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 id="2147483731" r:id="rId2"/>
    <p:sldMasterId id="2147483670" r:id="rId3"/>
    <p:sldMasterId id="2147483691" r:id="rId4"/>
  </p:sldMasterIdLst>
  <p:notesMasterIdLst>
    <p:notesMasterId r:id="rId29"/>
  </p:notesMasterIdLst>
  <p:handoutMasterIdLst>
    <p:handoutMasterId r:id="rId30"/>
  </p:handoutMasterIdLst>
  <p:sldIdLst>
    <p:sldId id="396" r:id="rId5"/>
    <p:sldId id="356" r:id="rId6"/>
    <p:sldId id="357" r:id="rId7"/>
    <p:sldId id="358" r:id="rId8"/>
    <p:sldId id="363" r:id="rId9"/>
    <p:sldId id="366" r:id="rId10"/>
    <p:sldId id="364" r:id="rId11"/>
    <p:sldId id="377" r:id="rId12"/>
    <p:sldId id="404" r:id="rId13"/>
    <p:sldId id="390" r:id="rId14"/>
    <p:sldId id="394" r:id="rId15"/>
    <p:sldId id="395" r:id="rId16"/>
    <p:sldId id="391" r:id="rId17"/>
    <p:sldId id="397" r:id="rId18"/>
    <p:sldId id="398" r:id="rId19"/>
    <p:sldId id="399" r:id="rId20"/>
    <p:sldId id="401" r:id="rId21"/>
    <p:sldId id="400" r:id="rId22"/>
    <p:sldId id="402" r:id="rId23"/>
    <p:sldId id="403" r:id="rId24"/>
    <p:sldId id="338" r:id="rId25"/>
    <p:sldId id="393" r:id="rId26"/>
    <p:sldId id="304" r:id="rId27"/>
    <p:sldId id="368" r:id="rId28"/>
  </p:sldIdLst>
  <p:sldSz cx="9144000" cy="5143500" type="screen16x9"/>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53FF1F-4B27-3581-B6A1-DDDB7C266693}" name="LOPES Robert" initials="LR" userId="LOPES Robert"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PES Robert" initials="LR" lastIdx="10" clrIdx="0">
    <p:extLst>
      <p:ext uri="{19B8F6BF-5375-455C-9EA6-DF929625EA0E}">
        <p15:presenceInfo xmlns:p15="http://schemas.microsoft.com/office/powerpoint/2012/main" userId="LOPES Rober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00FF"/>
    <a:srgbClr val="FFFF00"/>
    <a:srgbClr val="FFCC00"/>
    <a:srgbClr val="000000"/>
    <a:srgbClr val="EFE125"/>
    <a:srgbClr val="F9EEED"/>
    <a:srgbClr val="F0DC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42" autoAdjust="0"/>
    <p:restoredTop sz="94355" autoAdjust="0"/>
  </p:normalViewPr>
  <p:slideViewPr>
    <p:cSldViewPr>
      <p:cViewPr>
        <p:scale>
          <a:sx n="100" d="100"/>
          <a:sy n="100" d="100"/>
        </p:scale>
        <p:origin x="542" y="293"/>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0" d="100"/>
          <a:sy n="70" d="100"/>
        </p:scale>
        <p:origin x="3058"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RCHAND\Desktop\Syst2h+inj-lo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146438931975608E-2"/>
          <c:y val="2.4814552030450351E-2"/>
          <c:w val="0.94516631144791108"/>
          <c:h val="0.93505876522671882"/>
        </c:manualLayout>
      </c:layout>
      <c:scatterChart>
        <c:scatterStyle val="smoothMarker"/>
        <c:varyColors val="0"/>
        <c:ser>
          <c:idx val="0"/>
          <c:order val="0"/>
          <c:tx>
            <c:strRef>
              <c:f>Feuil1!$N$1</c:f>
              <c:strCache>
                <c:ptCount val="1"/>
                <c:pt idx="0">
                  <c:v>352 MHz -A1</c:v>
                </c:pt>
              </c:strCache>
            </c:strRef>
          </c:tx>
          <c:spPr>
            <a:ln>
              <a:solidFill>
                <a:schemeClr val="tx1"/>
              </a:solidFill>
            </a:ln>
          </c:spPr>
          <c:marker>
            <c:symbol val="none"/>
          </c:marker>
          <c:xVal>
            <c:numRef>
              <c:f>Feuil1!$B$40:$B$116</c:f>
              <c:numCache>
                <c:formatCode>General</c:formatCode>
                <c:ptCount val="77"/>
                <c:pt idx="0">
                  <c:v>1.900000000000001</c:v>
                </c:pt>
                <c:pt idx="1">
                  <c:v>1.9500000000000011</c:v>
                </c:pt>
                <c:pt idx="2">
                  <c:v>2.0000000000000009</c:v>
                </c:pt>
                <c:pt idx="3">
                  <c:v>2.0500000000000007</c:v>
                </c:pt>
                <c:pt idx="4">
                  <c:v>2.1000000000000005</c:v>
                </c:pt>
                <c:pt idx="5">
                  <c:v>2.1500000000000004</c:v>
                </c:pt>
                <c:pt idx="6">
                  <c:v>2.2000000000000002</c:v>
                </c:pt>
                <c:pt idx="7">
                  <c:v>2.25</c:v>
                </c:pt>
                <c:pt idx="8">
                  <c:v>2.2999999999999998</c:v>
                </c:pt>
                <c:pt idx="9">
                  <c:v>2.3499999999999996</c:v>
                </c:pt>
                <c:pt idx="10">
                  <c:v>2.3999999999999995</c:v>
                </c:pt>
                <c:pt idx="11">
                  <c:v>2.4499999999999993</c:v>
                </c:pt>
                <c:pt idx="12">
                  <c:v>2.4999999999999991</c:v>
                </c:pt>
                <c:pt idx="13">
                  <c:v>2.5499999999999989</c:v>
                </c:pt>
                <c:pt idx="14">
                  <c:v>2.5999999999999988</c:v>
                </c:pt>
                <c:pt idx="15">
                  <c:v>2.6499999999999986</c:v>
                </c:pt>
                <c:pt idx="16">
                  <c:v>2.6999999999999984</c:v>
                </c:pt>
                <c:pt idx="17">
                  <c:v>2.7499999999999982</c:v>
                </c:pt>
                <c:pt idx="18">
                  <c:v>2.799999999999998</c:v>
                </c:pt>
                <c:pt idx="19">
                  <c:v>2.8499999999999979</c:v>
                </c:pt>
                <c:pt idx="20">
                  <c:v>2.8999999999999977</c:v>
                </c:pt>
                <c:pt idx="21">
                  <c:v>2.9499999999999975</c:v>
                </c:pt>
                <c:pt idx="22">
                  <c:v>2.9999999999999973</c:v>
                </c:pt>
                <c:pt idx="23">
                  <c:v>3.0499999999999972</c:v>
                </c:pt>
                <c:pt idx="24">
                  <c:v>3.099999999999997</c:v>
                </c:pt>
                <c:pt idx="25">
                  <c:v>3.1499999999999968</c:v>
                </c:pt>
                <c:pt idx="26">
                  <c:v>3.1999999999999966</c:v>
                </c:pt>
                <c:pt idx="27">
                  <c:v>3.2499999999999964</c:v>
                </c:pt>
                <c:pt idx="28">
                  <c:v>3.2999999999999963</c:v>
                </c:pt>
                <c:pt idx="29">
                  <c:v>3.3499999999999961</c:v>
                </c:pt>
                <c:pt idx="30">
                  <c:v>3.3999999999999959</c:v>
                </c:pt>
                <c:pt idx="31">
                  <c:v>3.4499999999999957</c:v>
                </c:pt>
                <c:pt idx="32">
                  <c:v>3.4999999999999956</c:v>
                </c:pt>
                <c:pt idx="33">
                  <c:v>3.5499999999999954</c:v>
                </c:pt>
                <c:pt idx="34">
                  <c:v>3.5999999999999952</c:v>
                </c:pt>
                <c:pt idx="35">
                  <c:v>3.649999999999995</c:v>
                </c:pt>
                <c:pt idx="36">
                  <c:v>3.6999999999999948</c:v>
                </c:pt>
                <c:pt idx="37">
                  <c:v>3.7499999999999947</c:v>
                </c:pt>
                <c:pt idx="38">
                  <c:v>3.7999999999999945</c:v>
                </c:pt>
                <c:pt idx="39">
                  <c:v>3.8499999999999943</c:v>
                </c:pt>
                <c:pt idx="40">
                  <c:v>3.8999999999999941</c:v>
                </c:pt>
                <c:pt idx="41">
                  <c:v>3.949999999999994</c:v>
                </c:pt>
                <c:pt idx="42">
                  <c:v>3.9999999999999938</c:v>
                </c:pt>
                <c:pt idx="43">
                  <c:v>4.0499999999999936</c:v>
                </c:pt>
                <c:pt idx="44">
                  <c:v>4.0999999999999934</c:v>
                </c:pt>
                <c:pt idx="45">
                  <c:v>4.1499999999999932</c:v>
                </c:pt>
                <c:pt idx="46">
                  <c:v>4.1999999999999931</c:v>
                </c:pt>
                <c:pt idx="47">
                  <c:v>4.2499999999999929</c:v>
                </c:pt>
                <c:pt idx="48">
                  <c:v>4.2999999999999927</c:v>
                </c:pt>
                <c:pt idx="49">
                  <c:v>4.3499999999999925</c:v>
                </c:pt>
                <c:pt idx="50">
                  <c:v>4.3999999999999924</c:v>
                </c:pt>
                <c:pt idx="51">
                  <c:v>4.4499999999999922</c:v>
                </c:pt>
                <c:pt idx="52">
                  <c:v>4.499999999999992</c:v>
                </c:pt>
                <c:pt idx="53">
                  <c:v>4.5499999999999918</c:v>
                </c:pt>
                <c:pt idx="54">
                  <c:v>4.5999999999999917</c:v>
                </c:pt>
                <c:pt idx="55">
                  <c:v>4.6499999999999915</c:v>
                </c:pt>
                <c:pt idx="56">
                  <c:v>4.6999999999999913</c:v>
                </c:pt>
                <c:pt idx="57">
                  <c:v>4.7499999999999911</c:v>
                </c:pt>
                <c:pt idx="58">
                  <c:v>4.7999999999999909</c:v>
                </c:pt>
                <c:pt idx="59">
                  <c:v>4.8499999999999908</c:v>
                </c:pt>
                <c:pt idx="60">
                  <c:v>4.8999999999999906</c:v>
                </c:pt>
                <c:pt idx="61">
                  <c:v>4.9499999999999904</c:v>
                </c:pt>
                <c:pt idx="62">
                  <c:v>4.9999999999999902</c:v>
                </c:pt>
                <c:pt idx="63">
                  <c:v>5.0499999999999901</c:v>
                </c:pt>
                <c:pt idx="64">
                  <c:v>5.0999999999999899</c:v>
                </c:pt>
                <c:pt idx="65">
                  <c:v>5.1499999999999897</c:v>
                </c:pt>
                <c:pt idx="66">
                  <c:v>5.1999999999999895</c:v>
                </c:pt>
                <c:pt idx="67">
                  <c:v>5.2499999999999893</c:v>
                </c:pt>
                <c:pt idx="68">
                  <c:v>5.2999999999999892</c:v>
                </c:pt>
                <c:pt idx="69">
                  <c:v>5.349999999999989</c:v>
                </c:pt>
                <c:pt idx="70">
                  <c:v>5.3999999999999888</c:v>
                </c:pt>
                <c:pt idx="71">
                  <c:v>5.4499999999999886</c:v>
                </c:pt>
                <c:pt idx="72">
                  <c:v>5.4999999999999885</c:v>
                </c:pt>
                <c:pt idx="73">
                  <c:v>5.5499999999999883</c:v>
                </c:pt>
                <c:pt idx="74">
                  <c:v>5.5999999999999881</c:v>
                </c:pt>
                <c:pt idx="75">
                  <c:v>5.6499999999999879</c:v>
                </c:pt>
                <c:pt idx="76">
                  <c:v>5.6999999999999877</c:v>
                </c:pt>
              </c:numCache>
            </c:numRef>
          </c:xVal>
          <c:yVal>
            <c:numRef>
              <c:f>Feuil1!$N$40:$N$120</c:f>
              <c:numCache>
                <c:formatCode>General</c:formatCode>
                <c:ptCount val="81"/>
                <c:pt idx="0">
                  <c:v>1.0100591281452516</c:v>
                </c:pt>
                <c:pt idx="1">
                  <c:v>1.1547943715402507</c:v>
                </c:pt>
                <c:pt idx="2">
                  <c:v>1.2854221448351748</c:v>
                </c:pt>
                <c:pt idx="3">
                  <c:v>1.4003466423598425</c:v>
                </c:pt>
                <c:pt idx="4">
                  <c:v>1.4981638964880237</c:v>
                </c:pt>
                <c:pt idx="5">
                  <c:v>1.5776789291163504</c:v>
                </c:pt>
                <c:pt idx="6">
                  <c:v>1.6379203500363506</c:v>
                </c:pt>
                <c:pt idx="7">
                  <c:v>1.6781522238595625</c:v>
                </c:pt>
                <c:pt idx="8">
                  <c:v>1.6978830605241888</c:v>
                </c:pt>
                <c:pt idx="9">
                  <c:v>1.6968718195513737</c:v>
                </c:pt>
                <c:pt idx="10">
                  <c:v>1.6751308547004873</c:v>
                </c:pt>
                <c:pt idx="11">
                  <c:v>1.6329257630502296</c:v>
                </c:pt>
                <c:pt idx="12">
                  <c:v>1.5707721403492481</c:v>
                </c:pt>
                <c:pt idx="13">
                  <c:v>1.4894292822743094</c:v>
                </c:pt>
                <c:pt idx="14">
                  <c:v>1.3898909085442019</c:v>
                </c:pt>
                <c:pt idx="15">
                  <c:v>1.2733730232076264</c:v>
                </c:pt>
                <c:pt idx="16">
                  <c:v>1.1412990594090608</c:v>
                </c:pt>
                <c:pt idx="17">
                  <c:v>0.9952824901106252</c:v>
                </c:pt>
                <c:pt idx="18">
                  <c:v>0.83710711720490039</c:v>
                </c:pt>
                <c:pt idx="19">
                  <c:v>0.66870527981547911</c:v>
                </c:pt>
                <c:pt idx="20">
                  <c:v>0.49213424800213657</c:v>
                </c:pt>
                <c:pt idx="21">
                  <c:v>0.30955109025536981</c:v>
                </c:pt>
                <c:pt idx="22">
                  <c:v>0.12318632180989471</c:v>
                </c:pt>
                <c:pt idx="23">
                  <c:v>-6.4683344299182072E-2</c:v>
                </c:pt>
                <c:pt idx="24">
                  <c:v>-0.25176281055262728</c:v>
                </c:pt>
                <c:pt idx="25">
                  <c:v>-0.43576663285619366</c:v>
                </c:pt>
                <c:pt idx="26">
                  <c:v>-0.61444694051928828</c:v>
                </c:pt>
                <c:pt idx="27">
                  <c:v>-0.78562089722061268</c:v>
                </c:pt>
                <c:pt idx="28">
                  <c:v>-0.94719736748567385</c:v>
                </c:pt>
                <c:pt idx="29">
                  <c:v>-1.0972024629068711</c:v>
                </c:pt>
                <c:pt idx="30">
                  <c:v>-1.2338036560224666</c:v>
                </c:pt>
                <c:pt idx="31">
                  <c:v>-1.3553321672687459</c:v>
                </c:pt>
                <c:pt idx="32">
                  <c:v>-1.460303351516705</c:v>
                </c:pt>
                <c:pt idx="33">
                  <c:v>-1.5474348351423945</c:v>
                </c:pt>
                <c:pt idx="34">
                  <c:v>-1.6156621820606385</c:v>
                </c:pt>
                <c:pt idx="35">
                  <c:v>-1.6641518973390255</c:v>
                </c:pt>
                <c:pt idx="36">
                  <c:v>-1.6923116095343709</c:v>
                </c:pt>
                <c:pt idx="37">
                  <c:v>-1.6997973073598054</c:v>
                </c:pt>
                <c:pt idx="38">
                  <c:v>-1.6865175422762186</c:v>
                </c:pt>
                <c:pt idx="39">
                  <c:v>-1.6526345456673694</c:v>
                </c:pt>
                <c:pt idx="40">
                  <c:v>-1.5985622469507741</c:v>
                </c:pt>
                <c:pt idx="41">
                  <c:v>-1.5249612168359743</c:v>
                </c:pt>
                <c:pt idx="42">
                  <c:v>-1.4327305975055711</c:v>
                </c:pt>
                <c:pt idx="43">
                  <c:v>-1.3229971183034031</c:v>
                </c:pt>
                <c:pt idx="44">
                  <c:v>-1.1971013311190284</c:v>
                </c:pt>
                <c:pt idx="45">
                  <c:v>-1.056581233623032</c:v>
                </c:pt>
                <c:pt idx="46">
                  <c:v>-0.90315348041881405</c:v>
                </c:pt>
                <c:pt idx="47">
                  <c:v>-0.73869241164361843</c:v>
                </c:pt>
                <c:pt idx="48">
                  <c:v>-0.56520715521455334</c:v>
                </c:pt>
                <c:pt idx="49">
                  <c:v>-0.38481708244844148</c:v>
                </c:pt>
                <c:pt idx="50">
                  <c:v>-0.19972591690042155</c:v>
                </c:pt>
                <c:pt idx="51">
                  <c:v>-1.2194812718890127E-2</c:v>
                </c:pt>
                <c:pt idx="52">
                  <c:v>0.17548526859662381</c:v>
                </c:pt>
                <c:pt idx="53">
                  <c:v>0.3610215455771415</c:v>
                </c:pt>
                <c:pt idx="54">
                  <c:v>0.54214742639949953</c:v>
                </c:pt>
                <c:pt idx="55">
                  <c:v>0.71665019855744205</c:v>
                </c:pt>
                <c:pt idx="56">
                  <c:v>0.88239806031962809</c:v>
                </c:pt>
                <c:pt idx="57">
                  <c:v>1.037366163746378</c:v>
                </c:pt>
                <c:pt idx="58">
                  <c:v>1.179661351112443</c:v>
                </c:pt>
                <c:pt idx="59">
                  <c:v>1.3075452825448344</c:v>
                </c:pt>
                <c:pt idx="60">
                  <c:v>1.4194556723384737</c:v>
                </c:pt>
                <c:pt idx="61">
                  <c:v>1.5140253745175853</c:v>
                </c:pt>
                <c:pt idx="62">
                  <c:v>1.5900990844853082</c:v>
                </c:pt>
                <c:pt idx="63">
                  <c:v>1.6467474527269461</c:v>
                </c:pt>
                <c:pt idx="64">
                  <c:v>1.6832784381476613</c:v>
                </c:pt>
                <c:pt idx="65">
                  <c:v>1.6992457623473798</c:v>
                </c:pt>
                <c:pt idx="66">
                  <c:v>1.6944543615517382</c:v>
                </c:pt>
                <c:pt idx="67">
                  <c:v>1.6689627695959603</c:v>
                </c:pt>
                <c:pt idx="68">
                  <c:v>1.6230824028500792</c:v>
                </c:pt>
                <c:pt idx="69">
                  <c:v>1.5573737558211693</c:v>
                </c:pt>
                <c:pt idx="70">
                  <c:v>1.4726395539087667</c:v>
                </c:pt>
                <c:pt idx="71">
                  <c:v>1.3699149469623968</c:v>
                </c:pt>
                <c:pt idx="72">
                  <c:v>1.2504548634409718</c:v>
                </c:pt>
                <c:pt idx="73">
                  <c:v>1.1157186796611458</c:v>
                </c:pt>
                <c:pt idx="74">
                  <c:v>0.96735239142174978</c:v>
                </c:pt>
                <c:pt idx="75">
                  <c:v>0.80716850580350941</c:v>
                </c:pt>
                <c:pt idx="76">
                  <c:v>0.63712389879454157</c:v>
                </c:pt>
                <c:pt idx="77">
                  <c:v>0.45929590924249675</c:v>
                </c:pt>
                <c:pt idx="78">
                  <c:v>0.27585696118007563</c:v>
                </c:pt>
                <c:pt idx="79">
                  <c:v>8.9048024548565904E-2</c:v>
                </c:pt>
                <c:pt idx="80">
                  <c:v>-9.8848761465272328E-2</c:v>
                </c:pt>
              </c:numCache>
            </c:numRef>
          </c:yVal>
          <c:smooth val="1"/>
          <c:extLst>
            <c:ext xmlns:c16="http://schemas.microsoft.com/office/drawing/2014/chart" uri="{C3380CC4-5D6E-409C-BE32-E72D297353CC}">
              <c16:uniqueId val="{00000000-1395-4370-82DC-5386CB68712B}"/>
            </c:ext>
          </c:extLst>
        </c:ser>
        <c:ser>
          <c:idx val="1"/>
          <c:order val="1"/>
          <c:tx>
            <c:v>Z2</c:v>
          </c:tx>
          <c:spPr>
            <a:ln>
              <a:solidFill>
                <a:srgbClr val="FF0000"/>
              </a:solidFill>
            </a:ln>
          </c:spPr>
          <c:marker>
            <c:symbol val="none"/>
          </c:marker>
          <c:xVal>
            <c:numRef>
              <c:f>Feuil1!$B$40:$B$120</c:f>
              <c:numCache>
                <c:formatCode>General</c:formatCode>
                <c:ptCount val="81"/>
                <c:pt idx="0">
                  <c:v>1.900000000000001</c:v>
                </c:pt>
                <c:pt idx="1">
                  <c:v>1.9500000000000011</c:v>
                </c:pt>
                <c:pt idx="2">
                  <c:v>2.0000000000000009</c:v>
                </c:pt>
                <c:pt idx="3">
                  <c:v>2.0500000000000007</c:v>
                </c:pt>
                <c:pt idx="4">
                  <c:v>2.1000000000000005</c:v>
                </c:pt>
                <c:pt idx="5">
                  <c:v>2.1500000000000004</c:v>
                </c:pt>
                <c:pt idx="6">
                  <c:v>2.2000000000000002</c:v>
                </c:pt>
                <c:pt idx="7">
                  <c:v>2.25</c:v>
                </c:pt>
                <c:pt idx="8">
                  <c:v>2.2999999999999998</c:v>
                </c:pt>
                <c:pt idx="9">
                  <c:v>2.3499999999999996</c:v>
                </c:pt>
                <c:pt idx="10">
                  <c:v>2.3999999999999995</c:v>
                </c:pt>
                <c:pt idx="11">
                  <c:v>2.4499999999999993</c:v>
                </c:pt>
                <c:pt idx="12">
                  <c:v>2.4999999999999991</c:v>
                </c:pt>
                <c:pt idx="13">
                  <c:v>2.5499999999999989</c:v>
                </c:pt>
                <c:pt idx="14">
                  <c:v>2.5999999999999988</c:v>
                </c:pt>
                <c:pt idx="15">
                  <c:v>2.6499999999999986</c:v>
                </c:pt>
                <c:pt idx="16">
                  <c:v>2.6999999999999984</c:v>
                </c:pt>
                <c:pt idx="17">
                  <c:v>2.7499999999999982</c:v>
                </c:pt>
                <c:pt idx="18">
                  <c:v>2.799999999999998</c:v>
                </c:pt>
                <c:pt idx="19">
                  <c:v>2.8499999999999979</c:v>
                </c:pt>
                <c:pt idx="20">
                  <c:v>2.8999999999999977</c:v>
                </c:pt>
                <c:pt idx="21">
                  <c:v>2.9499999999999975</c:v>
                </c:pt>
                <c:pt idx="22">
                  <c:v>2.9999999999999973</c:v>
                </c:pt>
                <c:pt idx="23">
                  <c:v>3.0499999999999972</c:v>
                </c:pt>
                <c:pt idx="24">
                  <c:v>3.099999999999997</c:v>
                </c:pt>
                <c:pt idx="25">
                  <c:v>3.1499999999999968</c:v>
                </c:pt>
                <c:pt idx="26">
                  <c:v>3.1999999999999966</c:v>
                </c:pt>
                <c:pt idx="27">
                  <c:v>3.2499999999999964</c:v>
                </c:pt>
                <c:pt idx="28">
                  <c:v>3.2999999999999963</c:v>
                </c:pt>
                <c:pt idx="29">
                  <c:v>3.3499999999999961</c:v>
                </c:pt>
                <c:pt idx="30">
                  <c:v>3.3999999999999959</c:v>
                </c:pt>
                <c:pt idx="31">
                  <c:v>3.4499999999999957</c:v>
                </c:pt>
                <c:pt idx="32">
                  <c:v>3.4999999999999956</c:v>
                </c:pt>
                <c:pt idx="33">
                  <c:v>3.5499999999999954</c:v>
                </c:pt>
                <c:pt idx="34">
                  <c:v>3.5999999999999952</c:v>
                </c:pt>
                <c:pt idx="35">
                  <c:v>3.649999999999995</c:v>
                </c:pt>
                <c:pt idx="36">
                  <c:v>3.6999999999999948</c:v>
                </c:pt>
                <c:pt idx="37">
                  <c:v>3.7499999999999947</c:v>
                </c:pt>
                <c:pt idx="38">
                  <c:v>3.7999999999999945</c:v>
                </c:pt>
                <c:pt idx="39">
                  <c:v>3.8499999999999943</c:v>
                </c:pt>
                <c:pt idx="40">
                  <c:v>3.8999999999999941</c:v>
                </c:pt>
                <c:pt idx="41">
                  <c:v>3.949999999999994</c:v>
                </c:pt>
                <c:pt idx="42">
                  <c:v>3.9999999999999938</c:v>
                </c:pt>
                <c:pt idx="43">
                  <c:v>4.0499999999999936</c:v>
                </c:pt>
                <c:pt idx="44">
                  <c:v>4.0999999999999934</c:v>
                </c:pt>
                <c:pt idx="45">
                  <c:v>4.1499999999999932</c:v>
                </c:pt>
                <c:pt idx="46">
                  <c:v>4.1999999999999931</c:v>
                </c:pt>
                <c:pt idx="47">
                  <c:v>4.2499999999999929</c:v>
                </c:pt>
                <c:pt idx="48">
                  <c:v>4.2999999999999927</c:v>
                </c:pt>
                <c:pt idx="49">
                  <c:v>4.3499999999999925</c:v>
                </c:pt>
                <c:pt idx="50">
                  <c:v>4.3999999999999924</c:v>
                </c:pt>
                <c:pt idx="51">
                  <c:v>4.4499999999999922</c:v>
                </c:pt>
                <c:pt idx="52">
                  <c:v>4.499999999999992</c:v>
                </c:pt>
                <c:pt idx="53">
                  <c:v>4.5499999999999918</c:v>
                </c:pt>
                <c:pt idx="54">
                  <c:v>4.5999999999999917</c:v>
                </c:pt>
                <c:pt idx="55">
                  <c:v>4.6499999999999915</c:v>
                </c:pt>
                <c:pt idx="56">
                  <c:v>4.6999999999999913</c:v>
                </c:pt>
                <c:pt idx="57">
                  <c:v>4.7499999999999911</c:v>
                </c:pt>
                <c:pt idx="58">
                  <c:v>4.7999999999999909</c:v>
                </c:pt>
                <c:pt idx="59">
                  <c:v>4.8499999999999908</c:v>
                </c:pt>
                <c:pt idx="60">
                  <c:v>4.8999999999999906</c:v>
                </c:pt>
                <c:pt idx="61">
                  <c:v>4.9499999999999904</c:v>
                </c:pt>
                <c:pt idx="62">
                  <c:v>4.9999999999999902</c:v>
                </c:pt>
                <c:pt idx="63">
                  <c:v>5.0499999999999901</c:v>
                </c:pt>
                <c:pt idx="64">
                  <c:v>5.0999999999999899</c:v>
                </c:pt>
                <c:pt idx="65">
                  <c:v>5.1499999999999897</c:v>
                </c:pt>
                <c:pt idx="66">
                  <c:v>5.1999999999999895</c:v>
                </c:pt>
                <c:pt idx="67">
                  <c:v>5.2499999999999893</c:v>
                </c:pt>
                <c:pt idx="68">
                  <c:v>5.2999999999999892</c:v>
                </c:pt>
                <c:pt idx="69">
                  <c:v>5.349999999999989</c:v>
                </c:pt>
                <c:pt idx="70">
                  <c:v>5.3999999999999888</c:v>
                </c:pt>
                <c:pt idx="71">
                  <c:v>5.4499999999999886</c:v>
                </c:pt>
                <c:pt idx="72">
                  <c:v>5.4999999999999885</c:v>
                </c:pt>
                <c:pt idx="73">
                  <c:v>5.5499999999999883</c:v>
                </c:pt>
                <c:pt idx="74">
                  <c:v>5.5999999999999881</c:v>
                </c:pt>
                <c:pt idx="75">
                  <c:v>5.6499999999999879</c:v>
                </c:pt>
                <c:pt idx="76">
                  <c:v>5.6999999999999877</c:v>
                </c:pt>
                <c:pt idx="77">
                  <c:v>5.7499999999999876</c:v>
                </c:pt>
                <c:pt idx="78">
                  <c:v>5.7999999999999874</c:v>
                </c:pt>
                <c:pt idx="79">
                  <c:v>5.8499999999999872</c:v>
                </c:pt>
                <c:pt idx="80">
                  <c:v>5.899999999999987</c:v>
                </c:pt>
              </c:numCache>
            </c:numRef>
          </c:xVal>
          <c:yVal>
            <c:numRef>
              <c:f>Feuil1!$R$40:$R$120</c:f>
              <c:numCache>
                <c:formatCode>General</c:formatCode>
                <c:ptCount val="81"/>
                <c:pt idx="0">
                  <c:v>2.1318542304276301E-2</c:v>
                </c:pt>
                <c:pt idx="1">
                  <c:v>0.1926378798218254</c:v>
                </c:pt>
                <c:pt idx="2">
                  <c:v>0.34294923044447184</c:v>
                </c:pt>
                <c:pt idx="3">
                  <c:v>0.45586049679782481</c:v>
                </c:pt>
                <c:pt idx="4">
                  <c:v>0.51905822108203559</c:v>
                </c:pt>
                <c:pt idx="5">
                  <c:v>0.52565042044940014</c:v>
                </c:pt>
                <c:pt idx="6">
                  <c:v>0.47491818728919205</c:v>
                </c:pt>
                <c:pt idx="7">
                  <c:v>0.37239408918554551</c:v>
                </c:pt>
                <c:pt idx="8">
                  <c:v>0.22925881869677323</c:v>
                </c:pt>
                <c:pt idx="9">
                  <c:v>6.1121890885064138E-2</c:v>
                </c:pt>
                <c:pt idx="10">
                  <c:v>-0.11368064124025606</c:v>
                </c:pt>
                <c:pt idx="11">
                  <c:v>-0.27608581193495829</c:v>
                </c:pt>
                <c:pt idx="12">
                  <c:v>-0.40838264088315007</c:v>
                </c:pt>
                <c:pt idx="13">
                  <c:v>-0.4961435915517744</c:v>
                </c:pt>
                <c:pt idx="14">
                  <c:v>-0.52979795591997969</c:v>
                </c:pt>
                <c:pt idx="15">
                  <c:v>-0.50567558123142486</c:v>
                </c:pt>
                <c:pt idx="16">
                  <c:v>-0.42640711589129154</c:v>
                </c:pt>
                <c:pt idx="17">
                  <c:v>-0.30063712597653802</c:v>
                </c:pt>
                <c:pt idx="18">
                  <c:v>-0.14208136823420464</c:v>
                </c:pt>
                <c:pt idx="19">
                  <c:v>3.1968972009946868E-2</c:v>
                </c:pt>
                <c:pt idx="20">
                  <c:v>0.2025329587619954</c:v>
                </c:pt>
                <c:pt idx="21">
                  <c:v>0.35100985782706579</c:v>
                </c:pt>
                <c:pt idx="22">
                  <c:v>0.46120762663990855</c:v>
                </c:pt>
                <c:pt idx="23">
                  <c:v>0.52110872594391988</c:v>
                </c:pt>
                <c:pt idx="24">
                  <c:v>0.52418068398259599</c:v>
                </c:pt>
                <c:pt idx="25">
                  <c:v>0.47008849055816099</c:v>
                </c:pt>
                <c:pt idx="26">
                  <c:v>0.36473113133027896</c:v>
                </c:pt>
                <c:pt idx="27">
                  <c:v>0.21959827813290267</c:v>
                </c:pt>
                <c:pt idx="28">
                  <c:v>5.0517290988938271E-2</c:v>
                </c:pt>
                <c:pt idx="29">
                  <c:v>-0.12407282337363185</c:v>
                </c:pt>
                <c:pt idx="30">
                  <c:v>-0.28513226427853633</c:v>
                </c:pt>
                <c:pt idx="31">
                  <c:v>-0.4150968090144303</c:v>
                </c:pt>
                <c:pt idx="32">
                  <c:v>-0.49979326664327994</c:v>
                </c:pt>
                <c:pt idx="33">
                  <c:v>-0.5299851252518647</c:v>
                </c:pt>
                <c:pt idx="34">
                  <c:v>-0.50237983318539847</c:v>
                </c:pt>
                <c:pt idx="35">
                  <c:v>-0.4199878659251241</c:v>
                </c:pt>
                <c:pt idx="36">
                  <c:v>-0.29179442082708451</c:v>
                </c:pt>
                <c:pt idx="37">
                  <c:v>-0.13177954281870222</c:v>
                </c:pt>
                <c:pt idx="38">
                  <c:v>4.2606459452009748E-2</c:v>
                </c:pt>
                <c:pt idx="39">
                  <c:v>0.21234604460770151</c:v>
                </c:pt>
                <c:pt idx="40">
                  <c:v>0.35892838298290586</c:v>
                </c:pt>
                <c:pt idx="41">
                  <c:v>0.46636804198016613</c:v>
                </c:pt>
                <c:pt idx="42">
                  <c:v>0.5229482660460264</c:v>
                </c:pt>
                <c:pt idx="43">
                  <c:v>0.52249873910980871</c:v>
                </c:pt>
                <c:pt idx="44">
                  <c:v>0.46506848401163958</c:v>
                </c:pt>
                <c:pt idx="45">
                  <c:v>0.35692051635151212</c:v>
                </c:pt>
                <c:pt idx="46">
                  <c:v>0.20984883578004293</c:v>
                </c:pt>
                <c:pt idx="47">
                  <c:v>3.9892239759671114E-2</c:v>
                </c:pt>
                <c:pt idx="48">
                  <c:v>-0.13441477607872371</c:v>
                </c:pt>
                <c:pt idx="49">
                  <c:v>-0.29406328416695948</c:v>
                </c:pt>
                <c:pt idx="50">
                  <c:v>-0.42164293006793524</c:v>
                </c:pt>
                <c:pt idx="51">
                  <c:v>-0.50324060628886658</c:v>
                </c:pt>
                <c:pt idx="52">
                  <c:v>-0.52995773631775267</c:v>
                </c:pt>
                <c:pt idx="53">
                  <c:v>-0.49888070255230643</c:v>
                </c:pt>
                <c:pt idx="54">
                  <c:v>-0.41339858879411689</c:v>
                </c:pt>
                <c:pt idx="55">
                  <c:v>-0.28283358612648624</c:v>
                </c:pt>
                <c:pt idx="56">
                  <c:v>-0.12142436799988272</c:v>
                </c:pt>
                <c:pt idx="57">
                  <c:v>5.3226698168354243E-2</c:v>
                </c:pt>
                <c:pt idx="58">
                  <c:v>0.22207316464615673</c:v>
                </c:pt>
                <c:pt idx="59">
                  <c:v>0.36670160018990144</c:v>
                </c:pt>
                <c:pt idx="60">
                  <c:v>0.47133965368493191</c:v>
                </c:pt>
                <c:pt idx="61">
                  <c:v>0.52457609667210625</c:v>
                </c:pt>
                <c:pt idx="62">
                  <c:v>0.52060526674670615</c:v>
                </c:pt>
                <c:pt idx="63">
                  <c:v>0.45986019994043964</c:v>
                </c:pt>
                <c:pt idx="64">
                  <c:v>0.34896540628516959</c:v>
                </c:pt>
                <c:pt idx="65">
                  <c:v>0.20001443858565809</c:v>
                </c:pt>
                <c:pt idx="66">
                  <c:v>2.9251038624714617E-2</c:v>
                </c:pt>
                <c:pt idx="67">
                  <c:v>-0.14470231253720073</c:v>
                </c:pt>
                <c:pt idx="68">
                  <c:v>-0.30287525598151116</c:v>
                </c:pt>
                <c:pt idx="69">
                  <c:v>-0.42801835392328669</c:v>
                </c:pt>
                <c:pt idx="70">
                  <c:v>-0.50648421487348672</c:v>
                </c:pt>
                <c:pt idx="71">
                  <c:v>-0.52971580020573261</c:v>
                </c:pt>
                <c:pt idx="72">
                  <c:v>-0.49517960591417137</c:v>
                </c:pt>
                <c:pt idx="73">
                  <c:v>-0.40664195208988552</c:v>
                </c:pt>
                <c:pt idx="74">
                  <c:v>-0.2737582495636337</c:v>
                </c:pt>
                <c:pt idx="75">
                  <c:v>-0.11102003594888926</c:v>
                </c:pt>
                <c:pt idx="76">
                  <c:v>6.3825388679814105E-2</c:v>
                </c:pt>
                <c:pt idx="77">
                  <c:v>0.23171038096682858</c:v>
                </c:pt>
                <c:pt idx="78">
                  <c:v>0.37432636255217611</c:v>
                </c:pt>
                <c:pt idx="79">
                  <c:v>0.47612044905548223</c:v>
                </c:pt>
                <c:pt idx="80">
                  <c:v>0.52599155881401061</c:v>
                </c:pt>
              </c:numCache>
            </c:numRef>
          </c:yVal>
          <c:smooth val="1"/>
          <c:extLst>
            <c:ext xmlns:c16="http://schemas.microsoft.com/office/drawing/2014/chart" uri="{C3380CC4-5D6E-409C-BE32-E72D297353CC}">
              <c16:uniqueId val="{00000001-1395-4370-82DC-5386CB68712B}"/>
            </c:ext>
          </c:extLst>
        </c:ser>
        <c:ser>
          <c:idx val="2"/>
          <c:order val="2"/>
          <c:tx>
            <c:v>Z3</c:v>
          </c:tx>
          <c:spPr>
            <a:ln>
              <a:solidFill>
                <a:schemeClr val="tx1"/>
              </a:solidFill>
            </a:ln>
          </c:spPr>
          <c:marker>
            <c:symbol val="none"/>
          </c:marker>
          <c:xVal>
            <c:numRef>
              <c:f>Feuil1!$B$40:$B$120</c:f>
              <c:numCache>
                <c:formatCode>General</c:formatCode>
                <c:ptCount val="81"/>
                <c:pt idx="0">
                  <c:v>1.900000000000001</c:v>
                </c:pt>
                <c:pt idx="1">
                  <c:v>1.9500000000000011</c:v>
                </c:pt>
                <c:pt idx="2">
                  <c:v>2.0000000000000009</c:v>
                </c:pt>
                <c:pt idx="3">
                  <c:v>2.0500000000000007</c:v>
                </c:pt>
                <c:pt idx="4">
                  <c:v>2.1000000000000005</c:v>
                </c:pt>
                <c:pt idx="5">
                  <c:v>2.1500000000000004</c:v>
                </c:pt>
                <c:pt idx="6">
                  <c:v>2.2000000000000002</c:v>
                </c:pt>
                <c:pt idx="7">
                  <c:v>2.25</c:v>
                </c:pt>
                <c:pt idx="8">
                  <c:v>2.2999999999999998</c:v>
                </c:pt>
                <c:pt idx="9">
                  <c:v>2.3499999999999996</c:v>
                </c:pt>
                <c:pt idx="10">
                  <c:v>2.3999999999999995</c:v>
                </c:pt>
                <c:pt idx="11">
                  <c:v>2.4499999999999993</c:v>
                </c:pt>
                <c:pt idx="12">
                  <c:v>2.4999999999999991</c:v>
                </c:pt>
                <c:pt idx="13">
                  <c:v>2.5499999999999989</c:v>
                </c:pt>
                <c:pt idx="14">
                  <c:v>2.5999999999999988</c:v>
                </c:pt>
                <c:pt idx="15">
                  <c:v>2.6499999999999986</c:v>
                </c:pt>
                <c:pt idx="16">
                  <c:v>2.6999999999999984</c:v>
                </c:pt>
                <c:pt idx="17">
                  <c:v>2.7499999999999982</c:v>
                </c:pt>
                <c:pt idx="18">
                  <c:v>2.799999999999998</c:v>
                </c:pt>
                <c:pt idx="19">
                  <c:v>2.8499999999999979</c:v>
                </c:pt>
                <c:pt idx="20">
                  <c:v>2.8999999999999977</c:v>
                </c:pt>
                <c:pt idx="21">
                  <c:v>2.9499999999999975</c:v>
                </c:pt>
                <c:pt idx="22">
                  <c:v>2.9999999999999973</c:v>
                </c:pt>
                <c:pt idx="23">
                  <c:v>3.0499999999999972</c:v>
                </c:pt>
                <c:pt idx="24">
                  <c:v>3.099999999999997</c:v>
                </c:pt>
                <c:pt idx="25">
                  <c:v>3.1499999999999968</c:v>
                </c:pt>
                <c:pt idx="26">
                  <c:v>3.1999999999999966</c:v>
                </c:pt>
                <c:pt idx="27">
                  <c:v>3.2499999999999964</c:v>
                </c:pt>
                <c:pt idx="28">
                  <c:v>3.2999999999999963</c:v>
                </c:pt>
                <c:pt idx="29">
                  <c:v>3.3499999999999961</c:v>
                </c:pt>
                <c:pt idx="30">
                  <c:v>3.3999999999999959</c:v>
                </c:pt>
                <c:pt idx="31">
                  <c:v>3.4499999999999957</c:v>
                </c:pt>
                <c:pt idx="32">
                  <c:v>3.4999999999999956</c:v>
                </c:pt>
                <c:pt idx="33">
                  <c:v>3.5499999999999954</c:v>
                </c:pt>
                <c:pt idx="34">
                  <c:v>3.5999999999999952</c:v>
                </c:pt>
                <c:pt idx="35">
                  <c:v>3.649999999999995</c:v>
                </c:pt>
                <c:pt idx="36">
                  <c:v>3.6999999999999948</c:v>
                </c:pt>
                <c:pt idx="37">
                  <c:v>3.7499999999999947</c:v>
                </c:pt>
                <c:pt idx="38">
                  <c:v>3.7999999999999945</c:v>
                </c:pt>
                <c:pt idx="39">
                  <c:v>3.8499999999999943</c:v>
                </c:pt>
                <c:pt idx="40">
                  <c:v>3.8999999999999941</c:v>
                </c:pt>
                <c:pt idx="41">
                  <c:v>3.949999999999994</c:v>
                </c:pt>
                <c:pt idx="42">
                  <c:v>3.9999999999999938</c:v>
                </c:pt>
                <c:pt idx="43">
                  <c:v>4.0499999999999936</c:v>
                </c:pt>
                <c:pt idx="44">
                  <c:v>4.0999999999999934</c:v>
                </c:pt>
                <c:pt idx="45">
                  <c:v>4.1499999999999932</c:v>
                </c:pt>
                <c:pt idx="46">
                  <c:v>4.1999999999999931</c:v>
                </c:pt>
                <c:pt idx="47">
                  <c:v>4.2499999999999929</c:v>
                </c:pt>
                <c:pt idx="48">
                  <c:v>4.2999999999999927</c:v>
                </c:pt>
                <c:pt idx="49">
                  <c:v>4.3499999999999925</c:v>
                </c:pt>
                <c:pt idx="50">
                  <c:v>4.3999999999999924</c:v>
                </c:pt>
                <c:pt idx="51">
                  <c:v>4.4499999999999922</c:v>
                </c:pt>
                <c:pt idx="52">
                  <c:v>4.499999999999992</c:v>
                </c:pt>
                <c:pt idx="53">
                  <c:v>4.5499999999999918</c:v>
                </c:pt>
                <c:pt idx="54">
                  <c:v>4.5999999999999917</c:v>
                </c:pt>
                <c:pt idx="55">
                  <c:v>4.6499999999999915</c:v>
                </c:pt>
                <c:pt idx="56">
                  <c:v>4.6999999999999913</c:v>
                </c:pt>
                <c:pt idx="57">
                  <c:v>4.7499999999999911</c:v>
                </c:pt>
                <c:pt idx="58">
                  <c:v>4.7999999999999909</c:v>
                </c:pt>
                <c:pt idx="59">
                  <c:v>4.8499999999999908</c:v>
                </c:pt>
                <c:pt idx="60">
                  <c:v>4.8999999999999906</c:v>
                </c:pt>
                <c:pt idx="61">
                  <c:v>4.9499999999999904</c:v>
                </c:pt>
                <c:pt idx="62">
                  <c:v>4.9999999999999902</c:v>
                </c:pt>
                <c:pt idx="63">
                  <c:v>5.0499999999999901</c:v>
                </c:pt>
                <c:pt idx="64">
                  <c:v>5.0999999999999899</c:v>
                </c:pt>
                <c:pt idx="65">
                  <c:v>5.1499999999999897</c:v>
                </c:pt>
                <c:pt idx="66">
                  <c:v>5.1999999999999895</c:v>
                </c:pt>
                <c:pt idx="67">
                  <c:v>5.2499999999999893</c:v>
                </c:pt>
                <c:pt idx="68">
                  <c:v>5.2999999999999892</c:v>
                </c:pt>
                <c:pt idx="69">
                  <c:v>5.349999999999989</c:v>
                </c:pt>
                <c:pt idx="70">
                  <c:v>5.3999999999999888</c:v>
                </c:pt>
                <c:pt idx="71">
                  <c:v>5.4499999999999886</c:v>
                </c:pt>
                <c:pt idx="72">
                  <c:v>5.4999999999999885</c:v>
                </c:pt>
                <c:pt idx="73">
                  <c:v>5.5499999999999883</c:v>
                </c:pt>
                <c:pt idx="74">
                  <c:v>5.5999999999999881</c:v>
                </c:pt>
                <c:pt idx="75">
                  <c:v>5.6499999999999879</c:v>
                </c:pt>
                <c:pt idx="76">
                  <c:v>5.6999999999999877</c:v>
                </c:pt>
                <c:pt idx="77">
                  <c:v>5.7499999999999876</c:v>
                </c:pt>
                <c:pt idx="78">
                  <c:v>5.7999999999999874</c:v>
                </c:pt>
                <c:pt idx="79">
                  <c:v>5.8499999999999872</c:v>
                </c:pt>
                <c:pt idx="80">
                  <c:v>5.899999999999987</c:v>
                </c:pt>
              </c:numCache>
            </c:numRef>
          </c:xVal>
          <c:yVal>
            <c:numRef>
              <c:f>Feuil1!$P$40:$P$120</c:f>
              <c:numCache>
                <c:formatCode>General</c:formatCode>
                <c:ptCount val="81"/>
                <c:pt idx="0">
                  <c:v>1.0100591281452516</c:v>
                </c:pt>
                <c:pt idx="1">
                  <c:v>1.1547943715402507</c:v>
                </c:pt>
                <c:pt idx="2">
                  <c:v>1.2854221448351748</c:v>
                </c:pt>
                <c:pt idx="3">
                  <c:v>1.4003466423598425</c:v>
                </c:pt>
                <c:pt idx="4">
                  <c:v>1.4981638964880237</c:v>
                </c:pt>
                <c:pt idx="5">
                  <c:v>1.5776789291163504</c:v>
                </c:pt>
                <c:pt idx="6">
                  <c:v>1.6379203500363506</c:v>
                </c:pt>
                <c:pt idx="7">
                  <c:v>1.6781522238595625</c:v>
                </c:pt>
                <c:pt idx="8">
                  <c:v>1.6978830605241888</c:v>
                </c:pt>
                <c:pt idx="9">
                  <c:v>1.6968718195513737</c:v>
                </c:pt>
                <c:pt idx="10">
                  <c:v>1.6751308547004873</c:v>
                </c:pt>
                <c:pt idx="11">
                  <c:v>1.6329257630502296</c:v>
                </c:pt>
                <c:pt idx="12">
                  <c:v>1.5707721403492481</c:v>
                </c:pt>
                <c:pt idx="13">
                  <c:v>1.4894292822743094</c:v>
                </c:pt>
                <c:pt idx="14">
                  <c:v>1.3898909085442019</c:v>
                </c:pt>
                <c:pt idx="15">
                  <c:v>1.2733730232076264</c:v>
                </c:pt>
                <c:pt idx="16">
                  <c:v>1.1412990594090608</c:v>
                </c:pt>
                <c:pt idx="17">
                  <c:v>0.9952824901106252</c:v>
                </c:pt>
                <c:pt idx="18">
                  <c:v>0.83710711720490039</c:v>
                </c:pt>
                <c:pt idx="19">
                  <c:v>0.66870527981547911</c:v>
                </c:pt>
                <c:pt idx="20">
                  <c:v>0.49213424800213657</c:v>
                </c:pt>
                <c:pt idx="21">
                  <c:v>0.30955109025536981</c:v>
                </c:pt>
                <c:pt idx="22">
                  <c:v>0.12318632180989471</c:v>
                </c:pt>
                <c:pt idx="23">
                  <c:v>-6.4683344299182072E-2</c:v>
                </c:pt>
                <c:pt idx="24">
                  <c:v>-0.25176281055262728</c:v>
                </c:pt>
                <c:pt idx="25">
                  <c:v>-0.43576663285619366</c:v>
                </c:pt>
                <c:pt idx="26">
                  <c:v>-0.61444694051928828</c:v>
                </c:pt>
                <c:pt idx="27">
                  <c:v>-0.78562089722061268</c:v>
                </c:pt>
                <c:pt idx="28">
                  <c:v>-0.94719736748567385</c:v>
                </c:pt>
                <c:pt idx="29">
                  <c:v>-1.0972024629068711</c:v>
                </c:pt>
                <c:pt idx="30">
                  <c:v>-1.2338036560224666</c:v>
                </c:pt>
                <c:pt idx="31">
                  <c:v>-1.3553321672687459</c:v>
                </c:pt>
                <c:pt idx="32">
                  <c:v>-1.460303351516705</c:v>
                </c:pt>
                <c:pt idx="33">
                  <c:v>-1.5474348351423945</c:v>
                </c:pt>
                <c:pt idx="34">
                  <c:v>-1.6156621820606385</c:v>
                </c:pt>
                <c:pt idx="35">
                  <c:v>-1.6641518973390255</c:v>
                </c:pt>
                <c:pt idx="36">
                  <c:v>-1.6923116095343709</c:v>
                </c:pt>
                <c:pt idx="37">
                  <c:v>-1.6997973073598054</c:v>
                </c:pt>
                <c:pt idx="38">
                  <c:v>-1.6865175422762186</c:v>
                </c:pt>
                <c:pt idx="39">
                  <c:v>-1.6526345456673694</c:v>
                </c:pt>
                <c:pt idx="40">
                  <c:v>-1.5985622469507741</c:v>
                </c:pt>
                <c:pt idx="41">
                  <c:v>-1.5249612168359743</c:v>
                </c:pt>
                <c:pt idx="42">
                  <c:v>-1.4327305975055711</c:v>
                </c:pt>
                <c:pt idx="43">
                  <c:v>-1.3229971183034031</c:v>
                </c:pt>
                <c:pt idx="44">
                  <c:v>-1.1971013311190284</c:v>
                </c:pt>
                <c:pt idx="45">
                  <c:v>-1.056581233623032</c:v>
                </c:pt>
                <c:pt idx="46">
                  <c:v>-0.90315348041881405</c:v>
                </c:pt>
                <c:pt idx="47">
                  <c:v>-0.73869241164361843</c:v>
                </c:pt>
                <c:pt idx="48">
                  <c:v>-0.56520715521455334</c:v>
                </c:pt>
                <c:pt idx="49">
                  <c:v>-0.38481708244844148</c:v>
                </c:pt>
                <c:pt idx="50">
                  <c:v>-0.19972591690042155</c:v>
                </c:pt>
                <c:pt idx="51">
                  <c:v>-1.2194812718890127E-2</c:v>
                </c:pt>
                <c:pt idx="52">
                  <c:v>0.17548526859662381</c:v>
                </c:pt>
                <c:pt idx="53">
                  <c:v>0.3610215455771415</c:v>
                </c:pt>
                <c:pt idx="54">
                  <c:v>0.54214742639949953</c:v>
                </c:pt>
                <c:pt idx="55">
                  <c:v>0.71665019855744205</c:v>
                </c:pt>
                <c:pt idx="56">
                  <c:v>0.88239806031962809</c:v>
                </c:pt>
                <c:pt idx="57">
                  <c:v>1.037366163746378</c:v>
                </c:pt>
                <c:pt idx="58">
                  <c:v>1.179661351112443</c:v>
                </c:pt>
                <c:pt idx="59">
                  <c:v>1.3075452825448344</c:v>
                </c:pt>
                <c:pt idx="60">
                  <c:v>1.4194556723384737</c:v>
                </c:pt>
                <c:pt idx="61">
                  <c:v>1.5140253745175853</c:v>
                </c:pt>
                <c:pt idx="62">
                  <c:v>1.5900990844853082</c:v>
                </c:pt>
                <c:pt idx="63">
                  <c:v>1.6467474527269461</c:v>
                </c:pt>
                <c:pt idx="64">
                  <c:v>1.6832784381476613</c:v>
                </c:pt>
                <c:pt idx="65">
                  <c:v>1.6992457623473798</c:v>
                </c:pt>
                <c:pt idx="66">
                  <c:v>1.6944543615517382</c:v>
                </c:pt>
                <c:pt idx="67">
                  <c:v>1.6689627695959603</c:v>
                </c:pt>
                <c:pt idx="68">
                  <c:v>1.6230824028500792</c:v>
                </c:pt>
                <c:pt idx="69">
                  <c:v>1.5573737558211693</c:v>
                </c:pt>
                <c:pt idx="70">
                  <c:v>1.4726395539087667</c:v>
                </c:pt>
                <c:pt idx="71">
                  <c:v>1.3699149469623968</c:v>
                </c:pt>
                <c:pt idx="72">
                  <c:v>1.2504548634409718</c:v>
                </c:pt>
                <c:pt idx="73">
                  <c:v>1.1157186796611458</c:v>
                </c:pt>
                <c:pt idx="74">
                  <c:v>0.96735239142174978</c:v>
                </c:pt>
                <c:pt idx="75">
                  <c:v>0.80716850580350941</c:v>
                </c:pt>
                <c:pt idx="76">
                  <c:v>0.63712389879454157</c:v>
                </c:pt>
                <c:pt idx="77">
                  <c:v>0.45929590924249675</c:v>
                </c:pt>
                <c:pt idx="78">
                  <c:v>0.27585696118007563</c:v>
                </c:pt>
                <c:pt idx="79">
                  <c:v>8.9048024548565904E-2</c:v>
                </c:pt>
                <c:pt idx="80">
                  <c:v>-9.8848761465272328E-2</c:v>
                </c:pt>
              </c:numCache>
            </c:numRef>
          </c:yVal>
          <c:smooth val="1"/>
          <c:extLst>
            <c:ext xmlns:c16="http://schemas.microsoft.com/office/drawing/2014/chart" uri="{C3380CC4-5D6E-409C-BE32-E72D297353CC}">
              <c16:uniqueId val="{00000002-1395-4370-82DC-5386CB68712B}"/>
            </c:ext>
          </c:extLst>
        </c:ser>
        <c:ser>
          <c:idx val="3"/>
          <c:order val="3"/>
          <c:tx>
            <c:v>Z4</c:v>
          </c:tx>
          <c:spPr>
            <a:ln>
              <a:solidFill>
                <a:srgbClr val="0000FF"/>
              </a:solidFill>
            </a:ln>
          </c:spPr>
          <c:marker>
            <c:symbol val="none"/>
          </c:marker>
          <c:dPt>
            <c:idx val="14"/>
            <c:bubble3D val="0"/>
            <c:extLst>
              <c:ext xmlns:c16="http://schemas.microsoft.com/office/drawing/2014/chart" uri="{C3380CC4-5D6E-409C-BE32-E72D297353CC}">
                <c16:uniqueId val="{00000003-1395-4370-82DC-5386CB68712B}"/>
              </c:ext>
            </c:extLst>
          </c:dPt>
          <c:dPt>
            <c:idx val="15"/>
            <c:bubble3D val="0"/>
            <c:extLst>
              <c:ext xmlns:c16="http://schemas.microsoft.com/office/drawing/2014/chart" uri="{C3380CC4-5D6E-409C-BE32-E72D297353CC}">
                <c16:uniqueId val="{00000004-1395-4370-82DC-5386CB68712B}"/>
              </c:ext>
            </c:extLst>
          </c:dPt>
          <c:xVal>
            <c:numRef>
              <c:f>Feuil1!$B$40:$B$120</c:f>
              <c:numCache>
                <c:formatCode>General</c:formatCode>
                <c:ptCount val="81"/>
                <c:pt idx="0">
                  <c:v>1.900000000000001</c:v>
                </c:pt>
                <c:pt idx="1">
                  <c:v>1.9500000000000011</c:v>
                </c:pt>
                <c:pt idx="2">
                  <c:v>2.0000000000000009</c:v>
                </c:pt>
                <c:pt idx="3">
                  <c:v>2.0500000000000007</c:v>
                </c:pt>
                <c:pt idx="4">
                  <c:v>2.1000000000000005</c:v>
                </c:pt>
                <c:pt idx="5">
                  <c:v>2.1500000000000004</c:v>
                </c:pt>
                <c:pt idx="6">
                  <c:v>2.2000000000000002</c:v>
                </c:pt>
                <c:pt idx="7">
                  <c:v>2.25</c:v>
                </c:pt>
                <c:pt idx="8">
                  <c:v>2.2999999999999998</c:v>
                </c:pt>
                <c:pt idx="9">
                  <c:v>2.3499999999999996</c:v>
                </c:pt>
                <c:pt idx="10">
                  <c:v>2.3999999999999995</c:v>
                </c:pt>
                <c:pt idx="11">
                  <c:v>2.4499999999999993</c:v>
                </c:pt>
                <c:pt idx="12">
                  <c:v>2.4999999999999991</c:v>
                </c:pt>
                <c:pt idx="13">
                  <c:v>2.5499999999999989</c:v>
                </c:pt>
                <c:pt idx="14">
                  <c:v>2.5999999999999988</c:v>
                </c:pt>
                <c:pt idx="15">
                  <c:v>2.6499999999999986</c:v>
                </c:pt>
                <c:pt idx="16">
                  <c:v>2.6999999999999984</c:v>
                </c:pt>
                <c:pt idx="17">
                  <c:v>2.7499999999999982</c:v>
                </c:pt>
                <c:pt idx="18">
                  <c:v>2.799999999999998</c:v>
                </c:pt>
                <c:pt idx="19">
                  <c:v>2.8499999999999979</c:v>
                </c:pt>
                <c:pt idx="20">
                  <c:v>2.8999999999999977</c:v>
                </c:pt>
                <c:pt idx="21">
                  <c:v>2.9499999999999975</c:v>
                </c:pt>
                <c:pt idx="22">
                  <c:v>2.9999999999999973</c:v>
                </c:pt>
                <c:pt idx="23">
                  <c:v>3.0499999999999972</c:v>
                </c:pt>
                <c:pt idx="24">
                  <c:v>3.099999999999997</c:v>
                </c:pt>
                <c:pt idx="25">
                  <c:v>3.1499999999999968</c:v>
                </c:pt>
                <c:pt idx="26">
                  <c:v>3.1999999999999966</c:v>
                </c:pt>
                <c:pt idx="27">
                  <c:v>3.2499999999999964</c:v>
                </c:pt>
                <c:pt idx="28">
                  <c:v>3.2999999999999963</c:v>
                </c:pt>
                <c:pt idx="29">
                  <c:v>3.3499999999999961</c:v>
                </c:pt>
                <c:pt idx="30">
                  <c:v>3.3999999999999959</c:v>
                </c:pt>
                <c:pt idx="31">
                  <c:v>3.4499999999999957</c:v>
                </c:pt>
                <c:pt idx="32">
                  <c:v>3.4999999999999956</c:v>
                </c:pt>
                <c:pt idx="33">
                  <c:v>3.5499999999999954</c:v>
                </c:pt>
                <c:pt idx="34">
                  <c:v>3.5999999999999952</c:v>
                </c:pt>
                <c:pt idx="35">
                  <c:v>3.649999999999995</c:v>
                </c:pt>
                <c:pt idx="36">
                  <c:v>3.6999999999999948</c:v>
                </c:pt>
                <c:pt idx="37">
                  <c:v>3.7499999999999947</c:v>
                </c:pt>
                <c:pt idx="38">
                  <c:v>3.7999999999999945</c:v>
                </c:pt>
                <c:pt idx="39">
                  <c:v>3.8499999999999943</c:v>
                </c:pt>
                <c:pt idx="40">
                  <c:v>3.8999999999999941</c:v>
                </c:pt>
                <c:pt idx="41">
                  <c:v>3.949999999999994</c:v>
                </c:pt>
                <c:pt idx="42">
                  <c:v>3.9999999999999938</c:v>
                </c:pt>
                <c:pt idx="43">
                  <c:v>4.0499999999999936</c:v>
                </c:pt>
                <c:pt idx="44">
                  <c:v>4.0999999999999934</c:v>
                </c:pt>
                <c:pt idx="45">
                  <c:v>4.1499999999999932</c:v>
                </c:pt>
                <c:pt idx="46">
                  <c:v>4.1999999999999931</c:v>
                </c:pt>
                <c:pt idx="47">
                  <c:v>4.2499999999999929</c:v>
                </c:pt>
                <c:pt idx="48">
                  <c:v>4.2999999999999927</c:v>
                </c:pt>
                <c:pt idx="49">
                  <c:v>4.3499999999999925</c:v>
                </c:pt>
                <c:pt idx="50">
                  <c:v>4.3999999999999924</c:v>
                </c:pt>
                <c:pt idx="51">
                  <c:v>4.4499999999999922</c:v>
                </c:pt>
                <c:pt idx="52">
                  <c:v>4.499999999999992</c:v>
                </c:pt>
                <c:pt idx="53">
                  <c:v>4.5499999999999918</c:v>
                </c:pt>
                <c:pt idx="54">
                  <c:v>4.5999999999999917</c:v>
                </c:pt>
                <c:pt idx="55">
                  <c:v>4.6499999999999915</c:v>
                </c:pt>
                <c:pt idx="56">
                  <c:v>4.6999999999999913</c:v>
                </c:pt>
                <c:pt idx="57">
                  <c:v>4.7499999999999911</c:v>
                </c:pt>
                <c:pt idx="58">
                  <c:v>4.7999999999999909</c:v>
                </c:pt>
                <c:pt idx="59">
                  <c:v>4.8499999999999908</c:v>
                </c:pt>
                <c:pt idx="60">
                  <c:v>4.8999999999999906</c:v>
                </c:pt>
                <c:pt idx="61">
                  <c:v>4.9499999999999904</c:v>
                </c:pt>
                <c:pt idx="62">
                  <c:v>4.9999999999999902</c:v>
                </c:pt>
                <c:pt idx="63">
                  <c:v>5.0499999999999901</c:v>
                </c:pt>
                <c:pt idx="64">
                  <c:v>5.0999999999999899</c:v>
                </c:pt>
                <c:pt idx="65">
                  <c:v>5.1499999999999897</c:v>
                </c:pt>
                <c:pt idx="66">
                  <c:v>5.1999999999999895</c:v>
                </c:pt>
                <c:pt idx="67">
                  <c:v>5.2499999999999893</c:v>
                </c:pt>
                <c:pt idx="68">
                  <c:v>5.2999999999999892</c:v>
                </c:pt>
                <c:pt idx="69">
                  <c:v>5.349999999999989</c:v>
                </c:pt>
                <c:pt idx="70">
                  <c:v>5.3999999999999888</c:v>
                </c:pt>
                <c:pt idx="71">
                  <c:v>5.4499999999999886</c:v>
                </c:pt>
                <c:pt idx="72">
                  <c:v>5.4999999999999885</c:v>
                </c:pt>
                <c:pt idx="73">
                  <c:v>5.5499999999999883</c:v>
                </c:pt>
                <c:pt idx="74">
                  <c:v>5.5999999999999881</c:v>
                </c:pt>
                <c:pt idx="75">
                  <c:v>5.6499999999999879</c:v>
                </c:pt>
                <c:pt idx="76">
                  <c:v>5.6999999999999877</c:v>
                </c:pt>
                <c:pt idx="77">
                  <c:v>5.7499999999999876</c:v>
                </c:pt>
                <c:pt idx="78">
                  <c:v>5.7999999999999874</c:v>
                </c:pt>
                <c:pt idx="79">
                  <c:v>5.8499999999999872</c:v>
                </c:pt>
                <c:pt idx="80">
                  <c:v>5.899999999999987</c:v>
                </c:pt>
              </c:numCache>
            </c:numRef>
          </c:xVal>
          <c:yVal>
            <c:numRef>
              <c:f>Feuil1!$Q$40:$Q$120</c:f>
              <c:numCache>
                <c:formatCode>General</c:formatCode>
                <c:ptCount val="81"/>
                <c:pt idx="0">
                  <c:v>1.0313776704495279</c:v>
                </c:pt>
                <c:pt idx="1">
                  <c:v>1.347432251362076</c:v>
                </c:pt>
                <c:pt idx="2">
                  <c:v>1.6283713752796467</c:v>
                </c:pt>
                <c:pt idx="3">
                  <c:v>1.8562071391576673</c:v>
                </c:pt>
                <c:pt idx="4">
                  <c:v>2.0172221175700593</c:v>
                </c:pt>
                <c:pt idx="5">
                  <c:v>2.1033293495657506</c:v>
                </c:pt>
                <c:pt idx="6">
                  <c:v>2.1128385373255427</c:v>
                </c:pt>
                <c:pt idx="7">
                  <c:v>2.0505463130451078</c:v>
                </c:pt>
                <c:pt idx="8">
                  <c:v>1.927141879220962</c:v>
                </c:pt>
                <c:pt idx="9">
                  <c:v>1.7579937104364378</c:v>
                </c:pt>
                <c:pt idx="10">
                  <c:v>1.5614502134602313</c:v>
                </c:pt>
                <c:pt idx="11">
                  <c:v>1.3568399511152713</c:v>
                </c:pt>
                <c:pt idx="12">
                  <c:v>1.1623894994660979</c:v>
                </c:pt>
                <c:pt idx="13">
                  <c:v>0.99328569072253492</c:v>
                </c:pt>
                <c:pt idx="14">
                  <c:v>0.86009295262422225</c:v>
                </c:pt>
                <c:pt idx="15">
                  <c:v>0.76769744197620149</c:v>
                </c:pt>
                <c:pt idx="16">
                  <c:v>0.7148919435177693</c:v>
                </c:pt>
                <c:pt idx="17">
                  <c:v>0.69464536413408717</c:v>
                </c:pt>
                <c:pt idx="18">
                  <c:v>0.69502574897069569</c:v>
                </c:pt>
                <c:pt idx="19">
                  <c:v>0.70067425182542598</c:v>
                </c:pt>
                <c:pt idx="20">
                  <c:v>0.69466720676413196</c:v>
                </c:pt>
                <c:pt idx="21">
                  <c:v>0.6605609480824356</c:v>
                </c:pt>
                <c:pt idx="22">
                  <c:v>0.5843939484498033</c:v>
                </c:pt>
                <c:pt idx="23">
                  <c:v>0.45642538164473778</c:v>
                </c:pt>
                <c:pt idx="24">
                  <c:v>0.2724178734299687</c:v>
                </c:pt>
                <c:pt idx="25">
                  <c:v>3.4321857701967329E-2</c:v>
                </c:pt>
                <c:pt idx="26">
                  <c:v>-0.24971580918900932</c:v>
                </c:pt>
                <c:pt idx="27">
                  <c:v>-0.56602261908771001</c:v>
                </c:pt>
                <c:pt idx="28">
                  <c:v>-0.89668007649673553</c:v>
                </c:pt>
                <c:pt idx="29">
                  <c:v>-1.221275286280503</c:v>
                </c:pt>
                <c:pt idx="30">
                  <c:v>-1.5189359203010029</c:v>
                </c:pt>
                <c:pt idx="31">
                  <c:v>-1.7704289762831762</c:v>
                </c:pt>
                <c:pt idx="32">
                  <c:v>-1.960096618159985</c:v>
                </c:pt>
                <c:pt idx="33">
                  <c:v>-2.0774199603942591</c:v>
                </c:pt>
                <c:pt idx="34">
                  <c:v>-2.1180420152460369</c:v>
                </c:pt>
                <c:pt idx="35">
                  <c:v>-2.0841397632641496</c:v>
                </c:pt>
                <c:pt idx="36">
                  <c:v>-1.9841060303614553</c:v>
                </c:pt>
                <c:pt idx="37">
                  <c:v>-1.8315768501785077</c:v>
                </c:pt>
                <c:pt idx="38">
                  <c:v>-1.6439110828242089</c:v>
                </c:pt>
                <c:pt idx="39">
                  <c:v>-1.440288501059668</c:v>
                </c:pt>
                <c:pt idx="40">
                  <c:v>-1.2396338639678683</c:v>
                </c:pt>
                <c:pt idx="41">
                  <c:v>-1.0585931748558082</c:v>
                </c:pt>
                <c:pt idx="42">
                  <c:v>-0.90978233145954468</c:v>
                </c:pt>
                <c:pt idx="43">
                  <c:v>-0.80049837919359434</c:v>
                </c:pt>
                <c:pt idx="44">
                  <c:v>-0.73203284710738881</c:v>
                </c:pt>
                <c:pt idx="45">
                  <c:v>-0.69966071727151991</c:v>
                </c:pt>
                <c:pt idx="46">
                  <c:v>-0.69330464463877117</c:v>
                </c:pt>
                <c:pt idx="47">
                  <c:v>-0.69880017188394727</c:v>
                </c:pt>
                <c:pt idx="48">
                  <c:v>-0.69962193129327699</c:v>
                </c:pt>
                <c:pt idx="49">
                  <c:v>-0.67888036661540097</c:v>
                </c:pt>
                <c:pt idx="50">
                  <c:v>-0.62136884696835681</c:v>
                </c:pt>
                <c:pt idx="51">
                  <c:v>-0.51543541900775669</c:v>
                </c:pt>
                <c:pt idx="52">
                  <c:v>-0.35447246772112884</c:v>
                </c:pt>
                <c:pt idx="53">
                  <c:v>-0.13785915697516493</c:v>
                </c:pt>
                <c:pt idx="54">
                  <c:v>0.12874883760538264</c:v>
                </c:pt>
                <c:pt idx="55">
                  <c:v>0.43381661243095582</c:v>
                </c:pt>
                <c:pt idx="56">
                  <c:v>0.76097369231974532</c:v>
                </c:pt>
                <c:pt idx="57">
                  <c:v>1.0905928619147323</c:v>
                </c:pt>
                <c:pt idx="58">
                  <c:v>1.4017345157585996</c:v>
                </c:pt>
                <c:pt idx="59">
                  <c:v>1.6742468827347359</c:v>
                </c:pt>
                <c:pt idx="60">
                  <c:v>1.8907953260234056</c:v>
                </c:pt>
                <c:pt idx="61">
                  <c:v>2.0386014711896916</c:v>
                </c:pt>
                <c:pt idx="62">
                  <c:v>2.1107043512320143</c:v>
                </c:pt>
                <c:pt idx="63">
                  <c:v>2.1066076526673858</c:v>
                </c:pt>
                <c:pt idx="64">
                  <c:v>2.032243844432831</c:v>
                </c:pt>
                <c:pt idx="65">
                  <c:v>1.8992602009330379</c:v>
                </c:pt>
                <c:pt idx="66">
                  <c:v>1.7237054001764529</c:v>
                </c:pt>
                <c:pt idx="67">
                  <c:v>1.5242604570587597</c:v>
                </c:pt>
                <c:pt idx="68">
                  <c:v>1.3202071468685681</c:v>
                </c:pt>
                <c:pt idx="69">
                  <c:v>1.1293554018978826</c:v>
                </c:pt>
                <c:pt idx="70">
                  <c:v>0.96615533903527995</c:v>
                </c:pt>
                <c:pt idx="71">
                  <c:v>0.84019914675666418</c:v>
                </c:pt>
                <c:pt idx="72">
                  <c:v>0.75527525752680047</c:v>
                </c:pt>
                <c:pt idx="73">
                  <c:v>0.70907672757126028</c:v>
                </c:pt>
                <c:pt idx="74">
                  <c:v>0.69359414185811608</c:v>
                </c:pt>
                <c:pt idx="75">
                  <c:v>0.69614846985462009</c:v>
                </c:pt>
                <c:pt idx="76">
                  <c:v>0.7009492874743557</c:v>
                </c:pt>
                <c:pt idx="77">
                  <c:v>0.69100629020932536</c:v>
                </c:pt>
                <c:pt idx="78">
                  <c:v>0.65018332373225174</c:v>
                </c:pt>
                <c:pt idx="79">
                  <c:v>0.56516847360404809</c:v>
                </c:pt>
                <c:pt idx="80">
                  <c:v>0.42714279734873828</c:v>
                </c:pt>
              </c:numCache>
            </c:numRef>
          </c:yVal>
          <c:smooth val="1"/>
          <c:extLst>
            <c:ext xmlns:c16="http://schemas.microsoft.com/office/drawing/2014/chart" uri="{C3380CC4-5D6E-409C-BE32-E72D297353CC}">
              <c16:uniqueId val="{00000005-1395-4370-82DC-5386CB68712B}"/>
            </c:ext>
          </c:extLst>
        </c:ser>
        <c:dLbls>
          <c:showLegendKey val="0"/>
          <c:showVal val="0"/>
          <c:showCatName val="0"/>
          <c:showSerName val="0"/>
          <c:showPercent val="0"/>
          <c:showBubbleSize val="0"/>
        </c:dLbls>
        <c:axId val="154446848"/>
        <c:axId val="154448640"/>
      </c:scatterChart>
      <c:valAx>
        <c:axId val="154446848"/>
        <c:scaling>
          <c:orientation val="minMax"/>
          <c:max val="6"/>
          <c:min val="1.8"/>
        </c:scaling>
        <c:delete val="0"/>
        <c:axPos val="b"/>
        <c:numFmt formatCode="General" sourceLinked="1"/>
        <c:majorTickMark val="out"/>
        <c:minorTickMark val="none"/>
        <c:tickLblPos val="nextTo"/>
        <c:crossAx val="154448640"/>
        <c:crossesAt val="0"/>
        <c:crossBetween val="midCat"/>
      </c:valAx>
      <c:valAx>
        <c:axId val="154448640"/>
        <c:scaling>
          <c:orientation val="minMax"/>
        </c:scaling>
        <c:delete val="0"/>
        <c:axPos val="l"/>
        <c:majorGridlines/>
        <c:numFmt formatCode="General" sourceLinked="1"/>
        <c:majorTickMark val="out"/>
        <c:minorTickMark val="none"/>
        <c:tickLblPos val="nextTo"/>
        <c:crossAx val="154446848"/>
        <c:crossesAt val="1.8"/>
        <c:crossBetween val="midCat"/>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1275" y="0"/>
            <a:ext cx="2946400" cy="496888"/>
          </a:xfrm>
          <a:prstGeom prst="rect">
            <a:avLst/>
          </a:prstGeom>
        </p:spPr>
        <p:txBody>
          <a:bodyPr vert="horz" lIns="91440" tIns="45720" rIns="91440" bIns="45720" rtlCol="0"/>
          <a:lstStyle>
            <a:lvl1pPr algn="r">
              <a:defRPr sz="1200"/>
            </a:lvl1pPr>
          </a:lstStyle>
          <a:p>
            <a:fld id="{157437AD-BFA0-444B-B5B1-B1BDB18FBB42}" type="datetimeFigureOut">
              <a:rPr lang="fr-FR" smtClean="0"/>
              <a:t>06/10/2022</a:t>
            </a:fld>
            <a:endParaRPr lang="fr-FR"/>
          </a:p>
        </p:txBody>
      </p:sp>
      <p:sp>
        <p:nvSpPr>
          <p:cNvPr id="4" name="Espace réservé du pied de page 3"/>
          <p:cNvSpPr>
            <a:spLocks noGrp="1"/>
          </p:cNvSpPr>
          <p:nvPr>
            <p:ph type="ftr" sz="quarter" idx="2"/>
          </p:nvPr>
        </p:nvSpPr>
        <p:spPr>
          <a:xfrm>
            <a:off x="0" y="9431338"/>
            <a:ext cx="2946400" cy="4968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1275" y="9431338"/>
            <a:ext cx="2946400" cy="496887"/>
          </a:xfrm>
          <a:prstGeom prst="rect">
            <a:avLst/>
          </a:prstGeom>
        </p:spPr>
        <p:txBody>
          <a:bodyPr vert="horz" lIns="91440" tIns="45720" rIns="91440" bIns="45720" rtlCol="0" anchor="b"/>
          <a:lstStyle>
            <a:lvl1pPr algn="r">
              <a:defRPr sz="1200"/>
            </a:lvl1pPr>
          </a:lstStyle>
          <a:p>
            <a:fld id="{2371A8C0-1EB8-4B52-8158-9E40991E9A3C}" type="slidenum">
              <a:rPr lang="fr-FR" smtClean="0"/>
              <a:t>‹N°›</a:t>
            </a:fld>
            <a:endParaRPr lang="fr-FR"/>
          </a:p>
        </p:txBody>
      </p:sp>
    </p:spTree>
    <p:extLst>
      <p:ext uri="{BB962C8B-B14F-4D97-AF65-F5344CB8AC3E}">
        <p14:creationId xmlns:p14="http://schemas.microsoft.com/office/powerpoint/2010/main" val="1521686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F2CC8582-32F8-4511-BE8E-9127F14BA016}" type="datetimeFigureOut">
              <a:rPr lang="fr-FR" smtClean="0"/>
              <a:t>06/10/2022</a:t>
            </a:fld>
            <a:endParaRPr lang="fr-FR"/>
          </a:p>
        </p:txBody>
      </p:sp>
      <p:sp>
        <p:nvSpPr>
          <p:cNvPr id="4" name="Espace réservé de l'image des diapositives 3"/>
          <p:cNvSpPr>
            <a:spLocks noGrp="1" noRot="1" noChangeAspect="1"/>
          </p:cNvSpPr>
          <p:nvPr>
            <p:ph type="sldImg" idx="2"/>
          </p:nvPr>
        </p:nvSpPr>
        <p:spPr>
          <a:xfrm>
            <a:off x="90488" y="744538"/>
            <a:ext cx="6618287" cy="37242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6582F002-206D-4184-B39E-C7D93CBC5980}" type="slidenum">
              <a:rPr lang="fr-FR" smtClean="0"/>
              <a:t>‹N°›</a:t>
            </a:fld>
            <a:endParaRPr lang="fr-FR"/>
          </a:p>
        </p:txBody>
      </p:sp>
    </p:spTree>
    <p:extLst>
      <p:ext uri="{BB962C8B-B14F-4D97-AF65-F5344CB8AC3E}">
        <p14:creationId xmlns:p14="http://schemas.microsoft.com/office/powerpoint/2010/main" val="61645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582F002-206D-4184-B39E-C7D93CBC5980}" type="slidenum">
              <a:rPr lang="fr-FR" smtClean="0"/>
              <a:t>6</a:t>
            </a:fld>
            <a:endParaRPr lang="fr-FR"/>
          </a:p>
        </p:txBody>
      </p:sp>
    </p:spTree>
    <p:extLst>
      <p:ext uri="{BB962C8B-B14F-4D97-AF65-F5344CB8AC3E}">
        <p14:creationId xmlns:p14="http://schemas.microsoft.com/office/powerpoint/2010/main" val="2877691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BB2C1FD1-3CFD-4394-8B60-0025C3F980F3}" type="datetime1">
              <a:rPr lang="fr-FR" smtClean="0"/>
              <a:t>06/10/2022</a:t>
            </a:fld>
            <a:endParaRPr lang="fr-FR" dirty="0"/>
          </a:p>
        </p:txBody>
      </p:sp>
      <p:sp>
        <p:nvSpPr>
          <p:cNvPr id="4" name="Espace réservé du pied de page 3"/>
          <p:cNvSpPr>
            <a:spLocks noGrp="1"/>
          </p:cNvSpPr>
          <p:nvPr>
            <p:ph type="ftr" sz="quarter" idx="11"/>
          </p:nvPr>
        </p:nvSpPr>
        <p:spPr/>
        <p:txBody>
          <a:bodyPr/>
          <a:lstStyle>
            <a:lvl1pPr algn="r">
              <a:defRPr/>
            </a:lvl1pPr>
          </a:lstStyle>
          <a:p>
            <a:endParaRPr lang="fr-FR" dirty="0"/>
          </a:p>
        </p:txBody>
      </p:sp>
      <p:sp>
        <p:nvSpPr>
          <p:cNvPr id="6" name="Rectangle 5"/>
          <p:cNvSpPr/>
          <p:nvPr userDrawn="1"/>
        </p:nvSpPr>
        <p:spPr>
          <a:xfrm flipH="1">
            <a:off x="3131841" y="3392727"/>
            <a:ext cx="6017581" cy="799203"/>
          </a:xfrm>
          <a:prstGeom prst="rect">
            <a:avLst/>
          </a:prstGeom>
          <a:solidFill>
            <a:schemeClr val="bg1">
              <a:lumMod val="5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EEDE12"/>
              </a:solidFill>
            </a:endParaRPr>
          </a:p>
        </p:txBody>
      </p:sp>
      <p:cxnSp>
        <p:nvCxnSpPr>
          <p:cNvPr id="7" name="Connecteur droit 6"/>
          <p:cNvCxnSpPr/>
          <p:nvPr userDrawn="1"/>
        </p:nvCxnSpPr>
        <p:spPr>
          <a:xfrm flipH="1">
            <a:off x="3131841" y="3956875"/>
            <a:ext cx="6012163" cy="0"/>
          </a:xfrm>
          <a:prstGeom prst="line">
            <a:avLst/>
          </a:prstGeom>
          <a:ln w="73025" cmpd="tri">
            <a:solidFill>
              <a:srgbClr val="EEDE12"/>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3131841" y="3307249"/>
            <a:ext cx="5935803" cy="857250"/>
          </a:xfrm>
        </p:spPr>
        <p:txBody>
          <a:bodyPr>
            <a:normAutofit/>
          </a:bodyPr>
          <a:lstStyle>
            <a:lvl1pPr algn="r">
              <a:defRPr sz="3200" b="1">
                <a:solidFill>
                  <a:schemeClr val="bg1"/>
                </a:solidFill>
                <a:latin typeface="Arial" panose="020B0604020202020204" pitchFamily="34" charset="0"/>
                <a:cs typeface="Arial" panose="020B0604020202020204" pitchFamily="34" charset="0"/>
              </a:defRPr>
            </a:lvl1pPr>
          </a:lstStyle>
          <a:p>
            <a:r>
              <a:rPr lang="fr-FR" dirty="0"/>
              <a:t>Modifiez le style du titre</a:t>
            </a:r>
          </a:p>
        </p:txBody>
      </p:sp>
    </p:spTree>
    <p:extLst>
      <p:ext uri="{BB962C8B-B14F-4D97-AF65-F5344CB8AC3E}">
        <p14:creationId xmlns:p14="http://schemas.microsoft.com/office/powerpoint/2010/main" val="1697047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OLEIL - fond gris - 2">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46ACB8AE-108C-4F1A-9AF7-187625B7B34F}" type="datetime1">
              <a:rPr lang="fr-FR" smtClean="0"/>
              <a:t>06/10/2022</a:t>
            </a:fld>
            <a:endParaRPr lang="fr-FR" dirty="0"/>
          </a:p>
        </p:txBody>
      </p:sp>
      <p:sp>
        <p:nvSpPr>
          <p:cNvPr id="4" name="Espace réservé du pied de page 3"/>
          <p:cNvSpPr>
            <a:spLocks noGrp="1"/>
          </p:cNvSpPr>
          <p:nvPr>
            <p:ph type="ftr" sz="quarter" idx="11"/>
          </p:nvPr>
        </p:nvSpPr>
        <p:spPr/>
        <p:txBody>
          <a:bodyPr/>
          <a:lstStyle/>
          <a:p>
            <a:pPr algn="l"/>
            <a:endParaRPr lang="fr-FR" dirty="0"/>
          </a:p>
        </p:txBody>
      </p:sp>
      <p:sp>
        <p:nvSpPr>
          <p:cNvPr id="5" name="Espace réservé du numéro de diapositive 4"/>
          <p:cNvSpPr>
            <a:spLocks noGrp="1"/>
          </p:cNvSpPr>
          <p:nvPr>
            <p:ph type="sldNum" sz="quarter" idx="12"/>
          </p:nvPr>
        </p:nvSpPr>
        <p:spPr/>
        <p:txBody>
          <a:bodyPr/>
          <a:lstStyle/>
          <a:p>
            <a:fld id="{6DDB0296-9B1A-4720-B29E-B92D812C9761}" type="slidenum">
              <a:rPr lang="fr-FR" smtClean="0"/>
              <a:pPr/>
              <a:t>‹N°›</a:t>
            </a:fld>
            <a:endParaRPr lang="fr-FR"/>
          </a:p>
        </p:txBody>
      </p:sp>
    </p:spTree>
    <p:extLst>
      <p:ext uri="{BB962C8B-B14F-4D97-AF65-F5344CB8AC3E}">
        <p14:creationId xmlns:p14="http://schemas.microsoft.com/office/powerpoint/2010/main" val="2323552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OLEIL - fond gris - 3">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e la date 2"/>
          <p:cNvSpPr>
            <a:spLocks noGrp="1"/>
          </p:cNvSpPr>
          <p:nvPr>
            <p:ph type="dt" sz="half" idx="10"/>
          </p:nvPr>
        </p:nvSpPr>
        <p:spPr/>
        <p:txBody>
          <a:bodyPr/>
          <a:lstStyle/>
          <a:p>
            <a:fld id="{353950CC-5D2A-480A-A7CB-12BB3D94A6E0}" type="datetime1">
              <a:rPr lang="fr-FR" smtClean="0"/>
              <a:t>06/10/2022</a:t>
            </a:fld>
            <a:endParaRPr lang="fr-FR" dirty="0"/>
          </a:p>
        </p:txBody>
      </p:sp>
      <p:sp>
        <p:nvSpPr>
          <p:cNvPr id="4" name="Espace réservé du pied de page 3"/>
          <p:cNvSpPr>
            <a:spLocks noGrp="1"/>
          </p:cNvSpPr>
          <p:nvPr>
            <p:ph type="ftr" sz="quarter" idx="11"/>
          </p:nvPr>
        </p:nvSpPr>
        <p:spPr/>
        <p:txBody>
          <a:bodyPr/>
          <a:lstStyle/>
          <a:p>
            <a:pPr algn="l"/>
            <a:endParaRPr lang="fr-FR" dirty="0"/>
          </a:p>
        </p:txBody>
      </p:sp>
      <p:sp>
        <p:nvSpPr>
          <p:cNvPr id="5" name="Espace réservé du numéro de diapositive 4"/>
          <p:cNvSpPr>
            <a:spLocks noGrp="1"/>
          </p:cNvSpPr>
          <p:nvPr>
            <p:ph type="sldNum" sz="quarter" idx="12"/>
          </p:nvPr>
        </p:nvSpPr>
        <p:spPr/>
        <p:txBody>
          <a:bodyPr/>
          <a:lstStyle/>
          <a:p>
            <a:fld id="{6DDB0296-9B1A-4720-B29E-B92D812C9761}" type="slidenum">
              <a:rPr lang="fr-FR" smtClean="0"/>
              <a:pPr/>
              <a:t>‹N°›</a:t>
            </a:fld>
            <a:endParaRPr lang="fr-FR"/>
          </a:p>
        </p:txBody>
      </p:sp>
      <p:sp>
        <p:nvSpPr>
          <p:cNvPr id="6" name="Espace réservé du contenu 2"/>
          <p:cNvSpPr>
            <a:spLocks noGrp="1"/>
          </p:cNvSpPr>
          <p:nvPr>
            <p:ph idx="1"/>
          </p:nvPr>
        </p:nvSpPr>
        <p:spPr>
          <a:xfrm>
            <a:off x="720000" y="945000"/>
            <a:ext cx="7920000" cy="3645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cxnSp>
        <p:nvCxnSpPr>
          <p:cNvPr id="7" name="Connecteur droit 6"/>
          <p:cNvCxnSpPr/>
          <p:nvPr userDrawn="1"/>
        </p:nvCxnSpPr>
        <p:spPr>
          <a:xfrm flipH="1">
            <a:off x="1619673" y="557702"/>
            <a:ext cx="7524333" cy="0"/>
          </a:xfrm>
          <a:prstGeom prst="line">
            <a:avLst/>
          </a:prstGeom>
          <a:ln w="38100" cmpd="tri">
            <a:solidFill>
              <a:srgbClr val="F0DC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05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OLEIL - fond gris - 3">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353950CC-5D2A-480A-A7CB-12BB3D94A6E0}" type="datetime1">
              <a:rPr lang="fr-FR" smtClean="0"/>
              <a:t>06/10/2022</a:t>
            </a:fld>
            <a:endParaRPr lang="fr-FR" dirty="0"/>
          </a:p>
        </p:txBody>
      </p:sp>
      <p:sp>
        <p:nvSpPr>
          <p:cNvPr id="4" name="Espace réservé du pied de page 3"/>
          <p:cNvSpPr>
            <a:spLocks noGrp="1"/>
          </p:cNvSpPr>
          <p:nvPr>
            <p:ph type="ftr" sz="quarter" idx="11"/>
          </p:nvPr>
        </p:nvSpPr>
        <p:spPr/>
        <p:txBody>
          <a:bodyPr/>
          <a:lstStyle/>
          <a:p>
            <a:pPr algn="l"/>
            <a:endParaRPr lang="fr-FR" dirty="0"/>
          </a:p>
        </p:txBody>
      </p:sp>
      <p:sp>
        <p:nvSpPr>
          <p:cNvPr id="5" name="Espace réservé du numéro de diapositive 4"/>
          <p:cNvSpPr>
            <a:spLocks noGrp="1"/>
          </p:cNvSpPr>
          <p:nvPr>
            <p:ph type="sldNum" sz="quarter" idx="12"/>
          </p:nvPr>
        </p:nvSpPr>
        <p:spPr/>
        <p:txBody>
          <a:bodyPr/>
          <a:lstStyle/>
          <a:p>
            <a:fld id="{6DDB0296-9B1A-4720-B29E-B92D812C9761}" type="slidenum">
              <a:rPr lang="fr-FR" smtClean="0"/>
              <a:pPr/>
              <a:t>‹N°›</a:t>
            </a:fld>
            <a:endParaRPr lang="fr-FR"/>
          </a:p>
        </p:txBody>
      </p:sp>
    </p:spTree>
    <p:extLst>
      <p:ext uri="{BB962C8B-B14F-4D97-AF65-F5344CB8AC3E}">
        <p14:creationId xmlns:p14="http://schemas.microsoft.com/office/powerpoint/2010/main" val="2592253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OLEIL - fond gris - 3">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e la date 2"/>
          <p:cNvSpPr>
            <a:spLocks noGrp="1"/>
          </p:cNvSpPr>
          <p:nvPr>
            <p:ph type="dt" sz="half" idx="10"/>
          </p:nvPr>
        </p:nvSpPr>
        <p:spPr/>
        <p:txBody>
          <a:bodyPr/>
          <a:lstStyle/>
          <a:p>
            <a:fld id="{353950CC-5D2A-480A-A7CB-12BB3D94A6E0}" type="datetime1">
              <a:rPr lang="fr-FR" smtClean="0"/>
              <a:t>06/10/2022</a:t>
            </a:fld>
            <a:endParaRPr lang="fr-FR" dirty="0"/>
          </a:p>
        </p:txBody>
      </p:sp>
      <p:sp>
        <p:nvSpPr>
          <p:cNvPr id="4" name="Espace réservé du pied de page 3"/>
          <p:cNvSpPr>
            <a:spLocks noGrp="1"/>
          </p:cNvSpPr>
          <p:nvPr>
            <p:ph type="ftr" sz="quarter" idx="11"/>
          </p:nvPr>
        </p:nvSpPr>
        <p:spPr/>
        <p:txBody>
          <a:bodyPr/>
          <a:lstStyle/>
          <a:p>
            <a:pPr algn="l"/>
            <a:endParaRPr lang="fr-FR" dirty="0"/>
          </a:p>
        </p:txBody>
      </p:sp>
      <p:sp>
        <p:nvSpPr>
          <p:cNvPr id="5" name="Espace réservé du numéro de diapositive 4"/>
          <p:cNvSpPr>
            <a:spLocks noGrp="1"/>
          </p:cNvSpPr>
          <p:nvPr>
            <p:ph type="sldNum" sz="quarter" idx="12"/>
          </p:nvPr>
        </p:nvSpPr>
        <p:spPr/>
        <p:txBody>
          <a:bodyPr/>
          <a:lstStyle/>
          <a:p>
            <a:fld id="{6DDB0296-9B1A-4720-B29E-B92D812C9761}" type="slidenum">
              <a:rPr lang="fr-FR" smtClean="0"/>
              <a:pPr/>
              <a:t>‹N°›</a:t>
            </a:fld>
            <a:endParaRPr lang="fr-FR"/>
          </a:p>
        </p:txBody>
      </p:sp>
      <p:sp>
        <p:nvSpPr>
          <p:cNvPr id="6" name="Espace réservé du contenu 2"/>
          <p:cNvSpPr>
            <a:spLocks noGrp="1"/>
          </p:cNvSpPr>
          <p:nvPr>
            <p:ph idx="1"/>
          </p:nvPr>
        </p:nvSpPr>
        <p:spPr>
          <a:xfrm>
            <a:off x="720000" y="945000"/>
            <a:ext cx="7920000" cy="3645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cxnSp>
        <p:nvCxnSpPr>
          <p:cNvPr id="7" name="Connecteur droit 6"/>
          <p:cNvCxnSpPr/>
          <p:nvPr userDrawn="1"/>
        </p:nvCxnSpPr>
        <p:spPr>
          <a:xfrm flipH="1">
            <a:off x="1619673" y="557702"/>
            <a:ext cx="7524333" cy="0"/>
          </a:xfrm>
          <a:prstGeom prst="line">
            <a:avLst/>
          </a:prstGeom>
          <a:ln w="38100" cmpd="tri">
            <a:solidFill>
              <a:srgbClr val="F0DC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937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OLEIL - fond gris - 3">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353950CC-5D2A-480A-A7CB-12BB3D94A6E0}" type="datetime1">
              <a:rPr lang="fr-FR" smtClean="0"/>
              <a:t>06/10/2022</a:t>
            </a:fld>
            <a:endParaRPr lang="fr-FR" dirty="0"/>
          </a:p>
        </p:txBody>
      </p:sp>
      <p:sp>
        <p:nvSpPr>
          <p:cNvPr id="4" name="Espace réservé du pied de page 3"/>
          <p:cNvSpPr>
            <a:spLocks noGrp="1"/>
          </p:cNvSpPr>
          <p:nvPr>
            <p:ph type="ftr" sz="quarter" idx="11"/>
          </p:nvPr>
        </p:nvSpPr>
        <p:spPr/>
        <p:txBody>
          <a:bodyPr/>
          <a:lstStyle/>
          <a:p>
            <a:pPr algn="l"/>
            <a:endParaRPr lang="fr-FR" dirty="0"/>
          </a:p>
        </p:txBody>
      </p:sp>
      <p:sp>
        <p:nvSpPr>
          <p:cNvPr id="5" name="Espace réservé du numéro de diapositive 4"/>
          <p:cNvSpPr>
            <a:spLocks noGrp="1"/>
          </p:cNvSpPr>
          <p:nvPr>
            <p:ph type="sldNum" sz="quarter" idx="12"/>
          </p:nvPr>
        </p:nvSpPr>
        <p:spPr/>
        <p:txBody>
          <a:bodyPr/>
          <a:lstStyle/>
          <a:p>
            <a:fld id="{6DDB0296-9B1A-4720-B29E-B92D812C9761}" type="slidenum">
              <a:rPr lang="fr-FR" smtClean="0"/>
              <a:pPr/>
              <a:t>‹N°›</a:t>
            </a:fld>
            <a:endParaRPr lang="fr-FR"/>
          </a:p>
        </p:txBody>
      </p:sp>
    </p:spTree>
    <p:extLst>
      <p:ext uri="{BB962C8B-B14F-4D97-AF65-F5344CB8AC3E}">
        <p14:creationId xmlns:p14="http://schemas.microsoft.com/office/powerpoint/2010/main" val="3196692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OLEIL - fond gris - 3">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e la date 2"/>
          <p:cNvSpPr>
            <a:spLocks noGrp="1"/>
          </p:cNvSpPr>
          <p:nvPr>
            <p:ph type="dt" sz="half" idx="10"/>
          </p:nvPr>
        </p:nvSpPr>
        <p:spPr/>
        <p:txBody>
          <a:bodyPr/>
          <a:lstStyle/>
          <a:p>
            <a:fld id="{353950CC-5D2A-480A-A7CB-12BB3D94A6E0}" type="datetime1">
              <a:rPr lang="fr-FR" smtClean="0"/>
              <a:t>06/10/2022</a:t>
            </a:fld>
            <a:endParaRPr lang="fr-FR" dirty="0"/>
          </a:p>
        </p:txBody>
      </p:sp>
      <p:sp>
        <p:nvSpPr>
          <p:cNvPr id="4" name="Espace réservé du pied de page 3"/>
          <p:cNvSpPr>
            <a:spLocks noGrp="1"/>
          </p:cNvSpPr>
          <p:nvPr>
            <p:ph type="ftr" sz="quarter" idx="11"/>
          </p:nvPr>
        </p:nvSpPr>
        <p:spPr/>
        <p:txBody>
          <a:bodyPr/>
          <a:lstStyle/>
          <a:p>
            <a:pPr algn="l"/>
            <a:endParaRPr lang="fr-FR" dirty="0"/>
          </a:p>
        </p:txBody>
      </p:sp>
      <p:sp>
        <p:nvSpPr>
          <p:cNvPr id="5" name="Espace réservé du numéro de diapositive 4"/>
          <p:cNvSpPr>
            <a:spLocks noGrp="1"/>
          </p:cNvSpPr>
          <p:nvPr>
            <p:ph type="sldNum" sz="quarter" idx="12"/>
          </p:nvPr>
        </p:nvSpPr>
        <p:spPr/>
        <p:txBody>
          <a:bodyPr/>
          <a:lstStyle/>
          <a:p>
            <a:fld id="{6DDB0296-9B1A-4720-B29E-B92D812C9761}" type="slidenum">
              <a:rPr lang="fr-FR" smtClean="0"/>
              <a:pPr/>
              <a:t>‹N°›</a:t>
            </a:fld>
            <a:endParaRPr lang="fr-FR"/>
          </a:p>
        </p:txBody>
      </p:sp>
      <p:sp>
        <p:nvSpPr>
          <p:cNvPr id="6" name="Espace réservé du contenu 2"/>
          <p:cNvSpPr>
            <a:spLocks noGrp="1"/>
          </p:cNvSpPr>
          <p:nvPr>
            <p:ph idx="1"/>
          </p:nvPr>
        </p:nvSpPr>
        <p:spPr>
          <a:xfrm>
            <a:off x="720000" y="945000"/>
            <a:ext cx="7920000" cy="3645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cxnSp>
        <p:nvCxnSpPr>
          <p:cNvPr id="7" name="Connecteur droit 6"/>
          <p:cNvCxnSpPr/>
          <p:nvPr userDrawn="1"/>
        </p:nvCxnSpPr>
        <p:spPr>
          <a:xfrm flipH="1">
            <a:off x="1619673" y="557702"/>
            <a:ext cx="7524333" cy="0"/>
          </a:xfrm>
          <a:prstGeom prst="line">
            <a:avLst/>
          </a:prstGeom>
          <a:ln w="38100" cmpd="tri">
            <a:solidFill>
              <a:srgbClr val="F0DC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9512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OLEIL - fond gris - 3">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353950CC-5D2A-480A-A7CB-12BB3D94A6E0}" type="datetime1">
              <a:rPr lang="fr-FR" smtClean="0"/>
              <a:t>06/10/2022</a:t>
            </a:fld>
            <a:endParaRPr lang="fr-FR" dirty="0"/>
          </a:p>
        </p:txBody>
      </p:sp>
      <p:sp>
        <p:nvSpPr>
          <p:cNvPr id="4" name="Espace réservé du pied de page 3"/>
          <p:cNvSpPr>
            <a:spLocks noGrp="1"/>
          </p:cNvSpPr>
          <p:nvPr>
            <p:ph type="ftr" sz="quarter" idx="11"/>
          </p:nvPr>
        </p:nvSpPr>
        <p:spPr/>
        <p:txBody>
          <a:bodyPr/>
          <a:lstStyle/>
          <a:p>
            <a:pPr algn="l"/>
            <a:endParaRPr lang="fr-FR" dirty="0"/>
          </a:p>
        </p:txBody>
      </p:sp>
      <p:sp>
        <p:nvSpPr>
          <p:cNvPr id="5" name="Espace réservé du numéro de diapositive 4"/>
          <p:cNvSpPr>
            <a:spLocks noGrp="1"/>
          </p:cNvSpPr>
          <p:nvPr>
            <p:ph type="sldNum" sz="quarter" idx="12"/>
          </p:nvPr>
        </p:nvSpPr>
        <p:spPr/>
        <p:txBody>
          <a:bodyPr/>
          <a:lstStyle/>
          <a:p>
            <a:fld id="{6DDB0296-9B1A-4720-B29E-B92D812C9761}" type="slidenum">
              <a:rPr lang="fr-FR" smtClean="0"/>
              <a:pPr/>
              <a:t>‹N°›</a:t>
            </a:fld>
            <a:endParaRPr lang="fr-FR"/>
          </a:p>
        </p:txBody>
      </p:sp>
    </p:spTree>
    <p:extLst>
      <p:ext uri="{BB962C8B-B14F-4D97-AF65-F5344CB8AC3E}">
        <p14:creationId xmlns:p14="http://schemas.microsoft.com/office/powerpoint/2010/main" val="3572826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flipH="1">
            <a:off x="1691680" y="3369604"/>
            <a:ext cx="7452320" cy="799203"/>
          </a:xfrm>
          <a:prstGeom prst="rect">
            <a:avLst/>
          </a:prstGeom>
          <a:solidFill>
            <a:schemeClr val="accent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p:cNvCxnSpPr/>
          <p:nvPr userDrawn="1"/>
        </p:nvCxnSpPr>
        <p:spPr>
          <a:xfrm flipH="1">
            <a:off x="1691681" y="3975906"/>
            <a:ext cx="7452321" cy="0"/>
          </a:xfrm>
          <a:prstGeom prst="line">
            <a:avLst/>
          </a:prstGeom>
          <a:ln w="73025" cmpd="tri">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1757260" y="3517283"/>
            <a:ext cx="7210800" cy="423900"/>
          </a:xfrm>
        </p:spPr>
        <p:txBody>
          <a:bodyPr/>
          <a:lstStyle>
            <a:lvl1pPr>
              <a:defRPr b="1">
                <a:solidFill>
                  <a:schemeClr val="bg1"/>
                </a:solidFill>
              </a:defRPr>
            </a:lvl1pPr>
          </a:lstStyle>
          <a:p>
            <a:r>
              <a:rPr lang="fr-FR" dirty="0"/>
              <a:t>Modifiez le style du titre</a:t>
            </a:r>
          </a:p>
        </p:txBody>
      </p:sp>
      <p:sp>
        <p:nvSpPr>
          <p:cNvPr id="3" name="Espace réservé de la date 2"/>
          <p:cNvSpPr>
            <a:spLocks noGrp="1"/>
          </p:cNvSpPr>
          <p:nvPr>
            <p:ph type="dt" sz="half" idx="10"/>
          </p:nvPr>
        </p:nvSpPr>
        <p:spPr/>
        <p:txBody>
          <a:bodyPr/>
          <a:lstStyle/>
          <a:p>
            <a:fld id="{BB2C1FD1-3CFD-4394-8B60-0025C3F980F3}" type="datetime1">
              <a:rPr lang="fr-FR" smtClean="0"/>
              <a:t>06/10/2022</a:t>
            </a:fld>
            <a:endParaRPr lang="fr-FR" dirty="0"/>
          </a:p>
        </p:txBody>
      </p:sp>
      <p:sp>
        <p:nvSpPr>
          <p:cNvPr id="4" name="Espace réservé du pied de page 3"/>
          <p:cNvSpPr>
            <a:spLocks noGrp="1"/>
          </p:cNvSpPr>
          <p:nvPr>
            <p:ph type="ftr" sz="quarter" idx="11"/>
          </p:nvPr>
        </p:nvSpPr>
        <p:spPr/>
        <p:txBody>
          <a:bodyPr/>
          <a:lstStyle/>
          <a:p>
            <a:pPr algn="l"/>
            <a:endParaRPr lang="fr-FR" dirty="0"/>
          </a:p>
        </p:txBody>
      </p:sp>
      <p:sp>
        <p:nvSpPr>
          <p:cNvPr id="5" name="Espace réservé du numéro de diapositive 4"/>
          <p:cNvSpPr>
            <a:spLocks noGrp="1"/>
          </p:cNvSpPr>
          <p:nvPr>
            <p:ph type="sldNum" sz="quarter" idx="12"/>
          </p:nvPr>
        </p:nvSpPr>
        <p:spPr/>
        <p:txBody>
          <a:bodyPr/>
          <a:lstStyle/>
          <a:p>
            <a:fld id="{6DDB0296-9B1A-4720-B29E-B92D812C9761}" type="slidenum">
              <a:rPr lang="fr-FR" smtClean="0"/>
              <a:pPr/>
              <a:t>‹N°›</a:t>
            </a:fld>
            <a:endParaRPr lang="fr-FR"/>
          </a:p>
        </p:txBody>
      </p:sp>
    </p:spTree>
    <p:extLst>
      <p:ext uri="{BB962C8B-B14F-4D97-AF65-F5344CB8AC3E}">
        <p14:creationId xmlns:p14="http://schemas.microsoft.com/office/powerpoint/2010/main" val="40113564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Disposition personnalisé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BB2C1FD1-3CFD-4394-8B60-0025C3F980F3}" type="datetime1">
              <a:rPr lang="fr-FR" smtClean="0"/>
              <a:t>06/10/2022</a:t>
            </a:fld>
            <a:endParaRPr lang="fr-FR" dirty="0"/>
          </a:p>
        </p:txBody>
      </p:sp>
      <p:sp>
        <p:nvSpPr>
          <p:cNvPr id="4" name="Espace réservé du pied de page 3"/>
          <p:cNvSpPr>
            <a:spLocks noGrp="1"/>
          </p:cNvSpPr>
          <p:nvPr>
            <p:ph type="ftr" sz="quarter" idx="11"/>
          </p:nvPr>
        </p:nvSpPr>
        <p:spPr/>
        <p:txBody>
          <a:bodyPr/>
          <a:lstStyle/>
          <a:p>
            <a:pPr algn="l"/>
            <a:endParaRPr lang="fr-FR" dirty="0"/>
          </a:p>
        </p:txBody>
      </p:sp>
      <p:sp>
        <p:nvSpPr>
          <p:cNvPr id="5" name="Espace réservé du numéro de diapositive 4"/>
          <p:cNvSpPr>
            <a:spLocks noGrp="1"/>
          </p:cNvSpPr>
          <p:nvPr>
            <p:ph type="sldNum" sz="quarter" idx="12"/>
          </p:nvPr>
        </p:nvSpPr>
        <p:spPr/>
        <p:txBody>
          <a:bodyPr/>
          <a:lstStyle/>
          <a:p>
            <a:fld id="{6DDB0296-9B1A-4720-B29E-B92D812C9761}" type="slidenum">
              <a:rPr lang="fr-FR" smtClean="0"/>
              <a:pPr/>
              <a:t>‹N°›</a:t>
            </a:fld>
            <a:endParaRPr lang="fr-FR"/>
          </a:p>
        </p:txBody>
      </p:sp>
    </p:spTree>
    <p:extLst>
      <p:ext uri="{BB962C8B-B14F-4D97-AF65-F5344CB8AC3E}">
        <p14:creationId xmlns:p14="http://schemas.microsoft.com/office/powerpoint/2010/main" val="3297211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SOLEIL - fond blanc - 1">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a:xfrm>
            <a:off x="1281600" y="4768200"/>
            <a:ext cx="2347200" cy="273844"/>
          </a:xfrm>
          <a:prstGeom prst="rect">
            <a:avLst/>
          </a:prstGeom>
        </p:spPr>
        <p:txBody>
          <a:bodyPr/>
          <a:lstStyle/>
          <a:p>
            <a:fld id="{5452BFBD-4454-4E1C-9464-871A371187D9}" type="datetime1">
              <a:rPr lang="fr-FR" smtClean="0"/>
              <a:t>11/10/2022</a:t>
            </a:fld>
            <a:endParaRPr lang="fr-FR"/>
          </a:p>
        </p:txBody>
      </p:sp>
      <p:sp>
        <p:nvSpPr>
          <p:cNvPr id="5" name="Espace réservé du pied de page 4"/>
          <p:cNvSpPr>
            <a:spLocks noGrp="1"/>
          </p:cNvSpPr>
          <p:nvPr>
            <p:ph type="ftr" sz="quarter" idx="11"/>
          </p:nvPr>
        </p:nvSpPr>
        <p:spPr>
          <a:xfrm>
            <a:off x="3621600" y="4768200"/>
            <a:ext cx="3830400" cy="273844"/>
          </a:xfrm>
          <a:prstGeom prst="rect">
            <a:avLst/>
          </a:prstGeom>
        </p:spPr>
        <p:txBody>
          <a:bodyPr/>
          <a:lstStyle>
            <a:lvl1pPr algn="l">
              <a:defRPr/>
            </a:lvl1pPr>
          </a:lstStyle>
          <a:p>
            <a:endParaRPr lang="fr-FR" dirty="0"/>
          </a:p>
        </p:txBody>
      </p:sp>
      <p:sp>
        <p:nvSpPr>
          <p:cNvPr id="9" name="Espace réservé du numéro de diapositive 14"/>
          <p:cNvSpPr txBox="1">
            <a:spLocks/>
          </p:cNvSpPr>
          <p:nvPr userDrawn="1"/>
        </p:nvSpPr>
        <p:spPr>
          <a:xfrm>
            <a:off x="8676456" y="4890195"/>
            <a:ext cx="432048" cy="273844"/>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1D9307-60FB-4D94-9F62-EB849F8F5433}" type="slidenum">
              <a:rPr lang="fr-FR" sz="800" smtClean="0"/>
              <a:pPr/>
              <a:t>‹N°›</a:t>
            </a:fld>
            <a:endParaRPr lang="fr-FR" sz="800" dirty="0"/>
          </a:p>
        </p:txBody>
      </p:sp>
      <p:sp>
        <p:nvSpPr>
          <p:cNvPr id="11" name="Rectangle 10"/>
          <p:cNvSpPr/>
          <p:nvPr userDrawn="1"/>
        </p:nvSpPr>
        <p:spPr>
          <a:xfrm>
            <a:off x="7380312" y="2859782"/>
            <a:ext cx="1656184" cy="2030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6812756E-BEE7-43DD-972E-C89E3A073504}"/>
              </a:ext>
            </a:extLst>
          </p:cNvPr>
          <p:cNvSpPr/>
          <p:nvPr userDrawn="1"/>
        </p:nvSpPr>
        <p:spPr>
          <a:xfrm>
            <a:off x="1331640" y="101456"/>
            <a:ext cx="216024" cy="485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p:cNvCxnSpPr>
            <a:cxnSpLocks/>
          </p:cNvCxnSpPr>
          <p:nvPr userDrawn="1"/>
        </p:nvCxnSpPr>
        <p:spPr>
          <a:xfrm flipH="1">
            <a:off x="1403648" y="557702"/>
            <a:ext cx="7740000" cy="0"/>
          </a:xfrm>
          <a:prstGeom prst="line">
            <a:avLst/>
          </a:prstGeom>
          <a:ln w="38100" cmpd="tri">
            <a:solidFill>
              <a:srgbClr val="EEDE1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B809AB3-4C6C-4C37-BA0C-16B607DA8FFC}"/>
              </a:ext>
            </a:extLst>
          </p:cNvPr>
          <p:cNvSpPr/>
          <p:nvPr userDrawn="1"/>
        </p:nvSpPr>
        <p:spPr>
          <a:xfrm>
            <a:off x="179512" y="101456"/>
            <a:ext cx="1152128" cy="5433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a:extLst>
              <a:ext uri="{FF2B5EF4-FFF2-40B4-BE49-F238E27FC236}">
                <a16:creationId xmlns:a16="http://schemas.microsoft.com/office/drawing/2014/main" id="{80E0643C-B6A0-4F52-ADF8-7D54FE205CF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6006" b="1551"/>
          <a:stretch/>
        </p:blipFill>
        <p:spPr>
          <a:xfrm>
            <a:off x="0" y="18000"/>
            <a:ext cx="1066084" cy="792088"/>
          </a:xfrm>
          <a:prstGeom prst="rect">
            <a:avLst/>
          </a:prstGeom>
        </p:spPr>
      </p:pic>
      <p:sp>
        <p:nvSpPr>
          <p:cNvPr id="12" name="ZoneTexte 11">
            <a:extLst>
              <a:ext uri="{FF2B5EF4-FFF2-40B4-BE49-F238E27FC236}">
                <a16:creationId xmlns:a16="http://schemas.microsoft.com/office/drawing/2014/main" id="{F2DB9B2C-0DCC-4902-8B78-95C1562DA6B8}"/>
              </a:ext>
            </a:extLst>
          </p:cNvPr>
          <p:cNvSpPr txBox="1"/>
          <p:nvPr userDrawn="1"/>
        </p:nvSpPr>
        <p:spPr>
          <a:xfrm>
            <a:off x="3435310" y="4905122"/>
            <a:ext cx="2273379" cy="253916"/>
          </a:xfrm>
          <a:prstGeom prst="rect">
            <a:avLst/>
          </a:prstGeom>
          <a:noFill/>
        </p:spPr>
        <p:txBody>
          <a:bodyPr wrap="none" rtlCol="0">
            <a:spAutoFit/>
          </a:bodyPr>
          <a:lstStyle/>
          <a:p>
            <a:r>
              <a:rPr lang="fr-FR" sz="1050" dirty="0">
                <a:solidFill>
                  <a:schemeClr val="bg1">
                    <a:lumMod val="65000"/>
                  </a:schemeClr>
                </a:solidFill>
                <a:latin typeface="Helvetica" panose="020B0604020202020204" pitchFamily="34" charset="0"/>
                <a:cs typeface="Helvetica" panose="020B0604020202020204" pitchFamily="34" charset="0"/>
              </a:rPr>
              <a:t>M. Diop, </a:t>
            </a:r>
            <a:r>
              <a:rPr lang="fr-FR" sz="1050" dirty="0" err="1">
                <a:solidFill>
                  <a:schemeClr val="bg1">
                    <a:lumMod val="65000"/>
                  </a:schemeClr>
                </a:solidFill>
                <a:latin typeface="Helvetica" panose="020B0604020202020204" pitchFamily="34" charset="0"/>
                <a:cs typeface="Helvetica" panose="020B0604020202020204" pitchFamily="34" charset="0"/>
              </a:rPr>
              <a:t>HarmonLIP</a:t>
            </a:r>
            <a:r>
              <a:rPr lang="fr-FR" sz="1050" dirty="0">
                <a:solidFill>
                  <a:schemeClr val="bg1">
                    <a:lumMod val="65000"/>
                  </a:schemeClr>
                </a:solidFill>
                <a:latin typeface="Helvetica" panose="020B0604020202020204" pitchFamily="34" charset="0"/>
                <a:cs typeface="Helvetica" panose="020B0604020202020204" pitchFamily="34" charset="0"/>
              </a:rPr>
              <a:t> 2022, MAX IV</a:t>
            </a:r>
          </a:p>
        </p:txBody>
      </p:sp>
    </p:spTree>
    <p:extLst>
      <p:ext uri="{BB962C8B-B14F-4D97-AF65-F5344CB8AC3E}">
        <p14:creationId xmlns:p14="http://schemas.microsoft.com/office/powerpoint/2010/main" val="653129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BB2C1FD1-3CFD-4394-8B60-0025C3F980F3}" type="datetime1">
              <a:rPr lang="fr-FR" smtClean="0"/>
              <a:t>06/10/2022</a:t>
            </a:fld>
            <a:endParaRPr lang="fr-FR" dirty="0"/>
          </a:p>
        </p:txBody>
      </p:sp>
      <p:sp>
        <p:nvSpPr>
          <p:cNvPr id="4" name="Espace réservé du pied de page 3"/>
          <p:cNvSpPr>
            <a:spLocks noGrp="1"/>
          </p:cNvSpPr>
          <p:nvPr>
            <p:ph type="ftr" sz="quarter" idx="11"/>
          </p:nvPr>
        </p:nvSpPr>
        <p:spPr/>
        <p:txBody>
          <a:bodyPr/>
          <a:lstStyle>
            <a:lvl1pPr algn="r">
              <a:defRPr/>
            </a:lvl1pPr>
          </a:lstStyle>
          <a:p>
            <a:endParaRPr lang="fr-FR" dirty="0"/>
          </a:p>
        </p:txBody>
      </p:sp>
      <p:sp>
        <p:nvSpPr>
          <p:cNvPr id="6" name="Titre 1"/>
          <p:cNvSpPr>
            <a:spLocks noGrp="1"/>
          </p:cNvSpPr>
          <p:nvPr>
            <p:ph type="title"/>
          </p:nvPr>
        </p:nvSpPr>
        <p:spPr>
          <a:xfrm>
            <a:off x="3131841" y="3307249"/>
            <a:ext cx="5935803" cy="857250"/>
          </a:xfrm>
          <a:effectLst>
            <a:outerShdw blurRad="50800" dist="38100" dir="2700000" algn="tl" rotWithShape="0">
              <a:prstClr val="black">
                <a:alpha val="40000"/>
              </a:prstClr>
            </a:outerShdw>
          </a:effectLst>
        </p:spPr>
        <p:txBody>
          <a:bodyPr>
            <a:normAutofit/>
          </a:bodyPr>
          <a:lstStyle>
            <a:lvl1pPr algn="r">
              <a:defRPr sz="3200" b="1">
                <a:solidFill>
                  <a:schemeClr val="bg1"/>
                </a:solidFill>
                <a:latin typeface="Arial" panose="020B0604020202020204" pitchFamily="34" charset="0"/>
                <a:cs typeface="Arial" panose="020B0604020202020204" pitchFamily="34" charset="0"/>
              </a:defRPr>
            </a:lvl1pPr>
          </a:lstStyle>
          <a:p>
            <a:r>
              <a:rPr lang="fr-FR" dirty="0"/>
              <a:t>Modifiez le style du titre</a:t>
            </a:r>
          </a:p>
        </p:txBody>
      </p:sp>
    </p:spTree>
    <p:extLst>
      <p:ext uri="{BB962C8B-B14F-4D97-AF65-F5344CB8AC3E}">
        <p14:creationId xmlns:p14="http://schemas.microsoft.com/office/powerpoint/2010/main" val="283694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OLEIL - fond blanc - 1">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1281600" y="4768200"/>
            <a:ext cx="2347200" cy="273844"/>
          </a:xfrm>
          <a:prstGeom prst="rect">
            <a:avLst/>
          </a:prstGeom>
        </p:spPr>
        <p:txBody>
          <a:bodyPr/>
          <a:lstStyle/>
          <a:p>
            <a:fld id="{5452BFBD-4454-4E1C-9464-871A371187D9}" type="datetime1">
              <a:rPr lang="fr-FR" smtClean="0"/>
              <a:t>06/10/2022</a:t>
            </a:fld>
            <a:endParaRPr lang="fr-FR"/>
          </a:p>
        </p:txBody>
      </p:sp>
      <p:sp>
        <p:nvSpPr>
          <p:cNvPr id="5" name="Espace réservé du pied de page 4"/>
          <p:cNvSpPr>
            <a:spLocks noGrp="1"/>
          </p:cNvSpPr>
          <p:nvPr>
            <p:ph type="ftr" sz="quarter" idx="11"/>
          </p:nvPr>
        </p:nvSpPr>
        <p:spPr>
          <a:xfrm>
            <a:off x="3621600" y="4768200"/>
            <a:ext cx="3830400" cy="273844"/>
          </a:xfrm>
          <a:prstGeom prst="rect">
            <a:avLst/>
          </a:prstGeom>
        </p:spPr>
        <p:txBody>
          <a:bodyPr/>
          <a:lstStyle>
            <a:lvl1pPr algn="l">
              <a:defRPr/>
            </a:lvl1pPr>
          </a:lstStyle>
          <a:p>
            <a:endParaRPr lang="fr-FR" dirty="0"/>
          </a:p>
        </p:txBody>
      </p:sp>
      <p:sp>
        <p:nvSpPr>
          <p:cNvPr id="6" name="Espace réservé du numéro de diapositive 5"/>
          <p:cNvSpPr>
            <a:spLocks noGrp="1"/>
          </p:cNvSpPr>
          <p:nvPr>
            <p:ph type="sldNum" sz="quarter" idx="12"/>
          </p:nvPr>
        </p:nvSpPr>
        <p:spPr>
          <a:xfrm>
            <a:off x="7452000" y="4767263"/>
            <a:ext cx="1234800" cy="273844"/>
          </a:xfrm>
          <a:prstGeom prst="rect">
            <a:avLst/>
          </a:prstGeom>
        </p:spPr>
        <p:txBody>
          <a:bodyPr/>
          <a:lstStyle/>
          <a:p>
            <a:fld id="{5F1D9307-60FB-4D94-9F62-EB849F8F5433}" type="slidenum">
              <a:rPr lang="fr-FR" smtClean="0"/>
              <a:t>‹N°›</a:t>
            </a:fld>
            <a:endParaRPr lang="fr-FR"/>
          </a:p>
        </p:txBody>
      </p:sp>
    </p:spTree>
    <p:extLst>
      <p:ext uri="{BB962C8B-B14F-4D97-AF65-F5344CB8AC3E}">
        <p14:creationId xmlns:p14="http://schemas.microsoft.com/office/powerpoint/2010/main" val="941466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SOLEIL - fond blanc - 2">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a:xfrm>
            <a:off x="1281600" y="4768200"/>
            <a:ext cx="2347200" cy="273844"/>
          </a:xfrm>
          <a:prstGeom prst="rect">
            <a:avLst/>
          </a:prstGeom>
        </p:spPr>
        <p:txBody>
          <a:bodyPr/>
          <a:lstStyle/>
          <a:p>
            <a:fld id="{5452BFBD-4454-4E1C-9464-871A371187D9}" type="datetime1">
              <a:rPr lang="fr-FR" smtClean="0"/>
              <a:t>06/10/2022</a:t>
            </a:fld>
            <a:endParaRPr lang="fr-FR"/>
          </a:p>
        </p:txBody>
      </p:sp>
      <p:sp>
        <p:nvSpPr>
          <p:cNvPr id="5" name="Espace réservé du pied de page 4"/>
          <p:cNvSpPr>
            <a:spLocks noGrp="1"/>
          </p:cNvSpPr>
          <p:nvPr>
            <p:ph type="ftr" sz="quarter" idx="11"/>
          </p:nvPr>
        </p:nvSpPr>
        <p:spPr>
          <a:xfrm>
            <a:off x="3621600" y="4768200"/>
            <a:ext cx="3830400" cy="273844"/>
          </a:xfrm>
          <a:prstGeom prst="rect">
            <a:avLst/>
          </a:prstGeom>
        </p:spPr>
        <p:txBody>
          <a:bodyPr/>
          <a:lstStyle>
            <a:lvl1pPr algn="l">
              <a:defRPr/>
            </a:lvl1pPr>
          </a:lstStyle>
          <a:p>
            <a:endParaRPr lang="fr-FR" dirty="0"/>
          </a:p>
        </p:txBody>
      </p:sp>
      <p:sp>
        <p:nvSpPr>
          <p:cNvPr id="6" name="Espace réservé du numéro de diapositive 5"/>
          <p:cNvSpPr>
            <a:spLocks noGrp="1"/>
          </p:cNvSpPr>
          <p:nvPr>
            <p:ph type="sldNum" sz="quarter" idx="12"/>
          </p:nvPr>
        </p:nvSpPr>
        <p:spPr>
          <a:xfrm>
            <a:off x="7452000" y="4767263"/>
            <a:ext cx="1234800" cy="273844"/>
          </a:xfrm>
          <a:prstGeom prst="rect">
            <a:avLst/>
          </a:prstGeom>
        </p:spPr>
        <p:txBody>
          <a:bodyPr/>
          <a:lstStyle/>
          <a:p>
            <a:fld id="{5F1D9307-60FB-4D94-9F62-EB849F8F5433}" type="slidenum">
              <a:rPr lang="fr-FR" smtClean="0"/>
              <a:t>‹N°›</a:t>
            </a:fld>
            <a:endParaRPr lang="fr-FR"/>
          </a:p>
        </p:txBody>
      </p:sp>
      <p:cxnSp>
        <p:nvCxnSpPr>
          <p:cNvPr id="7" name="Connecteur droit 6"/>
          <p:cNvCxnSpPr/>
          <p:nvPr userDrawn="1"/>
        </p:nvCxnSpPr>
        <p:spPr>
          <a:xfrm flipH="1">
            <a:off x="1619673" y="557702"/>
            <a:ext cx="7524333" cy="0"/>
          </a:xfrm>
          <a:prstGeom prst="line">
            <a:avLst/>
          </a:prstGeom>
          <a:ln w="38100" cmpd="tri">
            <a:solidFill>
              <a:srgbClr val="EEDE1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14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OLEIL - fond blanc - 2">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1281600" y="4768200"/>
            <a:ext cx="2347200" cy="273844"/>
          </a:xfrm>
          <a:prstGeom prst="rect">
            <a:avLst/>
          </a:prstGeom>
        </p:spPr>
        <p:txBody>
          <a:bodyPr/>
          <a:lstStyle/>
          <a:p>
            <a:fld id="{5452BFBD-4454-4E1C-9464-871A371187D9}" type="datetime1">
              <a:rPr lang="fr-FR" smtClean="0"/>
              <a:t>06/10/2022</a:t>
            </a:fld>
            <a:endParaRPr lang="fr-FR"/>
          </a:p>
        </p:txBody>
      </p:sp>
      <p:sp>
        <p:nvSpPr>
          <p:cNvPr id="5" name="Espace réservé du pied de page 4"/>
          <p:cNvSpPr>
            <a:spLocks noGrp="1"/>
          </p:cNvSpPr>
          <p:nvPr>
            <p:ph type="ftr" sz="quarter" idx="11"/>
          </p:nvPr>
        </p:nvSpPr>
        <p:spPr>
          <a:xfrm>
            <a:off x="3621600" y="4768200"/>
            <a:ext cx="3830400" cy="273844"/>
          </a:xfrm>
          <a:prstGeom prst="rect">
            <a:avLst/>
          </a:prstGeom>
        </p:spPr>
        <p:txBody>
          <a:bodyPr/>
          <a:lstStyle>
            <a:lvl1pPr algn="l">
              <a:defRPr/>
            </a:lvl1pPr>
          </a:lstStyle>
          <a:p>
            <a:endParaRPr lang="fr-FR" dirty="0"/>
          </a:p>
        </p:txBody>
      </p:sp>
      <p:sp>
        <p:nvSpPr>
          <p:cNvPr id="6" name="Espace réservé du numéro de diapositive 5"/>
          <p:cNvSpPr>
            <a:spLocks noGrp="1"/>
          </p:cNvSpPr>
          <p:nvPr>
            <p:ph type="sldNum" sz="quarter" idx="12"/>
          </p:nvPr>
        </p:nvSpPr>
        <p:spPr>
          <a:xfrm>
            <a:off x="7452000" y="4767263"/>
            <a:ext cx="1234800" cy="273844"/>
          </a:xfrm>
          <a:prstGeom prst="rect">
            <a:avLst/>
          </a:prstGeom>
        </p:spPr>
        <p:txBody>
          <a:bodyPr/>
          <a:lstStyle/>
          <a:p>
            <a:fld id="{5F1D9307-60FB-4D94-9F62-EB849F8F5433}" type="slidenum">
              <a:rPr lang="fr-FR" smtClean="0"/>
              <a:t>‹N°›</a:t>
            </a:fld>
            <a:endParaRPr lang="fr-FR"/>
          </a:p>
        </p:txBody>
      </p:sp>
    </p:spTree>
    <p:extLst>
      <p:ext uri="{BB962C8B-B14F-4D97-AF65-F5344CB8AC3E}">
        <p14:creationId xmlns:p14="http://schemas.microsoft.com/office/powerpoint/2010/main" val="8914159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SOLEIL - fond blanc - 3">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a:xfrm>
            <a:off x="1281600" y="4768200"/>
            <a:ext cx="2347200" cy="273844"/>
          </a:xfrm>
          <a:prstGeom prst="rect">
            <a:avLst/>
          </a:prstGeom>
        </p:spPr>
        <p:txBody>
          <a:bodyPr/>
          <a:lstStyle/>
          <a:p>
            <a:fld id="{5452BFBD-4454-4E1C-9464-871A371187D9}" type="datetime1">
              <a:rPr lang="fr-FR" smtClean="0"/>
              <a:t>06/10/2022</a:t>
            </a:fld>
            <a:endParaRPr lang="fr-FR"/>
          </a:p>
        </p:txBody>
      </p:sp>
      <p:sp>
        <p:nvSpPr>
          <p:cNvPr id="5" name="Espace réservé du pied de page 4"/>
          <p:cNvSpPr>
            <a:spLocks noGrp="1"/>
          </p:cNvSpPr>
          <p:nvPr>
            <p:ph type="ftr" sz="quarter" idx="11"/>
          </p:nvPr>
        </p:nvSpPr>
        <p:spPr>
          <a:xfrm>
            <a:off x="3621600" y="4768200"/>
            <a:ext cx="3830400" cy="273844"/>
          </a:xfrm>
          <a:prstGeom prst="rect">
            <a:avLst/>
          </a:prstGeom>
        </p:spPr>
        <p:txBody>
          <a:bodyPr/>
          <a:lstStyle>
            <a:lvl1pPr algn="l">
              <a:defRPr/>
            </a:lvl1pPr>
          </a:lstStyle>
          <a:p>
            <a:endParaRPr lang="fr-FR" dirty="0"/>
          </a:p>
        </p:txBody>
      </p:sp>
      <p:sp>
        <p:nvSpPr>
          <p:cNvPr id="6" name="Espace réservé du numéro de diapositive 5"/>
          <p:cNvSpPr>
            <a:spLocks noGrp="1"/>
          </p:cNvSpPr>
          <p:nvPr>
            <p:ph type="sldNum" sz="quarter" idx="12"/>
          </p:nvPr>
        </p:nvSpPr>
        <p:spPr>
          <a:xfrm>
            <a:off x="7452000" y="4767263"/>
            <a:ext cx="1234800" cy="273844"/>
          </a:xfrm>
          <a:prstGeom prst="rect">
            <a:avLst/>
          </a:prstGeom>
        </p:spPr>
        <p:txBody>
          <a:bodyPr/>
          <a:lstStyle/>
          <a:p>
            <a:fld id="{5F1D9307-60FB-4D94-9F62-EB849F8F5433}" type="slidenum">
              <a:rPr lang="fr-FR" smtClean="0"/>
              <a:t>‹N°›</a:t>
            </a:fld>
            <a:endParaRPr lang="fr-FR"/>
          </a:p>
        </p:txBody>
      </p:sp>
      <p:cxnSp>
        <p:nvCxnSpPr>
          <p:cNvPr id="7" name="Connecteur droit 6"/>
          <p:cNvCxnSpPr/>
          <p:nvPr userDrawn="1"/>
        </p:nvCxnSpPr>
        <p:spPr>
          <a:xfrm flipH="1">
            <a:off x="1619673" y="557702"/>
            <a:ext cx="7524333" cy="0"/>
          </a:xfrm>
          <a:prstGeom prst="line">
            <a:avLst/>
          </a:prstGeom>
          <a:ln w="38100" cmpd="tri">
            <a:solidFill>
              <a:srgbClr val="EEDE1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6676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SOLEIL - fond blanc - 3">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1281600" y="4768200"/>
            <a:ext cx="2347200" cy="273844"/>
          </a:xfrm>
          <a:prstGeom prst="rect">
            <a:avLst/>
          </a:prstGeom>
        </p:spPr>
        <p:txBody>
          <a:bodyPr/>
          <a:lstStyle/>
          <a:p>
            <a:fld id="{5452BFBD-4454-4E1C-9464-871A371187D9}" type="datetime1">
              <a:rPr lang="fr-FR" smtClean="0"/>
              <a:t>06/10/2022</a:t>
            </a:fld>
            <a:endParaRPr lang="fr-FR"/>
          </a:p>
        </p:txBody>
      </p:sp>
      <p:sp>
        <p:nvSpPr>
          <p:cNvPr id="5" name="Espace réservé du pied de page 4"/>
          <p:cNvSpPr>
            <a:spLocks noGrp="1"/>
          </p:cNvSpPr>
          <p:nvPr>
            <p:ph type="ftr" sz="quarter" idx="11"/>
          </p:nvPr>
        </p:nvSpPr>
        <p:spPr>
          <a:xfrm>
            <a:off x="3621600" y="4768200"/>
            <a:ext cx="3830400" cy="273844"/>
          </a:xfrm>
          <a:prstGeom prst="rect">
            <a:avLst/>
          </a:prstGeom>
        </p:spPr>
        <p:txBody>
          <a:bodyPr/>
          <a:lstStyle>
            <a:lvl1pPr algn="l">
              <a:defRPr/>
            </a:lvl1pPr>
          </a:lstStyle>
          <a:p>
            <a:endParaRPr lang="fr-FR" dirty="0"/>
          </a:p>
        </p:txBody>
      </p:sp>
      <p:sp>
        <p:nvSpPr>
          <p:cNvPr id="6" name="Espace réservé du numéro de diapositive 5"/>
          <p:cNvSpPr>
            <a:spLocks noGrp="1"/>
          </p:cNvSpPr>
          <p:nvPr>
            <p:ph type="sldNum" sz="quarter" idx="12"/>
          </p:nvPr>
        </p:nvSpPr>
        <p:spPr>
          <a:xfrm>
            <a:off x="7452000" y="4767263"/>
            <a:ext cx="1234800" cy="273844"/>
          </a:xfrm>
          <a:prstGeom prst="rect">
            <a:avLst/>
          </a:prstGeom>
        </p:spPr>
        <p:txBody>
          <a:bodyPr/>
          <a:lstStyle/>
          <a:p>
            <a:fld id="{5F1D9307-60FB-4D94-9F62-EB849F8F5433}" type="slidenum">
              <a:rPr lang="fr-FR" smtClean="0"/>
              <a:t>‹N°›</a:t>
            </a:fld>
            <a:endParaRPr lang="fr-FR"/>
          </a:p>
        </p:txBody>
      </p:sp>
    </p:spTree>
    <p:extLst>
      <p:ext uri="{BB962C8B-B14F-4D97-AF65-F5344CB8AC3E}">
        <p14:creationId xmlns:p14="http://schemas.microsoft.com/office/powerpoint/2010/main" val="4067903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SOLEIL - fond blanc - 3">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a:xfrm>
            <a:off x="1281600" y="4768200"/>
            <a:ext cx="2347200" cy="273844"/>
          </a:xfrm>
          <a:prstGeom prst="rect">
            <a:avLst/>
          </a:prstGeom>
        </p:spPr>
        <p:txBody>
          <a:bodyPr/>
          <a:lstStyle/>
          <a:p>
            <a:fld id="{5452BFBD-4454-4E1C-9464-871A371187D9}" type="datetime1">
              <a:rPr lang="fr-FR" smtClean="0"/>
              <a:t>06/10/2022</a:t>
            </a:fld>
            <a:endParaRPr lang="fr-FR"/>
          </a:p>
        </p:txBody>
      </p:sp>
      <p:sp>
        <p:nvSpPr>
          <p:cNvPr id="5" name="Espace réservé du pied de page 4"/>
          <p:cNvSpPr>
            <a:spLocks noGrp="1"/>
          </p:cNvSpPr>
          <p:nvPr>
            <p:ph type="ftr" sz="quarter" idx="11"/>
          </p:nvPr>
        </p:nvSpPr>
        <p:spPr>
          <a:xfrm>
            <a:off x="3621600" y="4768200"/>
            <a:ext cx="3830400" cy="273844"/>
          </a:xfrm>
          <a:prstGeom prst="rect">
            <a:avLst/>
          </a:prstGeom>
        </p:spPr>
        <p:txBody>
          <a:bodyPr/>
          <a:lstStyle>
            <a:lvl1pPr algn="l">
              <a:defRPr/>
            </a:lvl1pPr>
          </a:lstStyle>
          <a:p>
            <a:endParaRPr lang="fr-FR" dirty="0"/>
          </a:p>
        </p:txBody>
      </p:sp>
      <p:sp>
        <p:nvSpPr>
          <p:cNvPr id="6" name="Espace réservé du numéro de diapositive 5"/>
          <p:cNvSpPr>
            <a:spLocks noGrp="1"/>
          </p:cNvSpPr>
          <p:nvPr>
            <p:ph type="sldNum" sz="quarter" idx="12"/>
          </p:nvPr>
        </p:nvSpPr>
        <p:spPr>
          <a:xfrm>
            <a:off x="7452000" y="4767263"/>
            <a:ext cx="1234800" cy="273844"/>
          </a:xfrm>
          <a:prstGeom prst="rect">
            <a:avLst/>
          </a:prstGeom>
        </p:spPr>
        <p:txBody>
          <a:bodyPr/>
          <a:lstStyle/>
          <a:p>
            <a:fld id="{5F1D9307-60FB-4D94-9F62-EB849F8F5433}" type="slidenum">
              <a:rPr lang="fr-FR" smtClean="0"/>
              <a:t>‹N°›</a:t>
            </a:fld>
            <a:endParaRPr lang="fr-FR"/>
          </a:p>
        </p:txBody>
      </p:sp>
      <p:cxnSp>
        <p:nvCxnSpPr>
          <p:cNvPr id="7" name="Connecteur droit 6"/>
          <p:cNvCxnSpPr/>
          <p:nvPr userDrawn="1"/>
        </p:nvCxnSpPr>
        <p:spPr>
          <a:xfrm flipH="1">
            <a:off x="1619673" y="557702"/>
            <a:ext cx="7524333" cy="0"/>
          </a:xfrm>
          <a:prstGeom prst="line">
            <a:avLst/>
          </a:prstGeom>
          <a:ln w="38100" cmpd="tri">
            <a:solidFill>
              <a:srgbClr val="EEDE1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86995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SOLEIL - fond blanc - 3">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1281600" y="4768200"/>
            <a:ext cx="2347200" cy="273844"/>
          </a:xfrm>
          <a:prstGeom prst="rect">
            <a:avLst/>
          </a:prstGeom>
        </p:spPr>
        <p:txBody>
          <a:bodyPr/>
          <a:lstStyle/>
          <a:p>
            <a:fld id="{5452BFBD-4454-4E1C-9464-871A371187D9}" type="datetime1">
              <a:rPr lang="fr-FR" smtClean="0"/>
              <a:t>06/10/2022</a:t>
            </a:fld>
            <a:endParaRPr lang="fr-FR"/>
          </a:p>
        </p:txBody>
      </p:sp>
      <p:sp>
        <p:nvSpPr>
          <p:cNvPr id="5" name="Espace réservé du pied de page 4"/>
          <p:cNvSpPr>
            <a:spLocks noGrp="1"/>
          </p:cNvSpPr>
          <p:nvPr>
            <p:ph type="ftr" sz="quarter" idx="11"/>
          </p:nvPr>
        </p:nvSpPr>
        <p:spPr>
          <a:xfrm>
            <a:off x="3621600" y="4768200"/>
            <a:ext cx="3830400" cy="273844"/>
          </a:xfrm>
          <a:prstGeom prst="rect">
            <a:avLst/>
          </a:prstGeom>
        </p:spPr>
        <p:txBody>
          <a:bodyPr/>
          <a:lstStyle>
            <a:lvl1pPr algn="l">
              <a:defRPr/>
            </a:lvl1pPr>
          </a:lstStyle>
          <a:p>
            <a:endParaRPr lang="fr-FR" dirty="0"/>
          </a:p>
        </p:txBody>
      </p:sp>
      <p:sp>
        <p:nvSpPr>
          <p:cNvPr id="6" name="Espace réservé du numéro de diapositive 5"/>
          <p:cNvSpPr>
            <a:spLocks noGrp="1"/>
          </p:cNvSpPr>
          <p:nvPr>
            <p:ph type="sldNum" sz="quarter" idx="12"/>
          </p:nvPr>
        </p:nvSpPr>
        <p:spPr>
          <a:xfrm>
            <a:off x="7452000" y="4767263"/>
            <a:ext cx="1234800" cy="273844"/>
          </a:xfrm>
          <a:prstGeom prst="rect">
            <a:avLst/>
          </a:prstGeom>
        </p:spPr>
        <p:txBody>
          <a:bodyPr/>
          <a:lstStyle/>
          <a:p>
            <a:fld id="{5F1D9307-60FB-4D94-9F62-EB849F8F5433}" type="slidenum">
              <a:rPr lang="fr-FR" smtClean="0"/>
              <a:t>‹N°›</a:t>
            </a:fld>
            <a:endParaRPr lang="fr-FR"/>
          </a:p>
        </p:txBody>
      </p:sp>
    </p:spTree>
    <p:extLst>
      <p:ext uri="{BB962C8B-B14F-4D97-AF65-F5344CB8AC3E}">
        <p14:creationId xmlns:p14="http://schemas.microsoft.com/office/powerpoint/2010/main" val="116732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_SOLEIL - fond blanc - 3">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a:xfrm>
            <a:off x="1281600" y="4768200"/>
            <a:ext cx="2347200" cy="273844"/>
          </a:xfrm>
          <a:prstGeom prst="rect">
            <a:avLst/>
          </a:prstGeom>
        </p:spPr>
        <p:txBody>
          <a:bodyPr/>
          <a:lstStyle/>
          <a:p>
            <a:fld id="{5452BFBD-4454-4E1C-9464-871A371187D9}" type="datetime1">
              <a:rPr lang="fr-FR" smtClean="0"/>
              <a:t>06/10/2022</a:t>
            </a:fld>
            <a:endParaRPr lang="fr-FR"/>
          </a:p>
        </p:txBody>
      </p:sp>
      <p:sp>
        <p:nvSpPr>
          <p:cNvPr id="5" name="Espace réservé du pied de page 4"/>
          <p:cNvSpPr>
            <a:spLocks noGrp="1"/>
          </p:cNvSpPr>
          <p:nvPr>
            <p:ph type="ftr" sz="quarter" idx="11"/>
          </p:nvPr>
        </p:nvSpPr>
        <p:spPr>
          <a:xfrm>
            <a:off x="3621600" y="4768200"/>
            <a:ext cx="3830400" cy="273844"/>
          </a:xfrm>
          <a:prstGeom prst="rect">
            <a:avLst/>
          </a:prstGeom>
        </p:spPr>
        <p:txBody>
          <a:bodyPr/>
          <a:lstStyle>
            <a:lvl1pPr algn="l">
              <a:defRPr/>
            </a:lvl1pPr>
          </a:lstStyle>
          <a:p>
            <a:endParaRPr lang="fr-FR" dirty="0"/>
          </a:p>
        </p:txBody>
      </p:sp>
      <p:sp>
        <p:nvSpPr>
          <p:cNvPr id="6" name="Espace réservé du numéro de diapositive 5"/>
          <p:cNvSpPr>
            <a:spLocks noGrp="1"/>
          </p:cNvSpPr>
          <p:nvPr>
            <p:ph type="sldNum" sz="quarter" idx="12"/>
          </p:nvPr>
        </p:nvSpPr>
        <p:spPr>
          <a:xfrm>
            <a:off x="7452000" y="4767263"/>
            <a:ext cx="1234800" cy="273844"/>
          </a:xfrm>
          <a:prstGeom prst="rect">
            <a:avLst/>
          </a:prstGeom>
        </p:spPr>
        <p:txBody>
          <a:bodyPr/>
          <a:lstStyle/>
          <a:p>
            <a:fld id="{5F1D9307-60FB-4D94-9F62-EB849F8F5433}" type="slidenum">
              <a:rPr lang="fr-FR" smtClean="0"/>
              <a:t>‹N°›</a:t>
            </a:fld>
            <a:endParaRPr lang="fr-FR"/>
          </a:p>
        </p:txBody>
      </p:sp>
      <p:cxnSp>
        <p:nvCxnSpPr>
          <p:cNvPr id="8" name="Connecteur droit 7"/>
          <p:cNvCxnSpPr/>
          <p:nvPr userDrawn="1"/>
        </p:nvCxnSpPr>
        <p:spPr>
          <a:xfrm flipH="1">
            <a:off x="1619673" y="557702"/>
            <a:ext cx="7524333" cy="0"/>
          </a:xfrm>
          <a:prstGeom prst="line">
            <a:avLst/>
          </a:prstGeom>
          <a:ln w="38100" cmpd="tri">
            <a:solidFill>
              <a:srgbClr val="EEDE1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2893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SOLEIL - fond blanc - 3">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1281600" y="4768200"/>
            <a:ext cx="2347200" cy="273844"/>
          </a:xfrm>
          <a:prstGeom prst="rect">
            <a:avLst/>
          </a:prstGeom>
        </p:spPr>
        <p:txBody>
          <a:bodyPr/>
          <a:lstStyle/>
          <a:p>
            <a:fld id="{5452BFBD-4454-4E1C-9464-871A371187D9}" type="datetime1">
              <a:rPr lang="fr-FR" smtClean="0"/>
              <a:t>06/10/2022</a:t>
            </a:fld>
            <a:endParaRPr lang="fr-FR"/>
          </a:p>
        </p:txBody>
      </p:sp>
      <p:sp>
        <p:nvSpPr>
          <p:cNvPr id="5" name="Espace réservé du pied de page 4"/>
          <p:cNvSpPr>
            <a:spLocks noGrp="1"/>
          </p:cNvSpPr>
          <p:nvPr>
            <p:ph type="ftr" sz="quarter" idx="11"/>
          </p:nvPr>
        </p:nvSpPr>
        <p:spPr>
          <a:xfrm>
            <a:off x="3621600" y="4768200"/>
            <a:ext cx="3830400" cy="273844"/>
          </a:xfrm>
          <a:prstGeom prst="rect">
            <a:avLst/>
          </a:prstGeom>
        </p:spPr>
        <p:txBody>
          <a:bodyPr/>
          <a:lstStyle>
            <a:lvl1pPr algn="l">
              <a:defRPr/>
            </a:lvl1pPr>
          </a:lstStyle>
          <a:p>
            <a:endParaRPr lang="fr-FR" dirty="0"/>
          </a:p>
        </p:txBody>
      </p:sp>
      <p:sp>
        <p:nvSpPr>
          <p:cNvPr id="6" name="Espace réservé du numéro de diapositive 5"/>
          <p:cNvSpPr>
            <a:spLocks noGrp="1"/>
          </p:cNvSpPr>
          <p:nvPr>
            <p:ph type="sldNum" sz="quarter" idx="12"/>
          </p:nvPr>
        </p:nvSpPr>
        <p:spPr>
          <a:xfrm>
            <a:off x="7452000" y="4767263"/>
            <a:ext cx="1234800" cy="273844"/>
          </a:xfrm>
          <a:prstGeom prst="rect">
            <a:avLst/>
          </a:prstGeom>
        </p:spPr>
        <p:txBody>
          <a:bodyPr/>
          <a:lstStyle/>
          <a:p>
            <a:fld id="{5F1D9307-60FB-4D94-9F62-EB849F8F5433}" type="slidenum">
              <a:rPr lang="fr-FR" smtClean="0"/>
              <a:t>‹N°›</a:t>
            </a:fld>
            <a:endParaRPr lang="fr-FR"/>
          </a:p>
        </p:txBody>
      </p:sp>
    </p:spTree>
    <p:extLst>
      <p:ext uri="{BB962C8B-B14F-4D97-AF65-F5344CB8AC3E}">
        <p14:creationId xmlns:p14="http://schemas.microsoft.com/office/powerpoint/2010/main" val="2731220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92088" y="465516"/>
            <a:ext cx="7772400" cy="1102519"/>
          </a:xfrm>
        </p:spPr>
        <p:txBody>
          <a:bodyPr>
            <a:normAutofit/>
          </a:bodyPr>
          <a:lstStyle>
            <a:lvl1pPr algn="r">
              <a:defRPr sz="3200" b="1">
                <a:solidFill>
                  <a:schemeClr val="tx1">
                    <a:lumMod val="65000"/>
                    <a:lumOff val="35000"/>
                  </a:schemeClr>
                </a:solidFill>
                <a:latin typeface="Arial" panose="020B0604020202020204" pitchFamily="34" charset="0"/>
                <a:cs typeface="Arial" panose="020B0604020202020204" pitchFamily="34" charset="0"/>
              </a:defRPr>
            </a:lvl1pPr>
          </a:lstStyle>
          <a:p>
            <a:r>
              <a:rPr lang="fr-FR" dirty="0"/>
              <a:t>Modifiez le style du titre</a:t>
            </a:r>
          </a:p>
        </p:txBody>
      </p:sp>
      <p:sp>
        <p:nvSpPr>
          <p:cNvPr id="3" name="Sous-titre 2"/>
          <p:cNvSpPr>
            <a:spLocks noGrp="1"/>
          </p:cNvSpPr>
          <p:nvPr>
            <p:ph type="subTitle" idx="1"/>
          </p:nvPr>
        </p:nvSpPr>
        <p:spPr>
          <a:xfrm>
            <a:off x="2555776" y="1599642"/>
            <a:ext cx="6400800" cy="1314450"/>
          </a:xfrm>
          <a:prstGeom prst="rect">
            <a:avLst/>
          </a:prstGeom>
          <a:effectLst>
            <a:glow rad="139700">
              <a:schemeClr val="bg1">
                <a:alpha val="0"/>
              </a:schemeClr>
            </a:glow>
            <a:softEdge rad="0"/>
          </a:effectLst>
        </p:spPr>
        <p:txBody>
          <a:bodyPr/>
          <a:lstStyle>
            <a:lvl1pPr marL="0" indent="0" algn="r">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p>
        </p:txBody>
      </p:sp>
      <p:sp>
        <p:nvSpPr>
          <p:cNvPr id="4" name="Espace réservé de la date 3"/>
          <p:cNvSpPr>
            <a:spLocks noGrp="1"/>
          </p:cNvSpPr>
          <p:nvPr>
            <p:ph type="dt" sz="half" idx="10"/>
          </p:nvPr>
        </p:nvSpPr>
        <p:spPr/>
        <p:txBody>
          <a:bodyPr/>
          <a:lstStyle/>
          <a:p>
            <a:fld id="{080E9A2E-B7EC-4280-985B-322C1A6C80DB}" type="datetimeFigureOut">
              <a:rPr lang="fr-FR" smtClean="0"/>
              <a:t>06/10/2022</a:t>
            </a:fld>
            <a:endParaRPr lang="fr-FR"/>
          </a:p>
        </p:txBody>
      </p:sp>
      <p:sp>
        <p:nvSpPr>
          <p:cNvPr id="5" name="Espace réservé du pied de page 4"/>
          <p:cNvSpPr>
            <a:spLocks noGrp="1"/>
          </p:cNvSpPr>
          <p:nvPr>
            <p:ph type="ftr" sz="quarter" idx="11"/>
          </p:nvPr>
        </p:nvSpPr>
        <p:spPr/>
        <p:txBody>
          <a:bodyPr/>
          <a:lstStyle/>
          <a:p>
            <a:endParaRPr lang="fr-FR"/>
          </a:p>
        </p:txBody>
      </p:sp>
      <p:pic>
        <p:nvPicPr>
          <p:cNvPr id="6" name="Image 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9512" y="51470"/>
            <a:ext cx="1296016" cy="535500"/>
          </a:xfrm>
          <a:prstGeom prst="rect">
            <a:avLst/>
          </a:prstGeom>
        </p:spPr>
      </p:pic>
    </p:spTree>
    <p:extLst>
      <p:ext uri="{BB962C8B-B14F-4D97-AF65-F5344CB8AC3E}">
        <p14:creationId xmlns:p14="http://schemas.microsoft.com/office/powerpoint/2010/main" val="3735104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191600" y="585791"/>
            <a:ext cx="7772400" cy="1242138"/>
          </a:xfrm>
        </p:spPr>
        <p:txBody>
          <a:bodyPr>
            <a:normAutofit/>
          </a:bodyPr>
          <a:lstStyle>
            <a:lvl1pPr algn="r">
              <a:defRPr sz="3200" b="1">
                <a:solidFill>
                  <a:schemeClr val="tx1">
                    <a:lumMod val="65000"/>
                    <a:lumOff val="35000"/>
                  </a:schemeClr>
                </a:solidFill>
                <a:latin typeface="Arial" panose="020B0604020202020204" pitchFamily="34" charset="0"/>
                <a:cs typeface="Arial" panose="020B0604020202020204" pitchFamily="34" charset="0"/>
              </a:defRPr>
            </a:lvl1pPr>
          </a:lstStyle>
          <a:p>
            <a:r>
              <a:rPr lang="fr-FR" dirty="0"/>
              <a:t>Modifiez le style du titre</a:t>
            </a:r>
          </a:p>
        </p:txBody>
      </p:sp>
      <p:sp>
        <p:nvSpPr>
          <p:cNvPr id="4" name="Espace réservé de la date 3"/>
          <p:cNvSpPr>
            <a:spLocks noGrp="1"/>
          </p:cNvSpPr>
          <p:nvPr>
            <p:ph type="dt" sz="half" idx="10"/>
          </p:nvPr>
        </p:nvSpPr>
        <p:spPr/>
        <p:txBody>
          <a:bodyPr/>
          <a:lstStyle/>
          <a:p>
            <a:fld id="{080E9A2E-B7EC-4280-985B-322C1A6C80DB}" type="datetimeFigureOut">
              <a:rPr lang="fr-FR" smtClean="0"/>
              <a:t>06/10/2022</a:t>
            </a:fld>
            <a:endParaRPr lang="fr-FR"/>
          </a:p>
        </p:txBody>
      </p:sp>
      <p:sp>
        <p:nvSpPr>
          <p:cNvPr id="5" name="Espace réservé du pied de page 4"/>
          <p:cNvSpPr>
            <a:spLocks noGrp="1"/>
          </p:cNvSpPr>
          <p:nvPr>
            <p:ph type="ftr" sz="quarter" idx="11"/>
          </p:nvPr>
        </p:nvSpPr>
        <p:spPr/>
        <p:txBody>
          <a:bodyPr/>
          <a:lstStyle/>
          <a:p>
            <a:endParaRPr lang="fr-FR" dirty="0"/>
          </a:p>
        </p:txBody>
      </p:sp>
    </p:spTree>
    <p:extLst>
      <p:ext uri="{BB962C8B-B14F-4D97-AF65-F5344CB8AC3E}">
        <p14:creationId xmlns:p14="http://schemas.microsoft.com/office/powerpoint/2010/main" val="1522904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77149C2E-5475-4DE0-9F09-423CC9BA1F4F}" type="datetime1">
              <a:rPr lang="fr-FR" smtClean="0"/>
              <a:t>06/10/2022</a:t>
            </a:fld>
            <a:endParaRPr lang="fr-FR" dirty="0"/>
          </a:p>
        </p:txBody>
      </p:sp>
      <p:sp>
        <p:nvSpPr>
          <p:cNvPr id="4" name="Espace réservé du pied de page 3"/>
          <p:cNvSpPr>
            <a:spLocks noGrp="1"/>
          </p:cNvSpPr>
          <p:nvPr>
            <p:ph type="ftr" sz="quarter" idx="11"/>
          </p:nvPr>
        </p:nvSpPr>
        <p:spPr/>
        <p:txBody>
          <a:bodyPr/>
          <a:lstStyle/>
          <a:p>
            <a:pPr algn="l"/>
            <a:endParaRPr lang="fr-FR" dirty="0"/>
          </a:p>
        </p:txBody>
      </p:sp>
      <p:sp>
        <p:nvSpPr>
          <p:cNvPr id="5" name="Espace réservé du numéro de diapositive 4"/>
          <p:cNvSpPr>
            <a:spLocks noGrp="1"/>
          </p:cNvSpPr>
          <p:nvPr>
            <p:ph type="sldNum" sz="quarter" idx="12"/>
          </p:nvPr>
        </p:nvSpPr>
        <p:spPr/>
        <p:txBody>
          <a:bodyPr/>
          <a:lstStyle/>
          <a:p>
            <a:fld id="{6DDB0296-9B1A-4720-B29E-B92D812C9761}" type="slidenum">
              <a:rPr lang="fr-FR" smtClean="0"/>
              <a:pPr/>
              <a:t>‹N°›</a:t>
            </a:fld>
            <a:endParaRPr lang="fr-FR"/>
          </a:p>
        </p:txBody>
      </p:sp>
      <p:sp>
        <p:nvSpPr>
          <p:cNvPr id="6" name="Rectangle 5"/>
          <p:cNvSpPr/>
          <p:nvPr userDrawn="1"/>
        </p:nvSpPr>
        <p:spPr>
          <a:xfrm flipH="1">
            <a:off x="1691680" y="3369604"/>
            <a:ext cx="7452320" cy="799203"/>
          </a:xfrm>
          <a:prstGeom prst="rect">
            <a:avLst/>
          </a:prstGeom>
          <a:solidFill>
            <a:srgbClr val="EFE125">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p:cNvCxnSpPr/>
          <p:nvPr userDrawn="1"/>
        </p:nvCxnSpPr>
        <p:spPr>
          <a:xfrm flipH="1">
            <a:off x="1691681" y="3975906"/>
            <a:ext cx="7452321" cy="0"/>
          </a:xfrm>
          <a:prstGeom prst="line">
            <a:avLst/>
          </a:prstGeom>
          <a:ln w="73025" cmpd="tri">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1763687" y="3524670"/>
            <a:ext cx="7206973" cy="423805"/>
          </a:xfrm>
        </p:spPr>
        <p:txBody>
          <a:bodyPr/>
          <a:lstStyle>
            <a:lvl1pPr>
              <a:defRPr b="1">
                <a:solidFill>
                  <a:schemeClr val="bg1"/>
                </a:solidFill>
              </a:defRPr>
            </a:lvl1pPr>
          </a:lstStyle>
          <a:p>
            <a:r>
              <a:rPr lang="fr-FR" dirty="0"/>
              <a:t>Modifiez le style du titre</a:t>
            </a:r>
          </a:p>
        </p:txBody>
      </p:sp>
    </p:spTree>
    <p:extLst>
      <p:ext uri="{BB962C8B-B14F-4D97-AF65-F5344CB8AC3E}">
        <p14:creationId xmlns:p14="http://schemas.microsoft.com/office/powerpoint/2010/main" val="359779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sposition personnalisé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77149C2E-5475-4DE0-9F09-423CC9BA1F4F}" type="datetime1">
              <a:rPr lang="fr-FR" smtClean="0"/>
              <a:t>06/10/2022</a:t>
            </a:fld>
            <a:endParaRPr lang="fr-FR" dirty="0"/>
          </a:p>
        </p:txBody>
      </p:sp>
      <p:sp>
        <p:nvSpPr>
          <p:cNvPr id="4" name="Espace réservé du pied de page 3"/>
          <p:cNvSpPr>
            <a:spLocks noGrp="1"/>
          </p:cNvSpPr>
          <p:nvPr>
            <p:ph type="ftr" sz="quarter" idx="11"/>
          </p:nvPr>
        </p:nvSpPr>
        <p:spPr/>
        <p:txBody>
          <a:bodyPr/>
          <a:lstStyle/>
          <a:p>
            <a:pPr algn="l"/>
            <a:endParaRPr lang="fr-FR" dirty="0"/>
          </a:p>
        </p:txBody>
      </p:sp>
      <p:sp>
        <p:nvSpPr>
          <p:cNvPr id="5" name="Espace réservé du numéro de diapositive 4"/>
          <p:cNvSpPr>
            <a:spLocks noGrp="1"/>
          </p:cNvSpPr>
          <p:nvPr>
            <p:ph type="sldNum" sz="quarter" idx="12"/>
          </p:nvPr>
        </p:nvSpPr>
        <p:spPr/>
        <p:txBody>
          <a:bodyPr/>
          <a:lstStyle/>
          <a:p>
            <a:fld id="{6DDB0296-9B1A-4720-B29E-B92D812C9761}" type="slidenum">
              <a:rPr lang="fr-FR" smtClean="0"/>
              <a:pPr/>
              <a:t>‹N°›</a:t>
            </a:fld>
            <a:endParaRPr lang="fr-FR"/>
          </a:p>
        </p:txBody>
      </p:sp>
    </p:spTree>
    <p:extLst>
      <p:ext uri="{BB962C8B-B14F-4D97-AF65-F5344CB8AC3E}">
        <p14:creationId xmlns:p14="http://schemas.microsoft.com/office/powerpoint/2010/main" val="2085802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LEIL - fond gris - 1">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e la date 2"/>
          <p:cNvSpPr>
            <a:spLocks noGrp="1"/>
          </p:cNvSpPr>
          <p:nvPr>
            <p:ph type="dt" sz="half" idx="10"/>
          </p:nvPr>
        </p:nvSpPr>
        <p:spPr/>
        <p:txBody>
          <a:bodyPr/>
          <a:lstStyle/>
          <a:p>
            <a:fld id="{B0A9A008-B03F-4AEB-BF0D-242799B39311}" type="datetime1">
              <a:rPr lang="fr-FR" smtClean="0"/>
              <a:t>06/10/2022</a:t>
            </a:fld>
            <a:endParaRPr lang="fr-FR" dirty="0"/>
          </a:p>
        </p:txBody>
      </p:sp>
      <p:sp>
        <p:nvSpPr>
          <p:cNvPr id="4" name="Espace réservé du pied de page 3"/>
          <p:cNvSpPr>
            <a:spLocks noGrp="1"/>
          </p:cNvSpPr>
          <p:nvPr>
            <p:ph type="ftr" sz="quarter" idx="11"/>
          </p:nvPr>
        </p:nvSpPr>
        <p:spPr/>
        <p:txBody>
          <a:bodyPr/>
          <a:lstStyle/>
          <a:p>
            <a:pPr algn="l"/>
            <a:endParaRPr lang="fr-FR" dirty="0"/>
          </a:p>
        </p:txBody>
      </p:sp>
      <p:sp>
        <p:nvSpPr>
          <p:cNvPr id="5" name="Espace réservé du numéro de diapositive 4"/>
          <p:cNvSpPr>
            <a:spLocks noGrp="1"/>
          </p:cNvSpPr>
          <p:nvPr>
            <p:ph type="sldNum" sz="quarter" idx="12"/>
          </p:nvPr>
        </p:nvSpPr>
        <p:spPr/>
        <p:txBody>
          <a:bodyPr/>
          <a:lstStyle/>
          <a:p>
            <a:fld id="{6DDB0296-9B1A-4720-B29E-B92D812C9761}" type="slidenum">
              <a:rPr lang="fr-FR" smtClean="0"/>
              <a:pPr/>
              <a:t>‹N°›</a:t>
            </a:fld>
            <a:endParaRPr lang="fr-FR"/>
          </a:p>
        </p:txBody>
      </p:sp>
      <p:sp>
        <p:nvSpPr>
          <p:cNvPr id="6" name="Espace réservé du contenu 2"/>
          <p:cNvSpPr>
            <a:spLocks noGrp="1"/>
          </p:cNvSpPr>
          <p:nvPr>
            <p:ph idx="1"/>
          </p:nvPr>
        </p:nvSpPr>
        <p:spPr>
          <a:xfrm>
            <a:off x="720000" y="945000"/>
            <a:ext cx="7920000" cy="3645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cxnSp>
        <p:nvCxnSpPr>
          <p:cNvPr id="7" name="Connecteur droit 6"/>
          <p:cNvCxnSpPr/>
          <p:nvPr userDrawn="1"/>
        </p:nvCxnSpPr>
        <p:spPr>
          <a:xfrm flipH="1">
            <a:off x="1619673" y="557702"/>
            <a:ext cx="7524333" cy="0"/>
          </a:xfrm>
          <a:prstGeom prst="line">
            <a:avLst/>
          </a:prstGeom>
          <a:ln w="38100" cmpd="tri">
            <a:solidFill>
              <a:srgbClr val="F0DC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9794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OLEIL - fond gris - 1">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B0A9A008-B03F-4AEB-BF0D-242799B39311}" type="datetime1">
              <a:rPr lang="fr-FR" smtClean="0"/>
              <a:t>06/10/2022</a:t>
            </a:fld>
            <a:endParaRPr lang="fr-FR" dirty="0"/>
          </a:p>
        </p:txBody>
      </p:sp>
      <p:sp>
        <p:nvSpPr>
          <p:cNvPr id="4" name="Espace réservé du pied de page 3"/>
          <p:cNvSpPr>
            <a:spLocks noGrp="1"/>
          </p:cNvSpPr>
          <p:nvPr>
            <p:ph type="ftr" sz="quarter" idx="11"/>
          </p:nvPr>
        </p:nvSpPr>
        <p:spPr/>
        <p:txBody>
          <a:bodyPr/>
          <a:lstStyle/>
          <a:p>
            <a:pPr algn="l"/>
            <a:endParaRPr lang="fr-FR" dirty="0"/>
          </a:p>
        </p:txBody>
      </p:sp>
      <p:sp>
        <p:nvSpPr>
          <p:cNvPr id="5" name="Espace réservé du numéro de diapositive 4"/>
          <p:cNvSpPr>
            <a:spLocks noGrp="1"/>
          </p:cNvSpPr>
          <p:nvPr>
            <p:ph type="sldNum" sz="quarter" idx="12"/>
          </p:nvPr>
        </p:nvSpPr>
        <p:spPr/>
        <p:txBody>
          <a:bodyPr/>
          <a:lstStyle/>
          <a:p>
            <a:fld id="{6DDB0296-9B1A-4720-B29E-B92D812C9761}" type="slidenum">
              <a:rPr lang="fr-FR" smtClean="0"/>
              <a:pPr/>
              <a:t>‹N°›</a:t>
            </a:fld>
            <a:endParaRPr lang="fr-FR"/>
          </a:p>
        </p:txBody>
      </p:sp>
    </p:spTree>
    <p:extLst>
      <p:ext uri="{BB962C8B-B14F-4D97-AF65-F5344CB8AC3E}">
        <p14:creationId xmlns:p14="http://schemas.microsoft.com/office/powerpoint/2010/main" val="2448149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OLEIL - fond gris -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e la date 2"/>
          <p:cNvSpPr>
            <a:spLocks noGrp="1"/>
          </p:cNvSpPr>
          <p:nvPr>
            <p:ph type="dt" sz="half" idx="10"/>
          </p:nvPr>
        </p:nvSpPr>
        <p:spPr/>
        <p:txBody>
          <a:bodyPr/>
          <a:lstStyle/>
          <a:p>
            <a:fld id="{46ACB8AE-108C-4F1A-9AF7-187625B7B34F}" type="datetime1">
              <a:rPr lang="fr-FR" smtClean="0"/>
              <a:t>06/10/2022</a:t>
            </a:fld>
            <a:endParaRPr lang="fr-FR" dirty="0"/>
          </a:p>
        </p:txBody>
      </p:sp>
      <p:sp>
        <p:nvSpPr>
          <p:cNvPr id="4" name="Espace réservé du pied de page 3"/>
          <p:cNvSpPr>
            <a:spLocks noGrp="1"/>
          </p:cNvSpPr>
          <p:nvPr>
            <p:ph type="ftr" sz="quarter" idx="11"/>
          </p:nvPr>
        </p:nvSpPr>
        <p:spPr/>
        <p:txBody>
          <a:bodyPr/>
          <a:lstStyle/>
          <a:p>
            <a:pPr algn="l"/>
            <a:endParaRPr lang="fr-FR" dirty="0"/>
          </a:p>
        </p:txBody>
      </p:sp>
      <p:sp>
        <p:nvSpPr>
          <p:cNvPr id="5" name="Espace réservé du numéro de diapositive 4"/>
          <p:cNvSpPr>
            <a:spLocks noGrp="1"/>
          </p:cNvSpPr>
          <p:nvPr>
            <p:ph type="sldNum" sz="quarter" idx="12"/>
          </p:nvPr>
        </p:nvSpPr>
        <p:spPr/>
        <p:txBody>
          <a:bodyPr/>
          <a:lstStyle/>
          <a:p>
            <a:fld id="{6DDB0296-9B1A-4720-B29E-B92D812C9761}" type="slidenum">
              <a:rPr lang="fr-FR" smtClean="0"/>
              <a:pPr/>
              <a:t>‹N°›</a:t>
            </a:fld>
            <a:endParaRPr lang="fr-FR"/>
          </a:p>
        </p:txBody>
      </p:sp>
      <p:sp>
        <p:nvSpPr>
          <p:cNvPr id="6" name="Espace réservé du contenu 2"/>
          <p:cNvSpPr>
            <a:spLocks noGrp="1"/>
          </p:cNvSpPr>
          <p:nvPr>
            <p:ph idx="1"/>
          </p:nvPr>
        </p:nvSpPr>
        <p:spPr>
          <a:xfrm>
            <a:off x="720000" y="945000"/>
            <a:ext cx="7920000" cy="3645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cxnSp>
        <p:nvCxnSpPr>
          <p:cNvPr id="7" name="Connecteur droit 6"/>
          <p:cNvCxnSpPr/>
          <p:nvPr userDrawn="1"/>
        </p:nvCxnSpPr>
        <p:spPr>
          <a:xfrm flipH="1">
            <a:off x="1619673" y="557702"/>
            <a:ext cx="7524333" cy="0"/>
          </a:xfrm>
          <a:prstGeom prst="line">
            <a:avLst/>
          </a:prstGeom>
          <a:ln w="38100" cmpd="tri">
            <a:solidFill>
              <a:srgbClr val="F0DC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5846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4.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3.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6"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3.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2.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fr-FR"/>
              <a:t>Modifiez le style du titre</a:t>
            </a:r>
          </a:p>
        </p:txBody>
      </p:sp>
      <p:sp>
        <p:nvSpPr>
          <p:cNvPr id="7" name="Espace réservé de la date 3"/>
          <p:cNvSpPr>
            <a:spLocks noGrp="1"/>
          </p:cNvSpPr>
          <p:nvPr>
            <p:ph type="dt" sz="half" idx="2"/>
          </p:nvPr>
        </p:nvSpPr>
        <p:spPr>
          <a:xfrm>
            <a:off x="2794108" y="4767263"/>
            <a:ext cx="2346960" cy="273844"/>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BB2C1FD1-3CFD-4394-8B60-0025C3F980F3}" type="datetime1">
              <a:rPr lang="fr-FR" smtClean="0"/>
              <a:pPr/>
              <a:t>06/10/2022</a:t>
            </a:fld>
            <a:endParaRPr lang="fr-FR" dirty="0"/>
          </a:p>
        </p:txBody>
      </p:sp>
      <p:sp>
        <p:nvSpPr>
          <p:cNvPr id="8" name="Espace réservé du pied de page 4"/>
          <p:cNvSpPr>
            <a:spLocks noGrp="1"/>
          </p:cNvSpPr>
          <p:nvPr>
            <p:ph type="ftr" sz="quarter" idx="3"/>
          </p:nvPr>
        </p:nvSpPr>
        <p:spPr>
          <a:xfrm>
            <a:off x="5133926" y="4767263"/>
            <a:ext cx="3831704" cy="273844"/>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endParaRPr lang="fr-FR" dirty="0"/>
          </a:p>
        </p:txBody>
      </p:sp>
      <p:pic>
        <p:nvPicPr>
          <p:cNvPr id="10" name="Picture 2" descr="C:\Users\corona\Desktop\TODO\general\images-png\soleilq [Converti].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55487" y="149868"/>
            <a:ext cx="1217101" cy="472743"/>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584" y="4164302"/>
            <a:ext cx="561618" cy="981927"/>
          </a:xfrm>
          <a:prstGeom prst="rect">
            <a:avLst/>
          </a:prstGeom>
        </p:spPr>
      </p:pic>
    </p:spTree>
    <p:extLst>
      <p:ext uri="{BB962C8B-B14F-4D97-AF65-F5344CB8AC3E}">
        <p14:creationId xmlns:p14="http://schemas.microsoft.com/office/powerpoint/2010/main" val="4229466672"/>
      </p:ext>
    </p:extLst>
  </p:cSld>
  <p:clrMap bg1="lt1" tx1="dk1" bg2="lt2" tx2="dk2" accent1="accent1" accent2="accent2" accent3="accent3" accent4="accent4" accent5="accent5" accent6="accent6" hlink="hlink" folHlink="folHlink"/>
  <p:sldLayoutIdLst>
    <p:sldLayoutId id="2147483727" r:id="rId1"/>
    <p:sldLayoutId id="2147483728"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84" y="459890"/>
            <a:ext cx="6737130" cy="4686108"/>
          </a:xfrm>
          <a:prstGeom prst="rect">
            <a:avLst/>
          </a:prstGeom>
        </p:spPr>
      </p:pic>
      <p:sp>
        <p:nvSpPr>
          <p:cNvPr id="2" name="Espace réservé du titre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fr-FR" dirty="0"/>
              <a:t>Modifiez le style du titre</a:t>
            </a:r>
          </a:p>
        </p:txBody>
      </p:sp>
      <p:sp>
        <p:nvSpPr>
          <p:cNvPr id="4" name="Espace réservé de la date 3"/>
          <p:cNvSpPr>
            <a:spLocks noGrp="1"/>
          </p:cNvSpPr>
          <p:nvPr>
            <p:ph type="dt" sz="half" idx="2"/>
          </p:nvPr>
        </p:nvSpPr>
        <p:spPr>
          <a:xfrm>
            <a:off x="2793600" y="4767263"/>
            <a:ext cx="2347200" cy="273844"/>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080E9A2E-B7EC-4280-985B-322C1A6C80DB}" type="datetimeFigureOut">
              <a:rPr lang="fr-FR" smtClean="0"/>
              <a:pPr/>
              <a:t>06/10/2022</a:t>
            </a:fld>
            <a:endParaRPr lang="fr-FR" dirty="0"/>
          </a:p>
        </p:txBody>
      </p:sp>
      <p:sp>
        <p:nvSpPr>
          <p:cNvPr id="5" name="Espace réservé du pied de page 4"/>
          <p:cNvSpPr>
            <a:spLocks noGrp="1"/>
          </p:cNvSpPr>
          <p:nvPr>
            <p:ph type="ftr" sz="quarter" idx="3"/>
          </p:nvPr>
        </p:nvSpPr>
        <p:spPr>
          <a:xfrm>
            <a:off x="5133600" y="4767263"/>
            <a:ext cx="3830400" cy="273844"/>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endParaRPr lang="fr-FR" dirty="0"/>
          </a:p>
        </p:txBody>
      </p:sp>
      <p:pic>
        <p:nvPicPr>
          <p:cNvPr id="8" name="Imag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84" y="4164302"/>
            <a:ext cx="561618" cy="981927"/>
          </a:xfrm>
          <a:prstGeom prst="rect">
            <a:avLst/>
          </a:prstGeom>
        </p:spPr>
      </p:pic>
      <p:pic>
        <p:nvPicPr>
          <p:cNvPr id="7" name="Picture 2" descr="C:\Users\corona\Desktop\TODO\general\images-png\soleilq [Converti].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55487" y="149868"/>
            <a:ext cx="1217101" cy="472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097703"/>
      </p:ext>
    </p:extLst>
  </p:cSld>
  <p:clrMap bg1="lt1" tx1="dk1" bg2="lt2" tx2="dk2" accent1="accent1" accent2="accent2" accent3="accent3" accent4="accent4" accent5="accent5" accent6="accent6" hlink="hlink" folHlink="folHlink"/>
  <p:sldLayoutIdLst>
    <p:sldLayoutId id="2147483732" r:id="rId1"/>
    <p:sldLayoutId id="2147483733" r:id="rId2"/>
  </p:sldLayoutIdLst>
  <p:txStyles>
    <p:titleStyle>
      <a:lvl1pPr algn="ctr" defTabSz="914400" rtl="0" eaLnBrk="1" latinLnBrk="0" hangingPunct="1">
        <a:spcBef>
          <a:spcPct val="0"/>
        </a:spcBef>
        <a:buNone/>
        <a:defRPr sz="4400"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728000" y="146755"/>
            <a:ext cx="7211424" cy="423805"/>
          </a:xfrm>
          <a:prstGeom prst="rect">
            <a:avLst/>
          </a:prstGeom>
        </p:spPr>
        <p:txBody>
          <a:bodyPr vert="horz" lIns="91440" tIns="45720" rIns="91440" bIns="45720" rtlCol="0" anchor="ctr">
            <a:noAutofit/>
          </a:bodyPr>
          <a:lstStyle/>
          <a:p>
            <a:r>
              <a:rPr lang="fr-FR" dirty="0"/>
              <a:t>Modifiez le style du titre</a:t>
            </a:r>
          </a:p>
        </p:txBody>
      </p:sp>
      <p:sp>
        <p:nvSpPr>
          <p:cNvPr id="3" name="Espace réservé du texte 2"/>
          <p:cNvSpPr>
            <a:spLocks noGrp="1"/>
          </p:cNvSpPr>
          <p:nvPr>
            <p:ph type="body" idx="1"/>
          </p:nvPr>
        </p:nvSpPr>
        <p:spPr>
          <a:xfrm>
            <a:off x="720000" y="945000"/>
            <a:ext cx="7920000" cy="3645000"/>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3"/>
          <p:cNvSpPr>
            <a:spLocks noGrp="1"/>
          </p:cNvSpPr>
          <p:nvPr>
            <p:ph type="dt" sz="half" idx="2"/>
          </p:nvPr>
        </p:nvSpPr>
        <p:spPr>
          <a:xfrm>
            <a:off x="1280798" y="4767263"/>
            <a:ext cx="2346960" cy="273844"/>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77149C2E-5475-4DE0-9F09-423CC9BA1F4F}" type="datetime1">
              <a:rPr lang="fr-FR" smtClean="0"/>
              <a:t>06/10/2022</a:t>
            </a:fld>
            <a:endParaRPr lang="fr-FR" dirty="0"/>
          </a:p>
        </p:txBody>
      </p:sp>
      <p:sp>
        <p:nvSpPr>
          <p:cNvPr id="8" name="Espace réservé du pied de page 4"/>
          <p:cNvSpPr>
            <a:spLocks noGrp="1"/>
          </p:cNvSpPr>
          <p:nvPr>
            <p:ph type="ftr" sz="quarter" idx="3"/>
          </p:nvPr>
        </p:nvSpPr>
        <p:spPr>
          <a:xfrm>
            <a:off x="3620616" y="4767263"/>
            <a:ext cx="3831704" cy="273844"/>
          </a:xfrm>
          <a:prstGeom prst="rect">
            <a:avLst/>
          </a:prstGeom>
        </p:spPr>
        <p:txBody>
          <a:bodyPr vert="horz" lIns="91440" tIns="45720" rIns="91440" bIns="45720" rtlCol="0" anchor="ctr"/>
          <a:lstStyle>
            <a:lvl1pPr algn="ctr">
              <a:defRPr sz="1000">
                <a:solidFill>
                  <a:schemeClr val="bg1"/>
                </a:solidFill>
                <a:latin typeface="Arial" panose="020B0604020202020204" pitchFamily="34" charset="0"/>
                <a:cs typeface="Arial" panose="020B0604020202020204" pitchFamily="34" charset="0"/>
              </a:defRPr>
            </a:lvl1pPr>
          </a:lstStyle>
          <a:p>
            <a:pPr algn="l"/>
            <a:endParaRPr lang="fr-FR" dirty="0"/>
          </a:p>
        </p:txBody>
      </p:sp>
      <p:sp>
        <p:nvSpPr>
          <p:cNvPr id="9" name="Espace réservé du numéro de diapositive 5"/>
          <p:cNvSpPr>
            <a:spLocks noGrp="1"/>
          </p:cNvSpPr>
          <p:nvPr>
            <p:ph type="sldNum" sz="quarter" idx="4"/>
          </p:nvPr>
        </p:nvSpPr>
        <p:spPr>
          <a:xfrm>
            <a:off x="7452320" y="4767263"/>
            <a:ext cx="1234480" cy="273844"/>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6DDB0296-9B1A-4720-B29E-B92D812C9761}" type="slidenum">
              <a:rPr lang="fr-FR" smtClean="0"/>
              <a:pPr/>
              <a:t>‹N°›</a:t>
            </a:fld>
            <a:endParaRPr lang="fr-FR"/>
          </a:p>
        </p:txBody>
      </p:sp>
      <p:pic>
        <p:nvPicPr>
          <p:cNvPr id="10" name="Imag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584" y="4164302"/>
            <a:ext cx="561618" cy="981927"/>
          </a:xfrm>
          <a:prstGeom prst="rect">
            <a:avLst/>
          </a:prstGeom>
        </p:spPr>
      </p:pic>
      <p:pic>
        <p:nvPicPr>
          <p:cNvPr id="11" name="Image 1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51520" y="184380"/>
            <a:ext cx="1224136" cy="412558"/>
          </a:xfrm>
          <a:prstGeom prst="rect">
            <a:avLst/>
          </a:prstGeom>
        </p:spPr>
      </p:pic>
    </p:spTree>
    <p:extLst>
      <p:ext uri="{BB962C8B-B14F-4D97-AF65-F5344CB8AC3E}">
        <p14:creationId xmlns:p14="http://schemas.microsoft.com/office/powerpoint/2010/main" val="2361322189"/>
      </p:ext>
    </p:extLst>
  </p:cSld>
  <p:clrMap bg1="lt1" tx1="dk1" bg2="lt2" tx2="dk2" accent1="accent1" accent2="accent2" accent3="accent3" accent4="accent4" accent5="accent5" accent6="accent6" hlink="hlink" folHlink="folHlink"/>
  <p:sldLayoutIdLst>
    <p:sldLayoutId id="2147483696" r:id="rId1"/>
    <p:sldLayoutId id="2147483713" r:id="rId2"/>
    <p:sldLayoutId id="2147483685" r:id="rId3"/>
    <p:sldLayoutId id="2147483709" r:id="rId4"/>
    <p:sldLayoutId id="2147483686" r:id="rId5"/>
    <p:sldLayoutId id="2147483710" r:id="rId6"/>
    <p:sldLayoutId id="2147483687" r:id="rId7"/>
    <p:sldLayoutId id="2147483712" r:id="rId8"/>
    <p:sldLayoutId id="2147483699" r:id="rId9"/>
    <p:sldLayoutId id="2147483711" r:id="rId10"/>
    <p:sldLayoutId id="2147483736" r:id="rId11"/>
    <p:sldLayoutId id="2147483737" r:id="rId12"/>
  </p:sldLayoutIdLst>
  <p:hf sldNum="0" hdr="0" ftr="0" dt="0"/>
  <p:txStyles>
    <p:titleStyle>
      <a:lvl1pPr algn="r"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rgbClr val="F0DC08"/>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728000" y="145800"/>
            <a:ext cx="7210800" cy="423900"/>
          </a:xfrm>
          <a:prstGeom prst="rect">
            <a:avLst/>
          </a:prstGeom>
        </p:spPr>
        <p:txBody>
          <a:bodyPr vert="horz" lIns="91440" tIns="45720" rIns="91440" bIns="45720" rtlCol="0" anchor="ctr">
            <a:noAutofit/>
          </a:bodyPr>
          <a:lstStyle/>
          <a:p>
            <a:r>
              <a:rPr lang="fr-FR" dirty="0"/>
              <a:t>Modifiez le style du titre</a:t>
            </a:r>
          </a:p>
        </p:txBody>
      </p:sp>
      <p:sp>
        <p:nvSpPr>
          <p:cNvPr id="3" name="Espace réservé du texte 2"/>
          <p:cNvSpPr>
            <a:spLocks noGrp="1"/>
          </p:cNvSpPr>
          <p:nvPr>
            <p:ph type="body" idx="1"/>
          </p:nvPr>
        </p:nvSpPr>
        <p:spPr>
          <a:xfrm>
            <a:off x="720000" y="944999"/>
            <a:ext cx="7920000" cy="3645000"/>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7" name="Imag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584" y="4164302"/>
            <a:ext cx="561618" cy="981927"/>
          </a:xfrm>
          <a:prstGeom prst="rect">
            <a:avLst/>
          </a:prstGeom>
        </p:spPr>
      </p:pic>
      <p:pic>
        <p:nvPicPr>
          <p:cNvPr id="8" name="Picture 2" descr="C:\Users\corona\Desktop\TODO\general\images-png\soleilq [Converti].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55487" y="149868"/>
            <a:ext cx="1217101" cy="472743"/>
          </a:xfrm>
          <a:prstGeom prst="rect">
            <a:avLst/>
          </a:prstGeom>
          <a:noFill/>
          <a:extLst>
            <a:ext uri="{909E8E84-426E-40DD-AFC4-6F175D3DCCD1}">
              <a14:hiddenFill xmlns:a14="http://schemas.microsoft.com/office/drawing/2010/main">
                <a:solidFill>
                  <a:srgbClr val="FFFFFF"/>
                </a:solidFill>
              </a14:hiddenFill>
            </a:ext>
          </a:extLst>
        </p:spPr>
      </p:pic>
      <p:sp>
        <p:nvSpPr>
          <p:cNvPr id="13" name="Espace réservé de la date 3"/>
          <p:cNvSpPr>
            <a:spLocks noGrp="1"/>
          </p:cNvSpPr>
          <p:nvPr>
            <p:ph type="dt" sz="half" idx="2"/>
          </p:nvPr>
        </p:nvSpPr>
        <p:spPr>
          <a:xfrm>
            <a:off x="1280798" y="4767263"/>
            <a:ext cx="2346960" cy="273844"/>
          </a:xfrm>
          <a:prstGeom prst="rect">
            <a:avLst/>
          </a:prstGeom>
        </p:spPr>
        <p:txBody>
          <a:bodyPr vert="horz" lIns="91440" tIns="45720" rIns="91440" bIns="45720" rtlCol="0" anchor="ctr"/>
          <a:lstStyle>
            <a:lvl1pPr algn="r">
              <a:defRPr sz="1000">
                <a:solidFill>
                  <a:schemeClr val="tx1">
                    <a:lumMod val="65000"/>
                    <a:lumOff val="35000"/>
                  </a:schemeClr>
                </a:solidFill>
                <a:latin typeface="Arial" panose="020B0604020202020204" pitchFamily="34" charset="0"/>
                <a:cs typeface="Arial" panose="020B0604020202020204" pitchFamily="34" charset="0"/>
              </a:defRPr>
            </a:lvl1pPr>
          </a:lstStyle>
          <a:p>
            <a:fld id="{BB2C1FD1-3CFD-4394-8B60-0025C3F980F3}" type="datetime1">
              <a:rPr lang="fr-FR" smtClean="0"/>
              <a:pPr/>
              <a:t>06/10/2022</a:t>
            </a:fld>
            <a:endParaRPr lang="fr-FR" dirty="0"/>
          </a:p>
        </p:txBody>
      </p:sp>
      <p:sp>
        <p:nvSpPr>
          <p:cNvPr id="14" name="Espace réservé du pied de page 4"/>
          <p:cNvSpPr>
            <a:spLocks noGrp="1"/>
          </p:cNvSpPr>
          <p:nvPr>
            <p:ph type="ftr" sz="quarter" idx="3"/>
          </p:nvPr>
        </p:nvSpPr>
        <p:spPr>
          <a:xfrm>
            <a:off x="3620616" y="4767263"/>
            <a:ext cx="3831704" cy="273844"/>
          </a:xfrm>
          <a:prstGeom prst="rect">
            <a:avLst/>
          </a:prstGeom>
        </p:spPr>
        <p:txBody>
          <a:bodyPr vert="horz" lIns="91440" tIns="45720" rIns="91440" bIns="45720" rtlCol="0" anchor="ctr"/>
          <a:lstStyle>
            <a:lvl1pPr algn="ctr">
              <a:defRPr sz="1000">
                <a:solidFill>
                  <a:schemeClr val="tx1">
                    <a:lumMod val="65000"/>
                    <a:lumOff val="35000"/>
                  </a:schemeClr>
                </a:solidFill>
                <a:latin typeface="Arial" panose="020B0604020202020204" pitchFamily="34" charset="0"/>
                <a:cs typeface="Arial" panose="020B0604020202020204" pitchFamily="34" charset="0"/>
              </a:defRPr>
            </a:lvl1pPr>
          </a:lstStyle>
          <a:p>
            <a:pPr algn="l"/>
            <a:endParaRPr lang="fr-FR" dirty="0"/>
          </a:p>
        </p:txBody>
      </p:sp>
      <p:sp>
        <p:nvSpPr>
          <p:cNvPr id="15" name="Espace réservé du numéro de diapositive 5"/>
          <p:cNvSpPr>
            <a:spLocks noGrp="1"/>
          </p:cNvSpPr>
          <p:nvPr>
            <p:ph type="sldNum" sz="quarter" idx="4"/>
          </p:nvPr>
        </p:nvSpPr>
        <p:spPr>
          <a:xfrm>
            <a:off x="7452320" y="4767263"/>
            <a:ext cx="1234480" cy="273844"/>
          </a:xfrm>
          <a:prstGeom prst="rect">
            <a:avLst/>
          </a:prstGeom>
        </p:spPr>
        <p:txBody>
          <a:bodyPr vert="horz" lIns="91440" tIns="45720" rIns="91440" bIns="45720" rtlCol="0" anchor="ctr"/>
          <a:lstStyle>
            <a:lvl1pPr algn="r">
              <a:defRPr sz="1000">
                <a:solidFill>
                  <a:schemeClr val="tx1">
                    <a:lumMod val="65000"/>
                    <a:lumOff val="35000"/>
                  </a:schemeClr>
                </a:solidFill>
                <a:latin typeface="Arial" panose="020B0604020202020204" pitchFamily="34" charset="0"/>
                <a:cs typeface="Arial" panose="020B0604020202020204" pitchFamily="34" charset="0"/>
              </a:defRPr>
            </a:lvl1pPr>
          </a:lstStyle>
          <a:p>
            <a:fld id="{6DDB0296-9B1A-4720-B29E-B92D812C9761}" type="slidenum">
              <a:rPr lang="fr-FR" smtClean="0"/>
              <a:pPr/>
              <a:t>‹N°›</a:t>
            </a:fld>
            <a:endParaRPr lang="fr-FR" dirty="0"/>
          </a:p>
        </p:txBody>
      </p:sp>
    </p:spTree>
    <p:extLst>
      <p:ext uri="{BB962C8B-B14F-4D97-AF65-F5344CB8AC3E}">
        <p14:creationId xmlns:p14="http://schemas.microsoft.com/office/powerpoint/2010/main" val="2695113670"/>
      </p:ext>
    </p:extLst>
  </p:cSld>
  <p:clrMap bg1="lt1" tx1="dk1" bg2="lt2" tx2="dk2" accent1="accent1" accent2="accent2" accent3="accent3" accent4="accent4" accent5="accent5" accent6="accent6" hlink="hlink" folHlink="folHlink"/>
  <p:sldLayoutIdLst>
    <p:sldLayoutId id="2147483697" r:id="rId1"/>
    <p:sldLayoutId id="2147483714" r:id="rId2"/>
    <p:sldLayoutId id="2147483693" r:id="rId3"/>
    <p:sldLayoutId id="2147483705" r:id="rId4"/>
    <p:sldLayoutId id="2147483694" r:id="rId5"/>
    <p:sldLayoutId id="2147483706" r:id="rId6"/>
    <p:sldLayoutId id="2147483695" r:id="rId7"/>
    <p:sldLayoutId id="2147483707" r:id="rId8"/>
    <p:sldLayoutId id="2147483700" r:id="rId9"/>
    <p:sldLayoutId id="2147483708" r:id="rId10"/>
    <p:sldLayoutId id="2147483734" r:id="rId11"/>
    <p:sldLayoutId id="2147483735" r:id="rId12"/>
  </p:sldLayoutIdLst>
  <p:hf sldNum="0" hdr="0" ftr="0" dt="0"/>
  <p:txStyles>
    <p:titleStyle>
      <a:lvl1pPr algn="r" defTabSz="914400" rtl="0" eaLnBrk="1" latinLnBrk="0" hangingPunct="1">
        <a:spcBef>
          <a:spcPct val="0"/>
        </a:spcBef>
        <a:buNone/>
        <a:defRPr sz="3200" kern="1200">
          <a:solidFill>
            <a:schemeClr val="accent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accent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19.xml"/><Relationship Id="rId6" Type="http://schemas.openxmlformats.org/officeDocument/2006/relationships/image" Target="../media/image33.png"/><Relationship Id="rId5" Type="http://schemas.openxmlformats.org/officeDocument/2006/relationships/image" Target="../media/image320.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9.xml"/><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19.xml"/><Relationship Id="rId4" Type="http://schemas.openxmlformats.org/officeDocument/2006/relationships/image" Target="../media/image45.tmp"/></Relationships>
</file>

<file path=ppt/slides/_rels/slide15.xml.rels><?xml version="1.0" encoding="UTF-8" standalone="yes"?>
<Relationships xmlns="http://schemas.openxmlformats.org/package/2006/relationships"><Relationship Id="rId2" Type="http://schemas.openxmlformats.org/officeDocument/2006/relationships/image" Target="../media/image46.tmp"/><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47.tmp"/><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48.tmp"/><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49.tmp"/><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50.tmp"/><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51.tmp"/><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5.jpeg"/><Relationship Id="rId2" Type="http://schemas.openxmlformats.org/officeDocument/2006/relationships/image" Target="../media/image21.png"/><Relationship Id="rId1" Type="http://schemas.openxmlformats.org/officeDocument/2006/relationships/slideLayout" Target="../slideLayouts/slideLayout19.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450.png"/></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9.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a:extLst>
              <a:ext uri="{FF2B5EF4-FFF2-40B4-BE49-F238E27FC236}">
                <a16:creationId xmlns:a16="http://schemas.microsoft.com/office/drawing/2014/main" id="{A9DBBA58-E28E-4930-8CD1-31E4B94FE1B0}"/>
              </a:ext>
            </a:extLst>
          </p:cNvPr>
          <p:cNvSpPr>
            <a:spLocks noGrp="1"/>
          </p:cNvSpPr>
          <p:nvPr>
            <p:ph type="ctrTitle"/>
          </p:nvPr>
        </p:nvSpPr>
        <p:spPr>
          <a:xfrm>
            <a:off x="2555776" y="411510"/>
            <a:ext cx="6408712" cy="1224136"/>
          </a:xfrm>
        </p:spPr>
        <p:txBody>
          <a:bodyPr>
            <a:noAutofit/>
          </a:bodyPr>
          <a:lstStyle/>
          <a:p>
            <a:pPr algn="ctr"/>
            <a:r>
              <a:rPr lang="fr-FR" u="sng" cap="small" dirty="0">
                <a:solidFill>
                  <a:schemeClr val="tx1"/>
                </a:solidFill>
                <a:uFill>
                  <a:solidFill>
                    <a:srgbClr val="F0DC08"/>
                  </a:solidFill>
                </a:uFill>
                <a:latin typeface="Arial Black" panose="020B0A04020102020204" pitchFamily="34" charset="0"/>
              </a:rPr>
              <a:t>SC vs NC </a:t>
            </a:r>
            <a:r>
              <a:rPr lang="fr-FR" u="sng" cap="small" dirty="0" err="1">
                <a:solidFill>
                  <a:schemeClr val="tx1"/>
                </a:solidFill>
                <a:uFill>
                  <a:solidFill>
                    <a:srgbClr val="F0DC08"/>
                  </a:solidFill>
                </a:uFill>
                <a:latin typeface="Arial Black" panose="020B0A04020102020204" pitchFamily="34" charset="0"/>
              </a:rPr>
              <a:t>Harmonic</a:t>
            </a:r>
            <a:r>
              <a:rPr lang="fr-FR" u="sng" cap="small" dirty="0">
                <a:solidFill>
                  <a:schemeClr val="tx1"/>
                </a:solidFill>
                <a:uFill>
                  <a:solidFill>
                    <a:srgbClr val="F0DC08"/>
                  </a:solidFill>
                </a:uFill>
                <a:latin typeface="Arial Black" panose="020B0A04020102020204" pitchFamily="34" charset="0"/>
              </a:rPr>
              <a:t> </a:t>
            </a:r>
            <a:r>
              <a:rPr lang="fr-FR" u="sng" cap="small" dirty="0" err="1">
                <a:solidFill>
                  <a:schemeClr val="tx1"/>
                </a:solidFill>
                <a:uFill>
                  <a:solidFill>
                    <a:srgbClr val="F0DC08"/>
                  </a:solidFill>
                </a:uFill>
                <a:latin typeface="Arial Black" panose="020B0A04020102020204" pitchFamily="34" charset="0"/>
              </a:rPr>
              <a:t>Systems</a:t>
            </a:r>
            <a:r>
              <a:rPr lang="fr-FR" u="sng" cap="small" dirty="0">
                <a:solidFill>
                  <a:schemeClr val="tx1"/>
                </a:solidFill>
                <a:uFill>
                  <a:solidFill>
                    <a:srgbClr val="F0DC08"/>
                  </a:solidFill>
                </a:uFill>
                <a:latin typeface="Arial Black" panose="020B0A04020102020204" pitchFamily="34" charset="0"/>
              </a:rPr>
              <a:t> for SOLEIL II</a:t>
            </a:r>
          </a:p>
        </p:txBody>
      </p:sp>
      <p:sp>
        <p:nvSpPr>
          <p:cNvPr id="5" name="Sous-titre 3">
            <a:extLst>
              <a:ext uri="{FF2B5EF4-FFF2-40B4-BE49-F238E27FC236}">
                <a16:creationId xmlns:a16="http://schemas.microsoft.com/office/drawing/2014/main" id="{D574EB2D-631E-4147-AA42-21CEFBDC8173}"/>
              </a:ext>
            </a:extLst>
          </p:cNvPr>
          <p:cNvSpPr>
            <a:spLocks noGrp="1"/>
          </p:cNvSpPr>
          <p:nvPr>
            <p:ph type="subTitle" idx="1"/>
          </p:nvPr>
        </p:nvSpPr>
        <p:spPr>
          <a:xfrm>
            <a:off x="4644008" y="3147814"/>
            <a:ext cx="4320480" cy="1584175"/>
          </a:xfrm>
        </p:spPr>
        <p:txBody>
          <a:bodyPr/>
          <a:lstStyle/>
          <a:p>
            <a:r>
              <a:rPr lang="en-US" sz="1800" b="1" dirty="0" err="1">
                <a:cs typeface="Helvetica" panose="020B0604020202020204" pitchFamily="34" charset="0"/>
              </a:rPr>
              <a:t>HarmonLIP</a:t>
            </a:r>
            <a:r>
              <a:rPr lang="en-US" sz="1800" b="1" dirty="0">
                <a:cs typeface="Helvetica" panose="020B0604020202020204" pitchFamily="34" charset="0"/>
              </a:rPr>
              <a:t> 2022</a:t>
            </a:r>
          </a:p>
          <a:p>
            <a:r>
              <a:rPr lang="en-US" sz="1600" dirty="0">
                <a:cs typeface="Helvetica" panose="020B0604020202020204" pitchFamily="34" charset="0"/>
              </a:rPr>
              <a:t>MAX IV, October 2022</a:t>
            </a:r>
          </a:p>
          <a:p>
            <a:r>
              <a:rPr lang="en-US" sz="1600" dirty="0">
                <a:cs typeface="Helvetica" panose="020B0604020202020204" pitchFamily="34" charset="0"/>
              </a:rPr>
              <a:t>Massamba DIOP</a:t>
            </a:r>
          </a:p>
          <a:p>
            <a:r>
              <a:rPr lang="en-US" sz="1200" i="1" dirty="0">
                <a:cs typeface="Helvetica" panose="020B0604020202020204" pitchFamily="34" charset="0"/>
              </a:rPr>
              <a:t>On Behalf of SOLEIL II Project Team</a:t>
            </a:r>
          </a:p>
          <a:p>
            <a:r>
              <a:rPr lang="fr-FR" sz="1200" i="1" dirty="0">
                <a:effectLst/>
                <a:ea typeface="Calibri" panose="020F0502020204030204" pitchFamily="34" charset="0"/>
                <a:cs typeface="Times New Roman" panose="02020603050405020304" pitchFamily="18" charset="0"/>
              </a:rPr>
              <a:t>Part of </a:t>
            </a:r>
            <a:r>
              <a:rPr lang="fr-FR" sz="1200" i="1" dirty="0" err="1">
                <a:effectLst/>
                <a:ea typeface="Calibri" panose="020F0502020204030204" pitchFamily="34" charset="0"/>
                <a:cs typeface="Times New Roman" panose="02020603050405020304" pitchFamily="18" charset="0"/>
              </a:rPr>
              <a:t>this</a:t>
            </a:r>
            <a:r>
              <a:rPr lang="fr-FR" sz="1200" i="1" dirty="0">
                <a:effectLst/>
                <a:ea typeface="Calibri" panose="020F0502020204030204" pitchFamily="34" charset="0"/>
                <a:cs typeface="Times New Roman" panose="02020603050405020304" pitchFamily="18" charset="0"/>
              </a:rPr>
              <a:t> </a:t>
            </a:r>
            <a:r>
              <a:rPr lang="fr-FR" sz="1200" i="1" dirty="0" err="1">
                <a:effectLst/>
                <a:ea typeface="Calibri" panose="020F0502020204030204" pitchFamily="34" charset="0"/>
                <a:cs typeface="Times New Roman" panose="02020603050405020304" pitchFamily="18" charset="0"/>
              </a:rPr>
              <a:t>work</a:t>
            </a:r>
            <a:r>
              <a:rPr lang="fr-FR" sz="1200" i="1" dirty="0">
                <a:effectLst/>
                <a:ea typeface="Calibri" panose="020F0502020204030204" pitchFamily="34" charset="0"/>
                <a:cs typeface="Times New Roman" panose="02020603050405020304" pitchFamily="18" charset="0"/>
              </a:rPr>
              <a:t> has been </a:t>
            </a:r>
            <a:r>
              <a:rPr lang="fr-FR" sz="1200" i="1" dirty="0" err="1">
                <a:effectLst/>
                <a:ea typeface="Calibri" panose="020F0502020204030204" pitchFamily="34" charset="0"/>
                <a:cs typeface="Times New Roman" panose="02020603050405020304" pitchFamily="18" charset="0"/>
              </a:rPr>
              <a:t>performed</a:t>
            </a:r>
            <a:r>
              <a:rPr lang="fr-FR" sz="1200" i="1" dirty="0">
                <a:effectLst/>
                <a:ea typeface="Calibri" panose="020F0502020204030204" pitchFamily="34" charset="0"/>
                <a:cs typeface="Times New Roman" panose="02020603050405020304" pitchFamily="18" charset="0"/>
              </a:rPr>
              <a:t> </a:t>
            </a:r>
            <a:r>
              <a:rPr lang="fr-FR" sz="1200" i="1" dirty="0" err="1">
                <a:effectLst/>
                <a:ea typeface="Calibri" panose="020F0502020204030204" pitchFamily="34" charset="0"/>
                <a:cs typeface="Times New Roman" panose="02020603050405020304" pitchFamily="18" charset="0"/>
              </a:rPr>
              <a:t>within</a:t>
            </a:r>
            <a:r>
              <a:rPr lang="fr-FR" sz="1200" i="1" dirty="0">
                <a:effectLst/>
                <a:ea typeface="Calibri" panose="020F0502020204030204" pitchFamily="34" charset="0"/>
                <a:cs typeface="Times New Roman" panose="02020603050405020304" pitchFamily="18" charset="0"/>
              </a:rPr>
              <a:t> the frame of </a:t>
            </a:r>
          </a:p>
          <a:p>
            <a:pPr>
              <a:spcBef>
                <a:spcPts val="0"/>
              </a:spcBef>
            </a:pPr>
            <a:r>
              <a:rPr lang="fr-FR" sz="1200" i="1" dirty="0">
                <a:effectLst/>
                <a:ea typeface="Calibri" panose="020F0502020204030204" pitchFamily="34" charset="0"/>
                <a:cs typeface="Times New Roman" panose="02020603050405020304" pitchFamily="18" charset="0"/>
              </a:rPr>
              <a:t>the WP2 collaboration </a:t>
            </a:r>
            <a:r>
              <a:rPr lang="fr-FR" sz="1200" i="1" dirty="0" err="1">
                <a:effectLst/>
                <a:ea typeface="Calibri" panose="020F0502020204030204" pitchFamily="34" charset="0"/>
                <a:cs typeface="Times New Roman" panose="02020603050405020304" pitchFamily="18" charset="0"/>
              </a:rPr>
              <a:t>among</a:t>
            </a:r>
            <a:r>
              <a:rPr lang="fr-FR" sz="1200" i="1" dirty="0">
                <a:effectLst/>
                <a:ea typeface="Calibri" panose="020F0502020204030204" pitchFamily="34" charset="0"/>
                <a:cs typeface="Times New Roman" panose="02020603050405020304" pitchFamily="18" charset="0"/>
              </a:rPr>
              <a:t> ESRF, HZB, KEK, PSI and SOLEIL</a:t>
            </a:r>
            <a:endParaRPr lang="en-US" sz="1200" i="1" dirty="0"/>
          </a:p>
          <a:p>
            <a:endParaRPr lang="en-US" sz="1200" i="1" dirty="0">
              <a:cs typeface="Helvetica" panose="020B0604020202020204" pitchFamily="34" charset="0"/>
            </a:endParaRPr>
          </a:p>
        </p:txBody>
      </p:sp>
    </p:spTree>
    <p:extLst>
      <p:ext uri="{BB962C8B-B14F-4D97-AF65-F5344CB8AC3E}">
        <p14:creationId xmlns:p14="http://schemas.microsoft.com/office/powerpoint/2010/main" val="1439655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5A59A315-E28D-4F1F-84D4-3FDEC87366B0}"/>
              </a:ext>
            </a:extLst>
          </p:cNvPr>
          <p:cNvSpPr txBox="1">
            <a:spLocks/>
          </p:cNvSpPr>
          <p:nvPr/>
        </p:nvSpPr>
        <p:spPr>
          <a:xfrm>
            <a:off x="3491880" y="14566"/>
            <a:ext cx="5616624" cy="565200"/>
          </a:xfrm>
          <a:prstGeom prst="rect">
            <a:avLst/>
          </a:prstGeom>
        </p:spPr>
        <p:txBody>
          <a:bodyPr vert="horz" lIns="91440" tIns="45720" rIns="91440" bIns="45720" rtlCol="0" anchor="ctr">
            <a:noAutofit/>
          </a:bodyPr>
          <a:lstStyle>
            <a:lvl1pPr algn="r" defTabSz="914400" rtl="0" eaLnBrk="1" latinLnBrk="0" hangingPunct="1">
              <a:spcBef>
                <a:spcPct val="0"/>
              </a:spcBef>
              <a:buNone/>
              <a:defRPr sz="3200" kern="1200">
                <a:solidFill>
                  <a:schemeClr val="accent1"/>
                </a:solidFill>
                <a:latin typeface="Arial" panose="020B0604020202020204" pitchFamily="34" charset="0"/>
                <a:ea typeface="+mj-ea"/>
                <a:cs typeface="Arial" panose="020B0604020202020204" pitchFamily="34" charset="0"/>
              </a:defRPr>
            </a:lvl1pPr>
          </a:lstStyle>
          <a:p>
            <a:r>
              <a:rPr lang="en-GB" sz="2800" dirty="0">
                <a:latin typeface="Calibri" panose="020F0502020204030204" pitchFamily="34" charset="0"/>
                <a:ea typeface="Calibri" panose="020F0502020204030204" pitchFamily="34" charset="0"/>
                <a:cs typeface="Times New Roman" panose="02020603050405020304" pitchFamily="18" charset="0"/>
              </a:rPr>
              <a:t>Passive NC case – 500 mA</a:t>
            </a:r>
            <a:endParaRPr lang="fr-FR" sz="2800" dirty="0"/>
          </a:p>
        </p:txBody>
      </p:sp>
      <p:pic>
        <p:nvPicPr>
          <p:cNvPr id="5" name="Image 4">
            <a:extLst>
              <a:ext uri="{FF2B5EF4-FFF2-40B4-BE49-F238E27FC236}">
                <a16:creationId xmlns:a16="http://schemas.microsoft.com/office/drawing/2014/main" id="{8D60A19D-C9BF-4D2A-9F1B-A37976550FE7}"/>
              </a:ext>
            </a:extLst>
          </p:cNvPr>
          <p:cNvPicPr>
            <a:picLocks noChangeAspect="1"/>
          </p:cNvPicPr>
          <p:nvPr/>
        </p:nvPicPr>
        <p:blipFill>
          <a:blip r:embed="rId2"/>
          <a:stretch>
            <a:fillRect/>
          </a:stretch>
        </p:blipFill>
        <p:spPr>
          <a:xfrm>
            <a:off x="2987824" y="1737366"/>
            <a:ext cx="5792420" cy="3297462"/>
          </a:xfrm>
          <a:prstGeom prst="rect">
            <a:avLst/>
          </a:prstGeom>
        </p:spPr>
      </p:pic>
      <mc:AlternateContent xmlns:mc="http://schemas.openxmlformats.org/markup-compatibility/2006">
        <mc:Choice xmlns:a14="http://schemas.microsoft.com/office/drawing/2010/main" Requires="a14">
          <p:sp>
            <p:nvSpPr>
              <p:cNvPr id="6" name="ZoneTexte 5">
                <a:extLst>
                  <a:ext uri="{FF2B5EF4-FFF2-40B4-BE49-F238E27FC236}">
                    <a16:creationId xmlns:a16="http://schemas.microsoft.com/office/drawing/2014/main" id="{1DD533F3-E7F1-4F55-80B9-880F8B50251F}"/>
                  </a:ext>
                </a:extLst>
              </p:cNvPr>
              <p:cNvSpPr txBox="1"/>
              <p:nvPr/>
            </p:nvSpPr>
            <p:spPr>
              <a:xfrm>
                <a:off x="4139952" y="2347639"/>
                <a:ext cx="1069267" cy="3812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fr-FR" sz="1200">
                          <a:latin typeface="Cambria Math" panose="02040503050406030204" pitchFamily="18" charset="0"/>
                        </a:rPr>
                        <m:t>Δ</m:t>
                      </m:r>
                      <m:r>
                        <a:rPr lang="fr-FR" sz="1200" i="1">
                          <a:latin typeface="Cambria Math" panose="02040503050406030204" pitchFamily="18" charset="0"/>
                        </a:rPr>
                        <m:t>𝑓</m:t>
                      </m:r>
                      <m:r>
                        <a:rPr lang="fr-FR" sz="1200" i="1">
                          <a:latin typeface="Cambria Math" panose="02040503050406030204" pitchFamily="18" charset="0"/>
                        </a:rPr>
                        <m:t>=</m:t>
                      </m:r>
                      <m:r>
                        <a:rPr lang="fr-FR" sz="1200" i="1">
                          <a:latin typeface="Cambria Math" panose="02040503050406030204" pitchFamily="18" charset="0"/>
                        </a:rPr>
                        <m:t>𝐼</m:t>
                      </m:r>
                      <m:f>
                        <m:fPr>
                          <m:ctrlPr>
                            <a:rPr lang="fr-FR" sz="1200" i="1">
                              <a:latin typeface="Cambria Math" panose="02040503050406030204" pitchFamily="18" charset="0"/>
                            </a:rPr>
                          </m:ctrlPr>
                        </m:fPr>
                        <m:num>
                          <m:sSub>
                            <m:sSubPr>
                              <m:ctrlPr>
                                <a:rPr lang="fr-FR" sz="1200" i="1">
                                  <a:latin typeface="Cambria Math" panose="02040503050406030204" pitchFamily="18" charset="0"/>
                                </a:rPr>
                              </m:ctrlPr>
                            </m:sSubPr>
                            <m:e>
                              <m:r>
                                <a:rPr lang="fr-FR" sz="1200" i="1">
                                  <a:latin typeface="Cambria Math" panose="02040503050406030204" pitchFamily="18" charset="0"/>
                                </a:rPr>
                                <m:t>𝑅</m:t>
                              </m:r>
                            </m:e>
                            <m:sub>
                              <m:r>
                                <a:rPr lang="fr-FR" sz="1200" i="1">
                                  <a:latin typeface="Cambria Math" panose="02040503050406030204" pitchFamily="18" charset="0"/>
                                </a:rPr>
                                <m:t>𝑠</m:t>
                              </m:r>
                            </m:sub>
                          </m:sSub>
                        </m:num>
                        <m:den>
                          <m:r>
                            <a:rPr lang="fr-FR" sz="1200" i="1">
                              <a:latin typeface="Cambria Math" panose="02040503050406030204" pitchFamily="18" charset="0"/>
                            </a:rPr>
                            <m:t>𝑄</m:t>
                          </m:r>
                        </m:den>
                      </m:f>
                      <m:f>
                        <m:fPr>
                          <m:ctrlPr>
                            <a:rPr lang="fr-FR" sz="1200" i="1">
                              <a:latin typeface="Cambria Math" panose="02040503050406030204" pitchFamily="18" charset="0"/>
                            </a:rPr>
                          </m:ctrlPr>
                        </m:fPr>
                        <m:num>
                          <m:sSub>
                            <m:sSubPr>
                              <m:ctrlPr>
                                <a:rPr lang="fr-FR" sz="1200" i="1">
                                  <a:latin typeface="Cambria Math" panose="02040503050406030204" pitchFamily="18" charset="0"/>
                                </a:rPr>
                              </m:ctrlPr>
                            </m:sSubPr>
                            <m:e>
                              <m:r>
                                <a:rPr lang="fr-FR" sz="1200" i="1">
                                  <a:latin typeface="Cambria Math" panose="02040503050406030204" pitchFamily="18" charset="0"/>
                                </a:rPr>
                                <m:t>𝑚</m:t>
                              </m:r>
                              <m:r>
                                <a:rPr lang="fr-FR" sz="1200" i="1">
                                  <a:latin typeface="Cambria Math" panose="02040503050406030204" pitchFamily="18" charset="0"/>
                                </a:rPr>
                                <m:t> </m:t>
                              </m:r>
                              <m:r>
                                <a:rPr lang="fr-FR" sz="1200" i="1">
                                  <a:latin typeface="Cambria Math" panose="02040503050406030204" pitchFamily="18" charset="0"/>
                                </a:rPr>
                                <m:t>𝑓</m:t>
                              </m:r>
                            </m:e>
                            <m:sub>
                              <m:r>
                                <a:rPr lang="fr-FR" sz="1200" i="1">
                                  <a:latin typeface="Cambria Math" panose="02040503050406030204" pitchFamily="18" charset="0"/>
                                </a:rPr>
                                <m:t>𝑅𝐹</m:t>
                              </m:r>
                            </m:sub>
                          </m:sSub>
                        </m:num>
                        <m:den>
                          <m:sSub>
                            <m:sSubPr>
                              <m:ctrlPr>
                                <a:rPr lang="fr-FR" sz="1200" i="1">
                                  <a:latin typeface="Cambria Math" panose="02040503050406030204" pitchFamily="18" charset="0"/>
                                </a:rPr>
                              </m:ctrlPr>
                            </m:sSubPr>
                            <m:e>
                              <m:r>
                                <a:rPr lang="fr-FR" sz="1200" i="1">
                                  <a:latin typeface="Cambria Math" panose="02040503050406030204" pitchFamily="18" charset="0"/>
                                </a:rPr>
                                <m:t>𝑉</m:t>
                              </m:r>
                            </m:e>
                            <m:sub>
                              <m:r>
                                <a:rPr lang="fr-FR" sz="1200" i="1">
                                  <a:latin typeface="Cambria Math" panose="02040503050406030204" pitchFamily="18" charset="0"/>
                                </a:rPr>
                                <m:t>2</m:t>
                              </m:r>
                            </m:sub>
                          </m:sSub>
                        </m:den>
                      </m:f>
                    </m:oMath>
                  </m:oMathPara>
                </a14:m>
                <a:endParaRPr lang="en-US" sz="1200" dirty="0"/>
              </a:p>
            </p:txBody>
          </p:sp>
        </mc:Choice>
        <mc:Fallback>
          <p:sp>
            <p:nvSpPr>
              <p:cNvPr id="6" name="ZoneTexte 5">
                <a:extLst>
                  <a:ext uri="{FF2B5EF4-FFF2-40B4-BE49-F238E27FC236}">
                    <a16:creationId xmlns:a16="http://schemas.microsoft.com/office/drawing/2014/main" id="{1DD533F3-E7F1-4F55-80B9-880F8B50251F}"/>
                  </a:ext>
                </a:extLst>
              </p:cNvPr>
              <p:cNvSpPr txBox="1">
                <a:spLocks noRot="1" noChangeAspect="1" noMove="1" noResize="1" noEditPoints="1" noAdjustHandles="1" noChangeArrowheads="1" noChangeShapeType="1" noTextEdit="1"/>
              </p:cNvSpPr>
              <p:nvPr/>
            </p:nvSpPr>
            <p:spPr>
              <a:xfrm>
                <a:off x="4139952" y="2347639"/>
                <a:ext cx="1069267" cy="381258"/>
              </a:xfrm>
              <a:prstGeom prst="rect">
                <a:avLst/>
              </a:prstGeom>
              <a:blipFill>
                <a:blip r:embed="rId3"/>
                <a:stretch>
                  <a:fillRect l="-2841" t="-4762" b="-14286"/>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7" name="ZoneTexte 6">
                <a:extLst>
                  <a:ext uri="{FF2B5EF4-FFF2-40B4-BE49-F238E27FC236}">
                    <a16:creationId xmlns:a16="http://schemas.microsoft.com/office/drawing/2014/main" id="{0981E7BA-4EA8-467F-9E78-318585292CEF}"/>
                  </a:ext>
                </a:extLst>
              </p:cNvPr>
              <p:cNvSpPr txBox="1"/>
              <p:nvPr/>
            </p:nvSpPr>
            <p:spPr>
              <a:xfrm>
                <a:off x="179512" y="759500"/>
                <a:ext cx="8856984" cy="300082"/>
              </a:xfrm>
              <a:prstGeom prst="rect">
                <a:avLst/>
              </a:prstGeom>
              <a:noFill/>
            </p:spPr>
            <p:txBody>
              <a:bodyPr wrap="square" rtlCol="0">
                <a:spAutoFit/>
              </a:bodyPr>
              <a:lstStyle/>
              <a:p>
                <a:r>
                  <a:rPr lang="en-US" sz="1350" dirty="0"/>
                  <a:t>The operating point of each system (</a:t>
                </a:r>
                <a14:m>
                  <m:oMath xmlns:m="http://schemas.openxmlformats.org/officeDocument/2006/math">
                    <m:sSub>
                      <m:sSubPr>
                        <m:ctrlPr>
                          <a:rPr lang="fr-FR" sz="1350" i="1">
                            <a:latin typeface="Cambria Math" panose="02040503050406030204" pitchFamily="18" charset="0"/>
                          </a:rPr>
                        </m:ctrlPr>
                      </m:sSubPr>
                      <m:e>
                        <m:r>
                          <a:rPr lang="fr-FR" sz="1350" i="1">
                            <a:latin typeface="Cambria Math" panose="02040503050406030204" pitchFamily="18" charset="0"/>
                          </a:rPr>
                          <m:t>𝑅</m:t>
                        </m:r>
                      </m:e>
                      <m:sub>
                        <m:r>
                          <a:rPr lang="fr-FR" sz="1350" i="1">
                            <a:latin typeface="Cambria Math" panose="02040503050406030204" pitchFamily="18" charset="0"/>
                          </a:rPr>
                          <m:t>𝑠</m:t>
                        </m:r>
                      </m:sub>
                    </m:sSub>
                  </m:oMath>
                </a14:m>
                <a:r>
                  <a:rPr lang="en-US" sz="1350" dirty="0"/>
                  <a:t>, </a:t>
                </a:r>
                <a14:m>
                  <m:oMath xmlns:m="http://schemas.openxmlformats.org/officeDocument/2006/math">
                    <m:r>
                      <m:rPr>
                        <m:sty m:val="p"/>
                      </m:rPr>
                      <a:rPr lang="fr-FR" sz="1350">
                        <a:latin typeface="Cambria Math" panose="02040503050406030204" pitchFamily="18" charset="0"/>
                      </a:rPr>
                      <m:t>Δ</m:t>
                    </m:r>
                    <m:r>
                      <a:rPr lang="fr-FR" sz="1350" i="1">
                        <a:latin typeface="Cambria Math" panose="02040503050406030204" pitchFamily="18" charset="0"/>
                      </a:rPr>
                      <m:t>𝑓</m:t>
                    </m:r>
                  </m:oMath>
                </a14:m>
                <a:r>
                  <a:rPr lang="en-US" sz="1350" dirty="0"/>
                  <a:t>) close to the NFP is given by the number of cavities </a:t>
                </a:r>
                <a14:m>
                  <m:oMath xmlns:m="http://schemas.openxmlformats.org/officeDocument/2006/math">
                    <m:sSub>
                      <m:sSubPr>
                        <m:ctrlPr>
                          <a:rPr lang="fr-FR" sz="1350" i="1">
                            <a:latin typeface="Cambria Math" panose="02040503050406030204" pitchFamily="18" charset="0"/>
                          </a:rPr>
                        </m:ctrlPr>
                      </m:sSubPr>
                      <m:e>
                        <m:r>
                          <a:rPr lang="fr-FR" sz="1350" i="1">
                            <a:latin typeface="Cambria Math" panose="02040503050406030204" pitchFamily="18" charset="0"/>
                          </a:rPr>
                          <m:t>𝑁</m:t>
                        </m:r>
                      </m:e>
                      <m:sub>
                        <m:r>
                          <a:rPr lang="fr-FR" sz="1350" i="1">
                            <a:latin typeface="Cambria Math" panose="02040503050406030204" pitchFamily="18" charset="0"/>
                          </a:rPr>
                          <m:t>𝑐𝑎𝑣</m:t>
                        </m:r>
                      </m:sub>
                    </m:sSub>
                  </m:oMath>
                </a14:m>
                <a:r>
                  <a:rPr lang="en-US" sz="1350" dirty="0"/>
                  <a:t> and the beam current </a:t>
                </a:r>
                <a14:m>
                  <m:oMath xmlns:m="http://schemas.openxmlformats.org/officeDocument/2006/math">
                    <m:r>
                      <a:rPr lang="fr-FR" sz="1350" i="1">
                        <a:latin typeface="Cambria Math" panose="02040503050406030204" pitchFamily="18" charset="0"/>
                      </a:rPr>
                      <m:t>𝐼</m:t>
                    </m:r>
                    <m:r>
                      <a:rPr lang="fr-FR" sz="1350" b="0" i="1" smtClean="0">
                        <a:latin typeface="Cambria Math" panose="02040503050406030204" pitchFamily="18" charset="0"/>
                      </a:rPr>
                      <m:t>.</m:t>
                    </m:r>
                  </m:oMath>
                </a14:m>
                <a:r>
                  <a:rPr lang="en-US" sz="1350" dirty="0"/>
                  <a:t> </a:t>
                </a:r>
              </a:p>
            </p:txBody>
          </p:sp>
        </mc:Choice>
        <mc:Fallback>
          <p:sp>
            <p:nvSpPr>
              <p:cNvPr id="7" name="ZoneTexte 6">
                <a:extLst>
                  <a:ext uri="{FF2B5EF4-FFF2-40B4-BE49-F238E27FC236}">
                    <a16:creationId xmlns:a16="http://schemas.microsoft.com/office/drawing/2014/main" id="{0981E7BA-4EA8-467F-9E78-318585292CEF}"/>
                  </a:ext>
                </a:extLst>
              </p:cNvPr>
              <p:cNvSpPr txBox="1">
                <a:spLocks noRot="1" noChangeAspect="1" noMove="1" noResize="1" noEditPoints="1" noAdjustHandles="1" noChangeArrowheads="1" noChangeShapeType="1" noTextEdit="1"/>
              </p:cNvSpPr>
              <p:nvPr/>
            </p:nvSpPr>
            <p:spPr>
              <a:xfrm>
                <a:off x="179512" y="759500"/>
                <a:ext cx="8856984" cy="300082"/>
              </a:xfrm>
              <a:prstGeom prst="rect">
                <a:avLst/>
              </a:prstGeom>
              <a:blipFill>
                <a:blip r:embed="rId4"/>
                <a:stretch>
                  <a:fillRect l="-138" t="-4082" b="-20408"/>
                </a:stretch>
              </a:blipFill>
            </p:spPr>
            <p:txBody>
              <a:bodyPr/>
              <a:lstStyle/>
              <a:p>
                <a:r>
                  <a:rPr lang="fr-FR">
                    <a:noFill/>
                  </a:rPr>
                  <a:t> </a:t>
                </a:r>
              </a:p>
            </p:txBody>
          </p:sp>
        </mc:Fallback>
      </mc:AlternateContent>
      <p:sp>
        <p:nvSpPr>
          <p:cNvPr id="10" name="ZoneTexte 9">
            <a:extLst>
              <a:ext uri="{FF2B5EF4-FFF2-40B4-BE49-F238E27FC236}">
                <a16:creationId xmlns:a16="http://schemas.microsoft.com/office/drawing/2014/main" id="{055A42AF-5A0F-497D-8894-E41511196E02}"/>
              </a:ext>
            </a:extLst>
          </p:cNvPr>
          <p:cNvSpPr txBox="1"/>
          <p:nvPr/>
        </p:nvSpPr>
        <p:spPr>
          <a:xfrm>
            <a:off x="107504" y="3892439"/>
            <a:ext cx="2952328" cy="954107"/>
          </a:xfrm>
          <a:prstGeom prst="rect">
            <a:avLst/>
          </a:prstGeom>
          <a:noFill/>
          <a:ln w="25400" cmpd="dbl">
            <a:solidFill>
              <a:srgbClr val="C00000"/>
            </a:solidFill>
          </a:ln>
        </p:spPr>
        <p:txBody>
          <a:bodyPr wrap="square" rtlCol="0">
            <a:spAutoFit/>
          </a:bodyPr>
          <a:lstStyle/>
          <a:p>
            <a:pPr algn="ctr"/>
            <a:r>
              <a:rPr lang="fr-FR" sz="1400" b="1" dirty="0" err="1"/>
              <a:t>Analytical</a:t>
            </a:r>
            <a:r>
              <a:rPr lang="fr-FR" sz="1400" b="1" dirty="0"/>
              <a:t> </a:t>
            </a:r>
            <a:r>
              <a:rPr lang="fr-FR" sz="1400" b="1" dirty="0" err="1"/>
              <a:t>calculation</a:t>
            </a:r>
            <a:r>
              <a:rPr lang="fr-FR" sz="1400" b="1" dirty="0"/>
              <a:t> </a:t>
            </a:r>
            <a:r>
              <a:rPr lang="fr-FR" sz="1400" b="1" dirty="0" err="1"/>
              <a:t>predicts</a:t>
            </a:r>
            <a:r>
              <a:rPr lang="fr-FR" sz="1400" b="1" dirty="0"/>
              <a:t> </a:t>
            </a:r>
          </a:p>
          <a:p>
            <a:pPr algn="ctr"/>
            <a:r>
              <a:rPr lang="fr-FR" sz="1400" b="1" dirty="0" err="1"/>
              <a:t>N</a:t>
            </a:r>
            <a:r>
              <a:rPr lang="fr-FR" sz="1400" b="1" baseline="-25000" dirty="0" err="1"/>
              <a:t>cav</a:t>
            </a:r>
            <a:r>
              <a:rPr lang="fr-FR" sz="1400" b="1" dirty="0"/>
              <a:t> = 1 or 2 as the </a:t>
            </a:r>
            <a:r>
              <a:rPr lang="fr-FR" sz="1400" b="1" dirty="0" err="1"/>
              <a:t>only</a:t>
            </a:r>
            <a:r>
              <a:rPr lang="fr-FR" sz="1400" b="1" dirty="0"/>
              <a:t> </a:t>
            </a:r>
            <a:r>
              <a:rPr lang="fr-FR" sz="1400" b="1" dirty="0" err="1"/>
              <a:t>potential</a:t>
            </a:r>
            <a:r>
              <a:rPr lang="fr-FR" sz="1400" b="1" dirty="0"/>
              <a:t> stable solutions </a:t>
            </a:r>
            <a:r>
              <a:rPr lang="fr-FR" sz="1400" b="1" dirty="0" err="1"/>
              <a:t>regarding</a:t>
            </a:r>
            <a:r>
              <a:rPr lang="fr-FR" sz="1400" b="1" dirty="0"/>
              <a:t> LCBI </a:t>
            </a:r>
            <a:r>
              <a:rPr lang="fr-FR" sz="1400" b="1" dirty="0" err="1"/>
              <a:t>thresholds</a:t>
            </a:r>
            <a:r>
              <a:rPr lang="fr-FR" sz="1400" b="1" dirty="0"/>
              <a:t>.</a:t>
            </a:r>
          </a:p>
        </p:txBody>
      </p:sp>
      <mc:AlternateContent xmlns:mc="http://schemas.openxmlformats.org/markup-compatibility/2006" xmlns:a14="http://schemas.microsoft.com/office/drawing/2010/main">
        <mc:Choice Requires="a14">
          <p:sp>
            <p:nvSpPr>
              <p:cNvPr id="14" name="ZoneTexte 13">
                <a:extLst>
                  <a:ext uri="{FF2B5EF4-FFF2-40B4-BE49-F238E27FC236}">
                    <a16:creationId xmlns:a16="http://schemas.microsoft.com/office/drawing/2014/main" id="{CD1F9F7A-3384-4ECA-A1E0-8B9581DA2902}"/>
                  </a:ext>
                </a:extLst>
              </p:cNvPr>
              <p:cNvSpPr txBox="1"/>
              <p:nvPr/>
            </p:nvSpPr>
            <p:spPr>
              <a:xfrm>
                <a:off x="4491358" y="1098012"/>
                <a:ext cx="2070952" cy="52693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fr-FR" sz="1200" b="0" i="1" smtClean="0">
                          <a:latin typeface="Cambria Math" panose="02040503050406030204" pitchFamily="18" charset="0"/>
                        </a:rPr>
                        <m:t>𝑍</m:t>
                      </m:r>
                      <m:d>
                        <m:dPr>
                          <m:ctrlPr>
                            <a:rPr lang="fr-FR" sz="1200" b="0" i="1" smtClean="0">
                              <a:latin typeface="Cambria Math" panose="02040503050406030204" pitchFamily="18" charset="0"/>
                            </a:rPr>
                          </m:ctrlPr>
                        </m:dPr>
                        <m:e>
                          <m:r>
                            <a:rPr lang="fr-FR" sz="1200" b="0" i="1" smtClean="0">
                              <a:latin typeface="Cambria Math" panose="02040503050406030204" pitchFamily="18" charset="0"/>
                            </a:rPr>
                            <m:t>𝜔</m:t>
                          </m:r>
                        </m:e>
                      </m:d>
                      <m:r>
                        <a:rPr lang="fr-FR" sz="1200" b="0" i="1" smtClean="0">
                          <a:latin typeface="Cambria Math" panose="02040503050406030204" pitchFamily="18" charset="0"/>
                        </a:rPr>
                        <m:t>=</m:t>
                      </m:r>
                      <m:f>
                        <m:fPr>
                          <m:ctrlPr>
                            <a:rPr lang="fr-FR" sz="1200" b="0" i="1" smtClean="0">
                              <a:latin typeface="Cambria Math" panose="02040503050406030204" pitchFamily="18" charset="0"/>
                            </a:rPr>
                          </m:ctrlPr>
                        </m:fPr>
                        <m:num>
                          <m:sSub>
                            <m:sSubPr>
                              <m:ctrlPr>
                                <a:rPr lang="fr-FR" sz="1200" b="0" i="1" smtClean="0">
                                  <a:latin typeface="Cambria Math" panose="02040503050406030204" pitchFamily="18" charset="0"/>
                                </a:rPr>
                              </m:ctrlPr>
                            </m:sSubPr>
                            <m:e>
                              <m:r>
                                <a:rPr lang="fr-FR" sz="1200" b="0" i="1" smtClean="0">
                                  <a:latin typeface="Cambria Math" panose="02040503050406030204" pitchFamily="18" charset="0"/>
                                </a:rPr>
                                <m:t>𝑅</m:t>
                              </m:r>
                            </m:e>
                            <m:sub>
                              <m:r>
                                <a:rPr lang="fr-FR" sz="1200" b="0" i="1" smtClean="0">
                                  <a:latin typeface="Cambria Math" panose="02040503050406030204" pitchFamily="18" charset="0"/>
                                </a:rPr>
                                <m:t>𝑠</m:t>
                              </m:r>
                            </m:sub>
                          </m:sSub>
                        </m:num>
                        <m:den>
                          <m:r>
                            <a:rPr lang="fr-FR" sz="1200" b="0" i="1" smtClean="0">
                              <a:latin typeface="Cambria Math" panose="02040503050406030204" pitchFamily="18" charset="0"/>
                            </a:rPr>
                            <m:t>1+</m:t>
                          </m:r>
                          <m:r>
                            <a:rPr lang="fr-FR" sz="1200" b="0" i="1" smtClean="0">
                              <a:latin typeface="Cambria Math" panose="02040503050406030204" pitchFamily="18" charset="0"/>
                            </a:rPr>
                            <m:t>𝑖</m:t>
                          </m:r>
                          <m:sSub>
                            <m:sSubPr>
                              <m:ctrlPr>
                                <a:rPr lang="fr-FR" sz="1200" b="0" i="1" smtClean="0">
                                  <a:latin typeface="Cambria Math" panose="02040503050406030204" pitchFamily="18" charset="0"/>
                                </a:rPr>
                              </m:ctrlPr>
                            </m:sSubPr>
                            <m:e>
                              <m:r>
                                <a:rPr lang="fr-FR" sz="1200" b="0" i="1" smtClean="0">
                                  <a:latin typeface="Cambria Math" panose="02040503050406030204" pitchFamily="18" charset="0"/>
                                </a:rPr>
                                <m:t>𝑄</m:t>
                              </m:r>
                            </m:e>
                            <m:sub>
                              <m:r>
                                <a:rPr lang="fr-FR" sz="1200" b="0" i="1" smtClean="0">
                                  <a:latin typeface="Cambria Math" panose="02040503050406030204" pitchFamily="18" charset="0"/>
                                </a:rPr>
                                <m:t>𝐿</m:t>
                              </m:r>
                            </m:sub>
                          </m:sSub>
                          <m:d>
                            <m:dPr>
                              <m:ctrlPr>
                                <a:rPr lang="fr-FR" sz="1200" b="0" i="1" smtClean="0">
                                  <a:latin typeface="Cambria Math" panose="02040503050406030204" pitchFamily="18" charset="0"/>
                                </a:rPr>
                              </m:ctrlPr>
                            </m:dPr>
                            <m:e>
                              <m:f>
                                <m:fPr>
                                  <m:ctrlPr>
                                    <a:rPr lang="fr-FR" sz="1200" b="0" i="1" smtClean="0">
                                      <a:latin typeface="Cambria Math" panose="02040503050406030204" pitchFamily="18" charset="0"/>
                                    </a:rPr>
                                  </m:ctrlPr>
                                </m:fPr>
                                <m:num>
                                  <m:sSub>
                                    <m:sSubPr>
                                      <m:ctrlPr>
                                        <a:rPr lang="fr-FR" sz="1200" b="0" i="1" smtClean="0">
                                          <a:latin typeface="Cambria Math" panose="02040503050406030204" pitchFamily="18" charset="0"/>
                                        </a:rPr>
                                      </m:ctrlPr>
                                    </m:sSubPr>
                                    <m:e>
                                      <m:r>
                                        <a:rPr lang="fr-FR" sz="1200" b="0" i="1" smtClean="0">
                                          <a:latin typeface="Cambria Math" panose="02040503050406030204" pitchFamily="18" charset="0"/>
                                        </a:rPr>
                                        <m:t>𝜔</m:t>
                                      </m:r>
                                    </m:e>
                                    <m:sub>
                                      <m:r>
                                        <a:rPr lang="fr-FR" sz="1200" b="0" i="1" smtClean="0">
                                          <a:latin typeface="Cambria Math" panose="02040503050406030204" pitchFamily="18" charset="0"/>
                                        </a:rPr>
                                        <m:t>𝑟</m:t>
                                      </m:r>
                                    </m:sub>
                                  </m:sSub>
                                </m:num>
                                <m:den>
                                  <m:r>
                                    <a:rPr lang="fr-FR" sz="1200" b="0" i="1" smtClean="0">
                                      <a:latin typeface="Cambria Math" panose="02040503050406030204" pitchFamily="18" charset="0"/>
                                    </a:rPr>
                                    <m:t>𝜔</m:t>
                                  </m:r>
                                </m:den>
                              </m:f>
                              <m:r>
                                <a:rPr lang="fr-FR" sz="1200" b="0" i="1" smtClean="0">
                                  <a:latin typeface="Cambria Math" panose="02040503050406030204" pitchFamily="18" charset="0"/>
                                </a:rPr>
                                <m:t>−</m:t>
                              </m:r>
                              <m:f>
                                <m:fPr>
                                  <m:ctrlPr>
                                    <a:rPr lang="fr-FR" sz="1200" b="0" i="1" smtClean="0">
                                      <a:latin typeface="Cambria Math" panose="02040503050406030204" pitchFamily="18" charset="0"/>
                                    </a:rPr>
                                  </m:ctrlPr>
                                </m:fPr>
                                <m:num>
                                  <m:r>
                                    <a:rPr lang="fr-FR" sz="1200" b="0" i="1" smtClean="0">
                                      <a:latin typeface="Cambria Math" panose="02040503050406030204" pitchFamily="18" charset="0"/>
                                    </a:rPr>
                                    <m:t>𝜔</m:t>
                                  </m:r>
                                </m:num>
                                <m:den>
                                  <m:sSub>
                                    <m:sSubPr>
                                      <m:ctrlPr>
                                        <a:rPr lang="fr-FR" sz="1200" b="0" i="1" smtClean="0">
                                          <a:latin typeface="Cambria Math" panose="02040503050406030204" pitchFamily="18" charset="0"/>
                                        </a:rPr>
                                      </m:ctrlPr>
                                    </m:sSubPr>
                                    <m:e>
                                      <m:r>
                                        <a:rPr lang="fr-FR" sz="1200" b="0" i="1" smtClean="0">
                                          <a:latin typeface="Cambria Math" panose="02040503050406030204" pitchFamily="18" charset="0"/>
                                        </a:rPr>
                                        <m:t>𝜔</m:t>
                                      </m:r>
                                    </m:e>
                                    <m:sub>
                                      <m:r>
                                        <a:rPr lang="fr-FR" sz="1200" b="0" i="1" smtClean="0">
                                          <a:latin typeface="Cambria Math" panose="02040503050406030204" pitchFamily="18" charset="0"/>
                                        </a:rPr>
                                        <m:t>𝑟</m:t>
                                      </m:r>
                                    </m:sub>
                                  </m:sSub>
                                </m:den>
                              </m:f>
                            </m:e>
                          </m:d>
                        </m:den>
                      </m:f>
                    </m:oMath>
                  </m:oMathPara>
                </a14:m>
                <a:endParaRPr lang="en-US" sz="1200" dirty="0"/>
              </a:p>
            </p:txBody>
          </p:sp>
        </mc:Choice>
        <mc:Fallback xmlns="">
          <p:sp>
            <p:nvSpPr>
              <p:cNvPr id="14" name="ZoneTexte 13">
                <a:extLst>
                  <a:ext uri="{FF2B5EF4-FFF2-40B4-BE49-F238E27FC236}">
                    <a16:creationId xmlns:a16="http://schemas.microsoft.com/office/drawing/2014/main" id="{CD1F9F7A-3384-4ECA-A1E0-8B9581DA2902}"/>
                  </a:ext>
                </a:extLst>
              </p:cNvPr>
              <p:cNvSpPr txBox="1">
                <a:spLocks noRot="1" noChangeAspect="1" noMove="1" noResize="1" noEditPoints="1" noAdjustHandles="1" noChangeArrowheads="1" noChangeShapeType="1" noTextEdit="1"/>
              </p:cNvSpPr>
              <p:nvPr/>
            </p:nvSpPr>
            <p:spPr>
              <a:xfrm>
                <a:off x="4491358" y="1098012"/>
                <a:ext cx="2070952" cy="526939"/>
              </a:xfrm>
              <a:prstGeom prst="rect">
                <a:avLst/>
              </a:prstGeom>
              <a:blipFill>
                <a:blip r:embed="rId5"/>
                <a:stretch>
                  <a:fillRect t="-2299" b="-459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ZoneTexte 15">
                <a:extLst>
                  <a:ext uri="{FF2B5EF4-FFF2-40B4-BE49-F238E27FC236}">
                    <a16:creationId xmlns:a16="http://schemas.microsoft.com/office/drawing/2014/main" id="{CAB0E48D-3858-435A-B327-020B3FC7558F}"/>
                  </a:ext>
                </a:extLst>
              </p:cNvPr>
              <p:cNvSpPr txBox="1"/>
              <p:nvPr/>
            </p:nvSpPr>
            <p:spPr>
              <a:xfrm>
                <a:off x="395536" y="1061628"/>
                <a:ext cx="4005780" cy="50372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fr-FR" sz="1200" b="0" i="1" smtClean="0">
                              <a:latin typeface="Cambria Math" panose="02040503050406030204" pitchFamily="18" charset="0"/>
                            </a:rPr>
                          </m:ctrlPr>
                        </m:sSupPr>
                        <m:e>
                          <m:r>
                            <a:rPr lang="fr-FR" sz="1200" b="0" i="1" smtClean="0">
                              <a:latin typeface="Cambria Math" panose="02040503050406030204" pitchFamily="18" charset="0"/>
                            </a:rPr>
                            <m:t>𝜏</m:t>
                          </m:r>
                        </m:e>
                        <m:sup>
                          <m:r>
                            <a:rPr lang="fr-FR" sz="1200" b="0" i="1" smtClean="0">
                              <a:latin typeface="Cambria Math" panose="02040503050406030204" pitchFamily="18" charset="0"/>
                            </a:rPr>
                            <m:t>−1</m:t>
                          </m:r>
                        </m:sup>
                      </m:sSup>
                      <m:r>
                        <a:rPr lang="fr-FR" sz="1200" b="0" i="1" smtClean="0">
                          <a:latin typeface="Cambria Math" panose="02040503050406030204" pitchFamily="18" charset="0"/>
                        </a:rPr>
                        <m:t>=</m:t>
                      </m:r>
                      <m:f>
                        <m:fPr>
                          <m:ctrlPr>
                            <a:rPr lang="fr-FR" sz="1200" b="0" i="1" smtClean="0">
                              <a:latin typeface="Cambria Math" panose="02040503050406030204" pitchFamily="18" charset="0"/>
                            </a:rPr>
                          </m:ctrlPr>
                        </m:fPr>
                        <m:num>
                          <m:r>
                            <a:rPr lang="fr-FR" sz="1200" b="0" i="1" smtClean="0">
                              <a:latin typeface="Cambria Math" panose="02040503050406030204" pitchFamily="18" charset="0"/>
                            </a:rPr>
                            <m:t>𝑒</m:t>
                          </m:r>
                          <m:r>
                            <a:rPr lang="fr-FR" sz="1200" b="0" i="1" smtClean="0">
                              <a:latin typeface="Cambria Math" panose="02040503050406030204" pitchFamily="18" charset="0"/>
                            </a:rPr>
                            <m:t>𝛼</m:t>
                          </m:r>
                          <m:r>
                            <a:rPr lang="fr-FR" sz="1200" b="0" i="1" smtClean="0">
                              <a:latin typeface="Cambria Math" panose="02040503050406030204" pitchFamily="18" charset="0"/>
                            </a:rPr>
                            <m:t>𝐼</m:t>
                          </m:r>
                        </m:num>
                        <m:den>
                          <m:r>
                            <a:rPr lang="fr-FR" sz="1200" b="0" i="1" smtClean="0">
                              <a:latin typeface="Cambria Math" panose="02040503050406030204" pitchFamily="18" charset="0"/>
                            </a:rPr>
                            <m:t>4</m:t>
                          </m:r>
                          <m:r>
                            <a:rPr lang="fr-FR" sz="1200" b="0" i="1" smtClean="0">
                              <a:latin typeface="Cambria Math" panose="02040503050406030204" pitchFamily="18" charset="0"/>
                            </a:rPr>
                            <m:t>𝜋</m:t>
                          </m:r>
                          <m:sSub>
                            <m:sSubPr>
                              <m:ctrlPr>
                                <a:rPr lang="fr-FR" sz="1200" b="0" i="1" smtClean="0">
                                  <a:latin typeface="Cambria Math" panose="02040503050406030204" pitchFamily="18" charset="0"/>
                                </a:rPr>
                              </m:ctrlPr>
                            </m:sSubPr>
                            <m:e>
                              <m:r>
                                <a:rPr lang="fr-FR" sz="1200" b="0" i="1" smtClean="0">
                                  <a:latin typeface="Cambria Math" panose="02040503050406030204" pitchFamily="18" charset="0"/>
                                </a:rPr>
                                <m:t>𝐸</m:t>
                              </m:r>
                            </m:e>
                            <m:sub>
                              <m:r>
                                <a:rPr lang="fr-FR" sz="1200" b="0" i="1" smtClean="0">
                                  <a:latin typeface="Cambria Math" panose="02040503050406030204" pitchFamily="18" charset="0"/>
                                </a:rPr>
                                <m:t>0</m:t>
                              </m:r>
                            </m:sub>
                          </m:sSub>
                          <m:sSub>
                            <m:sSubPr>
                              <m:ctrlPr>
                                <a:rPr lang="fr-FR" sz="1200" b="0" i="1" smtClean="0">
                                  <a:latin typeface="Cambria Math" panose="02040503050406030204" pitchFamily="18" charset="0"/>
                                </a:rPr>
                              </m:ctrlPr>
                            </m:sSubPr>
                            <m:e>
                              <m:r>
                                <a:rPr lang="fr-FR" sz="1200" b="0" i="1" smtClean="0">
                                  <a:latin typeface="Cambria Math" panose="02040503050406030204" pitchFamily="18" charset="0"/>
                                </a:rPr>
                                <m:t>𝜈</m:t>
                              </m:r>
                            </m:e>
                            <m:sub>
                              <m:r>
                                <a:rPr lang="fr-FR" sz="1200" b="0" i="1" smtClean="0">
                                  <a:latin typeface="Cambria Math" panose="02040503050406030204" pitchFamily="18" charset="0"/>
                                </a:rPr>
                                <m:t>𝑠</m:t>
                              </m:r>
                            </m:sub>
                          </m:sSub>
                        </m:den>
                      </m:f>
                      <m:d>
                        <m:dPr>
                          <m:begChr m:val="{"/>
                          <m:endChr m:val="}"/>
                          <m:ctrlPr>
                            <a:rPr lang="fr-FR" sz="1200" b="0" i="1" smtClean="0">
                              <a:latin typeface="Cambria Math" panose="02040503050406030204" pitchFamily="18" charset="0"/>
                            </a:rPr>
                          </m:ctrlPr>
                        </m:dPr>
                        <m:e>
                          <m:nary>
                            <m:naryPr>
                              <m:chr m:val="∑"/>
                              <m:ctrlPr>
                                <a:rPr lang="fr-FR" sz="1200" b="0" i="1" smtClean="0">
                                  <a:latin typeface="Cambria Math" panose="02040503050406030204" pitchFamily="18" charset="0"/>
                                </a:rPr>
                              </m:ctrlPr>
                            </m:naryPr>
                            <m:sub>
                              <m:r>
                                <m:rPr>
                                  <m:brk m:alnAt="23"/>
                                </m:rPr>
                                <a:rPr lang="fr-FR" sz="1200" b="0" i="1" smtClean="0">
                                  <a:latin typeface="Cambria Math" panose="02040503050406030204" pitchFamily="18" charset="0"/>
                                </a:rPr>
                                <m:t>𝑛</m:t>
                              </m:r>
                              <m:r>
                                <a:rPr lang="fr-FR" sz="1200" b="0" i="1" smtClean="0">
                                  <a:latin typeface="Cambria Math" panose="02040503050406030204" pitchFamily="18" charset="0"/>
                                </a:rPr>
                                <m:t>=0 </m:t>
                              </m:r>
                            </m:sub>
                            <m:sup>
                              <m:r>
                                <a:rPr lang="fr-FR" sz="1200" b="0" i="1" smtClean="0">
                                  <a:latin typeface="Cambria Math" panose="02040503050406030204" pitchFamily="18" charset="0"/>
                                </a:rPr>
                                <m:t>∞</m:t>
                              </m:r>
                            </m:sup>
                            <m:e>
                              <m:sSubSup>
                                <m:sSubSupPr>
                                  <m:ctrlPr>
                                    <a:rPr lang="fr-FR" sz="1200" b="0" i="1" smtClean="0">
                                      <a:latin typeface="Cambria Math" panose="02040503050406030204" pitchFamily="18" charset="0"/>
                                    </a:rPr>
                                  </m:ctrlPr>
                                </m:sSubSupPr>
                                <m:e>
                                  <m:r>
                                    <a:rPr lang="fr-FR" sz="1200" b="0" i="1" smtClean="0">
                                      <a:latin typeface="Cambria Math" panose="02040503050406030204" pitchFamily="18" charset="0"/>
                                    </a:rPr>
                                    <m:t>𝜔</m:t>
                                  </m:r>
                                </m:e>
                                <m:sub>
                                  <m:r>
                                    <a:rPr lang="fr-FR" sz="1200" b="0" i="1" smtClean="0">
                                      <a:latin typeface="Cambria Math" panose="02040503050406030204" pitchFamily="18" charset="0"/>
                                    </a:rPr>
                                    <m:t>𝜇</m:t>
                                  </m:r>
                                  <m:r>
                                    <a:rPr lang="fr-FR" sz="1200" b="0" i="1" smtClean="0">
                                      <a:latin typeface="Cambria Math" panose="02040503050406030204" pitchFamily="18" charset="0"/>
                                    </a:rPr>
                                    <m:t>,</m:t>
                                  </m:r>
                                  <m:r>
                                    <a:rPr lang="fr-FR" sz="1200" b="0" i="1" smtClean="0">
                                      <a:latin typeface="Cambria Math" panose="02040503050406030204" pitchFamily="18" charset="0"/>
                                    </a:rPr>
                                    <m:t>𝑛</m:t>
                                  </m:r>
                                </m:sub>
                                <m:sup>
                                  <m:r>
                                    <a:rPr lang="fr-FR" sz="1200" b="0" i="1" smtClean="0">
                                      <a:latin typeface="Cambria Math" panose="02040503050406030204" pitchFamily="18" charset="0"/>
                                    </a:rPr>
                                    <m:t>+</m:t>
                                  </m:r>
                                </m:sup>
                              </m:sSubSup>
                            </m:e>
                          </m:nary>
                          <m:r>
                            <a:rPr lang="fr-FR" sz="1200" b="0" i="1" smtClean="0">
                              <a:latin typeface="Cambria Math" panose="02040503050406030204" pitchFamily="18" charset="0"/>
                            </a:rPr>
                            <m:t>𝑅𝑒</m:t>
                          </m:r>
                          <m:d>
                            <m:dPr>
                              <m:begChr m:val="["/>
                              <m:endChr m:val="]"/>
                              <m:ctrlPr>
                                <a:rPr lang="fr-FR" sz="1200" b="0" i="1" smtClean="0">
                                  <a:latin typeface="Cambria Math" panose="02040503050406030204" pitchFamily="18" charset="0"/>
                                </a:rPr>
                              </m:ctrlPr>
                            </m:dPr>
                            <m:e>
                              <m:r>
                                <a:rPr lang="fr-FR" sz="1200" b="0" i="1" smtClean="0">
                                  <a:latin typeface="Cambria Math" panose="02040503050406030204" pitchFamily="18" charset="0"/>
                                </a:rPr>
                                <m:t>𝑍</m:t>
                              </m:r>
                              <m:d>
                                <m:dPr>
                                  <m:ctrlPr>
                                    <a:rPr lang="fr-FR" sz="1200" b="0" i="1" smtClean="0">
                                      <a:latin typeface="Cambria Math" panose="02040503050406030204" pitchFamily="18" charset="0"/>
                                    </a:rPr>
                                  </m:ctrlPr>
                                </m:dPr>
                                <m:e>
                                  <m:sSubSup>
                                    <m:sSubSupPr>
                                      <m:ctrlPr>
                                        <a:rPr lang="fr-FR" sz="1200" i="1">
                                          <a:latin typeface="Cambria Math" panose="02040503050406030204" pitchFamily="18" charset="0"/>
                                        </a:rPr>
                                      </m:ctrlPr>
                                    </m:sSubSupPr>
                                    <m:e>
                                      <m:r>
                                        <a:rPr lang="fr-FR" sz="1200" i="1">
                                          <a:latin typeface="Cambria Math" panose="02040503050406030204" pitchFamily="18" charset="0"/>
                                        </a:rPr>
                                        <m:t>𝜔</m:t>
                                      </m:r>
                                    </m:e>
                                    <m:sub>
                                      <m:r>
                                        <a:rPr lang="fr-FR" sz="1200" i="1">
                                          <a:latin typeface="Cambria Math" panose="02040503050406030204" pitchFamily="18" charset="0"/>
                                        </a:rPr>
                                        <m:t>𝜇</m:t>
                                      </m:r>
                                      <m:r>
                                        <a:rPr lang="fr-FR" sz="1200" i="1">
                                          <a:latin typeface="Cambria Math" panose="02040503050406030204" pitchFamily="18" charset="0"/>
                                        </a:rPr>
                                        <m:t>,</m:t>
                                      </m:r>
                                      <m:r>
                                        <a:rPr lang="fr-FR" sz="1200" i="1">
                                          <a:latin typeface="Cambria Math" panose="02040503050406030204" pitchFamily="18" charset="0"/>
                                        </a:rPr>
                                        <m:t>𝑛</m:t>
                                      </m:r>
                                    </m:sub>
                                    <m:sup>
                                      <m:r>
                                        <a:rPr lang="fr-FR" sz="1200" i="1">
                                          <a:latin typeface="Cambria Math" panose="02040503050406030204" pitchFamily="18" charset="0"/>
                                        </a:rPr>
                                        <m:t>+</m:t>
                                      </m:r>
                                    </m:sup>
                                  </m:sSubSup>
                                </m:e>
                              </m:d>
                            </m:e>
                          </m:d>
                          <m:r>
                            <a:rPr lang="fr-FR" sz="1200" b="0" i="1" smtClean="0">
                              <a:latin typeface="Cambria Math" panose="02040503050406030204" pitchFamily="18" charset="0"/>
                            </a:rPr>
                            <m:t>−</m:t>
                          </m:r>
                          <m:nary>
                            <m:naryPr>
                              <m:chr m:val="∑"/>
                              <m:ctrlPr>
                                <a:rPr lang="fr-FR" sz="1200" i="1">
                                  <a:latin typeface="Cambria Math" panose="02040503050406030204" pitchFamily="18" charset="0"/>
                                </a:rPr>
                              </m:ctrlPr>
                            </m:naryPr>
                            <m:sub>
                              <m:r>
                                <m:rPr>
                                  <m:brk m:alnAt="23"/>
                                </m:rPr>
                                <a:rPr lang="fr-FR" sz="1200" i="1">
                                  <a:latin typeface="Cambria Math" panose="02040503050406030204" pitchFamily="18" charset="0"/>
                                </a:rPr>
                                <m:t>𝑛</m:t>
                              </m:r>
                              <m:r>
                                <a:rPr lang="fr-FR" sz="1200" i="1">
                                  <a:latin typeface="Cambria Math" panose="02040503050406030204" pitchFamily="18" charset="0"/>
                                </a:rPr>
                                <m:t>=0 </m:t>
                              </m:r>
                            </m:sub>
                            <m:sup>
                              <m:r>
                                <a:rPr lang="fr-FR" sz="1200" i="1">
                                  <a:latin typeface="Cambria Math" panose="02040503050406030204" pitchFamily="18" charset="0"/>
                                </a:rPr>
                                <m:t>∞</m:t>
                              </m:r>
                            </m:sup>
                            <m:e>
                              <m:sSubSup>
                                <m:sSubSupPr>
                                  <m:ctrlPr>
                                    <a:rPr lang="fr-FR" sz="1200" i="1">
                                      <a:latin typeface="Cambria Math" panose="02040503050406030204" pitchFamily="18" charset="0"/>
                                    </a:rPr>
                                  </m:ctrlPr>
                                </m:sSubSupPr>
                                <m:e>
                                  <m:r>
                                    <a:rPr lang="fr-FR" sz="1200" i="1">
                                      <a:latin typeface="Cambria Math" panose="02040503050406030204" pitchFamily="18" charset="0"/>
                                    </a:rPr>
                                    <m:t>𝜔</m:t>
                                  </m:r>
                                </m:e>
                                <m:sub>
                                  <m:r>
                                    <a:rPr lang="fr-FR" sz="1200" i="1">
                                      <a:latin typeface="Cambria Math" panose="02040503050406030204" pitchFamily="18" charset="0"/>
                                    </a:rPr>
                                    <m:t>𝜇</m:t>
                                  </m:r>
                                  <m:r>
                                    <a:rPr lang="fr-FR" sz="1200" i="1">
                                      <a:latin typeface="Cambria Math" panose="02040503050406030204" pitchFamily="18" charset="0"/>
                                    </a:rPr>
                                    <m:t>,</m:t>
                                  </m:r>
                                  <m:r>
                                    <a:rPr lang="fr-FR" sz="1200" i="1">
                                      <a:latin typeface="Cambria Math" panose="02040503050406030204" pitchFamily="18" charset="0"/>
                                    </a:rPr>
                                    <m:t>𝑛</m:t>
                                  </m:r>
                                </m:sub>
                                <m:sup>
                                  <m:r>
                                    <a:rPr lang="fr-FR" sz="1200" b="0" i="1" smtClean="0">
                                      <a:latin typeface="Cambria Math" panose="02040503050406030204" pitchFamily="18" charset="0"/>
                                    </a:rPr>
                                    <m:t>−</m:t>
                                  </m:r>
                                </m:sup>
                              </m:sSubSup>
                            </m:e>
                          </m:nary>
                          <m:r>
                            <a:rPr lang="fr-FR" sz="1200" i="1">
                              <a:latin typeface="Cambria Math" panose="02040503050406030204" pitchFamily="18" charset="0"/>
                            </a:rPr>
                            <m:t>𝑅𝑒</m:t>
                          </m:r>
                          <m:d>
                            <m:dPr>
                              <m:begChr m:val="["/>
                              <m:endChr m:val="]"/>
                              <m:ctrlPr>
                                <a:rPr lang="fr-FR" sz="1200" i="1">
                                  <a:latin typeface="Cambria Math" panose="02040503050406030204" pitchFamily="18" charset="0"/>
                                </a:rPr>
                              </m:ctrlPr>
                            </m:dPr>
                            <m:e>
                              <m:r>
                                <a:rPr lang="fr-FR" sz="1200" i="1">
                                  <a:latin typeface="Cambria Math" panose="02040503050406030204" pitchFamily="18" charset="0"/>
                                </a:rPr>
                                <m:t>𝑍</m:t>
                              </m:r>
                              <m:d>
                                <m:dPr>
                                  <m:ctrlPr>
                                    <a:rPr lang="fr-FR" sz="1200" i="1">
                                      <a:latin typeface="Cambria Math" panose="02040503050406030204" pitchFamily="18" charset="0"/>
                                    </a:rPr>
                                  </m:ctrlPr>
                                </m:dPr>
                                <m:e>
                                  <m:sSubSup>
                                    <m:sSubSupPr>
                                      <m:ctrlPr>
                                        <a:rPr lang="fr-FR" sz="1200" i="1">
                                          <a:latin typeface="Cambria Math" panose="02040503050406030204" pitchFamily="18" charset="0"/>
                                        </a:rPr>
                                      </m:ctrlPr>
                                    </m:sSubSupPr>
                                    <m:e>
                                      <m:r>
                                        <a:rPr lang="fr-FR" sz="1200" i="1">
                                          <a:latin typeface="Cambria Math" panose="02040503050406030204" pitchFamily="18" charset="0"/>
                                        </a:rPr>
                                        <m:t>𝜔</m:t>
                                      </m:r>
                                    </m:e>
                                    <m:sub>
                                      <m:r>
                                        <a:rPr lang="fr-FR" sz="1200" i="1">
                                          <a:latin typeface="Cambria Math" panose="02040503050406030204" pitchFamily="18" charset="0"/>
                                        </a:rPr>
                                        <m:t>𝜇</m:t>
                                      </m:r>
                                      <m:r>
                                        <a:rPr lang="fr-FR" sz="1200" i="1">
                                          <a:latin typeface="Cambria Math" panose="02040503050406030204" pitchFamily="18" charset="0"/>
                                        </a:rPr>
                                        <m:t>,</m:t>
                                      </m:r>
                                      <m:r>
                                        <a:rPr lang="fr-FR" sz="1200" i="1">
                                          <a:latin typeface="Cambria Math" panose="02040503050406030204" pitchFamily="18" charset="0"/>
                                        </a:rPr>
                                        <m:t>𝑛</m:t>
                                      </m:r>
                                    </m:sub>
                                    <m:sup>
                                      <m:r>
                                        <a:rPr lang="fr-FR" sz="1200" b="0" i="1" smtClean="0">
                                          <a:latin typeface="Cambria Math" panose="02040503050406030204" pitchFamily="18" charset="0"/>
                                        </a:rPr>
                                        <m:t>−</m:t>
                                      </m:r>
                                    </m:sup>
                                  </m:sSubSup>
                                </m:e>
                              </m:d>
                            </m:e>
                          </m:d>
                        </m:e>
                      </m:d>
                    </m:oMath>
                  </m:oMathPara>
                </a14:m>
                <a:endParaRPr lang="en-US" sz="900" dirty="0"/>
              </a:p>
            </p:txBody>
          </p:sp>
        </mc:Choice>
        <mc:Fallback xmlns="">
          <p:sp>
            <p:nvSpPr>
              <p:cNvPr id="16" name="ZoneTexte 15">
                <a:extLst>
                  <a:ext uri="{FF2B5EF4-FFF2-40B4-BE49-F238E27FC236}">
                    <a16:creationId xmlns:a16="http://schemas.microsoft.com/office/drawing/2014/main" id="{CAB0E48D-3858-435A-B327-020B3FC7558F}"/>
                  </a:ext>
                </a:extLst>
              </p:cNvPr>
              <p:cNvSpPr txBox="1">
                <a:spLocks noRot="1" noChangeAspect="1" noMove="1" noResize="1" noEditPoints="1" noAdjustHandles="1" noChangeArrowheads="1" noChangeShapeType="1" noTextEdit="1"/>
              </p:cNvSpPr>
              <p:nvPr/>
            </p:nvSpPr>
            <p:spPr>
              <a:xfrm>
                <a:off x="395536" y="1061628"/>
                <a:ext cx="4005780" cy="503728"/>
              </a:xfrm>
              <a:prstGeom prst="rect">
                <a:avLst/>
              </a:prstGeom>
              <a:blipFill>
                <a:blip r:embed="rId6"/>
                <a:stretch>
                  <a:fillRect l="-457" t="-121687" b="-184337"/>
                </a:stretch>
              </a:blipFill>
            </p:spPr>
            <p:txBody>
              <a:bodyPr/>
              <a:lstStyle/>
              <a:p>
                <a:r>
                  <a:rPr lang="fr-FR">
                    <a:noFill/>
                  </a:rPr>
                  <a:t> </a:t>
                </a:r>
              </a:p>
            </p:txBody>
          </p:sp>
        </mc:Fallback>
      </mc:AlternateContent>
      <p:cxnSp>
        <p:nvCxnSpPr>
          <p:cNvPr id="12" name="Connecteur droit avec flèche 11">
            <a:extLst>
              <a:ext uri="{FF2B5EF4-FFF2-40B4-BE49-F238E27FC236}">
                <a16:creationId xmlns:a16="http://schemas.microsoft.com/office/drawing/2014/main" id="{EE5A00D1-1E58-4F4D-BD10-E05743FF1CB2}"/>
              </a:ext>
            </a:extLst>
          </p:cNvPr>
          <p:cNvCxnSpPr>
            <a:cxnSpLocks/>
          </p:cNvCxnSpPr>
          <p:nvPr/>
        </p:nvCxnSpPr>
        <p:spPr>
          <a:xfrm>
            <a:off x="8136737" y="1349231"/>
            <a:ext cx="125023" cy="13753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01E147AF-5B27-42B5-BFDD-D0BFA9C84DDE}"/>
              </a:ext>
            </a:extLst>
          </p:cNvPr>
          <p:cNvSpPr txBox="1"/>
          <p:nvPr/>
        </p:nvSpPr>
        <p:spPr>
          <a:xfrm>
            <a:off x="7821497" y="1451459"/>
            <a:ext cx="1415819" cy="400110"/>
          </a:xfrm>
          <a:prstGeom prst="rect">
            <a:avLst/>
          </a:prstGeom>
          <a:noFill/>
        </p:spPr>
        <p:txBody>
          <a:bodyPr wrap="square" rtlCol="0">
            <a:spAutoFit/>
          </a:bodyPr>
          <a:lstStyle/>
          <a:p>
            <a:r>
              <a:rPr lang="en-US" sz="1000" dirty="0"/>
              <a:t>Coupled bunch </a:t>
            </a:r>
            <a:r>
              <a:rPr lang="en-US" sz="800" dirty="0"/>
              <a:t>mode</a:t>
            </a:r>
            <a:r>
              <a:rPr lang="en-US" sz="1000" dirty="0"/>
              <a:t> number</a:t>
            </a:r>
          </a:p>
        </p:txBody>
      </p:sp>
      <mc:AlternateContent xmlns:mc="http://schemas.openxmlformats.org/markup-compatibility/2006" xmlns:a14="http://schemas.microsoft.com/office/drawing/2010/main">
        <mc:Choice Requires="a14">
          <p:sp>
            <p:nvSpPr>
              <p:cNvPr id="15" name="ZoneTexte 14">
                <a:extLst>
                  <a:ext uri="{FF2B5EF4-FFF2-40B4-BE49-F238E27FC236}">
                    <a16:creationId xmlns:a16="http://schemas.microsoft.com/office/drawing/2014/main" id="{FC5E7D59-DF41-4870-9634-B504FC21320E}"/>
                  </a:ext>
                </a:extLst>
              </p:cNvPr>
              <p:cNvSpPr txBox="1"/>
              <p:nvPr/>
            </p:nvSpPr>
            <p:spPr>
              <a:xfrm>
                <a:off x="7030703" y="1131590"/>
                <a:ext cx="1762726" cy="2194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fr-FR" sz="1200" b="0" i="1" smtClean="0">
                              <a:latin typeface="Cambria Math" panose="02040503050406030204" pitchFamily="18" charset="0"/>
                            </a:rPr>
                          </m:ctrlPr>
                        </m:sSubSupPr>
                        <m:e>
                          <m:r>
                            <a:rPr lang="fr-FR" sz="1200" b="0" i="1" smtClean="0">
                              <a:latin typeface="Cambria Math" panose="02040503050406030204" pitchFamily="18" charset="0"/>
                            </a:rPr>
                            <m:t>𝜔</m:t>
                          </m:r>
                        </m:e>
                        <m:sub>
                          <m:r>
                            <a:rPr lang="fr-FR" sz="1200" b="0" i="1" smtClean="0">
                              <a:latin typeface="Cambria Math" panose="02040503050406030204" pitchFamily="18" charset="0"/>
                            </a:rPr>
                            <m:t>𝜇</m:t>
                          </m:r>
                          <m:r>
                            <a:rPr lang="fr-FR" sz="1200" b="0" i="1" smtClean="0">
                              <a:latin typeface="Cambria Math" panose="02040503050406030204" pitchFamily="18" charset="0"/>
                            </a:rPr>
                            <m:t>,</m:t>
                          </m:r>
                          <m:r>
                            <a:rPr lang="fr-FR" sz="1200" b="0" i="1" smtClean="0">
                              <a:latin typeface="Cambria Math" panose="02040503050406030204" pitchFamily="18" charset="0"/>
                            </a:rPr>
                            <m:t>𝑛</m:t>
                          </m:r>
                        </m:sub>
                        <m:sup>
                          <m:r>
                            <a:rPr lang="fr-FR" sz="1200" b="0" i="1" smtClean="0">
                              <a:latin typeface="Cambria Math" panose="02040503050406030204" pitchFamily="18" charset="0"/>
                            </a:rPr>
                            <m:t>±</m:t>
                          </m:r>
                        </m:sup>
                      </m:sSubSup>
                      <m:r>
                        <a:rPr lang="fr-FR" sz="1200" b="0" i="1" smtClean="0">
                          <a:latin typeface="Cambria Math" panose="02040503050406030204" pitchFamily="18" charset="0"/>
                        </a:rPr>
                        <m:t>=</m:t>
                      </m:r>
                      <m:d>
                        <m:dPr>
                          <m:begChr m:val="{"/>
                          <m:endChr m:val="}"/>
                          <m:ctrlPr>
                            <a:rPr lang="fr-FR" sz="1200" b="0" i="1" smtClean="0">
                              <a:latin typeface="Cambria Math" panose="02040503050406030204" pitchFamily="18" charset="0"/>
                            </a:rPr>
                          </m:ctrlPr>
                        </m:dPr>
                        <m:e>
                          <m:r>
                            <a:rPr lang="fr-FR" sz="1200" b="0" i="1" smtClean="0">
                              <a:latin typeface="Cambria Math" panose="02040503050406030204" pitchFamily="18" charset="0"/>
                            </a:rPr>
                            <m:t>𝑛𝑀</m:t>
                          </m:r>
                          <m:r>
                            <a:rPr lang="fr-FR" sz="1200" b="0" i="1" smtClean="0">
                              <a:latin typeface="Cambria Math" panose="02040503050406030204" pitchFamily="18" charset="0"/>
                            </a:rPr>
                            <m:t>±</m:t>
                          </m:r>
                          <m:d>
                            <m:dPr>
                              <m:ctrlPr>
                                <a:rPr lang="fr-FR" sz="1200" b="0" i="1" smtClean="0">
                                  <a:latin typeface="Cambria Math" panose="02040503050406030204" pitchFamily="18" charset="0"/>
                                </a:rPr>
                              </m:ctrlPr>
                            </m:dPr>
                            <m:e>
                              <m:r>
                                <a:rPr lang="fr-FR" sz="1200" b="0" i="1" smtClean="0">
                                  <a:latin typeface="Cambria Math" panose="02040503050406030204" pitchFamily="18" charset="0"/>
                                </a:rPr>
                                <m:t>𝜇</m:t>
                              </m:r>
                              <m:r>
                                <a:rPr lang="fr-FR" sz="1200" b="0" i="1" smtClean="0">
                                  <a:latin typeface="Cambria Math" panose="02040503050406030204" pitchFamily="18" charset="0"/>
                                </a:rPr>
                                <m:t>+</m:t>
                              </m:r>
                              <m:sSub>
                                <m:sSubPr>
                                  <m:ctrlPr>
                                    <a:rPr lang="fr-FR" sz="1200" b="0" i="1" smtClean="0">
                                      <a:latin typeface="Cambria Math" panose="02040503050406030204" pitchFamily="18" charset="0"/>
                                    </a:rPr>
                                  </m:ctrlPr>
                                </m:sSubPr>
                                <m:e>
                                  <m:r>
                                    <a:rPr lang="fr-FR" sz="1200" b="0" i="1" smtClean="0">
                                      <a:latin typeface="Cambria Math" panose="02040503050406030204" pitchFamily="18" charset="0"/>
                                    </a:rPr>
                                    <m:t>𝜈</m:t>
                                  </m:r>
                                </m:e>
                                <m:sub>
                                  <m:r>
                                    <a:rPr lang="fr-FR" sz="1200" b="0" i="1" smtClean="0">
                                      <a:latin typeface="Cambria Math" panose="02040503050406030204" pitchFamily="18" charset="0"/>
                                    </a:rPr>
                                    <m:t>𝑠</m:t>
                                  </m:r>
                                </m:sub>
                              </m:sSub>
                            </m:e>
                          </m:d>
                        </m:e>
                      </m:d>
                      <m:sSub>
                        <m:sSubPr>
                          <m:ctrlPr>
                            <a:rPr lang="fr-FR" sz="1200" b="0" i="1" smtClean="0">
                              <a:latin typeface="Cambria Math" panose="02040503050406030204" pitchFamily="18" charset="0"/>
                            </a:rPr>
                          </m:ctrlPr>
                        </m:sSubPr>
                        <m:e>
                          <m:r>
                            <a:rPr lang="fr-FR" sz="1200" b="0" i="1" smtClean="0">
                              <a:latin typeface="Cambria Math" panose="02040503050406030204" pitchFamily="18" charset="0"/>
                            </a:rPr>
                            <m:t>𝜔</m:t>
                          </m:r>
                        </m:e>
                        <m:sub>
                          <m:r>
                            <a:rPr lang="fr-FR" sz="1200" b="0" i="1" smtClean="0">
                              <a:latin typeface="Cambria Math" panose="02040503050406030204" pitchFamily="18" charset="0"/>
                            </a:rPr>
                            <m:t>0</m:t>
                          </m:r>
                        </m:sub>
                      </m:sSub>
                    </m:oMath>
                  </m:oMathPara>
                </a14:m>
                <a:endParaRPr lang="en-US" sz="1200" dirty="0"/>
              </a:p>
            </p:txBody>
          </p:sp>
        </mc:Choice>
        <mc:Fallback xmlns="">
          <p:sp>
            <p:nvSpPr>
              <p:cNvPr id="15" name="ZoneTexte 14">
                <a:extLst>
                  <a:ext uri="{FF2B5EF4-FFF2-40B4-BE49-F238E27FC236}">
                    <a16:creationId xmlns:a16="http://schemas.microsoft.com/office/drawing/2014/main" id="{FC5E7D59-DF41-4870-9634-B504FC21320E}"/>
                  </a:ext>
                </a:extLst>
              </p:cNvPr>
              <p:cNvSpPr txBox="1">
                <a:spLocks noRot="1" noChangeAspect="1" noMove="1" noResize="1" noEditPoints="1" noAdjustHandles="1" noChangeArrowheads="1" noChangeShapeType="1" noTextEdit="1"/>
              </p:cNvSpPr>
              <p:nvPr/>
            </p:nvSpPr>
            <p:spPr>
              <a:xfrm>
                <a:off x="7030703" y="1131590"/>
                <a:ext cx="1762726" cy="219484"/>
              </a:xfrm>
              <a:prstGeom prst="rect">
                <a:avLst/>
              </a:prstGeom>
              <a:blipFill>
                <a:blip r:embed="rId7"/>
                <a:stretch>
                  <a:fillRect l="-692" b="-22222"/>
                </a:stretch>
              </a:blipFill>
            </p:spPr>
            <p:txBody>
              <a:bodyPr/>
              <a:lstStyle/>
              <a:p>
                <a:r>
                  <a:rPr lang="fr-FR">
                    <a:noFill/>
                  </a:rPr>
                  <a:t> </a:t>
                </a:r>
              </a:p>
            </p:txBody>
          </p:sp>
        </mc:Fallback>
      </mc:AlternateContent>
      <p:sp>
        <p:nvSpPr>
          <p:cNvPr id="17" name="ZoneTexte 16">
            <a:extLst>
              <a:ext uri="{FF2B5EF4-FFF2-40B4-BE49-F238E27FC236}">
                <a16:creationId xmlns:a16="http://schemas.microsoft.com/office/drawing/2014/main" id="{E4AAD987-F0AE-4B6A-AF47-DE2944A72E9C}"/>
              </a:ext>
            </a:extLst>
          </p:cNvPr>
          <p:cNvSpPr txBox="1"/>
          <p:nvPr/>
        </p:nvSpPr>
        <p:spPr>
          <a:xfrm>
            <a:off x="6602914" y="1447447"/>
            <a:ext cx="1249709" cy="246221"/>
          </a:xfrm>
          <a:prstGeom prst="rect">
            <a:avLst/>
          </a:prstGeom>
          <a:noFill/>
        </p:spPr>
        <p:txBody>
          <a:bodyPr wrap="square" rtlCol="0">
            <a:spAutoFit/>
          </a:bodyPr>
          <a:lstStyle/>
          <a:p>
            <a:r>
              <a:rPr lang="en-US" sz="1000" dirty="0"/>
              <a:t>Number of bunches</a:t>
            </a:r>
          </a:p>
        </p:txBody>
      </p:sp>
      <p:cxnSp>
        <p:nvCxnSpPr>
          <p:cNvPr id="18" name="Connecteur droit avec flèche 17">
            <a:extLst>
              <a:ext uri="{FF2B5EF4-FFF2-40B4-BE49-F238E27FC236}">
                <a16:creationId xmlns:a16="http://schemas.microsoft.com/office/drawing/2014/main" id="{8B991E96-D4AE-4724-9908-099E9E929B16}"/>
              </a:ext>
            </a:extLst>
          </p:cNvPr>
          <p:cNvCxnSpPr>
            <a:cxnSpLocks/>
          </p:cNvCxnSpPr>
          <p:nvPr/>
        </p:nvCxnSpPr>
        <p:spPr>
          <a:xfrm flipV="1">
            <a:off x="7439840" y="1351074"/>
            <a:ext cx="228504" cy="12895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ZoneTexte 27">
            <a:extLst>
              <a:ext uri="{FF2B5EF4-FFF2-40B4-BE49-F238E27FC236}">
                <a16:creationId xmlns:a16="http://schemas.microsoft.com/office/drawing/2014/main" id="{7C24E3C4-D1E4-42CB-B694-4E38C98760C4}"/>
              </a:ext>
            </a:extLst>
          </p:cNvPr>
          <p:cNvSpPr txBox="1"/>
          <p:nvPr/>
        </p:nvSpPr>
        <p:spPr>
          <a:xfrm>
            <a:off x="202431" y="1795129"/>
            <a:ext cx="2569370" cy="1461939"/>
          </a:xfrm>
          <a:prstGeom prst="rect">
            <a:avLst/>
          </a:prstGeom>
          <a:noFill/>
        </p:spPr>
        <p:txBody>
          <a:bodyPr wrap="square" rtlCol="0">
            <a:spAutoFit/>
          </a:bodyPr>
          <a:lstStyle/>
          <a:p>
            <a:r>
              <a:rPr lang="en-US" sz="1200" i="1" dirty="0"/>
              <a:t>The above formula is valid for :</a:t>
            </a:r>
          </a:p>
          <a:p>
            <a:pPr marL="360000" indent="-180000">
              <a:buFont typeface="Arial" panose="020B0604020202020204" pitchFamily="34" charset="0"/>
              <a:buChar char="•"/>
            </a:pPr>
            <a:r>
              <a:rPr lang="en-US" sz="1200" i="1" dirty="0"/>
              <a:t>Single RF system</a:t>
            </a:r>
          </a:p>
          <a:p>
            <a:pPr marL="360000" indent="-180000">
              <a:buFont typeface="Arial" panose="020B0604020202020204" pitchFamily="34" charset="0"/>
              <a:buChar char="•"/>
            </a:pPr>
            <a:r>
              <a:rPr lang="en-US" sz="1200" i="1" dirty="0"/>
              <a:t>Equally spaced M bunches</a:t>
            </a:r>
          </a:p>
          <a:p>
            <a:pPr marL="360000" indent="-180000">
              <a:buFont typeface="Arial" panose="020B0604020202020204" pitchFamily="34" charset="0"/>
              <a:buChar char="•"/>
            </a:pPr>
            <a:r>
              <a:rPr lang="fr-FR" sz="1200" i="1" dirty="0" err="1"/>
              <a:t>Coherent</a:t>
            </a:r>
            <a:r>
              <a:rPr lang="fr-FR" sz="1200" i="1" dirty="0"/>
              <a:t> </a:t>
            </a:r>
            <a:r>
              <a:rPr lang="fr-FR" sz="1200" i="1" dirty="0" err="1"/>
              <a:t>frequency</a:t>
            </a:r>
            <a:r>
              <a:rPr lang="fr-FR" sz="1200" i="1" dirty="0"/>
              <a:t> close to the </a:t>
            </a:r>
            <a:r>
              <a:rPr lang="fr-FR" sz="1200" i="1" dirty="0" err="1"/>
              <a:t>incoherent</a:t>
            </a:r>
            <a:r>
              <a:rPr lang="fr-FR" sz="1200" i="1" dirty="0"/>
              <a:t> one (</a:t>
            </a:r>
            <a:r>
              <a:rPr lang="fr-FR" sz="1200" i="1" dirty="0" err="1"/>
              <a:t>f</a:t>
            </a:r>
            <a:r>
              <a:rPr lang="fr-FR" sz="1200" i="1" baseline="-25000" dirty="0" err="1"/>
              <a:t>s</a:t>
            </a:r>
            <a:r>
              <a:rPr lang="fr-FR" sz="1200" i="1" dirty="0"/>
              <a:t>)</a:t>
            </a:r>
          </a:p>
          <a:p>
            <a:pPr marL="171450" indent="-171450">
              <a:spcBef>
                <a:spcPts val="600"/>
              </a:spcBef>
              <a:buFont typeface="Wingdings" panose="05000000000000000000" pitchFamily="2" charset="2"/>
              <a:buChar char="à"/>
            </a:pPr>
            <a:r>
              <a:rPr lang="fr-FR" sz="1200" b="1" i="1" dirty="0"/>
              <a:t>« Extended » to double-RF </a:t>
            </a:r>
          </a:p>
          <a:p>
            <a:r>
              <a:rPr lang="fr-FR" sz="1200" b="1" i="1" dirty="0"/>
              <a:t>     system </a:t>
            </a:r>
            <a:r>
              <a:rPr lang="fr-FR" sz="1200" b="1" i="1" dirty="0" err="1"/>
              <a:t>with</a:t>
            </a:r>
            <a:r>
              <a:rPr lang="fr-FR" sz="1200" b="1" i="1" dirty="0"/>
              <a:t> </a:t>
            </a:r>
            <a:r>
              <a:rPr lang="fr-FR" sz="1200" b="1" i="1" dirty="0" err="1"/>
              <a:t>HCs</a:t>
            </a:r>
            <a:r>
              <a:rPr lang="fr-FR" sz="1200" b="1" i="1" dirty="0"/>
              <a:t> </a:t>
            </a:r>
          </a:p>
        </p:txBody>
      </p:sp>
      <p:sp>
        <p:nvSpPr>
          <p:cNvPr id="29" name="Flèche : droite 28">
            <a:extLst>
              <a:ext uri="{FF2B5EF4-FFF2-40B4-BE49-F238E27FC236}">
                <a16:creationId xmlns:a16="http://schemas.microsoft.com/office/drawing/2014/main" id="{89B8E8DD-1F55-462A-BF5B-4D336C6A6395}"/>
              </a:ext>
            </a:extLst>
          </p:cNvPr>
          <p:cNvSpPr/>
          <p:nvPr/>
        </p:nvSpPr>
        <p:spPr>
          <a:xfrm>
            <a:off x="2267744" y="2787774"/>
            <a:ext cx="592067" cy="4682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39033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E5FF5FE4-B33E-430F-8ABE-A305F6E97942}"/>
              </a:ext>
            </a:extLst>
          </p:cNvPr>
          <p:cNvSpPr txBox="1">
            <a:spLocks/>
          </p:cNvSpPr>
          <p:nvPr/>
        </p:nvSpPr>
        <p:spPr>
          <a:xfrm>
            <a:off x="3491880" y="14566"/>
            <a:ext cx="5616624" cy="565200"/>
          </a:xfrm>
          <a:prstGeom prst="rect">
            <a:avLst/>
          </a:prstGeom>
        </p:spPr>
        <p:txBody>
          <a:bodyPr vert="horz" lIns="91440" tIns="45720" rIns="91440" bIns="45720" rtlCol="0" anchor="ctr">
            <a:noAutofit/>
          </a:bodyPr>
          <a:lstStyle>
            <a:lvl1pPr algn="r" defTabSz="914400" rtl="0" eaLnBrk="1" latinLnBrk="0" hangingPunct="1">
              <a:spcBef>
                <a:spcPct val="0"/>
              </a:spcBef>
              <a:buNone/>
              <a:defRPr sz="3200" kern="1200">
                <a:solidFill>
                  <a:schemeClr val="accent1"/>
                </a:solidFill>
                <a:latin typeface="Arial" panose="020B0604020202020204" pitchFamily="34" charset="0"/>
                <a:ea typeface="+mj-ea"/>
                <a:cs typeface="Arial" panose="020B0604020202020204" pitchFamily="34" charset="0"/>
              </a:defRPr>
            </a:lvl1pPr>
          </a:lstStyle>
          <a:p>
            <a:r>
              <a:rPr lang="en-GB" sz="2800" dirty="0">
                <a:latin typeface="Calibri" panose="020F0502020204030204" pitchFamily="34" charset="0"/>
                <a:ea typeface="Calibri" panose="020F0502020204030204" pitchFamily="34" charset="0"/>
                <a:cs typeface="Times New Roman" panose="02020603050405020304" pitchFamily="18" charset="0"/>
              </a:rPr>
              <a:t>Passive NC case – 500 mA</a:t>
            </a:r>
            <a:endParaRPr lang="fr-FR" sz="2800" dirty="0"/>
          </a:p>
        </p:txBody>
      </p:sp>
      <p:pic>
        <p:nvPicPr>
          <p:cNvPr id="5" name="Image 4">
            <a:extLst>
              <a:ext uri="{FF2B5EF4-FFF2-40B4-BE49-F238E27FC236}">
                <a16:creationId xmlns:a16="http://schemas.microsoft.com/office/drawing/2014/main" id="{76234B13-FB37-41E4-90E8-C7D67D0CD4E3}"/>
              </a:ext>
            </a:extLst>
          </p:cNvPr>
          <p:cNvPicPr>
            <a:picLocks noChangeAspect="1"/>
          </p:cNvPicPr>
          <p:nvPr/>
        </p:nvPicPr>
        <p:blipFill>
          <a:blip r:embed="rId2"/>
          <a:stretch>
            <a:fillRect/>
          </a:stretch>
        </p:blipFill>
        <p:spPr>
          <a:xfrm>
            <a:off x="683568" y="1275606"/>
            <a:ext cx="4176464" cy="2784310"/>
          </a:xfrm>
          <a:prstGeom prst="rect">
            <a:avLst/>
          </a:prstGeom>
        </p:spPr>
      </p:pic>
      <p:pic>
        <p:nvPicPr>
          <p:cNvPr id="6" name="Image 5">
            <a:extLst>
              <a:ext uri="{FF2B5EF4-FFF2-40B4-BE49-F238E27FC236}">
                <a16:creationId xmlns:a16="http://schemas.microsoft.com/office/drawing/2014/main" id="{5662E144-949F-46A9-A66A-CC826930FB67}"/>
              </a:ext>
            </a:extLst>
          </p:cNvPr>
          <p:cNvPicPr>
            <a:picLocks noChangeAspect="1"/>
          </p:cNvPicPr>
          <p:nvPr/>
        </p:nvPicPr>
        <p:blipFill>
          <a:blip r:embed="rId3"/>
          <a:stretch>
            <a:fillRect/>
          </a:stretch>
        </p:blipFill>
        <p:spPr>
          <a:xfrm>
            <a:off x="5216114" y="1493310"/>
            <a:ext cx="3604358" cy="2518600"/>
          </a:xfrm>
          <a:prstGeom prst="rect">
            <a:avLst/>
          </a:prstGeom>
        </p:spPr>
      </p:pic>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2AE5637D-9DE1-42A9-81CC-093537C06B53}"/>
                  </a:ext>
                </a:extLst>
              </p:cNvPr>
              <p:cNvSpPr txBox="1"/>
              <p:nvPr/>
            </p:nvSpPr>
            <p:spPr>
              <a:xfrm>
                <a:off x="6644785" y="1831061"/>
                <a:ext cx="375487" cy="1692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1100" b="0" i="1" smtClean="0">
                          <a:latin typeface="Cambria Math" panose="02040503050406030204" pitchFamily="18" charset="0"/>
                        </a:rPr>
                        <m:t>𝜇</m:t>
                      </m:r>
                      <m:r>
                        <a:rPr lang="fr-FR" sz="1100" b="0" i="1" smtClean="0">
                          <a:latin typeface="Cambria Math" panose="02040503050406030204" pitchFamily="18" charset="0"/>
                        </a:rPr>
                        <m:t>=1</m:t>
                      </m:r>
                    </m:oMath>
                  </m:oMathPara>
                </a14:m>
                <a:endParaRPr lang="en-US" sz="1100" dirty="0"/>
              </a:p>
            </p:txBody>
          </p:sp>
        </mc:Choice>
        <mc:Fallback xmlns="">
          <p:sp>
            <p:nvSpPr>
              <p:cNvPr id="7" name="ZoneTexte 6">
                <a:extLst>
                  <a:ext uri="{FF2B5EF4-FFF2-40B4-BE49-F238E27FC236}">
                    <a16:creationId xmlns:a16="http://schemas.microsoft.com/office/drawing/2014/main" id="{2AE5637D-9DE1-42A9-81CC-093537C06B53}"/>
                  </a:ext>
                </a:extLst>
              </p:cNvPr>
              <p:cNvSpPr txBox="1">
                <a:spLocks noRot="1" noChangeAspect="1" noMove="1" noResize="1" noEditPoints="1" noAdjustHandles="1" noChangeArrowheads="1" noChangeShapeType="1" noTextEdit="1"/>
              </p:cNvSpPr>
              <p:nvPr/>
            </p:nvSpPr>
            <p:spPr>
              <a:xfrm>
                <a:off x="6644785" y="1831061"/>
                <a:ext cx="375487" cy="169277"/>
              </a:xfrm>
              <a:prstGeom prst="rect">
                <a:avLst/>
              </a:prstGeom>
              <a:blipFill>
                <a:blip r:embed="rId4"/>
                <a:stretch>
                  <a:fillRect l="-8065" r="-8065" b="-28571"/>
                </a:stretch>
              </a:blipFill>
            </p:spPr>
            <p:txBody>
              <a:bodyPr/>
              <a:lstStyle/>
              <a:p>
                <a:r>
                  <a:rPr lang="fr-FR">
                    <a:noFill/>
                  </a:rPr>
                  <a:t> </a:t>
                </a:r>
              </a:p>
            </p:txBody>
          </p:sp>
        </mc:Fallback>
      </mc:AlternateContent>
      <p:cxnSp>
        <p:nvCxnSpPr>
          <p:cNvPr id="8" name="Connecteur droit avec flèche 7">
            <a:extLst>
              <a:ext uri="{FF2B5EF4-FFF2-40B4-BE49-F238E27FC236}">
                <a16:creationId xmlns:a16="http://schemas.microsoft.com/office/drawing/2014/main" id="{A9F31C00-DCF0-4273-B28F-F0FFDE8C8C34}"/>
              </a:ext>
            </a:extLst>
          </p:cNvPr>
          <p:cNvCxnSpPr>
            <a:cxnSpLocks/>
          </p:cNvCxnSpPr>
          <p:nvPr/>
        </p:nvCxnSpPr>
        <p:spPr>
          <a:xfrm flipH="1">
            <a:off x="6284745" y="1975077"/>
            <a:ext cx="334143" cy="1646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074C9E9D-4E9E-4B18-952F-FE2A971CD1F1}"/>
              </a:ext>
            </a:extLst>
          </p:cNvPr>
          <p:cNvSpPr txBox="1"/>
          <p:nvPr/>
        </p:nvSpPr>
        <p:spPr>
          <a:xfrm>
            <a:off x="1456013" y="4299942"/>
            <a:ext cx="6932411" cy="338554"/>
          </a:xfrm>
          <a:prstGeom prst="rect">
            <a:avLst/>
          </a:prstGeom>
          <a:noFill/>
        </p:spPr>
        <p:txBody>
          <a:bodyPr wrap="none" rtlCol="0">
            <a:spAutoFit/>
          </a:bodyPr>
          <a:lstStyle/>
          <a:p>
            <a:r>
              <a:rPr lang="fr-FR" sz="1600" dirty="0" err="1"/>
              <a:t>Tracking</a:t>
            </a:r>
            <a:r>
              <a:rPr lang="fr-FR" sz="1600" dirty="0"/>
              <a:t> </a:t>
            </a:r>
            <a:r>
              <a:rPr lang="fr-FR" sz="1600" dirty="0" err="1"/>
              <a:t>confirms</a:t>
            </a:r>
            <a:r>
              <a:rPr lang="fr-FR" sz="1600" dirty="0"/>
              <a:t> </a:t>
            </a:r>
            <a:r>
              <a:rPr lang="fr-FR" sz="1600" dirty="0" err="1"/>
              <a:t>that</a:t>
            </a:r>
            <a:r>
              <a:rPr lang="fr-FR" sz="1600" dirty="0"/>
              <a:t> </a:t>
            </a:r>
            <a:r>
              <a:rPr lang="fr-FR" sz="1600" dirty="0" err="1"/>
              <a:t>using</a:t>
            </a:r>
            <a:r>
              <a:rPr lang="fr-FR" sz="1600" dirty="0"/>
              <a:t> 3 NC HC, </a:t>
            </a:r>
            <a:r>
              <a:rPr lang="fr-FR" sz="1600" dirty="0" err="1"/>
              <a:t>beam</a:t>
            </a:r>
            <a:r>
              <a:rPr lang="fr-FR" sz="1600" dirty="0"/>
              <a:t> </a:t>
            </a:r>
            <a:r>
              <a:rPr lang="fr-FR" sz="1600" dirty="0" err="1"/>
              <a:t>is</a:t>
            </a:r>
            <a:r>
              <a:rPr lang="fr-FR" sz="1600" dirty="0"/>
              <a:t> </a:t>
            </a:r>
            <a:r>
              <a:rPr lang="fr-FR" sz="1600" dirty="0" err="1"/>
              <a:t>unstable</a:t>
            </a:r>
            <a:r>
              <a:rPr lang="fr-FR" sz="1600" dirty="0"/>
              <a:t> for </a:t>
            </a:r>
            <a:r>
              <a:rPr lang="fr-FR" sz="1600" dirty="0" err="1"/>
              <a:t>operation</a:t>
            </a:r>
            <a:r>
              <a:rPr lang="fr-FR" sz="1600" dirty="0"/>
              <a:t> </a:t>
            </a:r>
            <a:r>
              <a:rPr lang="fr-FR" sz="1600" dirty="0" err="1"/>
              <a:t>parameters</a:t>
            </a:r>
            <a:r>
              <a:rPr lang="fr-FR" sz="1600" dirty="0"/>
              <a:t>.</a:t>
            </a:r>
          </a:p>
        </p:txBody>
      </p:sp>
      <p:sp>
        <p:nvSpPr>
          <p:cNvPr id="10" name="ZoneTexte 9">
            <a:extLst>
              <a:ext uri="{FF2B5EF4-FFF2-40B4-BE49-F238E27FC236}">
                <a16:creationId xmlns:a16="http://schemas.microsoft.com/office/drawing/2014/main" id="{DDED0E71-EDC9-4929-B5CE-12793DCE040D}"/>
              </a:ext>
            </a:extLst>
          </p:cNvPr>
          <p:cNvSpPr txBox="1"/>
          <p:nvPr/>
        </p:nvSpPr>
        <p:spPr>
          <a:xfrm>
            <a:off x="280329" y="792178"/>
            <a:ext cx="2924390" cy="338554"/>
          </a:xfrm>
          <a:prstGeom prst="rect">
            <a:avLst/>
          </a:prstGeom>
          <a:noFill/>
        </p:spPr>
        <p:txBody>
          <a:bodyPr wrap="none" rtlCol="0">
            <a:spAutoFit/>
          </a:bodyPr>
          <a:lstStyle/>
          <a:p>
            <a:pPr marL="285750" indent="-285750">
              <a:buFont typeface="Wingdings" panose="05000000000000000000" pitchFamily="2" charset="2"/>
              <a:buChar char="Ø"/>
            </a:pPr>
            <a:r>
              <a:rPr lang="fr-FR" sz="1600" b="1" u="sng" dirty="0" err="1"/>
              <a:t>Tracking</a:t>
            </a:r>
            <a:r>
              <a:rPr lang="fr-FR" sz="1600" b="1" u="sng" dirty="0"/>
              <a:t> simulations, </a:t>
            </a:r>
            <a:r>
              <a:rPr lang="fr-FR" sz="1600" b="1" u="sng" dirty="0" err="1"/>
              <a:t>N</a:t>
            </a:r>
            <a:r>
              <a:rPr lang="fr-FR" sz="1600" b="1" u="sng" baseline="-25000" dirty="0" err="1"/>
              <a:t>cav</a:t>
            </a:r>
            <a:r>
              <a:rPr lang="fr-FR" sz="1600" b="1" u="sng" dirty="0"/>
              <a:t> = 3</a:t>
            </a:r>
          </a:p>
        </p:txBody>
      </p:sp>
    </p:spTree>
    <p:extLst>
      <p:ext uri="{BB962C8B-B14F-4D97-AF65-F5344CB8AC3E}">
        <p14:creationId xmlns:p14="http://schemas.microsoft.com/office/powerpoint/2010/main" val="423961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2FCE9EA3-4575-4A37-83DC-D12A8D27B88A}"/>
              </a:ext>
            </a:extLst>
          </p:cNvPr>
          <p:cNvSpPr txBox="1">
            <a:spLocks/>
          </p:cNvSpPr>
          <p:nvPr/>
        </p:nvSpPr>
        <p:spPr>
          <a:xfrm>
            <a:off x="3491880" y="14566"/>
            <a:ext cx="5616624" cy="565200"/>
          </a:xfrm>
          <a:prstGeom prst="rect">
            <a:avLst/>
          </a:prstGeom>
        </p:spPr>
        <p:txBody>
          <a:bodyPr vert="horz" lIns="91440" tIns="45720" rIns="91440" bIns="45720" rtlCol="0" anchor="ctr">
            <a:noAutofit/>
          </a:bodyPr>
          <a:lstStyle>
            <a:lvl1pPr algn="r" defTabSz="914400" rtl="0" eaLnBrk="1" latinLnBrk="0" hangingPunct="1">
              <a:spcBef>
                <a:spcPct val="0"/>
              </a:spcBef>
              <a:buNone/>
              <a:defRPr sz="3200" kern="1200">
                <a:solidFill>
                  <a:schemeClr val="accent1"/>
                </a:solidFill>
                <a:latin typeface="Arial" panose="020B0604020202020204" pitchFamily="34" charset="0"/>
                <a:ea typeface="+mj-ea"/>
                <a:cs typeface="Arial" panose="020B0604020202020204" pitchFamily="34" charset="0"/>
              </a:defRPr>
            </a:lvl1pPr>
          </a:lstStyle>
          <a:p>
            <a:r>
              <a:rPr lang="en-GB" sz="2800" dirty="0">
                <a:latin typeface="Calibri" panose="020F0502020204030204" pitchFamily="34" charset="0"/>
                <a:ea typeface="Calibri" panose="020F0502020204030204" pitchFamily="34" charset="0"/>
                <a:cs typeface="Times New Roman" panose="02020603050405020304" pitchFamily="18" charset="0"/>
              </a:rPr>
              <a:t>Passive NC case – 500 mA</a:t>
            </a:r>
            <a:endParaRPr lang="fr-FR" sz="2800" dirty="0"/>
          </a:p>
        </p:txBody>
      </p:sp>
      <p:pic>
        <p:nvPicPr>
          <p:cNvPr id="6" name="Image 5">
            <a:extLst>
              <a:ext uri="{FF2B5EF4-FFF2-40B4-BE49-F238E27FC236}">
                <a16:creationId xmlns:a16="http://schemas.microsoft.com/office/drawing/2014/main" id="{1B4AED3D-A3DC-41E4-A8E3-C6EA1A5AFC5C}"/>
              </a:ext>
            </a:extLst>
          </p:cNvPr>
          <p:cNvPicPr>
            <a:picLocks noChangeAspect="1"/>
          </p:cNvPicPr>
          <p:nvPr/>
        </p:nvPicPr>
        <p:blipFill>
          <a:blip r:embed="rId2"/>
          <a:stretch>
            <a:fillRect/>
          </a:stretch>
        </p:blipFill>
        <p:spPr>
          <a:xfrm>
            <a:off x="280329" y="1131590"/>
            <a:ext cx="4084605" cy="2923499"/>
          </a:xfrm>
          <a:prstGeom prst="rect">
            <a:avLst/>
          </a:prstGeom>
        </p:spPr>
      </p:pic>
      <p:pic>
        <p:nvPicPr>
          <p:cNvPr id="7" name="Image 6">
            <a:extLst>
              <a:ext uri="{FF2B5EF4-FFF2-40B4-BE49-F238E27FC236}">
                <a16:creationId xmlns:a16="http://schemas.microsoft.com/office/drawing/2014/main" id="{802ACCEF-6DA8-4454-8E29-1D71EEA6F088}"/>
              </a:ext>
            </a:extLst>
          </p:cNvPr>
          <p:cNvPicPr>
            <a:picLocks noChangeAspect="1"/>
          </p:cNvPicPr>
          <p:nvPr/>
        </p:nvPicPr>
        <p:blipFill>
          <a:blip r:embed="rId3"/>
          <a:stretch>
            <a:fillRect/>
          </a:stretch>
        </p:blipFill>
        <p:spPr>
          <a:xfrm>
            <a:off x="4779068" y="1213688"/>
            <a:ext cx="4084603" cy="2723069"/>
          </a:xfrm>
          <a:prstGeom prst="rect">
            <a:avLst/>
          </a:prstGeom>
        </p:spPr>
      </p:pic>
      <p:sp>
        <p:nvSpPr>
          <p:cNvPr id="8" name="ZoneTexte 7">
            <a:extLst>
              <a:ext uri="{FF2B5EF4-FFF2-40B4-BE49-F238E27FC236}">
                <a16:creationId xmlns:a16="http://schemas.microsoft.com/office/drawing/2014/main" id="{BAD458E4-81DF-4BA8-A212-3467663A439C}"/>
              </a:ext>
            </a:extLst>
          </p:cNvPr>
          <p:cNvSpPr txBox="1"/>
          <p:nvPr/>
        </p:nvSpPr>
        <p:spPr>
          <a:xfrm>
            <a:off x="1187624" y="4083918"/>
            <a:ext cx="6912768" cy="307777"/>
          </a:xfrm>
          <a:prstGeom prst="rect">
            <a:avLst/>
          </a:prstGeom>
          <a:noFill/>
        </p:spPr>
        <p:txBody>
          <a:bodyPr wrap="square" rtlCol="0">
            <a:spAutoFit/>
          </a:bodyPr>
          <a:lstStyle/>
          <a:p>
            <a:r>
              <a:rPr lang="fr-FR" sz="1400" dirty="0" err="1"/>
              <a:t>Available</a:t>
            </a:r>
            <a:r>
              <a:rPr lang="fr-FR" sz="1400" dirty="0"/>
              <a:t> tuning range </a:t>
            </a:r>
            <a:r>
              <a:rPr lang="fr-FR" sz="1400" dirty="0" err="1"/>
              <a:t>is</a:t>
            </a:r>
            <a:r>
              <a:rPr lang="fr-FR" sz="1400" dirty="0"/>
              <a:t> </a:t>
            </a:r>
            <a:r>
              <a:rPr lang="fr-FR" sz="1400" dirty="0" err="1"/>
              <a:t>unstable</a:t>
            </a:r>
            <a:r>
              <a:rPr lang="fr-FR" sz="1400" dirty="0"/>
              <a:t>, </a:t>
            </a:r>
            <a:r>
              <a:rPr lang="fr-FR" sz="1400" dirty="0" err="1"/>
              <a:t>beam</a:t>
            </a:r>
            <a:r>
              <a:rPr lang="fr-FR" sz="1400" dirty="0"/>
              <a:t> </a:t>
            </a:r>
            <a:r>
              <a:rPr lang="fr-FR" sz="1400" dirty="0" err="1"/>
              <a:t>presents</a:t>
            </a:r>
            <a:r>
              <a:rPr lang="fr-FR" sz="1400" dirty="0"/>
              <a:t> </a:t>
            </a:r>
            <a:r>
              <a:rPr lang="fr-FR" sz="1400" dirty="0" err="1"/>
              <a:t>different</a:t>
            </a:r>
            <a:r>
              <a:rPr lang="fr-FR" sz="1400" dirty="0"/>
              <a:t> </a:t>
            </a:r>
            <a:r>
              <a:rPr lang="fr-FR" sz="1400" dirty="0" err="1"/>
              <a:t>bunch</a:t>
            </a:r>
            <a:r>
              <a:rPr lang="fr-FR" sz="1400" dirty="0"/>
              <a:t> profiles </a:t>
            </a:r>
            <a:r>
              <a:rPr lang="fr-FR" sz="1400" dirty="0">
                <a:sym typeface="Wingdings" panose="05000000000000000000" pitchFamily="2" charset="2"/>
              </a:rPr>
              <a:t></a:t>
            </a:r>
            <a:r>
              <a:rPr lang="fr-FR" sz="1400" dirty="0"/>
              <a:t> </a:t>
            </a:r>
            <a:r>
              <a:rPr lang="fr-FR" sz="1400" dirty="0">
                <a:sym typeface="Symbol" panose="05050102010706020507" pitchFamily="18" charset="2"/>
              </a:rPr>
              <a:t>PTBL</a:t>
            </a:r>
            <a:r>
              <a:rPr lang="fr-FR" sz="1400" dirty="0"/>
              <a:t> signature</a:t>
            </a:r>
          </a:p>
        </p:txBody>
      </p:sp>
      <p:sp>
        <p:nvSpPr>
          <p:cNvPr id="9" name="ZoneTexte 8">
            <a:extLst>
              <a:ext uri="{FF2B5EF4-FFF2-40B4-BE49-F238E27FC236}">
                <a16:creationId xmlns:a16="http://schemas.microsoft.com/office/drawing/2014/main" id="{92FD10FB-2B01-4F75-B19D-6968366D246C}"/>
              </a:ext>
            </a:extLst>
          </p:cNvPr>
          <p:cNvSpPr txBox="1"/>
          <p:nvPr/>
        </p:nvSpPr>
        <p:spPr>
          <a:xfrm>
            <a:off x="280329" y="792178"/>
            <a:ext cx="2923814" cy="338554"/>
          </a:xfrm>
          <a:prstGeom prst="rect">
            <a:avLst/>
          </a:prstGeom>
          <a:noFill/>
        </p:spPr>
        <p:txBody>
          <a:bodyPr wrap="none" rtlCol="0">
            <a:spAutoFit/>
          </a:bodyPr>
          <a:lstStyle/>
          <a:p>
            <a:pPr marL="285750" indent="-285750">
              <a:buFont typeface="Wingdings" panose="05000000000000000000" pitchFamily="2" charset="2"/>
              <a:buChar char="Ø"/>
            </a:pPr>
            <a:r>
              <a:rPr lang="fr-FR" sz="1600" b="1" u="sng" dirty="0" err="1"/>
              <a:t>Tracking</a:t>
            </a:r>
            <a:r>
              <a:rPr lang="fr-FR" sz="1600" b="1" u="sng" dirty="0"/>
              <a:t> simulations, </a:t>
            </a:r>
            <a:r>
              <a:rPr lang="fr-FR" sz="1600" b="1" u="sng" dirty="0" err="1"/>
              <a:t>N</a:t>
            </a:r>
            <a:r>
              <a:rPr lang="fr-FR" sz="1600" b="1" u="sng" baseline="-25000" dirty="0" err="1"/>
              <a:t>cav</a:t>
            </a:r>
            <a:r>
              <a:rPr lang="fr-FR" sz="1600" b="1" u="sng" dirty="0"/>
              <a:t> = 2</a:t>
            </a:r>
          </a:p>
        </p:txBody>
      </p:sp>
      <p:sp>
        <p:nvSpPr>
          <p:cNvPr id="10" name="ZoneTexte 9">
            <a:extLst>
              <a:ext uri="{FF2B5EF4-FFF2-40B4-BE49-F238E27FC236}">
                <a16:creationId xmlns:a16="http://schemas.microsoft.com/office/drawing/2014/main" id="{C3A5733B-9653-4535-AC70-8B688D45F4E6}"/>
              </a:ext>
            </a:extLst>
          </p:cNvPr>
          <p:cNvSpPr txBox="1"/>
          <p:nvPr/>
        </p:nvSpPr>
        <p:spPr>
          <a:xfrm>
            <a:off x="1043608" y="4641641"/>
            <a:ext cx="7632848" cy="338554"/>
          </a:xfrm>
          <a:prstGeom prst="rect">
            <a:avLst/>
          </a:prstGeom>
          <a:solidFill>
            <a:schemeClr val="bg1"/>
          </a:solidFill>
          <a:ln w="25400" cmpd="dbl">
            <a:solidFill>
              <a:srgbClr val="C00000"/>
            </a:solidFill>
          </a:ln>
        </p:spPr>
        <p:txBody>
          <a:bodyPr wrap="square" rtlCol="0">
            <a:spAutoFit/>
          </a:bodyPr>
          <a:lstStyle/>
          <a:p>
            <a:pPr algn="ctr"/>
            <a:r>
              <a:rPr lang="fr-FR" sz="1600" b="1" dirty="0" err="1"/>
              <a:t>Using</a:t>
            </a:r>
            <a:r>
              <a:rPr lang="fr-FR" sz="1600" b="1" dirty="0"/>
              <a:t> one single passive NC </a:t>
            </a:r>
            <a:r>
              <a:rPr lang="fr-FR" sz="1600" b="1" dirty="0" err="1"/>
              <a:t>cavity</a:t>
            </a:r>
            <a:r>
              <a:rPr lang="fr-FR" sz="1600" b="1" dirty="0"/>
              <a:t> </a:t>
            </a:r>
            <a:r>
              <a:rPr lang="fr-FR" sz="1600" b="1" dirty="0" err="1"/>
              <a:t>is</a:t>
            </a:r>
            <a:r>
              <a:rPr lang="fr-FR" sz="1600" b="1" dirty="0"/>
              <a:t> the solution to </a:t>
            </a:r>
            <a:r>
              <a:rPr lang="fr-FR" sz="1600" b="1" dirty="0" err="1"/>
              <a:t>prevent</a:t>
            </a:r>
            <a:r>
              <a:rPr lang="fr-FR" sz="1600" b="1" dirty="0"/>
              <a:t> the </a:t>
            </a:r>
            <a:r>
              <a:rPr lang="fr-FR" sz="1600" b="1" dirty="0" err="1"/>
              <a:t>beam</a:t>
            </a:r>
            <a:r>
              <a:rPr lang="fr-FR" sz="1600" b="1" dirty="0"/>
              <a:t> </a:t>
            </a:r>
            <a:r>
              <a:rPr lang="fr-FR" sz="1600" b="1" dirty="0" err="1"/>
              <a:t>from</a:t>
            </a:r>
            <a:r>
              <a:rPr lang="fr-FR" sz="1600" b="1" dirty="0"/>
              <a:t> CBI or PTBL.</a:t>
            </a:r>
          </a:p>
        </p:txBody>
      </p:sp>
    </p:spTree>
    <p:extLst>
      <p:ext uri="{BB962C8B-B14F-4D97-AF65-F5344CB8AC3E}">
        <p14:creationId xmlns:p14="http://schemas.microsoft.com/office/powerpoint/2010/main" val="3473378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06AB9A5E-74B4-418E-8AD1-A637440D8881}"/>
              </a:ext>
            </a:extLst>
          </p:cNvPr>
          <p:cNvSpPr txBox="1">
            <a:spLocks/>
          </p:cNvSpPr>
          <p:nvPr/>
        </p:nvSpPr>
        <p:spPr>
          <a:xfrm>
            <a:off x="3491880" y="14566"/>
            <a:ext cx="5616624" cy="565200"/>
          </a:xfrm>
          <a:prstGeom prst="rect">
            <a:avLst/>
          </a:prstGeom>
        </p:spPr>
        <p:txBody>
          <a:bodyPr vert="horz" lIns="91440" tIns="45720" rIns="91440" bIns="45720" rtlCol="0" anchor="ctr">
            <a:noAutofit/>
          </a:bodyPr>
          <a:lstStyle>
            <a:lvl1pPr algn="r" defTabSz="914400" rtl="0" eaLnBrk="1" latinLnBrk="0" hangingPunct="1">
              <a:spcBef>
                <a:spcPct val="0"/>
              </a:spcBef>
              <a:buNone/>
              <a:defRPr sz="3200" kern="1200">
                <a:solidFill>
                  <a:schemeClr val="accent1"/>
                </a:solidFill>
                <a:latin typeface="Arial" panose="020B0604020202020204" pitchFamily="34" charset="0"/>
                <a:ea typeface="+mj-ea"/>
                <a:cs typeface="Arial" panose="020B0604020202020204" pitchFamily="34" charset="0"/>
              </a:defRPr>
            </a:lvl1pPr>
          </a:lstStyle>
          <a:p>
            <a:r>
              <a:rPr lang="en-GB" sz="2800" dirty="0">
                <a:latin typeface="Calibri" panose="020F0502020204030204" pitchFamily="34" charset="0"/>
                <a:ea typeface="Calibri" panose="020F0502020204030204" pitchFamily="34" charset="0"/>
                <a:cs typeface="Times New Roman" panose="02020603050405020304" pitchFamily="18" charset="0"/>
              </a:rPr>
              <a:t>Passive NC case – 20 and 100 mA</a:t>
            </a:r>
            <a:endParaRPr lang="fr-FR" sz="2800" dirty="0"/>
          </a:p>
        </p:txBody>
      </p:sp>
      <p:pic>
        <p:nvPicPr>
          <p:cNvPr id="5" name="Image 4">
            <a:extLst>
              <a:ext uri="{FF2B5EF4-FFF2-40B4-BE49-F238E27FC236}">
                <a16:creationId xmlns:a16="http://schemas.microsoft.com/office/drawing/2014/main" id="{A030ED97-25AC-4384-8834-1D6BAFE7035F}"/>
              </a:ext>
            </a:extLst>
          </p:cNvPr>
          <p:cNvPicPr>
            <a:picLocks noChangeAspect="1"/>
          </p:cNvPicPr>
          <p:nvPr/>
        </p:nvPicPr>
        <p:blipFill>
          <a:blip r:embed="rId2"/>
          <a:stretch>
            <a:fillRect/>
          </a:stretch>
        </p:blipFill>
        <p:spPr>
          <a:xfrm>
            <a:off x="5220072" y="1491630"/>
            <a:ext cx="3856282" cy="2807674"/>
          </a:xfrm>
          <a:prstGeom prst="rect">
            <a:avLst/>
          </a:prstGeom>
        </p:spPr>
      </p:pic>
      <mc:AlternateContent xmlns:mc="http://schemas.openxmlformats.org/markup-compatibility/2006">
        <mc:Choice xmlns:a14="http://schemas.microsoft.com/office/drawing/2010/main" Requires="a14">
          <p:sp>
            <p:nvSpPr>
              <p:cNvPr id="6" name="ZoneTexte 5">
                <a:extLst>
                  <a:ext uri="{FF2B5EF4-FFF2-40B4-BE49-F238E27FC236}">
                    <a16:creationId xmlns:a16="http://schemas.microsoft.com/office/drawing/2014/main" id="{24F69739-90C7-433C-8C14-2E31021798FA}"/>
                  </a:ext>
                </a:extLst>
              </p:cNvPr>
              <p:cNvSpPr txBox="1"/>
              <p:nvPr/>
            </p:nvSpPr>
            <p:spPr>
              <a:xfrm>
                <a:off x="197034" y="699542"/>
                <a:ext cx="8694966" cy="938719"/>
              </a:xfrm>
              <a:prstGeom prst="rect">
                <a:avLst/>
              </a:prstGeom>
              <a:noFill/>
            </p:spPr>
            <p:txBody>
              <a:bodyPr wrap="square" rtlCol="0">
                <a:spAutoFit/>
              </a:bodyPr>
              <a:lstStyle/>
              <a:p>
                <a:pPr marL="171450" indent="-171450" algn="just">
                  <a:spcAft>
                    <a:spcPts val="600"/>
                  </a:spcAft>
                  <a:buFont typeface="Wingdings" panose="05000000000000000000" pitchFamily="2" charset="2"/>
                  <a:buChar char="Ø"/>
                </a:pPr>
                <a:r>
                  <a:rPr lang="en-US" sz="1400" b="1" dirty="0"/>
                  <a:t>20 mA, single bunch mode</a:t>
                </a:r>
              </a:p>
              <a:p>
                <a:pPr marL="557213" lvl="1" indent="-214313" algn="just">
                  <a:buFont typeface="Arial" panose="020B0604020202020204" pitchFamily="34" charset="0"/>
                  <a:buChar char="•"/>
                </a:pPr>
                <a:r>
                  <a:rPr lang="en-US" sz="1200" dirty="0"/>
                  <a:t>This mode </a:t>
                </a:r>
                <a:r>
                  <a:rPr lang="en-US" sz="1200" u="sng" dirty="0"/>
                  <a:t>is not considered</a:t>
                </a:r>
                <a:r>
                  <a:rPr lang="en-US" sz="1200" dirty="0"/>
                  <a:t> for the NC passive option as it would require too many cavities.</a:t>
                </a:r>
              </a:p>
              <a:p>
                <a:pPr marL="557213" lvl="1" indent="-214313" algn="just">
                  <a:buFont typeface="Arial" panose="020B0604020202020204" pitchFamily="34" charset="0"/>
                  <a:buChar char="•"/>
                </a:pPr>
                <a:r>
                  <a:rPr lang="en-US" sz="1200" dirty="0"/>
                  <a:t>The NC passive option assumes that the natural bunch lengthening due to potential well distortion (NEG + broadband impedance) at 20 mA is enough (</a:t>
                </a:r>
                <a14:m>
                  <m:oMath xmlns:m="http://schemas.openxmlformats.org/officeDocument/2006/math">
                    <m:sSub>
                      <m:sSubPr>
                        <m:ctrlPr>
                          <a:rPr lang="fr-FR" sz="1200" i="1">
                            <a:latin typeface="Cambria Math" panose="02040503050406030204" pitchFamily="18" charset="0"/>
                          </a:rPr>
                        </m:ctrlPr>
                      </m:sSubPr>
                      <m:e>
                        <m:r>
                          <a:rPr lang="fr-FR" sz="1200" i="1">
                            <a:latin typeface="Cambria Math" panose="02040503050406030204" pitchFamily="18" charset="0"/>
                          </a:rPr>
                          <m:t>𝜎</m:t>
                        </m:r>
                      </m:e>
                      <m:sub>
                        <m:r>
                          <a:rPr lang="fr-FR" sz="1200" i="1">
                            <a:latin typeface="Cambria Math" panose="02040503050406030204" pitchFamily="18" charset="0"/>
                          </a:rPr>
                          <m:t>𝑠</m:t>
                        </m:r>
                      </m:sub>
                    </m:sSub>
                  </m:oMath>
                </a14:m>
                <a:r>
                  <a:rPr lang="en-US" sz="1200" dirty="0"/>
                  <a:t> &gt; 25/30 </a:t>
                </a:r>
                <a:r>
                  <a:rPr lang="en-US" sz="1200" dirty="0" err="1"/>
                  <a:t>ps</a:t>
                </a:r>
                <a:r>
                  <a:rPr lang="en-US" sz="1200" dirty="0"/>
                  <a:t>).</a:t>
                </a:r>
              </a:p>
            </p:txBody>
          </p:sp>
        </mc:Choice>
        <mc:Fallback>
          <p:sp>
            <p:nvSpPr>
              <p:cNvPr id="6" name="ZoneTexte 5">
                <a:extLst>
                  <a:ext uri="{FF2B5EF4-FFF2-40B4-BE49-F238E27FC236}">
                    <a16:creationId xmlns:a16="http://schemas.microsoft.com/office/drawing/2014/main" id="{24F69739-90C7-433C-8C14-2E31021798FA}"/>
                  </a:ext>
                </a:extLst>
              </p:cNvPr>
              <p:cNvSpPr txBox="1">
                <a:spLocks noRot="1" noChangeAspect="1" noMove="1" noResize="1" noEditPoints="1" noAdjustHandles="1" noChangeArrowheads="1" noChangeShapeType="1" noTextEdit="1"/>
              </p:cNvSpPr>
              <p:nvPr/>
            </p:nvSpPr>
            <p:spPr>
              <a:xfrm>
                <a:off x="197034" y="699542"/>
                <a:ext cx="8694966" cy="938719"/>
              </a:xfrm>
              <a:prstGeom prst="rect">
                <a:avLst/>
              </a:prstGeom>
              <a:blipFill>
                <a:blip r:embed="rId3"/>
                <a:stretch>
                  <a:fillRect l="-70" t="-1299" b="-4545"/>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7" name="ZoneTexte 6">
                <a:extLst>
                  <a:ext uri="{FF2B5EF4-FFF2-40B4-BE49-F238E27FC236}">
                    <a16:creationId xmlns:a16="http://schemas.microsoft.com/office/drawing/2014/main" id="{531279A1-CE81-4F20-9B09-CE3F2A4A1DB9}"/>
                  </a:ext>
                </a:extLst>
              </p:cNvPr>
              <p:cNvSpPr txBox="1"/>
              <p:nvPr/>
            </p:nvSpPr>
            <p:spPr>
              <a:xfrm>
                <a:off x="197034" y="1787642"/>
                <a:ext cx="5023038" cy="2154436"/>
              </a:xfrm>
              <a:prstGeom prst="rect">
                <a:avLst/>
              </a:prstGeom>
              <a:noFill/>
            </p:spPr>
            <p:txBody>
              <a:bodyPr wrap="square">
                <a:spAutoFit/>
              </a:bodyPr>
              <a:lstStyle/>
              <a:p>
                <a:pPr marL="171450" indent="-171450" algn="just">
                  <a:spcAft>
                    <a:spcPts val="600"/>
                  </a:spcAft>
                  <a:buFont typeface="Wingdings" panose="05000000000000000000" pitchFamily="2" charset="2"/>
                  <a:buChar char="Ø"/>
                </a:pPr>
                <a:r>
                  <a:rPr lang="en-US" sz="1400" b="1" dirty="0"/>
                  <a:t>100 mA, 8-bunch mode </a:t>
                </a:r>
              </a:p>
              <a:p>
                <a:pPr marL="557213" lvl="1" indent="-214313" algn="just">
                  <a:buFont typeface="Arial" panose="020B0604020202020204" pitchFamily="34" charset="0"/>
                  <a:buChar char="•"/>
                </a:pPr>
                <a:r>
                  <a:rPr lang="en-US" sz="1200" dirty="0"/>
                  <a:t>Should be possible with at least 3 cavities (to avoid AC Robinson w/ </a:t>
                </a:r>
                <a14:m>
                  <m:oMath xmlns:m="http://schemas.openxmlformats.org/officeDocument/2006/math">
                    <m:r>
                      <a:rPr lang="fr-FR" sz="1200" i="1">
                        <a:latin typeface="Cambria Math" panose="02040503050406030204" pitchFamily="18" charset="0"/>
                      </a:rPr>
                      <m:t>𝜇</m:t>
                    </m:r>
                    <m:r>
                      <a:rPr lang="fr-FR" sz="1200" i="1">
                        <a:latin typeface="Cambria Math" panose="02040503050406030204" pitchFamily="18" charset="0"/>
                      </a:rPr>
                      <m:t>=0</m:t>
                    </m:r>
                  </m:oMath>
                </a14:m>
                <a:r>
                  <a:rPr lang="en-US" sz="1200" dirty="0"/>
                  <a:t>).</a:t>
                </a:r>
              </a:p>
              <a:p>
                <a:pPr marL="557213" lvl="1" indent="-214313" algn="just">
                  <a:buFont typeface="Arial" panose="020B0604020202020204" pitchFamily="34" charset="0"/>
                  <a:buChar char="•"/>
                </a:pPr>
                <a:r>
                  <a:rPr lang="en-US" sz="1200" dirty="0"/>
                  <a:t>But then would conflict with the 500 mA uniform mode where 2 cavities can be used at most.</a:t>
                </a:r>
              </a:p>
              <a:p>
                <a:pPr marL="557213" lvl="1" indent="-214313" algn="just">
                  <a:buFont typeface="Arial" panose="020B0604020202020204" pitchFamily="34" charset="0"/>
                  <a:buChar char="•"/>
                </a:pPr>
                <a:endParaRPr lang="en-US" sz="1200" dirty="0"/>
              </a:p>
              <a:p>
                <a:pPr algn="just">
                  <a:spcAft>
                    <a:spcPts val="600"/>
                  </a:spcAft>
                </a:pPr>
                <a:r>
                  <a:rPr lang="en-US" sz="1400" b="1" u="sng" dirty="0"/>
                  <a:t>Possible mitigations</a:t>
                </a:r>
              </a:p>
              <a:p>
                <a:pPr marL="557213" lvl="1" indent="-214313" algn="just">
                  <a:buFont typeface="Arial" panose="020B0604020202020204" pitchFamily="34" charset="0"/>
                  <a:buChar char="•"/>
                </a:pPr>
                <a:r>
                  <a:rPr lang="en-US" sz="1200" dirty="0"/>
                  <a:t>Use 3 cavities with one of them in bunch shortening mode to bring stability for the 500 mA mode =&gt; to be investigated </a:t>
                </a:r>
              </a:p>
              <a:p>
                <a:pPr marL="557213" lvl="1" indent="-214313" algn="just">
                  <a:buFont typeface="Arial" panose="020B0604020202020204" pitchFamily="34" charset="0"/>
                  <a:buChar char="•"/>
                </a:pPr>
                <a:r>
                  <a:rPr lang="en-US" sz="1200" dirty="0"/>
                  <a:t>Efficiency of bunch-by-bunch feedback against PTBL (?)</a:t>
                </a:r>
              </a:p>
            </p:txBody>
          </p:sp>
        </mc:Choice>
        <mc:Fallback>
          <p:sp>
            <p:nvSpPr>
              <p:cNvPr id="7" name="ZoneTexte 6">
                <a:extLst>
                  <a:ext uri="{FF2B5EF4-FFF2-40B4-BE49-F238E27FC236}">
                    <a16:creationId xmlns:a16="http://schemas.microsoft.com/office/drawing/2014/main" id="{531279A1-CE81-4F20-9B09-CE3F2A4A1DB9}"/>
                  </a:ext>
                </a:extLst>
              </p:cNvPr>
              <p:cNvSpPr txBox="1">
                <a:spLocks noRot="1" noChangeAspect="1" noMove="1" noResize="1" noEditPoints="1" noAdjustHandles="1" noChangeArrowheads="1" noChangeShapeType="1" noTextEdit="1"/>
              </p:cNvSpPr>
              <p:nvPr/>
            </p:nvSpPr>
            <p:spPr>
              <a:xfrm>
                <a:off x="197034" y="1787642"/>
                <a:ext cx="5023038" cy="2154436"/>
              </a:xfrm>
              <a:prstGeom prst="rect">
                <a:avLst/>
              </a:prstGeom>
              <a:blipFill>
                <a:blip r:embed="rId4"/>
                <a:stretch>
                  <a:fillRect l="-364" t="-565" r="-121" b="-1130"/>
                </a:stretch>
              </a:blipFill>
            </p:spPr>
            <p:txBody>
              <a:bodyPr/>
              <a:lstStyle/>
              <a:p>
                <a:r>
                  <a:rPr lang="fr-FR">
                    <a:noFill/>
                  </a:rPr>
                  <a:t> </a:t>
                </a:r>
              </a:p>
            </p:txBody>
          </p:sp>
        </mc:Fallback>
      </mc:AlternateContent>
      <p:sp>
        <p:nvSpPr>
          <p:cNvPr id="9" name="ZoneTexte 8">
            <a:extLst>
              <a:ext uri="{FF2B5EF4-FFF2-40B4-BE49-F238E27FC236}">
                <a16:creationId xmlns:a16="http://schemas.microsoft.com/office/drawing/2014/main" id="{E66CFA90-CEE4-484F-A644-8CB5C8F07DF1}"/>
              </a:ext>
            </a:extLst>
          </p:cNvPr>
          <p:cNvSpPr txBox="1"/>
          <p:nvPr/>
        </p:nvSpPr>
        <p:spPr>
          <a:xfrm>
            <a:off x="944117" y="4443958"/>
            <a:ext cx="7300291" cy="584775"/>
          </a:xfrm>
          <a:prstGeom prst="rect">
            <a:avLst/>
          </a:prstGeom>
          <a:solidFill>
            <a:schemeClr val="bg1"/>
          </a:solidFill>
          <a:ln w="25400" cmpd="dbl">
            <a:solidFill>
              <a:srgbClr val="C00000"/>
            </a:solidFill>
          </a:ln>
        </p:spPr>
        <p:txBody>
          <a:bodyPr wrap="square" rtlCol="0">
            <a:spAutoFit/>
          </a:bodyPr>
          <a:lstStyle/>
          <a:p>
            <a:pPr algn="ctr"/>
            <a:r>
              <a:rPr lang="fr-FR" sz="1600" b="1" dirty="0"/>
              <a:t>Passive NC case option </a:t>
            </a:r>
            <a:r>
              <a:rPr lang="fr-FR" sz="1600" b="1" dirty="0" err="1"/>
              <a:t>discarded</a:t>
            </a:r>
            <a:r>
              <a:rPr lang="fr-FR" sz="1600" b="1" dirty="0"/>
              <a:t> </a:t>
            </a:r>
            <a:r>
              <a:rPr lang="fr-FR" sz="1600" b="1" dirty="0" err="1"/>
              <a:t>because</a:t>
            </a:r>
            <a:r>
              <a:rPr lang="fr-FR" sz="1600" b="1" dirty="0"/>
              <a:t> of </a:t>
            </a:r>
            <a:r>
              <a:rPr lang="fr-FR" sz="1600" b="1" dirty="0" err="1"/>
              <a:t>limited</a:t>
            </a:r>
            <a:r>
              <a:rPr lang="fr-FR" sz="1600" b="1" dirty="0"/>
              <a:t> stable </a:t>
            </a:r>
            <a:r>
              <a:rPr lang="fr-FR" sz="1600" b="1" dirty="0" err="1"/>
              <a:t>domain</a:t>
            </a:r>
            <a:r>
              <a:rPr lang="fr-FR" sz="1600" b="1" dirty="0"/>
              <a:t>, </a:t>
            </a:r>
            <a:r>
              <a:rPr lang="fr-FR" sz="1600" b="1" dirty="0" err="1"/>
              <a:t>incompatibility</a:t>
            </a:r>
            <a:r>
              <a:rPr lang="fr-FR" sz="1600" b="1" dirty="0"/>
              <a:t> </a:t>
            </a:r>
            <a:r>
              <a:rPr lang="fr-FR" sz="1600" b="1" dirty="0" err="1"/>
              <a:t>between</a:t>
            </a:r>
            <a:r>
              <a:rPr lang="fr-FR" sz="1600" b="1" dirty="0"/>
              <a:t> </a:t>
            </a:r>
            <a:r>
              <a:rPr lang="fr-FR" sz="1600" b="1" dirty="0" err="1"/>
              <a:t>operation</a:t>
            </a:r>
            <a:r>
              <a:rPr lang="fr-FR" sz="1600" b="1" dirty="0"/>
              <a:t> modes and 20 mA </a:t>
            </a:r>
            <a:r>
              <a:rPr lang="fr-FR" sz="1600" b="1" dirty="0" err="1"/>
              <a:t>bunch</a:t>
            </a:r>
            <a:r>
              <a:rPr lang="fr-FR" sz="1600" b="1" dirty="0"/>
              <a:t> </a:t>
            </a:r>
            <a:r>
              <a:rPr lang="fr-FR" sz="1600" b="1" dirty="0" err="1"/>
              <a:t>lengthening</a:t>
            </a:r>
            <a:r>
              <a:rPr lang="fr-FR" sz="1600" b="1" dirty="0"/>
              <a:t> </a:t>
            </a:r>
            <a:r>
              <a:rPr lang="fr-FR" sz="1600" b="1" dirty="0" err="1"/>
              <a:t>impossibility</a:t>
            </a:r>
            <a:r>
              <a:rPr lang="fr-FR" sz="1600" b="1" dirty="0"/>
              <a:t>.</a:t>
            </a:r>
          </a:p>
        </p:txBody>
      </p:sp>
    </p:spTree>
    <p:extLst>
      <p:ext uri="{BB962C8B-B14F-4D97-AF65-F5344CB8AC3E}">
        <p14:creationId xmlns:p14="http://schemas.microsoft.com/office/powerpoint/2010/main" val="191582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CBFAE1C5-062D-4A71-B546-6D3C1A93EF15}"/>
              </a:ext>
            </a:extLst>
          </p:cNvPr>
          <p:cNvSpPr>
            <a:spLocks noGrp="1"/>
          </p:cNvSpPr>
          <p:nvPr>
            <p:ph type="title"/>
          </p:nvPr>
        </p:nvSpPr>
        <p:spPr>
          <a:xfrm>
            <a:off x="2057250" y="14566"/>
            <a:ext cx="7051254" cy="565200"/>
          </a:xfrm>
        </p:spPr>
        <p:txBody>
          <a:bodyPr/>
          <a:lstStyle/>
          <a:p>
            <a:r>
              <a:rPr lang="en-GB" sz="2800" dirty="0">
                <a:latin typeface="Calibri" panose="020F0502020204030204" pitchFamily="34" charset="0"/>
                <a:ea typeface="Calibri" panose="020F0502020204030204" pitchFamily="34" charset="0"/>
                <a:cs typeface="Times New Roman" panose="02020603050405020304" pitchFamily="18" charset="0"/>
              </a:rPr>
              <a:t>Active NC case – 500 mA</a:t>
            </a:r>
            <a:endParaRPr lang="fr-FR" sz="2800" dirty="0"/>
          </a:p>
        </p:txBody>
      </p:sp>
      <p:pic>
        <p:nvPicPr>
          <p:cNvPr id="6" name="Image 5">
            <a:extLst>
              <a:ext uri="{FF2B5EF4-FFF2-40B4-BE49-F238E27FC236}">
                <a16:creationId xmlns:a16="http://schemas.microsoft.com/office/drawing/2014/main" id="{A31B783B-7C0C-449E-9DD0-DD6B0E9676B6}"/>
              </a:ext>
            </a:extLst>
          </p:cNvPr>
          <p:cNvPicPr>
            <a:picLocks noChangeAspect="1"/>
          </p:cNvPicPr>
          <p:nvPr/>
        </p:nvPicPr>
        <p:blipFill>
          <a:blip r:embed="rId2"/>
          <a:stretch>
            <a:fillRect/>
          </a:stretch>
        </p:blipFill>
        <p:spPr>
          <a:xfrm>
            <a:off x="107504" y="951342"/>
            <a:ext cx="5040560" cy="3708640"/>
          </a:xfrm>
          <a:prstGeom prst="rect">
            <a:avLst/>
          </a:prstGeom>
        </p:spPr>
      </p:pic>
      <p:pic>
        <p:nvPicPr>
          <p:cNvPr id="10" name="Image 9">
            <a:extLst>
              <a:ext uri="{FF2B5EF4-FFF2-40B4-BE49-F238E27FC236}">
                <a16:creationId xmlns:a16="http://schemas.microsoft.com/office/drawing/2014/main" id="{601E21CD-0863-448D-B9F2-ADC0565D25CA}"/>
              </a:ext>
            </a:extLst>
          </p:cNvPr>
          <p:cNvPicPr>
            <a:picLocks noChangeAspect="1"/>
          </p:cNvPicPr>
          <p:nvPr/>
        </p:nvPicPr>
        <p:blipFill>
          <a:blip r:embed="rId3"/>
          <a:stretch>
            <a:fillRect/>
          </a:stretch>
        </p:blipFill>
        <p:spPr>
          <a:xfrm>
            <a:off x="5220072" y="771550"/>
            <a:ext cx="3588152" cy="2806861"/>
          </a:xfrm>
          <a:prstGeom prst="rect">
            <a:avLst/>
          </a:prstGeom>
        </p:spPr>
      </p:pic>
      <p:pic>
        <p:nvPicPr>
          <p:cNvPr id="12" name="Image 11" descr="Une image contenant texte&#10;&#10;Description générée automatiquement">
            <a:extLst>
              <a:ext uri="{FF2B5EF4-FFF2-40B4-BE49-F238E27FC236}">
                <a16:creationId xmlns:a16="http://schemas.microsoft.com/office/drawing/2014/main" id="{49937FC9-ACEE-4E76-8828-18EF6DCCA55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8329" t="29000" r="10735" b="38800"/>
          <a:stretch/>
        </p:blipFill>
        <p:spPr>
          <a:xfrm>
            <a:off x="5796136" y="3597367"/>
            <a:ext cx="2724056" cy="1278639"/>
          </a:xfrm>
          <a:prstGeom prst="rect">
            <a:avLst/>
          </a:prstGeom>
        </p:spPr>
      </p:pic>
    </p:spTree>
    <p:extLst>
      <p:ext uri="{BB962C8B-B14F-4D97-AF65-F5344CB8AC3E}">
        <p14:creationId xmlns:p14="http://schemas.microsoft.com/office/powerpoint/2010/main" val="1734942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1399C413-54E9-4CF5-9D61-9D266067ECA4}"/>
              </a:ext>
            </a:extLst>
          </p:cNvPr>
          <p:cNvSpPr>
            <a:spLocks noGrp="1"/>
          </p:cNvSpPr>
          <p:nvPr>
            <p:ph type="title"/>
          </p:nvPr>
        </p:nvSpPr>
        <p:spPr>
          <a:xfrm>
            <a:off x="2057250" y="14566"/>
            <a:ext cx="7051254" cy="565200"/>
          </a:xfrm>
        </p:spPr>
        <p:txBody>
          <a:bodyPr/>
          <a:lstStyle/>
          <a:p>
            <a:r>
              <a:rPr lang="en-GB" sz="2800" dirty="0">
                <a:latin typeface="Calibri" panose="020F0502020204030204" pitchFamily="34" charset="0"/>
                <a:ea typeface="Calibri" panose="020F0502020204030204" pitchFamily="34" charset="0"/>
                <a:cs typeface="Times New Roman" panose="02020603050405020304" pitchFamily="18" charset="0"/>
              </a:rPr>
              <a:t>Active NC case – 500 mA</a:t>
            </a:r>
            <a:endParaRPr lang="fr-FR" sz="2800" dirty="0"/>
          </a:p>
        </p:txBody>
      </p:sp>
      <p:pic>
        <p:nvPicPr>
          <p:cNvPr id="6" name="Image 5">
            <a:extLst>
              <a:ext uri="{FF2B5EF4-FFF2-40B4-BE49-F238E27FC236}">
                <a16:creationId xmlns:a16="http://schemas.microsoft.com/office/drawing/2014/main" id="{04C2077C-C508-4E9F-8731-95EC3DE7AEC7}"/>
              </a:ext>
            </a:extLst>
          </p:cNvPr>
          <p:cNvPicPr>
            <a:picLocks noChangeAspect="1"/>
          </p:cNvPicPr>
          <p:nvPr/>
        </p:nvPicPr>
        <p:blipFill rotWithShape="1">
          <a:blip r:embed="rId2">
            <a:extLst>
              <a:ext uri="{28A0092B-C50C-407E-A947-70E740481C1C}">
                <a14:useLocalDpi xmlns:a14="http://schemas.microsoft.com/office/drawing/2010/main" val="0"/>
              </a:ext>
            </a:extLst>
          </a:blip>
          <a:srcRect l="4887" t="23399" r="9064" b="1212"/>
          <a:stretch/>
        </p:blipFill>
        <p:spPr>
          <a:xfrm>
            <a:off x="755576" y="915565"/>
            <a:ext cx="7575339" cy="3960441"/>
          </a:xfrm>
          <a:prstGeom prst="rect">
            <a:avLst/>
          </a:prstGeom>
        </p:spPr>
      </p:pic>
      <p:sp>
        <p:nvSpPr>
          <p:cNvPr id="7" name="ZoneTexte 6">
            <a:extLst>
              <a:ext uri="{FF2B5EF4-FFF2-40B4-BE49-F238E27FC236}">
                <a16:creationId xmlns:a16="http://schemas.microsoft.com/office/drawing/2014/main" id="{CDF84743-B56E-4899-B728-F36BB302AAA1}"/>
              </a:ext>
            </a:extLst>
          </p:cNvPr>
          <p:cNvSpPr txBox="1"/>
          <p:nvPr/>
        </p:nvSpPr>
        <p:spPr>
          <a:xfrm>
            <a:off x="251520" y="793036"/>
            <a:ext cx="3530454" cy="338554"/>
          </a:xfrm>
          <a:prstGeom prst="rect">
            <a:avLst/>
          </a:prstGeom>
          <a:solidFill>
            <a:schemeClr val="bg1"/>
          </a:solidFill>
        </p:spPr>
        <p:txBody>
          <a:bodyPr wrap="none" rtlCol="0">
            <a:spAutoFit/>
          </a:bodyPr>
          <a:lstStyle/>
          <a:p>
            <a:pPr marL="285750" indent="-285750">
              <a:buFont typeface="Wingdings" panose="05000000000000000000" pitchFamily="2" charset="2"/>
              <a:buChar char="Ø"/>
            </a:pPr>
            <a:r>
              <a:rPr lang="fr-FR" sz="1600" b="1" u="sng" dirty="0"/>
              <a:t>1 x active NC HC </a:t>
            </a:r>
            <a:r>
              <a:rPr lang="fr-FR" sz="1600" b="1" u="sng" dirty="0" err="1"/>
              <a:t>with</a:t>
            </a:r>
            <a:r>
              <a:rPr lang="fr-FR" sz="1600" b="1" u="sng" dirty="0"/>
              <a:t> </a:t>
            </a:r>
            <a:r>
              <a:rPr lang="fr-FR" sz="1600" b="1" u="sng" dirty="0" err="1"/>
              <a:t>generator</a:t>
            </a:r>
            <a:r>
              <a:rPr lang="fr-FR" sz="1600" b="1" u="sng" dirty="0"/>
              <a:t> OFF</a:t>
            </a:r>
          </a:p>
        </p:txBody>
      </p:sp>
      <p:sp>
        <p:nvSpPr>
          <p:cNvPr id="3" name="Rectangle 2">
            <a:extLst>
              <a:ext uri="{FF2B5EF4-FFF2-40B4-BE49-F238E27FC236}">
                <a16:creationId xmlns:a16="http://schemas.microsoft.com/office/drawing/2014/main" id="{88E21E2C-D99B-42FD-88DB-F5097C04EDAE}"/>
              </a:ext>
            </a:extLst>
          </p:cNvPr>
          <p:cNvSpPr/>
          <p:nvPr/>
        </p:nvSpPr>
        <p:spPr>
          <a:xfrm>
            <a:off x="819369" y="1131590"/>
            <a:ext cx="2232248"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92212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2BB4494C-B9BE-46EB-9868-3948F1C2B800}"/>
              </a:ext>
            </a:extLst>
          </p:cNvPr>
          <p:cNvPicPr>
            <a:picLocks noChangeAspect="1"/>
          </p:cNvPicPr>
          <p:nvPr/>
        </p:nvPicPr>
        <p:blipFill rotWithShape="1">
          <a:blip r:embed="rId2">
            <a:extLst>
              <a:ext uri="{28A0092B-C50C-407E-A947-70E740481C1C}">
                <a14:useLocalDpi xmlns:a14="http://schemas.microsoft.com/office/drawing/2010/main" val="0"/>
              </a:ext>
            </a:extLst>
          </a:blip>
          <a:srcRect l="4051" t="24801" r="9064" b="3801"/>
          <a:stretch/>
        </p:blipFill>
        <p:spPr>
          <a:xfrm>
            <a:off x="675096" y="1059582"/>
            <a:ext cx="7929352" cy="3888432"/>
          </a:xfrm>
          <a:prstGeom prst="rect">
            <a:avLst/>
          </a:prstGeom>
        </p:spPr>
      </p:pic>
      <p:sp>
        <p:nvSpPr>
          <p:cNvPr id="4" name="Titre 1">
            <a:extLst>
              <a:ext uri="{FF2B5EF4-FFF2-40B4-BE49-F238E27FC236}">
                <a16:creationId xmlns:a16="http://schemas.microsoft.com/office/drawing/2014/main" id="{75F4310F-73DD-4EB8-AF20-46EBAAC32DC9}"/>
              </a:ext>
            </a:extLst>
          </p:cNvPr>
          <p:cNvSpPr>
            <a:spLocks noGrp="1"/>
          </p:cNvSpPr>
          <p:nvPr>
            <p:ph type="title"/>
          </p:nvPr>
        </p:nvSpPr>
        <p:spPr>
          <a:xfrm>
            <a:off x="2057250" y="14566"/>
            <a:ext cx="7051254" cy="565200"/>
          </a:xfrm>
        </p:spPr>
        <p:txBody>
          <a:bodyPr/>
          <a:lstStyle/>
          <a:p>
            <a:r>
              <a:rPr lang="en-GB" sz="2800" dirty="0">
                <a:latin typeface="Calibri" panose="020F0502020204030204" pitchFamily="34" charset="0"/>
                <a:ea typeface="Calibri" panose="020F0502020204030204" pitchFamily="34" charset="0"/>
                <a:cs typeface="Times New Roman" panose="02020603050405020304" pitchFamily="18" charset="0"/>
              </a:rPr>
              <a:t>Active NC case – 500 mA</a:t>
            </a:r>
            <a:endParaRPr lang="fr-FR" sz="2800" dirty="0"/>
          </a:p>
        </p:txBody>
      </p:sp>
      <p:sp>
        <p:nvSpPr>
          <p:cNvPr id="9" name="ZoneTexte 8">
            <a:extLst>
              <a:ext uri="{FF2B5EF4-FFF2-40B4-BE49-F238E27FC236}">
                <a16:creationId xmlns:a16="http://schemas.microsoft.com/office/drawing/2014/main" id="{35DA0563-4D78-4D81-AD7D-0DBE4360647E}"/>
              </a:ext>
            </a:extLst>
          </p:cNvPr>
          <p:cNvSpPr txBox="1"/>
          <p:nvPr/>
        </p:nvSpPr>
        <p:spPr>
          <a:xfrm>
            <a:off x="251520" y="793036"/>
            <a:ext cx="3475952" cy="338554"/>
          </a:xfrm>
          <a:prstGeom prst="rect">
            <a:avLst/>
          </a:prstGeom>
          <a:noFill/>
        </p:spPr>
        <p:txBody>
          <a:bodyPr wrap="none" rtlCol="0">
            <a:spAutoFit/>
          </a:bodyPr>
          <a:lstStyle/>
          <a:p>
            <a:pPr marL="285750" indent="-285750">
              <a:buFont typeface="Wingdings" panose="05000000000000000000" pitchFamily="2" charset="2"/>
              <a:buChar char="Ø"/>
            </a:pPr>
            <a:r>
              <a:rPr lang="fr-FR" sz="1600" b="1" u="sng" dirty="0"/>
              <a:t>1 x active NC HC </a:t>
            </a:r>
            <a:r>
              <a:rPr lang="fr-FR" sz="1600" b="1" u="sng" dirty="0" err="1"/>
              <a:t>with</a:t>
            </a:r>
            <a:r>
              <a:rPr lang="fr-FR" sz="1600" b="1" u="sng" dirty="0"/>
              <a:t> </a:t>
            </a:r>
            <a:r>
              <a:rPr lang="fr-FR" sz="1600" b="1" u="sng" dirty="0" err="1"/>
              <a:t>generator</a:t>
            </a:r>
            <a:r>
              <a:rPr lang="fr-FR" sz="1600" b="1" u="sng" dirty="0"/>
              <a:t> ON</a:t>
            </a:r>
          </a:p>
        </p:txBody>
      </p:sp>
      <p:sp>
        <p:nvSpPr>
          <p:cNvPr id="5" name="Rectangle 4">
            <a:extLst>
              <a:ext uri="{FF2B5EF4-FFF2-40B4-BE49-F238E27FC236}">
                <a16:creationId xmlns:a16="http://schemas.microsoft.com/office/drawing/2014/main" id="{79F1E613-0EAC-4B9C-9670-5AE6C472E124}"/>
              </a:ext>
            </a:extLst>
          </p:cNvPr>
          <p:cNvSpPr/>
          <p:nvPr/>
        </p:nvSpPr>
        <p:spPr>
          <a:xfrm>
            <a:off x="827584" y="1110104"/>
            <a:ext cx="2232248" cy="2347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53FC519B-A5F3-45F4-A92E-227BDE1C94E4}"/>
              </a:ext>
            </a:extLst>
          </p:cNvPr>
          <p:cNvSpPr txBox="1"/>
          <p:nvPr/>
        </p:nvSpPr>
        <p:spPr>
          <a:xfrm>
            <a:off x="2752271" y="3509015"/>
            <a:ext cx="1819729" cy="430887"/>
          </a:xfrm>
          <a:prstGeom prst="rect">
            <a:avLst/>
          </a:prstGeom>
          <a:noFill/>
        </p:spPr>
        <p:txBody>
          <a:bodyPr wrap="none" rtlCol="0">
            <a:spAutoFit/>
          </a:bodyPr>
          <a:lstStyle/>
          <a:p>
            <a:r>
              <a:rPr lang="fr-FR" sz="1100" dirty="0">
                <a:solidFill>
                  <a:srgbClr val="33CC33"/>
                </a:solidFill>
              </a:rPr>
              <a:t>o Active NC HC </a:t>
            </a:r>
            <a:r>
              <a:rPr lang="fr-FR" sz="1100" dirty="0" err="1">
                <a:solidFill>
                  <a:srgbClr val="33CC33"/>
                </a:solidFill>
              </a:rPr>
              <a:t>with</a:t>
            </a:r>
            <a:r>
              <a:rPr lang="fr-FR" sz="1100" dirty="0">
                <a:solidFill>
                  <a:srgbClr val="33CC33"/>
                </a:solidFill>
              </a:rPr>
              <a:t> </a:t>
            </a:r>
            <a:r>
              <a:rPr lang="fr-FR" sz="1100" dirty="0" err="1">
                <a:solidFill>
                  <a:srgbClr val="33CC33"/>
                </a:solidFill>
              </a:rPr>
              <a:t>gen</a:t>
            </a:r>
            <a:r>
              <a:rPr lang="fr-FR" sz="1100" dirty="0">
                <a:solidFill>
                  <a:srgbClr val="33CC33"/>
                </a:solidFill>
              </a:rPr>
              <a:t> OFF</a:t>
            </a:r>
          </a:p>
          <a:p>
            <a:r>
              <a:rPr lang="fr-FR" sz="1100" dirty="0">
                <a:solidFill>
                  <a:srgbClr val="FF0000"/>
                </a:solidFill>
              </a:rPr>
              <a:t>o Active NC HC </a:t>
            </a:r>
            <a:r>
              <a:rPr lang="fr-FR" sz="1100" dirty="0" err="1">
                <a:solidFill>
                  <a:srgbClr val="FF0000"/>
                </a:solidFill>
              </a:rPr>
              <a:t>with</a:t>
            </a:r>
            <a:r>
              <a:rPr lang="fr-FR" sz="1100" dirty="0">
                <a:solidFill>
                  <a:srgbClr val="FF0000"/>
                </a:solidFill>
              </a:rPr>
              <a:t> </a:t>
            </a:r>
            <a:r>
              <a:rPr lang="fr-FR" sz="1100" dirty="0" err="1">
                <a:solidFill>
                  <a:srgbClr val="FF0000"/>
                </a:solidFill>
              </a:rPr>
              <a:t>gen</a:t>
            </a:r>
            <a:r>
              <a:rPr lang="fr-FR" sz="1100" dirty="0">
                <a:solidFill>
                  <a:srgbClr val="FF0000"/>
                </a:solidFill>
              </a:rPr>
              <a:t> ON</a:t>
            </a:r>
          </a:p>
        </p:txBody>
      </p:sp>
      <p:sp>
        <p:nvSpPr>
          <p:cNvPr id="8" name="Rectangle 7">
            <a:extLst>
              <a:ext uri="{FF2B5EF4-FFF2-40B4-BE49-F238E27FC236}">
                <a16:creationId xmlns:a16="http://schemas.microsoft.com/office/drawing/2014/main" id="{BAF415D3-6294-4E7B-8C94-B706BF14545B}"/>
              </a:ext>
            </a:extLst>
          </p:cNvPr>
          <p:cNvSpPr/>
          <p:nvPr/>
        </p:nvSpPr>
        <p:spPr>
          <a:xfrm>
            <a:off x="5148064" y="4162152"/>
            <a:ext cx="3744416" cy="795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dirty="0">
                <a:solidFill>
                  <a:schemeClr val="tx1"/>
                </a:solidFill>
              </a:rPr>
              <a:t>Active NC </a:t>
            </a:r>
            <a:r>
              <a:rPr lang="fr-FR" sz="1600" dirty="0" err="1">
                <a:solidFill>
                  <a:schemeClr val="tx1"/>
                </a:solidFill>
              </a:rPr>
              <a:t>with</a:t>
            </a:r>
            <a:r>
              <a:rPr lang="fr-FR" sz="1600" dirty="0">
                <a:solidFill>
                  <a:schemeClr val="tx1"/>
                </a:solidFill>
              </a:rPr>
              <a:t> </a:t>
            </a:r>
            <a:r>
              <a:rPr lang="fr-FR" sz="1600" dirty="0" err="1">
                <a:solidFill>
                  <a:schemeClr val="tx1"/>
                </a:solidFill>
              </a:rPr>
              <a:t>gen</a:t>
            </a:r>
            <a:r>
              <a:rPr lang="fr-FR" sz="1600" dirty="0">
                <a:solidFill>
                  <a:schemeClr val="tx1"/>
                </a:solidFill>
              </a:rPr>
              <a:t> ON </a:t>
            </a:r>
            <a:r>
              <a:rPr lang="fr-FR" sz="1600" dirty="0" err="1">
                <a:solidFill>
                  <a:schemeClr val="tx1"/>
                </a:solidFill>
              </a:rPr>
              <a:t>allows</a:t>
            </a:r>
            <a:r>
              <a:rPr lang="fr-FR" sz="1600" dirty="0">
                <a:solidFill>
                  <a:schemeClr val="tx1"/>
                </a:solidFill>
              </a:rPr>
              <a:t> to </a:t>
            </a:r>
            <a:r>
              <a:rPr lang="fr-FR" sz="1600" dirty="0" err="1">
                <a:solidFill>
                  <a:schemeClr val="tx1"/>
                </a:solidFill>
              </a:rPr>
              <a:t>meet</a:t>
            </a:r>
            <a:r>
              <a:rPr lang="fr-FR" sz="1600" dirty="0">
                <a:solidFill>
                  <a:schemeClr val="tx1"/>
                </a:solidFill>
              </a:rPr>
              <a:t> FP conditions (≠ </a:t>
            </a:r>
            <a:r>
              <a:rPr lang="fr-FR" sz="1600" dirty="0" err="1">
                <a:solidFill>
                  <a:schemeClr val="tx1"/>
                </a:solidFill>
              </a:rPr>
              <a:t>gen</a:t>
            </a:r>
            <a:r>
              <a:rPr lang="fr-FR" sz="1600" dirty="0">
                <a:solidFill>
                  <a:schemeClr val="tx1"/>
                </a:solidFill>
              </a:rPr>
              <a:t> OFF and passive case)</a:t>
            </a:r>
          </a:p>
        </p:txBody>
      </p:sp>
    </p:spTree>
    <p:extLst>
      <p:ext uri="{BB962C8B-B14F-4D97-AF65-F5344CB8AC3E}">
        <p14:creationId xmlns:p14="http://schemas.microsoft.com/office/powerpoint/2010/main" val="3224954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FC6CA131-89AB-4E7C-87DB-5C2EEB94E1B2}"/>
              </a:ext>
            </a:extLst>
          </p:cNvPr>
          <p:cNvSpPr>
            <a:spLocks noGrp="1"/>
          </p:cNvSpPr>
          <p:nvPr>
            <p:ph type="title"/>
          </p:nvPr>
        </p:nvSpPr>
        <p:spPr>
          <a:xfrm>
            <a:off x="2057250" y="14566"/>
            <a:ext cx="7051254" cy="565200"/>
          </a:xfrm>
        </p:spPr>
        <p:txBody>
          <a:bodyPr/>
          <a:lstStyle/>
          <a:p>
            <a:r>
              <a:rPr lang="en-GB" sz="2800" dirty="0">
                <a:latin typeface="Calibri" panose="020F0502020204030204" pitchFamily="34" charset="0"/>
                <a:ea typeface="Calibri" panose="020F0502020204030204" pitchFamily="34" charset="0"/>
                <a:cs typeface="Times New Roman" panose="02020603050405020304" pitchFamily="18" charset="0"/>
              </a:rPr>
              <a:t>Active NC harmonic cavity case</a:t>
            </a:r>
            <a:endParaRPr lang="fr-FR" sz="2800" dirty="0"/>
          </a:p>
        </p:txBody>
      </p:sp>
      <p:grpSp>
        <p:nvGrpSpPr>
          <p:cNvPr id="5" name="Groupe 4">
            <a:extLst>
              <a:ext uri="{FF2B5EF4-FFF2-40B4-BE49-F238E27FC236}">
                <a16:creationId xmlns:a16="http://schemas.microsoft.com/office/drawing/2014/main" id="{9D8A2AA6-578D-44A6-8D85-CAEE14BF1331}"/>
              </a:ext>
            </a:extLst>
          </p:cNvPr>
          <p:cNvGrpSpPr/>
          <p:nvPr/>
        </p:nvGrpSpPr>
        <p:grpSpPr>
          <a:xfrm>
            <a:off x="971600" y="843558"/>
            <a:ext cx="6696744" cy="4248472"/>
            <a:chOff x="971600" y="843558"/>
            <a:chExt cx="6696744" cy="4248472"/>
          </a:xfrm>
        </p:grpSpPr>
        <p:pic>
          <p:nvPicPr>
            <p:cNvPr id="6" name="Image 5">
              <a:extLst>
                <a:ext uri="{FF2B5EF4-FFF2-40B4-BE49-F238E27FC236}">
                  <a16:creationId xmlns:a16="http://schemas.microsoft.com/office/drawing/2014/main" id="{0D2CE54F-B514-4ED0-9897-8B35B9F2F0A4}"/>
                </a:ext>
              </a:extLst>
            </p:cNvPr>
            <p:cNvPicPr>
              <a:picLocks noChangeAspect="1"/>
            </p:cNvPicPr>
            <p:nvPr/>
          </p:nvPicPr>
          <p:blipFill rotWithShape="1">
            <a:blip r:embed="rId2">
              <a:extLst>
                <a:ext uri="{28A0092B-C50C-407E-A947-70E740481C1C}">
                  <a14:useLocalDpi xmlns:a14="http://schemas.microsoft.com/office/drawing/2010/main" val="0"/>
                </a:ext>
              </a:extLst>
            </a:blip>
            <a:srcRect l="4051" t="16401" r="18254" b="1001"/>
            <a:stretch/>
          </p:blipFill>
          <p:spPr>
            <a:xfrm>
              <a:off x="971600" y="843558"/>
              <a:ext cx="6696744" cy="4248472"/>
            </a:xfrm>
            <a:prstGeom prst="rect">
              <a:avLst/>
            </a:prstGeom>
          </p:spPr>
        </p:pic>
        <p:sp>
          <p:nvSpPr>
            <p:cNvPr id="2" name="Rectangle 1">
              <a:extLst>
                <a:ext uri="{FF2B5EF4-FFF2-40B4-BE49-F238E27FC236}">
                  <a16:creationId xmlns:a16="http://schemas.microsoft.com/office/drawing/2014/main" id="{8373EEDA-6CDC-4E50-AE0E-51DE6B72C05F}"/>
                </a:ext>
              </a:extLst>
            </p:cNvPr>
            <p:cNvSpPr/>
            <p:nvPr/>
          </p:nvSpPr>
          <p:spPr>
            <a:xfrm>
              <a:off x="5724128" y="4876006"/>
              <a:ext cx="360000" cy="18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659254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5E71306F-15B4-455C-A206-2A048FC50874}"/>
              </a:ext>
            </a:extLst>
          </p:cNvPr>
          <p:cNvSpPr>
            <a:spLocks noGrp="1"/>
          </p:cNvSpPr>
          <p:nvPr>
            <p:ph type="title"/>
          </p:nvPr>
        </p:nvSpPr>
        <p:spPr>
          <a:xfrm>
            <a:off x="2057250" y="14566"/>
            <a:ext cx="7051254" cy="565200"/>
          </a:xfrm>
        </p:spPr>
        <p:txBody>
          <a:bodyPr/>
          <a:lstStyle/>
          <a:p>
            <a:r>
              <a:rPr lang="en-GB" sz="2800" dirty="0">
                <a:latin typeface="Calibri" panose="020F0502020204030204" pitchFamily="34" charset="0"/>
                <a:ea typeface="Calibri" panose="020F0502020204030204" pitchFamily="34" charset="0"/>
                <a:cs typeface="Times New Roman" panose="02020603050405020304" pitchFamily="18" charset="0"/>
              </a:rPr>
              <a:t>Active NC case – 500 mA</a:t>
            </a:r>
            <a:endParaRPr lang="fr-FR" sz="2800" dirty="0"/>
          </a:p>
        </p:txBody>
      </p:sp>
      <p:pic>
        <p:nvPicPr>
          <p:cNvPr id="7" name="Image 6">
            <a:extLst>
              <a:ext uri="{FF2B5EF4-FFF2-40B4-BE49-F238E27FC236}">
                <a16:creationId xmlns:a16="http://schemas.microsoft.com/office/drawing/2014/main" id="{80788D11-BC09-412C-8217-B7793488390B}"/>
              </a:ext>
            </a:extLst>
          </p:cNvPr>
          <p:cNvPicPr>
            <a:picLocks noChangeAspect="1"/>
          </p:cNvPicPr>
          <p:nvPr/>
        </p:nvPicPr>
        <p:blipFill rotWithShape="1">
          <a:blip r:embed="rId2">
            <a:extLst>
              <a:ext uri="{28A0092B-C50C-407E-A947-70E740481C1C}">
                <a14:useLocalDpi xmlns:a14="http://schemas.microsoft.com/office/drawing/2010/main" val="0"/>
              </a:ext>
            </a:extLst>
          </a:blip>
          <a:srcRect l="4887" t="24801" r="9064" b="2401"/>
          <a:stretch/>
        </p:blipFill>
        <p:spPr>
          <a:xfrm>
            <a:off x="683568" y="987574"/>
            <a:ext cx="7416824" cy="3744416"/>
          </a:xfrm>
          <a:prstGeom prst="rect">
            <a:avLst/>
          </a:prstGeom>
        </p:spPr>
      </p:pic>
      <p:sp>
        <p:nvSpPr>
          <p:cNvPr id="2" name="ZoneTexte 1">
            <a:extLst>
              <a:ext uri="{FF2B5EF4-FFF2-40B4-BE49-F238E27FC236}">
                <a16:creationId xmlns:a16="http://schemas.microsoft.com/office/drawing/2014/main" id="{1563EAEF-C28B-4BEE-92B9-C460456CDF10}"/>
              </a:ext>
            </a:extLst>
          </p:cNvPr>
          <p:cNvSpPr txBox="1"/>
          <p:nvPr/>
        </p:nvSpPr>
        <p:spPr>
          <a:xfrm rot="20703920">
            <a:off x="797207" y="1759377"/>
            <a:ext cx="7478047" cy="1862048"/>
          </a:xfrm>
          <a:prstGeom prst="rect">
            <a:avLst/>
          </a:prstGeom>
          <a:noFill/>
        </p:spPr>
        <p:txBody>
          <a:bodyPr wrap="square" rtlCol="0">
            <a:spAutoFit/>
          </a:bodyPr>
          <a:lstStyle/>
          <a:p>
            <a:pPr algn="ctr"/>
            <a:r>
              <a:rPr lang="fr-FR" sz="11500" b="1" dirty="0">
                <a:solidFill>
                  <a:schemeClr val="tx1">
                    <a:alpha val="25000"/>
                  </a:schemeClr>
                </a:solidFill>
              </a:rPr>
              <a:t>Preliminary</a:t>
            </a:r>
          </a:p>
        </p:txBody>
      </p:sp>
      <p:sp>
        <p:nvSpPr>
          <p:cNvPr id="4" name="ZoneTexte 3">
            <a:extLst>
              <a:ext uri="{FF2B5EF4-FFF2-40B4-BE49-F238E27FC236}">
                <a16:creationId xmlns:a16="http://schemas.microsoft.com/office/drawing/2014/main" id="{89960CF0-5FF4-4C9B-8BEB-2FF6D527FE43}"/>
              </a:ext>
            </a:extLst>
          </p:cNvPr>
          <p:cNvSpPr txBox="1"/>
          <p:nvPr/>
        </p:nvSpPr>
        <p:spPr>
          <a:xfrm>
            <a:off x="251520" y="793036"/>
            <a:ext cx="3395673" cy="338554"/>
          </a:xfrm>
          <a:prstGeom prst="rect">
            <a:avLst/>
          </a:prstGeom>
          <a:solidFill>
            <a:schemeClr val="bg1"/>
          </a:solidFill>
        </p:spPr>
        <p:txBody>
          <a:bodyPr wrap="none" rtlCol="0">
            <a:spAutoFit/>
          </a:bodyPr>
          <a:lstStyle/>
          <a:p>
            <a:pPr marL="285750" indent="-285750">
              <a:buFont typeface="Wingdings" panose="05000000000000000000" pitchFamily="2" charset="2"/>
              <a:buChar char="Ø"/>
            </a:pPr>
            <a:r>
              <a:rPr lang="fr-FR" sz="1600" b="1" u="sng" dirty="0"/>
              <a:t>1 x active NC HC &amp; direct feedback</a:t>
            </a:r>
          </a:p>
        </p:txBody>
      </p:sp>
      <p:sp>
        <p:nvSpPr>
          <p:cNvPr id="10" name="ZoneTexte 9">
            <a:extLst>
              <a:ext uri="{FF2B5EF4-FFF2-40B4-BE49-F238E27FC236}">
                <a16:creationId xmlns:a16="http://schemas.microsoft.com/office/drawing/2014/main" id="{2810438E-160E-4EA2-B098-F211CB4F656C}"/>
              </a:ext>
            </a:extLst>
          </p:cNvPr>
          <p:cNvSpPr txBox="1"/>
          <p:nvPr/>
        </p:nvSpPr>
        <p:spPr>
          <a:xfrm>
            <a:off x="2025606" y="3291830"/>
            <a:ext cx="2510624" cy="600164"/>
          </a:xfrm>
          <a:prstGeom prst="rect">
            <a:avLst/>
          </a:prstGeom>
          <a:noFill/>
        </p:spPr>
        <p:txBody>
          <a:bodyPr wrap="none" rtlCol="0">
            <a:spAutoFit/>
          </a:bodyPr>
          <a:lstStyle/>
          <a:p>
            <a:r>
              <a:rPr lang="fr-FR" sz="1100" dirty="0">
                <a:solidFill>
                  <a:srgbClr val="33CC33"/>
                </a:solidFill>
              </a:rPr>
              <a:t>o Active NC HC </a:t>
            </a:r>
            <a:r>
              <a:rPr lang="fr-FR" sz="1100" dirty="0" err="1">
                <a:solidFill>
                  <a:srgbClr val="33CC33"/>
                </a:solidFill>
              </a:rPr>
              <a:t>with</a:t>
            </a:r>
            <a:r>
              <a:rPr lang="fr-FR" sz="1100" dirty="0">
                <a:solidFill>
                  <a:srgbClr val="33CC33"/>
                </a:solidFill>
              </a:rPr>
              <a:t> </a:t>
            </a:r>
            <a:r>
              <a:rPr lang="fr-FR" sz="1100" dirty="0" err="1">
                <a:solidFill>
                  <a:srgbClr val="33CC33"/>
                </a:solidFill>
              </a:rPr>
              <a:t>gen</a:t>
            </a:r>
            <a:r>
              <a:rPr lang="fr-FR" sz="1100" dirty="0">
                <a:solidFill>
                  <a:srgbClr val="33CC33"/>
                </a:solidFill>
              </a:rPr>
              <a:t> OFF</a:t>
            </a:r>
          </a:p>
          <a:p>
            <a:r>
              <a:rPr lang="fr-FR" sz="1100" dirty="0">
                <a:solidFill>
                  <a:srgbClr val="FF0000"/>
                </a:solidFill>
              </a:rPr>
              <a:t>o Active NC HC </a:t>
            </a:r>
            <a:r>
              <a:rPr lang="fr-FR" sz="1100" dirty="0" err="1">
                <a:solidFill>
                  <a:srgbClr val="FF0000"/>
                </a:solidFill>
              </a:rPr>
              <a:t>with</a:t>
            </a:r>
            <a:r>
              <a:rPr lang="fr-FR" sz="1100" dirty="0">
                <a:solidFill>
                  <a:srgbClr val="FF0000"/>
                </a:solidFill>
              </a:rPr>
              <a:t> </a:t>
            </a:r>
            <a:r>
              <a:rPr lang="fr-FR" sz="1100" dirty="0" err="1">
                <a:solidFill>
                  <a:srgbClr val="FF0000"/>
                </a:solidFill>
              </a:rPr>
              <a:t>gen</a:t>
            </a:r>
            <a:r>
              <a:rPr lang="fr-FR" sz="1100" dirty="0">
                <a:solidFill>
                  <a:srgbClr val="FF0000"/>
                </a:solidFill>
              </a:rPr>
              <a:t> ON &amp; RF FB OFF</a:t>
            </a:r>
          </a:p>
          <a:p>
            <a:r>
              <a:rPr lang="fr-FR" sz="1100" dirty="0">
                <a:solidFill>
                  <a:srgbClr val="7030A0"/>
                </a:solidFill>
              </a:rPr>
              <a:t>o Active NC HC </a:t>
            </a:r>
            <a:r>
              <a:rPr lang="fr-FR" sz="1100" dirty="0" err="1">
                <a:solidFill>
                  <a:srgbClr val="7030A0"/>
                </a:solidFill>
              </a:rPr>
              <a:t>with</a:t>
            </a:r>
            <a:r>
              <a:rPr lang="fr-FR" sz="1100" dirty="0">
                <a:solidFill>
                  <a:srgbClr val="7030A0"/>
                </a:solidFill>
              </a:rPr>
              <a:t> </a:t>
            </a:r>
            <a:r>
              <a:rPr lang="fr-FR" sz="1100" dirty="0" err="1">
                <a:solidFill>
                  <a:srgbClr val="7030A0"/>
                </a:solidFill>
              </a:rPr>
              <a:t>gen</a:t>
            </a:r>
            <a:r>
              <a:rPr lang="fr-FR" sz="1100" dirty="0">
                <a:solidFill>
                  <a:srgbClr val="7030A0"/>
                </a:solidFill>
              </a:rPr>
              <a:t> ON &amp; RF FB ON</a:t>
            </a:r>
          </a:p>
        </p:txBody>
      </p:sp>
      <p:grpSp>
        <p:nvGrpSpPr>
          <p:cNvPr id="6" name="Groupe 5">
            <a:extLst>
              <a:ext uri="{FF2B5EF4-FFF2-40B4-BE49-F238E27FC236}">
                <a16:creationId xmlns:a16="http://schemas.microsoft.com/office/drawing/2014/main" id="{5B5AF573-1263-4553-ABEF-79DDF9C12449}"/>
              </a:ext>
            </a:extLst>
          </p:cNvPr>
          <p:cNvGrpSpPr/>
          <p:nvPr/>
        </p:nvGrpSpPr>
        <p:grpSpPr>
          <a:xfrm>
            <a:off x="819368" y="987574"/>
            <a:ext cx="3320584" cy="304375"/>
            <a:chOff x="819368" y="987574"/>
            <a:chExt cx="3320584" cy="304375"/>
          </a:xfrm>
        </p:grpSpPr>
        <p:sp>
          <p:nvSpPr>
            <p:cNvPr id="9" name="Rectangle 8">
              <a:extLst>
                <a:ext uri="{FF2B5EF4-FFF2-40B4-BE49-F238E27FC236}">
                  <a16:creationId xmlns:a16="http://schemas.microsoft.com/office/drawing/2014/main" id="{504247B4-DAFD-40E9-A1CD-A0602B22A87C}"/>
                </a:ext>
              </a:extLst>
            </p:cNvPr>
            <p:cNvSpPr/>
            <p:nvPr/>
          </p:nvSpPr>
          <p:spPr>
            <a:xfrm>
              <a:off x="819368" y="1131590"/>
              <a:ext cx="3320583" cy="1603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15A98E6B-1C9D-40D8-9652-7EB261C15717}"/>
                </a:ext>
              </a:extLst>
            </p:cNvPr>
            <p:cNvSpPr/>
            <p:nvPr/>
          </p:nvSpPr>
          <p:spPr>
            <a:xfrm>
              <a:off x="3647193" y="987574"/>
              <a:ext cx="492759" cy="1781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760962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375E4EC0-DACC-43DA-923D-A3CE04DBB213}"/>
              </a:ext>
            </a:extLst>
          </p:cNvPr>
          <p:cNvSpPr>
            <a:spLocks noGrp="1"/>
          </p:cNvSpPr>
          <p:nvPr>
            <p:ph type="title"/>
          </p:nvPr>
        </p:nvSpPr>
        <p:spPr>
          <a:xfrm>
            <a:off x="2057250" y="14566"/>
            <a:ext cx="7051254" cy="565200"/>
          </a:xfrm>
        </p:spPr>
        <p:txBody>
          <a:bodyPr/>
          <a:lstStyle/>
          <a:p>
            <a:r>
              <a:rPr lang="en-GB" sz="2800" dirty="0">
                <a:latin typeface="Calibri" panose="020F0502020204030204" pitchFamily="34" charset="0"/>
                <a:ea typeface="Calibri" panose="020F0502020204030204" pitchFamily="34" charset="0"/>
                <a:cs typeface="Times New Roman" panose="02020603050405020304" pitchFamily="18" charset="0"/>
              </a:rPr>
              <a:t>Active NC case – 8-bunch mode (100 mA)</a:t>
            </a:r>
            <a:endParaRPr lang="fr-FR" sz="2800" dirty="0"/>
          </a:p>
        </p:txBody>
      </p:sp>
      <p:sp>
        <p:nvSpPr>
          <p:cNvPr id="5" name="ZoneTexte 4">
            <a:extLst>
              <a:ext uri="{FF2B5EF4-FFF2-40B4-BE49-F238E27FC236}">
                <a16:creationId xmlns:a16="http://schemas.microsoft.com/office/drawing/2014/main" id="{AB8533DD-20F6-4E7B-B6D1-24F85F8DBED2}"/>
              </a:ext>
            </a:extLst>
          </p:cNvPr>
          <p:cNvSpPr txBox="1"/>
          <p:nvPr/>
        </p:nvSpPr>
        <p:spPr>
          <a:xfrm>
            <a:off x="251520" y="793036"/>
            <a:ext cx="3395673" cy="338554"/>
          </a:xfrm>
          <a:prstGeom prst="rect">
            <a:avLst/>
          </a:prstGeom>
          <a:noFill/>
        </p:spPr>
        <p:txBody>
          <a:bodyPr wrap="none" rtlCol="0">
            <a:spAutoFit/>
          </a:bodyPr>
          <a:lstStyle/>
          <a:p>
            <a:pPr marL="285750" indent="-285750">
              <a:buFont typeface="Wingdings" panose="05000000000000000000" pitchFamily="2" charset="2"/>
              <a:buChar char="Ø"/>
            </a:pPr>
            <a:r>
              <a:rPr lang="fr-FR" sz="1600" b="1" u="sng" dirty="0"/>
              <a:t>1 x active NC HC &amp; direct feedback</a:t>
            </a:r>
          </a:p>
        </p:txBody>
      </p:sp>
      <p:pic>
        <p:nvPicPr>
          <p:cNvPr id="7" name="Image 6" descr="Une image contenant texte&#10;&#10;Description générée automatiquement">
            <a:extLst>
              <a:ext uri="{FF2B5EF4-FFF2-40B4-BE49-F238E27FC236}">
                <a16:creationId xmlns:a16="http://schemas.microsoft.com/office/drawing/2014/main" id="{64F26EC7-7BC7-4C5B-9CA9-39A32B531229}"/>
              </a:ext>
            </a:extLst>
          </p:cNvPr>
          <p:cNvPicPr>
            <a:picLocks noChangeAspect="1"/>
          </p:cNvPicPr>
          <p:nvPr/>
        </p:nvPicPr>
        <p:blipFill rotWithShape="1">
          <a:blip r:embed="rId2">
            <a:extLst>
              <a:ext uri="{28A0092B-C50C-407E-A947-70E740481C1C}">
                <a14:useLocalDpi xmlns:a14="http://schemas.microsoft.com/office/drawing/2010/main" val="0"/>
              </a:ext>
            </a:extLst>
          </a:blip>
          <a:srcRect l="4887" t="26147" r="11571" b="3800"/>
          <a:stretch/>
        </p:blipFill>
        <p:spPr>
          <a:xfrm>
            <a:off x="971600" y="1275606"/>
            <a:ext cx="7200800" cy="3603154"/>
          </a:xfrm>
          <a:prstGeom prst="rect">
            <a:avLst/>
          </a:prstGeom>
        </p:spPr>
      </p:pic>
      <p:sp>
        <p:nvSpPr>
          <p:cNvPr id="6" name="ZoneTexte 5">
            <a:extLst>
              <a:ext uri="{FF2B5EF4-FFF2-40B4-BE49-F238E27FC236}">
                <a16:creationId xmlns:a16="http://schemas.microsoft.com/office/drawing/2014/main" id="{CE7619AF-4446-46BD-8E64-555679AFADAE}"/>
              </a:ext>
            </a:extLst>
          </p:cNvPr>
          <p:cNvSpPr txBox="1"/>
          <p:nvPr/>
        </p:nvSpPr>
        <p:spPr>
          <a:xfrm rot="20703920">
            <a:off x="797207" y="1759377"/>
            <a:ext cx="7478047" cy="1862048"/>
          </a:xfrm>
          <a:prstGeom prst="rect">
            <a:avLst/>
          </a:prstGeom>
          <a:noFill/>
        </p:spPr>
        <p:txBody>
          <a:bodyPr wrap="square" rtlCol="0">
            <a:spAutoFit/>
          </a:bodyPr>
          <a:lstStyle/>
          <a:p>
            <a:pPr algn="ctr"/>
            <a:r>
              <a:rPr lang="fr-FR" sz="11500" b="1" dirty="0">
                <a:solidFill>
                  <a:schemeClr val="tx1">
                    <a:alpha val="25000"/>
                  </a:schemeClr>
                </a:solidFill>
              </a:rPr>
              <a:t>Preliminary</a:t>
            </a:r>
          </a:p>
        </p:txBody>
      </p:sp>
    </p:spTree>
    <p:extLst>
      <p:ext uri="{BB962C8B-B14F-4D97-AF65-F5344CB8AC3E}">
        <p14:creationId xmlns:p14="http://schemas.microsoft.com/office/powerpoint/2010/main" val="3279073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DD9C31C-B3A2-4780-B67F-A0C1D71DD83D}"/>
              </a:ext>
            </a:extLst>
          </p:cNvPr>
          <p:cNvSpPr txBox="1"/>
          <p:nvPr/>
        </p:nvSpPr>
        <p:spPr>
          <a:xfrm>
            <a:off x="6440239" y="2355726"/>
            <a:ext cx="2448272" cy="830997"/>
          </a:xfrm>
          <a:prstGeom prst="rect">
            <a:avLst/>
          </a:prstGeom>
          <a:noFill/>
        </p:spPr>
        <p:txBody>
          <a:bodyPr wrap="square" rtlCol="0">
            <a:spAutoFit/>
          </a:bodyPr>
          <a:lstStyle/>
          <a:p>
            <a:r>
              <a:rPr lang="fr-FR" sz="1200" b="1" baseline="30000" dirty="0"/>
              <a:t>ǂ   </a:t>
            </a:r>
            <a:r>
              <a:rPr lang="en-US" sz="1200" i="1" dirty="0"/>
              <a:t>Including 264 keV for the ID’s </a:t>
            </a:r>
          </a:p>
          <a:p>
            <a:r>
              <a:rPr lang="en-US" sz="1200" dirty="0"/>
              <a:t>*</a:t>
            </a:r>
            <a:r>
              <a:rPr lang="en-US" sz="1200" i="1" dirty="0"/>
              <a:t>  2.8 MV in standard operation,   </a:t>
            </a:r>
          </a:p>
          <a:p>
            <a:r>
              <a:rPr lang="en-US" sz="1200" i="1" dirty="0"/>
              <a:t>    3.2 MV in low </a:t>
            </a:r>
            <a:r>
              <a:rPr lang="fr-FR" sz="1200" i="1" dirty="0">
                <a:latin typeface="Symbol" panose="05050102010706020507" pitchFamily="18" charset="2"/>
              </a:rPr>
              <a:t>a </a:t>
            </a:r>
            <a:r>
              <a:rPr lang="fr-FR" sz="1200" i="1" dirty="0"/>
              <a:t>mode </a:t>
            </a:r>
            <a:r>
              <a:rPr lang="fr-FR" sz="1200" i="1" dirty="0">
                <a:latin typeface="Symbol" panose="05050102010706020507" pitchFamily="18" charset="2"/>
              </a:rPr>
              <a:t>(</a:t>
            </a:r>
            <a:r>
              <a:rPr lang="fr-FR" sz="1200" i="1" dirty="0" err="1">
                <a:latin typeface="Symbol" panose="05050102010706020507" pitchFamily="18" charset="2"/>
              </a:rPr>
              <a:t>a</a:t>
            </a:r>
            <a:r>
              <a:rPr lang="fr-FR" sz="1200" i="1" baseline="-25000" dirty="0" err="1">
                <a:latin typeface="+mj-lt"/>
              </a:rPr>
              <a:t>nom</a:t>
            </a:r>
            <a:r>
              <a:rPr lang="fr-FR" sz="1200" i="1" dirty="0">
                <a:latin typeface="Symbol" panose="05050102010706020507" pitchFamily="18" charset="2"/>
              </a:rPr>
              <a:t> / </a:t>
            </a:r>
            <a:r>
              <a:rPr lang="fr-FR" sz="1200" i="1" dirty="0">
                <a:latin typeface="+mj-lt"/>
              </a:rPr>
              <a:t>25</a:t>
            </a:r>
            <a:r>
              <a:rPr lang="fr-FR" sz="1200" i="1" dirty="0">
                <a:latin typeface="Symbol" panose="05050102010706020507" pitchFamily="18" charset="2"/>
              </a:rPr>
              <a:t>)</a:t>
            </a:r>
          </a:p>
          <a:p>
            <a:r>
              <a:rPr lang="fr-FR" sz="1200" i="1" dirty="0"/>
              <a:t>** </a:t>
            </a:r>
            <a:r>
              <a:rPr lang="fr-FR" sz="1200" i="1" dirty="0" err="1"/>
              <a:t>Without</a:t>
            </a:r>
            <a:r>
              <a:rPr lang="fr-FR" sz="1200" i="1" dirty="0"/>
              <a:t> </a:t>
            </a:r>
            <a:r>
              <a:rPr lang="fr-FR" sz="1200" i="1" dirty="0" err="1"/>
              <a:t>ID’s</a:t>
            </a:r>
            <a:r>
              <a:rPr lang="fr-FR" sz="1200" i="1" dirty="0"/>
              <a:t> contribution</a:t>
            </a:r>
          </a:p>
        </p:txBody>
      </p:sp>
      <p:sp>
        <p:nvSpPr>
          <p:cNvPr id="6" name="Titre 1">
            <a:extLst>
              <a:ext uri="{FF2B5EF4-FFF2-40B4-BE49-F238E27FC236}">
                <a16:creationId xmlns:a16="http://schemas.microsoft.com/office/drawing/2014/main" id="{82153B9C-6E37-4C23-92EE-0AA565522959}"/>
              </a:ext>
            </a:extLst>
          </p:cNvPr>
          <p:cNvSpPr>
            <a:spLocks noGrp="1"/>
          </p:cNvSpPr>
          <p:nvPr>
            <p:ph type="title"/>
          </p:nvPr>
        </p:nvSpPr>
        <p:spPr>
          <a:xfrm>
            <a:off x="1475655" y="95506"/>
            <a:ext cx="7632849" cy="403320"/>
          </a:xfrm>
        </p:spPr>
        <p:txBody>
          <a:bodyPr/>
          <a:lstStyle/>
          <a:p>
            <a:r>
              <a:rPr lang="en-GB" sz="2400" dirty="0">
                <a:effectLst/>
                <a:latin typeface="Calibri" panose="020F0502020204030204" pitchFamily="34" charset="0"/>
                <a:ea typeface="Calibri" panose="020F0502020204030204" pitchFamily="34" charset="0"/>
                <a:cs typeface="Times New Roman" panose="02020603050405020304" pitchFamily="18" charset="0"/>
              </a:rPr>
              <a:t>Main SR parameters &amp; fundamental RF specifications</a:t>
            </a:r>
            <a:endParaRPr lang="fr-FR" sz="2400" dirty="0"/>
          </a:p>
        </p:txBody>
      </p:sp>
      <p:graphicFrame>
        <p:nvGraphicFramePr>
          <p:cNvPr id="4" name="Tableau 3">
            <a:extLst>
              <a:ext uri="{FF2B5EF4-FFF2-40B4-BE49-F238E27FC236}">
                <a16:creationId xmlns:a16="http://schemas.microsoft.com/office/drawing/2014/main" id="{21B1B654-C856-418F-A2B1-E1B51521A3C3}"/>
              </a:ext>
            </a:extLst>
          </p:cNvPr>
          <p:cNvGraphicFramePr>
            <a:graphicFrameLocks noGrp="1"/>
          </p:cNvGraphicFramePr>
          <p:nvPr>
            <p:extLst>
              <p:ext uri="{D42A27DB-BD31-4B8C-83A1-F6EECF244321}">
                <p14:modId xmlns:p14="http://schemas.microsoft.com/office/powerpoint/2010/main" val="4264978483"/>
              </p:ext>
            </p:extLst>
          </p:nvPr>
        </p:nvGraphicFramePr>
        <p:xfrm>
          <a:off x="971600" y="1059587"/>
          <a:ext cx="5400600" cy="3726973"/>
        </p:xfrm>
        <a:graphic>
          <a:graphicData uri="http://schemas.openxmlformats.org/drawingml/2006/table">
            <a:tbl>
              <a:tblPr firstRow="1" bandRow="1">
                <a:tableStyleId>{5C22544A-7EE6-4342-B048-85BDC9FD1C3A}</a:tableStyleId>
              </a:tblPr>
              <a:tblGrid>
                <a:gridCol w="2806194">
                  <a:extLst>
                    <a:ext uri="{9D8B030D-6E8A-4147-A177-3AD203B41FA5}">
                      <a16:colId xmlns:a16="http://schemas.microsoft.com/office/drawing/2014/main" val="3443926628"/>
                    </a:ext>
                  </a:extLst>
                </a:gridCol>
                <a:gridCol w="1005994">
                  <a:extLst>
                    <a:ext uri="{9D8B030D-6E8A-4147-A177-3AD203B41FA5}">
                      <a16:colId xmlns:a16="http://schemas.microsoft.com/office/drawing/2014/main" val="2513355303"/>
                    </a:ext>
                  </a:extLst>
                </a:gridCol>
                <a:gridCol w="1588412">
                  <a:extLst>
                    <a:ext uri="{9D8B030D-6E8A-4147-A177-3AD203B41FA5}">
                      <a16:colId xmlns:a16="http://schemas.microsoft.com/office/drawing/2014/main" val="2915986380"/>
                    </a:ext>
                  </a:extLst>
                </a:gridCol>
              </a:tblGrid>
              <a:tr h="504051">
                <a:tc>
                  <a:txBody>
                    <a:bodyPr/>
                    <a:lstStyle/>
                    <a:p>
                      <a:pPr algn="just">
                        <a:lnSpc>
                          <a:spcPct val="115000"/>
                        </a:lnSpc>
                      </a:pPr>
                      <a:r>
                        <a:rPr lang="fr-FR" sz="1600" dirty="0">
                          <a:effectLst/>
                        </a:rPr>
                        <a:t>PARAMETERS</a:t>
                      </a:r>
                      <a:endParaRPr lang="fr-F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174" marR="68174" marT="0" marB="0" anchor="ctr"/>
                </a:tc>
                <a:tc>
                  <a:txBody>
                    <a:bodyPr/>
                    <a:lstStyle/>
                    <a:p>
                      <a:pPr algn="ctr">
                        <a:lnSpc>
                          <a:spcPct val="115000"/>
                        </a:lnSpc>
                      </a:pPr>
                      <a:r>
                        <a:rPr lang="fr-FR" sz="1600" dirty="0">
                          <a:effectLst/>
                        </a:rPr>
                        <a:t>SOLEIL</a:t>
                      </a:r>
                      <a:r>
                        <a:rPr lang="fr-FR" sz="1800" dirty="0">
                          <a:effectLst/>
                        </a:rPr>
                        <a:t> </a:t>
                      </a:r>
                      <a:endParaRPr lang="fr-F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174" marR="68174" marT="0" marB="0" anchor="ctr"/>
                </a:tc>
                <a:tc>
                  <a:txBody>
                    <a:bodyPr/>
                    <a:lstStyle/>
                    <a:p>
                      <a:pPr algn="ctr">
                        <a:lnSpc>
                          <a:spcPct val="115000"/>
                        </a:lnSpc>
                      </a:pPr>
                      <a:r>
                        <a:rPr lang="fr-FR" sz="1600" dirty="0">
                          <a:effectLst/>
                        </a:rPr>
                        <a:t>SOLEIL II (V0356)</a:t>
                      </a:r>
                      <a:endParaRPr lang="fr-F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174" marR="68174" marT="0" marB="0" anchor="ctr"/>
                </a:tc>
                <a:extLst>
                  <a:ext uri="{0D108BD9-81ED-4DB2-BD59-A6C34878D82A}">
                    <a16:rowId xmlns:a16="http://schemas.microsoft.com/office/drawing/2014/main" val="130139154"/>
                  </a:ext>
                </a:extLst>
              </a:tr>
              <a:tr h="210414">
                <a:tc>
                  <a:txBody>
                    <a:bodyPr/>
                    <a:lstStyle/>
                    <a:p>
                      <a:pPr algn="just">
                        <a:lnSpc>
                          <a:spcPct val="115000"/>
                        </a:lnSpc>
                      </a:pPr>
                      <a:r>
                        <a:rPr lang="en-US" sz="1200" b="1" dirty="0">
                          <a:effectLst/>
                        </a:rPr>
                        <a:t>Circumference, L [m]</a:t>
                      </a:r>
                      <a:endParaRPr lang="fr-FR"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174" marR="68174" marT="0" marB="0" anchor="ctr"/>
                </a:tc>
                <a:tc>
                  <a:txBody>
                    <a:bodyPr/>
                    <a:lstStyle/>
                    <a:p>
                      <a:pPr algn="ctr">
                        <a:lnSpc>
                          <a:spcPct val="115000"/>
                        </a:lnSpc>
                      </a:pPr>
                      <a:r>
                        <a:rPr lang="en-US" sz="1200" b="0" dirty="0">
                          <a:solidFill>
                            <a:srgbClr val="014D9A"/>
                          </a:solidFill>
                          <a:effectLst/>
                        </a:rPr>
                        <a:t>354</a:t>
                      </a:r>
                      <a:endParaRPr lang="fr-FR" sz="1600" b="0" dirty="0">
                        <a:solidFill>
                          <a:srgbClr val="014D9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174" marR="68174" marT="0" marB="0" anchor="ctr"/>
                </a:tc>
                <a:tc>
                  <a:txBody>
                    <a:bodyPr/>
                    <a:lstStyle/>
                    <a:p>
                      <a:pPr algn="ctr">
                        <a:lnSpc>
                          <a:spcPct val="115000"/>
                        </a:lnSpc>
                      </a:pPr>
                      <a:r>
                        <a:rPr lang="en-US" sz="1200" b="0" dirty="0">
                          <a:solidFill>
                            <a:srgbClr val="C00000"/>
                          </a:solidFill>
                          <a:effectLst/>
                        </a:rPr>
                        <a:t>354</a:t>
                      </a:r>
                      <a:endParaRPr lang="fr-FR" sz="1600" b="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174" marR="68174" marT="0" marB="0" anchor="ctr"/>
                </a:tc>
                <a:extLst>
                  <a:ext uri="{0D108BD9-81ED-4DB2-BD59-A6C34878D82A}">
                    <a16:rowId xmlns:a16="http://schemas.microsoft.com/office/drawing/2014/main" val="703701171"/>
                  </a:ext>
                </a:extLst>
              </a:tr>
              <a:tr h="210414">
                <a:tc>
                  <a:txBody>
                    <a:bodyPr/>
                    <a:lstStyle/>
                    <a:p>
                      <a:pPr algn="just">
                        <a:lnSpc>
                          <a:spcPct val="115000"/>
                        </a:lnSpc>
                      </a:pPr>
                      <a:r>
                        <a:rPr lang="en-US" sz="1200" b="1">
                          <a:effectLst/>
                        </a:rPr>
                        <a:t>Energy, E</a:t>
                      </a:r>
                      <a:r>
                        <a:rPr lang="en-US" sz="1200" b="1" baseline="-25000">
                          <a:effectLst/>
                        </a:rPr>
                        <a:t>n</a:t>
                      </a:r>
                      <a:r>
                        <a:rPr lang="en-US" sz="1200" b="1">
                          <a:effectLst/>
                        </a:rPr>
                        <a:t> [GeV]</a:t>
                      </a:r>
                      <a:endParaRPr lang="fr-FR" sz="1600" b="1">
                        <a:effectLst/>
                        <a:latin typeface="Arial" panose="020B0604020202020204" pitchFamily="34" charset="0"/>
                        <a:ea typeface="Times New Roman" panose="02020603050405020304" pitchFamily="18" charset="0"/>
                        <a:cs typeface="Times New Roman" panose="02020603050405020304" pitchFamily="18" charset="0"/>
                      </a:endParaRPr>
                    </a:p>
                  </a:txBody>
                  <a:tcPr marL="68174" marR="68174" marT="0" marB="0" anchor="ctr"/>
                </a:tc>
                <a:tc>
                  <a:txBody>
                    <a:bodyPr/>
                    <a:lstStyle/>
                    <a:p>
                      <a:pPr algn="ctr">
                        <a:lnSpc>
                          <a:spcPct val="115000"/>
                        </a:lnSpc>
                      </a:pPr>
                      <a:r>
                        <a:rPr lang="en-US" sz="1200" b="0" dirty="0">
                          <a:solidFill>
                            <a:srgbClr val="014D9A"/>
                          </a:solidFill>
                          <a:effectLst/>
                        </a:rPr>
                        <a:t>2.75</a:t>
                      </a:r>
                      <a:endParaRPr lang="fr-FR" sz="1600" b="0" dirty="0">
                        <a:solidFill>
                          <a:srgbClr val="014D9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174" marR="68174" marT="0" marB="0" anchor="ctr"/>
                </a:tc>
                <a:tc>
                  <a:txBody>
                    <a:bodyPr/>
                    <a:lstStyle/>
                    <a:p>
                      <a:pPr algn="ctr">
                        <a:lnSpc>
                          <a:spcPct val="115000"/>
                        </a:lnSpc>
                      </a:pPr>
                      <a:r>
                        <a:rPr lang="en-US" sz="1200" b="0" dirty="0">
                          <a:solidFill>
                            <a:srgbClr val="C00000"/>
                          </a:solidFill>
                          <a:effectLst/>
                        </a:rPr>
                        <a:t>2.75</a:t>
                      </a:r>
                      <a:endParaRPr lang="fr-FR" sz="1600" b="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174" marR="68174" marT="0" marB="0" anchor="ctr"/>
                </a:tc>
                <a:extLst>
                  <a:ext uri="{0D108BD9-81ED-4DB2-BD59-A6C34878D82A}">
                    <a16:rowId xmlns:a16="http://schemas.microsoft.com/office/drawing/2014/main" val="3169817060"/>
                  </a:ext>
                </a:extLst>
              </a:tr>
              <a:tr h="210414">
                <a:tc>
                  <a:txBody>
                    <a:bodyPr/>
                    <a:lstStyle/>
                    <a:p>
                      <a:pPr algn="just">
                        <a:lnSpc>
                          <a:spcPct val="115000"/>
                        </a:lnSpc>
                      </a:pPr>
                      <a:r>
                        <a:rPr lang="en-US" sz="1200" b="1" dirty="0">
                          <a:effectLst/>
                        </a:rPr>
                        <a:t>RF frequency, </a:t>
                      </a:r>
                      <a:r>
                        <a:rPr lang="en-US" sz="1200" b="1" dirty="0" err="1">
                          <a:effectLst/>
                        </a:rPr>
                        <a:t>f</a:t>
                      </a:r>
                      <a:r>
                        <a:rPr lang="en-US" sz="1200" b="1" baseline="-25000" dirty="0" err="1">
                          <a:effectLst/>
                        </a:rPr>
                        <a:t>RF</a:t>
                      </a:r>
                      <a:r>
                        <a:rPr lang="en-US" sz="1200" b="1" dirty="0">
                          <a:effectLst/>
                        </a:rPr>
                        <a:t> [MHz]</a:t>
                      </a:r>
                      <a:endParaRPr lang="fr-FR"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174" marR="68174" marT="0" marB="0" anchor="ctr"/>
                </a:tc>
                <a:tc>
                  <a:txBody>
                    <a:bodyPr/>
                    <a:lstStyle/>
                    <a:p>
                      <a:pPr algn="ctr">
                        <a:lnSpc>
                          <a:spcPct val="115000"/>
                        </a:lnSpc>
                      </a:pPr>
                      <a:r>
                        <a:rPr lang="en-US" sz="1200" b="0" dirty="0">
                          <a:solidFill>
                            <a:srgbClr val="014D9A"/>
                          </a:solidFill>
                          <a:effectLst/>
                        </a:rPr>
                        <a:t>352</a:t>
                      </a:r>
                      <a:endParaRPr lang="fr-FR" sz="1600" b="0" dirty="0">
                        <a:solidFill>
                          <a:srgbClr val="014D9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174" marR="68174" marT="0" marB="0" anchor="ctr"/>
                </a:tc>
                <a:tc>
                  <a:txBody>
                    <a:bodyPr/>
                    <a:lstStyle/>
                    <a:p>
                      <a:pPr algn="ctr">
                        <a:lnSpc>
                          <a:spcPct val="115000"/>
                        </a:lnSpc>
                      </a:pPr>
                      <a:r>
                        <a:rPr lang="en-US" sz="1200" b="0" dirty="0">
                          <a:solidFill>
                            <a:srgbClr val="C00000"/>
                          </a:solidFill>
                          <a:effectLst/>
                        </a:rPr>
                        <a:t>352</a:t>
                      </a:r>
                      <a:endParaRPr lang="fr-FR" sz="1600" b="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174" marR="68174" marT="0" marB="0" anchor="ctr"/>
                </a:tc>
                <a:extLst>
                  <a:ext uri="{0D108BD9-81ED-4DB2-BD59-A6C34878D82A}">
                    <a16:rowId xmlns:a16="http://schemas.microsoft.com/office/drawing/2014/main" val="685675851"/>
                  </a:ext>
                </a:extLst>
              </a:tr>
              <a:tr h="210414">
                <a:tc>
                  <a:txBody>
                    <a:bodyPr/>
                    <a:lstStyle/>
                    <a:p>
                      <a:pPr algn="just">
                        <a:lnSpc>
                          <a:spcPct val="115000"/>
                        </a:lnSpc>
                      </a:pPr>
                      <a:r>
                        <a:rPr lang="fr-FR" sz="1200" b="1" dirty="0">
                          <a:effectLst/>
                        </a:rPr>
                        <a:t>Max </a:t>
                      </a:r>
                      <a:r>
                        <a:rPr lang="fr-FR" sz="1200" b="1" dirty="0" err="1">
                          <a:effectLst/>
                        </a:rPr>
                        <a:t>beam</a:t>
                      </a:r>
                      <a:r>
                        <a:rPr lang="fr-FR" sz="1200" b="1" dirty="0">
                          <a:effectLst/>
                        </a:rPr>
                        <a:t> </a:t>
                      </a:r>
                      <a:r>
                        <a:rPr lang="fr-FR" sz="1200" b="1" dirty="0" err="1">
                          <a:effectLst/>
                        </a:rPr>
                        <a:t>current</a:t>
                      </a:r>
                      <a:r>
                        <a:rPr lang="fr-FR" sz="1200" b="1" dirty="0">
                          <a:effectLst/>
                        </a:rPr>
                        <a:t>, </a:t>
                      </a:r>
                      <a:r>
                        <a:rPr lang="fr-FR" sz="1200" b="1" dirty="0" err="1">
                          <a:effectLst/>
                        </a:rPr>
                        <a:t>I</a:t>
                      </a:r>
                      <a:r>
                        <a:rPr lang="fr-FR" sz="1200" b="1" baseline="-25000" dirty="0" err="1">
                          <a:effectLst/>
                        </a:rPr>
                        <a:t>b</a:t>
                      </a:r>
                      <a:r>
                        <a:rPr lang="fr-FR" sz="1200" b="1" dirty="0">
                          <a:effectLst/>
                        </a:rPr>
                        <a:t> [mA]</a:t>
                      </a:r>
                      <a:endParaRPr lang="fr-FR"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174" marR="68174" marT="0" marB="0" anchor="ctr"/>
                </a:tc>
                <a:tc>
                  <a:txBody>
                    <a:bodyPr/>
                    <a:lstStyle/>
                    <a:p>
                      <a:pPr algn="ctr">
                        <a:lnSpc>
                          <a:spcPct val="115000"/>
                        </a:lnSpc>
                      </a:pPr>
                      <a:r>
                        <a:rPr lang="en-US" sz="1200" b="0" dirty="0">
                          <a:solidFill>
                            <a:srgbClr val="014D9A"/>
                          </a:solidFill>
                          <a:effectLst/>
                        </a:rPr>
                        <a:t>500</a:t>
                      </a:r>
                      <a:endParaRPr lang="fr-FR" sz="1600" b="0" dirty="0">
                        <a:solidFill>
                          <a:srgbClr val="014D9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174" marR="68174" marT="0" marB="0" anchor="ctr"/>
                </a:tc>
                <a:tc>
                  <a:txBody>
                    <a:bodyPr/>
                    <a:lstStyle/>
                    <a:p>
                      <a:pPr algn="ctr">
                        <a:lnSpc>
                          <a:spcPct val="115000"/>
                        </a:lnSpc>
                      </a:pPr>
                      <a:r>
                        <a:rPr lang="en-US" sz="1200" b="0" dirty="0">
                          <a:solidFill>
                            <a:srgbClr val="C00000"/>
                          </a:solidFill>
                          <a:effectLst/>
                        </a:rPr>
                        <a:t>500</a:t>
                      </a:r>
                      <a:endParaRPr lang="fr-FR" sz="1600" b="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174" marR="68174" marT="0" marB="0" anchor="ctr"/>
                </a:tc>
                <a:extLst>
                  <a:ext uri="{0D108BD9-81ED-4DB2-BD59-A6C34878D82A}">
                    <a16:rowId xmlns:a16="http://schemas.microsoft.com/office/drawing/2014/main" val="2438885250"/>
                  </a:ext>
                </a:extLst>
              </a:tr>
              <a:tr h="210414">
                <a:tc>
                  <a:txBody>
                    <a:bodyPr/>
                    <a:lstStyle/>
                    <a:p>
                      <a:pPr algn="just">
                        <a:lnSpc>
                          <a:spcPct val="115000"/>
                        </a:lnSpc>
                      </a:pPr>
                      <a:r>
                        <a:rPr lang="en-US" sz="1200" b="1" dirty="0">
                          <a:effectLst/>
                        </a:rPr>
                        <a:t>Energy loss per turn, </a:t>
                      </a:r>
                      <a:r>
                        <a:rPr lang="en-US" sz="1200" b="1" dirty="0">
                          <a:effectLst/>
                          <a:sym typeface="Symbol" panose="05050102010706020507" pitchFamily="18" charset="2"/>
                        </a:rPr>
                        <a:t></a:t>
                      </a:r>
                      <a:r>
                        <a:rPr lang="en-US" sz="1200" b="1" dirty="0">
                          <a:effectLst/>
                        </a:rPr>
                        <a:t>U [keV] </a:t>
                      </a:r>
                      <a:endParaRPr lang="fr-FR"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174" marR="68174" marT="0" marB="0" anchor="ctr">
                    <a:solidFill>
                      <a:schemeClr val="accent6">
                        <a:lumMod val="40000"/>
                        <a:lumOff val="60000"/>
                      </a:schemeClr>
                    </a:solidFill>
                  </a:tcPr>
                </a:tc>
                <a:tc>
                  <a:txBody>
                    <a:bodyPr/>
                    <a:lstStyle/>
                    <a:p>
                      <a:pPr algn="ctr">
                        <a:lnSpc>
                          <a:spcPct val="115000"/>
                        </a:lnSpc>
                      </a:pPr>
                      <a:r>
                        <a:rPr lang="en-US" sz="1200" b="0" dirty="0">
                          <a:solidFill>
                            <a:srgbClr val="014D9A"/>
                          </a:solidFill>
                          <a:effectLst/>
                        </a:rPr>
                        <a:t>1 150</a:t>
                      </a:r>
                      <a:endParaRPr lang="fr-FR" sz="1600" b="0" dirty="0">
                        <a:solidFill>
                          <a:srgbClr val="014D9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174" marR="68174" marT="0" marB="0" anchor="ctr">
                    <a:solidFill>
                      <a:schemeClr val="accent6">
                        <a:lumMod val="40000"/>
                        <a:lumOff val="60000"/>
                      </a:schemeClr>
                    </a:solidFill>
                  </a:tcPr>
                </a:tc>
                <a:tc>
                  <a:txBody>
                    <a:bodyPr/>
                    <a:lstStyle/>
                    <a:p>
                      <a:pPr algn="ctr">
                        <a:lnSpc>
                          <a:spcPct val="115000"/>
                        </a:lnSpc>
                      </a:pPr>
                      <a:r>
                        <a:rPr lang="en-US" sz="1200" b="0" dirty="0">
                          <a:solidFill>
                            <a:srgbClr val="C00000"/>
                          </a:solidFill>
                          <a:effectLst/>
                        </a:rPr>
                        <a:t>722.5 </a:t>
                      </a:r>
                      <a:r>
                        <a:rPr lang="en-US" sz="1200" b="0" baseline="30000" dirty="0">
                          <a:solidFill>
                            <a:srgbClr val="C00000"/>
                          </a:solidFill>
                          <a:effectLst/>
                        </a:rPr>
                        <a:t>ǂ</a:t>
                      </a:r>
                      <a:endParaRPr lang="fr-FR" sz="1600" b="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174" marR="68174" marT="0" marB="0" anchor="ctr">
                    <a:solidFill>
                      <a:schemeClr val="accent6">
                        <a:lumMod val="40000"/>
                        <a:lumOff val="60000"/>
                      </a:schemeClr>
                    </a:solidFill>
                  </a:tcPr>
                </a:tc>
                <a:extLst>
                  <a:ext uri="{0D108BD9-81ED-4DB2-BD59-A6C34878D82A}">
                    <a16:rowId xmlns:a16="http://schemas.microsoft.com/office/drawing/2014/main" val="4227879682"/>
                  </a:ext>
                </a:extLst>
              </a:tr>
              <a:tr h="210716">
                <a:tc>
                  <a:txBody>
                    <a:bodyPr/>
                    <a:lstStyle/>
                    <a:p>
                      <a:pPr algn="just">
                        <a:lnSpc>
                          <a:spcPct val="115000"/>
                        </a:lnSpc>
                      </a:pPr>
                      <a:r>
                        <a:rPr lang="en-US" sz="1200" b="1" dirty="0">
                          <a:effectLst/>
                        </a:rPr>
                        <a:t>RF power into the beam, P</a:t>
                      </a:r>
                      <a:r>
                        <a:rPr lang="en-US" sz="1200" b="1" baseline="-25000" dirty="0">
                          <a:effectLst/>
                        </a:rPr>
                        <a:t>b</a:t>
                      </a:r>
                      <a:r>
                        <a:rPr lang="en-US" sz="1200" b="1" dirty="0">
                          <a:effectLst/>
                        </a:rPr>
                        <a:t> [kW]</a:t>
                      </a:r>
                      <a:endParaRPr lang="fr-FR"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174" marR="68174" marT="0" marB="0" anchor="ctr">
                    <a:solidFill>
                      <a:schemeClr val="accent6">
                        <a:lumMod val="40000"/>
                        <a:lumOff val="60000"/>
                      </a:schemeClr>
                    </a:solidFill>
                  </a:tcPr>
                </a:tc>
                <a:tc>
                  <a:txBody>
                    <a:bodyPr/>
                    <a:lstStyle/>
                    <a:p>
                      <a:pPr algn="ctr">
                        <a:lnSpc>
                          <a:spcPct val="115000"/>
                        </a:lnSpc>
                      </a:pPr>
                      <a:r>
                        <a:rPr lang="en-US" sz="1200" b="0" dirty="0">
                          <a:solidFill>
                            <a:srgbClr val="014D9A"/>
                          </a:solidFill>
                          <a:effectLst/>
                        </a:rPr>
                        <a:t>575</a:t>
                      </a:r>
                      <a:endParaRPr lang="fr-FR" sz="1600" b="0" dirty="0">
                        <a:solidFill>
                          <a:srgbClr val="014D9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174" marR="68174" marT="0" marB="0" anchor="ctr">
                    <a:solidFill>
                      <a:schemeClr val="accent6">
                        <a:lumMod val="40000"/>
                        <a:lumOff val="60000"/>
                      </a:schemeClr>
                    </a:solidFill>
                  </a:tcPr>
                </a:tc>
                <a:tc>
                  <a:txBody>
                    <a:bodyPr/>
                    <a:lstStyle/>
                    <a:p>
                      <a:pPr algn="ctr">
                        <a:lnSpc>
                          <a:spcPct val="115000"/>
                        </a:lnSpc>
                      </a:pPr>
                      <a:r>
                        <a:rPr lang="en-US" sz="1200" b="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362</a:t>
                      </a:r>
                      <a:endParaRPr lang="fr-FR" sz="1600" b="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174" marR="68174" marT="0" marB="0" anchor="ctr">
                    <a:solidFill>
                      <a:schemeClr val="accent6">
                        <a:lumMod val="40000"/>
                        <a:lumOff val="60000"/>
                      </a:schemeClr>
                    </a:solidFill>
                  </a:tcPr>
                </a:tc>
                <a:extLst>
                  <a:ext uri="{0D108BD9-81ED-4DB2-BD59-A6C34878D82A}">
                    <a16:rowId xmlns:a16="http://schemas.microsoft.com/office/drawing/2014/main" val="3081632195"/>
                  </a:ext>
                </a:extLst>
              </a:tr>
              <a:tr h="210414">
                <a:tc>
                  <a:txBody>
                    <a:bodyPr/>
                    <a:lstStyle/>
                    <a:p>
                      <a:pPr algn="just">
                        <a:lnSpc>
                          <a:spcPct val="115000"/>
                        </a:lnSpc>
                      </a:pPr>
                      <a:r>
                        <a:rPr lang="en-US" sz="1200" b="1" dirty="0">
                          <a:effectLst/>
                        </a:rPr>
                        <a:t>Overall RF voltage, V</a:t>
                      </a:r>
                      <a:r>
                        <a:rPr lang="en-US" sz="1200" b="1" baseline="-25000" dirty="0">
                          <a:effectLst/>
                        </a:rPr>
                        <a:t>RF</a:t>
                      </a:r>
                      <a:r>
                        <a:rPr lang="en-US" sz="1200" b="1" dirty="0">
                          <a:effectLst/>
                        </a:rPr>
                        <a:t> [MV]</a:t>
                      </a:r>
                      <a:endParaRPr lang="fr-FR"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174" marR="68174" marT="0" marB="0" anchor="ctr">
                    <a:solidFill>
                      <a:schemeClr val="accent6">
                        <a:lumMod val="40000"/>
                        <a:lumOff val="60000"/>
                      </a:schemeClr>
                    </a:solidFill>
                  </a:tcPr>
                </a:tc>
                <a:tc>
                  <a:txBody>
                    <a:bodyPr/>
                    <a:lstStyle/>
                    <a:p>
                      <a:pPr algn="ctr">
                        <a:lnSpc>
                          <a:spcPct val="115000"/>
                        </a:lnSpc>
                      </a:pPr>
                      <a:r>
                        <a:rPr lang="en-US" sz="1200" b="0" dirty="0">
                          <a:solidFill>
                            <a:srgbClr val="014D9A"/>
                          </a:solidFill>
                          <a:effectLst/>
                        </a:rPr>
                        <a:t>2.8 *</a:t>
                      </a:r>
                      <a:endParaRPr lang="fr-FR" sz="1600" b="0" dirty="0">
                        <a:solidFill>
                          <a:srgbClr val="014D9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174" marR="68174" marT="0" marB="0" anchor="ctr">
                    <a:solidFill>
                      <a:schemeClr val="accent6">
                        <a:lumMod val="40000"/>
                        <a:lumOff val="60000"/>
                      </a:schemeClr>
                    </a:solidFill>
                  </a:tcPr>
                </a:tc>
                <a:tc>
                  <a:txBody>
                    <a:bodyPr/>
                    <a:lstStyle/>
                    <a:p>
                      <a:pPr algn="ctr">
                        <a:lnSpc>
                          <a:spcPct val="115000"/>
                        </a:lnSpc>
                      </a:pPr>
                      <a:r>
                        <a:rPr lang="en-US" sz="1200" b="0" dirty="0">
                          <a:solidFill>
                            <a:srgbClr val="C00000"/>
                          </a:solidFill>
                          <a:effectLst/>
                        </a:rPr>
                        <a:t>1.8</a:t>
                      </a:r>
                      <a:endParaRPr lang="fr-FR" sz="1600" b="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174" marR="68174" marT="0" marB="0" anchor="ctr">
                    <a:solidFill>
                      <a:schemeClr val="accent6">
                        <a:lumMod val="40000"/>
                        <a:lumOff val="60000"/>
                      </a:schemeClr>
                    </a:solidFill>
                  </a:tcPr>
                </a:tc>
                <a:extLst>
                  <a:ext uri="{0D108BD9-81ED-4DB2-BD59-A6C34878D82A}">
                    <a16:rowId xmlns:a16="http://schemas.microsoft.com/office/drawing/2014/main" val="3854559154"/>
                  </a:ext>
                </a:extLst>
              </a:tr>
              <a:tr h="210414">
                <a:tc>
                  <a:txBody>
                    <a:bodyPr/>
                    <a:lstStyle/>
                    <a:p>
                      <a:pPr algn="just">
                        <a:lnSpc>
                          <a:spcPct val="115000"/>
                        </a:lnSpc>
                      </a:pPr>
                      <a:r>
                        <a:rPr lang="en-US" sz="1200" b="1" dirty="0">
                          <a:effectLst/>
                        </a:rPr>
                        <a:t>Energy spread, </a:t>
                      </a:r>
                      <a:r>
                        <a:rPr lang="en-US" sz="1200" b="1" dirty="0">
                          <a:effectLst/>
                          <a:sym typeface="Symbol" panose="05050102010706020507" pitchFamily="18" charset="2"/>
                        </a:rPr>
                        <a:t></a:t>
                      </a:r>
                      <a:r>
                        <a:rPr lang="en-US" sz="1200" b="1" baseline="-25000" dirty="0">
                          <a:effectLst/>
                        </a:rPr>
                        <a:t>E </a:t>
                      </a:r>
                      <a:r>
                        <a:rPr lang="en-US" sz="1200" b="1" dirty="0">
                          <a:effectLst/>
                        </a:rPr>
                        <a:t>/ E</a:t>
                      </a:r>
                      <a:endParaRPr lang="fr-FR"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174" marR="68174" marT="0" marB="0" anchor="ctr"/>
                </a:tc>
                <a:tc>
                  <a:txBody>
                    <a:bodyPr/>
                    <a:lstStyle/>
                    <a:p>
                      <a:pPr algn="ctr">
                        <a:lnSpc>
                          <a:spcPct val="115000"/>
                        </a:lnSpc>
                      </a:pPr>
                      <a:r>
                        <a:rPr lang="en-US" sz="1200" b="0" dirty="0">
                          <a:solidFill>
                            <a:srgbClr val="014D9A"/>
                          </a:solidFill>
                          <a:effectLst/>
                        </a:rPr>
                        <a:t>1 10</a:t>
                      </a:r>
                      <a:r>
                        <a:rPr lang="en-US" sz="1200" b="0" baseline="30000" dirty="0">
                          <a:solidFill>
                            <a:srgbClr val="014D9A"/>
                          </a:solidFill>
                          <a:effectLst/>
                        </a:rPr>
                        <a:t>-3</a:t>
                      </a:r>
                      <a:endParaRPr lang="fr-FR" sz="1600" b="0" dirty="0">
                        <a:solidFill>
                          <a:srgbClr val="014D9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174" marR="68174" marT="0" marB="0" anchor="ctr"/>
                </a:tc>
                <a:tc>
                  <a:txBody>
                    <a:bodyPr/>
                    <a:lstStyle/>
                    <a:p>
                      <a:pPr algn="ctr">
                        <a:lnSpc>
                          <a:spcPct val="115000"/>
                        </a:lnSpc>
                      </a:pPr>
                      <a:r>
                        <a:rPr lang="en-US" sz="1200" b="0" dirty="0">
                          <a:solidFill>
                            <a:srgbClr val="C00000"/>
                          </a:solidFill>
                          <a:effectLst/>
                        </a:rPr>
                        <a:t>9.10</a:t>
                      </a:r>
                      <a:r>
                        <a:rPr lang="en-US" sz="1200" b="0" baseline="30000" dirty="0">
                          <a:solidFill>
                            <a:srgbClr val="C00000"/>
                          </a:solidFill>
                          <a:effectLst/>
                        </a:rPr>
                        <a:t>-4 </a:t>
                      </a:r>
                      <a:r>
                        <a:rPr lang="en-US" sz="1200" b="0" dirty="0">
                          <a:solidFill>
                            <a:srgbClr val="C00000"/>
                          </a:solidFill>
                          <a:effectLst/>
                        </a:rPr>
                        <a:t>**</a:t>
                      </a:r>
                      <a:endParaRPr lang="fr-FR" sz="1600" b="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174" marR="68174" marT="0" marB="0" anchor="ctr"/>
                </a:tc>
                <a:extLst>
                  <a:ext uri="{0D108BD9-81ED-4DB2-BD59-A6C34878D82A}">
                    <a16:rowId xmlns:a16="http://schemas.microsoft.com/office/drawing/2014/main" val="3324263928"/>
                  </a:ext>
                </a:extLst>
              </a:tr>
              <a:tr h="210414">
                <a:tc>
                  <a:txBody>
                    <a:bodyPr/>
                    <a:lstStyle/>
                    <a:p>
                      <a:pPr algn="just">
                        <a:lnSpc>
                          <a:spcPct val="115000"/>
                        </a:lnSpc>
                      </a:pPr>
                      <a:r>
                        <a:rPr lang="en-US" sz="1200" b="1">
                          <a:effectLst/>
                        </a:rPr>
                        <a:t>Momentum compaction factor, α</a:t>
                      </a:r>
                      <a:endParaRPr lang="fr-FR" sz="1600" b="1">
                        <a:effectLst/>
                        <a:latin typeface="Arial" panose="020B0604020202020204" pitchFamily="34" charset="0"/>
                        <a:ea typeface="Times New Roman" panose="02020603050405020304" pitchFamily="18" charset="0"/>
                        <a:cs typeface="Times New Roman" panose="02020603050405020304" pitchFamily="18" charset="0"/>
                      </a:endParaRPr>
                    </a:p>
                  </a:txBody>
                  <a:tcPr marL="68174" marR="68174" marT="0" marB="0" anchor="ctr"/>
                </a:tc>
                <a:tc>
                  <a:txBody>
                    <a:bodyPr/>
                    <a:lstStyle/>
                    <a:p>
                      <a:pPr algn="ctr">
                        <a:lnSpc>
                          <a:spcPct val="115000"/>
                        </a:lnSpc>
                      </a:pPr>
                      <a:r>
                        <a:rPr lang="en-US" sz="1200" b="0" dirty="0">
                          <a:solidFill>
                            <a:srgbClr val="014D9A"/>
                          </a:solidFill>
                          <a:effectLst/>
                        </a:rPr>
                        <a:t>4.2 10</a:t>
                      </a:r>
                      <a:r>
                        <a:rPr lang="en-US" sz="1200" b="0" baseline="30000" dirty="0">
                          <a:solidFill>
                            <a:srgbClr val="014D9A"/>
                          </a:solidFill>
                          <a:effectLst/>
                        </a:rPr>
                        <a:t>-4</a:t>
                      </a:r>
                      <a:endParaRPr lang="fr-FR" sz="1600" b="0" dirty="0">
                        <a:solidFill>
                          <a:srgbClr val="014D9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174" marR="68174" marT="0" marB="0" anchor="ctr"/>
                </a:tc>
                <a:tc>
                  <a:txBody>
                    <a:bodyPr/>
                    <a:lstStyle/>
                    <a:p>
                      <a:pPr algn="ctr">
                        <a:lnSpc>
                          <a:spcPct val="115000"/>
                        </a:lnSpc>
                      </a:pPr>
                      <a:r>
                        <a:rPr lang="en-US" sz="1200" b="0" dirty="0">
                          <a:solidFill>
                            <a:srgbClr val="C00000"/>
                          </a:solidFill>
                          <a:effectLst/>
                        </a:rPr>
                        <a:t>1.05 10</a:t>
                      </a:r>
                      <a:r>
                        <a:rPr lang="en-US" sz="1200" b="0" baseline="30000" dirty="0">
                          <a:solidFill>
                            <a:srgbClr val="C00000"/>
                          </a:solidFill>
                          <a:effectLst/>
                        </a:rPr>
                        <a:t>-4</a:t>
                      </a:r>
                      <a:endParaRPr lang="fr-FR" sz="1600" b="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174" marR="68174" marT="0" marB="0" anchor="ctr"/>
                </a:tc>
                <a:extLst>
                  <a:ext uri="{0D108BD9-81ED-4DB2-BD59-A6C34878D82A}">
                    <a16:rowId xmlns:a16="http://schemas.microsoft.com/office/drawing/2014/main" val="3088770720"/>
                  </a:ext>
                </a:extLst>
              </a:tr>
              <a:tr h="229736">
                <a:tc>
                  <a:txBody>
                    <a:bodyPr/>
                    <a:lstStyle/>
                    <a:p>
                      <a:pPr algn="just">
                        <a:lnSpc>
                          <a:spcPct val="115000"/>
                        </a:lnSpc>
                      </a:pPr>
                      <a:r>
                        <a:rPr lang="fr-FR" sz="1200" b="1">
                          <a:effectLst/>
                        </a:rPr>
                        <a:t>Emittance, </a:t>
                      </a:r>
                      <a:r>
                        <a:rPr lang="fr-FR" sz="1200" b="1">
                          <a:effectLst/>
                          <a:sym typeface="Symbol" panose="05050102010706020507" pitchFamily="18" charset="2"/>
                        </a:rPr>
                        <a:t></a:t>
                      </a:r>
                      <a:r>
                        <a:rPr lang="fr-FR" sz="1200" b="1" baseline="-25000">
                          <a:effectLst/>
                        </a:rPr>
                        <a:t>x </a:t>
                      </a:r>
                      <a:r>
                        <a:rPr lang="fr-FR" sz="1200" b="1">
                          <a:effectLst/>
                        </a:rPr>
                        <a:t>/ </a:t>
                      </a:r>
                      <a:r>
                        <a:rPr lang="fr-FR" sz="1200" b="1">
                          <a:effectLst/>
                          <a:sym typeface="Symbol" panose="05050102010706020507" pitchFamily="18" charset="2"/>
                        </a:rPr>
                        <a:t></a:t>
                      </a:r>
                      <a:r>
                        <a:rPr lang="fr-FR" sz="1200" b="1" baseline="-25000">
                          <a:effectLst/>
                        </a:rPr>
                        <a:t>z</a:t>
                      </a:r>
                      <a:r>
                        <a:rPr lang="fr-FR" sz="1200" b="1">
                          <a:effectLst/>
                        </a:rPr>
                        <a:t> [pm.rad] </a:t>
                      </a:r>
                      <a:endParaRPr lang="fr-FR" sz="1600" b="1">
                        <a:effectLst/>
                        <a:latin typeface="Arial" panose="020B0604020202020204" pitchFamily="34" charset="0"/>
                        <a:ea typeface="Times New Roman" panose="02020603050405020304" pitchFamily="18" charset="0"/>
                        <a:cs typeface="Times New Roman" panose="02020603050405020304" pitchFamily="18" charset="0"/>
                      </a:endParaRPr>
                    </a:p>
                  </a:txBody>
                  <a:tcPr marL="68174" marR="68174" marT="0" marB="0" anchor="ctr"/>
                </a:tc>
                <a:tc>
                  <a:txBody>
                    <a:bodyPr/>
                    <a:lstStyle/>
                    <a:p>
                      <a:pPr algn="ctr">
                        <a:lnSpc>
                          <a:spcPct val="115000"/>
                        </a:lnSpc>
                      </a:pPr>
                      <a:r>
                        <a:rPr lang="en-US" sz="1200" b="0" dirty="0">
                          <a:solidFill>
                            <a:srgbClr val="014D9A"/>
                          </a:solidFill>
                          <a:effectLst/>
                        </a:rPr>
                        <a:t>4 10</a:t>
                      </a:r>
                      <a:r>
                        <a:rPr lang="en-US" sz="1200" b="0" baseline="30000" dirty="0">
                          <a:solidFill>
                            <a:srgbClr val="014D9A"/>
                          </a:solidFill>
                          <a:effectLst/>
                        </a:rPr>
                        <a:t>3</a:t>
                      </a:r>
                      <a:r>
                        <a:rPr lang="en-US" sz="1200" b="0" dirty="0">
                          <a:solidFill>
                            <a:srgbClr val="014D9A"/>
                          </a:solidFill>
                          <a:effectLst/>
                        </a:rPr>
                        <a:t> / 40</a:t>
                      </a:r>
                      <a:endParaRPr lang="fr-FR" sz="1600" b="0" dirty="0">
                        <a:solidFill>
                          <a:srgbClr val="014D9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174" marR="68174" marT="0" marB="0" anchor="ctr"/>
                </a:tc>
                <a:tc>
                  <a:txBody>
                    <a:bodyPr/>
                    <a:lstStyle/>
                    <a:p>
                      <a:pPr algn="ctr">
                        <a:lnSpc>
                          <a:spcPct val="115000"/>
                        </a:lnSpc>
                      </a:pPr>
                      <a:r>
                        <a:rPr lang="en-US" sz="1200" b="0" dirty="0">
                          <a:solidFill>
                            <a:srgbClr val="C00000"/>
                          </a:solidFill>
                          <a:effectLst/>
                        </a:rPr>
                        <a:t>84 / 25 **</a:t>
                      </a:r>
                      <a:endParaRPr lang="fr-FR" sz="1600" b="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174" marR="68174" marT="0" marB="0" anchor="ctr"/>
                </a:tc>
                <a:extLst>
                  <a:ext uri="{0D108BD9-81ED-4DB2-BD59-A6C34878D82A}">
                    <a16:rowId xmlns:a16="http://schemas.microsoft.com/office/drawing/2014/main" val="3349151902"/>
                  </a:ext>
                </a:extLst>
              </a:tr>
              <a:tr h="210414">
                <a:tc>
                  <a:txBody>
                    <a:bodyPr/>
                    <a:lstStyle/>
                    <a:p>
                      <a:pPr algn="just">
                        <a:lnSpc>
                          <a:spcPct val="115000"/>
                        </a:lnSpc>
                      </a:pPr>
                      <a:r>
                        <a:rPr lang="en-US" sz="1200" b="1">
                          <a:effectLst/>
                        </a:rPr>
                        <a:t>RF energy acceptance, (</a:t>
                      </a:r>
                      <a:r>
                        <a:rPr lang="en-US" sz="1200" b="1">
                          <a:effectLst/>
                          <a:sym typeface="Symbol" panose="05050102010706020507" pitchFamily="18" charset="2"/>
                        </a:rPr>
                        <a:t></a:t>
                      </a:r>
                      <a:r>
                        <a:rPr lang="en-US" sz="1200" b="1">
                          <a:effectLst/>
                        </a:rPr>
                        <a:t>E / E)</a:t>
                      </a:r>
                      <a:r>
                        <a:rPr lang="en-US" sz="1200" b="1" baseline="-25000">
                          <a:effectLst/>
                        </a:rPr>
                        <a:t>RF</a:t>
                      </a:r>
                      <a:endParaRPr lang="fr-FR" sz="1600" b="1">
                        <a:effectLst/>
                        <a:latin typeface="Arial" panose="020B0604020202020204" pitchFamily="34" charset="0"/>
                        <a:ea typeface="Times New Roman" panose="02020603050405020304" pitchFamily="18" charset="0"/>
                        <a:cs typeface="Times New Roman" panose="02020603050405020304" pitchFamily="18" charset="0"/>
                      </a:endParaRPr>
                    </a:p>
                  </a:txBody>
                  <a:tcPr marL="68174" marR="68174" marT="0" marB="0" anchor="ctr"/>
                </a:tc>
                <a:tc>
                  <a:txBody>
                    <a:bodyPr/>
                    <a:lstStyle/>
                    <a:p>
                      <a:pPr algn="ctr">
                        <a:lnSpc>
                          <a:spcPct val="115000"/>
                        </a:lnSpc>
                      </a:pPr>
                      <a:r>
                        <a:rPr lang="en-US" sz="1200" b="0" dirty="0">
                          <a:solidFill>
                            <a:srgbClr val="014D9A"/>
                          </a:solidFill>
                          <a:effectLst/>
                        </a:rPr>
                        <a:t>6 10</a:t>
                      </a:r>
                      <a:r>
                        <a:rPr lang="en-US" sz="1200" b="0" baseline="30000" dirty="0">
                          <a:solidFill>
                            <a:srgbClr val="014D9A"/>
                          </a:solidFill>
                          <a:effectLst/>
                        </a:rPr>
                        <a:t>-2</a:t>
                      </a:r>
                      <a:endParaRPr lang="fr-FR" sz="1600" b="0" dirty="0">
                        <a:solidFill>
                          <a:srgbClr val="014D9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174" marR="68174" marT="0" marB="0" anchor="ctr"/>
                </a:tc>
                <a:tc>
                  <a:txBody>
                    <a:bodyPr/>
                    <a:lstStyle/>
                    <a:p>
                      <a:pPr algn="ctr">
                        <a:lnSpc>
                          <a:spcPct val="115000"/>
                        </a:lnSpc>
                      </a:pPr>
                      <a:r>
                        <a:rPr lang="en-US" sz="1200" b="0" dirty="0">
                          <a:solidFill>
                            <a:srgbClr val="C00000"/>
                          </a:solidFill>
                          <a:effectLst/>
                        </a:rPr>
                        <a:t>7.7 10</a:t>
                      </a:r>
                      <a:r>
                        <a:rPr lang="en-US" sz="1200" b="0" baseline="30000" dirty="0">
                          <a:solidFill>
                            <a:srgbClr val="C00000"/>
                          </a:solidFill>
                          <a:effectLst/>
                        </a:rPr>
                        <a:t>-2</a:t>
                      </a:r>
                      <a:endParaRPr lang="fr-FR" sz="1200" b="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174" marR="68174" marT="0" marB="0" anchor="ctr"/>
                </a:tc>
                <a:extLst>
                  <a:ext uri="{0D108BD9-81ED-4DB2-BD59-A6C34878D82A}">
                    <a16:rowId xmlns:a16="http://schemas.microsoft.com/office/drawing/2014/main" val="2265233580"/>
                  </a:ext>
                </a:extLst>
              </a:tr>
              <a:tr h="210414">
                <a:tc>
                  <a:txBody>
                    <a:bodyPr/>
                    <a:lstStyle/>
                    <a:p>
                      <a:pPr algn="just">
                        <a:lnSpc>
                          <a:spcPct val="115000"/>
                        </a:lnSpc>
                      </a:pPr>
                      <a:r>
                        <a:rPr lang="en-US" sz="1200" b="1">
                          <a:effectLst/>
                        </a:rPr>
                        <a:t>Longitudinal damping  time, </a:t>
                      </a:r>
                      <a:r>
                        <a:rPr lang="en-US" sz="1200" b="1">
                          <a:effectLst/>
                          <a:sym typeface="Symbol" panose="05050102010706020507" pitchFamily="18" charset="2"/>
                        </a:rPr>
                        <a:t></a:t>
                      </a:r>
                      <a:r>
                        <a:rPr lang="en-US" sz="1200" b="1" baseline="-25000">
                          <a:effectLst/>
                        </a:rPr>
                        <a:t>s</a:t>
                      </a:r>
                      <a:r>
                        <a:rPr lang="en-US" sz="1200" b="1">
                          <a:effectLst/>
                        </a:rPr>
                        <a:t> [ms]</a:t>
                      </a:r>
                      <a:endParaRPr lang="fr-FR" sz="1600" b="1">
                        <a:effectLst/>
                        <a:latin typeface="Arial" panose="020B0604020202020204" pitchFamily="34" charset="0"/>
                        <a:ea typeface="Times New Roman" panose="02020603050405020304" pitchFamily="18" charset="0"/>
                        <a:cs typeface="Times New Roman" panose="02020603050405020304" pitchFamily="18" charset="0"/>
                      </a:endParaRPr>
                    </a:p>
                  </a:txBody>
                  <a:tcPr marL="68174" marR="68174" marT="0" marB="0" anchor="ctr"/>
                </a:tc>
                <a:tc>
                  <a:txBody>
                    <a:bodyPr/>
                    <a:lstStyle/>
                    <a:p>
                      <a:pPr algn="ctr">
                        <a:lnSpc>
                          <a:spcPct val="115000"/>
                        </a:lnSpc>
                      </a:pPr>
                      <a:r>
                        <a:rPr lang="en-US" sz="1200" b="0">
                          <a:solidFill>
                            <a:srgbClr val="014D9A"/>
                          </a:solidFill>
                          <a:effectLst/>
                        </a:rPr>
                        <a:t>3.3</a:t>
                      </a:r>
                      <a:endParaRPr lang="fr-FR" sz="1600" b="0">
                        <a:solidFill>
                          <a:srgbClr val="014D9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174" marR="68174" marT="0" marB="0" anchor="ctr"/>
                </a:tc>
                <a:tc>
                  <a:txBody>
                    <a:bodyPr/>
                    <a:lstStyle/>
                    <a:p>
                      <a:pPr algn="ctr">
                        <a:lnSpc>
                          <a:spcPct val="115000"/>
                        </a:lnSpc>
                      </a:pPr>
                      <a:r>
                        <a:rPr lang="en-US" sz="1200" b="0" dirty="0">
                          <a:solidFill>
                            <a:srgbClr val="C00000"/>
                          </a:solidFill>
                          <a:effectLst/>
                        </a:rPr>
                        <a:t>12.2 **</a:t>
                      </a:r>
                      <a:endParaRPr lang="fr-FR" sz="1600" b="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174" marR="68174" marT="0" marB="0" anchor="ctr"/>
                </a:tc>
                <a:extLst>
                  <a:ext uri="{0D108BD9-81ED-4DB2-BD59-A6C34878D82A}">
                    <a16:rowId xmlns:a16="http://schemas.microsoft.com/office/drawing/2014/main" val="3356815300"/>
                  </a:ext>
                </a:extLst>
              </a:tr>
              <a:tr h="257502">
                <a:tc>
                  <a:txBody>
                    <a:bodyPr/>
                    <a:lstStyle/>
                    <a:p>
                      <a:pPr algn="just">
                        <a:lnSpc>
                          <a:spcPct val="115000"/>
                        </a:lnSpc>
                      </a:pPr>
                      <a:r>
                        <a:rPr lang="en-US" sz="1200" b="1" dirty="0">
                          <a:effectLst/>
                        </a:rPr>
                        <a:t>Transverse damping times, </a:t>
                      </a:r>
                      <a:r>
                        <a:rPr lang="en-US" sz="1200" b="1" dirty="0">
                          <a:effectLst/>
                          <a:sym typeface="Symbol" panose="05050102010706020507" pitchFamily="18" charset="2"/>
                        </a:rPr>
                        <a:t></a:t>
                      </a:r>
                      <a:r>
                        <a:rPr lang="en-US" sz="1200" b="1" baseline="-25000" dirty="0">
                          <a:effectLst/>
                        </a:rPr>
                        <a:t>x </a:t>
                      </a:r>
                      <a:r>
                        <a:rPr lang="en-US" sz="1200" b="1" dirty="0">
                          <a:effectLst/>
                        </a:rPr>
                        <a:t> / </a:t>
                      </a:r>
                      <a:r>
                        <a:rPr lang="en-US" sz="1200" b="1" dirty="0">
                          <a:effectLst/>
                          <a:sym typeface="Symbol" panose="05050102010706020507" pitchFamily="18" charset="2"/>
                        </a:rPr>
                        <a:t></a:t>
                      </a:r>
                      <a:r>
                        <a:rPr lang="en-US" sz="1200" b="1" baseline="-25000" dirty="0">
                          <a:effectLst/>
                        </a:rPr>
                        <a:t>z</a:t>
                      </a:r>
                      <a:r>
                        <a:rPr lang="en-US" sz="1200" b="1" dirty="0">
                          <a:effectLst/>
                        </a:rPr>
                        <a:t> [</a:t>
                      </a:r>
                      <a:r>
                        <a:rPr lang="en-US" sz="1200" b="1" dirty="0" err="1">
                          <a:effectLst/>
                        </a:rPr>
                        <a:t>ms</a:t>
                      </a:r>
                      <a:r>
                        <a:rPr lang="en-US" sz="1200" b="1" dirty="0">
                          <a:effectLst/>
                        </a:rPr>
                        <a:t>]</a:t>
                      </a:r>
                      <a:endParaRPr lang="fr-FR"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174" marR="68174" marT="0" marB="0" anchor="ctr"/>
                </a:tc>
                <a:tc>
                  <a:txBody>
                    <a:bodyPr/>
                    <a:lstStyle/>
                    <a:p>
                      <a:pPr algn="ctr">
                        <a:lnSpc>
                          <a:spcPct val="115000"/>
                        </a:lnSpc>
                      </a:pPr>
                      <a:r>
                        <a:rPr lang="en-US" sz="1200" b="0" dirty="0">
                          <a:solidFill>
                            <a:srgbClr val="014D9A"/>
                          </a:solidFill>
                          <a:effectLst/>
                        </a:rPr>
                        <a:t>6.6 / 6.6</a:t>
                      </a:r>
                      <a:endParaRPr lang="fr-FR" sz="1600" b="0" dirty="0">
                        <a:solidFill>
                          <a:srgbClr val="014D9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174" marR="68174" marT="0" marB="0" anchor="ctr"/>
                </a:tc>
                <a:tc>
                  <a:txBody>
                    <a:bodyPr/>
                    <a:lstStyle/>
                    <a:p>
                      <a:pPr algn="ctr">
                        <a:lnSpc>
                          <a:spcPct val="115000"/>
                        </a:lnSpc>
                      </a:pPr>
                      <a:r>
                        <a:rPr lang="en-US" sz="1200" b="0" dirty="0">
                          <a:solidFill>
                            <a:srgbClr val="C00000"/>
                          </a:solidFill>
                          <a:effectLst/>
                        </a:rPr>
                        <a:t>7.7 / 14.4 **</a:t>
                      </a:r>
                      <a:endParaRPr lang="fr-FR" sz="1600" b="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174" marR="68174" marT="0" marB="0" anchor="ctr"/>
                </a:tc>
                <a:extLst>
                  <a:ext uri="{0D108BD9-81ED-4DB2-BD59-A6C34878D82A}">
                    <a16:rowId xmlns:a16="http://schemas.microsoft.com/office/drawing/2014/main" val="3008507680"/>
                  </a:ext>
                </a:extLst>
              </a:tr>
              <a:tr h="210414">
                <a:tc>
                  <a:txBody>
                    <a:bodyPr/>
                    <a:lstStyle/>
                    <a:p>
                      <a:pPr algn="just">
                        <a:lnSpc>
                          <a:spcPct val="115000"/>
                        </a:lnSpc>
                      </a:pPr>
                      <a:r>
                        <a:rPr lang="en-US" sz="1200" b="1">
                          <a:effectLst/>
                        </a:rPr>
                        <a:t>Synchrotron frequency, f</a:t>
                      </a:r>
                      <a:r>
                        <a:rPr lang="en-US" sz="1200" b="1" baseline="-25000">
                          <a:effectLst/>
                        </a:rPr>
                        <a:t>s</a:t>
                      </a:r>
                      <a:r>
                        <a:rPr lang="en-US" sz="1200" b="1">
                          <a:effectLst/>
                        </a:rPr>
                        <a:t> [kHz]</a:t>
                      </a:r>
                      <a:endParaRPr lang="fr-FR" sz="1600" b="1">
                        <a:effectLst/>
                        <a:latin typeface="Arial" panose="020B0604020202020204" pitchFamily="34" charset="0"/>
                        <a:ea typeface="Times New Roman" panose="02020603050405020304" pitchFamily="18" charset="0"/>
                        <a:cs typeface="Times New Roman" panose="02020603050405020304" pitchFamily="18" charset="0"/>
                      </a:endParaRPr>
                    </a:p>
                  </a:txBody>
                  <a:tcPr marL="68174" marR="68174" marT="0" marB="0" anchor="ctr"/>
                </a:tc>
                <a:tc>
                  <a:txBody>
                    <a:bodyPr/>
                    <a:lstStyle/>
                    <a:p>
                      <a:pPr algn="ctr">
                        <a:lnSpc>
                          <a:spcPct val="115000"/>
                        </a:lnSpc>
                      </a:pPr>
                      <a:r>
                        <a:rPr lang="en-US" sz="1200" b="0" dirty="0">
                          <a:solidFill>
                            <a:srgbClr val="014D9A"/>
                          </a:solidFill>
                          <a:effectLst/>
                        </a:rPr>
                        <a:t>4.5</a:t>
                      </a:r>
                      <a:endParaRPr lang="fr-FR" sz="1600" b="0" dirty="0">
                        <a:solidFill>
                          <a:srgbClr val="014D9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174" marR="68174" marT="0" marB="0" anchor="ctr"/>
                </a:tc>
                <a:tc>
                  <a:txBody>
                    <a:bodyPr/>
                    <a:lstStyle/>
                    <a:p>
                      <a:pPr algn="ctr">
                        <a:lnSpc>
                          <a:spcPct val="115000"/>
                        </a:lnSpc>
                      </a:pPr>
                      <a:r>
                        <a:rPr lang="en-US" sz="1200" b="0" dirty="0">
                          <a:solidFill>
                            <a:srgbClr val="C00000"/>
                          </a:solidFill>
                          <a:effectLst/>
                        </a:rPr>
                        <a:t>1.78</a:t>
                      </a:r>
                      <a:endParaRPr lang="fr-FR" sz="1600" b="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174" marR="68174" marT="0" marB="0" anchor="ctr"/>
                </a:tc>
                <a:extLst>
                  <a:ext uri="{0D108BD9-81ED-4DB2-BD59-A6C34878D82A}">
                    <a16:rowId xmlns:a16="http://schemas.microsoft.com/office/drawing/2014/main" val="3182187359"/>
                  </a:ext>
                </a:extLst>
              </a:tr>
              <a:tr h="210414">
                <a:tc>
                  <a:txBody>
                    <a:bodyPr/>
                    <a:lstStyle/>
                    <a:p>
                      <a:pPr algn="just">
                        <a:lnSpc>
                          <a:spcPct val="115000"/>
                        </a:lnSpc>
                      </a:pPr>
                      <a:r>
                        <a:rPr lang="en-US" sz="1200" b="1" dirty="0">
                          <a:effectLst/>
                        </a:rPr>
                        <a:t>Natural RMS bunch length, </a:t>
                      </a:r>
                      <a:r>
                        <a:rPr lang="en-US" sz="1200" b="1" dirty="0">
                          <a:effectLst/>
                          <a:sym typeface="Symbol" panose="05050102010706020507" pitchFamily="18" charset="2"/>
                        </a:rPr>
                        <a:t></a:t>
                      </a:r>
                      <a:r>
                        <a:rPr lang="en-US" sz="1200" b="1" baseline="-25000" dirty="0">
                          <a:effectLst/>
                        </a:rPr>
                        <a:t>s</a:t>
                      </a:r>
                      <a:r>
                        <a:rPr lang="en-US" sz="1200" b="1" dirty="0">
                          <a:effectLst/>
                        </a:rPr>
                        <a:t> [</a:t>
                      </a:r>
                      <a:r>
                        <a:rPr lang="en-US" sz="1200" b="1" dirty="0" err="1">
                          <a:effectLst/>
                        </a:rPr>
                        <a:t>ps</a:t>
                      </a:r>
                      <a:r>
                        <a:rPr lang="en-US" sz="1200" b="1" dirty="0">
                          <a:effectLst/>
                        </a:rPr>
                        <a:t>] </a:t>
                      </a:r>
                      <a:endParaRPr lang="fr-FR"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174" marR="68174" marT="0" marB="0" anchor="ctr"/>
                </a:tc>
                <a:tc>
                  <a:txBody>
                    <a:bodyPr/>
                    <a:lstStyle/>
                    <a:p>
                      <a:pPr algn="ctr">
                        <a:lnSpc>
                          <a:spcPct val="115000"/>
                        </a:lnSpc>
                      </a:pPr>
                      <a:r>
                        <a:rPr lang="en-US" sz="1200" b="0" dirty="0">
                          <a:solidFill>
                            <a:srgbClr val="014D9A"/>
                          </a:solidFill>
                          <a:effectLst/>
                        </a:rPr>
                        <a:t>16</a:t>
                      </a:r>
                      <a:endParaRPr lang="fr-FR" sz="1600" b="0" dirty="0">
                        <a:solidFill>
                          <a:srgbClr val="014D9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174" marR="68174" marT="0" marB="0" anchor="ctr"/>
                </a:tc>
                <a:tc>
                  <a:txBody>
                    <a:bodyPr/>
                    <a:lstStyle/>
                    <a:p>
                      <a:pPr algn="ctr">
                        <a:lnSpc>
                          <a:spcPct val="115000"/>
                        </a:lnSpc>
                      </a:pPr>
                      <a:r>
                        <a:rPr lang="en-US" sz="1200" b="0" dirty="0">
                          <a:solidFill>
                            <a:srgbClr val="C00000"/>
                          </a:solidFill>
                          <a:effectLst/>
                        </a:rPr>
                        <a:t>8.5</a:t>
                      </a:r>
                      <a:endParaRPr lang="fr-FR" sz="1600" b="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174" marR="68174" marT="0" marB="0" anchor="ctr"/>
                </a:tc>
                <a:extLst>
                  <a:ext uri="{0D108BD9-81ED-4DB2-BD59-A6C34878D82A}">
                    <a16:rowId xmlns:a16="http://schemas.microsoft.com/office/drawing/2014/main" val="3990778935"/>
                  </a:ext>
                </a:extLst>
              </a:tr>
            </a:tbl>
          </a:graphicData>
        </a:graphic>
      </p:graphicFrame>
      <p:sp>
        <p:nvSpPr>
          <p:cNvPr id="7" name="Rectangle 6">
            <a:extLst>
              <a:ext uri="{FF2B5EF4-FFF2-40B4-BE49-F238E27FC236}">
                <a16:creationId xmlns:a16="http://schemas.microsoft.com/office/drawing/2014/main" id="{0BA4CE5A-BF08-4B57-9006-5DE2C9754961}"/>
              </a:ext>
            </a:extLst>
          </p:cNvPr>
          <p:cNvSpPr/>
          <p:nvPr/>
        </p:nvSpPr>
        <p:spPr>
          <a:xfrm>
            <a:off x="4788024" y="1059582"/>
            <a:ext cx="1584176" cy="37269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68611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375E4EC0-DACC-43DA-923D-A3CE04DBB213}"/>
              </a:ext>
            </a:extLst>
          </p:cNvPr>
          <p:cNvSpPr>
            <a:spLocks noGrp="1"/>
          </p:cNvSpPr>
          <p:nvPr>
            <p:ph type="title"/>
          </p:nvPr>
        </p:nvSpPr>
        <p:spPr>
          <a:xfrm>
            <a:off x="2057250" y="14566"/>
            <a:ext cx="7051254" cy="565200"/>
          </a:xfrm>
        </p:spPr>
        <p:txBody>
          <a:bodyPr/>
          <a:lstStyle/>
          <a:p>
            <a:r>
              <a:rPr lang="en-GB" sz="2800" dirty="0">
                <a:latin typeface="Calibri" panose="020F0502020204030204" pitchFamily="34" charset="0"/>
                <a:ea typeface="Calibri" panose="020F0502020204030204" pitchFamily="34" charset="0"/>
                <a:cs typeface="Times New Roman" panose="02020603050405020304" pitchFamily="18" charset="0"/>
              </a:rPr>
              <a:t>Active NC case – Single bunch mode (20 mA)</a:t>
            </a:r>
            <a:endParaRPr lang="fr-FR" sz="2800" dirty="0"/>
          </a:p>
        </p:txBody>
      </p:sp>
      <p:sp>
        <p:nvSpPr>
          <p:cNvPr id="5" name="ZoneTexte 4">
            <a:extLst>
              <a:ext uri="{FF2B5EF4-FFF2-40B4-BE49-F238E27FC236}">
                <a16:creationId xmlns:a16="http://schemas.microsoft.com/office/drawing/2014/main" id="{AB8533DD-20F6-4E7B-B6D1-24F85F8DBED2}"/>
              </a:ext>
            </a:extLst>
          </p:cNvPr>
          <p:cNvSpPr txBox="1"/>
          <p:nvPr/>
        </p:nvSpPr>
        <p:spPr>
          <a:xfrm>
            <a:off x="251520" y="793036"/>
            <a:ext cx="3395673" cy="338554"/>
          </a:xfrm>
          <a:prstGeom prst="rect">
            <a:avLst/>
          </a:prstGeom>
          <a:noFill/>
        </p:spPr>
        <p:txBody>
          <a:bodyPr wrap="none" rtlCol="0">
            <a:spAutoFit/>
          </a:bodyPr>
          <a:lstStyle/>
          <a:p>
            <a:pPr marL="285750" indent="-285750">
              <a:buFont typeface="Wingdings" panose="05000000000000000000" pitchFamily="2" charset="2"/>
              <a:buChar char="Ø"/>
            </a:pPr>
            <a:r>
              <a:rPr lang="fr-FR" sz="1600" b="1" u="sng" dirty="0"/>
              <a:t>1 x active NC HC &amp; direct feedback</a:t>
            </a:r>
          </a:p>
        </p:txBody>
      </p:sp>
      <p:pic>
        <p:nvPicPr>
          <p:cNvPr id="3" name="Image 2">
            <a:extLst>
              <a:ext uri="{FF2B5EF4-FFF2-40B4-BE49-F238E27FC236}">
                <a16:creationId xmlns:a16="http://schemas.microsoft.com/office/drawing/2014/main" id="{F74ABED7-6653-4AB3-8B6F-97074B7D0C6E}"/>
              </a:ext>
            </a:extLst>
          </p:cNvPr>
          <p:cNvPicPr>
            <a:picLocks noChangeAspect="1"/>
          </p:cNvPicPr>
          <p:nvPr/>
        </p:nvPicPr>
        <p:blipFill rotWithShape="1">
          <a:blip r:embed="rId2">
            <a:extLst>
              <a:ext uri="{28A0092B-C50C-407E-A947-70E740481C1C}">
                <a14:useLocalDpi xmlns:a14="http://schemas.microsoft.com/office/drawing/2010/main" val="0"/>
              </a:ext>
            </a:extLst>
          </a:blip>
          <a:srcRect l="5723" t="38800" r="12470" b="2400"/>
          <a:stretch/>
        </p:blipFill>
        <p:spPr>
          <a:xfrm>
            <a:off x="851850" y="1419622"/>
            <a:ext cx="7387028" cy="3168352"/>
          </a:xfrm>
          <a:prstGeom prst="rect">
            <a:avLst/>
          </a:prstGeom>
        </p:spPr>
      </p:pic>
      <p:sp>
        <p:nvSpPr>
          <p:cNvPr id="6" name="ZoneTexte 5">
            <a:extLst>
              <a:ext uri="{FF2B5EF4-FFF2-40B4-BE49-F238E27FC236}">
                <a16:creationId xmlns:a16="http://schemas.microsoft.com/office/drawing/2014/main" id="{3D471778-4367-4104-BBEE-7EEA293F64C1}"/>
              </a:ext>
            </a:extLst>
          </p:cNvPr>
          <p:cNvSpPr txBox="1"/>
          <p:nvPr/>
        </p:nvSpPr>
        <p:spPr>
          <a:xfrm rot="20703920">
            <a:off x="797207" y="1759377"/>
            <a:ext cx="7478047" cy="1862048"/>
          </a:xfrm>
          <a:prstGeom prst="rect">
            <a:avLst/>
          </a:prstGeom>
          <a:noFill/>
        </p:spPr>
        <p:txBody>
          <a:bodyPr wrap="square" rtlCol="0">
            <a:spAutoFit/>
          </a:bodyPr>
          <a:lstStyle/>
          <a:p>
            <a:pPr algn="ctr"/>
            <a:r>
              <a:rPr lang="fr-FR" sz="11500" b="1" dirty="0">
                <a:solidFill>
                  <a:schemeClr val="tx1">
                    <a:alpha val="25000"/>
                  </a:schemeClr>
                </a:solidFill>
              </a:rPr>
              <a:t>Preliminary</a:t>
            </a:r>
          </a:p>
        </p:txBody>
      </p:sp>
    </p:spTree>
    <p:extLst>
      <p:ext uri="{BB962C8B-B14F-4D97-AF65-F5344CB8AC3E}">
        <p14:creationId xmlns:p14="http://schemas.microsoft.com/office/powerpoint/2010/main" val="4218558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79512" y="760080"/>
            <a:ext cx="8784976" cy="886589"/>
          </a:xfrm>
          <a:prstGeom prst="rect">
            <a:avLst/>
          </a:prstGeom>
          <a:noFill/>
        </p:spPr>
        <p:txBody>
          <a:bodyPr wrap="square" rtlCol="0">
            <a:spAutoFit/>
          </a:bodyPr>
          <a:lstStyle/>
          <a:p>
            <a:pPr>
              <a:lnSpc>
                <a:spcPts val="1684"/>
              </a:lnSpc>
              <a:spcBef>
                <a:spcPts val="0"/>
              </a:spcBef>
              <a:spcAft>
                <a:spcPts val="600"/>
              </a:spcAft>
            </a:pPr>
            <a:r>
              <a:rPr lang="en-US" sz="1400" b="1" u="sng" dirty="0">
                <a:solidFill>
                  <a:schemeClr val="accent1">
                    <a:lumMod val="75000"/>
                  </a:schemeClr>
                </a:solidFill>
                <a:latin typeface="Helvetica" panose="020B0604020202020204" pitchFamily="34" charset="0"/>
                <a:cs typeface="Helvetica" panose="020B0604020202020204" pitchFamily="34" charset="0"/>
                <a:sym typeface="Wingdings" panose="05000000000000000000" pitchFamily="2" charset="2"/>
              </a:rPr>
              <a:t>RF Power Source requirements for LUCRECE*</a:t>
            </a:r>
            <a:r>
              <a:rPr lang="en-US" sz="1400" b="1" dirty="0">
                <a:solidFill>
                  <a:schemeClr val="accent1">
                    <a:lumMod val="75000"/>
                  </a:schemeClr>
                </a:solidFill>
                <a:latin typeface="Helvetica" panose="020B0604020202020204" pitchFamily="34" charset="0"/>
                <a:cs typeface="Helvetica" panose="020B0604020202020204" pitchFamily="34" charset="0"/>
                <a:sym typeface="Wingdings" panose="05000000000000000000" pitchFamily="2" charset="2"/>
              </a:rPr>
              <a:t> : 20 kW CW SSPA @ 1.3 GHz</a:t>
            </a:r>
          </a:p>
          <a:p>
            <a:pPr>
              <a:lnSpc>
                <a:spcPts val="1684"/>
              </a:lnSpc>
              <a:spcBef>
                <a:spcPts val="0"/>
              </a:spcBef>
              <a:spcAft>
                <a:spcPts val="600"/>
              </a:spcAft>
            </a:pPr>
            <a:endParaRPr lang="en-US" sz="1400" i="1" dirty="0">
              <a:solidFill>
                <a:schemeClr val="accent1">
                  <a:lumMod val="75000"/>
                </a:schemeClr>
              </a:solidFill>
              <a:latin typeface="Helvetica" panose="020B0604020202020204" pitchFamily="34" charset="0"/>
              <a:cs typeface="Helvetica" panose="020B0604020202020204" pitchFamily="34" charset="0"/>
              <a:sym typeface="Wingdings" panose="05000000000000000000" pitchFamily="2" charset="2"/>
            </a:endParaRPr>
          </a:p>
          <a:p>
            <a:pPr marL="285750" indent="-285750">
              <a:lnSpc>
                <a:spcPts val="1684"/>
              </a:lnSpc>
              <a:spcBef>
                <a:spcPts val="0"/>
              </a:spcBef>
              <a:buFont typeface="Wingdings" panose="05000000000000000000" pitchFamily="2" charset="2"/>
              <a:buChar char="Ø"/>
            </a:pPr>
            <a:r>
              <a:rPr lang="en-US" sz="1400" dirty="0">
                <a:latin typeface="Helvetica" panose="020B0604020202020204" pitchFamily="34" charset="0"/>
                <a:cs typeface="Helvetica" panose="020B0604020202020204" pitchFamily="34" charset="0"/>
                <a:sym typeface="Wingdings" panose="05000000000000000000" pitchFamily="2" charset="2"/>
              </a:rPr>
              <a:t>Comparison between </a:t>
            </a:r>
            <a:r>
              <a:rPr lang="en-US" sz="1400" dirty="0" err="1">
                <a:latin typeface="Helvetica" panose="020B0604020202020204" pitchFamily="34" charset="0"/>
                <a:cs typeface="Helvetica" panose="020B0604020202020204" pitchFamily="34" charset="0"/>
                <a:sym typeface="Wingdings" panose="05000000000000000000" pitchFamily="2" charset="2"/>
              </a:rPr>
              <a:t>GaN</a:t>
            </a:r>
            <a:r>
              <a:rPr lang="en-US" sz="1400" dirty="0">
                <a:latin typeface="Helvetica" panose="020B0604020202020204" pitchFamily="34" charset="0"/>
                <a:cs typeface="Helvetica" panose="020B0604020202020204" pitchFamily="34" charset="0"/>
                <a:sym typeface="Wingdings" panose="05000000000000000000" pitchFamily="2" charset="2"/>
              </a:rPr>
              <a:t> and LDMOS technology</a:t>
            </a:r>
          </a:p>
        </p:txBody>
      </p:sp>
      <p:sp>
        <p:nvSpPr>
          <p:cNvPr id="7" name="ZoneTexte 6"/>
          <p:cNvSpPr txBox="1"/>
          <p:nvPr/>
        </p:nvSpPr>
        <p:spPr>
          <a:xfrm>
            <a:off x="146278" y="1014234"/>
            <a:ext cx="3921666" cy="261372"/>
          </a:xfrm>
          <a:prstGeom prst="rect">
            <a:avLst/>
          </a:prstGeom>
          <a:noFill/>
        </p:spPr>
        <p:txBody>
          <a:bodyPr wrap="square" lIns="81043" tIns="40522" rIns="81043" bIns="40522" rtlCol="0">
            <a:spAutoFit/>
          </a:bodyPr>
          <a:lstStyle/>
          <a:p>
            <a:pPr>
              <a:lnSpc>
                <a:spcPts val="1418"/>
              </a:lnSpc>
            </a:pPr>
            <a:r>
              <a:rPr lang="en-US" sz="1200" i="1" dirty="0">
                <a:latin typeface="Helvetica" panose="020B0604020202020204" pitchFamily="34" charset="0"/>
                <a:cs typeface="Helvetica" panose="020B0604020202020204" pitchFamily="34" charset="0"/>
              </a:rPr>
              <a:t>* RF R&amp;D program for the French FEL project LUNEX5 </a:t>
            </a:r>
          </a:p>
        </p:txBody>
      </p:sp>
      <p:graphicFrame>
        <p:nvGraphicFramePr>
          <p:cNvPr id="3" name="Tableau 2"/>
          <p:cNvGraphicFramePr>
            <a:graphicFrameLocks noGrp="1"/>
          </p:cNvGraphicFramePr>
          <p:nvPr>
            <p:extLst>
              <p:ext uri="{D42A27DB-BD31-4B8C-83A1-F6EECF244321}">
                <p14:modId xmlns:p14="http://schemas.microsoft.com/office/powerpoint/2010/main" val="3269772516"/>
              </p:ext>
            </p:extLst>
          </p:nvPr>
        </p:nvGraphicFramePr>
        <p:xfrm>
          <a:off x="1691680" y="1922502"/>
          <a:ext cx="5694880" cy="1674546"/>
        </p:xfrm>
        <a:graphic>
          <a:graphicData uri="http://schemas.openxmlformats.org/drawingml/2006/table">
            <a:tbl>
              <a:tblPr firstRow="1" firstCol="1" bandRow="1">
                <a:tableStyleId>{5DA37D80-6434-44D0-A028-1B22A696006F}</a:tableStyleId>
              </a:tblPr>
              <a:tblGrid>
                <a:gridCol w="1600785">
                  <a:extLst>
                    <a:ext uri="{9D8B030D-6E8A-4147-A177-3AD203B41FA5}">
                      <a16:colId xmlns:a16="http://schemas.microsoft.com/office/drawing/2014/main" val="20000"/>
                    </a:ext>
                  </a:extLst>
                </a:gridCol>
                <a:gridCol w="853735">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1152128">
                  <a:extLst>
                    <a:ext uri="{9D8B030D-6E8A-4147-A177-3AD203B41FA5}">
                      <a16:colId xmlns:a16="http://schemas.microsoft.com/office/drawing/2014/main" val="1662955946"/>
                    </a:ext>
                  </a:extLst>
                </a:gridCol>
              </a:tblGrid>
              <a:tr h="250140">
                <a:tc>
                  <a:txBody>
                    <a:bodyPr/>
                    <a:lstStyle/>
                    <a:p>
                      <a:pPr algn="ctr">
                        <a:lnSpc>
                          <a:spcPct val="115000"/>
                        </a:lnSpc>
                        <a:spcAft>
                          <a:spcPts val="0"/>
                        </a:spcAft>
                      </a:pPr>
                      <a:r>
                        <a:rPr lang="fr-FR" sz="1000" dirty="0">
                          <a:effectLst/>
                        </a:rPr>
                        <a:t> </a:t>
                      </a:r>
                      <a:endParaRPr lang="fr-FR" sz="1000" dirty="0">
                        <a:effectLst/>
                        <a:latin typeface="Calibri"/>
                        <a:ea typeface="Calibri"/>
                        <a:cs typeface="Times New Roman"/>
                      </a:endParaRPr>
                    </a:p>
                  </a:txBody>
                  <a:tcPr marL="68580" marR="68580" marT="0" marB="0" anchor="ctr">
                    <a:solidFill>
                      <a:schemeClr val="accent2">
                        <a:lumMod val="60000"/>
                        <a:lumOff val="40000"/>
                      </a:schemeClr>
                    </a:solidFill>
                  </a:tcPr>
                </a:tc>
                <a:tc>
                  <a:txBody>
                    <a:bodyPr/>
                    <a:lstStyle/>
                    <a:p>
                      <a:pPr algn="ctr">
                        <a:lnSpc>
                          <a:spcPct val="115000"/>
                        </a:lnSpc>
                        <a:spcAft>
                          <a:spcPts val="0"/>
                        </a:spcAft>
                      </a:pPr>
                      <a:r>
                        <a:rPr lang="fr-FR" sz="1000" dirty="0">
                          <a:effectLst/>
                        </a:rPr>
                        <a:t>Old </a:t>
                      </a:r>
                      <a:r>
                        <a:rPr lang="fr-FR" sz="1000" dirty="0" err="1">
                          <a:effectLst/>
                        </a:rPr>
                        <a:t>Gen</a:t>
                      </a:r>
                      <a:r>
                        <a:rPr lang="fr-FR" sz="1000" dirty="0">
                          <a:effectLst/>
                        </a:rPr>
                        <a:t> </a:t>
                      </a:r>
                      <a:r>
                        <a:rPr lang="fr-FR" sz="1000" dirty="0" err="1">
                          <a:effectLst/>
                        </a:rPr>
                        <a:t>GaN</a:t>
                      </a:r>
                      <a:endParaRPr lang="fr-FR" sz="1000" dirty="0">
                        <a:effectLst/>
                        <a:latin typeface="Calibri"/>
                        <a:ea typeface="Calibri"/>
                        <a:cs typeface="Times New Roman"/>
                      </a:endParaRPr>
                    </a:p>
                  </a:txBody>
                  <a:tcPr marL="68580" marR="68580" marT="0" marB="0" anchor="ctr">
                    <a:solidFill>
                      <a:schemeClr val="accent2">
                        <a:lumMod val="60000"/>
                        <a:lumOff val="40000"/>
                      </a:schemeClr>
                    </a:solidFill>
                  </a:tcPr>
                </a:tc>
                <a:tc>
                  <a:txBody>
                    <a:bodyPr/>
                    <a:lstStyle/>
                    <a:p>
                      <a:pPr algn="ctr">
                        <a:lnSpc>
                          <a:spcPct val="115000"/>
                        </a:lnSpc>
                        <a:spcAft>
                          <a:spcPts val="0"/>
                        </a:spcAft>
                      </a:pPr>
                      <a:r>
                        <a:rPr lang="fr-FR" sz="1000" dirty="0">
                          <a:effectLst/>
                        </a:rPr>
                        <a:t>Old </a:t>
                      </a:r>
                      <a:r>
                        <a:rPr lang="fr-FR" sz="1000" dirty="0" err="1">
                          <a:effectLst/>
                        </a:rPr>
                        <a:t>Gen</a:t>
                      </a:r>
                      <a:r>
                        <a:rPr lang="fr-FR" sz="1000" dirty="0">
                          <a:effectLst/>
                        </a:rPr>
                        <a:t> </a:t>
                      </a:r>
                      <a:r>
                        <a:rPr lang="fr-FR" sz="1000" dirty="0" err="1">
                          <a:effectLst/>
                        </a:rPr>
                        <a:t>GaN</a:t>
                      </a:r>
                      <a:endParaRPr lang="fr-FR" sz="1000" dirty="0">
                        <a:effectLst/>
                        <a:latin typeface="Calibri"/>
                        <a:ea typeface="Calibri"/>
                        <a:cs typeface="Times New Roman"/>
                      </a:endParaRPr>
                    </a:p>
                  </a:txBody>
                  <a:tcPr marL="68580" marR="68580" marT="0" marB="0" anchor="ctr">
                    <a:solidFill>
                      <a:schemeClr val="accent2">
                        <a:lumMod val="60000"/>
                        <a:lumOff val="40000"/>
                      </a:schemeClr>
                    </a:solidFill>
                  </a:tcPr>
                </a:tc>
                <a:tc>
                  <a:txBody>
                    <a:bodyPr/>
                    <a:lstStyle/>
                    <a:p>
                      <a:pPr algn="ctr">
                        <a:lnSpc>
                          <a:spcPct val="115000"/>
                        </a:lnSpc>
                        <a:spcAft>
                          <a:spcPts val="0"/>
                        </a:spcAft>
                      </a:pPr>
                      <a:r>
                        <a:rPr lang="fr-FR" sz="1000" dirty="0">
                          <a:effectLst/>
                        </a:rPr>
                        <a:t>New </a:t>
                      </a:r>
                      <a:r>
                        <a:rPr lang="fr-FR" sz="1000" dirty="0" err="1">
                          <a:effectLst/>
                        </a:rPr>
                        <a:t>Gen</a:t>
                      </a:r>
                      <a:r>
                        <a:rPr lang="fr-FR" sz="1000" dirty="0">
                          <a:effectLst/>
                        </a:rPr>
                        <a:t> LDMOS</a:t>
                      </a:r>
                      <a:endParaRPr lang="fr-FR" sz="1000" dirty="0">
                        <a:effectLst/>
                        <a:latin typeface="Calibri"/>
                        <a:ea typeface="Calibri"/>
                        <a:cs typeface="Times New Roman"/>
                      </a:endParaRPr>
                    </a:p>
                  </a:txBody>
                  <a:tcPr marL="68580" marR="68580" marT="0" marB="0" anchor="ctr">
                    <a:solidFill>
                      <a:schemeClr val="accent2">
                        <a:lumMod val="60000"/>
                        <a:lumOff val="40000"/>
                      </a:schemeClr>
                    </a:solidFill>
                  </a:tcPr>
                </a:tc>
                <a:tc>
                  <a:txBody>
                    <a:bodyPr/>
                    <a:lstStyle/>
                    <a:p>
                      <a:pPr algn="ctr">
                        <a:lnSpc>
                          <a:spcPct val="115000"/>
                        </a:lnSpc>
                        <a:spcAft>
                          <a:spcPts val="0"/>
                        </a:spcAft>
                      </a:pPr>
                      <a:r>
                        <a:rPr lang="fr-FR" sz="1000" dirty="0">
                          <a:effectLst/>
                          <a:latin typeface="Calibri"/>
                          <a:ea typeface="Calibri"/>
                          <a:cs typeface="Times New Roman"/>
                        </a:rPr>
                        <a:t>New </a:t>
                      </a:r>
                      <a:r>
                        <a:rPr lang="fr-FR" sz="1000" dirty="0" err="1">
                          <a:effectLst/>
                          <a:latin typeface="Calibri"/>
                          <a:ea typeface="Calibri"/>
                          <a:cs typeface="Times New Roman"/>
                        </a:rPr>
                        <a:t>Gen</a:t>
                      </a:r>
                      <a:r>
                        <a:rPr lang="fr-FR" sz="1000" dirty="0">
                          <a:effectLst/>
                          <a:latin typeface="Calibri"/>
                          <a:ea typeface="Calibri"/>
                          <a:cs typeface="Times New Roman"/>
                        </a:rPr>
                        <a:t> </a:t>
                      </a:r>
                      <a:r>
                        <a:rPr lang="fr-FR" sz="1000" dirty="0" err="1">
                          <a:effectLst/>
                        </a:rPr>
                        <a:t>GaN</a:t>
                      </a:r>
                      <a:endParaRPr lang="fr-FR" sz="1000" dirty="0">
                        <a:effectLst/>
                        <a:latin typeface="+mn-lt"/>
                        <a:ea typeface="Calibri"/>
                        <a:cs typeface="Times New Roman"/>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10000"/>
                  </a:ext>
                </a:extLst>
              </a:tr>
              <a:tr h="251946">
                <a:tc>
                  <a:txBody>
                    <a:bodyPr/>
                    <a:lstStyle/>
                    <a:p>
                      <a:pPr algn="ctr">
                        <a:lnSpc>
                          <a:spcPct val="115000"/>
                        </a:lnSpc>
                        <a:spcAft>
                          <a:spcPts val="0"/>
                        </a:spcAft>
                      </a:pPr>
                      <a:r>
                        <a:rPr lang="fr-FR" sz="1000" dirty="0" err="1">
                          <a:effectLst/>
                        </a:rPr>
                        <a:t>V</a:t>
                      </a:r>
                      <a:r>
                        <a:rPr lang="fr-FR" sz="1000" baseline="-25000" dirty="0" err="1">
                          <a:effectLst/>
                        </a:rPr>
                        <a:t>d</a:t>
                      </a:r>
                      <a:r>
                        <a:rPr lang="fr-FR" sz="1000" dirty="0">
                          <a:effectLst/>
                        </a:rPr>
                        <a:t> (V)</a:t>
                      </a:r>
                      <a:endParaRPr lang="fr-FR" sz="1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fr-FR" sz="1000">
                          <a:effectLst/>
                        </a:rPr>
                        <a:t>50</a:t>
                      </a:r>
                      <a:endParaRPr lang="fr-FR" sz="1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fr-FR" sz="1000" dirty="0">
                          <a:effectLst/>
                        </a:rPr>
                        <a:t>50</a:t>
                      </a:r>
                      <a:endParaRPr lang="fr-FR" sz="1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fr-FR" sz="1000" dirty="0">
                          <a:effectLst/>
                          <a:latin typeface="+mn-lt"/>
                          <a:ea typeface="+mn-ea"/>
                          <a:cs typeface="+mn-cs"/>
                        </a:rPr>
                        <a:t>50</a:t>
                      </a:r>
                      <a:endParaRPr lang="fr-FR" sz="1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fr-FR" sz="1000" dirty="0">
                          <a:effectLst/>
                          <a:latin typeface="Calibri"/>
                          <a:ea typeface="Calibri"/>
                          <a:cs typeface="Times New Roman"/>
                        </a:rPr>
                        <a:t>50 </a:t>
                      </a:r>
                      <a:r>
                        <a:rPr lang="fr-FR" sz="600" dirty="0">
                          <a:effectLst/>
                          <a:latin typeface="Calibri"/>
                          <a:ea typeface="Calibri"/>
                          <a:cs typeface="Times New Roman"/>
                        </a:rPr>
                        <a:t>(65Vpulse)</a:t>
                      </a:r>
                    </a:p>
                  </a:txBody>
                  <a:tcPr marL="68580" marR="68580" marT="0" marB="0" anchor="ctr"/>
                </a:tc>
                <a:extLst>
                  <a:ext uri="{0D108BD9-81ED-4DB2-BD59-A6C34878D82A}">
                    <a16:rowId xmlns:a16="http://schemas.microsoft.com/office/drawing/2014/main" val="10001"/>
                  </a:ext>
                </a:extLst>
              </a:tr>
              <a:tr h="389608">
                <a:tc>
                  <a:txBody>
                    <a:bodyPr/>
                    <a:lstStyle/>
                    <a:p>
                      <a:pPr algn="ctr">
                        <a:lnSpc>
                          <a:spcPct val="115000"/>
                        </a:lnSpc>
                        <a:spcAft>
                          <a:spcPts val="0"/>
                        </a:spcAft>
                      </a:pPr>
                      <a:r>
                        <a:rPr lang="fr-FR" sz="1000" dirty="0">
                          <a:effectLst/>
                        </a:rPr>
                        <a:t>P</a:t>
                      </a:r>
                      <a:r>
                        <a:rPr lang="fr-FR" sz="1000" baseline="-25000" dirty="0">
                          <a:effectLst/>
                        </a:rPr>
                        <a:t>out</a:t>
                      </a:r>
                      <a:endParaRPr lang="fr-FR" sz="1000" dirty="0">
                        <a:effectLst/>
                      </a:endParaRPr>
                    </a:p>
                    <a:p>
                      <a:pPr algn="ctr">
                        <a:lnSpc>
                          <a:spcPct val="115000"/>
                        </a:lnSpc>
                        <a:spcAft>
                          <a:spcPts val="0"/>
                        </a:spcAft>
                      </a:pPr>
                      <a:r>
                        <a:rPr lang="fr-FR" sz="1000" dirty="0">
                          <a:effectLst/>
                        </a:rPr>
                        <a:t>(W @ 1 dB </a:t>
                      </a:r>
                      <a:r>
                        <a:rPr lang="fr-FR" sz="1000" dirty="0" err="1">
                          <a:effectLst/>
                        </a:rPr>
                        <a:t>comp</a:t>
                      </a:r>
                      <a:r>
                        <a:rPr lang="fr-FR" sz="1000" dirty="0">
                          <a:effectLst/>
                        </a:rPr>
                        <a:t>.)</a:t>
                      </a:r>
                      <a:endParaRPr lang="fr-FR" sz="1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fr-FR" sz="1000" dirty="0">
                          <a:effectLst/>
                        </a:rPr>
                        <a:t>71.2</a:t>
                      </a:r>
                      <a:endParaRPr lang="fr-FR" sz="1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fr-FR" sz="1000" dirty="0">
                          <a:effectLst/>
                        </a:rPr>
                        <a:t>150.2</a:t>
                      </a:r>
                      <a:endParaRPr lang="fr-FR" sz="1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fr-FR" sz="1000" dirty="0">
                          <a:effectLst/>
                        </a:rPr>
                        <a:t>700</a:t>
                      </a:r>
                      <a:endParaRPr lang="fr-FR" sz="1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fr-FR" sz="1000" dirty="0">
                          <a:effectLst/>
                          <a:latin typeface="Calibri"/>
                          <a:ea typeface="Calibri"/>
                          <a:cs typeface="Times New Roman"/>
                        </a:rPr>
                        <a:t>X</a:t>
                      </a:r>
                    </a:p>
                  </a:txBody>
                  <a:tcPr marL="68580" marR="68580" marT="0" marB="0" anchor="ctr"/>
                </a:tc>
                <a:extLst>
                  <a:ext uri="{0D108BD9-81ED-4DB2-BD59-A6C34878D82A}">
                    <a16:rowId xmlns:a16="http://schemas.microsoft.com/office/drawing/2014/main" val="10002"/>
                  </a:ext>
                </a:extLst>
              </a:tr>
              <a:tr h="360040">
                <a:tc>
                  <a:txBody>
                    <a:bodyPr/>
                    <a:lstStyle/>
                    <a:p>
                      <a:pPr algn="ctr">
                        <a:lnSpc>
                          <a:spcPct val="115000"/>
                        </a:lnSpc>
                        <a:spcAft>
                          <a:spcPts val="0"/>
                        </a:spcAft>
                      </a:pPr>
                      <a:r>
                        <a:rPr lang="fr-FR" sz="1000" dirty="0">
                          <a:effectLst/>
                        </a:rPr>
                        <a:t>P</a:t>
                      </a:r>
                      <a:r>
                        <a:rPr lang="fr-FR" sz="1000" baseline="-25000" dirty="0">
                          <a:effectLst/>
                        </a:rPr>
                        <a:t>out</a:t>
                      </a:r>
                      <a:endParaRPr lang="fr-FR" sz="1000" dirty="0">
                        <a:effectLst/>
                      </a:endParaRPr>
                    </a:p>
                    <a:p>
                      <a:pPr algn="ctr">
                        <a:lnSpc>
                          <a:spcPct val="115000"/>
                        </a:lnSpc>
                        <a:spcAft>
                          <a:spcPts val="0"/>
                        </a:spcAft>
                      </a:pPr>
                      <a:r>
                        <a:rPr lang="fr-FR" sz="1000" dirty="0">
                          <a:effectLst/>
                        </a:rPr>
                        <a:t>(W @ 3 dB </a:t>
                      </a:r>
                      <a:r>
                        <a:rPr lang="fr-FR" sz="1000" dirty="0" err="1">
                          <a:effectLst/>
                        </a:rPr>
                        <a:t>comp</a:t>
                      </a:r>
                      <a:r>
                        <a:rPr lang="fr-FR" sz="1000" dirty="0">
                          <a:effectLst/>
                        </a:rPr>
                        <a:t>.)</a:t>
                      </a:r>
                      <a:endParaRPr lang="fr-FR" sz="1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fr-FR" sz="1000" dirty="0">
                          <a:effectLst/>
                        </a:rPr>
                        <a:t>425.9</a:t>
                      </a:r>
                      <a:endParaRPr lang="fr-FR" sz="1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fr-FR" sz="1000" dirty="0">
                          <a:effectLst/>
                        </a:rPr>
                        <a:t>430.9</a:t>
                      </a:r>
                      <a:endParaRPr lang="fr-FR" sz="1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fr-FR" sz="1000" dirty="0">
                          <a:effectLst/>
                        </a:rPr>
                        <a:t> X</a:t>
                      </a:r>
                      <a:endParaRPr lang="fr-FR" sz="1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fr-FR" sz="1000" dirty="0">
                          <a:effectLst/>
                          <a:latin typeface="Calibri"/>
                          <a:ea typeface="Calibri"/>
                          <a:cs typeface="Times New Roman"/>
                        </a:rPr>
                        <a:t>1000</a:t>
                      </a:r>
                    </a:p>
                  </a:txBody>
                  <a:tcPr marL="68580" marR="68580" marT="0" marB="0" anchor="ctr"/>
                </a:tc>
                <a:extLst>
                  <a:ext uri="{0D108BD9-81ED-4DB2-BD59-A6C34878D82A}">
                    <a16:rowId xmlns:a16="http://schemas.microsoft.com/office/drawing/2014/main" val="10003"/>
                  </a:ext>
                </a:extLst>
              </a:tr>
              <a:tr h="211406">
                <a:tc>
                  <a:txBody>
                    <a:bodyPr/>
                    <a:lstStyle/>
                    <a:p>
                      <a:pPr algn="ctr">
                        <a:lnSpc>
                          <a:spcPct val="115000"/>
                        </a:lnSpc>
                        <a:spcAft>
                          <a:spcPts val="0"/>
                        </a:spcAft>
                      </a:pPr>
                      <a:r>
                        <a:rPr lang="fr-FR" sz="1000" dirty="0">
                          <a:effectLst/>
                        </a:rPr>
                        <a:t>Gain (dB)</a:t>
                      </a:r>
                      <a:endParaRPr lang="fr-FR" sz="1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fr-FR" sz="1000">
                          <a:effectLst/>
                        </a:rPr>
                        <a:t>14.11</a:t>
                      </a:r>
                      <a:endParaRPr lang="fr-FR" sz="1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fr-FR" sz="1000" dirty="0">
                          <a:effectLst/>
                        </a:rPr>
                        <a:t>18.33</a:t>
                      </a:r>
                      <a:endParaRPr lang="fr-FR" sz="1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fr-FR" sz="1000" dirty="0">
                          <a:effectLst/>
                        </a:rPr>
                        <a:t>18.16</a:t>
                      </a:r>
                      <a:endParaRPr lang="fr-FR" sz="1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fr-FR" sz="1000" dirty="0">
                          <a:effectLst/>
                          <a:latin typeface="Calibri"/>
                          <a:ea typeface="Calibri"/>
                          <a:cs typeface="Times New Roman"/>
                        </a:rPr>
                        <a:t>17</a:t>
                      </a:r>
                    </a:p>
                  </a:txBody>
                  <a:tcPr marL="68580" marR="68580" marT="0" marB="0" anchor="ctr"/>
                </a:tc>
                <a:extLst>
                  <a:ext uri="{0D108BD9-81ED-4DB2-BD59-A6C34878D82A}">
                    <a16:rowId xmlns:a16="http://schemas.microsoft.com/office/drawing/2014/main" val="10004"/>
                  </a:ext>
                </a:extLst>
              </a:tr>
              <a:tr h="211406">
                <a:tc>
                  <a:txBody>
                    <a:bodyPr/>
                    <a:lstStyle/>
                    <a:p>
                      <a:pPr algn="ctr">
                        <a:lnSpc>
                          <a:spcPct val="115000"/>
                        </a:lnSpc>
                        <a:spcAft>
                          <a:spcPts val="0"/>
                        </a:spcAft>
                      </a:pPr>
                      <a:r>
                        <a:rPr lang="fr-FR" sz="1000" dirty="0" err="1">
                          <a:effectLst/>
                        </a:rPr>
                        <a:t>Efficiency</a:t>
                      </a:r>
                      <a:r>
                        <a:rPr lang="fr-FR" sz="1000" dirty="0">
                          <a:effectLst/>
                        </a:rPr>
                        <a:t> (%)</a:t>
                      </a:r>
                      <a:endParaRPr lang="fr-FR" sz="1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fr-FR" sz="1000" dirty="0">
                          <a:effectLst/>
                        </a:rPr>
                        <a:t>55.6</a:t>
                      </a:r>
                      <a:endParaRPr lang="fr-FR" sz="1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fr-FR" sz="1000">
                          <a:effectLst/>
                        </a:rPr>
                        <a:t>65</a:t>
                      </a:r>
                      <a:endParaRPr lang="fr-FR" sz="1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fr-FR" sz="1000" dirty="0">
                          <a:effectLst/>
                        </a:rPr>
                        <a:t>62</a:t>
                      </a:r>
                      <a:endParaRPr lang="fr-FR" sz="1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fr-FR" sz="1000" dirty="0">
                          <a:effectLst/>
                          <a:latin typeface="Calibri"/>
                          <a:ea typeface="Calibri"/>
                          <a:cs typeface="Times New Roman"/>
                        </a:rPr>
                        <a:t>71</a:t>
                      </a:r>
                    </a:p>
                  </a:txBody>
                  <a:tcPr marL="68580" marR="68580" marT="0" marB="0" anchor="ctr"/>
                </a:tc>
                <a:extLst>
                  <a:ext uri="{0D108BD9-81ED-4DB2-BD59-A6C34878D82A}">
                    <a16:rowId xmlns:a16="http://schemas.microsoft.com/office/drawing/2014/main" val="10005"/>
                  </a:ext>
                </a:extLst>
              </a:tr>
            </a:tbl>
          </a:graphicData>
        </a:graphic>
      </p:graphicFrame>
      <p:sp>
        <p:nvSpPr>
          <p:cNvPr id="11" name="ZoneTexte 10"/>
          <p:cNvSpPr txBox="1"/>
          <p:nvPr/>
        </p:nvSpPr>
        <p:spPr>
          <a:xfrm>
            <a:off x="2627784" y="1635646"/>
            <a:ext cx="3538149" cy="253916"/>
          </a:xfrm>
          <a:prstGeom prst="rect">
            <a:avLst/>
          </a:prstGeom>
          <a:noFill/>
        </p:spPr>
        <p:txBody>
          <a:bodyPr wrap="none" rtlCol="0">
            <a:spAutoFit/>
          </a:bodyPr>
          <a:lstStyle/>
          <a:p>
            <a:pPr algn="ctr"/>
            <a:r>
              <a:rPr lang="en-US" sz="1050" b="1" dirty="0">
                <a:latin typeface="Helvetica" panose="020B0604020202020204" pitchFamily="34" charset="0"/>
                <a:cs typeface="Helvetica" panose="020B0604020202020204" pitchFamily="34" charset="0"/>
                <a:sym typeface="Wingdings" panose="05000000000000000000" pitchFamily="2" charset="2"/>
              </a:rPr>
              <a:t>Transistor performance measurements in CW mode </a:t>
            </a:r>
          </a:p>
        </p:txBody>
      </p:sp>
      <p:sp>
        <p:nvSpPr>
          <p:cNvPr id="12" name="ZoneTexte 11"/>
          <p:cNvSpPr txBox="1"/>
          <p:nvPr/>
        </p:nvSpPr>
        <p:spPr>
          <a:xfrm>
            <a:off x="5097403" y="3606284"/>
            <a:ext cx="1061509" cy="261610"/>
          </a:xfrm>
          <a:prstGeom prst="rect">
            <a:avLst/>
          </a:prstGeom>
          <a:noFill/>
        </p:spPr>
        <p:txBody>
          <a:bodyPr wrap="none" rtlCol="0">
            <a:spAutoFit/>
          </a:bodyPr>
          <a:lstStyle/>
          <a:p>
            <a:r>
              <a:rPr lang="en-US" sz="1100" dirty="0"/>
              <a:t>X : not relevant</a:t>
            </a:r>
          </a:p>
        </p:txBody>
      </p:sp>
      <p:sp>
        <p:nvSpPr>
          <p:cNvPr id="13" name="Titre 1">
            <a:extLst>
              <a:ext uri="{FF2B5EF4-FFF2-40B4-BE49-F238E27FC236}">
                <a16:creationId xmlns:a16="http://schemas.microsoft.com/office/drawing/2014/main" id="{508E382C-6031-4E09-8A9A-311E7B29D6B6}"/>
              </a:ext>
            </a:extLst>
          </p:cNvPr>
          <p:cNvSpPr txBox="1">
            <a:spLocks/>
          </p:cNvSpPr>
          <p:nvPr/>
        </p:nvSpPr>
        <p:spPr>
          <a:xfrm>
            <a:off x="2057250" y="14566"/>
            <a:ext cx="7051254" cy="565200"/>
          </a:xfrm>
          <a:prstGeom prst="rect">
            <a:avLst/>
          </a:prstGeom>
        </p:spPr>
        <p:txBody>
          <a:bodyPr vert="horz" lIns="91440" tIns="45720" rIns="91440" bIns="45720" rtlCol="0" anchor="ctr">
            <a:noAutofit/>
          </a:bodyPr>
          <a:lstStyle>
            <a:lvl1pPr algn="r" defTabSz="914400" rtl="0" eaLnBrk="1" latinLnBrk="0" hangingPunct="1">
              <a:spcBef>
                <a:spcPct val="0"/>
              </a:spcBef>
              <a:buNone/>
              <a:defRPr sz="3200" kern="1200">
                <a:solidFill>
                  <a:schemeClr val="accent1"/>
                </a:solidFill>
                <a:latin typeface="Arial" panose="020B0604020202020204" pitchFamily="34" charset="0"/>
                <a:ea typeface="+mj-ea"/>
                <a:cs typeface="Arial" panose="020B0604020202020204" pitchFamily="34" charset="0"/>
              </a:defRPr>
            </a:lvl1pPr>
          </a:lstStyle>
          <a:p>
            <a:r>
              <a:rPr lang="en-GB" sz="2800" dirty="0">
                <a:latin typeface="Calibri" panose="020F0502020204030204" pitchFamily="34" charset="0"/>
                <a:ea typeface="Calibri" panose="020F0502020204030204" pitchFamily="34" charset="0"/>
                <a:cs typeface="Times New Roman" panose="02020603050405020304" pitchFamily="18" charset="0"/>
              </a:rPr>
              <a:t>1.3-1.4 GHz SSPA R&amp;D</a:t>
            </a:r>
            <a:endParaRPr lang="fr-FR" sz="2800" baseline="30000" dirty="0"/>
          </a:p>
        </p:txBody>
      </p:sp>
      <p:sp>
        <p:nvSpPr>
          <p:cNvPr id="14" name="ZoneTexte 13">
            <a:extLst>
              <a:ext uri="{FF2B5EF4-FFF2-40B4-BE49-F238E27FC236}">
                <a16:creationId xmlns:a16="http://schemas.microsoft.com/office/drawing/2014/main" id="{87F34A69-70B2-4794-895A-D89788C6EDC5}"/>
              </a:ext>
            </a:extLst>
          </p:cNvPr>
          <p:cNvSpPr txBox="1"/>
          <p:nvPr/>
        </p:nvSpPr>
        <p:spPr>
          <a:xfrm>
            <a:off x="459857" y="3723878"/>
            <a:ext cx="8360615" cy="815608"/>
          </a:xfrm>
          <a:prstGeom prst="rect">
            <a:avLst/>
          </a:prstGeom>
          <a:noFill/>
        </p:spPr>
        <p:txBody>
          <a:bodyPr wrap="square">
            <a:spAutoFit/>
          </a:bodyPr>
          <a:lstStyle/>
          <a:p>
            <a:pPr>
              <a:spcAft>
                <a:spcPts val="600"/>
              </a:spcAft>
            </a:pPr>
            <a:r>
              <a:rPr lang="en-US" sz="1400" b="1" u="sng" dirty="0">
                <a:solidFill>
                  <a:schemeClr val="accent1">
                    <a:lumMod val="75000"/>
                  </a:schemeClr>
                </a:solidFill>
                <a:latin typeface="Helvetica" panose="020B0604020202020204" pitchFamily="34" charset="0"/>
                <a:cs typeface="Helvetica" panose="020B0604020202020204" pitchFamily="34" charset="0"/>
              </a:rPr>
              <a:t>R&amp;D @ 1.4 GHz</a:t>
            </a:r>
            <a:endParaRPr lang="en-US" sz="1400" dirty="0">
              <a:latin typeface="Helvetica" panose="020B0604020202020204" pitchFamily="34" charset="0"/>
              <a:cs typeface="Helvetica" panose="020B0604020202020204" pitchFamily="34" charset="0"/>
            </a:endParaRPr>
          </a:p>
          <a:p>
            <a:pPr>
              <a:spcAft>
                <a:spcPts val="600"/>
              </a:spcAft>
            </a:pPr>
            <a:r>
              <a:rPr lang="en-US" sz="1400" dirty="0">
                <a:latin typeface="Helvetica" panose="020B0604020202020204" pitchFamily="34" charset="0"/>
                <a:cs typeface="Helvetica" panose="020B0604020202020204" pitchFamily="34" charset="0"/>
              </a:rPr>
              <a:t>On going tests at 40V to limit dissipated power on dice </a:t>
            </a:r>
            <a:r>
              <a:rPr lang="en-US" sz="1400" b="1" dirty="0">
                <a:latin typeface="Helvetica" panose="020B0604020202020204" pitchFamily="34" charset="0"/>
                <a:cs typeface="Helvetica" panose="020B0604020202020204" pitchFamily="34" charset="0"/>
                <a:sym typeface="Wingdings" panose="05000000000000000000" pitchFamily="2" charset="2"/>
              </a:rPr>
              <a:t></a:t>
            </a:r>
            <a:r>
              <a:rPr lang="en-US" sz="1400" dirty="0">
                <a:latin typeface="Helvetica" panose="020B0604020202020204" pitchFamily="34" charset="0"/>
                <a:cs typeface="Helvetica" panose="020B0604020202020204" pitchFamily="34" charset="0"/>
                <a:sym typeface="Wingdings" panose="05000000000000000000" pitchFamily="2" charset="2"/>
              </a:rPr>
              <a:t> </a:t>
            </a:r>
            <a:r>
              <a:rPr lang="en-US" sz="1400" dirty="0">
                <a:solidFill>
                  <a:schemeClr val="accent1">
                    <a:lumMod val="75000"/>
                  </a:schemeClr>
                </a:solidFill>
                <a:latin typeface="Helvetica" panose="020B0604020202020204" pitchFamily="34" charset="0"/>
                <a:cs typeface="Helvetica" panose="020B0604020202020204" pitchFamily="34" charset="0"/>
                <a:sym typeface="Wingdings" panose="05000000000000000000" pitchFamily="2" charset="2"/>
              </a:rPr>
              <a:t>740W at 3dB comp. with 65% efficiency and expected to reach 900W with ~ 70% efficiency</a:t>
            </a:r>
          </a:p>
        </p:txBody>
      </p:sp>
      <p:sp>
        <p:nvSpPr>
          <p:cNvPr id="2" name="ZoneTexte 1">
            <a:extLst>
              <a:ext uri="{FF2B5EF4-FFF2-40B4-BE49-F238E27FC236}">
                <a16:creationId xmlns:a16="http://schemas.microsoft.com/office/drawing/2014/main" id="{DF44BCC4-7427-4229-8718-8FDC9A526638}"/>
              </a:ext>
            </a:extLst>
          </p:cNvPr>
          <p:cNvSpPr txBox="1"/>
          <p:nvPr/>
        </p:nvSpPr>
        <p:spPr>
          <a:xfrm>
            <a:off x="827584" y="4568810"/>
            <a:ext cx="7416824" cy="523220"/>
          </a:xfrm>
          <a:prstGeom prst="rect">
            <a:avLst/>
          </a:prstGeom>
          <a:noFill/>
        </p:spPr>
        <p:txBody>
          <a:bodyPr wrap="square" rtlCol="0">
            <a:spAutoFit/>
          </a:bodyPr>
          <a:lstStyle/>
          <a:p>
            <a:r>
              <a:rPr lang="en-US" sz="1400" b="1" u="sng" dirty="0">
                <a:latin typeface="Helvetica" panose="020B0604020202020204" pitchFamily="34" charset="0"/>
                <a:cs typeface="Helvetica" panose="020B0604020202020204" pitchFamily="34" charset="0"/>
                <a:sym typeface="Wingdings" panose="05000000000000000000" pitchFamily="2" charset="2"/>
              </a:rPr>
              <a:t>Perspective</a:t>
            </a:r>
            <a:r>
              <a:rPr lang="en-US" sz="1400" dirty="0">
                <a:latin typeface="Helvetica" panose="020B0604020202020204" pitchFamily="34" charset="0"/>
                <a:cs typeface="Helvetica" panose="020B0604020202020204" pitchFamily="34" charset="0"/>
                <a:sym typeface="Wingdings" panose="05000000000000000000" pitchFamily="2" charset="2"/>
              </a:rPr>
              <a:t> : Possible adaptation of LUCRECE SSPA for SOLEIL II if the harmonic system</a:t>
            </a:r>
          </a:p>
          <a:p>
            <a:pPr marL="1152000"/>
            <a:r>
              <a:rPr lang="en-US" sz="1400" dirty="0">
                <a:latin typeface="Helvetica" panose="020B0604020202020204" pitchFamily="34" charset="0"/>
                <a:cs typeface="Helvetica" panose="020B0604020202020204" pitchFamily="34" charset="0"/>
                <a:sym typeface="Wingdings" panose="05000000000000000000" pitchFamily="2" charset="2"/>
              </a:rPr>
              <a:t>is active (1.41 GHz)</a:t>
            </a:r>
          </a:p>
        </p:txBody>
      </p:sp>
    </p:spTree>
    <p:extLst>
      <p:ext uri="{BB962C8B-B14F-4D97-AF65-F5344CB8AC3E}">
        <p14:creationId xmlns:p14="http://schemas.microsoft.com/office/powerpoint/2010/main" val="2225603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ACD03C7F-A289-4FF8-A43A-AD269A92DBFD}"/>
              </a:ext>
            </a:extLst>
          </p:cNvPr>
          <p:cNvSpPr txBox="1">
            <a:spLocks/>
          </p:cNvSpPr>
          <p:nvPr/>
        </p:nvSpPr>
        <p:spPr>
          <a:xfrm>
            <a:off x="2057250" y="14566"/>
            <a:ext cx="7051254" cy="565200"/>
          </a:xfrm>
          <a:prstGeom prst="rect">
            <a:avLst/>
          </a:prstGeom>
        </p:spPr>
        <p:txBody>
          <a:bodyPr vert="horz" lIns="91440" tIns="45720" rIns="91440" bIns="45720" rtlCol="0" anchor="ctr">
            <a:noAutofit/>
          </a:bodyPr>
          <a:lstStyle>
            <a:lvl1pPr algn="r" defTabSz="914400" rtl="0" eaLnBrk="1" latinLnBrk="0" hangingPunct="1">
              <a:spcBef>
                <a:spcPct val="0"/>
              </a:spcBef>
              <a:buNone/>
              <a:defRPr sz="3200" kern="1200">
                <a:solidFill>
                  <a:schemeClr val="accent1"/>
                </a:solidFill>
                <a:latin typeface="Arial" panose="020B0604020202020204" pitchFamily="34" charset="0"/>
                <a:ea typeface="+mj-ea"/>
                <a:cs typeface="Arial" panose="020B0604020202020204" pitchFamily="34" charset="0"/>
              </a:defRPr>
            </a:lvl1pPr>
          </a:lstStyle>
          <a:p>
            <a:r>
              <a:rPr lang="en-GB" sz="2800" dirty="0">
                <a:latin typeface="Calibri" panose="020F0502020204030204" pitchFamily="34" charset="0"/>
                <a:ea typeface="Calibri" panose="020F0502020204030204" pitchFamily="34" charset="0"/>
                <a:cs typeface="Times New Roman" panose="02020603050405020304" pitchFamily="18" charset="0"/>
              </a:rPr>
              <a:t>Summary</a:t>
            </a:r>
            <a:endParaRPr lang="fr-FR" sz="2800" baseline="30000" dirty="0"/>
          </a:p>
        </p:txBody>
      </p:sp>
      <p:pic>
        <p:nvPicPr>
          <p:cNvPr id="19" name="Image 18">
            <a:extLst>
              <a:ext uri="{FF2B5EF4-FFF2-40B4-BE49-F238E27FC236}">
                <a16:creationId xmlns:a16="http://schemas.microsoft.com/office/drawing/2014/main" id="{56FDF430-49F4-4793-A4BC-D66FFA3E57EF}"/>
              </a:ext>
            </a:extLst>
          </p:cNvPr>
          <p:cNvPicPr>
            <a:picLocks noChangeAspect="1"/>
          </p:cNvPicPr>
          <p:nvPr/>
        </p:nvPicPr>
        <p:blipFill>
          <a:blip r:embed="rId2"/>
          <a:stretch>
            <a:fillRect/>
          </a:stretch>
        </p:blipFill>
        <p:spPr>
          <a:xfrm>
            <a:off x="251520" y="771550"/>
            <a:ext cx="8605421" cy="4273833"/>
          </a:xfrm>
          <a:prstGeom prst="rect">
            <a:avLst/>
          </a:prstGeom>
          <a:solidFill>
            <a:schemeClr val="bg1"/>
          </a:solidFill>
        </p:spPr>
      </p:pic>
    </p:spTree>
    <p:extLst>
      <p:ext uri="{BB962C8B-B14F-4D97-AF65-F5344CB8AC3E}">
        <p14:creationId xmlns:p14="http://schemas.microsoft.com/office/powerpoint/2010/main" val="2946411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89B891-8481-4618-804C-08CCAEF370EB}"/>
              </a:ext>
            </a:extLst>
          </p:cNvPr>
          <p:cNvSpPr/>
          <p:nvPr/>
        </p:nvSpPr>
        <p:spPr>
          <a:xfrm>
            <a:off x="35496" y="51470"/>
            <a:ext cx="9090000"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descr="TTC-2012-SOLEIL_MD.pptx - Microsoft PowerPoint">
            <a:extLst>
              <a:ext uri="{FF2B5EF4-FFF2-40B4-BE49-F238E27FC236}">
                <a16:creationId xmlns:a16="http://schemas.microsoft.com/office/drawing/2014/main" id="{A5A3A15D-B8D4-47D7-A48E-FBB3FDFACDC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39552" y="699542"/>
            <a:ext cx="8152982" cy="3672408"/>
          </a:xfrm>
          <a:prstGeom prst="rect">
            <a:avLst/>
          </a:prstGeom>
        </p:spPr>
      </p:pic>
      <p:sp>
        <p:nvSpPr>
          <p:cNvPr id="9" name="Titre 1">
            <a:extLst>
              <a:ext uri="{FF2B5EF4-FFF2-40B4-BE49-F238E27FC236}">
                <a16:creationId xmlns:a16="http://schemas.microsoft.com/office/drawing/2014/main" id="{4BA10D74-8FBB-45BA-9C20-2DE45465E170}"/>
              </a:ext>
            </a:extLst>
          </p:cNvPr>
          <p:cNvSpPr txBox="1">
            <a:spLocks/>
          </p:cNvSpPr>
          <p:nvPr/>
        </p:nvSpPr>
        <p:spPr>
          <a:xfrm>
            <a:off x="667696" y="3147814"/>
            <a:ext cx="4192912" cy="1080120"/>
          </a:xfrm>
          <a:prstGeom prst="rect">
            <a:avLst/>
          </a:prstGeom>
          <a:solidFill>
            <a:schemeClr val="bg1">
              <a:alpha val="66000"/>
            </a:schemeClr>
          </a:solidFill>
          <a:ln w="63500" cmpd="dbl">
            <a:solidFill>
              <a:srgbClr val="FF0000"/>
            </a:solidFill>
          </a:ln>
        </p:spPr>
        <p:txBody>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ea typeface="WenQuanYi Zen Hei" charset="0"/>
                <a:cs typeface="WenQuanYi Zen Hei" charset="0"/>
              </a:defRPr>
            </a:lvl2pPr>
            <a:lvl3pPr marL="1143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ea typeface="WenQuanYi Zen Hei" charset="0"/>
                <a:cs typeface="WenQuanYi Zen Hei" charset="0"/>
              </a:defRPr>
            </a:lvl3pPr>
            <a:lvl4pPr marL="1600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ea typeface="WenQuanYi Zen Hei" charset="0"/>
                <a:cs typeface="WenQuanYi Zen Hei" charset="0"/>
              </a:defRPr>
            </a:lvl4pPr>
            <a:lvl5pPr marL="20574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ea typeface="WenQuanYi Zen Hei" charset="0"/>
                <a:cs typeface="WenQuanYi Zen Hei" charset="0"/>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ea typeface="WenQuanYi Zen Hei" charset="0"/>
                <a:cs typeface="WenQuanYi Zen Hei" charset="0"/>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ea typeface="WenQuanYi Zen Hei" charset="0"/>
                <a:cs typeface="WenQuanYi Zen Hei" charset="0"/>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ea typeface="WenQuanYi Zen Hei" charset="0"/>
                <a:cs typeface="WenQuanYi Zen Hei" charset="0"/>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ea typeface="WenQuanYi Zen Hei" charset="0"/>
                <a:cs typeface="WenQuanYi Zen Hei" charset="0"/>
              </a:defRPr>
            </a:lvl9pPr>
          </a:lstStyle>
          <a:p>
            <a:pPr defTabSz="848422"/>
            <a:r>
              <a:rPr lang="fr-FR" sz="3200" cap="small" dirty="0" err="1">
                <a:solidFill>
                  <a:schemeClr val="tx1"/>
                </a:solidFill>
                <a:latin typeface="Arial Black" pitchFamily="34" charset="0"/>
              </a:rPr>
              <a:t>Thank</a:t>
            </a:r>
            <a:r>
              <a:rPr lang="fr-FR" sz="3200" cap="small" dirty="0">
                <a:solidFill>
                  <a:schemeClr val="tx1"/>
                </a:solidFill>
                <a:latin typeface="Arial Black" pitchFamily="34" charset="0"/>
              </a:rPr>
              <a:t> </a:t>
            </a:r>
            <a:r>
              <a:rPr lang="fr-FR" sz="3200" cap="small" dirty="0" err="1">
                <a:solidFill>
                  <a:schemeClr val="tx1"/>
                </a:solidFill>
                <a:latin typeface="Arial Black" pitchFamily="34" charset="0"/>
              </a:rPr>
              <a:t>you</a:t>
            </a:r>
            <a:r>
              <a:rPr lang="fr-FR" sz="3200" cap="small" dirty="0">
                <a:solidFill>
                  <a:schemeClr val="tx1"/>
                </a:solidFill>
                <a:latin typeface="Arial Black" pitchFamily="34" charset="0"/>
              </a:rPr>
              <a:t> for </a:t>
            </a:r>
            <a:r>
              <a:rPr lang="fr-FR" sz="3200" cap="small" dirty="0" err="1">
                <a:solidFill>
                  <a:schemeClr val="tx1"/>
                </a:solidFill>
                <a:latin typeface="Arial Black" pitchFamily="34" charset="0"/>
              </a:rPr>
              <a:t>your</a:t>
            </a:r>
            <a:r>
              <a:rPr lang="fr-FR" sz="3200" cap="small" dirty="0">
                <a:solidFill>
                  <a:schemeClr val="tx1"/>
                </a:solidFill>
                <a:latin typeface="Arial Black" pitchFamily="34" charset="0"/>
              </a:rPr>
              <a:t> attention</a:t>
            </a:r>
          </a:p>
        </p:txBody>
      </p:sp>
    </p:spTree>
    <p:extLst>
      <p:ext uri="{BB962C8B-B14F-4D97-AF65-F5344CB8AC3E}">
        <p14:creationId xmlns:p14="http://schemas.microsoft.com/office/powerpoint/2010/main" val="3849936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E49EE674-C9AA-4056-82A6-B5932CB5BBC7}"/>
              </a:ext>
            </a:extLst>
          </p:cNvPr>
          <p:cNvSpPr txBox="1">
            <a:spLocks/>
          </p:cNvSpPr>
          <p:nvPr/>
        </p:nvSpPr>
        <p:spPr>
          <a:xfrm>
            <a:off x="2057250" y="14566"/>
            <a:ext cx="7051254" cy="565200"/>
          </a:xfrm>
          <a:prstGeom prst="rect">
            <a:avLst/>
          </a:prstGeom>
        </p:spPr>
        <p:txBody>
          <a:bodyPr vert="horz" lIns="91440" tIns="45720" rIns="91440" bIns="45720" rtlCol="0" anchor="ctr">
            <a:noAutofit/>
          </a:bodyPr>
          <a:lstStyle>
            <a:lvl1pPr algn="r" defTabSz="914400" rtl="0" eaLnBrk="1" latinLnBrk="0" hangingPunct="1">
              <a:spcBef>
                <a:spcPct val="0"/>
              </a:spcBef>
              <a:buNone/>
              <a:defRPr sz="3200" kern="1200">
                <a:solidFill>
                  <a:schemeClr val="accent1"/>
                </a:solidFill>
                <a:latin typeface="Arial" panose="020B0604020202020204" pitchFamily="34" charset="0"/>
                <a:ea typeface="+mj-ea"/>
                <a:cs typeface="Arial" panose="020B0604020202020204" pitchFamily="34" charset="0"/>
              </a:defRPr>
            </a:lvl1pPr>
          </a:lstStyle>
          <a:p>
            <a:r>
              <a:rPr lang="en-GB" sz="2800" dirty="0">
                <a:latin typeface="Calibri" panose="020F0502020204030204" pitchFamily="34" charset="0"/>
                <a:ea typeface="Calibri" panose="020F0502020204030204" pitchFamily="34" charset="0"/>
                <a:cs typeface="Times New Roman" panose="02020603050405020304" pitchFamily="18" charset="0"/>
              </a:rPr>
              <a:t>Backup slides</a:t>
            </a:r>
            <a:endParaRPr lang="fr-FR" sz="2800" baseline="30000" dirty="0"/>
          </a:p>
        </p:txBody>
      </p:sp>
      <p:sp>
        <p:nvSpPr>
          <p:cNvPr id="17" name="ZoneTexte 16">
            <a:extLst>
              <a:ext uri="{FF2B5EF4-FFF2-40B4-BE49-F238E27FC236}">
                <a16:creationId xmlns:a16="http://schemas.microsoft.com/office/drawing/2014/main" id="{49221211-A9C3-49FC-B194-210CCBB8F131}"/>
              </a:ext>
            </a:extLst>
          </p:cNvPr>
          <p:cNvSpPr txBox="1"/>
          <p:nvPr/>
        </p:nvSpPr>
        <p:spPr>
          <a:xfrm>
            <a:off x="579331" y="721028"/>
            <a:ext cx="4124847" cy="338554"/>
          </a:xfrm>
          <a:prstGeom prst="rect">
            <a:avLst/>
          </a:prstGeom>
          <a:noFill/>
        </p:spPr>
        <p:txBody>
          <a:bodyPr wrap="none" rtlCol="0">
            <a:spAutoFit/>
          </a:bodyPr>
          <a:lstStyle/>
          <a:p>
            <a:r>
              <a:rPr lang="fr-FR" sz="1600" b="1" u="sng" dirty="0">
                <a:latin typeface="Helvetica" panose="020B0604020202020204" pitchFamily="34" charset="0"/>
                <a:cs typeface="Helvetica" panose="020B0604020202020204" pitchFamily="34" charset="0"/>
              </a:rPr>
              <a:t>1.7 GHz HOM </a:t>
            </a:r>
            <a:r>
              <a:rPr lang="fr-FR" sz="1600" b="1" u="sng" dirty="0" err="1">
                <a:latin typeface="Helvetica" panose="020B0604020202020204" pitchFamily="34" charset="0"/>
                <a:cs typeface="Helvetica" panose="020B0604020202020204" pitchFamily="34" charset="0"/>
              </a:rPr>
              <a:t>stability</a:t>
            </a:r>
            <a:r>
              <a:rPr lang="fr-FR" sz="1600" b="1" u="sng" dirty="0">
                <a:latin typeface="Helvetica" panose="020B0604020202020204" pitchFamily="34" charset="0"/>
                <a:cs typeface="Helvetica" panose="020B0604020202020204" pitchFamily="34" charset="0"/>
              </a:rPr>
              <a:t> </a:t>
            </a:r>
            <a:r>
              <a:rPr lang="fr-FR" sz="1600" b="1" u="sng" dirty="0" err="1">
                <a:latin typeface="Helvetica" panose="020B0604020202020204" pitchFamily="34" charset="0"/>
                <a:cs typeface="Helvetica" panose="020B0604020202020204" pitchFamily="34" charset="0"/>
              </a:rPr>
              <a:t>threshold</a:t>
            </a:r>
            <a:r>
              <a:rPr lang="fr-FR" sz="1600" b="1" u="sng" dirty="0">
                <a:latin typeface="Helvetica" panose="020B0604020202020204" pitchFamily="34" charset="0"/>
                <a:cs typeface="Helvetica" panose="020B0604020202020204" pitchFamily="34" charset="0"/>
              </a:rPr>
              <a:t> </a:t>
            </a:r>
            <a:r>
              <a:rPr lang="fr-FR" sz="1600" b="1" u="sng" dirty="0" err="1">
                <a:latin typeface="Helvetica" panose="020B0604020202020204" pitchFamily="34" charset="0"/>
                <a:cs typeface="Helvetica" panose="020B0604020202020204" pitchFamily="34" charset="0"/>
              </a:rPr>
              <a:t>with</a:t>
            </a:r>
            <a:r>
              <a:rPr lang="fr-FR" sz="1600" b="1" u="sng" dirty="0">
                <a:latin typeface="Helvetica" panose="020B0604020202020204" pitchFamily="34" charset="0"/>
                <a:cs typeface="Helvetica" panose="020B0604020202020204" pitchFamily="34" charset="0"/>
              </a:rPr>
              <a:t> HC</a:t>
            </a:r>
          </a:p>
        </p:txBody>
      </p:sp>
      <p:grpSp>
        <p:nvGrpSpPr>
          <p:cNvPr id="19" name="Groupe 18">
            <a:extLst>
              <a:ext uri="{FF2B5EF4-FFF2-40B4-BE49-F238E27FC236}">
                <a16:creationId xmlns:a16="http://schemas.microsoft.com/office/drawing/2014/main" id="{3AB415EE-CED9-4281-8750-7773748AC9CB}"/>
              </a:ext>
            </a:extLst>
          </p:cNvPr>
          <p:cNvGrpSpPr/>
          <p:nvPr/>
        </p:nvGrpSpPr>
        <p:grpSpPr>
          <a:xfrm>
            <a:off x="971600" y="1144479"/>
            <a:ext cx="7488832" cy="3984455"/>
            <a:chOff x="971600" y="1144479"/>
            <a:chExt cx="7488832" cy="3984455"/>
          </a:xfrm>
        </p:grpSpPr>
        <p:pic>
          <p:nvPicPr>
            <p:cNvPr id="16" name="Image 15">
              <a:extLst>
                <a:ext uri="{FF2B5EF4-FFF2-40B4-BE49-F238E27FC236}">
                  <a16:creationId xmlns:a16="http://schemas.microsoft.com/office/drawing/2014/main" id="{D1DB2EA0-48FC-4487-B1C6-3F61722A01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144479"/>
              <a:ext cx="7488832" cy="3984455"/>
            </a:xfrm>
            <a:prstGeom prst="rect">
              <a:avLst/>
            </a:prstGeom>
          </p:spPr>
        </p:pic>
        <p:sp>
          <p:nvSpPr>
            <p:cNvPr id="18" name="Rectangle 17">
              <a:extLst>
                <a:ext uri="{FF2B5EF4-FFF2-40B4-BE49-F238E27FC236}">
                  <a16:creationId xmlns:a16="http://schemas.microsoft.com/office/drawing/2014/main" id="{AFC01437-F69A-4BDD-A5A1-A9FB3C5BF613}"/>
                </a:ext>
              </a:extLst>
            </p:cNvPr>
            <p:cNvSpPr/>
            <p:nvPr/>
          </p:nvSpPr>
          <p:spPr>
            <a:xfrm>
              <a:off x="6516216" y="5020022"/>
              <a:ext cx="1296144" cy="108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882139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
            <a:extLst>
              <a:ext uri="{FF2B5EF4-FFF2-40B4-BE49-F238E27FC236}">
                <a16:creationId xmlns:a16="http://schemas.microsoft.com/office/drawing/2014/main" id="{8F1EDB10-FE7B-48E7-8826-54440DC642C6}"/>
              </a:ext>
            </a:extLst>
          </p:cNvPr>
          <p:cNvSpPr txBox="1">
            <a:spLocks/>
          </p:cNvSpPr>
          <p:nvPr/>
        </p:nvSpPr>
        <p:spPr>
          <a:xfrm>
            <a:off x="2057250" y="14566"/>
            <a:ext cx="7051254" cy="565200"/>
          </a:xfrm>
          <a:prstGeom prst="rect">
            <a:avLst/>
          </a:prstGeom>
        </p:spPr>
        <p:txBody>
          <a:bodyPr vert="horz" lIns="91440" tIns="45720" rIns="91440" bIns="45720" rtlCol="0" anchor="ctr">
            <a:noAutofit/>
          </a:bodyPr>
          <a:lstStyle>
            <a:lvl1pPr algn="r" defTabSz="914400" rtl="0" eaLnBrk="1" latinLnBrk="0" hangingPunct="1">
              <a:spcBef>
                <a:spcPct val="0"/>
              </a:spcBef>
              <a:buNone/>
              <a:defRPr sz="3200" kern="1200">
                <a:solidFill>
                  <a:schemeClr val="accent1"/>
                </a:solidFill>
                <a:latin typeface="Arial" panose="020B0604020202020204" pitchFamily="34" charset="0"/>
                <a:ea typeface="+mj-ea"/>
                <a:cs typeface="Arial" panose="020B0604020202020204" pitchFamily="34" charset="0"/>
              </a:defRPr>
            </a:lvl1pPr>
          </a:lstStyle>
          <a:p>
            <a:r>
              <a:rPr lang="en-GB" sz="2800" dirty="0">
                <a:effectLst/>
                <a:latin typeface="Calibri" panose="020F0502020204030204" pitchFamily="34" charset="0"/>
                <a:ea typeface="Calibri" panose="020F0502020204030204" pitchFamily="34" charset="0"/>
                <a:cs typeface="Times New Roman" panose="02020603050405020304" pitchFamily="18" charset="0"/>
              </a:rPr>
              <a:t>352 MHz cavities for SOLEIL-II</a:t>
            </a:r>
            <a:endParaRPr lang="fr-FR" sz="2800" dirty="0"/>
          </a:p>
        </p:txBody>
      </p:sp>
      <p:graphicFrame>
        <p:nvGraphicFramePr>
          <p:cNvPr id="21" name="Tableau 20">
            <a:extLst>
              <a:ext uri="{FF2B5EF4-FFF2-40B4-BE49-F238E27FC236}">
                <a16:creationId xmlns:a16="http://schemas.microsoft.com/office/drawing/2014/main" id="{B9754ACF-1665-4A35-9904-2BA79AEA81CA}"/>
              </a:ext>
            </a:extLst>
          </p:cNvPr>
          <p:cNvGraphicFramePr>
            <a:graphicFrameLocks noGrp="1"/>
          </p:cNvGraphicFramePr>
          <p:nvPr>
            <p:extLst>
              <p:ext uri="{D42A27DB-BD31-4B8C-83A1-F6EECF244321}">
                <p14:modId xmlns:p14="http://schemas.microsoft.com/office/powerpoint/2010/main" val="2272136440"/>
              </p:ext>
            </p:extLst>
          </p:nvPr>
        </p:nvGraphicFramePr>
        <p:xfrm>
          <a:off x="539552" y="1168154"/>
          <a:ext cx="3672406" cy="3275804"/>
        </p:xfrm>
        <a:graphic>
          <a:graphicData uri="http://schemas.openxmlformats.org/drawingml/2006/table">
            <a:tbl>
              <a:tblPr firstRow="1" bandRow="1">
                <a:tableStyleId>{5C22544A-7EE6-4342-B048-85BDC9FD1C3A}</a:tableStyleId>
              </a:tblPr>
              <a:tblGrid>
                <a:gridCol w="1139712">
                  <a:extLst>
                    <a:ext uri="{9D8B030D-6E8A-4147-A177-3AD203B41FA5}">
                      <a16:colId xmlns:a16="http://schemas.microsoft.com/office/drawing/2014/main" val="20000"/>
                    </a:ext>
                  </a:extLst>
                </a:gridCol>
                <a:gridCol w="1139712">
                  <a:extLst>
                    <a:ext uri="{9D8B030D-6E8A-4147-A177-3AD203B41FA5}">
                      <a16:colId xmlns:a16="http://schemas.microsoft.com/office/drawing/2014/main" val="20001"/>
                    </a:ext>
                  </a:extLst>
                </a:gridCol>
                <a:gridCol w="1392982">
                  <a:extLst>
                    <a:ext uri="{9D8B030D-6E8A-4147-A177-3AD203B41FA5}">
                      <a16:colId xmlns:a16="http://schemas.microsoft.com/office/drawing/2014/main" val="20002"/>
                    </a:ext>
                  </a:extLst>
                </a:gridCol>
              </a:tblGrid>
              <a:tr h="505512">
                <a:tc>
                  <a:txBody>
                    <a:bodyPr/>
                    <a:lstStyle/>
                    <a:p>
                      <a:endParaRPr lang="fr-FR" sz="1200" dirty="0"/>
                    </a:p>
                  </a:txBody>
                  <a:tcPr anchor="ctr"/>
                </a:tc>
                <a:tc>
                  <a:txBody>
                    <a:bodyPr/>
                    <a:lstStyle/>
                    <a:p>
                      <a:pPr algn="ctr">
                        <a:lnSpc>
                          <a:spcPts val="1700"/>
                        </a:lnSpc>
                      </a:pPr>
                      <a:r>
                        <a:rPr lang="fr-FR" sz="1200" dirty="0"/>
                        <a:t>1</a:t>
                      </a:r>
                      <a:r>
                        <a:rPr lang="fr-FR" sz="1200" baseline="0" dirty="0"/>
                        <a:t> SOLEIL CM</a:t>
                      </a:r>
                      <a:endParaRPr lang="fr-FR" sz="1200" dirty="0"/>
                    </a:p>
                    <a:p>
                      <a:pPr algn="ctr">
                        <a:lnSpc>
                          <a:spcPts val="1700"/>
                        </a:lnSpc>
                      </a:pPr>
                      <a:r>
                        <a:rPr lang="fr-FR" sz="1200" dirty="0"/>
                        <a:t>2 SC</a:t>
                      </a:r>
                      <a:r>
                        <a:rPr lang="fr-FR" sz="1200" baseline="0" dirty="0"/>
                        <a:t> </a:t>
                      </a:r>
                      <a:r>
                        <a:rPr lang="fr-FR" sz="1200" baseline="0" dirty="0" err="1"/>
                        <a:t>cavities</a:t>
                      </a:r>
                      <a:endParaRPr lang="fr-FR" sz="1200" dirty="0"/>
                    </a:p>
                  </a:txBody>
                  <a:tcPr anchor="ctr"/>
                </a:tc>
                <a:tc>
                  <a:txBody>
                    <a:bodyPr/>
                    <a:lstStyle/>
                    <a:p>
                      <a:pPr algn="ctr">
                        <a:lnSpc>
                          <a:spcPts val="1700"/>
                        </a:lnSpc>
                      </a:pPr>
                      <a:r>
                        <a:rPr lang="fr-FR" sz="1200" baseline="0" dirty="0"/>
                        <a:t>4</a:t>
                      </a:r>
                      <a:r>
                        <a:rPr lang="fr-FR" sz="1200" baseline="0" dirty="0">
                          <a:solidFill>
                            <a:schemeClr val="bg1">
                              <a:lumMod val="75000"/>
                            </a:schemeClr>
                          </a:solidFill>
                        </a:rPr>
                        <a:t> (3) </a:t>
                      </a:r>
                      <a:r>
                        <a:rPr lang="fr-FR" sz="1200" baseline="0" dirty="0"/>
                        <a:t>NC </a:t>
                      </a:r>
                      <a:r>
                        <a:rPr lang="fr-FR" sz="1200" baseline="0" dirty="0" err="1"/>
                        <a:t>cavities</a:t>
                      </a:r>
                      <a:endParaRPr lang="fr-FR" sz="1200" baseline="0" dirty="0"/>
                    </a:p>
                    <a:p>
                      <a:pPr algn="ctr">
                        <a:lnSpc>
                          <a:spcPts val="1700"/>
                        </a:lnSpc>
                      </a:pPr>
                      <a:r>
                        <a:rPr lang="fr-FR" sz="1200" baseline="0" dirty="0"/>
                        <a:t>ESRF-EBS  </a:t>
                      </a:r>
                    </a:p>
                  </a:txBody>
                  <a:tcPr anchor="ctr"/>
                </a:tc>
                <a:extLst>
                  <a:ext uri="{0D108BD9-81ED-4DB2-BD59-A6C34878D82A}">
                    <a16:rowId xmlns:a16="http://schemas.microsoft.com/office/drawing/2014/main" val="10000"/>
                  </a:ext>
                </a:extLst>
              </a:tr>
              <a:tr h="276628">
                <a:tc>
                  <a:txBody>
                    <a:bodyPr/>
                    <a:lstStyle/>
                    <a:p>
                      <a:r>
                        <a:rPr lang="fr-FR" sz="1200" b="1" baseline="0" dirty="0" err="1"/>
                        <a:t>Length</a:t>
                      </a:r>
                      <a:r>
                        <a:rPr lang="fr-FR" sz="1200" b="1" baseline="0" dirty="0"/>
                        <a:t> [m]</a:t>
                      </a:r>
                      <a:endParaRPr lang="fr-FR" sz="1200" b="1" baseline="-25000" dirty="0"/>
                    </a:p>
                  </a:txBody>
                  <a:tcPr anchor="ctr"/>
                </a:tc>
                <a:tc>
                  <a:txBody>
                    <a:bodyPr/>
                    <a:lstStyle/>
                    <a:p>
                      <a:pPr algn="ctr"/>
                      <a:r>
                        <a:rPr lang="fr-FR" sz="1200" b="0" dirty="0"/>
                        <a:t>~ 6</a:t>
                      </a:r>
                    </a:p>
                  </a:txBody>
                  <a:tcPr anchor="ctr"/>
                </a:tc>
                <a:tc>
                  <a:txBody>
                    <a:bodyPr/>
                    <a:lstStyle/>
                    <a:p>
                      <a:pPr algn="ctr"/>
                      <a:r>
                        <a:rPr lang="fr-FR" sz="1200" b="0" dirty="0"/>
                        <a:t>~ 4.20</a:t>
                      </a:r>
                    </a:p>
                  </a:txBody>
                  <a:tcPr anchor="ctr"/>
                </a:tc>
                <a:extLst>
                  <a:ext uri="{0D108BD9-81ED-4DB2-BD59-A6C34878D82A}">
                    <a16:rowId xmlns:a16="http://schemas.microsoft.com/office/drawing/2014/main" val="10001"/>
                  </a:ext>
                </a:extLst>
              </a:tr>
              <a:tr h="2766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err="1"/>
                        <a:t>Redundancy</a:t>
                      </a:r>
                      <a:endParaRPr lang="fr-FR" sz="1200" b="1" dirty="0"/>
                    </a:p>
                  </a:txBody>
                  <a:tcPr anchor="ctr"/>
                </a:tc>
                <a:tc>
                  <a:txBody>
                    <a:bodyPr/>
                    <a:lstStyle/>
                    <a:p>
                      <a:pPr algn="ctr"/>
                      <a:r>
                        <a:rPr lang="fr-FR" sz="1200" b="0" dirty="0"/>
                        <a:t>No</a:t>
                      </a:r>
                    </a:p>
                  </a:txBody>
                  <a:tcPr anchor="ctr"/>
                </a:tc>
                <a:tc>
                  <a:txBody>
                    <a:bodyPr/>
                    <a:lstStyle/>
                    <a:p>
                      <a:pPr algn="ctr"/>
                      <a:r>
                        <a:rPr lang="fr-FR" sz="1200" b="0" dirty="0" err="1"/>
                        <a:t>Yes</a:t>
                      </a:r>
                      <a:endParaRPr lang="fr-FR" sz="1200" b="0" dirty="0"/>
                    </a:p>
                  </a:txBody>
                  <a:tcPr anchor="ctr"/>
                </a:tc>
                <a:extLst>
                  <a:ext uri="{0D108BD9-81ED-4DB2-BD59-A6C34878D82A}">
                    <a16:rowId xmlns:a16="http://schemas.microsoft.com/office/drawing/2014/main" val="10002"/>
                  </a:ext>
                </a:extLst>
              </a:tr>
              <a:tr h="2766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a:t>V</a:t>
                      </a:r>
                      <a:r>
                        <a:rPr lang="fr-FR" sz="1200" b="1" baseline="-25000" dirty="0"/>
                        <a:t>RF </a:t>
                      </a:r>
                      <a:r>
                        <a:rPr lang="fr-FR" sz="1200" b="1" dirty="0"/>
                        <a:t>[MV]</a:t>
                      </a:r>
                    </a:p>
                  </a:txBody>
                  <a:tcPr anchor="ctr"/>
                </a:tc>
                <a:tc>
                  <a:txBody>
                    <a:bodyPr/>
                    <a:lstStyle/>
                    <a:p>
                      <a:pPr algn="ctr"/>
                      <a:r>
                        <a:rPr lang="fr-FR" sz="1200" b="0" dirty="0"/>
                        <a:t>1.8</a:t>
                      </a:r>
                    </a:p>
                  </a:txBody>
                  <a:tcPr anchor="ctr"/>
                </a:tc>
                <a:tc>
                  <a:txBody>
                    <a:bodyPr/>
                    <a:lstStyle/>
                    <a:p>
                      <a:pPr algn="ctr"/>
                      <a:r>
                        <a:rPr lang="fr-FR" sz="1200" b="0" dirty="0"/>
                        <a:t>1.8</a:t>
                      </a:r>
                    </a:p>
                  </a:txBody>
                  <a:tcPr anchor="ctr"/>
                </a:tc>
                <a:extLst>
                  <a:ext uri="{0D108BD9-81ED-4DB2-BD59-A6C34878D82A}">
                    <a16:rowId xmlns:a16="http://schemas.microsoft.com/office/drawing/2014/main" val="10003"/>
                  </a:ext>
                </a:extLst>
              </a:tr>
              <a:tr h="2766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a:t>P</a:t>
                      </a:r>
                      <a:r>
                        <a:rPr lang="fr-FR" sz="1200" b="1" baseline="-25000" dirty="0"/>
                        <a:t>b</a:t>
                      </a:r>
                      <a:r>
                        <a:rPr lang="fr-FR" sz="1200" b="1" dirty="0"/>
                        <a:t> </a:t>
                      </a:r>
                      <a:r>
                        <a:rPr lang="fr-FR" sz="1200" b="1" baseline="0" dirty="0"/>
                        <a:t>[kW]</a:t>
                      </a:r>
                      <a:endParaRPr lang="fr-FR" sz="1200" b="1" dirty="0"/>
                    </a:p>
                  </a:txBody>
                  <a:tcPr anchor="ctr"/>
                </a:tc>
                <a:tc>
                  <a:txBody>
                    <a:bodyPr/>
                    <a:lstStyle/>
                    <a:p>
                      <a:pPr algn="ctr"/>
                      <a:r>
                        <a:rPr lang="fr-FR" sz="1200" b="0" dirty="0"/>
                        <a:t>362</a:t>
                      </a:r>
                    </a:p>
                  </a:txBody>
                  <a:tcPr anchor="ctr"/>
                </a:tc>
                <a:tc>
                  <a:txBody>
                    <a:bodyPr/>
                    <a:lstStyle/>
                    <a:p>
                      <a:pPr algn="ctr"/>
                      <a:r>
                        <a:rPr lang="fr-FR" sz="1200" b="0" dirty="0"/>
                        <a:t>362</a:t>
                      </a:r>
                    </a:p>
                  </a:txBody>
                  <a:tcPr anchor="ctr"/>
                </a:tc>
                <a:extLst>
                  <a:ext uri="{0D108BD9-81ED-4DB2-BD59-A6C34878D82A}">
                    <a16:rowId xmlns:a16="http://schemas.microsoft.com/office/drawing/2014/main" val="10004"/>
                  </a:ext>
                </a:extLst>
              </a:tr>
              <a:tr h="276628">
                <a:tc>
                  <a:txBody>
                    <a:bodyPr/>
                    <a:lstStyle/>
                    <a:p>
                      <a:r>
                        <a:rPr lang="fr-FR" sz="1200" b="1" baseline="0" dirty="0" err="1"/>
                        <a:t>V</a:t>
                      </a:r>
                      <a:r>
                        <a:rPr lang="fr-FR" sz="1200" b="1" baseline="-25000" dirty="0" err="1"/>
                        <a:t>cav</a:t>
                      </a:r>
                      <a:r>
                        <a:rPr lang="fr-FR" sz="1200" b="1" baseline="0" dirty="0"/>
                        <a:t> [kV]</a:t>
                      </a:r>
                      <a:endParaRPr lang="fr-FR" sz="1200" b="1" baseline="-25000" dirty="0"/>
                    </a:p>
                  </a:txBody>
                  <a:tcPr anchor="ctr"/>
                </a:tc>
                <a:tc>
                  <a:txBody>
                    <a:bodyPr/>
                    <a:lstStyle/>
                    <a:p>
                      <a:pPr algn="ctr"/>
                      <a:r>
                        <a:rPr lang="fr-FR" sz="1200" b="0" dirty="0"/>
                        <a:t>900</a:t>
                      </a:r>
                    </a:p>
                  </a:txBody>
                  <a:tcPr anchor="ctr"/>
                </a:tc>
                <a:tc>
                  <a:txBody>
                    <a:bodyPr/>
                    <a:lstStyle/>
                    <a:p>
                      <a:pPr algn="ctr"/>
                      <a:r>
                        <a:rPr lang="fr-FR" sz="1200" b="0" dirty="0"/>
                        <a:t>450  </a:t>
                      </a:r>
                      <a:r>
                        <a:rPr lang="fr-FR" sz="1200" b="0" dirty="0">
                          <a:solidFill>
                            <a:schemeClr val="tx1">
                              <a:lumMod val="50000"/>
                              <a:lumOff val="50000"/>
                            </a:schemeClr>
                          </a:solidFill>
                        </a:rPr>
                        <a:t>(600)</a:t>
                      </a:r>
                    </a:p>
                  </a:txBody>
                  <a:tcPr anchor="ctr"/>
                </a:tc>
                <a:extLst>
                  <a:ext uri="{0D108BD9-81ED-4DB2-BD59-A6C34878D82A}">
                    <a16:rowId xmlns:a16="http://schemas.microsoft.com/office/drawing/2014/main" val="10005"/>
                  </a:ext>
                </a:extLst>
              </a:tr>
              <a:tr h="2766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err="1"/>
                        <a:t>P</a:t>
                      </a:r>
                      <a:r>
                        <a:rPr lang="fr-FR" sz="1200" b="1" baseline="-25000" dirty="0" err="1"/>
                        <a:t>dis</a:t>
                      </a:r>
                      <a:r>
                        <a:rPr lang="fr-FR" sz="1200" b="1" baseline="0" dirty="0"/>
                        <a:t> [kW]</a:t>
                      </a:r>
                      <a:endParaRPr lang="fr-FR" sz="1200" b="1" dirty="0"/>
                    </a:p>
                  </a:txBody>
                  <a:tcPr anchor="ctr"/>
                </a:tc>
                <a:tc>
                  <a:txBody>
                    <a:bodyPr/>
                    <a:lstStyle/>
                    <a:p>
                      <a:pPr algn="ctr"/>
                      <a:r>
                        <a:rPr lang="en-US" sz="1200" b="0" kern="1200" dirty="0">
                          <a:solidFill>
                            <a:schemeClr val="dk1"/>
                          </a:solidFill>
                          <a:effectLst/>
                          <a:sym typeface="Symbol"/>
                        </a:rPr>
                        <a:t> </a:t>
                      </a:r>
                      <a:r>
                        <a:rPr lang="fr-FR" sz="1200" b="0" baseline="0" dirty="0"/>
                        <a:t>0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baseline="0" dirty="0"/>
                        <a:t>4 x 20  </a:t>
                      </a:r>
                      <a:r>
                        <a:rPr lang="fr-FR" sz="1200" b="0" baseline="0" dirty="0">
                          <a:solidFill>
                            <a:schemeClr val="tx1">
                              <a:lumMod val="50000"/>
                              <a:lumOff val="50000"/>
                            </a:schemeClr>
                          </a:solidFill>
                        </a:rPr>
                        <a:t>(3 x 36)</a:t>
                      </a:r>
                      <a:r>
                        <a:rPr lang="fr-FR" sz="1200" b="0" baseline="0" dirty="0">
                          <a:solidFill>
                            <a:schemeClr val="tx1">
                              <a:lumMod val="50000"/>
                              <a:lumOff val="50000"/>
                            </a:schemeClr>
                          </a:solidFill>
                          <a:highlight>
                            <a:srgbClr val="FFFF00"/>
                          </a:highlight>
                        </a:rPr>
                        <a:t> </a:t>
                      </a:r>
                    </a:p>
                  </a:txBody>
                  <a:tcPr anchor="ctr"/>
                </a:tc>
                <a:extLst>
                  <a:ext uri="{0D108BD9-81ED-4DB2-BD59-A6C34878D82A}">
                    <a16:rowId xmlns:a16="http://schemas.microsoft.com/office/drawing/2014/main" val="10006"/>
                  </a:ext>
                </a:extLst>
              </a:tr>
              <a:tr h="2766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err="1"/>
                        <a:t>P</a:t>
                      </a:r>
                      <a:r>
                        <a:rPr lang="fr-FR" sz="1200" b="1" baseline="-25000" dirty="0" err="1"/>
                        <a:t>cav</a:t>
                      </a:r>
                      <a:r>
                        <a:rPr lang="fr-FR" sz="1200" b="1" baseline="-25000" dirty="0"/>
                        <a:t> </a:t>
                      </a:r>
                      <a:r>
                        <a:rPr lang="fr-FR" sz="1200" b="1" baseline="0" dirty="0"/>
                        <a:t>[kW]</a:t>
                      </a:r>
                      <a:endParaRPr lang="fr-FR" sz="1200" b="1" dirty="0"/>
                    </a:p>
                  </a:txBody>
                  <a:tcPr anchor="ctr"/>
                </a:tc>
                <a:tc>
                  <a:txBody>
                    <a:bodyPr/>
                    <a:lstStyle/>
                    <a:p>
                      <a:pPr algn="ctr"/>
                      <a:r>
                        <a:rPr lang="fr-FR" sz="1200" b="0" baseline="0" dirty="0"/>
                        <a:t>181</a:t>
                      </a:r>
                      <a:endParaRPr lang="fr-FR" sz="1200" b="0" baseline="30000" dirty="0"/>
                    </a:p>
                  </a:txBody>
                  <a:tcPr anchor="ctr"/>
                </a:tc>
                <a:tc>
                  <a:txBody>
                    <a:bodyPr/>
                    <a:lstStyle/>
                    <a:p>
                      <a:pPr algn="ctr"/>
                      <a:r>
                        <a:rPr lang="fr-FR" sz="1200" b="0" baseline="0" dirty="0"/>
                        <a:t>111  </a:t>
                      </a:r>
                      <a:r>
                        <a:rPr lang="fr-FR" sz="1200" b="0" baseline="0" dirty="0">
                          <a:solidFill>
                            <a:schemeClr val="tx1">
                              <a:lumMod val="50000"/>
                              <a:lumOff val="50000"/>
                            </a:schemeClr>
                          </a:solidFill>
                        </a:rPr>
                        <a:t>(157)</a:t>
                      </a:r>
                    </a:p>
                  </a:txBody>
                  <a:tcPr anchor="ctr"/>
                </a:tc>
                <a:extLst>
                  <a:ext uri="{0D108BD9-81ED-4DB2-BD59-A6C34878D82A}">
                    <a16:rowId xmlns:a16="http://schemas.microsoft.com/office/drawing/2014/main" val="10007"/>
                  </a:ext>
                </a:extLst>
              </a:tr>
              <a:tr h="276628">
                <a:tc>
                  <a:txBody>
                    <a:bodyPr/>
                    <a:lstStyle/>
                    <a:p>
                      <a:r>
                        <a:rPr lang="fr-FR" sz="1200" b="1" dirty="0"/>
                        <a:t>P</a:t>
                      </a:r>
                      <a:r>
                        <a:rPr lang="fr-FR" sz="1200" b="1" baseline="-25000" dirty="0"/>
                        <a:t>RF</a:t>
                      </a:r>
                      <a:r>
                        <a:rPr lang="fr-FR" sz="1200" b="1" baseline="0" dirty="0"/>
                        <a:t> [kW] </a:t>
                      </a:r>
                      <a:endParaRPr lang="fr-FR" sz="1200" b="1" dirty="0"/>
                    </a:p>
                  </a:txBody>
                  <a:tcPr anchor="ctr"/>
                </a:tc>
                <a:tc>
                  <a:txBody>
                    <a:bodyPr/>
                    <a:lstStyle/>
                    <a:p>
                      <a:pPr algn="ctr"/>
                      <a:r>
                        <a:rPr lang="fr-FR" sz="1200" b="0" dirty="0"/>
                        <a:t>362</a:t>
                      </a:r>
                    </a:p>
                  </a:txBody>
                  <a:tcPr anchor="ctr"/>
                </a:tc>
                <a:tc>
                  <a:txBody>
                    <a:bodyPr/>
                    <a:lstStyle/>
                    <a:p>
                      <a:pPr algn="ctr"/>
                      <a:r>
                        <a:rPr lang="fr-FR" sz="1200" b="0" baseline="0" dirty="0"/>
                        <a:t>444  </a:t>
                      </a:r>
                      <a:r>
                        <a:rPr lang="fr-FR" sz="1200" b="0" baseline="0" dirty="0">
                          <a:solidFill>
                            <a:schemeClr val="tx1">
                              <a:lumMod val="50000"/>
                              <a:lumOff val="50000"/>
                            </a:schemeClr>
                          </a:solidFill>
                        </a:rPr>
                        <a:t>(471)</a:t>
                      </a:r>
                      <a:r>
                        <a:rPr lang="fr-FR" sz="1200" b="0" baseline="0" dirty="0"/>
                        <a:t> </a:t>
                      </a:r>
                      <a:endParaRPr lang="fr-FR" sz="1200" b="0" dirty="0"/>
                    </a:p>
                  </a:txBody>
                  <a:tcPr anchor="ctr"/>
                </a:tc>
                <a:extLst>
                  <a:ext uri="{0D108BD9-81ED-4DB2-BD59-A6C34878D82A}">
                    <a16:rowId xmlns:a16="http://schemas.microsoft.com/office/drawing/2014/main" val="10008"/>
                  </a:ext>
                </a:extLst>
              </a:tr>
              <a:tr h="276628">
                <a:tc>
                  <a:txBody>
                    <a:bodyPr/>
                    <a:lstStyle/>
                    <a:p>
                      <a:r>
                        <a:rPr lang="fr-FR" sz="1200" b="1" dirty="0" err="1"/>
                        <a:t>Coupling</a:t>
                      </a:r>
                      <a:endParaRPr lang="fr-FR" sz="1200" b="1" dirty="0"/>
                    </a:p>
                  </a:txBody>
                  <a:tcPr anchor="ctr"/>
                </a:tc>
                <a:tc>
                  <a:txBody>
                    <a:bodyPr/>
                    <a:lstStyle/>
                    <a:p>
                      <a:pPr algn="ctr"/>
                      <a:r>
                        <a:rPr lang="fr-FR" sz="1200" b="0" dirty="0" err="1"/>
                        <a:t>Q</a:t>
                      </a:r>
                      <a:r>
                        <a:rPr lang="fr-FR" sz="1200" b="0" baseline="-25000" dirty="0" err="1"/>
                        <a:t>ext</a:t>
                      </a:r>
                      <a:r>
                        <a:rPr lang="fr-FR" sz="1200" b="0" baseline="0" dirty="0"/>
                        <a:t> = 5 10 </a:t>
                      </a:r>
                      <a:r>
                        <a:rPr lang="fr-FR" sz="1200" b="0" baseline="30000" dirty="0"/>
                        <a:t>4</a:t>
                      </a:r>
                    </a:p>
                  </a:txBody>
                  <a:tcPr anchor="ctr"/>
                </a:tc>
                <a:tc>
                  <a:txBody>
                    <a:bodyPr/>
                    <a:lstStyle/>
                    <a:p>
                      <a:pPr algn="ctr"/>
                      <a:r>
                        <a:rPr lang="fr-FR" sz="1200" b="0" baseline="0" dirty="0" err="1"/>
                        <a:t>ß</a:t>
                      </a:r>
                      <a:r>
                        <a:rPr lang="fr-FR" sz="1200" b="0" baseline="-25000" dirty="0" err="1"/>
                        <a:t>c</a:t>
                      </a:r>
                      <a:r>
                        <a:rPr lang="fr-FR" sz="1200" b="0" baseline="0" dirty="0"/>
                        <a:t> = 5</a:t>
                      </a:r>
                      <a:endParaRPr lang="fr-FR" sz="1200" b="0" dirty="0"/>
                    </a:p>
                  </a:txBody>
                  <a:tcPr anchor="ctr"/>
                </a:tc>
                <a:extLst>
                  <a:ext uri="{0D108BD9-81ED-4DB2-BD59-A6C34878D82A}">
                    <a16:rowId xmlns:a16="http://schemas.microsoft.com/office/drawing/2014/main" val="10009"/>
                  </a:ext>
                </a:extLst>
              </a:tr>
              <a:tr h="2766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baseline="0" dirty="0"/>
                        <a:t>Z</a:t>
                      </a:r>
                      <a:r>
                        <a:rPr lang="fr-FR" sz="1200" b="1" baseline="-25000" dirty="0"/>
                        <a:t>HOM</a:t>
                      </a:r>
                    </a:p>
                  </a:txBody>
                  <a:tcPr anchor="ctr"/>
                </a:tc>
                <a:tc>
                  <a:txBody>
                    <a:bodyPr/>
                    <a:lstStyle/>
                    <a:p>
                      <a:pPr algn="ctr"/>
                      <a:r>
                        <a:rPr lang="fr-FR" sz="1200" b="0" dirty="0"/>
                        <a:t>Ok</a:t>
                      </a:r>
                    </a:p>
                  </a:txBody>
                  <a:tcPr anchor="ctr"/>
                </a:tc>
                <a:tc>
                  <a:txBody>
                    <a:bodyPr/>
                    <a:lstStyle/>
                    <a:p>
                      <a:pPr algn="ctr"/>
                      <a:r>
                        <a:rPr lang="fr-FR" sz="1200" b="0" dirty="0"/>
                        <a:t>TBD</a:t>
                      </a:r>
                    </a:p>
                  </a:txBody>
                  <a:tcPr anchor="ctr"/>
                </a:tc>
                <a:extLst>
                  <a:ext uri="{0D108BD9-81ED-4DB2-BD59-A6C34878D82A}">
                    <a16:rowId xmlns:a16="http://schemas.microsoft.com/office/drawing/2014/main" val="10010"/>
                  </a:ext>
                </a:extLst>
              </a:tr>
            </a:tbl>
          </a:graphicData>
        </a:graphic>
      </p:graphicFrame>
      <p:sp>
        <p:nvSpPr>
          <p:cNvPr id="22" name="ZoneTexte 21">
            <a:extLst>
              <a:ext uri="{FF2B5EF4-FFF2-40B4-BE49-F238E27FC236}">
                <a16:creationId xmlns:a16="http://schemas.microsoft.com/office/drawing/2014/main" id="{FB0C85CD-BB8A-4135-8B90-B333A0EAF099}"/>
              </a:ext>
            </a:extLst>
          </p:cNvPr>
          <p:cNvSpPr txBox="1"/>
          <p:nvPr/>
        </p:nvSpPr>
        <p:spPr>
          <a:xfrm>
            <a:off x="1547664" y="843558"/>
            <a:ext cx="1944216" cy="338554"/>
          </a:xfrm>
          <a:prstGeom prst="rect">
            <a:avLst/>
          </a:prstGeom>
          <a:noFill/>
        </p:spPr>
        <p:txBody>
          <a:bodyPr wrap="square" rtlCol="0">
            <a:spAutoFit/>
          </a:bodyPr>
          <a:lstStyle/>
          <a:p>
            <a:r>
              <a:rPr lang="fr-FR" sz="1600" b="1" dirty="0"/>
              <a:t>2 </a:t>
            </a:r>
            <a:r>
              <a:rPr lang="fr-FR" sz="1600" b="1" dirty="0" err="1"/>
              <a:t>considered</a:t>
            </a:r>
            <a:r>
              <a:rPr lang="fr-FR" sz="1600" b="1" dirty="0"/>
              <a:t> options</a:t>
            </a:r>
            <a:endParaRPr lang="fr-FR" sz="1600" b="1" strike="sngStrike" dirty="0"/>
          </a:p>
        </p:txBody>
      </p:sp>
      <p:sp>
        <p:nvSpPr>
          <p:cNvPr id="23" name="Flèche : droite 22">
            <a:extLst>
              <a:ext uri="{FF2B5EF4-FFF2-40B4-BE49-F238E27FC236}">
                <a16:creationId xmlns:a16="http://schemas.microsoft.com/office/drawing/2014/main" id="{F24D99B2-625C-438D-BB16-76680EAA31AF}"/>
              </a:ext>
            </a:extLst>
          </p:cNvPr>
          <p:cNvSpPr/>
          <p:nvPr/>
        </p:nvSpPr>
        <p:spPr>
          <a:xfrm>
            <a:off x="4427984" y="2278214"/>
            <a:ext cx="576705" cy="725584"/>
          </a:xfrm>
          <a:prstGeom prst="rightArrow">
            <a:avLst/>
          </a:prstGeom>
          <a:solidFill>
            <a:srgbClr val="79A1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ZoneTexte 23">
            <a:extLst>
              <a:ext uri="{FF2B5EF4-FFF2-40B4-BE49-F238E27FC236}">
                <a16:creationId xmlns:a16="http://schemas.microsoft.com/office/drawing/2014/main" id="{D2A098B6-0E53-4FF8-B25B-EEF8042B8034}"/>
              </a:ext>
            </a:extLst>
          </p:cNvPr>
          <p:cNvSpPr txBox="1"/>
          <p:nvPr/>
        </p:nvSpPr>
        <p:spPr>
          <a:xfrm>
            <a:off x="467544" y="4486349"/>
            <a:ext cx="7776864" cy="261610"/>
          </a:xfrm>
          <a:prstGeom prst="rect">
            <a:avLst/>
          </a:prstGeom>
          <a:noFill/>
        </p:spPr>
        <p:txBody>
          <a:bodyPr wrap="square" rtlCol="0">
            <a:spAutoFit/>
          </a:bodyPr>
          <a:lstStyle/>
          <a:p>
            <a:pPr marL="285750" indent="-285750">
              <a:buFont typeface="Wingdings" panose="05000000000000000000" pitchFamily="2" charset="2"/>
              <a:buChar char="Ø"/>
            </a:pPr>
            <a:r>
              <a:rPr lang="fr-FR" sz="1100" dirty="0">
                <a:latin typeface="Helvetica" panose="020B0604020202020204" pitchFamily="34" charset="0"/>
                <a:cs typeface="Helvetica" panose="020B0604020202020204" pitchFamily="34" charset="0"/>
              </a:rPr>
              <a:t>NC system </a:t>
            </a:r>
            <a:r>
              <a:rPr lang="fr-FR" sz="1100" dirty="0" err="1">
                <a:latin typeface="Helvetica" panose="020B0604020202020204" pitchFamily="34" charset="0"/>
                <a:cs typeface="Helvetica" panose="020B0604020202020204" pitchFamily="34" charset="0"/>
              </a:rPr>
              <a:t>less</a:t>
            </a:r>
            <a:r>
              <a:rPr lang="fr-FR" sz="1100" dirty="0">
                <a:latin typeface="Helvetica" panose="020B0604020202020204" pitchFamily="34" charset="0"/>
                <a:cs typeface="Helvetica" panose="020B0604020202020204" pitchFamily="34" charset="0"/>
              </a:rPr>
              <a:t> power </a:t>
            </a:r>
            <a:r>
              <a:rPr lang="fr-FR" sz="1100" dirty="0" err="1">
                <a:latin typeface="Helvetica" panose="020B0604020202020204" pitchFamily="34" charset="0"/>
                <a:cs typeface="Helvetica" panose="020B0604020202020204" pitchFamily="34" charset="0"/>
              </a:rPr>
              <a:t>consuming</a:t>
            </a:r>
            <a:r>
              <a:rPr lang="fr-FR" sz="1100" dirty="0">
                <a:latin typeface="Helvetica" panose="020B0604020202020204" pitchFamily="34" charset="0"/>
                <a:cs typeface="Helvetica" panose="020B0604020202020204" pitchFamily="34" charset="0"/>
              </a:rPr>
              <a:t> </a:t>
            </a:r>
            <a:r>
              <a:rPr lang="fr-FR" sz="1100" dirty="0" err="1">
                <a:latin typeface="Helvetica" panose="020B0604020202020204" pitchFamily="34" charset="0"/>
                <a:cs typeface="Helvetica" panose="020B0604020202020204" pitchFamily="34" charset="0"/>
              </a:rPr>
              <a:t>than</a:t>
            </a:r>
            <a:r>
              <a:rPr lang="fr-FR" sz="1100" dirty="0">
                <a:latin typeface="Helvetica" panose="020B0604020202020204" pitchFamily="34" charset="0"/>
                <a:cs typeface="Helvetica" panose="020B0604020202020204" pitchFamily="34" charset="0"/>
              </a:rPr>
              <a:t> </a:t>
            </a:r>
            <a:r>
              <a:rPr lang="fr-FR" sz="1100" dirty="0" err="1">
                <a:latin typeface="Helvetica" panose="020B0604020202020204" pitchFamily="34" charset="0"/>
                <a:cs typeface="Helvetica" panose="020B0604020202020204" pitchFamily="34" charset="0"/>
              </a:rPr>
              <a:t>complete</a:t>
            </a:r>
            <a:r>
              <a:rPr lang="fr-FR" sz="1100" dirty="0">
                <a:latin typeface="Helvetica" panose="020B0604020202020204" pitchFamily="34" charset="0"/>
                <a:cs typeface="Helvetica" panose="020B0604020202020204" pitchFamily="34" charset="0"/>
              </a:rPr>
              <a:t> SC one (</a:t>
            </a:r>
            <a:r>
              <a:rPr lang="fr-FR" sz="1100" dirty="0" err="1">
                <a:latin typeface="Helvetica" panose="020B0604020202020204" pitchFamily="34" charset="0"/>
                <a:cs typeface="Helvetica" panose="020B0604020202020204" pitchFamily="34" charset="0"/>
              </a:rPr>
              <a:t>including</a:t>
            </a:r>
            <a:r>
              <a:rPr lang="fr-FR" sz="1100" dirty="0">
                <a:latin typeface="Helvetica" panose="020B0604020202020204" pitchFamily="34" charset="0"/>
                <a:cs typeface="Helvetica" panose="020B0604020202020204" pitchFamily="34" charset="0"/>
              </a:rPr>
              <a:t> + ~300 kW for the </a:t>
            </a:r>
            <a:r>
              <a:rPr lang="fr-FR" sz="1100" dirty="0" err="1">
                <a:latin typeface="Helvetica" panose="020B0604020202020204" pitchFamily="34" charset="0"/>
                <a:cs typeface="Helvetica" panose="020B0604020202020204" pitchFamily="34" charset="0"/>
              </a:rPr>
              <a:t>cryo</a:t>
            </a:r>
            <a:r>
              <a:rPr lang="fr-FR" sz="1100" dirty="0">
                <a:latin typeface="Helvetica" panose="020B0604020202020204" pitchFamily="34" charset="0"/>
                <a:cs typeface="Helvetica" panose="020B0604020202020204" pitchFamily="34" charset="0"/>
              </a:rPr>
              <a:t>-plant)</a:t>
            </a:r>
          </a:p>
        </p:txBody>
      </p:sp>
      <p:pic>
        <p:nvPicPr>
          <p:cNvPr id="25" name="Image 24">
            <a:extLst>
              <a:ext uri="{FF2B5EF4-FFF2-40B4-BE49-F238E27FC236}">
                <a16:creationId xmlns:a16="http://schemas.microsoft.com/office/drawing/2014/main" id="{08FB8CA7-2088-4493-BC75-D4026B7BC44C}"/>
              </a:ext>
            </a:extLst>
          </p:cNvPr>
          <p:cNvPicPr/>
          <p:nvPr/>
        </p:nvPicPr>
        <p:blipFill rotWithShape="1">
          <a:blip r:embed="rId2">
            <a:extLst>
              <a:ext uri="{28A0092B-C50C-407E-A947-70E740481C1C}">
                <a14:useLocalDpi xmlns:a14="http://schemas.microsoft.com/office/drawing/2010/main" val="0"/>
              </a:ext>
            </a:extLst>
          </a:blip>
          <a:srcRect l="2182" t="762" r="3540" b="691"/>
          <a:stretch/>
        </p:blipFill>
        <p:spPr bwMode="auto">
          <a:xfrm>
            <a:off x="5220715" y="2221970"/>
            <a:ext cx="3745674" cy="2221988"/>
          </a:xfrm>
          <a:prstGeom prst="rect">
            <a:avLst/>
          </a:prstGeom>
          <a:noFill/>
        </p:spPr>
      </p:pic>
      <p:sp>
        <p:nvSpPr>
          <p:cNvPr id="26" name="ZoneTexte 25">
            <a:extLst>
              <a:ext uri="{FF2B5EF4-FFF2-40B4-BE49-F238E27FC236}">
                <a16:creationId xmlns:a16="http://schemas.microsoft.com/office/drawing/2014/main" id="{2DFE64B9-FD06-4807-BC24-C2E60594E013}"/>
              </a:ext>
            </a:extLst>
          </p:cNvPr>
          <p:cNvSpPr txBox="1"/>
          <p:nvPr/>
        </p:nvSpPr>
        <p:spPr>
          <a:xfrm>
            <a:off x="7798250" y="2206206"/>
            <a:ext cx="1224136" cy="461665"/>
          </a:xfrm>
          <a:prstGeom prst="rect">
            <a:avLst/>
          </a:prstGeom>
          <a:noFill/>
        </p:spPr>
        <p:txBody>
          <a:bodyPr wrap="square" rtlCol="0">
            <a:spAutoFit/>
          </a:bodyPr>
          <a:lstStyle/>
          <a:p>
            <a:pPr algn="r"/>
            <a:r>
              <a:rPr lang="fr-FR" sz="1200" b="1" dirty="0" err="1">
                <a:solidFill>
                  <a:schemeClr val="bg1"/>
                </a:solidFill>
              </a:rPr>
              <a:t>R</a:t>
            </a:r>
            <a:r>
              <a:rPr lang="fr-FR" sz="1200" b="1" baseline="-25000" dirty="0" err="1">
                <a:solidFill>
                  <a:schemeClr val="bg1"/>
                </a:solidFill>
              </a:rPr>
              <a:t>shunt</a:t>
            </a:r>
            <a:r>
              <a:rPr lang="fr-FR" sz="1200" b="1" dirty="0">
                <a:solidFill>
                  <a:schemeClr val="bg1"/>
                </a:solidFill>
              </a:rPr>
              <a:t> </a:t>
            </a:r>
            <a:r>
              <a:rPr lang="fr-FR" sz="1200" b="1" dirty="0">
                <a:solidFill>
                  <a:schemeClr val="bg1"/>
                </a:solidFill>
                <a:sym typeface="Symbol"/>
              </a:rPr>
              <a:t> 5 M</a:t>
            </a:r>
          </a:p>
          <a:p>
            <a:pPr algn="r"/>
            <a:r>
              <a:rPr lang="fr-FR" sz="1200" b="1" dirty="0" err="1">
                <a:solidFill>
                  <a:schemeClr val="bg1"/>
                </a:solidFill>
                <a:sym typeface="Symbol"/>
              </a:rPr>
              <a:t>Q</a:t>
            </a:r>
            <a:r>
              <a:rPr lang="fr-FR" sz="1200" b="1" baseline="-25000" dirty="0" err="1">
                <a:solidFill>
                  <a:schemeClr val="bg1"/>
                </a:solidFill>
                <a:sym typeface="Symbol"/>
              </a:rPr>
              <a:t>o</a:t>
            </a:r>
            <a:r>
              <a:rPr lang="fr-FR" sz="1200" b="1" dirty="0">
                <a:solidFill>
                  <a:schemeClr val="bg1"/>
                </a:solidFill>
                <a:sym typeface="Symbol"/>
              </a:rPr>
              <a:t>  35 000</a:t>
            </a:r>
            <a:endParaRPr lang="fr-FR" sz="1200" b="1" dirty="0">
              <a:solidFill>
                <a:schemeClr val="bg1"/>
              </a:solidFill>
            </a:endParaRPr>
          </a:p>
        </p:txBody>
      </p:sp>
      <p:grpSp>
        <p:nvGrpSpPr>
          <p:cNvPr id="27" name="Group 22">
            <a:extLst>
              <a:ext uri="{FF2B5EF4-FFF2-40B4-BE49-F238E27FC236}">
                <a16:creationId xmlns:a16="http://schemas.microsoft.com/office/drawing/2014/main" id="{5E53FB42-0757-4C29-A3A5-5238DCAECFBC}"/>
              </a:ext>
            </a:extLst>
          </p:cNvPr>
          <p:cNvGrpSpPr/>
          <p:nvPr/>
        </p:nvGrpSpPr>
        <p:grpSpPr>
          <a:xfrm>
            <a:off x="7156886" y="685391"/>
            <a:ext cx="1597720" cy="1363219"/>
            <a:chOff x="912761" y="1583267"/>
            <a:chExt cx="2931106" cy="2480766"/>
          </a:xfrm>
        </p:grpSpPr>
        <p:pic>
          <p:nvPicPr>
            <p:cNvPr id="28" name="Picture 3">
              <a:extLst>
                <a:ext uri="{FF2B5EF4-FFF2-40B4-BE49-F238E27FC236}">
                  <a16:creationId xmlns:a16="http://schemas.microsoft.com/office/drawing/2014/main" id="{104D6C03-5564-49F9-937F-EA52212AAFB0}"/>
                </a:ext>
              </a:extLst>
            </p:cNvPr>
            <p:cNvPicPr>
              <a:picLocks noChangeAspect="1"/>
            </p:cNvPicPr>
            <p:nvPr/>
          </p:nvPicPr>
          <p:blipFill>
            <a:blip r:embed="rId3"/>
            <a:stretch>
              <a:fillRect/>
            </a:stretch>
          </p:blipFill>
          <p:spPr>
            <a:xfrm>
              <a:off x="920011" y="1583267"/>
              <a:ext cx="2923856" cy="2480766"/>
            </a:xfrm>
            <a:prstGeom prst="rect">
              <a:avLst/>
            </a:prstGeom>
          </p:spPr>
        </p:pic>
        <p:sp>
          <p:nvSpPr>
            <p:cNvPr id="29" name="TextBox 4">
              <a:extLst>
                <a:ext uri="{FF2B5EF4-FFF2-40B4-BE49-F238E27FC236}">
                  <a16:creationId xmlns:a16="http://schemas.microsoft.com/office/drawing/2014/main" id="{0179821F-18D5-4759-ABC5-D7228A6DF4F1}"/>
                </a:ext>
              </a:extLst>
            </p:cNvPr>
            <p:cNvSpPr txBox="1"/>
            <p:nvPr/>
          </p:nvSpPr>
          <p:spPr>
            <a:xfrm>
              <a:off x="912761" y="1899277"/>
              <a:ext cx="910363" cy="402924"/>
            </a:xfrm>
            <a:prstGeom prst="rect">
              <a:avLst/>
            </a:prstGeom>
            <a:noFill/>
          </p:spPr>
          <p:txBody>
            <a:bodyPr wrap="none" rtlCol="0">
              <a:spAutoFit/>
            </a:bodyPr>
            <a:lstStyle/>
            <a:p>
              <a:r>
                <a:rPr lang="en-US" sz="1300" dirty="0"/>
                <a:t>Ferrite </a:t>
              </a:r>
              <a:endParaRPr lang="en-GB" sz="1300" dirty="0"/>
            </a:p>
          </p:txBody>
        </p:sp>
        <p:cxnSp>
          <p:nvCxnSpPr>
            <p:cNvPr id="30" name="Straight Arrow Connector 6">
              <a:extLst>
                <a:ext uri="{FF2B5EF4-FFF2-40B4-BE49-F238E27FC236}">
                  <a16:creationId xmlns:a16="http://schemas.microsoft.com/office/drawing/2014/main" id="{BCC81BF4-3B63-4729-BB5A-DED5636A0F3A}"/>
                </a:ext>
              </a:extLst>
            </p:cNvPr>
            <p:cNvCxnSpPr/>
            <p:nvPr/>
          </p:nvCxnSpPr>
          <p:spPr>
            <a:xfrm flipV="1">
              <a:off x="1828100" y="1947333"/>
              <a:ext cx="572426" cy="1423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7">
              <a:extLst>
                <a:ext uri="{FF2B5EF4-FFF2-40B4-BE49-F238E27FC236}">
                  <a16:creationId xmlns:a16="http://schemas.microsoft.com/office/drawing/2014/main" id="{6FAC2100-9411-4AA5-81B4-1FAC6B61390A}"/>
                </a:ext>
              </a:extLst>
            </p:cNvPr>
            <p:cNvCxnSpPr/>
            <p:nvPr/>
          </p:nvCxnSpPr>
          <p:spPr>
            <a:xfrm flipH="1">
              <a:off x="1253067" y="2290465"/>
              <a:ext cx="448083" cy="8998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8">
              <a:extLst>
                <a:ext uri="{FF2B5EF4-FFF2-40B4-BE49-F238E27FC236}">
                  <a16:creationId xmlns:a16="http://schemas.microsoft.com/office/drawing/2014/main" id="{C6CBBE2A-DA5C-4850-8040-246F571D449B}"/>
                </a:ext>
              </a:extLst>
            </p:cNvPr>
            <p:cNvCxnSpPr/>
            <p:nvPr/>
          </p:nvCxnSpPr>
          <p:spPr>
            <a:xfrm>
              <a:off x="1828100" y="2207694"/>
              <a:ext cx="1685567" cy="15345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3" name="ZoneTexte 32">
            <a:extLst>
              <a:ext uri="{FF2B5EF4-FFF2-40B4-BE49-F238E27FC236}">
                <a16:creationId xmlns:a16="http://schemas.microsoft.com/office/drawing/2014/main" id="{455EDF16-A431-4BBA-95CA-33767A96A22B}"/>
              </a:ext>
            </a:extLst>
          </p:cNvPr>
          <p:cNvSpPr txBox="1"/>
          <p:nvPr/>
        </p:nvSpPr>
        <p:spPr>
          <a:xfrm>
            <a:off x="4860032" y="1131590"/>
            <a:ext cx="2310090" cy="661720"/>
          </a:xfrm>
          <a:prstGeom prst="rect">
            <a:avLst/>
          </a:prstGeom>
          <a:noFill/>
        </p:spPr>
        <p:txBody>
          <a:bodyPr wrap="square" rtlCol="0">
            <a:spAutoFit/>
          </a:bodyPr>
          <a:lstStyle/>
          <a:p>
            <a:pPr algn="ctr"/>
            <a:r>
              <a:rPr lang="fr-FR" sz="1600" b="1" u="sng" dirty="0"/>
              <a:t>4 x ESRF-EBS NC </a:t>
            </a:r>
            <a:r>
              <a:rPr lang="fr-FR" sz="1600" b="1" u="sng" dirty="0" err="1"/>
              <a:t>cavities</a:t>
            </a:r>
            <a:endParaRPr lang="fr-FR" sz="1600" b="1" u="sng" dirty="0"/>
          </a:p>
          <a:p>
            <a:pPr algn="ctr">
              <a:spcBef>
                <a:spcPts val="600"/>
              </a:spcBef>
            </a:pPr>
            <a:r>
              <a:rPr lang="en-US" sz="1400" i="1" dirty="0">
                <a:solidFill>
                  <a:srgbClr val="132577"/>
                </a:solidFill>
              </a:rPr>
              <a:t>ESRF design (V. </a:t>
            </a:r>
            <a:r>
              <a:rPr lang="en-US" sz="1400" i="1" dirty="0" err="1">
                <a:solidFill>
                  <a:srgbClr val="132577"/>
                </a:solidFill>
              </a:rPr>
              <a:t>Serrière</a:t>
            </a:r>
            <a:r>
              <a:rPr lang="en-US" sz="1400" i="1" dirty="0">
                <a:solidFill>
                  <a:srgbClr val="132577"/>
                </a:solidFill>
              </a:rPr>
              <a:t>)</a:t>
            </a:r>
            <a:r>
              <a:rPr lang="fr-FR" sz="1600" b="1" u="sng" dirty="0"/>
              <a:t> </a:t>
            </a:r>
          </a:p>
        </p:txBody>
      </p:sp>
    </p:spTree>
    <p:extLst>
      <p:ext uri="{BB962C8B-B14F-4D97-AF65-F5344CB8AC3E}">
        <p14:creationId xmlns:p14="http://schemas.microsoft.com/office/powerpoint/2010/main" val="1485824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5F92DF5-C5A3-4A06-9FE1-A2C40F51D1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31" y="850404"/>
            <a:ext cx="5988637" cy="4025602"/>
          </a:xfrm>
          <a:prstGeom prst="rect">
            <a:avLst/>
          </a:prstGeom>
        </p:spPr>
      </p:pic>
      <p:sp>
        <p:nvSpPr>
          <p:cNvPr id="5" name="Signe de multiplication 4">
            <a:extLst>
              <a:ext uri="{FF2B5EF4-FFF2-40B4-BE49-F238E27FC236}">
                <a16:creationId xmlns:a16="http://schemas.microsoft.com/office/drawing/2014/main" id="{5A0652A9-791C-43B6-AC05-55B33D8BCAB4}"/>
              </a:ext>
            </a:extLst>
          </p:cNvPr>
          <p:cNvSpPr/>
          <p:nvPr/>
        </p:nvSpPr>
        <p:spPr>
          <a:xfrm>
            <a:off x="3076308" y="3745694"/>
            <a:ext cx="412765" cy="294806"/>
          </a:xfrm>
          <a:prstGeom prst="mathMultiply">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id="{5D1FCF7A-A5AA-41C4-A817-1F1B46741C92}"/>
              </a:ext>
            </a:extLst>
          </p:cNvPr>
          <p:cNvSpPr txBox="1"/>
          <p:nvPr/>
        </p:nvSpPr>
        <p:spPr>
          <a:xfrm>
            <a:off x="4126805" y="3147814"/>
            <a:ext cx="1090503" cy="461665"/>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dirty="0"/>
              <a:t>Stable point from tracking</a:t>
            </a:r>
          </a:p>
        </p:txBody>
      </p:sp>
      <p:cxnSp>
        <p:nvCxnSpPr>
          <p:cNvPr id="7" name="Connecteur droit avec flèche 6">
            <a:extLst>
              <a:ext uri="{FF2B5EF4-FFF2-40B4-BE49-F238E27FC236}">
                <a16:creationId xmlns:a16="http://schemas.microsoft.com/office/drawing/2014/main" id="{6FE232BA-1D33-4A9A-8F26-F5C2652897F3}"/>
              </a:ext>
            </a:extLst>
          </p:cNvPr>
          <p:cNvCxnSpPr>
            <a:cxnSpLocks/>
          </p:cNvCxnSpPr>
          <p:nvPr/>
        </p:nvCxnSpPr>
        <p:spPr>
          <a:xfrm>
            <a:off x="1619672" y="2822289"/>
            <a:ext cx="0" cy="556357"/>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11B151AC-711A-4E20-96EA-20DD53972383}"/>
              </a:ext>
            </a:extLst>
          </p:cNvPr>
          <p:cNvSpPr txBox="1"/>
          <p:nvPr/>
        </p:nvSpPr>
        <p:spPr>
          <a:xfrm>
            <a:off x="2051720" y="2552005"/>
            <a:ext cx="1762370" cy="307777"/>
          </a:xfrm>
          <a:prstGeom prst="rect">
            <a:avLst/>
          </a:prstGeom>
          <a:noFill/>
          <a:ln w="19050">
            <a:solidFill>
              <a:schemeClr val="tx1"/>
            </a:solidFill>
          </a:ln>
        </p:spPr>
        <p:txBody>
          <a:bodyPr wrap="square" rtlCol="0">
            <a:spAutoFit/>
          </a:bodyPr>
          <a:lstStyle/>
          <a:p>
            <a:pPr algn="ctr"/>
            <a:r>
              <a:rPr lang="en-US" sz="1400" dirty="0"/>
              <a:t>1.5 reduction factor</a:t>
            </a:r>
          </a:p>
        </p:txBody>
      </p:sp>
      <p:cxnSp>
        <p:nvCxnSpPr>
          <p:cNvPr id="9" name="Connecteur droit avec flèche 8">
            <a:extLst>
              <a:ext uri="{FF2B5EF4-FFF2-40B4-BE49-F238E27FC236}">
                <a16:creationId xmlns:a16="http://schemas.microsoft.com/office/drawing/2014/main" id="{67FED48F-4002-46B8-80FD-465F2A453D92}"/>
              </a:ext>
            </a:extLst>
          </p:cNvPr>
          <p:cNvCxnSpPr>
            <a:cxnSpLocks/>
            <a:stCxn id="8" idx="1"/>
          </p:cNvCxnSpPr>
          <p:nvPr/>
        </p:nvCxnSpPr>
        <p:spPr>
          <a:xfrm flipH="1">
            <a:off x="1619672" y="2705894"/>
            <a:ext cx="432048" cy="38225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46815FF5-A4CE-41F6-8A72-74164D90816B}"/>
              </a:ext>
            </a:extLst>
          </p:cNvPr>
          <p:cNvSpPr txBox="1"/>
          <p:nvPr/>
        </p:nvSpPr>
        <p:spPr>
          <a:xfrm>
            <a:off x="6012160" y="1059582"/>
            <a:ext cx="3036304" cy="2677656"/>
          </a:xfrm>
          <a:prstGeom prst="rect">
            <a:avLst/>
          </a:prstGeom>
          <a:noFill/>
        </p:spPr>
        <p:txBody>
          <a:bodyPr wrap="square" rtlCol="0">
            <a:spAutoFit/>
          </a:bodyPr>
          <a:lstStyle/>
          <a:p>
            <a:pPr algn="just"/>
            <a:endParaRPr lang="en-US" sz="1200" dirty="0">
              <a:latin typeface="Helvetica" panose="020B0604020202020204" pitchFamily="34" charset="0"/>
              <a:cs typeface="Helvetica" panose="020B0604020202020204" pitchFamily="34" charset="0"/>
            </a:endParaRPr>
          </a:p>
          <a:p>
            <a:pPr marL="180975" indent="-180975" algn="just">
              <a:buFont typeface="Arial" panose="020B0604020202020204" pitchFamily="34" charset="0"/>
              <a:buChar char="•"/>
            </a:pPr>
            <a:r>
              <a:rPr lang="en-US" sz="1200" dirty="0">
                <a:latin typeface="Helvetica" panose="020B0604020202020204" pitchFamily="34" charset="0"/>
                <a:cs typeface="Helvetica" panose="020B0604020202020204" pitchFamily="34" charset="0"/>
              </a:rPr>
              <a:t>Although much more critical than ESRF case, first estimate of LCBI threshold extrapolated from tracking for a single HOM at 1.7 GHz shows a 30% stability margin compared to the computed HOM impedance.</a:t>
            </a:r>
          </a:p>
          <a:p>
            <a:pPr marL="180975" indent="-180975" algn="just">
              <a:buFont typeface="Arial" panose="020B0604020202020204" pitchFamily="34" charset="0"/>
              <a:buChar char="•"/>
            </a:pPr>
            <a:endParaRPr lang="en-US" sz="1200" dirty="0">
              <a:latin typeface="Helvetica" panose="020B0604020202020204" pitchFamily="34" charset="0"/>
              <a:cs typeface="Helvetica" panose="020B0604020202020204" pitchFamily="34" charset="0"/>
            </a:endParaRPr>
          </a:p>
          <a:p>
            <a:pPr marL="180975" indent="-180975" algn="just">
              <a:buFont typeface="Arial" panose="020B0604020202020204" pitchFamily="34" charset="0"/>
              <a:buChar char="•"/>
            </a:pPr>
            <a:r>
              <a:rPr lang="en-US" sz="1200" dirty="0">
                <a:latin typeface="Helvetica" panose="020B0604020202020204" pitchFamily="34" charset="0"/>
                <a:cs typeface="Helvetica" panose="020B0604020202020204" pitchFamily="34" charset="0"/>
              </a:rPr>
              <a:t>Additional simulations and analytical estimates are necessary to confirm this margin.</a:t>
            </a:r>
          </a:p>
          <a:p>
            <a:pPr marL="180975" indent="-180975" algn="just">
              <a:buFont typeface="Arial" panose="020B0604020202020204" pitchFamily="34" charset="0"/>
              <a:buChar char="•"/>
            </a:pPr>
            <a:endParaRPr lang="en-US" sz="1200" dirty="0">
              <a:latin typeface="Helvetica" panose="020B0604020202020204" pitchFamily="34" charset="0"/>
              <a:cs typeface="Helvetica" panose="020B0604020202020204" pitchFamily="34" charset="0"/>
            </a:endParaRPr>
          </a:p>
          <a:p>
            <a:pPr marL="180975" indent="-180975" algn="just">
              <a:buFont typeface="Arial" panose="020B0604020202020204" pitchFamily="34" charset="0"/>
              <a:buChar char="•"/>
            </a:pPr>
            <a:r>
              <a:rPr lang="en-US" sz="1200" dirty="0">
                <a:latin typeface="Helvetica" panose="020B0604020202020204" pitchFamily="34" charset="0"/>
                <a:cs typeface="Helvetica" panose="020B0604020202020204" pitchFamily="34" charset="0"/>
              </a:rPr>
              <a:t>Space reserved for a bunch by bunch longitudinal FB, if it was finally needed.</a:t>
            </a:r>
          </a:p>
        </p:txBody>
      </p:sp>
      <p:sp>
        <p:nvSpPr>
          <p:cNvPr id="13" name="Titre 1">
            <a:extLst>
              <a:ext uri="{FF2B5EF4-FFF2-40B4-BE49-F238E27FC236}">
                <a16:creationId xmlns:a16="http://schemas.microsoft.com/office/drawing/2014/main" id="{E26EFB99-DC14-4EA8-9F27-E043C767E424}"/>
              </a:ext>
            </a:extLst>
          </p:cNvPr>
          <p:cNvSpPr txBox="1">
            <a:spLocks/>
          </p:cNvSpPr>
          <p:nvPr/>
        </p:nvSpPr>
        <p:spPr>
          <a:xfrm>
            <a:off x="2057250" y="14566"/>
            <a:ext cx="7051254" cy="565200"/>
          </a:xfrm>
          <a:prstGeom prst="rect">
            <a:avLst/>
          </a:prstGeom>
        </p:spPr>
        <p:txBody>
          <a:bodyPr vert="horz" lIns="91440" tIns="45720" rIns="91440" bIns="45720" rtlCol="0" anchor="ctr">
            <a:noAutofit/>
          </a:bodyPr>
          <a:lstStyle>
            <a:lvl1pPr algn="r" defTabSz="914400" rtl="0" eaLnBrk="1" latinLnBrk="0" hangingPunct="1">
              <a:spcBef>
                <a:spcPct val="0"/>
              </a:spcBef>
              <a:buNone/>
              <a:defRPr sz="3200" kern="1200">
                <a:solidFill>
                  <a:schemeClr val="accent1"/>
                </a:solidFill>
                <a:latin typeface="Arial" panose="020B0604020202020204" pitchFamily="34" charset="0"/>
                <a:ea typeface="+mj-ea"/>
                <a:cs typeface="Arial" panose="020B0604020202020204" pitchFamily="34" charset="0"/>
              </a:defRPr>
            </a:lvl1pPr>
          </a:lstStyle>
          <a:p>
            <a:r>
              <a:rPr lang="en-US" sz="2800" dirty="0">
                <a:latin typeface="+mj-lt"/>
              </a:rPr>
              <a:t>CBI due to the MC longitudinal HOMs</a:t>
            </a:r>
            <a:r>
              <a:rPr lang="en-US" sz="2800" strike="sngStrike" dirty="0">
                <a:latin typeface="+mj-lt"/>
              </a:rPr>
              <a:t> </a:t>
            </a:r>
            <a:endParaRPr lang="fr-FR" sz="2800" strike="sngStrike" dirty="0">
              <a:latin typeface="+mj-lt"/>
            </a:endParaRPr>
          </a:p>
        </p:txBody>
      </p:sp>
      <p:sp>
        <p:nvSpPr>
          <p:cNvPr id="3" name="ZoneTexte 2">
            <a:extLst>
              <a:ext uri="{FF2B5EF4-FFF2-40B4-BE49-F238E27FC236}">
                <a16:creationId xmlns:a16="http://schemas.microsoft.com/office/drawing/2014/main" id="{6D98623E-1B2A-463A-9C6C-15557155AE1C}"/>
              </a:ext>
            </a:extLst>
          </p:cNvPr>
          <p:cNvSpPr txBox="1"/>
          <p:nvPr/>
        </p:nvSpPr>
        <p:spPr>
          <a:xfrm>
            <a:off x="6156176" y="3795886"/>
            <a:ext cx="2880320" cy="646331"/>
          </a:xfrm>
          <a:prstGeom prst="rect">
            <a:avLst/>
          </a:prstGeom>
          <a:noFill/>
        </p:spPr>
        <p:txBody>
          <a:bodyPr wrap="square" rtlCol="0">
            <a:spAutoFit/>
          </a:bodyPr>
          <a:lstStyle/>
          <a:p>
            <a:pPr algn="just"/>
            <a:r>
              <a:rPr lang="en-US" sz="1200" dirty="0">
                <a:latin typeface="Helvetica" panose="020B0604020202020204" pitchFamily="34" charset="0"/>
                <a:cs typeface="Helvetica" panose="020B0604020202020204" pitchFamily="34" charset="0"/>
              </a:rPr>
              <a:t>Transverse HOMs are not an issue (the actual bunch by bunch TFB will anyway be reused for other kinds of instabilities) </a:t>
            </a:r>
          </a:p>
        </p:txBody>
      </p:sp>
      <p:cxnSp>
        <p:nvCxnSpPr>
          <p:cNvPr id="10" name="Connecteur droit avec flèche 9">
            <a:extLst>
              <a:ext uri="{FF2B5EF4-FFF2-40B4-BE49-F238E27FC236}">
                <a16:creationId xmlns:a16="http://schemas.microsoft.com/office/drawing/2014/main" id="{B65B05A7-0B3F-4E39-A718-D10FA5EBD9BD}"/>
              </a:ext>
            </a:extLst>
          </p:cNvPr>
          <p:cNvCxnSpPr>
            <a:cxnSpLocks/>
            <a:stCxn id="6" idx="1"/>
            <a:endCxn id="5" idx="1"/>
          </p:cNvCxnSpPr>
          <p:nvPr/>
        </p:nvCxnSpPr>
        <p:spPr>
          <a:xfrm flipH="1">
            <a:off x="3389937" y="3378647"/>
            <a:ext cx="736868" cy="4378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661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E40622EF-E790-4370-9320-01AD1ABE7F3F}"/>
              </a:ext>
            </a:extLst>
          </p:cNvPr>
          <p:cNvGrpSpPr/>
          <p:nvPr/>
        </p:nvGrpSpPr>
        <p:grpSpPr>
          <a:xfrm>
            <a:off x="5153636" y="1059582"/>
            <a:ext cx="4183652" cy="3021269"/>
            <a:chOff x="50268" y="1897087"/>
            <a:chExt cx="4953780" cy="3260105"/>
          </a:xfrm>
        </p:grpSpPr>
        <p:graphicFrame>
          <p:nvGraphicFramePr>
            <p:cNvPr id="5" name="Graphique 4">
              <a:extLst>
                <a:ext uri="{FF2B5EF4-FFF2-40B4-BE49-F238E27FC236}">
                  <a16:creationId xmlns:a16="http://schemas.microsoft.com/office/drawing/2014/main" id="{FB0B8A85-F874-4EB2-BC55-9A651103A9FF}"/>
                </a:ext>
              </a:extLst>
            </p:cNvPr>
            <p:cNvGraphicFramePr>
              <a:graphicFrameLocks/>
            </p:cNvGraphicFramePr>
            <p:nvPr>
              <p:extLst>
                <p:ext uri="{D42A27DB-BD31-4B8C-83A1-F6EECF244321}">
                  <p14:modId xmlns:p14="http://schemas.microsoft.com/office/powerpoint/2010/main" val="3410825595"/>
                </p:ext>
              </p:extLst>
            </p:nvPr>
          </p:nvGraphicFramePr>
          <p:xfrm>
            <a:off x="50268" y="2204864"/>
            <a:ext cx="4557896" cy="2952328"/>
          </p:xfrm>
          <a:graphic>
            <a:graphicData uri="http://schemas.openxmlformats.org/drawingml/2006/chart">
              <c:chart xmlns:c="http://schemas.openxmlformats.org/drawingml/2006/chart" xmlns:r="http://schemas.openxmlformats.org/officeDocument/2006/relationships" r:id="rId2"/>
            </a:graphicData>
          </a:graphic>
        </p:graphicFrame>
        <p:sp>
          <p:nvSpPr>
            <p:cNvPr id="6" name="ZoneTexte 5">
              <a:extLst>
                <a:ext uri="{FF2B5EF4-FFF2-40B4-BE49-F238E27FC236}">
                  <a16:creationId xmlns:a16="http://schemas.microsoft.com/office/drawing/2014/main" id="{3E37FDD3-2A46-439E-84FB-DC165B3B55F5}"/>
                </a:ext>
              </a:extLst>
            </p:cNvPr>
            <p:cNvSpPr txBox="1"/>
            <p:nvPr/>
          </p:nvSpPr>
          <p:spPr>
            <a:xfrm>
              <a:off x="107504" y="1897087"/>
              <a:ext cx="1091695" cy="317635"/>
            </a:xfrm>
            <a:prstGeom prst="rect">
              <a:avLst/>
            </a:prstGeom>
            <a:noFill/>
          </p:spPr>
          <p:txBody>
            <a:bodyPr wrap="square" rtlCol="0">
              <a:spAutoFit/>
            </a:bodyPr>
            <a:lstStyle/>
            <a:p>
              <a:r>
                <a:rPr lang="en-US" sz="1200" b="1" dirty="0"/>
                <a:t>V [MV]</a:t>
              </a:r>
            </a:p>
          </p:txBody>
        </p:sp>
        <p:sp>
          <p:nvSpPr>
            <p:cNvPr id="7" name="ZoneTexte 6">
              <a:extLst>
                <a:ext uri="{FF2B5EF4-FFF2-40B4-BE49-F238E27FC236}">
                  <a16:creationId xmlns:a16="http://schemas.microsoft.com/office/drawing/2014/main" id="{F3B5A208-60B3-4C67-8E79-55B87E94848A}"/>
                </a:ext>
              </a:extLst>
            </p:cNvPr>
            <p:cNvSpPr txBox="1"/>
            <p:nvPr/>
          </p:nvSpPr>
          <p:spPr>
            <a:xfrm>
              <a:off x="1199199" y="2305985"/>
              <a:ext cx="1581496" cy="291166"/>
            </a:xfrm>
            <a:prstGeom prst="rect">
              <a:avLst/>
            </a:prstGeom>
            <a:noFill/>
          </p:spPr>
          <p:txBody>
            <a:bodyPr wrap="square" rtlCol="0">
              <a:spAutoFit/>
            </a:bodyPr>
            <a:lstStyle/>
            <a:p>
              <a:r>
                <a:rPr lang="en-US" sz="1050" b="1" dirty="0"/>
                <a:t>V</a:t>
              </a:r>
              <a:r>
                <a:rPr lang="en-US" sz="1050" b="1" baseline="-25000" dirty="0"/>
                <a:t>1h</a:t>
              </a:r>
              <a:r>
                <a:rPr lang="en-US" sz="1050" b="1" dirty="0"/>
                <a:t> = 1.7 MV</a:t>
              </a:r>
            </a:p>
          </p:txBody>
        </p:sp>
        <p:cxnSp>
          <p:nvCxnSpPr>
            <p:cNvPr id="8" name="Connecteur droit avec flèche 7">
              <a:extLst>
                <a:ext uri="{FF2B5EF4-FFF2-40B4-BE49-F238E27FC236}">
                  <a16:creationId xmlns:a16="http://schemas.microsoft.com/office/drawing/2014/main" id="{8F9DA410-95D8-4A03-A6CF-475B94EF7677}"/>
                </a:ext>
              </a:extLst>
            </p:cNvPr>
            <p:cNvCxnSpPr/>
            <p:nvPr/>
          </p:nvCxnSpPr>
          <p:spPr>
            <a:xfrm flipH="1">
              <a:off x="1035467" y="2535791"/>
              <a:ext cx="232308" cy="2353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978504DA-541F-46F7-B087-66E17B3B541D}"/>
                </a:ext>
              </a:extLst>
            </p:cNvPr>
            <p:cNvSpPr txBox="1"/>
            <p:nvPr/>
          </p:nvSpPr>
          <p:spPr>
            <a:xfrm>
              <a:off x="1934109" y="3049214"/>
              <a:ext cx="1581488" cy="291166"/>
            </a:xfrm>
            <a:prstGeom prst="rect">
              <a:avLst/>
            </a:prstGeom>
            <a:noFill/>
          </p:spPr>
          <p:txBody>
            <a:bodyPr wrap="square" rtlCol="0">
              <a:spAutoFit/>
            </a:bodyPr>
            <a:lstStyle/>
            <a:p>
              <a:r>
                <a:rPr lang="en-US" sz="1050" b="1" dirty="0">
                  <a:solidFill>
                    <a:srgbClr val="FF0000"/>
                  </a:solidFill>
                </a:rPr>
                <a:t>V</a:t>
              </a:r>
              <a:r>
                <a:rPr lang="en-US" sz="1050" b="1" baseline="-25000" dirty="0">
                  <a:solidFill>
                    <a:srgbClr val="FF0000"/>
                  </a:solidFill>
                </a:rPr>
                <a:t>3h</a:t>
              </a:r>
              <a:r>
                <a:rPr lang="en-US" sz="1050" b="1" dirty="0">
                  <a:solidFill>
                    <a:srgbClr val="FF0000"/>
                  </a:solidFill>
                </a:rPr>
                <a:t> = 0.53 MV</a:t>
              </a:r>
            </a:p>
          </p:txBody>
        </p:sp>
        <p:cxnSp>
          <p:nvCxnSpPr>
            <p:cNvPr id="10" name="Connecteur droit avec flèche 9">
              <a:extLst>
                <a:ext uri="{FF2B5EF4-FFF2-40B4-BE49-F238E27FC236}">
                  <a16:creationId xmlns:a16="http://schemas.microsoft.com/office/drawing/2014/main" id="{2562EF5C-FFD8-4EE1-ACA3-6F0C3DE4E9A3}"/>
                </a:ext>
              </a:extLst>
            </p:cNvPr>
            <p:cNvCxnSpPr/>
            <p:nvPr/>
          </p:nvCxnSpPr>
          <p:spPr>
            <a:xfrm flipH="1">
              <a:off x="1731849" y="3195081"/>
              <a:ext cx="232308" cy="2353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Ellipse 10">
              <a:extLst>
                <a:ext uri="{FF2B5EF4-FFF2-40B4-BE49-F238E27FC236}">
                  <a16:creationId xmlns:a16="http://schemas.microsoft.com/office/drawing/2014/main" id="{5AEBF586-E517-44CE-8DC0-ED6F53F07287}"/>
                </a:ext>
              </a:extLst>
            </p:cNvPr>
            <p:cNvSpPr/>
            <p:nvPr/>
          </p:nvSpPr>
          <p:spPr>
            <a:xfrm flipV="1">
              <a:off x="4069901" y="3247509"/>
              <a:ext cx="208119" cy="53609"/>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Ellipse 11">
              <a:extLst>
                <a:ext uri="{FF2B5EF4-FFF2-40B4-BE49-F238E27FC236}">
                  <a16:creationId xmlns:a16="http://schemas.microsoft.com/office/drawing/2014/main" id="{B7954BA5-20E8-41AC-B64F-29FE8564C49E}"/>
                </a:ext>
              </a:extLst>
            </p:cNvPr>
            <p:cNvSpPr/>
            <p:nvPr/>
          </p:nvSpPr>
          <p:spPr>
            <a:xfrm flipV="1">
              <a:off x="1303374" y="3245790"/>
              <a:ext cx="208119" cy="53609"/>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ZoneTexte 12">
              <a:extLst>
                <a:ext uri="{FF2B5EF4-FFF2-40B4-BE49-F238E27FC236}">
                  <a16:creationId xmlns:a16="http://schemas.microsoft.com/office/drawing/2014/main" id="{6384EAAA-E977-45DA-8337-73294AA9256B}"/>
                </a:ext>
              </a:extLst>
            </p:cNvPr>
            <p:cNvSpPr txBox="1"/>
            <p:nvPr/>
          </p:nvSpPr>
          <p:spPr>
            <a:xfrm>
              <a:off x="3707904" y="2254378"/>
              <a:ext cx="1296144" cy="299989"/>
            </a:xfrm>
            <a:prstGeom prst="rect">
              <a:avLst/>
            </a:prstGeom>
            <a:noFill/>
          </p:spPr>
          <p:txBody>
            <a:bodyPr wrap="square" rtlCol="0">
              <a:spAutoFit/>
            </a:bodyPr>
            <a:lstStyle/>
            <a:p>
              <a:r>
                <a:rPr lang="en-US" sz="1050" b="1" dirty="0">
                  <a:solidFill>
                    <a:srgbClr val="0000FF"/>
                  </a:solidFill>
                </a:rPr>
                <a:t>V</a:t>
              </a:r>
              <a:r>
                <a:rPr lang="en-US" sz="1050" b="1" baseline="-25000" dirty="0">
                  <a:solidFill>
                    <a:srgbClr val="0000FF"/>
                  </a:solidFill>
                </a:rPr>
                <a:t>1h</a:t>
              </a:r>
              <a:r>
                <a:rPr lang="en-US" sz="1050" b="1" dirty="0">
                  <a:solidFill>
                    <a:srgbClr val="0000FF"/>
                  </a:solidFill>
                </a:rPr>
                <a:t> + V</a:t>
              </a:r>
              <a:r>
                <a:rPr lang="en-US" sz="1050" b="1" baseline="-25000" dirty="0">
                  <a:solidFill>
                    <a:srgbClr val="0000FF"/>
                  </a:solidFill>
                </a:rPr>
                <a:t>3h</a:t>
              </a:r>
            </a:p>
          </p:txBody>
        </p:sp>
        <p:cxnSp>
          <p:nvCxnSpPr>
            <p:cNvPr id="14" name="Connecteur droit avec flèche 13">
              <a:extLst>
                <a:ext uri="{FF2B5EF4-FFF2-40B4-BE49-F238E27FC236}">
                  <a16:creationId xmlns:a16="http://schemas.microsoft.com/office/drawing/2014/main" id="{1651A45B-488D-476E-AB40-4BE6921C9195}"/>
                </a:ext>
              </a:extLst>
            </p:cNvPr>
            <p:cNvCxnSpPr/>
            <p:nvPr/>
          </p:nvCxnSpPr>
          <p:spPr>
            <a:xfrm flipH="1">
              <a:off x="3614279" y="2436843"/>
              <a:ext cx="160300" cy="103954"/>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925214FE-8897-449B-8296-7F43AEF51357}"/>
                </a:ext>
              </a:extLst>
            </p:cNvPr>
            <p:cNvSpPr txBox="1"/>
            <p:nvPr/>
          </p:nvSpPr>
          <p:spPr>
            <a:xfrm>
              <a:off x="710670" y="4258371"/>
              <a:ext cx="1267688" cy="291166"/>
            </a:xfrm>
            <a:prstGeom prst="rect">
              <a:avLst/>
            </a:prstGeom>
            <a:noFill/>
          </p:spPr>
          <p:txBody>
            <a:bodyPr wrap="square" rtlCol="0">
              <a:spAutoFit/>
            </a:bodyPr>
            <a:lstStyle/>
            <a:p>
              <a:pPr algn="ctr"/>
              <a:r>
                <a:rPr lang="en-US" sz="1050" b="1" dirty="0"/>
                <a:t>Long bunch</a:t>
              </a:r>
            </a:p>
          </p:txBody>
        </p:sp>
        <p:cxnSp>
          <p:nvCxnSpPr>
            <p:cNvPr id="16" name="Connecteur droit avec flèche 15">
              <a:extLst>
                <a:ext uri="{FF2B5EF4-FFF2-40B4-BE49-F238E27FC236}">
                  <a16:creationId xmlns:a16="http://schemas.microsoft.com/office/drawing/2014/main" id="{5A68DE57-D908-4B81-8AA2-0F16056D4DAA}"/>
                </a:ext>
              </a:extLst>
            </p:cNvPr>
            <p:cNvCxnSpPr/>
            <p:nvPr/>
          </p:nvCxnSpPr>
          <p:spPr>
            <a:xfrm flipH="1">
              <a:off x="1427810" y="3310668"/>
              <a:ext cx="1" cy="10069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DD8E5A83-AD68-4022-9B57-BE0C6D517C18}"/>
                </a:ext>
              </a:extLst>
            </p:cNvPr>
            <p:cNvSpPr txBox="1"/>
            <p:nvPr/>
          </p:nvSpPr>
          <p:spPr>
            <a:xfrm>
              <a:off x="3396743" y="4260296"/>
              <a:ext cx="1392637" cy="291166"/>
            </a:xfrm>
            <a:prstGeom prst="rect">
              <a:avLst/>
            </a:prstGeom>
            <a:noFill/>
          </p:spPr>
          <p:txBody>
            <a:bodyPr wrap="square" rtlCol="0">
              <a:spAutoFit/>
            </a:bodyPr>
            <a:lstStyle/>
            <a:p>
              <a:pPr algn="ctr"/>
              <a:r>
                <a:rPr lang="en-US" sz="1050" b="1" dirty="0"/>
                <a:t>Long bunch</a:t>
              </a:r>
            </a:p>
          </p:txBody>
        </p:sp>
        <p:cxnSp>
          <p:nvCxnSpPr>
            <p:cNvPr id="18" name="Connecteur droit avec flèche 17">
              <a:extLst>
                <a:ext uri="{FF2B5EF4-FFF2-40B4-BE49-F238E27FC236}">
                  <a16:creationId xmlns:a16="http://schemas.microsoft.com/office/drawing/2014/main" id="{A3C84971-F941-44F3-8B4F-2726298A7932}"/>
                </a:ext>
              </a:extLst>
            </p:cNvPr>
            <p:cNvCxnSpPr/>
            <p:nvPr/>
          </p:nvCxnSpPr>
          <p:spPr>
            <a:xfrm flipH="1">
              <a:off x="4192595" y="3308555"/>
              <a:ext cx="1" cy="10069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9" name="ZoneTexte 18">
            <a:extLst>
              <a:ext uri="{FF2B5EF4-FFF2-40B4-BE49-F238E27FC236}">
                <a16:creationId xmlns:a16="http://schemas.microsoft.com/office/drawing/2014/main" id="{7A23E624-3C5A-41A8-87DB-9FF16C2270A9}"/>
              </a:ext>
            </a:extLst>
          </p:cNvPr>
          <p:cNvSpPr txBox="1"/>
          <p:nvPr/>
        </p:nvSpPr>
        <p:spPr>
          <a:xfrm>
            <a:off x="5724128" y="4059818"/>
            <a:ext cx="3267870" cy="600164"/>
          </a:xfrm>
          <a:prstGeom prst="rect">
            <a:avLst/>
          </a:prstGeom>
          <a:noFill/>
        </p:spPr>
        <p:txBody>
          <a:bodyPr wrap="square" rtlCol="0">
            <a:spAutoFit/>
          </a:bodyPr>
          <a:lstStyle/>
          <a:p>
            <a:r>
              <a:rPr lang="en-US" sz="1100" u="sng" dirty="0">
                <a:latin typeface="+mj-lt"/>
              </a:rPr>
              <a:t>Bunch lengthening </a:t>
            </a:r>
            <a:r>
              <a:rPr lang="en-US" sz="1100" dirty="0">
                <a:latin typeface="+mj-lt"/>
              </a:rPr>
              <a:t>: phase and amplitude of V</a:t>
            </a:r>
            <a:r>
              <a:rPr lang="en-US" sz="1100" baseline="-25000" dirty="0">
                <a:latin typeface="+mj-lt"/>
              </a:rPr>
              <a:t>3h</a:t>
            </a:r>
            <a:r>
              <a:rPr lang="en-US" sz="1100" dirty="0">
                <a:latin typeface="+mj-lt"/>
              </a:rPr>
              <a:t>  </a:t>
            </a:r>
          </a:p>
          <a:p>
            <a:r>
              <a:rPr lang="en-US" sz="1100" dirty="0">
                <a:latin typeface="+mj-lt"/>
              </a:rPr>
              <a:t>adjusted such that the overall voltage is flat at </a:t>
            </a:r>
            <a:r>
              <a:rPr lang="en-US" sz="1100" dirty="0">
                <a:latin typeface="+mj-lt"/>
                <a:sym typeface="Symbol"/>
              </a:rPr>
              <a:t></a:t>
            </a:r>
            <a:r>
              <a:rPr lang="en-US" sz="1100" baseline="-25000" dirty="0">
                <a:latin typeface="+mj-lt"/>
                <a:sym typeface="Symbol"/>
              </a:rPr>
              <a:t>s</a:t>
            </a:r>
            <a:r>
              <a:rPr lang="en-US" sz="1100" dirty="0">
                <a:latin typeface="+mj-lt"/>
              </a:rPr>
              <a:t>  </a:t>
            </a:r>
          </a:p>
          <a:p>
            <a:r>
              <a:rPr lang="en-US" sz="1100" dirty="0">
                <a:latin typeface="+mj-lt"/>
              </a:rPr>
              <a:t>For V</a:t>
            </a:r>
            <a:r>
              <a:rPr lang="en-US" sz="1100" baseline="-25000" dirty="0">
                <a:latin typeface="+mj-lt"/>
              </a:rPr>
              <a:t>3h</a:t>
            </a:r>
            <a:r>
              <a:rPr lang="en-US" sz="600" dirty="0">
                <a:latin typeface="+mj-lt"/>
              </a:rPr>
              <a:t> </a:t>
            </a:r>
            <a:r>
              <a:rPr lang="en-US" sz="1100" i="1" dirty="0">
                <a:latin typeface="+mj-lt"/>
                <a:sym typeface="Symbol"/>
              </a:rPr>
              <a:t></a:t>
            </a:r>
            <a:r>
              <a:rPr lang="en-US" sz="600" dirty="0">
                <a:latin typeface="+mj-lt"/>
              </a:rPr>
              <a:t>  </a:t>
            </a:r>
            <a:r>
              <a:rPr lang="en-US" sz="1100" dirty="0">
                <a:latin typeface="+mj-lt"/>
              </a:rPr>
              <a:t>V</a:t>
            </a:r>
            <a:r>
              <a:rPr lang="en-US" sz="1100" baseline="-25000" dirty="0">
                <a:latin typeface="+mj-lt"/>
              </a:rPr>
              <a:t>1h </a:t>
            </a:r>
            <a:r>
              <a:rPr lang="en-US" sz="1100" dirty="0">
                <a:latin typeface="+mj-lt"/>
              </a:rPr>
              <a:t>/</a:t>
            </a:r>
            <a:r>
              <a:rPr lang="en-US" sz="600" dirty="0">
                <a:latin typeface="+mj-lt"/>
              </a:rPr>
              <a:t> </a:t>
            </a:r>
            <a:r>
              <a:rPr lang="en-US" sz="1100" dirty="0">
                <a:latin typeface="+mj-lt"/>
              </a:rPr>
              <a:t>3 </a:t>
            </a:r>
            <a:r>
              <a:rPr lang="en-US" sz="1100" i="1" dirty="0">
                <a:latin typeface="+mj-lt"/>
                <a:sym typeface="Symbol"/>
              </a:rPr>
              <a:t> </a:t>
            </a:r>
            <a:r>
              <a:rPr lang="en-US" sz="1100" dirty="0">
                <a:latin typeface="+mj-lt"/>
              </a:rPr>
              <a:t>0.53</a:t>
            </a:r>
            <a:r>
              <a:rPr lang="en-US" sz="600" dirty="0">
                <a:latin typeface="+mj-lt"/>
              </a:rPr>
              <a:t> </a:t>
            </a:r>
            <a:r>
              <a:rPr lang="en-US" sz="1100" dirty="0">
                <a:latin typeface="+mj-lt"/>
              </a:rPr>
              <a:t>MV,</a:t>
            </a:r>
            <a:r>
              <a:rPr lang="en-US" sz="1100" dirty="0">
                <a:latin typeface="+mj-lt"/>
                <a:sym typeface="Wingdings" panose="05000000000000000000" pitchFamily="2" charset="2"/>
              </a:rPr>
              <a:t> </a:t>
            </a:r>
            <a:r>
              <a:rPr lang="en-US" sz="1100" dirty="0">
                <a:latin typeface="Symbol" panose="05050102010706020507" pitchFamily="18" charset="2"/>
                <a:sym typeface="Wingdings" panose="05000000000000000000" pitchFamily="2" charset="2"/>
              </a:rPr>
              <a:t>t</a:t>
            </a:r>
            <a:r>
              <a:rPr lang="en-US" sz="600" dirty="0">
                <a:latin typeface="+mj-lt"/>
                <a:sym typeface="Wingdings" panose="05000000000000000000" pitchFamily="2" charset="2"/>
              </a:rPr>
              <a:t> </a:t>
            </a:r>
            <a:r>
              <a:rPr lang="en-US" sz="1100" i="1" dirty="0">
                <a:latin typeface="+mj-lt"/>
                <a:sym typeface="Symbol"/>
              </a:rPr>
              <a:t></a:t>
            </a:r>
            <a:r>
              <a:rPr lang="en-US" sz="600" dirty="0">
                <a:latin typeface="+mj-lt"/>
                <a:sym typeface="Wingdings" panose="05000000000000000000" pitchFamily="2" charset="2"/>
              </a:rPr>
              <a:t>  </a:t>
            </a:r>
            <a:r>
              <a:rPr lang="en-US" sz="1100" dirty="0">
                <a:latin typeface="+mj-lt"/>
                <a:sym typeface="Wingdings" panose="05000000000000000000" pitchFamily="2" charset="2"/>
              </a:rPr>
              <a:t>4</a:t>
            </a:r>
            <a:r>
              <a:rPr lang="en-US" sz="600" dirty="0">
                <a:latin typeface="+mj-lt"/>
                <a:sym typeface="Wingdings" panose="05000000000000000000" pitchFamily="2" charset="2"/>
              </a:rPr>
              <a:t> </a:t>
            </a:r>
            <a:r>
              <a:rPr lang="en-US" sz="1100" dirty="0">
                <a:latin typeface="Symbol" panose="05050102010706020507" pitchFamily="18" charset="2"/>
                <a:sym typeface="Wingdings" panose="05000000000000000000" pitchFamily="2" charset="2"/>
              </a:rPr>
              <a:t>t</a:t>
            </a:r>
            <a:r>
              <a:rPr lang="en-US" sz="1100" baseline="-25000" dirty="0">
                <a:latin typeface="+mj-lt"/>
                <a:sym typeface="Wingdings" panose="05000000000000000000" pitchFamily="2" charset="2"/>
              </a:rPr>
              <a:t>o</a:t>
            </a:r>
            <a:r>
              <a:rPr lang="en-US" sz="800" dirty="0">
                <a:latin typeface="+mj-lt"/>
                <a:sym typeface="Wingdings" panose="05000000000000000000" pitchFamily="2" charset="2"/>
              </a:rPr>
              <a:t> </a:t>
            </a:r>
            <a:r>
              <a:rPr lang="en-US" sz="1100" i="1" dirty="0">
                <a:latin typeface="+mj-lt"/>
                <a:sym typeface="Symbol"/>
              </a:rPr>
              <a:t></a:t>
            </a:r>
            <a:r>
              <a:rPr lang="en-US" sz="800" i="1" dirty="0">
                <a:latin typeface="+mj-lt"/>
                <a:sym typeface="Symbol"/>
              </a:rPr>
              <a:t> </a:t>
            </a:r>
            <a:r>
              <a:rPr lang="en-US" sz="1100" dirty="0">
                <a:latin typeface="+mj-lt"/>
                <a:sym typeface="Wingdings" panose="05000000000000000000" pitchFamily="2" charset="2"/>
              </a:rPr>
              <a:t>100</a:t>
            </a:r>
            <a:r>
              <a:rPr lang="en-US" sz="600" dirty="0">
                <a:latin typeface="+mj-lt"/>
                <a:sym typeface="Wingdings" panose="05000000000000000000" pitchFamily="2" charset="2"/>
              </a:rPr>
              <a:t> </a:t>
            </a:r>
            <a:r>
              <a:rPr lang="en-US" sz="1100" dirty="0" err="1">
                <a:latin typeface="+mj-lt"/>
                <a:sym typeface="Wingdings" panose="05000000000000000000" pitchFamily="2" charset="2"/>
              </a:rPr>
              <a:t>ps</a:t>
            </a:r>
            <a:r>
              <a:rPr lang="en-US" sz="1100" dirty="0">
                <a:latin typeface="+mj-lt"/>
                <a:sym typeface="Wingdings" panose="05000000000000000000" pitchFamily="2" charset="2"/>
              </a:rPr>
              <a:t> FWHM</a:t>
            </a:r>
            <a:endParaRPr lang="en-US" sz="1100" dirty="0">
              <a:latin typeface="+mj-lt"/>
            </a:endParaRPr>
          </a:p>
        </p:txBody>
      </p:sp>
      <p:sp>
        <p:nvSpPr>
          <p:cNvPr id="20" name="ZoneTexte 19">
            <a:extLst>
              <a:ext uri="{FF2B5EF4-FFF2-40B4-BE49-F238E27FC236}">
                <a16:creationId xmlns:a16="http://schemas.microsoft.com/office/drawing/2014/main" id="{9B1076CD-41FB-4E5E-85AD-599AEFEA15C6}"/>
              </a:ext>
            </a:extLst>
          </p:cNvPr>
          <p:cNvSpPr txBox="1"/>
          <p:nvPr/>
        </p:nvSpPr>
        <p:spPr>
          <a:xfrm>
            <a:off x="5952601" y="823813"/>
            <a:ext cx="2867871" cy="307777"/>
          </a:xfrm>
          <a:prstGeom prst="rect">
            <a:avLst/>
          </a:prstGeom>
          <a:noFill/>
        </p:spPr>
        <p:txBody>
          <a:bodyPr wrap="square" rtlCol="0">
            <a:spAutoFit/>
          </a:bodyPr>
          <a:lstStyle/>
          <a:p>
            <a:pPr algn="ctr"/>
            <a:r>
              <a:rPr lang="en-US" sz="1400" b="1" dirty="0"/>
              <a:t>SOLEIL II 3</a:t>
            </a:r>
            <a:r>
              <a:rPr lang="en-US" sz="1400" b="1" baseline="30000" dirty="0"/>
              <a:t>rd</a:t>
            </a:r>
            <a:r>
              <a:rPr lang="en-US" sz="1400" b="1" dirty="0"/>
              <a:t> harmonic case</a:t>
            </a:r>
          </a:p>
        </p:txBody>
      </p:sp>
      <p:sp>
        <p:nvSpPr>
          <p:cNvPr id="21" name="ZoneTexte 20">
            <a:extLst>
              <a:ext uri="{FF2B5EF4-FFF2-40B4-BE49-F238E27FC236}">
                <a16:creationId xmlns:a16="http://schemas.microsoft.com/office/drawing/2014/main" id="{BD76819D-8E1D-4ABF-9201-4C2C631499B1}"/>
              </a:ext>
            </a:extLst>
          </p:cNvPr>
          <p:cNvSpPr txBox="1"/>
          <p:nvPr/>
        </p:nvSpPr>
        <p:spPr>
          <a:xfrm>
            <a:off x="179512" y="958825"/>
            <a:ext cx="4783883" cy="2693045"/>
          </a:xfrm>
          <a:prstGeom prst="rect">
            <a:avLst/>
          </a:prstGeom>
          <a:noFill/>
        </p:spPr>
        <p:txBody>
          <a:bodyPr wrap="square" rtlCol="0">
            <a:spAutoFit/>
          </a:bodyPr>
          <a:lstStyle/>
          <a:p>
            <a:pPr algn="just">
              <a:spcAft>
                <a:spcPts val="600"/>
              </a:spcAft>
            </a:pPr>
            <a:r>
              <a:rPr lang="en-US" sz="1200" b="1" u="sng" dirty="0">
                <a:latin typeface="Helvetica" panose="020B0604020202020204" pitchFamily="34" charset="0"/>
                <a:cs typeface="Helvetica" panose="020B0604020202020204" pitchFamily="34" charset="0"/>
              </a:rPr>
              <a:t>Main purpose</a:t>
            </a:r>
            <a:r>
              <a:rPr lang="en-US" sz="1200" b="1" dirty="0">
                <a:latin typeface="Helvetica" panose="020B0604020202020204" pitchFamily="34" charset="0"/>
                <a:cs typeface="Helvetica" panose="020B0604020202020204" pitchFamily="34" charset="0"/>
              </a:rPr>
              <a:t> :</a:t>
            </a:r>
          </a:p>
          <a:p>
            <a:pPr indent="-202950" algn="just">
              <a:spcAft>
                <a:spcPts val="1200"/>
              </a:spcAft>
            </a:pPr>
            <a:r>
              <a:rPr lang="en-US" sz="1200" dirty="0">
                <a:latin typeface="Helvetica" panose="020B0604020202020204" pitchFamily="34" charset="0"/>
                <a:cs typeface="Helvetica" panose="020B0604020202020204" pitchFamily="34" charset="0"/>
              </a:rPr>
              <a:t>Lengthen the bunches up to ~ 100 </a:t>
            </a:r>
            <a:r>
              <a:rPr lang="en-US" sz="1200" dirty="0" err="1">
                <a:latin typeface="Helvetica" panose="020B0604020202020204" pitchFamily="34" charset="0"/>
                <a:cs typeface="Helvetica" panose="020B0604020202020204" pitchFamily="34" charset="0"/>
              </a:rPr>
              <a:t>ps</a:t>
            </a:r>
            <a:r>
              <a:rPr lang="en-US" sz="1200" dirty="0">
                <a:latin typeface="Helvetica" panose="020B0604020202020204" pitchFamily="34" charset="0"/>
                <a:cs typeface="Helvetica" panose="020B0604020202020204" pitchFamily="34" charset="0"/>
              </a:rPr>
              <a:t> FWHM and thus reduce their charge density to preserve the low emittance and insure suitable beam lifetime</a:t>
            </a:r>
          </a:p>
          <a:p>
            <a:pPr algn="just">
              <a:spcAft>
                <a:spcPts val="600"/>
              </a:spcAft>
            </a:pPr>
            <a:r>
              <a:rPr lang="en-US" sz="1200" b="1" u="sng" dirty="0">
                <a:latin typeface="Helvetica" panose="020B0604020202020204" pitchFamily="34" charset="0"/>
                <a:cs typeface="Helvetica" panose="020B0604020202020204" pitchFamily="34" charset="0"/>
              </a:rPr>
              <a:t>Initial specifications aimed at allowing</a:t>
            </a:r>
            <a:r>
              <a:rPr lang="en-US" sz="1200" b="1" dirty="0">
                <a:latin typeface="Helvetica" panose="020B0604020202020204" pitchFamily="34" charset="0"/>
                <a:cs typeface="Helvetica" panose="020B0604020202020204" pitchFamily="34" charset="0"/>
              </a:rPr>
              <a:t> :</a:t>
            </a:r>
          </a:p>
          <a:p>
            <a:pPr marL="360000" lvl="1" indent="-285750" algn="just">
              <a:buFont typeface="Wingdings" panose="05000000000000000000" pitchFamily="2" charset="2"/>
              <a:buChar char="Ø"/>
            </a:pPr>
            <a:r>
              <a:rPr lang="en-US" sz="1200" dirty="0">
                <a:latin typeface="Helvetica" panose="020B0604020202020204" pitchFamily="34" charset="0"/>
                <a:cs typeface="Helvetica" panose="020B0604020202020204" pitchFamily="34" charset="0"/>
              </a:rPr>
              <a:t>Short bunch production (~10 </a:t>
            </a:r>
            <a:r>
              <a:rPr lang="en-US" sz="1200" dirty="0" err="1">
                <a:latin typeface="Helvetica" panose="020B0604020202020204" pitchFamily="34" charset="0"/>
                <a:cs typeface="Helvetica" panose="020B0604020202020204" pitchFamily="34" charset="0"/>
              </a:rPr>
              <a:t>ps</a:t>
            </a:r>
            <a:r>
              <a:rPr lang="en-US" sz="1200" dirty="0">
                <a:latin typeface="Helvetica" panose="020B0604020202020204" pitchFamily="34" charset="0"/>
                <a:cs typeface="Helvetica" panose="020B0604020202020204" pitchFamily="34" charset="0"/>
              </a:rPr>
              <a:t> FWHM) </a:t>
            </a:r>
            <a:r>
              <a:rPr lang="en-US" sz="1200" b="1" dirty="0">
                <a:solidFill>
                  <a:schemeClr val="tx1"/>
                </a:solidFill>
                <a:latin typeface="Helvetica" panose="020B0604020202020204" pitchFamily="34" charset="0"/>
                <a:cs typeface="Helvetica" panose="020B0604020202020204" pitchFamily="34" charset="0"/>
                <a:sym typeface="Wingdings" panose="05000000000000000000" pitchFamily="2" charset="2"/>
              </a:rPr>
              <a:t></a:t>
            </a:r>
            <a:r>
              <a:rPr lang="en-US" sz="1200" dirty="0">
                <a:latin typeface="Helvetica" panose="020B0604020202020204" pitchFamily="34" charset="0"/>
                <a:cs typeface="Helvetica" panose="020B0604020202020204" pitchFamily="34" charset="0"/>
              </a:rPr>
              <a:t> ~1.7 MV needed @ 3 x F</a:t>
            </a:r>
            <a:r>
              <a:rPr lang="en-US" sz="1200" baseline="-25000" dirty="0">
                <a:latin typeface="Helvetica" panose="020B0604020202020204" pitchFamily="34" charset="0"/>
                <a:cs typeface="Helvetica" panose="020B0604020202020204" pitchFamily="34" charset="0"/>
              </a:rPr>
              <a:t>RF</a:t>
            </a:r>
            <a:r>
              <a:rPr lang="en-US" sz="1200" dirty="0">
                <a:latin typeface="Helvetica" panose="020B0604020202020204" pitchFamily="34" charset="0"/>
                <a:cs typeface="Helvetica" panose="020B0604020202020204" pitchFamily="34" charset="0"/>
              </a:rPr>
              <a:t> </a:t>
            </a:r>
          </a:p>
          <a:p>
            <a:pPr marL="360000" lvl="1" indent="-285750" algn="just">
              <a:buFont typeface="Wingdings" panose="05000000000000000000" pitchFamily="2" charset="2"/>
              <a:buChar char="Ø"/>
            </a:pPr>
            <a:r>
              <a:rPr lang="en-US" sz="1200" dirty="0">
                <a:latin typeface="Helvetica" panose="020B0604020202020204" pitchFamily="34" charset="0"/>
                <a:cs typeface="Helvetica" panose="020B0604020202020204" pitchFamily="34" charset="0"/>
              </a:rPr>
              <a:t>Hybrid mode with asymmetric beam filling pattern </a:t>
            </a:r>
          </a:p>
          <a:p>
            <a:pPr marL="74250" lvl="1" algn="just">
              <a:spcAft>
                <a:spcPts val="600"/>
              </a:spcAft>
            </a:pPr>
            <a:r>
              <a:rPr lang="en-US" sz="1200" b="1" dirty="0">
                <a:solidFill>
                  <a:schemeClr val="tx1"/>
                </a:solidFill>
                <a:latin typeface="Helvetica" panose="020B0604020202020204" pitchFamily="34" charset="0"/>
                <a:cs typeface="Helvetica" panose="020B0604020202020204" pitchFamily="34" charset="0"/>
                <a:sym typeface="Wingdings" panose="05000000000000000000" pitchFamily="2" charset="2"/>
              </a:rPr>
              <a:t>       </a:t>
            </a:r>
            <a:r>
              <a:rPr lang="en-US" sz="1200" dirty="0">
                <a:latin typeface="Helvetica" panose="020B0604020202020204" pitchFamily="34" charset="0"/>
                <a:cs typeface="Helvetica" panose="020B0604020202020204" pitchFamily="34" charset="0"/>
              </a:rPr>
              <a:t> transient beam loading (TBL) issues</a:t>
            </a:r>
          </a:p>
          <a:p>
            <a:pPr algn="just"/>
            <a:r>
              <a:rPr lang="en-US" sz="1200" dirty="0">
                <a:latin typeface="Helvetica" panose="020B0604020202020204" pitchFamily="34" charset="0"/>
                <a:cs typeface="Helvetica" panose="020B0604020202020204" pitchFamily="34" charset="0"/>
              </a:rPr>
              <a:t>Such high RF voltage requirement together with available space constraints along the ring and attempts to reduce TBL justified the choice of SC cavity technology as the most suitable one.</a:t>
            </a:r>
          </a:p>
        </p:txBody>
      </p:sp>
      <p:sp>
        <p:nvSpPr>
          <p:cNvPr id="26" name="Titre 1">
            <a:extLst>
              <a:ext uri="{FF2B5EF4-FFF2-40B4-BE49-F238E27FC236}">
                <a16:creationId xmlns:a16="http://schemas.microsoft.com/office/drawing/2014/main" id="{06552709-7416-443F-8C9F-41A9D9926388}"/>
              </a:ext>
            </a:extLst>
          </p:cNvPr>
          <p:cNvSpPr txBox="1">
            <a:spLocks/>
          </p:cNvSpPr>
          <p:nvPr/>
        </p:nvSpPr>
        <p:spPr>
          <a:xfrm>
            <a:off x="2057250" y="14566"/>
            <a:ext cx="7051254" cy="565200"/>
          </a:xfrm>
          <a:prstGeom prst="rect">
            <a:avLst/>
          </a:prstGeom>
        </p:spPr>
        <p:txBody>
          <a:bodyPr vert="horz" lIns="91440" tIns="45720" rIns="91440" bIns="45720" rtlCol="0" anchor="ctr">
            <a:noAutofit/>
          </a:bodyPr>
          <a:lstStyle>
            <a:lvl1pPr algn="r" defTabSz="914400" rtl="0" eaLnBrk="1" latinLnBrk="0" hangingPunct="1">
              <a:spcBef>
                <a:spcPct val="0"/>
              </a:spcBef>
              <a:buNone/>
              <a:defRPr sz="3200" kern="1200">
                <a:solidFill>
                  <a:schemeClr val="accent1"/>
                </a:solidFill>
                <a:latin typeface="Arial" panose="020B0604020202020204" pitchFamily="34" charset="0"/>
                <a:ea typeface="+mj-ea"/>
                <a:cs typeface="Arial" panose="020B0604020202020204" pitchFamily="34" charset="0"/>
              </a:defRPr>
            </a:lvl1pPr>
          </a:lstStyle>
          <a:p>
            <a:r>
              <a:rPr lang="en-GB" sz="2800" dirty="0">
                <a:latin typeface="Calibri" panose="020F0502020204030204" pitchFamily="34" charset="0"/>
                <a:ea typeface="Calibri" panose="020F0502020204030204" pitchFamily="34" charset="0"/>
                <a:cs typeface="Times New Roman" panose="02020603050405020304" pitchFamily="18" charset="0"/>
              </a:rPr>
              <a:t>Harmonic RF system</a:t>
            </a:r>
            <a:endParaRPr lang="fr-FR" sz="2800" dirty="0"/>
          </a:p>
        </p:txBody>
      </p:sp>
      <p:sp>
        <p:nvSpPr>
          <p:cNvPr id="23" name="ZoneTexte 22">
            <a:extLst>
              <a:ext uri="{FF2B5EF4-FFF2-40B4-BE49-F238E27FC236}">
                <a16:creationId xmlns:a16="http://schemas.microsoft.com/office/drawing/2014/main" id="{BA0A598B-DFD1-4BE7-8E30-6CCCC0681C72}"/>
              </a:ext>
            </a:extLst>
          </p:cNvPr>
          <p:cNvSpPr txBox="1"/>
          <p:nvPr/>
        </p:nvSpPr>
        <p:spPr>
          <a:xfrm>
            <a:off x="539552" y="3829566"/>
            <a:ext cx="4614084" cy="1046440"/>
          </a:xfrm>
          <a:prstGeom prst="rect">
            <a:avLst/>
          </a:prstGeom>
          <a:noFill/>
        </p:spPr>
        <p:txBody>
          <a:bodyPr wrap="square" rtlCol="0">
            <a:spAutoFit/>
          </a:bodyPr>
          <a:lstStyle/>
          <a:p>
            <a:pPr algn="just"/>
            <a:r>
              <a:rPr lang="en-US" sz="1200" b="1" u="sng" dirty="0">
                <a:latin typeface="Helvetica" panose="020B0604020202020204" pitchFamily="34" charset="0"/>
                <a:cs typeface="Helvetica" panose="020B0604020202020204" pitchFamily="34" charset="0"/>
              </a:rPr>
              <a:t>But</a:t>
            </a:r>
            <a:r>
              <a:rPr lang="en-US" sz="1200" dirty="0">
                <a:latin typeface="Helvetica" panose="020B0604020202020204" pitchFamily="34" charset="0"/>
                <a:cs typeface="Helvetica" panose="020B0604020202020204" pitchFamily="34" charset="0"/>
              </a:rPr>
              <a:t> after the CDR, it was decided to remove from the baseline specification the option of producing short bunches (~10 </a:t>
            </a:r>
            <a:r>
              <a:rPr lang="en-US" sz="1200" dirty="0" err="1">
                <a:latin typeface="Helvetica" panose="020B0604020202020204" pitchFamily="34" charset="0"/>
                <a:cs typeface="Helvetica" panose="020B0604020202020204" pitchFamily="34" charset="0"/>
              </a:rPr>
              <a:t>ps</a:t>
            </a:r>
            <a:r>
              <a:rPr lang="en-US" sz="1200" dirty="0">
                <a:latin typeface="Helvetica" panose="020B0604020202020204" pitchFamily="34" charset="0"/>
                <a:cs typeface="Helvetica" panose="020B0604020202020204" pitchFamily="34" charset="0"/>
              </a:rPr>
              <a:t> FWHM) and the non-uniform beam filling patterns with long bunches (~</a:t>
            </a:r>
            <a:r>
              <a:rPr lang="en-US" sz="1400" dirty="0">
                <a:latin typeface="Helvetica" panose="020B0604020202020204" pitchFamily="34" charset="0"/>
                <a:cs typeface="Helvetica" panose="020B0604020202020204" pitchFamily="34" charset="0"/>
              </a:rPr>
              <a:t>100</a:t>
            </a:r>
            <a:r>
              <a:rPr lang="en-US" sz="1200" dirty="0">
                <a:latin typeface="Helvetica" panose="020B0604020202020204" pitchFamily="34" charset="0"/>
                <a:cs typeface="Helvetica" panose="020B0604020202020204" pitchFamily="34" charset="0"/>
              </a:rPr>
              <a:t> </a:t>
            </a:r>
            <a:r>
              <a:rPr lang="en-US" sz="1200" dirty="0" err="1">
                <a:latin typeface="Helvetica" panose="020B0604020202020204" pitchFamily="34" charset="0"/>
                <a:cs typeface="Helvetica" panose="020B0604020202020204" pitchFamily="34" charset="0"/>
              </a:rPr>
              <a:t>ps</a:t>
            </a:r>
            <a:r>
              <a:rPr lang="en-US" sz="1200" dirty="0">
                <a:latin typeface="Helvetica" panose="020B0604020202020204" pitchFamily="34" charset="0"/>
                <a:cs typeface="Helvetica" panose="020B0604020202020204" pitchFamily="34" charset="0"/>
              </a:rPr>
              <a:t> FWHM) </a:t>
            </a:r>
            <a:r>
              <a:rPr lang="en-US" sz="1200" b="1" dirty="0">
                <a:latin typeface="Helvetica" panose="020B0604020202020204" pitchFamily="34" charset="0"/>
                <a:cs typeface="Helvetica" panose="020B0604020202020204" pitchFamily="34" charset="0"/>
              </a:rPr>
              <a:t>so</a:t>
            </a:r>
            <a:r>
              <a:rPr lang="en-US" sz="1200" dirty="0">
                <a:latin typeface="Helvetica" panose="020B0604020202020204" pitchFamily="34" charset="0"/>
                <a:cs typeface="Helvetica" panose="020B0604020202020204" pitchFamily="34" charset="0"/>
              </a:rPr>
              <a:t> </a:t>
            </a:r>
            <a:r>
              <a:rPr lang="en-US" sz="1200" u="sng" dirty="0">
                <a:latin typeface="Helvetica" panose="020B0604020202020204" pitchFamily="34" charset="0"/>
                <a:cs typeface="Helvetica" panose="020B0604020202020204" pitchFamily="34" charset="0"/>
              </a:rPr>
              <a:t>NC technology</a:t>
            </a:r>
            <a:r>
              <a:rPr lang="en-US" sz="1200" dirty="0">
                <a:latin typeface="Helvetica" panose="020B0604020202020204" pitchFamily="34" charset="0"/>
                <a:cs typeface="Helvetica" panose="020B0604020202020204" pitchFamily="34" charset="0"/>
              </a:rPr>
              <a:t> option for harmonic system had to be investigated and compared to the SC one.</a:t>
            </a:r>
          </a:p>
        </p:txBody>
      </p:sp>
    </p:spTree>
    <p:extLst>
      <p:ext uri="{BB962C8B-B14F-4D97-AF65-F5344CB8AC3E}">
        <p14:creationId xmlns:p14="http://schemas.microsoft.com/office/powerpoint/2010/main" val="4203175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847F8B-5750-4F4A-95B4-159EA299519C}"/>
              </a:ext>
            </a:extLst>
          </p:cNvPr>
          <p:cNvSpPr/>
          <p:nvPr/>
        </p:nvSpPr>
        <p:spPr>
          <a:xfrm>
            <a:off x="287524" y="987574"/>
            <a:ext cx="8604956" cy="3901068"/>
          </a:xfrm>
          <a:prstGeom prst="rect">
            <a:avLst/>
          </a:prstGeom>
        </p:spPr>
        <p:txBody>
          <a:bodyPr wrap="square">
            <a:spAutoFit/>
          </a:bodyPr>
          <a:lstStyle/>
          <a:p>
            <a:pPr marL="214313" indent="-214313" algn="just">
              <a:lnSpc>
                <a:spcPts val="1350"/>
              </a:lnSpc>
              <a:spcAft>
                <a:spcPts val="600"/>
              </a:spcAft>
              <a:buFont typeface="Wingdings" panose="05000000000000000000" pitchFamily="2" charset="2"/>
              <a:buChar char="ü"/>
            </a:pPr>
            <a:r>
              <a:rPr lang="en-US" sz="1400" dirty="0">
                <a:latin typeface="Helvetica" panose="020B0604020202020204" pitchFamily="34" charset="0"/>
                <a:cs typeface="Helvetica" panose="020B0604020202020204" pitchFamily="34" charset="0"/>
              </a:rPr>
              <a:t>The required performance could be achieved using several technological options : </a:t>
            </a:r>
            <a:r>
              <a:rPr lang="en-US" sz="1400" b="1" i="1" dirty="0">
                <a:latin typeface="Helvetica" panose="020B0604020202020204" pitchFamily="34" charset="0"/>
                <a:cs typeface="Helvetica" panose="020B0604020202020204" pitchFamily="34" charset="0"/>
              </a:rPr>
              <a:t>NC or SC, passive or powered, 3</a:t>
            </a:r>
            <a:r>
              <a:rPr lang="en-US" sz="1400" b="1" i="1" baseline="30000" dirty="0">
                <a:latin typeface="Helvetica" panose="020B0604020202020204" pitchFamily="34" charset="0"/>
                <a:cs typeface="Helvetica" panose="020B0604020202020204" pitchFamily="34" charset="0"/>
              </a:rPr>
              <a:t>rd</a:t>
            </a:r>
            <a:r>
              <a:rPr lang="en-US" sz="1400" b="1" i="1" dirty="0">
                <a:latin typeface="Helvetica" panose="020B0604020202020204" pitchFamily="34" charset="0"/>
                <a:cs typeface="Helvetica" panose="020B0604020202020204" pitchFamily="34" charset="0"/>
              </a:rPr>
              <a:t> or 4</a:t>
            </a:r>
            <a:r>
              <a:rPr lang="en-US" sz="1400" b="1" i="1" baseline="30000" dirty="0">
                <a:latin typeface="Helvetica" panose="020B0604020202020204" pitchFamily="34" charset="0"/>
                <a:cs typeface="Helvetica" panose="020B0604020202020204" pitchFamily="34" charset="0"/>
              </a:rPr>
              <a:t>th</a:t>
            </a:r>
            <a:r>
              <a:rPr lang="en-US" sz="1400" b="1" i="1" dirty="0">
                <a:latin typeface="Helvetica" panose="020B0604020202020204" pitchFamily="34" charset="0"/>
                <a:cs typeface="Helvetica" panose="020B0604020202020204" pitchFamily="34" charset="0"/>
              </a:rPr>
              <a:t> harmonic RF systems</a:t>
            </a:r>
            <a:r>
              <a:rPr lang="en-US" sz="1400" dirty="0">
                <a:latin typeface="Helvetica" panose="020B0604020202020204" pitchFamily="34" charset="0"/>
                <a:cs typeface="Helvetica" panose="020B0604020202020204" pitchFamily="34" charset="0"/>
              </a:rPr>
              <a:t>, which are all under investigation and compared in terms of stability, bunch lengthening performance, compatibility with all modes of operation, etc. </a:t>
            </a:r>
          </a:p>
          <a:p>
            <a:pPr marL="214313" indent="-214313" algn="just">
              <a:lnSpc>
                <a:spcPts val="1350"/>
              </a:lnSpc>
              <a:spcBef>
                <a:spcPts val="300"/>
              </a:spcBef>
              <a:spcAft>
                <a:spcPts val="600"/>
              </a:spcAft>
              <a:buFont typeface="Wingdings" panose="05000000000000000000" pitchFamily="2" charset="2"/>
              <a:buChar char="ü"/>
            </a:pPr>
            <a:r>
              <a:rPr lang="en-US" sz="1400" dirty="0">
                <a:latin typeface="Helvetica" panose="020B0604020202020204" pitchFamily="34" charset="0"/>
                <a:cs typeface="Helvetica" panose="020B0604020202020204" pitchFamily="34" charset="0"/>
              </a:rPr>
              <a:t>This study is conducted in the frame of a collaboration with ESRF, KEK, PSI and HZB, which encounter similar problematics ; longitudinal beam dynamics simulations are performed using three particle tracking codes, </a:t>
            </a:r>
            <a:r>
              <a:rPr lang="en-US" sz="1400" dirty="0" err="1">
                <a:latin typeface="Helvetica" panose="020B0604020202020204" pitchFamily="34" charset="0"/>
                <a:cs typeface="Helvetica" panose="020B0604020202020204" pitchFamily="34" charset="0"/>
              </a:rPr>
              <a:t>mbtrack</a:t>
            </a:r>
            <a:r>
              <a:rPr lang="en-US" sz="1400" dirty="0">
                <a:latin typeface="Helvetica" panose="020B0604020202020204" pitchFamily="34" charset="0"/>
                <a:cs typeface="Helvetica" panose="020B0604020202020204" pitchFamily="34" charset="0"/>
              </a:rPr>
              <a:t>, mbtrack2 and P-Elegant, whose results will be crosschecked with the experimental ones from tests in SLS (SC cavities) and BESSY II (NC cavities).</a:t>
            </a:r>
          </a:p>
          <a:p>
            <a:pPr marL="214313" indent="-214313" algn="just">
              <a:lnSpc>
                <a:spcPts val="1350"/>
              </a:lnSpc>
              <a:spcBef>
                <a:spcPts val="300"/>
              </a:spcBef>
              <a:spcAft>
                <a:spcPts val="600"/>
              </a:spcAft>
              <a:buFont typeface="Wingdings" panose="05000000000000000000" pitchFamily="2" charset="2"/>
              <a:buChar char="ü"/>
            </a:pPr>
            <a:r>
              <a:rPr lang="en-US" sz="1400" dirty="0">
                <a:latin typeface="Helvetica" panose="020B0604020202020204" pitchFamily="34" charset="0"/>
                <a:cs typeface="Helvetica" panose="020B0604020202020204" pitchFamily="34" charset="0"/>
              </a:rPr>
              <a:t>Until the modification of the specifications, high voltage demand for short bunch production and TBL issues caused by asymmetric beam filling pattern pointed out the passive SC RF system to be the most suitable for SOLEIL II. </a:t>
            </a:r>
          </a:p>
          <a:p>
            <a:pPr marL="216000" algn="just">
              <a:lnSpc>
                <a:spcPts val="1350"/>
              </a:lnSpc>
              <a:spcBef>
                <a:spcPts val="300"/>
              </a:spcBef>
              <a:spcAft>
                <a:spcPts val="600"/>
              </a:spcAft>
            </a:pPr>
            <a:r>
              <a:rPr lang="en-US" sz="1400" dirty="0">
                <a:latin typeface="Helvetica" panose="020B0604020202020204" pitchFamily="34" charset="0"/>
                <a:cs typeface="Helvetica" panose="020B0604020202020204" pitchFamily="34" charset="0"/>
                <a:sym typeface="Wingdings" panose="05000000000000000000" pitchFamily="2" charset="2"/>
              </a:rPr>
              <a:t> </a:t>
            </a:r>
            <a:r>
              <a:rPr lang="en-US" sz="1400" dirty="0">
                <a:latin typeface="Helvetica" panose="020B0604020202020204" pitchFamily="34" charset="0"/>
                <a:cs typeface="Helvetica" panose="020B0604020202020204" pitchFamily="34" charset="0"/>
              </a:rPr>
              <a:t>Collaboration was set with CEA and CERN for the design and realization of a Super3HC * type CM  @ 1.41 (or 1.06) GHz </a:t>
            </a:r>
          </a:p>
          <a:p>
            <a:pPr marL="200025" algn="just">
              <a:lnSpc>
                <a:spcPts val="1350"/>
              </a:lnSpc>
              <a:spcBef>
                <a:spcPts val="300"/>
              </a:spcBef>
              <a:spcAft>
                <a:spcPts val="600"/>
              </a:spcAft>
            </a:pPr>
            <a:r>
              <a:rPr lang="en-US" sz="1400" b="1" i="1" dirty="0">
                <a:latin typeface="Helvetica" panose="020B0604020202020204" pitchFamily="34" charset="0"/>
                <a:cs typeface="Helvetica" panose="020B0604020202020204" pitchFamily="34" charset="0"/>
              </a:rPr>
              <a:t>* The Super3hc CM</a:t>
            </a:r>
            <a:r>
              <a:rPr lang="en-US" sz="1400" i="1" dirty="0">
                <a:latin typeface="Helvetica" panose="020B0604020202020204" pitchFamily="34" charset="0"/>
                <a:cs typeface="Helvetica" panose="020B0604020202020204" pitchFamily="34" charset="0"/>
              </a:rPr>
              <a:t>, used in SLS and ELETTRA, is a scaling to 1.5 GHz of the SOLEIL CM with two HOM free SC cavities, but</a:t>
            </a:r>
            <a:r>
              <a:rPr lang="en-US" sz="1400" b="1" i="1" dirty="0">
                <a:latin typeface="Helvetica" panose="020B0604020202020204" pitchFamily="34" charset="0"/>
                <a:cs typeface="Helvetica" panose="020B0604020202020204" pitchFamily="34" charset="0"/>
              </a:rPr>
              <a:t> </a:t>
            </a:r>
            <a:r>
              <a:rPr lang="en-US" sz="1400" i="1" dirty="0">
                <a:latin typeface="Helvetica" panose="020B0604020202020204" pitchFamily="34" charset="0"/>
                <a:cs typeface="Helvetica" panose="020B0604020202020204" pitchFamily="34" charset="0"/>
              </a:rPr>
              <a:t>they are </a:t>
            </a:r>
            <a:r>
              <a:rPr lang="en-US" sz="1400" b="1" i="1" dirty="0">
                <a:latin typeface="Helvetica" panose="020B0604020202020204" pitchFamily="34" charset="0"/>
                <a:cs typeface="Helvetica" panose="020B0604020202020204" pitchFamily="34" charset="0"/>
              </a:rPr>
              <a:t>passive, </a:t>
            </a:r>
            <a:r>
              <a:rPr lang="en-US" sz="1400" i="1" dirty="0">
                <a:latin typeface="Helvetica" panose="020B0604020202020204" pitchFamily="34" charset="0"/>
                <a:cs typeface="Helvetica" panose="020B0604020202020204" pitchFamily="34" charset="0"/>
              </a:rPr>
              <a:t>without any input power coupler. CEA and CERN were already involved in the design and realization of the SOLEIL and Super3HC cryomodules. </a:t>
            </a:r>
          </a:p>
          <a:p>
            <a:pPr marL="214313" indent="-214313" algn="just">
              <a:lnSpc>
                <a:spcPts val="1350"/>
              </a:lnSpc>
              <a:spcBef>
                <a:spcPts val="300"/>
              </a:spcBef>
              <a:spcAft>
                <a:spcPts val="600"/>
              </a:spcAft>
              <a:buFont typeface="Wingdings" panose="05000000000000000000" pitchFamily="2" charset="2"/>
              <a:buChar char="ü"/>
            </a:pPr>
            <a:r>
              <a:rPr lang="en-US" sz="1400" dirty="0">
                <a:solidFill>
                  <a:srgbClr val="0070C0"/>
                </a:solidFill>
                <a:latin typeface="Helvetica" panose="020B0604020202020204" pitchFamily="34" charset="0"/>
                <a:cs typeface="Helvetica" panose="020B0604020202020204" pitchFamily="34" charset="0"/>
              </a:rPr>
              <a:t>Since the new specs, from the beginning of 2022, a new direction is driving the study to bring NC harmonic systems for SOLEIL II to a level of understanding close to the SC one, allowing technological option comparison.</a:t>
            </a:r>
          </a:p>
        </p:txBody>
      </p:sp>
      <p:sp>
        <p:nvSpPr>
          <p:cNvPr id="6" name="Titre 1">
            <a:extLst>
              <a:ext uri="{FF2B5EF4-FFF2-40B4-BE49-F238E27FC236}">
                <a16:creationId xmlns:a16="http://schemas.microsoft.com/office/drawing/2014/main" id="{6E14A7F5-F0F6-47CD-879A-EF6AE45305D7}"/>
              </a:ext>
            </a:extLst>
          </p:cNvPr>
          <p:cNvSpPr txBox="1">
            <a:spLocks/>
          </p:cNvSpPr>
          <p:nvPr/>
        </p:nvSpPr>
        <p:spPr>
          <a:xfrm>
            <a:off x="2057250" y="14566"/>
            <a:ext cx="7051254" cy="565200"/>
          </a:xfrm>
          <a:prstGeom prst="rect">
            <a:avLst/>
          </a:prstGeom>
        </p:spPr>
        <p:txBody>
          <a:bodyPr vert="horz" lIns="91440" tIns="45720" rIns="91440" bIns="45720" rtlCol="0" anchor="ctr">
            <a:noAutofit/>
          </a:bodyPr>
          <a:lstStyle>
            <a:lvl1pPr algn="r" defTabSz="914400" rtl="0" eaLnBrk="1" latinLnBrk="0" hangingPunct="1">
              <a:spcBef>
                <a:spcPct val="0"/>
              </a:spcBef>
              <a:buNone/>
              <a:defRPr sz="3200" kern="1200">
                <a:solidFill>
                  <a:schemeClr val="accent1"/>
                </a:solidFill>
                <a:latin typeface="Arial" panose="020B0604020202020204" pitchFamily="34" charset="0"/>
                <a:ea typeface="+mj-ea"/>
                <a:cs typeface="Arial" panose="020B0604020202020204" pitchFamily="34" charset="0"/>
              </a:defRPr>
            </a:lvl1pPr>
          </a:lstStyle>
          <a:p>
            <a:r>
              <a:rPr lang="en-GB" sz="2800" dirty="0">
                <a:latin typeface="Calibri" panose="020F0502020204030204" pitchFamily="34" charset="0"/>
                <a:ea typeface="Calibri" panose="020F0502020204030204" pitchFamily="34" charset="0"/>
                <a:cs typeface="Times New Roman" panose="02020603050405020304" pitchFamily="18" charset="0"/>
              </a:rPr>
              <a:t>Harmonic RF system technological options</a:t>
            </a:r>
            <a:endParaRPr lang="fr-FR" sz="2800" dirty="0"/>
          </a:p>
        </p:txBody>
      </p:sp>
    </p:spTree>
    <p:extLst>
      <p:ext uri="{BB962C8B-B14F-4D97-AF65-F5344CB8AC3E}">
        <p14:creationId xmlns:p14="http://schemas.microsoft.com/office/powerpoint/2010/main" val="929316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59032984-288D-4FD3-B388-8455711F86C3}"/>
              </a:ext>
            </a:extLst>
          </p:cNvPr>
          <p:cNvGrpSpPr/>
          <p:nvPr/>
        </p:nvGrpSpPr>
        <p:grpSpPr>
          <a:xfrm>
            <a:off x="3122373" y="1173903"/>
            <a:ext cx="2808312" cy="1964229"/>
            <a:chOff x="249384" y="-12540"/>
            <a:chExt cx="6930027" cy="3928866"/>
          </a:xfrm>
        </p:grpSpPr>
        <p:pic>
          <p:nvPicPr>
            <p:cNvPr id="7" name="Picture 2">
              <a:extLst>
                <a:ext uri="{FF2B5EF4-FFF2-40B4-BE49-F238E27FC236}">
                  <a16:creationId xmlns:a16="http://schemas.microsoft.com/office/drawing/2014/main" id="{54B995C1-9635-4977-8CD3-633D2FB55A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117"/>
            <a:stretch/>
          </p:blipFill>
          <p:spPr bwMode="auto">
            <a:xfrm>
              <a:off x="249384" y="-11422"/>
              <a:ext cx="6930027" cy="3927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15">
              <a:extLst>
                <a:ext uri="{FF2B5EF4-FFF2-40B4-BE49-F238E27FC236}">
                  <a16:creationId xmlns:a16="http://schemas.microsoft.com/office/drawing/2014/main" id="{7798870E-52DC-4F31-A4C1-3C9DA5E1E011}"/>
                </a:ext>
              </a:extLst>
            </p:cNvPr>
            <p:cNvSpPr txBox="1"/>
            <p:nvPr/>
          </p:nvSpPr>
          <p:spPr>
            <a:xfrm>
              <a:off x="1568295" y="424138"/>
              <a:ext cx="1293627" cy="462738"/>
            </a:xfrm>
            <a:prstGeom prst="rect">
              <a:avLst/>
            </a:prstGeom>
            <a:noFill/>
          </p:spPr>
          <p:txBody>
            <a:bodyPr wrap="square" rtlCol="0">
              <a:noAutofit/>
            </a:bodyPr>
            <a:lstStyle/>
            <a:p>
              <a:r>
                <a:rPr lang="fr-FR" sz="750" b="1" dirty="0">
                  <a:solidFill>
                    <a:schemeClr val="bg1"/>
                  </a:solidFill>
                  <a:latin typeface="Calibri"/>
                  <a:ea typeface="Times New Roman"/>
                  <a:cs typeface="Times New Roman"/>
                </a:rPr>
                <a:t>Cavity_1</a:t>
              </a:r>
              <a:endParaRPr lang="fr-FR" sz="900" dirty="0">
                <a:solidFill>
                  <a:schemeClr val="bg1"/>
                </a:solidFill>
                <a:latin typeface="Times New Roman"/>
                <a:ea typeface="Times New Roman"/>
              </a:endParaRPr>
            </a:p>
          </p:txBody>
        </p:sp>
        <p:sp>
          <p:nvSpPr>
            <p:cNvPr id="9" name="ZoneTexte 16">
              <a:extLst>
                <a:ext uri="{FF2B5EF4-FFF2-40B4-BE49-F238E27FC236}">
                  <a16:creationId xmlns:a16="http://schemas.microsoft.com/office/drawing/2014/main" id="{CA8B4157-1AC1-4213-BCB1-B8724B7D20AE}"/>
                </a:ext>
              </a:extLst>
            </p:cNvPr>
            <p:cNvSpPr txBox="1"/>
            <p:nvPr/>
          </p:nvSpPr>
          <p:spPr>
            <a:xfrm>
              <a:off x="5012360" y="471258"/>
              <a:ext cx="1352927" cy="458382"/>
            </a:xfrm>
            <a:prstGeom prst="rect">
              <a:avLst/>
            </a:prstGeom>
            <a:noFill/>
          </p:spPr>
          <p:txBody>
            <a:bodyPr wrap="square" rtlCol="0">
              <a:noAutofit/>
            </a:bodyPr>
            <a:lstStyle/>
            <a:p>
              <a:r>
                <a:rPr lang="fr-FR" sz="750" b="1" dirty="0">
                  <a:solidFill>
                    <a:schemeClr val="bg1"/>
                  </a:solidFill>
                  <a:latin typeface="Calibri"/>
                  <a:ea typeface="Times New Roman"/>
                  <a:cs typeface="Times New Roman"/>
                </a:rPr>
                <a:t>Cavity_2</a:t>
              </a:r>
              <a:endParaRPr lang="fr-FR" sz="900" dirty="0">
                <a:solidFill>
                  <a:schemeClr val="bg1"/>
                </a:solidFill>
                <a:latin typeface="Times New Roman"/>
                <a:ea typeface="Times New Roman"/>
              </a:endParaRPr>
            </a:p>
          </p:txBody>
        </p:sp>
        <p:sp>
          <p:nvSpPr>
            <p:cNvPr id="10" name="ZoneTexte 17">
              <a:extLst>
                <a:ext uri="{FF2B5EF4-FFF2-40B4-BE49-F238E27FC236}">
                  <a16:creationId xmlns:a16="http://schemas.microsoft.com/office/drawing/2014/main" id="{C0B2F42E-6176-48E5-914F-560D1E2873A0}"/>
                </a:ext>
              </a:extLst>
            </p:cNvPr>
            <p:cNvSpPr txBox="1"/>
            <p:nvPr/>
          </p:nvSpPr>
          <p:spPr>
            <a:xfrm>
              <a:off x="3060892" y="-12540"/>
              <a:ext cx="639016" cy="764730"/>
            </a:xfrm>
            <a:prstGeom prst="rect">
              <a:avLst/>
            </a:prstGeom>
            <a:noFill/>
          </p:spPr>
          <p:txBody>
            <a:bodyPr wrap="square" rtlCol="0">
              <a:noAutofit/>
            </a:bodyPr>
            <a:lstStyle/>
            <a:p>
              <a:r>
                <a:rPr lang="fr-FR" sz="750" b="1" dirty="0">
                  <a:solidFill>
                    <a:schemeClr val="bg1"/>
                  </a:solidFill>
                  <a:latin typeface="Calibri"/>
                  <a:ea typeface="Times New Roman"/>
                  <a:cs typeface="Times New Roman"/>
                </a:rPr>
                <a:t>T1</a:t>
              </a:r>
              <a:endParaRPr lang="fr-FR" sz="900" dirty="0">
                <a:solidFill>
                  <a:schemeClr val="bg1"/>
                </a:solidFill>
                <a:latin typeface="Times New Roman"/>
                <a:ea typeface="Times New Roman"/>
              </a:endParaRPr>
            </a:p>
          </p:txBody>
        </p:sp>
        <p:sp>
          <p:nvSpPr>
            <p:cNvPr id="11" name="ZoneTexte 18">
              <a:extLst>
                <a:ext uri="{FF2B5EF4-FFF2-40B4-BE49-F238E27FC236}">
                  <a16:creationId xmlns:a16="http://schemas.microsoft.com/office/drawing/2014/main" id="{5983CBD8-18AE-413D-8419-549AF82F9AAB}"/>
                </a:ext>
              </a:extLst>
            </p:cNvPr>
            <p:cNvSpPr txBox="1"/>
            <p:nvPr/>
          </p:nvSpPr>
          <p:spPr>
            <a:xfrm>
              <a:off x="4603113" y="12771"/>
              <a:ext cx="623457" cy="764730"/>
            </a:xfrm>
            <a:prstGeom prst="rect">
              <a:avLst/>
            </a:prstGeom>
            <a:noFill/>
          </p:spPr>
          <p:txBody>
            <a:bodyPr wrap="square" rtlCol="0">
              <a:noAutofit/>
            </a:bodyPr>
            <a:lstStyle/>
            <a:p>
              <a:r>
                <a:rPr lang="fr-FR" sz="750" b="1" dirty="0">
                  <a:solidFill>
                    <a:schemeClr val="bg1"/>
                  </a:solidFill>
                  <a:latin typeface="Calibri"/>
                  <a:ea typeface="Times New Roman"/>
                  <a:cs typeface="Times New Roman"/>
                </a:rPr>
                <a:t>T2</a:t>
              </a:r>
              <a:endParaRPr lang="fr-FR" sz="900" dirty="0">
                <a:solidFill>
                  <a:schemeClr val="bg1"/>
                </a:solidFill>
                <a:latin typeface="Times New Roman"/>
                <a:ea typeface="Times New Roman"/>
              </a:endParaRPr>
            </a:p>
          </p:txBody>
        </p:sp>
        <p:sp>
          <p:nvSpPr>
            <p:cNvPr id="12" name="ZoneTexte 19">
              <a:extLst>
                <a:ext uri="{FF2B5EF4-FFF2-40B4-BE49-F238E27FC236}">
                  <a16:creationId xmlns:a16="http://schemas.microsoft.com/office/drawing/2014/main" id="{D69D0D52-7F28-4FC4-AFBC-AEAB07943E04}"/>
                </a:ext>
              </a:extLst>
            </p:cNvPr>
            <p:cNvSpPr txBox="1"/>
            <p:nvPr/>
          </p:nvSpPr>
          <p:spPr>
            <a:xfrm>
              <a:off x="2934862" y="2587565"/>
              <a:ext cx="628496" cy="926432"/>
            </a:xfrm>
            <a:prstGeom prst="rect">
              <a:avLst/>
            </a:prstGeom>
            <a:noFill/>
          </p:spPr>
          <p:txBody>
            <a:bodyPr wrap="square" rtlCol="0">
              <a:noAutofit/>
            </a:bodyPr>
            <a:lstStyle/>
            <a:p>
              <a:r>
                <a:rPr lang="fr-FR" sz="750" b="1" dirty="0">
                  <a:solidFill>
                    <a:schemeClr val="bg1"/>
                  </a:solidFill>
                  <a:latin typeface="Calibri"/>
                  <a:ea typeface="Times New Roman"/>
                  <a:cs typeface="Times New Roman"/>
                </a:rPr>
                <a:t>T3</a:t>
              </a:r>
              <a:endParaRPr lang="fr-FR" sz="900" dirty="0">
                <a:solidFill>
                  <a:schemeClr val="bg1"/>
                </a:solidFill>
                <a:latin typeface="Times New Roman"/>
                <a:ea typeface="Times New Roman"/>
              </a:endParaRPr>
            </a:p>
          </p:txBody>
        </p:sp>
        <p:sp>
          <p:nvSpPr>
            <p:cNvPr id="13" name="ZoneTexte 20">
              <a:extLst>
                <a:ext uri="{FF2B5EF4-FFF2-40B4-BE49-F238E27FC236}">
                  <a16:creationId xmlns:a16="http://schemas.microsoft.com/office/drawing/2014/main" id="{D2B52FAD-0E98-40A5-9F64-DF0E7FFCE1A5}"/>
                </a:ext>
              </a:extLst>
            </p:cNvPr>
            <p:cNvSpPr txBox="1"/>
            <p:nvPr/>
          </p:nvSpPr>
          <p:spPr>
            <a:xfrm>
              <a:off x="4787646" y="2743431"/>
              <a:ext cx="886233" cy="625576"/>
            </a:xfrm>
            <a:prstGeom prst="rect">
              <a:avLst/>
            </a:prstGeom>
            <a:noFill/>
          </p:spPr>
          <p:txBody>
            <a:bodyPr wrap="square" rtlCol="0">
              <a:noAutofit/>
            </a:bodyPr>
            <a:lstStyle/>
            <a:p>
              <a:r>
                <a:rPr lang="fr-FR" sz="750" b="1" dirty="0">
                  <a:solidFill>
                    <a:schemeClr val="bg1"/>
                  </a:solidFill>
                  <a:latin typeface="Calibri"/>
                  <a:ea typeface="Times New Roman"/>
                  <a:cs typeface="Times New Roman"/>
                </a:rPr>
                <a:t>T4</a:t>
              </a:r>
              <a:endParaRPr lang="fr-FR" sz="900" dirty="0">
                <a:solidFill>
                  <a:schemeClr val="bg1"/>
                </a:solidFill>
                <a:latin typeface="Times New Roman"/>
                <a:ea typeface="Times New Roman"/>
              </a:endParaRPr>
            </a:p>
          </p:txBody>
        </p:sp>
        <p:sp>
          <p:nvSpPr>
            <p:cNvPr id="14" name="ZoneTexte 21">
              <a:extLst>
                <a:ext uri="{FF2B5EF4-FFF2-40B4-BE49-F238E27FC236}">
                  <a16:creationId xmlns:a16="http://schemas.microsoft.com/office/drawing/2014/main" id="{1FE9A2DD-B912-42CA-A6EA-35E0C84F9991}"/>
                </a:ext>
              </a:extLst>
            </p:cNvPr>
            <p:cNvSpPr txBox="1"/>
            <p:nvPr/>
          </p:nvSpPr>
          <p:spPr>
            <a:xfrm>
              <a:off x="3511021" y="536283"/>
              <a:ext cx="551101" cy="764730"/>
            </a:xfrm>
            <a:prstGeom prst="rect">
              <a:avLst/>
            </a:prstGeom>
            <a:noFill/>
          </p:spPr>
          <p:txBody>
            <a:bodyPr wrap="square" rtlCol="0">
              <a:noAutofit/>
            </a:bodyPr>
            <a:lstStyle/>
            <a:p>
              <a:r>
                <a:rPr lang="fr-FR" sz="750" b="1" dirty="0">
                  <a:solidFill>
                    <a:schemeClr val="bg1"/>
                  </a:solidFill>
                  <a:latin typeface="Calibri"/>
                  <a:ea typeface="Times New Roman"/>
                  <a:cs typeface="Times New Roman"/>
                </a:rPr>
                <a:t>L1</a:t>
              </a:r>
              <a:endParaRPr lang="fr-FR" sz="900" dirty="0">
                <a:solidFill>
                  <a:schemeClr val="bg1"/>
                </a:solidFill>
                <a:latin typeface="Times New Roman"/>
                <a:ea typeface="Times New Roman"/>
              </a:endParaRPr>
            </a:p>
          </p:txBody>
        </p:sp>
        <p:sp>
          <p:nvSpPr>
            <p:cNvPr id="15" name="ZoneTexte 22">
              <a:extLst>
                <a:ext uri="{FF2B5EF4-FFF2-40B4-BE49-F238E27FC236}">
                  <a16:creationId xmlns:a16="http://schemas.microsoft.com/office/drawing/2014/main" id="{AE2EFB5A-E00C-482E-8962-433528C9B8B5}"/>
                </a:ext>
              </a:extLst>
            </p:cNvPr>
            <p:cNvSpPr txBox="1"/>
            <p:nvPr/>
          </p:nvSpPr>
          <p:spPr>
            <a:xfrm>
              <a:off x="3152599" y="2985573"/>
              <a:ext cx="660142" cy="442351"/>
            </a:xfrm>
            <a:prstGeom prst="rect">
              <a:avLst/>
            </a:prstGeom>
            <a:noFill/>
          </p:spPr>
          <p:txBody>
            <a:bodyPr wrap="square" rtlCol="0">
              <a:noAutofit/>
            </a:bodyPr>
            <a:lstStyle/>
            <a:p>
              <a:r>
                <a:rPr lang="fr-FR" sz="750" b="1" dirty="0">
                  <a:solidFill>
                    <a:schemeClr val="bg1"/>
                  </a:solidFill>
                  <a:latin typeface="Calibri"/>
                  <a:ea typeface="Times New Roman"/>
                  <a:cs typeface="Times New Roman"/>
                </a:rPr>
                <a:t>L2</a:t>
              </a:r>
              <a:endParaRPr lang="fr-FR" sz="900" dirty="0">
                <a:solidFill>
                  <a:schemeClr val="bg1"/>
                </a:solidFill>
                <a:latin typeface="Times New Roman"/>
                <a:ea typeface="Times New Roman"/>
              </a:endParaRPr>
            </a:p>
          </p:txBody>
        </p:sp>
      </p:grpSp>
      <p:pic>
        <p:nvPicPr>
          <p:cNvPr id="16" name="Picture 2">
            <a:extLst>
              <a:ext uri="{FF2B5EF4-FFF2-40B4-BE49-F238E27FC236}">
                <a16:creationId xmlns:a16="http://schemas.microsoft.com/office/drawing/2014/main" id="{687A3CDC-3C8B-4024-B5A6-4B9742D8FEA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185595"/>
            <a:ext cx="2430270" cy="1952537"/>
          </a:xfrm>
          <a:prstGeom prst="rect">
            <a:avLst/>
          </a:prstGeom>
          <a:noFill/>
          <a:ln>
            <a:noFill/>
          </a:ln>
        </p:spPr>
      </p:pic>
      <p:sp>
        <p:nvSpPr>
          <p:cNvPr id="17" name="ZoneTexte 16">
            <a:extLst>
              <a:ext uri="{FF2B5EF4-FFF2-40B4-BE49-F238E27FC236}">
                <a16:creationId xmlns:a16="http://schemas.microsoft.com/office/drawing/2014/main" id="{A8C3E419-1B75-49D4-94A2-46837F8B7230}"/>
              </a:ext>
            </a:extLst>
          </p:cNvPr>
          <p:cNvSpPr txBox="1"/>
          <p:nvPr/>
        </p:nvSpPr>
        <p:spPr>
          <a:xfrm>
            <a:off x="1709681" y="1131590"/>
            <a:ext cx="1554185" cy="230832"/>
          </a:xfrm>
          <a:prstGeom prst="rect">
            <a:avLst/>
          </a:prstGeom>
          <a:noFill/>
        </p:spPr>
        <p:txBody>
          <a:bodyPr wrap="square" rtlCol="0">
            <a:spAutoFit/>
          </a:bodyPr>
          <a:lstStyle/>
          <a:p>
            <a:r>
              <a:rPr lang="fr-FR" sz="900" b="1" dirty="0">
                <a:solidFill>
                  <a:schemeClr val="bg1"/>
                </a:solidFill>
              </a:rPr>
              <a:t>SUPER3HC </a:t>
            </a:r>
            <a:r>
              <a:rPr lang="fr-FR" sz="900" b="1" dirty="0" err="1">
                <a:solidFill>
                  <a:schemeClr val="bg1"/>
                </a:solidFill>
              </a:rPr>
              <a:t>cryomodule</a:t>
            </a:r>
            <a:r>
              <a:rPr lang="fr-FR" sz="900" b="1" dirty="0">
                <a:solidFill>
                  <a:schemeClr val="bg1"/>
                </a:solidFill>
              </a:rPr>
              <a:t>  </a:t>
            </a:r>
          </a:p>
        </p:txBody>
      </p:sp>
      <p:sp>
        <p:nvSpPr>
          <p:cNvPr id="18" name="ZoneTexte 17">
            <a:extLst>
              <a:ext uri="{FF2B5EF4-FFF2-40B4-BE49-F238E27FC236}">
                <a16:creationId xmlns:a16="http://schemas.microsoft.com/office/drawing/2014/main" id="{03131A20-2A50-4BC8-8FBF-7BE60B90D76A}"/>
              </a:ext>
            </a:extLst>
          </p:cNvPr>
          <p:cNvSpPr txBox="1"/>
          <p:nvPr/>
        </p:nvSpPr>
        <p:spPr>
          <a:xfrm>
            <a:off x="1557390" y="3580025"/>
            <a:ext cx="1007402" cy="230832"/>
          </a:xfrm>
          <a:prstGeom prst="rect">
            <a:avLst/>
          </a:prstGeom>
          <a:noFill/>
        </p:spPr>
        <p:txBody>
          <a:bodyPr wrap="square" rtlCol="0">
            <a:spAutoFit/>
          </a:bodyPr>
          <a:lstStyle/>
          <a:p>
            <a:r>
              <a:rPr lang="fr-FR" sz="900" b="1" dirty="0">
                <a:solidFill>
                  <a:schemeClr val="bg1"/>
                </a:solidFill>
              </a:rPr>
              <a:t> &amp; </a:t>
            </a:r>
            <a:r>
              <a:rPr lang="fr-FR" sz="900" b="1" dirty="0" err="1">
                <a:solidFill>
                  <a:schemeClr val="bg1"/>
                </a:solidFill>
              </a:rPr>
              <a:t>cavities</a:t>
            </a:r>
            <a:r>
              <a:rPr lang="fr-FR" sz="900" b="1" dirty="0">
                <a:solidFill>
                  <a:schemeClr val="bg1"/>
                </a:solidFill>
              </a:rPr>
              <a:t> </a:t>
            </a:r>
          </a:p>
        </p:txBody>
      </p:sp>
      <mc:AlternateContent xmlns:mc="http://schemas.openxmlformats.org/markup-compatibility/2006" xmlns:a14="http://schemas.microsoft.com/office/drawing/2010/main">
        <mc:Choice Requires="a14">
          <p:sp>
            <p:nvSpPr>
              <p:cNvPr id="19" name="ZoneTexte 18">
                <a:extLst>
                  <a:ext uri="{FF2B5EF4-FFF2-40B4-BE49-F238E27FC236}">
                    <a16:creationId xmlns:a16="http://schemas.microsoft.com/office/drawing/2014/main" id="{6A675A9A-02BC-4DC2-B126-3DEF58E0DC1D}"/>
                  </a:ext>
                </a:extLst>
              </p:cNvPr>
              <p:cNvSpPr txBox="1"/>
              <p:nvPr/>
            </p:nvSpPr>
            <p:spPr>
              <a:xfrm>
                <a:off x="6743055" y="1330503"/>
                <a:ext cx="1879395" cy="738664"/>
              </a:xfrm>
              <a:prstGeom prst="rect">
                <a:avLst/>
              </a:prstGeom>
              <a:noFill/>
            </p:spPr>
            <p:txBody>
              <a:bodyPr wrap="square" rtlCol="0">
                <a:spAutoFit/>
              </a:bodyPr>
              <a:lstStyle/>
              <a:p>
                <a:pPr marL="214313" indent="-214313">
                  <a:buFont typeface="Arial" panose="020B0604020202020204" pitchFamily="34" charset="0"/>
                  <a:buChar char="−"/>
                </a:pPr>
                <a:r>
                  <a:rPr lang="en-US" sz="1050" dirty="0"/>
                  <a:t>Rs (per cavity) = </a:t>
                </a:r>
                <a14:m>
                  <m:oMath xmlns:m="http://schemas.openxmlformats.org/officeDocument/2006/math">
                    <m:r>
                      <a:rPr lang="fr-FR" sz="1050">
                        <a:latin typeface="Cambria Math" panose="02040503050406030204" pitchFamily="18" charset="0"/>
                      </a:rPr>
                      <m:t>4,5 </m:t>
                    </m:r>
                    <m:r>
                      <a:rPr lang="fr-FR" sz="1050" i="1">
                        <a:latin typeface="Cambria Math" panose="02040503050406030204" pitchFamily="18" charset="0"/>
                      </a:rPr>
                      <m:t>𝐺</m:t>
                    </m:r>
                    <m:r>
                      <m:rPr>
                        <m:sty m:val="p"/>
                      </m:rPr>
                      <a:rPr lang="fr-FR" sz="1050">
                        <a:latin typeface="Cambria Math" panose="02040503050406030204" pitchFamily="18" charset="0"/>
                      </a:rPr>
                      <m:t>Ω</m:t>
                    </m:r>
                  </m:oMath>
                </a14:m>
                <a:endParaRPr lang="en-US" sz="1050" dirty="0"/>
              </a:p>
              <a:p>
                <a:pPr marL="214313" indent="-214313">
                  <a:buFont typeface="Arial" panose="020B0604020202020204" pitchFamily="34" charset="0"/>
                  <a:buChar char="−"/>
                </a:pPr>
                <a14:m>
                  <m:oMath xmlns:m="http://schemas.openxmlformats.org/officeDocument/2006/math">
                    <m:sSub>
                      <m:sSubPr>
                        <m:ctrlPr>
                          <a:rPr lang="fr-FR" sz="1050" i="1">
                            <a:latin typeface="Cambria Math" panose="02040503050406030204" pitchFamily="18" charset="0"/>
                          </a:rPr>
                        </m:ctrlPr>
                      </m:sSubPr>
                      <m:e>
                        <m:r>
                          <a:rPr lang="fr-FR" sz="1050" i="1">
                            <a:latin typeface="Cambria Math" panose="02040503050406030204" pitchFamily="18" charset="0"/>
                          </a:rPr>
                          <m:t>𝑄</m:t>
                        </m:r>
                      </m:e>
                      <m:sub>
                        <m:r>
                          <a:rPr lang="fr-FR" sz="1050" i="1">
                            <a:latin typeface="Cambria Math" panose="02040503050406030204" pitchFamily="18" charset="0"/>
                          </a:rPr>
                          <m:t>0</m:t>
                        </m:r>
                      </m:sub>
                    </m:sSub>
                  </m:oMath>
                </a14:m>
                <a:r>
                  <a:rPr lang="en-US" sz="1050" dirty="0"/>
                  <a:t> =</a:t>
                </a:r>
                <a14:m>
                  <m:oMath xmlns:m="http://schemas.openxmlformats.org/officeDocument/2006/math">
                    <m:r>
                      <a:rPr lang="fr-FR" sz="1050" dirty="0">
                        <a:latin typeface="Cambria Math" panose="02040503050406030204" pitchFamily="18" charset="0"/>
                      </a:rPr>
                      <m:t> </m:t>
                    </m:r>
                    <m:sSup>
                      <m:sSupPr>
                        <m:ctrlPr>
                          <a:rPr lang="fr-FR" sz="1050" i="1" dirty="0">
                            <a:latin typeface="Cambria Math" panose="02040503050406030204" pitchFamily="18" charset="0"/>
                          </a:rPr>
                        </m:ctrlPr>
                      </m:sSupPr>
                      <m:e>
                        <m:r>
                          <a:rPr lang="fr-FR" sz="1050" i="1" dirty="0">
                            <a:latin typeface="Cambria Math" panose="02040503050406030204" pitchFamily="18" charset="0"/>
                          </a:rPr>
                          <m:t>10</m:t>
                        </m:r>
                      </m:e>
                      <m:sup>
                        <m:r>
                          <a:rPr lang="fr-FR" sz="1050" i="1" dirty="0">
                            <a:latin typeface="Cambria Math" panose="02040503050406030204" pitchFamily="18" charset="0"/>
                          </a:rPr>
                          <m:t>8</m:t>
                        </m:r>
                      </m:sup>
                    </m:sSup>
                  </m:oMath>
                </a14:m>
                <a:endParaRPr lang="en-US" sz="1050" dirty="0"/>
              </a:p>
              <a:p>
                <a:pPr marL="214313" indent="-214313">
                  <a:buFont typeface="Arial" panose="020B0604020202020204" pitchFamily="34" charset="0"/>
                  <a:buChar char="−"/>
                </a:pPr>
                <a14:m>
                  <m:oMath xmlns:m="http://schemas.openxmlformats.org/officeDocument/2006/math">
                    <m:r>
                      <a:rPr lang="en-US" sz="1050" i="1" dirty="0">
                        <a:latin typeface="Cambria Math" panose="02040503050406030204" pitchFamily="18" charset="0"/>
                      </a:rPr>
                      <m:t>𝑅</m:t>
                    </m:r>
                    <m:r>
                      <a:rPr lang="en-US" sz="1050" i="1" dirty="0">
                        <a:latin typeface="Cambria Math" panose="02040503050406030204" pitchFamily="18" charset="0"/>
                      </a:rPr>
                      <m:t>/</m:t>
                    </m:r>
                    <m:r>
                      <a:rPr lang="en-US" sz="1050" i="1" dirty="0">
                        <a:latin typeface="Cambria Math" panose="02040503050406030204" pitchFamily="18" charset="0"/>
                      </a:rPr>
                      <m:t>𝑄</m:t>
                    </m:r>
                  </m:oMath>
                </a14:m>
                <a:r>
                  <a:rPr lang="en-US" sz="1050" dirty="0"/>
                  <a:t> = </a:t>
                </a:r>
                <a14:m>
                  <m:oMath xmlns:m="http://schemas.openxmlformats.org/officeDocument/2006/math">
                    <m:r>
                      <a:rPr lang="fr-FR" sz="1050" i="1">
                        <a:latin typeface="Cambria Math" panose="02040503050406030204" pitchFamily="18" charset="0"/>
                      </a:rPr>
                      <m:t>45 </m:t>
                    </m:r>
                    <m:r>
                      <m:rPr>
                        <m:sty m:val="p"/>
                      </m:rPr>
                      <a:rPr lang="fr-FR" sz="1050">
                        <a:latin typeface="Cambria Math" panose="02040503050406030204" pitchFamily="18" charset="0"/>
                      </a:rPr>
                      <m:t>Ω</m:t>
                    </m:r>
                  </m:oMath>
                </a14:m>
                <a:endParaRPr lang="en-US" sz="1050" dirty="0"/>
              </a:p>
              <a:p>
                <a:pPr marL="214313" indent="-214313">
                  <a:buFont typeface="Arial" panose="020B0604020202020204" pitchFamily="34" charset="0"/>
                  <a:buChar char="−"/>
                </a:pPr>
                <a14:m>
                  <m:oMath xmlns:m="http://schemas.openxmlformats.org/officeDocument/2006/math">
                    <m:sSub>
                      <m:sSubPr>
                        <m:ctrlPr>
                          <a:rPr lang="fr-FR" sz="1050" i="1" dirty="0">
                            <a:latin typeface="Cambria Math" panose="02040503050406030204" pitchFamily="18" charset="0"/>
                          </a:rPr>
                        </m:ctrlPr>
                      </m:sSubPr>
                      <m:e>
                        <m:r>
                          <a:rPr lang="en-US" sz="1050" i="1" dirty="0">
                            <a:latin typeface="Cambria Math" panose="02040503050406030204" pitchFamily="18" charset="0"/>
                          </a:rPr>
                          <m:t>𝑁</m:t>
                        </m:r>
                      </m:e>
                      <m:sub>
                        <m:r>
                          <a:rPr lang="en-US" sz="1050" i="1" dirty="0" err="1">
                            <a:latin typeface="Cambria Math" panose="02040503050406030204" pitchFamily="18" charset="0"/>
                          </a:rPr>
                          <m:t>𝑐𝑎𝑣</m:t>
                        </m:r>
                      </m:sub>
                    </m:sSub>
                  </m:oMath>
                </a14:m>
                <a:r>
                  <a:rPr lang="en-US" sz="1050" dirty="0"/>
                  <a:t> = 2</a:t>
                </a:r>
              </a:p>
            </p:txBody>
          </p:sp>
        </mc:Choice>
        <mc:Fallback xmlns="">
          <p:sp>
            <p:nvSpPr>
              <p:cNvPr id="19" name="ZoneTexte 18">
                <a:extLst>
                  <a:ext uri="{FF2B5EF4-FFF2-40B4-BE49-F238E27FC236}">
                    <a16:creationId xmlns:a16="http://schemas.microsoft.com/office/drawing/2014/main" id="{6A675A9A-02BC-4DC2-B126-3DEF58E0DC1D}"/>
                  </a:ext>
                </a:extLst>
              </p:cNvPr>
              <p:cNvSpPr txBox="1">
                <a:spLocks noRot="1" noChangeAspect="1" noMove="1" noResize="1" noEditPoints="1" noAdjustHandles="1" noChangeArrowheads="1" noChangeShapeType="1" noTextEdit="1"/>
              </p:cNvSpPr>
              <p:nvPr/>
            </p:nvSpPr>
            <p:spPr>
              <a:xfrm>
                <a:off x="6743055" y="1330503"/>
                <a:ext cx="1879395" cy="738664"/>
              </a:xfrm>
              <a:prstGeom prst="rect">
                <a:avLst/>
              </a:prstGeom>
              <a:blipFill>
                <a:blip r:embed="rId4"/>
                <a:stretch>
                  <a:fillRect b="-4132"/>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20" name="ZoneTexte 19">
                <a:extLst>
                  <a:ext uri="{FF2B5EF4-FFF2-40B4-BE49-F238E27FC236}">
                    <a16:creationId xmlns:a16="http://schemas.microsoft.com/office/drawing/2014/main" id="{1D536E2D-EC91-4071-B249-87847F3B4850}"/>
                  </a:ext>
                </a:extLst>
              </p:cNvPr>
              <p:cNvSpPr txBox="1"/>
              <p:nvPr/>
            </p:nvSpPr>
            <p:spPr>
              <a:xfrm>
                <a:off x="4395178" y="3972482"/>
                <a:ext cx="1707840" cy="738664"/>
              </a:xfrm>
              <a:prstGeom prst="rect">
                <a:avLst/>
              </a:prstGeom>
              <a:noFill/>
            </p:spPr>
            <p:txBody>
              <a:bodyPr wrap="none" rtlCol="0">
                <a:spAutoFit/>
              </a:bodyPr>
              <a:lstStyle/>
              <a:p>
                <a:pPr marL="214313" indent="-214313">
                  <a:buFont typeface="Arial" panose="020B0604020202020204" pitchFamily="34" charset="0"/>
                  <a:buChar char="−"/>
                </a:pPr>
                <a:r>
                  <a:rPr lang="en-US" sz="1050" dirty="0"/>
                  <a:t>Rs (per cavity) = 2,4 </a:t>
                </a:r>
                <a14:m>
                  <m:oMath xmlns:m="http://schemas.openxmlformats.org/officeDocument/2006/math">
                    <m:r>
                      <a:rPr lang="fr-FR" sz="1050" i="1">
                        <a:latin typeface="Cambria Math" panose="02040503050406030204" pitchFamily="18" charset="0"/>
                      </a:rPr>
                      <m:t>𝑀</m:t>
                    </m:r>
                    <m:r>
                      <m:rPr>
                        <m:sty m:val="p"/>
                      </m:rPr>
                      <a:rPr lang="fr-FR" sz="1050">
                        <a:latin typeface="Cambria Math" panose="02040503050406030204" pitchFamily="18" charset="0"/>
                      </a:rPr>
                      <m:t>Ω</m:t>
                    </m:r>
                  </m:oMath>
                </a14:m>
                <a:endParaRPr lang="en-US" sz="1050" dirty="0"/>
              </a:p>
              <a:p>
                <a:pPr marL="214313" indent="-214313">
                  <a:buFont typeface="Arial" panose="020B0604020202020204" pitchFamily="34" charset="0"/>
                  <a:buChar char="−"/>
                </a:pPr>
                <a14:m>
                  <m:oMath xmlns:m="http://schemas.openxmlformats.org/officeDocument/2006/math">
                    <m:sSub>
                      <m:sSubPr>
                        <m:ctrlPr>
                          <a:rPr lang="fr-FR" sz="1050" i="1">
                            <a:latin typeface="Cambria Math" panose="02040503050406030204" pitchFamily="18" charset="0"/>
                          </a:rPr>
                        </m:ctrlPr>
                      </m:sSubPr>
                      <m:e>
                        <m:r>
                          <a:rPr lang="fr-FR" sz="1050" i="1">
                            <a:latin typeface="Cambria Math" panose="02040503050406030204" pitchFamily="18" charset="0"/>
                          </a:rPr>
                          <m:t>𝑄</m:t>
                        </m:r>
                      </m:e>
                      <m:sub>
                        <m:r>
                          <a:rPr lang="fr-FR" sz="1050" i="1">
                            <a:latin typeface="Cambria Math" panose="02040503050406030204" pitchFamily="18" charset="0"/>
                          </a:rPr>
                          <m:t>0</m:t>
                        </m:r>
                      </m:sub>
                    </m:sSub>
                  </m:oMath>
                </a14:m>
                <a:r>
                  <a:rPr lang="en-US" sz="1050" dirty="0"/>
                  <a:t> = 27 000</a:t>
                </a:r>
              </a:p>
              <a:p>
                <a:pPr marL="214313" indent="-214313">
                  <a:buFont typeface="Arial" panose="020B0604020202020204" pitchFamily="34" charset="0"/>
                  <a:buChar char="−"/>
                </a:pPr>
                <a14:m>
                  <m:oMath xmlns:m="http://schemas.openxmlformats.org/officeDocument/2006/math">
                    <m:r>
                      <a:rPr lang="en-US" sz="1050" i="1" dirty="0">
                        <a:latin typeface="Cambria Math" panose="02040503050406030204" pitchFamily="18" charset="0"/>
                      </a:rPr>
                      <m:t>𝑅</m:t>
                    </m:r>
                    <m:r>
                      <a:rPr lang="en-US" sz="1050" i="1" dirty="0">
                        <a:latin typeface="Cambria Math" panose="02040503050406030204" pitchFamily="18" charset="0"/>
                      </a:rPr>
                      <m:t>/</m:t>
                    </m:r>
                    <m:r>
                      <a:rPr lang="en-US" sz="1050" i="1" dirty="0">
                        <a:latin typeface="Cambria Math" panose="02040503050406030204" pitchFamily="18" charset="0"/>
                      </a:rPr>
                      <m:t>𝑄</m:t>
                    </m:r>
                  </m:oMath>
                </a14:m>
                <a:r>
                  <a:rPr lang="en-US" sz="1050" dirty="0"/>
                  <a:t> = </a:t>
                </a:r>
                <a14:m>
                  <m:oMath xmlns:m="http://schemas.openxmlformats.org/officeDocument/2006/math">
                    <m:r>
                      <a:rPr lang="fr-FR" sz="1050" i="1">
                        <a:latin typeface="Cambria Math" panose="02040503050406030204" pitchFamily="18" charset="0"/>
                      </a:rPr>
                      <m:t>88,8 </m:t>
                    </m:r>
                    <m:r>
                      <m:rPr>
                        <m:sty m:val="p"/>
                      </m:rPr>
                      <a:rPr lang="fr-FR" sz="1050">
                        <a:latin typeface="Cambria Math" panose="02040503050406030204" pitchFamily="18" charset="0"/>
                      </a:rPr>
                      <m:t>Ω</m:t>
                    </m:r>
                  </m:oMath>
                </a14:m>
                <a:endParaRPr lang="en-US" sz="1050" dirty="0"/>
              </a:p>
              <a:p>
                <a:pPr marL="214313" indent="-214313">
                  <a:buFont typeface="Arial" panose="020B0604020202020204" pitchFamily="34" charset="0"/>
                  <a:buChar char="−"/>
                </a:pPr>
                <a14:m>
                  <m:oMath xmlns:m="http://schemas.openxmlformats.org/officeDocument/2006/math">
                    <m:sSub>
                      <m:sSubPr>
                        <m:ctrlPr>
                          <a:rPr lang="fr-FR" sz="1050" i="1" dirty="0">
                            <a:latin typeface="Cambria Math" panose="02040503050406030204" pitchFamily="18" charset="0"/>
                          </a:rPr>
                        </m:ctrlPr>
                      </m:sSubPr>
                      <m:e>
                        <m:r>
                          <a:rPr lang="en-US" sz="1050" i="1" dirty="0">
                            <a:latin typeface="Cambria Math" panose="02040503050406030204" pitchFamily="18" charset="0"/>
                          </a:rPr>
                          <m:t>𝑁</m:t>
                        </m:r>
                      </m:e>
                      <m:sub>
                        <m:r>
                          <a:rPr lang="en-US" sz="1050" i="1" dirty="0" err="1">
                            <a:latin typeface="Cambria Math" panose="02040503050406030204" pitchFamily="18" charset="0"/>
                          </a:rPr>
                          <m:t>𝑐𝑎𝑣</m:t>
                        </m:r>
                      </m:sub>
                    </m:sSub>
                  </m:oMath>
                </a14:m>
                <a:r>
                  <a:rPr lang="en-US" sz="1050" dirty="0"/>
                  <a:t>= 1, 2 or 3</a:t>
                </a:r>
                <a:endParaRPr lang="fr-FR" sz="1050" dirty="0"/>
              </a:p>
            </p:txBody>
          </p:sp>
        </mc:Choice>
        <mc:Fallback>
          <p:sp>
            <p:nvSpPr>
              <p:cNvPr id="20" name="ZoneTexte 19">
                <a:extLst>
                  <a:ext uri="{FF2B5EF4-FFF2-40B4-BE49-F238E27FC236}">
                    <a16:creationId xmlns:a16="http://schemas.microsoft.com/office/drawing/2014/main" id="{1D536E2D-EC91-4071-B249-87847F3B4850}"/>
                  </a:ext>
                </a:extLst>
              </p:cNvPr>
              <p:cNvSpPr txBox="1">
                <a:spLocks noRot="1" noChangeAspect="1" noMove="1" noResize="1" noEditPoints="1" noAdjustHandles="1" noChangeArrowheads="1" noChangeShapeType="1" noTextEdit="1"/>
              </p:cNvSpPr>
              <p:nvPr/>
            </p:nvSpPr>
            <p:spPr>
              <a:xfrm>
                <a:off x="4395178" y="3972482"/>
                <a:ext cx="1707840" cy="738664"/>
              </a:xfrm>
              <a:prstGeom prst="rect">
                <a:avLst/>
              </a:prstGeom>
              <a:blipFill>
                <a:blip r:embed="rId5"/>
                <a:stretch>
                  <a:fillRect b="-4132"/>
                </a:stretch>
              </a:blipFill>
            </p:spPr>
            <p:txBody>
              <a:bodyPr/>
              <a:lstStyle/>
              <a:p>
                <a:r>
                  <a:rPr lang="fr-FR">
                    <a:noFill/>
                  </a:rPr>
                  <a:t> </a:t>
                </a:r>
              </a:p>
            </p:txBody>
          </p:sp>
        </mc:Fallback>
      </mc:AlternateContent>
      <p:sp>
        <p:nvSpPr>
          <p:cNvPr id="22" name="ZoneTexte 21">
            <a:extLst>
              <a:ext uri="{FF2B5EF4-FFF2-40B4-BE49-F238E27FC236}">
                <a16:creationId xmlns:a16="http://schemas.microsoft.com/office/drawing/2014/main" id="{6396F698-FF0D-4E4F-9F4F-25B3211A1447}"/>
              </a:ext>
            </a:extLst>
          </p:cNvPr>
          <p:cNvSpPr txBox="1"/>
          <p:nvPr/>
        </p:nvSpPr>
        <p:spPr>
          <a:xfrm>
            <a:off x="143509" y="3291830"/>
            <a:ext cx="6936835" cy="307777"/>
          </a:xfrm>
          <a:prstGeom prst="rect">
            <a:avLst/>
          </a:prstGeom>
          <a:noFill/>
        </p:spPr>
        <p:txBody>
          <a:bodyPr wrap="none" rtlCol="0">
            <a:spAutoFit/>
          </a:bodyPr>
          <a:lstStyle/>
          <a:p>
            <a:pPr marL="214313" indent="-214313">
              <a:buFont typeface="Wingdings" panose="05000000000000000000" pitchFamily="2" charset="2"/>
              <a:buChar char="Ø"/>
            </a:pPr>
            <a:r>
              <a:rPr lang="en-US" sz="1400" b="1" dirty="0">
                <a:latin typeface="Helvetica" panose="020B0604020202020204" pitchFamily="34" charset="0"/>
                <a:cs typeface="Helvetica" panose="020B0604020202020204" pitchFamily="34" charset="0"/>
              </a:rPr>
              <a:t>NC passive or active cavities of the </a:t>
            </a:r>
            <a:r>
              <a:rPr lang="fr-FR" sz="1400" b="1" dirty="0">
                <a:latin typeface="Helvetica" panose="020B0604020202020204" pitchFamily="34" charset="0"/>
                <a:cs typeface="Helvetica" panose="020B0604020202020204" pitchFamily="34" charset="0"/>
              </a:rPr>
              <a:t>ESRF-EBS </a:t>
            </a:r>
            <a:r>
              <a:rPr lang="fr-FR" sz="1400" b="1" dirty="0" err="1">
                <a:latin typeface="Helvetica" panose="020B0604020202020204" pitchFamily="34" charset="0"/>
                <a:cs typeface="Helvetica" panose="020B0604020202020204" pitchFamily="34" charset="0"/>
              </a:rPr>
              <a:t>harmonic</a:t>
            </a:r>
            <a:r>
              <a:rPr lang="fr-FR" sz="1400" b="1" dirty="0">
                <a:latin typeface="Helvetica" panose="020B0604020202020204" pitchFamily="34" charset="0"/>
                <a:cs typeface="Helvetica" panose="020B0604020202020204" pitchFamily="34" charset="0"/>
              </a:rPr>
              <a:t> 1.41 GHz 2-cell type</a:t>
            </a:r>
          </a:p>
        </p:txBody>
      </p:sp>
      <p:sp>
        <p:nvSpPr>
          <p:cNvPr id="23" name="ZoneTexte 22">
            <a:extLst>
              <a:ext uri="{FF2B5EF4-FFF2-40B4-BE49-F238E27FC236}">
                <a16:creationId xmlns:a16="http://schemas.microsoft.com/office/drawing/2014/main" id="{E4436B28-4DF7-4324-8225-5F2E14A321CF}"/>
              </a:ext>
            </a:extLst>
          </p:cNvPr>
          <p:cNvSpPr txBox="1"/>
          <p:nvPr/>
        </p:nvSpPr>
        <p:spPr>
          <a:xfrm>
            <a:off x="6188337" y="2235853"/>
            <a:ext cx="2808312" cy="738664"/>
          </a:xfrm>
          <a:prstGeom prst="rect">
            <a:avLst/>
          </a:prstGeom>
          <a:noFill/>
        </p:spPr>
        <p:txBody>
          <a:bodyPr wrap="square" rtlCol="0">
            <a:spAutoFit/>
          </a:bodyPr>
          <a:lstStyle/>
          <a:p>
            <a:pPr algn="ctr"/>
            <a:r>
              <a:rPr lang="en-US" sz="1050" dirty="0"/>
              <a:t>Full benefit from beam induced voltage :</a:t>
            </a:r>
          </a:p>
          <a:p>
            <a:pPr algn="ctr"/>
            <a:r>
              <a:rPr lang="en-US" sz="1050" b="1" dirty="0" err="1"/>
              <a:t>V</a:t>
            </a:r>
            <a:r>
              <a:rPr lang="en-US" sz="1050" b="1" baseline="-25000" dirty="0" err="1"/>
              <a:t>ind</a:t>
            </a:r>
            <a:r>
              <a:rPr lang="en-US" sz="1050" b="1" dirty="0"/>
              <a:t> </a:t>
            </a:r>
            <a:r>
              <a:rPr lang="en-US" sz="1050" dirty="0">
                <a:solidFill>
                  <a:schemeClr val="dk1"/>
                </a:solidFill>
                <a:sym typeface="Symbol"/>
              </a:rPr>
              <a:t></a:t>
            </a:r>
            <a:r>
              <a:rPr lang="en-US" sz="1050" b="1" dirty="0"/>
              <a:t> </a:t>
            </a:r>
            <a:r>
              <a:rPr lang="en-US" sz="1050" b="1" dirty="0" err="1"/>
              <a:t>I</a:t>
            </a:r>
            <a:r>
              <a:rPr lang="en-US" sz="1050" b="1" baseline="-25000" dirty="0" err="1"/>
              <a:t>b</a:t>
            </a:r>
            <a:r>
              <a:rPr lang="en-US" sz="1050" b="1" baseline="-25000" dirty="0"/>
              <a:t> *</a:t>
            </a:r>
            <a:r>
              <a:rPr lang="en-US" sz="1050" b="1" dirty="0"/>
              <a:t> R/Q </a:t>
            </a:r>
            <a:r>
              <a:rPr lang="en-US" sz="1050" b="1" baseline="-25000" dirty="0"/>
              <a:t>*</a:t>
            </a:r>
            <a:r>
              <a:rPr lang="en-US" sz="1050" b="1" dirty="0"/>
              <a:t> f /</a:t>
            </a:r>
            <a:r>
              <a:rPr lang="en-US" sz="1050" b="1" dirty="0">
                <a:latin typeface="Symbol" panose="05050102010706020507" pitchFamily="18" charset="2"/>
              </a:rPr>
              <a:t>d </a:t>
            </a:r>
            <a:r>
              <a:rPr lang="en-US" sz="1050" b="1" dirty="0"/>
              <a:t>f , as </a:t>
            </a:r>
            <a:r>
              <a:rPr lang="en-US" sz="1050" b="1" dirty="0">
                <a:latin typeface="Symbol" panose="05050102010706020507" pitchFamily="18" charset="2"/>
              </a:rPr>
              <a:t>d </a:t>
            </a:r>
            <a:r>
              <a:rPr lang="en-US" sz="1050" b="1" dirty="0"/>
              <a:t>f &gt;&gt; f</a:t>
            </a:r>
            <a:r>
              <a:rPr lang="en-US" sz="825" b="1" dirty="0"/>
              <a:t> </a:t>
            </a:r>
            <a:r>
              <a:rPr lang="en-US" sz="1050" b="1" dirty="0"/>
              <a:t>/</a:t>
            </a:r>
            <a:r>
              <a:rPr lang="en-US" sz="375" b="1" dirty="0"/>
              <a:t> </a:t>
            </a:r>
            <a:r>
              <a:rPr lang="en-US" sz="1050" b="1" dirty="0"/>
              <a:t>Q</a:t>
            </a:r>
          </a:p>
          <a:p>
            <a:pPr algn="ctr"/>
            <a:r>
              <a:rPr lang="en-US" sz="1050" dirty="0"/>
              <a:t>No external harmonic power source nor  additional power on fundamental RF system </a:t>
            </a:r>
            <a:endParaRPr lang="fr-FR" sz="1050" dirty="0"/>
          </a:p>
        </p:txBody>
      </p:sp>
      <p:sp>
        <p:nvSpPr>
          <p:cNvPr id="24" name="ZoneTexte 23">
            <a:extLst>
              <a:ext uri="{FF2B5EF4-FFF2-40B4-BE49-F238E27FC236}">
                <a16:creationId xmlns:a16="http://schemas.microsoft.com/office/drawing/2014/main" id="{25791C03-EACA-4BBA-9C85-37C389E1AA4A}"/>
              </a:ext>
            </a:extLst>
          </p:cNvPr>
          <p:cNvSpPr txBox="1"/>
          <p:nvPr/>
        </p:nvSpPr>
        <p:spPr>
          <a:xfrm>
            <a:off x="6638968" y="4019779"/>
            <a:ext cx="1707839" cy="577081"/>
          </a:xfrm>
          <a:prstGeom prst="rect">
            <a:avLst/>
          </a:prstGeom>
          <a:noFill/>
        </p:spPr>
        <p:txBody>
          <a:bodyPr wrap="square" rtlCol="0">
            <a:spAutoFit/>
          </a:bodyPr>
          <a:lstStyle/>
          <a:p>
            <a:pPr algn="ctr"/>
            <a:r>
              <a:rPr lang="fr-FR" sz="1050" b="1" dirty="0"/>
              <a:t>Design </a:t>
            </a:r>
            <a:r>
              <a:rPr lang="fr-FR" sz="1050" b="1" dirty="0" err="1"/>
              <a:t>under</a:t>
            </a:r>
            <a:r>
              <a:rPr lang="fr-FR" sz="1050" b="1" dirty="0"/>
              <a:t> </a:t>
            </a:r>
            <a:r>
              <a:rPr lang="fr-FR" sz="1050" b="1" dirty="0" err="1"/>
              <a:t>completion</a:t>
            </a:r>
            <a:endParaRPr lang="fr-FR" sz="1050" b="1" dirty="0"/>
          </a:p>
          <a:p>
            <a:pPr algn="ctr"/>
            <a:r>
              <a:rPr lang="fr-FR" sz="1050" dirty="0"/>
              <a:t>ESRF call for tenders </a:t>
            </a:r>
          </a:p>
          <a:p>
            <a:pPr algn="ctr"/>
            <a:r>
              <a:rPr lang="fr-FR" sz="1050" dirty="0"/>
              <a:t>to </a:t>
            </a:r>
            <a:r>
              <a:rPr lang="fr-FR" sz="1050" dirty="0" err="1"/>
              <a:t>be</a:t>
            </a:r>
            <a:r>
              <a:rPr lang="fr-FR" sz="1050" dirty="0"/>
              <a:t> </a:t>
            </a:r>
            <a:r>
              <a:rPr lang="fr-FR" sz="1050" dirty="0" err="1"/>
              <a:t>launched</a:t>
            </a:r>
            <a:endParaRPr lang="fr-FR" sz="1050" dirty="0"/>
          </a:p>
        </p:txBody>
      </p:sp>
      <p:sp>
        <p:nvSpPr>
          <p:cNvPr id="25" name="Rectangle 24">
            <a:extLst>
              <a:ext uri="{FF2B5EF4-FFF2-40B4-BE49-F238E27FC236}">
                <a16:creationId xmlns:a16="http://schemas.microsoft.com/office/drawing/2014/main" id="{CD75D966-B140-412E-A2C2-3EA199E15ADC}"/>
              </a:ext>
            </a:extLst>
          </p:cNvPr>
          <p:cNvSpPr/>
          <p:nvPr/>
        </p:nvSpPr>
        <p:spPr>
          <a:xfrm>
            <a:off x="6197594" y="2226714"/>
            <a:ext cx="2808313" cy="7505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6" name="Rectangle 25">
            <a:extLst>
              <a:ext uri="{FF2B5EF4-FFF2-40B4-BE49-F238E27FC236}">
                <a16:creationId xmlns:a16="http://schemas.microsoft.com/office/drawing/2014/main" id="{B4246714-7127-48CF-B6FE-78CCBA5C51DC}"/>
              </a:ext>
            </a:extLst>
          </p:cNvPr>
          <p:cNvSpPr/>
          <p:nvPr/>
        </p:nvSpPr>
        <p:spPr>
          <a:xfrm>
            <a:off x="6721145" y="4021676"/>
            <a:ext cx="1535639" cy="5770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27" name="Picture 16">
            <a:extLst>
              <a:ext uri="{FF2B5EF4-FFF2-40B4-BE49-F238E27FC236}">
                <a16:creationId xmlns:a16="http://schemas.microsoft.com/office/drawing/2014/main" id="{795F2796-8C03-4BEC-9608-C27C70080F8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9122" t="5100" r="31888" b="11844"/>
          <a:stretch/>
        </p:blipFill>
        <p:spPr>
          <a:xfrm>
            <a:off x="953599" y="3579862"/>
            <a:ext cx="1582757" cy="1512168"/>
          </a:xfrm>
          <a:prstGeom prst="rect">
            <a:avLst/>
          </a:prstGeom>
        </p:spPr>
      </p:pic>
      <p:pic>
        <p:nvPicPr>
          <p:cNvPr id="28" name="Picture 18">
            <a:extLst>
              <a:ext uri="{FF2B5EF4-FFF2-40B4-BE49-F238E27FC236}">
                <a16:creationId xmlns:a16="http://schemas.microsoft.com/office/drawing/2014/main" id="{79499602-B3BA-458A-B9D2-339B0A88A14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0864" t="2416" r="30312" b="12270"/>
          <a:stretch/>
        </p:blipFill>
        <p:spPr>
          <a:xfrm>
            <a:off x="2573778" y="3579862"/>
            <a:ext cx="1535639" cy="1512168"/>
          </a:xfrm>
          <a:prstGeom prst="rect">
            <a:avLst/>
          </a:prstGeom>
        </p:spPr>
      </p:pic>
      <p:sp>
        <p:nvSpPr>
          <p:cNvPr id="30" name="Titre 1">
            <a:extLst>
              <a:ext uri="{FF2B5EF4-FFF2-40B4-BE49-F238E27FC236}">
                <a16:creationId xmlns:a16="http://schemas.microsoft.com/office/drawing/2014/main" id="{8F14E1AB-F62C-42BF-B9E2-FE4976B7B525}"/>
              </a:ext>
            </a:extLst>
          </p:cNvPr>
          <p:cNvSpPr txBox="1">
            <a:spLocks/>
          </p:cNvSpPr>
          <p:nvPr/>
        </p:nvSpPr>
        <p:spPr>
          <a:xfrm>
            <a:off x="2057250" y="14566"/>
            <a:ext cx="7051254" cy="565200"/>
          </a:xfrm>
          <a:prstGeom prst="rect">
            <a:avLst/>
          </a:prstGeom>
        </p:spPr>
        <p:txBody>
          <a:bodyPr vert="horz" lIns="91440" tIns="45720" rIns="91440" bIns="45720" rtlCol="0" anchor="ctr">
            <a:noAutofit/>
          </a:bodyPr>
          <a:lstStyle>
            <a:lvl1pPr algn="r" defTabSz="914400" rtl="0" eaLnBrk="1" latinLnBrk="0" hangingPunct="1">
              <a:spcBef>
                <a:spcPct val="0"/>
              </a:spcBef>
              <a:buNone/>
              <a:defRPr sz="3200" kern="1200">
                <a:solidFill>
                  <a:schemeClr val="accent1"/>
                </a:solidFill>
                <a:latin typeface="Arial" panose="020B0604020202020204" pitchFamily="34" charset="0"/>
                <a:ea typeface="+mj-ea"/>
                <a:cs typeface="Arial" panose="020B0604020202020204" pitchFamily="34" charset="0"/>
              </a:defRPr>
            </a:lvl1pPr>
          </a:lstStyle>
          <a:p>
            <a:r>
              <a:rPr lang="en-GB" sz="2800" dirty="0">
                <a:latin typeface="Calibri" panose="020F0502020204030204" pitchFamily="34" charset="0"/>
                <a:ea typeface="Calibri" panose="020F0502020204030204" pitchFamily="34" charset="0"/>
                <a:cs typeface="Times New Roman" panose="02020603050405020304" pitchFamily="18" charset="0"/>
              </a:rPr>
              <a:t>Baseline comparison candidates</a:t>
            </a:r>
            <a:endParaRPr lang="fr-FR" sz="2800" dirty="0"/>
          </a:p>
        </p:txBody>
      </p:sp>
      <p:sp>
        <p:nvSpPr>
          <p:cNvPr id="21" name="ZoneTexte 20">
            <a:extLst>
              <a:ext uri="{FF2B5EF4-FFF2-40B4-BE49-F238E27FC236}">
                <a16:creationId xmlns:a16="http://schemas.microsoft.com/office/drawing/2014/main" id="{591AA092-2E15-425F-AA15-314E6FB826C9}"/>
              </a:ext>
            </a:extLst>
          </p:cNvPr>
          <p:cNvSpPr txBox="1"/>
          <p:nvPr/>
        </p:nvSpPr>
        <p:spPr>
          <a:xfrm>
            <a:off x="143509" y="895821"/>
            <a:ext cx="7988405" cy="307777"/>
          </a:xfrm>
          <a:prstGeom prst="rect">
            <a:avLst/>
          </a:prstGeom>
          <a:noFill/>
        </p:spPr>
        <p:txBody>
          <a:bodyPr wrap="none" rtlCol="0">
            <a:spAutoFit/>
          </a:bodyPr>
          <a:lstStyle/>
          <a:p>
            <a:pPr marL="214313" indent="-214313">
              <a:buFont typeface="Wingdings" panose="05000000000000000000" pitchFamily="2" charset="2"/>
              <a:buChar char="Ø"/>
            </a:pPr>
            <a:r>
              <a:rPr lang="en-US" sz="1400" b="1" dirty="0">
                <a:latin typeface="Helvetica" panose="020B0604020202020204" pitchFamily="34" charset="0"/>
                <a:cs typeface="Helvetica" panose="020B0604020202020204" pitchFamily="34" charset="0"/>
              </a:rPr>
              <a:t>Passive SC cavities of the Super3hc type</a:t>
            </a:r>
            <a:r>
              <a:rPr lang="en-US" sz="1400" dirty="0">
                <a:latin typeface="Helvetica" panose="020B0604020202020204" pitchFamily="34" charset="0"/>
                <a:cs typeface="Helvetica" panose="020B0604020202020204" pitchFamily="34" charset="0"/>
              </a:rPr>
              <a:t>, scaled to 3 or 4 times 352 MHz (1.06 or 1.41 GHz)</a:t>
            </a:r>
            <a:endParaRPr lang="fr-FR" sz="1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667887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32E02F0-E5B3-4D15-AC2D-5ADEE98105C8}"/>
              </a:ext>
            </a:extLst>
          </p:cNvPr>
          <p:cNvPicPr>
            <a:picLocks noChangeAspect="1"/>
          </p:cNvPicPr>
          <p:nvPr/>
        </p:nvPicPr>
        <p:blipFill rotWithShape="1">
          <a:blip r:embed="rId2"/>
          <a:srcRect t="1383"/>
          <a:stretch/>
        </p:blipFill>
        <p:spPr>
          <a:xfrm>
            <a:off x="683568" y="915566"/>
            <a:ext cx="7906243" cy="3384376"/>
          </a:xfrm>
          <a:prstGeom prst="rect">
            <a:avLst/>
          </a:prstGeom>
        </p:spPr>
      </p:pic>
      <p:sp>
        <p:nvSpPr>
          <p:cNvPr id="7" name="Titre 1">
            <a:extLst>
              <a:ext uri="{FF2B5EF4-FFF2-40B4-BE49-F238E27FC236}">
                <a16:creationId xmlns:a16="http://schemas.microsoft.com/office/drawing/2014/main" id="{CC2CAE1C-E725-4979-A7D8-C2AD5D9E4E6B}"/>
              </a:ext>
            </a:extLst>
          </p:cNvPr>
          <p:cNvSpPr txBox="1">
            <a:spLocks/>
          </p:cNvSpPr>
          <p:nvPr/>
        </p:nvSpPr>
        <p:spPr>
          <a:xfrm>
            <a:off x="2057250" y="14566"/>
            <a:ext cx="7051254" cy="565200"/>
          </a:xfrm>
          <a:prstGeom prst="rect">
            <a:avLst/>
          </a:prstGeom>
        </p:spPr>
        <p:txBody>
          <a:bodyPr vert="horz" lIns="91440" tIns="45720" rIns="91440" bIns="45720" rtlCol="0" anchor="ctr">
            <a:noAutofit/>
          </a:bodyPr>
          <a:lstStyle>
            <a:lvl1pPr algn="r" defTabSz="914400" rtl="0" eaLnBrk="1" latinLnBrk="0" hangingPunct="1">
              <a:spcBef>
                <a:spcPct val="0"/>
              </a:spcBef>
              <a:buNone/>
              <a:defRPr sz="3200" kern="1200">
                <a:solidFill>
                  <a:schemeClr val="accent1"/>
                </a:solidFill>
                <a:latin typeface="Arial" panose="020B0604020202020204" pitchFamily="34" charset="0"/>
                <a:ea typeface="+mj-ea"/>
                <a:cs typeface="Arial" panose="020B0604020202020204" pitchFamily="34" charset="0"/>
              </a:defRPr>
            </a:lvl1pPr>
          </a:lstStyle>
          <a:p>
            <a:r>
              <a:rPr lang="en-GB" sz="2800" dirty="0">
                <a:effectLst/>
                <a:latin typeface="Calibri" panose="020F0502020204030204" pitchFamily="34" charset="0"/>
                <a:ea typeface="Calibri" panose="020F0502020204030204" pitchFamily="34" charset="0"/>
                <a:cs typeface="Times New Roman" panose="02020603050405020304" pitchFamily="18" charset="0"/>
              </a:rPr>
              <a:t>Harmonic RF system – Mechanical Integration</a:t>
            </a:r>
            <a:endParaRPr lang="fr-FR" sz="2800" dirty="0"/>
          </a:p>
        </p:txBody>
      </p:sp>
      <p:sp>
        <p:nvSpPr>
          <p:cNvPr id="8" name="ZoneTexte 7">
            <a:extLst>
              <a:ext uri="{FF2B5EF4-FFF2-40B4-BE49-F238E27FC236}">
                <a16:creationId xmlns:a16="http://schemas.microsoft.com/office/drawing/2014/main" id="{26C42AA6-CF9A-4D0C-9F25-07CE2366E3D2}"/>
              </a:ext>
            </a:extLst>
          </p:cNvPr>
          <p:cNvSpPr txBox="1"/>
          <p:nvPr/>
        </p:nvSpPr>
        <p:spPr>
          <a:xfrm>
            <a:off x="3052513" y="4299942"/>
            <a:ext cx="3168352" cy="307777"/>
          </a:xfrm>
          <a:prstGeom prst="rect">
            <a:avLst/>
          </a:prstGeom>
          <a:noFill/>
        </p:spPr>
        <p:txBody>
          <a:bodyPr wrap="square" rtlCol="0">
            <a:spAutoFit/>
          </a:bodyPr>
          <a:lstStyle/>
          <a:p>
            <a:pPr algn="ctr"/>
            <a:r>
              <a:rPr lang="fr-FR" sz="1400" dirty="0" err="1">
                <a:latin typeface="Helvetica" panose="020B0604020202020204" pitchFamily="34" charset="0"/>
                <a:cs typeface="Helvetica" panose="020B0604020202020204" pitchFamily="34" charset="0"/>
              </a:rPr>
              <a:t>Worst</a:t>
            </a:r>
            <a:r>
              <a:rPr lang="fr-FR" sz="1400" dirty="0">
                <a:latin typeface="Helvetica" panose="020B0604020202020204" pitchFamily="34" charset="0"/>
                <a:cs typeface="Helvetica" panose="020B0604020202020204" pitchFamily="34" charset="0"/>
              </a:rPr>
              <a:t> case (3H) - Location : SD06L</a:t>
            </a:r>
          </a:p>
        </p:txBody>
      </p:sp>
    </p:spTree>
    <p:extLst>
      <p:ext uri="{BB962C8B-B14F-4D97-AF65-F5344CB8AC3E}">
        <p14:creationId xmlns:p14="http://schemas.microsoft.com/office/powerpoint/2010/main" val="1667121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1D94E7B-1D4A-4444-B6C8-EE5714E901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97" b="1997"/>
          <a:stretch/>
        </p:blipFill>
        <p:spPr>
          <a:xfrm>
            <a:off x="13259" y="980479"/>
            <a:ext cx="3395163" cy="3312368"/>
          </a:xfrm>
          <a:prstGeom prst="rect">
            <a:avLst/>
          </a:prstGeom>
        </p:spPr>
      </p:pic>
      <p:pic>
        <p:nvPicPr>
          <p:cNvPr id="5" name="Image 4">
            <a:extLst>
              <a:ext uri="{FF2B5EF4-FFF2-40B4-BE49-F238E27FC236}">
                <a16:creationId xmlns:a16="http://schemas.microsoft.com/office/drawing/2014/main" id="{F003BFD6-6DE0-4567-A845-8493A26780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6224" y="1161207"/>
            <a:ext cx="3167358" cy="3154688"/>
          </a:xfrm>
          <a:prstGeom prst="rect">
            <a:avLst/>
          </a:prstGeom>
        </p:spPr>
      </p:pic>
      <p:sp>
        <p:nvSpPr>
          <p:cNvPr id="6" name="ZoneTexte 5">
            <a:extLst>
              <a:ext uri="{FF2B5EF4-FFF2-40B4-BE49-F238E27FC236}">
                <a16:creationId xmlns:a16="http://schemas.microsoft.com/office/drawing/2014/main" id="{622F18F4-3825-4F0C-B738-EDFAE4C1FDFB}"/>
              </a:ext>
            </a:extLst>
          </p:cNvPr>
          <p:cNvSpPr txBox="1"/>
          <p:nvPr/>
        </p:nvSpPr>
        <p:spPr>
          <a:xfrm>
            <a:off x="6228184" y="4257551"/>
            <a:ext cx="2880320" cy="738664"/>
          </a:xfrm>
          <a:prstGeom prst="rect">
            <a:avLst/>
          </a:prstGeom>
          <a:noFill/>
        </p:spPr>
        <p:txBody>
          <a:bodyPr wrap="square" rtlCol="0">
            <a:spAutoFit/>
          </a:bodyPr>
          <a:lstStyle/>
          <a:p>
            <a:pPr algn="just"/>
            <a:r>
              <a:rPr lang="fr-FR" sz="1400" dirty="0"/>
              <a:t>3HC </a:t>
            </a:r>
            <a:r>
              <a:rPr lang="fr-FR" sz="1400" dirty="0" err="1"/>
              <a:t>bunch</a:t>
            </a:r>
            <a:r>
              <a:rPr lang="fr-FR" sz="1400" dirty="0"/>
              <a:t> </a:t>
            </a:r>
            <a:r>
              <a:rPr lang="fr-FR" sz="1400" dirty="0" err="1"/>
              <a:t>lengthening</a:t>
            </a:r>
            <a:r>
              <a:rPr lang="fr-FR" sz="1400" dirty="0"/>
              <a:t> </a:t>
            </a:r>
            <a:r>
              <a:rPr lang="fr-FR" sz="1400" dirty="0" err="1"/>
              <a:t>limited</a:t>
            </a:r>
            <a:r>
              <a:rPr lang="fr-FR" sz="1400" dirty="0"/>
              <a:t> by </a:t>
            </a:r>
            <a:r>
              <a:rPr lang="fr-FR" sz="1400" dirty="0" err="1"/>
              <a:t>conventional</a:t>
            </a:r>
            <a:r>
              <a:rPr lang="fr-FR" sz="1400" dirty="0"/>
              <a:t> Robinson </a:t>
            </a:r>
            <a:r>
              <a:rPr lang="fr-FR" sz="1400" dirty="0" err="1"/>
              <a:t>instability</a:t>
            </a:r>
            <a:r>
              <a:rPr lang="fr-FR" sz="1400" dirty="0"/>
              <a:t> or </a:t>
            </a:r>
            <a:r>
              <a:rPr lang="fr-FR" sz="1400" dirty="0" err="1"/>
              <a:t>dipole-quadrupole</a:t>
            </a:r>
            <a:r>
              <a:rPr lang="fr-FR" sz="1400" dirty="0"/>
              <a:t> </a:t>
            </a:r>
            <a:r>
              <a:rPr lang="fr-FR" sz="1400" dirty="0" err="1"/>
              <a:t>instability</a:t>
            </a:r>
            <a:r>
              <a:rPr lang="fr-FR" sz="1400" dirty="0"/>
              <a:t> (?)</a:t>
            </a:r>
          </a:p>
        </p:txBody>
      </p:sp>
      <p:pic>
        <p:nvPicPr>
          <p:cNvPr id="7" name="Image 6">
            <a:extLst>
              <a:ext uri="{FF2B5EF4-FFF2-40B4-BE49-F238E27FC236}">
                <a16:creationId xmlns:a16="http://schemas.microsoft.com/office/drawing/2014/main" id="{C10D81AA-31D6-4719-841E-5DE493D00C73}"/>
              </a:ext>
            </a:extLst>
          </p:cNvPr>
          <p:cNvPicPr>
            <a:picLocks noChangeAspect="1"/>
          </p:cNvPicPr>
          <p:nvPr/>
        </p:nvPicPr>
        <p:blipFill>
          <a:blip r:embed="rId4"/>
          <a:stretch>
            <a:fillRect/>
          </a:stretch>
        </p:blipFill>
        <p:spPr>
          <a:xfrm>
            <a:off x="3311792" y="1023944"/>
            <a:ext cx="2684088" cy="1763830"/>
          </a:xfrm>
          <a:prstGeom prst="rect">
            <a:avLst/>
          </a:prstGeom>
        </p:spPr>
      </p:pic>
      <p:sp>
        <p:nvSpPr>
          <p:cNvPr id="8" name="ZoneTexte 7">
            <a:extLst>
              <a:ext uri="{FF2B5EF4-FFF2-40B4-BE49-F238E27FC236}">
                <a16:creationId xmlns:a16="http://schemas.microsoft.com/office/drawing/2014/main" id="{E5D35931-D8B1-4E4A-9876-CC919BED6444}"/>
              </a:ext>
            </a:extLst>
          </p:cNvPr>
          <p:cNvSpPr txBox="1"/>
          <p:nvPr/>
        </p:nvSpPr>
        <p:spPr>
          <a:xfrm>
            <a:off x="323528" y="4227934"/>
            <a:ext cx="4824536" cy="523220"/>
          </a:xfrm>
          <a:prstGeom prst="rect">
            <a:avLst/>
          </a:prstGeom>
          <a:noFill/>
        </p:spPr>
        <p:txBody>
          <a:bodyPr wrap="square" rtlCol="0">
            <a:spAutoFit/>
          </a:bodyPr>
          <a:lstStyle/>
          <a:p>
            <a:pPr>
              <a:spcAft>
                <a:spcPts val="600"/>
              </a:spcAft>
            </a:pPr>
            <a:r>
              <a:rPr lang="fr-FR" sz="1400" dirty="0"/>
              <a:t>Max </a:t>
            </a:r>
            <a:r>
              <a:rPr lang="fr-FR" sz="1400" dirty="0">
                <a:sym typeface="Symbol" panose="05050102010706020507" pitchFamily="18" charset="2"/>
              </a:rPr>
              <a:t></a:t>
            </a:r>
            <a:r>
              <a:rPr lang="fr-FR" sz="1400" baseline="-25000" dirty="0">
                <a:sym typeface="Symbol" panose="05050102010706020507" pitchFamily="18" charset="2"/>
              </a:rPr>
              <a:t>s</a:t>
            </a:r>
            <a:r>
              <a:rPr lang="fr-FR" sz="1400" dirty="0">
                <a:sym typeface="Symbol" panose="05050102010706020507" pitchFamily="18" charset="2"/>
              </a:rPr>
              <a:t> of 50 </a:t>
            </a:r>
            <a:r>
              <a:rPr lang="fr-FR" sz="1400" dirty="0" err="1">
                <a:sym typeface="Symbol" panose="05050102010706020507" pitchFamily="18" charset="2"/>
              </a:rPr>
              <a:t>ps</a:t>
            </a:r>
            <a:r>
              <a:rPr lang="fr-FR" sz="1400" dirty="0">
                <a:sym typeface="Symbol" panose="05050102010706020507" pitchFamily="18" charset="2"/>
              </a:rPr>
              <a:t> </a:t>
            </a:r>
            <a:r>
              <a:rPr lang="fr-FR" sz="1400" dirty="0" err="1">
                <a:sym typeface="Symbol" panose="05050102010706020507" pitchFamily="18" charset="2"/>
              </a:rPr>
              <a:t>reached</a:t>
            </a:r>
            <a:r>
              <a:rPr lang="fr-FR" sz="1400" dirty="0">
                <a:sym typeface="Symbol" panose="05050102010706020507" pitchFamily="18" charset="2"/>
              </a:rPr>
              <a:t> for 3HC and 36 </a:t>
            </a:r>
            <a:r>
              <a:rPr lang="fr-FR" sz="1400" dirty="0" err="1">
                <a:sym typeface="Symbol" panose="05050102010706020507" pitchFamily="18" charset="2"/>
              </a:rPr>
              <a:t>ps</a:t>
            </a:r>
            <a:r>
              <a:rPr lang="fr-FR" sz="1400" dirty="0">
                <a:sym typeface="Symbol" panose="05050102010706020507" pitchFamily="18" charset="2"/>
              </a:rPr>
              <a:t> (BLF = 4) for 4HC  </a:t>
            </a:r>
            <a:r>
              <a:rPr lang="fr-FR" sz="1400" dirty="0" err="1">
                <a:sym typeface="Symbol" panose="05050102010706020507" pitchFamily="18" charset="2"/>
              </a:rPr>
              <a:t>limited</a:t>
            </a:r>
            <a:r>
              <a:rPr lang="fr-FR" sz="1400" dirty="0">
                <a:sym typeface="Symbol" panose="05050102010706020507" pitchFamily="18" charset="2"/>
              </a:rPr>
              <a:t> by « </a:t>
            </a:r>
            <a:r>
              <a:rPr lang="fr-FR" sz="1400" dirty="0" err="1">
                <a:sym typeface="Symbol" panose="05050102010706020507" pitchFamily="18" charset="2"/>
              </a:rPr>
              <a:t>periodic</a:t>
            </a:r>
            <a:r>
              <a:rPr lang="fr-FR" sz="1400" dirty="0">
                <a:sym typeface="Symbol" panose="05050102010706020507" pitchFamily="18" charset="2"/>
              </a:rPr>
              <a:t> transient </a:t>
            </a:r>
            <a:r>
              <a:rPr lang="fr-FR" sz="1400" dirty="0" err="1">
                <a:sym typeface="Symbol" panose="05050102010706020507" pitchFamily="18" charset="2"/>
              </a:rPr>
              <a:t>beam</a:t>
            </a:r>
            <a:r>
              <a:rPr lang="fr-FR" sz="1400" dirty="0">
                <a:sym typeface="Symbol" panose="05050102010706020507" pitchFamily="18" charset="2"/>
              </a:rPr>
              <a:t> </a:t>
            </a:r>
            <a:r>
              <a:rPr lang="fr-FR" sz="1400" dirty="0" err="1">
                <a:sym typeface="Symbol" panose="05050102010706020507" pitchFamily="18" charset="2"/>
              </a:rPr>
              <a:t>loading</a:t>
            </a:r>
            <a:r>
              <a:rPr lang="fr-FR" sz="1400" dirty="0">
                <a:sym typeface="Symbol" panose="05050102010706020507" pitchFamily="18" charset="2"/>
              </a:rPr>
              <a:t>  </a:t>
            </a:r>
            <a:r>
              <a:rPr lang="fr-FR" sz="1400" dirty="0" err="1">
                <a:sym typeface="Symbol" panose="05050102010706020507" pitchFamily="18" charset="2"/>
              </a:rPr>
              <a:t>instability</a:t>
            </a:r>
            <a:r>
              <a:rPr lang="fr-FR" sz="1400" dirty="0">
                <a:sym typeface="Symbol" panose="05050102010706020507" pitchFamily="18" charset="2"/>
              </a:rPr>
              <a:t> » (PTBL) </a:t>
            </a:r>
            <a:endParaRPr lang="fr-FR" sz="1400" baseline="-25000" dirty="0"/>
          </a:p>
        </p:txBody>
      </p:sp>
      <p:sp>
        <p:nvSpPr>
          <p:cNvPr id="9" name="ZoneTexte 8">
            <a:extLst>
              <a:ext uri="{FF2B5EF4-FFF2-40B4-BE49-F238E27FC236}">
                <a16:creationId xmlns:a16="http://schemas.microsoft.com/office/drawing/2014/main" id="{7B247E32-B294-4771-9017-C210975BFDC4}"/>
              </a:ext>
            </a:extLst>
          </p:cNvPr>
          <p:cNvSpPr txBox="1"/>
          <p:nvPr/>
        </p:nvSpPr>
        <p:spPr>
          <a:xfrm>
            <a:off x="3419872" y="2769190"/>
            <a:ext cx="2382335" cy="738664"/>
          </a:xfrm>
          <a:prstGeom prst="rect">
            <a:avLst/>
          </a:prstGeom>
          <a:noFill/>
        </p:spPr>
        <p:txBody>
          <a:bodyPr wrap="square" rtlCol="0">
            <a:spAutoFit/>
          </a:bodyPr>
          <a:lstStyle/>
          <a:p>
            <a:pPr algn="just"/>
            <a:r>
              <a:rPr lang="fr-FR" sz="1400" dirty="0"/>
              <a:t>Beam injection up to 500 mA </a:t>
            </a:r>
            <a:r>
              <a:rPr lang="fr-FR" sz="1400" dirty="0" err="1"/>
              <a:t>with</a:t>
            </a:r>
            <a:r>
              <a:rPr lang="fr-FR" sz="1400" dirty="0"/>
              <a:t> </a:t>
            </a:r>
            <a:r>
              <a:rPr lang="fr-FR" sz="1400" dirty="0" err="1"/>
              <a:t>fixed</a:t>
            </a:r>
            <a:r>
              <a:rPr lang="fr-FR" sz="1400" dirty="0"/>
              <a:t> HC </a:t>
            </a:r>
            <a:r>
              <a:rPr lang="fr-FR" sz="1400" dirty="0" err="1"/>
              <a:t>detuning</a:t>
            </a:r>
            <a:r>
              <a:rPr lang="fr-FR" sz="1400" dirty="0"/>
              <a:t> </a:t>
            </a:r>
            <a:r>
              <a:rPr lang="fr-FR" sz="1400" dirty="0" err="1"/>
              <a:t>is</a:t>
            </a:r>
            <a:r>
              <a:rPr lang="fr-FR" sz="1400" dirty="0"/>
              <a:t> </a:t>
            </a:r>
            <a:r>
              <a:rPr lang="fr-FR" sz="1400" dirty="0" err="1"/>
              <a:t>tracking</a:t>
            </a:r>
            <a:r>
              <a:rPr lang="fr-FR" sz="1400" dirty="0"/>
              <a:t> stable </a:t>
            </a:r>
          </a:p>
        </p:txBody>
      </p:sp>
      <p:sp>
        <p:nvSpPr>
          <p:cNvPr id="10" name="Titre 1">
            <a:extLst>
              <a:ext uri="{FF2B5EF4-FFF2-40B4-BE49-F238E27FC236}">
                <a16:creationId xmlns:a16="http://schemas.microsoft.com/office/drawing/2014/main" id="{27A80CB0-A1B9-4AB3-9ED4-648F81593705}"/>
              </a:ext>
            </a:extLst>
          </p:cNvPr>
          <p:cNvSpPr txBox="1">
            <a:spLocks/>
          </p:cNvSpPr>
          <p:nvPr/>
        </p:nvSpPr>
        <p:spPr>
          <a:xfrm>
            <a:off x="1043608" y="14566"/>
            <a:ext cx="8064896" cy="565200"/>
          </a:xfrm>
          <a:prstGeom prst="rect">
            <a:avLst/>
          </a:prstGeom>
        </p:spPr>
        <p:txBody>
          <a:bodyPr vert="horz" lIns="91440" tIns="45720" rIns="91440" bIns="45720" rtlCol="0" anchor="ctr">
            <a:noAutofit/>
          </a:bodyPr>
          <a:lstStyle>
            <a:lvl1pPr algn="r" defTabSz="914400" rtl="0" eaLnBrk="1" latinLnBrk="0" hangingPunct="1">
              <a:spcBef>
                <a:spcPct val="0"/>
              </a:spcBef>
              <a:buNone/>
              <a:defRPr sz="3200" kern="1200">
                <a:solidFill>
                  <a:schemeClr val="accent1"/>
                </a:solidFill>
                <a:latin typeface="Arial" panose="020B0604020202020204" pitchFamily="34" charset="0"/>
                <a:ea typeface="+mj-ea"/>
                <a:cs typeface="Arial" panose="020B0604020202020204" pitchFamily="34" charset="0"/>
              </a:defRPr>
            </a:lvl1pPr>
          </a:lstStyle>
          <a:p>
            <a:r>
              <a:rPr lang="en-GB" sz="2800" dirty="0">
                <a:latin typeface="Calibri" panose="020F0502020204030204" pitchFamily="34" charset="0"/>
                <a:ea typeface="Calibri" panose="020F0502020204030204" pitchFamily="34" charset="0"/>
                <a:cs typeface="Times New Roman" panose="02020603050405020304" pitchFamily="18" charset="0"/>
              </a:rPr>
              <a:t>Passive SC case – 500 mA and single bunch (20 mA)</a:t>
            </a:r>
            <a:endParaRPr lang="fr-FR" sz="2800" dirty="0"/>
          </a:p>
        </p:txBody>
      </p:sp>
      <p:sp>
        <p:nvSpPr>
          <p:cNvPr id="11" name="ZoneTexte 10">
            <a:extLst>
              <a:ext uri="{FF2B5EF4-FFF2-40B4-BE49-F238E27FC236}">
                <a16:creationId xmlns:a16="http://schemas.microsoft.com/office/drawing/2014/main" id="{B63F1132-6F23-4D4A-A87A-3D3C2D828914}"/>
              </a:ext>
            </a:extLst>
          </p:cNvPr>
          <p:cNvSpPr txBox="1"/>
          <p:nvPr/>
        </p:nvSpPr>
        <p:spPr>
          <a:xfrm>
            <a:off x="660200" y="736739"/>
            <a:ext cx="2218010" cy="276999"/>
          </a:xfrm>
          <a:prstGeom prst="rect">
            <a:avLst/>
          </a:prstGeom>
          <a:noFill/>
        </p:spPr>
        <p:txBody>
          <a:bodyPr wrap="square" rtlCol="0">
            <a:spAutoFit/>
          </a:bodyPr>
          <a:lstStyle/>
          <a:p>
            <a:pPr algn="ctr"/>
            <a:r>
              <a:rPr lang="fr-FR" sz="1200" b="1" i="1" dirty="0" err="1"/>
              <a:t>Bunch</a:t>
            </a:r>
            <a:r>
              <a:rPr lang="fr-FR" sz="1200" b="1" i="1" dirty="0"/>
              <a:t> </a:t>
            </a:r>
            <a:r>
              <a:rPr lang="fr-FR" sz="1200" b="1" i="1" dirty="0" err="1"/>
              <a:t>lengthening</a:t>
            </a:r>
            <a:r>
              <a:rPr lang="fr-FR" sz="1200" b="1" i="1" dirty="0"/>
              <a:t> @ 500 mA</a:t>
            </a:r>
          </a:p>
        </p:txBody>
      </p:sp>
      <p:sp>
        <p:nvSpPr>
          <p:cNvPr id="12" name="ZoneTexte 11">
            <a:extLst>
              <a:ext uri="{FF2B5EF4-FFF2-40B4-BE49-F238E27FC236}">
                <a16:creationId xmlns:a16="http://schemas.microsoft.com/office/drawing/2014/main" id="{A5C7E5B5-4A8F-4A3B-9CCF-3B06A1221CA6}"/>
              </a:ext>
            </a:extLst>
          </p:cNvPr>
          <p:cNvSpPr txBox="1"/>
          <p:nvPr/>
        </p:nvSpPr>
        <p:spPr>
          <a:xfrm>
            <a:off x="6510358" y="912522"/>
            <a:ext cx="2382122" cy="276999"/>
          </a:xfrm>
          <a:prstGeom prst="rect">
            <a:avLst/>
          </a:prstGeom>
          <a:noFill/>
        </p:spPr>
        <p:txBody>
          <a:bodyPr wrap="square" rtlCol="0">
            <a:spAutoFit/>
          </a:bodyPr>
          <a:lstStyle/>
          <a:p>
            <a:pPr algn="ctr"/>
            <a:r>
              <a:rPr lang="fr-FR" sz="1200" b="1" i="1" dirty="0" err="1"/>
              <a:t>Bunch</a:t>
            </a:r>
            <a:r>
              <a:rPr lang="fr-FR" sz="1200" b="1" i="1" dirty="0"/>
              <a:t> </a:t>
            </a:r>
            <a:r>
              <a:rPr lang="fr-FR" sz="1200" b="1" i="1" dirty="0" err="1"/>
              <a:t>lengthening</a:t>
            </a:r>
            <a:r>
              <a:rPr lang="fr-FR" sz="1200" b="1" i="1" dirty="0"/>
              <a:t> @ 20 mA</a:t>
            </a:r>
          </a:p>
        </p:txBody>
      </p:sp>
      <p:sp>
        <p:nvSpPr>
          <p:cNvPr id="13" name="ZoneTexte 12">
            <a:extLst>
              <a:ext uri="{FF2B5EF4-FFF2-40B4-BE49-F238E27FC236}">
                <a16:creationId xmlns:a16="http://schemas.microsoft.com/office/drawing/2014/main" id="{E0C4F938-4AAE-4090-961E-E336A23500B3}"/>
              </a:ext>
            </a:extLst>
          </p:cNvPr>
          <p:cNvSpPr txBox="1"/>
          <p:nvPr/>
        </p:nvSpPr>
        <p:spPr>
          <a:xfrm>
            <a:off x="3779912" y="594940"/>
            <a:ext cx="1846520" cy="461665"/>
          </a:xfrm>
          <a:prstGeom prst="rect">
            <a:avLst/>
          </a:prstGeom>
          <a:noFill/>
        </p:spPr>
        <p:txBody>
          <a:bodyPr wrap="square" rtlCol="0">
            <a:spAutoFit/>
          </a:bodyPr>
          <a:lstStyle/>
          <a:p>
            <a:pPr algn="ctr"/>
            <a:r>
              <a:rPr lang="fr-FR" sz="1200" b="1" i="1" dirty="0" err="1"/>
              <a:t>Lengthening</a:t>
            </a:r>
            <a:r>
              <a:rPr lang="fr-FR" sz="1200" b="1" i="1" dirty="0"/>
              <a:t> </a:t>
            </a:r>
            <a:r>
              <a:rPr lang="fr-FR" sz="1200" b="1" i="1" dirty="0" err="1"/>
              <a:t>growth</a:t>
            </a:r>
            <a:r>
              <a:rPr lang="fr-FR" sz="1200" b="1" i="1" dirty="0"/>
              <a:t> </a:t>
            </a:r>
            <a:r>
              <a:rPr lang="fr-FR" sz="1200" b="1" i="1" dirty="0" err="1"/>
              <a:t>during</a:t>
            </a:r>
            <a:r>
              <a:rPr lang="fr-FR" sz="1200" b="1" i="1" dirty="0"/>
              <a:t> injection</a:t>
            </a:r>
          </a:p>
        </p:txBody>
      </p:sp>
      <p:sp>
        <p:nvSpPr>
          <p:cNvPr id="2" name="ZoneTexte 1">
            <a:extLst>
              <a:ext uri="{FF2B5EF4-FFF2-40B4-BE49-F238E27FC236}">
                <a16:creationId xmlns:a16="http://schemas.microsoft.com/office/drawing/2014/main" id="{6FDCA2F3-8EE9-4742-B63F-A813ABA7F728}"/>
              </a:ext>
            </a:extLst>
          </p:cNvPr>
          <p:cNvSpPr txBox="1"/>
          <p:nvPr/>
        </p:nvSpPr>
        <p:spPr>
          <a:xfrm>
            <a:off x="3491880" y="3651870"/>
            <a:ext cx="2576008" cy="307777"/>
          </a:xfrm>
          <a:prstGeom prst="rect">
            <a:avLst/>
          </a:prstGeom>
          <a:noFill/>
        </p:spPr>
        <p:txBody>
          <a:bodyPr wrap="square" rtlCol="0">
            <a:spAutoFit/>
          </a:bodyPr>
          <a:lstStyle/>
          <a:p>
            <a:r>
              <a:rPr lang="fr-FR" sz="1400" i="1" dirty="0" err="1"/>
              <a:t>Without</a:t>
            </a:r>
            <a:r>
              <a:rPr lang="fr-FR" sz="1400" i="1" dirty="0"/>
              <a:t> </a:t>
            </a:r>
            <a:r>
              <a:rPr lang="fr-FR" sz="1400" i="1" dirty="0" err="1"/>
              <a:t>impedance</a:t>
            </a:r>
            <a:r>
              <a:rPr lang="fr-FR" sz="1400" i="1" dirty="0"/>
              <a:t> model</a:t>
            </a:r>
          </a:p>
        </p:txBody>
      </p:sp>
      <p:sp>
        <p:nvSpPr>
          <p:cNvPr id="3" name="ZoneTexte 2">
            <a:extLst>
              <a:ext uri="{FF2B5EF4-FFF2-40B4-BE49-F238E27FC236}">
                <a16:creationId xmlns:a16="http://schemas.microsoft.com/office/drawing/2014/main" id="{DEDFFC71-258A-4CA7-8A1E-B8159E767E14}"/>
              </a:ext>
            </a:extLst>
          </p:cNvPr>
          <p:cNvSpPr txBox="1"/>
          <p:nvPr/>
        </p:nvSpPr>
        <p:spPr>
          <a:xfrm>
            <a:off x="627840" y="4784253"/>
            <a:ext cx="5528336" cy="307777"/>
          </a:xfrm>
          <a:prstGeom prst="rect">
            <a:avLst/>
          </a:prstGeom>
          <a:solidFill>
            <a:schemeClr val="bg1"/>
          </a:solidFill>
          <a:ln w="25400" cmpd="dbl">
            <a:solidFill>
              <a:srgbClr val="C00000"/>
            </a:solidFill>
          </a:ln>
        </p:spPr>
        <p:txBody>
          <a:bodyPr wrap="square" rtlCol="0">
            <a:spAutoFit/>
          </a:bodyPr>
          <a:lstStyle/>
          <a:p>
            <a:pPr algn="ctr"/>
            <a:r>
              <a:rPr lang="fr-FR" sz="1400" i="1" dirty="0" err="1"/>
              <a:t>With</a:t>
            </a:r>
            <a:r>
              <a:rPr lang="fr-FR" sz="1400" i="1" dirty="0"/>
              <a:t> </a:t>
            </a:r>
            <a:r>
              <a:rPr lang="fr-FR" sz="1400" i="1" dirty="0" err="1"/>
              <a:t>impedance</a:t>
            </a:r>
            <a:r>
              <a:rPr lang="fr-FR" sz="1400" i="1" dirty="0"/>
              <a:t> model, </a:t>
            </a:r>
            <a:r>
              <a:rPr lang="fr-FR" sz="1400" dirty="0"/>
              <a:t>BLF &gt; 4.5 for all operating modes h = 3 and 4</a:t>
            </a:r>
          </a:p>
        </p:txBody>
      </p:sp>
    </p:spTree>
    <p:extLst>
      <p:ext uri="{BB962C8B-B14F-4D97-AF65-F5344CB8AC3E}">
        <p14:creationId xmlns:p14="http://schemas.microsoft.com/office/powerpoint/2010/main" val="338969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OLEIL - fond gr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OLEIL - fond blan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114587</TotalTime>
  <Words>1969</Words>
  <Application>Microsoft Office PowerPoint</Application>
  <PresentationFormat>Affichage à l'écran (16:9)</PresentationFormat>
  <Paragraphs>281</Paragraphs>
  <Slides>24</Slides>
  <Notes>1</Notes>
  <HiddenSlides>0</HiddenSlides>
  <MMClips>0</MMClips>
  <ScaleCrop>false</ScaleCrop>
  <HeadingPairs>
    <vt:vector size="6" baseType="variant">
      <vt:variant>
        <vt:lpstr>Polices utilisées</vt:lpstr>
      </vt:variant>
      <vt:variant>
        <vt:i4>8</vt:i4>
      </vt:variant>
      <vt:variant>
        <vt:lpstr>Thème</vt:lpstr>
      </vt:variant>
      <vt:variant>
        <vt:i4>4</vt:i4>
      </vt:variant>
      <vt:variant>
        <vt:lpstr>Titres des diapositives</vt:lpstr>
      </vt:variant>
      <vt:variant>
        <vt:i4>24</vt:i4>
      </vt:variant>
    </vt:vector>
  </HeadingPairs>
  <TitlesOfParts>
    <vt:vector size="36" baseType="lpstr">
      <vt:lpstr>Arial</vt:lpstr>
      <vt:lpstr>Arial Black</vt:lpstr>
      <vt:lpstr>Calibri</vt:lpstr>
      <vt:lpstr>Cambria Math</vt:lpstr>
      <vt:lpstr>Helvetica</vt:lpstr>
      <vt:lpstr>Symbol</vt:lpstr>
      <vt:lpstr>Times New Roman</vt:lpstr>
      <vt:lpstr>Wingdings</vt:lpstr>
      <vt:lpstr>Conception personnalisée</vt:lpstr>
      <vt:lpstr>1_Conception personnalisée</vt:lpstr>
      <vt:lpstr>SOLEIL - fond gris</vt:lpstr>
      <vt:lpstr>SOLEIL - fond blanc</vt:lpstr>
      <vt:lpstr>SC vs NC Harmonic Systems for SOLEIL II</vt:lpstr>
      <vt:lpstr>Main SR parameters &amp; fundamental RF specifications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Active NC case – 500 mA</vt:lpstr>
      <vt:lpstr>Active NC case – 500 mA</vt:lpstr>
      <vt:lpstr>Active NC case – 500 mA</vt:lpstr>
      <vt:lpstr>Active NC harmonic cavity case</vt:lpstr>
      <vt:lpstr>Active NC case – 500 mA</vt:lpstr>
      <vt:lpstr>Active NC case – 8-bunch mode (100 mA)</vt:lpstr>
      <vt:lpstr>Active NC case – Single bunch mode (20 mA)</vt:lpstr>
      <vt:lpstr>Présentation PowerPoint</vt:lpstr>
      <vt:lpstr>Présentation PowerPoint</vt:lpstr>
      <vt:lpstr>Présentation PowerPoint</vt:lpstr>
      <vt:lpstr>Présentation PowerPoint</vt:lpstr>
    </vt:vector>
  </TitlesOfParts>
  <Company>Synchrotron SOLEIL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YAO Stephanie</dc:creator>
  <cp:lastModifiedBy>DIOP Massamba</cp:lastModifiedBy>
  <cp:revision>1543</cp:revision>
  <cp:lastPrinted>2022-10-07T16:37:45Z</cp:lastPrinted>
  <dcterms:created xsi:type="dcterms:W3CDTF">2016-11-25T17:34:53Z</dcterms:created>
  <dcterms:modified xsi:type="dcterms:W3CDTF">2022-10-11T16:43:05Z</dcterms:modified>
</cp:coreProperties>
</file>