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7"/>
  </p:notesMasterIdLst>
  <p:handoutMasterIdLst>
    <p:handoutMasterId r:id="rId28"/>
  </p:handoutMasterIdLst>
  <p:sldIdLst>
    <p:sldId id="271" r:id="rId6"/>
    <p:sldId id="298" r:id="rId7"/>
    <p:sldId id="299" r:id="rId8"/>
    <p:sldId id="315" r:id="rId9"/>
    <p:sldId id="301" r:id="rId10"/>
    <p:sldId id="316" r:id="rId11"/>
    <p:sldId id="304" r:id="rId12"/>
    <p:sldId id="311" r:id="rId13"/>
    <p:sldId id="317" r:id="rId14"/>
    <p:sldId id="314" r:id="rId15"/>
    <p:sldId id="307" r:id="rId16"/>
    <p:sldId id="295" r:id="rId17"/>
    <p:sldId id="293" r:id="rId18"/>
    <p:sldId id="310" r:id="rId19"/>
    <p:sldId id="302" r:id="rId20"/>
    <p:sldId id="320" r:id="rId21"/>
    <p:sldId id="308" r:id="rId22"/>
    <p:sldId id="319" r:id="rId23"/>
    <p:sldId id="318" r:id="rId24"/>
    <p:sldId id="309" r:id="rId25"/>
    <p:sldId id="29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73"/>
    <p:restoredTop sz="70229"/>
  </p:normalViewPr>
  <p:slideViewPr>
    <p:cSldViewPr snapToGrid="0" snapToObjects="1" showGuides="1">
      <p:cViewPr varScale="1">
        <p:scale>
          <a:sx n="72" d="100"/>
          <a:sy n="72" d="100"/>
        </p:scale>
        <p:origin x="216"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3C5D7D-3B6F-660C-8391-6EAC016DCD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127FE98A-C2E5-B03E-ED0F-8096FC93DC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4F6E78-95B8-8041-B333-B502553B0BD1}" type="datetime1">
              <a:rPr lang="sv-SE" smtClean="0"/>
              <a:t>2023-11-16</a:t>
            </a:fld>
            <a:endParaRPr lang="en-SE"/>
          </a:p>
        </p:txBody>
      </p:sp>
      <p:sp>
        <p:nvSpPr>
          <p:cNvPr id="4" name="Footer Placeholder 3">
            <a:extLst>
              <a:ext uri="{FF2B5EF4-FFF2-40B4-BE49-F238E27FC236}">
                <a16:creationId xmlns:a16="http://schemas.microsoft.com/office/drawing/2014/main" id="{728B35C8-C62E-C01A-3D13-F4F4095D12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F6C1CE0E-7EE7-BCC2-7EA7-E4C915CC2D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9BDEBC-8B33-BF49-9613-04BDD0F99293}" type="slidenum">
              <a:rPr lang="en-SE" smtClean="0"/>
              <a:t>‹#›</a:t>
            </a:fld>
            <a:endParaRPr lang="en-SE"/>
          </a:p>
        </p:txBody>
      </p:sp>
    </p:spTree>
    <p:extLst>
      <p:ext uri="{BB962C8B-B14F-4D97-AF65-F5344CB8AC3E}">
        <p14:creationId xmlns:p14="http://schemas.microsoft.com/office/powerpoint/2010/main" val="11822636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5AF98-2930-FD4B-ACE1-A96EDA57A5F5}" type="datetime1">
              <a:rPr lang="sv-SE" smtClean="0"/>
              <a:t>2023-11-16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1F5DC-E62E-1741-B9C7-0404885C399A}" type="slidenum">
              <a:rPr lang="sv-SE" smtClean="0"/>
              <a:t>‹#›</a:t>
            </a:fld>
            <a:endParaRPr lang="sv-SE"/>
          </a:p>
        </p:txBody>
      </p:sp>
    </p:spTree>
    <p:extLst>
      <p:ext uri="{BB962C8B-B14F-4D97-AF65-F5344CB8AC3E}">
        <p14:creationId xmlns:p14="http://schemas.microsoft.com/office/powerpoint/2010/main" val="15312531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340923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Ansible</a:t>
            </a:r>
            <a:r>
              <a:rPr lang="sv-SE" dirty="0"/>
              <a:t> </a:t>
            </a:r>
            <a:r>
              <a:rPr lang="sv-SE" dirty="0" err="1"/>
              <a:t>role</a:t>
            </a:r>
            <a:r>
              <a:rPr lang="sv-SE" dirty="0"/>
              <a:t> to </a:t>
            </a:r>
            <a:r>
              <a:rPr lang="sv-SE" dirty="0" err="1"/>
              <a:t>deploy</a:t>
            </a:r>
            <a:r>
              <a:rPr lang="sv-SE" dirty="0"/>
              <a:t> </a:t>
            </a:r>
            <a:r>
              <a:rPr lang="sv-SE" dirty="0" err="1"/>
              <a:t>generic</a:t>
            </a:r>
            <a:r>
              <a:rPr lang="sv-SE" dirty="0"/>
              <a:t> </a:t>
            </a:r>
            <a:r>
              <a:rPr lang="sv-SE" dirty="0" err="1"/>
              <a:t>conda</a:t>
            </a:r>
            <a:r>
              <a:rPr lang="sv-SE" dirty="0"/>
              <a:t> </a:t>
            </a:r>
            <a:r>
              <a:rPr lang="sv-SE" dirty="0" err="1"/>
              <a:t>environments</a:t>
            </a:r>
            <a:r>
              <a:rPr lang="sv-SE" dirty="0"/>
              <a:t> (</a:t>
            </a:r>
            <a:r>
              <a:rPr lang="sv-SE" dirty="0" err="1"/>
              <a:t>using</a:t>
            </a:r>
            <a:r>
              <a:rPr lang="sv-SE" dirty="0"/>
              <a:t> </a:t>
            </a:r>
            <a:r>
              <a:rPr lang="sv-SE" dirty="0" err="1"/>
              <a:t>conda</a:t>
            </a:r>
            <a:r>
              <a:rPr lang="sv-SE" dirty="0"/>
              <a:t> and </a:t>
            </a:r>
            <a:r>
              <a:rPr lang="sv-SE" dirty="0" err="1"/>
              <a:t>conda_env</a:t>
            </a:r>
            <a:r>
              <a:rPr lang="sv-SE" dirty="0"/>
              <a:t> </a:t>
            </a:r>
            <a:r>
              <a:rPr lang="sv-SE" dirty="0" err="1"/>
              <a:t>Ansible</a:t>
            </a:r>
            <a:r>
              <a:rPr lang="sv-SE" dirty="0"/>
              <a:t> </a:t>
            </a:r>
            <a:r>
              <a:rPr lang="sv-SE" dirty="0" err="1"/>
              <a:t>modules</a:t>
            </a:r>
            <a:r>
              <a:rPr lang="sv-SE" dirty="0"/>
              <a:t>):</a:t>
            </a:r>
          </a:p>
          <a:p>
            <a:r>
              <a:rPr lang="sv-SE" dirty="0"/>
              <a:t>- default </a:t>
            </a:r>
            <a:r>
              <a:rPr lang="sv-SE" dirty="0" err="1"/>
              <a:t>refers</a:t>
            </a:r>
            <a:r>
              <a:rPr lang="sv-SE" dirty="0"/>
              <a:t> to the version </a:t>
            </a:r>
            <a:r>
              <a:rPr lang="sv-SE" dirty="0" err="1"/>
              <a:t>defined</a:t>
            </a:r>
            <a:r>
              <a:rPr lang="sv-SE" dirty="0"/>
              <a:t> in </a:t>
            </a:r>
            <a:r>
              <a:rPr lang="sv-SE" dirty="0" err="1"/>
              <a:t>group_vars</a:t>
            </a:r>
            <a:r>
              <a:rPr lang="sv-SE" dirty="0"/>
              <a:t>/</a:t>
            </a:r>
            <a:r>
              <a:rPr lang="sv-SE" dirty="0" err="1"/>
              <a:t>all.yml</a:t>
            </a:r>
            <a:r>
              <a:rPr lang="sv-SE" dirty="0"/>
              <a:t>: </a:t>
            </a:r>
            <a:r>
              <a:rPr lang="sv-SE" dirty="0" err="1"/>
              <a:t>keep</a:t>
            </a:r>
            <a:r>
              <a:rPr lang="sv-SE" dirty="0"/>
              <a:t> the same version </a:t>
            </a:r>
            <a:r>
              <a:rPr lang="sv-SE" dirty="0" err="1"/>
              <a:t>deployed</a:t>
            </a:r>
            <a:r>
              <a:rPr lang="sv-SE" dirty="0"/>
              <a:t> </a:t>
            </a:r>
            <a:r>
              <a:rPr lang="sv-SE" dirty="0" err="1"/>
              <a:t>everywhere</a:t>
            </a:r>
            <a:r>
              <a:rPr lang="sv-SE" dirty="0"/>
              <a:t> (</a:t>
            </a:r>
            <a:r>
              <a:rPr lang="sv-SE" dirty="0" err="1"/>
              <a:t>but</a:t>
            </a:r>
            <a:r>
              <a:rPr lang="sv-SE" dirty="0"/>
              <a:t> </a:t>
            </a:r>
            <a:r>
              <a:rPr lang="sv-SE" dirty="0" err="1"/>
              <a:t>possible</a:t>
            </a:r>
            <a:r>
              <a:rPr lang="sv-SE" dirty="0"/>
              <a:t> to pin)</a:t>
            </a:r>
          </a:p>
          <a:p>
            <a:r>
              <a:rPr lang="sv-SE" dirty="0"/>
              <a:t>- </a:t>
            </a:r>
            <a:r>
              <a:rPr lang="sv-SE" dirty="0" err="1"/>
              <a:t>create</a:t>
            </a:r>
            <a:r>
              <a:rPr lang="sv-SE" dirty="0"/>
              <a:t> </a:t>
            </a:r>
            <a:r>
              <a:rPr lang="sv-SE" dirty="0" err="1"/>
              <a:t>wrapper</a:t>
            </a:r>
            <a:r>
              <a:rPr lang="sv-SE" dirty="0"/>
              <a:t> script under /</a:t>
            </a:r>
            <a:r>
              <a:rPr lang="sv-SE" dirty="0" err="1"/>
              <a:t>usr</a:t>
            </a:r>
            <a:r>
              <a:rPr lang="sv-SE" dirty="0"/>
              <a:t>/</a:t>
            </a:r>
            <a:r>
              <a:rPr lang="sv-SE" dirty="0" err="1"/>
              <a:t>local</a:t>
            </a:r>
            <a:r>
              <a:rPr lang="sv-SE" dirty="0"/>
              <a:t>/bin so </a:t>
            </a:r>
            <a:r>
              <a:rPr lang="sv-SE" dirty="0" err="1"/>
              <a:t>users</a:t>
            </a:r>
            <a:r>
              <a:rPr lang="sv-SE" dirty="0"/>
              <a:t> </a:t>
            </a:r>
            <a:r>
              <a:rPr lang="sv-SE" dirty="0" err="1"/>
              <a:t>don’t</a:t>
            </a:r>
            <a:r>
              <a:rPr lang="sv-SE" dirty="0"/>
              <a:t> </a:t>
            </a:r>
            <a:r>
              <a:rPr lang="sv-SE" dirty="0" err="1"/>
              <a:t>have</a:t>
            </a:r>
            <a:r>
              <a:rPr lang="sv-SE" dirty="0"/>
              <a:t> to </a:t>
            </a:r>
            <a:r>
              <a:rPr lang="sv-SE" dirty="0" err="1"/>
              <a:t>activate</a:t>
            </a:r>
            <a:r>
              <a:rPr lang="sv-SE" dirty="0"/>
              <a:t> the </a:t>
            </a:r>
            <a:r>
              <a:rPr lang="sv-SE" dirty="0" err="1"/>
              <a:t>env</a:t>
            </a:r>
            <a:endParaRPr lang="sv-SE" dirty="0"/>
          </a:p>
          <a:p>
            <a:r>
              <a:rPr lang="sv-SE" dirty="0"/>
              <a:t>- </a:t>
            </a:r>
            <a:r>
              <a:rPr lang="sv-SE" dirty="0" err="1"/>
              <a:t>possible</a:t>
            </a:r>
            <a:r>
              <a:rPr lang="sv-SE" dirty="0"/>
              <a:t> to </a:t>
            </a:r>
            <a:r>
              <a:rPr lang="sv-SE" dirty="0" err="1"/>
              <a:t>define</a:t>
            </a:r>
            <a:r>
              <a:rPr lang="sv-SE" dirty="0"/>
              <a:t> desktop </a:t>
            </a:r>
            <a:r>
              <a:rPr lang="sv-SE" dirty="0" err="1"/>
              <a:t>menus</a:t>
            </a:r>
            <a:endParaRPr lang="sv-SE" dirty="0"/>
          </a:p>
          <a:p>
            <a:endParaRPr lang="en-SE" dirty="0"/>
          </a:p>
          <a:p>
            <a:r>
              <a:rPr lang="en-SE" dirty="0"/>
              <a:t>Typically defined in group_vars/&lt;beamline&gt;-cc.yml</a:t>
            </a:r>
          </a:p>
        </p:txBody>
      </p:sp>
    </p:spTree>
    <p:extLst>
      <p:ext uri="{BB962C8B-B14F-4D97-AF65-F5344CB8AC3E}">
        <p14:creationId xmlns:p14="http://schemas.microsoft.com/office/powerpoint/2010/main" val="389637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Specific Ansible role to deploy Tango Device Servers.</a:t>
            </a:r>
            <a:br>
              <a:rPr lang="en-SE" dirty="0"/>
            </a:br>
            <a:r>
              <a:rPr lang="en-SE" dirty="0"/>
              <a:t>Elegant way to define Tango Device Servers using a nested list of servers, instances and devices + packages</a:t>
            </a:r>
            <a:br>
              <a:rPr lang="en-SE" dirty="0"/>
            </a:br>
            <a:r>
              <a:rPr lang="en-SE" dirty="0"/>
              <a:t>The role ensures the instance is restarted if the version changes.</a:t>
            </a:r>
          </a:p>
          <a:p>
            <a:r>
              <a:rPr lang="en-GB" dirty="0"/>
              <a:t>c</a:t>
            </a:r>
            <a:r>
              <a:rPr lang="en-SE" dirty="0"/>
              <a:t>pptango / pytango added automatically to the env -&gt; same version used everywhere (can be overwritten)</a:t>
            </a:r>
          </a:p>
        </p:txBody>
      </p:sp>
    </p:spTree>
    <p:extLst>
      <p:ext uri="{BB962C8B-B14F-4D97-AF65-F5344CB8AC3E}">
        <p14:creationId xmlns:p14="http://schemas.microsoft.com/office/powerpoint/2010/main" val="357286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The default version is defined in a versions dict in the all group_vars. Updated automatically when tagging a repo.</a:t>
            </a:r>
          </a:p>
        </p:txBody>
      </p:sp>
    </p:spTree>
    <p:extLst>
      <p:ext uri="{BB962C8B-B14F-4D97-AF65-F5344CB8AC3E}">
        <p14:creationId xmlns:p14="http://schemas.microsoft.com/office/powerpoint/2010/main" val="278422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This is enabled by defining some extra variables in the gitlab-ci.yml file.</a:t>
            </a:r>
          </a:p>
          <a:p>
            <a:r>
              <a:rPr lang="en-SE" dirty="0"/>
              <a:t>The application needs to be defined in the inventory first.</a:t>
            </a:r>
          </a:p>
        </p:txBody>
      </p:sp>
    </p:spTree>
    <p:extLst>
      <p:ext uri="{BB962C8B-B14F-4D97-AF65-F5344CB8AC3E}">
        <p14:creationId xmlns:p14="http://schemas.microsoft.com/office/powerpoint/2010/main" val="62088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We can’t setup continuous deployment for most applications as we don’t want to update software during operations.</a:t>
            </a:r>
          </a:p>
          <a:p>
            <a:endParaRPr lang="en-SE" dirty="0"/>
          </a:p>
          <a:p>
            <a:r>
              <a:rPr lang="en-SE" dirty="0"/>
              <a:t>It is thus important to deploy regularly to ensure the inventory matches what is installed on all machines</a:t>
            </a:r>
            <a:r>
              <a:rPr lang="en-GB" dirty="0"/>
              <a:t>.</a:t>
            </a:r>
          </a:p>
          <a:p>
            <a:r>
              <a:rPr lang="en-SE" dirty="0"/>
              <a:t>Monday is a maintenance day.</a:t>
            </a:r>
          </a:p>
          <a:p>
            <a:r>
              <a:rPr lang="en-SE" dirty="0"/>
              <a:t>Keep beamlines up-to-date!</a:t>
            </a:r>
          </a:p>
        </p:txBody>
      </p:sp>
    </p:spTree>
    <p:extLst>
      <p:ext uri="{BB962C8B-B14F-4D97-AF65-F5344CB8AC3E}">
        <p14:creationId xmlns:p14="http://schemas.microsoft.com/office/powerpoint/2010/main" val="3194795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Monitoring is done using Prometheus and Grafana dashboards</a:t>
            </a:r>
          </a:p>
        </p:txBody>
      </p:sp>
    </p:spTree>
    <p:extLst>
      <p:ext uri="{BB962C8B-B14F-4D97-AF65-F5344CB8AC3E}">
        <p14:creationId xmlns:p14="http://schemas.microsoft.com/office/powerpoint/2010/main" val="3415438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p>
        </p:txBody>
      </p:sp>
    </p:spTree>
    <p:extLst>
      <p:ext uri="{BB962C8B-B14F-4D97-AF65-F5344CB8AC3E}">
        <p14:creationId xmlns:p14="http://schemas.microsoft.com/office/powerpoint/2010/main" val="408876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Use prometheus node_exporter to monitor CPU / memory / disk</a:t>
            </a:r>
          </a:p>
        </p:txBody>
      </p:sp>
    </p:spTree>
    <p:extLst>
      <p:ext uri="{BB962C8B-B14F-4D97-AF65-F5344CB8AC3E}">
        <p14:creationId xmlns:p14="http://schemas.microsoft.com/office/powerpoint/2010/main" val="3960177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Specific Tango exporter to monitor Tango Servers</a:t>
            </a:r>
          </a:p>
        </p:txBody>
      </p:sp>
    </p:spTree>
    <p:extLst>
      <p:ext uri="{BB962C8B-B14F-4D97-AF65-F5344CB8AC3E}">
        <p14:creationId xmlns:p14="http://schemas.microsoft.com/office/powerpoint/2010/main" val="2342303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The Ansible inventory is very valuable but does not give us the full picture.</a:t>
            </a:r>
          </a:p>
          <a:p>
            <a:r>
              <a:rPr lang="en-SE" dirty="0"/>
              <a:t>Some software could have been installed manually or using Ansible but removed from the inventory and still present on a machine.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To keep better track of what is deployed at any time, we developed a script to collect packages data.</a:t>
            </a:r>
          </a:p>
          <a:p>
            <a:r>
              <a:rPr lang="en-SE" dirty="0"/>
              <a:t>Script is run every 30 minutes in the crontab.</a:t>
            </a:r>
          </a:p>
          <a:p>
            <a:endParaRPr lang="en-SE" dirty="0"/>
          </a:p>
          <a:p>
            <a:r>
              <a:rPr lang="en-SE" dirty="0"/>
              <a:t>Can search for packages. Need to create some dashboards to get some overview (check dev version deployed for too long for example)</a:t>
            </a:r>
          </a:p>
        </p:txBody>
      </p:sp>
    </p:spTree>
    <p:extLst>
      <p:ext uri="{BB962C8B-B14F-4D97-AF65-F5344CB8AC3E}">
        <p14:creationId xmlns:p14="http://schemas.microsoft.com/office/powerpoint/2010/main" val="307639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1080494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Web application to create widgets (image) to be integrated in README.</a:t>
            </a:r>
          </a:p>
          <a:p>
            <a:r>
              <a:rPr lang="en-SE" dirty="0"/>
              <a:t>Give information to the developer directly in the GitLab source repository (no context switching).</a:t>
            </a:r>
          </a:p>
          <a:p>
            <a:r>
              <a:rPr lang="en-SE" dirty="0"/>
              <a:t>Know directly what will be impacted by a modification. Where and what version is deployed?</a:t>
            </a:r>
          </a:p>
        </p:txBody>
      </p:sp>
    </p:spTree>
    <p:extLst>
      <p:ext uri="{BB962C8B-B14F-4D97-AF65-F5344CB8AC3E}">
        <p14:creationId xmlns:p14="http://schemas.microsoft.com/office/powerpoint/2010/main" val="2591112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367542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MAX IV Laboratory is a 4th generation synchrotron radiation facility, that has been operational since 2016. It is part of Lund university and receives funding from the Swedish government. </a:t>
            </a:r>
          </a:p>
          <a:p>
            <a:endParaRPr lang="en-SE" dirty="0"/>
          </a:p>
        </p:txBody>
      </p:sp>
    </p:spTree>
    <p:extLst>
      <p:ext uri="{BB962C8B-B14F-4D97-AF65-F5344CB8AC3E}">
        <p14:creationId xmlns:p14="http://schemas.microsoft.com/office/powerpoint/2010/main" val="117637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0" i="0" u="none" strike="noStrike" dirty="0">
                <a:solidFill>
                  <a:srgbClr val="000000"/>
                </a:solidFill>
                <a:effectLst/>
                <a:latin typeface="Calibri" panose="020F0502020204030204" pitchFamily="34" charset="0"/>
              </a:rPr>
              <a:t>Our new organisation was formed in a change process during 2022</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None/>
            </a:pPr>
            <a:r>
              <a:rPr lang="en-GB" sz="1800" b="0" i="0" u="none" strike="noStrike" dirty="0">
                <a:solidFill>
                  <a:srgbClr val="000000"/>
                </a:solidFill>
                <a:effectLst/>
                <a:latin typeface="Calibri" panose="020F0502020204030204" pitchFamily="34" charset="0"/>
              </a:rPr>
              <a:t>The change process has recently been finalized </a:t>
            </a:r>
            <a:r>
              <a:rPr lang="en-US" sz="1800" b="0" i="0" dirty="0">
                <a:solidFill>
                  <a:srgbClr val="000000"/>
                </a:solidFill>
                <a:effectLst/>
                <a:latin typeface="Calibri" panose="020F0502020204030204" pitchFamily="34" charset="0"/>
              </a:rPr>
              <a:t>​and has resulted in the creation of a new technical division, combining support functions, previously placed in the accelerator and science divisions.</a:t>
            </a: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Technical Division is responsible for the control and computing systems of the entire laboratory.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Technical Division the Software Group has 20 developers + 6 consultants working with control system software, as well as information management and data management tools. We support the operation of beamlines and accelerators and we participate in around 40 development projects per year. We hope the new organisation will allow a longer term perspective on building sustainable and robust systems that allow reliable operation in our diverse and fast changing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SE" dirty="0"/>
          </a:p>
        </p:txBody>
      </p:sp>
    </p:spTree>
    <p:extLst>
      <p:ext uri="{BB962C8B-B14F-4D97-AF65-F5344CB8AC3E}">
        <p14:creationId xmlns:p14="http://schemas.microsoft.com/office/powerpoint/2010/main" val="369859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We deploy everything with Ansible.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Have been using Ansible for 10 years.</a:t>
            </a:r>
          </a:p>
          <a:p>
            <a:endParaRPr lang="en-SE" dirty="0"/>
          </a:p>
        </p:txBody>
      </p:sp>
    </p:spTree>
    <p:extLst>
      <p:ext uri="{BB962C8B-B14F-4D97-AF65-F5344CB8AC3E}">
        <p14:creationId xmlns:p14="http://schemas.microsoft.com/office/powerpoint/2010/main" val="176881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CS playbook: setup tango database, starter on servers, jive and astor (common tools) on clients…</a:t>
            </a:r>
          </a:p>
        </p:txBody>
      </p:sp>
    </p:spTree>
    <p:extLst>
      <p:ext uri="{BB962C8B-B14F-4D97-AF65-F5344CB8AC3E}">
        <p14:creationId xmlns:p14="http://schemas.microsoft.com/office/powerpoint/2010/main" val="61519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200932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2943462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3082561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title with image">
    <p:bg>
      <p:bgPr>
        <a:solidFill>
          <a:schemeClr val="tx1"/>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529DF94E-7FFF-494A-BAA0-214AB05003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Bildobjekt 8">
            <a:extLst>
              <a:ext uri="{FF2B5EF4-FFF2-40B4-BE49-F238E27FC236}">
                <a16:creationId xmlns:a16="http://schemas.microsoft.com/office/drawing/2014/main" id="{9597E56A-6611-0C46-897E-0D1B00E9F21F}"/>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3151510" y="1944894"/>
            <a:ext cx="5888981" cy="1988525"/>
          </a:xfrm>
          <a:prstGeom prst="rect">
            <a:avLst/>
          </a:prstGeom>
        </p:spPr>
      </p:pic>
      <p:sp>
        <p:nvSpPr>
          <p:cNvPr id="12" name="Rubrik 11">
            <a:extLst>
              <a:ext uri="{FF2B5EF4-FFF2-40B4-BE49-F238E27FC236}">
                <a16:creationId xmlns:a16="http://schemas.microsoft.com/office/drawing/2014/main" id="{A9B53288-F758-3E4E-AE32-84B959CB37FA}"/>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sp>
        <p:nvSpPr>
          <p:cNvPr id="3" name="Platshållare för text 2">
            <a:extLst>
              <a:ext uri="{FF2B5EF4-FFF2-40B4-BE49-F238E27FC236}">
                <a16:creationId xmlns:a16="http://schemas.microsoft.com/office/drawing/2014/main" id="{CD1E984F-C848-8F4D-A99F-B3BE48DF6661}"/>
              </a:ext>
            </a:extLst>
          </p:cNvPr>
          <p:cNvSpPr>
            <a:spLocks noGrp="1"/>
          </p:cNvSpPr>
          <p:nvPr>
            <p:ph type="body" sz="quarter" idx="10"/>
          </p:nvPr>
        </p:nvSpPr>
        <p:spPr>
          <a:xfrm>
            <a:off x="2136775" y="4317534"/>
            <a:ext cx="7918450" cy="660400"/>
          </a:xfrm>
        </p:spPr>
        <p:txBody>
          <a:bodyPr>
            <a:normAutofit/>
          </a:bodyPr>
          <a:lstStyle>
            <a:lvl1pPr marL="0" indent="0" algn="ctr">
              <a:buNone/>
              <a:defRPr sz="1800" b="1" baseline="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402586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list+image1c">
    <p:bg>
      <p:bgPr>
        <a:solidFill>
          <a:schemeClr val="tx2"/>
        </a:solidFill>
        <a:effectLst/>
      </p:bgPr>
    </p:bg>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1" y="0"/>
            <a:ext cx="7608887" cy="6858000"/>
          </a:xfrm>
          <a:solidFill>
            <a:schemeClr val="bg1"/>
          </a:solidFill>
        </p:spPr>
        <p:txBody>
          <a:bodyPr/>
          <a:lstStyle/>
          <a:p>
            <a:r>
              <a:rPr lang="en-GB" noProof="0"/>
              <a:t>Click icon to add picture</a:t>
            </a:r>
          </a:p>
        </p:txBody>
      </p:sp>
      <p:sp>
        <p:nvSpPr>
          <p:cNvPr id="13" name="Platshållare för text 3">
            <a:extLst>
              <a:ext uri="{FF2B5EF4-FFF2-40B4-BE49-F238E27FC236}">
                <a16:creationId xmlns:a16="http://schemas.microsoft.com/office/drawing/2014/main" id="{4B6B6AD2-ED26-AB44-931E-6F5B9431882E}"/>
              </a:ext>
            </a:extLst>
          </p:cNvPr>
          <p:cNvSpPr>
            <a:spLocks noGrp="1"/>
          </p:cNvSpPr>
          <p:nvPr>
            <p:ph type="body" sz="quarter" idx="12" hasCustomPrompt="1"/>
          </p:nvPr>
        </p:nvSpPr>
        <p:spPr>
          <a:xfrm>
            <a:off x="8050563" y="2169764"/>
            <a:ext cx="3647726" cy="3936568"/>
          </a:xfrm>
        </p:spPr>
        <p:txBody>
          <a:bodyPr>
            <a:normAutofit/>
          </a:bodyPr>
          <a:lstStyle>
            <a:lvl1pPr marL="192600" indent="-192600">
              <a:lnSpc>
                <a:spcPct val="100000"/>
              </a:lnSpc>
              <a:defRPr sz="1800" b="1" spc="30" baseline="0">
                <a:solidFill>
                  <a:schemeClr val="bg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sp>
        <p:nvSpPr>
          <p:cNvPr id="7" name="Rubrik 1">
            <a:extLst>
              <a:ext uri="{FF2B5EF4-FFF2-40B4-BE49-F238E27FC236}">
                <a16:creationId xmlns:a16="http://schemas.microsoft.com/office/drawing/2014/main" id="{ADEC7A8F-7893-1741-9B5B-0CFA050AFFE4}"/>
              </a:ext>
            </a:extLst>
          </p:cNvPr>
          <p:cNvSpPr>
            <a:spLocks noGrp="1"/>
          </p:cNvSpPr>
          <p:nvPr>
            <p:ph type="title" hasCustomPrompt="1"/>
          </p:nvPr>
        </p:nvSpPr>
        <p:spPr>
          <a:xfrm>
            <a:off x="8050563"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pic>
        <p:nvPicPr>
          <p:cNvPr id="9" name="Bildobjekt 8">
            <a:extLst>
              <a:ext uri="{FF2B5EF4-FFF2-40B4-BE49-F238E27FC236}">
                <a16:creationId xmlns:a16="http://schemas.microsoft.com/office/drawing/2014/main" id="{AF1664AF-EF34-974A-BE10-B22FFE6F343D}"/>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3065"/>
            <a:ext cx="1077912" cy="358081"/>
          </a:xfrm>
          <a:prstGeom prst="rect">
            <a:avLst/>
          </a:prstGeom>
        </p:spPr>
      </p:pic>
      <p:sp>
        <p:nvSpPr>
          <p:cNvPr id="10" name="Platshållare för text 3">
            <a:extLst>
              <a:ext uri="{FF2B5EF4-FFF2-40B4-BE49-F238E27FC236}">
                <a16:creationId xmlns:a16="http://schemas.microsoft.com/office/drawing/2014/main" id="{11ED6CE4-25B7-7A4A-B764-4AC9858FF525}"/>
              </a:ext>
            </a:extLst>
          </p:cNvPr>
          <p:cNvSpPr>
            <a:spLocks noGrp="1"/>
          </p:cNvSpPr>
          <p:nvPr>
            <p:ph type="body" sz="quarter" idx="14" hasCustomPrompt="1"/>
          </p:nvPr>
        </p:nvSpPr>
        <p:spPr>
          <a:xfrm>
            <a:off x="7843840" y="6131296"/>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69187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image2a">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bg1"/>
          </a:solidFill>
        </p:spPr>
        <p:txBody>
          <a:bodyPr/>
          <a:lstStyle/>
          <a:p>
            <a:r>
              <a:rPr lang="en-GB" noProof="0"/>
              <a:t>Click icon to add picture</a:t>
            </a:r>
            <a:endParaRPr lang="en-GB" noProof="0" dirty="0"/>
          </a:p>
        </p:txBody>
      </p:sp>
      <p:pic>
        <p:nvPicPr>
          <p:cNvPr id="8" name="Bildobjekt 7">
            <a:extLst>
              <a:ext uri="{FF2B5EF4-FFF2-40B4-BE49-F238E27FC236}">
                <a16:creationId xmlns:a16="http://schemas.microsoft.com/office/drawing/2014/main" id="{4FF3E3F9-9F48-264B-8620-DD3196638F00}"/>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
        <p:nvSpPr>
          <p:cNvPr id="9" name="Platshållare för text 3">
            <a:extLst>
              <a:ext uri="{FF2B5EF4-FFF2-40B4-BE49-F238E27FC236}">
                <a16:creationId xmlns:a16="http://schemas.microsoft.com/office/drawing/2014/main" id="{982786DB-3388-0E4C-8FF0-A178807516B9}"/>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158084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image2b">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baseline="0">
                <a:solidFill>
                  <a:schemeClr val="tx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accent1"/>
          </a:solidFill>
        </p:spPr>
        <p:txBody>
          <a:bodyPr/>
          <a:lstStyle/>
          <a:p>
            <a:r>
              <a:rPr lang="en-GB" noProof="0"/>
              <a:t>Click icon to add picture</a:t>
            </a:r>
          </a:p>
        </p:txBody>
      </p:sp>
      <p:sp>
        <p:nvSpPr>
          <p:cNvPr id="7" name="Platshållare för text 3">
            <a:extLst>
              <a:ext uri="{FF2B5EF4-FFF2-40B4-BE49-F238E27FC236}">
                <a16:creationId xmlns:a16="http://schemas.microsoft.com/office/drawing/2014/main" id="{9128CADB-C3B8-F847-AFA7-DCFD1D1E64EA}"/>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9" name="Bildobjekt 8">
            <a:extLst>
              <a:ext uri="{FF2B5EF4-FFF2-40B4-BE49-F238E27FC236}">
                <a16:creationId xmlns:a16="http://schemas.microsoft.com/office/drawing/2014/main" id="{5459CC79-F6F8-1A45-8038-41AA5DB55E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3255234" y="6242746"/>
            <a:ext cx="1066800" cy="355600"/>
          </a:xfrm>
          <a:prstGeom prst="rect">
            <a:avLst/>
          </a:prstGeom>
        </p:spPr>
      </p:pic>
    </p:spTree>
    <p:extLst>
      <p:ext uri="{BB962C8B-B14F-4D97-AF65-F5344CB8AC3E}">
        <p14:creationId xmlns:p14="http://schemas.microsoft.com/office/powerpoint/2010/main" val="408840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list+image2a">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bg1"/>
          </a:solidFill>
        </p:spPr>
        <p:txBody>
          <a:bodyPr/>
          <a:lstStyle/>
          <a:p>
            <a:r>
              <a:rPr lang="en-GB" noProof="0"/>
              <a:t>Click icon to add picture</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492475" y="2169764"/>
            <a:ext cx="3647726" cy="3936568"/>
          </a:xfrm>
        </p:spPr>
        <p:txBody>
          <a:bodyPr>
            <a:normAutofit/>
          </a:bodyPr>
          <a:lstStyle>
            <a:lvl1pPr marL="192600" indent="-192600">
              <a:lnSpc>
                <a:spcPct val="100000"/>
              </a:lnSpc>
              <a:defRPr sz="1800" b="1" spc="30" baseline="0">
                <a:solidFill>
                  <a:schemeClr val="bg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pic>
        <p:nvPicPr>
          <p:cNvPr id="9" name="Bildobjekt 8">
            <a:extLst>
              <a:ext uri="{FF2B5EF4-FFF2-40B4-BE49-F238E27FC236}">
                <a16:creationId xmlns:a16="http://schemas.microsoft.com/office/drawing/2014/main" id="{3CCCCD5A-18DF-904F-94B3-DDD03830A62F}"/>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
        <p:nvSpPr>
          <p:cNvPr id="10" name="Platshållare för text 3">
            <a:extLst>
              <a:ext uri="{FF2B5EF4-FFF2-40B4-BE49-F238E27FC236}">
                <a16:creationId xmlns:a16="http://schemas.microsoft.com/office/drawing/2014/main" id="{B4C6163D-BC6B-0340-8BAC-A4608E80211E}"/>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2945546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list+image2b">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tx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accent1"/>
          </a:solidFill>
        </p:spPr>
        <p:txBody>
          <a:bodyPr/>
          <a:lstStyle/>
          <a:p>
            <a:r>
              <a:rPr lang="en-GB" noProof="0"/>
              <a:t>Click icon to add picture</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492475" y="2169764"/>
            <a:ext cx="3647726" cy="3936568"/>
          </a:xfrm>
        </p:spPr>
        <p:txBody>
          <a:bodyPr>
            <a:normAutofit/>
          </a:bodyPr>
          <a:lstStyle>
            <a:lvl1pPr marL="192600" indent="-192600">
              <a:lnSpc>
                <a:spcPct val="100000"/>
              </a:lnSpc>
              <a:defRPr sz="1800" b="1" baseline="0">
                <a:solidFill>
                  <a:schemeClr val="tx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sp>
        <p:nvSpPr>
          <p:cNvPr id="9" name="Platshållare för text 3">
            <a:extLst>
              <a:ext uri="{FF2B5EF4-FFF2-40B4-BE49-F238E27FC236}">
                <a16:creationId xmlns:a16="http://schemas.microsoft.com/office/drawing/2014/main" id="{58AD3F8A-4843-B649-BC83-D4C5BD1BF003}"/>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10" name="Bildobjekt 9">
            <a:extLst>
              <a:ext uri="{FF2B5EF4-FFF2-40B4-BE49-F238E27FC236}">
                <a16:creationId xmlns:a16="http://schemas.microsoft.com/office/drawing/2014/main" id="{F7C9C4B1-9724-C441-B3F5-B5F27E172C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3255234" y="6242746"/>
            <a:ext cx="1066800" cy="355600"/>
          </a:xfrm>
          <a:prstGeom prst="rect">
            <a:avLst/>
          </a:prstGeom>
        </p:spPr>
      </p:pic>
    </p:spTree>
    <p:extLst>
      <p:ext uri="{BB962C8B-B14F-4D97-AF65-F5344CB8AC3E}">
        <p14:creationId xmlns:p14="http://schemas.microsoft.com/office/powerpoint/2010/main" val="3187084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list+image2c">
    <p:bg>
      <p:bgPr>
        <a:solidFill>
          <a:schemeClr val="tx1"/>
        </a:solidFill>
        <a:effectLst/>
      </p:bgPr>
    </p:bg>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1" y="0"/>
            <a:ext cx="7608887" cy="6858000"/>
          </a:xfrm>
          <a:solidFill>
            <a:schemeClr val="bg1"/>
          </a:solidFill>
        </p:spPr>
        <p:txBody>
          <a:bodyPr/>
          <a:lstStyle/>
          <a:p>
            <a:r>
              <a:rPr lang="en-GB" noProof="0"/>
              <a:t>Click icon to add picture</a:t>
            </a:r>
          </a:p>
        </p:txBody>
      </p:sp>
      <p:sp>
        <p:nvSpPr>
          <p:cNvPr id="13" name="Platshållare för text 3">
            <a:extLst>
              <a:ext uri="{FF2B5EF4-FFF2-40B4-BE49-F238E27FC236}">
                <a16:creationId xmlns:a16="http://schemas.microsoft.com/office/drawing/2014/main" id="{4B6B6AD2-ED26-AB44-931E-6F5B9431882E}"/>
              </a:ext>
            </a:extLst>
          </p:cNvPr>
          <p:cNvSpPr>
            <a:spLocks noGrp="1"/>
          </p:cNvSpPr>
          <p:nvPr>
            <p:ph type="body" sz="quarter" idx="12" hasCustomPrompt="1"/>
          </p:nvPr>
        </p:nvSpPr>
        <p:spPr>
          <a:xfrm>
            <a:off x="8050563" y="2169764"/>
            <a:ext cx="3647726" cy="3936568"/>
          </a:xfrm>
        </p:spPr>
        <p:txBody>
          <a:bodyPr>
            <a:normAutofit/>
          </a:bodyPr>
          <a:lstStyle>
            <a:lvl1pPr marL="192600" indent="-192600">
              <a:lnSpc>
                <a:spcPct val="100000"/>
              </a:lnSpc>
              <a:defRPr sz="1800" b="1" spc="30" baseline="0">
                <a:solidFill>
                  <a:schemeClr val="bg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sp>
        <p:nvSpPr>
          <p:cNvPr id="7" name="Rubrik 1">
            <a:extLst>
              <a:ext uri="{FF2B5EF4-FFF2-40B4-BE49-F238E27FC236}">
                <a16:creationId xmlns:a16="http://schemas.microsoft.com/office/drawing/2014/main" id="{ADEC7A8F-7893-1741-9B5B-0CFA050AFFE4}"/>
              </a:ext>
            </a:extLst>
          </p:cNvPr>
          <p:cNvSpPr>
            <a:spLocks noGrp="1"/>
          </p:cNvSpPr>
          <p:nvPr>
            <p:ph type="title" hasCustomPrompt="1"/>
          </p:nvPr>
        </p:nvSpPr>
        <p:spPr>
          <a:xfrm>
            <a:off x="8050563"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pic>
        <p:nvPicPr>
          <p:cNvPr id="9" name="Bildobjekt 8">
            <a:extLst>
              <a:ext uri="{FF2B5EF4-FFF2-40B4-BE49-F238E27FC236}">
                <a16:creationId xmlns:a16="http://schemas.microsoft.com/office/drawing/2014/main" id="{F4A948CD-2C31-FF47-ADAB-46F8B040AFFB}"/>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3065"/>
            <a:ext cx="1077912" cy="358081"/>
          </a:xfrm>
          <a:prstGeom prst="rect">
            <a:avLst/>
          </a:prstGeom>
        </p:spPr>
      </p:pic>
      <p:sp>
        <p:nvSpPr>
          <p:cNvPr id="10" name="Platshållare för text 3">
            <a:extLst>
              <a:ext uri="{FF2B5EF4-FFF2-40B4-BE49-F238E27FC236}">
                <a16:creationId xmlns:a16="http://schemas.microsoft.com/office/drawing/2014/main" id="{7A4A0B93-A713-A441-B889-4A536ADB01C1}"/>
              </a:ext>
            </a:extLst>
          </p:cNvPr>
          <p:cNvSpPr>
            <a:spLocks noGrp="1"/>
          </p:cNvSpPr>
          <p:nvPr>
            <p:ph type="body" sz="quarter" idx="14" hasCustomPrompt="1"/>
          </p:nvPr>
        </p:nvSpPr>
        <p:spPr>
          <a:xfrm>
            <a:off x="7843840" y="6131296"/>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684368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images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633600" y="662400"/>
            <a:ext cx="4964400" cy="895630"/>
          </a:xfrm>
        </p:spPr>
        <p:txBody>
          <a:bodyPr wrap="square" anchor="t"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tx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r>
              <a:rPr lang="en-GB" noProof="0" dirty="0"/>
              <a:t> lorem ipsum</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633601" y="1821600"/>
            <a:ext cx="4964400" cy="3936568"/>
          </a:xfrm>
        </p:spPr>
        <p:txBody>
          <a:bodyPr>
            <a:normAutofit/>
          </a:bodyPr>
          <a:lstStyle>
            <a:lvl1pPr marL="194400" indent="-194400" algn="l">
              <a:lnSpc>
                <a:spcPct val="100000"/>
              </a:lnSpc>
              <a:spcAft>
                <a:spcPts val="0"/>
              </a:spcAft>
              <a:buFont typeface="Arial" panose="020B0604020202020204" pitchFamily="34" charset="0"/>
              <a:buChar char="•"/>
              <a:defRPr sz="1800" b="1" baseline="0">
                <a:solidFill>
                  <a:schemeClr val="tx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p>
        </p:txBody>
      </p:sp>
      <p:sp>
        <p:nvSpPr>
          <p:cNvPr id="5" name="Platshållare för bild 4">
            <a:extLst>
              <a:ext uri="{FF2B5EF4-FFF2-40B4-BE49-F238E27FC236}">
                <a16:creationId xmlns:a16="http://schemas.microsoft.com/office/drawing/2014/main" id="{2FBB35DD-CF3B-204C-BF03-4354EA54F4C9}"/>
              </a:ext>
            </a:extLst>
          </p:cNvPr>
          <p:cNvSpPr>
            <a:spLocks noGrp="1"/>
          </p:cNvSpPr>
          <p:nvPr>
            <p:ph type="pic" sz="quarter" idx="12"/>
          </p:nvPr>
        </p:nvSpPr>
        <p:spPr>
          <a:xfrm>
            <a:off x="6096000" y="0"/>
            <a:ext cx="6096000" cy="3429000"/>
          </a:xfrm>
          <a:solidFill>
            <a:schemeClr val="accent1"/>
          </a:solidFill>
        </p:spPr>
        <p:txBody>
          <a:bodyPr/>
          <a:lstStyle/>
          <a:p>
            <a:r>
              <a:rPr lang="en-GB"/>
              <a:t>Click icon to add picture</a:t>
            </a:r>
          </a:p>
        </p:txBody>
      </p:sp>
      <p:sp>
        <p:nvSpPr>
          <p:cNvPr id="8" name="Platshållare för bild 7">
            <a:extLst>
              <a:ext uri="{FF2B5EF4-FFF2-40B4-BE49-F238E27FC236}">
                <a16:creationId xmlns:a16="http://schemas.microsoft.com/office/drawing/2014/main" id="{9EF54AC9-D2EC-214E-A34D-0E8479D9D34A}"/>
              </a:ext>
            </a:extLst>
          </p:cNvPr>
          <p:cNvSpPr>
            <a:spLocks noGrp="1"/>
          </p:cNvSpPr>
          <p:nvPr>
            <p:ph type="pic" sz="quarter" idx="13"/>
          </p:nvPr>
        </p:nvSpPr>
        <p:spPr>
          <a:xfrm>
            <a:off x="6096000" y="3429000"/>
            <a:ext cx="3048000" cy="3429000"/>
          </a:xfrm>
          <a:solidFill>
            <a:schemeClr val="accent2"/>
          </a:solidFill>
        </p:spPr>
        <p:txBody>
          <a:bodyPr/>
          <a:lstStyle/>
          <a:p>
            <a:r>
              <a:rPr lang="en-GB"/>
              <a:t>Click icon to add picture</a:t>
            </a:r>
          </a:p>
        </p:txBody>
      </p:sp>
      <p:sp>
        <p:nvSpPr>
          <p:cNvPr id="11" name="Platshållare för bild 10">
            <a:extLst>
              <a:ext uri="{FF2B5EF4-FFF2-40B4-BE49-F238E27FC236}">
                <a16:creationId xmlns:a16="http://schemas.microsoft.com/office/drawing/2014/main" id="{84DE80D8-78A9-B44A-986B-41F6D38F9699}"/>
              </a:ext>
            </a:extLst>
          </p:cNvPr>
          <p:cNvSpPr>
            <a:spLocks noGrp="1"/>
          </p:cNvSpPr>
          <p:nvPr>
            <p:ph type="pic" sz="quarter" idx="14"/>
          </p:nvPr>
        </p:nvSpPr>
        <p:spPr>
          <a:xfrm>
            <a:off x="9144001" y="3429000"/>
            <a:ext cx="3048000" cy="3429000"/>
          </a:xfrm>
          <a:solidFill>
            <a:schemeClr val="accent3"/>
          </a:solidFill>
        </p:spPr>
        <p:txBody>
          <a:bodyPr/>
          <a:lstStyle/>
          <a:p>
            <a:r>
              <a:rPr lang="en-GB"/>
              <a:t>Click icon to add picture</a:t>
            </a:r>
          </a:p>
        </p:txBody>
      </p:sp>
      <p:pic>
        <p:nvPicPr>
          <p:cNvPr id="9" name="Bildobjekt 8">
            <a:extLst>
              <a:ext uri="{FF2B5EF4-FFF2-40B4-BE49-F238E27FC236}">
                <a16:creationId xmlns:a16="http://schemas.microsoft.com/office/drawing/2014/main" id="{8A827BD4-F6D6-F14F-94B9-D455994CC6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4690011" y="6242746"/>
            <a:ext cx="1066800" cy="355600"/>
          </a:xfrm>
          <a:prstGeom prst="rect">
            <a:avLst/>
          </a:prstGeom>
        </p:spPr>
      </p:pic>
      <p:sp>
        <p:nvSpPr>
          <p:cNvPr id="14" name="Platshållare för text 3">
            <a:extLst>
              <a:ext uri="{FF2B5EF4-FFF2-40B4-BE49-F238E27FC236}">
                <a16:creationId xmlns:a16="http://schemas.microsoft.com/office/drawing/2014/main" id="{25543480-C7A0-F94A-85BA-B2E748B2DC05}"/>
              </a:ext>
            </a:extLst>
          </p:cNvPr>
          <p:cNvSpPr>
            <a:spLocks noGrp="1"/>
          </p:cNvSpPr>
          <p:nvPr>
            <p:ph type="body" sz="quarter" idx="15" hasCustomPrompt="1"/>
          </p:nvPr>
        </p:nvSpPr>
        <p:spPr>
          <a:xfrm>
            <a:off x="305662" y="6130977"/>
            <a:ext cx="3112095"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585354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images2">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FBB35DD-CF3B-204C-BF03-4354EA54F4C9}"/>
              </a:ext>
            </a:extLst>
          </p:cNvPr>
          <p:cNvSpPr>
            <a:spLocks noGrp="1"/>
          </p:cNvSpPr>
          <p:nvPr>
            <p:ph type="pic" sz="quarter" idx="12"/>
          </p:nvPr>
        </p:nvSpPr>
        <p:spPr>
          <a:xfrm>
            <a:off x="0" y="0"/>
            <a:ext cx="6096000" cy="3429000"/>
          </a:xfrm>
          <a:solidFill>
            <a:schemeClr val="accent1"/>
          </a:solidFill>
        </p:spPr>
        <p:txBody>
          <a:bodyPr/>
          <a:lstStyle/>
          <a:p>
            <a:r>
              <a:rPr lang="en-GB"/>
              <a:t>Click icon to add picture</a:t>
            </a:r>
          </a:p>
        </p:txBody>
      </p:sp>
      <p:sp>
        <p:nvSpPr>
          <p:cNvPr id="8" name="Platshållare för bild 7">
            <a:extLst>
              <a:ext uri="{FF2B5EF4-FFF2-40B4-BE49-F238E27FC236}">
                <a16:creationId xmlns:a16="http://schemas.microsoft.com/office/drawing/2014/main" id="{9EF54AC9-D2EC-214E-A34D-0E8479D9D34A}"/>
              </a:ext>
            </a:extLst>
          </p:cNvPr>
          <p:cNvSpPr>
            <a:spLocks noGrp="1"/>
          </p:cNvSpPr>
          <p:nvPr>
            <p:ph type="pic" sz="quarter" idx="13"/>
          </p:nvPr>
        </p:nvSpPr>
        <p:spPr>
          <a:xfrm>
            <a:off x="0" y="3429000"/>
            <a:ext cx="3048000" cy="3429000"/>
          </a:xfrm>
          <a:solidFill>
            <a:schemeClr val="accent2"/>
          </a:solidFill>
        </p:spPr>
        <p:txBody>
          <a:bodyPr/>
          <a:lstStyle/>
          <a:p>
            <a:r>
              <a:rPr lang="en-GB"/>
              <a:t>Click icon to add picture</a:t>
            </a:r>
          </a:p>
        </p:txBody>
      </p:sp>
      <p:sp>
        <p:nvSpPr>
          <p:cNvPr id="11" name="Platshållare för bild 10">
            <a:extLst>
              <a:ext uri="{FF2B5EF4-FFF2-40B4-BE49-F238E27FC236}">
                <a16:creationId xmlns:a16="http://schemas.microsoft.com/office/drawing/2014/main" id="{84DE80D8-78A9-B44A-986B-41F6D38F9699}"/>
              </a:ext>
            </a:extLst>
          </p:cNvPr>
          <p:cNvSpPr>
            <a:spLocks noGrp="1"/>
          </p:cNvSpPr>
          <p:nvPr>
            <p:ph type="pic" sz="quarter" idx="14"/>
          </p:nvPr>
        </p:nvSpPr>
        <p:spPr>
          <a:xfrm>
            <a:off x="3048001" y="3429000"/>
            <a:ext cx="3048000" cy="3429000"/>
          </a:xfrm>
          <a:solidFill>
            <a:schemeClr val="accent3"/>
          </a:solidFill>
        </p:spPr>
        <p:txBody>
          <a:bodyPr/>
          <a:lstStyle/>
          <a:p>
            <a:r>
              <a:rPr lang="en-GB"/>
              <a:t>Click icon to add picture</a:t>
            </a:r>
          </a:p>
        </p:txBody>
      </p:sp>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6638160" y="662400"/>
            <a:ext cx="4964400" cy="895630"/>
          </a:xfrm>
        </p:spPr>
        <p:txBody>
          <a:bodyPr wrap="square" anchor="t"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tx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r>
              <a:rPr lang="en-GB" noProof="0" dirty="0"/>
              <a:t> lorem ipsum</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6638161" y="1821600"/>
            <a:ext cx="4964400" cy="3936568"/>
          </a:xfrm>
        </p:spPr>
        <p:txBody>
          <a:bodyPr>
            <a:normAutofit/>
          </a:bodyPr>
          <a:lstStyle>
            <a:lvl1pPr marL="194400" indent="-194400" algn="l">
              <a:lnSpc>
                <a:spcPct val="100000"/>
              </a:lnSpc>
              <a:spcAft>
                <a:spcPts val="0"/>
              </a:spcAft>
              <a:buFont typeface="Arial" panose="020B0604020202020204" pitchFamily="34" charset="0"/>
              <a:buChar char="•"/>
              <a:defRPr sz="1800" b="1" baseline="0">
                <a:solidFill>
                  <a:schemeClr val="tx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p>
        </p:txBody>
      </p:sp>
      <p:pic>
        <p:nvPicPr>
          <p:cNvPr id="9" name="Bildobjekt 8">
            <a:extLst>
              <a:ext uri="{FF2B5EF4-FFF2-40B4-BE49-F238E27FC236}">
                <a16:creationId xmlns:a16="http://schemas.microsoft.com/office/drawing/2014/main" id="{6F11C976-25C9-DE4A-AA64-F3EECED051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10782300" y="6242746"/>
            <a:ext cx="1066800" cy="355600"/>
          </a:xfrm>
          <a:prstGeom prst="rect">
            <a:avLst/>
          </a:prstGeom>
        </p:spPr>
      </p:pic>
      <p:sp>
        <p:nvSpPr>
          <p:cNvPr id="13" name="Platshållare för text 3">
            <a:extLst>
              <a:ext uri="{FF2B5EF4-FFF2-40B4-BE49-F238E27FC236}">
                <a16:creationId xmlns:a16="http://schemas.microsoft.com/office/drawing/2014/main" id="{BD4B38C2-4353-CA49-AEB9-261C5AAEFA47}"/>
              </a:ext>
            </a:extLst>
          </p:cNvPr>
          <p:cNvSpPr>
            <a:spLocks noGrp="1"/>
          </p:cNvSpPr>
          <p:nvPr>
            <p:ph type="body" sz="quarter" idx="16" hasCustomPrompt="1"/>
          </p:nvPr>
        </p:nvSpPr>
        <p:spPr>
          <a:xfrm>
            <a:off x="6397951" y="6130977"/>
            <a:ext cx="3112095"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807530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graph">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B9B1740-07E7-524A-B67C-68F12CB6A298}"/>
              </a:ext>
            </a:extLst>
          </p:cNvPr>
          <p:cNvSpPr/>
          <p:nvPr userDrawn="1"/>
        </p:nvSpPr>
        <p:spPr>
          <a:xfrm>
            <a:off x="4583113" y="0"/>
            <a:ext cx="7608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8" name="Platshållare för text 3">
            <a:extLst>
              <a:ext uri="{FF2B5EF4-FFF2-40B4-BE49-F238E27FC236}">
                <a16:creationId xmlns:a16="http://schemas.microsoft.com/office/drawing/2014/main" id="{5EF5933F-C18B-EE46-A6B6-D804A282696D}"/>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10" name="Bildobjekt 9">
            <a:extLst>
              <a:ext uri="{FF2B5EF4-FFF2-40B4-BE49-F238E27FC236}">
                <a16:creationId xmlns:a16="http://schemas.microsoft.com/office/drawing/2014/main" id="{11D8764A-2FF4-9141-ABB8-299BD67DCB8E}"/>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Tree>
    <p:extLst>
      <p:ext uri="{BB962C8B-B14F-4D97-AF65-F5344CB8AC3E}">
        <p14:creationId xmlns:p14="http://schemas.microsoft.com/office/powerpoint/2010/main" val="483552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graph2">
    <p:bg>
      <p:bgPr>
        <a:solidFill>
          <a:schemeClr val="tx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B9B1740-07E7-524A-B67C-68F12CB6A298}"/>
              </a:ext>
            </a:extLst>
          </p:cNvPr>
          <p:cNvSpPr/>
          <p:nvPr userDrawn="1"/>
        </p:nvSpPr>
        <p:spPr>
          <a:xfrm>
            <a:off x="4583113" y="0"/>
            <a:ext cx="7608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8" name="Platshållare för text 3">
            <a:extLst>
              <a:ext uri="{FF2B5EF4-FFF2-40B4-BE49-F238E27FC236}">
                <a16:creationId xmlns:a16="http://schemas.microsoft.com/office/drawing/2014/main" id="{715DC382-1B39-5846-9981-2CE4D1D04CB9}"/>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6" name="Bildobjekt 5">
            <a:extLst>
              <a:ext uri="{FF2B5EF4-FFF2-40B4-BE49-F238E27FC236}">
                <a16:creationId xmlns:a16="http://schemas.microsoft.com/office/drawing/2014/main" id="{BC4380CF-C65F-3C4E-9149-EDA769A1DE78}"/>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Tree>
    <p:extLst>
      <p:ext uri="{BB962C8B-B14F-4D97-AF65-F5344CB8AC3E}">
        <p14:creationId xmlns:p14="http://schemas.microsoft.com/office/powerpoint/2010/main" val="307398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title">
    <p:bg>
      <p:bgPr>
        <a:solidFill>
          <a:schemeClr val="tx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597E56A-6611-0C46-897E-0D1B00E9F21F}"/>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151510" y="1944894"/>
            <a:ext cx="5888981" cy="1988525"/>
          </a:xfrm>
          <a:prstGeom prst="rect">
            <a:avLst/>
          </a:prstGeom>
        </p:spPr>
      </p:pic>
      <p:sp>
        <p:nvSpPr>
          <p:cNvPr id="5" name="Rubrik 11">
            <a:extLst>
              <a:ext uri="{FF2B5EF4-FFF2-40B4-BE49-F238E27FC236}">
                <a16:creationId xmlns:a16="http://schemas.microsoft.com/office/drawing/2014/main" id="{0387F07B-9515-8D4E-A517-8B201A648F5B}"/>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sp>
        <p:nvSpPr>
          <p:cNvPr id="6" name="Platshållare för text 2">
            <a:extLst>
              <a:ext uri="{FF2B5EF4-FFF2-40B4-BE49-F238E27FC236}">
                <a16:creationId xmlns:a16="http://schemas.microsoft.com/office/drawing/2014/main" id="{205A2723-6472-8045-B304-59B7935B9AAD}"/>
              </a:ext>
            </a:extLst>
          </p:cNvPr>
          <p:cNvSpPr>
            <a:spLocks noGrp="1"/>
          </p:cNvSpPr>
          <p:nvPr>
            <p:ph type="body" sz="quarter" idx="10"/>
          </p:nvPr>
        </p:nvSpPr>
        <p:spPr>
          <a:xfrm>
            <a:off x="2136775" y="4317534"/>
            <a:ext cx="7918450" cy="660400"/>
          </a:xfrm>
        </p:spPr>
        <p:txBody>
          <a:bodyPr>
            <a:normAutofit/>
          </a:bodyPr>
          <a:lstStyle>
            <a:lvl1pPr marL="0" indent="0" algn="ctr">
              <a:buNone/>
              <a:defRPr sz="1800" b="1" baseline="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01904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type only 1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10485620" y="0"/>
            <a:ext cx="1706380" cy="6858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4" name="Rubrik 11">
            <a:extLst>
              <a:ext uri="{FF2B5EF4-FFF2-40B4-BE49-F238E27FC236}">
                <a16:creationId xmlns:a16="http://schemas.microsoft.com/office/drawing/2014/main" id="{926D3B41-05CE-C748-A48B-44819C59F0EB}"/>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Tree>
    <p:extLst>
      <p:ext uri="{BB962C8B-B14F-4D97-AF65-F5344CB8AC3E}">
        <p14:creationId xmlns:p14="http://schemas.microsoft.com/office/powerpoint/2010/main" val="41636360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type only 1b">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10485620" y="0"/>
            <a:ext cx="1706380" cy="685800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4" name="Rubrik 11">
            <a:extLst>
              <a:ext uri="{FF2B5EF4-FFF2-40B4-BE49-F238E27FC236}">
                <a16:creationId xmlns:a16="http://schemas.microsoft.com/office/drawing/2014/main" id="{926D3B41-05CE-C748-A48B-44819C59F0EB}"/>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Tree>
    <p:extLst>
      <p:ext uri="{BB962C8B-B14F-4D97-AF65-F5344CB8AC3E}">
        <p14:creationId xmlns:p14="http://schemas.microsoft.com/office/powerpoint/2010/main" val="312769081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type only 2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0" y="6056026"/>
            <a:ext cx="12192000" cy="801974"/>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4" name="Rubrik 11">
            <a:extLst>
              <a:ext uri="{FF2B5EF4-FFF2-40B4-BE49-F238E27FC236}">
                <a16:creationId xmlns:a16="http://schemas.microsoft.com/office/drawing/2014/main" id="{926D3B41-05CE-C748-A48B-44819C59F0EB}"/>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Tree>
    <p:extLst>
      <p:ext uri="{BB962C8B-B14F-4D97-AF65-F5344CB8AC3E}">
        <p14:creationId xmlns:p14="http://schemas.microsoft.com/office/powerpoint/2010/main" val="335923651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type only 2b">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0" y="6056026"/>
            <a:ext cx="12192000" cy="801974"/>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4" name="Rubrik 11">
            <a:extLst>
              <a:ext uri="{FF2B5EF4-FFF2-40B4-BE49-F238E27FC236}">
                <a16:creationId xmlns:a16="http://schemas.microsoft.com/office/drawing/2014/main" id="{926D3B41-05CE-C748-A48B-44819C59F0EB}"/>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Tree>
    <p:extLst>
      <p:ext uri="{BB962C8B-B14F-4D97-AF65-F5344CB8AC3E}">
        <p14:creationId xmlns:p14="http://schemas.microsoft.com/office/powerpoint/2010/main" val="327688449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0568D3A4-B2EC-914D-AC10-05A946BAB0B2}"/>
              </a:ext>
            </a:extLst>
          </p:cNvPr>
          <p:cNvPicPr>
            <a:picLocks noChangeAspect="1"/>
          </p:cNvPicPr>
          <p:nvPr userDrawn="1"/>
        </p:nvPicPr>
        <p:blipFill>
          <a:blip r:embed="rId2" cstate="screen">
            <a:alphaModFix amt="19000"/>
            <a:grayscl/>
            <a:extLst>
              <a:ext uri="{28A0092B-C50C-407E-A947-70E740481C1C}">
                <a14:useLocalDpi xmlns:a14="http://schemas.microsoft.com/office/drawing/2010/main"/>
              </a:ext>
            </a:extLst>
          </a:blip>
          <a:stretch>
            <a:fillRect/>
          </a:stretch>
        </p:blipFill>
        <p:spPr>
          <a:xfrm>
            <a:off x="3562185" y="0"/>
            <a:ext cx="12958137" cy="5407343"/>
          </a:xfrm>
          <a:prstGeom prst="rect">
            <a:avLst/>
          </a:prstGeom>
        </p:spPr>
      </p:pic>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514800" y="2361600"/>
            <a:ext cx="4009493" cy="715555"/>
          </a:xfrm>
        </p:spPr>
        <p:txBody>
          <a:bodyPr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3800" baseline="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noProof="0" dirty="0"/>
              <a:t>Lorem ipsum</a:t>
            </a:r>
          </a:p>
        </p:txBody>
      </p:sp>
      <p:sp>
        <p:nvSpPr>
          <p:cNvPr id="17" name="Platshållare för text 16">
            <a:extLst>
              <a:ext uri="{FF2B5EF4-FFF2-40B4-BE49-F238E27FC236}">
                <a16:creationId xmlns:a16="http://schemas.microsoft.com/office/drawing/2014/main" id="{C32C2B0C-03A9-0E44-A986-4BAF774AB31B}"/>
              </a:ext>
            </a:extLst>
          </p:cNvPr>
          <p:cNvSpPr>
            <a:spLocks noGrp="1"/>
          </p:cNvSpPr>
          <p:nvPr>
            <p:ph type="body" sz="quarter" idx="11" hasCustomPrompt="1"/>
          </p:nvPr>
        </p:nvSpPr>
        <p:spPr>
          <a:xfrm>
            <a:off x="538653" y="3189600"/>
            <a:ext cx="3985640" cy="357918"/>
          </a:xfrm>
        </p:spPr>
        <p:txBody>
          <a:bodyPr wrap="square">
            <a:spAutoFit/>
          </a:bodyPr>
          <a:lstStyle>
            <a:lvl1pPr marL="0" marR="0" indent="0" algn="l" defTabSz="914377" rtl="0" eaLnBrk="1" fontAlgn="auto" latinLnBrk="0" hangingPunct="1">
              <a:lnSpc>
                <a:spcPct val="120000"/>
              </a:lnSpc>
              <a:spcBef>
                <a:spcPts val="0"/>
              </a:spcBef>
              <a:spcAft>
                <a:spcPts val="0"/>
              </a:spcAft>
              <a:buClrTx/>
              <a:buSzTx/>
              <a:buFontTx/>
              <a:buNone/>
              <a:tabLst/>
              <a:defRPr sz="1600" spc="3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Contact info</a:t>
            </a:r>
          </a:p>
        </p:txBody>
      </p:sp>
      <p:sp>
        <p:nvSpPr>
          <p:cNvPr id="4" name="Platshållare för bild 3">
            <a:extLst>
              <a:ext uri="{FF2B5EF4-FFF2-40B4-BE49-F238E27FC236}">
                <a16:creationId xmlns:a16="http://schemas.microsoft.com/office/drawing/2014/main" id="{FC2CFDAB-1D9F-2745-8BBA-887DF11388BC}"/>
              </a:ext>
            </a:extLst>
          </p:cNvPr>
          <p:cNvSpPr>
            <a:spLocks noGrp="1"/>
          </p:cNvSpPr>
          <p:nvPr>
            <p:ph type="pic" sz="quarter" idx="12"/>
          </p:nvPr>
        </p:nvSpPr>
        <p:spPr>
          <a:xfrm>
            <a:off x="4737600" y="399600"/>
            <a:ext cx="2268000" cy="2268000"/>
          </a:xfrm>
          <a:prstGeom prst="ellipse">
            <a:avLst/>
          </a:prstGeom>
          <a:solidFill>
            <a:schemeClr val="accent1"/>
          </a:solidFill>
          <a:ln w="38100">
            <a:solidFill>
              <a:schemeClr val="bg1"/>
            </a:solidFill>
          </a:ln>
        </p:spPr>
        <p:txBody>
          <a:bodyPr>
            <a:noAutofit/>
          </a:bodyPr>
          <a:lstStyle>
            <a:lvl1pPr marL="0" indent="0" algn="ctr">
              <a:buNone/>
              <a:defRPr sz="1800"/>
            </a:lvl1pPr>
          </a:lstStyle>
          <a:p>
            <a:r>
              <a:rPr lang="en-GB"/>
              <a:t>Click icon to add picture</a:t>
            </a:r>
            <a:endParaRPr lang="en-GB" dirty="0"/>
          </a:p>
        </p:txBody>
      </p:sp>
      <p:sp>
        <p:nvSpPr>
          <p:cNvPr id="6" name="Platshållare för text 5">
            <a:extLst>
              <a:ext uri="{FF2B5EF4-FFF2-40B4-BE49-F238E27FC236}">
                <a16:creationId xmlns:a16="http://schemas.microsoft.com/office/drawing/2014/main" id="{8E5C5276-D2D9-7645-9B9A-B753B2CE839C}"/>
              </a:ext>
            </a:extLst>
          </p:cNvPr>
          <p:cNvSpPr>
            <a:spLocks noGrp="1"/>
          </p:cNvSpPr>
          <p:nvPr>
            <p:ph type="body" sz="quarter" idx="13"/>
          </p:nvPr>
        </p:nvSpPr>
        <p:spPr>
          <a:xfrm>
            <a:off x="4737601" y="2726298"/>
            <a:ext cx="2268000" cy="261995"/>
          </a:xfrm>
        </p:spPr>
        <p:txBody>
          <a:bodyPr bIns="0">
            <a:spAutoFit/>
          </a:bodyPr>
          <a:lstStyle>
            <a:lvl1pPr marL="0" indent="0" algn="ctr">
              <a:lnSpc>
                <a:spcPct val="120000"/>
              </a:lnSpc>
              <a:spcBef>
                <a:spcPts val="0"/>
              </a:spcBef>
              <a:buNone/>
              <a:defRPr sz="1300" cap="all" spc="50" baseline="0">
                <a:solidFill>
                  <a:schemeClr val="bg1"/>
                </a:solidFill>
              </a:defRPr>
            </a:lvl1pPr>
          </a:lstStyle>
          <a:p>
            <a:pPr lvl="0"/>
            <a:r>
              <a:rPr lang="en-GB"/>
              <a:t>Click to edit Master text styles</a:t>
            </a:r>
          </a:p>
        </p:txBody>
      </p:sp>
      <p:sp>
        <p:nvSpPr>
          <p:cNvPr id="15" name="Platshållare för text 5">
            <a:extLst>
              <a:ext uri="{FF2B5EF4-FFF2-40B4-BE49-F238E27FC236}">
                <a16:creationId xmlns:a16="http://schemas.microsoft.com/office/drawing/2014/main" id="{7B7C16CE-32D2-7B41-B48D-F1F2535B4095}"/>
              </a:ext>
            </a:extLst>
          </p:cNvPr>
          <p:cNvSpPr>
            <a:spLocks noGrp="1"/>
          </p:cNvSpPr>
          <p:nvPr>
            <p:ph type="body" sz="quarter" idx="14"/>
          </p:nvPr>
        </p:nvSpPr>
        <p:spPr>
          <a:xfrm>
            <a:off x="4737601" y="3011540"/>
            <a:ext cx="2268000" cy="228781"/>
          </a:xfrm>
        </p:spPr>
        <p:txBody>
          <a:bodyPr tIns="0">
            <a:spAutoFit/>
          </a:bodyPr>
          <a:lstStyle>
            <a:lvl1pPr marL="0" indent="0" algn="ctr">
              <a:lnSpc>
                <a:spcPct val="120000"/>
              </a:lnSpc>
              <a:buNone/>
              <a:defRPr sz="1100" cap="none" spc="30" baseline="0">
                <a:solidFill>
                  <a:schemeClr val="bg1"/>
                </a:solidFill>
              </a:defRPr>
            </a:lvl1pPr>
          </a:lstStyle>
          <a:p>
            <a:pPr lvl="0"/>
            <a:r>
              <a:rPr lang="en-GB"/>
              <a:t>Click to edit Master text styles</a:t>
            </a:r>
          </a:p>
        </p:txBody>
      </p:sp>
      <p:sp>
        <p:nvSpPr>
          <p:cNvPr id="16" name="Platshållare för bild 3">
            <a:extLst>
              <a:ext uri="{FF2B5EF4-FFF2-40B4-BE49-F238E27FC236}">
                <a16:creationId xmlns:a16="http://schemas.microsoft.com/office/drawing/2014/main" id="{728964D8-948C-7442-9D0F-57FBD145BD84}"/>
              </a:ext>
            </a:extLst>
          </p:cNvPr>
          <p:cNvSpPr>
            <a:spLocks noGrp="1"/>
          </p:cNvSpPr>
          <p:nvPr>
            <p:ph type="pic" sz="quarter" idx="15"/>
          </p:nvPr>
        </p:nvSpPr>
        <p:spPr>
          <a:xfrm>
            <a:off x="8100732" y="399600"/>
            <a:ext cx="2268000" cy="2268000"/>
          </a:xfrm>
          <a:prstGeom prst="ellipse">
            <a:avLst/>
          </a:prstGeom>
          <a:solidFill>
            <a:schemeClr val="accent1"/>
          </a:solidFill>
          <a:ln w="38100">
            <a:solidFill>
              <a:schemeClr val="bg1"/>
            </a:solidFill>
          </a:ln>
        </p:spPr>
        <p:txBody>
          <a:bodyPr>
            <a:noAutofit/>
          </a:bodyPr>
          <a:lstStyle>
            <a:lvl1pPr marL="0" indent="0" algn="ctr">
              <a:buNone/>
              <a:defRPr sz="1800"/>
            </a:lvl1pPr>
          </a:lstStyle>
          <a:p>
            <a:r>
              <a:rPr lang="en-GB"/>
              <a:t>Click icon to add picture</a:t>
            </a:r>
            <a:endParaRPr lang="en-GB" dirty="0"/>
          </a:p>
        </p:txBody>
      </p:sp>
      <p:sp>
        <p:nvSpPr>
          <p:cNvPr id="18" name="Platshållare för text 5">
            <a:extLst>
              <a:ext uri="{FF2B5EF4-FFF2-40B4-BE49-F238E27FC236}">
                <a16:creationId xmlns:a16="http://schemas.microsoft.com/office/drawing/2014/main" id="{4BEBB4A8-F185-C743-B3F2-FF218465557E}"/>
              </a:ext>
            </a:extLst>
          </p:cNvPr>
          <p:cNvSpPr>
            <a:spLocks noGrp="1"/>
          </p:cNvSpPr>
          <p:nvPr>
            <p:ph type="body" sz="quarter" idx="16"/>
          </p:nvPr>
        </p:nvSpPr>
        <p:spPr>
          <a:xfrm>
            <a:off x="8100733" y="2726298"/>
            <a:ext cx="2268000" cy="261995"/>
          </a:xfrm>
        </p:spPr>
        <p:txBody>
          <a:bodyPr bIns="0">
            <a:spAutoFit/>
          </a:bodyPr>
          <a:lstStyle>
            <a:lvl1pPr marL="0" indent="0" algn="ctr">
              <a:lnSpc>
                <a:spcPct val="120000"/>
              </a:lnSpc>
              <a:spcBef>
                <a:spcPts val="0"/>
              </a:spcBef>
              <a:buNone/>
              <a:defRPr sz="1300" cap="all" spc="50" baseline="0">
                <a:solidFill>
                  <a:schemeClr val="bg1"/>
                </a:solidFill>
              </a:defRPr>
            </a:lvl1pPr>
          </a:lstStyle>
          <a:p>
            <a:pPr lvl="0"/>
            <a:r>
              <a:rPr lang="en-GB"/>
              <a:t>Click to edit Master text styles</a:t>
            </a:r>
          </a:p>
        </p:txBody>
      </p:sp>
      <p:sp>
        <p:nvSpPr>
          <p:cNvPr id="19" name="Platshållare för text 5">
            <a:extLst>
              <a:ext uri="{FF2B5EF4-FFF2-40B4-BE49-F238E27FC236}">
                <a16:creationId xmlns:a16="http://schemas.microsoft.com/office/drawing/2014/main" id="{6EF312E7-5159-6649-BB9D-0550C5023519}"/>
              </a:ext>
            </a:extLst>
          </p:cNvPr>
          <p:cNvSpPr>
            <a:spLocks noGrp="1"/>
          </p:cNvSpPr>
          <p:nvPr>
            <p:ph type="body" sz="quarter" idx="17"/>
          </p:nvPr>
        </p:nvSpPr>
        <p:spPr>
          <a:xfrm>
            <a:off x="8100733" y="3011540"/>
            <a:ext cx="2268000" cy="228781"/>
          </a:xfrm>
        </p:spPr>
        <p:txBody>
          <a:bodyPr tIns="0">
            <a:spAutoFit/>
          </a:bodyPr>
          <a:lstStyle>
            <a:lvl1pPr marL="0" indent="0" algn="ctr">
              <a:lnSpc>
                <a:spcPct val="120000"/>
              </a:lnSpc>
              <a:buNone/>
              <a:defRPr sz="1100" cap="none" spc="30" baseline="0">
                <a:solidFill>
                  <a:schemeClr val="bg1"/>
                </a:solidFill>
              </a:defRPr>
            </a:lvl1pPr>
          </a:lstStyle>
          <a:p>
            <a:pPr lvl="0"/>
            <a:r>
              <a:rPr lang="en-GB"/>
              <a:t>Click to edit Master text styles</a:t>
            </a:r>
          </a:p>
        </p:txBody>
      </p:sp>
      <p:sp>
        <p:nvSpPr>
          <p:cNvPr id="20" name="Platshållare för bild 3">
            <a:extLst>
              <a:ext uri="{FF2B5EF4-FFF2-40B4-BE49-F238E27FC236}">
                <a16:creationId xmlns:a16="http://schemas.microsoft.com/office/drawing/2014/main" id="{24B4F50B-03B1-F44C-A413-3550A4BBB668}"/>
              </a:ext>
            </a:extLst>
          </p:cNvPr>
          <p:cNvSpPr>
            <a:spLocks noGrp="1"/>
          </p:cNvSpPr>
          <p:nvPr>
            <p:ph type="pic" sz="quarter" idx="18"/>
          </p:nvPr>
        </p:nvSpPr>
        <p:spPr>
          <a:xfrm>
            <a:off x="4737600" y="3383024"/>
            <a:ext cx="2268000" cy="2268000"/>
          </a:xfrm>
          <a:prstGeom prst="ellipse">
            <a:avLst/>
          </a:prstGeom>
          <a:solidFill>
            <a:schemeClr val="accent1"/>
          </a:solidFill>
          <a:ln w="38100">
            <a:solidFill>
              <a:schemeClr val="bg1"/>
            </a:solidFill>
          </a:ln>
        </p:spPr>
        <p:txBody>
          <a:bodyPr>
            <a:noAutofit/>
          </a:bodyPr>
          <a:lstStyle>
            <a:lvl1pPr marL="0" indent="0" algn="ctr">
              <a:buNone/>
              <a:defRPr sz="1800"/>
            </a:lvl1pPr>
          </a:lstStyle>
          <a:p>
            <a:r>
              <a:rPr lang="en-GB"/>
              <a:t>Click icon to add picture</a:t>
            </a:r>
            <a:endParaRPr lang="en-GB" dirty="0"/>
          </a:p>
        </p:txBody>
      </p:sp>
      <p:sp>
        <p:nvSpPr>
          <p:cNvPr id="21" name="Platshållare för text 5">
            <a:extLst>
              <a:ext uri="{FF2B5EF4-FFF2-40B4-BE49-F238E27FC236}">
                <a16:creationId xmlns:a16="http://schemas.microsoft.com/office/drawing/2014/main" id="{1D6D6FC2-3506-7646-AE0A-9FC214708EFD}"/>
              </a:ext>
            </a:extLst>
          </p:cNvPr>
          <p:cNvSpPr>
            <a:spLocks noGrp="1"/>
          </p:cNvSpPr>
          <p:nvPr>
            <p:ph type="body" sz="quarter" idx="19"/>
          </p:nvPr>
        </p:nvSpPr>
        <p:spPr>
          <a:xfrm>
            <a:off x="4737601" y="5709722"/>
            <a:ext cx="2268000" cy="261995"/>
          </a:xfrm>
        </p:spPr>
        <p:txBody>
          <a:bodyPr bIns="0">
            <a:spAutoFit/>
          </a:bodyPr>
          <a:lstStyle>
            <a:lvl1pPr marL="0" indent="0" algn="ctr">
              <a:lnSpc>
                <a:spcPct val="120000"/>
              </a:lnSpc>
              <a:spcBef>
                <a:spcPts val="0"/>
              </a:spcBef>
              <a:buNone/>
              <a:defRPr sz="1300" cap="all" spc="50" baseline="0">
                <a:solidFill>
                  <a:schemeClr val="bg1"/>
                </a:solidFill>
              </a:defRPr>
            </a:lvl1pPr>
          </a:lstStyle>
          <a:p>
            <a:pPr lvl="0"/>
            <a:r>
              <a:rPr lang="en-GB"/>
              <a:t>Click to edit Master text styles</a:t>
            </a:r>
          </a:p>
        </p:txBody>
      </p:sp>
      <p:sp>
        <p:nvSpPr>
          <p:cNvPr id="22" name="Platshållare för text 5">
            <a:extLst>
              <a:ext uri="{FF2B5EF4-FFF2-40B4-BE49-F238E27FC236}">
                <a16:creationId xmlns:a16="http://schemas.microsoft.com/office/drawing/2014/main" id="{1B1680C1-FA5C-0E46-A8F6-08FF03431213}"/>
              </a:ext>
            </a:extLst>
          </p:cNvPr>
          <p:cNvSpPr>
            <a:spLocks noGrp="1"/>
          </p:cNvSpPr>
          <p:nvPr>
            <p:ph type="body" sz="quarter" idx="20"/>
          </p:nvPr>
        </p:nvSpPr>
        <p:spPr>
          <a:xfrm>
            <a:off x="4737601" y="5994964"/>
            <a:ext cx="2268000" cy="228781"/>
          </a:xfrm>
        </p:spPr>
        <p:txBody>
          <a:bodyPr tIns="0">
            <a:spAutoFit/>
          </a:bodyPr>
          <a:lstStyle>
            <a:lvl1pPr marL="0" indent="0" algn="ctr">
              <a:lnSpc>
                <a:spcPct val="120000"/>
              </a:lnSpc>
              <a:buNone/>
              <a:defRPr sz="1100" cap="none" spc="30" baseline="0">
                <a:solidFill>
                  <a:schemeClr val="bg1"/>
                </a:solidFill>
              </a:defRPr>
            </a:lvl1pPr>
          </a:lstStyle>
          <a:p>
            <a:pPr lvl="0"/>
            <a:r>
              <a:rPr lang="en-GB"/>
              <a:t>Click to edit Master text styles</a:t>
            </a:r>
          </a:p>
        </p:txBody>
      </p:sp>
      <p:sp>
        <p:nvSpPr>
          <p:cNvPr id="23" name="Platshållare för bild 3">
            <a:extLst>
              <a:ext uri="{FF2B5EF4-FFF2-40B4-BE49-F238E27FC236}">
                <a16:creationId xmlns:a16="http://schemas.microsoft.com/office/drawing/2014/main" id="{1CB6487A-AEBA-0540-AED1-31DBE64A0017}"/>
              </a:ext>
            </a:extLst>
          </p:cNvPr>
          <p:cNvSpPr>
            <a:spLocks noGrp="1"/>
          </p:cNvSpPr>
          <p:nvPr>
            <p:ph type="pic" sz="quarter" idx="21"/>
          </p:nvPr>
        </p:nvSpPr>
        <p:spPr>
          <a:xfrm>
            <a:off x="8100732" y="3383024"/>
            <a:ext cx="2268000" cy="2268000"/>
          </a:xfrm>
          <a:prstGeom prst="ellipse">
            <a:avLst/>
          </a:prstGeom>
          <a:solidFill>
            <a:schemeClr val="accent1"/>
          </a:solidFill>
          <a:ln w="38100">
            <a:solidFill>
              <a:schemeClr val="bg1"/>
            </a:solidFill>
          </a:ln>
        </p:spPr>
        <p:txBody>
          <a:bodyPr>
            <a:noAutofit/>
          </a:bodyPr>
          <a:lstStyle>
            <a:lvl1pPr marL="0" indent="0" algn="ctr">
              <a:buNone/>
              <a:defRPr sz="1800"/>
            </a:lvl1pPr>
          </a:lstStyle>
          <a:p>
            <a:r>
              <a:rPr lang="en-GB"/>
              <a:t>Click icon to add picture</a:t>
            </a:r>
            <a:endParaRPr lang="en-GB" dirty="0"/>
          </a:p>
        </p:txBody>
      </p:sp>
      <p:sp>
        <p:nvSpPr>
          <p:cNvPr id="24" name="Platshållare för text 5">
            <a:extLst>
              <a:ext uri="{FF2B5EF4-FFF2-40B4-BE49-F238E27FC236}">
                <a16:creationId xmlns:a16="http://schemas.microsoft.com/office/drawing/2014/main" id="{C4A15876-21FF-7C41-8690-4A1BA06A039E}"/>
              </a:ext>
            </a:extLst>
          </p:cNvPr>
          <p:cNvSpPr>
            <a:spLocks noGrp="1"/>
          </p:cNvSpPr>
          <p:nvPr>
            <p:ph type="body" sz="quarter" idx="22"/>
          </p:nvPr>
        </p:nvSpPr>
        <p:spPr>
          <a:xfrm>
            <a:off x="8100733" y="5709722"/>
            <a:ext cx="2268000" cy="261995"/>
          </a:xfrm>
        </p:spPr>
        <p:txBody>
          <a:bodyPr bIns="0">
            <a:spAutoFit/>
          </a:bodyPr>
          <a:lstStyle>
            <a:lvl1pPr marL="0" indent="0" algn="ctr">
              <a:lnSpc>
                <a:spcPct val="120000"/>
              </a:lnSpc>
              <a:spcBef>
                <a:spcPts val="0"/>
              </a:spcBef>
              <a:buNone/>
              <a:defRPr sz="1300" cap="all" spc="50" baseline="0">
                <a:solidFill>
                  <a:schemeClr val="bg1"/>
                </a:solidFill>
              </a:defRPr>
            </a:lvl1pPr>
          </a:lstStyle>
          <a:p>
            <a:pPr lvl="0"/>
            <a:r>
              <a:rPr lang="en-GB"/>
              <a:t>Click to edit Master text styles</a:t>
            </a:r>
          </a:p>
        </p:txBody>
      </p:sp>
      <p:sp>
        <p:nvSpPr>
          <p:cNvPr id="25" name="Platshållare för text 5">
            <a:extLst>
              <a:ext uri="{FF2B5EF4-FFF2-40B4-BE49-F238E27FC236}">
                <a16:creationId xmlns:a16="http://schemas.microsoft.com/office/drawing/2014/main" id="{9A19836D-A276-C541-A9CF-30D063FE61B6}"/>
              </a:ext>
            </a:extLst>
          </p:cNvPr>
          <p:cNvSpPr>
            <a:spLocks noGrp="1"/>
          </p:cNvSpPr>
          <p:nvPr>
            <p:ph type="body" sz="quarter" idx="23"/>
          </p:nvPr>
        </p:nvSpPr>
        <p:spPr>
          <a:xfrm>
            <a:off x="8100733" y="5994964"/>
            <a:ext cx="2268000" cy="228781"/>
          </a:xfrm>
        </p:spPr>
        <p:txBody>
          <a:bodyPr tIns="0">
            <a:spAutoFit/>
          </a:bodyPr>
          <a:lstStyle>
            <a:lvl1pPr marL="0" indent="0" algn="ctr">
              <a:lnSpc>
                <a:spcPct val="120000"/>
              </a:lnSpc>
              <a:buNone/>
              <a:defRPr sz="1100" cap="none" spc="30" baseline="0">
                <a:solidFill>
                  <a:schemeClr val="bg1"/>
                </a:solidFill>
              </a:defRPr>
            </a:lvl1pPr>
          </a:lstStyle>
          <a:p>
            <a:pPr lvl="0"/>
            <a:r>
              <a:rPr lang="en-GB"/>
              <a:t>Click to edit Master text styles</a:t>
            </a:r>
          </a:p>
        </p:txBody>
      </p:sp>
      <p:pic>
        <p:nvPicPr>
          <p:cNvPr id="8" name="Bildobjekt 7">
            <a:extLst>
              <a:ext uri="{FF2B5EF4-FFF2-40B4-BE49-F238E27FC236}">
                <a16:creationId xmlns:a16="http://schemas.microsoft.com/office/drawing/2014/main" id="{B45E0E22-4684-584D-B225-38BF62C9167B}"/>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Tree>
    <p:extLst>
      <p:ext uri="{BB962C8B-B14F-4D97-AF65-F5344CB8AC3E}">
        <p14:creationId xmlns:p14="http://schemas.microsoft.com/office/powerpoint/2010/main" val="1986886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ext on green">
    <p:bg>
      <p:bgPr>
        <a:solidFill>
          <a:schemeClr val="tx2"/>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0568D3A4-B2EC-914D-AC10-05A946BAB0B2}"/>
              </a:ext>
            </a:extLst>
          </p:cNvPr>
          <p:cNvPicPr>
            <a:picLocks noChangeAspect="1"/>
          </p:cNvPicPr>
          <p:nvPr userDrawn="1"/>
        </p:nvPicPr>
        <p:blipFill>
          <a:blip r:embed="rId2" cstate="screen">
            <a:alphaModFix amt="19000"/>
            <a:grayscl/>
            <a:extLst>
              <a:ext uri="{28A0092B-C50C-407E-A947-70E740481C1C}">
                <a14:useLocalDpi xmlns:a14="http://schemas.microsoft.com/office/drawing/2010/main"/>
              </a:ext>
            </a:extLst>
          </a:blip>
          <a:stretch>
            <a:fillRect/>
          </a:stretch>
        </p:blipFill>
        <p:spPr>
          <a:xfrm>
            <a:off x="3562185" y="0"/>
            <a:ext cx="12958137" cy="5407343"/>
          </a:xfrm>
          <a:prstGeom prst="rect">
            <a:avLst/>
          </a:prstGeom>
        </p:spPr>
      </p:pic>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608400" y="2185200"/>
            <a:ext cx="9182714" cy="2189852"/>
          </a:xfrm>
        </p:spPr>
        <p:txBody>
          <a:bodyPr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p>
        </p:txBody>
      </p:sp>
      <p:pic>
        <p:nvPicPr>
          <p:cNvPr id="8" name="Bildobjekt 7">
            <a:extLst>
              <a:ext uri="{FF2B5EF4-FFF2-40B4-BE49-F238E27FC236}">
                <a16:creationId xmlns:a16="http://schemas.microsoft.com/office/drawing/2014/main" id="{B45E0E22-4684-584D-B225-38BF62C9167B}"/>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17" name="Platshållare för text 16">
            <a:extLst>
              <a:ext uri="{FF2B5EF4-FFF2-40B4-BE49-F238E27FC236}">
                <a16:creationId xmlns:a16="http://schemas.microsoft.com/office/drawing/2014/main" id="{C32C2B0C-03A9-0E44-A986-4BAF774AB31B}"/>
              </a:ext>
            </a:extLst>
          </p:cNvPr>
          <p:cNvSpPr>
            <a:spLocks noGrp="1"/>
          </p:cNvSpPr>
          <p:nvPr>
            <p:ph type="body" sz="quarter" idx="11" hasCustomPrompt="1"/>
          </p:nvPr>
        </p:nvSpPr>
        <p:spPr>
          <a:xfrm>
            <a:off x="608013" y="4395600"/>
            <a:ext cx="9183687" cy="338554"/>
          </a:xfrm>
        </p:spPr>
        <p:txBody>
          <a:bodyPr>
            <a:spAutoFit/>
          </a:bodyPr>
          <a:lstStyle>
            <a:lvl1pPr marL="0" marR="0" indent="0" algn="l" defTabSz="914377" rtl="0" eaLnBrk="1" fontAlgn="auto" latinLnBrk="0" hangingPunct="1">
              <a:lnSpc>
                <a:spcPct val="100000"/>
              </a:lnSpc>
              <a:spcBef>
                <a:spcPts val="0"/>
              </a:spcBef>
              <a:spcAft>
                <a:spcPts val="600"/>
              </a:spcAft>
              <a:buClrTx/>
              <a:buSzTx/>
              <a:buFontTx/>
              <a:buNone/>
              <a:tabLst/>
              <a:defRPr sz="1600" spc="3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t>
            </a:r>
            <a:r>
              <a:rPr lang="en-GB" noProof="0" err="1"/>
              <a:t>sed</a:t>
            </a:r>
            <a:r>
              <a:rPr lang="en-GB" noProof="0"/>
              <a:t> do </a:t>
            </a:r>
            <a:r>
              <a:rPr lang="en-GB" noProof="0" err="1"/>
              <a:t>eiusmod</a:t>
            </a:r>
            <a:r>
              <a:rPr lang="en-GB" noProof="0"/>
              <a:t> </a:t>
            </a:r>
          </a:p>
        </p:txBody>
      </p:sp>
    </p:spTree>
    <p:extLst>
      <p:ext uri="{BB962C8B-B14F-4D97-AF65-F5344CB8AC3E}">
        <p14:creationId xmlns:p14="http://schemas.microsoft.com/office/powerpoint/2010/main" val="13881370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Headline + text on white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0" y="6056026"/>
            <a:ext cx="12192000" cy="801974"/>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3" name="Rubrik 3">
            <a:extLst>
              <a:ext uri="{FF2B5EF4-FFF2-40B4-BE49-F238E27FC236}">
                <a16:creationId xmlns:a16="http://schemas.microsoft.com/office/drawing/2014/main" id="{6983A65E-6342-9B97-A3EC-31148331E79F}"/>
              </a:ext>
            </a:extLst>
          </p:cNvPr>
          <p:cNvSpPr>
            <a:spLocks noGrp="1"/>
          </p:cNvSpPr>
          <p:nvPr>
            <p:ph type="title" hasCustomPrompt="1"/>
          </p:nvPr>
        </p:nvSpPr>
        <p:spPr>
          <a:xfrm>
            <a:off x="838200" y="365125"/>
            <a:ext cx="10481930" cy="622800"/>
          </a:xfrm>
        </p:spPr>
        <p:txBody>
          <a:bodyPr/>
          <a:lstStyle>
            <a:lvl1pPr>
              <a:defRPr baseline="0">
                <a:solidFill>
                  <a:srgbClr val="000000"/>
                </a:solidFill>
              </a:defRPr>
            </a:lvl1pPr>
          </a:lstStyle>
          <a:p>
            <a:r>
              <a:rPr lang="sv-SE" err="1"/>
              <a:t>Heading</a:t>
            </a:r>
            <a:endParaRPr lang="sv-SE"/>
          </a:p>
        </p:txBody>
      </p:sp>
      <p:sp>
        <p:nvSpPr>
          <p:cNvPr id="6" name="Platshållare för text 8">
            <a:extLst>
              <a:ext uri="{FF2B5EF4-FFF2-40B4-BE49-F238E27FC236}">
                <a16:creationId xmlns:a16="http://schemas.microsoft.com/office/drawing/2014/main" id="{E0AB5566-6C50-2E2E-E529-0F7BC6B33EF2}"/>
              </a:ext>
            </a:extLst>
          </p:cNvPr>
          <p:cNvSpPr>
            <a:spLocks noGrp="1"/>
          </p:cNvSpPr>
          <p:nvPr>
            <p:ph type="body" sz="quarter" idx="11"/>
          </p:nvPr>
        </p:nvSpPr>
        <p:spPr>
          <a:xfrm>
            <a:off x="855035" y="1830579"/>
            <a:ext cx="5276568" cy="3973653"/>
          </a:xfrm>
        </p:spPr>
        <p:txBody>
          <a:bodyPr/>
          <a:lstStyle>
            <a:lvl1pPr>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Text Placeholder 9">
            <a:extLst>
              <a:ext uri="{FF2B5EF4-FFF2-40B4-BE49-F238E27FC236}">
                <a16:creationId xmlns:a16="http://schemas.microsoft.com/office/drawing/2014/main" id="{8FD827C2-FB84-934C-D225-C8EA5EC3AAA6}"/>
              </a:ext>
            </a:extLst>
          </p:cNvPr>
          <p:cNvSpPr>
            <a:spLocks noGrp="1"/>
          </p:cNvSpPr>
          <p:nvPr>
            <p:ph type="body" sz="quarter" idx="12" hasCustomPrompt="1"/>
          </p:nvPr>
        </p:nvSpPr>
        <p:spPr>
          <a:xfrm>
            <a:off x="838199" y="1097852"/>
            <a:ext cx="10481931" cy="622800"/>
          </a:xfrm>
        </p:spPr>
        <p:txBody>
          <a:bodyPr/>
          <a:lstStyle>
            <a:lvl1pPr marL="0" indent="0">
              <a:buNone/>
              <a:defRPr/>
            </a:lvl1pPr>
          </a:lstStyle>
          <a:p>
            <a:pPr lvl="0"/>
            <a:r>
              <a:rPr lang="en-GB"/>
              <a:t>Subheading</a:t>
            </a:r>
          </a:p>
        </p:txBody>
      </p:sp>
      <p:sp>
        <p:nvSpPr>
          <p:cNvPr id="5" name="Platshållare för bild 4">
            <a:extLst>
              <a:ext uri="{FF2B5EF4-FFF2-40B4-BE49-F238E27FC236}">
                <a16:creationId xmlns:a16="http://schemas.microsoft.com/office/drawing/2014/main" id="{BF332862-A2D4-7E0C-3C84-0133866B8179}"/>
              </a:ext>
            </a:extLst>
          </p:cNvPr>
          <p:cNvSpPr>
            <a:spLocks noGrp="1"/>
          </p:cNvSpPr>
          <p:nvPr>
            <p:ph type="pic" sz="quarter" idx="13"/>
          </p:nvPr>
        </p:nvSpPr>
        <p:spPr>
          <a:xfrm>
            <a:off x="6131603" y="1825340"/>
            <a:ext cx="5618162" cy="3973513"/>
          </a:xfrm>
        </p:spPr>
        <p:txBody>
          <a:bodyPr/>
          <a:lstStyle/>
          <a:p>
            <a:endParaRPr lang="en-GB"/>
          </a:p>
        </p:txBody>
      </p:sp>
    </p:spTree>
    <p:extLst>
      <p:ext uri="{BB962C8B-B14F-4D97-AF65-F5344CB8AC3E}">
        <p14:creationId xmlns:p14="http://schemas.microsoft.com/office/powerpoint/2010/main" val="17735162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eadline + text on whit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10485620" y="0"/>
            <a:ext cx="1706380" cy="6858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3" name="Rubrik 3">
            <a:extLst>
              <a:ext uri="{FF2B5EF4-FFF2-40B4-BE49-F238E27FC236}">
                <a16:creationId xmlns:a16="http://schemas.microsoft.com/office/drawing/2014/main" id="{CB0FA37E-C0E5-0971-1585-8CD06DCFE59E}"/>
              </a:ext>
            </a:extLst>
          </p:cNvPr>
          <p:cNvSpPr>
            <a:spLocks noGrp="1"/>
          </p:cNvSpPr>
          <p:nvPr>
            <p:ph type="title" hasCustomPrompt="1"/>
          </p:nvPr>
        </p:nvSpPr>
        <p:spPr>
          <a:xfrm>
            <a:off x="838200" y="365126"/>
            <a:ext cx="9085521" cy="622300"/>
          </a:xfrm>
        </p:spPr>
        <p:txBody>
          <a:bodyPr/>
          <a:lstStyle>
            <a:lvl1pPr>
              <a:defRPr baseline="0">
                <a:solidFill>
                  <a:srgbClr val="000000"/>
                </a:solidFill>
              </a:defRPr>
            </a:lvl1pPr>
          </a:lstStyle>
          <a:p>
            <a:r>
              <a:rPr lang="sv-SE" err="1"/>
              <a:t>Heading</a:t>
            </a:r>
            <a:endParaRPr lang="sv-SE"/>
          </a:p>
        </p:txBody>
      </p:sp>
      <p:sp>
        <p:nvSpPr>
          <p:cNvPr id="5" name="Platshållare för text 8">
            <a:extLst>
              <a:ext uri="{FF2B5EF4-FFF2-40B4-BE49-F238E27FC236}">
                <a16:creationId xmlns:a16="http://schemas.microsoft.com/office/drawing/2014/main" id="{E4320BBD-9AA7-DDEA-436C-D92FE8ADA42E}"/>
              </a:ext>
            </a:extLst>
          </p:cNvPr>
          <p:cNvSpPr>
            <a:spLocks noGrp="1"/>
          </p:cNvSpPr>
          <p:nvPr>
            <p:ph type="body" sz="quarter" idx="11"/>
          </p:nvPr>
        </p:nvSpPr>
        <p:spPr>
          <a:xfrm>
            <a:off x="838200" y="1825200"/>
            <a:ext cx="9085521" cy="4352400"/>
          </a:xfrm>
        </p:spPr>
        <p:txBody>
          <a:bodyPr/>
          <a:lstStyle>
            <a:lvl1pPr>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Text Placeholder 10">
            <a:extLst>
              <a:ext uri="{FF2B5EF4-FFF2-40B4-BE49-F238E27FC236}">
                <a16:creationId xmlns:a16="http://schemas.microsoft.com/office/drawing/2014/main" id="{48C29E1A-A63E-15BB-60A4-1E5DBD6BE9C7}"/>
              </a:ext>
            </a:extLst>
          </p:cNvPr>
          <p:cNvSpPr>
            <a:spLocks noGrp="1"/>
          </p:cNvSpPr>
          <p:nvPr>
            <p:ph type="body" sz="quarter" idx="12" hasCustomPrompt="1"/>
          </p:nvPr>
        </p:nvSpPr>
        <p:spPr>
          <a:xfrm>
            <a:off x="837944" y="1089533"/>
            <a:ext cx="9085520" cy="622300"/>
          </a:xfrm>
        </p:spPr>
        <p:txBody>
          <a:bodyPr/>
          <a:lstStyle>
            <a:lvl1pPr marL="0" indent="0">
              <a:buNone/>
              <a:defRPr/>
            </a:lvl1pPr>
          </a:lstStyle>
          <a:p>
            <a:pPr lvl="0"/>
            <a:r>
              <a:rPr lang="en-GB"/>
              <a:t>Subheading</a:t>
            </a:r>
          </a:p>
        </p:txBody>
      </p:sp>
    </p:spTree>
    <p:extLst>
      <p:ext uri="{BB962C8B-B14F-4D97-AF65-F5344CB8AC3E}">
        <p14:creationId xmlns:p14="http://schemas.microsoft.com/office/powerpoint/2010/main" val="2889652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hort text">
    <p:bg>
      <p:bgPr>
        <a:solidFill>
          <a:schemeClr val="tx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BDB6EF3-F892-C347-A5C6-B8347439D975}"/>
              </a:ext>
            </a:extLst>
          </p:cNvPr>
          <p:cNvSpPr>
            <a:spLocks noGrp="1"/>
          </p:cNvSpPr>
          <p:nvPr>
            <p:ph type="body" sz="quarter" idx="10" hasCustomPrompt="1"/>
          </p:nvPr>
        </p:nvSpPr>
        <p:spPr>
          <a:xfrm>
            <a:off x="838200" y="3564000"/>
            <a:ext cx="10521950" cy="369332"/>
          </a:xfrm>
        </p:spPr>
        <p:txBody>
          <a:bodyPr>
            <a:sp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spc="3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p:txBody>
      </p:sp>
      <p:pic>
        <p:nvPicPr>
          <p:cNvPr id="8" name="Bildobjekt 7">
            <a:extLst>
              <a:ext uri="{FF2B5EF4-FFF2-40B4-BE49-F238E27FC236}">
                <a16:creationId xmlns:a16="http://schemas.microsoft.com/office/drawing/2014/main" id="{B93F8511-9768-0047-8341-C87EB105A59D}"/>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2" name="Rubrik 1">
            <a:extLst>
              <a:ext uri="{FF2B5EF4-FFF2-40B4-BE49-F238E27FC236}">
                <a16:creationId xmlns:a16="http://schemas.microsoft.com/office/drawing/2014/main" id="{BEE99826-6D9E-DB48-B356-AC6AA9971B36}"/>
              </a:ext>
            </a:extLst>
          </p:cNvPr>
          <p:cNvSpPr>
            <a:spLocks noGrp="1"/>
          </p:cNvSpPr>
          <p:nvPr>
            <p:ph type="title" hasCustomPrompt="1"/>
          </p:nvPr>
        </p:nvSpPr>
        <p:spPr>
          <a:xfrm>
            <a:off x="838200" y="2696400"/>
            <a:ext cx="10515600" cy="784830"/>
          </a:xfrm>
        </p:spPr>
        <p:txBody>
          <a:bodyPr anchor="b" anchorCtr="0">
            <a:spAutoFit/>
          </a:bodyPr>
          <a:lstStyle>
            <a:lvl1pPr algn="ctr">
              <a:defRPr sz="5000" b="1">
                <a:solidFill>
                  <a:schemeClr val="bg1"/>
                </a:solidFill>
              </a:defRPr>
            </a:lvl1p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endParaRPr lang="en-GB" dirty="0"/>
          </a:p>
        </p:txBody>
      </p:sp>
      <p:sp>
        <p:nvSpPr>
          <p:cNvPr id="6" name="Platshållare för text 3">
            <a:extLst>
              <a:ext uri="{FF2B5EF4-FFF2-40B4-BE49-F238E27FC236}">
                <a16:creationId xmlns:a16="http://schemas.microsoft.com/office/drawing/2014/main" id="{F758FEDD-B499-5D4A-983D-6C19F042E059}"/>
              </a:ext>
            </a:extLst>
          </p:cNvPr>
          <p:cNvSpPr>
            <a:spLocks noGrp="1"/>
          </p:cNvSpPr>
          <p:nvPr>
            <p:ph type="body" sz="quarter" idx="12" hasCustomPrompt="1"/>
          </p:nvPr>
        </p:nvSpPr>
        <p:spPr>
          <a:xfrm>
            <a:off x="305662" y="6374935"/>
            <a:ext cx="5163645" cy="258532"/>
          </a:xfrm>
        </p:spPr>
        <p:txBody>
          <a:bodyPr wrap="square">
            <a:spAutoFit/>
          </a:bodyPr>
          <a:lstStyle>
            <a:lvl1pPr marL="0" indent="0">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87274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 black">
    <p:bg>
      <p:bgPr>
        <a:solidFill>
          <a:schemeClr val="tx1"/>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0568D3A4-B2EC-914D-AC10-05A946BAB0B2}"/>
              </a:ext>
            </a:extLst>
          </p:cNvPr>
          <p:cNvPicPr>
            <a:picLocks noChangeAspect="1"/>
          </p:cNvPicPr>
          <p:nvPr userDrawn="1"/>
        </p:nvPicPr>
        <p:blipFill>
          <a:blip r:embed="rId2" cstate="screen">
            <a:alphaModFix amt="19000"/>
            <a:grayscl/>
            <a:extLst>
              <a:ext uri="{28A0092B-C50C-407E-A947-70E740481C1C}">
                <a14:useLocalDpi xmlns:a14="http://schemas.microsoft.com/office/drawing/2010/main"/>
              </a:ext>
            </a:extLst>
          </a:blip>
          <a:stretch>
            <a:fillRect/>
          </a:stretch>
        </p:blipFill>
        <p:spPr>
          <a:xfrm>
            <a:off x="3562185" y="0"/>
            <a:ext cx="12958137" cy="5407343"/>
          </a:xfrm>
          <a:prstGeom prst="rect">
            <a:avLst/>
          </a:prstGeom>
        </p:spPr>
      </p:pic>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608400" y="2185200"/>
            <a:ext cx="9182714" cy="2189852"/>
          </a:xfrm>
        </p:spPr>
        <p:txBody>
          <a:bodyPr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p>
        </p:txBody>
      </p:sp>
      <p:pic>
        <p:nvPicPr>
          <p:cNvPr id="8" name="Bildobjekt 7">
            <a:extLst>
              <a:ext uri="{FF2B5EF4-FFF2-40B4-BE49-F238E27FC236}">
                <a16:creationId xmlns:a16="http://schemas.microsoft.com/office/drawing/2014/main" id="{B45E0E22-4684-584D-B225-38BF62C9167B}"/>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11" name="Platshållare för text 10">
            <a:extLst>
              <a:ext uri="{FF2B5EF4-FFF2-40B4-BE49-F238E27FC236}">
                <a16:creationId xmlns:a16="http://schemas.microsoft.com/office/drawing/2014/main" id="{3364B91D-D467-4F47-ABEF-314012D33207}"/>
              </a:ext>
            </a:extLst>
          </p:cNvPr>
          <p:cNvSpPr>
            <a:spLocks noGrp="1"/>
          </p:cNvSpPr>
          <p:nvPr>
            <p:ph type="body" sz="quarter" idx="10" hasCustomPrompt="1"/>
          </p:nvPr>
        </p:nvSpPr>
        <p:spPr>
          <a:xfrm>
            <a:off x="608400" y="608400"/>
            <a:ext cx="3949700" cy="369332"/>
          </a:xfrm>
        </p:spPr>
        <p:txBody>
          <a:bodyP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cap="all"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dirty="0"/>
              <a:t>LOREM IPSUM</a:t>
            </a:r>
          </a:p>
        </p:txBody>
      </p:sp>
      <p:cxnSp>
        <p:nvCxnSpPr>
          <p:cNvPr id="12" name="Rak 11">
            <a:extLst>
              <a:ext uri="{FF2B5EF4-FFF2-40B4-BE49-F238E27FC236}">
                <a16:creationId xmlns:a16="http://schemas.microsoft.com/office/drawing/2014/main" id="{86A19380-51D0-FA46-A45B-AA7928E33055}"/>
              </a:ext>
            </a:extLst>
          </p:cNvPr>
          <p:cNvCxnSpPr>
            <a:cxnSpLocks/>
          </p:cNvCxnSpPr>
          <p:nvPr userDrawn="1"/>
        </p:nvCxnSpPr>
        <p:spPr>
          <a:xfrm>
            <a:off x="685797" y="1014415"/>
            <a:ext cx="701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latshållare för text 16">
            <a:extLst>
              <a:ext uri="{FF2B5EF4-FFF2-40B4-BE49-F238E27FC236}">
                <a16:creationId xmlns:a16="http://schemas.microsoft.com/office/drawing/2014/main" id="{C32C2B0C-03A9-0E44-A986-4BAF774AB31B}"/>
              </a:ext>
            </a:extLst>
          </p:cNvPr>
          <p:cNvSpPr>
            <a:spLocks noGrp="1"/>
          </p:cNvSpPr>
          <p:nvPr>
            <p:ph type="body" sz="quarter" idx="11" hasCustomPrompt="1"/>
          </p:nvPr>
        </p:nvSpPr>
        <p:spPr>
          <a:xfrm>
            <a:off x="608013" y="4395600"/>
            <a:ext cx="9183687" cy="338554"/>
          </a:xfrm>
        </p:spPr>
        <p:txBody>
          <a:bodyPr>
            <a:spAutoFit/>
          </a:bodyPr>
          <a:lstStyle>
            <a:lvl1pPr marL="0" marR="0" indent="0" algn="l" defTabSz="914377" rtl="0" eaLnBrk="1" fontAlgn="auto" latinLnBrk="0" hangingPunct="1">
              <a:lnSpc>
                <a:spcPct val="100000"/>
              </a:lnSpc>
              <a:spcBef>
                <a:spcPts val="0"/>
              </a:spcBef>
              <a:spcAft>
                <a:spcPts val="600"/>
              </a:spcAft>
              <a:buClrTx/>
              <a:buSzTx/>
              <a:buFontTx/>
              <a:buNone/>
              <a:tabLst/>
              <a:defRPr sz="1600" spc="3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p>
        </p:txBody>
      </p:sp>
      <p:sp>
        <p:nvSpPr>
          <p:cNvPr id="4" name="Platshållare för text 3">
            <a:extLst>
              <a:ext uri="{FF2B5EF4-FFF2-40B4-BE49-F238E27FC236}">
                <a16:creationId xmlns:a16="http://schemas.microsoft.com/office/drawing/2014/main" id="{F1695794-61C2-7D4C-96D6-68E98EF16460}"/>
              </a:ext>
            </a:extLst>
          </p:cNvPr>
          <p:cNvSpPr>
            <a:spLocks noGrp="1"/>
          </p:cNvSpPr>
          <p:nvPr>
            <p:ph type="body" sz="quarter" idx="12" hasCustomPrompt="1"/>
          </p:nvPr>
        </p:nvSpPr>
        <p:spPr>
          <a:xfrm>
            <a:off x="305662" y="6374935"/>
            <a:ext cx="5163645" cy="258532"/>
          </a:xfrm>
        </p:spPr>
        <p:txBody>
          <a:bodyPr wrap="square">
            <a:spAutoFit/>
          </a:bodyPr>
          <a:lstStyle>
            <a:lvl1pPr marL="0" indent="0">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53183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 green">
    <p:bg>
      <p:bgPr>
        <a:solidFill>
          <a:schemeClr val="tx2"/>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0568D3A4-B2EC-914D-AC10-05A946BAB0B2}"/>
              </a:ext>
            </a:extLst>
          </p:cNvPr>
          <p:cNvPicPr>
            <a:picLocks noChangeAspect="1"/>
          </p:cNvPicPr>
          <p:nvPr userDrawn="1"/>
        </p:nvPicPr>
        <p:blipFill>
          <a:blip r:embed="rId2" cstate="screen">
            <a:alphaModFix amt="19000"/>
            <a:grayscl/>
            <a:extLst>
              <a:ext uri="{28A0092B-C50C-407E-A947-70E740481C1C}">
                <a14:useLocalDpi xmlns:a14="http://schemas.microsoft.com/office/drawing/2010/main"/>
              </a:ext>
            </a:extLst>
          </a:blip>
          <a:stretch>
            <a:fillRect/>
          </a:stretch>
        </p:blipFill>
        <p:spPr>
          <a:xfrm>
            <a:off x="3562185" y="0"/>
            <a:ext cx="12958137" cy="5407343"/>
          </a:xfrm>
          <a:prstGeom prst="rect">
            <a:avLst/>
          </a:prstGeom>
        </p:spPr>
      </p:pic>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608400" y="2185200"/>
            <a:ext cx="9182714" cy="2189852"/>
          </a:xfrm>
        </p:spPr>
        <p:txBody>
          <a:bodyPr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p>
        </p:txBody>
      </p:sp>
      <p:pic>
        <p:nvPicPr>
          <p:cNvPr id="8" name="Bildobjekt 7">
            <a:extLst>
              <a:ext uri="{FF2B5EF4-FFF2-40B4-BE49-F238E27FC236}">
                <a16:creationId xmlns:a16="http://schemas.microsoft.com/office/drawing/2014/main" id="{B45E0E22-4684-584D-B225-38BF62C9167B}"/>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11" name="Platshållare för text 10">
            <a:extLst>
              <a:ext uri="{FF2B5EF4-FFF2-40B4-BE49-F238E27FC236}">
                <a16:creationId xmlns:a16="http://schemas.microsoft.com/office/drawing/2014/main" id="{3364B91D-D467-4F47-ABEF-314012D33207}"/>
              </a:ext>
            </a:extLst>
          </p:cNvPr>
          <p:cNvSpPr>
            <a:spLocks noGrp="1"/>
          </p:cNvSpPr>
          <p:nvPr>
            <p:ph type="body" sz="quarter" idx="10" hasCustomPrompt="1"/>
          </p:nvPr>
        </p:nvSpPr>
        <p:spPr>
          <a:xfrm>
            <a:off x="608400" y="608400"/>
            <a:ext cx="3949700" cy="369332"/>
          </a:xfrm>
        </p:spPr>
        <p:txBody>
          <a:bodyP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cap="all"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dirty="0"/>
              <a:t>LOREM IPSUM</a:t>
            </a:r>
          </a:p>
        </p:txBody>
      </p:sp>
      <p:cxnSp>
        <p:nvCxnSpPr>
          <p:cNvPr id="12" name="Rak 11">
            <a:extLst>
              <a:ext uri="{FF2B5EF4-FFF2-40B4-BE49-F238E27FC236}">
                <a16:creationId xmlns:a16="http://schemas.microsoft.com/office/drawing/2014/main" id="{86A19380-51D0-FA46-A45B-AA7928E33055}"/>
              </a:ext>
            </a:extLst>
          </p:cNvPr>
          <p:cNvCxnSpPr>
            <a:cxnSpLocks/>
          </p:cNvCxnSpPr>
          <p:nvPr userDrawn="1"/>
        </p:nvCxnSpPr>
        <p:spPr>
          <a:xfrm>
            <a:off x="685797" y="1014415"/>
            <a:ext cx="701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latshållare för text 16">
            <a:extLst>
              <a:ext uri="{FF2B5EF4-FFF2-40B4-BE49-F238E27FC236}">
                <a16:creationId xmlns:a16="http://schemas.microsoft.com/office/drawing/2014/main" id="{C32C2B0C-03A9-0E44-A986-4BAF774AB31B}"/>
              </a:ext>
            </a:extLst>
          </p:cNvPr>
          <p:cNvSpPr>
            <a:spLocks noGrp="1"/>
          </p:cNvSpPr>
          <p:nvPr>
            <p:ph type="body" sz="quarter" idx="11" hasCustomPrompt="1"/>
          </p:nvPr>
        </p:nvSpPr>
        <p:spPr>
          <a:xfrm>
            <a:off x="608013" y="4395600"/>
            <a:ext cx="9183687" cy="338554"/>
          </a:xfrm>
        </p:spPr>
        <p:txBody>
          <a:bodyPr>
            <a:spAutoFit/>
          </a:bodyPr>
          <a:lstStyle>
            <a:lvl1pPr marL="0" marR="0" indent="0" algn="l" defTabSz="914377" rtl="0" eaLnBrk="1" fontAlgn="auto" latinLnBrk="0" hangingPunct="1">
              <a:lnSpc>
                <a:spcPct val="100000"/>
              </a:lnSpc>
              <a:spcBef>
                <a:spcPts val="0"/>
              </a:spcBef>
              <a:spcAft>
                <a:spcPts val="600"/>
              </a:spcAft>
              <a:buClrTx/>
              <a:buSzTx/>
              <a:buFontTx/>
              <a:buNone/>
              <a:tabLst/>
              <a:defRPr sz="1600" spc="3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p>
        </p:txBody>
      </p:sp>
      <p:sp>
        <p:nvSpPr>
          <p:cNvPr id="4" name="Platshållare för text 3">
            <a:extLst>
              <a:ext uri="{FF2B5EF4-FFF2-40B4-BE49-F238E27FC236}">
                <a16:creationId xmlns:a16="http://schemas.microsoft.com/office/drawing/2014/main" id="{F1695794-61C2-7D4C-96D6-68E98EF16460}"/>
              </a:ext>
            </a:extLst>
          </p:cNvPr>
          <p:cNvSpPr>
            <a:spLocks noGrp="1"/>
          </p:cNvSpPr>
          <p:nvPr>
            <p:ph type="body" sz="quarter" idx="12" hasCustomPrompt="1"/>
          </p:nvPr>
        </p:nvSpPr>
        <p:spPr>
          <a:xfrm>
            <a:off x="305662" y="6374935"/>
            <a:ext cx="5163645" cy="258532"/>
          </a:xfrm>
        </p:spPr>
        <p:txBody>
          <a:bodyPr wrap="square">
            <a:spAutoFit/>
          </a:bodyPr>
          <a:lstStyle>
            <a:lvl1pPr marL="0" indent="0">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25891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image1a">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bg1"/>
          </a:solidFill>
        </p:spPr>
        <p:txBody>
          <a:bodyPr/>
          <a:lstStyle/>
          <a:p>
            <a:r>
              <a:rPr lang="en-GB" noProof="0"/>
              <a:t>Click icon to add picture</a:t>
            </a:r>
            <a:endParaRPr lang="en-GB" noProof="0" dirty="0"/>
          </a:p>
        </p:txBody>
      </p:sp>
      <p:sp>
        <p:nvSpPr>
          <p:cNvPr id="6" name="Platshållare för text 3">
            <a:extLst>
              <a:ext uri="{FF2B5EF4-FFF2-40B4-BE49-F238E27FC236}">
                <a16:creationId xmlns:a16="http://schemas.microsoft.com/office/drawing/2014/main" id="{7622A222-6517-6E48-9F68-515A9E4B83B7}"/>
              </a:ext>
            </a:extLst>
          </p:cNvPr>
          <p:cNvSpPr>
            <a:spLocks noGrp="1"/>
          </p:cNvSpPr>
          <p:nvPr>
            <p:ph type="body" sz="quarter" idx="12"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8" name="Bildobjekt 7">
            <a:extLst>
              <a:ext uri="{FF2B5EF4-FFF2-40B4-BE49-F238E27FC236}">
                <a16:creationId xmlns:a16="http://schemas.microsoft.com/office/drawing/2014/main" id="{EFEDABE6-1440-884D-923B-EA84CD67BE98}"/>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Tree>
    <p:extLst>
      <p:ext uri="{BB962C8B-B14F-4D97-AF65-F5344CB8AC3E}">
        <p14:creationId xmlns:p14="http://schemas.microsoft.com/office/powerpoint/2010/main" val="237490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image1b">
    <p:spTree>
      <p:nvGrpSpPr>
        <p:cNvPr id="1" name=""/>
        <p:cNvGrpSpPr/>
        <p:nvPr/>
      </p:nvGrpSpPr>
      <p:grpSpPr>
        <a:xfrm>
          <a:off x="0" y="0"/>
          <a:ext cx="0" cy="0"/>
          <a:chOff x="0" y="0"/>
          <a:chExt cx="0" cy="0"/>
        </a:xfrm>
      </p:grpSpPr>
      <p:sp>
        <p:nvSpPr>
          <p:cNvPr id="9" name="Platshållare för text 3">
            <a:extLst>
              <a:ext uri="{FF2B5EF4-FFF2-40B4-BE49-F238E27FC236}">
                <a16:creationId xmlns:a16="http://schemas.microsoft.com/office/drawing/2014/main" id="{783843F2-8A09-1242-A740-5C2533E64760}"/>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baseline="0">
                <a:solidFill>
                  <a:schemeClr val="tx2"/>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accent1"/>
          </a:solidFill>
        </p:spPr>
        <p:txBody>
          <a:bodyPr/>
          <a:lstStyle/>
          <a:p>
            <a:r>
              <a:rPr lang="en-GB" noProof="0"/>
              <a:t>Click icon to add picture</a:t>
            </a:r>
            <a:endParaRPr lang="en-GB" noProof="0" dirty="0"/>
          </a:p>
        </p:txBody>
      </p:sp>
      <p:pic>
        <p:nvPicPr>
          <p:cNvPr id="7" name="Bildobjekt 6">
            <a:extLst>
              <a:ext uri="{FF2B5EF4-FFF2-40B4-BE49-F238E27FC236}">
                <a16:creationId xmlns:a16="http://schemas.microsoft.com/office/drawing/2014/main" id="{501D79B7-FE85-F64C-8DBC-2F2609B857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3255234" y="6242746"/>
            <a:ext cx="1066800" cy="355600"/>
          </a:xfrm>
          <a:prstGeom prst="rect">
            <a:avLst/>
          </a:prstGeom>
        </p:spPr>
      </p:pic>
    </p:spTree>
    <p:extLst>
      <p:ext uri="{BB962C8B-B14F-4D97-AF65-F5344CB8AC3E}">
        <p14:creationId xmlns:p14="http://schemas.microsoft.com/office/powerpoint/2010/main" val="13110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list+image1a">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bg1"/>
          </a:solidFill>
        </p:spPr>
        <p:txBody>
          <a:bodyPr/>
          <a:lstStyle/>
          <a:p>
            <a:r>
              <a:rPr lang="en-GB" noProof="0"/>
              <a:t>Click icon to add picture</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492475" y="2169764"/>
            <a:ext cx="3647726" cy="3936568"/>
          </a:xfrm>
        </p:spPr>
        <p:txBody>
          <a:bodyPr>
            <a:normAutofit/>
          </a:bodyPr>
          <a:lstStyle>
            <a:lvl1pPr marL="192600" indent="-192600">
              <a:lnSpc>
                <a:spcPct val="100000"/>
              </a:lnSpc>
              <a:defRPr sz="1800" b="1" spc="30" baseline="0">
                <a:solidFill>
                  <a:schemeClr val="bg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pic>
        <p:nvPicPr>
          <p:cNvPr id="10" name="Bildobjekt 9">
            <a:extLst>
              <a:ext uri="{FF2B5EF4-FFF2-40B4-BE49-F238E27FC236}">
                <a16:creationId xmlns:a16="http://schemas.microsoft.com/office/drawing/2014/main" id="{8F1F5251-98BF-D24E-9EC1-E3D169D5FE3A}"/>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
        <p:nvSpPr>
          <p:cNvPr id="12" name="Platshållare för text 3">
            <a:extLst>
              <a:ext uri="{FF2B5EF4-FFF2-40B4-BE49-F238E27FC236}">
                <a16:creationId xmlns:a16="http://schemas.microsoft.com/office/drawing/2014/main" id="{F4D990A2-161D-5844-95D8-A918FA79B33D}"/>
              </a:ext>
            </a:extLst>
          </p:cNvPr>
          <p:cNvSpPr>
            <a:spLocks noGrp="1"/>
          </p:cNvSpPr>
          <p:nvPr>
            <p:ph type="body" sz="quarter" idx="12"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198792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list+image1b">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tx2"/>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accent1"/>
          </a:solidFill>
        </p:spPr>
        <p:txBody>
          <a:bodyPr/>
          <a:lstStyle/>
          <a:p>
            <a:r>
              <a:rPr lang="en-GB" noProof="0"/>
              <a:t>Click icon to add picture</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492475" y="2169764"/>
            <a:ext cx="3647726" cy="3936568"/>
          </a:xfrm>
        </p:spPr>
        <p:txBody>
          <a:bodyPr>
            <a:normAutofit/>
          </a:bodyPr>
          <a:lstStyle>
            <a:lvl1pPr marL="192600" indent="-192600">
              <a:lnSpc>
                <a:spcPct val="100000"/>
              </a:lnSpc>
              <a:defRPr sz="1800" b="1" baseline="0">
                <a:solidFill>
                  <a:schemeClr val="tx2"/>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sp>
        <p:nvSpPr>
          <p:cNvPr id="9" name="Platshållare för text 3">
            <a:extLst>
              <a:ext uri="{FF2B5EF4-FFF2-40B4-BE49-F238E27FC236}">
                <a16:creationId xmlns:a16="http://schemas.microsoft.com/office/drawing/2014/main" id="{39DD9D88-A35F-8E4C-BAFC-13DD3B0B825B}"/>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10" name="Bildobjekt 9">
            <a:extLst>
              <a:ext uri="{FF2B5EF4-FFF2-40B4-BE49-F238E27FC236}">
                <a16:creationId xmlns:a16="http://schemas.microsoft.com/office/drawing/2014/main" id="{0AC6FEF7-81AC-2640-8434-CABB260B39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3255234" y="6242746"/>
            <a:ext cx="1066800" cy="355600"/>
          </a:xfrm>
          <a:prstGeom prst="rect">
            <a:avLst/>
          </a:prstGeom>
        </p:spPr>
      </p:pic>
    </p:spTree>
    <p:extLst>
      <p:ext uri="{BB962C8B-B14F-4D97-AF65-F5344CB8AC3E}">
        <p14:creationId xmlns:p14="http://schemas.microsoft.com/office/powerpoint/2010/main" val="187199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C097BC-5D24-D541-B7D2-C97D9E4F7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mall </a:t>
            </a:r>
            <a:r>
              <a:rPr lang="en-GB" noProof="0" dirty="0" err="1"/>
              <a:t>för</a:t>
            </a:r>
            <a:r>
              <a:rPr lang="en-GB" noProof="0" dirty="0"/>
              <a:t> </a:t>
            </a:r>
            <a:r>
              <a:rPr lang="en-GB" noProof="0" dirty="0" err="1"/>
              <a:t>rubrikformat</a:t>
            </a:r>
            <a:endParaRPr lang="en-GB" noProof="0" dirty="0"/>
          </a:p>
        </p:txBody>
      </p:sp>
      <p:sp>
        <p:nvSpPr>
          <p:cNvPr id="3" name="Platshållare för text 2">
            <a:extLst>
              <a:ext uri="{FF2B5EF4-FFF2-40B4-BE49-F238E27FC236}">
                <a16:creationId xmlns:a16="http://schemas.microsoft.com/office/drawing/2014/main" id="{DFE01D72-6C88-5D46-A46C-E62223148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Platshållare för datum 3">
            <a:extLst>
              <a:ext uri="{FF2B5EF4-FFF2-40B4-BE49-F238E27FC236}">
                <a16:creationId xmlns:a16="http://schemas.microsoft.com/office/drawing/2014/main" id="{B1C5F608-2730-2040-AD18-5009FBBA0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noProof="0"/>
          </a:p>
        </p:txBody>
      </p:sp>
      <p:sp>
        <p:nvSpPr>
          <p:cNvPr id="5" name="Platshållare för sidfot 4">
            <a:extLst>
              <a:ext uri="{FF2B5EF4-FFF2-40B4-BE49-F238E27FC236}">
                <a16:creationId xmlns:a16="http://schemas.microsoft.com/office/drawing/2014/main" id="{A6A901AD-B2A2-6543-BE27-DD56C26A34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Platshållare för bildnummer 5">
            <a:extLst>
              <a:ext uri="{FF2B5EF4-FFF2-40B4-BE49-F238E27FC236}">
                <a16:creationId xmlns:a16="http://schemas.microsoft.com/office/drawing/2014/main" id="{32EB5182-753F-E241-94A2-937B30B2D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D0738-23DA-A745-9B84-DD183761B382}" type="slidenum">
              <a:rPr lang="en-GB" noProof="0" smtClean="0"/>
              <a:t>‹#›</a:t>
            </a:fld>
            <a:endParaRPr lang="en-GB" noProof="0"/>
          </a:p>
        </p:txBody>
      </p:sp>
    </p:spTree>
    <p:extLst>
      <p:ext uri="{BB962C8B-B14F-4D97-AF65-F5344CB8AC3E}">
        <p14:creationId xmlns:p14="http://schemas.microsoft.com/office/powerpoint/2010/main" val="423055747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63" r:id="rId4"/>
    <p:sldLayoutId id="2147483682" r:id="rId5"/>
    <p:sldLayoutId id="2147483665" r:id="rId6"/>
    <p:sldLayoutId id="2147483667" r:id="rId7"/>
    <p:sldLayoutId id="2147483668" r:id="rId8"/>
    <p:sldLayoutId id="2147483669" r:id="rId9"/>
    <p:sldLayoutId id="2147483670" r:id="rId10"/>
    <p:sldLayoutId id="2147483683" r:id="rId11"/>
    <p:sldLayoutId id="2147483684" r:id="rId12"/>
    <p:sldLayoutId id="2147483685" r:id="rId13"/>
    <p:sldLayoutId id="2147483686" r:id="rId14"/>
    <p:sldLayoutId id="2147483687" r:id="rId15"/>
    <p:sldLayoutId id="2147483679" r:id="rId16"/>
    <p:sldLayoutId id="2147483680" r:id="rId17"/>
    <p:sldLayoutId id="2147483688" r:id="rId18"/>
    <p:sldLayoutId id="2147483689" r:id="rId19"/>
    <p:sldLayoutId id="2147483690" r:id="rId20"/>
    <p:sldLayoutId id="2147483691" r:id="rId21"/>
    <p:sldLayoutId id="2147483692" r:id="rId22"/>
    <p:sldLayoutId id="2147483693" r:id="rId23"/>
    <p:sldLayoutId id="2147483681" r:id="rId24"/>
    <p:sldLayoutId id="2147483694" r:id="rId25"/>
    <p:sldLayoutId id="2147483695" r:id="rId26"/>
    <p:sldLayoutId id="2147483696" r:id="rId27"/>
  </p:sldLayoutIdLst>
  <p:hf hdr="0" dt="0"/>
  <p:txStyles>
    <p:titleStyle>
      <a:lvl1pPr algn="l" defTabSz="914400" rtl="0" eaLnBrk="1" latinLnBrk="0" hangingPunct="1">
        <a:lnSpc>
          <a:spcPct val="90000"/>
        </a:lnSpc>
        <a:spcBef>
          <a:spcPct val="0"/>
        </a:spcBef>
        <a:buNone/>
        <a:defRPr sz="4400" b="1" i="0" kern="1200" baseline="0">
          <a:solidFill>
            <a:schemeClr val="tx1"/>
          </a:solidFill>
          <a:latin typeface="Maven Pro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aven Pro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aven Pro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aven Pro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ven Pro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ven Pro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7" userDrawn="1">
          <p15:clr>
            <a:srgbClr val="F26B43"/>
          </p15:clr>
        </p15:guide>
        <p15:guide id="3" pos="4793"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F243-31EB-9ED3-66CD-A1A881990A5A}"/>
              </a:ext>
            </a:extLst>
          </p:cNvPr>
          <p:cNvSpPr>
            <a:spLocks noGrp="1"/>
          </p:cNvSpPr>
          <p:nvPr>
            <p:ph type="title"/>
          </p:nvPr>
        </p:nvSpPr>
        <p:spPr/>
        <p:txBody>
          <a:bodyPr anchor="b">
            <a:normAutofit fontScale="90000"/>
          </a:bodyPr>
          <a:lstStyle/>
          <a:p>
            <a:r>
              <a:rPr lang="en-GB" dirty="0"/>
              <a:t>MAX IV Deployment and Monitoring</a:t>
            </a:r>
            <a:br>
              <a:rPr lang="en-GB" dirty="0"/>
            </a:br>
            <a:r>
              <a:rPr lang="en-GB" sz="900" dirty="0"/>
              <a:t> </a:t>
            </a:r>
            <a:br>
              <a:rPr lang="en-GB" dirty="0"/>
            </a:br>
            <a:endParaRPr lang="en-GB" dirty="0"/>
          </a:p>
        </p:txBody>
      </p:sp>
      <p:sp>
        <p:nvSpPr>
          <p:cNvPr id="3" name="Text Placeholder 2">
            <a:extLst>
              <a:ext uri="{FF2B5EF4-FFF2-40B4-BE49-F238E27FC236}">
                <a16:creationId xmlns:a16="http://schemas.microsoft.com/office/drawing/2014/main" id="{25AB13F4-CB3F-FC34-A821-8FAEDF391AA8}"/>
              </a:ext>
            </a:extLst>
          </p:cNvPr>
          <p:cNvSpPr>
            <a:spLocks noGrp="1"/>
          </p:cNvSpPr>
          <p:nvPr>
            <p:ph type="body" sz="quarter" idx="11"/>
          </p:nvPr>
        </p:nvSpPr>
        <p:spPr>
          <a:xfrm>
            <a:off x="608013" y="4395600"/>
            <a:ext cx="9183687" cy="677108"/>
          </a:xfrm>
        </p:spPr>
        <p:txBody>
          <a:bodyPr/>
          <a:lstStyle/>
          <a:p>
            <a:r>
              <a:rPr lang="en-GB" sz="1800" b="0" i="0" u="none" strike="noStrike" dirty="0">
                <a:solidFill>
                  <a:srgbClr val="F9F9F9"/>
                </a:solidFill>
                <a:effectLst/>
                <a:latin typeface="Roboto" panose="02000000000000000000" pitchFamily="2" charset="0"/>
              </a:rPr>
              <a:t>ESS/MAX IV Control System Workshop - 20231117</a:t>
            </a:r>
            <a:br>
              <a:rPr lang="sv-SE" sz="2000" dirty="0"/>
            </a:br>
            <a:r>
              <a:rPr lang="sv-SE" sz="2000" dirty="0" err="1"/>
              <a:t>B.Bertrand</a:t>
            </a:r>
            <a:endParaRPr lang="sv-SE" sz="2000" dirty="0"/>
          </a:p>
        </p:txBody>
      </p:sp>
    </p:spTree>
    <p:extLst>
      <p:ext uri="{BB962C8B-B14F-4D97-AF65-F5344CB8AC3E}">
        <p14:creationId xmlns:p14="http://schemas.microsoft.com/office/powerpoint/2010/main" val="32118562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DD63BD-AF28-E3B7-2433-D799488382CD}"/>
              </a:ext>
            </a:extLst>
          </p:cNvPr>
          <p:cNvSpPr>
            <a:spLocks noGrp="1"/>
          </p:cNvSpPr>
          <p:nvPr>
            <p:ph type="title"/>
          </p:nvPr>
        </p:nvSpPr>
        <p:spPr/>
        <p:txBody>
          <a:bodyPr>
            <a:normAutofit fontScale="90000"/>
          </a:bodyPr>
          <a:lstStyle/>
          <a:p>
            <a:r>
              <a:rPr lang="sv-SE" dirty="0" err="1"/>
              <a:t>Ansible</a:t>
            </a:r>
            <a:r>
              <a:rPr lang="sv-SE" dirty="0"/>
              <a:t> </a:t>
            </a:r>
            <a:r>
              <a:rPr lang="sv-SE" dirty="0" err="1"/>
              <a:t>inventory</a:t>
            </a:r>
            <a:r>
              <a:rPr lang="sv-SE" dirty="0"/>
              <a:t>: </a:t>
            </a:r>
            <a:r>
              <a:rPr lang="sv-SE" dirty="0" err="1"/>
              <a:t>client</a:t>
            </a:r>
            <a:r>
              <a:rPr lang="sv-SE" dirty="0"/>
              <a:t> </a:t>
            </a:r>
            <a:r>
              <a:rPr lang="sv-SE" dirty="0" err="1"/>
              <a:t>computers</a:t>
            </a:r>
            <a:endParaRPr lang="en-SE" dirty="0"/>
          </a:p>
        </p:txBody>
      </p:sp>
      <p:pic>
        <p:nvPicPr>
          <p:cNvPr id="4" name="Picture 3" descr="A screen shot of a computer code&#10;&#10;Description automatically generated">
            <a:extLst>
              <a:ext uri="{FF2B5EF4-FFF2-40B4-BE49-F238E27FC236}">
                <a16:creationId xmlns:a16="http://schemas.microsoft.com/office/drawing/2014/main" id="{2F16809A-21D4-0240-F94A-74254FF30A9A}"/>
              </a:ext>
            </a:extLst>
          </p:cNvPr>
          <p:cNvPicPr>
            <a:picLocks noChangeAspect="1"/>
          </p:cNvPicPr>
          <p:nvPr/>
        </p:nvPicPr>
        <p:blipFill>
          <a:blip r:embed="rId3"/>
          <a:stretch>
            <a:fillRect/>
          </a:stretch>
        </p:blipFill>
        <p:spPr>
          <a:xfrm>
            <a:off x="1491343" y="1890840"/>
            <a:ext cx="3517900" cy="3721100"/>
          </a:xfrm>
          <a:prstGeom prst="rect">
            <a:avLst/>
          </a:prstGeom>
        </p:spPr>
      </p:pic>
      <p:sp>
        <p:nvSpPr>
          <p:cNvPr id="2" name="TextBox 1">
            <a:extLst>
              <a:ext uri="{FF2B5EF4-FFF2-40B4-BE49-F238E27FC236}">
                <a16:creationId xmlns:a16="http://schemas.microsoft.com/office/drawing/2014/main" id="{D4739D82-4EAA-513C-77E9-4C7AA288ABFA}"/>
              </a:ext>
            </a:extLst>
          </p:cNvPr>
          <p:cNvSpPr txBox="1"/>
          <p:nvPr/>
        </p:nvSpPr>
        <p:spPr>
          <a:xfrm>
            <a:off x="197427" y="6286500"/>
            <a:ext cx="640773" cy="369332"/>
          </a:xfrm>
          <a:prstGeom prst="rect">
            <a:avLst/>
          </a:prstGeom>
          <a:noFill/>
        </p:spPr>
        <p:txBody>
          <a:bodyPr wrap="square" rtlCol="0">
            <a:spAutoFit/>
          </a:bodyPr>
          <a:lstStyle/>
          <a:p>
            <a:pPr algn="ctr"/>
            <a:r>
              <a:rPr lang="en-SE" dirty="0"/>
              <a:t>10</a:t>
            </a:r>
          </a:p>
        </p:txBody>
      </p:sp>
      <p:sp>
        <p:nvSpPr>
          <p:cNvPr id="3" name="TextBox 2">
            <a:extLst>
              <a:ext uri="{FF2B5EF4-FFF2-40B4-BE49-F238E27FC236}">
                <a16:creationId xmlns:a16="http://schemas.microsoft.com/office/drawing/2014/main" id="{DC060A03-B773-884D-8990-F66BE539E07F}"/>
              </a:ext>
            </a:extLst>
          </p:cNvPr>
          <p:cNvSpPr txBox="1"/>
          <p:nvPr/>
        </p:nvSpPr>
        <p:spPr>
          <a:xfrm>
            <a:off x="4865570" y="4670671"/>
            <a:ext cx="3923607" cy="646331"/>
          </a:xfrm>
          <a:prstGeom prst="rect">
            <a:avLst/>
          </a:prstGeom>
          <a:noFill/>
        </p:spPr>
        <p:txBody>
          <a:bodyPr wrap="square" rtlCol="0">
            <a:spAutoFit/>
          </a:bodyPr>
          <a:lstStyle/>
          <a:p>
            <a:r>
              <a:rPr lang="en-SE" dirty="0"/>
              <a:t>wrapper created under /usr/local/bin (no need to activate the env)</a:t>
            </a:r>
          </a:p>
        </p:txBody>
      </p:sp>
      <p:sp>
        <p:nvSpPr>
          <p:cNvPr id="5" name="TextBox 4">
            <a:extLst>
              <a:ext uri="{FF2B5EF4-FFF2-40B4-BE49-F238E27FC236}">
                <a16:creationId xmlns:a16="http://schemas.microsoft.com/office/drawing/2014/main" id="{C2A09432-C41A-0C02-40FD-21CCD174B480}"/>
              </a:ext>
            </a:extLst>
          </p:cNvPr>
          <p:cNvSpPr txBox="1"/>
          <p:nvPr/>
        </p:nvSpPr>
        <p:spPr>
          <a:xfrm>
            <a:off x="5149040" y="3428224"/>
            <a:ext cx="3356666" cy="646331"/>
          </a:xfrm>
          <a:prstGeom prst="rect">
            <a:avLst/>
          </a:prstGeom>
          <a:noFill/>
        </p:spPr>
        <p:txBody>
          <a:bodyPr wrap="square" rtlCol="0">
            <a:spAutoFit/>
          </a:bodyPr>
          <a:lstStyle/>
          <a:p>
            <a:r>
              <a:rPr lang="en-GB" dirty="0">
                <a:solidFill>
                  <a:srgbClr val="FF0000"/>
                </a:solidFill>
              </a:rPr>
              <a:t>d</a:t>
            </a:r>
            <a:r>
              <a:rPr lang="en-SE" dirty="0">
                <a:solidFill>
                  <a:srgbClr val="FF0000"/>
                </a:solidFill>
              </a:rPr>
              <a:t>efault</a:t>
            </a:r>
            <a:r>
              <a:rPr lang="en-SE" dirty="0"/>
              <a:t> refers to the version defined in group_vars/all.yml</a:t>
            </a:r>
          </a:p>
        </p:txBody>
      </p:sp>
      <p:sp>
        <p:nvSpPr>
          <p:cNvPr id="7" name="TextBox 6">
            <a:extLst>
              <a:ext uri="{FF2B5EF4-FFF2-40B4-BE49-F238E27FC236}">
                <a16:creationId xmlns:a16="http://schemas.microsoft.com/office/drawing/2014/main" id="{80BC0335-ECD5-7894-5F79-DD5A56B0D336}"/>
              </a:ext>
            </a:extLst>
          </p:cNvPr>
          <p:cNvSpPr txBox="1"/>
          <p:nvPr/>
        </p:nvSpPr>
        <p:spPr>
          <a:xfrm>
            <a:off x="964276" y="1363287"/>
            <a:ext cx="4044967" cy="369332"/>
          </a:xfrm>
          <a:prstGeom prst="rect">
            <a:avLst/>
          </a:prstGeom>
          <a:noFill/>
        </p:spPr>
        <p:txBody>
          <a:bodyPr wrap="square" rtlCol="0">
            <a:spAutoFit/>
          </a:bodyPr>
          <a:lstStyle/>
          <a:p>
            <a:r>
              <a:rPr lang="en-GB" dirty="0"/>
              <a:t>g</a:t>
            </a:r>
            <a:r>
              <a:rPr lang="en-SE" dirty="0"/>
              <a:t>roup_vars/&lt;beamline&gt;-cc.yml</a:t>
            </a:r>
          </a:p>
        </p:txBody>
      </p:sp>
    </p:spTree>
    <p:extLst>
      <p:ext uri="{BB962C8B-B14F-4D97-AF65-F5344CB8AC3E}">
        <p14:creationId xmlns:p14="http://schemas.microsoft.com/office/powerpoint/2010/main" val="1440603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FCF2E3-9C77-9174-001D-73FAE80A9677}"/>
              </a:ext>
            </a:extLst>
          </p:cNvPr>
          <p:cNvSpPr>
            <a:spLocks noGrp="1"/>
          </p:cNvSpPr>
          <p:nvPr>
            <p:ph type="title"/>
          </p:nvPr>
        </p:nvSpPr>
        <p:spPr/>
        <p:txBody>
          <a:bodyPr>
            <a:normAutofit fontScale="90000"/>
          </a:bodyPr>
          <a:lstStyle/>
          <a:p>
            <a:r>
              <a:rPr lang="en-SE" dirty="0"/>
              <a:t>Ansible inventory: equipment computers</a:t>
            </a:r>
          </a:p>
        </p:txBody>
      </p:sp>
      <p:pic>
        <p:nvPicPr>
          <p:cNvPr id="9" name="Picture 8" descr="Timeline&#10;&#10;Description automatically generated">
            <a:extLst>
              <a:ext uri="{FF2B5EF4-FFF2-40B4-BE49-F238E27FC236}">
                <a16:creationId xmlns:a16="http://schemas.microsoft.com/office/drawing/2014/main" id="{1627E321-BFEC-4B32-B67D-E62EDE354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472" y="1964926"/>
            <a:ext cx="3791602" cy="4191675"/>
          </a:xfrm>
          <a:prstGeom prst="rect">
            <a:avLst/>
          </a:prstGeom>
        </p:spPr>
      </p:pic>
      <p:sp>
        <p:nvSpPr>
          <p:cNvPr id="2" name="TextBox 1">
            <a:extLst>
              <a:ext uri="{FF2B5EF4-FFF2-40B4-BE49-F238E27FC236}">
                <a16:creationId xmlns:a16="http://schemas.microsoft.com/office/drawing/2014/main" id="{D6266FC0-239E-FD3A-389A-4367601D6B53}"/>
              </a:ext>
            </a:extLst>
          </p:cNvPr>
          <p:cNvSpPr txBox="1"/>
          <p:nvPr/>
        </p:nvSpPr>
        <p:spPr>
          <a:xfrm>
            <a:off x="197427" y="6286500"/>
            <a:ext cx="640773" cy="369332"/>
          </a:xfrm>
          <a:prstGeom prst="rect">
            <a:avLst/>
          </a:prstGeom>
          <a:noFill/>
        </p:spPr>
        <p:txBody>
          <a:bodyPr wrap="square" rtlCol="0">
            <a:spAutoFit/>
          </a:bodyPr>
          <a:lstStyle/>
          <a:p>
            <a:pPr algn="ctr"/>
            <a:r>
              <a:rPr lang="en-SE" dirty="0"/>
              <a:t>11</a:t>
            </a:r>
          </a:p>
        </p:txBody>
      </p:sp>
      <p:sp>
        <p:nvSpPr>
          <p:cNvPr id="3" name="TextBox 2">
            <a:extLst>
              <a:ext uri="{FF2B5EF4-FFF2-40B4-BE49-F238E27FC236}">
                <a16:creationId xmlns:a16="http://schemas.microsoft.com/office/drawing/2014/main" id="{F84A4FFD-03AB-85CC-CCE3-50044A5DCA70}"/>
              </a:ext>
            </a:extLst>
          </p:cNvPr>
          <p:cNvSpPr txBox="1"/>
          <p:nvPr/>
        </p:nvSpPr>
        <p:spPr>
          <a:xfrm>
            <a:off x="5353397" y="4638502"/>
            <a:ext cx="5088388" cy="1754326"/>
          </a:xfrm>
          <a:prstGeom prst="rect">
            <a:avLst/>
          </a:prstGeom>
          <a:noFill/>
        </p:spPr>
        <p:txBody>
          <a:bodyPr wrap="square" rtlCol="0">
            <a:spAutoFit/>
          </a:bodyPr>
          <a:lstStyle/>
          <a:p>
            <a:r>
              <a:rPr lang="en-GB" dirty="0"/>
              <a:t>t</a:t>
            </a:r>
            <a:r>
              <a:rPr lang="en-SE" dirty="0"/>
              <a:t>ango_ds role:</a:t>
            </a:r>
          </a:p>
          <a:p>
            <a:r>
              <a:rPr lang="en-SE" dirty="0"/>
              <a:t>- add the tango devices to the database</a:t>
            </a:r>
          </a:p>
          <a:p>
            <a:r>
              <a:rPr lang="en-SE" dirty="0"/>
              <a:t>- </a:t>
            </a:r>
            <a:r>
              <a:rPr lang="en-SE" b="1" dirty="0"/>
              <a:t>ensure the instance is restarted if the version changes</a:t>
            </a:r>
          </a:p>
          <a:p>
            <a:r>
              <a:rPr lang="en-SE" dirty="0"/>
              <a:t>- cpptango/ python / pytango added automatically to the env</a:t>
            </a:r>
          </a:p>
        </p:txBody>
      </p:sp>
      <p:sp>
        <p:nvSpPr>
          <p:cNvPr id="5" name="TextBox 4">
            <a:extLst>
              <a:ext uri="{FF2B5EF4-FFF2-40B4-BE49-F238E27FC236}">
                <a16:creationId xmlns:a16="http://schemas.microsoft.com/office/drawing/2014/main" id="{7F3D6B95-C7F4-EF8C-5E65-010E2DA32846}"/>
              </a:ext>
            </a:extLst>
          </p:cNvPr>
          <p:cNvSpPr txBox="1"/>
          <p:nvPr/>
        </p:nvSpPr>
        <p:spPr>
          <a:xfrm>
            <a:off x="964276" y="1363287"/>
            <a:ext cx="4044967" cy="369332"/>
          </a:xfrm>
          <a:prstGeom prst="rect">
            <a:avLst/>
          </a:prstGeom>
          <a:noFill/>
        </p:spPr>
        <p:txBody>
          <a:bodyPr wrap="square" rtlCol="0">
            <a:spAutoFit/>
          </a:bodyPr>
          <a:lstStyle/>
          <a:p>
            <a:r>
              <a:rPr lang="en-GB" dirty="0"/>
              <a:t>host</a:t>
            </a:r>
            <a:r>
              <a:rPr lang="en-SE" dirty="0"/>
              <a:t>_vars/&lt;beamline ec host&gt;.yml</a:t>
            </a:r>
          </a:p>
        </p:txBody>
      </p:sp>
    </p:spTree>
    <p:extLst>
      <p:ext uri="{BB962C8B-B14F-4D97-AF65-F5344CB8AC3E}">
        <p14:creationId xmlns:p14="http://schemas.microsoft.com/office/powerpoint/2010/main" val="27723961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B7A6-1A49-DC04-2B64-F3AA0542F1AF}"/>
              </a:ext>
            </a:extLst>
          </p:cNvPr>
          <p:cNvSpPr>
            <a:spLocks noGrp="1"/>
          </p:cNvSpPr>
          <p:nvPr>
            <p:ph type="title"/>
          </p:nvPr>
        </p:nvSpPr>
        <p:spPr/>
        <p:txBody>
          <a:bodyPr>
            <a:normAutofit fontScale="90000"/>
          </a:bodyPr>
          <a:lstStyle/>
          <a:p>
            <a:r>
              <a:rPr lang="en-SE" dirty="0"/>
              <a:t>Inventory update</a:t>
            </a:r>
          </a:p>
        </p:txBody>
      </p:sp>
      <p:pic>
        <p:nvPicPr>
          <p:cNvPr id="13" name="Picture 12" descr="A screenshot of a phone&#10;&#10;Description automatically generated with medium confidence">
            <a:extLst>
              <a:ext uri="{FF2B5EF4-FFF2-40B4-BE49-F238E27FC236}">
                <a16:creationId xmlns:a16="http://schemas.microsoft.com/office/drawing/2014/main" id="{D2385BEF-704D-2F0F-1427-219B819B7CB7}"/>
              </a:ext>
            </a:extLst>
          </p:cNvPr>
          <p:cNvPicPr>
            <a:picLocks noChangeAspect="1"/>
          </p:cNvPicPr>
          <p:nvPr/>
        </p:nvPicPr>
        <p:blipFill>
          <a:blip r:embed="rId3"/>
          <a:stretch>
            <a:fillRect/>
          </a:stretch>
        </p:blipFill>
        <p:spPr>
          <a:xfrm>
            <a:off x="496954" y="2236462"/>
            <a:ext cx="9426767" cy="1347780"/>
          </a:xfrm>
          <a:prstGeom prst="rect">
            <a:avLst/>
          </a:prstGeom>
        </p:spPr>
      </p:pic>
      <p:pic>
        <p:nvPicPr>
          <p:cNvPr id="15" name="Picture 14" descr="A picture containing text, font, screenshot&#10;&#10;Description automatically generated">
            <a:extLst>
              <a:ext uri="{FF2B5EF4-FFF2-40B4-BE49-F238E27FC236}">
                <a16:creationId xmlns:a16="http://schemas.microsoft.com/office/drawing/2014/main" id="{70848A7E-7FFE-E4D0-847B-DE1BDFF71278}"/>
              </a:ext>
            </a:extLst>
          </p:cNvPr>
          <p:cNvPicPr>
            <a:picLocks noChangeAspect="1"/>
          </p:cNvPicPr>
          <p:nvPr/>
        </p:nvPicPr>
        <p:blipFill>
          <a:blip r:embed="rId4"/>
          <a:stretch>
            <a:fillRect/>
          </a:stretch>
        </p:blipFill>
        <p:spPr>
          <a:xfrm>
            <a:off x="234951" y="1168658"/>
            <a:ext cx="1969044" cy="521482"/>
          </a:xfrm>
          <a:prstGeom prst="rect">
            <a:avLst/>
          </a:prstGeom>
        </p:spPr>
      </p:pic>
      <p:cxnSp>
        <p:nvCxnSpPr>
          <p:cNvPr id="16" name="Straight Arrow Connector 15">
            <a:extLst>
              <a:ext uri="{FF2B5EF4-FFF2-40B4-BE49-F238E27FC236}">
                <a16:creationId xmlns:a16="http://schemas.microsoft.com/office/drawing/2014/main" id="{37DE0900-429B-FE81-0EA5-E1BD555AC7AD}"/>
              </a:ext>
            </a:extLst>
          </p:cNvPr>
          <p:cNvCxnSpPr>
            <a:cxnSpLocks/>
          </p:cNvCxnSpPr>
          <p:nvPr/>
        </p:nvCxnSpPr>
        <p:spPr>
          <a:xfrm>
            <a:off x="1062025" y="1667280"/>
            <a:ext cx="0" cy="5214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 screenshot of a computer&#10;&#10;Description automatically generated with medium confidence">
            <a:extLst>
              <a:ext uri="{FF2B5EF4-FFF2-40B4-BE49-F238E27FC236}">
                <a16:creationId xmlns:a16="http://schemas.microsoft.com/office/drawing/2014/main" id="{FABE4660-B40C-CB81-2610-5253E000B9CD}"/>
              </a:ext>
            </a:extLst>
          </p:cNvPr>
          <p:cNvPicPr>
            <a:picLocks noChangeAspect="1"/>
          </p:cNvPicPr>
          <p:nvPr/>
        </p:nvPicPr>
        <p:blipFill>
          <a:blip r:embed="rId5"/>
          <a:stretch>
            <a:fillRect/>
          </a:stretch>
        </p:blipFill>
        <p:spPr>
          <a:xfrm>
            <a:off x="3901440" y="3845321"/>
            <a:ext cx="6377940" cy="2908471"/>
          </a:xfrm>
          <a:prstGeom prst="rect">
            <a:avLst/>
          </a:prstGeom>
        </p:spPr>
      </p:pic>
      <p:cxnSp>
        <p:nvCxnSpPr>
          <p:cNvPr id="20" name="Straight Arrow Connector 19">
            <a:extLst>
              <a:ext uri="{FF2B5EF4-FFF2-40B4-BE49-F238E27FC236}">
                <a16:creationId xmlns:a16="http://schemas.microsoft.com/office/drawing/2014/main" id="{2EC654F3-FDF9-3E75-495C-D8B441ADB88E}"/>
              </a:ext>
            </a:extLst>
          </p:cNvPr>
          <p:cNvCxnSpPr>
            <a:cxnSpLocks/>
          </p:cNvCxnSpPr>
          <p:nvPr/>
        </p:nvCxnSpPr>
        <p:spPr>
          <a:xfrm flipH="1">
            <a:off x="8606790" y="2910352"/>
            <a:ext cx="482905" cy="9349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CCF88EDB-6397-B303-A4B2-6698E597AC30}"/>
              </a:ext>
            </a:extLst>
          </p:cNvPr>
          <p:cNvPicPr>
            <a:picLocks noChangeAspect="1"/>
          </p:cNvPicPr>
          <p:nvPr/>
        </p:nvPicPr>
        <p:blipFill>
          <a:blip r:embed="rId6"/>
          <a:stretch>
            <a:fillRect/>
          </a:stretch>
        </p:blipFill>
        <p:spPr>
          <a:xfrm>
            <a:off x="359229" y="4625666"/>
            <a:ext cx="3416665" cy="1347780"/>
          </a:xfrm>
          <a:prstGeom prst="rect">
            <a:avLst/>
          </a:prstGeom>
        </p:spPr>
      </p:pic>
      <p:sp>
        <p:nvSpPr>
          <p:cNvPr id="3" name="TextBox 2">
            <a:extLst>
              <a:ext uri="{FF2B5EF4-FFF2-40B4-BE49-F238E27FC236}">
                <a16:creationId xmlns:a16="http://schemas.microsoft.com/office/drawing/2014/main" id="{CA3AEF3C-9220-C268-7AF9-A56A77462098}"/>
              </a:ext>
            </a:extLst>
          </p:cNvPr>
          <p:cNvSpPr txBox="1"/>
          <p:nvPr/>
        </p:nvSpPr>
        <p:spPr>
          <a:xfrm>
            <a:off x="197427" y="6286500"/>
            <a:ext cx="640773" cy="369332"/>
          </a:xfrm>
          <a:prstGeom prst="rect">
            <a:avLst/>
          </a:prstGeom>
          <a:noFill/>
        </p:spPr>
        <p:txBody>
          <a:bodyPr wrap="square" rtlCol="0">
            <a:spAutoFit/>
          </a:bodyPr>
          <a:lstStyle/>
          <a:p>
            <a:pPr algn="ctr"/>
            <a:r>
              <a:rPr lang="en-SE" dirty="0"/>
              <a:t>12</a:t>
            </a:r>
          </a:p>
        </p:txBody>
      </p:sp>
    </p:spTree>
    <p:extLst>
      <p:ext uri="{BB962C8B-B14F-4D97-AF65-F5344CB8AC3E}">
        <p14:creationId xmlns:p14="http://schemas.microsoft.com/office/powerpoint/2010/main" val="1417386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0B7A6-1A49-DC04-2B64-F3AA0542F1AF}"/>
              </a:ext>
            </a:extLst>
          </p:cNvPr>
          <p:cNvSpPr>
            <a:spLocks noGrp="1"/>
          </p:cNvSpPr>
          <p:nvPr>
            <p:ph type="title"/>
          </p:nvPr>
        </p:nvSpPr>
        <p:spPr/>
        <p:txBody>
          <a:bodyPr>
            <a:normAutofit fontScale="90000"/>
          </a:bodyPr>
          <a:lstStyle/>
          <a:p>
            <a:r>
              <a:rPr lang="en-SE" dirty="0"/>
              <a:t>Continuous deployment</a:t>
            </a:r>
          </a:p>
        </p:txBody>
      </p:sp>
      <p:pic>
        <p:nvPicPr>
          <p:cNvPr id="8" name="Picture 7" descr="A picture containing text, screenshot, line, font&#10;&#10;Description automatically generated">
            <a:extLst>
              <a:ext uri="{FF2B5EF4-FFF2-40B4-BE49-F238E27FC236}">
                <a16:creationId xmlns:a16="http://schemas.microsoft.com/office/drawing/2014/main" id="{655AED38-64E1-8397-2F6D-C8FE4EB34212}"/>
              </a:ext>
            </a:extLst>
          </p:cNvPr>
          <p:cNvPicPr>
            <a:picLocks noChangeAspect="1"/>
          </p:cNvPicPr>
          <p:nvPr/>
        </p:nvPicPr>
        <p:blipFill>
          <a:blip r:embed="rId3"/>
          <a:stretch>
            <a:fillRect/>
          </a:stretch>
        </p:blipFill>
        <p:spPr>
          <a:xfrm>
            <a:off x="755650" y="2330459"/>
            <a:ext cx="7772400" cy="1013459"/>
          </a:xfrm>
          <a:prstGeom prst="rect">
            <a:avLst/>
          </a:prstGeom>
        </p:spPr>
      </p:pic>
      <p:pic>
        <p:nvPicPr>
          <p:cNvPr id="4" name="Picture 3" descr="A computer screen with hexagons and white text&#10;&#10;Description automatically generated with low confidence">
            <a:extLst>
              <a:ext uri="{FF2B5EF4-FFF2-40B4-BE49-F238E27FC236}">
                <a16:creationId xmlns:a16="http://schemas.microsoft.com/office/drawing/2014/main" id="{0D8479C9-92E1-FEB4-02C2-AA32BD47CC2C}"/>
              </a:ext>
            </a:extLst>
          </p:cNvPr>
          <p:cNvPicPr>
            <a:picLocks noChangeAspect="1"/>
          </p:cNvPicPr>
          <p:nvPr/>
        </p:nvPicPr>
        <p:blipFill>
          <a:blip r:embed="rId4"/>
          <a:stretch>
            <a:fillRect/>
          </a:stretch>
        </p:blipFill>
        <p:spPr>
          <a:xfrm>
            <a:off x="6854257" y="3309009"/>
            <a:ext cx="1836285" cy="1373627"/>
          </a:xfrm>
          <a:prstGeom prst="rect">
            <a:avLst/>
          </a:prstGeom>
        </p:spPr>
      </p:pic>
      <p:pic>
        <p:nvPicPr>
          <p:cNvPr id="7" name="Picture 6" descr="A screen shot of a computer&#10;&#10;Description automatically generated with low confidence">
            <a:extLst>
              <a:ext uri="{FF2B5EF4-FFF2-40B4-BE49-F238E27FC236}">
                <a16:creationId xmlns:a16="http://schemas.microsoft.com/office/drawing/2014/main" id="{2C6302E7-B760-9C2B-FF88-D5C86296068F}"/>
              </a:ext>
            </a:extLst>
          </p:cNvPr>
          <p:cNvPicPr>
            <a:picLocks noChangeAspect="1"/>
          </p:cNvPicPr>
          <p:nvPr/>
        </p:nvPicPr>
        <p:blipFill>
          <a:blip r:embed="rId5"/>
          <a:stretch>
            <a:fillRect/>
          </a:stretch>
        </p:blipFill>
        <p:spPr>
          <a:xfrm>
            <a:off x="3903338" y="4803627"/>
            <a:ext cx="6437630" cy="1689247"/>
          </a:xfrm>
          <a:prstGeom prst="rect">
            <a:avLst/>
          </a:prstGeom>
        </p:spPr>
      </p:pic>
      <p:pic>
        <p:nvPicPr>
          <p:cNvPr id="11" name="Picture 10" descr="A picture containing text, font, screenshot, symbol&#10;&#10;Description automatically generated">
            <a:extLst>
              <a:ext uri="{FF2B5EF4-FFF2-40B4-BE49-F238E27FC236}">
                <a16:creationId xmlns:a16="http://schemas.microsoft.com/office/drawing/2014/main" id="{BCEF60F6-7C7F-23F9-1B25-1315064F8799}"/>
              </a:ext>
            </a:extLst>
          </p:cNvPr>
          <p:cNvPicPr>
            <a:picLocks noChangeAspect="1"/>
          </p:cNvPicPr>
          <p:nvPr/>
        </p:nvPicPr>
        <p:blipFill>
          <a:blip r:embed="rId6"/>
          <a:stretch>
            <a:fillRect/>
          </a:stretch>
        </p:blipFill>
        <p:spPr>
          <a:xfrm>
            <a:off x="218440" y="1468810"/>
            <a:ext cx="1637909" cy="421640"/>
          </a:xfrm>
          <a:prstGeom prst="rect">
            <a:avLst/>
          </a:prstGeom>
        </p:spPr>
      </p:pic>
      <p:cxnSp>
        <p:nvCxnSpPr>
          <p:cNvPr id="13" name="Straight Arrow Connector 12">
            <a:extLst>
              <a:ext uri="{FF2B5EF4-FFF2-40B4-BE49-F238E27FC236}">
                <a16:creationId xmlns:a16="http://schemas.microsoft.com/office/drawing/2014/main" id="{EB72EA88-C359-775C-D9C3-529F99AAE9E5}"/>
              </a:ext>
            </a:extLst>
          </p:cNvPr>
          <p:cNvCxnSpPr/>
          <p:nvPr/>
        </p:nvCxnSpPr>
        <p:spPr>
          <a:xfrm>
            <a:off x="838200" y="1890450"/>
            <a:ext cx="199194" cy="3955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B293977-A44C-AE85-D843-5D5CFCA4E2B3}"/>
              </a:ext>
            </a:extLst>
          </p:cNvPr>
          <p:cNvCxnSpPr>
            <a:cxnSpLocks/>
          </p:cNvCxnSpPr>
          <p:nvPr/>
        </p:nvCxnSpPr>
        <p:spPr>
          <a:xfrm>
            <a:off x="7510310" y="3033450"/>
            <a:ext cx="262090" cy="5511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5CF2FC-F55D-4FC6-A2E6-EC9F4AFECE11}"/>
              </a:ext>
            </a:extLst>
          </p:cNvPr>
          <p:cNvSpPr txBox="1"/>
          <p:nvPr/>
        </p:nvSpPr>
        <p:spPr>
          <a:xfrm>
            <a:off x="4653273" y="1567284"/>
            <a:ext cx="2468880" cy="646331"/>
          </a:xfrm>
          <a:prstGeom prst="rect">
            <a:avLst/>
          </a:prstGeom>
          <a:noFill/>
        </p:spPr>
        <p:txBody>
          <a:bodyPr wrap="square" rtlCol="0">
            <a:spAutoFit/>
          </a:bodyPr>
          <a:lstStyle/>
          <a:p>
            <a:r>
              <a:rPr lang="en-SE" dirty="0"/>
              <a:t>MR in the inventory is automatically merged</a:t>
            </a:r>
          </a:p>
        </p:txBody>
      </p:sp>
      <p:sp>
        <p:nvSpPr>
          <p:cNvPr id="18" name="TextBox 17">
            <a:extLst>
              <a:ext uri="{FF2B5EF4-FFF2-40B4-BE49-F238E27FC236}">
                <a16:creationId xmlns:a16="http://schemas.microsoft.com/office/drawing/2014/main" id="{7B42759E-1AD7-95E1-4ECA-197D61404F01}"/>
              </a:ext>
            </a:extLst>
          </p:cNvPr>
          <p:cNvSpPr txBox="1"/>
          <p:nvPr/>
        </p:nvSpPr>
        <p:spPr>
          <a:xfrm>
            <a:off x="353094" y="3995822"/>
            <a:ext cx="3451860" cy="1200329"/>
          </a:xfrm>
          <a:prstGeom prst="rect">
            <a:avLst/>
          </a:prstGeom>
          <a:noFill/>
        </p:spPr>
        <p:txBody>
          <a:bodyPr wrap="square" rtlCol="0">
            <a:spAutoFit/>
          </a:bodyPr>
          <a:lstStyle/>
          <a:p>
            <a:r>
              <a:rPr lang="en-SE" dirty="0"/>
              <a:t>Only for specific use-case!</a:t>
            </a:r>
            <a:br>
              <a:rPr lang="en-SE" dirty="0"/>
            </a:br>
            <a:r>
              <a:rPr lang="en-GB" dirty="0"/>
              <a:t>S</a:t>
            </a:r>
            <a:r>
              <a:rPr lang="en-SE" dirty="0"/>
              <a:t>ynoptic is a typical one.</a:t>
            </a:r>
            <a:br>
              <a:rPr lang="en-SE" dirty="0"/>
            </a:br>
            <a:r>
              <a:rPr lang="en-SE" dirty="0"/>
              <a:t>Beamline staff can update the app themselves.</a:t>
            </a:r>
          </a:p>
        </p:txBody>
      </p:sp>
      <p:sp>
        <p:nvSpPr>
          <p:cNvPr id="3" name="TextBox 2">
            <a:extLst>
              <a:ext uri="{FF2B5EF4-FFF2-40B4-BE49-F238E27FC236}">
                <a16:creationId xmlns:a16="http://schemas.microsoft.com/office/drawing/2014/main" id="{E38A7D4D-3AF0-0F6E-4723-CEB8893B9148}"/>
              </a:ext>
            </a:extLst>
          </p:cNvPr>
          <p:cNvSpPr txBox="1"/>
          <p:nvPr/>
        </p:nvSpPr>
        <p:spPr>
          <a:xfrm>
            <a:off x="197427" y="6286500"/>
            <a:ext cx="640773" cy="369332"/>
          </a:xfrm>
          <a:prstGeom prst="rect">
            <a:avLst/>
          </a:prstGeom>
          <a:noFill/>
        </p:spPr>
        <p:txBody>
          <a:bodyPr wrap="square" rtlCol="0">
            <a:spAutoFit/>
          </a:bodyPr>
          <a:lstStyle/>
          <a:p>
            <a:pPr algn="ctr"/>
            <a:r>
              <a:rPr lang="en-SE" dirty="0"/>
              <a:t>13</a:t>
            </a:r>
          </a:p>
        </p:txBody>
      </p:sp>
    </p:spTree>
    <p:extLst>
      <p:ext uri="{BB962C8B-B14F-4D97-AF65-F5344CB8AC3E}">
        <p14:creationId xmlns:p14="http://schemas.microsoft.com/office/powerpoint/2010/main" val="17377707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FA1E7627-2B8D-DB01-BDA1-55179BFD10A3}"/>
              </a:ext>
            </a:extLst>
          </p:cNvPr>
          <p:cNvPicPr>
            <a:picLocks noChangeAspect="1"/>
          </p:cNvPicPr>
          <p:nvPr/>
        </p:nvPicPr>
        <p:blipFill>
          <a:blip r:embed="rId3"/>
          <a:stretch>
            <a:fillRect/>
          </a:stretch>
        </p:blipFill>
        <p:spPr>
          <a:xfrm>
            <a:off x="4833885" y="1092667"/>
            <a:ext cx="5398135" cy="4110614"/>
          </a:xfrm>
          <a:prstGeom prst="rect">
            <a:avLst/>
          </a:prstGeom>
        </p:spPr>
      </p:pic>
      <p:sp>
        <p:nvSpPr>
          <p:cNvPr id="2" name="Title 1">
            <a:extLst>
              <a:ext uri="{FF2B5EF4-FFF2-40B4-BE49-F238E27FC236}">
                <a16:creationId xmlns:a16="http://schemas.microsoft.com/office/drawing/2014/main" id="{BB5FCDAD-9D58-53D5-2334-412D1B17D7EE}"/>
              </a:ext>
            </a:extLst>
          </p:cNvPr>
          <p:cNvSpPr>
            <a:spLocks noGrp="1"/>
          </p:cNvSpPr>
          <p:nvPr>
            <p:ph type="title"/>
          </p:nvPr>
        </p:nvSpPr>
        <p:spPr/>
        <p:txBody>
          <a:bodyPr>
            <a:normAutofit fontScale="90000"/>
          </a:bodyPr>
          <a:lstStyle/>
          <a:p>
            <a:r>
              <a:rPr lang="en-SE" dirty="0"/>
              <a:t>Monday deployment</a:t>
            </a:r>
          </a:p>
        </p:txBody>
      </p:sp>
      <p:sp>
        <p:nvSpPr>
          <p:cNvPr id="7" name="TextBox 6">
            <a:extLst>
              <a:ext uri="{FF2B5EF4-FFF2-40B4-BE49-F238E27FC236}">
                <a16:creationId xmlns:a16="http://schemas.microsoft.com/office/drawing/2014/main" id="{7A89D72E-EDA9-9555-809D-3A89339E23D8}"/>
              </a:ext>
            </a:extLst>
          </p:cNvPr>
          <p:cNvSpPr txBox="1"/>
          <p:nvPr/>
        </p:nvSpPr>
        <p:spPr>
          <a:xfrm>
            <a:off x="838200" y="3148314"/>
            <a:ext cx="7292050" cy="2585323"/>
          </a:xfrm>
          <a:prstGeom prst="rect">
            <a:avLst/>
          </a:prstGeom>
          <a:noFill/>
        </p:spPr>
        <p:txBody>
          <a:bodyPr wrap="square" rtlCol="0">
            <a:spAutoFit/>
          </a:bodyPr>
          <a:lstStyle/>
          <a:p>
            <a:pPr marL="285750" indent="-285750" algn="l">
              <a:buFont typeface="Arial" panose="020B0604020202020204" pitchFamily="34" charset="0"/>
              <a:buChar char="•"/>
            </a:pPr>
            <a:r>
              <a:rPr lang="en-GB" b="0" i="0" u="none" strike="noStrike" dirty="0">
                <a:solidFill>
                  <a:srgbClr val="404040"/>
                </a:solidFill>
                <a:effectLst/>
                <a:latin typeface="Lato" panose="020F0502020204030203" pitchFamily="34" charset="0"/>
              </a:rPr>
              <a:t>All </a:t>
            </a:r>
            <a:r>
              <a:rPr lang="en-GB" b="0" i="1" u="none" strike="noStrike" dirty="0">
                <a:solidFill>
                  <a:srgbClr val="404040"/>
                </a:solidFill>
                <a:effectLst/>
                <a:latin typeface="Lato" panose="020F0502020204030203" pitchFamily="34" charset="0"/>
              </a:rPr>
              <a:t>approved</a:t>
            </a:r>
            <a:r>
              <a:rPr lang="en-GB" b="0" i="0" u="none" strike="noStrike" dirty="0">
                <a:solidFill>
                  <a:srgbClr val="404040"/>
                </a:solidFill>
                <a:effectLst/>
                <a:latin typeface="Lato" panose="020F0502020204030203" pitchFamily="34" charset="0"/>
              </a:rPr>
              <a:t> Ansible MRs belonging to the corresponding milestone are merged by the Monday Deployment Crew.</a:t>
            </a:r>
          </a:p>
          <a:p>
            <a:pPr marL="285750" indent="-285750" algn="l">
              <a:buFont typeface="Arial" panose="020B0604020202020204" pitchFamily="34" charset="0"/>
              <a:buChar char="•"/>
            </a:pPr>
            <a:r>
              <a:rPr lang="en-GB" b="0" i="0" u="none" strike="noStrike" dirty="0">
                <a:solidFill>
                  <a:srgbClr val="404040"/>
                </a:solidFill>
                <a:effectLst/>
                <a:latin typeface="Lato" panose="020F0502020204030203" pitchFamily="34" charset="0"/>
              </a:rPr>
              <a:t>The Monday Deployment Crew deploys the updates by running the deploy playbook in AWX, limited to &lt;beamlines&gt;-</a:t>
            </a:r>
            <a:r>
              <a:rPr lang="en-GB" b="0" i="0" u="none" strike="noStrike" dirty="0" err="1">
                <a:solidFill>
                  <a:srgbClr val="404040"/>
                </a:solidFill>
                <a:effectLst/>
                <a:latin typeface="Lato" panose="020F0502020204030203" pitchFamily="34" charset="0"/>
              </a:rPr>
              <a:t>ec</a:t>
            </a:r>
            <a:r>
              <a:rPr lang="en-GB" b="0" i="0" u="none" strike="noStrike" dirty="0">
                <a:solidFill>
                  <a:srgbClr val="404040"/>
                </a:solidFill>
                <a:effectLst/>
                <a:latin typeface="Lato" panose="020F0502020204030203" pitchFamily="34" charset="0"/>
              </a:rPr>
              <a:t> and &lt;beamlines&gt;-cc  groups</a:t>
            </a:r>
          </a:p>
          <a:p>
            <a:pPr marL="285750" indent="-285750" algn="l">
              <a:buFont typeface="Arial" panose="020B0604020202020204" pitchFamily="34" charset="0"/>
              <a:buChar char="•"/>
            </a:pPr>
            <a:endParaRPr lang="en-GB" dirty="0">
              <a:solidFill>
                <a:srgbClr val="404040"/>
              </a:solidFill>
              <a:latin typeface="Lato" panose="020F0502020204030203" pitchFamily="34" charset="0"/>
            </a:endParaRPr>
          </a:p>
          <a:p>
            <a:pPr marL="285750" indent="-285750" algn="l">
              <a:buFont typeface="Arial" panose="020B0604020202020204" pitchFamily="34" charset="0"/>
              <a:buChar char="•"/>
            </a:pPr>
            <a:endParaRPr lang="en-GB" b="0" i="0" u="none" strike="noStrike" dirty="0">
              <a:solidFill>
                <a:srgbClr val="404040"/>
              </a:solidFill>
              <a:effectLst/>
              <a:latin typeface="Lato" panose="020F0502020204030203" pitchFamily="34" charset="0"/>
            </a:endParaRPr>
          </a:p>
          <a:p>
            <a:pPr algn="l"/>
            <a:r>
              <a:rPr lang="en-GB" b="1" dirty="0">
                <a:solidFill>
                  <a:srgbClr val="404040"/>
                </a:solidFill>
                <a:latin typeface="Lato" panose="020F0502020204030203" pitchFamily="34" charset="0"/>
              </a:rPr>
              <a:t>Important to keep the inventory in sync with what is deployed.</a:t>
            </a:r>
            <a:br>
              <a:rPr lang="en-GB" b="1" dirty="0">
                <a:solidFill>
                  <a:srgbClr val="404040"/>
                </a:solidFill>
                <a:latin typeface="Lato" panose="020F0502020204030203" pitchFamily="34" charset="0"/>
              </a:rPr>
            </a:br>
            <a:r>
              <a:rPr lang="en-GB" dirty="0">
                <a:solidFill>
                  <a:srgbClr val="404040"/>
                </a:solidFill>
                <a:latin typeface="Lato" panose="020F0502020204030203" pitchFamily="34" charset="0"/>
              </a:rPr>
              <a:t>Playbook shall be run regularly.</a:t>
            </a:r>
            <a:endParaRPr lang="en-GB" i="0" u="none" strike="noStrike" dirty="0">
              <a:solidFill>
                <a:srgbClr val="404040"/>
              </a:solidFill>
              <a:effectLst/>
              <a:latin typeface="Lato" panose="020F0502020204030203" pitchFamily="34" charset="0"/>
            </a:endParaRPr>
          </a:p>
        </p:txBody>
      </p:sp>
      <p:sp>
        <p:nvSpPr>
          <p:cNvPr id="3" name="TextBox 2">
            <a:extLst>
              <a:ext uri="{FF2B5EF4-FFF2-40B4-BE49-F238E27FC236}">
                <a16:creationId xmlns:a16="http://schemas.microsoft.com/office/drawing/2014/main" id="{8EC91CCA-AB99-FA8C-12BB-2DCCD16D632C}"/>
              </a:ext>
            </a:extLst>
          </p:cNvPr>
          <p:cNvSpPr txBox="1"/>
          <p:nvPr/>
        </p:nvSpPr>
        <p:spPr>
          <a:xfrm>
            <a:off x="197427" y="6286500"/>
            <a:ext cx="640773" cy="369332"/>
          </a:xfrm>
          <a:prstGeom prst="rect">
            <a:avLst/>
          </a:prstGeom>
          <a:noFill/>
        </p:spPr>
        <p:txBody>
          <a:bodyPr wrap="square" rtlCol="0">
            <a:spAutoFit/>
          </a:bodyPr>
          <a:lstStyle/>
          <a:p>
            <a:pPr algn="ctr"/>
            <a:r>
              <a:rPr lang="en-SE" dirty="0"/>
              <a:t>14</a:t>
            </a:r>
          </a:p>
        </p:txBody>
      </p:sp>
    </p:spTree>
    <p:extLst>
      <p:ext uri="{BB962C8B-B14F-4D97-AF65-F5344CB8AC3E}">
        <p14:creationId xmlns:p14="http://schemas.microsoft.com/office/powerpoint/2010/main" val="37702749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9DF999-0095-75E3-520B-21D6C5210589}"/>
              </a:ext>
            </a:extLst>
          </p:cNvPr>
          <p:cNvSpPr>
            <a:spLocks noGrp="1"/>
          </p:cNvSpPr>
          <p:nvPr>
            <p:ph type="title"/>
          </p:nvPr>
        </p:nvSpPr>
        <p:spPr/>
        <p:txBody>
          <a:bodyPr/>
          <a:lstStyle/>
          <a:p>
            <a:r>
              <a:rPr lang="en-SE" dirty="0"/>
              <a:t>Monitoring</a:t>
            </a:r>
          </a:p>
        </p:txBody>
      </p:sp>
      <p:sp>
        <p:nvSpPr>
          <p:cNvPr id="2" name="TextBox 1">
            <a:extLst>
              <a:ext uri="{FF2B5EF4-FFF2-40B4-BE49-F238E27FC236}">
                <a16:creationId xmlns:a16="http://schemas.microsoft.com/office/drawing/2014/main" id="{223C6C0C-6B14-BAA9-8D70-5EA53BCA7686}"/>
              </a:ext>
            </a:extLst>
          </p:cNvPr>
          <p:cNvSpPr txBox="1"/>
          <p:nvPr/>
        </p:nvSpPr>
        <p:spPr>
          <a:xfrm>
            <a:off x="197427" y="6286500"/>
            <a:ext cx="640773" cy="369332"/>
          </a:xfrm>
          <a:prstGeom prst="rect">
            <a:avLst/>
          </a:prstGeom>
          <a:noFill/>
        </p:spPr>
        <p:txBody>
          <a:bodyPr wrap="square" rtlCol="0">
            <a:spAutoFit/>
          </a:bodyPr>
          <a:lstStyle/>
          <a:p>
            <a:pPr algn="ctr"/>
            <a:r>
              <a:rPr lang="en-SE" dirty="0"/>
              <a:t>15</a:t>
            </a:r>
          </a:p>
        </p:txBody>
      </p:sp>
    </p:spTree>
    <p:extLst>
      <p:ext uri="{BB962C8B-B14F-4D97-AF65-F5344CB8AC3E}">
        <p14:creationId xmlns:p14="http://schemas.microsoft.com/office/powerpoint/2010/main" val="26044775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2391AB-D647-1132-2665-D5BB87D02B11}"/>
              </a:ext>
            </a:extLst>
          </p:cNvPr>
          <p:cNvSpPr>
            <a:spLocks noGrp="1"/>
          </p:cNvSpPr>
          <p:nvPr>
            <p:ph type="title"/>
          </p:nvPr>
        </p:nvSpPr>
        <p:spPr/>
        <p:txBody>
          <a:bodyPr>
            <a:normAutofit fontScale="90000"/>
          </a:bodyPr>
          <a:lstStyle/>
          <a:p>
            <a:r>
              <a:rPr lang="en-SE" dirty="0"/>
              <a:t>KITOS</a:t>
            </a:r>
          </a:p>
        </p:txBody>
      </p:sp>
      <p:sp>
        <p:nvSpPr>
          <p:cNvPr id="12" name="Text Placeholder 11">
            <a:extLst>
              <a:ext uri="{FF2B5EF4-FFF2-40B4-BE49-F238E27FC236}">
                <a16:creationId xmlns:a16="http://schemas.microsoft.com/office/drawing/2014/main" id="{D4E2AA2A-3CB7-7A1C-7DBB-A837AF2ECA14}"/>
              </a:ext>
            </a:extLst>
          </p:cNvPr>
          <p:cNvSpPr>
            <a:spLocks noGrp="1"/>
          </p:cNvSpPr>
          <p:nvPr>
            <p:ph type="body" sz="quarter" idx="11"/>
          </p:nvPr>
        </p:nvSpPr>
        <p:spPr>
          <a:xfrm>
            <a:off x="197427" y="2056726"/>
            <a:ext cx="4656443" cy="3368634"/>
          </a:xfrm>
        </p:spPr>
        <p:txBody>
          <a:bodyPr/>
          <a:lstStyle/>
          <a:p>
            <a:pPr marL="0" indent="0" algn="l">
              <a:buNone/>
            </a:pPr>
            <a:r>
              <a:rPr lang="en-GB" sz="1800" b="0" i="0" dirty="0">
                <a:solidFill>
                  <a:srgbClr val="404040"/>
                </a:solidFill>
                <a:effectLst/>
                <a:latin typeface="Lato" panose="020F0502020204030203" pitchFamily="34" charset="0"/>
              </a:rPr>
              <a:t>KITOS is comprised of a </a:t>
            </a:r>
            <a:r>
              <a:rPr lang="en-GB" sz="1800" b="0" i="0" u="none" strike="noStrike" dirty="0">
                <a:solidFill>
                  <a:srgbClr val="2980B9"/>
                </a:solidFill>
                <a:effectLst/>
                <a:latin typeface="Lato" panose="020F0502020204030203" pitchFamily="34" charset="0"/>
              </a:rPr>
              <a:t>daytime shift</a:t>
            </a:r>
            <a:r>
              <a:rPr lang="en-GB" sz="1800" b="0" i="0" dirty="0">
                <a:solidFill>
                  <a:srgbClr val="404040"/>
                </a:solidFill>
                <a:effectLst/>
                <a:latin typeface="Lato" panose="020F0502020204030203" pitchFamily="34" charset="0"/>
              </a:rPr>
              <a:t> (Mon–Fri 08:00–17:00) and an </a:t>
            </a:r>
            <a:r>
              <a:rPr lang="en-GB" sz="1800" b="0" i="0" u="none" strike="noStrike" dirty="0">
                <a:solidFill>
                  <a:srgbClr val="2980B9"/>
                </a:solidFill>
                <a:effectLst/>
                <a:latin typeface="Lato" panose="020F0502020204030203" pitchFamily="34" charset="0"/>
              </a:rPr>
              <a:t>evening/weekend shift</a:t>
            </a:r>
            <a:r>
              <a:rPr lang="en-GB" sz="1800" b="0" i="0" dirty="0">
                <a:solidFill>
                  <a:srgbClr val="404040"/>
                </a:solidFill>
                <a:effectLst/>
                <a:latin typeface="Lato" panose="020F0502020204030203" pitchFamily="34" charset="0"/>
              </a:rPr>
              <a:t> (Mon–Fri 17:00–23:00, Sat–Sun 08:00–20:00).</a:t>
            </a:r>
          </a:p>
          <a:p>
            <a:pPr marL="0" indent="0" algn="l">
              <a:buNone/>
            </a:pPr>
            <a:r>
              <a:rPr lang="en-GB" sz="1800" b="0" i="0" dirty="0">
                <a:solidFill>
                  <a:srgbClr val="404040"/>
                </a:solidFill>
                <a:effectLst/>
                <a:latin typeface="Lato" panose="020F0502020204030203" pitchFamily="34" charset="0"/>
              </a:rPr>
              <a:t>The </a:t>
            </a:r>
            <a:r>
              <a:rPr lang="en-GB" sz="1800" b="0" i="0" u="none" strike="noStrike" dirty="0">
                <a:solidFill>
                  <a:srgbClr val="2980B9"/>
                </a:solidFill>
                <a:effectLst/>
                <a:latin typeface="Lato" panose="020F0502020204030203" pitchFamily="34" charset="0"/>
              </a:rPr>
              <a:t>daytime shift</a:t>
            </a:r>
            <a:r>
              <a:rPr lang="en-GB" sz="1800" b="0" i="0" dirty="0">
                <a:solidFill>
                  <a:srgbClr val="404040"/>
                </a:solidFill>
                <a:effectLst/>
                <a:latin typeface="Lato" panose="020F0502020204030203" pitchFamily="34" charset="0"/>
              </a:rPr>
              <a:t> is staffed by two people, sourced on an opt-out basis from all ICT staff.</a:t>
            </a:r>
          </a:p>
          <a:p>
            <a:pPr marL="0" indent="0" algn="l">
              <a:buNone/>
            </a:pPr>
            <a:r>
              <a:rPr lang="en-GB" sz="1800" b="0" i="0" dirty="0">
                <a:solidFill>
                  <a:srgbClr val="404040"/>
                </a:solidFill>
                <a:effectLst/>
                <a:latin typeface="Lato" panose="020F0502020204030203" pitchFamily="34" charset="0"/>
              </a:rPr>
              <a:t>The </a:t>
            </a:r>
            <a:r>
              <a:rPr lang="en-GB" sz="1800" b="0" i="0" u="none" strike="noStrike" dirty="0">
                <a:solidFill>
                  <a:srgbClr val="2980B9"/>
                </a:solidFill>
                <a:effectLst/>
                <a:latin typeface="Lato" panose="020F0502020204030203" pitchFamily="34" charset="0"/>
              </a:rPr>
              <a:t>evening/weekend shift</a:t>
            </a:r>
            <a:r>
              <a:rPr lang="en-GB" sz="1800" b="0" i="0" dirty="0">
                <a:solidFill>
                  <a:srgbClr val="404040"/>
                </a:solidFill>
                <a:effectLst/>
                <a:latin typeface="Lato" panose="020F0502020204030203" pitchFamily="34" charset="0"/>
              </a:rPr>
              <a:t> is remotely staffed by one person, sourced on an opt-in basis from a collective of heroes </a:t>
            </a:r>
            <a:r>
              <a:rPr lang="en-SE" sz="1800" b="0" i="0" dirty="0">
                <a:solidFill>
                  <a:srgbClr val="404040"/>
                </a:solidFill>
                <a:effectLst/>
                <a:latin typeface="Lato" panose="020F0502020204030203" pitchFamily="34" charset="0"/>
              </a:rPr>
              <a:t>🦸</a:t>
            </a:r>
          </a:p>
          <a:p>
            <a:pPr marL="0" indent="0">
              <a:buNone/>
            </a:pPr>
            <a:endParaRPr lang="en-SE" dirty="0"/>
          </a:p>
        </p:txBody>
      </p:sp>
      <p:sp>
        <p:nvSpPr>
          <p:cNvPr id="2" name="TextBox 1">
            <a:extLst>
              <a:ext uri="{FF2B5EF4-FFF2-40B4-BE49-F238E27FC236}">
                <a16:creationId xmlns:a16="http://schemas.microsoft.com/office/drawing/2014/main" id="{36626788-138D-C4B5-2E29-43DCE3404E23}"/>
              </a:ext>
            </a:extLst>
          </p:cNvPr>
          <p:cNvSpPr txBox="1"/>
          <p:nvPr/>
        </p:nvSpPr>
        <p:spPr>
          <a:xfrm>
            <a:off x="197427" y="6286500"/>
            <a:ext cx="640773" cy="369332"/>
          </a:xfrm>
          <a:prstGeom prst="rect">
            <a:avLst/>
          </a:prstGeom>
          <a:noFill/>
        </p:spPr>
        <p:txBody>
          <a:bodyPr wrap="square" rtlCol="0">
            <a:spAutoFit/>
          </a:bodyPr>
          <a:lstStyle/>
          <a:p>
            <a:pPr algn="ctr"/>
            <a:r>
              <a:rPr lang="en-SE" dirty="0"/>
              <a:t>16</a:t>
            </a:r>
          </a:p>
        </p:txBody>
      </p:sp>
      <p:sp>
        <p:nvSpPr>
          <p:cNvPr id="14" name="Text Placeholder 11">
            <a:extLst>
              <a:ext uri="{FF2B5EF4-FFF2-40B4-BE49-F238E27FC236}">
                <a16:creationId xmlns:a16="http://schemas.microsoft.com/office/drawing/2014/main" id="{38D608D8-B1CE-9D16-515D-EF522E82904E}"/>
              </a:ext>
            </a:extLst>
          </p:cNvPr>
          <p:cNvSpPr txBox="1">
            <a:spLocks/>
          </p:cNvSpPr>
          <p:nvPr/>
        </p:nvSpPr>
        <p:spPr>
          <a:xfrm>
            <a:off x="5027283" y="2699467"/>
            <a:ext cx="5510557" cy="415853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0000"/>
                </a:solidFill>
                <a:latin typeface="Maven Pro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rgbClr val="000000"/>
                </a:solidFill>
                <a:latin typeface="Maven Pro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rgbClr val="000000"/>
                </a:solidFill>
                <a:latin typeface="Maven Pro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rgbClr val="000000"/>
                </a:solidFill>
                <a:latin typeface="Maven Pro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rgbClr val="000000"/>
                </a:solidFill>
                <a:latin typeface="Maven Pro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b="0" i="0" dirty="0">
                <a:solidFill>
                  <a:srgbClr val="404040"/>
                </a:solidFill>
                <a:effectLst/>
                <a:latin typeface="Lato" panose="020F0502020204030203" pitchFamily="34" charset="0"/>
              </a:rPr>
              <a:t>The responsibilities of the daytime shift include;</a:t>
            </a:r>
          </a:p>
          <a:p>
            <a:pPr algn="l">
              <a:buFont typeface="Arial" panose="020B0604020202020204" pitchFamily="34" charset="0"/>
              <a:buChar char="•"/>
            </a:pPr>
            <a:r>
              <a:rPr lang="en-GB" b="0" i="0" dirty="0">
                <a:solidFill>
                  <a:srgbClr val="404040"/>
                </a:solidFill>
                <a:effectLst/>
                <a:latin typeface="Lato" panose="020F0502020204030203" pitchFamily="34" charset="0"/>
              </a:rPr>
              <a:t>Handling incoming calls to the </a:t>
            </a:r>
            <a:r>
              <a:rPr lang="en-GB" b="0" i="0" u="none" strike="noStrike" dirty="0">
                <a:solidFill>
                  <a:srgbClr val="2980B9"/>
                </a:solidFill>
                <a:effectLst/>
                <a:latin typeface="Lato" panose="020F0502020204030203" pitchFamily="34" charset="0"/>
              </a:rPr>
              <a:t>support phone</a:t>
            </a:r>
            <a:endParaRPr lang="en-GB" b="0" i="0" dirty="0">
              <a:solidFill>
                <a:srgbClr val="404040"/>
              </a:solidFill>
              <a:effectLst/>
              <a:latin typeface="Lato" panose="020F0502020204030203" pitchFamily="34" charset="0"/>
            </a:endParaRPr>
          </a:p>
          <a:p>
            <a:pPr marL="742950" lvl="1" indent="-285750" algn="l">
              <a:buFont typeface="Arial" panose="020B0604020202020204" pitchFamily="34" charset="0"/>
              <a:buChar char="•"/>
            </a:pPr>
            <a:r>
              <a:rPr lang="en-GB" b="0" i="0" dirty="0">
                <a:solidFill>
                  <a:srgbClr val="404040"/>
                </a:solidFill>
                <a:effectLst/>
                <a:latin typeface="Lato" panose="020F0502020204030203" pitchFamily="34" charset="0"/>
              </a:rPr>
              <a:t>Resolving issues where possible</a:t>
            </a:r>
          </a:p>
          <a:p>
            <a:pPr marL="742950" lvl="1" indent="-285750" algn="l">
              <a:buFont typeface="Arial" panose="020B0604020202020204" pitchFamily="34" charset="0"/>
              <a:buChar char="•"/>
            </a:pPr>
            <a:r>
              <a:rPr lang="en-GB" b="0" i="0" dirty="0">
                <a:solidFill>
                  <a:srgbClr val="404040"/>
                </a:solidFill>
                <a:effectLst/>
                <a:latin typeface="Lato" panose="020F0502020204030203" pitchFamily="34" charset="0"/>
              </a:rPr>
              <a:t>Forwarding issues when necessary</a:t>
            </a:r>
          </a:p>
          <a:p>
            <a:pPr marL="742950" lvl="1" indent="-285750" algn="l">
              <a:buFont typeface="Arial" panose="020B0604020202020204" pitchFamily="34" charset="0"/>
              <a:buChar char="•"/>
            </a:pPr>
            <a:r>
              <a:rPr lang="en-GB" b="0" i="0" dirty="0">
                <a:solidFill>
                  <a:srgbClr val="404040"/>
                </a:solidFill>
                <a:effectLst/>
                <a:latin typeface="Lato" panose="020F0502020204030203" pitchFamily="34" charset="0"/>
              </a:rPr>
              <a:t>Logging all incoming calls</a:t>
            </a:r>
          </a:p>
          <a:p>
            <a:pPr algn="l">
              <a:buFont typeface="Arial" panose="020B0604020202020204" pitchFamily="34" charset="0"/>
              <a:buChar char="•"/>
            </a:pPr>
            <a:r>
              <a:rPr lang="en-GB" b="0" i="0" dirty="0">
                <a:solidFill>
                  <a:srgbClr val="404040"/>
                </a:solidFill>
                <a:effectLst/>
                <a:latin typeface="Lato" panose="020F0502020204030203" pitchFamily="34" charset="0"/>
              </a:rPr>
              <a:t>Handling </a:t>
            </a:r>
            <a:r>
              <a:rPr lang="en-GB" b="0" i="0" u="none" strike="noStrike" dirty="0">
                <a:solidFill>
                  <a:srgbClr val="2980B9"/>
                </a:solidFill>
                <a:effectLst/>
                <a:latin typeface="Lato" panose="020F0502020204030203" pitchFamily="34" charset="0"/>
              </a:rPr>
              <a:t>support tickets</a:t>
            </a:r>
            <a:r>
              <a:rPr lang="en-GB" b="0" i="0" dirty="0">
                <a:solidFill>
                  <a:srgbClr val="404040"/>
                </a:solidFill>
                <a:effectLst/>
                <a:latin typeface="Lato" panose="020F0502020204030203" pitchFamily="34" charset="0"/>
              </a:rPr>
              <a:t> (RT)</a:t>
            </a:r>
          </a:p>
          <a:p>
            <a:pPr marL="742950" lvl="1" indent="-285750" algn="l">
              <a:buFont typeface="Arial" panose="020B0604020202020204" pitchFamily="34" charset="0"/>
              <a:buChar char="•"/>
            </a:pPr>
            <a:r>
              <a:rPr lang="en-GB" b="0" i="0" dirty="0">
                <a:solidFill>
                  <a:srgbClr val="404040"/>
                </a:solidFill>
                <a:effectLst/>
                <a:latin typeface="Lato" panose="020F0502020204030203" pitchFamily="34" charset="0"/>
              </a:rPr>
              <a:t>Resolving urgent/minor tickets</a:t>
            </a:r>
          </a:p>
          <a:p>
            <a:pPr marL="742950" lvl="1" indent="-285750" algn="l">
              <a:buFont typeface="Arial" panose="020B0604020202020204" pitchFamily="34" charset="0"/>
              <a:buChar char="•"/>
            </a:pPr>
            <a:r>
              <a:rPr lang="en-GB" b="0" i="0" dirty="0">
                <a:solidFill>
                  <a:srgbClr val="404040"/>
                </a:solidFill>
                <a:effectLst/>
                <a:latin typeface="Lato" panose="020F0502020204030203" pitchFamily="34" charset="0"/>
              </a:rPr>
              <a:t>Triaging long-term/complex tickets</a:t>
            </a:r>
          </a:p>
          <a:p>
            <a:pPr algn="l">
              <a:buFont typeface="Arial" panose="020B0604020202020204" pitchFamily="34" charset="0"/>
              <a:buChar char="•"/>
            </a:pPr>
            <a:r>
              <a:rPr lang="en-GB" b="1" i="0" u="none" strike="noStrike" dirty="0">
                <a:solidFill>
                  <a:srgbClr val="2980B9"/>
                </a:solidFill>
                <a:effectLst/>
                <a:latin typeface="Lato" panose="020F0502020204030203" pitchFamily="34" charset="0"/>
              </a:rPr>
              <a:t>Proactively monitoring</a:t>
            </a:r>
            <a:r>
              <a:rPr lang="en-GB" b="1" i="0" dirty="0">
                <a:solidFill>
                  <a:srgbClr val="404040"/>
                </a:solidFill>
                <a:effectLst/>
                <a:latin typeface="Lato" panose="020F0502020204030203" pitchFamily="34" charset="0"/>
              </a:rPr>
              <a:t> the control and IT systems for issue prevention</a:t>
            </a:r>
          </a:p>
          <a:p>
            <a:pPr algn="l">
              <a:buFont typeface="Arial" panose="020B0604020202020204" pitchFamily="34" charset="0"/>
              <a:buChar char="•"/>
            </a:pPr>
            <a:r>
              <a:rPr lang="en-GB" b="0" i="0" dirty="0">
                <a:solidFill>
                  <a:srgbClr val="404040"/>
                </a:solidFill>
                <a:effectLst/>
                <a:latin typeface="Lato" panose="020F0502020204030203" pitchFamily="34" charset="0"/>
              </a:rPr>
              <a:t>Support service development</a:t>
            </a:r>
          </a:p>
          <a:p>
            <a:pPr marL="742950" lvl="1" indent="-285750" algn="l">
              <a:buFont typeface="Arial" panose="020B0604020202020204" pitchFamily="34" charset="0"/>
              <a:buChar char="•"/>
            </a:pPr>
            <a:r>
              <a:rPr lang="en-GB" b="0" i="0" dirty="0">
                <a:solidFill>
                  <a:srgbClr val="404040"/>
                </a:solidFill>
                <a:effectLst/>
                <a:latin typeface="Lato" panose="020F0502020204030203" pitchFamily="34" charset="0"/>
              </a:rPr>
              <a:t>Contributing </a:t>
            </a:r>
            <a:r>
              <a:rPr lang="en-GB" b="0" i="0" u="none" strike="noStrike" dirty="0">
                <a:solidFill>
                  <a:srgbClr val="2980B9"/>
                </a:solidFill>
                <a:effectLst/>
                <a:latin typeface="Lato" panose="020F0502020204030203" pitchFamily="34" charset="0"/>
              </a:rPr>
              <a:t>support service development tasks</a:t>
            </a:r>
            <a:endParaRPr lang="en-GB" b="0" i="0" dirty="0">
              <a:solidFill>
                <a:srgbClr val="404040"/>
              </a:solidFill>
              <a:effectLst/>
              <a:latin typeface="Lato" panose="020F0502020204030203" pitchFamily="34" charset="0"/>
            </a:endParaRPr>
          </a:p>
          <a:p>
            <a:pPr marL="742950" lvl="1" indent="-285750" algn="l">
              <a:buFont typeface="Arial" panose="020B0604020202020204" pitchFamily="34" charset="0"/>
              <a:buChar char="•"/>
            </a:pPr>
            <a:r>
              <a:rPr lang="en-GB" b="0" i="0" dirty="0">
                <a:solidFill>
                  <a:srgbClr val="404040"/>
                </a:solidFill>
                <a:effectLst/>
                <a:latin typeface="Lato" panose="020F0502020204030203" pitchFamily="34" charset="0"/>
              </a:rPr>
              <a:t>Working on </a:t>
            </a:r>
            <a:r>
              <a:rPr lang="en-GB" b="0" i="0" u="none" strike="noStrike" dirty="0">
                <a:solidFill>
                  <a:srgbClr val="2980B9"/>
                </a:solidFill>
                <a:effectLst/>
                <a:latin typeface="Lato" panose="020F0502020204030203" pitchFamily="34" charset="0"/>
              </a:rPr>
              <a:t>support service development tasks</a:t>
            </a:r>
            <a:endParaRPr lang="en-GB" b="0" i="0" dirty="0">
              <a:solidFill>
                <a:srgbClr val="404040"/>
              </a:solidFill>
              <a:effectLst/>
              <a:latin typeface="Lato" panose="020F0502020204030203" pitchFamily="34" charset="0"/>
            </a:endParaRPr>
          </a:p>
          <a:p>
            <a:pPr algn="l">
              <a:buFont typeface="Arial" panose="020B0604020202020204" pitchFamily="34" charset="0"/>
              <a:buChar char="•"/>
            </a:pPr>
            <a:r>
              <a:rPr lang="en-GB" b="0" i="0" dirty="0">
                <a:solidFill>
                  <a:srgbClr val="404040"/>
                </a:solidFill>
                <a:effectLst/>
                <a:latin typeface="Lato" panose="020F0502020204030203" pitchFamily="34" charset="0"/>
              </a:rPr>
              <a:t>Participating in handover meetings</a:t>
            </a:r>
          </a:p>
          <a:p>
            <a:pPr algn="l">
              <a:buFont typeface="Arial" panose="020B0604020202020204" pitchFamily="34" charset="0"/>
              <a:buChar char="•"/>
            </a:pPr>
            <a:r>
              <a:rPr lang="en-GB" b="0" i="0" dirty="0">
                <a:solidFill>
                  <a:srgbClr val="404040"/>
                </a:solidFill>
                <a:effectLst/>
                <a:latin typeface="Lato" panose="020F0502020204030203" pitchFamily="34" charset="0"/>
              </a:rPr>
              <a:t>On-the-job training of shift-crew</a:t>
            </a:r>
          </a:p>
          <a:p>
            <a:endParaRPr lang="en-SE" dirty="0"/>
          </a:p>
        </p:txBody>
      </p:sp>
      <p:sp>
        <p:nvSpPr>
          <p:cNvPr id="15" name="Text Placeholder 11">
            <a:extLst>
              <a:ext uri="{FF2B5EF4-FFF2-40B4-BE49-F238E27FC236}">
                <a16:creationId xmlns:a16="http://schemas.microsoft.com/office/drawing/2014/main" id="{078AEC57-8AD5-3B16-EB24-07D089330D84}"/>
              </a:ext>
            </a:extLst>
          </p:cNvPr>
          <p:cNvSpPr txBox="1">
            <a:spLocks/>
          </p:cNvSpPr>
          <p:nvPr/>
        </p:nvSpPr>
        <p:spPr>
          <a:xfrm>
            <a:off x="724518" y="1008379"/>
            <a:ext cx="9085520" cy="84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0000"/>
                </a:solidFill>
                <a:latin typeface="Maven Pro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rgbClr val="000000"/>
                </a:solidFill>
                <a:latin typeface="Maven Pro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rgbClr val="000000"/>
                </a:solidFill>
                <a:latin typeface="Maven Pro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rgbClr val="000000"/>
                </a:solidFill>
                <a:latin typeface="Maven Pro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rgbClr val="000000"/>
                </a:solidFill>
                <a:latin typeface="Maven Pro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rgbClr val="404040"/>
                </a:solidFill>
                <a:latin typeface="Lato" panose="020F0502020204030203" pitchFamily="34" charset="0"/>
              </a:rPr>
              <a:t>KITOS is the </a:t>
            </a:r>
            <a:r>
              <a:rPr lang="en-GB" sz="2000" b="1" dirty="0">
                <a:solidFill>
                  <a:srgbClr val="404040"/>
                </a:solidFill>
                <a:latin typeface="Lato" panose="020F0502020204030203" pitchFamily="34" charset="0"/>
              </a:rPr>
              <a:t>KIT</a:t>
            </a:r>
            <a:r>
              <a:rPr lang="en-GB" sz="2000" dirty="0">
                <a:solidFill>
                  <a:srgbClr val="404040"/>
                </a:solidFill>
                <a:latin typeface="Lato" panose="020F0502020204030203" pitchFamily="34" charset="0"/>
              </a:rPr>
              <a:t>S </a:t>
            </a:r>
            <a:r>
              <a:rPr lang="en-GB" sz="2000" b="1" dirty="0">
                <a:solidFill>
                  <a:srgbClr val="404040"/>
                </a:solidFill>
                <a:latin typeface="Lato" panose="020F0502020204030203" pitchFamily="34" charset="0"/>
              </a:rPr>
              <a:t>O</a:t>
            </a:r>
            <a:r>
              <a:rPr lang="en-GB" sz="2000" dirty="0">
                <a:solidFill>
                  <a:srgbClr val="404040"/>
                </a:solidFill>
                <a:latin typeface="Lato" panose="020F0502020204030203" pitchFamily="34" charset="0"/>
              </a:rPr>
              <a:t>perations </a:t>
            </a:r>
            <a:r>
              <a:rPr lang="en-GB" sz="2000" b="1" dirty="0">
                <a:solidFill>
                  <a:srgbClr val="404040"/>
                </a:solidFill>
                <a:latin typeface="Lato" panose="020F0502020204030203" pitchFamily="34" charset="0"/>
              </a:rPr>
              <a:t>S</a:t>
            </a:r>
            <a:r>
              <a:rPr lang="en-GB" sz="2000" dirty="0">
                <a:solidFill>
                  <a:srgbClr val="404040"/>
                </a:solidFill>
                <a:latin typeface="Lato" panose="020F0502020204030203" pitchFamily="34" charset="0"/>
              </a:rPr>
              <a:t>ervice; a support service for user, beamline and accelerator operations.</a:t>
            </a:r>
          </a:p>
          <a:p>
            <a:pPr marL="0" indent="0">
              <a:buFont typeface="Arial" panose="020B0604020202020204" pitchFamily="34" charset="0"/>
              <a:buNone/>
            </a:pPr>
            <a:endParaRPr lang="en-SE" dirty="0"/>
          </a:p>
        </p:txBody>
      </p:sp>
    </p:spTree>
    <p:extLst>
      <p:ext uri="{BB962C8B-B14F-4D97-AF65-F5344CB8AC3E}">
        <p14:creationId xmlns:p14="http://schemas.microsoft.com/office/powerpoint/2010/main" val="3712448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2391AB-D647-1132-2665-D5BB87D02B11}"/>
              </a:ext>
            </a:extLst>
          </p:cNvPr>
          <p:cNvSpPr>
            <a:spLocks noGrp="1"/>
          </p:cNvSpPr>
          <p:nvPr>
            <p:ph type="title"/>
          </p:nvPr>
        </p:nvSpPr>
        <p:spPr/>
        <p:txBody>
          <a:bodyPr>
            <a:normAutofit fontScale="90000"/>
          </a:bodyPr>
          <a:lstStyle/>
          <a:p>
            <a:r>
              <a:rPr lang="en-SE" dirty="0"/>
              <a:t>Prometheus node_exporter</a:t>
            </a:r>
          </a:p>
        </p:txBody>
      </p:sp>
      <p:sp>
        <p:nvSpPr>
          <p:cNvPr id="2" name="TextBox 1">
            <a:extLst>
              <a:ext uri="{FF2B5EF4-FFF2-40B4-BE49-F238E27FC236}">
                <a16:creationId xmlns:a16="http://schemas.microsoft.com/office/drawing/2014/main" id="{36626788-138D-C4B5-2E29-43DCE3404E23}"/>
              </a:ext>
            </a:extLst>
          </p:cNvPr>
          <p:cNvSpPr txBox="1"/>
          <p:nvPr/>
        </p:nvSpPr>
        <p:spPr>
          <a:xfrm>
            <a:off x="197427" y="6286500"/>
            <a:ext cx="640773" cy="369332"/>
          </a:xfrm>
          <a:prstGeom prst="rect">
            <a:avLst/>
          </a:prstGeom>
          <a:noFill/>
        </p:spPr>
        <p:txBody>
          <a:bodyPr wrap="square" rtlCol="0">
            <a:spAutoFit/>
          </a:bodyPr>
          <a:lstStyle/>
          <a:p>
            <a:pPr algn="ctr"/>
            <a:r>
              <a:rPr lang="en-SE" dirty="0"/>
              <a:t>17</a:t>
            </a:r>
          </a:p>
        </p:txBody>
      </p:sp>
      <p:pic>
        <p:nvPicPr>
          <p:cNvPr id="5" name="Picture 4" descr="A screenshot of a computer&#10;&#10;Description automatically generated">
            <a:extLst>
              <a:ext uri="{FF2B5EF4-FFF2-40B4-BE49-F238E27FC236}">
                <a16:creationId xmlns:a16="http://schemas.microsoft.com/office/drawing/2014/main" id="{51D97572-CDBC-6728-DBFC-F9BF0BC4D361}"/>
              </a:ext>
            </a:extLst>
          </p:cNvPr>
          <p:cNvPicPr>
            <a:picLocks noChangeAspect="1"/>
          </p:cNvPicPr>
          <p:nvPr/>
        </p:nvPicPr>
        <p:blipFill>
          <a:blip r:embed="rId3"/>
          <a:stretch>
            <a:fillRect/>
          </a:stretch>
        </p:blipFill>
        <p:spPr>
          <a:xfrm>
            <a:off x="3758315" y="987426"/>
            <a:ext cx="6647833" cy="4199716"/>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67F00E5B-23D7-A00E-4002-B08FF9F2ED03}"/>
              </a:ext>
            </a:extLst>
          </p:cNvPr>
          <p:cNvPicPr>
            <a:picLocks noChangeAspect="1"/>
          </p:cNvPicPr>
          <p:nvPr/>
        </p:nvPicPr>
        <p:blipFill>
          <a:blip r:embed="rId4"/>
          <a:stretch>
            <a:fillRect/>
          </a:stretch>
        </p:blipFill>
        <p:spPr>
          <a:xfrm>
            <a:off x="517813" y="2540273"/>
            <a:ext cx="6159602" cy="4317727"/>
          </a:xfrm>
          <a:prstGeom prst="rect">
            <a:avLst/>
          </a:prstGeom>
        </p:spPr>
      </p:pic>
    </p:spTree>
    <p:extLst>
      <p:ext uri="{BB962C8B-B14F-4D97-AF65-F5344CB8AC3E}">
        <p14:creationId xmlns:p14="http://schemas.microsoft.com/office/powerpoint/2010/main" val="39256278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2391AB-D647-1132-2665-D5BB87D02B11}"/>
              </a:ext>
            </a:extLst>
          </p:cNvPr>
          <p:cNvSpPr>
            <a:spLocks noGrp="1"/>
          </p:cNvSpPr>
          <p:nvPr>
            <p:ph type="title"/>
          </p:nvPr>
        </p:nvSpPr>
        <p:spPr/>
        <p:txBody>
          <a:bodyPr>
            <a:normAutofit fontScale="90000"/>
          </a:bodyPr>
          <a:lstStyle/>
          <a:p>
            <a:r>
              <a:rPr lang="en-SE" dirty="0"/>
              <a:t>Prometheus tango_exporter</a:t>
            </a:r>
          </a:p>
        </p:txBody>
      </p:sp>
      <p:sp>
        <p:nvSpPr>
          <p:cNvPr id="2" name="TextBox 1">
            <a:extLst>
              <a:ext uri="{FF2B5EF4-FFF2-40B4-BE49-F238E27FC236}">
                <a16:creationId xmlns:a16="http://schemas.microsoft.com/office/drawing/2014/main" id="{36626788-138D-C4B5-2E29-43DCE3404E23}"/>
              </a:ext>
            </a:extLst>
          </p:cNvPr>
          <p:cNvSpPr txBox="1"/>
          <p:nvPr/>
        </p:nvSpPr>
        <p:spPr>
          <a:xfrm>
            <a:off x="197427" y="6286500"/>
            <a:ext cx="640773" cy="369332"/>
          </a:xfrm>
          <a:prstGeom prst="rect">
            <a:avLst/>
          </a:prstGeom>
          <a:noFill/>
        </p:spPr>
        <p:txBody>
          <a:bodyPr wrap="square" rtlCol="0">
            <a:spAutoFit/>
          </a:bodyPr>
          <a:lstStyle/>
          <a:p>
            <a:pPr algn="ctr"/>
            <a:r>
              <a:rPr lang="en-SE" dirty="0"/>
              <a:t>18</a:t>
            </a:r>
          </a:p>
        </p:txBody>
      </p:sp>
      <p:pic>
        <p:nvPicPr>
          <p:cNvPr id="6" name="Picture 5" descr="A screenshot of a computer&#10;&#10;Description automatically generated">
            <a:extLst>
              <a:ext uri="{FF2B5EF4-FFF2-40B4-BE49-F238E27FC236}">
                <a16:creationId xmlns:a16="http://schemas.microsoft.com/office/drawing/2014/main" id="{666BA764-AE5D-BC39-3B61-2AAE06F47FEC}"/>
              </a:ext>
            </a:extLst>
          </p:cNvPr>
          <p:cNvPicPr>
            <a:picLocks noChangeAspect="1"/>
          </p:cNvPicPr>
          <p:nvPr/>
        </p:nvPicPr>
        <p:blipFill>
          <a:blip r:embed="rId3"/>
          <a:stretch>
            <a:fillRect/>
          </a:stretch>
        </p:blipFill>
        <p:spPr>
          <a:xfrm>
            <a:off x="1037988" y="822217"/>
            <a:ext cx="8322144" cy="5833615"/>
          </a:xfrm>
          <a:prstGeom prst="rect">
            <a:avLst/>
          </a:prstGeom>
        </p:spPr>
      </p:pic>
    </p:spTree>
    <p:extLst>
      <p:ext uri="{BB962C8B-B14F-4D97-AF65-F5344CB8AC3E}">
        <p14:creationId xmlns:p14="http://schemas.microsoft.com/office/powerpoint/2010/main" val="1966519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2391AB-D647-1132-2665-D5BB87D02B11}"/>
              </a:ext>
            </a:extLst>
          </p:cNvPr>
          <p:cNvSpPr>
            <a:spLocks noGrp="1"/>
          </p:cNvSpPr>
          <p:nvPr>
            <p:ph type="title"/>
          </p:nvPr>
        </p:nvSpPr>
        <p:spPr/>
        <p:txBody>
          <a:bodyPr>
            <a:normAutofit fontScale="90000"/>
          </a:bodyPr>
          <a:lstStyle/>
          <a:p>
            <a:r>
              <a:rPr lang="en-SE" dirty="0"/>
              <a:t>Prometheus packages export</a:t>
            </a:r>
          </a:p>
        </p:txBody>
      </p:sp>
      <p:sp>
        <p:nvSpPr>
          <p:cNvPr id="7" name="TextBox 6">
            <a:extLst>
              <a:ext uri="{FF2B5EF4-FFF2-40B4-BE49-F238E27FC236}">
                <a16:creationId xmlns:a16="http://schemas.microsoft.com/office/drawing/2014/main" id="{442F7335-3855-0731-081D-3D4C200C9035}"/>
              </a:ext>
            </a:extLst>
          </p:cNvPr>
          <p:cNvSpPr txBox="1"/>
          <p:nvPr/>
        </p:nvSpPr>
        <p:spPr>
          <a:xfrm>
            <a:off x="375558" y="1502228"/>
            <a:ext cx="9911442" cy="338554"/>
          </a:xfrm>
          <a:prstGeom prst="rect">
            <a:avLst/>
          </a:prstGeom>
          <a:noFill/>
        </p:spPr>
        <p:txBody>
          <a:bodyPr wrap="square" rtlCol="0">
            <a:spAutoFit/>
          </a:bodyPr>
          <a:lstStyle/>
          <a:p>
            <a:r>
              <a:rPr lang="en-GB" sz="1600" dirty="0"/>
              <a:t>*/30 * * * * root nice -n 10 /</a:t>
            </a:r>
            <a:r>
              <a:rPr lang="en-GB" sz="1600" dirty="0" err="1"/>
              <a:t>usr</a:t>
            </a:r>
            <a:r>
              <a:rPr lang="en-GB" sz="1600" dirty="0"/>
              <a:t>/local/bin/</a:t>
            </a:r>
            <a:r>
              <a:rPr lang="en-GB" sz="1600" dirty="0" err="1"/>
              <a:t>prometheus_packages_export</a:t>
            </a:r>
            <a:r>
              <a:rPr lang="en-GB" sz="1600" dirty="0"/>
              <a:t> &gt; /var/lib/</a:t>
            </a:r>
            <a:r>
              <a:rPr lang="en-GB" sz="1600" dirty="0" err="1"/>
              <a:t>node_exporter</a:t>
            </a:r>
            <a:r>
              <a:rPr lang="en-GB" sz="1600" dirty="0"/>
              <a:t>/</a:t>
            </a:r>
            <a:r>
              <a:rPr lang="en-GB" sz="1600" dirty="0" err="1"/>
              <a:t>packages.prom</a:t>
            </a:r>
            <a:endParaRPr lang="en-SE" sz="1600" dirty="0"/>
          </a:p>
        </p:txBody>
      </p:sp>
      <p:pic>
        <p:nvPicPr>
          <p:cNvPr id="9" name="Picture 8" descr="A black text on a white background&#10;&#10;Description automatically generated">
            <a:extLst>
              <a:ext uri="{FF2B5EF4-FFF2-40B4-BE49-F238E27FC236}">
                <a16:creationId xmlns:a16="http://schemas.microsoft.com/office/drawing/2014/main" id="{7A9788F7-5837-C33A-BAE5-1CD4EE3D080B}"/>
              </a:ext>
            </a:extLst>
          </p:cNvPr>
          <p:cNvPicPr>
            <a:picLocks noChangeAspect="1"/>
          </p:cNvPicPr>
          <p:nvPr/>
        </p:nvPicPr>
        <p:blipFill>
          <a:blip r:embed="rId3"/>
          <a:stretch>
            <a:fillRect/>
          </a:stretch>
        </p:blipFill>
        <p:spPr>
          <a:xfrm>
            <a:off x="375558" y="2290270"/>
            <a:ext cx="6045200" cy="1028700"/>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35C70C48-3FF9-6353-4DB1-E5BFB1FF2F5B}"/>
              </a:ext>
            </a:extLst>
          </p:cNvPr>
          <p:cNvPicPr>
            <a:picLocks noChangeAspect="1"/>
          </p:cNvPicPr>
          <p:nvPr/>
        </p:nvPicPr>
        <p:blipFill>
          <a:blip r:embed="rId4"/>
          <a:stretch>
            <a:fillRect/>
          </a:stretch>
        </p:blipFill>
        <p:spPr>
          <a:xfrm>
            <a:off x="838200" y="4235796"/>
            <a:ext cx="8621486" cy="1691477"/>
          </a:xfrm>
          <a:prstGeom prst="rect">
            <a:avLst/>
          </a:prstGeom>
        </p:spPr>
      </p:pic>
      <p:sp>
        <p:nvSpPr>
          <p:cNvPr id="12" name="TextBox 11">
            <a:extLst>
              <a:ext uri="{FF2B5EF4-FFF2-40B4-BE49-F238E27FC236}">
                <a16:creationId xmlns:a16="http://schemas.microsoft.com/office/drawing/2014/main" id="{5C8E50B1-FDC9-7111-5A48-9A8721FAB1CC}"/>
              </a:ext>
            </a:extLst>
          </p:cNvPr>
          <p:cNvSpPr txBox="1"/>
          <p:nvPr/>
        </p:nvSpPr>
        <p:spPr>
          <a:xfrm>
            <a:off x="1240972" y="3286313"/>
            <a:ext cx="2906485" cy="369332"/>
          </a:xfrm>
          <a:prstGeom prst="rect">
            <a:avLst/>
          </a:prstGeom>
          <a:noFill/>
        </p:spPr>
        <p:txBody>
          <a:bodyPr wrap="square" rtlCol="0">
            <a:spAutoFit/>
          </a:bodyPr>
          <a:lstStyle/>
          <a:p>
            <a:pPr algn="ctr"/>
            <a:r>
              <a:rPr lang="en-GB" dirty="0"/>
              <a:t>p</a:t>
            </a:r>
            <a:r>
              <a:rPr lang="en-SE" dirty="0"/>
              <a:t>ackages.prom example</a:t>
            </a:r>
          </a:p>
        </p:txBody>
      </p:sp>
      <p:sp>
        <p:nvSpPr>
          <p:cNvPr id="13" name="TextBox 12">
            <a:extLst>
              <a:ext uri="{FF2B5EF4-FFF2-40B4-BE49-F238E27FC236}">
                <a16:creationId xmlns:a16="http://schemas.microsoft.com/office/drawing/2014/main" id="{68DCD36E-871A-593F-2E28-91FFB0B43D23}"/>
              </a:ext>
            </a:extLst>
          </p:cNvPr>
          <p:cNvSpPr txBox="1"/>
          <p:nvPr/>
        </p:nvSpPr>
        <p:spPr>
          <a:xfrm>
            <a:off x="3398158" y="6059747"/>
            <a:ext cx="2906485" cy="369332"/>
          </a:xfrm>
          <a:prstGeom prst="rect">
            <a:avLst/>
          </a:prstGeom>
          <a:noFill/>
        </p:spPr>
        <p:txBody>
          <a:bodyPr wrap="square" rtlCol="0">
            <a:spAutoFit/>
          </a:bodyPr>
          <a:lstStyle/>
          <a:p>
            <a:pPr algn="ctr"/>
            <a:r>
              <a:rPr lang="sv-SE" dirty="0" err="1"/>
              <a:t>Grafana</a:t>
            </a:r>
            <a:r>
              <a:rPr lang="sv-SE" dirty="0"/>
              <a:t> </a:t>
            </a:r>
            <a:r>
              <a:rPr lang="sv-SE" dirty="0" err="1"/>
              <a:t>dashboard</a:t>
            </a:r>
            <a:endParaRPr lang="en-SE" dirty="0"/>
          </a:p>
        </p:txBody>
      </p:sp>
      <p:sp>
        <p:nvSpPr>
          <p:cNvPr id="2" name="TextBox 1">
            <a:extLst>
              <a:ext uri="{FF2B5EF4-FFF2-40B4-BE49-F238E27FC236}">
                <a16:creationId xmlns:a16="http://schemas.microsoft.com/office/drawing/2014/main" id="{36626788-138D-C4B5-2E29-43DCE3404E23}"/>
              </a:ext>
            </a:extLst>
          </p:cNvPr>
          <p:cNvSpPr txBox="1"/>
          <p:nvPr/>
        </p:nvSpPr>
        <p:spPr>
          <a:xfrm>
            <a:off x="197427" y="6286500"/>
            <a:ext cx="640773" cy="369332"/>
          </a:xfrm>
          <a:prstGeom prst="rect">
            <a:avLst/>
          </a:prstGeom>
          <a:noFill/>
        </p:spPr>
        <p:txBody>
          <a:bodyPr wrap="square" rtlCol="0">
            <a:spAutoFit/>
          </a:bodyPr>
          <a:lstStyle/>
          <a:p>
            <a:pPr algn="ctr"/>
            <a:r>
              <a:rPr lang="en-SE" dirty="0"/>
              <a:t>19</a:t>
            </a:r>
          </a:p>
        </p:txBody>
      </p:sp>
    </p:spTree>
    <p:extLst>
      <p:ext uri="{BB962C8B-B14F-4D97-AF65-F5344CB8AC3E}">
        <p14:creationId xmlns:p14="http://schemas.microsoft.com/office/powerpoint/2010/main" val="15158372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6FA758-5BBC-19BB-0ECA-06D0C6E6FD28}"/>
              </a:ext>
            </a:extLst>
          </p:cNvPr>
          <p:cNvSpPr>
            <a:spLocks noGrp="1"/>
          </p:cNvSpPr>
          <p:nvPr>
            <p:ph type="title"/>
          </p:nvPr>
        </p:nvSpPr>
        <p:spPr/>
        <p:txBody>
          <a:bodyPr>
            <a:normAutofit fontScale="90000"/>
          </a:bodyPr>
          <a:lstStyle/>
          <a:p>
            <a:r>
              <a:rPr lang="en-SE" dirty="0"/>
              <a:t>Agenda</a:t>
            </a:r>
          </a:p>
        </p:txBody>
      </p:sp>
      <p:sp>
        <p:nvSpPr>
          <p:cNvPr id="10" name="Picture Placeholder 9">
            <a:extLst>
              <a:ext uri="{FF2B5EF4-FFF2-40B4-BE49-F238E27FC236}">
                <a16:creationId xmlns:a16="http://schemas.microsoft.com/office/drawing/2014/main" id="{8FF35DDF-FCE9-BF72-CACA-3CC88BF48090}"/>
              </a:ext>
            </a:extLst>
          </p:cNvPr>
          <p:cNvSpPr>
            <a:spLocks noGrp="1"/>
          </p:cNvSpPr>
          <p:nvPr>
            <p:ph type="pic" sz="quarter" idx="13"/>
          </p:nvPr>
        </p:nvSpPr>
        <p:spPr/>
        <p:txBody>
          <a:bodyPr/>
          <a:lstStyle/>
          <a:p>
            <a:endParaRPr lang="en-SE"/>
          </a:p>
        </p:txBody>
      </p:sp>
      <p:sp>
        <p:nvSpPr>
          <p:cNvPr id="3" name="TextBox 2">
            <a:extLst>
              <a:ext uri="{FF2B5EF4-FFF2-40B4-BE49-F238E27FC236}">
                <a16:creationId xmlns:a16="http://schemas.microsoft.com/office/drawing/2014/main" id="{56CD913D-5485-2D6A-7466-72C68F90022B}"/>
              </a:ext>
            </a:extLst>
          </p:cNvPr>
          <p:cNvSpPr txBox="1"/>
          <p:nvPr/>
        </p:nvSpPr>
        <p:spPr>
          <a:xfrm>
            <a:off x="442235" y="1282722"/>
            <a:ext cx="4003641" cy="1200329"/>
          </a:xfrm>
          <a:prstGeom prst="rect">
            <a:avLst/>
          </a:prstGeom>
          <a:noFill/>
        </p:spPr>
        <p:txBody>
          <a:bodyPr wrap="square" rtlCol="0">
            <a:spAutoFit/>
          </a:bodyPr>
          <a:lstStyle/>
          <a:p>
            <a:pPr marL="285750" indent="-285750">
              <a:buFont typeface="Arial" panose="020B0604020202020204" pitchFamily="34" charset="0"/>
              <a:buChar char="•"/>
            </a:pPr>
            <a:r>
              <a:rPr lang="en-SE" sz="2400" dirty="0"/>
              <a:t>Introduction</a:t>
            </a:r>
          </a:p>
          <a:p>
            <a:pPr marL="285750" indent="-285750">
              <a:buFont typeface="Arial" panose="020B0604020202020204" pitchFamily="34" charset="0"/>
              <a:buChar char="•"/>
            </a:pPr>
            <a:r>
              <a:rPr lang="en-SE" sz="2400" dirty="0"/>
              <a:t>Deployment</a:t>
            </a:r>
          </a:p>
          <a:p>
            <a:pPr marL="285750" indent="-285750">
              <a:buFont typeface="Arial" panose="020B0604020202020204" pitchFamily="34" charset="0"/>
              <a:buChar char="•"/>
            </a:pPr>
            <a:r>
              <a:rPr lang="en-SE" sz="2400" dirty="0"/>
              <a:t>Monitoring</a:t>
            </a:r>
          </a:p>
        </p:txBody>
      </p:sp>
      <p:sp>
        <p:nvSpPr>
          <p:cNvPr id="2" name="TextBox 1">
            <a:extLst>
              <a:ext uri="{FF2B5EF4-FFF2-40B4-BE49-F238E27FC236}">
                <a16:creationId xmlns:a16="http://schemas.microsoft.com/office/drawing/2014/main" id="{0DD4C58C-A8C7-6415-7744-5C50FFD63568}"/>
              </a:ext>
            </a:extLst>
          </p:cNvPr>
          <p:cNvSpPr txBox="1"/>
          <p:nvPr/>
        </p:nvSpPr>
        <p:spPr>
          <a:xfrm>
            <a:off x="197427" y="6286500"/>
            <a:ext cx="640773" cy="369332"/>
          </a:xfrm>
          <a:prstGeom prst="rect">
            <a:avLst/>
          </a:prstGeom>
          <a:noFill/>
        </p:spPr>
        <p:txBody>
          <a:bodyPr wrap="square" rtlCol="0">
            <a:spAutoFit/>
          </a:bodyPr>
          <a:lstStyle/>
          <a:p>
            <a:pPr algn="ctr"/>
            <a:r>
              <a:rPr lang="en-SE" dirty="0"/>
              <a:t>2</a:t>
            </a:r>
          </a:p>
        </p:txBody>
      </p:sp>
      <p:pic>
        <p:nvPicPr>
          <p:cNvPr id="4" name="Platshållare för bild 8" descr="En bild som visar himmel, utomhus, vatten, flygplats&#10;&#10;Automatiskt genererad beskrivning">
            <a:extLst>
              <a:ext uri="{FF2B5EF4-FFF2-40B4-BE49-F238E27FC236}">
                <a16:creationId xmlns:a16="http://schemas.microsoft.com/office/drawing/2014/main" id="{F54FC6F5-FE18-4AD7-0A29-7E4136F5AB08}"/>
              </a:ext>
            </a:extLst>
          </p:cNvPr>
          <p:cNvPicPr>
            <a:picLocks noChangeAspect="1"/>
          </p:cNvPicPr>
          <p:nvPr/>
        </p:nvPicPr>
        <p:blipFill>
          <a:blip r:embed="rId3"/>
          <a:srcRect l="12503" r="12503"/>
          <a:stretch>
            <a:fillRect/>
          </a:stretch>
        </p:blipFill>
        <p:spPr>
          <a:xfrm>
            <a:off x="4682359" y="0"/>
            <a:ext cx="7509641" cy="6053959"/>
          </a:xfrm>
          <a:prstGeom prst="rect">
            <a:avLst/>
          </a:prstGeom>
        </p:spPr>
      </p:pic>
    </p:spTree>
    <p:extLst>
      <p:ext uri="{BB962C8B-B14F-4D97-AF65-F5344CB8AC3E}">
        <p14:creationId xmlns:p14="http://schemas.microsoft.com/office/powerpoint/2010/main" val="818219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EFE5-36FE-CE3F-7500-B1C7D136CA0F}"/>
              </a:ext>
            </a:extLst>
          </p:cNvPr>
          <p:cNvSpPr>
            <a:spLocks noGrp="1"/>
          </p:cNvSpPr>
          <p:nvPr>
            <p:ph type="title"/>
          </p:nvPr>
        </p:nvSpPr>
        <p:spPr/>
        <p:txBody>
          <a:bodyPr>
            <a:normAutofit fontScale="90000"/>
          </a:bodyPr>
          <a:lstStyle/>
          <a:p>
            <a:r>
              <a:rPr lang="en-SE" dirty="0"/>
              <a:t>Nox</a:t>
            </a:r>
          </a:p>
        </p:txBody>
      </p:sp>
      <p:pic>
        <p:nvPicPr>
          <p:cNvPr id="10" name="Picture 9" descr="A screenshot of a phone&#10;&#10;Description automatically generated">
            <a:extLst>
              <a:ext uri="{FF2B5EF4-FFF2-40B4-BE49-F238E27FC236}">
                <a16:creationId xmlns:a16="http://schemas.microsoft.com/office/drawing/2014/main" id="{074EB042-AEEC-CDBB-6407-1FE925F55074}"/>
              </a:ext>
            </a:extLst>
          </p:cNvPr>
          <p:cNvPicPr>
            <a:picLocks noChangeAspect="1"/>
          </p:cNvPicPr>
          <p:nvPr/>
        </p:nvPicPr>
        <p:blipFill>
          <a:blip r:embed="rId3"/>
          <a:stretch>
            <a:fillRect/>
          </a:stretch>
        </p:blipFill>
        <p:spPr>
          <a:xfrm>
            <a:off x="838200" y="1249590"/>
            <a:ext cx="9092297" cy="1377949"/>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732F0E1A-03A8-F41A-130A-6E2302F1137F}"/>
              </a:ext>
            </a:extLst>
          </p:cNvPr>
          <p:cNvPicPr>
            <a:picLocks noChangeAspect="1"/>
          </p:cNvPicPr>
          <p:nvPr/>
        </p:nvPicPr>
        <p:blipFill>
          <a:blip r:embed="rId4"/>
          <a:stretch>
            <a:fillRect/>
          </a:stretch>
        </p:blipFill>
        <p:spPr>
          <a:xfrm>
            <a:off x="2449981" y="3215443"/>
            <a:ext cx="5861957" cy="2665388"/>
          </a:xfrm>
          <a:prstGeom prst="rect">
            <a:avLst/>
          </a:prstGeom>
        </p:spPr>
      </p:pic>
      <p:sp>
        <p:nvSpPr>
          <p:cNvPr id="3" name="TextBox 2">
            <a:extLst>
              <a:ext uri="{FF2B5EF4-FFF2-40B4-BE49-F238E27FC236}">
                <a16:creationId xmlns:a16="http://schemas.microsoft.com/office/drawing/2014/main" id="{F5F28B65-4CFB-F76D-87CE-7BDA1C88608B}"/>
              </a:ext>
            </a:extLst>
          </p:cNvPr>
          <p:cNvSpPr txBox="1"/>
          <p:nvPr/>
        </p:nvSpPr>
        <p:spPr>
          <a:xfrm>
            <a:off x="197427" y="6286500"/>
            <a:ext cx="640773" cy="369332"/>
          </a:xfrm>
          <a:prstGeom prst="rect">
            <a:avLst/>
          </a:prstGeom>
          <a:noFill/>
        </p:spPr>
        <p:txBody>
          <a:bodyPr wrap="square" rtlCol="0">
            <a:spAutoFit/>
          </a:bodyPr>
          <a:lstStyle/>
          <a:p>
            <a:pPr algn="ctr"/>
            <a:r>
              <a:rPr lang="en-SE" dirty="0"/>
              <a:t>20</a:t>
            </a:r>
          </a:p>
        </p:txBody>
      </p:sp>
    </p:spTree>
    <p:extLst>
      <p:ext uri="{BB962C8B-B14F-4D97-AF65-F5344CB8AC3E}">
        <p14:creationId xmlns:p14="http://schemas.microsoft.com/office/powerpoint/2010/main" val="1409060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6FA758-5BBC-19BB-0ECA-06D0C6E6FD28}"/>
              </a:ext>
            </a:extLst>
          </p:cNvPr>
          <p:cNvSpPr>
            <a:spLocks noGrp="1"/>
          </p:cNvSpPr>
          <p:nvPr>
            <p:ph type="title"/>
          </p:nvPr>
        </p:nvSpPr>
        <p:spPr/>
        <p:txBody>
          <a:bodyPr>
            <a:normAutofit fontScale="90000"/>
          </a:bodyPr>
          <a:lstStyle/>
          <a:p>
            <a:r>
              <a:rPr lang="en-SE" dirty="0"/>
              <a:t>Conclusion</a:t>
            </a:r>
          </a:p>
        </p:txBody>
      </p:sp>
      <p:sp>
        <p:nvSpPr>
          <p:cNvPr id="7" name="Text Placeholder 6">
            <a:extLst>
              <a:ext uri="{FF2B5EF4-FFF2-40B4-BE49-F238E27FC236}">
                <a16:creationId xmlns:a16="http://schemas.microsoft.com/office/drawing/2014/main" id="{A95FC491-5598-1799-792E-596871F2E945}"/>
              </a:ext>
            </a:extLst>
          </p:cNvPr>
          <p:cNvSpPr>
            <a:spLocks noGrp="1"/>
          </p:cNvSpPr>
          <p:nvPr>
            <p:ph type="body" sz="quarter" idx="11"/>
          </p:nvPr>
        </p:nvSpPr>
        <p:spPr>
          <a:xfrm>
            <a:off x="855034" y="1567543"/>
            <a:ext cx="10465095" cy="4236689"/>
          </a:xfrm>
        </p:spPr>
        <p:txBody>
          <a:bodyPr/>
          <a:lstStyle/>
          <a:p>
            <a:r>
              <a:rPr lang="sv-SE" dirty="0" err="1"/>
              <a:t>Ansible</a:t>
            </a:r>
            <a:r>
              <a:rPr lang="sv-SE" dirty="0"/>
              <a:t> </a:t>
            </a:r>
            <a:r>
              <a:rPr lang="sv-SE" dirty="0" err="1"/>
              <a:t>used</a:t>
            </a:r>
            <a:r>
              <a:rPr lang="sv-SE" dirty="0"/>
              <a:t> to </a:t>
            </a:r>
            <a:r>
              <a:rPr lang="sv-SE" dirty="0" err="1"/>
              <a:t>deploy</a:t>
            </a:r>
            <a:r>
              <a:rPr lang="sv-SE" dirty="0"/>
              <a:t> </a:t>
            </a:r>
            <a:r>
              <a:rPr lang="sv-SE" dirty="0" err="1"/>
              <a:t>everything</a:t>
            </a:r>
            <a:endParaRPr lang="sv-SE" dirty="0"/>
          </a:p>
          <a:p>
            <a:r>
              <a:rPr lang="en-SE" dirty="0"/>
              <a:t>Software packaged with conda</a:t>
            </a:r>
          </a:p>
          <a:p>
            <a:r>
              <a:rPr lang="sv-SE" dirty="0" err="1"/>
              <a:t>Regular</a:t>
            </a:r>
            <a:r>
              <a:rPr lang="sv-SE" dirty="0"/>
              <a:t> </a:t>
            </a:r>
            <a:r>
              <a:rPr lang="sv-SE" dirty="0" err="1"/>
              <a:t>deployment</a:t>
            </a:r>
            <a:r>
              <a:rPr lang="sv-SE" dirty="0"/>
              <a:t> process</a:t>
            </a:r>
            <a:endParaRPr lang="en-SE" dirty="0"/>
          </a:p>
          <a:p>
            <a:r>
              <a:rPr lang="en-SE" dirty="0"/>
              <a:t>Monitoring tools with Prometheus and Grafana</a:t>
            </a:r>
          </a:p>
          <a:p>
            <a:r>
              <a:rPr lang="en-SE" dirty="0"/>
              <a:t>KITOS: support service – proactive monitoring</a:t>
            </a:r>
          </a:p>
          <a:p>
            <a:endParaRPr lang="en-SE" dirty="0"/>
          </a:p>
          <a:p>
            <a:endParaRPr lang="en-SE" dirty="0"/>
          </a:p>
        </p:txBody>
      </p:sp>
      <p:sp>
        <p:nvSpPr>
          <p:cNvPr id="2" name="TextBox 1">
            <a:extLst>
              <a:ext uri="{FF2B5EF4-FFF2-40B4-BE49-F238E27FC236}">
                <a16:creationId xmlns:a16="http://schemas.microsoft.com/office/drawing/2014/main" id="{E3A8EAD8-AA41-2BC3-81FA-70CCA39DDCC7}"/>
              </a:ext>
            </a:extLst>
          </p:cNvPr>
          <p:cNvSpPr txBox="1"/>
          <p:nvPr/>
        </p:nvSpPr>
        <p:spPr>
          <a:xfrm>
            <a:off x="197427" y="6286500"/>
            <a:ext cx="640773" cy="369332"/>
          </a:xfrm>
          <a:prstGeom prst="rect">
            <a:avLst/>
          </a:prstGeom>
          <a:noFill/>
        </p:spPr>
        <p:txBody>
          <a:bodyPr wrap="square" rtlCol="0">
            <a:spAutoFit/>
          </a:bodyPr>
          <a:lstStyle/>
          <a:p>
            <a:pPr algn="ctr"/>
            <a:r>
              <a:rPr lang="en-SE" dirty="0"/>
              <a:t>21</a:t>
            </a:r>
          </a:p>
        </p:txBody>
      </p:sp>
    </p:spTree>
    <p:extLst>
      <p:ext uri="{BB962C8B-B14F-4D97-AF65-F5344CB8AC3E}">
        <p14:creationId xmlns:p14="http://schemas.microsoft.com/office/powerpoint/2010/main" val="24863338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DC84-F234-6F41-A51E-C859A8E289C1}"/>
              </a:ext>
            </a:extLst>
          </p:cNvPr>
          <p:cNvSpPr>
            <a:spLocks noGrp="1"/>
          </p:cNvSpPr>
          <p:nvPr>
            <p:ph type="title"/>
          </p:nvPr>
        </p:nvSpPr>
        <p:spPr/>
        <p:txBody>
          <a:bodyPr>
            <a:normAutofit fontScale="90000"/>
          </a:bodyPr>
          <a:lstStyle/>
          <a:p>
            <a:r>
              <a:rPr lang="en-SE" dirty="0"/>
              <a:t>Introduction</a:t>
            </a:r>
          </a:p>
        </p:txBody>
      </p:sp>
      <p:pic>
        <p:nvPicPr>
          <p:cNvPr id="7" name="Picture 6" descr="Icon&#10;&#10;Description automatically generated">
            <a:extLst>
              <a:ext uri="{FF2B5EF4-FFF2-40B4-BE49-F238E27FC236}">
                <a16:creationId xmlns:a16="http://schemas.microsoft.com/office/drawing/2014/main" id="{21DE0C44-B4DA-A3B5-7E6F-099844F58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662" y="1067951"/>
            <a:ext cx="1944216" cy="649940"/>
          </a:xfrm>
          <a:prstGeom prst="rect">
            <a:avLst/>
          </a:prstGeom>
        </p:spPr>
      </p:pic>
      <p:sp>
        <p:nvSpPr>
          <p:cNvPr id="3" name="Text Placeholder 2">
            <a:extLst>
              <a:ext uri="{FF2B5EF4-FFF2-40B4-BE49-F238E27FC236}">
                <a16:creationId xmlns:a16="http://schemas.microsoft.com/office/drawing/2014/main" id="{C8CEF3B7-A405-EC55-06E7-1A71F9A0E8FE}"/>
              </a:ext>
            </a:extLst>
          </p:cNvPr>
          <p:cNvSpPr>
            <a:spLocks noGrp="1"/>
          </p:cNvSpPr>
          <p:nvPr>
            <p:ph type="body" sz="quarter" idx="11"/>
          </p:nvPr>
        </p:nvSpPr>
        <p:spPr>
          <a:xfrm>
            <a:off x="449496" y="2058722"/>
            <a:ext cx="6411686" cy="3897055"/>
          </a:xfrm>
        </p:spPr>
        <p:txBody>
          <a:bodyPr>
            <a:normAutofit fontScale="92500" lnSpcReduction="20000"/>
          </a:bodyPr>
          <a:lstStyle/>
          <a:p>
            <a:pPr>
              <a:buFont typeface="Arial" panose="020B0604020202020204" pitchFamily="34" charset="0"/>
              <a:buChar char="•"/>
            </a:pPr>
            <a:r>
              <a:rPr lang="en-SE" dirty="0"/>
              <a:t>4th generation synchrotron</a:t>
            </a:r>
          </a:p>
          <a:p>
            <a:pPr>
              <a:buFont typeface="Arial" panose="020B0604020202020204" pitchFamily="34" charset="0"/>
              <a:buChar char="•"/>
            </a:pPr>
            <a:r>
              <a:rPr lang="en-SE" dirty="0"/>
              <a:t>16 beamlines</a:t>
            </a:r>
          </a:p>
          <a:p>
            <a:pPr>
              <a:buFont typeface="Arial" panose="020B0604020202020204" pitchFamily="34" charset="0"/>
              <a:buChar char="•"/>
            </a:pPr>
            <a:r>
              <a:rPr lang="en-SE" dirty="0"/>
              <a:t>In operation since 2016</a:t>
            </a:r>
          </a:p>
          <a:p>
            <a:pPr>
              <a:buFont typeface="Arial" panose="020B0604020202020204" pitchFamily="34" charset="0"/>
              <a:buChar char="•"/>
            </a:pPr>
            <a:r>
              <a:rPr lang="en-SE" dirty="0"/>
              <a:t>&gt; 300 employees</a:t>
            </a:r>
          </a:p>
          <a:p>
            <a:pPr>
              <a:buFont typeface="Arial" panose="020B0604020202020204" pitchFamily="34" charset="0"/>
              <a:buChar char="•"/>
            </a:pPr>
            <a:r>
              <a:rPr lang="en-SE" dirty="0"/>
              <a:t>&gt; 1000 users/year</a:t>
            </a:r>
          </a:p>
          <a:p>
            <a:pPr>
              <a:buFont typeface="Arial" panose="020B0604020202020204" pitchFamily="34" charset="0"/>
              <a:buChar char="•"/>
            </a:pPr>
            <a:r>
              <a:rPr lang="en-SE" dirty="0"/>
              <a:t>Control System based on Tango</a:t>
            </a:r>
          </a:p>
          <a:p>
            <a:pPr>
              <a:buFont typeface="Arial" panose="020B0604020202020204" pitchFamily="34" charset="0"/>
              <a:buChar char="•"/>
            </a:pPr>
            <a:r>
              <a:rPr lang="en-SE" dirty="0"/>
              <a:t>More than 500 Virtual and Physical machines</a:t>
            </a:r>
          </a:p>
          <a:p>
            <a:pPr>
              <a:buFont typeface="Arial" panose="020B0604020202020204" pitchFamily="34" charset="0"/>
              <a:buChar char="•"/>
            </a:pPr>
            <a:r>
              <a:rPr lang="en-GB" dirty="0"/>
              <a:t>24k Tango devices with 134k configurable properties</a:t>
            </a:r>
          </a:p>
          <a:p>
            <a:pPr marL="0" indent="0">
              <a:buNone/>
            </a:pPr>
            <a:endParaRPr lang="en-SE" dirty="0"/>
          </a:p>
        </p:txBody>
      </p:sp>
      <p:sp>
        <p:nvSpPr>
          <p:cNvPr id="4" name="TextBox 3">
            <a:extLst>
              <a:ext uri="{FF2B5EF4-FFF2-40B4-BE49-F238E27FC236}">
                <a16:creationId xmlns:a16="http://schemas.microsoft.com/office/drawing/2014/main" id="{BFBF81A4-475E-193D-96BB-F8F167D850FB}"/>
              </a:ext>
            </a:extLst>
          </p:cNvPr>
          <p:cNvSpPr txBox="1"/>
          <p:nvPr/>
        </p:nvSpPr>
        <p:spPr>
          <a:xfrm>
            <a:off x="197427" y="6286500"/>
            <a:ext cx="640773" cy="369332"/>
          </a:xfrm>
          <a:prstGeom prst="rect">
            <a:avLst/>
          </a:prstGeom>
          <a:noFill/>
        </p:spPr>
        <p:txBody>
          <a:bodyPr wrap="square" rtlCol="0">
            <a:spAutoFit/>
          </a:bodyPr>
          <a:lstStyle/>
          <a:p>
            <a:pPr algn="ctr"/>
            <a:r>
              <a:rPr lang="en-SE" dirty="0"/>
              <a:t>3</a:t>
            </a:r>
          </a:p>
        </p:txBody>
      </p:sp>
      <p:pic>
        <p:nvPicPr>
          <p:cNvPr id="5" name="Platshållare för bild 6" descr="En bild som visar text, skärmbild, cirkel, skjutmått&#10;&#10;Automatiskt genererad beskrivning">
            <a:extLst>
              <a:ext uri="{FF2B5EF4-FFF2-40B4-BE49-F238E27FC236}">
                <a16:creationId xmlns:a16="http://schemas.microsoft.com/office/drawing/2014/main" id="{E90D5FD5-8C02-735E-D06C-6F8DE1896A16}"/>
              </a:ext>
            </a:extLst>
          </p:cNvPr>
          <p:cNvPicPr>
            <a:picLocks noChangeAspect="1"/>
          </p:cNvPicPr>
          <p:nvPr/>
        </p:nvPicPr>
        <p:blipFill rotWithShape="1">
          <a:blip r:embed="rId4"/>
          <a:srcRect l="9504" r="9503" b="-1"/>
          <a:stretch/>
        </p:blipFill>
        <p:spPr>
          <a:xfrm>
            <a:off x="6211615" y="10"/>
            <a:ext cx="5980386" cy="5390201"/>
          </a:xfrm>
          <a:prstGeom prst="rect">
            <a:avLst/>
          </a:prstGeom>
          <a:noFill/>
        </p:spPr>
      </p:pic>
    </p:spTree>
    <p:extLst>
      <p:ext uri="{BB962C8B-B14F-4D97-AF65-F5344CB8AC3E}">
        <p14:creationId xmlns:p14="http://schemas.microsoft.com/office/powerpoint/2010/main" val="738836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descr="En bild som visar text, skärmbild, Teckensnitt, design&#10;&#10;Automatiskt genererad beskrivning">
            <a:extLst>
              <a:ext uri="{FF2B5EF4-FFF2-40B4-BE49-F238E27FC236}">
                <a16:creationId xmlns:a16="http://schemas.microsoft.com/office/drawing/2014/main" id="{8BD13D96-AF22-E9D0-BF03-63A155D0C274}"/>
              </a:ext>
            </a:extLst>
          </p:cNvPr>
          <p:cNvPicPr>
            <a:picLocks noChangeAspect="1"/>
          </p:cNvPicPr>
          <p:nvPr/>
        </p:nvPicPr>
        <p:blipFill>
          <a:blip r:embed="rId3"/>
          <a:stretch>
            <a:fillRect/>
          </a:stretch>
        </p:blipFill>
        <p:spPr>
          <a:xfrm>
            <a:off x="4472751" y="365125"/>
            <a:ext cx="7608887" cy="5687643"/>
          </a:xfrm>
          <a:prstGeom prst="rect">
            <a:avLst/>
          </a:prstGeom>
          <a:noFill/>
        </p:spPr>
      </p:pic>
      <p:sp>
        <p:nvSpPr>
          <p:cNvPr id="2" name="Title 1">
            <a:extLst>
              <a:ext uri="{FF2B5EF4-FFF2-40B4-BE49-F238E27FC236}">
                <a16:creationId xmlns:a16="http://schemas.microsoft.com/office/drawing/2014/main" id="{A0A5DC84-F234-6F41-A51E-C859A8E289C1}"/>
              </a:ext>
            </a:extLst>
          </p:cNvPr>
          <p:cNvSpPr>
            <a:spLocks noGrp="1"/>
          </p:cNvSpPr>
          <p:nvPr>
            <p:ph type="title"/>
          </p:nvPr>
        </p:nvSpPr>
        <p:spPr/>
        <p:txBody>
          <a:bodyPr>
            <a:normAutofit fontScale="90000"/>
          </a:bodyPr>
          <a:lstStyle/>
          <a:p>
            <a:r>
              <a:rPr lang="en-US" dirty="0"/>
              <a:t>MAX IV </a:t>
            </a:r>
            <a:r>
              <a:rPr lang="en-US" dirty="0" err="1"/>
              <a:t>Organisation</a:t>
            </a:r>
            <a:endParaRPr lang="en-SE" dirty="0"/>
          </a:p>
        </p:txBody>
      </p:sp>
      <p:sp>
        <p:nvSpPr>
          <p:cNvPr id="3" name="Text Placeholder 2">
            <a:extLst>
              <a:ext uri="{FF2B5EF4-FFF2-40B4-BE49-F238E27FC236}">
                <a16:creationId xmlns:a16="http://schemas.microsoft.com/office/drawing/2014/main" id="{C8CEF3B7-A405-EC55-06E7-1A71F9A0E8FE}"/>
              </a:ext>
            </a:extLst>
          </p:cNvPr>
          <p:cNvSpPr>
            <a:spLocks noGrp="1"/>
          </p:cNvSpPr>
          <p:nvPr>
            <p:ph type="body" sz="quarter" idx="11"/>
          </p:nvPr>
        </p:nvSpPr>
        <p:spPr>
          <a:xfrm>
            <a:off x="449496" y="1245724"/>
            <a:ext cx="4023255" cy="4357053"/>
          </a:xfrm>
        </p:spPr>
        <p:txBody>
          <a:bodyPr>
            <a:normAutofit/>
          </a:bodyPr>
          <a:lstStyle/>
          <a:p>
            <a:r>
              <a:rPr lang="en-US" dirty="0"/>
              <a:t>New Technical Division</a:t>
            </a:r>
          </a:p>
          <a:p>
            <a:r>
              <a:rPr lang="en-US" dirty="0"/>
              <a:t>Software group moved from Science Division</a:t>
            </a:r>
          </a:p>
          <a:p>
            <a:r>
              <a:rPr lang="en-US" dirty="0"/>
              <a:t>Enabling operational excellence</a:t>
            </a:r>
          </a:p>
          <a:p>
            <a:r>
              <a:rPr lang="en-US" dirty="0"/>
              <a:t>Enabling world leading technology and science</a:t>
            </a:r>
          </a:p>
          <a:p>
            <a:pPr marL="0" indent="0">
              <a:buNone/>
            </a:pPr>
            <a:endParaRPr lang="en-SE" dirty="0"/>
          </a:p>
        </p:txBody>
      </p:sp>
      <p:sp>
        <p:nvSpPr>
          <p:cNvPr id="4" name="TextBox 3">
            <a:extLst>
              <a:ext uri="{FF2B5EF4-FFF2-40B4-BE49-F238E27FC236}">
                <a16:creationId xmlns:a16="http://schemas.microsoft.com/office/drawing/2014/main" id="{BFBF81A4-475E-193D-96BB-F8F167D850FB}"/>
              </a:ext>
            </a:extLst>
          </p:cNvPr>
          <p:cNvSpPr txBox="1"/>
          <p:nvPr/>
        </p:nvSpPr>
        <p:spPr>
          <a:xfrm>
            <a:off x="197427" y="6286500"/>
            <a:ext cx="640773" cy="369332"/>
          </a:xfrm>
          <a:prstGeom prst="rect">
            <a:avLst/>
          </a:prstGeom>
          <a:noFill/>
        </p:spPr>
        <p:txBody>
          <a:bodyPr wrap="square" rtlCol="0">
            <a:spAutoFit/>
          </a:bodyPr>
          <a:lstStyle/>
          <a:p>
            <a:pPr algn="ctr"/>
            <a:r>
              <a:rPr lang="en-SE" dirty="0"/>
              <a:t>4</a:t>
            </a:r>
          </a:p>
        </p:txBody>
      </p:sp>
      <p:sp>
        <p:nvSpPr>
          <p:cNvPr id="8" name="Rektangel 4">
            <a:extLst>
              <a:ext uri="{FF2B5EF4-FFF2-40B4-BE49-F238E27FC236}">
                <a16:creationId xmlns:a16="http://schemas.microsoft.com/office/drawing/2014/main" id="{27B6FD98-1C5E-69EE-7A26-EE48064A52F6}"/>
              </a:ext>
            </a:extLst>
          </p:cNvPr>
          <p:cNvSpPr/>
          <p:nvPr/>
        </p:nvSpPr>
        <p:spPr>
          <a:xfrm>
            <a:off x="6096000" y="2726576"/>
            <a:ext cx="1684020" cy="3158836"/>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Rektangel 5">
            <a:extLst>
              <a:ext uri="{FF2B5EF4-FFF2-40B4-BE49-F238E27FC236}">
                <a16:creationId xmlns:a16="http://schemas.microsoft.com/office/drawing/2014/main" id="{6C3DA56B-139D-E2FA-9062-EF20F852ABE8}"/>
              </a:ext>
            </a:extLst>
          </p:cNvPr>
          <p:cNvSpPr/>
          <p:nvPr/>
        </p:nvSpPr>
        <p:spPr>
          <a:xfrm>
            <a:off x="6202680" y="3729643"/>
            <a:ext cx="1470660" cy="396240"/>
          </a:xfrm>
          <a:prstGeom prst="rect">
            <a:avLst/>
          </a:prstGeom>
          <a:noFill/>
          <a:ln w="19050">
            <a:solidFill>
              <a:schemeClr val="accent4">
                <a:lumMod val="50000"/>
                <a:lumOff val="50000"/>
              </a:schemeClr>
            </a:solidFill>
          </a:ln>
          <a:effectLst>
            <a:glow rad="101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9894796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9DF999-0095-75E3-520B-21D6C5210589}"/>
              </a:ext>
            </a:extLst>
          </p:cNvPr>
          <p:cNvSpPr>
            <a:spLocks noGrp="1"/>
          </p:cNvSpPr>
          <p:nvPr>
            <p:ph type="title"/>
          </p:nvPr>
        </p:nvSpPr>
        <p:spPr/>
        <p:txBody>
          <a:bodyPr/>
          <a:lstStyle/>
          <a:p>
            <a:r>
              <a:rPr lang="en-SE" dirty="0"/>
              <a:t>Deployment</a:t>
            </a:r>
          </a:p>
        </p:txBody>
      </p:sp>
      <p:sp>
        <p:nvSpPr>
          <p:cNvPr id="2" name="TextBox 1">
            <a:extLst>
              <a:ext uri="{FF2B5EF4-FFF2-40B4-BE49-F238E27FC236}">
                <a16:creationId xmlns:a16="http://schemas.microsoft.com/office/drawing/2014/main" id="{99DE43C5-8B03-AFB3-8DCE-C55D380E8B3C}"/>
              </a:ext>
            </a:extLst>
          </p:cNvPr>
          <p:cNvSpPr txBox="1"/>
          <p:nvPr/>
        </p:nvSpPr>
        <p:spPr>
          <a:xfrm>
            <a:off x="197427" y="6286500"/>
            <a:ext cx="640773" cy="369332"/>
          </a:xfrm>
          <a:prstGeom prst="rect">
            <a:avLst/>
          </a:prstGeom>
          <a:noFill/>
        </p:spPr>
        <p:txBody>
          <a:bodyPr wrap="square" rtlCol="0">
            <a:spAutoFit/>
          </a:bodyPr>
          <a:lstStyle/>
          <a:p>
            <a:pPr algn="ctr"/>
            <a:r>
              <a:rPr lang="en-SE" dirty="0"/>
              <a:t>5</a:t>
            </a:r>
          </a:p>
        </p:txBody>
      </p:sp>
    </p:spTree>
    <p:extLst>
      <p:ext uri="{BB962C8B-B14F-4D97-AF65-F5344CB8AC3E}">
        <p14:creationId xmlns:p14="http://schemas.microsoft.com/office/powerpoint/2010/main" val="38762269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DD63BD-AF28-E3B7-2433-D799488382CD}"/>
              </a:ext>
            </a:extLst>
          </p:cNvPr>
          <p:cNvSpPr>
            <a:spLocks noGrp="1"/>
          </p:cNvSpPr>
          <p:nvPr>
            <p:ph type="title"/>
          </p:nvPr>
        </p:nvSpPr>
        <p:spPr/>
        <p:txBody>
          <a:bodyPr>
            <a:normAutofit fontScale="90000"/>
          </a:bodyPr>
          <a:lstStyle/>
          <a:p>
            <a:r>
              <a:rPr lang="sv-SE" dirty="0" err="1"/>
              <a:t>Ansible</a:t>
            </a:r>
            <a:r>
              <a:rPr lang="sv-SE" dirty="0"/>
              <a:t> </a:t>
            </a:r>
            <a:r>
              <a:rPr lang="sv-SE" dirty="0" err="1"/>
              <a:t>deployment</a:t>
            </a:r>
            <a:endParaRPr lang="en-SE" dirty="0"/>
          </a:p>
        </p:txBody>
      </p:sp>
      <p:sp>
        <p:nvSpPr>
          <p:cNvPr id="3" name="Text Placeholder 2">
            <a:extLst>
              <a:ext uri="{FF2B5EF4-FFF2-40B4-BE49-F238E27FC236}">
                <a16:creationId xmlns:a16="http://schemas.microsoft.com/office/drawing/2014/main" id="{456486FB-BB38-648C-BCFB-950FB9546945}"/>
              </a:ext>
            </a:extLst>
          </p:cNvPr>
          <p:cNvSpPr>
            <a:spLocks noGrp="1"/>
          </p:cNvSpPr>
          <p:nvPr>
            <p:ph type="body" sz="quarter" idx="11"/>
          </p:nvPr>
        </p:nvSpPr>
        <p:spPr>
          <a:xfrm>
            <a:off x="838200" y="1240971"/>
            <a:ext cx="9085521" cy="4936629"/>
          </a:xfrm>
        </p:spPr>
        <p:txBody>
          <a:bodyPr/>
          <a:lstStyle/>
          <a:p>
            <a:pPr marL="0" indent="0">
              <a:buNone/>
            </a:pPr>
            <a:r>
              <a:rPr lang="en-SE" dirty="0"/>
              <a:t>Machine installation from scratch (VM or physical):</a:t>
            </a:r>
          </a:p>
          <a:p>
            <a:r>
              <a:rPr lang="en-SE" dirty="0"/>
              <a:t>OS installation via network using PXE boot (Rocky Linux 8)</a:t>
            </a:r>
          </a:p>
          <a:p>
            <a:r>
              <a:rPr lang="en-GB" dirty="0"/>
              <a:t>c</a:t>
            </a:r>
            <a:r>
              <a:rPr lang="en-SE" dirty="0"/>
              <a:t>onfigure-new-control-machine (AWX workflow template)</a:t>
            </a:r>
          </a:p>
          <a:p>
            <a:endParaRPr lang="en-SE" dirty="0"/>
          </a:p>
          <a:p>
            <a:endParaRPr lang="en-SE" dirty="0"/>
          </a:p>
          <a:p>
            <a:pPr lvl="1"/>
            <a:r>
              <a:rPr lang="en-GB" b="1" dirty="0"/>
              <a:t>b</a:t>
            </a:r>
            <a:r>
              <a:rPr lang="en-SE" b="1" dirty="0"/>
              <a:t>asic</a:t>
            </a:r>
            <a:r>
              <a:rPr lang="en-SE" dirty="0"/>
              <a:t> playbook: OS setup (internal repositories, NTP, authentication, desktop…)</a:t>
            </a:r>
          </a:p>
          <a:p>
            <a:pPr lvl="1"/>
            <a:r>
              <a:rPr lang="en-SE" b="1" dirty="0"/>
              <a:t>CS</a:t>
            </a:r>
            <a:r>
              <a:rPr lang="en-SE" dirty="0"/>
              <a:t> playbook: Control System requirements and configuration</a:t>
            </a:r>
          </a:p>
          <a:p>
            <a:pPr lvl="1"/>
            <a:r>
              <a:rPr lang="en-SE" b="1" dirty="0"/>
              <a:t>deploy</a:t>
            </a:r>
            <a:r>
              <a:rPr lang="en-SE" dirty="0"/>
              <a:t> playbook: Software deployment (mostly Python and some C++)</a:t>
            </a:r>
          </a:p>
          <a:p>
            <a:pPr marL="0" indent="0">
              <a:buNone/>
            </a:pPr>
            <a:endParaRPr lang="en-SE" dirty="0"/>
          </a:p>
          <a:p>
            <a:pPr marL="0" indent="0">
              <a:buNone/>
            </a:pPr>
            <a:endParaRPr lang="en-SE" dirty="0"/>
          </a:p>
        </p:txBody>
      </p:sp>
      <p:sp>
        <p:nvSpPr>
          <p:cNvPr id="2" name="TextBox 1">
            <a:extLst>
              <a:ext uri="{FF2B5EF4-FFF2-40B4-BE49-F238E27FC236}">
                <a16:creationId xmlns:a16="http://schemas.microsoft.com/office/drawing/2014/main" id="{D4739D82-4EAA-513C-77E9-4C7AA288ABFA}"/>
              </a:ext>
            </a:extLst>
          </p:cNvPr>
          <p:cNvSpPr txBox="1"/>
          <p:nvPr/>
        </p:nvSpPr>
        <p:spPr>
          <a:xfrm>
            <a:off x="197427" y="6286500"/>
            <a:ext cx="640773" cy="369332"/>
          </a:xfrm>
          <a:prstGeom prst="rect">
            <a:avLst/>
          </a:prstGeom>
          <a:noFill/>
        </p:spPr>
        <p:txBody>
          <a:bodyPr wrap="square" rtlCol="0">
            <a:spAutoFit/>
          </a:bodyPr>
          <a:lstStyle/>
          <a:p>
            <a:pPr algn="ctr"/>
            <a:r>
              <a:rPr lang="en-SE" dirty="0"/>
              <a:t>6</a:t>
            </a:r>
          </a:p>
        </p:txBody>
      </p:sp>
      <p:pic>
        <p:nvPicPr>
          <p:cNvPr id="5" name="Picture 4">
            <a:extLst>
              <a:ext uri="{FF2B5EF4-FFF2-40B4-BE49-F238E27FC236}">
                <a16:creationId xmlns:a16="http://schemas.microsoft.com/office/drawing/2014/main" id="{01135618-A789-AD44-7341-B4E95BF5F128}"/>
              </a:ext>
            </a:extLst>
          </p:cNvPr>
          <p:cNvPicPr>
            <a:picLocks noChangeAspect="1"/>
          </p:cNvPicPr>
          <p:nvPr/>
        </p:nvPicPr>
        <p:blipFill>
          <a:blip r:embed="rId3"/>
          <a:stretch>
            <a:fillRect/>
          </a:stretch>
        </p:blipFill>
        <p:spPr>
          <a:xfrm>
            <a:off x="1303713" y="2904567"/>
            <a:ext cx="7772400" cy="804718"/>
          </a:xfrm>
          <a:prstGeom prst="rect">
            <a:avLst/>
          </a:prstGeom>
        </p:spPr>
      </p:pic>
    </p:spTree>
    <p:extLst>
      <p:ext uri="{BB962C8B-B14F-4D97-AF65-F5344CB8AC3E}">
        <p14:creationId xmlns:p14="http://schemas.microsoft.com/office/powerpoint/2010/main" val="40670031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BD2132-82A7-3334-72A3-D6AA4099F420}"/>
              </a:ext>
            </a:extLst>
          </p:cNvPr>
          <p:cNvSpPr>
            <a:spLocks noGrp="1"/>
          </p:cNvSpPr>
          <p:nvPr>
            <p:ph type="body" sz="quarter" idx="11"/>
          </p:nvPr>
        </p:nvSpPr>
        <p:spPr>
          <a:xfrm>
            <a:off x="838200" y="1306286"/>
            <a:ext cx="9085521" cy="5186588"/>
          </a:xfrm>
        </p:spPr>
        <p:txBody>
          <a:bodyPr>
            <a:normAutofit fontScale="92500" lnSpcReduction="20000"/>
          </a:bodyPr>
          <a:lstStyle/>
          <a:p>
            <a:pPr marL="0" indent="0">
              <a:buNone/>
            </a:pPr>
            <a:r>
              <a:rPr lang="en-GB" sz="2800" dirty="0">
                <a:effectLst/>
                <a:latin typeface="TeXGyreTermes"/>
              </a:rPr>
              <a:t>Using a package manager to build, distribute and update software is a requirement in modern software development.</a:t>
            </a:r>
            <a:br>
              <a:rPr lang="en-GB" sz="2800" dirty="0">
                <a:effectLst/>
                <a:latin typeface="TeXGyreTermes"/>
              </a:rPr>
            </a:br>
            <a:endParaRPr lang="en-SE" dirty="0"/>
          </a:p>
          <a:p>
            <a:pPr marL="0" indent="0">
              <a:buNone/>
            </a:pPr>
            <a:r>
              <a:rPr lang="en-SE" dirty="0"/>
              <a:t>Have been using </a:t>
            </a:r>
            <a:r>
              <a:rPr lang="en-SE" b="1" dirty="0"/>
              <a:t>RPM</a:t>
            </a:r>
            <a:r>
              <a:rPr lang="en-SE" dirty="0"/>
              <a:t> for many years</a:t>
            </a:r>
          </a:p>
          <a:p>
            <a:r>
              <a:rPr lang="en-SE" sz="2000" dirty="0"/>
              <a:t>RPM Package Manager (originally Red Hat Package Manager)</a:t>
            </a:r>
          </a:p>
          <a:p>
            <a:r>
              <a:rPr lang="en-SE" sz="2000" dirty="0"/>
              <a:t>Distribution package manager</a:t>
            </a:r>
            <a:endParaRPr lang="en-SE" dirty="0"/>
          </a:p>
          <a:p>
            <a:pPr lvl="1"/>
            <a:endParaRPr lang="en-SE" dirty="0"/>
          </a:p>
          <a:p>
            <a:pPr marL="0" indent="0">
              <a:buNone/>
            </a:pPr>
            <a:r>
              <a:rPr lang="en-SE" dirty="0"/>
              <a:t>Switched to </a:t>
            </a:r>
            <a:r>
              <a:rPr lang="en-SE" b="1" dirty="0"/>
              <a:t>conda</a:t>
            </a:r>
          </a:p>
          <a:p>
            <a:r>
              <a:rPr lang="en-SE" sz="1800" dirty="0"/>
              <a:t>Package, dependency and environment management for any language</a:t>
            </a:r>
            <a:endParaRPr lang="en-SE" sz="2000" b="1" dirty="0"/>
          </a:p>
          <a:p>
            <a:r>
              <a:rPr lang="en-SE" sz="1800" dirty="0"/>
              <a:t>Run on Windows, macOS and Linux</a:t>
            </a:r>
          </a:p>
          <a:p>
            <a:pPr lvl="1"/>
            <a:r>
              <a:rPr lang="en-SE" sz="1400" dirty="0"/>
              <a:t>Easy to develop locally in a conda env</a:t>
            </a:r>
          </a:p>
          <a:p>
            <a:r>
              <a:rPr lang="en-SE" sz="1800" dirty="0"/>
              <a:t>Create isolated environments</a:t>
            </a:r>
          </a:p>
          <a:p>
            <a:pPr lvl="1"/>
            <a:r>
              <a:rPr lang="en-SE" sz="1400" dirty="0"/>
              <a:t>Separate the deployment from the OS packaging and system Python version</a:t>
            </a:r>
          </a:p>
          <a:p>
            <a:pPr lvl="1"/>
            <a:r>
              <a:rPr lang="en-SE" sz="1400" dirty="0"/>
              <a:t>Use modern Python: 3.9 for a while – moving to 3.11</a:t>
            </a:r>
          </a:p>
          <a:p>
            <a:r>
              <a:rPr lang="en-SE" sz="1800" dirty="0"/>
              <a:t>OS independent (conda Linux packages can be installed on any Linux distribution)</a:t>
            </a:r>
          </a:p>
          <a:p>
            <a:pPr lvl="1"/>
            <a:r>
              <a:rPr lang="en-SE" sz="1400" dirty="0"/>
              <a:t>Migrated from CentOS 7 to Rocky Linux 8 using the same packages</a:t>
            </a:r>
          </a:p>
          <a:p>
            <a:r>
              <a:rPr lang="en-SE" sz="1800" dirty="0"/>
              <a:t>conda-forge ecosystem provides many packages</a:t>
            </a:r>
          </a:p>
          <a:p>
            <a:pPr marL="0" indent="0">
              <a:buNone/>
            </a:pPr>
            <a:endParaRPr lang="en-SE" sz="2000" b="1" dirty="0"/>
          </a:p>
        </p:txBody>
      </p:sp>
      <p:sp>
        <p:nvSpPr>
          <p:cNvPr id="9" name="Title 8">
            <a:extLst>
              <a:ext uri="{FF2B5EF4-FFF2-40B4-BE49-F238E27FC236}">
                <a16:creationId xmlns:a16="http://schemas.microsoft.com/office/drawing/2014/main" id="{C227B326-74CF-5CF1-0040-A4341A5D267F}"/>
              </a:ext>
            </a:extLst>
          </p:cNvPr>
          <p:cNvSpPr>
            <a:spLocks noGrp="1"/>
          </p:cNvSpPr>
          <p:nvPr>
            <p:ph type="title"/>
          </p:nvPr>
        </p:nvSpPr>
        <p:spPr/>
        <p:txBody>
          <a:bodyPr>
            <a:normAutofit fontScale="90000"/>
          </a:bodyPr>
          <a:lstStyle/>
          <a:p>
            <a:r>
              <a:rPr lang="en-SE" dirty="0"/>
              <a:t>Software deployment: RPM &amp; conda</a:t>
            </a:r>
          </a:p>
        </p:txBody>
      </p:sp>
      <p:pic>
        <p:nvPicPr>
          <p:cNvPr id="10" name="Picture 9">
            <a:extLst>
              <a:ext uri="{FF2B5EF4-FFF2-40B4-BE49-F238E27FC236}">
                <a16:creationId xmlns:a16="http://schemas.microsoft.com/office/drawing/2014/main" id="{7E367C60-64F2-C4C2-86DA-D0BA97E6B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560" y="3568332"/>
            <a:ext cx="1641036" cy="347222"/>
          </a:xfrm>
          <a:prstGeom prst="rect">
            <a:avLst/>
          </a:prstGeom>
        </p:spPr>
      </p:pic>
      <p:pic>
        <p:nvPicPr>
          <p:cNvPr id="11" name="Picture 10" descr="Icon&#10;&#10;Description automatically generated">
            <a:extLst>
              <a:ext uri="{FF2B5EF4-FFF2-40B4-BE49-F238E27FC236}">
                <a16:creationId xmlns:a16="http://schemas.microsoft.com/office/drawing/2014/main" id="{AA194C69-4D2D-D8B7-3936-35B79EFE7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981" y="2125527"/>
            <a:ext cx="1102194" cy="643664"/>
          </a:xfrm>
          <a:prstGeom prst="rect">
            <a:avLst/>
          </a:prstGeom>
        </p:spPr>
      </p:pic>
      <p:sp>
        <p:nvSpPr>
          <p:cNvPr id="2" name="TextBox 1">
            <a:extLst>
              <a:ext uri="{FF2B5EF4-FFF2-40B4-BE49-F238E27FC236}">
                <a16:creationId xmlns:a16="http://schemas.microsoft.com/office/drawing/2014/main" id="{BE054774-C42E-04B9-1456-80531B9679DB}"/>
              </a:ext>
            </a:extLst>
          </p:cNvPr>
          <p:cNvSpPr txBox="1"/>
          <p:nvPr/>
        </p:nvSpPr>
        <p:spPr>
          <a:xfrm>
            <a:off x="197427" y="6286500"/>
            <a:ext cx="640773" cy="369332"/>
          </a:xfrm>
          <a:prstGeom prst="rect">
            <a:avLst/>
          </a:prstGeom>
          <a:noFill/>
        </p:spPr>
        <p:txBody>
          <a:bodyPr wrap="square" rtlCol="0">
            <a:spAutoFit/>
          </a:bodyPr>
          <a:lstStyle/>
          <a:p>
            <a:pPr algn="ctr"/>
            <a:r>
              <a:rPr lang="en-SE" dirty="0"/>
              <a:t>7</a:t>
            </a:r>
          </a:p>
        </p:txBody>
      </p:sp>
    </p:spTree>
    <p:extLst>
      <p:ext uri="{BB962C8B-B14F-4D97-AF65-F5344CB8AC3E}">
        <p14:creationId xmlns:p14="http://schemas.microsoft.com/office/powerpoint/2010/main" val="20840498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DD63BD-AF28-E3B7-2433-D799488382CD}"/>
              </a:ext>
            </a:extLst>
          </p:cNvPr>
          <p:cNvSpPr>
            <a:spLocks noGrp="1"/>
          </p:cNvSpPr>
          <p:nvPr>
            <p:ph type="title"/>
          </p:nvPr>
        </p:nvSpPr>
        <p:spPr/>
        <p:txBody>
          <a:bodyPr>
            <a:normAutofit fontScale="90000"/>
          </a:bodyPr>
          <a:lstStyle/>
          <a:p>
            <a:r>
              <a:rPr lang="sv-SE" dirty="0" err="1"/>
              <a:t>Ansible</a:t>
            </a:r>
            <a:r>
              <a:rPr lang="sv-SE" dirty="0"/>
              <a:t> </a:t>
            </a:r>
            <a:r>
              <a:rPr lang="sv-SE" dirty="0" err="1"/>
              <a:t>inventory</a:t>
            </a:r>
            <a:endParaRPr lang="en-SE" dirty="0"/>
          </a:p>
        </p:txBody>
      </p:sp>
      <p:sp>
        <p:nvSpPr>
          <p:cNvPr id="3" name="Text Placeholder 2">
            <a:extLst>
              <a:ext uri="{FF2B5EF4-FFF2-40B4-BE49-F238E27FC236}">
                <a16:creationId xmlns:a16="http://schemas.microsoft.com/office/drawing/2014/main" id="{456486FB-BB38-648C-BCFB-950FB9546945}"/>
              </a:ext>
            </a:extLst>
          </p:cNvPr>
          <p:cNvSpPr>
            <a:spLocks noGrp="1"/>
          </p:cNvSpPr>
          <p:nvPr>
            <p:ph type="body" sz="quarter" idx="11"/>
          </p:nvPr>
        </p:nvSpPr>
        <p:spPr>
          <a:xfrm>
            <a:off x="838200" y="1240971"/>
            <a:ext cx="6244243" cy="4936629"/>
          </a:xfrm>
        </p:spPr>
        <p:txBody>
          <a:bodyPr/>
          <a:lstStyle/>
          <a:p>
            <a:pPr marL="0" indent="0">
              <a:buNone/>
            </a:pPr>
            <a:r>
              <a:rPr lang="en-SE" dirty="0"/>
              <a:t>One git repository:</a:t>
            </a:r>
          </a:p>
          <a:p>
            <a:pPr marL="0" indent="0">
              <a:buNone/>
            </a:pPr>
            <a:endParaRPr lang="en-SE" dirty="0"/>
          </a:p>
          <a:p>
            <a:pPr marL="0" indent="0">
              <a:buNone/>
            </a:pPr>
            <a:r>
              <a:rPr lang="en-SE" dirty="0"/>
              <a:t>One inventory split in several files:</a:t>
            </a:r>
          </a:p>
          <a:p>
            <a:r>
              <a:rPr lang="en-GB" dirty="0"/>
              <a:t>m</a:t>
            </a:r>
            <a:r>
              <a:rPr lang="en-SE" dirty="0"/>
              <a:t>achine</a:t>
            </a:r>
          </a:p>
          <a:p>
            <a:r>
              <a:rPr lang="en-GB" dirty="0"/>
              <a:t>b</a:t>
            </a:r>
            <a:r>
              <a:rPr lang="en-SE" dirty="0"/>
              <a:t>eamlines</a:t>
            </a:r>
          </a:p>
          <a:p>
            <a:endParaRPr lang="en-SE" dirty="0"/>
          </a:p>
          <a:p>
            <a:pPr marL="0" indent="0">
              <a:buNone/>
            </a:pPr>
            <a:r>
              <a:rPr lang="en-SE" dirty="0"/>
              <a:t>Variables under hosts_vars / group_vars.</a:t>
            </a:r>
            <a:br>
              <a:rPr lang="en-SE" dirty="0"/>
            </a:br>
            <a:r>
              <a:rPr lang="en-SE" dirty="0"/>
              <a:t>group_vars/all.yml includes a versions </a:t>
            </a:r>
            <a:r>
              <a:rPr lang="en-SE" b="1" dirty="0"/>
              <a:t>dict of package: version</a:t>
            </a:r>
          </a:p>
          <a:p>
            <a:pPr marL="0" indent="0">
              <a:buNone/>
            </a:pPr>
            <a:endParaRPr lang="en-SE" dirty="0"/>
          </a:p>
        </p:txBody>
      </p:sp>
      <p:sp>
        <p:nvSpPr>
          <p:cNvPr id="2" name="TextBox 1">
            <a:extLst>
              <a:ext uri="{FF2B5EF4-FFF2-40B4-BE49-F238E27FC236}">
                <a16:creationId xmlns:a16="http://schemas.microsoft.com/office/drawing/2014/main" id="{D4739D82-4EAA-513C-77E9-4C7AA288ABFA}"/>
              </a:ext>
            </a:extLst>
          </p:cNvPr>
          <p:cNvSpPr txBox="1"/>
          <p:nvPr/>
        </p:nvSpPr>
        <p:spPr>
          <a:xfrm>
            <a:off x="197427" y="6286500"/>
            <a:ext cx="640773" cy="369332"/>
          </a:xfrm>
          <a:prstGeom prst="rect">
            <a:avLst/>
          </a:prstGeom>
          <a:noFill/>
        </p:spPr>
        <p:txBody>
          <a:bodyPr wrap="square" rtlCol="0">
            <a:spAutoFit/>
          </a:bodyPr>
          <a:lstStyle/>
          <a:p>
            <a:pPr algn="ctr"/>
            <a:r>
              <a:rPr lang="en-SE" dirty="0"/>
              <a:t>8</a:t>
            </a:r>
          </a:p>
        </p:txBody>
      </p:sp>
      <p:pic>
        <p:nvPicPr>
          <p:cNvPr id="8" name="Picture 7" descr="A screenshot of a phone number&#10;&#10;Description automatically generated">
            <a:extLst>
              <a:ext uri="{FF2B5EF4-FFF2-40B4-BE49-F238E27FC236}">
                <a16:creationId xmlns:a16="http://schemas.microsoft.com/office/drawing/2014/main" id="{A770B20D-C8CE-0E30-DCC1-85A550728D5D}"/>
              </a:ext>
            </a:extLst>
          </p:cNvPr>
          <p:cNvPicPr>
            <a:picLocks noChangeAspect="1"/>
          </p:cNvPicPr>
          <p:nvPr/>
        </p:nvPicPr>
        <p:blipFill>
          <a:blip r:embed="rId3"/>
          <a:stretch>
            <a:fillRect/>
          </a:stretch>
        </p:blipFill>
        <p:spPr>
          <a:xfrm>
            <a:off x="3601356" y="1049296"/>
            <a:ext cx="3670300" cy="914400"/>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E540D020-A08E-54CE-EDC2-4DC7DD31C14F}"/>
              </a:ext>
            </a:extLst>
          </p:cNvPr>
          <p:cNvPicPr>
            <a:picLocks noChangeAspect="1"/>
          </p:cNvPicPr>
          <p:nvPr/>
        </p:nvPicPr>
        <p:blipFill>
          <a:blip r:embed="rId4"/>
          <a:stretch>
            <a:fillRect/>
          </a:stretch>
        </p:blipFill>
        <p:spPr>
          <a:xfrm>
            <a:off x="7082443" y="4103132"/>
            <a:ext cx="3048000" cy="2552700"/>
          </a:xfrm>
          <a:prstGeom prst="rect">
            <a:avLst/>
          </a:prstGeom>
        </p:spPr>
      </p:pic>
    </p:spTree>
    <p:extLst>
      <p:ext uri="{BB962C8B-B14F-4D97-AF65-F5344CB8AC3E}">
        <p14:creationId xmlns:p14="http://schemas.microsoft.com/office/powerpoint/2010/main" val="3063806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DD63BD-AF28-E3B7-2433-D799488382CD}"/>
              </a:ext>
            </a:extLst>
          </p:cNvPr>
          <p:cNvSpPr>
            <a:spLocks noGrp="1"/>
          </p:cNvSpPr>
          <p:nvPr>
            <p:ph type="title"/>
          </p:nvPr>
        </p:nvSpPr>
        <p:spPr/>
        <p:txBody>
          <a:bodyPr>
            <a:normAutofit fontScale="90000"/>
          </a:bodyPr>
          <a:lstStyle/>
          <a:p>
            <a:r>
              <a:rPr lang="sv-SE" dirty="0" err="1"/>
              <a:t>Ansible</a:t>
            </a:r>
            <a:r>
              <a:rPr lang="sv-SE" dirty="0"/>
              <a:t> </a:t>
            </a:r>
            <a:r>
              <a:rPr lang="sv-SE" dirty="0" err="1"/>
              <a:t>inventory</a:t>
            </a:r>
            <a:r>
              <a:rPr lang="sv-SE" dirty="0"/>
              <a:t>: </a:t>
            </a:r>
            <a:r>
              <a:rPr lang="sv-SE" dirty="0" err="1"/>
              <a:t>beamlines</a:t>
            </a:r>
            <a:endParaRPr lang="en-SE" dirty="0"/>
          </a:p>
        </p:txBody>
      </p:sp>
      <p:sp>
        <p:nvSpPr>
          <p:cNvPr id="2" name="TextBox 1">
            <a:extLst>
              <a:ext uri="{FF2B5EF4-FFF2-40B4-BE49-F238E27FC236}">
                <a16:creationId xmlns:a16="http://schemas.microsoft.com/office/drawing/2014/main" id="{D4739D82-4EAA-513C-77E9-4C7AA288ABFA}"/>
              </a:ext>
            </a:extLst>
          </p:cNvPr>
          <p:cNvSpPr txBox="1"/>
          <p:nvPr/>
        </p:nvSpPr>
        <p:spPr>
          <a:xfrm>
            <a:off x="197427" y="6286500"/>
            <a:ext cx="640773" cy="369332"/>
          </a:xfrm>
          <a:prstGeom prst="rect">
            <a:avLst/>
          </a:prstGeom>
          <a:noFill/>
        </p:spPr>
        <p:txBody>
          <a:bodyPr wrap="square" rtlCol="0">
            <a:spAutoFit/>
          </a:bodyPr>
          <a:lstStyle/>
          <a:p>
            <a:pPr algn="ctr"/>
            <a:r>
              <a:rPr lang="en-SE" dirty="0"/>
              <a:t>9</a:t>
            </a:r>
          </a:p>
        </p:txBody>
      </p:sp>
      <p:pic>
        <p:nvPicPr>
          <p:cNvPr id="10" name="Picture 9" descr="A screenshot of a computer program&#10;&#10;Description automatically generated">
            <a:extLst>
              <a:ext uri="{FF2B5EF4-FFF2-40B4-BE49-F238E27FC236}">
                <a16:creationId xmlns:a16="http://schemas.microsoft.com/office/drawing/2014/main" id="{6E12EF69-A66A-C4ED-DC80-5DF9F951E1B3}"/>
              </a:ext>
            </a:extLst>
          </p:cNvPr>
          <p:cNvPicPr>
            <a:picLocks noChangeAspect="1"/>
          </p:cNvPicPr>
          <p:nvPr/>
        </p:nvPicPr>
        <p:blipFill>
          <a:blip r:embed="rId3"/>
          <a:stretch>
            <a:fillRect/>
          </a:stretch>
        </p:blipFill>
        <p:spPr>
          <a:xfrm>
            <a:off x="4455176" y="1017336"/>
            <a:ext cx="2727020" cy="5632188"/>
          </a:xfrm>
          <a:prstGeom prst="rect">
            <a:avLst/>
          </a:prstGeom>
        </p:spPr>
      </p:pic>
      <p:sp>
        <p:nvSpPr>
          <p:cNvPr id="4" name="TextBox 3">
            <a:extLst>
              <a:ext uri="{FF2B5EF4-FFF2-40B4-BE49-F238E27FC236}">
                <a16:creationId xmlns:a16="http://schemas.microsoft.com/office/drawing/2014/main" id="{65F05312-DB5A-291D-4B74-21A7BC0F4037}"/>
              </a:ext>
            </a:extLst>
          </p:cNvPr>
          <p:cNvSpPr txBox="1"/>
          <p:nvPr/>
        </p:nvSpPr>
        <p:spPr>
          <a:xfrm>
            <a:off x="1460170" y="4029919"/>
            <a:ext cx="1925736" cy="369332"/>
          </a:xfrm>
          <a:prstGeom prst="rect">
            <a:avLst/>
          </a:prstGeom>
          <a:noFill/>
        </p:spPr>
        <p:txBody>
          <a:bodyPr wrap="square" rtlCol="0">
            <a:spAutoFit/>
          </a:bodyPr>
          <a:lstStyle/>
          <a:p>
            <a:r>
              <a:rPr lang="en-GB" dirty="0"/>
              <a:t>T</a:t>
            </a:r>
            <a:r>
              <a:rPr lang="en-SE" dirty="0"/>
              <a:t>ango database</a:t>
            </a:r>
          </a:p>
        </p:txBody>
      </p:sp>
      <p:sp>
        <p:nvSpPr>
          <p:cNvPr id="5" name="TextBox 4">
            <a:extLst>
              <a:ext uri="{FF2B5EF4-FFF2-40B4-BE49-F238E27FC236}">
                <a16:creationId xmlns:a16="http://schemas.microsoft.com/office/drawing/2014/main" id="{3E2657BD-4749-2EE2-3F22-F8FEC3DC80E8}"/>
              </a:ext>
            </a:extLst>
          </p:cNvPr>
          <p:cNvSpPr txBox="1"/>
          <p:nvPr/>
        </p:nvSpPr>
        <p:spPr>
          <a:xfrm>
            <a:off x="1327167" y="4621665"/>
            <a:ext cx="2058739" cy="369332"/>
          </a:xfrm>
          <a:prstGeom prst="rect">
            <a:avLst/>
          </a:prstGeom>
          <a:noFill/>
        </p:spPr>
        <p:txBody>
          <a:bodyPr wrap="square" rtlCol="0">
            <a:spAutoFit/>
          </a:bodyPr>
          <a:lstStyle/>
          <a:p>
            <a:r>
              <a:rPr lang="sv-SE" dirty="0" err="1"/>
              <a:t>Client</a:t>
            </a:r>
            <a:r>
              <a:rPr lang="sv-SE" dirty="0"/>
              <a:t> </a:t>
            </a:r>
            <a:r>
              <a:rPr lang="sv-SE" dirty="0" err="1"/>
              <a:t>computers</a:t>
            </a:r>
            <a:endParaRPr lang="en-SE" dirty="0"/>
          </a:p>
        </p:txBody>
      </p:sp>
      <p:sp>
        <p:nvSpPr>
          <p:cNvPr id="7" name="TextBox 6">
            <a:extLst>
              <a:ext uri="{FF2B5EF4-FFF2-40B4-BE49-F238E27FC236}">
                <a16:creationId xmlns:a16="http://schemas.microsoft.com/office/drawing/2014/main" id="{641E9FE9-CE78-CE7B-F60A-4089A54633F4}"/>
              </a:ext>
            </a:extLst>
          </p:cNvPr>
          <p:cNvSpPr txBox="1"/>
          <p:nvPr/>
        </p:nvSpPr>
        <p:spPr>
          <a:xfrm>
            <a:off x="838200" y="5254951"/>
            <a:ext cx="2359574" cy="369332"/>
          </a:xfrm>
          <a:prstGeom prst="rect">
            <a:avLst/>
          </a:prstGeom>
          <a:noFill/>
        </p:spPr>
        <p:txBody>
          <a:bodyPr wrap="square" rtlCol="0">
            <a:spAutoFit/>
          </a:bodyPr>
          <a:lstStyle/>
          <a:p>
            <a:r>
              <a:rPr lang="en-GB" dirty="0"/>
              <a:t>Equipment computers</a:t>
            </a:r>
            <a:endParaRPr lang="en-SE" dirty="0"/>
          </a:p>
        </p:txBody>
      </p:sp>
      <p:cxnSp>
        <p:nvCxnSpPr>
          <p:cNvPr id="11" name="Straight Arrow Connector 10">
            <a:extLst>
              <a:ext uri="{FF2B5EF4-FFF2-40B4-BE49-F238E27FC236}">
                <a16:creationId xmlns:a16="http://schemas.microsoft.com/office/drawing/2014/main" id="{DEBA2C9A-AC67-8B5C-0FA0-CA9D999934B6}"/>
              </a:ext>
            </a:extLst>
          </p:cNvPr>
          <p:cNvCxnSpPr>
            <a:cxnSpLocks/>
          </p:cNvCxnSpPr>
          <p:nvPr/>
        </p:nvCxnSpPr>
        <p:spPr>
          <a:xfrm>
            <a:off x="3108960" y="4291793"/>
            <a:ext cx="1346216" cy="2769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0F68006-9258-E5BD-F242-F8447ACD3476}"/>
              </a:ext>
            </a:extLst>
          </p:cNvPr>
          <p:cNvCxnSpPr>
            <a:cxnSpLocks/>
          </p:cNvCxnSpPr>
          <p:nvPr/>
        </p:nvCxnSpPr>
        <p:spPr>
          <a:xfrm>
            <a:off x="3108960" y="4784655"/>
            <a:ext cx="1346216" cy="1998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7C59445-4DD2-7690-ED91-E5C23EC42001}"/>
              </a:ext>
            </a:extLst>
          </p:cNvPr>
          <p:cNvCxnSpPr>
            <a:cxnSpLocks/>
          </p:cNvCxnSpPr>
          <p:nvPr/>
        </p:nvCxnSpPr>
        <p:spPr>
          <a:xfrm>
            <a:off x="3062155" y="5408024"/>
            <a:ext cx="1346216" cy="2769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4510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theme/theme1.xml><?xml version="1.0" encoding="utf-8"?>
<a:theme xmlns:a="http://schemas.openxmlformats.org/drawingml/2006/main" name="MAX IV">
  <a:themeElements>
    <a:clrScheme name="MAX IV ny">
      <a:dk1>
        <a:srgbClr val="001427"/>
      </a:dk1>
      <a:lt1>
        <a:srgbClr val="FFFFFF"/>
      </a:lt1>
      <a:dk2>
        <a:srgbClr val="00570C"/>
      </a:dk2>
      <a:lt2>
        <a:srgbClr val="FB8C00"/>
      </a:lt2>
      <a:accent1>
        <a:srgbClr val="767171"/>
      </a:accent1>
      <a:accent2>
        <a:srgbClr val="595555"/>
      </a:accent2>
      <a:accent3>
        <a:srgbClr val="AEAAAA"/>
      </a:accent3>
      <a:accent4>
        <a:srgbClr val="00570C"/>
      </a:accent4>
      <a:accent5>
        <a:srgbClr val="F6B222"/>
      </a:accent5>
      <a:accent6>
        <a:srgbClr val="C8C3C3"/>
      </a:accent6>
      <a:hlink>
        <a:srgbClr val="0000FF"/>
      </a:hlink>
      <a:folHlink>
        <a:srgbClr val="81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X IV" id="{516FC9ED-6BBD-C744-B2F0-90A71CB59E0C}" vid="{13190349-0772-8741-AF07-2E14FF89C4D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XIV_Desc xmlns="7419484d-ac4d-40b7-8534-13e6aa55e888" xsi:nil="true"/>
    <cd65268a9a234f59a332f212f71aa1fd xmlns="7419484d-ac4d-40b7-8534-13e6aa55e888">
      <Terms xmlns="http://schemas.microsoft.com/office/infopath/2007/PartnerControls"/>
    </cd65268a9a234f59a332f212f71aa1fd>
    <Publishable xmlns="7419484d-ac4d-40b7-8534-13e6aa55e888">true</Publishable>
    <TaxCatchAll xmlns="7419484d-ac4d-40b7-8534-13e6aa55e888"/>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PowerPoint presentation" ma:contentTypeID="0x010100083F5DDAFB74574C926A61E89E11744500778D35581C2CD64B92C78E6B5E60A8DC" ma:contentTypeVersion="2" ma:contentTypeDescription="Create PowerPoint in library" ma:contentTypeScope="" ma:versionID="a731f14cf235bcf1c75255d24b088803">
  <xsd:schema xmlns:xsd="http://www.w3.org/2001/XMLSchema" xmlns:xs="http://www.w3.org/2001/XMLSchema" xmlns:p="http://schemas.microsoft.com/office/2006/metadata/properties" xmlns:ns2="7419484d-ac4d-40b7-8534-13e6aa55e888" targetNamespace="http://schemas.microsoft.com/office/2006/metadata/properties" ma:root="true" ma:fieldsID="345204c99ae946ada144407239fc8630" ns2:_="">
    <xsd:import namespace="7419484d-ac4d-40b7-8534-13e6aa55e888"/>
    <xsd:element name="properties">
      <xsd:complexType>
        <xsd:sequence>
          <xsd:element name="documentManagement">
            <xsd:complexType>
              <xsd:all>
                <xsd:element ref="ns2:MAXIV_Desc" minOccurs="0"/>
                <xsd:element ref="ns2:Publishable" minOccurs="0"/>
                <xsd:element ref="ns2:cd65268a9a234f59a332f212f71aa1f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9484d-ac4d-40b7-8534-13e6aa55e888" elementFormDefault="qualified">
    <xsd:import namespace="http://schemas.microsoft.com/office/2006/documentManagement/types"/>
    <xsd:import namespace="http://schemas.microsoft.com/office/infopath/2007/PartnerControls"/>
    <xsd:element name="MAXIV_Desc" ma:index="8" nillable="true" ma:displayName="Description" ma:internalName="MAXIV_Desc">
      <xsd:simpleType>
        <xsd:restriction base="dms:Note">
          <xsd:maxLength value="255"/>
        </xsd:restriction>
      </xsd:simpleType>
    </xsd:element>
    <xsd:element name="Publishable" ma:index="9" nillable="true" ma:displayName="Publishable" ma:default="0" ma:internalName="Publishable">
      <xsd:simpleType>
        <xsd:restriction base="dms:Boolean"/>
      </xsd:simpleType>
    </xsd:element>
    <xsd:element name="cd65268a9a234f59a332f212f71aa1fd" ma:index="10" nillable="true" ma:taxonomy="true" ma:internalName="cd65268a9a234f59a332f212f71aa1fd" ma:taxonomyFieldName="Tags" ma:displayName="Tags" ma:fieldId="{cd65268a-9a23-4f59-a332-f212f71aa1fd}" ma:taxonomyMulti="true" ma:sspId="a9415ddb-cc98-4572-851a-d5d8cf0f0d2f" ma:termSetId="4f3916f9-4920-49be-afb9-8c6beb5c8d41" ma:anchorId="00000000-0000-0000-0000-000000000000" ma:open="true" ma:isKeyword="false">
      <xsd:complexType>
        <xsd:sequence>
          <xsd:element ref="pc:Terms" minOccurs="0" maxOccurs="1"/>
        </xsd:sequence>
      </xsd:complexType>
    </xsd:element>
    <xsd:element name="TaxCatchAll" ma:index="11" nillable="true" ma:displayName="Taxonomy Catch All Column" ma:hidden="true" ma:list="{34f3b41a-379a-4c6b-82b8-55e5dd11cc68}" ma:internalName="TaxCatchAll" ma:showField="CatchAllData" ma:web="7419484d-ac4d-40b7-8534-13e6aa55e888">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34f3b41a-379a-4c6b-82b8-55e5dd11cc68}" ma:internalName="TaxCatchAllLabel" ma:readOnly="true" ma:showField="CatchAllDataLabel" ma:web="7419484d-ac4d-40b7-8534-13e6aa55e888">
      <xsd:complexType>
        <xsd:complexContent>
          <xsd:extension base="dms:MultiChoiceLookup">
            <xsd:sequence>
              <xsd:element name="Value" type="dms:Lookup" maxOccurs="unbounded" minOccurs="0" nillable="true"/>
            </xsd:sequence>
          </xsd:extension>
        </xsd:complexContent>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60D1C6-50C5-4E5F-B294-B94BD33FC753}">
  <ds:schemaRefs>
    <ds:schemaRef ds:uri="http://schemas.microsoft.com/sharepoint/v3/contenttype/forms"/>
  </ds:schemaRefs>
</ds:datastoreItem>
</file>

<file path=customXml/itemProps2.xml><?xml version="1.0" encoding="utf-8"?>
<ds:datastoreItem xmlns:ds="http://schemas.openxmlformats.org/officeDocument/2006/customXml" ds:itemID="{2748E198-29D6-4919-960D-AB46316E0B98}">
  <ds:schemaRefs>
    <ds:schemaRef ds:uri="http://schemas.microsoft.com/office/2006/metadata/properties"/>
    <ds:schemaRef ds:uri="http://schemas.microsoft.com/office/infopath/2007/PartnerControls"/>
    <ds:schemaRef ds:uri="7419484d-ac4d-40b7-8534-13e6aa55e888"/>
  </ds:schemaRefs>
</ds:datastoreItem>
</file>

<file path=customXml/itemProps3.xml><?xml version="1.0" encoding="utf-8"?>
<ds:datastoreItem xmlns:ds="http://schemas.openxmlformats.org/officeDocument/2006/customXml" ds:itemID="{5BD9656F-4EA1-4F28-9FD2-E13BBB3CCDD0}">
  <ds:schemaRefs>
    <ds:schemaRef ds:uri="http://schemas.microsoft.com/sharepoint/events"/>
  </ds:schemaRefs>
</ds:datastoreItem>
</file>

<file path=customXml/itemProps4.xml><?xml version="1.0" encoding="utf-8"?>
<ds:datastoreItem xmlns:ds="http://schemas.openxmlformats.org/officeDocument/2006/customXml" ds:itemID="{9122DF83-DCA2-473E-8D27-8A8E517E38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19484d-ac4d-40b7-8534-13e6aa55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MAX IV</Template>
  <TotalTime>5284</TotalTime>
  <Words>1406</Words>
  <Application>Microsoft Macintosh PowerPoint</Application>
  <PresentationFormat>Widescreen</PresentationFormat>
  <Paragraphs>170</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Lato</vt:lpstr>
      <vt:lpstr>Maven Pro Medium</vt:lpstr>
      <vt:lpstr>Open Sans Light</vt:lpstr>
      <vt:lpstr>Roboto</vt:lpstr>
      <vt:lpstr>TeXGyreTermes</vt:lpstr>
      <vt:lpstr>MAX IV</vt:lpstr>
      <vt:lpstr>MAX IV Deployment and Monitoring   </vt:lpstr>
      <vt:lpstr>Agenda</vt:lpstr>
      <vt:lpstr>Introduction</vt:lpstr>
      <vt:lpstr>MAX IV Organisation</vt:lpstr>
      <vt:lpstr>Deployment</vt:lpstr>
      <vt:lpstr>Ansible deployment</vt:lpstr>
      <vt:lpstr>Software deployment: RPM &amp; conda</vt:lpstr>
      <vt:lpstr>Ansible inventory</vt:lpstr>
      <vt:lpstr>Ansible inventory: beamlines</vt:lpstr>
      <vt:lpstr>Ansible inventory: client computers</vt:lpstr>
      <vt:lpstr>Ansible inventory: equipment computers</vt:lpstr>
      <vt:lpstr>Inventory update</vt:lpstr>
      <vt:lpstr>Continuous deployment</vt:lpstr>
      <vt:lpstr>Monday deployment</vt:lpstr>
      <vt:lpstr>Monitoring</vt:lpstr>
      <vt:lpstr>KITOS</vt:lpstr>
      <vt:lpstr>Prometheus node_exporter</vt:lpstr>
      <vt:lpstr>Prometheus tango_exporter</vt:lpstr>
      <vt:lpstr>Prometheus packages export</vt:lpstr>
      <vt:lpstr>Nox</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Benjamin Bertrand</dc:creator>
  <cp:keywords/>
  <dc:description/>
  <cp:lastModifiedBy>Benjamin Bertrand</cp:lastModifiedBy>
  <cp:revision>27</cp:revision>
  <dcterms:created xsi:type="dcterms:W3CDTF">2023-06-13T08:17:36Z</dcterms:created>
  <dcterms:modified xsi:type="dcterms:W3CDTF">2023-11-16T16:01:58Z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0x010100083F5DDAFB74574C926A61E89E11744500778D35581C2CD64B92C78E6B5E60A8DC</vt:lpwstr>
  </property>
  <property fmtid="{D5CDD505-2E9C-101B-9397-08002B2CF9AE}" pid="3" name="Tags">
    <vt:lpwstr/>
  </property>
</Properties>
</file>