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17"/>
  </p:notesMasterIdLst>
  <p:sldIdLst>
    <p:sldId id="267" r:id="rId3"/>
    <p:sldId id="308" r:id="rId4"/>
    <p:sldId id="301" r:id="rId5"/>
    <p:sldId id="309" r:id="rId6"/>
    <p:sldId id="282" r:id="rId7"/>
    <p:sldId id="310" r:id="rId8"/>
    <p:sldId id="286" r:id="rId9"/>
    <p:sldId id="292" r:id="rId10"/>
    <p:sldId id="303" r:id="rId11"/>
    <p:sldId id="306" r:id="rId12"/>
    <p:sldId id="297" r:id="rId13"/>
    <p:sldId id="284" r:id="rId14"/>
    <p:sldId id="289" r:id="rId15"/>
    <p:sldId id="277"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00FF"/>
    <a:srgbClr val="0099DC"/>
    <a:srgbClr val="CCCCCC"/>
    <a:srgbClr val="FECC99"/>
    <a:srgbClr val="FEE6CC"/>
    <a:srgbClr val="CCDFDB"/>
    <a:srgbClr val="E5F0EC"/>
    <a:srgbClr val="D7E59A"/>
    <a:srgbClr val="EBF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0" autoAdjust="0"/>
    <p:restoredTop sz="81311" autoAdjust="0"/>
  </p:normalViewPr>
  <p:slideViewPr>
    <p:cSldViewPr snapToGrid="0" snapToObjects="1">
      <p:cViewPr varScale="1">
        <p:scale>
          <a:sx n="129" d="100"/>
          <a:sy n="129" d="100"/>
        </p:scale>
        <p:origin x="169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2023-11-17</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1</a:t>
            </a:fld>
            <a:endParaRPr lang="sv-SE" dirty="0"/>
          </a:p>
        </p:txBody>
      </p:sp>
    </p:spTree>
    <p:extLst>
      <p:ext uri="{BB962C8B-B14F-4D97-AF65-F5344CB8AC3E}">
        <p14:creationId xmlns:p14="http://schemas.microsoft.com/office/powerpoint/2010/main" val="82437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Alarm fatigue is </a:t>
            </a:r>
            <a:r>
              <a:rPr lang="en-GB" b="1" dirty="0" smtClean="0"/>
              <a:t>sensory overload when clinicians are exposed to an excessive number of alarms</a:t>
            </a:r>
            <a:r>
              <a:rPr lang="en-GB" dirty="0" smtClean="0"/>
              <a:t>, which can result in desensitization to alarms and missed alarms. </a:t>
            </a:r>
          </a:p>
          <a:p>
            <a:endParaRPr lang="en-GB" dirty="0" smtClean="0"/>
          </a:p>
          <a:p>
            <a:r>
              <a:rPr lang="en-GB" dirty="0" smtClean="0"/>
              <a:t>Consequence</a:t>
            </a:r>
            <a:r>
              <a:rPr lang="en-GB" baseline="0" dirty="0" smtClean="0"/>
              <a:t> : alarm fatigue, lack of protection and </a:t>
            </a:r>
            <a:r>
              <a:rPr lang="en-GB" baseline="0" dirty="0" err="1" smtClean="0"/>
              <a:t>responsivness</a:t>
            </a:r>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158018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Alarm Prioritization:</a:t>
            </a:r>
            <a:r>
              <a:rPr lang="en-GB" dirty="0" smtClean="0"/>
              <a:t> Alarms should be prioritized based on their criticality and logic. Critical alarms, like those related to safety, should take precedence over non-critical ones.</a:t>
            </a:r>
          </a:p>
          <a:p>
            <a:r>
              <a:rPr lang="en-GB" b="1" dirty="0" smtClean="0"/>
              <a:t>Alarm Categorization:</a:t>
            </a:r>
            <a:r>
              <a:rPr lang="en-GB" dirty="0" smtClean="0"/>
              <a:t> Alarms can be categorized as process-related, equipment-related, or safety-related.</a:t>
            </a:r>
          </a:p>
          <a:p>
            <a:r>
              <a:rPr lang="en-GB" b="1" dirty="0" smtClean="0"/>
              <a:t>Alarm Shelving:</a:t>
            </a:r>
            <a:r>
              <a:rPr lang="en-GB" dirty="0" smtClean="0"/>
              <a:t> Operators should be able to temporarily suppress less critical alarms during certain conditions. For example, in a manufacturing facility, certain alarms can be shelved during equipment maintenance.</a:t>
            </a:r>
          </a:p>
          <a:p>
            <a:endParaRPr lang="fr-FR" dirty="0" smtClean="0"/>
          </a:p>
          <a:p>
            <a:endParaRPr lang="fr-FR" dirty="0" smtClean="0"/>
          </a:p>
          <a:p>
            <a:pPr>
              <a:buFont typeface="Arial" panose="020B0604020202020204" pitchFamily="34" charset="0"/>
              <a:buNone/>
            </a:pPr>
            <a:r>
              <a:rPr lang="en-GB" dirty="0" smtClean="0"/>
              <a:t>Smart filtering can involve machine learning algorithms to adaptively prioritize alarms based on historical data and criticality.</a:t>
            </a:r>
          </a:p>
          <a:p>
            <a:endParaRPr lang="en-GB" dirty="0" smtClean="0"/>
          </a:p>
        </p:txBody>
      </p:sp>
      <p:sp>
        <p:nvSpPr>
          <p:cNvPr id="4" name="Slide Number Placeholder 3"/>
          <p:cNvSpPr>
            <a:spLocks noGrp="1"/>
          </p:cNvSpPr>
          <p:nvPr>
            <p:ph type="sldNum" sz="quarter" idx="10"/>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40817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26784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User interface</a:t>
            </a:r>
            <a:r>
              <a:rPr lang="fr-FR" baseline="0" dirty="0" smtClean="0"/>
              <a:t> : Live </a:t>
            </a:r>
            <a:r>
              <a:rPr lang="fr-FR" baseline="0" dirty="0" err="1" smtClean="0"/>
              <a:t>database</a:t>
            </a:r>
            <a:r>
              <a:rPr lang="fr-FR" baseline="0" dirty="0" smtClean="0"/>
              <a:t>, archiver </a:t>
            </a:r>
            <a:r>
              <a:rPr lang="fr-FR" baseline="0" dirty="0" err="1" smtClean="0"/>
              <a:t>database</a:t>
            </a:r>
            <a:r>
              <a:rPr lang="fr-FR" baseline="0" dirty="0" smtClean="0"/>
              <a:t>, </a:t>
            </a:r>
            <a:r>
              <a:rPr lang="fr-FR" baseline="0" dirty="0" err="1" smtClean="0"/>
              <a:t>alarm</a:t>
            </a:r>
            <a:r>
              <a:rPr lang="fr-FR" baseline="0" dirty="0" smtClean="0"/>
              <a:t> server and let the information to the </a:t>
            </a:r>
            <a:r>
              <a:rPr lang="fr-FR" baseline="0" dirty="0" err="1" smtClean="0"/>
              <a:t>disposal</a:t>
            </a:r>
            <a:r>
              <a:rPr lang="fr-FR" baseline="0" dirty="0" smtClean="0"/>
              <a:t> for the OPI</a:t>
            </a:r>
          </a:p>
          <a:p>
            <a:endParaRPr lang="fr-FR" baseline="0" dirty="0" smtClean="0"/>
          </a:p>
          <a:p>
            <a:r>
              <a:rPr lang="fr-FR" baseline="0" dirty="0" err="1" smtClean="0"/>
              <a:t>Communicate</a:t>
            </a:r>
            <a:r>
              <a:rPr lang="fr-FR" baseline="0" dirty="0" smtClean="0"/>
              <a:t> </a:t>
            </a:r>
            <a:r>
              <a:rPr lang="fr-FR" baseline="0" dirty="0" err="1" smtClean="0"/>
              <a:t>with</a:t>
            </a:r>
            <a:r>
              <a:rPr lang="fr-FR" baseline="0" dirty="0" smtClean="0"/>
              <a:t> PLC </a:t>
            </a:r>
            <a:r>
              <a:rPr lang="fr-FR" baseline="0" dirty="0" err="1" smtClean="0"/>
              <a:t>through</a:t>
            </a:r>
            <a:r>
              <a:rPr lang="fr-FR" baseline="0" dirty="0" smtClean="0"/>
              <a:t> an IOC (Input Output Controller) = </a:t>
            </a:r>
            <a:r>
              <a:rPr lang="fr-FR" baseline="0" dirty="0" err="1" smtClean="0"/>
              <a:t>like</a:t>
            </a:r>
            <a:r>
              <a:rPr lang="fr-FR" baseline="0" dirty="0" smtClean="0"/>
              <a:t> a software </a:t>
            </a:r>
            <a:r>
              <a:rPr lang="fr-FR" baseline="0" dirty="0" err="1" smtClean="0"/>
              <a:t>controller</a:t>
            </a:r>
            <a:r>
              <a:rPr lang="fr-FR" baseline="0" dirty="0" smtClean="0"/>
              <a:t> – The </a:t>
            </a:r>
            <a:r>
              <a:rPr lang="fr-FR" baseline="0" dirty="0" err="1" smtClean="0"/>
              <a:t>frontier</a:t>
            </a:r>
            <a:r>
              <a:rPr lang="fr-FR" baseline="0" dirty="0" smtClean="0"/>
              <a:t> </a:t>
            </a:r>
            <a:r>
              <a:rPr lang="fr-FR" baseline="0" dirty="0" err="1" smtClean="0"/>
              <a:t>between</a:t>
            </a:r>
            <a:r>
              <a:rPr lang="fr-FR" baseline="0" dirty="0" smtClean="0"/>
              <a:t> the PLC and the </a:t>
            </a:r>
            <a:r>
              <a:rPr lang="fr-FR" baseline="0" dirty="0" err="1" smtClean="0"/>
              <a:t>databases</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IOC(s) – Input output controller that receives data and</a:t>
            </a:r>
            <a:r>
              <a:rPr lang="en-GB" sz="1200" baseline="0" dirty="0" smtClean="0"/>
              <a:t> make them available on the epics environment layer</a:t>
            </a:r>
          </a:p>
          <a:p>
            <a:endParaRPr lang="fr-FR" baseline="0" dirty="0" smtClean="0"/>
          </a:p>
          <a:p>
            <a:r>
              <a:rPr lang="fr-FR" baseline="0" dirty="0" smtClean="0"/>
              <a:t>PLC / </a:t>
            </a:r>
            <a:r>
              <a:rPr lang="fr-FR" baseline="0" dirty="0" err="1" smtClean="0"/>
              <a:t>remote</a:t>
            </a:r>
            <a:r>
              <a:rPr lang="fr-FR" baseline="0" dirty="0" smtClean="0"/>
              <a:t> IO to control and </a:t>
            </a:r>
            <a:r>
              <a:rPr lang="fr-FR" baseline="0" dirty="0" err="1" smtClean="0"/>
              <a:t>receive</a:t>
            </a:r>
            <a:r>
              <a:rPr lang="fr-FR" baseline="0" dirty="0" smtClean="0"/>
              <a:t> data </a:t>
            </a:r>
            <a:r>
              <a:rPr lang="fr-FR" baseline="0" dirty="0" err="1" smtClean="0"/>
              <a:t>from</a:t>
            </a:r>
            <a:r>
              <a:rPr lang="fr-FR" baseline="0" dirty="0" smtClean="0"/>
              <a:t> </a:t>
            </a:r>
            <a:r>
              <a:rPr lang="fr-FR" baseline="0" dirty="0" err="1" smtClean="0"/>
              <a:t>field</a:t>
            </a:r>
            <a:r>
              <a:rPr lang="fr-FR" baseline="0" dirty="0" smtClean="0"/>
              <a:t> </a:t>
            </a:r>
            <a:r>
              <a:rPr lang="fr-FR" baseline="0" dirty="0" err="1" smtClean="0"/>
              <a:t>objects</a:t>
            </a:r>
            <a:endParaRPr lang="fr-FR"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234009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Alarms are crucial signals that cut through the noise, drawing attention to important events and guiding the response to maintain control and safety.</a:t>
            </a:r>
          </a:p>
          <a:p>
            <a:r>
              <a:rPr lang="en-GB" dirty="0" smtClean="0"/>
              <a:t>Effective </a:t>
            </a:r>
            <a:r>
              <a:rPr lang="en-GB" dirty="0" smtClean="0"/>
              <a:t>alarm management is crucial for maintaining operational integrity and ensuring the safety of personnel and equipment.</a:t>
            </a:r>
          </a:p>
          <a:p>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5</a:t>
            </a:fld>
            <a:endParaRPr lang="sv-SE" dirty="0"/>
          </a:p>
        </p:txBody>
      </p:sp>
    </p:spTree>
    <p:extLst>
      <p:ext uri="{BB962C8B-B14F-4D97-AF65-F5344CB8AC3E}">
        <p14:creationId xmlns:p14="http://schemas.microsoft.com/office/powerpoint/2010/main" val="64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Concepts </a:t>
            </a:r>
            <a:r>
              <a:rPr lang="fr-FR" dirty="0" err="1" smtClean="0"/>
              <a:t>needs</a:t>
            </a:r>
            <a:r>
              <a:rPr lang="fr-FR" dirty="0" smtClean="0"/>
              <a:t> to </a:t>
            </a:r>
            <a:r>
              <a:rPr lang="fr-FR" dirty="0" err="1" smtClean="0"/>
              <a:t>be</a:t>
            </a:r>
            <a:r>
              <a:rPr lang="fr-FR" dirty="0" smtClean="0"/>
              <a:t> </a:t>
            </a:r>
            <a:r>
              <a:rPr lang="fr-FR" dirty="0" err="1" smtClean="0"/>
              <a:t>known</a:t>
            </a:r>
            <a:r>
              <a:rPr lang="fr-FR" dirty="0" smtClean="0"/>
              <a:t> by </a:t>
            </a:r>
            <a:r>
              <a:rPr lang="fr-FR" dirty="0" err="1" smtClean="0"/>
              <a:t>anyone</a:t>
            </a:r>
            <a:r>
              <a:rPr lang="fr-FR" dirty="0" smtClean="0"/>
              <a:t> </a:t>
            </a:r>
            <a:r>
              <a:rPr lang="fr-FR" dirty="0" err="1" smtClean="0"/>
              <a:t>creating</a:t>
            </a:r>
            <a:r>
              <a:rPr lang="fr-FR" dirty="0" smtClean="0"/>
              <a:t> an </a:t>
            </a:r>
            <a:r>
              <a:rPr lang="fr-FR" dirty="0" err="1" smtClean="0"/>
              <a:t>alarm</a:t>
            </a:r>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208501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Some systems have too little to no alarm and some systems have too many</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complexity of state machines emphasizes the need for adaptive, user-friendly configuration interfaces in the OPI.</a:t>
            </a:r>
          </a:p>
          <a:p>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97100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Collaboration </a:t>
            </a:r>
            <a:r>
              <a:rPr lang="en-GB" dirty="0" smtClean="0"/>
              <a:t>with system owners is critical for obtaining precise requirements, ensuring a well-defined foundation for alarm </a:t>
            </a:r>
            <a:r>
              <a:rPr lang="en-GB" dirty="0" smtClean="0"/>
              <a:t>configuration</a:t>
            </a:r>
          </a:p>
          <a:p>
            <a:pPr marL="171450" indent="-171450">
              <a:buFontTx/>
              <a:buChar char="-"/>
            </a:pPr>
            <a:r>
              <a:rPr lang="en-GB" dirty="0" smtClean="0"/>
              <a:t>Streamlining </a:t>
            </a:r>
            <a:r>
              <a:rPr lang="en-GB" dirty="0" smtClean="0"/>
              <a:t>the configuration process in the OPI is an integral part of our responsibilities to enhance overall system efficiency.</a:t>
            </a:r>
          </a:p>
          <a:p>
            <a:endParaRPr lang="fr-FR" dirty="0" smtClean="0"/>
          </a:p>
          <a:p>
            <a:r>
              <a:rPr lang="fr-FR" dirty="0" smtClean="0"/>
              <a:t>Flow in a water </a:t>
            </a:r>
            <a:r>
              <a:rPr lang="fr-FR" dirty="0" err="1" smtClean="0"/>
              <a:t>cooling</a:t>
            </a:r>
            <a:r>
              <a:rPr lang="fr-FR" dirty="0" smtClean="0"/>
              <a:t> system </a:t>
            </a:r>
            <a:r>
              <a:rPr lang="fr-FR" dirty="0" err="1" smtClean="0"/>
              <a:t>isn’t</a:t>
            </a:r>
            <a:r>
              <a:rPr lang="fr-FR" dirty="0" smtClean="0"/>
              <a:t> relevant </a:t>
            </a:r>
            <a:r>
              <a:rPr lang="fr-FR" dirty="0" err="1" smtClean="0"/>
              <a:t>when</a:t>
            </a:r>
            <a:r>
              <a:rPr lang="fr-FR" dirty="0" smtClean="0"/>
              <a:t> in Maintenance but </a:t>
            </a:r>
            <a:r>
              <a:rPr lang="fr-FR" dirty="0" err="1" smtClean="0"/>
              <a:t>is</a:t>
            </a:r>
            <a:r>
              <a:rPr lang="fr-FR" dirty="0" smtClean="0"/>
              <a:t> </a:t>
            </a:r>
            <a:r>
              <a:rPr lang="fr-FR" dirty="0" err="1" smtClean="0"/>
              <a:t>critical</a:t>
            </a:r>
            <a:r>
              <a:rPr lang="fr-FR" dirty="0" smtClean="0"/>
              <a:t> </a:t>
            </a:r>
            <a:r>
              <a:rPr lang="fr-FR" dirty="0" err="1" smtClean="0"/>
              <a:t>during</a:t>
            </a:r>
            <a:r>
              <a:rPr lang="fr-FR" dirty="0" smtClean="0"/>
              <a:t> running. </a:t>
            </a:r>
            <a:r>
              <a:rPr lang="fr-FR" dirty="0" err="1" smtClean="0"/>
              <a:t>Also</a:t>
            </a:r>
            <a:r>
              <a:rPr lang="fr-FR" dirty="0" smtClean="0"/>
              <a:t> the </a:t>
            </a:r>
            <a:r>
              <a:rPr lang="fr-FR" dirty="0" err="1" smtClean="0"/>
              <a:t>delay</a:t>
            </a:r>
            <a:r>
              <a:rPr lang="fr-FR" dirty="0" smtClean="0"/>
              <a:t> </a:t>
            </a:r>
            <a:r>
              <a:rPr lang="fr-FR" dirty="0" err="1" smtClean="0"/>
              <a:t>between</a:t>
            </a:r>
            <a:r>
              <a:rPr lang="fr-FR" dirty="0" smtClean="0"/>
              <a:t> the Startup or Running states must </a:t>
            </a:r>
            <a:r>
              <a:rPr lang="fr-FR" dirty="0" err="1" smtClean="0"/>
              <a:t>be</a:t>
            </a:r>
            <a:r>
              <a:rPr lang="fr-FR" dirty="0" smtClean="0"/>
              <a:t> </a:t>
            </a:r>
            <a:r>
              <a:rPr lang="fr-FR" dirty="0" err="1" smtClean="0"/>
              <a:t>different</a:t>
            </a:r>
            <a:r>
              <a:rPr lang="fr-FR" dirty="0" smtClean="0"/>
              <a:t> to </a:t>
            </a:r>
            <a:r>
              <a:rPr lang="fr-FR" dirty="0" err="1" smtClean="0"/>
              <a:t>take</a:t>
            </a:r>
            <a:r>
              <a:rPr lang="fr-FR" dirty="0" smtClean="0"/>
              <a:t> </a:t>
            </a:r>
            <a:r>
              <a:rPr lang="fr-FR" dirty="0" err="1" smtClean="0"/>
              <a:t>into</a:t>
            </a:r>
            <a:r>
              <a:rPr lang="fr-FR" dirty="0" smtClean="0"/>
              <a:t> </a:t>
            </a:r>
            <a:r>
              <a:rPr lang="fr-FR" dirty="0" err="1" smtClean="0"/>
              <a:t>account</a:t>
            </a:r>
            <a:r>
              <a:rPr lang="fr-FR" dirty="0" smtClean="0"/>
              <a:t> a </a:t>
            </a:r>
            <a:r>
              <a:rPr lang="fr-FR" dirty="0" err="1" smtClean="0"/>
              <a:t>ramping</a:t>
            </a:r>
            <a:r>
              <a:rPr lang="fr-FR" dirty="0" smtClean="0"/>
              <a:t> up of the flow.</a:t>
            </a:r>
            <a:endParaRPr lang="en-GB" dirty="0" smtClean="0"/>
          </a:p>
          <a:p>
            <a:endParaRPr lang="en-GB" dirty="0"/>
          </a:p>
        </p:txBody>
      </p:sp>
      <p:sp>
        <p:nvSpPr>
          <p:cNvPr id="4" name="Slide Number Placeholder 3"/>
          <p:cNvSpPr>
            <a:spLocks noGrp="1"/>
          </p:cNvSpPr>
          <p:nvPr>
            <p:ph type="sldNum" sz="quarter" idx="10"/>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6504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 </a:t>
            </a:r>
            <a:r>
              <a:rPr lang="en-GB" dirty="0" smtClean="0"/>
              <a:t>Operator/end </a:t>
            </a:r>
            <a:r>
              <a:rPr lang="en-GB" dirty="0" smtClean="0"/>
              <a:t>user point of view : What should be there ? What description is the best ? Should there be an annunciation ? </a:t>
            </a:r>
          </a:p>
          <a:p>
            <a:pPr marL="0" indent="0">
              <a:buFontTx/>
              <a:buNone/>
            </a:pPr>
            <a:r>
              <a:rPr lang="en-GB" dirty="0" smtClean="0"/>
              <a:t>- Balance </a:t>
            </a:r>
            <a:r>
              <a:rPr lang="en-GB" dirty="0" smtClean="0"/>
              <a:t>safety/freedom of movement with alarms and </a:t>
            </a:r>
            <a:r>
              <a:rPr lang="en-GB" dirty="0" smtClean="0"/>
              <a:t>interlocks</a:t>
            </a:r>
          </a:p>
          <a:p>
            <a:pPr marL="0" indent="0">
              <a:buFontTx/>
              <a:buNone/>
            </a:pPr>
            <a:r>
              <a:rPr lang="en-GB" dirty="0" smtClean="0"/>
              <a:t>- Alarm </a:t>
            </a:r>
            <a:r>
              <a:rPr lang="en-GB" dirty="0" smtClean="0"/>
              <a:t>/ interlock role needs clarification over the whole </a:t>
            </a:r>
            <a:r>
              <a:rPr lang="en-GB" dirty="0" smtClean="0"/>
              <a:t>facility</a:t>
            </a:r>
          </a:p>
          <a:p>
            <a:pPr marL="0" indent="0">
              <a:buFontTx/>
              <a:buNone/>
            </a:pPr>
            <a:r>
              <a:rPr lang="fr-FR" dirty="0" smtClean="0"/>
              <a:t>- Force </a:t>
            </a:r>
            <a:r>
              <a:rPr lang="fr-FR" dirty="0" smtClean="0"/>
              <a:t>mode to </a:t>
            </a:r>
            <a:r>
              <a:rPr lang="fr-FR" dirty="0" err="1" smtClean="0"/>
              <a:t>avoid</a:t>
            </a:r>
            <a:r>
              <a:rPr lang="fr-FR" dirty="0" smtClean="0"/>
              <a:t> </a:t>
            </a:r>
            <a:r>
              <a:rPr lang="fr-FR" dirty="0" err="1" smtClean="0"/>
              <a:t>being</a:t>
            </a:r>
            <a:r>
              <a:rPr lang="fr-FR" dirty="0" smtClean="0"/>
              <a:t> </a:t>
            </a:r>
            <a:r>
              <a:rPr lang="fr-FR" dirty="0" err="1" smtClean="0"/>
              <a:t>annoyed</a:t>
            </a:r>
            <a:r>
              <a:rPr lang="fr-FR" dirty="0" smtClean="0"/>
              <a:t> by interlocks</a:t>
            </a:r>
          </a:p>
          <a:p>
            <a:pPr marL="171450" indent="-171450">
              <a:buFontTx/>
              <a:buChar char="-"/>
            </a:pPr>
            <a:endParaRPr lang="en-GB" dirty="0" smtClean="0"/>
          </a:p>
          <a:p>
            <a:pPr marL="0" indent="0">
              <a:buFontTx/>
              <a:buNone/>
            </a:pPr>
            <a:r>
              <a:rPr lang="en-GB" dirty="0" smtClean="0"/>
              <a:t>Consequence,</a:t>
            </a:r>
            <a:r>
              <a:rPr lang="en-GB" baseline="0" dirty="0" smtClean="0"/>
              <a:t> the person in charge doesn’t know what’s happening and how to react</a:t>
            </a:r>
            <a:endParaRPr lang="fr-FR" dirty="0" smtClean="0"/>
          </a:p>
        </p:txBody>
      </p:sp>
      <p:sp>
        <p:nvSpPr>
          <p:cNvPr id="4" name="Slide Number Placeholder 3"/>
          <p:cNvSpPr>
            <a:spLocks noGrp="1"/>
          </p:cNvSpPr>
          <p:nvPr>
            <p:ph type="sldNum" sz="quarter" idx="10"/>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196647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None/>
            </a:pPr>
            <a:r>
              <a:rPr lang="en-GB" dirty="0" smtClean="0"/>
              <a:t> Thoughtful alarm descriptions and annunciations enhance operator understanding and response time</a:t>
            </a:r>
          </a:p>
          <a:p>
            <a:pPr algn="just">
              <a:buFont typeface="Arial" panose="020B0604020202020204" pitchFamily="34" charset="0"/>
              <a:buNone/>
            </a:pPr>
            <a:r>
              <a:rPr lang="en-GB" dirty="0" smtClean="0"/>
              <a:t> Striking a balance between safety measures and operational freedom is crucial for maintaining efficiency</a:t>
            </a:r>
          </a:p>
          <a:p>
            <a:pPr algn="just">
              <a:buFont typeface="Arial" panose="020B0604020202020204" pitchFamily="34" charset="0"/>
              <a:buNone/>
            </a:pPr>
            <a:endParaRPr lang="fr-FR" dirty="0" smtClean="0"/>
          </a:p>
          <a:p>
            <a:pPr algn="just">
              <a:buFont typeface="Arial" panose="020B0604020202020204" pitchFamily="34" charset="0"/>
              <a:buNone/>
            </a:pPr>
            <a:r>
              <a:rPr lang="en-GB" dirty="0" smtClean="0"/>
              <a:t>Good practice, what to do when the alarm arrives </a:t>
            </a:r>
          </a:p>
          <a:p>
            <a:pPr algn="just">
              <a:buFont typeface="Arial" panose="020B0604020202020204" pitchFamily="34" charset="0"/>
              <a:buNone/>
            </a:pPr>
            <a:r>
              <a:rPr lang="en-GB" dirty="0" smtClean="0"/>
              <a:t>	It </a:t>
            </a:r>
            <a:r>
              <a:rPr lang="en-GB" dirty="0" smtClean="0"/>
              <a:t>is possible to write different action over one alarm - Targets different group of person reading the alarm</a:t>
            </a:r>
          </a:p>
          <a:p>
            <a:pPr marL="0" indent="0">
              <a:buFont typeface="Arial" panose="020B0604020202020204" pitchFamily="34" charset="0"/>
              <a:buNone/>
            </a:pPr>
            <a:endParaRPr lang="fr-FR"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 </a:t>
            </a:r>
            <a:r>
              <a:rPr lang="fr-FR" dirty="0" err="1" smtClean="0"/>
              <a:t>Add</a:t>
            </a:r>
            <a:r>
              <a:rPr lang="fr-FR" dirty="0" smtClean="0"/>
              <a:t> a « Force » </a:t>
            </a:r>
            <a:r>
              <a:rPr lang="fr-FR" dirty="0" err="1" smtClean="0"/>
              <a:t>operation</a:t>
            </a:r>
            <a:r>
              <a:rPr lang="fr-FR" dirty="0" smtClean="0"/>
              <a:t> mode  to </a:t>
            </a:r>
            <a:r>
              <a:rPr lang="fr-FR" dirty="0" err="1" smtClean="0"/>
              <a:t>devices</a:t>
            </a:r>
            <a:r>
              <a:rPr lang="fr-FR" dirty="0" smtClean="0"/>
              <a:t> to </a:t>
            </a:r>
            <a:r>
              <a:rPr lang="fr-FR" dirty="0" err="1" smtClean="0"/>
              <a:t>overwrite</a:t>
            </a:r>
            <a:r>
              <a:rPr lang="fr-FR" dirty="0" smtClean="0"/>
              <a:t> interlocks for system </a:t>
            </a:r>
            <a:r>
              <a:rPr lang="fr-FR" dirty="0" err="1" smtClean="0"/>
              <a:t>availability</a:t>
            </a:r>
            <a:endParaRPr lang="en-GB" dirty="0" smtClean="0"/>
          </a:p>
          <a:p>
            <a:pPr marL="0"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330206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3" y="6475270"/>
            <a:ext cx="4891253"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945844"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er Architecture Backround Temp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BD61A1-005B-9349-9560-8B6E4A960A36}"/>
              </a:ext>
            </a:extLst>
          </p:cNvPr>
          <p:cNvSpPr/>
          <p:nvPr userDrawn="1"/>
        </p:nvSpPr>
        <p:spPr>
          <a:xfrm>
            <a:off x="0" y="3927918"/>
            <a:ext cx="12192000" cy="1099308"/>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0A8653FB-B250-B74B-8079-E8E844E6281E}"/>
              </a:ext>
            </a:extLst>
          </p:cNvPr>
          <p:cNvSpPr/>
          <p:nvPr userDrawn="1"/>
        </p:nvSpPr>
        <p:spPr>
          <a:xfrm>
            <a:off x="-2836" y="0"/>
            <a:ext cx="12194836" cy="997682"/>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198FFC8F-F4E1-4244-B4EA-0EAA62C78BC2}"/>
              </a:ext>
            </a:extLst>
          </p:cNvPr>
          <p:cNvSpPr/>
          <p:nvPr userDrawn="1"/>
        </p:nvSpPr>
        <p:spPr>
          <a:xfrm>
            <a:off x="0" y="968579"/>
            <a:ext cx="12192000" cy="931223"/>
          </a:xfrm>
          <a:prstGeom prst="rect">
            <a:avLst/>
          </a:prstGeom>
          <a:solidFill>
            <a:srgbClr val="00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C0B7FE8E-DD0B-EB48-A4A8-EA5F915EDDAA}"/>
              </a:ext>
            </a:extLst>
          </p:cNvPr>
          <p:cNvSpPr/>
          <p:nvPr userDrawn="1"/>
        </p:nvSpPr>
        <p:spPr>
          <a:xfrm>
            <a:off x="0" y="1788588"/>
            <a:ext cx="12192000" cy="903473"/>
          </a:xfrm>
          <a:prstGeom prst="rect">
            <a:avLst/>
          </a:prstGeom>
          <a:solidFill>
            <a:srgbClr val="007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1" name="Rectangle 10">
            <a:extLst>
              <a:ext uri="{FF2B5EF4-FFF2-40B4-BE49-F238E27FC236}">
                <a16:creationId xmlns:a16="http://schemas.microsoft.com/office/drawing/2014/main" id="{4AA1CF25-632D-9544-AE9E-B5EB65DFCD2F}"/>
              </a:ext>
            </a:extLst>
          </p:cNvPr>
          <p:cNvSpPr/>
          <p:nvPr userDrawn="1"/>
        </p:nvSpPr>
        <p:spPr>
          <a:xfrm>
            <a:off x="0" y="2644358"/>
            <a:ext cx="12192000" cy="1285335"/>
          </a:xfrm>
          <a:prstGeom prst="rect">
            <a:avLst/>
          </a:prstGeom>
          <a:solidFill>
            <a:srgbClr val="007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74874E9A-2081-864F-B3D6-C1794B7E1982}"/>
              </a:ext>
            </a:extLst>
          </p:cNvPr>
          <p:cNvSpPr/>
          <p:nvPr userDrawn="1"/>
        </p:nvSpPr>
        <p:spPr>
          <a:xfrm>
            <a:off x="0" y="5014729"/>
            <a:ext cx="12192000" cy="645082"/>
          </a:xfrm>
          <a:prstGeom prst="rect">
            <a:avLst/>
          </a:prstGeom>
          <a:solidFill>
            <a:srgbClr val="005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0196D881-68F6-CD40-BBE1-413CD030367E}"/>
              </a:ext>
            </a:extLst>
          </p:cNvPr>
          <p:cNvSpPr/>
          <p:nvPr userDrawn="1"/>
        </p:nvSpPr>
        <p:spPr>
          <a:xfrm>
            <a:off x="0" y="5657017"/>
            <a:ext cx="12192000" cy="626575"/>
          </a:xfrm>
          <a:prstGeom prst="rect">
            <a:avLst/>
          </a:prstGeom>
          <a:solidFill>
            <a:srgbClr val="005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Rectangle 13">
            <a:extLst>
              <a:ext uri="{FF2B5EF4-FFF2-40B4-BE49-F238E27FC236}">
                <a16:creationId xmlns:a16="http://schemas.microsoft.com/office/drawing/2014/main" id="{3C8BFD91-D8F4-C74F-9AD9-92D3F3F5EA57}"/>
              </a:ext>
            </a:extLst>
          </p:cNvPr>
          <p:cNvSpPr/>
          <p:nvPr userDrawn="1"/>
        </p:nvSpPr>
        <p:spPr>
          <a:xfrm>
            <a:off x="0" y="6275574"/>
            <a:ext cx="12192000" cy="582427"/>
          </a:xfrm>
          <a:prstGeom prst="rect">
            <a:avLst/>
          </a:prstGeom>
          <a:solidFill>
            <a:srgbClr val="00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5" name="Straight Connector 14">
            <a:extLst>
              <a:ext uri="{FF2B5EF4-FFF2-40B4-BE49-F238E27FC236}">
                <a16:creationId xmlns:a16="http://schemas.microsoft.com/office/drawing/2014/main" id="{04B5FEE5-9D4C-844D-86CB-71AD3DF266E9}"/>
              </a:ext>
            </a:extLst>
          </p:cNvPr>
          <p:cNvCxnSpPr>
            <a:cxnSpLocks/>
          </p:cNvCxnSpPr>
          <p:nvPr userDrawn="1"/>
        </p:nvCxnSpPr>
        <p:spPr>
          <a:xfrm>
            <a:off x="-2835" y="964519"/>
            <a:ext cx="12194836" cy="0"/>
          </a:xfrm>
          <a:prstGeom prst="line">
            <a:avLst/>
          </a:prstGeom>
          <a:ln w="9525" cap="rnd" cmpd="sng" algn="ctr">
            <a:gradFill>
              <a:gsLst>
                <a:gs pos="0">
                  <a:schemeClr val="bg1">
                    <a:alpha val="78000"/>
                  </a:schemeClr>
                </a:gs>
                <a:gs pos="26000">
                  <a:schemeClr val="bg1">
                    <a:alpha val="30000"/>
                  </a:schemeClr>
                </a:gs>
                <a:gs pos="86000">
                  <a:srgbClr val="FFFFFF">
                    <a:alpha val="17000"/>
                  </a:srgbClr>
                </a:gs>
                <a:gs pos="75000">
                  <a:srgbClr val="FFFFFF">
                    <a:alpha val="43000"/>
                  </a:srgbClr>
                </a:gs>
                <a:gs pos="46000">
                  <a:schemeClr val="bg1">
                    <a:alpha val="14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5482A43-F451-DC45-8761-E71F6ACA9161}"/>
              </a:ext>
            </a:extLst>
          </p:cNvPr>
          <p:cNvCxnSpPr>
            <a:cxnSpLocks/>
          </p:cNvCxnSpPr>
          <p:nvPr userDrawn="1"/>
        </p:nvCxnSpPr>
        <p:spPr>
          <a:xfrm>
            <a:off x="-2835" y="1780116"/>
            <a:ext cx="12194836" cy="0"/>
          </a:xfrm>
          <a:prstGeom prst="line">
            <a:avLst/>
          </a:prstGeom>
          <a:ln w="9525" cap="rnd" cmpd="sng" algn="ctr">
            <a:gradFill>
              <a:gsLst>
                <a:gs pos="0">
                  <a:schemeClr val="bg1">
                    <a:alpha val="78000"/>
                  </a:schemeClr>
                </a:gs>
                <a:gs pos="26000">
                  <a:schemeClr val="bg1">
                    <a:alpha val="0"/>
                  </a:schemeClr>
                </a:gs>
                <a:gs pos="86000">
                  <a:srgbClr val="FFFFFF">
                    <a:alpha val="0"/>
                  </a:srgbClr>
                </a:gs>
                <a:gs pos="75000">
                  <a:srgbClr val="FFFFFF">
                    <a:alpha val="63000"/>
                  </a:srgbClr>
                </a:gs>
                <a:gs pos="36000">
                  <a:schemeClr val="bg1">
                    <a:alpha val="3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BE2EB50-8C2F-E44F-B5E9-EEF37183040E}"/>
              </a:ext>
            </a:extLst>
          </p:cNvPr>
          <p:cNvCxnSpPr>
            <a:cxnSpLocks/>
          </p:cNvCxnSpPr>
          <p:nvPr userDrawn="1"/>
        </p:nvCxnSpPr>
        <p:spPr>
          <a:xfrm>
            <a:off x="-2835" y="2635525"/>
            <a:ext cx="12194836" cy="0"/>
          </a:xfrm>
          <a:prstGeom prst="line">
            <a:avLst/>
          </a:prstGeom>
          <a:ln w="9525" cap="rnd" cmpd="sng" algn="ctr">
            <a:gradFill>
              <a:gsLst>
                <a:gs pos="0">
                  <a:schemeClr val="bg1">
                    <a:alpha val="78000"/>
                  </a:schemeClr>
                </a:gs>
                <a:gs pos="30000">
                  <a:srgbClr val="FFFFFF">
                    <a:alpha val="0"/>
                  </a:srgbClr>
                </a:gs>
                <a:gs pos="23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76FF466B-2972-1749-A871-43742C6ACAFC}"/>
              </a:ext>
            </a:extLst>
          </p:cNvPr>
          <p:cNvCxnSpPr>
            <a:cxnSpLocks/>
          </p:cNvCxnSpPr>
          <p:nvPr userDrawn="1"/>
        </p:nvCxnSpPr>
        <p:spPr>
          <a:xfrm>
            <a:off x="0" y="3921832"/>
            <a:ext cx="12192000" cy="0"/>
          </a:xfrm>
          <a:prstGeom prst="line">
            <a:avLst/>
          </a:prstGeom>
          <a:ln w="9525" cap="rnd" cmpd="sng" algn="ctr">
            <a:gradFill>
              <a:gsLst>
                <a:gs pos="0">
                  <a:schemeClr val="bg1">
                    <a:alpha val="78000"/>
                  </a:schemeClr>
                </a:gs>
                <a:gs pos="27000">
                  <a:srgbClr val="FFFFFF">
                    <a:alpha val="0"/>
                  </a:srgbClr>
                </a:gs>
                <a:gs pos="20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1F28B33E-98A6-8547-89E2-7F551E2FECDB}"/>
              </a:ext>
            </a:extLst>
          </p:cNvPr>
          <p:cNvCxnSpPr>
            <a:cxnSpLocks/>
          </p:cNvCxnSpPr>
          <p:nvPr userDrawn="1"/>
        </p:nvCxnSpPr>
        <p:spPr>
          <a:xfrm>
            <a:off x="-2835" y="5008528"/>
            <a:ext cx="12194836" cy="0"/>
          </a:xfrm>
          <a:prstGeom prst="line">
            <a:avLst/>
          </a:prstGeom>
          <a:ln w="9525" cap="rnd" cmpd="sng" algn="ctr">
            <a:gradFill>
              <a:gsLst>
                <a:gs pos="0">
                  <a:schemeClr val="bg1">
                    <a:alpha val="78000"/>
                  </a:schemeClr>
                </a:gs>
                <a:gs pos="27000">
                  <a:srgbClr val="FFFFFF">
                    <a:alpha val="3000"/>
                  </a:srgbClr>
                </a:gs>
                <a:gs pos="20000">
                  <a:schemeClr val="bg1">
                    <a:alpha val="0"/>
                  </a:schemeClr>
                </a:gs>
                <a:gs pos="95000">
                  <a:srgbClr val="FFFFFF">
                    <a:alpha val="14000"/>
                  </a:srgbClr>
                </a:gs>
                <a:gs pos="78000">
                  <a:srgbClr val="FFFFFF">
                    <a:alpha val="25000"/>
                  </a:srgbClr>
                </a:gs>
                <a:gs pos="36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ED8C49D7-3C1F-B344-A698-65E9AF2E864B}"/>
              </a:ext>
            </a:extLst>
          </p:cNvPr>
          <p:cNvCxnSpPr>
            <a:cxnSpLocks/>
          </p:cNvCxnSpPr>
          <p:nvPr userDrawn="1"/>
        </p:nvCxnSpPr>
        <p:spPr>
          <a:xfrm>
            <a:off x="-2835" y="5650152"/>
            <a:ext cx="12194836" cy="0"/>
          </a:xfrm>
          <a:prstGeom prst="line">
            <a:avLst/>
          </a:prstGeom>
          <a:ln w="9525" cap="rnd" cmpd="sng" algn="ctr">
            <a:gradFill>
              <a:gsLst>
                <a:gs pos="0">
                  <a:schemeClr val="bg1">
                    <a:alpha val="78000"/>
                  </a:schemeClr>
                </a:gs>
                <a:gs pos="28000">
                  <a:srgbClr val="FFFFFF">
                    <a:alpha val="0"/>
                  </a:srgbClr>
                </a:gs>
                <a:gs pos="21000">
                  <a:schemeClr val="bg1">
                    <a:alpha val="0"/>
                  </a:schemeClr>
                </a:gs>
                <a:gs pos="89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CEFCE13-E359-5643-A613-22FC2071F063}"/>
              </a:ext>
            </a:extLst>
          </p:cNvPr>
          <p:cNvCxnSpPr>
            <a:cxnSpLocks/>
          </p:cNvCxnSpPr>
          <p:nvPr userDrawn="1"/>
        </p:nvCxnSpPr>
        <p:spPr>
          <a:xfrm>
            <a:off x="0" y="6265718"/>
            <a:ext cx="12192000" cy="0"/>
          </a:xfrm>
          <a:prstGeom prst="line">
            <a:avLst/>
          </a:prstGeom>
          <a:ln w="9525" cap="rnd" cmpd="sng" algn="ctr">
            <a:gradFill>
              <a:gsLst>
                <a:gs pos="0">
                  <a:schemeClr val="bg1">
                    <a:alpha val="78000"/>
                  </a:schemeClr>
                </a:gs>
                <a:gs pos="30000">
                  <a:srgbClr val="FFFFFF">
                    <a:alpha val="0"/>
                  </a:srgbClr>
                </a:gs>
                <a:gs pos="25000">
                  <a:schemeClr val="bg1">
                    <a:alpha val="0"/>
                  </a:schemeClr>
                </a:gs>
                <a:gs pos="85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7DCC488A-087B-6643-81E4-6BC347BC73F9}"/>
              </a:ext>
            </a:extLst>
          </p:cNvPr>
          <p:cNvSpPr txBox="1"/>
          <p:nvPr userDrawn="1"/>
        </p:nvSpPr>
        <p:spPr>
          <a:xfrm>
            <a:off x="251114" y="1290949"/>
            <a:ext cx="1839598" cy="369332"/>
          </a:xfrm>
          <a:prstGeom prst="rect">
            <a:avLst/>
          </a:prstGeom>
          <a:noFill/>
        </p:spPr>
        <p:txBody>
          <a:bodyPr wrap="square" rtlCol="0">
            <a:spAutoFit/>
          </a:bodyPr>
          <a:lstStyle/>
          <a:p>
            <a:pPr algn="r"/>
            <a:r>
              <a:rPr lang="en-GB" sz="900" b="1" spc="40" baseline="0" dirty="0">
                <a:solidFill>
                  <a:schemeClr val="bg1"/>
                </a:solidFill>
                <a:latin typeface="Calibri" panose="020F0502020204030204" pitchFamily="34" charset="0"/>
                <a:cs typeface="Calibri" panose="020F0502020204030204" pitchFamily="34" charset="0"/>
              </a:rPr>
              <a:t>engineers, operators,</a:t>
            </a:r>
          </a:p>
          <a:p>
            <a:pPr algn="r"/>
            <a:r>
              <a:rPr lang="en-GB" sz="900" b="1" spc="40" baseline="0" dirty="0">
                <a:solidFill>
                  <a:schemeClr val="bg1"/>
                </a:solidFill>
                <a:latin typeface="Calibri" panose="020F0502020204030204" pitchFamily="34" charset="0"/>
                <a:cs typeface="Calibri" panose="020F0502020204030204" pitchFamily="34" charset="0"/>
              </a:rPr>
              <a:t>scientists, technicians, ...</a:t>
            </a:r>
          </a:p>
        </p:txBody>
      </p:sp>
      <p:sp>
        <p:nvSpPr>
          <p:cNvPr id="24" name="TextBox 23">
            <a:extLst>
              <a:ext uri="{FF2B5EF4-FFF2-40B4-BE49-F238E27FC236}">
                <a16:creationId xmlns:a16="http://schemas.microsoft.com/office/drawing/2014/main" id="{CFBC42A5-A6DE-114B-B82B-5086D58B1CB3}"/>
              </a:ext>
            </a:extLst>
          </p:cNvPr>
          <p:cNvSpPr txBox="1"/>
          <p:nvPr userDrawn="1"/>
        </p:nvSpPr>
        <p:spPr>
          <a:xfrm>
            <a:off x="220633" y="1031935"/>
            <a:ext cx="1839599"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Human Users</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961A9D6B-0B5C-6A45-BA7E-A1F0CFE986CD}"/>
              </a:ext>
            </a:extLst>
          </p:cNvPr>
          <p:cNvSpPr txBox="1"/>
          <p:nvPr userDrawn="1"/>
        </p:nvSpPr>
        <p:spPr>
          <a:xfrm>
            <a:off x="182881" y="2087675"/>
            <a:ext cx="1907832" cy="507831"/>
          </a:xfrm>
          <a:prstGeom prst="rect">
            <a:avLst/>
          </a:prstGeom>
          <a:noFill/>
        </p:spPr>
        <p:txBody>
          <a:bodyPr wrap="square" rtlCol="0">
            <a:spAutoFit/>
          </a:bodyPr>
          <a:lstStyle/>
          <a:p>
            <a:pPr algn="r"/>
            <a:r>
              <a:rPr lang="en-GB" sz="900" b="1" spc="30" dirty="0">
                <a:solidFill>
                  <a:schemeClr val="bg1"/>
                </a:solidFill>
                <a:latin typeface="Calibri" panose="020F0502020204030204" pitchFamily="34" charset="0"/>
                <a:cs typeface="Calibri" panose="020F0502020204030204" pitchFamily="34" charset="0"/>
              </a:rPr>
              <a:t>GUIs for data analysis,</a:t>
            </a:r>
          </a:p>
          <a:p>
            <a:pPr algn="r"/>
            <a:r>
              <a:rPr lang="en-GB" sz="900" b="1" spc="30" dirty="0">
                <a:solidFill>
                  <a:schemeClr val="bg1"/>
                </a:solidFill>
                <a:latin typeface="Calibri" panose="020F0502020204030204" pitchFamily="34" charset="0"/>
                <a:cs typeface="Calibri" panose="020F0502020204030204" pitchFamily="34" charset="0"/>
              </a:rPr>
              <a:t> processing and </a:t>
            </a:r>
            <a:r>
              <a:rPr lang="en-GB" sz="900" b="1" spc="30" baseline="0" dirty="0">
                <a:solidFill>
                  <a:schemeClr val="bg1"/>
                </a:solidFill>
                <a:latin typeface="Calibri" panose="020F0502020204030204" pitchFamily="34" charset="0"/>
                <a:cs typeface="Calibri" panose="020F0502020204030204" pitchFamily="34" charset="0"/>
              </a:rPr>
              <a:t>archiving</a:t>
            </a:r>
            <a:r>
              <a:rPr lang="en-GB" sz="900" b="1" spc="30" dirty="0">
                <a:solidFill>
                  <a:schemeClr val="bg1"/>
                </a:solidFill>
                <a:latin typeface="Calibri" panose="020F0502020204030204" pitchFamily="34" charset="0"/>
                <a:cs typeface="Calibri" panose="020F0502020204030204" pitchFamily="34" charset="0"/>
              </a:rPr>
              <a:t> services, system configuration, ...</a:t>
            </a:r>
          </a:p>
        </p:txBody>
      </p:sp>
      <p:sp>
        <p:nvSpPr>
          <p:cNvPr id="26" name="TextBox 25">
            <a:extLst>
              <a:ext uri="{FF2B5EF4-FFF2-40B4-BE49-F238E27FC236}">
                <a16:creationId xmlns:a16="http://schemas.microsoft.com/office/drawing/2014/main" id="{82ACA9FA-E617-DA41-B950-90B4DEEA4E51}"/>
              </a:ext>
            </a:extLst>
          </p:cNvPr>
          <p:cNvSpPr txBox="1"/>
          <p:nvPr userDrawn="1"/>
        </p:nvSpPr>
        <p:spPr>
          <a:xfrm>
            <a:off x="367182" y="1808690"/>
            <a:ext cx="1723530"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Applications</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2E747AA5-6BEA-904A-9E94-B3434F9D2F02}"/>
              </a:ext>
            </a:extLst>
          </p:cNvPr>
          <p:cNvSpPr txBox="1"/>
          <p:nvPr userDrawn="1"/>
        </p:nvSpPr>
        <p:spPr>
          <a:xfrm>
            <a:off x="251114" y="3094127"/>
            <a:ext cx="1839598" cy="507831"/>
          </a:xfrm>
          <a:prstGeom prst="rect">
            <a:avLst/>
          </a:prstGeom>
          <a:noFill/>
        </p:spPr>
        <p:txBody>
          <a:bodyPr wrap="square" rtlCol="0">
            <a:spAutoFit/>
          </a:bodyPr>
          <a:lstStyle/>
          <a:p>
            <a:pPr algn="r"/>
            <a:r>
              <a:rPr lang="en-GB" sz="900" b="1" spc="40" baseline="0" dirty="0">
                <a:solidFill>
                  <a:schemeClr val="bg1"/>
                </a:solidFill>
                <a:latin typeface="Calibri" panose="020F0502020204030204" pitchFamily="34" charset="0"/>
                <a:cs typeface="Calibri" panose="020F0502020204030204" pitchFamily="34" charset="0"/>
              </a:rPr>
              <a:t>runtime &amp; historical data,</a:t>
            </a:r>
          </a:p>
          <a:p>
            <a:pPr algn="r"/>
            <a:r>
              <a:rPr lang="en-GB" sz="900" b="1" spc="40" baseline="0" dirty="0">
                <a:solidFill>
                  <a:schemeClr val="bg1"/>
                </a:solidFill>
                <a:latin typeface="Calibri" panose="020F0502020204030204" pitchFamily="34" charset="0"/>
                <a:cs typeface="Calibri" panose="020F0502020204030204" pitchFamily="34" charset="0"/>
              </a:rPr>
              <a:t>complex control functions,</a:t>
            </a:r>
          </a:p>
          <a:p>
            <a:pPr algn="r"/>
            <a:r>
              <a:rPr lang="en-GB" sz="900" b="1" spc="40" baseline="0" dirty="0">
                <a:solidFill>
                  <a:schemeClr val="bg1"/>
                </a:solidFill>
                <a:latin typeface="Calibri" panose="020F0502020204030204" pitchFamily="34" charset="0"/>
                <a:cs typeface="Calibri" panose="020F0502020204030204" pitchFamily="34" charset="0"/>
              </a:rPr>
              <a:t>configuration databases</a:t>
            </a:r>
          </a:p>
        </p:txBody>
      </p:sp>
      <p:sp>
        <p:nvSpPr>
          <p:cNvPr id="28" name="TextBox 27">
            <a:extLst>
              <a:ext uri="{FF2B5EF4-FFF2-40B4-BE49-F238E27FC236}">
                <a16:creationId xmlns:a16="http://schemas.microsoft.com/office/drawing/2014/main" id="{ABF82DE3-8FE7-8E49-ADC7-A5D349AD19C6}"/>
              </a:ext>
            </a:extLst>
          </p:cNvPr>
          <p:cNvSpPr txBox="1"/>
          <p:nvPr userDrawn="1"/>
        </p:nvSpPr>
        <p:spPr>
          <a:xfrm>
            <a:off x="251115" y="2813040"/>
            <a:ext cx="1839597"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Facility Integration</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51207A60-29BD-2541-AFFD-8AC1D019424C}"/>
              </a:ext>
            </a:extLst>
          </p:cNvPr>
          <p:cNvSpPr txBox="1"/>
          <p:nvPr userDrawn="1"/>
        </p:nvSpPr>
        <p:spPr>
          <a:xfrm>
            <a:off x="251115" y="4304737"/>
            <a:ext cx="1839598" cy="646331"/>
          </a:xfrm>
          <a:prstGeom prst="rect">
            <a:avLst/>
          </a:prstGeom>
          <a:noFill/>
        </p:spPr>
        <p:txBody>
          <a:bodyPr wrap="square" rtlCol="0">
            <a:spAutoFit/>
          </a:bodyPr>
          <a:lstStyle/>
          <a:p>
            <a:pPr algn="r"/>
            <a:r>
              <a:rPr lang="en-GB" sz="900" b="1" spc="40" baseline="0" dirty="0">
                <a:solidFill>
                  <a:schemeClr val="bg1"/>
                </a:solidFill>
                <a:latin typeface="Calibri" panose="020F0502020204030204" pitchFamily="34" charset="0"/>
                <a:cs typeface="Calibri" panose="020F0502020204030204" pitchFamily="34" charset="0"/>
              </a:rPr>
              <a:t>process and device control,</a:t>
            </a:r>
          </a:p>
          <a:p>
            <a:pPr algn="r"/>
            <a:r>
              <a:rPr lang="en-GB" sz="900" b="1" spc="40" baseline="0" dirty="0">
                <a:solidFill>
                  <a:schemeClr val="bg1"/>
                </a:solidFill>
                <a:latin typeface="Calibri" panose="020F0502020204030204" pitchFamily="34" charset="0"/>
                <a:cs typeface="Calibri" panose="020F0502020204030204" pitchFamily="34" charset="0"/>
              </a:rPr>
              <a:t>high dependability,</a:t>
            </a:r>
          </a:p>
          <a:p>
            <a:pPr algn="r"/>
            <a:r>
              <a:rPr lang="en-GB" sz="900" b="1" spc="40" baseline="0" dirty="0">
                <a:solidFill>
                  <a:schemeClr val="bg1"/>
                </a:solidFill>
                <a:latin typeface="Calibri" panose="020F0502020204030204" pitchFamily="34" charset="0"/>
                <a:cs typeface="Calibri" panose="020F0502020204030204" pitchFamily="34" charset="0"/>
              </a:rPr>
              <a:t>executes local control functions</a:t>
            </a:r>
          </a:p>
        </p:txBody>
      </p:sp>
      <p:sp>
        <p:nvSpPr>
          <p:cNvPr id="30" name="TextBox 29">
            <a:extLst>
              <a:ext uri="{FF2B5EF4-FFF2-40B4-BE49-F238E27FC236}">
                <a16:creationId xmlns:a16="http://schemas.microsoft.com/office/drawing/2014/main" id="{27FE678F-F792-7B47-B698-E1F67107705E}"/>
              </a:ext>
            </a:extLst>
          </p:cNvPr>
          <p:cNvSpPr txBox="1"/>
          <p:nvPr userDrawn="1"/>
        </p:nvSpPr>
        <p:spPr>
          <a:xfrm>
            <a:off x="251115" y="4031889"/>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Local System Control</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F4A57D3A-95A9-3E44-9B58-625F72B8357A}"/>
              </a:ext>
            </a:extLst>
          </p:cNvPr>
          <p:cNvSpPr txBox="1"/>
          <p:nvPr userDrawn="1"/>
        </p:nvSpPr>
        <p:spPr>
          <a:xfrm>
            <a:off x="251115" y="4982364"/>
            <a:ext cx="1839598" cy="523220"/>
          </a:xfrm>
          <a:prstGeom prst="rect">
            <a:avLst/>
          </a:prstGeom>
          <a:noFill/>
        </p:spPr>
        <p:txBody>
          <a:bodyPr wrap="square" rtlCol="0">
            <a:spAutoFit/>
          </a:bodyPr>
          <a:lstStyle/>
          <a:p>
            <a:pPr algn="r"/>
            <a:r>
              <a:rPr lang="en-GB" sz="1400" dirty="0">
                <a:solidFill>
                  <a:schemeClr val="bg1"/>
                </a:solidFill>
                <a:latin typeface="Calibri Light" panose="020F0302020204030204" pitchFamily="34" charset="0"/>
                <a:cs typeface="Calibri Light" panose="020F0302020204030204" pitchFamily="34" charset="0"/>
              </a:rPr>
              <a:t>Signal Conditioning</a:t>
            </a:r>
          </a:p>
          <a:p>
            <a:pPr algn="r"/>
            <a:r>
              <a:rPr lang="en-GB" sz="1400" dirty="0">
                <a:solidFill>
                  <a:schemeClr val="bg1"/>
                </a:solidFill>
                <a:latin typeface="Calibri Light" panose="020F0302020204030204" pitchFamily="34" charset="0"/>
                <a:cs typeface="Calibri Light" panose="020F0302020204030204" pitchFamily="34" charset="0"/>
              </a:rPr>
              <a:t>(a/d ) and Electronics</a:t>
            </a:r>
          </a:p>
        </p:txBody>
      </p:sp>
      <p:sp>
        <p:nvSpPr>
          <p:cNvPr id="32" name="TextBox 31">
            <a:extLst>
              <a:ext uri="{FF2B5EF4-FFF2-40B4-BE49-F238E27FC236}">
                <a16:creationId xmlns:a16="http://schemas.microsoft.com/office/drawing/2014/main" id="{3DDB6779-D74A-6143-97F2-94CEF046BC0B}"/>
              </a:ext>
            </a:extLst>
          </p:cNvPr>
          <p:cNvSpPr txBox="1"/>
          <p:nvPr userDrawn="1"/>
        </p:nvSpPr>
        <p:spPr>
          <a:xfrm>
            <a:off x="251115" y="573050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Physical Equipment</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3A6B0A83-38E6-3B4E-8E64-99B9C01E55D3}"/>
              </a:ext>
            </a:extLst>
          </p:cNvPr>
          <p:cNvSpPr txBox="1"/>
          <p:nvPr userDrawn="1"/>
        </p:nvSpPr>
        <p:spPr>
          <a:xfrm>
            <a:off x="251115" y="635582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Calibri Light" panose="020F0302020204030204" pitchFamily="34" charset="0"/>
                <a:cs typeface="Calibri Light" panose="020F0302020204030204" pitchFamily="34" charset="0"/>
              </a:rPr>
              <a:t>Physical Processes</a:t>
            </a:r>
            <a:endParaRPr lang="en-US" sz="1500" dirty="0">
              <a:solidFill>
                <a:schemeClr val="bg1"/>
              </a:solidFill>
              <a:latin typeface="Calibri Light" panose="020F0302020204030204" pitchFamily="34" charset="0"/>
              <a:cs typeface="Calibri Light" panose="020F0302020204030204" pitchFamily="34" charset="0"/>
            </a:endParaRPr>
          </a:p>
        </p:txBody>
      </p:sp>
      <p:sp>
        <p:nvSpPr>
          <p:cNvPr id="34" name="TextBox 33">
            <a:extLst>
              <a:ext uri="{FF2B5EF4-FFF2-40B4-BE49-F238E27FC236}">
                <a16:creationId xmlns:a16="http://schemas.microsoft.com/office/drawing/2014/main" id="{1424291D-C427-B14D-B602-A7ECFD202BA0}"/>
              </a:ext>
            </a:extLst>
          </p:cNvPr>
          <p:cNvSpPr txBox="1"/>
          <p:nvPr userDrawn="1"/>
        </p:nvSpPr>
        <p:spPr>
          <a:xfrm>
            <a:off x="251114" y="6000540"/>
            <a:ext cx="1839598" cy="230832"/>
          </a:xfrm>
          <a:prstGeom prst="rect">
            <a:avLst/>
          </a:prstGeom>
          <a:noFill/>
        </p:spPr>
        <p:txBody>
          <a:bodyPr wrap="square" rtlCol="0">
            <a:spAutoFit/>
          </a:bodyPr>
          <a:lstStyle/>
          <a:p>
            <a:pPr algn="r"/>
            <a:r>
              <a:rPr lang="en-GB" sz="900" b="1" spc="40" baseline="0" dirty="0">
                <a:solidFill>
                  <a:schemeClr val="bg1"/>
                </a:solidFill>
                <a:latin typeface="Calibri" panose="020F0502020204030204" pitchFamily="34" charset="0"/>
                <a:cs typeface="Calibri" panose="020F0502020204030204" pitchFamily="34" charset="0"/>
              </a:rPr>
              <a:t>machinery, sensors, actuators</a:t>
            </a:r>
          </a:p>
        </p:txBody>
      </p:sp>
      <p:pic>
        <p:nvPicPr>
          <p:cNvPr id="35" name="Picture 34">
            <a:extLst>
              <a:ext uri="{FF2B5EF4-FFF2-40B4-BE49-F238E27FC236}">
                <a16:creationId xmlns:a16="http://schemas.microsoft.com/office/drawing/2014/main" id="{2A352A22-A50C-F74E-897C-26E4A18151A3}"/>
              </a:ext>
            </a:extLst>
          </p:cNvPr>
          <p:cNvPicPr>
            <a:picLocks noChangeAspect="1"/>
          </p:cNvPicPr>
          <p:nvPr userDrawn="1"/>
        </p:nvPicPr>
        <p:blipFill>
          <a:blip r:embed="rId2"/>
          <a:stretch>
            <a:fillRect/>
          </a:stretch>
        </p:blipFill>
        <p:spPr>
          <a:xfrm>
            <a:off x="2183347" y="2489471"/>
            <a:ext cx="129560" cy="316376"/>
          </a:xfrm>
          <a:prstGeom prst="rect">
            <a:avLst/>
          </a:prstGeom>
          <a:effectLst>
            <a:outerShdw blurRad="76200" dist="50800" dir="2700000" algn="tl" rotWithShape="0">
              <a:srgbClr val="00112B">
                <a:alpha val="49804"/>
              </a:srgbClr>
            </a:outerShdw>
          </a:effectLst>
        </p:spPr>
      </p:pic>
      <p:sp>
        <p:nvSpPr>
          <p:cNvPr id="36" name="TextBox 35">
            <a:extLst>
              <a:ext uri="{FF2B5EF4-FFF2-40B4-BE49-F238E27FC236}">
                <a16:creationId xmlns:a16="http://schemas.microsoft.com/office/drawing/2014/main" id="{1FA3A0BB-5D35-9D49-A1A4-3314B7AC5140}"/>
              </a:ext>
            </a:extLst>
          </p:cNvPr>
          <p:cNvSpPr txBox="1"/>
          <p:nvPr userDrawn="1"/>
        </p:nvSpPr>
        <p:spPr>
          <a:xfrm>
            <a:off x="2283427" y="2463607"/>
            <a:ext cx="878126" cy="33855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ESS facility</a:t>
            </a:r>
          </a:p>
          <a:p>
            <a:r>
              <a:rPr lang="en-GB" sz="800" b="1" i="1" spc="40" baseline="0" dirty="0">
                <a:solidFill>
                  <a:schemeClr val="bg1"/>
                </a:solidFill>
                <a:latin typeface="Calibri" panose="020F0502020204030204" pitchFamily="34" charset="0"/>
                <a:cs typeface="Calibri" panose="020F0502020204030204" pitchFamily="34" charset="0"/>
              </a:rPr>
              <a:t>data exchange</a:t>
            </a:r>
          </a:p>
        </p:txBody>
      </p:sp>
      <p:pic>
        <p:nvPicPr>
          <p:cNvPr id="37" name="Picture 36">
            <a:extLst>
              <a:ext uri="{FF2B5EF4-FFF2-40B4-BE49-F238E27FC236}">
                <a16:creationId xmlns:a16="http://schemas.microsoft.com/office/drawing/2014/main" id="{9BB43473-E698-E54E-A5DF-DFDF68616327}"/>
              </a:ext>
            </a:extLst>
          </p:cNvPr>
          <p:cNvPicPr>
            <a:picLocks noChangeAspect="1"/>
          </p:cNvPicPr>
          <p:nvPr userDrawn="1"/>
        </p:nvPicPr>
        <p:blipFill>
          <a:blip r:embed="rId2"/>
          <a:stretch>
            <a:fillRect/>
          </a:stretch>
        </p:blipFill>
        <p:spPr>
          <a:xfrm>
            <a:off x="2186119" y="3780184"/>
            <a:ext cx="126788" cy="309607"/>
          </a:xfrm>
          <a:prstGeom prst="rect">
            <a:avLst/>
          </a:prstGeom>
          <a:effectLst>
            <a:outerShdw blurRad="76200" dist="50800" dir="2700000" algn="tl" rotWithShape="0">
              <a:srgbClr val="00112B">
                <a:alpha val="49804"/>
              </a:srgbClr>
            </a:outerShdw>
          </a:effectLst>
        </p:spPr>
      </p:pic>
      <p:sp>
        <p:nvSpPr>
          <p:cNvPr id="38" name="TextBox 37">
            <a:extLst>
              <a:ext uri="{FF2B5EF4-FFF2-40B4-BE49-F238E27FC236}">
                <a16:creationId xmlns:a16="http://schemas.microsoft.com/office/drawing/2014/main" id="{62E5EB82-23AB-7144-9C3B-F93202CCBC66}"/>
              </a:ext>
            </a:extLst>
          </p:cNvPr>
          <p:cNvSpPr txBox="1"/>
          <p:nvPr userDrawn="1"/>
        </p:nvSpPr>
        <p:spPr>
          <a:xfrm>
            <a:off x="2278580" y="3747202"/>
            <a:ext cx="917559" cy="33855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system specific </a:t>
            </a:r>
          </a:p>
          <a:p>
            <a:r>
              <a:rPr lang="en-GB" sz="800" b="1" i="1" spc="40" baseline="0" dirty="0">
                <a:solidFill>
                  <a:schemeClr val="bg1"/>
                </a:solidFill>
                <a:latin typeface="Calibri" panose="020F0502020204030204" pitchFamily="34" charset="0"/>
                <a:cs typeface="Calibri" panose="020F0502020204030204" pitchFamily="34" charset="0"/>
              </a:rPr>
              <a:t>data exchange</a:t>
            </a:r>
          </a:p>
        </p:txBody>
      </p:sp>
      <p:pic>
        <p:nvPicPr>
          <p:cNvPr id="39" name="Picture 38">
            <a:extLst>
              <a:ext uri="{FF2B5EF4-FFF2-40B4-BE49-F238E27FC236}">
                <a16:creationId xmlns:a16="http://schemas.microsoft.com/office/drawing/2014/main" id="{A170D763-A1CF-8D42-80F9-B1A8AA998AA3}"/>
              </a:ext>
            </a:extLst>
          </p:cNvPr>
          <p:cNvPicPr>
            <a:picLocks noChangeAspect="1"/>
          </p:cNvPicPr>
          <p:nvPr userDrawn="1"/>
        </p:nvPicPr>
        <p:blipFill>
          <a:blip r:embed="rId2"/>
          <a:stretch>
            <a:fillRect/>
          </a:stretch>
        </p:blipFill>
        <p:spPr>
          <a:xfrm>
            <a:off x="2190437" y="4863813"/>
            <a:ext cx="129560" cy="316376"/>
          </a:xfrm>
          <a:prstGeom prst="rect">
            <a:avLst/>
          </a:prstGeom>
          <a:effectLst>
            <a:outerShdw blurRad="76200" dist="50800" dir="2700000" algn="tl" rotWithShape="0">
              <a:srgbClr val="00112B">
                <a:alpha val="49804"/>
              </a:srgbClr>
            </a:outerShdw>
          </a:effectLst>
        </p:spPr>
      </p:pic>
      <p:sp>
        <p:nvSpPr>
          <p:cNvPr id="40" name="TextBox 39">
            <a:extLst>
              <a:ext uri="{FF2B5EF4-FFF2-40B4-BE49-F238E27FC236}">
                <a16:creationId xmlns:a16="http://schemas.microsoft.com/office/drawing/2014/main" id="{0DB08347-14EC-4749-9E2E-D5992E81C614}"/>
              </a:ext>
            </a:extLst>
          </p:cNvPr>
          <p:cNvSpPr txBox="1"/>
          <p:nvPr userDrawn="1"/>
        </p:nvSpPr>
        <p:spPr>
          <a:xfrm>
            <a:off x="2278916" y="4835464"/>
            <a:ext cx="842859" cy="33855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local control,</a:t>
            </a:r>
          </a:p>
          <a:p>
            <a:r>
              <a:rPr lang="en-GB" sz="800" b="1" i="1" spc="40" baseline="0" dirty="0">
                <a:solidFill>
                  <a:schemeClr val="bg1"/>
                </a:solidFill>
                <a:latin typeface="Calibri" panose="020F0502020204030204" pitchFamily="34" charset="0"/>
                <a:cs typeface="Calibri" panose="020F0502020204030204" pitchFamily="34" charset="0"/>
              </a:rPr>
              <a:t>run-time data</a:t>
            </a:r>
          </a:p>
        </p:txBody>
      </p:sp>
      <p:pic>
        <p:nvPicPr>
          <p:cNvPr id="41" name="Picture 40">
            <a:extLst>
              <a:ext uri="{FF2B5EF4-FFF2-40B4-BE49-F238E27FC236}">
                <a16:creationId xmlns:a16="http://schemas.microsoft.com/office/drawing/2014/main" id="{97B72ADD-4486-1149-A4DA-7A50AC6ECFEA}"/>
              </a:ext>
            </a:extLst>
          </p:cNvPr>
          <p:cNvPicPr>
            <a:picLocks noChangeAspect="1"/>
          </p:cNvPicPr>
          <p:nvPr userDrawn="1"/>
        </p:nvPicPr>
        <p:blipFill>
          <a:blip r:embed="rId2"/>
          <a:stretch>
            <a:fillRect/>
          </a:stretch>
        </p:blipFill>
        <p:spPr>
          <a:xfrm>
            <a:off x="2190437" y="5505854"/>
            <a:ext cx="129560" cy="316376"/>
          </a:xfrm>
          <a:prstGeom prst="rect">
            <a:avLst/>
          </a:prstGeom>
          <a:effectLst>
            <a:outerShdw blurRad="76200" dist="50800" dir="2700000" algn="tl" rotWithShape="0">
              <a:srgbClr val="00112B">
                <a:alpha val="49804"/>
              </a:srgbClr>
            </a:outerShdw>
          </a:effectLst>
        </p:spPr>
      </p:pic>
      <p:sp>
        <p:nvSpPr>
          <p:cNvPr id="42" name="TextBox 41">
            <a:extLst>
              <a:ext uri="{FF2B5EF4-FFF2-40B4-BE49-F238E27FC236}">
                <a16:creationId xmlns:a16="http://schemas.microsoft.com/office/drawing/2014/main" id="{F2B48685-3A78-4A4A-BA0E-FD7E36D4B636}"/>
              </a:ext>
            </a:extLst>
          </p:cNvPr>
          <p:cNvSpPr txBox="1"/>
          <p:nvPr userDrawn="1"/>
        </p:nvSpPr>
        <p:spPr>
          <a:xfrm>
            <a:off x="2274397" y="5478292"/>
            <a:ext cx="864339" cy="33855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device specific</a:t>
            </a:r>
          </a:p>
          <a:p>
            <a:r>
              <a:rPr lang="en-GB" sz="800" b="1" i="1" spc="40" baseline="0" dirty="0">
                <a:solidFill>
                  <a:schemeClr val="bg1"/>
                </a:solidFill>
                <a:latin typeface="Calibri" panose="020F0502020204030204" pitchFamily="34" charset="0"/>
                <a:cs typeface="Calibri" panose="020F0502020204030204" pitchFamily="34" charset="0"/>
              </a:rPr>
              <a:t>signals</a:t>
            </a:r>
          </a:p>
        </p:txBody>
      </p:sp>
      <p:pic>
        <p:nvPicPr>
          <p:cNvPr id="43" name="Picture 42">
            <a:extLst>
              <a:ext uri="{FF2B5EF4-FFF2-40B4-BE49-F238E27FC236}">
                <a16:creationId xmlns:a16="http://schemas.microsoft.com/office/drawing/2014/main" id="{B860D8E7-5131-E242-ACDC-B604AE917650}"/>
              </a:ext>
            </a:extLst>
          </p:cNvPr>
          <p:cNvPicPr>
            <a:picLocks noChangeAspect="1"/>
          </p:cNvPicPr>
          <p:nvPr userDrawn="1"/>
        </p:nvPicPr>
        <p:blipFill>
          <a:blip r:embed="rId2"/>
          <a:stretch>
            <a:fillRect/>
          </a:stretch>
        </p:blipFill>
        <p:spPr>
          <a:xfrm>
            <a:off x="2190437" y="6120013"/>
            <a:ext cx="129560" cy="316376"/>
          </a:xfrm>
          <a:prstGeom prst="rect">
            <a:avLst/>
          </a:prstGeom>
          <a:effectLst>
            <a:outerShdw blurRad="76200" dist="50800" dir="2700000" algn="tl" rotWithShape="0">
              <a:srgbClr val="00112B">
                <a:alpha val="49804"/>
              </a:srgbClr>
            </a:outerShdw>
          </a:effectLst>
        </p:spPr>
      </p:pic>
      <p:sp>
        <p:nvSpPr>
          <p:cNvPr id="44" name="TextBox 43">
            <a:extLst>
              <a:ext uri="{FF2B5EF4-FFF2-40B4-BE49-F238E27FC236}">
                <a16:creationId xmlns:a16="http://schemas.microsoft.com/office/drawing/2014/main" id="{E0EA7091-5438-3746-9761-E053DB6D94E8}"/>
              </a:ext>
            </a:extLst>
          </p:cNvPr>
          <p:cNvSpPr txBox="1"/>
          <p:nvPr userDrawn="1"/>
        </p:nvSpPr>
        <p:spPr>
          <a:xfrm>
            <a:off x="2276949" y="6150022"/>
            <a:ext cx="1116972" cy="21544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measure and adjust</a:t>
            </a:r>
          </a:p>
        </p:txBody>
      </p:sp>
      <p:pic>
        <p:nvPicPr>
          <p:cNvPr id="45" name="Picture 44">
            <a:extLst>
              <a:ext uri="{FF2B5EF4-FFF2-40B4-BE49-F238E27FC236}">
                <a16:creationId xmlns:a16="http://schemas.microsoft.com/office/drawing/2014/main" id="{34F82017-A8AF-6F4E-AA6A-B87947A9EF9A}"/>
              </a:ext>
            </a:extLst>
          </p:cNvPr>
          <p:cNvPicPr>
            <a:picLocks noChangeAspect="1"/>
          </p:cNvPicPr>
          <p:nvPr userDrawn="1"/>
        </p:nvPicPr>
        <p:blipFill>
          <a:blip r:embed="rId2"/>
          <a:stretch>
            <a:fillRect/>
          </a:stretch>
        </p:blipFill>
        <p:spPr>
          <a:xfrm>
            <a:off x="2190437" y="1633755"/>
            <a:ext cx="129560" cy="316376"/>
          </a:xfrm>
          <a:prstGeom prst="rect">
            <a:avLst/>
          </a:prstGeom>
          <a:effectLst>
            <a:outerShdw blurRad="76200" dist="50800" dir="2700000" algn="tl" rotWithShape="0">
              <a:srgbClr val="00112B">
                <a:alpha val="49804"/>
              </a:srgbClr>
            </a:outerShdw>
          </a:effectLst>
        </p:spPr>
      </p:pic>
      <p:sp>
        <p:nvSpPr>
          <p:cNvPr id="46" name="TextBox 45">
            <a:extLst>
              <a:ext uri="{FF2B5EF4-FFF2-40B4-BE49-F238E27FC236}">
                <a16:creationId xmlns:a16="http://schemas.microsoft.com/office/drawing/2014/main" id="{0F70CA33-2A1D-2148-A5B5-B87FCBF100C5}"/>
              </a:ext>
            </a:extLst>
          </p:cNvPr>
          <p:cNvSpPr txBox="1"/>
          <p:nvPr userDrawn="1"/>
        </p:nvSpPr>
        <p:spPr>
          <a:xfrm>
            <a:off x="2281637" y="1603452"/>
            <a:ext cx="1149674" cy="338554"/>
          </a:xfrm>
          <a:prstGeom prst="rect">
            <a:avLst/>
          </a:prstGeom>
          <a:noFill/>
        </p:spPr>
        <p:txBody>
          <a:bodyPr wrap="none" rtlCol="0">
            <a:spAutoFit/>
          </a:bodyPr>
          <a:lstStyle/>
          <a:p>
            <a:r>
              <a:rPr lang="en-GB" sz="800" b="1" i="1" spc="40" baseline="0" dirty="0">
                <a:solidFill>
                  <a:schemeClr val="bg1"/>
                </a:solidFill>
                <a:latin typeface="Calibri" panose="020F0502020204030204" pitchFamily="34" charset="0"/>
                <a:cs typeface="Calibri" panose="020F0502020204030204" pitchFamily="34" charset="0"/>
              </a:rPr>
              <a:t>display ESS facility</a:t>
            </a:r>
          </a:p>
          <a:p>
            <a:r>
              <a:rPr lang="en-GB" sz="800" b="1" i="1" spc="40" baseline="0" dirty="0">
                <a:solidFill>
                  <a:schemeClr val="bg1"/>
                </a:solidFill>
                <a:latin typeface="Calibri" panose="020F0502020204030204" pitchFamily="34" charset="0"/>
                <a:cs typeface="Calibri" panose="020F0502020204030204" pitchFamily="34" charset="0"/>
              </a:rPr>
              <a:t>data, task execution</a:t>
            </a:r>
          </a:p>
        </p:txBody>
      </p:sp>
      <p:sp>
        <p:nvSpPr>
          <p:cNvPr id="47" name="TextBox 46">
            <a:extLst>
              <a:ext uri="{FF2B5EF4-FFF2-40B4-BE49-F238E27FC236}">
                <a16:creationId xmlns:a16="http://schemas.microsoft.com/office/drawing/2014/main" id="{F2442ADF-7592-D94F-9F0A-E39B77BE69AA}"/>
              </a:ext>
            </a:extLst>
          </p:cNvPr>
          <p:cNvSpPr txBox="1"/>
          <p:nvPr userDrawn="1"/>
        </p:nvSpPr>
        <p:spPr>
          <a:xfrm>
            <a:off x="251114" y="5434884"/>
            <a:ext cx="1839598" cy="230832"/>
          </a:xfrm>
          <a:prstGeom prst="rect">
            <a:avLst/>
          </a:prstGeom>
          <a:noFill/>
        </p:spPr>
        <p:txBody>
          <a:bodyPr wrap="square" rtlCol="0">
            <a:spAutoFit/>
          </a:bodyPr>
          <a:lstStyle/>
          <a:p>
            <a:pPr algn="r"/>
            <a:r>
              <a:rPr lang="en-GB" sz="900" b="1" spc="30" baseline="0" dirty="0">
                <a:solidFill>
                  <a:schemeClr val="bg1"/>
                </a:solidFill>
                <a:latin typeface="Calibri" panose="020F0502020204030204" pitchFamily="34" charset="0"/>
                <a:cs typeface="Calibri" panose="020F0502020204030204" pitchFamily="34" charset="0"/>
              </a:rPr>
              <a:t>Analogue and digital signals</a:t>
            </a:r>
          </a:p>
        </p:txBody>
      </p:sp>
      <p:pic>
        <p:nvPicPr>
          <p:cNvPr id="48" name="Grafik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170" y="168700"/>
            <a:ext cx="1193524" cy="639020"/>
          </a:xfrm>
          <a:prstGeom prst="rect">
            <a:avLst/>
          </a:prstGeom>
        </p:spPr>
      </p:pic>
    </p:spTree>
    <p:extLst>
      <p:ext uri="{BB962C8B-B14F-4D97-AF65-F5344CB8AC3E}">
        <p14:creationId xmlns:p14="http://schemas.microsoft.com/office/powerpoint/2010/main" val="244351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er Architecture Backround Temp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BD61A1-005B-9349-9560-8B6E4A960A36}"/>
              </a:ext>
            </a:extLst>
          </p:cNvPr>
          <p:cNvSpPr/>
          <p:nvPr userDrawn="1"/>
        </p:nvSpPr>
        <p:spPr>
          <a:xfrm>
            <a:off x="0" y="3927918"/>
            <a:ext cx="12192000" cy="1099308"/>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0A8653FB-B250-B74B-8079-E8E844E6281E}"/>
              </a:ext>
            </a:extLst>
          </p:cNvPr>
          <p:cNvSpPr/>
          <p:nvPr userDrawn="1"/>
        </p:nvSpPr>
        <p:spPr>
          <a:xfrm>
            <a:off x="-2836" y="0"/>
            <a:ext cx="12194836" cy="997682"/>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198FFC8F-F4E1-4244-B4EA-0EAA62C78BC2}"/>
              </a:ext>
            </a:extLst>
          </p:cNvPr>
          <p:cNvSpPr/>
          <p:nvPr userDrawn="1"/>
        </p:nvSpPr>
        <p:spPr>
          <a:xfrm>
            <a:off x="0" y="968579"/>
            <a:ext cx="12192000" cy="931223"/>
          </a:xfrm>
          <a:prstGeom prst="rect">
            <a:avLst/>
          </a:prstGeom>
          <a:solidFill>
            <a:srgbClr val="00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C0B7FE8E-DD0B-EB48-A4A8-EA5F915EDDAA}"/>
              </a:ext>
            </a:extLst>
          </p:cNvPr>
          <p:cNvSpPr/>
          <p:nvPr userDrawn="1"/>
        </p:nvSpPr>
        <p:spPr>
          <a:xfrm>
            <a:off x="0" y="1788588"/>
            <a:ext cx="12192000" cy="903473"/>
          </a:xfrm>
          <a:prstGeom prst="rect">
            <a:avLst/>
          </a:prstGeom>
          <a:solidFill>
            <a:srgbClr val="007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1" name="Rectangle 10">
            <a:extLst>
              <a:ext uri="{FF2B5EF4-FFF2-40B4-BE49-F238E27FC236}">
                <a16:creationId xmlns:a16="http://schemas.microsoft.com/office/drawing/2014/main" id="{4AA1CF25-632D-9544-AE9E-B5EB65DFCD2F}"/>
              </a:ext>
            </a:extLst>
          </p:cNvPr>
          <p:cNvSpPr/>
          <p:nvPr userDrawn="1"/>
        </p:nvSpPr>
        <p:spPr>
          <a:xfrm>
            <a:off x="0" y="2644358"/>
            <a:ext cx="12192000" cy="1285335"/>
          </a:xfrm>
          <a:prstGeom prst="rect">
            <a:avLst/>
          </a:prstGeom>
          <a:solidFill>
            <a:srgbClr val="007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74874E9A-2081-864F-B3D6-C1794B7E1982}"/>
              </a:ext>
            </a:extLst>
          </p:cNvPr>
          <p:cNvSpPr/>
          <p:nvPr userDrawn="1"/>
        </p:nvSpPr>
        <p:spPr>
          <a:xfrm>
            <a:off x="0" y="5014729"/>
            <a:ext cx="12192000" cy="645082"/>
          </a:xfrm>
          <a:prstGeom prst="rect">
            <a:avLst/>
          </a:prstGeom>
          <a:solidFill>
            <a:srgbClr val="005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0196D881-68F6-CD40-BBE1-413CD030367E}"/>
              </a:ext>
            </a:extLst>
          </p:cNvPr>
          <p:cNvSpPr/>
          <p:nvPr userDrawn="1"/>
        </p:nvSpPr>
        <p:spPr>
          <a:xfrm>
            <a:off x="0" y="5657017"/>
            <a:ext cx="12192000" cy="626575"/>
          </a:xfrm>
          <a:prstGeom prst="rect">
            <a:avLst/>
          </a:prstGeom>
          <a:solidFill>
            <a:srgbClr val="005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Rectangle 13">
            <a:extLst>
              <a:ext uri="{FF2B5EF4-FFF2-40B4-BE49-F238E27FC236}">
                <a16:creationId xmlns:a16="http://schemas.microsoft.com/office/drawing/2014/main" id="{3C8BFD91-D8F4-C74F-9AD9-92D3F3F5EA57}"/>
              </a:ext>
            </a:extLst>
          </p:cNvPr>
          <p:cNvSpPr/>
          <p:nvPr userDrawn="1"/>
        </p:nvSpPr>
        <p:spPr>
          <a:xfrm>
            <a:off x="0" y="6275574"/>
            <a:ext cx="12192000" cy="582427"/>
          </a:xfrm>
          <a:prstGeom prst="rect">
            <a:avLst/>
          </a:prstGeom>
          <a:solidFill>
            <a:srgbClr val="00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5" name="Straight Connector 14">
            <a:extLst>
              <a:ext uri="{FF2B5EF4-FFF2-40B4-BE49-F238E27FC236}">
                <a16:creationId xmlns:a16="http://schemas.microsoft.com/office/drawing/2014/main" id="{04B5FEE5-9D4C-844D-86CB-71AD3DF266E9}"/>
              </a:ext>
            </a:extLst>
          </p:cNvPr>
          <p:cNvCxnSpPr>
            <a:cxnSpLocks/>
          </p:cNvCxnSpPr>
          <p:nvPr userDrawn="1"/>
        </p:nvCxnSpPr>
        <p:spPr>
          <a:xfrm>
            <a:off x="-2835" y="964519"/>
            <a:ext cx="12194836" cy="0"/>
          </a:xfrm>
          <a:prstGeom prst="line">
            <a:avLst/>
          </a:prstGeom>
          <a:ln w="9525" cap="rnd" cmpd="sng" algn="ctr">
            <a:gradFill>
              <a:gsLst>
                <a:gs pos="0">
                  <a:schemeClr val="bg1">
                    <a:alpha val="78000"/>
                  </a:schemeClr>
                </a:gs>
                <a:gs pos="26000">
                  <a:schemeClr val="bg1">
                    <a:alpha val="30000"/>
                  </a:schemeClr>
                </a:gs>
                <a:gs pos="86000">
                  <a:srgbClr val="FFFFFF">
                    <a:alpha val="17000"/>
                  </a:srgbClr>
                </a:gs>
                <a:gs pos="75000">
                  <a:srgbClr val="FFFFFF">
                    <a:alpha val="43000"/>
                  </a:srgbClr>
                </a:gs>
                <a:gs pos="46000">
                  <a:schemeClr val="bg1">
                    <a:alpha val="14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5482A43-F451-DC45-8761-E71F6ACA9161}"/>
              </a:ext>
            </a:extLst>
          </p:cNvPr>
          <p:cNvCxnSpPr>
            <a:cxnSpLocks/>
          </p:cNvCxnSpPr>
          <p:nvPr userDrawn="1"/>
        </p:nvCxnSpPr>
        <p:spPr>
          <a:xfrm>
            <a:off x="-2835" y="1780116"/>
            <a:ext cx="12194836" cy="0"/>
          </a:xfrm>
          <a:prstGeom prst="line">
            <a:avLst/>
          </a:prstGeom>
          <a:ln w="9525" cap="rnd" cmpd="sng" algn="ctr">
            <a:gradFill>
              <a:gsLst>
                <a:gs pos="0">
                  <a:schemeClr val="bg1">
                    <a:alpha val="78000"/>
                  </a:schemeClr>
                </a:gs>
                <a:gs pos="26000">
                  <a:schemeClr val="bg1">
                    <a:alpha val="0"/>
                  </a:schemeClr>
                </a:gs>
                <a:gs pos="86000">
                  <a:srgbClr val="FFFFFF">
                    <a:alpha val="0"/>
                  </a:srgbClr>
                </a:gs>
                <a:gs pos="75000">
                  <a:srgbClr val="FFFFFF">
                    <a:alpha val="63000"/>
                  </a:srgbClr>
                </a:gs>
                <a:gs pos="36000">
                  <a:schemeClr val="bg1">
                    <a:alpha val="3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BE2EB50-8C2F-E44F-B5E9-EEF37183040E}"/>
              </a:ext>
            </a:extLst>
          </p:cNvPr>
          <p:cNvCxnSpPr>
            <a:cxnSpLocks/>
          </p:cNvCxnSpPr>
          <p:nvPr userDrawn="1"/>
        </p:nvCxnSpPr>
        <p:spPr>
          <a:xfrm>
            <a:off x="-2835" y="2635525"/>
            <a:ext cx="12194836" cy="0"/>
          </a:xfrm>
          <a:prstGeom prst="line">
            <a:avLst/>
          </a:prstGeom>
          <a:ln w="9525" cap="rnd" cmpd="sng" algn="ctr">
            <a:gradFill>
              <a:gsLst>
                <a:gs pos="0">
                  <a:schemeClr val="bg1">
                    <a:alpha val="78000"/>
                  </a:schemeClr>
                </a:gs>
                <a:gs pos="30000">
                  <a:srgbClr val="FFFFFF">
                    <a:alpha val="0"/>
                  </a:srgbClr>
                </a:gs>
                <a:gs pos="23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76FF466B-2972-1749-A871-43742C6ACAFC}"/>
              </a:ext>
            </a:extLst>
          </p:cNvPr>
          <p:cNvCxnSpPr>
            <a:cxnSpLocks/>
          </p:cNvCxnSpPr>
          <p:nvPr userDrawn="1"/>
        </p:nvCxnSpPr>
        <p:spPr>
          <a:xfrm>
            <a:off x="0" y="3921832"/>
            <a:ext cx="12192000" cy="0"/>
          </a:xfrm>
          <a:prstGeom prst="line">
            <a:avLst/>
          </a:prstGeom>
          <a:ln w="9525" cap="rnd" cmpd="sng" algn="ctr">
            <a:gradFill>
              <a:gsLst>
                <a:gs pos="0">
                  <a:schemeClr val="bg1">
                    <a:alpha val="78000"/>
                  </a:schemeClr>
                </a:gs>
                <a:gs pos="27000">
                  <a:srgbClr val="FFFFFF">
                    <a:alpha val="0"/>
                  </a:srgbClr>
                </a:gs>
                <a:gs pos="20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1F28B33E-98A6-8547-89E2-7F551E2FECDB}"/>
              </a:ext>
            </a:extLst>
          </p:cNvPr>
          <p:cNvCxnSpPr>
            <a:cxnSpLocks/>
          </p:cNvCxnSpPr>
          <p:nvPr userDrawn="1"/>
        </p:nvCxnSpPr>
        <p:spPr>
          <a:xfrm>
            <a:off x="-2835" y="5008528"/>
            <a:ext cx="12194836" cy="0"/>
          </a:xfrm>
          <a:prstGeom prst="line">
            <a:avLst/>
          </a:prstGeom>
          <a:ln w="9525" cap="rnd" cmpd="sng" algn="ctr">
            <a:gradFill>
              <a:gsLst>
                <a:gs pos="0">
                  <a:schemeClr val="bg1">
                    <a:alpha val="78000"/>
                  </a:schemeClr>
                </a:gs>
                <a:gs pos="27000">
                  <a:srgbClr val="FFFFFF">
                    <a:alpha val="3000"/>
                  </a:srgbClr>
                </a:gs>
                <a:gs pos="20000">
                  <a:schemeClr val="bg1">
                    <a:alpha val="0"/>
                  </a:schemeClr>
                </a:gs>
                <a:gs pos="95000">
                  <a:srgbClr val="FFFFFF">
                    <a:alpha val="14000"/>
                  </a:srgbClr>
                </a:gs>
                <a:gs pos="78000">
                  <a:srgbClr val="FFFFFF">
                    <a:alpha val="25000"/>
                  </a:srgbClr>
                </a:gs>
                <a:gs pos="36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ED8C49D7-3C1F-B344-A698-65E9AF2E864B}"/>
              </a:ext>
            </a:extLst>
          </p:cNvPr>
          <p:cNvCxnSpPr>
            <a:cxnSpLocks/>
          </p:cNvCxnSpPr>
          <p:nvPr userDrawn="1"/>
        </p:nvCxnSpPr>
        <p:spPr>
          <a:xfrm>
            <a:off x="-2835" y="5650152"/>
            <a:ext cx="12194836" cy="0"/>
          </a:xfrm>
          <a:prstGeom prst="line">
            <a:avLst/>
          </a:prstGeom>
          <a:ln w="9525" cap="rnd" cmpd="sng" algn="ctr">
            <a:gradFill>
              <a:gsLst>
                <a:gs pos="0">
                  <a:schemeClr val="bg1">
                    <a:alpha val="78000"/>
                  </a:schemeClr>
                </a:gs>
                <a:gs pos="28000">
                  <a:srgbClr val="FFFFFF">
                    <a:alpha val="0"/>
                  </a:srgbClr>
                </a:gs>
                <a:gs pos="21000">
                  <a:schemeClr val="bg1">
                    <a:alpha val="0"/>
                  </a:schemeClr>
                </a:gs>
                <a:gs pos="89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CEFCE13-E359-5643-A613-22FC2071F063}"/>
              </a:ext>
            </a:extLst>
          </p:cNvPr>
          <p:cNvCxnSpPr>
            <a:cxnSpLocks/>
          </p:cNvCxnSpPr>
          <p:nvPr userDrawn="1"/>
        </p:nvCxnSpPr>
        <p:spPr>
          <a:xfrm>
            <a:off x="0" y="6265718"/>
            <a:ext cx="12192000" cy="0"/>
          </a:xfrm>
          <a:prstGeom prst="line">
            <a:avLst/>
          </a:prstGeom>
          <a:ln w="9525" cap="rnd" cmpd="sng" algn="ctr">
            <a:gradFill>
              <a:gsLst>
                <a:gs pos="0">
                  <a:schemeClr val="bg1">
                    <a:alpha val="78000"/>
                  </a:schemeClr>
                </a:gs>
                <a:gs pos="30000">
                  <a:srgbClr val="FFFFFF">
                    <a:alpha val="0"/>
                  </a:srgbClr>
                </a:gs>
                <a:gs pos="25000">
                  <a:schemeClr val="bg1">
                    <a:alpha val="0"/>
                  </a:schemeClr>
                </a:gs>
                <a:gs pos="85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7DCC488A-087B-6643-81E4-6BC347BC73F9}"/>
              </a:ext>
            </a:extLst>
          </p:cNvPr>
          <p:cNvSpPr txBox="1"/>
          <p:nvPr userDrawn="1"/>
        </p:nvSpPr>
        <p:spPr>
          <a:xfrm>
            <a:off x="251114" y="1290949"/>
            <a:ext cx="1839598" cy="369332"/>
          </a:xfrm>
          <a:prstGeom prst="rect">
            <a:avLst/>
          </a:prstGeom>
          <a:noFill/>
        </p:spPr>
        <p:txBody>
          <a:bodyPr wrap="square" rtlCol="0">
            <a:spAutoFit/>
          </a:bodyPr>
          <a:lstStyle/>
          <a:p>
            <a:pPr algn="r"/>
            <a:r>
              <a:rPr lang="en-GB" sz="900" b="1" spc="40" baseline="0" dirty="0">
                <a:solidFill>
                  <a:schemeClr val="bg1"/>
                </a:solidFill>
                <a:latin typeface="+mn-lt"/>
              </a:rPr>
              <a:t>engineers, operators,</a:t>
            </a:r>
          </a:p>
          <a:p>
            <a:pPr algn="r"/>
            <a:r>
              <a:rPr lang="en-GB" sz="900" b="1" spc="40" baseline="0" dirty="0">
                <a:solidFill>
                  <a:schemeClr val="bg1"/>
                </a:solidFill>
                <a:latin typeface="+mn-lt"/>
              </a:rPr>
              <a:t>scientists, technicians, ...</a:t>
            </a:r>
          </a:p>
        </p:txBody>
      </p:sp>
      <p:sp>
        <p:nvSpPr>
          <p:cNvPr id="24" name="TextBox 23">
            <a:extLst>
              <a:ext uri="{FF2B5EF4-FFF2-40B4-BE49-F238E27FC236}">
                <a16:creationId xmlns:a16="http://schemas.microsoft.com/office/drawing/2014/main" id="{CFBC42A5-A6DE-114B-B82B-5086D58B1CB3}"/>
              </a:ext>
            </a:extLst>
          </p:cNvPr>
          <p:cNvSpPr txBox="1"/>
          <p:nvPr userDrawn="1"/>
        </p:nvSpPr>
        <p:spPr>
          <a:xfrm>
            <a:off x="220633" y="1031935"/>
            <a:ext cx="1839599"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Human Users</a:t>
            </a:r>
            <a:endParaRPr lang="en-US" sz="1500" dirty="0">
              <a:solidFill>
                <a:schemeClr val="bg1"/>
              </a:solidFill>
              <a:latin typeface="+mj-lt"/>
            </a:endParaRPr>
          </a:p>
        </p:txBody>
      </p:sp>
      <p:sp>
        <p:nvSpPr>
          <p:cNvPr id="25" name="TextBox 24">
            <a:extLst>
              <a:ext uri="{FF2B5EF4-FFF2-40B4-BE49-F238E27FC236}">
                <a16:creationId xmlns:a16="http://schemas.microsoft.com/office/drawing/2014/main" id="{961A9D6B-0B5C-6A45-BA7E-A1F0CFE986CD}"/>
              </a:ext>
            </a:extLst>
          </p:cNvPr>
          <p:cNvSpPr txBox="1"/>
          <p:nvPr userDrawn="1"/>
        </p:nvSpPr>
        <p:spPr>
          <a:xfrm>
            <a:off x="182881" y="2087675"/>
            <a:ext cx="1907832" cy="507831"/>
          </a:xfrm>
          <a:prstGeom prst="rect">
            <a:avLst/>
          </a:prstGeom>
          <a:noFill/>
        </p:spPr>
        <p:txBody>
          <a:bodyPr wrap="square" rtlCol="0">
            <a:spAutoFit/>
          </a:bodyPr>
          <a:lstStyle/>
          <a:p>
            <a:pPr algn="r"/>
            <a:r>
              <a:rPr lang="en-GB" sz="900" b="1" spc="30" dirty="0">
                <a:solidFill>
                  <a:schemeClr val="bg1"/>
                </a:solidFill>
                <a:latin typeface="+mn-lt"/>
              </a:rPr>
              <a:t>GUIs for data analysis,</a:t>
            </a:r>
          </a:p>
          <a:p>
            <a:pPr algn="r"/>
            <a:r>
              <a:rPr lang="en-GB" sz="900" b="1" spc="30" dirty="0">
                <a:solidFill>
                  <a:schemeClr val="bg1"/>
                </a:solidFill>
                <a:latin typeface="+mn-lt"/>
              </a:rPr>
              <a:t> processing and </a:t>
            </a:r>
            <a:r>
              <a:rPr lang="en-GB" sz="900" b="1" spc="30" baseline="0" dirty="0">
                <a:solidFill>
                  <a:schemeClr val="bg1"/>
                </a:solidFill>
                <a:latin typeface="+mn-lt"/>
              </a:rPr>
              <a:t>archiving</a:t>
            </a:r>
            <a:r>
              <a:rPr lang="en-GB" sz="900" b="1" spc="30" dirty="0">
                <a:solidFill>
                  <a:schemeClr val="bg1"/>
                </a:solidFill>
                <a:latin typeface="+mn-lt"/>
              </a:rPr>
              <a:t> services, system configuration, ...</a:t>
            </a:r>
          </a:p>
        </p:txBody>
      </p:sp>
      <p:sp>
        <p:nvSpPr>
          <p:cNvPr id="26" name="TextBox 25">
            <a:extLst>
              <a:ext uri="{FF2B5EF4-FFF2-40B4-BE49-F238E27FC236}">
                <a16:creationId xmlns:a16="http://schemas.microsoft.com/office/drawing/2014/main" id="{82ACA9FA-E617-DA41-B950-90B4DEEA4E51}"/>
              </a:ext>
            </a:extLst>
          </p:cNvPr>
          <p:cNvSpPr txBox="1"/>
          <p:nvPr userDrawn="1"/>
        </p:nvSpPr>
        <p:spPr>
          <a:xfrm>
            <a:off x="367182" y="1808690"/>
            <a:ext cx="1723530"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Applications</a:t>
            </a:r>
            <a:endParaRPr lang="en-US" sz="1500" dirty="0">
              <a:solidFill>
                <a:schemeClr val="bg1"/>
              </a:solidFill>
              <a:latin typeface="+mj-lt"/>
            </a:endParaRPr>
          </a:p>
        </p:txBody>
      </p:sp>
      <p:sp>
        <p:nvSpPr>
          <p:cNvPr id="27" name="TextBox 26">
            <a:extLst>
              <a:ext uri="{FF2B5EF4-FFF2-40B4-BE49-F238E27FC236}">
                <a16:creationId xmlns:a16="http://schemas.microsoft.com/office/drawing/2014/main" id="{2E747AA5-6BEA-904A-9E94-B3434F9D2F02}"/>
              </a:ext>
            </a:extLst>
          </p:cNvPr>
          <p:cNvSpPr txBox="1"/>
          <p:nvPr userDrawn="1"/>
        </p:nvSpPr>
        <p:spPr>
          <a:xfrm>
            <a:off x="251114" y="3094127"/>
            <a:ext cx="1839598" cy="507831"/>
          </a:xfrm>
          <a:prstGeom prst="rect">
            <a:avLst/>
          </a:prstGeom>
          <a:noFill/>
        </p:spPr>
        <p:txBody>
          <a:bodyPr wrap="square" rtlCol="0">
            <a:spAutoFit/>
          </a:bodyPr>
          <a:lstStyle/>
          <a:p>
            <a:pPr algn="r"/>
            <a:r>
              <a:rPr lang="en-GB" sz="900" b="1" spc="40" baseline="0" dirty="0">
                <a:solidFill>
                  <a:schemeClr val="bg1"/>
                </a:solidFill>
                <a:latin typeface="+mn-lt"/>
              </a:rPr>
              <a:t>runtime &amp; historical data,</a:t>
            </a:r>
          </a:p>
          <a:p>
            <a:pPr algn="r"/>
            <a:r>
              <a:rPr lang="en-GB" sz="900" b="1" spc="40" baseline="0" dirty="0">
                <a:solidFill>
                  <a:schemeClr val="bg1"/>
                </a:solidFill>
                <a:latin typeface="+mn-lt"/>
              </a:rPr>
              <a:t>complex control functions,</a:t>
            </a:r>
          </a:p>
          <a:p>
            <a:pPr algn="r"/>
            <a:r>
              <a:rPr lang="en-GB" sz="900" b="1" spc="40" baseline="0" dirty="0">
                <a:solidFill>
                  <a:schemeClr val="bg1"/>
                </a:solidFill>
                <a:latin typeface="+mn-lt"/>
              </a:rPr>
              <a:t>configuration databases</a:t>
            </a:r>
          </a:p>
        </p:txBody>
      </p:sp>
      <p:sp>
        <p:nvSpPr>
          <p:cNvPr id="28" name="TextBox 27">
            <a:extLst>
              <a:ext uri="{FF2B5EF4-FFF2-40B4-BE49-F238E27FC236}">
                <a16:creationId xmlns:a16="http://schemas.microsoft.com/office/drawing/2014/main" id="{ABF82DE3-8FE7-8E49-ADC7-A5D349AD19C6}"/>
              </a:ext>
            </a:extLst>
          </p:cNvPr>
          <p:cNvSpPr txBox="1"/>
          <p:nvPr userDrawn="1"/>
        </p:nvSpPr>
        <p:spPr>
          <a:xfrm>
            <a:off x="251115" y="2813040"/>
            <a:ext cx="1839597"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Facility Integration</a:t>
            </a:r>
            <a:endParaRPr lang="en-US" sz="1500" dirty="0">
              <a:solidFill>
                <a:schemeClr val="bg1"/>
              </a:solidFill>
              <a:latin typeface="+mj-lt"/>
            </a:endParaRPr>
          </a:p>
        </p:txBody>
      </p:sp>
      <p:sp>
        <p:nvSpPr>
          <p:cNvPr id="29" name="TextBox 28">
            <a:extLst>
              <a:ext uri="{FF2B5EF4-FFF2-40B4-BE49-F238E27FC236}">
                <a16:creationId xmlns:a16="http://schemas.microsoft.com/office/drawing/2014/main" id="{51207A60-29BD-2541-AFFD-8AC1D019424C}"/>
              </a:ext>
            </a:extLst>
          </p:cNvPr>
          <p:cNvSpPr txBox="1"/>
          <p:nvPr userDrawn="1"/>
        </p:nvSpPr>
        <p:spPr>
          <a:xfrm>
            <a:off x="251115" y="4304737"/>
            <a:ext cx="1839598" cy="646331"/>
          </a:xfrm>
          <a:prstGeom prst="rect">
            <a:avLst/>
          </a:prstGeom>
          <a:noFill/>
        </p:spPr>
        <p:txBody>
          <a:bodyPr wrap="square" rtlCol="0">
            <a:spAutoFit/>
          </a:bodyPr>
          <a:lstStyle/>
          <a:p>
            <a:pPr algn="r"/>
            <a:r>
              <a:rPr lang="en-GB" sz="900" b="1" spc="40" baseline="0" dirty="0">
                <a:solidFill>
                  <a:schemeClr val="bg1"/>
                </a:solidFill>
                <a:latin typeface="+mn-lt"/>
              </a:rPr>
              <a:t>process and device control,</a:t>
            </a:r>
          </a:p>
          <a:p>
            <a:pPr algn="r"/>
            <a:r>
              <a:rPr lang="en-GB" sz="900" b="1" spc="40" baseline="0" dirty="0">
                <a:solidFill>
                  <a:schemeClr val="bg1"/>
                </a:solidFill>
                <a:latin typeface="+mn-lt"/>
              </a:rPr>
              <a:t>high dependability,</a:t>
            </a:r>
          </a:p>
          <a:p>
            <a:pPr algn="r"/>
            <a:r>
              <a:rPr lang="en-GB" sz="900" b="1" spc="40" baseline="0" dirty="0">
                <a:solidFill>
                  <a:schemeClr val="bg1"/>
                </a:solidFill>
                <a:latin typeface="+mn-lt"/>
              </a:rPr>
              <a:t>executes local control functions</a:t>
            </a:r>
          </a:p>
        </p:txBody>
      </p:sp>
      <p:sp>
        <p:nvSpPr>
          <p:cNvPr id="30" name="TextBox 29">
            <a:extLst>
              <a:ext uri="{FF2B5EF4-FFF2-40B4-BE49-F238E27FC236}">
                <a16:creationId xmlns:a16="http://schemas.microsoft.com/office/drawing/2014/main" id="{27FE678F-F792-7B47-B698-E1F67107705E}"/>
              </a:ext>
            </a:extLst>
          </p:cNvPr>
          <p:cNvSpPr txBox="1"/>
          <p:nvPr userDrawn="1"/>
        </p:nvSpPr>
        <p:spPr>
          <a:xfrm>
            <a:off x="251115" y="4031889"/>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Local System Control</a:t>
            </a:r>
            <a:endParaRPr lang="en-US" sz="1500" dirty="0">
              <a:solidFill>
                <a:schemeClr val="bg1"/>
              </a:solidFill>
              <a:latin typeface="+mj-lt"/>
            </a:endParaRPr>
          </a:p>
        </p:txBody>
      </p:sp>
      <p:sp>
        <p:nvSpPr>
          <p:cNvPr id="31" name="TextBox 30">
            <a:extLst>
              <a:ext uri="{FF2B5EF4-FFF2-40B4-BE49-F238E27FC236}">
                <a16:creationId xmlns:a16="http://schemas.microsoft.com/office/drawing/2014/main" id="{F4A57D3A-95A9-3E44-9B58-625F72B8357A}"/>
              </a:ext>
            </a:extLst>
          </p:cNvPr>
          <p:cNvSpPr txBox="1"/>
          <p:nvPr userDrawn="1"/>
        </p:nvSpPr>
        <p:spPr>
          <a:xfrm>
            <a:off x="251115" y="4982364"/>
            <a:ext cx="1839598" cy="523220"/>
          </a:xfrm>
          <a:prstGeom prst="rect">
            <a:avLst/>
          </a:prstGeom>
          <a:noFill/>
        </p:spPr>
        <p:txBody>
          <a:bodyPr wrap="square" rtlCol="0">
            <a:spAutoFit/>
          </a:bodyPr>
          <a:lstStyle/>
          <a:p>
            <a:pPr algn="r"/>
            <a:r>
              <a:rPr lang="en-GB" sz="1400" dirty="0">
                <a:solidFill>
                  <a:schemeClr val="bg1"/>
                </a:solidFill>
                <a:latin typeface="+mj-lt"/>
              </a:rPr>
              <a:t>Signal Conditioning</a:t>
            </a:r>
          </a:p>
          <a:p>
            <a:pPr algn="r"/>
            <a:r>
              <a:rPr lang="en-GB" sz="1400" dirty="0">
                <a:solidFill>
                  <a:schemeClr val="bg1"/>
                </a:solidFill>
                <a:latin typeface="+mj-lt"/>
              </a:rPr>
              <a:t>(a/d ) and Electronics</a:t>
            </a:r>
          </a:p>
        </p:txBody>
      </p:sp>
      <p:sp>
        <p:nvSpPr>
          <p:cNvPr id="32" name="TextBox 31">
            <a:extLst>
              <a:ext uri="{FF2B5EF4-FFF2-40B4-BE49-F238E27FC236}">
                <a16:creationId xmlns:a16="http://schemas.microsoft.com/office/drawing/2014/main" id="{3DDB6779-D74A-6143-97F2-94CEF046BC0B}"/>
              </a:ext>
            </a:extLst>
          </p:cNvPr>
          <p:cNvSpPr txBox="1"/>
          <p:nvPr userDrawn="1"/>
        </p:nvSpPr>
        <p:spPr>
          <a:xfrm>
            <a:off x="251115" y="573050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Equipment</a:t>
            </a:r>
            <a:endParaRPr lang="en-US" sz="1500" dirty="0">
              <a:solidFill>
                <a:schemeClr val="bg1"/>
              </a:solidFill>
              <a:latin typeface="+mj-lt"/>
            </a:endParaRPr>
          </a:p>
        </p:txBody>
      </p:sp>
      <p:sp>
        <p:nvSpPr>
          <p:cNvPr id="33" name="TextBox 32">
            <a:extLst>
              <a:ext uri="{FF2B5EF4-FFF2-40B4-BE49-F238E27FC236}">
                <a16:creationId xmlns:a16="http://schemas.microsoft.com/office/drawing/2014/main" id="{3A6B0A83-38E6-3B4E-8E64-99B9C01E55D3}"/>
              </a:ext>
            </a:extLst>
          </p:cNvPr>
          <p:cNvSpPr txBox="1"/>
          <p:nvPr userDrawn="1"/>
        </p:nvSpPr>
        <p:spPr>
          <a:xfrm>
            <a:off x="251115" y="635582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Processes</a:t>
            </a:r>
            <a:endParaRPr lang="en-US" sz="1500" dirty="0">
              <a:solidFill>
                <a:schemeClr val="bg1"/>
              </a:solidFill>
              <a:latin typeface="+mj-lt"/>
            </a:endParaRPr>
          </a:p>
        </p:txBody>
      </p:sp>
      <p:sp>
        <p:nvSpPr>
          <p:cNvPr id="34" name="TextBox 33">
            <a:extLst>
              <a:ext uri="{FF2B5EF4-FFF2-40B4-BE49-F238E27FC236}">
                <a16:creationId xmlns:a16="http://schemas.microsoft.com/office/drawing/2014/main" id="{1424291D-C427-B14D-B602-A7ECFD202BA0}"/>
              </a:ext>
            </a:extLst>
          </p:cNvPr>
          <p:cNvSpPr txBox="1"/>
          <p:nvPr userDrawn="1"/>
        </p:nvSpPr>
        <p:spPr>
          <a:xfrm>
            <a:off x="251114" y="6000540"/>
            <a:ext cx="1839598" cy="230832"/>
          </a:xfrm>
          <a:prstGeom prst="rect">
            <a:avLst/>
          </a:prstGeom>
          <a:noFill/>
        </p:spPr>
        <p:txBody>
          <a:bodyPr wrap="square" rtlCol="0">
            <a:spAutoFit/>
          </a:bodyPr>
          <a:lstStyle/>
          <a:p>
            <a:pPr algn="r"/>
            <a:r>
              <a:rPr lang="en-GB" sz="900" b="1" spc="40" baseline="0" dirty="0">
                <a:solidFill>
                  <a:schemeClr val="bg1"/>
                </a:solidFill>
                <a:latin typeface="+mn-lt"/>
              </a:rPr>
              <a:t>machinery, sensors, actuators</a:t>
            </a:r>
          </a:p>
        </p:txBody>
      </p:sp>
      <p:pic>
        <p:nvPicPr>
          <p:cNvPr id="35" name="Picture 34">
            <a:extLst>
              <a:ext uri="{FF2B5EF4-FFF2-40B4-BE49-F238E27FC236}">
                <a16:creationId xmlns:a16="http://schemas.microsoft.com/office/drawing/2014/main" id="{2A352A22-A50C-F74E-897C-26E4A18151A3}"/>
              </a:ext>
            </a:extLst>
          </p:cNvPr>
          <p:cNvPicPr>
            <a:picLocks noChangeAspect="1"/>
          </p:cNvPicPr>
          <p:nvPr userDrawn="1"/>
        </p:nvPicPr>
        <p:blipFill>
          <a:blip r:embed="rId2"/>
          <a:stretch>
            <a:fillRect/>
          </a:stretch>
        </p:blipFill>
        <p:spPr>
          <a:xfrm>
            <a:off x="2183347" y="2489471"/>
            <a:ext cx="129560" cy="316376"/>
          </a:xfrm>
          <a:prstGeom prst="rect">
            <a:avLst/>
          </a:prstGeom>
          <a:effectLst>
            <a:outerShdw blurRad="76200" dist="50800" dir="2700000" algn="tl" rotWithShape="0">
              <a:srgbClr val="00112B">
                <a:alpha val="49804"/>
              </a:srgbClr>
            </a:outerShdw>
          </a:effectLst>
        </p:spPr>
      </p:pic>
      <p:sp>
        <p:nvSpPr>
          <p:cNvPr id="36" name="TextBox 35">
            <a:extLst>
              <a:ext uri="{FF2B5EF4-FFF2-40B4-BE49-F238E27FC236}">
                <a16:creationId xmlns:a16="http://schemas.microsoft.com/office/drawing/2014/main" id="{1FA3A0BB-5D35-9D49-A1A4-3314B7AC5140}"/>
              </a:ext>
            </a:extLst>
          </p:cNvPr>
          <p:cNvSpPr txBox="1"/>
          <p:nvPr userDrawn="1"/>
        </p:nvSpPr>
        <p:spPr>
          <a:xfrm>
            <a:off x="2283427" y="2463607"/>
            <a:ext cx="878126" cy="338554"/>
          </a:xfrm>
          <a:prstGeom prst="rect">
            <a:avLst/>
          </a:prstGeom>
          <a:noFill/>
        </p:spPr>
        <p:txBody>
          <a:bodyPr wrap="none" rtlCol="0">
            <a:spAutoFit/>
          </a:bodyPr>
          <a:lstStyle/>
          <a:p>
            <a:r>
              <a:rPr lang="en-GB" sz="800" b="1" i="1" spc="40" baseline="0" dirty="0">
                <a:solidFill>
                  <a:schemeClr val="bg1"/>
                </a:solidFill>
                <a:latin typeface="+mn-lt"/>
              </a:rPr>
              <a:t>ESS facility</a:t>
            </a:r>
          </a:p>
          <a:p>
            <a:r>
              <a:rPr lang="en-GB" sz="800" b="1" i="1" spc="40" baseline="0" dirty="0">
                <a:solidFill>
                  <a:schemeClr val="bg1"/>
                </a:solidFill>
                <a:latin typeface="+mn-lt"/>
              </a:rPr>
              <a:t>data exchange</a:t>
            </a:r>
          </a:p>
        </p:txBody>
      </p:sp>
      <p:pic>
        <p:nvPicPr>
          <p:cNvPr id="37" name="Picture 36">
            <a:extLst>
              <a:ext uri="{FF2B5EF4-FFF2-40B4-BE49-F238E27FC236}">
                <a16:creationId xmlns:a16="http://schemas.microsoft.com/office/drawing/2014/main" id="{9BB43473-E698-E54E-A5DF-DFDF68616327}"/>
              </a:ext>
            </a:extLst>
          </p:cNvPr>
          <p:cNvPicPr>
            <a:picLocks noChangeAspect="1"/>
          </p:cNvPicPr>
          <p:nvPr userDrawn="1"/>
        </p:nvPicPr>
        <p:blipFill>
          <a:blip r:embed="rId2"/>
          <a:stretch>
            <a:fillRect/>
          </a:stretch>
        </p:blipFill>
        <p:spPr>
          <a:xfrm>
            <a:off x="2186119" y="3780184"/>
            <a:ext cx="126788" cy="309607"/>
          </a:xfrm>
          <a:prstGeom prst="rect">
            <a:avLst/>
          </a:prstGeom>
          <a:effectLst>
            <a:outerShdw blurRad="76200" dist="50800" dir="2700000" algn="tl" rotWithShape="0">
              <a:srgbClr val="00112B">
                <a:alpha val="49804"/>
              </a:srgbClr>
            </a:outerShdw>
          </a:effectLst>
        </p:spPr>
      </p:pic>
      <p:sp>
        <p:nvSpPr>
          <p:cNvPr id="38" name="TextBox 37">
            <a:extLst>
              <a:ext uri="{FF2B5EF4-FFF2-40B4-BE49-F238E27FC236}">
                <a16:creationId xmlns:a16="http://schemas.microsoft.com/office/drawing/2014/main" id="{62E5EB82-23AB-7144-9C3B-F93202CCBC66}"/>
              </a:ext>
            </a:extLst>
          </p:cNvPr>
          <p:cNvSpPr txBox="1"/>
          <p:nvPr userDrawn="1"/>
        </p:nvSpPr>
        <p:spPr>
          <a:xfrm>
            <a:off x="2278580" y="3747202"/>
            <a:ext cx="917559" cy="338554"/>
          </a:xfrm>
          <a:prstGeom prst="rect">
            <a:avLst/>
          </a:prstGeom>
          <a:noFill/>
        </p:spPr>
        <p:txBody>
          <a:bodyPr wrap="none" rtlCol="0">
            <a:spAutoFit/>
          </a:bodyPr>
          <a:lstStyle/>
          <a:p>
            <a:r>
              <a:rPr lang="en-GB" sz="800" b="1" i="1" spc="40" baseline="0" dirty="0">
                <a:solidFill>
                  <a:schemeClr val="bg1"/>
                </a:solidFill>
                <a:latin typeface="+mn-lt"/>
              </a:rPr>
              <a:t>system specific </a:t>
            </a:r>
          </a:p>
          <a:p>
            <a:r>
              <a:rPr lang="en-GB" sz="800" b="1" i="1" spc="40" baseline="0" dirty="0">
                <a:solidFill>
                  <a:schemeClr val="bg1"/>
                </a:solidFill>
                <a:latin typeface="+mn-lt"/>
              </a:rPr>
              <a:t>data exchange</a:t>
            </a:r>
          </a:p>
        </p:txBody>
      </p:sp>
      <p:pic>
        <p:nvPicPr>
          <p:cNvPr id="39" name="Picture 38">
            <a:extLst>
              <a:ext uri="{FF2B5EF4-FFF2-40B4-BE49-F238E27FC236}">
                <a16:creationId xmlns:a16="http://schemas.microsoft.com/office/drawing/2014/main" id="{A170D763-A1CF-8D42-80F9-B1A8AA998AA3}"/>
              </a:ext>
            </a:extLst>
          </p:cNvPr>
          <p:cNvPicPr>
            <a:picLocks noChangeAspect="1"/>
          </p:cNvPicPr>
          <p:nvPr userDrawn="1"/>
        </p:nvPicPr>
        <p:blipFill>
          <a:blip r:embed="rId2"/>
          <a:stretch>
            <a:fillRect/>
          </a:stretch>
        </p:blipFill>
        <p:spPr>
          <a:xfrm>
            <a:off x="2190437" y="4863813"/>
            <a:ext cx="129560" cy="316376"/>
          </a:xfrm>
          <a:prstGeom prst="rect">
            <a:avLst/>
          </a:prstGeom>
          <a:effectLst>
            <a:outerShdw blurRad="76200" dist="50800" dir="2700000" algn="tl" rotWithShape="0">
              <a:srgbClr val="00112B">
                <a:alpha val="49804"/>
              </a:srgbClr>
            </a:outerShdw>
          </a:effectLst>
        </p:spPr>
      </p:pic>
      <p:sp>
        <p:nvSpPr>
          <p:cNvPr id="40" name="TextBox 39">
            <a:extLst>
              <a:ext uri="{FF2B5EF4-FFF2-40B4-BE49-F238E27FC236}">
                <a16:creationId xmlns:a16="http://schemas.microsoft.com/office/drawing/2014/main" id="{0DB08347-14EC-4749-9E2E-D5992E81C614}"/>
              </a:ext>
            </a:extLst>
          </p:cNvPr>
          <p:cNvSpPr txBox="1"/>
          <p:nvPr userDrawn="1"/>
        </p:nvSpPr>
        <p:spPr>
          <a:xfrm>
            <a:off x="2278916" y="4835464"/>
            <a:ext cx="842859" cy="338554"/>
          </a:xfrm>
          <a:prstGeom prst="rect">
            <a:avLst/>
          </a:prstGeom>
          <a:noFill/>
        </p:spPr>
        <p:txBody>
          <a:bodyPr wrap="none" rtlCol="0">
            <a:spAutoFit/>
          </a:bodyPr>
          <a:lstStyle/>
          <a:p>
            <a:r>
              <a:rPr lang="en-GB" sz="800" b="1" i="1" spc="40" baseline="0" dirty="0">
                <a:solidFill>
                  <a:schemeClr val="bg1"/>
                </a:solidFill>
                <a:latin typeface="+mn-lt"/>
              </a:rPr>
              <a:t>local control,</a:t>
            </a:r>
          </a:p>
          <a:p>
            <a:r>
              <a:rPr lang="en-GB" sz="800" b="1" i="1" spc="40" baseline="0" dirty="0">
                <a:solidFill>
                  <a:schemeClr val="bg1"/>
                </a:solidFill>
                <a:latin typeface="+mn-lt"/>
              </a:rPr>
              <a:t>run-time data</a:t>
            </a:r>
          </a:p>
        </p:txBody>
      </p:sp>
      <p:pic>
        <p:nvPicPr>
          <p:cNvPr id="41" name="Picture 40">
            <a:extLst>
              <a:ext uri="{FF2B5EF4-FFF2-40B4-BE49-F238E27FC236}">
                <a16:creationId xmlns:a16="http://schemas.microsoft.com/office/drawing/2014/main" id="{97B72ADD-4486-1149-A4DA-7A50AC6ECFEA}"/>
              </a:ext>
            </a:extLst>
          </p:cNvPr>
          <p:cNvPicPr>
            <a:picLocks noChangeAspect="1"/>
          </p:cNvPicPr>
          <p:nvPr userDrawn="1"/>
        </p:nvPicPr>
        <p:blipFill>
          <a:blip r:embed="rId2"/>
          <a:stretch>
            <a:fillRect/>
          </a:stretch>
        </p:blipFill>
        <p:spPr>
          <a:xfrm>
            <a:off x="2190437" y="5505854"/>
            <a:ext cx="129560" cy="316376"/>
          </a:xfrm>
          <a:prstGeom prst="rect">
            <a:avLst/>
          </a:prstGeom>
          <a:effectLst>
            <a:outerShdw blurRad="76200" dist="50800" dir="2700000" algn="tl" rotWithShape="0">
              <a:srgbClr val="00112B">
                <a:alpha val="49804"/>
              </a:srgbClr>
            </a:outerShdw>
          </a:effectLst>
        </p:spPr>
      </p:pic>
      <p:sp>
        <p:nvSpPr>
          <p:cNvPr id="42" name="TextBox 41">
            <a:extLst>
              <a:ext uri="{FF2B5EF4-FFF2-40B4-BE49-F238E27FC236}">
                <a16:creationId xmlns:a16="http://schemas.microsoft.com/office/drawing/2014/main" id="{F2B48685-3A78-4A4A-BA0E-FD7E36D4B636}"/>
              </a:ext>
            </a:extLst>
          </p:cNvPr>
          <p:cNvSpPr txBox="1"/>
          <p:nvPr userDrawn="1"/>
        </p:nvSpPr>
        <p:spPr>
          <a:xfrm>
            <a:off x="2274397" y="5478292"/>
            <a:ext cx="864339" cy="338554"/>
          </a:xfrm>
          <a:prstGeom prst="rect">
            <a:avLst/>
          </a:prstGeom>
          <a:noFill/>
        </p:spPr>
        <p:txBody>
          <a:bodyPr wrap="none" rtlCol="0">
            <a:spAutoFit/>
          </a:bodyPr>
          <a:lstStyle/>
          <a:p>
            <a:r>
              <a:rPr lang="en-GB" sz="800" b="1" i="1" spc="40" baseline="0" dirty="0">
                <a:solidFill>
                  <a:schemeClr val="bg1"/>
                </a:solidFill>
                <a:latin typeface="+mn-lt"/>
              </a:rPr>
              <a:t>device specific</a:t>
            </a:r>
          </a:p>
          <a:p>
            <a:r>
              <a:rPr lang="en-GB" sz="800" b="1" i="1" spc="40" baseline="0" dirty="0">
                <a:solidFill>
                  <a:schemeClr val="bg1"/>
                </a:solidFill>
                <a:latin typeface="+mn-lt"/>
              </a:rPr>
              <a:t>signals</a:t>
            </a:r>
          </a:p>
        </p:txBody>
      </p:sp>
      <p:pic>
        <p:nvPicPr>
          <p:cNvPr id="43" name="Picture 42">
            <a:extLst>
              <a:ext uri="{FF2B5EF4-FFF2-40B4-BE49-F238E27FC236}">
                <a16:creationId xmlns:a16="http://schemas.microsoft.com/office/drawing/2014/main" id="{B860D8E7-5131-E242-ACDC-B604AE917650}"/>
              </a:ext>
            </a:extLst>
          </p:cNvPr>
          <p:cNvPicPr>
            <a:picLocks noChangeAspect="1"/>
          </p:cNvPicPr>
          <p:nvPr userDrawn="1"/>
        </p:nvPicPr>
        <p:blipFill>
          <a:blip r:embed="rId2"/>
          <a:stretch>
            <a:fillRect/>
          </a:stretch>
        </p:blipFill>
        <p:spPr>
          <a:xfrm>
            <a:off x="2190437" y="6120013"/>
            <a:ext cx="129560" cy="316376"/>
          </a:xfrm>
          <a:prstGeom prst="rect">
            <a:avLst/>
          </a:prstGeom>
          <a:effectLst>
            <a:outerShdw blurRad="76200" dist="50800" dir="2700000" algn="tl" rotWithShape="0">
              <a:srgbClr val="00112B">
                <a:alpha val="49804"/>
              </a:srgbClr>
            </a:outerShdw>
          </a:effectLst>
        </p:spPr>
      </p:pic>
      <p:sp>
        <p:nvSpPr>
          <p:cNvPr id="44" name="TextBox 43">
            <a:extLst>
              <a:ext uri="{FF2B5EF4-FFF2-40B4-BE49-F238E27FC236}">
                <a16:creationId xmlns:a16="http://schemas.microsoft.com/office/drawing/2014/main" id="{E0EA7091-5438-3746-9761-E053DB6D94E8}"/>
              </a:ext>
            </a:extLst>
          </p:cNvPr>
          <p:cNvSpPr txBox="1"/>
          <p:nvPr userDrawn="1"/>
        </p:nvSpPr>
        <p:spPr>
          <a:xfrm>
            <a:off x="2276949" y="6150022"/>
            <a:ext cx="1116972" cy="215444"/>
          </a:xfrm>
          <a:prstGeom prst="rect">
            <a:avLst/>
          </a:prstGeom>
          <a:noFill/>
        </p:spPr>
        <p:txBody>
          <a:bodyPr wrap="none" rtlCol="0">
            <a:spAutoFit/>
          </a:bodyPr>
          <a:lstStyle/>
          <a:p>
            <a:r>
              <a:rPr lang="en-GB" sz="800" b="1" i="1" spc="40" baseline="0" dirty="0">
                <a:solidFill>
                  <a:schemeClr val="bg1"/>
                </a:solidFill>
                <a:latin typeface="+mn-lt"/>
              </a:rPr>
              <a:t>measure and adjust</a:t>
            </a:r>
          </a:p>
        </p:txBody>
      </p:sp>
      <p:pic>
        <p:nvPicPr>
          <p:cNvPr id="45" name="Picture 44">
            <a:extLst>
              <a:ext uri="{FF2B5EF4-FFF2-40B4-BE49-F238E27FC236}">
                <a16:creationId xmlns:a16="http://schemas.microsoft.com/office/drawing/2014/main" id="{34F82017-A8AF-6F4E-AA6A-B87947A9EF9A}"/>
              </a:ext>
            </a:extLst>
          </p:cNvPr>
          <p:cNvPicPr>
            <a:picLocks noChangeAspect="1"/>
          </p:cNvPicPr>
          <p:nvPr userDrawn="1"/>
        </p:nvPicPr>
        <p:blipFill>
          <a:blip r:embed="rId2"/>
          <a:stretch>
            <a:fillRect/>
          </a:stretch>
        </p:blipFill>
        <p:spPr>
          <a:xfrm>
            <a:off x="2190437" y="1633755"/>
            <a:ext cx="129560" cy="316376"/>
          </a:xfrm>
          <a:prstGeom prst="rect">
            <a:avLst/>
          </a:prstGeom>
          <a:effectLst>
            <a:outerShdw blurRad="76200" dist="50800" dir="2700000" algn="tl" rotWithShape="0">
              <a:srgbClr val="00112B">
                <a:alpha val="49804"/>
              </a:srgbClr>
            </a:outerShdw>
          </a:effectLst>
        </p:spPr>
      </p:pic>
      <p:sp>
        <p:nvSpPr>
          <p:cNvPr id="46" name="TextBox 45">
            <a:extLst>
              <a:ext uri="{FF2B5EF4-FFF2-40B4-BE49-F238E27FC236}">
                <a16:creationId xmlns:a16="http://schemas.microsoft.com/office/drawing/2014/main" id="{0F70CA33-2A1D-2148-A5B5-B87FCBF100C5}"/>
              </a:ext>
            </a:extLst>
          </p:cNvPr>
          <p:cNvSpPr txBox="1"/>
          <p:nvPr userDrawn="1"/>
        </p:nvSpPr>
        <p:spPr>
          <a:xfrm>
            <a:off x="2281637" y="1603452"/>
            <a:ext cx="1149674" cy="338554"/>
          </a:xfrm>
          <a:prstGeom prst="rect">
            <a:avLst/>
          </a:prstGeom>
          <a:noFill/>
        </p:spPr>
        <p:txBody>
          <a:bodyPr wrap="none" rtlCol="0">
            <a:spAutoFit/>
          </a:bodyPr>
          <a:lstStyle/>
          <a:p>
            <a:r>
              <a:rPr lang="en-GB" sz="800" b="1" i="1" spc="40" baseline="0" dirty="0">
                <a:solidFill>
                  <a:schemeClr val="bg1"/>
                </a:solidFill>
                <a:latin typeface="+mn-lt"/>
              </a:rPr>
              <a:t>display ESS facility</a:t>
            </a:r>
          </a:p>
          <a:p>
            <a:r>
              <a:rPr lang="en-GB" sz="800" b="1" i="1" spc="40" baseline="0" dirty="0">
                <a:solidFill>
                  <a:schemeClr val="bg1"/>
                </a:solidFill>
                <a:latin typeface="+mn-lt"/>
              </a:rPr>
              <a:t>data, task execution</a:t>
            </a:r>
          </a:p>
        </p:txBody>
      </p:sp>
      <p:sp>
        <p:nvSpPr>
          <p:cNvPr id="47" name="TextBox 46">
            <a:extLst>
              <a:ext uri="{FF2B5EF4-FFF2-40B4-BE49-F238E27FC236}">
                <a16:creationId xmlns:a16="http://schemas.microsoft.com/office/drawing/2014/main" id="{F2442ADF-7592-D94F-9F0A-E39B77BE69AA}"/>
              </a:ext>
            </a:extLst>
          </p:cNvPr>
          <p:cNvSpPr txBox="1"/>
          <p:nvPr userDrawn="1"/>
        </p:nvSpPr>
        <p:spPr>
          <a:xfrm>
            <a:off x="251114" y="5434884"/>
            <a:ext cx="1839598" cy="230832"/>
          </a:xfrm>
          <a:prstGeom prst="rect">
            <a:avLst/>
          </a:prstGeom>
          <a:noFill/>
        </p:spPr>
        <p:txBody>
          <a:bodyPr wrap="square" rtlCol="0">
            <a:spAutoFit/>
          </a:bodyPr>
          <a:lstStyle/>
          <a:p>
            <a:pPr algn="r"/>
            <a:r>
              <a:rPr lang="en-GB" sz="900" b="1" spc="30" baseline="0" dirty="0">
                <a:solidFill>
                  <a:schemeClr val="bg1"/>
                </a:solidFill>
                <a:latin typeface="+mn-lt"/>
              </a:rPr>
              <a:t>Analogue and digital signals</a:t>
            </a:r>
          </a:p>
        </p:txBody>
      </p:sp>
      <p:pic>
        <p:nvPicPr>
          <p:cNvPr id="48" name="Grafik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170" y="168700"/>
            <a:ext cx="1193524" cy="639020"/>
          </a:xfrm>
          <a:prstGeom prst="rect">
            <a:avLst/>
          </a:prstGeom>
        </p:spPr>
      </p:pic>
    </p:spTree>
    <p:extLst>
      <p:ext uri="{BB962C8B-B14F-4D97-AF65-F5344CB8AC3E}">
        <p14:creationId xmlns:p14="http://schemas.microsoft.com/office/powerpoint/2010/main" val="185169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 not use pleas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7FFC0-CEE1-7647-9C63-4DB4E6E23A9B}"/>
              </a:ext>
            </a:extLst>
          </p:cNvPr>
          <p:cNvSpPr/>
          <p:nvPr userDrawn="1"/>
        </p:nvSpPr>
        <p:spPr>
          <a:xfrm>
            <a:off x="0" y="2"/>
            <a:ext cx="12192000" cy="6857999"/>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68079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 pleas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8577DF-8553-994B-8BA9-35E489D29931}"/>
              </a:ext>
            </a:extLst>
          </p:cNvPr>
          <p:cNvSpPr/>
          <p:nvPr userDrawn="1"/>
        </p:nvSpPr>
        <p:spPr>
          <a:xfrm>
            <a:off x="0" y="2"/>
            <a:ext cx="12192000" cy="6857999"/>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TextBox 3">
            <a:extLst>
              <a:ext uri="{FF2B5EF4-FFF2-40B4-BE49-F238E27FC236}">
                <a16:creationId xmlns:a16="http://schemas.microsoft.com/office/drawing/2014/main" id="{84721244-E91B-3C48-AC9E-641914B9F6AB}"/>
              </a:ext>
            </a:extLst>
          </p:cNvPr>
          <p:cNvSpPr txBox="1"/>
          <p:nvPr userDrawn="1"/>
        </p:nvSpPr>
        <p:spPr>
          <a:xfrm>
            <a:off x="552893" y="2137780"/>
            <a:ext cx="11086213" cy="1569660"/>
          </a:xfrm>
          <a:prstGeom prst="rect">
            <a:avLst/>
          </a:prstGeom>
          <a:noFill/>
        </p:spPr>
        <p:txBody>
          <a:bodyPr wrap="square" rtlCol="0">
            <a:spAutoFit/>
          </a:bodyPr>
          <a:lstStyle/>
          <a:p>
            <a:pPr algn="ctr"/>
            <a:r>
              <a:rPr lang="de-DE" sz="4800" spc="300" dirty="0">
                <a:solidFill>
                  <a:schemeClr val="bg1"/>
                </a:solidFill>
                <a:latin typeface="+mj-lt"/>
              </a:rPr>
              <a:t>Example</a:t>
            </a:r>
          </a:p>
          <a:p>
            <a:pPr algn="ctr"/>
            <a:r>
              <a:rPr lang="de-DE" sz="4800" spc="300" dirty="0">
                <a:solidFill>
                  <a:schemeClr val="bg1"/>
                </a:solidFill>
                <a:latin typeface="+mj-lt"/>
              </a:rPr>
              <a:t>Layer Architecture</a:t>
            </a:r>
            <a:endParaRPr lang="en-US" sz="4800" spc="300" dirty="0">
              <a:solidFill>
                <a:schemeClr val="bg1"/>
              </a:solidFill>
              <a:latin typeface="+mj-lt"/>
            </a:endParaRPr>
          </a:p>
        </p:txBody>
      </p:sp>
    </p:spTree>
    <p:extLst>
      <p:ext uri="{BB962C8B-B14F-4D97-AF65-F5344CB8AC3E}">
        <p14:creationId xmlns:p14="http://schemas.microsoft.com/office/powerpoint/2010/main" val="144493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 ple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8577DF-8553-994B-8BA9-35E489D29931}"/>
              </a:ext>
            </a:extLst>
          </p:cNvPr>
          <p:cNvSpPr/>
          <p:nvPr userDrawn="1"/>
        </p:nvSpPr>
        <p:spPr>
          <a:xfrm>
            <a:off x="0" y="2"/>
            <a:ext cx="12192000" cy="6857999"/>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2" name="Group 1">
            <a:extLst>
              <a:ext uri="{FF2B5EF4-FFF2-40B4-BE49-F238E27FC236}">
                <a16:creationId xmlns:a16="http://schemas.microsoft.com/office/drawing/2014/main" id="{19BE8E95-924E-8943-8C52-C91B0064E457}"/>
              </a:ext>
            </a:extLst>
          </p:cNvPr>
          <p:cNvGrpSpPr/>
          <p:nvPr userDrawn="1"/>
        </p:nvGrpSpPr>
        <p:grpSpPr>
          <a:xfrm>
            <a:off x="552893" y="2007906"/>
            <a:ext cx="11086213" cy="1992462"/>
            <a:chOff x="414669" y="1938456"/>
            <a:chExt cx="8314660" cy="1992462"/>
          </a:xfrm>
        </p:grpSpPr>
        <p:sp>
          <p:nvSpPr>
            <p:cNvPr id="4" name="TextBox 3">
              <a:extLst>
                <a:ext uri="{FF2B5EF4-FFF2-40B4-BE49-F238E27FC236}">
                  <a16:creationId xmlns:a16="http://schemas.microsoft.com/office/drawing/2014/main" id="{84721244-E91B-3C48-AC9E-641914B9F6AB}"/>
                </a:ext>
              </a:extLst>
            </p:cNvPr>
            <p:cNvSpPr txBox="1"/>
            <p:nvPr userDrawn="1"/>
          </p:nvSpPr>
          <p:spPr>
            <a:xfrm>
              <a:off x="414669" y="1938456"/>
              <a:ext cx="8314660" cy="1569660"/>
            </a:xfrm>
            <a:prstGeom prst="rect">
              <a:avLst/>
            </a:prstGeom>
            <a:noFill/>
          </p:spPr>
          <p:txBody>
            <a:bodyPr wrap="square" rtlCol="0">
              <a:spAutoFit/>
            </a:bodyPr>
            <a:lstStyle/>
            <a:p>
              <a:pPr algn="ctr"/>
              <a:r>
                <a:rPr lang="de-DE" sz="4800" spc="300" dirty="0">
                  <a:solidFill>
                    <a:schemeClr val="bg1"/>
                  </a:solidFill>
                  <a:latin typeface="+mj-lt"/>
                </a:rPr>
                <a:t>Layer Architecture</a:t>
              </a:r>
            </a:p>
            <a:p>
              <a:pPr algn="ctr"/>
              <a:r>
                <a:rPr lang="de-DE" sz="4800" spc="300" dirty="0">
                  <a:solidFill>
                    <a:schemeClr val="bg1"/>
                  </a:solidFill>
                  <a:latin typeface="+mj-lt"/>
                </a:rPr>
                <a:t>Template</a:t>
              </a:r>
              <a:endParaRPr lang="en-US" sz="4800" spc="300" dirty="0">
                <a:solidFill>
                  <a:schemeClr val="bg1"/>
                </a:solidFill>
                <a:latin typeface="+mj-lt"/>
              </a:endParaRPr>
            </a:p>
          </p:txBody>
        </p:sp>
        <p:sp>
          <p:nvSpPr>
            <p:cNvPr id="6" name="TextBox 5">
              <a:extLst>
                <a:ext uri="{FF2B5EF4-FFF2-40B4-BE49-F238E27FC236}">
                  <a16:creationId xmlns:a16="http://schemas.microsoft.com/office/drawing/2014/main" id="{EC777DB5-7646-8446-B8E2-FEA3B72387C7}"/>
                </a:ext>
              </a:extLst>
            </p:cNvPr>
            <p:cNvSpPr txBox="1"/>
            <p:nvPr userDrawn="1"/>
          </p:nvSpPr>
          <p:spPr>
            <a:xfrm>
              <a:off x="1240070" y="3561586"/>
              <a:ext cx="6667995" cy="369332"/>
            </a:xfrm>
            <a:prstGeom prst="rect">
              <a:avLst/>
            </a:prstGeom>
            <a:noFill/>
          </p:spPr>
          <p:txBody>
            <a:bodyPr wrap="square" rtlCol="0">
              <a:spAutoFit/>
            </a:bodyPr>
            <a:lstStyle/>
            <a:p>
              <a:pPr algn="ctr"/>
              <a:r>
                <a:rPr lang="de-DE" sz="1800" dirty="0">
                  <a:solidFill>
                    <a:schemeClr val="bg1"/>
                  </a:solidFill>
                  <a:latin typeface="+mn-lt"/>
                </a:rPr>
                <a:t>Date or Subtitel Placeholder </a:t>
              </a:r>
              <a:endParaRPr lang="en-US" sz="1800" dirty="0">
                <a:solidFill>
                  <a:schemeClr val="bg1"/>
                </a:solidFill>
                <a:latin typeface="+mn-lt"/>
              </a:endParaRPr>
            </a:p>
          </p:txBody>
        </p:sp>
      </p:grpSp>
    </p:spTree>
    <p:extLst>
      <p:ext uri="{BB962C8B-B14F-4D97-AF65-F5344CB8AC3E}">
        <p14:creationId xmlns:p14="http://schemas.microsoft.com/office/powerpoint/2010/main" val="260523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white"/>
              </a:solidFill>
            </a:endParaRPr>
          </a:p>
        </p:txBody>
      </p:sp>
      <p:sp>
        <p:nvSpPr>
          <p:cNvPr id="5" name="Footer Placeholder 4"/>
          <p:cNvSpPr>
            <a:spLocks noGrp="1"/>
          </p:cNvSpPr>
          <p:nvPr>
            <p:ph type="ftr" sz="quarter" idx="11"/>
          </p:nvPr>
        </p:nvSpPr>
        <p:spPr>
          <a:xfrm>
            <a:off x="4165600" y="6453336"/>
            <a:ext cx="3860800" cy="365125"/>
          </a:xfrm>
          <a:prstGeom prst="rect">
            <a:avLst/>
          </a:prstGeom>
        </p:spPr>
        <p:txBody>
          <a:bodyPr anchor="b"/>
          <a:lstStyle>
            <a:lvl1pPr>
              <a:defRPr>
                <a:solidFill>
                  <a:schemeClr val="tx1">
                    <a:lumMod val="65000"/>
                    <a:lumOff val="35000"/>
                  </a:schemeClr>
                </a:solidFill>
              </a:defRPr>
            </a:lvl1pPr>
          </a:lstStyle>
          <a:p>
            <a:r>
              <a:rPr lang="en-GB" dirty="0">
                <a:solidFill>
                  <a:prstClr val="black">
                    <a:lumMod val="65000"/>
                    <a:lumOff val="35000"/>
                  </a:prstClr>
                </a:solidFill>
              </a:rPr>
              <a:t>© European Spallation Source ERIC</a:t>
            </a:r>
          </a:p>
        </p:txBody>
      </p:sp>
      <p:sp>
        <p:nvSpPr>
          <p:cNvPr id="6" name="Slide Number Placeholder 5"/>
          <p:cNvSpPr>
            <a:spLocks noGrp="1"/>
          </p:cNvSpPr>
          <p:nvPr>
            <p:ph type="sldNum" sz="quarter" idx="12"/>
          </p:nvPr>
        </p:nvSpPr>
        <p:spPr>
          <a:xfrm>
            <a:off x="8737600" y="6453336"/>
            <a:ext cx="2844800" cy="365125"/>
          </a:xfrm>
          <a:prstGeom prst="rect">
            <a:avLst/>
          </a:prstGeom>
        </p:spPr>
        <p:txBody>
          <a:bodyPr anchor="b"/>
          <a:lstStyle>
            <a:lvl1pPr>
              <a:defRPr>
                <a:solidFill>
                  <a:schemeClr val="tx1">
                    <a:lumMod val="65000"/>
                    <a:lumOff val="35000"/>
                  </a:schemeClr>
                </a:solidFill>
              </a:defRPr>
            </a:lvl1pPr>
          </a:lstStyle>
          <a:p>
            <a:fld id="{551115BC-487E-4422-894C-CB7CD3E79223}" type="slidenum">
              <a:rPr lang="en-GB" smtClean="0">
                <a:solidFill>
                  <a:prstClr val="black">
                    <a:lumMod val="65000"/>
                    <a:lumOff val="35000"/>
                  </a:prstClr>
                </a:solidFill>
              </a:rPr>
              <a:pPr/>
              <a:t>‹#›</a:t>
            </a:fld>
            <a:endParaRPr lang="en-GB">
              <a:solidFill>
                <a:prstClr val="black">
                  <a:lumMod val="65000"/>
                  <a:lumOff val="35000"/>
                </a:prstClr>
              </a:solidFill>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848" y="310896"/>
            <a:ext cx="1527048" cy="817590"/>
          </a:xfrm>
          <a:prstGeom prst="rect">
            <a:avLst/>
          </a:prstGeom>
        </p:spPr>
      </p:pic>
      <p:sp>
        <p:nvSpPr>
          <p:cNvPr id="7" name="Textfeld 6"/>
          <p:cNvSpPr txBox="1"/>
          <p:nvPr userDrawn="1"/>
        </p:nvSpPr>
        <p:spPr>
          <a:xfrm>
            <a:off x="609600" y="1581084"/>
            <a:ext cx="10972800" cy="4801314"/>
          </a:xfrm>
          <a:prstGeom prst="rect">
            <a:avLst/>
          </a:prstGeom>
          <a:noFill/>
        </p:spPr>
        <p:txBody>
          <a:bodyPr wrap="square" rtlCol="0">
            <a:spAutoFit/>
          </a:bodyPr>
          <a:lstStyle/>
          <a:p>
            <a:pPr marL="285750" indent="-285750">
              <a:lnSpc>
                <a:spcPct val="180000"/>
              </a:lnSpc>
              <a:buFont typeface="Arial" panose="020B0604020202020204" pitchFamily="34" charset="0"/>
              <a:buChar char="•"/>
            </a:pPr>
            <a:r>
              <a:rPr lang="en-US" sz="1600" dirty="0"/>
              <a:t>Purpose of this diagram is to show in one view how control layers connect operators/users to the physical devices and processes. Therefore, by default all layers should be shown.</a:t>
            </a:r>
          </a:p>
          <a:p>
            <a:pPr marL="285750" indent="-285750">
              <a:lnSpc>
                <a:spcPct val="180000"/>
              </a:lnSpc>
              <a:buFont typeface="Arial" panose="020B0604020202020204" pitchFamily="34" charset="0"/>
              <a:buChar char="•"/>
            </a:pPr>
            <a:endParaRPr lang="en-US" sz="200" dirty="0"/>
          </a:p>
          <a:p>
            <a:pPr marL="285750" indent="-285750">
              <a:lnSpc>
                <a:spcPct val="180000"/>
              </a:lnSpc>
              <a:buFont typeface="Arial" panose="020B0604020202020204" pitchFamily="34" charset="0"/>
              <a:buChar char="•"/>
            </a:pPr>
            <a:r>
              <a:rPr lang="en-US" sz="1600" dirty="0"/>
              <a:t>Use the first slide to create the layer architecture.</a:t>
            </a:r>
          </a:p>
          <a:p>
            <a:pPr marL="285750" indent="-285750">
              <a:lnSpc>
                <a:spcPct val="180000"/>
              </a:lnSpc>
              <a:buFont typeface="Arial" panose="020B0604020202020204" pitchFamily="34" charset="0"/>
              <a:buChar char="•"/>
            </a:pPr>
            <a:endParaRPr lang="en-US" sz="200" dirty="0"/>
          </a:p>
          <a:p>
            <a:pPr marL="285750" indent="-285750">
              <a:lnSpc>
                <a:spcPct val="180000"/>
              </a:lnSpc>
              <a:buFont typeface="Arial" panose="020B0604020202020204" pitchFamily="34" charset="0"/>
              <a:buChar char="•"/>
            </a:pPr>
            <a:r>
              <a:rPr lang="en-US" sz="1600" dirty="0"/>
              <a:t>Use the elements of the next slide for copying, and pasting into the first slide. This provides you with the correct </a:t>
            </a:r>
            <a:r>
              <a:rPr lang="en-US" sz="1600" dirty="0" err="1"/>
              <a:t>colours</a:t>
            </a:r>
            <a:r>
              <a:rPr lang="en-US" sz="1600" dirty="0"/>
              <a:t> (RAL) for MP, PSS, etc. </a:t>
            </a:r>
          </a:p>
          <a:p>
            <a:pPr marL="285750" indent="-285750">
              <a:lnSpc>
                <a:spcPct val="180000"/>
              </a:lnSpc>
              <a:buFont typeface="Arial" panose="020B0604020202020204" pitchFamily="34" charset="0"/>
              <a:buChar char="•"/>
            </a:pPr>
            <a:endParaRPr lang="en-US" sz="200" dirty="0"/>
          </a:p>
          <a:p>
            <a:pPr marL="285750" indent="-285750">
              <a:lnSpc>
                <a:spcPct val="180000"/>
              </a:lnSpc>
              <a:buFont typeface="Arial" panose="020B0604020202020204" pitchFamily="34" charset="0"/>
              <a:buChar char="•"/>
            </a:pPr>
            <a:r>
              <a:rPr lang="en-US" sz="1600" dirty="0"/>
              <a:t>Horizontal lines are thick and represent major communication systems (Timing System, EPICS network, PLC network ...).</a:t>
            </a:r>
          </a:p>
          <a:p>
            <a:pPr marL="285750" indent="-285750">
              <a:lnSpc>
                <a:spcPct val="180000"/>
              </a:lnSpc>
              <a:buFont typeface="Arial" panose="020B0604020202020204" pitchFamily="34" charset="0"/>
              <a:buChar char="•"/>
            </a:pPr>
            <a:endParaRPr lang="en-US" sz="200" dirty="0"/>
          </a:p>
          <a:p>
            <a:pPr marL="285750" indent="-285750">
              <a:lnSpc>
                <a:spcPct val="180000"/>
              </a:lnSpc>
              <a:buFont typeface="Arial" panose="020B0604020202020204" pitchFamily="34" charset="0"/>
              <a:buChar char="•"/>
            </a:pPr>
            <a:r>
              <a:rPr lang="en-US" sz="1600" dirty="0"/>
              <a:t>Vertical lines are thin and represent connections between components (controller, devices, IOCs, ...). Vertical lines should always connect from the top or bottom of the components (i.e. not sideways), but can contain corners if needed.</a:t>
            </a:r>
          </a:p>
          <a:p>
            <a:pPr marL="285750" indent="-285750">
              <a:lnSpc>
                <a:spcPct val="180000"/>
              </a:lnSpc>
              <a:buFont typeface="Arial" panose="020B0604020202020204" pitchFamily="34" charset="0"/>
              <a:buChar char="•"/>
            </a:pPr>
            <a:endParaRPr lang="en-US" sz="200" dirty="0"/>
          </a:p>
          <a:p>
            <a:pPr marL="285750" indent="-285750">
              <a:lnSpc>
                <a:spcPct val="180000"/>
              </a:lnSpc>
              <a:buFont typeface="Arial" panose="020B0604020202020204" pitchFamily="34" charset="0"/>
              <a:buChar char="•"/>
            </a:pPr>
            <a:r>
              <a:rPr lang="en-US" sz="1600" dirty="0"/>
              <a:t>If the height of layers needs adjustment, this can be done by editing the master slide (View -&gt; Slide Master -&gt; choose slide 1 and edit heights)</a:t>
            </a:r>
          </a:p>
        </p:txBody>
      </p:sp>
      <p:sp>
        <p:nvSpPr>
          <p:cNvPr id="8" name="Textfeld 7"/>
          <p:cNvSpPr txBox="1"/>
          <p:nvPr userDrawn="1"/>
        </p:nvSpPr>
        <p:spPr>
          <a:xfrm>
            <a:off x="609600" y="429536"/>
            <a:ext cx="9518848" cy="523220"/>
          </a:xfrm>
          <a:prstGeom prst="rect">
            <a:avLst/>
          </a:prstGeom>
          <a:noFill/>
        </p:spPr>
        <p:txBody>
          <a:bodyPr wrap="square" rtlCol="0">
            <a:spAutoFit/>
          </a:bodyPr>
          <a:lstStyle/>
          <a:p>
            <a:r>
              <a:rPr lang="de-DE" sz="2800" kern="1200" dirty="0">
                <a:solidFill>
                  <a:schemeClr val="bg1"/>
                </a:solidFill>
                <a:latin typeface="+mn-lt"/>
                <a:ea typeface="+mn-ea"/>
                <a:cs typeface="+mn-cs"/>
              </a:rPr>
              <a:t>Template </a:t>
            </a:r>
            <a:r>
              <a:rPr lang="de-DE" sz="2800" kern="1200" dirty="0" err="1">
                <a:solidFill>
                  <a:schemeClr val="bg1"/>
                </a:solidFill>
                <a:latin typeface="+mn-lt"/>
                <a:ea typeface="+mn-ea"/>
                <a:cs typeface="+mn-cs"/>
              </a:rPr>
              <a:t>guide</a:t>
            </a:r>
            <a:r>
              <a:rPr lang="de-DE" sz="2800" kern="1200" dirty="0">
                <a:solidFill>
                  <a:schemeClr val="bg1"/>
                </a:solidFill>
                <a:latin typeface="+mn-lt"/>
                <a:ea typeface="+mn-ea"/>
                <a:cs typeface="+mn-cs"/>
              </a:rPr>
              <a:t> </a:t>
            </a:r>
            <a:r>
              <a:rPr lang="de-DE" sz="2800" kern="1200" dirty="0" err="1">
                <a:solidFill>
                  <a:schemeClr val="bg1"/>
                </a:solidFill>
                <a:latin typeface="+mn-lt"/>
                <a:ea typeface="+mn-ea"/>
                <a:cs typeface="+mn-cs"/>
              </a:rPr>
              <a:t>Creating</a:t>
            </a:r>
            <a:r>
              <a:rPr lang="de-DE" sz="2800" kern="1200" dirty="0">
                <a:solidFill>
                  <a:schemeClr val="bg1"/>
                </a:solidFill>
                <a:latin typeface="+mn-lt"/>
                <a:ea typeface="+mn-ea"/>
                <a:cs typeface="+mn-cs"/>
              </a:rPr>
              <a:t> a </a:t>
            </a:r>
            <a:r>
              <a:rPr lang="de-DE" sz="2800" kern="1200" dirty="0" err="1">
                <a:solidFill>
                  <a:schemeClr val="bg1"/>
                </a:solidFill>
                <a:latin typeface="+mn-lt"/>
                <a:ea typeface="+mn-ea"/>
                <a:cs typeface="+mn-cs"/>
              </a:rPr>
              <a:t>layer</a:t>
            </a:r>
            <a:r>
              <a:rPr lang="de-DE" sz="2800" kern="1200" dirty="0">
                <a:solidFill>
                  <a:schemeClr val="bg1"/>
                </a:solidFill>
                <a:latin typeface="+mn-lt"/>
                <a:ea typeface="+mn-ea"/>
                <a:cs typeface="+mn-cs"/>
              </a:rPr>
              <a:t> </a:t>
            </a:r>
            <a:r>
              <a:rPr lang="de-DE" sz="2800" kern="1200" dirty="0" err="1">
                <a:solidFill>
                  <a:schemeClr val="bg1"/>
                </a:solidFill>
                <a:latin typeface="+mn-lt"/>
                <a:ea typeface="+mn-ea"/>
                <a:cs typeface="+mn-cs"/>
              </a:rPr>
              <a:t>architecture</a:t>
            </a:r>
            <a:r>
              <a:rPr lang="de-DE" sz="2800" kern="1200" dirty="0">
                <a:solidFill>
                  <a:schemeClr val="bg1"/>
                </a:solidFill>
                <a:latin typeface="+mn-lt"/>
                <a:ea typeface="+mn-ea"/>
                <a:cs typeface="+mn-cs"/>
              </a:rPr>
              <a:t> </a:t>
            </a:r>
            <a:r>
              <a:rPr lang="de-DE" sz="2800" kern="1200" dirty="0" err="1">
                <a:solidFill>
                  <a:schemeClr val="bg1"/>
                </a:solidFill>
                <a:latin typeface="+mn-lt"/>
                <a:ea typeface="+mn-ea"/>
                <a:cs typeface="+mn-cs"/>
              </a:rPr>
              <a:t>view</a:t>
            </a:r>
            <a:endParaRPr lang="en-US" sz="2800" b="1" dirty="0">
              <a:solidFill>
                <a:schemeClr val="bg1"/>
              </a:solidFill>
              <a:latin typeface="+mn-lt"/>
            </a:endParaRPr>
          </a:p>
        </p:txBody>
      </p:sp>
    </p:spTree>
    <p:extLst>
      <p:ext uri="{BB962C8B-B14F-4D97-AF65-F5344CB8AC3E}">
        <p14:creationId xmlns:p14="http://schemas.microsoft.com/office/powerpoint/2010/main" val="259342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1" name="Platshållare för datum 3">
            <a:extLst>
              <a:ext uri="{FF2B5EF4-FFF2-40B4-BE49-F238E27FC236}">
                <a16:creationId xmlns:a16="http://schemas.microsoft.com/office/drawing/2014/main" id="{1D09AD65-1FD9-4184-BEE4-83A5D1103417}"/>
              </a:ext>
            </a:extLst>
          </p:cNvPr>
          <p:cNvSpPr>
            <a:spLocks noGrp="1"/>
          </p:cNvSpPr>
          <p:nvPr>
            <p:ph type="dt" sz="half" idx="12"/>
          </p:nvPr>
        </p:nvSpPr>
        <p:spPr>
          <a:xfrm>
            <a:off x="1930395" y="6117873"/>
            <a:ext cx="3215183" cy="459883"/>
          </a:xfrm>
        </p:spPr>
        <p:txBody>
          <a:bodyPr tIns="18000" bIns="18000" anchor="t" anchorCtr="0"/>
          <a:lstStyle>
            <a:lvl1pPr>
              <a:defRPr sz="1200" b="1">
                <a:solidFill>
                  <a:schemeClr val="bg1"/>
                </a:solidFill>
              </a:defRPr>
            </a:lvl1pPr>
          </a:lstStyle>
          <a:p>
            <a:r>
              <a:rPr lang="sv-SE" dirty="0"/>
              <a:t>2020-01-27</a:t>
            </a:r>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3" y="6475270"/>
            <a:ext cx="5181637" cy="365125"/>
          </a:xfrm>
        </p:spPr>
        <p:txBody>
          <a:bodyPr/>
          <a:lstStyle>
            <a:lvl1pPr>
              <a:defRPr>
                <a:solidFill>
                  <a:schemeClr val="bg1"/>
                </a:solidFill>
              </a:defRPr>
            </a:lvl1p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dirty="0"/>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3" y="6475270"/>
            <a:ext cx="5076606"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5039534"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3" y="6475270"/>
            <a:ext cx="4996287"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3" y="6475270"/>
            <a:ext cx="5397881" cy="365125"/>
          </a:xfrm>
        </p:spPr>
        <p:txBody>
          <a:bodyPr/>
          <a:lstStyle/>
          <a:p>
            <a:r>
              <a:rPr lang="en-GB" dirty="0" smtClean="0"/>
              <a:t>ICS HWI Basic Training - ESS Engineering Management for Control Systems</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2023-11-17</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2023-11-17</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23843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22.emf"/><Relationship Id="rId20" Type="http://schemas.openxmlformats.org/officeDocument/2006/relationships/slide" Target="slide11.xml"/><Relationship Id="rId1" Type="http://schemas.openxmlformats.org/officeDocument/2006/relationships/slideLayout" Target="../slideLayouts/slideLayout13.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emf"/><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930394" y="1975839"/>
            <a:ext cx="10067839" cy="1407876"/>
          </a:xfrm>
        </p:spPr>
        <p:txBody>
          <a:bodyPr/>
          <a:lstStyle/>
          <a:p>
            <a:r>
              <a:rPr lang="en-GB" dirty="0"/>
              <a:t>Alarm </a:t>
            </a:r>
            <a:r>
              <a:rPr lang="en-GB" dirty="0" smtClean="0"/>
              <a:t>Handling</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a:xfrm>
            <a:off x="1930395" y="3541221"/>
            <a:ext cx="8640000" cy="1488707"/>
          </a:xfrm>
        </p:spPr>
        <p:txBody>
          <a:bodyPr/>
          <a:lstStyle/>
          <a:p>
            <a:r>
              <a:rPr lang="en-GB" dirty="0" smtClean="0"/>
              <a:t>Selection and configuration of alarms based on operational modes. Alarm Acknowledgment Policy.</a:t>
            </a:r>
            <a:endParaRPr lang="en-GB" dirty="0"/>
          </a:p>
        </p:txBody>
      </p:sp>
      <p:sp>
        <p:nvSpPr>
          <p:cNvPr id="4" name="Rectangle 3"/>
          <p:cNvSpPr/>
          <p:nvPr/>
        </p:nvSpPr>
        <p:spPr>
          <a:xfrm>
            <a:off x="1930394" y="5187434"/>
            <a:ext cx="8306185" cy="369332"/>
          </a:xfrm>
          <a:prstGeom prst="rect">
            <a:avLst/>
          </a:prstGeom>
        </p:spPr>
        <p:txBody>
          <a:bodyPr wrap="none">
            <a:spAutoFit/>
          </a:bodyPr>
          <a:lstStyle/>
          <a:p>
            <a:r>
              <a:rPr lang="en-GB" dirty="0">
                <a:solidFill>
                  <a:schemeClr val="bg1"/>
                </a:solidFill>
              </a:rPr>
              <a:t>Jorick Lochet – Automation </a:t>
            </a:r>
            <a:r>
              <a:rPr lang="en-GB" dirty="0" smtClean="0">
                <a:solidFill>
                  <a:schemeClr val="bg1"/>
                </a:solidFill>
              </a:rPr>
              <a:t>engineer – Integrated Control System section at ESS</a:t>
            </a:r>
            <a:endParaRPr lang="en-GB"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08" y="265373"/>
            <a:ext cx="10374783" cy="657339"/>
          </a:xfrm>
        </p:spPr>
        <p:txBody>
          <a:bodyPr/>
          <a:lstStyle/>
          <a:p>
            <a:r>
              <a:rPr lang="en-GB" b="1" dirty="0" smtClean="0"/>
              <a:t>Operator/end user perspective</a:t>
            </a:r>
            <a:endParaRPr lang="en-GB" b="1" dirty="0"/>
          </a:p>
        </p:txBody>
      </p:sp>
      <p:sp>
        <p:nvSpPr>
          <p:cNvPr id="4" name="Slide Number Placeholder 3"/>
          <p:cNvSpPr>
            <a:spLocks noGrp="1"/>
          </p:cNvSpPr>
          <p:nvPr>
            <p:ph type="sldNum" sz="quarter" idx="12"/>
          </p:nvPr>
        </p:nvSpPr>
        <p:spPr/>
        <p:txBody>
          <a:bodyPr/>
          <a:lstStyle/>
          <a:p>
            <a:fld id="{F7283078-D760-1647-8B80-66BA8B52336D}" type="slidenum">
              <a:rPr lang="sv-SE" smtClean="0"/>
              <a:t>10</a:t>
            </a:fld>
            <a:endParaRPr lang="sv-SE" dirty="0"/>
          </a:p>
        </p:txBody>
      </p:sp>
      <p:sp>
        <p:nvSpPr>
          <p:cNvPr id="5" name="Text Placeholder 4"/>
          <p:cNvSpPr>
            <a:spLocks noGrp="1"/>
          </p:cNvSpPr>
          <p:nvPr>
            <p:ph type="body" sz="quarter" idx="14"/>
          </p:nvPr>
        </p:nvSpPr>
        <p:spPr/>
        <p:txBody>
          <a:bodyPr/>
          <a:lstStyle/>
          <a:p>
            <a:r>
              <a:rPr lang="en-GB" dirty="0" smtClean="0"/>
              <a:t>Good practice</a:t>
            </a:r>
            <a:endParaRPr lang="en-GB" dirty="0"/>
          </a:p>
        </p:txBody>
      </p:sp>
      <p:sp>
        <p:nvSpPr>
          <p:cNvPr id="6" name="Content Placeholder 5"/>
          <p:cNvSpPr>
            <a:spLocks noGrp="1"/>
          </p:cNvSpPr>
          <p:nvPr>
            <p:ph idx="1"/>
          </p:nvPr>
        </p:nvSpPr>
        <p:spPr>
          <a:xfrm>
            <a:off x="1094400" y="1562400"/>
            <a:ext cx="4746330" cy="4768062"/>
          </a:xfrm>
        </p:spPr>
        <p:txBody>
          <a:bodyPr/>
          <a:lstStyle/>
          <a:p>
            <a:pPr algn="just">
              <a:buFont typeface="Arial" panose="020B0604020202020204" pitchFamily="34" charset="0"/>
              <a:buChar char="•"/>
            </a:pPr>
            <a:r>
              <a:rPr lang="en-GB" dirty="0" smtClean="0"/>
              <a:t> Bring operator and maintenance teams in the design phase.</a:t>
            </a:r>
            <a:r>
              <a:rPr lang="fr-FR" dirty="0" smtClean="0"/>
              <a:t> </a:t>
            </a:r>
          </a:p>
          <a:p>
            <a:pPr marL="0" indent="0" algn="just" defTabSz="357188">
              <a:buNone/>
            </a:pPr>
            <a:r>
              <a:rPr lang="fr-FR" b="1" dirty="0"/>
              <a:t>	</a:t>
            </a:r>
            <a:r>
              <a:rPr lang="en-GB" b="1" dirty="0" smtClean="0"/>
              <a:t>Operators should actively 	participate </a:t>
            </a:r>
            <a:r>
              <a:rPr lang="en-GB" dirty="0" smtClean="0"/>
              <a:t>in defining alarm 	descriptions, ensuring a user-centric 	approach</a:t>
            </a:r>
          </a:p>
          <a:p>
            <a:pPr algn="just">
              <a:buFont typeface="Arial" panose="020B0604020202020204" pitchFamily="34" charset="0"/>
              <a:buChar char="•"/>
            </a:pPr>
            <a:r>
              <a:rPr lang="en-US" b="1" dirty="0" smtClean="0"/>
              <a:t>Add tooltip/details and instructions </a:t>
            </a:r>
            <a:r>
              <a:rPr lang="en-US" dirty="0" smtClean="0"/>
              <a:t>on how to react when the alarm appear</a:t>
            </a:r>
          </a:p>
          <a:p>
            <a:pPr algn="just">
              <a:buFont typeface="Arial" panose="020B0604020202020204" pitchFamily="34" charset="0"/>
              <a:buChar char="•"/>
            </a:pPr>
            <a:r>
              <a:rPr lang="en-US" dirty="0" smtClean="0"/>
              <a:t> Alarms description should at least also contain the </a:t>
            </a:r>
            <a:r>
              <a:rPr lang="en-US" b="1" dirty="0" smtClean="0"/>
              <a:t>device name </a:t>
            </a:r>
            <a:r>
              <a:rPr lang="en-US" dirty="0" smtClean="0"/>
              <a:t>and its </a:t>
            </a:r>
            <a:r>
              <a:rPr lang="en-US" b="1" dirty="0" smtClean="0"/>
              <a:t>location</a:t>
            </a:r>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461" r="11707"/>
          <a:stretch/>
        </p:blipFill>
        <p:spPr>
          <a:xfrm>
            <a:off x="6222952" y="1816400"/>
            <a:ext cx="5255540" cy="3657300"/>
          </a:xfrm>
          <a:prstGeom prst="rect">
            <a:avLst/>
          </a:prstGeom>
        </p:spPr>
      </p:pic>
    </p:spTree>
    <p:extLst>
      <p:ext uri="{BB962C8B-B14F-4D97-AF65-F5344CB8AC3E}">
        <p14:creationId xmlns:p14="http://schemas.microsoft.com/office/powerpoint/2010/main" val="266994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Alarm flooding</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11</a:t>
            </a:fld>
            <a:endParaRPr lang="sv-SE" dirty="0"/>
          </a:p>
        </p:txBody>
      </p:sp>
      <p:sp>
        <p:nvSpPr>
          <p:cNvPr id="5" name="Text Placeholder 4"/>
          <p:cNvSpPr>
            <a:spLocks noGrp="1"/>
          </p:cNvSpPr>
          <p:nvPr>
            <p:ph type="body" sz="quarter" idx="14"/>
          </p:nvPr>
        </p:nvSpPr>
        <p:spPr/>
        <p:txBody>
          <a:bodyPr/>
          <a:lstStyle/>
          <a:p>
            <a:r>
              <a:rPr lang="en-GB" dirty="0" smtClean="0"/>
              <a:t>Challenges</a:t>
            </a:r>
            <a:endParaRPr lang="en-GB" dirty="0"/>
          </a:p>
        </p:txBody>
      </p:sp>
      <p:sp>
        <p:nvSpPr>
          <p:cNvPr id="6" name="Content Placeholder 5"/>
          <p:cNvSpPr>
            <a:spLocks noGrp="1"/>
          </p:cNvSpPr>
          <p:nvPr>
            <p:ph idx="1"/>
          </p:nvPr>
        </p:nvSpPr>
        <p:spPr>
          <a:xfrm>
            <a:off x="1094400" y="1562399"/>
            <a:ext cx="6853846" cy="4050381"/>
          </a:xfrm>
        </p:spPr>
        <p:txBody>
          <a:bodyPr/>
          <a:lstStyle/>
          <a:p>
            <a:pPr algn="just">
              <a:buFont typeface="Arial" panose="020B0604020202020204" pitchFamily="34" charset="0"/>
              <a:buChar char="•"/>
            </a:pPr>
            <a:r>
              <a:rPr lang="en-GB" dirty="0" smtClean="0"/>
              <a:t> </a:t>
            </a:r>
            <a:r>
              <a:rPr lang="en-GB" b="1" dirty="0" smtClean="0"/>
              <a:t>Simultaneous </a:t>
            </a:r>
            <a:r>
              <a:rPr lang="en-GB" b="1" dirty="0"/>
              <a:t>triggering </a:t>
            </a:r>
            <a:r>
              <a:rPr lang="en-GB" dirty="0"/>
              <a:t>of numerous alarms is a potential </a:t>
            </a:r>
            <a:r>
              <a:rPr lang="en-GB" dirty="0" smtClean="0"/>
              <a:t>issue</a:t>
            </a:r>
            <a:endParaRPr lang="en-GB" dirty="0"/>
          </a:p>
          <a:p>
            <a:pPr marL="0" indent="0" algn="just" defTabSz="446088">
              <a:buNone/>
            </a:pPr>
            <a:r>
              <a:rPr lang="en-GB" dirty="0"/>
              <a:t> </a:t>
            </a:r>
            <a:r>
              <a:rPr lang="en-GB" dirty="0" smtClean="0"/>
              <a:t>	Leads </a:t>
            </a:r>
            <a:r>
              <a:rPr lang="en-GB" dirty="0"/>
              <a:t>to </a:t>
            </a:r>
            <a:r>
              <a:rPr lang="en-GB" b="1" dirty="0"/>
              <a:t>information overload </a:t>
            </a:r>
            <a:r>
              <a:rPr lang="en-GB" dirty="0"/>
              <a:t>and hinder </a:t>
            </a:r>
            <a:r>
              <a:rPr lang="en-GB" dirty="0" smtClean="0"/>
              <a:t>the 	</a:t>
            </a:r>
            <a:r>
              <a:rPr lang="en-GB" b="1" dirty="0" smtClean="0"/>
              <a:t>identification</a:t>
            </a:r>
            <a:r>
              <a:rPr lang="en-GB" dirty="0" smtClean="0"/>
              <a:t> </a:t>
            </a:r>
            <a:r>
              <a:rPr lang="en-GB" dirty="0"/>
              <a:t>of critical alarms amidst the </a:t>
            </a:r>
            <a:r>
              <a:rPr lang="en-GB" dirty="0" smtClean="0"/>
              <a:t>noise</a:t>
            </a:r>
          </a:p>
          <a:p>
            <a:pPr algn="just">
              <a:buFont typeface="Arial" panose="020B0604020202020204" pitchFamily="34" charset="0"/>
              <a:buChar char="•"/>
            </a:pPr>
            <a:r>
              <a:rPr lang="en-GB" dirty="0" smtClean="0"/>
              <a:t> Crucial </a:t>
            </a:r>
            <a:r>
              <a:rPr lang="en-GB" dirty="0"/>
              <a:t>alerts </a:t>
            </a:r>
            <a:r>
              <a:rPr lang="en-GB" dirty="0" smtClean="0"/>
              <a:t>being </a:t>
            </a:r>
            <a:r>
              <a:rPr lang="en-GB" dirty="0"/>
              <a:t>lost in the flood of </a:t>
            </a:r>
            <a:r>
              <a:rPr lang="en-GB" dirty="0" smtClean="0"/>
              <a:t>information</a:t>
            </a:r>
            <a:endParaRPr lang="en-GB" dirty="0"/>
          </a:p>
          <a:p>
            <a:pPr algn="just">
              <a:buFont typeface="Arial" panose="020B0604020202020204" pitchFamily="34" charset="0"/>
              <a:buChar char="•"/>
            </a:pPr>
            <a:r>
              <a:rPr lang="en-GB" dirty="0" smtClean="0"/>
              <a:t> </a:t>
            </a:r>
            <a:r>
              <a:rPr lang="en-GB" b="1" dirty="0"/>
              <a:t>Interconnection</a:t>
            </a:r>
            <a:r>
              <a:rPr lang="en-GB" dirty="0"/>
              <a:t> between systems may create a domino effect, amplifying the impact of a single triggering </a:t>
            </a:r>
            <a:r>
              <a:rPr lang="en-GB" dirty="0" smtClean="0"/>
              <a:t>event</a:t>
            </a:r>
          </a:p>
          <a:p>
            <a:pPr algn="just">
              <a:buFont typeface="Arial" panose="020B0604020202020204" pitchFamily="34" charset="0"/>
              <a:buChar char="•"/>
            </a:pPr>
            <a:r>
              <a:rPr lang="fr-FR" dirty="0" smtClean="0"/>
              <a:t> </a:t>
            </a:r>
            <a:r>
              <a:rPr lang="fr-FR" b="1" dirty="0" smtClean="0"/>
              <a:t>Network </a:t>
            </a:r>
            <a:r>
              <a:rPr lang="en-US" b="1" dirty="0" smtClean="0"/>
              <a:t>stability</a:t>
            </a:r>
            <a:endParaRPr lang="en-US" b="1"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pic>
        <p:nvPicPr>
          <p:cNvPr id="9" name="Picture 8"/>
          <p:cNvPicPr>
            <a:picLocks noChangeAspect="1"/>
          </p:cNvPicPr>
          <p:nvPr/>
        </p:nvPicPr>
        <p:blipFill>
          <a:blip r:embed="rId3"/>
          <a:stretch>
            <a:fillRect/>
          </a:stretch>
        </p:blipFill>
        <p:spPr>
          <a:xfrm>
            <a:off x="8331872" y="1299369"/>
            <a:ext cx="2823209" cy="4926499"/>
          </a:xfrm>
          <a:prstGeom prst="rect">
            <a:avLst/>
          </a:prstGeom>
        </p:spPr>
      </p:pic>
    </p:spTree>
    <p:extLst>
      <p:ext uri="{BB962C8B-B14F-4D97-AF65-F5344CB8AC3E}">
        <p14:creationId xmlns:p14="http://schemas.microsoft.com/office/powerpoint/2010/main" val="331557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Alarm flooding</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12</a:t>
            </a:fld>
            <a:endParaRPr lang="sv-SE" dirty="0"/>
          </a:p>
        </p:txBody>
      </p:sp>
      <p:sp>
        <p:nvSpPr>
          <p:cNvPr id="5" name="Text Placeholder 4"/>
          <p:cNvSpPr>
            <a:spLocks noGrp="1"/>
          </p:cNvSpPr>
          <p:nvPr>
            <p:ph type="body" sz="quarter" idx="14"/>
          </p:nvPr>
        </p:nvSpPr>
        <p:spPr/>
        <p:txBody>
          <a:bodyPr/>
          <a:lstStyle/>
          <a:p>
            <a:r>
              <a:rPr lang="en-GB" smtClean="0"/>
              <a:t>Good practice</a:t>
            </a:r>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9" name="Content Placeholder 8"/>
          <p:cNvSpPr>
            <a:spLocks noGrp="1"/>
          </p:cNvSpPr>
          <p:nvPr>
            <p:ph idx="1"/>
          </p:nvPr>
        </p:nvSpPr>
        <p:spPr>
          <a:xfrm>
            <a:off x="1094400" y="1562400"/>
            <a:ext cx="5681538" cy="4768062"/>
          </a:xfrm>
        </p:spPr>
        <p:txBody>
          <a:bodyPr/>
          <a:lstStyle/>
          <a:p>
            <a:pPr algn="just">
              <a:buFont typeface="Arial" panose="020B0604020202020204" pitchFamily="34" charset="0"/>
              <a:buChar char="•"/>
            </a:pPr>
            <a:r>
              <a:rPr lang="en-GB" dirty="0" smtClean="0"/>
              <a:t> Add </a:t>
            </a:r>
            <a:r>
              <a:rPr lang="en-GB" b="1" dirty="0" smtClean="0"/>
              <a:t>delays</a:t>
            </a:r>
            <a:r>
              <a:rPr lang="en-GB" dirty="0" smtClean="0"/>
              <a:t> and </a:t>
            </a:r>
            <a:r>
              <a:rPr lang="en-GB" b="1" dirty="0" smtClean="0"/>
              <a:t>hysteresis</a:t>
            </a:r>
          </a:p>
          <a:p>
            <a:pPr algn="just">
              <a:buFont typeface="Arial" panose="020B0604020202020204" pitchFamily="34" charset="0"/>
              <a:buChar char="•"/>
            </a:pPr>
            <a:r>
              <a:rPr lang="en-GB" b="1" dirty="0" smtClean="0"/>
              <a:t> Prioritization</a:t>
            </a:r>
            <a:r>
              <a:rPr lang="en-GB" dirty="0" smtClean="0"/>
              <a:t> </a:t>
            </a:r>
            <a:r>
              <a:rPr lang="en-GB" dirty="0"/>
              <a:t>strategies (e.g., giving precedence to critical infrastructure alarms over process alarms)</a:t>
            </a:r>
          </a:p>
          <a:p>
            <a:pPr algn="just">
              <a:buFont typeface="Arial" panose="020B0604020202020204" pitchFamily="34" charset="0"/>
              <a:buChar char="•"/>
            </a:pPr>
            <a:r>
              <a:rPr lang="en-GB" dirty="0" smtClean="0"/>
              <a:t> Implementation </a:t>
            </a:r>
            <a:r>
              <a:rPr lang="en-GB" dirty="0"/>
              <a:t>of smart </a:t>
            </a:r>
            <a:r>
              <a:rPr lang="en-GB" b="1" dirty="0"/>
              <a:t>filtering </a:t>
            </a:r>
            <a:r>
              <a:rPr lang="en-GB" b="1" dirty="0" smtClean="0"/>
              <a:t>mechanisms</a:t>
            </a:r>
            <a:r>
              <a:rPr lang="en-GB" dirty="0" smtClean="0"/>
              <a:t>, </a:t>
            </a:r>
            <a:r>
              <a:rPr lang="en-GB" b="1" dirty="0" smtClean="0"/>
              <a:t>categorization</a:t>
            </a:r>
            <a:r>
              <a:rPr lang="en-GB" dirty="0" smtClean="0"/>
              <a:t>, </a:t>
            </a:r>
            <a:r>
              <a:rPr lang="en-GB" b="1" dirty="0" smtClean="0"/>
              <a:t>shelving</a:t>
            </a:r>
            <a:endParaRPr lang="en-GB" b="1" dirty="0"/>
          </a:p>
          <a:p>
            <a:pPr algn="just">
              <a:buFont typeface="Arial" panose="020B0604020202020204" pitchFamily="34" charset="0"/>
              <a:buChar char="•"/>
            </a:pPr>
            <a:r>
              <a:rPr lang="en-GB" dirty="0" smtClean="0"/>
              <a:t> Addressing interconnection challenges </a:t>
            </a:r>
            <a:r>
              <a:rPr lang="en-GB" dirty="0"/>
              <a:t>to prevent cascading </a:t>
            </a:r>
            <a:r>
              <a:rPr lang="en-GB" dirty="0" smtClean="0"/>
              <a:t>effects</a:t>
            </a:r>
            <a:endParaRPr lang="en-GB" dirty="0"/>
          </a:p>
          <a:p>
            <a:pPr algn="just">
              <a:buFont typeface="Arial" panose="020B0604020202020204" pitchFamily="34" charset="0"/>
              <a:buChar char="•"/>
            </a:pPr>
            <a:r>
              <a:rPr lang="en-GB" dirty="0" smtClean="0"/>
              <a:t> </a:t>
            </a:r>
            <a:r>
              <a:rPr lang="en-GB" b="1" dirty="0" smtClean="0"/>
              <a:t>Grouping high priority </a:t>
            </a:r>
            <a:r>
              <a:rPr lang="en-GB" dirty="0" smtClean="0"/>
              <a:t>alarms</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99" y="1438102"/>
            <a:ext cx="4423410" cy="4423410"/>
          </a:xfrm>
          <a:prstGeom prst="rect">
            <a:avLst/>
          </a:prstGeom>
        </p:spPr>
      </p:pic>
    </p:spTree>
    <p:extLst>
      <p:ext uri="{BB962C8B-B14F-4D97-AF65-F5344CB8AC3E}">
        <p14:creationId xmlns:p14="http://schemas.microsoft.com/office/powerpoint/2010/main" val="312612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Alarm </a:t>
            </a:r>
            <a:r>
              <a:rPr lang="en-GB" b="1" dirty="0" smtClean="0"/>
              <a:t>handling best practices</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13</a:t>
            </a:fld>
            <a:endParaRPr lang="sv-SE"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9" name="Text Placeholder 8"/>
          <p:cNvSpPr>
            <a:spLocks noGrp="1"/>
          </p:cNvSpPr>
          <p:nvPr>
            <p:ph type="body" sz="quarter" idx="14"/>
          </p:nvPr>
        </p:nvSpPr>
        <p:spPr/>
        <p:txBody>
          <a:bodyPr/>
          <a:lstStyle/>
          <a:p>
            <a:endParaRPr lang="en-GB"/>
          </a:p>
        </p:txBody>
      </p:sp>
      <p:sp>
        <p:nvSpPr>
          <p:cNvPr id="10" name="Content Placeholder 9"/>
          <p:cNvSpPr>
            <a:spLocks noGrp="1"/>
          </p:cNvSpPr>
          <p:nvPr>
            <p:ph idx="1"/>
          </p:nvPr>
        </p:nvSpPr>
        <p:spPr/>
        <p:txBody>
          <a:bodyPr/>
          <a:lstStyle/>
          <a:p>
            <a:pPr algn="just"/>
            <a:r>
              <a:rPr lang="en-GB" b="1" dirty="0"/>
              <a:t>Training and </a:t>
            </a:r>
            <a:r>
              <a:rPr lang="en-GB" b="1" dirty="0" smtClean="0"/>
              <a:t>awareness</a:t>
            </a:r>
            <a:r>
              <a:rPr lang="en-GB" b="1" dirty="0"/>
              <a:t>:</a:t>
            </a:r>
            <a:r>
              <a:rPr lang="en-GB" dirty="0"/>
              <a:t> Regular training ensures that </a:t>
            </a:r>
            <a:r>
              <a:rPr lang="en-GB" dirty="0" smtClean="0"/>
              <a:t>users </a:t>
            </a:r>
            <a:r>
              <a:rPr lang="en-GB" dirty="0"/>
              <a:t>understand the alarms and know how to respond.</a:t>
            </a:r>
          </a:p>
          <a:p>
            <a:pPr algn="just"/>
            <a:r>
              <a:rPr lang="en-GB" b="1" dirty="0"/>
              <a:t>Alarm </a:t>
            </a:r>
            <a:r>
              <a:rPr lang="en-GB" b="1" dirty="0" smtClean="0"/>
              <a:t>flood </a:t>
            </a:r>
            <a:r>
              <a:rPr lang="en-GB" b="1" dirty="0"/>
              <a:t>c</a:t>
            </a:r>
            <a:r>
              <a:rPr lang="en-GB" b="1" dirty="0" smtClean="0"/>
              <a:t>ontrol</a:t>
            </a:r>
            <a:r>
              <a:rPr lang="en-GB" b="1" dirty="0"/>
              <a:t>:</a:t>
            </a:r>
            <a:r>
              <a:rPr lang="en-GB" dirty="0"/>
              <a:t> Implement strategies to prevent alarm floods during process upsets. </a:t>
            </a:r>
            <a:endParaRPr lang="en-GB" dirty="0" smtClean="0"/>
          </a:p>
          <a:p>
            <a:pPr algn="just"/>
            <a:r>
              <a:rPr lang="en-GB" b="1" dirty="0" smtClean="0"/>
              <a:t>Alarm rationalization</a:t>
            </a:r>
            <a:r>
              <a:rPr lang="en-GB" b="1" dirty="0"/>
              <a:t>:</a:t>
            </a:r>
            <a:r>
              <a:rPr lang="en-GB" dirty="0"/>
              <a:t> Periodically review alarms to ensure they are necessary and not redundant.</a:t>
            </a:r>
          </a:p>
          <a:p>
            <a:pPr algn="just"/>
            <a:endParaRPr lang="en-GB" dirty="0"/>
          </a:p>
          <a:p>
            <a:pPr algn="just"/>
            <a:endParaRPr lang="en-GB" dirty="0"/>
          </a:p>
        </p:txBody>
      </p:sp>
    </p:spTree>
    <p:extLst>
      <p:ext uri="{BB962C8B-B14F-4D97-AF65-F5344CB8AC3E}">
        <p14:creationId xmlns:p14="http://schemas.microsoft.com/office/powerpoint/2010/main" val="287985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930395" y="1153621"/>
            <a:ext cx="8640000" cy="2255785"/>
          </a:xfrm>
        </p:spPr>
        <p:txBody>
          <a:bodyPr/>
          <a:lstStyle/>
          <a:p>
            <a:r>
              <a:rPr lang="en-GB" dirty="0" smtClean="0"/>
              <a:t>End.</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a:xfrm>
            <a:off x="1930395" y="3541221"/>
            <a:ext cx="8640000" cy="1488707"/>
          </a:xfrm>
        </p:spPr>
        <p:txBody>
          <a:bodyPr/>
          <a:lstStyle/>
          <a:p>
            <a:r>
              <a:rPr lang="en-GB" dirty="0" smtClean="0"/>
              <a:t>Thank you for your attention.</a:t>
            </a:r>
            <a:endParaRPr lang="en-GB" dirty="0"/>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2</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71174837"/>
              </p:ext>
            </p:extLst>
          </p:nvPr>
        </p:nvGraphicFramePr>
        <p:xfrm>
          <a:off x="1195647" y="1633448"/>
          <a:ext cx="10134600" cy="1373382"/>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r>
                        <a:rPr lang="en-GB" sz="2000" b="0" noProof="0" dirty="0" smtClean="0">
                          <a:solidFill>
                            <a:schemeClr val="bg1"/>
                          </a:solidFill>
                        </a:rPr>
                        <a:t>1	Introduction : Control systems in ESS</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90515593"/>
                  </a:ext>
                </a:extLst>
              </a:tr>
              <a:tr h="457794">
                <a:tc>
                  <a:txBody>
                    <a:bodyPr/>
                    <a:lstStyle/>
                    <a:p>
                      <a:pPr>
                        <a:tabLst>
                          <a:tab pos="357188" algn="l"/>
                        </a:tabLst>
                      </a:pPr>
                      <a:r>
                        <a:rPr lang="en-GB" sz="2000" b="0" noProof="0" dirty="0">
                          <a:solidFill>
                            <a:schemeClr val="bg1"/>
                          </a:solidFill>
                        </a:rPr>
                        <a:t>2	</a:t>
                      </a:r>
                      <a:r>
                        <a:rPr lang="en-GB" sz="2000" b="0" noProof="0" dirty="0" smtClean="0">
                          <a:solidFill>
                            <a:schemeClr val="bg1"/>
                          </a:solidFill>
                        </a:rPr>
                        <a:t>The</a:t>
                      </a:r>
                      <a:r>
                        <a:rPr lang="en-GB" sz="2000" b="0" baseline="0" noProof="0" dirty="0" smtClean="0">
                          <a:solidFill>
                            <a:schemeClr val="bg1"/>
                          </a:solidFill>
                        </a:rPr>
                        <a:t> role of alarms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r>
                        <a:rPr lang="fr-FR" sz="2000" b="0" noProof="0" dirty="0" smtClean="0">
                          <a:solidFill>
                            <a:schemeClr val="bg1"/>
                          </a:solidFill>
                        </a:rPr>
                        <a:t>3   </a:t>
                      </a:r>
                      <a:r>
                        <a:rPr lang="en-GB" sz="2000" b="0" noProof="0" dirty="0" smtClean="0">
                          <a:solidFill>
                            <a:schemeClr val="bg1"/>
                          </a:solidFill>
                        </a:rPr>
                        <a:t>Challenges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bl>
          </a:graphicData>
        </a:graphic>
      </p:graphicFrame>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2023-11-17</a:t>
            </a:fld>
            <a:endParaRPr lang="sv-SE" dirty="0">
              <a:solidFill>
                <a:schemeClr val="bg1"/>
              </a:solidFill>
            </a:endParaRPr>
          </a:p>
        </p:txBody>
      </p:sp>
    </p:spTree>
    <p:extLst>
      <p:ext uri="{BB962C8B-B14F-4D97-AF65-F5344CB8AC3E}">
        <p14:creationId xmlns:p14="http://schemas.microsoft.com/office/powerpoint/2010/main" val="390977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Introduction</a:t>
            </a:r>
            <a:endParaRPr lang="en-GB" b="1" dirty="0"/>
          </a:p>
        </p:txBody>
      </p:sp>
      <p:sp>
        <p:nvSpPr>
          <p:cNvPr id="4" name="Slide Number Placeholder 3"/>
          <p:cNvSpPr>
            <a:spLocks noGrp="1"/>
          </p:cNvSpPr>
          <p:nvPr>
            <p:ph type="sldNum" sz="quarter" idx="12"/>
          </p:nvPr>
        </p:nvSpPr>
        <p:spPr/>
        <p:txBody>
          <a:bodyPr/>
          <a:lstStyle/>
          <a:p>
            <a:fld id="{F7283078-D760-1647-8B80-66BA8B52336D}" type="slidenum">
              <a:rPr lang="sv-SE" smtClean="0"/>
              <a:t>3</a:t>
            </a:fld>
            <a:endParaRPr lang="sv-SE" dirty="0"/>
          </a:p>
        </p:txBody>
      </p:sp>
      <p:sp>
        <p:nvSpPr>
          <p:cNvPr id="5" name="Text Placeholder 4"/>
          <p:cNvSpPr>
            <a:spLocks noGrp="1"/>
          </p:cNvSpPr>
          <p:nvPr>
            <p:ph type="body" sz="quarter" idx="14"/>
          </p:nvPr>
        </p:nvSpPr>
        <p:spPr/>
        <p:txBody>
          <a:bodyPr/>
          <a:lstStyle/>
          <a:p>
            <a:r>
              <a:rPr lang="fr-FR" dirty="0" smtClean="0"/>
              <a:t>Control </a:t>
            </a:r>
            <a:r>
              <a:rPr lang="en-GB" dirty="0" smtClean="0"/>
              <a:t>systems</a:t>
            </a:r>
            <a:r>
              <a:rPr lang="fr-FR" dirty="0" smtClean="0"/>
              <a:t> at ESS</a:t>
            </a: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10" name="Content Placeholder 9"/>
          <p:cNvSpPr>
            <a:spLocks noGrp="1"/>
          </p:cNvSpPr>
          <p:nvPr>
            <p:ph idx="1"/>
          </p:nvPr>
        </p:nvSpPr>
        <p:spPr>
          <a:xfrm>
            <a:off x="1094400" y="1562400"/>
            <a:ext cx="5615010" cy="4278330"/>
          </a:xfrm>
        </p:spPr>
        <p:txBody>
          <a:bodyPr/>
          <a:lstStyle/>
          <a:p>
            <a:pPr algn="just"/>
            <a:r>
              <a:rPr lang="en-GB" b="1" dirty="0" smtClean="0"/>
              <a:t>EPICS: </a:t>
            </a:r>
            <a:r>
              <a:rPr lang="en-GB" dirty="0" smtClean="0"/>
              <a:t>framework </a:t>
            </a:r>
            <a:r>
              <a:rPr lang="en-GB" dirty="0"/>
              <a:t>for building distributed control systems. It is designed to handle the control and monitoring of various devices and processes in a modular and scalable manner.</a:t>
            </a:r>
          </a:p>
          <a:p>
            <a:pPr algn="just"/>
            <a:r>
              <a:rPr lang="en-GB" b="1" dirty="0"/>
              <a:t>EPICS provides the infrastructure for managing hardware interfaces, data acquisition</a:t>
            </a:r>
            <a:r>
              <a:rPr lang="en-GB" dirty="0"/>
              <a:t>, and control algorithms</a:t>
            </a:r>
            <a:r>
              <a:rPr lang="en-GB" dirty="0" smtClean="0"/>
              <a:t>.</a:t>
            </a:r>
          </a:p>
          <a:p>
            <a:pPr algn="just"/>
            <a:endParaRPr lang="en-GB" dirty="0" smtClean="0"/>
          </a:p>
          <a:p>
            <a:pPr algn="just"/>
            <a:r>
              <a:rPr lang="en-GB" b="1" dirty="0"/>
              <a:t>CS Studio offers </a:t>
            </a:r>
            <a:r>
              <a:rPr lang="en-GB" b="1" dirty="0" smtClean="0"/>
              <a:t>Operator Interfaces (OPI) </a:t>
            </a:r>
            <a:r>
              <a:rPr lang="en-GB" dirty="0" smtClean="0"/>
              <a:t>to present </a:t>
            </a:r>
            <a:r>
              <a:rPr lang="en-GB" dirty="0"/>
              <a:t>data in a user-friendly format, </a:t>
            </a:r>
            <a:r>
              <a:rPr lang="en-GB" dirty="0" smtClean="0"/>
              <a:t>provides features </a:t>
            </a:r>
            <a:r>
              <a:rPr lang="en-GB" dirty="0"/>
              <a:t>such as </a:t>
            </a:r>
            <a:r>
              <a:rPr lang="en-GB" b="1" dirty="0"/>
              <a:t>trends, alarms, and visual representation of historical data</a:t>
            </a:r>
            <a:r>
              <a:rPr lang="en-GB"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206" y="1582910"/>
            <a:ext cx="4110990" cy="217197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976" y="4415081"/>
            <a:ext cx="3981450" cy="1143000"/>
          </a:xfrm>
          <a:prstGeom prst="rect">
            <a:avLst/>
          </a:prstGeom>
        </p:spPr>
      </p:pic>
    </p:spTree>
    <p:extLst>
      <p:ext uri="{BB962C8B-B14F-4D97-AF65-F5344CB8AC3E}">
        <p14:creationId xmlns:p14="http://schemas.microsoft.com/office/powerpoint/2010/main" val="38566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5" name="Straight Connector 174">
            <a:extLst>
              <a:ext uri="{FF2B5EF4-FFF2-40B4-BE49-F238E27FC236}">
                <a16:creationId xmlns:a16="http://schemas.microsoft.com/office/drawing/2014/main" id="{09620260-CA70-8C4D-9CF6-1FD97031226A}"/>
              </a:ext>
            </a:extLst>
          </p:cNvPr>
          <p:cNvCxnSpPr>
            <a:cxnSpLocks/>
          </p:cNvCxnSpPr>
          <p:nvPr/>
        </p:nvCxnSpPr>
        <p:spPr>
          <a:xfrm>
            <a:off x="10277207" y="2870402"/>
            <a:ext cx="0" cy="318655"/>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5EE94C-6E1A-CF47-91E8-49D0C7C2D695}"/>
              </a:ext>
            </a:extLst>
          </p:cNvPr>
          <p:cNvSpPr txBox="1"/>
          <p:nvPr/>
        </p:nvSpPr>
        <p:spPr>
          <a:xfrm>
            <a:off x="157994" y="200103"/>
            <a:ext cx="7512483" cy="538609"/>
          </a:xfrm>
          <a:prstGeom prst="rect">
            <a:avLst/>
          </a:prstGeom>
          <a:noFill/>
        </p:spPr>
        <p:txBody>
          <a:bodyPr wrap="square" rtlCol="0">
            <a:spAutoFit/>
          </a:bodyPr>
          <a:lstStyle/>
          <a:p>
            <a:r>
              <a:rPr lang="de-DE" sz="2900" dirty="0">
                <a:solidFill>
                  <a:schemeClr val="bg1"/>
                </a:solidFill>
                <a:latin typeface="+mj-lt"/>
              </a:rPr>
              <a:t>Layer </a:t>
            </a:r>
            <a:r>
              <a:rPr lang="de-DE" sz="2900" dirty="0" err="1" smtClean="0">
                <a:solidFill>
                  <a:schemeClr val="bg1"/>
                </a:solidFill>
                <a:latin typeface="+mj-lt"/>
              </a:rPr>
              <a:t>architecture</a:t>
            </a:r>
            <a:r>
              <a:rPr lang="de-DE" sz="2900" dirty="0" smtClean="0">
                <a:solidFill>
                  <a:schemeClr val="bg1"/>
                </a:solidFill>
                <a:latin typeface="+mj-lt"/>
              </a:rPr>
              <a:t> </a:t>
            </a:r>
            <a:r>
              <a:rPr lang="de-DE" sz="2900" dirty="0">
                <a:solidFill>
                  <a:schemeClr val="bg1"/>
                </a:solidFill>
                <a:latin typeface="+mj-lt"/>
              </a:rPr>
              <a:t>of </a:t>
            </a:r>
            <a:r>
              <a:rPr lang="de-DE" sz="2900" dirty="0" smtClean="0">
                <a:solidFill>
                  <a:schemeClr val="bg1"/>
                </a:solidFill>
                <a:latin typeface="+mj-lt"/>
              </a:rPr>
              <a:t>ESS </a:t>
            </a:r>
            <a:r>
              <a:rPr lang="de-DE" sz="2900" dirty="0" err="1">
                <a:solidFill>
                  <a:schemeClr val="bg1"/>
                </a:solidFill>
                <a:latin typeface="+mj-lt"/>
              </a:rPr>
              <a:t>c</a:t>
            </a:r>
            <a:r>
              <a:rPr lang="de-DE" sz="2900" dirty="0" err="1" smtClean="0">
                <a:solidFill>
                  <a:schemeClr val="bg1"/>
                </a:solidFill>
                <a:latin typeface="+mj-lt"/>
              </a:rPr>
              <a:t>ontrol</a:t>
            </a:r>
            <a:r>
              <a:rPr lang="de-DE" sz="2900" dirty="0" smtClean="0">
                <a:solidFill>
                  <a:schemeClr val="bg1"/>
                </a:solidFill>
                <a:latin typeface="+mj-lt"/>
              </a:rPr>
              <a:t> </a:t>
            </a:r>
            <a:r>
              <a:rPr lang="de-DE" sz="2900" dirty="0" err="1" smtClean="0">
                <a:solidFill>
                  <a:schemeClr val="bg1"/>
                </a:solidFill>
                <a:latin typeface="+mj-lt"/>
              </a:rPr>
              <a:t>systems</a:t>
            </a:r>
            <a:endParaRPr lang="en-US" sz="2900" dirty="0">
              <a:solidFill>
                <a:schemeClr val="bg1"/>
              </a:solidFill>
              <a:latin typeface="+mj-lt"/>
            </a:endParaRPr>
          </a:p>
        </p:txBody>
      </p:sp>
      <p:grpSp>
        <p:nvGrpSpPr>
          <p:cNvPr id="276" name="Group 275">
            <a:extLst>
              <a:ext uri="{FF2B5EF4-FFF2-40B4-BE49-F238E27FC236}">
                <a16:creationId xmlns:a16="http://schemas.microsoft.com/office/drawing/2014/main" id="{77DC2BAE-80B1-0D42-8D05-912B2CED4CFE}"/>
              </a:ext>
            </a:extLst>
          </p:cNvPr>
          <p:cNvGrpSpPr/>
          <p:nvPr/>
        </p:nvGrpSpPr>
        <p:grpSpPr>
          <a:xfrm>
            <a:off x="5262468" y="1085102"/>
            <a:ext cx="1384466" cy="691341"/>
            <a:chOff x="3636108" y="1091925"/>
            <a:chExt cx="1384466" cy="691341"/>
          </a:xfrm>
        </p:grpSpPr>
        <p:pic>
          <p:nvPicPr>
            <p:cNvPr id="12" name="Picture 11">
              <a:extLst>
                <a:ext uri="{FF2B5EF4-FFF2-40B4-BE49-F238E27FC236}">
                  <a16:creationId xmlns:a16="http://schemas.microsoft.com/office/drawing/2014/main" id="{71E53CE2-D669-F046-9B2A-DC30E2CE3C7C}"/>
                </a:ext>
              </a:extLst>
            </p:cNvPr>
            <p:cNvPicPr>
              <a:picLocks noChangeAspect="1"/>
            </p:cNvPicPr>
            <p:nvPr/>
          </p:nvPicPr>
          <p:blipFill>
            <a:blip r:embed="rId3"/>
            <a:stretch>
              <a:fillRect/>
            </a:stretch>
          </p:blipFill>
          <p:spPr>
            <a:xfrm>
              <a:off x="3965257" y="1091925"/>
              <a:ext cx="726168" cy="493077"/>
            </a:xfrm>
            <a:prstGeom prst="rect">
              <a:avLst/>
            </a:prstGeom>
          </p:spPr>
        </p:pic>
        <p:sp>
          <p:nvSpPr>
            <p:cNvPr id="14" name="TextBox 13">
              <a:extLst>
                <a:ext uri="{FF2B5EF4-FFF2-40B4-BE49-F238E27FC236}">
                  <a16:creationId xmlns:a16="http://schemas.microsoft.com/office/drawing/2014/main" id="{A6F4BA7D-C500-E044-9E6A-11BBEC4C09A1}"/>
                </a:ext>
              </a:extLst>
            </p:cNvPr>
            <p:cNvSpPr txBox="1"/>
            <p:nvPr/>
          </p:nvSpPr>
          <p:spPr>
            <a:xfrm>
              <a:off x="3636108" y="1552434"/>
              <a:ext cx="1384466" cy="230832"/>
            </a:xfrm>
            <a:prstGeom prst="rect">
              <a:avLst/>
            </a:prstGeom>
            <a:noFill/>
          </p:spPr>
          <p:txBody>
            <a:bodyPr wrap="square" rtlCol="0">
              <a:spAutoFit/>
            </a:bodyPr>
            <a:lstStyle/>
            <a:p>
              <a:pPr algn="ctr"/>
              <a:r>
                <a:rPr lang="en-GB" sz="900" b="1" dirty="0">
                  <a:solidFill>
                    <a:schemeClr val="bg1"/>
                  </a:solidFill>
                  <a:latin typeface="Calibri" panose="020F0502020204030204" pitchFamily="34" charset="0"/>
                  <a:cs typeface="Calibri" panose="020F0502020204030204" pitchFamily="34" charset="0"/>
                </a:rPr>
                <a:t>ESS Main Control Room</a:t>
              </a:r>
            </a:p>
          </p:txBody>
        </p:sp>
      </p:grpSp>
      <p:grpSp>
        <p:nvGrpSpPr>
          <p:cNvPr id="275" name="Group 274">
            <a:extLst>
              <a:ext uri="{FF2B5EF4-FFF2-40B4-BE49-F238E27FC236}">
                <a16:creationId xmlns:a16="http://schemas.microsoft.com/office/drawing/2014/main" id="{DBBA004E-405E-144A-AE2A-12312C488A92}"/>
              </a:ext>
            </a:extLst>
          </p:cNvPr>
          <p:cNvGrpSpPr/>
          <p:nvPr/>
        </p:nvGrpSpPr>
        <p:grpSpPr>
          <a:xfrm>
            <a:off x="7292582" y="1329479"/>
            <a:ext cx="1450452" cy="445623"/>
            <a:chOff x="5421702" y="1336302"/>
            <a:chExt cx="1450452" cy="445623"/>
          </a:xfrm>
        </p:grpSpPr>
        <p:pic>
          <p:nvPicPr>
            <p:cNvPr id="11" name="Picture 10">
              <a:extLst>
                <a:ext uri="{FF2B5EF4-FFF2-40B4-BE49-F238E27FC236}">
                  <a16:creationId xmlns:a16="http://schemas.microsoft.com/office/drawing/2014/main" id="{0A55BD0D-CBB5-E442-8CCC-6B15722D3929}"/>
                </a:ext>
              </a:extLst>
            </p:cNvPr>
            <p:cNvPicPr>
              <a:picLocks noChangeAspect="1"/>
            </p:cNvPicPr>
            <p:nvPr/>
          </p:nvPicPr>
          <p:blipFill>
            <a:blip r:embed="rId4"/>
            <a:stretch>
              <a:fillRect/>
            </a:stretch>
          </p:blipFill>
          <p:spPr>
            <a:xfrm>
              <a:off x="5829943" y="1336302"/>
              <a:ext cx="633970" cy="246615"/>
            </a:xfrm>
            <a:prstGeom prst="rect">
              <a:avLst/>
            </a:prstGeom>
          </p:spPr>
        </p:pic>
        <p:sp>
          <p:nvSpPr>
            <p:cNvPr id="15" name="TextBox 14">
              <a:extLst>
                <a:ext uri="{FF2B5EF4-FFF2-40B4-BE49-F238E27FC236}">
                  <a16:creationId xmlns:a16="http://schemas.microsoft.com/office/drawing/2014/main" id="{CA5819C2-6421-BD4B-86DD-574C499B18A5}"/>
                </a:ext>
              </a:extLst>
            </p:cNvPr>
            <p:cNvSpPr txBox="1"/>
            <p:nvPr/>
          </p:nvSpPr>
          <p:spPr>
            <a:xfrm>
              <a:off x="5421702" y="1551093"/>
              <a:ext cx="1450452" cy="230832"/>
            </a:xfrm>
            <a:prstGeom prst="rect">
              <a:avLst/>
            </a:prstGeom>
            <a:noFill/>
          </p:spPr>
          <p:txBody>
            <a:bodyPr wrap="square" rtlCol="0">
              <a:spAutoFit/>
            </a:bodyPr>
            <a:lstStyle/>
            <a:p>
              <a:pPr algn="ctr"/>
              <a:r>
                <a:rPr lang="en-GB" sz="900" b="1" dirty="0">
                  <a:solidFill>
                    <a:schemeClr val="bg1"/>
                  </a:solidFill>
                  <a:latin typeface="Calibri" panose="020F0502020204030204" pitchFamily="34" charset="0"/>
                  <a:cs typeface="Calibri" panose="020F0502020204030204" pitchFamily="34" charset="0"/>
                </a:rPr>
                <a:t>Experiment workstations</a:t>
              </a:r>
            </a:p>
          </p:txBody>
        </p:sp>
      </p:grpSp>
      <p:grpSp>
        <p:nvGrpSpPr>
          <p:cNvPr id="274" name="Group 273">
            <a:extLst>
              <a:ext uri="{FF2B5EF4-FFF2-40B4-BE49-F238E27FC236}">
                <a16:creationId xmlns:a16="http://schemas.microsoft.com/office/drawing/2014/main" id="{DBECE0BF-B20B-5E47-93B2-93EDC2E59174}"/>
              </a:ext>
            </a:extLst>
          </p:cNvPr>
          <p:cNvGrpSpPr/>
          <p:nvPr/>
        </p:nvGrpSpPr>
        <p:grpSpPr>
          <a:xfrm>
            <a:off x="9464924" y="1305958"/>
            <a:ext cx="1367360" cy="468795"/>
            <a:chOff x="7604186" y="1312781"/>
            <a:chExt cx="1367360" cy="468795"/>
          </a:xfrm>
        </p:grpSpPr>
        <p:pic>
          <p:nvPicPr>
            <p:cNvPr id="13" name="Picture 12">
              <a:extLst>
                <a:ext uri="{FF2B5EF4-FFF2-40B4-BE49-F238E27FC236}">
                  <a16:creationId xmlns:a16="http://schemas.microsoft.com/office/drawing/2014/main" id="{89ACCC57-E926-1348-B99A-32DFD62E2C55}"/>
                </a:ext>
              </a:extLst>
            </p:cNvPr>
            <p:cNvPicPr>
              <a:picLocks noChangeAspect="1"/>
            </p:cNvPicPr>
            <p:nvPr/>
          </p:nvPicPr>
          <p:blipFill>
            <a:blip r:embed="rId5"/>
            <a:stretch>
              <a:fillRect/>
            </a:stretch>
          </p:blipFill>
          <p:spPr>
            <a:xfrm>
              <a:off x="7923402" y="1312781"/>
              <a:ext cx="728926" cy="273529"/>
            </a:xfrm>
            <a:prstGeom prst="rect">
              <a:avLst/>
            </a:prstGeom>
          </p:spPr>
        </p:pic>
        <p:sp>
          <p:nvSpPr>
            <p:cNvPr id="16" name="TextBox 15">
              <a:extLst>
                <a:ext uri="{FF2B5EF4-FFF2-40B4-BE49-F238E27FC236}">
                  <a16:creationId xmlns:a16="http://schemas.microsoft.com/office/drawing/2014/main" id="{5195B613-1D93-094E-93FD-EF1BFE0F91BB}"/>
                </a:ext>
              </a:extLst>
            </p:cNvPr>
            <p:cNvSpPr txBox="1"/>
            <p:nvPr/>
          </p:nvSpPr>
          <p:spPr>
            <a:xfrm>
              <a:off x="7604186" y="1550744"/>
              <a:ext cx="1367360" cy="230832"/>
            </a:xfrm>
            <a:prstGeom prst="rect">
              <a:avLst/>
            </a:prstGeom>
            <a:noFill/>
          </p:spPr>
          <p:txBody>
            <a:bodyPr wrap="square" rtlCol="0">
              <a:spAutoFit/>
            </a:bodyPr>
            <a:lstStyle/>
            <a:p>
              <a:pPr algn="ctr"/>
              <a:r>
                <a:rPr lang="en-GB" sz="900" b="1" dirty="0">
                  <a:solidFill>
                    <a:schemeClr val="bg1"/>
                  </a:solidFill>
                  <a:latin typeface="Calibri" panose="020F0502020204030204" pitchFamily="34" charset="0"/>
                  <a:cs typeface="Calibri" panose="020F0502020204030204" pitchFamily="34" charset="0"/>
                </a:rPr>
                <a:t>other human interfaces</a:t>
              </a:r>
            </a:p>
          </p:txBody>
        </p:sp>
      </p:grpSp>
      <p:sp>
        <p:nvSpPr>
          <p:cNvPr id="17" name="TextBox 16">
            <a:extLst>
              <a:ext uri="{FF2B5EF4-FFF2-40B4-BE49-F238E27FC236}">
                <a16:creationId xmlns:a16="http://schemas.microsoft.com/office/drawing/2014/main" id="{D56817E3-31AD-6B49-90D1-9EA11650B213}"/>
              </a:ext>
            </a:extLst>
          </p:cNvPr>
          <p:cNvSpPr txBox="1"/>
          <p:nvPr/>
        </p:nvSpPr>
        <p:spPr>
          <a:xfrm>
            <a:off x="10788726" y="2647410"/>
            <a:ext cx="1172383"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EPICS</a:t>
            </a:r>
          </a:p>
        </p:txBody>
      </p:sp>
      <p:sp>
        <p:nvSpPr>
          <p:cNvPr id="18" name="TextBox 17">
            <a:extLst>
              <a:ext uri="{FF2B5EF4-FFF2-40B4-BE49-F238E27FC236}">
                <a16:creationId xmlns:a16="http://schemas.microsoft.com/office/drawing/2014/main" id="{C4FA1284-1B77-DF4C-892F-31644B116A02}"/>
              </a:ext>
            </a:extLst>
          </p:cNvPr>
          <p:cNvSpPr txBox="1"/>
          <p:nvPr/>
        </p:nvSpPr>
        <p:spPr>
          <a:xfrm>
            <a:off x="10788726" y="3325449"/>
            <a:ext cx="1172381"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Timing System</a:t>
            </a:r>
          </a:p>
        </p:txBody>
      </p:sp>
      <p:cxnSp>
        <p:nvCxnSpPr>
          <p:cNvPr id="19" name="Straight Connector 18">
            <a:extLst>
              <a:ext uri="{FF2B5EF4-FFF2-40B4-BE49-F238E27FC236}">
                <a16:creationId xmlns:a16="http://schemas.microsoft.com/office/drawing/2014/main" id="{0BB7B450-AB14-CE48-934A-B3D00DE8A05E}"/>
              </a:ext>
            </a:extLst>
          </p:cNvPr>
          <p:cNvCxnSpPr>
            <a:cxnSpLocks/>
          </p:cNvCxnSpPr>
          <p:nvPr/>
        </p:nvCxnSpPr>
        <p:spPr>
          <a:xfrm>
            <a:off x="5257798" y="2905410"/>
            <a:ext cx="0" cy="326740"/>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1ADC07-BCEC-234F-B645-05C8B5236F1A}"/>
              </a:ext>
            </a:extLst>
          </p:cNvPr>
          <p:cNvCxnSpPr>
            <a:cxnSpLocks/>
          </p:cNvCxnSpPr>
          <p:nvPr/>
        </p:nvCxnSpPr>
        <p:spPr>
          <a:xfrm>
            <a:off x="5265022" y="3367724"/>
            <a:ext cx="0" cy="905948"/>
          </a:xfrm>
          <a:prstGeom prst="line">
            <a:avLst/>
          </a:prstGeom>
          <a:ln w="34925" cap="sq">
            <a:solidFill>
              <a:srgbClr val="CC401E"/>
            </a:solidFill>
            <a:miter lim="800000"/>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BC42EAF-C81E-5042-96CE-E48C10FCDA6D}"/>
              </a:ext>
            </a:extLst>
          </p:cNvPr>
          <p:cNvSpPr txBox="1"/>
          <p:nvPr/>
        </p:nvSpPr>
        <p:spPr>
          <a:xfrm>
            <a:off x="10788727" y="4535942"/>
            <a:ext cx="1170986"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Fieldbus</a:t>
            </a:r>
          </a:p>
        </p:txBody>
      </p:sp>
      <p:cxnSp>
        <p:nvCxnSpPr>
          <p:cNvPr id="23" name="Straight Connector 22">
            <a:extLst>
              <a:ext uri="{FF2B5EF4-FFF2-40B4-BE49-F238E27FC236}">
                <a16:creationId xmlns:a16="http://schemas.microsoft.com/office/drawing/2014/main" id="{E915B600-1255-554D-93D4-55803D66073F}"/>
              </a:ext>
            </a:extLst>
          </p:cNvPr>
          <p:cNvCxnSpPr>
            <a:cxnSpLocks/>
          </p:cNvCxnSpPr>
          <p:nvPr/>
        </p:nvCxnSpPr>
        <p:spPr>
          <a:xfrm>
            <a:off x="6329847" y="2534291"/>
            <a:ext cx="0" cy="291394"/>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CC973B-8801-924F-9B6D-54A6C9AD62C5}"/>
              </a:ext>
            </a:extLst>
          </p:cNvPr>
          <p:cNvCxnSpPr>
            <a:cxnSpLocks/>
          </p:cNvCxnSpPr>
          <p:nvPr/>
        </p:nvCxnSpPr>
        <p:spPr>
          <a:xfrm>
            <a:off x="4642168" y="4643403"/>
            <a:ext cx="0" cy="206688"/>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2C146C-831F-AE43-95CD-D422FBF12F50}"/>
              </a:ext>
            </a:extLst>
          </p:cNvPr>
          <p:cNvCxnSpPr>
            <a:cxnSpLocks/>
            <a:stCxn id="93" idx="2"/>
          </p:cNvCxnSpPr>
          <p:nvPr/>
        </p:nvCxnSpPr>
        <p:spPr>
          <a:xfrm>
            <a:off x="5268473" y="4689567"/>
            <a:ext cx="0" cy="160524"/>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3AF068-57CC-E048-81E7-EC979A6A16E1}"/>
              </a:ext>
            </a:extLst>
          </p:cNvPr>
          <p:cNvCxnSpPr>
            <a:cxnSpLocks/>
          </p:cNvCxnSpPr>
          <p:nvPr/>
        </p:nvCxnSpPr>
        <p:spPr>
          <a:xfrm>
            <a:off x="5032546" y="5422781"/>
            <a:ext cx="0" cy="56461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3B2BE4-A213-B246-87B3-E1B725B5FCBD}"/>
              </a:ext>
            </a:extLst>
          </p:cNvPr>
          <p:cNvSpPr txBox="1"/>
          <p:nvPr/>
        </p:nvSpPr>
        <p:spPr>
          <a:xfrm>
            <a:off x="10788726" y="4069377"/>
            <a:ext cx="1170985" cy="3693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Personnel Safety Systems</a:t>
            </a:r>
          </a:p>
        </p:txBody>
      </p:sp>
      <p:cxnSp>
        <p:nvCxnSpPr>
          <p:cNvPr id="29" name="Straight Connector 28">
            <a:extLst>
              <a:ext uri="{FF2B5EF4-FFF2-40B4-BE49-F238E27FC236}">
                <a16:creationId xmlns:a16="http://schemas.microsoft.com/office/drawing/2014/main" id="{D792AB75-0F91-3645-A073-798101AA93EB}"/>
              </a:ext>
            </a:extLst>
          </p:cNvPr>
          <p:cNvCxnSpPr>
            <a:cxnSpLocks/>
          </p:cNvCxnSpPr>
          <p:nvPr/>
        </p:nvCxnSpPr>
        <p:spPr>
          <a:xfrm>
            <a:off x="10886082" y="4433138"/>
            <a:ext cx="994428"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grpSp>
        <p:nvGrpSpPr>
          <p:cNvPr id="264" name="Group 263">
            <a:extLst>
              <a:ext uri="{FF2B5EF4-FFF2-40B4-BE49-F238E27FC236}">
                <a16:creationId xmlns:a16="http://schemas.microsoft.com/office/drawing/2014/main" id="{9A2D9496-7226-2246-8217-2B8E40C050D8}"/>
              </a:ext>
            </a:extLst>
          </p:cNvPr>
          <p:cNvGrpSpPr/>
          <p:nvPr/>
        </p:nvGrpSpPr>
        <p:grpSpPr>
          <a:xfrm>
            <a:off x="3956769" y="6434205"/>
            <a:ext cx="595086" cy="216538"/>
            <a:chOff x="2834929" y="6410453"/>
            <a:chExt cx="595086" cy="216538"/>
          </a:xfrm>
          <a:effectLst>
            <a:outerShdw blurRad="50800" dist="25400" dir="2700000" algn="ctr" rotWithShape="0">
              <a:srgbClr val="06141B">
                <a:alpha val="56000"/>
              </a:srgbClr>
            </a:outerShdw>
          </a:effectLst>
        </p:grpSpPr>
        <p:pic>
          <p:nvPicPr>
            <p:cNvPr id="32" name="Picture 31">
              <a:extLst>
                <a:ext uri="{FF2B5EF4-FFF2-40B4-BE49-F238E27FC236}">
                  <a16:creationId xmlns:a16="http://schemas.microsoft.com/office/drawing/2014/main" id="{8DAC3033-4428-E844-94D3-22FAAF2EC4A6}"/>
                </a:ext>
              </a:extLst>
            </p:cNvPr>
            <p:cNvPicPr>
              <a:picLocks noChangeAspect="1"/>
            </p:cNvPicPr>
            <p:nvPr/>
          </p:nvPicPr>
          <p:blipFill>
            <a:blip r:embed="rId6"/>
            <a:stretch>
              <a:fillRect/>
            </a:stretch>
          </p:blipFill>
          <p:spPr>
            <a:xfrm>
              <a:off x="2859386" y="6410453"/>
              <a:ext cx="545893" cy="216000"/>
            </a:xfrm>
            <a:prstGeom prst="rect">
              <a:avLst/>
            </a:prstGeom>
            <a:effectLst>
              <a:outerShdw blurRad="152400" dist="152400" dir="2700000" algn="tl" rotWithShape="0">
                <a:prstClr val="black">
                  <a:alpha val="30000"/>
                </a:prstClr>
              </a:outerShdw>
            </a:effectLst>
          </p:spPr>
        </p:pic>
        <p:sp>
          <p:nvSpPr>
            <p:cNvPr id="40" name="TextBox 39">
              <a:extLst>
                <a:ext uri="{FF2B5EF4-FFF2-40B4-BE49-F238E27FC236}">
                  <a16:creationId xmlns:a16="http://schemas.microsoft.com/office/drawing/2014/main" id="{295241AB-E2DA-CB44-BB9E-59DFE19DF10E}"/>
                </a:ext>
              </a:extLst>
            </p:cNvPr>
            <p:cNvSpPr txBox="1"/>
            <p:nvPr/>
          </p:nvSpPr>
          <p:spPr>
            <a:xfrm>
              <a:off x="2834929" y="6411547"/>
              <a:ext cx="595086"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H</a:t>
              </a:r>
              <a:r>
                <a:rPr lang="en-GB" sz="800" b="1" baseline="-25000" dirty="0">
                  <a:solidFill>
                    <a:schemeClr val="bg1"/>
                  </a:solidFill>
                  <a:latin typeface="Calibri" panose="020F0502020204030204" pitchFamily="34" charset="0"/>
                  <a:cs typeface="Calibri" panose="020F0502020204030204" pitchFamily="34" charset="0"/>
                </a:rPr>
                <a:t>2</a:t>
              </a:r>
              <a:r>
                <a:rPr lang="en-GB" sz="800" b="1" dirty="0">
                  <a:solidFill>
                    <a:schemeClr val="bg1"/>
                  </a:solidFill>
                  <a:latin typeface="Calibri" panose="020F0502020204030204" pitchFamily="34" charset="0"/>
                  <a:cs typeface="Calibri" panose="020F0502020204030204" pitchFamily="34" charset="0"/>
                </a:rPr>
                <a:t>O Flow</a:t>
              </a:r>
            </a:p>
          </p:txBody>
        </p:sp>
      </p:grpSp>
      <p:grpSp>
        <p:nvGrpSpPr>
          <p:cNvPr id="265" name="Group 264">
            <a:extLst>
              <a:ext uri="{FF2B5EF4-FFF2-40B4-BE49-F238E27FC236}">
                <a16:creationId xmlns:a16="http://schemas.microsoft.com/office/drawing/2014/main" id="{82A576B5-64D2-0642-B561-D2428F8F97DB}"/>
              </a:ext>
            </a:extLst>
          </p:cNvPr>
          <p:cNvGrpSpPr/>
          <p:nvPr/>
        </p:nvGrpSpPr>
        <p:grpSpPr>
          <a:xfrm>
            <a:off x="4811178" y="6439181"/>
            <a:ext cx="570734" cy="220790"/>
            <a:chOff x="3781515" y="6415429"/>
            <a:chExt cx="570734" cy="220790"/>
          </a:xfrm>
          <a:effectLst>
            <a:outerShdw blurRad="50800" dist="25400" dir="2700000" algn="ctr" rotWithShape="0">
              <a:srgbClr val="06141B">
                <a:alpha val="56000"/>
              </a:srgbClr>
            </a:outerShdw>
          </a:effectLst>
        </p:grpSpPr>
        <p:pic>
          <p:nvPicPr>
            <p:cNvPr id="33" name="Picture 32">
              <a:extLst>
                <a:ext uri="{FF2B5EF4-FFF2-40B4-BE49-F238E27FC236}">
                  <a16:creationId xmlns:a16="http://schemas.microsoft.com/office/drawing/2014/main" id="{E9087406-CFE6-2846-9E7B-E7CBC2C05D6D}"/>
                </a:ext>
              </a:extLst>
            </p:cNvPr>
            <p:cNvPicPr>
              <a:picLocks noChangeAspect="1"/>
            </p:cNvPicPr>
            <p:nvPr/>
          </p:nvPicPr>
          <p:blipFill>
            <a:blip r:embed="rId7"/>
            <a:stretch>
              <a:fillRect/>
            </a:stretch>
          </p:blipFill>
          <p:spPr>
            <a:xfrm>
              <a:off x="3781515" y="6420219"/>
              <a:ext cx="545893" cy="216000"/>
            </a:xfrm>
            <a:prstGeom prst="rect">
              <a:avLst/>
            </a:prstGeom>
            <a:effectLst>
              <a:outerShdw blurRad="152400" dist="152400" dir="2700000" algn="tl" rotWithShape="0">
                <a:srgbClr val="001A26">
                  <a:alpha val="40000"/>
                </a:srgbClr>
              </a:outerShdw>
            </a:effectLst>
          </p:spPr>
        </p:pic>
        <p:sp>
          <p:nvSpPr>
            <p:cNvPr id="41" name="TextBox 40">
              <a:extLst>
                <a:ext uri="{FF2B5EF4-FFF2-40B4-BE49-F238E27FC236}">
                  <a16:creationId xmlns:a16="http://schemas.microsoft.com/office/drawing/2014/main" id="{BEA98CA9-2FA8-8C4A-ADEB-0B4B4405C5FB}"/>
                </a:ext>
              </a:extLst>
            </p:cNvPr>
            <p:cNvSpPr txBox="1"/>
            <p:nvPr/>
          </p:nvSpPr>
          <p:spPr>
            <a:xfrm>
              <a:off x="3792517" y="6415429"/>
              <a:ext cx="559732"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He Flow</a:t>
              </a:r>
            </a:p>
          </p:txBody>
        </p:sp>
      </p:grpSp>
      <p:grpSp>
        <p:nvGrpSpPr>
          <p:cNvPr id="267" name="Group 266">
            <a:extLst>
              <a:ext uri="{FF2B5EF4-FFF2-40B4-BE49-F238E27FC236}">
                <a16:creationId xmlns:a16="http://schemas.microsoft.com/office/drawing/2014/main" id="{39331846-39EE-1B40-A0E4-0D650B369F11}"/>
              </a:ext>
            </a:extLst>
          </p:cNvPr>
          <p:cNvGrpSpPr/>
          <p:nvPr/>
        </p:nvGrpSpPr>
        <p:grpSpPr>
          <a:xfrm>
            <a:off x="6794219" y="6373138"/>
            <a:ext cx="504000" cy="354508"/>
            <a:chOff x="5864968" y="6332946"/>
            <a:chExt cx="504000" cy="354508"/>
          </a:xfrm>
          <a:effectLst>
            <a:outerShdw blurRad="50800" dist="25400" dir="2700000" algn="ctr" rotWithShape="0">
              <a:srgbClr val="06141B">
                <a:alpha val="56000"/>
              </a:srgbClr>
            </a:outerShdw>
          </a:effectLst>
        </p:grpSpPr>
        <p:pic>
          <p:nvPicPr>
            <p:cNvPr id="37" name="Picture 36">
              <a:extLst>
                <a:ext uri="{FF2B5EF4-FFF2-40B4-BE49-F238E27FC236}">
                  <a16:creationId xmlns:a16="http://schemas.microsoft.com/office/drawing/2014/main" id="{C9D1B693-76D1-5A4D-BD7F-2D102B094D6A}"/>
                </a:ext>
              </a:extLst>
            </p:cNvPr>
            <p:cNvPicPr>
              <a:picLocks noChangeAspect="1"/>
            </p:cNvPicPr>
            <p:nvPr/>
          </p:nvPicPr>
          <p:blipFill>
            <a:blip r:embed="rId8"/>
            <a:stretch>
              <a:fillRect/>
            </a:stretch>
          </p:blipFill>
          <p:spPr>
            <a:xfrm>
              <a:off x="5864968" y="6332946"/>
              <a:ext cx="504000" cy="354508"/>
            </a:xfrm>
            <a:prstGeom prst="rect">
              <a:avLst/>
            </a:prstGeom>
            <a:effectLst>
              <a:outerShdw blurRad="152400" dist="152400" dir="2700000" algn="tl" rotWithShape="0">
                <a:prstClr val="black">
                  <a:alpha val="40000"/>
                </a:prstClr>
              </a:outerShdw>
            </a:effectLst>
          </p:spPr>
        </p:pic>
        <p:sp>
          <p:nvSpPr>
            <p:cNvPr id="42" name="TextBox 41">
              <a:extLst>
                <a:ext uri="{FF2B5EF4-FFF2-40B4-BE49-F238E27FC236}">
                  <a16:creationId xmlns:a16="http://schemas.microsoft.com/office/drawing/2014/main" id="{87483060-27FE-FF49-BBDD-73DE4FF21F86}"/>
                </a:ext>
              </a:extLst>
            </p:cNvPr>
            <p:cNvSpPr txBox="1"/>
            <p:nvPr/>
          </p:nvSpPr>
          <p:spPr>
            <a:xfrm>
              <a:off x="5939951" y="6403091"/>
              <a:ext cx="365658"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RF</a:t>
              </a:r>
            </a:p>
          </p:txBody>
        </p:sp>
      </p:grpSp>
      <p:grpSp>
        <p:nvGrpSpPr>
          <p:cNvPr id="268" name="Group 267">
            <a:extLst>
              <a:ext uri="{FF2B5EF4-FFF2-40B4-BE49-F238E27FC236}">
                <a16:creationId xmlns:a16="http://schemas.microsoft.com/office/drawing/2014/main" id="{B36B81DD-45E1-3447-B74F-637B05FA329F}"/>
              </a:ext>
            </a:extLst>
          </p:cNvPr>
          <p:cNvGrpSpPr/>
          <p:nvPr/>
        </p:nvGrpSpPr>
        <p:grpSpPr>
          <a:xfrm>
            <a:off x="7502749" y="6332438"/>
            <a:ext cx="481843" cy="423922"/>
            <a:chOff x="6647464" y="6332438"/>
            <a:chExt cx="481842" cy="423922"/>
          </a:xfrm>
          <a:effectLst>
            <a:outerShdw blurRad="50800" dist="25400" dir="2700000" algn="ctr" rotWithShape="0">
              <a:srgbClr val="06141B">
                <a:alpha val="56000"/>
              </a:srgbClr>
            </a:outerShdw>
          </a:effectLst>
        </p:grpSpPr>
        <p:pic>
          <p:nvPicPr>
            <p:cNvPr id="36" name="Picture 35">
              <a:extLst>
                <a:ext uri="{FF2B5EF4-FFF2-40B4-BE49-F238E27FC236}">
                  <a16:creationId xmlns:a16="http://schemas.microsoft.com/office/drawing/2014/main" id="{A816F8C9-D827-0346-9ED4-8CF1F6CBDFAF}"/>
                </a:ext>
              </a:extLst>
            </p:cNvPr>
            <p:cNvPicPr>
              <a:picLocks noChangeAspect="1"/>
            </p:cNvPicPr>
            <p:nvPr/>
          </p:nvPicPr>
          <p:blipFill>
            <a:blip r:embed="rId9"/>
            <a:stretch>
              <a:fillRect/>
            </a:stretch>
          </p:blipFill>
          <p:spPr>
            <a:xfrm>
              <a:off x="6718432" y="6332438"/>
              <a:ext cx="340331" cy="423922"/>
            </a:xfrm>
            <a:prstGeom prst="rect">
              <a:avLst/>
            </a:prstGeom>
            <a:ln w="28575">
              <a:noFill/>
            </a:ln>
            <a:effectLst>
              <a:outerShdw blurRad="152400" dist="152400" dir="2700000" algn="tl" rotWithShape="0">
                <a:srgbClr val="001A26">
                  <a:alpha val="30000"/>
                </a:srgbClr>
              </a:outerShdw>
            </a:effectLst>
          </p:spPr>
        </p:pic>
        <p:sp>
          <p:nvSpPr>
            <p:cNvPr id="43" name="TextBox 42">
              <a:extLst>
                <a:ext uri="{FF2B5EF4-FFF2-40B4-BE49-F238E27FC236}">
                  <a16:creationId xmlns:a16="http://schemas.microsoft.com/office/drawing/2014/main" id="{A3DB713E-9DA4-CE44-9392-CF4AE1DB4151}"/>
                </a:ext>
              </a:extLst>
            </p:cNvPr>
            <p:cNvSpPr txBox="1"/>
            <p:nvPr/>
          </p:nvSpPr>
          <p:spPr>
            <a:xfrm>
              <a:off x="6647464" y="6388298"/>
              <a:ext cx="481842"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Proton</a:t>
              </a:r>
            </a:p>
          </p:txBody>
        </p:sp>
      </p:grpSp>
      <p:grpSp>
        <p:nvGrpSpPr>
          <p:cNvPr id="269" name="Group 268">
            <a:extLst>
              <a:ext uri="{FF2B5EF4-FFF2-40B4-BE49-F238E27FC236}">
                <a16:creationId xmlns:a16="http://schemas.microsoft.com/office/drawing/2014/main" id="{1F6CE4DB-1384-6446-A0D9-A845641867A1}"/>
              </a:ext>
            </a:extLst>
          </p:cNvPr>
          <p:cNvGrpSpPr/>
          <p:nvPr/>
        </p:nvGrpSpPr>
        <p:grpSpPr>
          <a:xfrm>
            <a:off x="8257407" y="6334651"/>
            <a:ext cx="505574" cy="417267"/>
            <a:chOff x="7189083" y="6334650"/>
            <a:chExt cx="505574" cy="417267"/>
          </a:xfrm>
          <a:effectLst>
            <a:outerShdw blurRad="50800" dist="25400" dir="2700000" algn="ctr" rotWithShape="0">
              <a:srgbClr val="06141B">
                <a:alpha val="56000"/>
              </a:srgbClr>
            </a:outerShdw>
          </a:effectLst>
        </p:grpSpPr>
        <p:pic>
          <p:nvPicPr>
            <p:cNvPr id="35" name="Picture 34">
              <a:extLst>
                <a:ext uri="{FF2B5EF4-FFF2-40B4-BE49-F238E27FC236}">
                  <a16:creationId xmlns:a16="http://schemas.microsoft.com/office/drawing/2014/main" id="{17D625FE-A68D-8F49-AA15-89ED96AD6232}"/>
                </a:ext>
              </a:extLst>
            </p:cNvPr>
            <p:cNvPicPr>
              <a:picLocks noChangeAspect="1"/>
            </p:cNvPicPr>
            <p:nvPr/>
          </p:nvPicPr>
          <p:blipFill>
            <a:blip r:embed="rId10"/>
            <a:stretch>
              <a:fillRect/>
            </a:stretch>
          </p:blipFill>
          <p:spPr>
            <a:xfrm>
              <a:off x="7277133" y="6334650"/>
              <a:ext cx="334989" cy="417267"/>
            </a:xfrm>
            <a:prstGeom prst="rect">
              <a:avLst/>
            </a:prstGeom>
          </p:spPr>
        </p:pic>
        <p:sp>
          <p:nvSpPr>
            <p:cNvPr id="44" name="TextBox 43">
              <a:extLst>
                <a:ext uri="{FF2B5EF4-FFF2-40B4-BE49-F238E27FC236}">
                  <a16:creationId xmlns:a16="http://schemas.microsoft.com/office/drawing/2014/main" id="{B34EBE9F-8EB0-AC4C-88F8-24113688B3BD}"/>
                </a:ext>
              </a:extLst>
            </p:cNvPr>
            <p:cNvSpPr txBox="1"/>
            <p:nvPr/>
          </p:nvSpPr>
          <p:spPr>
            <a:xfrm>
              <a:off x="7189083" y="6390370"/>
              <a:ext cx="505574" cy="215444"/>
            </a:xfrm>
            <a:prstGeom prst="rect">
              <a:avLst/>
            </a:prstGeom>
            <a:noFill/>
            <a:effectLst>
              <a:outerShdw blurRad="12700" dir="5400000" algn="t" rotWithShape="0">
                <a:srgbClr val="001A26"/>
              </a:outerShdw>
            </a:effectLst>
          </p:spPr>
          <p:txBody>
            <a:bodyPr wrap="square" rtlCol="0">
              <a:spAutoFit/>
            </a:bodyPr>
            <a:lstStyle/>
            <a:p>
              <a:pPr algn="ctr"/>
              <a:r>
                <a:rPr lang="en-GB" sz="800" b="1" spc="-50" dirty="0">
                  <a:solidFill>
                    <a:schemeClr val="bg1"/>
                  </a:solidFill>
                  <a:latin typeface="Calibri" panose="020F0502020204030204" pitchFamily="34" charset="0"/>
                  <a:cs typeface="Calibri" panose="020F0502020204030204" pitchFamily="34" charset="0"/>
                </a:rPr>
                <a:t>Neutron</a:t>
              </a:r>
            </a:p>
          </p:txBody>
        </p:sp>
      </p:grpSp>
      <p:grpSp>
        <p:nvGrpSpPr>
          <p:cNvPr id="270" name="Group 269">
            <a:extLst>
              <a:ext uri="{FF2B5EF4-FFF2-40B4-BE49-F238E27FC236}">
                <a16:creationId xmlns:a16="http://schemas.microsoft.com/office/drawing/2014/main" id="{E2045C11-E2D1-414C-BFF7-35BB889E19D6}"/>
              </a:ext>
            </a:extLst>
          </p:cNvPr>
          <p:cNvGrpSpPr/>
          <p:nvPr/>
        </p:nvGrpSpPr>
        <p:grpSpPr>
          <a:xfrm>
            <a:off x="9026722" y="6343402"/>
            <a:ext cx="446114" cy="503432"/>
            <a:chOff x="7766296" y="6373546"/>
            <a:chExt cx="446114" cy="503432"/>
          </a:xfrm>
          <a:effectLst>
            <a:outerShdw blurRad="50800" dist="25400" dir="2700000" algn="ctr" rotWithShape="0">
              <a:srgbClr val="06141B">
                <a:alpha val="56000"/>
              </a:srgbClr>
            </a:outerShdw>
          </a:effectLst>
        </p:grpSpPr>
        <p:pic>
          <p:nvPicPr>
            <p:cNvPr id="38" name="Picture 37">
              <a:extLst>
                <a:ext uri="{FF2B5EF4-FFF2-40B4-BE49-F238E27FC236}">
                  <a16:creationId xmlns:a16="http://schemas.microsoft.com/office/drawing/2014/main" id="{C5FB2EA1-326E-DB44-896B-283227127403}"/>
                </a:ext>
              </a:extLst>
            </p:cNvPr>
            <p:cNvPicPr>
              <a:picLocks noChangeAspect="1"/>
            </p:cNvPicPr>
            <p:nvPr/>
          </p:nvPicPr>
          <p:blipFill>
            <a:blip r:embed="rId11"/>
            <a:stretch>
              <a:fillRect/>
            </a:stretch>
          </p:blipFill>
          <p:spPr>
            <a:xfrm>
              <a:off x="7936997" y="6373546"/>
              <a:ext cx="112147" cy="345410"/>
            </a:xfrm>
            <a:prstGeom prst="rect">
              <a:avLst/>
            </a:prstGeom>
          </p:spPr>
        </p:pic>
        <p:sp>
          <p:nvSpPr>
            <p:cNvPr id="45" name="TextBox 44">
              <a:extLst>
                <a:ext uri="{FF2B5EF4-FFF2-40B4-BE49-F238E27FC236}">
                  <a16:creationId xmlns:a16="http://schemas.microsoft.com/office/drawing/2014/main" id="{68DDF615-27AA-0844-90A9-EDCAA9DBA392}"/>
                </a:ext>
              </a:extLst>
            </p:cNvPr>
            <p:cNvSpPr txBox="1"/>
            <p:nvPr/>
          </p:nvSpPr>
          <p:spPr>
            <a:xfrm>
              <a:off x="7766296" y="6661534"/>
              <a:ext cx="446114"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Temp</a:t>
              </a:r>
            </a:p>
          </p:txBody>
        </p:sp>
      </p:grpSp>
      <p:grpSp>
        <p:nvGrpSpPr>
          <p:cNvPr id="271" name="Group 270">
            <a:extLst>
              <a:ext uri="{FF2B5EF4-FFF2-40B4-BE49-F238E27FC236}">
                <a16:creationId xmlns:a16="http://schemas.microsoft.com/office/drawing/2014/main" id="{644FC23E-6C78-D249-9215-1A4E713DB997}"/>
              </a:ext>
            </a:extLst>
          </p:cNvPr>
          <p:cNvGrpSpPr/>
          <p:nvPr/>
        </p:nvGrpSpPr>
        <p:grpSpPr>
          <a:xfrm>
            <a:off x="9675242" y="6366290"/>
            <a:ext cx="620610" cy="480505"/>
            <a:chOff x="8267157" y="6366289"/>
            <a:chExt cx="620610" cy="480505"/>
          </a:xfrm>
          <a:effectLst>
            <a:outerShdw blurRad="50800" dist="25400" dir="2700000" algn="ctr" rotWithShape="0">
              <a:srgbClr val="06141B">
                <a:alpha val="56000"/>
              </a:srgbClr>
            </a:outerShdw>
          </a:effectLst>
        </p:grpSpPr>
        <p:pic>
          <p:nvPicPr>
            <p:cNvPr id="39" name="Picture 38">
              <a:extLst>
                <a:ext uri="{FF2B5EF4-FFF2-40B4-BE49-F238E27FC236}">
                  <a16:creationId xmlns:a16="http://schemas.microsoft.com/office/drawing/2014/main" id="{35926292-084C-4049-9CD5-A78526D57CDD}"/>
                </a:ext>
              </a:extLst>
            </p:cNvPr>
            <p:cNvPicPr>
              <a:picLocks noChangeAspect="1"/>
            </p:cNvPicPr>
            <p:nvPr/>
          </p:nvPicPr>
          <p:blipFill>
            <a:blip r:embed="rId12"/>
            <a:stretch>
              <a:fillRect/>
            </a:stretch>
          </p:blipFill>
          <p:spPr>
            <a:xfrm>
              <a:off x="8483130" y="6366289"/>
              <a:ext cx="207996" cy="304189"/>
            </a:xfrm>
            <a:prstGeom prst="rect">
              <a:avLst/>
            </a:prstGeom>
          </p:spPr>
        </p:pic>
        <p:sp>
          <p:nvSpPr>
            <p:cNvPr id="46" name="TextBox 45">
              <a:extLst>
                <a:ext uri="{FF2B5EF4-FFF2-40B4-BE49-F238E27FC236}">
                  <a16:creationId xmlns:a16="http://schemas.microsoft.com/office/drawing/2014/main" id="{E0221594-3D8A-2643-9F25-8D87F743D7AE}"/>
                </a:ext>
              </a:extLst>
            </p:cNvPr>
            <p:cNvSpPr txBox="1"/>
            <p:nvPr/>
          </p:nvSpPr>
          <p:spPr>
            <a:xfrm>
              <a:off x="8267157" y="6631350"/>
              <a:ext cx="620610"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Electricity</a:t>
              </a:r>
            </a:p>
          </p:txBody>
        </p:sp>
      </p:grpSp>
      <p:grpSp>
        <p:nvGrpSpPr>
          <p:cNvPr id="266" name="Group 265">
            <a:extLst>
              <a:ext uri="{FF2B5EF4-FFF2-40B4-BE49-F238E27FC236}">
                <a16:creationId xmlns:a16="http://schemas.microsoft.com/office/drawing/2014/main" id="{CB5AAD8A-C7E7-4649-82B3-B5185CE6D4B3}"/>
              </a:ext>
            </a:extLst>
          </p:cNvPr>
          <p:cNvGrpSpPr/>
          <p:nvPr/>
        </p:nvGrpSpPr>
        <p:grpSpPr>
          <a:xfrm>
            <a:off x="5579372" y="6352099"/>
            <a:ext cx="1018207" cy="406945"/>
            <a:chOff x="4677124" y="6352098"/>
            <a:chExt cx="1018207" cy="406945"/>
          </a:xfrm>
          <a:effectLst>
            <a:outerShdw blurRad="50800" dist="25400" dir="2700000" algn="ctr" rotWithShape="0">
              <a:srgbClr val="06141B">
                <a:alpha val="56000"/>
              </a:srgbClr>
            </a:outerShdw>
          </a:effectLst>
        </p:grpSpPr>
        <p:pic>
          <p:nvPicPr>
            <p:cNvPr id="34" name="Picture 33">
              <a:extLst>
                <a:ext uri="{FF2B5EF4-FFF2-40B4-BE49-F238E27FC236}">
                  <a16:creationId xmlns:a16="http://schemas.microsoft.com/office/drawing/2014/main" id="{D918DD01-9DBE-5D4E-B455-89B0E925CC5B}"/>
                </a:ext>
              </a:extLst>
            </p:cNvPr>
            <p:cNvPicPr>
              <a:picLocks noChangeAspect="1"/>
            </p:cNvPicPr>
            <p:nvPr/>
          </p:nvPicPr>
          <p:blipFill>
            <a:blip r:embed="rId13"/>
            <a:stretch>
              <a:fillRect/>
            </a:stretch>
          </p:blipFill>
          <p:spPr>
            <a:xfrm>
              <a:off x="4677124" y="6352098"/>
              <a:ext cx="975742" cy="406945"/>
            </a:xfrm>
            <a:prstGeom prst="rect">
              <a:avLst/>
            </a:prstGeom>
            <a:effectLst>
              <a:outerShdw blurRad="152400" dist="152400" dir="2700000" algn="tl" rotWithShape="0">
                <a:srgbClr val="001A26">
                  <a:alpha val="30000"/>
                </a:srgbClr>
              </a:outerShdw>
            </a:effectLst>
          </p:spPr>
        </p:pic>
        <p:sp>
          <p:nvSpPr>
            <p:cNvPr id="47" name="TextBox 46">
              <a:extLst>
                <a:ext uri="{FF2B5EF4-FFF2-40B4-BE49-F238E27FC236}">
                  <a16:creationId xmlns:a16="http://schemas.microsoft.com/office/drawing/2014/main" id="{EC83F598-BDC7-B646-978A-EA65A6FD074D}"/>
                </a:ext>
              </a:extLst>
            </p:cNvPr>
            <p:cNvSpPr txBox="1"/>
            <p:nvPr/>
          </p:nvSpPr>
          <p:spPr>
            <a:xfrm>
              <a:off x="4724513" y="6451484"/>
              <a:ext cx="970818"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Mech. Movement</a:t>
              </a:r>
            </a:p>
          </p:txBody>
        </p:sp>
      </p:grpSp>
      <p:cxnSp>
        <p:nvCxnSpPr>
          <p:cNvPr id="48" name="Straight Connector 47">
            <a:extLst>
              <a:ext uri="{FF2B5EF4-FFF2-40B4-BE49-F238E27FC236}">
                <a16:creationId xmlns:a16="http://schemas.microsoft.com/office/drawing/2014/main" id="{AE9C9160-04CC-4443-8016-9B1C3A22DBCB}"/>
              </a:ext>
            </a:extLst>
          </p:cNvPr>
          <p:cNvCxnSpPr>
            <a:cxnSpLocks/>
          </p:cNvCxnSpPr>
          <p:nvPr/>
        </p:nvCxnSpPr>
        <p:spPr>
          <a:xfrm>
            <a:off x="9905212" y="4687463"/>
            <a:ext cx="0" cy="167830"/>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447656-6196-2847-8646-76AE9E2D9B86}"/>
              </a:ext>
            </a:extLst>
          </p:cNvPr>
          <p:cNvCxnSpPr>
            <a:cxnSpLocks/>
          </p:cNvCxnSpPr>
          <p:nvPr/>
        </p:nvCxnSpPr>
        <p:spPr>
          <a:xfrm>
            <a:off x="5033268" y="4861319"/>
            <a:ext cx="0" cy="516070"/>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9981E32-FF28-1248-B6A2-523419788A84}"/>
              </a:ext>
            </a:extLst>
          </p:cNvPr>
          <p:cNvSpPr txBox="1"/>
          <p:nvPr/>
        </p:nvSpPr>
        <p:spPr>
          <a:xfrm>
            <a:off x="10788726" y="3697472"/>
            <a:ext cx="1170985"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Machine Protection</a:t>
            </a:r>
          </a:p>
        </p:txBody>
      </p:sp>
      <p:cxnSp>
        <p:nvCxnSpPr>
          <p:cNvPr id="52" name="Straight Connector 51">
            <a:extLst>
              <a:ext uri="{FF2B5EF4-FFF2-40B4-BE49-F238E27FC236}">
                <a16:creationId xmlns:a16="http://schemas.microsoft.com/office/drawing/2014/main" id="{09620260-CA70-8C4D-9CF6-1FD97031226A}"/>
              </a:ext>
            </a:extLst>
          </p:cNvPr>
          <p:cNvCxnSpPr>
            <a:cxnSpLocks/>
          </p:cNvCxnSpPr>
          <p:nvPr/>
        </p:nvCxnSpPr>
        <p:spPr>
          <a:xfrm>
            <a:off x="9193830" y="2870402"/>
            <a:ext cx="0" cy="318655"/>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6B21A5-FF67-C841-B6D9-350D29196085}"/>
              </a:ext>
            </a:extLst>
          </p:cNvPr>
          <p:cNvCxnSpPr>
            <a:cxnSpLocks/>
            <a:stCxn id="94" idx="2"/>
            <a:endCxn id="129" idx="0"/>
          </p:cNvCxnSpPr>
          <p:nvPr/>
        </p:nvCxnSpPr>
        <p:spPr>
          <a:xfrm flipH="1">
            <a:off x="6843546" y="4689567"/>
            <a:ext cx="371" cy="47879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B08A23-E242-CB4E-9177-711E64693FA6}"/>
              </a:ext>
            </a:extLst>
          </p:cNvPr>
          <p:cNvCxnSpPr>
            <a:cxnSpLocks/>
          </p:cNvCxnSpPr>
          <p:nvPr/>
        </p:nvCxnSpPr>
        <p:spPr>
          <a:xfrm>
            <a:off x="10886082" y="4751711"/>
            <a:ext cx="994428" cy="0"/>
          </a:xfrm>
          <a:prstGeom prst="line">
            <a:avLst/>
          </a:prstGeom>
          <a:ln w="63500" cap="sq">
            <a:solidFill>
              <a:srgbClr val="683699"/>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98619C-AF03-E143-87C4-AE0A2222E105}"/>
              </a:ext>
            </a:extLst>
          </p:cNvPr>
          <p:cNvCxnSpPr>
            <a:cxnSpLocks/>
          </p:cNvCxnSpPr>
          <p:nvPr/>
        </p:nvCxnSpPr>
        <p:spPr>
          <a:xfrm>
            <a:off x="4393454" y="4689568"/>
            <a:ext cx="0" cy="1287849"/>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2388BA-D8D0-3244-91B4-B226DBB1E6EA}"/>
              </a:ext>
            </a:extLst>
          </p:cNvPr>
          <p:cNvCxnSpPr>
            <a:cxnSpLocks/>
          </p:cNvCxnSpPr>
          <p:nvPr/>
        </p:nvCxnSpPr>
        <p:spPr>
          <a:xfrm flipH="1">
            <a:off x="10854192" y="5293347"/>
            <a:ext cx="1058375" cy="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94A486A-992C-1D47-B540-93DFAE9BAFA9}"/>
              </a:ext>
            </a:extLst>
          </p:cNvPr>
          <p:cNvSpPr txBox="1"/>
          <p:nvPr/>
        </p:nvSpPr>
        <p:spPr>
          <a:xfrm>
            <a:off x="10788726" y="5086094"/>
            <a:ext cx="1172382"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latin typeface="Calibri" panose="020F0502020204030204" pitchFamily="34" charset="0"/>
                <a:cs typeface="Calibri" panose="020F0502020204030204" pitchFamily="34" charset="0"/>
              </a:rPr>
              <a:t>Device signals </a:t>
            </a:r>
          </a:p>
        </p:txBody>
      </p:sp>
      <p:cxnSp>
        <p:nvCxnSpPr>
          <p:cNvPr id="58" name="Straight Connector 57">
            <a:extLst>
              <a:ext uri="{FF2B5EF4-FFF2-40B4-BE49-F238E27FC236}">
                <a16:creationId xmlns:a16="http://schemas.microsoft.com/office/drawing/2014/main" id="{71F6108B-5368-0143-AD4F-85A2E7008C4C}"/>
              </a:ext>
            </a:extLst>
          </p:cNvPr>
          <p:cNvCxnSpPr>
            <a:cxnSpLocks/>
            <a:stCxn id="97" idx="2"/>
          </p:cNvCxnSpPr>
          <p:nvPr/>
        </p:nvCxnSpPr>
        <p:spPr>
          <a:xfrm>
            <a:off x="9460559" y="5496145"/>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BB5992-5AC7-F544-B93A-043B543A6EF9}"/>
              </a:ext>
            </a:extLst>
          </p:cNvPr>
          <p:cNvCxnSpPr>
            <a:cxnSpLocks/>
          </p:cNvCxnSpPr>
          <p:nvPr/>
        </p:nvCxnSpPr>
        <p:spPr>
          <a:xfrm>
            <a:off x="6837724" y="3597057"/>
            <a:ext cx="0" cy="818607"/>
          </a:xfrm>
          <a:prstGeom prst="line">
            <a:avLst/>
          </a:prstGeom>
          <a:ln w="34925" cap="sq">
            <a:solidFill>
              <a:srgbClr val="43BBE8">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94FF87-3D45-664D-8D53-573D8944A2C5}"/>
              </a:ext>
            </a:extLst>
          </p:cNvPr>
          <p:cNvCxnSpPr>
            <a:cxnSpLocks/>
            <a:endCxn id="80" idx="0"/>
          </p:cNvCxnSpPr>
          <p:nvPr/>
        </p:nvCxnSpPr>
        <p:spPr>
          <a:xfrm>
            <a:off x="6803269" y="2895262"/>
            <a:ext cx="3" cy="193258"/>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7B457D-27FD-5349-8F1C-4CBDE55EFA76}"/>
              </a:ext>
            </a:extLst>
          </p:cNvPr>
          <p:cNvCxnSpPr>
            <a:cxnSpLocks/>
          </p:cNvCxnSpPr>
          <p:nvPr/>
        </p:nvCxnSpPr>
        <p:spPr>
          <a:xfrm>
            <a:off x="9998546" y="4861320"/>
            <a:ext cx="0" cy="302485"/>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FF1809-F16E-F34F-B9E0-E2DA798DF9DB}"/>
              </a:ext>
            </a:extLst>
          </p:cNvPr>
          <p:cNvCxnSpPr>
            <a:cxnSpLocks/>
          </p:cNvCxnSpPr>
          <p:nvPr/>
        </p:nvCxnSpPr>
        <p:spPr>
          <a:xfrm>
            <a:off x="8500233" y="5377389"/>
            <a:ext cx="0" cy="602996"/>
          </a:xfrm>
          <a:prstGeom prst="line">
            <a:avLst/>
          </a:prstGeom>
          <a:ln w="34925" cap="sq">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30868CEA-D85E-DB4F-8A30-F88ADBB34B56}"/>
              </a:ext>
            </a:extLst>
          </p:cNvPr>
          <p:cNvCxnSpPr>
            <a:cxnSpLocks/>
          </p:cNvCxnSpPr>
          <p:nvPr/>
        </p:nvCxnSpPr>
        <p:spPr>
          <a:xfrm rot="16200000" flipV="1">
            <a:off x="10096029" y="5338084"/>
            <a:ext cx="545294" cy="733371"/>
          </a:xfrm>
          <a:prstGeom prst="bentConnector3">
            <a:avLst/>
          </a:prstGeom>
          <a:ln w="34925" cap="flat">
            <a:solidFill>
              <a:schemeClr val="tx1">
                <a:lumMod val="85000"/>
                <a:lumOff val="15000"/>
                <a:alpha val="96000"/>
              </a:schemeClr>
            </a:solidFill>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A3BECA-8E0F-454B-A040-FC3F25F30BB8}"/>
              </a:ext>
            </a:extLst>
          </p:cNvPr>
          <p:cNvCxnSpPr>
            <a:cxnSpLocks/>
          </p:cNvCxnSpPr>
          <p:nvPr/>
        </p:nvCxnSpPr>
        <p:spPr>
          <a:xfrm>
            <a:off x="6020150" y="5291296"/>
            <a:ext cx="0" cy="574541"/>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451C291-EC44-A041-86B6-29FD147742EB}"/>
              </a:ext>
            </a:extLst>
          </p:cNvPr>
          <p:cNvCxnSpPr>
            <a:cxnSpLocks/>
          </p:cNvCxnSpPr>
          <p:nvPr/>
        </p:nvCxnSpPr>
        <p:spPr>
          <a:xfrm>
            <a:off x="6018703" y="4690709"/>
            <a:ext cx="0" cy="478245"/>
          </a:xfrm>
          <a:prstGeom prst="line">
            <a:avLst/>
          </a:prstGeom>
          <a:ln w="34925" cap="flat">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948576" y="3425804"/>
            <a:ext cx="1582429" cy="847867"/>
            <a:chOff x="5948576" y="2869672"/>
            <a:chExt cx="1582429" cy="1404000"/>
          </a:xfrm>
        </p:grpSpPr>
        <p:cxnSp>
          <p:nvCxnSpPr>
            <p:cNvPr id="150" name="Straight Connector 149">
              <a:extLst>
                <a:ext uri="{FF2B5EF4-FFF2-40B4-BE49-F238E27FC236}">
                  <a16:creationId xmlns:a16="http://schemas.microsoft.com/office/drawing/2014/main" id="{5541FC78-2912-DC48-B864-B6501EF7767A}"/>
                </a:ext>
              </a:extLst>
            </p:cNvPr>
            <p:cNvCxnSpPr>
              <a:cxnSpLocks/>
            </p:cNvCxnSpPr>
            <p:nvPr/>
          </p:nvCxnSpPr>
          <p:spPr>
            <a:xfrm flipH="1">
              <a:off x="6675621" y="2869672"/>
              <a:ext cx="3718" cy="1404000"/>
            </a:xfrm>
            <a:prstGeom prst="line">
              <a:avLst/>
            </a:prstGeom>
            <a:ln w="34925" cap="sq">
              <a:solidFill>
                <a:srgbClr val="CC401E"/>
              </a:solidFill>
              <a:miter lim="800000"/>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8693771-088C-AD48-AA10-7E6B6712E304}"/>
                </a:ext>
              </a:extLst>
            </p:cNvPr>
            <p:cNvCxnSpPr>
              <a:cxnSpLocks/>
            </p:cNvCxnSpPr>
            <p:nvPr/>
          </p:nvCxnSpPr>
          <p:spPr>
            <a:xfrm>
              <a:off x="7531005" y="2869672"/>
              <a:ext cx="0" cy="1404000"/>
            </a:xfrm>
            <a:prstGeom prst="line">
              <a:avLst/>
            </a:prstGeom>
            <a:ln w="34925" cap="sq">
              <a:solidFill>
                <a:srgbClr val="CC401E"/>
              </a:solidFill>
              <a:miter lim="800000"/>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02DB910-16F9-ED4B-8BB3-542660205AD0}"/>
                </a:ext>
              </a:extLst>
            </p:cNvPr>
            <p:cNvCxnSpPr>
              <a:cxnSpLocks/>
            </p:cNvCxnSpPr>
            <p:nvPr/>
          </p:nvCxnSpPr>
          <p:spPr>
            <a:xfrm>
              <a:off x="5948576" y="2869672"/>
              <a:ext cx="0" cy="1404000"/>
            </a:xfrm>
            <a:prstGeom prst="line">
              <a:avLst/>
            </a:prstGeom>
            <a:ln w="34925" cap="sq">
              <a:solidFill>
                <a:srgbClr val="CC401E"/>
              </a:solidFill>
              <a:miter lim="800000"/>
            </a:ln>
            <a:effectLst/>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35047A0D-280C-FF4B-B297-C0DB29E5AE9F}"/>
              </a:ext>
            </a:extLst>
          </p:cNvPr>
          <p:cNvCxnSpPr>
            <a:cxnSpLocks/>
            <a:endCxn id="81" idx="0"/>
          </p:cNvCxnSpPr>
          <p:nvPr/>
        </p:nvCxnSpPr>
        <p:spPr>
          <a:xfrm flipH="1">
            <a:off x="6072509" y="2904688"/>
            <a:ext cx="2" cy="183833"/>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22DAB54-3497-9543-A002-BD7CFFF91756}"/>
              </a:ext>
            </a:extLst>
          </p:cNvPr>
          <p:cNvSpPr/>
          <p:nvPr/>
        </p:nvSpPr>
        <p:spPr>
          <a:xfrm>
            <a:off x="4732009" y="5168357"/>
            <a:ext cx="579246" cy="344670"/>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Remote</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a:t>
            </a:r>
          </a:p>
        </p:txBody>
      </p:sp>
      <p:sp>
        <p:nvSpPr>
          <p:cNvPr id="71" name="Rectangle 70">
            <a:extLst>
              <a:ext uri="{FF2B5EF4-FFF2-40B4-BE49-F238E27FC236}">
                <a16:creationId xmlns:a16="http://schemas.microsoft.com/office/drawing/2014/main" id="{19A93BFE-F0BB-5F41-8584-2F0EE75E3BE7}"/>
              </a:ext>
            </a:extLst>
          </p:cNvPr>
          <p:cNvSpPr/>
          <p:nvPr/>
        </p:nvSpPr>
        <p:spPr>
          <a:xfrm>
            <a:off x="5739239" y="5168954"/>
            <a:ext cx="564522" cy="344073"/>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Controller</a:t>
            </a:r>
          </a:p>
        </p:txBody>
      </p:sp>
      <p:cxnSp>
        <p:nvCxnSpPr>
          <p:cNvPr id="74" name="Straight Connector 73">
            <a:extLst>
              <a:ext uri="{FF2B5EF4-FFF2-40B4-BE49-F238E27FC236}">
                <a16:creationId xmlns:a16="http://schemas.microsoft.com/office/drawing/2014/main" id="{EF21CBE3-902F-674C-9EDB-34FF670237D1}"/>
              </a:ext>
            </a:extLst>
          </p:cNvPr>
          <p:cNvCxnSpPr>
            <a:cxnSpLocks/>
          </p:cNvCxnSpPr>
          <p:nvPr/>
        </p:nvCxnSpPr>
        <p:spPr>
          <a:xfrm>
            <a:off x="10523821" y="2520682"/>
            <a:ext cx="0" cy="315847"/>
          </a:xfrm>
          <a:prstGeom prst="line">
            <a:avLst/>
          </a:prstGeom>
          <a:ln w="34925" cap="sq">
            <a:solidFill>
              <a:schemeClr val="accent1">
                <a:lumMod val="50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C9529AF-80F9-0241-89A6-9D262C1D50D1}"/>
              </a:ext>
            </a:extLst>
          </p:cNvPr>
          <p:cNvSpPr/>
          <p:nvPr/>
        </p:nvSpPr>
        <p:spPr>
          <a:xfrm>
            <a:off x="4276925" y="4254543"/>
            <a:ext cx="469793" cy="432920"/>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PLC</a:t>
            </a:r>
          </a:p>
        </p:txBody>
      </p:sp>
      <p:cxnSp>
        <p:nvCxnSpPr>
          <p:cNvPr id="77" name="Straight Connector 76">
            <a:extLst>
              <a:ext uri="{FF2B5EF4-FFF2-40B4-BE49-F238E27FC236}">
                <a16:creationId xmlns:a16="http://schemas.microsoft.com/office/drawing/2014/main" id="{CC0C1F14-ADDF-814B-8287-644A3B1E54E8}"/>
              </a:ext>
            </a:extLst>
          </p:cNvPr>
          <p:cNvCxnSpPr>
            <a:cxnSpLocks/>
          </p:cNvCxnSpPr>
          <p:nvPr/>
        </p:nvCxnSpPr>
        <p:spPr>
          <a:xfrm flipH="1">
            <a:off x="7685593" y="5474052"/>
            <a:ext cx="892" cy="468308"/>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3D6687B-5CA2-8A49-A54A-0B605A4FDA12}"/>
              </a:ext>
            </a:extLst>
          </p:cNvPr>
          <p:cNvCxnSpPr>
            <a:cxnSpLocks/>
          </p:cNvCxnSpPr>
          <p:nvPr/>
        </p:nvCxnSpPr>
        <p:spPr>
          <a:xfrm>
            <a:off x="7689390" y="3590365"/>
            <a:ext cx="0" cy="841206"/>
          </a:xfrm>
          <a:prstGeom prst="line">
            <a:avLst/>
          </a:prstGeom>
          <a:ln w="34925" cap="sq">
            <a:solidFill>
              <a:srgbClr val="43BBE8">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5F2A2D-EB68-2E4E-814A-90A324F14BE6}"/>
              </a:ext>
            </a:extLst>
          </p:cNvPr>
          <p:cNvCxnSpPr>
            <a:cxnSpLocks/>
            <a:endCxn id="82" idx="0"/>
          </p:cNvCxnSpPr>
          <p:nvPr/>
        </p:nvCxnSpPr>
        <p:spPr>
          <a:xfrm flipH="1">
            <a:off x="7654938" y="2914166"/>
            <a:ext cx="2" cy="171256"/>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4FC3DFB-F79D-3642-83E1-EA2A99037A88}"/>
              </a:ext>
            </a:extLst>
          </p:cNvPr>
          <p:cNvSpPr/>
          <p:nvPr/>
        </p:nvSpPr>
        <p:spPr>
          <a:xfrm>
            <a:off x="5837166" y="3088521"/>
            <a:ext cx="470685" cy="342162"/>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76200" sx="102000" sy="102000" algn="ctr" rotWithShape="0">
                    <a:prstClr val="black">
                      <a:alpha val="40000"/>
                    </a:prstClr>
                  </a:outerShdw>
                </a:effectLst>
                <a:latin typeface="Calibri" panose="020F0502020204030204" pitchFamily="34" charset="0"/>
                <a:cs typeface="Calibri" panose="020F0502020204030204" pitchFamily="34" charset="0"/>
              </a:rPr>
              <a:t>EPICS</a:t>
            </a:r>
          </a:p>
          <a:p>
            <a:pPr algn="ctr"/>
            <a:r>
              <a:rPr lang="en-GB" sz="800" b="1" dirty="0">
                <a:effectLst>
                  <a:glow rad="25400">
                    <a:srgbClr val="001A26">
                      <a:alpha val="20000"/>
                    </a:srgbClr>
                  </a:glow>
                  <a:outerShdw blurRad="76200" sx="102000" sy="102000" algn="ctr" rotWithShape="0">
                    <a:prstClr val="black">
                      <a:alpha val="40000"/>
                    </a:prstClr>
                  </a:outerShdw>
                </a:effectLst>
                <a:latin typeface="Calibri" panose="020F0502020204030204" pitchFamily="34" charset="0"/>
                <a:cs typeface="Calibri" panose="020F0502020204030204" pitchFamily="34" charset="0"/>
              </a:rPr>
              <a:t>IOC</a:t>
            </a:r>
          </a:p>
        </p:txBody>
      </p:sp>
      <p:cxnSp>
        <p:nvCxnSpPr>
          <p:cNvPr id="83" name="Straight Connector 82">
            <a:extLst>
              <a:ext uri="{FF2B5EF4-FFF2-40B4-BE49-F238E27FC236}">
                <a16:creationId xmlns:a16="http://schemas.microsoft.com/office/drawing/2014/main" id="{B112849A-06F9-5749-995A-D1CD28F3CD0F}"/>
              </a:ext>
            </a:extLst>
          </p:cNvPr>
          <p:cNvCxnSpPr>
            <a:cxnSpLocks/>
            <a:stCxn id="85" idx="2"/>
            <a:endCxn id="86" idx="0"/>
          </p:cNvCxnSpPr>
          <p:nvPr/>
        </p:nvCxnSpPr>
        <p:spPr>
          <a:xfrm>
            <a:off x="8497185" y="3428907"/>
            <a:ext cx="3048" cy="1736987"/>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5CD51AF-F477-D147-A3E1-F6FBE38FB1C0}"/>
              </a:ext>
            </a:extLst>
          </p:cNvPr>
          <p:cNvCxnSpPr>
            <a:cxnSpLocks/>
          </p:cNvCxnSpPr>
          <p:nvPr/>
        </p:nvCxnSpPr>
        <p:spPr>
          <a:xfrm>
            <a:off x="8497184" y="2881052"/>
            <a:ext cx="0" cy="351098"/>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A8CEC3E-87D9-4C40-9800-365AC83F3A48}"/>
              </a:ext>
            </a:extLst>
          </p:cNvPr>
          <p:cNvSpPr/>
          <p:nvPr/>
        </p:nvSpPr>
        <p:spPr>
          <a:xfrm>
            <a:off x="8261842" y="3088520"/>
            <a:ext cx="470685" cy="340387"/>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EPICS</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IOC</a:t>
            </a:r>
          </a:p>
        </p:txBody>
      </p:sp>
      <p:sp>
        <p:nvSpPr>
          <p:cNvPr id="86" name="Rectangle 85">
            <a:extLst>
              <a:ext uri="{FF2B5EF4-FFF2-40B4-BE49-F238E27FC236}">
                <a16:creationId xmlns:a16="http://schemas.microsoft.com/office/drawing/2014/main" id="{D8CBCDE1-5FF9-7445-BB3A-4303BB1CA69F}"/>
              </a:ext>
            </a:extLst>
          </p:cNvPr>
          <p:cNvSpPr/>
          <p:nvPr/>
        </p:nvSpPr>
        <p:spPr>
          <a:xfrm>
            <a:off x="8235022" y="5165894"/>
            <a:ext cx="530422" cy="347177"/>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Controller</a:t>
            </a:r>
          </a:p>
        </p:txBody>
      </p:sp>
      <p:cxnSp>
        <p:nvCxnSpPr>
          <p:cNvPr id="87" name="Straight Connector 86">
            <a:extLst>
              <a:ext uri="{FF2B5EF4-FFF2-40B4-BE49-F238E27FC236}">
                <a16:creationId xmlns:a16="http://schemas.microsoft.com/office/drawing/2014/main" id="{49FA1616-5AB3-FB4B-9ABB-D1CEC99D323C}"/>
              </a:ext>
            </a:extLst>
          </p:cNvPr>
          <p:cNvCxnSpPr>
            <a:cxnSpLocks/>
            <a:endCxn id="97" idx="0"/>
          </p:cNvCxnSpPr>
          <p:nvPr/>
        </p:nvCxnSpPr>
        <p:spPr>
          <a:xfrm>
            <a:off x="9460559" y="4855871"/>
            <a:ext cx="1" cy="309337"/>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A9BE02B-593D-B54B-99A9-A32184CF93AC}"/>
              </a:ext>
            </a:extLst>
          </p:cNvPr>
          <p:cNvSpPr txBox="1"/>
          <p:nvPr/>
        </p:nvSpPr>
        <p:spPr>
          <a:xfrm>
            <a:off x="10988581" y="6431513"/>
            <a:ext cx="338554" cy="215444"/>
          </a:xfrm>
          <a:prstGeom prst="rect">
            <a:avLst/>
          </a:prstGeom>
          <a:noFill/>
          <a:effectLst>
            <a:outerShdw blurRad="50800" dist="25400" dir="2700000" algn="ctr" rotWithShape="0">
              <a:srgbClr val="06141B">
                <a:alpha val="56000"/>
              </a:srgbClr>
            </a:outerShdw>
          </a:effectLst>
        </p:spPr>
        <p:txBody>
          <a:bodyPr wrap="none" rtlCol="0">
            <a:spAutoFit/>
          </a:bodyPr>
          <a:lstStyle/>
          <a:p>
            <a:pPr algn="ctr"/>
            <a:r>
              <a:rPr lang="en-GB" sz="800" dirty="0">
                <a:solidFill>
                  <a:schemeClr val="bg1"/>
                </a:solidFill>
                <a:latin typeface="Calibri" panose="020F0502020204030204" pitchFamily="34" charset="0"/>
                <a:cs typeface="Calibri" panose="020F0502020204030204" pitchFamily="34" charset="0"/>
              </a:rPr>
              <a:t>etc.</a:t>
            </a:r>
          </a:p>
        </p:txBody>
      </p:sp>
      <p:cxnSp>
        <p:nvCxnSpPr>
          <p:cNvPr id="89" name="Straight Connector 88">
            <a:extLst>
              <a:ext uri="{FF2B5EF4-FFF2-40B4-BE49-F238E27FC236}">
                <a16:creationId xmlns:a16="http://schemas.microsoft.com/office/drawing/2014/main" id="{61DD11C1-073E-424F-A924-782A8704BDAB}"/>
              </a:ext>
            </a:extLst>
          </p:cNvPr>
          <p:cNvCxnSpPr>
            <a:cxnSpLocks/>
          </p:cNvCxnSpPr>
          <p:nvPr/>
        </p:nvCxnSpPr>
        <p:spPr>
          <a:xfrm>
            <a:off x="6079105" y="3952387"/>
            <a:ext cx="0" cy="427093"/>
          </a:xfrm>
          <a:prstGeom prst="line">
            <a:avLst/>
          </a:prstGeom>
          <a:ln w="34925" cap="sq">
            <a:solidFill>
              <a:srgbClr val="D95095">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8BD03A6-1677-F140-87DA-BCABA739A344}"/>
              </a:ext>
            </a:extLst>
          </p:cNvPr>
          <p:cNvCxnSpPr>
            <a:cxnSpLocks/>
          </p:cNvCxnSpPr>
          <p:nvPr/>
        </p:nvCxnSpPr>
        <p:spPr>
          <a:xfrm>
            <a:off x="6974947" y="3971801"/>
            <a:ext cx="0" cy="459770"/>
          </a:xfrm>
          <a:prstGeom prst="line">
            <a:avLst/>
          </a:prstGeom>
          <a:ln w="34925" cap="sq">
            <a:solidFill>
              <a:srgbClr val="D95095">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73682F7-F857-0649-9F38-88160162051A}"/>
              </a:ext>
            </a:extLst>
          </p:cNvPr>
          <p:cNvCxnSpPr>
            <a:cxnSpLocks/>
          </p:cNvCxnSpPr>
          <p:nvPr/>
        </p:nvCxnSpPr>
        <p:spPr>
          <a:xfrm>
            <a:off x="7826613" y="3935287"/>
            <a:ext cx="0" cy="480377"/>
          </a:xfrm>
          <a:prstGeom prst="line">
            <a:avLst/>
          </a:prstGeom>
          <a:ln w="34925" cap="sq">
            <a:solidFill>
              <a:srgbClr val="D95095">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B05490F-93C0-C148-A7AB-3CDD7B56559C}"/>
              </a:ext>
            </a:extLst>
          </p:cNvPr>
          <p:cNvSpPr/>
          <p:nvPr/>
        </p:nvSpPr>
        <p:spPr>
          <a:xfrm>
            <a:off x="5039473" y="4256931"/>
            <a:ext cx="458000" cy="432636"/>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PLC</a:t>
            </a:r>
          </a:p>
        </p:txBody>
      </p:sp>
      <p:sp>
        <p:nvSpPr>
          <p:cNvPr id="94" name="Rectangle 93">
            <a:extLst>
              <a:ext uri="{FF2B5EF4-FFF2-40B4-BE49-F238E27FC236}">
                <a16:creationId xmlns:a16="http://schemas.microsoft.com/office/drawing/2014/main" id="{601670B9-1492-8C40-9809-A76EC409B948}"/>
              </a:ext>
            </a:extLst>
          </p:cNvPr>
          <p:cNvSpPr/>
          <p:nvPr/>
        </p:nvSpPr>
        <p:spPr>
          <a:xfrm>
            <a:off x="6578742" y="4254543"/>
            <a:ext cx="530350" cy="435024"/>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MicroTCA</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System</a:t>
            </a:r>
          </a:p>
        </p:txBody>
      </p:sp>
      <p:sp>
        <p:nvSpPr>
          <p:cNvPr id="95" name="Rectangle 94">
            <a:extLst>
              <a:ext uri="{FF2B5EF4-FFF2-40B4-BE49-F238E27FC236}">
                <a16:creationId xmlns:a16="http://schemas.microsoft.com/office/drawing/2014/main" id="{17B4AAFD-D564-AD44-894C-73A49D8E7CEF}"/>
              </a:ext>
            </a:extLst>
          </p:cNvPr>
          <p:cNvSpPr/>
          <p:nvPr/>
        </p:nvSpPr>
        <p:spPr>
          <a:xfrm>
            <a:off x="5789704" y="4254543"/>
            <a:ext cx="458000" cy="431653"/>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Ether</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CAT</a:t>
            </a:r>
          </a:p>
        </p:txBody>
      </p:sp>
      <p:sp>
        <p:nvSpPr>
          <p:cNvPr id="96" name="Rectangle 95">
            <a:extLst>
              <a:ext uri="{FF2B5EF4-FFF2-40B4-BE49-F238E27FC236}">
                <a16:creationId xmlns:a16="http://schemas.microsoft.com/office/drawing/2014/main" id="{66123166-9FB0-774D-8A4C-425EFD862B14}"/>
              </a:ext>
            </a:extLst>
          </p:cNvPr>
          <p:cNvSpPr/>
          <p:nvPr/>
        </p:nvSpPr>
        <p:spPr>
          <a:xfrm>
            <a:off x="7422195" y="4252179"/>
            <a:ext cx="529200" cy="435284"/>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MicroTCA</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System</a:t>
            </a:r>
          </a:p>
        </p:txBody>
      </p:sp>
      <p:sp>
        <p:nvSpPr>
          <p:cNvPr id="97" name="Rectangle 96">
            <a:extLst>
              <a:ext uri="{FF2B5EF4-FFF2-40B4-BE49-F238E27FC236}">
                <a16:creationId xmlns:a16="http://schemas.microsoft.com/office/drawing/2014/main" id="{6FE3CB38-30B1-E64B-8ED6-8F1A68012A92}"/>
              </a:ext>
            </a:extLst>
          </p:cNvPr>
          <p:cNvSpPr/>
          <p:nvPr/>
        </p:nvSpPr>
        <p:spPr>
          <a:xfrm>
            <a:off x="9253789" y="5165208"/>
            <a:ext cx="413541" cy="330937"/>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Remote</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a:t>
            </a:r>
          </a:p>
        </p:txBody>
      </p:sp>
      <p:cxnSp>
        <p:nvCxnSpPr>
          <p:cNvPr id="98" name="Straight Connector 97">
            <a:extLst>
              <a:ext uri="{FF2B5EF4-FFF2-40B4-BE49-F238E27FC236}">
                <a16:creationId xmlns:a16="http://schemas.microsoft.com/office/drawing/2014/main" id="{940D75BD-DD49-7949-9BA0-8C885E033476}"/>
              </a:ext>
            </a:extLst>
          </p:cNvPr>
          <p:cNvCxnSpPr>
            <a:cxnSpLocks/>
          </p:cNvCxnSpPr>
          <p:nvPr/>
        </p:nvCxnSpPr>
        <p:spPr>
          <a:xfrm>
            <a:off x="6843545" y="5270331"/>
            <a:ext cx="0" cy="713269"/>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19F0CE3-57A1-A847-B02D-34B0861498F4}"/>
              </a:ext>
            </a:extLst>
          </p:cNvPr>
          <p:cNvCxnSpPr>
            <a:cxnSpLocks/>
            <a:stCxn id="96" idx="2"/>
          </p:cNvCxnSpPr>
          <p:nvPr/>
        </p:nvCxnSpPr>
        <p:spPr>
          <a:xfrm>
            <a:off x="7686795" y="4687463"/>
            <a:ext cx="0" cy="612634"/>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grpSp>
        <p:nvGrpSpPr>
          <p:cNvPr id="155" name="Gruppieren 154"/>
          <p:cNvGrpSpPr/>
          <p:nvPr/>
        </p:nvGrpSpPr>
        <p:grpSpPr>
          <a:xfrm>
            <a:off x="6051785" y="1924719"/>
            <a:ext cx="541724" cy="609572"/>
            <a:chOff x="6289385" y="1924719"/>
            <a:chExt cx="541724" cy="609572"/>
          </a:xfrm>
        </p:grpSpPr>
        <p:sp>
          <p:nvSpPr>
            <p:cNvPr id="24" name="Rectangle 23">
              <a:extLst>
                <a:ext uri="{FF2B5EF4-FFF2-40B4-BE49-F238E27FC236}">
                  <a16:creationId xmlns:a16="http://schemas.microsoft.com/office/drawing/2014/main" id="{3FABC1EF-8A43-454C-B6D6-7C0DAB948D27}"/>
                </a:ext>
              </a:extLst>
            </p:cNvPr>
            <p:cNvSpPr/>
            <p:nvPr/>
          </p:nvSpPr>
          <p:spPr>
            <a:xfrm>
              <a:off x="6289385" y="1924719"/>
              <a:ext cx="541724" cy="609572"/>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Alarms</a:t>
              </a: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pic>
          <p:nvPicPr>
            <p:cNvPr id="101" name="Picture 100">
              <a:extLst>
                <a:ext uri="{FF2B5EF4-FFF2-40B4-BE49-F238E27FC236}">
                  <a16:creationId xmlns:a16="http://schemas.microsoft.com/office/drawing/2014/main" id="{AE54A79C-80BD-4A48-96AE-8BD94E6AD739}"/>
                </a:ext>
              </a:extLst>
            </p:cNvPr>
            <p:cNvPicPr>
              <a:picLocks noChangeAspect="1"/>
            </p:cNvPicPr>
            <p:nvPr/>
          </p:nvPicPr>
          <p:blipFill>
            <a:blip r:embed="rId14"/>
            <a:stretch>
              <a:fillRect/>
            </a:stretch>
          </p:blipFill>
          <p:spPr>
            <a:xfrm>
              <a:off x="6400885" y="1964043"/>
              <a:ext cx="326510" cy="230641"/>
            </a:xfrm>
            <a:prstGeom prst="rect">
              <a:avLst/>
            </a:prstGeom>
            <a:effectLst/>
          </p:spPr>
        </p:pic>
      </p:grpSp>
      <p:sp>
        <p:nvSpPr>
          <p:cNvPr id="123" name="Rectangle 122">
            <a:extLst>
              <a:ext uri="{FF2B5EF4-FFF2-40B4-BE49-F238E27FC236}">
                <a16:creationId xmlns:a16="http://schemas.microsoft.com/office/drawing/2014/main" id="{7B490F84-3DE9-7C4E-869D-50A860482B31}"/>
              </a:ext>
            </a:extLst>
          </p:cNvPr>
          <p:cNvSpPr/>
          <p:nvPr/>
        </p:nvSpPr>
        <p:spPr>
          <a:xfrm>
            <a:off x="5024252" y="3091106"/>
            <a:ext cx="470685" cy="337801"/>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76200" sx="102000" sy="102000" algn="ctr" rotWithShape="0">
                    <a:prstClr val="black">
                      <a:alpha val="40000"/>
                    </a:prstClr>
                  </a:outerShdw>
                </a:effectLst>
                <a:latin typeface="Calibri" panose="020F0502020204030204" pitchFamily="34" charset="0"/>
                <a:cs typeface="Calibri" panose="020F0502020204030204" pitchFamily="34" charset="0"/>
              </a:rPr>
              <a:t>EPICS</a:t>
            </a:r>
          </a:p>
          <a:p>
            <a:pPr algn="ctr"/>
            <a:r>
              <a:rPr lang="en-GB" sz="800" b="1" dirty="0">
                <a:effectLst>
                  <a:glow rad="25400">
                    <a:srgbClr val="001A26">
                      <a:alpha val="20000"/>
                    </a:srgbClr>
                  </a:glow>
                  <a:outerShdw blurRad="76200" sx="102000" sy="102000" algn="ctr" rotWithShape="0">
                    <a:prstClr val="black">
                      <a:alpha val="40000"/>
                    </a:prstClr>
                  </a:outerShdw>
                </a:effectLst>
                <a:latin typeface="Calibri" panose="020F0502020204030204" pitchFamily="34" charset="0"/>
                <a:cs typeface="Calibri" panose="020F0502020204030204" pitchFamily="34" charset="0"/>
              </a:rPr>
              <a:t>IOC</a:t>
            </a:r>
          </a:p>
        </p:txBody>
      </p:sp>
      <p:grpSp>
        <p:nvGrpSpPr>
          <p:cNvPr id="220" name="Group 219">
            <a:extLst>
              <a:ext uri="{FF2B5EF4-FFF2-40B4-BE49-F238E27FC236}">
                <a16:creationId xmlns:a16="http://schemas.microsoft.com/office/drawing/2014/main" id="{CC4EC5D8-B3F8-2646-8147-BC0211FED463}"/>
              </a:ext>
            </a:extLst>
          </p:cNvPr>
          <p:cNvGrpSpPr/>
          <p:nvPr/>
        </p:nvGrpSpPr>
        <p:grpSpPr>
          <a:xfrm>
            <a:off x="10301042" y="1924204"/>
            <a:ext cx="433909" cy="606531"/>
            <a:chOff x="6194243" y="1928965"/>
            <a:chExt cx="433909" cy="606531"/>
          </a:xfrm>
          <a:effectLst>
            <a:outerShdw blurRad="50800" dist="25400" dir="2700000" algn="ctr" rotWithShape="0">
              <a:srgbClr val="06141B">
                <a:alpha val="56000"/>
              </a:srgbClr>
            </a:outerShdw>
          </a:effectLst>
        </p:grpSpPr>
        <p:sp>
          <p:nvSpPr>
            <p:cNvPr id="127" name="Rectangle 126">
              <a:extLst>
                <a:ext uri="{FF2B5EF4-FFF2-40B4-BE49-F238E27FC236}">
                  <a16:creationId xmlns:a16="http://schemas.microsoft.com/office/drawing/2014/main" id="{4D8FE362-0EB9-E645-823A-CD570C506266}"/>
                </a:ext>
              </a:extLst>
            </p:cNvPr>
            <p:cNvSpPr/>
            <p:nvPr/>
          </p:nvSpPr>
          <p:spPr>
            <a:xfrm>
              <a:off x="6194243" y="1928965"/>
              <a:ext cx="433909" cy="606531"/>
            </a:xfrm>
            <a:prstGeom prst="rect">
              <a:avLst/>
            </a:prstGeom>
            <a:solidFill>
              <a:srgbClr val="0070C0"/>
            </a:solidFill>
            <a:ln>
              <a:noFill/>
            </a:ln>
            <a:effectLst>
              <a:outerShdw blurRad="381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Config.</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Tools</a:t>
              </a:r>
            </a:p>
          </p:txBody>
        </p:sp>
        <p:pic>
          <p:nvPicPr>
            <p:cNvPr id="128" name="Picture 127">
              <a:extLst>
                <a:ext uri="{FF2B5EF4-FFF2-40B4-BE49-F238E27FC236}">
                  <a16:creationId xmlns:a16="http://schemas.microsoft.com/office/drawing/2014/main" id="{30BB3D9D-C685-6142-8B4B-E0ECCC56F29F}"/>
                </a:ext>
              </a:extLst>
            </p:cNvPr>
            <p:cNvPicPr>
              <a:picLocks noChangeAspect="1"/>
            </p:cNvPicPr>
            <p:nvPr/>
          </p:nvPicPr>
          <p:blipFill>
            <a:blip r:embed="rId15"/>
            <a:stretch>
              <a:fillRect/>
            </a:stretch>
          </p:blipFill>
          <p:spPr>
            <a:xfrm>
              <a:off x="6243803" y="1959760"/>
              <a:ext cx="337853" cy="238371"/>
            </a:xfrm>
            <a:prstGeom prst="rect">
              <a:avLst/>
            </a:prstGeom>
          </p:spPr>
        </p:pic>
      </p:grpSp>
      <p:sp>
        <p:nvSpPr>
          <p:cNvPr id="129" name="Rectangle 128">
            <a:extLst>
              <a:ext uri="{FF2B5EF4-FFF2-40B4-BE49-F238E27FC236}">
                <a16:creationId xmlns:a16="http://schemas.microsoft.com/office/drawing/2014/main" id="{45C9FE4B-6538-E64B-8DF5-AF3D9130E411}"/>
              </a:ext>
            </a:extLst>
          </p:cNvPr>
          <p:cNvSpPr/>
          <p:nvPr/>
        </p:nvSpPr>
        <p:spPr>
          <a:xfrm>
            <a:off x="6545250" y="5168357"/>
            <a:ext cx="596591" cy="347177"/>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Device</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Electronics</a:t>
            </a:r>
          </a:p>
        </p:txBody>
      </p:sp>
      <p:sp>
        <p:nvSpPr>
          <p:cNvPr id="130" name="Rectangle 129">
            <a:extLst>
              <a:ext uri="{FF2B5EF4-FFF2-40B4-BE49-F238E27FC236}">
                <a16:creationId xmlns:a16="http://schemas.microsoft.com/office/drawing/2014/main" id="{629E259F-EF6D-3E40-9334-4697E8120658}"/>
              </a:ext>
            </a:extLst>
          </p:cNvPr>
          <p:cNvSpPr/>
          <p:nvPr/>
        </p:nvSpPr>
        <p:spPr>
          <a:xfrm>
            <a:off x="9791777" y="5165208"/>
            <a:ext cx="413541" cy="330937"/>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Remote</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a:t>
            </a:r>
          </a:p>
        </p:txBody>
      </p:sp>
      <p:cxnSp>
        <p:nvCxnSpPr>
          <p:cNvPr id="134" name="Straight Connector 133">
            <a:extLst>
              <a:ext uri="{FF2B5EF4-FFF2-40B4-BE49-F238E27FC236}">
                <a16:creationId xmlns:a16="http://schemas.microsoft.com/office/drawing/2014/main" id="{F7AD397B-629E-3D45-9C3C-292D5E3A5FD0}"/>
              </a:ext>
            </a:extLst>
          </p:cNvPr>
          <p:cNvCxnSpPr>
            <a:cxnSpLocks/>
            <a:stCxn id="138" idx="2"/>
          </p:cNvCxnSpPr>
          <p:nvPr/>
        </p:nvCxnSpPr>
        <p:spPr>
          <a:xfrm>
            <a:off x="7815864" y="2530632"/>
            <a:ext cx="0" cy="295947"/>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F30ED7D1-E170-2346-9808-BB5DA8AB522E}"/>
              </a:ext>
            </a:extLst>
          </p:cNvPr>
          <p:cNvGrpSpPr/>
          <p:nvPr/>
        </p:nvGrpSpPr>
        <p:grpSpPr>
          <a:xfrm>
            <a:off x="7589775" y="1921643"/>
            <a:ext cx="452177" cy="608989"/>
            <a:chOff x="6977185" y="1921642"/>
            <a:chExt cx="452177" cy="608989"/>
          </a:xfrm>
          <a:effectLst>
            <a:outerShdw blurRad="50800" dist="25400" dir="2700000" algn="ctr" rotWithShape="0">
              <a:srgbClr val="06141B">
                <a:alpha val="56000"/>
              </a:srgbClr>
            </a:outerShdw>
          </a:effectLst>
        </p:grpSpPr>
        <p:sp>
          <p:nvSpPr>
            <p:cNvPr id="138" name="Rectangle 137">
              <a:extLst>
                <a:ext uri="{FF2B5EF4-FFF2-40B4-BE49-F238E27FC236}">
                  <a16:creationId xmlns:a16="http://schemas.microsoft.com/office/drawing/2014/main" id="{83D1E519-F022-9940-92BD-598BBC133B98}"/>
                </a:ext>
              </a:extLst>
            </p:cNvPr>
            <p:cNvSpPr/>
            <p:nvPr/>
          </p:nvSpPr>
          <p:spPr>
            <a:xfrm>
              <a:off x="6977185" y="1921642"/>
              <a:ext cx="452177" cy="608989"/>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Data on</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Demand</a:t>
              </a:r>
            </a:p>
          </p:txBody>
        </p:sp>
        <p:pic>
          <p:nvPicPr>
            <p:cNvPr id="139" name="Picture 138">
              <a:extLst>
                <a:ext uri="{FF2B5EF4-FFF2-40B4-BE49-F238E27FC236}">
                  <a16:creationId xmlns:a16="http://schemas.microsoft.com/office/drawing/2014/main" id="{C9397ACF-8390-2342-A6DB-9C45ABEAF1D5}"/>
                </a:ext>
              </a:extLst>
            </p:cNvPr>
            <p:cNvPicPr>
              <a:picLocks noChangeAspect="1"/>
            </p:cNvPicPr>
            <p:nvPr/>
          </p:nvPicPr>
          <p:blipFill>
            <a:blip r:embed="rId16"/>
            <a:stretch>
              <a:fillRect/>
            </a:stretch>
          </p:blipFill>
          <p:spPr>
            <a:xfrm>
              <a:off x="7033674" y="1951371"/>
              <a:ext cx="343235" cy="242370"/>
            </a:xfrm>
            <a:prstGeom prst="rect">
              <a:avLst/>
            </a:prstGeom>
          </p:spPr>
        </p:pic>
      </p:grpSp>
      <p:cxnSp>
        <p:nvCxnSpPr>
          <p:cNvPr id="141" name="Straight Connector 140">
            <a:extLst>
              <a:ext uri="{FF2B5EF4-FFF2-40B4-BE49-F238E27FC236}">
                <a16:creationId xmlns:a16="http://schemas.microsoft.com/office/drawing/2014/main" id="{FADE71F2-BD0C-1B46-BD67-8397454F1A1C}"/>
              </a:ext>
            </a:extLst>
          </p:cNvPr>
          <p:cNvCxnSpPr>
            <a:cxnSpLocks/>
          </p:cNvCxnSpPr>
          <p:nvPr/>
        </p:nvCxnSpPr>
        <p:spPr>
          <a:xfrm>
            <a:off x="3346450" y="3558698"/>
            <a:ext cx="8534060" cy="0"/>
          </a:xfrm>
          <a:prstGeom prst="line">
            <a:avLst/>
          </a:prstGeom>
          <a:ln w="63500" cap="sq">
            <a:solidFill>
              <a:srgbClr val="42BAE6"/>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42" name="Alternate Process 141">
            <a:extLst>
              <a:ext uri="{FF2B5EF4-FFF2-40B4-BE49-F238E27FC236}">
                <a16:creationId xmlns:a16="http://schemas.microsoft.com/office/drawing/2014/main" id="{8074FF26-119F-CE4E-B120-493E2F744A6E}"/>
              </a:ext>
            </a:extLst>
          </p:cNvPr>
          <p:cNvSpPr/>
          <p:nvPr/>
        </p:nvSpPr>
        <p:spPr>
          <a:xfrm>
            <a:off x="3407988" y="3394903"/>
            <a:ext cx="1102450" cy="325100"/>
          </a:xfrm>
          <a:prstGeom prst="flowChartAlternateProcess">
            <a:avLst/>
          </a:prstGeom>
          <a:solidFill>
            <a:srgbClr val="43BBE8"/>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spc="30"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Event</a:t>
            </a:r>
          </a:p>
          <a:p>
            <a:pPr algn="ctr"/>
            <a:r>
              <a:rPr lang="en-GB" sz="900" b="1" spc="30"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Generator</a:t>
            </a:r>
          </a:p>
        </p:txBody>
      </p:sp>
      <p:cxnSp>
        <p:nvCxnSpPr>
          <p:cNvPr id="143" name="Straight Connector 142">
            <a:extLst>
              <a:ext uri="{FF2B5EF4-FFF2-40B4-BE49-F238E27FC236}">
                <a16:creationId xmlns:a16="http://schemas.microsoft.com/office/drawing/2014/main" id="{710D829C-008B-E54F-856D-6D3962793C4E}"/>
              </a:ext>
            </a:extLst>
          </p:cNvPr>
          <p:cNvCxnSpPr>
            <a:cxnSpLocks/>
          </p:cNvCxnSpPr>
          <p:nvPr/>
        </p:nvCxnSpPr>
        <p:spPr>
          <a:xfrm>
            <a:off x="3346450" y="3928489"/>
            <a:ext cx="8534060" cy="0"/>
          </a:xfrm>
          <a:prstGeom prst="line">
            <a:avLst/>
          </a:prstGeom>
          <a:ln w="63500" cap="sq">
            <a:solidFill>
              <a:srgbClr val="D95095"/>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44" name="Alternate Process 143">
            <a:extLst>
              <a:ext uri="{FF2B5EF4-FFF2-40B4-BE49-F238E27FC236}">
                <a16:creationId xmlns:a16="http://schemas.microsoft.com/office/drawing/2014/main" id="{332F9818-C477-E845-9FB0-A1CD13210925}"/>
              </a:ext>
            </a:extLst>
          </p:cNvPr>
          <p:cNvSpPr/>
          <p:nvPr/>
        </p:nvSpPr>
        <p:spPr>
          <a:xfrm>
            <a:off x="3392832" y="3756972"/>
            <a:ext cx="1117605" cy="343151"/>
          </a:xfrm>
          <a:prstGeom prst="flowChartAlternateProcess">
            <a:avLst/>
          </a:prstGeom>
          <a:solidFill>
            <a:srgbClr val="D95095"/>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spc="30"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Fast Beam</a:t>
            </a:r>
          </a:p>
          <a:p>
            <a:pPr algn="ctr"/>
            <a:r>
              <a:rPr lang="en-GB" sz="900" b="1" spc="30"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Interlock System</a:t>
            </a:r>
          </a:p>
        </p:txBody>
      </p:sp>
      <p:cxnSp>
        <p:nvCxnSpPr>
          <p:cNvPr id="147" name="Straight Connector 146">
            <a:extLst>
              <a:ext uri="{FF2B5EF4-FFF2-40B4-BE49-F238E27FC236}">
                <a16:creationId xmlns:a16="http://schemas.microsoft.com/office/drawing/2014/main" id="{B4922696-4D90-874A-8F4C-750E0CAACA16}"/>
              </a:ext>
            </a:extLst>
          </p:cNvPr>
          <p:cNvCxnSpPr>
            <a:cxnSpLocks/>
          </p:cNvCxnSpPr>
          <p:nvPr/>
        </p:nvCxnSpPr>
        <p:spPr>
          <a:xfrm>
            <a:off x="9908386" y="2260601"/>
            <a:ext cx="0" cy="2007717"/>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3DB0AF3E-E3B6-DD42-A4AF-FA194325F473}"/>
              </a:ext>
            </a:extLst>
          </p:cNvPr>
          <p:cNvSpPr/>
          <p:nvPr/>
        </p:nvSpPr>
        <p:spPr>
          <a:xfrm>
            <a:off x="9673045" y="4252179"/>
            <a:ext cx="470685" cy="435284"/>
          </a:xfrm>
          <a:prstGeom prst="rect">
            <a:avLst/>
          </a:prstGeom>
          <a:solidFill>
            <a:srgbClr val="DE6A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PSS</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PLC</a:t>
            </a:r>
          </a:p>
        </p:txBody>
      </p:sp>
      <p:sp>
        <p:nvSpPr>
          <p:cNvPr id="164" name="Terminator 163">
            <a:extLst>
              <a:ext uri="{FF2B5EF4-FFF2-40B4-BE49-F238E27FC236}">
                <a16:creationId xmlns:a16="http://schemas.microsoft.com/office/drawing/2014/main" id="{B36A7763-CDB1-6F4F-99AF-65CD87A5274C}"/>
              </a:ext>
            </a:extLst>
          </p:cNvPr>
          <p:cNvSpPr/>
          <p:nvPr/>
        </p:nvSpPr>
        <p:spPr>
          <a:xfrm>
            <a:off x="7419595" y="5854140"/>
            <a:ext cx="537334"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Chopper</a:t>
            </a:r>
          </a:p>
        </p:txBody>
      </p:sp>
      <p:sp>
        <p:nvSpPr>
          <p:cNvPr id="163" name="Terminator 162">
            <a:extLst>
              <a:ext uri="{FF2B5EF4-FFF2-40B4-BE49-F238E27FC236}">
                <a16:creationId xmlns:a16="http://schemas.microsoft.com/office/drawing/2014/main" id="{AC25C8DB-30E5-9A4E-AC40-90D93234710D}"/>
              </a:ext>
            </a:extLst>
          </p:cNvPr>
          <p:cNvSpPr/>
          <p:nvPr/>
        </p:nvSpPr>
        <p:spPr>
          <a:xfrm>
            <a:off x="8157958" y="5854922"/>
            <a:ext cx="682347"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Power Supply</a:t>
            </a:r>
          </a:p>
        </p:txBody>
      </p:sp>
      <p:sp>
        <p:nvSpPr>
          <p:cNvPr id="165" name="Terminator 164">
            <a:extLst>
              <a:ext uri="{FF2B5EF4-FFF2-40B4-BE49-F238E27FC236}">
                <a16:creationId xmlns:a16="http://schemas.microsoft.com/office/drawing/2014/main" id="{18974FBB-BDA7-2547-892A-F9623F6DA9D6}"/>
              </a:ext>
            </a:extLst>
          </p:cNvPr>
          <p:cNvSpPr/>
          <p:nvPr/>
        </p:nvSpPr>
        <p:spPr>
          <a:xfrm>
            <a:off x="6600938" y="5852819"/>
            <a:ext cx="481740"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Sensor</a:t>
            </a:r>
          </a:p>
        </p:txBody>
      </p:sp>
      <p:sp>
        <p:nvSpPr>
          <p:cNvPr id="167" name="Terminator 166">
            <a:extLst>
              <a:ext uri="{FF2B5EF4-FFF2-40B4-BE49-F238E27FC236}">
                <a16:creationId xmlns:a16="http://schemas.microsoft.com/office/drawing/2014/main" id="{773F6455-782C-7A4D-A005-3985DC8CDF35}"/>
              </a:ext>
            </a:extLst>
          </p:cNvPr>
          <p:cNvSpPr/>
          <p:nvPr/>
        </p:nvSpPr>
        <p:spPr>
          <a:xfrm>
            <a:off x="5777833" y="5852819"/>
            <a:ext cx="481740"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n-GB" sz="800" b="1" spc="40" dirty="0">
                <a:solidFill>
                  <a:schemeClr val="bg1"/>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Motor</a:t>
            </a:r>
          </a:p>
        </p:txBody>
      </p:sp>
      <p:sp>
        <p:nvSpPr>
          <p:cNvPr id="170" name="Terminator 169">
            <a:extLst>
              <a:ext uri="{FF2B5EF4-FFF2-40B4-BE49-F238E27FC236}">
                <a16:creationId xmlns:a16="http://schemas.microsoft.com/office/drawing/2014/main" id="{0C707842-E961-5D40-A8BD-763FBC909E2D}"/>
              </a:ext>
            </a:extLst>
          </p:cNvPr>
          <p:cNvSpPr/>
          <p:nvPr/>
        </p:nvSpPr>
        <p:spPr>
          <a:xfrm>
            <a:off x="4140943" y="5850983"/>
            <a:ext cx="506666"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n-GB" sz="800" b="1" spc="40" dirty="0">
                <a:solidFill>
                  <a:schemeClr val="bg1"/>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Pump</a:t>
            </a:r>
          </a:p>
        </p:txBody>
      </p:sp>
      <p:sp>
        <p:nvSpPr>
          <p:cNvPr id="168" name="Terminator 167">
            <a:extLst>
              <a:ext uri="{FF2B5EF4-FFF2-40B4-BE49-F238E27FC236}">
                <a16:creationId xmlns:a16="http://schemas.microsoft.com/office/drawing/2014/main" id="{ADD14587-5025-FA4A-A3FF-08A928437CA7}"/>
              </a:ext>
            </a:extLst>
          </p:cNvPr>
          <p:cNvSpPr/>
          <p:nvPr/>
        </p:nvSpPr>
        <p:spPr>
          <a:xfrm>
            <a:off x="4730298" y="5852819"/>
            <a:ext cx="609483"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n-GB" sz="800" b="1" dirty="0">
                <a:solidFill>
                  <a:schemeClr val="bg1"/>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Flowmeter</a:t>
            </a:r>
          </a:p>
        </p:txBody>
      </p:sp>
      <p:grpSp>
        <p:nvGrpSpPr>
          <p:cNvPr id="212" name="Group 211">
            <a:extLst>
              <a:ext uri="{FF2B5EF4-FFF2-40B4-BE49-F238E27FC236}">
                <a16:creationId xmlns:a16="http://schemas.microsoft.com/office/drawing/2014/main" id="{5C70F92B-BC1E-F447-84CD-29A8D05528C9}"/>
              </a:ext>
            </a:extLst>
          </p:cNvPr>
          <p:cNvGrpSpPr/>
          <p:nvPr/>
        </p:nvGrpSpPr>
        <p:grpSpPr>
          <a:xfrm>
            <a:off x="9698956" y="1922559"/>
            <a:ext cx="426162" cy="609869"/>
            <a:chOff x="8616625" y="1922558"/>
            <a:chExt cx="468778" cy="609869"/>
          </a:xfrm>
          <a:effectLst>
            <a:outerShdw blurRad="50800" dist="25400" dir="2700000" algn="ctr" rotWithShape="0">
              <a:srgbClr val="06141B">
                <a:alpha val="56000"/>
              </a:srgbClr>
            </a:outerShdw>
          </a:effectLst>
        </p:grpSpPr>
        <p:sp>
          <p:nvSpPr>
            <p:cNvPr id="125" name="Rectangle 124">
              <a:extLst>
                <a:ext uri="{FF2B5EF4-FFF2-40B4-BE49-F238E27FC236}">
                  <a16:creationId xmlns:a16="http://schemas.microsoft.com/office/drawing/2014/main" id="{EE1C6557-A6AE-6743-8511-BF5F9A40313B}"/>
                </a:ext>
              </a:extLst>
            </p:cNvPr>
            <p:cNvSpPr/>
            <p:nvPr/>
          </p:nvSpPr>
          <p:spPr>
            <a:xfrm>
              <a:off x="8616625" y="1922558"/>
              <a:ext cx="468778" cy="609869"/>
            </a:xfrm>
            <a:prstGeom prst="rect">
              <a:avLst/>
            </a:prstGeom>
            <a:solidFill>
              <a:srgbClr val="DE6A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PSS</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GUIs </a:t>
              </a:r>
            </a:p>
          </p:txBody>
        </p:sp>
        <p:pic>
          <p:nvPicPr>
            <p:cNvPr id="126" name="Picture 125">
              <a:extLst>
                <a:ext uri="{FF2B5EF4-FFF2-40B4-BE49-F238E27FC236}">
                  <a16:creationId xmlns:a16="http://schemas.microsoft.com/office/drawing/2014/main" id="{28370A84-DB2A-A049-B8F5-9BEAE172E451}"/>
                </a:ext>
              </a:extLst>
            </p:cNvPr>
            <p:cNvPicPr>
              <a:picLocks noChangeAspect="1"/>
            </p:cNvPicPr>
            <p:nvPr/>
          </p:nvPicPr>
          <p:blipFill>
            <a:blip r:embed="rId17"/>
            <a:stretch>
              <a:fillRect/>
            </a:stretch>
          </p:blipFill>
          <p:spPr>
            <a:xfrm>
              <a:off x="8681859" y="1952260"/>
              <a:ext cx="340389" cy="240595"/>
            </a:xfrm>
            <a:prstGeom prst="rect">
              <a:avLst/>
            </a:prstGeom>
          </p:spPr>
        </p:pic>
      </p:grpSp>
      <p:sp>
        <p:nvSpPr>
          <p:cNvPr id="110" name="Rectangle 109">
            <a:extLst>
              <a:ext uri="{FF2B5EF4-FFF2-40B4-BE49-F238E27FC236}">
                <a16:creationId xmlns:a16="http://schemas.microsoft.com/office/drawing/2014/main" id="{67B90263-3039-CD49-90E1-A3362A375B37}"/>
              </a:ext>
            </a:extLst>
          </p:cNvPr>
          <p:cNvSpPr/>
          <p:nvPr/>
        </p:nvSpPr>
        <p:spPr>
          <a:xfrm>
            <a:off x="7392456" y="5165944"/>
            <a:ext cx="596591" cy="347083"/>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Device</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Electronics</a:t>
            </a:r>
          </a:p>
        </p:txBody>
      </p:sp>
      <p:sp>
        <p:nvSpPr>
          <p:cNvPr id="162" name="Terminator 161">
            <a:extLst>
              <a:ext uri="{FF2B5EF4-FFF2-40B4-BE49-F238E27FC236}">
                <a16:creationId xmlns:a16="http://schemas.microsoft.com/office/drawing/2014/main" id="{7F7CE9C3-D185-8647-B354-816FE84A6321}"/>
              </a:ext>
            </a:extLst>
          </p:cNvPr>
          <p:cNvSpPr/>
          <p:nvPr/>
        </p:nvSpPr>
        <p:spPr>
          <a:xfrm>
            <a:off x="9218655" y="5856624"/>
            <a:ext cx="481740"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Switch</a:t>
            </a:r>
          </a:p>
        </p:txBody>
      </p:sp>
      <p:sp>
        <p:nvSpPr>
          <p:cNvPr id="157" name="Terminator 156">
            <a:extLst>
              <a:ext uri="{FF2B5EF4-FFF2-40B4-BE49-F238E27FC236}">
                <a16:creationId xmlns:a16="http://schemas.microsoft.com/office/drawing/2014/main" id="{661DE9CE-97F6-4A47-9D74-730CBECFC1E0}"/>
              </a:ext>
            </a:extLst>
          </p:cNvPr>
          <p:cNvSpPr/>
          <p:nvPr/>
        </p:nvSpPr>
        <p:spPr>
          <a:xfrm>
            <a:off x="10493168" y="5860512"/>
            <a:ext cx="481740" cy="244655"/>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Sensor</a:t>
            </a:r>
          </a:p>
        </p:txBody>
      </p:sp>
      <p:cxnSp>
        <p:nvCxnSpPr>
          <p:cNvPr id="61" name="Straight Connector 60">
            <a:extLst>
              <a:ext uri="{FF2B5EF4-FFF2-40B4-BE49-F238E27FC236}">
                <a16:creationId xmlns:a16="http://schemas.microsoft.com/office/drawing/2014/main" id="{1B28757E-576E-344B-8246-6EF115E7FC05}"/>
              </a:ext>
            </a:extLst>
          </p:cNvPr>
          <p:cNvCxnSpPr>
            <a:cxnSpLocks/>
          </p:cNvCxnSpPr>
          <p:nvPr/>
        </p:nvCxnSpPr>
        <p:spPr>
          <a:xfrm>
            <a:off x="9218656" y="4854547"/>
            <a:ext cx="1020761"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A4B6C26-4CB9-3F41-8F77-9A888C7A300E}"/>
              </a:ext>
            </a:extLst>
          </p:cNvPr>
          <p:cNvCxnSpPr>
            <a:cxnSpLocks/>
          </p:cNvCxnSpPr>
          <p:nvPr/>
        </p:nvCxnSpPr>
        <p:spPr>
          <a:xfrm>
            <a:off x="4569208" y="4872406"/>
            <a:ext cx="841154" cy="0"/>
          </a:xfrm>
          <a:prstGeom prst="line">
            <a:avLst/>
          </a:prstGeom>
          <a:ln w="63500" cap="sq">
            <a:solidFill>
              <a:srgbClr val="683699"/>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61792D-7590-1F48-B29D-70618D52D4B7}"/>
              </a:ext>
            </a:extLst>
          </p:cNvPr>
          <p:cNvCxnSpPr>
            <a:cxnSpLocks/>
          </p:cNvCxnSpPr>
          <p:nvPr/>
        </p:nvCxnSpPr>
        <p:spPr>
          <a:xfrm>
            <a:off x="10002827" y="5705335"/>
            <a:ext cx="0" cy="245642"/>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59" name="Terminator 158">
            <a:extLst>
              <a:ext uri="{FF2B5EF4-FFF2-40B4-BE49-F238E27FC236}">
                <a16:creationId xmlns:a16="http://schemas.microsoft.com/office/drawing/2014/main" id="{EB1128B4-D538-DC4C-84D6-19F05DFB728F}"/>
              </a:ext>
            </a:extLst>
          </p:cNvPr>
          <p:cNvSpPr/>
          <p:nvPr/>
        </p:nvSpPr>
        <p:spPr>
          <a:xfrm>
            <a:off x="9757676" y="5857475"/>
            <a:ext cx="481740" cy="247692"/>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Sensor</a:t>
            </a:r>
          </a:p>
        </p:txBody>
      </p:sp>
      <p:sp>
        <p:nvSpPr>
          <p:cNvPr id="80" name="Rectangle 79">
            <a:extLst>
              <a:ext uri="{FF2B5EF4-FFF2-40B4-BE49-F238E27FC236}">
                <a16:creationId xmlns:a16="http://schemas.microsoft.com/office/drawing/2014/main" id="{6A59535F-BDDE-8A49-AB20-1AB332A6520C}"/>
              </a:ext>
            </a:extLst>
          </p:cNvPr>
          <p:cNvSpPr/>
          <p:nvPr/>
        </p:nvSpPr>
        <p:spPr>
          <a:xfrm>
            <a:off x="6567929" y="3088520"/>
            <a:ext cx="470685" cy="343562"/>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EPICS</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IOC</a:t>
            </a:r>
          </a:p>
        </p:txBody>
      </p:sp>
      <p:sp>
        <p:nvSpPr>
          <p:cNvPr id="82" name="Rectangle 81">
            <a:extLst>
              <a:ext uri="{FF2B5EF4-FFF2-40B4-BE49-F238E27FC236}">
                <a16:creationId xmlns:a16="http://schemas.microsoft.com/office/drawing/2014/main" id="{E25B73FF-4589-2546-8017-D30EA6B16561}"/>
              </a:ext>
            </a:extLst>
          </p:cNvPr>
          <p:cNvSpPr/>
          <p:nvPr/>
        </p:nvSpPr>
        <p:spPr>
          <a:xfrm>
            <a:off x="7419595" y="3085422"/>
            <a:ext cx="470685" cy="343486"/>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EPICS</a:t>
            </a:r>
          </a:p>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IOC</a:t>
            </a:r>
          </a:p>
        </p:txBody>
      </p:sp>
      <p:grpSp>
        <p:nvGrpSpPr>
          <p:cNvPr id="104" name="Gruppieren 103"/>
          <p:cNvGrpSpPr/>
          <p:nvPr/>
        </p:nvGrpSpPr>
        <p:grpSpPr>
          <a:xfrm>
            <a:off x="8935823" y="3085422"/>
            <a:ext cx="736123" cy="343485"/>
            <a:chOff x="10030380" y="3085422"/>
            <a:chExt cx="736123" cy="343485"/>
          </a:xfrm>
          <a:effectLst>
            <a:outerShdw blurRad="50800" dist="25400" dir="2700000" algn="tl" rotWithShape="0">
              <a:prstClr val="black">
                <a:alpha val="56000"/>
              </a:prstClr>
            </a:outerShdw>
          </a:effectLst>
        </p:grpSpPr>
        <p:sp>
          <p:nvSpPr>
            <p:cNvPr id="124" name="Rectangle 123">
              <a:extLst>
                <a:ext uri="{FF2B5EF4-FFF2-40B4-BE49-F238E27FC236}">
                  <a16:creationId xmlns:a16="http://schemas.microsoft.com/office/drawing/2014/main" id="{15243B25-AA3F-E249-9BBF-48E20BC2AD51}"/>
                </a:ext>
              </a:extLst>
            </p:cNvPr>
            <p:cNvSpPr/>
            <p:nvPr/>
          </p:nvSpPr>
          <p:spPr>
            <a:xfrm>
              <a:off x="10030380" y="3085422"/>
              <a:ext cx="529245" cy="343485"/>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Archiver</a:t>
              </a: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sp>
          <p:nvSpPr>
            <p:cNvPr id="161" name="Rectangle 139">
              <a:extLst>
                <a:ext uri="{FF2B5EF4-FFF2-40B4-BE49-F238E27FC236}">
                  <a16:creationId xmlns:a16="http://schemas.microsoft.com/office/drawing/2014/main" id="{62B2BBE4-73A1-2F47-A471-DA903697C711}"/>
                </a:ext>
              </a:extLst>
            </p:cNvPr>
            <p:cNvSpPr/>
            <p:nvPr/>
          </p:nvSpPr>
          <p:spPr>
            <a:xfrm>
              <a:off x="10488155" y="3086720"/>
              <a:ext cx="278348" cy="342162"/>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pic>
          <p:nvPicPr>
            <p:cNvPr id="158" name="Picture 168">
              <a:extLst>
                <a:ext uri="{FF2B5EF4-FFF2-40B4-BE49-F238E27FC236}">
                  <a16:creationId xmlns:a16="http://schemas.microsoft.com/office/drawing/2014/main" id="{F4F73A81-68C3-8D44-9A88-0150842D2B39}"/>
                </a:ext>
              </a:extLst>
            </p:cNvPr>
            <p:cNvPicPr>
              <a:picLocks noChangeAspect="1"/>
            </p:cNvPicPr>
            <p:nvPr/>
          </p:nvPicPr>
          <p:blipFill>
            <a:blip r:embed="rId18" cstate="print">
              <a:lum bright="100000"/>
              <a:extLst>
                <a:ext uri="{28A0092B-C50C-407E-A947-70E740481C1C}">
                  <a14:useLocalDpi xmlns:a14="http://schemas.microsoft.com/office/drawing/2010/main" val="0"/>
                </a:ext>
              </a:extLst>
            </a:blip>
            <a:stretch>
              <a:fillRect/>
            </a:stretch>
          </p:blipFill>
          <p:spPr>
            <a:xfrm>
              <a:off x="10537646" y="3149570"/>
              <a:ext cx="183376" cy="218154"/>
            </a:xfrm>
            <a:prstGeom prst="rect">
              <a:avLst/>
            </a:prstGeom>
            <a:noFill/>
            <a:effectLst>
              <a:outerShdw blurRad="12700" sx="102000" sy="102000" algn="ctr" rotWithShape="0">
                <a:prstClr val="black">
                  <a:alpha val="40000"/>
                </a:prstClr>
              </a:outerShdw>
            </a:effectLst>
          </p:spPr>
        </p:pic>
      </p:grpSp>
      <p:grpSp>
        <p:nvGrpSpPr>
          <p:cNvPr id="106" name="Gruppieren 105"/>
          <p:cNvGrpSpPr/>
          <p:nvPr/>
        </p:nvGrpSpPr>
        <p:grpSpPr>
          <a:xfrm>
            <a:off x="10421883" y="6368406"/>
            <a:ext cx="622386" cy="478389"/>
            <a:chOff x="10421883" y="6368406"/>
            <a:chExt cx="622386" cy="478389"/>
          </a:xfrm>
          <a:effectLst>
            <a:outerShdw blurRad="50800" dist="25400" dir="2700000" algn="tl" rotWithShape="0">
              <a:prstClr val="black">
                <a:alpha val="40000"/>
              </a:prstClr>
            </a:outerShdw>
          </a:effectLst>
        </p:grpSpPr>
        <p:pic>
          <p:nvPicPr>
            <p:cNvPr id="100" name="Picture 99">
              <a:extLst>
                <a:ext uri="{FF2B5EF4-FFF2-40B4-BE49-F238E27FC236}">
                  <a16:creationId xmlns:a16="http://schemas.microsoft.com/office/drawing/2014/main" id="{1A89987C-38B7-744F-B9A5-82F864EB8E01}"/>
                </a:ext>
              </a:extLst>
            </p:cNvPr>
            <p:cNvPicPr>
              <a:picLocks noChangeAspect="1"/>
            </p:cNvPicPr>
            <p:nvPr/>
          </p:nvPicPr>
          <p:blipFill>
            <a:blip r:embed="rId19">
              <a:alphaModFix amt="85000"/>
            </a:blip>
            <a:stretch>
              <a:fillRect/>
            </a:stretch>
          </p:blipFill>
          <p:spPr>
            <a:xfrm>
              <a:off x="10588549" y="6368406"/>
              <a:ext cx="294815" cy="294815"/>
            </a:xfrm>
            <a:prstGeom prst="rect">
              <a:avLst/>
            </a:prstGeom>
            <a:noFill/>
            <a:ln>
              <a:noFill/>
            </a:ln>
            <a:effectLst/>
          </p:spPr>
        </p:pic>
        <p:sp>
          <p:nvSpPr>
            <p:cNvPr id="171" name="TextBox 113">
              <a:extLst>
                <a:ext uri="{FF2B5EF4-FFF2-40B4-BE49-F238E27FC236}">
                  <a16:creationId xmlns:a16="http://schemas.microsoft.com/office/drawing/2014/main" id="{1DF708F7-5BE6-0445-8789-8C953A8FF631}"/>
                </a:ext>
              </a:extLst>
            </p:cNvPr>
            <p:cNvSpPr txBox="1"/>
            <p:nvPr/>
          </p:nvSpPr>
          <p:spPr>
            <a:xfrm>
              <a:off x="10421883" y="6631351"/>
              <a:ext cx="622386" cy="215444"/>
            </a:xfrm>
            <a:prstGeom prst="rect">
              <a:avLst/>
            </a:prstGeom>
            <a:noFill/>
            <a:effectLst>
              <a:outerShdw blurRad="12700" dir="5400000" algn="t" rotWithShape="0">
                <a:srgbClr val="001A26"/>
              </a:outerShdw>
            </a:effectLst>
          </p:spPr>
          <p:txBody>
            <a:bodyPr wrap="square" rtlCol="0">
              <a:spAutoFit/>
            </a:bodyPr>
            <a:lstStyle/>
            <a:p>
              <a:pPr algn="ctr"/>
              <a:r>
                <a:rPr lang="en-GB" sz="800" b="1" dirty="0">
                  <a:solidFill>
                    <a:schemeClr val="bg1"/>
                  </a:solidFill>
                  <a:latin typeface="Calibri" panose="020F0502020204030204" pitchFamily="34" charset="0"/>
                  <a:cs typeface="Calibri" panose="020F0502020204030204" pitchFamily="34" charset="0"/>
                </a:rPr>
                <a:t>Magnetic</a:t>
              </a:r>
            </a:p>
          </p:txBody>
        </p:sp>
      </p:grpSp>
      <p:cxnSp>
        <p:nvCxnSpPr>
          <p:cNvPr id="166" name="Straight Connector 165">
            <a:extLst>
              <a:ext uri="{FF2B5EF4-FFF2-40B4-BE49-F238E27FC236}">
                <a16:creationId xmlns:a16="http://schemas.microsoft.com/office/drawing/2014/main" id="{E915B600-1255-554D-93D4-55803D66073F}"/>
              </a:ext>
            </a:extLst>
          </p:cNvPr>
          <p:cNvCxnSpPr>
            <a:cxnSpLocks/>
          </p:cNvCxnSpPr>
          <p:nvPr/>
        </p:nvCxnSpPr>
        <p:spPr>
          <a:xfrm>
            <a:off x="5488781" y="2534291"/>
            <a:ext cx="0" cy="291394"/>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grpSp>
        <p:nvGrpSpPr>
          <p:cNvPr id="172" name="Gruppieren 154"/>
          <p:cNvGrpSpPr/>
          <p:nvPr/>
        </p:nvGrpSpPr>
        <p:grpSpPr>
          <a:xfrm>
            <a:off x="5210719" y="1924719"/>
            <a:ext cx="541724" cy="609572"/>
            <a:chOff x="6289385" y="1924719"/>
            <a:chExt cx="541724" cy="609572"/>
          </a:xfrm>
        </p:grpSpPr>
        <p:sp>
          <p:nvSpPr>
            <p:cNvPr id="173" name="Rectangle 172">
              <a:extLst>
                <a:ext uri="{FF2B5EF4-FFF2-40B4-BE49-F238E27FC236}">
                  <a16:creationId xmlns:a16="http://schemas.microsoft.com/office/drawing/2014/main" id="{3FABC1EF-8A43-454C-B6D6-7C0DAB948D27}"/>
                </a:ext>
              </a:extLst>
            </p:cNvPr>
            <p:cNvSpPr/>
            <p:nvPr/>
          </p:nvSpPr>
          <p:spPr>
            <a:xfrm>
              <a:off x="6289385" y="1924719"/>
              <a:ext cx="541724" cy="609572"/>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Equipment</a:t>
              </a:r>
            </a:p>
            <a:p>
              <a:pPr algn="ctr"/>
              <a:r>
                <a:rPr lang="fr-FR"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OPI</a:t>
              </a: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pic>
          <p:nvPicPr>
            <p:cNvPr id="174" name="Picture 173">
              <a:extLst>
                <a:ext uri="{FF2B5EF4-FFF2-40B4-BE49-F238E27FC236}">
                  <a16:creationId xmlns:a16="http://schemas.microsoft.com/office/drawing/2014/main" id="{AE54A79C-80BD-4A48-96AE-8BD94E6AD739}"/>
                </a:ext>
              </a:extLst>
            </p:cNvPr>
            <p:cNvPicPr>
              <a:picLocks noChangeAspect="1"/>
            </p:cNvPicPr>
            <p:nvPr/>
          </p:nvPicPr>
          <p:blipFill>
            <a:blip r:embed="rId14"/>
            <a:stretch>
              <a:fillRect/>
            </a:stretch>
          </p:blipFill>
          <p:spPr>
            <a:xfrm>
              <a:off x="6400885" y="1964043"/>
              <a:ext cx="326510" cy="230641"/>
            </a:xfrm>
            <a:prstGeom prst="rect">
              <a:avLst/>
            </a:prstGeom>
            <a:effectLst/>
          </p:spPr>
        </p:pic>
      </p:grpSp>
      <p:grpSp>
        <p:nvGrpSpPr>
          <p:cNvPr id="176" name="Gruppieren 103"/>
          <p:cNvGrpSpPr/>
          <p:nvPr/>
        </p:nvGrpSpPr>
        <p:grpSpPr>
          <a:xfrm>
            <a:off x="10019200" y="3085422"/>
            <a:ext cx="736123" cy="343485"/>
            <a:chOff x="10030380" y="3085422"/>
            <a:chExt cx="736123" cy="343485"/>
          </a:xfrm>
          <a:effectLst>
            <a:outerShdw blurRad="50800" dist="25400" dir="2700000" algn="tl" rotWithShape="0">
              <a:prstClr val="black">
                <a:alpha val="56000"/>
              </a:prstClr>
            </a:outerShdw>
          </a:effectLst>
        </p:grpSpPr>
        <p:sp>
          <p:nvSpPr>
            <p:cNvPr id="177" name="Rectangle 176">
              <a:extLst>
                <a:ext uri="{FF2B5EF4-FFF2-40B4-BE49-F238E27FC236}">
                  <a16:creationId xmlns:a16="http://schemas.microsoft.com/office/drawing/2014/main" id="{15243B25-AA3F-E249-9BBF-48E20BC2AD51}"/>
                </a:ext>
              </a:extLst>
            </p:cNvPr>
            <p:cNvSpPr/>
            <p:nvPr/>
          </p:nvSpPr>
          <p:spPr>
            <a:xfrm>
              <a:off x="10030380" y="3085422"/>
              <a:ext cx="529245" cy="343485"/>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Alarm</a:t>
              </a:r>
              <a:br>
                <a:rPr lang="en-GB"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br>
              <a:r>
                <a:rPr lang="en-GB" sz="800" b="1"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Server</a:t>
              </a: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sp>
          <p:nvSpPr>
            <p:cNvPr id="178" name="Rectangle 139">
              <a:extLst>
                <a:ext uri="{FF2B5EF4-FFF2-40B4-BE49-F238E27FC236}">
                  <a16:creationId xmlns:a16="http://schemas.microsoft.com/office/drawing/2014/main" id="{62B2BBE4-73A1-2F47-A471-DA903697C711}"/>
                </a:ext>
              </a:extLst>
            </p:cNvPr>
            <p:cNvSpPr/>
            <p:nvPr/>
          </p:nvSpPr>
          <p:spPr>
            <a:xfrm>
              <a:off x="10488155" y="3086720"/>
              <a:ext cx="278348" cy="342162"/>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800" b="1"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pic>
          <p:nvPicPr>
            <p:cNvPr id="179" name="Picture 168">
              <a:extLst>
                <a:ext uri="{FF2B5EF4-FFF2-40B4-BE49-F238E27FC236}">
                  <a16:creationId xmlns:a16="http://schemas.microsoft.com/office/drawing/2014/main" id="{F4F73A81-68C3-8D44-9A88-0150842D2B39}"/>
                </a:ext>
              </a:extLst>
            </p:cNvPr>
            <p:cNvPicPr>
              <a:picLocks noChangeAspect="1"/>
            </p:cNvPicPr>
            <p:nvPr/>
          </p:nvPicPr>
          <p:blipFill>
            <a:blip r:embed="rId18" cstate="print">
              <a:lum bright="100000"/>
              <a:extLst>
                <a:ext uri="{28A0092B-C50C-407E-A947-70E740481C1C}">
                  <a14:useLocalDpi xmlns:a14="http://schemas.microsoft.com/office/drawing/2010/main" val="0"/>
                </a:ext>
              </a:extLst>
            </a:blip>
            <a:stretch>
              <a:fillRect/>
            </a:stretch>
          </p:blipFill>
          <p:spPr>
            <a:xfrm>
              <a:off x="10537646" y="3149570"/>
              <a:ext cx="183376" cy="218154"/>
            </a:xfrm>
            <a:prstGeom prst="rect">
              <a:avLst/>
            </a:prstGeom>
            <a:noFill/>
            <a:effectLst>
              <a:outerShdw blurRad="12700" sx="102000" sy="102000" algn="ctr" rotWithShape="0">
                <a:prstClr val="black">
                  <a:alpha val="40000"/>
                </a:prstClr>
              </a:outerShdw>
            </a:effectLst>
          </p:spPr>
        </p:pic>
      </p:grpSp>
      <p:sp>
        <p:nvSpPr>
          <p:cNvPr id="3" name="Action Button: End 2">
            <a:hlinkClick r:id="rId20" action="ppaction://hlinksldjump" highlightClick="1"/>
          </p:cNvPr>
          <p:cNvSpPr/>
          <p:nvPr/>
        </p:nvSpPr>
        <p:spPr>
          <a:xfrm>
            <a:off x="11828639" y="6469367"/>
            <a:ext cx="231610" cy="23161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 name="Straight Connector 135">
            <a:extLst>
              <a:ext uri="{FF2B5EF4-FFF2-40B4-BE49-F238E27FC236}">
                <a16:creationId xmlns:a16="http://schemas.microsoft.com/office/drawing/2014/main" id="{7C24CF3C-662C-0940-9046-F27B447EE477}"/>
              </a:ext>
            </a:extLst>
          </p:cNvPr>
          <p:cNvCxnSpPr>
            <a:cxnSpLocks/>
          </p:cNvCxnSpPr>
          <p:nvPr/>
        </p:nvCxnSpPr>
        <p:spPr>
          <a:xfrm>
            <a:off x="3346450" y="2869672"/>
            <a:ext cx="8534060" cy="0"/>
          </a:xfrm>
          <a:prstGeom prst="line">
            <a:avLst/>
          </a:prstGeom>
          <a:ln w="63500" cap="sq">
            <a:solidFill>
              <a:srgbClr val="AEBA00"/>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37" name="Alternate Process 136">
            <a:extLst>
              <a:ext uri="{FF2B5EF4-FFF2-40B4-BE49-F238E27FC236}">
                <a16:creationId xmlns:a16="http://schemas.microsoft.com/office/drawing/2014/main" id="{24BF0966-9082-894B-9D86-57241C80147A}"/>
              </a:ext>
            </a:extLst>
          </p:cNvPr>
          <p:cNvSpPr/>
          <p:nvPr/>
        </p:nvSpPr>
        <p:spPr>
          <a:xfrm>
            <a:off x="3407785" y="2685937"/>
            <a:ext cx="1102653" cy="373173"/>
          </a:xfrm>
          <a:prstGeom prst="flowChartAlternateProcess">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spc="30" dirty="0" err="1"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Techncal</a:t>
            </a:r>
            <a:r>
              <a:rPr lang="en-GB" sz="900" b="1" spc="30" dirty="0" smtClean="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rPr>
              <a:t> Network</a:t>
            </a:r>
            <a:endParaRPr lang="en-GB" sz="900" b="1" spc="30" dirty="0">
              <a:effectLst>
                <a:glow rad="25400">
                  <a:srgbClr val="001A26">
                    <a:alpha val="20000"/>
                  </a:srgbClr>
                </a:glow>
                <a:outerShdw blurRad="63500" sx="102000" sy="102000" algn="c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88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a:t>
            </a:r>
            <a:r>
              <a:rPr lang="en-GB" b="1" dirty="0" smtClean="0"/>
              <a:t>role </a:t>
            </a:r>
            <a:r>
              <a:rPr lang="en-GB" b="1" dirty="0"/>
              <a:t>of </a:t>
            </a:r>
            <a:r>
              <a:rPr lang="en-GB" b="1" dirty="0" smtClean="0"/>
              <a:t>alarms</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5</a:t>
            </a:fld>
            <a:endParaRPr lang="sv-SE" dirty="0"/>
          </a:p>
        </p:txBody>
      </p:sp>
      <p:sp>
        <p:nvSpPr>
          <p:cNvPr id="6" name="Content Placeholder 5"/>
          <p:cNvSpPr>
            <a:spLocks noGrp="1"/>
          </p:cNvSpPr>
          <p:nvPr>
            <p:ph idx="1"/>
          </p:nvPr>
        </p:nvSpPr>
        <p:spPr>
          <a:xfrm>
            <a:off x="1094401" y="1562400"/>
            <a:ext cx="6711453" cy="4768061"/>
          </a:xfrm>
        </p:spPr>
        <p:txBody>
          <a:bodyPr/>
          <a:lstStyle/>
          <a:p>
            <a:pPr algn="just"/>
            <a:r>
              <a:rPr lang="en-GB" b="1" dirty="0" smtClean="0"/>
              <a:t>Critical for monitoring and controlling processes :</a:t>
            </a:r>
          </a:p>
          <a:p>
            <a:pPr algn="just">
              <a:buFont typeface="Arial" panose="020B0604020202020204" pitchFamily="34" charset="0"/>
              <a:buChar char="•"/>
            </a:pPr>
            <a:r>
              <a:rPr lang="en-GB" b="1" dirty="0" smtClean="0"/>
              <a:t> Prevent accidents</a:t>
            </a:r>
            <a:r>
              <a:rPr lang="en-GB" b="1" dirty="0"/>
              <a:t>:</a:t>
            </a:r>
            <a:r>
              <a:rPr lang="en-GB" dirty="0"/>
              <a:t> For example, in a </a:t>
            </a:r>
            <a:r>
              <a:rPr lang="en-GB" dirty="0" smtClean="0"/>
              <a:t>cryogenics environment, oxygen deficiency alarms can prevent accidents by alerting operator to dangerous level of oxygen.</a:t>
            </a:r>
          </a:p>
          <a:p>
            <a:pPr algn="just">
              <a:buFont typeface="Arial" panose="020B0604020202020204" pitchFamily="34" charset="0"/>
              <a:buChar char="•"/>
            </a:pPr>
            <a:r>
              <a:rPr lang="en-GB" b="1" dirty="0" smtClean="0"/>
              <a:t> Reduce downtime</a:t>
            </a:r>
            <a:r>
              <a:rPr lang="en-GB" b="1" dirty="0"/>
              <a:t>:</a:t>
            </a:r>
            <a:r>
              <a:rPr lang="en-GB" dirty="0"/>
              <a:t> In a manufacturing facility, equipment malfunction alarms can help identify issues early, reducing costly downtime for repairs.</a:t>
            </a:r>
          </a:p>
          <a:p>
            <a:pPr algn="just">
              <a:buFont typeface="Arial" panose="020B0604020202020204" pitchFamily="34" charset="0"/>
              <a:buChar char="•"/>
            </a:pPr>
            <a:r>
              <a:rPr lang="en-GB" b="1" dirty="0" smtClean="0"/>
              <a:t> Ensure compliance</a:t>
            </a:r>
            <a:r>
              <a:rPr lang="en-GB" b="1" dirty="0"/>
              <a:t>:</a:t>
            </a:r>
            <a:r>
              <a:rPr lang="en-GB" dirty="0"/>
              <a:t> Alarms can help ensure that processes adhere to safety and environmental regulations. For instance, an alarm may indicate when emissions exceed permissible limits in a power plant.</a:t>
            </a:r>
          </a:p>
          <a:p>
            <a:pPr marL="0" indent="0" algn="just">
              <a:buNone/>
            </a:pPr>
            <a:endParaRPr lang="en-GB" dirty="0" smtClean="0"/>
          </a:p>
          <a:p>
            <a:pPr algn="just"/>
            <a:r>
              <a:rPr lang="en-GB" dirty="0" smtClean="0"/>
              <a:t> </a:t>
            </a:r>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8" name="Text Placeholder 7"/>
          <p:cNvSpPr>
            <a:spLocks noGrp="1"/>
          </p:cNvSpPr>
          <p:nvPr>
            <p:ph type="body" sz="quarter" idx="14"/>
          </p:nvPr>
        </p:nvSpPr>
        <p:spPr/>
        <p:txBody>
          <a:bodyPr/>
          <a:lstStyle/>
          <a:p>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036" y="1562400"/>
            <a:ext cx="3004455" cy="4504950"/>
          </a:xfrm>
          <a:prstGeom prst="rect">
            <a:avLst/>
          </a:prstGeom>
          <a:effectLst>
            <a:softEdge rad="12700"/>
          </a:effectLst>
        </p:spPr>
      </p:pic>
    </p:spTree>
    <p:extLst>
      <p:ext uri="{BB962C8B-B14F-4D97-AF65-F5344CB8AC3E}">
        <p14:creationId xmlns:p14="http://schemas.microsoft.com/office/powerpoint/2010/main" val="395674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a:t>
            </a:r>
            <a:r>
              <a:rPr lang="en-GB" b="1" dirty="0" smtClean="0"/>
              <a:t>alarms &amp; configuration</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6</a:t>
            </a:fld>
            <a:endParaRPr lang="sv-SE" dirty="0"/>
          </a:p>
        </p:txBody>
      </p:sp>
      <p:sp>
        <p:nvSpPr>
          <p:cNvPr id="5" name="Text Placeholder 4"/>
          <p:cNvSpPr>
            <a:spLocks noGrp="1"/>
          </p:cNvSpPr>
          <p:nvPr>
            <p:ph type="body" sz="quarter" idx="14"/>
          </p:nvPr>
        </p:nvSpPr>
        <p:spPr/>
        <p:txBody>
          <a:bodyPr/>
          <a:lstStyle/>
          <a:p>
            <a:endParaRPr lang="en-GB" dirty="0"/>
          </a:p>
        </p:txBody>
      </p:sp>
      <p:sp>
        <p:nvSpPr>
          <p:cNvPr id="6" name="Content Placeholder 5"/>
          <p:cNvSpPr>
            <a:spLocks noGrp="1"/>
          </p:cNvSpPr>
          <p:nvPr>
            <p:ph idx="1"/>
          </p:nvPr>
        </p:nvSpPr>
        <p:spPr>
          <a:xfrm>
            <a:off x="1094401" y="1562400"/>
            <a:ext cx="5150282" cy="4094985"/>
          </a:xfrm>
        </p:spPr>
        <p:txBody>
          <a:bodyPr/>
          <a:lstStyle/>
          <a:p>
            <a:pPr algn="just"/>
            <a:r>
              <a:rPr lang="en-GB" b="1" dirty="0"/>
              <a:t>Process Alarms:</a:t>
            </a:r>
            <a:r>
              <a:rPr lang="en-GB" dirty="0"/>
              <a:t> These monitor the parameters of a specific process. For example, in a water treatment plant, a low-pressure alarm may indicate a water supply issue.</a:t>
            </a:r>
          </a:p>
          <a:p>
            <a:pPr algn="just"/>
            <a:r>
              <a:rPr lang="en-GB" b="1" dirty="0"/>
              <a:t>Equipment Alarms:</a:t>
            </a:r>
            <a:r>
              <a:rPr lang="en-GB" dirty="0"/>
              <a:t> These focus on the condition of equipment. </a:t>
            </a:r>
            <a:r>
              <a:rPr lang="en-GB" dirty="0" smtClean="0"/>
              <a:t>A valve position discrepancy alarm may indicate a mechanical problem.</a:t>
            </a:r>
          </a:p>
          <a:p>
            <a:pPr algn="just"/>
            <a:r>
              <a:rPr lang="en-GB" b="1" dirty="0" smtClean="0"/>
              <a:t>Safety Alarms:</a:t>
            </a:r>
            <a:r>
              <a:rPr lang="en-GB" dirty="0" smtClean="0"/>
              <a:t> Designed to protect human safety. In a nuclear power plant, radiation alarms are vital for the safety of workers.</a:t>
            </a:r>
          </a:p>
          <a:p>
            <a:pPr algn="just"/>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10" name="Content Placeholder 5"/>
          <p:cNvSpPr txBox="1">
            <a:spLocks/>
          </p:cNvSpPr>
          <p:nvPr/>
        </p:nvSpPr>
        <p:spPr>
          <a:xfrm>
            <a:off x="6972114" y="1562400"/>
            <a:ext cx="4690945" cy="4768062"/>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b="1" dirty="0" smtClean="0"/>
              <a:t>Alarm </a:t>
            </a:r>
            <a:r>
              <a:rPr lang="en-GB" sz="1800" b="1" dirty="0" err="1" smtClean="0"/>
              <a:t>Setpoints</a:t>
            </a:r>
            <a:r>
              <a:rPr lang="en-GB" sz="1800" b="1" dirty="0" smtClean="0"/>
              <a:t>:</a:t>
            </a:r>
            <a:r>
              <a:rPr lang="en-GB" sz="1800" dirty="0" smtClean="0"/>
              <a:t> </a:t>
            </a:r>
            <a:r>
              <a:rPr lang="en-GB" sz="1800" dirty="0" err="1" smtClean="0"/>
              <a:t>Setpoints</a:t>
            </a:r>
            <a:r>
              <a:rPr lang="en-GB" sz="1800" dirty="0" smtClean="0"/>
              <a:t> for alarms are configured based on the desired operating conditions. For instance, a temperature alarm might be set to trigger at 100°C.</a:t>
            </a:r>
          </a:p>
          <a:p>
            <a:pPr algn="just"/>
            <a:r>
              <a:rPr lang="en-GB" sz="1800" b="1" dirty="0" smtClean="0"/>
              <a:t>Hysteresis:</a:t>
            </a:r>
            <a:r>
              <a:rPr lang="en-GB" sz="1800" dirty="0" smtClean="0"/>
              <a:t> To avoid frequent alarms, hysteresis can be used. If a temperature alarm is set at 100°C with a hysteresis of 5°C, it will reset only when the temperature drops below 95°C.</a:t>
            </a:r>
          </a:p>
          <a:p>
            <a:pPr algn="just"/>
            <a:r>
              <a:rPr lang="en-GB" sz="1800" b="1" dirty="0" smtClean="0"/>
              <a:t>Delay:</a:t>
            </a:r>
            <a:r>
              <a:rPr lang="en-GB" sz="1800" dirty="0" smtClean="0"/>
              <a:t> Delays can be added to prevent alarms from triggering for short-lived disturbances. For example, a brief pressure spike may not warrant an alarm.</a:t>
            </a:r>
          </a:p>
          <a:p>
            <a:pPr algn="just"/>
            <a:endParaRPr lang="en-GB" sz="1800" dirty="0"/>
          </a:p>
        </p:txBody>
      </p:sp>
      <p:sp>
        <p:nvSpPr>
          <p:cNvPr id="11" name="Left Brace 10"/>
          <p:cNvSpPr/>
          <p:nvPr/>
        </p:nvSpPr>
        <p:spPr>
          <a:xfrm>
            <a:off x="6714055" y="1566521"/>
            <a:ext cx="360000" cy="4009090"/>
          </a:xfrm>
          <a:prstGeom prst="leftBrace">
            <a:avLst>
              <a:gd name="adj1" fmla="val 8333"/>
              <a:gd name="adj2" fmla="val 184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p:cNvSpPr/>
          <p:nvPr/>
        </p:nvSpPr>
        <p:spPr>
          <a:xfrm>
            <a:off x="6142742" y="1566520"/>
            <a:ext cx="360000" cy="1486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a:stCxn id="12" idx="1"/>
            <a:endCxn id="11" idx="1"/>
          </p:cNvCxnSpPr>
          <p:nvPr/>
        </p:nvCxnSpPr>
        <p:spPr>
          <a:xfrm flipV="1">
            <a:off x="6502742" y="2306399"/>
            <a:ext cx="211313" cy="35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7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Alarm </a:t>
            </a:r>
            <a:r>
              <a:rPr lang="en-GB" b="1" dirty="0" smtClean="0"/>
              <a:t>selection</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7</a:t>
            </a:fld>
            <a:endParaRPr lang="sv-SE" dirty="0"/>
          </a:p>
        </p:txBody>
      </p:sp>
      <p:sp>
        <p:nvSpPr>
          <p:cNvPr id="6" name="Content Placeholder 5"/>
          <p:cNvSpPr>
            <a:spLocks noGrp="1"/>
          </p:cNvSpPr>
          <p:nvPr>
            <p:ph idx="1"/>
          </p:nvPr>
        </p:nvSpPr>
        <p:spPr>
          <a:xfrm>
            <a:off x="1094400" y="1562400"/>
            <a:ext cx="5100660" cy="4768062"/>
          </a:xfrm>
        </p:spPr>
        <p:txBody>
          <a:bodyPr/>
          <a:lstStyle/>
          <a:p>
            <a:pPr algn="just">
              <a:buFont typeface="Arial" panose="020B0604020202020204" pitchFamily="34" charset="0"/>
              <a:buChar char="•"/>
            </a:pPr>
            <a:r>
              <a:rPr lang="en-GB" dirty="0" smtClean="0"/>
              <a:t> Lack of </a:t>
            </a:r>
            <a:r>
              <a:rPr lang="en-GB" b="1" dirty="0" smtClean="0"/>
              <a:t>clear definitions </a:t>
            </a:r>
            <a:r>
              <a:rPr lang="en-GB" dirty="0" smtClean="0"/>
              <a:t>from system owners</a:t>
            </a:r>
          </a:p>
          <a:p>
            <a:pPr marL="0" indent="0" algn="just">
              <a:buNone/>
              <a:tabLst>
                <a:tab pos="355600" algn="l"/>
              </a:tabLst>
            </a:pPr>
            <a:r>
              <a:rPr lang="en-GB" dirty="0"/>
              <a:t>	</a:t>
            </a:r>
            <a:r>
              <a:rPr lang="en-GB" dirty="0" smtClean="0"/>
              <a:t>Some alarms aren’t known in the 	design phase. It needs to be defined 	after using the system and knowing 	the 	reactions and limits</a:t>
            </a:r>
          </a:p>
          <a:p>
            <a:pPr algn="just">
              <a:buFont typeface="Arial" panose="020B0604020202020204" pitchFamily="34" charset="0"/>
              <a:buChar char="•"/>
            </a:pPr>
            <a:r>
              <a:rPr lang="en-GB" dirty="0" smtClean="0"/>
              <a:t> Unique state machines with diverse requirements, necessitating </a:t>
            </a:r>
            <a:r>
              <a:rPr lang="en-GB" b="1" dirty="0" smtClean="0"/>
              <a:t>tailored alarm configurations</a:t>
            </a:r>
            <a:r>
              <a:rPr lang="en-GB" dirty="0" smtClean="0"/>
              <a:t>. (to avoid false alarm and ensure detecting anomalies)</a:t>
            </a:r>
          </a:p>
          <a:p>
            <a:pPr algn="just">
              <a:buFont typeface="Arial" panose="020B0604020202020204" pitchFamily="34" charset="0"/>
              <a:buChar char="•"/>
            </a:pPr>
            <a:r>
              <a:rPr lang="en-GB" b="1" dirty="0" smtClean="0"/>
              <a:t> Time-intensive configuration </a:t>
            </a:r>
            <a:r>
              <a:rPr lang="en-GB" dirty="0" smtClean="0"/>
              <a:t>in the Operator Interface (OPI) for multiple state machines.</a:t>
            </a: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sp>
        <p:nvSpPr>
          <p:cNvPr id="9" name="Text Placeholder 8"/>
          <p:cNvSpPr>
            <a:spLocks noGrp="1"/>
          </p:cNvSpPr>
          <p:nvPr>
            <p:ph type="body" sz="quarter" idx="14"/>
          </p:nvPr>
        </p:nvSpPr>
        <p:spPr/>
        <p:txBody>
          <a:bodyPr/>
          <a:lstStyle/>
          <a:p>
            <a:r>
              <a:rPr lang="fr-FR" dirty="0" smtClean="0"/>
              <a:t>Challenges</a:t>
            </a:r>
            <a:endParaRPr lang="en-GB"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5333"/>
          <a:stretch/>
        </p:blipFill>
        <p:spPr>
          <a:xfrm>
            <a:off x="6524972" y="1543937"/>
            <a:ext cx="5090679" cy="4310108"/>
          </a:xfrm>
          <a:prstGeom prst="rect">
            <a:avLst/>
          </a:prstGeom>
        </p:spPr>
      </p:pic>
    </p:spTree>
    <p:extLst>
      <p:ext uri="{BB962C8B-B14F-4D97-AF65-F5344CB8AC3E}">
        <p14:creationId xmlns:p14="http://schemas.microsoft.com/office/powerpoint/2010/main" val="191816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Alarm selection</a:t>
            </a:r>
            <a:endParaRPr lang="en-GB" dirty="0"/>
          </a:p>
        </p:txBody>
      </p:sp>
      <p:sp>
        <p:nvSpPr>
          <p:cNvPr id="4" name="Slide Number Placeholder 3"/>
          <p:cNvSpPr>
            <a:spLocks noGrp="1"/>
          </p:cNvSpPr>
          <p:nvPr>
            <p:ph type="sldNum" sz="quarter" idx="12"/>
          </p:nvPr>
        </p:nvSpPr>
        <p:spPr/>
        <p:txBody>
          <a:bodyPr/>
          <a:lstStyle/>
          <a:p>
            <a:fld id="{F7283078-D760-1647-8B80-66BA8B52336D}" type="slidenum">
              <a:rPr lang="sv-SE" smtClean="0"/>
              <a:t>8</a:t>
            </a:fld>
            <a:endParaRPr lang="sv-SE" dirty="0"/>
          </a:p>
        </p:txBody>
      </p:sp>
      <p:sp>
        <p:nvSpPr>
          <p:cNvPr id="5" name="Text Placeholder 4"/>
          <p:cNvSpPr>
            <a:spLocks noGrp="1"/>
          </p:cNvSpPr>
          <p:nvPr>
            <p:ph type="body" sz="quarter" idx="14"/>
          </p:nvPr>
        </p:nvSpPr>
        <p:spPr/>
        <p:txBody>
          <a:bodyPr/>
          <a:lstStyle/>
          <a:p>
            <a:r>
              <a:rPr lang="en-GB" dirty="0" smtClean="0"/>
              <a:t>Good practice</a:t>
            </a:r>
            <a:endParaRPr lang="en-GB" dirty="0"/>
          </a:p>
        </p:txBody>
      </p:sp>
      <p:sp>
        <p:nvSpPr>
          <p:cNvPr id="6" name="Content Placeholder 5"/>
          <p:cNvSpPr>
            <a:spLocks noGrp="1"/>
          </p:cNvSpPr>
          <p:nvPr>
            <p:ph idx="1"/>
          </p:nvPr>
        </p:nvSpPr>
        <p:spPr>
          <a:xfrm>
            <a:off x="1094400" y="1562399"/>
            <a:ext cx="5519760" cy="4278331"/>
          </a:xfrm>
        </p:spPr>
        <p:txBody>
          <a:bodyPr/>
          <a:lstStyle/>
          <a:p>
            <a:pPr algn="just">
              <a:buFont typeface="Arial" panose="020B0604020202020204" pitchFamily="34" charset="0"/>
              <a:buChar char="•"/>
            </a:pPr>
            <a:r>
              <a:rPr lang="en-GB" dirty="0" smtClean="0"/>
              <a:t> </a:t>
            </a:r>
            <a:r>
              <a:rPr lang="en-GB" b="1" dirty="0" smtClean="0"/>
              <a:t>Clear </a:t>
            </a:r>
            <a:r>
              <a:rPr lang="en-GB" b="1" dirty="0"/>
              <a:t>communication channels </a:t>
            </a:r>
            <a:r>
              <a:rPr lang="en-GB" dirty="0"/>
              <a:t>between system </a:t>
            </a:r>
            <a:r>
              <a:rPr lang="en-GB" dirty="0" smtClean="0"/>
              <a:t>owners, integrators </a:t>
            </a:r>
            <a:r>
              <a:rPr lang="en-GB" dirty="0"/>
              <a:t>and operators are essential for defining alarm </a:t>
            </a:r>
            <a:r>
              <a:rPr lang="en-GB" dirty="0" smtClean="0"/>
              <a:t>criteria.</a:t>
            </a:r>
          </a:p>
          <a:p>
            <a:pPr algn="just">
              <a:buFont typeface="Arial" panose="020B0604020202020204" pitchFamily="34" charset="0"/>
              <a:buChar char="•"/>
            </a:pPr>
            <a:r>
              <a:rPr lang="en-GB" b="1" dirty="0"/>
              <a:t> </a:t>
            </a:r>
            <a:r>
              <a:rPr lang="en-GB" b="1" dirty="0" smtClean="0"/>
              <a:t>Contextual </a:t>
            </a:r>
            <a:r>
              <a:rPr lang="en-GB" b="1" dirty="0"/>
              <a:t>Alarm Selection</a:t>
            </a:r>
            <a:r>
              <a:rPr lang="en-GB" dirty="0" smtClean="0"/>
              <a:t> </a:t>
            </a:r>
          </a:p>
          <a:p>
            <a:pPr algn="just">
              <a:buFont typeface="Arial" panose="020B0604020202020204" pitchFamily="34" charset="0"/>
              <a:buChar char="•"/>
            </a:pPr>
            <a:r>
              <a:rPr lang="en-GB" dirty="0"/>
              <a:t> </a:t>
            </a:r>
            <a:r>
              <a:rPr lang="en-GB" dirty="0" smtClean="0"/>
              <a:t>Need </a:t>
            </a:r>
            <a:r>
              <a:rPr lang="en-GB" dirty="0"/>
              <a:t>for adaptive, </a:t>
            </a:r>
            <a:r>
              <a:rPr lang="en-GB" b="1" dirty="0"/>
              <a:t>user-friendly configuration </a:t>
            </a:r>
            <a:r>
              <a:rPr lang="en-GB" dirty="0"/>
              <a:t>interfaces in the </a:t>
            </a:r>
            <a:r>
              <a:rPr lang="en-GB" dirty="0" smtClean="0"/>
              <a:t>OPI</a:t>
            </a: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629" r="17926"/>
          <a:stretch/>
        </p:blipFill>
        <p:spPr>
          <a:xfrm>
            <a:off x="6954520" y="1546964"/>
            <a:ext cx="4424112" cy="4309200"/>
          </a:xfrm>
          <a:prstGeom prst="rect">
            <a:avLst/>
          </a:prstGeom>
        </p:spPr>
      </p:pic>
    </p:spTree>
    <p:extLst>
      <p:ext uri="{BB962C8B-B14F-4D97-AF65-F5344CB8AC3E}">
        <p14:creationId xmlns:p14="http://schemas.microsoft.com/office/powerpoint/2010/main" val="276250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08" y="265373"/>
            <a:ext cx="10374783" cy="657339"/>
          </a:xfrm>
        </p:spPr>
        <p:txBody>
          <a:bodyPr/>
          <a:lstStyle/>
          <a:p>
            <a:r>
              <a:rPr lang="en-GB" b="1" dirty="0" smtClean="0"/>
              <a:t>Operator/end user perspective</a:t>
            </a:r>
            <a:endParaRPr lang="en-GB" b="1" dirty="0"/>
          </a:p>
        </p:txBody>
      </p:sp>
      <p:sp>
        <p:nvSpPr>
          <p:cNvPr id="4" name="Slide Number Placeholder 3"/>
          <p:cNvSpPr>
            <a:spLocks noGrp="1"/>
          </p:cNvSpPr>
          <p:nvPr>
            <p:ph type="sldNum" sz="quarter" idx="12"/>
          </p:nvPr>
        </p:nvSpPr>
        <p:spPr/>
        <p:txBody>
          <a:bodyPr/>
          <a:lstStyle/>
          <a:p>
            <a:fld id="{F7283078-D760-1647-8B80-66BA8B52336D}" type="slidenum">
              <a:rPr lang="sv-SE" smtClean="0"/>
              <a:t>9</a:t>
            </a:fld>
            <a:endParaRPr lang="sv-SE" dirty="0"/>
          </a:p>
        </p:txBody>
      </p:sp>
      <p:sp>
        <p:nvSpPr>
          <p:cNvPr id="5" name="Text Placeholder 4"/>
          <p:cNvSpPr>
            <a:spLocks noGrp="1"/>
          </p:cNvSpPr>
          <p:nvPr>
            <p:ph type="body" sz="quarter" idx="14"/>
          </p:nvPr>
        </p:nvSpPr>
        <p:spPr/>
        <p:txBody>
          <a:bodyPr/>
          <a:lstStyle/>
          <a:p>
            <a:r>
              <a:rPr lang="en-GB" dirty="0" smtClean="0"/>
              <a:t>Challenges</a:t>
            </a:r>
            <a:endParaRPr lang="en-GB" dirty="0"/>
          </a:p>
        </p:txBody>
      </p:sp>
      <p:sp>
        <p:nvSpPr>
          <p:cNvPr id="6" name="Content Placeholder 5"/>
          <p:cNvSpPr>
            <a:spLocks noGrp="1"/>
          </p:cNvSpPr>
          <p:nvPr>
            <p:ph idx="1"/>
          </p:nvPr>
        </p:nvSpPr>
        <p:spPr>
          <a:xfrm>
            <a:off x="6184900" y="1562400"/>
            <a:ext cx="5613632" cy="4282640"/>
          </a:xfrm>
        </p:spPr>
        <p:txBody>
          <a:bodyPr/>
          <a:lstStyle/>
          <a:p>
            <a:pPr algn="just">
              <a:buFont typeface="Arial" panose="020B0604020202020204" pitchFamily="34" charset="0"/>
              <a:buChar char="•"/>
            </a:pPr>
            <a:r>
              <a:rPr lang="en-GB" dirty="0"/>
              <a:t> </a:t>
            </a:r>
            <a:r>
              <a:rPr lang="en-GB" b="1" dirty="0" smtClean="0"/>
              <a:t>Determining </a:t>
            </a:r>
            <a:r>
              <a:rPr lang="en-GB" b="1" dirty="0"/>
              <a:t>the essential alarms</a:t>
            </a:r>
            <a:r>
              <a:rPr lang="en-GB" dirty="0"/>
              <a:t> for a given </a:t>
            </a:r>
            <a:r>
              <a:rPr lang="en-GB" dirty="0" smtClean="0"/>
              <a:t>process</a:t>
            </a:r>
          </a:p>
          <a:p>
            <a:pPr algn="just">
              <a:buFont typeface="Arial" panose="020B0604020202020204" pitchFamily="34" charset="0"/>
              <a:buChar char="•"/>
            </a:pPr>
            <a:r>
              <a:rPr lang="en-GB" dirty="0" smtClean="0"/>
              <a:t> Alarm </a:t>
            </a:r>
            <a:r>
              <a:rPr lang="en-GB" b="1" dirty="0"/>
              <a:t>descriptions</a:t>
            </a:r>
            <a:r>
              <a:rPr lang="en-GB" dirty="0"/>
              <a:t> and need for annunciation</a:t>
            </a:r>
            <a:endParaRPr lang="en-GB" dirty="0" smtClean="0"/>
          </a:p>
          <a:p>
            <a:pPr algn="just">
              <a:buFont typeface="Arial" panose="020B0604020202020204" pitchFamily="34" charset="0"/>
              <a:buChar char="•"/>
            </a:pPr>
            <a:r>
              <a:rPr lang="fr-FR" dirty="0" smtClean="0"/>
              <a:t> </a:t>
            </a:r>
            <a:r>
              <a:rPr lang="fr-FR" b="1" dirty="0" smtClean="0"/>
              <a:t>Action</a:t>
            </a:r>
            <a:r>
              <a:rPr lang="fr-FR" dirty="0" smtClean="0"/>
              <a:t> </a:t>
            </a:r>
            <a:r>
              <a:rPr lang="en-GB" dirty="0"/>
              <a:t>upon alarm </a:t>
            </a:r>
            <a:r>
              <a:rPr lang="en-GB" dirty="0" smtClean="0"/>
              <a:t>activation</a:t>
            </a:r>
            <a:endParaRPr lang="en-GB" dirty="0"/>
          </a:p>
          <a:p>
            <a:pPr algn="just">
              <a:buFont typeface="Arial" panose="020B0604020202020204" pitchFamily="34" charset="0"/>
              <a:buChar char="•"/>
            </a:pPr>
            <a:r>
              <a:rPr lang="en-GB" dirty="0" smtClean="0"/>
              <a:t> Balancing </a:t>
            </a:r>
            <a:r>
              <a:rPr lang="en-GB" b="1" dirty="0"/>
              <a:t>safety</a:t>
            </a:r>
            <a:r>
              <a:rPr lang="en-GB" dirty="0"/>
              <a:t> and </a:t>
            </a:r>
            <a:r>
              <a:rPr lang="en-GB" b="1" dirty="0" smtClean="0"/>
              <a:t>operational flexibility </a:t>
            </a:r>
            <a:r>
              <a:rPr lang="en-GB" dirty="0" smtClean="0"/>
              <a:t>with </a:t>
            </a:r>
            <a:r>
              <a:rPr lang="en-GB" dirty="0"/>
              <a:t>alarms and </a:t>
            </a:r>
            <a:r>
              <a:rPr lang="en-GB" dirty="0" smtClean="0"/>
              <a:t>interlocks</a:t>
            </a:r>
          </a:p>
        </p:txBody>
      </p:sp>
      <p:sp>
        <p:nvSpPr>
          <p:cNvPr id="7" name="Date Placeholder 6"/>
          <p:cNvSpPr>
            <a:spLocks noGrp="1"/>
          </p:cNvSpPr>
          <p:nvPr>
            <p:ph type="dt" sz="half" idx="10"/>
          </p:nvPr>
        </p:nvSpPr>
        <p:spPr/>
        <p:txBody>
          <a:bodyPr/>
          <a:lstStyle/>
          <a:p>
            <a:fld id="{18896B66-0B3A-474C-9C9C-E4F07B1F5DAD}" type="datetime1">
              <a:rPr lang="sv-SE" smtClean="0"/>
              <a:t>2023-11-17</a:t>
            </a:fld>
            <a:endParaRPr lang="sv-SE"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29872" b="7834"/>
          <a:stretch/>
        </p:blipFill>
        <p:spPr>
          <a:xfrm>
            <a:off x="952500" y="1562400"/>
            <a:ext cx="4887923" cy="4282640"/>
          </a:xfrm>
          <a:prstGeom prst="rect">
            <a:avLst/>
          </a:prstGeom>
        </p:spPr>
      </p:pic>
    </p:spTree>
    <p:extLst>
      <p:ext uri="{BB962C8B-B14F-4D97-AF65-F5344CB8AC3E}">
        <p14:creationId xmlns:p14="http://schemas.microsoft.com/office/powerpoint/2010/main" val="201429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20375</TotalTime>
  <Words>1432</Words>
  <Application>Microsoft Office PowerPoint</Application>
  <PresentationFormat>Widescreen</PresentationFormat>
  <Paragraphs>218</Paragraphs>
  <Slides>14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Segoe UI</vt:lpstr>
      <vt:lpstr>Segoe UI Light</vt:lpstr>
      <vt:lpstr>Segoe UI Semibold</vt:lpstr>
      <vt:lpstr>Wingdings</vt:lpstr>
      <vt:lpstr>Office-tema</vt:lpstr>
      <vt:lpstr>Office Theme</vt:lpstr>
      <vt:lpstr>Alarm Handling</vt:lpstr>
      <vt:lpstr>Agenda</vt:lpstr>
      <vt:lpstr>Introduction</vt:lpstr>
      <vt:lpstr>PowerPoint Presentation</vt:lpstr>
      <vt:lpstr>The role of alarms</vt:lpstr>
      <vt:lpstr>Types of alarms &amp; configuration</vt:lpstr>
      <vt:lpstr>Alarm selection</vt:lpstr>
      <vt:lpstr>Alarm selection</vt:lpstr>
      <vt:lpstr>Operator/end user perspective</vt:lpstr>
      <vt:lpstr>Operator/end user perspective</vt:lpstr>
      <vt:lpstr>Alarm flooding</vt:lpstr>
      <vt:lpstr>Alarm flooding</vt:lpstr>
      <vt:lpstr>Alarm handling best practices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Jorick Lochet</cp:lastModifiedBy>
  <cp:revision>310</cp:revision>
  <cp:lastPrinted>2019-03-08T10:27:30Z</cp:lastPrinted>
  <dcterms:created xsi:type="dcterms:W3CDTF">2020-01-21T09:56:49Z</dcterms:created>
  <dcterms:modified xsi:type="dcterms:W3CDTF">2023-11-17T12:31:01Z</dcterms:modified>
</cp:coreProperties>
</file>