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2" r:id="rId2"/>
    <p:sldId id="466" r:id="rId3"/>
    <p:sldId id="512" r:id="rId4"/>
    <p:sldId id="531" r:id="rId5"/>
    <p:sldId id="534" r:id="rId6"/>
    <p:sldId id="536" r:id="rId7"/>
    <p:sldId id="535" r:id="rId8"/>
    <p:sldId id="538" r:id="rId9"/>
    <p:sldId id="540" r:id="rId10"/>
    <p:sldId id="541" r:id="rId11"/>
    <p:sldId id="542" r:id="rId12"/>
    <p:sldId id="533" r:id="rId13"/>
    <p:sldId id="543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Rose" initials="SCFR" lastIdx="1" clrIdx="0">
    <p:extLst>
      <p:ext uri="{19B8F6BF-5375-455C-9EA6-DF929625EA0E}">
        <p15:presenceInfo xmlns:p15="http://schemas.microsoft.com/office/powerpoint/2012/main" userId="Simon Rose" providerId="None"/>
      </p:ext>
    </p:extLst>
  </p:cmAuthor>
  <p:cmAuthor id="2" name="Antoni Simelio" initials="AS" lastIdx="1" clrIdx="1">
    <p:extLst>
      <p:ext uri="{19B8F6BF-5375-455C-9EA6-DF929625EA0E}">
        <p15:presenceInfo xmlns:p15="http://schemas.microsoft.com/office/powerpoint/2012/main" userId="Antoni Simelio" providerId="None"/>
      </p:ext>
    </p:extLst>
  </p:cmAuthor>
  <p:cmAuthor id="3" name="Antoni Simelio" initials="AS [2]" lastIdx="10" clrIdx="2">
    <p:extLst>
      <p:ext uri="{19B8F6BF-5375-455C-9EA6-DF929625EA0E}">
        <p15:presenceInfo xmlns:p15="http://schemas.microsoft.com/office/powerpoint/2012/main" userId="S-1-5-21-1853637497-491971987-2917381224-14805" providerId="AD"/>
      </p:ext>
    </p:extLst>
  </p:cmAuthor>
  <p:cmAuthor id="4" name="Microsoft Office User" initials="MOU" lastIdx="6" clrIdx="3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FF9"/>
    <a:srgbClr val="CBDEF2"/>
    <a:srgbClr val="E5F0EC"/>
    <a:srgbClr val="E6EBEF"/>
    <a:srgbClr val="CCCCCC"/>
    <a:srgbClr val="666666"/>
    <a:srgbClr val="FECC99"/>
    <a:srgbClr val="FEE6CC"/>
    <a:srgbClr val="CCDFDB"/>
    <a:srgbClr val="D7E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71" autoAdjust="0"/>
    <p:restoredTop sz="94681" autoAdjust="0"/>
  </p:normalViewPr>
  <p:slideViewPr>
    <p:cSldViewPr snapToGrid="0" snapToObjects="1">
      <p:cViewPr varScale="1">
        <p:scale>
          <a:sx n="152" d="100"/>
          <a:sy n="152" d="100"/>
        </p:scale>
        <p:origin x="18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2023-12-12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66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2023-12-12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2023-12-12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2023-12-12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2023-12-12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2023-12-12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2023-12-12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2023-12-12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2023-12-12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workshop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10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142678"/>
            <a:ext cx="10041686" cy="5332591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chemeClr val="tx1"/>
                </a:solidFill>
              </a:rPr>
              <a:t>Knowledge sharing sessions 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1 month works well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Pool of subjects decided for the group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The best presenter is decided in the group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The most interesting subject is decided in the group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chemeClr val="tx1"/>
                </a:solidFill>
              </a:rPr>
              <a:t>Chat group ( slack or teams ) 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Very short discussion of the subject among the group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Explain issue and propose solutions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chemeClr val="tx1"/>
                </a:solidFill>
              </a:rPr>
              <a:t>Weekly meetings 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Short presentation ( issue and solution 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Keep things to the point and right granularity</a:t>
            </a:r>
            <a:r>
              <a:rPr lang="sv-SE" sz="1800" dirty="0" smtClean="0"/>
              <a:t> </a:t>
            </a:r>
            <a:endParaRPr lang="sv-SE" sz="1800" dirty="0"/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2500" dirty="0" smtClean="0">
              <a:solidFill>
                <a:schemeClr val="tx1"/>
              </a:solidFill>
            </a:endParaRPr>
          </a:p>
          <a:p>
            <a:pPr lvl="1"/>
            <a:endParaRPr lang="sv-SE" sz="1500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214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workshop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11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142678"/>
            <a:ext cx="10041686" cy="5332591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chemeClr val="tx1"/>
                </a:solidFill>
              </a:rPr>
              <a:t>JIRA/TAIGA 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Contain information instantly about the problem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Not a good place to store knowledge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The information of the ticket must be properly translated to 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chemeClr val="tx1"/>
                </a:solidFill>
              </a:rPr>
              <a:t>Confluence  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Good place to store information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Still it takes time to present it in the right way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b="1" dirty="0" smtClean="0">
                <a:solidFill>
                  <a:schemeClr val="tx1"/>
                </a:solidFill>
              </a:rPr>
              <a:t>Official Documentation ( chess ):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The right way , the right place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But very long and costly for the engineers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Right balance of time spent doing documentation in order to maximize results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2500" dirty="0" smtClean="0">
              <a:solidFill>
                <a:schemeClr val="tx1"/>
              </a:solidFill>
            </a:endParaRPr>
          </a:p>
          <a:p>
            <a:pPr lvl="1"/>
            <a:endParaRPr lang="sv-SE" sz="1500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88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workshop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12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399" y="1142678"/>
            <a:ext cx="10535625" cy="5332591"/>
          </a:xfrm>
        </p:spPr>
        <p:txBody>
          <a:bodyPr/>
          <a:lstStyle/>
          <a:p>
            <a:pPr algn="just"/>
            <a:r>
              <a:rPr lang="en-GB" b="1" dirty="0">
                <a:solidFill>
                  <a:schemeClr val="tx1"/>
                </a:solidFill>
              </a:rPr>
              <a:t>What does this group consider to be “industry best practises” regarding retaining knowledge in a control team? </a:t>
            </a:r>
            <a:endParaRPr lang="en-GB" b="1" dirty="0" smtClean="0">
              <a:solidFill>
                <a:schemeClr val="tx1"/>
              </a:solidFill>
            </a:endParaRPr>
          </a:p>
          <a:p>
            <a:pPr algn="just"/>
            <a:r>
              <a:rPr lang="en-GB" b="1" dirty="0" smtClean="0">
                <a:solidFill>
                  <a:schemeClr val="tx1"/>
                </a:solidFill>
              </a:rPr>
              <a:t>And </a:t>
            </a:r>
            <a:r>
              <a:rPr lang="en-GB" b="1" dirty="0">
                <a:solidFill>
                  <a:schemeClr val="tx1"/>
                </a:solidFill>
              </a:rPr>
              <a:t>if crucial knowledge and know-how is lost despite our best efforts, what is the best contingencies to reduce the impact?</a:t>
            </a:r>
            <a:endParaRPr lang="sv-SE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</a:t>
            </a:r>
            <a:r>
              <a:rPr lang="sv-SE" b="1" dirty="0" smtClean="0"/>
              <a:t>Written documentation </a:t>
            </a:r>
            <a:r>
              <a:rPr lang="sv-SE" dirty="0" smtClean="0"/>
              <a:t>, findible, up to date, correct.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</a:t>
            </a:r>
            <a:r>
              <a:rPr lang="sv-SE" dirty="0" smtClean="0"/>
              <a:t>This process (writting documentation)  must be </a:t>
            </a:r>
            <a:r>
              <a:rPr lang="sv-SE" b="1" dirty="0" smtClean="0"/>
              <a:t>integrated in the workflow </a:t>
            </a:r>
            <a:r>
              <a:rPr lang="sv-SE" dirty="0" smtClean="0"/>
              <a:t>and be  part of the tasks of the engineer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</a:t>
            </a:r>
            <a:r>
              <a:rPr lang="sv-SE" dirty="0" smtClean="0"/>
              <a:t>People needs to</a:t>
            </a:r>
            <a:r>
              <a:rPr lang="sv-SE" b="1" dirty="0" smtClean="0"/>
              <a:t> learn the skills </a:t>
            </a:r>
            <a:r>
              <a:rPr lang="sv-SE" dirty="0" smtClean="0"/>
              <a:t>in order to write good documentation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 smtClean="0"/>
              <a:t>Doc Reviews as a group </a:t>
            </a:r>
            <a:r>
              <a:rPr lang="sv-SE" dirty="0" smtClean="0">
                <a:sym typeface="Wingdings" panose="05000000000000000000" pitchFamily="2" charset="2"/>
              </a:rPr>
              <a:t> read documetation , write documentation and be a reviewer</a:t>
            </a:r>
            <a:endParaRPr lang="sv-SE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 smtClean="0"/>
              <a:t>Good templates</a:t>
            </a:r>
            <a:r>
              <a:rPr lang="sv-SE" dirty="0"/>
              <a:t> </a:t>
            </a:r>
            <a:r>
              <a:rPr lang="sv-SE" dirty="0" smtClean="0"/>
              <a:t>are necessary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 </a:t>
            </a:r>
            <a:r>
              <a:rPr lang="sv-SE" b="1" dirty="0" smtClean="0"/>
              <a:t>Handover process </a:t>
            </a:r>
            <a:r>
              <a:rPr lang="sv-SE" dirty="0" smtClean="0"/>
              <a:t>: the receiver needs time to digest , review, and fill the holes of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</a:t>
            </a:r>
            <a:r>
              <a:rPr lang="sv-SE" b="1" dirty="0" smtClean="0"/>
              <a:t>Back-up person </a:t>
            </a:r>
            <a:r>
              <a:rPr lang="sv-SE" dirty="0" smtClean="0"/>
              <a:t>in every system</a:t>
            </a:r>
            <a:r>
              <a:rPr lang="sv-SE" dirty="0"/>
              <a:t> </a:t>
            </a:r>
            <a:r>
              <a:rPr lang="sv-SE" dirty="0" smtClean="0"/>
              <a:t>( long term solution / budget needed 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 </a:t>
            </a:r>
            <a:r>
              <a:rPr lang="sv-SE" b="1" dirty="0" smtClean="0"/>
              <a:t>Person as Responsible </a:t>
            </a:r>
            <a:r>
              <a:rPr lang="sv-SE" dirty="0" smtClean="0"/>
              <a:t>to organize the whole set of documentation is very useful</a:t>
            </a:r>
          </a:p>
        </p:txBody>
      </p:sp>
    </p:spTree>
    <p:extLst>
      <p:ext uri="{BB962C8B-B14F-4D97-AF65-F5344CB8AC3E}">
        <p14:creationId xmlns:p14="http://schemas.microsoft.com/office/powerpoint/2010/main" val="293615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Golden nuggets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13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399" y="1142678"/>
            <a:ext cx="10535625" cy="5332591"/>
          </a:xfrm>
        </p:spPr>
        <p:txBody>
          <a:bodyPr/>
          <a:lstStyle/>
          <a:p>
            <a:r>
              <a:rPr lang="en-GB" b="1" dirty="0"/>
              <a:t>Arrival Learning Process </a:t>
            </a:r>
            <a:endParaRPr lang="en-GB" dirty="0"/>
          </a:p>
          <a:p>
            <a:pPr lvl="0"/>
            <a:r>
              <a:rPr lang="en-GB" dirty="0"/>
              <a:t>Test environment : Newcomer will have a Test environment to start with</a:t>
            </a:r>
          </a:p>
          <a:p>
            <a:pPr lvl="0"/>
            <a:r>
              <a:rPr lang="en-GB" dirty="0"/>
              <a:t>Pair programming ( on real problems )</a:t>
            </a:r>
          </a:p>
          <a:p>
            <a:pPr lvl="0"/>
            <a:r>
              <a:rPr lang="en-GB" dirty="0"/>
              <a:t>Practical exercises ( based on real cases ) and executed in the Test Environment</a:t>
            </a:r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b="1" dirty="0"/>
              <a:t>Mentoring</a:t>
            </a:r>
            <a:endParaRPr lang="en-GB" dirty="0"/>
          </a:p>
          <a:p>
            <a:pPr lvl="0"/>
            <a:r>
              <a:rPr lang="en-GB" dirty="0"/>
              <a:t>Works well for the Newcomer </a:t>
            </a:r>
          </a:p>
          <a:p>
            <a:pPr lvl="0"/>
            <a:r>
              <a:rPr lang="en-GB" dirty="0"/>
              <a:t>Steals a lot of time to the old-timer , makes him/her slow</a:t>
            </a:r>
          </a:p>
          <a:p>
            <a:pPr lvl="0"/>
            <a:r>
              <a:rPr lang="en-GB" dirty="0"/>
              <a:t>A reward to the Mentor is necessary for this method to be extended on time</a:t>
            </a:r>
          </a:p>
          <a:p>
            <a:pPr lvl="0"/>
            <a:r>
              <a:rPr lang="en-GB" dirty="0"/>
              <a:t>Allocate time for the mentor to develop this job is necessary</a:t>
            </a:r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b="1" dirty="0"/>
              <a:t>Back-up person </a:t>
            </a:r>
            <a:r>
              <a:rPr lang="en-US" dirty="0"/>
              <a:t>in every system :</a:t>
            </a:r>
            <a:endParaRPr lang="en-GB" dirty="0"/>
          </a:p>
          <a:p>
            <a:pPr lvl="0"/>
            <a:r>
              <a:rPr lang="en-GB" dirty="0"/>
              <a:t>Long term solution </a:t>
            </a:r>
          </a:p>
          <a:p>
            <a:pPr lvl="0"/>
            <a:r>
              <a:rPr lang="en-GB"/>
              <a:t>Budget needed </a:t>
            </a:r>
          </a:p>
        </p:txBody>
      </p:sp>
    </p:spTree>
    <p:extLst>
      <p:ext uri="{BB962C8B-B14F-4D97-AF65-F5344CB8AC3E}">
        <p14:creationId xmlns:p14="http://schemas.microsoft.com/office/powerpoint/2010/main" val="109374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515B4B-3ADD-418D-A61D-2099706C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022" y="1442852"/>
            <a:ext cx="10331935" cy="3473531"/>
          </a:xfrm>
        </p:spPr>
        <p:txBody>
          <a:bodyPr/>
          <a:lstStyle/>
          <a:p>
            <a:r>
              <a:rPr lang="en-GB" sz="5000" b="1" dirty="0" smtClean="0"/>
              <a:t/>
            </a:r>
            <a:br>
              <a:rPr lang="en-GB" sz="5000" b="1" dirty="0" smtClean="0"/>
            </a:br>
            <a:r>
              <a:rPr lang="en-GB" sz="5000" b="1" dirty="0" smtClean="0"/>
              <a:t>Onboarding</a:t>
            </a:r>
            <a:r>
              <a:rPr lang="en-GB" sz="5000" b="1" dirty="0"/>
              <a:t>, </a:t>
            </a:r>
            <a:r>
              <a:rPr lang="en-GB" sz="5000" b="1" dirty="0" smtClean="0"/>
              <a:t/>
            </a:r>
            <a:br>
              <a:rPr lang="en-GB" sz="5000" b="1" dirty="0" smtClean="0"/>
            </a:br>
            <a:r>
              <a:rPr lang="en-GB" sz="5000" b="1" dirty="0" smtClean="0"/>
              <a:t>knowledge </a:t>
            </a:r>
            <a:r>
              <a:rPr lang="en-GB" sz="5000" b="1" dirty="0"/>
              <a:t>sharing </a:t>
            </a:r>
            <a:r>
              <a:rPr lang="en-GB" sz="5000" b="1" dirty="0" smtClean="0"/>
              <a:t>and</a:t>
            </a:r>
            <a:br>
              <a:rPr lang="en-GB" sz="5000" b="1" dirty="0" smtClean="0"/>
            </a:br>
            <a:r>
              <a:rPr lang="en-GB" sz="5000" b="1" dirty="0" smtClean="0"/>
              <a:t>knowledge </a:t>
            </a:r>
            <a:r>
              <a:rPr lang="en-GB" sz="5000" b="1" dirty="0"/>
              <a:t>retention </a:t>
            </a:r>
            <a:r>
              <a:rPr lang="en-GB" sz="5000" b="1" dirty="0" smtClean="0"/>
              <a:t/>
            </a:r>
            <a:br>
              <a:rPr lang="en-GB" sz="5000" b="1" dirty="0" smtClean="0"/>
            </a:br>
            <a:r>
              <a:rPr lang="en-GB" sz="5000" b="1" dirty="0"/>
              <a:t/>
            </a:r>
            <a:br>
              <a:rPr lang="en-GB" sz="5000" b="1" dirty="0"/>
            </a:br>
            <a:r>
              <a:rPr lang="en-GB" sz="5000" b="1" dirty="0" smtClean="0"/>
              <a:t>in the </a:t>
            </a:r>
            <a:r>
              <a:rPr lang="en-GB" sz="5000" b="1" dirty="0"/>
              <a:t>control systems </a:t>
            </a:r>
            <a:r>
              <a:rPr lang="en-GB" sz="3700" dirty="0"/>
              <a:t/>
            </a:r>
            <a:br>
              <a:rPr lang="en-GB" sz="3700" dirty="0"/>
            </a:br>
            <a:endParaRPr lang="en-GB" sz="3700" dirty="0"/>
          </a:p>
        </p:txBody>
      </p:sp>
    </p:spTree>
    <p:extLst>
      <p:ext uri="{BB962C8B-B14F-4D97-AF65-F5344CB8AC3E}">
        <p14:creationId xmlns:p14="http://schemas.microsoft.com/office/powerpoint/2010/main" val="149467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workshop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3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142678"/>
            <a:ext cx="10041686" cy="5332591"/>
          </a:xfrm>
        </p:spPr>
        <p:txBody>
          <a:bodyPr/>
          <a:lstStyle/>
          <a:p>
            <a:pPr algn="just"/>
            <a:r>
              <a:rPr lang="en-GB" b="1" dirty="0" smtClean="0">
                <a:solidFill>
                  <a:schemeClr val="tx1"/>
                </a:solidFill>
              </a:rPr>
              <a:t>How </a:t>
            </a:r>
            <a:r>
              <a:rPr lang="en-GB" b="1" dirty="0">
                <a:solidFill>
                  <a:schemeClr val="tx1"/>
                </a:solidFill>
              </a:rPr>
              <a:t>would an “ideal” </a:t>
            </a:r>
            <a:r>
              <a:rPr lang="en-GB" b="1" dirty="0" smtClean="0">
                <a:solidFill>
                  <a:schemeClr val="tx1"/>
                </a:solidFill>
              </a:rPr>
              <a:t>on-boarding </a:t>
            </a:r>
            <a:r>
              <a:rPr lang="en-GB" b="1" dirty="0">
                <a:solidFill>
                  <a:schemeClr val="tx1"/>
                </a:solidFill>
              </a:rPr>
              <a:t>of a new colleague look like? </a:t>
            </a:r>
            <a:endParaRPr lang="en-GB" b="1" dirty="0" smtClean="0">
              <a:solidFill>
                <a:schemeClr val="tx1"/>
              </a:solidFill>
            </a:endParaRPr>
          </a:p>
          <a:p>
            <a:pPr algn="just"/>
            <a:r>
              <a:rPr lang="en-GB" b="1" dirty="0" smtClean="0">
                <a:solidFill>
                  <a:schemeClr val="tx1"/>
                </a:solidFill>
              </a:rPr>
              <a:t>What </a:t>
            </a:r>
            <a:r>
              <a:rPr lang="en-GB" b="1" dirty="0">
                <a:solidFill>
                  <a:schemeClr val="tx1"/>
                </a:solidFill>
              </a:rPr>
              <a:t>are the benefits to the new colleague? And to your organization?</a:t>
            </a:r>
            <a:endParaRPr lang="sv-SE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u="sng" dirty="0">
                <a:solidFill>
                  <a:schemeClr val="tx1"/>
                </a:solidFill>
              </a:rPr>
              <a:t> What to do 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Mentoring, 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After first introduction - Work </a:t>
            </a:r>
            <a:r>
              <a:rPr lang="en-GB" dirty="0">
                <a:solidFill>
                  <a:schemeClr val="tx1"/>
                </a:solidFill>
              </a:rPr>
              <a:t>in couples not </a:t>
            </a:r>
            <a:r>
              <a:rPr lang="en-GB" dirty="0" smtClean="0">
                <a:solidFill>
                  <a:schemeClr val="tx1"/>
                </a:solidFill>
              </a:rPr>
              <a:t>isolated  - pair programming - shadowing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Use Test environment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– practical exercises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Clear objective and scope – Fixed time frame,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Socially integrate the person in the team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Site visits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Enforce who to contact in the own department and in others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Introduce the interfacing projects in the scope of the newcomer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Having additional learning material ( science, hardware , software 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1500" dirty="0" smtClean="0">
              <a:solidFill>
                <a:schemeClr val="tx1"/>
              </a:solidFill>
            </a:endParaRPr>
          </a:p>
          <a:p>
            <a:pPr lvl="1"/>
            <a:endParaRPr lang="sv-SE" sz="1500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819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workshop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4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142678"/>
            <a:ext cx="10041686" cy="5332591"/>
          </a:xfrm>
        </p:spPr>
        <p:txBody>
          <a:bodyPr/>
          <a:lstStyle/>
          <a:p>
            <a:pPr algn="just"/>
            <a:r>
              <a:rPr lang="en-GB" b="1" dirty="0" smtClean="0">
                <a:solidFill>
                  <a:schemeClr val="tx1"/>
                </a:solidFill>
              </a:rPr>
              <a:t>How </a:t>
            </a:r>
            <a:r>
              <a:rPr lang="en-GB" b="1" dirty="0">
                <a:solidFill>
                  <a:schemeClr val="tx1"/>
                </a:solidFill>
              </a:rPr>
              <a:t>would an “ideal” </a:t>
            </a:r>
            <a:r>
              <a:rPr lang="en-GB" b="1" dirty="0" smtClean="0">
                <a:solidFill>
                  <a:schemeClr val="tx1"/>
                </a:solidFill>
              </a:rPr>
              <a:t>on-boarding </a:t>
            </a:r>
            <a:r>
              <a:rPr lang="en-GB" b="1" dirty="0">
                <a:solidFill>
                  <a:schemeClr val="tx1"/>
                </a:solidFill>
              </a:rPr>
              <a:t>of a new colleague look like? </a:t>
            </a:r>
            <a:endParaRPr lang="en-GB" b="1" dirty="0" smtClean="0">
              <a:solidFill>
                <a:schemeClr val="tx1"/>
              </a:solidFill>
            </a:endParaRPr>
          </a:p>
          <a:p>
            <a:pPr algn="just"/>
            <a:endParaRPr lang="en-GB" u="sng" dirty="0" smtClean="0">
              <a:solidFill>
                <a:schemeClr val="tx1"/>
              </a:solidFill>
            </a:endParaRPr>
          </a:p>
          <a:p>
            <a:pPr algn="just"/>
            <a:r>
              <a:rPr lang="en-GB" u="sng" dirty="0" smtClean="0">
                <a:solidFill>
                  <a:schemeClr val="tx1"/>
                </a:solidFill>
              </a:rPr>
              <a:t>What not to do 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 Need for a real on-boarding program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Need for a clear scope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The newcomer is not supposed to plan his/her own schedule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Clear learning process in order to reach the objective is needed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Avoid overload of information</a:t>
            </a:r>
            <a:endParaRPr lang="en-GB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500" dirty="0" smtClean="0">
              <a:solidFill>
                <a:schemeClr val="tx1"/>
              </a:solidFill>
            </a:endParaRPr>
          </a:p>
          <a:p>
            <a:pPr lvl="1"/>
            <a:endParaRPr lang="sv-SE" sz="1500" dirty="0" smtClean="0"/>
          </a:p>
          <a:p>
            <a:pPr lvl="1"/>
            <a:endParaRPr lang="sv-SE" sz="1500" dirty="0"/>
          </a:p>
          <a:p>
            <a:pPr lvl="1"/>
            <a:endParaRPr lang="sv-SE" sz="1500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224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workshop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5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142678"/>
            <a:ext cx="10041686" cy="5332591"/>
          </a:xfrm>
        </p:spPr>
        <p:txBody>
          <a:bodyPr/>
          <a:lstStyle/>
          <a:p>
            <a:pPr algn="just"/>
            <a:r>
              <a:rPr lang="en-GB" b="1" dirty="0" smtClean="0">
                <a:solidFill>
                  <a:schemeClr val="tx1"/>
                </a:solidFill>
              </a:rPr>
              <a:t>How </a:t>
            </a:r>
            <a:r>
              <a:rPr lang="en-GB" b="1" dirty="0">
                <a:solidFill>
                  <a:schemeClr val="tx1"/>
                </a:solidFill>
              </a:rPr>
              <a:t>would an “ideal” </a:t>
            </a:r>
            <a:r>
              <a:rPr lang="en-GB" b="1" dirty="0" smtClean="0">
                <a:solidFill>
                  <a:schemeClr val="tx1"/>
                </a:solidFill>
              </a:rPr>
              <a:t>on-boarding </a:t>
            </a:r>
            <a:r>
              <a:rPr lang="en-GB" b="1" dirty="0">
                <a:solidFill>
                  <a:schemeClr val="tx1"/>
                </a:solidFill>
              </a:rPr>
              <a:t>of a new colleague look like? </a:t>
            </a:r>
            <a:endParaRPr lang="en-GB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25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500" b="1" dirty="0" smtClean="0">
                <a:solidFill>
                  <a:schemeClr val="tx1"/>
                </a:solidFill>
              </a:rPr>
              <a:t>Basic Training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300" dirty="0" smtClean="0">
                <a:solidFill>
                  <a:schemeClr val="tx1"/>
                </a:solidFill>
              </a:rPr>
              <a:t>Just after the arrival : Explain the basics to the Newcomer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25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500" b="1" dirty="0" smtClean="0">
                <a:solidFill>
                  <a:schemeClr val="tx1"/>
                </a:solidFill>
              </a:rPr>
              <a:t>Mentoring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300" dirty="0" smtClean="0">
                <a:solidFill>
                  <a:schemeClr val="tx1"/>
                </a:solidFill>
              </a:rPr>
              <a:t>Newcomer should have a Mentor assigned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300" dirty="0" smtClean="0">
                <a:solidFill>
                  <a:schemeClr val="tx1"/>
                </a:solidFill>
              </a:rPr>
              <a:t>Newcomer should work together with the Mentor ( shadowing 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GB" sz="2300" dirty="0" smtClean="0">
              <a:solidFill>
                <a:schemeClr val="tx1"/>
              </a:solidFill>
            </a:endParaRPr>
          </a:p>
          <a:p>
            <a:pPr lvl="1"/>
            <a:endParaRPr lang="sv-SE" sz="1500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769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workshop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6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142678"/>
            <a:ext cx="10041686" cy="5332591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en-GB" sz="2500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500" b="1" dirty="0" smtClean="0">
                <a:solidFill>
                  <a:schemeClr val="tx1"/>
                </a:solidFill>
              </a:rPr>
              <a:t>Post-arrival Learning Process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100" dirty="0">
                <a:solidFill>
                  <a:schemeClr val="tx1"/>
                </a:solidFill>
              </a:rPr>
              <a:t> </a:t>
            </a:r>
            <a:r>
              <a:rPr lang="en-GB" sz="2100" dirty="0" smtClean="0">
                <a:solidFill>
                  <a:schemeClr val="tx1"/>
                </a:solidFill>
              </a:rPr>
              <a:t>Test environment : Newcomer will have a Test environment to start with</a:t>
            </a:r>
            <a:endParaRPr lang="en-GB" sz="21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100" dirty="0" smtClean="0">
                <a:solidFill>
                  <a:schemeClr val="tx1"/>
                </a:solidFill>
              </a:rPr>
              <a:t> Pair programming ( on real problems )</a:t>
            </a:r>
            <a:endParaRPr lang="en-GB" sz="21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100" dirty="0">
                <a:solidFill>
                  <a:schemeClr val="tx1"/>
                </a:solidFill>
              </a:rPr>
              <a:t> P</a:t>
            </a:r>
            <a:r>
              <a:rPr lang="en-GB" sz="2100" dirty="0" smtClean="0">
                <a:solidFill>
                  <a:schemeClr val="tx1"/>
                </a:solidFill>
              </a:rPr>
              <a:t>ractical </a:t>
            </a:r>
            <a:r>
              <a:rPr lang="en-GB" sz="2100" dirty="0">
                <a:solidFill>
                  <a:schemeClr val="tx1"/>
                </a:solidFill>
              </a:rPr>
              <a:t>exercises </a:t>
            </a:r>
            <a:r>
              <a:rPr lang="en-GB" sz="2100" dirty="0" smtClean="0">
                <a:solidFill>
                  <a:schemeClr val="tx1"/>
                </a:solidFill>
              </a:rPr>
              <a:t>( based on real cases ) and executed in the Test Environment</a:t>
            </a:r>
            <a:endParaRPr lang="en-GB" sz="21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25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500" b="1" dirty="0" smtClean="0">
                <a:solidFill>
                  <a:schemeClr val="tx1"/>
                </a:solidFill>
              </a:rPr>
              <a:t>Scope and planning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300" dirty="0">
                <a:solidFill>
                  <a:schemeClr val="tx1"/>
                </a:solidFill>
              </a:rPr>
              <a:t> </a:t>
            </a:r>
            <a:r>
              <a:rPr lang="en-GB" sz="2300" dirty="0" smtClean="0">
                <a:solidFill>
                  <a:schemeClr val="tx1"/>
                </a:solidFill>
              </a:rPr>
              <a:t>The newcomer will be informed about the scope and expected time frame of this project ; including learning process.</a:t>
            </a:r>
          </a:p>
          <a:p>
            <a:pPr lvl="1"/>
            <a:endParaRPr lang="sv-SE" sz="1500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668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workshop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7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142678"/>
            <a:ext cx="10041686" cy="5332591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en-GB" sz="25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500" b="1" dirty="0" smtClean="0">
                <a:solidFill>
                  <a:schemeClr val="tx1"/>
                </a:solidFill>
              </a:rPr>
              <a:t>Workplace integration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300" dirty="0" smtClean="0">
                <a:solidFill>
                  <a:schemeClr val="tx1"/>
                </a:solidFill>
              </a:rPr>
              <a:t>Site </a:t>
            </a:r>
            <a:r>
              <a:rPr lang="en-GB" sz="2300" dirty="0">
                <a:solidFill>
                  <a:schemeClr val="tx1"/>
                </a:solidFill>
              </a:rPr>
              <a:t>visits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300" dirty="0">
                <a:solidFill>
                  <a:schemeClr val="tx1"/>
                </a:solidFill>
              </a:rPr>
              <a:t>Information about “who knows what” in </a:t>
            </a:r>
            <a:r>
              <a:rPr lang="en-GB" sz="2300" dirty="0" smtClean="0">
                <a:solidFill>
                  <a:schemeClr val="tx1"/>
                </a:solidFill>
              </a:rPr>
              <a:t>own and other </a:t>
            </a:r>
            <a:r>
              <a:rPr lang="en-GB" sz="2300" dirty="0">
                <a:solidFill>
                  <a:schemeClr val="tx1"/>
                </a:solidFill>
              </a:rPr>
              <a:t>departments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300" dirty="0" smtClean="0">
                <a:solidFill>
                  <a:schemeClr val="tx1"/>
                </a:solidFill>
              </a:rPr>
              <a:t>About the “assigned project” the newcomer will be involved in 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100" dirty="0" smtClean="0">
                <a:solidFill>
                  <a:schemeClr val="tx1"/>
                </a:solidFill>
              </a:rPr>
              <a:t>Information </a:t>
            </a:r>
            <a:r>
              <a:rPr lang="en-GB" sz="2100" dirty="0">
                <a:solidFill>
                  <a:schemeClr val="tx1"/>
                </a:solidFill>
              </a:rPr>
              <a:t>about </a:t>
            </a:r>
            <a:r>
              <a:rPr lang="en-GB" sz="2100" dirty="0" smtClean="0">
                <a:solidFill>
                  <a:schemeClr val="tx1"/>
                </a:solidFill>
              </a:rPr>
              <a:t>“technical project </a:t>
            </a:r>
            <a:r>
              <a:rPr lang="en-GB" sz="2100" dirty="0">
                <a:solidFill>
                  <a:schemeClr val="tx1"/>
                </a:solidFill>
              </a:rPr>
              <a:t>interfaces</a:t>
            </a:r>
            <a:r>
              <a:rPr lang="en-GB" sz="2100" dirty="0" smtClean="0">
                <a:solidFill>
                  <a:schemeClr val="tx1"/>
                </a:solidFill>
              </a:rPr>
              <a:t>”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100" dirty="0" smtClean="0">
                <a:solidFill>
                  <a:schemeClr val="tx1"/>
                </a:solidFill>
              </a:rPr>
              <a:t>Information </a:t>
            </a:r>
            <a:r>
              <a:rPr lang="en-GB" sz="2100" dirty="0">
                <a:solidFill>
                  <a:schemeClr val="tx1"/>
                </a:solidFill>
              </a:rPr>
              <a:t>about “</a:t>
            </a:r>
            <a:r>
              <a:rPr lang="en-GB" sz="2100" dirty="0" smtClean="0">
                <a:solidFill>
                  <a:schemeClr val="tx1"/>
                </a:solidFill>
              </a:rPr>
              <a:t>stakeholders”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GB" sz="25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500" b="1" dirty="0" smtClean="0">
                <a:solidFill>
                  <a:schemeClr val="tx1"/>
                </a:solidFill>
              </a:rPr>
              <a:t>Social integration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300" dirty="0" smtClean="0">
                <a:solidFill>
                  <a:schemeClr val="tx1"/>
                </a:solidFill>
              </a:rPr>
              <a:t>Using outside job activities</a:t>
            </a:r>
          </a:p>
          <a:p>
            <a:pPr lvl="1"/>
            <a:endParaRPr lang="sv-SE" sz="1500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787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workshop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8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142678"/>
            <a:ext cx="10041686" cy="5332591"/>
          </a:xfrm>
        </p:spPr>
        <p:txBody>
          <a:bodyPr/>
          <a:lstStyle/>
          <a:p>
            <a:pPr algn="just"/>
            <a:r>
              <a:rPr lang="en-GB" b="1" dirty="0">
                <a:solidFill>
                  <a:schemeClr val="tx1"/>
                </a:solidFill>
              </a:rPr>
              <a:t>What are the benefits to the new colleague? And to your organization?</a:t>
            </a:r>
            <a:endParaRPr lang="sv-SE" sz="24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500" b="1" dirty="0" smtClean="0">
                <a:solidFill>
                  <a:schemeClr val="tx1"/>
                </a:solidFill>
              </a:rPr>
              <a:t>Newcomer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Social Integration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Motivation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Social Reward ( person feels important 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500" b="1" dirty="0" smtClean="0">
                <a:solidFill>
                  <a:schemeClr val="tx1"/>
                </a:solidFill>
              </a:rPr>
              <a:t>Organization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Increase productivity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Faster relief workload for ‘old-timers’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General workplace satisfaction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Better transfer of information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</a:rPr>
              <a:t>Much less stressful environment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Person is independent and productive asap.</a:t>
            </a:r>
            <a:endParaRPr lang="en-GB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2500" dirty="0" smtClean="0">
              <a:solidFill>
                <a:schemeClr val="tx1"/>
              </a:solidFill>
            </a:endParaRPr>
          </a:p>
          <a:p>
            <a:pPr lvl="1"/>
            <a:endParaRPr lang="sv-SE" sz="1500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163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workshop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9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142678"/>
            <a:ext cx="10041686" cy="5332591"/>
          </a:xfrm>
        </p:spPr>
        <p:txBody>
          <a:bodyPr/>
          <a:lstStyle/>
          <a:p>
            <a:pPr algn="just"/>
            <a:r>
              <a:rPr lang="en-GB" b="1" dirty="0">
                <a:solidFill>
                  <a:schemeClr val="tx1"/>
                </a:solidFill>
              </a:rPr>
              <a:t>Describe a few ways of sharing knowledge that works well. Why do they work? </a:t>
            </a:r>
          </a:p>
          <a:p>
            <a:pPr algn="just"/>
            <a:r>
              <a:rPr lang="en-GB" b="1" dirty="0">
                <a:solidFill>
                  <a:schemeClr val="tx1"/>
                </a:solidFill>
              </a:rPr>
              <a:t>Now give a few examples of ways of sharing knowledge that works less well? </a:t>
            </a:r>
          </a:p>
          <a:p>
            <a:pPr algn="just"/>
            <a:r>
              <a:rPr lang="en-GB" b="1" dirty="0">
                <a:solidFill>
                  <a:schemeClr val="tx1"/>
                </a:solidFill>
              </a:rPr>
              <a:t>What are the challenges for the methods?</a:t>
            </a:r>
            <a:endParaRPr lang="sv-SE" sz="2400" b="1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chemeClr val="tx1"/>
                </a:solidFill>
              </a:rPr>
              <a:t>Mentoring 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Works well for the Newcomer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Steals a lot of time to the old-timer , makes him/her slow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A reward to the Mentor is necessary for this method to be extended on time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Allocate time for the mentor to develop this job is necessary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2500" dirty="0" smtClean="0">
              <a:solidFill>
                <a:schemeClr val="tx1"/>
              </a:solidFill>
            </a:endParaRPr>
          </a:p>
          <a:p>
            <a:pPr lvl="1"/>
            <a:endParaRPr lang="sv-SE" sz="1500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212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25820</TotalTime>
  <Words>940</Words>
  <Application>Microsoft Office PowerPoint</Application>
  <PresentationFormat>Widescreen</PresentationFormat>
  <Paragraphs>181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PowerPoint Presentation</vt:lpstr>
      <vt:lpstr> Onboarding,  knowledge sharing and knowledge retention   in the control systems  </vt:lpstr>
      <vt:lpstr>The workshop </vt:lpstr>
      <vt:lpstr>The workshop </vt:lpstr>
      <vt:lpstr>The workshop </vt:lpstr>
      <vt:lpstr>The workshop </vt:lpstr>
      <vt:lpstr>The workshop </vt:lpstr>
      <vt:lpstr>The workshop </vt:lpstr>
      <vt:lpstr>The workshop </vt:lpstr>
      <vt:lpstr>The workshop </vt:lpstr>
      <vt:lpstr>The workshop </vt:lpstr>
      <vt:lpstr>The workshop </vt:lpstr>
      <vt:lpstr>Golden nuggets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Rose</dc:creator>
  <cp:lastModifiedBy>Karl Vestin</cp:lastModifiedBy>
  <cp:revision>1459</cp:revision>
  <cp:lastPrinted>2019-03-08T10:27:30Z</cp:lastPrinted>
  <dcterms:created xsi:type="dcterms:W3CDTF">2020-10-22T10:03:54Z</dcterms:created>
  <dcterms:modified xsi:type="dcterms:W3CDTF">2023-12-12T12:04:02Z</dcterms:modified>
</cp:coreProperties>
</file>