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sldIdLst>
    <p:sldId id="256" r:id="rId2"/>
    <p:sldId id="425" r:id="rId3"/>
    <p:sldId id="428" r:id="rId4"/>
    <p:sldId id="427" r:id="rId5"/>
    <p:sldId id="429" r:id="rId6"/>
    <p:sldId id="430" r:id="rId7"/>
    <p:sldId id="426" r:id="rId8"/>
    <p:sldId id="432" r:id="rId9"/>
    <p:sldId id="431" r:id="rId10"/>
    <p:sldId id="433" r:id="rId11"/>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38" autoAdjust="0"/>
    <p:restoredTop sz="94676" autoAdjust="0"/>
  </p:normalViewPr>
  <p:slideViewPr>
    <p:cSldViewPr>
      <p:cViewPr varScale="1">
        <p:scale>
          <a:sx n="115" d="100"/>
          <a:sy n="115" d="100"/>
        </p:scale>
        <p:origin x="1536"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02BFBD-164A-4BB1-89B1-A7FF12523032}" type="doc">
      <dgm:prSet loTypeId="urn:microsoft.com/office/officeart/2005/8/layout/pyramid3" loCatId="pyramid" qsTypeId="urn:microsoft.com/office/officeart/2005/8/quickstyle/simple3" qsCatId="simple" csTypeId="urn:microsoft.com/office/officeart/2005/8/colors/accent1_2" csCatId="accent1" phldr="1"/>
      <dgm:spPr/>
    </dgm:pt>
    <dgm:pt modelId="{1E97238C-A25E-476B-88A6-D3989A535510}">
      <dgm:prSet phldrT="[Text]"/>
      <dgm:spPr/>
      <dgm:t>
        <a:bodyPr/>
        <a:lstStyle/>
        <a:p>
          <a:r>
            <a:rPr lang="en-US" dirty="0" smtClean="0"/>
            <a:t>System testing</a:t>
          </a:r>
          <a:endParaRPr lang="en-US" dirty="0"/>
        </a:p>
      </dgm:t>
    </dgm:pt>
    <dgm:pt modelId="{74E790F0-4BDA-4A97-B957-06A8BA0B71F9}" type="parTrans" cxnId="{1BFCC2D0-9E2A-492E-B1EB-2C5E1599B029}">
      <dgm:prSet/>
      <dgm:spPr/>
      <dgm:t>
        <a:bodyPr/>
        <a:lstStyle/>
        <a:p>
          <a:endParaRPr lang="en-US"/>
        </a:p>
      </dgm:t>
    </dgm:pt>
    <dgm:pt modelId="{87EED6F9-3B24-48DC-ACDB-DB3ABE5B2E5A}" type="sibTrans" cxnId="{1BFCC2D0-9E2A-492E-B1EB-2C5E1599B029}">
      <dgm:prSet/>
      <dgm:spPr/>
      <dgm:t>
        <a:bodyPr/>
        <a:lstStyle/>
        <a:p>
          <a:endParaRPr lang="en-US"/>
        </a:p>
      </dgm:t>
    </dgm:pt>
    <dgm:pt modelId="{BAFB0E9F-5729-4F4F-9B18-8F50E0280899}">
      <dgm:prSet phldrT="[Text]"/>
      <dgm:spPr/>
      <dgm:t>
        <a:bodyPr/>
        <a:lstStyle/>
        <a:p>
          <a:r>
            <a:rPr lang="en-US" dirty="0" smtClean="0"/>
            <a:t>Component/unit testing</a:t>
          </a:r>
          <a:endParaRPr lang="en-US" dirty="0"/>
        </a:p>
      </dgm:t>
    </dgm:pt>
    <dgm:pt modelId="{4B13E2E4-9E0A-407F-BCDC-0CB98C7EC207}" type="parTrans" cxnId="{28F3F5C1-2FAC-408F-AE62-032358B1739E}">
      <dgm:prSet/>
      <dgm:spPr/>
      <dgm:t>
        <a:bodyPr/>
        <a:lstStyle/>
        <a:p>
          <a:endParaRPr lang="en-US"/>
        </a:p>
      </dgm:t>
    </dgm:pt>
    <dgm:pt modelId="{E6B5AA86-B4AB-44EE-8CC3-28106D08A52C}" type="sibTrans" cxnId="{28F3F5C1-2FAC-408F-AE62-032358B1739E}">
      <dgm:prSet/>
      <dgm:spPr/>
      <dgm:t>
        <a:bodyPr/>
        <a:lstStyle/>
        <a:p>
          <a:endParaRPr lang="en-US"/>
        </a:p>
      </dgm:t>
    </dgm:pt>
    <dgm:pt modelId="{EAD335B0-9771-457B-9E68-E30EF68EAEBE}">
      <dgm:prSet phldrT="[Text]"/>
      <dgm:spPr/>
      <dgm:t>
        <a:bodyPr/>
        <a:lstStyle/>
        <a:p>
          <a:r>
            <a:rPr lang="en-US" smtClean="0"/>
            <a:t>Integration testing</a:t>
          </a:r>
          <a:endParaRPr lang="en-US" dirty="0"/>
        </a:p>
      </dgm:t>
    </dgm:pt>
    <dgm:pt modelId="{9F6E4594-F4E7-4517-B84F-3975341D34CE}" type="parTrans" cxnId="{B05F846A-5229-4BEA-90C5-6E8649A53D09}">
      <dgm:prSet/>
      <dgm:spPr/>
      <dgm:t>
        <a:bodyPr/>
        <a:lstStyle/>
        <a:p>
          <a:endParaRPr lang="en-US"/>
        </a:p>
      </dgm:t>
    </dgm:pt>
    <dgm:pt modelId="{DC637FE0-C854-4426-AA6C-2A4C36D04632}" type="sibTrans" cxnId="{B05F846A-5229-4BEA-90C5-6E8649A53D09}">
      <dgm:prSet/>
      <dgm:spPr/>
      <dgm:t>
        <a:bodyPr/>
        <a:lstStyle/>
        <a:p>
          <a:endParaRPr lang="en-US"/>
        </a:p>
      </dgm:t>
    </dgm:pt>
    <dgm:pt modelId="{90979A29-7A88-4389-B862-A34FCEA6A1DC}">
      <dgm:prSet phldrT="[Text]"/>
      <dgm:spPr/>
      <dgm:t>
        <a:bodyPr/>
        <a:lstStyle/>
        <a:p>
          <a:r>
            <a:rPr lang="en-US" smtClean="0"/>
            <a:t>Integrated testing</a:t>
          </a:r>
          <a:endParaRPr lang="en-US" dirty="0"/>
        </a:p>
      </dgm:t>
    </dgm:pt>
    <dgm:pt modelId="{600389D7-5F78-4CCD-8ABB-C6B74E486F74}" type="parTrans" cxnId="{03336759-2F9B-4A7A-AD8C-0044FB383E42}">
      <dgm:prSet/>
      <dgm:spPr/>
      <dgm:t>
        <a:bodyPr/>
        <a:lstStyle/>
        <a:p>
          <a:endParaRPr lang="en-US"/>
        </a:p>
      </dgm:t>
    </dgm:pt>
    <dgm:pt modelId="{754A39B8-637F-424F-BA22-F402C0DB207A}" type="sibTrans" cxnId="{03336759-2F9B-4A7A-AD8C-0044FB383E42}">
      <dgm:prSet/>
      <dgm:spPr/>
      <dgm:t>
        <a:bodyPr/>
        <a:lstStyle/>
        <a:p>
          <a:endParaRPr lang="en-US"/>
        </a:p>
      </dgm:t>
    </dgm:pt>
    <dgm:pt modelId="{1A231257-8BDF-4536-8E17-9A171194454B}" type="pres">
      <dgm:prSet presAssocID="{C202BFBD-164A-4BB1-89B1-A7FF12523032}" presName="Name0" presStyleCnt="0">
        <dgm:presLayoutVars>
          <dgm:dir/>
          <dgm:animLvl val="lvl"/>
          <dgm:resizeHandles val="exact"/>
        </dgm:presLayoutVars>
      </dgm:prSet>
      <dgm:spPr/>
    </dgm:pt>
    <dgm:pt modelId="{5FAFA6FB-F214-4216-B32B-9C98591AB43B}" type="pres">
      <dgm:prSet presAssocID="{BAFB0E9F-5729-4F4F-9B18-8F50E0280899}" presName="Name8" presStyleCnt="0"/>
      <dgm:spPr/>
    </dgm:pt>
    <dgm:pt modelId="{E74C17B1-E76F-4033-AB42-104F77C30E16}" type="pres">
      <dgm:prSet presAssocID="{BAFB0E9F-5729-4F4F-9B18-8F50E0280899}" presName="level" presStyleLbl="node1" presStyleIdx="0" presStyleCnt="4" custLinFactY="-209492" custLinFactNeighborY="-300000">
        <dgm:presLayoutVars>
          <dgm:chMax val="1"/>
          <dgm:bulletEnabled val="1"/>
        </dgm:presLayoutVars>
      </dgm:prSet>
      <dgm:spPr/>
      <dgm:t>
        <a:bodyPr/>
        <a:lstStyle/>
        <a:p>
          <a:endParaRPr lang="en-US"/>
        </a:p>
      </dgm:t>
    </dgm:pt>
    <dgm:pt modelId="{FE39D2CB-52A2-4B7D-87A1-69DC954E3E48}" type="pres">
      <dgm:prSet presAssocID="{BAFB0E9F-5729-4F4F-9B18-8F50E0280899}" presName="levelTx" presStyleLbl="revTx" presStyleIdx="0" presStyleCnt="0">
        <dgm:presLayoutVars>
          <dgm:chMax val="1"/>
          <dgm:bulletEnabled val="1"/>
        </dgm:presLayoutVars>
      </dgm:prSet>
      <dgm:spPr/>
      <dgm:t>
        <a:bodyPr/>
        <a:lstStyle/>
        <a:p>
          <a:endParaRPr lang="en-US"/>
        </a:p>
      </dgm:t>
    </dgm:pt>
    <dgm:pt modelId="{4624D03A-F32E-42D3-8673-180089F6C633}" type="pres">
      <dgm:prSet presAssocID="{EAD335B0-9771-457B-9E68-E30EF68EAEBE}" presName="Name8" presStyleCnt="0"/>
      <dgm:spPr/>
    </dgm:pt>
    <dgm:pt modelId="{D99156A9-F928-444A-A8EC-6F9C1E01E2E0}" type="pres">
      <dgm:prSet presAssocID="{EAD335B0-9771-457B-9E68-E30EF68EAEBE}" presName="level" presStyleLbl="node1" presStyleIdx="1" presStyleCnt="4">
        <dgm:presLayoutVars>
          <dgm:chMax val="1"/>
          <dgm:bulletEnabled val="1"/>
        </dgm:presLayoutVars>
      </dgm:prSet>
      <dgm:spPr/>
      <dgm:t>
        <a:bodyPr/>
        <a:lstStyle/>
        <a:p>
          <a:endParaRPr lang="en-US"/>
        </a:p>
      </dgm:t>
    </dgm:pt>
    <dgm:pt modelId="{CE2859C4-7924-4811-860E-21AB64F6E597}" type="pres">
      <dgm:prSet presAssocID="{EAD335B0-9771-457B-9E68-E30EF68EAEBE}" presName="levelTx" presStyleLbl="revTx" presStyleIdx="0" presStyleCnt="0">
        <dgm:presLayoutVars>
          <dgm:chMax val="1"/>
          <dgm:bulletEnabled val="1"/>
        </dgm:presLayoutVars>
      </dgm:prSet>
      <dgm:spPr/>
      <dgm:t>
        <a:bodyPr/>
        <a:lstStyle/>
        <a:p>
          <a:endParaRPr lang="en-US"/>
        </a:p>
      </dgm:t>
    </dgm:pt>
    <dgm:pt modelId="{121EA589-711A-4EE2-9AC6-72280AA012A6}" type="pres">
      <dgm:prSet presAssocID="{1E97238C-A25E-476B-88A6-D3989A535510}" presName="Name8" presStyleCnt="0"/>
      <dgm:spPr/>
    </dgm:pt>
    <dgm:pt modelId="{F62FD851-894B-4923-8E42-FCC13E391FE1}" type="pres">
      <dgm:prSet presAssocID="{1E97238C-A25E-476B-88A6-D3989A535510}" presName="level" presStyleLbl="node1" presStyleIdx="2" presStyleCnt="4">
        <dgm:presLayoutVars>
          <dgm:chMax val="1"/>
          <dgm:bulletEnabled val="1"/>
        </dgm:presLayoutVars>
      </dgm:prSet>
      <dgm:spPr/>
      <dgm:t>
        <a:bodyPr/>
        <a:lstStyle/>
        <a:p>
          <a:endParaRPr lang="en-US"/>
        </a:p>
      </dgm:t>
    </dgm:pt>
    <dgm:pt modelId="{28013A1D-BE36-406D-BC60-F7EB5E0B25E0}" type="pres">
      <dgm:prSet presAssocID="{1E97238C-A25E-476B-88A6-D3989A535510}" presName="levelTx" presStyleLbl="revTx" presStyleIdx="0" presStyleCnt="0">
        <dgm:presLayoutVars>
          <dgm:chMax val="1"/>
          <dgm:bulletEnabled val="1"/>
        </dgm:presLayoutVars>
      </dgm:prSet>
      <dgm:spPr/>
      <dgm:t>
        <a:bodyPr/>
        <a:lstStyle/>
        <a:p>
          <a:endParaRPr lang="en-US"/>
        </a:p>
      </dgm:t>
    </dgm:pt>
    <dgm:pt modelId="{E34BB979-C0F0-459F-B049-A48999870837}" type="pres">
      <dgm:prSet presAssocID="{90979A29-7A88-4389-B862-A34FCEA6A1DC}" presName="Name8" presStyleCnt="0"/>
      <dgm:spPr/>
    </dgm:pt>
    <dgm:pt modelId="{B85C6946-D87F-4321-9608-9625E2E2D51D}" type="pres">
      <dgm:prSet presAssocID="{90979A29-7A88-4389-B862-A34FCEA6A1DC}" presName="level" presStyleLbl="node1" presStyleIdx="3" presStyleCnt="4">
        <dgm:presLayoutVars>
          <dgm:chMax val="1"/>
          <dgm:bulletEnabled val="1"/>
        </dgm:presLayoutVars>
      </dgm:prSet>
      <dgm:spPr/>
      <dgm:t>
        <a:bodyPr/>
        <a:lstStyle/>
        <a:p>
          <a:endParaRPr lang="en-US"/>
        </a:p>
      </dgm:t>
    </dgm:pt>
    <dgm:pt modelId="{C16C129F-78E6-47BD-86F1-F956474A751E}" type="pres">
      <dgm:prSet presAssocID="{90979A29-7A88-4389-B862-A34FCEA6A1DC}" presName="levelTx" presStyleLbl="revTx" presStyleIdx="0" presStyleCnt="0">
        <dgm:presLayoutVars>
          <dgm:chMax val="1"/>
          <dgm:bulletEnabled val="1"/>
        </dgm:presLayoutVars>
      </dgm:prSet>
      <dgm:spPr/>
      <dgm:t>
        <a:bodyPr/>
        <a:lstStyle/>
        <a:p>
          <a:endParaRPr lang="en-US"/>
        </a:p>
      </dgm:t>
    </dgm:pt>
  </dgm:ptLst>
  <dgm:cxnLst>
    <dgm:cxn modelId="{26C58F92-A19B-422A-9DE4-6425BD25722A}" type="presOf" srcId="{C202BFBD-164A-4BB1-89B1-A7FF12523032}" destId="{1A231257-8BDF-4536-8E17-9A171194454B}" srcOrd="0" destOrd="0" presId="urn:microsoft.com/office/officeart/2005/8/layout/pyramid3"/>
    <dgm:cxn modelId="{1BFCC2D0-9E2A-492E-B1EB-2C5E1599B029}" srcId="{C202BFBD-164A-4BB1-89B1-A7FF12523032}" destId="{1E97238C-A25E-476B-88A6-D3989A535510}" srcOrd="2" destOrd="0" parTransId="{74E790F0-4BDA-4A97-B957-06A8BA0B71F9}" sibTransId="{87EED6F9-3B24-48DC-ACDB-DB3ABE5B2E5A}"/>
    <dgm:cxn modelId="{F2502DD4-CF61-4BC1-B49F-065720A615B0}" type="presOf" srcId="{1E97238C-A25E-476B-88A6-D3989A535510}" destId="{28013A1D-BE36-406D-BC60-F7EB5E0B25E0}" srcOrd="1" destOrd="0" presId="urn:microsoft.com/office/officeart/2005/8/layout/pyramid3"/>
    <dgm:cxn modelId="{28F3F5C1-2FAC-408F-AE62-032358B1739E}" srcId="{C202BFBD-164A-4BB1-89B1-A7FF12523032}" destId="{BAFB0E9F-5729-4F4F-9B18-8F50E0280899}" srcOrd="0" destOrd="0" parTransId="{4B13E2E4-9E0A-407F-BCDC-0CB98C7EC207}" sibTransId="{E6B5AA86-B4AB-44EE-8CC3-28106D08A52C}"/>
    <dgm:cxn modelId="{B05F846A-5229-4BEA-90C5-6E8649A53D09}" srcId="{C202BFBD-164A-4BB1-89B1-A7FF12523032}" destId="{EAD335B0-9771-457B-9E68-E30EF68EAEBE}" srcOrd="1" destOrd="0" parTransId="{9F6E4594-F4E7-4517-B84F-3975341D34CE}" sibTransId="{DC637FE0-C854-4426-AA6C-2A4C36D04632}"/>
    <dgm:cxn modelId="{03336759-2F9B-4A7A-AD8C-0044FB383E42}" srcId="{C202BFBD-164A-4BB1-89B1-A7FF12523032}" destId="{90979A29-7A88-4389-B862-A34FCEA6A1DC}" srcOrd="3" destOrd="0" parTransId="{600389D7-5F78-4CCD-8ABB-C6B74E486F74}" sibTransId="{754A39B8-637F-424F-BA22-F402C0DB207A}"/>
    <dgm:cxn modelId="{439CB4D4-2AF6-4630-BB96-ED0934F8D823}" type="presOf" srcId="{BAFB0E9F-5729-4F4F-9B18-8F50E0280899}" destId="{E74C17B1-E76F-4033-AB42-104F77C30E16}" srcOrd="0" destOrd="0" presId="urn:microsoft.com/office/officeart/2005/8/layout/pyramid3"/>
    <dgm:cxn modelId="{F5FBAD82-9809-4FAF-87E9-B18D88B520C4}" type="presOf" srcId="{90979A29-7A88-4389-B862-A34FCEA6A1DC}" destId="{B85C6946-D87F-4321-9608-9625E2E2D51D}" srcOrd="0" destOrd="0" presId="urn:microsoft.com/office/officeart/2005/8/layout/pyramid3"/>
    <dgm:cxn modelId="{DE0F1AA7-E09B-4755-9C25-DA869D9838B8}" type="presOf" srcId="{BAFB0E9F-5729-4F4F-9B18-8F50E0280899}" destId="{FE39D2CB-52A2-4B7D-87A1-69DC954E3E48}" srcOrd="1" destOrd="0" presId="urn:microsoft.com/office/officeart/2005/8/layout/pyramid3"/>
    <dgm:cxn modelId="{F7AE3DBE-8A44-4628-882E-E13C5996C0DB}" type="presOf" srcId="{90979A29-7A88-4389-B862-A34FCEA6A1DC}" destId="{C16C129F-78E6-47BD-86F1-F956474A751E}" srcOrd="1" destOrd="0" presId="urn:microsoft.com/office/officeart/2005/8/layout/pyramid3"/>
    <dgm:cxn modelId="{B67179CF-567C-445F-BB86-B1798EBD364E}" type="presOf" srcId="{EAD335B0-9771-457B-9E68-E30EF68EAEBE}" destId="{D99156A9-F928-444A-A8EC-6F9C1E01E2E0}" srcOrd="0" destOrd="0" presId="urn:microsoft.com/office/officeart/2005/8/layout/pyramid3"/>
    <dgm:cxn modelId="{D879D243-8C85-46A6-92F1-3656382A6424}" type="presOf" srcId="{EAD335B0-9771-457B-9E68-E30EF68EAEBE}" destId="{CE2859C4-7924-4811-860E-21AB64F6E597}" srcOrd="1" destOrd="0" presId="urn:microsoft.com/office/officeart/2005/8/layout/pyramid3"/>
    <dgm:cxn modelId="{EC624277-9EE7-4AA5-B994-212AD840AA59}" type="presOf" srcId="{1E97238C-A25E-476B-88A6-D3989A535510}" destId="{F62FD851-894B-4923-8E42-FCC13E391FE1}" srcOrd="0" destOrd="0" presId="urn:microsoft.com/office/officeart/2005/8/layout/pyramid3"/>
    <dgm:cxn modelId="{444EE14D-726F-4C8D-9CBB-7B46F1DF3986}" type="presParOf" srcId="{1A231257-8BDF-4536-8E17-9A171194454B}" destId="{5FAFA6FB-F214-4216-B32B-9C98591AB43B}" srcOrd="0" destOrd="0" presId="urn:microsoft.com/office/officeart/2005/8/layout/pyramid3"/>
    <dgm:cxn modelId="{E46FCD90-8845-4F53-A095-085F044BD4FB}" type="presParOf" srcId="{5FAFA6FB-F214-4216-B32B-9C98591AB43B}" destId="{E74C17B1-E76F-4033-AB42-104F77C30E16}" srcOrd="0" destOrd="0" presId="urn:microsoft.com/office/officeart/2005/8/layout/pyramid3"/>
    <dgm:cxn modelId="{76A07E72-8251-48AE-B98B-C5B3E87AB2D0}" type="presParOf" srcId="{5FAFA6FB-F214-4216-B32B-9C98591AB43B}" destId="{FE39D2CB-52A2-4B7D-87A1-69DC954E3E48}" srcOrd="1" destOrd="0" presId="urn:microsoft.com/office/officeart/2005/8/layout/pyramid3"/>
    <dgm:cxn modelId="{2A0C8643-40DA-4CEB-99D0-0B20FC9BB854}" type="presParOf" srcId="{1A231257-8BDF-4536-8E17-9A171194454B}" destId="{4624D03A-F32E-42D3-8673-180089F6C633}" srcOrd="1" destOrd="0" presId="urn:microsoft.com/office/officeart/2005/8/layout/pyramid3"/>
    <dgm:cxn modelId="{765EA55C-5890-4CC4-8C45-4D352214B6A6}" type="presParOf" srcId="{4624D03A-F32E-42D3-8673-180089F6C633}" destId="{D99156A9-F928-444A-A8EC-6F9C1E01E2E0}" srcOrd="0" destOrd="0" presId="urn:microsoft.com/office/officeart/2005/8/layout/pyramid3"/>
    <dgm:cxn modelId="{7F2915BA-CF75-4CDB-920E-18795CAC4685}" type="presParOf" srcId="{4624D03A-F32E-42D3-8673-180089F6C633}" destId="{CE2859C4-7924-4811-860E-21AB64F6E597}" srcOrd="1" destOrd="0" presId="urn:microsoft.com/office/officeart/2005/8/layout/pyramid3"/>
    <dgm:cxn modelId="{4893FCB1-CD48-43CC-84D1-911D841034FC}" type="presParOf" srcId="{1A231257-8BDF-4536-8E17-9A171194454B}" destId="{121EA589-711A-4EE2-9AC6-72280AA012A6}" srcOrd="2" destOrd="0" presId="urn:microsoft.com/office/officeart/2005/8/layout/pyramid3"/>
    <dgm:cxn modelId="{3EE70B69-7327-439E-9D86-7E97D11CCC44}" type="presParOf" srcId="{121EA589-711A-4EE2-9AC6-72280AA012A6}" destId="{F62FD851-894B-4923-8E42-FCC13E391FE1}" srcOrd="0" destOrd="0" presId="urn:microsoft.com/office/officeart/2005/8/layout/pyramid3"/>
    <dgm:cxn modelId="{D586281E-6B54-46F6-ADD7-89D3761669AF}" type="presParOf" srcId="{121EA589-711A-4EE2-9AC6-72280AA012A6}" destId="{28013A1D-BE36-406D-BC60-F7EB5E0B25E0}" srcOrd="1" destOrd="0" presId="urn:microsoft.com/office/officeart/2005/8/layout/pyramid3"/>
    <dgm:cxn modelId="{4BCF7D95-11EE-4B70-98B2-CCE2AA803BBF}" type="presParOf" srcId="{1A231257-8BDF-4536-8E17-9A171194454B}" destId="{E34BB979-C0F0-459F-B049-A48999870837}" srcOrd="3" destOrd="0" presId="urn:microsoft.com/office/officeart/2005/8/layout/pyramid3"/>
    <dgm:cxn modelId="{41123129-8DD1-44D5-9F04-02A78C4AC089}" type="presParOf" srcId="{E34BB979-C0F0-459F-B049-A48999870837}" destId="{B85C6946-D87F-4321-9608-9625E2E2D51D}" srcOrd="0" destOrd="0" presId="urn:microsoft.com/office/officeart/2005/8/layout/pyramid3"/>
    <dgm:cxn modelId="{2D9F9F49-B083-4A29-BFF7-33E9FF67D743}" type="presParOf" srcId="{E34BB979-C0F0-459F-B049-A48999870837}" destId="{C16C129F-78E6-47BD-86F1-F956474A751E}"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C17B1-E76F-4033-AB42-104F77C30E16}">
      <dsp:nvSpPr>
        <dsp:cNvPr id="0" name=""/>
        <dsp:cNvSpPr/>
      </dsp:nvSpPr>
      <dsp:spPr>
        <a:xfrm rot="10800000">
          <a:off x="0" y="0"/>
          <a:ext cx="2038999" cy="1116124"/>
        </a:xfrm>
        <a:prstGeom prst="trapezoid">
          <a:avLst>
            <a:gd name="adj" fmla="val 22836"/>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Component/unit testing</a:t>
          </a:r>
          <a:endParaRPr lang="en-US" sz="800" kern="1200" dirty="0"/>
        </a:p>
      </dsp:txBody>
      <dsp:txXfrm rot="-10800000">
        <a:off x="356824" y="0"/>
        <a:ext cx="1325349" cy="1116124"/>
      </dsp:txXfrm>
    </dsp:sp>
    <dsp:sp modelId="{D99156A9-F928-444A-A8EC-6F9C1E01E2E0}">
      <dsp:nvSpPr>
        <dsp:cNvPr id="0" name=""/>
        <dsp:cNvSpPr/>
      </dsp:nvSpPr>
      <dsp:spPr>
        <a:xfrm rot="10800000">
          <a:off x="254874" y="1116124"/>
          <a:ext cx="1529249" cy="1116124"/>
        </a:xfrm>
        <a:prstGeom prst="trapezoid">
          <a:avLst>
            <a:gd name="adj" fmla="val 22836"/>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smtClean="0"/>
            <a:t>Integration testing</a:t>
          </a:r>
          <a:endParaRPr lang="en-US" sz="800" kern="1200" dirty="0"/>
        </a:p>
      </dsp:txBody>
      <dsp:txXfrm rot="-10800000">
        <a:off x="522493" y="1116124"/>
        <a:ext cx="994012" cy="1116124"/>
      </dsp:txXfrm>
    </dsp:sp>
    <dsp:sp modelId="{F62FD851-894B-4923-8E42-FCC13E391FE1}">
      <dsp:nvSpPr>
        <dsp:cNvPr id="0" name=""/>
        <dsp:cNvSpPr/>
      </dsp:nvSpPr>
      <dsp:spPr>
        <a:xfrm rot="10800000">
          <a:off x="509749" y="2232248"/>
          <a:ext cx="1019499" cy="1116124"/>
        </a:xfrm>
        <a:prstGeom prst="trapezoid">
          <a:avLst>
            <a:gd name="adj" fmla="val 25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System testing</a:t>
          </a:r>
          <a:endParaRPr lang="en-US" sz="800" kern="1200" dirty="0"/>
        </a:p>
      </dsp:txBody>
      <dsp:txXfrm rot="-10800000">
        <a:off x="688162" y="2232248"/>
        <a:ext cx="662674" cy="1116124"/>
      </dsp:txXfrm>
    </dsp:sp>
    <dsp:sp modelId="{B85C6946-D87F-4321-9608-9625E2E2D51D}">
      <dsp:nvSpPr>
        <dsp:cNvPr id="0" name=""/>
        <dsp:cNvSpPr/>
      </dsp:nvSpPr>
      <dsp:spPr>
        <a:xfrm rot="10800000">
          <a:off x="764624" y="3348371"/>
          <a:ext cx="509749" cy="1116124"/>
        </a:xfrm>
        <a:prstGeom prst="trapezoid">
          <a:avLst>
            <a:gd name="adj" fmla="val 5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smtClean="0"/>
            <a:t>Integrated testing</a:t>
          </a:r>
          <a:endParaRPr lang="en-US" sz="800" kern="1200" dirty="0"/>
        </a:p>
      </dsp:txBody>
      <dsp:txXfrm rot="-10800000">
        <a:off x="764624" y="3348371"/>
        <a:ext cx="509749" cy="1116124"/>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2023-11-22</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KRISTINA </a:t>
            </a:r>
          </a:p>
        </p:txBody>
      </p:sp>
      <p:sp>
        <p:nvSpPr>
          <p:cNvPr id="4" name="Slide Number Placeholder 3"/>
          <p:cNvSpPr>
            <a:spLocks noGrp="1"/>
          </p:cNvSpPr>
          <p:nvPr>
            <p:ph type="sldNum" sz="quarter" idx="10"/>
          </p:nvPr>
        </p:nvSpPr>
        <p:spPr/>
        <p:txBody>
          <a:bodyPr/>
          <a:lstStyle/>
          <a:p>
            <a:fld id="{161A53A7-64CD-4D0E-AAE8-1AC9C79D7085}" type="slidenum">
              <a:rPr lang="sv-SE" smtClean="0"/>
              <a:t>2</a:t>
            </a:fld>
            <a:endParaRPr lang="sv-SE" dirty="0"/>
          </a:p>
        </p:txBody>
      </p:sp>
    </p:spTree>
    <p:extLst>
      <p:ext uri="{BB962C8B-B14F-4D97-AF65-F5344CB8AC3E}">
        <p14:creationId xmlns:p14="http://schemas.microsoft.com/office/powerpoint/2010/main" val="2586352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KRISTINA </a:t>
            </a:r>
          </a:p>
        </p:txBody>
      </p:sp>
      <p:sp>
        <p:nvSpPr>
          <p:cNvPr id="4" name="Slide Number Placeholder 3"/>
          <p:cNvSpPr>
            <a:spLocks noGrp="1"/>
          </p:cNvSpPr>
          <p:nvPr>
            <p:ph type="sldNum" sz="quarter" idx="10"/>
          </p:nvPr>
        </p:nvSpPr>
        <p:spPr/>
        <p:txBody>
          <a:bodyPr/>
          <a:lstStyle/>
          <a:p>
            <a:fld id="{161A53A7-64CD-4D0E-AAE8-1AC9C79D7085}" type="slidenum">
              <a:rPr lang="sv-SE" smtClean="0"/>
              <a:t>3</a:t>
            </a:fld>
            <a:endParaRPr lang="sv-SE" dirty="0"/>
          </a:p>
        </p:txBody>
      </p:sp>
    </p:spTree>
    <p:extLst>
      <p:ext uri="{BB962C8B-B14F-4D97-AF65-F5344CB8AC3E}">
        <p14:creationId xmlns:p14="http://schemas.microsoft.com/office/powerpoint/2010/main" val="6969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KRISTINA </a:t>
            </a:r>
          </a:p>
        </p:txBody>
      </p:sp>
      <p:sp>
        <p:nvSpPr>
          <p:cNvPr id="4" name="Slide Number Placeholder 3"/>
          <p:cNvSpPr>
            <a:spLocks noGrp="1"/>
          </p:cNvSpPr>
          <p:nvPr>
            <p:ph type="sldNum" sz="quarter" idx="10"/>
          </p:nvPr>
        </p:nvSpPr>
        <p:spPr/>
        <p:txBody>
          <a:bodyPr/>
          <a:lstStyle/>
          <a:p>
            <a:fld id="{161A53A7-64CD-4D0E-AAE8-1AC9C79D7085}" type="slidenum">
              <a:rPr lang="sv-SE" smtClean="0"/>
              <a:t>4</a:t>
            </a:fld>
            <a:endParaRPr lang="sv-SE" dirty="0"/>
          </a:p>
        </p:txBody>
      </p:sp>
    </p:spTree>
    <p:extLst>
      <p:ext uri="{BB962C8B-B14F-4D97-AF65-F5344CB8AC3E}">
        <p14:creationId xmlns:p14="http://schemas.microsoft.com/office/powerpoint/2010/main" val="2532413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KRISTINA </a:t>
            </a:r>
          </a:p>
        </p:txBody>
      </p:sp>
      <p:sp>
        <p:nvSpPr>
          <p:cNvPr id="4" name="Slide Number Placeholder 3"/>
          <p:cNvSpPr>
            <a:spLocks noGrp="1"/>
          </p:cNvSpPr>
          <p:nvPr>
            <p:ph type="sldNum" sz="quarter" idx="10"/>
          </p:nvPr>
        </p:nvSpPr>
        <p:spPr/>
        <p:txBody>
          <a:bodyPr/>
          <a:lstStyle/>
          <a:p>
            <a:fld id="{161A53A7-64CD-4D0E-AAE8-1AC9C79D7085}" type="slidenum">
              <a:rPr lang="sv-SE" smtClean="0"/>
              <a:t>5</a:t>
            </a:fld>
            <a:endParaRPr lang="sv-SE" dirty="0"/>
          </a:p>
        </p:txBody>
      </p:sp>
    </p:spTree>
    <p:extLst>
      <p:ext uri="{BB962C8B-B14F-4D97-AF65-F5344CB8AC3E}">
        <p14:creationId xmlns:p14="http://schemas.microsoft.com/office/powerpoint/2010/main" val="3562192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KRISTINA </a:t>
            </a:r>
          </a:p>
        </p:txBody>
      </p:sp>
      <p:sp>
        <p:nvSpPr>
          <p:cNvPr id="4" name="Slide Number Placeholder 3"/>
          <p:cNvSpPr>
            <a:spLocks noGrp="1"/>
          </p:cNvSpPr>
          <p:nvPr>
            <p:ph type="sldNum" sz="quarter" idx="10"/>
          </p:nvPr>
        </p:nvSpPr>
        <p:spPr/>
        <p:txBody>
          <a:bodyPr/>
          <a:lstStyle/>
          <a:p>
            <a:fld id="{161A53A7-64CD-4D0E-AAE8-1AC9C79D7085}" type="slidenum">
              <a:rPr lang="sv-SE" smtClean="0"/>
              <a:t>6</a:t>
            </a:fld>
            <a:endParaRPr lang="sv-SE" dirty="0"/>
          </a:p>
        </p:txBody>
      </p:sp>
    </p:spTree>
    <p:extLst>
      <p:ext uri="{BB962C8B-B14F-4D97-AF65-F5344CB8AC3E}">
        <p14:creationId xmlns:p14="http://schemas.microsoft.com/office/powerpoint/2010/main" val="3955973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KRISTINA </a:t>
            </a:r>
          </a:p>
        </p:txBody>
      </p:sp>
      <p:sp>
        <p:nvSpPr>
          <p:cNvPr id="4" name="Slide Number Placeholder 3"/>
          <p:cNvSpPr>
            <a:spLocks noGrp="1"/>
          </p:cNvSpPr>
          <p:nvPr>
            <p:ph type="sldNum" sz="quarter" idx="10"/>
          </p:nvPr>
        </p:nvSpPr>
        <p:spPr/>
        <p:txBody>
          <a:bodyPr/>
          <a:lstStyle/>
          <a:p>
            <a:fld id="{161A53A7-64CD-4D0E-AAE8-1AC9C79D7085}" type="slidenum">
              <a:rPr lang="sv-SE" smtClean="0"/>
              <a:t>7</a:t>
            </a:fld>
            <a:endParaRPr lang="sv-SE" dirty="0"/>
          </a:p>
        </p:txBody>
      </p:sp>
    </p:spTree>
    <p:extLst>
      <p:ext uri="{BB962C8B-B14F-4D97-AF65-F5344CB8AC3E}">
        <p14:creationId xmlns:p14="http://schemas.microsoft.com/office/powerpoint/2010/main" val="4269129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KRISTINA </a:t>
            </a:r>
          </a:p>
        </p:txBody>
      </p:sp>
      <p:sp>
        <p:nvSpPr>
          <p:cNvPr id="4" name="Slide Number Placeholder 3"/>
          <p:cNvSpPr>
            <a:spLocks noGrp="1"/>
          </p:cNvSpPr>
          <p:nvPr>
            <p:ph type="sldNum" sz="quarter" idx="10"/>
          </p:nvPr>
        </p:nvSpPr>
        <p:spPr/>
        <p:txBody>
          <a:bodyPr/>
          <a:lstStyle/>
          <a:p>
            <a:fld id="{161A53A7-64CD-4D0E-AAE8-1AC9C79D7085}" type="slidenum">
              <a:rPr lang="sv-SE" smtClean="0"/>
              <a:t>9</a:t>
            </a:fld>
            <a:endParaRPr lang="sv-SE" dirty="0"/>
          </a:p>
        </p:txBody>
      </p:sp>
    </p:spTree>
    <p:extLst>
      <p:ext uri="{BB962C8B-B14F-4D97-AF65-F5344CB8AC3E}">
        <p14:creationId xmlns:p14="http://schemas.microsoft.com/office/powerpoint/2010/main" val="2470083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KRISTINA </a:t>
            </a:r>
          </a:p>
        </p:txBody>
      </p:sp>
      <p:sp>
        <p:nvSpPr>
          <p:cNvPr id="4" name="Slide Number Placeholder 3"/>
          <p:cNvSpPr>
            <a:spLocks noGrp="1"/>
          </p:cNvSpPr>
          <p:nvPr>
            <p:ph type="sldNum" sz="quarter" idx="10"/>
          </p:nvPr>
        </p:nvSpPr>
        <p:spPr/>
        <p:txBody>
          <a:bodyPr/>
          <a:lstStyle/>
          <a:p>
            <a:fld id="{161A53A7-64CD-4D0E-AAE8-1AC9C79D7085}" type="slidenum">
              <a:rPr lang="sv-SE" smtClean="0"/>
              <a:t>10</a:t>
            </a:fld>
            <a:endParaRPr lang="sv-SE" dirty="0"/>
          </a:p>
        </p:txBody>
      </p:sp>
    </p:spTree>
    <p:extLst>
      <p:ext uri="{BB962C8B-B14F-4D97-AF65-F5344CB8AC3E}">
        <p14:creationId xmlns:p14="http://schemas.microsoft.com/office/powerpoint/2010/main" val="2725365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t>2023-11-22</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fld id="{6EB99CB0-346B-43FA-9EE6-F90C3F3BC0BA}" type="datetime1">
              <a:rPr lang="sv-SE" smtClean="0"/>
              <a:t>2023-11-22</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p:txBody>
          <a:bodyPr/>
          <a:lstStyle/>
          <a:p>
            <a:fld id="{42E66B7F-8271-49DA-A25A-F4BB9F476347}" type="datetime1">
              <a:rPr lang="sv-SE" smtClean="0"/>
              <a:t>2023-11-22</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dirty="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t>2023-11-22</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dirty="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dirty="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sv-SE" smtClean="0"/>
              <a:t>2023-11-22</a:t>
            </a:fld>
            <a:endParaRPr lang="sv-S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t>‹#›</a:t>
            </a:fld>
            <a:endParaRPr lang="sv-SE" dirty="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sv-SE" sz="4000" dirty="0" err="1" smtClean="0"/>
              <a:t>Testing</a:t>
            </a:r>
            <a:r>
              <a:rPr lang="sv-SE" sz="4000" dirty="0" smtClean="0"/>
              <a:t> and test automation</a:t>
            </a:r>
            <a:endParaRPr lang="sv-SE" sz="4000" dirty="0"/>
          </a:p>
        </p:txBody>
      </p:sp>
      <p:sp>
        <p:nvSpPr>
          <p:cNvPr id="3" name="Subtitle 2"/>
          <p:cNvSpPr>
            <a:spLocks noGrp="1"/>
          </p:cNvSpPr>
          <p:nvPr>
            <p:ph type="subTitle" idx="1"/>
          </p:nvPr>
        </p:nvSpPr>
        <p:spPr/>
        <p:txBody>
          <a:bodyPr>
            <a:noAutofit/>
          </a:bodyPr>
          <a:lstStyle/>
          <a:p>
            <a:r>
              <a:rPr lang="sv-SE" sz="2000" dirty="0" smtClean="0">
                <a:solidFill>
                  <a:schemeClr val="bg1"/>
                </a:solidFill>
              </a:rPr>
              <a:t>ESS status and </a:t>
            </a:r>
            <a:r>
              <a:rPr lang="sv-SE" sz="2000" dirty="0" err="1" smtClean="0">
                <a:solidFill>
                  <a:schemeClr val="bg1"/>
                </a:solidFill>
              </a:rPr>
              <a:t>challenges</a:t>
            </a:r>
            <a:endParaRPr lang="sv-SE" sz="2000" dirty="0">
              <a:solidFill>
                <a:schemeClr val="bg1"/>
              </a:solidFill>
            </a:endParaRPr>
          </a:p>
        </p:txBody>
      </p:sp>
      <p:sp>
        <p:nvSpPr>
          <p:cNvPr id="4" name="Rectangle 3"/>
          <p:cNvSpPr/>
          <p:nvPr/>
        </p:nvSpPr>
        <p:spPr>
          <a:xfrm>
            <a:off x="2286000" y="5949280"/>
            <a:ext cx="4572000" cy="603242"/>
          </a:xfrm>
          <a:prstGeom prst="rect">
            <a:avLst/>
          </a:prstGeom>
        </p:spPr>
        <p:txBody>
          <a:bodyPr>
            <a:spAutoFit/>
          </a:bodyPr>
          <a:lstStyle/>
          <a:p>
            <a:pPr algn="ctr">
              <a:lnSpc>
                <a:spcPct val="120000"/>
              </a:lnSpc>
            </a:pPr>
            <a:r>
              <a:rPr lang="en-GB" sz="1600" dirty="0">
                <a:solidFill>
                  <a:srgbClr val="FFFFFF"/>
                </a:solidFill>
              </a:rPr>
              <a:t>www.europeanspallationsource.se</a:t>
            </a:r>
          </a:p>
          <a:p>
            <a:pPr algn="ctr"/>
            <a:r>
              <a:rPr lang="en-GB" sz="1400" dirty="0" smtClean="0">
                <a:solidFill>
                  <a:srgbClr val="FFFFFF"/>
                </a:solidFill>
              </a:rPr>
              <a:t>2023-11-22</a:t>
            </a:r>
            <a:endParaRPr lang="en-GB" sz="1400" dirty="0">
              <a:solidFill>
                <a:srgbClr val="FFFFFF"/>
              </a:solidFill>
            </a:endParaRPr>
          </a:p>
        </p:txBody>
      </p:sp>
    </p:spTree>
    <p:extLst>
      <p:ext uri="{BB962C8B-B14F-4D97-AF65-F5344CB8AC3E}">
        <p14:creationId xmlns:p14="http://schemas.microsoft.com/office/powerpoint/2010/main" val="1394613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Curve ball</a:t>
            </a:r>
            <a:endParaRPr lang="en-GB" dirty="0"/>
          </a:p>
        </p:txBody>
      </p:sp>
      <p:sp>
        <p:nvSpPr>
          <p:cNvPr id="3" name="Content Placeholder 2"/>
          <p:cNvSpPr>
            <a:spLocks noGrp="1"/>
          </p:cNvSpPr>
          <p:nvPr>
            <p:ph idx="1"/>
          </p:nvPr>
        </p:nvSpPr>
        <p:spPr>
          <a:xfrm>
            <a:off x="457200" y="1639341"/>
            <a:ext cx="8219256" cy="4525963"/>
          </a:xfrm>
        </p:spPr>
        <p:txBody>
          <a:bodyPr>
            <a:normAutofit/>
          </a:bodyPr>
          <a:lstStyle/>
          <a:p>
            <a:pPr marL="0" indent="0">
              <a:buNone/>
            </a:pPr>
            <a:r>
              <a:rPr lang="en-US" dirty="0"/>
              <a:t/>
            </a:r>
            <a:br>
              <a:rPr lang="en-US" dirty="0"/>
            </a:br>
            <a:endParaRPr lang="en-GB" dirty="0"/>
          </a:p>
        </p:txBody>
      </p:sp>
      <p:sp>
        <p:nvSpPr>
          <p:cNvPr id="6" name="TextBox 5"/>
          <p:cNvSpPr txBox="1"/>
          <p:nvPr/>
        </p:nvSpPr>
        <p:spPr>
          <a:xfrm>
            <a:off x="7308304" y="-675456"/>
            <a:ext cx="184731" cy="369332"/>
          </a:xfrm>
          <a:prstGeom prst="rect">
            <a:avLst/>
          </a:prstGeom>
          <a:noFill/>
        </p:spPr>
        <p:txBody>
          <a:bodyPr wrap="none" rtlCol="0">
            <a:spAutoFit/>
          </a:bodyPr>
          <a:lstStyle/>
          <a:p>
            <a:endParaRPr lang="en-GB" dirty="0"/>
          </a:p>
        </p:txBody>
      </p:sp>
      <p:sp>
        <p:nvSpPr>
          <p:cNvPr id="7" name="TextBox 6"/>
          <p:cNvSpPr txBox="1"/>
          <p:nvPr/>
        </p:nvSpPr>
        <p:spPr>
          <a:xfrm>
            <a:off x="7164288" y="2132856"/>
            <a:ext cx="184731" cy="369332"/>
          </a:xfrm>
          <a:prstGeom prst="rect">
            <a:avLst/>
          </a:prstGeom>
          <a:noFill/>
        </p:spPr>
        <p:txBody>
          <a:bodyPr wrap="none" rtlCol="0">
            <a:spAutoFit/>
          </a:bodyPr>
          <a:lstStyle/>
          <a:p>
            <a:endParaRPr lang="en-GB" dirty="0"/>
          </a:p>
        </p:txBody>
      </p:sp>
      <p:sp>
        <p:nvSpPr>
          <p:cNvPr id="8" name="Content Placeholder 2"/>
          <p:cNvSpPr txBox="1">
            <a:spLocks/>
          </p:cNvSpPr>
          <p:nvPr/>
        </p:nvSpPr>
        <p:spPr>
          <a:xfrm>
            <a:off x="179512" y="1772816"/>
            <a:ext cx="8229600" cy="50405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GB" sz="2400" dirty="0" smtClean="0">
                <a:solidFill>
                  <a:schemeClr val="tx1"/>
                </a:solidFill>
              </a:rPr>
              <a:t>Assume you and your group gets full mandate to implement and enforce rules, policy and practise for testing and test automation.</a:t>
            </a:r>
          </a:p>
          <a:p>
            <a:pPr lvl="1">
              <a:spcBef>
                <a:spcPts val="0"/>
              </a:spcBef>
            </a:pPr>
            <a:r>
              <a:rPr lang="en-GB" sz="2000" dirty="0" smtClean="0">
                <a:solidFill>
                  <a:schemeClr val="tx1"/>
                </a:solidFill>
              </a:rPr>
              <a:t>What would be the 1-3 first decisions you would make?</a:t>
            </a:r>
          </a:p>
          <a:p>
            <a:pPr lvl="1">
              <a:spcBef>
                <a:spcPts val="0"/>
              </a:spcBef>
            </a:pPr>
            <a:r>
              <a:rPr lang="en-GB" sz="2000" dirty="0" smtClean="0">
                <a:solidFill>
                  <a:schemeClr val="tx1"/>
                </a:solidFill>
              </a:rPr>
              <a:t>What would be the benefit for the organization?</a:t>
            </a:r>
          </a:p>
          <a:p>
            <a:pPr lvl="1">
              <a:spcBef>
                <a:spcPts val="0"/>
              </a:spcBef>
            </a:pPr>
            <a:r>
              <a:rPr lang="en-GB" sz="2000" dirty="0" smtClean="0">
                <a:solidFill>
                  <a:schemeClr val="tx1"/>
                </a:solidFill>
              </a:rPr>
              <a:t>How would you enforce them?</a:t>
            </a:r>
          </a:p>
          <a:p>
            <a:pPr lvl="1">
              <a:spcBef>
                <a:spcPts val="0"/>
              </a:spcBef>
            </a:pPr>
            <a:endParaRPr lang="en-GB" sz="2000" dirty="0">
              <a:solidFill>
                <a:schemeClr val="tx1"/>
              </a:solidFill>
            </a:endParaRPr>
          </a:p>
          <a:p>
            <a:pPr>
              <a:spcBef>
                <a:spcPts val="0"/>
              </a:spcBef>
            </a:pPr>
            <a:endParaRPr lang="en-US" sz="1600" dirty="0">
              <a:solidFill>
                <a:schemeClr val="tx1"/>
              </a:solidFill>
            </a:endParaRPr>
          </a:p>
          <a:p>
            <a:pPr lvl="1">
              <a:spcBef>
                <a:spcPts val="0"/>
              </a:spcBef>
            </a:pPr>
            <a:endParaRPr lang="en-US" sz="1600" dirty="0" smtClean="0">
              <a:solidFill>
                <a:schemeClr val="tx1"/>
              </a:solidFill>
            </a:endParaRPr>
          </a:p>
          <a:p>
            <a:pPr lvl="1">
              <a:spcBef>
                <a:spcPts val="0"/>
              </a:spcBef>
            </a:pPr>
            <a:endParaRPr lang="en-US" sz="1600" dirty="0">
              <a:solidFill>
                <a:schemeClr val="tx1"/>
              </a:solidFill>
            </a:endParaRPr>
          </a:p>
          <a:p>
            <a:pPr marL="0" indent="0">
              <a:spcBef>
                <a:spcPts val="0"/>
              </a:spcBef>
              <a:buNone/>
            </a:pPr>
            <a:endParaRPr lang="en-US" sz="2000" dirty="0">
              <a:solidFill>
                <a:schemeClr val="tx1"/>
              </a:solidFill>
            </a:endParaRPr>
          </a:p>
          <a:p>
            <a:pPr>
              <a:spcBef>
                <a:spcPts val="0"/>
              </a:spcBef>
            </a:pPr>
            <a:endParaRPr lang="en-US" sz="2000" dirty="0" smtClean="0">
              <a:solidFill>
                <a:schemeClr val="tx1"/>
              </a:solidFill>
            </a:endParaRPr>
          </a:p>
        </p:txBody>
      </p:sp>
    </p:spTree>
    <p:extLst>
      <p:ext uri="{BB962C8B-B14F-4D97-AF65-F5344CB8AC3E}">
        <p14:creationId xmlns:p14="http://schemas.microsoft.com/office/powerpoint/2010/main" val="15082287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sp>
        <p:nvSpPr>
          <p:cNvPr id="3" name="Content Placeholder 2"/>
          <p:cNvSpPr>
            <a:spLocks noGrp="1"/>
          </p:cNvSpPr>
          <p:nvPr>
            <p:ph idx="1"/>
          </p:nvPr>
        </p:nvSpPr>
        <p:spPr>
          <a:xfrm>
            <a:off x="457200" y="1639341"/>
            <a:ext cx="8219256" cy="3589859"/>
          </a:xfrm>
        </p:spPr>
        <p:txBody>
          <a:bodyPr>
            <a:normAutofit/>
          </a:bodyPr>
          <a:lstStyle/>
          <a:p>
            <a:pPr marL="0" indent="0">
              <a:buNone/>
            </a:pPr>
            <a:r>
              <a:rPr lang="en-US" dirty="0"/>
              <a:t/>
            </a:r>
            <a:br>
              <a:rPr lang="en-US" dirty="0"/>
            </a:br>
            <a:endParaRPr lang="en-GB" dirty="0"/>
          </a:p>
        </p:txBody>
      </p:sp>
      <p:sp>
        <p:nvSpPr>
          <p:cNvPr id="6" name="TextBox 5"/>
          <p:cNvSpPr txBox="1"/>
          <p:nvPr/>
        </p:nvSpPr>
        <p:spPr>
          <a:xfrm>
            <a:off x="7308304" y="-675456"/>
            <a:ext cx="184731" cy="369332"/>
          </a:xfrm>
          <a:prstGeom prst="rect">
            <a:avLst/>
          </a:prstGeom>
          <a:noFill/>
        </p:spPr>
        <p:txBody>
          <a:bodyPr wrap="none" rtlCol="0">
            <a:spAutoFit/>
          </a:bodyPr>
          <a:lstStyle/>
          <a:p>
            <a:endParaRPr lang="en-GB" dirty="0"/>
          </a:p>
        </p:txBody>
      </p:sp>
      <p:sp>
        <p:nvSpPr>
          <p:cNvPr id="7" name="TextBox 6"/>
          <p:cNvSpPr txBox="1"/>
          <p:nvPr/>
        </p:nvSpPr>
        <p:spPr>
          <a:xfrm>
            <a:off x="7164288" y="2132856"/>
            <a:ext cx="184731" cy="369332"/>
          </a:xfrm>
          <a:prstGeom prst="rect">
            <a:avLst/>
          </a:prstGeom>
          <a:noFill/>
        </p:spPr>
        <p:txBody>
          <a:bodyPr wrap="none" rtlCol="0">
            <a:spAutoFit/>
          </a:bodyPr>
          <a:lstStyle/>
          <a:p>
            <a:endParaRPr lang="en-GB" dirty="0"/>
          </a:p>
        </p:txBody>
      </p:sp>
      <p:sp>
        <p:nvSpPr>
          <p:cNvPr id="8" name="Content Placeholder 2"/>
          <p:cNvSpPr txBox="1">
            <a:spLocks/>
          </p:cNvSpPr>
          <p:nvPr/>
        </p:nvSpPr>
        <p:spPr>
          <a:xfrm>
            <a:off x="179512" y="1772816"/>
            <a:ext cx="6529953"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GB" sz="1600" dirty="0">
                <a:solidFill>
                  <a:schemeClr val="tx1"/>
                </a:solidFill>
              </a:rPr>
              <a:t>The control system of </a:t>
            </a:r>
            <a:r>
              <a:rPr lang="en-GB" sz="1600" dirty="0" smtClean="0">
                <a:solidFill>
                  <a:schemeClr val="tx1"/>
                </a:solidFill>
              </a:rPr>
              <a:t>large research </a:t>
            </a:r>
            <a:r>
              <a:rPr lang="en-GB" sz="1600" dirty="0">
                <a:solidFill>
                  <a:schemeClr val="tx1"/>
                </a:solidFill>
              </a:rPr>
              <a:t>facilities, like </a:t>
            </a:r>
            <a:r>
              <a:rPr lang="en-GB" sz="1600" dirty="0" smtClean="0">
                <a:solidFill>
                  <a:schemeClr val="tx1"/>
                </a:solidFill>
              </a:rPr>
              <a:t>ESS and MAX IV, encompasses </a:t>
            </a:r>
            <a:r>
              <a:rPr lang="en-GB" sz="1600" dirty="0">
                <a:solidFill>
                  <a:schemeClr val="tx1"/>
                </a:solidFill>
              </a:rPr>
              <a:t>thousands </a:t>
            </a:r>
            <a:r>
              <a:rPr lang="en-GB" sz="1600" dirty="0" smtClean="0">
                <a:solidFill>
                  <a:schemeClr val="tx1"/>
                </a:solidFill>
              </a:rPr>
              <a:t>of diverse subsystems</a:t>
            </a:r>
            <a:r>
              <a:rPr lang="en-GB" sz="1600" dirty="0">
                <a:solidFill>
                  <a:schemeClr val="tx1"/>
                </a:solidFill>
              </a:rPr>
              <a:t>. Managing the development and maintenance of such a complex </a:t>
            </a:r>
            <a:r>
              <a:rPr lang="en-GB" sz="1600" dirty="0" smtClean="0">
                <a:solidFill>
                  <a:schemeClr val="tx1"/>
                </a:solidFill>
              </a:rPr>
              <a:t>system-of-systems </a:t>
            </a:r>
            <a:r>
              <a:rPr lang="en-GB" sz="1600" dirty="0">
                <a:solidFill>
                  <a:schemeClr val="tx1"/>
                </a:solidFill>
              </a:rPr>
              <a:t>poses significant verification challenges.</a:t>
            </a:r>
          </a:p>
          <a:p>
            <a:pPr marL="0" indent="0">
              <a:spcBef>
                <a:spcPts val="0"/>
              </a:spcBef>
              <a:buNone/>
            </a:pPr>
            <a:endParaRPr lang="en-GB" sz="1600" dirty="0">
              <a:solidFill>
                <a:schemeClr val="tx1"/>
              </a:solidFill>
            </a:endParaRPr>
          </a:p>
          <a:p>
            <a:pPr marL="0" indent="0">
              <a:spcBef>
                <a:spcPts val="0"/>
              </a:spcBef>
              <a:buNone/>
            </a:pPr>
            <a:r>
              <a:rPr lang="en-GB" sz="1600" dirty="0" smtClean="0">
                <a:solidFill>
                  <a:schemeClr val="tx1"/>
                </a:solidFill>
              </a:rPr>
              <a:t>All components that goes into a system should be thoroughly verified before system assembly. This level of testing is typically referred to as component or unit testing. Components that have interfaces with each other are then tested together. This type of testing is referred to as integration testing.</a:t>
            </a:r>
          </a:p>
          <a:p>
            <a:pPr marL="0" indent="0">
              <a:spcBef>
                <a:spcPts val="0"/>
              </a:spcBef>
              <a:buNone/>
            </a:pPr>
            <a:endParaRPr lang="en-GB" sz="1600" dirty="0">
              <a:solidFill>
                <a:schemeClr val="tx1"/>
              </a:solidFill>
            </a:endParaRPr>
          </a:p>
          <a:p>
            <a:pPr marL="0" indent="0">
              <a:spcBef>
                <a:spcPts val="0"/>
              </a:spcBef>
              <a:buNone/>
            </a:pPr>
            <a:r>
              <a:rPr lang="en-GB" sz="1600" dirty="0" smtClean="0">
                <a:solidFill>
                  <a:schemeClr val="tx1"/>
                </a:solidFill>
              </a:rPr>
              <a:t>Before a system can be integrated with the larger machine, we need to develop confidence that this system will work as expected and that all the components, when put together as per the system design, fulfil the intended function. At ESS we refer to this type of testing as system testing.</a:t>
            </a:r>
          </a:p>
          <a:p>
            <a:pPr marL="0" indent="0">
              <a:spcBef>
                <a:spcPts val="0"/>
              </a:spcBef>
              <a:buNone/>
            </a:pPr>
            <a:endParaRPr lang="en-GB" sz="1600" dirty="0">
              <a:solidFill>
                <a:schemeClr val="tx1"/>
              </a:solidFill>
            </a:endParaRPr>
          </a:p>
          <a:p>
            <a:pPr marL="0" indent="0">
              <a:spcBef>
                <a:spcPts val="0"/>
              </a:spcBef>
              <a:buNone/>
            </a:pPr>
            <a:r>
              <a:rPr lang="en-GB" sz="1600" dirty="0" smtClean="0">
                <a:solidFill>
                  <a:schemeClr val="tx1"/>
                </a:solidFill>
              </a:rPr>
              <a:t>Finally, the system need to be tested in conjunction with other systems before the machine can be declared ready for operation. We call this type of testing integrated testing.</a:t>
            </a:r>
          </a:p>
          <a:p>
            <a:pPr marL="457200" lvl="1" indent="0">
              <a:spcBef>
                <a:spcPts val="0"/>
              </a:spcBef>
              <a:buNone/>
            </a:pPr>
            <a:endParaRPr lang="en-US" sz="1600" dirty="0" smtClean="0">
              <a:solidFill>
                <a:schemeClr val="tx1"/>
              </a:solidFill>
            </a:endParaRPr>
          </a:p>
          <a:p>
            <a:pPr lvl="1">
              <a:spcBef>
                <a:spcPts val="0"/>
              </a:spcBef>
            </a:pPr>
            <a:endParaRPr lang="en-US" sz="1600" dirty="0">
              <a:solidFill>
                <a:schemeClr val="tx1"/>
              </a:solidFill>
            </a:endParaRPr>
          </a:p>
          <a:p>
            <a:pPr marL="0" indent="0">
              <a:spcBef>
                <a:spcPts val="0"/>
              </a:spcBef>
              <a:buNone/>
            </a:pPr>
            <a:endParaRPr lang="en-US" sz="2000" dirty="0">
              <a:solidFill>
                <a:schemeClr val="tx1"/>
              </a:solidFill>
            </a:endParaRPr>
          </a:p>
          <a:p>
            <a:pPr>
              <a:spcBef>
                <a:spcPts val="0"/>
              </a:spcBef>
            </a:pPr>
            <a:endParaRPr lang="en-US" sz="2000" dirty="0" smtClean="0">
              <a:solidFill>
                <a:schemeClr val="tx1"/>
              </a:solidFill>
            </a:endParaRPr>
          </a:p>
        </p:txBody>
      </p:sp>
      <p:graphicFrame>
        <p:nvGraphicFramePr>
          <p:cNvPr id="4" name="Diagram 3"/>
          <p:cNvGraphicFramePr/>
          <p:nvPr>
            <p:extLst>
              <p:ext uri="{D42A27DB-BD31-4B8C-83A1-F6EECF244321}">
                <p14:modId xmlns:p14="http://schemas.microsoft.com/office/powerpoint/2010/main" val="3685299536"/>
              </p:ext>
            </p:extLst>
          </p:nvPr>
        </p:nvGraphicFramePr>
        <p:xfrm>
          <a:off x="6876256" y="1916832"/>
          <a:ext cx="2038999"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7179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System engineering process</a:t>
            </a:r>
            <a:endParaRPr lang="en-GB" dirty="0"/>
          </a:p>
        </p:txBody>
      </p:sp>
      <p:sp>
        <p:nvSpPr>
          <p:cNvPr id="3" name="Content Placeholder 2"/>
          <p:cNvSpPr>
            <a:spLocks noGrp="1"/>
          </p:cNvSpPr>
          <p:nvPr>
            <p:ph idx="1"/>
          </p:nvPr>
        </p:nvSpPr>
        <p:spPr>
          <a:xfrm>
            <a:off x="457200" y="1639341"/>
            <a:ext cx="8219256" cy="3589859"/>
          </a:xfrm>
        </p:spPr>
        <p:txBody>
          <a:bodyPr>
            <a:normAutofit/>
          </a:bodyPr>
          <a:lstStyle/>
          <a:p>
            <a:pPr marL="0" indent="0">
              <a:buNone/>
            </a:pPr>
            <a:r>
              <a:rPr lang="en-US" dirty="0"/>
              <a:t/>
            </a:r>
            <a:br>
              <a:rPr lang="en-US" dirty="0"/>
            </a:br>
            <a:endParaRPr lang="en-GB" dirty="0"/>
          </a:p>
        </p:txBody>
      </p:sp>
      <p:sp>
        <p:nvSpPr>
          <p:cNvPr id="6" name="TextBox 5"/>
          <p:cNvSpPr txBox="1"/>
          <p:nvPr/>
        </p:nvSpPr>
        <p:spPr>
          <a:xfrm>
            <a:off x="7308304" y="-675456"/>
            <a:ext cx="184731" cy="369332"/>
          </a:xfrm>
          <a:prstGeom prst="rect">
            <a:avLst/>
          </a:prstGeom>
          <a:noFill/>
        </p:spPr>
        <p:txBody>
          <a:bodyPr wrap="none" rtlCol="0">
            <a:spAutoFit/>
          </a:bodyPr>
          <a:lstStyle/>
          <a:p>
            <a:endParaRPr lang="en-GB" dirty="0"/>
          </a:p>
        </p:txBody>
      </p:sp>
      <p:sp>
        <p:nvSpPr>
          <p:cNvPr id="7" name="TextBox 6"/>
          <p:cNvSpPr txBox="1"/>
          <p:nvPr/>
        </p:nvSpPr>
        <p:spPr>
          <a:xfrm>
            <a:off x="7164288" y="2132856"/>
            <a:ext cx="184731" cy="369332"/>
          </a:xfrm>
          <a:prstGeom prst="rect">
            <a:avLst/>
          </a:prstGeom>
          <a:noFill/>
        </p:spPr>
        <p:txBody>
          <a:bodyPr wrap="none" rtlCol="0">
            <a:spAutoFit/>
          </a:bodyPr>
          <a:lstStyle/>
          <a:p>
            <a:endParaRPr lang="en-GB" dirty="0"/>
          </a:p>
        </p:txBody>
      </p:sp>
      <p:pic>
        <p:nvPicPr>
          <p:cNvPr id="5" name="Picture 4"/>
          <p:cNvPicPr>
            <a:picLocks noChangeAspect="1"/>
          </p:cNvPicPr>
          <p:nvPr/>
        </p:nvPicPr>
        <p:blipFill>
          <a:blip r:embed="rId3"/>
          <a:stretch>
            <a:fillRect/>
          </a:stretch>
        </p:blipFill>
        <p:spPr>
          <a:xfrm>
            <a:off x="334960" y="1760276"/>
            <a:ext cx="5017695" cy="3816424"/>
          </a:xfrm>
          <a:prstGeom prst="rect">
            <a:avLst/>
          </a:prstGeom>
        </p:spPr>
      </p:pic>
      <p:sp>
        <p:nvSpPr>
          <p:cNvPr id="9" name="Content Placeholder 2"/>
          <p:cNvSpPr txBox="1">
            <a:spLocks/>
          </p:cNvSpPr>
          <p:nvPr/>
        </p:nvSpPr>
        <p:spPr>
          <a:xfrm>
            <a:off x="5474895" y="1844823"/>
            <a:ext cx="3472489" cy="45254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GB" sz="1600" dirty="0" smtClean="0">
                <a:solidFill>
                  <a:schemeClr val="tx1"/>
                </a:solidFill>
              </a:rPr>
              <a:t>Substantial test effort is linked to the system life cycle and engineering process. Test are planned and performed in collaboration with the system owner in each stage of the system life cycle.</a:t>
            </a:r>
          </a:p>
          <a:p>
            <a:pPr marL="0" indent="0">
              <a:spcBef>
                <a:spcPts val="0"/>
              </a:spcBef>
              <a:buNone/>
            </a:pPr>
            <a:endParaRPr lang="en-GB" sz="1600" dirty="0">
              <a:solidFill>
                <a:schemeClr val="tx1"/>
              </a:solidFill>
            </a:endParaRPr>
          </a:p>
          <a:p>
            <a:pPr marL="0" indent="0">
              <a:spcBef>
                <a:spcPts val="0"/>
              </a:spcBef>
              <a:buNone/>
            </a:pPr>
            <a:r>
              <a:rPr lang="en-GB" sz="1600" dirty="0" smtClean="0">
                <a:solidFill>
                  <a:schemeClr val="tx1"/>
                </a:solidFill>
              </a:rPr>
              <a:t>The tests are mostly manual, and always documented in a verification report that is then part of the facility baseline.</a:t>
            </a:r>
          </a:p>
          <a:p>
            <a:pPr marL="0" indent="0">
              <a:spcBef>
                <a:spcPts val="0"/>
              </a:spcBef>
              <a:buNone/>
            </a:pPr>
            <a:endParaRPr lang="en-GB" sz="1600" dirty="0">
              <a:solidFill>
                <a:schemeClr val="tx1"/>
              </a:solidFill>
            </a:endParaRPr>
          </a:p>
          <a:p>
            <a:pPr marL="0" indent="0">
              <a:spcBef>
                <a:spcPts val="0"/>
              </a:spcBef>
              <a:buNone/>
            </a:pPr>
            <a:r>
              <a:rPr lang="en-GB" sz="1600" dirty="0" smtClean="0">
                <a:solidFill>
                  <a:schemeClr val="tx1"/>
                </a:solidFill>
              </a:rPr>
              <a:t>The devil, as per usual, hides in the details and implementation.</a:t>
            </a:r>
          </a:p>
          <a:p>
            <a:pPr marL="457200" lvl="1" indent="0">
              <a:spcBef>
                <a:spcPts val="0"/>
              </a:spcBef>
              <a:buNone/>
            </a:pPr>
            <a:endParaRPr lang="en-US" sz="1600" dirty="0" smtClean="0">
              <a:solidFill>
                <a:schemeClr val="tx1"/>
              </a:solidFill>
            </a:endParaRPr>
          </a:p>
          <a:p>
            <a:pPr lvl="1">
              <a:spcBef>
                <a:spcPts val="0"/>
              </a:spcBef>
            </a:pPr>
            <a:endParaRPr lang="en-US" sz="1600" dirty="0">
              <a:solidFill>
                <a:schemeClr val="tx1"/>
              </a:solidFill>
            </a:endParaRPr>
          </a:p>
          <a:p>
            <a:pPr marL="0" indent="0">
              <a:spcBef>
                <a:spcPts val="0"/>
              </a:spcBef>
              <a:buNone/>
            </a:pPr>
            <a:endParaRPr lang="en-US" sz="2000" dirty="0">
              <a:solidFill>
                <a:schemeClr val="tx1"/>
              </a:solidFill>
            </a:endParaRPr>
          </a:p>
          <a:p>
            <a:pPr>
              <a:spcBef>
                <a:spcPts val="0"/>
              </a:spcBef>
            </a:pPr>
            <a:endParaRPr lang="en-US" sz="2000" dirty="0" smtClean="0">
              <a:solidFill>
                <a:schemeClr val="tx1"/>
              </a:solidFill>
            </a:endParaRPr>
          </a:p>
        </p:txBody>
      </p:sp>
    </p:spTree>
    <p:extLst>
      <p:ext uri="{BB962C8B-B14F-4D97-AF65-F5344CB8AC3E}">
        <p14:creationId xmlns:p14="http://schemas.microsoft.com/office/powerpoint/2010/main" val="1103442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EPICS testing</a:t>
            </a:r>
            <a:endParaRPr lang="en-GB" dirty="0"/>
          </a:p>
        </p:txBody>
      </p:sp>
      <p:sp>
        <p:nvSpPr>
          <p:cNvPr id="3" name="Content Placeholder 2"/>
          <p:cNvSpPr>
            <a:spLocks noGrp="1"/>
          </p:cNvSpPr>
          <p:nvPr>
            <p:ph idx="1"/>
          </p:nvPr>
        </p:nvSpPr>
        <p:spPr>
          <a:xfrm>
            <a:off x="457200" y="1639341"/>
            <a:ext cx="8219256" cy="4525963"/>
          </a:xfrm>
        </p:spPr>
        <p:txBody>
          <a:bodyPr>
            <a:normAutofit/>
          </a:bodyPr>
          <a:lstStyle/>
          <a:p>
            <a:pPr marL="0" indent="0">
              <a:buNone/>
            </a:pPr>
            <a:r>
              <a:rPr lang="en-US" dirty="0"/>
              <a:t/>
            </a:r>
            <a:br>
              <a:rPr lang="en-US" dirty="0"/>
            </a:br>
            <a:endParaRPr lang="en-GB" dirty="0"/>
          </a:p>
        </p:txBody>
      </p:sp>
      <p:sp>
        <p:nvSpPr>
          <p:cNvPr id="6" name="TextBox 5"/>
          <p:cNvSpPr txBox="1"/>
          <p:nvPr/>
        </p:nvSpPr>
        <p:spPr>
          <a:xfrm>
            <a:off x="7308304" y="-675456"/>
            <a:ext cx="184731" cy="369332"/>
          </a:xfrm>
          <a:prstGeom prst="rect">
            <a:avLst/>
          </a:prstGeom>
          <a:noFill/>
        </p:spPr>
        <p:txBody>
          <a:bodyPr wrap="none" rtlCol="0">
            <a:spAutoFit/>
          </a:bodyPr>
          <a:lstStyle/>
          <a:p>
            <a:endParaRPr lang="en-GB" dirty="0"/>
          </a:p>
        </p:txBody>
      </p:sp>
      <p:sp>
        <p:nvSpPr>
          <p:cNvPr id="7" name="TextBox 6"/>
          <p:cNvSpPr txBox="1"/>
          <p:nvPr/>
        </p:nvSpPr>
        <p:spPr>
          <a:xfrm>
            <a:off x="7164288" y="2132856"/>
            <a:ext cx="184731" cy="369332"/>
          </a:xfrm>
          <a:prstGeom prst="rect">
            <a:avLst/>
          </a:prstGeom>
          <a:noFill/>
        </p:spPr>
        <p:txBody>
          <a:bodyPr wrap="none" rtlCol="0">
            <a:spAutoFit/>
          </a:bodyPr>
          <a:lstStyle/>
          <a:p>
            <a:endParaRPr lang="en-GB" dirty="0"/>
          </a:p>
        </p:txBody>
      </p:sp>
      <p:sp>
        <p:nvSpPr>
          <p:cNvPr id="8" name="Content Placeholder 2"/>
          <p:cNvSpPr txBox="1">
            <a:spLocks/>
          </p:cNvSpPr>
          <p:nvPr/>
        </p:nvSpPr>
        <p:spPr>
          <a:xfrm>
            <a:off x="179512" y="1772816"/>
            <a:ext cx="5328592" cy="50405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GB" sz="2400" dirty="0" smtClean="0">
                <a:solidFill>
                  <a:schemeClr val="tx1"/>
                </a:solidFill>
              </a:rPr>
              <a:t>EPICS base and many core modules have automated unit tests.</a:t>
            </a:r>
          </a:p>
          <a:p>
            <a:pPr>
              <a:spcBef>
                <a:spcPts val="0"/>
              </a:spcBef>
            </a:pPr>
            <a:r>
              <a:rPr lang="en-GB" sz="2400" dirty="0" smtClean="0">
                <a:solidFill>
                  <a:schemeClr val="tx1"/>
                </a:solidFill>
              </a:rPr>
              <a:t>For our in-house developed modules we have the capability to build and run unit testing using pytest and </a:t>
            </a:r>
            <a:r>
              <a:rPr lang="en-GB" sz="2400" dirty="0" err="1" smtClean="0">
                <a:solidFill>
                  <a:schemeClr val="tx1"/>
                </a:solidFill>
              </a:rPr>
              <a:t>GitLab</a:t>
            </a:r>
            <a:r>
              <a:rPr lang="en-GB" sz="2400" dirty="0" smtClean="0">
                <a:solidFill>
                  <a:schemeClr val="tx1"/>
                </a:solidFill>
              </a:rPr>
              <a:t> CI</a:t>
            </a:r>
          </a:p>
          <a:p>
            <a:pPr>
              <a:spcBef>
                <a:spcPts val="0"/>
              </a:spcBef>
            </a:pPr>
            <a:r>
              <a:rPr lang="en-GB" sz="2400" dirty="0" smtClean="0">
                <a:solidFill>
                  <a:schemeClr val="tx1"/>
                </a:solidFill>
              </a:rPr>
              <a:t>Test results are automatically stored in </a:t>
            </a:r>
            <a:r>
              <a:rPr lang="en-GB" sz="2400" dirty="0" err="1" smtClean="0">
                <a:solidFill>
                  <a:schemeClr val="tx1"/>
                </a:solidFill>
              </a:rPr>
              <a:t>GitLab</a:t>
            </a:r>
            <a:endParaRPr lang="en-GB" sz="2400" dirty="0">
              <a:solidFill>
                <a:schemeClr val="tx1"/>
              </a:solidFill>
            </a:endParaRPr>
          </a:p>
          <a:p>
            <a:pPr>
              <a:spcBef>
                <a:spcPts val="0"/>
              </a:spcBef>
            </a:pPr>
            <a:endParaRPr lang="en-US" sz="1600" dirty="0">
              <a:solidFill>
                <a:schemeClr val="tx1"/>
              </a:solidFill>
            </a:endParaRPr>
          </a:p>
          <a:p>
            <a:pPr lvl="1">
              <a:spcBef>
                <a:spcPts val="0"/>
              </a:spcBef>
            </a:pPr>
            <a:endParaRPr lang="en-US" sz="1600" dirty="0" smtClean="0">
              <a:solidFill>
                <a:schemeClr val="tx1"/>
              </a:solidFill>
            </a:endParaRPr>
          </a:p>
          <a:p>
            <a:pPr lvl="1">
              <a:spcBef>
                <a:spcPts val="0"/>
              </a:spcBef>
            </a:pPr>
            <a:endParaRPr lang="en-US" sz="1600" dirty="0">
              <a:solidFill>
                <a:schemeClr val="tx1"/>
              </a:solidFill>
            </a:endParaRPr>
          </a:p>
          <a:p>
            <a:pPr marL="0" indent="0">
              <a:spcBef>
                <a:spcPts val="0"/>
              </a:spcBef>
              <a:buNone/>
            </a:pPr>
            <a:endParaRPr lang="en-US" sz="2000" dirty="0">
              <a:solidFill>
                <a:schemeClr val="tx1"/>
              </a:solidFill>
            </a:endParaRPr>
          </a:p>
          <a:p>
            <a:pPr>
              <a:spcBef>
                <a:spcPts val="0"/>
              </a:spcBef>
            </a:pPr>
            <a:endParaRPr lang="en-US" sz="2000" dirty="0" smtClean="0">
              <a:solidFill>
                <a:schemeClr val="tx1"/>
              </a:solidFill>
            </a:endParaRPr>
          </a:p>
        </p:txBody>
      </p:sp>
      <p:pic>
        <p:nvPicPr>
          <p:cNvPr id="4" name="Picture 3"/>
          <p:cNvPicPr>
            <a:picLocks noChangeAspect="1"/>
          </p:cNvPicPr>
          <p:nvPr/>
        </p:nvPicPr>
        <p:blipFill>
          <a:blip r:embed="rId3"/>
          <a:stretch>
            <a:fillRect/>
          </a:stretch>
        </p:blipFill>
        <p:spPr>
          <a:xfrm>
            <a:off x="5607775" y="1772816"/>
            <a:ext cx="3390082" cy="4392488"/>
          </a:xfrm>
          <a:prstGeom prst="rect">
            <a:avLst/>
          </a:prstGeom>
        </p:spPr>
      </p:pic>
    </p:spTree>
    <p:extLst>
      <p:ext uri="{BB962C8B-B14F-4D97-AF65-F5344CB8AC3E}">
        <p14:creationId xmlns:p14="http://schemas.microsoft.com/office/powerpoint/2010/main" val="2629081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PLC testing</a:t>
            </a:r>
            <a:endParaRPr lang="en-GB" dirty="0"/>
          </a:p>
        </p:txBody>
      </p:sp>
      <p:sp>
        <p:nvSpPr>
          <p:cNvPr id="3" name="Content Placeholder 2"/>
          <p:cNvSpPr>
            <a:spLocks noGrp="1"/>
          </p:cNvSpPr>
          <p:nvPr>
            <p:ph idx="1"/>
          </p:nvPr>
        </p:nvSpPr>
        <p:spPr>
          <a:xfrm>
            <a:off x="457200" y="1639341"/>
            <a:ext cx="8219256" cy="4525963"/>
          </a:xfrm>
        </p:spPr>
        <p:txBody>
          <a:bodyPr>
            <a:normAutofit/>
          </a:bodyPr>
          <a:lstStyle/>
          <a:p>
            <a:pPr marL="0" indent="0">
              <a:buNone/>
            </a:pPr>
            <a:r>
              <a:rPr lang="en-US" dirty="0"/>
              <a:t/>
            </a:r>
            <a:br>
              <a:rPr lang="en-US" dirty="0"/>
            </a:br>
            <a:endParaRPr lang="en-GB" dirty="0"/>
          </a:p>
        </p:txBody>
      </p:sp>
      <p:sp>
        <p:nvSpPr>
          <p:cNvPr id="6" name="TextBox 5"/>
          <p:cNvSpPr txBox="1"/>
          <p:nvPr/>
        </p:nvSpPr>
        <p:spPr>
          <a:xfrm>
            <a:off x="7308304" y="-675456"/>
            <a:ext cx="184731" cy="369332"/>
          </a:xfrm>
          <a:prstGeom prst="rect">
            <a:avLst/>
          </a:prstGeom>
          <a:noFill/>
        </p:spPr>
        <p:txBody>
          <a:bodyPr wrap="none" rtlCol="0">
            <a:spAutoFit/>
          </a:bodyPr>
          <a:lstStyle/>
          <a:p>
            <a:endParaRPr lang="en-GB" dirty="0"/>
          </a:p>
        </p:txBody>
      </p:sp>
      <p:sp>
        <p:nvSpPr>
          <p:cNvPr id="7" name="TextBox 6"/>
          <p:cNvSpPr txBox="1"/>
          <p:nvPr/>
        </p:nvSpPr>
        <p:spPr>
          <a:xfrm>
            <a:off x="7164288" y="2132856"/>
            <a:ext cx="184731" cy="369332"/>
          </a:xfrm>
          <a:prstGeom prst="rect">
            <a:avLst/>
          </a:prstGeom>
          <a:noFill/>
        </p:spPr>
        <p:txBody>
          <a:bodyPr wrap="none" rtlCol="0">
            <a:spAutoFit/>
          </a:bodyPr>
          <a:lstStyle/>
          <a:p>
            <a:endParaRPr lang="en-GB" dirty="0"/>
          </a:p>
        </p:txBody>
      </p:sp>
      <p:sp>
        <p:nvSpPr>
          <p:cNvPr id="8" name="Content Placeholder 2"/>
          <p:cNvSpPr txBox="1">
            <a:spLocks/>
          </p:cNvSpPr>
          <p:nvPr/>
        </p:nvSpPr>
        <p:spPr>
          <a:xfrm>
            <a:off x="179512" y="1772816"/>
            <a:ext cx="8229600" cy="50405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GB" sz="2400" dirty="0">
                <a:solidFill>
                  <a:schemeClr val="tx1"/>
                </a:solidFill>
              </a:rPr>
              <a:t>Test automation for </a:t>
            </a:r>
            <a:r>
              <a:rPr lang="en-GB" sz="2400" dirty="0" smtClean="0">
                <a:solidFill>
                  <a:schemeClr val="tx1"/>
                </a:solidFill>
              </a:rPr>
              <a:t>PLC’s </a:t>
            </a:r>
            <a:r>
              <a:rPr lang="en-GB" sz="2400" dirty="0">
                <a:solidFill>
                  <a:schemeClr val="tx1"/>
                </a:solidFill>
              </a:rPr>
              <a:t>is facilitated </a:t>
            </a:r>
            <a:r>
              <a:rPr lang="en-GB" sz="2400" dirty="0" smtClean="0">
                <a:solidFill>
                  <a:schemeClr val="tx1"/>
                </a:solidFill>
              </a:rPr>
              <a:t>using </a:t>
            </a:r>
            <a:r>
              <a:rPr lang="en-GB" sz="2400" dirty="0">
                <a:solidFill>
                  <a:schemeClr val="tx1"/>
                </a:solidFill>
              </a:rPr>
              <a:t>a standardized Python virtual </a:t>
            </a:r>
            <a:r>
              <a:rPr lang="en-GB" sz="2400" dirty="0" smtClean="0">
                <a:solidFill>
                  <a:schemeClr val="tx1"/>
                </a:solidFill>
              </a:rPr>
              <a:t>environment </a:t>
            </a:r>
            <a:r>
              <a:rPr lang="en-GB" sz="2400" dirty="0">
                <a:solidFill>
                  <a:schemeClr val="tx1"/>
                </a:solidFill>
              </a:rPr>
              <a:t>that bundles essential </a:t>
            </a:r>
            <a:r>
              <a:rPr lang="en-GB" sz="2400" dirty="0" smtClean="0">
                <a:solidFill>
                  <a:schemeClr val="tx1"/>
                </a:solidFill>
              </a:rPr>
              <a:t>tools </a:t>
            </a:r>
            <a:r>
              <a:rPr lang="en-GB" sz="2400" dirty="0">
                <a:solidFill>
                  <a:schemeClr val="tx1"/>
                </a:solidFill>
              </a:rPr>
              <a:t>for PLC project </a:t>
            </a:r>
            <a:r>
              <a:rPr lang="en-GB" sz="2400" dirty="0" smtClean="0">
                <a:solidFill>
                  <a:schemeClr val="tx1"/>
                </a:solidFill>
              </a:rPr>
              <a:t>connectivity and </a:t>
            </a:r>
            <a:r>
              <a:rPr lang="en-GB" sz="2400" dirty="0">
                <a:solidFill>
                  <a:schemeClr val="tx1"/>
                </a:solidFill>
              </a:rPr>
              <a:t>testing.</a:t>
            </a:r>
          </a:p>
          <a:p>
            <a:pPr marL="0" indent="0">
              <a:spcBef>
                <a:spcPts val="0"/>
              </a:spcBef>
              <a:buNone/>
            </a:pPr>
            <a:endParaRPr lang="en-GB" sz="2400" dirty="0">
              <a:solidFill>
                <a:schemeClr val="tx1"/>
              </a:solidFill>
            </a:endParaRPr>
          </a:p>
          <a:p>
            <a:pPr marL="0" indent="0">
              <a:spcBef>
                <a:spcPts val="0"/>
              </a:spcBef>
              <a:buNone/>
            </a:pPr>
            <a:r>
              <a:rPr lang="en-GB" sz="2400" dirty="0">
                <a:solidFill>
                  <a:schemeClr val="tx1"/>
                </a:solidFill>
              </a:rPr>
              <a:t>The tests utilize </a:t>
            </a:r>
            <a:r>
              <a:rPr lang="en-GB" sz="2400" dirty="0" smtClean="0">
                <a:solidFill>
                  <a:schemeClr val="tx1"/>
                </a:solidFill>
              </a:rPr>
              <a:t>OPCUA </a:t>
            </a:r>
            <a:r>
              <a:rPr lang="en-GB" sz="2400" dirty="0">
                <a:solidFill>
                  <a:schemeClr val="tx1"/>
                </a:solidFill>
              </a:rPr>
              <a:t>to emulate input and </a:t>
            </a:r>
            <a:r>
              <a:rPr lang="en-GB" sz="2400" dirty="0" smtClean="0">
                <a:solidFill>
                  <a:schemeClr val="tx1"/>
                </a:solidFill>
              </a:rPr>
              <a:t>output </a:t>
            </a:r>
            <a:r>
              <a:rPr lang="en-GB" sz="2400" dirty="0">
                <a:solidFill>
                  <a:schemeClr val="tx1"/>
                </a:solidFill>
              </a:rPr>
              <a:t>signals for the PLC. This </a:t>
            </a:r>
            <a:r>
              <a:rPr lang="en-GB" sz="2400" dirty="0" smtClean="0">
                <a:solidFill>
                  <a:schemeClr val="tx1"/>
                </a:solidFill>
              </a:rPr>
              <a:t>approach </a:t>
            </a:r>
            <a:r>
              <a:rPr lang="en-GB" sz="2400" dirty="0">
                <a:solidFill>
                  <a:schemeClr val="tx1"/>
                </a:solidFill>
              </a:rPr>
              <a:t>enables automation </a:t>
            </a:r>
            <a:r>
              <a:rPr lang="en-GB" sz="2400" dirty="0" smtClean="0">
                <a:solidFill>
                  <a:schemeClr val="tx1"/>
                </a:solidFill>
              </a:rPr>
              <a:t>engineers </a:t>
            </a:r>
            <a:r>
              <a:rPr lang="en-GB" sz="2400" dirty="0">
                <a:solidFill>
                  <a:schemeClr val="tx1"/>
                </a:solidFill>
              </a:rPr>
              <a:t>at ESS </a:t>
            </a:r>
            <a:r>
              <a:rPr lang="en-GB" sz="2400" dirty="0" smtClean="0">
                <a:solidFill>
                  <a:schemeClr val="tx1"/>
                </a:solidFill>
              </a:rPr>
              <a:t>to verify </a:t>
            </a:r>
            <a:r>
              <a:rPr lang="en-GB" sz="2400" dirty="0">
                <a:solidFill>
                  <a:schemeClr val="tx1"/>
                </a:solidFill>
              </a:rPr>
              <a:t>the </a:t>
            </a:r>
            <a:r>
              <a:rPr lang="en-GB" sz="2400" dirty="0" smtClean="0">
                <a:solidFill>
                  <a:schemeClr val="tx1"/>
                </a:solidFill>
              </a:rPr>
              <a:t>behaviour </a:t>
            </a:r>
            <a:r>
              <a:rPr lang="en-GB" sz="2400" dirty="0">
                <a:solidFill>
                  <a:schemeClr val="tx1"/>
                </a:solidFill>
              </a:rPr>
              <a:t>of the PLC </a:t>
            </a:r>
            <a:r>
              <a:rPr lang="en-GB" sz="2400" dirty="0" smtClean="0">
                <a:solidFill>
                  <a:schemeClr val="tx1"/>
                </a:solidFill>
              </a:rPr>
              <a:t>software without relying on connected hardware.</a:t>
            </a:r>
            <a:endParaRPr lang="en-GB" sz="2400" dirty="0">
              <a:solidFill>
                <a:schemeClr val="tx1"/>
              </a:solidFill>
            </a:endParaRPr>
          </a:p>
          <a:p>
            <a:pPr>
              <a:spcBef>
                <a:spcPts val="0"/>
              </a:spcBef>
            </a:pPr>
            <a:endParaRPr lang="en-US" sz="1600" dirty="0">
              <a:solidFill>
                <a:schemeClr val="tx1"/>
              </a:solidFill>
            </a:endParaRPr>
          </a:p>
          <a:p>
            <a:pPr lvl="1">
              <a:spcBef>
                <a:spcPts val="0"/>
              </a:spcBef>
            </a:pPr>
            <a:endParaRPr lang="en-US" sz="1600" dirty="0" smtClean="0">
              <a:solidFill>
                <a:schemeClr val="tx1"/>
              </a:solidFill>
            </a:endParaRPr>
          </a:p>
          <a:p>
            <a:pPr lvl="1">
              <a:spcBef>
                <a:spcPts val="0"/>
              </a:spcBef>
            </a:pPr>
            <a:endParaRPr lang="en-US" sz="1600" dirty="0">
              <a:solidFill>
                <a:schemeClr val="tx1"/>
              </a:solidFill>
            </a:endParaRPr>
          </a:p>
          <a:p>
            <a:pPr marL="0" indent="0">
              <a:spcBef>
                <a:spcPts val="0"/>
              </a:spcBef>
              <a:buNone/>
            </a:pPr>
            <a:endParaRPr lang="en-US" sz="2000" dirty="0">
              <a:solidFill>
                <a:schemeClr val="tx1"/>
              </a:solidFill>
            </a:endParaRPr>
          </a:p>
          <a:p>
            <a:pPr>
              <a:spcBef>
                <a:spcPts val="0"/>
              </a:spcBef>
            </a:pPr>
            <a:endParaRPr lang="en-US" sz="2000" dirty="0" smtClean="0">
              <a:solidFill>
                <a:schemeClr val="tx1"/>
              </a:solidFill>
            </a:endParaRPr>
          </a:p>
        </p:txBody>
      </p:sp>
      <p:pic>
        <p:nvPicPr>
          <p:cNvPr id="4" name="Picture 3"/>
          <p:cNvPicPr>
            <a:picLocks noChangeAspect="1"/>
          </p:cNvPicPr>
          <p:nvPr/>
        </p:nvPicPr>
        <p:blipFill>
          <a:blip r:embed="rId3"/>
          <a:stretch>
            <a:fillRect/>
          </a:stretch>
        </p:blipFill>
        <p:spPr>
          <a:xfrm>
            <a:off x="5076056" y="4507533"/>
            <a:ext cx="3333056" cy="1879473"/>
          </a:xfrm>
          <a:prstGeom prst="rect">
            <a:avLst/>
          </a:prstGeom>
        </p:spPr>
      </p:pic>
    </p:spTree>
    <p:extLst>
      <p:ext uri="{BB962C8B-B14F-4D97-AF65-F5344CB8AC3E}">
        <p14:creationId xmlns:p14="http://schemas.microsoft.com/office/powerpoint/2010/main" val="3463865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Firmware testing</a:t>
            </a:r>
            <a:endParaRPr lang="en-GB" dirty="0"/>
          </a:p>
        </p:txBody>
      </p:sp>
      <p:sp>
        <p:nvSpPr>
          <p:cNvPr id="3" name="Content Placeholder 2"/>
          <p:cNvSpPr>
            <a:spLocks noGrp="1"/>
          </p:cNvSpPr>
          <p:nvPr>
            <p:ph idx="1"/>
          </p:nvPr>
        </p:nvSpPr>
        <p:spPr>
          <a:xfrm>
            <a:off x="457200" y="1639341"/>
            <a:ext cx="8219256" cy="4525963"/>
          </a:xfrm>
        </p:spPr>
        <p:txBody>
          <a:bodyPr>
            <a:normAutofit/>
          </a:bodyPr>
          <a:lstStyle/>
          <a:p>
            <a:pPr marL="0" indent="0">
              <a:buNone/>
            </a:pPr>
            <a:r>
              <a:rPr lang="en-US" dirty="0"/>
              <a:t/>
            </a:r>
            <a:br>
              <a:rPr lang="en-US" dirty="0"/>
            </a:br>
            <a:endParaRPr lang="en-GB" dirty="0"/>
          </a:p>
        </p:txBody>
      </p:sp>
      <p:sp>
        <p:nvSpPr>
          <p:cNvPr id="6" name="TextBox 5"/>
          <p:cNvSpPr txBox="1"/>
          <p:nvPr/>
        </p:nvSpPr>
        <p:spPr>
          <a:xfrm>
            <a:off x="7308304" y="-675456"/>
            <a:ext cx="184731" cy="369332"/>
          </a:xfrm>
          <a:prstGeom prst="rect">
            <a:avLst/>
          </a:prstGeom>
          <a:noFill/>
        </p:spPr>
        <p:txBody>
          <a:bodyPr wrap="none" rtlCol="0">
            <a:spAutoFit/>
          </a:bodyPr>
          <a:lstStyle/>
          <a:p>
            <a:endParaRPr lang="en-GB" dirty="0"/>
          </a:p>
        </p:txBody>
      </p:sp>
      <p:sp>
        <p:nvSpPr>
          <p:cNvPr id="7" name="TextBox 6"/>
          <p:cNvSpPr txBox="1"/>
          <p:nvPr/>
        </p:nvSpPr>
        <p:spPr>
          <a:xfrm>
            <a:off x="7164288" y="2132856"/>
            <a:ext cx="184731" cy="369332"/>
          </a:xfrm>
          <a:prstGeom prst="rect">
            <a:avLst/>
          </a:prstGeom>
          <a:noFill/>
        </p:spPr>
        <p:txBody>
          <a:bodyPr wrap="none" rtlCol="0">
            <a:spAutoFit/>
          </a:bodyPr>
          <a:lstStyle/>
          <a:p>
            <a:endParaRPr lang="en-GB" dirty="0"/>
          </a:p>
        </p:txBody>
      </p:sp>
      <p:sp>
        <p:nvSpPr>
          <p:cNvPr id="8" name="Content Placeholder 2"/>
          <p:cNvSpPr txBox="1">
            <a:spLocks/>
          </p:cNvSpPr>
          <p:nvPr/>
        </p:nvSpPr>
        <p:spPr>
          <a:xfrm>
            <a:off x="179512" y="1772816"/>
            <a:ext cx="5984952" cy="50405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GB" sz="1800" dirty="0">
                <a:solidFill>
                  <a:schemeClr val="tx1"/>
                </a:solidFill>
              </a:rPr>
              <a:t>Firmware for </a:t>
            </a:r>
            <a:r>
              <a:rPr lang="en-GB" sz="1800" dirty="0" smtClean="0">
                <a:solidFill>
                  <a:schemeClr val="tx1"/>
                </a:solidFill>
              </a:rPr>
              <a:t>FPGAs undergoes </a:t>
            </a:r>
            <a:r>
              <a:rPr lang="en-GB" sz="1800" dirty="0">
                <a:solidFill>
                  <a:schemeClr val="tx1"/>
                </a:solidFill>
              </a:rPr>
              <a:t>testing at the unit, integration, and </a:t>
            </a:r>
            <a:r>
              <a:rPr lang="en-GB" sz="1800" dirty="0" smtClean="0">
                <a:solidFill>
                  <a:schemeClr val="tx1"/>
                </a:solidFill>
              </a:rPr>
              <a:t>system </a:t>
            </a:r>
            <a:r>
              <a:rPr lang="en-GB" sz="1800" dirty="0">
                <a:solidFill>
                  <a:schemeClr val="tx1"/>
                </a:solidFill>
              </a:rPr>
              <a:t>levels using various techniques.</a:t>
            </a:r>
          </a:p>
          <a:p>
            <a:pPr marL="0" indent="0">
              <a:spcBef>
                <a:spcPts val="0"/>
              </a:spcBef>
              <a:buNone/>
            </a:pPr>
            <a:endParaRPr lang="en-GB" sz="1800" dirty="0">
              <a:solidFill>
                <a:schemeClr val="tx1"/>
              </a:solidFill>
            </a:endParaRPr>
          </a:p>
          <a:p>
            <a:pPr marL="0" indent="0">
              <a:spcBef>
                <a:spcPts val="0"/>
              </a:spcBef>
              <a:buNone/>
            </a:pPr>
            <a:r>
              <a:rPr lang="en-GB" sz="1800" dirty="0">
                <a:solidFill>
                  <a:schemeClr val="tx1"/>
                </a:solidFill>
              </a:rPr>
              <a:t>Unit testing employs test benches with </a:t>
            </a:r>
            <a:r>
              <a:rPr lang="en-GB" sz="1800" dirty="0" smtClean="0">
                <a:solidFill>
                  <a:schemeClr val="tx1"/>
                </a:solidFill>
              </a:rPr>
              <a:t>constraint-randomized </a:t>
            </a:r>
            <a:r>
              <a:rPr lang="en-GB" sz="1800" dirty="0">
                <a:solidFill>
                  <a:schemeClr val="tx1"/>
                </a:solidFill>
              </a:rPr>
              <a:t>test vectors for </a:t>
            </a:r>
            <a:r>
              <a:rPr lang="en-GB" sz="1800" dirty="0" smtClean="0">
                <a:solidFill>
                  <a:schemeClr val="tx1"/>
                </a:solidFill>
              </a:rPr>
              <a:t>efficient </a:t>
            </a:r>
            <a:r>
              <a:rPr lang="en-GB" sz="1800" dirty="0">
                <a:solidFill>
                  <a:schemeClr val="tx1"/>
                </a:solidFill>
              </a:rPr>
              <a:t>function-level testing.</a:t>
            </a:r>
          </a:p>
          <a:p>
            <a:pPr marL="0" indent="0">
              <a:spcBef>
                <a:spcPts val="0"/>
              </a:spcBef>
              <a:buNone/>
            </a:pPr>
            <a:endParaRPr lang="en-GB" sz="1800" dirty="0">
              <a:solidFill>
                <a:schemeClr val="tx1"/>
              </a:solidFill>
            </a:endParaRPr>
          </a:p>
          <a:p>
            <a:pPr marL="0" indent="0">
              <a:spcBef>
                <a:spcPts val="0"/>
              </a:spcBef>
              <a:buNone/>
            </a:pPr>
            <a:r>
              <a:rPr lang="en-GB" sz="1800" dirty="0">
                <a:solidFill>
                  <a:schemeClr val="tx1"/>
                </a:solidFill>
              </a:rPr>
              <a:t>Integration testing relies on hand-written </a:t>
            </a:r>
            <a:r>
              <a:rPr lang="en-GB" sz="1800" dirty="0" smtClean="0">
                <a:solidFill>
                  <a:schemeClr val="tx1"/>
                </a:solidFill>
              </a:rPr>
              <a:t>test </a:t>
            </a:r>
            <a:r>
              <a:rPr lang="en-GB" sz="1800" dirty="0">
                <a:solidFill>
                  <a:schemeClr val="tx1"/>
                </a:solidFill>
              </a:rPr>
              <a:t>cases using register transfer languages </a:t>
            </a:r>
            <a:r>
              <a:rPr lang="en-GB" sz="1800" dirty="0" smtClean="0">
                <a:solidFill>
                  <a:schemeClr val="tx1"/>
                </a:solidFill>
              </a:rPr>
              <a:t>like </a:t>
            </a:r>
            <a:r>
              <a:rPr lang="en-GB" sz="1800" dirty="0">
                <a:solidFill>
                  <a:schemeClr val="tx1"/>
                </a:solidFill>
              </a:rPr>
              <a:t>Verilog.</a:t>
            </a:r>
          </a:p>
          <a:p>
            <a:pPr marL="0" indent="0">
              <a:spcBef>
                <a:spcPts val="0"/>
              </a:spcBef>
              <a:buNone/>
            </a:pPr>
            <a:endParaRPr lang="en-GB" sz="1800" dirty="0">
              <a:solidFill>
                <a:schemeClr val="tx1"/>
              </a:solidFill>
            </a:endParaRPr>
          </a:p>
          <a:p>
            <a:pPr marL="0" indent="0">
              <a:spcBef>
                <a:spcPts val="0"/>
              </a:spcBef>
              <a:buNone/>
            </a:pPr>
            <a:r>
              <a:rPr lang="en-GB" sz="1800" dirty="0">
                <a:solidFill>
                  <a:schemeClr val="tx1"/>
                </a:solidFill>
              </a:rPr>
              <a:t>System-level verification uses Python </a:t>
            </a:r>
            <a:r>
              <a:rPr lang="en-GB" sz="1800" dirty="0" smtClean="0">
                <a:solidFill>
                  <a:schemeClr val="tx1"/>
                </a:solidFill>
              </a:rPr>
              <a:t>and pytest </a:t>
            </a:r>
            <a:r>
              <a:rPr lang="en-GB" sz="1800" dirty="0">
                <a:solidFill>
                  <a:schemeClr val="tx1"/>
                </a:solidFill>
              </a:rPr>
              <a:t>with emulated input data</a:t>
            </a:r>
            <a:r>
              <a:rPr lang="en-GB" sz="1800" dirty="0" smtClean="0">
                <a:solidFill>
                  <a:schemeClr val="tx1"/>
                </a:solidFill>
              </a:rPr>
              <a:t>. </a:t>
            </a:r>
          </a:p>
          <a:p>
            <a:pPr marL="0" indent="0">
              <a:spcBef>
                <a:spcPts val="0"/>
              </a:spcBef>
              <a:buNone/>
            </a:pPr>
            <a:endParaRPr lang="en-GB" sz="1800" dirty="0">
              <a:solidFill>
                <a:schemeClr val="tx1"/>
              </a:solidFill>
            </a:endParaRPr>
          </a:p>
          <a:p>
            <a:pPr marL="0" indent="0">
              <a:spcBef>
                <a:spcPts val="0"/>
              </a:spcBef>
              <a:buNone/>
            </a:pPr>
            <a:r>
              <a:rPr lang="en-GB" sz="1800" dirty="0">
                <a:solidFill>
                  <a:schemeClr val="tx1"/>
                </a:solidFill>
              </a:rPr>
              <a:t>Test results are stored on a shared file server to ensure traceability.</a:t>
            </a:r>
          </a:p>
          <a:p>
            <a:pPr>
              <a:spcBef>
                <a:spcPts val="0"/>
              </a:spcBef>
            </a:pPr>
            <a:endParaRPr lang="en-US" sz="1600" dirty="0">
              <a:solidFill>
                <a:schemeClr val="tx1"/>
              </a:solidFill>
            </a:endParaRPr>
          </a:p>
          <a:p>
            <a:pPr lvl="1">
              <a:spcBef>
                <a:spcPts val="0"/>
              </a:spcBef>
            </a:pPr>
            <a:endParaRPr lang="en-US" sz="1600" dirty="0" smtClean="0">
              <a:solidFill>
                <a:schemeClr val="tx1"/>
              </a:solidFill>
            </a:endParaRPr>
          </a:p>
          <a:p>
            <a:pPr lvl="1">
              <a:spcBef>
                <a:spcPts val="0"/>
              </a:spcBef>
            </a:pPr>
            <a:endParaRPr lang="en-US" sz="1600" dirty="0">
              <a:solidFill>
                <a:schemeClr val="tx1"/>
              </a:solidFill>
            </a:endParaRPr>
          </a:p>
          <a:p>
            <a:pPr marL="0" indent="0">
              <a:spcBef>
                <a:spcPts val="0"/>
              </a:spcBef>
              <a:buNone/>
            </a:pPr>
            <a:endParaRPr lang="en-US" sz="2000" dirty="0">
              <a:solidFill>
                <a:schemeClr val="tx1"/>
              </a:solidFill>
            </a:endParaRPr>
          </a:p>
          <a:p>
            <a:pPr>
              <a:spcBef>
                <a:spcPts val="0"/>
              </a:spcBef>
            </a:pPr>
            <a:endParaRPr lang="en-US" sz="2000" dirty="0" smtClean="0">
              <a:solidFill>
                <a:schemeClr val="tx1"/>
              </a:solidFill>
            </a:endParaRPr>
          </a:p>
        </p:txBody>
      </p:sp>
      <p:pic>
        <p:nvPicPr>
          <p:cNvPr id="5" name="Picture 4"/>
          <p:cNvPicPr>
            <a:picLocks noChangeAspect="1"/>
          </p:cNvPicPr>
          <p:nvPr/>
        </p:nvPicPr>
        <p:blipFill>
          <a:blip r:embed="rId3"/>
          <a:stretch>
            <a:fillRect/>
          </a:stretch>
        </p:blipFill>
        <p:spPr>
          <a:xfrm>
            <a:off x="6228184" y="1779422"/>
            <a:ext cx="2785379" cy="2586423"/>
          </a:xfrm>
          <a:prstGeom prst="rect">
            <a:avLst/>
          </a:prstGeom>
        </p:spPr>
      </p:pic>
      <p:sp>
        <p:nvSpPr>
          <p:cNvPr id="9" name="Rectangle 8"/>
          <p:cNvSpPr/>
          <p:nvPr/>
        </p:nvSpPr>
        <p:spPr>
          <a:xfrm>
            <a:off x="6164465" y="4620159"/>
            <a:ext cx="2872032" cy="738664"/>
          </a:xfrm>
          <a:prstGeom prst="rect">
            <a:avLst/>
          </a:prstGeom>
        </p:spPr>
        <p:txBody>
          <a:bodyPr wrap="square">
            <a:spAutoFit/>
          </a:bodyPr>
          <a:lstStyle/>
          <a:p>
            <a:pPr algn="ctr"/>
            <a:r>
              <a:rPr lang="en-GB" sz="1400" i="1" dirty="0"/>
              <a:t>The ESS Fast Beam Interlock </a:t>
            </a:r>
          </a:p>
          <a:p>
            <a:pPr algn="ctr"/>
            <a:r>
              <a:rPr lang="en-GB" sz="1400" i="1" dirty="0"/>
              <a:t>System </a:t>
            </a:r>
            <a:r>
              <a:rPr lang="en-GB" sz="1400" i="1" dirty="0" smtClean="0"/>
              <a:t>during testing </a:t>
            </a:r>
            <a:r>
              <a:rPr lang="en-GB" sz="1400" i="1" dirty="0"/>
              <a:t>using a </a:t>
            </a:r>
            <a:r>
              <a:rPr lang="en-GB" sz="1400" i="1" dirty="0" smtClean="0"/>
              <a:t>hardware-in-the-loop </a:t>
            </a:r>
            <a:r>
              <a:rPr lang="en-GB" sz="1400" i="1" dirty="0"/>
              <a:t>test setup</a:t>
            </a:r>
            <a:endParaRPr lang="en-US" sz="1400" i="1" dirty="0"/>
          </a:p>
        </p:txBody>
      </p:sp>
    </p:spTree>
    <p:extLst>
      <p:ext uri="{BB962C8B-B14F-4D97-AF65-F5344CB8AC3E}">
        <p14:creationId xmlns:p14="http://schemas.microsoft.com/office/powerpoint/2010/main" val="528285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a:t>
            </a:r>
            <a:endParaRPr lang="en-GB" dirty="0"/>
          </a:p>
        </p:txBody>
      </p:sp>
      <p:sp>
        <p:nvSpPr>
          <p:cNvPr id="3" name="Content Placeholder 2"/>
          <p:cNvSpPr>
            <a:spLocks noGrp="1"/>
          </p:cNvSpPr>
          <p:nvPr>
            <p:ph idx="1"/>
          </p:nvPr>
        </p:nvSpPr>
        <p:spPr>
          <a:xfrm>
            <a:off x="457200" y="1639341"/>
            <a:ext cx="8219256" cy="4525963"/>
          </a:xfrm>
        </p:spPr>
        <p:txBody>
          <a:bodyPr>
            <a:normAutofit/>
          </a:bodyPr>
          <a:lstStyle/>
          <a:p>
            <a:pPr marL="0" indent="0">
              <a:buNone/>
            </a:pPr>
            <a:r>
              <a:rPr lang="en-US" dirty="0"/>
              <a:t/>
            </a:r>
            <a:br>
              <a:rPr lang="en-US" dirty="0"/>
            </a:br>
            <a:endParaRPr lang="en-GB" dirty="0"/>
          </a:p>
        </p:txBody>
      </p:sp>
      <p:sp>
        <p:nvSpPr>
          <p:cNvPr id="6" name="TextBox 5"/>
          <p:cNvSpPr txBox="1"/>
          <p:nvPr/>
        </p:nvSpPr>
        <p:spPr>
          <a:xfrm>
            <a:off x="7308304" y="-675456"/>
            <a:ext cx="184731" cy="369332"/>
          </a:xfrm>
          <a:prstGeom prst="rect">
            <a:avLst/>
          </a:prstGeom>
          <a:noFill/>
        </p:spPr>
        <p:txBody>
          <a:bodyPr wrap="none" rtlCol="0">
            <a:spAutoFit/>
          </a:bodyPr>
          <a:lstStyle/>
          <a:p>
            <a:endParaRPr lang="en-GB" dirty="0"/>
          </a:p>
        </p:txBody>
      </p:sp>
      <p:sp>
        <p:nvSpPr>
          <p:cNvPr id="7" name="TextBox 6"/>
          <p:cNvSpPr txBox="1"/>
          <p:nvPr/>
        </p:nvSpPr>
        <p:spPr>
          <a:xfrm>
            <a:off x="7164288" y="2132856"/>
            <a:ext cx="184731" cy="369332"/>
          </a:xfrm>
          <a:prstGeom prst="rect">
            <a:avLst/>
          </a:prstGeom>
          <a:noFill/>
        </p:spPr>
        <p:txBody>
          <a:bodyPr wrap="none" rtlCol="0">
            <a:spAutoFit/>
          </a:bodyPr>
          <a:lstStyle/>
          <a:p>
            <a:endParaRPr lang="en-GB" dirty="0"/>
          </a:p>
        </p:txBody>
      </p:sp>
      <p:sp>
        <p:nvSpPr>
          <p:cNvPr id="8" name="Content Placeholder 2"/>
          <p:cNvSpPr txBox="1">
            <a:spLocks/>
          </p:cNvSpPr>
          <p:nvPr/>
        </p:nvSpPr>
        <p:spPr>
          <a:xfrm>
            <a:off x="179512" y="1772816"/>
            <a:ext cx="8229600" cy="50405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GB" sz="1600" dirty="0" smtClean="0">
                <a:solidFill>
                  <a:schemeClr val="tx1"/>
                </a:solidFill>
              </a:rPr>
              <a:t>We currently do not have the capability to re-run the community unit tests for EPICS base and modules in the ESS EPICS Environment.</a:t>
            </a:r>
          </a:p>
          <a:p>
            <a:pPr>
              <a:spcBef>
                <a:spcPts val="0"/>
              </a:spcBef>
            </a:pPr>
            <a:r>
              <a:rPr lang="en-GB" sz="1600" dirty="0" smtClean="0">
                <a:solidFill>
                  <a:schemeClr val="tx1"/>
                </a:solidFill>
              </a:rPr>
              <a:t>Test coverage on our own software unit tests is low</a:t>
            </a:r>
          </a:p>
          <a:p>
            <a:pPr>
              <a:spcBef>
                <a:spcPts val="0"/>
              </a:spcBef>
            </a:pPr>
            <a:r>
              <a:rPr lang="en-GB" sz="1600" dirty="0" smtClean="0">
                <a:solidFill>
                  <a:schemeClr val="tx1"/>
                </a:solidFill>
              </a:rPr>
              <a:t>Test coverage on PLC device drivers is moderate, but we have yet to implement actual process simulation and application level test automation for PLCs</a:t>
            </a:r>
          </a:p>
          <a:p>
            <a:pPr>
              <a:spcBef>
                <a:spcPts val="0"/>
              </a:spcBef>
            </a:pPr>
            <a:r>
              <a:rPr lang="en-GB" sz="1600" dirty="0" smtClean="0">
                <a:solidFill>
                  <a:schemeClr val="tx1"/>
                </a:solidFill>
              </a:rPr>
              <a:t>Hardware and process emulation is the logical next step in test automation, but development and maintenance costs for such emulation is substantial</a:t>
            </a:r>
          </a:p>
          <a:p>
            <a:pPr>
              <a:spcBef>
                <a:spcPts val="0"/>
              </a:spcBef>
            </a:pPr>
            <a:r>
              <a:rPr lang="en-GB" sz="1600" dirty="0" smtClean="0">
                <a:solidFill>
                  <a:schemeClr val="tx1"/>
                </a:solidFill>
              </a:rPr>
              <a:t>For system level testing the coordination with stakeholders and other parts of the organization is a recurring problem</a:t>
            </a:r>
          </a:p>
          <a:p>
            <a:pPr>
              <a:spcBef>
                <a:spcPts val="0"/>
              </a:spcBef>
            </a:pPr>
            <a:r>
              <a:rPr lang="en-GB" sz="1600" dirty="0" smtClean="0">
                <a:solidFill>
                  <a:schemeClr val="tx1"/>
                </a:solidFill>
              </a:rPr>
              <a:t>Planning and executing re-tests after updates is an ongoing challenge</a:t>
            </a:r>
          </a:p>
          <a:p>
            <a:pPr>
              <a:spcBef>
                <a:spcPts val="0"/>
              </a:spcBef>
            </a:pPr>
            <a:r>
              <a:rPr lang="en-GB" sz="1600" dirty="0" smtClean="0">
                <a:solidFill>
                  <a:schemeClr val="tx1"/>
                </a:solidFill>
              </a:rPr>
              <a:t>In parts of the organization the view on system testing in “one and done”, meaning that no changes to software are permitted after the system level testing is completed. This meshes poorly with modern approaches to software maintenance.</a:t>
            </a:r>
            <a:endParaRPr lang="en-GB" sz="1600" dirty="0">
              <a:solidFill>
                <a:schemeClr val="tx1"/>
              </a:solidFill>
            </a:endParaRPr>
          </a:p>
          <a:p>
            <a:pPr>
              <a:spcBef>
                <a:spcPts val="0"/>
              </a:spcBef>
            </a:pPr>
            <a:endParaRPr lang="en-US" sz="1600" dirty="0">
              <a:solidFill>
                <a:schemeClr val="tx1"/>
              </a:solidFill>
            </a:endParaRPr>
          </a:p>
          <a:p>
            <a:pPr lvl="1">
              <a:spcBef>
                <a:spcPts val="0"/>
              </a:spcBef>
            </a:pPr>
            <a:endParaRPr lang="en-US" sz="1600" dirty="0" smtClean="0">
              <a:solidFill>
                <a:schemeClr val="tx1"/>
              </a:solidFill>
            </a:endParaRPr>
          </a:p>
          <a:p>
            <a:pPr lvl="1">
              <a:spcBef>
                <a:spcPts val="0"/>
              </a:spcBef>
            </a:pPr>
            <a:endParaRPr lang="en-US" sz="1600" dirty="0">
              <a:solidFill>
                <a:schemeClr val="tx1"/>
              </a:solidFill>
            </a:endParaRPr>
          </a:p>
          <a:p>
            <a:pPr marL="0" indent="0">
              <a:spcBef>
                <a:spcPts val="0"/>
              </a:spcBef>
              <a:buNone/>
            </a:pPr>
            <a:endParaRPr lang="en-US" sz="2000" dirty="0">
              <a:solidFill>
                <a:schemeClr val="tx1"/>
              </a:solidFill>
            </a:endParaRPr>
          </a:p>
          <a:p>
            <a:pPr>
              <a:spcBef>
                <a:spcPts val="0"/>
              </a:spcBef>
            </a:pPr>
            <a:endParaRPr lang="en-US" sz="2000" dirty="0" smtClean="0">
              <a:solidFill>
                <a:schemeClr val="tx1"/>
              </a:solidFill>
            </a:endParaRPr>
          </a:p>
        </p:txBody>
      </p:sp>
      <p:pic>
        <p:nvPicPr>
          <p:cNvPr id="2050" name="Picture 2" descr="What is the best way to deal with challenges in your day-to-day life? -  Quo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3602" y="5157192"/>
            <a:ext cx="2640542" cy="158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557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sv-SE" sz="4000" dirty="0" err="1" smtClean="0"/>
              <a:t>Testing</a:t>
            </a:r>
            <a:r>
              <a:rPr lang="sv-SE" sz="4000" dirty="0" smtClean="0"/>
              <a:t> and test automation</a:t>
            </a:r>
            <a:endParaRPr lang="sv-SE" sz="4000" dirty="0"/>
          </a:p>
        </p:txBody>
      </p:sp>
      <p:sp>
        <p:nvSpPr>
          <p:cNvPr id="3" name="Subtitle 2"/>
          <p:cNvSpPr>
            <a:spLocks noGrp="1"/>
          </p:cNvSpPr>
          <p:nvPr>
            <p:ph type="subTitle" idx="1"/>
          </p:nvPr>
        </p:nvSpPr>
        <p:spPr/>
        <p:txBody>
          <a:bodyPr>
            <a:noAutofit/>
          </a:bodyPr>
          <a:lstStyle/>
          <a:p>
            <a:r>
              <a:rPr lang="sv-SE" sz="2000" dirty="0" smtClean="0">
                <a:solidFill>
                  <a:schemeClr val="bg1"/>
                </a:solidFill>
              </a:rPr>
              <a:t>Workshop</a:t>
            </a:r>
            <a:endParaRPr lang="sv-SE" sz="2000" dirty="0">
              <a:solidFill>
                <a:schemeClr val="bg1"/>
              </a:solidFill>
            </a:endParaRPr>
          </a:p>
        </p:txBody>
      </p:sp>
      <p:sp>
        <p:nvSpPr>
          <p:cNvPr id="4" name="Rectangle 3"/>
          <p:cNvSpPr/>
          <p:nvPr/>
        </p:nvSpPr>
        <p:spPr>
          <a:xfrm>
            <a:off x="2286000" y="5949280"/>
            <a:ext cx="4572000" cy="603242"/>
          </a:xfrm>
          <a:prstGeom prst="rect">
            <a:avLst/>
          </a:prstGeom>
        </p:spPr>
        <p:txBody>
          <a:bodyPr>
            <a:spAutoFit/>
          </a:bodyPr>
          <a:lstStyle/>
          <a:p>
            <a:pPr algn="ctr">
              <a:lnSpc>
                <a:spcPct val="120000"/>
              </a:lnSpc>
            </a:pPr>
            <a:r>
              <a:rPr lang="en-GB" sz="1600" dirty="0">
                <a:solidFill>
                  <a:srgbClr val="FFFFFF"/>
                </a:solidFill>
              </a:rPr>
              <a:t>www.europeanspallationsource.se</a:t>
            </a:r>
          </a:p>
          <a:p>
            <a:pPr algn="ctr"/>
            <a:r>
              <a:rPr lang="en-GB" sz="1400" dirty="0" smtClean="0">
                <a:solidFill>
                  <a:srgbClr val="FFFFFF"/>
                </a:solidFill>
              </a:rPr>
              <a:t>2023-11-22</a:t>
            </a:r>
            <a:endParaRPr lang="en-GB" sz="1400" dirty="0">
              <a:solidFill>
                <a:srgbClr val="FFFFFF"/>
              </a:solidFill>
            </a:endParaRPr>
          </a:p>
        </p:txBody>
      </p:sp>
    </p:spTree>
    <p:extLst>
      <p:ext uri="{BB962C8B-B14F-4D97-AF65-F5344CB8AC3E}">
        <p14:creationId xmlns:p14="http://schemas.microsoft.com/office/powerpoint/2010/main" val="3033454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Inspiration for discussion</a:t>
            </a:r>
            <a:endParaRPr lang="en-GB" dirty="0"/>
          </a:p>
        </p:txBody>
      </p:sp>
      <p:sp>
        <p:nvSpPr>
          <p:cNvPr id="3" name="Content Placeholder 2"/>
          <p:cNvSpPr>
            <a:spLocks noGrp="1"/>
          </p:cNvSpPr>
          <p:nvPr>
            <p:ph idx="1"/>
          </p:nvPr>
        </p:nvSpPr>
        <p:spPr>
          <a:xfrm>
            <a:off x="457200" y="1639341"/>
            <a:ext cx="8219256" cy="4525963"/>
          </a:xfrm>
        </p:spPr>
        <p:txBody>
          <a:bodyPr>
            <a:normAutofit/>
          </a:bodyPr>
          <a:lstStyle/>
          <a:p>
            <a:pPr marL="0" indent="0">
              <a:buNone/>
            </a:pPr>
            <a:r>
              <a:rPr lang="en-US" dirty="0"/>
              <a:t/>
            </a:r>
            <a:br>
              <a:rPr lang="en-US" dirty="0"/>
            </a:br>
            <a:endParaRPr lang="en-GB" dirty="0"/>
          </a:p>
        </p:txBody>
      </p:sp>
      <p:sp>
        <p:nvSpPr>
          <p:cNvPr id="6" name="TextBox 5"/>
          <p:cNvSpPr txBox="1"/>
          <p:nvPr/>
        </p:nvSpPr>
        <p:spPr>
          <a:xfrm>
            <a:off x="7308304" y="-675456"/>
            <a:ext cx="184731" cy="369332"/>
          </a:xfrm>
          <a:prstGeom prst="rect">
            <a:avLst/>
          </a:prstGeom>
          <a:noFill/>
        </p:spPr>
        <p:txBody>
          <a:bodyPr wrap="none" rtlCol="0">
            <a:spAutoFit/>
          </a:bodyPr>
          <a:lstStyle/>
          <a:p>
            <a:endParaRPr lang="en-GB" dirty="0"/>
          </a:p>
        </p:txBody>
      </p:sp>
      <p:sp>
        <p:nvSpPr>
          <p:cNvPr id="7" name="TextBox 6"/>
          <p:cNvSpPr txBox="1"/>
          <p:nvPr/>
        </p:nvSpPr>
        <p:spPr>
          <a:xfrm>
            <a:off x="7164288" y="2132856"/>
            <a:ext cx="184731" cy="369332"/>
          </a:xfrm>
          <a:prstGeom prst="rect">
            <a:avLst/>
          </a:prstGeom>
          <a:noFill/>
        </p:spPr>
        <p:txBody>
          <a:bodyPr wrap="none" rtlCol="0">
            <a:spAutoFit/>
          </a:bodyPr>
          <a:lstStyle/>
          <a:p>
            <a:endParaRPr lang="en-GB" dirty="0"/>
          </a:p>
        </p:txBody>
      </p:sp>
      <p:sp>
        <p:nvSpPr>
          <p:cNvPr id="8" name="Content Placeholder 2"/>
          <p:cNvSpPr txBox="1">
            <a:spLocks/>
          </p:cNvSpPr>
          <p:nvPr/>
        </p:nvSpPr>
        <p:spPr>
          <a:xfrm>
            <a:off x="179512" y="1772816"/>
            <a:ext cx="8229600" cy="50405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GB" sz="2400" dirty="0" smtClean="0">
                <a:solidFill>
                  <a:schemeClr val="tx1"/>
                </a:solidFill>
              </a:rPr>
              <a:t>What </a:t>
            </a:r>
            <a:r>
              <a:rPr lang="en-GB" sz="2400" dirty="0">
                <a:solidFill>
                  <a:schemeClr val="tx1"/>
                </a:solidFill>
              </a:rPr>
              <a:t>does this group consider to be “best practises” regarding re-testing of a commissioned control system that has been updated</a:t>
            </a:r>
            <a:r>
              <a:rPr lang="en-GB" sz="2400" dirty="0" smtClean="0">
                <a:solidFill>
                  <a:schemeClr val="tx1"/>
                </a:solidFill>
              </a:rPr>
              <a:t>?</a:t>
            </a:r>
          </a:p>
          <a:p>
            <a:pPr>
              <a:spcBef>
                <a:spcPts val="0"/>
              </a:spcBef>
            </a:pPr>
            <a:endParaRPr lang="en-GB" sz="2400" dirty="0">
              <a:solidFill>
                <a:schemeClr val="tx1"/>
              </a:solidFill>
            </a:endParaRPr>
          </a:p>
          <a:p>
            <a:pPr>
              <a:spcBef>
                <a:spcPts val="0"/>
              </a:spcBef>
            </a:pPr>
            <a:r>
              <a:rPr lang="en-GB" sz="2400" dirty="0" smtClean="0">
                <a:solidFill>
                  <a:schemeClr val="tx1"/>
                </a:solidFill>
              </a:rPr>
              <a:t>Describe </a:t>
            </a:r>
            <a:r>
              <a:rPr lang="en-GB" sz="2400" dirty="0">
                <a:solidFill>
                  <a:schemeClr val="tx1"/>
                </a:solidFill>
              </a:rPr>
              <a:t>a scenario where test automation can be meaningfully applied to a control system? What are the factors that makes this system suitable for test automation?</a:t>
            </a:r>
          </a:p>
          <a:p>
            <a:pPr>
              <a:spcBef>
                <a:spcPts val="0"/>
              </a:spcBef>
            </a:pPr>
            <a:endParaRPr lang="en-GB" sz="2400" dirty="0" smtClean="0">
              <a:solidFill>
                <a:schemeClr val="tx1"/>
              </a:solidFill>
            </a:endParaRPr>
          </a:p>
          <a:p>
            <a:pPr>
              <a:spcBef>
                <a:spcPts val="0"/>
              </a:spcBef>
            </a:pPr>
            <a:r>
              <a:rPr lang="en-GB" sz="2400" dirty="0" smtClean="0">
                <a:solidFill>
                  <a:schemeClr val="tx1"/>
                </a:solidFill>
              </a:rPr>
              <a:t>Describe </a:t>
            </a:r>
            <a:r>
              <a:rPr lang="en-GB" sz="2400" dirty="0">
                <a:solidFill>
                  <a:schemeClr val="tx1"/>
                </a:solidFill>
              </a:rPr>
              <a:t>some common pitfalls regarding test automation for control system. What can go wrong? What are warning signs to look for?</a:t>
            </a:r>
          </a:p>
          <a:p>
            <a:pPr>
              <a:spcBef>
                <a:spcPts val="0"/>
              </a:spcBef>
            </a:pPr>
            <a:endParaRPr lang="en-US" sz="1600" dirty="0">
              <a:solidFill>
                <a:schemeClr val="tx1"/>
              </a:solidFill>
            </a:endParaRPr>
          </a:p>
          <a:p>
            <a:pPr lvl="1">
              <a:spcBef>
                <a:spcPts val="0"/>
              </a:spcBef>
            </a:pPr>
            <a:endParaRPr lang="en-US" sz="1600" dirty="0" smtClean="0">
              <a:solidFill>
                <a:schemeClr val="tx1"/>
              </a:solidFill>
            </a:endParaRPr>
          </a:p>
          <a:p>
            <a:pPr lvl="1">
              <a:spcBef>
                <a:spcPts val="0"/>
              </a:spcBef>
            </a:pPr>
            <a:endParaRPr lang="en-US" sz="1600" dirty="0">
              <a:solidFill>
                <a:schemeClr val="tx1"/>
              </a:solidFill>
            </a:endParaRPr>
          </a:p>
          <a:p>
            <a:pPr marL="0" indent="0">
              <a:spcBef>
                <a:spcPts val="0"/>
              </a:spcBef>
              <a:buNone/>
            </a:pPr>
            <a:endParaRPr lang="en-US" sz="2000" dirty="0">
              <a:solidFill>
                <a:schemeClr val="tx1"/>
              </a:solidFill>
            </a:endParaRPr>
          </a:p>
          <a:p>
            <a:pPr>
              <a:spcBef>
                <a:spcPts val="0"/>
              </a:spcBef>
            </a:pPr>
            <a:endParaRPr lang="en-US" sz="2000" dirty="0" smtClean="0">
              <a:solidFill>
                <a:schemeClr val="tx1"/>
              </a:solidFill>
            </a:endParaRPr>
          </a:p>
        </p:txBody>
      </p:sp>
    </p:spTree>
    <p:extLst>
      <p:ext uri="{BB962C8B-B14F-4D97-AF65-F5344CB8AC3E}">
        <p14:creationId xmlns:p14="http://schemas.microsoft.com/office/powerpoint/2010/main" val="2557691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9625</TotalTime>
  <Words>765</Words>
  <Application>Microsoft Office PowerPoint</Application>
  <PresentationFormat>On-screen Show (4:3)</PresentationFormat>
  <Paragraphs>112</Paragraphs>
  <Slides>10</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Testing and test automation</vt:lpstr>
      <vt:lpstr>Background</vt:lpstr>
      <vt:lpstr>System engineering process</vt:lpstr>
      <vt:lpstr>EPICS testing</vt:lpstr>
      <vt:lpstr>PLC testing</vt:lpstr>
      <vt:lpstr>Firmware testing</vt:lpstr>
      <vt:lpstr>Challenges</vt:lpstr>
      <vt:lpstr>Testing and test automation</vt:lpstr>
      <vt:lpstr>Inspiration for discussion</vt:lpstr>
      <vt:lpstr>Curve ball</vt:lpstr>
    </vt:vector>
  </TitlesOfParts>
  <Company>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Heléne Björkman</dc:creator>
  <cp:lastModifiedBy>Karl Vestin</cp:lastModifiedBy>
  <cp:revision>366</cp:revision>
  <dcterms:created xsi:type="dcterms:W3CDTF">2013-10-29T16:05:10Z</dcterms:created>
  <dcterms:modified xsi:type="dcterms:W3CDTF">2023-11-22T18:14:46Z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XAccess Type">
    <vt:lpwstr>Inherited</vt:lpwstr>
  </property>
  <property fmtid="{D5CDD505-2E9C-101B-9397-08002B2CF9AE}" pid="3" name="MXActiveVersion">
    <vt:lpwstr>2</vt:lpwstr>
  </property>
  <property fmtid="{D5CDD505-2E9C-101B-9397-08002B2CF9AE}" pid="4" name="MXActual_state_Obsolete">
    <vt:lpwstr>N/A</vt:lpwstr>
  </property>
  <property fmtid="{D5CDD505-2E9C-101B-9397-08002B2CF9AE}" pid="5" name="MXActual_state_Preliminary">
    <vt:lpwstr>Jun 3, 2016</vt:lpwstr>
  </property>
  <property fmtid="{D5CDD505-2E9C-101B-9397-08002B2CF9AE}" pid="6" name="MXActual_state_Release">
    <vt:lpwstr>N/A</vt:lpwstr>
  </property>
  <property fmtid="{D5CDD505-2E9C-101B-9397-08002B2CF9AE}" pid="7" name="MXApprover">
    <vt:lpwstr/>
  </property>
  <property fmtid="{D5CDD505-2E9C-101B-9397-08002B2CF9AE}" pid="8" name="MXAuthor">
    <vt:lpwstr>Sjöberg, Staffan</vt:lpwstr>
  </property>
  <property fmtid="{D5CDD505-2E9C-101B-9397-08002B2CF9AE}" pid="9" name="MXCheckin Reason">
    <vt:lpwstr/>
  </property>
  <property fmtid="{D5CDD505-2E9C-101B-9397-08002B2CF9AE}" pid="10" name="MXclau">
    <vt:lpwstr>False</vt:lpwstr>
  </property>
  <property fmtid="{D5CDD505-2E9C-101B-9397-08002B2CF9AE}" pid="11" name="MXConfidentiality">
    <vt:lpwstr>Internal</vt:lpwstr>
  </property>
  <property fmtid="{D5CDD505-2E9C-101B-9397-08002B2CF9AE}" pid="12" name="MXCurrent">
    <vt:lpwstr>Preliminary</vt:lpwstr>
  </property>
  <property fmtid="{D5CDD505-2E9C-101B-9397-08002B2CF9AE}" pid="13" name="MXCurrent.Localized">
    <vt:lpwstr>Preliminary</vt:lpwstr>
  </property>
  <property fmtid="{D5CDD505-2E9C-101B-9397-08002B2CF9AE}" pid="14" name="MXDescription">
    <vt:lpwstr/>
  </property>
  <property fmtid="{D5CDD505-2E9C-101B-9397-08002B2CF9AE}" pid="15" name="MXDesignated User">
    <vt:lpwstr>Unassigned</vt:lpwstr>
  </property>
  <property fmtid="{D5CDD505-2E9C-101B-9397-08002B2CF9AE}" pid="16" name="MXdmg_GeneratedFrom">
    <vt:lpwstr/>
  </property>
  <property fmtid="{D5CDD505-2E9C-101B-9397-08002B2CF9AE}" pid="17" name="MXdmg_Language">
    <vt:lpwstr>en</vt:lpwstr>
  </property>
  <property fmtid="{D5CDD505-2E9C-101B-9397-08002B2CF9AE}" pid="18" name="MXdmg_LastSourceFileCheckin">
    <vt:lpwstr>Jun 3, 2016</vt:lpwstr>
  </property>
  <property fmtid="{D5CDD505-2E9C-101B-9397-08002B2CF9AE}" pid="19" name="MXEmail">
    <vt:lpwstr>peter.radahl@esss.se</vt:lpwstr>
  </property>
  <property fmtid="{D5CDD505-2E9C-101B-9397-08002B2CF9AE}" pid="20" name="MXFirstName">
    <vt:lpwstr>Peter</vt:lpwstr>
  </property>
  <property fmtid="{D5CDD505-2E9C-101B-9397-08002B2CF9AE}" pid="21" name="MXIs Version Object">
    <vt:lpwstr>False</vt:lpwstr>
  </property>
  <property fmtid="{D5CDD505-2E9C-101B-9397-08002B2CF9AE}" pid="22" name="MXLanguage">
    <vt:lpwstr>English</vt:lpwstr>
  </property>
  <property fmtid="{D5CDD505-2E9C-101B-9397-08002B2CF9AE}" pid="23" name="MXLastName">
    <vt:lpwstr>Rådahl</vt:lpwstr>
  </property>
  <property fmtid="{D5CDD505-2E9C-101B-9397-08002B2CF9AE}" pid="24" name="MXLatestVersion">
    <vt:lpwstr>2</vt:lpwstr>
  </property>
  <property fmtid="{D5CDD505-2E9C-101B-9397-08002B2CF9AE}" pid="25" name="MXLegacy Id">
    <vt:lpwstr/>
  </property>
  <property fmtid="{D5CDD505-2E9C-101B-9397-08002B2CF9AE}" pid="26" name="MXLink">
    <vt:lpwstr/>
  </property>
  <property fmtid="{D5CDD505-2E9C-101B-9397-08002B2CF9AE}" pid="27" name="MXMiddleName">
    <vt:lpwstr/>
  </property>
  <property fmtid="{D5CDD505-2E9C-101B-9397-08002B2CF9AE}" pid="28" name="MXMove Files To Version">
    <vt:lpwstr>False</vt:lpwstr>
  </property>
  <property fmtid="{D5CDD505-2E9C-101B-9397-08002B2CF9AE}" pid="29" name="MXName">
    <vt:lpwstr>ESS-0060539</vt:lpwstr>
  </property>
  <property fmtid="{D5CDD505-2E9C-101B-9397-08002B2CF9AE}" pid="30" name="MXOriginator">
    <vt:lpwstr>staffansjoberg</vt:lpwstr>
  </property>
  <property fmtid="{D5CDD505-2E9C-101B-9397-08002B2CF9AE}" pid="31" name="MXPolicy">
    <vt:lpwstr>Open Document</vt:lpwstr>
  </property>
  <property fmtid="{D5CDD505-2E9C-101B-9397-08002B2CF9AE}" pid="32" name="MXPolicy.Localized">
    <vt:lpwstr>Open Document</vt:lpwstr>
  </property>
  <property fmtid="{D5CDD505-2E9C-101B-9397-08002B2CF9AE}" pid="33" name="MXPrinted Date">
    <vt:lpwstr>Jun 3, 2016</vt:lpwstr>
  </property>
  <property fmtid="{D5CDD505-2E9C-101B-9397-08002B2CF9AE}" pid="34" name="MXPrinted Version">
    <vt:lpwstr>(2)</vt:lpwstr>
  </property>
  <property fmtid="{D5CDD505-2E9C-101B-9397-08002B2CF9AE}" pid="35" name="MXReference">
    <vt:lpwstr/>
  </property>
  <property fmtid="{D5CDD505-2E9C-101B-9397-08002B2CF9AE}" pid="36" name="MXRev">
    <vt:lpwstr>1</vt:lpwstr>
  </property>
  <property fmtid="{D5CDD505-2E9C-101B-9397-08002B2CF9AE}" pid="37" name="MXRevision">
    <vt:lpwstr>1</vt:lpwstr>
  </property>
  <property fmtid="{D5CDD505-2E9C-101B-9397-08002B2CF9AE}" pid="38" name="MXSignatures_state_Obsolete">
    <vt:lpwstr/>
  </property>
  <property fmtid="{D5CDD505-2E9C-101B-9397-08002B2CF9AE}" pid="39" name="MXSignatures_state_Preliminary">
    <vt:lpwstr/>
  </property>
  <property fmtid="{D5CDD505-2E9C-101B-9397-08002B2CF9AE}" pid="40" name="MXSignatures_state_Release">
    <vt:lpwstr/>
  </property>
  <property fmtid="{D5CDD505-2E9C-101B-9397-08002B2CF9AE}" pid="41" name="MXSubmitter">
    <vt:lpwstr>Sjöberg, Staffan</vt:lpwstr>
  </property>
  <property fmtid="{D5CDD505-2E9C-101B-9397-08002B2CF9AE}" pid="42" name="MXSuspend Versioning">
    <vt:lpwstr>False</vt:lpwstr>
  </property>
  <property fmtid="{D5CDD505-2E9C-101B-9397-08002B2CF9AE}" pid="43" name="MXTitle">
    <vt:lpwstr>In-Kind Access and Collaboration</vt:lpwstr>
  </property>
  <property fmtid="{D5CDD505-2E9C-101B-9397-08002B2CF9AE}" pid="44" name="MXTVADummy1">
    <vt:lpwstr/>
  </property>
  <property fmtid="{D5CDD505-2E9C-101B-9397-08002B2CF9AE}" pid="45" name="MXTVADummy2">
    <vt:lpwstr/>
  </property>
  <property fmtid="{D5CDD505-2E9C-101B-9397-08002B2CF9AE}" pid="46" name="MXTVADummy3">
    <vt:lpwstr/>
  </property>
  <property fmtid="{D5CDD505-2E9C-101B-9397-08002B2CF9AE}" pid="47" name="MXType">
    <vt:lpwstr>dmg_Decision</vt:lpwstr>
  </property>
  <property fmtid="{D5CDD505-2E9C-101B-9397-08002B2CF9AE}" pid="48" name="MXType of Decision">
    <vt:lpwstr/>
  </property>
  <property fmtid="{D5CDD505-2E9C-101B-9397-08002B2CF9AE}" pid="49" name="MXType.Localized">
    <vt:lpwstr>Decision</vt:lpwstr>
  </property>
  <property fmtid="{D5CDD505-2E9C-101B-9397-08002B2CF9AE}" pid="50" name="MXUser">
    <vt:lpwstr>peterradahl</vt:lpwstr>
  </property>
  <property fmtid="{D5CDD505-2E9C-101B-9397-08002B2CF9AE}" pid="51" name="MXVersion">
    <vt:lpwstr>2</vt:lpwstr>
  </property>
</Properties>
</file>