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7.xml" ContentType="application/vnd.openxmlformats-officedocument.presentationml.notesSlide+xml"/>
  <Override PartName="/ppt/tags/tag5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31" r:id="rId2"/>
    <p:sldMasterId id="2147483739" r:id="rId3"/>
    <p:sldMasterId id="2147483691" r:id="rId4"/>
    <p:sldMasterId id="2147483736" r:id="rId5"/>
  </p:sldMasterIdLst>
  <p:notesMasterIdLst>
    <p:notesMasterId r:id="rId33"/>
  </p:notesMasterIdLst>
  <p:handoutMasterIdLst>
    <p:handoutMasterId r:id="rId34"/>
  </p:handoutMasterIdLst>
  <p:sldIdLst>
    <p:sldId id="257" r:id="rId6"/>
    <p:sldId id="298" r:id="rId7"/>
    <p:sldId id="262" r:id="rId8"/>
    <p:sldId id="260" r:id="rId9"/>
    <p:sldId id="296" r:id="rId10"/>
    <p:sldId id="310" r:id="rId11"/>
    <p:sldId id="259" r:id="rId12"/>
    <p:sldId id="293" r:id="rId13"/>
    <p:sldId id="267" r:id="rId14"/>
    <p:sldId id="288" r:id="rId15"/>
    <p:sldId id="304" r:id="rId16"/>
    <p:sldId id="282" r:id="rId17"/>
    <p:sldId id="285" r:id="rId18"/>
    <p:sldId id="302" r:id="rId19"/>
    <p:sldId id="308" r:id="rId20"/>
    <p:sldId id="279" r:id="rId21"/>
    <p:sldId id="273" r:id="rId22"/>
    <p:sldId id="309" r:id="rId23"/>
    <p:sldId id="280" r:id="rId24"/>
    <p:sldId id="276" r:id="rId25"/>
    <p:sldId id="301" r:id="rId26"/>
    <p:sldId id="269" r:id="rId27"/>
    <p:sldId id="300" r:id="rId28"/>
    <p:sldId id="305" r:id="rId29"/>
    <p:sldId id="306" r:id="rId30"/>
    <p:sldId id="299" r:id="rId31"/>
    <p:sldId id="303" r:id="rId32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9804"/>
    <a:srgbClr val="0E4194"/>
    <a:srgbClr val="112843"/>
    <a:srgbClr val="FFCC00"/>
    <a:srgbClr val="092A5F"/>
    <a:srgbClr val="E6E6E6"/>
    <a:srgbClr val="3F6BAE"/>
    <a:srgbClr val="F0DC08"/>
    <a:srgbClr val="EFE125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1081" autoAdjust="0"/>
  </p:normalViewPr>
  <p:slideViewPr>
    <p:cSldViewPr snapToGrid="0">
      <p:cViewPr varScale="1">
        <p:scale>
          <a:sx n="92" d="100"/>
          <a:sy n="92" d="100"/>
        </p:scale>
        <p:origin x="125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r-soleil\Commun_Accelerateurs-Ingenierie\Fonctionnement_Machine\Bilan%20Stat\2023\RUN%205\Bilan%202023%20sur%201%20an%20au%20Run5_XD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r-soleil\Commun_Accelerateurs-Ingenierie\Fonctionnement_Machine\Bilan%20Stat\2023\RUN%205\Bilan%202023%20sur%201%20an%20au%20Run5_X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100" b="1" i="0" baseline="0" noProof="0" dirty="0">
                <a:effectLst/>
              </a:rPr>
              <a:t>Efficiency during beamlines and RP sessions in 2023 </a:t>
            </a:r>
            <a:endParaRPr lang="en-US" sz="1100" noProof="0" dirty="0">
              <a:effectLst/>
            </a:endParaRPr>
          </a:p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100" b="1" i="0" baseline="0" noProof="0" dirty="0">
                <a:solidFill>
                  <a:srgbClr val="3366FF"/>
                </a:solidFill>
                <a:effectLst/>
              </a:rPr>
              <a:t>4130 hours </a:t>
            </a:r>
            <a:r>
              <a:rPr lang="en-US" sz="1100" b="1" i="0" baseline="0" noProof="0" dirty="0">
                <a:effectLst/>
              </a:rPr>
              <a:t>of beamtime delivered </a:t>
            </a:r>
            <a:endParaRPr lang="en-US" sz="1100" noProof="0" dirty="0">
              <a:effectLst/>
            </a:endParaRPr>
          </a:p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100" b="1" i="0" baseline="0" noProof="0" dirty="0">
                <a:effectLst/>
              </a:rPr>
              <a:t>represent a beam availability of </a:t>
            </a:r>
            <a:r>
              <a:rPr lang="en-US" sz="1100" b="1" i="0" u="none" strike="noStrike" kern="1200" baseline="0" noProof="0" dirty="0">
                <a:solidFill>
                  <a:srgbClr val="3366FF"/>
                </a:solidFill>
                <a:latin typeface="Arial"/>
                <a:ea typeface="Arial"/>
                <a:cs typeface="Arial"/>
              </a:rPr>
              <a:t>97,32 %</a:t>
            </a:r>
          </a:p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100" b="1" i="0" u="none" strike="noStrike" baseline="0" noProof="0" dirty="0">
                <a:solidFill>
                  <a:srgbClr val="000000"/>
                </a:solidFill>
                <a:latin typeface="Arial"/>
                <a:cs typeface="Arial"/>
              </a:rPr>
              <a:t>with a MTBF (Meantime between failures) of </a:t>
            </a:r>
            <a:r>
              <a:rPr lang="en-US" sz="1100" b="1" i="0" u="none" strike="noStrike" baseline="0" noProof="0" dirty="0">
                <a:solidFill>
                  <a:srgbClr val="3366FF"/>
                </a:solidFill>
                <a:latin typeface="Arial"/>
                <a:cs typeface="Arial"/>
              </a:rPr>
              <a:t>146h20</a:t>
            </a:r>
            <a:endParaRPr lang="en-US" sz="1100" b="1" i="0" u="none" strike="noStrike" baseline="0" noProof="0" dirty="0">
              <a:solidFill>
                <a:srgbClr val="000000"/>
              </a:solidFill>
              <a:latin typeface="Arial"/>
              <a:cs typeface="Arial"/>
            </a:endParaRPr>
          </a:p>
        </c:rich>
      </c:tx>
      <c:layout>
        <c:manualLayout>
          <c:xMode val="edge"/>
          <c:yMode val="edge"/>
          <c:x val="0.23922444410349081"/>
          <c:y val="8.8994841802909365E-4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215550458735648"/>
          <c:y val="0.16417078180216657"/>
          <c:w val="0.8308811242344708"/>
          <c:h val="0.688236905169462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Shifts!$D$1</c:f>
              <c:strCache>
                <c:ptCount val="1"/>
                <c:pt idx="0">
                  <c:v>Available beam</c:v>
                </c:pt>
              </c:strCache>
            </c:strRef>
          </c:tx>
          <c:spPr>
            <a:solidFill>
              <a:srgbClr val="00FF00"/>
            </a:solidFill>
            <a:ln w="12700">
              <a:noFill/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FF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3E96-4522-B453-EA366E23E7EB}"/>
              </c:ext>
            </c:extLst>
          </c:dPt>
          <c:dPt>
            <c:idx val="1"/>
            <c:invertIfNegative val="0"/>
            <c:bubble3D val="0"/>
            <c:spPr>
              <a:solidFill>
                <a:srgbClr val="00FF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3E96-4522-B453-EA366E23E7EB}"/>
              </c:ext>
            </c:extLst>
          </c:dPt>
          <c:dPt>
            <c:idx val="2"/>
            <c:invertIfNegative val="0"/>
            <c:bubble3D val="0"/>
            <c:spPr>
              <a:solidFill>
                <a:srgbClr val="00FF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3E96-4522-B453-EA366E23E7EB}"/>
              </c:ext>
            </c:extLst>
          </c:dPt>
          <c:dPt>
            <c:idx val="3"/>
            <c:invertIfNegative val="0"/>
            <c:bubble3D val="0"/>
            <c:spPr>
              <a:solidFill>
                <a:srgbClr val="00FF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7-3E96-4522-B453-EA366E23E7EB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3E96-4522-B453-EA366E23E7EB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 w="127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A-3E96-4522-B453-EA366E23E7EB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E96-4522-B453-EA366E23E7EB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3E96-4522-B453-EA366E23E7EB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3E96-4522-B453-EA366E23E7EB}"/>
              </c:ext>
            </c:extLst>
          </c:dPt>
          <c:dPt>
            <c:idx val="9"/>
            <c:invertIfNegative val="0"/>
            <c:bubble3D val="0"/>
            <c:spPr>
              <a:solidFill>
                <a:srgbClr val="00FF00"/>
              </a:solidFill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0F-3E96-4522-B453-EA366E23E7EB}"/>
              </c:ext>
            </c:extLst>
          </c:dPt>
          <c:dPt>
            <c:idx val="10"/>
            <c:invertIfNegative val="0"/>
            <c:bubble3D val="0"/>
            <c:spPr>
              <a:solidFill>
                <a:srgbClr val="00FF00"/>
              </a:solidFill>
              <a:ln w="12700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3E96-4522-B453-EA366E23E7EB}"/>
              </c:ext>
            </c:extLst>
          </c:dPt>
          <c:dPt>
            <c:idx val="11"/>
            <c:invertIfNegative val="0"/>
            <c:bubble3D val="0"/>
            <c:spPr>
              <a:solidFill>
                <a:srgbClr val="00FF00"/>
              </a:solidFill>
              <a:ln w="12700">
                <a:noFill/>
                <a:prstDash val="solid"/>
              </a:ln>
              <a:effectLst>
                <a:outerShdw blurRad="50800" dist="38100" dir="2700000" sx="1000" sy="1000" algn="tl" rotWithShape="0">
                  <a:prstClr val="black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3E96-4522-B453-EA366E23E7EB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3E96-4522-B453-EA366E23E7EB}"/>
              </c:ext>
            </c:extLst>
          </c:dPt>
          <c:dPt>
            <c:idx val="13"/>
            <c:invertIfNegative val="0"/>
            <c:bubble3D val="0"/>
            <c:spPr>
              <a:solidFill>
                <a:srgbClr val="00FF00"/>
              </a:solidFill>
              <a:ln w="12700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3E96-4522-B453-EA366E23E7EB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3E96-4522-B453-EA366E23E7EB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3E96-4522-B453-EA366E23E7EB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3E96-4522-B453-EA366E23E7EB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3E96-4522-B453-EA366E23E7EB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3E96-4522-B453-EA366E23E7EB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3E96-4522-B453-EA366E23E7EB}"/>
              </c:ext>
            </c:extLst>
          </c:dPt>
          <c:dLbls>
            <c:dLbl>
              <c:idx val="0"/>
              <c:layout>
                <c:manualLayout>
                  <c:x val="2.0194946804674211E-4"/>
                  <c:y val="-4.7997651096773836E-3"/>
                </c:manualLayout>
              </c:layout>
              <c:numFmt formatCode="0.00%" sourceLinked="0"/>
              <c:spPr>
                <a:solidFill>
                  <a:srgbClr val="FFFFFF"/>
                </a:solidFill>
                <a:ln w="3175">
                  <a:noFill/>
                  <a:prstDash val="solid"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fr-FR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96-4522-B453-EA366E23E7EB}"/>
                </c:ext>
              </c:extLst>
            </c:dLbl>
            <c:dLbl>
              <c:idx val="1"/>
              <c:layout>
                <c:manualLayout>
                  <c:x val="2.6959379744118657E-3"/>
                  <c:y val="2.5225132423623855E-3"/>
                </c:manualLayout>
              </c:layout>
              <c:numFmt formatCode="0.00%" sourceLinked="0"/>
              <c:spPr>
                <a:solidFill>
                  <a:srgbClr val="FFFFFF"/>
                </a:solidFill>
                <a:ln w="3175">
                  <a:noFill/>
                  <a:prstDash val="solid"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fr-FR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96-4522-B453-EA366E23E7EB}"/>
                </c:ext>
              </c:extLst>
            </c:dLbl>
            <c:dLbl>
              <c:idx val="2"/>
              <c:layout>
                <c:manualLayout>
                  <c:x val="9.5412381250871512E-4"/>
                  <c:y val="2.078940526919538E-3"/>
                </c:manualLayout>
              </c:layout>
              <c:numFmt formatCode="0.00%" sourceLinked="0"/>
              <c:spPr>
                <a:solidFill>
                  <a:srgbClr val="FFFFFF"/>
                </a:solidFill>
                <a:ln w="3175">
                  <a:noFill/>
                  <a:prstDash val="solid"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fr-FR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96-4522-B453-EA366E23E7EB}"/>
                </c:ext>
              </c:extLst>
            </c:dLbl>
            <c:dLbl>
              <c:idx val="3"/>
              <c:layout>
                <c:manualLayout>
                  <c:x val="4.5639705538442306E-3"/>
                  <c:y val="1.1977514437134839E-3"/>
                </c:manualLayout>
              </c:layout>
              <c:numFmt formatCode="0.00%" sourceLinked="0"/>
              <c:spPr>
                <a:solidFill>
                  <a:srgbClr val="FFFFFF"/>
                </a:solidFill>
                <a:ln w="3175">
                  <a:noFill/>
                  <a:prstDash val="solid"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fr-FR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96-4522-B453-EA366E23E7EB}"/>
                </c:ext>
              </c:extLst>
            </c:dLbl>
            <c:dLbl>
              <c:idx val="4"/>
              <c:layout>
                <c:manualLayout>
                  <c:x val="-5.6956743910152596E-4"/>
                  <c:y val="4.7997651096773836E-3"/>
                </c:manualLayout>
              </c:layout>
              <c:numFmt formatCode="0.00%" sourceLinked="0"/>
              <c:spPr>
                <a:solidFill>
                  <a:srgbClr val="FFFFFF"/>
                </a:solidFill>
                <a:ln w="3175">
                  <a:noFill/>
                  <a:prstDash val="solid"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fr-FR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E96-4522-B453-EA366E23E7EB}"/>
                </c:ext>
              </c:extLst>
            </c:dLbl>
            <c:dLbl>
              <c:idx val="5"/>
              <c:layout>
                <c:manualLayout>
                  <c:x val="-1.8413682557292234E-4"/>
                  <c:y val="1.3279151591851437E-4"/>
                </c:manualLayout>
              </c:layout>
              <c:numFmt formatCode="0.00%" sourceLinked="0"/>
              <c:spPr>
                <a:solidFill>
                  <a:srgbClr val="FFFFFF"/>
                </a:solidFill>
                <a:ln w="3175">
                  <a:noFill/>
                  <a:prstDash val="solid"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fr-FR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E96-4522-B453-EA366E23E7EB}"/>
                </c:ext>
              </c:extLst>
            </c:dLbl>
            <c:dLbl>
              <c:idx val="6"/>
              <c:layout>
                <c:manualLayout>
                  <c:x val="-6.4475208954825892E-6"/>
                  <c:y val="2.6941962048955574E-3"/>
                </c:manualLayout>
              </c:layout>
              <c:numFmt formatCode="0.00%" sourceLinked="0"/>
              <c:spPr>
                <a:solidFill>
                  <a:srgbClr val="FFFFFF"/>
                </a:solidFill>
                <a:ln w="3175">
                  <a:noFill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fr-FR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E96-4522-B453-EA366E23E7EB}"/>
                </c:ext>
              </c:extLst>
            </c:dLbl>
            <c:dLbl>
              <c:idx val="7"/>
              <c:layout>
                <c:manualLayout>
                  <c:x val="-2.4184760158779493E-3"/>
                  <c:y val="3.922430133793584E-4"/>
                </c:manualLayout>
              </c:layout>
              <c:numFmt formatCode="0.00%" sourceLinked="0"/>
              <c:spPr>
                <a:solidFill>
                  <a:srgbClr val="FFFFFF"/>
                </a:solidFill>
                <a:ln w="12700">
                  <a:noFill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fr-FR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E96-4522-B453-EA366E23E7EB}"/>
                </c:ext>
              </c:extLst>
            </c:dLbl>
            <c:dLbl>
              <c:idx val="8"/>
              <c:layout>
                <c:manualLayout>
                  <c:x val="3.2784004553042554E-6"/>
                  <c:y val="4.93833778657915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E96-4522-B453-EA366E23E7EB}"/>
                </c:ext>
              </c:extLst>
            </c:dLbl>
            <c:dLbl>
              <c:idx val="9"/>
              <c:layout>
                <c:manualLayout>
                  <c:x val="-1.3830478720776884E-3"/>
                  <c:y val="-4.6599661259011876E-4"/>
                </c:manualLayout>
              </c:layout>
              <c:numFmt formatCode="0.00%" sourceLinked="0"/>
              <c:spPr>
                <a:solidFill>
                  <a:srgbClr val="FFFFFF"/>
                </a:solidFill>
                <a:ln w="25400">
                  <a:noFill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E96-4522-B453-EA366E23E7EB}"/>
                </c:ext>
              </c:extLst>
            </c:dLbl>
            <c:dLbl>
              <c:idx val="10"/>
              <c:layout>
                <c:manualLayout>
                  <c:x val="-8.3047347533615617E-3"/>
                  <c:y val="2.8812955967174219E-3"/>
                </c:manualLayout>
              </c:layout>
              <c:numFmt formatCode="0.00%" sourceLinked="0"/>
              <c:spPr>
                <a:solidFill>
                  <a:srgbClr val="FFFFFF"/>
                </a:solidFill>
                <a:ln w="25400">
                  <a:noFill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E96-4522-B453-EA366E23E7EB}"/>
                </c:ext>
              </c:extLst>
            </c:dLbl>
            <c:dLbl>
              <c:idx val="11"/>
              <c:layout>
                <c:manualLayout>
                  <c:x val="-4.1670655387220619E-3"/>
                  <c:y val="8.8600671735868924E-3"/>
                </c:manualLayout>
              </c:layout>
              <c:numFmt formatCode="0.00%" sourceLinked="0"/>
              <c:spPr>
                <a:solidFill>
                  <a:srgbClr val="FFFFFF"/>
                </a:solidFill>
                <a:ln w="25400">
                  <a:noFill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E96-4522-B453-EA366E23E7EB}"/>
                </c:ext>
              </c:extLst>
            </c:dLbl>
            <c:dLbl>
              <c:idx val="12"/>
              <c:layout>
                <c:manualLayout>
                  <c:x val="9.7259213507359574E-6"/>
                  <c:y val="7.32350465891500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E96-4522-B453-EA366E23E7EB}"/>
                </c:ext>
              </c:extLst>
            </c:dLbl>
            <c:dLbl>
              <c:idx val="13"/>
              <c:layout>
                <c:manualLayout>
                  <c:x val="2.7803021461282602E-3"/>
                  <c:y val="2.808242744292592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E96-4522-B453-EA366E23E7EB}"/>
                </c:ext>
              </c:extLst>
            </c:dLbl>
            <c:dLbl>
              <c:idx val="14"/>
              <c:layout>
                <c:manualLayout>
                  <c:x val="1.3899325130337257E-3"/>
                  <c:y val="1.68932531398707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E96-4522-B453-EA366E23E7EB}"/>
                </c:ext>
              </c:extLst>
            </c:dLbl>
            <c:dLbl>
              <c:idx val="15"/>
              <c:layout>
                <c:manualLayout>
                  <c:x val="-1.3806437117437986E-3"/>
                  <c:y val="4.86668642772602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E96-4522-B453-EA366E23E7EB}"/>
                </c:ext>
              </c:extLst>
            </c:dLbl>
            <c:dLbl>
              <c:idx val="16"/>
              <c:layout>
                <c:manualLayout>
                  <c:x val="-2.7726525450658835E-3"/>
                  <c:y val="6.5288578037614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3E96-4522-B453-EA366E23E7EB}"/>
                </c:ext>
              </c:extLst>
            </c:dLbl>
            <c:dLbl>
              <c:idx val="17"/>
              <c:layout>
                <c:manualLayout>
                  <c:x val="1.5266418120200149E-2"/>
                  <c:y val="-0.249185557048146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3E96-4522-B453-EA366E23E7EB}"/>
                </c:ext>
              </c:extLst>
            </c:dLbl>
            <c:dLbl>
              <c:idx val="18"/>
              <c:layout>
                <c:manualLayout>
                  <c:x val="4.163568578236302E-3"/>
                  <c:y val="-0.198013523011473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3E96-4522-B453-EA366E23E7EB}"/>
                </c:ext>
              </c:extLst>
            </c:dLbl>
            <c:dLbl>
              <c:idx val="19"/>
              <c:layout>
                <c:manualLayout>
                  <c:x val="2.7757123854908342E-3"/>
                  <c:y val="-0.289233235859455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3E96-4522-B453-EA366E23E7EB}"/>
                </c:ext>
              </c:extLst>
            </c:dLbl>
            <c:dLbl>
              <c:idx val="20"/>
              <c:layout>
                <c:manualLayout>
                  <c:x val="5.5514247709818722E-3"/>
                  <c:y val="-0.26936513742695589"/>
                </c:manualLayout>
              </c:layout>
              <c:tx>
                <c:rich>
                  <a:bodyPr/>
                  <a:lstStyle/>
                  <a:p>
                    <a:fld id="{07D1A16C-8EFE-46E1-84AE-05C9073E57B1}" type="VALUE">
                      <a:rPr lang="en-US"/>
                      <a:pPr/>
                      <a:t>[VALEUR]</a:t>
                    </a:fld>
                    <a:endParaRPr lang="fr-F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3E96-4522-B453-EA366E23E7EB}"/>
                </c:ext>
              </c:extLst>
            </c:dLbl>
            <c:numFmt formatCode="0.00%" sourceLinked="0"/>
            <c:spPr>
              <a:solidFill>
                <a:srgbClr val="FFFFFF"/>
              </a:solidFill>
              <a:ln w="25400">
                <a:noFill/>
              </a:ln>
              <a:effectLst>
                <a:outerShdw dist="38100" dir="2400000" algn="tl" rotWithShape="0">
                  <a:prstClr val="black"/>
                </a:outerShdw>
              </a:effectLst>
            </c:spPr>
            <c:txPr>
              <a:bodyPr/>
              <a:lstStyle/>
              <a:p>
                <a:pPr algn="ctr" rtl="0">
                  <a:defRPr lang="fr-FR" sz="900" b="1" i="0" u="none" strike="noStrike" kern="1200" baseline="0">
                    <a:solidFill>
                      <a:srgbClr val="008000"/>
                    </a:solidFill>
                    <a:latin typeface="Arial"/>
                    <a:ea typeface="Arial"/>
                    <a:cs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(Shifts!$C$3:$C$18,Shifts!$C$24)</c:f>
              <c:numCache>
                <c:formatCode>General</c:formatCode>
                <c:ptCount val="1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</c:numCache>
            </c:numRef>
          </c:cat>
          <c:val>
            <c:numRef>
              <c:f>(Shifts!$D$3:$D$18,Shifts!$D$24)</c:f>
              <c:numCache>
                <c:formatCode>0.00%</c:formatCode>
                <c:ptCount val="17"/>
                <c:pt idx="0">
                  <c:v>0.93827586206896552</c:v>
                </c:pt>
                <c:pt idx="1">
                  <c:v>0.95697485207100585</c:v>
                </c:pt>
                <c:pt idx="2">
                  <c:v>0.96394900294213792</c:v>
                </c:pt>
                <c:pt idx="3">
                  <c:v>0.96270948012232416</c:v>
                </c:pt>
                <c:pt idx="4">
                  <c:v>0.98422296631869222</c:v>
                </c:pt>
                <c:pt idx="5">
                  <c:v>0.96111514697622169</c:v>
                </c:pt>
                <c:pt idx="6">
                  <c:v>0.98</c:v>
                </c:pt>
                <c:pt idx="7">
                  <c:v>0.98499999999999999</c:v>
                </c:pt>
                <c:pt idx="8">
                  <c:v>0.9889</c:v>
                </c:pt>
                <c:pt idx="9">
                  <c:v>0.93241338928466855</c:v>
                </c:pt>
                <c:pt idx="10">
                  <c:v>0.98698473769445949</c:v>
                </c:pt>
                <c:pt idx="11">
                  <c:v>0.98850000000000005</c:v>
                </c:pt>
                <c:pt idx="12">
                  <c:v>0.98860000000000003</c:v>
                </c:pt>
                <c:pt idx="13">
                  <c:v>0.9879</c:v>
                </c:pt>
                <c:pt idx="14">
                  <c:v>0.98409999999999997</c:v>
                </c:pt>
                <c:pt idx="15">
                  <c:v>0.98950000000000005</c:v>
                </c:pt>
                <c:pt idx="16">
                  <c:v>0.97322243166823741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3E96-4522-B453-EA366E23E7EB}"/>
            </c:ext>
          </c:extLst>
        </c:ser>
        <c:ser>
          <c:idx val="2"/>
          <c:order val="1"/>
          <c:tx>
            <c:strRef>
              <c:f>Shifts!$O$2</c:f>
              <c:strCache>
                <c:ptCount val="1"/>
              </c:strCache>
            </c:strRef>
          </c:tx>
          <c:invertIfNegative val="0"/>
          <c:cat>
            <c:numRef>
              <c:f>(Shifts!$C$3:$C$18,Shifts!$C$24)</c:f>
              <c:numCache>
                <c:formatCode>General</c:formatCode>
                <c:ptCount val="1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</c:numCache>
            </c:numRef>
          </c:cat>
          <c:val>
            <c:numRef>
              <c:f>(Shifts!$O$3:$O$18,Shifts!$O$24)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3E96-4522-B453-EA366E23E7EB}"/>
            </c:ext>
          </c:extLst>
        </c:ser>
        <c:ser>
          <c:idx val="3"/>
          <c:order val="2"/>
          <c:tx>
            <c:strRef>
              <c:f>Shifts!$P$2</c:f>
              <c:strCache>
                <c:ptCount val="1"/>
              </c:strCache>
            </c:strRef>
          </c:tx>
          <c:invertIfNegative val="0"/>
          <c:cat>
            <c:numRef>
              <c:f>(Shifts!$C$3:$C$18,Shifts!$C$24)</c:f>
              <c:numCache>
                <c:formatCode>General</c:formatCode>
                <c:ptCount val="1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</c:numCache>
            </c:numRef>
          </c:cat>
          <c:val>
            <c:numRef>
              <c:f>(Shifts!$P$3:$P$18,Shifts!$P$24)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3E96-4522-B453-EA366E23E7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5571840"/>
        <c:axId val="215585920"/>
      </c:barChart>
      <c:barChart>
        <c:barDir val="col"/>
        <c:grouping val="clustered"/>
        <c:varyColors val="0"/>
        <c:ser>
          <c:idx val="1"/>
          <c:order val="3"/>
          <c:tx>
            <c:strRef>
              <c:f>Shifts!$J$2</c:f>
              <c:strCache>
                <c:ptCount val="1"/>
                <c:pt idx="0">
                  <c:v>MTBF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8"/>
              <c:layout>
                <c:manualLayout>
                  <c:x val="-1.0177494508848386E-16"/>
                  <c:y val="4.44974209014546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3E96-4522-B453-EA366E23E7EB}"/>
                </c:ext>
              </c:extLst>
            </c:dLbl>
            <c:dLbl>
              <c:idx val="15"/>
              <c:layout>
                <c:manualLayout>
                  <c:x val="1.3878561927454681E-3"/>
                  <c:y val="4.44974209014546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3E96-4522-B453-EA366E23E7EB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/>
                </a:outerShdw>
              </a:effectLst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900" b="1" i="0" u="none" strike="noStrike" kern="1200" baseline="0">
                    <a:solidFill>
                      <a:srgbClr val="3366FF"/>
                    </a:solidFill>
                    <a:latin typeface="Arial"/>
                    <a:ea typeface="Arial"/>
                    <a:cs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(Shifts!$C$3:$C$17,Shifts!$C$24)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2023</c:v>
                </c:pt>
              </c:numCache>
            </c:numRef>
          </c:cat>
          <c:val>
            <c:numRef>
              <c:f>(Shifts!$J$3:$J$18,Shifts!$J$24)</c:f>
              <c:numCache>
                <c:formatCode>[hh]"h "mm</c:formatCode>
                <c:ptCount val="17"/>
                <c:pt idx="0">
                  <c:v>0.90972222222222221</c:v>
                </c:pt>
                <c:pt idx="1">
                  <c:v>1.3333333333333333</c:v>
                </c:pt>
                <c:pt idx="2">
                  <c:v>1.4375</c:v>
                </c:pt>
                <c:pt idx="3">
                  <c:v>1.7152777777777777</c:v>
                </c:pt>
                <c:pt idx="4">
                  <c:v>1.9583333333333333</c:v>
                </c:pt>
                <c:pt idx="5">
                  <c:v>2.0625</c:v>
                </c:pt>
                <c:pt idx="6">
                  <c:v>2.8263888888888888</c:v>
                </c:pt>
                <c:pt idx="7">
                  <c:v>3.1319444444444446</c:v>
                </c:pt>
                <c:pt idx="8">
                  <c:v>4.395833333333333</c:v>
                </c:pt>
                <c:pt idx="9">
                  <c:v>3.333333333333333</c:v>
                </c:pt>
                <c:pt idx="10">
                  <c:v>3.8611111111111107</c:v>
                </c:pt>
                <c:pt idx="11">
                  <c:v>3.6666666666666665</c:v>
                </c:pt>
                <c:pt idx="12">
                  <c:v>3.995138888888889</c:v>
                </c:pt>
                <c:pt idx="13">
                  <c:v>4.375</c:v>
                </c:pt>
                <c:pt idx="14">
                  <c:v>4.541666666666667</c:v>
                </c:pt>
                <c:pt idx="15">
                  <c:v>5.8125</c:v>
                </c:pt>
                <c:pt idx="16">
                  <c:v>6.0972222222222223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3E96-4522-B453-EA366E23E7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axId val="1200258624"/>
        <c:axId val="1200267776"/>
      </c:barChart>
      <c:catAx>
        <c:axId val="215571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132000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5585920"/>
        <c:crosses val="autoZero"/>
        <c:auto val="1"/>
        <c:lblAlgn val="ctr"/>
        <c:lblOffset val="100"/>
        <c:noMultiLvlLbl val="0"/>
      </c:catAx>
      <c:valAx>
        <c:axId val="215585920"/>
        <c:scaling>
          <c:orientation val="minMax"/>
          <c:max val="1"/>
          <c:min val="0.9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0.0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5571840"/>
        <c:crosses val="autoZero"/>
        <c:crossBetween val="between"/>
        <c:majorUnit val="2.0000000000000004E-2"/>
        <c:minorUnit val="0.01"/>
      </c:valAx>
      <c:valAx>
        <c:axId val="1200267776"/>
        <c:scaling>
          <c:orientation val="minMax"/>
          <c:max val="7"/>
        </c:scaling>
        <c:delete val="0"/>
        <c:axPos val="r"/>
        <c:numFmt formatCode="[hh]&quot;h &quot;" sourceLinked="0"/>
        <c:majorTickMark val="out"/>
        <c:minorTickMark val="none"/>
        <c:tickLblPos val="nextTo"/>
        <c:crossAx val="1200258624"/>
        <c:crosses val="max"/>
        <c:crossBetween val="between"/>
      </c:valAx>
      <c:catAx>
        <c:axId val="1200258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0267776"/>
        <c:crosses val="autoZero"/>
        <c:auto val="1"/>
        <c:lblAlgn val="ctr"/>
        <c:lblOffset val="100"/>
        <c:noMultiLvlLbl val="0"/>
      </c:catAx>
      <c:spPr>
        <a:solidFill>
          <a:srgbClr val="FFFFCC"/>
        </a:solidFill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77753025854340241"/>
          <c:y val="3.4126018097486499E-2"/>
          <c:w val="0.19193690521619738"/>
          <c:h val="8.6741940886402635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Number of JIRA Ticket created since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Total incident + Beam</c:v>
          </c:tx>
          <c:spPr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Feuil1!$G$2:$L$2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2020*</c:v>
                </c:pt>
                <c:pt idx="3">
                  <c:v>2021</c:v>
                </c:pt>
                <c:pt idx="4">
                  <c:v>2022</c:v>
                </c:pt>
                <c:pt idx="5">
                  <c:v>2023*</c:v>
                </c:pt>
              </c:strCache>
            </c:strRef>
          </c:cat>
          <c:val>
            <c:numRef>
              <c:f>Feuil1!$G$5:$L$5</c:f>
              <c:numCache>
                <c:formatCode>General</c:formatCode>
                <c:ptCount val="6"/>
                <c:pt idx="0">
                  <c:v>1335</c:v>
                </c:pt>
                <c:pt idx="1">
                  <c:v>1139</c:v>
                </c:pt>
                <c:pt idx="2">
                  <c:v>791</c:v>
                </c:pt>
                <c:pt idx="3">
                  <c:v>756</c:v>
                </c:pt>
                <c:pt idx="4">
                  <c:v>714</c:v>
                </c:pt>
                <c:pt idx="5">
                  <c:v>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96-45BD-A327-82D1D010B9BF}"/>
            </c:ext>
          </c:extLst>
        </c:ser>
        <c:ser>
          <c:idx val="1"/>
          <c:order val="1"/>
          <c:tx>
            <c:v>Automatically created ticket</c:v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Feuil1!$G$2:$L$2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2020*</c:v>
                </c:pt>
                <c:pt idx="3">
                  <c:v>2021</c:v>
                </c:pt>
                <c:pt idx="4">
                  <c:v>2022</c:v>
                </c:pt>
                <c:pt idx="5">
                  <c:v>2023*</c:v>
                </c:pt>
              </c:strCache>
            </c:strRef>
          </c:cat>
          <c:val>
            <c:numRef>
              <c:f>Feuil1!$G$7:$L$7</c:f>
              <c:numCache>
                <c:formatCode>General</c:formatCode>
                <c:ptCount val="6"/>
                <c:pt idx="0">
                  <c:v>694</c:v>
                </c:pt>
                <c:pt idx="1">
                  <c:v>532</c:v>
                </c:pt>
                <c:pt idx="2">
                  <c:v>382</c:v>
                </c:pt>
                <c:pt idx="3">
                  <c:v>384</c:v>
                </c:pt>
                <c:pt idx="4">
                  <c:v>352</c:v>
                </c:pt>
                <c:pt idx="5">
                  <c:v>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96-45BD-A327-82D1D010B9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10425064"/>
        <c:axId val="410425424"/>
      </c:barChart>
      <c:catAx>
        <c:axId val="410425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0425424"/>
        <c:crosses val="autoZero"/>
        <c:auto val="1"/>
        <c:lblAlgn val="ctr"/>
        <c:lblOffset val="100"/>
        <c:noMultiLvlLbl val="0"/>
      </c:catAx>
      <c:valAx>
        <c:axId val="410425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0425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050" b="1" i="0" baseline="0" noProof="0" dirty="0">
                <a:solidFill>
                  <a:srgbClr val="00B050"/>
                </a:solidFill>
                <a:effectLst/>
              </a:rPr>
              <a:t>Efficiency</a:t>
            </a:r>
            <a:r>
              <a:rPr lang="en-US" sz="1050" b="1" i="0" baseline="0" noProof="0" dirty="0">
                <a:effectLst/>
              </a:rPr>
              <a:t> and </a:t>
            </a:r>
            <a:r>
              <a:rPr lang="en-US" sz="1050" b="1" i="0" baseline="0" noProof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MTBF</a:t>
            </a:r>
            <a:r>
              <a:rPr lang="en-US" sz="1050" b="1" i="0" baseline="0" noProof="0" dirty="0">
                <a:effectLst/>
              </a:rPr>
              <a:t> during beamlines and RP sessions since 2018</a:t>
            </a:r>
            <a:endParaRPr lang="en-US" sz="1050" b="1" i="0" u="none" strike="noStrike" baseline="0" noProof="0" dirty="0">
              <a:solidFill>
                <a:srgbClr val="000000"/>
              </a:solidFill>
              <a:latin typeface="Arial"/>
              <a:cs typeface="Arial"/>
            </a:endParaRPr>
          </a:p>
        </c:rich>
      </c:tx>
      <c:layout>
        <c:manualLayout>
          <c:xMode val="edge"/>
          <c:yMode val="edge"/>
          <c:x val="0.22982817871426864"/>
          <c:y val="4.667466346041036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3612532808398953E-2"/>
          <c:y val="0.16862051106487944"/>
          <c:w val="0.8308811242344708"/>
          <c:h val="0.688236905169462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Shifts!$D$2</c:f>
              <c:strCache>
                <c:ptCount val="1"/>
                <c:pt idx="0">
                  <c:v>Faisceaux disponibles</c:v>
                </c:pt>
              </c:strCache>
            </c:strRef>
          </c:tx>
          <c:spPr>
            <a:solidFill>
              <a:srgbClr val="00FF00"/>
            </a:solidFill>
            <a:ln w="12700">
              <a:noFill/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FF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A346-4B6B-9EE8-5269E3118982}"/>
              </c:ext>
            </c:extLst>
          </c:dPt>
          <c:dPt>
            <c:idx val="1"/>
            <c:invertIfNegative val="0"/>
            <c:bubble3D val="0"/>
            <c:spPr>
              <a:solidFill>
                <a:srgbClr val="00FF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A346-4B6B-9EE8-5269E3118982}"/>
              </c:ext>
            </c:extLst>
          </c:dPt>
          <c:dPt>
            <c:idx val="2"/>
            <c:invertIfNegative val="0"/>
            <c:bubble3D val="0"/>
            <c:spPr>
              <a:solidFill>
                <a:srgbClr val="00FF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A346-4B6B-9EE8-5269E3118982}"/>
              </c:ext>
            </c:extLst>
          </c:dPt>
          <c:dPt>
            <c:idx val="3"/>
            <c:invertIfNegative val="0"/>
            <c:bubble3D val="0"/>
            <c:spPr>
              <a:solidFill>
                <a:srgbClr val="00FF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7-A346-4B6B-9EE8-5269E311898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A346-4B6B-9EE8-5269E3118982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 w="127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A-A346-4B6B-9EE8-5269E3118982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A346-4B6B-9EE8-5269E3118982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A346-4B6B-9EE8-5269E3118982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A346-4B6B-9EE8-5269E3118982}"/>
              </c:ext>
            </c:extLst>
          </c:dPt>
          <c:dPt>
            <c:idx val="9"/>
            <c:invertIfNegative val="0"/>
            <c:bubble3D val="0"/>
            <c:spPr>
              <a:solidFill>
                <a:srgbClr val="00FF00"/>
              </a:solidFill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0F-A346-4B6B-9EE8-5269E3118982}"/>
              </c:ext>
            </c:extLst>
          </c:dPt>
          <c:dPt>
            <c:idx val="10"/>
            <c:invertIfNegative val="0"/>
            <c:bubble3D val="0"/>
            <c:spPr>
              <a:solidFill>
                <a:srgbClr val="00FF00"/>
              </a:solidFill>
              <a:ln w="12700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A346-4B6B-9EE8-5269E3118982}"/>
              </c:ext>
            </c:extLst>
          </c:dPt>
          <c:dPt>
            <c:idx val="11"/>
            <c:invertIfNegative val="0"/>
            <c:bubble3D val="0"/>
            <c:spPr>
              <a:solidFill>
                <a:srgbClr val="00FF00"/>
              </a:solidFill>
              <a:ln w="12700">
                <a:noFill/>
                <a:prstDash val="solid"/>
              </a:ln>
              <a:effectLst>
                <a:outerShdw blurRad="50800" dist="38100" dir="2700000" sx="1000" sy="1000" algn="tl" rotWithShape="0">
                  <a:prstClr val="black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A346-4B6B-9EE8-5269E3118982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A346-4B6B-9EE8-5269E3118982}"/>
              </c:ext>
            </c:extLst>
          </c:dPt>
          <c:dPt>
            <c:idx val="13"/>
            <c:invertIfNegative val="0"/>
            <c:bubble3D val="0"/>
            <c:spPr>
              <a:solidFill>
                <a:srgbClr val="00FF00"/>
              </a:solidFill>
              <a:ln w="12700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A346-4B6B-9EE8-5269E3118982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A346-4B6B-9EE8-5269E3118982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A346-4B6B-9EE8-5269E3118982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A346-4B6B-9EE8-5269E3118982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A346-4B6B-9EE8-5269E3118982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A346-4B6B-9EE8-5269E3118982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A346-4B6B-9EE8-5269E3118982}"/>
              </c:ext>
            </c:extLst>
          </c:dPt>
          <c:dLbls>
            <c:dLbl>
              <c:idx val="0"/>
              <c:layout>
                <c:manualLayout>
                  <c:x val="-1.1859067246987385E-3"/>
                  <c:y val="1.8748480255408189E-3"/>
                </c:manualLayout>
              </c:layout>
              <c:numFmt formatCode="0.00%" sourceLinked="0"/>
              <c:spPr>
                <a:solidFill>
                  <a:srgbClr val="FFFFFF"/>
                </a:solidFill>
                <a:ln w="3175">
                  <a:noFill/>
                  <a:prstDash val="solid"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fr-FR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46-4B6B-9EE8-5269E3118982}"/>
                </c:ext>
              </c:extLst>
            </c:dLbl>
            <c:dLbl>
              <c:idx val="1"/>
              <c:layout>
                <c:manualLayout>
                  <c:x val="2.6959379744118657E-3"/>
                  <c:y val="2.5225132423623855E-3"/>
                </c:manualLayout>
              </c:layout>
              <c:numFmt formatCode="0.00%" sourceLinked="0"/>
              <c:spPr>
                <a:solidFill>
                  <a:srgbClr val="FFFFFF"/>
                </a:solidFill>
                <a:ln w="3175">
                  <a:noFill/>
                  <a:prstDash val="solid"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fr-FR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46-4B6B-9EE8-5269E3118982}"/>
                </c:ext>
              </c:extLst>
            </c:dLbl>
            <c:dLbl>
              <c:idx val="2"/>
              <c:layout>
                <c:manualLayout>
                  <c:x val="9.5412381250871512E-4"/>
                  <c:y val="2.078940526919538E-3"/>
                </c:manualLayout>
              </c:layout>
              <c:numFmt formatCode="0.00%" sourceLinked="0"/>
              <c:spPr>
                <a:solidFill>
                  <a:srgbClr val="FFFFFF"/>
                </a:solidFill>
                <a:ln w="3175">
                  <a:noFill/>
                  <a:prstDash val="solid"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fr-FR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46-4B6B-9EE8-5269E3118982}"/>
                </c:ext>
              </c:extLst>
            </c:dLbl>
            <c:dLbl>
              <c:idx val="3"/>
              <c:layout>
                <c:manualLayout>
                  <c:x val="4.5639705538442306E-3"/>
                  <c:y val="1.1977514437134839E-3"/>
                </c:manualLayout>
              </c:layout>
              <c:numFmt formatCode="0.00%" sourceLinked="0"/>
              <c:spPr>
                <a:solidFill>
                  <a:srgbClr val="FFFFFF"/>
                </a:solidFill>
                <a:ln w="3175">
                  <a:noFill/>
                  <a:prstDash val="solid"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fr-FR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46-4B6B-9EE8-5269E3118982}"/>
                </c:ext>
              </c:extLst>
            </c:dLbl>
            <c:dLbl>
              <c:idx val="4"/>
              <c:layout>
                <c:manualLayout>
                  <c:x val="-5.6956743910152596E-4"/>
                  <c:y val="4.7997651096773836E-3"/>
                </c:manualLayout>
              </c:layout>
              <c:numFmt formatCode="0.00%" sourceLinked="0"/>
              <c:spPr>
                <a:solidFill>
                  <a:srgbClr val="FFFFFF"/>
                </a:solidFill>
                <a:ln w="3175">
                  <a:noFill/>
                  <a:prstDash val="solid"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fr-FR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346-4B6B-9EE8-5269E3118982}"/>
                </c:ext>
              </c:extLst>
            </c:dLbl>
            <c:dLbl>
              <c:idx val="5"/>
              <c:layout>
                <c:manualLayout>
                  <c:x val="-5.7355615965548959E-3"/>
                  <c:y val="4.5825336060639826E-3"/>
                </c:manualLayout>
              </c:layout>
              <c:numFmt formatCode="0.00%" sourceLinked="0"/>
              <c:spPr>
                <a:solidFill>
                  <a:srgbClr val="FFFFFF"/>
                </a:solidFill>
                <a:ln w="3175">
                  <a:noFill/>
                  <a:prstDash val="solid"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fr-FR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346-4B6B-9EE8-5269E3118982}"/>
                </c:ext>
              </c:extLst>
            </c:dLbl>
            <c:dLbl>
              <c:idx val="6"/>
              <c:layout>
                <c:manualLayout>
                  <c:x val="-6.4475208954825892E-6"/>
                  <c:y val="2.6941962048955574E-3"/>
                </c:manualLayout>
              </c:layout>
              <c:numFmt formatCode="0.00%" sourceLinked="0"/>
              <c:spPr>
                <a:solidFill>
                  <a:srgbClr val="FFFFFF"/>
                </a:solidFill>
                <a:ln w="3175">
                  <a:noFill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fr-FR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346-4B6B-9EE8-5269E3118982}"/>
                </c:ext>
              </c:extLst>
            </c:dLbl>
            <c:dLbl>
              <c:idx val="7"/>
              <c:layout>
                <c:manualLayout>
                  <c:x val="-2.4184760158779493E-3"/>
                  <c:y val="3.922430133793584E-4"/>
                </c:manualLayout>
              </c:layout>
              <c:numFmt formatCode="0.00%" sourceLinked="0"/>
              <c:spPr>
                <a:solidFill>
                  <a:srgbClr val="FFFFFF"/>
                </a:solidFill>
                <a:ln w="12700">
                  <a:noFill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fr-FR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346-4B6B-9EE8-5269E3118982}"/>
                </c:ext>
              </c:extLst>
            </c:dLbl>
            <c:dLbl>
              <c:idx val="8"/>
              <c:layout>
                <c:manualLayout>
                  <c:x val="3.2784004553042554E-6"/>
                  <c:y val="4.93833778657915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346-4B6B-9EE8-5269E3118982}"/>
                </c:ext>
              </c:extLst>
            </c:dLbl>
            <c:dLbl>
              <c:idx val="9"/>
              <c:layout>
                <c:manualLayout>
                  <c:x val="-1.3830478720776884E-3"/>
                  <c:y val="-4.6599661259011876E-4"/>
                </c:manualLayout>
              </c:layout>
              <c:numFmt formatCode="0.00%" sourceLinked="0"/>
              <c:spPr>
                <a:solidFill>
                  <a:srgbClr val="FFFFFF"/>
                </a:solidFill>
                <a:ln w="25400">
                  <a:noFill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346-4B6B-9EE8-5269E3118982}"/>
                </c:ext>
              </c:extLst>
            </c:dLbl>
            <c:dLbl>
              <c:idx val="10"/>
              <c:layout>
                <c:manualLayout>
                  <c:x val="-8.3047347533615617E-3"/>
                  <c:y val="2.8812955967174219E-3"/>
                </c:manualLayout>
              </c:layout>
              <c:numFmt formatCode="0.00%" sourceLinked="0"/>
              <c:spPr>
                <a:solidFill>
                  <a:srgbClr val="FFFFFF"/>
                </a:solidFill>
                <a:ln w="25400">
                  <a:noFill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346-4B6B-9EE8-5269E3118982}"/>
                </c:ext>
              </c:extLst>
            </c:dLbl>
            <c:dLbl>
              <c:idx val="11"/>
              <c:layout>
                <c:manualLayout>
                  <c:x val="-4.1670655387220619E-3"/>
                  <c:y val="8.8600671735868924E-3"/>
                </c:manualLayout>
              </c:layout>
              <c:numFmt formatCode="0.00%" sourceLinked="0"/>
              <c:spPr>
                <a:solidFill>
                  <a:srgbClr val="FFFFFF"/>
                </a:solidFill>
                <a:ln w="25400">
                  <a:noFill/>
                </a:ln>
                <a:effectLst>
                  <a:outerShdw dist="38100" dir="2400000" algn="tl" rotWithShape="0">
                    <a:prstClr val="black"/>
                  </a:outerShdw>
                </a:effectLst>
              </c:spPr>
              <c:txPr>
                <a:bodyPr/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rgbClr val="008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346-4B6B-9EE8-5269E3118982}"/>
                </c:ext>
              </c:extLst>
            </c:dLbl>
            <c:dLbl>
              <c:idx val="12"/>
              <c:layout>
                <c:manualLayout>
                  <c:x val="9.7259213507359574E-6"/>
                  <c:y val="7.32350465891500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346-4B6B-9EE8-5269E3118982}"/>
                </c:ext>
              </c:extLst>
            </c:dLbl>
            <c:dLbl>
              <c:idx val="13"/>
              <c:layout>
                <c:manualLayout>
                  <c:x val="2.7803021461282602E-3"/>
                  <c:y val="2.808242744292592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346-4B6B-9EE8-5269E3118982}"/>
                </c:ext>
              </c:extLst>
            </c:dLbl>
            <c:dLbl>
              <c:idx val="14"/>
              <c:layout>
                <c:manualLayout>
                  <c:x val="1.3899325130337257E-3"/>
                  <c:y val="1.68932531398707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346-4B6B-9EE8-5269E3118982}"/>
                </c:ext>
              </c:extLst>
            </c:dLbl>
            <c:dLbl>
              <c:idx val="15"/>
              <c:layout>
                <c:manualLayout>
                  <c:x val="-1.3806437117437986E-3"/>
                  <c:y val="4.86668642772602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346-4B6B-9EE8-5269E3118982}"/>
                </c:ext>
              </c:extLst>
            </c:dLbl>
            <c:dLbl>
              <c:idx val="16"/>
              <c:layout>
                <c:manualLayout>
                  <c:x val="-4.1605087378114537E-3"/>
                  <c:y val="1.173032600842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346-4B6B-9EE8-5269E3118982}"/>
                </c:ext>
              </c:extLst>
            </c:dLbl>
            <c:dLbl>
              <c:idx val="17"/>
              <c:layout>
                <c:manualLayout>
                  <c:x val="1.5266418120200149E-2"/>
                  <c:y val="-0.249185557048146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346-4B6B-9EE8-5269E3118982}"/>
                </c:ext>
              </c:extLst>
            </c:dLbl>
            <c:dLbl>
              <c:idx val="18"/>
              <c:layout>
                <c:manualLayout>
                  <c:x val="4.163568578236302E-3"/>
                  <c:y val="-0.198013523011473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346-4B6B-9EE8-5269E3118982}"/>
                </c:ext>
              </c:extLst>
            </c:dLbl>
            <c:dLbl>
              <c:idx val="19"/>
              <c:layout>
                <c:manualLayout>
                  <c:x val="2.7757123854908342E-3"/>
                  <c:y val="-0.289233235859455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346-4B6B-9EE8-5269E3118982}"/>
                </c:ext>
              </c:extLst>
            </c:dLbl>
            <c:dLbl>
              <c:idx val="20"/>
              <c:layout>
                <c:manualLayout>
                  <c:x val="5.5514247709818722E-3"/>
                  <c:y val="-0.26936513742695589"/>
                </c:manualLayout>
              </c:layout>
              <c:tx>
                <c:rich>
                  <a:bodyPr/>
                  <a:lstStyle/>
                  <a:p>
                    <a:fld id="{07D1A16C-8EFE-46E1-84AE-05C9073E57B1}" type="VALUE">
                      <a:rPr lang="en-US"/>
                      <a:pPr/>
                      <a:t>[VALEUR]</a:t>
                    </a:fld>
                    <a:endParaRPr lang="fr-F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A346-4B6B-9EE8-5269E3118982}"/>
                </c:ext>
              </c:extLst>
            </c:dLbl>
            <c:numFmt formatCode="0.00%" sourceLinked="0"/>
            <c:spPr>
              <a:solidFill>
                <a:srgbClr val="FFFFFF"/>
              </a:solidFill>
              <a:ln w="25400">
                <a:noFill/>
              </a:ln>
              <a:effectLst>
                <a:outerShdw dist="38100" dir="2400000" algn="tl" rotWithShape="0">
                  <a:prstClr val="black"/>
                </a:outerShdw>
              </a:effectLst>
            </c:spPr>
            <c:txPr>
              <a:bodyPr/>
              <a:lstStyle/>
              <a:p>
                <a:pPr algn="ctr" rtl="0">
                  <a:defRPr lang="fr-FR" sz="900" b="1" i="0" u="none" strike="noStrike" kern="1200" baseline="0">
                    <a:solidFill>
                      <a:srgbClr val="008000"/>
                    </a:solidFill>
                    <a:latin typeface="Arial"/>
                    <a:ea typeface="Arial"/>
                    <a:cs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(Shifts!$C$14:$C$18,Shifts!$C$24)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(Shifts!$D$14:$D$18,Shifts!$D$24)</c:f>
              <c:numCache>
                <c:formatCode>0.00%</c:formatCode>
                <c:ptCount val="6"/>
                <c:pt idx="0">
                  <c:v>0.98850000000000005</c:v>
                </c:pt>
                <c:pt idx="1">
                  <c:v>0.98860000000000003</c:v>
                </c:pt>
                <c:pt idx="2">
                  <c:v>0.9879</c:v>
                </c:pt>
                <c:pt idx="3">
                  <c:v>0.98409999999999997</c:v>
                </c:pt>
                <c:pt idx="4">
                  <c:v>0.98950000000000005</c:v>
                </c:pt>
                <c:pt idx="5">
                  <c:v>0.97322243166823741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A346-4B6B-9EE8-5269E3118982}"/>
            </c:ext>
          </c:extLst>
        </c:ser>
        <c:ser>
          <c:idx val="2"/>
          <c:order val="1"/>
          <c:tx>
            <c:strRef>
              <c:f>Shifts!$O$2</c:f>
              <c:strCache>
                <c:ptCount val="1"/>
              </c:strCache>
            </c:strRef>
          </c:tx>
          <c:invertIfNegative val="0"/>
          <c:cat>
            <c:numRef>
              <c:f>(Shifts!$C$14:$C$18,Shifts!$C$24)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(Shifts!$O$14:$O$18,Shifts!$O$24)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A346-4B6B-9EE8-5269E3118982}"/>
            </c:ext>
          </c:extLst>
        </c:ser>
        <c:ser>
          <c:idx val="3"/>
          <c:order val="2"/>
          <c:tx>
            <c:strRef>
              <c:f>Shifts!$P$2</c:f>
              <c:strCache>
                <c:ptCount val="1"/>
              </c:strCache>
            </c:strRef>
          </c:tx>
          <c:invertIfNegative val="0"/>
          <c:cat>
            <c:numRef>
              <c:f>(Shifts!$C$14:$C$18,Shifts!$C$24)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(Shifts!$P$14:$P$18,Shifts!$P$24)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A346-4B6B-9EE8-5269E3118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5571840"/>
        <c:axId val="215585920"/>
      </c:barChart>
      <c:barChart>
        <c:barDir val="col"/>
        <c:grouping val="clustered"/>
        <c:varyColors val="0"/>
        <c:ser>
          <c:idx val="1"/>
          <c:order val="3"/>
          <c:tx>
            <c:strRef>
              <c:f>Shifts!$J$2</c:f>
              <c:strCache>
                <c:ptCount val="1"/>
                <c:pt idx="0">
                  <c:v>MTBF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8"/>
              <c:layout>
                <c:manualLayout>
                  <c:x val="-1.0177494508848386E-16"/>
                  <c:y val="4.44974209014546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A346-4B6B-9EE8-5269E3118982}"/>
                </c:ext>
              </c:extLst>
            </c:dLbl>
            <c:dLbl>
              <c:idx val="15"/>
              <c:layout>
                <c:manualLayout>
                  <c:x val="-1.2490705734709213E-2"/>
                  <c:y val="2.2248710450727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A346-4B6B-9EE8-5269E3118982}"/>
                </c:ext>
              </c:extLst>
            </c:dLbl>
            <c:dLbl>
              <c:idx val="16"/>
              <c:layout>
                <c:manualLayout>
                  <c:x val="6.93928096372734E-3"/>
                  <c:y val="6.67461313521820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A346-4B6B-9EE8-5269E3118982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/>
                </a:outerShdw>
              </a:effectLst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900" b="1" i="0" u="none" strike="noStrike" kern="1200" baseline="0">
                    <a:solidFill>
                      <a:srgbClr val="3366FF"/>
                    </a:solidFill>
                    <a:latin typeface="Arial"/>
                    <a:ea typeface="Arial"/>
                    <a:cs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(Shifts!$C$14:$C$17,Shifts!$C$24)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2023</c:v>
                </c:pt>
              </c:numCache>
            </c:numRef>
          </c:cat>
          <c:val>
            <c:numRef>
              <c:f>(Shifts!$J$14:$J$18,Shifts!$J$24)</c:f>
              <c:numCache>
                <c:formatCode>[hh]"h "mm</c:formatCode>
                <c:ptCount val="6"/>
                <c:pt idx="0">
                  <c:v>3.6666666666666665</c:v>
                </c:pt>
                <c:pt idx="1">
                  <c:v>3.995138888888889</c:v>
                </c:pt>
                <c:pt idx="2">
                  <c:v>4.375</c:v>
                </c:pt>
                <c:pt idx="3">
                  <c:v>4.541666666666667</c:v>
                </c:pt>
                <c:pt idx="4">
                  <c:v>5.8125</c:v>
                </c:pt>
                <c:pt idx="5">
                  <c:v>6.0972222222222223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A346-4B6B-9EE8-5269E3118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axId val="1200258624"/>
        <c:axId val="1200267776"/>
      </c:barChart>
      <c:catAx>
        <c:axId val="215571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132000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5585920"/>
        <c:crosses val="autoZero"/>
        <c:auto val="1"/>
        <c:lblAlgn val="ctr"/>
        <c:lblOffset val="100"/>
        <c:noMultiLvlLbl val="0"/>
      </c:catAx>
      <c:valAx>
        <c:axId val="215585920"/>
        <c:scaling>
          <c:orientation val="minMax"/>
          <c:max val="1"/>
          <c:min val="0.9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0.0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5571840"/>
        <c:crosses val="autoZero"/>
        <c:crossBetween val="between"/>
        <c:majorUnit val="2.0000000000000004E-2"/>
        <c:minorUnit val="0.01"/>
      </c:valAx>
      <c:valAx>
        <c:axId val="1200267776"/>
        <c:scaling>
          <c:orientation val="minMax"/>
          <c:max val="8"/>
          <c:min val="3"/>
        </c:scaling>
        <c:delete val="0"/>
        <c:axPos val="r"/>
        <c:numFmt formatCode="[hh]&quot;h &quot;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fr-FR"/>
          </a:p>
        </c:txPr>
        <c:crossAx val="1200258624"/>
        <c:crosses val="max"/>
        <c:crossBetween val="between"/>
      </c:valAx>
      <c:catAx>
        <c:axId val="1200258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0267776"/>
        <c:crosses val="autoZero"/>
        <c:auto val="1"/>
        <c:lblAlgn val="ctr"/>
        <c:lblOffset val="100"/>
        <c:noMultiLvlLbl val="0"/>
      </c:catAx>
      <c:spPr>
        <a:solidFill>
          <a:srgbClr val="FFFFCC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200B26-DC70-4457-9457-63D194653A4C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25126B4-F54D-422E-8AD6-8CC9903A7068}">
      <dgm:prSet phldrT="[Texte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/>
            <a:t>Incident</a:t>
          </a:r>
        </a:p>
      </dgm:t>
    </dgm:pt>
    <dgm:pt modelId="{861D5EFF-9BDA-40B1-AC5A-37EE6D8E7424}" type="parTrans" cxnId="{7E794187-25E0-44AD-BF24-7960A4B6AC51}">
      <dgm:prSet/>
      <dgm:spPr/>
      <dgm:t>
        <a:bodyPr/>
        <a:lstStyle/>
        <a:p>
          <a:endParaRPr lang="fr-FR"/>
        </a:p>
      </dgm:t>
    </dgm:pt>
    <dgm:pt modelId="{E64B3744-E2CE-45B2-807A-504248D81962}" type="sibTrans" cxnId="{7E794187-25E0-44AD-BF24-7960A4B6AC51}">
      <dgm:prSet/>
      <dgm:spPr/>
      <dgm:t>
        <a:bodyPr/>
        <a:lstStyle/>
        <a:p>
          <a:endParaRPr lang="fr-FR"/>
        </a:p>
      </dgm:t>
    </dgm:pt>
    <dgm:pt modelId="{AD29AA47-5C42-4977-B516-A9E6E672A21F}">
      <dgm:prSet phldrT="[Texte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 err="1"/>
            <a:t>Procedure</a:t>
          </a:r>
          <a:endParaRPr lang="fr-FR" dirty="0"/>
        </a:p>
      </dgm:t>
    </dgm:pt>
    <dgm:pt modelId="{93C6D347-D342-47CB-809B-ABBED0382BE6}" type="parTrans" cxnId="{12627F5C-9445-420C-9CC3-ADCC1CA57AD0}">
      <dgm:prSet/>
      <dgm:spPr/>
      <dgm:t>
        <a:bodyPr/>
        <a:lstStyle/>
        <a:p>
          <a:endParaRPr lang="fr-FR"/>
        </a:p>
      </dgm:t>
    </dgm:pt>
    <dgm:pt modelId="{41AA56D8-0C11-4C44-A85C-129CB7111911}" type="sibTrans" cxnId="{12627F5C-9445-420C-9CC3-ADCC1CA57AD0}">
      <dgm:prSet/>
      <dgm:spPr/>
      <dgm:t>
        <a:bodyPr/>
        <a:lstStyle/>
        <a:p>
          <a:endParaRPr lang="fr-FR"/>
        </a:p>
      </dgm:t>
    </dgm:pt>
    <dgm:pt modelId="{4AFFEF7E-362D-4211-A0BF-333748486C0E}">
      <dgm:prSet phldrT="[Texte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/>
            <a:t>Intervention</a:t>
          </a:r>
        </a:p>
      </dgm:t>
    </dgm:pt>
    <dgm:pt modelId="{3433F10B-C173-4332-9C3F-F1ED35410301}" type="parTrans" cxnId="{A58E4B57-4A5A-440C-BE79-F022E5BEF088}">
      <dgm:prSet/>
      <dgm:spPr/>
      <dgm:t>
        <a:bodyPr/>
        <a:lstStyle/>
        <a:p>
          <a:endParaRPr lang="fr-FR"/>
        </a:p>
      </dgm:t>
    </dgm:pt>
    <dgm:pt modelId="{1FCEA114-1CEC-4A7A-93D4-3FDA52F0E478}" type="sibTrans" cxnId="{A58E4B57-4A5A-440C-BE79-F022E5BEF088}">
      <dgm:prSet/>
      <dgm:spPr/>
      <dgm:t>
        <a:bodyPr/>
        <a:lstStyle/>
        <a:p>
          <a:endParaRPr lang="fr-FR"/>
        </a:p>
      </dgm:t>
    </dgm:pt>
    <dgm:pt modelId="{F78756D8-6AC9-4B3F-BD48-45058F35A9B3}" type="pres">
      <dgm:prSet presAssocID="{00200B26-DC70-4457-9457-63D194653A4C}" presName="Name0" presStyleCnt="0">
        <dgm:presLayoutVars>
          <dgm:dir/>
          <dgm:resizeHandles val="exact"/>
        </dgm:presLayoutVars>
      </dgm:prSet>
      <dgm:spPr/>
    </dgm:pt>
    <dgm:pt modelId="{DAFF2D88-CE59-46AC-BBA2-04ECFB0A407B}" type="pres">
      <dgm:prSet presAssocID="{225126B4-F54D-422E-8AD6-8CC9903A7068}" presName="node" presStyleLbl="node1" presStyleIdx="0" presStyleCnt="3" custRadScaleRad="100533" custRadScaleInc="0">
        <dgm:presLayoutVars>
          <dgm:bulletEnabled val="1"/>
        </dgm:presLayoutVars>
      </dgm:prSet>
      <dgm:spPr/>
    </dgm:pt>
    <dgm:pt modelId="{057CFA89-2C4D-4623-BF92-E98A76B6D07C}" type="pres">
      <dgm:prSet presAssocID="{E64B3744-E2CE-45B2-807A-504248D81962}" presName="sibTrans" presStyleLbl="sibTrans2D1" presStyleIdx="0" presStyleCnt="3"/>
      <dgm:spPr/>
    </dgm:pt>
    <dgm:pt modelId="{6DC8262D-A306-4C84-80D4-00A8C39C6631}" type="pres">
      <dgm:prSet presAssocID="{E64B3744-E2CE-45B2-807A-504248D81962}" presName="connectorText" presStyleLbl="sibTrans2D1" presStyleIdx="0" presStyleCnt="3"/>
      <dgm:spPr/>
    </dgm:pt>
    <dgm:pt modelId="{1EE5CC76-554D-476D-AB2E-F67377A6FC91}" type="pres">
      <dgm:prSet presAssocID="{AD29AA47-5C42-4977-B516-A9E6E672A21F}" presName="node" presStyleLbl="node1" presStyleIdx="1" presStyleCnt="3" custRadScaleRad="99734" custRadScaleInc="-442">
        <dgm:presLayoutVars>
          <dgm:bulletEnabled val="1"/>
        </dgm:presLayoutVars>
      </dgm:prSet>
      <dgm:spPr/>
    </dgm:pt>
    <dgm:pt modelId="{F2E5377C-7004-4921-8FE0-48BE9CD08972}" type="pres">
      <dgm:prSet presAssocID="{41AA56D8-0C11-4C44-A85C-129CB7111911}" presName="sibTrans" presStyleLbl="sibTrans2D1" presStyleIdx="1" presStyleCnt="3"/>
      <dgm:spPr/>
    </dgm:pt>
    <dgm:pt modelId="{C3BFE2D4-86F5-487C-8D3E-74435AAAE61F}" type="pres">
      <dgm:prSet presAssocID="{41AA56D8-0C11-4C44-A85C-129CB7111911}" presName="connectorText" presStyleLbl="sibTrans2D1" presStyleIdx="1" presStyleCnt="3"/>
      <dgm:spPr/>
    </dgm:pt>
    <dgm:pt modelId="{378F3DC1-1AED-4F3D-B133-07331CCC0834}" type="pres">
      <dgm:prSet presAssocID="{4AFFEF7E-362D-4211-A0BF-333748486C0E}" presName="node" presStyleLbl="node1" presStyleIdx="2" presStyleCnt="3" custRadScaleRad="99734" custRadScaleInc="442">
        <dgm:presLayoutVars>
          <dgm:bulletEnabled val="1"/>
        </dgm:presLayoutVars>
      </dgm:prSet>
      <dgm:spPr/>
    </dgm:pt>
    <dgm:pt modelId="{A77765AC-76B0-429E-9F5A-519B3D2A9594}" type="pres">
      <dgm:prSet presAssocID="{1FCEA114-1CEC-4A7A-93D4-3FDA52F0E478}" presName="sibTrans" presStyleLbl="sibTrans2D1" presStyleIdx="2" presStyleCnt="3"/>
      <dgm:spPr/>
    </dgm:pt>
    <dgm:pt modelId="{AA493C10-6296-4C91-BC71-4E5A515F4CCD}" type="pres">
      <dgm:prSet presAssocID="{1FCEA114-1CEC-4A7A-93D4-3FDA52F0E478}" presName="connectorText" presStyleLbl="sibTrans2D1" presStyleIdx="2" presStyleCnt="3"/>
      <dgm:spPr/>
    </dgm:pt>
  </dgm:ptLst>
  <dgm:cxnLst>
    <dgm:cxn modelId="{8CA72214-5760-4780-8FDB-E1B68D17B876}" type="presOf" srcId="{1FCEA114-1CEC-4A7A-93D4-3FDA52F0E478}" destId="{A77765AC-76B0-429E-9F5A-519B3D2A9594}" srcOrd="0" destOrd="0" presId="urn:microsoft.com/office/officeart/2005/8/layout/cycle7"/>
    <dgm:cxn modelId="{AF8B7B3C-A37B-459F-A365-F5EB907D212A}" type="presOf" srcId="{E64B3744-E2CE-45B2-807A-504248D81962}" destId="{057CFA89-2C4D-4623-BF92-E98A76B6D07C}" srcOrd="0" destOrd="0" presId="urn:microsoft.com/office/officeart/2005/8/layout/cycle7"/>
    <dgm:cxn modelId="{12627F5C-9445-420C-9CC3-ADCC1CA57AD0}" srcId="{00200B26-DC70-4457-9457-63D194653A4C}" destId="{AD29AA47-5C42-4977-B516-A9E6E672A21F}" srcOrd="1" destOrd="0" parTransId="{93C6D347-D342-47CB-809B-ABBED0382BE6}" sibTransId="{41AA56D8-0C11-4C44-A85C-129CB7111911}"/>
    <dgm:cxn modelId="{461BA662-CC51-4458-8DAA-4DD4D97D3BD5}" type="presOf" srcId="{00200B26-DC70-4457-9457-63D194653A4C}" destId="{F78756D8-6AC9-4B3F-BD48-45058F35A9B3}" srcOrd="0" destOrd="0" presId="urn:microsoft.com/office/officeart/2005/8/layout/cycle7"/>
    <dgm:cxn modelId="{AD2FD770-323B-47D2-BCC8-CA5C3157B1A7}" type="presOf" srcId="{E64B3744-E2CE-45B2-807A-504248D81962}" destId="{6DC8262D-A306-4C84-80D4-00A8C39C6631}" srcOrd="1" destOrd="0" presId="urn:microsoft.com/office/officeart/2005/8/layout/cycle7"/>
    <dgm:cxn modelId="{A58E4B57-4A5A-440C-BE79-F022E5BEF088}" srcId="{00200B26-DC70-4457-9457-63D194653A4C}" destId="{4AFFEF7E-362D-4211-A0BF-333748486C0E}" srcOrd="2" destOrd="0" parTransId="{3433F10B-C173-4332-9C3F-F1ED35410301}" sibTransId="{1FCEA114-1CEC-4A7A-93D4-3FDA52F0E478}"/>
    <dgm:cxn modelId="{7E794187-25E0-44AD-BF24-7960A4B6AC51}" srcId="{00200B26-DC70-4457-9457-63D194653A4C}" destId="{225126B4-F54D-422E-8AD6-8CC9903A7068}" srcOrd="0" destOrd="0" parTransId="{861D5EFF-9BDA-40B1-AC5A-37EE6D8E7424}" sibTransId="{E64B3744-E2CE-45B2-807A-504248D81962}"/>
    <dgm:cxn modelId="{2FAEBF9E-BB1D-4155-AC52-ABA01EE94599}" type="presOf" srcId="{41AA56D8-0C11-4C44-A85C-129CB7111911}" destId="{C3BFE2D4-86F5-487C-8D3E-74435AAAE61F}" srcOrd="1" destOrd="0" presId="urn:microsoft.com/office/officeart/2005/8/layout/cycle7"/>
    <dgm:cxn modelId="{04CCFDA1-9190-464A-AA8D-C67E015F2F9C}" type="presOf" srcId="{1FCEA114-1CEC-4A7A-93D4-3FDA52F0E478}" destId="{AA493C10-6296-4C91-BC71-4E5A515F4CCD}" srcOrd="1" destOrd="0" presId="urn:microsoft.com/office/officeart/2005/8/layout/cycle7"/>
    <dgm:cxn modelId="{C27CE7AC-DA4E-4C3E-8A27-084000CB5726}" type="presOf" srcId="{41AA56D8-0C11-4C44-A85C-129CB7111911}" destId="{F2E5377C-7004-4921-8FE0-48BE9CD08972}" srcOrd="0" destOrd="0" presId="urn:microsoft.com/office/officeart/2005/8/layout/cycle7"/>
    <dgm:cxn modelId="{E762E7D6-77E4-47BC-8561-84DEE9982EF5}" type="presOf" srcId="{225126B4-F54D-422E-8AD6-8CC9903A7068}" destId="{DAFF2D88-CE59-46AC-BBA2-04ECFB0A407B}" srcOrd="0" destOrd="0" presId="urn:microsoft.com/office/officeart/2005/8/layout/cycle7"/>
    <dgm:cxn modelId="{137ED1F4-6B57-4940-BFE8-B59C4DEF4BAF}" type="presOf" srcId="{AD29AA47-5C42-4977-B516-A9E6E672A21F}" destId="{1EE5CC76-554D-476D-AB2E-F67377A6FC91}" srcOrd="0" destOrd="0" presId="urn:microsoft.com/office/officeart/2005/8/layout/cycle7"/>
    <dgm:cxn modelId="{197929FF-05D6-403D-99A3-E784F2533301}" type="presOf" srcId="{4AFFEF7E-362D-4211-A0BF-333748486C0E}" destId="{378F3DC1-1AED-4F3D-B133-07331CCC0834}" srcOrd="0" destOrd="0" presId="urn:microsoft.com/office/officeart/2005/8/layout/cycle7"/>
    <dgm:cxn modelId="{951256E7-B5FF-4F13-A39D-E41ED8A0824E}" type="presParOf" srcId="{F78756D8-6AC9-4B3F-BD48-45058F35A9B3}" destId="{DAFF2D88-CE59-46AC-BBA2-04ECFB0A407B}" srcOrd="0" destOrd="0" presId="urn:microsoft.com/office/officeart/2005/8/layout/cycle7"/>
    <dgm:cxn modelId="{A4B49BFA-EF4F-4770-B045-53091B6D62F1}" type="presParOf" srcId="{F78756D8-6AC9-4B3F-BD48-45058F35A9B3}" destId="{057CFA89-2C4D-4623-BF92-E98A76B6D07C}" srcOrd="1" destOrd="0" presId="urn:microsoft.com/office/officeart/2005/8/layout/cycle7"/>
    <dgm:cxn modelId="{5A2EE2FD-2035-4C81-8A84-6DEBCCEB948A}" type="presParOf" srcId="{057CFA89-2C4D-4623-BF92-E98A76B6D07C}" destId="{6DC8262D-A306-4C84-80D4-00A8C39C6631}" srcOrd="0" destOrd="0" presId="urn:microsoft.com/office/officeart/2005/8/layout/cycle7"/>
    <dgm:cxn modelId="{AC96E93B-3D85-44EB-83F7-A1851D07A8DC}" type="presParOf" srcId="{F78756D8-6AC9-4B3F-BD48-45058F35A9B3}" destId="{1EE5CC76-554D-476D-AB2E-F67377A6FC91}" srcOrd="2" destOrd="0" presId="urn:microsoft.com/office/officeart/2005/8/layout/cycle7"/>
    <dgm:cxn modelId="{26569A4F-FB5C-47D1-9081-463CB59FBF76}" type="presParOf" srcId="{F78756D8-6AC9-4B3F-BD48-45058F35A9B3}" destId="{F2E5377C-7004-4921-8FE0-48BE9CD08972}" srcOrd="3" destOrd="0" presId="urn:microsoft.com/office/officeart/2005/8/layout/cycle7"/>
    <dgm:cxn modelId="{D842F4F7-24DF-49A5-AB78-466E455BB531}" type="presParOf" srcId="{F2E5377C-7004-4921-8FE0-48BE9CD08972}" destId="{C3BFE2D4-86F5-487C-8D3E-74435AAAE61F}" srcOrd="0" destOrd="0" presId="urn:microsoft.com/office/officeart/2005/8/layout/cycle7"/>
    <dgm:cxn modelId="{5C263829-B0DF-4699-BE59-390514F3D0BC}" type="presParOf" srcId="{F78756D8-6AC9-4B3F-BD48-45058F35A9B3}" destId="{378F3DC1-1AED-4F3D-B133-07331CCC0834}" srcOrd="4" destOrd="0" presId="urn:microsoft.com/office/officeart/2005/8/layout/cycle7"/>
    <dgm:cxn modelId="{4D36D8F2-E1D9-4158-82B1-9A9D54141286}" type="presParOf" srcId="{F78756D8-6AC9-4B3F-BD48-45058F35A9B3}" destId="{A77765AC-76B0-429E-9F5A-519B3D2A9594}" srcOrd="5" destOrd="0" presId="urn:microsoft.com/office/officeart/2005/8/layout/cycle7"/>
    <dgm:cxn modelId="{74FAF56E-0D60-43AC-8552-5B024AF7B034}" type="presParOf" srcId="{A77765AC-76B0-429E-9F5A-519B3D2A9594}" destId="{AA493C10-6296-4C91-BC71-4E5A515F4CC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F2D88-CE59-46AC-BBA2-04ECFB0A407B}">
      <dsp:nvSpPr>
        <dsp:cNvPr id="0" name=""/>
        <dsp:cNvSpPr/>
      </dsp:nvSpPr>
      <dsp:spPr>
        <a:xfrm>
          <a:off x="1023055" y="0"/>
          <a:ext cx="867961" cy="433980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Incident</a:t>
          </a:r>
        </a:p>
      </dsp:txBody>
      <dsp:txXfrm>
        <a:off x="1035766" y="12711"/>
        <a:ext cx="842539" cy="408558"/>
      </dsp:txXfrm>
    </dsp:sp>
    <dsp:sp modelId="{057CFA89-2C4D-4623-BF92-E98A76B6D07C}">
      <dsp:nvSpPr>
        <dsp:cNvPr id="0" name=""/>
        <dsp:cNvSpPr/>
      </dsp:nvSpPr>
      <dsp:spPr>
        <a:xfrm rot="3595159">
          <a:off x="1589349" y="759312"/>
          <a:ext cx="451614" cy="15189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/>
        </a:p>
      </dsp:txBody>
      <dsp:txXfrm>
        <a:off x="1634917" y="789691"/>
        <a:ext cx="360478" cy="91135"/>
      </dsp:txXfrm>
    </dsp:sp>
    <dsp:sp modelId="{1EE5CC76-554D-476D-AB2E-F67377A6FC91}">
      <dsp:nvSpPr>
        <dsp:cNvPr id="0" name=""/>
        <dsp:cNvSpPr/>
      </dsp:nvSpPr>
      <dsp:spPr>
        <a:xfrm>
          <a:off x="1739295" y="1236538"/>
          <a:ext cx="867961" cy="433980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/>
            <a:t>Procedure</a:t>
          </a:r>
          <a:endParaRPr lang="fr-FR" sz="1100" kern="1200" dirty="0"/>
        </a:p>
      </dsp:txBody>
      <dsp:txXfrm>
        <a:off x="1752006" y="1249249"/>
        <a:ext cx="842539" cy="408558"/>
      </dsp:txXfrm>
    </dsp:sp>
    <dsp:sp modelId="{F2E5377C-7004-4921-8FE0-48BE9CD08972}">
      <dsp:nvSpPr>
        <dsp:cNvPr id="0" name=""/>
        <dsp:cNvSpPr/>
      </dsp:nvSpPr>
      <dsp:spPr>
        <a:xfrm rot="10800000">
          <a:off x="1231229" y="1377582"/>
          <a:ext cx="451614" cy="15189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/>
        </a:p>
      </dsp:txBody>
      <dsp:txXfrm rot="10800000">
        <a:off x="1276797" y="1407961"/>
        <a:ext cx="360478" cy="91135"/>
      </dsp:txXfrm>
    </dsp:sp>
    <dsp:sp modelId="{378F3DC1-1AED-4F3D-B133-07331CCC0834}">
      <dsp:nvSpPr>
        <dsp:cNvPr id="0" name=""/>
        <dsp:cNvSpPr/>
      </dsp:nvSpPr>
      <dsp:spPr>
        <a:xfrm>
          <a:off x="306816" y="1236538"/>
          <a:ext cx="867961" cy="433980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Intervention</a:t>
          </a:r>
        </a:p>
      </dsp:txBody>
      <dsp:txXfrm>
        <a:off x="319527" y="1249249"/>
        <a:ext cx="842539" cy="408558"/>
      </dsp:txXfrm>
    </dsp:sp>
    <dsp:sp modelId="{A77765AC-76B0-429E-9F5A-519B3D2A9594}">
      <dsp:nvSpPr>
        <dsp:cNvPr id="0" name=""/>
        <dsp:cNvSpPr/>
      </dsp:nvSpPr>
      <dsp:spPr>
        <a:xfrm rot="18004841">
          <a:off x="873109" y="759312"/>
          <a:ext cx="451614" cy="15189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/>
        </a:p>
      </dsp:txBody>
      <dsp:txXfrm>
        <a:off x="918677" y="789691"/>
        <a:ext cx="360478" cy="91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41B3394-7EE7-4282-B493-4CAE724A8C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9F0869-18BA-45C9-B2FD-B96F7F8E62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5332F-C92E-4389-A5FC-C6F0CBC0C46E}" type="datetimeFigureOut">
              <a:rPr lang="fr-FR" smtClean="0"/>
              <a:t>23/06/2024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EA37F4-71E3-40E2-B0AF-FA3C2CB57F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7D554E-F94F-433C-BA13-5D416A63AC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E30B2-2448-4C49-BCBE-E89C53690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81384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C8582-32F8-4511-BE8E-9127F14BA016}" type="datetimeFigureOut">
              <a:rPr lang="fr-FR" smtClean="0"/>
              <a:t>23/06/2024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2F002-206D-4184-B39E-C7D93CBC59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4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006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173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748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804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369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885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9364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b="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9678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48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482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207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93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351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898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587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601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43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JIRA </a:t>
            </a:r>
            <a:r>
              <a:rPr lang="fr-FR" dirty="0" err="1"/>
              <a:t>is</a:t>
            </a:r>
            <a:r>
              <a:rPr lang="fr-FR" dirty="0"/>
              <a:t> the support of the meeting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261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291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962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4523978"/>
            <a:ext cx="9855511" cy="490465"/>
          </a:xfrm>
          <a:prstGeom prst="rect">
            <a:avLst/>
          </a:prstGeom>
        </p:spPr>
        <p:txBody>
          <a:bodyPr/>
          <a:lstStyle>
            <a:lvl1pPr marL="10800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270"/>
          <a:stretch/>
        </p:blipFill>
        <p:spPr>
          <a:xfrm>
            <a:off x="9627146" y="0"/>
            <a:ext cx="2661542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45770"/>
          <a:stretch/>
        </p:blipFill>
        <p:spPr>
          <a:xfrm>
            <a:off x="10344472" y="13222"/>
            <a:ext cx="1768153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24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3395" y="6372000"/>
            <a:ext cx="10585173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Pied de page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50A27AB-0B26-D5EC-E334-0CF12DD39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3658B5F2-45B9-2EA3-6D19-7B3FBFAAF3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58202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7409" y="6372000"/>
            <a:ext cx="965180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Pied de page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19209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32730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7C37365-1393-0B84-D9BD-B696AF768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3"/>
          <a:stretch/>
        </p:blipFill>
        <p:spPr>
          <a:xfrm>
            <a:off x="10848528" y="6180078"/>
            <a:ext cx="1003578" cy="631907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43C17C2-EA1D-3C09-601A-636BFAEF3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5070D137-2B17-B637-701B-326616459949}"/>
              </a:ext>
            </a:extLst>
          </p:cNvPr>
          <p:cNvSpPr txBox="1">
            <a:spLocks/>
          </p:cNvSpPr>
          <p:nvPr userDrawn="1"/>
        </p:nvSpPr>
        <p:spPr>
          <a:xfrm>
            <a:off x="10396627" y="5857181"/>
            <a:ext cx="429319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ED97571-453A-68E5-14E5-9FCC5010A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1203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4523978"/>
            <a:ext cx="9855511" cy="490465"/>
          </a:xfrm>
          <a:prstGeom prst="rect">
            <a:avLst/>
          </a:prstGeom>
        </p:spPr>
        <p:txBody>
          <a:bodyPr/>
          <a:lstStyle>
            <a:lvl1pPr marL="10800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270"/>
          <a:stretch/>
        </p:blipFill>
        <p:spPr>
          <a:xfrm>
            <a:off x="9627146" y="0"/>
            <a:ext cx="2661542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45770"/>
          <a:stretch/>
        </p:blipFill>
        <p:spPr>
          <a:xfrm>
            <a:off x="10344472" y="13222"/>
            <a:ext cx="1768153" cy="992593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1362B829-21D7-8F9B-D78D-FF4C57F2B2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4917" y="5782961"/>
            <a:ext cx="1827262" cy="10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75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5">
            <a:extLst>
              <a:ext uri="{FF2B5EF4-FFF2-40B4-BE49-F238E27FC236}">
                <a16:creationId xmlns:a16="http://schemas.microsoft.com/office/drawing/2014/main" id="{0C76B200-C722-C759-AE46-2E6C0983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6A28407-404A-41AC-EAEC-705F5ADB1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6C18CBAD-6B27-47CA-46B3-A651430B4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78"/>
          <a:stretch/>
        </p:blipFill>
        <p:spPr>
          <a:xfrm>
            <a:off x="9527" y="13222"/>
            <a:ext cx="1693986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23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0507EFAE-7ABD-E64E-200A-8F71AD6A8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56"/>
          <a:stretch/>
        </p:blipFill>
        <p:spPr>
          <a:xfrm>
            <a:off x="9527" y="13222"/>
            <a:ext cx="1765994" cy="992593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96DCB141-3264-5239-140E-CB1DCE61F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0"/>
          <a:stretch/>
        </p:blipFill>
        <p:spPr>
          <a:xfrm>
            <a:off x="9552384" y="5865407"/>
            <a:ext cx="1665089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4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5">
            <a:extLst>
              <a:ext uri="{FF2B5EF4-FFF2-40B4-BE49-F238E27FC236}">
                <a16:creationId xmlns:a16="http://schemas.microsoft.com/office/drawing/2014/main" id="{0C76B200-C722-C759-AE46-2E6C0983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6A28407-404A-41AC-EAEC-705F5ADB1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3" name="Image 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04F7504E-B661-284E-31D1-404E153CE8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75"/>
          <a:stretch/>
        </p:blipFill>
        <p:spPr>
          <a:xfrm>
            <a:off x="-28575" y="6289"/>
            <a:ext cx="1876103" cy="10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76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Titr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1F2B562-85F6-F366-9A22-CE58D4D92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13"/>
          <a:stretch/>
        </p:blipFill>
        <p:spPr>
          <a:xfrm>
            <a:off x="-28575" y="6289"/>
            <a:ext cx="1804095" cy="1033012"/>
          </a:xfrm>
          <a:prstGeom prst="rect">
            <a:avLst/>
          </a:prstGeom>
        </p:spPr>
      </p:pic>
      <p:pic>
        <p:nvPicPr>
          <p:cNvPr id="2" name="Image 1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BFBFA4E-10FE-7015-8DEE-2F23F6742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3"/>
          <a:stretch/>
        </p:blipFill>
        <p:spPr>
          <a:xfrm>
            <a:off x="9480376" y="5824988"/>
            <a:ext cx="1728192" cy="10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51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Pied de page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F1A835FA-3F39-0AAD-80E8-9DB44B729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DAAA54F5-F9A3-770F-5526-4C64D41A12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76484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Pied de page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1014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DD06D05C-710F-6BC7-3BD3-0AFA2AE88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0755317" y="6174391"/>
            <a:ext cx="1099564" cy="643283"/>
          </a:xfrm>
          <a:prstGeom prst="rect">
            <a:avLst/>
          </a:prstGeom>
        </p:spPr>
      </p:pic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A5DD8358-64A5-053A-2A88-D8A526282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7BC5A8B-E3C2-C4A0-F6F2-D2A6F3FB2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62893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LEIL - fond blan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4AF736EC-DA2B-4E06-939B-FCD124822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Pied de page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AB059E4-FB2B-4F4B-A82D-3CE5476DC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20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88ECE-C4BA-3B4E-916F-F266125825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>
          <a:xfrm>
            <a:off x="0" y="0"/>
            <a:ext cx="12201584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9EDAE3-99DE-4E91-96D2-8D0083ED4C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1302CCE-B7D4-D8F9-E27B-629240F8888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AADCE60-8262-E4EE-B010-B2838192864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3992421"/>
            <a:ext cx="0" cy="948747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46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42" r:id="rId2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marL="108000"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355E07BE-22E8-8A2F-F156-1437D8EE2B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D6E2D-90A7-4D70-87D0-F2418BCE4D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D5C48AE-AB71-BC96-C6A5-8F24B79E249A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0"/>
            <a:ext cx="0" cy="685800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FAC04D-4EFB-8CD6-C58F-13B14F68E06B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2132856"/>
            <a:ext cx="0" cy="792088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09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2" r:id="rId2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r" defTabSz="914400" rtl="0" eaLnBrk="1" latinLnBrk="0" hangingPunct="1">
        <a:spcBef>
          <a:spcPct val="0"/>
        </a:spcBef>
        <a:buNone/>
        <a:defRPr sz="3600" b="1" kern="1200">
          <a:solidFill>
            <a:srgbClr val="0E419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DE759A4-E0D3-6501-9E57-A957FB697A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D6E2D-90A7-4D70-87D0-F2418BCE4D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D5C48AE-AB71-BC96-C6A5-8F24B79E249A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FAC04D-4EFB-8CD6-C58F-13B14F68E06B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2132856"/>
            <a:ext cx="0" cy="792088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43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0" r:id="rId2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r" defTabSz="914400" rtl="0" eaLnBrk="1" latinLnBrk="0" hangingPunct="1">
        <a:spcBef>
          <a:spcPct val="0"/>
        </a:spcBef>
        <a:buNone/>
        <a:defRPr sz="3600" b="1" kern="1200">
          <a:solidFill>
            <a:srgbClr val="0E419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80" y="565200"/>
            <a:ext cx="10776520" cy="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11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4" r:id="rId2"/>
    <p:sldLayoutId id="2147483743" r:id="rId3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rgbClr val="0E41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79" y="565200"/>
            <a:ext cx="1077652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925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7" r:id="rId2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tags" Target="../tags/tag41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tags" Target="../tags/tag40.xml"/><Relationship Id="rId17" Type="http://schemas.openxmlformats.org/officeDocument/2006/relationships/image" Target="../media/image14.png"/><Relationship Id="rId2" Type="http://schemas.openxmlformats.org/officeDocument/2006/relationships/tags" Target="../tags/tag30.xml"/><Relationship Id="rId16" Type="http://schemas.openxmlformats.org/officeDocument/2006/relationships/image" Target="../media/image23.png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5" Type="http://schemas.openxmlformats.org/officeDocument/2006/relationships/tags" Target="../tags/tag33.xml"/><Relationship Id="rId15" Type="http://schemas.openxmlformats.org/officeDocument/2006/relationships/notesSlide" Target="../notesSlides/notesSlide6.xml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2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image" Target="../media/image37.pn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tags" Target="../tags/tag43.xml"/><Relationship Id="rId16" Type="http://schemas.openxmlformats.org/officeDocument/2006/relationships/image" Target="../media/image14.png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notesSlide" Target="../notesSlides/notesSlide17.xml"/><Relationship Id="rId5" Type="http://schemas.openxmlformats.org/officeDocument/2006/relationships/tags" Target="../tags/tag46.xml"/><Relationship Id="rId15" Type="http://schemas.openxmlformats.org/officeDocument/2006/relationships/image" Target="../media/image39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14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9099621C-1A9C-95AE-6E77-5A0A47943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1" y="4535416"/>
            <a:ext cx="9855511" cy="490465"/>
          </a:xfrm>
        </p:spPr>
        <p:txBody>
          <a:bodyPr/>
          <a:lstStyle/>
          <a:p>
            <a:r>
              <a:rPr lang="en-US" dirty="0"/>
              <a:t>Thomas MARION, Operation group, Synchrotron SOLEIL</a:t>
            </a:r>
          </a:p>
        </p:txBody>
      </p:sp>
      <p:sp>
        <p:nvSpPr>
          <p:cNvPr id="2" name="Titre 15">
            <a:extLst>
              <a:ext uri="{FF2B5EF4-FFF2-40B4-BE49-F238E27FC236}">
                <a16:creationId xmlns:a16="http://schemas.microsoft.com/office/drawing/2014/main" id="{6740812A-4B3E-E10C-081F-627818E33711}"/>
              </a:ext>
            </a:extLst>
          </p:cNvPr>
          <p:cNvSpPr txBox="1">
            <a:spLocks/>
          </p:cNvSpPr>
          <p:nvPr/>
        </p:nvSpPr>
        <p:spPr>
          <a:xfrm>
            <a:off x="1425061" y="2439948"/>
            <a:ext cx="10719611" cy="16371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SOLEIL Tools to Improve the Reliability of the Accelerators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19AB61-5AC5-2396-53B5-37D22AE2DA1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32577"/>
              </a:clrFrom>
              <a:clrTo>
                <a:srgbClr val="13257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3879" y="3906039"/>
            <a:ext cx="2343722" cy="73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53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B4F370-9277-ECE7-4617-A4DA202A2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JIRA Dashboards Tailored for Accelerator and IT Support Groups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566564-A70A-C76B-14AC-91B3E64C41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B394D38-832D-DF16-BD47-B1FCF3A5438C}"/>
              </a:ext>
            </a:extLst>
          </p:cNvPr>
          <p:cNvGrpSpPr/>
          <p:nvPr/>
        </p:nvGrpSpPr>
        <p:grpSpPr>
          <a:xfrm>
            <a:off x="2201002" y="607868"/>
            <a:ext cx="8024175" cy="6124132"/>
            <a:chOff x="4406161" y="35421983"/>
            <a:chExt cx="8377824" cy="6432551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616421F-0990-4E43-5A17-790BD133EC2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9557864" y="35847826"/>
              <a:ext cx="3168352" cy="484915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Incidents in progress - </a:t>
              </a:r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To be processed by the technical team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D0C1FBA-D3B0-48DD-D15E-49F1FB8B8FF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9606543" y="36601725"/>
              <a:ext cx="3168352" cy="484915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Incidents in progress – with impacts on the team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9CCAD7B-5B74-1F89-DFBA-4728260D9B37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9606543" y="37813990"/>
              <a:ext cx="3168352" cy="484915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Resolved issues assigned to the group - waiting for REVIEW by the team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6E8D4A8-2836-14F3-8CEB-2B2332729EB2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9566954" y="40363017"/>
              <a:ext cx="3168352" cy="290949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Problems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7808610-E814-C3DE-D58E-ABC51C8E0258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9605688" y="41100081"/>
              <a:ext cx="3168352" cy="484915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Incidents closed (resolved and reviewed) over 365 rolling days</a:t>
              </a:r>
            </a:p>
          </p:txBody>
        </p:sp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062B1AEB-30E4-F7C9-766C-1326448D109C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161" y="35421983"/>
              <a:ext cx="4968552" cy="64325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chemeClr val="accent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11FA687-1381-7F60-E953-E00909C9239A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9615633" y="39127799"/>
              <a:ext cx="3168352" cy="484915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Resolved issues – with impacts on the team</a:t>
              </a:r>
            </a:p>
          </p:txBody>
        </p:sp>
        <p:sp>
          <p:nvSpPr>
            <p:cNvPr id="15" name="Accolade fermante 14">
              <a:extLst>
                <a:ext uri="{FF2B5EF4-FFF2-40B4-BE49-F238E27FC236}">
                  <a16:creationId xmlns:a16="http://schemas.microsoft.com/office/drawing/2014/main" id="{6B4E30AE-2353-7A54-0672-C25713C882D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9379347" y="35733854"/>
              <a:ext cx="142133" cy="720080"/>
            </a:xfrm>
            <a:prstGeom prst="rightBrac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Accolade fermante 15">
              <a:extLst>
                <a:ext uri="{FF2B5EF4-FFF2-40B4-BE49-F238E27FC236}">
                  <a16:creationId xmlns:a16="http://schemas.microsoft.com/office/drawing/2014/main" id="{49581CC5-0EFA-6FF6-F8E3-886D655A5AA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9395224" y="36603466"/>
              <a:ext cx="142133" cy="720080"/>
            </a:xfrm>
            <a:prstGeom prst="rightBrac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Accolade fermante 16">
              <a:extLst>
                <a:ext uri="{FF2B5EF4-FFF2-40B4-BE49-F238E27FC236}">
                  <a16:creationId xmlns:a16="http://schemas.microsoft.com/office/drawing/2014/main" id="{9ADCF8FE-6255-B87D-A5F5-162F606EB3D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9385859" y="37534053"/>
              <a:ext cx="151498" cy="1056035"/>
            </a:xfrm>
            <a:prstGeom prst="rightBrac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Accolade fermante 17">
              <a:extLst>
                <a:ext uri="{FF2B5EF4-FFF2-40B4-BE49-F238E27FC236}">
                  <a16:creationId xmlns:a16="http://schemas.microsoft.com/office/drawing/2014/main" id="{A6521A6B-6517-4828-C0D8-DAA2771E6CAF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392545" y="38758190"/>
              <a:ext cx="166077" cy="1224136"/>
            </a:xfrm>
            <a:prstGeom prst="rightBrac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Accolade fermante 18">
              <a:extLst>
                <a:ext uri="{FF2B5EF4-FFF2-40B4-BE49-F238E27FC236}">
                  <a16:creationId xmlns:a16="http://schemas.microsoft.com/office/drawing/2014/main" id="{CC72677C-77E3-CFB9-9F79-07032F5127F7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9392708" y="40160212"/>
              <a:ext cx="142133" cy="696561"/>
            </a:xfrm>
            <a:prstGeom prst="rightBrace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Accolade fermante 19">
              <a:extLst>
                <a:ext uri="{FF2B5EF4-FFF2-40B4-BE49-F238E27FC236}">
                  <a16:creationId xmlns:a16="http://schemas.microsoft.com/office/drawing/2014/main" id="{1AFAB1CB-D5BE-5D1A-9E37-621BEA0498E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9374713" y="40980360"/>
              <a:ext cx="183151" cy="757646"/>
            </a:xfrm>
            <a:prstGeom prst="rightBrace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0B8934F0-C712-A3A2-5F5A-1C04C8360D0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9FBFE"/>
              </a:clrFrom>
              <a:clrTo>
                <a:srgbClr val="F9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303" y="207906"/>
            <a:ext cx="1266063" cy="3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18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788CF8-332E-B0C9-882C-C9A09FD9E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Weekly Operation Meeting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09460FB-F8F7-4E09-D17A-96EB50C804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CA69D7-356D-5AD0-1BDD-438E09E581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2888" y="1219200"/>
            <a:ext cx="5264870" cy="2816352"/>
          </a:xfrm>
        </p:spPr>
        <p:txBody>
          <a:bodyPr/>
          <a:lstStyle/>
          <a:p>
            <a:r>
              <a:rPr lang="en-US" sz="1600" dirty="0"/>
              <a:t>Incidents:</a:t>
            </a:r>
          </a:p>
          <a:p>
            <a:pPr lvl="1"/>
            <a:r>
              <a:rPr lang="en-US" sz="1600" dirty="0"/>
              <a:t>We review all the incidents of the previous week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Time saved for preparation of the meeting for the organizer</a:t>
            </a:r>
          </a:p>
          <a:p>
            <a:pPr lvl="2"/>
            <a:endParaRPr lang="en-US" sz="1100" dirty="0"/>
          </a:p>
          <a:p>
            <a:pPr lvl="1"/>
            <a:r>
              <a:rPr lang="en-US" sz="1600" dirty="0"/>
              <a:t>Better efficiency during the meeting </a:t>
            </a:r>
          </a:p>
          <a:p>
            <a:pPr lvl="2"/>
            <a:r>
              <a:rPr lang="en-US" sz="1600" dirty="0"/>
              <a:t>Support group can prepare in advance</a:t>
            </a:r>
          </a:p>
          <a:p>
            <a:pPr lvl="1"/>
            <a:endParaRPr lang="en-US" sz="1200" dirty="0"/>
          </a:p>
          <a:p>
            <a:endParaRPr lang="en-US" sz="1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830AD8-D013-2E77-022B-004C3F0FF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254" y="1554573"/>
            <a:ext cx="6182182" cy="3480723"/>
          </a:xfrm>
          <a:prstGeom prst="rect">
            <a:avLst/>
          </a:prstGeom>
        </p:spPr>
      </p:pic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3983827F-65F8-14DD-31A3-113FEB3C0D51}"/>
              </a:ext>
            </a:extLst>
          </p:cNvPr>
          <p:cNvSpPr txBox="1">
            <a:spLocks/>
          </p:cNvSpPr>
          <p:nvPr/>
        </p:nvSpPr>
        <p:spPr>
          <a:xfrm>
            <a:off x="552034" y="3949151"/>
            <a:ext cx="5264870" cy="145547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Intervention: urgency, priority, duration</a:t>
            </a:r>
          </a:p>
          <a:p>
            <a:pPr lvl="1"/>
            <a:r>
              <a:rPr lang="en-US" sz="1600" dirty="0"/>
              <a:t>We plan the next Monday's intervention shift</a:t>
            </a:r>
          </a:p>
          <a:p>
            <a:pPr lvl="1"/>
            <a:r>
              <a:rPr lang="en-US" sz="1600" dirty="0"/>
              <a:t>and the technical shutdown intervention</a:t>
            </a:r>
          </a:p>
          <a:p>
            <a:pPr lvl="1"/>
            <a:endParaRPr lang="en-US" sz="1600" dirty="0"/>
          </a:p>
          <a:p>
            <a:pPr lvl="1"/>
            <a:endParaRPr lang="en-US" sz="1200" dirty="0"/>
          </a:p>
          <a:p>
            <a:endParaRPr lang="en-US" sz="1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B9DB4D-4C33-1698-E6C2-1653B6DB9A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9FBFE"/>
              </a:clrFrom>
              <a:clrTo>
                <a:srgbClr val="F9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303" y="207906"/>
            <a:ext cx="1266063" cy="35729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4795E73-A3CA-822C-1C86-6A8D4894B22A}"/>
              </a:ext>
            </a:extLst>
          </p:cNvPr>
          <p:cNvSpPr txBox="1"/>
          <p:nvPr/>
        </p:nvSpPr>
        <p:spPr>
          <a:xfrm>
            <a:off x="5816254" y="5035296"/>
            <a:ext cx="618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One-page incident summary sorted by impact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2589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122" y="0"/>
            <a:ext cx="11088582" cy="565200"/>
          </a:xfrm>
        </p:spPr>
        <p:txBody>
          <a:bodyPr/>
          <a:lstStyle/>
          <a:p>
            <a:r>
              <a:rPr lang="en-US" sz="2000" dirty="0"/>
              <a:t>JIRA User-Friendly and Efficient Interface for Report and Incident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250" y="6588024"/>
            <a:ext cx="429319" cy="360000"/>
          </a:xfrm>
        </p:spPr>
        <p:txBody>
          <a:bodyPr/>
          <a:lstStyle/>
          <a:p>
            <a:fld id="{F1620CC9-C982-429E-97C9-9F71A6603CF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9DAFDB2C-A689-5DCF-844F-16199226B175}"/>
              </a:ext>
            </a:extLst>
          </p:cNvPr>
          <p:cNvSpPr txBox="1">
            <a:spLocks/>
          </p:cNvSpPr>
          <p:nvPr/>
        </p:nvSpPr>
        <p:spPr>
          <a:xfrm>
            <a:off x="463296" y="1333864"/>
            <a:ext cx="6840435" cy="404335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Goals</a:t>
            </a:r>
          </a:p>
          <a:p>
            <a:pPr lvl="1"/>
            <a:r>
              <a:rPr lang="en-US" sz="1400" dirty="0"/>
              <a:t>Report everything and Reducing the number of manual actions</a:t>
            </a:r>
          </a:p>
          <a:p>
            <a:pPr lvl="1"/>
            <a:r>
              <a:rPr lang="en-US" sz="1400" dirty="0"/>
              <a:t>Ease the task to report as soon as possible an incident with all relevant information and a link to our operation Elog</a:t>
            </a:r>
          </a:p>
          <a:p>
            <a:pPr lvl="1"/>
            <a:r>
              <a:rPr lang="en-US" sz="1400" dirty="0"/>
              <a:t>Redirect incidents and escalations to the right support group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Development</a:t>
            </a:r>
          </a:p>
          <a:p>
            <a:pPr lvl="1"/>
            <a:r>
              <a:rPr lang="en-US" sz="1400" dirty="0"/>
              <a:t>Web interface</a:t>
            </a:r>
          </a:p>
          <a:p>
            <a:pPr lvl="2"/>
            <a:r>
              <a:rPr lang="en-US" sz="1400" dirty="0"/>
              <a:t>Fast incident creation</a:t>
            </a:r>
          </a:p>
          <a:p>
            <a:pPr lvl="2"/>
            <a:r>
              <a:rPr lang="en-US" sz="1400" dirty="0"/>
              <a:t>Avoid error in rooting</a:t>
            </a:r>
          </a:p>
          <a:p>
            <a:pPr marL="914400" lvl="2" indent="0">
              <a:buNone/>
            </a:pPr>
            <a:endParaRPr lang="en-US" sz="1200" dirty="0"/>
          </a:p>
          <a:p>
            <a:pPr lvl="1"/>
            <a:r>
              <a:rPr lang="en-US" sz="1400" dirty="0"/>
              <a:t>Automatic issue creation (Low Current, Insertion device in fault…)</a:t>
            </a:r>
          </a:p>
          <a:p>
            <a:pPr lvl="2"/>
            <a:r>
              <a:rPr lang="en-US" sz="1400" dirty="0"/>
              <a:t>No misses or errors</a:t>
            </a:r>
          </a:p>
          <a:p>
            <a:pPr lvl="2"/>
            <a:r>
              <a:rPr lang="en-US" sz="1400" dirty="0"/>
              <a:t>Log attachments</a:t>
            </a:r>
          </a:p>
          <a:p>
            <a:pPr marL="914400" lvl="2" indent="0">
              <a:buNone/>
            </a:pPr>
            <a:endParaRPr lang="en-US" sz="1400" dirty="0"/>
          </a:p>
          <a:p>
            <a:pPr lvl="2"/>
            <a:endParaRPr lang="en-US" sz="1400" dirty="0"/>
          </a:p>
          <a:p>
            <a:pPr lvl="1"/>
            <a:endParaRPr lang="en-US" sz="1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7E771F0-2BFA-032B-C70F-44ECADC01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845" y="684843"/>
            <a:ext cx="4236859" cy="59031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44A907F-587A-3F72-0128-B96FF6CAC8A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9FBFE"/>
              </a:clrFrom>
              <a:clrTo>
                <a:srgbClr val="F9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303" y="207906"/>
            <a:ext cx="1266063" cy="3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23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B4F370-9277-ECE7-4617-A4DA202A2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Web </a:t>
            </a:r>
            <a:r>
              <a:rPr lang="fr-FR" dirty="0" err="1"/>
              <a:t>Statistics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566564-A70A-C76B-14AC-91B3E64C41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724F02D8-4878-48DC-7B6F-512A45C4461B}"/>
              </a:ext>
            </a:extLst>
          </p:cNvPr>
          <p:cNvSpPr txBox="1">
            <a:spLocks/>
          </p:cNvSpPr>
          <p:nvPr/>
        </p:nvSpPr>
        <p:spPr>
          <a:xfrm>
            <a:off x="-96688" y="2276872"/>
            <a:ext cx="3960440" cy="181833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dirty="0">
                <a:solidFill>
                  <a:srgbClr val="374151"/>
                </a:solidFill>
              </a:rPr>
              <a:t>Developed in Python</a:t>
            </a:r>
          </a:p>
          <a:p>
            <a:pPr lvl="1"/>
            <a:r>
              <a:rPr lang="en-US" sz="1600" dirty="0">
                <a:solidFill>
                  <a:srgbClr val="374151"/>
                </a:solidFill>
              </a:rPr>
              <a:t>Build on top of Jira</a:t>
            </a:r>
          </a:p>
          <a:p>
            <a:pPr lvl="1"/>
            <a:r>
              <a:rPr lang="en-US" sz="1600" dirty="0">
                <a:solidFill>
                  <a:srgbClr val="374151"/>
                </a:solidFill>
              </a:rPr>
              <a:t>Updated every day</a:t>
            </a:r>
          </a:p>
          <a:p>
            <a:pPr lvl="1"/>
            <a:r>
              <a:rPr lang="en-US" sz="1600" dirty="0">
                <a:solidFill>
                  <a:srgbClr val="374151"/>
                </a:solidFill>
              </a:rPr>
              <a:t>Statistics since 2008</a:t>
            </a:r>
          </a:p>
          <a:p>
            <a:pPr lvl="1"/>
            <a:r>
              <a:rPr lang="en-US" sz="1600" b="1" dirty="0">
                <a:solidFill>
                  <a:srgbClr val="374151"/>
                </a:solidFill>
              </a:rPr>
              <a:t>Accessible to every group</a:t>
            </a:r>
          </a:p>
          <a:p>
            <a:pPr marL="457200" lvl="1" indent="0">
              <a:buNone/>
            </a:pPr>
            <a:endParaRPr lang="en-US" sz="1600" dirty="0">
              <a:solidFill>
                <a:srgbClr val="374151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rgbClr val="374151"/>
              </a:solidFill>
            </a:endParaRPr>
          </a:p>
          <a:p>
            <a:pPr marL="457200" lvl="1" indent="0">
              <a:buNone/>
            </a:pPr>
            <a:endParaRPr lang="fr-FR" sz="1800" dirty="0">
              <a:solidFill>
                <a:srgbClr val="374151"/>
              </a:solidFill>
            </a:endParaRPr>
          </a:p>
          <a:p>
            <a:pPr marL="457200" lvl="1" indent="0">
              <a:buNone/>
            </a:pPr>
            <a:endParaRPr lang="fr-FR" sz="1800" dirty="0">
              <a:solidFill>
                <a:srgbClr val="374151"/>
              </a:solidFill>
            </a:endParaRPr>
          </a:p>
          <a:p>
            <a:pPr marL="457200" lvl="1" indent="0">
              <a:buNone/>
            </a:pPr>
            <a:endParaRPr lang="fr-FR" sz="1800" dirty="0">
              <a:solidFill>
                <a:srgbClr val="374151"/>
              </a:solidFill>
            </a:endParaRP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13" name="Image 12" descr="Une image contenant texte, capture d’écran, diagramme, logiciel&#10;&#10;Description générée automatiquement">
            <a:extLst>
              <a:ext uri="{FF2B5EF4-FFF2-40B4-BE49-F238E27FC236}">
                <a16:creationId xmlns:a16="http://schemas.microsoft.com/office/drawing/2014/main" id="{4FDDB017-4745-C070-135D-9FE88DA24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1124744"/>
            <a:ext cx="7824192" cy="43911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70B103-0FAC-827E-DE79-3ECEB04550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9FBFE"/>
              </a:clrFrom>
              <a:clrTo>
                <a:srgbClr val="F9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303" y="207906"/>
            <a:ext cx="1266063" cy="3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29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46FEBE-22E8-5FB8-5D9F-CDF4D107C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Intervention </a:t>
            </a:r>
            <a:r>
              <a:rPr lang="fr-FR" dirty="0" err="1"/>
              <a:t>Tracking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648BC01-040E-75E4-131B-F95FACD06C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0D27B9-5FC1-D576-8A81-54681CD20E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dirty="0"/>
              <a:t>Historically:</a:t>
            </a:r>
          </a:p>
          <a:p>
            <a:pPr lvl="1"/>
            <a:r>
              <a:rPr lang="en-US" sz="1100" dirty="0"/>
              <a:t>Handwritten forms for downtime interventions.</a:t>
            </a:r>
          </a:p>
          <a:p>
            <a:pPr lvl="1"/>
            <a:r>
              <a:rPr lang="en-US" sz="1100" dirty="0"/>
              <a:t>Mail for intervention on machine day</a:t>
            </a:r>
          </a:p>
          <a:p>
            <a:pPr lvl="1"/>
            <a:endParaRPr lang="en-US" sz="1100" dirty="0"/>
          </a:p>
          <a:p>
            <a:pPr lvl="1"/>
            <a:endParaRPr lang="en-US" sz="1100" dirty="0"/>
          </a:p>
          <a:p>
            <a:pPr lvl="1"/>
            <a:endParaRPr lang="en-US" sz="1100" dirty="0"/>
          </a:p>
          <a:p>
            <a:pPr marL="0" indent="0">
              <a:buNone/>
            </a:pPr>
            <a:endParaRPr lang="fr-FR" sz="1500" dirty="0"/>
          </a:p>
          <a:p>
            <a:pPr marL="0" indent="0">
              <a:buNone/>
            </a:pPr>
            <a:endParaRPr lang="fr-FR" sz="15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F5D61E9-84D9-BFA5-1D68-952E279415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793" b="3725"/>
          <a:stretch/>
        </p:blipFill>
        <p:spPr>
          <a:xfrm>
            <a:off x="5716995" y="601920"/>
            <a:ext cx="2521483" cy="31488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0D71762-3CDE-05FC-CC74-06833147F4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672"/>
          <a:stretch/>
        </p:blipFill>
        <p:spPr>
          <a:xfrm>
            <a:off x="8655504" y="662720"/>
            <a:ext cx="2529795" cy="3015474"/>
          </a:xfrm>
          <a:prstGeom prst="rect">
            <a:avLst/>
          </a:prstGeom>
        </p:spPr>
      </p:pic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4C78B9B1-018A-B0F1-20B6-70FE2BE6158F}"/>
              </a:ext>
            </a:extLst>
          </p:cNvPr>
          <p:cNvSpPr txBox="1">
            <a:spLocks/>
          </p:cNvSpPr>
          <p:nvPr/>
        </p:nvSpPr>
        <p:spPr>
          <a:xfrm>
            <a:off x="552034" y="1750026"/>
            <a:ext cx="5259099" cy="13571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Disadvantage:</a:t>
            </a:r>
          </a:p>
          <a:p>
            <a:pPr lvl="1"/>
            <a:r>
              <a:rPr lang="en-US" sz="1100" dirty="0"/>
              <a:t>Time consuming</a:t>
            </a:r>
          </a:p>
          <a:p>
            <a:pPr lvl="1"/>
            <a:r>
              <a:rPr lang="en-US" sz="1100" dirty="0"/>
              <a:t>Difficult to track</a:t>
            </a:r>
          </a:p>
          <a:p>
            <a:pPr lvl="1"/>
            <a:r>
              <a:rPr lang="en-US" sz="1100" dirty="0"/>
              <a:t>The applicant, security and radio-protection need to be physically in the control room to sign the paper</a:t>
            </a:r>
          </a:p>
          <a:p>
            <a:pPr lvl="1"/>
            <a:r>
              <a:rPr lang="en-US" sz="1100" dirty="0"/>
              <a:t>Hard to archive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1500" dirty="0"/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7F4B2042-4039-D0BC-643F-FEB43BF933D5}"/>
              </a:ext>
            </a:extLst>
          </p:cNvPr>
          <p:cNvSpPr txBox="1">
            <a:spLocks/>
          </p:cNvSpPr>
          <p:nvPr/>
        </p:nvSpPr>
        <p:spPr>
          <a:xfrm>
            <a:off x="552034" y="3446275"/>
            <a:ext cx="4747935" cy="10132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Integration in JIRA:</a:t>
            </a:r>
          </a:p>
          <a:p>
            <a:pPr lvl="1"/>
            <a:r>
              <a:rPr lang="en-US" sz="1100" dirty="0"/>
              <a:t>Easier to track and archive</a:t>
            </a:r>
          </a:p>
          <a:p>
            <a:pPr lvl="1"/>
            <a:r>
              <a:rPr lang="en-US" sz="1100" dirty="0"/>
              <a:t>Requests validation and signatures made easy</a:t>
            </a:r>
          </a:p>
          <a:p>
            <a:pPr lvl="1"/>
            <a:r>
              <a:rPr lang="en-US" sz="1100" dirty="0"/>
              <a:t>Reliable Metric for annual review</a:t>
            </a:r>
          </a:p>
          <a:p>
            <a:pPr lvl="1"/>
            <a:r>
              <a:rPr lang="en-US" sz="1100" dirty="0"/>
              <a:t>Link between incident and intervention</a:t>
            </a:r>
          </a:p>
          <a:p>
            <a:pPr lvl="1"/>
            <a:endParaRPr lang="fr-FR" sz="15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15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3041DE8-3691-3604-E455-9F5BF440D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18" y="3676092"/>
            <a:ext cx="5720179" cy="30154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D92F931-DC22-3546-C01A-42840A6774D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9FBFE"/>
              </a:clrFrom>
              <a:clrTo>
                <a:srgbClr val="F9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303" y="207906"/>
            <a:ext cx="1266063" cy="3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73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B4F370-9277-ECE7-4617-A4DA202A2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Confluence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566564-A70A-C76B-14AC-91B3E64C41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724F02D8-4878-48DC-7B6F-512A45C4461B}"/>
              </a:ext>
            </a:extLst>
          </p:cNvPr>
          <p:cNvSpPr txBox="1">
            <a:spLocks/>
          </p:cNvSpPr>
          <p:nvPr/>
        </p:nvSpPr>
        <p:spPr>
          <a:xfrm>
            <a:off x="911424" y="773106"/>
            <a:ext cx="5184576" cy="14007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dirty="0">
                <a:solidFill>
                  <a:srgbClr val="374151"/>
                </a:solidFill>
              </a:rPr>
              <a:t>Collaborative software based on a wiki system.</a:t>
            </a:r>
          </a:p>
          <a:p>
            <a:pPr lvl="2"/>
            <a:r>
              <a:rPr lang="en-US" sz="1400" dirty="0">
                <a:solidFill>
                  <a:srgbClr val="374151"/>
                </a:solidFill>
              </a:rPr>
              <a:t>Procedure</a:t>
            </a:r>
          </a:p>
          <a:p>
            <a:pPr lvl="2"/>
            <a:r>
              <a:rPr lang="en-US" sz="1400" dirty="0">
                <a:solidFill>
                  <a:srgbClr val="374151"/>
                </a:solidFill>
              </a:rPr>
              <a:t>Meeting report</a:t>
            </a:r>
          </a:p>
          <a:p>
            <a:pPr lvl="2"/>
            <a:r>
              <a:rPr lang="en-US" sz="1400" dirty="0">
                <a:solidFill>
                  <a:srgbClr val="374151"/>
                </a:solidFill>
              </a:rPr>
              <a:t>Decision Logbook</a:t>
            </a:r>
          </a:p>
          <a:p>
            <a:pPr marL="457200" lvl="1" indent="0">
              <a:buNone/>
            </a:pPr>
            <a:endParaRPr lang="fr-FR" sz="1800" dirty="0">
              <a:solidFill>
                <a:srgbClr val="374151"/>
              </a:solidFill>
            </a:endParaRPr>
          </a:p>
          <a:p>
            <a:pPr marL="457200" lvl="1" indent="0">
              <a:buNone/>
            </a:pPr>
            <a:endParaRPr lang="fr-FR" sz="1800" dirty="0">
              <a:solidFill>
                <a:srgbClr val="374151"/>
              </a:solidFill>
            </a:endParaRPr>
          </a:p>
          <a:p>
            <a:pPr marL="457200" lvl="1" indent="0">
              <a:buNone/>
            </a:pPr>
            <a:endParaRPr lang="fr-FR" sz="1800" dirty="0">
              <a:solidFill>
                <a:srgbClr val="374151"/>
              </a:solidFill>
            </a:endParaRP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BD95BB-833C-710D-50C6-CA5EB85D91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217"/>
          <a:stretch/>
        </p:blipFill>
        <p:spPr>
          <a:xfrm>
            <a:off x="7007422" y="716233"/>
            <a:ext cx="5027879" cy="4125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D668F0-6BEA-6348-52A4-5A5E380200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9FBFE"/>
              </a:clrFrom>
              <a:clrTo>
                <a:srgbClr val="F9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303" y="207906"/>
            <a:ext cx="1266063" cy="357294"/>
          </a:xfrm>
          <a:prstGeom prst="rect">
            <a:avLst/>
          </a:prstGeom>
        </p:spPr>
      </p:pic>
      <p:pic>
        <p:nvPicPr>
          <p:cNvPr id="6" name="Image 5" descr="Une image contenant texte, Appareils électroniques, capture d’écran, logiciel&#10;&#10;Description générée automatiquement">
            <a:extLst>
              <a:ext uri="{FF2B5EF4-FFF2-40B4-BE49-F238E27FC236}">
                <a16:creationId xmlns:a16="http://schemas.microsoft.com/office/drawing/2014/main" id="{E1D0AB21-7B59-04B7-FF55-C4304EF6E7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1" t="4310" r="15728" b="3566"/>
          <a:stretch/>
        </p:blipFill>
        <p:spPr>
          <a:xfrm>
            <a:off x="156699" y="2825552"/>
            <a:ext cx="6642421" cy="40324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A9DE60B-01AC-E480-35B8-BCAC1ED90781}"/>
              </a:ext>
            </a:extLst>
          </p:cNvPr>
          <p:cNvSpPr txBox="1"/>
          <p:nvPr/>
        </p:nvSpPr>
        <p:spPr>
          <a:xfrm>
            <a:off x="-56042" y="2197098"/>
            <a:ext cx="685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Operator reaction time improved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2648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B4F370-9277-ECE7-4617-A4DA202A2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JIRA and Related tools Benefits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566564-A70A-C76B-14AC-91B3E64C41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724F02D8-4878-48DC-7B6F-512A45C4461B}"/>
              </a:ext>
            </a:extLst>
          </p:cNvPr>
          <p:cNvSpPr txBox="1">
            <a:spLocks/>
          </p:cNvSpPr>
          <p:nvPr/>
        </p:nvSpPr>
        <p:spPr>
          <a:xfrm>
            <a:off x="552034" y="924431"/>
            <a:ext cx="5280596" cy="38178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Benefits </a:t>
            </a: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Time-saving for reporting</a:t>
            </a:r>
          </a:p>
          <a:p>
            <a:pPr lvl="2"/>
            <a:r>
              <a:rPr lang="en-US" sz="1200" dirty="0"/>
              <a:t>≈ 700+ Tickets / year -&gt; 50% Automatic</a:t>
            </a:r>
          </a:p>
          <a:p>
            <a:pPr lvl="2"/>
            <a:endParaRPr lang="en-US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Time-saving for Statistics and weekly meeting preparation</a:t>
            </a:r>
          </a:p>
          <a:p>
            <a:pPr lvl="1"/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More information for support group</a:t>
            </a:r>
          </a:p>
          <a:p>
            <a:pPr lvl="2"/>
            <a:r>
              <a:rPr lang="en-US" sz="1200" dirty="0"/>
              <a:t>Significant reduction of minor incident</a:t>
            </a:r>
          </a:p>
          <a:p>
            <a:pPr lvl="2"/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Incident resolution time has decreased drastically</a:t>
            </a:r>
          </a:p>
          <a:p>
            <a:pPr marL="457200" lvl="1" indent="0">
              <a:buNone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Traceability has increased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0E8B61-F9C2-59EC-B673-9B8B4DDC9F61}"/>
              </a:ext>
            </a:extLst>
          </p:cNvPr>
          <p:cNvSpPr txBox="1"/>
          <p:nvPr/>
        </p:nvSpPr>
        <p:spPr>
          <a:xfrm>
            <a:off x="5879259" y="924431"/>
            <a:ext cx="5543967" cy="88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insurance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manager (Operation Engineers)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incident review to consolidate the information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2646E20-12AB-AFEE-97A0-4A74BEB8A2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8348044"/>
              </p:ext>
            </p:extLst>
          </p:nvPr>
        </p:nvGraphicFramePr>
        <p:xfrm>
          <a:off x="5958402" y="2616343"/>
          <a:ext cx="5679484" cy="3488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6AA69F44-BF43-08AC-F398-9C9E09367B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3157500"/>
              </p:ext>
            </p:extLst>
          </p:nvPr>
        </p:nvGraphicFramePr>
        <p:xfrm>
          <a:off x="1481282" y="4696691"/>
          <a:ext cx="2914073" cy="1675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Ellipse 7">
            <a:extLst>
              <a:ext uri="{FF2B5EF4-FFF2-40B4-BE49-F238E27FC236}">
                <a16:creationId xmlns:a16="http://schemas.microsoft.com/office/drawing/2014/main" id="{DDBF5335-34C2-5A00-FBCC-44D438198D2B}"/>
              </a:ext>
            </a:extLst>
          </p:cNvPr>
          <p:cNvSpPr/>
          <p:nvPr/>
        </p:nvSpPr>
        <p:spPr>
          <a:xfrm>
            <a:off x="1434653" y="4567565"/>
            <a:ext cx="2887964" cy="2232736"/>
          </a:xfrm>
          <a:prstGeom prst="ellipse">
            <a:avLst/>
          </a:prstGeom>
          <a:noFill/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3D25137-620A-70F0-B444-5747600E4146}"/>
              </a:ext>
            </a:extLst>
          </p:cNvPr>
          <p:cNvSpPr txBox="1"/>
          <p:nvPr/>
        </p:nvSpPr>
        <p:spPr>
          <a:xfrm flipH="1">
            <a:off x="552034" y="4899102"/>
            <a:ext cx="133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Knowledge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database</a:t>
            </a:r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5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EF1B4D3E-BE1F-3D77-0C70-4A09BD35D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Grafana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8DD79C5-4547-08E5-0A97-5EDC0DAD5D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Web </a:t>
            </a:r>
            <a:r>
              <a:rPr lang="fr-FR" dirty="0" err="1"/>
              <a:t>based</a:t>
            </a:r>
            <a:r>
              <a:rPr lang="fr-FR" dirty="0"/>
              <a:t> data-monitoring system</a:t>
            </a:r>
          </a:p>
        </p:txBody>
      </p:sp>
    </p:spTree>
    <p:extLst>
      <p:ext uri="{BB962C8B-B14F-4D97-AF65-F5344CB8AC3E}">
        <p14:creationId xmlns:p14="http://schemas.microsoft.com/office/powerpoint/2010/main" val="4152232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5C31C-6980-C81B-8151-AAD46AD65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Grafana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53C1C4-C9F7-45F3-54A2-CF49B39413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9CC0DFF-7A69-EDF1-03E8-8E1B3D61DA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660438"/>
            <a:ext cx="5525331" cy="1526273"/>
          </a:xfrm>
        </p:spPr>
        <p:txBody>
          <a:bodyPr/>
          <a:lstStyle/>
          <a:p>
            <a:pPr algn="just"/>
            <a:r>
              <a:rPr lang="en-US" sz="1800" dirty="0">
                <a:latin typeface="Arial"/>
                <a:cs typeface="Arial"/>
              </a:rPr>
              <a:t>What is Grafana</a:t>
            </a:r>
          </a:p>
          <a:p>
            <a:pPr lvl="1" algn="just"/>
            <a:r>
              <a:rPr lang="en-US" sz="1400" dirty="0">
                <a:latin typeface="Arial"/>
                <a:cs typeface="Arial"/>
              </a:rPr>
              <a:t>Grafana is a free web-based software that allows you to build your own dashboards on various data sources.</a:t>
            </a:r>
          </a:p>
          <a:p>
            <a:pPr lvl="1" algn="just"/>
            <a:r>
              <a:rPr lang="en-US" sz="1400" dirty="0">
                <a:latin typeface="Arial"/>
                <a:cs typeface="Arial"/>
              </a:rPr>
              <a:t>We developed a data source plugin dedicated to our archiving system.</a:t>
            </a:r>
          </a:p>
          <a:p>
            <a:pPr lvl="1" algn="just"/>
            <a:endParaRPr lang="en-US" sz="1600" dirty="0">
              <a:latin typeface="Arial"/>
              <a:cs typeface="Arial"/>
            </a:endParaRPr>
          </a:p>
          <a:p>
            <a:pPr lvl="1" algn="just"/>
            <a:endParaRPr lang="en-US" sz="1600" dirty="0">
              <a:latin typeface="Arial"/>
              <a:cs typeface="Arial"/>
            </a:endParaRPr>
          </a:p>
          <a:p>
            <a:pPr marL="457200" lvl="1" indent="0" algn="just">
              <a:buNone/>
            </a:pPr>
            <a:endParaRPr lang="en-US" sz="1600" dirty="0">
              <a:latin typeface="Arial"/>
              <a:cs typeface="Arial"/>
            </a:endParaRPr>
          </a:p>
          <a:p>
            <a:pPr lvl="1" algn="just"/>
            <a:endParaRPr lang="en-US" sz="1600" dirty="0">
              <a:latin typeface="Arial"/>
              <a:cs typeface="Arial"/>
            </a:endParaRPr>
          </a:p>
          <a:p>
            <a:pPr lvl="1" algn="just"/>
            <a:endParaRPr lang="en-US" sz="1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9762E14C-1376-7076-1B78-5EDE49318028}"/>
              </a:ext>
            </a:extLst>
          </p:cNvPr>
          <p:cNvSpPr txBox="1">
            <a:spLocks/>
          </p:cNvSpPr>
          <p:nvPr/>
        </p:nvSpPr>
        <p:spPr>
          <a:xfrm>
            <a:off x="6115287" y="660438"/>
            <a:ext cx="6192688" cy="23703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>
                <a:latin typeface="Arial"/>
                <a:cs typeface="Arial"/>
              </a:rPr>
              <a:t>Advantages</a:t>
            </a:r>
          </a:p>
          <a:p>
            <a:pPr lvl="1" algn="just"/>
            <a:r>
              <a:rPr lang="en-US" sz="1400" dirty="0">
                <a:latin typeface="Arial"/>
                <a:cs typeface="Arial"/>
              </a:rPr>
              <a:t>“Live” data</a:t>
            </a:r>
          </a:p>
          <a:p>
            <a:pPr lvl="1" algn="just"/>
            <a:r>
              <a:rPr lang="en-US" sz="1400" dirty="0">
                <a:latin typeface="Arial"/>
                <a:cs typeface="Arial"/>
              </a:rPr>
              <a:t>Accessible from a web browser on any network</a:t>
            </a:r>
            <a:endParaRPr lang="en-US" sz="1800" dirty="0">
              <a:latin typeface="Arial"/>
              <a:cs typeface="Arial"/>
            </a:endParaRPr>
          </a:p>
          <a:p>
            <a:pPr lvl="1" algn="just"/>
            <a:r>
              <a:rPr lang="en-US" sz="1400" dirty="0">
                <a:latin typeface="Arial"/>
                <a:cs typeface="Arial"/>
              </a:rPr>
              <a:t>Every user have their own space</a:t>
            </a:r>
          </a:p>
          <a:p>
            <a:pPr lvl="1" algn="just"/>
            <a:r>
              <a:rPr lang="en-US" sz="1400" dirty="0">
                <a:latin typeface="Arial"/>
                <a:cs typeface="Arial"/>
              </a:rPr>
              <a:t>Dashboard creation is fast, No-Code and easy to share</a:t>
            </a:r>
          </a:p>
          <a:p>
            <a:pPr marL="457200" lvl="1" indent="0" algn="just">
              <a:buFont typeface="Arial" panose="020B0604020202020204" pitchFamily="34" charset="0"/>
              <a:buNone/>
            </a:pPr>
            <a:endParaRPr lang="en-US" sz="1600" dirty="0">
              <a:latin typeface="Arial"/>
              <a:cs typeface="Arial"/>
            </a:endParaRPr>
          </a:p>
          <a:p>
            <a:pPr lvl="1" algn="just"/>
            <a:endParaRPr lang="en-US" sz="1600" dirty="0">
              <a:latin typeface="Arial"/>
              <a:cs typeface="Arial"/>
            </a:endParaRPr>
          </a:p>
          <a:p>
            <a:pPr lvl="1" algn="just"/>
            <a:endParaRPr lang="en-US" sz="1800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7" name="Image 6" descr="Une image contenant capture d’écran, texte, Logiciel multimédia, logiciel&#10;&#10;Description générée automatiquement">
            <a:extLst>
              <a:ext uri="{FF2B5EF4-FFF2-40B4-BE49-F238E27FC236}">
                <a16:creationId xmlns:a16="http://schemas.microsoft.com/office/drawing/2014/main" id="{3AA4AB84-CAA1-2860-26B3-A86AD07627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59" y="2388117"/>
            <a:ext cx="8539310" cy="40029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BEC2878-A4A9-FFC8-A96A-A76D99C4E44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9FBFE"/>
              </a:clrFrom>
              <a:clrTo>
                <a:srgbClr val="F9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303" y="207906"/>
            <a:ext cx="1266063" cy="35729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C8740EC-180C-359F-DCAC-6F3E2DDDB56C}"/>
              </a:ext>
            </a:extLst>
          </p:cNvPr>
          <p:cNvSpPr txBox="1"/>
          <p:nvPr/>
        </p:nvSpPr>
        <p:spPr>
          <a:xfrm>
            <a:off x="2555366" y="6391072"/>
            <a:ext cx="6182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Grafana dashboard creation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51375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A083D9-2CCB-2844-91E5-E9187C2EB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Examples</a:t>
            </a:r>
            <a:r>
              <a:rPr lang="fr-FR" dirty="0"/>
              <a:t> of </a:t>
            </a:r>
            <a:r>
              <a:rPr lang="fr-FR" dirty="0" err="1"/>
              <a:t>Grafana</a:t>
            </a:r>
            <a:r>
              <a:rPr lang="fr-FR" dirty="0"/>
              <a:t> </a:t>
            </a:r>
            <a:r>
              <a:rPr lang="fr-FR" dirty="0" err="1"/>
              <a:t>Dashboards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F15F5A-31E8-39FD-9685-BB758D1B2A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02CCB6-A5FE-6B8A-AE3B-4FC1753661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Image 10" descr="Une image contenant texte, capture d’écran, diagramme, logiciel&#10;&#10;Description générée automatiquement">
            <a:extLst>
              <a:ext uri="{FF2B5EF4-FFF2-40B4-BE49-F238E27FC236}">
                <a16:creationId xmlns:a16="http://schemas.microsoft.com/office/drawing/2014/main" id="{D2CC4D66-28B5-46C4-5C2A-C0E40EEB6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624928"/>
            <a:ext cx="4991133" cy="5747072"/>
          </a:xfrm>
          <a:prstGeom prst="rect">
            <a:avLst/>
          </a:prstGeom>
        </p:spPr>
      </p:pic>
      <p:pic>
        <p:nvPicPr>
          <p:cNvPr id="13" name="Image 1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61B853C9-2E42-81E3-9052-126AA558C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0" y="1202205"/>
            <a:ext cx="5511130" cy="44535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64C3BC9-C27D-82C1-110C-EF10B7DD23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9FBFE"/>
              </a:clrFrom>
              <a:clrTo>
                <a:srgbClr val="F9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303" y="207906"/>
            <a:ext cx="1266063" cy="3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81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0A1BB3-8A78-7A13-72E7-0EDA4C78A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Layout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5E21633-050C-044D-C790-099D89C7A7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02DB201-6483-2A97-E707-3C35883ECB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8515" y="1589808"/>
            <a:ext cx="11088582" cy="3788019"/>
          </a:xfrm>
        </p:spPr>
        <p:txBody>
          <a:bodyPr/>
          <a:lstStyle/>
          <a:p>
            <a:r>
              <a:rPr lang="en-US" sz="2000" dirty="0"/>
              <a:t>SOLEIL in a Nutshell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Issue reporting and knowledge database</a:t>
            </a:r>
          </a:p>
          <a:p>
            <a:endParaRPr lang="en-US" sz="2000" dirty="0"/>
          </a:p>
          <a:p>
            <a:r>
              <a:rPr lang="en-US" sz="2000" dirty="0"/>
              <a:t>Web based data-monitoring system</a:t>
            </a:r>
          </a:p>
          <a:p>
            <a:endParaRPr lang="en-US" sz="2000" dirty="0"/>
          </a:p>
          <a:p>
            <a:r>
              <a:rPr lang="en-US" sz="2000" dirty="0"/>
              <a:t>Example of a Recent Major Incident</a:t>
            </a:r>
          </a:p>
          <a:p>
            <a:endParaRPr lang="en-US" sz="2000" dirty="0"/>
          </a:p>
          <a:p>
            <a:r>
              <a:rPr lang="en-US" sz="2000" dirty="0"/>
              <a:t>Conclusions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DFC8D4-24EC-4A69-12EE-4CA733B8FE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9FBFE"/>
              </a:clrFrom>
              <a:clrTo>
                <a:srgbClr val="F9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303" y="207906"/>
            <a:ext cx="1266063" cy="3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05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49EE15-3D5C-8495-622E-9B45157D5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Grafana Use Cases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9BBCF1-5220-E2A2-8D5D-E219E8EBD0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CBE5A6-9087-8229-99E2-9155845D505C}"/>
              </a:ext>
            </a:extLst>
          </p:cNvPr>
          <p:cNvSpPr txBox="1">
            <a:spLocks/>
          </p:cNvSpPr>
          <p:nvPr/>
        </p:nvSpPr>
        <p:spPr>
          <a:xfrm>
            <a:off x="744827" y="1759843"/>
            <a:ext cx="5832648" cy="14034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On call monitoring:</a:t>
            </a:r>
          </a:p>
          <a:p>
            <a:pPr lvl="1"/>
            <a:r>
              <a:rPr lang="en-US" sz="1400" dirty="0"/>
              <a:t>Before: </a:t>
            </a:r>
          </a:p>
          <a:p>
            <a:pPr lvl="2"/>
            <a:r>
              <a:rPr lang="en-US" sz="1200" dirty="0"/>
              <a:t>Connect to the Machine Network</a:t>
            </a:r>
          </a:p>
          <a:p>
            <a:pPr lvl="2"/>
            <a:r>
              <a:rPr lang="en-US" sz="1200" dirty="0"/>
              <a:t>Launch archiving plot / or dedicated application</a:t>
            </a:r>
            <a:endParaRPr lang="en-US" sz="16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59A68227-41DA-CC3F-8FF2-4F976092F777}"/>
              </a:ext>
            </a:extLst>
          </p:cNvPr>
          <p:cNvSpPr txBox="1">
            <a:spLocks/>
          </p:cNvSpPr>
          <p:nvPr/>
        </p:nvSpPr>
        <p:spPr>
          <a:xfrm>
            <a:off x="744827" y="4305191"/>
            <a:ext cx="6668027" cy="215879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Emergency development:</a:t>
            </a:r>
          </a:p>
          <a:p>
            <a:pPr lvl="1"/>
            <a:r>
              <a:rPr lang="en-US" sz="1400" dirty="0"/>
              <a:t>After the inauguration of our new water-cooling station the utility group had a problem reading back values from their supervision software.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We developed a dashboard in 2 hours on Friday evening, so that they could monitor the data remotely.	</a:t>
            </a:r>
            <a:r>
              <a:rPr lang="en-US" sz="1600" dirty="0"/>
              <a:t>	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A74B8E-FE2C-3BB1-F983-BAF5F161E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796" y="946807"/>
            <a:ext cx="3916454" cy="4919589"/>
          </a:xfrm>
          <a:prstGeom prst="rect">
            <a:avLst/>
          </a:prstGeom>
        </p:spPr>
      </p:pic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997E33F9-7A49-432C-9919-041923F071B1}"/>
              </a:ext>
            </a:extLst>
          </p:cNvPr>
          <p:cNvSpPr txBox="1">
            <a:spLocks/>
          </p:cNvSpPr>
          <p:nvPr/>
        </p:nvSpPr>
        <p:spPr>
          <a:xfrm>
            <a:off x="744827" y="3163280"/>
            <a:ext cx="5832648" cy="114191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/>
              <a:t>With Grafana:</a:t>
            </a:r>
          </a:p>
          <a:p>
            <a:pPr lvl="2"/>
            <a:r>
              <a:rPr lang="en-US" sz="1200" dirty="0"/>
              <a:t>In the same view we can monitor all the metrics we want on the same dashboard</a:t>
            </a:r>
          </a:p>
          <a:p>
            <a:pPr lvl="2"/>
            <a:r>
              <a:rPr lang="en-US" sz="1200" dirty="0"/>
              <a:t>Visible from a Computer or a Smartphone</a:t>
            </a:r>
          </a:p>
          <a:p>
            <a:pPr marL="914400" lvl="2" indent="0">
              <a:buNone/>
            </a:pPr>
            <a:endParaRPr lang="en-US" sz="1400" dirty="0"/>
          </a:p>
          <a:p>
            <a:pPr marL="457200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BB19DA2-EE9C-CEF5-9BE9-048F0583BD1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9FBFE"/>
              </a:clrFrom>
              <a:clrTo>
                <a:srgbClr val="F9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303" y="207906"/>
            <a:ext cx="1266063" cy="357294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DD995FD6-92D1-1B79-DE53-354789855301}"/>
              </a:ext>
            </a:extLst>
          </p:cNvPr>
          <p:cNvSpPr txBox="1">
            <a:spLocks/>
          </p:cNvSpPr>
          <p:nvPr/>
        </p:nvSpPr>
        <p:spPr>
          <a:xfrm>
            <a:off x="744827" y="1194643"/>
            <a:ext cx="5832648" cy="565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Data monitoring in and outside of control room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19053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EF1B4D3E-BE1F-3D77-0C70-4A09BD35D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Example of a Recent Major Incident </a:t>
            </a:r>
            <a:br>
              <a:rPr lang="en-US" sz="3600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8DD79C5-4547-08E5-0A97-5EDC0DAD5D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Transfer Line Bending Magnets incident</a:t>
            </a:r>
          </a:p>
        </p:txBody>
      </p:sp>
    </p:spTree>
    <p:extLst>
      <p:ext uri="{BB962C8B-B14F-4D97-AF65-F5344CB8AC3E}">
        <p14:creationId xmlns:p14="http://schemas.microsoft.com/office/powerpoint/2010/main" val="3376050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9FD1E3-FE73-9C7C-E4F1-C5E9DC41B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Transfer Line BMs (Bending Magnets) incident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CC03C57C-50A1-DA24-B11A-22285F89103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406" y="2498660"/>
            <a:ext cx="5533521" cy="69962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1000">
                <a:solidFill>
                  <a:srgbClr val="7030A0"/>
                </a:solidFill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sz="1600" dirty="0">
                <a:solidFill>
                  <a:srgbClr val="3F6B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20 minutes later: Fire Alarm in the </a:t>
            </a:r>
            <a:r>
              <a:rPr lang="en-US" sz="1600" dirty="0" err="1">
                <a:solidFill>
                  <a:srgbClr val="3F6B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Linac</a:t>
            </a:r>
            <a:r>
              <a:rPr lang="en-US" sz="1600" dirty="0">
                <a:solidFill>
                  <a:srgbClr val="3F6B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Smoke is coming out of the Bending Magnets.</a:t>
            </a:r>
          </a:p>
          <a:p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C92AB603-3401-F20B-80C0-169E95236F1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1897" y="3979200"/>
            <a:ext cx="6106111" cy="90074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1000">
                <a:solidFill>
                  <a:srgbClr val="7030A0"/>
                </a:solidFill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sz="1600" dirty="0">
                <a:solidFill>
                  <a:srgbClr val="3F6B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turned the Power supply OFF. Water cooling is turned ON again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cooling tubes have burst due to the temperature drop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922C51-59A9-69E7-FB61-D2998C6CAF7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/>
          <a:srcRect t="9614"/>
          <a:stretch/>
        </p:blipFill>
        <p:spPr>
          <a:xfrm>
            <a:off x="6107323" y="836712"/>
            <a:ext cx="1958876" cy="2361577"/>
          </a:xfrm>
          <a:prstGeom prst="rect">
            <a:avLst/>
          </a:prstGeom>
          <a:ln>
            <a:noFill/>
          </a:ln>
          <a:effectLst>
            <a:outerShdw blurRad="292100" dist="1016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766CF4-F1B0-1253-9158-0D548CA7E36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256240" y="836712"/>
            <a:ext cx="1953401" cy="2605472"/>
          </a:xfrm>
          <a:prstGeom prst="rect">
            <a:avLst/>
          </a:prstGeom>
          <a:ln>
            <a:noFill/>
          </a:ln>
          <a:effectLst>
            <a:outerShdw blurRad="292100" dist="1016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9905E7-1808-6BDE-D2D1-0214777F6D2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092244" y="3277850"/>
            <a:ext cx="1978891" cy="2639472"/>
          </a:xfrm>
          <a:prstGeom prst="rect">
            <a:avLst/>
          </a:prstGeom>
          <a:ln>
            <a:noFill/>
          </a:ln>
          <a:effectLst>
            <a:outerShdw blurRad="292100" dist="1016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730C286-CC13-7ACA-CE57-C06509A46C4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/>
          <a:srcRect t="35205"/>
          <a:stretch/>
        </p:blipFill>
        <p:spPr>
          <a:xfrm>
            <a:off x="8760296" y="3533924"/>
            <a:ext cx="2461508" cy="2127324"/>
          </a:xfrm>
          <a:prstGeom prst="rect">
            <a:avLst/>
          </a:prstGeom>
          <a:ln>
            <a:noFill/>
          </a:ln>
          <a:effectLst>
            <a:outerShdw blurRad="292100" dist="1016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E2DF4A6C-86EF-8793-5AB9-63F012666360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6168008" y="5998553"/>
            <a:ext cx="5657904" cy="31076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1000">
                <a:solidFill>
                  <a:srgbClr val="7030A0"/>
                </a:solidFill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sz="1600" b="1">
                <a:solidFill>
                  <a:srgbClr val="FF0000"/>
                </a:solidFill>
              </a:rPr>
              <a:t>The BM coils seems to be severely damaged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E62C0202-F870-8088-E5A0-2988E339A3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804" y="6381348"/>
            <a:ext cx="429319" cy="360000"/>
          </a:xfrm>
        </p:spPr>
        <p:txBody>
          <a:bodyPr/>
          <a:lstStyle/>
          <a:p>
            <a:fld id="{F1620CC9-C982-429E-97C9-9F71A6603CF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8199428-504A-12B4-7E8E-D180DF2FE39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9FBFE"/>
              </a:clrFrom>
              <a:clrTo>
                <a:srgbClr val="F9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303" y="207906"/>
            <a:ext cx="1266063" cy="35729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BDC186B-7F71-FB76-1BC7-7C3634B722A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3968"/>
          <a:stretch/>
        </p:blipFill>
        <p:spPr>
          <a:xfrm>
            <a:off x="10341936" y="1111869"/>
            <a:ext cx="1483976" cy="2043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20A1AD5A-3D6D-E6EE-F0D1-501FF961C477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-108888" y="3414700"/>
            <a:ext cx="6106111" cy="42190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1000">
                <a:solidFill>
                  <a:srgbClr val="7030A0"/>
                </a:solidFill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 sz="1600" b="1" dirty="0">
                <a:solidFill>
                  <a:srgbClr val="3F6B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Power </a:t>
            </a:r>
            <a:r>
              <a:rPr lang="fr-FR" sz="1600" b="1" dirty="0" err="1">
                <a:solidFill>
                  <a:srgbClr val="3F6B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supply</a:t>
            </a:r>
            <a:r>
              <a:rPr lang="fr-FR" sz="1600" b="1" dirty="0">
                <a:solidFill>
                  <a:srgbClr val="3F6B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solidFill>
                  <a:srgbClr val="3F6B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r-FR" sz="1600" b="1" dirty="0">
                <a:solidFill>
                  <a:srgbClr val="3F6B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fr-FR" sz="1600" b="1" dirty="0" err="1">
                <a:solidFill>
                  <a:srgbClr val="3F6B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turned</a:t>
            </a:r>
            <a:r>
              <a:rPr lang="fr-FR" sz="1600" b="1" dirty="0">
                <a:solidFill>
                  <a:srgbClr val="3F6B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OFF by the </a:t>
            </a:r>
            <a:r>
              <a:rPr lang="fr-FR" sz="1600" b="1" dirty="0" err="1">
                <a:solidFill>
                  <a:srgbClr val="3F6B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security</a:t>
            </a:r>
            <a:r>
              <a:rPr lang="fr-FR" sz="1600" b="1" dirty="0">
                <a:solidFill>
                  <a:srgbClr val="3F6B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box,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CDC9C7-8DAF-358C-F601-D17570CC6F82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241452" y="1317871"/>
            <a:ext cx="5675830" cy="69962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>
                <a:solidFill>
                  <a:srgbClr val="FFC000"/>
                </a:solidFill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sz="1600" dirty="0">
                <a:solidFill>
                  <a:srgbClr val="3F6B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Repair intervention on a Booster RF cavity on a holiday (reduced personnel).</a:t>
            </a:r>
            <a:br>
              <a:rPr lang="en-US" sz="1600" dirty="0">
                <a:solidFill>
                  <a:srgbClr val="3F6BA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3F6B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possible to locally turn OFF the water cooling, The entire Booster cooling circuit is turned OFF.</a:t>
            </a:r>
          </a:p>
          <a:p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48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56FA5DE-F9FD-7844-255C-3EA35C06F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 Timeline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C1CADA4-51BA-EFC5-7F9C-9D81F071D5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E2A8515-198E-EE5F-D970-8DC1597C656B}"/>
              </a:ext>
            </a:extLst>
          </p:cNvPr>
          <p:cNvSpPr txBox="1"/>
          <p:nvPr/>
        </p:nvSpPr>
        <p:spPr>
          <a:xfrm>
            <a:off x="611496" y="2049241"/>
            <a:ext cx="1225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Incident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EFB4BA-6E19-D253-F506-BC9E9EE9F35E}"/>
              </a:ext>
            </a:extLst>
          </p:cNvPr>
          <p:cNvSpPr/>
          <p:nvPr/>
        </p:nvSpPr>
        <p:spPr>
          <a:xfrm>
            <a:off x="408118" y="2586359"/>
            <a:ext cx="2856991" cy="4964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Monday (public holiday)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1F084C-C914-73CF-9837-EFDCBF2C7598}"/>
              </a:ext>
            </a:extLst>
          </p:cNvPr>
          <p:cNvSpPr/>
          <p:nvPr/>
        </p:nvSpPr>
        <p:spPr>
          <a:xfrm>
            <a:off x="3265109" y="2586359"/>
            <a:ext cx="2800938" cy="496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Tuesday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5A2D99-7D79-27D0-6911-3BE28FCEC74F}"/>
              </a:ext>
            </a:extLst>
          </p:cNvPr>
          <p:cNvSpPr/>
          <p:nvPr/>
        </p:nvSpPr>
        <p:spPr>
          <a:xfrm>
            <a:off x="6066047" y="2580814"/>
            <a:ext cx="2339236" cy="4964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Wednesday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302702-9DC5-9C69-0B58-91F3D10D8ACF}"/>
              </a:ext>
            </a:extLst>
          </p:cNvPr>
          <p:cNvSpPr/>
          <p:nvPr/>
        </p:nvSpPr>
        <p:spPr>
          <a:xfrm>
            <a:off x="8405283" y="2580814"/>
            <a:ext cx="1786032" cy="4964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Thursday</a:t>
            </a:r>
          </a:p>
        </p:txBody>
      </p:sp>
      <p:sp>
        <p:nvSpPr>
          <p:cNvPr id="28" name="Flèche : pentagone 27">
            <a:extLst>
              <a:ext uri="{FF2B5EF4-FFF2-40B4-BE49-F238E27FC236}">
                <a16:creationId xmlns:a16="http://schemas.microsoft.com/office/drawing/2014/main" id="{444561AA-2A6D-2140-999F-CC74C4E1B2CF}"/>
              </a:ext>
            </a:extLst>
          </p:cNvPr>
          <p:cNvSpPr/>
          <p:nvPr/>
        </p:nvSpPr>
        <p:spPr>
          <a:xfrm>
            <a:off x="10191315" y="2580814"/>
            <a:ext cx="1568110" cy="496412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Friday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D4BAC999-1114-F619-DEB6-DBCBCA83E528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1224055" y="2357018"/>
            <a:ext cx="0" cy="204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DCAD5429-D028-BD0F-C547-4AAF7F8A8625}"/>
              </a:ext>
            </a:extLst>
          </p:cNvPr>
          <p:cNvSpPr txBox="1"/>
          <p:nvPr/>
        </p:nvSpPr>
        <p:spPr>
          <a:xfrm>
            <a:off x="1224055" y="946167"/>
            <a:ext cx="23891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100" b="1" dirty="0">
                <a:solidFill>
                  <a:srgbClr val="FF0000"/>
                </a:solidFill>
              </a:rPr>
              <a:t>Emergency meeting with On-Call expert: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US" sz="1100" dirty="0"/>
              <a:t> Decision to cancel user beam on Tuesday morning</a:t>
            </a:r>
          </a:p>
          <a:p>
            <a:endParaRPr lang="en-US" sz="1100" dirty="0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3E70CD8-F4DD-0B39-F7AF-305464AA6317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2418634" y="1884886"/>
            <a:ext cx="0" cy="676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3E060B24-C88E-9D77-8478-6040863F2061}"/>
              </a:ext>
            </a:extLst>
          </p:cNvPr>
          <p:cNvSpPr txBox="1"/>
          <p:nvPr/>
        </p:nvSpPr>
        <p:spPr>
          <a:xfrm>
            <a:off x="3489341" y="1829052"/>
            <a:ext cx="16541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b="1" dirty="0">
                <a:solidFill>
                  <a:srgbClr val="FF0000"/>
                </a:solidFill>
              </a:rPr>
              <a:t>Emergency meeting </a:t>
            </a:r>
            <a:r>
              <a:rPr lang="en-US" sz="1100" dirty="0">
                <a:solidFill>
                  <a:srgbClr val="112843"/>
                </a:solidFill>
              </a:rPr>
              <a:t>involving groups expert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6EE70129-F278-9659-693D-F7FF5C6BCB0A}"/>
              </a:ext>
            </a:extLst>
          </p:cNvPr>
          <p:cNvCxnSpPr>
            <a:cxnSpLocks/>
          </p:cNvCxnSpPr>
          <p:nvPr/>
        </p:nvCxnSpPr>
        <p:spPr>
          <a:xfrm>
            <a:off x="3959441" y="2259939"/>
            <a:ext cx="0" cy="301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Accolade ouvrante 42">
            <a:extLst>
              <a:ext uri="{FF2B5EF4-FFF2-40B4-BE49-F238E27FC236}">
                <a16:creationId xmlns:a16="http://schemas.microsoft.com/office/drawing/2014/main" id="{1D28534C-D772-74CE-19E6-0746FABE424D}"/>
              </a:ext>
            </a:extLst>
          </p:cNvPr>
          <p:cNvSpPr/>
          <p:nvPr/>
        </p:nvSpPr>
        <p:spPr>
          <a:xfrm rot="16200000">
            <a:off x="6401577" y="871622"/>
            <a:ext cx="192644" cy="4795053"/>
          </a:xfrm>
          <a:prstGeom prst="leftBrac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9DADC6E-CD73-2F3A-7FCA-2A81C4464EDF}"/>
              </a:ext>
            </a:extLst>
          </p:cNvPr>
          <p:cNvSpPr txBox="1"/>
          <p:nvPr/>
        </p:nvSpPr>
        <p:spPr>
          <a:xfrm>
            <a:off x="5530255" y="3545471"/>
            <a:ext cx="238915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b="1" dirty="0"/>
              <a:t> Control and interventions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100" dirty="0"/>
              <a:t>Interlock system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100" dirty="0"/>
              <a:t>Hydraulic system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100" dirty="0"/>
              <a:t>Power supply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100" dirty="0"/>
              <a:t>Magnets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100" dirty="0"/>
              <a:t>Vacuum</a:t>
            </a:r>
          </a:p>
          <a:p>
            <a:endParaRPr lang="en-US" sz="1100" dirty="0"/>
          </a:p>
        </p:txBody>
      </p:sp>
      <p:sp>
        <p:nvSpPr>
          <p:cNvPr id="45" name="Accolade ouvrante 44">
            <a:extLst>
              <a:ext uri="{FF2B5EF4-FFF2-40B4-BE49-F238E27FC236}">
                <a16:creationId xmlns:a16="http://schemas.microsoft.com/office/drawing/2014/main" id="{393B316F-45C6-E100-E5CD-B5AFFB3BAB2A}"/>
              </a:ext>
            </a:extLst>
          </p:cNvPr>
          <p:cNvSpPr/>
          <p:nvPr/>
        </p:nvSpPr>
        <p:spPr>
          <a:xfrm rot="5400000">
            <a:off x="9564069" y="1591295"/>
            <a:ext cx="230819" cy="1568108"/>
          </a:xfrm>
          <a:prstGeom prst="leftBrac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0EF287E-46A6-4735-4146-EAE4711EC03B}"/>
              </a:ext>
            </a:extLst>
          </p:cNvPr>
          <p:cNvSpPr txBox="1"/>
          <p:nvPr/>
        </p:nvSpPr>
        <p:spPr>
          <a:xfrm>
            <a:off x="8786462" y="1810584"/>
            <a:ext cx="2794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b="1" dirty="0"/>
              <a:t>Accelerator restart + live testing</a:t>
            </a:r>
            <a:endParaRPr lang="en-US" sz="1100" dirty="0"/>
          </a:p>
          <a:p>
            <a:endParaRPr lang="en-US" sz="1100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C1B1F33F-2F43-3BEB-9207-D649BDB1C45F}"/>
              </a:ext>
            </a:extLst>
          </p:cNvPr>
          <p:cNvSpPr txBox="1"/>
          <p:nvPr/>
        </p:nvSpPr>
        <p:spPr>
          <a:xfrm>
            <a:off x="9851500" y="3480133"/>
            <a:ext cx="1786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>
                    <a:lumMod val="75000"/>
                  </a:schemeClr>
                </a:solidFill>
              </a:rPr>
              <a:t>Beam delivery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E9B762E9-7E26-F4E0-76B2-6080ECFB98E1}"/>
              </a:ext>
            </a:extLst>
          </p:cNvPr>
          <p:cNvCxnSpPr>
            <a:cxnSpLocks/>
          </p:cNvCxnSpPr>
          <p:nvPr/>
        </p:nvCxnSpPr>
        <p:spPr>
          <a:xfrm flipV="1">
            <a:off x="10744516" y="3077226"/>
            <a:ext cx="0" cy="326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Espace réservé du texte 2">
            <a:extLst>
              <a:ext uri="{FF2B5EF4-FFF2-40B4-BE49-F238E27FC236}">
                <a16:creationId xmlns:a16="http://schemas.microsoft.com/office/drawing/2014/main" id="{A722A87D-BBE1-9719-E265-89111C7761A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05094" y="3652916"/>
            <a:ext cx="5127777" cy="2719084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fr-FR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>
                <a:solidFill>
                  <a:srgbClr val="FFC000"/>
                </a:solidFill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sz="1200" b="1" u="sng" dirty="0">
                <a:solidFill>
                  <a:srgbClr val="0E4194"/>
                </a:solidFill>
              </a:rPr>
              <a:t>Tuesday meeting:</a:t>
            </a:r>
          </a:p>
          <a:p>
            <a:endParaRPr lang="en-US" sz="1200" b="1" u="sng" dirty="0">
              <a:solidFill>
                <a:srgbClr val="0E4194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We only have two spare coils (and we need 4)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How long to change them?  </a:t>
            </a:r>
            <a:r>
              <a:rPr lang="en-US" sz="1200" b="1" dirty="0">
                <a:solidFill>
                  <a:srgbClr val="FF0000"/>
                </a:solidFill>
              </a:rPr>
              <a:t>(1 week)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Are the coils still viable?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Why did the interlock system not work?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Could the problem exist elsewhere?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650C43AB-2629-5831-16DB-E0630079B25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9FBFE"/>
              </a:clrFrom>
              <a:clrTo>
                <a:srgbClr val="F9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303" y="207906"/>
            <a:ext cx="1266063" cy="35729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57CB5B5-3381-A90E-E895-919B0E946869}"/>
              </a:ext>
            </a:extLst>
          </p:cNvPr>
          <p:cNvSpPr txBox="1"/>
          <p:nvPr/>
        </p:nvSpPr>
        <p:spPr>
          <a:xfrm>
            <a:off x="5408274" y="1416873"/>
            <a:ext cx="3577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Wednesday evening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Decided to restart the Machine on the next day to deliver the beam on Friday morning.</a:t>
            </a:r>
          </a:p>
          <a:p>
            <a:r>
              <a:rPr lang="en-US" sz="1100" dirty="0"/>
              <a:t>.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5D05CF5-01A9-BFCA-F3D9-8E94A112D844}"/>
              </a:ext>
            </a:extLst>
          </p:cNvPr>
          <p:cNvCxnSpPr>
            <a:cxnSpLocks/>
          </p:cNvCxnSpPr>
          <p:nvPr/>
        </p:nvCxnSpPr>
        <p:spPr>
          <a:xfrm>
            <a:off x="7814334" y="2196176"/>
            <a:ext cx="0" cy="352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89CECA92-DD0E-1E18-8009-6B66ACA48BC2}"/>
              </a:ext>
            </a:extLst>
          </p:cNvPr>
          <p:cNvSpPr txBox="1"/>
          <p:nvPr/>
        </p:nvSpPr>
        <p:spPr>
          <a:xfrm>
            <a:off x="2214730" y="4514967"/>
            <a:ext cx="681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Yes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E6BA25E-65D8-B73B-7B51-24074C4806D9}"/>
              </a:ext>
            </a:extLst>
          </p:cNvPr>
          <p:cNvSpPr txBox="1"/>
          <p:nvPr/>
        </p:nvSpPr>
        <p:spPr>
          <a:xfrm>
            <a:off x="3023617" y="4957235"/>
            <a:ext cx="2630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C9804"/>
                </a:solidFill>
              </a:rPr>
              <a:t>1 more defective security box</a:t>
            </a:r>
            <a:endParaRPr lang="en-US" sz="1600" b="1" dirty="0">
              <a:solidFill>
                <a:srgbClr val="FC9804"/>
              </a:solidFill>
            </a:endParaRPr>
          </a:p>
        </p:txBody>
      </p:sp>
      <p:pic>
        <p:nvPicPr>
          <p:cNvPr id="9" name="Image 8" descr="Une image contenant Restauration rapide, intérieur, Snack, nourriture&#10;&#10;Description générée automatiquement">
            <a:extLst>
              <a:ext uri="{FF2B5EF4-FFF2-40B4-BE49-F238E27FC236}">
                <a16:creationId xmlns:a16="http://schemas.microsoft.com/office/drawing/2014/main" id="{2B1430E3-720A-5CBF-0767-165AD73220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216" y="4458272"/>
            <a:ext cx="1241580" cy="1862370"/>
          </a:xfrm>
          <a:prstGeom prst="rect">
            <a:avLst/>
          </a:prstGeom>
          <a:ln>
            <a:noFill/>
          </a:ln>
          <a:effectLst>
            <a:outerShdw blurRad="292100" dist="1016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E06B6DE-0E11-51CA-9E9C-7365D7F735B2}"/>
              </a:ext>
            </a:extLst>
          </p:cNvPr>
          <p:cNvSpPr txBox="1"/>
          <p:nvPr/>
        </p:nvSpPr>
        <p:spPr>
          <a:xfrm>
            <a:off x="3197404" y="4723703"/>
            <a:ext cx="3798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C9804"/>
                </a:solidFill>
              </a:rPr>
              <a:t>1 relay of power supply in test mode</a:t>
            </a:r>
            <a:endParaRPr lang="en-US" sz="1600" b="1" dirty="0">
              <a:solidFill>
                <a:srgbClr val="FC9804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CD97E27-1E24-82C6-6D72-6A1CD3A24C8B}"/>
              </a:ext>
            </a:extLst>
          </p:cNvPr>
          <p:cNvSpPr txBox="1"/>
          <p:nvPr/>
        </p:nvSpPr>
        <p:spPr>
          <a:xfrm>
            <a:off x="8268178" y="4110459"/>
            <a:ext cx="34389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Damaged coils replaced during summer shutdown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Periodic test of all the safety box at every shutdown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Lessons learned for Magnet Protection System upgrade (With PLC)</a:t>
            </a:r>
          </a:p>
        </p:txBody>
      </p:sp>
      <p:pic>
        <p:nvPicPr>
          <p:cNvPr id="6" name="Image 5" descr="Une image contenant texte, batterie&#10;&#10;Description générée automatiquement">
            <a:extLst>
              <a:ext uri="{FF2B5EF4-FFF2-40B4-BE49-F238E27FC236}">
                <a16:creationId xmlns:a16="http://schemas.microsoft.com/office/drawing/2014/main" id="{F6867C0F-E46A-FC60-18BB-58B561B8EF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0" t="23750" r="36350" b="8006"/>
          <a:stretch/>
        </p:blipFill>
        <p:spPr>
          <a:xfrm rot="16200000">
            <a:off x="3932126" y="5112022"/>
            <a:ext cx="1033363" cy="1918933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58D7FA5B-130A-AD4E-1013-22178C3F4E92}"/>
              </a:ext>
            </a:extLst>
          </p:cNvPr>
          <p:cNvSpPr/>
          <p:nvPr/>
        </p:nvSpPr>
        <p:spPr>
          <a:xfrm>
            <a:off x="4592782" y="5467766"/>
            <a:ext cx="665018" cy="603724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770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6" grpId="0"/>
      <p:bldP spid="43" grpId="0" animBg="1"/>
      <p:bldP spid="44" grpId="0"/>
      <p:bldP spid="45" grpId="0" animBg="1"/>
      <p:bldP spid="46" grpId="0"/>
      <p:bldP spid="47" grpId="0"/>
      <p:bldP spid="53" grpId="0"/>
      <p:bldP spid="2" grpId="0"/>
      <p:bldP spid="7" grpId="0"/>
      <p:bldP spid="8" grpId="0"/>
      <p:bldP spid="11" grpId="0"/>
      <p:bldP spid="13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78383BA-0714-A1CF-F877-5D9F24E9C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Incident Conclusions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EE1BB3D-4D15-19BD-1320-79496BA94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96904-9692-F3F8-605E-5348162F98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2034" y="1095081"/>
            <a:ext cx="5934110" cy="2417841"/>
          </a:xfrm>
        </p:spPr>
        <p:txBody>
          <a:bodyPr/>
          <a:lstStyle/>
          <a:p>
            <a:pPr lvl="1"/>
            <a:r>
              <a:rPr lang="en-US" sz="1600" dirty="0"/>
              <a:t>Complex incident involving 5 groups</a:t>
            </a:r>
          </a:p>
          <a:p>
            <a:pPr lvl="1"/>
            <a:r>
              <a:rPr lang="en-US" sz="1600" dirty="0"/>
              <a:t>All actions have been tracked in JIRA and Confluence</a:t>
            </a:r>
          </a:p>
          <a:p>
            <a:pPr lvl="2"/>
            <a:r>
              <a:rPr lang="en-US" sz="1400" dirty="0"/>
              <a:t>Incident</a:t>
            </a:r>
          </a:p>
          <a:p>
            <a:pPr lvl="2"/>
            <a:r>
              <a:rPr lang="en-US" sz="1400" dirty="0"/>
              <a:t>Tests and Interventions report </a:t>
            </a:r>
          </a:p>
          <a:p>
            <a:pPr lvl="2"/>
            <a:r>
              <a:rPr lang="en-US" sz="1400" dirty="0"/>
              <a:t>Meeting notes</a:t>
            </a:r>
          </a:p>
          <a:p>
            <a:pPr lvl="1"/>
            <a:r>
              <a:rPr lang="en-US" sz="1600" dirty="0"/>
              <a:t>Smooth information flow between groups</a:t>
            </a:r>
          </a:p>
          <a:p>
            <a:pPr lvl="1"/>
            <a:r>
              <a:rPr lang="en-US" sz="1600" dirty="0"/>
              <a:t>72 hours of beam unavailability</a:t>
            </a:r>
          </a:p>
          <a:p>
            <a:pPr lvl="2"/>
            <a:r>
              <a:rPr lang="en-US" sz="1400" dirty="0"/>
              <a:t>But it could have been much worse</a:t>
            </a:r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r>
              <a:rPr lang="en-US" sz="1800" dirty="0"/>
              <a:t>	</a:t>
            </a:r>
          </a:p>
          <a:p>
            <a:pPr lvl="1"/>
            <a:endParaRPr lang="en-US" sz="1400" dirty="0"/>
          </a:p>
        </p:txBody>
      </p:sp>
      <p:pic>
        <p:nvPicPr>
          <p:cNvPr id="8" name="Image 7" descr="Une image contenant texte, capture d’écran, ligne, Parallèle&#10;&#10;Description générée automatiquement">
            <a:extLst>
              <a:ext uri="{FF2B5EF4-FFF2-40B4-BE49-F238E27FC236}">
                <a16:creationId xmlns:a16="http://schemas.microsoft.com/office/drawing/2014/main" id="{0429CA2C-C25E-A4B6-6317-FCE950438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792" y="1014985"/>
            <a:ext cx="5042166" cy="2836219"/>
          </a:xfrm>
          <a:prstGeom prst="rect">
            <a:avLst/>
          </a:prstGeom>
          <a:effectLst>
            <a:outerShdw blurRad="266700" dist="101600" dir="2700000" algn="ctr" rotWithShape="0">
              <a:schemeClr val="tx1">
                <a:lumMod val="75000"/>
                <a:lumOff val="25000"/>
                <a:alpha val="65000"/>
              </a:schemeClr>
            </a:outerShdw>
          </a:effectLst>
        </p:spPr>
      </p:pic>
      <p:pic>
        <p:nvPicPr>
          <p:cNvPr id="10" name="Image 9" descr="Une image contenant Visage humain, personne, habits, capture d’écran&#10;&#10;Description générée automatiquement">
            <a:extLst>
              <a:ext uri="{FF2B5EF4-FFF2-40B4-BE49-F238E27FC236}">
                <a16:creationId xmlns:a16="http://schemas.microsoft.com/office/drawing/2014/main" id="{D73C4897-AAC9-CA3F-1390-ACF67C6EF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70" y="3721318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64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EF1B4D3E-BE1F-3D77-0C70-4A09BD35D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 and Perspectives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8DD79C5-4547-08E5-0A97-5EDC0DAD5D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02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86BAA9-77CE-9C83-F414-963B8A536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Perspectives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519D7E-1C56-3753-C820-0FEE4D7994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2FA4CD-AA38-256A-9E1D-E6A4AEA94F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5570" y="4009974"/>
            <a:ext cx="10884396" cy="2722026"/>
          </a:xfrm>
        </p:spPr>
        <p:txBody>
          <a:bodyPr/>
          <a:lstStyle/>
          <a:p>
            <a:r>
              <a:rPr lang="en-US" sz="2000" dirty="0"/>
              <a:t>Enhanced Operation</a:t>
            </a:r>
          </a:p>
          <a:p>
            <a:pPr lvl="1"/>
            <a:r>
              <a:rPr lang="en-US" sz="1600" dirty="0"/>
              <a:t>How could Machine Learning improve operation reliability?</a:t>
            </a:r>
          </a:p>
          <a:p>
            <a:pPr lvl="2"/>
            <a:r>
              <a:rPr lang="en-US" sz="1400" dirty="0"/>
              <a:t>Challenges of SOLEIL II with a significant increase of equipment and more complex accelerators handled, serviced, and operated with the same human resources</a:t>
            </a:r>
          </a:p>
          <a:p>
            <a:pPr lvl="2"/>
            <a:r>
              <a:rPr lang="en-US" sz="1400" dirty="0"/>
              <a:t>Predictive Maintenance</a:t>
            </a:r>
          </a:p>
          <a:p>
            <a:pPr lvl="2"/>
            <a:r>
              <a:rPr lang="en-US" sz="1400" dirty="0"/>
              <a:t>Benefit of </a:t>
            </a:r>
            <a:r>
              <a:rPr lang="fr-FR" sz="1400" dirty="0" err="1"/>
              <a:t>Retrieval-Augmented</a:t>
            </a:r>
            <a:r>
              <a:rPr lang="fr-FR" sz="1400" dirty="0"/>
              <a:t> </a:t>
            </a:r>
            <a:r>
              <a:rPr lang="fr-FR" sz="1400" dirty="0" err="1"/>
              <a:t>Generation</a:t>
            </a:r>
            <a:r>
              <a:rPr lang="fr-FR" sz="1400" dirty="0"/>
              <a:t> (future of LLM and </a:t>
            </a:r>
            <a:r>
              <a:rPr lang="fr-FR" sz="1400" dirty="0" err="1"/>
              <a:t>generative</a:t>
            </a:r>
            <a:r>
              <a:rPr lang="fr-FR" sz="1400" dirty="0"/>
              <a:t> IA) </a:t>
            </a:r>
            <a:r>
              <a:rPr lang="fr-FR" sz="1400" dirty="0" err="1"/>
              <a:t>using</a:t>
            </a:r>
            <a:r>
              <a:rPr lang="fr-FR" sz="1400" dirty="0"/>
              <a:t> </a:t>
            </a:r>
            <a:r>
              <a:rPr lang="fr-FR" sz="1400" dirty="0" err="1"/>
              <a:t>our</a:t>
            </a:r>
            <a:r>
              <a:rPr lang="fr-FR" sz="1400" dirty="0"/>
              <a:t> high-</a:t>
            </a:r>
            <a:r>
              <a:rPr lang="fr-FR" sz="1400" dirty="0" err="1"/>
              <a:t>trusted</a:t>
            </a:r>
            <a:r>
              <a:rPr lang="fr-FR" sz="1400" dirty="0"/>
              <a:t> </a:t>
            </a:r>
            <a:r>
              <a:rPr lang="fr-FR" sz="1400" dirty="0" err="1"/>
              <a:t>knowledge</a:t>
            </a:r>
            <a:r>
              <a:rPr lang="fr-FR" sz="1400" dirty="0"/>
              <a:t> </a:t>
            </a:r>
            <a:r>
              <a:rPr lang="fr-FR" sz="1400" dirty="0" err="1"/>
              <a:t>databases</a:t>
            </a:r>
            <a:endParaRPr lang="en-US" sz="1600" dirty="0">
              <a:highlight>
                <a:srgbClr val="FFFF00"/>
              </a:highlight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F201CB4C-2A73-C216-CBB6-45CCE2CD9765}"/>
              </a:ext>
            </a:extLst>
          </p:cNvPr>
          <p:cNvSpPr txBox="1">
            <a:spLocks/>
          </p:cNvSpPr>
          <p:nvPr/>
        </p:nvSpPr>
        <p:spPr>
          <a:xfrm>
            <a:off x="257778" y="1146922"/>
            <a:ext cx="4545041" cy="25023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Conclusion:</a:t>
            </a:r>
          </a:p>
          <a:p>
            <a:pPr lvl="1"/>
            <a:r>
              <a:rPr lang="en-US" sz="1400" dirty="0"/>
              <a:t>Better interaction between groups</a:t>
            </a:r>
          </a:p>
          <a:p>
            <a:pPr lvl="1"/>
            <a:r>
              <a:rPr lang="en-US" sz="1400" dirty="0"/>
              <a:t>Traceability and Efficiency increased</a:t>
            </a:r>
          </a:p>
          <a:p>
            <a:pPr lvl="1"/>
            <a:r>
              <a:rPr lang="en-US" sz="1400" dirty="0"/>
              <a:t>Incident resolution time has decreased</a:t>
            </a:r>
          </a:p>
          <a:p>
            <a:pPr lvl="1"/>
            <a:r>
              <a:rPr lang="en-US" sz="1400" dirty="0"/>
              <a:t>Creation of a high-trusted knowledge Database</a:t>
            </a:r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endParaRPr lang="en-US" sz="1800" dirty="0"/>
          </a:p>
          <a:p>
            <a:pPr marL="914400" lvl="2" indent="0">
              <a:buNone/>
            </a:pPr>
            <a:endParaRPr lang="en-US" dirty="0">
              <a:highlight>
                <a:srgbClr val="FFFF00"/>
              </a:highlight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5030D443-E056-2E60-4750-EC9B2F0F9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019484"/>
              </p:ext>
            </p:extLst>
          </p:nvPr>
        </p:nvGraphicFramePr>
        <p:xfrm>
          <a:off x="4802819" y="786174"/>
          <a:ext cx="6835067" cy="3537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F727972-A837-1C75-9D6C-DD1BF8A0EC8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9FBFE"/>
              </a:clrFrom>
              <a:clrTo>
                <a:srgbClr val="F9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303" y="207906"/>
            <a:ext cx="1266063" cy="3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22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A09BD-5AB3-7E71-F3A7-78B26242E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for your attention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01EC6B3-0EDD-F446-EF46-7F10C91249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0B06A4-5389-A34B-2784-87954A3EC6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2034" y="2855412"/>
            <a:ext cx="11088582" cy="5735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43637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F6A9E75-3FAE-6E9B-7F54-411E98BEE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0"/>
            <a:ext cx="11088688" cy="565150"/>
          </a:xfrm>
        </p:spPr>
        <p:txBody>
          <a:bodyPr/>
          <a:lstStyle/>
          <a:p>
            <a:r>
              <a:rPr lang="en-US"/>
              <a:t>SOLEIL in a Few Metrics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15A698CC-CBD9-CE18-370A-53E6039A6869}"/>
              </a:ext>
            </a:extLst>
          </p:cNvPr>
          <p:cNvSpPr txBox="1">
            <a:spLocks/>
          </p:cNvSpPr>
          <p:nvPr/>
        </p:nvSpPr>
        <p:spPr>
          <a:xfrm>
            <a:off x="407368" y="1270318"/>
            <a:ext cx="11377264" cy="424847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Nominal energy: 2.75 GeV </a:t>
            </a:r>
          </a:p>
          <a:p>
            <a:r>
              <a:rPr lang="en-US" sz="1800" dirty="0"/>
              <a:t>354 m electron Storage Ring (SR)</a:t>
            </a:r>
          </a:p>
          <a:p>
            <a:r>
              <a:rPr lang="en-US" sz="1800" dirty="0"/>
              <a:t>First user beam delivered in 2007</a:t>
            </a:r>
          </a:p>
          <a:p>
            <a:r>
              <a:rPr lang="en-US" sz="1800" dirty="0"/>
              <a:t>29 beamlines </a:t>
            </a:r>
          </a:p>
          <a:p>
            <a:r>
              <a:rPr lang="en-US" sz="1800" dirty="0"/>
              <a:t>Maximum intensity 500 mA, 4 filling modes</a:t>
            </a:r>
          </a:p>
          <a:p>
            <a:r>
              <a:rPr lang="en-US" sz="1800" dirty="0"/>
              <a:t>User beamtime: 5000 hours per year</a:t>
            </a:r>
          </a:p>
          <a:p>
            <a:r>
              <a:rPr lang="en-US" sz="1800" dirty="0"/>
              <a:t>About 700 publications a year</a:t>
            </a:r>
          </a:p>
          <a:p>
            <a:r>
              <a:rPr lang="en-US" sz="1800" dirty="0"/>
              <a:t>In the TDR phase of the SOLEIL II upgrade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AA63790-6AC5-AE85-1F9B-B462BCC270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00" y="4077072"/>
            <a:ext cx="4027512" cy="2446714"/>
          </a:xfrm>
          <a:prstGeom prst="rect">
            <a:avLst/>
          </a:prstGeom>
        </p:spPr>
      </p:pic>
      <p:pic>
        <p:nvPicPr>
          <p:cNvPr id="16" name="Image 15" descr="Une image contenant sale&#10;&#10;Description générée automatiquement">
            <a:extLst>
              <a:ext uri="{FF2B5EF4-FFF2-40B4-BE49-F238E27FC236}">
                <a16:creationId xmlns:a16="http://schemas.microsoft.com/office/drawing/2014/main" id="{213B9D8B-90CF-CE7B-B82F-F2B8CC5068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42" r="11322" b="-1"/>
          <a:stretch/>
        </p:blipFill>
        <p:spPr>
          <a:xfrm>
            <a:off x="5303911" y="3832246"/>
            <a:ext cx="3528393" cy="2405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 descr="Une image contenant intérieur, plafond, mur, plastique&#10;&#10;Description générée automatiquement">
            <a:extLst>
              <a:ext uri="{FF2B5EF4-FFF2-40B4-BE49-F238E27FC236}">
                <a16:creationId xmlns:a16="http://schemas.microsoft.com/office/drawing/2014/main" id="{BAA2703A-3EC3-E37D-DFCF-93FEB8B306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70"/>
          <a:stretch/>
        </p:blipFill>
        <p:spPr>
          <a:xfrm>
            <a:off x="8970810" y="3832246"/>
            <a:ext cx="2429102" cy="2405066"/>
          </a:xfrm>
          <a:prstGeom prst="rect">
            <a:avLst/>
          </a:prstGeom>
          <a:effectLst>
            <a:outerShdw blurRad="266700" dist="101600" dir="2700000" algn="ctr" rotWithShape="0">
              <a:schemeClr val="tx1">
                <a:lumMod val="75000"/>
                <a:lumOff val="25000"/>
                <a:alpha val="65000"/>
              </a:schemeClr>
            </a:outerShdw>
          </a:effectLst>
        </p:spPr>
      </p:pic>
      <p:pic>
        <p:nvPicPr>
          <p:cNvPr id="18" name="Image 17" descr="Une image contenant herbe, Photographie aérienne, plein air, Vue plongeante&#10;&#10;Description générée automatiquement">
            <a:extLst>
              <a:ext uri="{FF2B5EF4-FFF2-40B4-BE49-F238E27FC236}">
                <a16:creationId xmlns:a16="http://schemas.microsoft.com/office/drawing/2014/main" id="{A61F9E87-BC86-69CF-7033-21D56EAE9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06"/>
          <a:stretch/>
        </p:blipFill>
        <p:spPr>
          <a:xfrm>
            <a:off x="5303912" y="1167950"/>
            <a:ext cx="6096000" cy="2622648"/>
          </a:xfrm>
          <a:prstGeom prst="rect">
            <a:avLst/>
          </a:prstGeom>
          <a:effectLst>
            <a:outerShdw blurRad="266700" dist="101600" dir="2700000" algn="ctr" rotWithShape="0">
              <a:schemeClr val="tx1">
                <a:lumMod val="75000"/>
                <a:lumOff val="25000"/>
                <a:alpha val="65000"/>
              </a:schemeClr>
            </a:outerShdw>
          </a:effec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CAFDBED-6749-3A0E-48CE-6095C807F615}"/>
              </a:ext>
            </a:extLst>
          </p:cNvPr>
          <p:cNvSpPr txBox="1"/>
          <p:nvPr/>
        </p:nvSpPr>
        <p:spPr>
          <a:xfrm>
            <a:off x="576989" y="756970"/>
            <a:ext cx="1103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accent1"/>
                </a:solidFill>
              </a:rPr>
              <a:t>Synchrotron SOLEIL is the 3rd generation French synchrotron </a:t>
            </a:r>
            <a:r>
              <a:rPr lang="en-US">
                <a:solidFill>
                  <a:schemeClr val="accent1"/>
                </a:solidFill>
              </a:rPr>
              <a:t>r</a:t>
            </a:r>
            <a:r>
              <a:rPr lang="en-US" sz="1800">
                <a:solidFill>
                  <a:schemeClr val="accent1"/>
                </a:solidFill>
              </a:rPr>
              <a:t>adiation light source located South of Paris.</a:t>
            </a:r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67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FE6E6A-ED75-9491-1273-4BAED7A61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SOLEIL in a Few 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0293B-506D-7AD9-3B6B-7BF19C5AAC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F7ED39-EA98-09D5-D8FC-1BEBA0E3D2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Beam availability: </a:t>
            </a:r>
            <a:r>
              <a:rPr lang="en-US" sz="1800" b="1" dirty="0">
                <a:solidFill>
                  <a:srgbClr val="FF0000"/>
                </a:solidFill>
              </a:rPr>
              <a:t>97.32 %</a:t>
            </a:r>
            <a:r>
              <a:rPr lang="en-US" sz="1800" b="1" dirty="0"/>
              <a:t> in 2023</a:t>
            </a:r>
          </a:p>
          <a:p>
            <a:r>
              <a:rPr lang="en-US" sz="1800" dirty="0"/>
              <a:t>113h of failure including </a:t>
            </a:r>
            <a:r>
              <a:rPr lang="en-US" sz="1800" b="1" dirty="0">
                <a:solidFill>
                  <a:srgbClr val="FF0000"/>
                </a:solidFill>
              </a:rPr>
              <a:t>72h for a single failure</a:t>
            </a:r>
          </a:p>
          <a:p>
            <a:r>
              <a:rPr lang="en-US" sz="1800" dirty="0"/>
              <a:t>Mean Time Between Failure (MTBF): </a:t>
            </a:r>
            <a:r>
              <a:rPr lang="en-US" sz="1800" b="1" dirty="0"/>
              <a:t>146 hours</a:t>
            </a:r>
          </a:p>
          <a:p>
            <a:r>
              <a:rPr lang="en-US" sz="1800" dirty="0"/>
              <a:t>Cumulative beam time without failure </a:t>
            </a:r>
            <a:r>
              <a:rPr lang="en-US" sz="1800" b="1" dirty="0"/>
              <a:t>640h (4.5 weeks)</a:t>
            </a:r>
          </a:p>
          <a:p>
            <a:r>
              <a:rPr lang="en-US" sz="1800" dirty="0"/>
              <a:t>19 weeks &gt; 99% availability</a:t>
            </a:r>
          </a:p>
          <a:p>
            <a:r>
              <a:rPr lang="en-US" sz="1800" dirty="0"/>
              <a:t>10 weeks = 100%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Graphique 4" descr="Médaille contour">
            <a:extLst>
              <a:ext uri="{FF2B5EF4-FFF2-40B4-BE49-F238E27FC236}">
                <a16:creationId xmlns:a16="http://schemas.microsoft.com/office/drawing/2014/main" id="{7E15E89D-8309-A905-28D7-56F76DE07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1699" y="1591847"/>
            <a:ext cx="576064" cy="576064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1896072-A270-CA64-B651-B084E47CA3BC}"/>
              </a:ext>
            </a:extLst>
          </p:cNvPr>
          <p:cNvCxnSpPr>
            <a:cxnSpLocks/>
          </p:cNvCxnSpPr>
          <p:nvPr/>
        </p:nvCxnSpPr>
        <p:spPr>
          <a:xfrm>
            <a:off x="5924529" y="1906512"/>
            <a:ext cx="342941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que 5" descr="Médaille contour">
            <a:extLst>
              <a:ext uri="{FF2B5EF4-FFF2-40B4-BE49-F238E27FC236}">
                <a16:creationId xmlns:a16="http://schemas.microsoft.com/office/drawing/2014/main" id="{6A05FDD3-924B-647B-C41C-7A399021B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6923" y="1994082"/>
            <a:ext cx="576064" cy="576064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4DDC1A0-B59E-34E3-71A2-500F94EF0216}"/>
              </a:ext>
            </a:extLst>
          </p:cNvPr>
          <p:cNvCxnSpPr>
            <a:cxnSpLocks/>
          </p:cNvCxnSpPr>
          <p:nvPr/>
        </p:nvCxnSpPr>
        <p:spPr>
          <a:xfrm>
            <a:off x="6693982" y="2306832"/>
            <a:ext cx="342941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F8B3177C-744F-2FA6-0B70-CF41F29D0B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952515"/>
              </p:ext>
            </p:extLst>
          </p:nvPr>
        </p:nvGraphicFramePr>
        <p:xfrm>
          <a:off x="3339902" y="2733877"/>
          <a:ext cx="7726550" cy="4156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529076D2-F851-54B6-B295-37145B9BAC4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9FBFE"/>
              </a:clrFrom>
              <a:clrTo>
                <a:srgbClr val="F9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303" y="207906"/>
            <a:ext cx="1266063" cy="3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61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4F048-4190-CB12-D189-35EB868C8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Ecosystem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656721-5B28-D142-F3BB-7AF1B6A5EC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6B7E8F-EBF8-3055-501F-A1CAFAB5E304}"/>
              </a:ext>
            </a:extLst>
          </p:cNvPr>
          <p:cNvSpPr/>
          <p:nvPr/>
        </p:nvSpPr>
        <p:spPr>
          <a:xfrm>
            <a:off x="3181850" y="832929"/>
            <a:ext cx="1522958" cy="116583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Operation Group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25A7024-7FBC-77E5-7D2F-B1A8B4F22FDA}"/>
              </a:ext>
            </a:extLst>
          </p:cNvPr>
          <p:cNvSpPr/>
          <p:nvPr/>
        </p:nvSpPr>
        <p:spPr>
          <a:xfrm>
            <a:off x="3174753" y="2463965"/>
            <a:ext cx="1584175" cy="565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Operation LogBook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5DFD629-CB97-21C6-36FB-7B08F3E8644B}"/>
              </a:ext>
            </a:extLst>
          </p:cNvPr>
          <p:cNvSpPr/>
          <p:nvPr/>
        </p:nvSpPr>
        <p:spPr>
          <a:xfrm>
            <a:off x="8321003" y="2646249"/>
            <a:ext cx="1584175" cy="565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Group LogBook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D1AA824-BDB9-1858-4870-9CCC671F6758}"/>
              </a:ext>
            </a:extLst>
          </p:cNvPr>
          <p:cNvCxnSpPr>
            <a:cxnSpLocks/>
            <a:stCxn id="9" idx="4"/>
            <a:endCxn id="11" idx="0"/>
          </p:cNvCxnSpPr>
          <p:nvPr/>
        </p:nvCxnSpPr>
        <p:spPr>
          <a:xfrm>
            <a:off x="3943329" y="1998765"/>
            <a:ext cx="23512" cy="465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489CEECE-F52F-AA4F-0226-D3B71555D4B1}"/>
              </a:ext>
            </a:extLst>
          </p:cNvPr>
          <p:cNvCxnSpPr>
            <a:cxnSpLocks/>
            <a:stCxn id="54" idx="5"/>
            <a:endCxn id="12" idx="0"/>
          </p:cNvCxnSpPr>
          <p:nvPr/>
        </p:nvCxnSpPr>
        <p:spPr>
          <a:xfrm>
            <a:off x="8293009" y="2093555"/>
            <a:ext cx="820082" cy="5526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5F04D709-5548-52E2-ED5F-015BBEE3C287}"/>
              </a:ext>
            </a:extLst>
          </p:cNvPr>
          <p:cNvCxnSpPr>
            <a:cxnSpLocks/>
            <a:stCxn id="9" idx="6"/>
            <a:endCxn id="54" idx="2"/>
          </p:cNvCxnSpPr>
          <p:nvPr/>
        </p:nvCxnSpPr>
        <p:spPr>
          <a:xfrm>
            <a:off x="4704808" y="1415847"/>
            <a:ext cx="2288274" cy="265523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7D7FC510-17D4-7475-2D4D-F32C0A2E223D}"/>
              </a:ext>
            </a:extLst>
          </p:cNvPr>
          <p:cNvSpPr/>
          <p:nvPr/>
        </p:nvSpPr>
        <p:spPr>
          <a:xfrm>
            <a:off x="1579315" y="2381243"/>
            <a:ext cx="1163978" cy="5652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Statistics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5EC29EF4-9AEE-B4C3-2149-7A88917334FF}"/>
              </a:ext>
            </a:extLst>
          </p:cNvPr>
          <p:cNvCxnSpPr>
            <a:cxnSpLocks/>
            <a:stCxn id="9" idx="3"/>
            <a:endCxn id="50" idx="3"/>
          </p:cNvCxnSpPr>
          <p:nvPr/>
        </p:nvCxnSpPr>
        <p:spPr>
          <a:xfrm flipH="1">
            <a:off x="2743293" y="1828032"/>
            <a:ext cx="661589" cy="8358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5529ADBC-6DBB-EBE9-5AFC-C886895E9F81}"/>
              </a:ext>
            </a:extLst>
          </p:cNvPr>
          <p:cNvCxnSpPr>
            <a:cxnSpLocks/>
            <a:stCxn id="11" idx="1"/>
            <a:endCxn id="50" idx="3"/>
          </p:cNvCxnSpPr>
          <p:nvPr/>
        </p:nvCxnSpPr>
        <p:spPr>
          <a:xfrm flipH="1" flipV="1">
            <a:off x="2743293" y="2663843"/>
            <a:ext cx="431460" cy="827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1D30F62C-C120-FB60-416D-44B5BFB62E70}"/>
              </a:ext>
            </a:extLst>
          </p:cNvPr>
          <p:cNvSpPr/>
          <p:nvPr/>
        </p:nvSpPr>
        <p:spPr>
          <a:xfrm>
            <a:off x="1579315" y="1162670"/>
            <a:ext cx="1163978" cy="565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Procedure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C909AD95-80C3-75BE-B250-2B3CC00571BC}"/>
              </a:ext>
            </a:extLst>
          </p:cNvPr>
          <p:cNvCxnSpPr>
            <a:cxnSpLocks/>
            <a:stCxn id="9" idx="2"/>
            <a:endCxn id="59" idx="3"/>
          </p:cNvCxnSpPr>
          <p:nvPr/>
        </p:nvCxnSpPr>
        <p:spPr>
          <a:xfrm flipH="1">
            <a:off x="2743293" y="1415847"/>
            <a:ext cx="438557" cy="294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3" name="Rectangle : coins arrondis 62">
            <a:extLst>
              <a:ext uri="{FF2B5EF4-FFF2-40B4-BE49-F238E27FC236}">
                <a16:creationId xmlns:a16="http://schemas.microsoft.com/office/drawing/2014/main" id="{082E20F4-0BAE-9447-9DEE-0272E6C406DF}"/>
              </a:ext>
            </a:extLst>
          </p:cNvPr>
          <p:cNvSpPr/>
          <p:nvPr/>
        </p:nvSpPr>
        <p:spPr>
          <a:xfrm>
            <a:off x="9092356" y="1827172"/>
            <a:ext cx="1163978" cy="565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Procedure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BD00DC09-F15B-3492-CDF7-C9B36A10F6AA}"/>
              </a:ext>
            </a:extLst>
          </p:cNvPr>
          <p:cNvCxnSpPr>
            <a:cxnSpLocks/>
            <a:stCxn id="54" idx="6"/>
            <a:endCxn id="63" idx="1"/>
          </p:cNvCxnSpPr>
          <p:nvPr/>
        </p:nvCxnSpPr>
        <p:spPr>
          <a:xfrm>
            <a:off x="8516041" y="1681370"/>
            <a:ext cx="576315" cy="4284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DC3518EF-D842-8387-A71A-A71DA1AFBF61}"/>
              </a:ext>
            </a:extLst>
          </p:cNvPr>
          <p:cNvSpPr/>
          <p:nvPr/>
        </p:nvSpPr>
        <p:spPr>
          <a:xfrm>
            <a:off x="9092356" y="993340"/>
            <a:ext cx="1163978" cy="565200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Intervention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CC6E9173-EC0B-F4DD-577F-86A5756E0FB8}"/>
              </a:ext>
            </a:extLst>
          </p:cNvPr>
          <p:cNvCxnSpPr>
            <a:cxnSpLocks/>
            <a:stCxn id="54" idx="7"/>
            <a:endCxn id="67" idx="1"/>
          </p:cNvCxnSpPr>
          <p:nvPr/>
        </p:nvCxnSpPr>
        <p:spPr>
          <a:xfrm>
            <a:off x="8293009" y="1269185"/>
            <a:ext cx="799347" cy="675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53217AA0-4BEE-065B-D86B-54ED1F14A3D3}"/>
              </a:ext>
            </a:extLst>
          </p:cNvPr>
          <p:cNvSpPr/>
          <p:nvPr/>
        </p:nvSpPr>
        <p:spPr>
          <a:xfrm>
            <a:off x="7390129" y="3810830"/>
            <a:ext cx="1522958" cy="116583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Vacuum Group</a:t>
            </a:r>
          </a:p>
        </p:txBody>
      </p:sp>
      <p:sp>
        <p:nvSpPr>
          <p:cNvPr id="73" name="Rectangle : coins arrondis 72">
            <a:extLst>
              <a:ext uri="{FF2B5EF4-FFF2-40B4-BE49-F238E27FC236}">
                <a16:creationId xmlns:a16="http://schemas.microsoft.com/office/drawing/2014/main" id="{ACDE97CC-7DAD-45AA-26FF-AB1F3C9ED9F9}"/>
              </a:ext>
            </a:extLst>
          </p:cNvPr>
          <p:cNvSpPr/>
          <p:nvPr/>
        </p:nvSpPr>
        <p:spPr>
          <a:xfrm>
            <a:off x="7386755" y="5357372"/>
            <a:ext cx="1584175" cy="565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Group LogBook</a:t>
            </a: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96EC7864-979C-6A4F-33D7-10DA27373340}"/>
              </a:ext>
            </a:extLst>
          </p:cNvPr>
          <p:cNvCxnSpPr>
            <a:cxnSpLocks/>
            <a:stCxn id="72" idx="4"/>
            <a:endCxn id="73" idx="0"/>
          </p:cNvCxnSpPr>
          <p:nvPr/>
        </p:nvCxnSpPr>
        <p:spPr>
          <a:xfrm>
            <a:off x="8151608" y="4976666"/>
            <a:ext cx="27235" cy="3807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5" name="Rectangle : coins arrondis 74">
            <a:extLst>
              <a:ext uri="{FF2B5EF4-FFF2-40B4-BE49-F238E27FC236}">
                <a16:creationId xmlns:a16="http://schemas.microsoft.com/office/drawing/2014/main" id="{95906DD3-4CF1-E531-580E-CB7476124813}"/>
              </a:ext>
            </a:extLst>
          </p:cNvPr>
          <p:cNvSpPr/>
          <p:nvPr/>
        </p:nvSpPr>
        <p:spPr>
          <a:xfrm>
            <a:off x="9279982" y="4524935"/>
            <a:ext cx="1163978" cy="565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Procedure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03211B73-08CB-EFA6-8227-0C4EBFE2441B}"/>
              </a:ext>
            </a:extLst>
          </p:cNvPr>
          <p:cNvCxnSpPr>
            <a:cxnSpLocks/>
            <a:stCxn id="72" idx="5"/>
            <a:endCxn id="75" idx="1"/>
          </p:cNvCxnSpPr>
          <p:nvPr/>
        </p:nvCxnSpPr>
        <p:spPr>
          <a:xfrm>
            <a:off x="8690055" y="4805933"/>
            <a:ext cx="589927" cy="16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7" name="Rectangle : coins arrondis 76">
            <a:extLst>
              <a:ext uri="{FF2B5EF4-FFF2-40B4-BE49-F238E27FC236}">
                <a16:creationId xmlns:a16="http://schemas.microsoft.com/office/drawing/2014/main" id="{A88D3C14-6900-1D6F-7644-4A486C1E7163}"/>
              </a:ext>
            </a:extLst>
          </p:cNvPr>
          <p:cNvSpPr/>
          <p:nvPr/>
        </p:nvSpPr>
        <p:spPr>
          <a:xfrm>
            <a:off x="9301508" y="3719203"/>
            <a:ext cx="1163978" cy="565200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Intervention</a:t>
            </a:r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B7D801F1-7EF6-C7C2-D0E1-2FB14B6ED5F8}"/>
              </a:ext>
            </a:extLst>
          </p:cNvPr>
          <p:cNvCxnSpPr>
            <a:cxnSpLocks/>
            <a:stCxn id="72" idx="7"/>
            <a:endCxn id="77" idx="1"/>
          </p:cNvCxnSpPr>
          <p:nvPr/>
        </p:nvCxnSpPr>
        <p:spPr>
          <a:xfrm>
            <a:off x="8690055" y="3981563"/>
            <a:ext cx="611453" cy="2024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ADFEFF4E-6119-D915-12BF-090DE157557A}"/>
              </a:ext>
            </a:extLst>
          </p:cNvPr>
          <p:cNvCxnSpPr>
            <a:cxnSpLocks/>
            <a:stCxn id="9" idx="5"/>
            <a:endCxn id="72" idx="1"/>
          </p:cNvCxnSpPr>
          <p:nvPr/>
        </p:nvCxnSpPr>
        <p:spPr>
          <a:xfrm>
            <a:off x="4481776" y="1828032"/>
            <a:ext cx="3131385" cy="2153531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E0D1E05B-CC50-4AA1-4812-0512B9D4DD6A}"/>
              </a:ext>
            </a:extLst>
          </p:cNvPr>
          <p:cNvSpPr txBox="1">
            <a:spLocks/>
          </p:cNvSpPr>
          <p:nvPr/>
        </p:nvSpPr>
        <p:spPr>
          <a:xfrm>
            <a:off x="886781" y="3909235"/>
            <a:ext cx="4672303" cy="206087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Disadvantage : </a:t>
            </a:r>
          </a:p>
          <a:p>
            <a:pPr lvl="1"/>
            <a:r>
              <a:rPr lang="en-US" sz="1400" dirty="0"/>
              <a:t>Each group have their own ecosystem</a:t>
            </a:r>
          </a:p>
          <a:p>
            <a:pPr lvl="1"/>
            <a:r>
              <a:rPr lang="en-US" sz="1400" dirty="0"/>
              <a:t>Data are scattered</a:t>
            </a:r>
          </a:p>
          <a:p>
            <a:pPr lvl="1"/>
            <a:r>
              <a:rPr lang="en-US" sz="1400" dirty="0"/>
              <a:t>Slow interaction</a:t>
            </a:r>
          </a:p>
          <a:p>
            <a:pPr lvl="1"/>
            <a:endParaRPr lang="en-US" sz="1400" dirty="0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2B60CA65-F1E6-A54A-73A6-6058D9B156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BFE"/>
              </a:clrFrom>
              <a:clrTo>
                <a:srgbClr val="F9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303" y="207906"/>
            <a:ext cx="1266063" cy="357294"/>
          </a:xfrm>
          <a:prstGeom prst="rect">
            <a:avLst/>
          </a:prstGeom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C6E8909E-B636-FA71-4642-0D58D088C3F2}"/>
              </a:ext>
            </a:extLst>
          </p:cNvPr>
          <p:cNvSpPr/>
          <p:nvPr/>
        </p:nvSpPr>
        <p:spPr>
          <a:xfrm>
            <a:off x="6993082" y="1098452"/>
            <a:ext cx="1522959" cy="116583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050" dirty="0"/>
              <a:t>Power </a:t>
            </a:r>
            <a:r>
              <a:rPr lang="fr-FR" sz="1050" dirty="0" err="1"/>
              <a:t>Supply</a:t>
            </a:r>
            <a:endParaRPr lang="fr-FR" sz="1050" dirty="0"/>
          </a:p>
          <a:p>
            <a:pPr algn="ctr"/>
            <a:r>
              <a:rPr lang="fr-FR" sz="1050" dirty="0"/>
              <a:t>Group 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4653C7F-964B-BE23-7297-BE6F468FDF0C}"/>
              </a:ext>
            </a:extLst>
          </p:cNvPr>
          <p:cNvCxnSpPr>
            <a:cxnSpLocks/>
            <a:stCxn id="54" idx="4"/>
            <a:endCxn id="72" idx="0"/>
          </p:cNvCxnSpPr>
          <p:nvPr/>
        </p:nvCxnSpPr>
        <p:spPr>
          <a:xfrm>
            <a:off x="7754562" y="2264288"/>
            <a:ext cx="397046" cy="154654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535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50" grpId="0" animBg="1"/>
      <p:bldP spid="59" grpId="0" animBg="1"/>
      <p:bldP spid="63" grpId="0" animBg="1"/>
      <p:bldP spid="67" grpId="0" animBg="1"/>
      <p:bldP spid="73" grpId="0" animBg="1"/>
      <p:bldP spid="75" grpId="0" animBg="1"/>
      <p:bldP spid="77" grpId="0" animBg="1"/>
      <p:bldP spid="33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4F048-4190-CB12-D189-35EB868C8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Ecosystem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656721-5B28-D142-F3BB-7AF1B6A5EC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25A7024-7FBC-77E5-7D2F-B1A8B4F22FDA}"/>
              </a:ext>
            </a:extLst>
          </p:cNvPr>
          <p:cNvSpPr/>
          <p:nvPr/>
        </p:nvSpPr>
        <p:spPr>
          <a:xfrm>
            <a:off x="6512239" y="2522300"/>
            <a:ext cx="1584175" cy="565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/>
              <a:t>JIRA Incidents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7D7FC510-17D4-7475-2D4D-F32C0A2E223D}"/>
              </a:ext>
            </a:extLst>
          </p:cNvPr>
          <p:cNvSpPr/>
          <p:nvPr/>
        </p:nvSpPr>
        <p:spPr>
          <a:xfrm>
            <a:off x="5655075" y="3515834"/>
            <a:ext cx="1464327" cy="5856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err="1"/>
              <a:t>Statistics</a:t>
            </a:r>
            <a:endParaRPr lang="fr-FR" sz="1200"/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1D30F62C-C120-FB60-416D-44B5BFB62E70}"/>
              </a:ext>
            </a:extLst>
          </p:cNvPr>
          <p:cNvSpPr/>
          <p:nvPr/>
        </p:nvSpPr>
        <p:spPr>
          <a:xfrm>
            <a:off x="8964789" y="3536291"/>
            <a:ext cx="1584173" cy="565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/>
              <a:t>Confluence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BD00DC09-F15B-3492-CDF7-C9B36A10F6AA}"/>
              </a:ext>
            </a:extLst>
          </p:cNvPr>
          <p:cNvCxnSpPr>
            <a:cxnSpLocks/>
            <a:stCxn id="59" idx="0"/>
            <a:endCxn id="31" idx="2"/>
          </p:cNvCxnSpPr>
          <p:nvPr/>
        </p:nvCxnSpPr>
        <p:spPr>
          <a:xfrm flipH="1" flipV="1">
            <a:off x="9228929" y="3087500"/>
            <a:ext cx="527947" cy="4487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09892B2-0C7A-BE82-6009-640ED88ECB9E}"/>
              </a:ext>
            </a:extLst>
          </p:cNvPr>
          <p:cNvCxnSpPr>
            <a:cxnSpLocks/>
            <a:stCxn id="11" idx="2"/>
            <a:endCxn id="50" idx="0"/>
          </p:cNvCxnSpPr>
          <p:nvPr/>
        </p:nvCxnSpPr>
        <p:spPr>
          <a:xfrm flipH="1">
            <a:off x="6387239" y="3087500"/>
            <a:ext cx="917088" cy="4283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39A33D9F-3598-1BA0-05BB-BD9D2410848A}"/>
              </a:ext>
            </a:extLst>
          </p:cNvPr>
          <p:cNvSpPr/>
          <p:nvPr/>
        </p:nvSpPr>
        <p:spPr>
          <a:xfrm>
            <a:off x="8436841" y="2522300"/>
            <a:ext cx="1584175" cy="565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/>
              <a:t>JIRA Intervention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023BFAC2-D8BB-9F99-6AE9-B45349474531}"/>
              </a:ext>
            </a:extLst>
          </p:cNvPr>
          <p:cNvCxnSpPr>
            <a:cxnSpLocks/>
            <a:stCxn id="31" idx="1"/>
            <a:endCxn id="11" idx="3"/>
          </p:cNvCxnSpPr>
          <p:nvPr/>
        </p:nvCxnSpPr>
        <p:spPr>
          <a:xfrm flipH="1">
            <a:off x="8096414" y="2804900"/>
            <a:ext cx="340427" cy="0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2A39E917-5DCB-3709-5057-7534A0BC324E}"/>
              </a:ext>
            </a:extLst>
          </p:cNvPr>
          <p:cNvCxnSpPr>
            <a:cxnSpLocks/>
            <a:stCxn id="59" idx="0"/>
            <a:endCxn id="11" idx="2"/>
          </p:cNvCxnSpPr>
          <p:nvPr/>
        </p:nvCxnSpPr>
        <p:spPr>
          <a:xfrm flipH="1" flipV="1">
            <a:off x="7304327" y="3087500"/>
            <a:ext cx="2452549" cy="4487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5" name="Ellipse 84">
            <a:extLst>
              <a:ext uri="{FF2B5EF4-FFF2-40B4-BE49-F238E27FC236}">
                <a16:creationId xmlns:a16="http://schemas.microsoft.com/office/drawing/2014/main" id="{C5A8CD56-CD1D-4888-E05D-CAFBB667FAD8}"/>
              </a:ext>
            </a:extLst>
          </p:cNvPr>
          <p:cNvSpPr/>
          <p:nvPr/>
        </p:nvSpPr>
        <p:spPr>
          <a:xfrm>
            <a:off x="5062833" y="2051649"/>
            <a:ext cx="6101610" cy="3587151"/>
          </a:xfrm>
          <a:prstGeom prst="ellipse">
            <a:avLst/>
          </a:prstGeom>
          <a:noFill/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Flèche : bas 85">
            <a:extLst>
              <a:ext uri="{FF2B5EF4-FFF2-40B4-BE49-F238E27FC236}">
                <a16:creationId xmlns:a16="http://schemas.microsoft.com/office/drawing/2014/main" id="{D6FB09ED-047A-E08F-31B8-C4BBD52473B1}"/>
              </a:ext>
            </a:extLst>
          </p:cNvPr>
          <p:cNvSpPr/>
          <p:nvPr/>
        </p:nvSpPr>
        <p:spPr>
          <a:xfrm rot="20705034">
            <a:off x="7530540" y="1622652"/>
            <a:ext cx="379655" cy="461817"/>
          </a:xfrm>
          <a:prstGeom prst="downArrow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Flèche : bas 86">
            <a:extLst>
              <a:ext uri="{FF2B5EF4-FFF2-40B4-BE49-F238E27FC236}">
                <a16:creationId xmlns:a16="http://schemas.microsoft.com/office/drawing/2014/main" id="{7B0B82B6-347A-258F-7C5E-21B2C99206B1}"/>
              </a:ext>
            </a:extLst>
          </p:cNvPr>
          <p:cNvSpPr/>
          <p:nvPr/>
        </p:nvSpPr>
        <p:spPr>
          <a:xfrm rot="262627">
            <a:off x="9232653" y="1651940"/>
            <a:ext cx="346721" cy="575369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89" name="Flèche : bas 88">
            <a:extLst>
              <a:ext uri="{FF2B5EF4-FFF2-40B4-BE49-F238E27FC236}">
                <a16:creationId xmlns:a16="http://schemas.microsoft.com/office/drawing/2014/main" id="{F9E23989-935C-E57E-7CB4-1C8DC42DDCFA}"/>
              </a:ext>
            </a:extLst>
          </p:cNvPr>
          <p:cNvSpPr/>
          <p:nvPr/>
        </p:nvSpPr>
        <p:spPr>
          <a:xfrm rot="2403407">
            <a:off x="10402901" y="2053945"/>
            <a:ext cx="379655" cy="670175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dk1"/>
              </a:solidFill>
            </a:endParaRPr>
          </a:p>
        </p:txBody>
      </p:sp>
      <p:sp>
        <p:nvSpPr>
          <p:cNvPr id="93" name="Rectangle : coins arrondis 92">
            <a:extLst>
              <a:ext uri="{FF2B5EF4-FFF2-40B4-BE49-F238E27FC236}">
                <a16:creationId xmlns:a16="http://schemas.microsoft.com/office/drawing/2014/main" id="{C7A355AD-F39C-0792-281A-80F3CF0CE79E}"/>
              </a:ext>
            </a:extLst>
          </p:cNvPr>
          <p:cNvSpPr/>
          <p:nvPr/>
        </p:nvSpPr>
        <p:spPr>
          <a:xfrm>
            <a:off x="7248546" y="3526061"/>
            <a:ext cx="1584173" cy="58565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Grafana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7086776B-81DD-1E1C-0F98-88AF0E11BAF1}"/>
              </a:ext>
            </a:extLst>
          </p:cNvPr>
          <p:cNvSpPr txBox="1">
            <a:spLocks/>
          </p:cNvSpPr>
          <p:nvPr/>
        </p:nvSpPr>
        <p:spPr>
          <a:xfrm>
            <a:off x="552034" y="4311121"/>
            <a:ext cx="4672303" cy="206087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JIRA: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Incident Tracking Software</a:t>
            </a:r>
          </a:p>
          <a:p>
            <a:pPr marL="0" indent="0">
              <a:buNone/>
            </a:pPr>
            <a:r>
              <a:rPr lang="en-US" sz="1800" dirty="0"/>
              <a:t>CONFLUENCE: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Collaborative wiki system</a:t>
            </a:r>
          </a:p>
          <a:p>
            <a:pPr marL="0" indent="0">
              <a:buNone/>
            </a:pPr>
            <a:r>
              <a:rPr lang="en-US" sz="1800" dirty="0"/>
              <a:t>GRAFANA: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Data-monitoring web-based software</a:t>
            </a: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34D7A07C-92F2-CF36-2BF2-5ED407DA3797}"/>
              </a:ext>
            </a:extLst>
          </p:cNvPr>
          <p:cNvSpPr txBox="1">
            <a:spLocks/>
          </p:cNvSpPr>
          <p:nvPr/>
        </p:nvSpPr>
        <p:spPr>
          <a:xfrm>
            <a:off x="295872" y="979953"/>
            <a:ext cx="4672303" cy="206087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Goals:</a:t>
            </a:r>
          </a:p>
          <a:p>
            <a:pPr lvl="1"/>
            <a:r>
              <a:rPr lang="en-US" sz="1400" dirty="0"/>
              <a:t>Make interaction between group easier</a:t>
            </a:r>
          </a:p>
          <a:p>
            <a:pPr lvl="1"/>
            <a:r>
              <a:rPr lang="en-US" sz="1400" dirty="0"/>
              <a:t>Improve traceability and reporting at group level</a:t>
            </a:r>
          </a:p>
          <a:p>
            <a:pPr lvl="1"/>
            <a:r>
              <a:rPr lang="en-US" sz="1400" dirty="0"/>
              <a:t>Save time</a:t>
            </a:r>
          </a:p>
          <a:p>
            <a:pPr lvl="1"/>
            <a:r>
              <a:rPr lang="en-US" sz="1400" dirty="0"/>
              <a:t>Create a Knowledge Database</a:t>
            </a:r>
          </a:p>
          <a:p>
            <a:pPr marL="457200" lvl="1" indent="0">
              <a:buNone/>
            </a:pPr>
            <a:endParaRPr lang="en-US" sz="1600" dirty="0"/>
          </a:p>
          <a:p>
            <a:endParaRPr lang="en-US" sz="2000" dirty="0"/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69108DF4-EE3E-59DA-1790-D8D1B7B6F735}"/>
              </a:ext>
            </a:extLst>
          </p:cNvPr>
          <p:cNvSpPr/>
          <p:nvPr/>
        </p:nvSpPr>
        <p:spPr>
          <a:xfrm>
            <a:off x="7248546" y="4326139"/>
            <a:ext cx="1584173" cy="585657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Accelerator DB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B3BF926-5181-6F78-BDF4-B7F33237319D}"/>
              </a:ext>
            </a:extLst>
          </p:cNvPr>
          <p:cNvCxnSpPr>
            <a:cxnSpLocks/>
            <a:stCxn id="93" idx="2"/>
            <a:endCxn id="35" idx="0"/>
          </p:cNvCxnSpPr>
          <p:nvPr/>
        </p:nvCxnSpPr>
        <p:spPr>
          <a:xfrm>
            <a:off x="8040633" y="4111718"/>
            <a:ext cx="0" cy="214421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1" name="Image 50">
            <a:extLst>
              <a:ext uri="{FF2B5EF4-FFF2-40B4-BE49-F238E27FC236}">
                <a16:creationId xmlns:a16="http://schemas.microsoft.com/office/drawing/2014/main" id="{D96E1EB4-7093-7049-6F4E-A7FCE2365D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BFE"/>
              </a:clrFrom>
              <a:clrTo>
                <a:srgbClr val="F9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303" y="207906"/>
            <a:ext cx="1266063" cy="357294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0EEDE5A-C16C-9C0A-B20E-35FC22ECEFB0}"/>
              </a:ext>
            </a:extLst>
          </p:cNvPr>
          <p:cNvSpPr/>
          <p:nvPr/>
        </p:nvSpPr>
        <p:spPr>
          <a:xfrm>
            <a:off x="6784613" y="529462"/>
            <a:ext cx="1522958" cy="116583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Operation Group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2EF4C6B-3322-7421-5066-C6E8C6689187}"/>
              </a:ext>
            </a:extLst>
          </p:cNvPr>
          <p:cNvSpPr/>
          <p:nvPr/>
        </p:nvSpPr>
        <p:spPr>
          <a:xfrm>
            <a:off x="8832719" y="725506"/>
            <a:ext cx="1522958" cy="116583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050" dirty="0"/>
              <a:t>Vacuum Group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926FF676-AE15-F166-C361-FF8EF4B23ADD}"/>
              </a:ext>
            </a:extLst>
          </p:cNvPr>
          <p:cNvSpPr/>
          <p:nvPr/>
        </p:nvSpPr>
        <p:spPr>
          <a:xfrm>
            <a:off x="10402962" y="1205218"/>
            <a:ext cx="1522958" cy="116155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050" dirty="0"/>
              <a:t>Power </a:t>
            </a:r>
            <a:r>
              <a:rPr lang="fr-FR" sz="1050" dirty="0" err="1"/>
              <a:t>Supply</a:t>
            </a:r>
            <a:endParaRPr lang="fr-FR" sz="1050" dirty="0"/>
          </a:p>
          <a:p>
            <a:pPr algn="ctr"/>
            <a:r>
              <a:rPr lang="fr-FR" sz="1050" dirty="0"/>
              <a:t>Group </a:t>
            </a:r>
          </a:p>
        </p:txBody>
      </p:sp>
    </p:spTree>
    <p:extLst>
      <p:ext uri="{BB962C8B-B14F-4D97-AF65-F5344CB8AC3E}">
        <p14:creationId xmlns:p14="http://schemas.microsoft.com/office/powerpoint/2010/main" val="835802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0" grpId="0" animBg="1"/>
      <p:bldP spid="59" grpId="0" animBg="1"/>
      <p:bldP spid="31" grpId="0" animBg="1"/>
      <p:bldP spid="93" grpId="0" animBg="1"/>
      <p:bldP spid="6" grpId="0" uiExpand="1" build="p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EF1B4D3E-BE1F-3D77-0C70-4A09BD35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952" y="2015827"/>
            <a:ext cx="5425850" cy="681959"/>
          </a:xfrm>
        </p:spPr>
        <p:txBody>
          <a:bodyPr>
            <a:normAutofit fontScale="90000"/>
          </a:bodyPr>
          <a:lstStyle/>
          <a:p>
            <a:r>
              <a:rPr lang="en-US"/>
              <a:t>Issue Reporting and Knowledge Database</a:t>
            </a:r>
          </a:p>
        </p:txBody>
      </p:sp>
    </p:spTree>
    <p:extLst>
      <p:ext uri="{BB962C8B-B14F-4D97-AF65-F5344CB8AC3E}">
        <p14:creationId xmlns:p14="http://schemas.microsoft.com/office/powerpoint/2010/main" val="1322859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F0F9276F-34BA-C293-A94A-309638991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552" y="1619989"/>
            <a:ext cx="5852080" cy="3500411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054EAAB4-8F6C-AE29-7AD6-E4057E1AF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</p:spPr>
        <p:txBody>
          <a:bodyPr/>
          <a:lstStyle/>
          <a:p>
            <a:r>
              <a:rPr lang="en-US"/>
              <a:t>Incident Reporting: From </a:t>
            </a:r>
            <a:r>
              <a:rPr lang="en-US" err="1"/>
              <a:t>Elog</a:t>
            </a:r>
            <a:r>
              <a:rPr lang="en-US"/>
              <a:t> to JIRA</a:t>
            </a:r>
          </a:p>
        </p:txBody>
      </p:sp>
      <p:sp>
        <p:nvSpPr>
          <p:cNvPr id="21" name="Espace réservé du numéro de diapositive 3">
            <a:extLst>
              <a:ext uri="{FF2B5EF4-FFF2-40B4-BE49-F238E27FC236}">
                <a16:creationId xmlns:a16="http://schemas.microsoft.com/office/drawing/2014/main" id="{02658D08-9B8A-A073-7BAB-16603A4B9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11297" y="6368367"/>
            <a:ext cx="429319" cy="360000"/>
          </a:xfrm>
        </p:spPr>
        <p:txBody>
          <a:bodyPr/>
          <a:lstStyle/>
          <a:p>
            <a:fld id="{F1620CC9-C982-429E-97C9-9F71A6603CF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DDD2EA7-59D0-CF93-8D10-91AA7F7451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368" y="947959"/>
            <a:ext cx="5184576" cy="2057206"/>
          </a:xfrm>
        </p:spPr>
        <p:txBody>
          <a:bodyPr/>
          <a:lstStyle/>
          <a:p>
            <a:r>
              <a:rPr lang="en-US" sz="2000" dirty="0"/>
              <a:t>Until 2018: Elog</a:t>
            </a:r>
          </a:p>
          <a:p>
            <a:pPr lvl="1"/>
            <a:r>
              <a:rPr lang="en-US" sz="1400" dirty="0"/>
              <a:t>Manually by Operator</a:t>
            </a:r>
          </a:p>
          <a:p>
            <a:pPr lvl="1"/>
            <a:r>
              <a:rPr lang="en-US" sz="1400" dirty="0"/>
              <a:t>Slow </a:t>
            </a:r>
          </a:p>
          <a:p>
            <a:pPr lvl="1"/>
            <a:r>
              <a:rPr lang="en-US" sz="1400" dirty="0"/>
              <a:t>Hard to request with scripts</a:t>
            </a:r>
          </a:p>
          <a:p>
            <a:pPr lvl="1"/>
            <a:r>
              <a:rPr lang="en-US" sz="1400" dirty="0"/>
              <a:t>No collaboration between group</a:t>
            </a:r>
          </a:p>
          <a:p>
            <a:pPr lvl="1"/>
            <a:r>
              <a:rPr lang="en-US" sz="1400" dirty="0"/>
              <a:t>Incident resolution transmitted orally to the operator</a:t>
            </a:r>
          </a:p>
          <a:p>
            <a:pPr lvl="2"/>
            <a:r>
              <a:rPr lang="en-US" sz="1200" dirty="0"/>
              <a:t>Can lead to information loss or transcription error</a:t>
            </a:r>
          </a:p>
          <a:p>
            <a:pPr marL="457200" lvl="1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140C06D-7EB4-F598-7A97-D4F99279C2C3}"/>
              </a:ext>
            </a:extLst>
          </p:cNvPr>
          <p:cNvSpPr txBox="1"/>
          <p:nvPr/>
        </p:nvSpPr>
        <p:spPr>
          <a:xfrm>
            <a:off x="407368" y="3429000"/>
            <a:ext cx="6110286" cy="250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2018: JIRA 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issue-tracking tool developed by Atlassian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SOLEIL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2015 for IT Teams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2018 for Machine Incidents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Objectives: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Cross-team collaboration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operation knowledge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EF5A112-FDD2-7BEA-7B65-A2A98C9A8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756748"/>
            <a:ext cx="5024502" cy="534450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5E4D18B-E6E3-4B3F-77AC-059C485CB2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9FBFE"/>
              </a:clrFrom>
              <a:clrTo>
                <a:srgbClr val="F9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303" y="207906"/>
            <a:ext cx="1266063" cy="3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57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0EA0A-6F0B-2F79-3B2A-74751DE66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Incident Workflow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9073D7-A5FD-BCB0-F4F8-D62DB4CA3D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6B47A00-6021-CF02-9B2E-65923002CE7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242171" y="2697613"/>
            <a:ext cx="289438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i="1">
                <a:solidFill>
                  <a:srgbClr val="FF0000"/>
                </a:solidFill>
              </a:rPr>
              <a:t>Known Incident </a:t>
            </a:r>
            <a:r>
              <a:rPr lang="en-US" sz="1200" i="1"/>
              <a:t>not requiring the intervention of the support group (INIT, RESET, ...)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342E9-F1F5-7CA4-9DA9-4164E5B9B7F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660483" y="1122368"/>
            <a:ext cx="3077424" cy="391463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Creation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58621DA-AC7C-6D13-36C1-F64C1217436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989532" y="821381"/>
            <a:ext cx="3116557" cy="101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u="sng" dirty="0"/>
              <a:t>Project: </a:t>
            </a:r>
            <a:r>
              <a:rPr lang="en-US" sz="1200" i="1" dirty="0">
                <a:solidFill>
                  <a:srgbClr val="FF0000"/>
                </a:solidFill>
              </a:rPr>
              <a:t>ServiceDesk CTRLDESK)</a:t>
            </a:r>
            <a:endParaRPr lang="en-US" sz="1200" i="1" u="sng" dirty="0"/>
          </a:p>
          <a:p>
            <a:r>
              <a:rPr lang="en-US" sz="1200" i="1" u="sng" dirty="0"/>
              <a:t>type of request: </a:t>
            </a:r>
            <a:r>
              <a:rPr lang="en-US" sz="1200" i="1" dirty="0">
                <a:solidFill>
                  <a:srgbClr val="FF0000"/>
                </a:solidFill>
              </a:rPr>
              <a:t>Incident</a:t>
            </a:r>
          </a:p>
          <a:p>
            <a:r>
              <a:rPr lang="en-US" sz="1200" i="1" u="sng" dirty="0"/>
              <a:t>components: </a:t>
            </a:r>
            <a:r>
              <a:rPr lang="en-US" sz="1200" i="1" dirty="0">
                <a:solidFill>
                  <a:srgbClr val="FF0000"/>
                </a:solidFill>
              </a:rPr>
              <a:t>Machine operation</a:t>
            </a:r>
          </a:p>
          <a:p>
            <a:r>
              <a:rPr lang="en-US" sz="1200" i="1" u="sng" dirty="0"/>
              <a:t>Summary:</a:t>
            </a:r>
          </a:p>
          <a:p>
            <a:r>
              <a:rPr lang="en-US" sz="1200" i="1" u="sng" dirty="0"/>
              <a:t>Description: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0B3012-DB77-EC9D-E322-EAF466D023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080178" y="2043579"/>
            <a:ext cx="2238034" cy="389188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Operator Rooting</a:t>
            </a:r>
            <a:endParaRPr lang="en-US" sz="200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A43602C-4898-8B28-0C46-F736ECCDB862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5202469" y="1521366"/>
            <a:ext cx="1" cy="5128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Accolade ouvrante 15">
            <a:extLst>
              <a:ext uri="{FF2B5EF4-FFF2-40B4-BE49-F238E27FC236}">
                <a16:creationId xmlns:a16="http://schemas.microsoft.com/office/drawing/2014/main" id="{3820B9BB-FDD6-E07A-4D40-FFAB94416E9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808127" y="880437"/>
            <a:ext cx="230589" cy="87877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colade ouvrante 16">
            <a:extLst>
              <a:ext uri="{FF2B5EF4-FFF2-40B4-BE49-F238E27FC236}">
                <a16:creationId xmlns:a16="http://schemas.microsoft.com/office/drawing/2014/main" id="{53276E37-75E9-5933-B227-BDEFFCB4D47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450160" y="1881893"/>
            <a:ext cx="64880" cy="7146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FC4A4F-512C-8A48-E58E-192E281A08E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843905" y="4814421"/>
            <a:ext cx="7060408" cy="313827"/>
          </a:xfrm>
          <a:prstGeom prst="rect">
            <a:avLst/>
          </a:prstGeom>
          <a:solidFill>
            <a:srgbClr val="00B0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Resolved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AE1E0F-3E3B-C59F-EADA-8D9849D4AC8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765400" y="3256837"/>
            <a:ext cx="1570092" cy="391463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Level 1</a:t>
            </a:r>
          </a:p>
        </p:txBody>
      </p:sp>
      <p:cxnSp>
        <p:nvCxnSpPr>
          <p:cNvPr id="21" name="Connecteur en angle 112">
            <a:extLst>
              <a:ext uri="{FF2B5EF4-FFF2-40B4-BE49-F238E27FC236}">
                <a16:creationId xmlns:a16="http://schemas.microsoft.com/office/drawing/2014/main" id="{2FF0D30E-A3D6-58AF-CEA8-F5E2528B148F}"/>
              </a:ext>
            </a:extLst>
          </p:cNvPr>
          <p:cNvCxnSpPr>
            <a:cxnSpLocks/>
            <a:stCxn id="14" idx="2"/>
            <a:endCxn id="19" idx="0"/>
          </p:cNvCxnSpPr>
          <p:nvPr>
            <p:custDataLst>
              <p:tags r:id="rId10"/>
            </p:custDataLst>
          </p:nvPr>
        </p:nvCxnSpPr>
        <p:spPr>
          <a:xfrm rot="5400000">
            <a:off x="3462786" y="1520428"/>
            <a:ext cx="824070" cy="264874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en angle 113">
            <a:extLst>
              <a:ext uri="{FF2B5EF4-FFF2-40B4-BE49-F238E27FC236}">
                <a16:creationId xmlns:a16="http://schemas.microsoft.com/office/drawing/2014/main" id="{A7CB391D-EC28-E160-8D8C-8F25798E1A30}"/>
              </a:ext>
            </a:extLst>
          </p:cNvPr>
          <p:cNvCxnSpPr>
            <a:cxnSpLocks/>
            <a:stCxn id="14" idx="2"/>
          </p:cNvCxnSpPr>
          <p:nvPr>
            <p:custDataLst>
              <p:tags r:id="rId11"/>
            </p:custDataLst>
          </p:nvPr>
        </p:nvCxnSpPr>
        <p:spPr>
          <a:xfrm rot="16200000" flipH="1">
            <a:off x="4831138" y="2800824"/>
            <a:ext cx="842502" cy="1063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9A49649-06BD-8BA1-C070-10D515EEDA4C}"/>
              </a:ext>
            </a:extLst>
          </p:cNvPr>
          <p:cNvCxnSpPr>
            <a:stCxn id="19" idx="2"/>
          </p:cNvCxnSpPr>
          <p:nvPr>
            <p:custDataLst>
              <p:tags r:id="rId12"/>
            </p:custDataLst>
          </p:nvPr>
        </p:nvCxnSpPr>
        <p:spPr>
          <a:xfrm>
            <a:off x="2550446" y="3648300"/>
            <a:ext cx="0" cy="11661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A2BD195-F992-8B3A-8D91-88D9CC72173C}"/>
              </a:ext>
            </a:extLst>
          </p:cNvPr>
          <p:cNvCxnSpPr>
            <a:stCxn id="20" idx="2"/>
            <a:endCxn id="33" idx="0"/>
          </p:cNvCxnSpPr>
          <p:nvPr>
            <p:custDataLst>
              <p:tags r:id="rId13"/>
            </p:custDataLst>
          </p:nvPr>
        </p:nvCxnSpPr>
        <p:spPr>
          <a:xfrm flipH="1">
            <a:off x="3923775" y="3648302"/>
            <a:ext cx="1175198" cy="35184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Connecteur en angle 117">
            <a:extLst>
              <a:ext uri="{FF2B5EF4-FFF2-40B4-BE49-F238E27FC236}">
                <a16:creationId xmlns:a16="http://schemas.microsoft.com/office/drawing/2014/main" id="{125D3F00-C361-0B78-0302-0391625E1981}"/>
              </a:ext>
            </a:extLst>
          </p:cNvPr>
          <p:cNvCxnSpPr>
            <a:stCxn id="19" idx="3"/>
            <a:endCxn id="20" idx="1"/>
          </p:cNvCxnSpPr>
          <p:nvPr>
            <p:custDataLst>
              <p:tags r:id="rId14"/>
            </p:custDataLst>
          </p:nvPr>
        </p:nvCxnSpPr>
        <p:spPr>
          <a:xfrm>
            <a:off x="3335492" y="3452568"/>
            <a:ext cx="863550" cy="2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0B4891D-803E-6B79-186C-27864BBD0D1A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843905" y="6060485"/>
            <a:ext cx="7060408" cy="311516"/>
          </a:xfrm>
          <a:prstGeom prst="rect">
            <a:avLst/>
          </a:prstGeom>
          <a:solidFill>
            <a:srgbClr val="00B0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Closed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6A68F1A-0588-D598-BCD7-2B999362C81B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>
            <a:off x="5305036" y="5128248"/>
            <a:ext cx="0" cy="334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348DE1EB-CE2D-C332-35BB-6D8EEF34F49E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5406511" y="2760825"/>
            <a:ext cx="2432676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i="1">
                <a:solidFill>
                  <a:srgbClr val="FF0000"/>
                </a:solidFill>
              </a:rPr>
              <a:t>Incident requiring action of the support group</a:t>
            </a:r>
            <a:endParaRPr lang="en-US" sz="1200" i="1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A2A7FD3-D3DD-6A57-F2CC-7252D436E4A4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634977" y="2720483"/>
            <a:ext cx="2195870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b="1" i="1">
                <a:solidFill>
                  <a:srgbClr val="FF0000"/>
                </a:solidFill>
              </a:rPr>
              <a:t>Incident requiring action of the Operator</a:t>
            </a:r>
            <a:endParaRPr lang="en-US" sz="1100" i="1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37433F7-E8F0-46EF-DCC6-7655AFB73D8E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6026315" y="5781707"/>
            <a:ext cx="390355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i="1">
                <a:solidFill>
                  <a:srgbClr val="FF0000"/>
                </a:solidFill>
              </a:rPr>
              <a:t>Closing the ticket by the Incident Manager</a:t>
            </a:r>
            <a:endParaRPr lang="en-US" sz="1200" i="1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1D35AA4-75C2-6451-25E6-78BFE9FD044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2981720" y="4000146"/>
            <a:ext cx="1884109" cy="391463"/>
          </a:xfrm>
          <a:prstGeom prst="rect">
            <a:avLst/>
          </a:prstGeom>
          <a:solidFill>
            <a:schemeClr val="accent6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Create / link to problem(s)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402BFC-7011-2707-CA61-15D8292E678E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5525363" y="3942741"/>
            <a:ext cx="2565528" cy="555331"/>
          </a:xfrm>
          <a:prstGeom prst="rect">
            <a:avLst/>
          </a:prstGeom>
          <a:solidFill>
            <a:schemeClr val="accent6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Create / link : Mondays Machine or shutdown intervention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D057361E-C864-EAC5-1B72-6C084692D9DF}"/>
              </a:ext>
            </a:extLst>
          </p:cNvPr>
          <p:cNvCxnSpPr>
            <a:cxnSpLocks/>
            <a:stCxn id="20" idx="2"/>
            <a:endCxn id="34" idx="0"/>
          </p:cNvCxnSpPr>
          <p:nvPr>
            <p:custDataLst>
              <p:tags r:id="rId22"/>
            </p:custDataLst>
          </p:nvPr>
        </p:nvCxnSpPr>
        <p:spPr>
          <a:xfrm>
            <a:off x="5098975" y="3648301"/>
            <a:ext cx="1709152" cy="29444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49432DF-C23E-C6C3-1DE7-9AE373AF6C43}"/>
              </a:ext>
            </a:extLst>
          </p:cNvPr>
          <p:cNvCxnSpPr>
            <a:stCxn id="20" idx="2"/>
          </p:cNvCxnSpPr>
          <p:nvPr>
            <p:custDataLst>
              <p:tags r:id="rId23"/>
            </p:custDataLst>
          </p:nvPr>
        </p:nvCxnSpPr>
        <p:spPr>
          <a:xfrm>
            <a:off x="5098974" y="3648302"/>
            <a:ext cx="0" cy="1166117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EEEFC80E-2347-D583-1D86-7CA63A48AF54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1843904" y="5463158"/>
            <a:ext cx="7060408" cy="313827"/>
          </a:xfrm>
          <a:prstGeom prst="rect">
            <a:avLst/>
          </a:prstGeom>
          <a:solidFill>
            <a:srgbClr val="00B0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Reviewed by support group 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87B871C-9D37-1A5B-E6CA-7854D421ED86}"/>
              </a:ext>
            </a:extLst>
          </p:cNvPr>
          <p:cNvCxnSpPr>
            <a:cxnSpLocks/>
          </p:cNvCxnSpPr>
          <p:nvPr>
            <p:custDataLst>
              <p:tags r:id="rId25"/>
            </p:custDataLst>
          </p:nvPr>
        </p:nvCxnSpPr>
        <p:spPr>
          <a:xfrm>
            <a:off x="5305036" y="5775206"/>
            <a:ext cx="0" cy="283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13335D07-15D1-B229-555C-CD3245FEDF7B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6024699" y="5158218"/>
            <a:ext cx="390517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i="1">
                <a:solidFill>
                  <a:srgbClr val="FF0000"/>
                </a:solidFill>
              </a:rPr>
              <a:t>Add comments / report ... by the support group</a:t>
            </a:r>
            <a:endParaRPr lang="en-US" sz="1200" i="1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802A3AAA-3345-10F4-7317-ECE5F8F8A630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6489350" y="1823861"/>
            <a:ext cx="3774797" cy="825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u="sng"/>
              <a:t>Start date/ End Date</a:t>
            </a:r>
          </a:p>
          <a:p>
            <a:r>
              <a:rPr lang="en-US" sz="1200" i="1" u="sng"/>
              <a:t>Beam incidence</a:t>
            </a:r>
            <a:endParaRPr lang="en-US" sz="1200" i="1">
              <a:solidFill>
                <a:srgbClr val="FF0000"/>
              </a:solidFill>
            </a:endParaRPr>
          </a:p>
          <a:p>
            <a:r>
              <a:rPr lang="en-US" sz="1200" b="1" i="1" u="sng">
                <a:solidFill>
                  <a:srgbClr val="00B050"/>
                </a:solidFill>
              </a:rPr>
              <a:t>Group (support) / equipment /  fault</a:t>
            </a:r>
          </a:p>
          <a:p>
            <a:r>
              <a:rPr lang="en-US" sz="1200" i="1" u="sng"/>
              <a:t>Location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5EFCC54B-6AD5-8EB8-084B-1702A98EC2D6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5199195" y="2432767"/>
            <a:ext cx="39191" cy="24057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7F85893A-607C-60D4-C33D-5F5B8149A10C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9FBFE"/>
              </a:clrFrom>
              <a:clrTo>
                <a:srgbClr val="F9FB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303" y="207906"/>
            <a:ext cx="1266063" cy="35729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57423DF-4182-9CD9-C48D-46E4D29A5E0E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4199043" y="3256838"/>
            <a:ext cx="1799863" cy="391463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Level 2</a:t>
            </a:r>
          </a:p>
        </p:txBody>
      </p:sp>
    </p:spTree>
    <p:extLst>
      <p:ext uri="{BB962C8B-B14F-4D97-AF65-F5344CB8AC3E}">
        <p14:creationId xmlns:p14="http://schemas.microsoft.com/office/powerpoint/2010/main" val="3747784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18" grpId="0" animBg="1"/>
      <p:bldP spid="19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7" grpId="0" animBg="1"/>
      <p:bldP spid="39" grpId="0" animBg="1"/>
      <p:bldP spid="40" grpId="0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heme/theme1.xml><?xml version="1.0" encoding="utf-8"?>
<a:theme xmlns:a="http://schemas.openxmlformats.org/drawingml/2006/main" name="Couverture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r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re - Fond foncé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apositiv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apositive - Fond foncé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6380</TotalTime>
  <Words>1511</Words>
  <Application>Microsoft Office PowerPoint</Application>
  <PresentationFormat>Grand écran</PresentationFormat>
  <Paragraphs>392</Paragraphs>
  <Slides>27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Couverture</vt:lpstr>
      <vt:lpstr>Titre - Fond blanc</vt:lpstr>
      <vt:lpstr>Titre - Fond foncé</vt:lpstr>
      <vt:lpstr>Diapositive - Fond blanc</vt:lpstr>
      <vt:lpstr>Diapositive - Fond foncé</vt:lpstr>
      <vt:lpstr>Présentation PowerPoint</vt:lpstr>
      <vt:lpstr>Layout</vt:lpstr>
      <vt:lpstr>SOLEIL in a Few Metrics</vt:lpstr>
      <vt:lpstr>SOLEIL in a Few Metrics</vt:lpstr>
      <vt:lpstr>Historical Ecosystem</vt:lpstr>
      <vt:lpstr>Ecosystem</vt:lpstr>
      <vt:lpstr>Issue Reporting and Knowledge Database</vt:lpstr>
      <vt:lpstr>Incident Reporting: From Elog to JIRA</vt:lpstr>
      <vt:lpstr>Incident Workflow</vt:lpstr>
      <vt:lpstr>JIRA Dashboards Tailored for Accelerator and IT Support Groups </vt:lpstr>
      <vt:lpstr>Weekly Operation Meeting</vt:lpstr>
      <vt:lpstr>JIRA User-Friendly and Efficient Interface for Report and Incident</vt:lpstr>
      <vt:lpstr>Web Statistics</vt:lpstr>
      <vt:lpstr>Intervention Tracking</vt:lpstr>
      <vt:lpstr>Confluence</vt:lpstr>
      <vt:lpstr>JIRA and Related tools Benefits</vt:lpstr>
      <vt:lpstr>Grafana</vt:lpstr>
      <vt:lpstr>Grafana</vt:lpstr>
      <vt:lpstr>Examples of Grafana Dashboards</vt:lpstr>
      <vt:lpstr>Grafana Use Cases</vt:lpstr>
      <vt:lpstr>Example of a Recent Major Incident  </vt:lpstr>
      <vt:lpstr>Transfer Line BMs (Bending Magnets) incident</vt:lpstr>
      <vt:lpstr>Incident Timeline</vt:lpstr>
      <vt:lpstr>Incident Conclusions</vt:lpstr>
      <vt:lpstr>Conclusions and Perspectives</vt:lpstr>
      <vt:lpstr>Conclusions and Perspectives</vt:lpstr>
      <vt:lpstr>Thank you for your attention</vt:lpstr>
    </vt:vector>
  </TitlesOfParts>
  <Company>Synchrotron SOLEIL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YAO Stephanie</dc:creator>
  <cp:lastModifiedBy>MARION Thomas</cp:lastModifiedBy>
  <cp:revision>77</cp:revision>
  <cp:lastPrinted>2018-10-16T09:18:49Z</cp:lastPrinted>
  <dcterms:created xsi:type="dcterms:W3CDTF">2016-11-25T17:34:53Z</dcterms:created>
  <dcterms:modified xsi:type="dcterms:W3CDTF">2024-06-25T13:44:49Z</dcterms:modified>
</cp:coreProperties>
</file>