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3"/>
  </p:notesMasterIdLst>
  <p:handoutMasterIdLst>
    <p:handoutMasterId r:id="rId24"/>
  </p:handoutMasterIdLst>
  <p:sldIdLst>
    <p:sldId id="1478" r:id="rId5"/>
    <p:sldId id="1523" r:id="rId6"/>
    <p:sldId id="1524" r:id="rId7"/>
    <p:sldId id="1494" r:id="rId8"/>
    <p:sldId id="1525" r:id="rId9"/>
    <p:sldId id="1535" r:id="rId10"/>
    <p:sldId id="1543" r:id="rId11"/>
    <p:sldId id="265" r:id="rId12"/>
    <p:sldId id="1522" r:id="rId13"/>
    <p:sldId id="1538" r:id="rId14"/>
    <p:sldId id="1540" r:id="rId15"/>
    <p:sldId id="1527" r:id="rId16"/>
    <p:sldId id="1500" r:id="rId17"/>
    <p:sldId id="1529" r:id="rId18"/>
    <p:sldId id="1542" r:id="rId19"/>
    <p:sldId id="1537" r:id="rId20"/>
    <p:sldId id="285" r:id="rId21"/>
    <p:sldId id="1518" r:id="rId2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26FF"/>
    <a:srgbClr val="FF5CFF"/>
    <a:srgbClr val="FF8005"/>
    <a:srgbClr val="32EE29"/>
    <a:srgbClr val="F5DAA8"/>
    <a:srgbClr val="AFAFAE"/>
    <a:srgbClr val="9A9B9D"/>
    <a:srgbClr val="FFFF67"/>
    <a:srgbClr val="AEB0AF"/>
    <a:srgbClr val="CEC7C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21" autoAdjust="0"/>
    <p:restoredTop sz="85675" autoAdjust="0"/>
  </p:normalViewPr>
  <p:slideViewPr>
    <p:cSldViewPr snapToGrid="0" showGuides="1">
      <p:cViewPr varScale="1">
        <p:scale>
          <a:sx n="102" d="100"/>
          <a:sy n="102" d="100"/>
        </p:scale>
        <p:origin x="208" y="27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85829-051C-E94A-8368-D76C4AADA406}" type="doc">
      <dgm:prSet loTypeId="urn:microsoft.com/office/officeart/2005/8/layout/process1" loCatId="process" qsTypeId="urn:microsoft.com/office/officeart/2005/8/quickstyle/simple1" qsCatId="simple" csTypeId="urn:microsoft.com/office/officeart/2005/8/colors/accent1_2" csCatId="accent1" phldr="1"/>
      <dgm:spPr/>
    </dgm:pt>
    <dgm:pt modelId="{6AE67ECD-A4FC-B740-B1CB-F21A02A1F8D1}">
      <dgm:prSet phldrT="[Text]" custT="1"/>
      <dgm:spPr>
        <a:solidFill>
          <a:srgbClr val="0070C0"/>
        </a:solidFill>
      </dgm:spPr>
      <dgm:t>
        <a:bodyPr/>
        <a:lstStyle/>
        <a:p>
          <a:r>
            <a:rPr lang="en-US" sz="1200" dirty="0"/>
            <a:t>EPICS Production State PV</a:t>
          </a:r>
        </a:p>
      </dgm:t>
    </dgm:pt>
    <dgm:pt modelId="{CD47C153-EBB9-294C-A93E-AB188EDDAFA3}" type="parTrans" cxnId="{50AE5461-E764-B14C-9996-D92F4CDE679F}">
      <dgm:prSet/>
      <dgm:spPr/>
      <dgm:t>
        <a:bodyPr/>
        <a:lstStyle/>
        <a:p>
          <a:endParaRPr lang="en-US" sz="1200"/>
        </a:p>
      </dgm:t>
    </dgm:pt>
    <dgm:pt modelId="{4720A8CC-FDF3-344A-BF65-C0C5F3D5E5F9}" type="sibTrans" cxnId="{50AE5461-E764-B14C-9996-D92F4CDE679F}">
      <dgm:prSet custT="1"/>
      <dgm:spPr>
        <a:solidFill>
          <a:schemeClr val="accent3">
            <a:lumMod val="60000"/>
            <a:lumOff val="40000"/>
          </a:schemeClr>
        </a:solidFill>
      </dgm:spPr>
      <dgm:t>
        <a:bodyPr/>
        <a:lstStyle/>
        <a:p>
          <a:endParaRPr lang="en-US" sz="1200"/>
        </a:p>
      </dgm:t>
    </dgm:pt>
    <dgm:pt modelId="{0481A6C3-AA7B-1145-ACB1-856DA29F602A}">
      <dgm:prSet phldrT="[Text]" custT="1"/>
      <dgm:spPr>
        <a:solidFill>
          <a:srgbClr val="0070C0"/>
        </a:solidFill>
      </dgm:spPr>
      <dgm:t>
        <a:bodyPr/>
        <a:lstStyle/>
        <a:p>
          <a:r>
            <a:rPr lang="en-US" sz="1200" dirty="0"/>
            <a:t>Monitor MPS EPICS PVs</a:t>
          </a:r>
        </a:p>
      </dgm:t>
    </dgm:pt>
    <dgm:pt modelId="{37A326E3-FEDB-F949-8AA7-72C16D4595C0}" type="parTrans" cxnId="{25BC37F1-7B43-5B4D-A298-545169184FDA}">
      <dgm:prSet/>
      <dgm:spPr/>
      <dgm:t>
        <a:bodyPr/>
        <a:lstStyle/>
        <a:p>
          <a:endParaRPr lang="en-US" sz="1200"/>
        </a:p>
      </dgm:t>
    </dgm:pt>
    <dgm:pt modelId="{B9877232-6096-D547-B539-6EE01021D0B3}" type="sibTrans" cxnId="{25BC37F1-7B43-5B4D-A298-545169184FDA}">
      <dgm:prSet custT="1"/>
      <dgm:spPr>
        <a:solidFill>
          <a:schemeClr val="accent3">
            <a:lumMod val="60000"/>
            <a:lumOff val="40000"/>
          </a:schemeClr>
        </a:solidFill>
      </dgm:spPr>
      <dgm:t>
        <a:bodyPr/>
        <a:lstStyle/>
        <a:p>
          <a:endParaRPr lang="en-US" sz="1200"/>
        </a:p>
      </dgm:t>
    </dgm:pt>
    <dgm:pt modelId="{2BF606E9-CCEB-7849-8268-7C321B459C36}">
      <dgm:prSet custT="1"/>
      <dgm:spPr>
        <a:solidFill>
          <a:srgbClr val="0070C0"/>
        </a:solidFill>
      </dgm:spPr>
      <dgm:t>
        <a:bodyPr/>
        <a:lstStyle/>
        <a:p>
          <a:r>
            <a:rPr lang="en-US" sz="1200" dirty="0"/>
            <a:t>Monitor Beam Power on Target</a:t>
          </a:r>
        </a:p>
      </dgm:t>
    </dgm:pt>
    <dgm:pt modelId="{D377C52C-417D-0447-8809-847277ACB576}" type="parTrans" cxnId="{0ED6FDFC-D455-594F-AA33-946EEC796B4E}">
      <dgm:prSet/>
      <dgm:spPr/>
      <dgm:t>
        <a:bodyPr/>
        <a:lstStyle/>
        <a:p>
          <a:endParaRPr lang="en-US" sz="1200"/>
        </a:p>
      </dgm:t>
    </dgm:pt>
    <dgm:pt modelId="{8C1EDC38-C4CD-A74E-927E-1463C51082F9}" type="sibTrans" cxnId="{0ED6FDFC-D455-594F-AA33-946EEC796B4E}">
      <dgm:prSet custT="1"/>
      <dgm:spPr/>
      <dgm:t>
        <a:bodyPr/>
        <a:lstStyle/>
        <a:p>
          <a:endParaRPr lang="en-US" sz="1200"/>
        </a:p>
      </dgm:t>
    </dgm:pt>
    <dgm:pt modelId="{76D6BCF0-444D-864B-B7B9-8A363A9B49A3}" type="pres">
      <dgm:prSet presAssocID="{63385829-051C-E94A-8368-D76C4AADA406}" presName="Name0" presStyleCnt="0">
        <dgm:presLayoutVars>
          <dgm:dir/>
          <dgm:resizeHandles val="exact"/>
        </dgm:presLayoutVars>
      </dgm:prSet>
      <dgm:spPr/>
    </dgm:pt>
    <dgm:pt modelId="{E41CBEA6-53E7-094C-9FB2-2BB3CE3CF76A}" type="pres">
      <dgm:prSet presAssocID="{6AE67ECD-A4FC-B740-B1CB-F21A02A1F8D1}" presName="node" presStyleLbl="node1" presStyleIdx="0" presStyleCnt="3">
        <dgm:presLayoutVars>
          <dgm:bulletEnabled val="1"/>
        </dgm:presLayoutVars>
      </dgm:prSet>
      <dgm:spPr/>
    </dgm:pt>
    <dgm:pt modelId="{A7256356-C839-B846-999E-497AF80FC59F}" type="pres">
      <dgm:prSet presAssocID="{4720A8CC-FDF3-344A-BF65-C0C5F3D5E5F9}" presName="sibTrans" presStyleLbl="sibTrans2D1" presStyleIdx="0" presStyleCnt="2"/>
      <dgm:spPr/>
    </dgm:pt>
    <dgm:pt modelId="{35C2F04F-8124-0A4F-BFBE-63C132BD1BC6}" type="pres">
      <dgm:prSet presAssocID="{4720A8CC-FDF3-344A-BF65-C0C5F3D5E5F9}" presName="connectorText" presStyleLbl="sibTrans2D1" presStyleIdx="0" presStyleCnt="2"/>
      <dgm:spPr/>
    </dgm:pt>
    <dgm:pt modelId="{EC1D8E1B-4777-4E4B-9214-DB021E171A99}" type="pres">
      <dgm:prSet presAssocID="{0481A6C3-AA7B-1145-ACB1-856DA29F602A}" presName="node" presStyleLbl="node1" presStyleIdx="1" presStyleCnt="3">
        <dgm:presLayoutVars>
          <dgm:bulletEnabled val="1"/>
        </dgm:presLayoutVars>
      </dgm:prSet>
      <dgm:spPr/>
    </dgm:pt>
    <dgm:pt modelId="{12BBF21B-86E7-6C4C-98D8-B67CBEF6F29E}" type="pres">
      <dgm:prSet presAssocID="{B9877232-6096-D547-B539-6EE01021D0B3}" presName="sibTrans" presStyleLbl="sibTrans2D1" presStyleIdx="1" presStyleCnt="2"/>
      <dgm:spPr/>
    </dgm:pt>
    <dgm:pt modelId="{C330350A-434A-FD4B-B173-80EDCAC26C90}" type="pres">
      <dgm:prSet presAssocID="{B9877232-6096-D547-B539-6EE01021D0B3}" presName="connectorText" presStyleLbl="sibTrans2D1" presStyleIdx="1" presStyleCnt="2"/>
      <dgm:spPr/>
    </dgm:pt>
    <dgm:pt modelId="{F0865A5B-C261-1746-A562-3CDC92265212}" type="pres">
      <dgm:prSet presAssocID="{2BF606E9-CCEB-7849-8268-7C321B459C36}" presName="node" presStyleLbl="node1" presStyleIdx="2" presStyleCnt="3">
        <dgm:presLayoutVars>
          <dgm:bulletEnabled val="1"/>
        </dgm:presLayoutVars>
      </dgm:prSet>
      <dgm:spPr/>
    </dgm:pt>
  </dgm:ptLst>
  <dgm:cxnLst>
    <dgm:cxn modelId="{8939F717-2F2F-3842-84A0-4B4ABC24FB7C}" type="presOf" srcId="{4720A8CC-FDF3-344A-BF65-C0C5F3D5E5F9}" destId="{A7256356-C839-B846-999E-497AF80FC59F}" srcOrd="0" destOrd="0" presId="urn:microsoft.com/office/officeart/2005/8/layout/process1"/>
    <dgm:cxn modelId="{590B8519-36B5-3847-9E3A-81C1978995B8}" type="presOf" srcId="{B9877232-6096-D547-B539-6EE01021D0B3}" destId="{12BBF21B-86E7-6C4C-98D8-B67CBEF6F29E}" srcOrd="0" destOrd="0" presId="urn:microsoft.com/office/officeart/2005/8/layout/process1"/>
    <dgm:cxn modelId="{5A4DF127-37F0-C04C-8C0C-858C23BBF779}" type="presOf" srcId="{0481A6C3-AA7B-1145-ACB1-856DA29F602A}" destId="{EC1D8E1B-4777-4E4B-9214-DB021E171A99}" srcOrd="0" destOrd="0" presId="urn:microsoft.com/office/officeart/2005/8/layout/process1"/>
    <dgm:cxn modelId="{2E2D4B29-9654-484F-94F3-5B83CDBB7DC4}" type="presOf" srcId="{6AE67ECD-A4FC-B740-B1CB-F21A02A1F8D1}" destId="{E41CBEA6-53E7-094C-9FB2-2BB3CE3CF76A}" srcOrd="0" destOrd="0" presId="urn:microsoft.com/office/officeart/2005/8/layout/process1"/>
    <dgm:cxn modelId="{EF02A950-1CD1-9343-9232-D0811EE741D8}" type="presOf" srcId="{2BF606E9-CCEB-7849-8268-7C321B459C36}" destId="{F0865A5B-C261-1746-A562-3CDC92265212}" srcOrd="0" destOrd="0" presId="urn:microsoft.com/office/officeart/2005/8/layout/process1"/>
    <dgm:cxn modelId="{50AE5461-E764-B14C-9996-D92F4CDE679F}" srcId="{63385829-051C-E94A-8368-D76C4AADA406}" destId="{6AE67ECD-A4FC-B740-B1CB-F21A02A1F8D1}" srcOrd="0" destOrd="0" parTransId="{CD47C153-EBB9-294C-A93E-AB188EDDAFA3}" sibTransId="{4720A8CC-FDF3-344A-BF65-C0C5F3D5E5F9}"/>
    <dgm:cxn modelId="{E1196562-8763-C448-B3BA-C281EFDDA439}" type="presOf" srcId="{B9877232-6096-D547-B539-6EE01021D0B3}" destId="{C330350A-434A-FD4B-B173-80EDCAC26C90}" srcOrd="1" destOrd="0" presId="urn:microsoft.com/office/officeart/2005/8/layout/process1"/>
    <dgm:cxn modelId="{984149A3-4402-3740-824C-C54553181DD3}" type="presOf" srcId="{63385829-051C-E94A-8368-D76C4AADA406}" destId="{76D6BCF0-444D-864B-B7B9-8A363A9B49A3}" srcOrd="0" destOrd="0" presId="urn:microsoft.com/office/officeart/2005/8/layout/process1"/>
    <dgm:cxn modelId="{C6A26BAF-F1AB-4F44-AFDC-31E09B9D0750}" type="presOf" srcId="{4720A8CC-FDF3-344A-BF65-C0C5F3D5E5F9}" destId="{35C2F04F-8124-0A4F-BFBE-63C132BD1BC6}" srcOrd="1" destOrd="0" presId="urn:microsoft.com/office/officeart/2005/8/layout/process1"/>
    <dgm:cxn modelId="{25BC37F1-7B43-5B4D-A298-545169184FDA}" srcId="{63385829-051C-E94A-8368-D76C4AADA406}" destId="{0481A6C3-AA7B-1145-ACB1-856DA29F602A}" srcOrd="1" destOrd="0" parTransId="{37A326E3-FEDB-F949-8AA7-72C16D4595C0}" sibTransId="{B9877232-6096-D547-B539-6EE01021D0B3}"/>
    <dgm:cxn modelId="{0ED6FDFC-D455-594F-AA33-946EEC796B4E}" srcId="{63385829-051C-E94A-8368-D76C4AADA406}" destId="{2BF606E9-CCEB-7849-8268-7C321B459C36}" srcOrd="2" destOrd="0" parTransId="{D377C52C-417D-0447-8809-847277ACB576}" sibTransId="{8C1EDC38-C4CD-A74E-927E-1463C51082F9}"/>
    <dgm:cxn modelId="{A73F3314-16FA-484B-917B-F5A8C8D71DF3}" type="presParOf" srcId="{76D6BCF0-444D-864B-B7B9-8A363A9B49A3}" destId="{E41CBEA6-53E7-094C-9FB2-2BB3CE3CF76A}" srcOrd="0" destOrd="0" presId="urn:microsoft.com/office/officeart/2005/8/layout/process1"/>
    <dgm:cxn modelId="{581FD791-8767-1043-A3A6-9F649556AE6A}" type="presParOf" srcId="{76D6BCF0-444D-864B-B7B9-8A363A9B49A3}" destId="{A7256356-C839-B846-999E-497AF80FC59F}" srcOrd="1" destOrd="0" presId="urn:microsoft.com/office/officeart/2005/8/layout/process1"/>
    <dgm:cxn modelId="{6A27D70B-64F4-1044-B5AD-8FC3645E20E0}" type="presParOf" srcId="{A7256356-C839-B846-999E-497AF80FC59F}" destId="{35C2F04F-8124-0A4F-BFBE-63C132BD1BC6}" srcOrd="0" destOrd="0" presId="urn:microsoft.com/office/officeart/2005/8/layout/process1"/>
    <dgm:cxn modelId="{CF873585-72CC-2544-8F73-6F1D2FB85B01}" type="presParOf" srcId="{76D6BCF0-444D-864B-B7B9-8A363A9B49A3}" destId="{EC1D8E1B-4777-4E4B-9214-DB021E171A99}" srcOrd="2" destOrd="0" presId="urn:microsoft.com/office/officeart/2005/8/layout/process1"/>
    <dgm:cxn modelId="{89461FDF-8B12-7743-9345-23978DCC1F80}" type="presParOf" srcId="{76D6BCF0-444D-864B-B7B9-8A363A9B49A3}" destId="{12BBF21B-86E7-6C4C-98D8-B67CBEF6F29E}" srcOrd="3" destOrd="0" presId="urn:microsoft.com/office/officeart/2005/8/layout/process1"/>
    <dgm:cxn modelId="{B2655E70-111C-D744-9CEC-5D1411DD04B3}" type="presParOf" srcId="{12BBF21B-86E7-6C4C-98D8-B67CBEF6F29E}" destId="{C330350A-434A-FD4B-B173-80EDCAC26C90}" srcOrd="0" destOrd="0" presId="urn:microsoft.com/office/officeart/2005/8/layout/process1"/>
    <dgm:cxn modelId="{C8B0C484-948B-4140-8D61-C74C6A04812A}" type="presParOf" srcId="{76D6BCF0-444D-864B-B7B9-8A363A9B49A3}" destId="{F0865A5B-C261-1746-A562-3CDC92265212}"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85829-051C-E94A-8368-D76C4AADA406}" type="doc">
      <dgm:prSet loTypeId="urn:microsoft.com/office/officeart/2005/8/layout/process1" loCatId="process" qsTypeId="urn:microsoft.com/office/officeart/2005/8/quickstyle/simple1" qsCatId="simple" csTypeId="urn:microsoft.com/office/officeart/2005/8/colors/accent1_2" csCatId="accent1" phldr="1"/>
      <dgm:spPr/>
    </dgm:pt>
    <dgm:pt modelId="{0FA0B912-4261-9844-963C-006AA27ACFA7}">
      <dgm:prSet custT="1"/>
      <dgm:spPr>
        <a:solidFill>
          <a:srgbClr val="FF0000"/>
        </a:solidFill>
      </dgm:spPr>
      <dgm:t>
        <a:bodyPr/>
        <a:lstStyle/>
        <a:p>
          <a:r>
            <a:rPr lang="en-US" sz="1200" dirty="0"/>
            <a:t>Recover Equipment</a:t>
          </a:r>
        </a:p>
      </dgm:t>
    </dgm:pt>
    <dgm:pt modelId="{518E01D5-AE38-6C4A-88B8-EC98116E2262}" type="parTrans" cxnId="{9F631382-94F5-1943-95D8-4871B7B65856}">
      <dgm:prSet/>
      <dgm:spPr/>
      <dgm:t>
        <a:bodyPr/>
        <a:lstStyle/>
        <a:p>
          <a:endParaRPr lang="en-US" sz="1200"/>
        </a:p>
      </dgm:t>
    </dgm:pt>
    <dgm:pt modelId="{5513E4A2-939E-1B43-BCAA-E490B0FAD47A}" type="sibTrans" cxnId="{9F631382-94F5-1943-95D8-4871B7B65856}">
      <dgm:prSet custT="1"/>
      <dgm:spPr>
        <a:solidFill>
          <a:schemeClr val="accent3">
            <a:lumMod val="60000"/>
            <a:lumOff val="40000"/>
          </a:schemeClr>
        </a:solidFill>
      </dgm:spPr>
      <dgm:t>
        <a:bodyPr/>
        <a:lstStyle/>
        <a:p>
          <a:endParaRPr lang="en-US" sz="1200"/>
        </a:p>
      </dgm:t>
    </dgm:pt>
    <dgm:pt modelId="{4571B773-8E43-6544-BC25-42D14A411B04}">
      <dgm:prSet custT="1"/>
      <dgm:spPr>
        <a:solidFill>
          <a:srgbClr val="FF0000"/>
        </a:solidFill>
      </dgm:spPr>
      <dgm:t>
        <a:bodyPr/>
        <a:lstStyle/>
        <a:p>
          <a:r>
            <a:rPr lang="en-US" sz="1200" dirty="0"/>
            <a:t>Recover Beam</a:t>
          </a:r>
        </a:p>
      </dgm:t>
    </dgm:pt>
    <dgm:pt modelId="{6FECA80F-607D-A648-B1B5-86432ABE2A36}" type="parTrans" cxnId="{0EA6FD1C-73EC-C74C-AFC7-C3D193397E1C}">
      <dgm:prSet/>
      <dgm:spPr/>
      <dgm:t>
        <a:bodyPr/>
        <a:lstStyle/>
        <a:p>
          <a:endParaRPr lang="en-US" sz="1200"/>
        </a:p>
      </dgm:t>
    </dgm:pt>
    <dgm:pt modelId="{23639E4D-AC8B-EF4D-A7F0-0943CB709B64}" type="sibTrans" cxnId="{0EA6FD1C-73EC-C74C-AFC7-C3D193397E1C}">
      <dgm:prSet custT="1"/>
      <dgm:spPr>
        <a:solidFill>
          <a:schemeClr val="accent3">
            <a:lumMod val="60000"/>
            <a:lumOff val="40000"/>
          </a:schemeClr>
        </a:solidFill>
      </dgm:spPr>
      <dgm:t>
        <a:bodyPr/>
        <a:lstStyle/>
        <a:p>
          <a:endParaRPr lang="en-US" sz="1200"/>
        </a:p>
      </dgm:t>
    </dgm:pt>
    <dgm:pt modelId="{E6302896-B24A-7E4B-BF9C-8F182BC341BB}">
      <dgm:prSet custT="1"/>
      <dgm:spPr>
        <a:solidFill>
          <a:srgbClr val="0070C0"/>
        </a:solidFill>
      </dgm:spPr>
      <dgm:t>
        <a:bodyPr/>
        <a:lstStyle/>
        <a:p>
          <a:r>
            <a:rPr lang="en-US" sz="1200" dirty="0"/>
            <a:t>Log Downtime</a:t>
          </a:r>
        </a:p>
      </dgm:t>
    </dgm:pt>
    <dgm:pt modelId="{6F0BA5D9-74EB-CF44-B81E-0344F1F8EFCA}" type="parTrans" cxnId="{B54ECD7B-55A7-044E-BA15-95A7E688CA20}">
      <dgm:prSet/>
      <dgm:spPr/>
      <dgm:t>
        <a:bodyPr/>
        <a:lstStyle/>
        <a:p>
          <a:endParaRPr lang="en-US" sz="1200"/>
        </a:p>
      </dgm:t>
    </dgm:pt>
    <dgm:pt modelId="{7843DF4E-A615-3047-A1A1-BFD72CA27E86}" type="sibTrans" cxnId="{B54ECD7B-55A7-044E-BA15-95A7E688CA20}">
      <dgm:prSet custT="1"/>
      <dgm:spPr>
        <a:solidFill>
          <a:schemeClr val="accent3">
            <a:lumMod val="60000"/>
            <a:lumOff val="40000"/>
          </a:schemeClr>
        </a:solidFill>
      </dgm:spPr>
      <dgm:t>
        <a:bodyPr/>
        <a:lstStyle/>
        <a:p>
          <a:endParaRPr lang="en-US" sz="1200"/>
        </a:p>
      </dgm:t>
    </dgm:pt>
    <dgm:pt modelId="{19ACA4EB-2358-C64A-B9C7-721E83B61E9C}">
      <dgm:prSet custT="1"/>
      <dgm:spPr>
        <a:solidFill>
          <a:srgbClr val="00B050"/>
        </a:solidFill>
      </dgm:spPr>
      <dgm:t>
        <a:bodyPr/>
        <a:lstStyle/>
        <a:p>
          <a:r>
            <a:rPr lang="en-US" sz="1200" dirty="0"/>
            <a:t>Close Work Order</a:t>
          </a:r>
        </a:p>
      </dgm:t>
    </dgm:pt>
    <dgm:pt modelId="{D9274AEA-228C-4C42-92E3-200885D6387A}" type="parTrans" cxnId="{068D7F8B-E107-EB43-94D3-3FB9F53B5489}">
      <dgm:prSet/>
      <dgm:spPr/>
      <dgm:t>
        <a:bodyPr/>
        <a:lstStyle/>
        <a:p>
          <a:endParaRPr lang="en-US" sz="1200"/>
        </a:p>
      </dgm:t>
    </dgm:pt>
    <dgm:pt modelId="{C06573A4-288A-FB4B-B03C-428E7A631ED3}" type="sibTrans" cxnId="{068D7F8B-E107-EB43-94D3-3FB9F53B5489}">
      <dgm:prSet/>
      <dgm:spPr/>
      <dgm:t>
        <a:bodyPr/>
        <a:lstStyle/>
        <a:p>
          <a:endParaRPr lang="en-US" sz="1200"/>
        </a:p>
      </dgm:t>
    </dgm:pt>
    <dgm:pt modelId="{76D6BCF0-444D-864B-B7B9-8A363A9B49A3}" type="pres">
      <dgm:prSet presAssocID="{63385829-051C-E94A-8368-D76C4AADA406}" presName="Name0" presStyleCnt="0">
        <dgm:presLayoutVars>
          <dgm:dir/>
          <dgm:resizeHandles val="exact"/>
        </dgm:presLayoutVars>
      </dgm:prSet>
      <dgm:spPr/>
    </dgm:pt>
    <dgm:pt modelId="{8EB47BC7-389B-9A45-82F9-AB195B12DFD5}" type="pres">
      <dgm:prSet presAssocID="{0FA0B912-4261-9844-963C-006AA27ACFA7}" presName="node" presStyleLbl="node1" presStyleIdx="0" presStyleCnt="4">
        <dgm:presLayoutVars>
          <dgm:bulletEnabled val="1"/>
        </dgm:presLayoutVars>
      </dgm:prSet>
      <dgm:spPr/>
    </dgm:pt>
    <dgm:pt modelId="{3EDFC919-4BE3-4C49-B15C-B59B5E996C30}" type="pres">
      <dgm:prSet presAssocID="{5513E4A2-939E-1B43-BCAA-E490B0FAD47A}" presName="sibTrans" presStyleLbl="sibTrans2D1" presStyleIdx="0" presStyleCnt="3"/>
      <dgm:spPr/>
    </dgm:pt>
    <dgm:pt modelId="{A626830C-3C81-8046-9017-9984B34D90D2}" type="pres">
      <dgm:prSet presAssocID="{5513E4A2-939E-1B43-BCAA-E490B0FAD47A}" presName="connectorText" presStyleLbl="sibTrans2D1" presStyleIdx="0" presStyleCnt="3"/>
      <dgm:spPr/>
    </dgm:pt>
    <dgm:pt modelId="{DFE74DB5-FDCB-FF40-8305-A88CE279757B}" type="pres">
      <dgm:prSet presAssocID="{4571B773-8E43-6544-BC25-42D14A411B04}" presName="node" presStyleLbl="node1" presStyleIdx="1" presStyleCnt="4">
        <dgm:presLayoutVars>
          <dgm:bulletEnabled val="1"/>
        </dgm:presLayoutVars>
      </dgm:prSet>
      <dgm:spPr/>
    </dgm:pt>
    <dgm:pt modelId="{8BDB0CD0-2C11-3647-A098-B1F7C7550E4E}" type="pres">
      <dgm:prSet presAssocID="{23639E4D-AC8B-EF4D-A7F0-0943CB709B64}" presName="sibTrans" presStyleLbl="sibTrans2D1" presStyleIdx="1" presStyleCnt="3"/>
      <dgm:spPr/>
    </dgm:pt>
    <dgm:pt modelId="{CC53DCAE-6B6A-E246-8D86-4FB3F83617B3}" type="pres">
      <dgm:prSet presAssocID="{23639E4D-AC8B-EF4D-A7F0-0943CB709B64}" presName="connectorText" presStyleLbl="sibTrans2D1" presStyleIdx="1" presStyleCnt="3"/>
      <dgm:spPr/>
    </dgm:pt>
    <dgm:pt modelId="{000C07D4-E2F3-884B-8DC3-C27EC1A56EE9}" type="pres">
      <dgm:prSet presAssocID="{E6302896-B24A-7E4B-BF9C-8F182BC341BB}" presName="node" presStyleLbl="node1" presStyleIdx="2" presStyleCnt="4">
        <dgm:presLayoutVars>
          <dgm:bulletEnabled val="1"/>
        </dgm:presLayoutVars>
      </dgm:prSet>
      <dgm:spPr/>
    </dgm:pt>
    <dgm:pt modelId="{C659AA6B-7CD3-CA43-AE70-CA35CB63D6EF}" type="pres">
      <dgm:prSet presAssocID="{7843DF4E-A615-3047-A1A1-BFD72CA27E86}" presName="sibTrans" presStyleLbl="sibTrans2D1" presStyleIdx="2" presStyleCnt="3"/>
      <dgm:spPr/>
    </dgm:pt>
    <dgm:pt modelId="{A2C2BA88-7F31-EE47-ACDB-7E6ADCD74002}" type="pres">
      <dgm:prSet presAssocID="{7843DF4E-A615-3047-A1A1-BFD72CA27E86}" presName="connectorText" presStyleLbl="sibTrans2D1" presStyleIdx="2" presStyleCnt="3"/>
      <dgm:spPr/>
    </dgm:pt>
    <dgm:pt modelId="{5228E9B9-DFD8-4140-9866-A299FE2D921D}" type="pres">
      <dgm:prSet presAssocID="{19ACA4EB-2358-C64A-B9C7-721E83B61E9C}" presName="node" presStyleLbl="node1" presStyleIdx="3" presStyleCnt="4">
        <dgm:presLayoutVars>
          <dgm:bulletEnabled val="1"/>
        </dgm:presLayoutVars>
      </dgm:prSet>
      <dgm:spPr/>
    </dgm:pt>
  </dgm:ptLst>
  <dgm:cxnLst>
    <dgm:cxn modelId="{41E5A50F-5FD4-F94A-BCB8-982BE009182C}" type="presOf" srcId="{19ACA4EB-2358-C64A-B9C7-721E83B61E9C}" destId="{5228E9B9-DFD8-4140-9866-A299FE2D921D}" srcOrd="0" destOrd="0" presId="urn:microsoft.com/office/officeart/2005/8/layout/process1"/>
    <dgm:cxn modelId="{0EA6FD1C-73EC-C74C-AFC7-C3D193397E1C}" srcId="{63385829-051C-E94A-8368-D76C4AADA406}" destId="{4571B773-8E43-6544-BC25-42D14A411B04}" srcOrd="1" destOrd="0" parTransId="{6FECA80F-607D-A648-B1B5-86432ABE2A36}" sibTransId="{23639E4D-AC8B-EF4D-A7F0-0943CB709B64}"/>
    <dgm:cxn modelId="{A5D6602E-D8C6-3A4B-81D8-5B667BD8F964}" type="presOf" srcId="{23639E4D-AC8B-EF4D-A7F0-0943CB709B64}" destId="{CC53DCAE-6B6A-E246-8D86-4FB3F83617B3}" srcOrd="1" destOrd="0" presId="urn:microsoft.com/office/officeart/2005/8/layout/process1"/>
    <dgm:cxn modelId="{1FB2903F-607E-F24C-9842-5D67061F2A01}" type="presOf" srcId="{4571B773-8E43-6544-BC25-42D14A411B04}" destId="{DFE74DB5-FDCB-FF40-8305-A88CE279757B}" srcOrd="0" destOrd="0" presId="urn:microsoft.com/office/officeart/2005/8/layout/process1"/>
    <dgm:cxn modelId="{E2B55C61-1AD3-A743-9219-83E12A8E8386}" type="presOf" srcId="{5513E4A2-939E-1B43-BCAA-E490B0FAD47A}" destId="{A626830C-3C81-8046-9017-9984B34D90D2}" srcOrd="1" destOrd="0" presId="urn:microsoft.com/office/officeart/2005/8/layout/process1"/>
    <dgm:cxn modelId="{E62E3063-90B1-924B-9557-30C3CD554486}" type="presOf" srcId="{7843DF4E-A615-3047-A1A1-BFD72CA27E86}" destId="{C659AA6B-7CD3-CA43-AE70-CA35CB63D6EF}" srcOrd="0" destOrd="0" presId="urn:microsoft.com/office/officeart/2005/8/layout/process1"/>
    <dgm:cxn modelId="{DDC52564-F95F-CA47-AD15-DF8378C41956}" type="presOf" srcId="{0FA0B912-4261-9844-963C-006AA27ACFA7}" destId="{8EB47BC7-389B-9A45-82F9-AB195B12DFD5}" srcOrd="0" destOrd="0" presId="urn:microsoft.com/office/officeart/2005/8/layout/process1"/>
    <dgm:cxn modelId="{9278F075-00BF-5946-B697-7982A527D30D}" type="presOf" srcId="{7843DF4E-A615-3047-A1A1-BFD72CA27E86}" destId="{A2C2BA88-7F31-EE47-ACDB-7E6ADCD74002}" srcOrd="1" destOrd="0" presId="urn:microsoft.com/office/officeart/2005/8/layout/process1"/>
    <dgm:cxn modelId="{78D6B579-A645-4847-9CD9-D3D0B4FCD6B7}" type="presOf" srcId="{23639E4D-AC8B-EF4D-A7F0-0943CB709B64}" destId="{8BDB0CD0-2C11-3647-A098-B1F7C7550E4E}" srcOrd="0" destOrd="0" presId="urn:microsoft.com/office/officeart/2005/8/layout/process1"/>
    <dgm:cxn modelId="{B54ECD7B-55A7-044E-BA15-95A7E688CA20}" srcId="{63385829-051C-E94A-8368-D76C4AADA406}" destId="{E6302896-B24A-7E4B-BF9C-8F182BC341BB}" srcOrd="2" destOrd="0" parTransId="{6F0BA5D9-74EB-CF44-B81E-0344F1F8EFCA}" sibTransId="{7843DF4E-A615-3047-A1A1-BFD72CA27E86}"/>
    <dgm:cxn modelId="{9F631382-94F5-1943-95D8-4871B7B65856}" srcId="{63385829-051C-E94A-8368-D76C4AADA406}" destId="{0FA0B912-4261-9844-963C-006AA27ACFA7}" srcOrd="0" destOrd="0" parTransId="{518E01D5-AE38-6C4A-88B8-EC98116E2262}" sibTransId="{5513E4A2-939E-1B43-BCAA-E490B0FAD47A}"/>
    <dgm:cxn modelId="{25947282-DEE7-E640-A828-764102DC9D4C}" type="presOf" srcId="{5513E4A2-939E-1B43-BCAA-E490B0FAD47A}" destId="{3EDFC919-4BE3-4C49-B15C-B59B5E996C30}" srcOrd="0" destOrd="0" presId="urn:microsoft.com/office/officeart/2005/8/layout/process1"/>
    <dgm:cxn modelId="{068D7F8B-E107-EB43-94D3-3FB9F53B5489}" srcId="{63385829-051C-E94A-8368-D76C4AADA406}" destId="{19ACA4EB-2358-C64A-B9C7-721E83B61E9C}" srcOrd="3" destOrd="0" parTransId="{D9274AEA-228C-4C42-92E3-200885D6387A}" sibTransId="{C06573A4-288A-FB4B-B03C-428E7A631ED3}"/>
    <dgm:cxn modelId="{984149A3-4402-3740-824C-C54553181DD3}" type="presOf" srcId="{63385829-051C-E94A-8368-D76C4AADA406}" destId="{76D6BCF0-444D-864B-B7B9-8A363A9B49A3}" srcOrd="0" destOrd="0" presId="urn:microsoft.com/office/officeart/2005/8/layout/process1"/>
    <dgm:cxn modelId="{FDDDE5CC-747E-C04C-8961-BC1C5A0DA382}" type="presOf" srcId="{E6302896-B24A-7E4B-BF9C-8F182BC341BB}" destId="{000C07D4-E2F3-884B-8DC3-C27EC1A56EE9}" srcOrd="0" destOrd="0" presId="urn:microsoft.com/office/officeart/2005/8/layout/process1"/>
    <dgm:cxn modelId="{7011740E-283F-4E4A-A017-34433A1D3BA2}" type="presParOf" srcId="{76D6BCF0-444D-864B-B7B9-8A363A9B49A3}" destId="{8EB47BC7-389B-9A45-82F9-AB195B12DFD5}" srcOrd="0" destOrd="0" presId="urn:microsoft.com/office/officeart/2005/8/layout/process1"/>
    <dgm:cxn modelId="{003BB957-F583-DA45-9A17-BDA35CCABAB7}" type="presParOf" srcId="{76D6BCF0-444D-864B-B7B9-8A363A9B49A3}" destId="{3EDFC919-4BE3-4C49-B15C-B59B5E996C30}" srcOrd="1" destOrd="0" presId="urn:microsoft.com/office/officeart/2005/8/layout/process1"/>
    <dgm:cxn modelId="{F2543E3C-F9AD-8E45-92E0-EB5F8DCB2D77}" type="presParOf" srcId="{3EDFC919-4BE3-4C49-B15C-B59B5E996C30}" destId="{A626830C-3C81-8046-9017-9984B34D90D2}" srcOrd="0" destOrd="0" presId="urn:microsoft.com/office/officeart/2005/8/layout/process1"/>
    <dgm:cxn modelId="{37D05013-22F3-6F43-B648-A55B01291C0C}" type="presParOf" srcId="{76D6BCF0-444D-864B-B7B9-8A363A9B49A3}" destId="{DFE74DB5-FDCB-FF40-8305-A88CE279757B}" srcOrd="2" destOrd="0" presId="urn:microsoft.com/office/officeart/2005/8/layout/process1"/>
    <dgm:cxn modelId="{F2158F93-3F8D-7A4F-ACEA-40AF403C8CFC}" type="presParOf" srcId="{76D6BCF0-444D-864B-B7B9-8A363A9B49A3}" destId="{8BDB0CD0-2C11-3647-A098-B1F7C7550E4E}" srcOrd="3" destOrd="0" presId="urn:microsoft.com/office/officeart/2005/8/layout/process1"/>
    <dgm:cxn modelId="{047A197B-5176-9449-9219-5CE0D2508DBA}" type="presParOf" srcId="{8BDB0CD0-2C11-3647-A098-B1F7C7550E4E}" destId="{CC53DCAE-6B6A-E246-8D86-4FB3F83617B3}" srcOrd="0" destOrd="0" presId="urn:microsoft.com/office/officeart/2005/8/layout/process1"/>
    <dgm:cxn modelId="{BFC9E055-7957-CD40-81E8-EFBB859814C7}" type="presParOf" srcId="{76D6BCF0-444D-864B-B7B9-8A363A9B49A3}" destId="{000C07D4-E2F3-884B-8DC3-C27EC1A56EE9}" srcOrd="4" destOrd="0" presId="urn:microsoft.com/office/officeart/2005/8/layout/process1"/>
    <dgm:cxn modelId="{297E1C0B-F487-F843-A5F6-A3B22FECE274}" type="presParOf" srcId="{76D6BCF0-444D-864B-B7B9-8A363A9B49A3}" destId="{C659AA6B-7CD3-CA43-AE70-CA35CB63D6EF}" srcOrd="5" destOrd="0" presId="urn:microsoft.com/office/officeart/2005/8/layout/process1"/>
    <dgm:cxn modelId="{EE9C2C2D-804B-744E-8650-E4D08D8A4D45}" type="presParOf" srcId="{C659AA6B-7CD3-CA43-AE70-CA35CB63D6EF}" destId="{A2C2BA88-7F31-EE47-ACDB-7E6ADCD74002}" srcOrd="0" destOrd="0" presId="urn:microsoft.com/office/officeart/2005/8/layout/process1"/>
    <dgm:cxn modelId="{30958A43-091B-7442-A911-16241AB667FD}" type="presParOf" srcId="{76D6BCF0-444D-864B-B7B9-8A363A9B49A3}" destId="{5228E9B9-DFD8-4140-9866-A299FE2D921D}"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385829-051C-E94A-8368-D76C4AADA406}" type="doc">
      <dgm:prSet loTypeId="urn:microsoft.com/office/officeart/2005/8/layout/process1" loCatId="process" qsTypeId="urn:microsoft.com/office/officeart/2005/8/quickstyle/simple1" qsCatId="simple" csTypeId="urn:microsoft.com/office/officeart/2005/8/colors/accent1_2" csCatId="accent1" phldr="1"/>
      <dgm:spPr/>
    </dgm:pt>
    <dgm:pt modelId="{35DC14B9-5163-F941-8B01-33C993DDB6E7}">
      <dgm:prSet custT="1"/>
      <dgm:spPr>
        <a:solidFill>
          <a:srgbClr val="0070C0"/>
        </a:solidFill>
      </dgm:spPr>
      <dgm:t>
        <a:bodyPr/>
        <a:lstStyle/>
        <a:p>
          <a:r>
            <a:rPr lang="en-US" sz="1200" dirty="0"/>
            <a:t>Beam Power on        Target = 0 kW</a:t>
          </a:r>
        </a:p>
      </dgm:t>
    </dgm:pt>
    <dgm:pt modelId="{BB17E29F-743B-BC47-8698-91ED50BE7CDC}" type="parTrans" cxnId="{376F1191-AFC9-7947-98A5-3EC0EC2FDA29}">
      <dgm:prSet/>
      <dgm:spPr/>
      <dgm:t>
        <a:bodyPr/>
        <a:lstStyle/>
        <a:p>
          <a:endParaRPr lang="en-US" sz="1200"/>
        </a:p>
      </dgm:t>
    </dgm:pt>
    <dgm:pt modelId="{0A9E699F-4262-B240-8171-0A2ACB746A23}" type="sibTrans" cxnId="{376F1191-AFC9-7947-98A5-3EC0EC2FDA29}">
      <dgm:prSet custT="1"/>
      <dgm:spPr>
        <a:solidFill>
          <a:schemeClr val="accent3">
            <a:lumMod val="60000"/>
            <a:lumOff val="40000"/>
          </a:schemeClr>
        </a:solidFill>
      </dgm:spPr>
      <dgm:t>
        <a:bodyPr/>
        <a:lstStyle/>
        <a:p>
          <a:endParaRPr lang="en-US" sz="1200"/>
        </a:p>
      </dgm:t>
    </dgm:pt>
    <dgm:pt modelId="{7C5F7C1D-8D4A-394A-BDD1-A6C5B6AC0571}">
      <dgm:prSet custT="1"/>
      <dgm:spPr>
        <a:solidFill>
          <a:srgbClr val="0070C0"/>
        </a:solidFill>
      </dgm:spPr>
      <dgm:t>
        <a:bodyPr/>
        <a:lstStyle/>
        <a:p>
          <a:r>
            <a:rPr lang="en-US" sz="1200" dirty="0"/>
            <a:t>Log Signals and Create Work Order</a:t>
          </a:r>
        </a:p>
      </dgm:t>
    </dgm:pt>
    <dgm:pt modelId="{03D84652-12C5-3C41-A50E-D60B708969C4}" type="sibTrans" cxnId="{7CF19E21-58EE-1F4E-A7A4-91FCE28DC613}">
      <dgm:prSet custT="1"/>
      <dgm:spPr/>
      <dgm:t>
        <a:bodyPr/>
        <a:lstStyle/>
        <a:p>
          <a:endParaRPr lang="en-US" sz="1200"/>
        </a:p>
      </dgm:t>
    </dgm:pt>
    <dgm:pt modelId="{8F95D8A8-62CB-B842-97E0-16308E179560}" type="parTrans" cxnId="{7CF19E21-58EE-1F4E-A7A4-91FCE28DC613}">
      <dgm:prSet/>
      <dgm:spPr/>
      <dgm:t>
        <a:bodyPr/>
        <a:lstStyle/>
        <a:p>
          <a:endParaRPr lang="en-US" sz="1200"/>
        </a:p>
      </dgm:t>
    </dgm:pt>
    <dgm:pt modelId="{08B9C0E1-E80F-6344-A723-45902A2668EB}">
      <dgm:prSet custT="1"/>
      <dgm:spPr>
        <a:solidFill>
          <a:srgbClr val="0070C0"/>
        </a:solidFill>
      </dgm:spPr>
      <dgm:t>
        <a:bodyPr/>
        <a:lstStyle/>
        <a:p>
          <a:r>
            <a:rPr lang="en-US" sz="1200" dirty="0"/>
            <a:t>Scan MPS EPICS PVs and Determine Cause</a:t>
          </a:r>
        </a:p>
      </dgm:t>
    </dgm:pt>
    <dgm:pt modelId="{D715FAD6-9032-A44D-B773-DDE94A8FD637}" type="parTrans" cxnId="{0A1B6E0A-1533-DE42-97DE-AD498EA4765E}">
      <dgm:prSet/>
      <dgm:spPr/>
      <dgm:t>
        <a:bodyPr/>
        <a:lstStyle/>
        <a:p>
          <a:endParaRPr lang="en-US"/>
        </a:p>
      </dgm:t>
    </dgm:pt>
    <dgm:pt modelId="{7F385AFD-E0B1-0C40-921B-09F16F05A08E}" type="sibTrans" cxnId="{0A1B6E0A-1533-DE42-97DE-AD498EA4765E}">
      <dgm:prSet/>
      <dgm:spPr>
        <a:solidFill>
          <a:schemeClr val="accent3">
            <a:lumMod val="60000"/>
            <a:lumOff val="40000"/>
          </a:schemeClr>
        </a:solidFill>
      </dgm:spPr>
      <dgm:t>
        <a:bodyPr/>
        <a:lstStyle/>
        <a:p>
          <a:endParaRPr lang="en-US"/>
        </a:p>
      </dgm:t>
    </dgm:pt>
    <dgm:pt modelId="{F5C16745-6357-EC46-9709-F249DCB0B0AD}">
      <dgm:prSet custT="1"/>
      <dgm:spPr>
        <a:solidFill>
          <a:srgbClr val="FF0000"/>
        </a:solidFill>
      </dgm:spPr>
      <dgm:t>
        <a:bodyPr/>
        <a:lstStyle/>
        <a:p>
          <a:r>
            <a:rPr lang="en-US" sz="1200" dirty="0"/>
            <a:t>Determine Equipment First Fault</a:t>
          </a:r>
        </a:p>
      </dgm:t>
    </dgm:pt>
    <dgm:pt modelId="{97054377-5767-0248-98B1-13D4562B0BD3}" type="parTrans" cxnId="{CC525AFB-3684-184A-903F-09E7D7E92662}">
      <dgm:prSet/>
      <dgm:spPr/>
      <dgm:t>
        <a:bodyPr/>
        <a:lstStyle/>
        <a:p>
          <a:endParaRPr lang="en-US"/>
        </a:p>
      </dgm:t>
    </dgm:pt>
    <dgm:pt modelId="{D7D80646-C105-F641-ABD9-326E21C2DF7C}" type="sibTrans" cxnId="{CC525AFB-3684-184A-903F-09E7D7E92662}">
      <dgm:prSet/>
      <dgm:spPr>
        <a:solidFill>
          <a:schemeClr val="accent3">
            <a:lumMod val="60000"/>
            <a:lumOff val="40000"/>
          </a:schemeClr>
        </a:solidFill>
      </dgm:spPr>
      <dgm:t>
        <a:bodyPr/>
        <a:lstStyle/>
        <a:p>
          <a:endParaRPr lang="en-US"/>
        </a:p>
      </dgm:t>
    </dgm:pt>
    <dgm:pt modelId="{76D6BCF0-444D-864B-B7B9-8A363A9B49A3}" type="pres">
      <dgm:prSet presAssocID="{63385829-051C-E94A-8368-D76C4AADA406}" presName="Name0" presStyleCnt="0">
        <dgm:presLayoutVars>
          <dgm:dir/>
          <dgm:resizeHandles val="exact"/>
        </dgm:presLayoutVars>
      </dgm:prSet>
      <dgm:spPr/>
    </dgm:pt>
    <dgm:pt modelId="{1A74338C-9014-A348-9353-820381D21AEA}" type="pres">
      <dgm:prSet presAssocID="{35DC14B9-5163-F941-8B01-33C993DDB6E7}" presName="node" presStyleLbl="node1" presStyleIdx="0" presStyleCnt="4">
        <dgm:presLayoutVars>
          <dgm:bulletEnabled val="1"/>
        </dgm:presLayoutVars>
      </dgm:prSet>
      <dgm:spPr/>
    </dgm:pt>
    <dgm:pt modelId="{BC8155E3-4B58-A34C-8372-B198FDE01777}" type="pres">
      <dgm:prSet presAssocID="{0A9E699F-4262-B240-8171-0A2ACB746A23}" presName="sibTrans" presStyleLbl="sibTrans2D1" presStyleIdx="0" presStyleCnt="3"/>
      <dgm:spPr/>
    </dgm:pt>
    <dgm:pt modelId="{1D2CC156-B7C8-3440-BEF5-5B8182D823B9}" type="pres">
      <dgm:prSet presAssocID="{0A9E699F-4262-B240-8171-0A2ACB746A23}" presName="connectorText" presStyleLbl="sibTrans2D1" presStyleIdx="0" presStyleCnt="3"/>
      <dgm:spPr/>
    </dgm:pt>
    <dgm:pt modelId="{01403FA5-48BB-2B42-B141-48333CA6284D}" type="pres">
      <dgm:prSet presAssocID="{08B9C0E1-E80F-6344-A723-45902A2668EB}" presName="node" presStyleLbl="node1" presStyleIdx="1" presStyleCnt="4">
        <dgm:presLayoutVars>
          <dgm:bulletEnabled val="1"/>
        </dgm:presLayoutVars>
      </dgm:prSet>
      <dgm:spPr/>
    </dgm:pt>
    <dgm:pt modelId="{3E8637FE-D664-5140-9379-B2F5C2C1FC95}" type="pres">
      <dgm:prSet presAssocID="{7F385AFD-E0B1-0C40-921B-09F16F05A08E}" presName="sibTrans" presStyleLbl="sibTrans2D1" presStyleIdx="1" presStyleCnt="3"/>
      <dgm:spPr/>
    </dgm:pt>
    <dgm:pt modelId="{FFDDB81A-25C7-4E4F-996A-D501B39203AA}" type="pres">
      <dgm:prSet presAssocID="{7F385AFD-E0B1-0C40-921B-09F16F05A08E}" presName="connectorText" presStyleLbl="sibTrans2D1" presStyleIdx="1" presStyleCnt="3"/>
      <dgm:spPr/>
    </dgm:pt>
    <dgm:pt modelId="{1F804FE2-6C90-7D48-BE2E-517DF8F0D194}" type="pres">
      <dgm:prSet presAssocID="{F5C16745-6357-EC46-9709-F249DCB0B0AD}" presName="node" presStyleLbl="node1" presStyleIdx="2" presStyleCnt="4">
        <dgm:presLayoutVars>
          <dgm:bulletEnabled val="1"/>
        </dgm:presLayoutVars>
      </dgm:prSet>
      <dgm:spPr/>
    </dgm:pt>
    <dgm:pt modelId="{4D1FD511-48C7-A144-8629-CD3627DCF44C}" type="pres">
      <dgm:prSet presAssocID="{D7D80646-C105-F641-ABD9-326E21C2DF7C}" presName="sibTrans" presStyleLbl="sibTrans2D1" presStyleIdx="2" presStyleCnt="3"/>
      <dgm:spPr/>
    </dgm:pt>
    <dgm:pt modelId="{4BB06A44-5BC2-2046-BF08-9780BDC99EDA}" type="pres">
      <dgm:prSet presAssocID="{D7D80646-C105-F641-ABD9-326E21C2DF7C}" presName="connectorText" presStyleLbl="sibTrans2D1" presStyleIdx="2" presStyleCnt="3"/>
      <dgm:spPr/>
    </dgm:pt>
    <dgm:pt modelId="{B2CEE4EA-CC57-EE4A-8CB7-5D6D4AC2CE5E}" type="pres">
      <dgm:prSet presAssocID="{7C5F7C1D-8D4A-394A-BDD1-A6C5B6AC0571}" presName="node" presStyleLbl="node1" presStyleIdx="3" presStyleCnt="4">
        <dgm:presLayoutVars>
          <dgm:bulletEnabled val="1"/>
        </dgm:presLayoutVars>
      </dgm:prSet>
      <dgm:spPr/>
    </dgm:pt>
  </dgm:ptLst>
  <dgm:cxnLst>
    <dgm:cxn modelId="{0A1B6E0A-1533-DE42-97DE-AD498EA4765E}" srcId="{63385829-051C-E94A-8368-D76C4AADA406}" destId="{08B9C0E1-E80F-6344-A723-45902A2668EB}" srcOrd="1" destOrd="0" parTransId="{D715FAD6-9032-A44D-B773-DDE94A8FD637}" sibTransId="{7F385AFD-E0B1-0C40-921B-09F16F05A08E}"/>
    <dgm:cxn modelId="{7CF19E21-58EE-1F4E-A7A4-91FCE28DC613}" srcId="{63385829-051C-E94A-8368-D76C4AADA406}" destId="{7C5F7C1D-8D4A-394A-BDD1-A6C5B6AC0571}" srcOrd="3" destOrd="0" parTransId="{8F95D8A8-62CB-B842-97E0-16308E179560}" sibTransId="{03D84652-12C5-3C41-A50E-D60B708969C4}"/>
    <dgm:cxn modelId="{68B3822C-7529-3146-89EA-3073E4BBA806}" type="presOf" srcId="{F5C16745-6357-EC46-9709-F249DCB0B0AD}" destId="{1F804FE2-6C90-7D48-BE2E-517DF8F0D194}" srcOrd="0" destOrd="0" presId="urn:microsoft.com/office/officeart/2005/8/layout/process1"/>
    <dgm:cxn modelId="{29D74764-F17D-BC47-9AA9-046CF177E679}" type="presOf" srcId="{D7D80646-C105-F641-ABD9-326E21C2DF7C}" destId="{4BB06A44-5BC2-2046-BF08-9780BDC99EDA}" srcOrd="1" destOrd="0" presId="urn:microsoft.com/office/officeart/2005/8/layout/process1"/>
    <dgm:cxn modelId="{D76A1974-680E-DD44-A0AA-F41929CC3AF6}" type="presOf" srcId="{7F385AFD-E0B1-0C40-921B-09F16F05A08E}" destId="{FFDDB81A-25C7-4E4F-996A-D501B39203AA}" srcOrd="1" destOrd="0" presId="urn:microsoft.com/office/officeart/2005/8/layout/process1"/>
    <dgm:cxn modelId="{56641082-2E53-6A45-9EF6-C4A032B96E37}" type="presOf" srcId="{08B9C0E1-E80F-6344-A723-45902A2668EB}" destId="{01403FA5-48BB-2B42-B141-48333CA6284D}" srcOrd="0" destOrd="0" presId="urn:microsoft.com/office/officeart/2005/8/layout/process1"/>
    <dgm:cxn modelId="{376F1191-AFC9-7947-98A5-3EC0EC2FDA29}" srcId="{63385829-051C-E94A-8368-D76C4AADA406}" destId="{35DC14B9-5163-F941-8B01-33C993DDB6E7}" srcOrd="0" destOrd="0" parTransId="{BB17E29F-743B-BC47-8698-91ED50BE7CDC}" sibTransId="{0A9E699F-4262-B240-8171-0A2ACB746A23}"/>
    <dgm:cxn modelId="{984149A3-4402-3740-824C-C54553181DD3}" type="presOf" srcId="{63385829-051C-E94A-8368-D76C4AADA406}" destId="{76D6BCF0-444D-864B-B7B9-8A363A9B49A3}" srcOrd="0" destOrd="0" presId="urn:microsoft.com/office/officeart/2005/8/layout/process1"/>
    <dgm:cxn modelId="{2D6D3CAB-4185-8546-B925-A32592CF5E98}" type="presOf" srcId="{7F385AFD-E0B1-0C40-921B-09F16F05A08E}" destId="{3E8637FE-D664-5140-9379-B2F5C2C1FC95}" srcOrd="0" destOrd="0" presId="urn:microsoft.com/office/officeart/2005/8/layout/process1"/>
    <dgm:cxn modelId="{D1F7B9B1-F396-1D4C-8DD5-C35FC6B5E82F}" type="presOf" srcId="{0A9E699F-4262-B240-8171-0A2ACB746A23}" destId="{BC8155E3-4B58-A34C-8372-B198FDE01777}" srcOrd="0" destOrd="0" presId="urn:microsoft.com/office/officeart/2005/8/layout/process1"/>
    <dgm:cxn modelId="{FE715FD3-070C-EB43-8315-01AE88B6E12E}" type="presOf" srcId="{7C5F7C1D-8D4A-394A-BDD1-A6C5B6AC0571}" destId="{B2CEE4EA-CC57-EE4A-8CB7-5D6D4AC2CE5E}" srcOrd="0" destOrd="0" presId="urn:microsoft.com/office/officeart/2005/8/layout/process1"/>
    <dgm:cxn modelId="{3562B0DE-9D13-3A46-90D3-224397D49D59}" type="presOf" srcId="{35DC14B9-5163-F941-8B01-33C993DDB6E7}" destId="{1A74338C-9014-A348-9353-820381D21AEA}" srcOrd="0" destOrd="0" presId="urn:microsoft.com/office/officeart/2005/8/layout/process1"/>
    <dgm:cxn modelId="{24F2C8E5-C073-5F4D-ADAD-0E4AF22826A9}" type="presOf" srcId="{D7D80646-C105-F641-ABD9-326E21C2DF7C}" destId="{4D1FD511-48C7-A144-8629-CD3627DCF44C}" srcOrd="0" destOrd="0" presId="urn:microsoft.com/office/officeart/2005/8/layout/process1"/>
    <dgm:cxn modelId="{74BEBAF8-080F-2A48-AD2A-C3415CBE164A}" type="presOf" srcId="{0A9E699F-4262-B240-8171-0A2ACB746A23}" destId="{1D2CC156-B7C8-3440-BEF5-5B8182D823B9}" srcOrd="1" destOrd="0" presId="urn:microsoft.com/office/officeart/2005/8/layout/process1"/>
    <dgm:cxn modelId="{CC525AFB-3684-184A-903F-09E7D7E92662}" srcId="{63385829-051C-E94A-8368-D76C4AADA406}" destId="{F5C16745-6357-EC46-9709-F249DCB0B0AD}" srcOrd="2" destOrd="0" parTransId="{97054377-5767-0248-98B1-13D4562B0BD3}" sibTransId="{D7D80646-C105-F641-ABD9-326E21C2DF7C}"/>
    <dgm:cxn modelId="{EEA0C9C4-4495-964F-BD08-D55C7507FF27}" type="presParOf" srcId="{76D6BCF0-444D-864B-B7B9-8A363A9B49A3}" destId="{1A74338C-9014-A348-9353-820381D21AEA}" srcOrd="0" destOrd="0" presId="urn:microsoft.com/office/officeart/2005/8/layout/process1"/>
    <dgm:cxn modelId="{8D7A4C3D-0EF3-4F41-9D8E-6AE237795C91}" type="presParOf" srcId="{76D6BCF0-444D-864B-B7B9-8A363A9B49A3}" destId="{BC8155E3-4B58-A34C-8372-B198FDE01777}" srcOrd="1" destOrd="0" presId="urn:microsoft.com/office/officeart/2005/8/layout/process1"/>
    <dgm:cxn modelId="{D43BC48E-4269-F94F-9667-6FFA0E64F5CE}" type="presParOf" srcId="{BC8155E3-4B58-A34C-8372-B198FDE01777}" destId="{1D2CC156-B7C8-3440-BEF5-5B8182D823B9}" srcOrd="0" destOrd="0" presId="urn:microsoft.com/office/officeart/2005/8/layout/process1"/>
    <dgm:cxn modelId="{23BE2245-A71E-8C4E-8B39-3E656D59277D}" type="presParOf" srcId="{76D6BCF0-444D-864B-B7B9-8A363A9B49A3}" destId="{01403FA5-48BB-2B42-B141-48333CA6284D}" srcOrd="2" destOrd="0" presId="urn:microsoft.com/office/officeart/2005/8/layout/process1"/>
    <dgm:cxn modelId="{D0CECD02-93DE-5C4E-BCE2-BDBD06FAF2C4}" type="presParOf" srcId="{76D6BCF0-444D-864B-B7B9-8A363A9B49A3}" destId="{3E8637FE-D664-5140-9379-B2F5C2C1FC95}" srcOrd="3" destOrd="0" presId="urn:microsoft.com/office/officeart/2005/8/layout/process1"/>
    <dgm:cxn modelId="{3B1F5E6D-C98E-F842-8B69-20913A4B994F}" type="presParOf" srcId="{3E8637FE-D664-5140-9379-B2F5C2C1FC95}" destId="{FFDDB81A-25C7-4E4F-996A-D501B39203AA}" srcOrd="0" destOrd="0" presId="urn:microsoft.com/office/officeart/2005/8/layout/process1"/>
    <dgm:cxn modelId="{04E6010D-6436-8442-B470-82AD41D2A4F9}" type="presParOf" srcId="{76D6BCF0-444D-864B-B7B9-8A363A9B49A3}" destId="{1F804FE2-6C90-7D48-BE2E-517DF8F0D194}" srcOrd="4" destOrd="0" presId="urn:microsoft.com/office/officeart/2005/8/layout/process1"/>
    <dgm:cxn modelId="{FACDBDD1-6C04-2147-A16C-F1CA29A9E391}" type="presParOf" srcId="{76D6BCF0-444D-864B-B7B9-8A363A9B49A3}" destId="{4D1FD511-48C7-A144-8629-CD3627DCF44C}" srcOrd="5" destOrd="0" presId="urn:microsoft.com/office/officeart/2005/8/layout/process1"/>
    <dgm:cxn modelId="{19D2F454-C626-5341-ACA0-93CDA2176776}" type="presParOf" srcId="{4D1FD511-48C7-A144-8629-CD3627DCF44C}" destId="{4BB06A44-5BC2-2046-BF08-9780BDC99EDA}" srcOrd="0" destOrd="0" presId="urn:microsoft.com/office/officeart/2005/8/layout/process1"/>
    <dgm:cxn modelId="{CB709346-5A92-8943-A39E-23C26CDD03C6}" type="presParOf" srcId="{76D6BCF0-444D-864B-B7B9-8A363A9B49A3}" destId="{B2CEE4EA-CC57-EE4A-8CB7-5D6D4AC2CE5E}" srcOrd="6"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385829-051C-E94A-8368-D76C4AADA406}" type="doc">
      <dgm:prSet loTypeId="urn:microsoft.com/office/officeart/2005/8/layout/process1" loCatId="process" qsTypeId="urn:microsoft.com/office/officeart/2005/8/quickstyle/simple1" qsCatId="simple" csTypeId="urn:microsoft.com/office/officeart/2005/8/colors/accent1_2" csCatId="accent1" phldr="1"/>
      <dgm:spPr/>
    </dgm:pt>
    <dgm:pt modelId="{6AE67ECD-A4FC-B740-B1CB-F21A02A1F8D1}">
      <dgm:prSet phldrT="[Text]" custT="1"/>
      <dgm:spPr>
        <a:solidFill>
          <a:srgbClr val="0070C0"/>
        </a:solidFill>
      </dgm:spPr>
      <dgm:t>
        <a:bodyPr/>
        <a:lstStyle/>
        <a:p>
          <a:r>
            <a:rPr lang="en-US" sz="1200" dirty="0"/>
            <a:t>EPICS Production State PV</a:t>
          </a:r>
        </a:p>
      </dgm:t>
    </dgm:pt>
    <dgm:pt modelId="{CD47C153-EBB9-294C-A93E-AB188EDDAFA3}" type="parTrans" cxnId="{50AE5461-E764-B14C-9996-D92F4CDE679F}">
      <dgm:prSet/>
      <dgm:spPr/>
      <dgm:t>
        <a:bodyPr/>
        <a:lstStyle/>
        <a:p>
          <a:endParaRPr lang="en-US" sz="1200"/>
        </a:p>
      </dgm:t>
    </dgm:pt>
    <dgm:pt modelId="{4720A8CC-FDF3-344A-BF65-C0C5F3D5E5F9}" type="sibTrans" cxnId="{50AE5461-E764-B14C-9996-D92F4CDE679F}">
      <dgm:prSet custT="1"/>
      <dgm:spPr>
        <a:solidFill>
          <a:schemeClr val="accent3">
            <a:lumMod val="60000"/>
            <a:lumOff val="40000"/>
          </a:schemeClr>
        </a:solidFill>
      </dgm:spPr>
      <dgm:t>
        <a:bodyPr/>
        <a:lstStyle/>
        <a:p>
          <a:endParaRPr lang="en-US" sz="1200"/>
        </a:p>
      </dgm:t>
    </dgm:pt>
    <dgm:pt modelId="{0481A6C3-AA7B-1145-ACB1-856DA29F602A}">
      <dgm:prSet phldrT="[Text]" custT="1"/>
      <dgm:spPr>
        <a:solidFill>
          <a:srgbClr val="0070C0"/>
        </a:solidFill>
      </dgm:spPr>
      <dgm:t>
        <a:bodyPr/>
        <a:lstStyle/>
        <a:p>
          <a:r>
            <a:rPr lang="en-US" sz="1200" dirty="0"/>
            <a:t>Monitor MPS EPICS PVs</a:t>
          </a:r>
        </a:p>
      </dgm:t>
    </dgm:pt>
    <dgm:pt modelId="{37A326E3-FEDB-F949-8AA7-72C16D4595C0}" type="parTrans" cxnId="{25BC37F1-7B43-5B4D-A298-545169184FDA}">
      <dgm:prSet/>
      <dgm:spPr/>
      <dgm:t>
        <a:bodyPr/>
        <a:lstStyle/>
        <a:p>
          <a:endParaRPr lang="en-US" sz="1200"/>
        </a:p>
      </dgm:t>
    </dgm:pt>
    <dgm:pt modelId="{B9877232-6096-D547-B539-6EE01021D0B3}" type="sibTrans" cxnId="{25BC37F1-7B43-5B4D-A298-545169184FDA}">
      <dgm:prSet custT="1"/>
      <dgm:spPr>
        <a:solidFill>
          <a:schemeClr val="accent3">
            <a:lumMod val="60000"/>
            <a:lumOff val="40000"/>
          </a:schemeClr>
        </a:solidFill>
      </dgm:spPr>
      <dgm:t>
        <a:bodyPr/>
        <a:lstStyle/>
        <a:p>
          <a:endParaRPr lang="en-US" sz="1200"/>
        </a:p>
      </dgm:t>
    </dgm:pt>
    <dgm:pt modelId="{2F9C70F0-E9A3-894B-B2E2-C73C45B000CF}">
      <dgm:prSet phldrT="[Text]" custT="1"/>
      <dgm:spPr>
        <a:solidFill>
          <a:srgbClr val="0070C0"/>
        </a:solidFill>
      </dgm:spPr>
      <dgm:t>
        <a:bodyPr/>
        <a:lstStyle/>
        <a:p>
          <a:r>
            <a:rPr lang="en-US" sz="1200" dirty="0"/>
            <a:t>Monitor Equipment First Fault EPICS PVs </a:t>
          </a:r>
        </a:p>
      </dgm:t>
    </dgm:pt>
    <dgm:pt modelId="{0DA1D51F-F248-1847-A857-52F0C30C63A0}" type="parTrans" cxnId="{131C18CA-B38D-BA44-B19D-F094BD31150A}">
      <dgm:prSet/>
      <dgm:spPr/>
      <dgm:t>
        <a:bodyPr/>
        <a:lstStyle/>
        <a:p>
          <a:endParaRPr lang="en-US" sz="1200"/>
        </a:p>
      </dgm:t>
    </dgm:pt>
    <dgm:pt modelId="{7D5B36E6-8AA7-EC43-8807-9AB685AA30A4}" type="sibTrans" cxnId="{131C18CA-B38D-BA44-B19D-F094BD31150A}">
      <dgm:prSet custT="1"/>
      <dgm:spPr>
        <a:solidFill>
          <a:schemeClr val="accent3">
            <a:lumMod val="60000"/>
            <a:lumOff val="40000"/>
          </a:schemeClr>
        </a:solidFill>
      </dgm:spPr>
      <dgm:t>
        <a:bodyPr/>
        <a:lstStyle/>
        <a:p>
          <a:endParaRPr lang="en-US" sz="1200"/>
        </a:p>
      </dgm:t>
    </dgm:pt>
    <dgm:pt modelId="{2BF606E9-CCEB-7849-8268-7C321B459C36}">
      <dgm:prSet custT="1"/>
      <dgm:spPr>
        <a:solidFill>
          <a:srgbClr val="0070C0"/>
        </a:solidFill>
      </dgm:spPr>
      <dgm:t>
        <a:bodyPr/>
        <a:lstStyle/>
        <a:p>
          <a:r>
            <a:rPr lang="en-US" sz="1200" dirty="0"/>
            <a:t>Monitor Beam Power on Target</a:t>
          </a:r>
        </a:p>
      </dgm:t>
    </dgm:pt>
    <dgm:pt modelId="{D377C52C-417D-0447-8809-847277ACB576}" type="parTrans" cxnId="{0ED6FDFC-D455-594F-AA33-946EEC796B4E}">
      <dgm:prSet/>
      <dgm:spPr/>
      <dgm:t>
        <a:bodyPr/>
        <a:lstStyle/>
        <a:p>
          <a:endParaRPr lang="en-US" sz="1200"/>
        </a:p>
      </dgm:t>
    </dgm:pt>
    <dgm:pt modelId="{8C1EDC38-C4CD-A74E-927E-1463C51082F9}" type="sibTrans" cxnId="{0ED6FDFC-D455-594F-AA33-946EEC796B4E}">
      <dgm:prSet custT="1"/>
      <dgm:spPr/>
      <dgm:t>
        <a:bodyPr/>
        <a:lstStyle/>
        <a:p>
          <a:endParaRPr lang="en-US" sz="1200"/>
        </a:p>
      </dgm:t>
    </dgm:pt>
    <dgm:pt modelId="{76D6BCF0-444D-864B-B7B9-8A363A9B49A3}" type="pres">
      <dgm:prSet presAssocID="{63385829-051C-E94A-8368-D76C4AADA406}" presName="Name0" presStyleCnt="0">
        <dgm:presLayoutVars>
          <dgm:dir/>
          <dgm:resizeHandles val="exact"/>
        </dgm:presLayoutVars>
      </dgm:prSet>
      <dgm:spPr/>
    </dgm:pt>
    <dgm:pt modelId="{E41CBEA6-53E7-094C-9FB2-2BB3CE3CF76A}" type="pres">
      <dgm:prSet presAssocID="{6AE67ECD-A4FC-B740-B1CB-F21A02A1F8D1}" presName="node" presStyleLbl="node1" presStyleIdx="0" presStyleCnt="4">
        <dgm:presLayoutVars>
          <dgm:bulletEnabled val="1"/>
        </dgm:presLayoutVars>
      </dgm:prSet>
      <dgm:spPr/>
    </dgm:pt>
    <dgm:pt modelId="{A7256356-C839-B846-999E-497AF80FC59F}" type="pres">
      <dgm:prSet presAssocID="{4720A8CC-FDF3-344A-BF65-C0C5F3D5E5F9}" presName="sibTrans" presStyleLbl="sibTrans2D1" presStyleIdx="0" presStyleCnt="3"/>
      <dgm:spPr/>
    </dgm:pt>
    <dgm:pt modelId="{35C2F04F-8124-0A4F-BFBE-63C132BD1BC6}" type="pres">
      <dgm:prSet presAssocID="{4720A8CC-FDF3-344A-BF65-C0C5F3D5E5F9}" presName="connectorText" presStyleLbl="sibTrans2D1" presStyleIdx="0" presStyleCnt="3"/>
      <dgm:spPr/>
    </dgm:pt>
    <dgm:pt modelId="{EC1D8E1B-4777-4E4B-9214-DB021E171A99}" type="pres">
      <dgm:prSet presAssocID="{0481A6C3-AA7B-1145-ACB1-856DA29F602A}" presName="node" presStyleLbl="node1" presStyleIdx="1" presStyleCnt="4">
        <dgm:presLayoutVars>
          <dgm:bulletEnabled val="1"/>
        </dgm:presLayoutVars>
      </dgm:prSet>
      <dgm:spPr/>
    </dgm:pt>
    <dgm:pt modelId="{12BBF21B-86E7-6C4C-98D8-B67CBEF6F29E}" type="pres">
      <dgm:prSet presAssocID="{B9877232-6096-D547-B539-6EE01021D0B3}" presName="sibTrans" presStyleLbl="sibTrans2D1" presStyleIdx="1" presStyleCnt="3"/>
      <dgm:spPr/>
    </dgm:pt>
    <dgm:pt modelId="{C330350A-434A-FD4B-B173-80EDCAC26C90}" type="pres">
      <dgm:prSet presAssocID="{B9877232-6096-D547-B539-6EE01021D0B3}" presName="connectorText" presStyleLbl="sibTrans2D1" presStyleIdx="1" presStyleCnt="3"/>
      <dgm:spPr/>
    </dgm:pt>
    <dgm:pt modelId="{5F5FEE70-36C3-1449-8A02-A62F9AFBCF44}" type="pres">
      <dgm:prSet presAssocID="{2F9C70F0-E9A3-894B-B2E2-C73C45B000CF}" presName="node" presStyleLbl="node1" presStyleIdx="2" presStyleCnt="4">
        <dgm:presLayoutVars>
          <dgm:bulletEnabled val="1"/>
        </dgm:presLayoutVars>
      </dgm:prSet>
      <dgm:spPr/>
    </dgm:pt>
    <dgm:pt modelId="{66966D1C-F3D2-AA4C-B13C-F1FD6EC2CE0C}" type="pres">
      <dgm:prSet presAssocID="{7D5B36E6-8AA7-EC43-8807-9AB685AA30A4}" presName="sibTrans" presStyleLbl="sibTrans2D1" presStyleIdx="2" presStyleCnt="3"/>
      <dgm:spPr/>
    </dgm:pt>
    <dgm:pt modelId="{94E68B73-318E-F24B-84A3-2C1729A7C10A}" type="pres">
      <dgm:prSet presAssocID="{7D5B36E6-8AA7-EC43-8807-9AB685AA30A4}" presName="connectorText" presStyleLbl="sibTrans2D1" presStyleIdx="2" presStyleCnt="3"/>
      <dgm:spPr/>
    </dgm:pt>
    <dgm:pt modelId="{F0865A5B-C261-1746-A562-3CDC92265212}" type="pres">
      <dgm:prSet presAssocID="{2BF606E9-CCEB-7849-8268-7C321B459C36}" presName="node" presStyleLbl="node1" presStyleIdx="3" presStyleCnt="4">
        <dgm:presLayoutVars>
          <dgm:bulletEnabled val="1"/>
        </dgm:presLayoutVars>
      </dgm:prSet>
      <dgm:spPr/>
    </dgm:pt>
  </dgm:ptLst>
  <dgm:cxnLst>
    <dgm:cxn modelId="{8939F717-2F2F-3842-84A0-4B4ABC24FB7C}" type="presOf" srcId="{4720A8CC-FDF3-344A-BF65-C0C5F3D5E5F9}" destId="{A7256356-C839-B846-999E-497AF80FC59F}" srcOrd="0" destOrd="0" presId="urn:microsoft.com/office/officeart/2005/8/layout/process1"/>
    <dgm:cxn modelId="{590B8519-36B5-3847-9E3A-81C1978995B8}" type="presOf" srcId="{B9877232-6096-D547-B539-6EE01021D0B3}" destId="{12BBF21B-86E7-6C4C-98D8-B67CBEF6F29E}" srcOrd="0" destOrd="0" presId="urn:microsoft.com/office/officeart/2005/8/layout/process1"/>
    <dgm:cxn modelId="{5A4DF127-37F0-C04C-8C0C-858C23BBF779}" type="presOf" srcId="{0481A6C3-AA7B-1145-ACB1-856DA29F602A}" destId="{EC1D8E1B-4777-4E4B-9214-DB021E171A99}" srcOrd="0" destOrd="0" presId="urn:microsoft.com/office/officeart/2005/8/layout/process1"/>
    <dgm:cxn modelId="{2E2D4B29-9654-484F-94F3-5B83CDBB7DC4}" type="presOf" srcId="{6AE67ECD-A4FC-B740-B1CB-F21A02A1F8D1}" destId="{E41CBEA6-53E7-094C-9FB2-2BB3CE3CF76A}" srcOrd="0" destOrd="0" presId="urn:microsoft.com/office/officeart/2005/8/layout/process1"/>
    <dgm:cxn modelId="{B77D3630-2F59-0148-A844-0348FC9F332E}" type="presOf" srcId="{7D5B36E6-8AA7-EC43-8807-9AB685AA30A4}" destId="{94E68B73-318E-F24B-84A3-2C1729A7C10A}" srcOrd="1" destOrd="0" presId="urn:microsoft.com/office/officeart/2005/8/layout/process1"/>
    <dgm:cxn modelId="{EF02A950-1CD1-9343-9232-D0811EE741D8}" type="presOf" srcId="{2BF606E9-CCEB-7849-8268-7C321B459C36}" destId="{F0865A5B-C261-1746-A562-3CDC92265212}" srcOrd="0" destOrd="0" presId="urn:microsoft.com/office/officeart/2005/8/layout/process1"/>
    <dgm:cxn modelId="{50AE5461-E764-B14C-9996-D92F4CDE679F}" srcId="{63385829-051C-E94A-8368-D76C4AADA406}" destId="{6AE67ECD-A4FC-B740-B1CB-F21A02A1F8D1}" srcOrd="0" destOrd="0" parTransId="{CD47C153-EBB9-294C-A93E-AB188EDDAFA3}" sibTransId="{4720A8CC-FDF3-344A-BF65-C0C5F3D5E5F9}"/>
    <dgm:cxn modelId="{E1196562-8763-C448-B3BA-C281EFDDA439}" type="presOf" srcId="{B9877232-6096-D547-B539-6EE01021D0B3}" destId="{C330350A-434A-FD4B-B173-80EDCAC26C90}" srcOrd="1" destOrd="0" presId="urn:microsoft.com/office/officeart/2005/8/layout/process1"/>
    <dgm:cxn modelId="{3F873175-E7D1-C847-8C31-77645CE82F19}" type="presOf" srcId="{2F9C70F0-E9A3-894B-B2E2-C73C45B000CF}" destId="{5F5FEE70-36C3-1449-8A02-A62F9AFBCF44}" srcOrd="0" destOrd="0" presId="urn:microsoft.com/office/officeart/2005/8/layout/process1"/>
    <dgm:cxn modelId="{984149A3-4402-3740-824C-C54553181DD3}" type="presOf" srcId="{63385829-051C-E94A-8368-D76C4AADA406}" destId="{76D6BCF0-444D-864B-B7B9-8A363A9B49A3}" srcOrd="0" destOrd="0" presId="urn:microsoft.com/office/officeart/2005/8/layout/process1"/>
    <dgm:cxn modelId="{C6A26BAF-F1AB-4F44-AFDC-31E09B9D0750}" type="presOf" srcId="{4720A8CC-FDF3-344A-BF65-C0C5F3D5E5F9}" destId="{35C2F04F-8124-0A4F-BFBE-63C132BD1BC6}" srcOrd="1" destOrd="0" presId="urn:microsoft.com/office/officeart/2005/8/layout/process1"/>
    <dgm:cxn modelId="{131C18CA-B38D-BA44-B19D-F094BD31150A}" srcId="{63385829-051C-E94A-8368-D76C4AADA406}" destId="{2F9C70F0-E9A3-894B-B2E2-C73C45B000CF}" srcOrd="2" destOrd="0" parTransId="{0DA1D51F-F248-1847-A857-52F0C30C63A0}" sibTransId="{7D5B36E6-8AA7-EC43-8807-9AB685AA30A4}"/>
    <dgm:cxn modelId="{5CF50FD6-B0EF-5E44-862C-4B88B65BE051}" type="presOf" srcId="{7D5B36E6-8AA7-EC43-8807-9AB685AA30A4}" destId="{66966D1C-F3D2-AA4C-B13C-F1FD6EC2CE0C}" srcOrd="0" destOrd="0" presId="urn:microsoft.com/office/officeart/2005/8/layout/process1"/>
    <dgm:cxn modelId="{25BC37F1-7B43-5B4D-A298-545169184FDA}" srcId="{63385829-051C-E94A-8368-D76C4AADA406}" destId="{0481A6C3-AA7B-1145-ACB1-856DA29F602A}" srcOrd="1" destOrd="0" parTransId="{37A326E3-FEDB-F949-8AA7-72C16D4595C0}" sibTransId="{B9877232-6096-D547-B539-6EE01021D0B3}"/>
    <dgm:cxn modelId="{0ED6FDFC-D455-594F-AA33-946EEC796B4E}" srcId="{63385829-051C-E94A-8368-D76C4AADA406}" destId="{2BF606E9-CCEB-7849-8268-7C321B459C36}" srcOrd="3" destOrd="0" parTransId="{D377C52C-417D-0447-8809-847277ACB576}" sibTransId="{8C1EDC38-C4CD-A74E-927E-1463C51082F9}"/>
    <dgm:cxn modelId="{A73F3314-16FA-484B-917B-F5A8C8D71DF3}" type="presParOf" srcId="{76D6BCF0-444D-864B-B7B9-8A363A9B49A3}" destId="{E41CBEA6-53E7-094C-9FB2-2BB3CE3CF76A}" srcOrd="0" destOrd="0" presId="urn:microsoft.com/office/officeart/2005/8/layout/process1"/>
    <dgm:cxn modelId="{581FD791-8767-1043-A3A6-9F649556AE6A}" type="presParOf" srcId="{76D6BCF0-444D-864B-B7B9-8A363A9B49A3}" destId="{A7256356-C839-B846-999E-497AF80FC59F}" srcOrd="1" destOrd="0" presId="urn:microsoft.com/office/officeart/2005/8/layout/process1"/>
    <dgm:cxn modelId="{6A27D70B-64F4-1044-B5AD-8FC3645E20E0}" type="presParOf" srcId="{A7256356-C839-B846-999E-497AF80FC59F}" destId="{35C2F04F-8124-0A4F-BFBE-63C132BD1BC6}" srcOrd="0" destOrd="0" presId="urn:microsoft.com/office/officeart/2005/8/layout/process1"/>
    <dgm:cxn modelId="{CF873585-72CC-2544-8F73-6F1D2FB85B01}" type="presParOf" srcId="{76D6BCF0-444D-864B-B7B9-8A363A9B49A3}" destId="{EC1D8E1B-4777-4E4B-9214-DB021E171A99}" srcOrd="2" destOrd="0" presId="urn:microsoft.com/office/officeart/2005/8/layout/process1"/>
    <dgm:cxn modelId="{89461FDF-8B12-7743-9345-23978DCC1F80}" type="presParOf" srcId="{76D6BCF0-444D-864B-B7B9-8A363A9B49A3}" destId="{12BBF21B-86E7-6C4C-98D8-B67CBEF6F29E}" srcOrd="3" destOrd="0" presId="urn:microsoft.com/office/officeart/2005/8/layout/process1"/>
    <dgm:cxn modelId="{B2655E70-111C-D744-9CEC-5D1411DD04B3}" type="presParOf" srcId="{12BBF21B-86E7-6C4C-98D8-B67CBEF6F29E}" destId="{C330350A-434A-FD4B-B173-80EDCAC26C90}" srcOrd="0" destOrd="0" presId="urn:microsoft.com/office/officeart/2005/8/layout/process1"/>
    <dgm:cxn modelId="{4A55526F-4667-2543-B3E1-8372F5FAA9DF}" type="presParOf" srcId="{76D6BCF0-444D-864B-B7B9-8A363A9B49A3}" destId="{5F5FEE70-36C3-1449-8A02-A62F9AFBCF44}" srcOrd="4" destOrd="0" presId="urn:microsoft.com/office/officeart/2005/8/layout/process1"/>
    <dgm:cxn modelId="{872D7400-EECA-2F4A-BFFC-2858E2F6C8EF}" type="presParOf" srcId="{76D6BCF0-444D-864B-B7B9-8A363A9B49A3}" destId="{66966D1C-F3D2-AA4C-B13C-F1FD6EC2CE0C}" srcOrd="5" destOrd="0" presId="urn:microsoft.com/office/officeart/2005/8/layout/process1"/>
    <dgm:cxn modelId="{92D1D3A1-A759-A148-985E-B3F91B472AD0}" type="presParOf" srcId="{66966D1C-F3D2-AA4C-B13C-F1FD6EC2CE0C}" destId="{94E68B73-318E-F24B-84A3-2C1729A7C10A}" srcOrd="0" destOrd="0" presId="urn:microsoft.com/office/officeart/2005/8/layout/process1"/>
    <dgm:cxn modelId="{C8B0C484-948B-4140-8D61-C74C6A04812A}" type="presParOf" srcId="{76D6BCF0-444D-864B-B7B9-8A363A9B49A3}" destId="{F0865A5B-C261-1746-A562-3CDC92265212}"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385829-051C-E94A-8368-D76C4AADA406}" type="doc">
      <dgm:prSet loTypeId="urn:microsoft.com/office/officeart/2005/8/layout/process1" loCatId="process" qsTypeId="urn:microsoft.com/office/officeart/2005/8/quickstyle/simple1" qsCatId="simple" csTypeId="urn:microsoft.com/office/officeart/2005/8/colors/accent1_2" csCatId="accent1" phldr="1"/>
      <dgm:spPr/>
    </dgm:pt>
    <dgm:pt modelId="{0FA0B912-4261-9844-963C-006AA27ACFA7}">
      <dgm:prSet custT="1"/>
      <dgm:spPr>
        <a:solidFill>
          <a:srgbClr val="FF0000"/>
        </a:solidFill>
      </dgm:spPr>
      <dgm:t>
        <a:bodyPr/>
        <a:lstStyle/>
        <a:p>
          <a:r>
            <a:rPr lang="en-US" sz="1200" dirty="0"/>
            <a:t>Recover Equipment</a:t>
          </a:r>
        </a:p>
      </dgm:t>
    </dgm:pt>
    <dgm:pt modelId="{518E01D5-AE38-6C4A-88B8-EC98116E2262}" type="parTrans" cxnId="{9F631382-94F5-1943-95D8-4871B7B65856}">
      <dgm:prSet/>
      <dgm:spPr/>
      <dgm:t>
        <a:bodyPr/>
        <a:lstStyle/>
        <a:p>
          <a:endParaRPr lang="en-US" sz="1200"/>
        </a:p>
      </dgm:t>
    </dgm:pt>
    <dgm:pt modelId="{5513E4A2-939E-1B43-BCAA-E490B0FAD47A}" type="sibTrans" cxnId="{9F631382-94F5-1943-95D8-4871B7B65856}">
      <dgm:prSet custT="1"/>
      <dgm:spPr>
        <a:solidFill>
          <a:schemeClr val="accent3">
            <a:lumMod val="60000"/>
            <a:lumOff val="40000"/>
          </a:schemeClr>
        </a:solidFill>
      </dgm:spPr>
      <dgm:t>
        <a:bodyPr/>
        <a:lstStyle/>
        <a:p>
          <a:endParaRPr lang="en-US" sz="1200"/>
        </a:p>
      </dgm:t>
    </dgm:pt>
    <dgm:pt modelId="{4571B773-8E43-6544-BC25-42D14A411B04}">
      <dgm:prSet custT="1"/>
      <dgm:spPr>
        <a:solidFill>
          <a:srgbClr val="FF0000"/>
        </a:solidFill>
      </dgm:spPr>
      <dgm:t>
        <a:bodyPr/>
        <a:lstStyle/>
        <a:p>
          <a:r>
            <a:rPr lang="en-US" sz="1200" dirty="0"/>
            <a:t>Recover Beam</a:t>
          </a:r>
        </a:p>
      </dgm:t>
    </dgm:pt>
    <dgm:pt modelId="{6FECA80F-607D-A648-B1B5-86432ABE2A36}" type="parTrans" cxnId="{0EA6FD1C-73EC-C74C-AFC7-C3D193397E1C}">
      <dgm:prSet/>
      <dgm:spPr/>
      <dgm:t>
        <a:bodyPr/>
        <a:lstStyle/>
        <a:p>
          <a:endParaRPr lang="en-US" sz="1200"/>
        </a:p>
      </dgm:t>
    </dgm:pt>
    <dgm:pt modelId="{23639E4D-AC8B-EF4D-A7F0-0943CB709B64}" type="sibTrans" cxnId="{0EA6FD1C-73EC-C74C-AFC7-C3D193397E1C}">
      <dgm:prSet custT="1"/>
      <dgm:spPr>
        <a:solidFill>
          <a:schemeClr val="accent3">
            <a:lumMod val="60000"/>
            <a:lumOff val="40000"/>
          </a:schemeClr>
        </a:solidFill>
      </dgm:spPr>
      <dgm:t>
        <a:bodyPr/>
        <a:lstStyle/>
        <a:p>
          <a:endParaRPr lang="en-US" sz="1200"/>
        </a:p>
      </dgm:t>
    </dgm:pt>
    <dgm:pt modelId="{E6302896-B24A-7E4B-BF9C-8F182BC341BB}">
      <dgm:prSet custT="1"/>
      <dgm:spPr>
        <a:solidFill>
          <a:srgbClr val="0070C0"/>
        </a:solidFill>
      </dgm:spPr>
      <dgm:t>
        <a:bodyPr/>
        <a:lstStyle/>
        <a:p>
          <a:r>
            <a:rPr lang="en-US" sz="1200" dirty="0"/>
            <a:t>Log Downtime</a:t>
          </a:r>
        </a:p>
      </dgm:t>
    </dgm:pt>
    <dgm:pt modelId="{6F0BA5D9-74EB-CF44-B81E-0344F1F8EFCA}" type="parTrans" cxnId="{B54ECD7B-55A7-044E-BA15-95A7E688CA20}">
      <dgm:prSet/>
      <dgm:spPr/>
      <dgm:t>
        <a:bodyPr/>
        <a:lstStyle/>
        <a:p>
          <a:endParaRPr lang="en-US" sz="1200"/>
        </a:p>
      </dgm:t>
    </dgm:pt>
    <dgm:pt modelId="{7843DF4E-A615-3047-A1A1-BFD72CA27E86}" type="sibTrans" cxnId="{B54ECD7B-55A7-044E-BA15-95A7E688CA20}">
      <dgm:prSet custT="1"/>
      <dgm:spPr>
        <a:solidFill>
          <a:schemeClr val="accent3">
            <a:lumMod val="60000"/>
            <a:lumOff val="40000"/>
          </a:schemeClr>
        </a:solidFill>
      </dgm:spPr>
      <dgm:t>
        <a:bodyPr/>
        <a:lstStyle/>
        <a:p>
          <a:endParaRPr lang="en-US" sz="1200"/>
        </a:p>
      </dgm:t>
    </dgm:pt>
    <dgm:pt modelId="{A2F35223-ECA3-2841-A1AB-E049315F77CA}">
      <dgm:prSet custT="1"/>
      <dgm:spPr>
        <a:solidFill>
          <a:srgbClr val="FF0000"/>
        </a:solidFill>
      </dgm:spPr>
      <dgm:t>
        <a:bodyPr/>
        <a:lstStyle/>
        <a:p>
          <a:r>
            <a:rPr lang="en-US" sz="1200" dirty="0"/>
            <a:t>Enter Action Code (Operator Reset Expert Reset Expert Repair)</a:t>
          </a:r>
        </a:p>
      </dgm:t>
    </dgm:pt>
    <dgm:pt modelId="{D792649A-A0D2-2347-AC90-AAC76135F9EA}" type="parTrans" cxnId="{7942C484-DF68-E546-AC71-0149B9761572}">
      <dgm:prSet/>
      <dgm:spPr/>
      <dgm:t>
        <a:bodyPr/>
        <a:lstStyle/>
        <a:p>
          <a:endParaRPr lang="en-US" sz="1200"/>
        </a:p>
      </dgm:t>
    </dgm:pt>
    <dgm:pt modelId="{B6CD22B1-E2CC-7E4F-9A04-89E5510984A4}" type="sibTrans" cxnId="{7942C484-DF68-E546-AC71-0149B9761572}">
      <dgm:prSet custT="1"/>
      <dgm:spPr>
        <a:solidFill>
          <a:schemeClr val="accent3">
            <a:lumMod val="60000"/>
            <a:lumOff val="40000"/>
          </a:schemeClr>
        </a:solidFill>
      </dgm:spPr>
      <dgm:t>
        <a:bodyPr/>
        <a:lstStyle/>
        <a:p>
          <a:endParaRPr lang="en-US" sz="1200"/>
        </a:p>
      </dgm:t>
    </dgm:pt>
    <dgm:pt modelId="{0079B0AD-0618-D04C-A67B-98AF1900C6B3}">
      <dgm:prSet custT="1"/>
      <dgm:spPr>
        <a:solidFill>
          <a:srgbClr val="00B050"/>
        </a:solidFill>
      </dgm:spPr>
      <dgm:t>
        <a:bodyPr/>
        <a:lstStyle/>
        <a:p>
          <a:r>
            <a:rPr lang="en-US" sz="1200" dirty="0"/>
            <a:t>Add Parts to Work Order</a:t>
          </a:r>
        </a:p>
      </dgm:t>
    </dgm:pt>
    <dgm:pt modelId="{8AE03457-DF62-DD43-8CF0-330F8E91D1E5}" type="parTrans" cxnId="{76A6DFAC-D3CC-F44B-91B3-0B58AB58D474}">
      <dgm:prSet/>
      <dgm:spPr/>
      <dgm:t>
        <a:bodyPr/>
        <a:lstStyle/>
        <a:p>
          <a:endParaRPr lang="en-US" sz="1200"/>
        </a:p>
      </dgm:t>
    </dgm:pt>
    <dgm:pt modelId="{AF26DA8B-6E4A-D04D-B891-7312175010B7}" type="sibTrans" cxnId="{76A6DFAC-D3CC-F44B-91B3-0B58AB58D474}">
      <dgm:prSet custT="1"/>
      <dgm:spPr>
        <a:solidFill>
          <a:schemeClr val="accent3">
            <a:lumMod val="60000"/>
            <a:lumOff val="40000"/>
          </a:schemeClr>
        </a:solidFill>
      </dgm:spPr>
      <dgm:t>
        <a:bodyPr/>
        <a:lstStyle/>
        <a:p>
          <a:endParaRPr lang="en-US" sz="1200"/>
        </a:p>
      </dgm:t>
    </dgm:pt>
    <dgm:pt modelId="{19ACA4EB-2358-C64A-B9C7-721E83B61E9C}">
      <dgm:prSet custT="1"/>
      <dgm:spPr>
        <a:solidFill>
          <a:srgbClr val="00B050"/>
        </a:solidFill>
      </dgm:spPr>
      <dgm:t>
        <a:bodyPr/>
        <a:lstStyle/>
        <a:p>
          <a:r>
            <a:rPr lang="en-US" sz="1200" dirty="0"/>
            <a:t>Close Work Order</a:t>
          </a:r>
        </a:p>
      </dgm:t>
    </dgm:pt>
    <dgm:pt modelId="{D9274AEA-228C-4C42-92E3-200885D6387A}" type="parTrans" cxnId="{068D7F8B-E107-EB43-94D3-3FB9F53B5489}">
      <dgm:prSet/>
      <dgm:spPr/>
      <dgm:t>
        <a:bodyPr/>
        <a:lstStyle/>
        <a:p>
          <a:endParaRPr lang="en-US" sz="1200"/>
        </a:p>
      </dgm:t>
    </dgm:pt>
    <dgm:pt modelId="{C06573A4-288A-FB4B-B03C-428E7A631ED3}" type="sibTrans" cxnId="{068D7F8B-E107-EB43-94D3-3FB9F53B5489}">
      <dgm:prSet/>
      <dgm:spPr/>
      <dgm:t>
        <a:bodyPr/>
        <a:lstStyle/>
        <a:p>
          <a:endParaRPr lang="en-US" sz="1200"/>
        </a:p>
      </dgm:t>
    </dgm:pt>
    <dgm:pt modelId="{76D6BCF0-444D-864B-B7B9-8A363A9B49A3}" type="pres">
      <dgm:prSet presAssocID="{63385829-051C-E94A-8368-D76C4AADA406}" presName="Name0" presStyleCnt="0">
        <dgm:presLayoutVars>
          <dgm:dir/>
          <dgm:resizeHandles val="exact"/>
        </dgm:presLayoutVars>
      </dgm:prSet>
      <dgm:spPr/>
    </dgm:pt>
    <dgm:pt modelId="{8EB47BC7-389B-9A45-82F9-AB195B12DFD5}" type="pres">
      <dgm:prSet presAssocID="{0FA0B912-4261-9844-963C-006AA27ACFA7}" presName="node" presStyleLbl="node1" presStyleIdx="0" presStyleCnt="6">
        <dgm:presLayoutVars>
          <dgm:bulletEnabled val="1"/>
        </dgm:presLayoutVars>
      </dgm:prSet>
      <dgm:spPr/>
    </dgm:pt>
    <dgm:pt modelId="{3EDFC919-4BE3-4C49-B15C-B59B5E996C30}" type="pres">
      <dgm:prSet presAssocID="{5513E4A2-939E-1B43-BCAA-E490B0FAD47A}" presName="sibTrans" presStyleLbl="sibTrans2D1" presStyleIdx="0" presStyleCnt="5"/>
      <dgm:spPr/>
    </dgm:pt>
    <dgm:pt modelId="{A626830C-3C81-8046-9017-9984B34D90D2}" type="pres">
      <dgm:prSet presAssocID="{5513E4A2-939E-1B43-BCAA-E490B0FAD47A}" presName="connectorText" presStyleLbl="sibTrans2D1" presStyleIdx="0" presStyleCnt="5"/>
      <dgm:spPr/>
    </dgm:pt>
    <dgm:pt modelId="{DFE74DB5-FDCB-FF40-8305-A88CE279757B}" type="pres">
      <dgm:prSet presAssocID="{4571B773-8E43-6544-BC25-42D14A411B04}" presName="node" presStyleLbl="node1" presStyleIdx="1" presStyleCnt="6">
        <dgm:presLayoutVars>
          <dgm:bulletEnabled val="1"/>
        </dgm:presLayoutVars>
      </dgm:prSet>
      <dgm:spPr/>
    </dgm:pt>
    <dgm:pt modelId="{8BDB0CD0-2C11-3647-A098-B1F7C7550E4E}" type="pres">
      <dgm:prSet presAssocID="{23639E4D-AC8B-EF4D-A7F0-0943CB709B64}" presName="sibTrans" presStyleLbl="sibTrans2D1" presStyleIdx="1" presStyleCnt="5"/>
      <dgm:spPr/>
    </dgm:pt>
    <dgm:pt modelId="{CC53DCAE-6B6A-E246-8D86-4FB3F83617B3}" type="pres">
      <dgm:prSet presAssocID="{23639E4D-AC8B-EF4D-A7F0-0943CB709B64}" presName="connectorText" presStyleLbl="sibTrans2D1" presStyleIdx="1" presStyleCnt="5"/>
      <dgm:spPr/>
    </dgm:pt>
    <dgm:pt modelId="{000C07D4-E2F3-884B-8DC3-C27EC1A56EE9}" type="pres">
      <dgm:prSet presAssocID="{E6302896-B24A-7E4B-BF9C-8F182BC341BB}" presName="node" presStyleLbl="node1" presStyleIdx="2" presStyleCnt="6">
        <dgm:presLayoutVars>
          <dgm:bulletEnabled val="1"/>
        </dgm:presLayoutVars>
      </dgm:prSet>
      <dgm:spPr/>
    </dgm:pt>
    <dgm:pt modelId="{C659AA6B-7CD3-CA43-AE70-CA35CB63D6EF}" type="pres">
      <dgm:prSet presAssocID="{7843DF4E-A615-3047-A1A1-BFD72CA27E86}" presName="sibTrans" presStyleLbl="sibTrans2D1" presStyleIdx="2" presStyleCnt="5"/>
      <dgm:spPr/>
    </dgm:pt>
    <dgm:pt modelId="{A2C2BA88-7F31-EE47-ACDB-7E6ADCD74002}" type="pres">
      <dgm:prSet presAssocID="{7843DF4E-A615-3047-A1A1-BFD72CA27E86}" presName="connectorText" presStyleLbl="sibTrans2D1" presStyleIdx="2" presStyleCnt="5"/>
      <dgm:spPr/>
    </dgm:pt>
    <dgm:pt modelId="{B127FC53-1697-8646-971C-0CA12ACCE260}" type="pres">
      <dgm:prSet presAssocID="{A2F35223-ECA3-2841-A1AB-E049315F77CA}" presName="node" presStyleLbl="node1" presStyleIdx="3" presStyleCnt="6">
        <dgm:presLayoutVars>
          <dgm:bulletEnabled val="1"/>
        </dgm:presLayoutVars>
      </dgm:prSet>
      <dgm:spPr/>
    </dgm:pt>
    <dgm:pt modelId="{6A8B65DD-8D89-F34E-8FCF-E75CDE8836DD}" type="pres">
      <dgm:prSet presAssocID="{B6CD22B1-E2CC-7E4F-9A04-89E5510984A4}" presName="sibTrans" presStyleLbl="sibTrans2D1" presStyleIdx="3" presStyleCnt="5"/>
      <dgm:spPr/>
    </dgm:pt>
    <dgm:pt modelId="{8BD483CA-A46A-1442-91BE-0F920D75C3E2}" type="pres">
      <dgm:prSet presAssocID="{B6CD22B1-E2CC-7E4F-9A04-89E5510984A4}" presName="connectorText" presStyleLbl="sibTrans2D1" presStyleIdx="3" presStyleCnt="5"/>
      <dgm:spPr/>
    </dgm:pt>
    <dgm:pt modelId="{52670054-2BDB-C440-AB88-D0B05B9E9EC3}" type="pres">
      <dgm:prSet presAssocID="{0079B0AD-0618-D04C-A67B-98AF1900C6B3}" presName="node" presStyleLbl="node1" presStyleIdx="4" presStyleCnt="6">
        <dgm:presLayoutVars>
          <dgm:bulletEnabled val="1"/>
        </dgm:presLayoutVars>
      </dgm:prSet>
      <dgm:spPr/>
    </dgm:pt>
    <dgm:pt modelId="{82904601-8E6D-D543-81A3-99D49C572E6B}" type="pres">
      <dgm:prSet presAssocID="{AF26DA8B-6E4A-D04D-B891-7312175010B7}" presName="sibTrans" presStyleLbl="sibTrans2D1" presStyleIdx="4" presStyleCnt="5"/>
      <dgm:spPr/>
    </dgm:pt>
    <dgm:pt modelId="{C690EFBF-D3B3-D745-BA1D-F0483EA36B61}" type="pres">
      <dgm:prSet presAssocID="{AF26DA8B-6E4A-D04D-B891-7312175010B7}" presName="connectorText" presStyleLbl="sibTrans2D1" presStyleIdx="4" presStyleCnt="5"/>
      <dgm:spPr/>
    </dgm:pt>
    <dgm:pt modelId="{5228E9B9-DFD8-4140-9866-A299FE2D921D}" type="pres">
      <dgm:prSet presAssocID="{19ACA4EB-2358-C64A-B9C7-721E83B61E9C}" presName="node" presStyleLbl="node1" presStyleIdx="5" presStyleCnt="6">
        <dgm:presLayoutVars>
          <dgm:bulletEnabled val="1"/>
        </dgm:presLayoutVars>
      </dgm:prSet>
      <dgm:spPr/>
    </dgm:pt>
  </dgm:ptLst>
  <dgm:cxnLst>
    <dgm:cxn modelId="{AE387F07-34C4-D442-BF6B-F963BB514BBD}" type="presOf" srcId="{AF26DA8B-6E4A-D04D-B891-7312175010B7}" destId="{82904601-8E6D-D543-81A3-99D49C572E6B}" srcOrd="0" destOrd="0" presId="urn:microsoft.com/office/officeart/2005/8/layout/process1"/>
    <dgm:cxn modelId="{41E5A50F-5FD4-F94A-BCB8-982BE009182C}" type="presOf" srcId="{19ACA4EB-2358-C64A-B9C7-721E83B61E9C}" destId="{5228E9B9-DFD8-4140-9866-A299FE2D921D}" srcOrd="0" destOrd="0" presId="urn:microsoft.com/office/officeart/2005/8/layout/process1"/>
    <dgm:cxn modelId="{0EA6FD1C-73EC-C74C-AFC7-C3D193397E1C}" srcId="{63385829-051C-E94A-8368-D76C4AADA406}" destId="{4571B773-8E43-6544-BC25-42D14A411B04}" srcOrd="1" destOrd="0" parTransId="{6FECA80F-607D-A648-B1B5-86432ABE2A36}" sibTransId="{23639E4D-AC8B-EF4D-A7F0-0943CB709B64}"/>
    <dgm:cxn modelId="{A5D6602E-D8C6-3A4B-81D8-5B667BD8F964}" type="presOf" srcId="{23639E4D-AC8B-EF4D-A7F0-0943CB709B64}" destId="{CC53DCAE-6B6A-E246-8D86-4FB3F83617B3}" srcOrd="1" destOrd="0" presId="urn:microsoft.com/office/officeart/2005/8/layout/process1"/>
    <dgm:cxn modelId="{DF9EB22E-43B1-5843-BD76-D74D27DCC48B}" type="presOf" srcId="{B6CD22B1-E2CC-7E4F-9A04-89E5510984A4}" destId="{6A8B65DD-8D89-F34E-8FCF-E75CDE8836DD}" srcOrd="0" destOrd="0" presId="urn:microsoft.com/office/officeart/2005/8/layout/process1"/>
    <dgm:cxn modelId="{1FB2903F-607E-F24C-9842-5D67061F2A01}" type="presOf" srcId="{4571B773-8E43-6544-BC25-42D14A411B04}" destId="{DFE74DB5-FDCB-FF40-8305-A88CE279757B}" srcOrd="0" destOrd="0" presId="urn:microsoft.com/office/officeart/2005/8/layout/process1"/>
    <dgm:cxn modelId="{E1CA5A45-D2A4-E94D-AAF2-3AD5D5259482}" type="presOf" srcId="{A2F35223-ECA3-2841-A1AB-E049315F77CA}" destId="{B127FC53-1697-8646-971C-0CA12ACCE260}" srcOrd="0" destOrd="0" presId="urn:microsoft.com/office/officeart/2005/8/layout/process1"/>
    <dgm:cxn modelId="{E2B55C61-1AD3-A743-9219-83E12A8E8386}" type="presOf" srcId="{5513E4A2-939E-1B43-BCAA-E490B0FAD47A}" destId="{A626830C-3C81-8046-9017-9984B34D90D2}" srcOrd="1" destOrd="0" presId="urn:microsoft.com/office/officeart/2005/8/layout/process1"/>
    <dgm:cxn modelId="{E62E3063-90B1-924B-9557-30C3CD554486}" type="presOf" srcId="{7843DF4E-A615-3047-A1A1-BFD72CA27E86}" destId="{C659AA6B-7CD3-CA43-AE70-CA35CB63D6EF}" srcOrd="0" destOrd="0" presId="urn:microsoft.com/office/officeart/2005/8/layout/process1"/>
    <dgm:cxn modelId="{DDC52564-F95F-CA47-AD15-DF8378C41956}" type="presOf" srcId="{0FA0B912-4261-9844-963C-006AA27ACFA7}" destId="{8EB47BC7-389B-9A45-82F9-AB195B12DFD5}" srcOrd="0" destOrd="0" presId="urn:microsoft.com/office/officeart/2005/8/layout/process1"/>
    <dgm:cxn modelId="{9278F075-00BF-5946-B697-7982A527D30D}" type="presOf" srcId="{7843DF4E-A615-3047-A1A1-BFD72CA27E86}" destId="{A2C2BA88-7F31-EE47-ACDB-7E6ADCD74002}" srcOrd="1" destOrd="0" presId="urn:microsoft.com/office/officeart/2005/8/layout/process1"/>
    <dgm:cxn modelId="{78D6B579-A645-4847-9CD9-D3D0B4FCD6B7}" type="presOf" srcId="{23639E4D-AC8B-EF4D-A7F0-0943CB709B64}" destId="{8BDB0CD0-2C11-3647-A098-B1F7C7550E4E}" srcOrd="0" destOrd="0" presId="urn:microsoft.com/office/officeart/2005/8/layout/process1"/>
    <dgm:cxn modelId="{B54ECD7B-55A7-044E-BA15-95A7E688CA20}" srcId="{63385829-051C-E94A-8368-D76C4AADA406}" destId="{E6302896-B24A-7E4B-BF9C-8F182BC341BB}" srcOrd="2" destOrd="0" parTransId="{6F0BA5D9-74EB-CF44-B81E-0344F1F8EFCA}" sibTransId="{7843DF4E-A615-3047-A1A1-BFD72CA27E86}"/>
    <dgm:cxn modelId="{9F631382-94F5-1943-95D8-4871B7B65856}" srcId="{63385829-051C-E94A-8368-D76C4AADA406}" destId="{0FA0B912-4261-9844-963C-006AA27ACFA7}" srcOrd="0" destOrd="0" parTransId="{518E01D5-AE38-6C4A-88B8-EC98116E2262}" sibTransId="{5513E4A2-939E-1B43-BCAA-E490B0FAD47A}"/>
    <dgm:cxn modelId="{25947282-DEE7-E640-A828-764102DC9D4C}" type="presOf" srcId="{5513E4A2-939E-1B43-BCAA-E490B0FAD47A}" destId="{3EDFC919-4BE3-4C49-B15C-B59B5E996C30}" srcOrd="0" destOrd="0" presId="urn:microsoft.com/office/officeart/2005/8/layout/process1"/>
    <dgm:cxn modelId="{7942C484-DF68-E546-AC71-0149B9761572}" srcId="{63385829-051C-E94A-8368-D76C4AADA406}" destId="{A2F35223-ECA3-2841-A1AB-E049315F77CA}" srcOrd="3" destOrd="0" parTransId="{D792649A-A0D2-2347-AC90-AAC76135F9EA}" sibTransId="{B6CD22B1-E2CC-7E4F-9A04-89E5510984A4}"/>
    <dgm:cxn modelId="{068D7F8B-E107-EB43-94D3-3FB9F53B5489}" srcId="{63385829-051C-E94A-8368-D76C4AADA406}" destId="{19ACA4EB-2358-C64A-B9C7-721E83B61E9C}" srcOrd="5" destOrd="0" parTransId="{D9274AEA-228C-4C42-92E3-200885D6387A}" sibTransId="{C06573A4-288A-FB4B-B03C-428E7A631ED3}"/>
    <dgm:cxn modelId="{CBDCD99C-E976-FC46-AB02-9BD2AF286C70}" type="presOf" srcId="{0079B0AD-0618-D04C-A67B-98AF1900C6B3}" destId="{52670054-2BDB-C440-AB88-D0B05B9E9EC3}" srcOrd="0" destOrd="0" presId="urn:microsoft.com/office/officeart/2005/8/layout/process1"/>
    <dgm:cxn modelId="{984149A3-4402-3740-824C-C54553181DD3}" type="presOf" srcId="{63385829-051C-E94A-8368-D76C4AADA406}" destId="{76D6BCF0-444D-864B-B7B9-8A363A9B49A3}" srcOrd="0" destOrd="0" presId="urn:microsoft.com/office/officeart/2005/8/layout/process1"/>
    <dgm:cxn modelId="{76A6DFAC-D3CC-F44B-91B3-0B58AB58D474}" srcId="{63385829-051C-E94A-8368-D76C4AADA406}" destId="{0079B0AD-0618-D04C-A67B-98AF1900C6B3}" srcOrd="4" destOrd="0" parTransId="{8AE03457-DF62-DD43-8CF0-330F8E91D1E5}" sibTransId="{AF26DA8B-6E4A-D04D-B891-7312175010B7}"/>
    <dgm:cxn modelId="{FDDDE5CC-747E-C04C-8961-BC1C5A0DA382}" type="presOf" srcId="{E6302896-B24A-7E4B-BF9C-8F182BC341BB}" destId="{000C07D4-E2F3-884B-8DC3-C27EC1A56EE9}" srcOrd="0" destOrd="0" presId="urn:microsoft.com/office/officeart/2005/8/layout/process1"/>
    <dgm:cxn modelId="{74A2FDE6-5927-0B4C-9C5F-25648FDE64D4}" type="presOf" srcId="{AF26DA8B-6E4A-D04D-B891-7312175010B7}" destId="{C690EFBF-D3B3-D745-BA1D-F0483EA36B61}" srcOrd="1" destOrd="0" presId="urn:microsoft.com/office/officeart/2005/8/layout/process1"/>
    <dgm:cxn modelId="{E1BD80EE-F175-3C47-8E86-DD0CB548053E}" type="presOf" srcId="{B6CD22B1-E2CC-7E4F-9A04-89E5510984A4}" destId="{8BD483CA-A46A-1442-91BE-0F920D75C3E2}" srcOrd="1" destOrd="0" presId="urn:microsoft.com/office/officeart/2005/8/layout/process1"/>
    <dgm:cxn modelId="{7011740E-283F-4E4A-A017-34433A1D3BA2}" type="presParOf" srcId="{76D6BCF0-444D-864B-B7B9-8A363A9B49A3}" destId="{8EB47BC7-389B-9A45-82F9-AB195B12DFD5}" srcOrd="0" destOrd="0" presId="urn:microsoft.com/office/officeart/2005/8/layout/process1"/>
    <dgm:cxn modelId="{003BB957-F583-DA45-9A17-BDA35CCABAB7}" type="presParOf" srcId="{76D6BCF0-444D-864B-B7B9-8A363A9B49A3}" destId="{3EDFC919-4BE3-4C49-B15C-B59B5E996C30}" srcOrd="1" destOrd="0" presId="urn:microsoft.com/office/officeart/2005/8/layout/process1"/>
    <dgm:cxn modelId="{F2543E3C-F9AD-8E45-92E0-EB5F8DCB2D77}" type="presParOf" srcId="{3EDFC919-4BE3-4C49-B15C-B59B5E996C30}" destId="{A626830C-3C81-8046-9017-9984B34D90D2}" srcOrd="0" destOrd="0" presId="urn:microsoft.com/office/officeart/2005/8/layout/process1"/>
    <dgm:cxn modelId="{37D05013-22F3-6F43-B648-A55B01291C0C}" type="presParOf" srcId="{76D6BCF0-444D-864B-B7B9-8A363A9B49A3}" destId="{DFE74DB5-FDCB-FF40-8305-A88CE279757B}" srcOrd="2" destOrd="0" presId="urn:microsoft.com/office/officeart/2005/8/layout/process1"/>
    <dgm:cxn modelId="{F2158F93-3F8D-7A4F-ACEA-40AF403C8CFC}" type="presParOf" srcId="{76D6BCF0-444D-864B-B7B9-8A363A9B49A3}" destId="{8BDB0CD0-2C11-3647-A098-B1F7C7550E4E}" srcOrd="3" destOrd="0" presId="urn:microsoft.com/office/officeart/2005/8/layout/process1"/>
    <dgm:cxn modelId="{047A197B-5176-9449-9219-5CE0D2508DBA}" type="presParOf" srcId="{8BDB0CD0-2C11-3647-A098-B1F7C7550E4E}" destId="{CC53DCAE-6B6A-E246-8D86-4FB3F83617B3}" srcOrd="0" destOrd="0" presId="urn:microsoft.com/office/officeart/2005/8/layout/process1"/>
    <dgm:cxn modelId="{BFC9E055-7957-CD40-81E8-EFBB859814C7}" type="presParOf" srcId="{76D6BCF0-444D-864B-B7B9-8A363A9B49A3}" destId="{000C07D4-E2F3-884B-8DC3-C27EC1A56EE9}" srcOrd="4" destOrd="0" presId="urn:microsoft.com/office/officeart/2005/8/layout/process1"/>
    <dgm:cxn modelId="{297E1C0B-F487-F843-A5F6-A3B22FECE274}" type="presParOf" srcId="{76D6BCF0-444D-864B-B7B9-8A363A9B49A3}" destId="{C659AA6B-7CD3-CA43-AE70-CA35CB63D6EF}" srcOrd="5" destOrd="0" presId="urn:microsoft.com/office/officeart/2005/8/layout/process1"/>
    <dgm:cxn modelId="{EE9C2C2D-804B-744E-8650-E4D08D8A4D45}" type="presParOf" srcId="{C659AA6B-7CD3-CA43-AE70-CA35CB63D6EF}" destId="{A2C2BA88-7F31-EE47-ACDB-7E6ADCD74002}" srcOrd="0" destOrd="0" presId="urn:microsoft.com/office/officeart/2005/8/layout/process1"/>
    <dgm:cxn modelId="{C38C2725-B003-9848-8040-BDEE9DD62BE5}" type="presParOf" srcId="{76D6BCF0-444D-864B-B7B9-8A363A9B49A3}" destId="{B127FC53-1697-8646-971C-0CA12ACCE260}" srcOrd="6" destOrd="0" presId="urn:microsoft.com/office/officeart/2005/8/layout/process1"/>
    <dgm:cxn modelId="{A180D01C-A112-C446-B47C-55B5BAFAC4F5}" type="presParOf" srcId="{76D6BCF0-444D-864B-B7B9-8A363A9B49A3}" destId="{6A8B65DD-8D89-F34E-8FCF-E75CDE8836DD}" srcOrd="7" destOrd="0" presId="urn:microsoft.com/office/officeart/2005/8/layout/process1"/>
    <dgm:cxn modelId="{CEAF2477-E6D5-DD4D-91BC-EA9B0EADE558}" type="presParOf" srcId="{6A8B65DD-8D89-F34E-8FCF-E75CDE8836DD}" destId="{8BD483CA-A46A-1442-91BE-0F920D75C3E2}" srcOrd="0" destOrd="0" presId="urn:microsoft.com/office/officeart/2005/8/layout/process1"/>
    <dgm:cxn modelId="{54377727-BED6-D943-97B9-6DA01D8D758E}" type="presParOf" srcId="{76D6BCF0-444D-864B-B7B9-8A363A9B49A3}" destId="{52670054-2BDB-C440-AB88-D0B05B9E9EC3}" srcOrd="8" destOrd="0" presId="urn:microsoft.com/office/officeart/2005/8/layout/process1"/>
    <dgm:cxn modelId="{2E0D88C1-D865-B04A-8D05-4BF1EAAFE300}" type="presParOf" srcId="{76D6BCF0-444D-864B-B7B9-8A363A9B49A3}" destId="{82904601-8E6D-D543-81A3-99D49C572E6B}" srcOrd="9" destOrd="0" presId="urn:microsoft.com/office/officeart/2005/8/layout/process1"/>
    <dgm:cxn modelId="{28870C9B-B5F0-E94D-AEDB-CAB1668234B4}" type="presParOf" srcId="{82904601-8E6D-D543-81A3-99D49C572E6B}" destId="{C690EFBF-D3B3-D745-BA1D-F0483EA36B61}" srcOrd="0" destOrd="0" presId="urn:microsoft.com/office/officeart/2005/8/layout/process1"/>
    <dgm:cxn modelId="{30958A43-091B-7442-A911-16241AB667FD}" type="presParOf" srcId="{76D6BCF0-444D-864B-B7B9-8A363A9B49A3}" destId="{5228E9B9-DFD8-4140-9866-A299FE2D921D}" srcOrd="1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385829-051C-E94A-8368-D76C4AADA406}" type="doc">
      <dgm:prSet loTypeId="urn:microsoft.com/office/officeart/2005/8/layout/process1" loCatId="process" qsTypeId="urn:microsoft.com/office/officeart/2005/8/quickstyle/simple1" qsCatId="simple" csTypeId="urn:microsoft.com/office/officeart/2005/8/colors/accent1_2" csCatId="accent1" phldr="1"/>
      <dgm:spPr/>
    </dgm:pt>
    <dgm:pt modelId="{35DC14B9-5163-F941-8B01-33C993DDB6E7}">
      <dgm:prSet custT="1"/>
      <dgm:spPr>
        <a:solidFill>
          <a:srgbClr val="0070C0"/>
        </a:solidFill>
      </dgm:spPr>
      <dgm:t>
        <a:bodyPr/>
        <a:lstStyle/>
        <a:p>
          <a:r>
            <a:rPr lang="en-US" sz="1200" dirty="0"/>
            <a:t>Beam Power on Target = 0 kW</a:t>
          </a:r>
        </a:p>
      </dgm:t>
    </dgm:pt>
    <dgm:pt modelId="{BB17E29F-743B-BC47-8698-91ED50BE7CDC}" type="parTrans" cxnId="{376F1191-AFC9-7947-98A5-3EC0EC2FDA29}">
      <dgm:prSet/>
      <dgm:spPr/>
      <dgm:t>
        <a:bodyPr/>
        <a:lstStyle/>
        <a:p>
          <a:endParaRPr lang="en-US" sz="1200"/>
        </a:p>
      </dgm:t>
    </dgm:pt>
    <dgm:pt modelId="{0A9E699F-4262-B240-8171-0A2ACB746A23}" type="sibTrans" cxnId="{376F1191-AFC9-7947-98A5-3EC0EC2FDA29}">
      <dgm:prSet custT="1"/>
      <dgm:spPr>
        <a:solidFill>
          <a:schemeClr val="accent3">
            <a:lumMod val="60000"/>
            <a:lumOff val="40000"/>
          </a:schemeClr>
        </a:solidFill>
      </dgm:spPr>
      <dgm:t>
        <a:bodyPr/>
        <a:lstStyle/>
        <a:p>
          <a:endParaRPr lang="en-US" sz="1200"/>
        </a:p>
      </dgm:t>
    </dgm:pt>
    <dgm:pt modelId="{3C56C4D3-2007-3845-8674-F6671AD284D9}">
      <dgm:prSet custT="1"/>
      <dgm:spPr>
        <a:solidFill>
          <a:srgbClr val="0070C0"/>
        </a:solidFill>
      </dgm:spPr>
      <dgm:t>
        <a:bodyPr/>
        <a:lstStyle/>
        <a:p>
          <a:r>
            <a:rPr lang="en-US" sz="1200" dirty="0"/>
            <a:t>Determine Equipment First Fault</a:t>
          </a:r>
        </a:p>
      </dgm:t>
    </dgm:pt>
    <dgm:pt modelId="{3E4DFDDF-1A4D-CD4F-BE37-BF10D89D20AB}" type="parTrans" cxnId="{DD342CB5-C3D8-824B-A3B2-394804A9443E}">
      <dgm:prSet/>
      <dgm:spPr/>
      <dgm:t>
        <a:bodyPr/>
        <a:lstStyle/>
        <a:p>
          <a:endParaRPr lang="en-US" sz="1200"/>
        </a:p>
      </dgm:t>
    </dgm:pt>
    <dgm:pt modelId="{B1B9AD4A-51B2-BD44-B9E6-0E68FD7BC2B4}" type="sibTrans" cxnId="{DD342CB5-C3D8-824B-A3B2-394804A9443E}">
      <dgm:prSet custT="1"/>
      <dgm:spPr>
        <a:solidFill>
          <a:schemeClr val="accent3">
            <a:lumMod val="60000"/>
            <a:lumOff val="40000"/>
          </a:schemeClr>
        </a:solidFill>
      </dgm:spPr>
      <dgm:t>
        <a:bodyPr/>
        <a:lstStyle/>
        <a:p>
          <a:endParaRPr lang="en-US" sz="1200"/>
        </a:p>
      </dgm:t>
    </dgm:pt>
    <dgm:pt modelId="{7C5F7C1D-8D4A-394A-BDD1-A6C5B6AC0571}">
      <dgm:prSet custT="1"/>
      <dgm:spPr>
        <a:solidFill>
          <a:srgbClr val="0070C0"/>
        </a:solidFill>
      </dgm:spPr>
      <dgm:t>
        <a:bodyPr/>
        <a:lstStyle/>
        <a:p>
          <a:r>
            <a:rPr lang="en-US" sz="1200" dirty="0"/>
            <a:t>Log Signals and Create Work Order</a:t>
          </a:r>
        </a:p>
      </dgm:t>
    </dgm:pt>
    <dgm:pt modelId="{03D84652-12C5-3C41-A50E-D60B708969C4}" type="sibTrans" cxnId="{7CF19E21-58EE-1F4E-A7A4-91FCE28DC613}">
      <dgm:prSet custT="1"/>
      <dgm:spPr/>
      <dgm:t>
        <a:bodyPr/>
        <a:lstStyle/>
        <a:p>
          <a:endParaRPr lang="en-US" sz="1200"/>
        </a:p>
      </dgm:t>
    </dgm:pt>
    <dgm:pt modelId="{8F95D8A8-62CB-B842-97E0-16308E179560}" type="parTrans" cxnId="{7CF19E21-58EE-1F4E-A7A4-91FCE28DC613}">
      <dgm:prSet/>
      <dgm:spPr/>
      <dgm:t>
        <a:bodyPr/>
        <a:lstStyle/>
        <a:p>
          <a:endParaRPr lang="en-US" sz="1200"/>
        </a:p>
      </dgm:t>
    </dgm:pt>
    <dgm:pt modelId="{08B9C0E1-E80F-6344-A723-45902A2668EB}">
      <dgm:prSet custT="1"/>
      <dgm:spPr>
        <a:solidFill>
          <a:srgbClr val="0070C0"/>
        </a:solidFill>
      </dgm:spPr>
      <dgm:t>
        <a:bodyPr/>
        <a:lstStyle/>
        <a:p>
          <a:r>
            <a:rPr lang="en-US" sz="1200" dirty="0"/>
            <a:t>Scan MPS EPICS PVs and Determine Cause</a:t>
          </a:r>
        </a:p>
      </dgm:t>
    </dgm:pt>
    <dgm:pt modelId="{D715FAD6-9032-A44D-B773-DDE94A8FD637}" type="parTrans" cxnId="{0A1B6E0A-1533-DE42-97DE-AD498EA4765E}">
      <dgm:prSet/>
      <dgm:spPr/>
      <dgm:t>
        <a:bodyPr/>
        <a:lstStyle/>
        <a:p>
          <a:endParaRPr lang="en-US"/>
        </a:p>
      </dgm:t>
    </dgm:pt>
    <dgm:pt modelId="{7F385AFD-E0B1-0C40-921B-09F16F05A08E}" type="sibTrans" cxnId="{0A1B6E0A-1533-DE42-97DE-AD498EA4765E}">
      <dgm:prSet/>
      <dgm:spPr>
        <a:solidFill>
          <a:schemeClr val="accent3">
            <a:lumMod val="60000"/>
            <a:lumOff val="40000"/>
          </a:schemeClr>
        </a:solidFill>
      </dgm:spPr>
      <dgm:t>
        <a:bodyPr/>
        <a:lstStyle/>
        <a:p>
          <a:endParaRPr lang="en-US"/>
        </a:p>
      </dgm:t>
    </dgm:pt>
    <dgm:pt modelId="{76D6BCF0-444D-864B-B7B9-8A363A9B49A3}" type="pres">
      <dgm:prSet presAssocID="{63385829-051C-E94A-8368-D76C4AADA406}" presName="Name0" presStyleCnt="0">
        <dgm:presLayoutVars>
          <dgm:dir/>
          <dgm:resizeHandles val="exact"/>
        </dgm:presLayoutVars>
      </dgm:prSet>
      <dgm:spPr/>
    </dgm:pt>
    <dgm:pt modelId="{1A74338C-9014-A348-9353-820381D21AEA}" type="pres">
      <dgm:prSet presAssocID="{35DC14B9-5163-F941-8B01-33C993DDB6E7}" presName="node" presStyleLbl="node1" presStyleIdx="0" presStyleCnt="4">
        <dgm:presLayoutVars>
          <dgm:bulletEnabled val="1"/>
        </dgm:presLayoutVars>
      </dgm:prSet>
      <dgm:spPr/>
    </dgm:pt>
    <dgm:pt modelId="{BC8155E3-4B58-A34C-8372-B198FDE01777}" type="pres">
      <dgm:prSet presAssocID="{0A9E699F-4262-B240-8171-0A2ACB746A23}" presName="sibTrans" presStyleLbl="sibTrans2D1" presStyleIdx="0" presStyleCnt="3"/>
      <dgm:spPr/>
    </dgm:pt>
    <dgm:pt modelId="{1D2CC156-B7C8-3440-BEF5-5B8182D823B9}" type="pres">
      <dgm:prSet presAssocID="{0A9E699F-4262-B240-8171-0A2ACB746A23}" presName="connectorText" presStyleLbl="sibTrans2D1" presStyleIdx="0" presStyleCnt="3"/>
      <dgm:spPr/>
    </dgm:pt>
    <dgm:pt modelId="{01403FA5-48BB-2B42-B141-48333CA6284D}" type="pres">
      <dgm:prSet presAssocID="{08B9C0E1-E80F-6344-A723-45902A2668EB}" presName="node" presStyleLbl="node1" presStyleIdx="1" presStyleCnt="4">
        <dgm:presLayoutVars>
          <dgm:bulletEnabled val="1"/>
        </dgm:presLayoutVars>
      </dgm:prSet>
      <dgm:spPr/>
    </dgm:pt>
    <dgm:pt modelId="{3E8637FE-D664-5140-9379-B2F5C2C1FC95}" type="pres">
      <dgm:prSet presAssocID="{7F385AFD-E0B1-0C40-921B-09F16F05A08E}" presName="sibTrans" presStyleLbl="sibTrans2D1" presStyleIdx="1" presStyleCnt="3"/>
      <dgm:spPr/>
    </dgm:pt>
    <dgm:pt modelId="{FFDDB81A-25C7-4E4F-996A-D501B39203AA}" type="pres">
      <dgm:prSet presAssocID="{7F385AFD-E0B1-0C40-921B-09F16F05A08E}" presName="connectorText" presStyleLbl="sibTrans2D1" presStyleIdx="1" presStyleCnt="3"/>
      <dgm:spPr/>
    </dgm:pt>
    <dgm:pt modelId="{6DD16A97-7B06-BB4E-8E7A-276E31046F4C}" type="pres">
      <dgm:prSet presAssocID="{3C56C4D3-2007-3845-8674-F6671AD284D9}" presName="node" presStyleLbl="node1" presStyleIdx="2" presStyleCnt="4">
        <dgm:presLayoutVars>
          <dgm:bulletEnabled val="1"/>
        </dgm:presLayoutVars>
      </dgm:prSet>
      <dgm:spPr/>
    </dgm:pt>
    <dgm:pt modelId="{A4F8025D-0738-AB4F-8023-B75F1CF770F3}" type="pres">
      <dgm:prSet presAssocID="{B1B9AD4A-51B2-BD44-B9E6-0E68FD7BC2B4}" presName="sibTrans" presStyleLbl="sibTrans2D1" presStyleIdx="2" presStyleCnt="3"/>
      <dgm:spPr/>
    </dgm:pt>
    <dgm:pt modelId="{6495419A-AC3B-0D41-902D-AD3AC3E64204}" type="pres">
      <dgm:prSet presAssocID="{B1B9AD4A-51B2-BD44-B9E6-0E68FD7BC2B4}" presName="connectorText" presStyleLbl="sibTrans2D1" presStyleIdx="2" presStyleCnt="3"/>
      <dgm:spPr/>
    </dgm:pt>
    <dgm:pt modelId="{B2CEE4EA-CC57-EE4A-8CB7-5D6D4AC2CE5E}" type="pres">
      <dgm:prSet presAssocID="{7C5F7C1D-8D4A-394A-BDD1-A6C5B6AC0571}" presName="node" presStyleLbl="node1" presStyleIdx="3" presStyleCnt="4">
        <dgm:presLayoutVars>
          <dgm:bulletEnabled val="1"/>
        </dgm:presLayoutVars>
      </dgm:prSet>
      <dgm:spPr/>
    </dgm:pt>
  </dgm:ptLst>
  <dgm:cxnLst>
    <dgm:cxn modelId="{0A1B6E0A-1533-DE42-97DE-AD498EA4765E}" srcId="{63385829-051C-E94A-8368-D76C4AADA406}" destId="{08B9C0E1-E80F-6344-A723-45902A2668EB}" srcOrd="1" destOrd="0" parTransId="{D715FAD6-9032-A44D-B773-DDE94A8FD637}" sibTransId="{7F385AFD-E0B1-0C40-921B-09F16F05A08E}"/>
    <dgm:cxn modelId="{7C599520-D54D-974B-A5B8-7462A130ECB1}" type="presOf" srcId="{3C56C4D3-2007-3845-8674-F6671AD284D9}" destId="{6DD16A97-7B06-BB4E-8E7A-276E31046F4C}" srcOrd="0" destOrd="0" presId="urn:microsoft.com/office/officeart/2005/8/layout/process1"/>
    <dgm:cxn modelId="{7CF19E21-58EE-1F4E-A7A4-91FCE28DC613}" srcId="{63385829-051C-E94A-8368-D76C4AADA406}" destId="{7C5F7C1D-8D4A-394A-BDD1-A6C5B6AC0571}" srcOrd="3" destOrd="0" parTransId="{8F95D8A8-62CB-B842-97E0-16308E179560}" sibTransId="{03D84652-12C5-3C41-A50E-D60B708969C4}"/>
    <dgm:cxn modelId="{D76A1974-680E-DD44-A0AA-F41929CC3AF6}" type="presOf" srcId="{7F385AFD-E0B1-0C40-921B-09F16F05A08E}" destId="{FFDDB81A-25C7-4E4F-996A-D501B39203AA}" srcOrd="1" destOrd="0" presId="urn:microsoft.com/office/officeart/2005/8/layout/process1"/>
    <dgm:cxn modelId="{56641082-2E53-6A45-9EF6-C4A032B96E37}" type="presOf" srcId="{08B9C0E1-E80F-6344-A723-45902A2668EB}" destId="{01403FA5-48BB-2B42-B141-48333CA6284D}" srcOrd="0" destOrd="0" presId="urn:microsoft.com/office/officeart/2005/8/layout/process1"/>
    <dgm:cxn modelId="{376F1191-AFC9-7947-98A5-3EC0EC2FDA29}" srcId="{63385829-051C-E94A-8368-D76C4AADA406}" destId="{35DC14B9-5163-F941-8B01-33C993DDB6E7}" srcOrd="0" destOrd="0" parTransId="{BB17E29F-743B-BC47-8698-91ED50BE7CDC}" sibTransId="{0A9E699F-4262-B240-8171-0A2ACB746A23}"/>
    <dgm:cxn modelId="{984149A3-4402-3740-824C-C54553181DD3}" type="presOf" srcId="{63385829-051C-E94A-8368-D76C4AADA406}" destId="{76D6BCF0-444D-864B-B7B9-8A363A9B49A3}" srcOrd="0" destOrd="0" presId="urn:microsoft.com/office/officeart/2005/8/layout/process1"/>
    <dgm:cxn modelId="{2D6D3CAB-4185-8546-B925-A32592CF5E98}" type="presOf" srcId="{7F385AFD-E0B1-0C40-921B-09F16F05A08E}" destId="{3E8637FE-D664-5140-9379-B2F5C2C1FC95}" srcOrd="0" destOrd="0" presId="urn:microsoft.com/office/officeart/2005/8/layout/process1"/>
    <dgm:cxn modelId="{D1F7B9B1-F396-1D4C-8DD5-C35FC6B5E82F}" type="presOf" srcId="{0A9E699F-4262-B240-8171-0A2ACB746A23}" destId="{BC8155E3-4B58-A34C-8372-B198FDE01777}" srcOrd="0" destOrd="0" presId="urn:microsoft.com/office/officeart/2005/8/layout/process1"/>
    <dgm:cxn modelId="{038D0CB3-9F04-D243-B568-6BD9D3630A4D}" type="presOf" srcId="{B1B9AD4A-51B2-BD44-B9E6-0E68FD7BC2B4}" destId="{6495419A-AC3B-0D41-902D-AD3AC3E64204}" srcOrd="1" destOrd="0" presId="urn:microsoft.com/office/officeart/2005/8/layout/process1"/>
    <dgm:cxn modelId="{DD342CB5-C3D8-824B-A3B2-394804A9443E}" srcId="{63385829-051C-E94A-8368-D76C4AADA406}" destId="{3C56C4D3-2007-3845-8674-F6671AD284D9}" srcOrd="2" destOrd="0" parTransId="{3E4DFDDF-1A4D-CD4F-BE37-BF10D89D20AB}" sibTransId="{B1B9AD4A-51B2-BD44-B9E6-0E68FD7BC2B4}"/>
    <dgm:cxn modelId="{FE715FD3-070C-EB43-8315-01AE88B6E12E}" type="presOf" srcId="{7C5F7C1D-8D4A-394A-BDD1-A6C5B6AC0571}" destId="{B2CEE4EA-CC57-EE4A-8CB7-5D6D4AC2CE5E}" srcOrd="0" destOrd="0" presId="urn:microsoft.com/office/officeart/2005/8/layout/process1"/>
    <dgm:cxn modelId="{3562B0DE-9D13-3A46-90D3-224397D49D59}" type="presOf" srcId="{35DC14B9-5163-F941-8B01-33C993DDB6E7}" destId="{1A74338C-9014-A348-9353-820381D21AEA}" srcOrd="0" destOrd="0" presId="urn:microsoft.com/office/officeart/2005/8/layout/process1"/>
    <dgm:cxn modelId="{B209C4F2-169F-7E46-A7F1-194E37205397}" type="presOf" srcId="{B1B9AD4A-51B2-BD44-B9E6-0E68FD7BC2B4}" destId="{A4F8025D-0738-AB4F-8023-B75F1CF770F3}" srcOrd="0" destOrd="0" presId="urn:microsoft.com/office/officeart/2005/8/layout/process1"/>
    <dgm:cxn modelId="{74BEBAF8-080F-2A48-AD2A-C3415CBE164A}" type="presOf" srcId="{0A9E699F-4262-B240-8171-0A2ACB746A23}" destId="{1D2CC156-B7C8-3440-BEF5-5B8182D823B9}" srcOrd="1" destOrd="0" presId="urn:microsoft.com/office/officeart/2005/8/layout/process1"/>
    <dgm:cxn modelId="{EEA0C9C4-4495-964F-BD08-D55C7507FF27}" type="presParOf" srcId="{76D6BCF0-444D-864B-B7B9-8A363A9B49A3}" destId="{1A74338C-9014-A348-9353-820381D21AEA}" srcOrd="0" destOrd="0" presId="urn:microsoft.com/office/officeart/2005/8/layout/process1"/>
    <dgm:cxn modelId="{8D7A4C3D-0EF3-4F41-9D8E-6AE237795C91}" type="presParOf" srcId="{76D6BCF0-444D-864B-B7B9-8A363A9B49A3}" destId="{BC8155E3-4B58-A34C-8372-B198FDE01777}" srcOrd="1" destOrd="0" presId="urn:microsoft.com/office/officeart/2005/8/layout/process1"/>
    <dgm:cxn modelId="{D43BC48E-4269-F94F-9667-6FFA0E64F5CE}" type="presParOf" srcId="{BC8155E3-4B58-A34C-8372-B198FDE01777}" destId="{1D2CC156-B7C8-3440-BEF5-5B8182D823B9}" srcOrd="0" destOrd="0" presId="urn:microsoft.com/office/officeart/2005/8/layout/process1"/>
    <dgm:cxn modelId="{23BE2245-A71E-8C4E-8B39-3E656D59277D}" type="presParOf" srcId="{76D6BCF0-444D-864B-B7B9-8A363A9B49A3}" destId="{01403FA5-48BB-2B42-B141-48333CA6284D}" srcOrd="2" destOrd="0" presId="urn:microsoft.com/office/officeart/2005/8/layout/process1"/>
    <dgm:cxn modelId="{D0CECD02-93DE-5C4E-BCE2-BDBD06FAF2C4}" type="presParOf" srcId="{76D6BCF0-444D-864B-B7B9-8A363A9B49A3}" destId="{3E8637FE-D664-5140-9379-B2F5C2C1FC95}" srcOrd="3" destOrd="0" presId="urn:microsoft.com/office/officeart/2005/8/layout/process1"/>
    <dgm:cxn modelId="{3B1F5E6D-C98E-F842-8B69-20913A4B994F}" type="presParOf" srcId="{3E8637FE-D664-5140-9379-B2F5C2C1FC95}" destId="{FFDDB81A-25C7-4E4F-996A-D501B39203AA}" srcOrd="0" destOrd="0" presId="urn:microsoft.com/office/officeart/2005/8/layout/process1"/>
    <dgm:cxn modelId="{548A442A-4BD5-3A44-8FE9-FB34425B1C77}" type="presParOf" srcId="{76D6BCF0-444D-864B-B7B9-8A363A9B49A3}" destId="{6DD16A97-7B06-BB4E-8E7A-276E31046F4C}" srcOrd="4" destOrd="0" presId="urn:microsoft.com/office/officeart/2005/8/layout/process1"/>
    <dgm:cxn modelId="{EB69226D-49DB-1E43-903B-61805C80241D}" type="presParOf" srcId="{76D6BCF0-444D-864B-B7B9-8A363A9B49A3}" destId="{A4F8025D-0738-AB4F-8023-B75F1CF770F3}" srcOrd="5" destOrd="0" presId="urn:microsoft.com/office/officeart/2005/8/layout/process1"/>
    <dgm:cxn modelId="{89838213-C6C3-A143-B42A-0EC3623E520F}" type="presParOf" srcId="{A4F8025D-0738-AB4F-8023-B75F1CF770F3}" destId="{6495419A-AC3B-0D41-902D-AD3AC3E64204}" srcOrd="0" destOrd="0" presId="urn:microsoft.com/office/officeart/2005/8/layout/process1"/>
    <dgm:cxn modelId="{CB709346-5A92-8943-A39E-23C26CDD03C6}" type="presParOf" srcId="{76D6BCF0-444D-864B-B7B9-8A363A9B49A3}" destId="{B2CEE4EA-CC57-EE4A-8CB7-5D6D4AC2CE5E}"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CBEA6-53E7-094C-9FB2-2BB3CE3CF76A}">
      <dsp:nvSpPr>
        <dsp:cNvPr id="0" name=""/>
        <dsp:cNvSpPr/>
      </dsp:nvSpPr>
      <dsp:spPr>
        <a:xfrm>
          <a:off x="6988" y="0"/>
          <a:ext cx="2088710" cy="918051"/>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EPICS Production State PV</a:t>
          </a:r>
        </a:p>
      </dsp:txBody>
      <dsp:txXfrm>
        <a:off x="33877" y="26889"/>
        <a:ext cx="2034932" cy="864273"/>
      </dsp:txXfrm>
    </dsp:sp>
    <dsp:sp modelId="{A7256356-C839-B846-999E-497AF80FC59F}">
      <dsp:nvSpPr>
        <dsp:cNvPr id="0" name=""/>
        <dsp:cNvSpPr/>
      </dsp:nvSpPr>
      <dsp:spPr>
        <a:xfrm>
          <a:off x="2304569" y="200025"/>
          <a:ext cx="442806" cy="518000"/>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04569" y="303625"/>
        <a:ext cx="309964" cy="310800"/>
      </dsp:txXfrm>
    </dsp:sp>
    <dsp:sp modelId="{EC1D8E1B-4777-4E4B-9214-DB021E171A99}">
      <dsp:nvSpPr>
        <dsp:cNvPr id="0" name=""/>
        <dsp:cNvSpPr/>
      </dsp:nvSpPr>
      <dsp:spPr>
        <a:xfrm>
          <a:off x="2931182" y="0"/>
          <a:ext cx="2088710" cy="918051"/>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Monitor MPS EPICS PVs</a:t>
          </a:r>
        </a:p>
      </dsp:txBody>
      <dsp:txXfrm>
        <a:off x="2958071" y="26889"/>
        <a:ext cx="2034932" cy="864273"/>
      </dsp:txXfrm>
    </dsp:sp>
    <dsp:sp modelId="{12BBF21B-86E7-6C4C-98D8-B67CBEF6F29E}">
      <dsp:nvSpPr>
        <dsp:cNvPr id="0" name=""/>
        <dsp:cNvSpPr/>
      </dsp:nvSpPr>
      <dsp:spPr>
        <a:xfrm>
          <a:off x="5228763" y="200025"/>
          <a:ext cx="442806" cy="518000"/>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228763" y="303625"/>
        <a:ext cx="309964" cy="310800"/>
      </dsp:txXfrm>
    </dsp:sp>
    <dsp:sp modelId="{F0865A5B-C261-1746-A562-3CDC92265212}">
      <dsp:nvSpPr>
        <dsp:cNvPr id="0" name=""/>
        <dsp:cNvSpPr/>
      </dsp:nvSpPr>
      <dsp:spPr>
        <a:xfrm>
          <a:off x="5855376" y="0"/>
          <a:ext cx="2088710" cy="918051"/>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Monitor Beam Power on Target</a:t>
          </a:r>
        </a:p>
      </dsp:txBody>
      <dsp:txXfrm>
        <a:off x="5882265" y="26889"/>
        <a:ext cx="2034932" cy="864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47BC7-389B-9A45-82F9-AB195B12DFD5}">
      <dsp:nvSpPr>
        <dsp:cNvPr id="0" name=""/>
        <dsp:cNvSpPr/>
      </dsp:nvSpPr>
      <dsp:spPr>
        <a:xfrm>
          <a:off x="4774" y="0"/>
          <a:ext cx="2087568" cy="887184"/>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Recover Equipment</a:t>
          </a:r>
        </a:p>
      </dsp:txBody>
      <dsp:txXfrm>
        <a:off x="30759" y="25985"/>
        <a:ext cx="2035598" cy="835214"/>
      </dsp:txXfrm>
    </dsp:sp>
    <dsp:sp modelId="{3EDFC919-4BE3-4C49-B15C-B59B5E996C30}">
      <dsp:nvSpPr>
        <dsp:cNvPr id="0" name=""/>
        <dsp:cNvSpPr/>
      </dsp:nvSpPr>
      <dsp:spPr>
        <a:xfrm>
          <a:off x="2301100" y="184733"/>
          <a:ext cx="442564" cy="517717"/>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01100" y="288276"/>
        <a:ext cx="309795" cy="310631"/>
      </dsp:txXfrm>
    </dsp:sp>
    <dsp:sp modelId="{DFE74DB5-FDCB-FF40-8305-A88CE279757B}">
      <dsp:nvSpPr>
        <dsp:cNvPr id="0" name=""/>
        <dsp:cNvSpPr/>
      </dsp:nvSpPr>
      <dsp:spPr>
        <a:xfrm>
          <a:off x="2927370" y="0"/>
          <a:ext cx="2087568" cy="887184"/>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Recover Beam</a:t>
          </a:r>
        </a:p>
      </dsp:txBody>
      <dsp:txXfrm>
        <a:off x="2953355" y="25985"/>
        <a:ext cx="2035598" cy="835214"/>
      </dsp:txXfrm>
    </dsp:sp>
    <dsp:sp modelId="{8BDB0CD0-2C11-3647-A098-B1F7C7550E4E}">
      <dsp:nvSpPr>
        <dsp:cNvPr id="0" name=""/>
        <dsp:cNvSpPr/>
      </dsp:nvSpPr>
      <dsp:spPr>
        <a:xfrm>
          <a:off x="5223696" y="184733"/>
          <a:ext cx="442564" cy="517717"/>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223696" y="288276"/>
        <a:ext cx="309795" cy="310631"/>
      </dsp:txXfrm>
    </dsp:sp>
    <dsp:sp modelId="{000C07D4-E2F3-884B-8DC3-C27EC1A56EE9}">
      <dsp:nvSpPr>
        <dsp:cNvPr id="0" name=""/>
        <dsp:cNvSpPr/>
      </dsp:nvSpPr>
      <dsp:spPr>
        <a:xfrm>
          <a:off x="5849966" y="0"/>
          <a:ext cx="2087568" cy="887184"/>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Log Downtime</a:t>
          </a:r>
        </a:p>
      </dsp:txBody>
      <dsp:txXfrm>
        <a:off x="5875951" y="25985"/>
        <a:ext cx="2035598" cy="835214"/>
      </dsp:txXfrm>
    </dsp:sp>
    <dsp:sp modelId="{C659AA6B-7CD3-CA43-AE70-CA35CB63D6EF}">
      <dsp:nvSpPr>
        <dsp:cNvPr id="0" name=""/>
        <dsp:cNvSpPr/>
      </dsp:nvSpPr>
      <dsp:spPr>
        <a:xfrm>
          <a:off x="8146292" y="184733"/>
          <a:ext cx="442564" cy="517717"/>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146292" y="288276"/>
        <a:ext cx="309795" cy="310631"/>
      </dsp:txXfrm>
    </dsp:sp>
    <dsp:sp modelId="{5228E9B9-DFD8-4140-9866-A299FE2D921D}">
      <dsp:nvSpPr>
        <dsp:cNvPr id="0" name=""/>
        <dsp:cNvSpPr/>
      </dsp:nvSpPr>
      <dsp:spPr>
        <a:xfrm>
          <a:off x="8772562" y="0"/>
          <a:ext cx="2087568" cy="887184"/>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Close Work Order</a:t>
          </a:r>
        </a:p>
      </dsp:txBody>
      <dsp:txXfrm>
        <a:off x="8798547" y="25985"/>
        <a:ext cx="2035598" cy="835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4338C-9014-A348-9353-820381D21AEA}">
      <dsp:nvSpPr>
        <dsp:cNvPr id="0" name=""/>
        <dsp:cNvSpPr/>
      </dsp:nvSpPr>
      <dsp:spPr>
        <a:xfrm>
          <a:off x="4774" y="0"/>
          <a:ext cx="2087568" cy="918051"/>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Beam Power on        Target = 0 kW</a:t>
          </a:r>
        </a:p>
      </dsp:txBody>
      <dsp:txXfrm>
        <a:off x="31663" y="26889"/>
        <a:ext cx="2033790" cy="864273"/>
      </dsp:txXfrm>
    </dsp:sp>
    <dsp:sp modelId="{BC8155E3-4B58-A34C-8372-B198FDE01777}">
      <dsp:nvSpPr>
        <dsp:cNvPr id="0" name=""/>
        <dsp:cNvSpPr/>
      </dsp:nvSpPr>
      <dsp:spPr>
        <a:xfrm>
          <a:off x="2301100" y="200166"/>
          <a:ext cx="442564" cy="517717"/>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301100" y="303709"/>
        <a:ext cx="309795" cy="310631"/>
      </dsp:txXfrm>
    </dsp:sp>
    <dsp:sp modelId="{01403FA5-48BB-2B42-B141-48333CA6284D}">
      <dsp:nvSpPr>
        <dsp:cNvPr id="0" name=""/>
        <dsp:cNvSpPr/>
      </dsp:nvSpPr>
      <dsp:spPr>
        <a:xfrm>
          <a:off x="2927370" y="0"/>
          <a:ext cx="2087568" cy="918051"/>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Scan MPS EPICS PVs and Determine Cause</a:t>
          </a:r>
        </a:p>
      </dsp:txBody>
      <dsp:txXfrm>
        <a:off x="2954259" y="26889"/>
        <a:ext cx="2033790" cy="864273"/>
      </dsp:txXfrm>
    </dsp:sp>
    <dsp:sp modelId="{3E8637FE-D664-5140-9379-B2F5C2C1FC95}">
      <dsp:nvSpPr>
        <dsp:cNvPr id="0" name=""/>
        <dsp:cNvSpPr/>
      </dsp:nvSpPr>
      <dsp:spPr>
        <a:xfrm>
          <a:off x="5223696" y="200166"/>
          <a:ext cx="442564" cy="517717"/>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23696" y="303709"/>
        <a:ext cx="309795" cy="310631"/>
      </dsp:txXfrm>
    </dsp:sp>
    <dsp:sp modelId="{1F804FE2-6C90-7D48-BE2E-517DF8F0D194}">
      <dsp:nvSpPr>
        <dsp:cNvPr id="0" name=""/>
        <dsp:cNvSpPr/>
      </dsp:nvSpPr>
      <dsp:spPr>
        <a:xfrm>
          <a:off x="5849966" y="0"/>
          <a:ext cx="2087568" cy="918051"/>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Determine Equipment First Fault</a:t>
          </a:r>
        </a:p>
      </dsp:txBody>
      <dsp:txXfrm>
        <a:off x="5876855" y="26889"/>
        <a:ext cx="2033790" cy="864273"/>
      </dsp:txXfrm>
    </dsp:sp>
    <dsp:sp modelId="{4D1FD511-48C7-A144-8629-CD3627DCF44C}">
      <dsp:nvSpPr>
        <dsp:cNvPr id="0" name=""/>
        <dsp:cNvSpPr/>
      </dsp:nvSpPr>
      <dsp:spPr>
        <a:xfrm>
          <a:off x="8146292" y="200166"/>
          <a:ext cx="442564" cy="517717"/>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46292" y="303709"/>
        <a:ext cx="309795" cy="310631"/>
      </dsp:txXfrm>
    </dsp:sp>
    <dsp:sp modelId="{B2CEE4EA-CC57-EE4A-8CB7-5D6D4AC2CE5E}">
      <dsp:nvSpPr>
        <dsp:cNvPr id="0" name=""/>
        <dsp:cNvSpPr/>
      </dsp:nvSpPr>
      <dsp:spPr>
        <a:xfrm>
          <a:off x="8772562" y="0"/>
          <a:ext cx="2087568" cy="918051"/>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Log Signals and Create Work Order</a:t>
          </a:r>
        </a:p>
      </dsp:txBody>
      <dsp:txXfrm>
        <a:off x="8799451" y="26889"/>
        <a:ext cx="2033790" cy="8642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CBEA6-53E7-094C-9FB2-2BB3CE3CF76A}">
      <dsp:nvSpPr>
        <dsp:cNvPr id="0" name=""/>
        <dsp:cNvSpPr/>
      </dsp:nvSpPr>
      <dsp:spPr>
        <a:xfrm>
          <a:off x="3494"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EPICS Production State PV</a:t>
          </a:r>
        </a:p>
      </dsp:txBody>
      <dsp:txXfrm>
        <a:off x="30341" y="27559"/>
        <a:ext cx="1474014" cy="862931"/>
      </dsp:txXfrm>
    </dsp:sp>
    <dsp:sp modelId="{A7256356-C839-B846-999E-497AF80FC59F}">
      <dsp:nvSpPr>
        <dsp:cNvPr id="0" name=""/>
        <dsp:cNvSpPr/>
      </dsp:nvSpPr>
      <dsp:spPr>
        <a:xfrm>
          <a:off x="1683974" y="269589"/>
          <a:ext cx="323874" cy="378871"/>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83974" y="345363"/>
        <a:ext cx="226712" cy="227323"/>
      </dsp:txXfrm>
    </dsp:sp>
    <dsp:sp modelId="{EC1D8E1B-4777-4E4B-9214-DB021E171A99}">
      <dsp:nvSpPr>
        <dsp:cNvPr id="0" name=""/>
        <dsp:cNvSpPr/>
      </dsp:nvSpPr>
      <dsp:spPr>
        <a:xfrm>
          <a:off x="2142286"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Monitor MPS EPICS PVs</a:t>
          </a:r>
        </a:p>
      </dsp:txBody>
      <dsp:txXfrm>
        <a:off x="2169133" y="27559"/>
        <a:ext cx="1474014" cy="862931"/>
      </dsp:txXfrm>
    </dsp:sp>
    <dsp:sp modelId="{12BBF21B-86E7-6C4C-98D8-B67CBEF6F29E}">
      <dsp:nvSpPr>
        <dsp:cNvPr id="0" name=""/>
        <dsp:cNvSpPr/>
      </dsp:nvSpPr>
      <dsp:spPr>
        <a:xfrm>
          <a:off x="3822766" y="269589"/>
          <a:ext cx="323874" cy="378871"/>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22766" y="345363"/>
        <a:ext cx="226712" cy="227323"/>
      </dsp:txXfrm>
    </dsp:sp>
    <dsp:sp modelId="{5F5FEE70-36C3-1449-8A02-A62F9AFBCF44}">
      <dsp:nvSpPr>
        <dsp:cNvPr id="0" name=""/>
        <dsp:cNvSpPr/>
      </dsp:nvSpPr>
      <dsp:spPr>
        <a:xfrm>
          <a:off x="4281079"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Monitor Equipment First Fault EPICS PVs </a:t>
          </a:r>
        </a:p>
      </dsp:txBody>
      <dsp:txXfrm>
        <a:off x="4307926" y="27559"/>
        <a:ext cx="1474014" cy="862931"/>
      </dsp:txXfrm>
    </dsp:sp>
    <dsp:sp modelId="{66966D1C-F3D2-AA4C-B13C-F1FD6EC2CE0C}">
      <dsp:nvSpPr>
        <dsp:cNvPr id="0" name=""/>
        <dsp:cNvSpPr/>
      </dsp:nvSpPr>
      <dsp:spPr>
        <a:xfrm>
          <a:off x="5961559" y="269589"/>
          <a:ext cx="323874" cy="378871"/>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961559" y="345363"/>
        <a:ext cx="226712" cy="227323"/>
      </dsp:txXfrm>
    </dsp:sp>
    <dsp:sp modelId="{F0865A5B-C261-1746-A562-3CDC92265212}">
      <dsp:nvSpPr>
        <dsp:cNvPr id="0" name=""/>
        <dsp:cNvSpPr/>
      </dsp:nvSpPr>
      <dsp:spPr>
        <a:xfrm>
          <a:off x="6419871"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Monitor Beam Power on Target</a:t>
          </a:r>
        </a:p>
      </dsp:txBody>
      <dsp:txXfrm>
        <a:off x="6446718" y="27559"/>
        <a:ext cx="1474014" cy="8629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47BC7-389B-9A45-82F9-AB195B12DFD5}">
      <dsp:nvSpPr>
        <dsp:cNvPr id="0" name=""/>
        <dsp:cNvSpPr/>
      </dsp:nvSpPr>
      <dsp:spPr>
        <a:xfrm>
          <a:off x="0" y="370791"/>
          <a:ext cx="1522994" cy="913796"/>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Recover Equipment</a:t>
          </a:r>
        </a:p>
      </dsp:txBody>
      <dsp:txXfrm>
        <a:off x="26764" y="397555"/>
        <a:ext cx="1469466" cy="860268"/>
      </dsp:txXfrm>
    </dsp:sp>
    <dsp:sp modelId="{3EDFC919-4BE3-4C49-B15C-B59B5E996C30}">
      <dsp:nvSpPr>
        <dsp:cNvPr id="0" name=""/>
        <dsp:cNvSpPr/>
      </dsp:nvSpPr>
      <dsp:spPr>
        <a:xfrm>
          <a:off x="1675293" y="638838"/>
          <a:ext cx="322874" cy="377702"/>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75293" y="714378"/>
        <a:ext cx="226012" cy="226622"/>
      </dsp:txXfrm>
    </dsp:sp>
    <dsp:sp modelId="{DFE74DB5-FDCB-FF40-8305-A88CE279757B}">
      <dsp:nvSpPr>
        <dsp:cNvPr id="0" name=""/>
        <dsp:cNvSpPr/>
      </dsp:nvSpPr>
      <dsp:spPr>
        <a:xfrm>
          <a:off x="2132191" y="370791"/>
          <a:ext cx="1522994" cy="913796"/>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Recover Beam</a:t>
          </a:r>
        </a:p>
      </dsp:txBody>
      <dsp:txXfrm>
        <a:off x="2158955" y="397555"/>
        <a:ext cx="1469466" cy="860268"/>
      </dsp:txXfrm>
    </dsp:sp>
    <dsp:sp modelId="{8BDB0CD0-2C11-3647-A098-B1F7C7550E4E}">
      <dsp:nvSpPr>
        <dsp:cNvPr id="0" name=""/>
        <dsp:cNvSpPr/>
      </dsp:nvSpPr>
      <dsp:spPr>
        <a:xfrm>
          <a:off x="3807485" y="638838"/>
          <a:ext cx="322874" cy="377702"/>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07485" y="714378"/>
        <a:ext cx="226012" cy="226622"/>
      </dsp:txXfrm>
    </dsp:sp>
    <dsp:sp modelId="{000C07D4-E2F3-884B-8DC3-C27EC1A56EE9}">
      <dsp:nvSpPr>
        <dsp:cNvPr id="0" name=""/>
        <dsp:cNvSpPr/>
      </dsp:nvSpPr>
      <dsp:spPr>
        <a:xfrm>
          <a:off x="4264383" y="370791"/>
          <a:ext cx="1522994" cy="91379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Log Downtime</a:t>
          </a:r>
        </a:p>
      </dsp:txBody>
      <dsp:txXfrm>
        <a:off x="4291147" y="397555"/>
        <a:ext cx="1469466" cy="860268"/>
      </dsp:txXfrm>
    </dsp:sp>
    <dsp:sp modelId="{C659AA6B-7CD3-CA43-AE70-CA35CB63D6EF}">
      <dsp:nvSpPr>
        <dsp:cNvPr id="0" name=""/>
        <dsp:cNvSpPr/>
      </dsp:nvSpPr>
      <dsp:spPr>
        <a:xfrm>
          <a:off x="5939677" y="638838"/>
          <a:ext cx="322874" cy="377702"/>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939677" y="714378"/>
        <a:ext cx="226012" cy="226622"/>
      </dsp:txXfrm>
    </dsp:sp>
    <dsp:sp modelId="{B127FC53-1697-8646-971C-0CA12ACCE260}">
      <dsp:nvSpPr>
        <dsp:cNvPr id="0" name=""/>
        <dsp:cNvSpPr/>
      </dsp:nvSpPr>
      <dsp:spPr>
        <a:xfrm>
          <a:off x="6396575" y="370791"/>
          <a:ext cx="1522994" cy="913796"/>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Enter Action Code (Operator Reset Expert Reset Expert Repair)</a:t>
          </a:r>
        </a:p>
      </dsp:txBody>
      <dsp:txXfrm>
        <a:off x="6423339" y="397555"/>
        <a:ext cx="1469466" cy="860268"/>
      </dsp:txXfrm>
    </dsp:sp>
    <dsp:sp modelId="{6A8B65DD-8D89-F34E-8FCF-E75CDE8836DD}">
      <dsp:nvSpPr>
        <dsp:cNvPr id="0" name=""/>
        <dsp:cNvSpPr/>
      </dsp:nvSpPr>
      <dsp:spPr>
        <a:xfrm>
          <a:off x="8071868" y="638838"/>
          <a:ext cx="322874" cy="377702"/>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071868" y="714378"/>
        <a:ext cx="226012" cy="226622"/>
      </dsp:txXfrm>
    </dsp:sp>
    <dsp:sp modelId="{52670054-2BDB-C440-AB88-D0B05B9E9EC3}">
      <dsp:nvSpPr>
        <dsp:cNvPr id="0" name=""/>
        <dsp:cNvSpPr/>
      </dsp:nvSpPr>
      <dsp:spPr>
        <a:xfrm>
          <a:off x="8528767" y="370791"/>
          <a:ext cx="1522994" cy="91379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Add Parts to Work Order</a:t>
          </a:r>
        </a:p>
      </dsp:txBody>
      <dsp:txXfrm>
        <a:off x="8555531" y="397555"/>
        <a:ext cx="1469466" cy="860268"/>
      </dsp:txXfrm>
    </dsp:sp>
    <dsp:sp modelId="{82904601-8E6D-D543-81A3-99D49C572E6B}">
      <dsp:nvSpPr>
        <dsp:cNvPr id="0" name=""/>
        <dsp:cNvSpPr/>
      </dsp:nvSpPr>
      <dsp:spPr>
        <a:xfrm>
          <a:off x="10204060" y="638838"/>
          <a:ext cx="322874" cy="377702"/>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0204060" y="714378"/>
        <a:ext cx="226012" cy="226622"/>
      </dsp:txXfrm>
    </dsp:sp>
    <dsp:sp modelId="{5228E9B9-DFD8-4140-9866-A299FE2D921D}">
      <dsp:nvSpPr>
        <dsp:cNvPr id="0" name=""/>
        <dsp:cNvSpPr/>
      </dsp:nvSpPr>
      <dsp:spPr>
        <a:xfrm>
          <a:off x="10660958" y="370791"/>
          <a:ext cx="1522994" cy="91379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Close Work Order</a:t>
          </a:r>
        </a:p>
      </dsp:txBody>
      <dsp:txXfrm>
        <a:off x="10687722" y="397555"/>
        <a:ext cx="1469466" cy="860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4338C-9014-A348-9353-820381D21AEA}">
      <dsp:nvSpPr>
        <dsp:cNvPr id="0" name=""/>
        <dsp:cNvSpPr/>
      </dsp:nvSpPr>
      <dsp:spPr>
        <a:xfrm>
          <a:off x="3494"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Beam Power on Target = 0 kW</a:t>
          </a:r>
        </a:p>
      </dsp:txBody>
      <dsp:txXfrm>
        <a:off x="30341" y="27559"/>
        <a:ext cx="1474014" cy="862931"/>
      </dsp:txXfrm>
    </dsp:sp>
    <dsp:sp modelId="{BC8155E3-4B58-A34C-8372-B198FDE01777}">
      <dsp:nvSpPr>
        <dsp:cNvPr id="0" name=""/>
        <dsp:cNvSpPr/>
      </dsp:nvSpPr>
      <dsp:spPr>
        <a:xfrm>
          <a:off x="1683974" y="269589"/>
          <a:ext cx="323874" cy="378871"/>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683974" y="345363"/>
        <a:ext cx="226712" cy="227323"/>
      </dsp:txXfrm>
    </dsp:sp>
    <dsp:sp modelId="{01403FA5-48BB-2B42-B141-48333CA6284D}">
      <dsp:nvSpPr>
        <dsp:cNvPr id="0" name=""/>
        <dsp:cNvSpPr/>
      </dsp:nvSpPr>
      <dsp:spPr>
        <a:xfrm>
          <a:off x="2142286"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Scan MPS EPICS PVs and Determine Cause</a:t>
          </a:r>
        </a:p>
      </dsp:txBody>
      <dsp:txXfrm>
        <a:off x="2169133" y="27559"/>
        <a:ext cx="1474014" cy="862931"/>
      </dsp:txXfrm>
    </dsp:sp>
    <dsp:sp modelId="{3E8637FE-D664-5140-9379-B2F5C2C1FC95}">
      <dsp:nvSpPr>
        <dsp:cNvPr id="0" name=""/>
        <dsp:cNvSpPr/>
      </dsp:nvSpPr>
      <dsp:spPr>
        <a:xfrm>
          <a:off x="3822766" y="269589"/>
          <a:ext cx="323874" cy="378871"/>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22766" y="345363"/>
        <a:ext cx="226712" cy="227323"/>
      </dsp:txXfrm>
    </dsp:sp>
    <dsp:sp modelId="{6DD16A97-7B06-BB4E-8E7A-276E31046F4C}">
      <dsp:nvSpPr>
        <dsp:cNvPr id="0" name=""/>
        <dsp:cNvSpPr/>
      </dsp:nvSpPr>
      <dsp:spPr>
        <a:xfrm>
          <a:off x="4281079"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Determine Equipment First Fault</a:t>
          </a:r>
        </a:p>
      </dsp:txBody>
      <dsp:txXfrm>
        <a:off x="4307926" y="27559"/>
        <a:ext cx="1474014" cy="862931"/>
      </dsp:txXfrm>
    </dsp:sp>
    <dsp:sp modelId="{A4F8025D-0738-AB4F-8023-B75F1CF770F3}">
      <dsp:nvSpPr>
        <dsp:cNvPr id="0" name=""/>
        <dsp:cNvSpPr/>
      </dsp:nvSpPr>
      <dsp:spPr>
        <a:xfrm>
          <a:off x="5961559" y="269589"/>
          <a:ext cx="323874" cy="378871"/>
        </a:xfrm>
        <a:prstGeom prst="rightArrow">
          <a:avLst>
            <a:gd name="adj1" fmla="val 60000"/>
            <a:gd name="adj2" fmla="val 50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961559" y="345363"/>
        <a:ext cx="226712" cy="227323"/>
      </dsp:txXfrm>
    </dsp:sp>
    <dsp:sp modelId="{B2CEE4EA-CC57-EE4A-8CB7-5D6D4AC2CE5E}">
      <dsp:nvSpPr>
        <dsp:cNvPr id="0" name=""/>
        <dsp:cNvSpPr/>
      </dsp:nvSpPr>
      <dsp:spPr>
        <a:xfrm>
          <a:off x="6419871" y="712"/>
          <a:ext cx="1527708" cy="916625"/>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Log Signals and Create Work Order</a:t>
          </a:r>
        </a:p>
      </dsp:txBody>
      <dsp:txXfrm>
        <a:off x="6446718" y="27559"/>
        <a:ext cx="1474014" cy="8629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6/23/24</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6/23/24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2</a:t>
            </a:fld>
            <a:endParaRPr lang="en-US" dirty="0"/>
          </a:p>
        </p:txBody>
      </p:sp>
    </p:spTree>
    <p:extLst>
      <p:ext uri="{BB962C8B-B14F-4D97-AF65-F5344CB8AC3E}">
        <p14:creationId xmlns:p14="http://schemas.microsoft.com/office/powerpoint/2010/main" val="130822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3</a:t>
            </a:fld>
            <a:endParaRPr lang="en-US" dirty="0"/>
          </a:p>
        </p:txBody>
      </p:sp>
    </p:spTree>
    <p:extLst>
      <p:ext uri="{BB962C8B-B14F-4D97-AF65-F5344CB8AC3E}">
        <p14:creationId xmlns:p14="http://schemas.microsoft.com/office/powerpoint/2010/main" val="69672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4</a:t>
            </a:fld>
            <a:endParaRPr lang="en-US" dirty="0"/>
          </a:p>
        </p:txBody>
      </p:sp>
    </p:spTree>
    <p:extLst>
      <p:ext uri="{BB962C8B-B14F-4D97-AF65-F5344CB8AC3E}">
        <p14:creationId xmlns:p14="http://schemas.microsoft.com/office/powerpoint/2010/main" val="83029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5</a:t>
            </a:fld>
            <a:endParaRPr lang="en-US" dirty="0"/>
          </a:p>
        </p:txBody>
      </p:sp>
    </p:spTree>
    <p:extLst>
      <p:ext uri="{BB962C8B-B14F-4D97-AF65-F5344CB8AC3E}">
        <p14:creationId xmlns:p14="http://schemas.microsoft.com/office/powerpoint/2010/main" val="116656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6</a:t>
            </a:fld>
            <a:endParaRPr lang="en-US" dirty="0"/>
          </a:p>
        </p:txBody>
      </p:sp>
    </p:spTree>
    <p:extLst>
      <p:ext uri="{BB962C8B-B14F-4D97-AF65-F5344CB8AC3E}">
        <p14:creationId xmlns:p14="http://schemas.microsoft.com/office/powerpoint/2010/main" val="319197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of standard work orders based on system equipment first fault</a:t>
            </a:r>
          </a:p>
        </p:txBody>
      </p:sp>
      <p:sp>
        <p:nvSpPr>
          <p:cNvPr id="4" name="Slide Number Placeholder 3"/>
          <p:cNvSpPr>
            <a:spLocks noGrp="1"/>
          </p:cNvSpPr>
          <p:nvPr>
            <p:ph type="sldNum" sz="quarter" idx="5"/>
          </p:nvPr>
        </p:nvSpPr>
        <p:spPr/>
        <p:txBody>
          <a:bodyPr/>
          <a:lstStyle/>
          <a:p>
            <a:fld id="{DBFF095A-F86B-4B29-8A9F-DF3D3D1F3E2A}" type="slidenum">
              <a:rPr lang="en-US" smtClean="0"/>
              <a:pPr/>
              <a:t>12</a:t>
            </a:fld>
            <a:endParaRPr lang="en-US" dirty="0"/>
          </a:p>
        </p:txBody>
      </p:sp>
    </p:spTree>
    <p:extLst>
      <p:ext uri="{BB962C8B-B14F-4D97-AF65-F5344CB8AC3E}">
        <p14:creationId xmlns:p14="http://schemas.microsoft.com/office/powerpoint/2010/main" val="411066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13</a:t>
            </a:fld>
            <a:endParaRPr lang="en-US" dirty="0"/>
          </a:p>
        </p:txBody>
      </p:sp>
    </p:spTree>
    <p:extLst>
      <p:ext uri="{BB962C8B-B14F-4D97-AF65-F5344CB8AC3E}">
        <p14:creationId xmlns:p14="http://schemas.microsoft.com/office/powerpoint/2010/main" val="371009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17</a:t>
            </a:fld>
            <a:endParaRPr lang="en-US" dirty="0"/>
          </a:p>
        </p:txBody>
      </p:sp>
    </p:spTree>
    <p:extLst>
      <p:ext uri="{BB962C8B-B14F-4D97-AF65-F5344CB8AC3E}">
        <p14:creationId xmlns:p14="http://schemas.microsoft.com/office/powerpoint/2010/main" val="289334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was put together by personnel from the ISIS neutron source in the UK. It shows the number of beam trips per day on the y-axis (log scale) binned by length of trip on the x-axis for various accelerator driven sources from around the world. They show a power law fit to the data for estimating beam trips per day by length of trip.</a:t>
            </a:r>
          </a:p>
          <a:p>
            <a:endParaRPr lang="en-US" dirty="0"/>
          </a:p>
          <a:p>
            <a:r>
              <a:rPr lang="en-US" dirty="0"/>
              <a:t>Pretty clear that the focus for the different types of accelerators is on trips lasting more than a minute (availability and I’ll show why), but here at SNS we do focus on even shorter length trips because we understand these short trips can be indications of potential longer failures in the future.  </a:t>
            </a:r>
          </a:p>
        </p:txBody>
      </p:sp>
      <p:sp>
        <p:nvSpPr>
          <p:cNvPr id="4" name="Slide Number Placeholder 3"/>
          <p:cNvSpPr>
            <a:spLocks noGrp="1"/>
          </p:cNvSpPr>
          <p:nvPr>
            <p:ph type="sldNum" sz="quarter" idx="5"/>
          </p:nvPr>
        </p:nvSpPr>
        <p:spPr/>
        <p:txBody>
          <a:bodyPr/>
          <a:lstStyle/>
          <a:p>
            <a:fld id="{DBFF095A-F86B-4B29-8A9F-DF3D3D1F3E2A}" type="slidenum">
              <a:rPr lang="en-US" smtClean="0"/>
              <a:pPr/>
              <a:t>18</a:t>
            </a:fld>
            <a:endParaRPr lang="en-US" dirty="0"/>
          </a:p>
        </p:txBody>
      </p:sp>
    </p:spTree>
    <p:extLst>
      <p:ext uri="{BB962C8B-B14F-4D97-AF65-F5344CB8AC3E}">
        <p14:creationId xmlns:p14="http://schemas.microsoft.com/office/powerpoint/2010/main" val="4050943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378" y="320040"/>
            <a:ext cx="11425236" cy="535531"/>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47563" y="1637229"/>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0940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Org chart layout">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E5A8BBA-9B72-487E-892D-2665BFB5B33F}"/>
              </a:ext>
            </a:extLst>
          </p:cNvPr>
          <p:cNvSpPr txBox="1">
            <a:spLocks/>
          </p:cNvSpPr>
          <p:nvPr userDrawn="1"/>
        </p:nvSpPr>
        <p:spPr>
          <a:xfrm>
            <a:off x="9234363" y="6539307"/>
            <a:ext cx="2743200" cy="267666"/>
          </a:xfrm>
          <a:prstGeom prst="rect">
            <a:avLst/>
          </a:prstGeom>
        </p:spPr>
        <p:txBody>
          <a:bodyPr/>
          <a:lstStyle>
            <a:defPPr>
              <a:defRPr lang="en-US"/>
            </a:defPPr>
            <a:lvl1pPr>
              <a:defRPr sz="1100">
                <a:solidFill>
                  <a:schemeClr val="bg1">
                    <a:lumMod val="75000"/>
                  </a:schemeClr>
                </a:solidFill>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r"/>
            <a:fld id="{967BB7C0-5F74-43CF-AA89-9844B0617CFB}" type="datetimeFigureOut">
              <a:rPr lang="en-US" sz="1000" smtClean="0"/>
              <a:pPr lvl="0" algn="r"/>
              <a:t>6/23/24</a:t>
            </a:fld>
            <a:endParaRPr lang="en-US" sz="1000" dirty="0"/>
          </a:p>
        </p:txBody>
      </p:sp>
      <p:sp>
        <p:nvSpPr>
          <p:cNvPr id="4" name="Rectangle 6">
            <a:extLst>
              <a:ext uri="{FF2B5EF4-FFF2-40B4-BE49-F238E27FC236}">
                <a16:creationId xmlns:a16="http://schemas.microsoft.com/office/drawing/2014/main" id="{56209214-7161-4C5D-93BC-1BEB7104619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5" name="Rectangle 4">
            <a:extLst>
              <a:ext uri="{FF2B5EF4-FFF2-40B4-BE49-F238E27FC236}">
                <a16:creationId xmlns:a16="http://schemas.microsoft.com/office/drawing/2014/main" id="{2C1BFE0C-7357-4DB3-B2D7-391A7D699AA4}"/>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6" name="Rectangle 6">
            <a:extLst>
              <a:ext uri="{FF2B5EF4-FFF2-40B4-BE49-F238E27FC236}">
                <a16:creationId xmlns:a16="http://schemas.microsoft.com/office/drawing/2014/main" id="{E0E54EF2-B02F-4006-9A42-C659C6457A2C}"/>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921A9BEC-199A-46CD-B5B9-24DA8B0CC16E}"/>
              </a:ext>
            </a:extLst>
          </p:cNvPr>
          <p:cNvPicPr>
            <a:picLocks noChangeAspect="1"/>
          </p:cNvPicPr>
          <p:nvPr userDrawn="1"/>
        </p:nvPicPr>
        <p:blipFill>
          <a:blip r:embed="rId2"/>
          <a:stretch>
            <a:fillRect/>
          </a:stretch>
        </p:blipFill>
        <p:spPr>
          <a:xfrm>
            <a:off x="413129" y="6477000"/>
            <a:ext cx="1088136" cy="261860"/>
          </a:xfrm>
          <a:prstGeom prst="rect">
            <a:avLst/>
          </a:prstGeom>
        </p:spPr>
      </p:pic>
    </p:spTree>
    <p:extLst>
      <p:ext uri="{BB962C8B-B14F-4D97-AF65-F5344CB8AC3E}">
        <p14:creationId xmlns:p14="http://schemas.microsoft.com/office/powerpoint/2010/main" val="271739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413129" y="6486525"/>
            <a:ext cx="1088136"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7"/>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8" r:id="rId14"/>
    <p:sldLayoutId id="2147483759" r:id="rId15"/>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6.xml"/><Relationship Id="rId16" Type="http://schemas.openxmlformats.org/officeDocument/2006/relationships/diagramColors" Target="../diagrams/colors6.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70FC-21B3-CF4B-9E70-1F5B366CFA6E}"/>
              </a:ext>
            </a:extLst>
          </p:cNvPr>
          <p:cNvSpPr>
            <a:spLocks noGrp="1"/>
          </p:cNvSpPr>
          <p:nvPr>
            <p:ph type="ctrTitle"/>
          </p:nvPr>
        </p:nvSpPr>
        <p:spPr>
          <a:xfrm>
            <a:off x="428736" y="1388962"/>
            <a:ext cx="8678194" cy="1421928"/>
          </a:xfrm>
        </p:spPr>
        <p:txBody>
          <a:bodyPr/>
          <a:lstStyle/>
          <a:p>
            <a:r>
              <a:rPr lang="en-US" dirty="0"/>
              <a:t>Minimizing Fault Troubleshooting Time by Linking Equipment Protection Faults to Part Replacement</a:t>
            </a:r>
          </a:p>
        </p:txBody>
      </p:sp>
      <p:sp>
        <p:nvSpPr>
          <p:cNvPr id="3" name="Subtitle 2">
            <a:extLst>
              <a:ext uri="{FF2B5EF4-FFF2-40B4-BE49-F238E27FC236}">
                <a16:creationId xmlns:a16="http://schemas.microsoft.com/office/drawing/2014/main" id="{FE83EB89-8878-024B-AFA9-A13117DE1576}"/>
              </a:ext>
            </a:extLst>
          </p:cNvPr>
          <p:cNvSpPr>
            <a:spLocks noGrp="1"/>
          </p:cNvSpPr>
          <p:nvPr>
            <p:ph type="subTitle" idx="1"/>
          </p:nvPr>
        </p:nvSpPr>
        <p:spPr/>
        <p:txBody>
          <a:bodyPr/>
          <a:lstStyle/>
          <a:p>
            <a:r>
              <a:rPr lang="en-US" dirty="0"/>
              <a:t>Charles Peters</a:t>
            </a:r>
          </a:p>
          <a:p>
            <a:r>
              <a:rPr lang="en-US" dirty="0"/>
              <a:t>25 June 2024</a:t>
            </a:r>
          </a:p>
        </p:txBody>
      </p:sp>
      <p:pic>
        <p:nvPicPr>
          <p:cNvPr id="5" name="Picture 4" descr="A logo with blue text&#10;&#10;Description automatically generated">
            <a:extLst>
              <a:ext uri="{FF2B5EF4-FFF2-40B4-BE49-F238E27FC236}">
                <a16:creationId xmlns:a16="http://schemas.microsoft.com/office/drawing/2014/main" id="{69797015-4DF6-1E2C-0894-3DC2C5008E48}"/>
              </a:ext>
            </a:extLst>
          </p:cNvPr>
          <p:cNvPicPr>
            <a:picLocks noChangeAspect="1"/>
          </p:cNvPicPr>
          <p:nvPr/>
        </p:nvPicPr>
        <p:blipFill>
          <a:blip r:embed="rId2"/>
          <a:stretch>
            <a:fillRect/>
          </a:stretch>
        </p:blipFill>
        <p:spPr>
          <a:xfrm>
            <a:off x="6096000" y="2663129"/>
            <a:ext cx="4482048" cy="2525251"/>
          </a:xfrm>
          <a:prstGeom prst="rect">
            <a:avLst/>
          </a:prstGeom>
        </p:spPr>
      </p:pic>
    </p:spTree>
    <p:extLst>
      <p:ext uri="{BB962C8B-B14F-4D97-AF65-F5344CB8AC3E}">
        <p14:creationId xmlns:p14="http://schemas.microsoft.com/office/powerpoint/2010/main" val="2972088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841B-B4B1-767C-EEB9-8FDC90B44BF1}"/>
              </a:ext>
            </a:extLst>
          </p:cNvPr>
          <p:cNvSpPr>
            <a:spLocks noGrp="1"/>
          </p:cNvSpPr>
          <p:nvPr>
            <p:ph type="title"/>
          </p:nvPr>
        </p:nvSpPr>
        <p:spPr>
          <a:xfrm>
            <a:off x="344378" y="320040"/>
            <a:ext cx="11425236" cy="978729"/>
          </a:xfrm>
        </p:spPr>
        <p:txBody>
          <a:bodyPr/>
          <a:lstStyle/>
          <a:p>
            <a:r>
              <a:rPr lang="en-US" sz="3200" dirty="0"/>
              <a:t>Equipment First Fault EPICS PVs Build the EAM Failure Codes</a:t>
            </a:r>
            <a:endParaRPr lang="en-US" dirty="0"/>
          </a:p>
        </p:txBody>
      </p:sp>
      <p:sp>
        <p:nvSpPr>
          <p:cNvPr id="3" name="Content Placeholder 2">
            <a:extLst>
              <a:ext uri="{FF2B5EF4-FFF2-40B4-BE49-F238E27FC236}">
                <a16:creationId xmlns:a16="http://schemas.microsoft.com/office/drawing/2014/main" id="{536DAFFA-289F-DB2A-A4ED-60AE6BDCE765}"/>
              </a:ext>
            </a:extLst>
          </p:cNvPr>
          <p:cNvSpPr>
            <a:spLocks noGrp="1"/>
          </p:cNvSpPr>
          <p:nvPr>
            <p:ph idx="1"/>
          </p:nvPr>
        </p:nvSpPr>
        <p:spPr>
          <a:xfrm>
            <a:off x="347563" y="1418862"/>
            <a:ext cx="11805456" cy="1332880"/>
          </a:xfrm>
        </p:spPr>
        <p:txBody>
          <a:bodyPr/>
          <a:lstStyle/>
          <a:p>
            <a:r>
              <a:rPr lang="en-US" sz="2400" dirty="0">
                <a:latin typeface="+mn-lt"/>
              </a:rPr>
              <a:t>Failure code creation is easy with systems with first fault software</a:t>
            </a:r>
          </a:p>
          <a:p>
            <a:r>
              <a:rPr lang="en-US" sz="2400" dirty="0">
                <a:latin typeface="+mn-lt"/>
              </a:rPr>
              <a:t>Complication comes from each MPS equipment breakdown not having first fault software </a:t>
            </a:r>
          </a:p>
        </p:txBody>
      </p:sp>
      <p:sp>
        <p:nvSpPr>
          <p:cNvPr id="37" name="Rectangle 36">
            <a:extLst>
              <a:ext uri="{FF2B5EF4-FFF2-40B4-BE49-F238E27FC236}">
                <a16:creationId xmlns:a16="http://schemas.microsoft.com/office/drawing/2014/main" id="{FAAA8448-0227-5F51-B826-5CF51E19FEB8}"/>
              </a:ext>
            </a:extLst>
          </p:cNvPr>
          <p:cNvSpPr/>
          <p:nvPr/>
        </p:nvSpPr>
        <p:spPr>
          <a:xfrm>
            <a:off x="700091" y="2797509"/>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RF Cavities (124)</a:t>
            </a:r>
          </a:p>
        </p:txBody>
      </p:sp>
      <p:sp>
        <p:nvSpPr>
          <p:cNvPr id="38" name="Rectangle 37">
            <a:extLst>
              <a:ext uri="{FF2B5EF4-FFF2-40B4-BE49-F238E27FC236}">
                <a16:creationId xmlns:a16="http://schemas.microsoft.com/office/drawing/2014/main" id="{44396F4B-5724-346F-1799-4DB8E2E29E67}"/>
              </a:ext>
            </a:extLst>
          </p:cNvPr>
          <p:cNvSpPr/>
          <p:nvPr/>
        </p:nvSpPr>
        <p:spPr>
          <a:xfrm>
            <a:off x="700091" y="3279895"/>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Klystrons (38)</a:t>
            </a:r>
          </a:p>
        </p:txBody>
      </p:sp>
      <p:sp>
        <p:nvSpPr>
          <p:cNvPr id="41" name="Rectangle 40">
            <a:extLst>
              <a:ext uri="{FF2B5EF4-FFF2-40B4-BE49-F238E27FC236}">
                <a16:creationId xmlns:a16="http://schemas.microsoft.com/office/drawing/2014/main" id="{4890A416-78FE-6B3C-4743-7B654AC1A8F9}"/>
              </a:ext>
            </a:extLst>
          </p:cNvPr>
          <p:cNvSpPr/>
          <p:nvPr/>
        </p:nvSpPr>
        <p:spPr>
          <a:xfrm>
            <a:off x="700091" y="3762281"/>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Klystron power supplies (18)</a:t>
            </a:r>
          </a:p>
        </p:txBody>
      </p:sp>
      <p:sp>
        <p:nvSpPr>
          <p:cNvPr id="42" name="Rectangle 41">
            <a:extLst>
              <a:ext uri="{FF2B5EF4-FFF2-40B4-BE49-F238E27FC236}">
                <a16:creationId xmlns:a16="http://schemas.microsoft.com/office/drawing/2014/main" id="{59D75933-068A-C198-CE41-9442E3283F41}"/>
              </a:ext>
            </a:extLst>
          </p:cNvPr>
          <p:cNvSpPr/>
          <p:nvPr/>
        </p:nvSpPr>
        <p:spPr>
          <a:xfrm>
            <a:off x="700091" y="4244667"/>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Magnets (432)</a:t>
            </a:r>
          </a:p>
        </p:txBody>
      </p:sp>
      <p:sp>
        <p:nvSpPr>
          <p:cNvPr id="43" name="Rectangle 42">
            <a:extLst>
              <a:ext uri="{FF2B5EF4-FFF2-40B4-BE49-F238E27FC236}">
                <a16:creationId xmlns:a16="http://schemas.microsoft.com/office/drawing/2014/main" id="{021A3B7B-2B85-B402-95B5-05509267AD34}"/>
              </a:ext>
            </a:extLst>
          </p:cNvPr>
          <p:cNvSpPr/>
          <p:nvPr/>
        </p:nvSpPr>
        <p:spPr>
          <a:xfrm>
            <a:off x="700091" y="4727053"/>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Vacuum (46)</a:t>
            </a:r>
          </a:p>
        </p:txBody>
      </p:sp>
      <p:sp>
        <p:nvSpPr>
          <p:cNvPr id="44" name="Rectangle 43">
            <a:extLst>
              <a:ext uri="{FF2B5EF4-FFF2-40B4-BE49-F238E27FC236}">
                <a16:creationId xmlns:a16="http://schemas.microsoft.com/office/drawing/2014/main" id="{8DFBD029-17C5-2EF7-1FCC-9C0871AC34C7}"/>
              </a:ext>
            </a:extLst>
          </p:cNvPr>
          <p:cNvSpPr/>
          <p:nvPr/>
        </p:nvSpPr>
        <p:spPr>
          <a:xfrm>
            <a:off x="700091" y="5209439"/>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Diagnostics (435)</a:t>
            </a:r>
          </a:p>
        </p:txBody>
      </p:sp>
      <p:sp>
        <p:nvSpPr>
          <p:cNvPr id="45" name="Rectangle 44">
            <a:extLst>
              <a:ext uri="{FF2B5EF4-FFF2-40B4-BE49-F238E27FC236}">
                <a16:creationId xmlns:a16="http://schemas.microsoft.com/office/drawing/2014/main" id="{3C84CD37-D2CA-5BD3-FD7D-8C6ED23B56B9}"/>
              </a:ext>
            </a:extLst>
          </p:cNvPr>
          <p:cNvSpPr/>
          <p:nvPr/>
        </p:nvSpPr>
        <p:spPr>
          <a:xfrm>
            <a:off x="700091" y="5691825"/>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err="1">
                <a:solidFill>
                  <a:schemeClr val="bg1"/>
                </a:solidFill>
              </a:rPr>
              <a:t>Misc</a:t>
            </a:r>
            <a:r>
              <a:rPr lang="en-US" sz="1300" dirty="0">
                <a:solidFill>
                  <a:schemeClr val="bg1"/>
                </a:solidFill>
              </a:rPr>
              <a:t> (51)</a:t>
            </a:r>
          </a:p>
        </p:txBody>
      </p:sp>
      <p:pic>
        <p:nvPicPr>
          <p:cNvPr id="4" name="Picture 3" descr="A screenshot of a computer code&#10;&#10;Description automatically generated">
            <a:extLst>
              <a:ext uri="{FF2B5EF4-FFF2-40B4-BE49-F238E27FC236}">
                <a16:creationId xmlns:a16="http://schemas.microsoft.com/office/drawing/2014/main" id="{E19C8DBD-38C6-BBFF-F723-C049F4ABC2C0}"/>
              </a:ext>
            </a:extLst>
          </p:cNvPr>
          <p:cNvPicPr>
            <a:picLocks noChangeAspect="1"/>
          </p:cNvPicPr>
          <p:nvPr/>
        </p:nvPicPr>
        <p:blipFill>
          <a:blip r:embed="rId2"/>
          <a:stretch>
            <a:fillRect/>
          </a:stretch>
        </p:blipFill>
        <p:spPr>
          <a:xfrm>
            <a:off x="8706574" y="2356127"/>
            <a:ext cx="3150815" cy="1700786"/>
          </a:xfrm>
          <a:prstGeom prst="rect">
            <a:avLst/>
          </a:prstGeom>
          <a:ln>
            <a:solidFill>
              <a:schemeClr val="tx1"/>
            </a:solidFill>
          </a:ln>
        </p:spPr>
      </p:pic>
      <p:pic>
        <p:nvPicPr>
          <p:cNvPr id="5" name="Picture 4" descr="A screenshot of a computer program&#10;&#10;Description automatically generated">
            <a:extLst>
              <a:ext uri="{FF2B5EF4-FFF2-40B4-BE49-F238E27FC236}">
                <a16:creationId xmlns:a16="http://schemas.microsoft.com/office/drawing/2014/main" id="{3F13E289-86FC-BF27-437E-18E0382AE291}"/>
              </a:ext>
            </a:extLst>
          </p:cNvPr>
          <p:cNvPicPr>
            <a:picLocks noChangeAspect="1"/>
          </p:cNvPicPr>
          <p:nvPr/>
        </p:nvPicPr>
        <p:blipFill>
          <a:blip r:embed="rId3"/>
          <a:stretch>
            <a:fillRect/>
          </a:stretch>
        </p:blipFill>
        <p:spPr>
          <a:xfrm>
            <a:off x="3018160" y="2751741"/>
            <a:ext cx="5197561" cy="2066111"/>
          </a:xfrm>
          <a:prstGeom prst="rect">
            <a:avLst/>
          </a:prstGeom>
        </p:spPr>
      </p:pic>
      <p:pic>
        <p:nvPicPr>
          <p:cNvPr id="13" name="Picture 12" descr="A graph of blue rectangular bars&#10;&#10;Description automatically generated">
            <a:extLst>
              <a:ext uri="{FF2B5EF4-FFF2-40B4-BE49-F238E27FC236}">
                <a16:creationId xmlns:a16="http://schemas.microsoft.com/office/drawing/2014/main" id="{7A677843-69C2-428D-B99C-879D7DE310D9}"/>
              </a:ext>
            </a:extLst>
          </p:cNvPr>
          <p:cNvPicPr>
            <a:picLocks noChangeAspect="1"/>
          </p:cNvPicPr>
          <p:nvPr/>
        </p:nvPicPr>
        <p:blipFill>
          <a:blip r:embed="rId4"/>
          <a:stretch>
            <a:fillRect/>
          </a:stretch>
        </p:blipFill>
        <p:spPr>
          <a:xfrm>
            <a:off x="6365629" y="4003546"/>
            <a:ext cx="4631636" cy="2851229"/>
          </a:xfrm>
          <a:prstGeom prst="rect">
            <a:avLst/>
          </a:prstGeom>
          <a:ln>
            <a:solidFill>
              <a:schemeClr val="tx1"/>
            </a:solidFill>
          </a:ln>
        </p:spPr>
      </p:pic>
      <p:sp>
        <p:nvSpPr>
          <p:cNvPr id="14" name="TextBox 13">
            <a:extLst>
              <a:ext uri="{FF2B5EF4-FFF2-40B4-BE49-F238E27FC236}">
                <a16:creationId xmlns:a16="http://schemas.microsoft.com/office/drawing/2014/main" id="{BE9F7E3E-9119-23C8-2267-DD9E09F8242E}"/>
              </a:ext>
            </a:extLst>
          </p:cNvPr>
          <p:cNvSpPr txBox="1"/>
          <p:nvPr/>
        </p:nvSpPr>
        <p:spPr>
          <a:xfrm>
            <a:off x="4475579" y="2429502"/>
            <a:ext cx="2079415" cy="341632"/>
          </a:xfrm>
          <a:prstGeom prst="rect">
            <a:avLst/>
          </a:prstGeom>
          <a:noFill/>
        </p:spPr>
        <p:txBody>
          <a:bodyPr wrap="none" rtlCol="0">
            <a:spAutoFit/>
          </a:bodyPr>
          <a:lstStyle/>
          <a:p>
            <a:pPr algn="l">
              <a:lnSpc>
                <a:spcPct val="90000"/>
              </a:lnSpc>
            </a:pPr>
            <a:r>
              <a:rPr lang="en-US" dirty="0">
                <a:latin typeface="+mn-lt"/>
              </a:rPr>
              <a:t>Klystron First Fault</a:t>
            </a:r>
          </a:p>
        </p:txBody>
      </p:sp>
      <p:cxnSp>
        <p:nvCxnSpPr>
          <p:cNvPr id="15" name="Straight Arrow Connector 14">
            <a:extLst>
              <a:ext uri="{FF2B5EF4-FFF2-40B4-BE49-F238E27FC236}">
                <a16:creationId xmlns:a16="http://schemas.microsoft.com/office/drawing/2014/main" id="{615E6FD3-CE6F-FB0C-C416-44824099216E}"/>
              </a:ext>
            </a:extLst>
          </p:cNvPr>
          <p:cNvCxnSpPr>
            <a:cxnSpLocks/>
          </p:cNvCxnSpPr>
          <p:nvPr/>
        </p:nvCxnSpPr>
        <p:spPr>
          <a:xfrm flipH="1">
            <a:off x="5849816" y="3094892"/>
            <a:ext cx="3423138" cy="89479"/>
          </a:xfrm>
          <a:prstGeom prst="straightConnector1">
            <a:avLst/>
          </a:prstGeom>
          <a:ln w="12700">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020CFF1-D8EE-DDB8-03B9-3A757DEF23C5}"/>
              </a:ext>
            </a:extLst>
          </p:cNvPr>
          <p:cNvSpPr txBox="1"/>
          <p:nvPr/>
        </p:nvSpPr>
        <p:spPr>
          <a:xfrm>
            <a:off x="9936373" y="2356068"/>
            <a:ext cx="691215" cy="341632"/>
          </a:xfrm>
          <a:prstGeom prst="rect">
            <a:avLst/>
          </a:prstGeom>
          <a:noFill/>
        </p:spPr>
        <p:txBody>
          <a:bodyPr wrap="none" rtlCol="0">
            <a:spAutoFit/>
          </a:bodyPr>
          <a:lstStyle/>
          <a:p>
            <a:pPr algn="l">
              <a:lnSpc>
                <a:spcPct val="90000"/>
              </a:lnSpc>
            </a:pPr>
            <a:r>
              <a:rPr lang="en-US" dirty="0">
                <a:latin typeface="+mn-lt"/>
              </a:rPr>
              <a:t>EAM</a:t>
            </a:r>
          </a:p>
        </p:txBody>
      </p:sp>
      <p:cxnSp>
        <p:nvCxnSpPr>
          <p:cNvPr id="20" name="Straight Arrow Connector 19">
            <a:extLst>
              <a:ext uri="{FF2B5EF4-FFF2-40B4-BE49-F238E27FC236}">
                <a16:creationId xmlns:a16="http://schemas.microsoft.com/office/drawing/2014/main" id="{DBEDFF55-9982-8DEB-A810-E0C901ADD64D}"/>
              </a:ext>
            </a:extLst>
          </p:cNvPr>
          <p:cNvCxnSpPr>
            <a:cxnSpLocks/>
          </p:cNvCxnSpPr>
          <p:nvPr/>
        </p:nvCxnSpPr>
        <p:spPr>
          <a:xfrm flipH="1">
            <a:off x="2527307" y="3206520"/>
            <a:ext cx="490852" cy="308032"/>
          </a:xfrm>
          <a:prstGeom prst="straightConnector1">
            <a:avLst/>
          </a:prstGeom>
          <a:ln w="12700">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B8F270DD-E8B1-0519-89B4-296AB9D95EAE}"/>
              </a:ext>
            </a:extLst>
          </p:cNvPr>
          <p:cNvSpPr txBox="1">
            <a:spLocks/>
          </p:cNvSpPr>
          <p:nvPr/>
        </p:nvSpPr>
        <p:spPr bwMode="auto">
          <a:xfrm>
            <a:off x="2583797" y="5109633"/>
            <a:ext cx="3781832" cy="117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mn-lt"/>
              </a:rPr>
              <a:t>Highest trip frequency systems have no first fault software</a:t>
            </a:r>
          </a:p>
        </p:txBody>
      </p:sp>
      <p:sp>
        <p:nvSpPr>
          <p:cNvPr id="23" name="Rounded Rectangle 22">
            <a:extLst>
              <a:ext uri="{FF2B5EF4-FFF2-40B4-BE49-F238E27FC236}">
                <a16:creationId xmlns:a16="http://schemas.microsoft.com/office/drawing/2014/main" id="{EEF182F6-C752-C211-1E26-623E4EB2D508}"/>
              </a:ext>
            </a:extLst>
          </p:cNvPr>
          <p:cNvSpPr/>
          <p:nvPr/>
        </p:nvSpPr>
        <p:spPr>
          <a:xfrm>
            <a:off x="7638094" y="5045160"/>
            <a:ext cx="1259721" cy="1812840"/>
          </a:xfrm>
          <a:prstGeom prst="roundRect">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4" name="TextBox 23">
            <a:extLst>
              <a:ext uri="{FF2B5EF4-FFF2-40B4-BE49-F238E27FC236}">
                <a16:creationId xmlns:a16="http://schemas.microsoft.com/office/drawing/2014/main" id="{06E87A6A-164A-499D-9611-4BF21DB2A275}"/>
              </a:ext>
            </a:extLst>
          </p:cNvPr>
          <p:cNvSpPr txBox="1"/>
          <p:nvPr/>
        </p:nvSpPr>
        <p:spPr>
          <a:xfrm>
            <a:off x="4245015" y="6388927"/>
            <a:ext cx="1696298" cy="341632"/>
          </a:xfrm>
          <a:prstGeom prst="rect">
            <a:avLst/>
          </a:prstGeom>
          <a:noFill/>
        </p:spPr>
        <p:txBody>
          <a:bodyPr wrap="none" rtlCol="0">
            <a:spAutoFit/>
          </a:bodyPr>
          <a:lstStyle/>
          <a:p>
            <a:pPr algn="l">
              <a:lnSpc>
                <a:spcPct val="90000"/>
              </a:lnSpc>
            </a:pPr>
            <a:r>
              <a:rPr lang="en-US" dirty="0">
                <a:latin typeface="+mn-lt"/>
              </a:rPr>
              <a:t>Working on it!</a:t>
            </a:r>
          </a:p>
        </p:txBody>
      </p:sp>
    </p:spTree>
    <p:extLst>
      <p:ext uri="{BB962C8B-B14F-4D97-AF65-F5344CB8AC3E}">
        <p14:creationId xmlns:p14="http://schemas.microsoft.com/office/powerpoint/2010/main" val="304468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F9D788C3-658A-9BBD-0C28-37D6C3E0B2E5}"/>
              </a:ext>
            </a:extLst>
          </p:cNvPr>
          <p:cNvSpPr/>
          <p:nvPr/>
        </p:nvSpPr>
        <p:spPr>
          <a:xfrm>
            <a:off x="0" y="868952"/>
            <a:ext cx="12192000" cy="1625076"/>
          </a:xfrm>
          <a:prstGeom prst="roundRect">
            <a:avLst/>
          </a:prstGeom>
          <a:solidFill>
            <a:schemeClr val="accent3">
              <a:lumMod val="40000"/>
              <a:lumOff val="6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2" name="Rounded Rectangle 21">
            <a:extLst>
              <a:ext uri="{FF2B5EF4-FFF2-40B4-BE49-F238E27FC236}">
                <a16:creationId xmlns:a16="http://schemas.microsoft.com/office/drawing/2014/main" id="{447C045A-FC39-C012-17D6-D1A3F38C93BE}"/>
              </a:ext>
            </a:extLst>
          </p:cNvPr>
          <p:cNvSpPr/>
          <p:nvPr/>
        </p:nvSpPr>
        <p:spPr>
          <a:xfrm>
            <a:off x="0" y="2806163"/>
            <a:ext cx="12192000" cy="1625076"/>
          </a:xfrm>
          <a:prstGeom prst="roundRect">
            <a:avLst/>
          </a:prstGeom>
          <a:solidFill>
            <a:schemeClr val="accent3">
              <a:lumMod val="40000"/>
              <a:lumOff val="6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0" name="Rounded Rectangle 19">
            <a:extLst>
              <a:ext uri="{FF2B5EF4-FFF2-40B4-BE49-F238E27FC236}">
                <a16:creationId xmlns:a16="http://schemas.microsoft.com/office/drawing/2014/main" id="{A43C0E3F-2B21-1948-61E0-C5430F989978}"/>
              </a:ext>
            </a:extLst>
          </p:cNvPr>
          <p:cNvSpPr/>
          <p:nvPr/>
        </p:nvSpPr>
        <p:spPr>
          <a:xfrm>
            <a:off x="0" y="4786234"/>
            <a:ext cx="12192000" cy="1625076"/>
          </a:xfrm>
          <a:prstGeom prst="roundRect">
            <a:avLst/>
          </a:prstGeom>
          <a:solidFill>
            <a:schemeClr val="accent3">
              <a:lumMod val="40000"/>
              <a:lumOff val="6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1695B80F-C031-9702-8F0E-68E7A1724899}"/>
              </a:ext>
            </a:extLst>
          </p:cNvPr>
          <p:cNvSpPr>
            <a:spLocks noGrp="1"/>
          </p:cNvSpPr>
          <p:nvPr>
            <p:ph type="title"/>
          </p:nvPr>
        </p:nvSpPr>
        <p:spPr>
          <a:xfrm>
            <a:off x="344378" y="320040"/>
            <a:ext cx="11425236" cy="480131"/>
          </a:xfrm>
        </p:spPr>
        <p:txBody>
          <a:bodyPr/>
          <a:lstStyle/>
          <a:p>
            <a:r>
              <a:rPr lang="en-US" sz="2800" dirty="0"/>
              <a:t>Fault Response Currently 11 Steps (5.5 manual)</a:t>
            </a:r>
          </a:p>
        </p:txBody>
      </p:sp>
      <p:graphicFrame>
        <p:nvGraphicFramePr>
          <p:cNvPr id="5" name="Diagram 4">
            <a:extLst>
              <a:ext uri="{FF2B5EF4-FFF2-40B4-BE49-F238E27FC236}">
                <a16:creationId xmlns:a16="http://schemas.microsoft.com/office/drawing/2014/main" id="{14F93DBD-8C93-9E7D-BC51-44CF1710211F}"/>
              </a:ext>
            </a:extLst>
          </p:cNvPr>
          <p:cNvGraphicFramePr/>
          <p:nvPr>
            <p:extLst>
              <p:ext uri="{D42A27DB-BD31-4B8C-83A1-F6EECF244321}">
                <p14:modId xmlns:p14="http://schemas.microsoft.com/office/powerpoint/2010/main" val="2165277464"/>
              </p:ext>
            </p:extLst>
          </p:nvPr>
        </p:nvGraphicFramePr>
        <p:xfrm>
          <a:off x="2120462" y="1393284"/>
          <a:ext cx="7951075" cy="91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19DA1C0A-0770-65B2-CA44-B5C70BA66E99}"/>
              </a:ext>
            </a:extLst>
          </p:cNvPr>
          <p:cNvGraphicFramePr/>
          <p:nvPr>
            <p:extLst>
              <p:ext uri="{D42A27DB-BD31-4B8C-83A1-F6EECF244321}">
                <p14:modId xmlns:p14="http://schemas.microsoft.com/office/powerpoint/2010/main" val="1259859483"/>
              </p:ext>
            </p:extLst>
          </p:nvPr>
        </p:nvGraphicFramePr>
        <p:xfrm>
          <a:off x="671562" y="5389666"/>
          <a:ext cx="10864906" cy="887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CD3FFDB5-4A8C-AC40-77F9-F9CD1591E8AB}"/>
              </a:ext>
            </a:extLst>
          </p:cNvPr>
          <p:cNvGraphicFramePr/>
          <p:nvPr>
            <p:extLst>
              <p:ext uri="{D42A27DB-BD31-4B8C-83A1-F6EECF244321}">
                <p14:modId xmlns:p14="http://schemas.microsoft.com/office/powerpoint/2010/main" val="4162398222"/>
              </p:ext>
            </p:extLst>
          </p:nvPr>
        </p:nvGraphicFramePr>
        <p:xfrm>
          <a:off x="671562" y="3356421"/>
          <a:ext cx="10864906" cy="9180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Rounded Rectangle 10">
            <a:extLst>
              <a:ext uri="{FF2B5EF4-FFF2-40B4-BE49-F238E27FC236}">
                <a16:creationId xmlns:a16="http://schemas.microsoft.com/office/drawing/2014/main" id="{D18A393B-8481-8A92-A527-7A889DA9951B}"/>
              </a:ext>
            </a:extLst>
          </p:cNvPr>
          <p:cNvSpPr/>
          <p:nvPr/>
        </p:nvSpPr>
        <p:spPr>
          <a:xfrm>
            <a:off x="2133600" y="1389183"/>
            <a:ext cx="1082566" cy="918051"/>
          </a:xfrm>
          <a:prstGeom prst="roundRect">
            <a:avLst/>
          </a:prstGeom>
          <a:solidFill>
            <a:srgbClr val="FF0000">
              <a:alpha val="45137"/>
            </a:srgb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nvGrpSpPr>
          <p:cNvPr id="12" name="Group 11">
            <a:extLst>
              <a:ext uri="{FF2B5EF4-FFF2-40B4-BE49-F238E27FC236}">
                <a16:creationId xmlns:a16="http://schemas.microsoft.com/office/drawing/2014/main" id="{A7E94047-D709-35AB-16E1-C980F21C6521}"/>
              </a:ext>
            </a:extLst>
          </p:cNvPr>
          <p:cNvGrpSpPr/>
          <p:nvPr/>
        </p:nvGrpSpPr>
        <p:grpSpPr>
          <a:xfrm>
            <a:off x="8632821" y="99213"/>
            <a:ext cx="1068221" cy="682787"/>
            <a:chOff x="5108" y="972"/>
            <a:chExt cx="1526842" cy="916105"/>
          </a:xfrm>
        </p:grpSpPr>
        <p:sp>
          <p:nvSpPr>
            <p:cNvPr id="13" name="Rounded Rectangle 12">
              <a:extLst>
                <a:ext uri="{FF2B5EF4-FFF2-40B4-BE49-F238E27FC236}">
                  <a16:creationId xmlns:a16="http://schemas.microsoft.com/office/drawing/2014/main" id="{8007097B-FBDF-4DE0-8190-451C30716094}"/>
                </a:ext>
              </a:extLst>
            </p:cNvPr>
            <p:cNvSpPr/>
            <p:nvPr/>
          </p:nvSpPr>
          <p:spPr>
            <a:xfrm>
              <a:off x="5108" y="972"/>
              <a:ext cx="1526842" cy="91610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ounded Rectangle 4">
              <a:extLst>
                <a:ext uri="{FF2B5EF4-FFF2-40B4-BE49-F238E27FC236}">
                  <a16:creationId xmlns:a16="http://schemas.microsoft.com/office/drawing/2014/main" id="{0C0ED274-59A9-F163-99CB-C549724D1C31}"/>
                </a:ext>
              </a:extLst>
            </p:cNvPr>
            <p:cNvSpPr txBox="1"/>
            <p:nvPr/>
          </p:nvSpPr>
          <p:spPr>
            <a:xfrm>
              <a:off x="31940" y="27804"/>
              <a:ext cx="1473178" cy="862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Automated Steps</a:t>
              </a:r>
            </a:p>
          </p:txBody>
        </p:sp>
      </p:grpSp>
      <p:grpSp>
        <p:nvGrpSpPr>
          <p:cNvPr id="17" name="Group 16">
            <a:extLst>
              <a:ext uri="{FF2B5EF4-FFF2-40B4-BE49-F238E27FC236}">
                <a16:creationId xmlns:a16="http://schemas.microsoft.com/office/drawing/2014/main" id="{95C34EFD-EAC7-3135-CACB-EDC8BB591EAE}"/>
              </a:ext>
            </a:extLst>
          </p:cNvPr>
          <p:cNvGrpSpPr/>
          <p:nvPr/>
        </p:nvGrpSpPr>
        <p:grpSpPr>
          <a:xfrm>
            <a:off x="9830013" y="92369"/>
            <a:ext cx="1068221" cy="682788"/>
            <a:chOff x="5108" y="972"/>
            <a:chExt cx="1526842" cy="916105"/>
          </a:xfrm>
        </p:grpSpPr>
        <p:sp>
          <p:nvSpPr>
            <p:cNvPr id="18" name="Rounded Rectangle 17">
              <a:extLst>
                <a:ext uri="{FF2B5EF4-FFF2-40B4-BE49-F238E27FC236}">
                  <a16:creationId xmlns:a16="http://schemas.microsoft.com/office/drawing/2014/main" id="{69F160C7-1C25-D953-238E-F48F0AA4725F}"/>
                </a:ext>
              </a:extLst>
            </p:cNvPr>
            <p:cNvSpPr/>
            <p:nvPr/>
          </p:nvSpPr>
          <p:spPr>
            <a:xfrm>
              <a:off x="5108" y="972"/>
              <a:ext cx="1526842" cy="91610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Rounded Rectangle 4">
              <a:extLst>
                <a:ext uri="{FF2B5EF4-FFF2-40B4-BE49-F238E27FC236}">
                  <a16:creationId xmlns:a16="http://schemas.microsoft.com/office/drawing/2014/main" id="{1AAE46D5-EFE4-6D43-EB94-04071D16415B}"/>
                </a:ext>
              </a:extLst>
            </p:cNvPr>
            <p:cNvSpPr txBox="1"/>
            <p:nvPr/>
          </p:nvSpPr>
          <p:spPr>
            <a:xfrm>
              <a:off x="31940" y="27804"/>
              <a:ext cx="1473178" cy="862441"/>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Operator Manual Steps</a:t>
              </a:r>
            </a:p>
          </p:txBody>
        </p:sp>
      </p:grpSp>
      <p:sp>
        <p:nvSpPr>
          <p:cNvPr id="21" name="TextBox 20">
            <a:extLst>
              <a:ext uri="{FF2B5EF4-FFF2-40B4-BE49-F238E27FC236}">
                <a16:creationId xmlns:a16="http://schemas.microsoft.com/office/drawing/2014/main" id="{5FC71C25-D14F-A27C-C0B7-56FAC6BDE8F2}"/>
              </a:ext>
            </a:extLst>
          </p:cNvPr>
          <p:cNvSpPr txBox="1"/>
          <p:nvPr/>
        </p:nvSpPr>
        <p:spPr>
          <a:xfrm>
            <a:off x="5426855" y="4955616"/>
            <a:ext cx="1260281" cy="341632"/>
          </a:xfrm>
          <a:prstGeom prst="rect">
            <a:avLst/>
          </a:prstGeom>
          <a:noFill/>
        </p:spPr>
        <p:txBody>
          <a:bodyPr wrap="none" rtlCol="0">
            <a:spAutoFit/>
          </a:bodyPr>
          <a:lstStyle/>
          <a:p>
            <a:pPr algn="l">
              <a:lnSpc>
                <a:spcPct val="90000"/>
              </a:lnSpc>
            </a:pPr>
            <a:r>
              <a:rPr lang="en-US" dirty="0">
                <a:latin typeface="+mn-lt"/>
              </a:rPr>
              <a:t>RECOVER</a:t>
            </a:r>
          </a:p>
        </p:txBody>
      </p:sp>
      <p:sp>
        <p:nvSpPr>
          <p:cNvPr id="23" name="TextBox 22">
            <a:extLst>
              <a:ext uri="{FF2B5EF4-FFF2-40B4-BE49-F238E27FC236}">
                <a16:creationId xmlns:a16="http://schemas.microsoft.com/office/drawing/2014/main" id="{C1312F5E-8DC9-CB2C-4F33-0E080C72F57A}"/>
              </a:ext>
            </a:extLst>
          </p:cNvPr>
          <p:cNvSpPr txBox="1"/>
          <p:nvPr/>
        </p:nvSpPr>
        <p:spPr>
          <a:xfrm>
            <a:off x="5474676" y="2974341"/>
            <a:ext cx="1242648" cy="341632"/>
          </a:xfrm>
          <a:prstGeom prst="rect">
            <a:avLst/>
          </a:prstGeom>
          <a:noFill/>
        </p:spPr>
        <p:txBody>
          <a:bodyPr wrap="none" rtlCol="0">
            <a:spAutoFit/>
          </a:bodyPr>
          <a:lstStyle/>
          <a:p>
            <a:pPr algn="l">
              <a:lnSpc>
                <a:spcPct val="90000"/>
              </a:lnSpc>
            </a:pPr>
            <a:r>
              <a:rPr lang="en-US" dirty="0">
                <a:latin typeface="+mn-lt"/>
              </a:rPr>
              <a:t>RESPOND</a:t>
            </a:r>
          </a:p>
        </p:txBody>
      </p:sp>
      <p:sp>
        <p:nvSpPr>
          <p:cNvPr id="25" name="TextBox 24">
            <a:extLst>
              <a:ext uri="{FF2B5EF4-FFF2-40B4-BE49-F238E27FC236}">
                <a16:creationId xmlns:a16="http://schemas.microsoft.com/office/drawing/2014/main" id="{3865E7B7-0A36-8D02-1962-B538889FF24E}"/>
              </a:ext>
            </a:extLst>
          </p:cNvPr>
          <p:cNvSpPr txBox="1"/>
          <p:nvPr/>
        </p:nvSpPr>
        <p:spPr>
          <a:xfrm>
            <a:off x="5474676" y="1037130"/>
            <a:ext cx="1258678" cy="341632"/>
          </a:xfrm>
          <a:prstGeom prst="rect">
            <a:avLst/>
          </a:prstGeom>
          <a:noFill/>
        </p:spPr>
        <p:txBody>
          <a:bodyPr wrap="none" rtlCol="0">
            <a:spAutoFit/>
          </a:bodyPr>
          <a:lstStyle/>
          <a:p>
            <a:pPr algn="l">
              <a:lnSpc>
                <a:spcPct val="90000"/>
              </a:lnSpc>
            </a:pPr>
            <a:r>
              <a:rPr lang="en-US" dirty="0">
                <a:latin typeface="+mn-lt"/>
              </a:rPr>
              <a:t>MONITOR</a:t>
            </a:r>
          </a:p>
        </p:txBody>
      </p:sp>
      <p:sp>
        <p:nvSpPr>
          <p:cNvPr id="3" name="Rounded Rectangle 2">
            <a:extLst>
              <a:ext uri="{FF2B5EF4-FFF2-40B4-BE49-F238E27FC236}">
                <a16:creationId xmlns:a16="http://schemas.microsoft.com/office/drawing/2014/main" id="{3C387121-19C4-B9CF-4C04-C63A126564FD}"/>
              </a:ext>
            </a:extLst>
          </p:cNvPr>
          <p:cNvSpPr/>
          <p:nvPr/>
        </p:nvSpPr>
        <p:spPr>
          <a:xfrm>
            <a:off x="10437872" y="3356420"/>
            <a:ext cx="1082566" cy="918051"/>
          </a:xfrm>
          <a:prstGeom prst="roundRect">
            <a:avLst/>
          </a:prstGeom>
          <a:solidFill>
            <a:srgbClr val="00B050">
              <a:alpha val="45137"/>
            </a:srgb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grpSp>
        <p:nvGrpSpPr>
          <p:cNvPr id="6" name="Group 5">
            <a:extLst>
              <a:ext uri="{FF2B5EF4-FFF2-40B4-BE49-F238E27FC236}">
                <a16:creationId xmlns:a16="http://schemas.microsoft.com/office/drawing/2014/main" id="{127F4180-FE39-5503-E24F-79F9694387E4}"/>
              </a:ext>
            </a:extLst>
          </p:cNvPr>
          <p:cNvGrpSpPr/>
          <p:nvPr/>
        </p:nvGrpSpPr>
        <p:grpSpPr>
          <a:xfrm>
            <a:off x="11027205" y="99001"/>
            <a:ext cx="1068221" cy="682788"/>
            <a:chOff x="5108" y="972"/>
            <a:chExt cx="1526842" cy="916105"/>
          </a:xfrm>
        </p:grpSpPr>
        <p:sp>
          <p:nvSpPr>
            <p:cNvPr id="7" name="Rounded Rectangle 6">
              <a:extLst>
                <a:ext uri="{FF2B5EF4-FFF2-40B4-BE49-F238E27FC236}">
                  <a16:creationId xmlns:a16="http://schemas.microsoft.com/office/drawing/2014/main" id="{E32AC319-09FD-33BD-C3E2-44C97D05F121}"/>
                </a:ext>
              </a:extLst>
            </p:cNvPr>
            <p:cNvSpPr/>
            <p:nvPr/>
          </p:nvSpPr>
          <p:spPr>
            <a:xfrm>
              <a:off x="5108" y="972"/>
              <a:ext cx="1526842" cy="91610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4">
              <a:extLst>
                <a:ext uri="{FF2B5EF4-FFF2-40B4-BE49-F238E27FC236}">
                  <a16:creationId xmlns:a16="http://schemas.microsoft.com/office/drawing/2014/main" id="{BA529862-A65E-B911-A176-A060E66030BA}"/>
                </a:ext>
              </a:extLst>
            </p:cNvPr>
            <p:cNvSpPr txBox="1"/>
            <p:nvPr/>
          </p:nvSpPr>
          <p:spPr>
            <a:xfrm>
              <a:off x="31940" y="27804"/>
              <a:ext cx="1473178" cy="86244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Expert Manual Steps</a:t>
              </a:r>
            </a:p>
          </p:txBody>
        </p:sp>
      </p:grpSp>
      <p:sp>
        <p:nvSpPr>
          <p:cNvPr id="15" name="Rounded Rectangle 14">
            <a:extLst>
              <a:ext uri="{FF2B5EF4-FFF2-40B4-BE49-F238E27FC236}">
                <a16:creationId xmlns:a16="http://schemas.microsoft.com/office/drawing/2014/main" id="{AF1E7EDA-A74D-F86B-06C7-CE1E90CCCFBF}"/>
              </a:ext>
            </a:extLst>
          </p:cNvPr>
          <p:cNvSpPr/>
          <p:nvPr/>
        </p:nvSpPr>
        <p:spPr>
          <a:xfrm>
            <a:off x="1671693" y="5374232"/>
            <a:ext cx="1082566" cy="918051"/>
          </a:xfrm>
          <a:prstGeom prst="roundRect">
            <a:avLst/>
          </a:prstGeom>
          <a:solidFill>
            <a:srgbClr val="00B050">
              <a:alpha val="45137"/>
            </a:srgb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4" name="Rounded Rectangle 3">
            <a:extLst>
              <a:ext uri="{FF2B5EF4-FFF2-40B4-BE49-F238E27FC236}">
                <a16:creationId xmlns:a16="http://schemas.microsoft.com/office/drawing/2014/main" id="{1589C71B-2CB3-D976-D6B5-4EBD498614EB}"/>
              </a:ext>
            </a:extLst>
          </p:cNvPr>
          <p:cNvSpPr/>
          <p:nvPr/>
        </p:nvSpPr>
        <p:spPr>
          <a:xfrm>
            <a:off x="6494745" y="5361844"/>
            <a:ext cx="1082566" cy="918051"/>
          </a:xfrm>
          <a:prstGeom prst="roundRect">
            <a:avLst/>
          </a:prstGeom>
          <a:solidFill>
            <a:srgbClr val="FF0000">
              <a:alpha val="45137"/>
            </a:srgb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402550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F9D788C3-658A-9BBD-0C28-37D6C3E0B2E5}"/>
              </a:ext>
            </a:extLst>
          </p:cNvPr>
          <p:cNvSpPr/>
          <p:nvPr/>
        </p:nvSpPr>
        <p:spPr>
          <a:xfrm>
            <a:off x="0" y="868952"/>
            <a:ext cx="12192000" cy="1625076"/>
          </a:xfrm>
          <a:prstGeom prst="roundRect">
            <a:avLst/>
          </a:prstGeom>
          <a:solidFill>
            <a:schemeClr val="accent3">
              <a:lumMod val="40000"/>
              <a:lumOff val="6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2" name="Rounded Rectangle 21">
            <a:extLst>
              <a:ext uri="{FF2B5EF4-FFF2-40B4-BE49-F238E27FC236}">
                <a16:creationId xmlns:a16="http://schemas.microsoft.com/office/drawing/2014/main" id="{447C045A-FC39-C012-17D6-D1A3F38C93BE}"/>
              </a:ext>
            </a:extLst>
          </p:cNvPr>
          <p:cNvSpPr/>
          <p:nvPr/>
        </p:nvSpPr>
        <p:spPr>
          <a:xfrm>
            <a:off x="0" y="2806163"/>
            <a:ext cx="12192000" cy="1625076"/>
          </a:xfrm>
          <a:prstGeom prst="roundRect">
            <a:avLst/>
          </a:prstGeom>
          <a:solidFill>
            <a:schemeClr val="accent3">
              <a:lumMod val="40000"/>
              <a:lumOff val="6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0" name="Rounded Rectangle 19">
            <a:extLst>
              <a:ext uri="{FF2B5EF4-FFF2-40B4-BE49-F238E27FC236}">
                <a16:creationId xmlns:a16="http://schemas.microsoft.com/office/drawing/2014/main" id="{A43C0E3F-2B21-1948-61E0-C5430F989978}"/>
              </a:ext>
            </a:extLst>
          </p:cNvPr>
          <p:cNvSpPr/>
          <p:nvPr/>
        </p:nvSpPr>
        <p:spPr>
          <a:xfrm>
            <a:off x="0" y="4786234"/>
            <a:ext cx="12192000" cy="1625076"/>
          </a:xfrm>
          <a:prstGeom prst="roundRect">
            <a:avLst/>
          </a:prstGeom>
          <a:solidFill>
            <a:schemeClr val="accent3">
              <a:lumMod val="40000"/>
              <a:lumOff val="60000"/>
            </a:scheme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1695B80F-C031-9702-8F0E-68E7A1724899}"/>
              </a:ext>
            </a:extLst>
          </p:cNvPr>
          <p:cNvSpPr>
            <a:spLocks noGrp="1"/>
          </p:cNvSpPr>
          <p:nvPr>
            <p:ph type="title"/>
          </p:nvPr>
        </p:nvSpPr>
        <p:spPr>
          <a:xfrm>
            <a:off x="344378" y="320040"/>
            <a:ext cx="11425236" cy="480131"/>
          </a:xfrm>
        </p:spPr>
        <p:txBody>
          <a:bodyPr/>
          <a:lstStyle/>
          <a:p>
            <a:r>
              <a:rPr lang="en-US" sz="2800" dirty="0"/>
              <a:t>Future Fault Response 14 Steps (5.5 manual)</a:t>
            </a:r>
          </a:p>
        </p:txBody>
      </p:sp>
      <p:graphicFrame>
        <p:nvGraphicFramePr>
          <p:cNvPr id="5" name="Diagram 4">
            <a:extLst>
              <a:ext uri="{FF2B5EF4-FFF2-40B4-BE49-F238E27FC236}">
                <a16:creationId xmlns:a16="http://schemas.microsoft.com/office/drawing/2014/main" id="{14F93DBD-8C93-9E7D-BC51-44CF1710211F}"/>
              </a:ext>
            </a:extLst>
          </p:cNvPr>
          <p:cNvGraphicFramePr/>
          <p:nvPr>
            <p:extLst>
              <p:ext uri="{D42A27DB-BD31-4B8C-83A1-F6EECF244321}">
                <p14:modId xmlns:p14="http://schemas.microsoft.com/office/powerpoint/2010/main" val="2765745929"/>
              </p:ext>
            </p:extLst>
          </p:nvPr>
        </p:nvGraphicFramePr>
        <p:xfrm>
          <a:off x="2120462" y="1393284"/>
          <a:ext cx="7951075" cy="918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9DA1C0A-0770-65B2-CA44-B5C70BA66E99}"/>
              </a:ext>
            </a:extLst>
          </p:cNvPr>
          <p:cNvGraphicFramePr/>
          <p:nvPr>
            <p:extLst>
              <p:ext uri="{D42A27DB-BD31-4B8C-83A1-F6EECF244321}">
                <p14:modId xmlns:p14="http://schemas.microsoft.com/office/powerpoint/2010/main" val="2249452338"/>
              </p:ext>
            </p:extLst>
          </p:nvPr>
        </p:nvGraphicFramePr>
        <p:xfrm>
          <a:off x="8047" y="4955616"/>
          <a:ext cx="12183953" cy="16553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CD3FFDB5-4A8C-AC40-77F9-F9CD1591E8AB}"/>
              </a:ext>
            </a:extLst>
          </p:cNvPr>
          <p:cNvGraphicFramePr/>
          <p:nvPr>
            <p:extLst>
              <p:ext uri="{D42A27DB-BD31-4B8C-83A1-F6EECF244321}">
                <p14:modId xmlns:p14="http://schemas.microsoft.com/office/powerpoint/2010/main" val="563667871"/>
              </p:ext>
            </p:extLst>
          </p:nvPr>
        </p:nvGraphicFramePr>
        <p:xfrm>
          <a:off x="2120462" y="3356421"/>
          <a:ext cx="7951075" cy="91805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Rounded Rectangle 10">
            <a:extLst>
              <a:ext uri="{FF2B5EF4-FFF2-40B4-BE49-F238E27FC236}">
                <a16:creationId xmlns:a16="http://schemas.microsoft.com/office/drawing/2014/main" id="{D18A393B-8481-8A92-A527-7A889DA9951B}"/>
              </a:ext>
            </a:extLst>
          </p:cNvPr>
          <p:cNvSpPr/>
          <p:nvPr/>
        </p:nvSpPr>
        <p:spPr>
          <a:xfrm>
            <a:off x="2133600" y="1389183"/>
            <a:ext cx="809297" cy="918051"/>
          </a:xfrm>
          <a:prstGeom prst="roundRect">
            <a:avLst/>
          </a:prstGeom>
          <a:solidFill>
            <a:srgbClr val="FF0000">
              <a:alpha val="45137"/>
            </a:srgb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1" name="TextBox 20">
            <a:extLst>
              <a:ext uri="{FF2B5EF4-FFF2-40B4-BE49-F238E27FC236}">
                <a16:creationId xmlns:a16="http://schemas.microsoft.com/office/drawing/2014/main" id="{5FC71C25-D14F-A27C-C0B7-56FAC6BDE8F2}"/>
              </a:ext>
            </a:extLst>
          </p:cNvPr>
          <p:cNvSpPr txBox="1"/>
          <p:nvPr/>
        </p:nvSpPr>
        <p:spPr>
          <a:xfrm>
            <a:off x="5426855" y="4955616"/>
            <a:ext cx="1260281" cy="341632"/>
          </a:xfrm>
          <a:prstGeom prst="rect">
            <a:avLst/>
          </a:prstGeom>
          <a:noFill/>
        </p:spPr>
        <p:txBody>
          <a:bodyPr wrap="none" rtlCol="0">
            <a:spAutoFit/>
          </a:bodyPr>
          <a:lstStyle/>
          <a:p>
            <a:pPr algn="l">
              <a:lnSpc>
                <a:spcPct val="90000"/>
              </a:lnSpc>
            </a:pPr>
            <a:r>
              <a:rPr lang="en-US" dirty="0">
                <a:latin typeface="+mn-lt"/>
              </a:rPr>
              <a:t>RECOVER</a:t>
            </a:r>
          </a:p>
        </p:txBody>
      </p:sp>
      <p:sp>
        <p:nvSpPr>
          <p:cNvPr id="23" name="TextBox 22">
            <a:extLst>
              <a:ext uri="{FF2B5EF4-FFF2-40B4-BE49-F238E27FC236}">
                <a16:creationId xmlns:a16="http://schemas.microsoft.com/office/drawing/2014/main" id="{C1312F5E-8DC9-CB2C-4F33-0E080C72F57A}"/>
              </a:ext>
            </a:extLst>
          </p:cNvPr>
          <p:cNvSpPr txBox="1"/>
          <p:nvPr/>
        </p:nvSpPr>
        <p:spPr>
          <a:xfrm>
            <a:off x="5474676" y="2974341"/>
            <a:ext cx="1242648" cy="341632"/>
          </a:xfrm>
          <a:prstGeom prst="rect">
            <a:avLst/>
          </a:prstGeom>
          <a:noFill/>
        </p:spPr>
        <p:txBody>
          <a:bodyPr wrap="none" rtlCol="0">
            <a:spAutoFit/>
          </a:bodyPr>
          <a:lstStyle/>
          <a:p>
            <a:pPr algn="l">
              <a:lnSpc>
                <a:spcPct val="90000"/>
              </a:lnSpc>
            </a:pPr>
            <a:r>
              <a:rPr lang="en-US" dirty="0">
                <a:latin typeface="+mn-lt"/>
              </a:rPr>
              <a:t>RESPOND</a:t>
            </a:r>
          </a:p>
        </p:txBody>
      </p:sp>
      <p:sp>
        <p:nvSpPr>
          <p:cNvPr id="25" name="TextBox 24">
            <a:extLst>
              <a:ext uri="{FF2B5EF4-FFF2-40B4-BE49-F238E27FC236}">
                <a16:creationId xmlns:a16="http://schemas.microsoft.com/office/drawing/2014/main" id="{3865E7B7-0A36-8D02-1962-B538889FF24E}"/>
              </a:ext>
            </a:extLst>
          </p:cNvPr>
          <p:cNvSpPr txBox="1"/>
          <p:nvPr/>
        </p:nvSpPr>
        <p:spPr>
          <a:xfrm>
            <a:off x="5474676" y="1037130"/>
            <a:ext cx="1258678" cy="341632"/>
          </a:xfrm>
          <a:prstGeom prst="rect">
            <a:avLst/>
          </a:prstGeom>
          <a:noFill/>
        </p:spPr>
        <p:txBody>
          <a:bodyPr wrap="none" rtlCol="0">
            <a:spAutoFit/>
          </a:bodyPr>
          <a:lstStyle/>
          <a:p>
            <a:pPr algn="l">
              <a:lnSpc>
                <a:spcPct val="90000"/>
              </a:lnSpc>
            </a:pPr>
            <a:r>
              <a:rPr lang="en-US" dirty="0">
                <a:latin typeface="+mn-lt"/>
              </a:rPr>
              <a:t>MONITOR</a:t>
            </a:r>
          </a:p>
        </p:txBody>
      </p:sp>
      <p:grpSp>
        <p:nvGrpSpPr>
          <p:cNvPr id="26" name="Group 25">
            <a:extLst>
              <a:ext uri="{FF2B5EF4-FFF2-40B4-BE49-F238E27FC236}">
                <a16:creationId xmlns:a16="http://schemas.microsoft.com/office/drawing/2014/main" id="{6AE5B9FB-A282-80C1-43D3-560A28F75022}"/>
              </a:ext>
            </a:extLst>
          </p:cNvPr>
          <p:cNvGrpSpPr/>
          <p:nvPr/>
        </p:nvGrpSpPr>
        <p:grpSpPr>
          <a:xfrm>
            <a:off x="8632821" y="99213"/>
            <a:ext cx="1068221" cy="682787"/>
            <a:chOff x="5108" y="972"/>
            <a:chExt cx="1526842" cy="916105"/>
          </a:xfrm>
        </p:grpSpPr>
        <p:sp>
          <p:nvSpPr>
            <p:cNvPr id="27" name="Rounded Rectangle 26">
              <a:extLst>
                <a:ext uri="{FF2B5EF4-FFF2-40B4-BE49-F238E27FC236}">
                  <a16:creationId xmlns:a16="http://schemas.microsoft.com/office/drawing/2014/main" id="{67F658BA-81EF-07C8-A41D-F24D21A45276}"/>
                </a:ext>
              </a:extLst>
            </p:cNvPr>
            <p:cNvSpPr/>
            <p:nvPr/>
          </p:nvSpPr>
          <p:spPr>
            <a:xfrm>
              <a:off x="5108" y="972"/>
              <a:ext cx="1526842" cy="91610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ounded Rectangle 4">
              <a:extLst>
                <a:ext uri="{FF2B5EF4-FFF2-40B4-BE49-F238E27FC236}">
                  <a16:creationId xmlns:a16="http://schemas.microsoft.com/office/drawing/2014/main" id="{B58ABCD2-D9C1-C0A2-CA67-C2A2E08D4C30}"/>
                </a:ext>
              </a:extLst>
            </p:cNvPr>
            <p:cNvSpPr txBox="1"/>
            <p:nvPr/>
          </p:nvSpPr>
          <p:spPr>
            <a:xfrm>
              <a:off x="31940" y="27804"/>
              <a:ext cx="1473178" cy="862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Automated Steps</a:t>
              </a:r>
            </a:p>
          </p:txBody>
        </p:sp>
      </p:grpSp>
      <p:grpSp>
        <p:nvGrpSpPr>
          <p:cNvPr id="29" name="Group 28">
            <a:extLst>
              <a:ext uri="{FF2B5EF4-FFF2-40B4-BE49-F238E27FC236}">
                <a16:creationId xmlns:a16="http://schemas.microsoft.com/office/drawing/2014/main" id="{4F578521-3F31-A26A-FDA5-32FA83031D4D}"/>
              </a:ext>
            </a:extLst>
          </p:cNvPr>
          <p:cNvGrpSpPr/>
          <p:nvPr/>
        </p:nvGrpSpPr>
        <p:grpSpPr>
          <a:xfrm>
            <a:off x="9830013" y="92369"/>
            <a:ext cx="1068221" cy="682788"/>
            <a:chOff x="5108" y="972"/>
            <a:chExt cx="1526842" cy="916105"/>
          </a:xfrm>
        </p:grpSpPr>
        <p:sp>
          <p:nvSpPr>
            <p:cNvPr id="30" name="Rounded Rectangle 29">
              <a:extLst>
                <a:ext uri="{FF2B5EF4-FFF2-40B4-BE49-F238E27FC236}">
                  <a16:creationId xmlns:a16="http://schemas.microsoft.com/office/drawing/2014/main" id="{43B05632-E7AD-E0EE-FC62-E1E5EE68EF60}"/>
                </a:ext>
              </a:extLst>
            </p:cNvPr>
            <p:cNvSpPr/>
            <p:nvPr/>
          </p:nvSpPr>
          <p:spPr>
            <a:xfrm>
              <a:off x="5108" y="972"/>
              <a:ext cx="1526842" cy="91610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Rounded Rectangle 4">
              <a:extLst>
                <a:ext uri="{FF2B5EF4-FFF2-40B4-BE49-F238E27FC236}">
                  <a16:creationId xmlns:a16="http://schemas.microsoft.com/office/drawing/2014/main" id="{60484F1B-A378-7C58-A29F-78770D6904C3}"/>
                </a:ext>
              </a:extLst>
            </p:cNvPr>
            <p:cNvSpPr txBox="1"/>
            <p:nvPr/>
          </p:nvSpPr>
          <p:spPr>
            <a:xfrm>
              <a:off x="31940" y="27804"/>
              <a:ext cx="1473178" cy="862441"/>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Operator Manual Steps</a:t>
              </a:r>
            </a:p>
          </p:txBody>
        </p:sp>
      </p:grpSp>
      <p:grpSp>
        <p:nvGrpSpPr>
          <p:cNvPr id="32" name="Group 31">
            <a:extLst>
              <a:ext uri="{FF2B5EF4-FFF2-40B4-BE49-F238E27FC236}">
                <a16:creationId xmlns:a16="http://schemas.microsoft.com/office/drawing/2014/main" id="{97AC11A3-1BEB-7AF4-6803-39FCD888559A}"/>
              </a:ext>
            </a:extLst>
          </p:cNvPr>
          <p:cNvGrpSpPr/>
          <p:nvPr/>
        </p:nvGrpSpPr>
        <p:grpSpPr>
          <a:xfrm>
            <a:off x="11027205" y="99001"/>
            <a:ext cx="1068221" cy="682788"/>
            <a:chOff x="5108" y="972"/>
            <a:chExt cx="1526842" cy="916105"/>
          </a:xfrm>
        </p:grpSpPr>
        <p:sp>
          <p:nvSpPr>
            <p:cNvPr id="33" name="Rounded Rectangle 32">
              <a:extLst>
                <a:ext uri="{FF2B5EF4-FFF2-40B4-BE49-F238E27FC236}">
                  <a16:creationId xmlns:a16="http://schemas.microsoft.com/office/drawing/2014/main" id="{D623D289-6C86-4B36-632A-06A066730132}"/>
                </a:ext>
              </a:extLst>
            </p:cNvPr>
            <p:cNvSpPr/>
            <p:nvPr/>
          </p:nvSpPr>
          <p:spPr>
            <a:xfrm>
              <a:off x="5108" y="972"/>
              <a:ext cx="1526842" cy="916105"/>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4" name="Rounded Rectangle 4">
              <a:extLst>
                <a:ext uri="{FF2B5EF4-FFF2-40B4-BE49-F238E27FC236}">
                  <a16:creationId xmlns:a16="http://schemas.microsoft.com/office/drawing/2014/main" id="{AA2DAACB-7F22-B114-CE90-091016ADABAC}"/>
                </a:ext>
              </a:extLst>
            </p:cNvPr>
            <p:cNvSpPr txBox="1"/>
            <p:nvPr/>
          </p:nvSpPr>
          <p:spPr>
            <a:xfrm>
              <a:off x="31940" y="27804"/>
              <a:ext cx="1473178" cy="862441"/>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Expert Manual Steps</a:t>
              </a:r>
            </a:p>
          </p:txBody>
        </p:sp>
      </p:grpSp>
      <p:sp>
        <p:nvSpPr>
          <p:cNvPr id="35" name="Rounded Rectangle 34">
            <a:extLst>
              <a:ext uri="{FF2B5EF4-FFF2-40B4-BE49-F238E27FC236}">
                <a16:creationId xmlns:a16="http://schemas.microsoft.com/office/drawing/2014/main" id="{E924DFE9-BCA4-6B1A-6510-AB84D46BF63F}"/>
              </a:ext>
            </a:extLst>
          </p:cNvPr>
          <p:cNvSpPr/>
          <p:nvPr/>
        </p:nvSpPr>
        <p:spPr>
          <a:xfrm>
            <a:off x="714702" y="5324279"/>
            <a:ext cx="809845" cy="918051"/>
          </a:xfrm>
          <a:prstGeom prst="roundRect">
            <a:avLst/>
          </a:prstGeom>
          <a:solidFill>
            <a:srgbClr val="00B050">
              <a:alpha val="45137"/>
            </a:srgbClr>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39" name="TextBox 38">
            <a:extLst>
              <a:ext uri="{FF2B5EF4-FFF2-40B4-BE49-F238E27FC236}">
                <a16:creationId xmlns:a16="http://schemas.microsoft.com/office/drawing/2014/main" id="{53B8D404-537E-9A36-E2F4-F5372FEE3316}"/>
              </a:ext>
            </a:extLst>
          </p:cNvPr>
          <p:cNvSpPr txBox="1"/>
          <p:nvPr/>
        </p:nvSpPr>
        <p:spPr>
          <a:xfrm>
            <a:off x="2702473" y="1681490"/>
            <a:ext cx="507124" cy="369332"/>
          </a:xfrm>
          <a:prstGeom prst="rect">
            <a:avLst/>
          </a:prstGeom>
          <a:noFill/>
        </p:spPr>
        <p:txBody>
          <a:bodyPr wrap="square">
            <a:spAutoFit/>
          </a:bodyPr>
          <a:lstStyle/>
          <a:p>
            <a:r>
              <a:rPr lang="en-US" sz="1800" dirty="0"/>
              <a:t>👍</a:t>
            </a:r>
            <a:endParaRPr lang="en-US" dirty="0"/>
          </a:p>
        </p:txBody>
      </p:sp>
      <p:sp>
        <p:nvSpPr>
          <p:cNvPr id="40" name="TextBox 39">
            <a:extLst>
              <a:ext uri="{FF2B5EF4-FFF2-40B4-BE49-F238E27FC236}">
                <a16:creationId xmlns:a16="http://schemas.microsoft.com/office/drawing/2014/main" id="{80FC43E5-3B7B-AD75-7A1F-FD459F22CB7F}"/>
              </a:ext>
            </a:extLst>
          </p:cNvPr>
          <p:cNvSpPr txBox="1"/>
          <p:nvPr/>
        </p:nvSpPr>
        <p:spPr>
          <a:xfrm>
            <a:off x="4871121" y="1681490"/>
            <a:ext cx="507124" cy="369332"/>
          </a:xfrm>
          <a:prstGeom prst="rect">
            <a:avLst/>
          </a:prstGeom>
          <a:noFill/>
        </p:spPr>
        <p:txBody>
          <a:bodyPr wrap="square">
            <a:spAutoFit/>
          </a:bodyPr>
          <a:lstStyle/>
          <a:p>
            <a:r>
              <a:rPr lang="en-US" sz="1800" dirty="0"/>
              <a:t>👍</a:t>
            </a:r>
            <a:endParaRPr lang="en-US" dirty="0"/>
          </a:p>
        </p:txBody>
      </p:sp>
      <p:sp>
        <p:nvSpPr>
          <p:cNvPr id="41" name="TextBox 40">
            <a:extLst>
              <a:ext uri="{FF2B5EF4-FFF2-40B4-BE49-F238E27FC236}">
                <a16:creationId xmlns:a16="http://schemas.microsoft.com/office/drawing/2014/main" id="{4764830C-70B6-AB53-57B2-B0872D065854}"/>
              </a:ext>
            </a:extLst>
          </p:cNvPr>
          <p:cNvSpPr txBox="1"/>
          <p:nvPr/>
        </p:nvSpPr>
        <p:spPr>
          <a:xfrm>
            <a:off x="9122130" y="3631113"/>
            <a:ext cx="507124" cy="369332"/>
          </a:xfrm>
          <a:prstGeom prst="rect">
            <a:avLst/>
          </a:prstGeom>
          <a:noFill/>
        </p:spPr>
        <p:txBody>
          <a:bodyPr wrap="square">
            <a:spAutoFit/>
          </a:bodyPr>
          <a:lstStyle/>
          <a:p>
            <a:r>
              <a:rPr lang="en-US" sz="1800" dirty="0"/>
              <a:t>👍</a:t>
            </a:r>
            <a:endParaRPr lang="en-US" dirty="0"/>
          </a:p>
        </p:txBody>
      </p:sp>
      <p:sp>
        <p:nvSpPr>
          <p:cNvPr id="43" name="TextBox 42">
            <a:extLst>
              <a:ext uri="{FF2B5EF4-FFF2-40B4-BE49-F238E27FC236}">
                <a16:creationId xmlns:a16="http://schemas.microsoft.com/office/drawing/2014/main" id="{FC931FD9-845E-08EB-BB84-0992C164F576}"/>
              </a:ext>
            </a:extLst>
          </p:cNvPr>
          <p:cNvSpPr txBox="1"/>
          <p:nvPr/>
        </p:nvSpPr>
        <p:spPr>
          <a:xfrm>
            <a:off x="4809797" y="3635094"/>
            <a:ext cx="507124" cy="369332"/>
          </a:xfrm>
          <a:prstGeom prst="rect">
            <a:avLst/>
          </a:prstGeom>
          <a:noFill/>
        </p:spPr>
        <p:txBody>
          <a:bodyPr wrap="square">
            <a:spAutoFit/>
          </a:bodyPr>
          <a:lstStyle/>
          <a:p>
            <a:r>
              <a:rPr lang="en-US" sz="1800" dirty="0"/>
              <a:t>👍</a:t>
            </a:r>
            <a:endParaRPr lang="en-US" dirty="0"/>
          </a:p>
        </p:txBody>
      </p:sp>
      <p:sp>
        <p:nvSpPr>
          <p:cNvPr id="44" name="TextBox 43">
            <a:extLst>
              <a:ext uri="{FF2B5EF4-FFF2-40B4-BE49-F238E27FC236}">
                <a16:creationId xmlns:a16="http://schemas.microsoft.com/office/drawing/2014/main" id="{3D2E9431-29DD-BE8B-C7A0-FEB2BB2AD908}"/>
              </a:ext>
            </a:extLst>
          </p:cNvPr>
          <p:cNvSpPr txBox="1"/>
          <p:nvPr/>
        </p:nvSpPr>
        <p:spPr>
          <a:xfrm>
            <a:off x="2689335" y="3630780"/>
            <a:ext cx="507124" cy="369332"/>
          </a:xfrm>
          <a:prstGeom prst="rect">
            <a:avLst/>
          </a:prstGeom>
          <a:noFill/>
        </p:spPr>
        <p:txBody>
          <a:bodyPr wrap="square">
            <a:spAutoFit/>
          </a:bodyPr>
          <a:lstStyle/>
          <a:p>
            <a:r>
              <a:rPr lang="en-US" sz="1800" dirty="0"/>
              <a:t>👍</a:t>
            </a:r>
            <a:endParaRPr lang="en-US" dirty="0"/>
          </a:p>
        </p:txBody>
      </p:sp>
      <p:sp>
        <p:nvSpPr>
          <p:cNvPr id="45" name="TextBox 44">
            <a:extLst>
              <a:ext uri="{FF2B5EF4-FFF2-40B4-BE49-F238E27FC236}">
                <a16:creationId xmlns:a16="http://schemas.microsoft.com/office/drawing/2014/main" id="{C7F112A6-1975-140E-8012-58BC29BC9736}"/>
              </a:ext>
            </a:extLst>
          </p:cNvPr>
          <p:cNvSpPr txBox="1"/>
          <p:nvPr/>
        </p:nvSpPr>
        <p:spPr>
          <a:xfrm>
            <a:off x="9084667" y="1686720"/>
            <a:ext cx="507124" cy="369332"/>
          </a:xfrm>
          <a:prstGeom prst="rect">
            <a:avLst/>
          </a:prstGeom>
          <a:noFill/>
        </p:spPr>
        <p:txBody>
          <a:bodyPr wrap="square">
            <a:spAutoFit/>
          </a:bodyPr>
          <a:lstStyle/>
          <a:p>
            <a:r>
              <a:rPr lang="en-US" sz="1800" dirty="0"/>
              <a:t>👍</a:t>
            </a:r>
            <a:endParaRPr lang="en-US" dirty="0"/>
          </a:p>
        </p:txBody>
      </p:sp>
      <p:sp>
        <p:nvSpPr>
          <p:cNvPr id="46" name="TextBox 45">
            <a:extLst>
              <a:ext uri="{FF2B5EF4-FFF2-40B4-BE49-F238E27FC236}">
                <a16:creationId xmlns:a16="http://schemas.microsoft.com/office/drawing/2014/main" id="{FA64C428-64FB-5105-0001-AE7CA5F8A7FE}"/>
              </a:ext>
            </a:extLst>
          </p:cNvPr>
          <p:cNvSpPr txBox="1"/>
          <p:nvPr/>
        </p:nvSpPr>
        <p:spPr>
          <a:xfrm>
            <a:off x="6964205" y="1681490"/>
            <a:ext cx="507124" cy="369332"/>
          </a:xfrm>
          <a:prstGeom prst="rect">
            <a:avLst/>
          </a:prstGeom>
          <a:noFill/>
        </p:spPr>
        <p:txBody>
          <a:bodyPr wrap="square">
            <a:spAutoFit/>
          </a:bodyPr>
          <a:lstStyle/>
          <a:p>
            <a:r>
              <a:rPr lang="en-US" sz="1800" dirty="0"/>
              <a:t>👍</a:t>
            </a:r>
            <a:endParaRPr lang="en-US" dirty="0"/>
          </a:p>
        </p:txBody>
      </p:sp>
      <p:sp>
        <p:nvSpPr>
          <p:cNvPr id="47" name="TextBox 46">
            <a:extLst>
              <a:ext uri="{FF2B5EF4-FFF2-40B4-BE49-F238E27FC236}">
                <a16:creationId xmlns:a16="http://schemas.microsoft.com/office/drawing/2014/main" id="{DFA8AB30-A617-75EB-79BD-080B806EFB77}"/>
              </a:ext>
            </a:extLst>
          </p:cNvPr>
          <p:cNvSpPr txBox="1"/>
          <p:nvPr/>
        </p:nvSpPr>
        <p:spPr>
          <a:xfrm>
            <a:off x="2689335" y="5619716"/>
            <a:ext cx="507124" cy="369332"/>
          </a:xfrm>
          <a:prstGeom prst="rect">
            <a:avLst/>
          </a:prstGeom>
          <a:noFill/>
        </p:spPr>
        <p:txBody>
          <a:bodyPr wrap="square">
            <a:spAutoFit/>
          </a:bodyPr>
          <a:lstStyle/>
          <a:p>
            <a:r>
              <a:rPr lang="en-US" sz="1800" dirty="0"/>
              <a:t>👍</a:t>
            </a:r>
            <a:endParaRPr lang="en-US" dirty="0"/>
          </a:p>
        </p:txBody>
      </p:sp>
      <p:sp>
        <p:nvSpPr>
          <p:cNvPr id="48" name="TextBox 47">
            <a:extLst>
              <a:ext uri="{FF2B5EF4-FFF2-40B4-BE49-F238E27FC236}">
                <a16:creationId xmlns:a16="http://schemas.microsoft.com/office/drawing/2014/main" id="{25C751E0-FCD4-F557-54F5-F6150A9CF385}"/>
              </a:ext>
            </a:extLst>
          </p:cNvPr>
          <p:cNvSpPr txBox="1"/>
          <p:nvPr/>
        </p:nvSpPr>
        <p:spPr>
          <a:xfrm>
            <a:off x="461140" y="5619716"/>
            <a:ext cx="507124" cy="369332"/>
          </a:xfrm>
          <a:prstGeom prst="rect">
            <a:avLst/>
          </a:prstGeom>
          <a:noFill/>
        </p:spPr>
        <p:txBody>
          <a:bodyPr wrap="square">
            <a:spAutoFit/>
          </a:bodyPr>
          <a:lstStyle/>
          <a:p>
            <a:r>
              <a:rPr lang="en-US" sz="1800" dirty="0"/>
              <a:t>👍</a:t>
            </a:r>
            <a:endParaRPr lang="en-US" dirty="0"/>
          </a:p>
        </p:txBody>
      </p:sp>
      <p:sp>
        <p:nvSpPr>
          <p:cNvPr id="49" name="TextBox 48">
            <a:extLst>
              <a:ext uri="{FF2B5EF4-FFF2-40B4-BE49-F238E27FC236}">
                <a16:creationId xmlns:a16="http://schemas.microsoft.com/office/drawing/2014/main" id="{C7E50961-DA98-6BE3-F5A7-85D066DA0C4E}"/>
              </a:ext>
            </a:extLst>
          </p:cNvPr>
          <p:cNvSpPr txBox="1"/>
          <p:nvPr/>
        </p:nvSpPr>
        <p:spPr>
          <a:xfrm>
            <a:off x="11307753" y="5619716"/>
            <a:ext cx="507124" cy="369332"/>
          </a:xfrm>
          <a:prstGeom prst="rect">
            <a:avLst/>
          </a:prstGeom>
          <a:noFill/>
        </p:spPr>
        <p:txBody>
          <a:bodyPr wrap="square">
            <a:spAutoFit/>
          </a:bodyPr>
          <a:lstStyle/>
          <a:p>
            <a:r>
              <a:rPr lang="en-US" sz="1800" dirty="0"/>
              <a:t>👍</a:t>
            </a:r>
            <a:endParaRPr lang="en-US" dirty="0"/>
          </a:p>
        </p:txBody>
      </p:sp>
      <p:sp>
        <p:nvSpPr>
          <p:cNvPr id="50" name="TextBox 49">
            <a:extLst>
              <a:ext uri="{FF2B5EF4-FFF2-40B4-BE49-F238E27FC236}">
                <a16:creationId xmlns:a16="http://schemas.microsoft.com/office/drawing/2014/main" id="{DC5B1BAA-D04E-77E2-4695-27468C547B4C}"/>
              </a:ext>
            </a:extLst>
          </p:cNvPr>
          <p:cNvSpPr txBox="1"/>
          <p:nvPr/>
        </p:nvSpPr>
        <p:spPr>
          <a:xfrm>
            <a:off x="4814203" y="5619716"/>
            <a:ext cx="507124" cy="369332"/>
          </a:xfrm>
          <a:prstGeom prst="rect">
            <a:avLst/>
          </a:prstGeom>
          <a:noFill/>
        </p:spPr>
        <p:txBody>
          <a:bodyPr wrap="square">
            <a:spAutoFit/>
          </a:bodyPr>
          <a:lstStyle/>
          <a:p>
            <a:r>
              <a:rPr lang="en-US" sz="1800" dirty="0"/>
              <a:t>👍</a:t>
            </a:r>
            <a:endParaRPr lang="en-US" dirty="0"/>
          </a:p>
        </p:txBody>
      </p:sp>
      <p:sp>
        <p:nvSpPr>
          <p:cNvPr id="51" name="TextBox 50">
            <a:extLst>
              <a:ext uri="{FF2B5EF4-FFF2-40B4-BE49-F238E27FC236}">
                <a16:creationId xmlns:a16="http://schemas.microsoft.com/office/drawing/2014/main" id="{7B64B0BB-861B-0EB0-C07C-500C74484FB3}"/>
              </a:ext>
            </a:extLst>
          </p:cNvPr>
          <p:cNvSpPr txBox="1"/>
          <p:nvPr/>
        </p:nvSpPr>
        <p:spPr>
          <a:xfrm>
            <a:off x="6964205" y="5619716"/>
            <a:ext cx="507124" cy="369332"/>
          </a:xfrm>
          <a:prstGeom prst="rect">
            <a:avLst/>
          </a:prstGeom>
          <a:noFill/>
        </p:spPr>
        <p:txBody>
          <a:bodyPr wrap="square">
            <a:spAutoFit/>
          </a:bodyPr>
          <a:lstStyle/>
          <a:p>
            <a:r>
              <a:rPr lang="en-US" sz="1800" dirty="0"/>
              <a:t>👍</a:t>
            </a:r>
            <a:endParaRPr lang="en-US" dirty="0"/>
          </a:p>
        </p:txBody>
      </p:sp>
      <p:sp>
        <p:nvSpPr>
          <p:cNvPr id="53" name="TextBox 52">
            <a:extLst>
              <a:ext uri="{FF2B5EF4-FFF2-40B4-BE49-F238E27FC236}">
                <a16:creationId xmlns:a16="http://schemas.microsoft.com/office/drawing/2014/main" id="{B2E2B52E-2E06-EC38-3DE1-F85C6C97E854}"/>
              </a:ext>
            </a:extLst>
          </p:cNvPr>
          <p:cNvSpPr txBox="1"/>
          <p:nvPr/>
        </p:nvSpPr>
        <p:spPr>
          <a:xfrm>
            <a:off x="9121759" y="5619716"/>
            <a:ext cx="507124" cy="369332"/>
          </a:xfrm>
          <a:prstGeom prst="rect">
            <a:avLst/>
          </a:prstGeom>
          <a:noFill/>
        </p:spPr>
        <p:txBody>
          <a:bodyPr wrap="square">
            <a:spAutoFit/>
          </a:bodyPr>
          <a:lstStyle/>
          <a:p>
            <a:r>
              <a:rPr lang="en-US" sz="1800" dirty="0"/>
              <a:t>👎</a:t>
            </a:r>
            <a:endParaRPr lang="en-US" dirty="0"/>
          </a:p>
        </p:txBody>
      </p:sp>
      <p:sp>
        <p:nvSpPr>
          <p:cNvPr id="4" name="TextBox 3">
            <a:extLst>
              <a:ext uri="{FF2B5EF4-FFF2-40B4-BE49-F238E27FC236}">
                <a16:creationId xmlns:a16="http://schemas.microsoft.com/office/drawing/2014/main" id="{C10949CA-AA58-72A0-AA2B-07D406E86E0A}"/>
              </a:ext>
            </a:extLst>
          </p:cNvPr>
          <p:cNvSpPr txBox="1"/>
          <p:nvPr/>
        </p:nvSpPr>
        <p:spPr>
          <a:xfrm>
            <a:off x="6930259" y="3630780"/>
            <a:ext cx="507124" cy="369332"/>
          </a:xfrm>
          <a:prstGeom prst="rect">
            <a:avLst/>
          </a:prstGeom>
          <a:noFill/>
        </p:spPr>
        <p:txBody>
          <a:bodyPr wrap="square">
            <a:spAutoFit/>
          </a:bodyPr>
          <a:lstStyle/>
          <a:p>
            <a:r>
              <a:rPr lang="en-US" sz="1800" dirty="0"/>
              <a:t>👎</a:t>
            </a:r>
            <a:endParaRPr lang="en-US" dirty="0"/>
          </a:p>
        </p:txBody>
      </p:sp>
    </p:spTree>
    <p:extLst>
      <p:ext uri="{BB962C8B-B14F-4D97-AF65-F5344CB8AC3E}">
        <p14:creationId xmlns:p14="http://schemas.microsoft.com/office/powerpoint/2010/main" val="328059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additive="base">
                                        <p:cTn id="47" dur="500" fill="hold"/>
                                        <p:tgtEl>
                                          <p:spTgt spid="51"/>
                                        </p:tgtEl>
                                        <p:attrNameLst>
                                          <p:attrName>ppt_x</p:attrName>
                                        </p:attrNameLst>
                                      </p:cBhvr>
                                      <p:tavLst>
                                        <p:tav tm="0">
                                          <p:val>
                                            <p:strVal val="#ppt_x"/>
                                          </p:val>
                                        </p:tav>
                                        <p:tav tm="100000">
                                          <p:val>
                                            <p:strVal val="#ppt_x"/>
                                          </p:val>
                                        </p:tav>
                                      </p:tavLst>
                                    </p:anim>
                                    <p:anim calcmode="lin" valueType="num">
                                      <p:cBhvr additive="base">
                                        <p:cTn id="48" dur="500" fill="hold"/>
                                        <p:tgtEl>
                                          <p:spTgt spid="5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5" grpId="0"/>
      <p:bldP spid="46" grpId="0"/>
      <p:bldP spid="47" grpId="0"/>
      <p:bldP spid="48" grpId="0"/>
      <p:bldP spid="49" grpId="0"/>
      <p:bldP spid="50" grpId="0"/>
      <p:bldP spid="51" grpId="0"/>
      <p:bldP spid="5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09E7-60F1-6649-B6C6-807F4E6AA65E}"/>
              </a:ext>
            </a:extLst>
          </p:cNvPr>
          <p:cNvSpPr>
            <a:spLocks noGrp="1"/>
          </p:cNvSpPr>
          <p:nvPr>
            <p:ph type="title"/>
          </p:nvPr>
        </p:nvSpPr>
        <p:spPr>
          <a:xfrm>
            <a:off x="429767" y="274320"/>
            <a:ext cx="11430000" cy="978729"/>
          </a:xfrm>
        </p:spPr>
        <p:txBody>
          <a:bodyPr/>
          <a:lstStyle/>
          <a:p>
            <a:r>
              <a:rPr lang="en-US" dirty="0"/>
              <a:t>Making Progress with Asset Management Upgrade Project in FY22</a:t>
            </a:r>
          </a:p>
        </p:txBody>
      </p:sp>
      <p:sp>
        <p:nvSpPr>
          <p:cNvPr id="3" name="Content Placeholder 2">
            <a:extLst>
              <a:ext uri="{FF2B5EF4-FFF2-40B4-BE49-F238E27FC236}">
                <a16:creationId xmlns:a16="http://schemas.microsoft.com/office/drawing/2014/main" id="{221D58CC-65AF-FF4F-97FC-27DD336C1AEF}"/>
              </a:ext>
            </a:extLst>
          </p:cNvPr>
          <p:cNvSpPr>
            <a:spLocks noGrp="1"/>
          </p:cNvSpPr>
          <p:nvPr>
            <p:ph idx="1"/>
          </p:nvPr>
        </p:nvSpPr>
        <p:spPr>
          <a:xfrm>
            <a:off x="448055" y="1502595"/>
            <a:ext cx="7449036" cy="4047778"/>
          </a:xfrm>
        </p:spPr>
        <p:txBody>
          <a:bodyPr/>
          <a:lstStyle/>
          <a:p>
            <a:r>
              <a:rPr lang="en-US" dirty="0"/>
              <a:t>Goals are to utilize Enterprise Asset Management (EAM) to: </a:t>
            </a:r>
          </a:p>
          <a:p>
            <a:pPr lvl="1"/>
            <a:r>
              <a:rPr lang="en-US" dirty="0"/>
              <a:t>Record labor and parts cost to maintain systems required for neutron production</a:t>
            </a:r>
          </a:p>
          <a:p>
            <a:pPr lvl="1"/>
            <a:r>
              <a:rPr lang="en-US" dirty="0"/>
              <a:t>Track parts inventory</a:t>
            </a:r>
          </a:p>
          <a:p>
            <a:pPr lvl="1"/>
            <a:r>
              <a:rPr lang="en-US" dirty="0"/>
              <a:t>Provide trend data to become more predictive</a:t>
            </a:r>
          </a:p>
          <a:p>
            <a:endParaRPr lang="en-US" dirty="0"/>
          </a:p>
        </p:txBody>
      </p:sp>
      <p:sp>
        <p:nvSpPr>
          <p:cNvPr id="4" name="TextBox 3">
            <a:extLst>
              <a:ext uri="{FF2B5EF4-FFF2-40B4-BE49-F238E27FC236}">
                <a16:creationId xmlns:a16="http://schemas.microsoft.com/office/drawing/2014/main" id="{06ED2C09-A8BA-1546-B382-82AA23C63244}"/>
              </a:ext>
            </a:extLst>
          </p:cNvPr>
          <p:cNvSpPr txBox="1"/>
          <p:nvPr/>
        </p:nvSpPr>
        <p:spPr>
          <a:xfrm>
            <a:off x="8327794" y="2618795"/>
            <a:ext cx="3264035" cy="341632"/>
          </a:xfrm>
          <a:prstGeom prst="rect">
            <a:avLst/>
          </a:prstGeom>
          <a:noFill/>
        </p:spPr>
        <p:txBody>
          <a:bodyPr wrap="none" rtlCol="0">
            <a:spAutoFit/>
          </a:bodyPr>
          <a:lstStyle/>
          <a:p>
            <a:pPr algn="ctr">
              <a:lnSpc>
                <a:spcPct val="90000"/>
              </a:lnSpc>
            </a:pPr>
            <a:r>
              <a:rPr lang="en-US" dirty="0">
                <a:solidFill>
                  <a:srgbClr val="FF0000"/>
                </a:solidFill>
                <a:latin typeface="+mn-lt"/>
              </a:rPr>
              <a:t>Help with budget planning</a:t>
            </a:r>
          </a:p>
        </p:txBody>
      </p:sp>
      <p:sp>
        <p:nvSpPr>
          <p:cNvPr id="5" name="TextBox 4">
            <a:extLst>
              <a:ext uri="{FF2B5EF4-FFF2-40B4-BE49-F238E27FC236}">
                <a16:creationId xmlns:a16="http://schemas.microsoft.com/office/drawing/2014/main" id="{B879E0C9-FDC8-884E-B29F-54097755F047}"/>
              </a:ext>
            </a:extLst>
          </p:cNvPr>
          <p:cNvSpPr txBox="1"/>
          <p:nvPr/>
        </p:nvSpPr>
        <p:spPr>
          <a:xfrm>
            <a:off x="8308958" y="3196950"/>
            <a:ext cx="3339376" cy="341632"/>
          </a:xfrm>
          <a:prstGeom prst="rect">
            <a:avLst/>
          </a:prstGeom>
          <a:noFill/>
        </p:spPr>
        <p:txBody>
          <a:bodyPr wrap="none" rtlCol="0">
            <a:spAutoFit/>
          </a:bodyPr>
          <a:lstStyle/>
          <a:p>
            <a:pPr algn="ctr">
              <a:lnSpc>
                <a:spcPct val="90000"/>
              </a:lnSpc>
            </a:pPr>
            <a:r>
              <a:rPr lang="en-US" dirty="0">
                <a:solidFill>
                  <a:srgbClr val="FF0000"/>
                </a:solidFill>
                <a:latin typeface="+mn-lt"/>
              </a:rPr>
              <a:t>Free up engineer/tech time </a:t>
            </a:r>
          </a:p>
        </p:txBody>
      </p:sp>
      <p:sp>
        <p:nvSpPr>
          <p:cNvPr id="6" name="TextBox 5">
            <a:extLst>
              <a:ext uri="{FF2B5EF4-FFF2-40B4-BE49-F238E27FC236}">
                <a16:creationId xmlns:a16="http://schemas.microsoft.com/office/drawing/2014/main" id="{202A3F03-B0C0-F945-9540-5E2E65C3BFBD}"/>
              </a:ext>
            </a:extLst>
          </p:cNvPr>
          <p:cNvSpPr txBox="1"/>
          <p:nvPr/>
        </p:nvSpPr>
        <p:spPr>
          <a:xfrm>
            <a:off x="8290123" y="3806358"/>
            <a:ext cx="3301706" cy="590931"/>
          </a:xfrm>
          <a:prstGeom prst="rect">
            <a:avLst/>
          </a:prstGeom>
          <a:noFill/>
        </p:spPr>
        <p:txBody>
          <a:bodyPr wrap="square" rtlCol="0">
            <a:spAutoFit/>
          </a:bodyPr>
          <a:lstStyle/>
          <a:p>
            <a:pPr algn="ctr">
              <a:lnSpc>
                <a:spcPct val="90000"/>
              </a:lnSpc>
            </a:pPr>
            <a:r>
              <a:rPr lang="en-US" dirty="0">
                <a:solidFill>
                  <a:srgbClr val="FF0000"/>
                </a:solidFill>
                <a:latin typeface="+mn-lt"/>
              </a:rPr>
              <a:t>Determine where to focus resources</a:t>
            </a:r>
          </a:p>
        </p:txBody>
      </p:sp>
      <p:cxnSp>
        <p:nvCxnSpPr>
          <p:cNvPr id="16" name="Straight Arrow Connector 15">
            <a:extLst>
              <a:ext uri="{FF2B5EF4-FFF2-40B4-BE49-F238E27FC236}">
                <a16:creationId xmlns:a16="http://schemas.microsoft.com/office/drawing/2014/main" id="{B635FF79-CDEB-FF44-BEEE-C1A636039E4C}"/>
              </a:ext>
            </a:extLst>
          </p:cNvPr>
          <p:cNvCxnSpPr>
            <a:cxnSpLocks/>
          </p:cNvCxnSpPr>
          <p:nvPr/>
        </p:nvCxnSpPr>
        <p:spPr>
          <a:xfrm>
            <a:off x="7291449" y="2785048"/>
            <a:ext cx="998675" cy="0"/>
          </a:xfrm>
          <a:prstGeom prst="straightConnector1">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61450E-4EE4-0C4D-A13A-B5DA0FFDE7C8}"/>
              </a:ext>
            </a:extLst>
          </p:cNvPr>
          <p:cNvCxnSpPr>
            <a:cxnSpLocks/>
          </p:cNvCxnSpPr>
          <p:nvPr/>
        </p:nvCxnSpPr>
        <p:spPr>
          <a:xfrm>
            <a:off x="4510641" y="3355891"/>
            <a:ext cx="3766458" cy="0"/>
          </a:xfrm>
          <a:prstGeom prst="straightConnector1">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345C63-2A84-9040-ABD5-0D9177D83070}"/>
              </a:ext>
            </a:extLst>
          </p:cNvPr>
          <p:cNvCxnSpPr>
            <a:cxnSpLocks/>
          </p:cNvCxnSpPr>
          <p:nvPr/>
        </p:nvCxnSpPr>
        <p:spPr>
          <a:xfrm>
            <a:off x="6709558" y="3983073"/>
            <a:ext cx="1567541" cy="0"/>
          </a:xfrm>
          <a:prstGeom prst="straightConnector1">
            <a:avLst/>
          </a:prstGeom>
          <a:ln w="3810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1913833-BB19-5D43-BD34-621325A2333C}"/>
              </a:ext>
            </a:extLst>
          </p:cNvPr>
          <p:cNvSpPr txBox="1"/>
          <p:nvPr/>
        </p:nvSpPr>
        <p:spPr>
          <a:xfrm>
            <a:off x="890327" y="5267010"/>
            <a:ext cx="2261242" cy="590931"/>
          </a:xfrm>
          <a:prstGeom prst="rect">
            <a:avLst/>
          </a:prstGeom>
          <a:noFill/>
        </p:spPr>
        <p:txBody>
          <a:bodyPr wrap="square" rtlCol="0">
            <a:spAutoFit/>
          </a:bodyPr>
          <a:lstStyle/>
          <a:p>
            <a:pPr algn="ctr">
              <a:lnSpc>
                <a:spcPct val="90000"/>
              </a:lnSpc>
            </a:pPr>
            <a:r>
              <a:rPr lang="en-US" dirty="0">
                <a:latin typeface="+mn-lt"/>
              </a:rPr>
              <a:t>Take data to understand needs</a:t>
            </a:r>
          </a:p>
        </p:txBody>
      </p:sp>
      <p:sp>
        <p:nvSpPr>
          <p:cNvPr id="26" name="TextBox 25">
            <a:extLst>
              <a:ext uri="{FF2B5EF4-FFF2-40B4-BE49-F238E27FC236}">
                <a16:creationId xmlns:a16="http://schemas.microsoft.com/office/drawing/2014/main" id="{A00B8F70-5C2F-3E4C-9CEB-AEF615ACCEB2}"/>
              </a:ext>
            </a:extLst>
          </p:cNvPr>
          <p:cNvSpPr txBox="1"/>
          <p:nvPr/>
        </p:nvSpPr>
        <p:spPr>
          <a:xfrm>
            <a:off x="3544242" y="5267010"/>
            <a:ext cx="5004907" cy="1505027"/>
          </a:xfrm>
          <a:prstGeom prst="rect">
            <a:avLst/>
          </a:prstGeom>
          <a:noFill/>
        </p:spPr>
        <p:txBody>
          <a:bodyPr wrap="square" rtlCol="0">
            <a:spAutoFit/>
          </a:bodyPr>
          <a:lstStyle/>
          <a:p>
            <a:pPr algn="ctr">
              <a:lnSpc>
                <a:spcPct val="90000"/>
              </a:lnSpc>
            </a:pPr>
            <a:r>
              <a:rPr lang="en-US" dirty="0">
                <a:latin typeface="+mn-lt"/>
              </a:rPr>
              <a:t>Adapt the software to meet needs</a:t>
            </a:r>
          </a:p>
          <a:p>
            <a:pPr algn="ctr">
              <a:lnSpc>
                <a:spcPct val="90000"/>
              </a:lnSpc>
            </a:pPr>
            <a:r>
              <a:rPr lang="en-US" sz="1600" dirty="0">
                <a:latin typeface="+mn-lt"/>
              </a:rPr>
              <a:t>Add ability to record labor time</a:t>
            </a:r>
          </a:p>
          <a:p>
            <a:pPr algn="ctr">
              <a:lnSpc>
                <a:spcPct val="90000"/>
              </a:lnSpc>
            </a:pPr>
            <a:r>
              <a:rPr lang="en-US" sz="1600" dirty="0">
                <a:latin typeface="+mn-lt"/>
              </a:rPr>
              <a:t>Add parts into the system by group</a:t>
            </a:r>
          </a:p>
          <a:p>
            <a:pPr algn="ctr">
              <a:lnSpc>
                <a:spcPct val="90000"/>
              </a:lnSpc>
            </a:pPr>
            <a:endParaRPr lang="en-US" sz="1600" dirty="0">
              <a:latin typeface="+mn-lt"/>
            </a:endParaRPr>
          </a:p>
          <a:p>
            <a:pPr algn="ctr">
              <a:lnSpc>
                <a:spcPct val="90000"/>
              </a:lnSpc>
            </a:pPr>
            <a:r>
              <a:rPr lang="en-US" dirty="0">
                <a:latin typeface="+mn-lt"/>
              </a:rPr>
              <a:t>Establish and utilize centralized maintenance inventory</a:t>
            </a:r>
          </a:p>
        </p:txBody>
      </p:sp>
      <p:sp>
        <p:nvSpPr>
          <p:cNvPr id="31" name="TextBox 30">
            <a:extLst>
              <a:ext uri="{FF2B5EF4-FFF2-40B4-BE49-F238E27FC236}">
                <a16:creationId xmlns:a16="http://schemas.microsoft.com/office/drawing/2014/main" id="{C9B042DE-33F0-6D40-964C-C8596C96A508}"/>
              </a:ext>
            </a:extLst>
          </p:cNvPr>
          <p:cNvSpPr txBox="1"/>
          <p:nvPr/>
        </p:nvSpPr>
        <p:spPr>
          <a:xfrm>
            <a:off x="1565265" y="4968807"/>
            <a:ext cx="878767" cy="341632"/>
          </a:xfrm>
          <a:prstGeom prst="rect">
            <a:avLst/>
          </a:prstGeom>
          <a:noFill/>
        </p:spPr>
        <p:txBody>
          <a:bodyPr wrap="none" rtlCol="0">
            <a:spAutoFit/>
          </a:bodyPr>
          <a:lstStyle/>
          <a:p>
            <a:pPr algn="l">
              <a:lnSpc>
                <a:spcPct val="90000"/>
              </a:lnSpc>
            </a:pPr>
            <a:r>
              <a:rPr lang="en-US" dirty="0">
                <a:latin typeface="+mn-lt"/>
              </a:rPr>
              <a:t>Step 1</a:t>
            </a:r>
          </a:p>
        </p:txBody>
      </p:sp>
      <p:sp>
        <p:nvSpPr>
          <p:cNvPr id="32" name="TextBox 31">
            <a:extLst>
              <a:ext uri="{FF2B5EF4-FFF2-40B4-BE49-F238E27FC236}">
                <a16:creationId xmlns:a16="http://schemas.microsoft.com/office/drawing/2014/main" id="{2B6A6B3B-B3FA-4F43-AFE6-7FE68E726F55}"/>
              </a:ext>
            </a:extLst>
          </p:cNvPr>
          <p:cNvSpPr txBox="1"/>
          <p:nvPr/>
        </p:nvSpPr>
        <p:spPr>
          <a:xfrm>
            <a:off x="5376464" y="4971515"/>
            <a:ext cx="878767" cy="341632"/>
          </a:xfrm>
          <a:prstGeom prst="rect">
            <a:avLst/>
          </a:prstGeom>
          <a:noFill/>
        </p:spPr>
        <p:txBody>
          <a:bodyPr wrap="none" rtlCol="0">
            <a:spAutoFit/>
          </a:bodyPr>
          <a:lstStyle/>
          <a:p>
            <a:pPr algn="l">
              <a:lnSpc>
                <a:spcPct val="90000"/>
              </a:lnSpc>
            </a:pPr>
            <a:r>
              <a:rPr lang="en-US" dirty="0">
                <a:latin typeface="+mn-lt"/>
              </a:rPr>
              <a:t>Step 2</a:t>
            </a:r>
          </a:p>
        </p:txBody>
      </p:sp>
      <p:sp>
        <p:nvSpPr>
          <p:cNvPr id="35" name="TextBox 34">
            <a:extLst>
              <a:ext uri="{FF2B5EF4-FFF2-40B4-BE49-F238E27FC236}">
                <a16:creationId xmlns:a16="http://schemas.microsoft.com/office/drawing/2014/main" id="{3B7DF6AF-39D7-B148-A308-737528BEA4F8}"/>
              </a:ext>
            </a:extLst>
          </p:cNvPr>
          <p:cNvSpPr txBox="1"/>
          <p:nvPr/>
        </p:nvSpPr>
        <p:spPr>
          <a:xfrm>
            <a:off x="3551802" y="4611532"/>
            <a:ext cx="4980078" cy="341632"/>
          </a:xfrm>
          <a:prstGeom prst="rect">
            <a:avLst/>
          </a:prstGeom>
          <a:solidFill>
            <a:srgbClr val="FFC000"/>
          </a:solidFill>
          <a:ln>
            <a:solidFill>
              <a:srgbClr val="FFC000"/>
            </a:solidFill>
          </a:ln>
        </p:spPr>
        <p:txBody>
          <a:bodyPr wrap="square" rtlCol="0">
            <a:spAutoFit/>
          </a:bodyPr>
          <a:lstStyle/>
          <a:p>
            <a:pPr algn="ctr">
              <a:lnSpc>
                <a:spcPct val="90000"/>
              </a:lnSpc>
            </a:pPr>
            <a:r>
              <a:rPr lang="en-US" dirty="0">
                <a:solidFill>
                  <a:schemeClr val="bg1"/>
                </a:solidFill>
                <a:latin typeface="+mn-lt"/>
              </a:rPr>
              <a:t>FY22-FY23</a:t>
            </a:r>
          </a:p>
        </p:txBody>
      </p:sp>
      <p:sp>
        <p:nvSpPr>
          <p:cNvPr id="36" name="TextBox 35">
            <a:extLst>
              <a:ext uri="{FF2B5EF4-FFF2-40B4-BE49-F238E27FC236}">
                <a16:creationId xmlns:a16="http://schemas.microsoft.com/office/drawing/2014/main" id="{968C491C-ED6E-0F41-BC08-229D3B449F86}"/>
              </a:ext>
            </a:extLst>
          </p:cNvPr>
          <p:cNvSpPr txBox="1"/>
          <p:nvPr/>
        </p:nvSpPr>
        <p:spPr>
          <a:xfrm>
            <a:off x="482248" y="4613151"/>
            <a:ext cx="3069553" cy="341632"/>
          </a:xfrm>
          <a:prstGeom prst="rect">
            <a:avLst/>
          </a:prstGeom>
          <a:solidFill>
            <a:srgbClr val="00B050"/>
          </a:solidFill>
          <a:ln>
            <a:solidFill>
              <a:srgbClr val="00B050"/>
            </a:solidFill>
          </a:ln>
        </p:spPr>
        <p:txBody>
          <a:bodyPr wrap="square" rtlCol="0">
            <a:spAutoFit/>
          </a:bodyPr>
          <a:lstStyle/>
          <a:p>
            <a:pPr algn="ctr">
              <a:lnSpc>
                <a:spcPct val="90000"/>
              </a:lnSpc>
            </a:pPr>
            <a:r>
              <a:rPr lang="en-US" dirty="0">
                <a:solidFill>
                  <a:schemeClr val="bg1"/>
                </a:solidFill>
                <a:latin typeface="+mn-lt"/>
              </a:rPr>
              <a:t>FY21</a:t>
            </a:r>
          </a:p>
        </p:txBody>
      </p:sp>
      <p:sp>
        <p:nvSpPr>
          <p:cNvPr id="39" name="TextBox 38">
            <a:extLst>
              <a:ext uri="{FF2B5EF4-FFF2-40B4-BE49-F238E27FC236}">
                <a16:creationId xmlns:a16="http://schemas.microsoft.com/office/drawing/2014/main" id="{110FFDC8-D6BD-5945-BA2B-EDC61E2B012D}"/>
              </a:ext>
            </a:extLst>
          </p:cNvPr>
          <p:cNvSpPr txBox="1"/>
          <p:nvPr/>
        </p:nvSpPr>
        <p:spPr>
          <a:xfrm>
            <a:off x="8531880" y="4609033"/>
            <a:ext cx="3454827" cy="341632"/>
          </a:xfrm>
          <a:prstGeom prst="rect">
            <a:avLst/>
          </a:prstGeom>
          <a:solidFill>
            <a:srgbClr val="FF7D00"/>
          </a:solidFill>
          <a:ln>
            <a:solidFill>
              <a:srgbClr val="FF7D00"/>
            </a:solidFill>
          </a:ln>
        </p:spPr>
        <p:txBody>
          <a:bodyPr wrap="square" rtlCol="0">
            <a:spAutoFit/>
          </a:bodyPr>
          <a:lstStyle/>
          <a:p>
            <a:pPr algn="ctr">
              <a:lnSpc>
                <a:spcPct val="90000"/>
              </a:lnSpc>
            </a:pPr>
            <a:r>
              <a:rPr lang="en-US" dirty="0">
                <a:solidFill>
                  <a:schemeClr val="bg1"/>
                </a:solidFill>
                <a:latin typeface="+mn-lt"/>
              </a:rPr>
              <a:t>FY24 and beyond</a:t>
            </a:r>
          </a:p>
        </p:txBody>
      </p:sp>
      <p:sp>
        <p:nvSpPr>
          <p:cNvPr id="40" name="TextBox 39">
            <a:extLst>
              <a:ext uri="{FF2B5EF4-FFF2-40B4-BE49-F238E27FC236}">
                <a16:creationId xmlns:a16="http://schemas.microsoft.com/office/drawing/2014/main" id="{D46C16A2-ED0F-B549-8858-762CE2E4DD7E}"/>
              </a:ext>
            </a:extLst>
          </p:cNvPr>
          <p:cNvSpPr txBox="1"/>
          <p:nvPr/>
        </p:nvSpPr>
        <p:spPr>
          <a:xfrm>
            <a:off x="8531880" y="5267010"/>
            <a:ext cx="3454828" cy="1588127"/>
          </a:xfrm>
          <a:prstGeom prst="rect">
            <a:avLst/>
          </a:prstGeom>
          <a:noFill/>
        </p:spPr>
        <p:txBody>
          <a:bodyPr wrap="square" rtlCol="0">
            <a:spAutoFit/>
          </a:bodyPr>
          <a:lstStyle/>
          <a:p>
            <a:pPr algn="ctr">
              <a:lnSpc>
                <a:spcPct val="90000"/>
              </a:lnSpc>
            </a:pPr>
            <a:r>
              <a:rPr lang="en-US" dirty="0">
                <a:latin typeface="+mn-lt"/>
              </a:rPr>
              <a:t>Utilize data to improve maintenance processes</a:t>
            </a:r>
          </a:p>
          <a:p>
            <a:pPr algn="ctr">
              <a:lnSpc>
                <a:spcPct val="90000"/>
              </a:lnSpc>
            </a:pPr>
            <a:endParaRPr lang="en-US" dirty="0">
              <a:latin typeface="+mn-lt"/>
            </a:endParaRPr>
          </a:p>
          <a:p>
            <a:pPr algn="ctr">
              <a:lnSpc>
                <a:spcPct val="90000"/>
              </a:lnSpc>
            </a:pPr>
            <a:r>
              <a:rPr lang="en-US" dirty="0">
                <a:latin typeface="+mn-lt"/>
              </a:rPr>
              <a:t>Continue to adapt software to meet needs and continue to utilize centralized inventory</a:t>
            </a:r>
          </a:p>
        </p:txBody>
      </p:sp>
      <p:sp>
        <p:nvSpPr>
          <p:cNvPr id="41" name="TextBox 40">
            <a:extLst>
              <a:ext uri="{FF2B5EF4-FFF2-40B4-BE49-F238E27FC236}">
                <a16:creationId xmlns:a16="http://schemas.microsoft.com/office/drawing/2014/main" id="{83CCAF7A-BDDE-DB4B-8D34-DE5AA473D818}"/>
              </a:ext>
            </a:extLst>
          </p:cNvPr>
          <p:cNvSpPr txBox="1"/>
          <p:nvPr/>
        </p:nvSpPr>
        <p:spPr>
          <a:xfrm>
            <a:off x="9836640" y="4968807"/>
            <a:ext cx="878767" cy="341632"/>
          </a:xfrm>
          <a:prstGeom prst="rect">
            <a:avLst/>
          </a:prstGeom>
          <a:noFill/>
        </p:spPr>
        <p:txBody>
          <a:bodyPr wrap="none" rtlCol="0">
            <a:spAutoFit/>
          </a:bodyPr>
          <a:lstStyle/>
          <a:p>
            <a:pPr algn="l">
              <a:lnSpc>
                <a:spcPct val="90000"/>
              </a:lnSpc>
            </a:pPr>
            <a:r>
              <a:rPr lang="en-US" dirty="0">
                <a:latin typeface="+mn-lt"/>
              </a:rPr>
              <a:t>Step 3</a:t>
            </a:r>
          </a:p>
        </p:txBody>
      </p:sp>
    </p:spTree>
    <p:extLst>
      <p:ext uri="{BB962C8B-B14F-4D97-AF65-F5344CB8AC3E}">
        <p14:creationId xmlns:p14="http://schemas.microsoft.com/office/powerpoint/2010/main" val="159086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C6D8-5EA1-BF0D-F6CD-295498D312A1}"/>
              </a:ext>
            </a:extLst>
          </p:cNvPr>
          <p:cNvSpPr>
            <a:spLocks noGrp="1"/>
          </p:cNvSpPr>
          <p:nvPr>
            <p:ph type="title"/>
          </p:nvPr>
        </p:nvSpPr>
        <p:spPr/>
        <p:txBody>
          <a:bodyPr/>
          <a:lstStyle/>
          <a:p>
            <a:r>
              <a:rPr lang="en-US" dirty="0"/>
              <a:t>Bottlenecks on Keeping Inventory Current</a:t>
            </a:r>
          </a:p>
        </p:txBody>
      </p:sp>
      <p:sp>
        <p:nvSpPr>
          <p:cNvPr id="3" name="Content Placeholder 2">
            <a:extLst>
              <a:ext uri="{FF2B5EF4-FFF2-40B4-BE49-F238E27FC236}">
                <a16:creationId xmlns:a16="http://schemas.microsoft.com/office/drawing/2014/main" id="{E9FDEF28-ADD3-60FA-3256-1F8186DD39AE}"/>
              </a:ext>
            </a:extLst>
          </p:cNvPr>
          <p:cNvSpPr>
            <a:spLocks noGrp="1"/>
          </p:cNvSpPr>
          <p:nvPr>
            <p:ph idx="1"/>
          </p:nvPr>
        </p:nvSpPr>
        <p:spPr>
          <a:xfrm>
            <a:off x="347563" y="1090692"/>
            <a:ext cx="8554699" cy="4047778"/>
          </a:xfrm>
        </p:spPr>
        <p:txBody>
          <a:bodyPr/>
          <a:lstStyle/>
          <a:p>
            <a:r>
              <a:rPr lang="en-US" dirty="0">
                <a:latin typeface="+mn-lt"/>
              </a:rPr>
              <a:t>Experts don’t want to do inventory (it’s not fun)</a:t>
            </a:r>
          </a:p>
          <a:p>
            <a:pPr lvl="1"/>
            <a:r>
              <a:rPr lang="en-US" dirty="0">
                <a:latin typeface="+mn-lt"/>
              </a:rPr>
              <a:t>Just order more when preventive maintenance is due or when they use the last part</a:t>
            </a:r>
          </a:p>
          <a:p>
            <a:r>
              <a:rPr lang="en-US" dirty="0">
                <a:latin typeface="+mn-lt"/>
              </a:rPr>
              <a:t>Experts don’t want to move parts to central inventory</a:t>
            </a:r>
          </a:p>
          <a:p>
            <a:pPr lvl="1"/>
            <a:r>
              <a:rPr lang="en-US" dirty="0">
                <a:latin typeface="+mn-lt"/>
              </a:rPr>
              <a:t>Worried they won’t get their parts back promptly so they continue to hoard in their shops</a:t>
            </a:r>
          </a:p>
          <a:p>
            <a:pPr lvl="1"/>
            <a:r>
              <a:rPr lang="en-US" dirty="0">
                <a:latin typeface="+mn-lt"/>
              </a:rPr>
              <a:t>Perception central inventory doesn’t have the space</a:t>
            </a:r>
          </a:p>
          <a:p>
            <a:r>
              <a:rPr lang="en-US" dirty="0">
                <a:latin typeface="+mn-lt"/>
              </a:rPr>
              <a:t>A spreadsheet is way easier than dealing with the EAM application for maintaining inventory</a:t>
            </a:r>
          </a:p>
        </p:txBody>
      </p:sp>
      <p:pic>
        <p:nvPicPr>
          <p:cNvPr id="6" name="Picture 5" descr="A large white and blue machine&#10;&#10;Description automatically generated">
            <a:extLst>
              <a:ext uri="{FF2B5EF4-FFF2-40B4-BE49-F238E27FC236}">
                <a16:creationId xmlns:a16="http://schemas.microsoft.com/office/drawing/2014/main" id="{AFC463A8-9746-AC7F-6D7B-71EF9A7175D8}"/>
              </a:ext>
            </a:extLst>
          </p:cNvPr>
          <p:cNvPicPr>
            <a:picLocks noChangeAspect="1"/>
          </p:cNvPicPr>
          <p:nvPr/>
        </p:nvPicPr>
        <p:blipFill>
          <a:blip r:embed="rId2"/>
          <a:stretch>
            <a:fillRect/>
          </a:stretch>
        </p:blipFill>
        <p:spPr>
          <a:xfrm>
            <a:off x="8902262" y="855571"/>
            <a:ext cx="3149600" cy="5549900"/>
          </a:xfrm>
          <a:prstGeom prst="rect">
            <a:avLst/>
          </a:prstGeom>
        </p:spPr>
      </p:pic>
      <p:sp>
        <p:nvSpPr>
          <p:cNvPr id="7" name="TextBox 6">
            <a:extLst>
              <a:ext uri="{FF2B5EF4-FFF2-40B4-BE49-F238E27FC236}">
                <a16:creationId xmlns:a16="http://schemas.microsoft.com/office/drawing/2014/main" id="{3832EB2A-23BE-D0FE-1F5C-AEBBB73616FE}"/>
              </a:ext>
            </a:extLst>
          </p:cNvPr>
          <p:cNvSpPr txBox="1"/>
          <p:nvPr/>
        </p:nvSpPr>
        <p:spPr>
          <a:xfrm>
            <a:off x="9309114" y="6504645"/>
            <a:ext cx="2335896" cy="341632"/>
          </a:xfrm>
          <a:prstGeom prst="rect">
            <a:avLst/>
          </a:prstGeom>
          <a:noFill/>
        </p:spPr>
        <p:txBody>
          <a:bodyPr wrap="none" rtlCol="0">
            <a:spAutoFit/>
          </a:bodyPr>
          <a:lstStyle/>
          <a:p>
            <a:pPr algn="l">
              <a:lnSpc>
                <a:spcPct val="90000"/>
              </a:lnSpc>
            </a:pPr>
            <a:r>
              <a:rPr lang="en-US" dirty="0">
                <a:latin typeface="+mn-lt"/>
              </a:rPr>
              <a:t>Vertical Lift Module</a:t>
            </a:r>
          </a:p>
        </p:txBody>
      </p:sp>
    </p:spTree>
    <p:extLst>
      <p:ext uri="{BB962C8B-B14F-4D97-AF65-F5344CB8AC3E}">
        <p14:creationId xmlns:p14="http://schemas.microsoft.com/office/powerpoint/2010/main" val="3947494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BC6D8-5EA1-BF0D-F6CD-295498D312A1}"/>
              </a:ext>
            </a:extLst>
          </p:cNvPr>
          <p:cNvSpPr>
            <a:spLocks noGrp="1"/>
          </p:cNvSpPr>
          <p:nvPr>
            <p:ph type="title"/>
          </p:nvPr>
        </p:nvSpPr>
        <p:spPr/>
        <p:txBody>
          <a:bodyPr/>
          <a:lstStyle/>
          <a:p>
            <a:r>
              <a:rPr lang="en-US" dirty="0"/>
              <a:t>Current and Future Plans</a:t>
            </a:r>
          </a:p>
        </p:txBody>
      </p:sp>
      <p:sp>
        <p:nvSpPr>
          <p:cNvPr id="3" name="Content Placeholder 2">
            <a:extLst>
              <a:ext uri="{FF2B5EF4-FFF2-40B4-BE49-F238E27FC236}">
                <a16:creationId xmlns:a16="http://schemas.microsoft.com/office/drawing/2014/main" id="{E9FDEF28-ADD3-60FA-3256-1F8186DD39AE}"/>
              </a:ext>
            </a:extLst>
          </p:cNvPr>
          <p:cNvSpPr>
            <a:spLocks noGrp="1"/>
          </p:cNvSpPr>
          <p:nvPr>
            <p:ph idx="1"/>
          </p:nvPr>
        </p:nvSpPr>
        <p:spPr>
          <a:xfrm>
            <a:off x="347563" y="1143250"/>
            <a:ext cx="11372771" cy="4047778"/>
          </a:xfrm>
        </p:spPr>
        <p:txBody>
          <a:bodyPr/>
          <a:lstStyle/>
          <a:p>
            <a:r>
              <a:rPr lang="en-US" sz="2400" dirty="0">
                <a:latin typeface="+mn-lt"/>
              </a:rPr>
              <a:t>Write the first fault software for RF cavities and magnets</a:t>
            </a:r>
          </a:p>
          <a:p>
            <a:r>
              <a:rPr lang="en-US" sz="2400" dirty="0">
                <a:latin typeface="+mn-lt"/>
              </a:rPr>
              <a:t>Continue to build trust with technicians and mechanics</a:t>
            </a:r>
          </a:p>
          <a:p>
            <a:pPr lvl="1"/>
            <a:r>
              <a:rPr lang="en-US" sz="2000" dirty="0">
                <a:latin typeface="+mn-lt"/>
              </a:rPr>
              <a:t>Go into the field to experience their issues and fix them</a:t>
            </a:r>
          </a:p>
          <a:p>
            <a:pPr lvl="1"/>
            <a:r>
              <a:rPr lang="en-US" sz="2000" dirty="0">
                <a:latin typeface="+mn-lt"/>
              </a:rPr>
              <a:t>Work with central inventory and willing groups to develop processes for keeping EAM inventories updated </a:t>
            </a:r>
          </a:p>
          <a:p>
            <a:r>
              <a:rPr lang="en-US" sz="2400" dirty="0">
                <a:latin typeface="+mn-lt"/>
              </a:rPr>
              <a:t>Simplify the interface to EAM</a:t>
            </a:r>
          </a:p>
          <a:p>
            <a:pPr lvl="1"/>
            <a:r>
              <a:rPr lang="en-US" sz="2000" dirty="0">
                <a:latin typeface="+mn-lt"/>
              </a:rPr>
              <a:t>Moving toward an SNS homegrown version of CERN EAM Light (SNS EAM Lighter Than Light)</a:t>
            </a:r>
          </a:p>
          <a:p>
            <a:pPr lvl="2"/>
            <a:r>
              <a:rPr lang="en-US" sz="1800" dirty="0">
                <a:latin typeface="+mn-lt"/>
              </a:rPr>
              <a:t>Let individual group planners easily update their inventory</a:t>
            </a:r>
          </a:p>
          <a:p>
            <a:pPr lvl="3"/>
            <a:r>
              <a:rPr lang="en-US" sz="1600" dirty="0">
                <a:latin typeface="+mn-lt"/>
              </a:rPr>
              <a:t>Updates are screened before being pushed to EAM</a:t>
            </a:r>
          </a:p>
          <a:p>
            <a:pPr lvl="2"/>
            <a:r>
              <a:rPr lang="en-US" sz="1800" dirty="0">
                <a:latin typeface="+mn-lt"/>
              </a:rPr>
              <a:t>Simplify part additions to work orders</a:t>
            </a:r>
          </a:p>
          <a:p>
            <a:pPr lvl="3"/>
            <a:r>
              <a:rPr lang="en-US" sz="1600" dirty="0">
                <a:latin typeface="+mn-lt"/>
              </a:rPr>
              <a:t>Using the as-built application there are too many button clicks to swap a part</a:t>
            </a:r>
          </a:p>
          <a:p>
            <a:pPr lvl="3"/>
            <a:r>
              <a:rPr lang="en-US" sz="1600" dirty="0">
                <a:latin typeface="+mn-lt"/>
              </a:rPr>
              <a:t>Focus on barcode scanners</a:t>
            </a:r>
          </a:p>
          <a:p>
            <a:pPr lvl="4"/>
            <a:r>
              <a:rPr lang="en-US" sz="1400" u="sng" dirty="0">
                <a:latin typeface="+mn-lt"/>
              </a:rPr>
              <a:t>Previous attempts were slowed by IT requirements</a:t>
            </a:r>
          </a:p>
          <a:p>
            <a:pPr lvl="1"/>
            <a:endParaRPr lang="en-US" dirty="0">
              <a:latin typeface="+mn-lt"/>
            </a:endParaRPr>
          </a:p>
        </p:txBody>
      </p:sp>
      <p:sp>
        <p:nvSpPr>
          <p:cNvPr id="4" name="TextBox 3">
            <a:extLst>
              <a:ext uri="{FF2B5EF4-FFF2-40B4-BE49-F238E27FC236}">
                <a16:creationId xmlns:a16="http://schemas.microsoft.com/office/drawing/2014/main" id="{2A8354DF-EC48-2EA7-E509-E41078FDD7C1}"/>
              </a:ext>
            </a:extLst>
          </p:cNvPr>
          <p:cNvSpPr txBox="1"/>
          <p:nvPr/>
        </p:nvSpPr>
        <p:spPr>
          <a:xfrm>
            <a:off x="4407541" y="6367144"/>
            <a:ext cx="3320140" cy="341632"/>
          </a:xfrm>
          <a:prstGeom prst="rect">
            <a:avLst/>
          </a:prstGeom>
          <a:noFill/>
        </p:spPr>
        <p:txBody>
          <a:bodyPr wrap="none" rtlCol="0">
            <a:spAutoFit/>
          </a:bodyPr>
          <a:lstStyle/>
          <a:p>
            <a:pPr algn="l">
              <a:lnSpc>
                <a:spcPct val="90000"/>
              </a:lnSpc>
            </a:pPr>
            <a:r>
              <a:rPr lang="en-US" dirty="0">
                <a:solidFill>
                  <a:srgbClr val="FF0000"/>
                </a:solidFill>
                <a:latin typeface="+mn-lt"/>
              </a:rPr>
              <a:t>LAST THING IS TO BE PATIENT!</a:t>
            </a:r>
          </a:p>
        </p:txBody>
      </p:sp>
    </p:spTree>
    <p:extLst>
      <p:ext uri="{BB962C8B-B14F-4D97-AF65-F5344CB8AC3E}">
        <p14:creationId xmlns:p14="http://schemas.microsoft.com/office/powerpoint/2010/main" val="315642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DEA8-A765-DAA3-E432-45B9F2F5AE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CACA4C-E185-C9C5-FDAD-AEE5D76B6738}"/>
              </a:ext>
            </a:extLst>
          </p:cNvPr>
          <p:cNvSpPr>
            <a:spLocks noGrp="1"/>
          </p:cNvSpPr>
          <p:nvPr>
            <p:ph idx="1"/>
          </p:nvPr>
        </p:nvSpPr>
        <p:spPr/>
        <p:txBody>
          <a:bodyPr/>
          <a:lstStyle/>
          <a:p>
            <a:pPr marL="0" indent="0" algn="ctr">
              <a:buNone/>
            </a:pPr>
            <a:endParaRPr lang="en-US" sz="3600" dirty="0">
              <a:latin typeface="+mn-lt"/>
            </a:endParaRPr>
          </a:p>
          <a:p>
            <a:pPr marL="0" indent="0" algn="ctr">
              <a:buNone/>
            </a:pPr>
            <a:r>
              <a:rPr lang="en-US" sz="3600" dirty="0">
                <a:latin typeface="+mn-lt"/>
              </a:rPr>
              <a:t>THANK YOU</a:t>
            </a:r>
          </a:p>
          <a:p>
            <a:pPr algn="ctr"/>
            <a:endParaRPr lang="en-US" sz="3600" dirty="0">
              <a:latin typeface="+mn-lt"/>
            </a:endParaRPr>
          </a:p>
          <a:p>
            <a:pPr marL="0" indent="0" algn="ctr">
              <a:buNone/>
            </a:pPr>
            <a:r>
              <a:rPr lang="en-US" sz="3600" dirty="0">
                <a:latin typeface="+mn-lt"/>
              </a:rPr>
              <a:t>QUESTIONS?</a:t>
            </a:r>
          </a:p>
        </p:txBody>
      </p:sp>
    </p:spTree>
    <p:extLst>
      <p:ext uri="{BB962C8B-B14F-4D97-AF65-F5344CB8AC3E}">
        <p14:creationId xmlns:p14="http://schemas.microsoft.com/office/powerpoint/2010/main" val="428370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01B9FA22-C5A2-45AE-9F20-2F093CC1B0F5}"/>
              </a:ext>
            </a:extLst>
          </p:cNvPr>
          <p:cNvSpPr/>
          <p:nvPr/>
        </p:nvSpPr>
        <p:spPr>
          <a:xfrm flipV="1">
            <a:off x="2929023" y="3290863"/>
            <a:ext cx="86141"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4" name="Freeform: Shape 31">
            <a:extLst>
              <a:ext uri="{FF2B5EF4-FFF2-40B4-BE49-F238E27FC236}">
                <a16:creationId xmlns:a16="http://schemas.microsoft.com/office/drawing/2014/main" id="{3CDF2A0B-4AF7-F3A9-2DBA-076DCD6475C2}"/>
              </a:ext>
            </a:extLst>
          </p:cNvPr>
          <p:cNvSpPr/>
          <p:nvPr/>
        </p:nvSpPr>
        <p:spPr>
          <a:xfrm flipV="1">
            <a:off x="2929023" y="3987273"/>
            <a:ext cx="86141"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86" name="Freeform: Shape 85">
            <a:extLst>
              <a:ext uri="{FF2B5EF4-FFF2-40B4-BE49-F238E27FC236}">
                <a16:creationId xmlns:a16="http://schemas.microsoft.com/office/drawing/2014/main" id="{DAAC7B8E-3B93-45B2-ABE9-DDAAF5F02EDE}"/>
              </a:ext>
            </a:extLst>
          </p:cNvPr>
          <p:cNvSpPr/>
          <p:nvPr/>
        </p:nvSpPr>
        <p:spPr>
          <a:xfrm>
            <a:off x="7591622" y="2217308"/>
            <a:ext cx="86142" cy="2463403"/>
          </a:xfrm>
          <a:custGeom>
            <a:avLst/>
            <a:gdLst>
              <a:gd name="connsiteX0" fmla="*/ 0 w 152400"/>
              <a:gd name="connsiteY0" fmla="*/ 0 h 2476500"/>
              <a:gd name="connsiteX1" fmla="*/ 0 w 152400"/>
              <a:gd name="connsiteY1" fmla="*/ 2476500 h 2476500"/>
              <a:gd name="connsiteX2" fmla="*/ 152400 w 152400"/>
              <a:gd name="connsiteY2" fmla="*/ 2476500 h 2476500"/>
            </a:gdLst>
            <a:ahLst/>
            <a:cxnLst>
              <a:cxn ang="0">
                <a:pos x="connsiteX0" y="connsiteY0"/>
              </a:cxn>
              <a:cxn ang="0">
                <a:pos x="connsiteX1" y="connsiteY1"/>
              </a:cxn>
              <a:cxn ang="0">
                <a:pos x="connsiteX2" y="connsiteY2"/>
              </a:cxn>
            </a:cxnLst>
            <a:rect l="l" t="t" r="r" b="b"/>
            <a:pathLst>
              <a:path w="152400" h="2476500">
                <a:moveTo>
                  <a:pt x="0" y="0"/>
                </a:moveTo>
                <a:lnTo>
                  <a:pt x="0" y="2476500"/>
                </a:lnTo>
                <a:lnTo>
                  <a:pt x="152400" y="2476500"/>
                </a:lnTo>
              </a:path>
            </a:pathLst>
          </a:custGeom>
          <a:noFill/>
          <a:ln w="19050">
            <a:solidFill>
              <a:srgbClr val="555555"/>
            </a:solidFill>
            <a:round/>
            <a:headEnd/>
            <a:tailEnd/>
          </a:ln>
        </p:spPr>
        <p:txBody>
          <a:bodyPr rtlCol="0" anchor="ctr"/>
          <a:lstStyle/>
          <a:p>
            <a:pPr algn="ctr"/>
            <a:endParaRPr lang="en-US" sz="1000" dirty="0">
              <a:solidFill>
                <a:schemeClr val="tx1"/>
              </a:solidFill>
              <a:cs typeface="Arial" charset="0"/>
            </a:endParaRPr>
          </a:p>
        </p:txBody>
      </p:sp>
      <p:sp>
        <p:nvSpPr>
          <p:cNvPr id="87" name="Freeform: Shape 86">
            <a:extLst>
              <a:ext uri="{FF2B5EF4-FFF2-40B4-BE49-F238E27FC236}">
                <a16:creationId xmlns:a16="http://schemas.microsoft.com/office/drawing/2014/main" id="{21F04872-BBB4-48DB-B600-4F70CFEF7206}"/>
              </a:ext>
            </a:extLst>
          </p:cNvPr>
          <p:cNvSpPr/>
          <p:nvPr/>
        </p:nvSpPr>
        <p:spPr>
          <a:xfrm>
            <a:off x="7591133" y="2613602"/>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88" name="Freeform: Shape 87">
            <a:extLst>
              <a:ext uri="{FF2B5EF4-FFF2-40B4-BE49-F238E27FC236}">
                <a16:creationId xmlns:a16="http://schemas.microsoft.com/office/drawing/2014/main" id="{C4E15666-5CD5-4318-9686-9D8DAB3C82C8}"/>
              </a:ext>
            </a:extLst>
          </p:cNvPr>
          <p:cNvSpPr/>
          <p:nvPr/>
        </p:nvSpPr>
        <p:spPr>
          <a:xfrm>
            <a:off x="7591133" y="3302438"/>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56" name="Freeform: Shape 55">
            <a:extLst>
              <a:ext uri="{FF2B5EF4-FFF2-40B4-BE49-F238E27FC236}">
                <a16:creationId xmlns:a16="http://schemas.microsoft.com/office/drawing/2014/main" id="{DA05576A-F223-4AAF-B9A3-1DEAFB506457}"/>
              </a:ext>
            </a:extLst>
          </p:cNvPr>
          <p:cNvSpPr/>
          <p:nvPr/>
        </p:nvSpPr>
        <p:spPr>
          <a:xfrm>
            <a:off x="5258691" y="2217310"/>
            <a:ext cx="107735" cy="2463382"/>
          </a:xfrm>
          <a:custGeom>
            <a:avLst/>
            <a:gdLst>
              <a:gd name="connsiteX0" fmla="*/ 0 w 152400"/>
              <a:gd name="connsiteY0" fmla="*/ 0 h 2476500"/>
              <a:gd name="connsiteX1" fmla="*/ 0 w 152400"/>
              <a:gd name="connsiteY1" fmla="*/ 2476500 h 2476500"/>
              <a:gd name="connsiteX2" fmla="*/ 152400 w 152400"/>
              <a:gd name="connsiteY2" fmla="*/ 2476500 h 2476500"/>
            </a:gdLst>
            <a:ahLst/>
            <a:cxnLst>
              <a:cxn ang="0">
                <a:pos x="connsiteX0" y="connsiteY0"/>
              </a:cxn>
              <a:cxn ang="0">
                <a:pos x="connsiteX1" y="connsiteY1"/>
              </a:cxn>
              <a:cxn ang="0">
                <a:pos x="connsiteX2" y="connsiteY2"/>
              </a:cxn>
            </a:cxnLst>
            <a:rect l="l" t="t" r="r" b="b"/>
            <a:pathLst>
              <a:path w="152400" h="2476500">
                <a:moveTo>
                  <a:pt x="0" y="0"/>
                </a:moveTo>
                <a:lnTo>
                  <a:pt x="0" y="2476500"/>
                </a:lnTo>
                <a:lnTo>
                  <a:pt x="152400" y="2476500"/>
                </a:lnTo>
              </a:path>
            </a:pathLst>
          </a:custGeom>
          <a:noFill/>
          <a:ln w="19050">
            <a:solidFill>
              <a:srgbClr val="555555"/>
            </a:solidFill>
            <a:round/>
            <a:headEnd/>
            <a:tailEnd/>
          </a:ln>
        </p:spPr>
        <p:txBody>
          <a:bodyPr rtlCol="0" anchor="ctr"/>
          <a:lstStyle/>
          <a:p>
            <a:pPr algn="ctr"/>
            <a:endParaRPr lang="en-US" sz="1000" dirty="0">
              <a:solidFill>
                <a:schemeClr val="tx1"/>
              </a:solidFill>
              <a:cs typeface="Arial" charset="0"/>
            </a:endParaRPr>
          </a:p>
        </p:txBody>
      </p:sp>
      <p:sp>
        <p:nvSpPr>
          <p:cNvPr id="57" name="Freeform: Shape 56">
            <a:extLst>
              <a:ext uri="{FF2B5EF4-FFF2-40B4-BE49-F238E27FC236}">
                <a16:creationId xmlns:a16="http://schemas.microsoft.com/office/drawing/2014/main" id="{3B8A501D-0022-4327-A96D-5183D07AC8AC}"/>
              </a:ext>
            </a:extLst>
          </p:cNvPr>
          <p:cNvSpPr/>
          <p:nvPr/>
        </p:nvSpPr>
        <p:spPr>
          <a:xfrm>
            <a:off x="5258203" y="2613602"/>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58" name="Freeform: Shape 57">
            <a:extLst>
              <a:ext uri="{FF2B5EF4-FFF2-40B4-BE49-F238E27FC236}">
                <a16:creationId xmlns:a16="http://schemas.microsoft.com/office/drawing/2014/main" id="{A71DE83C-DC8F-4B11-8B1C-459DA2D7C236}"/>
              </a:ext>
            </a:extLst>
          </p:cNvPr>
          <p:cNvSpPr/>
          <p:nvPr/>
        </p:nvSpPr>
        <p:spPr>
          <a:xfrm>
            <a:off x="5258203" y="3302438"/>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39" name="Rectangle 124">
            <a:extLst>
              <a:ext uri="{FF2B5EF4-FFF2-40B4-BE49-F238E27FC236}">
                <a16:creationId xmlns:a16="http://schemas.microsoft.com/office/drawing/2014/main" id="{0CB49B91-E648-4136-AA50-0436DF42C877}"/>
              </a:ext>
            </a:extLst>
          </p:cNvPr>
          <p:cNvSpPr>
            <a:spLocks noChangeArrowheads="1"/>
          </p:cNvSpPr>
          <p:nvPr/>
        </p:nvSpPr>
        <p:spPr bwMode="auto">
          <a:xfrm>
            <a:off x="3012800" y="2984567"/>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Front End Systems Group</a:t>
            </a:r>
          </a:p>
          <a:p>
            <a:pPr algn="ctr">
              <a:lnSpc>
                <a:spcPct val="90000"/>
              </a:lnSpc>
              <a:spcBef>
                <a:spcPts val="100"/>
              </a:spcBef>
            </a:pPr>
            <a:r>
              <a:rPr lang="en-US" sz="1000" dirty="0">
                <a:latin typeface="+mn-lt"/>
                <a:cs typeface="Arial" panose="020B0604020202020204" pitchFamily="34" charset="0"/>
              </a:rPr>
              <a:t>Baoxi Han</a:t>
            </a:r>
          </a:p>
        </p:txBody>
      </p:sp>
      <p:sp>
        <p:nvSpPr>
          <p:cNvPr id="40" name="Rectangle 124">
            <a:extLst>
              <a:ext uri="{FF2B5EF4-FFF2-40B4-BE49-F238E27FC236}">
                <a16:creationId xmlns:a16="http://schemas.microsoft.com/office/drawing/2014/main" id="{09D741C0-6781-42B1-8C13-F94EE2615545}"/>
              </a:ext>
            </a:extLst>
          </p:cNvPr>
          <p:cNvSpPr>
            <a:spLocks noChangeArrowheads="1"/>
          </p:cNvSpPr>
          <p:nvPr/>
        </p:nvSpPr>
        <p:spPr bwMode="auto">
          <a:xfrm>
            <a:off x="3015180" y="2316751"/>
            <a:ext cx="199019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Electrical Power </a:t>
            </a:r>
            <a:br>
              <a:rPr lang="en-US" sz="1000" b="1" dirty="0">
                <a:latin typeface="+mn-lt"/>
                <a:cs typeface="Arial" panose="020B0604020202020204" pitchFamily="34" charset="0"/>
              </a:rPr>
            </a:br>
            <a:r>
              <a:rPr lang="en-US" sz="1000" b="1" dirty="0">
                <a:latin typeface="+mn-lt"/>
                <a:cs typeface="Arial" panose="020B0604020202020204" pitchFamily="34" charset="0"/>
              </a:rPr>
              <a:t>Conversion Group</a:t>
            </a:r>
          </a:p>
          <a:p>
            <a:pPr algn="ctr">
              <a:lnSpc>
                <a:spcPct val="90000"/>
              </a:lnSpc>
              <a:spcBef>
                <a:spcPts val="100"/>
              </a:spcBef>
            </a:pPr>
            <a:r>
              <a:rPr lang="en-US" sz="1000" dirty="0">
                <a:latin typeface="+mn-lt"/>
                <a:cs typeface="Arial" panose="020B0604020202020204" pitchFamily="34" charset="0"/>
              </a:rPr>
              <a:t>Yugang Tan</a:t>
            </a:r>
          </a:p>
        </p:txBody>
      </p:sp>
      <p:sp>
        <p:nvSpPr>
          <p:cNvPr id="55" name="Rectangle 124">
            <a:extLst>
              <a:ext uri="{FF2B5EF4-FFF2-40B4-BE49-F238E27FC236}">
                <a16:creationId xmlns:a16="http://schemas.microsoft.com/office/drawing/2014/main" id="{178CE12C-C3E8-4606-9E56-905FB5F7C68C}"/>
              </a:ext>
            </a:extLst>
          </p:cNvPr>
          <p:cNvSpPr>
            <a:spLocks noChangeArrowheads="1"/>
          </p:cNvSpPr>
          <p:nvPr/>
        </p:nvSpPr>
        <p:spPr bwMode="auto">
          <a:xfrm>
            <a:off x="3015180" y="3694423"/>
            <a:ext cx="199019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RF Systems Group</a:t>
            </a:r>
          </a:p>
          <a:p>
            <a:pPr algn="ctr">
              <a:lnSpc>
                <a:spcPct val="90000"/>
              </a:lnSpc>
              <a:spcBef>
                <a:spcPts val="100"/>
              </a:spcBef>
            </a:pPr>
            <a:r>
              <a:rPr lang="en-US" sz="1000" dirty="0">
                <a:latin typeface="+mn-lt"/>
                <a:cs typeface="Arial" panose="020B0604020202020204" pitchFamily="34" charset="0"/>
              </a:rPr>
              <a:t>John Moss</a:t>
            </a:r>
          </a:p>
        </p:txBody>
      </p:sp>
      <p:sp>
        <p:nvSpPr>
          <p:cNvPr id="2" name="Freeform: Shape 1">
            <a:extLst>
              <a:ext uri="{FF2B5EF4-FFF2-40B4-BE49-F238E27FC236}">
                <a16:creationId xmlns:a16="http://schemas.microsoft.com/office/drawing/2014/main" id="{F0B52A27-8C6F-4D3F-861B-4F245375FBC2}"/>
              </a:ext>
            </a:extLst>
          </p:cNvPr>
          <p:cNvSpPr/>
          <p:nvPr/>
        </p:nvSpPr>
        <p:spPr>
          <a:xfrm>
            <a:off x="2929512" y="2217308"/>
            <a:ext cx="103495" cy="2463375"/>
          </a:xfrm>
          <a:custGeom>
            <a:avLst/>
            <a:gdLst>
              <a:gd name="connsiteX0" fmla="*/ 0 w 152400"/>
              <a:gd name="connsiteY0" fmla="*/ 0 h 2476500"/>
              <a:gd name="connsiteX1" fmla="*/ 0 w 152400"/>
              <a:gd name="connsiteY1" fmla="*/ 2476500 h 2476500"/>
              <a:gd name="connsiteX2" fmla="*/ 152400 w 152400"/>
              <a:gd name="connsiteY2" fmla="*/ 2476500 h 2476500"/>
            </a:gdLst>
            <a:ahLst/>
            <a:cxnLst>
              <a:cxn ang="0">
                <a:pos x="connsiteX0" y="connsiteY0"/>
              </a:cxn>
              <a:cxn ang="0">
                <a:pos x="connsiteX1" y="connsiteY1"/>
              </a:cxn>
              <a:cxn ang="0">
                <a:pos x="connsiteX2" y="connsiteY2"/>
              </a:cxn>
            </a:cxnLst>
            <a:rect l="l" t="t" r="r" b="b"/>
            <a:pathLst>
              <a:path w="152400" h="2476500">
                <a:moveTo>
                  <a:pt x="0" y="0"/>
                </a:moveTo>
                <a:lnTo>
                  <a:pt x="0" y="2476500"/>
                </a:lnTo>
                <a:lnTo>
                  <a:pt x="152400" y="2476500"/>
                </a:lnTo>
              </a:path>
            </a:pathLst>
          </a:custGeom>
          <a:noFill/>
          <a:ln w="19050">
            <a:solidFill>
              <a:srgbClr val="555555"/>
            </a:solidFill>
            <a:round/>
            <a:headEnd/>
            <a:tailEnd/>
          </a:ln>
        </p:spPr>
        <p:txBody>
          <a:bodyPr rtlCol="0" anchor="ctr"/>
          <a:lstStyle/>
          <a:p>
            <a:pPr algn="ctr"/>
            <a:endParaRPr lang="en-US" sz="1000" dirty="0">
              <a:solidFill>
                <a:schemeClr val="tx1"/>
              </a:solidFill>
              <a:cs typeface="Arial" charset="0"/>
            </a:endParaRPr>
          </a:p>
        </p:txBody>
      </p:sp>
      <p:sp>
        <p:nvSpPr>
          <p:cNvPr id="3" name="Freeform: Shape 2">
            <a:extLst>
              <a:ext uri="{FF2B5EF4-FFF2-40B4-BE49-F238E27FC236}">
                <a16:creationId xmlns:a16="http://schemas.microsoft.com/office/drawing/2014/main" id="{4D118CEC-15D7-4F8D-8AF1-A3C543B38B29}"/>
              </a:ext>
            </a:extLst>
          </p:cNvPr>
          <p:cNvSpPr/>
          <p:nvPr/>
        </p:nvSpPr>
        <p:spPr>
          <a:xfrm flipV="1">
            <a:off x="2929023" y="2613602"/>
            <a:ext cx="86141"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38" name="Rectangle 124">
            <a:extLst>
              <a:ext uri="{FF2B5EF4-FFF2-40B4-BE49-F238E27FC236}">
                <a16:creationId xmlns:a16="http://schemas.microsoft.com/office/drawing/2014/main" id="{142F7D16-8F6E-4B01-A5AD-DDF69D822C48}"/>
              </a:ext>
            </a:extLst>
          </p:cNvPr>
          <p:cNvSpPr>
            <a:spLocks noChangeArrowheads="1"/>
          </p:cNvSpPr>
          <p:nvPr/>
        </p:nvSpPr>
        <p:spPr bwMode="auto">
          <a:xfrm>
            <a:off x="5342574" y="3005587"/>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Controls Integration Group</a:t>
            </a:r>
          </a:p>
          <a:p>
            <a:pPr algn="ctr">
              <a:lnSpc>
                <a:spcPct val="90000"/>
              </a:lnSpc>
              <a:spcBef>
                <a:spcPts val="100"/>
              </a:spcBef>
            </a:pPr>
            <a:r>
              <a:rPr lang="en-US" sz="1000" dirty="0">
                <a:latin typeface="+mn-lt"/>
                <a:cs typeface="Arial" panose="020B0604020202020204" pitchFamily="34" charset="0"/>
              </a:rPr>
              <a:t>Klemen Vodopivec</a:t>
            </a:r>
          </a:p>
        </p:txBody>
      </p:sp>
      <p:sp>
        <p:nvSpPr>
          <p:cNvPr id="41" name="Rectangle 124">
            <a:extLst>
              <a:ext uri="{FF2B5EF4-FFF2-40B4-BE49-F238E27FC236}">
                <a16:creationId xmlns:a16="http://schemas.microsoft.com/office/drawing/2014/main" id="{F583DCD7-64B7-4FB7-A814-94E9A528A7CD}"/>
              </a:ext>
            </a:extLst>
          </p:cNvPr>
          <p:cNvSpPr>
            <a:spLocks noChangeArrowheads="1"/>
          </p:cNvSpPr>
          <p:nvPr/>
        </p:nvSpPr>
        <p:spPr bwMode="auto">
          <a:xfrm>
            <a:off x="5344954" y="2316751"/>
            <a:ext cx="199019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CF and Vacuum Group</a:t>
            </a:r>
          </a:p>
          <a:p>
            <a:pPr algn="ctr">
              <a:lnSpc>
                <a:spcPct val="90000"/>
              </a:lnSpc>
              <a:spcBef>
                <a:spcPts val="100"/>
              </a:spcBef>
            </a:pPr>
            <a:r>
              <a:rPr lang="en-US" sz="1000" dirty="0">
                <a:latin typeface="+mn-lt"/>
                <a:cs typeface="Arial" panose="020B0604020202020204" pitchFamily="34" charset="0"/>
              </a:rPr>
              <a:t>Derrick Williams</a:t>
            </a:r>
          </a:p>
        </p:txBody>
      </p:sp>
      <p:sp>
        <p:nvSpPr>
          <p:cNvPr id="26" name="Rectangle 124">
            <a:extLst>
              <a:ext uri="{FF2B5EF4-FFF2-40B4-BE49-F238E27FC236}">
                <a16:creationId xmlns:a16="http://schemas.microsoft.com/office/drawing/2014/main" id="{81BDCDD8-3FF4-4B83-B89E-3BC74C239FC0}"/>
              </a:ext>
            </a:extLst>
          </p:cNvPr>
          <p:cNvSpPr>
            <a:spLocks noChangeArrowheads="1"/>
          </p:cNvSpPr>
          <p:nvPr/>
        </p:nvSpPr>
        <p:spPr bwMode="auto">
          <a:xfrm>
            <a:off x="5342574" y="3694422"/>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Cryogenics and Target Group</a:t>
            </a:r>
          </a:p>
          <a:p>
            <a:pPr algn="ctr">
              <a:lnSpc>
                <a:spcPct val="90000"/>
              </a:lnSpc>
              <a:spcBef>
                <a:spcPts val="100"/>
              </a:spcBef>
            </a:pPr>
            <a:r>
              <a:rPr lang="en-US" sz="1000" dirty="0">
                <a:latin typeface="+mn-lt"/>
                <a:cs typeface="Arial" panose="020B0604020202020204" pitchFamily="34" charset="0"/>
              </a:rPr>
              <a:t>Aaron Coleman</a:t>
            </a:r>
          </a:p>
        </p:txBody>
      </p:sp>
      <p:sp>
        <p:nvSpPr>
          <p:cNvPr id="81" name="Rectangle 124">
            <a:extLst>
              <a:ext uri="{FF2B5EF4-FFF2-40B4-BE49-F238E27FC236}">
                <a16:creationId xmlns:a16="http://schemas.microsoft.com/office/drawing/2014/main" id="{5062DFBE-6447-4208-8A8B-3FA075CBF88A}"/>
              </a:ext>
            </a:extLst>
          </p:cNvPr>
          <p:cNvSpPr>
            <a:spLocks noChangeArrowheads="1"/>
          </p:cNvSpPr>
          <p:nvPr/>
        </p:nvSpPr>
        <p:spPr bwMode="auto">
          <a:xfrm>
            <a:off x="7675504" y="3005587"/>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Electrical Support Group</a:t>
            </a:r>
          </a:p>
          <a:p>
            <a:pPr algn="ctr">
              <a:lnSpc>
                <a:spcPct val="90000"/>
              </a:lnSpc>
              <a:spcBef>
                <a:spcPts val="100"/>
              </a:spcBef>
            </a:pPr>
            <a:r>
              <a:rPr lang="en-US" sz="1000" dirty="0">
                <a:latin typeface="+mn-lt"/>
                <a:cs typeface="Arial" panose="020B0604020202020204" pitchFamily="34" charset="0"/>
              </a:rPr>
              <a:t>Ben Cagley</a:t>
            </a:r>
          </a:p>
        </p:txBody>
      </p:sp>
      <p:sp>
        <p:nvSpPr>
          <p:cNvPr id="82" name="Rectangle 124">
            <a:extLst>
              <a:ext uri="{FF2B5EF4-FFF2-40B4-BE49-F238E27FC236}">
                <a16:creationId xmlns:a16="http://schemas.microsoft.com/office/drawing/2014/main" id="{0F2EBB9F-36B2-4C61-835A-F59A6FAB78C7}"/>
              </a:ext>
            </a:extLst>
          </p:cNvPr>
          <p:cNvSpPr>
            <a:spLocks noChangeArrowheads="1"/>
          </p:cNvSpPr>
          <p:nvPr/>
        </p:nvSpPr>
        <p:spPr bwMode="auto">
          <a:xfrm>
            <a:off x="7677884" y="2316751"/>
            <a:ext cx="199019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Accelerator </a:t>
            </a:r>
            <a:br>
              <a:rPr lang="en-US" sz="1000" b="1" dirty="0">
                <a:latin typeface="+mn-lt"/>
                <a:cs typeface="Arial" panose="020B0604020202020204" pitchFamily="34" charset="0"/>
              </a:rPr>
            </a:br>
            <a:r>
              <a:rPr lang="en-US" sz="1000" b="1" dirty="0">
                <a:latin typeface="+mn-lt"/>
                <a:cs typeface="Arial" panose="020B0604020202020204" pitchFamily="34" charset="0"/>
              </a:rPr>
              <a:t>Operations Group</a:t>
            </a:r>
          </a:p>
          <a:p>
            <a:pPr algn="ctr">
              <a:lnSpc>
                <a:spcPct val="90000"/>
              </a:lnSpc>
              <a:spcBef>
                <a:spcPts val="100"/>
              </a:spcBef>
            </a:pPr>
            <a:r>
              <a:rPr lang="en-US" sz="1000" dirty="0">
                <a:latin typeface="+mn-lt"/>
                <a:cs typeface="Arial" panose="020B0604020202020204" pitchFamily="34" charset="0"/>
              </a:rPr>
              <a:t>Geoff Milanovich</a:t>
            </a:r>
          </a:p>
        </p:txBody>
      </p:sp>
      <p:sp>
        <p:nvSpPr>
          <p:cNvPr id="83" name="Rectangle 124">
            <a:extLst>
              <a:ext uri="{FF2B5EF4-FFF2-40B4-BE49-F238E27FC236}">
                <a16:creationId xmlns:a16="http://schemas.microsoft.com/office/drawing/2014/main" id="{9043DCF9-FEC0-4106-8DA1-308F0D37799C}"/>
              </a:ext>
            </a:extLst>
          </p:cNvPr>
          <p:cNvSpPr>
            <a:spLocks noChangeArrowheads="1"/>
          </p:cNvSpPr>
          <p:nvPr/>
        </p:nvSpPr>
        <p:spPr bwMode="auto">
          <a:xfrm>
            <a:off x="7675504" y="3694422"/>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Integration and </a:t>
            </a:r>
            <a:br>
              <a:rPr lang="en-US" sz="1000" b="1" dirty="0">
                <a:latin typeface="+mn-lt"/>
                <a:cs typeface="Arial" panose="020B0604020202020204" pitchFamily="34" charset="0"/>
              </a:rPr>
            </a:br>
            <a:r>
              <a:rPr lang="en-US" sz="1000" b="1" dirty="0">
                <a:latin typeface="+mn-lt"/>
                <a:cs typeface="Arial" panose="020B0604020202020204" pitchFamily="34" charset="0"/>
              </a:rPr>
              <a:t>Planning Group</a:t>
            </a:r>
          </a:p>
          <a:p>
            <a:pPr algn="ctr">
              <a:lnSpc>
                <a:spcPct val="90000"/>
              </a:lnSpc>
              <a:spcBef>
                <a:spcPts val="100"/>
              </a:spcBef>
            </a:pPr>
            <a:r>
              <a:rPr lang="en-US" sz="1000" dirty="0">
                <a:latin typeface="+mn-lt"/>
                <a:cs typeface="Arial" panose="020B0604020202020204" pitchFamily="34" charset="0"/>
              </a:rPr>
              <a:t>Charles Peters</a:t>
            </a:r>
          </a:p>
        </p:txBody>
      </p:sp>
      <p:sp>
        <p:nvSpPr>
          <p:cNvPr id="92" name="Rectangle 124">
            <a:extLst>
              <a:ext uri="{FF2B5EF4-FFF2-40B4-BE49-F238E27FC236}">
                <a16:creationId xmlns:a16="http://schemas.microsoft.com/office/drawing/2014/main" id="{55A1919D-9940-4CB2-80B0-060C235770F9}"/>
              </a:ext>
            </a:extLst>
          </p:cNvPr>
          <p:cNvSpPr>
            <a:spLocks noChangeArrowheads="1"/>
          </p:cNvSpPr>
          <p:nvPr/>
        </p:nvSpPr>
        <p:spPr bwMode="auto">
          <a:xfrm>
            <a:off x="5342574" y="4383245"/>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Protection Systems Group</a:t>
            </a:r>
          </a:p>
          <a:p>
            <a:pPr algn="ctr">
              <a:lnSpc>
                <a:spcPct val="90000"/>
              </a:lnSpc>
              <a:spcBef>
                <a:spcPts val="100"/>
              </a:spcBef>
            </a:pPr>
            <a:r>
              <a:rPr lang="en-US" sz="1000" dirty="0">
                <a:latin typeface="+mn-lt"/>
                <a:cs typeface="Arial" panose="020B0604020202020204" pitchFamily="34" charset="0"/>
              </a:rPr>
              <a:t>Kelly Mahoney</a:t>
            </a:r>
          </a:p>
        </p:txBody>
      </p:sp>
      <p:sp>
        <p:nvSpPr>
          <p:cNvPr id="47" name="Freeform: Shape 46">
            <a:extLst>
              <a:ext uri="{FF2B5EF4-FFF2-40B4-BE49-F238E27FC236}">
                <a16:creationId xmlns:a16="http://schemas.microsoft.com/office/drawing/2014/main" id="{168C4017-C123-4F26-8FC5-F465A24B117D}"/>
              </a:ext>
            </a:extLst>
          </p:cNvPr>
          <p:cNvSpPr/>
          <p:nvPr/>
        </p:nvSpPr>
        <p:spPr>
          <a:xfrm>
            <a:off x="9925038" y="2217308"/>
            <a:ext cx="86142" cy="2463383"/>
          </a:xfrm>
          <a:custGeom>
            <a:avLst/>
            <a:gdLst>
              <a:gd name="connsiteX0" fmla="*/ 0 w 152400"/>
              <a:gd name="connsiteY0" fmla="*/ 0 h 2476500"/>
              <a:gd name="connsiteX1" fmla="*/ 0 w 152400"/>
              <a:gd name="connsiteY1" fmla="*/ 2476500 h 2476500"/>
              <a:gd name="connsiteX2" fmla="*/ 152400 w 152400"/>
              <a:gd name="connsiteY2" fmla="*/ 2476500 h 2476500"/>
            </a:gdLst>
            <a:ahLst/>
            <a:cxnLst>
              <a:cxn ang="0">
                <a:pos x="connsiteX0" y="connsiteY0"/>
              </a:cxn>
              <a:cxn ang="0">
                <a:pos x="connsiteX1" y="connsiteY1"/>
              </a:cxn>
              <a:cxn ang="0">
                <a:pos x="connsiteX2" y="connsiteY2"/>
              </a:cxn>
            </a:cxnLst>
            <a:rect l="l" t="t" r="r" b="b"/>
            <a:pathLst>
              <a:path w="152400" h="2476500">
                <a:moveTo>
                  <a:pt x="0" y="0"/>
                </a:moveTo>
                <a:lnTo>
                  <a:pt x="0" y="2476500"/>
                </a:lnTo>
                <a:lnTo>
                  <a:pt x="152400" y="2476500"/>
                </a:lnTo>
              </a:path>
            </a:pathLst>
          </a:custGeom>
          <a:noFill/>
          <a:ln w="19050">
            <a:solidFill>
              <a:srgbClr val="555555"/>
            </a:solidFill>
            <a:round/>
            <a:headEnd/>
            <a:tailEnd/>
          </a:ln>
        </p:spPr>
        <p:txBody>
          <a:bodyPr rtlCol="0" anchor="ctr"/>
          <a:lstStyle/>
          <a:p>
            <a:pPr algn="ctr"/>
            <a:endParaRPr lang="en-US" sz="1000" dirty="0">
              <a:solidFill>
                <a:schemeClr val="tx1"/>
              </a:solidFill>
              <a:cs typeface="Arial" charset="0"/>
            </a:endParaRPr>
          </a:p>
        </p:txBody>
      </p:sp>
      <p:sp>
        <p:nvSpPr>
          <p:cNvPr id="48" name="Freeform: Shape 47">
            <a:extLst>
              <a:ext uri="{FF2B5EF4-FFF2-40B4-BE49-F238E27FC236}">
                <a16:creationId xmlns:a16="http://schemas.microsoft.com/office/drawing/2014/main" id="{A5A6FFBD-3D19-4933-A21F-6B72A24177AC}"/>
              </a:ext>
            </a:extLst>
          </p:cNvPr>
          <p:cNvSpPr/>
          <p:nvPr/>
        </p:nvSpPr>
        <p:spPr>
          <a:xfrm>
            <a:off x="9924549" y="2613602"/>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50" name="Freeform: Shape 49">
            <a:extLst>
              <a:ext uri="{FF2B5EF4-FFF2-40B4-BE49-F238E27FC236}">
                <a16:creationId xmlns:a16="http://schemas.microsoft.com/office/drawing/2014/main" id="{B67EB72B-096A-45C1-BD0B-41B82E5C797E}"/>
              </a:ext>
            </a:extLst>
          </p:cNvPr>
          <p:cNvSpPr/>
          <p:nvPr/>
        </p:nvSpPr>
        <p:spPr>
          <a:xfrm>
            <a:off x="9924549" y="3302438"/>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52" name="Rectangle 124">
            <a:extLst>
              <a:ext uri="{FF2B5EF4-FFF2-40B4-BE49-F238E27FC236}">
                <a16:creationId xmlns:a16="http://schemas.microsoft.com/office/drawing/2014/main" id="{35E9CFC7-621A-4273-B322-FF5A7B579DAB}"/>
              </a:ext>
            </a:extLst>
          </p:cNvPr>
          <p:cNvSpPr>
            <a:spLocks noChangeArrowheads="1"/>
          </p:cNvSpPr>
          <p:nvPr/>
        </p:nvSpPr>
        <p:spPr bwMode="auto">
          <a:xfrm>
            <a:off x="10008920" y="3005587"/>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Target Systems Group</a:t>
            </a:r>
          </a:p>
          <a:p>
            <a:pPr algn="ctr">
              <a:lnSpc>
                <a:spcPct val="90000"/>
              </a:lnSpc>
              <a:spcBef>
                <a:spcPts val="100"/>
              </a:spcBef>
            </a:pPr>
            <a:r>
              <a:rPr lang="en-US" sz="1000" dirty="0">
                <a:latin typeface="+mn-lt"/>
                <a:cs typeface="Arial" panose="020B0604020202020204" pitchFamily="34" charset="0"/>
              </a:rPr>
              <a:t>Jeffrey Saunders</a:t>
            </a:r>
          </a:p>
        </p:txBody>
      </p:sp>
      <p:sp>
        <p:nvSpPr>
          <p:cNvPr id="59" name="Rectangle 124">
            <a:extLst>
              <a:ext uri="{FF2B5EF4-FFF2-40B4-BE49-F238E27FC236}">
                <a16:creationId xmlns:a16="http://schemas.microsoft.com/office/drawing/2014/main" id="{5B5FCA50-9079-4991-BD53-3098C5FF19BA}"/>
              </a:ext>
            </a:extLst>
          </p:cNvPr>
          <p:cNvSpPr>
            <a:spLocks noChangeArrowheads="1"/>
          </p:cNvSpPr>
          <p:nvPr/>
        </p:nvSpPr>
        <p:spPr bwMode="auto">
          <a:xfrm>
            <a:off x="10011300" y="2316751"/>
            <a:ext cx="199019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Cooling Systems Group</a:t>
            </a:r>
          </a:p>
          <a:p>
            <a:pPr algn="ctr">
              <a:lnSpc>
                <a:spcPct val="90000"/>
              </a:lnSpc>
              <a:spcBef>
                <a:spcPts val="100"/>
              </a:spcBef>
            </a:pPr>
            <a:r>
              <a:rPr lang="en-US" sz="1000" dirty="0">
                <a:latin typeface="+mn-lt"/>
                <a:cs typeface="Arial" panose="020B0604020202020204" pitchFamily="34" charset="0"/>
              </a:rPr>
              <a:t>Ben Goddard</a:t>
            </a:r>
          </a:p>
        </p:txBody>
      </p:sp>
      <p:sp>
        <p:nvSpPr>
          <p:cNvPr id="60" name="Rectangle 124">
            <a:extLst>
              <a:ext uri="{FF2B5EF4-FFF2-40B4-BE49-F238E27FC236}">
                <a16:creationId xmlns:a16="http://schemas.microsoft.com/office/drawing/2014/main" id="{F07B7B5F-E7E0-4B14-BD66-A6885A55CEAE}"/>
              </a:ext>
            </a:extLst>
          </p:cNvPr>
          <p:cNvSpPr>
            <a:spLocks noChangeArrowheads="1"/>
          </p:cNvSpPr>
          <p:nvPr/>
        </p:nvSpPr>
        <p:spPr bwMode="auto">
          <a:xfrm>
            <a:off x="10008920" y="3694422"/>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Target Operations Group</a:t>
            </a:r>
          </a:p>
          <a:p>
            <a:pPr algn="ctr">
              <a:lnSpc>
                <a:spcPct val="90000"/>
              </a:lnSpc>
              <a:spcBef>
                <a:spcPts val="100"/>
              </a:spcBef>
            </a:pPr>
            <a:r>
              <a:rPr lang="en-US" sz="1000" dirty="0">
                <a:latin typeface="+mn-lt"/>
                <a:cs typeface="Arial" panose="020B0604020202020204" pitchFamily="34" charset="0"/>
              </a:rPr>
              <a:t>John Denison</a:t>
            </a:r>
          </a:p>
        </p:txBody>
      </p:sp>
      <p:sp>
        <p:nvSpPr>
          <p:cNvPr id="69" name="Rectangle 124">
            <a:extLst>
              <a:ext uri="{FF2B5EF4-FFF2-40B4-BE49-F238E27FC236}">
                <a16:creationId xmlns:a16="http://schemas.microsoft.com/office/drawing/2014/main" id="{AF1FE8E4-8890-4268-BFB3-E57AA895D976}"/>
              </a:ext>
            </a:extLst>
          </p:cNvPr>
          <p:cNvSpPr>
            <a:spLocks noChangeArrowheads="1"/>
          </p:cNvSpPr>
          <p:nvPr/>
        </p:nvSpPr>
        <p:spPr bwMode="auto">
          <a:xfrm>
            <a:off x="7675504" y="4383223"/>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Mechanical Support Group</a:t>
            </a:r>
          </a:p>
          <a:p>
            <a:pPr algn="ctr">
              <a:lnSpc>
                <a:spcPct val="90000"/>
              </a:lnSpc>
              <a:spcBef>
                <a:spcPts val="100"/>
              </a:spcBef>
            </a:pPr>
            <a:r>
              <a:rPr lang="en-US" sz="1000" dirty="0">
                <a:latin typeface="+mn-lt"/>
                <a:cs typeface="Arial" panose="020B0604020202020204" pitchFamily="34" charset="0"/>
              </a:rPr>
              <a:t>Doug Engle</a:t>
            </a:r>
          </a:p>
        </p:txBody>
      </p:sp>
      <p:sp>
        <p:nvSpPr>
          <p:cNvPr id="73" name="Rectangle 124">
            <a:extLst>
              <a:ext uri="{FF2B5EF4-FFF2-40B4-BE49-F238E27FC236}">
                <a16:creationId xmlns:a16="http://schemas.microsoft.com/office/drawing/2014/main" id="{56EA6754-3CC3-4B62-9543-9EFCC091032A}"/>
              </a:ext>
            </a:extLst>
          </p:cNvPr>
          <p:cNvSpPr>
            <a:spLocks noChangeArrowheads="1"/>
          </p:cNvSpPr>
          <p:nvPr/>
        </p:nvSpPr>
        <p:spPr bwMode="auto">
          <a:xfrm>
            <a:off x="10008920" y="4383223"/>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Vacuum Systems Group</a:t>
            </a:r>
          </a:p>
          <a:p>
            <a:pPr algn="ctr">
              <a:lnSpc>
                <a:spcPct val="90000"/>
              </a:lnSpc>
              <a:spcBef>
                <a:spcPts val="100"/>
              </a:spcBef>
            </a:pPr>
            <a:r>
              <a:rPr lang="en-US" sz="1000" dirty="0">
                <a:latin typeface="+mn-lt"/>
                <a:cs typeface="Arial" panose="020B0604020202020204" pitchFamily="34" charset="0"/>
              </a:rPr>
              <a:t>Jeremy Price</a:t>
            </a:r>
          </a:p>
        </p:txBody>
      </p:sp>
      <p:sp>
        <p:nvSpPr>
          <p:cNvPr id="74" name="Freeform: Shape 73">
            <a:extLst>
              <a:ext uri="{FF2B5EF4-FFF2-40B4-BE49-F238E27FC236}">
                <a16:creationId xmlns:a16="http://schemas.microsoft.com/office/drawing/2014/main" id="{7922857D-74A2-4227-8939-725C8146D22A}"/>
              </a:ext>
            </a:extLst>
          </p:cNvPr>
          <p:cNvSpPr/>
          <p:nvPr/>
        </p:nvSpPr>
        <p:spPr>
          <a:xfrm>
            <a:off x="5258203" y="3988508"/>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76" name="Freeform: Shape 75">
            <a:extLst>
              <a:ext uri="{FF2B5EF4-FFF2-40B4-BE49-F238E27FC236}">
                <a16:creationId xmlns:a16="http://schemas.microsoft.com/office/drawing/2014/main" id="{2F63BBC3-EEFC-45CE-AEA5-257FC70EA5E7}"/>
              </a:ext>
            </a:extLst>
          </p:cNvPr>
          <p:cNvSpPr/>
          <p:nvPr/>
        </p:nvSpPr>
        <p:spPr>
          <a:xfrm>
            <a:off x="7591133" y="3988152"/>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63" name="Freeform: Shape 62">
            <a:extLst>
              <a:ext uri="{FF2B5EF4-FFF2-40B4-BE49-F238E27FC236}">
                <a16:creationId xmlns:a16="http://schemas.microsoft.com/office/drawing/2014/main" id="{58757521-C88F-4A52-8F42-B0905F41568F}"/>
              </a:ext>
            </a:extLst>
          </p:cNvPr>
          <p:cNvSpPr/>
          <p:nvPr/>
        </p:nvSpPr>
        <p:spPr>
          <a:xfrm>
            <a:off x="6245823" y="1176688"/>
            <a:ext cx="0" cy="365760"/>
          </a:xfrm>
          <a:custGeom>
            <a:avLst/>
            <a:gdLst>
              <a:gd name="connsiteX0" fmla="*/ 0 w 0"/>
              <a:gd name="connsiteY0" fmla="*/ 0 h 3035559"/>
              <a:gd name="connsiteX1" fmla="*/ 0 w 0"/>
              <a:gd name="connsiteY1" fmla="*/ 3035559 h 3035559"/>
            </a:gdLst>
            <a:ahLst/>
            <a:cxnLst>
              <a:cxn ang="0">
                <a:pos x="connsiteX0" y="connsiteY0"/>
              </a:cxn>
              <a:cxn ang="0">
                <a:pos x="connsiteX1" y="connsiteY1"/>
              </a:cxn>
            </a:cxnLst>
            <a:rect l="l" t="t" r="r" b="b"/>
            <a:pathLst>
              <a:path h="3035559">
                <a:moveTo>
                  <a:pt x="0" y="0"/>
                </a:moveTo>
                <a:lnTo>
                  <a:pt x="0" y="3035559"/>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charset="0"/>
              <a:cs typeface="Arial" charset="0"/>
            </a:endParaRPr>
          </a:p>
        </p:txBody>
      </p:sp>
      <p:sp>
        <p:nvSpPr>
          <p:cNvPr id="36" name="Rectangle 549">
            <a:extLst>
              <a:ext uri="{FF2B5EF4-FFF2-40B4-BE49-F238E27FC236}">
                <a16:creationId xmlns:a16="http://schemas.microsoft.com/office/drawing/2014/main" id="{54A53D02-E291-454B-8ACB-655B9D8BE6DD}"/>
              </a:ext>
            </a:extLst>
          </p:cNvPr>
          <p:cNvSpPr>
            <a:spLocks noChangeArrowheads="1"/>
          </p:cNvSpPr>
          <p:nvPr/>
        </p:nvSpPr>
        <p:spPr bwMode="auto">
          <a:xfrm>
            <a:off x="4534297" y="295718"/>
            <a:ext cx="3225264" cy="898543"/>
          </a:xfrm>
          <a:prstGeom prst="rect">
            <a:avLst/>
          </a:prstGeom>
          <a:solidFill>
            <a:schemeClr val="bg1"/>
          </a:solidFill>
          <a:ln w="9525" algn="ctr">
            <a:solidFill>
              <a:srgbClr val="555555"/>
            </a:solidFill>
            <a:miter lim="800000"/>
            <a:headEnd/>
            <a:tailEnd/>
          </a:ln>
        </p:spPr>
        <p:txBody>
          <a:bodyPr anchor="ctr"/>
          <a:lstStyle/>
          <a:p>
            <a:pPr algn="ctr">
              <a:lnSpc>
                <a:spcPct val="90000"/>
              </a:lnSpc>
              <a:spcBef>
                <a:spcPts val="300"/>
              </a:spcBef>
              <a:defRPr/>
            </a:pPr>
            <a:r>
              <a:rPr lang="en-US" sz="1400" b="1" dirty="0">
                <a:latin typeface="+mn-lt"/>
              </a:rPr>
              <a:t>Research Accelerator Division</a:t>
            </a:r>
          </a:p>
          <a:p>
            <a:pPr algn="ctr">
              <a:lnSpc>
                <a:spcPct val="90000"/>
              </a:lnSpc>
              <a:spcBef>
                <a:spcPts val="300"/>
              </a:spcBef>
              <a:defRPr/>
            </a:pPr>
            <a:r>
              <a:rPr lang="en-US" sz="1400" dirty="0">
                <a:latin typeface="+mn-lt"/>
              </a:rPr>
              <a:t>Fulvia Pilat, Director</a:t>
            </a:r>
          </a:p>
        </p:txBody>
      </p:sp>
      <p:sp>
        <p:nvSpPr>
          <p:cNvPr id="6" name="Freeform: Shape 5">
            <a:extLst>
              <a:ext uri="{FF2B5EF4-FFF2-40B4-BE49-F238E27FC236}">
                <a16:creationId xmlns:a16="http://schemas.microsoft.com/office/drawing/2014/main" id="{00A397D5-31DB-4755-A469-D9AC47D03609}"/>
              </a:ext>
            </a:extLst>
          </p:cNvPr>
          <p:cNvSpPr/>
          <p:nvPr/>
        </p:nvSpPr>
        <p:spPr>
          <a:xfrm>
            <a:off x="1577699" y="1423074"/>
            <a:ext cx="9334466" cy="163171"/>
          </a:xfrm>
          <a:custGeom>
            <a:avLst/>
            <a:gdLst>
              <a:gd name="connsiteX0" fmla="*/ 0 w 7452048"/>
              <a:gd name="connsiteY0" fmla="*/ 130629 h 155511"/>
              <a:gd name="connsiteX1" fmla="*/ 0 w 7452048"/>
              <a:gd name="connsiteY1" fmla="*/ 0 h 155511"/>
              <a:gd name="connsiteX2" fmla="*/ 7452048 w 7452048"/>
              <a:gd name="connsiteY2" fmla="*/ 0 h 155511"/>
              <a:gd name="connsiteX3" fmla="*/ 7452048 w 7452048"/>
              <a:gd name="connsiteY3" fmla="*/ 155511 h 155511"/>
            </a:gdLst>
            <a:ahLst/>
            <a:cxnLst>
              <a:cxn ang="0">
                <a:pos x="connsiteX0" y="connsiteY0"/>
              </a:cxn>
              <a:cxn ang="0">
                <a:pos x="connsiteX1" y="connsiteY1"/>
              </a:cxn>
              <a:cxn ang="0">
                <a:pos x="connsiteX2" y="connsiteY2"/>
              </a:cxn>
              <a:cxn ang="0">
                <a:pos x="connsiteX3" y="connsiteY3"/>
              </a:cxn>
            </a:cxnLst>
            <a:rect l="l" t="t" r="r" b="b"/>
            <a:pathLst>
              <a:path w="7452048" h="155511">
                <a:moveTo>
                  <a:pt x="0" y="130629"/>
                </a:moveTo>
                <a:lnTo>
                  <a:pt x="0" y="0"/>
                </a:lnTo>
                <a:lnTo>
                  <a:pt x="7452048" y="0"/>
                </a:lnTo>
                <a:lnTo>
                  <a:pt x="7452048" y="155511"/>
                </a:lnTo>
              </a:path>
            </a:pathLst>
          </a:custGeom>
          <a:noFill/>
          <a:ln w="19050">
            <a:solidFill>
              <a:srgbClr val="555555"/>
            </a:solidFill>
            <a:round/>
            <a:headEnd/>
            <a:tailEnd/>
          </a:ln>
        </p:spPr>
        <p:txBody>
          <a:bodyPr rtlCol="0" anchor="ctr"/>
          <a:lstStyle/>
          <a:p>
            <a:pPr algn="ctr"/>
            <a:endParaRPr lang="en-US">
              <a:latin typeface="+mn-lt"/>
            </a:endParaRPr>
          </a:p>
        </p:txBody>
      </p:sp>
      <p:sp>
        <p:nvSpPr>
          <p:cNvPr id="24" name="Rectangle 124">
            <a:extLst>
              <a:ext uri="{FF2B5EF4-FFF2-40B4-BE49-F238E27FC236}">
                <a16:creationId xmlns:a16="http://schemas.microsoft.com/office/drawing/2014/main" id="{2B69FF0F-18E7-4E24-B4CA-7AEB7C2450CA}"/>
              </a:ext>
            </a:extLst>
          </p:cNvPr>
          <p:cNvSpPr>
            <a:spLocks noChangeArrowheads="1"/>
          </p:cNvSpPr>
          <p:nvPr/>
        </p:nvSpPr>
        <p:spPr bwMode="auto">
          <a:xfrm>
            <a:off x="2826722" y="1544956"/>
            <a:ext cx="2178657" cy="685800"/>
          </a:xfrm>
          <a:prstGeom prst="rect">
            <a:avLst/>
          </a:prstGeom>
          <a:solidFill>
            <a:schemeClr val="bg2"/>
          </a:solidFill>
          <a:ln w="9525" algn="ctr">
            <a:solidFill>
              <a:srgbClr val="555555"/>
            </a:solidFill>
            <a:miter lim="800000"/>
            <a:headEnd/>
            <a:tailEnd/>
          </a:ln>
        </p:spPr>
        <p:txBody>
          <a:bodyPr lIns="45720" rIns="45720" anchor="ctr"/>
          <a:lstStyle/>
          <a:p>
            <a:pPr algn="ctr">
              <a:lnSpc>
                <a:spcPct val="90000"/>
              </a:lnSpc>
              <a:spcBef>
                <a:spcPts val="300"/>
              </a:spcBef>
            </a:pPr>
            <a:r>
              <a:rPr lang="en-US" sz="1200" b="1" dirty="0">
                <a:latin typeface="+mn-lt"/>
                <a:cs typeface="Arial" panose="020B0604020202020204" pitchFamily="34" charset="0"/>
              </a:rPr>
              <a:t>Accelerator </a:t>
            </a:r>
            <a:br>
              <a:rPr lang="en-US" sz="1200" b="1" dirty="0">
                <a:latin typeface="+mn-lt"/>
                <a:cs typeface="Arial" panose="020B0604020202020204" pitchFamily="34" charset="0"/>
              </a:rPr>
            </a:br>
            <a:r>
              <a:rPr lang="en-US" sz="1200" b="1" dirty="0">
                <a:latin typeface="+mn-lt"/>
                <a:cs typeface="Arial" panose="020B0604020202020204" pitchFamily="34" charset="0"/>
              </a:rPr>
              <a:t>Systems Section</a:t>
            </a:r>
          </a:p>
          <a:p>
            <a:pPr algn="ctr">
              <a:lnSpc>
                <a:spcPct val="90000"/>
              </a:lnSpc>
              <a:spcBef>
                <a:spcPts val="300"/>
              </a:spcBef>
            </a:pPr>
            <a:r>
              <a:rPr lang="en-US" sz="1200" dirty="0">
                <a:latin typeface="+mn-lt"/>
                <a:cs typeface="Arial" panose="020B0604020202020204" pitchFamily="34" charset="0"/>
              </a:rPr>
              <a:t>Sang-ho Kim</a:t>
            </a:r>
          </a:p>
        </p:txBody>
      </p:sp>
      <p:sp>
        <p:nvSpPr>
          <p:cNvPr id="42" name="Freeform: Shape 41">
            <a:extLst>
              <a:ext uri="{FF2B5EF4-FFF2-40B4-BE49-F238E27FC236}">
                <a16:creationId xmlns:a16="http://schemas.microsoft.com/office/drawing/2014/main" id="{F7CEC058-9AF0-4EF5-A12B-85B381751819}"/>
              </a:ext>
            </a:extLst>
          </p:cNvPr>
          <p:cNvSpPr/>
          <p:nvPr/>
        </p:nvSpPr>
        <p:spPr>
          <a:xfrm>
            <a:off x="590687" y="2217309"/>
            <a:ext cx="103495" cy="1770840"/>
          </a:xfrm>
          <a:custGeom>
            <a:avLst/>
            <a:gdLst>
              <a:gd name="connsiteX0" fmla="*/ 0 w 152400"/>
              <a:gd name="connsiteY0" fmla="*/ 0 h 2476500"/>
              <a:gd name="connsiteX1" fmla="*/ 0 w 152400"/>
              <a:gd name="connsiteY1" fmla="*/ 2476500 h 2476500"/>
              <a:gd name="connsiteX2" fmla="*/ 152400 w 152400"/>
              <a:gd name="connsiteY2" fmla="*/ 2476500 h 2476500"/>
            </a:gdLst>
            <a:ahLst/>
            <a:cxnLst>
              <a:cxn ang="0">
                <a:pos x="connsiteX0" y="connsiteY0"/>
              </a:cxn>
              <a:cxn ang="0">
                <a:pos x="connsiteX1" y="connsiteY1"/>
              </a:cxn>
              <a:cxn ang="0">
                <a:pos x="connsiteX2" y="connsiteY2"/>
              </a:cxn>
            </a:cxnLst>
            <a:rect l="l" t="t" r="r" b="b"/>
            <a:pathLst>
              <a:path w="152400" h="2476500">
                <a:moveTo>
                  <a:pt x="0" y="0"/>
                </a:moveTo>
                <a:lnTo>
                  <a:pt x="0" y="2476500"/>
                </a:lnTo>
                <a:lnTo>
                  <a:pt x="152400" y="2476500"/>
                </a:lnTo>
              </a:path>
            </a:pathLst>
          </a:custGeom>
          <a:noFill/>
          <a:ln w="19050">
            <a:solidFill>
              <a:srgbClr val="555555"/>
            </a:solidFill>
            <a:round/>
            <a:headEnd/>
            <a:tailEnd/>
          </a:ln>
        </p:spPr>
        <p:txBody>
          <a:bodyPr rtlCol="0" anchor="ctr"/>
          <a:lstStyle/>
          <a:p>
            <a:pPr algn="ctr"/>
            <a:endParaRPr lang="en-US" sz="1000" dirty="0">
              <a:solidFill>
                <a:schemeClr val="tx1"/>
              </a:solidFill>
              <a:cs typeface="Arial" charset="0"/>
            </a:endParaRPr>
          </a:p>
        </p:txBody>
      </p:sp>
      <p:sp>
        <p:nvSpPr>
          <p:cNvPr id="43" name="Freeform: Shape 42">
            <a:extLst>
              <a:ext uri="{FF2B5EF4-FFF2-40B4-BE49-F238E27FC236}">
                <a16:creationId xmlns:a16="http://schemas.microsoft.com/office/drawing/2014/main" id="{BFE05BE6-6B4D-4155-A056-3FFAC816C500}"/>
              </a:ext>
            </a:extLst>
          </p:cNvPr>
          <p:cNvSpPr/>
          <p:nvPr/>
        </p:nvSpPr>
        <p:spPr>
          <a:xfrm>
            <a:off x="590199" y="2613602"/>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44" name="Freeform: Shape 43">
            <a:extLst>
              <a:ext uri="{FF2B5EF4-FFF2-40B4-BE49-F238E27FC236}">
                <a16:creationId xmlns:a16="http://schemas.microsoft.com/office/drawing/2014/main" id="{75403A31-8EF8-436C-A0EA-CD25B327F88F}"/>
              </a:ext>
            </a:extLst>
          </p:cNvPr>
          <p:cNvSpPr/>
          <p:nvPr/>
        </p:nvSpPr>
        <p:spPr>
          <a:xfrm>
            <a:off x="590199" y="3302438"/>
            <a:ext cx="86142" cy="0"/>
          </a:xfrm>
          <a:custGeom>
            <a:avLst/>
            <a:gdLst>
              <a:gd name="connsiteX0" fmla="*/ 0 w 166254"/>
              <a:gd name="connsiteY0" fmla="*/ 0 h 0"/>
              <a:gd name="connsiteX1" fmla="*/ 166254 w 166254"/>
              <a:gd name="connsiteY1" fmla="*/ 0 h 0"/>
            </a:gdLst>
            <a:ahLst/>
            <a:cxnLst>
              <a:cxn ang="0">
                <a:pos x="connsiteX0" y="connsiteY0"/>
              </a:cxn>
              <a:cxn ang="0">
                <a:pos x="connsiteX1" y="connsiteY1"/>
              </a:cxn>
            </a:cxnLst>
            <a:rect l="l" t="t" r="r" b="b"/>
            <a:pathLst>
              <a:path w="166254">
                <a:moveTo>
                  <a:pt x="0" y="0"/>
                </a:moveTo>
                <a:lnTo>
                  <a:pt x="166254" y="0"/>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Arial" charset="0"/>
              <a:cs typeface="Arial" charset="0"/>
            </a:endParaRPr>
          </a:p>
        </p:txBody>
      </p:sp>
      <p:sp>
        <p:nvSpPr>
          <p:cNvPr id="28" name="Rectangle 124">
            <a:extLst>
              <a:ext uri="{FF2B5EF4-FFF2-40B4-BE49-F238E27FC236}">
                <a16:creationId xmlns:a16="http://schemas.microsoft.com/office/drawing/2014/main" id="{F036A5F3-42AF-49EF-B11B-D24A5E724D43}"/>
              </a:ext>
            </a:extLst>
          </p:cNvPr>
          <p:cNvSpPr>
            <a:spLocks noChangeArrowheads="1"/>
          </p:cNvSpPr>
          <p:nvPr/>
        </p:nvSpPr>
        <p:spPr bwMode="auto">
          <a:xfrm>
            <a:off x="674450" y="3005587"/>
            <a:ext cx="1992579"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Beam </a:t>
            </a:r>
            <a:br>
              <a:rPr lang="en-US" sz="1000" b="1" dirty="0">
                <a:latin typeface="+mn-lt"/>
                <a:cs typeface="Arial" panose="020B0604020202020204" pitchFamily="34" charset="0"/>
              </a:rPr>
            </a:br>
            <a:r>
              <a:rPr lang="en-US" sz="1000" b="1" dirty="0">
                <a:latin typeface="+mn-lt"/>
                <a:cs typeface="Arial" panose="020B0604020202020204" pitchFamily="34" charset="0"/>
              </a:rPr>
              <a:t>Instrumentation Group</a:t>
            </a:r>
          </a:p>
          <a:p>
            <a:pPr marL="0" lvl="0" indent="0" algn="ctr" defTabSz="577850">
              <a:lnSpc>
                <a:spcPct val="90000"/>
              </a:lnSpc>
              <a:spcBef>
                <a:spcPct val="0"/>
              </a:spcBef>
              <a:spcAft>
                <a:spcPct val="35000"/>
              </a:spcAft>
              <a:buNone/>
            </a:pPr>
            <a:r>
              <a:rPr lang="en-US" sz="1000" kern="1200" dirty="0">
                <a:ln>
                  <a:noFill/>
                </a:ln>
                <a:solidFill>
                  <a:schemeClr val="tx1"/>
                </a:solidFill>
                <a:latin typeface="Century Gothic" panose="020F0302020204030204"/>
                <a:ea typeface="+mn-ea"/>
                <a:cs typeface="+mn-cs"/>
              </a:rPr>
              <a:t>Sasha Aleksandrov</a:t>
            </a:r>
          </a:p>
        </p:txBody>
      </p:sp>
      <p:sp>
        <p:nvSpPr>
          <p:cNvPr id="29" name="Rectangle 124">
            <a:extLst>
              <a:ext uri="{FF2B5EF4-FFF2-40B4-BE49-F238E27FC236}">
                <a16:creationId xmlns:a16="http://schemas.microsoft.com/office/drawing/2014/main" id="{53F92B31-6C1D-4B29-93D5-D8D8CDA77BF1}"/>
              </a:ext>
            </a:extLst>
          </p:cNvPr>
          <p:cNvSpPr>
            <a:spLocks noChangeArrowheads="1"/>
          </p:cNvSpPr>
          <p:nvPr/>
        </p:nvSpPr>
        <p:spPr bwMode="auto">
          <a:xfrm>
            <a:off x="676829" y="2316751"/>
            <a:ext cx="1990200"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Accelerator Physics Group</a:t>
            </a:r>
          </a:p>
          <a:p>
            <a:pPr algn="ctr">
              <a:lnSpc>
                <a:spcPct val="90000"/>
              </a:lnSpc>
              <a:spcBef>
                <a:spcPts val="100"/>
              </a:spcBef>
            </a:pPr>
            <a:r>
              <a:rPr lang="en-US" sz="1000" dirty="0">
                <a:latin typeface="+mn-lt"/>
                <a:cs typeface="Arial" panose="020B0604020202020204" pitchFamily="34" charset="0"/>
              </a:rPr>
              <a:t>Nick Evans</a:t>
            </a:r>
          </a:p>
        </p:txBody>
      </p:sp>
      <p:sp>
        <p:nvSpPr>
          <p:cNvPr id="30" name="Rectangle 124">
            <a:extLst>
              <a:ext uri="{FF2B5EF4-FFF2-40B4-BE49-F238E27FC236}">
                <a16:creationId xmlns:a16="http://schemas.microsoft.com/office/drawing/2014/main" id="{88A259BD-0C30-4D9A-86FD-6B55699E04A4}"/>
              </a:ext>
            </a:extLst>
          </p:cNvPr>
          <p:cNvSpPr>
            <a:spLocks noChangeArrowheads="1"/>
          </p:cNvSpPr>
          <p:nvPr/>
        </p:nvSpPr>
        <p:spPr bwMode="auto">
          <a:xfrm>
            <a:off x="676829" y="3694423"/>
            <a:ext cx="1990200" cy="593703"/>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Mechanical </a:t>
            </a:r>
            <a:br>
              <a:rPr lang="en-US" sz="1000" b="1" dirty="0">
                <a:latin typeface="+mn-lt"/>
                <a:cs typeface="Arial" panose="020B0604020202020204" pitchFamily="34" charset="0"/>
              </a:rPr>
            </a:br>
            <a:r>
              <a:rPr lang="en-US" sz="1000" b="1" dirty="0">
                <a:latin typeface="+mn-lt"/>
                <a:cs typeface="Arial" panose="020B0604020202020204" pitchFamily="34" charset="0"/>
              </a:rPr>
              <a:t>Engineering Group</a:t>
            </a:r>
          </a:p>
          <a:p>
            <a:pPr algn="ctr">
              <a:lnSpc>
                <a:spcPct val="90000"/>
              </a:lnSpc>
              <a:spcBef>
                <a:spcPts val="100"/>
              </a:spcBef>
            </a:pPr>
            <a:r>
              <a:rPr lang="en-US" sz="1000" dirty="0">
                <a:latin typeface="+mn-lt"/>
                <a:cs typeface="Arial" panose="020B0604020202020204" pitchFamily="34" charset="0"/>
              </a:rPr>
              <a:t>Charlotte Barbier</a:t>
            </a:r>
          </a:p>
        </p:txBody>
      </p:sp>
      <p:sp>
        <p:nvSpPr>
          <p:cNvPr id="35" name="Rectangle 124">
            <a:extLst>
              <a:ext uri="{FF2B5EF4-FFF2-40B4-BE49-F238E27FC236}">
                <a16:creationId xmlns:a16="http://schemas.microsoft.com/office/drawing/2014/main" id="{543FC99C-17BA-4CF6-A3B0-AC93C68AC3F9}"/>
              </a:ext>
            </a:extLst>
          </p:cNvPr>
          <p:cNvSpPr>
            <a:spLocks noChangeArrowheads="1"/>
          </p:cNvSpPr>
          <p:nvPr/>
        </p:nvSpPr>
        <p:spPr bwMode="auto">
          <a:xfrm>
            <a:off x="3012800" y="4374091"/>
            <a:ext cx="1992579" cy="594934"/>
          </a:xfrm>
          <a:prstGeom prst="rect">
            <a:avLst/>
          </a:prstGeom>
          <a:solidFill>
            <a:schemeClr val="accent4">
              <a:lumMod val="20000"/>
              <a:lumOff val="80000"/>
            </a:schemeClr>
          </a:solidFill>
          <a:ln w="9525" algn="ctr">
            <a:solidFill>
              <a:srgbClr val="555555"/>
            </a:solidFill>
            <a:miter lim="800000"/>
            <a:headEnd/>
            <a:tailEnd/>
          </a:ln>
        </p:spPr>
        <p:txBody>
          <a:bodyPr lIns="45720" rIns="45720" anchor="ctr"/>
          <a:lstStyle/>
          <a:p>
            <a:pPr algn="ctr">
              <a:lnSpc>
                <a:spcPct val="90000"/>
              </a:lnSpc>
              <a:spcBef>
                <a:spcPts val="100"/>
              </a:spcBef>
            </a:pPr>
            <a:r>
              <a:rPr lang="en-US" sz="1000" b="1" dirty="0">
                <a:latin typeface="+mn-lt"/>
                <a:cs typeface="Arial" panose="020B0604020202020204" pitchFamily="34" charset="0"/>
              </a:rPr>
              <a:t>Superconducting Linac Group</a:t>
            </a:r>
          </a:p>
          <a:p>
            <a:pPr algn="ctr">
              <a:lnSpc>
                <a:spcPct val="90000"/>
              </a:lnSpc>
              <a:spcBef>
                <a:spcPts val="100"/>
              </a:spcBef>
            </a:pPr>
            <a:r>
              <a:rPr lang="en-US" sz="1000" dirty="0">
                <a:latin typeface="+mn-lt"/>
                <a:cs typeface="Arial" panose="020B0604020202020204" pitchFamily="34" charset="0"/>
              </a:rPr>
              <a:t>Matt Howell</a:t>
            </a:r>
          </a:p>
        </p:txBody>
      </p:sp>
      <p:sp>
        <p:nvSpPr>
          <p:cNvPr id="23" name="Rectangle 124">
            <a:extLst>
              <a:ext uri="{FF2B5EF4-FFF2-40B4-BE49-F238E27FC236}">
                <a16:creationId xmlns:a16="http://schemas.microsoft.com/office/drawing/2014/main" id="{AE84E89B-016D-461C-98BD-624E4E88D2BE}"/>
              </a:ext>
            </a:extLst>
          </p:cNvPr>
          <p:cNvSpPr>
            <a:spLocks noChangeArrowheads="1"/>
          </p:cNvSpPr>
          <p:nvPr/>
        </p:nvSpPr>
        <p:spPr bwMode="auto">
          <a:xfrm>
            <a:off x="488372" y="1544956"/>
            <a:ext cx="2178657" cy="685800"/>
          </a:xfrm>
          <a:prstGeom prst="rect">
            <a:avLst/>
          </a:prstGeom>
          <a:solidFill>
            <a:schemeClr val="bg2"/>
          </a:solidFill>
          <a:ln w="9525" algn="ctr">
            <a:solidFill>
              <a:srgbClr val="555555"/>
            </a:solidFill>
            <a:miter lim="800000"/>
            <a:headEnd/>
            <a:tailEnd/>
          </a:ln>
        </p:spPr>
        <p:txBody>
          <a:bodyPr lIns="45720" rIns="45720" anchor="ctr"/>
          <a:lstStyle/>
          <a:p>
            <a:pPr algn="ctr">
              <a:lnSpc>
                <a:spcPct val="90000"/>
              </a:lnSpc>
              <a:spcBef>
                <a:spcPts val="300"/>
              </a:spcBef>
            </a:pPr>
            <a:r>
              <a:rPr lang="en-US" sz="1200" b="1" dirty="0">
                <a:latin typeface="+mn-lt"/>
                <a:cs typeface="Arial" panose="020B0604020202020204" pitchFamily="34" charset="0"/>
              </a:rPr>
              <a:t>Accelerator Science </a:t>
            </a:r>
            <a:br>
              <a:rPr lang="en-US" sz="1200" b="1" dirty="0">
                <a:latin typeface="+mn-lt"/>
                <a:cs typeface="Arial" panose="020B0604020202020204" pitchFamily="34" charset="0"/>
              </a:rPr>
            </a:br>
            <a:r>
              <a:rPr lang="en-US" sz="1200" b="1" dirty="0">
                <a:latin typeface="+mn-lt"/>
                <a:cs typeface="Arial" panose="020B0604020202020204" pitchFamily="34" charset="0"/>
              </a:rPr>
              <a:t>and Technology Section</a:t>
            </a:r>
          </a:p>
          <a:p>
            <a:pPr algn="ctr">
              <a:lnSpc>
                <a:spcPct val="90000"/>
              </a:lnSpc>
              <a:spcBef>
                <a:spcPts val="300"/>
              </a:spcBef>
            </a:pPr>
            <a:r>
              <a:rPr lang="en-US" sz="1200" dirty="0">
                <a:latin typeface="+mn-lt"/>
                <a:cs typeface="Arial" panose="020B0604020202020204" pitchFamily="34" charset="0"/>
              </a:rPr>
              <a:t>Sarah Cousineau</a:t>
            </a:r>
          </a:p>
        </p:txBody>
      </p:sp>
      <p:sp>
        <p:nvSpPr>
          <p:cNvPr id="25" name="Rectangle 124">
            <a:extLst>
              <a:ext uri="{FF2B5EF4-FFF2-40B4-BE49-F238E27FC236}">
                <a16:creationId xmlns:a16="http://schemas.microsoft.com/office/drawing/2014/main" id="{102269A7-4692-49A8-8C6C-885D702D2C84}"/>
              </a:ext>
            </a:extLst>
          </p:cNvPr>
          <p:cNvSpPr>
            <a:spLocks noChangeArrowheads="1"/>
          </p:cNvSpPr>
          <p:nvPr/>
        </p:nvSpPr>
        <p:spPr bwMode="auto">
          <a:xfrm>
            <a:off x="5156496" y="1544956"/>
            <a:ext cx="2178657" cy="685800"/>
          </a:xfrm>
          <a:prstGeom prst="rect">
            <a:avLst/>
          </a:prstGeom>
          <a:solidFill>
            <a:schemeClr val="bg2"/>
          </a:solidFill>
          <a:ln w="9525" algn="ctr">
            <a:solidFill>
              <a:srgbClr val="555555"/>
            </a:solidFill>
            <a:miter lim="800000"/>
            <a:headEnd/>
            <a:tailEnd/>
          </a:ln>
        </p:spPr>
        <p:txBody>
          <a:bodyPr lIns="45720" rIns="45720" anchor="ctr"/>
          <a:lstStyle/>
          <a:p>
            <a:pPr algn="ctr">
              <a:lnSpc>
                <a:spcPct val="90000"/>
              </a:lnSpc>
              <a:spcBef>
                <a:spcPts val="300"/>
              </a:spcBef>
            </a:pPr>
            <a:r>
              <a:rPr lang="en-US" sz="1200" b="1" dirty="0">
                <a:latin typeface="+mn-lt"/>
                <a:cs typeface="Arial" panose="020B0604020202020204" pitchFamily="34" charset="0"/>
              </a:rPr>
              <a:t>Control Systems </a:t>
            </a:r>
            <a:br>
              <a:rPr lang="en-US" sz="1200" b="1" dirty="0">
                <a:latin typeface="+mn-lt"/>
                <a:cs typeface="Arial" panose="020B0604020202020204" pitchFamily="34" charset="0"/>
              </a:rPr>
            </a:br>
            <a:r>
              <a:rPr lang="en-US" sz="1200" b="1" dirty="0">
                <a:latin typeface="+mn-lt"/>
                <a:cs typeface="Arial" panose="020B0604020202020204" pitchFamily="34" charset="0"/>
              </a:rPr>
              <a:t>Section</a:t>
            </a:r>
          </a:p>
          <a:p>
            <a:pPr algn="ctr">
              <a:lnSpc>
                <a:spcPct val="90000"/>
              </a:lnSpc>
              <a:spcBef>
                <a:spcPts val="300"/>
              </a:spcBef>
            </a:pPr>
            <a:r>
              <a:rPr lang="en-US" sz="1200" dirty="0">
                <a:latin typeface="+mn-lt"/>
                <a:cs typeface="Arial" panose="020B0604020202020204" pitchFamily="34" charset="0"/>
              </a:rPr>
              <a:t>Karen White</a:t>
            </a:r>
          </a:p>
        </p:txBody>
      </p:sp>
      <p:sp>
        <p:nvSpPr>
          <p:cNvPr id="80" name="Rectangle 124">
            <a:extLst>
              <a:ext uri="{FF2B5EF4-FFF2-40B4-BE49-F238E27FC236}">
                <a16:creationId xmlns:a16="http://schemas.microsoft.com/office/drawing/2014/main" id="{35570B91-3B2C-42FE-9F1E-E9D3D7BC9AE8}"/>
              </a:ext>
            </a:extLst>
          </p:cNvPr>
          <p:cNvSpPr>
            <a:spLocks noChangeArrowheads="1"/>
          </p:cNvSpPr>
          <p:nvPr/>
        </p:nvSpPr>
        <p:spPr bwMode="auto">
          <a:xfrm>
            <a:off x="7489426" y="1544956"/>
            <a:ext cx="2178657" cy="685800"/>
          </a:xfrm>
          <a:prstGeom prst="rect">
            <a:avLst/>
          </a:prstGeom>
          <a:solidFill>
            <a:schemeClr val="bg2"/>
          </a:solidFill>
          <a:ln w="9525" algn="ctr">
            <a:solidFill>
              <a:srgbClr val="555555"/>
            </a:solidFill>
            <a:miter lim="800000"/>
            <a:headEnd/>
            <a:tailEnd/>
          </a:ln>
        </p:spPr>
        <p:txBody>
          <a:bodyPr lIns="45720" rIns="45720" anchor="ctr"/>
          <a:lstStyle/>
          <a:p>
            <a:pPr algn="ctr">
              <a:lnSpc>
                <a:spcPct val="90000"/>
              </a:lnSpc>
              <a:spcBef>
                <a:spcPts val="300"/>
              </a:spcBef>
            </a:pPr>
            <a:r>
              <a:rPr lang="en-US" sz="1200" b="1" dirty="0">
                <a:latin typeface="+mn-lt"/>
                <a:cs typeface="Arial" panose="020B0604020202020204" pitchFamily="34" charset="0"/>
              </a:rPr>
              <a:t>Operations, Integration, </a:t>
            </a:r>
            <a:br>
              <a:rPr lang="en-US" sz="1200" b="1" dirty="0">
                <a:latin typeface="+mn-lt"/>
                <a:cs typeface="Arial" panose="020B0604020202020204" pitchFamily="34" charset="0"/>
              </a:rPr>
            </a:br>
            <a:r>
              <a:rPr lang="en-US" sz="1200" b="1" dirty="0">
                <a:latin typeface="+mn-lt"/>
                <a:cs typeface="Arial" panose="020B0604020202020204" pitchFamily="34" charset="0"/>
              </a:rPr>
              <a:t>and Maintenance Section</a:t>
            </a:r>
          </a:p>
          <a:p>
            <a:pPr algn="ctr">
              <a:lnSpc>
                <a:spcPct val="90000"/>
              </a:lnSpc>
              <a:spcBef>
                <a:spcPts val="300"/>
              </a:spcBef>
            </a:pPr>
            <a:r>
              <a:rPr lang="en-US" sz="1200" dirty="0">
                <a:latin typeface="+mn-lt"/>
                <a:cs typeface="Arial" panose="020B0604020202020204" pitchFamily="34" charset="0"/>
              </a:rPr>
              <a:t>Glen Johns</a:t>
            </a:r>
          </a:p>
        </p:txBody>
      </p:sp>
      <p:sp>
        <p:nvSpPr>
          <p:cNvPr id="51" name="Rectangle 124">
            <a:extLst>
              <a:ext uri="{FF2B5EF4-FFF2-40B4-BE49-F238E27FC236}">
                <a16:creationId xmlns:a16="http://schemas.microsoft.com/office/drawing/2014/main" id="{6A97C208-8D97-485F-86D6-43437C0705BC}"/>
              </a:ext>
            </a:extLst>
          </p:cNvPr>
          <p:cNvSpPr>
            <a:spLocks noChangeArrowheads="1"/>
          </p:cNvSpPr>
          <p:nvPr/>
        </p:nvSpPr>
        <p:spPr bwMode="auto">
          <a:xfrm>
            <a:off x="9822842" y="1544956"/>
            <a:ext cx="2178657" cy="685800"/>
          </a:xfrm>
          <a:prstGeom prst="rect">
            <a:avLst/>
          </a:prstGeom>
          <a:solidFill>
            <a:schemeClr val="bg2"/>
          </a:solidFill>
          <a:ln w="9525" algn="ctr">
            <a:solidFill>
              <a:srgbClr val="555555"/>
            </a:solidFill>
            <a:miter lim="800000"/>
            <a:headEnd/>
            <a:tailEnd/>
          </a:ln>
        </p:spPr>
        <p:txBody>
          <a:bodyPr lIns="45720" rIns="45720" anchor="ctr"/>
          <a:lstStyle/>
          <a:p>
            <a:pPr algn="ctr">
              <a:lnSpc>
                <a:spcPct val="90000"/>
              </a:lnSpc>
              <a:spcBef>
                <a:spcPts val="300"/>
              </a:spcBef>
            </a:pPr>
            <a:r>
              <a:rPr lang="en-US" sz="1200" b="1" dirty="0">
                <a:latin typeface="+mn-lt"/>
                <a:cs typeface="Arial" panose="020B0604020202020204" pitchFamily="34" charset="0"/>
              </a:rPr>
              <a:t>Target and Mechanical Systems Section</a:t>
            </a:r>
          </a:p>
          <a:p>
            <a:pPr algn="ctr">
              <a:lnSpc>
                <a:spcPct val="90000"/>
              </a:lnSpc>
              <a:spcBef>
                <a:spcPts val="300"/>
              </a:spcBef>
            </a:pPr>
            <a:r>
              <a:rPr lang="en-US" sz="1200" dirty="0">
                <a:latin typeface="+mn-lt"/>
                <a:cs typeface="Arial" panose="020B0604020202020204" pitchFamily="34" charset="0"/>
              </a:rPr>
              <a:t>Mike Dayton</a:t>
            </a:r>
          </a:p>
        </p:txBody>
      </p:sp>
      <p:sp>
        <p:nvSpPr>
          <p:cNvPr id="62" name="Freeform: Shape 61">
            <a:extLst>
              <a:ext uri="{FF2B5EF4-FFF2-40B4-BE49-F238E27FC236}">
                <a16:creationId xmlns:a16="http://schemas.microsoft.com/office/drawing/2014/main" id="{430FB4CC-3FD4-41B4-8ACB-7B9AB2C6D4AF}"/>
              </a:ext>
            </a:extLst>
          </p:cNvPr>
          <p:cNvSpPr/>
          <p:nvPr/>
        </p:nvSpPr>
        <p:spPr>
          <a:xfrm>
            <a:off x="3910631" y="1422861"/>
            <a:ext cx="0" cy="119587"/>
          </a:xfrm>
          <a:custGeom>
            <a:avLst/>
            <a:gdLst>
              <a:gd name="connsiteX0" fmla="*/ 0 w 0"/>
              <a:gd name="connsiteY0" fmla="*/ 0 h 3035559"/>
              <a:gd name="connsiteX1" fmla="*/ 0 w 0"/>
              <a:gd name="connsiteY1" fmla="*/ 3035559 h 3035559"/>
            </a:gdLst>
            <a:ahLst/>
            <a:cxnLst>
              <a:cxn ang="0">
                <a:pos x="connsiteX0" y="connsiteY0"/>
              </a:cxn>
              <a:cxn ang="0">
                <a:pos x="connsiteX1" y="connsiteY1"/>
              </a:cxn>
            </a:cxnLst>
            <a:rect l="l" t="t" r="r" b="b"/>
            <a:pathLst>
              <a:path h="3035559">
                <a:moveTo>
                  <a:pt x="0" y="0"/>
                </a:moveTo>
                <a:lnTo>
                  <a:pt x="0" y="3035559"/>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charset="0"/>
              <a:cs typeface="Arial" charset="0"/>
            </a:endParaRPr>
          </a:p>
        </p:txBody>
      </p:sp>
      <p:sp>
        <p:nvSpPr>
          <p:cNvPr id="64" name="Freeform: Shape 63">
            <a:extLst>
              <a:ext uri="{FF2B5EF4-FFF2-40B4-BE49-F238E27FC236}">
                <a16:creationId xmlns:a16="http://schemas.microsoft.com/office/drawing/2014/main" id="{961238CF-1B15-4651-9264-230BDBA4D02B}"/>
              </a:ext>
            </a:extLst>
          </p:cNvPr>
          <p:cNvSpPr/>
          <p:nvPr/>
        </p:nvSpPr>
        <p:spPr>
          <a:xfrm>
            <a:off x="8578754" y="1422861"/>
            <a:ext cx="0" cy="119587"/>
          </a:xfrm>
          <a:custGeom>
            <a:avLst/>
            <a:gdLst>
              <a:gd name="connsiteX0" fmla="*/ 0 w 0"/>
              <a:gd name="connsiteY0" fmla="*/ 0 h 3035559"/>
              <a:gd name="connsiteX1" fmla="*/ 0 w 0"/>
              <a:gd name="connsiteY1" fmla="*/ 3035559 h 3035559"/>
            </a:gdLst>
            <a:ahLst/>
            <a:cxnLst>
              <a:cxn ang="0">
                <a:pos x="connsiteX0" y="connsiteY0"/>
              </a:cxn>
              <a:cxn ang="0">
                <a:pos x="connsiteX1" y="connsiteY1"/>
              </a:cxn>
            </a:cxnLst>
            <a:rect l="l" t="t" r="r" b="b"/>
            <a:pathLst>
              <a:path h="3035559">
                <a:moveTo>
                  <a:pt x="0" y="0"/>
                </a:moveTo>
                <a:lnTo>
                  <a:pt x="0" y="3035559"/>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charset="0"/>
              <a:cs typeface="Arial" charset="0"/>
            </a:endParaRPr>
          </a:p>
        </p:txBody>
      </p:sp>
      <p:sp>
        <p:nvSpPr>
          <p:cNvPr id="65" name="Freeform: Shape 64">
            <a:extLst>
              <a:ext uri="{FF2B5EF4-FFF2-40B4-BE49-F238E27FC236}">
                <a16:creationId xmlns:a16="http://schemas.microsoft.com/office/drawing/2014/main" id="{170E5C8B-AB88-4A73-9F81-41BF1D804912}"/>
              </a:ext>
            </a:extLst>
          </p:cNvPr>
          <p:cNvSpPr/>
          <p:nvPr/>
        </p:nvSpPr>
        <p:spPr>
          <a:xfrm>
            <a:off x="10912170" y="1422861"/>
            <a:ext cx="0" cy="119587"/>
          </a:xfrm>
          <a:custGeom>
            <a:avLst/>
            <a:gdLst>
              <a:gd name="connsiteX0" fmla="*/ 0 w 0"/>
              <a:gd name="connsiteY0" fmla="*/ 0 h 3035559"/>
              <a:gd name="connsiteX1" fmla="*/ 0 w 0"/>
              <a:gd name="connsiteY1" fmla="*/ 3035559 h 3035559"/>
            </a:gdLst>
            <a:ahLst/>
            <a:cxnLst>
              <a:cxn ang="0">
                <a:pos x="connsiteX0" y="connsiteY0"/>
              </a:cxn>
              <a:cxn ang="0">
                <a:pos x="connsiteX1" y="connsiteY1"/>
              </a:cxn>
            </a:cxnLst>
            <a:rect l="l" t="t" r="r" b="b"/>
            <a:pathLst>
              <a:path h="3035559">
                <a:moveTo>
                  <a:pt x="0" y="0"/>
                </a:moveTo>
                <a:lnTo>
                  <a:pt x="0" y="3035559"/>
                </a:lnTo>
              </a:path>
            </a:pathLst>
          </a:custGeom>
          <a:noFill/>
          <a:ln w="19050">
            <a:solidFill>
              <a:srgbClr val="555555"/>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latin typeface="Arial" charset="0"/>
              <a:cs typeface="Arial" charset="0"/>
            </a:endParaRPr>
          </a:p>
        </p:txBody>
      </p:sp>
    </p:spTree>
    <p:extLst>
      <p:ext uri="{BB962C8B-B14F-4D97-AF65-F5344CB8AC3E}">
        <p14:creationId xmlns:p14="http://schemas.microsoft.com/office/powerpoint/2010/main" val="1088099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rates&#10;&#10;Description automatically generated with medium confidence">
            <a:extLst>
              <a:ext uri="{FF2B5EF4-FFF2-40B4-BE49-F238E27FC236}">
                <a16:creationId xmlns:a16="http://schemas.microsoft.com/office/drawing/2014/main" id="{BC96C8FD-4D9A-8CC7-751E-9320A3FF3BC5}"/>
              </a:ext>
            </a:extLst>
          </p:cNvPr>
          <p:cNvPicPr>
            <a:picLocks noChangeAspect="1"/>
          </p:cNvPicPr>
          <p:nvPr/>
        </p:nvPicPr>
        <p:blipFill>
          <a:blip r:embed="rId3"/>
          <a:stretch>
            <a:fillRect/>
          </a:stretch>
        </p:blipFill>
        <p:spPr>
          <a:xfrm>
            <a:off x="1628774" y="35916"/>
            <a:ext cx="10563225" cy="6822083"/>
          </a:xfrm>
          <a:prstGeom prst="rect">
            <a:avLst/>
          </a:prstGeom>
        </p:spPr>
      </p:pic>
      <p:sp>
        <p:nvSpPr>
          <p:cNvPr id="9" name="TextBox 8">
            <a:extLst>
              <a:ext uri="{FF2B5EF4-FFF2-40B4-BE49-F238E27FC236}">
                <a16:creationId xmlns:a16="http://schemas.microsoft.com/office/drawing/2014/main" id="{257986BD-2389-5C77-4E48-CBA55B8536FE}"/>
              </a:ext>
            </a:extLst>
          </p:cNvPr>
          <p:cNvSpPr txBox="1"/>
          <p:nvPr/>
        </p:nvSpPr>
        <p:spPr>
          <a:xfrm>
            <a:off x="2808687" y="5427660"/>
            <a:ext cx="5482826" cy="707886"/>
          </a:xfrm>
          <a:prstGeom prst="rect">
            <a:avLst/>
          </a:prstGeom>
          <a:noFill/>
        </p:spPr>
        <p:txBody>
          <a:bodyPr wrap="square">
            <a:spAutoFit/>
          </a:bodyPr>
          <a:lstStyle/>
          <a:p>
            <a:r>
              <a:rPr lang="en-US" sz="1000" dirty="0">
                <a:effectLst/>
                <a:latin typeface="CharisSIL"/>
              </a:rPr>
              <a:t>Availability and reliability statistics at ISIS and at other high-power proton accelerators </a:t>
            </a:r>
            <a:endParaRPr lang="en-US" sz="1000" dirty="0">
              <a:effectLst/>
            </a:endParaRPr>
          </a:p>
          <a:p>
            <a:r>
              <a:rPr lang="en-US" sz="1000" dirty="0">
                <a:effectLst/>
                <a:latin typeface="CharisSIL"/>
              </a:rPr>
              <a:t>J.W.G. Thomason, S.A. Fisher, D.J. Adams, M.G. Glover, J. </a:t>
            </a:r>
            <a:r>
              <a:rPr lang="en-US" sz="1000" dirty="0" err="1">
                <a:effectLst/>
                <a:latin typeface="CharisSIL"/>
              </a:rPr>
              <a:t>Ranner</a:t>
            </a:r>
            <a:r>
              <a:rPr lang="en-US" sz="1000" dirty="0">
                <a:effectLst/>
                <a:latin typeface="CharisSIL"/>
              </a:rPr>
              <a:t>, D.J.S. Findlay </a:t>
            </a:r>
            <a:r>
              <a:rPr lang="en-US" sz="1000" dirty="0">
                <a:solidFill>
                  <a:srgbClr val="007FAA"/>
                </a:solidFill>
                <a:effectLst/>
                <a:latin typeface="STIXMath"/>
              </a:rPr>
              <a:t>∗ </a:t>
            </a:r>
            <a:r>
              <a:rPr lang="en-US" sz="1000" i="1" dirty="0">
                <a:effectLst/>
                <a:latin typeface="CharisSIL"/>
              </a:rPr>
              <a:t>ISIS, Rutherford Appleton Laboratory, Chilton, Oxon. OX11 0QH, UK </a:t>
            </a:r>
          </a:p>
          <a:p>
            <a:r>
              <a:rPr lang="en-US" sz="1000" dirty="0">
                <a:solidFill>
                  <a:srgbClr val="007FAA"/>
                </a:solidFill>
                <a:effectLst/>
                <a:latin typeface="CharisSIL"/>
              </a:rPr>
              <a:t>Nuclear Inst. and Methods in Physics Research, A 1053 (2023) 168338 </a:t>
            </a:r>
            <a:endParaRPr lang="en-US" sz="1000" dirty="0">
              <a:effectLst/>
            </a:endParaRPr>
          </a:p>
        </p:txBody>
      </p:sp>
      <p:sp>
        <p:nvSpPr>
          <p:cNvPr id="7" name="Triangle 6">
            <a:extLst>
              <a:ext uri="{FF2B5EF4-FFF2-40B4-BE49-F238E27FC236}">
                <a16:creationId xmlns:a16="http://schemas.microsoft.com/office/drawing/2014/main" id="{E3778C53-2C81-46A8-1B81-EC17681731A9}"/>
              </a:ext>
            </a:extLst>
          </p:cNvPr>
          <p:cNvSpPr/>
          <p:nvPr/>
        </p:nvSpPr>
        <p:spPr>
          <a:xfrm>
            <a:off x="2406957" y="849622"/>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0" name="Triangle 9">
            <a:extLst>
              <a:ext uri="{FF2B5EF4-FFF2-40B4-BE49-F238E27FC236}">
                <a16:creationId xmlns:a16="http://schemas.microsoft.com/office/drawing/2014/main" id="{57812505-AC49-4F1E-CAF9-AF3BFF02B9FA}"/>
              </a:ext>
            </a:extLst>
          </p:cNvPr>
          <p:cNvSpPr/>
          <p:nvPr/>
        </p:nvSpPr>
        <p:spPr>
          <a:xfrm>
            <a:off x="4302437" y="1495423"/>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1" name="Triangle 10">
            <a:extLst>
              <a:ext uri="{FF2B5EF4-FFF2-40B4-BE49-F238E27FC236}">
                <a16:creationId xmlns:a16="http://schemas.microsoft.com/office/drawing/2014/main" id="{25164F25-EE79-F9AF-28C8-51ECD8D7565D}"/>
              </a:ext>
            </a:extLst>
          </p:cNvPr>
          <p:cNvSpPr/>
          <p:nvPr/>
        </p:nvSpPr>
        <p:spPr>
          <a:xfrm>
            <a:off x="5791205" y="1847855"/>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2" name="Triangle 11">
            <a:extLst>
              <a:ext uri="{FF2B5EF4-FFF2-40B4-BE49-F238E27FC236}">
                <a16:creationId xmlns:a16="http://schemas.microsoft.com/office/drawing/2014/main" id="{AD6F17E7-70FE-37D9-321E-5E7974A7EFD1}"/>
              </a:ext>
            </a:extLst>
          </p:cNvPr>
          <p:cNvSpPr/>
          <p:nvPr/>
        </p:nvSpPr>
        <p:spPr>
          <a:xfrm>
            <a:off x="6771329" y="2215522"/>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3" name="Triangle 12">
            <a:extLst>
              <a:ext uri="{FF2B5EF4-FFF2-40B4-BE49-F238E27FC236}">
                <a16:creationId xmlns:a16="http://schemas.microsoft.com/office/drawing/2014/main" id="{BA4E9BC3-B130-9EB8-0AA4-523CC5222B9C}"/>
              </a:ext>
            </a:extLst>
          </p:cNvPr>
          <p:cNvSpPr/>
          <p:nvPr/>
        </p:nvSpPr>
        <p:spPr>
          <a:xfrm>
            <a:off x="7678109" y="2590818"/>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4" name="Triangle 13">
            <a:extLst>
              <a:ext uri="{FF2B5EF4-FFF2-40B4-BE49-F238E27FC236}">
                <a16:creationId xmlns:a16="http://schemas.microsoft.com/office/drawing/2014/main" id="{BC9FDFED-C9BE-4164-A3E4-7AB36FE5C9D4}"/>
              </a:ext>
            </a:extLst>
          </p:cNvPr>
          <p:cNvSpPr/>
          <p:nvPr/>
        </p:nvSpPr>
        <p:spPr>
          <a:xfrm>
            <a:off x="8577269" y="3032778"/>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5" name="Triangle 14">
            <a:extLst>
              <a:ext uri="{FF2B5EF4-FFF2-40B4-BE49-F238E27FC236}">
                <a16:creationId xmlns:a16="http://schemas.microsoft.com/office/drawing/2014/main" id="{1A61174C-1D4D-52B7-2003-A6DFA285A783}"/>
              </a:ext>
            </a:extLst>
          </p:cNvPr>
          <p:cNvSpPr/>
          <p:nvPr/>
        </p:nvSpPr>
        <p:spPr>
          <a:xfrm>
            <a:off x="9392609" y="3406140"/>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6" name="Triangle 15">
            <a:extLst>
              <a:ext uri="{FF2B5EF4-FFF2-40B4-BE49-F238E27FC236}">
                <a16:creationId xmlns:a16="http://schemas.microsoft.com/office/drawing/2014/main" id="{C6E778BE-F6C6-38B2-FAA1-A5CBD891B756}"/>
              </a:ext>
            </a:extLst>
          </p:cNvPr>
          <p:cNvSpPr/>
          <p:nvPr/>
        </p:nvSpPr>
        <p:spPr>
          <a:xfrm>
            <a:off x="10299389" y="3710940"/>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TextBox 16">
            <a:extLst>
              <a:ext uri="{FF2B5EF4-FFF2-40B4-BE49-F238E27FC236}">
                <a16:creationId xmlns:a16="http://schemas.microsoft.com/office/drawing/2014/main" id="{66095484-F97A-495A-F380-C2779E59AFD1}"/>
              </a:ext>
            </a:extLst>
          </p:cNvPr>
          <p:cNvSpPr txBox="1"/>
          <p:nvPr/>
        </p:nvSpPr>
        <p:spPr>
          <a:xfrm>
            <a:off x="11090922" y="519625"/>
            <a:ext cx="619080" cy="784830"/>
          </a:xfrm>
          <a:prstGeom prst="rect">
            <a:avLst/>
          </a:prstGeom>
          <a:noFill/>
        </p:spPr>
        <p:txBody>
          <a:bodyPr wrap="none" rtlCol="0">
            <a:spAutoFit/>
          </a:bodyPr>
          <a:lstStyle/>
          <a:p>
            <a:pPr algn="l">
              <a:lnSpc>
                <a:spcPct val="90000"/>
              </a:lnSpc>
            </a:pPr>
            <a:r>
              <a:rPr lang="en-US" sz="1000" dirty="0">
                <a:solidFill>
                  <a:srgbClr val="FF0000"/>
                </a:solidFill>
                <a:latin typeface="+mn-lt"/>
              </a:rPr>
              <a:t>120 kW</a:t>
            </a:r>
          </a:p>
          <a:p>
            <a:pPr algn="l">
              <a:lnSpc>
                <a:spcPct val="90000"/>
              </a:lnSpc>
            </a:pPr>
            <a:endParaRPr lang="en-US" sz="1000" dirty="0">
              <a:solidFill>
                <a:srgbClr val="FF0000"/>
              </a:solidFill>
              <a:latin typeface="+mn-lt"/>
            </a:endParaRPr>
          </a:p>
          <a:p>
            <a:pPr algn="l">
              <a:lnSpc>
                <a:spcPct val="90000"/>
              </a:lnSpc>
            </a:pPr>
            <a:endParaRPr lang="en-US" sz="1000" dirty="0">
              <a:solidFill>
                <a:srgbClr val="FF0000"/>
              </a:solidFill>
              <a:latin typeface="+mn-lt"/>
            </a:endParaRPr>
          </a:p>
          <a:p>
            <a:pPr algn="l">
              <a:lnSpc>
                <a:spcPct val="90000"/>
              </a:lnSpc>
            </a:pPr>
            <a:r>
              <a:rPr lang="en-US" sz="1000" dirty="0">
                <a:solidFill>
                  <a:srgbClr val="FF0000"/>
                </a:solidFill>
                <a:latin typeface="+mn-lt"/>
              </a:rPr>
              <a:t>160 kW</a:t>
            </a:r>
          </a:p>
          <a:p>
            <a:pPr algn="l">
              <a:lnSpc>
                <a:spcPct val="90000"/>
              </a:lnSpc>
            </a:pPr>
            <a:endParaRPr lang="en-US" sz="1000" dirty="0">
              <a:solidFill>
                <a:srgbClr val="FF0000"/>
              </a:solidFill>
              <a:latin typeface="+mn-lt"/>
            </a:endParaRPr>
          </a:p>
        </p:txBody>
      </p:sp>
      <p:sp>
        <p:nvSpPr>
          <p:cNvPr id="18" name="TextBox 17">
            <a:extLst>
              <a:ext uri="{FF2B5EF4-FFF2-40B4-BE49-F238E27FC236}">
                <a16:creationId xmlns:a16="http://schemas.microsoft.com/office/drawing/2014/main" id="{6C00FE76-D7F2-501F-6302-07D11F645067}"/>
              </a:ext>
            </a:extLst>
          </p:cNvPr>
          <p:cNvSpPr txBox="1"/>
          <p:nvPr/>
        </p:nvSpPr>
        <p:spPr>
          <a:xfrm>
            <a:off x="11109876" y="1144449"/>
            <a:ext cx="1112805" cy="1200329"/>
          </a:xfrm>
          <a:prstGeom prst="rect">
            <a:avLst/>
          </a:prstGeom>
          <a:noFill/>
        </p:spPr>
        <p:txBody>
          <a:bodyPr wrap="none" rtlCol="0">
            <a:spAutoFit/>
          </a:bodyPr>
          <a:lstStyle/>
          <a:p>
            <a:pPr algn="l">
              <a:lnSpc>
                <a:spcPct val="90000"/>
              </a:lnSpc>
            </a:pPr>
            <a:endParaRPr lang="en-US" sz="1000" dirty="0">
              <a:solidFill>
                <a:srgbClr val="FF0000"/>
              </a:solidFill>
              <a:latin typeface="+mn-lt"/>
            </a:endParaRPr>
          </a:p>
          <a:p>
            <a:pPr algn="l">
              <a:lnSpc>
                <a:spcPct val="90000"/>
              </a:lnSpc>
            </a:pPr>
            <a:r>
              <a:rPr lang="en-US" sz="1000" dirty="0">
                <a:solidFill>
                  <a:srgbClr val="FF0000"/>
                </a:solidFill>
                <a:latin typeface="+mn-lt"/>
              </a:rPr>
              <a:t>1 MW capable</a:t>
            </a:r>
          </a:p>
          <a:p>
            <a:pPr algn="l">
              <a:lnSpc>
                <a:spcPct val="90000"/>
              </a:lnSpc>
            </a:pPr>
            <a:endParaRPr lang="en-US" sz="1000" dirty="0">
              <a:solidFill>
                <a:srgbClr val="FF0000"/>
              </a:solidFill>
              <a:latin typeface="+mn-lt"/>
            </a:endParaRPr>
          </a:p>
          <a:p>
            <a:pPr algn="l">
              <a:lnSpc>
                <a:spcPct val="90000"/>
              </a:lnSpc>
            </a:pPr>
            <a:r>
              <a:rPr lang="en-US" sz="1000" dirty="0">
                <a:solidFill>
                  <a:srgbClr val="FF0000"/>
                </a:solidFill>
                <a:latin typeface="+mn-lt"/>
              </a:rPr>
              <a:t>80 kW</a:t>
            </a:r>
          </a:p>
          <a:p>
            <a:pPr algn="l">
              <a:lnSpc>
                <a:spcPct val="90000"/>
              </a:lnSpc>
            </a:pPr>
            <a:endParaRPr lang="en-US" sz="1000" dirty="0">
              <a:solidFill>
                <a:srgbClr val="FF0000"/>
              </a:solidFill>
              <a:latin typeface="+mn-lt"/>
            </a:endParaRPr>
          </a:p>
          <a:p>
            <a:pPr algn="l">
              <a:lnSpc>
                <a:spcPct val="90000"/>
              </a:lnSpc>
            </a:pPr>
            <a:r>
              <a:rPr lang="en-US" sz="1000" dirty="0">
                <a:solidFill>
                  <a:srgbClr val="FF0000"/>
                </a:solidFill>
                <a:latin typeface="+mn-lt"/>
              </a:rPr>
              <a:t>1.3 MW</a:t>
            </a:r>
          </a:p>
          <a:p>
            <a:pPr algn="l">
              <a:lnSpc>
                <a:spcPct val="90000"/>
              </a:lnSpc>
            </a:pPr>
            <a:endParaRPr lang="en-US" sz="1000" dirty="0">
              <a:solidFill>
                <a:srgbClr val="FF0000"/>
              </a:solidFill>
              <a:latin typeface="+mn-lt"/>
            </a:endParaRPr>
          </a:p>
          <a:p>
            <a:pPr algn="l">
              <a:lnSpc>
                <a:spcPct val="90000"/>
              </a:lnSpc>
            </a:pPr>
            <a:r>
              <a:rPr lang="en-US" sz="1000" dirty="0">
                <a:solidFill>
                  <a:srgbClr val="FF0000"/>
                </a:solidFill>
                <a:latin typeface="+mn-lt"/>
              </a:rPr>
              <a:t>1.4 MW</a:t>
            </a:r>
          </a:p>
        </p:txBody>
      </p:sp>
      <p:sp>
        <p:nvSpPr>
          <p:cNvPr id="2" name="Triangle 1">
            <a:extLst>
              <a:ext uri="{FF2B5EF4-FFF2-40B4-BE49-F238E27FC236}">
                <a16:creationId xmlns:a16="http://schemas.microsoft.com/office/drawing/2014/main" id="{6A458DFB-3B3F-0364-9792-D4668E8A0A41}"/>
              </a:ext>
            </a:extLst>
          </p:cNvPr>
          <p:cNvSpPr/>
          <p:nvPr/>
        </p:nvSpPr>
        <p:spPr>
          <a:xfrm>
            <a:off x="9336931" y="2086715"/>
            <a:ext cx="157162" cy="171450"/>
          </a:xfrm>
          <a:prstGeom prst="triangle">
            <a:avLst/>
          </a:prstGeom>
          <a:noFill/>
          <a:ln w="38100">
            <a:solidFill>
              <a:srgbClr val="3B26FF"/>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352458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BA5C-7595-DB73-6084-AAB3CD7F909A}"/>
              </a:ext>
            </a:extLst>
          </p:cNvPr>
          <p:cNvSpPr>
            <a:spLocks noGrp="1"/>
          </p:cNvSpPr>
          <p:nvPr>
            <p:ph type="title"/>
          </p:nvPr>
        </p:nvSpPr>
        <p:spPr>
          <a:xfrm>
            <a:off x="429767" y="274320"/>
            <a:ext cx="11430000" cy="424732"/>
          </a:xfrm>
        </p:spPr>
        <p:txBody>
          <a:bodyPr/>
          <a:lstStyle/>
          <a:p>
            <a:r>
              <a:rPr lang="en-US" sz="2400" dirty="0"/>
              <a:t>The SNS Produces Short High Power Beam Pulses for Neutron Production </a:t>
            </a:r>
          </a:p>
        </p:txBody>
      </p:sp>
      <p:grpSp>
        <p:nvGrpSpPr>
          <p:cNvPr id="4" name="Group 3">
            <a:extLst>
              <a:ext uri="{FF2B5EF4-FFF2-40B4-BE49-F238E27FC236}">
                <a16:creationId xmlns:a16="http://schemas.microsoft.com/office/drawing/2014/main" id="{F5A29ADF-FCDE-F192-0024-51C4BB01C4D7}"/>
              </a:ext>
            </a:extLst>
          </p:cNvPr>
          <p:cNvGrpSpPr/>
          <p:nvPr/>
        </p:nvGrpSpPr>
        <p:grpSpPr>
          <a:xfrm>
            <a:off x="1836308" y="3593643"/>
            <a:ext cx="7110801" cy="3223583"/>
            <a:chOff x="3608976" y="2903839"/>
            <a:chExt cx="8250792" cy="3561280"/>
          </a:xfrm>
          <a:noFill/>
        </p:grpSpPr>
        <p:sp>
          <p:nvSpPr>
            <p:cNvPr id="5" name="TextBox 4">
              <a:extLst>
                <a:ext uri="{FF2B5EF4-FFF2-40B4-BE49-F238E27FC236}">
                  <a16:creationId xmlns:a16="http://schemas.microsoft.com/office/drawing/2014/main" id="{B10D75D4-A8F5-23A3-7930-002B0456BE51}"/>
                </a:ext>
              </a:extLst>
            </p:cNvPr>
            <p:cNvSpPr txBox="1"/>
            <p:nvPr/>
          </p:nvSpPr>
          <p:spPr>
            <a:xfrm>
              <a:off x="6015788" y="4203580"/>
              <a:ext cx="1141659" cy="341632"/>
            </a:xfrm>
            <a:prstGeom prst="rect">
              <a:avLst/>
            </a:prstGeom>
            <a:grpFill/>
          </p:spPr>
          <p:txBody>
            <a:bodyPr wrap="none" rtlCol="0">
              <a:spAutoFit/>
            </a:bodyPr>
            <a:lstStyle/>
            <a:p>
              <a:pPr algn="l">
                <a:lnSpc>
                  <a:spcPct val="90000"/>
                </a:lnSpc>
              </a:pPr>
              <a:r>
                <a:rPr lang="en-US" dirty="0">
                  <a:latin typeface="+mn-lt"/>
                </a:rPr>
                <a:t>Injection</a:t>
              </a:r>
            </a:p>
          </p:txBody>
        </p:sp>
        <p:grpSp>
          <p:nvGrpSpPr>
            <p:cNvPr id="6" name="Group 5">
              <a:extLst>
                <a:ext uri="{FF2B5EF4-FFF2-40B4-BE49-F238E27FC236}">
                  <a16:creationId xmlns:a16="http://schemas.microsoft.com/office/drawing/2014/main" id="{33973E31-45C3-A4DB-87AD-562A626834FC}"/>
                </a:ext>
              </a:extLst>
            </p:cNvPr>
            <p:cNvGrpSpPr>
              <a:grpSpLocks noChangeAspect="1"/>
            </p:cNvGrpSpPr>
            <p:nvPr/>
          </p:nvGrpSpPr>
          <p:grpSpPr>
            <a:xfrm>
              <a:off x="3608976" y="2903839"/>
              <a:ext cx="8250792" cy="3561280"/>
              <a:chOff x="5360694" y="3682150"/>
              <a:chExt cx="6401539" cy="2763089"/>
            </a:xfrm>
            <a:grpFill/>
          </p:grpSpPr>
          <p:pic>
            <p:nvPicPr>
              <p:cNvPr id="8" name="Picture 7" descr="Shape, circle&#10;&#10;Description automatically generated">
                <a:extLst>
                  <a:ext uri="{FF2B5EF4-FFF2-40B4-BE49-F238E27FC236}">
                    <a16:creationId xmlns:a16="http://schemas.microsoft.com/office/drawing/2014/main" id="{A0E7255F-9087-75F2-86B4-6E7827F9345E}"/>
                  </a:ext>
                </a:extLst>
              </p:cNvPr>
              <p:cNvPicPr>
                <a:picLocks noChangeAspect="1"/>
              </p:cNvPicPr>
              <p:nvPr/>
            </p:nvPicPr>
            <p:blipFill>
              <a:blip r:embed="rId3"/>
              <a:stretch>
                <a:fillRect/>
              </a:stretch>
            </p:blipFill>
            <p:spPr>
              <a:xfrm>
                <a:off x="5360694" y="3884623"/>
                <a:ext cx="6401539" cy="2560616"/>
              </a:xfrm>
              <a:prstGeom prst="rect">
                <a:avLst/>
              </a:prstGeom>
              <a:grpFill/>
            </p:spPr>
          </p:pic>
          <p:grpSp>
            <p:nvGrpSpPr>
              <p:cNvPr id="9" name="Group 8">
                <a:extLst>
                  <a:ext uri="{FF2B5EF4-FFF2-40B4-BE49-F238E27FC236}">
                    <a16:creationId xmlns:a16="http://schemas.microsoft.com/office/drawing/2014/main" id="{A7C02519-ECA0-B364-4F62-09CD7F7857A7}"/>
                  </a:ext>
                </a:extLst>
              </p:cNvPr>
              <p:cNvGrpSpPr/>
              <p:nvPr/>
            </p:nvGrpSpPr>
            <p:grpSpPr>
              <a:xfrm>
                <a:off x="5556865" y="3682150"/>
                <a:ext cx="6205368" cy="1850814"/>
                <a:chOff x="5696012" y="3660913"/>
                <a:chExt cx="6205368" cy="1850814"/>
              </a:xfrm>
              <a:grpFill/>
            </p:grpSpPr>
            <p:sp>
              <p:nvSpPr>
                <p:cNvPr id="10" name="TextBox 9">
                  <a:extLst>
                    <a:ext uri="{FF2B5EF4-FFF2-40B4-BE49-F238E27FC236}">
                      <a16:creationId xmlns:a16="http://schemas.microsoft.com/office/drawing/2014/main" id="{DD82F503-E98B-D6CD-7B7E-856B388D10F6}"/>
                    </a:ext>
                  </a:extLst>
                </p:cNvPr>
                <p:cNvSpPr txBox="1"/>
                <p:nvPr/>
              </p:nvSpPr>
              <p:spPr>
                <a:xfrm>
                  <a:off x="5696012" y="5143694"/>
                  <a:ext cx="785793" cy="341632"/>
                </a:xfrm>
                <a:prstGeom prst="rect">
                  <a:avLst/>
                </a:prstGeom>
                <a:grpFill/>
              </p:spPr>
              <p:txBody>
                <a:bodyPr wrap="none" rtlCol="0">
                  <a:spAutoFit/>
                </a:bodyPr>
                <a:lstStyle/>
                <a:p>
                  <a:pPr algn="l">
                    <a:lnSpc>
                      <a:spcPct val="90000"/>
                    </a:lnSpc>
                  </a:pPr>
                  <a:r>
                    <a:rPr lang="en-US" dirty="0">
                      <a:latin typeface="+mn-lt"/>
                    </a:rPr>
                    <a:t>Linac</a:t>
                  </a:r>
                </a:p>
              </p:txBody>
            </p:sp>
            <p:sp>
              <p:nvSpPr>
                <p:cNvPr id="11" name="TextBox 10">
                  <a:extLst>
                    <a:ext uri="{FF2B5EF4-FFF2-40B4-BE49-F238E27FC236}">
                      <a16:creationId xmlns:a16="http://schemas.microsoft.com/office/drawing/2014/main" id="{90BBBF4B-E2E4-655B-1E19-30CEB7624D8A}"/>
                    </a:ext>
                  </a:extLst>
                </p:cNvPr>
                <p:cNvSpPr txBox="1"/>
                <p:nvPr/>
              </p:nvSpPr>
              <p:spPr>
                <a:xfrm>
                  <a:off x="9147313" y="3660913"/>
                  <a:ext cx="667170" cy="341632"/>
                </a:xfrm>
                <a:prstGeom prst="rect">
                  <a:avLst/>
                </a:prstGeom>
                <a:grpFill/>
              </p:spPr>
              <p:txBody>
                <a:bodyPr wrap="none" rtlCol="0">
                  <a:spAutoFit/>
                </a:bodyPr>
                <a:lstStyle/>
                <a:p>
                  <a:pPr algn="l">
                    <a:lnSpc>
                      <a:spcPct val="90000"/>
                    </a:lnSpc>
                  </a:pPr>
                  <a:r>
                    <a:rPr lang="en-US" dirty="0">
                      <a:latin typeface="+mn-lt"/>
                    </a:rPr>
                    <a:t>Ring</a:t>
                  </a:r>
                </a:p>
              </p:txBody>
            </p:sp>
            <p:sp>
              <p:nvSpPr>
                <p:cNvPr id="12" name="TextBox 11">
                  <a:extLst>
                    <a:ext uri="{FF2B5EF4-FFF2-40B4-BE49-F238E27FC236}">
                      <a16:creationId xmlns:a16="http://schemas.microsoft.com/office/drawing/2014/main" id="{D0D98508-08AF-D22E-50BA-0324695D8BA5}"/>
                    </a:ext>
                  </a:extLst>
                </p:cNvPr>
                <p:cNvSpPr txBox="1"/>
                <p:nvPr/>
              </p:nvSpPr>
              <p:spPr>
                <a:xfrm>
                  <a:off x="10695601" y="5170095"/>
                  <a:ext cx="1205779" cy="341632"/>
                </a:xfrm>
                <a:prstGeom prst="rect">
                  <a:avLst/>
                </a:prstGeom>
                <a:grpFill/>
              </p:spPr>
              <p:txBody>
                <a:bodyPr wrap="none" rtlCol="0">
                  <a:spAutoFit/>
                </a:bodyPr>
                <a:lstStyle/>
                <a:p>
                  <a:pPr algn="l">
                    <a:lnSpc>
                      <a:spcPct val="90000"/>
                    </a:lnSpc>
                  </a:pPr>
                  <a:r>
                    <a:rPr lang="en-US" dirty="0">
                      <a:latin typeface="+mn-lt"/>
                    </a:rPr>
                    <a:t>To Target</a:t>
                  </a:r>
                </a:p>
              </p:txBody>
            </p:sp>
          </p:grpSp>
        </p:grpSp>
        <p:cxnSp>
          <p:nvCxnSpPr>
            <p:cNvPr id="7" name="Straight Arrow Connector 6">
              <a:extLst>
                <a:ext uri="{FF2B5EF4-FFF2-40B4-BE49-F238E27FC236}">
                  <a16:creationId xmlns:a16="http://schemas.microsoft.com/office/drawing/2014/main" id="{1C2976FD-63D9-02F2-D5B3-B48B76917F07}"/>
                </a:ext>
              </a:extLst>
            </p:cNvPr>
            <p:cNvCxnSpPr>
              <a:cxnSpLocks/>
            </p:cNvCxnSpPr>
            <p:nvPr/>
          </p:nvCxnSpPr>
          <p:spPr>
            <a:xfrm>
              <a:off x="7091923" y="4374396"/>
              <a:ext cx="532196" cy="0"/>
            </a:xfrm>
            <a:prstGeom prst="straightConnector1">
              <a:avLst/>
            </a:prstGeom>
            <a:grpFill/>
            <a:ln w="76200">
              <a:solidFill>
                <a:srgbClr val="0203FF"/>
              </a:solidFill>
              <a:miter lim="800000"/>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41F51712-641E-BBB0-330A-F17AC8D48BF8}"/>
              </a:ext>
            </a:extLst>
          </p:cNvPr>
          <p:cNvPicPr>
            <a:picLocks noChangeAspect="1"/>
          </p:cNvPicPr>
          <p:nvPr/>
        </p:nvPicPr>
        <p:blipFill>
          <a:blip r:embed="rId4"/>
          <a:stretch>
            <a:fillRect/>
          </a:stretch>
        </p:blipFill>
        <p:spPr>
          <a:xfrm>
            <a:off x="363230" y="904350"/>
            <a:ext cx="4365810" cy="3756845"/>
          </a:xfrm>
          <a:prstGeom prst="rect">
            <a:avLst/>
          </a:prstGeom>
        </p:spPr>
      </p:pic>
      <p:cxnSp>
        <p:nvCxnSpPr>
          <p:cNvPr id="17" name="Straight Arrow Connector 16">
            <a:extLst>
              <a:ext uri="{FF2B5EF4-FFF2-40B4-BE49-F238E27FC236}">
                <a16:creationId xmlns:a16="http://schemas.microsoft.com/office/drawing/2014/main" id="{EEFA9C3E-3E44-F13A-3FB5-09DBEF2B0497}"/>
              </a:ext>
            </a:extLst>
          </p:cNvPr>
          <p:cNvCxnSpPr>
            <a:cxnSpLocks/>
          </p:cNvCxnSpPr>
          <p:nvPr/>
        </p:nvCxnSpPr>
        <p:spPr>
          <a:xfrm>
            <a:off x="2399139" y="2016792"/>
            <a:ext cx="0" cy="1759630"/>
          </a:xfrm>
          <a:prstGeom prst="straightConnector1">
            <a:avLst/>
          </a:prstGeom>
          <a:ln w="28575">
            <a:solidFill>
              <a:schemeClr val="bg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821A2A8-3AA0-880A-7CFD-4654AE47A515}"/>
              </a:ext>
            </a:extLst>
          </p:cNvPr>
          <p:cNvSpPr txBox="1"/>
          <p:nvPr/>
        </p:nvSpPr>
        <p:spPr>
          <a:xfrm>
            <a:off x="1564349" y="2426773"/>
            <a:ext cx="1643399" cy="341632"/>
          </a:xfrm>
          <a:prstGeom prst="rect">
            <a:avLst/>
          </a:prstGeom>
          <a:solidFill>
            <a:srgbClr val="FF0000"/>
          </a:solidFill>
        </p:spPr>
        <p:txBody>
          <a:bodyPr wrap="square" rtlCol="0">
            <a:spAutoFit/>
          </a:bodyPr>
          <a:lstStyle/>
          <a:p>
            <a:pPr algn="l">
              <a:lnSpc>
                <a:spcPct val="90000"/>
              </a:lnSpc>
            </a:pPr>
            <a:r>
              <a:rPr lang="en-US" dirty="0">
                <a:solidFill>
                  <a:schemeClr val="bg1"/>
                </a:solidFill>
                <a:latin typeface="+mn-lt"/>
              </a:rPr>
              <a:t>Current (mA)</a:t>
            </a:r>
          </a:p>
        </p:txBody>
      </p:sp>
      <p:sp>
        <p:nvSpPr>
          <p:cNvPr id="19" name="TextBox 18">
            <a:extLst>
              <a:ext uri="{FF2B5EF4-FFF2-40B4-BE49-F238E27FC236}">
                <a16:creationId xmlns:a16="http://schemas.microsoft.com/office/drawing/2014/main" id="{8541BF3C-B579-039F-5939-10BEC4B9D84F}"/>
              </a:ext>
            </a:extLst>
          </p:cNvPr>
          <p:cNvSpPr txBox="1"/>
          <p:nvPr/>
        </p:nvSpPr>
        <p:spPr>
          <a:xfrm>
            <a:off x="1595607" y="1730560"/>
            <a:ext cx="1697901" cy="286232"/>
          </a:xfrm>
          <a:prstGeom prst="rect">
            <a:avLst/>
          </a:prstGeom>
          <a:solidFill>
            <a:srgbClr val="AFAFAE"/>
          </a:solidFill>
        </p:spPr>
        <p:txBody>
          <a:bodyPr wrap="square" rtlCol="0">
            <a:spAutoFit/>
          </a:bodyPr>
          <a:lstStyle/>
          <a:p>
            <a:pPr algn="l">
              <a:lnSpc>
                <a:spcPct val="90000"/>
              </a:lnSpc>
            </a:pPr>
            <a:r>
              <a:rPr lang="en-US" sz="1400" dirty="0" err="1">
                <a:solidFill>
                  <a:srgbClr val="FF0000"/>
                </a:solidFill>
                <a:latin typeface="+mn-lt"/>
              </a:rPr>
              <a:t>Linac</a:t>
            </a:r>
            <a:r>
              <a:rPr lang="en-US" sz="1400" dirty="0">
                <a:solidFill>
                  <a:srgbClr val="FF0000"/>
                </a:solidFill>
                <a:latin typeface="+mn-lt"/>
              </a:rPr>
              <a:t> Beam Pulse</a:t>
            </a:r>
          </a:p>
        </p:txBody>
      </p:sp>
      <p:cxnSp>
        <p:nvCxnSpPr>
          <p:cNvPr id="20" name="Straight Arrow Connector 19">
            <a:extLst>
              <a:ext uri="{FF2B5EF4-FFF2-40B4-BE49-F238E27FC236}">
                <a16:creationId xmlns:a16="http://schemas.microsoft.com/office/drawing/2014/main" id="{24C920CA-7DA3-F40F-2871-7CA37D12B7DE}"/>
              </a:ext>
            </a:extLst>
          </p:cNvPr>
          <p:cNvCxnSpPr>
            <a:cxnSpLocks/>
          </p:cNvCxnSpPr>
          <p:nvPr/>
        </p:nvCxnSpPr>
        <p:spPr>
          <a:xfrm>
            <a:off x="802863" y="3243022"/>
            <a:ext cx="3209118" cy="0"/>
          </a:xfrm>
          <a:prstGeom prst="straightConnector1">
            <a:avLst/>
          </a:prstGeom>
          <a:ln w="28575">
            <a:solidFill>
              <a:schemeClr val="bg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14B604-3F3A-4FEA-644A-6B997BB2B853}"/>
              </a:ext>
            </a:extLst>
          </p:cNvPr>
          <p:cNvSpPr txBox="1"/>
          <p:nvPr/>
        </p:nvSpPr>
        <p:spPr>
          <a:xfrm>
            <a:off x="1472742" y="3100062"/>
            <a:ext cx="2280401" cy="313932"/>
          </a:xfrm>
          <a:prstGeom prst="rect">
            <a:avLst/>
          </a:prstGeom>
          <a:solidFill>
            <a:srgbClr val="FF0000"/>
          </a:solidFill>
        </p:spPr>
        <p:txBody>
          <a:bodyPr wrap="square" rtlCol="0">
            <a:spAutoFit/>
          </a:bodyPr>
          <a:lstStyle/>
          <a:p>
            <a:pPr algn="l">
              <a:lnSpc>
                <a:spcPct val="90000"/>
              </a:lnSpc>
            </a:pPr>
            <a:r>
              <a:rPr lang="en-US" sz="1600" dirty="0">
                <a:solidFill>
                  <a:schemeClr val="bg1"/>
                </a:solidFill>
                <a:latin typeface="+mn-lt"/>
              </a:rPr>
              <a:t>Pulse length (msec)</a:t>
            </a:r>
          </a:p>
        </p:txBody>
      </p:sp>
      <p:pic>
        <p:nvPicPr>
          <p:cNvPr id="26" name="Picture 25">
            <a:extLst>
              <a:ext uri="{FF2B5EF4-FFF2-40B4-BE49-F238E27FC236}">
                <a16:creationId xmlns:a16="http://schemas.microsoft.com/office/drawing/2014/main" id="{B7F4CF41-D02A-CF8D-2113-46E6CC90783C}"/>
              </a:ext>
            </a:extLst>
          </p:cNvPr>
          <p:cNvPicPr>
            <a:picLocks noChangeAspect="1"/>
          </p:cNvPicPr>
          <p:nvPr/>
        </p:nvPicPr>
        <p:blipFill>
          <a:blip r:embed="rId5"/>
          <a:stretch>
            <a:fillRect/>
          </a:stretch>
        </p:blipFill>
        <p:spPr>
          <a:xfrm>
            <a:off x="7795089" y="873353"/>
            <a:ext cx="4380008" cy="3687538"/>
          </a:xfrm>
          <a:prstGeom prst="rect">
            <a:avLst/>
          </a:prstGeom>
        </p:spPr>
      </p:pic>
      <p:cxnSp>
        <p:nvCxnSpPr>
          <p:cNvPr id="27" name="Straight Arrow Connector 26">
            <a:extLst>
              <a:ext uri="{FF2B5EF4-FFF2-40B4-BE49-F238E27FC236}">
                <a16:creationId xmlns:a16="http://schemas.microsoft.com/office/drawing/2014/main" id="{D7EF26EE-3B02-AB84-05CD-9D9F1617E424}"/>
              </a:ext>
            </a:extLst>
          </p:cNvPr>
          <p:cNvCxnSpPr>
            <a:cxnSpLocks/>
          </p:cNvCxnSpPr>
          <p:nvPr/>
        </p:nvCxnSpPr>
        <p:spPr>
          <a:xfrm>
            <a:off x="8216470" y="2535594"/>
            <a:ext cx="0" cy="1178833"/>
          </a:xfrm>
          <a:prstGeom prst="straightConnector1">
            <a:avLst/>
          </a:prstGeom>
          <a:ln w="28575">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F456BAE-FC9F-7FDF-0BBE-4489F36DE4E6}"/>
              </a:ext>
            </a:extLst>
          </p:cNvPr>
          <p:cNvSpPr txBox="1"/>
          <p:nvPr/>
        </p:nvSpPr>
        <p:spPr>
          <a:xfrm>
            <a:off x="6800292" y="2912234"/>
            <a:ext cx="1104922" cy="590931"/>
          </a:xfrm>
          <a:prstGeom prst="rect">
            <a:avLst/>
          </a:prstGeom>
          <a:noFill/>
        </p:spPr>
        <p:txBody>
          <a:bodyPr wrap="square" rtlCol="0">
            <a:spAutoFit/>
          </a:bodyPr>
          <a:lstStyle/>
          <a:p>
            <a:pPr algn="ctr">
              <a:lnSpc>
                <a:spcPct val="90000"/>
              </a:lnSpc>
            </a:pPr>
            <a:r>
              <a:rPr lang="en-US" dirty="0">
                <a:latin typeface="+mn-lt"/>
              </a:rPr>
              <a:t>Current (A)</a:t>
            </a:r>
          </a:p>
        </p:txBody>
      </p:sp>
      <p:sp>
        <p:nvSpPr>
          <p:cNvPr id="30" name="TextBox 29">
            <a:extLst>
              <a:ext uri="{FF2B5EF4-FFF2-40B4-BE49-F238E27FC236}">
                <a16:creationId xmlns:a16="http://schemas.microsoft.com/office/drawing/2014/main" id="{51EA3884-E387-DFF0-930A-F3ED253C73CE}"/>
              </a:ext>
            </a:extLst>
          </p:cNvPr>
          <p:cNvSpPr txBox="1"/>
          <p:nvPr/>
        </p:nvSpPr>
        <p:spPr>
          <a:xfrm>
            <a:off x="8406041" y="4641218"/>
            <a:ext cx="2280401" cy="313932"/>
          </a:xfrm>
          <a:prstGeom prst="rect">
            <a:avLst/>
          </a:prstGeom>
          <a:noFill/>
        </p:spPr>
        <p:txBody>
          <a:bodyPr wrap="square" rtlCol="0">
            <a:spAutoFit/>
          </a:bodyPr>
          <a:lstStyle/>
          <a:p>
            <a:pPr algn="l">
              <a:lnSpc>
                <a:spcPct val="90000"/>
              </a:lnSpc>
            </a:pPr>
            <a:r>
              <a:rPr lang="en-US" sz="1600" dirty="0">
                <a:latin typeface="+mn-lt"/>
              </a:rPr>
              <a:t>Pulse length (</a:t>
            </a:r>
            <a:r>
              <a:rPr lang="en-US" sz="1600" dirty="0" err="1">
                <a:latin typeface="+mn-lt"/>
              </a:rPr>
              <a:t>nsec</a:t>
            </a:r>
            <a:r>
              <a:rPr lang="en-US" sz="1600" dirty="0">
                <a:latin typeface="+mn-lt"/>
              </a:rPr>
              <a:t>)</a:t>
            </a:r>
          </a:p>
        </p:txBody>
      </p:sp>
      <p:cxnSp>
        <p:nvCxnSpPr>
          <p:cNvPr id="32" name="Straight Arrow Connector 31">
            <a:extLst>
              <a:ext uri="{FF2B5EF4-FFF2-40B4-BE49-F238E27FC236}">
                <a16:creationId xmlns:a16="http://schemas.microsoft.com/office/drawing/2014/main" id="{7B3A1565-1AEC-8D46-C614-A8EE765B5E40}"/>
              </a:ext>
            </a:extLst>
          </p:cNvPr>
          <p:cNvCxnSpPr>
            <a:cxnSpLocks/>
          </p:cNvCxnSpPr>
          <p:nvPr/>
        </p:nvCxnSpPr>
        <p:spPr>
          <a:xfrm>
            <a:off x="8896572" y="3748235"/>
            <a:ext cx="935438" cy="0"/>
          </a:xfrm>
          <a:prstGeom prst="straightConnector1">
            <a:avLst/>
          </a:prstGeom>
          <a:ln w="28575">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05CCA15-0300-E0B7-DA4F-AD24696E9508}"/>
              </a:ext>
            </a:extLst>
          </p:cNvPr>
          <p:cNvSpPr txBox="1"/>
          <p:nvPr/>
        </p:nvSpPr>
        <p:spPr>
          <a:xfrm>
            <a:off x="1630665" y="6583431"/>
            <a:ext cx="974947" cy="258532"/>
          </a:xfrm>
          <a:prstGeom prst="rect">
            <a:avLst/>
          </a:prstGeom>
          <a:noFill/>
        </p:spPr>
        <p:txBody>
          <a:bodyPr wrap="none" rtlCol="0">
            <a:spAutoFit/>
          </a:bodyPr>
          <a:lstStyle/>
          <a:p>
            <a:pPr algn="l">
              <a:lnSpc>
                <a:spcPct val="90000"/>
              </a:lnSpc>
            </a:pPr>
            <a:r>
              <a:rPr lang="en-US" sz="1200" dirty="0">
                <a:latin typeface="+mn-lt"/>
              </a:rPr>
              <a:t>Nick Evans</a:t>
            </a:r>
          </a:p>
        </p:txBody>
      </p:sp>
      <p:sp>
        <p:nvSpPr>
          <p:cNvPr id="3" name="TextBox 2">
            <a:extLst>
              <a:ext uri="{FF2B5EF4-FFF2-40B4-BE49-F238E27FC236}">
                <a16:creationId xmlns:a16="http://schemas.microsoft.com/office/drawing/2014/main" id="{2A4C4609-7DE5-5C4D-F277-6D29BCC8E122}"/>
              </a:ext>
            </a:extLst>
          </p:cNvPr>
          <p:cNvSpPr txBox="1"/>
          <p:nvPr/>
        </p:nvSpPr>
        <p:spPr>
          <a:xfrm>
            <a:off x="9832010" y="5020574"/>
            <a:ext cx="2103460" cy="1837426"/>
          </a:xfrm>
          <a:prstGeom prst="rect">
            <a:avLst/>
          </a:prstGeom>
          <a:noFill/>
          <a:ln>
            <a:solidFill>
              <a:srgbClr val="000000"/>
            </a:solidFill>
          </a:ln>
        </p:spPr>
        <p:txBody>
          <a:bodyPr wrap="none" rtlCol="0">
            <a:spAutoFit/>
          </a:bodyPr>
          <a:lstStyle/>
          <a:p>
            <a:pPr algn="ctr">
              <a:lnSpc>
                <a:spcPct val="90000"/>
              </a:lnSpc>
            </a:pPr>
            <a:r>
              <a:rPr lang="en-US" sz="1400" u="sng" dirty="0">
                <a:latin typeface="+mn-lt"/>
              </a:rPr>
              <a:t>PARAMETERS</a:t>
            </a:r>
          </a:p>
          <a:p>
            <a:pPr algn="ctr">
              <a:lnSpc>
                <a:spcPct val="90000"/>
              </a:lnSpc>
            </a:pPr>
            <a:endParaRPr lang="en-US" sz="1400" dirty="0">
              <a:latin typeface="+mn-lt"/>
            </a:endParaRPr>
          </a:p>
          <a:p>
            <a:pPr algn="ctr">
              <a:lnSpc>
                <a:spcPct val="90000"/>
              </a:lnSpc>
            </a:pPr>
            <a:r>
              <a:rPr lang="en-US" sz="1400" dirty="0">
                <a:latin typeface="+mn-lt"/>
              </a:rPr>
              <a:t>33 kW per pulse</a:t>
            </a:r>
          </a:p>
          <a:p>
            <a:pPr algn="ctr">
              <a:lnSpc>
                <a:spcPct val="90000"/>
              </a:lnSpc>
            </a:pPr>
            <a:endParaRPr lang="en-US" sz="1400" dirty="0">
              <a:latin typeface="+mn-lt"/>
            </a:endParaRPr>
          </a:p>
          <a:p>
            <a:pPr algn="ctr">
              <a:lnSpc>
                <a:spcPct val="90000"/>
              </a:lnSpc>
            </a:pPr>
            <a:r>
              <a:rPr lang="en-US" sz="1400" dirty="0">
                <a:latin typeface="+mn-lt"/>
              </a:rPr>
              <a:t>60 Hz repetition rate</a:t>
            </a:r>
          </a:p>
          <a:p>
            <a:pPr algn="ctr">
              <a:lnSpc>
                <a:spcPct val="90000"/>
              </a:lnSpc>
            </a:pPr>
            <a:endParaRPr lang="en-US" sz="1400" dirty="0">
              <a:latin typeface="+mn-lt"/>
            </a:endParaRPr>
          </a:p>
          <a:p>
            <a:pPr algn="ctr">
              <a:lnSpc>
                <a:spcPct val="90000"/>
              </a:lnSpc>
            </a:pPr>
            <a:r>
              <a:rPr lang="en-US" sz="1400" dirty="0">
                <a:latin typeface="+mn-lt"/>
              </a:rPr>
              <a:t>2.0 MW beam power</a:t>
            </a:r>
          </a:p>
          <a:p>
            <a:pPr algn="ctr">
              <a:lnSpc>
                <a:spcPct val="90000"/>
              </a:lnSpc>
            </a:pPr>
            <a:endParaRPr lang="en-US" sz="1400" dirty="0">
              <a:latin typeface="+mn-lt"/>
            </a:endParaRPr>
          </a:p>
          <a:p>
            <a:pPr algn="ctr">
              <a:lnSpc>
                <a:spcPct val="90000"/>
              </a:lnSpc>
            </a:pPr>
            <a:r>
              <a:rPr lang="en-US" sz="1400" dirty="0">
                <a:latin typeface="+mn-lt"/>
              </a:rPr>
              <a:t>5000 production hours</a:t>
            </a:r>
          </a:p>
        </p:txBody>
      </p:sp>
      <p:sp>
        <p:nvSpPr>
          <p:cNvPr id="13" name="TextBox 12">
            <a:extLst>
              <a:ext uri="{FF2B5EF4-FFF2-40B4-BE49-F238E27FC236}">
                <a16:creationId xmlns:a16="http://schemas.microsoft.com/office/drawing/2014/main" id="{7DE6686A-BC19-7022-4CD2-86EF64DC4CA3}"/>
              </a:ext>
            </a:extLst>
          </p:cNvPr>
          <p:cNvSpPr txBox="1"/>
          <p:nvPr/>
        </p:nvSpPr>
        <p:spPr>
          <a:xfrm>
            <a:off x="2626330" y="6098852"/>
            <a:ext cx="1675459" cy="341632"/>
          </a:xfrm>
          <a:prstGeom prst="rect">
            <a:avLst/>
          </a:prstGeom>
          <a:noFill/>
        </p:spPr>
        <p:txBody>
          <a:bodyPr wrap="none" rtlCol="0">
            <a:spAutoFit/>
          </a:bodyPr>
          <a:lstStyle/>
          <a:p>
            <a:pPr algn="l">
              <a:lnSpc>
                <a:spcPct val="90000"/>
              </a:lnSpc>
            </a:pPr>
            <a:r>
              <a:rPr lang="en-US" dirty="0">
                <a:latin typeface="+mn-lt"/>
              </a:rPr>
              <a:t>H- to 1.3 GeV</a:t>
            </a:r>
          </a:p>
        </p:txBody>
      </p:sp>
      <p:sp>
        <p:nvSpPr>
          <p:cNvPr id="14" name="TextBox 13">
            <a:extLst>
              <a:ext uri="{FF2B5EF4-FFF2-40B4-BE49-F238E27FC236}">
                <a16:creationId xmlns:a16="http://schemas.microsoft.com/office/drawing/2014/main" id="{290E9F22-E670-3082-9268-03156BA4E628}"/>
              </a:ext>
            </a:extLst>
          </p:cNvPr>
          <p:cNvSpPr txBox="1"/>
          <p:nvPr/>
        </p:nvSpPr>
        <p:spPr>
          <a:xfrm>
            <a:off x="5746187" y="4629289"/>
            <a:ext cx="1042273" cy="590931"/>
          </a:xfrm>
          <a:prstGeom prst="rect">
            <a:avLst/>
          </a:prstGeom>
          <a:noFill/>
        </p:spPr>
        <p:txBody>
          <a:bodyPr wrap="none" rtlCol="0">
            <a:spAutoFit/>
          </a:bodyPr>
          <a:lstStyle/>
          <a:p>
            <a:pPr algn="l">
              <a:lnSpc>
                <a:spcPct val="90000"/>
              </a:lnSpc>
            </a:pPr>
            <a:r>
              <a:rPr lang="en-US" dirty="0">
                <a:latin typeface="+mn-lt"/>
              </a:rPr>
              <a:t>1.6x10</a:t>
            </a:r>
            <a:r>
              <a:rPr lang="en-US" baseline="30000" dirty="0">
                <a:latin typeface="+mn-lt"/>
              </a:rPr>
              <a:t>14</a:t>
            </a:r>
          </a:p>
          <a:p>
            <a:pPr algn="l">
              <a:lnSpc>
                <a:spcPct val="90000"/>
              </a:lnSpc>
            </a:pPr>
            <a:r>
              <a:rPr lang="en-US" dirty="0">
                <a:latin typeface="+mn-lt"/>
              </a:rPr>
              <a:t>protons</a:t>
            </a:r>
          </a:p>
        </p:txBody>
      </p:sp>
    </p:spTree>
    <p:extLst>
      <p:ext uri="{BB962C8B-B14F-4D97-AF65-F5344CB8AC3E}">
        <p14:creationId xmlns:p14="http://schemas.microsoft.com/office/powerpoint/2010/main" val="50920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9757-5DCC-9E79-B6B0-CA338C75AE39}"/>
              </a:ext>
            </a:extLst>
          </p:cNvPr>
          <p:cNvSpPr>
            <a:spLocks noGrp="1"/>
          </p:cNvSpPr>
          <p:nvPr>
            <p:ph type="title"/>
          </p:nvPr>
        </p:nvSpPr>
        <p:spPr>
          <a:xfrm>
            <a:off x="429767" y="274320"/>
            <a:ext cx="11430000" cy="480131"/>
          </a:xfrm>
        </p:spPr>
        <p:txBody>
          <a:bodyPr/>
          <a:lstStyle/>
          <a:p>
            <a:r>
              <a:rPr lang="en-US" sz="2800" dirty="0"/>
              <a:t>Sponsor Deliverables are Beam Availability and Operating Hours</a:t>
            </a:r>
          </a:p>
        </p:txBody>
      </p:sp>
      <p:sp>
        <p:nvSpPr>
          <p:cNvPr id="26" name="Content Placeholder 2">
            <a:extLst>
              <a:ext uri="{FF2B5EF4-FFF2-40B4-BE49-F238E27FC236}">
                <a16:creationId xmlns:a16="http://schemas.microsoft.com/office/drawing/2014/main" id="{BDDA3140-8541-8DFC-10FA-352E9E858BEE}"/>
              </a:ext>
            </a:extLst>
          </p:cNvPr>
          <p:cNvSpPr>
            <a:spLocks noGrp="1"/>
          </p:cNvSpPr>
          <p:nvPr>
            <p:ph idx="1"/>
          </p:nvPr>
        </p:nvSpPr>
        <p:spPr>
          <a:xfrm>
            <a:off x="448055" y="1060620"/>
            <a:ext cx="5087772" cy="4047778"/>
          </a:xfrm>
        </p:spPr>
        <p:txBody>
          <a:bodyPr/>
          <a:lstStyle/>
          <a:p>
            <a:r>
              <a:rPr lang="en-US" dirty="0"/>
              <a:t>High beam power makes </a:t>
            </a:r>
            <a:r>
              <a:rPr lang="en-US" u="sng" dirty="0"/>
              <a:t>Beam Reliability</a:t>
            </a:r>
            <a:r>
              <a:rPr lang="en-US" dirty="0"/>
              <a:t> difficult</a:t>
            </a:r>
          </a:p>
          <a:p>
            <a:pPr lvl="1"/>
            <a:r>
              <a:rPr lang="en-US" dirty="0"/>
              <a:t>A lot of sensitive interlocks to the Machine Protection System (MPS) to prevent damage from beam loss</a:t>
            </a:r>
          </a:p>
          <a:p>
            <a:r>
              <a:rPr lang="en-US" dirty="0"/>
              <a:t>Focus on </a:t>
            </a:r>
            <a:r>
              <a:rPr lang="en-US" u="sng" dirty="0"/>
              <a:t>Beam Availability</a:t>
            </a:r>
            <a:r>
              <a:rPr lang="en-US" dirty="0"/>
              <a:t> to maximum operating hours</a:t>
            </a:r>
          </a:p>
          <a:p>
            <a:pPr lvl="1"/>
            <a:r>
              <a:rPr lang="en-US" dirty="0"/>
              <a:t>Redundancy and spares</a:t>
            </a:r>
          </a:p>
          <a:p>
            <a:pPr lvl="1"/>
            <a:r>
              <a:rPr lang="en-US" dirty="0"/>
              <a:t>Predictive and preventive maintenance</a:t>
            </a:r>
          </a:p>
          <a:p>
            <a:pPr lvl="1"/>
            <a:r>
              <a:rPr lang="en-US" dirty="0"/>
              <a:t>Keep beam trips short</a:t>
            </a:r>
          </a:p>
          <a:p>
            <a:endParaRPr lang="en-US" dirty="0"/>
          </a:p>
        </p:txBody>
      </p:sp>
      <p:pic>
        <p:nvPicPr>
          <p:cNvPr id="5" name="Picture 4" descr="A graph with numbers and lines&#10;&#10;Description automatically generated">
            <a:extLst>
              <a:ext uri="{FF2B5EF4-FFF2-40B4-BE49-F238E27FC236}">
                <a16:creationId xmlns:a16="http://schemas.microsoft.com/office/drawing/2014/main" id="{FD468773-E035-70E6-E6AC-0E963E89A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666" y="1346648"/>
            <a:ext cx="6689334" cy="4288034"/>
          </a:xfrm>
          <a:prstGeom prst="rect">
            <a:avLst/>
          </a:prstGeom>
          <a:ln>
            <a:solidFill>
              <a:schemeClr val="tx1"/>
            </a:solidFill>
          </a:ln>
        </p:spPr>
      </p:pic>
      <p:sp>
        <p:nvSpPr>
          <p:cNvPr id="6" name="TextBox 5">
            <a:extLst>
              <a:ext uri="{FF2B5EF4-FFF2-40B4-BE49-F238E27FC236}">
                <a16:creationId xmlns:a16="http://schemas.microsoft.com/office/drawing/2014/main" id="{C9310086-0F3B-2724-DCEE-C41954E9017B}"/>
              </a:ext>
            </a:extLst>
          </p:cNvPr>
          <p:cNvSpPr txBox="1"/>
          <p:nvPr/>
        </p:nvSpPr>
        <p:spPr>
          <a:xfrm>
            <a:off x="8124860" y="5954140"/>
            <a:ext cx="4067139" cy="590931"/>
          </a:xfrm>
          <a:prstGeom prst="rect">
            <a:avLst/>
          </a:prstGeom>
          <a:noFill/>
        </p:spPr>
        <p:txBody>
          <a:bodyPr wrap="square" rtlCol="0">
            <a:spAutoFit/>
          </a:bodyPr>
          <a:lstStyle/>
          <a:p>
            <a:pPr algn="l">
              <a:lnSpc>
                <a:spcPct val="90000"/>
              </a:lnSpc>
            </a:pPr>
            <a:r>
              <a:rPr lang="en-US" sz="1200" dirty="0">
                <a:latin typeface="+mn-lt"/>
              </a:rPr>
              <a:t>*FY18, 22, 23 operating hours reduced due to extended maintenance outages for upgrade installation</a:t>
            </a:r>
          </a:p>
        </p:txBody>
      </p:sp>
    </p:spTree>
    <p:extLst>
      <p:ext uri="{BB962C8B-B14F-4D97-AF65-F5344CB8AC3E}">
        <p14:creationId xmlns:p14="http://schemas.microsoft.com/office/powerpoint/2010/main" val="414107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lines&#10;&#10;Description automatically generated">
            <a:extLst>
              <a:ext uri="{FF2B5EF4-FFF2-40B4-BE49-F238E27FC236}">
                <a16:creationId xmlns:a16="http://schemas.microsoft.com/office/drawing/2014/main" id="{A960E9F5-8104-425A-1775-52A7B0AC90C8}"/>
              </a:ext>
            </a:extLst>
          </p:cNvPr>
          <p:cNvPicPr>
            <a:picLocks noChangeAspect="1"/>
          </p:cNvPicPr>
          <p:nvPr/>
        </p:nvPicPr>
        <p:blipFill>
          <a:blip r:embed="rId3"/>
          <a:stretch>
            <a:fillRect/>
          </a:stretch>
        </p:blipFill>
        <p:spPr>
          <a:xfrm>
            <a:off x="0" y="780720"/>
            <a:ext cx="12192000" cy="6077280"/>
          </a:xfrm>
          <a:prstGeom prst="rect">
            <a:avLst/>
          </a:prstGeom>
        </p:spPr>
      </p:pic>
      <p:sp>
        <p:nvSpPr>
          <p:cNvPr id="2" name="Title 1">
            <a:extLst>
              <a:ext uri="{FF2B5EF4-FFF2-40B4-BE49-F238E27FC236}">
                <a16:creationId xmlns:a16="http://schemas.microsoft.com/office/drawing/2014/main" id="{5D041C72-673A-6802-0FCC-895E53E1B5BE}"/>
              </a:ext>
            </a:extLst>
          </p:cNvPr>
          <p:cNvSpPr>
            <a:spLocks noGrp="1"/>
          </p:cNvSpPr>
          <p:nvPr>
            <p:ph type="title"/>
          </p:nvPr>
        </p:nvSpPr>
        <p:spPr/>
        <p:txBody>
          <a:bodyPr/>
          <a:lstStyle/>
          <a:p>
            <a:r>
              <a:rPr lang="en-US" dirty="0"/>
              <a:t>Downtimes &gt; 1 day Dictate Beam Availability</a:t>
            </a:r>
          </a:p>
        </p:txBody>
      </p:sp>
      <p:sp>
        <p:nvSpPr>
          <p:cNvPr id="8" name="Left Bracket 7">
            <a:extLst>
              <a:ext uri="{FF2B5EF4-FFF2-40B4-BE49-F238E27FC236}">
                <a16:creationId xmlns:a16="http://schemas.microsoft.com/office/drawing/2014/main" id="{400E327A-3BE1-69FC-DADF-008CDC074F5B}"/>
              </a:ext>
            </a:extLst>
          </p:cNvPr>
          <p:cNvSpPr/>
          <p:nvPr/>
        </p:nvSpPr>
        <p:spPr>
          <a:xfrm rot="5400000">
            <a:off x="2185228" y="973368"/>
            <a:ext cx="254000" cy="2260600"/>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92A52190-75B4-3853-CD36-7A1DCF225E05}"/>
              </a:ext>
            </a:extLst>
          </p:cNvPr>
          <p:cNvSpPr/>
          <p:nvPr/>
        </p:nvSpPr>
        <p:spPr>
          <a:xfrm rot="5400000">
            <a:off x="4462157" y="1343934"/>
            <a:ext cx="254000" cy="2260600"/>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E853DE27-3B24-E59A-7C51-E062F0B17B48}"/>
              </a:ext>
            </a:extLst>
          </p:cNvPr>
          <p:cNvSpPr/>
          <p:nvPr/>
        </p:nvSpPr>
        <p:spPr>
          <a:xfrm rot="5400000">
            <a:off x="6199191" y="2459921"/>
            <a:ext cx="254000" cy="1117600"/>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07AB3468-971D-37D5-E915-C612E13F1832}"/>
              </a:ext>
            </a:extLst>
          </p:cNvPr>
          <p:cNvSpPr/>
          <p:nvPr/>
        </p:nvSpPr>
        <p:spPr>
          <a:xfrm rot="5400000">
            <a:off x="9142872" y="1071986"/>
            <a:ext cx="254000" cy="4533902"/>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22DF50B-6D6C-5FA8-DBF6-2195FA00C3C0}"/>
              </a:ext>
            </a:extLst>
          </p:cNvPr>
          <p:cNvSpPr txBox="1"/>
          <p:nvPr/>
        </p:nvSpPr>
        <p:spPr>
          <a:xfrm>
            <a:off x="1310190" y="1733102"/>
            <a:ext cx="2004075" cy="258532"/>
          </a:xfrm>
          <a:prstGeom prst="rect">
            <a:avLst/>
          </a:prstGeom>
          <a:noFill/>
        </p:spPr>
        <p:txBody>
          <a:bodyPr wrap="none" rtlCol="0">
            <a:spAutoFit/>
          </a:bodyPr>
          <a:lstStyle/>
          <a:p>
            <a:pPr algn="l">
              <a:lnSpc>
                <a:spcPct val="90000"/>
              </a:lnSpc>
            </a:pPr>
            <a:r>
              <a:rPr lang="en-US" sz="1200" dirty="0">
                <a:latin typeface="+mn-lt"/>
              </a:rPr>
              <a:t>Errant beam, magnet </a:t>
            </a:r>
            <a:r>
              <a:rPr lang="en-US" sz="1200" dirty="0" err="1">
                <a:latin typeface="+mn-lt"/>
              </a:rPr>
              <a:t>ps</a:t>
            </a:r>
            <a:endParaRPr lang="en-US" sz="1200" dirty="0">
              <a:latin typeface="+mn-lt"/>
            </a:endParaRPr>
          </a:p>
        </p:txBody>
      </p:sp>
      <p:sp>
        <p:nvSpPr>
          <p:cNvPr id="13" name="TextBox 12">
            <a:extLst>
              <a:ext uri="{FF2B5EF4-FFF2-40B4-BE49-F238E27FC236}">
                <a16:creationId xmlns:a16="http://schemas.microsoft.com/office/drawing/2014/main" id="{DCBADB89-FFDB-32AD-09B1-9C56531C3804}"/>
              </a:ext>
            </a:extLst>
          </p:cNvPr>
          <p:cNvSpPr txBox="1"/>
          <p:nvPr/>
        </p:nvSpPr>
        <p:spPr>
          <a:xfrm>
            <a:off x="3837188" y="2088702"/>
            <a:ext cx="1503938" cy="258532"/>
          </a:xfrm>
          <a:prstGeom prst="rect">
            <a:avLst/>
          </a:prstGeom>
          <a:noFill/>
        </p:spPr>
        <p:txBody>
          <a:bodyPr wrap="none" rtlCol="0">
            <a:spAutoFit/>
          </a:bodyPr>
          <a:lstStyle/>
          <a:p>
            <a:pPr algn="l">
              <a:lnSpc>
                <a:spcPct val="90000"/>
              </a:lnSpc>
            </a:pPr>
            <a:r>
              <a:rPr lang="en-US" sz="1200" dirty="0">
                <a:latin typeface="+mn-lt"/>
              </a:rPr>
              <a:t>SCL RF cavity trips</a:t>
            </a:r>
          </a:p>
        </p:txBody>
      </p:sp>
      <p:sp>
        <p:nvSpPr>
          <p:cNvPr id="14" name="TextBox 13">
            <a:extLst>
              <a:ext uri="{FF2B5EF4-FFF2-40B4-BE49-F238E27FC236}">
                <a16:creationId xmlns:a16="http://schemas.microsoft.com/office/drawing/2014/main" id="{1F9969D7-A81B-D4FC-D298-90B4EBC54440}"/>
              </a:ext>
            </a:extLst>
          </p:cNvPr>
          <p:cNvSpPr txBox="1"/>
          <p:nvPr/>
        </p:nvSpPr>
        <p:spPr>
          <a:xfrm>
            <a:off x="5391479" y="2633189"/>
            <a:ext cx="1869423" cy="258532"/>
          </a:xfrm>
          <a:prstGeom prst="rect">
            <a:avLst/>
          </a:prstGeom>
          <a:noFill/>
        </p:spPr>
        <p:txBody>
          <a:bodyPr wrap="none" rtlCol="0">
            <a:spAutoFit/>
          </a:bodyPr>
          <a:lstStyle/>
          <a:p>
            <a:pPr algn="l">
              <a:lnSpc>
                <a:spcPct val="90000"/>
              </a:lnSpc>
            </a:pPr>
            <a:r>
              <a:rPr lang="en-US" sz="1200" dirty="0">
                <a:latin typeface="+mn-lt"/>
              </a:rPr>
              <a:t>DTL/CCL RF cavity trips</a:t>
            </a:r>
          </a:p>
        </p:txBody>
      </p:sp>
      <p:sp>
        <p:nvSpPr>
          <p:cNvPr id="15" name="TextBox 14">
            <a:extLst>
              <a:ext uri="{FF2B5EF4-FFF2-40B4-BE49-F238E27FC236}">
                <a16:creationId xmlns:a16="http://schemas.microsoft.com/office/drawing/2014/main" id="{55767CA4-9B56-CF47-655C-DB68578E095A}"/>
              </a:ext>
            </a:extLst>
          </p:cNvPr>
          <p:cNvSpPr txBox="1"/>
          <p:nvPr/>
        </p:nvSpPr>
        <p:spPr>
          <a:xfrm>
            <a:off x="7784468" y="2968371"/>
            <a:ext cx="2983509" cy="258532"/>
          </a:xfrm>
          <a:prstGeom prst="rect">
            <a:avLst/>
          </a:prstGeom>
          <a:noFill/>
        </p:spPr>
        <p:txBody>
          <a:bodyPr wrap="none" rtlCol="0">
            <a:spAutoFit/>
          </a:bodyPr>
          <a:lstStyle/>
          <a:p>
            <a:pPr algn="l">
              <a:lnSpc>
                <a:spcPct val="90000"/>
              </a:lnSpc>
            </a:pPr>
            <a:r>
              <a:rPr lang="en-US" sz="1200" dirty="0">
                <a:latin typeface="+mn-lt"/>
              </a:rPr>
              <a:t>Requires tech expert or repair (call-in)</a:t>
            </a:r>
          </a:p>
        </p:txBody>
      </p:sp>
      <p:sp>
        <p:nvSpPr>
          <p:cNvPr id="3" name="Rectangle 2">
            <a:extLst>
              <a:ext uri="{FF2B5EF4-FFF2-40B4-BE49-F238E27FC236}">
                <a16:creationId xmlns:a16="http://schemas.microsoft.com/office/drawing/2014/main" id="{72CD193D-8378-08A2-4413-B75C687CF061}"/>
              </a:ext>
            </a:extLst>
          </p:cNvPr>
          <p:cNvSpPr/>
          <p:nvPr/>
        </p:nvSpPr>
        <p:spPr>
          <a:xfrm>
            <a:off x="10317186" y="780720"/>
            <a:ext cx="1219637" cy="5022672"/>
          </a:xfrm>
          <a:prstGeom prst="rect">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1940778020"/>
      </p:ext>
    </p:extLst>
  </p:cSld>
  <p:clrMapOvr>
    <a:masterClrMapping/>
  </p:clrMapOvr>
  <mc:AlternateContent xmlns:mc="http://schemas.openxmlformats.org/markup-compatibility/2006" xmlns:p14="http://schemas.microsoft.com/office/powerpoint/2010/main">
    <mc:Choice Requires="p14">
      <p:transition spd="slow" p14:dur="2000" advTm="118286"/>
    </mc:Choice>
    <mc:Fallback xmlns="">
      <p:transition spd="slow" advTm="118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number of events&#10;&#10;Description automatically generated">
            <a:extLst>
              <a:ext uri="{FF2B5EF4-FFF2-40B4-BE49-F238E27FC236}">
                <a16:creationId xmlns:a16="http://schemas.microsoft.com/office/drawing/2014/main" id="{81AF0FE6-6862-86F9-7D58-F1C4B37311D8}"/>
              </a:ext>
            </a:extLst>
          </p:cNvPr>
          <p:cNvPicPr>
            <a:picLocks noChangeAspect="1"/>
          </p:cNvPicPr>
          <p:nvPr/>
        </p:nvPicPr>
        <p:blipFill>
          <a:blip r:embed="rId3"/>
          <a:stretch>
            <a:fillRect/>
          </a:stretch>
        </p:blipFill>
        <p:spPr>
          <a:xfrm>
            <a:off x="396239" y="0"/>
            <a:ext cx="11795761" cy="6858000"/>
          </a:xfrm>
          <a:prstGeom prst="rect">
            <a:avLst/>
          </a:prstGeom>
        </p:spPr>
      </p:pic>
      <p:sp>
        <p:nvSpPr>
          <p:cNvPr id="10" name="TextBox 9">
            <a:extLst>
              <a:ext uri="{FF2B5EF4-FFF2-40B4-BE49-F238E27FC236}">
                <a16:creationId xmlns:a16="http://schemas.microsoft.com/office/drawing/2014/main" id="{EED5169F-143B-9A29-85D0-BED8A3DEBECE}"/>
              </a:ext>
            </a:extLst>
          </p:cNvPr>
          <p:cNvSpPr txBox="1"/>
          <p:nvPr/>
        </p:nvSpPr>
        <p:spPr>
          <a:xfrm>
            <a:off x="3910367" y="2010855"/>
            <a:ext cx="5940769" cy="1338828"/>
          </a:xfrm>
          <a:prstGeom prst="rect">
            <a:avLst/>
          </a:prstGeom>
          <a:noFill/>
        </p:spPr>
        <p:txBody>
          <a:bodyPr wrap="square" rtlCol="0">
            <a:spAutoFit/>
          </a:bodyPr>
          <a:lstStyle/>
          <a:p>
            <a:pPr algn="l">
              <a:lnSpc>
                <a:spcPct val="90000"/>
              </a:lnSpc>
            </a:pPr>
            <a:r>
              <a:rPr lang="en-US" dirty="0">
                <a:latin typeface="+mn-lt"/>
              </a:rPr>
              <a:t>Most trips &gt;1 day come from single point failures with limited access for maintenance and repair</a:t>
            </a:r>
          </a:p>
          <a:p>
            <a:pPr algn="l">
              <a:lnSpc>
                <a:spcPct val="90000"/>
              </a:lnSpc>
            </a:pPr>
            <a:endParaRPr lang="en-US" dirty="0">
              <a:latin typeface="+mn-lt"/>
            </a:endParaRPr>
          </a:p>
          <a:p>
            <a:pPr algn="l">
              <a:lnSpc>
                <a:spcPct val="90000"/>
              </a:lnSpc>
            </a:pPr>
            <a:r>
              <a:rPr lang="en-US" dirty="0">
                <a:latin typeface="+mn-lt"/>
              </a:rPr>
              <a:t>Clear investment should be made to minimize the probability of target failures</a:t>
            </a:r>
          </a:p>
        </p:txBody>
      </p:sp>
    </p:spTree>
    <p:extLst>
      <p:ext uri="{BB962C8B-B14F-4D97-AF65-F5344CB8AC3E}">
        <p14:creationId xmlns:p14="http://schemas.microsoft.com/office/powerpoint/2010/main" val="430651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different colored lines&#10;&#10;Description automatically generated">
            <a:extLst>
              <a:ext uri="{FF2B5EF4-FFF2-40B4-BE49-F238E27FC236}">
                <a16:creationId xmlns:a16="http://schemas.microsoft.com/office/drawing/2014/main" id="{A960E9F5-8104-425A-1775-52A7B0AC90C8}"/>
              </a:ext>
            </a:extLst>
          </p:cNvPr>
          <p:cNvPicPr>
            <a:picLocks noChangeAspect="1"/>
          </p:cNvPicPr>
          <p:nvPr/>
        </p:nvPicPr>
        <p:blipFill>
          <a:blip r:embed="rId3"/>
          <a:stretch>
            <a:fillRect/>
          </a:stretch>
        </p:blipFill>
        <p:spPr>
          <a:xfrm>
            <a:off x="0" y="780720"/>
            <a:ext cx="12192000" cy="6077280"/>
          </a:xfrm>
          <a:prstGeom prst="rect">
            <a:avLst/>
          </a:prstGeom>
        </p:spPr>
      </p:pic>
      <p:sp>
        <p:nvSpPr>
          <p:cNvPr id="2" name="Title 1">
            <a:extLst>
              <a:ext uri="{FF2B5EF4-FFF2-40B4-BE49-F238E27FC236}">
                <a16:creationId xmlns:a16="http://schemas.microsoft.com/office/drawing/2014/main" id="{5D041C72-673A-6802-0FCC-895E53E1B5BE}"/>
              </a:ext>
            </a:extLst>
          </p:cNvPr>
          <p:cNvSpPr>
            <a:spLocks noGrp="1"/>
          </p:cNvSpPr>
          <p:nvPr>
            <p:ph type="title"/>
          </p:nvPr>
        </p:nvSpPr>
        <p:spPr/>
        <p:txBody>
          <a:bodyPr/>
          <a:lstStyle/>
          <a:p>
            <a:r>
              <a:rPr lang="en-US" dirty="0"/>
              <a:t>Minimize Recovery Time for Shorter Trips</a:t>
            </a:r>
          </a:p>
        </p:txBody>
      </p:sp>
      <p:sp>
        <p:nvSpPr>
          <p:cNvPr id="8" name="Left Bracket 7">
            <a:extLst>
              <a:ext uri="{FF2B5EF4-FFF2-40B4-BE49-F238E27FC236}">
                <a16:creationId xmlns:a16="http://schemas.microsoft.com/office/drawing/2014/main" id="{400E327A-3BE1-69FC-DADF-008CDC074F5B}"/>
              </a:ext>
            </a:extLst>
          </p:cNvPr>
          <p:cNvSpPr/>
          <p:nvPr/>
        </p:nvSpPr>
        <p:spPr>
          <a:xfrm rot="5400000">
            <a:off x="2185228" y="973368"/>
            <a:ext cx="254000" cy="2260600"/>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92A52190-75B4-3853-CD36-7A1DCF225E05}"/>
              </a:ext>
            </a:extLst>
          </p:cNvPr>
          <p:cNvSpPr/>
          <p:nvPr/>
        </p:nvSpPr>
        <p:spPr>
          <a:xfrm rot="5400000">
            <a:off x="4462157" y="1343934"/>
            <a:ext cx="254000" cy="2260600"/>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E853DE27-3B24-E59A-7C51-E062F0B17B48}"/>
              </a:ext>
            </a:extLst>
          </p:cNvPr>
          <p:cNvSpPr/>
          <p:nvPr/>
        </p:nvSpPr>
        <p:spPr>
          <a:xfrm rot="5400000">
            <a:off x="6199191" y="2459921"/>
            <a:ext cx="254000" cy="1117600"/>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07AB3468-971D-37D5-E915-C612E13F1832}"/>
              </a:ext>
            </a:extLst>
          </p:cNvPr>
          <p:cNvSpPr/>
          <p:nvPr/>
        </p:nvSpPr>
        <p:spPr>
          <a:xfrm rot="5400000">
            <a:off x="9142872" y="1071986"/>
            <a:ext cx="254000" cy="4533902"/>
          </a:xfrm>
          <a:prstGeom prst="leftBracket">
            <a:avLst/>
          </a:prstGeom>
          <a:ln w="28575">
            <a:solidFill>
              <a:schemeClr val="tx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F22DF50B-6D6C-5FA8-DBF6-2195FA00C3C0}"/>
              </a:ext>
            </a:extLst>
          </p:cNvPr>
          <p:cNvSpPr txBox="1"/>
          <p:nvPr/>
        </p:nvSpPr>
        <p:spPr>
          <a:xfrm>
            <a:off x="1310190" y="1733102"/>
            <a:ext cx="2004075" cy="258532"/>
          </a:xfrm>
          <a:prstGeom prst="rect">
            <a:avLst/>
          </a:prstGeom>
          <a:noFill/>
        </p:spPr>
        <p:txBody>
          <a:bodyPr wrap="none" rtlCol="0">
            <a:spAutoFit/>
          </a:bodyPr>
          <a:lstStyle/>
          <a:p>
            <a:pPr algn="l">
              <a:lnSpc>
                <a:spcPct val="90000"/>
              </a:lnSpc>
            </a:pPr>
            <a:r>
              <a:rPr lang="en-US" sz="1200" dirty="0">
                <a:latin typeface="+mn-lt"/>
              </a:rPr>
              <a:t>Errant beam, magnet </a:t>
            </a:r>
            <a:r>
              <a:rPr lang="en-US" sz="1200" dirty="0" err="1">
                <a:latin typeface="+mn-lt"/>
              </a:rPr>
              <a:t>ps</a:t>
            </a:r>
            <a:endParaRPr lang="en-US" sz="1200" dirty="0">
              <a:latin typeface="+mn-lt"/>
            </a:endParaRPr>
          </a:p>
        </p:txBody>
      </p:sp>
      <p:sp>
        <p:nvSpPr>
          <p:cNvPr id="13" name="TextBox 12">
            <a:extLst>
              <a:ext uri="{FF2B5EF4-FFF2-40B4-BE49-F238E27FC236}">
                <a16:creationId xmlns:a16="http://schemas.microsoft.com/office/drawing/2014/main" id="{DCBADB89-FFDB-32AD-09B1-9C56531C3804}"/>
              </a:ext>
            </a:extLst>
          </p:cNvPr>
          <p:cNvSpPr txBox="1"/>
          <p:nvPr/>
        </p:nvSpPr>
        <p:spPr>
          <a:xfrm>
            <a:off x="3837188" y="2088702"/>
            <a:ext cx="1503938" cy="258532"/>
          </a:xfrm>
          <a:prstGeom prst="rect">
            <a:avLst/>
          </a:prstGeom>
          <a:noFill/>
        </p:spPr>
        <p:txBody>
          <a:bodyPr wrap="none" rtlCol="0">
            <a:spAutoFit/>
          </a:bodyPr>
          <a:lstStyle/>
          <a:p>
            <a:pPr algn="l">
              <a:lnSpc>
                <a:spcPct val="90000"/>
              </a:lnSpc>
            </a:pPr>
            <a:r>
              <a:rPr lang="en-US" sz="1200" dirty="0">
                <a:latin typeface="+mn-lt"/>
              </a:rPr>
              <a:t>SCL RF cavity trips</a:t>
            </a:r>
          </a:p>
        </p:txBody>
      </p:sp>
      <p:sp>
        <p:nvSpPr>
          <p:cNvPr id="14" name="TextBox 13">
            <a:extLst>
              <a:ext uri="{FF2B5EF4-FFF2-40B4-BE49-F238E27FC236}">
                <a16:creationId xmlns:a16="http://schemas.microsoft.com/office/drawing/2014/main" id="{1F9969D7-A81B-D4FC-D298-90B4EBC54440}"/>
              </a:ext>
            </a:extLst>
          </p:cNvPr>
          <p:cNvSpPr txBox="1"/>
          <p:nvPr/>
        </p:nvSpPr>
        <p:spPr>
          <a:xfrm>
            <a:off x="5391479" y="2633189"/>
            <a:ext cx="1869423" cy="258532"/>
          </a:xfrm>
          <a:prstGeom prst="rect">
            <a:avLst/>
          </a:prstGeom>
          <a:noFill/>
        </p:spPr>
        <p:txBody>
          <a:bodyPr wrap="none" rtlCol="0">
            <a:spAutoFit/>
          </a:bodyPr>
          <a:lstStyle/>
          <a:p>
            <a:pPr algn="l">
              <a:lnSpc>
                <a:spcPct val="90000"/>
              </a:lnSpc>
            </a:pPr>
            <a:r>
              <a:rPr lang="en-US" sz="1200" dirty="0">
                <a:latin typeface="+mn-lt"/>
              </a:rPr>
              <a:t>DTL/CCL RF cavity trips</a:t>
            </a:r>
          </a:p>
        </p:txBody>
      </p:sp>
      <p:sp>
        <p:nvSpPr>
          <p:cNvPr id="15" name="TextBox 14">
            <a:extLst>
              <a:ext uri="{FF2B5EF4-FFF2-40B4-BE49-F238E27FC236}">
                <a16:creationId xmlns:a16="http://schemas.microsoft.com/office/drawing/2014/main" id="{55767CA4-9B56-CF47-655C-DB68578E095A}"/>
              </a:ext>
            </a:extLst>
          </p:cNvPr>
          <p:cNvSpPr txBox="1"/>
          <p:nvPr/>
        </p:nvSpPr>
        <p:spPr>
          <a:xfrm>
            <a:off x="7784468" y="2968371"/>
            <a:ext cx="2983509" cy="258532"/>
          </a:xfrm>
          <a:prstGeom prst="rect">
            <a:avLst/>
          </a:prstGeom>
          <a:noFill/>
        </p:spPr>
        <p:txBody>
          <a:bodyPr wrap="none" rtlCol="0">
            <a:spAutoFit/>
          </a:bodyPr>
          <a:lstStyle/>
          <a:p>
            <a:pPr algn="l">
              <a:lnSpc>
                <a:spcPct val="90000"/>
              </a:lnSpc>
            </a:pPr>
            <a:r>
              <a:rPr lang="en-US" sz="1200" dirty="0">
                <a:latin typeface="+mn-lt"/>
              </a:rPr>
              <a:t>Requires tech expert or repair (call-in)</a:t>
            </a:r>
          </a:p>
        </p:txBody>
      </p:sp>
      <p:sp>
        <p:nvSpPr>
          <p:cNvPr id="3" name="Rectangle 2">
            <a:extLst>
              <a:ext uri="{FF2B5EF4-FFF2-40B4-BE49-F238E27FC236}">
                <a16:creationId xmlns:a16="http://schemas.microsoft.com/office/drawing/2014/main" id="{72CD193D-8378-08A2-4413-B75C687CF061}"/>
              </a:ext>
            </a:extLst>
          </p:cNvPr>
          <p:cNvSpPr/>
          <p:nvPr/>
        </p:nvSpPr>
        <p:spPr>
          <a:xfrm>
            <a:off x="1181928" y="780720"/>
            <a:ext cx="9173034" cy="5022672"/>
          </a:xfrm>
          <a:prstGeom prst="rect">
            <a:avLst/>
          </a:prstGeom>
          <a:noFill/>
          <a:ln w="38100">
            <a:solidFill>
              <a:srgbClr val="FF0000"/>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Tree>
    <p:extLst>
      <p:ext uri="{BB962C8B-B14F-4D97-AF65-F5344CB8AC3E}">
        <p14:creationId xmlns:p14="http://schemas.microsoft.com/office/powerpoint/2010/main" val="1088699443"/>
      </p:ext>
    </p:extLst>
  </p:cSld>
  <p:clrMapOvr>
    <a:masterClrMapping/>
  </p:clrMapOvr>
  <mc:AlternateContent xmlns:mc="http://schemas.openxmlformats.org/markup-compatibility/2006" xmlns:p14="http://schemas.microsoft.com/office/powerpoint/2010/main">
    <mc:Choice Requires="p14">
      <p:transition spd="slow" p14:dur="2000" advTm="118286"/>
    </mc:Choice>
    <mc:Fallback xmlns="">
      <p:transition spd="slow" advTm="1182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7B2A-9880-DA4C-6FC5-45DE22BD97B8}"/>
              </a:ext>
            </a:extLst>
          </p:cNvPr>
          <p:cNvSpPr>
            <a:spLocks noGrp="1"/>
          </p:cNvSpPr>
          <p:nvPr>
            <p:ph type="title"/>
          </p:nvPr>
        </p:nvSpPr>
        <p:spPr/>
        <p:txBody>
          <a:bodyPr/>
          <a:lstStyle/>
          <a:p>
            <a:r>
              <a:rPr lang="en-US" dirty="0"/>
              <a:t>Benefits of Linking First Fault to Action Taken</a:t>
            </a:r>
          </a:p>
        </p:txBody>
      </p:sp>
      <p:sp>
        <p:nvSpPr>
          <p:cNvPr id="3" name="Content Placeholder 2">
            <a:extLst>
              <a:ext uri="{FF2B5EF4-FFF2-40B4-BE49-F238E27FC236}">
                <a16:creationId xmlns:a16="http://schemas.microsoft.com/office/drawing/2014/main" id="{824A65FE-8EA2-59DC-89BD-82D901EDB5D0}"/>
              </a:ext>
            </a:extLst>
          </p:cNvPr>
          <p:cNvSpPr>
            <a:spLocks noGrp="1"/>
          </p:cNvSpPr>
          <p:nvPr>
            <p:ph idx="1"/>
          </p:nvPr>
        </p:nvSpPr>
        <p:spPr>
          <a:xfrm>
            <a:off x="448055" y="1212302"/>
            <a:ext cx="11228938" cy="4047778"/>
          </a:xfrm>
        </p:spPr>
        <p:txBody>
          <a:bodyPr/>
          <a:lstStyle/>
          <a:p>
            <a:r>
              <a:rPr lang="en-US" dirty="0"/>
              <a:t>Goal is to link a downtime to a solution instantly</a:t>
            </a:r>
          </a:p>
          <a:p>
            <a:pPr lvl="1"/>
            <a:r>
              <a:rPr lang="en-US" dirty="0"/>
              <a:t>Operators know the history without searching</a:t>
            </a:r>
          </a:p>
          <a:p>
            <a:pPr lvl="2"/>
            <a:r>
              <a:rPr lang="en-US" dirty="0"/>
              <a:t>Average time to repair</a:t>
            </a:r>
          </a:p>
          <a:p>
            <a:pPr lvl="2"/>
            <a:r>
              <a:rPr lang="en-US" dirty="0"/>
              <a:t>Probability of </a:t>
            </a:r>
          </a:p>
          <a:p>
            <a:pPr lvl="3"/>
            <a:r>
              <a:rPr lang="en-US" dirty="0"/>
              <a:t>Needing an expert</a:t>
            </a:r>
          </a:p>
          <a:p>
            <a:pPr lvl="3"/>
            <a:r>
              <a:rPr lang="en-US" dirty="0"/>
              <a:t>Part replacement</a:t>
            </a:r>
          </a:p>
          <a:p>
            <a:pPr lvl="3"/>
            <a:r>
              <a:rPr lang="en-US" dirty="0"/>
              <a:t>Which part to replace</a:t>
            </a:r>
          </a:p>
        </p:txBody>
      </p:sp>
      <p:graphicFrame>
        <p:nvGraphicFramePr>
          <p:cNvPr id="5" name="Table 4">
            <a:extLst>
              <a:ext uri="{FF2B5EF4-FFF2-40B4-BE49-F238E27FC236}">
                <a16:creationId xmlns:a16="http://schemas.microsoft.com/office/drawing/2014/main" id="{014272BB-3CD0-4F57-89C5-4C35391CFDA9}"/>
              </a:ext>
            </a:extLst>
          </p:cNvPr>
          <p:cNvGraphicFramePr>
            <a:graphicFrameLocks noGrp="1"/>
          </p:cNvGraphicFramePr>
          <p:nvPr>
            <p:extLst>
              <p:ext uri="{D42A27DB-BD31-4B8C-83A1-F6EECF244321}">
                <p14:modId xmlns:p14="http://schemas.microsoft.com/office/powerpoint/2010/main" val="996440566"/>
              </p:ext>
            </p:extLst>
          </p:nvPr>
        </p:nvGraphicFramePr>
        <p:xfrm>
          <a:off x="105103" y="3994818"/>
          <a:ext cx="11879252" cy="1047009"/>
        </p:xfrm>
        <a:graphic>
          <a:graphicData uri="http://schemas.openxmlformats.org/drawingml/2006/table">
            <a:tbl>
              <a:tblPr>
                <a:tableStyleId>{5C22544A-7EE6-4342-B048-85BDC9FD1C3A}</a:tableStyleId>
              </a:tblPr>
              <a:tblGrid>
                <a:gridCol w="1545021">
                  <a:extLst>
                    <a:ext uri="{9D8B030D-6E8A-4147-A177-3AD203B41FA5}">
                      <a16:colId xmlns:a16="http://schemas.microsoft.com/office/drawing/2014/main" val="4156991576"/>
                    </a:ext>
                  </a:extLst>
                </a:gridCol>
                <a:gridCol w="1479167">
                  <a:extLst>
                    <a:ext uri="{9D8B030D-6E8A-4147-A177-3AD203B41FA5}">
                      <a16:colId xmlns:a16="http://schemas.microsoft.com/office/drawing/2014/main" val="3538371168"/>
                    </a:ext>
                  </a:extLst>
                </a:gridCol>
                <a:gridCol w="537252">
                  <a:extLst>
                    <a:ext uri="{9D8B030D-6E8A-4147-A177-3AD203B41FA5}">
                      <a16:colId xmlns:a16="http://schemas.microsoft.com/office/drawing/2014/main" val="3808931469"/>
                    </a:ext>
                  </a:extLst>
                </a:gridCol>
                <a:gridCol w="719533">
                  <a:extLst>
                    <a:ext uri="{9D8B030D-6E8A-4147-A177-3AD203B41FA5}">
                      <a16:colId xmlns:a16="http://schemas.microsoft.com/office/drawing/2014/main" val="3738889242"/>
                    </a:ext>
                  </a:extLst>
                </a:gridCol>
                <a:gridCol w="633189">
                  <a:extLst>
                    <a:ext uri="{9D8B030D-6E8A-4147-A177-3AD203B41FA5}">
                      <a16:colId xmlns:a16="http://schemas.microsoft.com/office/drawing/2014/main" val="3200636451"/>
                    </a:ext>
                  </a:extLst>
                </a:gridCol>
                <a:gridCol w="623596">
                  <a:extLst>
                    <a:ext uri="{9D8B030D-6E8A-4147-A177-3AD203B41FA5}">
                      <a16:colId xmlns:a16="http://schemas.microsoft.com/office/drawing/2014/main" val="4282911875"/>
                    </a:ext>
                  </a:extLst>
                </a:gridCol>
                <a:gridCol w="863439">
                  <a:extLst>
                    <a:ext uri="{9D8B030D-6E8A-4147-A177-3AD203B41FA5}">
                      <a16:colId xmlns:a16="http://schemas.microsoft.com/office/drawing/2014/main" val="1102943700"/>
                    </a:ext>
                  </a:extLst>
                </a:gridCol>
                <a:gridCol w="719534">
                  <a:extLst>
                    <a:ext uri="{9D8B030D-6E8A-4147-A177-3AD203B41FA5}">
                      <a16:colId xmlns:a16="http://schemas.microsoft.com/office/drawing/2014/main" val="963905856"/>
                    </a:ext>
                  </a:extLst>
                </a:gridCol>
                <a:gridCol w="623595">
                  <a:extLst>
                    <a:ext uri="{9D8B030D-6E8A-4147-A177-3AD203B41FA5}">
                      <a16:colId xmlns:a16="http://schemas.microsoft.com/office/drawing/2014/main" val="3659124904"/>
                    </a:ext>
                  </a:extLst>
                </a:gridCol>
                <a:gridCol w="988159">
                  <a:extLst>
                    <a:ext uri="{9D8B030D-6E8A-4147-A177-3AD203B41FA5}">
                      <a16:colId xmlns:a16="http://schemas.microsoft.com/office/drawing/2014/main" val="3066752010"/>
                    </a:ext>
                  </a:extLst>
                </a:gridCol>
                <a:gridCol w="894991">
                  <a:extLst>
                    <a:ext uri="{9D8B030D-6E8A-4147-A177-3AD203B41FA5}">
                      <a16:colId xmlns:a16="http://schemas.microsoft.com/office/drawing/2014/main" val="3947257714"/>
                    </a:ext>
                  </a:extLst>
                </a:gridCol>
                <a:gridCol w="914400">
                  <a:extLst>
                    <a:ext uri="{9D8B030D-6E8A-4147-A177-3AD203B41FA5}">
                      <a16:colId xmlns:a16="http://schemas.microsoft.com/office/drawing/2014/main" val="1518032606"/>
                    </a:ext>
                  </a:extLst>
                </a:gridCol>
                <a:gridCol w="1337376">
                  <a:extLst>
                    <a:ext uri="{9D8B030D-6E8A-4147-A177-3AD203B41FA5}">
                      <a16:colId xmlns:a16="http://schemas.microsoft.com/office/drawing/2014/main" val="2161796095"/>
                    </a:ext>
                  </a:extLst>
                </a:gridCol>
              </a:tblGrid>
              <a:tr h="537398">
                <a:tc>
                  <a:txBody>
                    <a:bodyPr/>
                    <a:lstStyle/>
                    <a:p>
                      <a:pPr algn="l" fontAlgn="b"/>
                      <a:r>
                        <a:rPr lang="en-US" sz="1000" u="none" strike="noStrike">
                          <a:solidFill>
                            <a:schemeClr val="bg1"/>
                          </a:solidFill>
                          <a:effectLst/>
                        </a:rPr>
                        <a:t>System</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a:solidFill>
                            <a:schemeClr val="bg1"/>
                          </a:solidFill>
                          <a:effectLst/>
                        </a:rPr>
                        <a:t>First Fault</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a:solidFill>
                            <a:schemeClr val="bg1"/>
                          </a:solidFill>
                          <a:effectLst/>
                        </a:rPr>
                        <a:t>Trips in last year</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Trips in last month</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Trips in last week</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a:solidFill>
                            <a:schemeClr val="bg1"/>
                          </a:solidFill>
                          <a:effectLst/>
                        </a:rPr>
                        <a:t>Trips in last day</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Max downtime (hours)</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a:solidFill>
                            <a:schemeClr val="bg1"/>
                          </a:solidFill>
                          <a:effectLst/>
                        </a:rPr>
                        <a:t>Average downtime (hours)</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a:solidFill>
                            <a:schemeClr val="bg1"/>
                          </a:solidFill>
                          <a:effectLst/>
                        </a:rPr>
                        <a:t>Min downtime (hours)</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a:solidFill>
                            <a:schemeClr val="bg1"/>
                          </a:solidFill>
                          <a:effectLst/>
                        </a:rPr>
                        <a:t>Action code (operator reset)</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a:solidFill>
                            <a:schemeClr val="bg1"/>
                          </a:solidFill>
                          <a:effectLst/>
                        </a:rPr>
                        <a:t>Action code (expert reset)</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Action code (expert repair)</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b="0" i="0" u="none" strike="noStrike" dirty="0">
                          <a:solidFill>
                            <a:schemeClr val="bg1"/>
                          </a:solidFill>
                          <a:effectLst/>
                          <a:latin typeface="Aptos Narrow" panose="020B0004020202020204" pitchFamily="34" charset="0"/>
                        </a:rPr>
                        <a:t>Highest mode part replacement</a:t>
                      </a:r>
                    </a:p>
                  </a:txBody>
                  <a:tcPr marL="9171" marR="9171" marT="9171" marB="0" anchor="b">
                    <a:solidFill>
                      <a:schemeClr val="tx1"/>
                    </a:solidFill>
                  </a:tcPr>
                </a:tc>
                <a:extLst>
                  <a:ext uri="{0D108BD9-81ED-4DB2-BD59-A6C34878D82A}">
                    <a16:rowId xmlns:a16="http://schemas.microsoft.com/office/drawing/2014/main" val="3664202963"/>
                  </a:ext>
                </a:extLst>
              </a:tr>
              <a:tr h="195640">
                <a:tc>
                  <a:txBody>
                    <a:bodyPr/>
                    <a:lstStyle/>
                    <a:p>
                      <a:pPr algn="l" fontAlgn="b"/>
                      <a:r>
                        <a:rPr lang="en-US" sz="1000" u="none" strike="noStrike" dirty="0">
                          <a:solidFill>
                            <a:schemeClr val="bg1"/>
                          </a:solidFill>
                          <a:effectLst/>
                        </a:rPr>
                        <a:t>SCL_HPRF_XMTR27_fault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FF: Cathode 3 Over Current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25</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5</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2</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1</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8</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0.5</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a:solidFill>
                            <a:schemeClr val="bg1"/>
                          </a:solidFill>
                          <a:effectLst/>
                        </a:rPr>
                        <a:t>0.4</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92%</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7%</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1%</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b="0" i="0" u="none" strike="noStrike" dirty="0">
                          <a:solidFill>
                            <a:schemeClr val="bg1"/>
                          </a:solidFill>
                          <a:effectLst/>
                          <a:latin typeface="Aptos Narrow" panose="020B0004020202020204" pitchFamily="34" charset="0"/>
                        </a:rPr>
                        <a:t>CPI Klystron Model XYZ</a:t>
                      </a:r>
                    </a:p>
                  </a:txBody>
                  <a:tcPr marL="9171" marR="9171" marT="9171" marB="0" anchor="b">
                    <a:solidFill>
                      <a:schemeClr val="tx1"/>
                    </a:solidFill>
                  </a:tcPr>
                </a:tc>
                <a:extLst>
                  <a:ext uri="{0D108BD9-81ED-4DB2-BD59-A6C34878D82A}">
                    <a16:rowId xmlns:a16="http://schemas.microsoft.com/office/drawing/2014/main" val="4030666379"/>
                  </a:ext>
                </a:extLst>
              </a:tr>
              <a:tr h="195640">
                <a:tc>
                  <a:txBody>
                    <a:bodyPr/>
                    <a:lstStyle/>
                    <a:p>
                      <a:pPr algn="l" fontAlgn="b"/>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extLst>
                  <a:ext uri="{0D108BD9-81ED-4DB2-BD59-A6C34878D82A}">
                    <a16:rowId xmlns:a16="http://schemas.microsoft.com/office/drawing/2014/main" val="231627950"/>
                  </a:ext>
                </a:extLst>
              </a:tr>
            </a:tbl>
          </a:graphicData>
        </a:graphic>
      </p:graphicFrame>
      <p:graphicFrame>
        <p:nvGraphicFramePr>
          <p:cNvPr id="6" name="Table 5">
            <a:extLst>
              <a:ext uri="{FF2B5EF4-FFF2-40B4-BE49-F238E27FC236}">
                <a16:creationId xmlns:a16="http://schemas.microsoft.com/office/drawing/2014/main" id="{00C8913F-A5AD-C420-C8A0-C4127C8A30D9}"/>
              </a:ext>
            </a:extLst>
          </p:cNvPr>
          <p:cNvGraphicFramePr>
            <a:graphicFrameLocks noGrp="1"/>
          </p:cNvGraphicFramePr>
          <p:nvPr>
            <p:extLst>
              <p:ext uri="{D42A27DB-BD31-4B8C-83A1-F6EECF244321}">
                <p14:modId xmlns:p14="http://schemas.microsoft.com/office/powerpoint/2010/main" val="1603867929"/>
              </p:ext>
            </p:extLst>
          </p:nvPr>
        </p:nvGraphicFramePr>
        <p:xfrm>
          <a:off x="105103" y="5496912"/>
          <a:ext cx="11879251" cy="1287508"/>
        </p:xfrm>
        <a:graphic>
          <a:graphicData uri="http://schemas.openxmlformats.org/drawingml/2006/table">
            <a:tbl>
              <a:tblPr>
                <a:tableStyleId>{5C22544A-7EE6-4342-B048-85BDC9FD1C3A}</a:tableStyleId>
              </a:tblPr>
              <a:tblGrid>
                <a:gridCol w="2410431">
                  <a:extLst>
                    <a:ext uri="{9D8B030D-6E8A-4147-A177-3AD203B41FA5}">
                      <a16:colId xmlns:a16="http://schemas.microsoft.com/office/drawing/2014/main" val="676625069"/>
                    </a:ext>
                  </a:extLst>
                </a:gridCol>
                <a:gridCol w="2410431">
                  <a:extLst>
                    <a:ext uri="{9D8B030D-6E8A-4147-A177-3AD203B41FA5}">
                      <a16:colId xmlns:a16="http://schemas.microsoft.com/office/drawing/2014/main" val="4156991576"/>
                    </a:ext>
                  </a:extLst>
                </a:gridCol>
                <a:gridCol w="2307691">
                  <a:extLst>
                    <a:ext uri="{9D8B030D-6E8A-4147-A177-3AD203B41FA5}">
                      <a16:colId xmlns:a16="http://schemas.microsoft.com/office/drawing/2014/main" val="3538371168"/>
                    </a:ext>
                  </a:extLst>
                </a:gridCol>
                <a:gridCol w="1122565">
                  <a:extLst>
                    <a:ext uri="{9D8B030D-6E8A-4147-A177-3AD203B41FA5}">
                      <a16:colId xmlns:a16="http://schemas.microsoft.com/office/drawing/2014/main" val="963905856"/>
                    </a:ext>
                  </a:extLst>
                </a:gridCol>
                <a:gridCol w="1229213">
                  <a:extLst>
                    <a:ext uri="{9D8B030D-6E8A-4147-A177-3AD203B41FA5}">
                      <a16:colId xmlns:a16="http://schemas.microsoft.com/office/drawing/2014/main" val="3066752010"/>
                    </a:ext>
                  </a:extLst>
                </a:gridCol>
                <a:gridCol w="2398920">
                  <a:extLst>
                    <a:ext uri="{9D8B030D-6E8A-4147-A177-3AD203B41FA5}">
                      <a16:colId xmlns:a16="http://schemas.microsoft.com/office/drawing/2014/main" val="2161796095"/>
                    </a:ext>
                  </a:extLst>
                </a:gridCol>
              </a:tblGrid>
              <a:tr h="566014">
                <a:tc>
                  <a:txBody>
                    <a:bodyPr/>
                    <a:lstStyle/>
                    <a:p>
                      <a:pPr algn="l" fontAlgn="b"/>
                      <a:r>
                        <a:rPr lang="en-US" sz="1000" b="0" i="0" u="none" strike="noStrike" dirty="0">
                          <a:solidFill>
                            <a:schemeClr val="bg1"/>
                          </a:solidFill>
                          <a:effectLst/>
                          <a:latin typeface="Aptos Narrow" panose="020B0004020202020204" pitchFamily="34" charset="0"/>
                        </a:rPr>
                        <a:t>Date</a:t>
                      </a:r>
                    </a:p>
                  </a:txBody>
                  <a:tcPr marL="9171" marR="9171" marT="9171" marB="0" anchor="b">
                    <a:solidFill>
                      <a:schemeClr val="tx1"/>
                    </a:solidFill>
                  </a:tcPr>
                </a:tc>
                <a:tc>
                  <a:txBody>
                    <a:bodyPr/>
                    <a:lstStyle/>
                    <a:p>
                      <a:pPr algn="l" fontAlgn="b"/>
                      <a:r>
                        <a:rPr lang="en-US" sz="1000" b="0" i="0" u="none" strike="noStrike" dirty="0">
                          <a:solidFill>
                            <a:schemeClr val="bg1"/>
                          </a:solidFill>
                          <a:effectLst/>
                          <a:latin typeface="Aptos Narrow" panose="020B0004020202020204" pitchFamily="34" charset="0"/>
                        </a:rPr>
                        <a:t>System</a:t>
                      </a:r>
                    </a:p>
                  </a:txBody>
                  <a:tcPr marL="9171" marR="9171" marT="9171" marB="0" anchor="b">
                    <a:solidFill>
                      <a:schemeClr val="tx1"/>
                    </a:solidFill>
                  </a:tcPr>
                </a:tc>
                <a:tc>
                  <a:txBody>
                    <a:bodyPr/>
                    <a:lstStyle/>
                    <a:p>
                      <a:pPr algn="l" fontAlgn="b"/>
                      <a:r>
                        <a:rPr lang="en-US" sz="1000" u="none" strike="noStrike">
                          <a:solidFill>
                            <a:schemeClr val="bg1"/>
                          </a:solidFill>
                          <a:effectLst/>
                        </a:rPr>
                        <a:t>First Fault</a:t>
                      </a:r>
                      <a:endParaRPr lang="en-US" sz="1000" b="0" i="0" u="none" strike="noStrike">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Downtime (hours)</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Action code </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b="0" i="0" u="none" strike="noStrike" dirty="0">
                          <a:solidFill>
                            <a:schemeClr val="bg1"/>
                          </a:solidFill>
                          <a:effectLst/>
                          <a:latin typeface="Aptos Narrow" panose="020B0004020202020204" pitchFamily="34" charset="0"/>
                        </a:rPr>
                        <a:t>Part replaced</a:t>
                      </a:r>
                    </a:p>
                  </a:txBody>
                  <a:tcPr marL="9171" marR="9171" marT="9171" marB="0" anchor="b">
                    <a:solidFill>
                      <a:schemeClr val="tx1"/>
                    </a:solidFill>
                  </a:tcPr>
                </a:tc>
                <a:extLst>
                  <a:ext uri="{0D108BD9-81ED-4DB2-BD59-A6C34878D82A}">
                    <a16:rowId xmlns:a16="http://schemas.microsoft.com/office/drawing/2014/main" val="3664202963"/>
                  </a:ext>
                </a:extLst>
              </a:tr>
              <a:tr h="240498">
                <a:tc>
                  <a:txBody>
                    <a:bodyPr/>
                    <a:lstStyle/>
                    <a:p>
                      <a:pPr algn="l" fontAlgn="b"/>
                      <a:r>
                        <a:rPr lang="en-US" sz="1000" b="0" i="0" u="none" strike="noStrike" dirty="0">
                          <a:solidFill>
                            <a:schemeClr val="bg1"/>
                          </a:solidFill>
                          <a:effectLst/>
                          <a:latin typeface="Aptos Narrow" panose="020B0004020202020204" pitchFamily="34" charset="0"/>
                        </a:rPr>
                        <a:t>15 June 2024 034535</a:t>
                      </a:r>
                    </a:p>
                  </a:txBody>
                  <a:tcPr marL="9171" marR="9171" marT="9171" marB="0" anchor="b">
                    <a:solidFill>
                      <a:schemeClr val="tx1"/>
                    </a:solidFill>
                  </a:tcPr>
                </a:tc>
                <a:tc>
                  <a:txBody>
                    <a:bodyPr/>
                    <a:lstStyle/>
                    <a:p>
                      <a:pPr algn="l" fontAlgn="b"/>
                      <a:r>
                        <a:rPr lang="en-US" sz="1000" u="none" strike="noStrike" dirty="0">
                          <a:solidFill>
                            <a:schemeClr val="bg1"/>
                          </a:solidFill>
                          <a:effectLst/>
                        </a:rPr>
                        <a:t>SCL_HPRF_XMTR27_fault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FF: Cathode 3 Over Current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0.48</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b="0" i="0" u="none" strike="noStrike" dirty="0">
                          <a:solidFill>
                            <a:schemeClr val="bg1"/>
                          </a:solidFill>
                          <a:effectLst/>
                          <a:latin typeface="Aptos Narrow" panose="020B0004020202020204" pitchFamily="34" charset="0"/>
                        </a:rPr>
                        <a:t>Operator Reset</a:t>
                      </a:r>
                    </a:p>
                  </a:txBody>
                  <a:tcPr marL="9171" marR="9171" marT="9171" marB="0" anchor="b">
                    <a:solidFill>
                      <a:schemeClr val="tx1"/>
                    </a:solidFill>
                  </a:tcPr>
                </a:tc>
                <a:tc>
                  <a:txBody>
                    <a:bodyPr/>
                    <a:lstStyle/>
                    <a:p>
                      <a:pPr algn="r" fontAlgn="b"/>
                      <a:r>
                        <a:rPr lang="en-US" sz="1000" b="0" i="0" u="none" strike="noStrike" dirty="0">
                          <a:solidFill>
                            <a:schemeClr val="bg1"/>
                          </a:solidFill>
                          <a:effectLst/>
                          <a:latin typeface="Aptos Narrow" panose="020B0004020202020204" pitchFamily="34" charset="0"/>
                        </a:rPr>
                        <a:t>No</a:t>
                      </a:r>
                    </a:p>
                  </a:txBody>
                  <a:tcPr marL="9171" marR="9171" marT="9171" marB="0" anchor="b">
                    <a:solidFill>
                      <a:schemeClr val="tx1"/>
                    </a:solidFill>
                  </a:tcPr>
                </a:tc>
                <a:extLst>
                  <a:ext uri="{0D108BD9-81ED-4DB2-BD59-A6C34878D82A}">
                    <a16:rowId xmlns:a16="http://schemas.microsoft.com/office/drawing/2014/main" val="4030666379"/>
                  </a:ext>
                </a:extLst>
              </a:tr>
              <a:tr h="240498">
                <a:tc>
                  <a:txBody>
                    <a:bodyPr/>
                    <a:lstStyle/>
                    <a:p>
                      <a:pPr algn="l" fontAlgn="b"/>
                      <a:r>
                        <a:rPr lang="en-US" sz="1000" b="0" i="0" u="none" strike="noStrike" dirty="0">
                          <a:solidFill>
                            <a:schemeClr val="bg1"/>
                          </a:solidFill>
                          <a:effectLst/>
                          <a:latin typeface="Aptos Narrow" panose="020B0004020202020204" pitchFamily="34" charset="0"/>
                        </a:rPr>
                        <a:t>1 June 2024 130516</a:t>
                      </a:r>
                    </a:p>
                  </a:txBody>
                  <a:tcPr marL="9171" marR="9171" marT="9171" marB="0" anchor="b">
                    <a:solidFill>
                      <a:schemeClr val="tx1"/>
                    </a:solidFill>
                  </a:tcPr>
                </a:tc>
                <a:tc>
                  <a:txBody>
                    <a:bodyPr/>
                    <a:lstStyle/>
                    <a:p>
                      <a:pPr algn="l" fontAlgn="b"/>
                      <a:r>
                        <a:rPr lang="en-US" sz="1000" u="none" strike="noStrike" dirty="0">
                          <a:solidFill>
                            <a:schemeClr val="bg1"/>
                          </a:solidFill>
                          <a:effectLst/>
                        </a:rPr>
                        <a:t>SCL_HPRF_XMTR27_fault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FF: Cathode 3 Over Current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0.42</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b="0" i="0" u="none" strike="noStrike" dirty="0">
                          <a:solidFill>
                            <a:schemeClr val="bg1"/>
                          </a:solidFill>
                          <a:effectLst/>
                          <a:latin typeface="Aptos Narrow" panose="020B0004020202020204" pitchFamily="34" charset="0"/>
                        </a:rPr>
                        <a:t>Operator Reset</a:t>
                      </a:r>
                    </a:p>
                  </a:txBody>
                  <a:tcPr marL="9171" marR="9171" marT="9171" marB="0" anchor="b">
                    <a:solidFill>
                      <a:schemeClr val="tx1"/>
                    </a:solidFill>
                  </a:tcPr>
                </a:tc>
                <a:tc>
                  <a:txBody>
                    <a:bodyPr/>
                    <a:lstStyle/>
                    <a:p>
                      <a:pPr algn="r" fontAlgn="b"/>
                      <a:r>
                        <a:rPr lang="en-US" sz="1000" b="0" i="0" u="none" strike="noStrike" dirty="0">
                          <a:solidFill>
                            <a:schemeClr val="bg1"/>
                          </a:solidFill>
                          <a:effectLst/>
                          <a:latin typeface="Aptos Narrow" panose="020B0004020202020204" pitchFamily="34" charset="0"/>
                        </a:rPr>
                        <a:t>No</a:t>
                      </a:r>
                    </a:p>
                  </a:txBody>
                  <a:tcPr marL="9171" marR="9171" marT="9171" marB="0" anchor="b">
                    <a:solidFill>
                      <a:schemeClr val="tx1"/>
                    </a:solidFill>
                  </a:tcPr>
                </a:tc>
                <a:extLst>
                  <a:ext uri="{0D108BD9-81ED-4DB2-BD59-A6C34878D82A}">
                    <a16:rowId xmlns:a16="http://schemas.microsoft.com/office/drawing/2014/main" val="231627950"/>
                  </a:ext>
                </a:extLst>
              </a:tr>
              <a:tr h="240498">
                <a:tc>
                  <a:txBody>
                    <a:bodyPr/>
                    <a:lstStyle/>
                    <a:p>
                      <a:pPr algn="l" fontAlgn="b"/>
                      <a:r>
                        <a:rPr lang="en-US" sz="1000" b="0" i="0" u="none" strike="noStrike" dirty="0">
                          <a:solidFill>
                            <a:schemeClr val="bg1"/>
                          </a:solidFill>
                          <a:effectLst/>
                          <a:latin typeface="Aptos Narrow" panose="020B0004020202020204" pitchFamily="34" charset="0"/>
                        </a:rPr>
                        <a:t>22 May 2024 092150</a:t>
                      </a:r>
                    </a:p>
                  </a:txBody>
                  <a:tcPr marL="9171" marR="9171" marT="9171" marB="0" anchor="b">
                    <a:solidFill>
                      <a:schemeClr val="tx1"/>
                    </a:solidFill>
                  </a:tcPr>
                </a:tc>
                <a:tc>
                  <a:txBody>
                    <a:bodyPr/>
                    <a:lstStyle/>
                    <a:p>
                      <a:pPr algn="l" fontAlgn="b"/>
                      <a:r>
                        <a:rPr lang="en-US" sz="1000" u="none" strike="noStrike" dirty="0">
                          <a:solidFill>
                            <a:schemeClr val="bg1"/>
                          </a:solidFill>
                          <a:effectLst/>
                        </a:rPr>
                        <a:t>SCL_HPRF_XMTR27_fault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l" fontAlgn="b"/>
                      <a:r>
                        <a:rPr lang="en-US" sz="1000" u="none" strike="noStrike" dirty="0">
                          <a:solidFill>
                            <a:schemeClr val="bg1"/>
                          </a:solidFill>
                          <a:effectLst/>
                        </a:rPr>
                        <a:t>FF: Cathode 3 Over Current</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u="none" strike="noStrike" dirty="0">
                          <a:solidFill>
                            <a:schemeClr val="bg1"/>
                          </a:solidFill>
                          <a:effectLst/>
                        </a:rPr>
                        <a:t>0.45</a:t>
                      </a:r>
                      <a:endParaRPr lang="en-US" sz="1000" b="0" i="0" u="none" strike="noStrike" dirty="0">
                        <a:solidFill>
                          <a:schemeClr val="bg1"/>
                        </a:solidFill>
                        <a:effectLst/>
                        <a:latin typeface="Aptos Narrow" panose="020B0004020202020204" pitchFamily="34" charset="0"/>
                      </a:endParaRPr>
                    </a:p>
                  </a:txBody>
                  <a:tcPr marL="9171" marR="9171" marT="9171" marB="0" anchor="b">
                    <a:solidFill>
                      <a:schemeClr val="tx1"/>
                    </a:solidFill>
                  </a:tcPr>
                </a:tc>
                <a:tc>
                  <a:txBody>
                    <a:bodyPr/>
                    <a:lstStyle/>
                    <a:p>
                      <a:pPr algn="r" fontAlgn="b"/>
                      <a:r>
                        <a:rPr lang="en-US" sz="1000" b="0" i="0" u="none" strike="noStrike" dirty="0">
                          <a:solidFill>
                            <a:schemeClr val="bg1"/>
                          </a:solidFill>
                          <a:effectLst/>
                          <a:latin typeface="Aptos Narrow" panose="020B0004020202020204" pitchFamily="34" charset="0"/>
                        </a:rPr>
                        <a:t>Operator Reset</a:t>
                      </a:r>
                    </a:p>
                  </a:txBody>
                  <a:tcPr marL="9171" marR="9171" marT="9171" marB="0" anchor="b">
                    <a:solidFill>
                      <a:schemeClr val="tx1"/>
                    </a:solidFill>
                  </a:tcPr>
                </a:tc>
                <a:tc>
                  <a:txBody>
                    <a:bodyPr/>
                    <a:lstStyle/>
                    <a:p>
                      <a:pPr algn="r" fontAlgn="b"/>
                      <a:r>
                        <a:rPr lang="en-US" sz="1000" b="0" i="0" u="none" strike="noStrike" dirty="0">
                          <a:solidFill>
                            <a:schemeClr val="bg1"/>
                          </a:solidFill>
                          <a:effectLst/>
                          <a:latin typeface="Aptos Narrow" panose="020B0004020202020204" pitchFamily="34" charset="0"/>
                        </a:rPr>
                        <a:t>No</a:t>
                      </a:r>
                    </a:p>
                  </a:txBody>
                  <a:tcPr marL="9171" marR="9171" marT="9171" marB="0" anchor="b">
                    <a:solidFill>
                      <a:schemeClr val="tx1"/>
                    </a:solidFill>
                  </a:tcPr>
                </a:tc>
                <a:extLst>
                  <a:ext uri="{0D108BD9-81ED-4DB2-BD59-A6C34878D82A}">
                    <a16:rowId xmlns:a16="http://schemas.microsoft.com/office/drawing/2014/main" val="4196423407"/>
                  </a:ext>
                </a:extLst>
              </a:tr>
            </a:tbl>
          </a:graphicData>
        </a:graphic>
      </p:graphicFrame>
      <p:sp>
        <p:nvSpPr>
          <p:cNvPr id="7" name="TextBox 6">
            <a:extLst>
              <a:ext uri="{FF2B5EF4-FFF2-40B4-BE49-F238E27FC236}">
                <a16:creationId xmlns:a16="http://schemas.microsoft.com/office/drawing/2014/main" id="{AC81065A-6786-0B46-A62C-709F7F727732}"/>
              </a:ext>
            </a:extLst>
          </p:cNvPr>
          <p:cNvSpPr txBox="1"/>
          <p:nvPr/>
        </p:nvSpPr>
        <p:spPr>
          <a:xfrm>
            <a:off x="4929352" y="5129048"/>
            <a:ext cx="1314784" cy="341632"/>
          </a:xfrm>
          <a:prstGeom prst="rect">
            <a:avLst/>
          </a:prstGeom>
          <a:noFill/>
        </p:spPr>
        <p:txBody>
          <a:bodyPr wrap="none" rtlCol="0">
            <a:spAutoFit/>
          </a:bodyPr>
          <a:lstStyle/>
          <a:p>
            <a:pPr algn="l">
              <a:lnSpc>
                <a:spcPct val="90000"/>
              </a:lnSpc>
            </a:pPr>
            <a:r>
              <a:rPr lang="en-US" dirty="0">
                <a:latin typeface="+mn-lt"/>
              </a:rPr>
              <a:t>Last 3 trips</a:t>
            </a:r>
          </a:p>
        </p:txBody>
      </p:sp>
    </p:spTree>
    <p:extLst>
      <p:ext uri="{BB962C8B-B14F-4D97-AF65-F5344CB8AC3E}">
        <p14:creationId xmlns:p14="http://schemas.microsoft.com/office/powerpoint/2010/main" val="43039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2477-6B87-8642-9139-FA2CF7458143}"/>
              </a:ext>
            </a:extLst>
          </p:cNvPr>
          <p:cNvSpPr>
            <a:spLocks noGrp="1"/>
          </p:cNvSpPr>
          <p:nvPr>
            <p:ph type="title"/>
          </p:nvPr>
        </p:nvSpPr>
        <p:spPr/>
        <p:txBody>
          <a:bodyPr/>
          <a:lstStyle/>
          <a:p>
            <a:r>
              <a:rPr lang="en-US" dirty="0"/>
              <a:t>Tools Used to Track System Reliability and Availability</a:t>
            </a:r>
          </a:p>
        </p:txBody>
      </p:sp>
      <p:sp>
        <p:nvSpPr>
          <p:cNvPr id="3" name="Content Placeholder 2">
            <a:extLst>
              <a:ext uri="{FF2B5EF4-FFF2-40B4-BE49-F238E27FC236}">
                <a16:creationId xmlns:a16="http://schemas.microsoft.com/office/drawing/2014/main" id="{38BF84AA-5A31-E148-9477-30F551430107}"/>
              </a:ext>
            </a:extLst>
          </p:cNvPr>
          <p:cNvSpPr>
            <a:spLocks noGrp="1"/>
          </p:cNvSpPr>
          <p:nvPr>
            <p:ph idx="1"/>
          </p:nvPr>
        </p:nvSpPr>
        <p:spPr>
          <a:xfrm>
            <a:off x="448054" y="781436"/>
            <a:ext cx="11670373" cy="2220563"/>
          </a:xfrm>
        </p:spPr>
        <p:txBody>
          <a:bodyPr/>
          <a:lstStyle/>
          <a:p>
            <a:r>
              <a:rPr lang="en-US" sz="2400" dirty="0"/>
              <a:t>EPICS – Experimental Physics and Industrial Control System</a:t>
            </a:r>
          </a:p>
          <a:p>
            <a:pPr lvl="1"/>
            <a:r>
              <a:rPr lang="en-US" sz="2000" dirty="0"/>
              <a:t>The accelerator control system is the data feed for Asset Performance Management (APM) software</a:t>
            </a:r>
          </a:p>
          <a:p>
            <a:r>
              <a:rPr lang="en-US" sz="2400" dirty="0"/>
              <a:t>E-log – Electronic logbook</a:t>
            </a:r>
          </a:p>
          <a:p>
            <a:pPr lvl="1"/>
            <a:r>
              <a:rPr lang="en-US" sz="2000" dirty="0"/>
              <a:t>How accelerator operations tracks changes to just about anything!!</a:t>
            </a:r>
          </a:p>
          <a:p>
            <a:pPr lvl="1"/>
            <a:r>
              <a:rPr lang="en-US" sz="2000" dirty="0"/>
              <a:t>Minimal standardization</a:t>
            </a:r>
          </a:p>
          <a:p>
            <a:pPr lvl="1"/>
            <a:endParaRPr lang="en-US" sz="2000" dirty="0"/>
          </a:p>
          <a:p>
            <a:pPr lvl="1"/>
            <a:endParaRPr lang="en-US" sz="2000" dirty="0"/>
          </a:p>
        </p:txBody>
      </p:sp>
      <p:sp>
        <p:nvSpPr>
          <p:cNvPr id="6" name="TextBox 5">
            <a:extLst>
              <a:ext uri="{FF2B5EF4-FFF2-40B4-BE49-F238E27FC236}">
                <a16:creationId xmlns:a16="http://schemas.microsoft.com/office/drawing/2014/main" id="{E9E9E90E-83D8-86F5-919E-77E8F70B2ED3}"/>
              </a:ext>
            </a:extLst>
          </p:cNvPr>
          <p:cNvSpPr txBox="1"/>
          <p:nvPr/>
        </p:nvSpPr>
        <p:spPr>
          <a:xfrm>
            <a:off x="4067239" y="6217333"/>
            <a:ext cx="4057521" cy="480131"/>
          </a:xfrm>
          <a:prstGeom prst="rect">
            <a:avLst/>
          </a:prstGeom>
          <a:noFill/>
        </p:spPr>
        <p:txBody>
          <a:bodyPr wrap="none" rtlCol="0">
            <a:spAutoFit/>
          </a:bodyPr>
          <a:lstStyle/>
          <a:p>
            <a:pPr algn="l">
              <a:lnSpc>
                <a:spcPct val="90000"/>
              </a:lnSpc>
            </a:pPr>
            <a:r>
              <a:rPr lang="en-US" sz="2800" dirty="0">
                <a:latin typeface="+mn-lt"/>
              </a:rPr>
              <a:t>Need standardization!</a:t>
            </a:r>
          </a:p>
        </p:txBody>
      </p:sp>
      <p:sp>
        <p:nvSpPr>
          <p:cNvPr id="9" name="Content Placeholder 2">
            <a:extLst>
              <a:ext uri="{FF2B5EF4-FFF2-40B4-BE49-F238E27FC236}">
                <a16:creationId xmlns:a16="http://schemas.microsoft.com/office/drawing/2014/main" id="{1049846F-5B9D-9848-6916-A548DCAA38B8}"/>
              </a:ext>
            </a:extLst>
          </p:cNvPr>
          <p:cNvSpPr txBox="1">
            <a:spLocks/>
          </p:cNvSpPr>
          <p:nvPr/>
        </p:nvSpPr>
        <p:spPr bwMode="auto">
          <a:xfrm>
            <a:off x="448055" y="3212172"/>
            <a:ext cx="5879173" cy="1748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OAS – Operations Administration System</a:t>
            </a:r>
          </a:p>
          <a:p>
            <a:pPr lvl="1"/>
            <a:r>
              <a:rPr lang="en-US" sz="2000" dirty="0"/>
              <a:t>How accelerator operations tracks system downtime</a:t>
            </a:r>
          </a:p>
          <a:p>
            <a:pPr lvl="1"/>
            <a:r>
              <a:rPr lang="en-US" sz="2000" dirty="0"/>
              <a:t>Some standardization</a:t>
            </a:r>
          </a:p>
          <a:p>
            <a:pPr lvl="1"/>
            <a:endParaRPr lang="en-US" sz="2000" dirty="0"/>
          </a:p>
        </p:txBody>
      </p:sp>
      <p:sp>
        <p:nvSpPr>
          <p:cNvPr id="10" name="Content Placeholder 2">
            <a:extLst>
              <a:ext uri="{FF2B5EF4-FFF2-40B4-BE49-F238E27FC236}">
                <a16:creationId xmlns:a16="http://schemas.microsoft.com/office/drawing/2014/main" id="{9C236210-EA52-80E4-CC2F-B1A85A1EA272}"/>
              </a:ext>
            </a:extLst>
          </p:cNvPr>
          <p:cNvSpPr txBox="1">
            <a:spLocks/>
          </p:cNvSpPr>
          <p:nvPr/>
        </p:nvSpPr>
        <p:spPr bwMode="auto">
          <a:xfrm>
            <a:off x="448054" y="5068108"/>
            <a:ext cx="11411712" cy="1748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EAM – Enterprise Asset Management</a:t>
            </a:r>
          </a:p>
          <a:p>
            <a:pPr lvl="1"/>
            <a:r>
              <a:rPr lang="en-US" sz="2000" dirty="0"/>
              <a:t>Computerized Maintenance Management System (CMMS) technical personnel document preventive and corrective maintenance on systems, positions, and assets</a:t>
            </a:r>
          </a:p>
          <a:p>
            <a:pPr lvl="1"/>
            <a:r>
              <a:rPr lang="en-US" sz="2000" dirty="0"/>
              <a:t>Some standardization</a:t>
            </a:r>
          </a:p>
          <a:p>
            <a:pPr lvl="1"/>
            <a:endParaRPr lang="en-US" sz="2000" dirty="0"/>
          </a:p>
          <a:p>
            <a:pPr lvl="1"/>
            <a:endParaRPr lang="en-US" sz="2000" dirty="0"/>
          </a:p>
        </p:txBody>
      </p:sp>
      <p:sp>
        <p:nvSpPr>
          <p:cNvPr id="11" name="TextBox 10">
            <a:extLst>
              <a:ext uri="{FF2B5EF4-FFF2-40B4-BE49-F238E27FC236}">
                <a16:creationId xmlns:a16="http://schemas.microsoft.com/office/drawing/2014/main" id="{44913CE6-8043-0B1A-DB20-5B8C124FF990}"/>
              </a:ext>
            </a:extLst>
          </p:cNvPr>
          <p:cNvSpPr txBox="1"/>
          <p:nvPr/>
        </p:nvSpPr>
        <p:spPr>
          <a:xfrm>
            <a:off x="6443340" y="2811174"/>
            <a:ext cx="614271" cy="230832"/>
          </a:xfrm>
          <a:prstGeom prst="rect">
            <a:avLst/>
          </a:prstGeom>
          <a:noFill/>
        </p:spPr>
        <p:txBody>
          <a:bodyPr wrap="none" rtlCol="0">
            <a:spAutoFit/>
          </a:bodyPr>
          <a:lstStyle/>
          <a:p>
            <a:pPr algn="l">
              <a:lnSpc>
                <a:spcPct val="90000"/>
              </a:lnSpc>
            </a:pPr>
            <a:r>
              <a:rPr lang="en-US" sz="1000" dirty="0">
                <a:solidFill>
                  <a:schemeClr val="accent1"/>
                </a:solidFill>
                <a:latin typeface="+mn-lt"/>
              </a:rPr>
              <a:t>System</a:t>
            </a:r>
          </a:p>
        </p:txBody>
      </p:sp>
      <p:sp>
        <p:nvSpPr>
          <p:cNvPr id="12" name="TextBox 11">
            <a:extLst>
              <a:ext uri="{FF2B5EF4-FFF2-40B4-BE49-F238E27FC236}">
                <a16:creationId xmlns:a16="http://schemas.microsoft.com/office/drawing/2014/main" id="{C9DE7196-15BF-BFCE-2649-CC88E7C7BD34}"/>
              </a:ext>
            </a:extLst>
          </p:cNvPr>
          <p:cNvSpPr txBox="1"/>
          <p:nvPr/>
        </p:nvSpPr>
        <p:spPr>
          <a:xfrm>
            <a:off x="7175235" y="2811174"/>
            <a:ext cx="830677" cy="230832"/>
          </a:xfrm>
          <a:prstGeom prst="rect">
            <a:avLst/>
          </a:prstGeom>
          <a:noFill/>
        </p:spPr>
        <p:txBody>
          <a:bodyPr wrap="none" rtlCol="0">
            <a:spAutoFit/>
          </a:bodyPr>
          <a:lstStyle/>
          <a:p>
            <a:pPr algn="l">
              <a:lnSpc>
                <a:spcPct val="90000"/>
              </a:lnSpc>
            </a:pPr>
            <a:r>
              <a:rPr lang="en-US" sz="1000" dirty="0">
                <a:solidFill>
                  <a:schemeClr val="accent1"/>
                </a:solidFill>
                <a:latin typeface="+mn-lt"/>
              </a:rPr>
              <a:t>Subsystem</a:t>
            </a:r>
          </a:p>
        </p:txBody>
      </p:sp>
      <p:sp>
        <p:nvSpPr>
          <p:cNvPr id="13" name="TextBox 12">
            <a:extLst>
              <a:ext uri="{FF2B5EF4-FFF2-40B4-BE49-F238E27FC236}">
                <a16:creationId xmlns:a16="http://schemas.microsoft.com/office/drawing/2014/main" id="{9F93DDEA-3232-0E07-F30A-4CCE93B6D728}"/>
              </a:ext>
            </a:extLst>
          </p:cNvPr>
          <p:cNvSpPr txBox="1"/>
          <p:nvPr/>
        </p:nvSpPr>
        <p:spPr>
          <a:xfrm>
            <a:off x="7891614" y="2809049"/>
            <a:ext cx="821059" cy="230832"/>
          </a:xfrm>
          <a:prstGeom prst="rect">
            <a:avLst/>
          </a:prstGeom>
          <a:noFill/>
        </p:spPr>
        <p:txBody>
          <a:bodyPr wrap="none" rtlCol="0">
            <a:spAutoFit/>
          </a:bodyPr>
          <a:lstStyle/>
          <a:p>
            <a:pPr algn="l">
              <a:lnSpc>
                <a:spcPct val="90000"/>
              </a:lnSpc>
            </a:pPr>
            <a:r>
              <a:rPr lang="en-US" sz="1000" dirty="0">
                <a:solidFill>
                  <a:schemeClr val="accent1"/>
                </a:solidFill>
                <a:latin typeface="+mn-lt"/>
              </a:rPr>
              <a:t>Downtime</a:t>
            </a:r>
          </a:p>
        </p:txBody>
      </p:sp>
      <p:sp>
        <p:nvSpPr>
          <p:cNvPr id="14" name="TextBox 13">
            <a:extLst>
              <a:ext uri="{FF2B5EF4-FFF2-40B4-BE49-F238E27FC236}">
                <a16:creationId xmlns:a16="http://schemas.microsoft.com/office/drawing/2014/main" id="{8568D533-FFEE-A0E8-1B3F-581829E866AF}"/>
              </a:ext>
            </a:extLst>
          </p:cNvPr>
          <p:cNvSpPr txBox="1"/>
          <p:nvPr/>
        </p:nvSpPr>
        <p:spPr>
          <a:xfrm>
            <a:off x="9224184" y="2806924"/>
            <a:ext cx="877163" cy="230832"/>
          </a:xfrm>
          <a:prstGeom prst="rect">
            <a:avLst/>
          </a:prstGeom>
          <a:noFill/>
        </p:spPr>
        <p:txBody>
          <a:bodyPr wrap="none" rtlCol="0">
            <a:spAutoFit/>
          </a:bodyPr>
          <a:lstStyle/>
          <a:p>
            <a:pPr algn="l">
              <a:lnSpc>
                <a:spcPct val="90000"/>
              </a:lnSpc>
            </a:pPr>
            <a:r>
              <a:rPr lang="en-US" sz="1000" dirty="0">
                <a:solidFill>
                  <a:schemeClr val="accent1"/>
                </a:solidFill>
                <a:latin typeface="+mn-lt"/>
              </a:rPr>
              <a:t>Fault Code</a:t>
            </a:r>
          </a:p>
        </p:txBody>
      </p:sp>
      <p:pic>
        <p:nvPicPr>
          <p:cNvPr id="16" name="Picture 15" descr="A screenshot of a computer&#10;&#10;Description automatically generated">
            <a:extLst>
              <a:ext uri="{FF2B5EF4-FFF2-40B4-BE49-F238E27FC236}">
                <a16:creationId xmlns:a16="http://schemas.microsoft.com/office/drawing/2014/main" id="{0EDC4674-DD8F-4A90-FC84-A172EED5FB00}"/>
              </a:ext>
            </a:extLst>
          </p:cNvPr>
          <p:cNvPicPr>
            <a:picLocks noChangeAspect="1"/>
          </p:cNvPicPr>
          <p:nvPr/>
        </p:nvPicPr>
        <p:blipFill>
          <a:blip r:embed="rId2"/>
          <a:stretch>
            <a:fillRect/>
          </a:stretch>
        </p:blipFill>
        <p:spPr>
          <a:xfrm>
            <a:off x="6327228" y="3065456"/>
            <a:ext cx="5809486" cy="2381493"/>
          </a:xfrm>
          <a:prstGeom prst="rect">
            <a:avLst/>
          </a:prstGeom>
          <a:ln>
            <a:solidFill>
              <a:schemeClr val="tx1"/>
            </a:solidFill>
          </a:ln>
        </p:spPr>
      </p:pic>
    </p:spTree>
    <p:extLst>
      <p:ext uri="{BB962C8B-B14F-4D97-AF65-F5344CB8AC3E}">
        <p14:creationId xmlns:p14="http://schemas.microsoft.com/office/powerpoint/2010/main" val="183441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A screenshot of a computer&#10;&#10;Description automatically generated">
            <a:extLst>
              <a:ext uri="{FF2B5EF4-FFF2-40B4-BE49-F238E27FC236}">
                <a16:creationId xmlns:a16="http://schemas.microsoft.com/office/drawing/2014/main" id="{D55056F5-4C4E-44D4-0578-A76C925D7F7F}"/>
              </a:ext>
            </a:extLst>
          </p:cNvPr>
          <p:cNvPicPr>
            <a:picLocks noChangeAspect="1"/>
          </p:cNvPicPr>
          <p:nvPr/>
        </p:nvPicPr>
        <p:blipFill>
          <a:blip r:embed="rId2"/>
          <a:stretch>
            <a:fillRect/>
          </a:stretch>
        </p:blipFill>
        <p:spPr>
          <a:xfrm>
            <a:off x="9238464" y="1661334"/>
            <a:ext cx="2794732" cy="4041612"/>
          </a:xfrm>
          <a:prstGeom prst="rect">
            <a:avLst/>
          </a:prstGeom>
          <a:ln>
            <a:solidFill>
              <a:schemeClr val="tx1"/>
            </a:solidFill>
          </a:ln>
        </p:spPr>
      </p:pic>
      <p:sp>
        <p:nvSpPr>
          <p:cNvPr id="2" name="Title 1">
            <a:extLst>
              <a:ext uri="{FF2B5EF4-FFF2-40B4-BE49-F238E27FC236}">
                <a16:creationId xmlns:a16="http://schemas.microsoft.com/office/drawing/2014/main" id="{E78A841B-B4B1-767C-EEB9-8FDC90B44BF1}"/>
              </a:ext>
            </a:extLst>
          </p:cNvPr>
          <p:cNvSpPr>
            <a:spLocks noGrp="1"/>
          </p:cNvSpPr>
          <p:nvPr>
            <p:ph type="title"/>
          </p:nvPr>
        </p:nvSpPr>
        <p:spPr>
          <a:xfrm>
            <a:off x="344378" y="320040"/>
            <a:ext cx="11425236" cy="978729"/>
          </a:xfrm>
        </p:spPr>
        <p:txBody>
          <a:bodyPr/>
          <a:lstStyle/>
          <a:p>
            <a:r>
              <a:rPr lang="en-US" dirty="0"/>
              <a:t>Machine Protection System (MPS) EPICS PVs Build the EAM System Hierarchy</a:t>
            </a:r>
          </a:p>
        </p:txBody>
      </p:sp>
      <p:sp>
        <p:nvSpPr>
          <p:cNvPr id="3" name="Content Placeholder 2">
            <a:extLst>
              <a:ext uri="{FF2B5EF4-FFF2-40B4-BE49-F238E27FC236}">
                <a16:creationId xmlns:a16="http://schemas.microsoft.com/office/drawing/2014/main" id="{536DAFFA-289F-DB2A-A4ED-60AE6BDCE765}"/>
              </a:ext>
            </a:extLst>
          </p:cNvPr>
          <p:cNvSpPr>
            <a:spLocks noGrp="1"/>
          </p:cNvSpPr>
          <p:nvPr>
            <p:ph idx="1"/>
          </p:nvPr>
        </p:nvSpPr>
        <p:spPr>
          <a:xfrm>
            <a:off x="347562" y="1373707"/>
            <a:ext cx="4201890" cy="684244"/>
          </a:xfrm>
        </p:spPr>
        <p:txBody>
          <a:bodyPr/>
          <a:lstStyle/>
          <a:p>
            <a:r>
              <a:rPr lang="en-US" sz="2000" dirty="0">
                <a:latin typeface="+mn-lt"/>
              </a:rPr>
              <a:t>MPS EPICS Process Variables (PVs) are nicely named to help provide a way to define the EAM System and Position hierarchy </a:t>
            </a:r>
          </a:p>
        </p:txBody>
      </p:sp>
      <p:sp>
        <p:nvSpPr>
          <p:cNvPr id="13" name="TextBox 12">
            <a:extLst>
              <a:ext uri="{FF2B5EF4-FFF2-40B4-BE49-F238E27FC236}">
                <a16:creationId xmlns:a16="http://schemas.microsoft.com/office/drawing/2014/main" id="{39BD82C8-5DB4-B705-EA90-F4AF5058ED2C}"/>
              </a:ext>
            </a:extLst>
          </p:cNvPr>
          <p:cNvSpPr txBox="1"/>
          <p:nvPr/>
        </p:nvSpPr>
        <p:spPr>
          <a:xfrm>
            <a:off x="38981" y="2943763"/>
            <a:ext cx="2142202" cy="758162"/>
          </a:xfrm>
          <a:prstGeom prst="rect">
            <a:avLst/>
          </a:prstGeom>
          <a:solidFill>
            <a:srgbClr val="FF0000"/>
          </a:solidFill>
        </p:spPr>
        <p:txBody>
          <a:bodyPr wrap="square" rtlCol="0" anchor="ctr" anchorCtr="0">
            <a:noAutofit/>
          </a:bodyPr>
          <a:lstStyle/>
          <a:p>
            <a:pPr algn="ctr">
              <a:lnSpc>
                <a:spcPct val="90000"/>
              </a:lnSpc>
            </a:pPr>
            <a:r>
              <a:rPr lang="en-US" sz="1300" dirty="0">
                <a:solidFill>
                  <a:schemeClr val="bg1"/>
                </a:solidFill>
                <a:latin typeface="+mn-lt"/>
              </a:rPr>
              <a:t>Beam control system</a:t>
            </a:r>
          </a:p>
        </p:txBody>
      </p:sp>
      <p:cxnSp>
        <p:nvCxnSpPr>
          <p:cNvPr id="40" name="Straight Arrow Connector 39">
            <a:extLst>
              <a:ext uri="{FF2B5EF4-FFF2-40B4-BE49-F238E27FC236}">
                <a16:creationId xmlns:a16="http://schemas.microsoft.com/office/drawing/2014/main" id="{DAA8457E-F3B9-3076-5257-73EC3067DE13}"/>
              </a:ext>
            </a:extLst>
          </p:cNvPr>
          <p:cNvCxnSpPr>
            <a:cxnSpLocks/>
            <a:stCxn id="5" idx="1"/>
          </p:cNvCxnSpPr>
          <p:nvPr/>
        </p:nvCxnSpPr>
        <p:spPr>
          <a:xfrm flipH="1">
            <a:off x="2181183" y="3322842"/>
            <a:ext cx="354110" cy="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40CE50A-2A19-B60F-238D-81D91DCAE55B}"/>
              </a:ext>
            </a:extLst>
          </p:cNvPr>
          <p:cNvSpPr/>
          <p:nvPr/>
        </p:nvSpPr>
        <p:spPr>
          <a:xfrm>
            <a:off x="2535293" y="3094242"/>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2600" dirty="0">
                <a:solidFill>
                  <a:schemeClr val="bg1"/>
                </a:solidFill>
              </a:rPr>
              <a:t>MPS</a:t>
            </a:r>
          </a:p>
        </p:txBody>
      </p:sp>
      <p:sp>
        <p:nvSpPr>
          <p:cNvPr id="6" name="Rectangle 5">
            <a:extLst>
              <a:ext uri="{FF2B5EF4-FFF2-40B4-BE49-F238E27FC236}">
                <a16:creationId xmlns:a16="http://schemas.microsoft.com/office/drawing/2014/main" id="{10200C8F-BCF9-EAA5-0857-08B7CFBB6E88}"/>
              </a:ext>
            </a:extLst>
          </p:cNvPr>
          <p:cNvSpPr/>
          <p:nvPr/>
        </p:nvSpPr>
        <p:spPr>
          <a:xfrm>
            <a:off x="4817056" y="1647084"/>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RF Cavities (124)</a:t>
            </a:r>
          </a:p>
        </p:txBody>
      </p:sp>
      <p:sp>
        <p:nvSpPr>
          <p:cNvPr id="7" name="Rectangle 6">
            <a:extLst>
              <a:ext uri="{FF2B5EF4-FFF2-40B4-BE49-F238E27FC236}">
                <a16:creationId xmlns:a16="http://schemas.microsoft.com/office/drawing/2014/main" id="{329E2DD4-3809-92DA-968C-DDF911356BEA}"/>
              </a:ext>
            </a:extLst>
          </p:cNvPr>
          <p:cNvSpPr/>
          <p:nvPr/>
        </p:nvSpPr>
        <p:spPr>
          <a:xfrm>
            <a:off x="4817056" y="2129470"/>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Klystrons (38)</a:t>
            </a:r>
          </a:p>
        </p:txBody>
      </p:sp>
      <p:sp>
        <p:nvSpPr>
          <p:cNvPr id="8" name="Rectangle 7">
            <a:extLst>
              <a:ext uri="{FF2B5EF4-FFF2-40B4-BE49-F238E27FC236}">
                <a16:creationId xmlns:a16="http://schemas.microsoft.com/office/drawing/2014/main" id="{C1D2768D-CD09-05DB-64BC-37C3B424EF2D}"/>
              </a:ext>
            </a:extLst>
          </p:cNvPr>
          <p:cNvSpPr/>
          <p:nvPr/>
        </p:nvSpPr>
        <p:spPr>
          <a:xfrm>
            <a:off x="4817056" y="2611856"/>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Klystron power supplies (18)</a:t>
            </a:r>
          </a:p>
        </p:txBody>
      </p:sp>
      <p:sp>
        <p:nvSpPr>
          <p:cNvPr id="9" name="Rectangle 8">
            <a:extLst>
              <a:ext uri="{FF2B5EF4-FFF2-40B4-BE49-F238E27FC236}">
                <a16:creationId xmlns:a16="http://schemas.microsoft.com/office/drawing/2014/main" id="{225741AD-4049-A733-8701-62CDFB41AADA}"/>
              </a:ext>
            </a:extLst>
          </p:cNvPr>
          <p:cNvSpPr/>
          <p:nvPr/>
        </p:nvSpPr>
        <p:spPr>
          <a:xfrm>
            <a:off x="4817056" y="3094242"/>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Magnets (432)</a:t>
            </a:r>
          </a:p>
        </p:txBody>
      </p:sp>
      <p:sp>
        <p:nvSpPr>
          <p:cNvPr id="10" name="Rectangle 9">
            <a:extLst>
              <a:ext uri="{FF2B5EF4-FFF2-40B4-BE49-F238E27FC236}">
                <a16:creationId xmlns:a16="http://schemas.microsoft.com/office/drawing/2014/main" id="{3391E528-D3FC-B42E-95C8-BB5397F3BEF5}"/>
              </a:ext>
            </a:extLst>
          </p:cNvPr>
          <p:cNvSpPr/>
          <p:nvPr/>
        </p:nvSpPr>
        <p:spPr>
          <a:xfrm>
            <a:off x="4817056" y="3576628"/>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Vacuum (46)</a:t>
            </a:r>
          </a:p>
        </p:txBody>
      </p:sp>
      <p:sp>
        <p:nvSpPr>
          <p:cNvPr id="11" name="Rectangle 10">
            <a:extLst>
              <a:ext uri="{FF2B5EF4-FFF2-40B4-BE49-F238E27FC236}">
                <a16:creationId xmlns:a16="http://schemas.microsoft.com/office/drawing/2014/main" id="{174FCAAD-9B97-7874-3566-813D576A245C}"/>
              </a:ext>
            </a:extLst>
          </p:cNvPr>
          <p:cNvSpPr/>
          <p:nvPr/>
        </p:nvSpPr>
        <p:spPr>
          <a:xfrm>
            <a:off x="4817056" y="4059014"/>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Diagnostics (435)</a:t>
            </a:r>
          </a:p>
        </p:txBody>
      </p:sp>
      <p:sp>
        <p:nvSpPr>
          <p:cNvPr id="12" name="Rectangle 11">
            <a:extLst>
              <a:ext uri="{FF2B5EF4-FFF2-40B4-BE49-F238E27FC236}">
                <a16:creationId xmlns:a16="http://schemas.microsoft.com/office/drawing/2014/main" id="{7A47AE66-6149-A543-2BCB-BDEE1C57D365}"/>
              </a:ext>
            </a:extLst>
          </p:cNvPr>
          <p:cNvSpPr/>
          <p:nvPr/>
        </p:nvSpPr>
        <p:spPr>
          <a:xfrm>
            <a:off x="4817056" y="4541400"/>
            <a:ext cx="18288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err="1">
                <a:solidFill>
                  <a:schemeClr val="bg1"/>
                </a:solidFill>
              </a:rPr>
              <a:t>Misc</a:t>
            </a:r>
            <a:r>
              <a:rPr lang="en-US" sz="1300" dirty="0">
                <a:solidFill>
                  <a:schemeClr val="bg1"/>
                </a:solidFill>
              </a:rPr>
              <a:t> (51)</a:t>
            </a:r>
          </a:p>
        </p:txBody>
      </p:sp>
      <p:sp>
        <p:nvSpPr>
          <p:cNvPr id="14" name="Rectangle 13">
            <a:extLst>
              <a:ext uri="{FF2B5EF4-FFF2-40B4-BE49-F238E27FC236}">
                <a16:creationId xmlns:a16="http://schemas.microsoft.com/office/drawing/2014/main" id="{25AAF0B8-B351-90B7-0D7A-2658E2472261}"/>
              </a:ext>
            </a:extLst>
          </p:cNvPr>
          <p:cNvSpPr/>
          <p:nvPr/>
        </p:nvSpPr>
        <p:spPr>
          <a:xfrm>
            <a:off x="6913460" y="1647084"/>
            <a:ext cx="20574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DTL_LLRF:HPM1</a:t>
            </a:r>
          </a:p>
          <a:p>
            <a:pPr algn="ctr">
              <a:lnSpc>
                <a:spcPct val="90000"/>
              </a:lnSpc>
            </a:pPr>
            <a:r>
              <a:rPr lang="en-US" sz="1300" dirty="0">
                <a:solidFill>
                  <a:schemeClr val="bg1"/>
                </a:solidFill>
              </a:rPr>
              <a:t>…</a:t>
            </a:r>
          </a:p>
        </p:txBody>
      </p:sp>
      <p:sp>
        <p:nvSpPr>
          <p:cNvPr id="16" name="Rectangle 15">
            <a:extLst>
              <a:ext uri="{FF2B5EF4-FFF2-40B4-BE49-F238E27FC236}">
                <a16:creationId xmlns:a16="http://schemas.microsoft.com/office/drawing/2014/main" id="{03F189DF-D5DD-6D91-2AC0-B4F39B3C481C}"/>
              </a:ext>
            </a:extLst>
          </p:cNvPr>
          <p:cNvSpPr/>
          <p:nvPr/>
        </p:nvSpPr>
        <p:spPr>
          <a:xfrm>
            <a:off x="6913460" y="2126797"/>
            <a:ext cx="20574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DTL_HPRF:XMTR1</a:t>
            </a:r>
          </a:p>
          <a:p>
            <a:pPr algn="ctr">
              <a:lnSpc>
                <a:spcPct val="90000"/>
              </a:lnSpc>
            </a:pPr>
            <a:r>
              <a:rPr lang="en-US" sz="1300" dirty="0">
                <a:solidFill>
                  <a:schemeClr val="bg1"/>
                </a:solidFill>
              </a:rPr>
              <a:t>…</a:t>
            </a:r>
          </a:p>
        </p:txBody>
      </p:sp>
      <p:sp>
        <p:nvSpPr>
          <p:cNvPr id="17" name="Rectangle 16">
            <a:extLst>
              <a:ext uri="{FF2B5EF4-FFF2-40B4-BE49-F238E27FC236}">
                <a16:creationId xmlns:a16="http://schemas.microsoft.com/office/drawing/2014/main" id="{5E3CE46E-73E6-62C8-7459-49014CD29C44}"/>
              </a:ext>
            </a:extLst>
          </p:cNvPr>
          <p:cNvSpPr/>
          <p:nvPr/>
        </p:nvSpPr>
        <p:spPr>
          <a:xfrm>
            <a:off x="6913460" y="2606351"/>
            <a:ext cx="20574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DTL_HPRF:MOD1</a:t>
            </a:r>
          </a:p>
          <a:p>
            <a:pPr algn="ctr">
              <a:lnSpc>
                <a:spcPct val="90000"/>
              </a:lnSpc>
            </a:pPr>
            <a:r>
              <a:rPr lang="en-US" sz="1300" dirty="0">
                <a:solidFill>
                  <a:schemeClr val="bg1"/>
                </a:solidFill>
              </a:rPr>
              <a:t>…</a:t>
            </a:r>
          </a:p>
        </p:txBody>
      </p:sp>
      <p:sp>
        <p:nvSpPr>
          <p:cNvPr id="18" name="Rectangle 17">
            <a:extLst>
              <a:ext uri="{FF2B5EF4-FFF2-40B4-BE49-F238E27FC236}">
                <a16:creationId xmlns:a16="http://schemas.microsoft.com/office/drawing/2014/main" id="{1494ECE7-1B1D-0732-F1BB-1C8270A6B48C}"/>
              </a:ext>
            </a:extLst>
          </p:cNvPr>
          <p:cNvSpPr/>
          <p:nvPr/>
        </p:nvSpPr>
        <p:spPr>
          <a:xfrm>
            <a:off x="6913460" y="3094242"/>
            <a:ext cx="20574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DTL_MAG:PS_DCH01</a:t>
            </a:r>
          </a:p>
          <a:p>
            <a:pPr algn="ctr">
              <a:lnSpc>
                <a:spcPct val="90000"/>
              </a:lnSpc>
            </a:pPr>
            <a:r>
              <a:rPr lang="en-US" sz="1300" dirty="0">
                <a:solidFill>
                  <a:schemeClr val="bg1"/>
                </a:solidFill>
              </a:rPr>
              <a:t>…</a:t>
            </a:r>
          </a:p>
        </p:txBody>
      </p:sp>
      <p:sp>
        <p:nvSpPr>
          <p:cNvPr id="19" name="Rectangle 18">
            <a:extLst>
              <a:ext uri="{FF2B5EF4-FFF2-40B4-BE49-F238E27FC236}">
                <a16:creationId xmlns:a16="http://schemas.microsoft.com/office/drawing/2014/main" id="{8E12D3D1-14D7-FBD8-0713-99DA286F2132}"/>
              </a:ext>
            </a:extLst>
          </p:cNvPr>
          <p:cNvSpPr/>
          <p:nvPr/>
        </p:nvSpPr>
        <p:spPr>
          <a:xfrm>
            <a:off x="6913460" y="3576628"/>
            <a:ext cx="20574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DTL_VAC:SGV01</a:t>
            </a:r>
          </a:p>
          <a:p>
            <a:pPr algn="ctr">
              <a:lnSpc>
                <a:spcPct val="90000"/>
              </a:lnSpc>
            </a:pPr>
            <a:r>
              <a:rPr lang="en-US" sz="1300" dirty="0">
                <a:solidFill>
                  <a:schemeClr val="bg1"/>
                </a:solidFill>
              </a:rPr>
              <a:t>…</a:t>
            </a:r>
          </a:p>
        </p:txBody>
      </p:sp>
      <p:sp>
        <p:nvSpPr>
          <p:cNvPr id="20" name="Rectangle 19">
            <a:extLst>
              <a:ext uri="{FF2B5EF4-FFF2-40B4-BE49-F238E27FC236}">
                <a16:creationId xmlns:a16="http://schemas.microsoft.com/office/drawing/2014/main" id="{3DC531EB-BA60-56A0-83A9-CA419D04C7C8}"/>
              </a:ext>
            </a:extLst>
          </p:cNvPr>
          <p:cNvSpPr/>
          <p:nvPr/>
        </p:nvSpPr>
        <p:spPr>
          <a:xfrm>
            <a:off x="6913460" y="4059014"/>
            <a:ext cx="20574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DTL_DIAG:BLM130</a:t>
            </a:r>
          </a:p>
          <a:p>
            <a:pPr algn="ctr">
              <a:lnSpc>
                <a:spcPct val="90000"/>
              </a:lnSpc>
            </a:pPr>
            <a:r>
              <a:rPr lang="en-US" sz="1300" dirty="0">
                <a:solidFill>
                  <a:schemeClr val="bg1"/>
                </a:solidFill>
              </a:rPr>
              <a:t>…</a:t>
            </a:r>
          </a:p>
        </p:txBody>
      </p:sp>
      <p:sp>
        <p:nvSpPr>
          <p:cNvPr id="21" name="Rectangle 20">
            <a:extLst>
              <a:ext uri="{FF2B5EF4-FFF2-40B4-BE49-F238E27FC236}">
                <a16:creationId xmlns:a16="http://schemas.microsoft.com/office/drawing/2014/main" id="{6C773597-6902-A2BD-15BA-59766A81DDFE}"/>
              </a:ext>
            </a:extLst>
          </p:cNvPr>
          <p:cNvSpPr/>
          <p:nvPr/>
        </p:nvSpPr>
        <p:spPr>
          <a:xfrm>
            <a:off x="6913460" y="4541400"/>
            <a:ext cx="2057400" cy="457200"/>
          </a:xfrm>
          <a:prstGeom prst="rect">
            <a:avLst/>
          </a:prstGeom>
          <a:solidFill>
            <a:srgbClr val="FF0000"/>
          </a:solidFill>
          <a:ln w="38100">
            <a:no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lnSpc>
                <a:spcPct val="90000"/>
              </a:lnSpc>
            </a:pPr>
            <a:r>
              <a:rPr lang="en-US" sz="1300" dirty="0">
                <a:solidFill>
                  <a:schemeClr val="bg1"/>
                </a:solidFill>
              </a:rPr>
              <a:t>TGT_MPS:PLC1</a:t>
            </a:r>
          </a:p>
          <a:p>
            <a:pPr algn="ctr">
              <a:lnSpc>
                <a:spcPct val="90000"/>
              </a:lnSpc>
            </a:pPr>
            <a:r>
              <a:rPr lang="en-US" sz="1300" dirty="0">
                <a:solidFill>
                  <a:schemeClr val="bg1"/>
                </a:solidFill>
              </a:rPr>
              <a:t>…</a:t>
            </a:r>
          </a:p>
        </p:txBody>
      </p:sp>
      <p:cxnSp>
        <p:nvCxnSpPr>
          <p:cNvPr id="26" name="Elbow Connector 25">
            <a:extLst>
              <a:ext uri="{FF2B5EF4-FFF2-40B4-BE49-F238E27FC236}">
                <a16:creationId xmlns:a16="http://schemas.microsoft.com/office/drawing/2014/main" id="{2DCC8D00-9C80-E483-4FCE-F72D3038BE33}"/>
              </a:ext>
            </a:extLst>
          </p:cNvPr>
          <p:cNvCxnSpPr>
            <a:cxnSpLocks/>
            <a:stCxn id="6" idx="1"/>
            <a:endCxn id="5" idx="3"/>
          </p:cNvCxnSpPr>
          <p:nvPr/>
        </p:nvCxnSpPr>
        <p:spPr>
          <a:xfrm rot="10800000" flipV="1">
            <a:off x="4364094" y="1875684"/>
            <a:ext cx="452963" cy="1447158"/>
          </a:xfrm>
          <a:prstGeom prst="bentConnector3">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D9CAB009-35B4-05F1-9100-E3D1500103C8}"/>
              </a:ext>
            </a:extLst>
          </p:cNvPr>
          <p:cNvCxnSpPr>
            <a:cxnSpLocks/>
            <a:stCxn id="7" idx="1"/>
            <a:endCxn id="5" idx="3"/>
          </p:cNvCxnSpPr>
          <p:nvPr/>
        </p:nvCxnSpPr>
        <p:spPr>
          <a:xfrm rot="10800000" flipV="1">
            <a:off x="4364094" y="2358070"/>
            <a:ext cx="452963" cy="964772"/>
          </a:xfrm>
          <a:prstGeom prst="bentConnector3">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F0AD4961-3D60-711A-3447-608AD65FA7DF}"/>
              </a:ext>
            </a:extLst>
          </p:cNvPr>
          <p:cNvCxnSpPr>
            <a:cxnSpLocks/>
            <a:stCxn id="8" idx="1"/>
            <a:endCxn id="5" idx="3"/>
          </p:cNvCxnSpPr>
          <p:nvPr/>
        </p:nvCxnSpPr>
        <p:spPr>
          <a:xfrm rot="10800000" flipV="1">
            <a:off x="4364094" y="2840456"/>
            <a:ext cx="452963" cy="482386"/>
          </a:xfrm>
          <a:prstGeom prst="bentConnector3">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1F23550B-72A5-2BC8-BE0A-C55A501D22E7}"/>
              </a:ext>
            </a:extLst>
          </p:cNvPr>
          <p:cNvCxnSpPr>
            <a:cxnSpLocks/>
            <a:stCxn id="9" idx="1"/>
            <a:endCxn id="5" idx="3"/>
          </p:cNvCxnSpPr>
          <p:nvPr/>
        </p:nvCxnSpPr>
        <p:spPr>
          <a:xfrm rot="10800000">
            <a:off x="4364094" y="3322842"/>
            <a:ext cx="452963" cy="12700"/>
          </a:xfrm>
          <a:prstGeom prst="bentConnector3">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3244887E-9DB5-FF41-FBD2-198A052875E5}"/>
              </a:ext>
            </a:extLst>
          </p:cNvPr>
          <p:cNvCxnSpPr>
            <a:cxnSpLocks/>
            <a:stCxn id="10" idx="1"/>
            <a:endCxn id="5" idx="3"/>
          </p:cNvCxnSpPr>
          <p:nvPr/>
        </p:nvCxnSpPr>
        <p:spPr>
          <a:xfrm rot="10800000">
            <a:off x="4364094" y="3322842"/>
            <a:ext cx="452963" cy="482386"/>
          </a:xfrm>
          <a:prstGeom prst="bentConnector3">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485289B8-535F-77D3-05DE-ECAF6029878D}"/>
              </a:ext>
            </a:extLst>
          </p:cNvPr>
          <p:cNvCxnSpPr>
            <a:cxnSpLocks/>
            <a:stCxn id="11" idx="1"/>
            <a:endCxn id="5" idx="3"/>
          </p:cNvCxnSpPr>
          <p:nvPr/>
        </p:nvCxnSpPr>
        <p:spPr>
          <a:xfrm rot="10800000">
            <a:off x="4364094" y="3322842"/>
            <a:ext cx="452963" cy="964772"/>
          </a:xfrm>
          <a:prstGeom prst="bentConnector3">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DDD805D4-88E8-D99B-6A84-9933E9D49D8E}"/>
              </a:ext>
            </a:extLst>
          </p:cNvPr>
          <p:cNvCxnSpPr>
            <a:cxnSpLocks/>
            <a:stCxn id="12" idx="1"/>
            <a:endCxn id="5" idx="3"/>
          </p:cNvCxnSpPr>
          <p:nvPr/>
        </p:nvCxnSpPr>
        <p:spPr>
          <a:xfrm rot="10800000">
            <a:off x="4364094" y="3322842"/>
            <a:ext cx="452963" cy="1447158"/>
          </a:xfrm>
          <a:prstGeom prst="bentConnector3">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DCB1B11-FF4D-A736-4167-E6980D7E212E}"/>
              </a:ext>
            </a:extLst>
          </p:cNvPr>
          <p:cNvCxnSpPr>
            <a:cxnSpLocks/>
            <a:stCxn id="14" idx="1"/>
            <a:endCxn id="6" idx="3"/>
          </p:cNvCxnSpPr>
          <p:nvPr/>
        </p:nvCxnSpPr>
        <p:spPr>
          <a:xfrm flipH="1">
            <a:off x="6645856" y="1875684"/>
            <a:ext cx="267604" cy="0"/>
          </a:xfrm>
          <a:prstGeom prst="straightConnector1">
            <a:avLst/>
          </a:prstGeom>
          <a:ln w="28575">
            <a:solidFill>
              <a:srgbClr val="FF0000"/>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5F1851B-306D-CC59-C2D1-1218AA8C8190}"/>
              </a:ext>
            </a:extLst>
          </p:cNvPr>
          <p:cNvCxnSpPr>
            <a:cxnSpLocks/>
            <a:stCxn id="16" idx="1"/>
            <a:endCxn id="7" idx="3"/>
          </p:cNvCxnSpPr>
          <p:nvPr/>
        </p:nvCxnSpPr>
        <p:spPr>
          <a:xfrm flipH="1">
            <a:off x="6645856" y="2355397"/>
            <a:ext cx="267604" cy="2673"/>
          </a:xfrm>
          <a:prstGeom prst="straightConnector1">
            <a:avLst/>
          </a:prstGeom>
          <a:ln w="28575">
            <a:solidFill>
              <a:srgbClr val="FF0000"/>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FC2EC54-65AB-9187-CF07-253413A10DA0}"/>
              </a:ext>
            </a:extLst>
          </p:cNvPr>
          <p:cNvCxnSpPr>
            <a:cxnSpLocks/>
            <a:stCxn id="17" idx="1"/>
            <a:endCxn id="8" idx="3"/>
          </p:cNvCxnSpPr>
          <p:nvPr/>
        </p:nvCxnSpPr>
        <p:spPr>
          <a:xfrm flipH="1">
            <a:off x="6645856" y="2834951"/>
            <a:ext cx="267604" cy="5505"/>
          </a:xfrm>
          <a:prstGeom prst="straightConnector1">
            <a:avLst/>
          </a:prstGeom>
          <a:ln w="28575">
            <a:solidFill>
              <a:srgbClr val="FF0000"/>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3E8ED16-BB26-1534-8AC3-78EFFDF10B6D}"/>
              </a:ext>
            </a:extLst>
          </p:cNvPr>
          <p:cNvCxnSpPr>
            <a:cxnSpLocks/>
            <a:stCxn id="18" idx="1"/>
            <a:endCxn id="9" idx="3"/>
          </p:cNvCxnSpPr>
          <p:nvPr/>
        </p:nvCxnSpPr>
        <p:spPr>
          <a:xfrm flipH="1">
            <a:off x="6645856" y="3322842"/>
            <a:ext cx="267604" cy="0"/>
          </a:xfrm>
          <a:prstGeom prst="straightConnector1">
            <a:avLst/>
          </a:prstGeom>
          <a:ln w="28575">
            <a:solidFill>
              <a:srgbClr val="FF0000"/>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B01E9BD-45A3-4D26-15A4-61BECC1AF77D}"/>
              </a:ext>
            </a:extLst>
          </p:cNvPr>
          <p:cNvCxnSpPr>
            <a:cxnSpLocks/>
            <a:stCxn id="19" idx="1"/>
            <a:endCxn id="10" idx="3"/>
          </p:cNvCxnSpPr>
          <p:nvPr/>
        </p:nvCxnSpPr>
        <p:spPr>
          <a:xfrm flipH="1">
            <a:off x="6645856" y="3805228"/>
            <a:ext cx="267604" cy="0"/>
          </a:xfrm>
          <a:prstGeom prst="straightConnector1">
            <a:avLst/>
          </a:prstGeom>
          <a:ln w="28575">
            <a:solidFill>
              <a:srgbClr val="FF0000"/>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2DA1F4F-0D8D-3FDA-418C-5934F5B09C8F}"/>
              </a:ext>
            </a:extLst>
          </p:cNvPr>
          <p:cNvCxnSpPr>
            <a:cxnSpLocks/>
            <a:stCxn id="20" idx="1"/>
            <a:endCxn id="11" idx="3"/>
          </p:cNvCxnSpPr>
          <p:nvPr/>
        </p:nvCxnSpPr>
        <p:spPr>
          <a:xfrm flipH="1">
            <a:off x="6645856" y="4287614"/>
            <a:ext cx="267604" cy="0"/>
          </a:xfrm>
          <a:prstGeom prst="straightConnector1">
            <a:avLst/>
          </a:prstGeom>
          <a:ln w="28575">
            <a:solidFill>
              <a:srgbClr val="FF0000"/>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78BE426-43BE-6C35-F0C1-8806D1157D54}"/>
              </a:ext>
            </a:extLst>
          </p:cNvPr>
          <p:cNvCxnSpPr>
            <a:cxnSpLocks/>
            <a:stCxn id="21" idx="1"/>
            <a:endCxn id="12" idx="3"/>
          </p:cNvCxnSpPr>
          <p:nvPr/>
        </p:nvCxnSpPr>
        <p:spPr>
          <a:xfrm flipH="1">
            <a:off x="6645856" y="4770000"/>
            <a:ext cx="267604" cy="0"/>
          </a:xfrm>
          <a:prstGeom prst="straightConnector1">
            <a:avLst/>
          </a:prstGeom>
          <a:ln w="28575">
            <a:solidFill>
              <a:srgbClr val="FF0000"/>
            </a:solidFill>
            <a:prstDash val="sysDot"/>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B6E6837-6E82-2A87-B9C1-B05F13D1BC80}"/>
              </a:ext>
            </a:extLst>
          </p:cNvPr>
          <p:cNvCxnSpPr>
            <a:cxnSpLocks/>
          </p:cNvCxnSpPr>
          <p:nvPr/>
        </p:nvCxnSpPr>
        <p:spPr>
          <a:xfrm flipH="1">
            <a:off x="8076788" y="3003220"/>
            <a:ext cx="1692520" cy="1106166"/>
          </a:xfrm>
          <a:prstGeom prst="straightConnector1">
            <a:avLst/>
          </a:prstGeom>
          <a:ln w="12700">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43B7717-F464-BBEB-9331-800F65296FB9}"/>
              </a:ext>
            </a:extLst>
          </p:cNvPr>
          <p:cNvCxnSpPr>
            <a:cxnSpLocks/>
          </p:cNvCxnSpPr>
          <p:nvPr/>
        </p:nvCxnSpPr>
        <p:spPr>
          <a:xfrm flipH="1">
            <a:off x="8785500" y="3335543"/>
            <a:ext cx="1253063" cy="818936"/>
          </a:xfrm>
          <a:prstGeom prst="straightConnector1">
            <a:avLst/>
          </a:prstGeom>
          <a:ln w="12700">
            <a:solidFill>
              <a:schemeClr val="tx1"/>
            </a:solidFill>
            <a:miter lim="8000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Content Placeholder 2">
            <a:extLst>
              <a:ext uri="{FF2B5EF4-FFF2-40B4-BE49-F238E27FC236}">
                <a16:creationId xmlns:a16="http://schemas.microsoft.com/office/drawing/2014/main" id="{961C89F0-D0EA-E3A3-1D1E-BD6B7065C065}"/>
              </a:ext>
            </a:extLst>
          </p:cNvPr>
          <p:cNvSpPr txBox="1">
            <a:spLocks/>
          </p:cNvSpPr>
          <p:nvPr/>
        </p:nvSpPr>
        <p:spPr bwMode="auto">
          <a:xfrm>
            <a:off x="344378" y="4061347"/>
            <a:ext cx="4205074" cy="707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latin typeface="+mn-lt"/>
              </a:rPr>
              <a:t>The PV breakdown also makes first fault logic simple</a:t>
            </a:r>
          </a:p>
        </p:txBody>
      </p:sp>
      <p:sp>
        <p:nvSpPr>
          <p:cNvPr id="4" name="Content Placeholder 2">
            <a:extLst>
              <a:ext uri="{FF2B5EF4-FFF2-40B4-BE49-F238E27FC236}">
                <a16:creationId xmlns:a16="http://schemas.microsoft.com/office/drawing/2014/main" id="{085DCA39-5915-52B7-8C41-63941316D96A}"/>
              </a:ext>
            </a:extLst>
          </p:cNvPr>
          <p:cNvSpPr txBox="1">
            <a:spLocks/>
          </p:cNvSpPr>
          <p:nvPr/>
        </p:nvSpPr>
        <p:spPr bwMode="auto">
          <a:xfrm>
            <a:off x="344378" y="4928852"/>
            <a:ext cx="8441122" cy="13629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Arial" panose="020B0604020202020204" pitchFamily="34" charset="0"/>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90000"/>
              </a:lnSpc>
            </a:pPr>
            <a:r>
              <a:rPr lang="en-US" sz="2000" dirty="0">
                <a:latin typeface="+mn-lt"/>
              </a:rPr>
              <a:t>Example for RF</a:t>
            </a:r>
          </a:p>
          <a:p>
            <a:pPr marL="744537" lvl="1" indent="-342900">
              <a:buFont typeface="+mj-lt"/>
              <a:buAutoNum type="arabicPeriod"/>
            </a:pPr>
            <a:r>
              <a:rPr lang="en-US" sz="1600" dirty="0">
                <a:latin typeface="+mn-lt"/>
              </a:rPr>
              <a:t>Cavity, Klystron, Klystron power supply, Diagnostic, Vacuum = Klystron</a:t>
            </a:r>
          </a:p>
          <a:p>
            <a:pPr marL="744537" lvl="1" indent="-342900">
              <a:buFont typeface="+mj-lt"/>
              <a:buAutoNum type="arabicPeriod"/>
            </a:pPr>
            <a:r>
              <a:rPr lang="en-US" sz="1600" dirty="0">
                <a:latin typeface="+mn-lt"/>
              </a:rPr>
              <a:t>Cavity, Klystron power supply, Diagnostic, Vacuum = Klystron Power Supply</a:t>
            </a:r>
          </a:p>
          <a:p>
            <a:pPr marL="744537" lvl="1" indent="-342900">
              <a:buFont typeface="+mj-lt"/>
              <a:buAutoNum type="arabicPeriod"/>
            </a:pPr>
            <a:r>
              <a:rPr lang="en-US" sz="1600" dirty="0">
                <a:latin typeface="+mn-lt"/>
              </a:rPr>
              <a:t>Cavity, Diagnostic = Cavity</a:t>
            </a:r>
          </a:p>
        </p:txBody>
      </p:sp>
    </p:spTree>
    <p:extLst>
      <p:ext uri="{BB962C8B-B14F-4D97-AF65-F5344CB8AC3E}">
        <p14:creationId xmlns:p14="http://schemas.microsoft.com/office/powerpoint/2010/main" val="3472903622"/>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20C22-D077-412B-81BA-8B2541026FA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AF6B0504-AE38-4B68-B5E7-89AA9450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1655</Words>
  <Application>Microsoft Macintosh PowerPoint</Application>
  <PresentationFormat>Widescreen</PresentationFormat>
  <Paragraphs>347</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 Narrow</vt:lpstr>
      <vt:lpstr>Arial</vt:lpstr>
      <vt:lpstr>Arial Black</vt:lpstr>
      <vt:lpstr>Century Gothic</vt:lpstr>
      <vt:lpstr>CharisSIL</vt:lpstr>
      <vt:lpstr>STIXMath</vt:lpstr>
      <vt:lpstr>ORNL</vt:lpstr>
      <vt:lpstr>Minimizing Fault Troubleshooting Time by Linking Equipment Protection Faults to Part Replacement</vt:lpstr>
      <vt:lpstr>The SNS Produces Short High Power Beam Pulses for Neutron Production </vt:lpstr>
      <vt:lpstr>Sponsor Deliverables are Beam Availability and Operating Hours</vt:lpstr>
      <vt:lpstr>Downtimes &gt; 1 day Dictate Beam Availability</vt:lpstr>
      <vt:lpstr>PowerPoint Presentation</vt:lpstr>
      <vt:lpstr>Minimize Recovery Time for Shorter Trips</vt:lpstr>
      <vt:lpstr>Benefits of Linking First Fault to Action Taken</vt:lpstr>
      <vt:lpstr>Tools Used to Track System Reliability and Availability</vt:lpstr>
      <vt:lpstr>Machine Protection System (MPS) EPICS PVs Build the EAM System Hierarchy</vt:lpstr>
      <vt:lpstr>Equipment First Fault EPICS PVs Build the EAM Failure Codes</vt:lpstr>
      <vt:lpstr>Fault Response Currently 11 Steps (5.5 manual)</vt:lpstr>
      <vt:lpstr>Future Fault Response 14 Steps (5.5 manual)</vt:lpstr>
      <vt:lpstr>Making Progress with Asset Management Upgrade Project in FY22</vt:lpstr>
      <vt:lpstr>Bottlenecks on Keeping Inventory Current</vt:lpstr>
      <vt:lpstr>Current and Future Plans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2024-06-23T14:20:42Z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