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3" r:id="rId13"/>
    <p:sldId id="280" r:id="rId14"/>
    <p:sldId id="281" r:id="rId15"/>
    <p:sldId id="282" r:id="rId16"/>
    <p:sldId id="26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577"/>
    <a:srgbClr val="ADBD38"/>
    <a:srgbClr val="332F43"/>
    <a:srgbClr val="EE981A"/>
    <a:srgbClr val="F6A125"/>
    <a:srgbClr val="F9FBFE"/>
    <a:srgbClr val="CCCCCC"/>
    <a:srgbClr val="666666"/>
    <a:srgbClr val="FECC99"/>
    <a:srgbClr val="FE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 autoAdjust="0"/>
    <p:restoredTop sz="94681" autoAdjust="0"/>
  </p:normalViewPr>
  <p:slideViewPr>
    <p:cSldViewPr snapToGrid="0" snapToObjects="1">
      <p:cViewPr varScale="1">
        <p:scale>
          <a:sx n="129" d="100"/>
          <a:sy n="129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2024-06-22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BD9D18-EB28-4B8C-9D2B-7C7844ABC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894" y="2065422"/>
            <a:ext cx="8576211" cy="21955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43ECAE1-F94E-77DC-8D2C-5E473E758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1719" y="1"/>
            <a:ext cx="3600281" cy="191302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A3E8A48-1C0C-D3BD-3B15-07BB727D89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5511161"/>
            <a:ext cx="11155680" cy="13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892" y="1572261"/>
            <a:ext cx="5205600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C81B4-EEE4-B341-5EA4-0ED159D9D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6A046E5-73CF-DBB4-F5B2-84330D158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58AD204-01E5-9D59-7DD9-0279998C0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23FD2950-A1CC-E7A3-120B-CBC6021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0EF3A3EE-F459-1537-FB0A-54366ED1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4C4F98D9-B33D-76B0-E61B-A2B42389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6685765-5900-E132-3B34-E8BB280128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6F9160-2644-0885-E727-0AA08DEAB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6F874D16-F10F-4DCE-8B89-92AAF082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3862" y="1657350"/>
            <a:ext cx="10764629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421229-1DA8-CF8E-3050-B6418458A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EA49EA1F-2BB2-997C-0F53-6F66F70A8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5BE4AE05-B315-9F0D-9BC3-172FAA9E8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6426633B-4F67-794C-A02A-258E6E2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96079E7-A69D-6A64-A1BA-B5B2285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F4700208-FE41-4D90-A6E3-B73A18F4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3862" y="1614488"/>
            <a:ext cx="10764629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9054DE5-9F79-62A0-10F7-5628CA48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053888-6E7B-584D-877A-E702F74E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17BEAB00-BF57-40B2-087E-AB6BED03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F28938-0EBC-BA3F-7194-DF414A538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D585F502-A232-AEE1-40DE-1CF7A0B87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9957661F-D7C7-B864-AF1D-E54F827999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rgbClr val="1325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9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presented by &lt;name Placeholder&gt;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395" y="6096663"/>
            <a:ext cx="1241068" cy="365125"/>
          </a:xfrm>
        </p:spPr>
        <p:txBody>
          <a:bodyPr/>
          <a:lstStyle>
            <a:lvl1pPr>
              <a:defRPr sz="1200" b="1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13F4BF-9545-4130-99E4-EC378237E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9BEDCCC-B2E1-A5B1-74C0-078F5535C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590246" y="5477827"/>
            <a:ext cx="2601754" cy="13801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4BDBB7A-976A-61E5-E27D-5285E360BF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2" y="0"/>
            <a:ext cx="822960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8" y="265373"/>
            <a:ext cx="8363817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823C1AD-1F71-D9B2-BD59-D05B72AA3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8" y="1372452"/>
            <a:ext cx="10764984" cy="4809273"/>
          </a:xfrm>
        </p:spPr>
        <p:txBody>
          <a:bodyPr/>
          <a:lstStyle>
            <a:lvl1pPr marL="457200" indent="-457200">
              <a:buClr>
                <a:srgbClr val="332F43"/>
              </a:buClr>
              <a:buFont typeface="+mj-lt"/>
              <a:buAutoNum type="arabicPeriod"/>
              <a:defRPr sz="24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0AE154-CA41-51B2-1081-BC5357ED5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3" y="1051132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3" y="2169209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0DB1CD-F230-37C6-F1EB-97A10410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graph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1A58A5-0642-4B2E-D55D-2A89CF7E7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3956532"/>
            <a:ext cx="3529965" cy="2888742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CAE326-9A97-D56F-EC30-5AEB09967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B76DEB-E5A2-F433-5BCD-E94727DA0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10764984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13257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13257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13257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9099A7-23B8-D04E-9B93-7A0EE3C70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B788E9B-2C58-82E4-D49E-374D6A9F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EC47202-F2A0-675A-68EB-746E3C55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3A56BC0-C4CA-2F6F-D982-458CF328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3846" y="1562400"/>
            <a:ext cx="5204646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2865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45395A-DEB1-0D17-5835-FC69C761F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DB7CD26-8237-E4A3-5971-77FEE906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9C7426AC-719E-B7E3-CB17-B86E27DFA3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7510CE6B-8104-AD8A-2930-4110D982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FADC256F-75AC-FA3F-7425-434B9585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07D42CDF-50A9-A627-03E3-E6163BB0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1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46592C-86FA-99F6-C424-C9B575CDC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450193C-6D8F-D2E7-8043-B3E8D821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B9612EA4-0019-ACA8-93E3-9622B028D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26FC21F8-C6B6-B3B2-9F26-1CE7990CFB3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33455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5C7CD180-203C-A6E6-63D3-D23C567C4E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40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06B8EAE8-F018-0708-0685-DE2DD79C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PRESENTATION TITLe/ FOOTER</a:t>
            </a:r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5FBEE541-885B-2CD8-BC6B-25003C76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3" name="Platshållare för datum 3">
            <a:extLst>
              <a:ext uri="{FF2B5EF4-FFF2-40B4-BE49-F238E27FC236}">
                <a16:creationId xmlns:a16="http://schemas.microsoft.com/office/drawing/2014/main" id="{2260D06C-77EB-0582-FCCA-1B27A6DF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2024-06-22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en-US" dirty="0"/>
              <a:t>Click here to change template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926FFDD8-E9D5-414B-9D01-E73C6B8A8FCA}" type="datetime1">
              <a:rPr lang="sv-SE" smtClean="0"/>
              <a:pPr/>
              <a:t>2024-06-22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sv-SE" dirty="0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here to change the format of the background text</a:t>
            </a:r>
            <a:endParaRPr lang="sv-S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70" r:id="rId5"/>
    <p:sldLayoutId id="2147483671" r:id="rId6"/>
    <p:sldLayoutId id="2147483669" r:id="rId7"/>
    <p:sldLayoutId id="2147483650" r:id="rId8"/>
    <p:sldLayoutId id="2147483668" r:id="rId9"/>
    <p:sldLayoutId id="2147483662" r:id="rId10"/>
    <p:sldLayoutId id="2147483664" r:id="rId11"/>
    <p:sldLayoutId id="2147483663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132577"/>
          </a:solidFill>
          <a:latin typeface="Noto Sans Light" panose="020B0402040504020204" pitchFamily="34"/>
          <a:ea typeface="Noto Sans Light" panose="020B0402040504020204" pitchFamily="34"/>
          <a:cs typeface="Noto Sans Light" panose="020B0402040504020204" pitchFamily="34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A4B53-B555-D6CD-1CA8-FD1232312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Unknown</a:t>
            </a:r>
            <a:r>
              <a:rPr lang="de-DE" dirty="0"/>
              <a:t> beam </a:t>
            </a:r>
            <a:r>
              <a:rPr lang="de-DE" dirty="0" err="1"/>
              <a:t>dump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at MAX IV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7C633D-5B48-6DE7-5AF7-E20A5C24B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the Accelerator Development and Accelerator Operations group at MAX IV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AAADB2-DA76-E4DA-92CC-1C782225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395" y="5258329"/>
            <a:ext cx="6290892" cy="446050"/>
          </a:xfrm>
        </p:spPr>
        <p:txBody>
          <a:bodyPr/>
          <a:lstStyle/>
          <a:p>
            <a:r>
              <a:rPr lang="sv-SE" dirty="0"/>
              <a:t>2024-06-26</a:t>
            </a:r>
          </a:p>
          <a:p>
            <a:r>
              <a:rPr lang="en-GB" dirty="0"/>
              <a:t>Presented by Rutger Nieuwenhuis</a:t>
            </a:r>
          </a:p>
        </p:txBody>
      </p:sp>
    </p:spTree>
    <p:extLst>
      <p:ext uri="{BB962C8B-B14F-4D97-AF65-F5344CB8AC3E}">
        <p14:creationId xmlns:p14="http://schemas.microsoft.com/office/powerpoint/2010/main" val="42608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Other 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mortems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bunch</a:t>
            </a:r>
            <a:r>
              <a:rPr lang="de-DE" sz="2000" dirty="0"/>
              <a:t>: Modal </a:t>
            </a:r>
            <a:r>
              <a:rPr lang="de-DE" sz="2000" dirty="0" err="1"/>
              <a:t>amplitudes</a:t>
            </a:r>
            <a:r>
              <a:rPr lang="de-DE" sz="2000" dirty="0"/>
              <a:t>, </a:t>
            </a:r>
            <a:r>
              <a:rPr lang="de-DE" sz="2000" dirty="0" err="1"/>
              <a:t>spectrum</a:t>
            </a:r>
            <a:r>
              <a:rPr lang="de-DE" sz="2000" dirty="0"/>
              <a:t> and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charge</a:t>
            </a:r>
            <a:r>
              <a:rPr lang="de-DE" sz="2000" dirty="0"/>
              <a:t> </a:t>
            </a:r>
            <a:r>
              <a:rPr lang="de-DE" sz="2000" dirty="0" err="1"/>
              <a:t>saved</a:t>
            </a:r>
            <a:r>
              <a:rPr lang="de-DE" sz="2000" dirty="0"/>
              <a:t> after a </a:t>
            </a:r>
            <a:r>
              <a:rPr lang="de-DE" sz="2000" dirty="0" err="1"/>
              <a:t>dump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Low </a:t>
            </a:r>
            <a:r>
              <a:rPr lang="de-DE" sz="2000" dirty="0" err="1"/>
              <a:t>level</a:t>
            </a:r>
            <a:r>
              <a:rPr lang="de-DE" sz="2000" dirty="0"/>
              <a:t> RF: </a:t>
            </a:r>
            <a:r>
              <a:rPr lang="de-DE" sz="2000" dirty="0" err="1"/>
              <a:t>interlocks</a:t>
            </a:r>
            <a:r>
              <a:rPr lang="de-DE" sz="2000" dirty="0"/>
              <a:t> in RF </a:t>
            </a:r>
            <a:r>
              <a:rPr lang="de-DE" sz="2000" dirty="0" err="1"/>
              <a:t>system</a:t>
            </a:r>
            <a:r>
              <a:rPr lang="de-DE" sz="2000" dirty="0"/>
              <a:t> per tick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Scopes: monitor </a:t>
            </a:r>
            <a:r>
              <a:rPr lang="de-DE" sz="2000" dirty="0" err="1"/>
              <a:t>forward</a:t>
            </a:r>
            <a:r>
              <a:rPr lang="de-DE" sz="2000" dirty="0"/>
              <a:t> and </a:t>
            </a:r>
            <a:r>
              <a:rPr lang="de-DE" sz="2000" dirty="0" err="1"/>
              <a:t>reflected</a:t>
            </a:r>
            <a:r>
              <a:rPr lang="de-DE" sz="2000" dirty="0"/>
              <a:t> RF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ABF6B-2D60-4755-AE3D-7CB2732E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7" y="3772332"/>
            <a:ext cx="7828156" cy="22728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BF4241-A7C9-4150-96DB-09A39029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68" y="3342242"/>
            <a:ext cx="3704048" cy="31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0012" y="2521634"/>
            <a:ext cx="6662879" cy="2462613"/>
          </a:xfrm>
        </p:spPr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&amp;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8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Feed Forward </a:t>
            </a:r>
            <a:r>
              <a:rPr lang="de-DE" dirty="0" err="1"/>
              <a:t>of</a:t>
            </a:r>
            <a:r>
              <a:rPr lang="de-DE" dirty="0"/>
              <a:t> an R1 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508" y="1194032"/>
            <a:ext cx="10764984" cy="480927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seen</a:t>
            </a:r>
            <a:r>
              <a:rPr lang="de-DE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Dump </a:t>
            </a:r>
            <a:r>
              <a:rPr lang="de-DE" sz="2000" dirty="0" err="1"/>
              <a:t>of</a:t>
            </a:r>
            <a:r>
              <a:rPr lang="de-DE" sz="2000" dirty="0"/>
              <a:t> R1 after </a:t>
            </a:r>
            <a:r>
              <a:rPr lang="de-DE" sz="2000" dirty="0" err="1"/>
              <a:t>MaxPEEM</a:t>
            </a:r>
            <a:r>
              <a:rPr lang="de-DE" sz="2000" dirty="0"/>
              <a:t> </a:t>
            </a:r>
            <a:r>
              <a:rPr lang="de-DE" sz="2000" dirty="0" err="1"/>
              <a:t>gap</a:t>
            </a:r>
            <a:r>
              <a:rPr lang="de-DE" sz="2000" dirty="0"/>
              <a:t> </a:t>
            </a:r>
            <a:r>
              <a:rPr lang="de-DE" sz="2000" dirty="0" err="1"/>
              <a:t>movement</a:t>
            </a:r>
            <a:r>
              <a:rPr lang="de-DE" sz="2000" dirty="0"/>
              <a:t> </a:t>
            </a:r>
            <a:r>
              <a:rPr lang="de-DE" sz="2000" dirty="0" err="1"/>
              <a:t>coincides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magnet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peeks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This </a:t>
            </a:r>
            <a:r>
              <a:rPr lang="de-DE" sz="2000" dirty="0" err="1"/>
              <a:t>magnet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moved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MaxPEEM</a:t>
            </a:r>
            <a:r>
              <a:rPr lang="de-DE" sz="2000" dirty="0"/>
              <a:t> </a:t>
            </a:r>
            <a:r>
              <a:rPr lang="de-DE" sz="2000" dirty="0" err="1"/>
              <a:t>feed</a:t>
            </a:r>
            <a:r>
              <a:rPr lang="de-DE" sz="2000" dirty="0"/>
              <a:t>-forward (FF)</a:t>
            </a:r>
          </a:p>
          <a:p>
            <a:pPr marL="0" indent="0">
              <a:buNone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goes</a:t>
            </a:r>
            <a:r>
              <a:rPr lang="de-DE" sz="2000" dirty="0"/>
              <a:t> </a:t>
            </a:r>
            <a:r>
              <a:rPr lang="de-DE" sz="2000" dirty="0" err="1"/>
              <a:t>wrong</a:t>
            </a:r>
            <a:r>
              <a:rPr lang="de-DE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FF </a:t>
            </a:r>
            <a:r>
              <a:rPr lang="de-DE" sz="2000" dirty="0" err="1"/>
              <a:t>measures</a:t>
            </a:r>
            <a:r>
              <a:rPr lang="de-DE" sz="2000" dirty="0"/>
              <a:t> </a:t>
            </a:r>
            <a:r>
              <a:rPr lang="de-DE" sz="2000" dirty="0" err="1"/>
              <a:t>disturbances</a:t>
            </a:r>
            <a:r>
              <a:rPr lang="de-DE" sz="2000" dirty="0"/>
              <a:t> </a:t>
            </a:r>
            <a:r>
              <a:rPr lang="de-DE" sz="2000"/>
              <a:t>and alters </a:t>
            </a:r>
            <a:r>
              <a:rPr lang="de-DE" sz="2000" dirty="0" err="1"/>
              <a:t>magnets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FF </a:t>
            </a:r>
            <a:r>
              <a:rPr lang="de-DE" sz="2000" dirty="0" err="1"/>
              <a:t>table</a:t>
            </a:r>
            <a:r>
              <a:rPr lang="de-DE" sz="2000" dirty="0"/>
              <a:t> </a:t>
            </a:r>
            <a:r>
              <a:rPr lang="de-DE" sz="2000" dirty="0" err="1"/>
              <a:t>depends</a:t>
            </a:r>
            <a:r>
              <a:rPr lang="de-DE" sz="2000" dirty="0"/>
              <a:t> on </a:t>
            </a:r>
            <a:r>
              <a:rPr lang="de-DE" sz="2000" dirty="0" err="1"/>
              <a:t>MaxPEEM</a:t>
            </a:r>
            <a:r>
              <a:rPr lang="de-DE" sz="2000" dirty="0"/>
              <a:t> </a:t>
            </a:r>
            <a:r>
              <a:rPr lang="de-DE" sz="2000" dirty="0" err="1"/>
              <a:t>mode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FF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tables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mode</a:t>
            </a:r>
            <a:r>
              <a:rPr lang="de-DE" sz="2000" dirty="0"/>
              <a:t> 1 and 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MaxPEEM</a:t>
            </a:r>
            <a:r>
              <a:rPr lang="de-DE" sz="2000" dirty="0"/>
              <a:t> was in </a:t>
            </a:r>
            <a:r>
              <a:rPr lang="de-DE" sz="2000" dirty="0" err="1"/>
              <a:t>mode</a:t>
            </a:r>
            <a:r>
              <a:rPr lang="de-DE" sz="2000" dirty="0"/>
              <a:t> 2,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interpolated</a:t>
            </a: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Lessons</a:t>
            </a:r>
            <a:r>
              <a:rPr lang="de-DE" sz="2000" dirty="0"/>
              <a:t> </a:t>
            </a:r>
            <a:r>
              <a:rPr lang="de-DE" sz="2000" dirty="0" err="1"/>
              <a:t>learned</a:t>
            </a:r>
            <a:r>
              <a:rPr lang="de-DE" sz="2000" dirty="0"/>
              <a:t>: </a:t>
            </a: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FF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altered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Interpolation: </a:t>
            </a:r>
            <a:r>
              <a:rPr lang="de-DE" dirty="0" err="1"/>
              <a:t>halfway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nowhere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F032C-50F2-4ED2-B78E-F3B9E41C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2887764"/>
            <a:ext cx="5425440" cy="35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Touch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Dump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Event 1: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 </a:t>
            </a:r>
            <a:r>
              <a:rPr lang="de-DE" sz="2000" dirty="0" err="1"/>
              <a:t>mysterious</a:t>
            </a:r>
            <a:r>
              <a:rPr lang="de-DE" sz="2000" dirty="0"/>
              <a:t> </a:t>
            </a:r>
            <a:r>
              <a:rPr lang="de-DE" sz="2000" dirty="0" err="1"/>
              <a:t>dump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R3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loss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 </a:t>
            </a:r>
            <a:r>
              <a:rPr lang="de-DE" sz="2000" dirty="0" err="1"/>
              <a:t>few</a:t>
            </a:r>
            <a:r>
              <a:rPr lang="de-DE" sz="2000" dirty="0"/>
              <a:t> </a:t>
            </a:r>
            <a:r>
              <a:rPr lang="de-DE" sz="2000" dirty="0" err="1"/>
              <a:t>minutes</a:t>
            </a:r>
            <a:r>
              <a:rPr lang="de-DE" sz="2000" dirty="0"/>
              <a:t> </a:t>
            </a:r>
            <a:r>
              <a:rPr lang="de-DE" sz="2000" dirty="0" err="1"/>
              <a:t>later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got</a:t>
            </a:r>
            <a:r>
              <a:rPr lang="de-DE" sz="2000" dirty="0"/>
              <a:t> a </a:t>
            </a:r>
            <a:r>
              <a:rPr lang="de-DE" sz="2000" dirty="0" err="1"/>
              <a:t>call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an MPS </a:t>
            </a:r>
            <a:r>
              <a:rPr lang="de-DE" sz="2000" dirty="0" err="1"/>
              <a:t>cable</a:t>
            </a:r>
            <a:r>
              <a:rPr lang="de-DE" sz="2000" dirty="0"/>
              <a:t>…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Event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 </a:t>
            </a:r>
            <a:r>
              <a:rPr lang="de-DE" sz="2000" dirty="0" err="1"/>
              <a:t>lot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loose</a:t>
            </a:r>
            <a:r>
              <a:rPr lang="de-DE" sz="2000" dirty="0"/>
              <a:t>/</a:t>
            </a:r>
            <a:r>
              <a:rPr lang="de-DE" sz="2000" dirty="0" err="1"/>
              <a:t>broken</a:t>
            </a:r>
            <a:r>
              <a:rPr lang="de-DE" sz="2000" dirty="0"/>
              <a:t> </a:t>
            </a:r>
            <a:r>
              <a:rPr lang="de-DE" sz="2000" dirty="0" err="1"/>
              <a:t>relays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(not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cause</a:t>
            </a:r>
            <a:r>
              <a:rPr lang="de-DE" sz="2000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Lessons</a:t>
            </a:r>
            <a:r>
              <a:rPr lang="de-DE" sz="2000" dirty="0"/>
              <a:t> </a:t>
            </a:r>
            <a:r>
              <a:rPr lang="de-DE" sz="2000" dirty="0" err="1"/>
              <a:t>learned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Regularly</a:t>
            </a:r>
            <a:r>
              <a:rPr lang="de-DE" sz="2000" dirty="0"/>
              <a:t> </a:t>
            </a:r>
            <a:r>
              <a:rPr lang="de-DE" sz="2000" dirty="0" err="1"/>
              <a:t>tighten</a:t>
            </a:r>
            <a:r>
              <a:rPr lang="de-DE" sz="2000" dirty="0"/>
              <a:t> </a:t>
            </a:r>
            <a:r>
              <a:rPr lang="de-DE" sz="2000" dirty="0" err="1"/>
              <a:t>relays</a:t>
            </a:r>
            <a:r>
              <a:rPr lang="de-DE" sz="2000" dirty="0"/>
              <a:t>, </a:t>
            </a:r>
            <a:r>
              <a:rPr lang="de-DE" sz="2000" dirty="0" err="1"/>
              <a:t>cables</a:t>
            </a:r>
            <a:r>
              <a:rPr lang="de-DE" sz="2000" dirty="0"/>
              <a:t> </a:t>
            </a:r>
            <a:r>
              <a:rPr lang="de-DE" sz="2000" dirty="0" err="1"/>
              <a:t>etc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Mark/</a:t>
            </a:r>
            <a:r>
              <a:rPr lang="de-DE" sz="2000" dirty="0" err="1"/>
              <a:t>protect</a:t>
            </a:r>
            <a:r>
              <a:rPr lang="de-DE" sz="2000" dirty="0"/>
              <a:t> </a:t>
            </a:r>
            <a:r>
              <a:rPr lang="de-DE" sz="2000" dirty="0" err="1"/>
              <a:t>important</a:t>
            </a:r>
            <a:r>
              <a:rPr lang="de-DE" sz="2000" dirty="0"/>
              <a:t> </a:t>
            </a:r>
            <a:r>
              <a:rPr lang="de-DE" sz="2000" dirty="0" err="1"/>
              <a:t>cables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5DEA5-8343-43F9-9A28-4C43FA24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67" y="1372452"/>
            <a:ext cx="4036949" cy="5066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CA89A-E206-474A-8649-9581D35A7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2" t="31831" r="19731" b="18556"/>
          <a:stretch/>
        </p:blipFill>
        <p:spPr>
          <a:xfrm>
            <a:off x="5597913" y="4007757"/>
            <a:ext cx="2230244" cy="24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Sextupole</a:t>
            </a:r>
            <a:r>
              <a:rPr lang="de-DE" dirty="0"/>
              <a:t> </a:t>
            </a:r>
            <a:r>
              <a:rPr lang="de-DE" dirty="0" err="1"/>
              <a:t>Glitches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Sextupole</a:t>
            </a:r>
            <a:r>
              <a:rPr lang="de-DE" sz="2000" dirty="0"/>
              <a:t> </a:t>
            </a:r>
            <a:r>
              <a:rPr lang="de-DE" sz="2000" dirty="0" err="1"/>
              <a:t>glitch</a:t>
            </a:r>
            <a:r>
              <a:rPr lang="de-DE" sz="2000" dirty="0"/>
              <a:t> </a:t>
            </a:r>
            <a:r>
              <a:rPr lang="de-DE" sz="2000" dirty="0" err="1"/>
              <a:t>sometimes</a:t>
            </a:r>
            <a:r>
              <a:rPr lang="de-DE" sz="2000" dirty="0"/>
              <a:t> </a:t>
            </a:r>
            <a:r>
              <a:rPr lang="de-DE" sz="2000" dirty="0" err="1"/>
              <a:t>causes</a:t>
            </a:r>
            <a:r>
              <a:rPr lang="de-DE" sz="2000" dirty="0"/>
              <a:t> beam </a:t>
            </a:r>
            <a:r>
              <a:rPr lang="de-DE" sz="2000" dirty="0" err="1"/>
              <a:t>dump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powersupply</a:t>
            </a:r>
            <a:r>
              <a:rPr lang="de-DE" sz="2000" dirty="0"/>
              <a:t> was </a:t>
            </a:r>
            <a:r>
              <a:rPr lang="de-DE" sz="2000" dirty="0" err="1"/>
              <a:t>recently</a:t>
            </a:r>
            <a:r>
              <a:rPr lang="de-DE" sz="2000" dirty="0"/>
              <a:t> </a:t>
            </a:r>
            <a:r>
              <a:rPr lang="de-DE" sz="2000" dirty="0" err="1"/>
              <a:t>repaired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manufacturer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Replace</a:t>
            </a:r>
            <a:r>
              <a:rPr lang="de-DE" sz="2000" dirty="0"/>
              <a:t>/</a:t>
            </a:r>
            <a:r>
              <a:rPr lang="de-DE" sz="2000" dirty="0" err="1"/>
              <a:t>repair</a:t>
            </a:r>
            <a:r>
              <a:rPr lang="de-DE" sz="2000" dirty="0"/>
              <a:t> </a:t>
            </a:r>
            <a:r>
              <a:rPr lang="de-DE" sz="2000" dirty="0" err="1"/>
              <a:t>again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Lessons</a:t>
            </a:r>
            <a:r>
              <a:rPr lang="de-DE" sz="2000" dirty="0"/>
              <a:t> </a:t>
            </a:r>
            <a:r>
              <a:rPr lang="de-DE" sz="2000" dirty="0" err="1"/>
              <a:t>learned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Something </a:t>
            </a:r>
            <a:r>
              <a:rPr lang="de-DE" sz="2000" dirty="0" err="1"/>
              <a:t>repaired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always</a:t>
            </a:r>
            <a:r>
              <a:rPr lang="de-DE" sz="2000" dirty="0"/>
              <a:t> </a:t>
            </a:r>
            <a:r>
              <a:rPr lang="de-DE" sz="2000" dirty="0" err="1"/>
              <a:t>fixed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Glitches</a:t>
            </a:r>
            <a:r>
              <a:rPr lang="de-DE" sz="2000" dirty="0"/>
              <a:t>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monitored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alarms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4BACB8-8376-451C-8B3E-42716C84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02" y="251849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 </a:t>
            </a:r>
            <a:r>
              <a:rPr lang="de-DE" sz="2000" dirty="0" err="1"/>
              <a:t>dump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until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root </a:t>
            </a:r>
            <a:r>
              <a:rPr lang="de-DE" sz="2000" dirty="0" err="1"/>
              <a:t>cause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Post-mortem </a:t>
            </a:r>
            <a:r>
              <a:rPr lang="de-DE" sz="2000" dirty="0" err="1"/>
              <a:t>systems</a:t>
            </a:r>
            <a:r>
              <a:rPr lang="de-DE" sz="2000" dirty="0"/>
              <a:t> </a:t>
            </a:r>
            <a:r>
              <a:rPr lang="de-DE" sz="2000" dirty="0" err="1"/>
              <a:t>gather</a:t>
            </a:r>
            <a:r>
              <a:rPr lang="de-DE" sz="2000" dirty="0"/>
              <a:t> </a:t>
            </a:r>
            <a:r>
              <a:rPr lang="de-DE" sz="2000" dirty="0" err="1"/>
              <a:t>useful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Investigations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lead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identifying</a:t>
            </a:r>
            <a:r>
              <a:rPr lang="de-DE" sz="2000" dirty="0"/>
              <a:t> root </a:t>
            </a:r>
            <a:r>
              <a:rPr lang="de-DE" sz="2000" dirty="0" err="1"/>
              <a:t>causes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But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dumps</a:t>
            </a:r>
            <a:r>
              <a:rPr lang="de-DE" dirty="0"/>
              <a:t> </a:t>
            </a:r>
            <a:r>
              <a:rPr lang="de-DE" dirty="0" err="1"/>
              <a:t>remain</a:t>
            </a:r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facility</a:t>
            </a:r>
            <a:r>
              <a:rPr lang="de-DE" sz="2000" dirty="0"/>
              <a:t> </a:t>
            </a:r>
            <a:r>
              <a:rPr lang="de-DE" sz="2000" dirty="0" err="1"/>
              <a:t>classify</a:t>
            </a:r>
            <a:r>
              <a:rPr lang="de-DE" sz="2000" dirty="0"/>
              <a:t> </a:t>
            </a:r>
            <a:r>
              <a:rPr lang="de-DE" sz="2000" dirty="0" err="1"/>
              <a:t>downtime</a:t>
            </a:r>
            <a:r>
              <a:rPr lang="de-DE" sz="2000" dirty="0"/>
              <a:t>? Root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direct</a:t>
            </a:r>
            <a:r>
              <a:rPr lang="de-DE" sz="2000" dirty="0"/>
              <a:t> </a:t>
            </a:r>
            <a:r>
              <a:rPr lang="de-DE" sz="2000" dirty="0" err="1"/>
              <a:t>cause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Do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downtimes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facility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improve</a:t>
            </a:r>
            <a:r>
              <a:rPr lang="de-DE" sz="2000" dirty="0"/>
              <a:t> </a:t>
            </a:r>
            <a:r>
              <a:rPr lang="de-DE" sz="2000" dirty="0" err="1"/>
              <a:t>our</a:t>
            </a:r>
            <a:r>
              <a:rPr lang="de-DE" sz="2000" dirty="0"/>
              <a:t> </a:t>
            </a:r>
            <a:r>
              <a:rPr lang="de-DE" sz="2000" dirty="0" err="1"/>
              <a:t>investigation</a:t>
            </a:r>
            <a:r>
              <a:rPr lang="de-DE" sz="2000" dirty="0"/>
              <a:t> at MAX IV?</a:t>
            </a: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95F4A-D015-4322-A5EA-3C35C50D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16" y="1054915"/>
            <a:ext cx="3377241" cy="54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5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MAX IV Laboratory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1427"/>
                </a:solidFill>
                <a:effectLst/>
              </a:rPr>
              <a:t>Part of Lund University in Sweden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1427"/>
                </a:solidFill>
                <a:effectLst/>
              </a:rPr>
              <a:t>3 GeV Linear electron accelerator (</a:t>
            </a:r>
            <a:r>
              <a:rPr lang="en-GB" sz="2000" b="0" i="0" u="none" strike="noStrike" dirty="0" err="1">
                <a:solidFill>
                  <a:srgbClr val="001427"/>
                </a:solidFill>
                <a:effectLst/>
              </a:rPr>
              <a:t>linac</a:t>
            </a:r>
            <a:r>
              <a:rPr lang="en-GB" sz="2000" b="0" i="0" u="none" strike="noStrike" dirty="0">
                <a:solidFill>
                  <a:srgbClr val="001427"/>
                </a:solidFill>
                <a:effectLst/>
              </a:rPr>
              <a:t>) powering: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1427"/>
                </a:solidFill>
                <a:effectLst/>
              </a:rPr>
              <a:t>Short pulse facility (SPF)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1427"/>
                </a:solidFill>
                <a:effectLst/>
              </a:rPr>
              <a:t>1.5 GeV Soft x-ray storage ring (R1)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1427"/>
                </a:solidFill>
                <a:effectLst/>
              </a:rPr>
              <a:t>3 GeV Hard x-ray storage ring (R3)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1427"/>
                </a:solidFill>
                <a:effectLst/>
              </a:rPr>
              <a:t>16 Specialized beamlines for user access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4FA5EC-2388-4392-A278-4EBE8D7C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7" y="2857031"/>
            <a:ext cx="5621495" cy="37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50D91B-507C-45FA-8E38-56CB572A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91" y="3615816"/>
            <a:ext cx="4465217" cy="29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B60053-5602-47B7-8645-75AC1F809BAA}"/>
              </a:ext>
            </a:extLst>
          </p:cNvPr>
          <p:cNvSpPr txBox="1"/>
          <p:nvPr/>
        </p:nvSpPr>
        <p:spPr>
          <a:xfrm>
            <a:off x="2297722" y="658570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100" b="0" i="0" u="none" strike="noStrike" dirty="0">
                <a:solidFill>
                  <a:srgbClr val="001427"/>
                </a:solidFill>
                <a:effectLst/>
                <a:latin typeface="Maven Pro"/>
              </a:rPr>
              <a:t>Photographer: Perry </a:t>
            </a:r>
            <a:r>
              <a:rPr lang="en-GB" sz="1100" b="0" i="0" u="none" strike="noStrike" dirty="0" err="1">
                <a:solidFill>
                  <a:srgbClr val="001427"/>
                </a:solidFill>
                <a:effectLst/>
                <a:latin typeface="Maven Pro"/>
              </a:rPr>
              <a:t>Nordeng</a:t>
            </a:r>
            <a:endParaRPr lang="en-GB" sz="1100" dirty="0">
              <a:effectLst/>
              <a:latin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3680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0012" y="2521634"/>
            <a:ext cx="5240479" cy="2462613"/>
          </a:xfrm>
        </p:spPr>
        <p:txBody>
          <a:bodyPr/>
          <a:lstStyle/>
          <a:p>
            <a:r>
              <a:rPr lang="de-DE" dirty="0"/>
              <a:t>Downtimes at MAX IV</a:t>
            </a:r>
          </a:p>
        </p:txBody>
      </p:sp>
    </p:spTree>
    <p:extLst>
      <p:ext uri="{BB962C8B-B14F-4D97-AF65-F5344CB8AC3E}">
        <p14:creationId xmlns:p14="http://schemas.microsoft.com/office/powerpoint/2010/main" val="29023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Downtime Classification at MAX IV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Direct</a:t>
            </a:r>
            <a:r>
              <a:rPr lang="de-DE" sz="2000" dirty="0"/>
              <a:t> </a:t>
            </a:r>
            <a:r>
              <a:rPr lang="de-DE" sz="2000" dirty="0" err="1"/>
              <a:t>cause</a:t>
            </a:r>
            <a:r>
              <a:rPr lang="de-DE" sz="2000" dirty="0"/>
              <a:t>: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caused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beam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go</a:t>
            </a:r>
            <a:r>
              <a:rPr lang="de-DE" sz="2000" dirty="0"/>
              <a:t> </a:t>
            </a:r>
            <a:r>
              <a:rPr lang="de-DE" sz="2000" dirty="0" err="1"/>
              <a:t>away</a:t>
            </a:r>
            <a:r>
              <a:rPr lang="de-DE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Root </a:t>
            </a:r>
            <a:r>
              <a:rPr lang="de-DE" sz="2000" dirty="0" err="1"/>
              <a:t>cause</a:t>
            </a:r>
            <a:r>
              <a:rPr lang="de-DE" sz="2000" dirty="0"/>
              <a:t>: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misbehaved</a:t>
            </a:r>
            <a:r>
              <a:rPr lang="de-DE" sz="2000" dirty="0"/>
              <a:t> and in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way</a:t>
            </a:r>
            <a:r>
              <a:rPr lang="de-DE" sz="2000" dirty="0"/>
              <a:t>? (</a:t>
            </a:r>
            <a:r>
              <a:rPr lang="de-DE" sz="2000" dirty="0" err="1"/>
              <a:t>from</a:t>
            </a:r>
            <a:r>
              <a:rPr lang="de-DE" sz="2000" dirty="0"/>
              <a:t> an </a:t>
            </a:r>
            <a:r>
              <a:rPr lang="de-DE" sz="2000" dirty="0" err="1"/>
              <a:t>ops</a:t>
            </a:r>
            <a:r>
              <a:rPr lang="de-DE" sz="2000" dirty="0"/>
              <a:t> </a:t>
            </a:r>
            <a:r>
              <a:rPr lang="de-DE" sz="2000" dirty="0" err="1"/>
              <a:t>perspective</a:t>
            </a:r>
            <a:r>
              <a:rPr lang="de-DE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Examples</a:t>
            </a:r>
            <a:r>
              <a:rPr lang="de-DE" sz="2000" dirty="0"/>
              <a:t> </a:t>
            </a:r>
            <a:r>
              <a:rPr lang="de-DE" sz="2000" dirty="0" err="1"/>
              <a:t>direct</a:t>
            </a:r>
            <a:r>
              <a:rPr lang="de-DE" sz="2000" dirty="0"/>
              <a:t> </a:t>
            </a:r>
            <a:r>
              <a:rPr lang="de-DE" sz="2000" dirty="0" err="1"/>
              <a:t>cause</a:t>
            </a:r>
            <a:r>
              <a:rPr lang="de-DE" sz="20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Orbit interlock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RF </a:t>
            </a:r>
            <a:r>
              <a:rPr lang="de-DE" dirty="0" err="1"/>
              <a:t>dump</a:t>
            </a:r>
            <a:r>
              <a:rPr lang="de-DE" dirty="0"/>
              <a:t> </a:t>
            </a:r>
            <a:r>
              <a:rPr lang="de-DE" dirty="0" err="1"/>
              <a:t>request</a:t>
            </a: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Examples</a:t>
            </a:r>
            <a:r>
              <a:rPr lang="de-DE" sz="2000" dirty="0"/>
              <a:t> root </a:t>
            </a:r>
            <a:r>
              <a:rPr lang="de-DE" sz="2000" dirty="0" err="1"/>
              <a:t>cause</a:t>
            </a:r>
            <a:r>
              <a:rPr lang="de-DE" sz="20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Vacuum </a:t>
            </a:r>
            <a:r>
              <a:rPr lang="de-DE" dirty="0" err="1"/>
              <a:t>trip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direction</a:t>
            </a: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Classification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via root </a:t>
            </a:r>
            <a:r>
              <a:rPr lang="de-DE" dirty="0" err="1"/>
              <a:t>cause</a:t>
            </a:r>
            <a:r>
              <a:rPr lang="de-DE" dirty="0"/>
              <a:t>!</a:t>
            </a:r>
          </a:p>
          <a:p>
            <a:pPr marL="82550" lvl="1" indent="0">
              <a:buNone/>
            </a:pP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9ED49-E0DB-4740-97AA-396B9ACF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314" y="2334358"/>
            <a:ext cx="3391373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After a Dump &amp; Recovery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Check </a:t>
            </a:r>
            <a:r>
              <a:rPr lang="de-DE" sz="2000" dirty="0" err="1"/>
              <a:t>alarms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root </a:t>
            </a:r>
            <a:r>
              <a:rPr lang="de-DE" sz="2000" dirty="0" err="1"/>
              <a:t>cause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e.g. Vacuum </a:t>
            </a:r>
            <a:r>
              <a:rPr lang="de-DE" dirty="0" err="1"/>
              <a:t>trip</a:t>
            </a:r>
            <a:r>
              <a:rPr lang="de-DE" dirty="0"/>
              <a:t>, </a:t>
            </a:r>
            <a:r>
              <a:rPr lang="de-DE" dirty="0" err="1"/>
              <a:t>contactor</a:t>
            </a:r>
            <a:r>
              <a:rPr lang="de-DE" dirty="0"/>
              <a:t> </a:t>
            </a:r>
            <a:r>
              <a:rPr lang="de-DE" dirty="0" err="1"/>
              <a:t>glitch</a:t>
            </a:r>
            <a:endParaRPr lang="de-DE" dirty="0"/>
          </a:p>
          <a:p>
            <a:pPr lvl="2"/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clear</a:t>
            </a:r>
            <a:r>
              <a:rPr lang="de-DE" sz="2000" dirty="0"/>
              <a:t> root </a:t>
            </a:r>
            <a:r>
              <a:rPr lang="de-DE" sz="2000" dirty="0" err="1"/>
              <a:t>cause</a:t>
            </a:r>
            <a:r>
              <a:rPr lang="de-DE" sz="2000" dirty="0"/>
              <a:t>, </a:t>
            </a:r>
            <a:r>
              <a:rPr lang="de-DE" sz="2000" dirty="0" err="1"/>
              <a:t>start</a:t>
            </a:r>
            <a:r>
              <a:rPr lang="de-DE" sz="2000" dirty="0"/>
              <a:t> </a:t>
            </a:r>
            <a:r>
              <a:rPr lang="de-DE" sz="2000" dirty="0" err="1"/>
              <a:t>investigation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archived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/>
              <a:t>Causes</a:t>
            </a:r>
            <a:r>
              <a:rPr lang="de-DE" dirty="0"/>
              <a:t>: e.g.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, tune </a:t>
            </a:r>
            <a:r>
              <a:rPr lang="de-DE" dirty="0" err="1"/>
              <a:t>drift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/>
              <a:t>Hints</a:t>
            </a:r>
            <a:r>
              <a:rPr lang="de-DE" dirty="0"/>
              <a:t>: e.g. </a:t>
            </a:r>
            <a:r>
              <a:rPr lang="de-DE" dirty="0" err="1"/>
              <a:t>drift</a:t>
            </a:r>
            <a:r>
              <a:rPr lang="de-DE" dirty="0"/>
              <a:t> in x-plane -&gt;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Limited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unsynced</a:t>
            </a:r>
            <a:r>
              <a:rPr lang="de-DE" dirty="0"/>
              <a:t> </a:t>
            </a:r>
            <a:r>
              <a:rPr lang="de-DE" dirty="0" err="1"/>
              <a:t>timestamps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automated</a:t>
            </a:r>
            <a:endParaRPr lang="de-DE" dirty="0"/>
          </a:p>
          <a:p>
            <a:pPr lvl="2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cause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-&gt; log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unknown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Further </a:t>
            </a:r>
            <a:r>
              <a:rPr lang="de-DE" sz="2000" dirty="0" err="1"/>
              <a:t>investigation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accdev</a:t>
            </a:r>
            <a:r>
              <a:rPr lang="de-DE" sz="2000" dirty="0"/>
              <a:t> &amp;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operators</a:t>
            </a:r>
            <a:endParaRPr 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7331F-3C23-4CEC-8A9E-9A5D980C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64" y="959560"/>
            <a:ext cx="3445764" cy="56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8" y="239671"/>
            <a:ext cx="8363817" cy="657339"/>
          </a:xfrm>
        </p:spPr>
        <p:txBody>
          <a:bodyPr>
            <a:normAutofit/>
          </a:bodyPr>
          <a:lstStyle/>
          <a:p>
            <a:r>
              <a:rPr lang="de-DE" dirty="0"/>
              <a:t>The Problem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unknown</a:t>
            </a:r>
            <a:r>
              <a:rPr lang="de-DE" sz="2000" dirty="0"/>
              <a:t> </a:t>
            </a:r>
            <a:r>
              <a:rPr lang="de-DE" sz="2000" dirty="0" err="1"/>
              <a:t>dumps</a:t>
            </a:r>
            <a:r>
              <a:rPr lang="de-DE" sz="2000" dirty="0"/>
              <a:t> in R3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Mostly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persistent </a:t>
            </a:r>
            <a:r>
              <a:rPr lang="de-DE" sz="2000" dirty="0" err="1"/>
              <a:t>issues</a:t>
            </a:r>
            <a:r>
              <a:rPr lang="de-DE" sz="2000" dirty="0"/>
              <a:t>: </a:t>
            </a:r>
            <a:r>
              <a:rPr lang="de-DE" sz="2000" dirty="0" err="1"/>
              <a:t>reset</a:t>
            </a:r>
            <a:r>
              <a:rPr lang="de-DE" sz="2000" dirty="0"/>
              <a:t> &amp; </a:t>
            </a:r>
            <a:r>
              <a:rPr lang="de-DE" sz="2000" dirty="0" err="1"/>
              <a:t>recover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But </a:t>
            </a:r>
            <a:r>
              <a:rPr lang="de-DE" sz="2000" dirty="0" err="1"/>
              <a:t>problems</a:t>
            </a:r>
            <a:r>
              <a:rPr lang="de-DE" sz="2000" dirty="0"/>
              <a:t>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recovery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appear</a:t>
            </a:r>
            <a:r>
              <a:rPr lang="de-DE" sz="2000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506F4-6F81-4DC8-8EFB-962AFA6B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5" y="2725395"/>
            <a:ext cx="5434530" cy="4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0013" y="2521634"/>
            <a:ext cx="7366264" cy="2462613"/>
          </a:xfrm>
        </p:spPr>
        <p:txBody>
          <a:bodyPr/>
          <a:lstStyle/>
          <a:p>
            <a:r>
              <a:rPr lang="de-DE" dirty="0" err="1"/>
              <a:t>Deployed</a:t>
            </a:r>
            <a:r>
              <a:rPr lang="de-DE" dirty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654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Libera post-mortem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Turn-</a:t>
            </a:r>
            <a:r>
              <a:rPr lang="de-DE" sz="2000" dirty="0" err="1"/>
              <a:t>by</a:t>
            </a:r>
            <a:r>
              <a:rPr lang="de-DE" sz="2000" dirty="0"/>
              <a:t>-turn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last 20k </a:t>
            </a:r>
            <a:r>
              <a:rPr lang="de-DE" sz="2000" dirty="0" err="1"/>
              <a:t>turns</a:t>
            </a:r>
            <a:r>
              <a:rPr lang="de-DE" sz="2000" dirty="0"/>
              <a:t> (</a:t>
            </a:r>
            <a:r>
              <a:rPr lang="de-DE" sz="2000" dirty="0" err="1"/>
              <a:t>about</a:t>
            </a:r>
            <a:r>
              <a:rPr lang="de-DE" sz="2000" dirty="0"/>
              <a:t> 0.3 </a:t>
            </a:r>
            <a:r>
              <a:rPr lang="de-DE" sz="2000" dirty="0" err="1"/>
              <a:t>seconds</a:t>
            </a:r>
            <a:r>
              <a:rPr lang="de-DE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Sum</a:t>
            </a:r>
            <a:r>
              <a:rPr lang="de-DE" sz="2000" dirty="0"/>
              <a:t> &amp; Position </a:t>
            </a:r>
            <a:r>
              <a:rPr lang="de-DE" sz="2000" dirty="0" err="1"/>
              <a:t>signal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Dump </a:t>
            </a:r>
            <a:r>
              <a:rPr lang="de-DE" sz="2000" dirty="0" err="1"/>
              <a:t>signatures</a:t>
            </a:r>
            <a:r>
              <a:rPr lang="de-DE" sz="2000" dirty="0"/>
              <a:t> </a:t>
            </a:r>
            <a:r>
              <a:rPr lang="de-DE" sz="2000" dirty="0" err="1"/>
              <a:t>catalog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13975-1E30-438F-B68F-208FABCC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7" y="2776521"/>
            <a:ext cx="7307766" cy="38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Diamond fast </a:t>
            </a:r>
            <a:r>
              <a:rPr lang="de-DE" dirty="0" err="1"/>
              <a:t>archiver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A997DC-0CD4-167A-5328-DEBEF33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BPM </a:t>
            </a:r>
            <a:r>
              <a:rPr lang="de-DE" sz="2000" dirty="0" err="1"/>
              <a:t>data</a:t>
            </a:r>
            <a:r>
              <a:rPr lang="de-DE" sz="2000" dirty="0"/>
              <a:t> at 10kHz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Last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weeks</a:t>
            </a:r>
            <a:r>
              <a:rPr lang="de-DE" sz="2000" dirty="0"/>
              <a:t> </a:t>
            </a:r>
            <a:r>
              <a:rPr lang="de-DE" sz="2000" dirty="0" err="1"/>
              <a:t>available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Beam </a:t>
            </a:r>
            <a:r>
              <a:rPr lang="de-DE" sz="2000" dirty="0" err="1"/>
              <a:t>dump</a:t>
            </a:r>
            <a:r>
              <a:rPr lang="de-DE" sz="2000" dirty="0"/>
              <a:t> </a:t>
            </a:r>
            <a:r>
              <a:rPr lang="de-DE" sz="2000" dirty="0" err="1"/>
              <a:t>triggers</a:t>
            </a:r>
            <a:r>
              <a:rPr lang="de-DE" sz="2000" dirty="0"/>
              <a:t> </a:t>
            </a:r>
            <a:r>
              <a:rPr lang="de-DE" sz="2000" dirty="0" err="1"/>
              <a:t>storing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last 2 </a:t>
            </a:r>
            <a:r>
              <a:rPr lang="de-DE" sz="2000" dirty="0" err="1"/>
              <a:t>seconds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Python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allows</a:t>
            </a:r>
            <a:r>
              <a:rPr lang="de-DE" sz="2000" dirty="0"/>
              <a:t> </a:t>
            </a:r>
            <a:r>
              <a:rPr lang="de-DE" sz="2000" dirty="0" err="1"/>
              <a:t>manipulation</a:t>
            </a:r>
            <a:r>
              <a:rPr lang="de-DE" sz="2000" dirty="0"/>
              <a:t> and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71F1A-C5CC-474A-A66F-E795DACB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04" y="3079397"/>
            <a:ext cx="5418387" cy="3667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C59A7-21A0-4BFA-A6A0-7DBD740C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216" y="1216257"/>
            <a:ext cx="3528645" cy="49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Benutzerdefiniert 3">
      <a:dk1>
        <a:srgbClr val="332F43"/>
      </a:dk1>
      <a:lt1>
        <a:srgbClr val="F9FBFE"/>
      </a:lt1>
      <a:dk2>
        <a:srgbClr val="332F43"/>
      </a:dk2>
      <a:lt2>
        <a:srgbClr val="F9FBFE"/>
      </a:lt2>
      <a:accent1>
        <a:srgbClr val="0099DC"/>
      </a:accent1>
      <a:accent2>
        <a:srgbClr val="003366"/>
      </a:accent2>
      <a:accent3>
        <a:srgbClr val="ADD600"/>
      </a:accent3>
      <a:accent4>
        <a:srgbClr val="13BF8A"/>
      </a:accent4>
      <a:accent5>
        <a:srgbClr val="FFC000"/>
      </a:accent5>
      <a:accent6>
        <a:srgbClr val="F274F5"/>
      </a:accent6>
      <a:hlink>
        <a:srgbClr val="0520E9"/>
      </a:hlink>
      <a:folHlink>
        <a:srgbClr val="80008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887</TotalTime>
  <Words>587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Maven Pro</vt:lpstr>
      <vt:lpstr>Noto Sans</vt:lpstr>
      <vt:lpstr>Noto Sans Light</vt:lpstr>
      <vt:lpstr>Open Sans</vt:lpstr>
      <vt:lpstr>Segoe UI</vt:lpstr>
      <vt:lpstr>Wingdings</vt:lpstr>
      <vt:lpstr>Office-tema</vt:lpstr>
      <vt:lpstr>Unknown beam dump investigations at MAX IV</vt:lpstr>
      <vt:lpstr>MAX IV Laboratory</vt:lpstr>
      <vt:lpstr>PowerPoint Presentation</vt:lpstr>
      <vt:lpstr>Downtime Classification at MAX IV</vt:lpstr>
      <vt:lpstr>After a Dump &amp; Recovery</vt:lpstr>
      <vt:lpstr>The Problem</vt:lpstr>
      <vt:lpstr>PowerPoint Presentation</vt:lpstr>
      <vt:lpstr>Libera post-mortem</vt:lpstr>
      <vt:lpstr>Diamond fast archiver</vt:lpstr>
      <vt:lpstr>Other post mortems</vt:lpstr>
      <vt:lpstr>PowerPoint Presentation</vt:lpstr>
      <vt:lpstr>Feed Forward of an R1 Beamline</vt:lpstr>
      <vt:lpstr>Touch this to Dump</vt:lpstr>
      <vt:lpstr>Sextupole Glitches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Rutger Arend Nieuwenhuis</cp:lastModifiedBy>
  <cp:revision>76</cp:revision>
  <cp:lastPrinted>2019-03-08T10:27:30Z</cp:lastPrinted>
  <dcterms:created xsi:type="dcterms:W3CDTF">2020-01-21T09:56:49Z</dcterms:created>
  <dcterms:modified xsi:type="dcterms:W3CDTF">2024-06-22T14:09:54Z</dcterms:modified>
</cp:coreProperties>
</file>