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0" r:id="rId2"/>
    <p:sldId id="291" r:id="rId3"/>
    <p:sldId id="294" r:id="rId4"/>
    <p:sldId id="3606" r:id="rId5"/>
    <p:sldId id="1921" r:id="rId6"/>
    <p:sldId id="1740" r:id="rId7"/>
    <p:sldId id="1135" r:id="rId8"/>
    <p:sldId id="3607" r:id="rId9"/>
    <p:sldId id="3610" r:id="rId10"/>
    <p:sldId id="3617" r:id="rId11"/>
    <p:sldId id="325" r:id="rId12"/>
    <p:sldId id="320" r:id="rId13"/>
    <p:sldId id="3608" r:id="rId14"/>
    <p:sldId id="3609" r:id="rId15"/>
    <p:sldId id="3619" r:id="rId16"/>
    <p:sldId id="486" r:id="rId17"/>
    <p:sldId id="304" r:id="rId18"/>
    <p:sldId id="3611" r:id="rId19"/>
    <p:sldId id="3613" r:id="rId20"/>
    <p:sldId id="3612" r:id="rId21"/>
    <p:sldId id="3615" r:id="rId22"/>
    <p:sldId id="3616" r:id="rId23"/>
    <p:sldId id="3620" r:id="rId24"/>
    <p:sldId id="3596" r:id="rId25"/>
    <p:sldId id="324" r:id="rId26"/>
  </p:sldIdLst>
  <p:sldSz cx="12192000" cy="6858000"/>
  <p:notesSz cx="6797675" cy="9926638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00"/>
    <a:srgbClr val="004886"/>
    <a:srgbClr val="132577"/>
    <a:srgbClr val="093C7D"/>
    <a:srgbClr val="FCA904"/>
    <a:srgbClr val="FFFFFF"/>
    <a:srgbClr val="B9DF93"/>
    <a:srgbClr val="008000"/>
    <a:srgbClr val="D8F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5878" autoAdjust="0"/>
    <p:restoredTop sz="87226" autoAdjust="0"/>
  </p:normalViewPr>
  <p:slideViewPr>
    <p:cSldViewPr snapToGrid="0">
      <p:cViewPr varScale="1">
        <p:scale>
          <a:sx n="69" d="100"/>
          <a:sy n="69" d="100"/>
        </p:scale>
        <p:origin x="1574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328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zitko Hervé (F4E)" userId="1431dd29-7e3e-4277-93f5-fcc74ec5c390" providerId="ADAL" clId="{D43F1678-479C-4A14-A85C-76DEDB536577}"/>
    <pc:docChg chg="custSel modSld">
      <pc:chgData name="Dzitko Hervé (F4E)" userId="1431dd29-7e3e-4277-93f5-fcc74ec5c390" providerId="ADAL" clId="{D43F1678-479C-4A14-A85C-76DEDB536577}" dt="2024-06-24T08:15:55.914" v="21" actId="478"/>
      <pc:docMkLst>
        <pc:docMk/>
      </pc:docMkLst>
      <pc:sldChg chg="modNotes">
        <pc:chgData name="Dzitko Hervé (F4E)" userId="1431dd29-7e3e-4277-93f5-fcc74ec5c390" providerId="ADAL" clId="{D43F1678-479C-4A14-A85C-76DEDB536577}" dt="2024-06-24T08:14:45.096" v="1" actId="478"/>
        <pc:sldMkLst>
          <pc:docMk/>
          <pc:sldMk cId="3061209851" sldId="290"/>
        </pc:sldMkLst>
      </pc:sldChg>
      <pc:sldChg chg="modNotes">
        <pc:chgData name="Dzitko Hervé (F4E)" userId="1431dd29-7e3e-4277-93f5-fcc74ec5c390" providerId="ADAL" clId="{D43F1678-479C-4A14-A85C-76DEDB536577}" dt="2024-06-24T08:14:48.404" v="2" actId="478"/>
        <pc:sldMkLst>
          <pc:docMk/>
          <pc:sldMk cId="4285499659" sldId="291"/>
        </pc:sldMkLst>
      </pc:sldChg>
      <pc:sldChg chg="modNotes">
        <pc:chgData name="Dzitko Hervé (F4E)" userId="1431dd29-7e3e-4277-93f5-fcc74ec5c390" providerId="ADAL" clId="{D43F1678-479C-4A14-A85C-76DEDB536577}" dt="2024-06-24T08:14:50.506" v="3" actId="478"/>
        <pc:sldMkLst>
          <pc:docMk/>
          <pc:sldMk cId="1688040399" sldId="294"/>
        </pc:sldMkLst>
      </pc:sldChg>
      <pc:sldChg chg="modNotes">
        <pc:chgData name="Dzitko Hervé (F4E)" userId="1431dd29-7e3e-4277-93f5-fcc74ec5c390" providerId="ADAL" clId="{D43F1678-479C-4A14-A85C-76DEDB536577}" dt="2024-06-24T08:15:12.945" v="14" actId="478"/>
        <pc:sldMkLst>
          <pc:docMk/>
          <pc:sldMk cId="1815463716" sldId="320"/>
        </pc:sldMkLst>
      </pc:sldChg>
      <pc:sldChg chg="modNotes">
        <pc:chgData name="Dzitko Hervé (F4E)" userId="1431dd29-7e3e-4277-93f5-fcc74ec5c390" providerId="ADAL" clId="{D43F1678-479C-4A14-A85C-76DEDB536577}" dt="2024-06-24T08:15:09.922" v="12" actId="478"/>
        <pc:sldMkLst>
          <pc:docMk/>
          <pc:sldMk cId="76500985" sldId="325"/>
        </pc:sldMkLst>
      </pc:sldChg>
      <pc:sldChg chg="modNotes">
        <pc:chgData name="Dzitko Hervé (F4E)" userId="1431dd29-7e3e-4277-93f5-fcc74ec5c390" providerId="ADAL" clId="{D43F1678-479C-4A14-A85C-76DEDB536577}" dt="2024-06-24T08:15:32.328" v="20" actId="478"/>
        <pc:sldMkLst>
          <pc:docMk/>
          <pc:sldMk cId="1301755259" sldId="486"/>
        </pc:sldMkLst>
      </pc:sldChg>
      <pc:sldChg chg="modNotes">
        <pc:chgData name="Dzitko Hervé (F4E)" userId="1431dd29-7e3e-4277-93f5-fcc74ec5c390" providerId="ADAL" clId="{D43F1678-479C-4A14-A85C-76DEDB536577}" dt="2024-06-24T08:15:03.013" v="8" actId="478"/>
        <pc:sldMkLst>
          <pc:docMk/>
          <pc:sldMk cId="3574480627" sldId="1135"/>
        </pc:sldMkLst>
      </pc:sldChg>
      <pc:sldChg chg="modNotes">
        <pc:chgData name="Dzitko Hervé (F4E)" userId="1431dd29-7e3e-4277-93f5-fcc74ec5c390" providerId="ADAL" clId="{D43F1678-479C-4A14-A85C-76DEDB536577}" dt="2024-06-24T08:14:58.579" v="6" actId="478"/>
        <pc:sldMkLst>
          <pc:docMk/>
          <pc:sldMk cId="2805372743" sldId="1740"/>
        </pc:sldMkLst>
      </pc:sldChg>
      <pc:sldChg chg="modNotes">
        <pc:chgData name="Dzitko Hervé (F4E)" userId="1431dd29-7e3e-4277-93f5-fcc74ec5c390" providerId="ADAL" clId="{D43F1678-479C-4A14-A85C-76DEDB536577}" dt="2024-06-24T08:15:00.783" v="7" actId="478"/>
        <pc:sldMkLst>
          <pc:docMk/>
          <pc:sldMk cId="845496567" sldId="1921"/>
        </pc:sldMkLst>
      </pc:sldChg>
      <pc:sldChg chg="modNotes">
        <pc:chgData name="Dzitko Hervé (F4E)" userId="1431dd29-7e3e-4277-93f5-fcc74ec5c390" providerId="ADAL" clId="{D43F1678-479C-4A14-A85C-76DEDB536577}" dt="2024-06-24T08:14:54.844" v="5" actId="478"/>
        <pc:sldMkLst>
          <pc:docMk/>
          <pc:sldMk cId="2217479446" sldId="3606"/>
        </pc:sldMkLst>
      </pc:sldChg>
      <pc:sldChg chg="modNotes">
        <pc:chgData name="Dzitko Hervé (F4E)" userId="1431dd29-7e3e-4277-93f5-fcc74ec5c390" providerId="ADAL" clId="{D43F1678-479C-4A14-A85C-76DEDB536577}" dt="2024-06-24T08:15:04.905" v="9" actId="478"/>
        <pc:sldMkLst>
          <pc:docMk/>
          <pc:sldMk cId="4079476425" sldId="3607"/>
        </pc:sldMkLst>
      </pc:sldChg>
      <pc:sldChg chg="modNotes">
        <pc:chgData name="Dzitko Hervé (F4E)" userId="1431dd29-7e3e-4277-93f5-fcc74ec5c390" providerId="ADAL" clId="{D43F1678-479C-4A14-A85C-76DEDB536577}" dt="2024-06-24T08:15:15.546" v="15" actId="478"/>
        <pc:sldMkLst>
          <pc:docMk/>
          <pc:sldMk cId="1111416401" sldId="3608"/>
        </pc:sldMkLst>
      </pc:sldChg>
      <pc:sldChg chg="modNotes">
        <pc:chgData name="Dzitko Hervé (F4E)" userId="1431dd29-7e3e-4277-93f5-fcc74ec5c390" providerId="ADAL" clId="{D43F1678-479C-4A14-A85C-76DEDB536577}" dt="2024-06-24T08:15:17.895" v="16" actId="478"/>
        <pc:sldMkLst>
          <pc:docMk/>
          <pc:sldMk cId="3145393221" sldId="3609"/>
        </pc:sldMkLst>
      </pc:sldChg>
      <pc:sldChg chg="modNotes">
        <pc:chgData name="Dzitko Hervé (F4E)" userId="1431dd29-7e3e-4277-93f5-fcc74ec5c390" providerId="ADAL" clId="{D43F1678-479C-4A14-A85C-76DEDB536577}" dt="2024-06-24T08:15:06.554" v="10" actId="478"/>
        <pc:sldMkLst>
          <pc:docMk/>
          <pc:sldMk cId="1465425741" sldId="3610"/>
        </pc:sldMkLst>
      </pc:sldChg>
      <pc:sldChg chg="modNotes">
        <pc:chgData name="Dzitko Hervé (F4E)" userId="1431dd29-7e3e-4277-93f5-fcc74ec5c390" providerId="ADAL" clId="{D43F1678-479C-4A14-A85C-76DEDB536577}" dt="2024-06-24T08:15:55.914" v="21" actId="478"/>
        <pc:sldMkLst>
          <pc:docMk/>
          <pc:sldMk cId="3659142427" sldId="3613"/>
        </pc:sldMkLst>
      </pc:sldChg>
      <pc:sldChg chg="modNotes">
        <pc:chgData name="Dzitko Hervé (F4E)" userId="1431dd29-7e3e-4277-93f5-fcc74ec5c390" providerId="ADAL" clId="{D43F1678-479C-4A14-A85C-76DEDB536577}" dt="2024-06-24T08:15:08.421" v="11" actId="478"/>
        <pc:sldMkLst>
          <pc:docMk/>
          <pc:sldMk cId="592491337" sldId="3617"/>
        </pc:sldMkLst>
      </pc:sldChg>
      <pc:sldChg chg="modNotes">
        <pc:chgData name="Dzitko Hervé (F4E)" userId="1431dd29-7e3e-4277-93f5-fcc74ec5c390" providerId="ADAL" clId="{D43F1678-479C-4A14-A85C-76DEDB536577}" dt="2024-06-24T08:15:21.342" v="19" actId="1036"/>
        <pc:sldMkLst>
          <pc:docMk/>
          <pc:sldMk cId="3022212829" sldId="361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7BC9C-9E72-4F27-942D-A8A1805A16B3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E3C87C1E-BB5A-406B-9516-7B9F1AFEF5BA}">
      <dgm:prSet phldrT="[Text]"/>
      <dgm:spPr/>
      <dgm:t>
        <a:bodyPr/>
        <a:lstStyle/>
        <a:p>
          <a:r>
            <a:rPr lang="en-US" dirty="0" err="1"/>
            <a:t>LIPAc</a:t>
          </a:r>
          <a:r>
            <a:rPr lang="en-US" dirty="0"/>
            <a:t> context</a:t>
          </a:r>
          <a:endParaRPr lang="en-IE" dirty="0"/>
        </a:p>
      </dgm:t>
    </dgm:pt>
    <dgm:pt modelId="{087BA63F-8CCC-44CC-B341-0B3A1F4319B1}" type="parTrans" cxnId="{8DD2ADB2-3B80-4BF2-B487-B43C312ADD26}">
      <dgm:prSet/>
      <dgm:spPr/>
      <dgm:t>
        <a:bodyPr/>
        <a:lstStyle/>
        <a:p>
          <a:endParaRPr lang="en-IE"/>
        </a:p>
      </dgm:t>
    </dgm:pt>
    <dgm:pt modelId="{F3F48E86-0172-4242-9893-630B7773E34D}" type="sibTrans" cxnId="{8DD2ADB2-3B80-4BF2-B487-B43C312ADD26}">
      <dgm:prSet/>
      <dgm:spPr/>
      <dgm:t>
        <a:bodyPr/>
        <a:lstStyle/>
        <a:p>
          <a:endParaRPr lang="en-IE"/>
        </a:p>
      </dgm:t>
    </dgm:pt>
    <dgm:pt modelId="{81B674E7-553D-4B31-B155-AA9F85CCAEA0}">
      <dgm:prSet phldrT="[Text]"/>
      <dgm:spPr/>
      <dgm:t>
        <a:bodyPr/>
        <a:lstStyle/>
        <a:p>
          <a:r>
            <a:rPr lang="en-US" dirty="0"/>
            <a:t>IFMIF/EVEDA - </a:t>
          </a:r>
          <a:r>
            <a:rPr lang="en-US" dirty="0" err="1"/>
            <a:t>LIPAc</a:t>
          </a:r>
          <a:r>
            <a:rPr lang="en-US" dirty="0"/>
            <a:t> overview and status</a:t>
          </a:r>
          <a:endParaRPr lang="en-IE" dirty="0"/>
        </a:p>
      </dgm:t>
    </dgm:pt>
    <dgm:pt modelId="{04787541-50AB-49DB-90F0-0BF6CA2033F3}" type="parTrans" cxnId="{3644640B-FF8F-469D-9B79-C307C719BFBA}">
      <dgm:prSet/>
      <dgm:spPr/>
      <dgm:t>
        <a:bodyPr/>
        <a:lstStyle/>
        <a:p>
          <a:endParaRPr lang="en-IE"/>
        </a:p>
      </dgm:t>
    </dgm:pt>
    <dgm:pt modelId="{7576C90B-FD66-428B-8446-8070E4C22B4E}" type="sibTrans" cxnId="{3644640B-FF8F-469D-9B79-C307C719BFBA}">
      <dgm:prSet/>
      <dgm:spPr/>
      <dgm:t>
        <a:bodyPr/>
        <a:lstStyle/>
        <a:p>
          <a:endParaRPr lang="en-IE"/>
        </a:p>
      </dgm:t>
    </dgm:pt>
    <dgm:pt modelId="{F9386A20-3F9F-4684-B3BC-092B676416EF}">
      <dgm:prSet custT="1"/>
      <dgm:spPr/>
      <dgm:t>
        <a:bodyPr/>
        <a:lstStyle/>
        <a:p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Reliability/availability</a:t>
          </a:r>
          <a:r>
            <a:rPr lang="en-US" sz="2900" b="1" kern="1200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rPr>
            <a:t> </a:t>
          </a:r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in </a:t>
          </a:r>
          <a:r>
            <a:rPr lang="en-US" sz="290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LIPAc</a:t>
          </a:r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 Procurements</a:t>
          </a:r>
          <a:endParaRPr lang="en-IE" sz="29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24BD848B-5180-45C4-B5A5-6D2A91E5D903}" type="sibTrans" cxnId="{CC079ED6-983E-4EB2-8D54-AE28D44A6DB5}">
      <dgm:prSet/>
      <dgm:spPr/>
      <dgm:t>
        <a:bodyPr/>
        <a:lstStyle/>
        <a:p>
          <a:endParaRPr lang="en-IE"/>
        </a:p>
      </dgm:t>
    </dgm:pt>
    <dgm:pt modelId="{3D26E581-E497-4753-A2C8-8FBBFD778AAA}" type="parTrans" cxnId="{CC079ED6-983E-4EB2-8D54-AE28D44A6DB5}">
      <dgm:prSet/>
      <dgm:spPr/>
      <dgm:t>
        <a:bodyPr/>
        <a:lstStyle/>
        <a:p>
          <a:endParaRPr lang="en-IE"/>
        </a:p>
      </dgm:t>
    </dgm:pt>
    <dgm:pt modelId="{CA92B603-72DE-43A2-8BE3-03C9B11F1958}">
      <dgm:prSet custT="1"/>
      <dgm:spPr/>
      <dgm:t>
        <a:bodyPr/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RAMS in new Injector Procurement</a:t>
          </a:r>
          <a:endParaRPr lang="en-IE" sz="29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1B13E30A-C84D-49CE-A40F-D907C50D1986}" type="sibTrans" cxnId="{7CE2E56D-C5EF-4A14-BAE2-F63B59F0CB36}">
      <dgm:prSet/>
      <dgm:spPr/>
      <dgm:t>
        <a:bodyPr/>
        <a:lstStyle/>
        <a:p>
          <a:endParaRPr lang="en-IE"/>
        </a:p>
      </dgm:t>
    </dgm:pt>
    <dgm:pt modelId="{71EB7478-388D-45E1-BAAF-139C3295E5E8}" type="parTrans" cxnId="{7CE2E56D-C5EF-4A14-BAE2-F63B59F0CB36}">
      <dgm:prSet/>
      <dgm:spPr/>
      <dgm:t>
        <a:bodyPr/>
        <a:lstStyle/>
        <a:p>
          <a:endParaRPr lang="en-IE"/>
        </a:p>
      </dgm:t>
    </dgm:pt>
    <dgm:pt modelId="{6549DA2D-C9E3-E244-8900-12F9041A1F68}">
      <dgm:prSet/>
      <dgm:spPr/>
      <dgm:t>
        <a:bodyPr/>
        <a:lstStyle/>
        <a:p>
          <a:r>
            <a:rPr lang="en-US" dirty="0">
              <a:solidFill>
                <a:prstClr val="white"/>
              </a:solidFill>
              <a:latin typeface="Calibri"/>
              <a:ea typeface="+mn-ea"/>
              <a:cs typeface="+mn-cs"/>
            </a:rPr>
            <a:t>RAMS in new RF Power Supply Procurement</a:t>
          </a:r>
          <a:endParaRPr lang="en-IE" dirty="0"/>
        </a:p>
      </dgm:t>
    </dgm:pt>
    <dgm:pt modelId="{55340A70-47C9-A645-B4D5-646673B0D317}" type="sibTrans" cxnId="{1B839D45-18A4-4448-9760-576E8C366D11}">
      <dgm:prSet/>
      <dgm:spPr/>
      <dgm:t>
        <a:bodyPr/>
        <a:lstStyle/>
        <a:p>
          <a:endParaRPr lang="en-US"/>
        </a:p>
      </dgm:t>
    </dgm:pt>
    <dgm:pt modelId="{DE2C0AFB-5900-7940-B8AD-E185EC746A3D}" type="parTrans" cxnId="{1B839D45-18A4-4448-9760-576E8C366D11}">
      <dgm:prSet/>
      <dgm:spPr/>
      <dgm:t>
        <a:bodyPr/>
        <a:lstStyle/>
        <a:p>
          <a:endParaRPr lang="en-US"/>
        </a:p>
      </dgm:t>
    </dgm:pt>
    <dgm:pt modelId="{6DB63C22-2498-4E28-9F99-E514D07C471C}">
      <dgm:prSet/>
      <dgm:spPr/>
      <dgm:t>
        <a:bodyPr/>
        <a:lstStyle/>
        <a:p>
          <a:r>
            <a:rPr lang="en-IE" dirty="0"/>
            <a:t>Conclusion</a:t>
          </a:r>
        </a:p>
      </dgm:t>
    </dgm:pt>
    <dgm:pt modelId="{55F3FCEB-B917-4474-8A97-05EC4C814D92}" type="parTrans" cxnId="{527ACF3E-4540-4C82-BEC7-23F13077FB30}">
      <dgm:prSet/>
      <dgm:spPr/>
      <dgm:t>
        <a:bodyPr/>
        <a:lstStyle/>
        <a:p>
          <a:endParaRPr lang="en-US"/>
        </a:p>
      </dgm:t>
    </dgm:pt>
    <dgm:pt modelId="{71B6B879-0F72-498E-82F2-869D3476FAB1}" type="sibTrans" cxnId="{527ACF3E-4540-4C82-BEC7-23F13077FB30}">
      <dgm:prSet/>
      <dgm:spPr/>
      <dgm:t>
        <a:bodyPr/>
        <a:lstStyle/>
        <a:p>
          <a:endParaRPr lang="en-US"/>
        </a:p>
      </dgm:t>
    </dgm:pt>
    <dgm:pt modelId="{9A2341FE-E269-45C0-9980-78EA7D60083E}" type="pres">
      <dgm:prSet presAssocID="{4447BC9C-9E72-4F27-942D-A8A1805A16B3}" presName="Name0" presStyleCnt="0">
        <dgm:presLayoutVars>
          <dgm:chMax val="7"/>
          <dgm:chPref val="7"/>
          <dgm:dir/>
        </dgm:presLayoutVars>
      </dgm:prSet>
      <dgm:spPr/>
    </dgm:pt>
    <dgm:pt modelId="{2562F24C-7462-4848-A666-54D9BCA114DF}" type="pres">
      <dgm:prSet presAssocID="{4447BC9C-9E72-4F27-942D-A8A1805A16B3}" presName="Name1" presStyleCnt="0"/>
      <dgm:spPr/>
    </dgm:pt>
    <dgm:pt modelId="{7DE082FA-52D9-4541-830E-9D4ECC15C259}" type="pres">
      <dgm:prSet presAssocID="{4447BC9C-9E72-4F27-942D-A8A1805A16B3}" presName="cycle" presStyleCnt="0"/>
      <dgm:spPr/>
    </dgm:pt>
    <dgm:pt modelId="{6794562C-9030-4E5E-B499-083B45F48F9D}" type="pres">
      <dgm:prSet presAssocID="{4447BC9C-9E72-4F27-942D-A8A1805A16B3}" presName="srcNode" presStyleLbl="node1" presStyleIdx="0" presStyleCnt="6"/>
      <dgm:spPr/>
    </dgm:pt>
    <dgm:pt modelId="{CDDC0E06-BE70-45F9-9471-DF401EE7ACC3}" type="pres">
      <dgm:prSet presAssocID="{4447BC9C-9E72-4F27-942D-A8A1805A16B3}" presName="conn" presStyleLbl="parChTrans1D2" presStyleIdx="0" presStyleCnt="1"/>
      <dgm:spPr/>
    </dgm:pt>
    <dgm:pt modelId="{D7907EE0-0056-4C41-8D65-58DDE7AA15CB}" type="pres">
      <dgm:prSet presAssocID="{4447BC9C-9E72-4F27-942D-A8A1805A16B3}" presName="extraNode" presStyleLbl="node1" presStyleIdx="0" presStyleCnt="6"/>
      <dgm:spPr/>
    </dgm:pt>
    <dgm:pt modelId="{A83F25B7-9D98-430A-91D6-D81A60CBCADE}" type="pres">
      <dgm:prSet presAssocID="{4447BC9C-9E72-4F27-942D-A8A1805A16B3}" presName="dstNode" presStyleLbl="node1" presStyleIdx="0" presStyleCnt="6"/>
      <dgm:spPr/>
    </dgm:pt>
    <dgm:pt modelId="{3B27C6D9-9BA3-49BE-8920-CD5A7806964D}" type="pres">
      <dgm:prSet presAssocID="{E3C87C1E-BB5A-406B-9516-7B9F1AFEF5BA}" presName="text_1" presStyleLbl="node1" presStyleIdx="0" presStyleCnt="6">
        <dgm:presLayoutVars>
          <dgm:bulletEnabled val="1"/>
        </dgm:presLayoutVars>
      </dgm:prSet>
      <dgm:spPr/>
    </dgm:pt>
    <dgm:pt modelId="{DBAC810C-5E99-4F6B-AD02-9EB71A54D30F}" type="pres">
      <dgm:prSet presAssocID="{E3C87C1E-BB5A-406B-9516-7B9F1AFEF5BA}" presName="accent_1" presStyleCnt="0"/>
      <dgm:spPr/>
    </dgm:pt>
    <dgm:pt modelId="{D28D8CB4-4B8A-4368-8855-AEC0E0109FD7}" type="pres">
      <dgm:prSet presAssocID="{E3C87C1E-BB5A-406B-9516-7B9F1AFEF5BA}" presName="accentRepeatNode" presStyleLbl="solidFgAcc1" presStyleIdx="0" presStyleCnt="6"/>
      <dgm:spPr/>
    </dgm:pt>
    <dgm:pt modelId="{3907EB92-149F-6646-896D-667734478E0F}" type="pres">
      <dgm:prSet presAssocID="{81B674E7-553D-4B31-B155-AA9F85CCAEA0}" presName="text_2" presStyleLbl="node1" presStyleIdx="1" presStyleCnt="6">
        <dgm:presLayoutVars>
          <dgm:bulletEnabled val="1"/>
        </dgm:presLayoutVars>
      </dgm:prSet>
      <dgm:spPr/>
    </dgm:pt>
    <dgm:pt modelId="{C9B39740-7E7F-5449-A63E-4021615461B9}" type="pres">
      <dgm:prSet presAssocID="{81B674E7-553D-4B31-B155-AA9F85CCAEA0}" presName="accent_2" presStyleCnt="0"/>
      <dgm:spPr/>
    </dgm:pt>
    <dgm:pt modelId="{BC0315FA-8250-4C83-A143-2677B5803B92}" type="pres">
      <dgm:prSet presAssocID="{81B674E7-553D-4B31-B155-AA9F85CCAEA0}" presName="accentRepeatNode" presStyleLbl="solidFgAcc1" presStyleIdx="1" presStyleCnt="6"/>
      <dgm:spPr/>
    </dgm:pt>
    <dgm:pt modelId="{B6B9C67C-E010-459D-81D5-338E435925AB}" type="pres">
      <dgm:prSet presAssocID="{F9386A20-3F9F-4684-B3BC-092B676416EF}" presName="text_3" presStyleLbl="node1" presStyleIdx="2" presStyleCnt="6">
        <dgm:presLayoutVars>
          <dgm:bulletEnabled val="1"/>
        </dgm:presLayoutVars>
      </dgm:prSet>
      <dgm:spPr/>
    </dgm:pt>
    <dgm:pt modelId="{4C823C15-2665-4FC9-92C1-BC6AB31BD126}" type="pres">
      <dgm:prSet presAssocID="{F9386A20-3F9F-4684-B3BC-092B676416EF}" presName="accent_3" presStyleCnt="0"/>
      <dgm:spPr/>
    </dgm:pt>
    <dgm:pt modelId="{22CD3E0D-6DAF-4937-88EF-3BB9FAB593A9}" type="pres">
      <dgm:prSet presAssocID="{F9386A20-3F9F-4684-B3BC-092B676416EF}" presName="accentRepeatNode" presStyleLbl="solidFgAcc1" presStyleIdx="2" presStyleCnt="6"/>
      <dgm:spPr/>
    </dgm:pt>
    <dgm:pt modelId="{4D59B82C-9458-4BDB-9CCE-846E0724547C}" type="pres">
      <dgm:prSet presAssocID="{CA92B603-72DE-43A2-8BE3-03C9B11F1958}" presName="text_4" presStyleLbl="node1" presStyleIdx="3" presStyleCnt="6">
        <dgm:presLayoutVars>
          <dgm:bulletEnabled val="1"/>
        </dgm:presLayoutVars>
      </dgm:prSet>
      <dgm:spPr/>
    </dgm:pt>
    <dgm:pt modelId="{4684727B-65DD-4FA6-B4FA-180C084025AF}" type="pres">
      <dgm:prSet presAssocID="{CA92B603-72DE-43A2-8BE3-03C9B11F1958}" presName="accent_4" presStyleCnt="0"/>
      <dgm:spPr/>
    </dgm:pt>
    <dgm:pt modelId="{55B355D5-B087-4F65-A243-31DC48ECE020}" type="pres">
      <dgm:prSet presAssocID="{CA92B603-72DE-43A2-8BE3-03C9B11F1958}" presName="accentRepeatNode" presStyleLbl="solidFgAcc1" presStyleIdx="3" presStyleCnt="6"/>
      <dgm:spPr/>
    </dgm:pt>
    <dgm:pt modelId="{7CB5D815-1449-4AC5-ACFC-E3CD4D63D740}" type="pres">
      <dgm:prSet presAssocID="{6549DA2D-C9E3-E244-8900-12F9041A1F68}" presName="text_5" presStyleLbl="node1" presStyleIdx="4" presStyleCnt="6">
        <dgm:presLayoutVars>
          <dgm:bulletEnabled val="1"/>
        </dgm:presLayoutVars>
      </dgm:prSet>
      <dgm:spPr/>
    </dgm:pt>
    <dgm:pt modelId="{9E1E9AF3-A56D-41A5-B2D4-09CBDCC97257}" type="pres">
      <dgm:prSet presAssocID="{6549DA2D-C9E3-E244-8900-12F9041A1F68}" presName="accent_5" presStyleCnt="0"/>
      <dgm:spPr/>
    </dgm:pt>
    <dgm:pt modelId="{35056529-D278-F847-A194-9F4972E78575}" type="pres">
      <dgm:prSet presAssocID="{6549DA2D-C9E3-E244-8900-12F9041A1F68}" presName="accentRepeatNode" presStyleLbl="solidFgAcc1" presStyleIdx="4" presStyleCnt="6"/>
      <dgm:spPr/>
    </dgm:pt>
    <dgm:pt modelId="{056D0ABE-AE2B-4033-B7A2-F17DCDFED733}" type="pres">
      <dgm:prSet presAssocID="{6DB63C22-2498-4E28-9F99-E514D07C471C}" presName="text_6" presStyleLbl="node1" presStyleIdx="5" presStyleCnt="6">
        <dgm:presLayoutVars>
          <dgm:bulletEnabled val="1"/>
        </dgm:presLayoutVars>
      </dgm:prSet>
      <dgm:spPr/>
    </dgm:pt>
    <dgm:pt modelId="{EB0CC4EF-86F3-4D09-8D08-D8D74D4A21A2}" type="pres">
      <dgm:prSet presAssocID="{6DB63C22-2498-4E28-9F99-E514D07C471C}" presName="accent_6" presStyleCnt="0"/>
      <dgm:spPr/>
    </dgm:pt>
    <dgm:pt modelId="{C1B9E8FD-0831-4ED1-895B-ED86F8E437F7}" type="pres">
      <dgm:prSet presAssocID="{6DB63C22-2498-4E28-9F99-E514D07C471C}" presName="accentRepeatNode" presStyleLbl="solidFgAcc1" presStyleIdx="5" presStyleCnt="6"/>
      <dgm:spPr/>
    </dgm:pt>
  </dgm:ptLst>
  <dgm:cxnLst>
    <dgm:cxn modelId="{3644640B-FF8F-469D-9B79-C307C719BFBA}" srcId="{4447BC9C-9E72-4F27-942D-A8A1805A16B3}" destId="{81B674E7-553D-4B31-B155-AA9F85CCAEA0}" srcOrd="1" destOrd="0" parTransId="{04787541-50AB-49DB-90F0-0BF6CA2033F3}" sibTransId="{7576C90B-FD66-428B-8446-8070E4C22B4E}"/>
    <dgm:cxn modelId="{5756BB2D-9510-4EFB-98C2-A90BD43D7E98}" type="presOf" srcId="{CA92B603-72DE-43A2-8BE3-03C9B11F1958}" destId="{4D59B82C-9458-4BDB-9CCE-846E0724547C}" srcOrd="0" destOrd="0" presId="urn:microsoft.com/office/officeart/2008/layout/VerticalCurvedList"/>
    <dgm:cxn modelId="{527ACF3E-4540-4C82-BEC7-23F13077FB30}" srcId="{4447BC9C-9E72-4F27-942D-A8A1805A16B3}" destId="{6DB63C22-2498-4E28-9F99-E514D07C471C}" srcOrd="5" destOrd="0" parTransId="{55F3FCEB-B917-4474-8A97-05EC4C814D92}" sibTransId="{71B6B879-0F72-498E-82F2-869D3476FAB1}"/>
    <dgm:cxn modelId="{1B839D45-18A4-4448-9760-576E8C366D11}" srcId="{4447BC9C-9E72-4F27-942D-A8A1805A16B3}" destId="{6549DA2D-C9E3-E244-8900-12F9041A1F68}" srcOrd="4" destOrd="0" parTransId="{DE2C0AFB-5900-7940-B8AD-E185EC746A3D}" sibTransId="{55340A70-47C9-A645-B4D5-646673B0D317}"/>
    <dgm:cxn modelId="{53F8DC67-C3F2-49A3-9829-F29C7B4704C3}" type="presOf" srcId="{E3C87C1E-BB5A-406B-9516-7B9F1AFEF5BA}" destId="{3B27C6D9-9BA3-49BE-8920-CD5A7806964D}" srcOrd="0" destOrd="0" presId="urn:microsoft.com/office/officeart/2008/layout/VerticalCurvedList"/>
    <dgm:cxn modelId="{BA176849-2C6F-4DFD-A4DC-D29A93719C43}" type="presOf" srcId="{81B674E7-553D-4B31-B155-AA9F85CCAEA0}" destId="{3907EB92-149F-6646-896D-667734478E0F}" srcOrd="0" destOrd="0" presId="urn:microsoft.com/office/officeart/2008/layout/VerticalCurvedList"/>
    <dgm:cxn modelId="{7CE2E56D-C5EF-4A14-BAE2-F63B59F0CB36}" srcId="{4447BC9C-9E72-4F27-942D-A8A1805A16B3}" destId="{CA92B603-72DE-43A2-8BE3-03C9B11F1958}" srcOrd="3" destOrd="0" parTransId="{71EB7478-388D-45E1-BAAF-139C3295E5E8}" sibTransId="{1B13E30A-C84D-49CE-A40F-D907C50D1986}"/>
    <dgm:cxn modelId="{A81F0E4E-91A6-4993-86A2-9EAC9B20101B}" type="presOf" srcId="{F3F48E86-0172-4242-9893-630B7773E34D}" destId="{CDDC0E06-BE70-45F9-9471-DF401EE7ACC3}" srcOrd="0" destOrd="0" presId="urn:microsoft.com/office/officeart/2008/layout/VerticalCurvedList"/>
    <dgm:cxn modelId="{017D848B-F14B-475B-B63D-1785CB305751}" type="presOf" srcId="{6DB63C22-2498-4E28-9F99-E514D07C471C}" destId="{056D0ABE-AE2B-4033-B7A2-F17DCDFED733}" srcOrd="0" destOrd="0" presId="urn:microsoft.com/office/officeart/2008/layout/VerticalCurvedList"/>
    <dgm:cxn modelId="{4A49EE8D-E802-462C-B814-16CC857CF17B}" type="presOf" srcId="{6549DA2D-C9E3-E244-8900-12F9041A1F68}" destId="{7CB5D815-1449-4AC5-ACFC-E3CD4D63D740}" srcOrd="0" destOrd="0" presId="urn:microsoft.com/office/officeart/2008/layout/VerticalCurvedList"/>
    <dgm:cxn modelId="{01C065A3-2DF4-4FDF-9C5C-D001D79FA5C3}" type="presOf" srcId="{4447BC9C-9E72-4F27-942D-A8A1805A16B3}" destId="{9A2341FE-E269-45C0-9980-78EA7D60083E}" srcOrd="0" destOrd="0" presId="urn:microsoft.com/office/officeart/2008/layout/VerticalCurvedList"/>
    <dgm:cxn modelId="{8DD2ADB2-3B80-4BF2-B487-B43C312ADD26}" srcId="{4447BC9C-9E72-4F27-942D-A8A1805A16B3}" destId="{E3C87C1E-BB5A-406B-9516-7B9F1AFEF5BA}" srcOrd="0" destOrd="0" parTransId="{087BA63F-8CCC-44CC-B341-0B3A1F4319B1}" sibTransId="{F3F48E86-0172-4242-9893-630B7773E34D}"/>
    <dgm:cxn modelId="{5824F0CE-6CD1-4C88-B5A3-AA9FC9412524}" type="presOf" srcId="{F9386A20-3F9F-4684-B3BC-092B676416EF}" destId="{B6B9C67C-E010-459D-81D5-338E435925AB}" srcOrd="0" destOrd="0" presId="urn:microsoft.com/office/officeart/2008/layout/VerticalCurvedList"/>
    <dgm:cxn modelId="{CC079ED6-983E-4EB2-8D54-AE28D44A6DB5}" srcId="{4447BC9C-9E72-4F27-942D-A8A1805A16B3}" destId="{F9386A20-3F9F-4684-B3BC-092B676416EF}" srcOrd="2" destOrd="0" parTransId="{3D26E581-E497-4753-A2C8-8FBBFD778AAA}" sibTransId="{24BD848B-5180-45C4-B5A5-6D2A91E5D903}"/>
    <dgm:cxn modelId="{9140D7F9-F18F-4538-AAEA-92540AF97BC4}" type="presParOf" srcId="{9A2341FE-E269-45C0-9980-78EA7D60083E}" destId="{2562F24C-7462-4848-A666-54D9BCA114DF}" srcOrd="0" destOrd="0" presId="urn:microsoft.com/office/officeart/2008/layout/VerticalCurvedList"/>
    <dgm:cxn modelId="{41C8A2E2-F9DA-400F-8D3E-9560DB73FA2D}" type="presParOf" srcId="{2562F24C-7462-4848-A666-54D9BCA114DF}" destId="{7DE082FA-52D9-4541-830E-9D4ECC15C259}" srcOrd="0" destOrd="0" presId="urn:microsoft.com/office/officeart/2008/layout/VerticalCurvedList"/>
    <dgm:cxn modelId="{EAB1C9B3-4B22-43F2-92AB-1E79896B2840}" type="presParOf" srcId="{7DE082FA-52D9-4541-830E-9D4ECC15C259}" destId="{6794562C-9030-4E5E-B499-083B45F48F9D}" srcOrd="0" destOrd="0" presId="urn:microsoft.com/office/officeart/2008/layout/VerticalCurvedList"/>
    <dgm:cxn modelId="{F1C56621-BAB9-4C44-B69C-39A505087C1C}" type="presParOf" srcId="{7DE082FA-52D9-4541-830E-9D4ECC15C259}" destId="{CDDC0E06-BE70-45F9-9471-DF401EE7ACC3}" srcOrd="1" destOrd="0" presId="urn:microsoft.com/office/officeart/2008/layout/VerticalCurvedList"/>
    <dgm:cxn modelId="{1904014A-82E5-4A80-9AF3-4D16CD90C828}" type="presParOf" srcId="{7DE082FA-52D9-4541-830E-9D4ECC15C259}" destId="{D7907EE0-0056-4C41-8D65-58DDE7AA15CB}" srcOrd="2" destOrd="0" presId="urn:microsoft.com/office/officeart/2008/layout/VerticalCurvedList"/>
    <dgm:cxn modelId="{FA7B30E7-4E9C-4A4A-AC26-310400398B1A}" type="presParOf" srcId="{7DE082FA-52D9-4541-830E-9D4ECC15C259}" destId="{A83F25B7-9D98-430A-91D6-D81A60CBCADE}" srcOrd="3" destOrd="0" presId="urn:microsoft.com/office/officeart/2008/layout/VerticalCurvedList"/>
    <dgm:cxn modelId="{989FFE12-15B6-4C08-AE0E-2975775F6F8C}" type="presParOf" srcId="{2562F24C-7462-4848-A666-54D9BCA114DF}" destId="{3B27C6D9-9BA3-49BE-8920-CD5A7806964D}" srcOrd="1" destOrd="0" presId="urn:microsoft.com/office/officeart/2008/layout/VerticalCurvedList"/>
    <dgm:cxn modelId="{329FBDF8-D767-488A-9237-421DFF415873}" type="presParOf" srcId="{2562F24C-7462-4848-A666-54D9BCA114DF}" destId="{DBAC810C-5E99-4F6B-AD02-9EB71A54D30F}" srcOrd="2" destOrd="0" presId="urn:microsoft.com/office/officeart/2008/layout/VerticalCurvedList"/>
    <dgm:cxn modelId="{99D2EFFE-3048-4143-9ECB-423B129F8222}" type="presParOf" srcId="{DBAC810C-5E99-4F6B-AD02-9EB71A54D30F}" destId="{D28D8CB4-4B8A-4368-8855-AEC0E0109FD7}" srcOrd="0" destOrd="0" presId="urn:microsoft.com/office/officeart/2008/layout/VerticalCurvedList"/>
    <dgm:cxn modelId="{E540A80F-9126-4144-B9B8-B63A5648B00C}" type="presParOf" srcId="{2562F24C-7462-4848-A666-54D9BCA114DF}" destId="{3907EB92-149F-6646-896D-667734478E0F}" srcOrd="3" destOrd="0" presId="urn:microsoft.com/office/officeart/2008/layout/VerticalCurvedList"/>
    <dgm:cxn modelId="{915649EF-98A9-4FC8-A1E9-F3AA9DA7E19E}" type="presParOf" srcId="{2562F24C-7462-4848-A666-54D9BCA114DF}" destId="{C9B39740-7E7F-5449-A63E-4021615461B9}" srcOrd="4" destOrd="0" presId="urn:microsoft.com/office/officeart/2008/layout/VerticalCurvedList"/>
    <dgm:cxn modelId="{9B0A5150-F30C-45DC-A63D-C8420A05BF2A}" type="presParOf" srcId="{C9B39740-7E7F-5449-A63E-4021615461B9}" destId="{BC0315FA-8250-4C83-A143-2677B5803B92}" srcOrd="0" destOrd="0" presId="urn:microsoft.com/office/officeart/2008/layout/VerticalCurvedList"/>
    <dgm:cxn modelId="{798E8F55-F520-4F6A-90A4-76F5014A4FAA}" type="presParOf" srcId="{2562F24C-7462-4848-A666-54D9BCA114DF}" destId="{B6B9C67C-E010-459D-81D5-338E435925AB}" srcOrd="5" destOrd="0" presId="urn:microsoft.com/office/officeart/2008/layout/VerticalCurvedList"/>
    <dgm:cxn modelId="{2191CAEB-F9D1-485A-B691-1BFE05C34D18}" type="presParOf" srcId="{2562F24C-7462-4848-A666-54D9BCA114DF}" destId="{4C823C15-2665-4FC9-92C1-BC6AB31BD126}" srcOrd="6" destOrd="0" presId="urn:microsoft.com/office/officeart/2008/layout/VerticalCurvedList"/>
    <dgm:cxn modelId="{FAF3CAB8-262F-43DB-ACA5-2016CCB69B20}" type="presParOf" srcId="{4C823C15-2665-4FC9-92C1-BC6AB31BD126}" destId="{22CD3E0D-6DAF-4937-88EF-3BB9FAB593A9}" srcOrd="0" destOrd="0" presId="urn:microsoft.com/office/officeart/2008/layout/VerticalCurvedList"/>
    <dgm:cxn modelId="{2C88B400-977E-4966-9926-2BA2878460FE}" type="presParOf" srcId="{2562F24C-7462-4848-A666-54D9BCA114DF}" destId="{4D59B82C-9458-4BDB-9CCE-846E0724547C}" srcOrd="7" destOrd="0" presId="urn:microsoft.com/office/officeart/2008/layout/VerticalCurvedList"/>
    <dgm:cxn modelId="{B5A83286-78E8-459B-AC26-87E63F2E06F6}" type="presParOf" srcId="{2562F24C-7462-4848-A666-54D9BCA114DF}" destId="{4684727B-65DD-4FA6-B4FA-180C084025AF}" srcOrd="8" destOrd="0" presId="urn:microsoft.com/office/officeart/2008/layout/VerticalCurvedList"/>
    <dgm:cxn modelId="{32245B96-6EF1-4F4C-A822-CB768A70A6DE}" type="presParOf" srcId="{4684727B-65DD-4FA6-B4FA-180C084025AF}" destId="{55B355D5-B087-4F65-A243-31DC48ECE020}" srcOrd="0" destOrd="0" presId="urn:microsoft.com/office/officeart/2008/layout/VerticalCurvedList"/>
    <dgm:cxn modelId="{80696B26-5274-47E5-8248-AF9837877C95}" type="presParOf" srcId="{2562F24C-7462-4848-A666-54D9BCA114DF}" destId="{7CB5D815-1449-4AC5-ACFC-E3CD4D63D740}" srcOrd="9" destOrd="0" presId="urn:microsoft.com/office/officeart/2008/layout/VerticalCurvedList"/>
    <dgm:cxn modelId="{8381CF6C-0642-4F79-88F0-CD7F6839B2AF}" type="presParOf" srcId="{2562F24C-7462-4848-A666-54D9BCA114DF}" destId="{9E1E9AF3-A56D-41A5-B2D4-09CBDCC97257}" srcOrd="10" destOrd="0" presId="urn:microsoft.com/office/officeart/2008/layout/VerticalCurvedList"/>
    <dgm:cxn modelId="{86B2553C-79DE-4BE3-9695-3CFFDAF8FA99}" type="presParOf" srcId="{9E1E9AF3-A56D-41A5-B2D4-09CBDCC97257}" destId="{35056529-D278-F847-A194-9F4972E78575}" srcOrd="0" destOrd="0" presId="urn:microsoft.com/office/officeart/2008/layout/VerticalCurvedList"/>
    <dgm:cxn modelId="{C24AD613-42CD-4332-815D-C147E2FA2163}" type="presParOf" srcId="{2562F24C-7462-4848-A666-54D9BCA114DF}" destId="{056D0ABE-AE2B-4033-B7A2-F17DCDFED733}" srcOrd="11" destOrd="0" presId="urn:microsoft.com/office/officeart/2008/layout/VerticalCurvedList"/>
    <dgm:cxn modelId="{CA723D11-594D-475B-A1BE-AE59520F98AD}" type="presParOf" srcId="{2562F24C-7462-4848-A666-54D9BCA114DF}" destId="{EB0CC4EF-86F3-4D09-8D08-D8D74D4A21A2}" srcOrd="12" destOrd="0" presId="urn:microsoft.com/office/officeart/2008/layout/VerticalCurvedList"/>
    <dgm:cxn modelId="{DDC2A975-35C3-49C9-8CBC-5F6A42172B9A}" type="presParOf" srcId="{EB0CC4EF-86F3-4D09-8D08-D8D74D4A21A2}" destId="{C1B9E8FD-0831-4ED1-895B-ED86F8E437F7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0E06-BE70-45F9-9471-DF401EE7ACC3}">
      <dsp:nvSpPr>
        <dsp:cNvPr id="0" name=""/>
        <dsp:cNvSpPr/>
      </dsp:nvSpPr>
      <dsp:spPr>
        <a:xfrm>
          <a:off x="-6124389" y="-937016"/>
          <a:ext cx="7290409" cy="7290409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27C6D9-9BA3-49BE-8920-CD5A7806964D}">
      <dsp:nvSpPr>
        <dsp:cNvPr id="0" name=""/>
        <dsp:cNvSpPr/>
      </dsp:nvSpPr>
      <dsp:spPr>
        <a:xfrm>
          <a:off x="434218" y="285226"/>
          <a:ext cx="8236001" cy="5702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62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LIPAc</a:t>
          </a:r>
          <a:r>
            <a:rPr lang="en-US" sz="2900" kern="1200" dirty="0"/>
            <a:t> context</a:t>
          </a:r>
          <a:endParaRPr lang="en-IE" sz="2900" kern="1200" dirty="0"/>
        </a:p>
      </dsp:txBody>
      <dsp:txXfrm>
        <a:off x="434218" y="285226"/>
        <a:ext cx="8236001" cy="570236"/>
      </dsp:txXfrm>
    </dsp:sp>
    <dsp:sp modelId="{D28D8CB4-4B8A-4368-8855-AEC0E0109FD7}">
      <dsp:nvSpPr>
        <dsp:cNvPr id="0" name=""/>
        <dsp:cNvSpPr/>
      </dsp:nvSpPr>
      <dsp:spPr>
        <a:xfrm>
          <a:off x="77820" y="213946"/>
          <a:ext cx="712795" cy="712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7EB92-149F-6646-896D-667734478E0F}">
      <dsp:nvSpPr>
        <dsp:cNvPr id="0" name=""/>
        <dsp:cNvSpPr/>
      </dsp:nvSpPr>
      <dsp:spPr>
        <a:xfrm>
          <a:off x="903276" y="1140472"/>
          <a:ext cx="7766943" cy="5702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62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IFMIF/EVEDA - </a:t>
          </a:r>
          <a:r>
            <a:rPr lang="en-US" sz="2900" kern="1200" dirty="0" err="1"/>
            <a:t>LIPAc</a:t>
          </a:r>
          <a:r>
            <a:rPr lang="en-US" sz="2900" kern="1200" dirty="0"/>
            <a:t> overview and status</a:t>
          </a:r>
          <a:endParaRPr lang="en-IE" sz="2900" kern="1200" dirty="0"/>
        </a:p>
      </dsp:txBody>
      <dsp:txXfrm>
        <a:off x="903276" y="1140472"/>
        <a:ext cx="7766943" cy="570236"/>
      </dsp:txXfrm>
    </dsp:sp>
    <dsp:sp modelId="{BC0315FA-8250-4C83-A143-2677B5803B92}">
      <dsp:nvSpPr>
        <dsp:cNvPr id="0" name=""/>
        <dsp:cNvSpPr/>
      </dsp:nvSpPr>
      <dsp:spPr>
        <a:xfrm>
          <a:off x="546878" y="1069192"/>
          <a:ext cx="712795" cy="712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9C67C-E010-459D-81D5-338E435925AB}">
      <dsp:nvSpPr>
        <dsp:cNvPr id="0" name=""/>
        <dsp:cNvSpPr/>
      </dsp:nvSpPr>
      <dsp:spPr>
        <a:xfrm>
          <a:off x="1117764" y="1995717"/>
          <a:ext cx="7552455" cy="5702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62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Reliability/availability</a:t>
          </a:r>
          <a:r>
            <a:rPr lang="en-US" sz="2900" b="1" kern="1200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rPr>
            <a:t> </a:t>
          </a:r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in </a:t>
          </a:r>
          <a:r>
            <a:rPr lang="en-US" sz="2900" kern="1200" dirty="0" err="1">
              <a:solidFill>
                <a:prstClr val="white"/>
              </a:solidFill>
              <a:latin typeface="Calibri"/>
              <a:ea typeface="+mn-ea"/>
              <a:cs typeface="+mn-cs"/>
            </a:rPr>
            <a:t>LIPAc</a:t>
          </a:r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 Procurements</a:t>
          </a:r>
          <a:endParaRPr lang="en-IE" sz="29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1117764" y="1995717"/>
        <a:ext cx="7552455" cy="570236"/>
      </dsp:txXfrm>
    </dsp:sp>
    <dsp:sp modelId="{22CD3E0D-6DAF-4937-88EF-3BB9FAB593A9}">
      <dsp:nvSpPr>
        <dsp:cNvPr id="0" name=""/>
        <dsp:cNvSpPr/>
      </dsp:nvSpPr>
      <dsp:spPr>
        <a:xfrm>
          <a:off x="761367" y="1924438"/>
          <a:ext cx="712795" cy="712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9B82C-9458-4BDB-9CCE-846E0724547C}">
      <dsp:nvSpPr>
        <dsp:cNvPr id="0" name=""/>
        <dsp:cNvSpPr/>
      </dsp:nvSpPr>
      <dsp:spPr>
        <a:xfrm>
          <a:off x="1117764" y="2850422"/>
          <a:ext cx="7552455" cy="5702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62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RAMS in new Injector Procurement</a:t>
          </a:r>
          <a:endParaRPr lang="en-IE" sz="2900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1117764" y="2850422"/>
        <a:ext cx="7552455" cy="570236"/>
      </dsp:txXfrm>
    </dsp:sp>
    <dsp:sp modelId="{55B355D5-B087-4F65-A243-31DC48ECE020}">
      <dsp:nvSpPr>
        <dsp:cNvPr id="0" name=""/>
        <dsp:cNvSpPr/>
      </dsp:nvSpPr>
      <dsp:spPr>
        <a:xfrm>
          <a:off x="761367" y="2779142"/>
          <a:ext cx="712795" cy="712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B5D815-1449-4AC5-ACFC-E3CD4D63D740}">
      <dsp:nvSpPr>
        <dsp:cNvPr id="0" name=""/>
        <dsp:cNvSpPr/>
      </dsp:nvSpPr>
      <dsp:spPr>
        <a:xfrm>
          <a:off x="903276" y="3705667"/>
          <a:ext cx="7766943" cy="5702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62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RAMS in new RF Power Supply Procurement</a:t>
          </a:r>
          <a:endParaRPr lang="en-IE" sz="2900" kern="1200" dirty="0"/>
        </a:p>
      </dsp:txBody>
      <dsp:txXfrm>
        <a:off x="903276" y="3705667"/>
        <a:ext cx="7766943" cy="570236"/>
      </dsp:txXfrm>
    </dsp:sp>
    <dsp:sp modelId="{35056529-D278-F847-A194-9F4972E78575}">
      <dsp:nvSpPr>
        <dsp:cNvPr id="0" name=""/>
        <dsp:cNvSpPr/>
      </dsp:nvSpPr>
      <dsp:spPr>
        <a:xfrm>
          <a:off x="546878" y="3634388"/>
          <a:ext cx="712795" cy="712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6D0ABE-AE2B-4033-B7A2-F17DCDFED733}">
      <dsp:nvSpPr>
        <dsp:cNvPr id="0" name=""/>
        <dsp:cNvSpPr/>
      </dsp:nvSpPr>
      <dsp:spPr>
        <a:xfrm>
          <a:off x="434218" y="4560913"/>
          <a:ext cx="8236001" cy="5702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2625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900" kern="1200" dirty="0"/>
            <a:t>Conclusion</a:t>
          </a:r>
        </a:p>
      </dsp:txBody>
      <dsp:txXfrm>
        <a:off x="434218" y="4560913"/>
        <a:ext cx="8236001" cy="570236"/>
      </dsp:txXfrm>
    </dsp:sp>
    <dsp:sp modelId="{C1B9E8FD-0831-4ED1-895B-ED86F8E437F7}">
      <dsp:nvSpPr>
        <dsp:cNvPr id="0" name=""/>
        <dsp:cNvSpPr/>
      </dsp:nvSpPr>
      <dsp:spPr>
        <a:xfrm>
          <a:off x="77820" y="4489634"/>
          <a:ext cx="712795" cy="7127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88A088B4-2577-4C8D-A9D6-E44667C820B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E3930213-9432-4F18-B067-B7FF447A9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9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61B515B7-1845-4FE4-B742-C22B7D972988}" type="datetimeFigureOut">
              <a:rPr lang="en-GB" smtClean="0"/>
              <a:t>23/06/2024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5E6B9611-48F0-4AB3-B59B-4E8CF4AFA5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572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3A70F23-6379-141C-C6D9-B7E4FBFB0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390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10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6257C6A-114D-03B6-8907-BB91715938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18BC50D-7417-385F-51DC-D56E9B14F3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618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E15937F-29D9-4CFE-FAF2-54646F011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688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545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A364792-80BE-91DB-7474-C40113CFA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237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56098"/>
            <a:ext cx="5438140" cy="44669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013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16</a:t>
            </a:fld>
            <a:endParaRPr lang="en-GB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8270E08-FBC1-34A4-4908-15282EE00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46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144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352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19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0253E5C-CAF2-D4D0-B864-05608C011E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47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AE19797-ED98-A462-A654-57F20EC3A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849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3397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957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207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5655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your attention. I look forward to your questions and comments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976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65CD1E2-5088-A5A4-BBA1-E7861900A7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26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46870D-3E7B-CE6B-17DB-CF6338DB3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304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C7FD31B-7A4E-E0EA-779A-997BCBB85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190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EFABC08-4788-C1F6-335A-4954010F4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145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8E44B41-7228-F878-98C5-846CDF88C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867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E430B08-7536-C038-0902-FA4E57E4A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012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B9611-48F0-4AB3-B59B-4E8CF4AFA5E0}" type="slidenum">
              <a:rPr lang="en-GB" smtClean="0"/>
              <a:t>9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A0957FF-D9A4-B17D-4D49-25C62BD48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22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4FE84B94-7545-014F-9B3B-55CDA00B713C}"/>
              </a:ext>
            </a:extLst>
          </p:cNvPr>
          <p:cNvSpPr>
            <a:spLocks noChangeAspect="1"/>
          </p:cNvSpPr>
          <p:nvPr userDrawn="1"/>
        </p:nvSpPr>
        <p:spPr>
          <a:xfrm>
            <a:off x="24210" y="6237312"/>
            <a:ext cx="12140340" cy="492443"/>
          </a:xfrm>
          <a:prstGeom prst="rect">
            <a:avLst/>
          </a:prstGeom>
          <a:noFill/>
          <a:effectLst/>
        </p:spPr>
        <p:txBody>
          <a:bodyPr wrap="square" lIns="120000" tIns="0" bIns="0" rtlCol="0" anchor="ctr">
            <a:spAutoFit/>
          </a:bodyPr>
          <a:lstStyle/>
          <a:p>
            <a:pPr marL="0" algn="ctr"/>
            <a:r>
              <a:rPr lang="es-ES" sz="3200" b="1" spc="0" dirty="0">
                <a:solidFill>
                  <a:srgbClr val="093C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Gill Sans Nova Book" panose="020B0502020204020203" pitchFamily="34" charset="-128"/>
              </a:rPr>
              <a:t>Rokkasho Institute for Fusion Energy (BA Site)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F6ACB9-4E13-BE4B-A0B0-FC76DFFFDBCA}"/>
              </a:ext>
            </a:extLst>
          </p:cNvPr>
          <p:cNvSpPr>
            <a:spLocks noChangeAspect="1"/>
          </p:cNvSpPr>
          <p:nvPr userDrawn="1"/>
        </p:nvSpPr>
        <p:spPr>
          <a:xfrm>
            <a:off x="1631504" y="5590401"/>
            <a:ext cx="8928991" cy="430887"/>
          </a:xfrm>
          <a:prstGeom prst="rect">
            <a:avLst/>
          </a:prstGeom>
          <a:noFill/>
        </p:spPr>
        <p:txBody>
          <a:bodyPr wrap="square" lIns="120000" tIns="0" bIns="0" rtlCol="0" anchor="ctr">
            <a:spAutoFit/>
          </a:bodyPr>
          <a:lstStyle/>
          <a:p>
            <a:pPr marL="0" algn="ctr"/>
            <a:r>
              <a:rPr lang="en-US" sz="2800" b="1" spc="0" dirty="0">
                <a:solidFill>
                  <a:schemeClr val="bg1"/>
                </a:solidFill>
                <a:effectLst>
                  <a:outerShdw blurRad="152400" dist="152400" dir="1920000" algn="tl" rotWithShape="0">
                    <a:schemeClr val="tx1">
                      <a:alpha val="91000"/>
                    </a:schemeClr>
                  </a:outerShdw>
                </a:effectLst>
                <a:latin typeface="+mn-lt"/>
                <a:cs typeface="Gill Sans Nova Book" panose="020B0502020204020203" pitchFamily="34" charset="-128"/>
              </a:rPr>
              <a:t>Linear IFMIF Prototype Accelerator (LIPAc)</a:t>
            </a: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863433" y="3212709"/>
            <a:ext cx="8070276" cy="1593122"/>
            <a:chOff x="1863433" y="3212709"/>
            <a:chExt cx="8070276" cy="1593122"/>
          </a:xfrm>
        </p:grpSpPr>
        <p:sp>
          <p:nvSpPr>
            <p:cNvPr id="38" name="TextBox 37"/>
            <p:cNvSpPr txBox="1"/>
            <p:nvPr userDrawn="1"/>
          </p:nvSpPr>
          <p:spPr>
            <a:xfrm>
              <a:off x="8024901" y="3882487"/>
              <a:ext cx="644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HEBT</a:t>
              </a:r>
            </a:p>
          </p:txBody>
        </p:sp>
        <p:sp>
          <p:nvSpPr>
            <p:cNvPr id="39" name="TextBox 38"/>
            <p:cNvSpPr txBox="1"/>
            <p:nvPr userDrawn="1"/>
          </p:nvSpPr>
          <p:spPr>
            <a:xfrm>
              <a:off x="2881742" y="4127109"/>
              <a:ext cx="644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RFQ</a:t>
              </a:r>
            </a:p>
          </p:txBody>
        </p:sp>
        <p:sp>
          <p:nvSpPr>
            <p:cNvPr id="40" name="TextBox 39"/>
            <p:cNvSpPr txBox="1"/>
            <p:nvPr userDrawn="1"/>
          </p:nvSpPr>
          <p:spPr>
            <a:xfrm>
              <a:off x="1863433" y="3212709"/>
              <a:ext cx="644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Injector</a:t>
              </a:r>
            </a:p>
          </p:txBody>
        </p:sp>
        <p:sp>
          <p:nvSpPr>
            <p:cNvPr id="41" name="TextBox 40"/>
            <p:cNvSpPr txBox="1"/>
            <p:nvPr userDrawn="1"/>
          </p:nvSpPr>
          <p:spPr>
            <a:xfrm>
              <a:off x="5865219" y="4460339"/>
              <a:ext cx="18565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en-GB" sz="1000" b="1" dirty="0"/>
                <a:t>MEBT</a:t>
              </a:r>
              <a:r>
                <a:rPr lang="en-GB" sz="1000" b="1" baseline="0" dirty="0"/>
                <a:t> Extension</a:t>
              </a:r>
              <a:r>
                <a:rPr lang="en-GB" sz="1000" b="1" dirty="0"/>
                <a:t> Line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3838680" y="4544221"/>
              <a:ext cx="6442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MEBT</a:t>
              </a: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9289469" y="3365110"/>
              <a:ext cx="644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 dump</a:t>
              </a:r>
            </a:p>
          </p:txBody>
        </p:sp>
        <p:sp>
          <p:nvSpPr>
            <p:cNvPr id="44" name="TextBox 43"/>
            <p:cNvSpPr txBox="1"/>
            <p:nvPr userDrawn="1"/>
          </p:nvSpPr>
          <p:spPr>
            <a:xfrm>
              <a:off x="8853049" y="3801527"/>
              <a:ext cx="64424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5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D-plate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62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84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571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3958D-A252-2745-8CBA-FFC3D30A5100}"/>
              </a:ext>
            </a:extLst>
          </p:cNvPr>
          <p:cNvSpPr/>
          <p:nvPr userDrawn="1"/>
        </p:nvSpPr>
        <p:spPr>
          <a:xfrm>
            <a:off x="0" y="6536379"/>
            <a:ext cx="12192000" cy="349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1352584" y="6525344"/>
            <a:ext cx="839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7EBF430C-C0B6-4172-B972-8EEC760DEA7F}" type="slidenum">
              <a:rPr lang="en-GB" sz="1800" b="0" cap="none" spc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pPr algn="r"/>
              <a:t>‹#›</a:t>
            </a:fld>
            <a:endParaRPr lang="en-US" sz="1600" dirty="0">
              <a:ln w="0"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04851FF3-F1F1-3C40-BB66-DD7636A88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" y="-3381"/>
            <a:ext cx="982795" cy="55206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65568A8-CE64-0949-9203-244586F49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177" y="109176"/>
            <a:ext cx="915828" cy="34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072CCE-A606-7444-8064-B4976A3A4FE9}"/>
              </a:ext>
            </a:extLst>
          </p:cNvPr>
          <p:cNvCxnSpPr>
            <a:cxnSpLocks/>
          </p:cNvCxnSpPr>
          <p:nvPr userDrawn="1"/>
        </p:nvCxnSpPr>
        <p:spPr>
          <a:xfrm>
            <a:off x="0" y="58965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92607-D187-3346-B20E-0C25871E7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473" y="109176"/>
            <a:ext cx="800097" cy="3446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D0879D92-A784-4400-971B-4BF5C0A14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046" y="1"/>
            <a:ext cx="9073409" cy="589656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70C0"/>
                </a:solidFill>
                <a:latin typeface="+mj-lt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B3A6267-CC50-649F-28BC-ECC57CDE2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40" y="6546830"/>
            <a:ext cx="28448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altLang="ja-JP" dirty="0"/>
              <a:t>24 June 2024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A0E7937-26C4-1F1C-B63A-1203538E8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4900" y="6546830"/>
            <a:ext cx="744219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altLang="ja-JP"/>
              <a:t>K. Kondo: Health and safety challenges in the LIPAc validation at Rokkasho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9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3958D-A252-2745-8CBA-FFC3D30A5100}"/>
              </a:ext>
            </a:extLst>
          </p:cNvPr>
          <p:cNvSpPr/>
          <p:nvPr userDrawn="1"/>
        </p:nvSpPr>
        <p:spPr>
          <a:xfrm>
            <a:off x="0" y="6536377"/>
            <a:ext cx="12192000" cy="349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+mn-lt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65568A8-CE64-0949-9203-244586F49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6176" y="109176"/>
            <a:ext cx="915828" cy="34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072CCE-A606-7444-8064-B4976A3A4FE9}"/>
              </a:ext>
            </a:extLst>
          </p:cNvPr>
          <p:cNvCxnSpPr>
            <a:cxnSpLocks/>
          </p:cNvCxnSpPr>
          <p:nvPr userDrawn="1"/>
        </p:nvCxnSpPr>
        <p:spPr>
          <a:xfrm>
            <a:off x="0" y="58965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83EEF9D-506D-E646-A0F7-690E133D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40" y="6546830"/>
            <a:ext cx="28448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altLang="ja-JP" dirty="0"/>
              <a:t>24 June 2024</a:t>
            </a:r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996A900-CB75-9041-8FEF-E0E4066A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4900" y="6546830"/>
            <a:ext cx="744219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altLang="ja-JP"/>
              <a:t>K. Kondo: Health and safety challenges in the LIPAc validation at Rokkasho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92607-D187-3346-B20E-0C25871E7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472" y="109176"/>
            <a:ext cx="800097" cy="344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57AEA-C3BB-554F-AB7E-72F755F862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3"/>
            <a:ext cx="1029150" cy="552061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9B89F240-543A-6524-C4A6-64B416090229}"/>
              </a:ext>
            </a:extLst>
          </p:cNvPr>
          <p:cNvSpPr/>
          <p:nvPr userDrawn="1"/>
        </p:nvSpPr>
        <p:spPr>
          <a:xfrm>
            <a:off x="11352584" y="6525344"/>
            <a:ext cx="839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7EBF430C-C0B6-4172-B972-8EEC760DEA7F}" type="slidenum">
              <a:rPr lang="en-GB" sz="1800" b="0" cap="none" spc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pPr algn="r"/>
              <a:t>‹#›</a:t>
            </a:fld>
            <a:endParaRPr lang="en-US" sz="1600" dirty="0">
              <a:ln w="0"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8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3958D-A252-2745-8CBA-FFC3D30A5100}"/>
              </a:ext>
            </a:extLst>
          </p:cNvPr>
          <p:cNvSpPr/>
          <p:nvPr userDrawn="1"/>
        </p:nvSpPr>
        <p:spPr>
          <a:xfrm>
            <a:off x="0" y="6536377"/>
            <a:ext cx="12192000" cy="349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604797"/>
            <a:ext cx="10972800" cy="45259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  <a:latin typeface="+mn-lt"/>
              </a:defRPr>
            </a:lvl1pPr>
            <a:lvl2pPr marL="457189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2pPr>
            <a:lvl3pPr marL="1142971" indent="-228594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04851FF3-F1F1-3C40-BB66-DD7636A889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" y="-3381"/>
            <a:ext cx="982795" cy="55206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65568A8-CE64-0949-9203-244586F498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176" y="109176"/>
            <a:ext cx="915828" cy="34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072CCE-A606-7444-8064-B4976A3A4FE9}"/>
              </a:ext>
            </a:extLst>
          </p:cNvPr>
          <p:cNvCxnSpPr>
            <a:cxnSpLocks/>
          </p:cNvCxnSpPr>
          <p:nvPr userDrawn="1"/>
        </p:nvCxnSpPr>
        <p:spPr>
          <a:xfrm>
            <a:off x="0" y="589656"/>
            <a:ext cx="12192000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83EEF9D-506D-E646-A0F7-690E133D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40" y="6546830"/>
            <a:ext cx="28448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GB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 altLang="ja-JP" dirty="0"/>
              <a:t>24 June 2024</a:t>
            </a:r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6996A900-CB75-9041-8FEF-E0E4066A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546830"/>
            <a:ext cx="6264696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US"/>
              <a:t>K. Kondo: Health and safety challenges in the LIPAc validation at Rokkasho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92607-D187-3346-B20E-0C25871E7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472" y="109176"/>
            <a:ext cx="800097" cy="3446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300AF221-B83A-C5E8-41D6-A811641C52EE}"/>
              </a:ext>
            </a:extLst>
          </p:cNvPr>
          <p:cNvSpPr/>
          <p:nvPr userDrawn="1"/>
        </p:nvSpPr>
        <p:spPr>
          <a:xfrm>
            <a:off x="11352584" y="6525344"/>
            <a:ext cx="839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7EBF430C-C0B6-4172-B972-8EEC760DEA7F}" type="slidenum">
              <a:rPr lang="en-GB" sz="1800" b="0" cap="none" spc="0" smtClean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pPr algn="r"/>
              <a:t>‹#›</a:t>
            </a:fld>
            <a:endParaRPr lang="en-US" sz="1600" dirty="0">
              <a:ln w="0"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1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03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07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86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48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68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/>
              <a:t>24 June 2024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K. Kondo: Health and safety challenges in the LIPAc validation at Rokkasho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EBF430C-C0B6-4172-B972-8EEC760DEA7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38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4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image" Target="../media/image13.jpeg"/><Relationship Id="rId15" Type="http://schemas.openxmlformats.org/officeDocument/2006/relationships/image" Target="../media/image21.png"/><Relationship Id="rId23" Type="http://schemas.openxmlformats.org/officeDocument/2006/relationships/image" Target="../media/image10.svg"/><Relationship Id="rId10" Type="http://schemas.microsoft.com/office/2007/relationships/hdphoto" Target="../media/hdphoto1.wdp"/><Relationship Id="rId19" Type="http://schemas.openxmlformats.org/officeDocument/2006/relationships/image" Target="../media/image25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0.png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2">
            <a:extLst>
              <a:ext uri="{FF2B5EF4-FFF2-40B4-BE49-F238E27FC236}">
                <a16:creationId xmlns:a16="http://schemas.microsoft.com/office/drawing/2014/main" id="{48DA0015-A5C8-5A42-BCE8-ED44ED9C310A}"/>
              </a:ext>
            </a:extLst>
          </p:cNvPr>
          <p:cNvSpPr txBox="1"/>
          <p:nvPr/>
        </p:nvSpPr>
        <p:spPr>
          <a:xfrm>
            <a:off x="1505627" y="21486"/>
            <a:ext cx="8352418" cy="1200329"/>
          </a:xfrm>
          <a:prstGeom prst="rect">
            <a:avLst/>
          </a:prstGeom>
          <a:noFill/>
        </p:spPr>
        <p:txBody>
          <a:bodyPr wrap="square" lIns="192000" rIns="96000" rtlCol="0" anchor="ctr">
            <a:spAutoFit/>
          </a:bodyPr>
          <a:lstStyle>
            <a:defPPr>
              <a:defRPr lang="en-US"/>
            </a:defPPr>
            <a:lvl1pPr algn="ctr">
              <a:defRPr sz="4000" b="1">
                <a:ln>
                  <a:solidFill>
                    <a:srgbClr val="2E88C1"/>
                  </a:solidFill>
                </a:ln>
                <a:solidFill>
                  <a:srgbClr val="093C7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Gill Sans Nova Book" panose="020B0502020204020203" pitchFamily="34" charset="-128"/>
                <a:cs typeface="Gill Sans Nova Book" panose="020B0502020204020203" pitchFamily="34" charset="-128"/>
              </a:defRPr>
            </a:lvl1pPr>
          </a:lstStyle>
          <a:p>
            <a:r>
              <a:rPr lang="en-GB" altLang="ja-JP" sz="3600" dirty="0" err="1">
                <a:solidFill>
                  <a:srgbClr val="132577"/>
                </a:solidFill>
                <a:effectLst/>
                <a:latin typeface="Calibri" panose="020F0502020204030204" pitchFamily="34" charset="0"/>
                <a:ea typeface="游明朝" panose="02020400000000000000" pitchFamily="18" charset="-128"/>
              </a:rPr>
              <a:t>LIPAc</a:t>
            </a:r>
            <a:r>
              <a:rPr lang="en-GB" altLang="ja-JP" sz="3600" dirty="0">
                <a:solidFill>
                  <a:srgbClr val="132577"/>
                </a:solidFill>
                <a:effectLst/>
                <a:latin typeface="Calibri" panose="020F0502020204030204" pitchFamily="34" charset="0"/>
                <a:ea typeface="游明朝" panose="02020400000000000000" pitchFamily="18" charset="-128"/>
              </a:rPr>
              <a:t> procurement policy for upgraded sub-systems and maintenance services</a:t>
            </a:r>
            <a:endParaRPr lang="en-US" sz="3600" dirty="0">
              <a:solidFill>
                <a:srgbClr val="132577"/>
              </a:solidFill>
            </a:endParaRPr>
          </a:p>
        </p:txBody>
      </p:sp>
      <p:sp>
        <p:nvSpPr>
          <p:cNvPr id="9" name="CuadroTexto 13">
            <a:extLst>
              <a:ext uri="{FF2B5EF4-FFF2-40B4-BE49-F238E27FC236}">
                <a16:creationId xmlns:a16="http://schemas.microsoft.com/office/drawing/2014/main" id="{F24AC901-FCE3-EC4B-9A9D-ECDF3A3AD7DC}"/>
              </a:ext>
            </a:extLst>
          </p:cNvPr>
          <p:cNvSpPr txBox="1"/>
          <p:nvPr/>
        </p:nvSpPr>
        <p:spPr>
          <a:xfrm>
            <a:off x="1807894" y="1130685"/>
            <a:ext cx="8112222" cy="677108"/>
          </a:xfrm>
          <a:prstGeom prst="rect">
            <a:avLst/>
          </a:prstGeom>
          <a:noFill/>
        </p:spPr>
        <p:txBody>
          <a:bodyPr wrap="square" lIns="19200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1325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Gill Sans Nova Book" panose="020B0502020204020203" pitchFamily="34" charset="-128"/>
                <a:cs typeface="Gill Sans Nova Book" panose="020B0502020204020203" pitchFamily="34" charset="-128"/>
              </a:rPr>
              <a:t>Hervé Dzitko (F4E)</a:t>
            </a:r>
          </a:p>
          <a:p>
            <a:pPr algn="ctr"/>
            <a:r>
              <a:rPr lang="en-US" sz="1800" b="1" dirty="0">
                <a:solidFill>
                  <a:srgbClr val="13257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Gill Sans Nova Book" panose="020B0502020204020203" pitchFamily="34" charset="-128"/>
                <a:cs typeface="Gill Sans Nova Book" panose="020B0502020204020203" pitchFamily="34" charset="-128"/>
              </a:rPr>
              <a:t>on behalf of the IFMIF/EVEDA Integrated Project Team</a:t>
            </a:r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55852912-D4F1-8112-FD72-26507B56A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9268" y="1796016"/>
            <a:ext cx="4378817" cy="112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0985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AD30792A-075D-88C2-7C13-3E5A9157DA20}"/>
              </a:ext>
            </a:extLst>
          </p:cNvPr>
          <p:cNvSpPr/>
          <p:nvPr/>
        </p:nvSpPr>
        <p:spPr>
          <a:xfrm>
            <a:off x="322495" y="1161710"/>
            <a:ext cx="1550124" cy="384847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F30FD7-A140-DAB8-5362-F55F102EFEB9}"/>
              </a:ext>
            </a:extLst>
          </p:cNvPr>
          <p:cNvSpPr/>
          <p:nvPr/>
        </p:nvSpPr>
        <p:spPr>
          <a:xfrm>
            <a:off x="11525460" y="1169599"/>
            <a:ext cx="677660" cy="3848472"/>
          </a:xfrm>
          <a:prstGeom prst="rect">
            <a:avLst/>
          </a:prstGeom>
          <a:solidFill>
            <a:schemeClr val="bg2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430F9B-F17B-3977-DB5E-ACA8D92BC9C8}"/>
              </a:ext>
            </a:extLst>
          </p:cNvPr>
          <p:cNvGrpSpPr/>
          <p:nvPr/>
        </p:nvGrpSpPr>
        <p:grpSpPr>
          <a:xfrm>
            <a:off x="287667" y="1154288"/>
            <a:ext cx="11999482" cy="3859934"/>
            <a:chOff x="-246719" y="580982"/>
            <a:chExt cx="12400508" cy="5272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EC6B29-740A-C9B9-DDB5-FB386CB5AD48}"/>
                </a:ext>
              </a:extLst>
            </p:cNvPr>
            <p:cNvSpPr/>
            <p:nvPr/>
          </p:nvSpPr>
          <p:spPr>
            <a:xfrm>
              <a:off x="1397443" y="596639"/>
              <a:ext cx="1661546" cy="5256675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2AB7B1-3CE6-2392-F9F6-CF4802B55075}"/>
                </a:ext>
              </a:extLst>
            </p:cNvPr>
            <p:cNvSpPr/>
            <p:nvPr/>
          </p:nvSpPr>
          <p:spPr>
            <a:xfrm>
              <a:off x="4720534" y="596639"/>
              <a:ext cx="1661546" cy="5256675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FCDC2C5-7110-079D-0282-42A1430010BC}"/>
                </a:ext>
              </a:extLst>
            </p:cNvPr>
            <p:cNvSpPr/>
            <p:nvPr/>
          </p:nvSpPr>
          <p:spPr>
            <a:xfrm>
              <a:off x="8043634" y="596639"/>
              <a:ext cx="1661546" cy="5256675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EF0BCD1-9E91-AB5B-F301-AE28917A7A30}"/>
                </a:ext>
              </a:extLst>
            </p:cNvPr>
            <p:cNvSpPr/>
            <p:nvPr/>
          </p:nvSpPr>
          <p:spPr>
            <a:xfrm>
              <a:off x="3059004" y="596639"/>
              <a:ext cx="1661546" cy="5256675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5C9A04-516C-A3FB-2884-267324E53763}"/>
                </a:ext>
              </a:extLst>
            </p:cNvPr>
            <p:cNvSpPr/>
            <p:nvPr/>
          </p:nvSpPr>
          <p:spPr>
            <a:xfrm>
              <a:off x="6382094" y="596639"/>
              <a:ext cx="1661546" cy="5256675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43CB5E0-D3F8-671B-7B5D-B087C0C349A7}"/>
                </a:ext>
              </a:extLst>
            </p:cNvPr>
            <p:cNvSpPr/>
            <p:nvPr/>
          </p:nvSpPr>
          <p:spPr>
            <a:xfrm>
              <a:off x="9705185" y="596639"/>
              <a:ext cx="1661546" cy="5256675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1CFC2EF-ACAC-B641-21AC-85D052972EB1}"/>
                </a:ext>
              </a:extLst>
            </p:cNvPr>
            <p:cNvSpPr txBox="1"/>
            <p:nvPr/>
          </p:nvSpPr>
          <p:spPr>
            <a:xfrm>
              <a:off x="1397431" y="580982"/>
              <a:ext cx="1661546" cy="42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2025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B5B4C53-B8A9-E28F-6F8E-E64B969E39CE}"/>
                </a:ext>
              </a:extLst>
            </p:cNvPr>
            <p:cNvSpPr txBox="1"/>
            <p:nvPr/>
          </p:nvSpPr>
          <p:spPr>
            <a:xfrm>
              <a:off x="3058975" y="580982"/>
              <a:ext cx="1661546" cy="42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2026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6C86DC-E677-5D25-ABD6-B1D435FE968E}"/>
                </a:ext>
              </a:extLst>
            </p:cNvPr>
            <p:cNvSpPr txBox="1"/>
            <p:nvPr/>
          </p:nvSpPr>
          <p:spPr>
            <a:xfrm>
              <a:off x="4720523" y="580982"/>
              <a:ext cx="1661546" cy="42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2027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AAF1530-F81F-A6A1-2028-AFA26B487CE0}"/>
                </a:ext>
              </a:extLst>
            </p:cNvPr>
            <p:cNvSpPr txBox="1"/>
            <p:nvPr/>
          </p:nvSpPr>
          <p:spPr>
            <a:xfrm>
              <a:off x="6382064" y="580982"/>
              <a:ext cx="1661546" cy="42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2028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562B526-A964-680A-618C-172299E86082}"/>
                </a:ext>
              </a:extLst>
            </p:cNvPr>
            <p:cNvSpPr txBox="1"/>
            <p:nvPr/>
          </p:nvSpPr>
          <p:spPr>
            <a:xfrm>
              <a:off x="8043614" y="580982"/>
              <a:ext cx="1661546" cy="42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2029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E6D651-E711-1D37-33C8-6DC63E04CA7B}"/>
                </a:ext>
              </a:extLst>
            </p:cNvPr>
            <p:cNvSpPr txBox="1"/>
            <p:nvPr/>
          </p:nvSpPr>
          <p:spPr>
            <a:xfrm>
              <a:off x="9705153" y="580982"/>
              <a:ext cx="1661546" cy="42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2030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03002C0-9B9E-2190-DEED-970B0B52388F}"/>
                </a:ext>
              </a:extLst>
            </p:cNvPr>
            <p:cNvSpPr txBox="1"/>
            <p:nvPr/>
          </p:nvSpPr>
          <p:spPr>
            <a:xfrm>
              <a:off x="-246719" y="580982"/>
              <a:ext cx="1661546" cy="42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2024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0BB6A97-DB23-0F99-9EEC-19159BD784F6}"/>
                </a:ext>
              </a:extLst>
            </p:cNvPr>
            <p:cNvSpPr txBox="1"/>
            <p:nvPr/>
          </p:nvSpPr>
          <p:spPr>
            <a:xfrm>
              <a:off x="11517832" y="580982"/>
              <a:ext cx="635957" cy="42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75000"/>
                    </a:schemeClr>
                  </a:solidFill>
                </a:rPr>
                <a:t>2031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AB27D45E-EF9C-9494-1A57-B72C7E171D20}"/>
              </a:ext>
            </a:extLst>
          </p:cNvPr>
          <p:cNvSpPr/>
          <p:nvPr/>
        </p:nvSpPr>
        <p:spPr>
          <a:xfrm>
            <a:off x="0" y="1165752"/>
            <a:ext cx="319583" cy="3848472"/>
          </a:xfrm>
          <a:prstGeom prst="rect">
            <a:avLst/>
          </a:prstGeom>
          <a:solidFill>
            <a:schemeClr val="bg2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39EEF8A-EACE-E9D9-B3CA-ADCC01027B99}"/>
              </a:ext>
            </a:extLst>
          </p:cNvPr>
          <p:cNvSpPr/>
          <p:nvPr/>
        </p:nvSpPr>
        <p:spPr>
          <a:xfrm>
            <a:off x="10840" y="1424216"/>
            <a:ext cx="12181160" cy="4911269"/>
          </a:xfrm>
          <a:prstGeom prst="rect">
            <a:avLst/>
          </a:prstGeom>
          <a:pattFill prst="dkHorz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DB744A-6441-4BD5-868C-62975BED754C}"/>
              </a:ext>
            </a:extLst>
          </p:cNvPr>
          <p:cNvSpPr/>
          <p:nvPr/>
        </p:nvSpPr>
        <p:spPr>
          <a:xfrm>
            <a:off x="823856" y="37240"/>
            <a:ext cx="9599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93C7D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Enhanced injector procurement timeline</a:t>
            </a:r>
            <a:endParaRPr lang="en-US" sz="3200" b="1" dirty="0">
              <a:solidFill>
                <a:srgbClr val="093C7D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DE5F3A89-C87B-549C-8BEB-EF19F3552F3A}"/>
              </a:ext>
            </a:extLst>
          </p:cNvPr>
          <p:cNvSpPr/>
          <p:nvPr/>
        </p:nvSpPr>
        <p:spPr>
          <a:xfrm>
            <a:off x="1903245" y="1747560"/>
            <a:ext cx="1964863" cy="1058144"/>
          </a:xfrm>
          <a:prstGeom prst="rightArrow">
            <a:avLst/>
          </a:prstGeom>
          <a:solidFill>
            <a:srgbClr val="FFC61E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C3F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</a:t>
            </a: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1C3F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Arrow: Notched Right 63">
            <a:extLst>
              <a:ext uri="{FF2B5EF4-FFF2-40B4-BE49-F238E27FC236}">
                <a16:creationId xmlns:a16="http://schemas.microsoft.com/office/drawing/2014/main" id="{69B4FF20-0F18-7CB1-C8F7-76D278066148}"/>
              </a:ext>
            </a:extLst>
          </p:cNvPr>
          <p:cNvSpPr/>
          <p:nvPr/>
        </p:nvSpPr>
        <p:spPr>
          <a:xfrm>
            <a:off x="3656159" y="1738229"/>
            <a:ext cx="3094587" cy="1083666"/>
          </a:xfrm>
          <a:prstGeom prst="notchedRightArrow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1E6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Manufacturing &amp; Testing</a:t>
            </a: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001E6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Arrow: Notched Right 64">
            <a:extLst>
              <a:ext uri="{FF2B5EF4-FFF2-40B4-BE49-F238E27FC236}">
                <a16:creationId xmlns:a16="http://schemas.microsoft.com/office/drawing/2014/main" id="{920C38E4-E415-33E4-EA26-F630A54636EE}"/>
              </a:ext>
            </a:extLst>
          </p:cNvPr>
          <p:cNvSpPr/>
          <p:nvPr/>
        </p:nvSpPr>
        <p:spPr>
          <a:xfrm>
            <a:off x="6532420" y="1738229"/>
            <a:ext cx="3003674" cy="1074616"/>
          </a:xfrm>
          <a:prstGeom prst="notchedRightArrow">
            <a:avLst/>
          </a:pr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Transport, Assembly &amp; Commissioning</a:t>
            </a: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Arrow: Notched Right 80">
            <a:extLst>
              <a:ext uri="{FF2B5EF4-FFF2-40B4-BE49-F238E27FC236}">
                <a16:creationId xmlns:a16="http://schemas.microsoft.com/office/drawing/2014/main" id="{083E625D-2167-E4AA-C4E4-72FAA20245CC}"/>
              </a:ext>
            </a:extLst>
          </p:cNvPr>
          <p:cNvSpPr/>
          <p:nvPr/>
        </p:nvSpPr>
        <p:spPr>
          <a:xfrm>
            <a:off x="3940131" y="3054075"/>
            <a:ext cx="4597379" cy="1083666"/>
          </a:xfrm>
          <a:prstGeom prst="notchedRightArrow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1E6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Manufacturing Spare &amp; DONES</a:t>
            </a: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001E6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Flowchart: Decision 83">
            <a:extLst>
              <a:ext uri="{FF2B5EF4-FFF2-40B4-BE49-F238E27FC236}">
                <a16:creationId xmlns:a16="http://schemas.microsoft.com/office/drawing/2014/main" id="{546F2014-7637-6793-5CAC-B0EC43DE1ED6}"/>
              </a:ext>
            </a:extLst>
          </p:cNvPr>
          <p:cNvSpPr/>
          <p:nvPr/>
        </p:nvSpPr>
        <p:spPr>
          <a:xfrm>
            <a:off x="3508228" y="3265715"/>
            <a:ext cx="678633" cy="664327"/>
          </a:xfrm>
          <a:prstGeom prst="flowChartDecision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2ADD5A-C115-264A-76E8-35FAAEADDEB8}"/>
              </a:ext>
            </a:extLst>
          </p:cNvPr>
          <p:cNvSpPr txBox="1"/>
          <p:nvPr/>
        </p:nvSpPr>
        <p:spPr>
          <a:xfrm>
            <a:off x="1977956" y="3399532"/>
            <a:ext cx="160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1C3F94"/>
                </a:solidFill>
                <a:effectLst/>
                <a:uLnTx/>
                <a:uFillTx/>
              </a:rPr>
              <a:t>Design Review</a:t>
            </a:r>
            <a:endParaRPr kumimoji="0" lang="en-IE" sz="1800" i="0" u="none" strike="noStrike" kern="0" cap="none" spc="0" normalizeH="0" baseline="0" noProof="0" dirty="0">
              <a:ln>
                <a:noFill/>
              </a:ln>
              <a:solidFill>
                <a:srgbClr val="1C3F94"/>
              </a:solidFill>
              <a:effectLst/>
              <a:uLnTx/>
              <a:uFillTx/>
            </a:endParaRPr>
          </a:p>
        </p:txBody>
      </p:sp>
      <p:sp>
        <p:nvSpPr>
          <p:cNvPr id="88" name="Arrow: Notched Right 87">
            <a:extLst>
              <a:ext uri="{FF2B5EF4-FFF2-40B4-BE49-F238E27FC236}">
                <a16:creationId xmlns:a16="http://schemas.microsoft.com/office/drawing/2014/main" id="{D42474CB-68F7-A4ED-3C1F-6D25780EE201}"/>
              </a:ext>
            </a:extLst>
          </p:cNvPr>
          <p:cNvSpPr/>
          <p:nvPr/>
        </p:nvSpPr>
        <p:spPr>
          <a:xfrm>
            <a:off x="6248448" y="4394042"/>
            <a:ext cx="3287646" cy="504056"/>
          </a:xfrm>
          <a:prstGeom prst="notchedRightArrow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C3F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Onsite Support</a:t>
            </a: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1C3F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Arrow: Notched Right 88">
            <a:extLst>
              <a:ext uri="{FF2B5EF4-FFF2-40B4-BE49-F238E27FC236}">
                <a16:creationId xmlns:a16="http://schemas.microsoft.com/office/drawing/2014/main" id="{2A07EF9C-B3FA-4352-C890-560F5C3CB59C}"/>
              </a:ext>
            </a:extLst>
          </p:cNvPr>
          <p:cNvSpPr/>
          <p:nvPr/>
        </p:nvSpPr>
        <p:spPr>
          <a:xfrm>
            <a:off x="6248448" y="5110070"/>
            <a:ext cx="3260360" cy="504056"/>
          </a:xfrm>
          <a:prstGeom prst="notchedRightArrow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914400"/>
            <a:r>
              <a:rPr lang="en-US" sz="1800" kern="0">
                <a:solidFill>
                  <a:srgbClr val="1C3F94"/>
                </a:solidFill>
                <a:latin typeface="Calibri"/>
              </a:rPr>
              <a:t>Offsite Support</a:t>
            </a:r>
            <a:endParaRPr lang="en-IE" sz="1800" kern="0" dirty="0">
              <a:solidFill>
                <a:srgbClr val="1C3F94"/>
              </a:solidFill>
              <a:latin typeface="Calibri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656BBDC-13F6-95C3-B17D-3DCDF9EF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5" name="Grafik 13">
            <a:extLst>
              <a:ext uri="{FF2B5EF4-FFF2-40B4-BE49-F238E27FC236}">
                <a16:creationId xmlns:a16="http://schemas.microsoft.com/office/drawing/2014/main" id="{7B160952-E7E4-7335-8862-9D4101A26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1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">
            <a:extLst>
              <a:ext uri="{FF2B5EF4-FFF2-40B4-BE49-F238E27FC236}">
                <a16:creationId xmlns:a16="http://schemas.microsoft.com/office/drawing/2014/main" id="{065C69B8-0769-8E42-AFBF-CB93F6071430}"/>
              </a:ext>
            </a:extLst>
          </p:cNvPr>
          <p:cNvSpPr txBox="1"/>
          <p:nvPr/>
        </p:nvSpPr>
        <p:spPr>
          <a:xfrm>
            <a:off x="1199456" y="0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rmAutofit fontScale="55000" lnSpcReduction="20000"/>
          </a:bodyPr>
          <a:lstStyle/>
          <a:p>
            <a:r>
              <a:rPr lang="en-US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Upgrade of the IFMIF Injector </a:t>
            </a:r>
            <a:r>
              <a:rPr lang="en-DE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–</a:t>
            </a:r>
            <a:r>
              <a:rPr lang="en-US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 Technical Specification </a:t>
            </a:r>
            <a:endParaRPr lang="es-ES" sz="5333" b="1" dirty="0">
              <a:solidFill>
                <a:srgbClr val="132577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C2F07F-3812-6771-69F3-82A7D782CA52}"/>
              </a:ext>
            </a:extLst>
          </p:cNvPr>
          <p:cNvSpPr/>
          <p:nvPr/>
        </p:nvSpPr>
        <p:spPr>
          <a:xfrm>
            <a:off x="-1" y="3545959"/>
            <a:ext cx="12192001" cy="2795884"/>
          </a:xfrm>
          <a:prstGeom prst="rect">
            <a:avLst/>
          </a:prstGeom>
          <a:gradFill>
            <a:gsLst>
              <a:gs pos="0">
                <a:srgbClr val="FFFFFF">
                  <a:lumMod val="85000"/>
                </a:srgbClr>
              </a:gs>
              <a:gs pos="100000">
                <a:srgbClr val="FFFFFF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782DBD-417F-BD26-6C57-05B2038BD82D}"/>
              </a:ext>
            </a:extLst>
          </p:cNvPr>
          <p:cNvSpPr/>
          <p:nvPr/>
        </p:nvSpPr>
        <p:spPr>
          <a:xfrm>
            <a:off x="1208232" y="1581839"/>
            <a:ext cx="10383802" cy="1877434"/>
          </a:xfrm>
          <a:prstGeom prst="roundRect">
            <a:avLst>
              <a:gd name="adj" fmla="val 3840"/>
            </a:avLst>
          </a:prstGeom>
          <a:solidFill>
            <a:srgbClr val="FFC61E">
              <a:lumMod val="20000"/>
              <a:lumOff val="80000"/>
            </a:srgbClr>
          </a:solidFill>
          <a:ln w="19050" cap="flat" cmpd="sng" algn="ctr">
            <a:solidFill>
              <a:srgbClr val="FFC61E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86F8C9-D07B-F32C-936A-DCF009064086}"/>
              </a:ext>
            </a:extLst>
          </p:cNvPr>
          <p:cNvSpPr/>
          <p:nvPr/>
        </p:nvSpPr>
        <p:spPr>
          <a:xfrm>
            <a:off x="1348320" y="2012599"/>
            <a:ext cx="1584176" cy="1204959"/>
          </a:xfrm>
          <a:prstGeom prst="roundRect">
            <a:avLst>
              <a:gd name="adj" fmla="val 4335"/>
            </a:avLst>
          </a:prstGeom>
          <a:solidFill>
            <a:srgbClr val="81D9FD">
              <a:lumMod val="20000"/>
              <a:lumOff val="80000"/>
            </a:srgbClr>
          </a:solidFill>
          <a:ln w="19050" cap="flat" cmpd="sng" algn="ctr">
            <a:solidFill>
              <a:srgbClr val="0069A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5E6709-0F68-913D-A79D-0B7B4FB15112}"/>
              </a:ext>
            </a:extLst>
          </p:cNvPr>
          <p:cNvSpPr/>
          <p:nvPr/>
        </p:nvSpPr>
        <p:spPr>
          <a:xfrm>
            <a:off x="3791744" y="2088797"/>
            <a:ext cx="3168352" cy="982686"/>
          </a:xfrm>
          <a:prstGeom prst="roundRect">
            <a:avLst>
              <a:gd name="adj" fmla="val 4335"/>
            </a:avLst>
          </a:prstGeom>
          <a:solidFill>
            <a:srgbClr val="007DC5">
              <a:lumMod val="20000"/>
              <a:lumOff val="80000"/>
            </a:srgbClr>
          </a:solidFill>
          <a:ln w="19050" cap="flat" cmpd="sng" algn="ctr">
            <a:solidFill>
              <a:srgbClr val="0069A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647F1B-F6C0-6224-E234-CB28A7C832DE}"/>
              </a:ext>
            </a:extLst>
          </p:cNvPr>
          <p:cNvSpPr/>
          <p:nvPr/>
        </p:nvSpPr>
        <p:spPr>
          <a:xfrm>
            <a:off x="7939000" y="2137438"/>
            <a:ext cx="1944216" cy="1080120"/>
          </a:xfrm>
          <a:prstGeom prst="roundRect">
            <a:avLst>
              <a:gd name="adj" fmla="val 4335"/>
            </a:avLst>
          </a:prstGeom>
          <a:solidFill>
            <a:srgbClr val="1C3F94">
              <a:lumMod val="20000"/>
              <a:lumOff val="80000"/>
            </a:srgbClr>
          </a:solidFill>
          <a:ln w="19050" cap="flat" cmpd="sng" algn="ctr">
            <a:solidFill>
              <a:srgbClr val="0069A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2C08F-AF52-4BB7-75C7-451EC8AFA267}"/>
              </a:ext>
            </a:extLst>
          </p:cNvPr>
          <p:cNvSpPr txBox="1"/>
          <p:nvPr/>
        </p:nvSpPr>
        <p:spPr>
          <a:xfrm>
            <a:off x="1272341" y="2088797"/>
            <a:ext cx="17622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/>
              </a:rPr>
              <a:t>WP2000 –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 Design and work plan</a:t>
            </a:r>
          </a:p>
          <a:p>
            <a:pPr algn="ctr" defTabSz="914400"/>
            <a:r>
              <a:rPr lang="en-US" sz="1600" b="1" dirty="0">
                <a:solidFill>
                  <a:srgbClr val="000000"/>
                </a:solidFill>
                <a:latin typeface="Arial"/>
              </a:rPr>
              <a:t>– 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Stage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CB2B2-F612-597C-2524-E753DE49362B}"/>
              </a:ext>
            </a:extLst>
          </p:cNvPr>
          <p:cNvSpPr txBox="1"/>
          <p:nvPr/>
        </p:nvSpPr>
        <p:spPr>
          <a:xfrm>
            <a:off x="4109755" y="2259940"/>
            <a:ext cx="2512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>
                <a:solidFill>
                  <a:srgbClr val="000000"/>
                </a:solidFill>
                <a:latin typeface="Arial"/>
              </a:rPr>
              <a:t>WP3000 – </a:t>
            </a:r>
            <a:r>
              <a:rPr lang="en-US" sz="1600" b="1">
                <a:solidFill>
                  <a:srgbClr val="000000"/>
                </a:solidFill>
                <a:latin typeface="Arial"/>
              </a:rPr>
              <a:t>Verification</a:t>
            </a:r>
          </a:p>
          <a:p>
            <a:pPr algn="ctr" defTabSz="914400"/>
            <a:r>
              <a:rPr lang="en-US" sz="1600" b="1">
                <a:solidFill>
                  <a:srgbClr val="000000"/>
                </a:solidFill>
                <a:latin typeface="Arial"/>
              </a:rPr>
              <a:t>and Validation – 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Stage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1FF5B3-1072-DBA8-CF99-02CC0BD9A244}"/>
              </a:ext>
            </a:extLst>
          </p:cNvPr>
          <p:cNvSpPr txBox="1"/>
          <p:nvPr/>
        </p:nvSpPr>
        <p:spPr>
          <a:xfrm>
            <a:off x="7991140" y="2238723"/>
            <a:ext cx="1817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>
                <a:solidFill>
                  <a:srgbClr val="000000"/>
                </a:solidFill>
                <a:latin typeface="Arial"/>
              </a:rPr>
              <a:t>WP6000 –</a:t>
            </a:r>
          </a:p>
          <a:p>
            <a:pPr algn="ctr" defTabSz="914400"/>
            <a:r>
              <a:rPr lang="en-US" sz="1600" b="1">
                <a:solidFill>
                  <a:srgbClr val="000000"/>
                </a:solidFill>
                <a:latin typeface="Arial"/>
              </a:rPr>
              <a:t>Additional Tasks</a:t>
            </a:r>
          </a:p>
          <a:p>
            <a:pPr algn="ctr" defTabSz="914400"/>
            <a:r>
              <a:rPr lang="en-US" sz="1600">
                <a:solidFill>
                  <a:srgbClr val="000000"/>
                </a:solidFill>
                <a:latin typeface="Arial"/>
              </a:rPr>
              <a:t>– Options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739ABF-E2BC-CB2A-3A66-E077C583B60A}"/>
              </a:ext>
            </a:extLst>
          </p:cNvPr>
          <p:cNvCxnSpPr>
            <a:cxnSpLocks/>
          </p:cNvCxnSpPr>
          <p:nvPr/>
        </p:nvCxnSpPr>
        <p:spPr>
          <a:xfrm>
            <a:off x="2921732" y="2675439"/>
            <a:ext cx="298796" cy="0"/>
          </a:xfrm>
          <a:prstGeom prst="straightConnector1">
            <a:avLst/>
          </a:prstGeom>
          <a:noFill/>
          <a:ln w="19050" cap="flat" cmpd="sng" algn="ctr">
            <a:solidFill>
              <a:srgbClr val="0069A4"/>
            </a:solidFill>
            <a:prstDash val="solid"/>
            <a:tailEnd type="triangle" w="lg" len="med"/>
          </a:ln>
          <a:effectLst/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F33F53B-7C69-6CF3-6CF0-5F811C22D7BE}"/>
              </a:ext>
            </a:extLst>
          </p:cNvPr>
          <p:cNvSpPr/>
          <p:nvPr/>
        </p:nvSpPr>
        <p:spPr>
          <a:xfrm>
            <a:off x="3234716" y="2461474"/>
            <a:ext cx="432048" cy="432048"/>
          </a:xfrm>
          <a:prstGeom prst="ellipse">
            <a:avLst/>
          </a:prstGeom>
          <a:solidFill>
            <a:srgbClr val="81D9FD">
              <a:lumMod val="20000"/>
              <a:lumOff val="80000"/>
            </a:srgbClr>
          </a:solidFill>
          <a:ln w="19050" cap="flat" cmpd="sng" algn="ctr">
            <a:solidFill>
              <a:srgbClr val="0069A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0B10C1-FF3C-1A7F-9921-FA33506B4ABD}"/>
              </a:ext>
            </a:extLst>
          </p:cNvPr>
          <p:cNvSpPr txBox="1"/>
          <p:nvPr/>
        </p:nvSpPr>
        <p:spPr>
          <a:xfrm>
            <a:off x="3234716" y="2524169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  <a:endParaRPr lang="en-IE" sz="1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36DE35-87CA-BBBD-9BD2-281E8E567EAF}"/>
              </a:ext>
            </a:extLst>
          </p:cNvPr>
          <p:cNvSpPr txBox="1"/>
          <p:nvPr/>
        </p:nvSpPr>
        <p:spPr>
          <a:xfrm>
            <a:off x="131398" y="2381757"/>
            <a:ext cx="960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Kick-off</a:t>
            </a:r>
          </a:p>
          <a:p>
            <a:pPr algn="ctr" defTabSz="914400"/>
            <a:r>
              <a:rPr lang="en-US" sz="1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endParaRPr lang="en-IE" sz="16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CC62AB-154A-8E56-293A-E769E49CE4A9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1091917" y="2674144"/>
            <a:ext cx="271799" cy="1"/>
          </a:xfrm>
          <a:prstGeom prst="line">
            <a:avLst/>
          </a:prstGeom>
          <a:noFill/>
          <a:ln w="19050" cap="flat" cmpd="sng" algn="ctr">
            <a:solidFill>
              <a:srgbClr val="0069A4"/>
            </a:solidFill>
            <a:prstDash val="solid"/>
            <a:headEnd type="oval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296295-BD42-739E-F218-CFC2997DF1FF}"/>
              </a:ext>
            </a:extLst>
          </p:cNvPr>
          <p:cNvCxnSpPr>
            <a:cxnSpLocks/>
          </p:cNvCxnSpPr>
          <p:nvPr/>
        </p:nvCxnSpPr>
        <p:spPr>
          <a:xfrm>
            <a:off x="6960096" y="2683692"/>
            <a:ext cx="311796" cy="0"/>
          </a:xfrm>
          <a:prstGeom prst="straightConnector1">
            <a:avLst/>
          </a:prstGeom>
          <a:noFill/>
          <a:ln w="19050" cap="flat" cmpd="sng" algn="ctr">
            <a:solidFill>
              <a:srgbClr val="0069A4"/>
            </a:solidFill>
            <a:prstDash val="solid"/>
            <a:tailEnd type="triangle" w="lg" len="med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1677796-C34C-A27A-C712-15DEBB34ACB5}"/>
              </a:ext>
            </a:extLst>
          </p:cNvPr>
          <p:cNvSpPr/>
          <p:nvPr/>
        </p:nvSpPr>
        <p:spPr>
          <a:xfrm>
            <a:off x="7328880" y="2461474"/>
            <a:ext cx="432048" cy="432048"/>
          </a:xfrm>
          <a:prstGeom prst="ellipse">
            <a:avLst/>
          </a:prstGeom>
          <a:solidFill>
            <a:srgbClr val="007DC5">
              <a:lumMod val="20000"/>
              <a:lumOff val="80000"/>
            </a:srgbClr>
          </a:solidFill>
          <a:ln w="19050" cap="flat" cmpd="sng" algn="ctr">
            <a:solidFill>
              <a:srgbClr val="0069A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63C847-A9C0-742D-5F46-F1C4B93B7357}"/>
              </a:ext>
            </a:extLst>
          </p:cNvPr>
          <p:cNvSpPr txBox="1"/>
          <p:nvPr/>
        </p:nvSpPr>
        <p:spPr>
          <a:xfrm>
            <a:off x="7328880" y="2524169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M2</a:t>
            </a:r>
            <a:endParaRPr lang="en-IE" sz="1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4B075CA-75BB-1C62-A807-6F815760E452}"/>
              </a:ext>
            </a:extLst>
          </p:cNvPr>
          <p:cNvCxnSpPr>
            <a:cxnSpLocks/>
          </p:cNvCxnSpPr>
          <p:nvPr/>
        </p:nvCxnSpPr>
        <p:spPr>
          <a:xfrm flipV="1">
            <a:off x="9881626" y="2351405"/>
            <a:ext cx="217614" cy="2057"/>
          </a:xfrm>
          <a:prstGeom prst="straightConnector1">
            <a:avLst/>
          </a:prstGeom>
          <a:noFill/>
          <a:ln w="19050" cap="flat" cmpd="sng" algn="ctr">
            <a:solidFill>
              <a:srgbClr val="0069A4"/>
            </a:solidFill>
            <a:prstDash val="solid"/>
            <a:tailEnd type="triangle" w="lg" len="med"/>
          </a:ln>
          <a:effectLst/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3E7CACD-F937-CC21-78FA-77BF24ABC440}"/>
              </a:ext>
            </a:extLst>
          </p:cNvPr>
          <p:cNvSpPr/>
          <p:nvPr/>
        </p:nvSpPr>
        <p:spPr>
          <a:xfrm>
            <a:off x="10113428" y="2137438"/>
            <a:ext cx="432048" cy="432048"/>
          </a:xfrm>
          <a:prstGeom prst="ellipse">
            <a:avLst/>
          </a:prstGeom>
          <a:solidFill>
            <a:srgbClr val="1C3F94">
              <a:lumMod val="20000"/>
              <a:lumOff val="80000"/>
            </a:srgbClr>
          </a:solidFill>
          <a:ln w="19050" cap="flat" cmpd="sng" algn="ctr">
            <a:solidFill>
              <a:srgbClr val="0069A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248108-0CF9-69E8-2EAE-0FA8DF458D59}"/>
              </a:ext>
            </a:extLst>
          </p:cNvPr>
          <p:cNvSpPr txBox="1"/>
          <p:nvPr/>
        </p:nvSpPr>
        <p:spPr>
          <a:xfrm>
            <a:off x="10113428" y="2200133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M3</a:t>
            </a:r>
            <a:endParaRPr lang="en-IE" sz="1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59F32D8-5477-44F8-17BC-F7218C5D9E73}"/>
              </a:ext>
            </a:extLst>
          </p:cNvPr>
          <p:cNvCxnSpPr>
            <a:cxnSpLocks/>
          </p:cNvCxnSpPr>
          <p:nvPr/>
        </p:nvCxnSpPr>
        <p:spPr>
          <a:xfrm>
            <a:off x="9881626" y="2639435"/>
            <a:ext cx="663850" cy="0"/>
          </a:xfrm>
          <a:prstGeom prst="straightConnector1">
            <a:avLst/>
          </a:prstGeom>
          <a:noFill/>
          <a:ln w="19050" cap="flat" cmpd="sng" algn="ctr">
            <a:solidFill>
              <a:srgbClr val="0069A4"/>
            </a:solidFill>
            <a:prstDash val="solid"/>
            <a:tailEnd type="triangle" w="lg" len="med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BCE4B1F4-C5B9-FAD5-A31E-8105C4FB2234}"/>
              </a:ext>
            </a:extLst>
          </p:cNvPr>
          <p:cNvSpPr/>
          <p:nvPr/>
        </p:nvSpPr>
        <p:spPr>
          <a:xfrm>
            <a:off x="10545476" y="2425470"/>
            <a:ext cx="432048" cy="432048"/>
          </a:xfrm>
          <a:prstGeom prst="ellipse">
            <a:avLst/>
          </a:prstGeom>
          <a:solidFill>
            <a:srgbClr val="1C3F94">
              <a:lumMod val="20000"/>
              <a:lumOff val="80000"/>
            </a:srgbClr>
          </a:solidFill>
          <a:ln w="19050" cap="flat" cmpd="sng" algn="ctr">
            <a:solidFill>
              <a:srgbClr val="0069A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D5A377-6B01-FAF2-1C1A-521E78C2B8B5}"/>
              </a:ext>
            </a:extLst>
          </p:cNvPr>
          <p:cNvSpPr txBox="1"/>
          <p:nvPr/>
        </p:nvSpPr>
        <p:spPr>
          <a:xfrm>
            <a:off x="10545476" y="2488165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M4</a:t>
            </a:r>
            <a:endParaRPr lang="en-IE" sz="1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C721503-004B-7B25-D455-F748580FFFEE}"/>
              </a:ext>
            </a:extLst>
          </p:cNvPr>
          <p:cNvCxnSpPr>
            <a:cxnSpLocks/>
          </p:cNvCxnSpPr>
          <p:nvPr/>
        </p:nvCxnSpPr>
        <p:spPr>
          <a:xfrm>
            <a:off x="9881626" y="3071483"/>
            <a:ext cx="1129954" cy="0"/>
          </a:xfrm>
          <a:prstGeom prst="straightConnector1">
            <a:avLst/>
          </a:prstGeom>
          <a:noFill/>
          <a:ln w="25400" cap="flat" cmpd="sng" algn="ctr">
            <a:solidFill>
              <a:srgbClr val="0069A4"/>
            </a:solidFill>
            <a:prstDash val="sysDot"/>
            <a:tailEnd type="triangle" w="lg" len="med"/>
          </a:ln>
          <a:effectLst/>
        </p:spPr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CFC09B72-4268-5F4F-D430-BA15EEF7D5DB}"/>
              </a:ext>
            </a:extLst>
          </p:cNvPr>
          <p:cNvSpPr/>
          <p:nvPr/>
        </p:nvSpPr>
        <p:spPr>
          <a:xfrm>
            <a:off x="11011580" y="2857518"/>
            <a:ext cx="432048" cy="432048"/>
          </a:xfrm>
          <a:prstGeom prst="ellipse">
            <a:avLst/>
          </a:prstGeom>
          <a:solidFill>
            <a:srgbClr val="1C3F94">
              <a:lumMod val="20000"/>
              <a:lumOff val="80000"/>
            </a:srgbClr>
          </a:solidFill>
          <a:ln w="19050" cap="flat" cmpd="sng" algn="ctr">
            <a:solidFill>
              <a:srgbClr val="0069A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1832D9-0FFE-C259-01BC-A275EF4AA3F9}"/>
              </a:ext>
            </a:extLst>
          </p:cNvPr>
          <p:cNvSpPr txBox="1"/>
          <p:nvPr/>
        </p:nvSpPr>
        <p:spPr>
          <a:xfrm>
            <a:off x="10976308" y="2909900"/>
            <a:ext cx="4956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M8i</a:t>
            </a:r>
            <a:endParaRPr lang="en-IE" sz="15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9D497B-6875-0AF6-C1B3-5A314AEB4E81}"/>
              </a:ext>
            </a:extLst>
          </p:cNvPr>
          <p:cNvSpPr txBox="1"/>
          <p:nvPr/>
        </p:nvSpPr>
        <p:spPr>
          <a:xfrm>
            <a:off x="9812369" y="2708759"/>
            <a:ext cx="430887" cy="29751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914400"/>
            <a:r>
              <a:rPr lang="en-US" sz="1600" b="1">
                <a:solidFill>
                  <a:srgbClr val="0069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IE" sz="1600" b="1">
              <a:solidFill>
                <a:srgbClr val="0069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16A9673-05A2-1BF2-D74D-022A0B90DFA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140408" y="3217558"/>
            <a:ext cx="0" cy="531805"/>
          </a:xfrm>
          <a:prstGeom prst="straightConnector1">
            <a:avLst/>
          </a:prstGeom>
          <a:noFill/>
          <a:ln w="25400" cap="flat" cmpd="sng" algn="ctr">
            <a:solidFill>
              <a:srgbClr val="001E60">
                <a:lumMod val="90000"/>
                <a:lumOff val="10000"/>
              </a:srgbClr>
            </a:solidFill>
            <a:prstDash val="sysDash"/>
            <a:tailEnd type="triangle" w="lg" len="lg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B3B8253-6898-3EDD-786D-7B4B27D5A2B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356546" y="3071483"/>
            <a:ext cx="19374" cy="686133"/>
          </a:xfrm>
          <a:prstGeom prst="straightConnector1">
            <a:avLst/>
          </a:prstGeom>
          <a:noFill/>
          <a:ln w="25400" cap="flat" cmpd="sng" algn="ctr">
            <a:solidFill>
              <a:srgbClr val="001E60">
                <a:lumMod val="90000"/>
                <a:lumOff val="10000"/>
              </a:srgbClr>
            </a:solidFill>
            <a:prstDash val="sysDash"/>
            <a:tailEnd type="triangle" w="lg" len="lg"/>
          </a:ln>
          <a:effectLst/>
        </p:spPr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7EC52E-4527-B08E-0AA5-A9E722A44373}"/>
              </a:ext>
            </a:extLst>
          </p:cNvPr>
          <p:cNvSpPr/>
          <p:nvPr/>
        </p:nvSpPr>
        <p:spPr>
          <a:xfrm>
            <a:off x="1113838" y="3763525"/>
            <a:ext cx="2120876" cy="1706746"/>
          </a:xfrm>
          <a:prstGeom prst="roundRect">
            <a:avLst>
              <a:gd name="adj" fmla="val 5233"/>
            </a:avLst>
          </a:prstGeom>
          <a:solidFill>
            <a:srgbClr val="FFFF00"/>
          </a:solidFill>
          <a:ln w="19050" cap="flat" cmpd="sng" algn="ctr">
            <a:solidFill>
              <a:srgbClr val="001E60">
                <a:lumMod val="90000"/>
                <a:lumOff val="10000"/>
              </a:srgbClr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9259995-33F3-52FE-3F71-4AC0FB03EADE}"/>
              </a:ext>
            </a:extLst>
          </p:cNvPr>
          <p:cNvCxnSpPr>
            <a:cxnSpLocks/>
          </p:cNvCxnSpPr>
          <p:nvPr/>
        </p:nvCxnSpPr>
        <p:spPr>
          <a:xfrm>
            <a:off x="8956040" y="3217558"/>
            <a:ext cx="0" cy="538809"/>
          </a:xfrm>
          <a:prstGeom prst="straightConnector1">
            <a:avLst/>
          </a:prstGeom>
          <a:noFill/>
          <a:ln w="25400" cap="flat" cmpd="sng" algn="ctr">
            <a:solidFill>
              <a:srgbClr val="001E60">
                <a:lumMod val="90000"/>
                <a:lumOff val="10000"/>
              </a:srgbClr>
            </a:solidFill>
            <a:prstDash val="sysDash"/>
            <a:tailEnd type="triangle" w="lg" len="lg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853D84C-3F12-565F-20F2-FA0616DC176F}"/>
              </a:ext>
            </a:extLst>
          </p:cNvPr>
          <p:cNvSpPr txBox="1"/>
          <p:nvPr/>
        </p:nvSpPr>
        <p:spPr>
          <a:xfrm>
            <a:off x="170632" y="3814087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16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</a:t>
            </a:r>
            <a:endParaRPr lang="en-IE" sz="1600" b="1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17ECF82A-2892-D4CF-C79F-F40B091FF191}"/>
              </a:ext>
            </a:extLst>
          </p:cNvPr>
          <p:cNvSpPr/>
          <p:nvPr/>
        </p:nvSpPr>
        <p:spPr>
          <a:xfrm>
            <a:off x="10214733" y="1822019"/>
            <a:ext cx="1703285" cy="3467759"/>
          </a:xfrm>
          <a:prstGeom prst="arc">
            <a:avLst>
              <a:gd name="adj1" fmla="val 16883346"/>
              <a:gd name="adj2" fmla="val 4594979"/>
            </a:avLst>
          </a:prstGeom>
          <a:noFill/>
          <a:ln w="25400" cap="flat" cmpd="sng" algn="ctr">
            <a:solidFill>
              <a:srgbClr val="FFC61E">
                <a:lumMod val="50000"/>
              </a:srgbClr>
            </a:solidFill>
            <a:prstDash val="sysDash"/>
            <a:headEnd w="lg" len="lg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10B1DF-63A2-051F-CAF5-1FEE049DDE1A}"/>
              </a:ext>
            </a:extLst>
          </p:cNvPr>
          <p:cNvSpPr txBox="1"/>
          <p:nvPr/>
        </p:nvSpPr>
        <p:spPr>
          <a:xfrm>
            <a:off x="7771319" y="5185141"/>
            <a:ext cx="3725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of organizational structure </a:t>
            </a:r>
          </a:p>
          <a:p>
            <a:pPr algn="ctr" defTabSz="914400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responsibilities </a:t>
            </a:r>
          </a:p>
          <a:p>
            <a:pPr algn="ctr" defTabSz="914400"/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PM&amp;QA provisions to be applied during the whole extent of the contract</a:t>
            </a:r>
            <a:endParaRPr lang="en-IE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13CA6D-25E9-9FC5-DBA1-815FB80296BA}"/>
              </a:ext>
            </a:extLst>
          </p:cNvPr>
          <p:cNvSpPr txBox="1"/>
          <p:nvPr/>
        </p:nvSpPr>
        <p:spPr>
          <a:xfrm>
            <a:off x="1065507" y="3828375"/>
            <a:ext cx="2222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activities </a:t>
            </a:r>
          </a:p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plan</a:t>
            </a:r>
          </a:p>
          <a:p>
            <a:pPr algn="ctr" defTabSz="914400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incl. Safety &amp; RAMI (WP4000 &amp; WP5000)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5A6C42C-09F0-C9DA-F7DC-379BE72BDC3E}"/>
              </a:ext>
            </a:extLst>
          </p:cNvPr>
          <p:cNvSpPr/>
          <p:nvPr/>
        </p:nvSpPr>
        <p:spPr>
          <a:xfrm>
            <a:off x="3739703" y="3749362"/>
            <a:ext cx="3358029" cy="1720909"/>
          </a:xfrm>
          <a:prstGeom prst="roundRect">
            <a:avLst>
              <a:gd name="adj" fmla="val 5233"/>
            </a:avLst>
          </a:prstGeom>
          <a:solidFill>
            <a:srgbClr val="FFFF00"/>
          </a:solidFill>
          <a:ln w="19050" cap="flat" cmpd="sng" algn="ctr">
            <a:solidFill>
              <a:srgbClr val="001E60">
                <a:lumMod val="90000"/>
                <a:lumOff val="10000"/>
              </a:srgbClr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297253E-80F8-C94D-7B8B-E571D4DECB48}"/>
              </a:ext>
            </a:extLst>
          </p:cNvPr>
          <p:cNvSpPr/>
          <p:nvPr/>
        </p:nvSpPr>
        <p:spPr>
          <a:xfrm>
            <a:off x="7429249" y="3766990"/>
            <a:ext cx="3116227" cy="957040"/>
          </a:xfrm>
          <a:prstGeom prst="roundRect">
            <a:avLst>
              <a:gd name="adj" fmla="val 5233"/>
            </a:avLst>
          </a:prstGeom>
          <a:solidFill>
            <a:srgbClr val="00FF00"/>
          </a:solidFill>
          <a:ln w="19050" cap="flat" cmpd="sng" algn="ctr">
            <a:solidFill>
              <a:srgbClr val="001E60">
                <a:lumMod val="90000"/>
                <a:lumOff val="10000"/>
              </a:srgbClr>
            </a:solidFill>
            <a:prstDash val="solid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4F12BDA-CAD8-A9CC-40F8-2487E999BACB}"/>
              </a:ext>
            </a:extLst>
          </p:cNvPr>
          <p:cNvSpPr/>
          <p:nvPr/>
        </p:nvSpPr>
        <p:spPr>
          <a:xfrm>
            <a:off x="7771319" y="5120483"/>
            <a:ext cx="3700638" cy="1193873"/>
          </a:xfrm>
          <a:prstGeom prst="roundRect">
            <a:avLst>
              <a:gd name="adj" fmla="val 5233"/>
            </a:avLst>
          </a:prstGeom>
          <a:noFill/>
          <a:ln w="19050" cap="flat" cmpd="sng" algn="ctr">
            <a:solidFill>
              <a:srgbClr val="FFC61E">
                <a:lumMod val="50000"/>
              </a:srgbClr>
            </a:solidFill>
            <a:prstDash val="solid"/>
            <a:headEnd w="lg" len="lg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118831-FE96-7C98-F9C9-4EEF7C85AE8A}"/>
              </a:ext>
            </a:extLst>
          </p:cNvPr>
          <p:cNvSpPr txBox="1"/>
          <p:nvPr/>
        </p:nvSpPr>
        <p:spPr>
          <a:xfrm>
            <a:off x="3848324" y="5629058"/>
            <a:ext cx="36052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s-ES" sz="1500" b="1" dirty="0">
                <a:solidFill>
                  <a:srgbClr val="C00000"/>
                </a:solidFill>
                <a:latin typeface="Arial"/>
              </a:rPr>
              <a:t>10 </a:t>
            </a:r>
            <a:r>
              <a:rPr lang="es-ES" sz="1500" b="1" dirty="0" err="1">
                <a:solidFill>
                  <a:srgbClr val="C00000"/>
                </a:solidFill>
                <a:latin typeface="Arial"/>
              </a:rPr>
              <a:t>hours</a:t>
            </a:r>
            <a:r>
              <a:rPr lang="es-ES" sz="1500" b="1" dirty="0">
                <a:solidFill>
                  <a:srgbClr val="C00000"/>
                </a:solidFill>
                <a:latin typeface="Arial"/>
              </a:rPr>
              <a:t> CW at nominal </a:t>
            </a:r>
            <a:r>
              <a:rPr lang="es-ES" sz="1500" b="1" dirty="0" err="1">
                <a:solidFill>
                  <a:srgbClr val="C00000"/>
                </a:solidFill>
                <a:latin typeface="Arial"/>
              </a:rPr>
              <a:t>beam</a:t>
            </a:r>
            <a:r>
              <a:rPr lang="es-ES" sz="1500" b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s-ES" sz="1500" b="1" dirty="0" err="1">
                <a:solidFill>
                  <a:srgbClr val="C00000"/>
                </a:solidFill>
                <a:latin typeface="Arial"/>
              </a:rPr>
              <a:t>parameters</a:t>
            </a:r>
            <a:r>
              <a:rPr lang="es-ES" sz="1500" b="1" dirty="0">
                <a:solidFill>
                  <a:srgbClr val="C00000"/>
                </a:solidFill>
                <a:latin typeface="Arial"/>
              </a:rPr>
              <a:t> (</a:t>
            </a:r>
            <a:r>
              <a:rPr lang="es-ES" sz="1500" b="1" dirty="0" err="1">
                <a:solidFill>
                  <a:srgbClr val="C00000"/>
                </a:solidFill>
                <a:latin typeface="Arial"/>
              </a:rPr>
              <a:t>measured</a:t>
            </a:r>
            <a:r>
              <a:rPr lang="es-ES" sz="1500" b="1" dirty="0">
                <a:solidFill>
                  <a:srgbClr val="C00000"/>
                </a:solidFill>
                <a:latin typeface="Arial"/>
              </a:rPr>
              <a:t> at RFQ </a:t>
            </a:r>
            <a:r>
              <a:rPr lang="es-ES" sz="1500" b="1" dirty="0" err="1">
                <a:solidFill>
                  <a:srgbClr val="C00000"/>
                </a:solidFill>
                <a:latin typeface="Arial"/>
              </a:rPr>
              <a:t>entrance</a:t>
            </a:r>
            <a:r>
              <a:rPr lang="es-ES" sz="1500" b="1" dirty="0">
                <a:solidFill>
                  <a:srgbClr val="C00000"/>
                </a:solidFill>
                <a:latin typeface="Arial"/>
              </a:rPr>
              <a:t>). </a:t>
            </a:r>
            <a:endParaRPr lang="en-IE" sz="1500" b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E87CBB8-FFC2-5F08-55FC-EC83F31E043C}"/>
              </a:ext>
            </a:extLst>
          </p:cNvPr>
          <p:cNvSpPr/>
          <p:nvPr/>
        </p:nvSpPr>
        <p:spPr>
          <a:xfrm>
            <a:off x="7143911" y="2857517"/>
            <a:ext cx="297258" cy="2933700"/>
          </a:xfrm>
          <a:custGeom>
            <a:avLst/>
            <a:gdLst>
              <a:gd name="connsiteX0" fmla="*/ 276278 w 297258"/>
              <a:gd name="connsiteY0" fmla="*/ 0 h 2933700"/>
              <a:gd name="connsiteX1" fmla="*/ 53 w 297258"/>
              <a:gd name="connsiteY1" fmla="*/ 1009650 h 2933700"/>
              <a:gd name="connsiteX2" fmla="*/ 295328 w 297258"/>
              <a:gd name="connsiteY2" fmla="*/ 2562225 h 2933700"/>
              <a:gd name="connsiteX3" fmla="*/ 104828 w 297258"/>
              <a:gd name="connsiteY3" fmla="*/ 293370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258" h="2933700">
                <a:moveTo>
                  <a:pt x="276278" y="0"/>
                </a:moveTo>
                <a:cubicBezTo>
                  <a:pt x="136578" y="291306"/>
                  <a:pt x="-3122" y="582613"/>
                  <a:pt x="53" y="1009650"/>
                </a:cubicBezTo>
                <a:cubicBezTo>
                  <a:pt x="3228" y="1436688"/>
                  <a:pt x="277866" y="2241550"/>
                  <a:pt x="295328" y="2562225"/>
                </a:cubicBezTo>
                <a:cubicBezTo>
                  <a:pt x="312790" y="2882900"/>
                  <a:pt x="208809" y="2908300"/>
                  <a:pt x="104828" y="2933700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dash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4D8219-E622-59CF-75A6-657CEDE09DFB}"/>
              </a:ext>
            </a:extLst>
          </p:cNvPr>
          <p:cNvSpPr txBox="1"/>
          <p:nvPr/>
        </p:nvSpPr>
        <p:spPr>
          <a:xfrm>
            <a:off x="6175741" y="1682298"/>
            <a:ext cx="5272469" cy="338554"/>
          </a:xfrm>
          <a:prstGeom prst="rect">
            <a:avLst/>
          </a:prstGeom>
          <a:solidFill>
            <a:srgbClr val="FFC61E">
              <a:lumMod val="20000"/>
              <a:lumOff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61E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WP1000 –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C61E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Management &amp; Quality Assurance</a:t>
            </a:r>
            <a:endParaRPr kumimoji="0" lang="en-IE" sz="1800" b="1" i="0" u="none" strike="noStrike" kern="0" cap="none" spc="0" normalizeH="0" baseline="0" noProof="0" dirty="0">
              <a:ln>
                <a:noFill/>
              </a:ln>
              <a:solidFill>
                <a:srgbClr val="FFC61E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7C1FBFB-04D2-BDB2-78AC-782C48BB8926}"/>
              </a:ext>
            </a:extLst>
          </p:cNvPr>
          <p:cNvSpPr txBox="1"/>
          <p:nvPr/>
        </p:nvSpPr>
        <p:spPr>
          <a:xfrm>
            <a:off x="1231985" y="676801"/>
            <a:ext cx="8389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ea typeface="Times New Roman" panose="02020603050405020304" pitchFamily="18" charset="0"/>
              </a:rPr>
              <a:t>Brief overview of the main Work Packages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BAFC28-6D19-95CD-3BAD-F0A272B873BE}"/>
              </a:ext>
            </a:extLst>
          </p:cNvPr>
          <p:cNvSpPr txBox="1"/>
          <p:nvPr/>
        </p:nvSpPr>
        <p:spPr>
          <a:xfrm>
            <a:off x="7849074" y="972095"/>
            <a:ext cx="4357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Milestones M1, M2, … are Hold Points (HP) for the acceptance of the corresponding WPs.</a:t>
            </a:r>
            <a:endParaRPr kumimoji="0" lang="en-IE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823FF43-0998-04B1-6F43-17179216F668}"/>
              </a:ext>
            </a:extLst>
          </p:cNvPr>
          <p:cNvSpPr/>
          <p:nvPr/>
        </p:nvSpPr>
        <p:spPr>
          <a:xfrm>
            <a:off x="3238514" y="1116529"/>
            <a:ext cx="4601980" cy="1305658"/>
          </a:xfrm>
          <a:custGeom>
            <a:avLst/>
            <a:gdLst>
              <a:gd name="connsiteX0" fmla="*/ 4601980 w 4601980"/>
              <a:gd name="connsiteY0" fmla="*/ 11880 h 1305658"/>
              <a:gd name="connsiteX1" fmla="*/ 623367 w 4601980"/>
              <a:gd name="connsiteY1" fmla="*/ 186977 h 1305658"/>
              <a:gd name="connsiteX2" fmla="*/ 68890 w 4601980"/>
              <a:gd name="connsiteY2" fmla="*/ 1305658 h 130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1980" h="1305658">
                <a:moveTo>
                  <a:pt x="4601980" y="11880"/>
                </a:moveTo>
                <a:cubicBezTo>
                  <a:pt x="2990431" y="-8387"/>
                  <a:pt x="1378882" y="-28653"/>
                  <a:pt x="623367" y="186977"/>
                </a:cubicBezTo>
                <a:cubicBezTo>
                  <a:pt x="-132148" y="402607"/>
                  <a:pt x="-31629" y="854132"/>
                  <a:pt x="68890" y="1305658"/>
                </a:cubicBezTo>
              </a:path>
            </a:pathLst>
          </a:custGeom>
          <a:ln w="19050">
            <a:prstDash val="sysDash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96485BA-0BA4-9FBF-2139-E408989FDFBD}"/>
              </a:ext>
            </a:extLst>
          </p:cNvPr>
          <p:cNvSpPr/>
          <p:nvPr/>
        </p:nvSpPr>
        <p:spPr>
          <a:xfrm>
            <a:off x="7158381" y="1138136"/>
            <a:ext cx="652930" cy="1322962"/>
          </a:xfrm>
          <a:custGeom>
            <a:avLst/>
            <a:gdLst>
              <a:gd name="connsiteX0" fmla="*/ 652930 w 652930"/>
              <a:gd name="connsiteY0" fmla="*/ 0 h 1322962"/>
              <a:gd name="connsiteX1" fmla="*/ 20632 w 652930"/>
              <a:gd name="connsiteY1" fmla="*/ 476655 h 1322962"/>
              <a:gd name="connsiteX2" fmla="*/ 215185 w 652930"/>
              <a:gd name="connsiteY2" fmla="*/ 1322962 h 132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2930" h="1322962">
                <a:moveTo>
                  <a:pt x="652930" y="0"/>
                </a:moveTo>
                <a:cubicBezTo>
                  <a:pt x="373259" y="128080"/>
                  <a:pt x="93589" y="256161"/>
                  <a:pt x="20632" y="476655"/>
                </a:cubicBezTo>
                <a:cubicBezTo>
                  <a:pt x="-52325" y="697149"/>
                  <a:pt x="81430" y="1010055"/>
                  <a:pt x="215185" y="1322962"/>
                </a:cubicBezTo>
              </a:path>
            </a:pathLst>
          </a:custGeom>
          <a:ln w="19050">
            <a:prstDash val="sysDash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B2C24494-8FC4-0FA3-263A-96CF1DC2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52" name="Grafik 13">
            <a:extLst>
              <a:ext uri="{FF2B5EF4-FFF2-40B4-BE49-F238E27FC236}">
                <a16:creationId xmlns:a16="http://schemas.microsoft.com/office/drawing/2014/main" id="{670F59A2-301C-25DD-B735-B9DC60E7C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575BBFC-4558-AEE2-AF3B-BF2072B74E65}"/>
              </a:ext>
            </a:extLst>
          </p:cNvPr>
          <p:cNvSpPr txBox="1"/>
          <p:nvPr/>
        </p:nvSpPr>
        <p:spPr>
          <a:xfrm>
            <a:off x="3739703" y="3821371"/>
            <a:ext cx="3358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engineering, manufacture, and procurement to final validation  (FATs) of the technical proposal </a:t>
            </a:r>
          </a:p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</a:p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stand upgrade/refurbishment (optional)</a:t>
            </a:r>
            <a:endParaRPr lang="en-I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33AC20-B3B8-4B51-44DD-E67026292C97}"/>
              </a:ext>
            </a:extLst>
          </p:cNvPr>
          <p:cNvSpPr txBox="1"/>
          <p:nvPr/>
        </p:nvSpPr>
        <p:spPr>
          <a:xfrm>
            <a:off x="7453614" y="3828375"/>
            <a:ext cx="3004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 of additional tasks and provision of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on-site/off-site support after M2</a:t>
            </a:r>
            <a:endParaRPr lang="en-IE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0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D1248FA-C36D-E260-2F7B-BA5BD6D03DF3}"/>
              </a:ext>
            </a:extLst>
          </p:cNvPr>
          <p:cNvSpPr/>
          <p:nvPr/>
        </p:nvSpPr>
        <p:spPr>
          <a:xfrm>
            <a:off x="767008" y="4847348"/>
            <a:ext cx="3295507" cy="340047"/>
          </a:xfrm>
          <a:prstGeom prst="roundRect">
            <a:avLst>
              <a:gd name="adj" fmla="val 8120"/>
            </a:avLst>
          </a:prstGeom>
          <a:solidFill>
            <a:srgbClr val="ADE8FE">
              <a:alpha val="28000"/>
            </a:srgbClr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1">
            <a:extLst>
              <a:ext uri="{FF2B5EF4-FFF2-40B4-BE49-F238E27FC236}">
                <a16:creationId xmlns:a16="http://schemas.microsoft.com/office/drawing/2014/main" id="{764D27B2-038B-6B61-33C7-082A6FFE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84" y="1124744"/>
            <a:ext cx="5635216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ts val="0"/>
              </a:spcBef>
              <a:spcAft>
                <a:spcPts val="600"/>
              </a:spcAft>
            </a:pPr>
            <a:r>
              <a:rPr lang="en-GB" altLang="en-US" sz="1600" b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3.2. WP2000 – Design activities and work plan – Stage 1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Pre-design phase:</a:t>
            </a:r>
          </a:p>
          <a:p>
            <a:pPr marL="742950" lvl="1" indent="-28575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3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T2010 – Critical review of current design … </a:t>
            </a:r>
          </a:p>
          <a:p>
            <a:pPr marL="742950" lvl="1" indent="-28575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3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T2020 – System requirements review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T2030 – Technical solution → Design phase</a:t>
            </a:r>
          </a:p>
          <a:p>
            <a:pPr marL="742950" lvl="1" indent="-28575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3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Main design considerations</a:t>
            </a:r>
          </a:p>
          <a:p>
            <a:pPr marL="742950" lvl="1" indent="-28575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3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Design strategy and coordination</a:t>
            </a:r>
          </a:p>
          <a:p>
            <a:pPr marL="742950" lvl="1" indent="-28575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3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Safety analysis</a:t>
            </a:r>
          </a:p>
          <a:p>
            <a:pPr marL="742950" lvl="1" indent="-28575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3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RAMI analysis</a:t>
            </a:r>
          </a:p>
          <a:p>
            <a:pPr marL="742950" lvl="1" indent="-285750" defTabSz="9144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3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Design definition documentation</a:t>
            </a:r>
            <a:endParaRPr lang="es-ES" altLang="en-US" sz="1300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T2040 </a:t>
            </a:r>
            <a:r>
              <a:rPr lang="en-US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– Work plan 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1400" b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T2050 – Review and approval</a:t>
            </a:r>
            <a:endParaRPr lang="en-GB" altLang="en-US" sz="1400" b="1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FDCCE6E4-2909-777C-D263-8426F8E5EB1B}"/>
              </a:ext>
            </a:extLst>
          </p:cNvPr>
          <p:cNvCxnSpPr>
            <a:cxnSpLocks/>
            <a:stCxn id="71" idx="3"/>
          </p:cNvCxnSpPr>
          <p:nvPr/>
        </p:nvCxnSpPr>
        <p:spPr>
          <a:xfrm flipV="1">
            <a:off x="4062515" y="2214737"/>
            <a:ext cx="1248961" cy="2802635"/>
          </a:xfrm>
          <a:prstGeom prst="bentConnector3">
            <a:avLst>
              <a:gd name="adj1" fmla="val 66778"/>
            </a:avLst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9808E7A-5178-B57B-4AA9-004A002D1E8E}"/>
              </a:ext>
            </a:extLst>
          </p:cNvPr>
          <p:cNvSpPr txBox="1"/>
          <p:nvPr/>
        </p:nvSpPr>
        <p:spPr>
          <a:xfrm>
            <a:off x="5447928" y="2113111"/>
            <a:ext cx="6103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300"/>
              </a:spcBef>
              <a:spcAft>
                <a:spcPts val="600"/>
              </a:spcAft>
            </a:pPr>
            <a:r>
              <a:rPr lang="en-IE" sz="1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D1 – Design and Work Plan </a:t>
            </a:r>
            <a:r>
              <a:rPr lang="en-IE" sz="1400" b="1" u="sng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Dossier</a:t>
            </a:r>
          </a:p>
        </p:txBody>
      </p:sp>
      <p:sp>
        <p:nvSpPr>
          <p:cNvPr id="75" name="Action Button: Document 7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9289C99-929B-4FDD-99F1-12D6C3D05426}"/>
              </a:ext>
            </a:extLst>
          </p:cNvPr>
          <p:cNvSpPr/>
          <p:nvPr/>
        </p:nvSpPr>
        <p:spPr>
          <a:xfrm>
            <a:off x="5447928" y="2109607"/>
            <a:ext cx="302757" cy="296741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A0D66B-7E36-3220-3C71-6E13045448AC}"/>
              </a:ext>
            </a:extLst>
          </p:cNvPr>
          <p:cNvSpPr txBox="1"/>
          <p:nvPr/>
        </p:nvSpPr>
        <p:spPr>
          <a:xfrm>
            <a:off x="6071253" y="2515665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D1.1 – Critical review of current design and performances 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246D68E-0726-A98C-6D75-8814012C3908}"/>
              </a:ext>
            </a:extLst>
          </p:cNvPr>
          <p:cNvSpPr txBox="1"/>
          <p:nvPr/>
        </p:nvSpPr>
        <p:spPr>
          <a:xfrm>
            <a:off x="6071253" y="2874470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D1.2 – System requirements review 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8" name="Action Button: Document 7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07DD7A-9F27-717B-3415-4603FB2B61E9}"/>
              </a:ext>
            </a:extLst>
          </p:cNvPr>
          <p:cNvSpPr/>
          <p:nvPr/>
        </p:nvSpPr>
        <p:spPr>
          <a:xfrm>
            <a:off x="5824467" y="2543484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882CAC5-EBD5-4728-102D-CBC233C2765A}"/>
              </a:ext>
            </a:extLst>
          </p:cNvPr>
          <p:cNvSpPr txBox="1"/>
          <p:nvPr/>
        </p:nvSpPr>
        <p:spPr>
          <a:xfrm>
            <a:off x="6093289" y="3204533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D1.3 – FMEA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D71BAC4-E948-055E-1656-9C90BF60F2F3}"/>
              </a:ext>
            </a:extLst>
          </p:cNvPr>
          <p:cNvSpPr txBox="1"/>
          <p:nvPr/>
        </p:nvSpPr>
        <p:spPr>
          <a:xfrm>
            <a:off x="6093289" y="3553189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D1.4 – Safety Analysis Report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195F328-FB33-C11B-7549-DE9337871188}"/>
              </a:ext>
            </a:extLst>
          </p:cNvPr>
          <p:cNvSpPr txBox="1"/>
          <p:nvPr/>
        </p:nvSpPr>
        <p:spPr>
          <a:xfrm>
            <a:off x="6083627" y="3909797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D1.5 – RAMI analysis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4F00F4-8EE8-AFF6-94AE-71829CB5615D}"/>
              </a:ext>
            </a:extLst>
          </p:cNvPr>
          <p:cNvSpPr txBox="1"/>
          <p:nvPr/>
        </p:nvSpPr>
        <p:spPr>
          <a:xfrm>
            <a:off x="6093289" y="4287315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D1.6 – Design description documentation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FEABF8C-827B-79EA-53B8-D2283F3F1CB4}"/>
              </a:ext>
            </a:extLst>
          </p:cNvPr>
          <p:cNvSpPr txBox="1"/>
          <p:nvPr/>
        </p:nvSpPr>
        <p:spPr>
          <a:xfrm>
            <a:off x="6093289" y="4618150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D1.7 – Work plan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4" name="Action Button: Document 8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3229CCC-1E20-C55E-48A3-B7C985641C55}"/>
              </a:ext>
            </a:extLst>
          </p:cNvPr>
          <p:cNvSpPr/>
          <p:nvPr/>
        </p:nvSpPr>
        <p:spPr>
          <a:xfrm>
            <a:off x="5822314" y="2890983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Action Button: Document 8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7E7B25E-C3FC-2A8B-C3A1-39A40322A52C}"/>
              </a:ext>
            </a:extLst>
          </p:cNvPr>
          <p:cNvSpPr/>
          <p:nvPr/>
        </p:nvSpPr>
        <p:spPr>
          <a:xfrm>
            <a:off x="5824467" y="3250005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Action Button: Document 8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C8DCC4-7A64-139C-331B-9DBFE76501CE}"/>
              </a:ext>
            </a:extLst>
          </p:cNvPr>
          <p:cNvSpPr/>
          <p:nvPr/>
        </p:nvSpPr>
        <p:spPr>
          <a:xfrm>
            <a:off x="5824467" y="3599262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Action Button: Document 8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B2D3E1-DDB0-C081-F04C-09B36B08D07B}"/>
              </a:ext>
            </a:extLst>
          </p:cNvPr>
          <p:cNvSpPr/>
          <p:nvPr/>
        </p:nvSpPr>
        <p:spPr>
          <a:xfrm>
            <a:off x="5826432" y="3946761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Action Button: Document 8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8FE4238-65C9-50D9-A76C-FA4FC5B23C8D}"/>
              </a:ext>
            </a:extLst>
          </p:cNvPr>
          <p:cNvSpPr/>
          <p:nvPr/>
        </p:nvSpPr>
        <p:spPr>
          <a:xfrm>
            <a:off x="5824467" y="4323852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Action Button: Document 8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C264C81-799F-1860-C5F2-849E495ADA80}"/>
              </a:ext>
            </a:extLst>
          </p:cNvPr>
          <p:cNvSpPr/>
          <p:nvPr/>
        </p:nvSpPr>
        <p:spPr>
          <a:xfrm>
            <a:off x="5824467" y="4670339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87AC5D7-1DF6-1F54-F670-205B9F34187A}"/>
              </a:ext>
            </a:extLst>
          </p:cNvPr>
          <p:cNvCxnSpPr>
            <a:cxnSpLocks/>
            <a:stCxn id="75" idx="1"/>
          </p:cNvCxnSpPr>
          <p:nvPr/>
        </p:nvCxnSpPr>
        <p:spPr>
          <a:xfrm flipH="1">
            <a:off x="5598231" y="2406348"/>
            <a:ext cx="1076" cy="2388626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26E6CE6-47E6-4250-C297-E17E5FCCC23B}"/>
              </a:ext>
            </a:extLst>
          </p:cNvPr>
          <p:cNvCxnSpPr>
            <a:cxnSpLocks/>
            <a:endCxn id="89" idx="2"/>
          </p:cNvCxnSpPr>
          <p:nvPr/>
        </p:nvCxnSpPr>
        <p:spPr>
          <a:xfrm>
            <a:off x="5599307" y="4788592"/>
            <a:ext cx="225160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F663B81-BCA1-5173-CE12-2F39DC1B1BC6}"/>
              </a:ext>
            </a:extLst>
          </p:cNvPr>
          <p:cNvCxnSpPr>
            <a:cxnSpLocks/>
          </p:cNvCxnSpPr>
          <p:nvPr/>
        </p:nvCxnSpPr>
        <p:spPr>
          <a:xfrm>
            <a:off x="5599307" y="4433864"/>
            <a:ext cx="225160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074870D8-49BB-3FC2-2C1E-C6EDF4C4291F}"/>
              </a:ext>
            </a:extLst>
          </p:cNvPr>
          <p:cNvCxnSpPr>
            <a:cxnSpLocks/>
            <a:endCxn id="87" idx="2"/>
          </p:cNvCxnSpPr>
          <p:nvPr/>
        </p:nvCxnSpPr>
        <p:spPr>
          <a:xfrm>
            <a:off x="5599307" y="4065014"/>
            <a:ext cx="227125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91A3648-FD1A-B8BD-2968-A14CE5D068B7}"/>
              </a:ext>
            </a:extLst>
          </p:cNvPr>
          <p:cNvCxnSpPr>
            <a:cxnSpLocks/>
            <a:endCxn id="86" idx="2"/>
          </p:cNvCxnSpPr>
          <p:nvPr/>
        </p:nvCxnSpPr>
        <p:spPr>
          <a:xfrm>
            <a:off x="5598231" y="3717515"/>
            <a:ext cx="226236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B1BCCC8-2921-3D77-3749-051E51DE14C3}"/>
              </a:ext>
            </a:extLst>
          </p:cNvPr>
          <p:cNvCxnSpPr>
            <a:cxnSpLocks/>
            <a:endCxn id="85" idx="2"/>
          </p:cNvCxnSpPr>
          <p:nvPr/>
        </p:nvCxnSpPr>
        <p:spPr>
          <a:xfrm>
            <a:off x="5598231" y="3368258"/>
            <a:ext cx="226236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BC01870-2F23-58FC-8367-9AE0450CDA59}"/>
              </a:ext>
            </a:extLst>
          </p:cNvPr>
          <p:cNvCxnSpPr>
            <a:cxnSpLocks/>
            <a:endCxn id="84" idx="2"/>
          </p:cNvCxnSpPr>
          <p:nvPr/>
        </p:nvCxnSpPr>
        <p:spPr>
          <a:xfrm>
            <a:off x="5598231" y="3006301"/>
            <a:ext cx="224083" cy="2935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D7FA43B-C8FC-3C30-DC36-9B99A9CA4064}"/>
              </a:ext>
            </a:extLst>
          </p:cNvPr>
          <p:cNvCxnSpPr>
            <a:cxnSpLocks/>
            <a:endCxn id="78" idx="2"/>
          </p:cNvCxnSpPr>
          <p:nvPr/>
        </p:nvCxnSpPr>
        <p:spPr>
          <a:xfrm>
            <a:off x="5598231" y="2661737"/>
            <a:ext cx="226236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3C9A23CD-54A9-1C1C-E1C0-192E3C490481}"/>
              </a:ext>
            </a:extLst>
          </p:cNvPr>
          <p:cNvSpPr txBox="1"/>
          <p:nvPr/>
        </p:nvSpPr>
        <p:spPr>
          <a:xfrm>
            <a:off x="5311476" y="5236298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IE" sz="1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Presentation and review of [D1] at a </a:t>
            </a:r>
            <a:r>
              <a:rPr lang="en-IE" sz="1400" b="1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LIPAc</a:t>
            </a:r>
            <a:r>
              <a:rPr lang="en-IE" sz="1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Engineering Meeting </a:t>
            </a:r>
            <a:r>
              <a:rPr lang="en-IE" sz="1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with the attendance of the F4E, QST and/or IFMIF-DONES and any experts appointed by them.</a:t>
            </a:r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4090854A-3B6F-6AFA-B4B1-36445792BC0A}"/>
              </a:ext>
            </a:extLst>
          </p:cNvPr>
          <p:cNvSpPr txBox="1"/>
          <p:nvPr/>
        </p:nvSpPr>
        <p:spPr>
          <a:xfrm>
            <a:off x="1199456" y="0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rmAutofit fontScale="55000" lnSpcReduction="20000"/>
          </a:bodyPr>
          <a:lstStyle/>
          <a:p>
            <a:r>
              <a:rPr lang="en-US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Upgrade of the IFMIF Injector </a:t>
            </a:r>
            <a:r>
              <a:rPr lang="en-DE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–</a:t>
            </a:r>
            <a:r>
              <a:rPr lang="en-US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 Technical Specification </a:t>
            </a:r>
            <a:endParaRPr lang="es-ES" sz="5333" b="1" dirty="0">
              <a:solidFill>
                <a:srgbClr val="132577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39406-3930-ADE7-C98E-4C129CFD0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54F51ECD-0583-5929-51E1-013838CAA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63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036ABB2E-8052-3199-1288-49D286025450}"/>
              </a:ext>
            </a:extLst>
          </p:cNvPr>
          <p:cNvSpPr txBox="1"/>
          <p:nvPr/>
        </p:nvSpPr>
        <p:spPr>
          <a:xfrm>
            <a:off x="1350762" y="0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rmAutofit fontScale="92500"/>
          </a:bodyPr>
          <a:lstStyle/>
          <a:p>
            <a:r>
              <a:rPr lang="en-GB" sz="2500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Design improvements to increase reliability, availability, maintainability</a:t>
            </a:r>
            <a:endParaRPr lang="es-ES" sz="2500" b="1" dirty="0">
              <a:solidFill>
                <a:srgbClr val="132577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42625CCF-3AAA-C54E-DA08-36D27EA39654}"/>
              </a:ext>
            </a:extLst>
          </p:cNvPr>
          <p:cNvSpPr txBox="1"/>
          <p:nvPr/>
        </p:nvSpPr>
        <p:spPr>
          <a:xfrm>
            <a:off x="124793" y="677698"/>
            <a:ext cx="8089817" cy="5678132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Source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Magnetron with PS replaced by SSPA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Fast beam interruption based on SSPA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Magnetic-field configuration adjustment </a:t>
            </a: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 O</a:t>
            </a:r>
            <a:r>
              <a:rPr lang="en-GB" sz="1600" dirty="0">
                <a:solidFill>
                  <a:srgbClr val="004886"/>
                </a:solidFill>
              </a:rPr>
              <a:t>ptimize the ion-source perf. and RAMI (BN disks degradation)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Alternative material(s) to the BN disk for longer lifetime, e.g. </a:t>
            </a:r>
            <a:r>
              <a:rPr lang="en-GB" sz="1600" dirty="0" err="1">
                <a:solidFill>
                  <a:srgbClr val="004886"/>
                </a:solidFill>
              </a:rPr>
              <a:t>SiC</a:t>
            </a:r>
            <a:r>
              <a:rPr lang="en-GB" sz="1600" dirty="0">
                <a:solidFill>
                  <a:srgbClr val="004886"/>
                </a:solidFill>
              </a:rPr>
              <a:t>, Al</a:t>
            </a:r>
            <a:r>
              <a:rPr lang="en-GB" sz="1600" baseline="-25000" dirty="0">
                <a:solidFill>
                  <a:srgbClr val="004886"/>
                </a:solidFill>
              </a:rPr>
              <a:t>2</a:t>
            </a:r>
            <a:r>
              <a:rPr lang="en-GB" sz="1600" dirty="0">
                <a:solidFill>
                  <a:srgbClr val="004886"/>
                </a:solidFill>
              </a:rPr>
              <a:t>O</a:t>
            </a:r>
            <a:r>
              <a:rPr lang="en-GB" sz="1600" baseline="-25000" dirty="0">
                <a:solidFill>
                  <a:srgbClr val="004886"/>
                </a:solidFill>
              </a:rPr>
              <a:t>3</a:t>
            </a:r>
            <a:r>
              <a:rPr lang="en-GB" sz="1600" dirty="0">
                <a:solidFill>
                  <a:srgbClr val="004886"/>
                </a:solidFill>
              </a:rPr>
              <a:t>,</a:t>
            </a:r>
          </a:p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  <a:sym typeface="Wingdings" panose="05000000000000000000" pitchFamily="2" charset="2"/>
              </a:rPr>
              <a:t>Extraction system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Ease exchange of the Plasma Electrode.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Optimize electrode arrangement to ease and improve the control of their alignment, and ease the construction and maintenance of the accelerator column.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Brazed stack of electrodes + alumina rings </a:t>
            </a: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 No risk of misalignment in operation</a:t>
            </a:r>
            <a:endParaRPr lang="en-GB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HV resistor chain improved and made more reliable </a:t>
            </a: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</a:t>
            </a:r>
            <a:r>
              <a:rPr lang="en-GB" sz="1600" dirty="0">
                <a:solidFill>
                  <a:srgbClr val="004886"/>
                </a:solidFill>
              </a:rPr>
              <a:t> Reduce occurrence of sparks and minimize the need of periodic adjustments</a:t>
            </a:r>
          </a:p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Ancillaries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Oil-free solution for the fore-vacuum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Water-cooling system with Swagelok-type connectors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7B38F-95BC-67B1-CED0-9E9322ECF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698" y="3674886"/>
            <a:ext cx="3348509" cy="28354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7107CD-B991-E145-D314-C5ABB8A66C0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2" r="33063"/>
          <a:stretch>
            <a:fillRect/>
          </a:stretch>
        </p:blipFill>
        <p:spPr bwMode="auto">
          <a:xfrm>
            <a:off x="9253389" y="608715"/>
            <a:ext cx="2429510" cy="31743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BAB6E-0461-6BA3-D8AC-1D2D8B4A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3E6DFC8A-DE65-7CB1-563A-A2757764E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16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4">
            <a:extLst>
              <a:ext uri="{FF2B5EF4-FFF2-40B4-BE49-F238E27FC236}">
                <a16:creationId xmlns:a16="http://schemas.microsoft.com/office/drawing/2014/main" id="{42625CCF-3AAA-C54E-DA08-36D27EA39654}"/>
              </a:ext>
            </a:extLst>
          </p:cNvPr>
          <p:cNvSpPr txBox="1"/>
          <p:nvPr/>
        </p:nvSpPr>
        <p:spPr>
          <a:xfrm>
            <a:off x="124794" y="547277"/>
            <a:ext cx="7536994" cy="487958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LEBT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Maximize the accessibility of components </a:t>
            </a:r>
            <a:r>
              <a:rPr lang="en-GB" sz="1600" dirty="0">
                <a:solidFill>
                  <a:srgbClr val="004886"/>
                </a:solidFill>
              </a:rPr>
              <a:t>to minimize the intervention time, e.g. by putting as much cables as possible in cable trays attached to the frame of the LEBT </a:t>
            </a:r>
          </a:p>
          <a:p>
            <a:pPr marL="360363" lvl="1" indent="-360363" defTabSz="914377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Alignment of the solenoid </a:t>
            </a:r>
            <a:r>
              <a:rPr lang="en-GB" sz="1600" dirty="0">
                <a:solidFill>
                  <a:srgbClr val="004886"/>
                </a:solidFill>
              </a:rPr>
              <a:t>will be improved</a:t>
            </a:r>
          </a:p>
          <a:p>
            <a:pPr marL="360363" lvl="1" indent="-360363" defTabSz="914377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Solenoid aperture </a:t>
            </a:r>
            <a:r>
              <a:rPr lang="en-GB" sz="1600" dirty="0">
                <a:solidFill>
                  <a:srgbClr val="004886"/>
                </a:solidFill>
              </a:rPr>
              <a:t>and B-field linearity. The solenoid design shall be optimized to maximize the aperture </a:t>
            </a: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</a:t>
            </a:r>
            <a:r>
              <a:rPr lang="en-GB" sz="1600" dirty="0">
                <a:solidFill>
                  <a:srgbClr val="004886"/>
                </a:solidFill>
              </a:rPr>
              <a:t> maximizing the linear region of the magnetic field </a:t>
            </a:r>
          </a:p>
          <a:p>
            <a:pPr marL="360363" lvl="1" indent="-360363" defTabSz="914377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Solenoids shall be mechanically decoupled from the beam </a:t>
            </a:r>
            <a:r>
              <a:rPr lang="en-GB" sz="1600" dirty="0">
                <a:solidFill>
                  <a:srgbClr val="004886"/>
                </a:solidFill>
              </a:rPr>
              <a:t>pipe to enable the fine adjustment of the alignment of these two components </a:t>
            </a:r>
            <a:r>
              <a:rPr lang="en-GB" sz="1600" dirty="0" err="1">
                <a:solidFill>
                  <a:srgbClr val="004886"/>
                </a:solidFill>
              </a:rPr>
              <a:t>w.r.t.</a:t>
            </a:r>
            <a:r>
              <a:rPr lang="en-GB" sz="1600" dirty="0">
                <a:solidFill>
                  <a:srgbClr val="004886"/>
                </a:solidFill>
              </a:rPr>
              <a:t> the beam axis independently</a:t>
            </a:r>
          </a:p>
          <a:p>
            <a:pPr marL="360363" lvl="1" indent="-360363" defTabSz="914377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Additional viewports </a:t>
            </a:r>
            <a:r>
              <a:rPr lang="en-GB" sz="1600" dirty="0">
                <a:solidFill>
                  <a:srgbClr val="004886"/>
                </a:solidFill>
              </a:rPr>
              <a:t>between the accelerator column and the first solenoid to monitor the horizontal/vertical beam profile</a:t>
            </a:r>
          </a:p>
          <a:p>
            <a:pPr marL="360363" lvl="1" indent="-360363" defTabSz="914377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New LEBT-RFQ interface</a:t>
            </a:r>
          </a:p>
          <a:p>
            <a:pPr marL="0" lvl="1" defTabSz="914377">
              <a:defRPr/>
            </a:pPr>
            <a:r>
              <a:rPr lang="en-GB" sz="1600" dirty="0">
                <a:solidFill>
                  <a:srgbClr val="004886"/>
                </a:solidFill>
              </a:rPr>
              <a:t>that allows for more space to ease</a:t>
            </a:r>
          </a:p>
          <a:p>
            <a:pPr marL="0" lvl="1" defTabSz="914377">
              <a:defRPr/>
            </a:pPr>
            <a:r>
              <a:rPr lang="en-GB" sz="1600" dirty="0">
                <a:solidFill>
                  <a:srgbClr val="004886"/>
                </a:solidFill>
              </a:rPr>
              <a:t>the assembly and maintenance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017D5-A0FC-602B-F390-843D6A8D4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721" y="625074"/>
            <a:ext cx="4387485" cy="2280047"/>
          </a:xfrm>
          <a:prstGeom prst="rect">
            <a:avLst/>
          </a:prstGeom>
        </p:spPr>
      </p:pic>
      <p:pic>
        <p:nvPicPr>
          <p:cNvPr id="9" name="図 4" descr="16 - Interface LEBT-RFQ Option 2-01b  [DRAFT]">
            <a:extLst>
              <a:ext uri="{FF2B5EF4-FFF2-40B4-BE49-F238E27FC236}">
                <a16:creationId xmlns:a16="http://schemas.microsoft.com/office/drawing/2014/main" id="{7D84B97C-30DB-84D2-8561-38ED986FE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875" y="4339308"/>
            <a:ext cx="4042978" cy="217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ECADB-2678-F484-D413-F9220F986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4648" y="3337437"/>
            <a:ext cx="4602313" cy="3176980"/>
          </a:xfrm>
          <a:prstGeom prst="rect">
            <a:avLst/>
          </a:prstGeom>
        </p:spPr>
      </p:pic>
      <p:sp>
        <p:nvSpPr>
          <p:cNvPr id="11" name="CuadroTexto 5">
            <a:extLst>
              <a:ext uri="{FF2B5EF4-FFF2-40B4-BE49-F238E27FC236}">
                <a16:creationId xmlns:a16="http://schemas.microsoft.com/office/drawing/2014/main" id="{64E87200-CD2C-A6A4-007F-D0E0EDF17152}"/>
              </a:ext>
            </a:extLst>
          </p:cNvPr>
          <p:cNvSpPr txBox="1"/>
          <p:nvPr/>
        </p:nvSpPr>
        <p:spPr>
          <a:xfrm>
            <a:off x="1350762" y="0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rmAutofit fontScale="92500"/>
          </a:bodyPr>
          <a:lstStyle/>
          <a:p>
            <a:r>
              <a:rPr lang="en-GB" sz="2500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Design improvements to increase reliability, availability, maintainability</a:t>
            </a:r>
            <a:endParaRPr lang="es-ES" sz="2500" b="1" dirty="0">
              <a:solidFill>
                <a:srgbClr val="132577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DEE167D-7185-1CD8-C8A3-993F14FF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13" name="Grafik 13">
            <a:extLst>
              <a:ext uri="{FF2B5EF4-FFF2-40B4-BE49-F238E27FC236}">
                <a16:creationId xmlns:a16="http://schemas.microsoft.com/office/drawing/2014/main" id="{B90E45F7-D188-A711-FA67-B3167E19E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1E2510-56BC-0B66-1274-27B14D5D283A}"/>
              </a:ext>
            </a:extLst>
          </p:cNvPr>
          <p:cNvSpPr txBox="1"/>
          <p:nvPr/>
        </p:nvSpPr>
        <p:spPr>
          <a:xfrm>
            <a:off x="3043713" y="6172223"/>
            <a:ext cx="1966564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In yellow LEBT-RFQ interface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81CF4-FD8B-19F6-765A-25861DDF7D71}"/>
              </a:ext>
            </a:extLst>
          </p:cNvPr>
          <p:cNvSpPr txBox="1"/>
          <p:nvPr/>
        </p:nvSpPr>
        <p:spPr>
          <a:xfrm>
            <a:off x="9133245" y="6237418"/>
            <a:ext cx="3033716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Second LEBT solenoid and interface with RFQ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76211C-C3C7-CE5F-0915-BECCA367A5FA}"/>
              </a:ext>
            </a:extLst>
          </p:cNvPr>
          <p:cNvSpPr txBox="1"/>
          <p:nvPr/>
        </p:nvSpPr>
        <p:spPr>
          <a:xfrm>
            <a:off x="8348946" y="2897057"/>
            <a:ext cx="3066802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/>
              <a:t>Beam transport in the LEBT with RFQ injection</a:t>
            </a:r>
          </a:p>
        </p:txBody>
      </p:sp>
    </p:spTree>
    <p:extLst>
      <p:ext uri="{BB962C8B-B14F-4D97-AF65-F5344CB8AC3E}">
        <p14:creationId xmlns:p14="http://schemas.microsoft.com/office/powerpoint/2010/main" val="3145393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905DD1C-D737-6738-B0CE-4C4D74DFCB12}"/>
              </a:ext>
            </a:extLst>
          </p:cNvPr>
          <p:cNvGrpSpPr/>
          <p:nvPr/>
        </p:nvGrpSpPr>
        <p:grpSpPr>
          <a:xfrm>
            <a:off x="5486400" y="2221018"/>
            <a:ext cx="6580807" cy="2935883"/>
            <a:chOff x="5791187" y="1074948"/>
            <a:chExt cx="6400813" cy="2834646"/>
          </a:xfrm>
        </p:grpSpPr>
        <p:pic>
          <p:nvPicPr>
            <p:cNvPr id="10" name="Picture 9" descr="A diagram of a device&#10;&#10;Description automatically generated">
              <a:extLst>
                <a:ext uri="{FF2B5EF4-FFF2-40B4-BE49-F238E27FC236}">
                  <a16:creationId xmlns:a16="http://schemas.microsoft.com/office/drawing/2014/main" id="{7A96F735-3599-3E2E-6F4C-5F9A29EE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87" y="1074948"/>
              <a:ext cx="6400813" cy="283464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7844BC-7D4B-6CA1-65D0-A85C80C39814}"/>
                </a:ext>
              </a:extLst>
            </p:cNvPr>
            <p:cNvSpPr/>
            <p:nvPr/>
          </p:nvSpPr>
          <p:spPr>
            <a:xfrm>
              <a:off x="7755954" y="1223586"/>
              <a:ext cx="414440" cy="187484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CuadroTexto 4">
            <a:extLst>
              <a:ext uri="{FF2B5EF4-FFF2-40B4-BE49-F238E27FC236}">
                <a16:creationId xmlns:a16="http://schemas.microsoft.com/office/drawing/2014/main" id="{42625CCF-3AAA-C54E-DA08-36D27EA39654}"/>
              </a:ext>
            </a:extLst>
          </p:cNvPr>
          <p:cNvSpPr txBox="1"/>
          <p:nvPr/>
        </p:nvSpPr>
        <p:spPr>
          <a:xfrm>
            <a:off x="124793" y="677698"/>
            <a:ext cx="11102389" cy="267745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defTabSz="914377">
              <a:spcBef>
                <a:spcPts val="18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Use of a diaphragm/scrapper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To adjust the beam intensity at the injector's output without changing the plasma electrode  Minimize machine downtime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Extraction column works always at nominal at working point  Scrapper used for pilot beam during tuning phases, tests, etc.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Allocated length of 20-30 cm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Most appropriate installation location would be right after the first solenoid of the LEBT</a:t>
            </a:r>
          </a:p>
        </p:txBody>
      </p:sp>
      <p:sp>
        <p:nvSpPr>
          <p:cNvPr id="13" name="CuadroTexto 4">
            <a:extLst>
              <a:ext uri="{FF2B5EF4-FFF2-40B4-BE49-F238E27FC236}">
                <a16:creationId xmlns:a16="http://schemas.microsoft.com/office/drawing/2014/main" id="{DE5610F5-D8F8-29BC-6E8A-38447206BC7D}"/>
              </a:ext>
            </a:extLst>
          </p:cNvPr>
          <p:cNvSpPr txBox="1"/>
          <p:nvPr/>
        </p:nvSpPr>
        <p:spPr>
          <a:xfrm>
            <a:off x="124793" y="1871802"/>
            <a:ext cx="5859339" cy="3043984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1" defTabSz="914377">
              <a:spcBef>
                <a:spcPts val="600"/>
              </a:spcBef>
              <a:defRPr/>
            </a:pPr>
            <a:endParaRPr lang="en-GB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Design to be validated for:</a:t>
            </a:r>
          </a:p>
          <a:p>
            <a:pPr marL="969948" lvl="2" indent="-360363" defTabSz="914377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Differential-pumping effects: avoid accumulation of gas on the upstream side by means of evacuation apertures,</a:t>
            </a:r>
          </a:p>
          <a:p>
            <a:pPr marL="969948" lvl="2" indent="-360363" defTabSz="914377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Production of secondary electrons: can affect space-charge and beam characteristics</a:t>
            </a:r>
          </a:p>
          <a:p>
            <a:pPr marL="969948" lvl="2" indent="-360363" defTabSz="914377">
              <a:lnSpc>
                <a:spcPct val="114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Thermomechanical performance</a:t>
            </a:r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id="{31AD886E-EC8E-5A2D-85FC-C17767A0B3F4}"/>
              </a:ext>
            </a:extLst>
          </p:cNvPr>
          <p:cNvSpPr txBox="1"/>
          <p:nvPr/>
        </p:nvSpPr>
        <p:spPr>
          <a:xfrm>
            <a:off x="1350762" y="0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rmAutofit fontScale="92500"/>
          </a:bodyPr>
          <a:lstStyle/>
          <a:p>
            <a:r>
              <a:rPr lang="en-GB" sz="2500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Design improvements to increase reliability, availability, maintainability</a:t>
            </a:r>
            <a:endParaRPr lang="es-ES" sz="2500" b="1" dirty="0">
              <a:solidFill>
                <a:srgbClr val="132577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354B35AE-225B-4068-DB49-1ADEBC132F07}"/>
              </a:ext>
            </a:extLst>
          </p:cNvPr>
          <p:cNvSpPr txBox="1"/>
          <p:nvPr/>
        </p:nvSpPr>
        <p:spPr>
          <a:xfrm>
            <a:off x="124792" y="4690724"/>
            <a:ext cx="11102389" cy="141916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defTabSz="914377">
              <a:spcBef>
                <a:spcPts val="18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Diagnostics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Improvements based on operational experience will be made: EMU, new camera to have better SNR, 4-grid analyser, etc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Add other diagnostics to improve the characterisation/monitoring of the beam: additional FPMs, additional ACCTs for intensity  measurement after diaphragm, if implemented</a:t>
            </a:r>
            <a:endParaRPr lang="en-GB" sz="1600" dirty="0">
              <a:solidFill>
                <a:srgbClr val="004886"/>
              </a:solidFill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0D7ABFB-27D5-29CA-E4EA-EEF4DB2C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17" name="Grafik 13">
            <a:extLst>
              <a:ext uri="{FF2B5EF4-FFF2-40B4-BE49-F238E27FC236}">
                <a16:creationId xmlns:a16="http://schemas.microsoft.com/office/drawing/2014/main" id="{0B9DDC75-6F9D-C800-9CCF-1F4081941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12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9061A1D3-6006-6224-5A6A-17BC31AA0CBF}"/>
              </a:ext>
            </a:extLst>
          </p:cNvPr>
          <p:cNvGrpSpPr/>
          <p:nvPr/>
        </p:nvGrpSpPr>
        <p:grpSpPr>
          <a:xfrm>
            <a:off x="0" y="2647186"/>
            <a:ext cx="12287149" cy="3863783"/>
            <a:chOff x="-140673" y="2161846"/>
            <a:chExt cx="12287149" cy="364102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30792A-075D-88C2-7C13-3E5A9157DA20}"/>
                </a:ext>
              </a:extLst>
            </p:cNvPr>
            <p:cNvSpPr/>
            <p:nvPr/>
          </p:nvSpPr>
          <p:spPr>
            <a:xfrm>
              <a:off x="181822" y="2168840"/>
              <a:ext cx="1550124" cy="362659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4F30FD7-A140-DAB8-5362-F55F102EFEB9}"/>
                </a:ext>
              </a:extLst>
            </p:cNvPr>
            <p:cNvSpPr/>
            <p:nvPr/>
          </p:nvSpPr>
          <p:spPr>
            <a:xfrm>
              <a:off x="11384787" y="2176274"/>
              <a:ext cx="677660" cy="3626597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A430F9B-F17B-3977-DB5E-ACA8D92BC9C8}"/>
                </a:ext>
              </a:extLst>
            </p:cNvPr>
            <p:cNvGrpSpPr/>
            <p:nvPr/>
          </p:nvGrpSpPr>
          <p:grpSpPr>
            <a:xfrm>
              <a:off x="146994" y="2161846"/>
              <a:ext cx="11999482" cy="3637398"/>
              <a:chOff x="-246719" y="580982"/>
              <a:chExt cx="12400508" cy="5272332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4EC6B29-740A-C9B9-DDB5-FB386CB5AD48}"/>
                  </a:ext>
                </a:extLst>
              </p:cNvPr>
              <p:cNvSpPr/>
              <p:nvPr/>
            </p:nvSpPr>
            <p:spPr>
              <a:xfrm>
                <a:off x="1397443" y="596639"/>
                <a:ext cx="1661546" cy="525667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92AB7B1-3CE6-2392-F9F6-CF4802B55075}"/>
                  </a:ext>
                </a:extLst>
              </p:cNvPr>
              <p:cNvSpPr/>
              <p:nvPr/>
            </p:nvSpPr>
            <p:spPr>
              <a:xfrm>
                <a:off x="4720534" y="596639"/>
                <a:ext cx="1661546" cy="525667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FCDC2C5-7110-079D-0282-42A1430010BC}"/>
                  </a:ext>
                </a:extLst>
              </p:cNvPr>
              <p:cNvSpPr/>
              <p:nvPr/>
            </p:nvSpPr>
            <p:spPr>
              <a:xfrm>
                <a:off x="8043634" y="596639"/>
                <a:ext cx="1661546" cy="525667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EF0BCD1-9E91-AB5B-F301-AE28917A7A30}"/>
                  </a:ext>
                </a:extLst>
              </p:cNvPr>
              <p:cNvSpPr/>
              <p:nvPr/>
            </p:nvSpPr>
            <p:spPr>
              <a:xfrm>
                <a:off x="3059004" y="596639"/>
                <a:ext cx="1661546" cy="5256675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A5C9A04-516C-A3FB-2884-267324E53763}"/>
                  </a:ext>
                </a:extLst>
              </p:cNvPr>
              <p:cNvSpPr/>
              <p:nvPr/>
            </p:nvSpPr>
            <p:spPr>
              <a:xfrm>
                <a:off x="6382094" y="596639"/>
                <a:ext cx="1661546" cy="5256675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43CB5E0-D3F8-671B-7B5D-B087C0C349A7}"/>
                  </a:ext>
                </a:extLst>
              </p:cNvPr>
              <p:cNvSpPr/>
              <p:nvPr/>
            </p:nvSpPr>
            <p:spPr>
              <a:xfrm>
                <a:off x="9705185" y="596639"/>
                <a:ext cx="1661546" cy="5256675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1CFC2EF-ACAC-B641-21AC-85D052972EB1}"/>
                  </a:ext>
                </a:extLst>
              </p:cNvPr>
              <p:cNvSpPr txBox="1"/>
              <p:nvPr/>
            </p:nvSpPr>
            <p:spPr>
              <a:xfrm>
                <a:off x="1397431" y="580982"/>
                <a:ext cx="1661546" cy="446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75000"/>
                      </a:schemeClr>
                    </a:solidFill>
                  </a:rPr>
                  <a:t>2022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B5B4C53-B8A9-E28F-6F8E-E64B969E39CE}"/>
                  </a:ext>
                </a:extLst>
              </p:cNvPr>
              <p:cNvSpPr txBox="1"/>
              <p:nvPr/>
            </p:nvSpPr>
            <p:spPr>
              <a:xfrm>
                <a:off x="3058975" y="580982"/>
                <a:ext cx="1661546" cy="446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75000"/>
                      </a:schemeClr>
                    </a:solidFill>
                  </a:rPr>
                  <a:t>2023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06C86DC-E677-5D25-ABD6-B1D435FE968E}"/>
                  </a:ext>
                </a:extLst>
              </p:cNvPr>
              <p:cNvSpPr txBox="1"/>
              <p:nvPr/>
            </p:nvSpPr>
            <p:spPr>
              <a:xfrm>
                <a:off x="4720523" y="580982"/>
                <a:ext cx="1661546" cy="446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75000"/>
                      </a:schemeClr>
                    </a:solidFill>
                  </a:rPr>
                  <a:t>2024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AAF1530-F81F-A6A1-2028-AFA26B487CE0}"/>
                  </a:ext>
                </a:extLst>
              </p:cNvPr>
              <p:cNvSpPr txBox="1"/>
              <p:nvPr/>
            </p:nvSpPr>
            <p:spPr>
              <a:xfrm>
                <a:off x="6382064" y="580982"/>
                <a:ext cx="1661546" cy="446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75000"/>
                      </a:schemeClr>
                    </a:solidFill>
                  </a:rPr>
                  <a:t>2025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562B526-A964-680A-618C-172299E86082}"/>
                  </a:ext>
                </a:extLst>
              </p:cNvPr>
              <p:cNvSpPr txBox="1"/>
              <p:nvPr/>
            </p:nvSpPr>
            <p:spPr>
              <a:xfrm>
                <a:off x="8043614" y="580982"/>
                <a:ext cx="1661546" cy="446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75000"/>
                      </a:schemeClr>
                    </a:solidFill>
                  </a:rPr>
                  <a:t>2026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4E6D651-E711-1D37-33C8-6DC63E04CA7B}"/>
                  </a:ext>
                </a:extLst>
              </p:cNvPr>
              <p:cNvSpPr txBox="1"/>
              <p:nvPr/>
            </p:nvSpPr>
            <p:spPr>
              <a:xfrm>
                <a:off x="9705153" y="580982"/>
                <a:ext cx="1661546" cy="446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75000"/>
                      </a:schemeClr>
                    </a:solidFill>
                  </a:rPr>
                  <a:t>2027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03002C0-9B9E-2190-DEED-970B0B52388F}"/>
                  </a:ext>
                </a:extLst>
              </p:cNvPr>
              <p:cNvSpPr txBox="1"/>
              <p:nvPr/>
            </p:nvSpPr>
            <p:spPr>
              <a:xfrm>
                <a:off x="-246719" y="580982"/>
                <a:ext cx="1661546" cy="446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75000"/>
                      </a:schemeClr>
                    </a:solidFill>
                  </a:rPr>
                  <a:t>2021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0BB6A97-DB23-0F99-9EEC-19159BD784F6}"/>
                  </a:ext>
                </a:extLst>
              </p:cNvPr>
              <p:cNvSpPr txBox="1"/>
              <p:nvPr/>
            </p:nvSpPr>
            <p:spPr>
              <a:xfrm>
                <a:off x="11517833" y="580982"/>
                <a:ext cx="635956" cy="472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2">
                        <a:lumMod val="75000"/>
                      </a:schemeClr>
                    </a:solidFill>
                  </a:rPr>
                  <a:t>2028</a:t>
                </a: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B27D45E-EF9C-9494-1A57-B72C7E171D20}"/>
                </a:ext>
              </a:extLst>
            </p:cNvPr>
            <p:cNvSpPr/>
            <p:nvPr/>
          </p:nvSpPr>
          <p:spPr>
            <a:xfrm>
              <a:off x="-140673" y="2172649"/>
              <a:ext cx="319583" cy="3626597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16EBF784-4F3D-BB38-F15A-7BA083586687}"/>
              </a:ext>
            </a:extLst>
          </p:cNvPr>
          <p:cNvSpPr/>
          <p:nvPr/>
        </p:nvSpPr>
        <p:spPr>
          <a:xfrm>
            <a:off x="-6619" y="4930579"/>
            <a:ext cx="12181160" cy="1497578"/>
          </a:xfrm>
          <a:prstGeom prst="rect">
            <a:avLst/>
          </a:prstGeom>
          <a:pattFill prst="dkHorz">
            <a:fgClr>
              <a:srgbClr val="FF5050"/>
            </a:fgClr>
            <a:bgClr>
              <a:schemeClr val="bg1"/>
            </a:bgClr>
          </a:patt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8DDC40B-EBDE-30F6-556F-47C78E15C6FC}"/>
              </a:ext>
            </a:extLst>
          </p:cNvPr>
          <p:cNvGrpSpPr/>
          <p:nvPr/>
        </p:nvGrpSpPr>
        <p:grpSpPr>
          <a:xfrm>
            <a:off x="3248141" y="4992624"/>
            <a:ext cx="8516025" cy="1329992"/>
            <a:chOff x="3107469" y="4992624"/>
            <a:chExt cx="8516025" cy="130077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853CA64-6EE3-DF33-4C34-E3D98C93B88B}"/>
                </a:ext>
              </a:extLst>
            </p:cNvPr>
            <p:cNvGrpSpPr/>
            <p:nvPr/>
          </p:nvGrpSpPr>
          <p:grpSpPr>
            <a:xfrm>
              <a:off x="3107469" y="4992624"/>
              <a:ext cx="8516025" cy="1300776"/>
              <a:chOff x="1314191" y="5006825"/>
              <a:chExt cx="9954009" cy="1300776"/>
            </a:xfrm>
          </p:grpSpPr>
          <p:sp>
            <p:nvSpPr>
              <p:cNvPr id="18" name="Pentagon 17">
                <a:extLst>
                  <a:ext uri="{FF2B5EF4-FFF2-40B4-BE49-F238E27FC236}">
                    <a16:creationId xmlns:a16="http://schemas.microsoft.com/office/drawing/2014/main" id="{BE5933D1-7189-51BA-9979-FCF2C5247069}"/>
                  </a:ext>
                </a:extLst>
              </p:cNvPr>
              <p:cNvSpPr/>
              <p:nvPr/>
            </p:nvSpPr>
            <p:spPr>
              <a:xfrm>
                <a:off x="1314191" y="5006825"/>
                <a:ext cx="9201991" cy="1300776"/>
              </a:xfrm>
              <a:prstGeom prst="homePlat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JP" sz="1600" dirty="0"/>
              </a:p>
            </p:txBody>
          </p:sp>
          <p:sp>
            <p:nvSpPr>
              <p:cNvPr id="52" name="Chevron 51">
                <a:extLst>
                  <a:ext uri="{FF2B5EF4-FFF2-40B4-BE49-F238E27FC236}">
                    <a16:creationId xmlns:a16="http://schemas.microsoft.com/office/drawing/2014/main" id="{D3217854-8A7A-E6F8-20A2-CEDEC2764FE5}"/>
                  </a:ext>
                </a:extLst>
              </p:cNvPr>
              <p:cNvSpPr/>
              <p:nvPr/>
            </p:nvSpPr>
            <p:spPr>
              <a:xfrm>
                <a:off x="9788026" y="5006825"/>
                <a:ext cx="1297354" cy="1297355"/>
              </a:xfrm>
              <a:prstGeom prst="chevron">
                <a:avLst>
                  <a:gd name="adj" fmla="val 59507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Chevron 53">
                <a:extLst>
                  <a:ext uri="{FF2B5EF4-FFF2-40B4-BE49-F238E27FC236}">
                    <a16:creationId xmlns:a16="http://schemas.microsoft.com/office/drawing/2014/main" id="{715C83C2-CAE2-4F25-365C-5F25326C1489}"/>
                  </a:ext>
                </a:extLst>
              </p:cNvPr>
              <p:cNvSpPr/>
              <p:nvPr/>
            </p:nvSpPr>
            <p:spPr>
              <a:xfrm>
                <a:off x="10355467" y="5006825"/>
                <a:ext cx="912733" cy="1297354"/>
              </a:xfrm>
              <a:prstGeom prst="chevron">
                <a:avLst>
                  <a:gd name="adj" fmla="val 83649"/>
                </a:avLst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1E4737-D15B-B2AD-8AFC-D54678B8116F}"/>
                </a:ext>
              </a:extLst>
            </p:cNvPr>
            <p:cNvSpPr txBox="1"/>
            <p:nvPr/>
          </p:nvSpPr>
          <p:spPr>
            <a:xfrm>
              <a:off x="6024078" y="5050356"/>
              <a:ext cx="3753272" cy="331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One staged contract for</a:t>
              </a:r>
              <a:r>
                <a:rPr lang="en-JP" sz="1600" b="1" dirty="0">
                  <a:solidFill>
                    <a:schemeClr val="bg1"/>
                  </a:solidFill>
                </a:rPr>
                <a:t> RFQ SSPA / BTESA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739EEF8A-EACE-E9D9-B3CA-ADCC01027B99}"/>
              </a:ext>
            </a:extLst>
          </p:cNvPr>
          <p:cNvSpPr/>
          <p:nvPr/>
        </p:nvSpPr>
        <p:spPr>
          <a:xfrm>
            <a:off x="10840" y="2917115"/>
            <a:ext cx="12181160" cy="2004513"/>
          </a:xfrm>
          <a:prstGeom prst="rect">
            <a:avLst/>
          </a:prstGeom>
          <a:pattFill prst="dkHorz">
            <a:fgClr>
              <a:srgbClr val="66FF99"/>
            </a:fgClr>
            <a:bgClr>
              <a:schemeClr val="bg1"/>
            </a:bgClr>
          </a:patt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DB744A-6441-4BD5-868C-62975BED754C}"/>
              </a:ext>
            </a:extLst>
          </p:cNvPr>
          <p:cNvSpPr/>
          <p:nvPr/>
        </p:nvSpPr>
        <p:spPr>
          <a:xfrm>
            <a:off x="752972" y="67113"/>
            <a:ext cx="9599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93C7D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RF Power System: Operational Efficiency and System Enhancement</a:t>
            </a:r>
            <a:endParaRPr lang="en-US" b="1" dirty="0">
              <a:solidFill>
                <a:srgbClr val="093C7D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9528976-19AD-F0CE-44BA-298DBFC5A5FA}"/>
              </a:ext>
            </a:extLst>
          </p:cNvPr>
          <p:cNvSpPr txBox="1"/>
          <p:nvPr/>
        </p:nvSpPr>
        <p:spPr>
          <a:xfrm>
            <a:off x="125070" y="668803"/>
            <a:ext cx="11665296" cy="1384995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 anchorCtr="0">
            <a:spAutoFit/>
          </a:bodyPr>
          <a:lstStyle>
            <a:defPPr>
              <a:defRPr lang="en-US"/>
            </a:defPPr>
            <a:lvl1pPr>
              <a:defRPr sz="4267">
                <a:solidFill>
                  <a:srgbClr val="002060"/>
                </a:solidFill>
                <a:latin typeface="Helvetica" pitchFamily="2" charset="0"/>
                <a:ea typeface="Gill Sans Nova Book" panose="020B0502020204020203" pitchFamily="34" charset="-128"/>
                <a:cs typeface="Gill Sans Nova Book" panose="020B0502020204020203" pitchFamily="34" charset="-128"/>
              </a:defRPr>
            </a:lvl1pPr>
          </a:lstStyle>
          <a:p>
            <a:pPr marL="0" lvl="1" defTabSz="914377">
              <a:spcBef>
                <a:spcPts val="1800"/>
              </a:spcBef>
              <a:spcAft>
                <a:spcPts val="600"/>
              </a:spcAft>
              <a:defRPr/>
            </a:pPr>
            <a:r>
              <a:rPr lang="en-GB" sz="2000" b="1" dirty="0">
                <a:solidFill>
                  <a:srgbClr val="004886"/>
                </a:solidFill>
              </a:rPr>
              <a:t>Procurement strategy for Operational Efficiency and System Enhancement</a:t>
            </a:r>
            <a:endParaRPr lang="en-US" sz="2000" b="1" dirty="0">
              <a:solidFill>
                <a:srgbClr val="004886"/>
              </a:solidFill>
            </a:endParaRPr>
          </a:p>
          <a:p>
            <a:pPr marL="629920" indent="-34290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effectLst/>
                <a:highlight>
                  <a:srgbClr val="66FF99"/>
                </a:highlight>
                <a:latin typeface="+mj-lt"/>
                <a:cs typeface="+mn-cs"/>
              </a:rPr>
              <a:t>1</a:t>
            </a:r>
            <a:r>
              <a:rPr lang="en-US" sz="1800" baseline="30000" dirty="0">
                <a:solidFill>
                  <a:schemeClr val="tx1"/>
                </a:solidFill>
                <a:effectLst/>
                <a:highlight>
                  <a:srgbClr val="66FF99"/>
                </a:highlight>
                <a:latin typeface="+mj-lt"/>
                <a:cs typeface="+mn-cs"/>
              </a:rPr>
              <a:t>st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66FF99"/>
                </a:highlight>
                <a:latin typeface="+mj-lt"/>
                <a:cs typeface="+mn-cs"/>
              </a:rPr>
              <a:t> axis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cs typeface="+mn-cs"/>
              </a:rPr>
              <a:t>to </a:t>
            </a:r>
            <a:r>
              <a:rPr lang="en-US" sz="1800" b="1" dirty="0">
                <a:solidFill>
                  <a:srgbClr val="093C7D"/>
                </a:solidFill>
                <a:effectLst/>
                <a:latin typeface="+mj-lt"/>
                <a:cs typeface="+mn-cs"/>
              </a:rPr>
              <a:t>address the maintenance problems on current RFPS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cs typeface="+mn-cs"/>
              </a:rPr>
              <a:t>and ensure it can be operated reliably, covered entirely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+mn-cs"/>
              </a:rPr>
              <a:t>thanks to framework contracts</a:t>
            </a:r>
            <a:endParaRPr lang="en-US" sz="1800" dirty="0">
              <a:solidFill>
                <a:schemeClr val="tx1"/>
              </a:solidFill>
              <a:effectLst/>
              <a:latin typeface="+mj-lt"/>
              <a:cs typeface="+mn-cs"/>
            </a:endParaRPr>
          </a:p>
          <a:p>
            <a:pPr marL="629920" indent="-34290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effectLst/>
                <a:highlight>
                  <a:srgbClr val="FF9999"/>
                </a:highlight>
                <a:latin typeface="+mj-lt"/>
                <a:cs typeface="+mn-cs"/>
              </a:rPr>
              <a:t>2</a:t>
            </a:r>
            <a:r>
              <a:rPr lang="en-US" sz="1800" baseline="30000" dirty="0">
                <a:solidFill>
                  <a:schemeClr val="tx1"/>
                </a:solidFill>
                <a:effectLst/>
                <a:highlight>
                  <a:srgbClr val="FF9999"/>
                </a:highlight>
                <a:latin typeface="+mj-lt"/>
                <a:cs typeface="+mn-cs"/>
              </a:rPr>
              <a:t>nd</a:t>
            </a:r>
            <a:r>
              <a:rPr lang="en-US" sz="1800" dirty="0">
                <a:solidFill>
                  <a:schemeClr val="tx1"/>
                </a:solidFill>
                <a:effectLst/>
                <a:highlight>
                  <a:srgbClr val="FF9999"/>
                </a:highlight>
                <a:latin typeface="+mj-lt"/>
                <a:cs typeface="+mn-cs"/>
              </a:rPr>
              <a:t> axis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cs typeface="+mn-cs"/>
              </a:rPr>
              <a:t>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cs typeface="+mn-cs"/>
              </a:rPr>
              <a:t>procure and commission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+mn-cs"/>
              </a:rPr>
              <a:t>new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cs typeface="+mn-cs"/>
              </a:rPr>
              <a:t> SSPA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cs typeface="+mn-cs"/>
              </a:rPr>
              <a:t> to replace the current RFPS modules for the RFQ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F7AD29-BBF7-3ED1-6AE5-EC41D35984F6}"/>
              </a:ext>
            </a:extLst>
          </p:cNvPr>
          <p:cNvGrpSpPr/>
          <p:nvPr/>
        </p:nvGrpSpPr>
        <p:grpSpPr>
          <a:xfrm>
            <a:off x="603633" y="3037386"/>
            <a:ext cx="10921827" cy="1759741"/>
            <a:chOff x="462961" y="3395586"/>
            <a:chExt cx="10921827" cy="1827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2ED6F50-B309-73C7-1C44-F4C2B5D8AE49}"/>
                </a:ext>
              </a:extLst>
            </p:cNvPr>
            <p:cNvGrpSpPr/>
            <p:nvPr/>
          </p:nvGrpSpPr>
          <p:grpSpPr>
            <a:xfrm>
              <a:off x="462961" y="3402146"/>
              <a:ext cx="10921827" cy="1820440"/>
              <a:chOff x="-209306" y="2434829"/>
              <a:chExt cx="11089424" cy="2722860"/>
            </a:xfrm>
          </p:grpSpPr>
          <p:sp>
            <p:nvSpPr>
              <p:cNvPr id="26" name="Pentagon 25">
                <a:extLst>
                  <a:ext uri="{FF2B5EF4-FFF2-40B4-BE49-F238E27FC236}">
                    <a16:creationId xmlns:a16="http://schemas.microsoft.com/office/drawing/2014/main" id="{B4E0844F-998C-8E70-D22E-5FFC9CC20B7C}"/>
                  </a:ext>
                </a:extLst>
              </p:cNvPr>
              <p:cNvSpPr/>
              <p:nvPr/>
            </p:nvSpPr>
            <p:spPr>
              <a:xfrm>
                <a:off x="161568" y="2440163"/>
                <a:ext cx="10718550" cy="2717526"/>
              </a:xfrm>
              <a:prstGeom prst="homePlate">
                <a:avLst/>
              </a:prstGeom>
              <a:gradFill>
                <a:gsLst>
                  <a:gs pos="0">
                    <a:schemeClr val="dk1">
                      <a:tint val="50000"/>
                      <a:satMod val="300000"/>
                    </a:schemeClr>
                  </a:gs>
                  <a:gs pos="30000">
                    <a:schemeClr val="dk1">
                      <a:tint val="15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JP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6521015-279E-30B7-9D8E-09A023CEA35D}"/>
                  </a:ext>
                </a:extLst>
              </p:cNvPr>
              <p:cNvSpPr/>
              <p:nvPr/>
            </p:nvSpPr>
            <p:spPr>
              <a:xfrm>
                <a:off x="-125548" y="2434829"/>
                <a:ext cx="253984" cy="2722860"/>
              </a:xfrm>
              <a:prstGeom prst="rect">
                <a:avLst/>
              </a:prstGeom>
              <a:gradFill>
                <a:gsLst>
                  <a:gs pos="0">
                    <a:schemeClr val="dk1">
                      <a:tint val="50000"/>
                      <a:satMod val="300000"/>
                    </a:schemeClr>
                  </a:gs>
                  <a:gs pos="30000">
                    <a:schemeClr val="dk1">
                      <a:tint val="15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JP" sz="2000" dirty="0">
                    <a:solidFill>
                      <a:schemeClr val="tx1"/>
                    </a:solidFill>
                  </a:rPr>
                  <a:t>    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7737D5E-3D2F-DE3F-1E70-D8C68D43EF5A}"/>
                  </a:ext>
                </a:extLst>
              </p:cNvPr>
              <p:cNvSpPr/>
              <p:nvPr/>
            </p:nvSpPr>
            <p:spPr>
              <a:xfrm>
                <a:off x="-209306" y="2434829"/>
                <a:ext cx="46421" cy="2722860"/>
              </a:xfrm>
              <a:prstGeom prst="rect">
                <a:avLst/>
              </a:prstGeom>
              <a:gradFill>
                <a:gsLst>
                  <a:gs pos="0">
                    <a:schemeClr val="dk1">
                      <a:tint val="50000"/>
                      <a:satMod val="300000"/>
                    </a:schemeClr>
                  </a:gs>
                  <a:gs pos="30000">
                    <a:schemeClr val="dk1">
                      <a:tint val="15000"/>
                      <a:satMod val="350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JP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9C16E5-1F60-FD1D-FA72-56845D1C8746}"/>
                </a:ext>
              </a:extLst>
            </p:cNvPr>
            <p:cNvSpPr txBox="1"/>
            <p:nvPr/>
          </p:nvSpPr>
          <p:spPr>
            <a:xfrm>
              <a:off x="6445793" y="3395586"/>
              <a:ext cx="4230774" cy="31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5 specific contracts for maintenance and improvement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FC47C72-66E5-F5BA-474E-BEF8472D8CE0}"/>
              </a:ext>
            </a:extLst>
          </p:cNvPr>
          <p:cNvSpPr txBox="1"/>
          <p:nvPr/>
        </p:nvSpPr>
        <p:spPr>
          <a:xfrm rot="16200000">
            <a:off x="-529093" y="3525203"/>
            <a:ext cx="160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Maintenance current RFPS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C6BE6-090B-6558-F31B-FE871133F4AD}"/>
              </a:ext>
            </a:extLst>
          </p:cNvPr>
          <p:cNvSpPr txBox="1"/>
          <p:nvPr/>
        </p:nvSpPr>
        <p:spPr>
          <a:xfrm rot="16200000">
            <a:off x="-337282" y="5540754"/>
            <a:ext cx="1238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RFQ SSPA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2FB169-D5C2-2137-3B46-0ABCDF5D3F79}"/>
              </a:ext>
            </a:extLst>
          </p:cNvPr>
          <p:cNvGrpSpPr/>
          <p:nvPr/>
        </p:nvGrpSpPr>
        <p:grpSpPr>
          <a:xfrm>
            <a:off x="10366633" y="1907474"/>
            <a:ext cx="1754459" cy="645634"/>
            <a:chOff x="10251687" y="2259980"/>
            <a:chExt cx="1754459" cy="6456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D70C81-E817-DC11-99FF-B8D033569242}"/>
                </a:ext>
              </a:extLst>
            </p:cNvPr>
            <p:cNvSpPr/>
            <p:nvPr/>
          </p:nvSpPr>
          <p:spPr>
            <a:xfrm>
              <a:off x="10251687" y="2259980"/>
              <a:ext cx="1754459" cy="645634"/>
            </a:xfrm>
            <a:prstGeom prst="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algn="ctr"/>
              <a:r>
                <a:rPr lang="en-JP" sz="1200" b="1" dirty="0"/>
                <a:t>Legend</a:t>
              </a:r>
            </a:p>
          </p:txBody>
        </p:sp>
        <p:sp>
          <p:nvSpPr>
            <p:cNvPr id="2" name="Pentagon 1">
              <a:extLst>
                <a:ext uri="{FF2B5EF4-FFF2-40B4-BE49-F238E27FC236}">
                  <a16:creationId xmlns:a16="http://schemas.microsoft.com/office/drawing/2014/main" id="{68E83ACB-DA66-0F9F-F823-D87903E522AD}"/>
                </a:ext>
              </a:extLst>
            </p:cNvPr>
            <p:cNvSpPr/>
            <p:nvPr/>
          </p:nvSpPr>
          <p:spPr>
            <a:xfrm>
              <a:off x="10281377" y="2526808"/>
              <a:ext cx="1697938" cy="146927"/>
            </a:xfrm>
            <a:prstGeom prst="homePlat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1000" dirty="0">
                  <a:solidFill>
                    <a:schemeClr val="tx1"/>
                  </a:solidFill>
                </a:rPr>
                <a:t>Procurement Arrangements</a:t>
              </a:r>
            </a:p>
          </p:txBody>
        </p:sp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8E26F80A-3630-3FDC-9DBC-96C6907154BC}"/>
                </a:ext>
              </a:extLst>
            </p:cNvPr>
            <p:cNvSpPr/>
            <p:nvPr/>
          </p:nvSpPr>
          <p:spPr>
            <a:xfrm>
              <a:off x="10281377" y="2721428"/>
              <a:ext cx="1697938" cy="158217"/>
            </a:xfrm>
            <a:prstGeom prst="homePlat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JP" sz="1000" dirty="0"/>
                <a:t>Contracts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8B03D1-9057-6776-4D8C-3F81E5D71763}"/>
              </a:ext>
            </a:extLst>
          </p:cNvPr>
          <p:cNvCxnSpPr>
            <a:cxnSpLocks/>
          </p:cNvCxnSpPr>
          <p:nvPr/>
        </p:nvCxnSpPr>
        <p:spPr>
          <a:xfrm>
            <a:off x="5854935" y="2662497"/>
            <a:ext cx="0" cy="384058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D475697-7EBE-EF55-60F1-DE288A9BBE9B}"/>
              </a:ext>
            </a:extLst>
          </p:cNvPr>
          <p:cNvSpPr txBox="1"/>
          <p:nvPr/>
        </p:nvSpPr>
        <p:spPr>
          <a:xfrm>
            <a:off x="5508718" y="2375945"/>
            <a:ext cx="689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Now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4ADB549-47AE-A2E3-60A4-DFDDE65F2177}"/>
              </a:ext>
            </a:extLst>
          </p:cNvPr>
          <p:cNvGrpSpPr/>
          <p:nvPr/>
        </p:nvGrpSpPr>
        <p:grpSpPr>
          <a:xfrm>
            <a:off x="1042586" y="3099166"/>
            <a:ext cx="10433134" cy="1641837"/>
            <a:chOff x="1042586" y="3099166"/>
            <a:chExt cx="10357156" cy="1641837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19591BB2-FA6B-169B-CCA7-479FAAA47FCD}"/>
                </a:ext>
              </a:extLst>
            </p:cNvPr>
            <p:cNvSpPr/>
            <p:nvPr/>
          </p:nvSpPr>
          <p:spPr>
            <a:xfrm>
              <a:off x="2345198" y="4130723"/>
              <a:ext cx="6547342" cy="286131"/>
            </a:xfrm>
            <a:prstGeom prst="homePlat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100" dirty="0"/>
                <a:t>F4E-OFC-1298 RFPS Maintenance / OCEM-Ampegon-BTESA-</a:t>
              </a:r>
              <a:r>
                <a:rPr lang="en-US" sz="1100" dirty="0"/>
                <a:t>Safran Spain</a:t>
              </a:r>
              <a:r>
                <a:rPr lang="en-JP" sz="1100" dirty="0"/>
                <a:t> 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34A7633-BF99-9E07-01D3-3923C834AC42}"/>
                </a:ext>
              </a:extLst>
            </p:cNvPr>
            <p:cNvGrpSpPr/>
            <p:nvPr/>
          </p:nvGrpSpPr>
          <p:grpSpPr>
            <a:xfrm>
              <a:off x="1042586" y="3099166"/>
              <a:ext cx="4541396" cy="288821"/>
              <a:chOff x="1886198" y="3033551"/>
              <a:chExt cx="4541396" cy="288821"/>
            </a:xfrm>
          </p:grpSpPr>
          <p:sp>
            <p:nvSpPr>
              <p:cNvPr id="14" name="Pentagon 13">
                <a:extLst>
                  <a:ext uri="{FF2B5EF4-FFF2-40B4-BE49-F238E27FC236}">
                    <a16:creationId xmlns:a16="http://schemas.microsoft.com/office/drawing/2014/main" id="{2F6A6829-7866-5EB0-AEF9-EF85DFB73B73}"/>
                  </a:ext>
                </a:extLst>
              </p:cNvPr>
              <p:cNvSpPr/>
              <p:nvPr/>
            </p:nvSpPr>
            <p:spPr>
              <a:xfrm>
                <a:off x="2089926" y="3036241"/>
                <a:ext cx="4337668" cy="286131"/>
              </a:xfrm>
              <a:prstGeom prst="homePlat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100" dirty="0"/>
                  <a:t>F4E-OPE-1078 PSYS refurbishment / </a:t>
                </a:r>
                <a:r>
                  <a:rPr lang="en-US" sz="1100" dirty="0"/>
                  <a:t>Safran Spain</a:t>
                </a:r>
                <a:endParaRPr lang="en-JP" sz="1100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AE462D4-298A-D16E-2AE5-4B9E82A5E460}"/>
                  </a:ext>
                </a:extLst>
              </p:cNvPr>
              <p:cNvSpPr/>
              <p:nvPr/>
            </p:nvSpPr>
            <p:spPr>
              <a:xfrm>
                <a:off x="1950119" y="3033551"/>
                <a:ext cx="115759" cy="2861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JP" sz="900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CB348EE-C46D-B6C4-4973-07EBCE8ED17E}"/>
                  </a:ext>
                </a:extLst>
              </p:cNvPr>
              <p:cNvSpPr/>
              <p:nvPr/>
            </p:nvSpPr>
            <p:spPr>
              <a:xfrm>
                <a:off x="1886198" y="3033551"/>
                <a:ext cx="45719" cy="2861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JP" sz="900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1B2B0DC-F3EB-169B-E1C0-B7A476FC34CA}"/>
                </a:ext>
              </a:extLst>
            </p:cNvPr>
            <p:cNvGrpSpPr/>
            <p:nvPr/>
          </p:nvGrpSpPr>
          <p:grpSpPr>
            <a:xfrm>
              <a:off x="1079993" y="4452774"/>
              <a:ext cx="4503989" cy="288229"/>
              <a:chOff x="669076" y="4035289"/>
              <a:chExt cx="4503989" cy="288229"/>
            </a:xfrm>
          </p:grpSpPr>
          <p:sp>
            <p:nvSpPr>
              <p:cNvPr id="16" name="Pentagon 15">
                <a:extLst>
                  <a:ext uri="{FF2B5EF4-FFF2-40B4-BE49-F238E27FC236}">
                    <a16:creationId xmlns:a16="http://schemas.microsoft.com/office/drawing/2014/main" id="{09CCBACE-9908-B0B8-01AC-9A8E6B2CDEEA}"/>
                  </a:ext>
                </a:extLst>
              </p:cNvPr>
              <p:cNvSpPr/>
              <p:nvPr/>
            </p:nvSpPr>
            <p:spPr>
              <a:xfrm>
                <a:off x="865036" y="4037387"/>
                <a:ext cx="4308029" cy="286131"/>
              </a:xfrm>
              <a:prstGeom prst="homePlat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JP" sz="1100" dirty="0"/>
                  <a:t>F4E-OPE-0984 HVPS support / JEMA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4F977C2-5AB0-6A80-D8DE-977FCDA93D19}"/>
                  </a:ext>
                </a:extLst>
              </p:cNvPr>
              <p:cNvSpPr/>
              <p:nvPr/>
            </p:nvSpPr>
            <p:spPr>
              <a:xfrm>
                <a:off x="732997" y="4035289"/>
                <a:ext cx="115759" cy="2861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JP" sz="90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07AE214-EF60-E8AE-2F1A-01E019AE740C}"/>
                  </a:ext>
                </a:extLst>
              </p:cNvPr>
              <p:cNvSpPr/>
              <p:nvPr/>
            </p:nvSpPr>
            <p:spPr>
              <a:xfrm>
                <a:off x="669076" y="4035289"/>
                <a:ext cx="45719" cy="2861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JP" sz="900"/>
              </a:p>
            </p:txBody>
          </p:sp>
        </p:grpSp>
        <p:sp>
          <p:nvSpPr>
            <p:cNvPr id="25" name="Pentagon 24">
              <a:extLst>
                <a:ext uri="{FF2B5EF4-FFF2-40B4-BE49-F238E27FC236}">
                  <a16:creationId xmlns:a16="http://schemas.microsoft.com/office/drawing/2014/main" id="{84E3F14E-322C-A87B-456A-5C99CFAEE987}"/>
                </a:ext>
              </a:extLst>
            </p:cNvPr>
            <p:cNvSpPr/>
            <p:nvPr/>
          </p:nvSpPr>
          <p:spPr>
            <a:xfrm>
              <a:off x="3427192" y="3444634"/>
              <a:ext cx="5841543" cy="286131"/>
            </a:xfrm>
            <a:prstGeom prst="homePlat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JP" sz="1100" dirty="0"/>
                <a:t>F4E-OFC-1326 Online purchase</a:t>
              </a:r>
              <a:r>
                <a:rPr lang="en-US" sz="1100" dirty="0"/>
                <a:t> / ENERGY TECHNOLOGY SRL</a:t>
              </a:r>
              <a:endParaRPr lang="en-JP" sz="1100" dirty="0"/>
            </a:p>
          </p:txBody>
        </p:sp>
        <p:sp>
          <p:nvSpPr>
            <p:cNvPr id="9" name="Pentagon 10">
              <a:extLst>
                <a:ext uri="{FF2B5EF4-FFF2-40B4-BE49-F238E27FC236}">
                  <a16:creationId xmlns:a16="http://schemas.microsoft.com/office/drawing/2014/main" id="{F102C582-B788-D075-BCDD-4E016E580783}"/>
                </a:ext>
              </a:extLst>
            </p:cNvPr>
            <p:cNvSpPr/>
            <p:nvPr/>
          </p:nvSpPr>
          <p:spPr>
            <a:xfrm>
              <a:off x="6376178" y="3787823"/>
              <a:ext cx="5023564" cy="286131"/>
            </a:xfrm>
            <a:prstGeom prst="homePlat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JP" sz="1100" dirty="0"/>
                <a:t>F4E-OFC-1</a:t>
              </a:r>
              <a:r>
                <a:rPr lang="en-US" sz="1100" dirty="0"/>
                <a:t>650</a:t>
              </a:r>
              <a:r>
                <a:rPr lang="en-JP" sz="1100" dirty="0"/>
                <a:t> RFPS Maintenance / OCEM-Ampegon-BTESA-</a:t>
              </a:r>
              <a:r>
                <a:rPr lang="en-US" sz="1100" dirty="0"/>
                <a:t>Safran Spain</a:t>
              </a:r>
              <a:r>
                <a:rPr lang="en-JP" sz="1100" dirty="0"/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9EBFF13-3BAE-6F4C-198B-5BFF8C041826}"/>
                </a:ext>
              </a:extLst>
            </p:cNvPr>
            <p:cNvSpPr/>
            <p:nvPr/>
          </p:nvSpPr>
          <p:spPr>
            <a:xfrm>
              <a:off x="6234767" y="3784966"/>
              <a:ext cx="115759" cy="2861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JP" sz="9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7E959B4-D1C5-6C5C-A462-1E41AF3EFADF}"/>
                </a:ext>
              </a:extLst>
            </p:cNvPr>
            <p:cNvSpPr/>
            <p:nvPr/>
          </p:nvSpPr>
          <p:spPr>
            <a:xfrm>
              <a:off x="6170846" y="3784966"/>
              <a:ext cx="45719" cy="28613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JP" sz="9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ABBCDFA-2BEE-4596-3347-BDA199CE6EB2}"/>
              </a:ext>
            </a:extLst>
          </p:cNvPr>
          <p:cNvGrpSpPr/>
          <p:nvPr/>
        </p:nvGrpSpPr>
        <p:grpSpPr>
          <a:xfrm>
            <a:off x="602478" y="5103285"/>
            <a:ext cx="11413469" cy="1126934"/>
            <a:chOff x="602478" y="5103285"/>
            <a:chExt cx="11413469" cy="1126934"/>
          </a:xfrm>
        </p:grpSpPr>
        <p:sp>
          <p:nvSpPr>
            <p:cNvPr id="30" name="Pentagon 29">
              <a:extLst>
                <a:ext uri="{FF2B5EF4-FFF2-40B4-BE49-F238E27FC236}">
                  <a16:creationId xmlns:a16="http://schemas.microsoft.com/office/drawing/2014/main" id="{F63F18F2-D5AB-02CD-C302-D39B6BBB3892}"/>
                </a:ext>
              </a:extLst>
            </p:cNvPr>
            <p:cNvSpPr/>
            <p:nvPr/>
          </p:nvSpPr>
          <p:spPr>
            <a:xfrm>
              <a:off x="4390503" y="5509504"/>
              <a:ext cx="2585694" cy="324000"/>
            </a:xfrm>
            <a:prstGeom prst="homePlat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GB" sz="1400" b="1" dirty="0">
                  <a:solidFill>
                    <a:schemeClr val="tx1"/>
                  </a:solidFill>
                </a:rPr>
                <a:t>SSPA prototype chain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0FC38BD-517A-827E-7E64-E5CBAEA09A4C}"/>
                </a:ext>
              </a:extLst>
            </p:cNvPr>
            <p:cNvGrpSpPr/>
            <p:nvPr/>
          </p:nvGrpSpPr>
          <p:grpSpPr>
            <a:xfrm>
              <a:off x="6702071" y="5904289"/>
              <a:ext cx="5313876" cy="325930"/>
              <a:chOff x="6431027" y="5901870"/>
              <a:chExt cx="5313876" cy="325930"/>
            </a:xfrm>
          </p:grpSpPr>
          <p:sp>
            <p:nvSpPr>
              <p:cNvPr id="31" name="Pentagon 30">
                <a:extLst>
                  <a:ext uri="{FF2B5EF4-FFF2-40B4-BE49-F238E27FC236}">
                    <a16:creationId xmlns:a16="http://schemas.microsoft.com/office/drawing/2014/main" id="{C71B6310-52B3-9100-5033-C11955E4678A}"/>
                  </a:ext>
                </a:extLst>
              </p:cNvPr>
              <p:cNvSpPr/>
              <p:nvPr/>
            </p:nvSpPr>
            <p:spPr>
              <a:xfrm>
                <a:off x="6431027" y="5903202"/>
                <a:ext cx="4884682" cy="324598"/>
              </a:xfrm>
              <a:prstGeom prst="homePlat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 dirty="0">
                    <a:solidFill>
                      <a:schemeClr val="tx1"/>
                    </a:solidFill>
                  </a:rPr>
                  <a:t>SSPA series production</a:t>
                </a:r>
              </a:p>
            </p:txBody>
          </p:sp>
          <p:sp>
            <p:nvSpPr>
              <p:cNvPr id="56" name="Chevron 55">
                <a:extLst>
                  <a:ext uri="{FF2B5EF4-FFF2-40B4-BE49-F238E27FC236}">
                    <a16:creationId xmlns:a16="http://schemas.microsoft.com/office/drawing/2014/main" id="{8AD40783-041B-EB78-CA83-5645743820CD}"/>
                  </a:ext>
                </a:extLst>
              </p:cNvPr>
              <p:cNvSpPr/>
              <p:nvPr/>
            </p:nvSpPr>
            <p:spPr>
              <a:xfrm>
                <a:off x="11175851" y="5901870"/>
                <a:ext cx="442688" cy="324598"/>
              </a:xfrm>
              <a:prstGeom prst="chevron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JP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Chevron 56">
                <a:extLst>
                  <a:ext uri="{FF2B5EF4-FFF2-40B4-BE49-F238E27FC236}">
                    <a16:creationId xmlns:a16="http://schemas.microsoft.com/office/drawing/2014/main" id="{9665187C-9ED5-9E8B-2432-108C301A4BE4}"/>
                  </a:ext>
                </a:extLst>
              </p:cNvPr>
              <p:cNvSpPr/>
              <p:nvPr/>
            </p:nvSpPr>
            <p:spPr>
              <a:xfrm>
                <a:off x="11477775" y="5901870"/>
                <a:ext cx="267128" cy="324598"/>
              </a:xfrm>
              <a:prstGeom prst="chevron">
                <a:avLst>
                  <a:gd name="adj" fmla="val 62253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JP" sz="1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6D91082-EB05-30F8-A980-A0D517A48F75}"/>
                </a:ext>
              </a:extLst>
            </p:cNvPr>
            <p:cNvGrpSpPr/>
            <p:nvPr/>
          </p:nvGrpSpPr>
          <p:grpSpPr>
            <a:xfrm>
              <a:off x="602478" y="5103285"/>
              <a:ext cx="4120185" cy="324000"/>
              <a:chOff x="730358" y="5103285"/>
              <a:chExt cx="4120185" cy="324000"/>
            </a:xfrm>
          </p:grpSpPr>
          <p:sp>
            <p:nvSpPr>
              <p:cNvPr id="13" name="Pentagon 12">
                <a:extLst>
                  <a:ext uri="{FF2B5EF4-FFF2-40B4-BE49-F238E27FC236}">
                    <a16:creationId xmlns:a16="http://schemas.microsoft.com/office/drawing/2014/main" id="{CA372010-2EFB-1665-AE8D-49D7B3657857}"/>
                  </a:ext>
                </a:extLst>
              </p:cNvPr>
              <p:cNvSpPr/>
              <p:nvPr/>
            </p:nvSpPr>
            <p:spPr>
              <a:xfrm>
                <a:off x="966740" y="5103285"/>
                <a:ext cx="3883803" cy="324000"/>
              </a:xfrm>
              <a:prstGeom prst="homePlat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 dirty="0">
                    <a:solidFill>
                      <a:schemeClr val="tx1"/>
                    </a:solidFill>
                  </a:rPr>
                  <a:t>SSPA workplan based on operational feedback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9108C55-8AE6-AEEE-669A-124A252D3576}"/>
                  </a:ext>
                </a:extLst>
              </p:cNvPr>
              <p:cNvSpPr/>
              <p:nvPr/>
            </p:nvSpPr>
            <p:spPr>
              <a:xfrm>
                <a:off x="806442" y="5103285"/>
                <a:ext cx="129933" cy="324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JP" sz="1400" b="1" dirty="0">
                    <a:solidFill>
                      <a:schemeClr val="tx1"/>
                    </a:solidFill>
                  </a:rPr>
                  <a:t>   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5AB2451-55AF-0E50-0F05-39359DD5D5D0}"/>
                  </a:ext>
                </a:extLst>
              </p:cNvPr>
              <p:cNvSpPr/>
              <p:nvPr/>
            </p:nvSpPr>
            <p:spPr>
              <a:xfrm>
                <a:off x="730358" y="5103285"/>
                <a:ext cx="45719" cy="324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endParaRPr lang="en-JP" sz="14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A202BE0-8920-AA01-F976-7444A7BB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29" name="Grafik 13">
            <a:extLst>
              <a:ext uri="{FF2B5EF4-FFF2-40B4-BE49-F238E27FC236}">
                <a16:creationId xmlns:a16="http://schemas.microsoft.com/office/drawing/2014/main" id="{28EF6375-9977-F202-EA63-592BBF95C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  <p:sp>
        <p:nvSpPr>
          <p:cNvPr id="43" name="Flowchart: Decision 42">
            <a:extLst>
              <a:ext uri="{FF2B5EF4-FFF2-40B4-BE49-F238E27FC236}">
                <a16:creationId xmlns:a16="http://schemas.microsoft.com/office/drawing/2014/main" id="{B6549F60-AA9C-4F41-AAE7-F27870A3CF04}"/>
              </a:ext>
            </a:extLst>
          </p:cNvPr>
          <p:cNvSpPr/>
          <p:nvPr/>
        </p:nvSpPr>
        <p:spPr>
          <a:xfrm>
            <a:off x="6272856" y="5855455"/>
            <a:ext cx="447084" cy="414917"/>
          </a:xfrm>
          <a:prstGeom prst="flowChartDecision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1546EA-5C1B-8A1F-7E76-921857E8DA06}"/>
              </a:ext>
            </a:extLst>
          </p:cNvPr>
          <p:cNvSpPr txBox="1"/>
          <p:nvPr/>
        </p:nvSpPr>
        <p:spPr>
          <a:xfrm>
            <a:off x="4463908" y="5881679"/>
            <a:ext cx="1892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FAT of the prototype</a:t>
            </a:r>
            <a:endParaRPr lang="en-JP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55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83212B80-FC91-99ED-008A-DC965C22A3ED}"/>
              </a:ext>
            </a:extLst>
          </p:cNvPr>
          <p:cNvSpPr txBox="1"/>
          <p:nvPr/>
        </p:nvSpPr>
        <p:spPr>
          <a:xfrm>
            <a:off x="1218774" y="-3208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Enhanced RFPS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07FDF-FA5C-F90E-42F5-0A496489A8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8540" y="817557"/>
            <a:ext cx="3614193" cy="2769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9ECA5-C2E2-EA1A-C28A-0B0E4E0513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2224" y="3678419"/>
            <a:ext cx="3827758" cy="2667980"/>
          </a:xfrm>
          <a:prstGeom prst="rect">
            <a:avLst/>
          </a:prstGeom>
        </p:spPr>
      </p:pic>
      <p:sp>
        <p:nvSpPr>
          <p:cNvPr id="12" name="CuadroTexto 22">
            <a:extLst>
              <a:ext uri="{FF2B5EF4-FFF2-40B4-BE49-F238E27FC236}">
                <a16:creationId xmlns:a16="http://schemas.microsoft.com/office/drawing/2014/main" id="{32228A13-A0D3-0B0F-F55B-478B9D73D78C}"/>
              </a:ext>
            </a:extLst>
          </p:cNvPr>
          <p:cNvSpPr txBox="1"/>
          <p:nvPr/>
        </p:nvSpPr>
        <p:spPr>
          <a:xfrm>
            <a:off x="77273" y="709973"/>
            <a:ext cx="8367863" cy="563231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>
              <a:defRPr sz="4267">
                <a:solidFill>
                  <a:srgbClr val="002060"/>
                </a:solidFill>
                <a:latin typeface="Helvetica" pitchFamily="2" charset="0"/>
                <a:ea typeface="Gill Sans Nova Book" panose="020B0502020204020203" pitchFamily="34" charset="-128"/>
                <a:cs typeface="Gill Sans Nova Book" panose="020B0502020204020203" pitchFamily="34" charset="-128"/>
              </a:defRPr>
            </a:lvl1pPr>
          </a:lstStyle>
          <a:p>
            <a:pPr marL="0" lvl="1" defTabSz="914377"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04886"/>
                </a:solidFill>
              </a:rPr>
              <a:t>Scope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Replace current RFQ RFPS by new SSPA </a:t>
            </a:r>
            <a:r>
              <a:rPr lang="en-US" sz="1600" b="1" dirty="0">
                <a:solidFill>
                  <a:srgbClr val="004886"/>
                </a:solidFill>
              </a:rPr>
              <a:t>including lessons from operation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4886"/>
                </a:solidFill>
              </a:rPr>
              <a:t>Procure, assemble, test the SSPA prototype, including verification and validation dossier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SSPA series engineering, manufacturing, factory acceptance tests and shipment</a:t>
            </a:r>
            <a:endParaRPr lang="en-US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SSPA series installation and integration in the </a:t>
            </a:r>
            <a:r>
              <a:rPr lang="en-GB" sz="1600" dirty="0" err="1">
                <a:solidFill>
                  <a:srgbClr val="004886"/>
                </a:solidFill>
              </a:rPr>
              <a:t>LIPAc</a:t>
            </a:r>
            <a:r>
              <a:rPr lang="en-GB" sz="1600" dirty="0">
                <a:solidFill>
                  <a:srgbClr val="004886"/>
                </a:solidFill>
              </a:rPr>
              <a:t> building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Beam commissioning and on-site and off-site support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4886"/>
                </a:solidFill>
              </a:rPr>
              <a:t>RFPS Required availability &gt;98% for the 8 RF chains </a:t>
            </a:r>
            <a:r>
              <a:rPr lang="en-US" sz="1600" dirty="0">
                <a:solidFill>
                  <a:srgbClr val="004886"/>
                </a:solidFill>
              </a:rPr>
              <a:t>working simultaneously (same as DONES)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solidFill>
                  <a:srgbClr val="004886"/>
                </a:solidFill>
              </a:rPr>
              <a:t>RAMS analysis implemented in the design</a:t>
            </a:r>
            <a:r>
              <a:rPr lang="en-US" sz="1600" dirty="0">
                <a:solidFill>
                  <a:srgbClr val="004886"/>
                </a:solidFill>
              </a:rPr>
              <a:t>: Reliability, Availability, Maintainability, Safety</a:t>
            </a:r>
            <a:endParaRPr lang="en-GB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Operation and Maintenance Dossier: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Report of the study demonstrating the reliability and availability,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List of necessary spares parts and their quantity to ensure an optimal availability,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Preventive maintenance plan with the procedures that describe how to maintain or replace the parts with their spares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Inspection plan with schedule including ancillaries (e.g. WCS),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The inspection procedures.</a:t>
            </a:r>
          </a:p>
          <a:p>
            <a:pPr lvl="1" algn="just"/>
            <a:endParaRPr lang="en-US" sz="1400" dirty="0">
              <a:solidFill>
                <a:srgbClr val="004886"/>
              </a:solidFill>
            </a:endParaRPr>
          </a:p>
          <a:p>
            <a:pPr marL="0" lvl="1" algn="just"/>
            <a:r>
              <a:rPr lang="en-GB" sz="1800" b="1" dirty="0">
                <a:solidFill>
                  <a:srgbClr val="004886"/>
                </a:solidFill>
                <a:ea typeface="Times New Roman" panose="02020603050405020304" pitchFamily="18" charset="0"/>
              </a:rPr>
              <a:t>Procurement strategy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004886"/>
                </a:solidFill>
              </a:rPr>
              <a:t>Tendering process for a </a:t>
            </a:r>
            <a:r>
              <a:rPr lang="en-GB" sz="1600" dirty="0">
                <a:solidFill>
                  <a:srgbClr val="004886"/>
                </a:solidFill>
              </a:rPr>
              <a:t>competitive procedure with negotiation</a:t>
            </a:r>
            <a:r>
              <a:rPr lang="en-US" sz="1600" dirty="0">
                <a:solidFill>
                  <a:srgbClr val="004886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7F9E2B-15F4-FF03-36CE-0CCD23588655}"/>
              </a:ext>
            </a:extLst>
          </p:cNvPr>
          <p:cNvSpPr txBox="1"/>
          <p:nvPr/>
        </p:nvSpPr>
        <p:spPr>
          <a:xfrm>
            <a:off x="10262922" y="3082107"/>
            <a:ext cx="1905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Current tetrode based RFPS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B9423-8E23-6F45-2ED3-421CB778F409}"/>
              </a:ext>
            </a:extLst>
          </p:cNvPr>
          <p:cNvSpPr txBox="1"/>
          <p:nvPr/>
        </p:nvSpPr>
        <p:spPr>
          <a:xfrm>
            <a:off x="9974572" y="6069400"/>
            <a:ext cx="805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New SSPA</a:t>
            </a:r>
            <a:endParaRPr lang="en-GB" sz="12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38D492-4448-EA07-374A-2F2F51294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B11C6B51-7C56-438E-EA86-3D217F46F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2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674BC00-3E69-8E47-BAC5-00003ADE98AE}"/>
              </a:ext>
            </a:extLst>
          </p:cNvPr>
          <p:cNvGrpSpPr>
            <a:grpSpLocks noChangeAspect="1"/>
          </p:cNvGrpSpPr>
          <p:nvPr/>
        </p:nvGrpSpPr>
        <p:grpSpPr>
          <a:xfrm>
            <a:off x="51184" y="1016949"/>
            <a:ext cx="12037725" cy="5505374"/>
            <a:chOff x="10840" y="1016948"/>
            <a:chExt cx="12192000" cy="557593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392325-D33C-5DDF-A38B-FCD95D303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40" y="1016948"/>
              <a:ext cx="12192000" cy="557593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571BFEF-95D8-AD57-2C8E-47973516F171}"/>
                </a:ext>
              </a:extLst>
            </p:cNvPr>
            <p:cNvSpPr/>
            <p:nvPr/>
          </p:nvSpPr>
          <p:spPr>
            <a:xfrm>
              <a:off x="4538382" y="1016948"/>
              <a:ext cx="1129553" cy="2336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CuadroTexto 5">
            <a:extLst>
              <a:ext uri="{FF2B5EF4-FFF2-40B4-BE49-F238E27FC236}">
                <a16:creationId xmlns:a16="http://schemas.microsoft.com/office/drawing/2014/main" id="{83212B80-FC91-99ED-008A-DC965C22A3ED}"/>
              </a:ext>
            </a:extLst>
          </p:cNvPr>
          <p:cNvSpPr txBox="1"/>
          <p:nvPr/>
        </p:nvSpPr>
        <p:spPr>
          <a:xfrm>
            <a:off x="1218774" y="-3208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 dirty="0" err="1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LIPAc</a:t>
            </a:r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 RFQ SSPA layout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7AAA8B9E-F1B3-4EEF-CCE7-4E632BA4900F}"/>
              </a:ext>
            </a:extLst>
          </p:cNvPr>
          <p:cNvSpPr txBox="1"/>
          <p:nvPr/>
        </p:nvSpPr>
        <p:spPr>
          <a:xfrm>
            <a:off x="65588" y="638228"/>
            <a:ext cx="7536994" cy="57833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8 RF chains to replace current </a:t>
            </a:r>
            <a:r>
              <a:rPr lang="en-GB" sz="2000" b="1" dirty="0" err="1">
                <a:solidFill>
                  <a:srgbClr val="004886"/>
                </a:solidFill>
              </a:rPr>
              <a:t>LIPAc’s</a:t>
            </a:r>
            <a:r>
              <a:rPr lang="en-GB" sz="2000" b="1" dirty="0">
                <a:solidFill>
                  <a:srgbClr val="004886"/>
                </a:solidFill>
              </a:rPr>
              <a:t> RFQ tetrode based RFPS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3445DE48-0CB3-F189-30C9-07D909CA6350}"/>
              </a:ext>
            </a:extLst>
          </p:cNvPr>
          <p:cNvSpPr/>
          <p:nvPr/>
        </p:nvSpPr>
        <p:spPr>
          <a:xfrm rot="20973378" flipV="1">
            <a:off x="2045876" y="2524413"/>
            <a:ext cx="2820844" cy="1280424"/>
          </a:xfrm>
          <a:prstGeom prst="parallelogram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DDBB2-F517-CC79-9E3C-7ED7B4CF6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8301655F-7177-F086-AFBF-FF6950B5F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89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83212B80-FC91-99ED-008A-DC965C22A3ED}"/>
              </a:ext>
            </a:extLst>
          </p:cNvPr>
          <p:cNvSpPr txBox="1"/>
          <p:nvPr/>
        </p:nvSpPr>
        <p:spPr>
          <a:xfrm>
            <a:off x="1218774" y="-3208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SSPA Design overview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8" name="CuadroTexto 4">
            <a:extLst>
              <a:ext uri="{FF2B5EF4-FFF2-40B4-BE49-F238E27FC236}">
                <a16:creationId xmlns:a16="http://schemas.microsoft.com/office/drawing/2014/main" id="{7AAA8B9E-F1B3-4EEF-CCE7-4E632BA4900F}"/>
              </a:ext>
            </a:extLst>
          </p:cNvPr>
          <p:cNvSpPr txBox="1"/>
          <p:nvPr/>
        </p:nvSpPr>
        <p:spPr>
          <a:xfrm>
            <a:off x="10840" y="546257"/>
            <a:ext cx="12181160" cy="4879586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Key features</a:t>
            </a:r>
          </a:p>
          <a:p>
            <a:pPr marL="360363" lvl="1" indent="-360363" defTabSz="914377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Modularity:</a:t>
            </a:r>
            <a:r>
              <a:rPr lang="en-GB" sz="1600" dirty="0">
                <a:solidFill>
                  <a:srgbClr val="004886"/>
                </a:solidFill>
              </a:rPr>
              <a:t> SSPA consists of two chains, "A" and "B", potentially allowing for independent operation and maintenance.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Power Amplifier Modules: Utilizes MAB702C01 modules with ART2K0FE transistors for high gain and </a:t>
            </a:r>
            <a:r>
              <a:rPr lang="en-GB" sz="1600" b="1" dirty="0">
                <a:solidFill>
                  <a:srgbClr val="004886"/>
                </a:solidFill>
              </a:rPr>
              <a:t>hot-swappable capability</a:t>
            </a:r>
            <a:r>
              <a:rPr lang="en-GB" sz="1600" dirty="0">
                <a:solidFill>
                  <a:srgbClr val="004886"/>
                </a:solidFill>
              </a:rPr>
              <a:t>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Power Distribution: Features a passive power splitting system for signal distribution and a power combining system for signal summation.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Cooling System: Integrated cooling system to manage heat and maintain performance.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Better sustainability thanks to lower electrical consumption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Control Subsystem: Includes a PLC and a main data gateway for </a:t>
            </a:r>
            <a:r>
              <a:rPr lang="en-GB" sz="1600" b="1" dirty="0">
                <a:solidFill>
                  <a:srgbClr val="004886"/>
                </a:solidFill>
              </a:rPr>
              <a:t>operation monitoring and implementing protections</a:t>
            </a:r>
            <a:r>
              <a:rPr lang="en-GB" sz="1600" dirty="0">
                <a:solidFill>
                  <a:srgbClr val="004886"/>
                </a:solidFill>
              </a:rPr>
              <a:t>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Measurement and Protection Unit </a:t>
            </a:r>
            <a:r>
              <a:rPr lang="en-GB" sz="1600" dirty="0">
                <a:solidFill>
                  <a:srgbClr val="004886"/>
                </a:solidFill>
              </a:rPr>
              <a:t>(MPU): Measures input/output power and implements </a:t>
            </a:r>
            <a:r>
              <a:rPr lang="en-GB" sz="1600" b="1" dirty="0">
                <a:solidFill>
                  <a:srgbClr val="004886"/>
                </a:solidFill>
              </a:rPr>
              <a:t>safety protections</a:t>
            </a:r>
            <a:r>
              <a:rPr lang="en-GB" sz="1600" dirty="0">
                <a:solidFill>
                  <a:srgbClr val="004886"/>
                </a:solidFill>
              </a:rPr>
              <a:t>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Design Justification: Ensures compatibility with the RF chain and focuses on reliability, efficiency, and safety.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8736DA3-7D3A-0A33-883C-8485AEBE39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85" b="2271"/>
          <a:stretch/>
        </p:blipFill>
        <p:spPr>
          <a:xfrm>
            <a:off x="1559860" y="3404152"/>
            <a:ext cx="8964704" cy="31178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2824F3E-2A4F-B881-B12F-225EA054B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9" y="5670258"/>
            <a:ext cx="1469651" cy="51975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3DE8B-2C86-963B-01D1-23D6F4D2A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B53D8E04-7F30-A5D9-7439-7A73FCF51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4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3187A32-A6C5-BD4E-8CAE-9D67922C5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814916"/>
              </p:ext>
            </p:extLst>
          </p:nvPr>
        </p:nvGraphicFramePr>
        <p:xfrm>
          <a:off x="1669714" y="692696"/>
          <a:ext cx="8746766" cy="541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31D969F-D772-E240-93E5-05B8AA2BAA5F}"/>
              </a:ext>
            </a:extLst>
          </p:cNvPr>
          <p:cNvSpPr txBox="1"/>
          <p:nvPr/>
        </p:nvSpPr>
        <p:spPr>
          <a:xfrm>
            <a:off x="1919536" y="1023119"/>
            <a:ext cx="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E88C1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7ACF2E-6D6E-F34B-9556-5DCA69A5A828}"/>
              </a:ext>
            </a:extLst>
          </p:cNvPr>
          <p:cNvSpPr txBox="1"/>
          <p:nvPr/>
        </p:nvSpPr>
        <p:spPr>
          <a:xfrm>
            <a:off x="2613326" y="3573016"/>
            <a:ext cx="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E88C1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64C23B-9BA8-F04C-A719-B0FED11AC074}"/>
              </a:ext>
            </a:extLst>
          </p:cNvPr>
          <p:cNvSpPr txBox="1"/>
          <p:nvPr/>
        </p:nvSpPr>
        <p:spPr>
          <a:xfrm>
            <a:off x="2397302" y="1887215"/>
            <a:ext cx="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E88C1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FC9630-85B4-3543-B77D-E0C8D0091CD5}"/>
              </a:ext>
            </a:extLst>
          </p:cNvPr>
          <p:cNvSpPr txBox="1"/>
          <p:nvPr/>
        </p:nvSpPr>
        <p:spPr>
          <a:xfrm>
            <a:off x="2397302" y="4437112"/>
            <a:ext cx="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E88C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D71D54-1FF5-4E42-BD3C-0AB8D4D5CF51}"/>
              </a:ext>
            </a:extLst>
          </p:cNvPr>
          <p:cNvSpPr txBox="1"/>
          <p:nvPr/>
        </p:nvSpPr>
        <p:spPr>
          <a:xfrm>
            <a:off x="2613326" y="2708920"/>
            <a:ext cx="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E88C1"/>
                </a:solidFill>
              </a:rPr>
              <a:t>3</a:t>
            </a:r>
          </a:p>
        </p:txBody>
      </p:sp>
      <p:sp>
        <p:nvSpPr>
          <p:cNvPr id="23" name="CuadroTexto 5">
            <a:extLst>
              <a:ext uri="{FF2B5EF4-FFF2-40B4-BE49-F238E27FC236}">
                <a16:creationId xmlns:a16="http://schemas.microsoft.com/office/drawing/2014/main" id="{F20DBFD9-2648-E647-B252-591D8A0083D7}"/>
              </a:ext>
            </a:extLst>
          </p:cNvPr>
          <p:cNvSpPr txBox="1"/>
          <p:nvPr/>
        </p:nvSpPr>
        <p:spPr>
          <a:xfrm>
            <a:off x="1631504" y="-7156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rmAutofit fontScale="77500" lnSpcReduction="20000"/>
          </a:bodyPr>
          <a:lstStyle/>
          <a:p>
            <a:r>
              <a:rPr lang="en-US" sz="5333" b="1" dirty="0">
                <a:solidFill>
                  <a:srgbClr val="00437D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Outli</a:t>
            </a:r>
            <a:r>
              <a:rPr lang="en-US" sz="5333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ne</a:t>
            </a:r>
            <a:endParaRPr lang="es-ES" sz="5333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996A900-CB75-9041-8FEF-E0E4066A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FC9630-85B4-3543-B77D-E0C8D0091CD5}"/>
              </a:ext>
            </a:extLst>
          </p:cNvPr>
          <p:cNvSpPr txBox="1"/>
          <p:nvPr/>
        </p:nvSpPr>
        <p:spPr>
          <a:xfrm>
            <a:off x="1965254" y="5301208"/>
            <a:ext cx="31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E88C1"/>
                </a:solidFill>
              </a:rPr>
              <a:t>6</a:t>
            </a:r>
          </a:p>
        </p:txBody>
      </p:sp>
      <p:pic>
        <p:nvPicPr>
          <p:cNvPr id="3" name="Grafik 13">
            <a:extLst>
              <a:ext uri="{FF2B5EF4-FFF2-40B4-BE49-F238E27FC236}">
                <a16:creationId xmlns:a16="http://schemas.microsoft.com/office/drawing/2014/main" id="{10F2AA23-9E78-C686-1705-5844E2A26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9965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83212B80-FC91-99ED-008A-DC965C22A3ED}"/>
              </a:ext>
            </a:extLst>
          </p:cNvPr>
          <p:cNvSpPr txBox="1"/>
          <p:nvPr/>
        </p:nvSpPr>
        <p:spPr>
          <a:xfrm>
            <a:off x="1218774" y="-3208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RAMS Approach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12" name="CuadroTexto 22">
            <a:extLst>
              <a:ext uri="{FF2B5EF4-FFF2-40B4-BE49-F238E27FC236}">
                <a16:creationId xmlns:a16="http://schemas.microsoft.com/office/drawing/2014/main" id="{32228A13-A0D3-0B0F-F55B-478B9D73D78C}"/>
              </a:ext>
            </a:extLst>
          </p:cNvPr>
          <p:cNvSpPr txBox="1"/>
          <p:nvPr/>
        </p:nvSpPr>
        <p:spPr>
          <a:xfrm>
            <a:off x="63826" y="629298"/>
            <a:ext cx="12117334" cy="452431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>
              <a:defRPr sz="4267">
                <a:solidFill>
                  <a:srgbClr val="002060"/>
                </a:solidFill>
                <a:latin typeface="Helvetica" pitchFamily="2" charset="0"/>
                <a:ea typeface="Gill Sans Nova Book" panose="020B0502020204020203" pitchFamily="34" charset="-128"/>
                <a:cs typeface="Gill Sans Nova Book" panose="020B0502020204020203" pitchFamily="34" charset="-128"/>
              </a:defRPr>
            </a:lvl1pPr>
          </a:lstStyle>
          <a:p>
            <a:pPr marL="0" lvl="1" defTabSz="914377"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Methodology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srgbClr val="004886"/>
                </a:solidFill>
              </a:rPr>
              <a:t>Comprehensive RAMS </a:t>
            </a:r>
            <a:r>
              <a:rPr lang="en-GB" sz="1400" dirty="0">
                <a:solidFill>
                  <a:srgbClr val="004886"/>
                </a:solidFill>
              </a:rPr>
              <a:t>analysis ensures the SSPA system meets high standards of reliability, availability, maintainability, and safety.</a:t>
            </a:r>
          </a:p>
          <a:p>
            <a:pPr marL="360363" lvl="1" indent="-360363" defTabSz="914377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b="1" dirty="0" err="1">
                <a:solidFill>
                  <a:srgbClr val="004886"/>
                </a:solidFill>
              </a:rPr>
              <a:t>MoSCoW</a:t>
            </a:r>
            <a:r>
              <a:rPr lang="en-GB" sz="1400" b="1" dirty="0">
                <a:solidFill>
                  <a:srgbClr val="004886"/>
                </a:solidFill>
              </a:rPr>
              <a:t> method </a:t>
            </a:r>
            <a:r>
              <a:rPr lang="en-GB" sz="1400" dirty="0">
                <a:solidFill>
                  <a:srgbClr val="004886"/>
                </a:solidFill>
              </a:rPr>
              <a:t>helps prioritize and validate requirements effectively</a:t>
            </a:r>
            <a:endParaRPr lang="en-GB" sz="1400" b="1" dirty="0">
              <a:solidFill>
                <a:srgbClr val="004886"/>
              </a:solidFill>
            </a:endParaRPr>
          </a:p>
          <a:p>
            <a:pPr marL="0" lvl="1" defTabSz="914377"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04886"/>
                </a:solidFill>
              </a:rPr>
              <a:t>Analysis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srgbClr val="004886"/>
                </a:solidFill>
              </a:rPr>
              <a:t>SSPA system reliability thoroughly assessed to ensure the overall availability of the 8-chain system exceeds 98%.</a:t>
            </a:r>
          </a:p>
          <a:p>
            <a:pPr marL="360363" lvl="1" indent="-360363" defTabSz="914377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004886"/>
                </a:solidFill>
              </a:rPr>
              <a:t>Assessment based on detailed calculations of the MTTF for critical components and implementation of redundancy to enhance reliability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GB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GB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GB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US" sz="1600" dirty="0">
              <a:solidFill>
                <a:srgbClr val="004886"/>
              </a:solidFill>
            </a:endParaRPr>
          </a:p>
          <a:p>
            <a:pPr marL="0" lvl="1" defTabSz="914377">
              <a:spcBef>
                <a:spcPts val="600"/>
              </a:spcBef>
              <a:defRPr/>
            </a:pPr>
            <a:endParaRPr lang="en-US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004886"/>
                </a:solidFill>
              </a:rPr>
              <a:t>MTTF of critical components, such as power transistors, driver transistors, and power supplies, calculated based on their operating conditions</a:t>
            </a:r>
          </a:p>
          <a:p>
            <a:pPr marL="360363" lvl="1" indent="-360363" defTabSz="914377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srgbClr val="004886"/>
                </a:solidFill>
              </a:rPr>
              <a:t>Redundancy to enhance reliability</a:t>
            </a:r>
            <a:r>
              <a:rPr lang="en-GB" sz="1400" dirty="0">
                <a:solidFill>
                  <a:srgbClr val="004886"/>
                </a:solidFill>
              </a:rPr>
              <a:t>. Particularly MTTF of the complete power amplifier module with redundant power supplies is estimated at 710,000 hours (81 years)</a:t>
            </a:r>
          </a:p>
          <a:p>
            <a:pPr marL="360363" lvl="1" indent="-360363" defTabSz="914377">
              <a:spcBef>
                <a:spcPts val="3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004886"/>
                </a:solidFill>
              </a:rPr>
              <a:t>One of the three power supplies in the module is redundant</a:t>
            </a:r>
            <a:endParaRPr lang="en-US" sz="1400" dirty="0">
              <a:solidFill>
                <a:srgbClr val="00488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7F9E2B-15F4-FF03-36CE-0CCD23588655}"/>
              </a:ext>
            </a:extLst>
          </p:cNvPr>
          <p:cNvSpPr txBox="1"/>
          <p:nvPr/>
        </p:nvSpPr>
        <p:spPr>
          <a:xfrm>
            <a:off x="3005489" y="6249011"/>
            <a:ext cx="4521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MAB702C01 Power amplifier: Left </a:t>
            </a:r>
            <a:r>
              <a:rPr lang="en-GB" sz="12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1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ront view, right </a:t>
            </a:r>
            <a:r>
              <a:rPr lang="en-GB" sz="12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12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 view(b).</a:t>
            </a:r>
            <a:endParaRPr lang="en-GB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4B9423-8E23-6F45-2ED3-421CB778F409}"/>
              </a:ext>
            </a:extLst>
          </p:cNvPr>
          <p:cNvSpPr txBox="1"/>
          <p:nvPr/>
        </p:nvSpPr>
        <p:spPr>
          <a:xfrm>
            <a:off x="9974572" y="5894588"/>
            <a:ext cx="805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New SSPA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57AEF58-7A5F-A0FF-D70E-7523ABF572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903455"/>
              </p:ext>
            </p:extLst>
          </p:nvPr>
        </p:nvGraphicFramePr>
        <p:xfrm>
          <a:off x="2373094" y="2454014"/>
          <a:ext cx="5739130" cy="167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900">
                  <a:extLst>
                    <a:ext uri="{9D8B030D-6E8A-4147-A177-3AD203B41FA5}">
                      <a16:colId xmlns:a16="http://schemas.microsoft.com/office/drawing/2014/main" val="3307940681"/>
                    </a:ext>
                  </a:extLst>
                </a:gridCol>
                <a:gridCol w="1265555">
                  <a:extLst>
                    <a:ext uri="{9D8B030D-6E8A-4147-A177-3AD203B41FA5}">
                      <a16:colId xmlns:a16="http://schemas.microsoft.com/office/drawing/2014/main" val="2924567698"/>
                    </a:ext>
                  </a:extLst>
                </a:gridCol>
                <a:gridCol w="1239520">
                  <a:extLst>
                    <a:ext uri="{9D8B030D-6E8A-4147-A177-3AD203B41FA5}">
                      <a16:colId xmlns:a16="http://schemas.microsoft.com/office/drawing/2014/main" val="3325645963"/>
                    </a:ext>
                  </a:extLst>
                </a:gridCol>
                <a:gridCol w="1240155">
                  <a:extLst>
                    <a:ext uri="{9D8B030D-6E8A-4147-A177-3AD203B41FA5}">
                      <a16:colId xmlns:a16="http://schemas.microsoft.com/office/drawing/2014/main" val="3502746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Failure rate (</a:t>
                      </a:r>
                      <a:r>
                        <a:rPr lang="es-ES" sz="1100">
                          <a:effectLst/>
                        </a:rPr>
                        <a:t>λ</a:t>
                      </a:r>
                      <a:r>
                        <a:rPr lang="en-US" sz="1100">
                          <a:effectLst/>
                        </a:rPr>
                        <a:t>) (failures/hour)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MTTF (hours)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MTTF (year</a:t>
                      </a:r>
                      <a:r>
                        <a:rPr lang="es-ES" sz="1100">
                          <a:effectLst/>
                        </a:rPr>
                        <a:t>s)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5745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ART2K0FE (λ</a:t>
                      </a:r>
                      <a:r>
                        <a:rPr lang="es-ES" sz="1100" baseline="-25000">
                          <a:effectLst/>
                        </a:rPr>
                        <a:t>Trt1</a:t>
                      </a:r>
                      <a:r>
                        <a:rPr lang="es-ES" sz="1100">
                          <a:effectLst/>
                        </a:rPr>
                        <a:t>)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1.46∙10</a:t>
                      </a:r>
                      <a:r>
                        <a:rPr lang="en-US" sz="1100" baseline="30000">
                          <a:effectLst/>
                        </a:rPr>
                        <a:t>-8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6.84∙10</a:t>
                      </a:r>
                      <a:r>
                        <a:rPr lang="en-US" sz="1100" baseline="30000">
                          <a:effectLst/>
                        </a:rPr>
                        <a:t>7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7813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4331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effectLst/>
                        </a:rPr>
                        <a:t>ART150FE (λ</a:t>
                      </a:r>
                      <a:r>
                        <a:rPr lang="es-ES" sz="1100" baseline="-25000" dirty="0">
                          <a:effectLst/>
                        </a:rPr>
                        <a:t>ART150FE</a:t>
                      </a:r>
                      <a:r>
                        <a:rPr lang="es-ES" sz="1100" dirty="0">
                          <a:effectLst/>
                        </a:rPr>
                        <a:t>)</a:t>
                      </a:r>
                      <a:endParaRPr lang="en-GB" sz="11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3.4∙10</a:t>
                      </a:r>
                      <a:r>
                        <a:rPr lang="en-US" sz="1100" baseline="30000">
                          <a:effectLst/>
                        </a:rPr>
                        <a:t>-9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2.9∙10</a:t>
                      </a:r>
                      <a:r>
                        <a:rPr lang="en-US" sz="1100" baseline="30000">
                          <a:effectLst/>
                        </a:rPr>
                        <a:t>8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33472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3896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MAB500P01 Driver Amplifier</a:t>
                      </a:r>
                      <a:endParaRPr lang="en-GB" sz="11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6.8∙10</a:t>
                      </a:r>
                      <a:r>
                        <a:rPr lang="en-US" sz="1100" baseline="30000">
                          <a:effectLst/>
                        </a:rPr>
                        <a:t>-9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1.46∙10</a:t>
                      </a:r>
                      <a:r>
                        <a:rPr lang="en-US" sz="1100" baseline="30000">
                          <a:effectLst/>
                        </a:rPr>
                        <a:t>8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16736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6711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Power Supplies (DC/DC Converters)</a:t>
                      </a:r>
                      <a:endParaRPr lang="en-GB" sz="11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1.1∙10</a:t>
                      </a:r>
                      <a:r>
                        <a:rPr lang="en-GB" sz="1100" baseline="30000">
                          <a:effectLst/>
                        </a:rPr>
                        <a:t>-6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9∙10</a:t>
                      </a:r>
                      <a:r>
                        <a:rPr lang="en-GB" sz="1100" baseline="300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103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7022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effectLst/>
                        </a:rPr>
                        <a:t>Complete module MAB702C01 (with Redundant Power Supplies)</a:t>
                      </a:r>
                      <a:endParaRPr lang="en-GB" sz="11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7.1∙10</a:t>
                      </a:r>
                      <a:r>
                        <a:rPr lang="en-US" sz="1100" baseline="30000">
                          <a:effectLst/>
                        </a:rPr>
                        <a:t>5</a:t>
                      </a:r>
                      <a:endParaRPr lang="en-GB" sz="110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effectLst/>
                        </a:rPr>
                        <a:t>81</a:t>
                      </a:r>
                      <a:endParaRPr lang="en-GB" sz="1100" dirty="0"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7386474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41D295AD-DA16-8EE9-FD9F-6F554350F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4" y="5090848"/>
            <a:ext cx="4337722" cy="12023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2DC426-947E-2A52-830E-D51FBF174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271" y="5090479"/>
            <a:ext cx="4291302" cy="12003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E6DA0-F92E-4309-B426-89950D66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E07CF3E9-ADA9-25FD-78B4-EB7C9373A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49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83212B80-FC91-99ED-008A-DC965C22A3ED}"/>
              </a:ext>
            </a:extLst>
          </p:cNvPr>
          <p:cNvSpPr txBox="1"/>
          <p:nvPr/>
        </p:nvSpPr>
        <p:spPr>
          <a:xfrm>
            <a:off x="1218774" y="-3208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RAMS Approach (cont’d)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12" name="CuadroTexto 22">
            <a:extLst>
              <a:ext uri="{FF2B5EF4-FFF2-40B4-BE49-F238E27FC236}">
                <a16:creationId xmlns:a16="http://schemas.microsoft.com/office/drawing/2014/main" id="{32228A13-A0D3-0B0F-F55B-478B9D73D78C}"/>
              </a:ext>
            </a:extLst>
          </p:cNvPr>
          <p:cNvSpPr txBox="1"/>
          <p:nvPr/>
        </p:nvSpPr>
        <p:spPr>
          <a:xfrm>
            <a:off x="63826" y="629298"/>
            <a:ext cx="12117334" cy="518603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>
              <a:defRPr sz="4267">
                <a:solidFill>
                  <a:srgbClr val="002060"/>
                </a:solidFill>
                <a:latin typeface="Helvetica" pitchFamily="2" charset="0"/>
                <a:ea typeface="Gill Sans Nova Book" panose="020B0502020204020203" pitchFamily="34" charset="-128"/>
                <a:cs typeface="Gill Sans Nova Book" panose="020B0502020204020203" pitchFamily="34" charset="-128"/>
              </a:defRPr>
            </a:lvl1pPr>
          </a:lstStyle>
          <a:p>
            <a:pPr marL="0" lvl="1" defTabSz="914377"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Tolerance to component failure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The overall SSPA system includes 30 power amplifier modules,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System is designed to tolerate failures in up to 10 transistors (equivalent to a whole power amplifier module and 4 individual transistors in failure), without affecting the output power requirements.</a:t>
            </a:r>
            <a:endParaRPr lang="en-GB" sz="1600" b="1" dirty="0">
              <a:solidFill>
                <a:srgbClr val="004886"/>
              </a:solidFill>
            </a:endParaRPr>
          </a:p>
          <a:p>
            <a:pPr marL="0" lvl="1" defTabSz="914377">
              <a:spcBef>
                <a:spcPts val="600"/>
              </a:spcBef>
              <a:defRPr/>
            </a:pPr>
            <a:endParaRPr lang="en-GB" sz="1800" b="1" dirty="0">
              <a:solidFill>
                <a:srgbClr val="004886"/>
              </a:solidFill>
            </a:endParaRPr>
          </a:p>
          <a:p>
            <a:pPr marL="0" lvl="1" defTabSz="914377"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04886"/>
                </a:solidFill>
              </a:rPr>
              <a:t>Overall SSPA System Reliability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For the entire SSPA system, the redundancy in power amplifier modules and power supplies is taken into account, resulting in a high overall MTTF.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The 8-chain SSPA system's reliability is calculated without any redundancy between the chains,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Overall MTTF is 55,551 hours (6.34 years).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GB" sz="1600" dirty="0">
              <a:solidFill>
                <a:srgbClr val="004886"/>
              </a:solidFill>
            </a:endParaRPr>
          </a:p>
          <a:p>
            <a:pPr marL="0" lvl="1" defTabSz="914377">
              <a:spcBef>
                <a:spcPts val="600"/>
              </a:spcBef>
              <a:defRPr/>
            </a:pPr>
            <a:endParaRPr lang="en-GB" sz="1800" b="1" dirty="0">
              <a:solidFill>
                <a:srgbClr val="004886"/>
              </a:solidFill>
            </a:endParaRPr>
          </a:p>
          <a:p>
            <a:pPr marL="0" lvl="1" defTabSz="914377"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04886"/>
                </a:solidFill>
              </a:rPr>
              <a:t>Availability</a:t>
            </a:r>
          </a:p>
          <a:p>
            <a:pPr marL="0" lvl="1" defTabSz="914377">
              <a:spcBef>
                <a:spcPts val="600"/>
              </a:spcBef>
              <a:defRPr/>
            </a:pPr>
            <a:endParaRPr lang="en-US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GB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MTTR can be maximized by </a:t>
            </a:r>
            <a:r>
              <a:rPr lang="en-GB" sz="1600" b="1" dirty="0">
                <a:solidFill>
                  <a:srgbClr val="004886"/>
                </a:solidFill>
              </a:rPr>
              <a:t>increasing MTTF </a:t>
            </a:r>
            <a:r>
              <a:rPr lang="en-GB" sz="1600" dirty="0">
                <a:solidFill>
                  <a:srgbClr val="004886"/>
                </a:solidFill>
              </a:rPr>
              <a:t>or/and </a:t>
            </a:r>
            <a:r>
              <a:rPr lang="en-GB" sz="1600" b="1" dirty="0">
                <a:solidFill>
                  <a:srgbClr val="004886"/>
                </a:solidFill>
              </a:rPr>
              <a:t>minimizing MTTR</a:t>
            </a:r>
            <a:r>
              <a:rPr lang="en-GB" sz="1600" dirty="0">
                <a:solidFill>
                  <a:srgbClr val="004886"/>
                </a:solidFill>
              </a:rPr>
              <a:t>. </a:t>
            </a:r>
            <a:endParaRPr lang="en-US" sz="1600" b="1" dirty="0">
              <a:solidFill>
                <a:srgbClr val="00488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5">
                <a:extLst>
                  <a:ext uri="{FF2B5EF4-FFF2-40B4-BE49-F238E27FC236}">
                    <a16:creationId xmlns:a16="http://schemas.microsoft.com/office/drawing/2014/main" id="{55F0E8FA-ACC2-C177-AB2A-B146F499266D}"/>
                  </a:ext>
                </a:extLst>
              </p:cNvPr>
              <p:cNvSpPr txBox="1"/>
              <p:nvPr/>
            </p:nvSpPr>
            <p:spPr>
              <a:xfrm>
                <a:off x="886922" y="4639235"/>
                <a:ext cx="6269323" cy="557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rgbClr val="004886"/>
                          </a:solidFill>
                          <a:latin typeface="Cambria Math" panose="02040503050406030204" pitchFamily="18" charset="0"/>
                        </a:rPr>
                        <m:t>𝐴𝑣𝑎𝑖𝑙𝑎𝑏𝑖𝑙𝑖𝑡𝑦</m:t>
                      </m:r>
                      <m:r>
                        <a:rPr lang="en-GB" sz="1600" i="1">
                          <a:solidFill>
                            <a:srgbClr val="00488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solidFill>
                                <a:srgbClr val="00488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solidFill>
                                <a:srgbClr val="004886"/>
                              </a:solidFill>
                              <a:latin typeface="Cambria Math" panose="02040503050406030204" pitchFamily="18" charset="0"/>
                            </a:rPr>
                            <m:t>𝑀𝑇𝑇𝐹</m:t>
                          </m:r>
                        </m:num>
                        <m:den>
                          <m:r>
                            <a:rPr lang="en-GB" sz="1600" i="1">
                              <a:solidFill>
                                <a:srgbClr val="004886"/>
                              </a:solidFill>
                              <a:latin typeface="Cambria Math" panose="02040503050406030204" pitchFamily="18" charset="0"/>
                            </a:rPr>
                            <m:t>𝑀𝑇𝑇𝐹</m:t>
                          </m:r>
                          <m:r>
                            <a:rPr lang="en-GB" sz="1600" i="1">
                              <a:solidFill>
                                <a:srgbClr val="004886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i="1">
                              <a:solidFill>
                                <a:srgbClr val="004886"/>
                              </a:solidFill>
                              <a:latin typeface="Cambria Math" panose="02040503050406030204" pitchFamily="18" charset="0"/>
                            </a:rPr>
                            <m:t>𝑀𝑇𝑇𝑅</m:t>
                          </m:r>
                        </m:den>
                      </m:f>
                      <m:r>
                        <a:rPr lang="en-GB" sz="1600" i="1">
                          <a:solidFill>
                            <a:srgbClr val="004886"/>
                          </a:solidFill>
                          <a:latin typeface="Cambria Math" panose="02040503050406030204" pitchFamily="18" charset="0"/>
                        </a:rPr>
                        <m:t>&gt;98%</m:t>
                      </m:r>
                    </m:oMath>
                  </m:oMathPara>
                </a14:m>
                <a:endParaRPr lang="en-GB" sz="2000" i="1" dirty="0">
                  <a:solidFill>
                    <a:srgbClr val="004886"/>
                  </a:solidFill>
                </a:endParaRPr>
              </a:p>
            </p:txBody>
          </p:sp>
        </mc:Choice>
        <mc:Fallback xmlns="">
          <p:sp>
            <p:nvSpPr>
              <p:cNvPr id="5" name="CuadroTexto 5">
                <a:extLst>
                  <a:ext uri="{FF2B5EF4-FFF2-40B4-BE49-F238E27FC236}">
                    <a16:creationId xmlns:a16="http://schemas.microsoft.com/office/drawing/2014/main" id="{55F0E8FA-ACC2-C177-AB2A-B146F4992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922" y="4639235"/>
                <a:ext cx="6269323" cy="5574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2FBD15-2337-0DE1-76D0-B9840BFD1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C4548C4E-0A22-8543-FA5F-1847AA7E7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69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83212B80-FC91-99ED-008A-DC965C22A3ED}"/>
              </a:ext>
            </a:extLst>
          </p:cNvPr>
          <p:cNvSpPr txBox="1"/>
          <p:nvPr/>
        </p:nvSpPr>
        <p:spPr>
          <a:xfrm>
            <a:off x="1218774" y="-3208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RAMS Approach (cont’d)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12" name="CuadroTexto 22">
            <a:extLst>
              <a:ext uri="{FF2B5EF4-FFF2-40B4-BE49-F238E27FC236}">
                <a16:creationId xmlns:a16="http://schemas.microsoft.com/office/drawing/2014/main" id="{32228A13-A0D3-0B0F-F55B-478B9D73D78C}"/>
              </a:ext>
            </a:extLst>
          </p:cNvPr>
          <p:cNvSpPr txBox="1"/>
          <p:nvPr/>
        </p:nvSpPr>
        <p:spPr>
          <a:xfrm>
            <a:off x="63826" y="545408"/>
            <a:ext cx="12117334" cy="612475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>
              <a:defRPr sz="4267">
                <a:solidFill>
                  <a:srgbClr val="002060"/>
                </a:solidFill>
                <a:latin typeface="Helvetica" pitchFamily="2" charset="0"/>
                <a:ea typeface="Gill Sans Nova Book" panose="020B0502020204020203" pitchFamily="34" charset="-128"/>
                <a:cs typeface="Gill Sans Nova Book" panose="020B0502020204020203" pitchFamily="34" charset="-128"/>
              </a:defRPr>
            </a:lvl1pPr>
          </a:lstStyle>
          <a:p>
            <a:pPr marL="0" lvl="1" defTabSz="914377">
              <a:spcBef>
                <a:spcPts val="600"/>
              </a:spcBef>
              <a:defRPr/>
            </a:pPr>
            <a:r>
              <a:rPr lang="en-GB" sz="18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Strategy to minimize MTTR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Modular design with pluggable modules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modules are hot-swappable and integrate all the active connections in the rear panel </a:t>
            </a:r>
            <a:r>
              <a:rPr lang="en-GB" sz="1400" dirty="0">
                <a:solidFill>
                  <a:srgbClr val="004886"/>
                </a:solidFill>
                <a:sym typeface="Wingdings" panose="05000000000000000000" pitchFamily="2" charset="2"/>
              </a:rPr>
              <a:t> Maintaining operational continuity and safety</a:t>
            </a:r>
            <a:endParaRPr lang="en-GB" sz="1400" dirty="0">
              <a:solidFill>
                <a:srgbClr val="004886"/>
              </a:solidFill>
            </a:endParaRP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Connectors designed so that hot disconnection/connection sequences can be performed safely without any risk of electric arcs, high VSWR (Voltage Standing Wave Ratio) or oscillations</a:t>
            </a:r>
            <a:r>
              <a:rPr lang="en-GB" sz="1600" dirty="0">
                <a:solidFill>
                  <a:srgbClr val="004886"/>
                </a:solidFill>
              </a:rPr>
              <a:t>.</a:t>
            </a:r>
            <a:endParaRPr lang="en-GB" sz="1800" b="1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Standardized and interchangeable components </a:t>
            </a:r>
            <a:r>
              <a:rPr lang="en-GB" sz="1600" dirty="0">
                <a:solidFill>
                  <a:srgbClr val="004886"/>
                </a:solidFill>
              </a:rPr>
              <a:t>within the modules so that can be quickly swapped out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Power transistors (e.g., ART2K0FE) and driver transistors (e.g., ART150FE) are standardized components </a:t>
            </a:r>
            <a:r>
              <a:rPr lang="en-GB" sz="1400" dirty="0">
                <a:solidFill>
                  <a:srgbClr val="004886"/>
                </a:solidFill>
                <a:sym typeface="Wingdings" panose="05000000000000000000" pitchFamily="2" charset="2"/>
              </a:rPr>
              <a:t> Ease spare part management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Technicians can be trained to handle standardized components, making repairs and maintenance more efficient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Spare modules and parts readily available on-site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Technicians can quickly replace the faulty module with a spare and then repair the faulty module offline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Easy access and maintenance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Accessible Design </a:t>
            </a:r>
            <a:r>
              <a:rPr lang="en-GB" sz="1400" dirty="0">
                <a:solidFill>
                  <a:srgbClr val="004886"/>
                </a:solidFill>
                <a:sym typeface="Wingdings" panose="05000000000000000000" pitchFamily="2" charset="2"/>
              </a:rPr>
              <a:t> </a:t>
            </a:r>
            <a:r>
              <a:rPr lang="en-GB" sz="1400" dirty="0">
                <a:solidFill>
                  <a:srgbClr val="004886"/>
                </a:solidFill>
              </a:rPr>
              <a:t>Technicians can quickly reach and replace faulty modules or component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Clear documentation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Trained Personnel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Automated Diagnostics 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Measurements and Protections Units: detect and measure input, forward, and reflected RF power </a:t>
            </a:r>
            <a:r>
              <a:rPr lang="en-GB" sz="1400" dirty="0">
                <a:solidFill>
                  <a:srgbClr val="004886"/>
                </a:solidFill>
                <a:sym typeface="Wingdings" panose="05000000000000000000" pitchFamily="2" charset="2"/>
              </a:rPr>
              <a:t></a:t>
            </a:r>
            <a:r>
              <a:rPr lang="en-GB" sz="1400" dirty="0">
                <a:solidFill>
                  <a:srgbClr val="004886"/>
                </a:solidFill>
              </a:rPr>
              <a:t> providing fast protection against overdrive, power exceedances, and gain loss by inhibiting the RF input signal to ensure system safety and reliability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Parameter Monitoring: system measures over 600 parameters every second, including currents, voltages, temperatures, and power levels across various components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solidFill>
                  <a:srgbClr val="004886"/>
                </a:solidFill>
              </a:rPr>
              <a:t>Alarm and Warning Thresholds: Configurable thresholds for alarms and warnings.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94055-A627-6064-F222-769C2262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E1363B4A-A424-EDF3-02EB-ED0924FE3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42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4410C3-B7CC-E764-FA2F-7842EE9B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GB" altLang="ja-JP" dirty="0"/>
              <a:t>Conclusion</a:t>
            </a:r>
            <a:endParaRPr kumimoji="1" lang="ja-JP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D17619-DE28-4A1E-0FC5-C65B4B27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35588691-5E66-24F8-98C2-67EBFF41D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1925C-B302-AA46-C8E7-FF7B71B6F6C5}"/>
              </a:ext>
            </a:extLst>
          </p:cNvPr>
          <p:cNvSpPr txBox="1"/>
          <p:nvPr/>
        </p:nvSpPr>
        <p:spPr>
          <a:xfrm>
            <a:off x="3935760" y="1844824"/>
            <a:ext cx="5059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8" name="テキスト ボックス 6">
            <a:extLst>
              <a:ext uri="{FF2B5EF4-FFF2-40B4-BE49-F238E27FC236}">
                <a16:creationId xmlns:a16="http://schemas.microsoft.com/office/drawing/2014/main" id="{5880BC15-732A-2FDA-3BAE-003C266D9FD5}"/>
              </a:ext>
            </a:extLst>
          </p:cNvPr>
          <p:cNvSpPr txBox="1"/>
          <p:nvPr/>
        </p:nvSpPr>
        <p:spPr>
          <a:xfrm>
            <a:off x="-168696" y="6289575"/>
            <a:ext cx="39604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100" i="1">
                <a:ea typeface="ＭＳ Ｐゴシック"/>
                <a:cs typeface="Calibri"/>
              </a:defRPr>
            </a:lvl1pPr>
          </a:lstStyle>
          <a:p>
            <a:r>
              <a:rPr lang="en-US" altLang="ja-JP" sz="1400" dirty="0">
                <a:solidFill>
                  <a:schemeClr val="bg1"/>
                </a:solidFill>
              </a:rPr>
              <a:t>Mont Iwaki from </a:t>
            </a:r>
            <a:r>
              <a:rPr lang="en-US" altLang="ja-JP" sz="1400" dirty="0" err="1">
                <a:solidFill>
                  <a:schemeClr val="bg1"/>
                </a:solidFill>
              </a:rPr>
              <a:t>Hirosaki</a:t>
            </a:r>
            <a:r>
              <a:rPr lang="en-US" altLang="ja-JP" sz="1400" dirty="0">
                <a:solidFill>
                  <a:schemeClr val="bg1"/>
                </a:solidFill>
              </a:rPr>
              <a:t> –Aomori prefecture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17D4CF-8BBB-4A16-D8B2-ED2254BC1A21}"/>
              </a:ext>
            </a:extLst>
          </p:cNvPr>
          <p:cNvSpPr/>
          <p:nvPr/>
        </p:nvSpPr>
        <p:spPr>
          <a:xfrm>
            <a:off x="386103" y="855377"/>
            <a:ext cx="1116124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1" indent="-360363" defTabSz="914377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GB" b="1" dirty="0" err="1">
                <a:solidFill>
                  <a:srgbClr val="004886"/>
                </a:solidFill>
              </a:rPr>
              <a:t>LIPAc</a:t>
            </a:r>
            <a:r>
              <a:rPr lang="en-GB" b="1" dirty="0">
                <a:solidFill>
                  <a:srgbClr val="004886"/>
                </a:solidFill>
              </a:rPr>
              <a:t> is the prototype accelerator for the IFMIF facility</a:t>
            </a:r>
            <a:r>
              <a:rPr lang="en-GB" dirty="0">
                <a:solidFill>
                  <a:srgbClr val="004886"/>
                </a:solidFill>
              </a:rPr>
              <a:t> and more particularly DONES which has started</a:t>
            </a:r>
          </a:p>
          <a:p>
            <a:pPr marL="360363" lvl="1" indent="-360363" defTabSz="914377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GB" b="1" dirty="0">
                <a:solidFill>
                  <a:srgbClr val="004886"/>
                </a:solidFill>
              </a:rPr>
              <a:t>While </a:t>
            </a:r>
            <a:r>
              <a:rPr lang="en-GB" b="1" dirty="0" err="1">
                <a:solidFill>
                  <a:srgbClr val="004886"/>
                </a:solidFill>
              </a:rPr>
              <a:t>LIPAc’s</a:t>
            </a:r>
            <a:r>
              <a:rPr lang="en-GB" b="1" dirty="0">
                <a:solidFill>
                  <a:srgbClr val="004886"/>
                </a:solidFill>
              </a:rPr>
              <a:t> primary purpose was to demonstrate performance</a:t>
            </a:r>
            <a:r>
              <a:rPr lang="en-GB" dirty="0">
                <a:solidFill>
                  <a:srgbClr val="004886"/>
                </a:solidFill>
              </a:rPr>
              <a:t>, enhancements have started to assess operational availability, reliability and maintainability </a:t>
            </a:r>
            <a:r>
              <a:rPr lang="en-GB" dirty="0">
                <a:solidFill>
                  <a:srgbClr val="004886"/>
                </a:solidFill>
                <a:sym typeface="Wingdings" panose="05000000000000000000" pitchFamily="2" charset="2"/>
              </a:rPr>
              <a:t></a:t>
            </a:r>
            <a:r>
              <a:rPr lang="en-GB" dirty="0">
                <a:solidFill>
                  <a:srgbClr val="004886"/>
                </a:solidFill>
              </a:rPr>
              <a:t> Important inputs for DONES </a:t>
            </a:r>
          </a:p>
          <a:p>
            <a:pPr marL="360363" lvl="1" indent="-360363" defTabSz="914377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GB" dirty="0">
                <a:solidFill>
                  <a:srgbClr val="004886"/>
                </a:solidFill>
              </a:rPr>
              <a:t>Key identified subsystems identified based on operational experience: Injector, RFPS, MPS, couplers</a:t>
            </a:r>
          </a:p>
          <a:p>
            <a:pPr marL="360363" lvl="1" indent="-360363" defTabSz="914377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GB" dirty="0">
                <a:solidFill>
                  <a:srgbClr val="004886"/>
                </a:solidFill>
              </a:rPr>
              <a:t>The examples of the </a:t>
            </a:r>
            <a:r>
              <a:rPr lang="en-GB" b="1" dirty="0">
                <a:solidFill>
                  <a:srgbClr val="004886"/>
                </a:solidFill>
              </a:rPr>
              <a:t>injectors and RFPS</a:t>
            </a:r>
            <a:r>
              <a:rPr lang="en-GB" dirty="0">
                <a:solidFill>
                  <a:srgbClr val="004886"/>
                </a:solidFill>
              </a:rPr>
              <a:t> are presented to illustrate how the </a:t>
            </a:r>
            <a:r>
              <a:rPr lang="en-GB" b="1" dirty="0">
                <a:solidFill>
                  <a:srgbClr val="004886"/>
                </a:solidFill>
              </a:rPr>
              <a:t>RAMS approach is integrated</a:t>
            </a:r>
            <a:r>
              <a:rPr lang="en-GB" dirty="0">
                <a:solidFill>
                  <a:srgbClr val="004886"/>
                </a:solidFill>
              </a:rPr>
              <a:t> from the very beginning of the procurement up to the commissioning and exploitation phases</a:t>
            </a:r>
          </a:p>
          <a:p>
            <a:pPr marL="360363" lvl="1" indent="-360363" defTabSz="914377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GB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GB" dirty="0">
              <a:solidFill>
                <a:srgbClr val="0048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76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4410C3-B7CC-E764-FA2F-7842EE9B1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D17619-DE28-4A1E-0FC5-C65B4B27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7" name="Grafik 13">
            <a:extLst>
              <a:ext uri="{FF2B5EF4-FFF2-40B4-BE49-F238E27FC236}">
                <a16:creationId xmlns:a16="http://schemas.microsoft.com/office/drawing/2014/main" id="{35588691-5E66-24F8-98C2-67EBFF41D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9B8C65-7E5E-745D-44FE-CCB006A5F9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" t="21225" r="199" b="10643"/>
          <a:stretch/>
        </p:blipFill>
        <p:spPr>
          <a:xfrm>
            <a:off x="-24680" y="597793"/>
            <a:ext cx="12224427" cy="5940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01925C-B302-AA46-C8E7-FF7B71B6F6C5}"/>
              </a:ext>
            </a:extLst>
          </p:cNvPr>
          <p:cNvSpPr txBox="1"/>
          <p:nvPr/>
        </p:nvSpPr>
        <p:spPr>
          <a:xfrm>
            <a:off x="3935760" y="1844824"/>
            <a:ext cx="5059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8" name="テキスト ボックス 6">
            <a:extLst>
              <a:ext uri="{FF2B5EF4-FFF2-40B4-BE49-F238E27FC236}">
                <a16:creationId xmlns:a16="http://schemas.microsoft.com/office/drawing/2014/main" id="{5880BC15-732A-2FDA-3BAE-003C266D9FD5}"/>
              </a:ext>
            </a:extLst>
          </p:cNvPr>
          <p:cNvSpPr txBox="1"/>
          <p:nvPr/>
        </p:nvSpPr>
        <p:spPr>
          <a:xfrm>
            <a:off x="-168696" y="6289575"/>
            <a:ext cx="396044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100" i="1">
                <a:ea typeface="ＭＳ Ｐゴシック"/>
                <a:cs typeface="Calibri"/>
              </a:defRPr>
            </a:lvl1pPr>
          </a:lstStyle>
          <a:p>
            <a:r>
              <a:rPr lang="en-US" altLang="ja-JP" sz="1400" dirty="0">
                <a:solidFill>
                  <a:schemeClr val="bg1"/>
                </a:solidFill>
              </a:rPr>
              <a:t>Mont Iwaki from </a:t>
            </a:r>
            <a:r>
              <a:rPr lang="en-US" altLang="ja-JP" sz="1400" dirty="0" err="1">
                <a:solidFill>
                  <a:schemeClr val="bg1"/>
                </a:solidFill>
              </a:rPr>
              <a:t>Hirosaki</a:t>
            </a:r>
            <a:r>
              <a:rPr lang="en-US" altLang="ja-JP" sz="1400" dirty="0">
                <a:solidFill>
                  <a:schemeClr val="bg1"/>
                </a:solidFill>
              </a:rPr>
              <a:t> –Aomori prefecture</a:t>
            </a:r>
          </a:p>
        </p:txBody>
      </p:sp>
    </p:spTree>
    <p:extLst>
      <p:ext uri="{BB962C8B-B14F-4D97-AF65-F5344CB8AC3E}">
        <p14:creationId xmlns:p14="http://schemas.microsoft.com/office/powerpoint/2010/main" val="3660110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F387B9D-1799-65E4-16DF-DE6E6256853F}"/>
              </a:ext>
            </a:extLst>
          </p:cNvPr>
          <p:cNvSpPr/>
          <p:nvPr/>
        </p:nvSpPr>
        <p:spPr>
          <a:xfrm>
            <a:off x="551384" y="4834287"/>
            <a:ext cx="4608512" cy="339971"/>
          </a:xfrm>
          <a:prstGeom prst="roundRect">
            <a:avLst>
              <a:gd name="adj" fmla="val 8120"/>
            </a:avLst>
          </a:prstGeom>
          <a:solidFill>
            <a:srgbClr val="ADE8FE">
              <a:alpha val="28000"/>
            </a:srgbClr>
          </a:solidFill>
          <a:ln w="190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C1565FE6-264A-ED49-025E-747E2871D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124744"/>
            <a:ext cx="8947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ts val="0"/>
              </a:spcBef>
              <a:spcAft>
                <a:spcPts val="600"/>
              </a:spcAft>
            </a:pPr>
            <a:r>
              <a:rPr lang="en-GB" altLang="en-US" sz="1600" b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3.3. WP3000 – Verification and validation of the technical proposal – Stage 2</a:t>
            </a:r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BFB5BDCE-FFDD-05C7-187B-81456FA31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1556792"/>
            <a:ext cx="4896544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08000" algn="l"/>
                <a:tab pos="61134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T3010 – Engineering, manufacture and procurement of components and parts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T3020 – Additional developments – Test facility (EU)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T3030 </a:t>
            </a:r>
            <a:r>
              <a:rPr lang="en-US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– Verification tests of critical components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T3040 – Assembly, integration, and check-out at test facility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T3050 – Factory Acceptance Tests and injector characterization at test facility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140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T3060 – Instruction documentation</a:t>
            </a:r>
          </a:p>
          <a:p>
            <a:pPr marL="285750" indent="-285750" defTabSz="914400"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1400" b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T3070 – Review and approval</a:t>
            </a:r>
            <a:endParaRPr lang="en-GB" altLang="en-US" sz="1400" b="1">
              <a:solidFill>
                <a:srgbClr val="000000"/>
              </a:solidFill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D3DA13DC-C319-1ED2-FDDD-79C8DEDA7327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5159896" y="1984486"/>
            <a:ext cx="921379" cy="3019787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D4B8AF4-C7BF-CCB2-FE7A-87F959783313}"/>
              </a:ext>
            </a:extLst>
          </p:cNvPr>
          <p:cNvSpPr txBox="1"/>
          <p:nvPr/>
        </p:nvSpPr>
        <p:spPr>
          <a:xfrm>
            <a:off x="6264913" y="1844824"/>
            <a:ext cx="42956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300"/>
              </a:spcBef>
              <a:spcAft>
                <a:spcPts val="600"/>
              </a:spcAft>
            </a:pPr>
            <a:r>
              <a:rPr lang="en-IE" sz="1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D2 – Verification and Validation </a:t>
            </a:r>
            <a:r>
              <a:rPr lang="en-IE" sz="1400" b="1" u="sng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Dossier</a:t>
            </a:r>
          </a:p>
        </p:txBody>
      </p:sp>
      <p:sp>
        <p:nvSpPr>
          <p:cNvPr id="50" name="Action Button: Document 4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F3C5938-37BE-54EC-BEEA-DBB418EAB59C}"/>
              </a:ext>
            </a:extLst>
          </p:cNvPr>
          <p:cNvSpPr/>
          <p:nvPr/>
        </p:nvSpPr>
        <p:spPr>
          <a:xfrm>
            <a:off x="6264913" y="1857400"/>
            <a:ext cx="302757" cy="296741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FBD1B49-1861-1ED5-AF43-C888C5BE539E}"/>
              </a:ext>
            </a:extLst>
          </p:cNvPr>
          <p:cNvSpPr txBox="1"/>
          <p:nvPr/>
        </p:nvSpPr>
        <p:spPr>
          <a:xfrm>
            <a:off x="6816155" y="2247378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D2.1 – Eng., manufacture, and procurement documentation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6169C6-016E-99FB-C44E-4F0F2FCE88AF}"/>
              </a:ext>
            </a:extLst>
          </p:cNvPr>
          <p:cNvSpPr txBox="1"/>
          <p:nvPr/>
        </p:nvSpPr>
        <p:spPr>
          <a:xfrm>
            <a:off x="6816155" y="2606183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D2.2 – Additional development documentation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3" name="Action Button: Document 5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B5CA550-ABAC-C1E7-8A4F-4A6D71085E62}"/>
              </a:ext>
            </a:extLst>
          </p:cNvPr>
          <p:cNvSpPr/>
          <p:nvPr/>
        </p:nvSpPr>
        <p:spPr>
          <a:xfrm>
            <a:off x="6641452" y="2275197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85E26B-B652-7D76-8F7E-30869DF30453}"/>
              </a:ext>
            </a:extLst>
          </p:cNvPr>
          <p:cNvSpPr txBox="1"/>
          <p:nvPr/>
        </p:nvSpPr>
        <p:spPr>
          <a:xfrm>
            <a:off x="6838191" y="2936246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D2.3 – Verification of critical components report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7A356F-FBCA-78E8-1754-27A13EE49F20}"/>
              </a:ext>
            </a:extLst>
          </p:cNvPr>
          <p:cNvSpPr txBox="1"/>
          <p:nvPr/>
        </p:nvSpPr>
        <p:spPr>
          <a:xfrm>
            <a:off x="6838191" y="3284902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D2.4 – Assembly, integration, and check-out report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C189E9-89AE-0CD8-4761-13DB20462641}"/>
              </a:ext>
            </a:extLst>
          </p:cNvPr>
          <p:cNvSpPr txBox="1"/>
          <p:nvPr/>
        </p:nvSpPr>
        <p:spPr>
          <a:xfrm>
            <a:off x="6828529" y="3641510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D2.5 – Factory Acceptance Tests report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CDE263-BEAC-FD69-204A-E6F5E47F2E8A}"/>
              </a:ext>
            </a:extLst>
          </p:cNvPr>
          <p:cNvSpPr txBox="1"/>
          <p:nvPr/>
        </p:nvSpPr>
        <p:spPr>
          <a:xfrm>
            <a:off x="6838191" y="4019028"/>
            <a:ext cx="48744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D2.6 – Instruction documentation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8" name="Action Button: Document 5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BA1B9D6-EC60-6506-7B84-F1F9778BAC08}"/>
              </a:ext>
            </a:extLst>
          </p:cNvPr>
          <p:cNvSpPr/>
          <p:nvPr/>
        </p:nvSpPr>
        <p:spPr>
          <a:xfrm>
            <a:off x="6639299" y="2622696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Action Button: Document 5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E3A145A-0130-6762-144E-419D2133C5C8}"/>
              </a:ext>
            </a:extLst>
          </p:cNvPr>
          <p:cNvSpPr/>
          <p:nvPr/>
        </p:nvSpPr>
        <p:spPr>
          <a:xfrm>
            <a:off x="6641452" y="2981718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Action Button: Document 5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2DE2787-118B-4754-D8F0-F235F550BCFC}"/>
              </a:ext>
            </a:extLst>
          </p:cNvPr>
          <p:cNvSpPr/>
          <p:nvPr/>
        </p:nvSpPr>
        <p:spPr>
          <a:xfrm>
            <a:off x="6641452" y="3330975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Action Button: Document 6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6EBBDA0-263A-2DC1-DE54-CE5947150440}"/>
              </a:ext>
            </a:extLst>
          </p:cNvPr>
          <p:cNvSpPr/>
          <p:nvPr/>
        </p:nvSpPr>
        <p:spPr>
          <a:xfrm>
            <a:off x="6643417" y="3678474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Action Button: Document 6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7C0F9F4-D490-7BBA-0181-3262F4FAB525}"/>
              </a:ext>
            </a:extLst>
          </p:cNvPr>
          <p:cNvSpPr/>
          <p:nvPr/>
        </p:nvSpPr>
        <p:spPr>
          <a:xfrm>
            <a:off x="6641452" y="4055565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CC37B94-D652-0491-50FC-6062277DC0A1}"/>
              </a:ext>
            </a:extLst>
          </p:cNvPr>
          <p:cNvCxnSpPr>
            <a:cxnSpLocks/>
            <a:stCxn id="50" idx="1"/>
          </p:cNvCxnSpPr>
          <p:nvPr/>
        </p:nvCxnSpPr>
        <p:spPr>
          <a:xfrm>
            <a:off x="6416292" y="2154141"/>
            <a:ext cx="0" cy="2027516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B75709D-AA13-75DF-D62F-E6AEB34D119D}"/>
              </a:ext>
            </a:extLst>
          </p:cNvPr>
          <p:cNvCxnSpPr>
            <a:cxnSpLocks/>
          </p:cNvCxnSpPr>
          <p:nvPr/>
        </p:nvCxnSpPr>
        <p:spPr>
          <a:xfrm>
            <a:off x="6416292" y="4165577"/>
            <a:ext cx="225160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AC22770-5DFF-DBA2-387F-6268EC539EDE}"/>
              </a:ext>
            </a:extLst>
          </p:cNvPr>
          <p:cNvCxnSpPr>
            <a:cxnSpLocks/>
            <a:endCxn id="61" idx="2"/>
          </p:cNvCxnSpPr>
          <p:nvPr/>
        </p:nvCxnSpPr>
        <p:spPr>
          <a:xfrm>
            <a:off x="6416292" y="3796727"/>
            <a:ext cx="227125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6808F9C-C055-300A-F843-77441FA74C8F}"/>
              </a:ext>
            </a:extLst>
          </p:cNvPr>
          <p:cNvCxnSpPr>
            <a:cxnSpLocks/>
            <a:endCxn id="60" idx="2"/>
          </p:cNvCxnSpPr>
          <p:nvPr/>
        </p:nvCxnSpPr>
        <p:spPr>
          <a:xfrm>
            <a:off x="6415216" y="3449228"/>
            <a:ext cx="226236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CE0C84F-CC45-AF31-7547-48B04B6A7AED}"/>
              </a:ext>
            </a:extLst>
          </p:cNvPr>
          <p:cNvCxnSpPr>
            <a:cxnSpLocks/>
            <a:endCxn id="59" idx="2"/>
          </p:cNvCxnSpPr>
          <p:nvPr/>
        </p:nvCxnSpPr>
        <p:spPr>
          <a:xfrm>
            <a:off x="6415216" y="3099971"/>
            <a:ext cx="226236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CBE6DFC-0CD6-5EC4-FA44-18D785063A40}"/>
              </a:ext>
            </a:extLst>
          </p:cNvPr>
          <p:cNvCxnSpPr>
            <a:cxnSpLocks/>
            <a:endCxn id="58" idx="2"/>
          </p:cNvCxnSpPr>
          <p:nvPr/>
        </p:nvCxnSpPr>
        <p:spPr>
          <a:xfrm>
            <a:off x="6415216" y="2738014"/>
            <a:ext cx="224083" cy="2935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1237A0C-D98B-FBDB-193C-5922EAB36A52}"/>
              </a:ext>
            </a:extLst>
          </p:cNvPr>
          <p:cNvCxnSpPr>
            <a:cxnSpLocks/>
            <a:endCxn id="53" idx="2"/>
          </p:cNvCxnSpPr>
          <p:nvPr/>
        </p:nvCxnSpPr>
        <p:spPr>
          <a:xfrm>
            <a:off x="6415216" y="2393450"/>
            <a:ext cx="226236" cy="0"/>
          </a:xfrm>
          <a:prstGeom prst="line">
            <a:avLst/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4047835-8797-6654-584D-2B7C5C363F39}"/>
              </a:ext>
            </a:extLst>
          </p:cNvPr>
          <p:cNvSpPr txBox="1"/>
          <p:nvPr/>
        </p:nvSpPr>
        <p:spPr>
          <a:xfrm>
            <a:off x="7876915" y="4392107"/>
            <a:ext cx="338485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D1.3 – Safety Analysis Report 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Action Button: Document 7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4E08BCA-1064-D306-934F-80FD95B22675}"/>
              </a:ext>
            </a:extLst>
          </p:cNvPr>
          <p:cNvSpPr/>
          <p:nvPr/>
        </p:nvSpPr>
        <p:spPr>
          <a:xfrm>
            <a:off x="7680176" y="4428644"/>
            <a:ext cx="193430" cy="236505"/>
          </a:xfrm>
          <a:prstGeom prst="actionButtonDocument">
            <a:avLst/>
          </a:prstGeom>
          <a:solidFill>
            <a:srgbClr val="ADE8FE"/>
          </a:solidFill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solid"/>
            <a:tailEnd type="triangle" w="med" len="lg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EE4F806B-0E56-79A6-B612-A2BC8180BD91}"/>
              </a:ext>
            </a:extLst>
          </p:cNvPr>
          <p:cNvCxnSpPr/>
          <p:nvPr/>
        </p:nvCxnSpPr>
        <p:spPr>
          <a:xfrm>
            <a:off x="6415216" y="4181657"/>
            <a:ext cx="472947" cy="358822"/>
          </a:xfrm>
          <a:prstGeom prst="bentConnector3">
            <a:avLst>
              <a:gd name="adj1" fmla="val -349"/>
            </a:avLst>
          </a:prstGeom>
          <a:noFill/>
          <a:ln w="19050" cap="flat" cmpd="sng" algn="ctr">
            <a:solidFill>
              <a:srgbClr val="001E60">
                <a:shade val="95000"/>
                <a:satMod val="105000"/>
              </a:srgbClr>
            </a:solidFill>
            <a:prstDash val="dash"/>
            <a:tailEnd type="triangle" w="med" len="lg"/>
          </a:ln>
          <a:effectLst/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27D8289-D46C-D711-AAFF-AF4515EC9F6F}"/>
              </a:ext>
            </a:extLst>
          </p:cNvPr>
          <p:cNvSpPr txBox="1"/>
          <p:nvPr/>
        </p:nvSpPr>
        <p:spPr>
          <a:xfrm>
            <a:off x="6888163" y="4392107"/>
            <a:ext cx="92137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Updated</a:t>
            </a:r>
            <a:endParaRPr kumimoji="0" lang="en-IE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B199D5B-FD7D-BB2A-E83D-D219CB012C4D}"/>
              </a:ext>
            </a:extLst>
          </p:cNvPr>
          <p:cNvSpPr txBox="1"/>
          <p:nvPr/>
        </p:nvSpPr>
        <p:spPr>
          <a:xfrm>
            <a:off x="6162936" y="5046027"/>
            <a:ext cx="56085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IE" sz="1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Presentation and review of [D2] at a </a:t>
            </a:r>
            <a:r>
              <a:rPr lang="en-IE" sz="1400" b="1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LIPAc</a:t>
            </a:r>
            <a:r>
              <a:rPr lang="en-IE" sz="14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Engineering Meeting </a:t>
            </a:r>
            <a:r>
              <a:rPr lang="en-IE" sz="14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with the attendance of the F4E, QST and/or IFMIF-DONES and any experts appointed by them.</a:t>
            </a:r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036ABB2E-8052-3199-1288-49D286025450}"/>
              </a:ext>
            </a:extLst>
          </p:cNvPr>
          <p:cNvSpPr txBox="1"/>
          <p:nvPr/>
        </p:nvSpPr>
        <p:spPr>
          <a:xfrm>
            <a:off x="1199456" y="0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rmAutofit fontScale="55000" lnSpcReduction="20000"/>
          </a:bodyPr>
          <a:lstStyle/>
          <a:p>
            <a:r>
              <a:rPr lang="en-US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Upgrade of the IFMIF Injector </a:t>
            </a:r>
            <a:r>
              <a:rPr lang="en-DE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–</a:t>
            </a:r>
            <a:r>
              <a:rPr lang="en-US" sz="5333" b="1" dirty="0">
                <a:solidFill>
                  <a:srgbClr val="132577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 Technical Specification </a:t>
            </a:r>
            <a:endParaRPr lang="es-ES" sz="5333" b="1" dirty="0">
              <a:solidFill>
                <a:srgbClr val="132577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DFB5A-531E-8B04-FD08-3B5916EF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5D5057F5-7285-2451-507F-98B72F8F0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">
            <a:extLst>
              <a:ext uri="{FF2B5EF4-FFF2-40B4-BE49-F238E27FC236}">
                <a16:creationId xmlns:a16="http://schemas.microsoft.com/office/drawing/2014/main" id="{A839EBFA-4D44-4641-AF80-BBBF96904F89}"/>
              </a:ext>
            </a:extLst>
          </p:cNvPr>
          <p:cNvSpPr txBox="1"/>
          <p:nvPr/>
        </p:nvSpPr>
        <p:spPr>
          <a:xfrm>
            <a:off x="-19222" y="593087"/>
            <a:ext cx="5251749" cy="594527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r>
              <a:rPr lang="en-GB" sz="1800" b="1" dirty="0">
                <a:solidFill>
                  <a:srgbClr val="004886"/>
                </a:solidFill>
              </a:rPr>
              <a:t>Background</a:t>
            </a:r>
          </a:p>
          <a:p>
            <a:pPr marL="342891" lvl="1" indent="-342891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004886"/>
                </a:solidFill>
              </a:rPr>
              <a:t>Designed in 2005 during ITER negotiations as a “privileged partnership” between </a:t>
            </a:r>
            <a:r>
              <a:rPr lang="en-GB" sz="1400" b="1" dirty="0" err="1">
                <a:solidFill>
                  <a:srgbClr val="004886"/>
                </a:solidFill>
              </a:rPr>
              <a:t>Euratom</a:t>
            </a:r>
            <a:r>
              <a:rPr lang="en-GB" sz="1400" b="1" dirty="0">
                <a:solidFill>
                  <a:srgbClr val="004886"/>
                </a:solidFill>
              </a:rPr>
              <a:t>,</a:t>
            </a:r>
            <a:r>
              <a:rPr lang="en-GB" sz="1400" dirty="0">
                <a:solidFill>
                  <a:srgbClr val="004886"/>
                </a:solidFill>
              </a:rPr>
              <a:t> represented by the </a:t>
            </a:r>
            <a:r>
              <a:rPr lang="en-GB" sz="1400" b="1" dirty="0">
                <a:solidFill>
                  <a:srgbClr val="004886"/>
                </a:solidFill>
              </a:rPr>
              <a:t>European Commission</a:t>
            </a:r>
            <a:r>
              <a:rPr lang="en-GB" sz="1400" dirty="0">
                <a:solidFill>
                  <a:srgbClr val="004886"/>
                </a:solidFill>
              </a:rPr>
              <a:t>, and </a:t>
            </a:r>
            <a:r>
              <a:rPr lang="en-GB" sz="1400" b="1" dirty="0">
                <a:solidFill>
                  <a:srgbClr val="004886"/>
                </a:solidFill>
              </a:rPr>
              <a:t>Japan</a:t>
            </a:r>
            <a:r>
              <a:rPr lang="en-GB" sz="1400" dirty="0">
                <a:solidFill>
                  <a:srgbClr val="004886"/>
                </a:solidFill>
              </a:rPr>
              <a:t>, represented by </a:t>
            </a:r>
            <a:r>
              <a:rPr lang="en-GB" sz="1400" b="1" dirty="0">
                <a:solidFill>
                  <a:srgbClr val="004886"/>
                </a:solidFill>
              </a:rPr>
              <a:t>MEXT</a:t>
            </a:r>
            <a:r>
              <a:rPr lang="en-GB" sz="1400" dirty="0">
                <a:solidFill>
                  <a:srgbClr val="004886"/>
                </a:solidFill>
              </a:rPr>
              <a:t> (Ministry of Education, Culture, Sports, Science and Technology)</a:t>
            </a:r>
          </a:p>
          <a:p>
            <a:pPr marL="0" lvl="1" defTabSz="914377">
              <a:spcBef>
                <a:spcPts val="600"/>
              </a:spcBef>
              <a:defRPr/>
            </a:pPr>
            <a:endParaRPr lang="en-GB" sz="1200" dirty="0">
              <a:solidFill>
                <a:srgbClr val="004886"/>
              </a:solidFill>
            </a:endParaRPr>
          </a:p>
          <a:p>
            <a:pPr marL="342891" lvl="1" indent="-342891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srgbClr val="004886"/>
                </a:solidFill>
              </a:rPr>
              <a:t>Complementary of the ITER project </a:t>
            </a:r>
            <a:r>
              <a:rPr lang="en-GB" sz="1400" dirty="0">
                <a:solidFill>
                  <a:srgbClr val="004886"/>
                </a:solidFill>
              </a:rPr>
              <a:t>and </a:t>
            </a:r>
            <a:r>
              <a:rPr lang="en-GB" sz="1400" b="1" dirty="0">
                <a:solidFill>
                  <a:srgbClr val="004886"/>
                </a:solidFill>
              </a:rPr>
              <a:t>foster fusion energy research for early realization of commercial fusion power</a:t>
            </a:r>
          </a:p>
          <a:p>
            <a:pPr marL="0" lvl="1" defTabSz="914377">
              <a:spcBef>
                <a:spcPts val="600"/>
              </a:spcBef>
              <a:defRPr/>
            </a:pPr>
            <a:endParaRPr lang="en-GB" sz="1400" b="1" dirty="0">
              <a:solidFill>
                <a:srgbClr val="004886"/>
              </a:solidFill>
            </a:endParaRPr>
          </a:p>
          <a:p>
            <a:pPr marL="342891" lvl="1" indent="-342891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b="1" dirty="0">
                <a:solidFill>
                  <a:srgbClr val="004886"/>
                </a:solidFill>
              </a:rPr>
              <a:t>Activities to support to ITER and DEMO structured in 3 Projects</a:t>
            </a:r>
            <a:r>
              <a:rPr lang="en-GB" sz="1400" dirty="0">
                <a:solidFill>
                  <a:srgbClr val="004886"/>
                </a:solidFill>
              </a:rPr>
              <a:t>:</a:t>
            </a:r>
            <a:endParaRPr lang="en-GB" sz="1800" dirty="0">
              <a:solidFill>
                <a:srgbClr val="004886"/>
              </a:solidFill>
            </a:endParaRPr>
          </a:p>
          <a:p>
            <a:pPr marL="952476" lvl="2" indent="-342891" defTabSz="914377">
              <a:spcBef>
                <a:spcPts val="600"/>
              </a:spcBef>
              <a:buFont typeface="Calibri" panose="020F0502020204030204" pitchFamily="34" charset="0"/>
              <a:buChar char="‒"/>
              <a:defRPr/>
            </a:pPr>
            <a:r>
              <a:rPr lang="en-GB" sz="1400" b="1" dirty="0">
                <a:solidFill>
                  <a:srgbClr val="004886"/>
                </a:solidFill>
              </a:rPr>
              <a:t>STP</a:t>
            </a:r>
            <a:r>
              <a:rPr lang="en-GB" sz="1400" dirty="0">
                <a:solidFill>
                  <a:srgbClr val="004886"/>
                </a:solidFill>
              </a:rPr>
              <a:t>, the Satellite Tokamak Programme Project JT-60SA,</a:t>
            </a:r>
          </a:p>
          <a:p>
            <a:pPr marL="984250" lvl="2" defTabSz="914377">
              <a:defRPr/>
            </a:pPr>
            <a:r>
              <a:rPr lang="en-GB" sz="1400" dirty="0">
                <a:solidFill>
                  <a:srgbClr val="004886"/>
                </a:solidFill>
              </a:rPr>
              <a:t>largest superconducting tokamak until ITER starts</a:t>
            </a:r>
            <a:endParaRPr lang="es-ES" sz="1400" dirty="0">
              <a:solidFill>
                <a:srgbClr val="004886"/>
              </a:solidFill>
            </a:endParaRPr>
          </a:p>
          <a:p>
            <a:pPr marL="952476" lvl="2" indent="-342891" defTabSz="914377">
              <a:spcBef>
                <a:spcPts val="600"/>
              </a:spcBef>
              <a:buFont typeface="Calibri" panose="020F0502020204030204" pitchFamily="34" charset="0"/>
              <a:buChar char="‒"/>
              <a:defRPr/>
            </a:pPr>
            <a:r>
              <a:rPr lang="en-GB" sz="1400" b="1" dirty="0">
                <a:solidFill>
                  <a:srgbClr val="004886"/>
                </a:solidFill>
              </a:rPr>
              <a:t>IFERC</a:t>
            </a:r>
            <a:r>
              <a:rPr lang="en-GB" sz="1400" dirty="0">
                <a:solidFill>
                  <a:srgbClr val="004886"/>
                </a:solidFill>
              </a:rPr>
              <a:t>, the International Fusion Energy Research Centre</a:t>
            </a:r>
          </a:p>
          <a:p>
            <a:pPr marL="952476" lvl="2" indent="-342891" defTabSz="914377">
              <a:spcBef>
                <a:spcPts val="600"/>
              </a:spcBef>
              <a:buFont typeface="Calibri" panose="020F0502020204030204" pitchFamily="34" charset="0"/>
              <a:buChar char="‒"/>
              <a:defRPr/>
            </a:pPr>
            <a:r>
              <a:rPr lang="en-GB" sz="1400" b="1" dirty="0">
                <a:solidFill>
                  <a:srgbClr val="004886"/>
                </a:solidFill>
              </a:rPr>
              <a:t>IFMIF/EVEDA</a:t>
            </a:r>
            <a:r>
              <a:rPr lang="en-GB" sz="1400" dirty="0">
                <a:solidFill>
                  <a:srgbClr val="004886"/>
                </a:solidFill>
              </a:rPr>
              <a:t>, the Engineering Validation and Engineering Design Activities for the International Fusion Materials Irradiation Facility </a:t>
            </a:r>
          </a:p>
          <a:p>
            <a:pPr marL="952476" lvl="2" indent="-342891" defTabSz="914377">
              <a:spcBef>
                <a:spcPts val="600"/>
              </a:spcBef>
              <a:buFont typeface="Calibri" panose="020F0502020204030204" pitchFamily="34" charset="0"/>
              <a:buChar char="‒"/>
              <a:defRPr/>
            </a:pPr>
            <a:r>
              <a:rPr lang="en-GB" sz="1400" dirty="0">
                <a:solidFill>
                  <a:srgbClr val="004886"/>
                </a:solidFill>
              </a:rPr>
              <a:t>All located in Japan</a:t>
            </a:r>
            <a:endParaRPr lang="en-GB" sz="1400" b="1" dirty="0">
              <a:solidFill>
                <a:srgbClr val="004886"/>
              </a:solidFill>
            </a:endParaRPr>
          </a:p>
          <a:p>
            <a:pPr marL="0" lvl="1" defTabSz="914377">
              <a:spcBef>
                <a:spcPts val="600"/>
              </a:spcBef>
              <a:defRPr/>
            </a:pPr>
            <a:endParaRPr lang="en-GB" sz="1400" dirty="0">
              <a:solidFill>
                <a:srgbClr val="004886"/>
              </a:solidFill>
            </a:endParaRPr>
          </a:p>
          <a:p>
            <a:pPr marL="342891" lvl="1" indent="-342891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400" dirty="0">
                <a:solidFill>
                  <a:srgbClr val="004886"/>
                </a:solidFill>
              </a:rPr>
              <a:t>In practice </a:t>
            </a:r>
            <a:r>
              <a:rPr lang="en-GB" sz="1400" dirty="0">
                <a:solidFill>
                  <a:srgbClr val="004886"/>
                </a:solidFill>
                <a:sym typeface="Wingdings" panose="05000000000000000000" pitchFamily="2" charset="2"/>
              </a:rPr>
              <a:t></a:t>
            </a:r>
            <a:r>
              <a:rPr lang="en-GB" sz="1400" dirty="0">
                <a:solidFill>
                  <a:srgbClr val="004886"/>
                </a:solidFill>
              </a:rPr>
              <a:t> Work carried out by </a:t>
            </a:r>
            <a:r>
              <a:rPr lang="en-GB" sz="1400" b="1" dirty="0">
                <a:solidFill>
                  <a:srgbClr val="004886"/>
                </a:solidFill>
              </a:rPr>
              <a:t>two Implementing Agencies</a:t>
            </a:r>
            <a:r>
              <a:rPr lang="en-GB" sz="1400" dirty="0">
                <a:solidFill>
                  <a:srgbClr val="004886"/>
                </a:solidFill>
              </a:rPr>
              <a:t>:</a:t>
            </a:r>
          </a:p>
          <a:p>
            <a:pPr marL="1074738" lvl="1" defTabSz="914377">
              <a:spcBef>
                <a:spcPts val="600"/>
              </a:spcBef>
              <a:defRPr/>
            </a:pPr>
            <a:r>
              <a:rPr lang="en-GB" sz="1400" dirty="0">
                <a:solidFill>
                  <a:srgbClr val="004886"/>
                </a:solidFill>
              </a:rPr>
              <a:t>National Institutes for Quantum Science and Technology for JA</a:t>
            </a:r>
          </a:p>
          <a:p>
            <a:pPr marL="1074738" lvl="1" defTabSz="914377">
              <a:spcBef>
                <a:spcPts val="600"/>
              </a:spcBef>
              <a:defRPr/>
            </a:pPr>
            <a:r>
              <a:rPr lang="en-GB" sz="1400" b="1" dirty="0">
                <a:solidFill>
                  <a:srgbClr val="004886"/>
                </a:solidFill>
              </a:rPr>
              <a:t>F4E</a:t>
            </a:r>
            <a:r>
              <a:rPr lang="en-GB" sz="1400" dirty="0">
                <a:solidFill>
                  <a:srgbClr val="004886"/>
                </a:solidFill>
              </a:rPr>
              <a:t> for EU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065C69B8-0769-8E42-AFBF-CB93F6071430}"/>
              </a:ext>
            </a:extLst>
          </p:cNvPr>
          <p:cNvSpPr txBox="1"/>
          <p:nvPr/>
        </p:nvSpPr>
        <p:spPr>
          <a:xfrm>
            <a:off x="1199456" y="0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The Broader Approach Initiative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C613BA-28A0-F445-B561-64ADF2C35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620" y="699190"/>
            <a:ext cx="4971802" cy="5776765"/>
          </a:xfrm>
          <a:prstGeom prst="rect">
            <a:avLst/>
          </a:prstGeom>
          <a:solidFill>
            <a:srgbClr val="0070CB">
              <a:alpha val="13000"/>
            </a:srgbClr>
          </a:solidFill>
          <a:ln>
            <a:noFill/>
          </a:ln>
        </p:spPr>
        <p:txBody>
          <a:bodyPr vert="eaVert" wrap="none" lIns="87279" tIns="43640" rIns="87279" bIns="4364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AutoShape 15">
            <a:extLst>
              <a:ext uri="{FF2B5EF4-FFF2-40B4-BE49-F238E27FC236}">
                <a16:creationId xmlns:a16="http://schemas.microsoft.com/office/drawing/2014/main" id="{D13169EA-E065-D642-AA83-4051B86D8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600" y="3976058"/>
            <a:ext cx="4920074" cy="2420319"/>
          </a:xfrm>
          <a:prstGeom prst="flowChartAlternateProcess">
            <a:avLst/>
          </a:prstGeom>
          <a:gradFill>
            <a:gsLst>
              <a:gs pos="0">
                <a:srgbClr val="A0F9FF"/>
              </a:gs>
              <a:gs pos="100000">
                <a:srgbClr val="FFFFFF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00">
              <a:solidFill>
                <a:schemeClr val="accent5">
                  <a:lumMod val="50000"/>
                </a:schemeClr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4" name="Text Box 34">
            <a:extLst>
              <a:ext uri="{FF2B5EF4-FFF2-40B4-BE49-F238E27FC236}">
                <a16:creationId xmlns:a16="http://schemas.microsoft.com/office/drawing/2014/main" id="{24DC54C5-61EB-5941-A8BA-1863162DD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810" y="6040818"/>
            <a:ext cx="3924300" cy="27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7279" tIns="43640" rIns="87279" bIns="43640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  <a:cs typeface="ＭＳ Ｐゴシック"/>
              </a:rPr>
              <a:t>Broader Approach activities for Fusion</a:t>
            </a:r>
            <a:r>
              <a:rPr kumimoji="0" lang="ja-JP" altLang="en-US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  <a:cs typeface="ＭＳ Ｐゴシック"/>
              </a:rPr>
              <a:t> </a:t>
            </a:r>
            <a:r>
              <a:rPr kumimoji="0" lang="en-US" altLang="ja-JP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  <a:cs typeface="ＭＳ Ｐゴシック"/>
              </a:rPr>
              <a:t>Energy</a:t>
            </a:r>
            <a:endParaRPr kumimoji="0" lang="ja-JP" altLang="en-US" sz="1200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  <a:cs typeface="ＭＳ Ｐゴシック"/>
            </a:endParaRPr>
          </a:p>
        </p:txBody>
      </p:sp>
      <p:sp>
        <p:nvSpPr>
          <p:cNvPr id="15" name="Text Box 44">
            <a:extLst>
              <a:ext uri="{FF2B5EF4-FFF2-40B4-BE49-F238E27FC236}">
                <a16:creationId xmlns:a16="http://schemas.microsoft.com/office/drawing/2014/main" id="{DA2A558D-A9E2-BA49-8604-131244136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549" y="5816217"/>
            <a:ext cx="1558864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181" tIns="10309" rIns="17181" bIns="10309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100" dirty="0">
                <a:solidFill>
                  <a:srgbClr val="6633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【Naka in Ibaraki】</a:t>
            </a:r>
            <a:endParaRPr kumimoji="0" lang="ja-JP" altLang="ja-JP" sz="1100" dirty="0">
              <a:solidFill>
                <a:srgbClr val="6633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ja-JP" altLang="ja-JP" sz="1100" dirty="0">
              <a:solidFill>
                <a:srgbClr val="6633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6" name="Picture 137" descr="jt60sa">
            <a:extLst>
              <a:ext uri="{FF2B5EF4-FFF2-40B4-BE49-F238E27FC236}">
                <a16:creationId xmlns:a16="http://schemas.microsoft.com/office/drawing/2014/main" id="{63F26DA3-7AA4-B048-9A51-7AA1CFAF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96" y="4470595"/>
            <a:ext cx="14732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3">
            <a:extLst>
              <a:ext uri="{FF2B5EF4-FFF2-40B4-BE49-F238E27FC236}">
                <a16:creationId xmlns:a16="http://schemas.microsoft.com/office/drawing/2014/main" id="{F7D93F7B-EB5F-5940-BB64-205CF710E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3215" y="5792808"/>
            <a:ext cx="2116876" cy="27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79" tIns="43640" rIns="87279" bIns="436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>
                <a:solidFill>
                  <a:srgbClr val="6633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【</a:t>
            </a:r>
            <a:r>
              <a:rPr lang="en-US" altLang="ja-JP" sz="1200" dirty="0" err="1">
                <a:solidFill>
                  <a:srgbClr val="6633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Rokkasho</a:t>
            </a:r>
            <a:r>
              <a:rPr lang="en-US" altLang="ja-JP" sz="1200" dirty="0">
                <a:solidFill>
                  <a:srgbClr val="6633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in Aomori】</a:t>
            </a:r>
          </a:p>
        </p:txBody>
      </p:sp>
      <p:sp>
        <p:nvSpPr>
          <p:cNvPr id="18" name="Rectangle 41">
            <a:extLst>
              <a:ext uri="{FF2B5EF4-FFF2-40B4-BE49-F238E27FC236}">
                <a16:creationId xmlns:a16="http://schemas.microsoft.com/office/drawing/2014/main" id="{AE6E63C4-D069-6643-A957-1F450994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057" y="5611885"/>
            <a:ext cx="1463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79" tIns="43640" rIns="87279" bIns="4364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chemeClr val="accent2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JT-60SA project</a:t>
            </a:r>
            <a:endParaRPr lang="ja-JP" altLang="en-US" sz="1200" b="1">
              <a:solidFill>
                <a:schemeClr val="accent2"/>
              </a:solidFill>
              <a:latin typeface="Arial" panose="020B06040202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4935304E-3143-DC49-BF97-AB3AA06EF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1872" y="5509521"/>
            <a:ext cx="144462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79475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defTabSz="879475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defTabSz="879475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defTabSz="879475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defTabSz="879475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ja-JP" sz="1200" b="1" dirty="0">
                <a:solidFill>
                  <a:srgbClr val="0000CC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IFERC project</a:t>
            </a:r>
          </a:p>
        </p:txBody>
      </p:sp>
      <p:sp>
        <p:nvSpPr>
          <p:cNvPr id="20" name="正方形/長方形 3">
            <a:extLst>
              <a:ext uri="{FF2B5EF4-FFF2-40B4-BE49-F238E27FC236}">
                <a16:creationId xmlns:a16="http://schemas.microsoft.com/office/drawing/2014/main" id="{8D2EC169-2E1E-CB49-BAA5-6F219AB84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5496" y="5534860"/>
            <a:ext cx="2149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0000CC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IFMIF/EVEDA project</a:t>
            </a:r>
            <a:endParaRPr lang="ja-JP" altLang="en-US" sz="1200" b="1" dirty="0">
              <a:solidFill>
                <a:srgbClr val="0000CC"/>
              </a:solidFill>
              <a:latin typeface="Arial" panose="020B06040202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grpSp>
        <p:nvGrpSpPr>
          <p:cNvPr id="22" name="グループ化 7">
            <a:extLst>
              <a:ext uri="{FF2B5EF4-FFF2-40B4-BE49-F238E27FC236}">
                <a16:creationId xmlns:a16="http://schemas.microsoft.com/office/drawing/2014/main" id="{ED844EB9-184B-E94C-A63F-903C17B23967}"/>
              </a:ext>
            </a:extLst>
          </p:cNvPr>
          <p:cNvGrpSpPr>
            <a:grpSpLocks/>
          </p:cNvGrpSpPr>
          <p:nvPr/>
        </p:nvGrpSpPr>
        <p:grpSpPr bwMode="auto">
          <a:xfrm>
            <a:off x="6960096" y="4554032"/>
            <a:ext cx="1073150" cy="896937"/>
            <a:chOff x="7381565" y="5144735"/>
            <a:chExt cx="1072627" cy="897777"/>
          </a:xfrm>
        </p:grpSpPr>
        <p:pic>
          <p:nvPicPr>
            <p:cNvPr id="27" name="Picture 22" descr="Z:\@BA\@六ヶ所BA\H24年度\所管事項説明（文科省）\図5s.jpg">
              <a:extLst>
                <a:ext uri="{FF2B5EF4-FFF2-40B4-BE49-F238E27FC236}">
                  <a16:creationId xmlns:a16="http://schemas.microsoft.com/office/drawing/2014/main" id="{986B8C71-A8A3-2C4C-9953-22A16408B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65" y="5640425"/>
              <a:ext cx="560417" cy="40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1">
              <a:extLst>
                <a:ext uri="{FF2B5EF4-FFF2-40B4-BE49-F238E27FC236}">
                  <a16:creationId xmlns:a16="http://schemas.microsoft.com/office/drawing/2014/main" id="{50812BDB-3E6A-B944-BC55-19292997851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3072" y="5640425"/>
              <a:ext cx="551120" cy="40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44121048-2A24-F244-9E69-7DA1A4A39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798" y="5144735"/>
              <a:ext cx="600547" cy="495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207" descr="EU1">
            <a:extLst>
              <a:ext uri="{FF2B5EF4-FFF2-40B4-BE49-F238E27FC236}">
                <a16:creationId xmlns:a16="http://schemas.microsoft.com/office/drawing/2014/main" id="{D741423A-0980-5A46-A559-6A2C46C7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84" y="6070218"/>
            <a:ext cx="333375" cy="22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8" descr="JA">
            <a:extLst>
              <a:ext uri="{FF2B5EF4-FFF2-40B4-BE49-F238E27FC236}">
                <a16:creationId xmlns:a16="http://schemas.microsoft.com/office/drawing/2014/main" id="{1BECC921-24BE-274D-8F44-60AB0FF89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02" y="6066129"/>
            <a:ext cx="346075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3C28EC6-612C-F844-B2D7-31507BEA78AA}"/>
              </a:ext>
            </a:extLst>
          </p:cNvPr>
          <p:cNvGrpSpPr/>
          <p:nvPr/>
        </p:nvGrpSpPr>
        <p:grpSpPr>
          <a:xfrm>
            <a:off x="10149372" y="699191"/>
            <a:ext cx="2125724" cy="5776764"/>
            <a:chOff x="9591278" y="699191"/>
            <a:chExt cx="2125724" cy="5776764"/>
          </a:xfrm>
          <a:solidFill>
            <a:srgbClr val="FF9900">
              <a:alpha val="10196"/>
            </a:srgbClr>
          </a:solidFill>
        </p:grpSpPr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A6BE5B5B-6F6E-C941-8B91-C676E982D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4454" y="699191"/>
              <a:ext cx="2036555" cy="57767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87279" tIns="43640" rIns="87279" bIns="4364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32" name="正方形/長方形 133">
              <a:extLst>
                <a:ext uri="{FF2B5EF4-FFF2-40B4-BE49-F238E27FC236}">
                  <a16:creationId xmlns:a16="http://schemas.microsoft.com/office/drawing/2014/main" id="{29CECBB7-D7E8-4A49-9D65-83C723B48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23040" y="1683975"/>
              <a:ext cx="1779588" cy="2217738"/>
            </a:xfrm>
            <a:prstGeom prst="rect">
              <a:avLst/>
            </a:prstGeom>
            <a:grpFill/>
            <a:ln>
              <a:noFill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40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ＭＳ Ｐゴシック"/>
              </a:endParaRPr>
            </a:p>
          </p:txBody>
        </p:sp>
        <p:sp>
          <p:nvSpPr>
            <p:cNvPr id="33" name="角丸四角形 147">
              <a:extLst>
                <a:ext uri="{FF2B5EF4-FFF2-40B4-BE49-F238E27FC236}">
                  <a16:creationId xmlns:a16="http://schemas.microsoft.com/office/drawing/2014/main" id="{B1F3CE96-0EAE-4C4B-A7B3-ABCF92017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8863" y="772296"/>
              <a:ext cx="1454377" cy="4286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40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ＭＳ Ｐゴシック"/>
              </a:endParaRPr>
            </a:p>
          </p:txBody>
        </p:sp>
        <p:sp>
          <p:nvSpPr>
            <p:cNvPr id="34" name="テキスト ボックス 63">
              <a:extLst>
                <a:ext uri="{FF2B5EF4-FFF2-40B4-BE49-F238E27FC236}">
                  <a16:creationId xmlns:a16="http://schemas.microsoft.com/office/drawing/2014/main" id="{88B541E7-C542-4449-BBEC-D4AEFFA46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0475" y="773884"/>
              <a:ext cx="1106488" cy="4619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2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ｺﾞｼｯｸE" pitchFamily="50" charset="-128"/>
                  <a:cs typeface="Arial" panose="020B0604020202020204" pitchFamily="34" charset="0"/>
                </a:rPr>
                <a:t>DEMO</a:t>
              </a:r>
              <a:endParaRPr lang="ja-JP" altLang="en-US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ｺﾞｼｯｸE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5" name="Text Box 10">
              <a:extLst>
                <a:ext uri="{FF2B5EF4-FFF2-40B4-BE49-F238E27FC236}">
                  <a16:creationId xmlns:a16="http://schemas.microsoft.com/office/drawing/2014/main" id="{BD01F85D-C558-A447-B7B4-4FCB4A458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4315" y="3306400"/>
              <a:ext cx="1738313" cy="557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165225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1165225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1165225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1165225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1165225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FF0000"/>
                  </a:solidFill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Electricity generation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>
                  <a:solidFill>
                    <a:srgbClr val="FF0000"/>
                  </a:solidFill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Economical prospects</a:t>
              </a:r>
              <a:endParaRPr lang="ja-JP" altLang="en-US" sz="1400">
                <a:solidFill>
                  <a:srgbClr val="FF0000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0BC1E054-BC16-AE4C-8F6F-E7B851412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91278" y="1259659"/>
              <a:ext cx="2123847" cy="51820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165225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1165225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1165225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1165225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1165225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ja-JP" sz="1200" dirty="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(Engineering demonstration and economical feasibility)</a:t>
              </a:r>
            </a:p>
          </p:txBody>
        </p:sp>
        <p:sp>
          <p:nvSpPr>
            <p:cNvPr id="37" name="テキスト ボックス 13">
              <a:extLst>
                <a:ext uri="{FF2B5EF4-FFF2-40B4-BE49-F238E27FC236}">
                  <a16:creationId xmlns:a16="http://schemas.microsoft.com/office/drawing/2014/main" id="{855FAF23-4ECF-B548-96CC-91008E4F6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00815" y="1683975"/>
              <a:ext cx="1795463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Fusion DEMO</a:t>
              </a:r>
              <a:endParaRPr lang="ja-JP" altLang="en-US" sz="1800"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8" name="Text Box 36">
              <a:extLst>
                <a:ext uri="{FF2B5EF4-FFF2-40B4-BE49-F238E27FC236}">
                  <a16:creationId xmlns:a16="http://schemas.microsoft.com/office/drawing/2014/main" id="{94E2915B-0E9E-E842-9E6C-68BF24105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58707" y="4389540"/>
              <a:ext cx="1658295" cy="111543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2pPr>
              <a:lvl3pPr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3pPr>
              <a:lvl4pPr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4pPr>
              <a:lvl5pPr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Symbol" charset="0"/>
                  <a:ea typeface="ＭＳ Ｐゴシック" charset="0"/>
                </a:defRPr>
              </a:lvl9pPr>
            </a:lstStyle>
            <a:p>
              <a:r>
                <a:rPr lang="en-US" altLang="ja-JP" sz="1662" b="1" dirty="0">
                  <a:latin typeface="Arial Black" panose="020B0A04020102020204" pitchFamily="34" charset="0"/>
                  <a:ea typeface="+mn-ea"/>
                  <a:cs typeface="ＤＦＰ太丸ゴシック体"/>
                </a:rPr>
                <a:t>Establish Engineering Basis for DEMO</a:t>
              </a:r>
            </a:p>
          </p:txBody>
        </p:sp>
        <p:pic>
          <p:nvPicPr>
            <p:cNvPr id="39" name="図 194" descr="DEMO2.jpg">
              <a:extLst>
                <a:ext uri="{FF2B5EF4-FFF2-40B4-BE49-F238E27FC236}">
                  <a16:creationId xmlns:a16="http://schemas.microsoft.com/office/drawing/2014/main" id="{CF95EFB2-0215-DE4A-8225-660C5BD8E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6758"/>
            <a:stretch/>
          </p:blipFill>
          <p:spPr>
            <a:xfrm>
              <a:off x="9693495" y="2182542"/>
              <a:ext cx="1847460" cy="1178487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sp>
          <p:nvSpPr>
            <p:cNvPr id="40" name="テキスト ボックス 10">
              <a:extLst>
                <a:ext uri="{FF2B5EF4-FFF2-40B4-BE49-F238E27FC236}">
                  <a16:creationId xmlns:a16="http://schemas.microsoft.com/office/drawing/2014/main" id="{BE75BAE7-0328-0B4C-856B-0BB0B5DF4C37}"/>
                </a:ext>
              </a:extLst>
            </p:cNvPr>
            <p:cNvSpPr txBox="1"/>
            <p:nvPr/>
          </p:nvSpPr>
          <p:spPr>
            <a:xfrm>
              <a:off x="9609770" y="5533437"/>
              <a:ext cx="1996316" cy="7386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rgbClr val="0000FF"/>
                  </a:solidFill>
                  <a:latin typeface="Arial Black" panose="020B0A04020102020204" pitchFamily="34" charset="0"/>
                  <a:cs typeface="ＤＦＰ太丸ゴシック体"/>
                </a:rPr>
                <a:t>Accelerator based</a:t>
              </a:r>
            </a:p>
            <a:p>
              <a:pPr algn="ctr"/>
              <a:r>
                <a:rPr lang="en-US" altLang="ja-JP" sz="1400" dirty="0">
                  <a:solidFill>
                    <a:srgbClr val="0000FF"/>
                  </a:solidFill>
                  <a:latin typeface="Arial Black" panose="020B0A04020102020204" pitchFamily="34" charset="0"/>
                  <a:cs typeface="ＤＦＰ太丸ゴシック体"/>
                </a:rPr>
                <a:t>Neutron source</a:t>
              </a:r>
            </a:p>
            <a:p>
              <a:pPr algn="ctr"/>
              <a:r>
                <a:rPr lang="ja-JP" altLang="en-US" sz="1400" dirty="0">
                  <a:solidFill>
                    <a:srgbClr val="FF0000"/>
                  </a:solidFill>
                  <a:latin typeface="Arial Black" panose="020B0A04020102020204" pitchFamily="34" charset="0"/>
                  <a:cs typeface="ＤＦＰ太丸ゴシック体"/>
                </a:rPr>
                <a:t>（</a:t>
              </a:r>
              <a:r>
                <a:rPr lang="en-US" altLang="ja-JP" sz="1400" dirty="0">
                  <a:solidFill>
                    <a:srgbClr val="FF0000"/>
                  </a:solidFill>
                  <a:latin typeface="Arial Black" panose="020B0A04020102020204" pitchFamily="34" charset="0"/>
                  <a:cs typeface="ＤＦＰ太丸ゴシック体"/>
                </a:rPr>
                <a:t>for Material R&amp;D</a:t>
              </a:r>
              <a:r>
                <a:rPr lang="ja-JP" altLang="en-US" sz="1400" dirty="0">
                  <a:solidFill>
                    <a:srgbClr val="FF0000"/>
                  </a:solidFill>
                  <a:latin typeface="Arial Black" panose="020B0A04020102020204" pitchFamily="34" charset="0"/>
                  <a:cs typeface="ＤＦＰ太丸ゴシック体"/>
                </a:rPr>
                <a:t>）</a:t>
              </a:r>
              <a:endParaRPr lang="en-US" altLang="ja-JP" sz="1400" dirty="0">
                <a:solidFill>
                  <a:srgbClr val="FF0000"/>
                </a:solidFill>
                <a:latin typeface="Arial Black" panose="020B0A04020102020204" pitchFamily="34" charset="0"/>
                <a:cs typeface="ＤＦＰ太丸ゴシック体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BA07D1-A61D-5E4A-8021-18850554D475}"/>
              </a:ext>
            </a:extLst>
          </p:cNvPr>
          <p:cNvGrpSpPr/>
          <p:nvPr/>
        </p:nvGrpSpPr>
        <p:grpSpPr>
          <a:xfrm>
            <a:off x="5244782" y="692696"/>
            <a:ext cx="4989512" cy="3201080"/>
            <a:chOff x="4568428" y="692696"/>
            <a:chExt cx="4989512" cy="3201080"/>
          </a:xfrm>
        </p:grpSpPr>
        <p:sp>
          <p:nvSpPr>
            <p:cNvPr id="42" name="正方形/長方形 135">
              <a:extLst>
                <a:ext uri="{FF2B5EF4-FFF2-40B4-BE49-F238E27FC236}">
                  <a16:creationId xmlns:a16="http://schemas.microsoft.com/office/drawing/2014/main" id="{813B82C7-C059-3049-BBDD-387810118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411" y="1669008"/>
              <a:ext cx="4801054" cy="2224768"/>
            </a:xfrm>
            <a:prstGeom prst="rect">
              <a:avLst/>
            </a:prstGeom>
            <a:gradFill rotWithShape="1">
              <a:gsLst>
                <a:gs pos="0">
                  <a:srgbClr val="A0F9FF"/>
                </a:gs>
                <a:gs pos="100000">
                  <a:srgbClr val="FFFFFF"/>
                </a:gs>
              </a:gsLst>
              <a:lin ang="16200000"/>
            </a:gradFill>
            <a:ln>
              <a:noFill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240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ＭＳ Ｐゴシック"/>
              </a:endParaRPr>
            </a:p>
          </p:txBody>
        </p:sp>
        <p:sp>
          <p:nvSpPr>
            <p:cNvPr id="43" name="角丸四角形 145">
              <a:extLst>
                <a:ext uri="{FF2B5EF4-FFF2-40B4-BE49-F238E27FC236}">
                  <a16:creationId xmlns:a16="http://schemas.microsoft.com/office/drawing/2014/main" id="{C87E5F11-64A7-4141-9575-219071A80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288" y="743951"/>
              <a:ext cx="3304495" cy="631144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40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ＭＳ Ｐゴシック"/>
              </a:endParaRPr>
            </a:p>
          </p:txBody>
        </p:sp>
        <p:sp>
          <p:nvSpPr>
            <p:cNvPr id="44" name="テキスト ボックス 61">
              <a:hlinkClick r:id="rId11" action="ppaction://hlinksldjump"/>
              <a:extLst>
                <a:ext uri="{FF2B5EF4-FFF2-40B4-BE49-F238E27FC236}">
                  <a16:creationId xmlns:a16="http://schemas.microsoft.com/office/drawing/2014/main" id="{AE925569-17CB-3542-AE13-4F7FB3A8A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5288" y="692696"/>
              <a:ext cx="330449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2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ｺﾞｼｯｸE" pitchFamily="50" charset="-128"/>
                  <a:cs typeface="Arial" panose="020B0604020202020204" pitchFamily="34" charset="0"/>
                </a:rPr>
                <a:t>Experimental reactors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600" dirty="0">
                  <a:solidFill>
                    <a:srgbClr val="9966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ｺﾞｼｯｸE" pitchFamily="50" charset="-128"/>
                  <a:cs typeface="Arial" panose="020B0604020202020204" pitchFamily="34" charset="0"/>
                </a:rPr>
                <a:t>- Present -</a:t>
              </a:r>
              <a:endParaRPr lang="ja-JP" altLang="en-US" sz="1600" dirty="0">
                <a:solidFill>
                  <a:srgbClr val="996633"/>
                </a:solidFill>
                <a:ea typeface="HGPｺﾞｼｯｸE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5" name="テキスト ボックス 10">
              <a:extLst>
                <a:ext uri="{FF2B5EF4-FFF2-40B4-BE49-F238E27FC236}">
                  <a16:creationId xmlns:a16="http://schemas.microsoft.com/office/drawing/2014/main" id="{761E47DE-8A45-DE41-9A45-329342572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8428" y="1947501"/>
              <a:ext cx="4989512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87313" indent="-87313" defTabSz="879475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879475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879475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879475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879475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87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87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87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8794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600" dirty="0">
                  <a:solidFill>
                    <a:srgbClr val="FF0000"/>
                  </a:solidFill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Demonstrate sustainment of burning plasma 500MW</a:t>
              </a:r>
            </a:p>
          </p:txBody>
        </p:sp>
        <p:sp>
          <p:nvSpPr>
            <p:cNvPr id="46" name="テキスト ボックス 2">
              <a:extLst>
                <a:ext uri="{FF2B5EF4-FFF2-40B4-BE49-F238E27FC236}">
                  <a16:creationId xmlns:a16="http://schemas.microsoft.com/office/drawing/2014/main" id="{3A2C90DF-397D-E942-9526-889D2EC99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7951" y="2859333"/>
              <a:ext cx="253390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100" dirty="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Site:</a:t>
              </a:r>
              <a:r>
                <a:rPr lang="ja-JP" altLang="en-US" sz="1100" dirty="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sz="1100" dirty="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France, </a:t>
              </a:r>
              <a:r>
                <a:rPr lang="fr-FR" altLang="ja-JP" sz="1100" dirty="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Saint-Paul-lès-Durance</a:t>
              </a:r>
            </a:p>
          </p:txBody>
        </p:sp>
        <p:sp>
          <p:nvSpPr>
            <p:cNvPr id="47" name="Text Box 9">
              <a:extLst>
                <a:ext uri="{FF2B5EF4-FFF2-40B4-BE49-F238E27FC236}">
                  <a16:creationId xmlns:a16="http://schemas.microsoft.com/office/drawing/2014/main" id="{7190185E-1BF9-244C-ABA6-A24BC53673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8810" y="1437007"/>
              <a:ext cx="3076575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1165225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1165225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1165225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1165225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1165225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11652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ja-JP" altLang="en-US" sz="120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（</a:t>
              </a:r>
              <a:r>
                <a:rPr kumimoji="0" lang="en-US" altLang="ja-JP" sz="1200" dirty="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Scientific and engineering feasibility</a:t>
              </a:r>
              <a:r>
                <a:rPr kumimoji="0" lang="ja-JP" altLang="en-US" sz="120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）</a:t>
              </a:r>
            </a:p>
          </p:txBody>
        </p:sp>
        <p:sp>
          <p:nvSpPr>
            <p:cNvPr id="48" name="テキスト ボックス 12">
              <a:extLst>
                <a:ext uri="{FF2B5EF4-FFF2-40B4-BE49-F238E27FC236}">
                  <a16:creationId xmlns:a16="http://schemas.microsoft.com/office/drawing/2014/main" id="{F736E256-88E2-A24B-95AB-593E288E8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3019" y="1694635"/>
              <a:ext cx="4816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dirty="0">
                  <a:latin typeface="Arial" panose="020B0604020202020204" pitchFamily="34" charset="0"/>
                  <a:ea typeface="HGPｺﾞｼｯｸE" panose="020B0900000000000000" pitchFamily="50" charset="-128"/>
                  <a:cs typeface="Arial" panose="020B0604020202020204" pitchFamily="34" charset="0"/>
                </a:rPr>
                <a:t>ITER (International Thermonuclear Experimental Reactor</a:t>
              </a:r>
            </a:p>
          </p:txBody>
        </p:sp>
        <p:pic>
          <p:nvPicPr>
            <p:cNvPr id="49" name="図 188" descr="media_photos_09透過済.png">
              <a:extLst>
                <a:ext uri="{FF2B5EF4-FFF2-40B4-BE49-F238E27FC236}">
                  <a16:creationId xmlns:a16="http://schemas.microsoft.com/office/drawing/2014/main" id="{42D21ED8-9868-1545-96B2-4C6A324AB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899" y="2122309"/>
              <a:ext cx="1923884" cy="176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図形グループ 19">
              <a:extLst>
                <a:ext uri="{FF2B5EF4-FFF2-40B4-BE49-F238E27FC236}">
                  <a16:creationId xmlns:a16="http://schemas.microsoft.com/office/drawing/2014/main" id="{765DA7F8-0A74-9943-BD7D-D6EE1B10EBAA}"/>
                </a:ext>
              </a:extLst>
            </p:cNvPr>
            <p:cNvGrpSpPr/>
            <p:nvPr/>
          </p:nvGrpSpPr>
          <p:grpSpPr>
            <a:xfrm>
              <a:off x="6776792" y="2267720"/>
              <a:ext cx="2369306" cy="592294"/>
              <a:chOff x="3623003" y="2027395"/>
              <a:chExt cx="2070272" cy="464081"/>
            </a:xfrm>
          </p:grpSpPr>
          <p:grpSp>
            <p:nvGrpSpPr>
              <p:cNvPr id="52" name="図形グループ 22">
                <a:extLst>
                  <a:ext uri="{FF2B5EF4-FFF2-40B4-BE49-F238E27FC236}">
                    <a16:creationId xmlns:a16="http://schemas.microsoft.com/office/drawing/2014/main" id="{F25CE1CC-A9AA-8C4D-9A55-AB2978386182}"/>
                  </a:ext>
                </a:extLst>
              </p:cNvPr>
              <p:cNvGrpSpPr/>
              <p:nvPr/>
            </p:nvGrpSpPr>
            <p:grpSpPr>
              <a:xfrm>
                <a:off x="3623003" y="2027395"/>
                <a:ext cx="2070271" cy="195263"/>
                <a:chOff x="6045200" y="5969318"/>
                <a:chExt cx="2070271" cy="195263"/>
              </a:xfrm>
            </p:grpSpPr>
            <p:pic>
              <p:nvPicPr>
                <p:cNvPr id="54" name="Picture 212" descr="Cai">
                  <a:extLst>
                    <a:ext uri="{FF2B5EF4-FFF2-40B4-BE49-F238E27FC236}">
                      <a16:creationId xmlns:a16="http://schemas.microsoft.com/office/drawing/2014/main" id="{318E6D1B-F214-2C46-9B40-608F51B682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5200" y="5969318"/>
                  <a:ext cx="298450" cy="1905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207" descr="EU1">
                  <a:extLst>
                    <a:ext uri="{FF2B5EF4-FFF2-40B4-BE49-F238E27FC236}">
                      <a16:creationId xmlns:a16="http://schemas.microsoft.com/office/drawing/2014/main" id="{6B06678B-27AF-0043-A30D-93D6F8A25C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43650" y="5969318"/>
                  <a:ext cx="298450" cy="1920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208" descr="JA">
                  <a:extLst>
                    <a:ext uri="{FF2B5EF4-FFF2-40B4-BE49-F238E27FC236}">
                      <a16:creationId xmlns:a16="http://schemas.microsoft.com/office/drawing/2014/main" id="{7BD8E9A5-A282-064A-8E61-C1AB5CA26D7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8965" y="5969318"/>
                  <a:ext cx="298450" cy="19208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7" name="Picture 209" descr="USA">
                  <a:extLst>
                    <a:ext uri="{FF2B5EF4-FFF2-40B4-BE49-F238E27FC236}">
                      <a16:creationId xmlns:a16="http://schemas.microsoft.com/office/drawing/2014/main" id="{9E5DAEC6-3DBA-F843-897F-077943E7FC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7021" y="5969318"/>
                  <a:ext cx="298450" cy="195263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8" name="Picture 210" descr="Ko">
                  <a:extLst>
                    <a:ext uri="{FF2B5EF4-FFF2-40B4-BE49-F238E27FC236}">
                      <a16:creationId xmlns:a16="http://schemas.microsoft.com/office/drawing/2014/main" id="{DC8C0F2B-B3C4-4F4C-97F2-75EE532CBD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27415" y="5969318"/>
                  <a:ext cx="298450" cy="1920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9" name="Picture 211" descr="RF">
                  <a:extLst>
                    <a:ext uri="{FF2B5EF4-FFF2-40B4-BE49-F238E27FC236}">
                      <a16:creationId xmlns:a16="http://schemas.microsoft.com/office/drawing/2014/main" id="{66BD7ABC-3FAD-9F4C-8DA4-A00AD8CAE2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27925" y="5969318"/>
                  <a:ext cx="298450" cy="1952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213">
                  <a:extLst>
                    <a:ext uri="{FF2B5EF4-FFF2-40B4-BE49-F238E27FC236}">
                      <a16:creationId xmlns:a16="http://schemas.microsoft.com/office/drawing/2014/main" id="{E404B196-21F2-BD40-B699-63A8B05492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42100" y="5969318"/>
                  <a:ext cx="298450" cy="193675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3" name="Text Box 36">
                <a:extLst>
                  <a:ext uri="{FF2B5EF4-FFF2-40B4-BE49-F238E27FC236}">
                    <a16:creationId xmlns:a16="http://schemas.microsoft.com/office/drawing/2014/main" id="{BB7CD4E1-F6F3-834E-9830-9BBA590B44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3003" y="2241029"/>
                <a:ext cx="2070272" cy="250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</a:defRPr>
                </a:lvl2pPr>
                <a:lvl3pPr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</a:defRPr>
                </a:lvl3pPr>
                <a:lvl4pPr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</a:defRPr>
                </a:lvl4pPr>
                <a:lvl5pPr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Symbo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kumimoji="0" lang="en-US" altLang="ja-JP" sz="1477" b="1" dirty="0">
                    <a:solidFill>
                      <a:srgbClr val="000090"/>
                    </a:solidFill>
                    <a:latin typeface="Arial Black" panose="020B0A04020102020204" pitchFamily="34" charset="0"/>
                    <a:ea typeface="+mn-ea"/>
                    <a:cs typeface="ＤＦＰ太丸ゴシック体"/>
                  </a:rPr>
                  <a:t>ITER Org. 7 Parties</a:t>
                </a:r>
                <a:endParaRPr kumimoji="0" lang="ja-JP" altLang="en-US" sz="1477" b="1" dirty="0">
                  <a:solidFill>
                    <a:srgbClr val="000090"/>
                  </a:solidFill>
                  <a:latin typeface="Arial Black" panose="020B0A04020102020204" pitchFamily="34" charset="0"/>
                  <a:ea typeface="+mn-ea"/>
                  <a:cs typeface="ＤＦＰ太丸ゴシック体"/>
                </a:endParaRPr>
              </a:p>
            </p:txBody>
          </p:sp>
        </p:grpSp>
      </p:grpSp>
      <p:sp>
        <p:nvSpPr>
          <p:cNvPr id="61" name="上矢印 177">
            <a:extLst>
              <a:ext uri="{FF2B5EF4-FFF2-40B4-BE49-F238E27FC236}">
                <a16:creationId xmlns:a16="http://schemas.microsoft.com/office/drawing/2014/main" id="{12AEC07A-B582-D344-ABB5-9D62E5464C7A}"/>
              </a:ext>
            </a:extLst>
          </p:cNvPr>
          <p:cNvSpPr/>
          <p:nvPr/>
        </p:nvSpPr>
        <p:spPr>
          <a:xfrm>
            <a:off x="5882997" y="3757808"/>
            <a:ext cx="431800" cy="874712"/>
          </a:xfrm>
          <a:prstGeom prst="upArrow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  <a:alpha val="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3" name="上矢印 180">
            <a:extLst>
              <a:ext uri="{FF2B5EF4-FFF2-40B4-BE49-F238E27FC236}">
                <a16:creationId xmlns:a16="http://schemas.microsoft.com/office/drawing/2014/main" id="{B8BC8C0C-2577-9748-A30E-82297EB3249A}"/>
              </a:ext>
            </a:extLst>
          </p:cNvPr>
          <p:cNvSpPr/>
          <p:nvPr/>
        </p:nvSpPr>
        <p:spPr>
          <a:xfrm rot="4373629">
            <a:off x="8281678" y="2421370"/>
            <a:ext cx="398463" cy="3730625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75000"/>
                  <a:alpha val="5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rgbClr val="6699FF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2" name="上矢印 178">
            <a:extLst>
              <a:ext uri="{FF2B5EF4-FFF2-40B4-BE49-F238E27FC236}">
                <a16:creationId xmlns:a16="http://schemas.microsoft.com/office/drawing/2014/main" id="{630E9E9F-0B9D-194F-8555-0ABD0F112870}"/>
              </a:ext>
            </a:extLst>
          </p:cNvPr>
          <p:cNvSpPr/>
          <p:nvPr/>
        </p:nvSpPr>
        <p:spPr>
          <a:xfrm>
            <a:off x="7248128" y="3674681"/>
            <a:ext cx="431800" cy="889000"/>
          </a:xfrm>
          <a:prstGeom prst="upArrow">
            <a:avLst/>
          </a:prstGeom>
          <a:gradFill flip="none" rotWithShape="1">
            <a:gsLst>
              <a:gs pos="0">
                <a:srgbClr val="6699FF">
                  <a:tint val="66000"/>
                  <a:satMod val="160000"/>
                </a:srgbClr>
              </a:gs>
              <a:gs pos="50000">
                <a:srgbClr val="6699FF">
                  <a:tint val="44500"/>
                  <a:satMod val="160000"/>
                </a:srgbClr>
              </a:gs>
              <a:gs pos="100000">
                <a:srgbClr val="6699FF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7" name="Text Box 36">
            <a:extLst>
              <a:ext uri="{FF2B5EF4-FFF2-40B4-BE49-F238E27FC236}">
                <a16:creationId xmlns:a16="http://schemas.microsoft.com/office/drawing/2014/main" id="{02401CCF-85BF-9547-9643-7A25B3442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269" y="3994530"/>
            <a:ext cx="231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Support ITER</a:t>
            </a:r>
            <a:endParaRPr kumimoji="0" lang="ja-JP" altLang="en-US" sz="1800" dirty="0">
              <a:solidFill>
                <a:srgbClr val="0000C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68" name="Text Box 36">
            <a:extLst>
              <a:ext uri="{FF2B5EF4-FFF2-40B4-BE49-F238E27FC236}">
                <a16:creationId xmlns:a16="http://schemas.microsoft.com/office/drawing/2014/main" id="{D9D9D641-827A-314C-931C-C0FE74539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872" y="3114727"/>
            <a:ext cx="2852576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2pPr>
            <a:lvl3pPr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3pPr>
            <a:lvl4pPr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4pPr>
            <a:lvl5pPr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Symbol" charset="0"/>
                <a:ea typeface="ＭＳ Ｐゴシック" charset="0"/>
              </a:defRPr>
            </a:lvl9pPr>
          </a:lstStyle>
          <a:p>
            <a:pPr algn="ctr"/>
            <a:r>
              <a:rPr kumimoji="0" lang="en-US" altLang="ja-JP" sz="1477" b="1" dirty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ＤＦＰ太丸ゴシック体"/>
              </a:rPr>
              <a:t>Fusion Power of 500 MW for 7’, Q=10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25536" y="5049259"/>
            <a:ext cx="2108002" cy="401892"/>
          </a:xfrm>
          <a:prstGeom prst="rect">
            <a:avLst/>
          </a:prstGeom>
        </p:spPr>
      </p:pic>
      <p:sp>
        <p:nvSpPr>
          <p:cNvPr id="70" name="上矢印 182">
            <a:extLst>
              <a:ext uri="{FF2B5EF4-FFF2-40B4-BE49-F238E27FC236}">
                <a16:creationId xmlns:a16="http://schemas.microsoft.com/office/drawing/2014/main" id="{297790B0-9B83-6F4E-8621-336C5A48559F}"/>
              </a:ext>
            </a:extLst>
          </p:cNvPr>
          <p:cNvSpPr/>
          <p:nvPr/>
        </p:nvSpPr>
        <p:spPr>
          <a:xfrm rot="2565658">
            <a:off x="10201759" y="3717564"/>
            <a:ext cx="431800" cy="1628775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rgbClr val="6699FF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1" name="上矢印 181">
            <a:extLst>
              <a:ext uri="{FF2B5EF4-FFF2-40B4-BE49-F238E27FC236}">
                <a16:creationId xmlns:a16="http://schemas.microsoft.com/office/drawing/2014/main" id="{E2D3D926-E69B-E340-8B13-0AADFA4DE898}"/>
              </a:ext>
            </a:extLst>
          </p:cNvPr>
          <p:cNvSpPr/>
          <p:nvPr/>
        </p:nvSpPr>
        <p:spPr>
          <a:xfrm rot="3986878">
            <a:off x="9005148" y="3087689"/>
            <a:ext cx="398462" cy="2807716"/>
          </a:xfrm>
          <a:prstGeom prst="up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8000">
                <a:schemeClr val="accent6">
                  <a:lumMod val="20000"/>
                  <a:lumOff val="80000"/>
                </a:schemeClr>
              </a:gs>
              <a:gs pos="100000">
                <a:srgbClr val="6699FF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2" name="Text Box 36">
            <a:extLst>
              <a:ext uri="{FF2B5EF4-FFF2-40B4-BE49-F238E27FC236}">
                <a16:creationId xmlns:a16="http://schemas.microsoft.com/office/drawing/2014/main" id="{AD467B0F-219A-CC42-B772-3EB1ECE0F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9004" y="3987325"/>
            <a:ext cx="233801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ja-JP" sz="1800" dirty="0">
                <a:solidFill>
                  <a:schemeClr val="accent6">
                    <a:lumMod val="50000"/>
                  </a:schemeClr>
                </a:solidFill>
                <a:latin typeface="HGPｺﾞｼｯｸE" pitchFamily="50" charset="-128"/>
                <a:ea typeface="HGPｺﾞｼｯｸE" pitchFamily="50" charset="-128"/>
              </a:rPr>
              <a:t>Complement ITER</a:t>
            </a:r>
            <a:endParaRPr kumimoji="0" lang="ja-JP" altLang="en-US" sz="1800" dirty="0">
              <a:solidFill>
                <a:schemeClr val="accent6">
                  <a:lumMod val="50000"/>
                </a:schemeClr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4003" y="6028811"/>
            <a:ext cx="813445" cy="385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2602" y="5579424"/>
            <a:ext cx="744846" cy="372423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D282D60-A5B7-CCC2-4E3B-6AB718BEC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11" name="Grafik 13">
            <a:extLst>
              <a:ext uri="{FF2B5EF4-FFF2-40B4-BE49-F238E27FC236}">
                <a16:creationId xmlns:a16="http://schemas.microsoft.com/office/drawing/2014/main" id="{C22B8F67-E3E3-3A48-8CBC-DF6903D7306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403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">
            <a:extLst>
              <a:ext uri="{FF2B5EF4-FFF2-40B4-BE49-F238E27FC236}">
                <a16:creationId xmlns:a16="http://schemas.microsoft.com/office/drawing/2014/main" id="{065C69B8-0769-8E42-AFBF-CB93F6071430}"/>
              </a:ext>
            </a:extLst>
          </p:cNvPr>
          <p:cNvSpPr txBox="1"/>
          <p:nvPr/>
        </p:nvSpPr>
        <p:spPr>
          <a:xfrm>
            <a:off x="1199456" y="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2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Broader Approach Key Facts</a:t>
            </a:r>
            <a:endParaRPr lang="es-ES" sz="32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45" name="CuadroTexto 4">
            <a:extLst>
              <a:ext uri="{FF2B5EF4-FFF2-40B4-BE49-F238E27FC236}">
                <a16:creationId xmlns:a16="http://schemas.microsoft.com/office/drawing/2014/main" id="{A839EBFA-4D44-4641-AF80-BBBF96904F89}"/>
              </a:ext>
            </a:extLst>
          </p:cNvPr>
          <p:cNvSpPr txBox="1"/>
          <p:nvPr/>
        </p:nvSpPr>
        <p:spPr>
          <a:xfrm>
            <a:off x="124793" y="550014"/>
            <a:ext cx="8027533" cy="244693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1" defTabSz="914377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Broader Approach </a:t>
            </a:r>
            <a:r>
              <a:rPr lang="en-GB" sz="2000" b="1" dirty="0">
                <a:solidFill>
                  <a:srgbClr val="004886"/>
                </a:solidFill>
              </a:rPr>
              <a:t>Agreement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FF0000"/>
                </a:solidFill>
              </a:rPr>
              <a:t>Broader Approach Agreement signed on February 5, 2007 in Tokyo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Entered into force on June 1, 2007, for at least 10 years (BA phase I)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2020, Europe and Japan  </a:t>
            </a:r>
            <a:r>
              <a:rPr lang="en-GB" sz="1600" b="1" dirty="0">
                <a:solidFill>
                  <a:srgbClr val="004886"/>
                </a:solidFill>
              </a:rPr>
              <a:t>committed to continuing their joint activities</a:t>
            </a:r>
            <a:r>
              <a:rPr lang="en-GB" sz="1600" dirty="0">
                <a:solidFill>
                  <a:srgbClr val="004886"/>
                </a:solidFill>
              </a:rPr>
              <a:t>.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March 2, 2020 Euratom and Japan </a:t>
            </a: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signed J</a:t>
            </a:r>
            <a:r>
              <a:rPr lang="en-GB" sz="1600" b="1" dirty="0">
                <a:solidFill>
                  <a:srgbClr val="004886"/>
                </a:solidFill>
              </a:rPr>
              <a:t>oint declaration prolonging BA activities </a:t>
            </a:r>
            <a:r>
              <a:rPr lang="en-GB" sz="1600" b="1" dirty="0">
                <a:solidFill>
                  <a:srgbClr val="004886"/>
                </a:solidFill>
                <a:sym typeface="Wingdings" panose="05000000000000000000" pitchFamily="2" charset="2"/>
              </a:rPr>
              <a:t> </a:t>
            </a:r>
          </a:p>
          <a:p>
            <a:pPr marL="646113" lvl="1" indent="-285750" defTabSz="914377">
              <a:spcBef>
                <a:spcPts val="600"/>
              </a:spcBef>
              <a:buFont typeface="Wingdings" panose="05000000000000000000" pitchFamily="2" charset="2"/>
              <a:buChar char="è"/>
              <a:defRPr/>
            </a:pPr>
            <a:r>
              <a:rPr lang="en-GB" sz="1600" dirty="0">
                <a:solidFill>
                  <a:srgbClr val="FF0000"/>
                </a:solidFill>
                <a:sym typeface="Wingdings" panose="05000000000000000000" pitchFamily="2" charset="2"/>
              </a:rPr>
              <a:t>Start of BA</a:t>
            </a:r>
            <a:r>
              <a:rPr lang="en-GB" sz="1600" dirty="0">
                <a:solidFill>
                  <a:srgbClr val="FF0000"/>
                </a:solidFill>
              </a:rPr>
              <a:t> phase II focused on </a:t>
            </a:r>
            <a:r>
              <a:rPr lang="en-GB" sz="1600" b="1" dirty="0">
                <a:solidFill>
                  <a:srgbClr val="FF0000"/>
                </a:solidFill>
              </a:rPr>
              <a:t>exploiting the facilities already been built, i.e. JT60-SA and IFMIF/EVEDA prototype accelerator </a:t>
            </a:r>
            <a:r>
              <a:rPr lang="en-GB" sz="1600" b="1" dirty="0" err="1">
                <a:solidFill>
                  <a:srgbClr val="FF0000"/>
                </a:solidFill>
              </a:rPr>
              <a:t>LIPAc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" name="CuadroTexto 4">
            <a:extLst>
              <a:ext uri="{FF2B5EF4-FFF2-40B4-BE49-F238E27FC236}">
                <a16:creationId xmlns:a16="http://schemas.microsoft.com/office/drawing/2014/main" id="{E72CFE81-D2EF-45EE-7F2B-8EA232FF07E0}"/>
              </a:ext>
            </a:extLst>
          </p:cNvPr>
          <p:cNvSpPr txBox="1"/>
          <p:nvPr/>
        </p:nvSpPr>
        <p:spPr>
          <a:xfrm>
            <a:off x="169953" y="2869851"/>
            <a:ext cx="9003543" cy="331629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0" lvl="1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BA phase I </a:t>
            </a:r>
          </a:p>
          <a:p>
            <a:pPr marL="360363" lvl="1" indent="-360363" defTabSz="914377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Japan and Europe contributed equally a fixed amount to the Broader Approach</a:t>
            </a:r>
          </a:p>
          <a:p>
            <a:pPr marL="360363" lvl="1" indent="-360363" defTabSz="914377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80% of the EU contribution came from Voluntary contributors</a:t>
            </a:r>
          </a:p>
          <a:p>
            <a:pPr marL="360363" lvl="1" indent="-360363" defTabSz="914377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Phase I  Mostly design and construction phase successfully implemented</a:t>
            </a:r>
          </a:p>
          <a:p>
            <a:pPr marL="360363" lvl="1" indent="-360363" defTabSz="914377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 err="1">
                <a:solidFill>
                  <a:srgbClr val="004886"/>
                </a:solidFill>
              </a:rPr>
              <a:t>LIPAc’s</a:t>
            </a:r>
            <a:r>
              <a:rPr lang="en-GB" sz="1600" dirty="0">
                <a:solidFill>
                  <a:srgbClr val="004886"/>
                </a:solidFill>
              </a:rPr>
              <a:t> construction relied on </a:t>
            </a:r>
            <a:r>
              <a:rPr lang="en-GB" sz="1600" b="1" dirty="0">
                <a:solidFill>
                  <a:srgbClr val="004886"/>
                </a:solidFill>
              </a:rPr>
              <a:t>in-kind contributions </a:t>
            </a:r>
            <a:r>
              <a:rPr lang="en-GB" sz="1600" dirty="0">
                <a:solidFill>
                  <a:srgbClr val="004886"/>
                </a:solidFill>
              </a:rPr>
              <a:t>from EU and Japan, managed by F4E and QST</a:t>
            </a:r>
            <a:endParaRPr lang="en-GB" sz="1600" b="1" dirty="0">
              <a:solidFill>
                <a:srgbClr val="FF0000"/>
              </a:solidFill>
            </a:endParaRPr>
          </a:p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BA phase II </a:t>
            </a:r>
          </a:p>
          <a:p>
            <a:pPr marL="285750" lvl="1" indent="-285750" defTabSz="914377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FF0000"/>
                </a:solidFill>
              </a:rPr>
              <a:t>Phase II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b="1" dirty="0">
                <a:solidFill>
                  <a:srgbClr val="FF0000"/>
                </a:solidFill>
              </a:rPr>
              <a:t>focuses on operating, enhancing, and exploiting facilities already been set up like </a:t>
            </a:r>
            <a:r>
              <a:rPr lang="en-GB" sz="1600" b="1" dirty="0" err="1">
                <a:solidFill>
                  <a:srgbClr val="FF0000"/>
                </a:solidFill>
              </a:rPr>
              <a:t>LIPAc</a:t>
            </a:r>
            <a:endParaRPr lang="en-GB" sz="1600" dirty="0">
              <a:solidFill>
                <a:srgbClr val="004886"/>
              </a:solidFill>
            </a:endParaRPr>
          </a:p>
          <a:p>
            <a:pPr marL="285750" lvl="1" indent="-285750" defTabSz="914377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A sliding 5-year Project Plan is submitted for approval to the BA Steering Committee every year</a:t>
            </a:r>
          </a:p>
          <a:p>
            <a:pPr marL="265113" lvl="1" defTabSz="914377">
              <a:spcBef>
                <a:spcPts val="900"/>
              </a:spcBef>
              <a:defRPr/>
            </a:pPr>
            <a:r>
              <a:rPr lang="en-GB" sz="1600" dirty="0">
                <a:solidFill>
                  <a:srgbClr val="FF0000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  <a:sym typeface="Wingdings" panose="05000000000000000000" pitchFamily="2" charset="2"/>
              </a:rPr>
              <a:t> </a:t>
            </a:r>
            <a:r>
              <a:rPr lang="en-GB" sz="1600" b="1" dirty="0">
                <a:solidFill>
                  <a:srgbClr val="FF0000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  <a:sym typeface="Wingdings" panose="05000000000000000000" pitchFamily="2" charset="2"/>
              </a:rPr>
              <a:t>Forecast for the procurements to the operations, maintenance, and enhancements </a:t>
            </a:r>
            <a:endParaRPr lang="en-GB" sz="1600" b="1" dirty="0">
              <a:solidFill>
                <a:srgbClr val="FF0000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F3D295-4874-F53E-730A-48DA14367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4000"/>
                    </a14:imgEffect>
                  </a14:imgLayer>
                </a14:imgProps>
              </a:ext>
            </a:extLst>
          </a:blip>
          <a:srcRect l="13271" t="126" r="3823" b="-126"/>
          <a:stretch/>
        </p:blipFill>
        <p:spPr>
          <a:xfrm>
            <a:off x="8702040" y="585852"/>
            <a:ext cx="3489960" cy="596097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8B3C932-BAB6-92DB-6100-DE7C6A64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9" name="Grafik 13">
            <a:extLst>
              <a:ext uri="{FF2B5EF4-FFF2-40B4-BE49-F238E27FC236}">
                <a16:creationId xmlns:a16="http://schemas.microsoft.com/office/drawing/2014/main" id="{D7BBA21C-E18E-98E1-3A15-03068A191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7944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A7A5D1D2-0F4E-F765-5ECF-05595B0A1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6"/>
          <a:stretch/>
        </p:blipFill>
        <p:spPr>
          <a:xfrm>
            <a:off x="240957" y="2691793"/>
            <a:ext cx="11391016" cy="37020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CD8807-76FF-6624-FED1-62C7ACB26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r="1832" b="5500"/>
          <a:stretch/>
        </p:blipFill>
        <p:spPr bwMode="auto">
          <a:xfrm>
            <a:off x="9196251" y="627862"/>
            <a:ext cx="2882538" cy="206377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AA45284-4E34-61A3-390D-9C382DC3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4886"/>
                </a:solidFill>
                <a:effectLst/>
              </a:rPr>
              <a:t>IFMIF/EVEDA </a:t>
            </a:r>
            <a:r>
              <a:rPr lang="en-US" sz="3600" dirty="0" err="1">
                <a:solidFill>
                  <a:srgbClr val="004886"/>
                </a:solidFill>
                <a:effectLst/>
              </a:rPr>
              <a:t>Programme</a:t>
            </a:r>
            <a:r>
              <a:rPr lang="en-US" sz="3600" dirty="0">
                <a:solidFill>
                  <a:srgbClr val="004886"/>
                </a:solidFill>
                <a:effectLst/>
              </a:rPr>
              <a:t> and </a:t>
            </a:r>
            <a:r>
              <a:rPr lang="en-US" sz="3600" dirty="0" err="1">
                <a:solidFill>
                  <a:srgbClr val="004886"/>
                </a:solidFill>
                <a:effectLst/>
              </a:rPr>
              <a:t>LIPAc</a:t>
            </a:r>
            <a:r>
              <a:rPr lang="en-US" sz="3600" dirty="0">
                <a:solidFill>
                  <a:srgbClr val="004886"/>
                </a:solidFill>
                <a:effectLst/>
              </a:rPr>
              <a:t> Concept</a:t>
            </a:r>
            <a:endParaRPr kumimoji="1" lang="ja-JP" altLang="en-US" b="1" dirty="0">
              <a:solidFill>
                <a:srgbClr val="004886"/>
              </a:solidFill>
            </a:endParaRPr>
          </a:p>
        </p:txBody>
      </p:sp>
      <p:sp>
        <p:nvSpPr>
          <p:cNvPr id="5" name="正方形/長方形 1">
            <a:extLst>
              <a:ext uri="{FF2B5EF4-FFF2-40B4-BE49-F238E27FC236}">
                <a16:creationId xmlns:a16="http://schemas.microsoft.com/office/drawing/2014/main" id="{CAD82241-614C-1348-01C4-86BB062A4697}"/>
              </a:ext>
            </a:extLst>
          </p:cNvPr>
          <p:cNvSpPr/>
          <p:nvPr/>
        </p:nvSpPr>
        <p:spPr>
          <a:xfrm>
            <a:off x="21562" y="590389"/>
            <a:ext cx="11677871" cy="872098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kumimoji="1" lang="en-US" altLang="ja-JP" sz="1867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IFMIF I</a:t>
            </a:r>
            <a:r>
              <a:rPr kumimoji="1" lang="en-US" altLang="ja-JP" sz="1867" b="1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nternational</a:t>
            </a:r>
            <a:r>
              <a:rPr kumimoji="1" lang="ja-JP" altLang="en-US" sz="1867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867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F</a:t>
            </a:r>
            <a:r>
              <a:rPr kumimoji="1" lang="en-US" altLang="ja-JP" sz="1867" b="1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usion</a:t>
            </a:r>
            <a:r>
              <a:rPr kumimoji="1" lang="en-US" altLang="ja-JP" sz="1867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M</a:t>
            </a:r>
            <a:r>
              <a:rPr kumimoji="1" lang="en-US" altLang="ja-JP" sz="1867" b="1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aterials</a:t>
            </a:r>
            <a:r>
              <a:rPr kumimoji="1" lang="en-US" altLang="ja-JP" sz="1867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I</a:t>
            </a:r>
            <a:r>
              <a:rPr kumimoji="1" lang="en-US" altLang="ja-JP" sz="1867" b="1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rradiation</a:t>
            </a:r>
            <a:r>
              <a:rPr kumimoji="1" lang="en-US" altLang="ja-JP" sz="1867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F</a:t>
            </a:r>
            <a:r>
              <a:rPr kumimoji="1" lang="en-US" altLang="ja-JP" sz="1867" b="1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acility</a:t>
            </a:r>
            <a:r>
              <a:rPr kumimoji="1" lang="en-US" altLang="ja-JP" sz="1867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):</a:t>
            </a:r>
          </a:p>
          <a:p>
            <a:pPr>
              <a:defRPr/>
            </a:pP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	</a:t>
            </a:r>
            <a:r>
              <a:rPr kumimoji="1" lang="en-US" altLang="ja-JP" sz="1600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Accelerator based neutron source using Li(d,n) nuclear stripping reactions </a:t>
            </a:r>
          </a:p>
          <a:p>
            <a:pPr>
              <a:defRPr/>
            </a:pPr>
            <a:r>
              <a:rPr kumimoji="1" lang="en-US" altLang="ja-JP" sz="1600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	For material irradiation database for design, construction, licensing, and operation of DEMO</a:t>
            </a:r>
          </a:p>
        </p:txBody>
      </p:sp>
      <p:sp>
        <p:nvSpPr>
          <p:cNvPr id="18" name="テキスト ボックス 14">
            <a:extLst>
              <a:ext uri="{FF2B5EF4-FFF2-40B4-BE49-F238E27FC236}">
                <a16:creationId xmlns:a16="http://schemas.microsoft.com/office/drawing/2014/main" id="{20D30503-753A-6101-B7E7-68D5D324B849}"/>
              </a:ext>
            </a:extLst>
          </p:cNvPr>
          <p:cNvSpPr txBox="1"/>
          <p:nvPr/>
        </p:nvSpPr>
        <p:spPr>
          <a:xfrm rot="20836682">
            <a:off x="5876396" y="4675208"/>
            <a:ext cx="1704313" cy="334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SRF-</a:t>
            </a:r>
            <a:r>
              <a:rPr lang="en-US" altLang="ja-JP" sz="1467" dirty="0" err="1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Linac</a:t>
            </a: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(40 MeV) </a:t>
            </a:r>
            <a:endParaRPr lang="ja-JP" altLang="en-US" sz="1467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15">
            <a:extLst>
              <a:ext uri="{FF2B5EF4-FFF2-40B4-BE49-F238E27FC236}">
                <a16:creationId xmlns:a16="http://schemas.microsoft.com/office/drawing/2014/main" id="{A13EA07D-72AE-1450-D006-615A5138F98F}"/>
              </a:ext>
            </a:extLst>
          </p:cNvPr>
          <p:cNvSpPr txBox="1"/>
          <p:nvPr/>
        </p:nvSpPr>
        <p:spPr>
          <a:xfrm rot="20642734">
            <a:off x="3186382" y="5727484"/>
            <a:ext cx="841897" cy="590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RFQ </a:t>
            </a:r>
          </a:p>
          <a:p>
            <a:pPr algn="ctr">
              <a:lnSpc>
                <a:spcPts val="2000"/>
              </a:lnSpc>
            </a:pP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(5 MeV) </a:t>
            </a:r>
            <a:endParaRPr lang="ja-JP" altLang="en-US" sz="1467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テキスト ボックス 16">
            <a:extLst>
              <a:ext uri="{FF2B5EF4-FFF2-40B4-BE49-F238E27FC236}">
                <a16:creationId xmlns:a16="http://schemas.microsoft.com/office/drawing/2014/main" id="{5D565DA3-486C-7595-B45B-870E6885DB25}"/>
              </a:ext>
            </a:extLst>
          </p:cNvPr>
          <p:cNvSpPr txBox="1"/>
          <p:nvPr/>
        </p:nvSpPr>
        <p:spPr>
          <a:xfrm rot="20723781">
            <a:off x="72863" y="4546968"/>
            <a:ext cx="1103824" cy="590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Injector </a:t>
            </a:r>
          </a:p>
          <a:p>
            <a:pPr algn="ctr">
              <a:lnSpc>
                <a:spcPts val="2000"/>
              </a:lnSpc>
            </a:pP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(0.1 MeV) </a:t>
            </a:r>
            <a:endParaRPr lang="ja-JP" altLang="en-US" sz="1467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テキスト ボックス 11">
            <a:extLst>
              <a:ext uri="{FF2B5EF4-FFF2-40B4-BE49-F238E27FC236}">
                <a16:creationId xmlns:a16="http://schemas.microsoft.com/office/drawing/2014/main" id="{A8199D3D-4D14-1E5F-A7E7-F0E0924693E4}"/>
              </a:ext>
            </a:extLst>
          </p:cNvPr>
          <p:cNvSpPr txBox="1"/>
          <p:nvPr/>
        </p:nvSpPr>
        <p:spPr>
          <a:xfrm rot="20717479">
            <a:off x="1082089" y="4002298"/>
            <a:ext cx="2962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LIPAc  </a:t>
            </a:r>
            <a:r>
              <a:rPr kumimoji="1" lang="en-US" altLang="ja-JP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9MeV, 125mA, CW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角丸四角形 12">
            <a:extLst>
              <a:ext uri="{FF2B5EF4-FFF2-40B4-BE49-F238E27FC236}">
                <a16:creationId xmlns:a16="http://schemas.microsoft.com/office/drawing/2014/main" id="{42F36A8C-5A30-9C4F-23D6-1548FD11AF98}"/>
              </a:ext>
            </a:extLst>
          </p:cNvPr>
          <p:cNvSpPr/>
          <p:nvPr/>
        </p:nvSpPr>
        <p:spPr>
          <a:xfrm rot="20680119">
            <a:off x="50107" y="4662788"/>
            <a:ext cx="5180629" cy="125870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テキスト ボックス 51">
            <a:extLst>
              <a:ext uri="{FF2B5EF4-FFF2-40B4-BE49-F238E27FC236}">
                <a16:creationId xmlns:a16="http://schemas.microsoft.com/office/drawing/2014/main" id="{CF50A025-2D96-2E2C-12ED-069EB36D351B}"/>
              </a:ext>
            </a:extLst>
          </p:cNvPr>
          <p:cNvSpPr txBox="1"/>
          <p:nvPr/>
        </p:nvSpPr>
        <p:spPr>
          <a:xfrm>
            <a:off x="21562" y="1389189"/>
            <a:ext cx="9077127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11303" indent="-1911303" eaLnBrk="0" hangingPunct="0">
              <a:defRPr/>
            </a:pPr>
            <a:endParaRPr kumimoji="1" lang="en-US" altLang="ja-JP" sz="1600" b="1" dirty="0">
              <a:solidFill>
                <a:srgbClr val="FF0000"/>
              </a:solidFill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1911303" indent="-1911303" eaLnBrk="0" hangingPunct="0">
              <a:defRPr/>
            </a:pPr>
            <a:r>
              <a:rPr kumimoji="1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EVEDA E</a:t>
            </a:r>
            <a:r>
              <a:rPr kumimoji="1" lang="en-US" altLang="ja-JP" sz="1600" b="1" dirty="0">
                <a:solidFill>
                  <a:prstClr val="black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ngineering </a:t>
            </a:r>
            <a:r>
              <a:rPr kumimoji="1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V</a:t>
            </a:r>
            <a:r>
              <a:rPr kumimoji="1" lang="en-US" altLang="ja-JP" sz="1600" b="1" dirty="0">
                <a:solidFill>
                  <a:prstClr val="black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alidation and </a:t>
            </a:r>
            <a:r>
              <a:rPr kumimoji="1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E</a:t>
            </a:r>
            <a:r>
              <a:rPr kumimoji="1" lang="en-US" altLang="ja-JP" sz="1600" b="1" dirty="0">
                <a:solidFill>
                  <a:prstClr val="black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ngineering </a:t>
            </a:r>
            <a:r>
              <a:rPr kumimoji="1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D</a:t>
            </a:r>
            <a:r>
              <a:rPr kumimoji="1" lang="en-US" altLang="ja-JP" sz="1600" b="1" dirty="0">
                <a:solidFill>
                  <a:prstClr val="black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esign </a:t>
            </a:r>
            <a:r>
              <a:rPr kumimoji="1" lang="en-US" altLang="ja-JP" sz="1600" b="1" dirty="0">
                <a:solidFill>
                  <a:srgbClr val="FF0000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A</a:t>
            </a:r>
            <a:r>
              <a:rPr kumimoji="1" lang="en-US" altLang="ja-JP" sz="1600" b="1" dirty="0">
                <a:solidFill>
                  <a:prstClr val="black"/>
                </a:solidFill>
                <a:ea typeface="游ゴシック" panose="020B0400000000000000" pitchFamily="50" charset="-128"/>
                <a:cs typeface="Calibri" panose="020F0502020204030204" pitchFamily="34" charset="0"/>
              </a:rPr>
              <a:t>ctivities for IFMIF neutron factory</a:t>
            </a:r>
            <a:endParaRPr kumimoji="1" lang="ja-JP" altLang="en-US" sz="16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480472" lvl="1" indent="-241294" defTabSz="479988">
              <a:spcBef>
                <a:spcPts val="400"/>
              </a:spcBef>
              <a:buFont typeface="Arial" pitchFamily="34" charset="0"/>
              <a:buChar char="–"/>
              <a:defRPr/>
            </a:pPr>
            <a:r>
              <a:rPr kumimoji="1" lang="en-US" altLang="ja-JP" sz="1600" b="1" dirty="0"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Providing Engineering Design of IFMIF </a:t>
            </a:r>
            <a:r>
              <a:rPr kumimoji="1" lang="en-US" altLang="ja-JP" sz="1600" b="1" dirty="0">
                <a:solidFill>
                  <a:srgbClr val="00B05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 Completed in 2013</a:t>
            </a:r>
            <a:endParaRPr kumimoji="1" lang="en-US" altLang="ja-JP" sz="1600" b="1" dirty="0"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480472" lvl="1" indent="-241294" defTabSz="479988">
              <a:spcBef>
                <a:spcPts val="400"/>
              </a:spcBef>
              <a:buFont typeface="Arial" pitchFamily="34" charset="0"/>
              <a:buChar char="–"/>
              <a:defRPr/>
            </a:pPr>
            <a:r>
              <a:rPr kumimoji="1" lang="en-US" altLang="ja-JP" sz="1600" b="1" u="sng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Validating the key technologies:</a:t>
            </a:r>
          </a:p>
          <a:p>
            <a:pPr marL="1425564" lvl="2" indent="-335992" defTabSz="479988">
              <a:buFont typeface="Wingdings" panose="05000000000000000000" pitchFamily="2" charset="2"/>
              <a:buChar char="Ø"/>
              <a:defRPr/>
            </a:pPr>
            <a:r>
              <a:rPr kumimoji="1" lang="en-US" altLang="ja-JP" sz="1600" b="1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Li target facility </a:t>
            </a:r>
            <a:r>
              <a:rPr kumimoji="1" lang="en-US" altLang="ja-JP" sz="1600" b="1" dirty="0">
                <a:solidFill>
                  <a:srgbClr val="00B05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 Completed in 2017 </a:t>
            </a:r>
            <a:endParaRPr kumimoji="1" lang="en-US" altLang="ja-JP" sz="1600" b="1" dirty="0">
              <a:solidFill>
                <a:srgbClr val="00B050"/>
              </a:solidFill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1425564" lvl="2" indent="-335992" defTabSz="479988">
              <a:buFont typeface="Wingdings" panose="05000000000000000000" pitchFamily="2" charset="2"/>
              <a:buChar char="Ø"/>
              <a:defRPr/>
            </a:pPr>
            <a:r>
              <a:rPr kumimoji="1" lang="en-US" altLang="ja-JP" sz="1600" b="1" dirty="0">
                <a:solidFill>
                  <a:prstClr val="black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Test facility </a:t>
            </a:r>
            <a:r>
              <a:rPr kumimoji="1" lang="en-US" altLang="ja-JP" sz="1600" b="1" dirty="0">
                <a:solidFill>
                  <a:srgbClr val="00B05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 Completed in 2015</a:t>
            </a:r>
            <a:endParaRPr kumimoji="1" lang="en-US" altLang="ja-JP" sz="1600" b="1" dirty="0">
              <a:solidFill>
                <a:srgbClr val="00B050"/>
              </a:solidFill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1425564" lvl="2" indent="-335992" defTabSz="479988">
              <a:buFont typeface="Wingdings" panose="05000000000000000000" pitchFamily="2" charset="2"/>
              <a:buChar char="Ø"/>
              <a:defRPr/>
            </a:pP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Only remaining activity 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 Validation of the Linear IFMIF Prototype Accelerator (</a:t>
            </a:r>
            <a:r>
              <a:rPr kumimoji="1" lang="en-US" altLang="ja-JP" sz="1600" b="1" dirty="0" err="1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LIPAc</a:t>
            </a: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</a:p>
          <a:p>
            <a:pPr marL="2690813" lvl="2" defTabSz="479988">
              <a:defRPr/>
            </a:pP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kumimoji="1" lang="en-US" altLang="ja-JP" sz="1600" b="1" dirty="0">
              <a:solidFill>
                <a:srgbClr val="FF0000"/>
              </a:solidFill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959976" lvl="2" defTabSz="479988">
              <a:spcBef>
                <a:spcPts val="133"/>
              </a:spcBef>
              <a:defRPr/>
            </a:pPr>
            <a:endParaRPr kumimoji="1" lang="en-US" altLang="ja-JP" sz="1600" b="1" dirty="0">
              <a:solidFill>
                <a:srgbClr val="FF0000"/>
              </a:solidFill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  <a:p>
            <a:pPr marL="959976" lvl="2" defTabSz="479988">
              <a:spcBef>
                <a:spcPts val="133"/>
              </a:spcBef>
              <a:defRPr/>
            </a:pPr>
            <a:r>
              <a:rPr kumimoji="1"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8" name="テキスト ボックス 15">
            <a:extLst>
              <a:ext uri="{FF2B5EF4-FFF2-40B4-BE49-F238E27FC236}">
                <a16:creationId xmlns:a16="http://schemas.microsoft.com/office/drawing/2014/main" id="{6151836D-9DD7-665A-FDA5-742A89A16AE6}"/>
              </a:ext>
            </a:extLst>
          </p:cNvPr>
          <p:cNvSpPr txBox="1"/>
          <p:nvPr/>
        </p:nvSpPr>
        <p:spPr>
          <a:xfrm rot="20672426">
            <a:off x="4211449" y="5361830"/>
            <a:ext cx="1347357" cy="590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467" baseline="300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</a:t>
            </a: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Cryomodule</a:t>
            </a:r>
          </a:p>
          <a:p>
            <a:pPr algn="ctr">
              <a:lnSpc>
                <a:spcPts val="2000"/>
              </a:lnSpc>
            </a:pPr>
            <a:r>
              <a:rPr lang="en-US" altLang="ja-JP" sz="1467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(9 MeV) </a:t>
            </a:r>
            <a:endParaRPr lang="ja-JP" altLang="en-US" sz="1467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71805C-1AC6-FC6C-665E-B91A80ED30EC}"/>
              </a:ext>
            </a:extLst>
          </p:cNvPr>
          <p:cNvSpPr txBox="1"/>
          <p:nvPr/>
        </p:nvSpPr>
        <p:spPr>
          <a:xfrm>
            <a:off x="5783629" y="5213461"/>
            <a:ext cx="6329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Goal: validation of the low energy section of the IFMIF accelerator concept </a:t>
            </a:r>
            <a:r>
              <a:rPr lang="en-GB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 IFMIF-DONES and A-FNS</a:t>
            </a:r>
            <a:endParaRPr lang="en-GB" sz="200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B5DC69-4749-5F0A-C510-D0D9ADEE8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9958E6B1-C9BE-A4B3-C08E-DC3379CAE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96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5">
            <a:extLst>
              <a:ext uri="{FF2B5EF4-FFF2-40B4-BE49-F238E27FC236}">
                <a16:creationId xmlns:a16="http://schemas.microsoft.com/office/drawing/2014/main" id="{A2D4F1BC-ED17-0C43-B4AF-FDA29284B515}"/>
              </a:ext>
            </a:extLst>
          </p:cNvPr>
          <p:cNvSpPr txBox="1"/>
          <p:nvPr/>
        </p:nvSpPr>
        <p:spPr>
          <a:xfrm>
            <a:off x="1631504" y="-7156"/>
            <a:ext cx="8928992" cy="586593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rmAutofit/>
          </a:bodyPr>
          <a:lstStyle/>
          <a:p>
            <a:r>
              <a:rPr lang="en-US" sz="2800" b="1" dirty="0" err="1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LIPAc</a:t>
            </a:r>
            <a:r>
              <a:rPr lang="en-US" sz="28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 = Japan-Europe scientific collaboration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09EF7-A2D2-9B43-8CBD-357827834AEB}"/>
              </a:ext>
            </a:extLst>
          </p:cNvPr>
          <p:cNvSpPr txBox="1"/>
          <p:nvPr/>
        </p:nvSpPr>
        <p:spPr>
          <a:xfrm>
            <a:off x="10840" y="6165304"/>
            <a:ext cx="12181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4886"/>
                </a:solidFill>
              </a:rPr>
              <a:t>Equipment designed and constructed in Europe, Installed and commissioned in Rokkasho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48D69-BCD0-3145-896D-B338AF5BA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7052"/>
            <a:ext cx="11522644" cy="54651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5660" y="627011"/>
            <a:ext cx="72368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/>
              <a:t>LIPAc</a:t>
            </a:r>
            <a:r>
              <a:rPr lang="en-US" sz="1800" b="1" dirty="0"/>
              <a:t> = a compact but very challenging and thrilling accelerator to run</a:t>
            </a:r>
          </a:p>
          <a:p>
            <a:pPr defTabSz="914400">
              <a:spcBef>
                <a:spcPts val="400"/>
              </a:spcBef>
            </a:pPr>
            <a:r>
              <a:rPr lang="en-GB" sz="1800" dirty="0">
                <a:solidFill>
                  <a:srgbClr val="0070C0"/>
                </a:solidFill>
                <a:sym typeface="Wingdings" panose="05000000000000000000" pitchFamily="2" charset="2"/>
              </a:rPr>
              <a:t> Cutting edge technologies: world’s longest RFQ, </a:t>
            </a:r>
            <a:r>
              <a:rPr lang="en-US" sz="1800" dirty="0">
                <a:solidFill>
                  <a:srgbClr val="0070C0"/>
                </a:solidFill>
                <a:sym typeface="Wingdings" panose="05000000000000000000" pitchFamily="2" charset="2"/>
              </a:rPr>
              <a:t>w</a:t>
            </a:r>
            <a:r>
              <a:rPr lang="en-US" sz="1800" dirty="0">
                <a:solidFill>
                  <a:srgbClr val="0070C0"/>
                </a:solidFill>
              </a:rPr>
              <a:t>orld’s highest light hadron current through SRF cavities in CW, high average beam power</a:t>
            </a:r>
          </a:p>
          <a:p>
            <a:pPr defTabSz="914400">
              <a:spcBef>
                <a:spcPts val="400"/>
              </a:spcBef>
            </a:pPr>
            <a:endParaRPr lang="en-US" sz="2000" dirty="0">
              <a:solidFill>
                <a:srgbClr val="0070C0"/>
              </a:solidFill>
            </a:endParaRPr>
          </a:p>
          <a:p>
            <a:pPr defTabSz="914400">
              <a:spcBef>
                <a:spcPts val="400"/>
              </a:spcBef>
            </a:pPr>
            <a:r>
              <a:rPr lang="en-GB" sz="2000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D15AE5-C1DF-4DE7-70E2-24D9B0A3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AB9B257A-7E8C-AAEF-543D-187ACE079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72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F43B8AF-8641-A28A-85F5-4E6C692BF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85" y="2752614"/>
            <a:ext cx="7926705" cy="2200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54AA8-4345-A9E7-C7C7-5F4137C63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792" y="836532"/>
            <a:ext cx="1697546" cy="933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FC16A-9186-E594-666E-EE72AB164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246" y="1001332"/>
            <a:ext cx="4213098" cy="1292162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1FC6FC17-53E0-940F-7D1B-3D18D495F444}"/>
              </a:ext>
            </a:extLst>
          </p:cNvPr>
          <p:cNvSpPr txBox="1">
            <a:spLocks noChangeAspect="1"/>
          </p:cNvSpPr>
          <p:nvPr/>
        </p:nvSpPr>
        <p:spPr>
          <a:xfrm>
            <a:off x="644435" y="137410"/>
            <a:ext cx="9707318" cy="4308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422041" rtl="0" eaLnBrk="1" latinLnBrk="0" hangingPunct="1">
              <a:spcBef>
                <a:spcPct val="0"/>
              </a:spcBef>
              <a:buNone/>
              <a:defRPr kumimoji="1"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ja-JP" sz="2200" b="1" kern="0" dirty="0" err="1">
                <a:solidFill>
                  <a:srgbClr val="00488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LIPAc</a:t>
            </a:r>
            <a:r>
              <a:rPr lang="en-GB" altLang="ja-JP" sz="2200" b="1" kern="0" dirty="0">
                <a:solidFill>
                  <a:srgbClr val="004886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Beam Commissioning: 4 Configurations – 5 Phases</a:t>
            </a:r>
            <a:endParaRPr lang="en-US" altLang="ja-JP" sz="2200" b="1" kern="0" dirty="0">
              <a:solidFill>
                <a:srgbClr val="004886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A3709E1E-BFCC-1A72-8138-817A5B215AD7}"/>
              </a:ext>
            </a:extLst>
          </p:cNvPr>
          <p:cNvSpPr/>
          <p:nvPr/>
        </p:nvSpPr>
        <p:spPr>
          <a:xfrm>
            <a:off x="1225534" y="971162"/>
            <a:ext cx="9707319" cy="5809718"/>
          </a:xfrm>
          <a:prstGeom prst="roundRect">
            <a:avLst>
              <a:gd name="adj" fmla="val 355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ＤＦＰ太丸ゴシック体"/>
            </a:endParaRPr>
          </a:p>
        </p:txBody>
      </p:sp>
      <p:sp>
        <p:nvSpPr>
          <p:cNvPr id="40" name="テキスト ボックス 22">
            <a:extLst>
              <a:ext uri="{FF2B5EF4-FFF2-40B4-BE49-F238E27FC236}">
                <a16:creationId xmlns:a16="http://schemas.microsoft.com/office/drawing/2014/main" id="{118DE1F2-5D4D-E66C-A061-38609B21C077}"/>
              </a:ext>
            </a:extLst>
          </p:cNvPr>
          <p:cNvSpPr txBox="1"/>
          <p:nvPr/>
        </p:nvSpPr>
        <p:spPr>
          <a:xfrm>
            <a:off x="9483418" y="1098545"/>
            <a:ext cx="274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519">
              <a:defRPr/>
            </a:pPr>
            <a:r>
              <a:rPr kumimoji="1" lang="en-US" altLang="ja-JP" sz="1400" b="1" dirty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Low Power Beam Dump</a:t>
            </a:r>
          </a:p>
          <a:p>
            <a:pPr defTabSz="1625519">
              <a:defRPr/>
            </a:pPr>
            <a:r>
              <a:rPr kumimoji="1" lang="en-US" altLang="ja-JP" sz="1400" b="1" dirty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1 ms (0.625 kW)</a:t>
            </a:r>
          </a:p>
        </p:txBody>
      </p:sp>
      <p:sp>
        <p:nvSpPr>
          <p:cNvPr id="42" name="テキスト ボックス 35">
            <a:extLst>
              <a:ext uri="{FF2B5EF4-FFF2-40B4-BE49-F238E27FC236}">
                <a16:creationId xmlns:a16="http://schemas.microsoft.com/office/drawing/2014/main" id="{8AF02BC8-EF95-3BED-3BEF-402B1CBD1E23}"/>
              </a:ext>
            </a:extLst>
          </p:cNvPr>
          <p:cNvSpPr txBox="1"/>
          <p:nvPr/>
        </p:nvSpPr>
        <p:spPr>
          <a:xfrm>
            <a:off x="6768822" y="1206266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519">
              <a:defRPr/>
            </a:pPr>
            <a:r>
              <a:rPr kumimoji="1" lang="en-US" altLang="ja-JP" sz="1400" b="1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RFQ</a:t>
            </a:r>
            <a:endParaRPr kumimoji="1" lang="ja-JP" altLang="en-US" sz="1400" b="1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3" name="テキスト ボックス 34">
            <a:extLst>
              <a:ext uri="{FF2B5EF4-FFF2-40B4-BE49-F238E27FC236}">
                <a16:creationId xmlns:a16="http://schemas.microsoft.com/office/drawing/2014/main" id="{E9BD56A7-D175-9CB7-F05E-39D383BCC782}"/>
              </a:ext>
            </a:extLst>
          </p:cNvPr>
          <p:cNvSpPr txBox="1"/>
          <p:nvPr/>
        </p:nvSpPr>
        <p:spPr>
          <a:xfrm>
            <a:off x="7865566" y="1237967"/>
            <a:ext cx="63581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en-US" altLang="ja-JP" sz="1467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MEBT</a:t>
            </a:r>
          </a:p>
        </p:txBody>
      </p:sp>
      <p:sp>
        <p:nvSpPr>
          <p:cNvPr id="44" name="テキスト ボックス 35">
            <a:extLst>
              <a:ext uri="{FF2B5EF4-FFF2-40B4-BE49-F238E27FC236}">
                <a16:creationId xmlns:a16="http://schemas.microsoft.com/office/drawing/2014/main" id="{79EC6082-3FF5-FFD9-E121-66D18F935088}"/>
              </a:ext>
            </a:extLst>
          </p:cNvPr>
          <p:cNvSpPr txBox="1"/>
          <p:nvPr/>
        </p:nvSpPr>
        <p:spPr>
          <a:xfrm>
            <a:off x="8329016" y="2332522"/>
            <a:ext cx="1555490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en-US" altLang="ja-JP" sz="1467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D-Plate</a:t>
            </a:r>
          </a:p>
          <a:p>
            <a:pPr algn="ctr" defTabSz="1219170">
              <a:defRPr/>
            </a:pPr>
            <a:r>
              <a:rPr lang="en-US" altLang="ja-JP" sz="1467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(Diagnostic Plate)</a:t>
            </a:r>
          </a:p>
        </p:txBody>
      </p:sp>
      <p:cxnSp>
        <p:nvCxnSpPr>
          <p:cNvPr id="45" name="直線矢印コネクタ 58">
            <a:extLst>
              <a:ext uri="{FF2B5EF4-FFF2-40B4-BE49-F238E27FC236}">
                <a16:creationId xmlns:a16="http://schemas.microsoft.com/office/drawing/2014/main" id="{8E21ADAA-1173-194F-12FA-90C659F80A39}"/>
              </a:ext>
            </a:extLst>
          </p:cNvPr>
          <p:cNvCxnSpPr/>
          <p:nvPr/>
        </p:nvCxnSpPr>
        <p:spPr>
          <a:xfrm>
            <a:off x="8035761" y="1736449"/>
            <a:ext cx="64719" cy="258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59">
            <a:extLst>
              <a:ext uri="{FF2B5EF4-FFF2-40B4-BE49-F238E27FC236}">
                <a16:creationId xmlns:a16="http://schemas.microsoft.com/office/drawing/2014/main" id="{15F96C8F-8B80-EACA-3794-4511A4EC9A8C}"/>
              </a:ext>
            </a:extLst>
          </p:cNvPr>
          <p:cNvCxnSpPr/>
          <p:nvPr/>
        </p:nvCxnSpPr>
        <p:spPr>
          <a:xfrm flipH="1" flipV="1">
            <a:off x="8592346" y="2250966"/>
            <a:ext cx="110023" cy="323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8">
            <a:extLst>
              <a:ext uri="{FF2B5EF4-FFF2-40B4-BE49-F238E27FC236}">
                <a16:creationId xmlns:a16="http://schemas.microsoft.com/office/drawing/2014/main" id="{9631C506-9F05-6709-7398-87DF7C20F61E}"/>
              </a:ext>
            </a:extLst>
          </p:cNvPr>
          <p:cNvSpPr txBox="1">
            <a:spLocks noChangeAspect="1"/>
          </p:cNvSpPr>
          <p:nvPr/>
        </p:nvSpPr>
        <p:spPr>
          <a:xfrm>
            <a:off x="4720363" y="1901635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519">
              <a:defRPr/>
            </a:pPr>
            <a:r>
              <a:rPr kumimoji="1" lang="en-US" altLang="ja-JP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2) Phase-B</a:t>
            </a:r>
            <a:endParaRPr kumimoji="1" lang="ja-JP" altLang="en-U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8" name="テキスト ボックス 9">
            <a:extLst>
              <a:ext uri="{FF2B5EF4-FFF2-40B4-BE49-F238E27FC236}">
                <a16:creationId xmlns:a16="http://schemas.microsoft.com/office/drawing/2014/main" id="{97FE9ADA-1116-9949-F319-B67E1D5350C6}"/>
              </a:ext>
            </a:extLst>
          </p:cNvPr>
          <p:cNvSpPr txBox="1">
            <a:spLocks noChangeAspect="1"/>
          </p:cNvSpPr>
          <p:nvPr/>
        </p:nvSpPr>
        <p:spPr>
          <a:xfrm>
            <a:off x="271045" y="2290949"/>
            <a:ext cx="1436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519">
              <a:defRPr/>
            </a:pPr>
            <a:r>
              <a:rPr kumimoji="1" lang="en-US" altLang="ja-JP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3) Phase-B+</a:t>
            </a:r>
            <a:endParaRPr kumimoji="1" lang="ja-JP" altLang="en-US" sz="20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10">
            <a:extLst>
              <a:ext uri="{FF2B5EF4-FFF2-40B4-BE49-F238E27FC236}">
                <a16:creationId xmlns:a16="http://schemas.microsoft.com/office/drawing/2014/main" id="{FAD954CB-4D07-7419-F359-80384F6346B6}"/>
              </a:ext>
            </a:extLst>
          </p:cNvPr>
          <p:cNvSpPr txBox="1">
            <a:spLocks noChangeAspect="1"/>
          </p:cNvSpPr>
          <p:nvPr/>
        </p:nvSpPr>
        <p:spPr>
          <a:xfrm>
            <a:off x="271045" y="5365746"/>
            <a:ext cx="2660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519">
              <a:defRPr/>
            </a:pPr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4) Phases-C and D</a:t>
            </a:r>
          </a:p>
          <a:p>
            <a:pPr defTabSz="1625519">
              <a:defRPr/>
            </a:pPr>
            <a:r>
              <a:rPr kumimoji="1" lang="en-US" altLang="ja-JP" sz="14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Due to start in </a:t>
            </a:r>
            <a:r>
              <a:rPr kumimoji="1" lang="en-US" sz="14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Nov 2025</a:t>
            </a:r>
          </a:p>
          <a:p>
            <a:pPr defTabSz="1625519">
              <a:defRPr/>
            </a:pPr>
            <a:r>
              <a:rPr kumimoji="1" lang="en-US" altLang="ja-JP" sz="14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Expected completion in July 2028</a:t>
            </a:r>
            <a:endParaRPr kumimoji="1" lang="ja-JP" altLang="en-US" sz="14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0" name="テキスト ボックス 21">
            <a:extLst>
              <a:ext uri="{FF2B5EF4-FFF2-40B4-BE49-F238E27FC236}">
                <a16:creationId xmlns:a16="http://schemas.microsoft.com/office/drawing/2014/main" id="{1DA2DF6C-F864-5C9D-5E50-16BFA37D325A}"/>
              </a:ext>
            </a:extLst>
          </p:cNvPr>
          <p:cNvSpPr txBox="1">
            <a:spLocks noChangeAspect="1"/>
          </p:cNvSpPr>
          <p:nvPr/>
        </p:nvSpPr>
        <p:spPr>
          <a:xfrm>
            <a:off x="10006870" y="3781907"/>
            <a:ext cx="1726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625519">
              <a:defRPr/>
            </a:pPr>
            <a:r>
              <a:rPr kumimoji="1" lang="en-US" altLang="ja-JP" sz="1800" b="1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Beam dump</a:t>
            </a:r>
          </a:p>
          <a:p>
            <a:pPr algn="ctr" defTabSz="1625519">
              <a:defRPr/>
            </a:pPr>
            <a:r>
              <a:rPr kumimoji="1" lang="en-US" altLang="ja-JP" sz="1800" b="1" dirty="0">
                <a:solidFill>
                  <a:srgbClr val="FFC000"/>
                </a:solidFill>
                <a:latin typeface="Calibri"/>
                <a:ea typeface="ＭＳ Ｐゴシック" panose="020B0600070205080204" pitchFamily="50" charset="-128"/>
              </a:rPr>
              <a:t>0.625 MW, 10% </a:t>
            </a:r>
            <a:endParaRPr kumimoji="1" lang="ja-JP" altLang="en-US" sz="1800" b="1" dirty="0">
              <a:solidFill>
                <a:srgbClr val="FFC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1" name="テキスト ボックス 30">
            <a:extLst>
              <a:ext uri="{FF2B5EF4-FFF2-40B4-BE49-F238E27FC236}">
                <a16:creationId xmlns:a16="http://schemas.microsoft.com/office/drawing/2014/main" id="{EF95327D-24CB-E092-5E6D-5E27A21A0480}"/>
              </a:ext>
            </a:extLst>
          </p:cNvPr>
          <p:cNvSpPr txBox="1">
            <a:spLocks noChangeAspect="1"/>
          </p:cNvSpPr>
          <p:nvPr/>
        </p:nvSpPr>
        <p:spPr>
          <a:xfrm>
            <a:off x="7840493" y="2383498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519">
              <a:defRPr/>
            </a:pPr>
            <a:r>
              <a:rPr kumimoji="1" lang="en-US" altLang="ja-JP" sz="1400" b="1" dirty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5 MeV</a:t>
            </a:r>
            <a:endParaRPr kumimoji="1" lang="ja-JP" altLang="en-US" sz="1400" b="1" dirty="0">
              <a:solidFill>
                <a:srgbClr val="0000FF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2" name="テキスト ボックス 31">
            <a:extLst>
              <a:ext uri="{FF2B5EF4-FFF2-40B4-BE49-F238E27FC236}">
                <a16:creationId xmlns:a16="http://schemas.microsoft.com/office/drawing/2014/main" id="{39305E3A-7D6F-EE4E-5173-104CDEDFB3B6}"/>
              </a:ext>
            </a:extLst>
          </p:cNvPr>
          <p:cNvSpPr txBox="1">
            <a:spLocks noChangeAspect="1"/>
          </p:cNvSpPr>
          <p:nvPr/>
        </p:nvSpPr>
        <p:spPr>
          <a:xfrm>
            <a:off x="7224308" y="4335905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519">
              <a:defRPr/>
            </a:pPr>
            <a:r>
              <a:rPr kumimoji="1" lang="en-US" altLang="ja-JP" sz="1400" b="1" dirty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5 MeV</a:t>
            </a:r>
            <a:endParaRPr kumimoji="1" lang="ja-JP" altLang="en-US" sz="1400" b="1" dirty="0">
              <a:solidFill>
                <a:srgbClr val="0000FF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4" name="テキスト ボックス 51">
            <a:extLst>
              <a:ext uri="{FF2B5EF4-FFF2-40B4-BE49-F238E27FC236}">
                <a16:creationId xmlns:a16="http://schemas.microsoft.com/office/drawing/2014/main" id="{3010B36E-0C7B-0D97-0563-E3D1F650B7D1}"/>
              </a:ext>
            </a:extLst>
          </p:cNvPr>
          <p:cNvSpPr txBox="1">
            <a:spLocks noChangeAspect="1"/>
          </p:cNvSpPr>
          <p:nvPr/>
        </p:nvSpPr>
        <p:spPr>
          <a:xfrm>
            <a:off x="9893676" y="5433100"/>
            <a:ext cx="2088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25519">
              <a:defRPr/>
            </a:pPr>
            <a:r>
              <a:rPr kumimoji="1" lang="en-US" altLang="ja-JP" sz="18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Beam dump</a:t>
            </a:r>
          </a:p>
          <a:p>
            <a:pPr algn="ctr" defTabSz="1625519">
              <a:defRPr/>
            </a:pPr>
            <a:r>
              <a:rPr kumimoji="1" lang="en-US" altLang="ja-JP" sz="1800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1.125 MW, CW</a:t>
            </a:r>
            <a:endParaRPr kumimoji="1" lang="ja-JP" altLang="en-US" sz="1800" b="1" dirty="0">
              <a:solidFill>
                <a:srgbClr val="FF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5" name="正方形/長方形 56">
            <a:extLst>
              <a:ext uri="{FF2B5EF4-FFF2-40B4-BE49-F238E27FC236}">
                <a16:creationId xmlns:a16="http://schemas.microsoft.com/office/drawing/2014/main" id="{10F6C8EE-AD3B-4EAC-DD9C-A1DBFC5700B8}"/>
              </a:ext>
            </a:extLst>
          </p:cNvPr>
          <p:cNvSpPr>
            <a:spLocks noChangeAspect="1"/>
          </p:cNvSpPr>
          <p:nvPr/>
        </p:nvSpPr>
        <p:spPr>
          <a:xfrm>
            <a:off x="9562699" y="1741349"/>
            <a:ext cx="26121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5519">
              <a:defRPr/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</a:t>
            </a:r>
            <a:r>
              <a:rPr kumimoji="1" lang="en-US" altLang="ja-JP" sz="1400" b="1" baseline="30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st</a:t>
            </a: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p beam: 13/06/18</a:t>
            </a:r>
          </a:p>
          <a:p>
            <a:pPr defTabSz="1625519">
              <a:defRPr/>
            </a:pP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1</a:t>
            </a:r>
            <a:r>
              <a:rPr kumimoji="1" lang="en-US" altLang="ja-JP" sz="1400" b="1" baseline="30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st</a:t>
            </a:r>
            <a:r>
              <a:rPr kumimoji="1" lang="en-US" altLang="ja-JP" sz="1400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D beam: 11/03/19</a:t>
            </a:r>
          </a:p>
          <a:p>
            <a:pPr defTabSz="1625519">
              <a:defRPr/>
            </a:pPr>
            <a:r>
              <a:rPr kumimoji="1" lang="en-US" altLang="ja-JP" sz="1400" b="1" u="sng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Completed in Aug 2019</a:t>
            </a:r>
            <a:endParaRPr kumimoji="1" lang="ja-JP" altLang="en-US" sz="1400" b="1" u="sng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6" name="正方形/長方形 57">
            <a:extLst>
              <a:ext uri="{FF2B5EF4-FFF2-40B4-BE49-F238E27FC236}">
                <a16:creationId xmlns:a16="http://schemas.microsoft.com/office/drawing/2014/main" id="{4E33E81C-0C07-3EC5-EB5F-D52E96824F55}"/>
              </a:ext>
            </a:extLst>
          </p:cNvPr>
          <p:cNvSpPr>
            <a:spLocks noChangeAspect="1"/>
          </p:cNvSpPr>
          <p:nvPr/>
        </p:nvSpPr>
        <p:spPr>
          <a:xfrm>
            <a:off x="136208" y="2759228"/>
            <a:ext cx="26957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5519">
              <a:defRPr/>
            </a:pPr>
            <a:r>
              <a:rPr kumimoji="1" lang="en-US" altLang="ja-JP" sz="1400" b="1" dirty="0">
                <a:solidFill>
                  <a:srgbClr val="FF9933"/>
                </a:solidFill>
                <a:latin typeface="Calibri"/>
                <a:ea typeface="ＭＳ Ｐゴシック" panose="020B0600070205080204" pitchFamily="50" charset="-128"/>
              </a:rPr>
              <a:t>Started in July 2021</a:t>
            </a:r>
          </a:p>
          <a:p>
            <a:pPr defTabSz="1625519">
              <a:defRPr/>
            </a:pPr>
            <a:r>
              <a:rPr kumimoji="1" lang="en-US" altLang="ja-JP" sz="1400" b="1" dirty="0">
                <a:solidFill>
                  <a:srgbClr val="FF9933"/>
                </a:solidFill>
                <a:latin typeface="Calibri"/>
                <a:ea typeface="ＭＳ Ｐゴシック" panose="020B0600070205080204" pitchFamily="50" charset="-128"/>
              </a:rPr>
              <a:t>To be ended this week </a:t>
            </a:r>
          </a:p>
          <a:p>
            <a:pPr defTabSz="1625519">
              <a:defRPr/>
            </a:pPr>
            <a:r>
              <a:rPr kumimoji="1" lang="en-US" altLang="ja-JP" sz="1400" b="1" dirty="0">
                <a:solidFill>
                  <a:srgbClr val="FF9933"/>
                </a:solidFill>
                <a:latin typeface="Calibri"/>
                <a:ea typeface="ＭＳ Ｐゴシック" panose="020B0600070205080204" pitchFamily="50" charset="-128"/>
              </a:rPr>
              <a:t>27/06/2024</a:t>
            </a:r>
            <a:endParaRPr kumimoji="1" lang="ja-JP" altLang="en-US" sz="1400" b="1" dirty="0">
              <a:solidFill>
                <a:srgbClr val="FF9933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0F16ABF-8C5B-A26B-A4A0-E10687B5993A}"/>
              </a:ext>
            </a:extLst>
          </p:cNvPr>
          <p:cNvCxnSpPr/>
          <p:nvPr/>
        </p:nvCxnSpPr>
        <p:spPr>
          <a:xfrm flipH="1">
            <a:off x="9467085" y="4280623"/>
            <a:ext cx="472585" cy="932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9" name="テキスト ボックス 8">
            <a:extLst>
              <a:ext uri="{FF2B5EF4-FFF2-40B4-BE49-F238E27FC236}">
                <a16:creationId xmlns:a16="http://schemas.microsoft.com/office/drawing/2014/main" id="{C3DA322F-C0DC-84BC-D174-C40A230C766E}"/>
              </a:ext>
            </a:extLst>
          </p:cNvPr>
          <p:cNvSpPr txBox="1">
            <a:spLocks noChangeAspect="1"/>
          </p:cNvSpPr>
          <p:nvPr/>
        </p:nvSpPr>
        <p:spPr>
          <a:xfrm>
            <a:off x="221359" y="918406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 defTabSz="1625519">
              <a:buFontTx/>
              <a:buAutoNum type="arabicParenR"/>
              <a:defRPr/>
            </a:pPr>
            <a:r>
              <a:rPr kumimoji="1" lang="en-US" altLang="ja-JP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Phase A</a:t>
            </a:r>
          </a:p>
        </p:txBody>
      </p:sp>
      <p:sp>
        <p:nvSpPr>
          <p:cNvPr id="60" name="正方形/長方形 56">
            <a:extLst>
              <a:ext uri="{FF2B5EF4-FFF2-40B4-BE49-F238E27FC236}">
                <a16:creationId xmlns:a16="http://schemas.microsoft.com/office/drawing/2014/main" id="{E8004372-B62B-7158-01BE-0D19E1D2DD4F}"/>
              </a:ext>
            </a:extLst>
          </p:cNvPr>
          <p:cNvSpPr>
            <a:spLocks noChangeAspect="1"/>
          </p:cNvSpPr>
          <p:nvPr/>
        </p:nvSpPr>
        <p:spPr>
          <a:xfrm>
            <a:off x="44968" y="1286511"/>
            <a:ext cx="26121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625519">
              <a:defRPr/>
            </a:pPr>
            <a:r>
              <a:rPr kumimoji="1" lang="en-US" altLang="ja-JP" sz="1400" b="1" u="sng" dirty="0">
                <a:solidFill>
                  <a:srgbClr val="00B050"/>
                </a:solidFill>
                <a:latin typeface="Calibri"/>
                <a:ea typeface="ＭＳ Ｐゴシック" panose="020B0600070205080204" pitchFamily="50" charset="-128"/>
              </a:rPr>
              <a:t>Completed in Dec. 2017</a:t>
            </a:r>
            <a:endParaRPr kumimoji="1" lang="ja-JP" altLang="en-US" sz="1400" b="1" u="sng" dirty="0">
              <a:solidFill>
                <a:srgbClr val="00B05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9963270-02E3-9F50-62C4-1DC132CDD6B9}"/>
              </a:ext>
            </a:extLst>
          </p:cNvPr>
          <p:cNvCxnSpPr/>
          <p:nvPr/>
        </p:nvCxnSpPr>
        <p:spPr>
          <a:xfrm flipH="1">
            <a:off x="9004795" y="1457407"/>
            <a:ext cx="430900" cy="376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3" name="Rounded Rectangle 3">
            <a:extLst>
              <a:ext uri="{FF2B5EF4-FFF2-40B4-BE49-F238E27FC236}">
                <a16:creationId xmlns:a16="http://schemas.microsoft.com/office/drawing/2014/main" id="{76138FA3-95E5-006C-44CD-8A6C29CA2998}"/>
              </a:ext>
            </a:extLst>
          </p:cNvPr>
          <p:cNvSpPr/>
          <p:nvPr/>
        </p:nvSpPr>
        <p:spPr>
          <a:xfrm rot="568534">
            <a:off x="106492" y="2740148"/>
            <a:ext cx="11854163" cy="1729887"/>
          </a:xfrm>
          <a:prstGeom prst="roundRect">
            <a:avLst/>
          </a:prstGeom>
          <a:noFill/>
          <a:ln w="3492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73" name="テキスト ボックス 9">
            <a:extLst>
              <a:ext uri="{FF2B5EF4-FFF2-40B4-BE49-F238E27FC236}">
                <a16:creationId xmlns:a16="http://schemas.microsoft.com/office/drawing/2014/main" id="{E537FF3E-FC7B-3747-AF71-09055D966600}"/>
              </a:ext>
            </a:extLst>
          </p:cNvPr>
          <p:cNvSpPr txBox="1">
            <a:spLocks noChangeAspect="1"/>
          </p:cNvSpPr>
          <p:nvPr/>
        </p:nvSpPr>
        <p:spPr>
          <a:xfrm rot="549854">
            <a:off x="1848319" y="2192748"/>
            <a:ext cx="292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519">
              <a:defRPr/>
            </a:pPr>
            <a:r>
              <a:rPr kumimoji="1" lang="en-US" altLang="ja-JP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anose="020B0600070205080204" pitchFamily="50" charset="-128"/>
              </a:rPr>
              <a:t>Current configuration</a:t>
            </a:r>
            <a:endParaRPr kumimoji="1" lang="ja-JP" altLang="en-US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07700A-CEF2-145C-796C-423F41E78C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3" b="3896"/>
          <a:stretch/>
        </p:blipFill>
        <p:spPr>
          <a:xfrm rot="514388">
            <a:off x="1402589" y="4620623"/>
            <a:ext cx="8213485" cy="1267365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06BD2F6-D624-69C1-DC8B-3E86F9B9855B}"/>
              </a:ext>
            </a:extLst>
          </p:cNvPr>
          <p:cNvCxnSpPr>
            <a:stCxn id="54" idx="1"/>
          </p:cNvCxnSpPr>
          <p:nvPr/>
        </p:nvCxnSpPr>
        <p:spPr>
          <a:xfrm flipH="1">
            <a:off x="9421092" y="5756266"/>
            <a:ext cx="472584" cy="1599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テキスト ボックス 31">
            <a:extLst>
              <a:ext uri="{FF2B5EF4-FFF2-40B4-BE49-F238E27FC236}">
                <a16:creationId xmlns:a16="http://schemas.microsoft.com/office/drawing/2014/main" id="{46B932A2-07CC-D7F6-2AA7-707CFAA8F754}"/>
              </a:ext>
            </a:extLst>
          </p:cNvPr>
          <p:cNvSpPr txBox="1">
            <a:spLocks noChangeAspect="1"/>
          </p:cNvSpPr>
          <p:nvPr/>
        </p:nvSpPr>
        <p:spPr>
          <a:xfrm>
            <a:off x="7171720" y="6140986"/>
            <a:ext cx="668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625519">
              <a:defRPr/>
            </a:pPr>
            <a:r>
              <a:rPr kumimoji="1" lang="en-US" altLang="ja-JP" sz="1400" b="1" dirty="0">
                <a:solidFill>
                  <a:srgbClr val="0000FF"/>
                </a:solidFill>
                <a:latin typeface="Calibri"/>
                <a:ea typeface="ＭＳ Ｐゴシック" panose="020B0600070205080204" pitchFamily="50" charset="-128"/>
              </a:rPr>
              <a:t>9 MeV</a:t>
            </a:r>
            <a:endParaRPr kumimoji="1" lang="ja-JP" altLang="en-US" sz="1400" b="1" dirty="0">
              <a:solidFill>
                <a:srgbClr val="0000FF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43603652-20E3-83CA-E5DD-D4521C69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24" name="Grafik 13">
            <a:extLst>
              <a:ext uri="{FF2B5EF4-FFF2-40B4-BE49-F238E27FC236}">
                <a16:creationId xmlns:a16="http://schemas.microsoft.com/office/drawing/2014/main" id="{5A9B7607-E6BF-44D0-330C-A273EF82C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76B380-CB6E-1FAE-F7E0-2C4D300D0F26}"/>
              </a:ext>
            </a:extLst>
          </p:cNvPr>
          <p:cNvSpPr txBox="1"/>
          <p:nvPr/>
        </p:nvSpPr>
        <p:spPr>
          <a:xfrm>
            <a:off x="1055995" y="6165168"/>
            <a:ext cx="4789837" cy="3385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b="1" dirty="0"/>
              <a:t>More details in K. Kondo’s presentation this afternoon</a:t>
            </a:r>
          </a:p>
        </p:txBody>
      </p:sp>
    </p:spTree>
    <p:extLst>
      <p:ext uri="{BB962C8B-B14F-4D97-AF65-F5344CB8AC3E}">
        <p14:creationId xmlns:p14="http://schemas.microsoft.com/office/powerpoint/2010/main" val="3574480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5">
            <a:extLst>
              <a:ext uri="{FF2B5EF4-FFF2-40B4-BE49-F238E27FC236}">
                <a16:creationId xmlns:a16="http://schemas.microsoft.com/office/drawing/2014/main" id="{065C69B8-0769-8E42-AFBF-CB93F6071430}"/>
              </a:ext>
            </a:extLst>
          </p:cNvPr>
          <p:cNvSpPr txBox="1"/>
          <p:nvPr/>
        </p:nvSpPr>
        <p:spPr>
          <a:xfrm>
            <a:off x="1218774" y="-3208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Reliability in </a:t>
            </a:r>
            <a:r>
              <a:rPr lang="en-US" sz="3600" b="1" dirty="0" err="1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LIPAc</a:t>
            </a:r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 Procurement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sp>
        <p:nvSpPr>
          <p:cNvPr id="45" name="CuadroTexto 4">
            <a:extLst>
              <a:ext uri="{FF2B5EF4-FFF2-40B4-BE49-F238E27FC236}">
                <a16:creationId xmlns:a16="http://schemas.microsoft.com/office/drawing/2014/main" id="{A839EBFA-4D44-4641-AF80-BBBF96904F89}"/>
              </a:ext>
            </a:extLst>
          </p:cNvPr>
          <p:cNvSpPr txBox="1"/>
          <p:nvPr/>
        </p:nvSpPr>
        <p:spPr>
          <a:xfrm>
            <a:off x="124794" y="677698"/>
            <a:ext cx="12051406" cy="244693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Construction phase (BA Phase I)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 err="1">
                <a:solidFill>
                  <a:srgbClr val="004886"/>
                </a:solidFill>
              </a:rPr>
              <a:t>LIPAc</a:t>
            </a:r>
            <a:r>
              <a:rPr lang="en-GB" sz="1600" dirty="0">
                <a:solidFill>
                  <a:srgbClr val="004886"/>
                </a:solidFill>
              </a:rPr>
              <a:t> </a:t>
            </a:r>
            <a:r>
              <a:rPr lang="en-GB" sz="1600" b="1" dirty="0">
                <a:solidFill>
                  <a:srgbClr val="004886"/>
                </a:solidFill>
              </a:rPr>
              <a:t>primary purpose was a demonstrator </a:t>
            </a:r>
            <a:r>
              <a:rPr lang="en-GB" sz="1600" dirty="0">
                <a:solidFill>
                  <a:srgbClr val="004886"/>
                </a:solidFill>
              </a:rPr>
              <a:t>to validate the feasibility of the IFMIF accelerator concept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 err="1">
                <a:solidFill>
                  <a:srgbClr val="004886"/>
                </a:solidFill>
              </a:rPr>
              <a:t>LIPAc</a:t>
            </a:r>
            <a:r>
              <a:rPr lang="en-GB" sz="1600" dirty="0">
                <a:solidFill>
                  <a:srgbClr val="004886"/>
                </a:solidFill>
              </a:rPr>
              <a:t> was at first meant to run until reaching performance then stopped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Initial timeline: start of the Project in July 2007 and validation of the prototype accelerator completed end of June 2013</a:t>
            </a:r>
            <a:endParaRPr lang="en-GB" sz="1600" dirty="0">
              <a:solidFill>
                <a:srgbClr val="004886"/>
              </a:solidFill>
            </a:endParaRP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The focus was on </a:t>
            </a:r>
            <a:r>
              <a:rPr lang="en-GB" sz="1600" b="1" dirty="0">
                <a:solidFill>
                  <a:srgbClr val="004886"/>
                </a:solidFill>
              </a:rPr>
              <a:t>demonstrating the performance</a:t>
            </a:r>
            <a:r>
              <a:rPr lang="en-GB" sz="1600" dirty="0">
                <a:solidFill>
                  <a:srgbClr val="004886"/>
                </a:solidFill>
              </a:rPr>
              <a:t>, not the reliability and maintainability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No reliability RAMI study done (Reliability, Availability, Maintainability, and </a:t>
            </a:r>
            <a:r>
              <a:rPr lang="en-GB" sz="1600" dirty="0" err="1">
                <a:solidFill>
                  <a:srgbClr val="004886"/>
                </a:solidFill>
              </a:rPr>
              <a:t>Inspectability</a:t>
            </a:r>
            <a:r>
              <a:rPr lang="en-GB" sz="1600" dirty="0">
                <a:solidFill>
                  <a:srgbClr val="004886"/>
                </a:solidFill>
              </a:rPr>
              <a:t>)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Although reliability was not the priority of the construction phase of prototype, first phases of commissioning provided valuable feedback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976B8B-F2E9-C7FC-C107-DAF401776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4" name="Grafik 13">
            <a:extLst>
              <a:ext uri="{FF2B5EF4-FFF2-40B4-BE49-F238E27FC236}">
                <a16:creationId xmlns:a16="http://schemas.microsoft.com/office/drawing/2014/main" id="{E2358978-84B3-516D-4906-956E4128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  <p:sp>
        <p:nvSpPr>
          <p:cNvPr id="6" name="CuadroTexto 4">
            <a:extLst>
              <a:ext uri="{FF2B5EF4-FFF2-40B4-BE49-F238E27FC236}">
                <a16:creationId xmlns:a16="http://schemas.microsoft.com/office/drawing/2014/main" id="{C11EE366-DD41-D12D-375C-B98EE6C58641}"/>
              </a:ext>
            </a:extLst>
          </p:cNvPr>
          <p:cNvSpPr txBox="1"/>
          <p:nvPr/>
        </p:nvSpPr>
        <p:spPr>
          <a:xfrm>
            <a:off x="140594" y="3256077"/>
            <a:ext cx="12051406" cy="2446938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lvl="1" defTabSz="914377">
              <a:spcBef>
                <a:spcPts val="600"/>
              </a:spcBef>
              <a:defRPr/>
            </a:pPr>
            <a:r>
              <a:rPr lang="en-GB" sz="2000" b="1" dirty="0">
                <a:solidFill>
                  <a:srgbClr val="004886"/>
                </a:solidFill>
              </a:rPr>
              <a:t>Commissioning and enhanced phase (BA Phase II)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The objective of the phase II is twofold:</a:t>
            </a:r>
          </a:p>
          <a:p>
            <a:pPr marL="969948" lvl="2" indent="-360363" defTabSz="914377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GB" sz="1600" b="1" dirty="0">
                <a:solidFill>
                  <a:srgbClr val="004886"/>
                </a:solidFill>
              </a:rPr>
              <a:t>Demonstrate asap that the </a:t>
            </a:r>
            <a:r>
              <a:rPr lang="en-GB" sz="1600" b="1" dirty="0" err="1">
                <a:solidFill>
                  <a:srgbClr val="004886"/>
                </a:solidFill>
              </a:rPr>
              <a:t>LIPAc</a:t>
            </a:r>
            <a:r>
              <a:rPr lang="en-GB" sz="1600" b="1" dirty="0">
                <a:solidFill>
                  <a:srgbClr val="004886"/>
                </a:solidFill>
              </a:rPr>
              <a:t> can reach the targeted performance: 125 mA D+, 9 MeV, i.e. demonstrate the SRF </a:t>
            </a:r>
            <a:r>
              <a:rPr lang="en-GB" sz="1600" b="1" dirty="0" err="1">
                <a:solidFill>
                  <a:srgbClr val="004886"/>
                </a:solidFill>
              </a:rPr>
              <a:t>Linac</a:t>
            </a:r>
            <a:r>
              <a:rPr lang="en-GB" sz="1600" b="1" dirty="0">
                <a:solidFill>
                  <a:srgbClr val="004886"/>
                </a:solidFill>
              </a:rPr>
              <a:t> can work!</a:t>
            </a:r>
          </a:p>
          <a:p>
            <a:pPr marL="969948" lvl="2" indent="-360363" defTabSz="914377">
              <a:spcBef>
                <a:spcPts val="600"/>
              </a:spcBef>
              <a:buFont typeface="+mj-lt"/>
              <a:buAutoNum type="arabicParenR"/>
              <a:defRPr/>
            </a:pPr>
            <a:r>
              <a:rPr lang="en-GB" sz="1600" b="1" dirty="0">
                <a:solidFill>
                  <a:srgbClr val="004886"/>
                </a:solidFill>
              </a:rPr>
              <a:t>Validate </a:t>
            </a:r>
            <a:r>
              <a:rPr lang="en-GB" sz="1600" b="1" dirty="0" err="1">
                <a:solidFill>
                  <a:srgbClr val="004886"/>
                </a:solidFill>
              </a:rPr>
              <a:t>LIPAc</a:t>
            </a:r>
            <a:r>
              <a:rPr lang="en-GB" sz="1600" b="1" dirty="0">
                <a:solidFill>
                  <a:srgbClr val="004886"/>
                </a:solidFill>
              </a:rPr>
              <a:t> in terms of availability, reliability and maintainability </a:t>
            </a: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 </a:t>
            </a:r>
            <a:r>
              <a:rPr lang="en-GB" sz="1600" b="1" dirty="0">
                <a:solidFill>
                  <a:srgbClr val="004886"/>
                </a:solidFill>
                <a:sym typeface="Wingdings" panose="05000000000000000000" pitchFamily="2" charset="2"/>
              </a:rPr>
              <a:t>Important inputs for DONES </a:t>
            </a:r>
            <a:r>
              <a:rPr lang="en-GB" sz="1600" b="1" dirty="0">
                <a:solidFill>
                  <a:srgbClr val="004886"/>
                </a:solidFill>
              </a:rPr>
              <a:t> </a:t>
            </a:r>
          </a:p>
          <a:p>
            <a:pPr marL="625475" lvl="1" defTabSz="914377">
              <a:spcBef>
                <a:spcPts val="600"/>
              </a:spcBef>
              <a:defRPr/>
            </a:pPr>
            <a:r>
              <a:rPr lang="en-GB" sz="1600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GB" sz="1600" dirty="0">
                <a:solidFill>
                  <a:srgbClr val="FF0000"/>
                </a:solidFill>
              </a:rPr>
              <a:t> Key identified subsystems are enhanced based on operational experience: </a:t>
            </a:r>
            <a:r>
              <a:rPr lang="en-GB" sz="1600" b="1" dirty="0">
                <a:solidFill>
                  <a:srgbClr val="FF0000"/>
                </a:solidFill>
              </a:rPr>
              <a:t>Injector, RFPS, </a:t>
            </a:r>
            <a:r>
              <a:rPr lang="en-GB" sz="1600" dirty="0">
                <a:solidFill>
                  <a:srgbClr val="FF0000"/>
                </a:solidFill>
              </a:rPr>
              <a:t>MPS, RFQ couplers.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Tech Spec of the enhanced subsystems include </a:t>
            </a:r>
            <a:r>
              <a:rPr lang="en-GB" sz="1600" b="1" dirty="0">
                <a:solidFill>
                  <a:srgbClr val="004886"/>
                </a:solidFill>
              </a:rPr>
              <a:t>RAMI &amp; Safety </a:t>
            </a:r>
            <a:r>
              <a:rPr lang="en-GB" sz="1600" dirty="0">
                <a:solidFill>
                  <a:srgbClr val="004886"/>
                </a:solidFill>
              </a:rPr>
              <a:t>from the design phase. 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Request to evaluate new technologies available that might improve performance and RAMI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srgbClr val="004886"/>
                </a:solidFill>
              </a:rPr>
              <a:t>Strong emphasis given to </a:t>
            </a:r>
            <a:r>
              <a:rPr lang="en-GB" sz="1600" b="1" dirty="0">
                <a:solidFill>
                  <a:srgbClr val="004886"/>
                </a:solidFill>
              </a:rPr>
              <a:t>operability and maintainability </a:t>
            </a:r>
            <a:r>
              <a:rPr lang="en-GB" sz="1600" dirty="0">
                <a:solidFill>
                  <a:srgbClr val="004886"/>
                </a:solidFill>
              </a:rPr>
              <a:t>in view of DONES development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srgbClr val="004886"/>
                </a:solidFill>
              </a:rPr>
              <a:t>Obsolescence management </a:t>
            </a:r>
            <a:r>
              <a:rPr lang="en-GB" sz="1600" dirty="0">
                <a:solidFill>
                  <a:srgbClr val="004886"/>
                </a:solidFill>
                <a:sym typeface="Wingdings" panose="05000000000000000000" pitchFamily="2" charset="2"/>
              </a:rPr>
              <a:t></a:t>
            </a:r>
            <a:r>
              <a:rPr lang="en-GB" sz="1600" dirty="0">
                <a:solidFill>
                  <a:srgbClr val="004886"/>
                </a:solidFill>
              </a:rPr>
              <a:t> availability of potentially critical COSTS will be ensured over the lifetime of the subsystems</a:t>
            </a:r>
          </a:p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endParaRPr lang="en-GB" sz="1600" dirty="0">
              <a:solidFill>
                <a:srgbClr val="0048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7642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072135B-CB8A-6709-0B48-8196D25624B2}"/>
              </a:ext>
            </a:extLst>
          </p:cNvPr>
          <p:cNvGrpSpPr/>
          <p:nvPr/>
        </p:nvGrpSpPr>
        <p:grpSpPr>
          <a:xfrm>
            <a:off x="637606" y="658447"/>
            <a:ext cx="8657698" cy="2020839"/>
            <a:chOff x="251520" y="1462786"/>
            <a:chExt cx="8464192" cy="20208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7B237A-6F26-6F75-1D59-74AADFEA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84" y="1661426"/>
              <a:ext cx="8352928" cy="1822199"/>
            </a:xfrm>
            <a:prstGeom prst="rect">
              <a:avLst/>
            </a:prstGeom>
            <a:noFill/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9A3200-F3A7-8A3E-BAF0-F564E6237EC5}"/>
                </a:ext>
              </a:extLst>
            </p:cNvPr>
            <p:cNvSpPr/>
            <p:nvPr/>
          </p:nvSpPr>
          <p:spPr>
            <a:xfrm>
              <a:off x="251520" y="1462786"/>
              <a:ext cx="1656184" cy="1750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9" name="CuadroTexto 22">
            <a:extLst>
              <a:ext uri="{FF2B5EF4-FFF2-40B4-BE49-F238E27FC236}">
                <a16:creationId xmlns:a16="http://schemas.microsoft.com/office/drawing/2014/main" id="{4139BD72-1D3A-0046-A2F1-86FD531EC1CA}"/>
              </a:ext>
            </a:extLst>
          </p:cNvPr>
          <p:cNvSpPr txBox="1"/>
          <p:nvPr/>
        </p:nvSpPr>
        <p:spPr>
          <a:xfrm>
            <a:off x="1" y="2673755"/>
            <a:ext cx="7128456" cy="393954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>
            <a:defPPr>
              <a:defRPr lang="en-US"/>
            </a:defPPr>
            <a:lvl1pPr>
              <a:defRPr sz="4267">
                <a:solidFill>
                  <a:srgbClr val="002060"/>
                </a:solidFill>
                <a:latin typeface="Helvetica" pitchFamily="2" charset="0"/>
                <a:ea typeface="Gill Sans Nova Book" panose="020B0502020204020203" pitchFamily="34" charset="-128"/>
                <a:cs typeface="Gill Sans Nova Book" panose="020B0502020204020203" pitchFamily="34" charset="-128"/>
              </a:defRPr>
            </a:lvl1pPr>
          </a:lstStyle>
          <a:p>
            <a:pPr marL="360363" lvl="1" indent="-360363" defTabSz="914377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GB" sz="1800" b="1" dirty="0">
                <a:solidFill>
                  <a:srgbClr val="004886"/>
                </a:solidFill>
              </a:rPr>
              <a:t>Scope 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4886"/>
                </a:solidFill>
              </a:rPr>
              <a:t>Supply the upgrade of the injector for </a:t>
            </a:r>
            <a:r>
              <a:rPr lang="en-GB" sz="1600" dirty="0" err="1">
                <a:solidFill>
                  <a:srgbClr val="004886"/>
                </a:solidFill>
              </a:rPr>
              <a:t>LIPAc</a:t>
            </a:r>
            <a:r>
              <a:rPr lang="en-GB" sz="1600" dirty="0">
                <a:solidFill>
                  <a:srgbClr val="004886"/>
                </a:solidFill>
              </a:rPr>
              <a:t>/DONES</a:t>
            </a:r>
            <a:endParaRPr lang="en-US" sz="1600" dirty="0">
              <a:solidFill>
                <a:srgbClr val="004886"/>
              </a:solidFill>
            </a:endParaRP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4886"/>
                </a:solidFill>
              </a:rPr>
              <a:t>Conceptual design phase to include analysis of the lessons learned from the injector operation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4886"/>
                </a:solidFill>
              </a:rPr>
              <a:t>Development of improved and optimized design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4886"/>
                </a:solidFill>
              </a:rPr>
              <a:t>Manufacturing, procurement of components, assembly (full injector with diagnostic chamber and ancillaries)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4886"/>
                </a:solidFill>
              </a:rPr>
              <a:t>Acceptance tests in dedicated tests facility in EU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4886"/>
                </a:solidFill>
              </a:rPr>
              <a:t>Transport and delivery at </a:t>
            </a:r>
            <a:r>
              <a:rPr lang="en-US" sz="1600" dirty="0" err="1">
                <a:solidFill>
                  <a:srgbClr val="004886"/>
                </a:solidFill>
              </a:rPr>
              <a:t>Rokkasho</a:t>
            </a:r>
            <a:r>
              <a:rPr lang="en-US" sz="1600" dirty="0">
                <a:solidFill>
                  <a:srgbClr val="004886"/>
                </a:solidFill>
              </a:rPr>
              <a:t> site</a:t>
            </a:r>
          </a:p>
          <a:p>
            <a:pPr marL="952485" lvl="1" indent="-342900" algn="just">
              <a:buFont typeface="Courier New" panose="02070309020205020404" pitchFamily="49" charset="0"/>
              <a:buChar char="o"/>
            </a:pPr>
            <a:endParaRPr lang="en-US" sz="1400" dirty="0"/>
          </a:p>
          <a:p>
            <a:pPr marL="342900" lvl="1" indent="-342900" algn="just"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rgbClr val="003399"/>
                </a:solidFill>
                <a:ea typeface="Times New Roman" panose="02020603050405020304" pitchFamily="18" charset="0"/>
              </a:rPr>
              <a:t>Procurement strategy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4886"/>
                </a:solidFill>
              </a:rPr>
              <a:t>Contract entirely managed and financed by F4E</a:t>
            </a:r>
          </a:p>
          <a:p>
            <a:pPr marL="969948" lvl="2" indent="-360363" defTabSz="914377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4886"/>
                </a:solidFill>
              </a:rPr>
              <a:t>Tendering process for a </a:t>
            </a:r>
            <a:r>
              <a:rPr lang="en-GB" sz="1600" dirty="0">
                <a:solidFill>
                  <a:srgbClr val="004886"/>
                </a:solidFill>
              </a:rPr>
              <a:t>competitive procedure with negotiation</a:t>
            </a:r>
            <a:endParaRPr lang="en-US" sz="1600" dirty="0">
              <a:solidFill>
                <a:srgbClr val="004886"/>
              </a:solidFill>
            </a:endParaRPr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83212B80-FC91-99ED-008A-DC965C22A3ED}"/>
              </a:ext>
            </a:extLst>
          </p:cNvPr>
          <p:cNvSpPr txBox="1"/>
          <p:nvPr/>
        </p:nvSpPr>
        <p:spPr>
          <a:xfrm>
            <a:off x="1218774" y="-32081"/>
            <a:ext cx="8928992" cy="578338"/>
          </a:xfrm>
          <a:prstGeom prst="rect">
            <a:avLst/>
          </a:prstGeom>
          <a:noFill/>
          <a:effectLst/>
        </p:spPr>
        <p:txBody>
          <a:bodyPr wrap="square" lIns="90000" tIns="72000" rIns="90000" bIns="0" rtlCol="0" anchor="ctr" anchorCtr="1">
            <a:noAutofit/>
          </a:bodyPr>
          <a:lstStyle/>
          <a:p>
            <a:r>
              <a:rPr lang="en-US" sz="3600" b="1" dirty="0">
                <a:solidFill>
                  <a:srgbClr val="004886"/>
                </a:solidFill>
                <a:ea typeface="Gill Sans Nova Book" panose="020B0502020204020203" pitchFamily="34" charset="-128"/>
                <a:cs typeface="Gill Sans Nova Book" panose="020B0502020204020203" pitchFamily="34" charset="-128"/>
              </a:rPr>
              <a:t>Enhanced Injector Procurement</a:t>
            </a:r>
            <a:endParaRPr lang="es-ES" sz="3600" b="1" dirty="0">
              <a:solidFill>
                <a:srgbClr val="004886"/>
              </a:solidFill>
              <a:ea typeface="Gill Sans Nova Book" panose="020B0502020204020203" pitchFamily="34" charset="-128"/>
              <a:cs typeface="Gill Sans Nova Book" panose="020B0502020204020203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0EED5-A7CC-D821-BD43-5D2CE1CB89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0428" y="3259084"/>
            <a:ext cx="4574968" cy="2741829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99B85C-D9D3-6535-BC85-9F29849F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5640" y="6555295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lang="en-US" sz="1600" b="0" cap="none" spc="0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r>
              <a:rPr lang="en-GB" dirty="0"/>
              <a:t>H. Dzitko et al, </a:t>
            </a:r>
            <a:r>
              <a:rPr lang="en-GB" dirty="0" err="1"/>
              <a:t>LIPAc</a:t>
            </a:r>
            <a:r>
              <a:rPr lang="en-GB" dirty="0"/>
              <a:t> procurement policy, 24/6/2024, Helsingborg</a:t>
            </a:r>
          </a:p>
        </p:txBody>
      </p:sp>
      <p:pic>
        <p:nvPicPr>
          <p:cNvPr id="11" name="Grafik 13">
            <a:extLst>
              <a:ext uri="{FF2B5EF4-FFF2-40B4-BE49-F238E27FC236}">
                <a16:creationId xmlns:a16="http://schemas.microsoft.com/office/drawing/2014/main" id="{8FD777A3-091E-0545-DF9F-C325BB524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517789"/>
            <a:ext cx="2182969" cy="4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25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37529</TotalTime>
  <Words>3600</Words>
  <Application>Microsoft Office PowerPoint</Application>
  <PresentationFormat>Widescreen</PresentationFormat>
  <Paragraphs>488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HGPｺﾞｼｯｸE</vt:lpstr>
      <vt:lpstr>メイリオ</vt:lpstr>
      <vt:lpstr>Meiryo UI</vt:lpstr>
      <vt:lpstr>ＭＳ Ｐゴシック</vt:lpstr>
      <vt:lpstr>游ゴシック</vt:lpstr>
      <vt:lpstr>Arial</vt:lpstr>
      <vt:lpstr>Arial Black</vt:lpstr>
      <vt:lpstr>Calibri</vt:lpstr>
      <vt:lpstr>Cambria Math</vt:lpstr>
      <vt:lpstr>Courier New</vt:lpstr>
      <vt:lpstr>Gill Sans Nova Book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IFMIF/EVEDA Programme and LIPAc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Herve.Dzitko@f4e.europa.eu</dc:creator>
  <cp:lastModifiedBy>Dzitko Hervé (F4E)</cp:lastModifiedBy>
  <cp:revision>887</cp:revision>
  <cp:lastPrinted>2024-06-13T08:27:50Z</cp:lastPrinted>
  <dcterms:created xsi:type="dcterms:W3CDTF">2012-07-10T14:10:25Z</dcterms:created>
  <dcterms:modified xsi:type="dcterms:W3CDTF">2024-06-24T08:15:59Z</dcterms:modified>
</cp:coreProperties>
</file>