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0" r:id="rId4"/>
    <p:sldId id="272" r:id="rId5"/>
    <p:sldId id="273" r:id="rId6"/>
    <p:sldId id="275" r:id="rId7"/>
    <p:sldId id="258" r:id="rId8"/>
    <p:sldId id="299" r:id="rId9"/>
    <p:sldId id="262" r:id="rId10"/>
    <p:sldId id="269" r:id="rId11"/>
    <p:sldId id="301" r:id="rId12"/>
    <p:sldId id="278" r:id="rId13"/>
    <p:sldId id="277" r:id="rId14"/>
    <p:sldId id="280" r:id="rId15"/>
    <p:sldId id="281" r:id="rId16"/>
    <p:sldId id="282" r:id="rId17"/>
    <p:sldId id="283" r:id="rId18"/>
    <p:sldId id="285" r:id="rId19"/>
    <p:sldId id="302" r:id="rId20"/>
    <p:sldId id="284" r:id="rId21"/>
    <p:sldId id="286" r:id="rId22"/>
    <p:sldId id="290" r:id="rId23"/>
    <p:sldId id="289" r:id="rId24"/>
    <p:sldId id="288" r:id="rId25"/>
    <p:sldId id="303" r:id="rId26"/>
    <p:sldId id="291" r:id="rId27"/>
    <p:sldId id="293" r:id="rId28"/>
    <p:sldId id="30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ADBD38"/>
    <a:srgbClr val="332F43"/>
    <a:srgbClr val="EE981A"/>
    <a:srgbClr val="F6A125"/>
    <a:srgbClr val="F9FBFE"/>
    <a:srgbClr val="CCCCCC"/>
    <a:srgbClr val="666666"/>
    <a:srgbClr val="FECC99"/>
    <a:srgbClr val="FE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 autoAdjust="0"/>
    <p:restoredTop sz="94681" autoAdjust="0"/>
  </p:normalViewPr>
  <p:slideViewPr>
    <p:cSldViewPr snapToGrid="0" snapToObjects="1">
      <p:cViewPr varScale="1">
        <p:scale>
          <a:sx n="110" d="100"/>
          <a:sy n="110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2024-06-24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BD9D18-EB28-4B8C-9D2B-7C7844ABC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894" y="2065422"/>
            <a:ext cx="8576211" cy="21955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43ECAE1-F94E-77DC-8D2C-5E473E758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1719" y="1"/>
            <a:ext cx="3600281" cy="191302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A3E8A48-1C0C-D3BD-3B15-07BB727D89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5511161"/>
            <a:ext cx="11155680" cy="13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892" y="1572261"/>
            <a:ext cx="5205600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C81B4-EEE4-B341-5EA4-0ED159D9D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6A046E5-73CF-DBB4-F5B2-84330D158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58AD204-01E5-9D59-7DD9-0279998C0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23FD2950-A1CC-E7A3-120B-CBC6021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0EF3A3EE-F459-1537-FB0A-54366ED1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4C4F98D9-B33D-76B0-E61B-A2B42389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6685765-5900-E132-3B34-E8BB280128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6F9160-2644-0885-E727-0AA08DEAB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6F874D16-F10F-4DCE-8B89-92AAF082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3862" y="1657350"/>
            <a:ext cx="10764629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421229-1DA8-CF8E-3050-B6418458A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EA49EA1F-2BB2-997C-0F53-6F66F70A8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5BE4AE05-B315-9F0D-9BC3-172FAA9E8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6426633B-4F67-794C-A02A-258E6E2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96079E7-A69D-6A64-A1BA-B5B2285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F4700208-FE41-4D90-A6E3-B73A18F4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3862" y="1614488"/>
            <a:ext cx="10764629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9054DE5-9F79-62A0-10F7-5628CA48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053888-6E7B-584D-877A-E702F74E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17BEAB00-BF57-40B2-087E-AB6BED03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F28938-0EBC-BA3F-7194-DF414A538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D585F502-A232-AEE1-40DE-1CF7A0B87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9957661F-D7C7-B864-AF1D-E54F827999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rgbClr val="1325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9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presented by &lt;name Placeholder&gt;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395" y="6096663"/>
            <a:ext cx="1241068" cy="365125"/>
          </a:xfrm>
        </p:spPr>
        <p:txBody>
          <a:bodyPr/>
          <a:lstStyle>
            <a:lvl1pPr>
              <a:defRPr sz="1200" b="1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13F4BF-9545-4130-99E4-EC378237E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9BEDCCC-B2E1-A5B1-74C0-078F5535C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590246" y="5477827"/>
            <a:ext cx="2601754" cy="13801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4BDBB7A-976A-61E5-E27D-5285E360BF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2" y="0"/>
            <a:ext cx="822960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8" y="265373"/>
            <a:ext cx="8363817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823C1AD-1F71-D9B2-BD59-D05B72AA3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8" y="1372452"/>
            <a:ext cx="10764984" cy="4809273"/>
          </a:xfrm>
        </p:spPr>
        <p:txBody>
          <a:bodyPr/>
          <a:lstStyle>
            <a:lvl1pPr marL="457200" indent="-457200">
              <a:buClr>
                <a:srgbClr val="332F43"/>
              </a:buClr>
              <a:buFont typeface="+mj-lt"/>
              <a:buAutoNum type="arabicPeriod"/>
              <a:defRPr sz="24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0AE154-CA41-51B2-1081-BC5357ED5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3" y="1051132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3" y="2169209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0DB1CD-F230-37C6-F1EB-97A10410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graph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1A58A5-0642-4B2E-D55D-2A89CF7E7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3956532"/>
            <a:ext cx="3529965" cy="2888742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CAE326-9A97-D56F-EC30-5AEB09967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B76DEB-E5A2-F433-5BCD-E94727DA0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10764984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13257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13257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13257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9099A7-23B8-D04E-9B93-7A0EE3C70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B788E9B-2C58-82E4-D49E-374D6A9F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EC47202-F2A0-675A-68EB-746E3C55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3A56BC0-C4CA-2F6F-D982-458CF328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3846" y="1562400"/>
            <a:ext cx="5204646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2865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45395A-DEB1-0D17-5835-FC69C761F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DB7CD26-8237-E4A3-5971-77FEE906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9C7426AC-719E-B7E3-CB17-B86E27DFA3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7510CE6B-8104-AD8A-2930-4110D982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FADC256F-75AC-FA3F-7425-434B9585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07D42CDF-50A9-A627-03E3-E6163BB0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1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46592C-86FA-99F6-C424-C9B575CDC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450193C-6D8F-D2E7-8043-B3E8D821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B9612EA4-0019-ACA8-93E3-9622B028D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26FC21F8-C6B6-B3B2-9F26-1CE7990CFB3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33455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5C7CD180-203C-A6E6-63D3-D23C567C4E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40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06B8EAE8-F018-0708-0685-DE2DD79C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5FBEE541-885B-2CD8-BC6B-25003C76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3" name="Platshållare för datum 3">
            <a:extLst>
              <a:ext uri="{FF2B5EF4-FFF2-40B4-BE49-F238E27FC236}">
                <a16:creationId xmlns:a16="http://schemas.microsoft.com/office/drawing/2014/main" id="{2260D06C-77EB-0582-FCCA-1B27A6DF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en-US" dirty="0"/>
              <a:t>Click here to change template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926FFDD8-E9D5-414B-9D01-E73C6B8A8FCA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sv-SE" dirty="0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here to change the format of the background text</a:t>
            </a:r>
            <a:endParaRPr lang="sv-S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70" r:id="rId5"/>
    <p:sldLayoutId id="2147483671" r:id="rId6"/>
    <p:sldLayoutId id="2147483669" r:id="rId7"/>
    <p:sldLayoutId id="2147483650" r:id="rId8"/>
    <p:sldLayoutId id="2147483668" r:id="rId9"/>
    <p:sldLayoutId id="2147483662" r:id="rId10"/>
    <p:sldLayoutId id="2147483664" r:id="rId11"/>
    <p:sldLayoutId id="2147483663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132577"/>
          </a:solidFill>
          <a:latin typeface="Noto Sans Light" panose="020B0402040504020204" pitchFamily="34"/>
          <a:ea typeface="Noto Sans Light" panose="020B0402040504020204" pitchFamily="34"/>
          <a:cs typeface="Noto Sans Light" panose="020B0402040504020204" pitchFamily="34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.researchr.org/home/nfm-2024#progra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researchr.org/home/nfm-2024#program" TargetMode="External"/><Relationship Id="rId2" Type="http://schemas.openxmlformats.org/officeDocument/2006/relationships/hyperlink" Target="https://www.iso.org/standard/8330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9.svg"/><Relationship Id="rId7" Type="http://schemas.openxmlformats.org/officeDocument/2006/relationships/hyperlink" Target="https://www.youtube.com/watch?v=5tJPXYA0Ne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10" Type="http://schemas.openxmlformats.org/officeDocument/2006/relationships/hyperlink" Target="https://www.youtube.com/watch?v=41Gv-zzICIQ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5Hg4MvUXc4&amp;list=PLwabKnOFhE38C0o6z_bhlF_uOUlblDTjh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jpeg"/><Relationship Id="rId18" Type="http://schemas.openxmlformats.org/officeDocument/2006/relationships/hyperlink" Target="http://www.compass-toolset.org/" TargetMode="External"/><Relationship Id="rId3" Type="http://schemas.openxmlformats.org/officeDocument/2006/relationships/image" Target="../media/image52.png"/><Relationship Id="rId21" Type="http://schemas.openxmlformats.org/officeDocument/2006/relationships/image" Target="../media/image62.png"/><Relationship Id="rId7" Type="http://schemas.openxmlformats.org/officeDocument/2006/relationships/hyperlink" Target="https://www.inf.ed.ac.uk/teaching/courses/sp/2019/lecs/distefano-scaling-2019.pdf" TargetMode="External"/><Relationship Id="rId12" Type="http://schemas.openxmlformats.org/officeDocument/2006/relationships/hyperlink" Target="https://www.researchgate.net/publication/2879682_The_IFAD_VDM-SL_toolbox" TargetMode="External"/><Relationship Id="rId17" Type="http://schemas.openxmlformats.org/officeDocument/2006/relationships/image" Target="../media/image59.png"/><Relationship Id="rId2" Type="http://schemas.openxmlformats.org/officeDocument/2006/relationships/image" Target="../media/image51.jpeg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publication/356096882_Formal_Analysis_of_Neural_Network-Based_Systems_in_the_Aircraft_Domain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https://cacm.acm.org/magazines/2015/4/184701-how-amazon-web-services-uses-formal-methods/fulltext" TargetMode="External"/><Relationship Id="rId15" Type="http://schemas.openxmlformats.org/officeDocument/2006/relationships/image" Target="../media/image57.png"/><Relationship Id="rId10" Type="http://schemas.openxmlformats.org/officeDocument/2006/relationships/hyperlink" Target="http://spinroot.com/gerard/pdf/spin04.pdf" TargetMode="External"/><Relationship Id="rId19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hyperlink" Target="https://www.nasa.gov/isd-robust-software-engineering" TargetMode="External"/><Relationship Id="rId14" Type="http://schemas.openxmlformats.org/officeDocument/2006/relationships/hyperlink" Target="https://hal.archives-ouvertes.fr/hal-01184099/docu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4.jpeg"/><Relationship Id="rId4" Type="http://schemas.openxmlformats.org/officeDocument/2006/relationships/hyperlink" Target="https://gitlab.com/plcverif-os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hyperlink" Target="https://sites.google.com/view/vnn2023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github.com/stanleybak/nnenum" TargetMode="External"/><Relationship Id="rId7" Type="http://schemas.openxmlformats.org/officeDocument/2006/relationships/hyperlink" Target="https://conf.researchr.org/home/nfm-2024" TargetMode="External"/><Relationship Id="rId2" Type="http://schemas.openxmlformats.org/officeDocument/2006/relationships/hyperlink" Target="https://github.com/Verified-Intelligence/alpha-beta-CROW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view/vnn2023" TargetMode="External"/><Relationship Id="rId5" Type="http://schemas.openxmlformats.org/officeDocument/2006/relationships/hyperlink" Target="https://cds.cern.ch/record/2867415" TargetMode="External"/><Relationship Id="rId4" Type="http://schemas.openxmlformats.org/officeDocument/2006/relationships/hyperlink" Target="https://github.com/vas-group-imperial/Veri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orja.Fernandez.Adiego@cern.ch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gif"/><Relationship Id="rId4" Type="http://schemas.openxmlformats.org/officeDocument/2006/relationships/image" Target="../media/image7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34204-2_35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hyperlink" Target="https://cds.cern.ch/record/286741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5.jpeg"/><Relationship Id="rId4" Type="http://schemas.openxmlformats.org/officeDocument/2006/relationships/image" Target="../media/image840.png"/><Relationship Id="rId9" Type="http://schemas.openxmlformats.org/officeDocument/2006/relationships/hyperlink" Target="https://www.sciencedirect.com/science/article/pii/S240589632200839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github.com/Z3Prover/z3" TargetMode="External"/><Relationship Id="rId7" Type="http://schemas.openxmlformats.org/officeDocument/2006/relationships/image" Target="../media/image83.png"/><Relationship Id="rId2" Type="http://schemas.openxmlformats.org/officeDocument/2006/relationships/hyperlink" Target="https://github.com/stanleybak/nnenu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5" Type="http://schemas.openxmlformats.org/officeDocument/2006/relationships/image" Target="../media/image90.jpeg"/><Relationship Id="rId10" Type="http://schemas.openxmlformats.org/officeDocument/2006/relationships/image" Target="../media/image64.jpeg"/><Relationship Id="rId4" Type="http://schemas.openxmlformats.org/officeDocument/2006/relationships/hyperlink" Target="https://gitlab.com/plcverif-oss" TargetMode="External"/><Relationship Id="rId9" Type="http://schemas.openxmlformats.org/officeDocument/2006/relationships/hyperlink" Target="https://link.springer.com/chapter/10.1007/978-3-031-34204-2_35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115.png"/><Relationship Id="rId4" Type="http://schemas.openxmlformats.org/officeDocument/2006/relationships/image" Target="../media/image99.png"/><Relationship Id="rId9" Type="http://schemas.openxmlformats.org/officeDocument/2006/relationships/image" Target="../media/image114.png"/><Relationship Id="rId1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9.svg"/><Relationship Id="rId7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jpeg"/><Relationship Id="rId5" Type="http://schemas.openxmlformats.org/officeDocument/2006/relationships/image" Target="../media/image6.svg"/><Relationship Id="rId10" Type="http://schemas.openxmlformats.org/officeDocument/2006/relationships/image" Target="../media/image109.png"/><Relationship Id="rId4" Type="http://schemas.openxmlformats.org/officeDocument/2006/relationships/image" Target="../media/image5.png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cds.cern.ch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cds.cern.ch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10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ds.cern.ch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9.sv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32.JP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NN-based controllers?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few challenges to solve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13B28-972A-DF4D-6532-444EB259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as specification</a:t>
            </a:r>
            <a:r>
              <a:rPr lang="en-US" dirty="0"/>
              <a:t>: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Does the data accurately represent the intended behavior in all scenarios?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How to demonstrate coverage?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Which KIPs/metrics can be used?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Model uncertainty and explainability: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Lack of generalization and robustness (residual errors) due to insufficient training data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Prediction uncertainty</a:t>
            </a:r>
          </a:p>
          <a:p>
            <a:pPr marL="625475" indent="-265113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E4488-E837-5D66-6E75-3897A8123476}"/>
              </a:ext>
            </a:extLst>
          </p:cNvPr>
          <p:cNvSpPr txBox="1"/>
          <p:nvPr/>
        </p:nvSpPr>
        <p:spPr>
          <a:xfrm>
            <a:off x="5218418" y="1146334"/>
            <a:ext cx="66503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From Keynote Talk at the NASA Formal Methods Symposium by </a:t>
            </a:r>
            <a:r>
              <a:rPr lang="en-GB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Professor Simon Burton</a:t>
            </a:r>
          </a:p>
          <a:p>
            <a:r>
              <a:rPr lang="en-GB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https://conf.researchr.org/home/nfm-2024#program</a:t>
            </a:r>
            <a:endParaRPr lang="en-GB" sz="11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</a:t>
            </a:r>
            <a:r>
              <a:rPr lang="en-GB" sz="11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Safety under uncertainty: Automotive standards for AI safety and research perspectives</a:t>
            </a:r>
            <a:r>
              <a:rPr lang="en-GB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endParaRPr lang="en-US" sz="11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D360268C-81B6-9B9C-C508-2E3C7BFEA182}"/>
              </a:ext>
            </a:extLst>
          </p:cNvPr>
          <p:cNvSpPr txBox="1">
            <a:spLocks/>
          </p:cNvSpPr>
          <p:nvPr/>
        </p:nvSpPr>
        <p:spPr>
          <a:xfrm>
            <a:off x="713508" y="4090416"/>
            <a:ext cx="10764984" cy="2384855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about </a:t>
            </a:r>
            <a:r>
              <a:rPr lang="en-US" b="1" dirty="0"/>
              <a:t>AI for critical applications?</a:t>
            </a:r>
            <a:endParaRPr lang="en-US" dirty="0"/>
          </a:p>
          <a:p>
            <a:pPr marL="360363" indent="-268288">
              <a:buFont typeface="Arial" panose="020B0604020202020204" pitchFamily="34" charset="0"/>
              <a:buChar char="•"/>
            </a:pPr>
            <a:r>
              <a:rPr lang="en-US" sz="1400" b="1" dirty="0"/>
              <a:t>ISO/IEC 24029-2:2023</a:t>
            </a:r>
            <a:r>
              <a:rPr lang="en-US" sz="1400" dirty="0"/>
              <a:t>: </a:t>
            </a:r>
            <a:r>
              <a:rPr lang="en-GB" sz="1400" dirty="0"/>
              <a:t>Artificial intelligence (AI) - Assessment of the robustness of neural networks - Part 2: </a:t>
            </a:r>
            <a:r>
              <a:rPr lang="en-GB" sz="1400" b="1" dirty="0"/>
              <a:t>Methodology for the use of formal methods</a:t>
            </a:r>
            <a:r>
              <a:rPr lang="en-US" sz="1400" b="1" dirty="0"/>
              <a:t> </a:t>
            </a:r>
          </a:p>
          <a:p>
            <a:pPr marL="360363" indent="-268288">
              <a:buFont typeface="Arial" panose="020B0604020202020204" pitchFamily="34" charset="0"/>
              <a:buChar char="•"/>
            </a:pPr>
            <a:r>
              <a:rPr lang="en-US" sz="1400" b="1" dirty="0"/>
              <a:t>Extensions to Functional Safety standards. </a:t>
            </a:r>
            <a:r>
              <a:rPr lang="en-US" sz="1400" dirty="0"/>
              <a:t>ISO 26262 and ISO 21448 with </a:t>
            </a:r>
            <a:r>
              <a:rPr lang="en-US" sz="1400" b="1" dirty="0"/>
              <a:t>ISO PAS 8800</a:t>
            </a:r>
            <a:r>
              <a:rPr lang="en-US" sz="1400" dirty="0"/>
              <a:t>: Road vehicles – Safety and Artificial intelligence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https://www.iso.org/standard/83303.html</a:t>
            </a:r>
            <a:r>
              <a:rPr lang="en-US" sz="1400" dirty="0"/>
              <a:t> (in progress)</a:t>
            </a:r>
          </a:p>
          <a:p>
            <a:pPr marL="360363" indent="-268288">
              <a:buFont typeface="Arial" panose="020B0604020202020204" pitchFamily="34" charset="0"/>
              <a:buChar char="•"/>
            </a:pPr>
            <a:r>
              <a:rPr lang="en-US" sz="1400" b="1" dirty="0"/>
              <a:t>(?) Aerospace industry </a:t>
            </a:r>
            <a:r>
              <a:rPr lang="en-US" sz="1400" dirty="0"/>
              <a:t>is also pushing to extend standards like </a:t>
            </a:r>
            <a:r>
              <a:rPr lang="en-US" sz="1400" b="1" dirty="0"/>
              <a:t>DO-178C</a:t>
            </a:r>
            <a:r>
              <a:rPr lang="en-US" sz="1400" dirty="0"/>
              <a:t> (</a:t>
            </a:r>
            <a:r>
              <a:rPr lang="en-GB" sz="1400" dirty="0"/>
              <a:t>Software Considerations in Airborne Systems and Equipment Certification</a:t>
            </a:r>
            <a:r>
              <a:rPr lang="en-US" sz="1400" dirty="0"/>
              <a:t>) to assess AI reliability by using formal methods (See NFM 2024 program </a:t>
            </a: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https://conf.researchr.org/home/nfm-2024#program</a:t>
            </a:r>
            <a:r>
              <a:rPr lang="en-GB" sz="1400" dirty="0"/>
              <a:t>)</a:t>
            </a:r>
          </a:p>
          <a:p>
            <a:pPr marL="0" indent="0">
              <a:buFont typeface="Segoe UI" panose="020B0502040204020203" pitchFamily="34" charset="0"/>
              <a:buNone/>
            </a:pPr>
            <a:endParaRPr lang="en-US" sz="1400" dirty="0"/>
          </a:p>
          <a:p>
            <a:pPr marL="0" indent="0">
              <a:buFont typeface="Segoe UI" panose="020B0502040204020203" pitchFamily="34" charset="0"/>
              <a:buNone/>
            </a:pPr>
            <a:endParaRPr lang="en-US" sz="1400" b="1" dirty="0"/>
          </a:p>
          <a:p>
            <a:pPr marL="0" indent="0">
              <a:buFont typeface="Segoe UI" panose="020B0502040204020203" pitchFamily="34" charset="0"/>
              <a:buNone/>
            </a:pPr>
            <a:endParaRPr lang="en-US" sz="1400" b="1" dirty="0"/>
          </a:p>
          <a:p>
            <a:pPr marL="0" indent="0">
              <a:buFont typeface="Segoe UI" panose="020B0502040204020203" pitchFamily="34" charset="0"/>
              <a:buNone/>
            </a:pPr>
            <a:endParaRPr lang="en-US" sz="1400" b="1" dirty="0"/>
          </a:p>
          <a:p>
            <a:pPr marL="0" indent="0">
              <a:buFont typeface="Segoe UI" panose="020B0502040204020203" pitchFamily="34" charset="0"/>
              <a:buNone/>
            </a:pPr>
            <a:endParaRPr lang="en-US" sz="1400" b="1" dirty="0"/>
          </a:p>
          <a:p>
            <a:pPr marL="0" indent="0">
              <a:buFont typeface="Segoe UI" panose="020B0502040204020203" pitchFamily="34" charset="0"/>
              <a:buNone/>
            </a:pPr>
            <a:endParaRPr lang="en-US" sz="1400" b="1" dirty="0"/>
          </a:p>
          <a:p>
            <a:pPr marL="0" indent="0">
              <a:buFont typeface="Segoe UI" panose="020B0502040204020203" pitchFamily="34" charset="0"/>
              <a:buNone/>
            </a:pPr>
            <a:endParaRPr lang="en-GB" sz="1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97AB6-F087-FC02-046E-643E77E5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373424"/>
            <a:ext cx="10764984" cy="8739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Functional safety standards </a:t>
            </a:r>
            <a:r>
              <a:rPr lang="en-US" dirty="0"/>
              <a:t>like IEC 61508 recommend the use of </a:t>
            </a:r>
            <a:r>
              <a:rPr lang="en-US" b="1" dirty="0"/>
              <a:t>formal methods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 for NNs?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Formal methods and NNs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80B59-03D0-0110-5DBE-E4D452D08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013" y="1737151"/>
            <a:ext cx="4297365" cy="2566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D31A3-F199-4CED-4F11-39A808395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28" y="1831841"/>
            <a:ext cx="5515135" cy="2037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089B3-5059-594D-AF2E-0A987B689A3A}"/>
              </a:ext>
            </a:extLst>
          </p:cNvPr>
          <p:cNvSpPr/>
          <p:nvPr/>
        </p:nvSpPr>
        <p:spPr>
          <a:xfrm>
            <a:off x="300930" y="2787524"/>
            <a:ext cx="5465808" cy="1841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A195DC-575C-2EB0-CF1B-FB5385D93EE9}"/>
              </a:ext>
            </a:extLst>
          </p:cNvPr>
          <p:cNvSpPr/>
          <p:nvPr/>
        </p:nvSpPr>
        <p:spPr>
          <a:xfrm>
            <a:off x="7072520" y="4151056"/>
            <a:ext cx="4312858" cy="1527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5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E429D-E132-935C-83DD-4EC631A9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13" y="1051132"/>
            <a:ext cx="4856034" cy="829149"/>
          </a:xfrm>
        </p:spPr>
        <p:txBody>
          <a:bodyPr/>
          <a:lstStyle/>
          <a:p>
            <a:r>
              <a:rPr lang="de-DE" dirty="0"/>
              <a:t>Formal Methods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1AB066-C9EC-0508-FA65-A5DDD9957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313" y="3278605"/>
            <a:ext cx="4495088" cy="1353217"/>
          </a:xfrm>
        </p:spPr>
        <p:txBody>
          <a:bodyPr/>
          <a:lstStyle/>
          <a:p>
            <a:r>
              <a:rPr lang="en-GB" sz="4000" dirty="0"/>
              <a:t>How to produce reliable software?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B9868-DE35-257F-F858-EC5C7B80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B9C5C2-EDA8-F434-AC48-CE870F73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438E6-2D16-4D40-2C92-2C322016B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7627" y="1121412"/>
            <a:ext cx="1948048" cy="1950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9370F-07B8-350B-0218-D47AF542D50E}"/>
              </a:ext>
            </a:extLst>
          </p:cNvPr>
          <p:cNvSpPr txBox="1"/>
          <p:nvPr/>
        </p:nvSpPr>
        <p:spPr>
          <a:xfrm>
            <a:off x="9474867" y="1312004"/>
            <a:ext cx="256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Ariane-5 satellite rocket accident </a:t>
            </a:r>
          </a:p>
          <a:p>
            <a:pPr algn="ctr"/>
            <a:r>
              <a:rPr lang="en-US" sz="1200" dirty="0"/>
              <a:t>(June 1996)</a:t>
            </a:r>
          </a:p>
          <a:p>
            <a:pPr algn="ctr"/>
            <a:r>
              <a:rPr lang="en-US" sz="1200" dirty="0"/>
              <a:t>US$370 million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Software bug</a:t>
            </a:r>
          </a:p>
          <a:p>
            <a:pPr algn="ctr"/>
            <a:r>
              <a:rPr lang="en-GB" sz="1200" dirty="0">
                <a:hlinkClick r:id="rId7"/>
              </a:rPr>
              <a:t>https://www.youtube.com/watch?v=5tJPXYA0Nec</a:t>
            </a:r>
            <a:r>
              <a:rPr lang="en-US" sz="1200" dirty="0"/>
              <a:t> </a:t>
            </a:r>
            <a:endParaRPr lang="en-GB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558AD4-4ABD-8C64-9A49-AD230327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66" y="5250589"/>
            <a:ext cx="3940342" cy="14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iane 5 - Arianespace">
            <a:extLst>
              <a:ext uri="{FF2B5EF4-FFF2-40B4-BE49-F238E27FC236}">
                <a16:creationId xmlns:a16="http://schemas.microsoft.com/office/drawing/2014/main" id="{49F435F1-BFED-C198-2AB6-FCA3CDAE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34" y="622070"/>
            <a:ext cx="667744" cy="28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7B93A-22EB-226C-8A38-82CBB72D9FFE}"/>
              </a:ext>
            </a:extLst>
          </p:cNvPr>
          <p:cNvSpPr txBox="1"/>
          <p:nvPr/>
        </p:nvSpPr>
        <p:spPr>
          <a:xfrm>
            <a:off x="6894096" y="3822097"/>
            <a:ext cx="5136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Therac-25 Radiation Overdosing</a:t>
            </a:r>
          </a:p>
          <a:p>
            <a:pPr algn="ctr"/>
            <a:r>
              <a:rPr lang="en-US" sz="1200" dirty="0"/>
              <a:t>(1985-1987)</a:t>
            </a:r>
          </a:p>
          <a:p>
            <a:pPr algn="ctr"/>
            <a:r>
              <a:rPr lang="en-US" sz="1200" dirty="0"/>
              <a:t>6 cases of overdoses (3 of them died)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Software bug</a:t>
            </a:r>
          </a:p>
          <a:p>
            <a:pPr algn="ctr"/>
            <a:r>
              <a:rPr lang="en-GB" sz="1200" dirty="0">
                <a:hlinkClick r:id="rId10"/>
              </a:rPr>
              <a:t>https://www.youtube.com/watch?v=41Gv-zzICIQ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5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methods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… and formal verification (e.g. model checking)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13B28-972A-DF4D-6532-444EB259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562400"/>
            <a:ext cx="10764984" cy="466106"/>
          </a:xfrm>
        </p:spPr>
        <p:txBody>
          <a:bodyPr/>
          <a:lstStyle/>
          <a:p>
            <a:r>
              <a:rPr lang="en-GB" sz="2000" dirty="0"/>
              <a:t>Techniques based on mathematics and formal logic (</a:t>
            </a:r>
            <a:r>
              <a:rPr lang="en-GB" sz="2000" b="1" dirty="0"/>
              <a:t>precise</a:t>
            </a:r>
            <a:r>
              <a:rPr lang="en-GB" sz="2000" dirty="0"/>
              <a:t> semantics)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8" name="Picture 2" descr="Resultado de imagen de petri nets">
            <a:extLst>
              <a:ext uri="{FF2B5EF4-FFF2-40B4-BE49-F238E27FC236}">
                <a16:creationId xmlns:a16="http://schemas.microsoft.com/office/drawing/2014/main" id="{A3E9A8A5-C950-70D7-88EF-E0A07A31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3122761"/>
            <a:ext cx="2348798" cy="1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30">
            <a:extLst>
              <a:ext uri="{FF2B5EF4-FFF2-40B4-BE49-F238E27FC236}">
                <a16:creationId xmlns:a16="http://schemas.microsoft.com/office/drawing/2014/main" id="{F932CEE2-6475-0DCD-9EC8-CF4B151624D9}"/>
              </a:ext>
            </a:extLst>
          </p:cNvPr>
          <p:cNvSpPr/>
          <p:nvPr/>
        </p:nvSpPr>
        <p:spPr>
          <a:xfrm>
            <a:off x="713509" y="2539843"/>
            <a:ext cx="2348798" cy="3693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Petri nets, automata, 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E5E9FF-A364-D531-9217-791FCF68EE71}"/>
              </a:ext>
            </a:extLst>
          </p:cNvPr>
          <p:cNvGrpSpPr/>
          <p:nvPr/>
        </p:nvGrpSpPr>
        <p:grpSpPr>
          <a:xfrm>
            <a:off x="821108" y="5084984"/>
            <a:ext cx="2133600" cy="1396279"/>
            <a:chOff x="12485656" y="3617747"/>
            <a:chExt cx="2467325" cy="17423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511430-1871-1360-3C80-BADF4D4173CA}"/>
                </a:ext>
              </a:extLst>
            </p:cNvPr>
            <p:cNvGrpSpPr/>
            <p:nvPr/>
          </p:nvGrpSpPr>
          <p:grpSpPr>
            <a:xfrm>
              <a:off x="12485656" y="3617747"/>
              <a:ext cx="2467325" cy="1742306"/>
              <a:chOff x="12485657" y="3189652"/>
              <a:chExt cx="2570826" cy="217040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645D27-9563-2EF1-0E09-FD3C1110832C}"/>
                  </a:ext>
                </a:extLst>
              </p:cNvPr>
              <p:cNvSpPr/>
              <p:nvPr/>
            </p:nvSpPr>
            <p:spPr>
              <a:xfrm>
                <a:off x="13474811" y="3196092"/>
                <a:ext cx="575796" cy="240542"/>
              </a:xfrm>
              <a:prstGeom prst="ellipse">
                <a:avLst/>
              </a:prstGeom>
              <a:solidFill>
                <a:srgbClr val="1325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00" dirty="0" err="1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init</a:t>
                </a:r>
                <a:endParaRPr lang="en-GB" sz="500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41F021F-F7D4-EFFF-D570-4425D1F85AB6}"/>
                  </a:ext>
                </a:extLst>
              </p:cNvPr>
              <p:cNvSpPr/>
              <p:nvPr/>
            </p:nvSpPr>
            <p:spPr>
              <a:xfrm>
                <a:off x="13349818" y="4197306"/>
                <a:ext cx="407679" cy="240542"/>
              </a:xfrm>
              <a:prstGeom prst="ellipse">
                <a:avLst/>
              </a:prstGeom>
              <a:solidFill>
                <a:srgbClr val="1325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0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l1</a:t>
                </a:r>
                <a:endParaRPr lang="en-GB" sz="500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74FADD-64AB-50BE-23CF-D94D147554AB}"/>
                  </a:ext>
                </a:extLst>
              </p:cNvPr>
              <p:cNvSpPr/>
              <p:nvPr/>
            </p:nvSpPr>
            <p:spPr>
              <a:xfrm>
                <a:off x="13804250" y="4193175"/>
                <a:ext cx="423859" cy="240542"/>
              </a:xfrm>
              <a:prstGeom prst="ellipse">
                <a:avLst/>
              </a:prstGeom>
              <a:solidFill>
                <a:srgbClr val="1325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0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l2</a:t>
                </a:r>
                <a:endParaRPr lang="en-GB" sz="500" dirty="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212A21B-0D14-5F6E-2337-1BB4F1987A65}"/>
                  </a:ext>
                </a:extLst>
              </p:cNvPr>
              <p:cNvSpPr/>
              <p:nvPr/>
            </p:nvSpPr>
            <p:spPr>
              <a:xfrm>
                <a:off x="13564656" y="5039675"/>
                <a:ext cx="409704" cy="240542"/>
              </a:xfrm>
              <a:prstGeom prst="ellipse">
                <a:avLst/>
              </a:prstGeom>
              <a:solidFill>
                <a:srgbClr val="1325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00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l3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B5B4225-BC13-7134-3222-0EDCE10D0956}"/>
                  </a:ext>
                </a:extLst>
              </p:cNvPr>
              <p:cNvCxnSpPr>
                <a:cxnSpLocks/>
                <a:stCxn id="27" idx="4"/>
                <a:endCxn id="14" idx="0"/>
              </p:cNvCxnSpPr>
              <p:nvPr/>
            </p:nvCxnSpPr>
            <p:spPr>
              <a:xfrm flipH="1">
                <a:off x="13553658" y="3937778"/>
                <a:ext cx="208860" cy="259528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D53E28B-FCD2-14E2-47A0-73CDEC05204D}"/>
                  </a:ext>
                </a:extLst>
              </p:cNvPr>
              <p:cNvCxnSpPr>
                <a:cxnSpLocks/>
                <a:stCxn id="27" idx="4"/>
                <a:endCxn id="15" idx="0"/>
              </p:cNvCxnSpPr>
              <p:nvPr/>
            </p:nvCxnSpPr>
            <p:spPr>
              <a:xfrm>
                <a:off x="13762518" y="3937778"/>
                <a:ext cx="253662" cy="255397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709DD08-F6AD-1DE7-2A82-EE6D67FE84BA}"/>
                  </a:ext>
                </a:extLst>
              </p:cNvPr>
              <p:cNvCxnSpPr>
                <a:cxnSpLocks/>
                <a:stCxn id="14" idx="4"/>
                <a:endCxn id="16" idx="0"/>
              </p:cNvCxnSpPr>
              <p:nvPr/>
            </p:nvCxnSpPr>
            <p:spPr>
              <a:xfrm>
                <a:off x="13553658" y="4437848"/>
                <a:ext cx="215850" cy="601827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8AC54A-5E4B-DFCF-8E7A-BA7F2815B466}"/>
                  </a:ext>
                </a:extLst>
              </p:cNvPr>
              <p:cNvSpPr txBox="1"/>
              <p:nvPr/>
            </p:nvSpPr>
            <p:spPr>
              <a:xfrm>
                <a:off x="13036004" y="3877891"/>
                <a:ext cx="677620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in&gt;10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6E3C48-6C5B-8175-BFB8-CB5567A0676E}"/>
                  </a:ext>
                </a:extLst>
              </p:cNvPr>
              <p:cNvSpPr txBox="1"/>
              <p:nvPr/>
            </p:nvSpPr>
            <p:spPr>
              <a:xfrm>
                <a:off x="12893682" y="4552757"/>
                <a:ext cx="842082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  <a:sym typeface="Wingdings" panose="05000000000000000000" pitchFamily="2" charset="2"/>
                  </a:rPr>
                  <a:t>out1  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False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48DA0F-7A06-72D0-E7D5-D9276A95926B}"/>
                  </a:ext>
                </a:extLst>
              </p:cNvPr>
              <p:cNvSpPr txBox="1"/>
              <p:nvPr/>
            </p:nvSpPr>
            <p:spPr>
              <a:xfrm>
                <a:off x="13991916" y="4577627"/>
                <a:ext cx="1064567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out1 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  <a:sym typeface="Wingdings" panose="05000000000000000000" pitchFamily="2" charset="2"/>
                  </a:rPr>
                  <a:t>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True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FC4F2F-FE38-CCB3-F03F-55B0FE052BA8}"/>
                  </a:ext>
                </a:extLst>
              </p:cNvPr>
              <p:cNvSpPr txBox="1"/>
              <p:nvPr/>
            </p:nvSpPr>
            <p:spPr>
              <a:xfrm>
                <a:off x="13980488" y="3870481"/>
                <a:ext cx="575671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in</a:t>
                </a:r>
                <a:r>
                  <a:rPr lang="en-US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≤1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0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B052C22-D427-86D7-14A8-6DD34AFE03B7}"/>
                  </a:ext>
                </a:extLst>
              </p:cNvPr>
              <p:cNvCxnSpPr>
                <a:cxnSpLocks/>
                <a:stCxn id="15" idx="4"/>
                <a:endCxn id="16" idx="0"/>
              </p:cNvCxnSpPr>
              <p:nvPr/>
            </p:nvCxnSpPr>
            <p:spPr>
              <a:xfrm flipH="1">
                <a:off x="13769508" y="4433717"/>
                <a:ext cx="246672" cy="605958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743FBE-63ED-C8CE-325C-BB4D924ED134}"/>
                  </a:ext>
                </a:extLst>
              </p:cNvPr>
              <p:cNvSpPr txBox="1"/>
              <p:nvPr/>
            </p:nvSpPr>
            <p:spPr>
              <a:xfrm>
                <a:off x="12927595" y="4745159"/>
                <a:ext cx="808169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  <a:sym typeface="Wingdings" panose="05000000000000000000" pitchFamily="2" charset="2"/>
                  </a:rPr>
                  <a:t>out2  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True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FDA3C7-29DE-EA96-EA28-FBEE3AA81593}"/>
                  </a:ext>
                </a:extLst>
              </p:cNvPr>
              <p:cNvSpPr txBox="1"/>
              <p:nvPr/>
            </p:nvSpPr>
            <p:spPr>
              <a:xfrm>
                <a:off x="13927082" y="4766349"/>
                <a:ext cx="1064568" cy="28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out2 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  <a:sym typeface="Wingdings" panose="05000000000000000000" pitchFamily="2" charset="2"/>
                  </a:rPr>
                  <a:t></a:t>
                </a:r>
                <a:r>
                  <a:rPr lang="en-GB" sz="6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False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12AB20-00D0-5DE8-D32E-66B260ECA3C2}"/>
                  </a:ext>
                </a:extLst>
              </p:cNvPr>
              <p:cNvSpPr/>
              <p:nvPr/>
            </p:nvSpPr>
            <p:spPr>
              <a:xfrm>
                <a:off x="13558678" y="3697236"/>
                <a:ext cx="407679" cy="240542"/>
              </a:xfrm>
              <a:prstGeom prst="ellipse">
                <a:avLst/>
              </a:prstGeom>
              <a:solidFill>
                <a:srgbClr val="1325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00" dirty="0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l0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F042657-56D6-04A2-1962-BD218BD06135}"/>
                  </a:ext>
                </a:extLst>
              </p:cNvPr>
              <p:cNvCxnSpPr>
                <a:cxnSpLocks/>
                <a:stCxn id="13" idx="4"/>
                <a:endCxn id="27" idx="0"/>
              </p:cNvCxnSpPr>
              <p:nvPr/>
            </p:nvCxnSpPr>
            <p:spPr>
              <a:xfrm flipH="1">
                <a:off x="13762518" y="3436634"/>
                <a:ext cx="191" cy="260602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717B298-CF04-4CA7-C3B5-32EB8155064B}"/>
                  </a:ext>
                </a:extLst>
              </p:cNvPr>
              <p:cNvSpPr/>
              <p:nvPr/>
            </p:nvSpPr>
            <p:spPr>
              <a:xfrm>
                <a:off x="12485657" y="3189652"/>
                <a:ext cx="1278470" cy="2170401"/>
              </a:xfrm>
              <a:custGeom>
                <a:avLst/>
                <a:gdLst>
                  <a:gd name="connsiteX0" fmla="*/ 1278470 w 1278470"/>
                  <a:gd name="connsiteY0" fmla="*/ 2116741 h 2198299"/>
                  <a:gd name="connsiteX1" fmla="*/ 651937 w 1278470"/>
                  <a:gd name="connsiteY1" fmla="*/ 2159074 h 2198299"/>
                  <a:gd name="connsiteX2" fmla="*/ 3 w 1278470"/>
                  <a:gd name="connsiteY2" fmla="*/ 1625674 h 2198299"/>
                  <a:gd name="connsiteX3" fmla="*/ 660403 w 1278470"/>
                  <a:gd name="connsiteY3" fmla="*/ 194808 h 2198299"/>
                  <a:gd name="connsiteX4" fmla="*/ 1024470 w 1278470"/>
                  <a:gd name="connsiteY4" fmla="*/ 50874 h 219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470" h="2198299">
                    <a:moveTo>
                      <a:pt x="1278470" y="2116741"/>
                    </a:moveTo>
                    <a:cubicBezTo>
                      <a:pt x="1071742" y="2178829"/>
                      <a:pt x="865015" y="2240918"/>
                      <a:pt x="651937" y="2159074"/>
                    </a:cubicBezTo>
                    <a:cubicBezTo>
                      <a:pt x="438859" y="2077230"/>
                      <a:pt x="-1408" y="1953052"/>
                      <a:pt x="3" y="1625674"/>
                    </a:cubicBezTo>
                    <a:cubicBezTo>
                      <a:pt x="1414" y="1298296"/>
                      <a:pt x="489659" y="457275"/>
                      <a:pt x="660403" y="194808"/>
                    </a:cubicBezTo>
                    <a:cubicBezTo>
                      <a:pt x="831147" y="-67659"/>
                      <a:pt x="927808" y="-8393"/>
                      <a:pt x="1024470" y="50874"/>
                    </a:cubicBezTo>
                  </a:path>
                </a:pathLst>
              </a:custGeom>
              <a:noFill/>
              <a:ln w="9525">
                <a:solidFill>
                  <a:srgbClr val="132577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04CDA6-6A3B-5807-D49F-1B47BDFCA091}"/>
                </a:ext>
              </a:extLst>
            </p:cNvPr>
            <p:cNvSpPr txBox="1"/>
            <p:nvPr/>
          </p:nvSpPr>
          <p:spPr>
            <a:xfrm>
              <a:off x="13706293" y="3771231"/>
              <a:ext cx="1226999" cy="230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 </a:t>
              </a:r>
              <a:r>
                <a:rPr lang="en-GB" sz="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Wingdings" panose="05000000000000000000" pitchFamily="2" charset="2"/>
                </a:rPr>
                <a:t> IntNonDet()</a:t>
              </a:r>
              <a:endParaRPr lang="en-GB" sz="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id="{6DF65CE0-EE76-7B5B-F448-91392541A8A7}"/>
              </a:ext>
            </a:extLst>
          </p:cNvPr>
          <p:cNvSpPr/>
          <p:nvPr/>
        </p:nvSpPr>
        <p:spPr>
          <a:xfrm>
            <a:off x="713509" y="2077790"/>
            <a:ext cx="2348798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Graphical languages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04836-8308-8DEE-1A8A-B45B76ECEB47}"/>
              </a:ext>
            </a:extLst>
          </p:cNvPr>
          <p:cNvSpPr txBox="1"/>
          <p:nvPr/>
        </p:nvSpPr>
        <p:spPr>
          <a:xfrm>
            <a:off x="1315998" y="2918056"/>
            <a:ext cx="1143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Petri net</a:t>
            </a:r>
            <a:endParaRPr lang="en-GB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299F49-0DC7-F8B9-5061-DD6E08681E53}"/>
              </a:ext>
            </a:extLst>
          </p:cNvPr>
          <p:cNvSpPr txBox="1"/>
          <p:nvPr/>
        </p:nvSpPr>
        <p:spPr>
          <a:xfrm>
            <a:off x="1315998" y="4682569"/>
            <a:ext cx="1143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Automata</a:t>
            </a:r>
            <a:endParaRPr lang="en-GB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67A3A-FC45-9A8C-150E-63C0BF6C1545}"/>
              </a:ext>
            </a:extLst>
          </p:cNvPr>
          <p:cNvSpPr/>
          <p:nvPr/>
        </p:nvSpPr>
        <p:spPr>
          <a:xfrm>
            <a:off x="5381509" y="3168049"/>
            <a:ext cx="2514600" cy="3364588"/>
          </a:xfrm>
          <a:prstGeom prst="rect">
            <a:avLst/>
          </a:pr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MACHINE</a:t>
            </a:r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Switch </a:t>
            </a:r>
          </a:p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SETS</a:t>
            </a:r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STATE = {closed, open} </a:t>
            </a:r>
          </a:p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VARIABLES</a:t>
            </a:r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state </a:t>
            </a:r>
          </a:p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INVARIANT</a:t>
            </a:r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state : STATE </a:t>
            </a:r>
          </a:p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INITIALISATION</a:t>
            </a:r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state := open </a:t>
            </a:r>
          </a:p>
          <a:p>
            <a:r>
              <a:rPr lang="en-US" altLang="en-US" sz="1050" b="1" i="1" dirty="0">
                <a:solidFill>
                  <a:schemeClr val="bg1"/>
                </a:solidFill>
                <a:latin typeface="Arial Unicode MS"/>
              </a:rPr>
              <a:t>OPERATIONS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toggle =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IF state = open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THEN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     state := closed           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ELSE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     state := open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         END ; </a:t>
            </a:r>
          </a:p>
          <a:p>
            <a:r>
              <a:rPr lang="en-US" altLang="en-US" sz="1050" i="1" dirty="0">
                <a:solidFill>
                  <a:schemeClr val="bg1"/>
                </a:solidFill>
                <a:latin typeface="Arial Unicode MS"/>
              </a:rPr>
              <a:t>END</a:t>
            </a:r>
            <a:r>
              <a:rPr lang="en-US" altLang="en-US" sz="1050" i="1" dirty="0">
                <a:solidFill>
                  <a:schemeClr val="bg1"/>
                </a:solidFill>
              </a:rPr>
              <a:t> 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B8B206EA-DD60-4967-DE6C-A165434A6723}"/>
              </a:ext>
            </a:extLst>
          </p:cNvPr>
          <p:cNvSpPr/>
          <p:nvPr/>
        </p:nvSpPr>
        <p:spPr>
          <a:xfrm>
            <a:off x="5464410" y="2531038"/>
            <a:ext cx="2348798" cy="3693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B-method, VDM, TLA+,…</a:t>
            </a:r>
          </a:p>
        </p:txBody>
      </p:sp>
      <p:sp>
        <p:nvSpPr>
          <p:cNvPr id="35" name="Rectangle: Rounded Corners 30">
            <a:extLst>
              <a:ext uri="{FF2B5EF4-FFF2-40B4-BE49-F238E27FC236}">
                <a16:creationId xmlns:a16="http://schemas.microsoft.com/office/drawing/2014/main" id="{FD22EE45-99E4-7C45-9BD7-FDA559EF4CB3}"/>
              </a:ext>
            </a:extLst>
          </p:cNvPr>
          <p:cNvSpPr/>
          <p:nvPr/>
        </p:nvSpPr>
        <p:spPr>
          <a:xfrm>
            <a:off x="5464410" y="2077790"/>
            <a:ext cx="2348798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Textual languages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51F7D2-A23E-6AA2-91CF-68DF936EA5B4}"/>
              </a:ext>
            </a:extLst>
          </p:cNvPr>
          <p:cNvSpPr txBox="1"/>
          <p:nvPr/>
        </p:nvSpPr>
        <p:spPr>
          <a:xfrm>
            <a:off x="6066899" y="2918056"/>
            <a:ext cx="1143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B-method</a:t>
            </a:r>
            <a:endParaRPr lang="en-GB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Rectangle: Rounded Corners 30">
            <a:extLst>
              <a:ext uri="{FF2B5EF4-FFF2-40B4-BE49-F238E27FC236}">
                <a16:creationId xmlns:a16="http://schemas.microsoft.com/office/drawing/2014/main" id="{31033319-E961-9D3C-8418-961EA603A04D}"/>
              </a:ext>
            </a:extLst>
          </p:cNvPr>
          <p:cNvSpPr/>
          <p:nvPr/>
        </p:nvSpPr>
        <p:spPr>
          <a:xfrm>
            <a:off x="9156346" y="2076692"/>
            <a:ext cx="2348798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Mathematical languages</a:t>
            </a:r>
          </a:p>
        </p:txBody>
      </p:sp>
      <p:sp>
        <p:nvSpPr>
          <p:cNvPr id="38" name="Rectangle: Rounded Corners 30">
            <a:extLst>
              <a:ext uri="{FF2B5EF4-FFF2-40B4-BE49-F238E27FC236}">
                <a16:creationId xmlns:a16="http://schemas.microsoft.com/office/drawing/2014/main" id="{A96CFA6C-D67B-4483-FF83-F92FE587A3FA}"/>
              </a:ext>
            </a:extLst>
          </p:cNvPr>
          <p:cNvSpPr/>
          <p:nvPr/>
        </p:nvSpPr>
        <p:spPr>
          <a:xfrm>
            <a:off x="9156346" y="2536328"/>
            <a:ext cx="2348798" cy="5701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fr-FR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Temporal </a:t>
            </a:r>
            <a:r>
              <a:rPr lang="fr-FR" sz="1200" dirty="0" err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logic</a:t>
            </a:r>
            <a:r>
              <a:rPr lang="fr-FR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fr-FR" sz="1200" dirty="0" err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propositional</a:t>
            </a:r>
            <a:r>
              <a:rPr lang="fr-FR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200" dirty="0" err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logic</a:t>
            </a:r>
            <a:r>
              <a:rPr lang="fr-FR" sz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Z notation,…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75111-1FA5-5682-779E-8DC9DE289D47}"/>
                  </a:ext>
                </a:extLst>
              </p:cNvPr>
              <p:cNvSpPr txBox="1"/>
              <p:nvPr/>
            </p:nvSpPr>
            <p:spPr>
              <a:xfrm>
                <a:off x="9464548" y="3938617"/>
                <a:ext cx="1732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𝐴𝐺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((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75111-1FA5-5682-779E-8DC9DE28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48" y="3938617"/>
                <a:ext cx="1732395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3416F2-6B4E-E659-F4C0-7D1F21C93EFA}"/>
                  </a:ext>
                </a:extLst>
              </p:cNvPr>
              <p:cNvSpPr txBox="1"/>
              <p:nvPr/>
            </p:nvSpPr>
            <p:spPr>
              <a:xfrm>
                <a:off x="9406052" y="5340649"/>
                <a:ext cx="18493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→ 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⊢ (¬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→ ¬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1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3416F2-6B4E-E659-F4C0-7D1F21C9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52" y="5340649"/>
                <a:ext cx="1849386" cy="307777"/>
              </a:xfrm>
              <a:prstGeom prst="rect">
                <a:avLst/>
              </a:prstGeom>
              <a:blipFill>
                <a:blip r:embed="rId4"/>
                <a:stretch>
                  <a:fillRect l="-330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6297071-DE1D-4351-0D2A-7B1F11D7DB6D}"/>
              </a:ext>
            </a:extLst>
          </p:cNvPr>
          <p:cNvSpPr txBox="1"/>
          <p:nvPr/>
        </p:nvSpPr>
        <p:spPr>
          <a:xfrm>
            <a:off x="9671108" y="3480607"/>
            <a:ext cx="1319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Temporal</a:t>
            </a:r>
          </a:p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logic</a:t>
            </a:r>
            <a:endParaRPr lang="en-GB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F57FD3-3D0B-0449-5821-061896AC3159}"/>
              </a:ext>
            </a:extLst>
          </p:cNvPr>
          <p:cNvSpPr txBox="1"/>
          <p:nvPr/>
        </p:nvSpPr>
        <p:spPr>
          <a:xfrm>
            <a:off x="9671108" y="4858294"/>
            <a:ext cx="1319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Propositional</a:t>
            </a:r>
          </a:p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logic</a:t>
            </a:r>
            <a:endParaRPr lang="en-GB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0EBD31-2AD2-3313-95F7-B455334D196F}"/>
              </a:ext>
            </a:extLst>
          </p:cNvPr>
          <p:cNvSpPr/>
          <p:nvPr/>
        </p:nvSpPr>
        <p:spPr>
          <a:xfrm>
            <a:off x="686856" y="4711841"/>
            <a:ext cx="2146581" cy="18322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CBE122-1E75-918D-0D75-ADAADB4BF3D7}"/>
              </a:ext>
            </a:extLst>
          </p:cNvPr>
          <p:cNvSpPr/>
          <p:nvPr/>
        </p:nvSpPr>
        <p:spPr>
          <a:xfrm>
            <a:off x="9509105" y="3480607"/>
            <a:ext cx="1571980" cy="898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51F7DF-E856-8A01-923A-C982DF881436}"/>
              </a:ext>
            </a:extLst>
          </p:cNvPr>
          <p:cNvSpPr txBox="1"/>
          <p:nvPr/>
        </p:nvSpPr>
        <p:spPr>
          <a:xfrm>
            <a:off x="2822737" y="5042318"/>
            <a:ext cx="2366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 of the system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 checking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(a formal verification technique)</a:t>
            </a:r>
            <a:endParaRPr lang="en-GB" sz="1200" i="1" dirty="0">
              <a:solidFill>
                <a:srgbClr val="C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ABA6C2-4B26-AB69-3441-8895CDA5FB29}"/>
              </a:ext>
            </a:extLst>
          </p:cNvPr>
          <p:cNvSpPr txBox="1"/>
          <p:nvPr/>
        </p:nvSpPr>
        <p:spPr>
          <a:xfrm>
            <a:off x="8189831" y="3619106"/>
            <a:ext cx="1319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Formalization of the specification properties</a:t>
            </a:r>
          </a:p>
          <a:p>
            <a:pPr algn="ctr"/>
            <a:r>
              <a:rPr lang="en-US" sz="1200" i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 checking</a:t>
            </a:r>
            <a:endParaRPr lang="en-GB" sz="1200" i="1" dirty="0">
              <a:solidFill>
                <a:srgbClr val="C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 Verification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Formal verification vs Testing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327CC2-DFE0-6506-9EC4-DC486E348F9D}"/>
              </a:ext>
            </a:extLst>
          </p:cNvPr>
          <p:cNvSpPr txBox="1"/>
          <p:nvPr/>
        </p:nvSpPr>
        <p:spPr>
          <a:xfrm>
            <a:off x="606726" y="3391286"/>
            <a:ext cx="110563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If 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Input1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”, 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Input2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”, 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Input3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” and 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Input4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” are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BOOL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, then we need to check 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 = 16 combinations</a:t>
            </a:r>
            <a:endParaRPr lang="en-US" sz="1600" kern="0" dirty="0">
              <a:solidFill>
                <a:srgbClr val="132577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If they are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(16-bit), then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16*4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≈ 1.8*10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combinations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for large systems (many variables), such requirements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cannot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(practically)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be checked by using testing techniques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Peer reviews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and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testing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can (normally) catch most of the “problems” (e.g. code bugs), but not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corner cases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</p:txBody>
      </p:sp>
      <p:sp>
        <p:nvSpPr>
          <p:cNvPr id="94" name="Content Placeholder 1">
            <a:extLst>
              <a:ext uri="{FF2B5EF4-FFF2-40B4-BE49-F238E27FC236}">
                <a16:creationId xmlns:a16="http://schemas.microsoft.com/office/drawing/2014/main" id="{CF299A4F-0BD0-8165-AD79-0A1B61483220}"/>
              </a:ext>
            </a:extLst>
          </p:cNvPr>
          <p:cNvSpPr txBox="1">
            <a:spLocks/>
          </p:cNvSpPr>
          <p:nvPr/>
        </p:nvSpPr>
        <p:spPr>
          <a:xfrm>
            <a:off x="4292600" y="1582092"/>
            <a:ext cx="452786" cy="18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Input2</a:t>
            </a:r>
          </a:p>
        </p:txBody>
      </p:sp>
      <p:sp>
        <p:nvSpPr>
          <p:cNvPr id="95" name="Content Placeholder 1">
            <a:extLst>
              <a:ext uri="{FF2B5EF4-FFF2-40B4-BE49-F238E27FC236}">
                <a16:creationId xmlns:a16="http://schemas.microsoft.com/office/drawing/2014/main" id="{778E2068-716A-80EA-EC33-C8AF98EE9510}"/>
              </a:ext>
            </a:extLst>
          </p:cNvPr>
          <p:cNvSpPr txBox="1">
            <a:spLocks/>
          </p:cNvSpPr>
          <p:nvPr/>
        </p:nvSpPr>
        <p:spPr>
          <a:xfrm>
            <a:off x="4285902" y="1762112"/>
            <a:ext cx="459485" cy="184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Input3</a:t>
            </a:r>
          </a:p>
        </p:txBody>
      </p:sp>
      <p:sp>
        <p:nvSpPr>
          <p:cNvPr id="96" name="Content Placeholder 1">
            <a:extLst>
              <a:ext uri="{FF2B5EF4-FFF2-40B4-BE49-F238E27FC236}">
                <a16:creationId xmlns:a16="http://schemas.microsoft.com/office/drawing/2014/main" id="{D0DFA7CB-3EBB-AA3D-50A3-BF046715E54E}"/>
              </a:ext>
            </a:extLst>
          </p:cNvPr>
          <p:cNvSpPr txBox="1">
            <a:spLocks/>
          </p:cNvSpPr>
          <p:nvPr/>
        </p:nvSpPr>
        <p:spPr>
          <a:xfrm>
            <a:off x="4285902" y="1942133"/>
            <a:ext cx="459485" cy="184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Input4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125E6E8-7F0E-43BC-DAB1-DC137E353F5C}"/>
              </a:ext>
            </a:extLst>
          </p:cNvPr>
          <p:cNvCxnSpPr>
            <a:cxnSpLocks/>
          </p:cNvCxnSpPr>
          <p:nvPr/>
        </p:nvCxnSpPr>
        <p:spPr>
          <a:xfrm>
            <a:off x="4764036" y="1499109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3EF9008-BB57-AAB3-17CE-71064CF66AAF}"/>
              </a:ext>
            </a:extLst>
          </p:cNvPr>
          <p:cNvCxnSpPr>
            <a:cxnSpLocks/>
          </p:cNvCxnSpPr>
          <p:nvPr/>
        </p:nvCxnSpPr>
        <p:spPr>
          <a:xfrm>
            <a:off x="4764036" y="1679129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9CCB6BC-9C4B-5423-22A6-6671F799D8DF}"/>
              </a:ext>
            </a:extLst>
          </p:cNvPr>
          <p:cNvCxnSpPr>
            <a:cxnSpLocks/>
          </p:cNvCxnSpPr>
          <p:nvPr/>
        </p:nvCxnSpPr>
        <p:spPr>
          <a:xfrm>
            <a:off x="4764036" y="1859149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C9DAC31-3BDF-E391-3720-A397F78D7733}"/>
              </a:ext>
            </a:extLst>
          </p:cNvPr>
          <p:cNvCxnSpPr>
            <a:cxnSpLocks/>
          </p:cNvCxnSpPr>
          <p:nvPr/>
        </p:nvCxnSpPr>
        <p:spPr>
          <a:xfrm>
            <a:off x="4764036" y="2039169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9C1DE6A-F37F-1758-4CFE-7A3A21E97A3B}"/>
              </a:ext>
            </a:extLst>
          </p:cNvPr>
          <p:cNvCxnSpPr>
            <a:cxnSpLocks/>
          </p:cNvCxnSpPr>
          <p:nvPr/>
        </p:nvCxnSpPr>
        <p:spPr>
          <a:xfrm>
            <a:off x="6714028" y="1602911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FF2D856-A97E-2C97-0B0F-DD339D85EB2A}"/>
              </a:ext>
            </a:extLst>
          </p:cNvPr>
          <p:cNvCxnSpPr>
            <a:cxnSpLocks/>
          </p:cNvCxnSpPr>
          <p:nvPr/>
        </p:nvCxnSpPr>
        <p:spPr>
          <a:xfrm>
            <a:off x="6714028" y="1942132"/>
            <a:ext cx="545061" cy="0"/>
          </a:xfrm>
          <a:prstGeom prst="straightConnector1">
            <a:avLst/>
          </a:prstGeom>
          <a:noFill/>
          <a:ln w="12700" cap="flat" cmpd="sng" algn="ctr">
            <a:solidFill>
              <a:srgbClr val="132577"/>
            </a:solidFill>
            <a:prstDash val="solid"/>
            <a:tailEnd type="arrow"/>
          </a:ln>
          <a:effectLst/>
        </p:spPr>
      </p:cxnSp>
      <p:sp>
        <p:nvSpPr>
          <p:cNvPr id="103" name="Content Placeholder 1">
            <a:extLst>
              <a:ext uri="{FF2B5EF4-FFF2-40B4-BE49-F238E27FC236}">
                <a16:creationId xmlns:a16="http://schemas.microsoft.com/office/drawing/2014/main" id="{FFB48F1E-8E83-9D72-8E2C-642E9D543971}"/>
              </a:ext>
            </a:extLst>
          </p:cNvPr>
          <p:cNvSpPr txBox="1">
            <a:spLocks/>
          </p:cNvSpPr>
          <p:nvPr/>
        </p:nvSpPr>
        <p:spPr>
          <a:xfrm>
            <a:off x="7318648" y="1510084"/>
            <a:ext cx="667099" cy="18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Output1</a:t>
            </a:r>
          </a:p>
        </p:txBody>
      </p:sp>
      <p:sp>
        <p:nvSpPr>
          <p:cNvPr id="104" name="Content Placeholder 1">
            <a:extLst>
              <a:ext uri="{FF2B5EF4-FFF2-40B4-BE49-F238E27FC236}">
                <a16:creationId xmlns:a16="http://schemas.microsoft.com/office/drawing/2014/main" id="{4B8C689D-B4B8-CCC3-47D1-D6FE8BB104A9}"/>
              </a:ext>
            </a:extLst>
          </p:cNvPr>
          <p:cNvSpPr txBox="1">
            <a:spLocks/>
          </p:cNvSpPr>
          <p:nvPr/>
        </p:nvSpPr>
        <p:spPr>
          <a:xfrm>
            <a:off x="7318648" y="1852103"/>
            <a:ext cx="667098" cy="18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Output2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7BAAB79-B9C8-0BFB-4682-B5C6047D6461}"/>
              </a:ext>
            </a:extLst>
          </p:cNvPr>
          <p:cNvSpPr/>
          <p:nvPr/>
        </p:nvSpPr>
        <p:spPr>
          <a:xfrm>
            <a:off x="5309098" y="1324943"/>
            <a:ext cx="1404931" cy="860041"/>
          </a:xfrm>
          <a:prstGeom prst="roundRect">
            <a:avLst/>
          </a:prstGeom>
          <a:solidFill>
            <a:srgbClr val="132577"/>
          </a:solidFill>
          <a:ln w="12700" cap="flat" cmpd="sng" algn="ctr">
            <a:solidFill>
              <a:srgbClr val="13257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Calibri" panose="020F0502020204030204"/>
              </a:rPr>
              <a:t>software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: Rounded Corners 30">
            <a:extLst>
              <a:ext uri="{FF2B5EF4-FFF2-40B4-BE49-F238E27FC236}">
                <a16:creationId xmlns:a16="http://schemas.microsoft.com/office/drawing/2014/main" id="{527BF23A-22CB-92D5-1B6A-623478AE29E3}"/>
              </a:ext>
            </a:extLst>
          </p:cNvPr>
          <p:cNvSpPr/>
          <p:nvPr/>
        </p:nvSpPr>
        <p:spPr>
          <a:xfrm>
            <a:off x="2115671" y="2257010"/>
            <a:ext cx="3304792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 w="12700" cap="flat" cmpd="sng" algn="ctr">
            <a:solidFill>
              <a:srgbClr val="13257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Functionality requirement</a:t>
            </a:r>
          </a:p>
        </p:txBody>
      </p:sp>
      <p:sp>
        <p:nvSpPr>
          <p:cNvPr id="107" name="Rectangle: Rounded Corners 30">
            <a:extLst>
              <a:ext uri="{FF2B5EF4-FFF2-40B4-BE49-F238E27FC236}">
                <a16:creationId xmlns:a16="http://schemas.microsoft.com/office/drawing/2014/main" id="{AD8F0EA9-A145-FAAD-5487-6795DE47149D}"/>
              </a:ext>
            </a:extLst>
          </p:cNvPr>
          <p:cNvSpPr/>
          <p:nvPr/>
        </p:nvSpPr>
        <p:spPr>
          <a:xfrm>
            <a:off x="2115671" y="2777034"/>
            <a:ext cx="3304792" cy="5329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False, then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False</a:t>
            </a:r>
          </a:p>
        </p:txBody>
      </p:sp>
      <p:sp>
        <p:nvSpPr>
          <p:cNvPr id="108" name="Rectangle: Rounded Corners 30">
            <a:extLst>
              <a:ext uri="{FF2B5EF4-FFF2-40B4-BE49-F238E27FC236}">
                <a16:creationId xmlns:a16="http://schemas.microsoft.com/office/drawing/2014/main" id="{A681B899-B458-CFA3-1DC4-E7B5D16F23BF}"/>
              </a:ext>
            </a:extLst>
          </p:cNvPr>
          <p:cNvSpPr/>
          <p:nvPr/>
        </p:nvSpPr>
        <p:spPr>
          <a:xfrm>
            <a:off x="6571131" y="2257010"/>
            <a:ext cx="3304792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 w="12700" cap="flat" cmpd="sng" algn="ctr">
            <a:solidFill>
              <a:srgbClr val="13257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requirement</a:t>
            </a:r>
          </a:p>
        </p:txBody>
      </p:sp>
      <p:sp>
        <p:nvSpPr>
          <p:cNvPr id="109" name="Rectangle: Rounded Corners 30">
            <a:extLst>
              <a:ext uri="{FF2B5EF4-FFF2-40B4-BE49-F238E27FC236}">
                <a16:creationId xmlns:a16="http://schemas.microsoft.com/office/drawing/2014/main" id="{A57256D5-B299-F0E8-3F7F-6CB0808C994C}"/>
              </a:ext>
            </a:extLst>
          </p:cNvPr>
          <p:cNvSpPr/>
          <p:nvPr/>
        </p:nvSpPr>
        <p:spPr>
          <a:xfrm>
            <a:off x="6571131" y="2777034"/>
            <a:ext cx="3304792" cy="5329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False, then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True</a:t>
            </a:r>
          </a:p>
        </p:txBody>
      </p:sp>
      <p:sp>
        <p:nvSpPr>
          <p:cNvPr id="110" name="Rectangle: Rounded Corners 30">
            <a:extLst>
              <a:ext uri="{FF2B5EF4-FFF2-40B4-BE49-F238E27FC236}">
                <a16:creationId xmlns:a16="http://schemas.microsoft.com/office/drawing/2014/main" id="{27CB1446-F606-5A1D-DBC7-EFF274568B8F}"/>
              </a:ext>
            </a:extLst>
          </p:cNvPr>
          <p:cNvSpPr/>
          <p:nvPr/>
        </p:nvSpPr>
        <p:spPr>
          <a:xfrm>
            <a:off x="256714" y="5414152"/>
            <a:ext cx="3645027" cy="9478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0" cap="flat" cmpd="sng" algn="ctr">
            <a:solidFill>
              <a:srgbClr val="13257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checking</a:t>
            </a:r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9696B6C3-39B3-0421-F291-1A70C27E7E08}"/>
              </a:ext>
            </a:extLst>
          </p:cNvPr>
          <p:cNvSpPr txBox="1">
            <a:spLocks/>
          </p:cNvSpPr>
          <p:nvPr/>
        </p:nvSpPr>
        <p:spPr>
          <a:xfrm>
            <a:off x="1282932" y="2051132"/>
            <a:ext cx="2710864" cy="184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Sensors</a:t>
            </a:r>
          </a:p>
        </p:txBody>
      </p:sp>
      <p:sp>
        <p:nvSpPr>
          <p:cNvPr id="112" name="Content Placeholder 1">
            <a:extLst>
              <a:ext uri="{FF2B5EF4-FFF2-40B4-BE49-F238E27FC236}">
                <a16:creationId xmlns:a16="http://schemas.microsoft.com/office/drawing/2014/main" id="{39F7C399-E136-E559-D69D-087ADEF55D1A}"/>
              </a:ext>
            </a:extLst>
          </p:cNvPr>
          <p:cNvSpPr txBox="1">
            <a:spLocks/>
          </p:cNvSpPr>
          <p:nvPr/>
        </p:nvSpPr>
        <p:spPr>
          <a:xfrm>
            <a:off x="8303043" y="2051132"/>
            <a:ext cx="1456017" cy="184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Actuators</a:t>
            </a:r>
          </a:p>
        </p:txBody>
      </p:sp>
      <p:sp>
        <p:nvSpPr>
          <p:cNvPr id="113" name="Content Placeholder 1">
            <a:extLst>
              <a:ext uri="{FF2B5EF4-FFF2-40B4-BE49-F238E27FC236}">
                <a16:creationId xmlns:a16="http://schemas.microsoft.com/office/drawing/2014/main" id="{D90A9373-E775-A59F-D2B6-872DCEC053EA}"/>
              </a:ext>
            </a:extLst>
          </p:cNvPr>
          <p:cNvSpPr txBox="1">
            <a:spLocks/>
          </p:cNvSpPr>
          <p:nvPr/>
        </p:nvSpPr>
        <p:spPr>
          <a:xfrm>
            <a:off x="4291224" y="1400958"/>
            <a:ext cx="452786" cy="18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Input1</a:t>
            </a:r>
          </a:p>
        </p:txBody>
      </p:sp>
      <p:pic>
        <p:nvPicPr>
          <p:cNvPr id="114" name="Picture 2" descr="Symbols: others - p&amp;id - valves">
            <a:extLst>
              <a:ext uri="{FF2B5EF4-FFF2-40B4-BE49-F238E27FC236}">
                <a16:creationId xmlns:a16="http://schemas.microsoft.com/office/drawing/2014/main" id="{D44A0343-4EC6-2B5B-40A9-DEDEBAC1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28222" r="33372" b="38257"/>
          <a:stretch/>
        </p:blipFill>
        <p:spPr bwMode="auto">
          <a:xfrm>
            <a:off x="8303043" y="1401669"/>
            <a:ext cx="578196" cy="5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What are Pump P&amp;ID Symbols?">
            <a:extLst>
              <a:ext uri="{FF2B5EF4-FFF2-40B4-BE49-F238E27FC236}">
                <a16:creationId xmlns:a16="http://schemas.microsoft.com/office/drawing/2014/main" id="{386DA0AC-E74E-FD92-B07F-C78BAB449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23" r="10677" b="38551"/>
          <a:stretch/>
        </p:blipFill>
        <p:spPr bwMode="auto">
          <a:xfrm>
            <a:off x="9029700" y="1400959"/>
            <a:ext cx="729360" cy="5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Weatherproof emergency stop push button on off switch nc">
            <a:extLst>
              <a:ext uri="{FF2B5EF4-FFF2-40B4-BE49-F238E27FC236}">
                <a16:creationId xmlns:a16="http://schemas.microsoft.com/office/drawing/2014/main" id="{52072D16-695C-761E-A800-0F7B7F4C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2" y="1400959"/>
            <a:ext cx="541174" cy="5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F3B7C35-7806-A906-3AC4-5DD4C6F90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0" y="1392480"/>
            <a:ext cx="636930" cy="54744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FF2A425-1366-25CC-2D35-1D0572F1D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198" y="1399626"/>
            <a:ext cx="632264" cy="54029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9F4EC43-DCBD-9AE9-D9CD-03E0F9AD9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760" y="1399626"/>
            <a:ext cx="880036" cy="544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48E31-4C8A-C924-4F66-31CB1484BDC9}"/>
              </a:ext>
            </a:extLst>
          </p:cNvPr>
          <p:cNvSpPr txBox="1"/>
          <p:nvPr/>
        </p:nvSpPr>
        <p:spPr>
          <a:xfrm>
            <a:off x="4040775" y="5318353"/>
            <a:ext cx="802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Model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of control software (e.g., automata)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kern="0" dirty="0">
                <a:solidFill>
                  <a:srgbClr val="132577"/>
                </a:solidFill>
              </a:rPr>
              <a:t>Formalize</a:t>
            </a:r>
            <a:r>
              <a:rPr lang="en-US" sz="1600" kern="0" dirty="0">
                <a:solidFill>
                  <a:srgbClr val="132577"/>
                </a:solidFill>
              </a:rPr>
              <a:t> the requirement (e.g., temporal logic)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Explore all combinations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in the model to find a violation of the requirements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132577"/>
                </a:solidFill>
              </a:rPr>
              <a:t>Model Checking lectures (RWTH Aachen university)</a:t>
            </a:r>
            <a:r>
              <a:rPr lang="en-GB" sz="1400" kern="0" dirty="0">
                <a:solidFill>
                  <a:srgbClr val="132577"/>
                </a:solidFill>
              </a:rPr>
              <a:t> </a:t>
            </a:r>
            <a:r>
              <a:rPr lang="en-GB" sz="1400" kern="0" dirty="0">
                <a:solidFill>
                  <a:srgbClr val="132577"/>
                </a:solidFill>
                <a:hlinkClick r:id="rId8"/>
              </a:rPr>
              <a:t>https://www.youtube.com/watch?v=Y5Hg4MvUXc4&amp;list=PLwabKnOFhE38C0o6z_bhlF_uOUlblDTjh</a:t>
            </a:r>
            <a:r>
              <a:rPr lang="en-GB" sz="1400" kern="0" dirty="0">
                <a:solidFill>
                  <a:srgbClr val="132577"/>
                </a:solidFill>
              </a:rPr>
              <a:t>  </a:t>
            </a:r>
            <a:endParaRPr lang="en-GB" sz="1600" kern="0" dirty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methods and verification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 industry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F0DAF893-C438-43FD-1DB6-34C97806D252}"/>
              </a:ext>
            </a:extLst>
          </p:cNvPr>
          <p:cNvSpPr txBox="1">
            <a:spLocks/>
          </p:cNvSpPr>
          <p:nvPr/>
        </p:nvSpPr>
        <p:spPr>
          <a:xfrm>
            <a:off x="8610600" y="6159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359C1-EF1E-4208-9352-F62621EF4272}" type="slidenum">
              <a:rPr lang="en-GB" sz="700" smtClean="0"/>
              <a:pPr/>
              <a:t>15</a:t>
            </a:fld>
            <a:endParaRPr lang="en-GB" sz="700" dirty="0"/>
          </a:p>
        </p:txBody>
      </p:sp>
      <p:pic>
        <p:nvPicPr>
          <p:cNvPr id="33" name="Picture 2" descr="Amazon change le logo de son application">
            <a:extLst>
              <a:ext uri="{FF2B5EF4-FFF2-40B4-BE49-F238E27FC236}">
                <a16:creationId xmlns:a16="http://schemas.microsoft.com/office/drawing/2014/main" id="{C5EF0D79-0C8D-C535-B85A-D8DFD329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5" b="24291"/>
          <a:stretch/>
        </p:blipFill>
        <p:spPr bwMode="auto">
          <a:xfrm>
            <a:off x="2125635" y="2948710"/>
            <a:ext cx="1752600" cy="5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0">
            <a:extLst>
              <a:ext uri="{FF2B5EF4-FFF2-40B4-BE49-F238E27FC236}">
                <a16:creationId xmlns:a16="http://schemas.microsoft.com/office/drawing/2014/main" id="{3FFF1641-3372-8D1D-EC8C-E7E4CB2B06DE}"/>
              </a:ext>
            </a:extLst>
          </p:cNvPr>
          <p:cNvSpPr/>
          <p:nvPr/>
        </p:nvSpPr>
        <p:spPr>
          <a:xfrm>
            <a:off x="97820" y="1300167"/>
            <a:ext cx="5827852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specification</a:t>
            </a:r>
          </a:p>
        </p:txBody>
      </p:sp>
      <p:sp>
        <p:nvSpPr>
          <p:cNvPr id="35" name="Rectangle: Rounded Corners 30">
            <a:extLst>
              <a:ext uri="{FF2B5EF4-FFF2-40B4-BE49-F238E27FC236}">
                <a16:creationId xmlns:a16="http://schemas.microsoft.com/office/drawing/2014/main" id="{64D3BFBC-5F72-6E23-91A6-C84F8B0DD4F9}"/>
              </a:ext>
            </a:extLst>
          </p:cNvPr>
          <p:cNvSpPr/>
          <p:nvPr/>
        </p:nvSpPr>
        <p:spPr>
          <a:xfrm>
            <a:off x="6276086" y="1317244"/>
            <a:ext cx="5818094" cy="45434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32577"/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verification</a:t>
            </a:r>
          </a:p>
        </p:txBody>
      </p:sp>
      <p:pic>
        <p:nvPicPr>
          <p:cNvPr id="36" name="Picture 4" descr="Boeing: Boeing France - Accueil">
            <a:extLst>
              <a:ext uri="{FF2B5EF4-FFF2-40B4-BE49-F238E27FC236}">
                <a16:creationId xmlns:a16="http://schemas.microsoft.com/office/drawing/2014/main" id="{4BBB6691-9160-FDBA-B7D8-82C63D429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1" b="14559"/>
          <a:stretch/>
        </p:blipFill>
        <p:spPr bwMode="auto">
          <a:xfrm>
            <a:off x="8116488" y="4236232"/>
            <a:ext cx="2620840" cy="5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IFAD TS A/S">
            <a:extLst>
              <a:ext uri="{FF2B5EF4-FFF2-40B4-BE49-F238E27FC236}">
                <a16:creationId xmlns:a16="http://schemas.microsoft.com/office/drawing/2014/main" id="{AF67EC0D-2FA3-F47A-C7D8-00CE54CC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1" y="4243041"/>
            <a:ext cx="17145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FF41906-5D27-828C-8881-A67D86800E30}"/>
              </a:ext>
            </a:extLst>
          </p:cNvPr>
          <p:cNvSpPr txBox="1"/>
          <p:nvPr/>
        </p:nvSpPr>
        <p:spPr>
          <a:xfrm>
            <a:off x="76200" y="3498569"/>
            <a:ext cx="585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Using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TLA+ 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create a clear and concise specification, leading to a subsequent code reduction 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https://cacm.acm.org/magazines/2015/4/184701-how-amazon-web-services-uses-formal-methods/fulltext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A21674-45A3-D6F9-EEFC-A9917BB6A91F}"/>
              </a:ext>
            </a:extLst>
          </p:cNvPr>
          <p:cNvSpPr txBox="1"/>
          <p:nvPr/>
        </p:nvSpPr>
        <p:spPr>
          <a:xfrm>
            <a:off x="6266328" y="4753546"/>
            <a:ext cx="581809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Verification of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neural-network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-based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control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systems in non-towered airports to avoid collisions at landing</a:t>
            </a:r>
          </a:p>
          <a:p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https://www.researchgate.net/publication/356096882_Formal_Analysis_of_Neural_Network-Based_Systems_in_the_Aircraft_Domain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1A1B6A-BE2A-EC45-39D1-297D878E84E6}"/>
              </a:ext>
            </a:extLst>
          </p:cNvPr>
          <p:cNvSpPr txBox="1"/>
          <p:nvPr/>
        </p:nvSpPr>
        <p:spPr>
          <a:xfrm>
            <a:off x="6266328" y="2323261"/>
            <a:ext cx="581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Integration of their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static analyser 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INFER into their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software development 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process 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https://www.inf.ed.ac.uk/teaching/courses/sp/2019/lecs/distefano-scaling-2019.pdf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1" name="Picture 14">
            <a:extLst>
              <a:ext uri="{FF2B5EF4-FFF2-40B4-BE49-F238E27FC236}">
                <a16:creationId xmlns:a16="http://schemas.microsoft.com/office/drawing/2014/main" id="{57CCF6BB-89C2-2EEF-0250-07D3A15A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34" y="2833111"/>
            <a:ext cx="849569" cy="7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504709C-BBC1-42C0-23C0-425698CE8FC4}"/>
              </a:ext>
            </a:extLst>
          </p:cNvPr>
          <p:cNvSpPr txBox="1"/>
          <p:nvPr/>
        </p:nvSpPr>
        <p:spPr>
          <a:xfrm>
            <a:off x="6266328" y="3493272"/>
            <a:ext cx="58180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NASA AMES Robust Software Engineering group</a:t>
            </a:r>
          </a:p>
          <a:p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https://www.nasa.gov/isd-robust-software-engineering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the model checker SPIN to verify the model of a software</a:t>
            </a:r>
          </a:p>
          <a:p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http://spinroot.com/gerard/pdf/spin04.pdf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378E6D-59EC-F6EE-3B64-0A5682ED356C}"/>
              </a:ext>
            </a:extLst>
          </p:cNvPr>
          <p:cNvGrpSpPr/>
          <p:nvPr/>
        </p:nvGrpSpPr>
        <p:grpSpPr>
          <a:xfrm>
            <a:off x="8815321" y="1782173"/>
            <a:ext cx="1072484" cy="565196"/>
            <a:chOff x="4114798" y="4876800"/>
            <a:chExt cx="1295401" cy="688229"/>
          </a:xfrm>
        </p:grpSpPr>
        <p:pic>
          <p:nvPicPr>
            <p:cNvPr id="44" name="Picture 8" descr="Votre compte Facebook va-t-il devenir un compte Meta ? - CNET France">
              <a:extLst>
                <a:ext uri="{FF2B5EF4-FFF2-40B4-BE49-F238E27FC236}">
                  <a16:creationId xmlns:a16="http://schemas.microsoft.com/office/drawing/2014/main" id="{B94EB9D0-4F2D-C6A5-1922-BBDC77D680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7" t="47008" r="26143" b="32007"/>
            <a:stretch/>
          </p:blipFill>
          <p:spPr bwMode="auto">
            <a:xfrm>
              <a:off x="4114798" y="5143003"/>
              <a:ext cx="1295401" cy="42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Votre compte Facebook va-t-il devenir un compte Meta ? - CNET France">
              <a:extLst>
                <a:ext uri="{FF2B5EF4-FFF2-40B4-BE49-F238E27FC236}">
                  <a16:creationId xmlns:a16="http://schemas.microsoft.com/office/drawing/2014/main" id="{CEFC44BA-7335-F4DF-74D8-B2E2B5C85E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2" t="29434" r="44623" b="55410"/>
            <a:stretch/>
          </p:blipFill>
          <p:spPr bwMode="auto">
            <a:xfrm>
              <a:off x="4114799" y="4876800"/>
              <a:ext cx="1257502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54E0B44-590C-8CE0-FB65-9B7AAC64E58B}"/>
              </a:ext>
            </a:extLst>
          </p:cNvPr>
          <p:cNvSpPr txBox="1"/>
          <p:nvPr/>
        </p:nvSpPr>
        <p:spPr>
          <a:xfrm>
            <a:off x="99818" y="4772104"/>
            <a:ext cx="60423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the formal specification language </a:t>
            </a:r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VDM</a:t>
            </a:r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specify industrial applications 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https://www.researchgate.net/publication/2879682_The_IFAD_VDM-SL_toolbox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7" name="Picture 46" descr="SCADE - Systerel">
            <a:extLst>
              <a:ext uri="{FF2B5EF4-FFF2-40B4-BE49-F238E27FC236}">
                <a16:creationId xmlns:a16="http://schemas.microsoft.com/office/drawing/2014/main" id="{0702D35B-FFBB-CBF4-3304-058541F9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17" y="5446340"/>
            <a:ext cx="1561082" cy="6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4226918-2A99-9BB4-08B8-C8F367D8AE28}"/>
              </a:ext>
            </a:extLst>
          </p:cNvPr>
          <p:cNvSpPr txBox="1"/>
          <p:nvPr/>
        </p:nvSpPr>
        <p:spPr>
          <a:xfrm>
            <a:off x="2903760" y="6090191"/>
            <a:ext cx="6248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Verification of Critical Aerospace Software  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https://hal.archives-ouvertes.fr/hal-01184099/document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49" name="Picture 6" descr="https://logos-world.net/wp-content/uploads/2020/04/Airbus-Logo.png">
            <a:extLst>
              <a:ext uri="{FF2B5EF4-FFF2-40B4-BE49-F238E27FC236}">
                <a16:creationId xmlns:a16="http://schemas.microsoft.com/office/drawing/2014/main" id="{5062A4E4-7295-1A5C-79D7-D60E37E89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8" b="20576"/>
          <a:stretch/>
        </p:blipFill>
        <p:spPr bwMode="auto">
          <a:xfrm>
            <a:off x="4218902" y="5443060"/>
            <a:ext cx="1682514" cy="5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3E6ED58-1408-1002-E31A-33A5E1BE05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815" y="1784988"/>
            <a:ext cx="1289574" cy="50593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A6FA5B-BB2F-17BD-8737-869D1E8863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1935" y="1918200"/>
            <a:ext cx="1547653" cy="3545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3DEDBD-4944-3EB7-A4FB-33FEEB9B14E7}"/>
              </a:ext>
            </a:extLst>
          </p:cNvPr>
          <p:cNvSpPr txBox="1"/>
          <p:nvPr/>
        </p:nvSpPr>
        <p:spPr>
          <a:xfrm>
            <a:off x="99818" y="2299719"/>
            <a:ext cx="56913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Correctness, Modelling and Performance of Aerospace Systems </a:t>
            </a:r>
          </a:p>
          <a:p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http://www.compass-toolset.org</a:t>
            </a:r>
            <a:r>
              <a:rPr lang="en-GB" sz="7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3FE5910-415E-9159-D33D-73B6787C64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7552" y="5728934"/>
            <a:ext cx="643494" cy="780237"/>
          </a:xfrm>
          <a:prstGeom prst="rect">
            <a:avLst/>
          </a:prstGeom>
        </p:spPr>
      </p:pic>
      <p:pic>
        <p:nvPicPr>
          <p:cNvPr id="54" name="Picture 4" descr="https://static.wikia.nocookie.net/logopedia/images/b/ba/Intel_Core_%282006%29.svg/revision/latest/scale-to-width-down/638?cb=20210323163123">
            <a:extLst>
              <a:ext uri="{FF2B5EF4-FFF2-40B4-BE49-F238E27FC236}">
                <a16:creationId xmlns:a16="http://schemas.microsoft.com/office/drawing/2014/main" id="{8AA3C921-02A7-7C08-3566-84DBC4CE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732" y="5737014"/>
            <a:ext cx="553823" cy="6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2FF9D3-C2BE-220B-A5CE-C602712C55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97034" y="5395107"/>
            <a:ext cx="1487388" cy="34190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D1D876F-89BC-D362-797E-A81024893B3A}"/>
              </a:ext>
            </a:extLst>
          </p:cNvPr>
          <p:cNvSpPr txBox="1"/>
          <p:nvPr/>
        </p:nvSpPr>
        <p:spPr>
          <a:xfrm>
            <a:off x="9624808" y="5609789"/>
            <a:ext cx="131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many more … </a:t>
            </a:r>
            <a:endParaRPr lang="en-GB" sz="7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2" grpId="0"/>
      <p:bldP spid="46" grpId="0"/>
      <p:bldP spid="48" grpId="0"/>
      <p:bldP spid="52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at CERN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… of PLC programs (</a:t>
            </a:r>
            <a:r>
              <a:rPr lang="en-GB" dirty="0" err="1"/>
              <a:t>PLCverif</a:t>
            </a:r>
            <a:r>
              <a:rPr lang="en-GB" dirty="0"/>
              <a:t> tool)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F0DAF893-C438-43FD-1DB6-34C97806D252}"/>
              </a:ext>
            </a:extLst>
          </p:cNvPr>
          <p:cNvSpPr txBox="1">
            <a:spLocks/>
          </p:cNvSpPr>
          <p:nvPr/>
        </p:nvSpPr>
        <p:spPr>
          <a:xfrm>
            <a:off x="8610600" y="6159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359C1-EF1E-4208-9352-F62621EF4272}" type="slidenum">
              <a:rPr lang="en-GB" sz="700" smtClean="0"/>
              <a:pPr/>
              <a:t>16</a:t>
            </a:fld>
            <a:endParaRPr lang="en-GB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71CDD-F54E-64ED-15B4-67E302AB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" y="1519400"/>
            <a:ext cx="9897374" cy="4874571"/>
          </a:xfrm>
          <a:prstGeom prst="rect">
            <a:avLst/>
          </a:prstGeom>
        </p:spPr>
      </p:pic>
      <p:pic>
        <p:nvPicPr>
          <p:cNvPr id="8" name="Picture 4" descr="W. Booth on behalf of the BE-ICS-PCS section 1">
            <a:extLst>
              <a:ext uri="{FF2B5EF4-FFF2-40B4-BE49-F238E27FC236}">
                <a16:creationId xmlns:a16="http://schemas.microsoft.com/office/drawing/2014/main" id="{52820D2B-FB2C-6F57-9A4E-DCF8DD8B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79078" y="1519400"/>
            <a:ext cx="658242" cy="658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B9218-6A7E-F948-0D0D-8856AA87C185}"/>
              </a:ext>
            </a:extLst>
          </p:cNvPr>
          <p:cNvSpPr txBox="1"/>
          <p:nvPr/>
        </p:nvSpPr>
        <p:spPr>
          <a:xfrm>
            <a:off x="10776798" y="2309126"/>
            <a:ext cx="12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PLCverif</a:t>
            </a:r>
            <a:endParaRPr lang="en-US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 verification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… of PLC programs at CERN (</a:t>
            </a:r>
            <a:r>
              <a:rPr lang="en-GB" dirty="0" err="1"/>
              <a:t>PLCverif</a:t>
            </a:r>
            <a:r>
              <a:rPr lang="en-GB" dirty="0"/>
              <a:t> tool)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F0DAF893-C438-43FD-1DB6-34C97806D252}"/>
              </a:ext>
            </a:extLst>
          </p:cNvPr>
          <p:cNvSpPr txBox="1">
            <a:spLocks/>
          </p:cNvSpPr>
          <p:nvPr/>
        </p:nvSpPr>
        <p:spPr>
          <a:xfrm>
            <a:off x="8610600" y="6159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359C1-EF1E-4208-9352-F62621EF4272}" type="slidenum">
              <a:rPr lang="en-GB" sz="700" smtClean="0"/>
              <a:pPr/>
              <a:t>17</a:t>
            </a:fld>
            <a:endParaRPr lang="en-GB" sz="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C6F2B9-6D83-1557-2A53-2997AEC23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68"/>
          <a:stretch/>
        </p:blipFill>
        <p:spPr>
          <a:xfrm>
            <a:off x="613697" y="1438102"/>
            <a:ext cx="7327951" cy="382478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7C96CD-3639-C309-9B1D-2FAEB99F5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63" y="4624335"/>
            <a:ext cx="3237510" cy="182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65D2A-34A4-0CD1-D3DA-C4FBB53AF7E4}"/>
              </a:ext>
            </a:extLst>
          </p:cNvPr>
          <p:cNvSpPr txBox="1"/>
          <p:nvPr/>
        </p:nvSpPr>
        <p:spPr>
          <a:xfrm>
            <a:off x="8846698" y="1852391"/>
            <a:ext cx="383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https://gitlab.com/plcverif-oss/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4" descr="W. Booth on behalf of the BE-ICS-PCS section 1">
            <a:extLst>
              <a:ext uri="{FF2B5EF4-FFF2-40B4-BE49-F238E27FC236}">
                <a16:creationId xmlns:a16="http://schemas.microsoft.com/office/drawing/2014/main" id="{5FD09F45-25B4-D6BB-50B6-B38971D6DE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3877" y="1112267"/>
            <a:ext cx="658242" cy="658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9AA1EA-AB9D-85F7-5AFC-3B4A19E3B01F}"/>
              </a:ext>
            </a:extLst>
          </p:cNvPr>
          <p:cNvSpPr txBox="1"/>
          <p:nvPr/>
        </p:nvSpPr>
        <p:spPr>
          <a:xfrm>
            <a:off x="9652119" y="1210555"/>
            <a:ext cx="1607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PLCverif</a:t>
            </a:r>
            <a:endParaRPr lang="en-US" sz="16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4E73A-99D4-EE94-FC15-2E527BA99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29" y="2277585"/>
            <a:ext cx="5429137" cy="189356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23F42-69CB-4274-2FBE-4ACE0B4A6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05" y="3853234"/>
            <a:ext cx="6479586" cy="186341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2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antum Neural Networks. How are quantum neural networks built… | by Amzhao  | MIT 6.s089 — Intro to Quantum Computing | Medium">
            <a:extLst>
              <a:ext uri="{FF2B5EF4-FFF2-40B4-BE49-F238E27FC236}">
                <a16:creationId xmlns:a16="http://schemas.microsoft.com/office/drawing/2014/main" id="{B515A346-1C20-89E7-C0E7-EBECB10D0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8"/>
          <a:stretch/>
        </p:blipFill>
        <p:spPr bwMode="auto">
          <a:xfrm>
            <a:off x="6567451" y="1787302"/>
            <a:ext cx="4806401" cy="2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E429D-E132-935C-83DD-4EC631A9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13" y="1051132"/>
            <a:ext cx="4856034" cy="3208047"/>
          </a:xfrm>
        </p:spPr>
        <p:txBody>
          <a:bodyPr/>
          <a:lstStyle/>
          <a:p>
            <a:r>
              <a:rPr lang="en-GB" dirty="0"/>
              <a:t>Formal verification of Neural Networks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B9868-DE35-257F-F858-EC5C7B80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B9C5C2-EDA8-F434-AC48-CE870F73B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9370F-07B8-350B-0218-D47AF542D50E}"/>
              </a:ext>
            </a:extLst>
          </p:cNvPr>
          <p:cNvSpPr txBox="1"/>
          <p:nvPr/>
        </p:nvSpPr>
        <p:spPr>
          <a:xfrm>
            <a:off x="6567450" y="4999040"/>
            <a:ext cx="529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Any tool available?</a:t>
            </a:r>
          </a:p>
          <a:p>
            <a:pPr algn="ctr"/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https://sites.google.com/view/vnn2023</a:t>
            </a:r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GB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media.istockphoto.com/id/1413025608/vector/yellow-...">
            <a:extLst>
              <a:ext uri="{FF2B5EF4-FFF2-40B4-BE49-F238E27FC236}">
                <a16:creationId xmlns:a16="http://schemas.microsoft.com/office/drawing/2014/main" id="{9A04BB49-8ED6-8FEE-B0A1-D8475823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48" y="3538698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NNs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State of the art (not exhaustive)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184062-64DE-8992-3C54-840184DCF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61350"/>
              </p:ext>
            </p:extLst>
          </p:nvPr>
        </p:nvGraphicFramePr>
        <p:xfrm>
          <a:off x="1888802" y="2126003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149959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2634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132577"/>
                          </a:highlight>
                        </a:rPr>
                        <a:t>Tool</a:t>
                      </a:r>
                      <a:endParaRPr lang="en-GB" dirty="0">
                        <a:highlight>
                          <a:srgbClr val="132577"/>
                        </a:highligh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5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132577"/>
                          </a:highlight>
                        </a:rPr>
                        <a:t>method</a:t>
                      </a:r>
                      <a:endParaRPr lang="en-GB" dirty="0">
                        <a:highlight>
                          <a:srgbClr val="132577"/>
                        </a:highligh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2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dirty="0">
                          <a:hlinkClick r:id="rId2"/>
                        </a:rPr>
                        <a:t>alpha-beta CROWN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linear bound propagation and the branch and bound method for adversarial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79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dirty="0" err="1">
                          <a:hlinkClick r:id="rId3"/>
                        </a:rPr>
                        <a:t>nnenum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zonotopes for over-approximation and geometric path enumeration for efficiently splitting </a:t>
                      </a:r>
                      <a:r>
                        <a:rPr lang="en-GB" dirty="0" err="1"/>
                        <a:t>ReLU</a:t>
                      </a:r>
                      <a:r>
                        <a:rPr lang="en-GB" dirty="0"/>
                        <a:t> networks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41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dirty="0" err="1">
                          <a:hlinkClick r:id="rId4"/>
                        </a:rPr>
                        <a:t>VeriNet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symbolic interval propagation and a branch-and-bound-based</a:t>
                      </a:r>
                    </a:p>
                    <a:p>
                      <a:r>
                        <a:rPr lang="en-GB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2274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070BCD2-62DB-9600-106F-D359CA2B9319}"/>
              </a:ext>
            </a:extLst>
          </p:cNvPr>
          <p:cNvSpPr txBox="1"/>
          <p:nvPr/>
        </p:nvSpPr>
        <p:spPr>
          <a:xfrm>
            <a:off x="1180923" y="1700507"/>
            <a:ext cx="7907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T. Sommart summer internship report at CERN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https://cds.cern.ch/record/2867415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828F8-5008-739A-60C0-D2353A02781D}"/>
              </a:ext>
            </a:extLst>
          </p:cNvPr>
          <p:cNvSpPr txBox="1"/>
          <p:nvPr/>
        </p:nvSpPr>
        <p:spPr>
          <a:xfrm>
            <a:off x="714015" y="5221216"/>
            <a:ext cx="101871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Check VNN competition (since 2020)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https://sites.google.com/view/vnn2023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Many research initiatives (for example check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NASA Formal Methods 2024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symposium)</a:t>
            </a:r>
          </a:p>
        </p:txBody>
      </p:sp>
      <p:pic>
        <p:nvPicPr>
          <p:cNvPr id="12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C02B2647-2142-48E0-B1D2-8A4FFBCD6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739787" y="1574448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A4B53-B555-D6CD-1CA8-FD1232312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7C633D-5B48-6DE7-5AF7-E20A5C24B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CERN Industrial Control Systems group (BE-ICS)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A02AB6-A3E9-799E-29A4-58EEFF39A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9395" y="4999121"/>
            <a:ext cx="6716300" cy="1215190"/>
          </a:xfrm>
        </p:spPr>
        <p:txBody>
          <a:bodyPr/>
          <a:lstStyle/>
          <a:p>
            <a:r>
              <a:rPr lang="en-US" altLang="de-DE" sz="1200" i="1" dirty="0"/>
              <a:t>Borja Fernández Adiego </a:t>
            </a:r>
            <a:r>
              <a:rPr lang="de-DE" b="0" dirty="0"/>
              <a:t>(CERN BE-ICS)</a:t>
            </a:r>
            <a:r>
              <a:rPr lang="en-US" altLang="de-DE" sz="1200" b="0" i="1" dirty="0"/>
              <a:t> </a:t>
            </a:r>
            <a:r>
              <a:rPr lang="en-US" altLang="de-DE" sz="1200" b="0" i="1" dirty="0">
                <a:hlinkClick r:id="rId2"/>
              </a:rPr>
              <a:t>Borja.Fernande</a:t>
            </a:r>
            <a:r>
              <a:rPr lang="en-US" altLang="de-DE" b="0" i="1" dirty="0">
                <a:hlinkClick r:id="rId2"/>
              </a:rPr>
              <a:t>z.Adiego@cern.ch</a:t>
            </a:r>
            <a:endParaRPr lang="en-US" altLang="de-DE" b="0" i="1" dirty="0"/>
          </a:p>
          <a:p>
            <a:endParaRPr lang="en-US" altLang="de-DE" b="0" i="1" dirty="0"/>
          </a:p>
          <a:p>
            <a:r>
              <a:rPr lang="en-US" altLang="de-DE" b="0" i="1" dirty="0"/>
              <a:t>Ignacio D. Lopez-Miguel </a:t>
            </a:r>
            <a:r>
              <a:rPr lang="de-DE" b="0" dirty="0"/>
              <a:t>(TU Wien </a:t>
            </a:r>
            <a:r>
              <a:rPr lang="de-DE" b="0" dirty="0" err="1"/>
              <a:t>university</a:t>
            </a:r>
            <a:r>
              <a:rPr lang="de-DE" b="0" dirty="0"/>
              <a:t>)</a:t>
            </a:r>
            <a:endParaRPr lang="en-US" altLang="de-DE" b="0" i="1" dirty="0"/>
          </a:p>
          <a:p>
            <a:r>
              <a:rPr lang="en-US" altLang="de-DE" b="0" i="1" dirty="0"/>
              <a:t>Xaver Eugen Fink</a:t>
            </a:r>
            <a:r>
              <a:rPr lang="de-DE" b="0" dirty="0"/>
              <a:t> (CERN BE-ICS)</a:t>
            </a:r>
            <a:endParaRPr lang="en-US" altLang="de-DE" b="0" i="1" dirty="0"/>
          </a:p>
          <a:p>
            <a:r>
              <a:rPr lang="de-DE" b="0" dirty="0"/>
              <a:t>Thanapong Sommart (Osaka University)</a:t>
            </a:r>
          </a:p>
          <a:p>
            <a:r>
              <a:rPr lang="en-US" altLang="de-DE" sz="1200" b="0" i="1" dirty="0"/>
              <a:t>Enrique Blanco </a:t>
            </a:r>
            <a:r>
              <a:rPr lang="en-US" altLang="de-DE" sz="1200" b="0" i="1" dirty="0" err="1"/>
              <a:t>Viñuela</a:t>
            </a:r>
            <a:r>
              <a:rPr lang="en-US" altLang="de-DE" sz="1200" b="0" i="1" dirty="0"/>
              <a:t> </a:t>
            </a:r>
            <a:r>
              <a:rPr lang="de-DE" b="0" dirty="0"/>
              <a:t>(CERN BE-ICS)</a:t>
            </a:r>
            <a:endParaRPr lang="en-US" altLang="de-DE" b="0" i="1" dirty="0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45BBBB29-2CFE-645E-5EAB-9451040A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5695" y="5754428"/>
            <a:ext cx="1923700" cy="459883"/>
          </a:xfrm>
        </p:spPr>
        <p:txBody>
          <a:bodyPr/>
          <a:lstStyle/>
          <a:p>
            <a:pPr algn="r"/>
            <a:fld id="{18896B66-0B3A-474C-9C9C-E4F07B1F5DAD}" type="datetime1">
              <a:rPr lang="sv-SE" smtClean="0"/>
              <a:pPr algn="r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08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NNs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Which properties should we verify?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1DBDA-DC1E-3EA9-6CD2-B9A70E2D67B7}"/>
              </a:ext>
            </a:extLst>
          </p:cNvPr>
          <p:cNvSpPr txBox="1"/>
          <p:nvPr/>
        </p:nvSpPr>
        <p:spPr>
          <a:xfrm>
            <a:off x="4311242" y="2527039"/>
            <a:ext cx="14266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Monotonicity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747F0-F562-797F-0D52-581175C13534}"/>
              </a:ext>
            </a:extLst>
          </p:cNvPr>
          <p:cNvSpPr txBox="1"/>
          <p:nvPr/>
        </p:nvSpPr>
        <p:spPr>
          <a:xfrm>
            <a:off x="7269029" y="2519687"/>
            <a:ext cx="115794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28CE6-878C-B63F-AE21-C04D9E09A05A}"/>
              </a:ext>
            </a:extLst>
          </p:cNvPr>
          <p:cNvSpPr txBox="1"/>
          <p:nvPr/>
        </p:nvSpPr>
        <p:spPr>
          <a:xfrm>
            <a:off x="1230625" y="2527039"/>
            <a:ext cx="14266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Robustness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4F4383-C406-CB15-D31A-043268B054B0}"/>
              </a:ext>
            </a:extLst>
          </p:cNvPr>
          <p:cNvGrpSpPr/>
          <p:nvPr/>
        </p:nvGrpSpPr>
        <p:grpSpPr>
          <a:xfrm>
            <a:off x="6658924" y="3001249"/>
            <a:ext cx="2378156" cy="1392808"/>
            <a:chOff x="7271283" y="3065637"/>
            <a:chExt cx="2378156" cy="13928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9D0090-8E75-8BC9-4D3B-FFD41139ED70}"/>
                </a:ext>
              </a:extLst>
            </p:cNvPr>
            <p:cNvSpPr/>
            <p:nvPr/>
          </p:nvSpPr>
          <p:spPr>
            <a:xfrm>
              <a:off x="7865355" y="3375047"/>
              <a:ext cx="1512168" cy="8427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9CE2C0-3597-8FE7-B6F9-DBFEA8B83FE4}"/>
                </a:ext>
              </a:extLst>
            </p:cNvPr>
            <p:cNvCxnSpPr>
              <a:cxnSpLocks/>
            </p:cNvCxnSpPr>
            <p:nvPr/>
          </p:nvCxnSpPr>
          <p:spPr>
            <a:xfrm>
              <a:off x="7697856" y="4217765"/>
              <a:ext cx="1777409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0078ED-4174-FD9C-E9F4-8B89A545C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0256" y="3065637"/>
              <a:ext cx="0" cy="1304528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9B5A22-142E-815B-029A-F6AE8E95669D}"/>
                </a:ext>
              </a:extLst>
            </p:cNvPr>
            <p:cNvSpPr txBox="1"/>
            <p:nvPr/>
          </p:nvSpPr>
          <p:spPr>
            <a:xfrm>
              <a:off x="9008082" y="4196835"/>
              <a:ext cx="6413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2A9D5-D486-31A9-7EE5-9D4830BBC23E}"/>
                </a:ext>
              </a:extLst>
            </p:cNvPr>
            <p:cNvSpPr txBox="1"/>
            <p:nvPr/>
          </p:nvSpPr>
          <p:spPr>
            <a:xfrm>
              <a:off x="7271283" y="3101703"/>
              <a:ext cx="84950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Output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174C02-AF63-1D22-458E-546FDD3DBAA2}"/>
                </a:ext>
              </a:extLst>
            </p:cNvPr>
            <p:cNvSpPr/>
            <p:nvPr/>
          </p:nvSpPr>
          <p:spPr>
            <a:xfrm>
              <a:off x="7865355" y="3152399"/>
              <a:ext cx="1512168" cy="2406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F050B0BB-5123-5616-CFA1-3EC1D8DDA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355" y="3209653"/>
              <a:ext cx="1152128" cy="864096"/>
            </a:xfrm>
            <a:prstGeom prst="curvedConnector3">
              <a:avLst>
                <a:gd name="adj1" fmla="val 52089"/>
              </a:avLst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9EFF6C-07F1-99C2-656B-168F9EBAA493}"/>
                </a:ext>
              </a:extLst>
            </p:cNvPr>
            <p:cNvSpPr txBox="1"/>
            <p:nvPr/>
          </p:nvSpPr>
          <p:spPr>
            <a:xfrm>
              <a:off x="8332440" y="3779709"/>
              <a:ext cx="120870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Safe region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DCE72C-07AC-3AE5-EF7F-43C1AC006709}"/>
              </a:ext>
            </a:extLst>
          </p:cNvPr>
          <p:cNvCxnSpPr>
            <a:cxnSpLocks/>
          </p:cNvCxnSpPr>
          <p:nvPr/>
        </p:nvCxnSpPr>
        <p:spPr>
          <a:xfrm flipV="1">
            <a:off x="1878697" y="3060206"/>
            <a:ext cx="0" cy="417352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453F98-F1AA-E594-9FC0-691CE75D7322}"/>
              </a:ext>
            </a:extLst>
          </p:cNvPr>
          <p:cNvCxnSpPr>
            <a:cxnSpLocks/>
          </p:cNvCxnSpPr>
          <p:nvPr/>
        </p:nvCxnSpPr>
        <p:spPr>
          <a:xfrm>
            <a:off x="1863867" y="3950839"/>
            <a:ext cx="0" cy="405569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0B0207-21C3-03C3-5375-0A03B14D8B9A}"/>
              </a:ext>
            </a:extLst>
          </p:cNvPr>
          <p:cNvCxnSpPr>
            <a:cxnSpLocks/>
          </p:cNvCxnSpPr>
          <p:nvPr/>
        </p:nvCxnSpPr>
        <p:spPr>
          <a:xfrm>
            <a:off x="2244884" y="3708336"/>
            <a:ext cx="353893" cy="0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6A375C-F8DB-6A77-31FA-074BE1A98FAC}"/>
              </a:ext>
            </a:extLst>
          </p:cNvPr>
          <p:cNvCxnSpPr>
            <a:cxnSpLocks/>
          </p:cNvCxnSpPr>
          <p:nvPr/>
        </p:nvCxnSpPr>
        <p:spPr>
          <a:xfrm flipH="1" flipV="1">
            <a:off x="1069313" y="3694026"/>
            <a:ext cx="377336" cy="14310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B042BE-B859-EF0A-4E1B-E1FD2640B0B0}"/>
              </a:ext>
            </a:extLst>
          </p:cNvPr>
          <p:cNvSpPr txBox="1"/>
          <p:nvPr/>
        </p:nvSpPr>
        <p:spPr>
          <a:xfrm>
            <a:off x="1540556" y="3513798"/>
            <a:ext cx="76391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Image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E33315-30E5-9DC1-3910-43BC367B161D}"/>
              </a:ext>
            </a:extLst>
          </p:cNvPr>
          <p:cNvCxnSpPr>
            <a:cxnSpLocks/>
          </p:cNvCxnSpPr>
          <p:nvPr/>
        </p:nvCxnSpPr>
        <p:spPr>
          <a:xfrm flipV="1">
            <a:off x="2111978" y="3151526"/>
            <a:ext cx="342170" cy="354519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20E555-510D-AD48-E56F-61A5B2809410}"/>
              </a:ext>
            </a:extLst>
          </p:cNvPr>
          <p:cNvCxnSpPr>
            <a:cxnSpLocks/>
          </p:cNvCxnSpPr>
          <p:nvPr/>
        </p:nvCxnSpPr>
        <p:spPr>
          <a:xfrm flipH="1">
            <a:off x="1300832" y="3929912"/>
            <a:ext cx="344287" cy="331931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5DDD87-AA78-5C5E-442E-5743AD559C5D}"/>
              </a:ext>
            </a:extLst>
          </p:cNvPr>
          <p:cNvCxnSpPr>
            <a:cxnSpLocks/>
          </p:cNvCxnSpPr>
          <p:nvPr/>
        </p:nvCxnSpPr>
        <p:spPr>
          <a:xfrm flipH="1" flipV="1">
            <a:off x="1316298" y="3206531"/>
            <a:ext cx="328821" cy="290898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8A8C9A-632A-1262-7E58-641DFDF629E8}"/>
              </a:ext>
            </a:extLst>
          </p:cNvPr>
          <p:cNvCxnSpPr>
            <a:cxnSpLocks/>
          </p:cNvCxnSpPr>
          <p:nvPr/>
        </p:nvCxnSpPr>
        <p:spPr>
          <a:xfrm>
            <a:off x="2119456" y="3924359"/>
            <a:ext cx="332023" cy="298841"/>
          </a:xfrm>
          <a:prstGeom prst="straightConnector1">
            <a:avLst/>
          </a:prstGeom>
          <a:ln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8F2C87B-42DB-7295-A00B-C0259909AFB6}"/>
              </a:ext>
            </a:extLst>
          </p:cNvPr>
          <p:cNvSpPr txBox="1"/>
          <p:nvPr/>
        </p:nvSpPr>
        <p:spPr>
          <a:xfrm>
            <a:off x="789860" y="3837854"/>
            <a:ext cx="14266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Noise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7770D-816D-1ED1-F6CD-D71CEA84494B}"/>
              </a:ext>
            </a:extLst>
          </p:cNvPr>
          <p:cNvSpPr txBox="1"/>
          <p:nvPr/>
        </p:nvSpPr>
        <p:spPr>
          <a:xfrm>
            <a:off x="3841358" y="4185144"/>
            <a:ext cx="2379658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↑ Temperature → ↑ Fan speed</a:t>
            </a:r>
          </a:p>
        </p:txBody>
      </p:sp>
      <p:pic>
        <p:nvPicPr>
          <p:cNvPr id="34" name="Picture 2" descr="Pw 53784 Abb Jokab Quick Guard Cell">
            <a:extLst>
              <a:ext uri="{FF2B5EF4-FFF2-40B4-BE49-F238E27FC236}">
                <a16:creationId xmlns:a16="http://schemas.microsoft.com/office/drawing/2014/main" id="{3FDC6956-FF76-75E2-103D-3EF24F9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5" y="1355689"/>
            <a:ext cx="1700908" cy="1067320"/>
          </a:xfrm>
          <a:prstGeom prst="rect">
            <a:avLst/>
          </a:prstGeom>
          <a:noFill/>
          <a:ln>
            <a:solidFill>
              <a:srgbClr val="1325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29493B0-732D-3211-5638-86C294090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4392" b="22844"/>
          <a:stretch/>
        </p:blipFill>
        <p:spPr>
          <a:xfrm>
            <a:off x="9871522" y="5112514"/>
            <a:ext cx="1728192" cy="9118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FBCD227-D37B-6B86-48EC-5A1B9FF7AA91}"/>
              </a:ext>
            </a:extLst>
          </p:cNvPr>
          <p:cNvSpPr txBox="1"/>
          <p:nvPr/>
        </p:nvSpPr>
        <p:spPr>
          <a:xfrm>
            <a:off x="9395875" y="3209675"/>
            <a:ext cx="272573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it possible </a:t>
            </a:r>
            <a:r>
              <a: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that a given situation ever occurs?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there a combination </a:t>
            </a:r>
            <a:r>
              <a: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 inputs that leads to a given output?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DF5EDC-E51C-78BF-4502-5C4A5EDDE804}"/>
              </a:ext>
            </a:extLst>
          </p:cNvPr>
          <p:cNvSpPr txBox="1"/>
          <p:nvPr/>
        </p:nvSpPr>
        <p:spPr>
          <a:xfrm>
            <a:off x="9784122" y="2511649"/>
            <a:ext cx="19029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Explainability</a:t>
            </a:r>
            <a:endParaRPr lang="en-US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8F6685A-FDAB-91F5-9097-1D4F4C325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0133" r="91256" b="68354"/>
          <a:stretch/>
        </p:blipFill>
        <p:spPr bwMode="auto">
          <a:xfrm>
            <a:off x="70394" y="4515406"/>
            <a:ext cx="1037011" cy="10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6CD6BA2-DCC8-143D-EF95-00415F53D37A}"/>
              </a:ext>
            </a:extLst>
          </p:cNvPr>
          <p:cNvSpPr txBox="1"/>
          <p:nvPr/>
        </p:nvSpPr>
        <p:spPr>
          <a:xfrm>
            <a:off x="36427" y="5536026"/>
            <a:ext cx="1069836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Dangerous curve to the right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3C9B09-F5F6-333D-AD5B-B0B0DC9EA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6" t="9585" r="29141" b="70848"/>
          <a:stretch/>
        </p:blipFill>
        <p:spPr bwMode="auto">
          <a:xfrm>
            <a:off x="2406135" y="4515406"/>
            <a:ext cx="1063737" cy="10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E195D17-93E1-F81B-BA73-C66082B98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r="42009" b="77361"/>
          <a:stretch/>
        </p:blipFill>
        <p:spPr bwMode="auto">
          <a:xfrm>
            <a:off x="1177798" y="4456044"/>
            <a:ext cx="1157944" cy="1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BCE94CA-DCA9-001C-13A3-9AA92BD1D781}"/>
              </a:ext>
            </a:extLst>
          </p:cNvPr>
          <p:cNvSpPr txBox="1"/>
          <p:nvPr/>
        </p:nvSpPr>
        <p:spPr>
          <a:xfrm>
            <a:off x="1265303" y="5578827"/>
            <a:ext cx="99138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 noise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4CDA7D-E418-10AD-0FB5-096BDEC65E68}"/>
              </a:ext>
            </a:extLst>
          </p:cNvPr>
          <p:cNvSpPr txBox="1"/>
          <p:nvPr/>
        </p:nvSpPr>
        <p:spPr>
          <a:xfrm>
            <a:off x="2436391" y="5500478"/>
            <a:ext cx="102977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Children crossing</a:t>
            </a:r>
          </a:p>
        </p:txBody>
      </p:sp>
      <p:pic>
        <p:nvPicPr>
          <p:cNvPr id="44" name="Picture 2" descr="Children Crossing Sign Vector Art, Icons, and Graphics for Free Download">
            <a:extLst>
              <a:ext uri="{FF2B5EF4-FFF2-40B4-BE49-F238E27FC236}">
                <a16:creationId xmlns:a16="http://schemas.microsoft.com/office/drawing/2014/main" id="{85F5B04F-0917-9707-24CF-D09AEA6D7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14" y="5934701"/>
            <a:ext cx="575820" cy="5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9E57E73-A8E1-C4D4-271C-990369B0BC6F}"/>
              </a:ext>
            </a:extLst>
          </p:cNvPr>
          <p:cNvSpPr/>
          <p:nvPr/>
        </p:nvSpPr>
        <p:spPr>
          <a:xfrm>
            <a:off x="53957" y="2888085"/>
            <a:ext cx="3531813" cy="3655492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1A9773-B26A-5163-8BE3-45F51D7528C3}"/>
              </a:ext>
            </a:extLst>
          </p:cNvPr>
          <p:cNvSpPr/>
          <p:nvPr/>
        </p:nvSpPr>
        <p:spPr>
          <a:xfrm>
            <a:off x="3674232" y="2888084"/>
            <a:ext cx="2700692" cy="1692991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858373B-51F3-E31D-9986-7AB0DCB4D3AE}"/>
              </a:ext>
            </a:extLst>
          </p:cNvPr>
          <p:cNvSpPr/>
          <p:nvPr/>
        </p:nvSpPr>
        <p:spPr>
          <a:xfrm>
            <a:off x="6483567" y="2884470"/>
            <a:ext cx="2728870" cy="1692992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3613E1-3938-700A-0967-B0D91EBBEAB9}"/>
              </a:ext>
            </a:extLst>
          </p:cNvPr>
          <p:cNvSpPr/>
          <p:nvPr/>
        </p:nvSpPr>
        <p:spPr>
          <a:xfrm>
            <a:off x="9371183" y="2884470"/>
            <a:ext cx="2728870" cy="3659108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9" name="Picture 48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295B3FE3-EA10-C66C-A600-D8CB654D02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2" t="40958" r="21272" b="18975"/>
          <a:stretch/>
        </p:blipFill>
        <p:spPr>
          <a:xfrm>
            <a:off x="4117510" y="1355689"/>
            <a:ext cx="1814137" cy="1032915"/>
          </a:xfrm>
          <a:prstGeom prst="rect">
            <a:avLst/>
          </a:prstGeom>
          <a:ln>
            <a:solidFill>
              <a:srgbClr val="132577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6947DB9-375C-B843-59B5-B5063E208A16}"/>
              </a:ext>
            </a:extLst>
          </p:cNvPr>
          <p:cNvSpPr txBox="1"/>
          <p:nvPr/>
        </p:nvSpPr>
        <p:spPr>
          <a:xfrm>
            <a:off x="4311242" y="4610119"/>
            <a:ext cx="14266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Reachability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FC2A44A-C25C-418B-4CE6-31D7174084C0}"/>
              </a:ext>
            </a:extLst>
          </p:cNvPr>
          <p:cNvSpPr/>
          <p:nvPr/>
        </p:nvSpPr>
        <p:spPr>
          <a:xfrm>
            <a:off x="3674232" y="4912278"/>
            <a:ext cx="2700692" cy="1631299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B5077E-012D-E901-3C63-CF7BA4484DAD}"/>
              </a:ext>
            </a:extLst>
          </p:cNvPr>
          <p:cNvGrpSpPr/>
          <p:nvPr/>
        </p:nvGrpSpPr>
        <p:grpSpPr>
          <a:xfrm>
            <a:off x="3770997" y="4984175"/>
            <a:ext cx="2507163" cy="1406287"/>
            <a:chOff x="803713" y="2780142"/>
            <a:chExt cx="2507163" cy="14062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684C681-BD1C-C83C-1D38-128359862613}"/>
                </a:ext>
              </a:extLst>
            </p:cNvPr>
            <p:cNvSpPr/>
            <p:nvPr/>
          </p:nvSpPr>
          <p:spPr>
            <a:xfrm>
              <a:off x="1571855" y="2966440"/>
              <a:ext cx="982207" cy="154479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3EF5B84-6127-F337-9F23-BE57C1FA2E64}"/>
                </a:ext>
              </a:extLst>
            </p:cNvPr>
            <p:cNvCxnSpPr>
              <a:cxnSpLocks/>
            </p:cNvCxnSpPr>
            <p:nvPr/>
          </p:nvCxnSpPr>
          <p:spPr>
            <a:xfrm>
              <a:off x="1405389" y="3932270"/>
              <a:ext cx="1418674" cy="9757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93FF5B6-66AA-FED1-8806-621FE84B17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7789" y="2780142"/>
              <a:ext cx="0" cy="1304528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F329CD-2B31-97CE-D701-834F0EF52955}"/>
                </a:ext>
              </a:extLst>
            </p:cNvPr>
            <p:cNvSpPr txBox="1"/>
            <p:nvPr/>
          </p:nvSpPr>
          <p:spPr>
            <a:xfrm>
              <a:off x="2669519" y="3924819"/>
              <a:ext cx="6413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Time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0D1E7A-3383-4965-873B-B5D7B113ADDD}"/>
                </a:ext>
              </a:extLst>
            </p:cNvPr>
            <p:cNvSpPr txBox="1"/>
            <p:nvPr/>
          </p:nvSpPr>
          <p:spPr>
            <a:xfrm>
              <a:off x="803713" y="2809227"/>
              <a:ext cx="95516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System’s output</a:t>
              </a:r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F92F46A6-777B-B3F7-6019-B8836F85A098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V="1">
              <a:off x="1572888" y="3043680"/>
              <a:ext cx="981174" cy="591462"/>
            </a:xfrm>
            <a:prstGeom prst="curvedConnector3">
              <a:avLst>
                <a:gd name="adj1" fmla="val 40732"/>
              </a:avLst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05DAE9-A2D4-80D1-23D0-B3F4EA1C9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4062" y="2825142"/>
              <a:ext cx="13436" cy="1350000"/>
            </a:xfrm>
            <a:prstGeom prst="line">
              <a:avLst/>
            </a:prstGeom>
            <a:ln w="38100">
              <a:solidFill>
                <a:srgbClr val="132577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8C7ABD-8D39-5CAB-7CE2-D7F269B0E685}"/>
              </a:ext>
            </a:extLst>
          </p:cNvPr>
          <p:cNvGrpSpPr/>
          <p:nvPr/>
        </p:nvGrpSpPr>
        <p:grpSpPr>
          <a:xfrm>
            <a:off x="3830353" y="2911482"/>
            <a:ext cx="2388451" cy="1285407"/>
            <a:chOff x="3834320" y="2911482"/>
            <a:chExt cx="2388451" cy="128540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43AA8F-19A9-7654-C74F-B9B1A0FF8B34}"/>
                </a:ext>
              </a:extLst>
            </p:cNvPr>
            <p:cNvGrpSpPr/>
            <p:nvPr/>
          </p:nvGrpSpPr>
          <p:grpSpPr>
            <a:xfrm>
              <a:off x="4265237" y="2939793"/>
              <a:ext cx="1957534" cy="1257096"/>
              <a:chOff x="5177576" y="3224407"/>
              <a:chExt cx="1957534" cy="1257096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FCDF073-768E-3D22-36C9-FE9FFD1B4D2E}"/>
                  </a:ext>
                </a:extLst>
              </p:cNvPr>
              <p:cNvCxnSpPr/>
              <p:nvPr/>
            </p:nvCxnSpPr>
            <p:spPr>
              <a:xfrm>
                <a:off x="5177576" y="4232519"/>
                <a:ext cx="1440160" cy="0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35FAC7A-E12C-2401-9C03-AB90BD651F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9976" y="3232780"/>
                <a:ext cx="0" cy="1078123"/>
              </a:xfrm>
              <a:prstGeom prst="straightConnector1">
                <a:avLst/>
              </a:prstGeom>
              <a:ln>
                <a:solidFill>
                  <a:srgbClr val="1325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or: Curved 64">
                <a:extLst>
                  <a:ext uri="{FF2B5EF4-FFF2-40B4-BE49-F238E27FC236}">
                    <a16:creationId xmlns:a16="http://schemas.microsoft.com/office/drawing/2014/main" id="{E34E1DEA-9F7F-D28B-D8FC-B223587659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5075" y="3224407"/>
                <a:ext cx="1152128" cy="864096"/>
              </a:xfrm>
              <a:prstGeom prst="curvedConnector3">
                <a:avLst>
                  <a:gd name="adj1" fmla="val 52089"/>
                </a:avLst>
              </a:prstGeom>
              <a:ln>
                <a:solidFill>
                  <a:srgbClr val="1325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738EC6-7BA2-1CE3-076E-8433DB34C2AF}"/>
                  </a:ext>
                </a:extLst>
              </p:cNvPr>
              <p:cNvSpPr txBox="1"/>
              <p:nvPr/>
            </p:nvSpPr>
            <p:spPr>
              <a:xfrm>
                <a:off x="6493754" y="4219893"/>
                <a:ext cx="64135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Input</a:t>
                </a:r>
                <a:endParaRPr lang="en-US" sz="12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67" name="Arrow: Right 66">
                <a:extLst>
                  <a:ext uri="{FF2B5EF4-FFF2-40B4-BE49-F238E27FC236}">
                    <a16:creationId xmlns:a16="http://schemas.microsoft.com/office/drawing/2014/main" id="{F92FC65A-F935-E5A7-67CC-0D51B43E4C63}"/>
                  </a:ext>
                </a:extLst>
              </p:cNvPr>
              <p:cNvSpPr/>
              <p:nvPr/>
            </p:nvSpPr>
            <p:spPr>
              <a:xfrm rot="18321570">
                <a:off x="5731047" y="3721288"/>
                <a:ext cx="621637" cy="104425"/>
              </a:xfrm>
              <a:prstGeom prst="rightArrow">
                <a:avLst/>
              </a:prstGeom>
              <a:ln>
                <a:solidFill>
                  <a:srgbClr val="1325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B04AAE-8ECD-994C-6F95-83E9D9BB832D}"/>
                </a:ext>
              </a:extLst>
            </p:cNvPr>
            <p:cNvSpPr txBox="1"/>
            <p:nvPr/>
          </p:nvSpPr>
          <p:spPr>
            <a:xfrm>
              <a:off x="3834320" y="2911482"/>
              <a:ext cx="641356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Output</a:t>
              </a:r>
              <a:endPara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3956C87-B465-581E-FCD5-C4324886901C}"/>
              </a:ext>
            </a:extLst>
          </p:cNvPr>
          <p:cNvSpPr txBox="1"/>
          <p:nvPr/>
        </p:nvSpPr>
        <p:spPr>
          <a:xfrm>
            <a:off x="7183928" y="4606293"/>
            <a:ext cx="142667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Stability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D332A9F-35DB-51A4-A813-22532051A1D1}"/>
              </a:ext>
            </a:extLst>
          </p:cNvPr>
          <p:cNvSpPr/>
          <p:nvPr/>
        </p:nvSpPr>
        <p:spPr>
          <a:xfrm>
            <a:off x="6497656" y="4913898"/>
            <a:ext cx="2700692" cy="1631299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987AA38-4DBC-0DD1-95C8-FA86264B68C6}"/>
              </a:ext>
            </a:extLst>
          </p:cNvPr>
          <p:cNvGrpSpPr/>
          <p:nvPr/>
        </p:nvGrpSpPr>
        <p:grpSpPr>
          <a:xfrm>
            <a:off x="6582029" y="5030800"/>
            <a:ext cx="2460582" cy="1406287"/>
            <a:chOff x="4140675" y="2770480"/>
            <a:chExt cx="2460582" cy="140628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EE207A2-7FC5-957F-DD27-8E63D5287BC1}"/>
                </a:ext>
              </a:extLst>
            </p:cNvPr>
            <p:cNvSpPr/>
            <p:nvPr/>
          </p:nvSpPr>
          <p:spPr>
            <a:xfrm>
              <a:off x="4852368" y="3376756"/>
              <a:ext cx="1270747" cy="5360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4E6A714-232E-97D8-3BDC-A2691F34260F}"/>
                </a:ext>
              </a:extLst>
            </p:cNvPr>
            <p:cNvSpPr/>
            <p:nvPr/>
          </p:nvSpPr>
          <p:spPr>
            <a:xfrm>
              <a:off x="4857055" y="2981183"/>
              <a:ext cx="1270748" cy="2406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E28F1C-2972-4FCA-1454-D45638D0F644}"/>
                </a:ext>
              </a:extLst>
            </p:cNvPr>
            <p:cNvSpPr/>
            <p:nvPr/>
          </p:nvSpPr>
          <p:spPr>
            <a:xfrm>
              <a:off x="4848169" y="3224123"/>
              <a:ext cx="1270741" cy="156393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5BB5EF3-F1D8-C916-B3AB-6B2BE3D63747}"/>
                </a:ext>
              </a:extLst>
            </p:cNvPr>
            <p:cNvCxnSpPr>
              <a:cxnSpLocks/>
            </p:cNvCxnSpPr>
            <p:nvPr/>
          </p:nvCxnSpPr>
          <p:spPr>
            <a:xfrm>
              <a:off x="4695770" y="3922608"/>
              <a:ext cx="1777409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6BC055B-1F81-6C9C-227D-770EF6F21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8170" y="2770480"/>
              <a:ext cx="0" cy="1304528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9489F56-2C8C-CA9C-8843-D5896C6E9DD5}"/>
                </a:ext>
              </a:extLst>
            </p:cNvPr>
            <p:cNvSpPr txBox="1"/>
            <p:nvPr/>
          </p:nvSpPr>
          <p:spPr>
            <a:xfrm>
              <a:off x="5959900" y="3915157"/>
              <a:ext cx="6413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Time</a:t>
              </a: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61D9C2-2A7D-AAC8-2315-660714DF0662}"/>
                </a:ext>
              </a:extLst>
            </p:cNvPr>
            <p:cNvSpPr/>
            <p:nvPr/>
          </p:nvSpPr>
          <p:spPr>
            <a:xfrm>
              <a:off x="4605908" y="3184009"/>
              <a:ext cx="1420663" cy="369377"/>
            </a:xfrm>
            <a:custGeom>
              <a:avLst/>
              <a:gdLst>
                <a:gd name="connsiteX0" fmla="*/ 0 w 1420663"/>
                <a:gd name="connsiteY0" fmla="*/ 369377 h 369377"/>
                <a:gd name="connsiteX1" fmla="*/ 216569 w 1420663"/>
                <a:gd name="connsiteY1" fmla="*/ 80619 h 369377"/>
                <a:gd name="connsiteX2" fmla="*/ 336884 w 1420663"/>
                <a:gd name="connsiteY2" fmla="*/ 152809 h 369377"/>
                <a:gd name="connsiteX3" fmla="*/ 473242 w 1420663"/>
                <a:gd name="connsiteY3" fmla="*/ 112703 h 369377"/>
                <a:gd name="connsiteX4" fmla="*/ 561474 w 1420663"/>
                <a:gd name="connsiteY4" fmla="*/ 72598 h 369377"/>
                <a:gd name="connsiteX5" fmla="*/ 593558 w 1420663"/>
                <a:gd name="connsiteY5" fmla="*/ 152809 h 369377"/>
                <a:gd name="connsiteX6" fmla="*/ 657727 w 1420663"/>
                <a:gd name="connsiteY6" fmla="*/ 80619 h 369377"/>
                <a:gd name="connsiteX7" fmla="*/ 858253 w 1420663"/>
                <a:gd name="connsiteY7" fmla="*/ 128746 h 369377"/>
                <a:gd name="connsiteX8" fmla="*/ 970548 w 1420663"/>
                <a:gd name="connsiteY8" fmla="*/ 176872 h 369377"/>
                <a:gd name="connsiteX9" fmla="*/ 1074821 w 1420663"/>
                <a:gd name="connsiteY9" fmla="*/ 409 h 369377"/>
                <a:gd name="connsiteX10" fmla="*/ 1227221 w 1420663"/>
                <a:gd name="connsiteY10" fmla="*/ 128746 h 369377"/>
                <a:gd name="connsiteX11" fmla="*/ 1403684 w 1420663"/>
                <a:gd name="connsiteY11" fmla="*/ 144788 h 369377"/>
                <a:gd name="connsiteX12" fmla="*/ 1403684 w 1420663"/>
                <a:gd name="connsiteY12" fmla="*/ 136767 h 3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663" h="369377">
                  <a:moveTo>
                    <a:pt x="0" y="369377"/>
                  </a:moveTo>
                  <a:cubicBezTo>
                    <a:pt x="80211" y="243045"/>
                    <a:pt x="160422" y="116714"/>
                    <a:pt x="216569" y="80619"/>
                  </a:cubicBezTo>
                  <a:cubicBezTo>
                    <a:pt x="272716" y="44524"/>
                    <a:pt x="294105" y="147462"/>
                    <a:pt x="336884" y="152809"/>
                  </a:cubicBezTo>
                  <a:cubicBezTo>
                    <a:pt x="379663" y="158156"/>
                    <a:pt x="435810" y="126071"/>
                    <a:pt x="473242" y="112703"/>
                  </a:cubicBezTo>
                  <a:cubicBezTo>
                    <a:pt x="510674" y="99335"/>
                    <a:pt x="541421" y="65914"/>
                    <a:pt x="561474" y="72598"/>
                  </a:cubicBezTo>
                  <a:cubicBezTo>
                    <a:pt x="581527" y="79282"/>
                    <a:pt x="577516" y="151472"/>
                    <a:pt x="593558" y="152809"/>
                  </a:cubicBezTo>
                  <a:cubicBezTo>
                    <a:pt x="609600" y="154146"/>
                    <a:pt x="613611" y="84629"/>
                    <a:pt x="657727" y="80619"/>
                  </a:cubicBezTo>
                  <a:cubicBezTo>
                    <a:pt x="701843" y="76608"/>
                    <a:pt x="806116" y="112704"/>
                    <a:pt x="858253" y="128746"/>
                  </a:cubicBezTo>
                  <a:cubicBezTo>
                    <a:pt x="910390" y="144788"/>
                    <a:pt x="934453" y="198262"/>
                    <a:pt x="970548" y="176872"/>
                  </a:cubicBezTo>
                  <a:cubicBezTo>
                    <a:pt x="1006643" y="155482"/>
                    <a:pt x="1032042" y="8430"/>
                    <a:pt x="1074821" y="409"/>
                  </a:cubicBezTo>
                  <a:cubicBezTo>
                    <a:pt x="1117600" y="-7612"/>
                    <a:pt x="1172411" y="104683"/>
                    <a:pt x="1227221" y="128746"/>
                  </a:cubicBezTo>
                  <a:cubicBezTo>
                    <a:pt x="1282031" y="152809"/>
                    <a:pt x="1403684" y="144788"/>
                    <a:pt x="1403684" y="144788"/>
                  </a:cubicBezTo>
                  <a:cubicBezTo>
                    <a:pt x="1433094" y="146125"/>
                    <a:pt x="1418389" y="141446"/>
                    <a:pt x="1403684" y="136767"/>
                  </a:cubicBezTo>
                </a:path>
              </a:pathLst>
            </a:cu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A884F8-556C-F967-EF2B-C25F26F63CE8}"/>
                </a:ext>
              </a:extLst>
            </p:cNvPr>
            <p:cNvSpPr txBox="1"/>
            <p:nvPr/>
          </p:nvSpPr>
          <p:spPr>
            <a:xfrm>
              <a:off x="4140675" y="2805723"/>
              <a:ext cx="8016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System’s output</a:t>
              </a:r>
            </a:p>
          </p:txBody>
        </p:sp>
      </p:grpSp>
      <p:pic>
        <p:nvPicPr>
          <p:cNvPr id="1026" name="Picture 2" descr="Connected and autonomous cars: Balancing morality and regulation - Telecom  Review">
            <a:extLst>
              <a:ext uri="{FF2B5EF4-FFF2-40B4-BE49-F238E27FC236}">
                <a16:creationId xmlns:a16="http://schemas.microsoft.com/office/drawing/2014/main" id="{97BFA6B8-1FA0-C6CB-8142-69B50806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6" y="1335359"/>
            <a:ext cx="2183530" cy="10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26" grpId="0" animBg="1"/>
      <p:bldP spid="31" grpId="0" animBg="1"/>
      <p:bldP spid="33" grpId="0" animBg="1"/>
      <p:bldP spid="36" grpId="0" animBg="1"/>
      <p:bldP spid="37" grpId="0" animBg="1"/>
      <p:bldP spid="39" grpId="0"/>
      <p:bldP spid="42" grpId="0"/>
      <p:bldP spid="43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75EEF5-5083-ACD7-17DC-C7BF7238F97C}"/>
              </a:ext>
            </a:extLst>
          </p:cNvPr>
          <p:cNvSpPr/>
          <p:nvPr/>
        </p:nvSpPr>
        <p:spPr>
          <a:xfrm>
            <a:off x="91349" y="2036034"/>
            <a:ext cx="3441970" cy="1625962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32577"/>
              </a:solidFill>
            </a:endParaRPr>
          </a:p>
        </p:txBody>
      </p:sp>
      <p:pic>
        <p:nvPicPr>
          <p:cNvPr id="2050" name="Picture 2" descr="Tool Icon PNG Images, Vectors Free Download - Pngtree">
            <a:extLst>
              <a:ext uri="{FF2B5EF4-FFF2-40B4-BE49-F238E27FC236}">
                <a16:creationId xmlns:a16="http://schemas.microsoft.com/office/drawing/2014/main" id="{EC026A69-84A5-FA72-04B3-418778BE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28" y="2350513"/>
            <a:ext cx="419265" cy="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NNs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General approach (user perspective)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D9CBCB-D7B5-7A48-C93A-F4994EAE2119}"/>
              </a:ext>
            </a:extLst>
          </p:cNvPr>
          <p:cNvSpPr txBox="1"/>
          <p:nvPr/>
        </p:nvSpPr>
        <p:spPr>
          <a:xfrm>
            <a:off x="1242402" y="3816588"/>
            <a:ext cx="1692917" cy="2677656"/>
          </a:xfrm>
          <a:prstGeom prst="rect">
            <a:avLst/>
          </a:prstGeom>
          <a:noFill/>
          <a:ln>
            <a:solidFill>
              <a:srgbClr val="132577"/>
            </a:solidFill>
          </a:ln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X_0 Real)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X_1 Real)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X_2 Real)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Y_0 Real)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Y_1 Real)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(declare-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Y_2 Real)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(&gt;= X_0 20.0))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(&lt;= X_0 25.0))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(&gt;= X_1 23))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(&lt;= X_1 27))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(&gt;= X_2 8.0))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(&lt;= X_2 21.0))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(&gt;= Y_2 Y_0))</a:t>
            </a:r>
          </a:p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(assert (&gt;= Y_2 Y_1))</a:t>
            </a:r>
          </a:p>
        </p:txBody>
      </p:sp>
      <p:pic>
        <p:nvPicPr>
          <p:cNvPr id="9218" name="Picture 2" descr="The structure of the two layered feed forward neural network. | Download  Scientific Diagram">
            <a:extLst>
              <a:ext uri="{FF2B5EF4-FFF2-40B4-BE49-F238E27FC236}">
                <a16:creationId xmlns:a16="http://schemas.microsoft.com/office/drawing/2014/main" id="{979A570B-C308-9060-62CF-94DF82718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9558" r="1893" b="2369"/>
          <a:stretch/>
        </p:blipFill>
        <p:spPr bwMode="auto">
          <a:xfrm>
            <a:off x="781397" y="2049831"/>
            <a:ext cx="2611162" cy="15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B640AA-B20E-33C9-54FC-A0F2C3BCB284}"/>
              </a:ext>
            </a:extLst>
          </p:cNvPr>
          <p:cNvGrpSpPr/>
          <p:nvPr/>
        </p:nvGrpSpPr>
        <p:grpSpPr>
          <a:xfrm>
            <a:off x="4120815" y="2551424"/>
            <a:ext cx="5920541" cy="2502852"/>
            <a:chOff x="4120815" y="2551424"/>
            <a:chExt cx="5920541" cy="2502852"/>
          </a:xfrm>
        </p:grpSpPr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039D2062-9339-A1EC-ADC7-C60941F0E7BB}"/>
                </a:ext>
              </a:extLst>
            </p:cNvPr>
            <p:cNvSpPr txBox="1">
              <a:spLocks/>
            </p:cNvSpPr>
            <p:nvPr/>
          </p:nvSpPr>
          <p:spPr>
            <a:xfrm>
              <a:off x="4120815" y="2670979"/>
              <a:ext cx="2261475" cy="8500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NN Model</a:t>
              </a:r>
            </a:p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(*</a:t>
              </a:r>
              <a:r>
                <a:rPr lang="en-US" sz="1600" b="1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ONNX</a:t>
              </a: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Format)</a:t>
              </a:r>
              <a:endParaRPr lang="en-GB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D016A327-C8FB-06C7-8784-17F6902C27D0}"/>
                </a:ext>
              </a:extLst>
            </p:cNvPr>
            <p:cNvSpPr txBox="1">
              <a:spLocks/>
            </p:cNvSpPr>
            <p:nvPr/>
          </p:nvSpPr>
          <p:spPr>
            <a:xfrm>
              <a:off x="8209427" y="3362026"/>
              <a:ext cx="1831929" cy="7795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Result</a:t>
              </a:r>
            </a:p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(SAT / UNSAT)</a:t>
              </a:r>
              <a:endParaRPr lang="en-GB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077F9241-F192-7B8B-88FE-7B810B7F885C}"/>
                </a:ext>
              </a:extLst>
            </p:cNvPr>
            <p:cNvSpPr txBox="1">
              <a:spLocks/>
            </p:cNvSpPr>
            <p:nvPr/>
          </p:nvSpPr>
          <p:spPr>
            <a:xfrm>
              <a:off x="4120815" y="3803374"/>
              <a:ext cx="2261475" cy="8500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Specification</a:t>
              </a:r>
            </a:p>
            <a:p>
              <a:pPr marL="0" indent="0" algn="ctr">
                <a:buNone/>
              </a:pP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(</a:t>
              </a:r>
              <a:r>
                <a:rPr lang="en-US" sz="1600" b="1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VNNLIB</a:t>
              </a:r>
              <a:r>
                <a:rPr lang="en-US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Format)</a:t>
              </a:r>
              <a:endParaRPr lang="en-GB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956604A-41CF-4303-62F1-DE14F840DE7D}"/>
                </a:ext>
              </a:extLst>
            </p:cNvPr>
            <p:cNvCxnSpPr>
              <a:cxnSpLocks/>
            </p:cNvCxnSpPr>
            <p:nvPr/>
          </p:nvCxnSpPr>
          <p:spPr>
            <a:xfrm>
              <a:off x="5891553" y="3308684"/>
              <a:ext cx="575377" cy="2642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1BEF1C7-70BF-8693-E578-F4F3EBF78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2209" y="3673198"/>
              <a:ext cx="494453" cy="2642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E56DCD9-9DD7-F27A-7DC2-FF3C8181269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618" y="3628471"/>
              <a:ext cx="47625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838B020-04E6-6941-D3A5-D9951D587BF6}"/>
                </a:ext>
              </a:extLst>
            </p:cNvPr>
            <p:cNvSpPr/>
            <p:nvPr/>
          </p:nvSpPr>
          <p:spPr>
            <a:xfrm>
              <a:off x="4120816" y="2551424"/>
              <a:ext cx="5817268" cy="205396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32577"/>
                </a:solidFill>
              </a:endParaRPr>
            </a:p>
          </p:txBody>
        </p:sp>
        <p:pic>
          <p:nvPicPr>
            <p:cNvPr id="86" name="Picture 2" descr="Settings Icon, Gear Icon Vector, Gear Symbol Illustration. for Web Sites  Our Mobile. Stock Vector - Illustration of vector, icon: 151065050">
              <a:extLst>
                <a:ext uri="{FF2B5EF4-FFF2-40B4-BE49-F238E27FC236}">
                  <a16:creationId xmlns:a16="http://schemas.microsoft.com/office/drawing/2014/main" id="{A3B2E283-99A6-9231-6246-E192D5C293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t="17565" r="10382" b="13726"/>
            <a:stretch/>
          </p:blipFill>
          <p:spPr bwMode="auto">
            <a:xfrm>
              <a:off x="6580300" y="3110175"/>
              <a:ext cx="1214134" cy="1046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F2FD43F-28E5-A77E-D926-BFFD0287B76E}"/>
                </a:ext>
              </a:extLst>
            </p:cNvPr>
            <p:cNvSpPr txBox="1"/>
            <p:nvPr/>
          </p:nvSpPr>
          <p:spPr>
            <a:xfrm>
              <a:off x="6611547" y="4135539"/>
              <a:ext cx="125165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NN Verifier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19A9492-5600-2A34-3200-5E9E1CA60549}"/>
                </a:ext>
              </a:extLst>
            </p:cNvPr>
            <p:cNvSpPr txBox="1"/>
            <p:nvPr/>
          </p:nvSpPr>
          <p:spPr>
            <a:xfrm>
              <a:off x="6418841" y="4715722"/>
              <a:ext cx="15604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e.g. </a:t>
              </a:r>
              <a:r>
                <a:rPr lang="en-GB" sz="1600" dirty="0" err="1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nnenum</a:t>
              </a:r>
              <a:endParaRPr lang="en-GB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591AC-1279-3D78-E60E-6E47BC249B78}"/>
              </a:ext>
            </a:extLst>
          </p:cNvPr>
          <p:cNvCxnSpPr>
            <a:cxnSpLocks/>
            <a:stCxn id="9218" idx="3"/>
          </p:cNvCxnSpPr>
          <p:nvPr/>
        </p:nvCxnSpPr>
        <p:spPr>
          <a:xfrm>
            <a:off x="3392559" y="2848610"/>
            <a:ext cx="1257646" cy="0"/>
          </a:xfrm>
          <a:prstGeom prst="straightConnector1">
            <a:avLst/>
          </a:prstGeom>
          <a:ln w="28575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B12770-C4BF-9210-1919-03720D935281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2935319" y="4043732"/>
            <a:ext cx="1571280" cy="1111684"/>
          </a:xfrm>
          <a:prstGeom prst="straightConnector1">
            <a:avLst/>
          </a:prstGeom>
          <a:ln w="28575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4">
            <a:extLst>
              <a:ext uri="{FF2B5EF4-FFF2-40B4-BE49-F238E27FC236}">
                <a16:creationId xmlns:a16="http://schemas.microsoft.com/office/drawing/2014/main" id="{A771F0EA-8183-E22B-950F-8C0398E5AD39}"/>
              </a:ext>
            </a:extLst>
          </p:cNvPr>
          <p:cNvGrpSpPr/>
          <p:nvPr/>
        </p:nvGrpSpPr>
        <p:grpSpPr>
          <a:xfrm>
            <a:off x="10361671" y="2471789"/>
            <a:ext cx="1125628" cy="886667"/>
            <a:chOff x="7825769" y="2868716"/>
            <a:chExt cx="1125628" cy="8866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429898-32E2-ABDE-2BA3-25DEC750F7FF}"/>
                </a:ext>
              </a:extLst>
            </p:cNvPr>
            <p:cNvSpPr txBox="1"/>
            <p:nvPr/>
          </p:nvSpPr>
          <p:spPr>
            <a:xfrm>
              <a:off x="8146056" y="28687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Wingdings"/>
                </a:rPr>
                <a:t></a:t>
              </a:r>
              <a:endParaRPr lang="en-US" sz="3200" b="1" dirty="0">
                <a:solidFill>
                  <a:srgbClr val="00B0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78A2FB-AAA1-3412-A0C1-2AF365A6C68A}"/>
                </a:ext>
              </a:extLst>
            </p:cNvPr>
            <p:cNvSpPr txBox="1"/>
            <p:nvPr/>
          </p:nvSpPr>
          <p:spPr>
            <a:xfrm>
              <a:off x="7825769" y="3478384"/>
              <a:ext cx="11256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55A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Property OK</a:t>
              </a:r>
            </a:p>
          </p:txBody>
        </p: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CF182D9F-89E5-1A97-9841-0F93CAE7B020}"/>
              </a:ext>
            </a:extLst>
          </p:cNvPr>
          <p:cNvGrpSpPr/>
          <p:nvPr/>
        </p:nvGrpSpPr>
        <p:grpSpPr>
          <a:xfrm>
            <a:off x="9938084" y="3446683"/>
            <a:ext cx="2183610" cy="1042800"/>
            <a:chOff x="5805273" y="4682588"/>
            <a:chExt cx="2183610" cy="10428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DBF931-BC19-59C4-F859-559DEE8E2408}"/>
                </a:ext>
              </a:extLst>
            </p:cNvPr>
            <p:cNvSpPr txBox="1"/>
            <p:nvPr/>
          </p:nvSpPr>
          <p:spPr>
            <a:xfrm>
              <a:off x="6536636" y="4682588"/>
              <a:ext cx="510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  <a:sym typeface="Wingdings"/>
                </a:rPr>
                <a:t></a:t>
              </a:r>
              <a:endParaRPr lang="en-US" sz="3200" b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61646E-8B53-5878-88EF-3D5AC63EBD38}"/>
                </a:ext>
              </a:extLst>
            </p:cNvPr>
            <p:cNvSpPr txBox="1"/>
            <p:nvPr/>
          </p:nvSpPr>
          <p:spPr>
            <a:xfrm>
              <a:off x="5805273" y="5263723"/>
              <a:ext cx="2183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55A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Property failed</a:t>
              </a:r>
            </a:p>
            <a:p>
              <a:pPr algn="ctr"/>
              <a:r>
                <a:rPr lang="en-US" sz="1200" i="1" dirty="0">
                  <a:solidFill>
                    <a:srgbClr val="0055A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Trace leading to the violation</a:t>
              </a:r>
            </a:p>
          </p:txBody>
        </p:sp>
      </p:grpSp>
      <p:pic>
        <p:nvPicPr>
          <p:cNvPr id="2052" name="Picture 4" descr="Computer Engineering icon PNG and SVG Vector Free Download">
            <a:extLst>
              <a:ext uri="{FF2B5EF4-FFF2-40B4-BE49-F238E27FC236}">
                <a16:creationId xmlns:a16="http://schemas.microsoft.com/office/drawing/2014/main" id="{0875300F-E47C-D312-4AC4-D5A63225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61" y="1336689"/>
            <a:ext cx="456613" cy="5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99B047-E53A-0915-9620-169CF218577E}"/>
              </a:ext>
            </a:extLst>
          </p:cNvPr>
          <p:cNvSpPr txBox="1"/>
          <p:nvPr/>
        </p:nvSpPr>
        <p:spPr>
          <a:xfrm>
            <a:off x="4120815" y="5912502"/>
            <a:ext cx="529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* Open Neural Network exchange</a:t>
            </a:r>
            <a:endParaRPr lang="en-GB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F444F-3DF6-BE78-8FA1-ED7C9047C61B}"/>
              </a:ext>
            </a:extLst>
          </p:cNvPr>
          <p:cNvSpPr txBox="1"/>
          <p:nvPr/>
        </p:nvSpPr>
        <p:spPr>
          <a:xfrm>
            <a:off x="0" y="2601904"/>
            <a:ext cx="781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EC458-6B58-1605-5588-DA31991C0719}"/>
              </a:ext>
            </a:extLst>
          </p:cNvPr>
          <p:cNvSpPr txBox="1"/>
          <p:nvPr/>
        </p:nvSpPr>
        <p:spPr>
          <a:xfrm>
            <a:off x="35922" y="4130114"/>
            <a:ext cx="1172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Specification</a:t>
            </a:r>
          </a:p>
          <a:p>
            <a:pPr algn="ctr"/>
            <a:r>
              <a:rPr lang="en-GB" sz="12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(list of properties)</a:t>
            </a:r>
          </a:p>
        </p:txBody>
      </p:sp>
      <p:pic>
        <p:nvPicPr>
          <p:cNvPr id="11" name="Picture 2" descr="Free Document SVG, PNG Icon, Symbol. Download Image.">
            <a:extLst>
              <a:ext uri="{FF2B5EF4-FFF2-40B4-BE49-F238E27FC236}">
                <a16:creationId xmlns:a16="http://schemas.microsoft.com/office/drawing/2014/main" id="{9795BD4B-664D-C926-7088-5DA16BA7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3" y="5030677"/>
            <a:ext cx="735324" cy="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eras: Deep Learning for humans">
            <a:extLst>
              <a:ext uri="{FF2B5EF4-FFF2-40B4-BE49-F238E27FC236}">
                <a16:creationId xmlns:a16="http://schemas.microsoft.com/office/drawing/2014/main" id="{8327C819-50BB-B0A5-7730-873BF316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" y="1640786"/>
            <a:ext cx="1172041" cy="3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C92A2F-E5E5-AC46-03B1-9E804FC8E388}"/>
              </a:ext>
            </a:extLst>
          </p:cNvPr>
          <p:cNvSpPr/>
          <p:nvPr/>
        </p:nvSpPr>
        <p:spPr>
          <a:xfrm>
            <a:off x="70306" y="3746784"/>
            <a:ext cx="1103328" cy="2747460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8" grpId="0" animBg="1"/>
      <p:bldP spid="20" grpId="0"/>
      <p:bldP spid="4" grpId="0"/>
      <p:bldP spid="10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NNs at CERN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Where are we?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0026AC-1F31-9B06-12A9-5E0A72D9999F}"/>
              </a:ext>
            </a:extLst>
          </p:cNvPr>
          <p:cNvSpPr txBox="1"/>
          <p:nvPr/>
        </p:nvSpPr>
        <p:spPr>
          <a:xfrm>
            <a:off x="713508" y="2263914"/>
            <a:ext cx="965771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Previous experience in formal methods applied to PLC </a:t>
            </a:r>
            <a:r>
              <a:rPr lang="en-US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programs (since ~ 2013)</a:t>
            </a:r>
            <a:endParaRPr lang="en-US" sz="1800" b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Case study</a:t>
            </a:r>
            <a:r>
              <a:rPr lang="en-US" sz="1800" b="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 2023: Verification of NN controller for LHC Cooling Tower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Evaluation of </a:t>
            </a:r>
            <a:r>
              <a:rPr lang="en-US" sz="18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existing NN-verification tools </a:t>
            </a:r>
            <a:r>
              <a:rPr lang="en-US" sz="1800" b="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summer student in 2023</a:t>
            </a:r>
          </a:p>
          <a:p>
            <a:pPr lvl="1"/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D945A2CB-1E14-C2F4-D786-C05AF18B5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1228105" y="3952498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E7B3CF-F5BC-6DAB-3D00-F04CACB458CE}"/>
              </a:ext>
            </a:extLst>
          </p:cNvPr>
          <p:cNvSpPr txBox="1"/>
          <p:nvPr/>
        </p:nvSpPr>
        <p:spPr>
          <a:xfrm>
            <a:off x="1907003" y="3969494"/>
            <a:ext cx="979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Ignacio D. Lopez-Miguel et al. “</a:t>
            </a:r>
            <a:r>
              <a:rPr lang="en-GB" sz="12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Verification of Neural Networks Meets PLC Code: An LHC Cooling Tower Control System at CERN</a:t>
            </a:r>
            <a:r>
              <a:rPr lang="en-US" sz="12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  <a:p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</a:t>
            </a:r>
            <a:r>
              <a:rPr lang="en-GB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EANN 2023: Engineering Applications of Neural Networks conference </a:t>
            </a:r>
            <a:r>
              <a:rPr lang="en-GB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https://link.springer.com/chapter/10.1007/978-3-031-34204-2_35</a:t>
            </a:r>
            <a:r>
              <a:rPr lang="en-GB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4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5CD9488B-096D-B01E-9CA1-A3A6D912A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1223073" y="5338462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D2396-12C3-A06D-847D-D79354FFCAA0}"/>
              </a:ext>
            </a:extLst>
          </p:cNvPr>
          <p:cNvSpPr txBox="1"/>
          <p:nvPr/>
        </p:nvSpPr>
        <p:spPr>
          <a:xfrm>
            <a:off x="1901971" y="5466228"/>
            <a:ext cx="9799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Thanapong Sommart report. “</a:t>
            </a:r>
            <a:r>
              <a:rPr lang="en-GB" sz="12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Verification of Neural Networks</a:t>
            </a:r>
            <a:r>
              <a:rPr lang="en-US" sz="12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https://cds.cern.ch/record/2867415</a:t>
            </a:r>
            <a:endParaRPr lang="en-GB" sz="1200" i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BF7136A2-32F3-000C-F204-ACB31A731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1223073" y="2728506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1882F-154D-C481-E658-06FAB44949D9}"/>
              </a:ext>
            </a:extLst>
          </p:cNvPr>
          <p:cNvSpPr txBox="1"/>
          <p:nvPr/>
        </p:nvSpPr>
        <p:spPr>
          <a:xfrm>
            <a:off x="1907004" y="2829336"/>
            <a:ext cx="406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~ 20 publications related to this project  + </a:t>
            </a:r>
            <a:r>
              <a:rPr lang="en-US" sz="1200" i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PLCverif</a:t>
            </a:r>
            <a:r>
              <a:rPr lang="en-US" sz="12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tool</a:t>
            </a:r>
            <a:endParaRPr lang="en-GB" sz="1200" i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4" descr="W. Booth on behalf of the BE-ICS-PCS section 1">
            <a:extLst>
              <a:ext uri="{FF2B5EF4-FFF2-40B4-BE49-F238E27FC236}">
                <a16:creationId xmlns:a16="http://schemas.microsoft.com/office/drawing/2014/main" id="{9B7F3CDC-BB37-4684-C791-C5C368B40C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74431" y="2728506"/>
            <a:ext cx="478662" cy="478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EAF302-E3DB-655B-371E-1F09BA409978}"/>
              </a:ext>
            </a:extLst>
          </p:cNvPr>
          <p:cNvSpPr/>
          <p:nvPr/>
        </p:nvSpPr>
        <p:spPr>
          <a:xfrm>
            <a:off x="643689" y="3331715"/>
            <a:ext cx="10912643" cy="11680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E429D-E132-935C-83DD-4EC631A9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13" y="1051133"/>
            <a:ext cx="4856034" cy="2028952"/>
          </a:xfrm>
        </p:spPr>
        <p:txBody>
          <a:bodyPr/>
          <a:lstStyle/>
          <a:p>
            <a:r>
              <a:rPr lang="en-GB" dirty="0"/>
              <a:t>CERN case study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B9868-DE35-257F-F858-EC5C7B80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B9C5C2-EDA8-F434-AC48-CE870F73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4" name="Picture 3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C4318E33-F963-0B32-EA04-D4DB41F3E3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6954819" y="2158130"/>
            <a:ext cx="4856034" cy="2541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D47D65-0B53-F8D0-46C0-630443EBDC5E}"/>
              </a:ext>
            </a:extLst>
          </p:cNvPr>
          <p:cNvSpPr txBox="1"/>
          <p:nvPr/>
        </p:nvSpPr>
        <p:spPr>
          <a:xfrm>
            <a:off x="8101473" y="4975620"/>
            <a:ext cx="256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LHC cooling towers</a:t>
            </a:r>
          </a:p>
          <a:p>
            <a:pPr algn="ctr"/>
            <a:endParaRPr lang="en-GB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case study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LHC cooling towers control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05946-6F8D-2887-BD56-8C69C4B1332E}"/>
              </a:ext>
            </a:extLst>
          </p:cNvPr>
          <p:cNvSpPr txBox="1"/>
          <p:nvPr/>
        </p:nvSpPr>
        <p:spPr>
          <a:xfrm>
            <a:off x="610495" y="1488428"/>
            <a:ext cx="6055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Induced draft cooling towers (IDCTs)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Provide cold water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 different LHC subsystems (e.g. cryogenics, chillers, air handling units,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Control actions: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 selection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Ventilation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Showering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Bypass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Fan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Control objective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Keep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outlet water temperature within strict limits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Utilize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minimum amount of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1AA82-C888-866E-31E1-98C9D6CC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38" y="1499819"/>
            <a:ext cx="5309342" cy="31402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08D797-6CE3-418D-D01C-4F47C9733993}"/>
              </a:ext>
            </a:extLst>
          </p:cNvPr>
          <p:cNvGrpSpPr/>
          <p:nvPr/>
        </p:nvGrpSpPr>
        <p:grpSpPr>
          <a:xfrm>
            <a:off x="765817" y="4929029"/>
            <a:ext cx="4709810" cy="1472474"/>
            <a:chOff x="672171" y="4795386"/>
            <a:chExt cx="4709810" cy="1472474"/>
          </a:xfrm>
        </p:grpSpPr>
        <p:sp>
          <p:nvSpPr>
            <p:cNvPr id="9" name="Abgerundetes Rechteck 9">
              <a:extLst>
                <a:ext uri="{FF2B5EF4-FFF2-40B4-BE49-F238E27FC236}">
                  <a16:creationId xmlns:a16="http://schemas.microsoft.com/office/drawing/2014/main" id="{15A42263-C07D-A157-D11D-4CE2C44A8637}"/>
                </a:ext>
              </a:extLst>
            </p:cNvPr>
            <p:cNvSpPr/>
            <p:nvPr/>
          </p:nvSpPr>
          <p:spPr>
            <a:xfrm>
              <a:off x="1484697" y="5111810"/>
              <a:ext cx="2115000" cy="9310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132577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F7BA0B-E712-4432-C934-0DA8FD6E68B6}"/>
                    </a:ext>
                  </a:extLst>
                </p:cNvPr>
                <p:cNvSpPr txBox="1"/>
                <p:nvPr/>
              </p:nvSpPr>
              <p:spPr>
                <a:xfrm>
                  <a:off x="678409" y="5212522"/>
                  <a:ext cx="35118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𝑤𝑒𝑡𝑏𝑢𝑙𝑏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F7BA0B-E712-4432-C934-0DA8FD6E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09" y="5212522"/>
                  <a:ext cx="351186" cy="276999"/>
                </a:xfrm>
                <a:prstGeom prst="rect">
                  <a:avLst/>
                </a:prstGeom>
                <a:blipFill>
                  <a:blip r:embed="rId3"/>
                  <a:stretch>
                    <a:fillRect r="-824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FA2890-A503-F4E1-754F-44C205CB3968}"/>
                </a:ext>
              </a:extLst>
            </p:cNvPr>
            <p:cNvCxnSpPr>
              <a:cxnSpLocks/>
            </p:cNvCxnSpPr>
            <p:nvPr/>
          </p:nvCxnSpPr>
          <p:spPr>
            <a:xfrm>
              <a:off x="1224445" y="5463252"/>
              <a:ext cx="4402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1E84A4-FCED-BDF7-FFB2-27FDC092249A}"/>
                    </a:ext>
                  </a:extLst>
                </p:cNvPr>
                <p:cNvSpPr txBox="1"/>
                <p:nvPr/>
              </p:nvSpPr>
              <p:spPr>
                <a:xfrm>
                  <a:off x="678409" y="5398867"/>
                  <a:ext cx="351186" cy="2912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𝑠𝑢𝑝𝑝𝑙𝑦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1E84A4-FCED-BDF7-FFB2-27FDC0922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09" y="5398867"/>
                  <a:ext cx="351186" cy="291298"/>
                </a:xfrm>
                <a:prstGeom prst="rect">
                  <a:avLst/>
                </a:prstGeom>
                <a:blipFill>
                  <a:blip r:embed="rId4"/>
                  <a:stretch>
                    <a:fillRect r="-63158" b="-42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E476AF-5D5C-1501-F439-F882269DDC72}"/>
                    </a:ext>
                  </a:extLst>
                </p:cNvPr>
                <p:cNvSpPr txBox="1"/>
                <p:nvPr/>
              </p:nvSpPr>
              <p:spPr>
                <a:xfrm>
                  <a:off x="672171" y="5570147"/>
                  <a:ext cx="35118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𝑜𝑢𝑡𝑙𝑒𝑡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E476AF-5D5C-1501-F439-F882269DD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71" y="5570147"/>
                  <a:ext cx="351186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508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05B3A4-9B59-C358-932F-4781565425D6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209646" y="5577335"/>
              <a:ext cx="455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2CECD0-8E5E-FBA9-FD4A-297BEECF5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4697" y="5369753"/>
              <a:ext cx="706133" cy="8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6EFA61-C299-AF46-48B0-E5BED59BB470}"/>
                    </a:ext>
                  </a:extLst>
                </p:cNvPr>
                <p:cNvSpPr txBox="1"/>
                <p:nvPr/>
              </p:nvSpPr>
              <p:spPr>
                <a:xfrm>
                  <a:off x="3536866" y="5047405"/>
                  <a:ext cx="351186" cy="2912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𝑓𝑎</m:t>
                        </m:r>
                        <m:sSub>
                          <m:sSubPr>
                            <m:ctrlP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12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𝑠𝑝𝑒𝑒𝑑</m:t>
                            </m:r>
                          </m:sub>
                        </m:sSub>
                      </m:oMath>
                    </m:oMathPara>
                  </a14:m>
                  <a:endParaRPr lang="es-ES" sz="1200" b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6EFA61-C299-AF46-48B0-E5BED59BB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866" y="5047405"/>
                  <a:ext cx="351186" cy="291298"/>
                </a:xfrm>
                <a:prstGeom prst="rect">
                  <a:avLst/>
                </a:prstGeom>
                <a:blipFill>
                  <a:blip r:embed="rId6"/>
                  <a:stretch>
                    <a:fillRect r="-105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735999-6E21-CA1C-3550-8391B3C506C9}"/>
                    </a:ext>
                  </a:extLst>
                </p:cNvPr>
                <p:cNvSpPr txBox="1"/>
                <p:nvPr/>
              </p:nvSpPr>
              <p:spPr>
                <a:xfrm>
                  <a:off x="3716927" y="5679852"/>
                  <a:ext cx="35118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𝑚𝑜𝑑𝑒</m:t>
                        </m:r>
                      </m:oMath>
                    </m:oMathPara>
                  </a14:m>
                  <a:endParaRPr lang="es-ES" sz="1200" b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735999-6E21-CA1C-3550-8391B3C50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927" y="5679852"/>
                  <a:ext cx="351186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465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bgerundetes Rechteck 9">
              <a:extLst>
                <a:ext uri="{FF2B5EF4-FFF2-40B4-BE49-F238E27FC236}">
                  <a16:creationId xmlns:a16="http://schemas.microsoft.com/office/drawing/2014/main" id="{9B88345C-C446-8EB5-CEEB-82DD1F68D41B}"/>
                </a:ext>
              </a:extLst>
            </p:cNvPr>
            <p:cNvSpPr/>
            <p:nvPr/>
          </p:nvSpPr>
          <p:spPr>
            <a:xfrm>
              <a:off x="2599529" y="5264072"/>
              <a:ext cx="855000" cy="2113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32577"/>
                  </a:solidFill>
                </a:rPr>
                <a:t>NN fan</a:t>
              </a:r>
            </a:p>
          </p:txBody>
        </p:sp>
        <p:sp>
          <p:nvSpPr>
            <p:cNvPr id="22" name="Abgerundetes Rechteck 9">
              <a:extLst>
                <a:ext uri="{FF2B5EF4-FFF2-40B4-BE49-F238E27FC236}">
                  <a16:creationId xmlns:a16="http://schemas.microsoft.com/office/drawing/2014/main" id="{620BE40A-F322-1CBB-CBF1-94E0234D62CD}"/>
                </a:ext>
              </a:extLst>
            </p:cNvPr>
            <p:cNvSpPr/>
            <p:nvPr/>
          </p:nvSpPr>
          <p:spPr>
            <a:xfrm>
              <a:off x="2609697" y="5577335"/>
              <a:ext cx="855000" cy="2113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32577"/>
                  </a:solidFill>
                </a:rPr>
                <a:t>NN mode</a:t>
              </a:r>
            </a:p>
          </p:txBody>
        </p:sp>
        <p:sp>
          <p:nvSpPr>
            <p:cNvPr id="23" name="Abgerundetes Rechteck 9">
              <a:extLst>
                <a:ext uri="{FF2B5EF4-FFF2-40B4-BE49-F238E27FC236}">
                  <a16:creationId xmlns:a16="http://schemas.microsoft.com/office/drawing/2014/main" id="{D123A299-7DAB-4E72-3508-42B56D9CEBB1}"/>
                </a:ext>
              </a:extLst>
            </p:cNvPr>
            <p:cNvSpPr/>
            <p:nvPr/>
          </p:nvSpPr>
          <p:spPr>
            <a:xfrm>
              <a:off x="1664697" y="5380545"/>
              <a:ext cx="797061" cy="3935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32577"/>
                  </a:solidFill>
                </a:rPr>
                <a:t>common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4220C47-795F-AC1C-B4B1-E311C23DBC74}"/>
                </a:ext>
              </a:extLst>
            </p:cNvPr>
            <p:cNvCxnSpPr>
              <a:cxnSpLocks/>
            </p:cNvCxnSpPr>
            <p:nvPr/>
          </p:nvCxnSpPr>
          <p:spPr>
            <a:xfrm>
              <a:off x="3464729" y="5674671"/>
              <a:ext cx="7061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1E8EAB-6818-1EC9-3BBE-6C0C8673E6CD}"/>
                </a:ext>
              </a:extLst>
            </p:cNvPr>
            <p:cNvSpPr txBox="1"/>
            <p:nvPr/>
          </p:nvSpPr>
          <p:spPr>
            <a:xfrm>
              <a:off x="3536866" y="5888851"/>
              <a:ext cx="131542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classification</a:t>
              </a:r>
              <a:endParaRPr lang="es-E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FB609B-6C02-EE40-0A72-4F72A0BFF891}"/>
                </a:ext>
              </a:extLst>
            </p:cNvPr>
            <p:cNvSpPr txBox="1"/>
            <p:nvPr/>
          </p:nvSpPr>
          <p:spPr>
            <a:xfrm>
              <a:off x="3529950" y="4795386"/>
              <a:ext cx="116580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regression</a:t>
              </a:r>
              <a:endParaRPr lang="es-E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B7A3FA7-7E31-E9DA-242D-80FCE3A1216F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2466708" y="5369753"/>
              <a:ext cx="132821" cy="1904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3A8D45-2460-39D6-A3BF-9B0F0839A061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2479583" y="5585504"/>
              <a:ext cx="130114" cy="97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bgerundetes Rechteck 9">
              <a:extLst>
                <a:ext uri="{FF2B5EF4-FFF2-40B4-BE49-F238E27FC236}">
                  <a16:creationId xmlns:a16="http://schemas.microsoft.com/office/drawing/2014/main" id="{51C16E17-0F82-3A3D-E488-BEB193D865ED}"/>
                </a:ext>
              </a:extLst>
            </p:cNvPr>
            <p:cNvSpPr/>
            <p:nvPr/>
          </p:nvSpPr>
          <p:spPr>
            <a:xfrm>
              <a:off x="4170830" y="5315067"/>
              <a:ext cx="797061" cy="393580"/>
            </a:xfrm>
            <a:prstGeom prst="roundRect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IDCT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B276875-AE22-C30D-6604-872A58B3E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9646" y="5683016"/>
              <a:ext cx="455051" cy="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EF09F00-E59B-0F9C-CA78-7C8976B30137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967891" y="5511857"/>
              <a:ext cx="414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EEAD99-78F8-7DF9-A0E4-283D6E0201C2}"/>
                </a:ext>
              </a:extLst>
            </p:cNvPr>
            <p:cNvCxnSpPr>
              <a:cxnSpLocks/>
            </p:cNvCxnSpPr>
            <p:nvPr/>
          </p:nvCxnSpPr>
          <p:spPr>
            <a:xfrm>
              <a:off x="1224445" y="6267860"/>
              <a:ext cx="4157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BAEA89E-2C4F-09C6-0053-83FA5A616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12171" y="569179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7D9F767-2FAC-88BA-8FFD-1A0696155F04}"/>
                </a:ext>
              </a:extLst>
            </p:cNvPr>
            <p:cNvCxnSpPr>
              <a:cxnSpLocks/>
            </p:cNvCxnSpPr>
            <p:nvPr/>
          </p:nvCxnSpPr>
          <p:spPr>
            <a:xfrm>
              <a:off x="5381981" y="5511857"/>
              <a:ext cx="0" cy="756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5CFB6E-F00E-7462-6C28-399428F48F17}"/>
                </a:ext>
              </a:extLst>
            </p:cNvPr>
            <p:cNvSpPr txBox="1"/>
            <p:nvPr/>
          </p:nvSpPr>
          <p:spPr>
            <a:xfrm>
              <a:off x="1501830" y="5061484"/>
              <a:ext cx="11658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132577"/>
                  </a:solidFill>
                </a:rPr>
                <a:t>NN</a:t>
              </a:r>
              <a:endParaRPr lang="es-ES" sz="1400" dirty="0">
                <a:solidFill>
                  <a:srgbClr val="132577"/>
                </a:solidFill>
              </a:endParaRPr>
            </a:p>
          </p:txBody>
        </p:sp>
        <p:sp>
          <p:nvSpPr>
            <p:cNvPr id="36" name="Abgerundetes Rechteck 9">
              <a:extLst>
                <a:ext uri="{FF2B5EF4-FFF2-40B4-BE49-F238E27FC236}">
                  <a16:creationId xmlns:a16="http://schemas.microsoft.com/office/drawing/2014/main" id="{8B9BB2EF-D74F-F9C8-E6D8-8CC8A6747998}"/>
                </a:ext>
              </a:extLst>
            </p:cNvPr>
            <p:cNvSpPr/>
            <p:nvPr/>
          </p:nvSpPr>
          <p:spPr>
            <a:xfrm>
              <a:off x="1484582" y="5112694"/>
              <a:ext cx="2115000" cy="931050"/>
            </a:xfrm>
            <a:prstGeom prst="roundRect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Model predictive controller (MPC)</a:t>
              </a:r>
            </a:p>
          </p:txBody>
        </p:sp>
      </p:grpSp>
      <p:pic>
        <p:nvPicPr>
          <p:cNvPr id="37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C20CDC85-BA72-308A-2FA1-298B42B3E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6392923" y="4919294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4E657B-17CB-C2C2-D42D-30E7F1926E54}"/>
              </a:ext>
            </a:extLst>
          </p:cNvPr>
          <p:cNvSpPr txBox="1"/>
          <p:nvPr/>
        </p:nvSpPr>
        <p:spPr>
          <a:xfrm>
            <a:off x="6992384" y="4936017"/>
            <a:ext cx="518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Ghawash, F., Hovd, M., Schofield, B.: </a:t>
            </a:r>
            <a:r>
              <a:rPr lang="en-GB" sz="10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 predictive control of induced draft</a:t>
            </a:r>
          </a:p>
          <a:p>
            <a:r>
              <a:rPr lang="en-GB" sz="10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cooling towers in a large scale cooling plant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IFAC-</a:t>
            </a:r>
            <a:r>
              <a:rPr lang="en-GB" sz="1000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PapersOnLine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55(7), 161–167</a:t>
            </a:r>
          </a:p>
          <a:p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(2022) 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/>
              </a:rPr>
              <a:t>https://www.sciencedirect.com/science/article/pii/S2405896322008394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4" name="Abgerundetes Rechteck 9">
            <a:extLst>
              <a:ext uri="{FF2B5EF4-FFF2-40B4-BE49-F238E27FC236}">
                <a16:creationId xmlns:a16="http://schemas.microsoft.com/office/drawing/2014/main" id="{1B3563B3-3710-96F7-18D9-A47C1CD7E4A3}"/>
              </a:ext>
            </a:extLst>
          </p:cNvPr>
          <p:cNvSpPr/>
          <p:nvPr/>
        </p:nvSpPr>
        <p:spPr>
          <a:xfrm>
            <a:off x="1576152" y="5245453"/>
            <a:ext cx="2115000" cy="9310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Neural Network controller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BC73E-3428-ABD7-6C47-83EE569820CD}"/>
              </a:ext>
            </a:extLst>
          </p:cNvPr>
          <p:cNvSpPr txBox="1"/>
          <p:nvPr/>
        </p:nvSpPr>
        <p:spPr>
          <a:xfrm>
            <a:off x="6146131" y="5567274"/>
            <a:ext cx="4225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idea was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replacing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the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MPC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by a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</a:t>
            </a:r>
          </a:p>
          <a:p>
            <a:pPr algn="ctr"/>
            <a:endParaRPr lang="en-US" sz="1400" b="1" dirty="0">
              <a:solidFill>
                <a:schemeClr val="accent3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the NN is NOT DEPLOYED YET!! </a:t>
            </a:r>
          </a:p>
          <a:p>
            <a:endParaRPr lang="en-US" sz="1400" b="1" dirty="0">
              <a:solidFill>
                <a:schemeClr val="accent3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8" name="Picture 2" descr="Work In Progress Images – Browse 577 ...">
            <a:extLst>
              <a:ext uri="{FF2B5EF4-FFF2-40B4-BE49-F238E27FC236}">
                <a16:creationId xmlns:a16="http://schemas.microsoft.com/office/drawing/2014/main" id="{37CCDFFA-9FE3-9402-2600-FD0D4C57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592" y="5784900"/>
            <a:ext cx="1857727" cy="7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case study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NN on a PLC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2DAF24FD-6D49-17BD-5ED7-AD5D1DE7BA61}"/>
              </a:ext>
            </a:extLst>
          </p:cNvPr>
          <p:cNvSpPr txBox="1"/>
          <p:nvPr/>
        </p:nvSpPr>
        <p:spPr>
          <a:xfrm>
            <a:off x="713509" y="3317982"/>
            <a:ext cx="3882554" cy="24929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NN on PLCs?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Widely used in the process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Hardware robustness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Communication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Simple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be programmed</a:t>
            </a:r>
            <a:endParaRPr lang="en-US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38A8F3-1389-585C-FDBE-5AA2F8E4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13" y="3853968"/>
            <a:ext cx="5763621" cy="1308262"/>
          </a:xfrm>
          <a:prstGeom prst="rect">
            <a:avLst/>
          </a:prstGeom>
        </p:spPr>
      </p:pic>
      <p:sp>
        <p:nvSpPr>
          <p:cNvPr id="38" name="Textfeld 8">
            <a:extLst>
              <a:ext uri="{FF2B5EF4-FFF2-40B4-BE49-F238E27FC236}">
                <a16:creationId xmlns:a16="http://schemas.microsoft.com/office/drawing/2014/main" id="{2761E819-CAC6-7AA0-B871-A626EEAEA1B0}"/>
              </a:ext>
            </a:extLst>
          </p:cNvPr>
          <p:cNvSpPr txBox="1"/>
          <p:nvPr/>
        </p:nvSpPr>
        <p:spPr>
          <a:xfrm>
            <a:off x="5560513" y="3319610"/>
            <a:ext cx="51148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on PLC code (structured control language)</a:t>
            </a:r>
          </a:p>
        </p:txBody>
      </p:sp>
      <p:pic>
        <p:nvPicPr>
          <p:cNvPr id="41" name="Picture 2" descr="SIMATIC S7-1200 | SIMATIC Controller | Siemens Österreich">
            <a:extLst>
              <a:ext uri="{FF2B5EF4-FFF2-40B4-BE49-F238E27FC236}">
                <a16:creationId xmlns:a16="http://schemas.microsoft.com/office/drawing/2014/main" id="{F872E235-2107-9986-3C5C-00384AF8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01" y="1404179"/>
            <a:ext cx="2355688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4B5C47-4DBA-FB43-41A8-0199171F7801}"/>
              </a:ext>
            </a:extLst>
          </p:cNvPr>
          <p:cNvSpPr txBox="1"/>
          <p:nvPr/>
        </p:nvSpPr>
        <p:spPr>
          <a:xfrm>
            <a:off x="8988445" y="2732348"/>
            <a:ext cx="1665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Siemens S7-1200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22C83-E039-47FF-BB45-46B76B5B0929}"/>
              </a:ext>
            </a:extLst>
          </p:cNvPr>
          <p:cNvSpPr txBox="1"/>
          <p:nvPr/>
        </p:nvSpPr>
        <p:spPr>
          <a:xfrm>
            <a:off x="713508" y="1834587"/>
            <a:ext cx="7979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Neural network will be </a:t>
            </a:r>
            <a:r>
              <a:rPr lang="en-US" sz="16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implemented in a PLC </a:t>
            </a:r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(Programmable Logic Controller)</a:t>
            </a:r>
          </a:p>
        </p:txBody>
      </p:sp>
    </p:spTree>
    <p:extLst>
      <p:ext uri="{BB962C8B-B14F-4D97-AF65-F5344CB8AC3E}">
        <p14:creationId xmlns:p14="http://schemas.microsoft.com/office/powerpoint/2010/main" val="5911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case study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LHC cooling towers control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F98114CF-117F-923E-48F4-27173691BA95}"/>
              </a:ext>
            </a:extLst>
          </p:cNvPr>
          <p:cNvSpPr txBox="1"/>
          <p:nvPr/>
        </p:nvSpPr>
        <p:spPr>
          <a:xfrm>
            <a:off x="610156" y="4585434"/>
            <a:ext cx="62605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Feedforward NN with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ReLU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SoftMax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activation functions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Developed and trained with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Python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Keras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Automatically translated to S7-1200 Siemens PLC Structured Control Language (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12" name="Picture 611">
            <a:extLst>
              <a:ext uri="{FF2B5EF4-FFF2-40B4-BE49-F238E27FC236}">
                <a16:creationId xmlns:a16="http://schemas.microsoft.com/office/drawing/2014/main" id="{75EF4CE6-889C-9B9F-D74E-BE9334D0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2" y="1868012"/>
            <a:ext cx="3092125" cy="1828847"/>
          </a:xfrm>
          <a:prstGeom prst="rect">
            <a:avLst/>
          </a:prstGeom>
        </p:spPr>
      </p:pic>
      <p:sp>
        <p:nvSpPr>
          <p:cNvPr id="613" name="TextBox 612">
            <a:extLst>
              <a:ext uri="{FF2B5EF4-FFF2-40B4-BE49-F238E27FC236}">
                <a16:creationId xmlns:a16="http://schemas.microsoft.com/office/drawing/2014/main" id="{16AC0A05-9184-6A97-DD88-BF43255AD972}"/>
              </a:ext>
            </a:extLst>
          </p:cNvPr>
          <p:cNvSpPr txBox="1"/>
          <p:nvPr/>
        </p:nvSpPr>
        <p:spPr>
          <a:xfrm>
            <a:off x="5430964" y="682289"/>
            <a:ext cx="355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Initial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non-conventional NN architecture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A3BA72-5523-076D-43CA-DE6CA0F4BFBE}"/>
              </a:ext>
            </a:extLst>
          </p:cNvPr>
          <p:cNvGrpSpPr/>
          <p:nvPr/>
        </p:nvGrpSpPr>
        <p:grpSpPr>
          <a:xfrm>
            <a:off x="3726307" y="1005471"/>
            <a:ext cx="8465693" cy="5636465"/>
            <a:chOff x="3726307" y="1005471"/>
            <a:chExt cx="8465693" cy="5636465"/>
          </a:xfrm>
        </p:grpSpPr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8A94A475-B44E-3AD2-F0E3-A06FFA4D4650}"/>
                </a:ext>
              </a:extLst>
            </p:cNvPr>
            <p:cNvSpPr txBox="1"/>
            <p:nvPr/>
          </p:nvSpPr>
          <p:spPr>
            <a:xfrm>
              <a:off x="3726307" y="1401542"/>
              <a:ext cx="11579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8AF6BF-4342-6FFC-4B5E-F6EE0D6BD20E}"/>
                </a:ext>
              </a:extLst>
            </p:cNvPr>
            <p:cNvGrpSpPr/>
            <p:nvPr/>
          </p:nvGrpSpPr>
          <p:grpSpPr>
            <a:xfrm>
              <a:off x="3763615" y="1005471"/>
              <a:ext cx="8428385" cy="5636465"/>
              <a:chOff x="3763615" y="1005471"/>
              <a:chExt cx="8428385" cy="5636465"/>
            </a:xfrm>
          </p:grpSpPr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1FA34BD2-4BFC-F875-F3E4-4C8348E4E451}"/>
                  </a:ext>
                </a:extLst>
              </p:cNvPr>
              <p:cNvSpPr/>
              <p:nvPr/>
            </p:nvSpPr>
            <p:spPr>
              <a:xfrm>
                <a:off x="7354197" y="4061251"/>
                <a:ext cx="1910839" cy="258068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C8C5B0E3-B81C-1B78-962E-DB8EC9F673EF}"/>
                  </a:ext>
                </a:extLst>
              </p:cNvPr>
              <p:cNvSpPr/>
              <p:nvPr/>
            </p:nvSpPr>
            <p:spPr>
              <a:xfrm>
                <a:off x="7354198" y="1390180"/>
                <a:ext cx="1910839" cy="258068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F29F9304-3076-1179-12F2-97505201BE8B}"/>
                  </a:ext>
                </a:extLst>
              </p:cNvPr>
              <p:cNvSpPr/>
              <p:nvPr/>
            </p:nvSpPr>
            <p:spPr>
              <a:xfrm>
                <a:off x="4999686" y="1394010"/>
                <a:ext cx="1910839" cy="258068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BD35F143-E3FC-B719-94DE-E3BCC75CCE6D}"/>
                  </a:ext>
                </a:extLst>
              </p:cNvPr>
              <p:cNvSpPr/>
              <p:nvPr/>
            </p:nvSpPr>
            <p:spPr>
              <a:xfrm>
                <a:off x="5166251" y="1549636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E0FB4688-CE1B-7FA6-018C-E5A73E512779}"/>
                  </a:ext>
                </a:extLst>
              </p:cNvPr>
              <p:cNvSpPr/>
              <p:nvPr/>
            </p:nvSpPr>
            <p:spPr>
              <a:xfrm>
                <a:off x="4387491" y="1816312"/>
                <a:ext cx="443215" cy="1828847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46BED167-9097-E102-5A4B-AC740ED92016}"/>
                  </a:ext>
                </a:extLst>
              </p:cNvPr>
              <p:cNvSpPr/>
              <p:nvPr/>
            </p:nvSpPr>
            <p:spPr>
              <a:xfrm>
                <a:off x="5261891" y="160628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A7600178-84C4-7009-DBC1-7934C0DA8430}"/>
                  </a:ext>
                </a:extLst>
              </p:cNvPr>
              <p:cNvSpPr/>
              <p:nvPr/>
            </p:nvSpPr>
            <p:spPr>
              <a:xfrm>
                <a:off x="5261891" y="189754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0ED2211C-934B-9F63-F861-1BAD1D286D6C}"/>
                  </a:ext>
                </a:extLst>
              </p:cNvPr>
              <p:cNvSpPr/>
              <p:nvPr/>
            </p:nvSpPr>
            <p:spPr>
              <a:xfrm>
                <a:off x="5261891" y="218881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3F0E3DCB-ADD0-17E0-8C1C-06E23146CEC0}"/>
                  </a:ext>
                </a:extLst>
              </p:cNvPr>
              <p:cNvSpPr/>
              <p:nvPr/>
            </p:nvSpPr>
            <p:spPr>
              <a:xfrm>
                <a:off x="5261891" y="248008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9348E714-AC63-7915-3494-D0BC9BA4F910}"/>
                  </a:ext>
                </a:extLst>
              </p:cNvPr>
              <p:cNvSpPr/>
              <p:nvPr/>
            </p:nvSpPr>
            <p:spPr>
              <a:xfrm>
                <a:off x="4523695" y="207137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Arrow Connector 495">
                <a:extLst>
                  <a:ext uri="{FF2B5EF4-FFF2-40B4-BE49-F238E27FC236}">
                    <a16:creationId xmlns:a16="http://schemas.microsoft.com/office/drawing/2014/main" id="{3E965B82-FCF6-4498-0DE4-390020D2AFC9}"/>
                  </a:ext>
                </a:extLst>
              </p:cNvPr>
              <p:cNvCxnSpPr>
                <a:stCxn id="495" idx="6"/>
                <a:endCxn id="491" idx="3"/>
              </p:cNvCxnSpPr>
              <p:nvPr/>
            </p:nvCxnSpPr>
            <p:spPr>
              <a:xfrm flipV="1">
                <a:off x="4667711" y="1729206"/>
                <a:ext cx="615271" cy="41417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7" name="Straight Arrow Connector 496">
                <a:extLst>
                  <a:ext uri="{FF2B5EF4-FFF2-40B4-BE49-F238E27FC236}">
                    <a16:creationId xmlns:a16="http://schemas.microsoft.com/office/drawing/2014/main" id="{D5081909-7DA4-84C6-548E-B483909F3CE3}"/>
                  </a:ext>
                </a:extLst>
              </p:cNvPr>
              <p:cNvCxnSpPr>
                <a:cxnSpLocks/>
                <a:stCxn id="495" idx="6"/>
                <a:endCxn id="492" idx="2"/>
              </p:cNvCxnSpPr>
              <p:nvPr/>
            </p:nvCxnSpPr>
            <p:spPr>
              <a:xfrm flipV="1">
                <a:off x="4667711" y="1969557"/>
                <a:ext cx="594180" cy="17382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8" name="Straight Arrow Connector 497">
                <a:extLst>
                  <a:ext uri="{FF2B5EF4-FFF2-40B4-BE49-F238E27FC236}">
                    <a16:creationId xmlns:a16="http://schemas.microsoft.com/office/drawing/2014/main" id="{4616E6C3-D56F-C99F-A019-2E6D96E64BEE}"/>
                  </a:ext>
                </a:extLst>
              </p:cNvPr>
              <p:cNvCxnSpPr>
                <a:cxnSpLocks/>
                <a:stCxn id="495" idx="6"/>
                <a:endCxn id="493" idx="2"/>
              </p:cNvCxnSpPr>
              <p:nvPr/>
            </p:nvCxnSpPr>
            <p:spPr>
              <a:xfrm>
                <a:off x="4667711" y="2143382"/>
                <a:ext cx="594180" cy="11744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9" name="Straight Arrow Connector 498">
                <a:extLst>
                  <a:ext uri="{FF2B5EF4-FFF2-40B4-BE49-F238E27FC236}">
                    <a16:creationId xmlns:a16="http://schemas.microsoft.com/office/drawing/2014/main" id="{619B1AB5-38F1-DEF3-866A-CF8F8EBBEA1D}"/>
                  </a:ext>
                </a:extLst>
              </p:cNvPr>
              <p:cNvCxnSpPr>
                <a:cxnSpLocks/>
                <a:stCxn id="495" idx="6"/>
                <a:endCxn id="494" idx="2"/>
              </p:cNvCxnSpPr>
              <p:nvPr/>
            </p:nvCxnSpPr>
            <p:spPr>
              <a:xfrm>
                <a:off x="4667711" y="2143382"/>
                <a:ext cx="594180" cy="40871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1" name="TextBox 500">
                    <a:extLst>
                      <a:ext uri="{FF2B5EF4-FFF2-40B4-BE49-F238E27FC236}">
                        <a16:creationId xmlns:a16="http://schemas.microsoft.com/office/drawing/2014/main" id="{51A9018B-D86A-4E77-33F5-D4D14E8320C4}"/>
                      </a:ext>
                    </a:extLst>
                  </p:cNvPr>
                  <p:cNvSpPr txBox="1"/>
                  <p:nvPr/>
                </p:nvSpPr>
                <p:spPr>
                  <a:xfrm>
                    <a:off x="3780235" y="1989467"/>
                    <a:ext cx="62053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13257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solidFill>
                                    <a:srgbClr val="13257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1200" i="1">
                                  <a:solidFill>
                                    <a:srgbClr val="132577"/>
                                  </a:solidFill>
                                  <a:latin typeface="Cambria Math" panose="02040503050406030204" pitchFamily="18" charset="0"/>
                                </a:rPr>
                                <m:t>𝑤𝑒𝑡𝑏𝑢𝑙𝑏</m:t>
                              </m:r>
                            </m:sub>
                          </m:sSub>
                        </m:oMath>
                      </m:oMathPara>
                    </a14:m>
                    <a:endParaRPr lang="en-US" sz="1200" i="1" dirty="0">
                      <a:solidFill>
                        <a:srgbClr val="13257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1" name="TextBox 500">
                    <a:extLst>
                      <a:ext uri="{FF2B5EF4-FFF2-40B4-BE49-F238E27FC236}">
                        <a16:creationId xmlns:a16="http://schemas.microsoft.com/office/drawing/2014/main" id="{51A9018B-D86A-4E77-33F5-D4D14E8320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0235" y="1989467"/>
                    <a:ext cx="620535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96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8927DD39-C1EF-7548-1969-29E92C35392C}"/>
                  </a:ext>
                </a:extLst>
              </p:cNvPr>
              <p:cNvSpPr/>
              <p:nvPr/>
            </p:nvSpPr>
            <p:spPr>
              <a:xfrm>
                <a:off x="9695732" y="2521867"/>
                <a:ext cx="375859" cy="43852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4852029A-0B37-B04F-889C-04495D294354}"/>
                  </a:ext>
                </a:extLst>
              </p:cNvPr>
              <p:cNvSpPr/>
              <p:nvPr/>
            </p:nvSpPr>
            <p:spPr>
              <a:xfrm>
                <a:off x="9811654" y="269520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4" name="TextBox 503">
                    <a:extLst>
                      <a:ext uri="{FF2B5EF4-FFF2-40B4-BE49-F238E27FC236}">
                        <a16:creationId xmlns:a16="http://schemas.microsoft.com/office/drawing/2014/main" id="{F119662B-BCBA-D636-6913-74F99C063C4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40821" y="2618785"/>
                    <a:ext cx="857561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𝐹𝑎𝑛</m:t>
                          </m:r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𝑆𝑝𝑒𝑒𝑑</m:t>
                          </m:r>
                        </m:oMath>
                      </m:oMathPara>
                    </a14:m>
                    <a:endParaRPr lang="en-US" sz="1200" i="1" dirty="0">
                      <a:solidFill>
                        <a:srgbClr val="13257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4" name="TextBox 503">
                    <a:extLst>
                      <a:ext uri="{FF2B5EF4-FFF2-40B4-BE49-F238E27FC236}">
                        <a16:creationId xmlns:a16="http://schemas.microsoft.com/office/drawing/2014/main" id="{F119662B-BCBA-D636-6913-74F99C063C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0821" y="2618785"/>
                    <a:ext cx="85756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CAFBD279-1CCF-8878-CE9E-23A3E5E30815}"/>
                  </a:ext>
                </a:extLst>
              </p:cNvPr>
              <p:cNvSpPr txBox="1"/>
              <p:nvPr/>
            </p:nvSpPr>
            <p:spPr>
              <a:xfrm>
                <a:off x="9492879" y="1473008"/>
                <a:ext cx="115794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Output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set</a:t>
                </a:r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0A79ACD3-4BE6-1084-5973-8C2D3ECE9F88}"/>
                  </a:ext>
                </a:extLst>
              </p:cNvPr>
              <p:cNvSpPr/>
              <p:nvPr/>
            </p:nvSpPr>
            <p:spPr>
              <a:xfrm>
                <a:off x="4521268" y="2669276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600C12F1-99FC-4EE4-8A0C-99D533443FA4}"/>
                  </a:ext>
                </a:extLst>
              </p:cNvPr>
              <p:cNvSpPr/>
              <p:nvPr/>
            </p:nvSpPr>
            <p:spPr>
              <a:xfrm>
                <a:off x="4523953" y="319020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CE3088A8-FAD7-8AC7-D123-172A2F6C07AD}"/>
                  </a:ext>
                </a:extLst>
              </p:cNvPr>
              <p:cNvSpPr/>
              <p:nvPr/>
            </p:nvSpPr>
            <p:spPr>
              <a:xfrm>
                <a:off x="5265232" y="2771353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8A0687CF-776C-0822-2FCF-C17CA05A9682}"/>
                  </a:ext>
                </a:extLst>
              </p:cNvPr>
              <p:cNvSpPr/>
              <p:nvPr/>
            </p:nvSpPr>
            <p:spPr>
              <a:xfrm>
                <a:off x="5265232" y="306262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CF9898A3-EF1B-3442-388E-594427F39F0F}"/>
                  </a:ext>
                </a:extLst>
              </p:cNvPr>
              <p:cNvSpPr/>
              <p:nvPr/>
            </p:nvSpPr>
            <p:spPr>
              <a:xfrm>
                <a:off x="5265232" y="335388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C28F247F-5368-2DCA-40D5-EC0B18BEE630}"/>
                  </a:ext>
                </a:extLst>
              </p:cNvPr>
              <p:cNvSpPr/>
              <p:nvPr/>
            </p:nvSpPr>
            <p:spPr>
              <a:xfrm>
                <a:off x="5265232" y="364515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12" name="Straight Arrow Connector 511">
                <a:extLst>
                  <a:ext uri="{FF2B5EF4-FFF2-40B4-BE49-F238E27FC236}">
                    <a16:creationId xmlns:a16="http://schemas.microsoft.com/office/drawing/2014/main" id="{673F1464-1E92-EB28-2B44-E36D1EC274A9}"/>
                  </a:ext>
                </a:extLst>
              </p:cNvPr>
              <p:cNvCxnSpPr>
                <a:cxnSpLocks/>
                <a:stCxn id="495" idx="6"/>
                <a:endCxn id="508" idx="2"/>
              </p:cNvCxnSpPr>
              <p:nvPr/>
            </p:nvCxnSpPr>
            <p:spPr>
              <a:xfrm>
                <a:off x="4667711" y="2143382"/>
                <a:ext cx="597521" cy="69997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3" name="Straight Arrow Connector 512">
                <a:extLst>
                  <a:ext uri="{FF2B5EF4-FFF2-40B4-BE49-F238E27FC236}">
                    <a16:creationId xmlns:a16="http://schemas.microsoft.com/office/drawing/2014/main" id="{6AD0B0C5-D2FC-6A39-83DB-B22A19463BE2}"/>
                  </a:ext>
                </a:extLst>
              </p:cNvPr>
              <p:cNvCxnSpPr>
                <a:cxnSpLocks/>
                <a:stCxn id="495" idx="6"/>
                <a:endCxn id="509" idx="2"/>
              </p:cNvCxnSpPr>
              <p:nvPr/>
            </p:nvCxnSpPr>
            <p:spPr>
              <a:xfrm>
                <a:off x="4667711" y="2143382"/>
                <a:ext cx="597521" cy="99124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4" name="Straight Arrow Connector 513">
                <a:extLst>
                  <a:ext uri="{FF2B5EF4-FFF2-40B4-BE49-F238E27FC236}">
                    <a16:creationId xmlns:a16="http://schemas.microsoft.com/office/drawing/2014/main" id="{4E2CBFBD-224F-021D-528E-8A5F0985DCC6}"/>
                  </a:ext>
                </a:extLst>
              </p:cNvPr>
              <p:cNvCxnSpPr>
                <a:cxnSpLocks/>
                <a:stCxn id="495" idx="6"/>
                <a:endCxn id="510" idx="2"/>
              </p:cNvCxnSpPr>
              <p:nvPr/>
            </p:nvCxnSpPr>
            <p:spPr>
              <a:xfrm>
                <a:off x="4667711" y="2143382"/>
                <a:ext cx="597521" cy="128251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5" name="Straight Arrow Connector 514">
                <a:extLst>
                  <a:ext uri="{FF2B5EF4-FFF2-40B4-BE49-F238E27FC236}">
                    <a16:creationId xmlns:a16="http://schemas.microsoft.com/office/drawing/2014/main" id="{3A323747-1055-A3F0-AE57-380BB1A80355}"/>
                  </a:ext>
                </a:extLst>
              </p:cNvPr>
              <p:cNvCxnSpPr>
                <a:cxnSpLocks/>
                <a:stCxn id="495" idx="6"/>
                <a:endCxn id="511" idx="2"/>
              </p:cNvCxnSpPr>
              <p:nvPr/>
            </p:nvCxnSpPr>
            <p:spPr>
              <a:xfrm>
                <a:off x="4667711" y="2143382"/>
                <a:ext cx="597521" cy="157378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99D59162-8CEF-61E2-58E1-F3C33A99AA8A}"/>
                  </a:ext>
                </a:extLst>
              </p:cNvPr>
              <p:cNvSpPr/>
              <p:nvPr/>
            </p:nvSpPr>
            <p:spPr>
              <a:xfrm>
                <a:off x="6278350" y="1549636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138D6535-EDBD-37F5-0622-8BD09FC3D82D}"/>
                  </a:ext>
                </a:extLst>
              </p:cNvPr>
              <p:cNvSpPr/>
              <p:nvPr/>
            </p:nvSpPr>
            <p:spPr>
              <a:xfrm>
                <a:off x="6373990" y="160628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5DFA506A-EA73-2B81-592F-3132D3F6BC8C}"/>
                  </a:ext>
                </a:extLst>
              </p:cNvPr>
              <p:cNvSpPr/>
              <p:nvPr/>
            </p:nvSpPr>
            <p:spPr>
              <a:xfrm>
                <a:off x="6373990" y="189754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E1AE0C23-0998-F07A-903C-0BBAD36FE198}"/>
                  </a:ext>
                </a:extLst>
              </p:cNvPr>
              <p:cNvSpPr/>
              <p:nvPr/>
            </p:nvSpPr>
            <p:spPr>
              <a:xfrm>
                <a:off x="6373990" y="218881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D2C3D7CA-D175-4657-AA08-305E5DF37237}"/>
                  </a:ext>
                </a:extLst>
              </p:cNvPr>
              <p:cNvSpPr/>
              <p:nvPr/>
            </p:nvSpPr>
            <p:spPr>
              <a:xfrm>
                <a:off x="6373990" y="248008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B1D1615E-E1E9-04DD-3E3E-203672992F76}"/>
                  </a:ext>
                </a:extLst>
              </p:cNvPr>
              <p:cNvSpPr/>
              <p:nvPr/>
            </p:nvSpPr>
            <p:spPr>
              <a:xfrm>
                <a:off x="6377331" y="2771353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2B3A9297-84A4-680E-D434-EACAD9FA3F32}"/>
                  </a:ext>
                </a:extLst>
              </p:cNvPr>
              <p:cNvSpPr/>
              <p:nvPr/>
            </p:nvSpPr>
            <p:spPr>
              <a:xfrm>
                <a:off x="6377331" y="306262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7D6FDB03-E12F-1DF6-BED4-6F7C52D626EE}"/>
                  </a:ext>
                </a:extLst>
              </p:cNvPr>
              <p:cNvSpPr/>
              <p:nvPr/>
            </p:nvSpPr>
            <p:spPr>
              <a:xfrm>
                <a:off x="6377331" y="335388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79B63113-9307-0602-8520-75DE47781622}"/>
                  </a:ext>
                </a:extLst>
              </p:cNvPr>
              <p:cNvSpPr/>
              <p:nvPr/>
            </p:nvSpPr>
            <p:spPr>
              <a:xfrm>
                <a:off x="6377331" y="364515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58673527-2365-D1A7-3177-C54CE2A1911A}"/>
                  </a:ext>
                </a:extLst>
              </p:cNvPr>
              <p:cNvSpPr/>
              <p:nvPr/>
            </p:nvSpPr>
            <p:spPr>
              <a:xfrm>
                <a:off x="7500076" y="1550852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12EF730C-CD38-C2E3-4C79-0EF1589DF1E8}"/>
                  </a:ext>
                </a:extLst>
              </p:cNvPr>
              <p:cNvSpPr/>
              <p:nvPr/>
            </p:nvSpPr>
            <p:spPr>
              <a:xfrm>
                <a:off x="7595716" y="160749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D8546C05-E658-8DE7-6E88-4683FD75EEB8}"/>
                  </a:ext>
                </a:extLst>
              </p:cNvPr>
              <p:cNvSpPr/>
              <p:nvPr/>
            </p:nvSpPr>
            <p:spPr>
              <a:xfrm>
                <a:off x="7595716" y="189876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329F067-120B-DD6F-BA80-7DD586BA1D3F}"/>
                  </a:ext>
                </a:extLst>
              </p:cNvPr>
              <p:cNvSpPr/>
              <p:nvPr/>
            </p:nvSpPr>
            <p:spPr>
              <a:xfrm>
                <a:off x="7595716" y="2190033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3920EDA9-F6E1-CBCB-D713-F9F65D0A440D}"/>
                  </a:ext>
                </a:extLst>
              </p:cNvPr>
              <p:cNvSpPr/>
              <p:nvPr/>
            </p:nvSpPr>
            <p:spPr>
              <a:xfrm>
                <a:off x="7595716" y="248130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9BBFF9EF-29C1-3689-EBE9-E9DF000C6CAF}"/>
                  </a:ext>
                </a:extLst>
              </p:cNvPr>
              <p:cNvSpPr/>
              <p:nvPr/>
            </p:nvSpPr>
            <p:spPr>
              <a:xfrm>
                <a:off x="7599057" y="277256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C6D573FA-662C-FD8C-FF76-C41912BE976E}"/>
                  </a:ext>
                </a:extLst>
              </p:cNvPr>
              <p:cNvSpPr/>
              <p:nvPr/>
            </p:nvSpPr>
            <p:spPr>
              <a:xfrm>
                <a:off x="7599057" y="306383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CC238B35-A49C-B471-EADC-AF6C3A243F79}"/>
                  </a:ext>
                </a:extLst>
              </p:cNvPr>
              <p:cNvSpPr/>
              <p:nvPr/>
            </p:nvSpPr>
            <p:spPr>
              <a:xfrm>
                <a:off x="7599057" y="335510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39DC0FBC-5776-2EA7-6AF9-9C71361B2AA9}"/>
                  </a:ext>
                </a:extLst>
              </p:cNvPr>
              <p:cNvSpPr/>
              <p:nvPr/>
            </p:nvSpPr>
            <p:spPr>
              <a:xfrm>
                <a:off x="7599057" y="364637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24D76E14-EBB1-377F-E0A7-24AD74C461D3}"/>
                  </a:ext>
                </a:extLst>
              </p:cNvPr>
              <p:cNvSpPr/>
              <p:nvPr/>
            </p:nvSpPr>
            <p:spPr>
              <a:xfrm>
                <a:off x="8818508" y="1549636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5F4299AB-9C4C-E1C7-20A8-F31C85734C5B}"/>
                  </a:ext>
                </a:extLst>
              </p:cNvPr>
              <p:cNvSpPr/>
              <p:nvPr/>
            </p:nvSpPr>
            <p:spPr>
              <a:xfrm>
                <a:off x="8914148" y="160628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7AC48DBC-E2BC-9F18-87C2-E206DFB2F056}"/>
                  </a:ext>
                </a:extLst>
              </p:cNvPr>
              <p:cNvSpPr/>
              <p:nvPr/>
            </p:nvSpPr>
            <p:spPr>
              <a:xfrm>
                <a:off x="8914148" y="189754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B44C26D7-B18D-A1E4-8036-F230865215D0}"/>
                  </a:ext>
                </a:extLst>
              </p:cNvPr>
              <p:cNvSpPr/>
              <p:nvPr/>
            </p:nvSpPr>
            <p:spPr>
              <a:xfrm>
                <a:off x="8914148" y="218881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65750940-D227-EF76-BACD-056E26EEACFF}"/>
                  </a:ext>
                </a:extLst>
              </p:cNvPr>
              <p:cNvSpPr/>
              <p:nvPr/>
            </p:nvSpPr>
            <p:spPr>
              <a:xfrm>
                <a:off x="8914148" y="2480085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08AA1538-D26D-0E11-0416-B6094AAE8B9A}"/>
                  </a:ext>
                </a:extLst>
              </p:cNvPr>
              <p:cNvSpPr/>
              <p:nvPr/>
            </p:nvSpPr>
            <p:spPr>
              <a:xfrm>
                <a:off x="8917489" y="2771353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8F37FC1B-A22D-FDDF-A5EF-3C5DEDDCA836}"/>
                  </a:ext>
                </a:extLst>
              </p:cNvPr>
              <p:cNvSpPr/>
              <p:nvPr/>
            </p:nvSpPr>
            <p:spPr>
              <a:xfrm>
                <a:off x="8917489" y="3062621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77E3F96F-D165-5EA1-0AC5-A39EE6BE3E71}"/>
                  </a:ext>
                </a:extLst>
              </p:cNvPr>
              <p:cNvSpPr/>
              <p:nvPr/>
            </p:nvSpPr>
            <p:spPr>
              <a:xfrm>
                <a:off x="8917489" y="335388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0B9F4B87-1BA5-888F-6761-14082589E6D1}"/>
                  </a:ext>
                </a:extLst>
              </p:cNvPr>
              <p:cNvSpPr/>
              <p:nvPr/>
            </p:nvSpPr>
            <p:spPr>
              <a:xfrm>
                <a:off x="8917489" y="364515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556C4048-31C8-1D58-6C75-E50F5B09B18E}"/>
                  </a:ext>
                </a:extLst>
              </p:cNvPr>
              <p:cNvSpPr/>
              <p:nvPr/>
            </p:nvSpPr>
            <p:spPr>
              <a:xfrm>
                <a:off x="8170224" y="4190127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F7DC16F5-1E1B-2B88-F0CC-1F8A7D93E1B6}"/>
                  </a:ext>
                </a:extLst>
              </p:cNvPr>
              <p:cNvSpPr/>
              <p:nvPr/>
            </p:nvSpPr>
            <p:spPr>
              <a:xfrm>
                <a:off x="8265864" y="424677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6ADD66AF-C4E0-F9A0-4AE1-087AA8E3B540}"/>
                  </a:ext>
                </a:extLst>
              </p:cNvPr>
              <p:cNvSpPr/>
              <p:nvPr/>
            </p:nvSpPr>
            <p:spPr>
              <a:xfrm>
                <a:off x="8265864" y="453804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1466B178-975C-7EE6-6CD7-ED1B14ADC05E}"/>
                  </a:ext>
                </a:extLst>
              </p:cNvPr>
              <p:cNvSpPr/>
              <p:nvPr/>
            </p:nvSpPr>
            <p:spPr>
              <a:xfrm>
                <a:off x="8265864" y="4829308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E22AB714-96B2-DF93-CFD2-448CF9AB934A}"/>
                  </a:ext>
                </a:extLst>
              </p:cNvPr>
              <p:cNvSpPr/>
              <p:nvPr/>
            </p:nvSpPr>
            <p:spPr>
              <a:xfrm>
                <a:off x="8265864" y="5120576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A27B7369-C712-731A-403A-2713C2A57039}"/>
                  </a:ext>
                </a:extLst>
              </p:cNvPr>
              <p:cNvSpPr/>
              <p:nvPr/>
            </p:nvSpPr>
            <p:spPr>
              <a:xfrm>
                <a:off x="8269205" y="541184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5C3D2458-5153-CB9C-1428-EDA59C1DFC28}"/>
                  </a:ext>
                </a:extLst>
              </p:cNvPr>
              <p:cNvSpPr/>
              <p:nvPr/>
            </p:nvSpPr>
            <p:spPr>
              <a:xfrm>
                <a:off x="8269205" y="570311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BAC49ED4-28BC-5FE5-E3AC-57483D4D9D67}"/>
                  </a:ext>
                </a:extLst>
              </p:cNvPr>
              <p:cNvSpPr/>
              <p:nvPr/>
            </p:nvSpPr>
            <p:spPr>
              <a:xfrm>
                <a:off x="8269205" y="599438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8312F3C-E9F9-1BE7-1A33-EACC6B00D5FA}"/>
                  </a:ext>
                </a:extLst>
              </p:cNvPr>
              <p:cNvSpPr/>
              <p:nvPr/>
            </p:nvSpPr>
            <p:spPr>
              <a:xfrm>
                <a:off x="8269205" y="628565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BDBC52CF-CD45-097E-C4E6-89F9A307E3D7}"/>
                  </a:ext>
                </a:extLst>
              </p:cNvPr>
              <p:cNvSpPr/>
              <p:nvPr/>
            </p:nvSpPr>
            <p:spPr>
              <a:xfrm>
                <a:off x="8840373" y="4190127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FB702FB-5D4F-35E8-70BB-09EC940BA965}"/>
                  </a:ext>
                </a:extLst>
              </p:cNvPr>
              <p:cNvSpPr/>
              <p:nvPr/>
            </p:nvSpPr>
            <p:spPr>
              <a:xfrm>
                <a:off x="8936013" y="424677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00DCDCA4-C3B2-86C2-B5C9-9F59460F1EAA}"/>
                  </a:ext>
                </a:extLst>
              </p:cNvPr>
              <p:cNvSpPr/>
              <p:nvPr/>
            </p:nvSpPr>
            <p:spPr>
              <a:xfrm>
                <a:off x="8936013" y="453804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3114EA33-03B9-751E-61CE-C84F47E733A9}"/>
                  </a:ext>
                </a:extLst>
              </p:cNvPr>
              <p:cNvSpPr/>
              <p:nvPr/>
            </p:nvSpPr>
            <p:spPr>
              <a:xfrm>
                <a:off x="8936013" y="4829308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4BDA55AF-D390-6206-2D21-C60976C36B09}"/>
                  </a:ext>
                </a:extLst>
              </p:cNvPr>
              <p:cNvSpPr/>
              <p:nvPr/>
            </p:nvSpPr>
            <p:spPr>
              <a:xfrm>
                <a:off x="8936013" y="5120576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49BAF0C4-3045-A056-2457-E9A4DE96DC25}"/>
                  </a:ext>
                </a:extLst>
              </p:cNvPr>
              <p:cNvSpPr/>
              <p:nvPr/>
            </p:nvSpPr>
            <p:spPr>
              <a:xfrm>
                <a:off x="8939354" y="541184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754EDB8B-4982-7A8B-25B1-224081AE173E}"/>
                  </a:ext>
                </a:extLst>
              </p:cNvPr>
              <p:cNvSpPr/>
              <p:nvPr/>
            </p:nvSpPr>
            <p:spPr>
              <a:xfrm>
                <a:off x="8939354" y="570311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F4DB94DF-971F-C057-85C6-E7E391B072F4}"/>
                  </a:ext>
                </a:extLst>
              </p:cNvPr>
              <p:cNvSpPr/>
              <p:nvPr/>
            </p:nvSpPr>
            <p:spPr>
              <a:xfrm>
                <a:off x="8939354" y="599438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FA010F1F-24ED-FAC7-4E66-9E53EF927D6F}"/>
                  </a:ext>
                </a:extLst>
              </p:cNvPr>
              <p:cNvSpPr/>
              <p:nvPr/>
            </p:nvSpPr>
            <p:spPr>
              <a:xfrm>
                <a:off x="8939354" y="628565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F1B66081-FC88-84C1-E1AD-996773A0A845}"/>
                  </a:ext>
                </a:extLst>
              </p:cNvPr>
              <p:cNvSpPr/>
              <p:nvPr/>
            </p:nvSpPr>
            <p:spPr>
              <a:xfrm>
                <a:off x="7500076" y="4190127"/>
                <a:ext cx="336721" cy="2331104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02DD01F7-8330-23DE-9048-EA4AFE2283BC}"/>
                  </a:ext>
                </a:extLst>
              </p:cNvPr>
              <p:cNvSpPr/>
              <p:nvPr/>
            </p:nvSpPr>
            <p:spPr>
              <a:xfrm>
                <a:off x="7595716" y="424677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90E05880-34DC-6047-B5DF-CD3BCCD1E3A7}"/>
                  </a:ext>
                </a:extLst>
              </p:cNvPr>
              <p:cNvSpPr/>
              <p:nvPr/>
            </p:nvSpPr>
            <p:spPr>
              <a:xfrm>
                <a:off x="7595716" y="453804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720016BC-1127-50F1-A83C-15D01172F54B}"/>
                  </a:ext>
                </a:extLst>
              </p:cNvPr>
              <p:cNvSpPr/>
              <p:nvPr/>
            </p:nvSpPr>
            <p:spPr>
              <a:xfrm>
                <a:off x="7595716" y="4829308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290B72A0-8747-3831-0594-D73ACC0F7838}"/>
                  </a:ext>
                </a:extLst>
              </p:cNvPr>
              <p:cNvSpPr/>
              <p:nvPr/>
            </p:nvSpPr>
            <p:spPr>
              <a:xfrm>
                <a:off x="7595716" y="5120576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92C57507-8309-8BFD-23D1-04DE3A386C25}"/>
                  </a:ext>
                </a:extLst>
              </p:cNvPr>
              <p:cNvSpPr/>
              <p:nvPr/>
            </p:nvSpPr>
            <p:spPr>
              <a:xfrm>
                <a:off x="7599057" y="541184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19CE5144-DBE0-1198-A2CB-38964A7DAC5B}"/>
                  </a:ext>
                </a:extLst>
              </p:cNvPr>
              <p:cNvSpPr/>
              <p:nvPr/>
            </p:nvSpPr>
            <p:spPr>
              <a:xfrm>
                <a:off x="7599057" y="5703112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09D1B8DB-AD94-4562-6545-AE0278585E5A}"/>
                  </a:ext>
                </a:extLst>
              </p:cNvPr>
              <p:cNvSpPr/>
              <p:nvPr/>
            </p:nvSpPr>
            <p:spPr>
              <a:xfrm>
                <a:off x="7599057" y="599438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E929ACF1-D113-BBFF-F010-7FFB70D63A53}"/>
                  </a:ext>
                </a:extLst>
              </p:cNvPr>
              <p:cNvSpPr/>
              <p:nvPr/>
            </p:nvSpPr>
            <p:spPr>
              <a:xfrm>
                <a:off x="7599057" y="6285650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43EF405A-A6F0-2511-A5CA-B78A8603A4E5}"/>
                  </a:ext>
                </a:extLst>
              </p:cNvPr>
              <p:cNvSpPr/>
              <p:nvPr/>
            </p:nvSpPr>
            <p:spPr>
              <a:xfrm>
                <a:off x="9701798" y="4502715"/>
                <a:ext cx="375860" cy="177936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7601B80-A530-4347-FEC6-338AA52B03A3}"/>
                  </a:ext>
                </a:extLst>
              </p:cNvPr>
              <p:cNvSpPr/>
              <p:nvPr/>
            </p:nvSpPr>
            <p:spPr>
              <a:xfrm>
                <a:off x="9838001" y="4757777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CB2F4101-822A-285C-9C50-AD8A223C305F}"/>
                  </a:ext>
                </a:extLst>
              </p:cNvPr>
              <p:cNvSpPr/>
              <p:nvPr/>
            </p:nvSpPr>
            <p:spPr>
              <a:xfrm>
                <a:off x="9835574" y="5355679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1D8E96BA-6082-5943-1EEE-1D10A08BEA12}"/>
                  </a:ext>
                </a:extLst>
              </p:cNvPr>
              <p:cNvSpPr/>
              <p:nvPr/>
            </p:nvSpPr>
            <p:spPr>
              <a:xfrm>
                <a:off x="9838259" y="5876604"/>
                <a:ext cx="144016" cy="14401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42B57EEA-C5D4-FE7E-51F4-85981B5DFE82}"/>
                  </a:ext>
                </a:extLst>
              </p:cNvPr>
              <p:cNvSpPr txBox="1"/>
              <p:nvPr/>
            </p:nvSpPr>
            <p:spPr>
              <a:xfrm>
                <a:off x="10768264" y="2480085"/>
                <a:ext cx="13555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Regression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problem</a:t>
                </a:r>
              </a:p>
            </p:txBody>
          </p: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72FDDE05-F39A-6533-C822-0CB4BD356CD9}"/>
                  </a:ext>
                </a:extLst>
              </p:cNvPr>
              <p:cNvSpPr txBox="1"/>
              <p:nvPr/>
            </p:nvSpPr>
            <p:spPr>
              <a:xfrm>
                <a:off x="10892444" y="5118337"/>
                <a:ext cx="1299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Classification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problem</a:t>
                </a:r>
              </a:p>
            </p:txBody>
          </p:sp>
          <p:cxnSp>
            <p:nvCxnSpPr>
              <p:cNvPr id="576" name="Straight Arrow Connector 575">
                <a:extLst>
                  <a:ext uri="{FF2B5EF4-FFF2-40B4-BE49-F238E27FC236}">
                    <a16:creationId xmlns:a16="http://schemas.microsoft.com/office/drawing/2014/main" id="{5748100A-D3F2-8395-1647-8DEEEB7C7CE5}"/>
                  </a:ext>
                </a:extLst>
              </p:cNvPr>
              <p:cNvCxnSpPr>
                <a:cxnSpLocks/>
                <a:stCxn id="517" idx="6"/>
                <a:endCxn id="526" idx="2"/>
              </p:cNvCxnSpPr>
              <p:nvPr/>
            </p:nvCxnSpPr>
            <p:spPr>
              <a:xfrm>
                <a:off x="6518006" y="1678289"/>
                <a:ext cx="1077710" cy="121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7" name="Straight Arrow Connector 576">
                <a:extLst>
                  <a:ext uri="{FF2B5EF4-FFF2-40B4-BE49-F238E27FC236}">
                    <a16:creationId xmlns:a16="http://schemas.microsoft.com/office/drawing/2014/main" id="{0B933451-1533-94BE-DCFF-670CEC746F62}"/>
                  </a:ext>
                </a:extLst>
              </p:cNvPr>
              <p:cNvCxnSpPr>
                <a:cxnSpLocks/>
                <a:stCxn id="517" idx="6"/>
                <a:endCxn id="527" idx="2"/>
              </p:cNvCxnSpPr>
              <p:nvPr/>
            </p:nvCxnSpPr>
            <p:spPr>
              <a:xfrm>
                <a:off x="6518006" y="1678289"/>
                <a:ext cx="1077710" cy="29248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8" name="Straight Arrow Connector 577">
                <a:extLst>
                  <a:ext uri="{FF2B5EF4-FFF2-40B4-BE49-F238E27FC236}">
                    <a16:creationId xmlns:a16="http://schemas.microsoft.com/office/drawing/2014/main" id="{B10F9459-DB68-E5C4-FD5F-FD6BE8CF5A31}"/>
                  </a:ext>
                </a:extLst>
              </p:cNvPr>
              <p:cNvCxnSpPr>
                <a:cxnSpLocks/>
                <a:stCxn id="517" idx="6"/>
                <a:endCxn id="528" idx="2"/>
              </p:cNvCxnSpPr>
              <p:nvPr/>
            </p:nvCxnSpPr>
            <p:spPr>
              <a:xfrm>
                <a:off x="6518006" y="1678289"/>
                <a:ext cx="1077710" cy="58375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9" name="Straight Arrow Connector 578">
                <a:extLst>
                  <a:ext uri="{FF2B5EF4-FFF2-40B4-BE49-F238E27FC236}">
                    <a16:creationId xmlns:a16="http://schemas.microsoft.com/office/drawing/2014/main" id="{ED4DE370-2540-53D7-60A8-B947EC3EA8C5}"/>
                  </a:ext>
                </a:extLst>
              </p:cNvPr>
              <p:cNvCxnSpPr>
                <a:cxnSpLocks/>
                <a:stCxn id="517" idx="6"/>
                <a:endCxn id="529" idx="2"/>
              </p:cNvCxnSpPr>
              <p:nvPr/>
            </p:nvCxnSpPr>
            <p:spPr>
              <a:xfrm>
                <a:off x="6518006" y="1678289"/>
                <a:ext cx="1077710" cy="87502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0" name="Straight Arrow Connector 579">
                <a:extLst>
                  <a:ext uri="{FF2B5EF4-FFF2-40B4-BE49-F238E27FC236}">
                    <a16:creationId xmlns:a16="http://schemas.microsoft.com/office/drawing/2014/main" id="{E1BCDCB7-43AE-D91A-AB99-0A4FDC131DE0}"/>
                  </a:ext>
                </a:extLst>
              </p:cNvPr>
              <p:cNvCxnSpPr>
                <a:cxnSpLocks/>
                <a:stCxn id="517" idx="6"/>
                <a:endCxn id="530" idx="2"/>
              </p:cNvCxnSpPr>
              <p:nvPr/>
            </p:nvCxnSpPr>
            <p:spPr>
              <a:xfrm>
                <a:off x="6518006" y="1678289"/>
                <a:ext cx="1081051" cy="116628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1" name="Straight Arrow Connector 580">
                <a:extLst>
                  <a:ext uri="{FF2B5EF4-FFF2-40B4-BE49-F238E27FC236}">
                    <a16:creationId xmlns:a16="http://schemas.microsoft.com/office/drawing/2014/main" id="{EC09868E-1898-D75C-2071-4CBD64084DBB}"/>
                  </a:ext>
                </a:extLst>
              </p:cNvPr>
              <p:cNvCxnSpPr>
                <a:cxnSpLocks/>
                <a:stCxn id="517" idx="6"/>
                <a:endCxn id="531" idx="2"/>
              </p:cNvCxnSpPr>
              <p:nvPr/>
            </p:nvCxnSpPr>
            <p:spPr>
              <a:xfrm>
                <a:off x="6518006" y="1678289"/>
                <a:ext cx="1081051" cy="145755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2" name="Straight Arrow Connector 581">
                <a:extLst>
                  <a:ext uri="{FF2B5EF4-FFF2-40B4-BE49-F238E27FC236}">
                    <a16:creationId xmlns:a16="http://schemas.microsoft.com/office/drawing/2014/main" id="{6157ACBC-EFC6-8538-21DD-3FC17029AB75}"/>
                  </a:ext>
                </a:extLst>
              </p:cNvPr>
              <p:cNvCxnSpPr>
                <a:cxnSpLocks/>
                <a:stCxn id="517" idx="6"/>
                <a:endCxn id="532" idx="2"/>
              </p:cNvCxnSpPr>
              <p:nvPr/>
            </p:nvCxnSpPr>
            <p:spPr>
              <a:xfrm>
                <a:off x="6518006" y="1678289"/>
                <a:ext cx="1081051" cy="174882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3" name="Straight Arrow Connector 582">
                <a:extLst>
                  <a:ext uri="{FF2B5EF4-FFF2-40B4-BE49-F238E27FC236}">
                    <a16:creationId xmlns:a16="http://schemas.microsoft.com/office/drawing/2014/main" id="{40D86B1F-36E0-B97F-D99A-DEB4D51860AA}"/>
                  </a:ext>
                </a:extLst>
              </p:cNvPr>
              <p:cNvCxnSpPr>
                <a:cxnSpLocks/>
                <a:stCxn id="517" idx="6"/>
                <a:endCxn id="533" idx="2"/>
              </p:cNvCxnSpPr>
              <p:nvPr/>
            </p:nvCxnSpPr>
            <p:spPr>
              <a:xfrm>
                <a:off x="6518006" y="1678289"/>
                <a:ext cx="1081051" cy="204009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4" name="Straight Arrow Connector 583">
                <a:extLst>
                  <a:ext uri="{FF2B5EF4-FFF2-40B4-BE49-F238E27FC236}">
                    <a16:creationId xmlns:a16="http://schemas.microsoft.com/office/drawing/2014/main" id="{0B83BAEA-4D2A-8F69-CEEB-8DC33D5701AE}"/>
                  </a:ext>
                </a:extLst>
              </p:cNvPr>
              <p:cNvCxnSpPr>
                <a:cxnSpLocks/>
                <a:stCxn id="517" idx="7"/>
                <a:endCxn id="562" idx="2"/>
              </p:cNvCxnSpPr>
              <p:nvPr/>
            </p:nvCxnSpPr>
            <p:spPr>
              <a:xfrm>
                <a:off x="6496915" y="1627372"/>
                <a:ext cx="1098801" cy="269140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5" name="Straight Arrow Connector 584">
                <a:extLst>
                  <a:ext uri="{FF2B5EF4-FFF2-40B4-BE49-F238E27FC236}">
                    <a16:creationId xmlns:a16="http://schemas.microsoft.com/office/drawing/2014/main" id="{368D6311-A32A-E59C-8E46-AA56A2B30806}"/>
                  </a:ext>
                </a:extLst>
              </p:cNvPr>
              <p:cNvCxnSpPr>
                <a:cxnSpLocks/>
                <a:stCxn id="517" idx="6"/>
                <a:endCxn id="563" idx="2"/>
              </p:cNvCxnSpPr>
              <p:nvPr/>
            </p:nvCxnSpPr>
            <p:spPr>
              <a:xfrm>
                <a:off x="6518006" y="1678289"/>
                <a:ext cx="1077710" cy="293175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6" name="Straight Arrow Connector 585">
                <a:extLst>
                  <a:ext uri="{FF2B5EF4-FFF2-40B4-BE49-F238E27FC236}">
                    <a16:creationId xmlns:a16="http://schemas.microsoft.com/office/drawing/2014/main" id="{D9D6D461-5925-A03C-9FFB-E6E5E3FEFFDB}"/>
                  </a:ext>
                </a:extLst>
              </p:cNvPr>
              <p:cNvCxnSpPr>
                <a:cxnSpLocks/>
                <a:stCxn id="517" idx="6"/>
                <a:endCxn id="564" idx="2"/>
              </p:cNvCxnSpPr>
              <p:nvPr/>
            </p:nvCxnSpPr>
            <p:spPr>
              <a:xfrm>
                <a:off x="6518006" y="1678289"/>
                <a:ext cx="1077710" cy="322302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7" name="Straight Arrow Connector 586">
                <a:extLst>
                  <a:ext uri="{FF2B5EF4-FFF2-40B4-BE49-F238E27FC236}">
                    <a16:creationId xmlns:a16="http://schemas.microsoft.com/office/drawing/2014/main" id="{F1B29A2C-F671-C9E9-8375-D2D66FE03197}"/>
                  </a:ext>
                </a:extLst>
              </p:cNvPr>
              <p:cNvCxnSpPr>
                <a:cxnSpLocks/>
                <a:stCxn id="517" idx="6"/>
                <a:endCxn id="565" idx="2"/>
              </p:cNvCxnSpPr>
              <p:nvPr/>
            </p:nvCxnSpPr>
            <p:spPr>
              <a:xfrm>
                <a:off x="6518006" y="1678289"/>
                <a:ext cx="1077710" cy="351429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8" name="Straight Arrow Connector 587">
                <a:extLst>
                  <a:ext uri="{FF2B5EF4-FFF2-40B4-BE49-F238E27FC236}">
                    <a16:creationId xmlns:a16="http://schemas.microsoft.com/office/drawing/2014/main" id="{70FE663D-44B0-3EC4-1FC9-6244F792619A}"/>
                  </a:ext>
                </a:extLst>
              </p:cNvPr>
              <p:cNvCxnSpPr>
                <a:cxnSpLocks/>
                <a:stCxn id="517" idx="6"/>
                <a:endCxn id="566" idx="2"/>
              </p:cNvCxnSpPr>
              <p:nvPr/>
            </p:nvCxnSpPr>
            <p:spPr>
              <a:xfrm>
                <a:off x="6518006" y="1678289"/>
                <a:ext cx="1081051" cy="380556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9" name="Straight Arrow Connector 588">
                <a:extLst>
                  <a:ext uri="{FF2B5EF4-FFF2-40B4-BE49-F238E27FC236}">
                    <a16:creationId xmlns:a16="http://schemas.microsoft.com/office/drawing/2014/main" id="{D19C3A2C-233E-23FB-768D-4C30AF60951C}"/>
                  </a:ext>
                </a:extLst>
              </p:cNvPr>
              <p:cNvCxnSpPr>
                <a:cxnSpLocks/>
                <a:stCxn id="517" idx="6"/>
                <a:endCxn id="567" idx="2"/>
              </p:cNvCxnSpPr>
              <p:nvPr/>
            </p:nvCxnSpPr>
            <p:spPr>
              <a:xfrm>
                <a:off x="6518006" y="1678289"/>
                <a:ext cx="1081051" cy="409683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0" name="Straight Arrow Connector 589">
                <a:extLst>
                  <a:ext uri="{FF2B5EF4-FFF2-40B4-BE49-F238E27FC236}">
                    <a16:creationId xmlns:a16="http://schemas.microsoft.com/office/drawing/2014/main" id="{178C5F1F-46BB-A56D-8BED-34F810DCC1EC}"/>
                  </a:ext>
                </a:extLst>
              </p:cNvPr>
              <p:cNvCxnSpPr>
                <a:cxnSpLocks/>
                <a:stCxn id="517" idx="6"/>
                <a:endCxn id="568" idx="2"/>
              </p:cNvCxnSpPr>
              <p:nvPr/>
            </p:nvCxnSpPr>
            <p:spPr>
              <a:xfrm>
                <a:off x="6518006" y="1678289"/>
                <a:ext cx="1081051" cy="438809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1" name="Straight Arrow Connector 590">
                <a:extLst>
                  <a:ext uri="{FF2B5EF4-FFF2-40B4-BE49-F238E27FC236}">
                    <a16:creationId xmlns:a16="http://schemas.microsoft.com/office/drawing/2014/main" id="{5DAB7F68-28F0-E2AF-C838-363C79A9414E}"/>
                  </a:ext>
                </a:extLst>
              </p:cNvPr>
              <p:cNvCxnSpPr>
                <a:cxnSpLocks/>
                <a:stCxn id="517" idx="6"/>
                <a:endCxn id="569" idx="2"/>
              </p:cNvCxnSpPr>
              <p:nvPr/>
            </p:nvCxnSpPr>
            <p:spPr>
              <a:xfrm>
                <a:off x="6518006" y="1678289"/>
                <a:ext cx="1081051" cy="467936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2" name="TextBox 591">
                    <a:extLst>
                      <a:ext uri="{FF2B5EF4-FFF2-40B4-BE49-F238E27FC236}">
                        <a16:creationId xmlns:a16="http://schemas.microsoft.com/office/drawing/2014/main" id="{7F87D7E6-70AF-B8E8-ADDA-A3B07F71F1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5012" y="4679935"/>
                    <a:ext cx="857561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𝑉𝑒𝑛𝑡𝑖𝑙𝑎𝑡𝑖𝑜𝑛</m:t>
                          </m:r>
                        </m:oMath>
                      </m:oMathPara>
                    </a14:m>
                    <a:endParaRPr lang="en-US" sz="1200" i="1" dirty="0">
                      <a:solidFill>
                        <a:srgbClr val="13257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2" name="TextBox 591">
                    <a:extLst>
                      <a:ext uri="{FF2B5EF4-FFF2-40B4-BE49-F238E27FC236}">
                        <a16:creationId xmlns:a16="http://schemas.microsoft.com/office/drawing/2014/main" id="{7F87D7E6-70AF-B8E8-ADDA-A3B07F71F1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5012" y="4679935"/>
                    <a:ext cx="85756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4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3" name="TextBox 592">
                    <a:extLst>
                      <a:ext uri="{FF2B5EF4-FFF2-40B4-BE49-F238E27FC236}">
                        <a16:creationId xmlns:a16="http://schemas.microsoft.com/office/drawing/2014/main" id="{43A86565-F71C-60AF-4513-7A2600F7FE7E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7446" y="5788941"/>
                    <a:ext cx="61081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𝐵𝑦𝑝𝑎𝑠𝑠</m:t>
                          </m:r>
                        </m:oMath>
                      </m:oMathPara>
                    </a14:m>
                    <a:endParaRPr lang="en-US" sz="1200" i="1" dirty="0">
                      <a:solidFill>
                        <a:srgbClr val="13257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3" name="TextBox 592">
                    <a:extLst>
                      <a:ext uri="{FF2B5EF4-FFF2-40B4-BE49-F238E27FC236}">
                        <a16:creationId xmlns:a16="http://schemas.microsoft.com/office/drawing/2014/main" id="{43A86565-F71C-60AF-4513-7A2600F7FE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446" y="5788941"/>
                    <a:ext cx="6108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4" name="Straight Arrow Connector 593">
                <a:extLst>
                  <a:ext uri="{FF2B5EF4-FFF2-40B4-BE49-F238E27FC236}">
                    <a16:creationId xmlns:a16="http://schemas.microsoft.com/office/drawing/2014/main" id="{EFFE5EA6-E6DA-6443-D8DC-341866139918}"/>
                  </a:ext>
                </a:extLst>
              </p:cNvPr>
              <p:cNvCxnSpPr>
                <a:cxnSpLocks/>
                <a:stCxn id="553" idx="6"/>
                <a:endCxn id="571" idx="2"/>
              </p:cNvCxnSpPr>
              <p:nvPr/>
            </p:nvCxnSpPr>
            <p:spPr>
              <a:xfrm>
                <a:off x="9080029" y="4318780"/>
                <a:ext cx="757972" cy="51100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5" name="Straight Arrow Connector 594">
                <a:extLst>
                  <a:ext uri="{FF2B5EF4-FFF2-40B4-BE49-F238E27FC236}">
                    <a16:creationId xmlns:a16="http://schemas.microsoft.com/office/drawing/2014/main" id="{30B7C51F-9E5D-A96C-A7D0-C1BF793B2C89}"/>
                  </a:ext>
                </a:extLst>
              </p:cNvPr>
              <p:cNvCxnSpPr>
                <a:cxnSpLocks/>
                <a:stCxn id="553" idx="6"/>
                <a:endCxn id="572" idx="2"/>
              </p:cNvCxnSpPr>
              <p:nvPr/>
            </p:nvCxnSpPr>
            <p:spPr>
              <a:xfrm>
                <a:off x="9080029" y="4318780"/>
                <a:ext cx="755545" cy="110890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6" name="Straight Arrow Connector 595">
                <a:extLst>
                  <a:ext uri="{FF2B5EF4-FFF2-40B4-BE49-F238E27FC236}">
                    <a16:creationId xmlns:a16="http://schemas.microsoft.com/office/drawing/2014/main" id="{B90DA311-C718-13E0-F56C-39E8A1F3AAE6}"/>
                  </a:ext>
                </a:extLst>
              </p:cNvPr>
              <p:cNvCxnSpPr>
                <a:cxnSpLocks/>
                <a:stCxn id="553" idx="6"/>
                <a:endCxn id="573" idx="2"/>
              </p:cNvCxnSpPr>
              <p:nvPr/>
            </p:nvCxnSpPr>
            <p:spPr>
              <a:xfrm>
                <a:off x="9080029" y="4318780"/>
                <a:ext cx="758230" cy="162983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7" name="Straight Arrow Connector 596">
                <a:extLst>
                  <a:ext uri="{FF2B5EF4-FFF2-40B4-BE49-F238E27FC236}">
                    <a16:creationId xmlns:a16="http://schemas.microsoft.com/office/drawing/2014/main" id="{64815449-3167-ECC0-D721-1A61EF63FACC}"/>
                  </a:ext>
                </a:extLst>
              </p:cNvPr>
              <p:cNvCxnSpPr>
                <a:cxnSpLocks/>
                <a:stCxn id="535" idx="6"/>
                <a:endCxn id="503" idx="2"/>
              </p:cNvCxnSpPr>
              <p:nvPr/>
            </p:nvCxnSpPr>
            <p:spPr>
              <a:xfrm>
                <a:off x="9058164" y="1678289"/>
                <a:ext cx="753490" cy="108892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9" name="Straight Arrow Connector 598">
                <a:extLst>
                  <a:ext uri="{FF2B5EF4-FFF2-40B4-BE49-F238E27FC236}">
                    <a16:creationId xmlns:a16="http://schemas.microsoft.com/office/drawing/2014/main" id="{C3F2B052-F517-CB7B-20C2-58BA84F7982E}"/>
                  </a:ext>
                </a:extLst>
              </p:cNvPr>
              <p:cNvCxnSpPr>
                <a:cxnSpLocks/>
                <a:stCxn id="491" idx="6"/>
                <a:endCxn id="517" idx="2"/>
              </p:cNvCxnSpPr>
              <p:nvPr/>
            </p:nvCxnSpPr>
            <p:spPr>
              <a:xfrm>
                <a:off x="5405907" y="1678289"/>
                <a:ext cx="96808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0" name="Straight Arrow Connector 599">
                <a:extLst>
                  <a:ext uri="{FF2B5EF4-FFF2-40B4-BE49-F238E27FC236}">
                    <a16:creationId xmlns:a16="http://schemas.microsoft.com/office/drawing/2014/main" id="{F0C24288-90EE-8128-36F6-50A2B721E846}"/>
                  </a:ext>
                </a:extLst>
              </p:cNvPr>
              <p:cNvCxnSpPr>
                <a:cxnSpLocks/>
                <a:stCxn id="526" idx="6"/>
                <a:endCxn id="535" idx="2"/>
              </p:cNvCxnSpPr>
              <p:nvPr/>
            </p:nvCxnSpPr>
            <p:spPr>
              <a:xfrm flipV="1">
                <a:off x="7739732" y="1678289"/>
                <a:ext cx="1174416" cy="121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1" name="Straight Arrow Connector 600">
                <a:extLst>
                  <a:ext uri="{FF2B5EF4-FFF2-40B4-BE49-F238E27FC236}">
                    <a16:creationId xmlns:a16="http://schemas.microsoft.com/office/drawing/2014/main" id="{00902CB2-390B-8AD8-0105-467DFD6DEAEC}"/>
                  </a:ext>
                </a:extLst>
              </p:cNvPr>
              <p:cNvCxnSpPr>
                <a:cxnSpLocks/>
                <a:stCxn id="562" idx="6"/>
                <a:endCxn id="544" idx="2"/>
              </p:cNvCxnSpPr>
              <p:nvPr/>
            </p:nvCxnSpPr>
            <p:spPr>
              <a:xfrm>
                <a:off x="7739732" y="4318780"/>
                <a:ext cx="52613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2" name="Straight Arrow Connector 601">
                <a:extLst>
                  <a:ext uri="{FF2B5EF4-FFF2-40B4-BE49-F238E27FC236}">
                    <a16:creationId xmlns:a16="http://schemas.microsoft.com/office/drawing/2014/main" id="{11447B5C-B6FB-CF4C-D843-4023F03B357E}"/>
                  </a:ext>
                </a:extLst>
              </p:cNvPr>
              <p:cNvCxnSpPr>
                <a:cxnSpLocks/>
                <a:stCxn id="544" idx="6"/>
                <a:endCxn id="553" idx="2"/>
              </p:cNvCxnSpPr>
              <p:nvPr/>
            </p:nvCxnSpPr>
            <p:spPr>
              <a:xfrm>
                <a:off x="8409880" y="4318780"/>
                <a:ext cx="526133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3" name="Straight Arrow Connector 602">
                <a:extLst>
                  <a:ext uri="{FF2B5EF4-FFF2-40B4-BE49-F238E27FC236}">
                    <a16:creationId xmlns:a16="http://schemas.microsoft.com/office/drawing/2014/main" id="{1A6AED73-75E9-5525-5CDF-EC498BAACD28}"/>
                  </a:ext>
                </a:extLst>
              </p:cNvPr>
              <p:cNvCxnSpPr>
                <a:cxnSpLocks/>
                <a:stCxn id="491" idx="6"/>
                <a:endCxn id="518" idx="2"/>
              </p:cNvCxnSpPr>
              <p:nvPr/>
            </p:nvCxnSpPr>
            <p:spPr>
              <a:xfrm>
                <a:off x="5405907" y="1678289"/>
                <a:ext cx="968083" cy="29126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4" name="Straight Arrow Connector 603">
                <a:extLst>
                  <a:ext uri="{FF2B5EF4-FFF2-40B4-BE49-F238E27FC236}">
                    <a16:creationId xmlns:a16="http://schemas.microsoft.com/office/drawing/2014/main" id="{EA96CE5C-F7BC-8EAC-5148-06EE186731D3}"/>
                  </a:ext>
                </a:extLst>
              </p:cNvPr>
              <p:cNvCxnSpPr>
                <a:cxnSpLocks/>
                <a:stCxn id="526" idx="6"/>
                <a:endCxn id="536" idx="2"/>
              </p:cNvCxnSpPr>
              <p:nvPr/>
            </p:nvCxnSpPr>
            <p:spPr>
              <a:xfrm>
                <a:off x="7739732" y="1679505"/>
                <a:ext cx="1174416" cy="29005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5" name="TextBox 604">
                    <a:extLst>
                      <a:ext uri="{FF2B5EF4-FFF2-40B4-BE49-F238E27FC236}">
                        <a16:creationId xmlns:a16="http://schemas.microsoft.com/office/drawing/2014/main" id="{43E0A1A7-8D01-8995-DCF7-B74B481E27DC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615" y="2545316"/>
                    <a:ext cx="620535" cy="2912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𝑠𝑢𝑝𝑝𝑙𝑦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05" name="TextBox 604">
                    <a:extLst>
                      <a:ext uri="{FF2B5EF4-FFF2-40B4-BE49-F238E27FC236}">
                        <a16:creationId xmlns:a16="http://schemas.microsoft.com/office/drawing/2014/main" id="{43E0A1A7-8D01-8995-DCF7-B74B481E27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615" y="2545316"/>
                    <a:ext cx="620535" cy="2912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6" name="TextBox 605">
                    <a:extLst>
                      <a:ext uri="{FF2B5EF4-FFF2-40B4-BE49-F238E27FC236}">
                        <a16:creationId xmlns:a16="http://schemas.microsoft.com/office/drawing/2014/main" id="{846D573C-241D-5B5E-BE53-EC3F1162BF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80235" y="3090616"/>
                    <a:ext cx="60480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𝑜𝑢𝑡𝑙𝑒𝑡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06" name="TextBox 605">
                    <a:extLst>
                      <a:ext uri="{FF2B5EF4-FFF2-40B4-BE49-F238E27FC236}">
                        <a16:creationId xmlns:a16="http://schemas.microsoft.com/office/drawing/2014/main" id="{846D573C-241D-5B5E-BE53-EC3F1162BF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0235" y="3090616"/>
                    <a:ext cx="60480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7" name="TextBox 606">
                    <a:extLst>
                      <a:ext uri="{FF2B5EF4-FFF2-40B4-BE49-F238E27FC236}">
                        <a16:creationId xmlns:a16="http://schemas.microsoft.com/office/drawing/2014/main" id="{C25B2B09-D978-9CA6-B93F-681438049A49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2992" y="5289187"/>
                    <a:ext cx="857561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132577"/>
                              </a:solidFill>
                              <a:latin typeface="Cambria Math" panose="02040503050406030204" pitchFamily="18" charset="0"/>
                            </a:rPr>
                            <m:t>𝑆h𝑜𝑤𝑒𝑟𝑖𝑛𝑔</m:t>
                          </m:r>
                        </m:oMath>
                      </m:oMathPara>
                    </a14:m>
                    <a:endParaRPr lang="en-US" sz="1200" i="1" dirty="0">
                      <a:solidFill>
                        <a:srgbClr val="13257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7" name="TextBox 606">
                    <a:extLst>
                      <a:ext uri="{FF2B5EF4-FFF2-40B4-BE49-F238E27FC236}">
                        <a16:creationId xmlns:a16="http://schemas.microsoft.com/office/drawing/2014/main" id="{C25B2B09-D978-9CA6-B93F-681438049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2992" y="5289187"/>
                    <a:ext cx="85756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28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8" name="Straight Arrow Connector 607">
                <a:extLst>
                  <a:ext uri="{FF2B5EF4-FFF2-40B4-BE49-F238E27FC236}">
                    <a16:creationId xmlns:a16="http://schemas.microsoft.com/office/drawing/2014/main" id="{E278E41C-7E56-CA7A-3F8D-D90826F2C996}"/>
                  </a:ext>
                </a:extLst>
              </p:cNvPr>
              <p:cNvCxnSpPr>
                <a:cxnSpLocks/>
                <a:stCxn id="562" idx="6"/>
                <a:endCxn id="545" idx="2"/>
              </p:cNvCxnSpPr>
              <p:nvPr/>
            </p:nvCxnSpPr>
            <p:spPr>
              <a:xfrm>
                <a:off x="7739732" y="4318780"/>
                <a:ext cx="526132" cy="29126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9" name="Straight Arrow Connector 608">
                <a:extLst>
                  <a:ext uri="{FF2B5EF4-FFF2-40B4-BE49-F238E27FC236}">
                    <a16:creationId xmlns:a16="http://schemas.microsoft.com/office/drawing/2014/main" id="{EE1D2A30-E1BF-7A9B-CE82-91EC6F9C866E}"/>
                  </a:ext>
                </a:extLst>
              </p:cNvPr>
              <p:cNvCxnSpPr>
                <a:cxnSpLocks/>
                <a:stCxn id="562" idx="6"/>
                <a:endCxn id="546" idx="2"/>
              </p:cNvCxnSpPr>
              <p:nvPr/>
            </p:nvCxnSpPr>
            <p:spPr>
              <a:xfrm>
                <a:off x="7739732" y="4318780"/>
                <a:ext cx="526132" cy="58253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0" name="Straight Arrow Connector 609">
                <a:extLst>
                  <a:ext uri="{FF2B5EF4-FFF2-40B4-BE49-F238E27FC236}">
                    <a16:creationId xmlns:a16="http://schemas.microsoft.com/office/drawing/2014/main" id="{92BB517B-8F6C-A4D4-C7D7-39E4AFB86BFE}"/>
                  </a:ext>
                </a:extLst>
              </p:cNvPr>
              <p:cNvCxnSpPr>
                <a:cxnSpLocks/>
                <a:endCxn id="547" idx="2"/>
              </p:cNvCxnSpPr>
              <p:nvPr/>
            </p:nvCxnSpPr>
            <p:spPr>
              <a:xfrm>
                <a:off x="7740444" y="4307916"/>
                <a:ext cx="525420" cy="88466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11" name="TextBox 610">
                <a:extLst>
                  <a:ext uri="{FF2B5EF4-FFF2-40B4-BE49-F238E27FC236}">
                    <a16:creationId xmlns:a16="http://schemas.microsoft.com/office/drawing/2014/main" id="{4B52CD9A-7300-335D-54CB-AD79D5D9F94C}"/>
                  </a:ext>
                </a:extLst>
              </p:cNvPr>
              <p:cNvSpPr txBox="1"/>
              <p:nvPr/>
            </p:nvSpPr>
            <p:spPr>
              <a:xfrm>
                <a:off x="6419115" y="1005471"/>
                <a:ext cx="15182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Hidden layers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cxnSp>
            <p:nvCxnSpPr>
              <p:cNvPr id="614" name="Straight Arrow Connector 613">
                <a:extLst>
                  <a:ext uri="{FF2B5EF4-FFF2-40B4-BE49-F238E27FC236}">
                    <a16:creationId xmlns:a16="http://schemas.microsoft.com/office/drawing/2014/main" id="{4F914746-EE68-8BD7-7952-08A350A766A6}"/>
                  </a:ext>
                </a:extLst>
              </p:cNvPr>
              <p:cNvCxnSpPr>
                <a:cxnSpLocks/>
                <a:stCxn id="491" idx="6"/>
                <a:endCxn id="519" idx="2"/>
              </p:cNvCxnSpPr>
              <p:nvPr/>
            </p:nvCxnSpPr>
            <p:spPr>
              <a:xfrm>
                <a:off x="5405907" y="1678289"/>
                <a:ext cx="968083" cy="58253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5" name="Straight Arrow Connector 614">
                <a:extLst>
                  <a:ext uri="{FF2B5EF4-FFF2-40B4-BE49-F238E27FC236}">
                    <a16:creationId xmlns:a16="http://schemas.microsoft.com/office/drawing/2014/main" id="{46A8775E-A782-7C54-0F59-D3B7253B22C1}"/>
                  </a:ext>
                </a:extLst>
              </p:cNvPr>
              <p:cNvCxnSpPr>
                <a:cxnSpLocks/>
                <a:stCxn id="491" idx="6"/>
                <a:endCxn id="520" idx="2"/>
              </p:cNvCxnSpPr>
              <p:nvPr/>
            </p:nvCxnSpPr>
            <p:spPr>
              <a:xfrm>
                <a:off x="5405907" y="1678289"/>
                <a:ext cx="968083" cy="87380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6" name="Straight Arrow Connector 615">
                <a:extLst>
                  <a:ext uri="{FF2B5EF4-FFF2-40B4-BE49-F238E27FC236}">
                    <a16:creationId xmlns:a16="http://schemas.microsoft.com/office/drawing/2014/main" id="{15D05AE3-6FBA-6EAA-C796-4743FA699FA8}"/>
                  </a:ext>
                </a:extLst>
              </p:cNvPr>
              <p:cNvCxnSpPr>
                <a:cxnSpLocks/>
                <a:stCxn id="491" idx="6"/>
                <a:endCxn id="521" idx="2"/>
              </p:cNvCxnSpPr>
              <p:nvPr/>
            </p:nvCxnSpPr>
            <p:spPr>
              <a:xfrm>
                <a:off x="5405907" y="1678289"/>
                <a:ext cx="971424" cy="116507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7" name="Straight Arrow Connector 616">
                <a:extLst>
                  <a:ext uri="{FF2B5EF4-FFF2-40B4-BE49-F238E27FC236}">
                    <a16:creationId xmlns:a16="http://schemas.microsoft.com/office/drawing/2014/main" id="{77E54C5D-3352-5A84-CE47-9C4F411AFC97}"/>
                  </a:ext>
                </a:extLst>
              </p:cNvPr>
              <p:cNvCxnSpPr>
                <a:cxnSpLocks/>
                <a:stCxn id="491" idx="6"/>
                <a:endCxn id="522" idx="2"/>
              </p:cNvCxnSpPr>
              <p:nvPr/>
            </p:nvCxnSpPr>
            <p:spPr>
              <a:xfrm>
                <a:off x="5405907" y="1678289"/>
                <a:ext cx="971424" cy="145634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8" name="Straight Arrow Connector 617">
                <a:extLst>
                  <a:ext uri="{FF2B5EF4-FFF2-40B4-BE49-F238E27FC236}">
                    <a16:creationId xmlns:a16="http://schemas.microsoft.com/office/drawing/2014/main" id="{F1AAA7DE-2C65-40F6-1D23-A0D9898BAC60}"/>
                  </a:ext>
                </a:extLst>
              </p:cNvPr>
              <p:cNvCxnSpPr>
                <a:cxnSpLocks/>
                <a:stCxn id="491" idx="6"/>
                <a:endCxn id="523" idx="2"/>
              </p:cNvCxnSpPr>
              <p:nvPr/>
            </p:nvCxnSpPr>
            <p:spPr>
              <a:xfrm>
                <a:off x="5405907" y="1678289"/>
                <a:ext cx="971424" cy="174760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9" name="Straight Arrow Connector 618">
                <a:extLst>
                  <a:ext uri="{FF2B5EF4-FFF2-40B4-BE49-F238E27FC236}">
                    <a16:creationId xmlns:a16="http://schemas.microsoft.com/office/drawing/2014/main" id="{C018DD56-0421-725D-4516-573C3A27F8AA}"/>
                  </a:ext>
                </a:extLst>
              </p:cNvPr>
              <p:cNvCxnSpPr>
                <a:cxnSpLocks/>
                <a:stCxn id="491" idx="6"/>
                <a:endCxn id="524" idx="2"/>
              </p:cNvCxnSpPr>
              <p:nvPr/>
            </p:nvCxnSpPr>
            <p:spPr>
              <a:xfrm>
                <a:off x="5405907" y="1678289"/>
                <a:ext cx="971424" cy="203887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620" name="Group 619">
                <a:extLst>
                  <a:ext uri="{FF2B5EF4-FFF2-40B4-BE49-F238E27FC236}">
                    <a16:creationId xmlns:a16="http://schemas.microsoft.com/office/drawing/2014/main" id="{1838CA94-0FEE-C046-39A5-C5314E4C6E6D}"/>
                  </a:ext>
                </a:extLst>
              </p:cNvPr>
              <p:cNvGrpSpPr/>
              <p:nvPr/>
            </p:nvGrpSpPr>
            <p:grpSpPr>
              <a:xfrm>
                <a:off x="5641858" y="2466264"/>
                <a:ext cx="538739" cy="449265"/>
                <a:chOff x="3819366" y="3686966"/>
                <a:chExt cx="538739" cy="449265"/>
              </a:xfrm>
            </p:grpSpPr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A736BCC3-0453-A94B-3E50-3C1561072167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22" name="Straight Connector 621">
                  <a:extLst>
                    <a:ext uri="{FF2B5EF4-FFF2-40B4-BE49-F238E27FC236}">
                      <a16:creationId xmlns:a16="http://schemas.microsoft.com/office/drawing/2014/main" id="{6F62BB58-AD4D-728F-34F8-201A9CC5C1B4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4F12328E-C1D3-4A16-88F3-BD07FB251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24" name="Rectangle: Rounded Corners 623">
                  <a:extLst>
                    <a:ext uri="{FF2B5EF4-FFF2-40B4-BE49-F238E27FC236}">
                      <a16:creationId xmlns:a16="http://schemas.microsoft.com/office/drawing/2014/main" id="{82FB9FC6-080A-FACB-18B2-5248CC28D071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5" name="Group 624">
                <a:extLst>
                  <a:ext uri="{FF2B5EF4-FFF2-40B4-BE49-F238E27FC236}">
                    <a16:creationId xmlns:a16="http://schemas.microsoft.com/office/drawing/2014/main" id="{63A5007A-9A35-990E-A6F7-85A02116418D}"/>
                  </a:ext>
                </a:extLst>
              </p:cNvPr>
              <p:cNvGrpSpPr/>
              <p:nvPr/>
            </p:nvGrpSpPr>
            <p:grpSpPr>
              <a:xfrm>
                <a:off x="6870732" y="2466264"/>
                <a:ext cx="538739" cy="449265"/>
                <a:chOff x="3819366" y="3686966"/>
                <a:chExt cx="538739" cy="449265"/>
              </a:xfrm>
            </p:grpSpPr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D32C9BD4-C1F2-CCA6-8E1C-6A8079F9FCA0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8026F167-7855-29C3-ECAF-1F762377E4CB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1339E630-8203-BC4B-7CB3-7FFA90CE79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29" name="Rectangle: Rounded Corners 628">
                  <a:extLst>
                    <a:ext uri="{FF2B5EF4-FFF2-40B4-BE49-F238E27FC236}">
                      <a16:creationId xmlns:a16="http://schemas.microsoft.com/office/drawing/2014/main" id="{43737E73-1DF4-29AE-5E97-9506FA1F7F42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30" name="Straight Arrow Connector 629">
                <a:extLst>
                  <a:ext uri="{FF2B5EF4-FFF2-40B4-BE49-F238E27FC236}">
                    <a16:creationId xmlns:a16="http://schemas.microsoft.com/office/drawing/2014/main" id="{40DF8B4C-B505-21E2-C618-729AF2199ECE}"/>
                  </a:ext>
                </a:extLst>
              </p:cNvPr>
              <p:cNvCxnSpPr>
                <a:cxnSpLocks/>
                <a:stCxn id="526" idx="6"/>
                <a:endCxn id="537" idx="2"/>
              </p:cNvCxnSpPr>
              <p:nvPr/>
            </p:nvCxnSpPr>
            <p:spPr>
              <a:xfrm>
                <a:off x="7739732" y="1679505"/>
                <a:ext cx="1174416" cy="58132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1" name="Straight Arrow Connector 630">
                <a:extLst>
                  <a:ext uri="{FF2B5EF4-FFF2-40B4-BE49-F238E27FC236}">
                    <a16:creationId xmlns:a16="http://schemas.microsoft.com/office/drawing/2014/main" id="{6E7E9698-DF3B-703A-6A8D-F99E631F259E}"/>
                  </a:ext>
                </a:extLst>
              </p:cNvPr>
              <p:cNvCxnSpPr>
                <a:cxnSpLocks/>
                <a:stCxn id="526" idx="6"/>
                <a:endCxn id="538" idx="2"/>
              </p:cNvCxnSpPr>
              <p:nvPr/>
            </p:nvCxnSpPr>
            <p:spPr>
              <a:xfrm>
                <a:off x="7739732" y="1679505"/>
                <a:ext cx="1174416" cy="87258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2" name="Straight Arrow Connector 631">
                <a:extLst>
                  <a:ext uri="{FF2B5EF4-FFF2-40B4-BE49-F238E27FC236}">
                    <a16:creationId xmlns:a16="http://schemas.microsoft.com/office/drawing/2014/main" id="{9B30E236-E2B2-0D08-EFB4-D7CB4507E2EE}"/>
                  </a:ext>
                </a:extLst>
              </p:cNvPr>
              <p:cNvCxnSpPr>
                <a:cxnSpLocks/>
                <a:stCxn id="526" idx="6"/>
                <a:endCxn id="539" idx="2"/>
              </p:cNvCxnSpPr>
              <p:nvPr/>
            </p:nvCxnSpPr>
            <p:spPr>
              <a:xfrm>
                <a:off x="7739732" y="1679505"/>
                <a:ext cx="1177757" cy="116385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3" name="Straight Arrow Connector 632">
                <a:extLst>
                  <a:ext uri="{FF2B5EF4-FFF2-40B4-BE49-F238E27FC236}">
                    <a16:creationId xmlns:a16="http://schemas.microsoft.com/office/drawing/2014/main" id="{8C42E444-3DA7-28DE-541C-11F60E841B95}"/>
                  </a:ext>
                </a:extLst>
              </p:cNvPr>
              <p:cNvCxnSpPr>
                <a:cxnSpLocks/>
                <a:stCxn id="526" idx="6"/>
                <a:endCxn id="540" idx="2"/>
              </p:cNvCxnSpPr>
              <p:nvPr/>
            </p:nvCxnSpPr>
            <p:spPr>
              <a:xfrm>
                <a:off x="7739732" y="1679505"/>
                <a:ext cx="1177757" cy="145512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4" name="Straight Arrow Connector 633">
                <a:extLst>
                  <a:ext uri="{FF2B5EF4-FFF2-40B4-BE49-F238E27FC236}">
                    <a16:creationId xmlns:a16="http://schemas.microsoft.com/office/drawing/2014/main" id="{2FD4863A-5BAC-E877-F4E5-BB950E74D326}"/>
                  </a:ext>
                </a:extLst>
              </p:cNvPr>
              <p:cNvCxnSpPr>
                <a:cxnSpLocks/>
                <a:stCxn id="526" idx="6"/>
                <a:endCxn id="541" idx="2"/>
              </p:cNvCxnSpPr>
              <p:nvPr/>
            </p:nvCxnSpPr>
            <p:spPr>
              <a:xfrm>
                <a:off x="7739732" y="1679505"/>
                <a:ext cx="1177757" cy="174639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5" name="Straight Arrow Connector 634">
                <a:extLst>
                  <a:ext uri="{FF2B5EF4-FFF2-40B4-BE49-F238E27FC236}">
                    <a16:creationId xmlns:a16="http://schemas.microsoft.com/office/drawing/2014/main" id="{D9C596F7-0F51-9E51-28F0-A8CF12552BA3}"/>
                  </a:ext>
                </a:extLst>
              </p:cNvPr>
              <p:cNvCxnSpPr>
                <a:cxnSpLocks/>
                <a:stCxn id="526" idx="6"/>
                <a:endCxn id="542" idx="2"/>
              </p:cNvCxnSpPr>
              <p:nvPr/>
            </p:nvCxnSpPr>
            <p:spPr>
              <a:xfrm>
                <a:off x="7739732" y="1679505"/>
                <a:ext cx="1177757" cy="203766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6" name="Straight Arrow Connector 635">
                <a:extLst>
                  <a:ext uri="{FF2B5EF4-FFF2-40B4-BE49-F238E27FC236}">
                    <a16:creationId xmlns:a16="http://schemas.microsoft.com/office/drawing/2014/main" id="{ECF82B19-35F0-6E7A-8891-AF09D387D035}"/>
                  </a:ext>
                </a:extLst>
              </p:cNvPr>
              <p:cNvCxnSpPr>
                <a:cxnSpLocks/>
                <a:stCxn id="562" idx="6"/>
                <a:endCxn id="548" idx="2"/>
              </p:cNvCxnSpPr>
              <p:nvPr/>
            </p:nvCxnSpPr>
            <p:spPr>
              <a:xfrm>
                <a:off x="7739732" y="4318780"/>
                <a:ext cx="529473" cy="116507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7" name="Straight Arrow Connector 636">
                <a:extLst>
                  <a:ext uri="{FF2B5EF4-FFF2-40B4-BE49-F238E27FC236}">
                    <a16:creationId xmlns:a16="http://schemas.microsoft.com/office/drawing/2014/main" id="{0D88ACA4-1BEA-B097-9CAA-F0FD068CB7BC}"/>
                  </a:ext>
                </a:extLst>
              </p:cNvPr>
              <p:cNvCxnSpPr>
                <a:cxnSpLocks/>
                <a:stCxn id="562" idx="6"/>
                <a:endCxn id="549" idx="2"/>
              </p:cNvCxnSpPr>
              <p:nvPr/>
            </p:nvCxnSpPr>
            <p:spPr>
              <a:xfrm>
                <a:off x="7739732" y="4318780"/>
                <a:ext cx="529473" cy="145634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8" name="Straight Arrow Connector 637">
                <a:extLst>
                  <a:ext uri="{FF2B5EF4-FFF2-40B4-BE49-F238E27FC236}">
                    <a16:creationId xmlns:a16="http://schemas.microsoft.com/office/drawing/2014/main" id="{C1E49E89-D0C3-1FA3-9FEC-CA21640ECA95}"/>
                  </a:ext>
                </a:extLst>
              </p:cNvPr>
              <p:cNvCxnSpPr>
                <a:cxnSpLocks/>
                <a:stCxn id="562" idx="6"/>
                <a:endCxn id="550" idx="2"/>
              </p:cNvCxnSpPr>
              <p:nvPr/>
            </p:nvCxnSpPr>
            <p:spPr>
              <a:xfrm>
                <a:off x="7739732" y="4318780"/>
                <a:ext cx="529473" cy="174760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9" name="Straight Arrow Connector 638">
                <a:extLst>
                  <a:ext uri="{FF2B5EF4-FFF2-40B4-BE49-F238E27FC236}">
                    <a16:creationId xmlns:a16="http://schemas.microsoft.com/office/drawing/2014/main" id="{B92FB03D-492F-D278-50EB-608215F5DC54}"/>
                  </a:ext>
                </a:extLst>
              </p:cNvPr>
              <p:cNvCxnSpPr>
                <a:cxnSpLocks/>
                <a:stCxn id="562" idx="6"/>
                <a:endCxn id="551" idx="2"/>
              </p:cNvCxnSpPr>
              <p:nvPr/>
            </p:nvCxnSpPr>
            <p:spPr>
              <a:xfrm>
                <a:off x="7739732" y="4318780"/>
                <a:ext cx="529473" cy="203887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0" name="Straight Arrow Connector 639">
                <a:extLst>
                  <a:ext uri="{FF2B5EF4-FFF2-40B4-BE49-F238E27FC236}">
                    <a16:creationId xmlns:a16="http://schemas.microsoft.com/office/drawing/2014/main" id="{69F75D1B-9CEE-3411-06D6-B7CE736369F7}"/>
                  </a:ext>
                </a:extLst>
              </p:cNvPr>
              <p:cNvCxnSpPr>
                <a:cxnSpLocks/>
                <a:stCxn id="544" idx="6"/>
                <a:endCxn id="554" idx="2"/>
              </p:cNvCxnSpPr>
              <p:nvPr/>
            </p:nvCxnSpPr>
            <p:spPr>
              <a:xfrm>
                <a:off x="8409880" y="4318780"/>
                <a:ext cx="526133" cy="29126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1" name="Straight Arrow Connector 640">
                <a:extLst>
                  <a:ext uri="{FF2B5EF4-FFF2-40B4-BE49-F238E27FC236}">
                    <a16:creationId xmlns:a16="http://schemas.microsoft.com/office/drawing/2014/main" id="{1A1F8B3F-D01C-6F43-19BD-767A7332ADF0}"/>
                  </a:ext>
                </a:extLst>
              </p:cNvPr>
              <p:cNvCxnSpPr>
                <a:cxnSpLocks/>
                <a:stCxn id="544" idx="6"/>
                <a:endCxn id="555" idx="2"/>
              </p:cNvCxnSpPr>
              <p:nvPr/>
            </p:nvCxnSpPr>
            <p:spPr>
              <a:xfrm>
                <a:off x="8409880" y="4318780"/>
                <a:ext cx="526133" cy="58253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2" name="Straight Arrow Connector 641">
                <a:extLst>
                  <a:ext uri="{FF2B5EF4-FFF2-40B4-BE49-F238E27FC236}">
                    <a16:creationId xmlns:a16="http://schemas.microsoft.com/office/drawing/2014/main" id="{773F9377-ACFA-6472-0116-77CC935D0509}"/>
                  </a:ext>
                </a:extLst>
              </p:cNvPr>
              <p:cNvCxnSpPr>
                <a:cxnSpLocks/>
                <a:stCxn id="544" idx="6"/>
                <a:endCxn id="556" idx="2"/>
              </p:cNvCxnSpPr>
              <p:nvPr/>
            </p:nvCxnSpPr>
            <p:spPr>
              <a:xfrm>
                <a:off x="8409880" y="4318780"/>
                <a:ext cx="526133" cy="87380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3" name="Straight Arrow Connector 642">
                <a:extLst>
                  <a:ext uri="{FF2B5EF4-FFF2-40B4-BE49-F238E27FC236}">
                    <a16:creationId xmlns:a16="http://schemas.microsoft.com/office/drawing/2014/main" id="{E5DDACB4-B336-1DA4-93A8-A53D982BCE3C}"/>
                  </a:ext>
                </a:extLst>
              </p:cNvPr>
              <p:cNvCxnSpPr>
                <a:cxnSpLocks/>
                <a:stCxn id="544" idx="6"/>
                <a:endCxn id="557" idx="2"/>
              </p:cNvCxnSpPr>
              <p:nvPr/>
            </p:nvCxnSpPr>
            <p:spPr>
              <a:xfrm>
                <a:off x="8409880" y="4318780"/>
                <a:ext cx="529474" cy="116507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4" name="Straight Arrow Connector 643">
                <a:extLst>
                  <a:ext uri="{FF2B5EF4-FFF2-40B4-BE49-F238E27FC236}">
                    <a16:creationId xmlns:a16="http://schemas.microsoft.com/office/drawing/2014/main" id="{3517FCE7-C4E6-4C7B-C5FF-82EA753B9629}"/>
                  </a:ext>
                </a:extLst>
              </p:cNvPr>
              <p:cNvCxnSpPr>
                <a:cxnSpLocks/>
                <a:stCxn id="544" idx="6"/>
                <a:endCxn id="558" idx="2"/>
              </p:cNvCxnSpPr>
              <p:nvPr/>
            </p:nvCxnSpPr>
            <p:spPr>
              <a:xfrm>
                <a:off x="8409880" y="4318780"/>
                <a:ext cx="529474" cy="145634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5" name="Straight Arrow Connector 644">
                <a:extLst>
                  <a:ext uri="{FF2B5EF4-FFF2-40B4-BE49-F238E27FC236}">
                    <a16:creationId xmlns:a16="http://schemas.microsoft.com/office/drawing/2014/main" id="{7B78BE74-E628-AD9E-94F7-BE3B285CFF8C}"/>
                  </a:ext>
                </a:extLst>
              </p:cNvPr>
              <p:cNvCxnSpPr>
                <a:cxnSpLocks/>
                <a:stCxn id="544" idx="6"/>
                <a:endCxn id="559" idx="2"/>
              </p:cNvCxnSpPr>
              <p:nvPr/>
            </p:nvCxnSpPr>
            <p:spPr>
              <a:xfrm>
                <a:off x="8409880" y="4318780"/>
                <a:ext cx="529474" cy="174760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6" name="Straight Arrow Connector 645">
                <a:extLst>
                  <a:ext uri="{FF2B5EF4-FFF2-40B4-BE49-F238E27FC236}">
                    <a16:creationId xmlns:a16="http://schemas.microsoft.com/office/drawing/2014/main" id="{757AB638-6DEA-87AC-FCE4-B28B509E7D1C}"/>
                  </a:ext>
                </a:extLst>
              </p:cNvPr>
              <p:cNvCxnSpPr>
                <a:cxnSpLocks/>
                <a:stCxn id="544" idx="6"/>
                <a:endCxn id="560" idx="2"/>
              </p:cNvCxnSpPr>
              <p:nvPr/>
            </p:nvCxnSpPr>
            <p:spPr>
              <a:xfrm>
                <a:off x="8409880" y="4318780"/>
                <a:ext cx="529474" cy="203887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7" name="Straight Arrow Connector 646">
                <a:extLst>
                  <a:ext uri="{FF2B5EF4-FFF2-40B4-BE49-F238E27FC236}">
                    <a16:creationId xmlns:a16="http://schemas.microsoft.com/office/drawing/2014/main" id="{134D316A-BA73-AFAE-4778-35E51B20DE88}"/>
                  </a:ext>
                </a:extLst>
              </p:cNvPr>
              <p:cNvCxnSpPr>
                <a:cxnSpLocks/>
                <a:stCxn id="536" idx="6"/>
                <a:endCxn id="503" idx="2"/>
              </p:cNvCxnSpPr>
              <p:nvPr/>
            </p:nvCxnSpPr>
            <p:spPr>
              <a:xfrm>
                <a:off x="9058164" y="1969557"/>
                <a:ext cx="753490" cy="79765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8" name="Straight Arrow Connector 647">
                <a:extLst>
                  <a:ext uri="{FF2B5EF4-FFF2-40B4-BE49-F238E27FC236}">
                    <a16:creationId xmlns:a16="http://schemas.microsoft.com/office/drawing/2014/main" id="{A1E180AF-C78C-9ED6-B681-217B9356720C}"/>
                  </a:ext>
                </a:extLst>
              </p:cNvPr>
              <p:cNvCxnSpPr>
                <a:cxnSpLocks/>
                <a:stCxn id="537" idx="6"/>
                <a:endCxn id="503" idx="2"/>
              </p:cNvCxnSpPr>
              <p:nvPr/>
            </p:nvCxnSpPr>
            <p:spPr>
              <a:xfrm>
                <a:off x="9058164" y="2260825"/>
                <a:ext cx="753490" cy="50638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9" name="Straight Arrow Connector 648">
                <a:extLst>
                  <a:ext uri="{FF2B5EF4-FFF2-40B4-BE49-F238E27FC236}">
                    <a16:creationId xmlns:a16="http://schemas.microsoft.com/office/drawing/2014/main" id="{55D44545-EFC4-659F-CB00-8F2C68043692}"/>
                  </a:ext>
                </a:extLst>
              </p:cNvPr>
              <p:cNvCxnSpPr>
                <a:cxnSpLocks/>
                <a:stCxn id="538" idx="6"/>
                <a:endCxn id="503" idx="2"/>
              </p:cNvCxnSpPr>
              <p:nvPr/>
            </p:nvCxnSpPr>
            <p:spPr>
              <a:xfrm>
                <a:off x="9058164" y="2552093"/>
                <a:ext cx="753490" cy="21511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0" name="Straight Arrow Connector 649">
                <a:extLst>
                  <a:ext uri="{FF2B5EF4-FFF2-40B4-BE49-F238E27FC236}">
                    <a16:creationId xmlns:a16="http://schemas.microsoft.com/office/drawing/2014/main" id="{00201329-D22D-A09D-1202-4312E4ECE91E}"/>
                  </a:ext>
                </a:extLst>
              </p:cNvPr>
              <p:cNvCxnSpPr>
                <a:cxnSpLocks/>
                <a:stCxn id="539" idx="6"/>
                <a:endCxn id="503" idx="2"/>
              </p:cNvCxnSpPr>
              <p:nvPr/>
            </p:nvCxnSpPr>
            <p:spPr>
              <a:xfrm flipV="1">
                <a:off x="9061505" y="2767212"/>
                <a:ext cx="750149" cy="7614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1" name="Straight Arrow Connector 650">
                <a:extLst>
                  <a:ext uri="{FF2B5EF4-FFF2-40B4-BE49-F238E27FC236}">
                    <a16:creationId xmlns:a16="http://schemas.microsoft.com/office/drawing/2014/main" id="{DCA0E9A9-32B7-C655-3F07-8DFD0B686C73}"/>
                  </a:ext>
                </a:extLst>
              </p:cNvPr>
              <p:cNvCxnSpPr>
                <a:cxnSpLocks/>
                <a:stCxn id="540" idx="6"/>
                <a:endCxn id="503" idx="2"/>
              </p:cNvCxnSpPr>
              <p:nvPr/>
            </p:nvCxnSpPr>
            <p:spPr>
              <a:xfrm flipV="1">
                <a:off x="9061505" y="2767212"/>
                <a:ext cx="750149" cy="36741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2" name="Straight Arrow Connector 651">
                <a:extLst>
                  <a:ext uri="{FF2B5EF4-FFF2-40B4-BE49-F238E27FC236}">
                    <a16:creationId xmlns:a16="http://schemas.microsoft.com/office/drawing/2014/main" id="{A8A5D0A4-32B4-3F32-1D38-A5219E7B8E58}"/>
                  </a:ext>
                </a:extLst>
              </p:cNvPr>
              <p:cNvCxnSpPr>
                <a:cxnSpLocks/>
                <a:stCxn id="541" idx="6"/>
                <a:endCxn id="503" idx="2"/>
              </p:cNvCxnSpPr>
              <p:nvPr/>
            </p:nvCxnSpPr>
            <p:spPr>
              <a:xfrm flipV="1">
                <a:off x="9061505" y="2767212"/>
                <a:ext cx="750149" cy="65868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3" name="Straight Arrow Connector 652">
                <a:extLst>
                  <a:ext uri="{FF2B5EF4-FFF2-40B4-BE49-F238E27FC236}">
                    <a16:creationId xmlns:a16="http://schemas.microsoft.com/office/drawing/2014/main" id="{72683935-25D8-220E-BA5E-418CFFD7368B}"/>
                  </a:ext>
                </a:extLst>
              </p:cNvPr>
              <p:cNvCxnSpPr>
                <a:cxnSpLocks/>
                <a:stCxn id="542" idx="6"/>
                <a:endCxn id="503" idx="2"/>
              </p:cNvCxnSpPr>
              <p:nvPr/>
            </p:nvCxnSpPr>
            <p:spPr>
              <a:xfrm flipV="1">
                <a:off x="9061505" y="2767212"/>
                <a:ext cx="750149" cy="94995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044F98EA-0CC8-2F3C-9297-4765ECE30B84}"/>
                  </a:ext>
                </a:extLst>
              </p:cNvPr>
              <p:cNvGrpSpPr/>
              <p:nvPr/>
            </p:nvGrpSpPr>
            <p:grpSpPr>
              <a:xfrm>
                <a:off x="8070902" y="2466264"/>
                <a:ext cx="538739" cy="449265"/>
                <a:chOff x="3819366" y="3686966"/>
                <a:chExt cx="538739" cy="449265"/>
              </a:xfrm>
            </p:grpSpPr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76F08804-2AAB-4CF5-F89F-0F545EC0561D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56" name="Straight Connector 655">
                  <a:extLst>
                    <a:ext uri="{FF2B5EF4-FFF2-40B4-BE49-F238E27FC236}">
                      <a16:creationId xmlns:a16="http://schemas.microsoft.com/office/drawing/2014/main" id="{A9439FF7-BBF9-86C7-8FFC-F98876F98BE2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7" name="Straight Connector 656">
                  <a:extLst>
                    <a:ext uri="{FF2B5EF4-FFF2-40B4-BE49-F238E27FC236}">
                      <a16:creationId xmlns:a16="http://schemas.microsoft.com/office/drawing/2014/main" id="{69C49495-9895-FA18-5C5C-A7CB7A81B4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58" name="Rectangle: Rounded Corners 657">
                  <a:extLst>
                    <a:ext uri="{FF2B5EF4-FFF2-40B4-BE49-F238E27FC236}">
                      <a16:creationId xmlns:a16="http://schemas.microsoft.com/office/drawing/2014/main" id="{5AAD869D-FD48-361A-B3C2-4067076F25FC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737F9BD3-C2D1-F3A6-A7CF-064B230BD436}"/>
                  </a:ext>
                </a:extLst>
              </p:cNvPr>
              <p:cNvGrpSpPr/>
              <p:nvPr/>
            </p:nvGrpSpPr>
            <p:grpSpPr>
              <a:xfrm>
                <a:off x="7752826" y="5116921"/>
                <a:ext cx="538739" cy="449265"/>
                <a:chOff x="3819366" y="3686966"/>
                <a:chExt cx="538739" cy="449265"/>
              </a:xfrm>
            </p:grpSpPr>
            <p:sp>
              <p:nvSpPr>
                <p:cNvPr id="660" name="TextBox 659">
                  <a:extLst>
                    <a:ext uri="{FF2B5EF4-FFF2-40B4-BE49-F238E27FC236}">
                      <a16:creationId xmlns:a16="http://schemas.microsoft.com/office/drawing/2014/main" id="{13E41DDC-2225-2B32-9332-106985AC9EBE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61" name="Straight Connector 660">
                  <a:extLst>
                    <a:ext uri="{FF2B5EF4-FFF2-40B4-BE49-F238E27FC236}">
                      <a16:creationId xmlns:a16="http://schemas.microsoft.com/office/drawing/2014/main" id="{87783AB9-BFFF-3314-7188-0F0DACA03AE5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2" name="Straight Connector 661">
                  <a:extLst>
                    <a:ext uri="{FF2B5EF4-FFF2-40B4-BE49-F238E27FC236}">
                      <a16:creationId xmlns:a16="http://schemas.microsoft.com/office/drawing/2014/main" id="{389EBFCD-D41E-9E56-0311-991DE7845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63" name="Rectangle: Rounded Corners 662">
                  <a:extLst>
                    <a:ext uri="{FF2B5EF4-FFF2-40B4-BE49-F238E27FC236}">
                      <a16:creationId xmlns:a16="http://schemas.microsoft.com/office/drawing/2014/main" id="{CADDA083-BFBA-770E-EA68-10E93A242B2B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34F03860-8E05-9BB8-EFA8-26621825F201}"/>
                  </a:ext>
                </a:extLst>
              </p:cNvPr>
              <p:cNvGrpSpPr/>
              <p:nvPr/>
            </p:nvGrpSpPr>
            <p:grpSpPr>
              <a:xfrm>
                <a:off x="8413221" y="5119205"/>
                <a:ext cx="538739" cy="449265"/>
                <a:chOff x="3819366" y="3686966"/>
                <a:chExt cx="538739" cy="449265"/>
              </a:xfrm>
            </p:grpSpPr>
            <p:sp>
              <p:nvSpPr>
                <p:cNvPr id="665" name="TextBox 664">
                  <a:extLst>
                    <a:ext uri="{FF2B5EF4-FFF2-40B4-BE49-F238E27FC236}">
                      <a16:creationId xmlns:a16="http://schemas.microsoft.com/office/drawing/2014/main" id="{D8857B18-295E-E986-A86C-C26F4AF13EC5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66" name="Straight Connector 665">
                  <a:extLst>
                    <a:ext uri="{FF2B5EF4-FFF2-40B4-BE49-F238E27FC236}">
                      <a16:creationId xmlns:a16="http://schemas.microsoft.com/office/drawing/2014/main" id="{3D8D0681-6FB9-96B6-2905-CA64E6099F3E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7" name="Straight Connector 666">
                  <a:extLst>
                    <a:ext uri="{FF2B5EF4-FFF2-40B4-BE49-F238E27FC236}">
                      <a16:creationId xmlns:a16="http://schemas.microsoft.com/office/drawing/2014/main" id="{31C68284-AAD6-1371-5BF2-F5B863B13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68" name="Rectangle: Rounded Corners 667">
                  <a:extLst>
                    <a:ext uri="{FF2B5EF4-FFF2-40B4-BE49-F238E27FC236}">
                      <a16:creationId xmlns:a16="http://schemas.microsoft.com/office/drawing/2014/main" id="{27B5231F-1627-89AD-393B-8BCEFDAF2138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9" name="Group 668">
                <a:extLst>
                  <a:ext uri="{FF2B5EF4-FFF2-40B4-BE49-F238E27FC236}">
                    <a16:creationId xmlns:a16="http://schemas.microsoft.com/office/drawing/2014/main" id="{9B3AC3C1-0931-657C-5242-45FC68F6D6A1}"/>
                  </a:ext>
                </a:extLst>
              </p:cNvPr>
              <p:cNvGrpSpPr/>
              <p:nvPr/>
            </p:nvGrpSpPr>
            <p:grpSpPr>
              <a:xfrm>
                <a:off x="4697045" y="2466264"/>
                <a:ext cx="538739" cy="449265"/>
                <a:chOff x="3819366" y="3686966"/>
                <a:chExt cx="538739" cy="449265"/>
              </a:xfrm>
            </p:grpSpPr>
            <p:sp>
              <p:nvSpPr>
                <p:cNvPr id="670" name="TextBox 669">
                  <a:extLst>
                    <a:ext uri="{FF2B5EF4-FFF2-40B4-BE49-F238E27FC236}">
                      <a16:creationId xmlns:a16="http://schemas.microsoft.com/office/drawing/2014/main" id="{BD904468-486A-257A-BB0D-C36D2150283F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71" name="Straight Connector 670">
                  <a:extLst>
                    <a:ext uri="{FF2B5EF4-FFF2-40B4-BE49-F238E27FC236}">
                      <a16:creationId xmlns:a16="http://schemas.microsoft.com/office/drawing/2014/main" id="{DBA44A69-8502-ABD7-D808-636AE31386EE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2" name="Straight Connector 671">
                  <a:extLst>
                    <a:ext uri="{FF2B5EF4-FFF2-40B4-BE49-F238E27FC236}">
                      <a16:creationId xmlns:a16="http://schemas.microsoft.com/office/drawing/2014/main" id="{4155654F-67D3-7469-4E0B-6A58CE6E9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73" name="Rectangle: Rounded Corners 672">
                  <a:extLst>
                    <a:ext uri="{FF2B5EF4-FFF2-40B4-BE49-F238E27FC236}">
                      <a16:creationId xmlns:a16="http://schemas.microsoft.com/office/drawing/2014/main" id="{7ADDA522-3428-1182-EA6F-13A9A947D5EC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74" name="Straight Arrow Connector 673">
                <a:extLst>
                  <a:ext uri="{FF2B5EF4-FFF2-40B4-BE49-F238E27FC236}">
                    <a16:creationId xmlns:a16="http://schemas.microsoft.com/office/drawing/2014/main" id="{1401E0F8-9FDC-C4EE-2B66-58E7B388DE60}"/>
                  </a:ext>
                </a:extLst>
              </p:cNvPr>
              <p:cNvCxnSpPr>
                <a:cxnSpLocks/>
                <a:stCxn id="554" idx="6"/>
                <a:endCxn id="571" idx="2"/>
              </p:cNvCxnSpPr>
              <p:nvPr/>
            </p:nvCxnSpPr>
            <p:spPr>
              <a:xfrm>
                <a:off x="9080029" y="4610048"/>
                <a:ext cx="757972" cy="21973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5" name="Straight Arrow Connector 674">
                <a:extLst>
                  <a:ext uri="{FF2B5EF4-FFF2-40B4-BE49-F238E27FC236}">
                    <a16:creationId xmlns:a16="http://schemas.microsoft.com/office/drawing/2014/main" id="{83B6AD55-54BB-B3EA-4A9A-00880B0989CA}"/>
                  </a:ext>
                </a:extLst>
              </p:cNvPr>
              <p:cNvCxnSpPr>
                <a:cxnSpLocks/>
                <a:stCxn id="554" idx="6"/>
                <a:endCxn id="572" idx="2"/>
              </p:cNvCxnSpPr>
              <p:nvPr/>
            </p:nvCxnSpPr>
            <p:spPr>
              <a:xfrm>
                <a:off x="9080029" y="4610048"/>
                <a:ext cx="755545" cy="81763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6" name="Straight Arrow Connector 675">
                <a:extLst>
                  <a:ext uri="{FF2B5EF4-FFF2-40B4-BE49-F238E27FC236}">
                    <a16:creationId xmlns:a16="http://schemas.microsoft.com/office/drawing/2014/main" id="{82DCF692-308A-BDD3-7F7F-075DCF725360}"/>
                  </a:ext>
                </a:extLst>
              </p:cNvPr>
              <p:cNvCxnSpPr>
                <a:cxnSpLocks/>
                <a:stCxn id="554" idx="6"/>
                <a:endCxn id="573" idx="2"/>
              </p:cNvCxnSpPr>
              <p:nvPr/>
            </p:nvCxnSpPr>
            <p:spPr>
              <a:xfrm>
                <a:off x="9080029" y="4610048"/>
                <a:ext cx="758230" cy="133856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7" name="Straight Arrow Connector 676">
                <a:extLst>
                  <a:ext uri="{FF2B5EF4-FFF2-40B4-BE49-F238E27FC236}">
                    <a16:creationId xmlns:a16="http://schemas.microsoft.com/office/drawing/2014/main" id="{36A587B2-68E2-FB10-2C15-D890F7A8C045}"/>
                  </a:ext>
                </a:extLst>
              </p:cNvPr>
              <p:cNvCxnSpPr>
                <a:cxnSpLocks/>
                <a:stCxn id="555" idx="6"/>
                <a:endCxn id="571" idx="2"/>
              </p:cNvCxnSpPr>
              <p:nvPr/>
            </p:nvCxnSpPr>
            <p:spPr>
              <a:xfrm flipV="1">
                <a:off x="9080029" y="4829785"/>
                <a:ext cx="757972" cy="7153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8" name="Straight Arrow Connector 677">
                <a:extLst>
                  <a:ext uri="{FF2B5EF4-FFF2-40B4-BE49-F238E27FC236}">
                    <a16:creationId xmlns:a16="http://schemas.microsoft.com/office/drawing/2014/main" id="{88DFCCDA-1266-6167-F3A4-AD7430E9D406}"/>
                  </a:ext>
                </a:extLst>
              </p:cNvPr>
              <p:cNvCxnSpPr>
                <a:cxnSpLocks/>
                <a:stCxn id="555" idx="6"/>
                <a:endCxn id="572" idx="2"/>
              </p:cNvCxnSpPr>
              <p:nvPr/>
            </p:nvCxnSpPr>
            <p:spPr>
              <a:xfrm>
                <a:off x="9080029" y="4901316"/>
                <a:ext cx="755545" cy="52637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9" name="Straight Arrow Connector 678">
                <a:extLst>
                  <a:ext uri="{FF2B5EF4-FFF2-40B4-BE49-F238E27FC236}">
                    <a16:creationId xmlns:a16="http://schemas.microsoft.com/office/drawing/2014/main" id="{3DA033A3-896C-22D7-6BE9-DA5095C7F9E1}"/>
                  </a:ext>
                </a:extLst>
              </p:cNvPr>
              <p:cNvCxnSpPr>
                <a:cxnSpLocks/>
                <a:stCxn id="555" idx="6"/>
                <a:endCxn id="573" idx="2"/>
              </p:cNvCxnSpPr>
              <p:nvPr/>
            </p:nvCxnSpPr>
            <p:spPr>
              <a:xfrm>
                <a:off x="9080029" y="4901316"/>
                <a:ext cx="758230" cy="104729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0" name="Straight Arrow Connector 679">
                <a:extLst>
                  <a:ext uri="{FF2B5EF4-FFF2-40B4-BE49-F238E27FC236}">
                    <a16:creationId xmlns:a16="http://schemas.microsoft.com/office/drawing/2014/main" id="{A740DE58-54D2-48AB-D7AF-1D206D98D31A}"/>
                  </a:ext>
                </a:extLst>
              </p:cNvPr>
              <p:cNvCxnSpPr>
                <a:cxnSpLocks/>
                <a:stCxn id="556" idx="6"/>
                <a:endCxn id="571" idx="2"/>
              </p:cNvCxnSpPr>
              <p:nvPr/>
            </p:nvCxnSpPr>
            <p:spPr>
              <a:xfrm flipV="1">
                <a:off x="9080029" y="4829785"/>
                <a:ext cx="757972" cy="36279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1" name="Straight Arrow Connector 680">
                <a:extLst>
                  <a:ext uri="{FF2B5EF4-FFF2-40B4-BE49-F238E27FC236}">
                    <a16:creationId xmlns:a16="http://schemas.microsoft.com/office/drawing/2014/main" id="{4C7F93B2-0DE2-A380-43AB-B79435C5A77A}"/>
                  </a:ext>
                </a:extLst>
              </p:cNvPr>
              <p:cNvCxnSpPr>
                <a:cxnSpLocks/>
                <a:stCxn id="556" idx="6"/>
                <a:endCxn id="572" idx="2"/>
              </p:cNvCxnSpPr>
              <p:nvPr/>
            </p:nvCxnSpPr>
            <p:spPr>
              <a:xfrm>
                <a:off x="9080029" y="5192584"/>
                <a:ext cx="755545" cy="23510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2" name="Straight Arrow Connector 681">
                <a:extLst>
                  <a:ext uri="{FF2B5EF4-FFF2-40B4-BE49-F238E27FC236}">
                    <a16:creationId xmlns:a16="http://schemas.microsoft.com/office/drawing/2014/main" id="{11DA6356-00AA-BEBA-E7CF-8F60749408FD}"/>
                  </a:ext>
                </a:extLst>
              </p:cNvPr>
              <p:cNvCxnSpPr>
                <a:cxnSpLocks/>
                <a:stCxn id="556" idx="6"/>
                <a:endCxn id="573" idx="2"/>
              </p:cNvCxnSpPr>
              <p:nvPr/>
            </p:nvCxnSpPr>
            <p:spPr>
              <a:xfrm>
                <a:off x="9080029" y="5192584"/>
                <a:ext cx="758230" cy="75602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3" name="Straight Arrow Connector 682">
                <a:extLst>
                  <a:ext uri="{FF2B5EF4-FFF2-40B4-BE49-F238E27FC236}">
                    <a16:creationId xmlns:a16="http://schemas.microsoft.com/office/drawing/2014/main" id="{36A4E185-F35E-E96F-B266-7D1728B96BA6}"/>
                  </a:ext>
                </a:extLst>
              </p:cNvPr>
              <p:cNvCxnSpPr>
                <a:cxnSpLocks/>
                <a:stCxn id="557" idx="6"/>
                <a:endCxn id="571" idx="2"/>
              </p:cNvCxnSpPr>
              <p:nvPr/>
            </p:nvCxnSpPr>
            <p:spPr>
              <a:xfrm flipV="1">
                <a:off x="9083370" y="4829785"/>
                <a:ext cx="754631" cy="65406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4" name="Straight Arrow Connector 683">
                <a:extLst>
                  <a:ext uri="{FF2B5EF4-FFF2-40B4-BE49-F238E27FC236}">
                    <a16:creationId xmlns:a16="http://schemas.microsoft.com/office/drawing/2014/main" id="{9603D7F9-F2C6-BD56-B4DF-6D7660E3F1E8}"/>
                  </a:ext>
                </a:extLst>
              </p:cNvPr>
              <p:cNvCxnSpPr>
                <a:cxnSpLocks/>
                <a:stCxn id="557" idx="6"/>
                <a:endCxn id="572" idx="2"/>
              </p:cNvCxnSpPr>
              <p:nvPr/>
            </p:nvCxnSpPr>
            <p:spPr>
              <a:xfrm flipV="1">
                <a:off x="9083370" y="5427687"/>
                <a:ext cx="752204" cy="5616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5" name="Straight Arrow Connector 684">
                <a:extLst>
                  <a:ext uri="{FF2B5EF4-FFF2-40B4-BE49-F238E27FC236}">
                    <a16:creationId xmlns:a16="http://schemas.microsoft.com/office/drawing/2014/main" id="{4B7D0489-1C51-5C16-C92B-B73B8B4C8268}"/>
                  </a:ext>
                </a:extLst>
              </p:cNvPr>
              <p:cNvCxnSpPr>
                <a:cxnSpLocks/>
                <a:stCxn id="557" idx="6"/>
                <a:endCxn id="573" idx="2"/>
              </p:cNvCxnSpPr>
              <p:nvPr/>
            </p:nvCxnSpPr>
            <p:spPr>
              <a:xfrm>
                <a:off x="9083370" y="5483852"/>
                <a:ext cx="754889" cy="46476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6" name="Straight Arrow Connector 685">
                <a:extLst>
                  <a:ext uri="{FF2B5EF4-FFF2-40B4-BE49-F238E27FC236}">
                    <a16:creationId xmlns:a16="http://schemas.microsoft.com/office/drawing/2014/main" id="{883DB0D8-ACA1-BE9F-3CBB-65F3F617FE90}"/>
                  </a:ext>
                </a:extLst>
              </p:cNvPr>
              <p:cNvCxnSpPr>
                <a:cxnSpLocks/>
                <a:stCxn id="558" idx="6"/>
                <a:endCxn id="571" idx="2"/>
              </p:cNvCxnSpPr>
              <p:nvPr/>
            </p:nvCxnSpPr>
            <p:spPr>
              <a:xfrm flipV="1">
                <a:off x="9083370" y="4829785"/>
                <a:ext cx="754631" cy="94533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7" name="Straight Arrow Connector 686">
                <a:extLst>
                  <a:ext uri="{FF2B5EF4-FFF2-40B4-BE49-F238E27FC236}">
                    <a16:creationId xmlns:a16="http://schemas.microsoft.com/office/drawing/2014/main" id="{985896E6-C7A0-309C-4945-6D288976F9E2}"/>
                  </a:ext>
                </a:extLst>
              </p:cNvPr>
              <p:cNvCxnSpPr>
                <a:cxnSpLocks/>
                <a:stCxn id="558" idx="6"/>
                <a:endCxn id="572" idx="2"/>
              </p:cNvCxnSpPr>
              <p:nvPr/>
            </p:nvCxnSpPr>
            <p:spPr>
              <a:xfrm flipV="1">
                <a:off x="9083370" y="5427687"/>
                <a:ext cx="752204" cy="34743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8" name="Straight Arrow Connector 687">
                <a:extLst>
                  <a:ext uri="{FF2B5EF4-FFF2-40B4-BE49-F238E27FC236}">
                    <a16:creationId xmlns:a16="http://schemas.microsoft.com/office/drawing/2014/main" id="{BBB0D589-3CD3-D5EE-8AF8-BD45ECB2F0F6}"/>
                  </a:ext>
                </a:extLst>
              </p:cNvPr>
              <p:cNvCxnSpPr>
                <a:cxnSpLocks/>
                <a:stCxn id="558" idx="6"/>
                <a:endCxn id="573" idx="2"/>
              </p:cNvCxnSpPr>
              <p:nvPr/>
            </p:nvCxnSpPr>
            <p:spPr>
              <a:xfrm>
                <a:off x="9083370" y="5775120"/>
                <a:ext cx="754889" cy="17349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9" name="Straight Arrow Connector 688">
                <a:extLst>
                  <a:ext uri="{FF2B5EF4-FFF2-40B4-BE49-F238E27FC236}">
                    <a16:creationId xmlns:a16="http://schemas.microsoft.com/office/drawing/2014/main" id="{61346568-A9CB-49B6-8608-3BD46F372562}"/>
                  </a:ext>
                </a:extLst>
              </p:cNvPr>
              <p:cNvCxnSpPr>
                <a:cxnSpLocks/>
                <a:stCxn id="559" idx="6"/>
                <a:endCxn id="571" idx="2"/>
              </p:cNvCxnSpPr>
              <p:nvPr/>
            </p:nvCxnSpPr>
            <p:spPr>
              <a:xfrm flipV="1">
                <a:off x="9083370" y="4829785"/>
                <a:ext cx="754631" cy="123660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0" name="Straight Arrow Connector 689">
                <a:extLst>
                  <a:ext uri="{FF2B5EF4-FFF2-40B4-BE49-F238E27FC236}">
                    <a16:creationId xmlns:a16="http://schemas.microsoft.com/office/drawing/2014/main" id="{ECDA1D0C-E0C6-99CF-10E5-29181DF3615E}"/>
                  </a:ext>
                </a:extLst>
              </p:cNvPr>
              <p:cNvCxnSpPr>
                <a:cxnSpLocks/>
                <a:stCxn id="559" idx="6"/>
                <a:endCxn id="572" idx="2"/>
              </p:cNvCxnSpPr>
              <p:nvPr/>
            </p:nvCxnSpPr>
            <p:spPr>
              <a:xfrm flipV="1">
                <a:off x="9083370" y="5427687"/>
                <a:ext cx="752204" cy="63870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1" name="Straight Arrow Connector 690">
                <a:extLst>
                  <a:ext uri="{FF2B5EF4-FFF2-40B4-BE49-F238E27FC236}">
                    <a16:creationId xmlns:a16="http://schemas.microsoft.com/office/drawing/2014/main" id="{9918EE47-D66A-48AF-AD58-E6FAC346F5C8}"/>
                  </a:ext>
                </a:extLst>
              </p:cNvPr>
              <p:cNvCxnSpPr>
                <a:cxnSpLocks/>
                <a:stCxn id="559" idx="6"/>
                <a:endCxn id="573" idx="2"/>
              </p:cNvCxnSpPr>
              <p:nvPr/>
            </p:nvCxnSpPr>
            <p:spPr>
              <a:xfrm flipV="1">
                <a:off x="9083370" y="5948612"/>
                <a:ext cx="754889" cy="11777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2" name="Straight Arrow Connector 691">
                <a:extLst>
                  <a:ext uri="{FF2B5EF4-FFF2-40B4-BE49-F238E27FC236}">
                    <a16:creationId xmlns:a16="http://schemas.microsoft.com/office/drawing/2014/main" id="{553CA68C-42A4-EEC5-7935-502E4D718DCB}"/>
                  </a:ext>
                </a:extLst>
              </p:cNvPr>
              <p:cNvCxnSpPr>
                <a:cxnSpLocks/>
                <a:stCxn id="560" idx="6"/>
                <a:endCxn id="571" idx="2"/>
              </p:cNvCxnSpPr>
              <p:nvPr/>
            </p:nvCxnSpPr>
            <p:spPr>
              <a:xfrm flipV="1">
                <a:off x="9083370" y="4829785"/>
                <a:ext cx="754631" cy="152787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3" name="Straight Arrow Connector 692">
                <a:extLst>
                  <a:ext uri="{FF2B5EF4-FFF2-40B4-BE49-F238E27FC236}">
                    <a16:creationId xmlns:a16="http://schemas.microsoft.com/office/drawing/2014/main" id="{D497C940-965A-9F6A-31B8-9DAA447F3E26}"/>
                  </a:ext>
                </a:extLst>
              </p:cNvPr>
              <p:cNvCxnSpPr>
                <a:cxnSpLocks/>
                <a:stCxn id="560" idx="6"/>
                <a:endCxn id="572" idx="2"/>
              </p:cNvCxnSpPr>
              <p:nvPr/>
            </p:nvCxnSpPr>
            <p:spPr>
              <a:xfrm flipV="1">
                <a:off x="9083370" y="5427687"/>
                <a:ext cx="752204" cy="92997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4" name="Straight Arrow Connector 693">
                <a:extLst>
                  <a:ext uri="{FF2B5EF4-FFF2-40B4-BE49-F238E27FC236}">
                    <a16:creationId xmlns:a16="http://schemas.microsoft.com/office/drawing/2014/main" id="{87200FE6-192A-6481-EFE1-616AFAE0235B}"/>
                  </a:ext>
                </a:extLst>
              </p:cNvPr>
              <p:cNvCxnSpPr>
                <a:cxnSpLocks/>
                <a:stCxn id="560" idx="6"/>
                <a:endCxn id="573" idx="2"/>
              </p:cNvCxnSpPr>
              <p:nvPr/>
            </p:nvCxnSpPr>
            <p:spPr>
              <a:xfrm flipV="1">
                <a:off x="9083370" y="5948612"/>
                <a:ext cx="754889" cy="40904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7C23253A-3D86-666F-8C15-B50B2B27CBF7}"/>
                  </a:ext>
                </a:extLst>
              </p:cNvPr>
              <p:cNvGrpSpPr/>
              <p:nvPr/>
            </p:nvGrpSpPr>
            <p:grpSpPr>
              <a:xfrm>
                <a:off x="9135798" y="5124107"/>
                <a:ext cx="679076" cy="449265"/>
                <a:chOff x="10234254" y="3656107"/>
                <a:chExt cx="679076" cy="449265"/>
              </a:xfrm>
            </p:grpSpPr>
            <p:sp>
              <p:nvSpPr>
                <p:cNvPr id="696" name="TextBox 695">
                  <a:extLst>
                    <a:ext uri="{FF2B5EF4-FFF2-40B4-BE49-F238E27FC236}">
                      <a16:creationId xmlns:a16="http://schemas.microsoft.com/office/drawing/2014/main" id="{19482D08-5DC6-66DE-98A9-6BAB964F569E}"/>
                    </a:ext>
                  </a:extLst>
                </p:cNvPr>
                <p:cNvSpPr txBox="1"/>
                <p:nvPr/>
              </p:nvSpPr>
              <p:spPr>
                <a:xfrm>
                  <a:off x="10234254" y="3656107"/>
                  <a:ext cx="67907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Softmax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7" name="Rectangle: Rounded Corners 696">
                  <a:extLst>
                    <a:ext uri="{FF2B5EF4-FFF2-40B4-BE49-F238E27FC236}">
                      <a16:creationId xmlns:a16="http://schemas.microsoft.com/office/drawing/2014/main" id="{5AF32816-85EF-313D-B687-11F79FC1247E}"/>
                    </a:ext>
                  </a:extLst>
                </p:cNvPr>
                <p:cNvSpPr/>
                <p:nvPr/>
              </p:nvSpPr>
              <p:spPr>
                <a:xfrm>
                  <a:off x="10308838" y="3682120"/>
                  <a:ext cx="533985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98" name="Connector: Curved 697">
                  <a:extLst>
                    <a:ext uri="{FF2B5EF4-FFF2-40B4-BE49-F238E27FC236}">
                      <a16:creationId xmlns:a16="http://schemas.microsoft.com/office/drawing/2014/main" id="{ED703B5F-611D-57A2-31D0-67F5757C4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0469601" y="3893744"/>
                  <a:ext cx="237660" cy="12029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99" name="TextBox 698">
                <a:extLst>
                  <a:ext uri="{FF2B5EF4-FFF2-40B4-BE49-F238E27FC236}">
                    <a16:creationId xmlns:a16="http://schemas.microsoft.com/office/drawing/2014/main" id="{EB3AA95D-AE0A-D9CD-A0A2-6293C8278B75}"/>
                  </a:ext>
                </a:extLst>
              </p:cNvPr>
              <p:cNvSpPr txBox="1"/>
              <p:nvPr/>
            </p:nvSpPr>
            <p:spPr>
              <a:xfrm>
                <a:off x="5281925" y="1350933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TextBox 699">
                <a:extLst>
                  <a:ext uri="{FF2B5EF4-FFF2-40B4-BE49-F238E27FC236}">
                    <a16:creationId xmlns:a16="http://schemas.microsoft.com/office/drawing/2014/main" id="{9A65B758-DEF6-808B-B347-FDDE263FEC56}"/>
                  </a:ext>
                </a:extLst>
              </p:cNvPr>
              <p:cNvSpPr txBox="1"/>
              <p:nvPr/>
            </p:nvSpPr>
            <p:spPr>
              <a:xfrm>
                <a:off x="6396201" y="1350933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TextBox 700">
                <a:extLst>
                  <a:ext uri="{FF2B5EF4-FFF2-40B4-BE49-F238E27FC236}">
                    <a16:creationId xmlns:a16="http://schemas.microsoft.com/office/drawing/2014/main" id="{E46FD2BB-3528-1509-7C1D-888013F7BE7C}"/>
                  </a:ext>
                </a:extLst>
              </p:cNvPr>
              <p:cNvSpPr txBox="1"/>
              <p:nvPr/>
            </p:nvSpPr>
            <p:spPr>
              <a:xfrm>
                <a:off x="7615817" y="1350933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TextBox 701">
                <a:extLst>
                  <a:ext uri="{FF2B5EF4-FFF2-40B4-BE49-F238E27FC236}">
                    <a16:creationId xmlns:a16="http://schemas.microsoft.com/office/drawing/2014/main" id="{A52A17FC-FF15-6C45-C350-28B25C0B4F28}"/>
                  </a:ext>
                </a:extLst>
              </p:cNvPr>
              <p:cNvSpPr txBox="1"/>
              <p:nvPr/>
            </p:nvSpPr>
            <p:spPr>
              <a:xfrm>
                <a:off x="8928221" y="1350933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03" name="Group 702">
                <a:extLst>
                  <a:ext uri="{FF2B5EF4-FFF2-40B4-BE49-F238E27FC236}">
                    <a16:creationId xmlns:a16="http://schemas.microsoft.com/office/drawing/2014/main" id="{0DF216A2-F8C5-1E65-E6A8-6D707134559E}"/>
                  </a:ext>
                </a:extLst>
              </p:cNvPr>
              <p:cNvGrpSpPr/>
              <p:nvPr/>
            </p:nvGrpSpPr>
            <p:grpSpPr>
              <a:xfrm>
                <a:off x="9193181" y="2475165"/>
                <a:ext cx="538739" cy="449265"/>
                <a:chOff x="3819366" y="3686966"/>
                <a:chExt cx="538739" cy="449265"/>
              </a:xfrm>
            </p:grpSpPr>
            <p:sp>
              <p:nvSpPr>
                <p:cNvPr id="704" name="TextBox 703">
                  <a:extLst>
                    <a:ext uri="{FF2B5EF4-FFF2-40B4-BE49-F238E27FC236}">
                      <a16:creationId xmlns:a16="http://schemas.microsoft.com/office/drawing/2014/main" id="{720DAE1A-7A05-6857-0045-2D5834292F76}"/>
                    </a:ext>
                  </a:extLst>
                </p:cNvPr>
                <p:cNvSpPr txBox="1"/>
                <p:nvPr/>
              </p:nvSpPr>
              <p:spPr>
                <a:xfrm>
                  <a:off x="3819366" y="3686966"/>
                  <a:ext cx="53873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</a:rPr>
                    <a:t>ReLU</a:t>
                  </a:r>
                  <a:endPara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E502C171-5892-464F-A3D8-A09F4E261D7D}"/>
                    </a:ext>
                  </a:extLst>
                </p:cNvPr>
                <p:cNvCxnSpPr/>
                <p:nvPr/>
              </p:nvCxnSpPr>
              <p:spPr>
                <a:xfrm>
                  <a:off x="3927488" y="4061251"/>
                  <a:ext cx="2124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6" name="Straight Connector 705">
                  <a:extLst>
                    <a:ext uri="{FF2B5EF4-FFF2-40B4-BE49-F238E27FC236}">
                      <a16:creationId xmlns:a16="http://schemas.microsoft.com/office/drawing/2014/main" id="{141493F5-C8A4-BD01-5CC3-20F7085A0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19563" y="3897436"/>
                  <a:ext cx="114896" cy="1638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07" name="Rectangle: Rounded Corners 706">
                  <a:extLst>
                    <a:ext uri="{FF2B5EF4-FFF2-40B4-BE49-F238E27FC236}">
                      <a16:creationId xmlns:a16="http://schemas.microsoft.com/office/drawing/2014/main" id="{A7BF620C-AB88-A358-E56C-A518D55730E0}"/>
                    </a:ext>
                  </a:extLst>
                </p:cNvPr>
                <p:cNvSpPr/>
                <p:nvPr/>
              </p:nvSpPr>
              <p:spPr>
                <a:xfrm>
                  <a:off x="3869531" y="3712979"/>
                  <a:ext cx="413990" cy="423252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8" name="TextBox 707">
                <a:extLst>
                  <a:ext uri="{FF2B5EF4-FFF2-40B4-BE49-F238E27FC236}">
                    <a16:creationId xmlns:a16="http://schemas.microsoft.com/office/drawing/2014/main" id="{FC9E8575-EE54-0C13-31BB-42FCA4E533EB}"/>
                  </a:ext>
                </a:extLst>
              </p:cNvPr>
              <p:cNvSpPr txBox="1"/>
              <p:nvPr/>
            </p:nvSpPr>
            <p:spPr>
              <a:xfrm>
                <a:off x="7604993" y="3991802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TextBox 708">
                <a:extLst>
                  <a:ext uri="{FF2B5EF4-FFF2-40B4-BE49-F238E27FC236}">
                    <a16:creationId xmlns:a16="http://schemas.microsoft.com/office/drawing/2014/main" id="{6684C692-AA52-2B9E-46E6-E752F15F3C1F}"/>
                  </a:ext>
                </a:extLst>
              </p:cNvPr>
              <p:cNvSpPr txBox="1"/>
              <p:nvPr/>
            </p:nvSpPr>
            <p:spPr>
              <a:xfrm>
                <a:off x="8285718" y="3991802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TextBox 709">
                <a:extLst>
                  <a:ext uri="{FF2B5EF4-FFF2-40B4-BE49-F238E27FC236}">
                    <a16:creationId xmlns:a16="http://schemas.microsoft.com/office/drawing/2014/main" id="{5F52A118-A1F5-BFD9-B859-C8ECA01CAF95}"/>
                  </a:ext>
                </a:extLst>
              </p:cNvPr>
              <p:cNvSpPr txBox="1"/>
              <p:nvPr/>
            </p:nvSpPr>
            <p:spPr>
              <a:xfrm>
                <a:off x="8948236" y="3991802"/>
                <a:ext cx="53873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</a:rPr>
                  <a:t>+bias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8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/>
      <p:bldP spid="6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case study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verify these properties?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595B9-B6E5-3F68-C472-2773B028A480}"/>
              </a:ext>
            </a:extLst>
          </p:cNvPr>
          <p:cNvSpPr txBox="1"/>
          <p:nvPr/>
        </p:nvSpPr>
        <p:spPr>
          <a:xfrm>
            <a:off x="564775" y="1450069"/>
            <a:ext cx="5880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Different methods were applied and compared:</a:t>
            </a:r>
          </a:p>
          <a:p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nnenum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an open-source </a:t>
            </a: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verification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tool for </a:t>
            </a:r>
            <a:r>
              <a:rPr lang="en-GB" sz="1400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ReLU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NNs from Stony Brook University </a:t>
            </a:r>
            <a:r>
              <a:rPr lang="en-GB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https://github.com/stanleybak/nnenum</a:t>
            </a:r>
            <a:r>
              <a:rPr lang="en-GB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Z3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an open-source </a:t>
            </a: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theorem prover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from Microsoft Research </a:t>
            </a:r>
            <a:r>
              <a:rPr lang="en-GB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https://github.com/Z3Prover/z3</a:t>
            </a:r>
            <a:r>
              <a:rPr lang="en-GB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PLCverif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an open-source formal </a:t>
            </a: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verification tool for PLC programs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from CERN </a:t>
            </a:r>
            <a:r>
              <a:rPr lang="en-US" sz="1400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https://gitlab.com/plcverif-oss</a:t>
            </a:r>
            <a:endParaRPr lang="en-GB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Testing: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traditional testing techniques</a:t>
            </a:r>
            <a:endParaRPr lang="en-GB" sz="14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Abgerundetes Rechteck 9">
            <a:extLst>
              <a:ext uri="{FF2B5EF4-FFF2-40B4-BE49-F238E27FC236}">
                <a16:creationId xmlns:a16="http://schemas.microsoft.com/office/drawing/2014/main" id="{B23F3B00-7A7F-155E-380A-835FE891F834}"/>
              </a:ext>
            </a:extLst>
          </p:cNvPr>
          <p:cNvSpPr/>
          <p:nvPr/>
        </p:nvSpPr>
        <p:spPr>
          <a:xfrm>
            <a:off x="9665475" y="2040093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design</a:t>
            </a:r>
          </a:p>
        </p:txBody>
      </p:sp>
      <p:sp>
        <p:nvSpPr>
          <p:cNvPr id="12" name="Abgerundetes Rechteck 9">
            <a:extLst>
              <a:ext uri="{FF2B5EF4-FFF2-40B4-BE49-F238E27FC236}">
                <a16:creationId xmlns:a16="http://schemas.microsoft.com/office/drawing/2014/main" id="{00DB38DC-DF1A-E63C-43A3-C51A6F8CDE83}"/>
              </a:ext>
            </a:extLst>
          </p:cNvPr>
          <p:cNvSpPr/>
          <p:nvPr/>
        </p:nvSpPr>
        <p:spPr>
          <a:xfrm>
            <a:off x="9665475" y="3485887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PLC source code</a:t>
            </a:r>
          </a:p>
        </p:txBody>
      </p:sp>
      <p:sp>
        <p:nvSpPr>
          <p:cNvPr id="13" name="Abgerundetes Rechteck 9">
            <a:extLst>
              <a:ext uri="{FF2B5EF4-FFF2-40B4-BE49-F238E27FC236}">
                <a16:creationId xmlns:a16="http://schemas.microsoft.com/office/drawing/2014/main" id="{7DBB939A-CD32-BBAC-EAA4-9962522429AE}"/>
              </a:ext>
            </a:extLst>
          </p:cNvPr>
          <p:cNvSpPr/>
          <p:nvPr/>
        </p:nvSpPr>
        <p:spPr>
          <a:xfrm>
            <a:off x="9665475" y="4931681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Executable</a:t>
            </a:r>
          </a:p>
        </p:txBody>
      </p:sp>
      <p:pic>
        <p:nvPicPr>
          <p:cNvPr id="14" name="Picture 2" descr="6ES7517-3AP00-0AB0 Siemens, PLC Programmer, SIMATIC S7-1500 Series, 24 VDC  | Farnell Switzerland">
            <a:extLst>
              <a:ext uri="{FF2B5EF4-FFF2-40B4-BE49-F238E27FC236}">
                <a16:creationId xmlns:a16="http://schemas.microsoft.com/office/drawing/2014/main" id="{AC54F37A-53CE-90F0-C2C8-0E9A67C1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18" y="4737964"/>
            <a:ext cx="987995" cy="8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ues TIA-Portal V17 - spshaus">
            <a:extLst>
              <a:ext uri="{FF2B5EF4-FFF2-40B4-BE49-F238E27FC236}">
                <a16:creationId xmlns:a16="http://schemas.microsoft.com/office/drawing/2014/main" id="{AA1DAC37-E551-D58F-713B-45FB16EE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94" y="3333845"/>
            <a:ext cx="1248566" cy="7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eras: Deep Learning for humans">
            <a:extLst>
              <a:ext uri="{FF2B5EF4-FFF2-40B4-BE49-F238E27FC236}">
                <a16:creationId xmlns:a16="http://schemas.microsoft.com/office/drawing/2014/main" id="{3C9CEE61-B8EB-CBC1-AC8B-ED46096C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94" y="2117647"/>
            <a:ext cx="1172041" cy="3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72467178-5823-30CB-57E0-662F406CD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315044" y="5433853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4B9263-7481-BEA0-0702-4D5529310B5F}"/>
              </a:ext>
            </a:extLst>
          </p:cNvPr>
          <p:cNvSpPr txBox="1"/>
          <p:nvPr/>
        </p:nvSpPr>
        <p:spPr>
          <a:xfrm>
            <a:off x="830849" y="5429218"/>
            <a:ext cx="72630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Ignacio D. Lopez-Miguel et al. “</a:t>
            </a:r>
            <a:r>
              <a:rPr lang="en-GB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Verification of Neural Networks Meets PLC Code: An LHC Cooling Tower Control System at CERN</a:t>
            </a:r>
            <a:r>
              <a: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In </a:t>
            </a: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EANN 2023: Engineering Applications of Neural Networks conference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9"/>
              </a:rPr>
              <a:t>https://link.springer.com/chapter/10.1007/978-3-031-34204-2_35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9" name="Picture 4" descr="W. Booth on behalf of the BE-ICS-PCS section 1">
            <a:extLst>
              <a:ext uri="{FF2B5EF4-FFF2-40B4-BE49-F238E27FC236}">
                <a16:creationId xmlns:a16="http://schemas.microsoft.com/office/drawing/2014/main" id="{D86FD591-95EA-FA20-6D9A-83DD3217A8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165943" y="2958557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20F4A4-100D-AEEA-5092-8BE636DBD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390" y="1667925"/>
            <a:ext cx="1220556" cy="306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FA7AA-03D9-BAB8-24F7-5725C3FADA42}"/>
              </a:ext>
            </a:extLst>
          </p:cNvPr>
          <p:cNvSpPr/>
          <p:nvPr/>
        </p:nvSpPr>
        <p:spPr>
          <a:xfrm>
            <a:off x="526310" y="2046119"/>
            <a:ext cx="5832379" cy="7932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8F422C-7E4A-BB3F-E18F-3927AD91EC50}"/>
              </a:ext>
            </a:extLst>
          </p:cNvPr>
          <p:cNvCxnSpPr/>
          <p:nvPr/>
        </p:nvCxnSpPr>
        <p:spPr>
          <a:xfrm>
            <a:off x="6196263" y="2352174"/>
            <a:ext cx="1786690" cy="0"/>
          </a:xfrm>
          <a:prstGeom prst="straightConnector1">
            <a:avLst/>
          </a:prstGeom>
          <a:ln w="38100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45324F-E668-1263-E0AD-E9FF38AF06A0}"/>
              </a:ext>
            </a:extLst>
          </p:cNvPr>
          <p:cNvCxnSpPr>
            <a:cxnSpLocks/>
          </p:cNvCxnSpPr>
          <p:nvPr/>
        </p:nvCxnSpPr>
        <p:spPr>
          <a:xfrm flipV="1">
            <a:off x="6244389" y="2580774"/>
            <a:ext cx="1738564" cy="523373"/>
          </a:xfrm>
          <a:prstGeom prst="straightConnector1">
            <a:avLst/>
          </a:prstGeom>
          <a:ln w="38100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C35162-E4F9-3491-01B6-0013DEDB9560}"/>
              </a:ext>
            </a:extLst>
          </p:cNvPr>
          <p:cNvCxnSpPr/>
          <p:nvPr/>
        </p:nvCxnSpPr>
        <p:spPr>
          <a:xfrm>
            <a:off x="6196263" y="3719764"/>
            <a:ext cx="1786690" cy="0"/>
          </a:xfrm>
          <a:prstGeom prst="straightConnector1">
            <a:avLst/>
          </a:prstGeom>
          <a:ln w="38100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94843A-E0E5-49CE-A85A-93C07B3F4FC2}"/>
              </a:ext>
            </a:extLst>
          </p:cNvPr>
          <p:cNvCxnSpPr>
            <a:cxnSpLocks/>
          </p:cNvCxnSpPr>
          <p:nvPr/>
        </p:nvCxnSpPr>
        <p:spPr>
          <a:xfrm>
            <a:off x="4571999" y="4411580"/>
            <a:ext cx="3410954" cy="749967"/>
          </a:xfrm>
          <a:prstGeom prst="straightConnector1">
            <a:avLst/>
          </a:prstGeom>
          <a:ln w="38100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8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case study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Some properties to be verified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74D8CF-CFF4-EE82-BD3C-2392F937ECA8}"/>
              </a:ext>
            </a:extLst>
          </p:cNvPr>
          <p:cNvGrpSpPr/>
          <p:nvPr/>
        </p:nvGrpSpPr>
        <p:grpSpPr>
          <a:xfrm>
            <a:off x="344746" y="1411306"/>
            <a:ext cx="3442136" cy="1774081"/>
            <a:chOff x="2071344" y="1830993"/>
            <a:chExt cx="3442136" cy="1774081"/>
          </a:xfrm>
        </p:grpSpPr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8F5FD408-AB85-15E4-F576-A758C099AA67}"/>
                </a:ext>
              </a:extLst>
            </p:cNvPr>
            <p:cNvSpPr txBox="1"/>
            <p:nvPr/>
          </p:nvSpPr>
          <p:spPr>
            <a:xfrm>
              <a:off x="2437645" y="1886841"/>
              <a:ext cx="28198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Operational modes reachability</a:t>
              </a:r>
            </a:p>
          </p:txBody>
        </p:sp>
        <p:sp>
          <p:nvSpPr>
            <p:cNvPr id="822" name="Abgerundetes Rechteck 9">
              <a:extLst>
                <a:ext uri="{FF2B5EF4-FFF2-40B4-BE49-F238E27FC236}">
                  <a16:creationId xmlns:a16="http://schemas.microsoft.com/office/drawing/2014/main" id="{88107C98-0AF1-6F95-2DDB-0BB3293E924D}"/>
                </a:ext>
              </a:extLst>
            </p:cNvPr>
            <p:cNvSpPr/>
            <p:nvPr/>
          </p:nvSpPr>
          <p:spPr>
            <a:xfrm>
              <a:off x="2377518" y="2441415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Ventilation</a:t>
              </a:r>
            </a:p>
          </p:txBody>
        </p:sp>
        <p:sp>
          <p:nvSpPr>
            <p:cNvPr id="823" name="Abgerundetes Rechteck 9">
              <a:extLst>
                <a:ext uri="{FF2B5EF4-FFF2-40B4-BE49-F238E27FC236}">
                  <a16:creationId xmlns:a16="http://schemas.microsoft.com/office/drawing/2014/main" id="{BBE016A4-5A2D-A7D7-AD11-726557AD740D}"/>
                </a:ext>
              </a:extLst>
            </p:cNvPr>
            <p:cNvSpPr/>
            <p:nvPr/>
          </p:nvSpPr>
          <p:spPr>
            <a:xfrm>
              <a:off x="2377517" y="2727173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Showering</a:t>
              </a:r>
            </a:p>
          </p:txBody>
        </p:sp>
        <p:sp>
          <p:nvSpPr>
            <p:cNvPr id="824" name="Abgerundetes Rechteck 9">
              <a:extLst>
                <a:ext uri="{FF2B5EF4-FFF2-40B4-BE49-F238E27FC236}">
                  <a16:creationId xmlns:a16="http://schemas.microsoft.com/office/drawing/2014/main" id="{1E45375C-BB79-B784-9590-7004E7431899}"/>
                </a:ext>
              </a:extLst>
            </p:cNvPr>
            <p:cNvSpPr/>
            <p:nvPr/>
          </p:nvSpPr>
          <p:spPr>
            <a:xfrm>
              <a:off x="2377516" y="3012931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Bypass</a:t>
              </a:r>
            </a:p>
          </p:txBody>
        </p:sp>
        <p:sp>
          <p:nvSpPr>
            <p:cNvPr id="825" name="Abgerundetes Rechteck 9">
              <a:extLst>
                <a:ext uri="{FF2B5EF4-FFF2-40B4-BE49-F238E27FC236}">
                  <a16:creationId xmlns:a16="http://schemas.microsoft.com/office/drawing/2014/main" id="{591F2919-4758-C856-72A1-E2A3AB7FAA81}"/>
                </a:ext>
              </a:extLst>
            </p:cNvPr>
            <p:cNvSpPr/>
            <p:nvPr/>
          </p:nvSpPr>
          <p:spPr>
            <a:xfrm>
              <a:off x="3727518" y="2441415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Input1</a:t>
              </a:r>
            </a:p>
          </p:txBody>
        </p:sp>
        <p:sp>
          <p:nvSpPr>
            <p:cNvPr id="826" name="Abgerundetes Rechteck 9">
              <a:extLst>
                <a:ext uri="{FF2B5EF4-FFF2-40B4-BE49-F238E27FC236}">
                  <a16:creationId xmlns:a16="http://schemas.microsoft.com/office/drawing/2014/main" id="{FB0C3539-7CEF-74D1-6701-71E437FC6C6B}"/>
                </a:ext>
              </a:extLst>
            </p:cNvPr>
            <p:cNvSpPr/>
            <p:nvPr/>
          </p:nvSpPr>
          <p:spPr>
            <a:xfrm>
              <a:off x="3727517" y="2727173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Input2</a:t>
              </a:r>
            </a:p>
          </p:txBody>
        </p:sp>
        <p:sp>
          <p:nvSpPr>
            <p:cNvPr id="827" name="Abgerundetes Rechteck 9">
              <a:extLst>
                <a:ext uri="{FF2B5EF4-FFF2-40B4-BE49-F238E27FC236}">
                  <a16:creationId xmlns:a16="http://schemas.microsoft.com/office/drawing/2014/main" id="{6774B6C9-D8DF-BC3F-91F3-CC6444175FF2}"/>
                </a:ext>
              </a:extLst>
            </p:cNvPr>
            <p:cNvSpPr/>
            <p:nvPr/>
          </p:nvSpPr>
          <p:spPr>
            <a:xfrm>
              <a:off x="3727516" y="3012931"/>
              <a:ext cx="899999" cy="22500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Input3</a:t>
              </a:r>
            </a:p>
          </p:txBody>
        </p:sp>
        <p:sp>
          <p:nvSpPr>
            <p:cNvPr id="828" name="Abgerundetes Rechteck 9">
              <a:extLst>
                <a:ext uri="{FF2B5EF4-FFF2-40B4-BE49-F238E27FC236}">
                  <a16:creationId xmlns:a16="http://schemas.microsoft.com/office/drawing/2014/main" id="{507E04A6-625F-5E5F-B514-83A04E03738C}"/>
                </a:ext>
              </a:extLst>
            </p:cNvPr>
            <p:cNvSpPr/>
            <p:nvPr/>
          </p:nvSpPr>
          <p:spPr>
            <a:xfrm>
              <a:off x="3592516" y="2364866"/>
              <a:ext cx="1170001" cy="942281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829" name="Straight Arrow Connector 828">
              <a:extLst>
                <a:ext uri="{FF2B5EF4-FFF2-40B4-BE49-F238E27FC236}">
                  <a16:creationId xmlns:a16="http://schemas.microsoft.com/office/drawing/2014/main" id="{DD502BDE-507D-9079-3B4F-AD9328AF2667}"/>
                </a:ext>
              </a:extLst>
            </p:cNvPr>
            <p:cNvCxnSpPr>
              <a:cxnSpLocks/>
              <a:stCxn id="822" idx="3"/>
              <a:endCxn id="825" idx="1"/>
            </p:cNvCxnSpPr>
            <p:nvPr/>
          </p:nvCxnSpPr>
          <p:spPr>
            <a:xfrm>
              <a:off x="3277517" y="2553915"/>
              <a:ext cx="45000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30" name="Straight Arrow Connector 829">
              <a:extLst>
                <a:ext uri="{FF2B5EF4-FFF2-40B4-BE49-F238E27FC236}">
                  <a16:creationId xmlns:a16="http://schemas.microsoft.com/office/drawing/2014/main" id="{B607B627-BBEB-E209-403A-29A1A2234FF0}"/>
                </a:ext>
              </a:extLst>
            </p:cNvPr>
            <p:cNvCxnSpPr>
              <a:cxnSpLocks/>
            </p:cNvCxnSpPr>
            <p:nvPr/>
          </p:nvCxnSpPr>
          <p:spPr>
            <a:xfrm>
              <a:off x="3277516" y="2837222"/>
              <a:ext cx="45000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31" name="Straight Arrow Connector 830">
              <a:extLst>
                <a:ext uri="{FF2B5EF4-FFF2-40B4-BE49-F238E27FC236}">
                  <a16:creationId xmlns:a16="http://schemas.microsoft.com/office/drawing/2014/main" id="{DC9F5C64-0175-2392-80D5-B5A25F35B55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864" y="3118626"/>
              <a:ext cx="45000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32" name="TextBox 831">
              <a:extLst>
                <a:ext uri="{FF2B5EF4-FFF2-40B4-BE49-F238E27FC236}">
                  <a16:creationId xmlns:a16="http://schemas.microsoft.com/office/drawing/2014/main" id="{B74BDBD0-646F-3E99-F96F-C580FC71686D}"/>
                </a:ext>
              </a:extLst>
            </p:cNvPr>
            <p:cNvSpPr txBox="1"/>
            <p:nvPr/>
          </p:nvSpPr>
          <p:spPr>
            <a:xfrm>
              <a:off x="3286864" y="3279359"/>
              <a:ext cx="18854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Do these inputs exist?</a:t>
              </a:r>
            </a:p>
          </p:txBody>
        </p:sp>
        <p:sp>
          <p:nvSpPr>
            <p:cNvPr id="877" name="Abgerundetes Rechteck 9">
              <a:extLst>
                <a:ext uri="{FF2B5EF4-FFF2-40B4-BE49-F238E27FC236}">
                  <a16:creationId xmlns:a16="http://schemas.microsoft.com/office/drawing/2014/main" id="{2CDF413D-F09C-6BE6-A52B-6B8A28765BE0}"/>
                </a:ext>
              </a:extLst>
            </p:cNvPr>
            <p:cNvSpPr/>
            <p:nvPr/>
          </p:nvSpPr>
          <p:spPr>
            <a:xfrm>
              <a:off x="2071344" y="1830993"/>
              <a:ext cx="3442136" cy="1774081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879" name="Abgerundetes Rechteck 9">
            <a:extLst>
              <a:ext uri="{FF2B5EF4-FFF2-40B4-BE49-F238E27FC236}">
                <a16:creationId xmlns:a16="http://schemas.microsoft.com/office/drawing/2014/main" id="{25EC5943-BD0F-FE46-639C-1D6AF2C6C6BB}"/>
              </a:ext>
            </a:extLst>
          </p:cNvPr>
          <p:cNvSpPr/>
          <p:nvPr/>
        </p:nvSpPr>
        <p:spPr>
          <a:xfrm>
            <a:off x="3997914" y="1835764"/>
            <a:ext cx="2979201" cy="30777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They help to better understanding the NN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576C33-B5E0-C69F-1DFB-9D49A0E46530}"/>
              </a:ext>
            </a:extLst>
          </p:cNvPr>
          <p:cNvGrpSpPr/>
          <p:nvPr/>
        </p:nvGrpSpPr>
        <p:grpSpPr>
          <a:xfrm>
            <a:off x="8678708" y="1339884"/>
            <a:ext cx="2672128" cy="2506719"/>
            <a:chOff x="713508" y="3609458"/>
            <a:chExt cx="2672128" cy="2506719"/>
          </a:xfrm>
        </p:grpSpPr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F349B8AD-7ADD-48CD-9C75-901EB5BB30BA}"/>
                </a:ext>
              </a:extLst>
            </p:cNvPr>
            <p:cNvSpPr txBox="1"/>
            <p:nvPr/>
          </p:nvSpPr>
          <p:spPr>
            <a:xfrm>
              <a:off x="2135544" y="5245987"/>
              <a:ext cx="11861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Temperature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0BA3F2-0F4D-D622-17B0-2B6D828D12E0}"/>
                </a:ext>
              </a:extLst>
            </p:cNvPr>
            <p:cNvGrpSpPr/>
            <p:nvPr/>
          </p:nvGrpSpPr>
          <p:grpSpPr>
            <a:xfrm>
              <a:off x="713508" y="3609458"/>
              <a:ext cx="2672128" cy="2506719"/>
              <a:chOff x="1855539" y="3751077"/>
              <a:chExt cx="2672128" cy="2506719"/>
            </a:xfrm>
          </p:grpSpPr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9BC9D286-1F3B-33CE-1A5A-BFF9E8EB95FC}"/>
                  </a:ext>
                </a:extLst>
              </p:cNvPr>
              <p:cNvSpPr txBox="1"/>
              <p:nvPr/>
            </p:nvSpPr>
            <p:spPr>
              <a:xfrm>
                <a:off x="2564322" y="3803536"/>
                <a:ext cx="13724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Monotonicity</a:t>
                </a:r>
              </a:p>
            </p:txBody>
          </p:sp>
          <p:cxnSp>
            <p:nvCxnSpPr>
              <p:cNvPr id="845" name="Straight Arrow Connector 844">
                <a:extLst>
                  <a:ext uri="{FF2B5EF4-FFF2-40B4-BE49-F238E27FC236}">
                    <a16:creationId xmlns:a16="http://schemas.microsoft.com/office/drawing/2014/main" id="{5BAA5E40-4F81-909B-94D1-DA5439009599}"/>
                  </a:ext>
                </a:extLst>
              </p:cNvPr>
              <p:cNvCxnSpPr/>
              <p:nvPr/>
            </p:nvCxnSpPr>
            <p:spPr>
              <a:xfrm>
                <a:off x="2233420" y="5398881"/>
                <a:ext cx="144016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46" name="Straight Arrow Connector 845">
                <a:extLst>
                  <a:ext uri="{FF2B5EF4-FFF2-40B4-BE49-F238E27FC236}">
                    <a16:creationId xmlns:a16="http://schemas.microsoft.com/office/drawing/2014/main" id="{28C93746-FBE7-1B21-953F-618D985D55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5820" y="4246753"/>
                <a:ext cx="0" cy="130452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D4D7B81D-49FD-DF7A-1016-2AEE010487E0}"/>
                  </a:ext>
                </a:extLst>
              </p:cNvPr>
              <p:cNvSpPr txBox="1"/>
              <p:nvPr/>
            </p:nvSpPr>
            <p:spPr>
              <a:xfrm>
                <a:off x="1972516" y="4269228"/>
                <a:ext cx="10502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2577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Fan speed</a:t>
                </a:r>
              </a:p>
            </p:txBody>
          </p: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FE1F9B00-AAE1-EEEF-8371-FF685ED8D2DC}"/>
                  </a:ext>
                </a:extLst>
              </p:cNvPr>
              <p:cNvCxnSpPr>
                <a:cxnSpLocks/>
                <a:stCxn id="850" idx="2"/>
              </p:cNvCxnSpPr>
              <p:nvPr/>
            </p:nvCxnSpPr>
            <p:spPr>
              <a:xfrm>
                <a:off x="3034966" y="4745356"/>
                <a:ext cx="0" cy="653525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8608CA8D-BEE0-F8D1-961C-EEE643163AE8}"/>
                  </a:ext>
                </a:extLst>
              </p:cNvPr>
              <p:cNvSpPr/>
              <p:nvPr/>
            </p:nvSpPr>
            <p:spPr>
              <a:xfrm>
                <a:off x="2387266" y="4538981"/>
                <a:ext cx="1089025" cy="631825"/>
              </a:xfrm>
              <a:custGeom>
                <a:avLst/>
                <a:gdLst>
                  <a:gd name="connsiteX0" fmla="*/ 0 w 1089025"/>
                  <a:gd name="connsiteY0" fmla="*/ 631825 h 631825"/>
                  <a:gd name="connsiteX1" fmla="*/ 428625 w 1089025"/>
                  <a:gd name="connsiteY1" fmla="*/ 454025 h 631825"/>
                  <a:gd name="connsiteX2" fmla="*/ 647700 w 1089025"/>
                  <a:gd name="connsiteY2" fmla="*/ 206375 h 631825"/>
                  <a:gd name="connsiteX3" fmla="*/ 752475 w 1089025"/>
                  <a:gd name="connsiteY3" fmla="*/ 282575 h 631825"/>
                  <a:gd name="connsiteX4" fmla="*/ 1089025 w 1089025"/>
                  <a:gd name="connsiteY4" fmla="*/ 0 h 63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025" h="631825">
                    <a:moveTo>
                      <a:pt x="0" y="631825"/>
                    </a:moveTo>
                    <a:cubicBezTo>
                      <a:pt x="160337" y="578379"/>
                      <a:pt x="320675" y="524933"/>
                      <a:pt x="428625" y="454025"/>
                    </a:cubicBezTo>
                    <a:cubicBezTo>
                      <a:pt x="536575" y="383117"/>
                      <a:pt x="593725" y="234950"/>
                      <a:pt x="647700" y="206375"/>
                    </a:cubicBezTo>
                    <a:cubicBezTo>
                      <a:pt x="701675" y="177800"/>
                      <a:pt x="678921" y="316971"/>
                      <a:pt x="752475" y="282575"/>
                    </a:cubicBezTo>
                    <a:cubicBezTo>
                      <a:pt x="826029" y="248179"/>
                      <a:pt x="957527" y="124089"/>
                      <a:pt x="108902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16A52839-4324-1AE8-1302-521BEE987A8E}"/>
                  </a:ext>
                </a:extLst>
              </p:cNvPr>
              <p:cNvCxnSpPr>
                <a:cxnSpLocks/>
                <a:stCxn id="850" idx="3"/>
              </p:cNvCxnSpPr>
              <p:nvPr/>
            </p:nvCxnSpPr>
            <p:spPr>
              <a:xfrm>
                <a:off x="3139741" y="4821556"/>
                <a:ext cx="0" cy="577325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22443716-CECA-8A1E-4836-B9717D055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5037" y="4831280"/>
                <a:ext cx="872400" cy="1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6D63A9AF-F27E-799D-FC26-7888505C71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037" y="4740674"/>
                <a:ext cx="782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4" name="TextBox 853">
                    <a:extLst>
                      <a:ext uri="{FF2B5EF4-FFF2-40B4-BE49-F238E27FC236}">
                        <a16:creationId xmlns:a16="http://schemas.microsoft.com/office/drawing/2014/main" id="{59CC81A6-D697-7A6C-DA95-9794D7904D60}"/>
                      </a:ext>
                    </a:extLst>
                  </p:cNvPr>
                  <p:cNvSpPr txBox="1"/>
                  <p:nvPr/>
                </p:nvSpPr>
                <p:spPr>
                  <a:xfrm>
                    <a:off x="2707612" y="5312190"/>
                    <a:ext cx="569903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4" name="TextBox 853">
                    <a:extLst>
                      <a:ext uri="{FF2B5EF4-FFF2-40B4-BE49-F238E27FC236}">
                        <a16:creationId xmlns:a16="http://schemas.microsoft.com/office/drawing/2014/main" id="{59CC81A6-D697-7A6C-DA95-9794D7904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612" y="5312190"/>
                    <a:ext cx="56990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5" name="TextBox 854">
                    <a:extLst>
                      <a:ext uri="{FF2B5EF4-FFF2-40B4-BE49-F238E27FC236}">
                        <a16:creationId xmlns:a16="http://schemas.microsoft.com/office/drawing/2014/main" id="{A19132F6-6FEB-EE57-6921-C5BCD71DCAD1}"/>
                      </a:ext>
                    </a:extLst>
                  </p:cNvPr>
                  <p:cNvSpPr txBox="1"/>
                  <p:nvPr/>
                </p:nvSpPr>
                <p:spPr>
                  <a:xfrm>
                    <a:off x="2928299" y="5322841"/>
                    <a:ext cx="569903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5" name="TextBox 854">
                    <a:extLst>
                      <a:ext uri="{FF2B5EF4-FFF2-40B4-BE49-F238E27FC236}">
                        <a16:creationId xmlns:a16="http://schemas.microsoft.com/office/drawing/2014/main" id="{A19132F6-6FEB-EE57-6921-C5BCD71DCA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8299" y="5322841"/>
                    <a:ext cx="56990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6" name="TextBox 855">
                    <a:extLst>
                      <a:ext uri="{FF2B5EF4-FFF2-40B4-BE49-F238E27FC236}">
                        <a16:creationId xmlns:a16="http://schemas.microsoft.com/office/drawing/2014/main" id="{36D6759A-AB4D-E180-10C0-25C7CAAA7281}"/>
                      </a:ext>
                    </a:extLst>
                  </p:cNvPr>
                  <p:cNvSpPr txBox="1"/>
                  <p:nvPr/>
                </p:nvSpPr>
                <p:spPr>
                  <a:xfrm>
                    <a:off x="1867742" y="4510958"/>
                    <a:ext cx="569903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6" name="TextBox 855">
                    <a:extLst>
                      <a:ext uri="{FF2B5EF4-FFF2-40B4-BE49-F238E27FC236}">
                        <a16:creationId xmlns:a16="http://schemas.microsoft.com/office/drawing/2014/main" id="{36D6759A-AB4D-E180-10C0-25C7CAAA72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7742" y="4510958"/>
                    <a:ext cx="56990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7" name="TextBox 856">
                    <a:extLst>
                      <a:ext uri="{FF2B5EF4-FFF2-40B4-BE49-F238E27FC236}">
                        <a16:creationId xmlns:a16="http://schemas.microsoft.com/office/drawing/2014/main" id="{7B306AF4-C854-73B1-342E-84F1FF6950F1}"/>
                      </a:ext>
                    </a:extLst>
                  </p:cNvPr>
                  <p:cNvSpPr txBox="1"/>
                  <p:nvPr/>
                </p:nvSpPr>
                <p:spPr>
                  <a:xfrm>
                    <a:off x="1855539" y="4669800"/>
                    <a:ext cx="569903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s-E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257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7" name="TextBox 856">
                    <a:extLst>
                      <a:ext uri="{FF2B5EF4-FFF2-40B4-BE49-F238E27FC236}">
                        <a16:creationId xmlns:a16="http://schemas.microsoft.com/office/drawing/2014/main" id="{7B306AF4-C854-73B1-342E-84F1FF6950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5539" y="4669800"/>
                    <a:ext cx="56990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8" name="TextBox 857">
                    <a:extLst>
                      <a:ext uri="{FF2B5EF4-FFF2-40B4-BE49-F238E27FC236}">
                        <a16:creationId xmlns:a16="http://schemas.microsoft.com/office/drawing/2014/main" id="{07078005-CD79-55C2-64E7-EE4E016136E9}"/>
                      </a:ext>
                    </a:extLst>
                  </p:cNvPr>
                  <p:cNvSpPr txBox="1"/>
                  <p:nvPr/>
                </p:nvSpPr>
                <p:spPr>
                  <a:xfrm>
                    <a:off x="2114821" y="5878195"/>
                    <a:ext cx="2348881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32577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Do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s-ES" sz="11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3257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32577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exist such that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s-ES" sz="1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3257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s-ES" sz="11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3257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32577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?</a:t>
                    </a:r>
                  </a:p>
                </p:txBody>
              </p:sp>
            </mc:Choice>
            <mc:Fallback xmlns="">
              <p:sp>
                <p:nvSpPr>
                  <p:cNvPr id="858" name="TextBox 857">
                    <a:extLst>
                      <a:ext uri="{FF2B5EF4-FFF2-40B4-BE49-F238E27FC236}">
                        <a16:creationId xmlns:a16="http://schemas.microsoft.com/office/drawing/2014/main" id="{07078005-CD79-55C2-64E7-EE4E01613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4821" y="5878195"/>
                    <a:ext cx="2348881" cy="2616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2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0" name="Abgerundetes Rechteck 9">
                <a:extLst>
                  <a:ext uri="{FF2B5EF4-FFF2-40B4-BE49-F238E27FC236}">
                    <a16:creationId xmlns:a16="http://schemas.microsoft.com/office/drawing/2014/main" id="{6EFF8445-962E-EA7A-7319-08DC2017E2B1}"/>
                  </a:ext>
                </a:extLst>
              </p:cNvPr>
              <p:cNvSpPr/>
              <p:nvPr/>
            </p:nvSpPr>
            <p:spPr>
              <a:xfrm>
                <a:off x="1919172" y="3751077"/>
                <a:ext cx="2608495" cy="250671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2577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</p:grpSp>
      <p:sp>
        <p:nvSpPr>
          <p:cNvPr id="883" name="Abgerundetes Rechteck 9">
            <a:extLst>
              <a:ext uri="{FF2B5EF4-FFF2-40B4-BE49-F238E27FC236}">
                <a16:creationId xmlns:a16="http://schemas.microsoft.com/office/drawing/2014/main" id="{01ED8E9B-60F9-4E62-E7CB-6DEFF97772D0}"/>
              </a:ext>
            </a:extLst>
          </p:cNvPr>
          <p:cNvSpPr/>
          <p:nvPr/>
        </p:nvSpPr>
        <p:spPr>
          <a:xfrm>
            <a:off x="5566856" y="1435069"/>
            <a:ext cx="2979201" cy="3077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They represent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B963A-EF8B-8CA5-F380-DE57F031AC4D}"/>
                  </a:ext>
                </a:extLst>
              </p:cNvPr>
              <p:cNvSpPr txBox="1"/>
              <p:nvPr/>
            </p:nvSpPr>
            <p:spPr>
              <a:xfrm>
                <a:off x="252705" y="3207420"/>
                <a:ext cx="36262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285750" indent="-285750">
                  <a:buFont typeface="Arial" panose="020B0604020202020204" pitchFamily="34" charset="0"/>
                  <a:buChar char="•"/>
                  <a:defRPr sz="1600">
                    <a:latin typeface="+mn-lt"/>
                  </a:defRPr>
                </a:lvl1pPr>
              </a:lstStyle>
              <a:p>
                <a:pPr marL="0" lvl="0" indent="0" algn="ctr">
                  <a:buNone/>
                  <a:defRPr/>
                </a:pPr>
                <a:r>
                  <a:rPr lang="en-US" sz="1200" kern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Find an example that satisfies where</a:t>
                </a:r>
              </a:p>
              <a:p>
                <a:pPr marL="0" lvl="0" indent="0" algn="ctr">
                  <a:buNone/>
                  <a:defRPr/>
                </a:pPr>
                <a:r>
                  <a:rPr lang="en-US" sz="1200" kern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kern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200" kern="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kern="0">
                            <a:solidFill>
                              <a:srgbClr val="13257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kern="0">
                        <a:solidFill>
                          <a:srgbClr val="13257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kern="0" dirty="0">
                  <a:solidFill>
                    <a:srgbClr val="132577"/>
                  </a:solidFill>
                  <a:latin typeface="Noto Sans" panose="020B050204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7B963A-EF8B-8CA5-F380-DE57F031A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5" y="3207420"/>
                <a:ext cx="3626218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3F852-196F-96B6-4410-227DA6A6826B}"/>
              </a:ext>
            </a:extLst>
          </p:cNvPr>
          <p:cNvGrpSpPr/>
          <p:nvPr/>
        </p:nvGrpSpPr>
        <p:grpSpPr>
          <a:xfrm>
            <a:off x="247962" y="3860274"/>
            <a:ext cx="4915303" cy="2580194"/>
            <a:chOff x="-916886" y="2806762"/>
            <a:chExt cx="4915303" cy="25801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BA7B3C-1FB3-B359-9229-B945E0F1E95B}"/>
                </a:ext>
              </a:extLst>
            </p:cNvPr>
            <p:cNvSpPr txBox="1"/>
            <p:nvPr/>
          </p:nvSpPr>
          <p:spPr>
            <a:xfrm>
              <a:off x="2421498" y="2962760"/>
              <a:ext cx="151216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Inputs (temperatures)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2A4FDE-0390-76C9-9784-640D1836EE70}"/>
                </a:ext>
              </a:extLst>
            </p:cNvPr>
            <p:cNvGrpSpPr/>
            <p:nvPr/>
          </p:nvGrpSpPr>
          <p:grpSpPr>
            <a:xfrm>
              <a:off x="-916886" y="2806762"/>
              <a:ext cx="4915303" cy="2580194"/>
              <a:chOff x="-916886" y="2806762"/>
              <a:chExt cx="4915303" cy="25801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A0D526B-99FC-1E7B-6E1D-AA97B08778F0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235" y="4015402"/>
                    <a:ext cx="1667182" cy="7386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Range of the inputs: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25≥</m:t>
                          </m:r>
                          <m:sSub>
                            <m:sSubPr>
                              <m:ctrlP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≥20</m:t>
                          </m:r>
                        </m:oMath>
                      </m:oMathPara>
                    </a14:m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27≥</m:t>
                          </m:r>
                          <m:sSub>
                            <m:sSubPr>
                              <m:ctrlP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≥23</m:t>
                          </m:r>
                        </m:oMath>
                      </m:oMathPara>
                    </a14:m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21≥</m:t>
                          </m:r>
                          <m:sSub>
                            <m:sSubPr>
                              <m:ctrlP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05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05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≥8</m:t>
                          </m:r>
                        </m:oMath>
                      </m:oMathPara>
                    </a14:m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693399CD-B130-590E-5DA8-3007F90BE7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1235" y="4015402"/>
                    <a:ext cx="1667182" cy="7386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8B1C5AB-82A0-A1D8-F717-B9A5DB67A03D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535" y="4876762"/>
                    <a:ext cx="149413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Property  to verify: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a14:m>
                    <a:r>
                      <a: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05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05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31B2874-13FE-59F8-2907-01944950CA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535" y="4876762"/>
                    <a:ext cx="1494131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94777F7-4A7D-9B96-AF97-4AEC38D6BF8C}"/>
                  </a:ext>
                </a:extLst>
              </p:cNvPr>
              <p:cNvGrpSpPr/>
              <p:nvPr/>
            </p:nvGrpSpPr>
            <p:grpSpPr>
              <a:xfrm>
                <a:off x="-916886" y="2806762"/>
                <a:ext cx="4285727" cy="2580194"/>
                <a:chOff x="-916886" y="2806762"/>
                <a:chExt cx="4285727" cy="2580194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ABC8C63-06A5-7DF4-3D7C-412D0269EFF2}"/>
                    </a:ext>
                  </a:extLst>
                </p:cNvPr>
                <p:cNvSpPr txBox="1"/>
                <p:nvPr/>
              </p:nvSpPr>
              <p:spPr>
                <a:xfrm>
                  <a:off x="79706" y="2806762"/>
                  <a:ext cx="2053229" cy="2580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de-DE"/>
                  </a:defPPr>
                  <a:lvl1pPr>
                    <a:defRPr sz="1200" b="0">
                      <a:solidFill>
                        <a:srgbClr val="000000"/>
                      </a:solidFill>
                      <a:effectLst/>
                      <a:latin typeface="Courier New" panose="02070309020205020404" pitchFamily="49" charset="0"/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X_0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X_1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X_2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Y_0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Y_1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(declare-const Y_2 Real)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(&gt;= X_0 20.0))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(&lt;= X_0 25.0))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(&gt;= X_1 23))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(&lt;= X_1 27))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(&gt;= X_2 8.0))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(&lt;= X_2 21.0))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(&gt;= Y_0 Y_1))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</a:rPr>
                    <a:t>(assert (&gt;= Y_0 Y_2))</a:t>
                  </a:r>
                </a:p>
              </p:txBody>
            </p:sp>
            <p:sp>
              <p:nvSpPr>
                <p:cNvPr id="24" name="Geschweifte Klammer rechts 34">
                  <a:extLst>
                    <a:ext uri="{FF2B5EF4-FFF2-40B4-BE49-F238E27FC236}">
                      <a16:creationId xmlns:a16="http://schemas.microsoft.com/office/drawing/2014/main" id="{7206E748-B56D-0A38-2C3B-CE145CE3B7EF}"/>
                    </a:ext>
                  </a:extLst>
                </p:cNvPr>
                <p:cNvSpPr/>
                <p:nvPr/>
              </p:nvSpPr>
              <p:spPr>
                <a:xfrm>
                  <a:off x="2054236" y="2849232"/>
                  <a:ext cx="276999" cy="504056"/>
                </a:xfrm>
                <a:prstGeom prst="rightBrace">
                  <a:avLst>
                    <a:gd name="adj1" fmla="val 10744"/>
                    <a:gd name="adj2" fmla="val 50000"/>
                  </a:avLst>
                </a:prstGeom>
                <a:noFill/>
                <a:ln w="635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eschweifte Klammer rechts 34">
                  <a:extLst>
                    <a:ext uri="{FF2B5EF4-FFF2-40B4-BE49-F238E27FC236}">
                      <a16:creationId xmlns:a16="http://schemas.microsoft.com/office/drawing/2014/main" id="{D2CFCC32-DA21-F502-B202-DF07D79CE7FC}"/>
                    </a:ext>
                  </a:extLst>
                </p:cNvPr>
                <p:cNvSpPr/>
                <p:nvPr/>
              </p:nvSpPr>
              <p:spPr>
                <a:xfrm>
                  <a:off x="2054236" y="3353288"/>
                  <a:ext cx="276999" cy="504056"/>
                </a:xfrm>
                <a:prstGeom prst="rightBrace">
                  <a:avLst>
                    <a:gd name="adj1" fmla="val 10744"/>
                    <a:gd name="adj2" fmla="val 50000"/>
                  </a:avLst>
                </a:prstGeom>
                <a:noFill/>
                <a:ln w="635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C8D49A6-0E35-F01D-1BE2-D1619DE0962F}"/>
                    </a:ext>
                  </a:extLst>
                </p:cNvPr>
                <p:cNvSpPr txBox="1"/>
                <p:nvPr/>
              </p:nvSpPr>
              <p:spPr>
                <a:xfrm>
                  <a:off x="2421498" y="3466816"/>
                  <a:ext cx="947343" cy="415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Outputs (op. modes)</a:t>
                  </a:r>
                </a:p>
              </p:txBody>
            </p:sp>
            <p:sp>
              <p:nvSpPr>
                <p:cNvPr id="27" name="Geschweifte Klammer rechts 34">
                  <a:extLst>
                    <a:ext uri="{FF2B5EF4-FFF2-40B4-BE49-F238E27FC236}">
                      <a16:creationId xmlns:a16="http://schemas.microsoft.com/office/drawing/2014/main" id="{6CB7C210-D79C-2DA5-660B-F1045D2109E1}"/>
                    </a:ext>
                  </a:extLst>
                </p:cNvPr>
                <p:cNvSpPr/>
                <p:nvPr/>
              </p:nvSpPr>
              <p:spPr>
                <a:xfrm>
                  <a:off x="2054236" y="3878084"/>
                  <a:ext cx="276999" cy="1059379"/>
                </a:xfrm>
                <a:prstGeom prst="rightBrace">
                  <a:avLst>
                    <a:gd name="adj1" fmla="val 10744"/>
                    <a:gd name="adj2" fmla="val 50000"/>
                  </a:avLst>
                </a:prstGeom>
                <a:noFill/>
                <a:ln w="635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eschweifte Klammer rechts 34">
                  <a:extLst>
                    <a:ext uri="{FF2B5EF4-FFF2-40B4-BE49-F238E27FC236}">
                      <a16:creationId xmlns:a16="http://schemas.microsoft.com/office/drawing/2014/main" id="{ACD9F1FA-BBE8-FAD3-D0AE-90774534FB8D}"/>
                    </a:ext>
                  </a:extLst>
                </p:cNvPr>
                <p:cNvSpPr/>
                <p:nvPr/>
              </p:nvSpPr>
              <p:spPr>
                <a:xfrm>
                  <a:off x="2054236" y="4942860"/>
                  <a:ext cx="276999" cy="354829"/>
                </a:xfrm>
                <a:prstGeom prst="rightBrace">
                  <a:avLst>
                    <a:gd name="adj1" fmla="val 10744"/>
                    <a:gd name="adj2" fmla="val 50000"/>
                  </a:avLst>
                </a:prstGeom>
                <a:noFill/>
                <a:ln w="635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ED0DAE0-D12A-141B-A2B8-3CA4076AE6E2}"/>
                    </a:ext>
                  </a:extLst>
                </p:cNvPr>
                <p:cNvSpPr txBox="1"/>
                <p:nvPr/>
              </p:nvSpPr>
              <p:spPr>
                <a:xfrm>
                  <a:off x="-916886" y="3598670"/>
                  <a:ext cx="155470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Property encoding (</a:t>
                  </a:r>
                  <a:r>
                    <a:rPr kumimoji="0" lang="en-US" sz="1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vnnlib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2577"/>
                      </a:solidFill>
                      <a:effectLst/>
                      <a:uLnTx/>
                      <a:uFillTx/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rPr>
                    <a:t>)</a:t>
                  </a:r>
                </a:p>
              </p:txBody>
            </p:sp>
          </p:grp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C1C200A-7CC8-D374-AAF1-1CB1417E5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6290" y="2214938"/>
            <a:ext cx="2057854" cy="16497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F3C492-CA6F-1983-1DAB-4C69FF4F82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7894" y="2941682"/>
            <a:ext cx="4523345" cy="1349648"/>
          </a:xfrm>
          <a:prstGeom prst="rect">
            <a:avLst/>
          </a:prstGeom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DACEB667-02AC-C1BC-7069-FE5F7D09BAC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23471" r="44337" b="39544"/>
          <a:stretch/>
        </p:blipFill>
        <p:spPr>
          <a:xfrm>
            <a:off x="7106211" y="4329328"/>
            <a:ext cx="4601470" cy="221158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63EBB74-A8A0-6A9A-5DBE-BA320F70F483}"/>
              </a:ext>
            </a:extLst>
          </p:cNvPr>
          <p:cNvSpPr/>
          <p:nvPr/>
        </p:nvSpPr>
        <p:spPr>
          <a:xfrm>
            <a:off x="7056457" y="6225220"/>
            <a:ext cx="1369576" cy="11735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3E18DB3-439B-FDA9-7952-B3D9F5F06A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10682" y="5327760"/>
            <a:ext cx="1220556" cy="30612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F1F92C-C6C9-1E75-271C-99469444B7A3}"/>
              </a:ext>
            </a:extLst>
          </p:cNvPr>
          <p:cNvCxnSpPr>
            <a:cxnSpLocks/>
          </p:cNvCxnSpPr>
          <p:nvPr/>
        </p:nvCxnSpPr>
        <p:spPr>
          <a:xfrm>
            <a:off x="6296297" y="3007986"/>
            <a:ext cx="888274" cy="177401"/>
          </a:xfrm>
          <a:prstGeom prst="straightConnector1">
            <a:avLst/>
          </a:prstGeom>
          <a:ln w="28575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63FF1F-3BE3-DDF2-0E61-2B221D79CD70}"/>
              </a:ext>
            </a:extLst>
          </p:cNvPr>
          <p:cNvCxnSpPr>
            <a:cxnSpLocks/>
          </p:cNvCxnSpPr>
          <p:nvPr/>
        </p:nvCxnSpPr>
        <p:spPr>
          <a:xfrm flipV="1">
            <a:off x="4710741" y="3902744"/>
            <a:ext cx="2345716" cy="1008112"/>
          </a:xfrm>
          <a:prstGeom prst="straightConnector1">
            <a:avLst/>
          </a:prstGeom>
          <a:ln w="28575">
            <a:solidFill>
              <a:srgbClr val="132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animBg="1"/>
      <p:bldP spid="883" grpId="0" animBg="1"/>
      <p:bldP spid="883" grpId="1" animBg="1"/>
      <p:bldP spid="16" grpId="0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E429D-E132-935C-83DD-4EC631A9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13" y="1051132"/>
            <a:ext cx="4856034" cy="3208047"/>
          </a:xfrm>
        </p:spPr>
        <p:txBody>
          <a:bodyPr/>
          <a:lstStyle/>
          <a:p>
            <a:r>
              <a:rPr lang="en-GB" dirty="0"/>
              <a:t>Conclusions and future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B9868-DE35-257F-F858-EC5C7B80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B9C5C2-EDA8-F434-AC48-CE870F73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3076" name="Picture 4" descr="What is an Artificial Neural Networks? | Bernard Marr">
            <a:extLst>
              <a:ext uri="{FF2B5EF4-FFF2-40B4-BE49-F238E27FC236}">
                <a16:creationId xmlns:a16="http://schemas.microsoft.com/office/drawing/2014/main" id="{84F80073-E63A-50C2-5746-B82648A9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4" y="813165"/>
            <a:ext cx="4438138" cy="29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edia.istockphoto.com/id/1413025608/vector/yellow-...">
            <a:extLst>
              <a:ext uri="{FF2B5EF4-FFF2-40B4-BE49-F238E27FC236}">
                <a16:creationId xmlns:a16="http://schemas.microsoft.com/office/drawing/2014/main" id="{4CCFAD0A-C653-3395-DB94-798DFEDD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346" y="3993299"/>
            <a:ext cx="1024315" cy="10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ool Icon PNG Images, Vectors Free Download - Pngtree">
            <a:extLst>
              <a:ext uri="{FF2B5EF4-FFF2-40B4-BE49-F238E27FC236}">
                <a16:creationId xmlns:a16="http://schemas.microsoft.com/office/drawing/2014/main" id="{825988E6-DB61-9F76-C63F-02040E6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71" y="5179904"/>
            <a:ext cx="693664" cy="6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8">
            <a:extLst>
              <a:ext uri="{FF2B5EF4-FFF2-40B4-BE49-F238E27FC236}">
                <a16:creationId xmlns:a16="http://schemas.microsoft.com/office/drawing/2014/main" id="{CFDF70D3-F655-068B-D971-8217D60B7380}"/>
              </a:ext>
            </a:extLst>
          </p:cNvPr>
          <p:cNvSpPr txBox="1"/>
          <p:nvPr/>
        </p:nvSpPr>
        <p:spPr>
          <a:xfrm>
            <a:off x="9430961" y="5973453"/>
            <a:ext cx="252477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methods and formal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verification</a:t>
            </a: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kern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8" name="Picture 6" descr="International Electrotechnical Commission – Wikipedia">
            <a:extLst>
              <a:ext uri="{FF2B5EF4-FFF2-40B4-BE49-F238E27FC236}">
                <a16:creationId xmlns:a16="http://schemas.microsoft.com/office/drawing/2014/main" id="{0986F814-F44E-445F-4F40-95FD44B5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3" y="4032358"/>
            <a:ext cx="1026105" cy="10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ternational Organization for ...">
            <a:extLst>
              <a:ext uri="{FF2B5EF4-FFF2-40B4-BE49-F238E27FC236}">
                <a16:creationId xmlns:a16="http://schemas.microsoft.com/office/drawing/2014/main" id="{F11AEB40-F6FB-C312-AA11-214FDB50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3" y="5256984"/>
            <a:ext cx="1114836" cy="10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5F8A22-1728-2BB0-A067-78087C25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3DD687-A8CB-F53C-3BAB-297CB723B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CERN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444D0D-B804-9487-443D-9BC843E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4C274-4318-F069-BC9F-6B4CD72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895BCC-0CAB-D714-EBEF-A5D1E41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F7601-82D6-D050-4BD7-64305D1B12D5}"/>
              </a:ext>
            </a:extLst>
          </p:cNvPr>
          <p:cNvSpPr txBox="1"/>
          <p:nvPr/>
        </p:nvSpPr>
        <p:spPr>
          <a:xfrm>
            <a:off x="200799" y="5422630"/>
            <a:ext cx="1482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Cryogenics plants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3C461-C680-5ABF-CB10-89F58031D79D}"/>
              </a:ext>
            </a:extLst>
          </p:cNvPr>
          <p:cNvSpPr txBox="1"/>
          <p:nvPr/>
        </p:nvSpPr>
        <p:spPr>
          <a:xfrm>
            <a:off x="4462368" y="5409840"/>
            <a:ext cx="169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Cooling and ventilation systems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10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46663EC2-8028-5E2C-2150-605BB35D9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4507154" y="3995812"/>
            <a:ext cx="2717389" cy="1422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713CCB-B330-8E9E-5C4F-C6DEA9823791}"/>
              </a:ext>
            </a:extLst>
          </p:cNvPr>
          <p:cNvSpPr txBox="1"/>
          <p:nvPr/>
        </p:nvSpPr>
        <p:spPr>
          <a:xfrm>
            <a:off x="4540029" y="5990590"/>
            <a:ext cx="329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Images from </a:t>
            </a: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cds.cern.ch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3" name="Picture 12" descr="A picture containing outdoor, sky, white, drum&#10;&#10;Description automatically generated">
            <a:extLst>
              <a:ext uri="{FF2B5EF4-FFF2-40B4-BE49-F238E27FC236}">
                <a16:creationId xmlns:a16="http://schemas.microsoft.com/office/drawing/2014/main" id="{7EB144A8-2D7D-19D9-ECE3-ED2EBAE5D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9" y="3995811"/>
            <a:ext cx="1902511" cy="1426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7BCFF7-F026-E029-1F63-29C3F5E5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06" y="4158448"/>
            <a:ext cx="2417454" cy="15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D4A0BF-729A-8AC6-A650-FBB00CC04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30972"/>
          <a:stretch/>
        </p:blipFill>
        <p:spPr bwMode="auto">
          <a:xfrm>
            <a:off x="8724040" y="4018817"/>
            <a:ext cx="3266449" cy="15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C4CD4F-9B43-776D-8128-CB359C85CDFA}"/>
              </a:ext>
            </a:extLst>
          </p:cNvPr>
          <p:cNvSpPr txBox="1"/>
          <p:nvPr/>
        </p:nvSpPr>
        <p:spPr>
          <a:xfrm>
            <a:off x="8978824" y="5577349"/>
            <a:ext cx="275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Superconducting magnet test benches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7" name="Picture 16" descr="C:\dev\Safety\FortissCollaboration\LHC.jpg">
            <a:extLst>
              <a:ext uri="{FF2B5EF4-FFF2-40B4-BE49-F238E27FC236}">
                <a16:creationId xmlns:a16="http://schemas.microsoft.com/office/drawing/2014/main" id="{A0A49967-CE76-D62F-F433-F7FA26334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1"/>
          <a:stretch/>
        </p:blipFill>
        <p:spPr bwMode="auto">
          <a:xfrm>
            <a:off x="1624180" y="1581266"/>
            <a:ext cx="2240022" cy="190397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mediastream.cern.ch/MediaArchive/Photo/Public/2007/0712013/0712013_02/0712013_02-A5-at-72-dpi.jpg">
            <a:extLst>
              <a:ext uri="{FF2B5EF4-FFF2-40B4-BE49-F238E27FC236}">
                <a16:creationId xmlns:a16="http://schemas.microsoft.com/office/drawing/2014/main" id="{C22B8D39-DE14-D7A7-AF07-485E1A5D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34" y="1581266"/>
            <a:ext cx="2536988" cy="19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ev\Safety\FortissCollaboration\CMS1.jpg">
            <a:extLst>
              <a:ext uri="{FF2B5EF4-FFF2-40B4-BE49-F238E27FC236}">
                <a16:creationId xmlns:a16="http://schemas.microsoft.com/office/drawing/2014/main" id="{AFD8D1A3-E71E-A3C1-DE5C-28B2EDA79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42"/>
          <a:stretch/>
        </p:blipFill>
        <p:spPr bwMode="auto">
          <a:xfrm>
            <a:off x="6537248" y="1576279"/>
            <a:ext cx="2823320" cy="19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11C3A6-0F0A-1103-D167-740AB3272E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669" y="1572150"/>
            <a:ext cx="1385256" cy="19222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F5422D-6C8B-56BA-3681-43521CD986F3}"/>
              </a:ext>
            </a:extLst>
          </p:cNvPr>
          <p:cNvSpPr txBox="1"/>
          <p:nvPr/>
        </p:nvSpPr>
        <p:spPr>
          <a:xfrm>
            <a:off x="70342" y="2302423"/>
            <a:ext cx="162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LHC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(Large Hadron Collider)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12328-61CA-C2A9-9BD1-18FCE7F057E4}"/>
              </a:ext>
            </a:extLst>
          </p:cNvPr>
          <p:cNvSpPr txBox="1"/>
          <p:nvPr/>
        </p:nvSpPr>
        <p:spPr>
          <a:xfrm>
            <a:off x="10929017" y="2210090"/>
            <a:ext cx="1061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Access and protection systems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1124E63-1BC2-183D-6A28-9F6881315B33}"/>
              </a:ext>
            </a:extLst>
          </p:cNvPr>
          <p:cNvSpPr/>
          <p:nvPr/>
        </p:nvSpPr>
        <p:spPr>
          <a:xfrm>
            <a:off x="70342" y="1459987"/>
            <a:ext cx="9431745" cy="214653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863799-8AD3-DD60-3626-BAAFDBF46D3C}"/>
              </a:ext>
            </a:extLst>
          </p:cNvPr>
          <p:cNvSpPr/>
          <p:nvPr/>
        </p:nvSpPr>
        <p:spPr>
          <a:xfrm>
            <a:off x="77990" y="3883878"/>
            <a:ext cx="4090372" cy="201625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8FA1DE-3B18-E5C4-054F-878093C625F5}"/>
              </a:ext>
            </a:extLst>
          </p:cNvPr>
          <p:cNvSpPr/>
          <p:nvPr/>
        </p:nvSpPr>
        <p:spPr>
          <a:xfrm>
            <a:off x="4342542" y="3888007"/>
            <a:ext cx="4090372" cy="20079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43F1F3-11A3-C382-1DE0-C2E728944F20}"/>
              </a:ext>
            </a:extLst>
          </p:cNvPr>
          <p:cNvSpPr/>
          <p:nvPr/>
        </p:nvSpPr>
        <p:spPr>
          <a:xfrm>
            <a:off x="8607094" y="3883878"/>
            <a:ext cx="3506916" cy="201625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BCC6F-D452-EE31-8638-70C87E390251}"/>
              </a:ext>
            </a:extLst>
          </p:cNvPr>
          <p:cNvSpPr/>
          <p:nvPr/>
        </p:nvSpPr>
        <p:spPr>
          <a:xfrm>
            <a:off x="9582382" y="1461764"/>
            <a:ext cx="2531628" cy="214298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8" name="Picture 27" descr="A picture containing building, factory, steel, engineering&#10;&#10;Description automatically generated">
            <a:extLst>
              <a:ext uri="{FF2B5EF4-FFF2-40B4-BE49-F238E27FC236}">
                <a16:creationId xmlns:a16="http://schemas.microsoft.com/office/drawing/2014/main" id="{D5EA2F66-26FC-C333-207F-4A6D67DD47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6" y="3967575"/>
            <a:ext cx="1386641" cy="18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nsparent Psi Project - looking for collaborators">
            <a:extLst>
              <a:ext uri="{FF2B5EF4-FFF2-40B4-BE49-F238E27FC236}">
                <a16:creationId xmlns:a16="http://schemas.microsoft.com/office/drawing/2014/main" id="{59FB97D3-F7CA-F253-A35F-7AC73D71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92" y="4739717"/>
            <a:ext cx="2492962" cy="19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future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Formal verification of NN-based controllers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166739-3853-BAB5-B9FD-AF106EC60FA3}"/>
              </a:ext>
            </a:extLst>
          </p:cNvPr>
          <p:cNvSpPr txBox="1">
            <a:spLocks/>
          </p:cNvSpPr>
          <p:nvPr/>
        </p:nvSpPr>
        <p:spPr>
          <a:xfrm>
            <a:off x="457198" y="1750594"/>
            <a:ext cx="11363828" cy="4682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methods and verification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are now widely used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critical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industries</a:t>
            </a: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for 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software</a:t>
            </a: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(recommended by standards)</a:t>
            </a:r>
          </a:p>
          <a:p>
            <a:pPr marL="228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baseline="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28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verification of NNs </a:t>
            </a: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a (relatively) new research trend</a:t>
            </a:r>
          </a:p>
          <a:p>
            <a:pPr lvl="1" indent="-342900">
              <a:spcBef>
                <a:spcPts val="1000"/>
              </a:spcBef>
              <a:defRPr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</a:t>
            </a: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here are still many challenges to overcome</a:t>
            </a:r>
          </a:p>
          <a:p>
            <a:pPr lvl="1" indent="-342900">
              <a:spcBef>
                <a:spcPts val="1000"/>
              </a:spcBef>
              <a:defRPr/>
            </a:pP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However,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existence of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tools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guidelines from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IEC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ISO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and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critical industries </a:t>
            </a: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are pushing towards the goal of designing </a:t>
            </a:r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“Safe Neural Networks controllers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</a:t>
            </a:r>
          </a:p>
          <a:p>
            <a:pPr marL="228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28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general, it is </a:t>
            </a:r>
            <a:r>
              <a:rPr kumimoji="0" lang="en-US" sz="1400" i="0" u="none" strike="noStrike" kern="1200" cap="none" spc="0" normalizeH="0" noProof="0" dirty="0" err="1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mportant</a:t>
            </a:r>
            <a:r>
              <a:rPr kumimoji="0" lang="en-US" sz="1400" i="0" u="none" strike="noStrike" kern="120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verify NN-based controllers to:</a:t>
            </a:r>
          </a:p>
          <a:p>
            <a:pPr lvl="1" indent="-342900"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guarantee properties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such as robustness, stability, safety, etc.</a:t>
            </a:r>
          </a:p>
          <a:p>
            <a:pPr lvl="1" indent="-342900">
              <a:spcBef>
                <a:spcPts val="1000"/>
              </a:spcBef>
              <a:defRPr/>
            </a:pP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have a </a:t>
            </a: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better understanding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 the behaviour of the NN</a:t>
            </a:r>
          </a:p>
          <a:p>
            <a:pPr indent="-342900">
              <a:defRPr/>
            </a:pPr>
            <a:endParaRPr lang="en-GB" sz="14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342900">
              <a:defRPr/>
            </a:pPr>
            <a:r>
              <a:rPr lang="en-GB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Our plans </a:t>
            </a: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– PhD in formal verification of NNs (starting Sept. 2024):</a:t>
            </a:r>
          </a:p>
          <a:p>
            <a:pPr lvl="1" indent="-342900">
              <a:defRPr/>
            </a:pP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to specify complex properties?</a:t>
            </a:r>
          </a:p>
          <a:p>
            <a:pPr lvl="1" indent="-342900">
              <a:defRPr/>
            </a:pP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Verification capabilities and performance</a:t>
            </a:r>
          </a:p>
          <a:p>
            <a:pPr lvl="1" indent="-342900">
              <a:defRPr/>
            </a:pP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Repair/train/explain when finding a violation</a:t>
            </a:r>
          </a:p>
          <a:p>
            <a:pPr lvl="1" indent="-342900">
              <a:defRPr/>
            </a:pPr>
            <a:r>
              <a:rPr lang="en-GB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Robust neural network training</a:t>
            </a:r>
            <a:endParaRPr kumimoji="0" lang="en-US" sz="1800" i="0" u="none" strike="noStrike" kern="1200" cap="none" spc="0" normalizeH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1" indent="-342900">
              <a:spcBef>
                <a:spcPts val="1000"/>
              </a:spcBef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Work In Progress Images – Browse 577 ...">
            <a:extLst>
              <a:ext uri="{FF2B5EF4-FFF2-40B4-BE49-F238E27FC236}">
                <a16:creationId xmlns:a16="http://schemas.microsoft.com/office/drawing/2014/main" id="{A3614676-D872-B506-31C9-3198F958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81" y="3905161"/>
            <a:ext cx="2608304" cy="10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future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GB" dirty="0"/>
              <a:t> only formal verification for NN controllers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4" name="Abgerundetes Rechteck 9">
            <a:extLst>
              <a:ext uri="{FF2B5EF4-FFF2-40B4-BE49-F238E27FC236}">
                <a16:creationId xmlns:a16="http://schemas.microsoft.com/office/drawing/2014/main" id="{636AF341-15F3-E85F-F185-2173264A61D0}"/>
              </a:ext>
            </a:extLst>
          </p:cNvPr>
          <p:cNvSpPr/>
          <p:nvPr/>
        </p:nvSpPr>
        <p:spPr>
          <a:xfrm>
            <a:off x="4682247" y="2420333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design</a:t>
            </a: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7DA214B9-6868-9C9E-029D-79A51B3E5B4B}"/>
              </a:ext>
            </a:extLst>
          </p:cNvPr>
          <p:cNvSpPr/>
          <p:nvPr/>
        </p:nvSpPr>
        <p:spPr>
          <a:xfrm>
            <a:off x="4682247" y="3805326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Source code</a:t>
            </a: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B3E0FD07-552F-6523-649E-AD64DC4F6E06}"/>
              </a:ext>
            </a:extLst>
          </p:cNvPr>
          <p:cNvSpPr/>
          <p:nvPr/>
        </p:nvSpPr>
        <p:spPr>
          <a:xfrm>
            <a:off x="4682247" y="5263230"/>
            <a:ext cx="1890000" cy="495000"/>
          </a:xfrm>
          <a:prstGeom prst="roundRect">
            <a:avLst/>
          </a:prstGeom>
          <a:solidFill>
            <a:srgbClr val="132577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Executable</a:t>
            </a:r>
          </a:p>
        </p:txBody>
      </p:sp>
      <p:pic>
        <p:nvPicPr>
          <p:cNvPr id="10" name="Picture 2" descr="6ES7517-3AP00-0AB0 Siemens, PLC Programmer, SIMATIC S7-1500 Series, 24 VDC  | Farnell Switzerland">
            <a:extLst>
              <a:ext uri="{FF2B5EF4-FFF2-40B4-BE49-F238E27FC236}">
                <a16:creationId xmlns:a16="http://schemas.microsoft.com/office/drawing/2014/main" id="{425C29A7-47A1-1577-A8F9-708C969D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11" y="5072343"/>
            <a:ext cx="987995" cy="8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ues TIA-Portal V17 - spshaus">
            <a:extLst>
              <a:ext uri="{FF2B5EF4-FFF2-40B4-BE49-F238E27FC236}">
                <a16:creationId xmlns:a16="http://schemas.microsoft.com/office/drawing/2014/main" id="{A399944A-4BDE-9F87-5DF5-088B0882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25" y="3668223"/>
            <a:ext cx="1248566" cy="7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eras: Deep Learning for humans">
            <a:extLst>
              <a:ext uri="{FF2B5EF4-FFF2-40B4-BE49-F238E27FC236}">
                <a16:creationId xmlns:a16="http://schemas.microsoft.com/office/drawing/2014/main" id="{D76A7A67-EDA5-A09D-741A-B7C68B74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88" y="2497887"/>
            <a:ext cx="1172041" cy="3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020FD4-3BD7-42A1-C6F8-B077FD29C26B}"/>
              </a:ext>
            </a:extLst>
          </p:cNvPr>
          <p:cNvSpPr txBox="1"/>
          <p:nvPr/>
        </p:nvSpPr>
        <p:spPr>
          <a:xfrm>
            <a:off x="6821007" y="5379925"/>
            <a:ext cx="1728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Runtime monitoring</a:t>
            </a:r>
          </a:p>
          <a:p>
            <a:pPr algn="ctr"/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Testing</a:t>
            </a:r>
            <a:endParaRPr lang="en-GB" sz="11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117EE-D964-F6B6-E52C-524CF780FB8D}"/>
              </a:ext>
            </a:extLst>
          </p:cNvPr>
          <p:cNvSpPr txBox="1"/>
          <p:nvPr/>
        </p:nvSpPr>
        <p:spPr>
          <a:xfrm>
            <a:off x="6821007" y="2537028"/>
            <a:ext cx="1728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 design verification</a:t>
            </a:r>
            <a:endParaRPr lang="en-GB" sz="1100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18534-D9A7-B71A-DF36-2C5E0D423FAF}"/>
              </a:ext>
            </a:extLst>
          </p:cNvPr>
          <p:cNvSpPr txBox="1"/>
          <p:nvPr/>
        </p:nvSpPr>
        <p:spPr>
          <a:xfrm>
            <a:off x="4317015" y="1897976"/>
            <a:ext cx="262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NN-based controllers</a:t>
            </a:r>
            <a:endParaRPr lang="en-GB" b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94F1A-D3DE-B837-2FB1-8419A5A878B1}"/>
              </a:ext>
            </a:extLst>
          </p:cNvPr>
          <p:cNvSpPr txBox="1"/>
          <p:nvPr/>
        </p:nvSpPr>
        <p:spPr>
          <a:xfrm>
            <a:off x="6527572" y="3636609"/>
            <a:ext cx="23156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Code synthesis</a:t>
            </a:r>
          </a:p>
          <a:p>
            <a:pPr algn="ctr"/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verification (model checking)</a:t>
            </a:r>
          </a:p>
          <a:p>
            <a:pPr algn="ctr"/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Compositional verification</a:t>
            </a:r>
          </a:p>
          <a:p>
            <a:pPr algn="ctr"/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Counterexample analysis</a:t>
            </a:r>
            <a:endParaRPr lang="en-GB" sz="11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5F8A22-1728-2BB0-A067-78087C25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3DD687-A8CB-F53C-3BAB-297CB723B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Machine learning at CERN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444D0D-B804-9487-443D-9BC843E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4C274-4318-F069-BC9F-6B4CD72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895BCC-0CAB-D714-EBEF-A5D1E41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2" name="Picture 1" descr="A picture containing machine, indoor, industry, engineering&#10;&#10;Description automatically generated">
            <a:extLst>
              <a:ext uri="{FF2B5EF4-FFF2-40B4-BE49-F238E27FC236}">
                <a16:creationId xmlns:a16="http://schemas.microsoft.com/office/drawing/2014/main" id="{B7444675-76DF-E7DD-5007-EBB1B8351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73" y="4280496"/>
            <a:ext cx="2087824" cy="1565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6873B-DF48-74F2-1F77-53E5EF7C1B88}"/>
              </a:ext>
            </a:extLst>
          </p:cNvPr>
          <p:cNvSpPr txBox="1"/>
          <p:nvPr/>
        </p:nvSpPr>
        <p:spPr>
          <a:xfrm>
            <a:off x="4540029" y="6080825"/>
            <a:ext cx="329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Images from </a:t>
            </a: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cds.cern.ch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730A5-BF79-2AC4-6DFC-3C7788D413E9}"/>
              </a:ext>
            </a:extLst>
          </p:cNvPr>
          <p:cNvSpPr txBox="1"/>
          <p:nvPr/>
        </p:nvSpPr>
        <p:spPr>
          <a:xfrm>
            <a:off x="70343" y="2392658"/>
            <a:ext cx="97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Robotics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D4601E-54FA-E6BA-F43F-D6AB7904FA4E}"/>
              </a:ext>
            </a:extLst>
          </p:cNvPr>
          <p:cNvSpPr/>
          <p:nvPr/>
        </p:nvSpPr>
        <p:spPr>
          <a:xfrm>
            <a:off x="70343" y="1550222"/>
            <a:ext cx="5967327" cy="2146536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170CE0-13D9-8C33-9199-9B08A5100F54}"/>
              </a:ext>
            </a:extLst>
          </p:cNvPr>
          <p:cNvSpPr/>
          <p:nvPr/>
        </p:nvSpPr>
        <p:spPr>
          <a:xfrm>
            <a:off x="6154331" y="1551999"/>
            <a:ext cx="5959679" cy="2142982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C7247E7-6CAE-FEEA-4DC6-94816B6E4147}"/>
              </a:ext>
            </a:extLst>
          </p:cNvPr>
          <p:cNvSpPr/>
          <p:nvPr/>
        </p:nvSpPr>
        <p:spPr>
          <a:xfrm>
            <a:off x="70342" y="3814635"/>
            <a:ext cx="5967327" cy="2146536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799F67-BAC0-0109-4AF6-F873ACDF0AB8}"/>
              </a:ext>
            </a:extLst>
          </p:cNvPr>
          <p:cNvSpPr/>
          <p:nvPr/>
        </p:nvSpPr>
        <p:spPr>
          <a:xfrm>
            <a:off x="6154330" y="3816412"/>
            <a:ext cx="5959679" cy="2142982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2013DE-4C20-D505-8211-18D42CC3E6B0}"/>
              </a:ext>
            </a:extLst>
          </p:cNvPr>
          <p:cNvSpPr txBox="1"/>
          <p:nvPr/>
        </p:nvSpPr>
        <p:spPr>
          <a:xfrm>
            <a:off x="10926672" y="2435423"/>
            <a:ext cx="116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Data analysis of the physics experiments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066D02-EC8E-555E-58D8-B6B74C7A4DFD}"/>
              </a:ext>
            </a:extLst>
          </p:cNvPr>
          <p:cNvSpPr txBox="1"/>
          <p:nvPr/>
        </p:nvSpPr>
        <p:spPr>
          <a:xfrm>
            <a:off x="77991" y="4333904"/>
            <a:ext cx="1168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Particle accelerators Operation and beam optimization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81321-D5C7-E9F3-8EA9-58C50A2C8605}"/>
              </a:ext>
            </a:extLst>
          </p:cNvPr>
          <p:cNvSpPr txBox="1"/>
          <p:nvPr/>
        </p:nvSpPr>
        <p:spPr>
          <a:xfrm>
            <a:off x="10952747" y="4610904"/>
            <a:ext cx="116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Industrial controls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7" name="Picture 3" descr="C:\dev\Safety\FortissCollaboration\CMS1.jpg">
            <a:extLst>
              <a:ext uri="{FF2B5EF4-FFF2-40B4-BE49-F238E27FC236}">
                <a16:creationId xmlns:a16="http://schemas.microsoft.com/office/drawing/2014/main" id="{04147AA3-450F-69CB-BACA-4FFE505A9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42"/>
          <a:stretch/>
        </p:blipFill>
        <p:spPr bwMode="auto">
          <a:xfrm>
            <a:off x="6302633" y="1852265"/>
            <a:ext cx="2257927" cy="15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irst collisions at injection energy | ATLAS Experiment at CERN">
            <a:extLst>
              <a:ext uri="{FF2B5EF4-FFF2-40B4-BE49-F238E27FC236}">
                <a16:creationId xmlns:a16="http://schemas.microsoft.com/office/drawing/2014/main" id="{86694084-5F37-0A00-4A7F-3BCD1E67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53" y="1852265"/>
            <a:ext cx="2315903" cy="15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8F1929-A81C-9C4B-44FA-1E612B1221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97"/>
          <a:stretch/>
        </p:blipFill>
        <p:spPr>
          <a:xfrm>
            <a:off x="4137335" y="1667871"/>
            <a:ext cx="1766592" cy="10444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F80BFF-E21D-5F67-3CB8-1D649DE12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92" y="1672521"/>
            <a:ext cx="1910765" cy="12738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D93CFB-1CEA-AC3C-D64F-0DD15F5E9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377" y="2435423"/>
            <a:ext cx="1796853" cy="12006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892406-0AC1-4028-D227-710521399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4871" y="3987181"/>
            <a:ext cx="1819085" cy="11658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7207F57-9015-1C6D-9358-67194A3D1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652" r="58783"/>
          <a:stretch/>
        </p:blipFill>
        <p:spPr>
          <a:xfrm>
            <a:off x="1254551" y="3979243"/>
            <a:ext cx="1435309" cy="1084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6D2E9F6-B26E-9B93-0BF4-ECB19D39EF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066" t="10912" r="3386" b="3840"/>
          <a:stretch/>
        </p:blipFill>
        <p:spPr>
          <a:xfrm>
            <a:off x="2362963" y="4676800"/>
            <a:ext cx="1944341" cy="1175230"/>
          </a:xfrm>
          <a:prstGeom prst="rect">
            <a:avLst/>
          </a:prstGeom>
        </p:spPr>
      </p:pic>
      <p:pic>
        <p:nvPicPr>
          <p:cNvPr id="45" name="Picture 44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C654C1DE-0318-3681-EA52-3CF0E01BCA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6302633" y="3979243"/>
            <a:ext cx="2717389" cy="14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5F8A22-1728-2BB0-A067-78087C25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3DD687-A8CB-F53C-3BAB-297CB723B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Machine learning at CERN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444D0D-B804-9487-443D-9BC843E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4C274-4318-F069-BC9F-6B4CD72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895BCC-0CAB-D714-EBEF-A5D1E41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pic>
        <p:nvPicPr>
          <p:cNvPr id="2" name="Picture 1" descr="A picture containing machine, indoor, industry, engineering&#10;&#10;Description automatically generated">
            <a:extLst>
              <a:ext uri="{FF2B5EF4-FFF2-40B4-BE49-F238E27FC236}">
                <a16:creationId xmlns:a16="http://schemas.microsoft.com/office/drawing/2014/main" id="{B7444675-76DF-E7DD-5007-EBB1B8351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73" y="4280496"/>
            <a:ext cx="2087824" cy="1565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6873B-DF48-74F2-1F77-53E5EF7C1B88}"/>
              </a:ext>
            </a:extLst>
          </p:cNvPr>
          <p:cNvSpPr txBox="1"/>
          <p:nvPr/>
        </p:nvSpPr>
        <p:spPr>
          <a:xfrm>
            <a:off x="4540029" y="6080825"/>
            <a:ext cx="3299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Images from </a:t>
            </a: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cds.cern.ch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730A5-BF79-2AC4-6DFC-3C7788D413E9}"/>
              </a:ext>
            </a:extLst>
          </p:cNvPr>
          <p:cNvSpPr txBox="1"/>
          <p:nvPr/>
        </p:nvSpPr>
        <p:spPr>
          <a:xfrm>
            <a:off x="70343" y="2392658"/>
            <a:ext cx="97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Robotics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D4601E-54FA-E6BA-F43F-D6AB7904FA4E}"/>
              </a:ext>
            </a:extLst>
          </p:cNvPr>
          <p:cNvSpPr/>
          <p:nvPr/>
        </p:nvSpPr>
        <p:spPr>
          <a:xfrm>
            <a:off x="70343" y="1550222"/>
            <a:ext cx="5967327" cy="2146536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C7247E7-6CAE-FEEA-4DC6-94816B6E4147}"/>
              </a:ext>
            </a:extLst>
          </p:cNvPr>
          <p:cNvSpPr/>
          <p:nvPr/>
        </p:nvSpPr>
        <p:spPr>
          <a:xfrm>
            <a:off x="70342" y="3814635"/>
            <a:ext cx="5967327" cy="2146536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799F67-BAC0-0109-4AF6-F873ACDF0AB8}"/>
              </a:ext>
            </a:extLst>
          </p:cNvPr>
          <p:cNvSpPr/>
          <p:nvPr/>
        </p:nvSpPr>
        <p:spPr>
          <a:xfrm>
            <a:off x="6154330" y="3816412"/>
            <a:ext cx="5959679" cy="2142982"/>
          </a:xfrm>
          <a:prstGeom prst="roundRect">
            <a:avLst/>
          </a:prstGeom>
          <a:noFill/>
          <a:ln w="38100">
            <a:solidFill>
              <a:srgbClr val="13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066D02-EC8E-555E-58D8-B6B74C7A4DFD}"/>
              </a:ext>
            </a:extLst>
          </p:cNvPr>
          <p:cNvSpPr txBox="1"/>
          <p:nvPr/>
        </p:nvSpPr>
        <p:spPr>
          <a:xfrm>
            <a:off x="77991" y="4333904"/>
            <a:ext cx="1168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Particle accelerators Operation and beam optimization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81321-D5C7-E9F3-8EA9-58C50A2C8605}"/>
              </a:ext>
            </a:extLst>
          </p:cNvPr>
          <p:cNvSpPr txBox="1"/>
          <p:nvPr/>
        </p:nvSpPr>
        <p:spPr>
          <a:xfrm>
            <a:off x="10952747" y="4610904"/>
            <a:ext cx="116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Industrial controls</a:t>
            </a:r>
            <a:endParaRPr lang="en-GB" sz="1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08F1929-A81C-9C4B-44FA-1E612B1221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"/>
          <a:stretch/>
        </p:blipFill>
        <p:spPr>
          <a:xfrm>
            <a:off x="4137335" y="1667871"/>
            <a:ext cx="1766592" cy="10444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F80BFF-E21D-5F67-3CB8-1D649DE1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92" y="1672521"/>
            <a:ext cx="1910765" cy="12738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D93CFB-1CEA-AC3C-D64F-0DD15F5E9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377" y="2435423"/>
            <a:ext cx="1796853" cy="12006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892406-0AC1-4028-D227-710521399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871" y="3987181"/>
            <a:ext cx="1819085" cy="11658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7207F57-9015-1C6D-9358-67194A3D17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52" r="58783"/>
          <a:stretch/>
        </p:blipFill>
        <p:spPr>
          <a:xfrm>
            <a:off x="1254551" y="3979243"/>
            <a:ext cx="1435309" cy="1084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6D2E9F6-B26E-9B93-0BF4-ECB19D39EF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66" t="10912" r="3386" b="3840"/>
          <a:stretch/>
        </p:blipFill>
        <p:spPr>
          <a:xfrm>
            <a:off x="2362963" y="4676800"/>
            <a:ext cx="1944341" cy="1175230"/>
          </a:xfrm>
          <a:prstGeom prst="rect">
            <a:avLst/>
          </a:prstGeom>
        </p:spPr>
      </p:pic>
      <p:pic>
        <p:nvPicPr>
          <p:cNvPr id="45" name="Picture 44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C654C1DE-0318-3681-EA52-3CF0E01BCA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6302633" y="3979243"/>
            <a:ext cx="2717389" cy="1422333"/>
          </a:xfrm>
          <a:prstGeom prst="rect">
            <a:avLst/>
          </a:prstGeom>
        </p:spPr>
      </p:pic>
      <p:pic>
        <p:nvPicPr>
          <p:cNvPr id="9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15C27ADD-A7B0-1909-9BBA-CE973B44B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6308249" y="2321853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E986C7-A999-E986-FF6F-5B679B695AF7}"/>
              </a:ext>
            </a:extLst>
          </p:cNvPr>
          <p:cNvSpPr txBox="1"/>
          <p:nvPr/>
        </p:nvSpPr>
        <p:spPr>
          <a:xfrm>
            <a:off x="6824053" y="2283271"/>
            <a:ext cx="518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P. </a:t>
            </a:r>
            <a:r>
              <a:rPr lang="en-GB" sz="1000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Arpaia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et al. “</a:t>
            </a:r>
            <a:r>
              <a:rPr lang="en-GB" sz="10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Machine learning for beam dynamics studies at the CERN Large Hadron Collider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.” </a:t>
            </a:r>
            <a:r>
              <a:rPr lang="en-GB" sz="10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Nuclear Instruments and Methods in Physics Research 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Volume 985, 1 January 2021, 164652</a:t>
            </a:r>
            <a:endParaRPr lang="en-GB" sz="1000" i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614CD106-27CE-189B-F057-6A854479E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6308249" y="1555194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BA141401-3E8D-22EF-C689-455DDB2D8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6302633" y="2996820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927081-638C-B513-31D5-DEBB9F469147}"/>
              </a:ext>
            </a:extLst>
          </p:cNvPr>
          <p:cNvSpPr txBox="1"/>
          <p:nvPr/>
        </p:nvSpPr>
        <p:spPr>
          <a:xfrm>
            <a:off x="6787188" y="2995667"/>
            <a:ext cx="518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Ghawash, Faiq, et al. "</a:t>
            </a:r>
            <a:r>
              <a:rPr lang="en-GB" sz="10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Approximate Model Predictive Control of Switched Affine Systems using Multitask Learning with Safety and Stability Guarantees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62nd IEEE Conference on Decision and Control (CDC), December 2023"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71860-BB35-D3BB-59EA-F5659AE20E08}"/>
              </a:ext>
            </a:extLst>
          </p:cNvPr>
          <p:cNvSpPr txBox="1"/>
          <p:nvPr/>
        </p:nvSpPr>
        <p:spPr>
          <a:xfrm>
            <a:off x="6824053" y="1606761"/>
            <a:ext cx="51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Kain, Verena, et al. “</a:t>
            </a:r>
            <a:r>
              <a:rPr lang="en-GB" sz="10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Sample-efficient reinforcement learning for CERN accelerator control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.” </a:t>
            </a:r>
            <a:r>
              <a:rPr lang="en-GB" sz="1000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Physical Review Accelerators and Beams</a:t>
            </a:r>
            <a:r>
              <a:rPr lang="en-GB" sz="10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23.12 (2020): 124801</a:t>
            </a:r>
            <a:endParaRPr lang="en-GB" sz="1000" i="1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5F8A22-1728-2BB0-A067-78087C25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3DD687-A8CB-F53C-3BAB-297CB723B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Can we trust Neural Networks for critical applications?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444D0D-B804-9487-443D-9BC843EF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4C274-4318-F069-BC9F-6B4CD72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D895BCC-0CAB-D714-EBEF-A5D1E41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5DBEFA-FAFB-6D1F-E5F9-46E8DB191F9B}"/>
              </a:ext>
            </a:extLst>
          </p:cNvPr>
          <p:cNvSpPr txBox="1"/>
          <p:nvPr/>
        </p:nvSpPr>
        <p:spPr>
          <a:xfrm>
            <a:off x="5303912" y="2443975"/>
            <a:ext cx="640281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Neural Network controllers?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Neural network improves efficiency/cost</a:t>
            </a:r>
          </a:p>
          <a:p>
            <a:pPr marL="342900" indent="-342900" algn="l">
              <a:buFont typeface="Webdings" panose="05030102010509060703" pitchFamily="18" charset="2"/>
              <a:buChar char=""/>
            </a:pPr>
            <a:r>
              <a:rPr lang="en-US" sz="20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Difficult to predict the behavior in all situations</a:t>
            </a:r>
            <a:endParaRPr lang="en-US" sz="2000" dirty="0">
              <a:solidFill>
                <a:srgbClr val="13257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Picture 2" descr="Warning Sign Vector Art, Icons, and Graphics for Free Download">
            <a:extLst>
              <a:ext uri="{FF2B5EF4-FFF2-40B4-BE49-F238E27FC236}">
                <a16:creationId xmlns:a16="http://schemas.microsoft.com/office/drawing/2014/main" id="{93AFC90A-7E67-9B2A-D9BD-D56360E2C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6038" r="11642" b="15363"/>
          <a:stretch/>
        </p:blipFill>
        <p:spPr bwMode="auto">
          <a:xfrm>
            <a:off x="7067728" y="3523945"/>
            <a:ext cx="724993" cy="6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C82492-F0F6-FD7D-FC09-E42E01A47992}"/>
              </a:ext>
            </a:extLst>
          </p:cNvPr>
          <p:cNvSpPr/>
          <p:nvPr/>
        </p:nvSpPr>
        <p:spPr>
          <a:xfrm>
            <a:off x="644067" y="4827862"/>
            <a:ext cx="1895779" cy="79208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Accelerator downtime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791733-0022-E263-B435-0AF1B5D3A356}"/>
              </a:ext>
            </a:extLst>
          </p:cNvPr>
          <p:cNvSpPr/>
          <p:nvPr/>
        </p:nvSpPr>
        <p:spPr>
          <a:xfrm>
            <a:off x="2908008" y="4824214"/>
            <a:ext cx="1895779" cy="79208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Equipment damage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E79D54-93E4-9578-E743-D4EEB7E0EA36}"/>
              </a:ext>
            </a:extLst>
          </p:cNvPr>
          <p:cNvSpPr/>
          <p:nvPr/>
        </p:nvSpPr>
        <p:spPr>
          <a:xfrm>
            <a:off x="7435890" y="4829684"/>
            <a:ext cx="1895779" cy="79208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Environmental pollution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554135-D022-F332-FFC9-3228A0B5EC25}"/>
              </a:ext>
            </a:extLst>
          </p:cNvPr>
          <p:cNvSpPr/>
          <p:nvPr/>
        </p:nvSpPr>
        <p:spPr>
          <a:xfrm>
            <a:off x="5171949" y="4824214"/>
            <a:ext cx="1895779" cy="79208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Reputation loss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085142-A6BB-8AAE-2F66-AAF1C3B6EB7C}"/>
              </a:ext>
            </a:extLst>
          </p:cNvPr>
          <p:cNvSpPr/>
          <p:nvPr/>
        </p:nvSpPr>
        <p:spPr>
          <a:xfrm>
            <a:off x="9699831" y="4828696"/>
            <a:ext cx="1895779" cy="79208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Personnel safety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E9AF6B-7651-D734-C55D-D1842A489809}"/>
              </a:ext>
            </a:extLst>
          </p:cNvPr>
          <p:cNvSpPr/>
          <p:nvPr/>
        </p:nvSpPr>
        <p:spPr>
          <a:xfrm>
            <a:off x="644067" y="5785346"/>
            <a:ext cx="6423661" cy="50707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Financial loss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1C6BF033-D6D3-396E-B2FC-93F83163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562400"/>
            <a:ext cx="10764984" cy="861963"/>
          </a:xfrm>
        </p:spPr>
        <p:txBody>
          <a:bodyPr/>
          <a:lstStyle/>
          <a:p>
            <a:r>
              <a:rPr lang="en-GB" dirty="0"/>
              <a:t>In general, </a:t>
            </a:r>
            <a:r>
              <a:rPr lang="en-GB" b="1" dirty="0"/>
              <a:t>software failures </a:t>
            </a:r>
            <a:r>
              <a:rPr lang="en-GB" dirty="0"/>
              <a:t>in controls can have significant negative consequences</a:t>
            </a:r>
          </a:p>
        </p:txBody>
      </p:sp>
      <p:pic>
        <p:nvPicPr>
          <p:cNvPr id="14" name="Picture 13" descr="A factory with smoke coming out of it">
            <a:extLst>
              <a:ext uri="{FF2B5EF4-FFF2-40B4-BE49-F238E27FC236}">
                <a16:creationId xmlns:a16="http://schemas.microsoft.com/office/drawing/2014/main" id="{2A07B234-2586-1D08-6906-B712296FB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822158" y="2160473"/>
            <a:ext cx="3832861" cy="20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71C32E-B492-F469-6C24-BFB02E64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82D3A8-E88D-5BE5-409D-85EDD30B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7932" y="1600201"/>
            <a:ext cx="9980560" cy="4162926"/>
          </a:xfrm>
        </p:spPr>
        <p:txBody>
          <a:bodyPr/>
          <a:lstStyle/>
          <a:p>
            <a:r>
              <a:rPr lang="en-GB" sz="2000" dirty="0"/>
              <a:t>Why neural-network based controllers</a:t>
            </a:r>
          </a:p>
          <a:p>
            <a:endParaRPr lang="en-GB" sz="2000" dirty="0"/>
          </a:p>
          <a:p>
            <a:r>
              <a:rPr lang="en-GB" sz="2000" b="1" dirty="0"/>
              <a:t>Formal verification </a:t>
            </a:r>
            <a:r>
              <a:rPr lang="en-GB" sz="2000" dirty="0"/>
              <a:t>of neural-network based controllers</a:t>
            </a:r>
          </a:p>
          <a:p>
            <a:pPr marL="896938" lvl="1"/>
            <a:r>
              <a:rPr lang="en-GB" sz="1600" b="1" dirty="0"/>
              <a:t>Formal methods </a:t>
            </a:r>
            <a:r>
              <a:rPr lang="en-GB" sz="1600" dirty="0"/>
              <a:t>introduction</a:t>
            </a:r>
          </a:p>
          <a:p>
            <a:pPr marL="896938" lvl="1"/>
            <a:r>
              <a:rPr lang="en-GB" sz="1600" dirty="0"/>
              <a:t>Standards and state of the art for verification of NNs</a:t>
            </a:r>
          </a:p>
          <a:p>
            <a:endParaRPr lang="en-GB" sz="2000" dirty="0"/>
          </a:p>
          <a:p>
            <a:r>
              <a:rPr lang="en-GB" sz="2000" dirty="0"/>
              <a:t>Case study at CERN (</a:t>
            </a:r>
            <a:r>
              <a:rPr lang="en-GB" sz="2000" b="1" dirty="0"/>
              <a:t>our</a:t>
            </a:r>
            <a:r>
              <a:rPr lang="en-GB" sz="2000" dirty="0"/>
              <a:t> </a:t>
            </a:r>
            <a:r>
              <a:rPr lang="en-GB" sz="2000" b="1" dirty="0"/>
              <a:t>first steps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Conclusions and future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7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45732DFA-2503-1768-32B7-9ECFE9B6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6332312" y="4019957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E429D-E132-935C-83DD-4EC631A9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313" y="1051132"/>
            <a:ext cx="4856034" cy="1433389"/>
          </a:xfrm>
        </p:spPr>
        <p:txBody>
          <a:bodyPr/>
          <a:lstStyle/>
          <a:p>
            <a:r>
              <a:rPr lang="en-GB" dirty="0"/>
              <a:t>Why NN-based controllers?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1AB066-C9EC-0508-FA65-A5DDD9957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313" y="4642876"/>
            <a:ext cx="4495088" cy="1353217"/>
          </a:xfrm>
        </p:spPr>
        <p:txBody>
          <a:bodyPr/>
          <a:lstStyle/>
          <a:p>
            <a:r>
              <a:rPr lang="en-GB" sz="3200" dirty="0"/>
              <a:t>… instead of “traditional” controllers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B9868-DE35-257F-F858-EC5C7B80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B9C5C2-EDA8-F434-AC48-CE870F73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0409A2-569A-AADA-1DCE-3600BC7FB3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r="29823"/>
          <a:stretch/>
        </p:blipFill>
        <p:spPr>
          <a:xfrm>
            <a:off x="6506816" y="1293669"/>
            <a:ext cx="5613206" cy="190071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5" name="Picture 4" descr="A computer code with blue text">
            <a:extLst>
              <a:ext uri="{FF2B5EF4-FFF2-40B4-BE49-F238E27FC236}">
                <a16:creationId xmlns:a16="http://schemas.microsoft.com/office/drawing/2014/main" id="{D88B2142-65BE-B7B9-33B8-8B6E261C7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54" y="4255612"/>
            <a:ext cx="3654705" cy="238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3527A8-3393-1D37-A959-DE832398E4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43"/>
          <a:stretch/>
        </p:blipFill>
        <p:spPr>
          <a:xfrm>
            <a:off x="8177758" y="3488990"/>
            <a:ext cx="1781069" cy="304453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7FFCF50-E5A9-106B-2A04-C22300CD95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01" y="4336066"/>
            <a:ext cx="2829720" cy="226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NN-based controllers?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Many applications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Towards safe and reliable Neural Network controllers</a:t>
            </a:r>
            <a:endParaRPr lang="sv-S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E8AF5-E159-5152-4E46-E97AF434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E6A45-4CBF-A507-772D-F3430544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2024-06-24</a:t>
            </a:fld>
            <a:endParaRPr lang="sv-S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CB231-2813-D1EC-87E5-BAFA43FDCA9C}"/>
              </a:ext>
            </a:extLst>
          </p:cNvPr>
          <p:cNvSpPr txBox="1"/>
          <p:nvPr/>
        </p:nvSpPr>
        <p:spPr>
          <a:xfrm>
            <a:off x="375546" y="2604011"/>
            <a:ext cx="233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Tasks hard to specify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Autonomous driving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0B1DD-195C-F2D8-3E27-AB5701EF7E31}"/>
              </a:ext>
            </a:extLst>
          </p:cNvPr>
          <p:cNvSpPr txBox="1"/>
          <p:nvPr/>
        </p:nvSpPr>
        <p:spPr>
          <a:xfrm>
            <a:off x="3634673" y="2604011"/>
            <a:ext cx="233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Computationally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Matrix multiplication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FEAC8-5CF8-A8B5-70C3-286CFFE6BBF7}"/>
              </a:ext>
            </a:extLst>
          </p:cNvPr>
          <p:cNvSpPr txBox="1"/>
          <p:nvPr/>
        </p:nvSpPr>
        <p:spPr>
          <a:xfrm>
            <a:off x="6568047" y="2604011"/>
            <a:ext cx="21604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Versatile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Non-linearities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need to linearize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1B110-D11A-63F3-83B5-FEB7749DEEC3}"/>
              </a:ext>
            </a:extLst>
          </p:cNvPr>
          <p:cNvSpPr txBox="1"/>
          <p:nvPr/>
        </p:nvSpPr>
        <p:spPr>
          <a:xfrm>
            <a:off x="8896188" y="2604011"/>
            <a:ext cx="31216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Only data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physical modelling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Collect data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ADE8D29C-F30C-C77D-38B6-CC7A6E32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" y="3610141"/>
            <a:ext cx="1745559" cy="10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628088-BD45-B223-96FA-27BDD14D27DD}"/>
              </a:ext>
            </a:extLst>
          </p:cNvPr>
          <p:cNvSpPr txBox="1"/>
          <p:nvPr/>
        </p:nvSpPr>
        <p:spPr>
          <a:xfrm>
            <a:off x="795545" y="5970010"/>
            <a:ext cx="8511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Pisarov</a:t>
            </a: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Jelena &amp; </a:t>
            </a:r>
            <a:r>
              <a:rPr lang="en-US" sz="1100" dirty="0" err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Mester</a:t>
            </a: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Gyula. (2020). </a:t>
            </a:r>
            <a:r>
              <a:rPr lang="en-US" sz="1100" b="1" i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Future of Autonomous Vehicles</a:t>
            </a: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FME Transactions. 49. 29-35. 10.5937/fme2101029P.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56109D-8952-AC0E-2F09-17B0BA626571}"/>
              </a:ext>
            </a:extLst>
          </p:cNvPr>
          <p:cNvSpPr txBox="1"/>
          <p:nvPr/>
        </p:nvSpPr>
        <p:spPr>
          <a:xfrm>
            <a:off x="358880" y="4768697"/>
            <a:ext cx="27654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Several rule </a:t>
            </a:r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exceptions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Rare</a:t>
            </a: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100" b="1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critical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Changes in the environment</a:t>
            </a:r>
          </a:p>
        </p:txBody>
      </p:sp>
      <p:pic>
        <p:nvPicPr>
          <p:cNvPr id="52" name="Picture 2" descr="figure 1">
            <a:extLst>
              <a:ext uri="{FF2B5EF4-FFF2-40B4-BE49-F238E27FC236}">
                <a16:creationId xmlns:a16="http://schemas.microsoft.com/office/drawing/2014/main" id="{15592843-E5BA-0E18-DDD4-A461C9202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2686" r="57689" b="8812"/>
          <a:stretch/>
        </p:blipFill>
        <p:spPr bwMode="auto">
          <a:xfrm>
            <a:off x="3656864" y="3219864"/>
            <a:ext cx="2521136" cy="13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earch Paper Icon Images, Stock Photos &amp;amp; Vectors | Shutterstock">
            <a:extLst>
              <a:ext uri="{FF2B5EF4-FFF2-40B4-BE49-F238E27FC236}">
                <a16:creationId xmlns:a16="http://schemas.microsoft.com/office/drawing/2014/main" id="{C7980D96-28C8-F398-56A3-48BB99944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4"/>
          <a:stretch/>
        </p:blipFill>
        <p:spPr bwMode="auto">
          <a:xfrm>
            <a:off x="293482" y="5857637"/>
            <a:ext cx="515804" cy="4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D2477-0E76-E563-E576-CBC77BEC5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753"/>
          <a:stretch/>
        </p:blipFill>
        <p:spPr>
          <a:xfrm>
            <a:off x="1949076" y="3103380"/>
            <a:ext cx="1311674" cy="1545094"/>
          </a:xfrm>
          <a:prstGeom prst="rect">
            <a:avLst/>
          </a:prstGeom>
        </p:spPr>
      </p:pic>
      <p:pic>
        <p:nvPicPr>
          <p:cNvPr id="8" name="Picture 7" descr="Database Special Lineal color icon">
            <a:extLst>
              <a:ext uri="{FF2B5EF4-FFF2-40B4-BE49-F238E27FC236}">
                <a16:creationId xmlns:a16="http://schemas.microsoft.com/office/drawing/2014/main" id="{D647A19F-040B-7AA7-AB36-78E9C6A3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16" y="3474233"/>
            <a:ext cx="1154489" cy="11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6A2468-3D93-1E00-AAB2-0F30FF83F2CD}"/>
              </a:ext>
            </a:extLst>
          </p:cNvPr>
          <p:cNvGrpSpPr/>
          <p:nvPr/>
        </p:nvGrpSpPr>
        <p:grpSpPr>
          <a:xfrm>
            <a:off x="6925668" y="3452280"/>
            <a:ext cx="1445248" cy="1172782"/>
            <a:chOff x="10109180" y="4326906"/>
            <a:chExt cx="1445248" cy="1172782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01CE279-5DFD-6DEA-7F21-CBF11003C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9180" y="4326906"/>
              <a:ext cx="0" cy="1172782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C027B30-C928-C7E6-8214-B3C8EB7C1CD4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180" y="4910106"/>
              <a:ext cx="1445248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0D5ED1-AC5D-0E76-E5F7-48E951081E9B}"/>
                </a:ext>
              </a:extLst>
            </p:cNvPr>
            <p:cNvSpPr/>
            <p:nvPr/>
          </p:nvSpPr>
          <p:spPr>
            <a:xfrm>
              <a:off x="10938795" y="5133599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E0A34AD-4ABD-B31B-2657-4F4E06F38012}"/>
                </a:ext>
              </a:extLst>
            </p:cNvPr>
            <p:cNvSpPr/>
            <p:nvPr/>
          </p:nvSpPr>
          <p:spPr>
            <a:xfrm>
              <a:off x="10951657" y="4868084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FCFE176-D513-AC9C-2D10-B00936A9ACA7}"/>
                </a:ext>
              </a:extLst>
            </p:cNvPr>
            <p:cNvSpPr/>
            <p:nvPr/>
          </p:nvSpPr>
          <p:spPr>
            <a:xfrm>
              <a:off x="10996945" y="4623670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78B7AA-A1A7-C80C-8B24-3012E6284254}"/>
                </a:ext>
              </a:extLst>
            </p:cNvPr>
            <p:cNvSpPr/>
            <p:nvPr/>
          </p:nvSpPr>
          <p:spPr>
            <a:xfrm>
              <a:off x="10348418" y="4887088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08DB10-C570-038B-097E-53035415761A}"/>
                </a:ext>
              </a:extLst>
            </p:cNvPr>
            <p:cNvSpPr/>
            <p:nvPr/>
          </p:nvSpPr>
          <p:spPr>
            <a:xfrm>
              <a:off x="10781285" y="5009799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CEA10C1-4E8D-5C60-A6D0-EB7CF7525C45}"/>
                </a:ext>
              </a:extLst>
            </p:cNvPr>
            <p:cNvSpPr/>
            <p:nvPr/>
          </p:nvSpPr>
          <p:spPr>
            <a:xfrm>
              <a:off x="10806047" y="4762603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33D000B-A86E-DE14-7CA6-AE0C4D3FF308}"/>
                </a:ext>
              </a:extLst>
            </p:cNvPr>
            <p:cNvSpPr/>
            <p:nvPr/>
          </p:nvSpPr>
          <p:spPr>
            <a:xfrm>
              <a:off x="10605464" y="4901538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447A0EC-9743-B686-4869-DDEDDD32E412}"/>
                </a:ext>
              </a:extLst>
            </p:cNvPr>
            <p:cNvSpPr/>
            <p:nvPr/>
          </p:nvSpPr>
          <p:spPr>
            <a:xfrm>
              <a:off x="10414980" y="5198302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15DA20-DD8E-6683-400E-672D39C1808F}"/>
                </a:ext>
              </a:extLst>
            </p:cNvPr>
            <p:cNvSpPr/>
            <p:nvPr/>
          </p:nvSpPr>
          <p:spPr>
            <a:xfrm>
              <a:off x="10652469" y="5197742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4C6BDC5-BF69-3FC6-D923-D28ED314A420}"/>
                </a:ext>
              </a:extLst>
            </p:cNvPr>
            <p:cNvSpPr/>
            <p:nvPr/>
          </p:nvSpPr>
          <p:spPr>
            <a:xfrm>
              <a:off x="11142452" y="5072607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F9AB69C-F19F-3856-03D3-8877327F0B01}"/>
                </a:ext>
              </a:extLst>
            </p:cNvPr>
            <p:cNvSpPr/>
            <p:nvPr/>
          </p:nvSpPr>
          <p:spPr>
            <a:xfrm>
              <a:off x="11134281" y="4902399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E2D0625-0C06-17E8-7284-5BD81FA6837E}"/>
                </a:ext>
              </a:extLst>
            </p:cNvPr>
            <p:cNvSpPr/>
            <p:nvPr/>
          </p:nvSpPr>
          <p:spPr>
            <a:xfrm>
              <a:off x="10271371" y="4705100"/>
              <a:ext cx="1057275" cy="625301"/>
            </a:xfrm>
            <a:custGeom>
              <a:avLst/>
              <a:gdLst>
                <a:gd name="connsiteX0" fmla="*/ 0 w 1057275"/>
                <a:gd name="connsiteY0" fmla="*/ 625301 h 625301"/>
                <a:gd name="connsiteX1" fmla="*/ 269875 w 1057275"/>
                <a:gd name="connsiteY1" fmla="*/ 314151 h 625301"/>
                <a:gd name="connsiteX2" fmla="*/ 739775 w 1057275"/>
                <a:gd name="connsiteY2" fmla="*/ 555451 h 625301"/>
                <a:gd name="connsiteX3" fmla="*/ 841375 w 1057275"/>
                <a:gd name="connsiteY3" fmla="*/ 44276 h 625301"/>
                <a:gd name="connsiteX4" fmla="*/ 1057275 w 1057275"/>
                <a:gd name="connsiteY4" fmla="*/ 60151 h 62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75" h="625301">
                  <a:moveTo>
                    <a:pt x="0" y="625301"/>
                  </a:moveTo>
                  <a:cubicBezTo>
                    <a:pt x="73289" y="475547"/>
                    <a:pt x="146579" y="325793"/>
                    <a:pt x="269875" y="314151"/>
                  </a:cubicBezTo>
                  <a:cubicBezTo>
                    <a:pt x="393171" y="302509"/>
                    <a:pt x="644525" y="600430"/>
                    <a:pt x="739775" y="555451"/>
                  </a:cubicBezTo>
                  <a:cubicBezTo>
                    <a:pt x="835025" y="510472"/>
                    <a:pt x="788458" y="126826"/>
                    <a:pt x="841375" y="44276"/>
                  </a:cubicBezTo>
                  <a:cubicBezTo>
                    <a:pt x="894292" y="-38274"/>
                    <a:pt x="975783" y="10938"/>
                    <a:pt x="1057275" y="601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C478D5C-7FE6-C4C8-1130-290FAF3137C5}"/>
                </a:ext>
              </a:extLst>
            </p:cNvPr>
            <p:cNvSpPr/>
            <p:nvPr/>
          </p:nvSpPr>
          <p:spPr>
            <a:xfrm>
              <a:off x="11286681" y="5054799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22F317F-F4EE-13D2-A81E-1A7365E2B09E}"/>
                </a:ext>
              </a:extLst>
            </p:cNvPr>
            <p:cNvSpPr/>
            <p:nvPr/>
          </p:nvSpPr>
          <p:spPr>
            <a:xfrm>
              <a:off x="11197940" y="4762604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A39137-C8BB-021F-4B39-39553FD53A1A}"/>
                </a:ext>
              </a:extLst>
            </p:cNvPr>
            <p:cNvSpPr/>
            <p:nvPr/>
          </p:nvSpPr>
          <p:spPr>
            <a:xfrm>
              <a:off x="10515464" y="5099798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16FC814-EA75-1130-7013-898FF817C907}"/>
                </a:ext>
              </a:extLst>
            </p:cNvPr>
            <p:cNvSpPr/>
            <p:nvPr/>
          </p:nvSpPr>
          <p:spPr>
            <a:xfrm>
              <a:off x="10976669" y="5295049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1F867D6-0125-3602-5768-8511647AA9CF}"/>
                </a:ext>
              </a:extLst>
            </p:cNvPr>
            <p:cNvSpPr/>
            <p:nvPr/>
          </p:nvSpPr>
          <p:spPr>
            <a:xfrm>
              <a:off x="11187452" y="5232149"/>
              <a:ext cx="90000" cy="89999"/>
            </a:xfrm>
            <a:prstGeom prst="ellipse">
              <a:avLst/>
            </a:prstGeom>
            <a:solidFill>
              <a:srgbClr val="132577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47FB8DA-A7B5-212C-E159-036D98BF3A7D}"/>
                </a:ext>
              </a:extLst>
            </p:cNvPr>
            <p:cNvSpPr/>
            <p:nvPr/>
          </p:nvSpPr>
          <p:spPr>
            <a:xfrm>
              <a:off x="10661779" y="4642506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0DD084-5074-ED97-9853-2ABB7C23DBA5}"/>
                </a:ext>
              </a:extLst>
            </p:cNvPr>
            <p:cNvSpPr/>
            <p:nvPr/>
          </p:nvSpPr>
          <p:spPr>
            <a:xfrm>
              <a:off x="10460144" y="4759797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EAA43E9-E0C7-84D7-2C6D-C36EC5E63A7E}"/>
                </a:ext>
              </a:extLst>
            </p:cNvPr>
            <p:cNvSpPr/>
            <p:nvPr/>
          </p:nvSpPr>
          <p:spPr>
            <a:xfrm>
              <a:off x="11161990" y="4545204"/>
              <a:ext cx="90000" cy="899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BD105C0-EC22-48E7-3956-D94FB75C4C8A}"/>
              </a:ext>
            </a:extLst>
          </p:cNvPr>
          <p:cNvGrpSpPr/>
          <p:nvPr/>
        </p:nvGrpSpPr>
        <p:grpSpPr>
          <a:xfrm>
            <a:off x="3807798" y="1179664"/>
            <a:ext cx="4403412" cy="1102028"/>
            <a:chOff x="3807798" y="1179664"/>
            <a:chExt cx="4403412" cy="1102028"/>
          </a:xfrm>
        </p:grpSpPr>
        <p:sp>
          <p:nvSpPr>
            <p:cNvPr id="100" name="Abgerundetes Rechteck 9">
              <a:extLst>
                <a:ext uri="{FF2B5EF4-FFF2-40B4-BE49-F238E27FC236}">
                  <a16:creationId xmlns:a16="http://schemas.microsoft.com/office/drawing/2014/main" id="{3045851F-A83D-A7BB-24DF-E7AF915DF563}"/>
                </a:ext>
              </a:extLst>
            </p:cNvPr>
            <p:cNvSpPr/>
            <p:nvPr/>
          </p:nvSpPr>
          <p:spPr>
            <a:xfrm>
              <a:off x="4538802" y="1400524"/>
              <a:ext cx="1198585" cy="47689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NN (controller)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8EB02DF-544E-1017-ED05-0348047F541D}"/>
                </a:ext>
              </a:extLst>
            </p:cNvPr>
            <p:cNvCxnSpPr>
              <a:cxnSpLocks/>
              <a:stCxn id="100" idx="3"/>
              <a:endCxn id="102" idx="1"/>
            </p:cNvCxnSpPr>
            <p:nvPr/>
          </p:nvCxnSpPr>
          <p:spPr>
            <a:xfrm>
              <a:off x="5737387" y="1638973"/>
              <a:ext cx="722402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Abgerundetes Rechteck 9">
              <a:extLst>
                <a:ext uri="{FF2B5EF4-FFF2-40B4-BE49-F238E27FC236}">
                  <a16:creationId xmlns:a16="http://schemas.microsoft.com/office/drawing/2014/main" id="{16487F9C-9E62-4D5A-C195-9D48B6E6E06E}"/>
                </a:ext>
              </a:extLst>
            </p:cNvPr>
            <p:cNvSpPr/>
            <p:nvPr/>
          </p:nvSpPr>
          <p:spPr>
            <a:xfrm>
              <a:off x="6459789" y="1400524"/>
              <a:ext cx="1198585" cy="476897"/>
            </a:xfrm>
            <a:prstGeom prst="roundRect">
              <a:avLst/>
            </a:prstGeom>
            <a:noFill/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System/</a:t>
              </a:r>
            </a:p>
            <a:p>
              <a:pPr algn="ctr"/>
              <a:r>
                <a:rPr lang="en-US" sz="12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Plant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7EFF1A-938E-5C59-6B48-8EE73870514E}"/>
                </a:ext>
              </a:extLst>
            </p:cNvPr>
            <p:cNvCxnSpPr>
              <a:cxnSpLocks/>
            </p:cNvCxnSpPr>
            <p:nvPr/>
          </p:nvCxnSpPr>
          <p:spPr>
            <a:xfrm>
              <a:off x="3816400" y="1705628"/>
              <a:ext cx="722402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E4F3F07-3E53-DE68-60A7-7ABC5DD4D790}"/>
                    </a:ext>
                  </a:extLst>
                </p:cNvPr>
                <p:cNvSpPr txBox="1"/>
                <p:nvPr/>
              </p:nvSpPr>
              <p:spPr>
                <a:xfrm>
                  <a:off x="3999492" y="1179664"/>
                  <a:ext cx="351186" cy="307777"/>
                </a:xfrm>
                <a:prstGeom prst="rect">
                  <a:avLst/>
                </a:prstGeom>
                <a:noFill/>
                <a:ln>
                  <a:solidFill>
                    <a:srgbClr val="132577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E4F3F07-3E53-DE68-60A7-7ABC5DD4D7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492" y="1179664"/>
                  <a:ext cx="35118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132577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36E3993-212F-24C7-ED16-37E7A9B15EBE}"/>
                    </a:ext>
                  </a:extLst>
                </p:cNvPr>
                <p:cNvSpPr txBox="1"/>
                <p:nvPr/>
              </p:nvSpPr>
              <p:spPr>
                <a:xfrm>
                  <a:off x="5922995" y="1257177"/>
                  <a:ext cx="351186" cy="307777"/>
                </a:xfrm>
                <a:prstGeom prst="rect">
                  <a:avLst/>
                </a:prstGeom>
                <a:noFill/>
                <a:ln>
                  <a:solidFill>
                    <a:srgbClr val="132577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13257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132577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36E3993-212F-24C7-ED16-37E7A9B15E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995" y="1257177"/>
                  <a:ext cx="35118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132577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4551F29-F465-F93C-E9D2-22BA5D3F6C83}"/>
                </a:ext>
              </a:extLst>
            </p:cNvPr>
            <p:cNvCxnSpPr>
              <a:cxnSpLocks/>
              <a:stCxn id="102" idx="3"/>
            </p:cNvCxnSpPr>
            <p:nvPr/>
          </p:nvCxnSpPr>
          <p:spPr>
            <a:xfrm>
              <a:off x="7658374" y="1638973"/>
              <a:ext cx="552836" cy="0"/>
            </a:xfrm>
            <a:prstGeom prst="line">
              <a:avLst/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9AF07C-74E9-9F27-ACE2-BE5DC38E3AF4}"/>
                </a:ext>
              </a:extLst>
            </p:cNvPr>
            <p:cNvCxnSpPr>
              <a:cxnSpLocks/>
            </p:cNvCxnSpPr>
            <p:nvPr/>
          </p:nvCxnSpPr>
          <p:spPr>
            <a:xfrm>
              <a:off x="3816400" y="2281692"/>
              <a:ext cx="4394810" cy="0"/>
            </a:xfrm>
            <a:prstGeom prst="line">
              <a:avLst/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4214B10-62A7-9830-6DEA-7EACF1074363}"/>
                </a:ext>
              </a:extLst>
            </p:cNvPr>
            <p:cNvCxnSpPr>
              <a:cxnSpLocks/>
            </p:cNvCxnSpPr>
            <p:nvPr/>
          </p:nvCxnSpPr>
          <p:spPr>
            <a:xfrm>
              <a:off x="3816400" y="1705628"/>
              <a:ext cx="0" cy="576064"/>
            </a:xfrm>
            <a:prstGeom prst="line">
              <a:avLst/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E0589D-077D-E4AC-D5B5-EC33FBD7C41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210" y="1638972"/>
              <a:ext cx="0" cy="642720"/>
            </a:xfrm>
            <a:prstGeom prst="line">
              <a:avLst/>
            </a:prstGeom>
            <a:ln>
              <a:solidFill>
                <a:srgbClr val="132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23F0CF8-9575-EFD4-5FBB-8362973D647F}"/>
                </a:ext>
              </a:extLst>
            </p:cNvPr>
            <p:cNvCxnSpPr>
              <a:cxnSpLocks/>
            </p:cNvCxnSpPr>
            <p:nvPr/>
          </p:nvCxnSpPr>
          <p:spPr>
            <a:xfrm>
              <a:off x="3807798" y="1564267"/>
              <a:ext cx="722402" cy="0"/>
            </a:xfrm>
            <a:prstGeom prst="straightConnector1">
              <a:avLst/>
            </a:prstGeom>
            <a:ln>
              <a:solidFill>
                <a:srgbClr val="132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2747971-B07F-EA22-CC60-6C30E9CEE0B5}"/>
              </a:ext>
            </a:extLst>
          </p:cNvPr>
          <p:cNvCxnSpPr>
            <a:cxnSpLocks/>
          </p:cNvCxnSpPr>
          <p:nvPr/>
        </p:nvCxnSpPr>
        <p:spPr>
          <a:xfrm>
            <a:off x="3456811" y="2614532"/>
            <a:ext cx="0" cy="2850368"/>
          </a:xfrm>
          <a:prstGeom prst="line">
            <a:avLst/>
          </a:prstGeom>
          <a:ln w="38100">
            <a:solidFill>
              <a:srgbClr val="132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936AA2C-794A-03FB-727A-61F922DEB594}"/>
              </a:ext>
            </a:extLst>
          </p:cNvPr>
          <p:cNvCxnSpPr>
            <a:cxnSpLocks/>
          </p:cNvCxnSpPr>
          <p:nvPr/>
        </p:nvCxnSpPr>
        <p:spPr>
          <a:xfrm>
            <a:off x="6432983" y="2614532"/>
            <a:ext cx="0" cy="2850368"/>
          </a:xfrm>
          <a:prstGeom prst="line">
            <a:avLst/>
          </a:prstGeom>
          <a:ln w="38100">
            <a:solidFill>
              <a:srgbClr val="132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7B8CF2F-469E-3F21-6C12-0EF67E8673AE}"/>
              </a:ext>
            </a:extLst>
          </p:cNvPr>
          <p:cNvCxnSpPr>
            <a:cxnSpLocks/>
          </p:cNvCxnSpPr>
          <p:nvPr/>
        </p:nvCxnSpPr>
        <p:spPr>
          <a:xfrm>
            <a:off x="8865362" y="2614532"/>
            <a:ext cx="0" cy="2850368"/>
          </a:xfrm>
          <a:prstGeom prst="line">
            <a:avLst/>
          </a:prstGeom>
          <a:ln w="38100">
            <a:solidFill>
              <a:srgbClr val="132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Benutzerdefiniert 3">
      <a:dk1>
        <a:srgbClr val="332F43"/>
      </a:dk1>
      <a:lt1>
        <a:srgbClr val="F9FBFE"/>
      </a:lt1>
      <a:dk2>
        <a:srgbClr val="332F43"/>
      </a:dk2>
      <a:lt2>
        <a:srgbClr val="F9FBFE"/>
      </a:lt2>
      <a:accent1>
        <a:srgbClr val="0099DC"/>
      </a:accent1>
      <a:accent2>
        <a:srgbClr val="003366"/>
      </a:accent2>
      <a:accent3>
        <a:srgbClr val="ADD600"/>
      </a:accent3>
      <a:accent4>
        <a:srgbClr val="13BF8A"/>
      </a:accent4>
      <a:accent5>
        <a:srgbClr val="FFC000"/>
      </a:accent5>
      <a:accent6>
        <a:srgbClr val="F274F5"/>
      </a:accent6>
      <a:hlink>
        <a:srgbClr val="0520E9"/>
      </a:hlink>
      <a:folHlink>
        <a:srgbClr val="80008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1991</TotalTime>
  <Words>2904</Words>
  <Application>Microsoft Office PowerPoint</Application>
  <PresentationFormat>Widescreen</PresentationFormat>
  <Paragraphs>583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Unicode MS</vt:lpstr>
      <vt:lpstr>Calibri</vt:lpstr>
      <vt:lpstr>Cambria Math</vt:lpstr>
      <vt:lpstr>Courier New</vt:lpstr>
      <vt:lpstr>Noto Sans</vt:lpstr>
      <vt:lpstr>Noto Sans Light</vt:lpstr>
      <vt:lpstr>Open Sans</vt:lpstr>
      <vt:lpstr>Segoe UI</vt:lpstr>
      <vt:lpstr>Times New Roman</vt:lpstr>
      <vt:lpstr>Webdings</vt:lpstr>
      <vt:lpstr>Wingdings</vt:lpstr>
      <vt:lpstr>Office-tema</vt:lpstr>
      <vt:lpstr>PowerPoint Presentation</vt:lpstr>
      <vt:lpstr>Towards safe and reliable Neural Network controllers</vt:lpstr>
      <vt:lpstr>Context</vt:lpstr>
      <vt:lpstr>Context</vt:lpstr>
      <vt:lpstr>Context</vt:lpstr>
      <vt:lpstr>Motivation</vt:lpstr>
      <vt:lpstr>Roadmap</vt:lpstr>
      <vt:lpstr>PowerPoint Presentation</vt:lpstr>
      <vt:lpstr>Why NN-based controllers?</vt:lpstr>
      <vt:lpstr>Challenges NN-based controllers?</vt:lpstr>
      <vt:lpstr>Standards for NNs?</vt:lpstr>
      <vt:lpstr>PowerPoint Presentation</vt:lpstr>
      <vt:lpstr>Formal methods</vt:lpstr>
      <vt:lpstr>Formal Verification</vt:lpstr>
      <vt:lpstr>Formal methods and verification</vt:lpstr>
      <vt:lpstr>Formal verification at CERN</vt:lpstr>
      <vt:lpstr>Formal verification</vt:lpstr>
      <vt:lpstr>PowerPoint Presentation</vt:lpstr>
      <vt:lpstr>Formal verification of NNs</vt:lpstr>
      <vt:lpstr>Formal verification of NNs</vt:lpstr>
      <vt:lpstr>Formal verification of NNs</vt:lpstr>
      <vt:lpstr>Formal verification of NNs at CERN</vt:lpstr>
      <vt:lpstr>PowerPoint Presentation</vt:lpstr>
      <vt:lpstr>CERN case study</vt:lpstr>
      <vt:lpstr>CERN case study</vt:lpstr>
      <vt:lpstr>CERN case study</vt:lpstr>
      <vt:lpstr>CERN case study</vt:lpstr>
      <vt:lpstr>CERN case study</vt:lpstr>
      <vt:lpstr>PowerPoint Presentation</vt:lpstr>
      <vt:lpstr>Conclusions and future</vt:lpstr>
      <vt:lpstr>Conclusions and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Borja Fernandez Adiego</cp:lastModifiedBy>
  <cp:revision>310</cp:revision>
  <cp:lastPrinted>2019-03-08T10:27:30Z</cp:lastPrinted>
  <dcterms:created xsi:type="dcterms:W3CDTF">2020-01-21T09:56:49Z</dcterms:created>
  <dcterms:modified xsi:type="dcterms:W3CDTF">2024-06-24T16:17:55Z</dcterms:modified>
</cp:coreProperties>
</file>