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 id="2147483746" r:id="rId2"/>
    <p:sldMasterId id="2147483736" r:id="rId3"/>
    <p:sldMasterId id="2147483738" r:id="rId4"/>
    <p:sldMasterId id="2147483740" r:id="rId5"/>
    <p:sldMasterId id="2147483742" r:id="rId6"/>
    <p:sldMasterId id="2147483744" r:id="rId7"/>
    <p:sldMasterId id="2147483734" r:id="rId8"/>
  </p:sldMasterIdLst>
  <p:notesMasterIdLst>
    <p:notesMasterId r:id="rId55"/>
  </p:notesMasterIdLst>
  <p:handoutMasterIdLst>
    <p:handoutMasterId r:id="rId56"/>
  </p:handoutMasterIdLst>
  <p:sldIdLst>
    <p:sldId id="525" r:id="rId9"/>
    <p:sldId id="1630" r:id="rId10"/>
    <p:sldId id="257" r:id="rId11"/>
    <p:sldId id="1656" r:id="rId12"/>
    <p:sldId id="1657" r:id="rId13"/>
    <p:sldId id="789" r:id="rId14"/>
    <p:sldId id="1632" r:id="rId15"/>
    <p:sldId id="1633" r:id="rId16"/>
    <p:sldId id="1631" r:id="rId17"/>
    <p:sldId id="1559" r:id="rId18"/>
    <p:sldId id="1550" r:id="rId19"/>
    <p:sldId id="1558" r:id="rId20"/>
    <p:sldId id="1621" r:id="rId21"/>
    <p:sldId id="1557" r:id="rId22"/>
    <p:sldId id="1626" r:id="rId23"/>
    <p:sldId id="1555" r:id="rId24"/>
    <p:sldId id="1628" r:id="rId25"/>
    <p:sldId id="795" r:id="rId26"/>
    <p:sldId id="1629" r:id="rId27"/>
    <p:sldId id="1634" r:id="rId28"/>
    <p:sldId id="1636" r:id="rId29"/>
    <p:sldId id="724" r:id="rId30"/>
    <p:sldId id="725" r:id="rId31"/>
    <p:sldId id="726" r:id="rId32"/>
    <p:sldId id="727" r:id="rId33"/>
    <p:sldId id="1637" r:id="rId34"/>
    <p:sldId id="1638" r:id="rId35"/>
    <p:sldId id="1639" r:id="rId36"/>
    <p:sldId id="1640" r:id="rId37"/>
    <p:sldId id="1641" r:id="rId38"/>
    <p:sldId id="1646" r:id="rId39"/>
    <p:sldId id="1642" r:id="rId40"/>
    <p:sldId id="1643" r:id="rId41"/>
    <p:sldId id="1644" r:id="rId42"/>
    <p:sldId id="1645" r:id="rId43"/>
    <p:sldId id="1647" r:id="rId44"/>
    <p:sldId id="1648" r:id="rId45"/>
    <p:sldId id="258" r:id="rId46"/>
    <p:sldId id="259" r:id="rId47"/>
    <p:sldId id="260" r:id="rId48"/>
    <p:sldId id="1649" r:id="rId49"/>
    <p:sldId id="723" r:id="rId50"/>
    <p:sldId id="1650" r:id="rId51"/>
    <p:sldId id="1651" r:id="rId52"/>
    <p:sldId id="1652" r:id="rId53"/>
    <p:sldId id="1653" r:id="rId54"/>
  </p:sldIdLst>
  <p:sldSz cx="12192000" cy="6858000"/>
  <p:notesSz cx="6797675" cy="9928225"/>
  <p:defaultTextStyle>
    <a:defPPr>
      <a:defRPr lang="en-US"/>
    </a:defPPr>
    <a:lvl1pPr algn="ctr" rtl="0" eaLnBrk="0" fontAlgn="base" hangingPunct="0">
      <a:spcBef>
        <a:spcPct val="0"/>
      </a:spcBef>
      <a:spcAft>
        <a:spcPct val="0"/>
      </a:spcAft>
      <a:defRPr sz="1600" kern="1200">
        <a:solidFill>
          <a:schemeClr val="tx1"/>
        </a:solidFill>
        <a:latin typeface="Arial" charset="0"/>
        <a:ea typeface="+mn-ea"/>
        <a:cs typeface="+mn-cs"/>
      </a:defRPr>
    </a:lvl1pPr>
    <a:lvl2pPr marL="457200" algn="ctr" rtl="0" eaLnBrk="0" fontAlgn="base" hangingPunct="0">
      <a:spcBef>
        <a:spcPct val="0"/>
      </a:spcBef>
      <a:spcAft>
        <a:spcPct val="0"/>
      </a:spcAft>
      <a:defRPr sz="1600" kern="1200">
        <a:solidFill>
          <a:schemeClr val="tx1"/>
        </a:solidFill>
        <a:latin typeface="Arial" charset="0"/>
        <a:ea typeface="+mn-ea"/>
        <a:cs typeface="+mn-cs"/>
      </a:defRPr>
    </a:lvl2pPr>
    <a:lvl3pPr marL="914400" algn="ctr" rtl="0" eaLnBrk="0" fontAlgn="base" hangingPunct="0">
      <a:spcBef>
        <a:spcPct val="0"/>
      </a:spcBef>
      <a:spcAft>
        <a:spcPct val="0"/>
      </a:spcAft>
      <a:defRPr sz="1600" kern="1200">
        <a:solidFill>
          <a:schemeClr val="tx1"/>
        </a:solidFill>
        <a:latin typeface="Arial" charset="0"/>
        <a:ea typeface="+mn-ea"/>
        <a:cs typeface="+mn-cs"/>
      </a:defRPr>
    </a:lvl3pPr>
    <a:lvl4pPr marL="1371600" algn="ctr" rtl="0" eaLnBrk="0" fontAlgn="base" hangingPunct="0">
      <a:spcBef>
        <a:spcPct val="0"/>
      </a:spcBef>
      <a:spcAft>
        <a:spcPct val="0"/>
      </a:spcAft>
      <a:defRPr sz="1600" kern="1200">
        <a:solidFill>
          <a:schemeClr val="tx1"/>
        </a:solidFill>
        <a:latin typeface="Arial" charset="0"/>
        <a:ea typeface="+mn-ea"/>
        <a:cs typeface="+mn-cs"/>
      </a:defRPr>
    </a:lvl4pPr>
    <a:lvl5pPr marL="1828800" algn="ctr"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Session Introduction" id="{0B022EF5-782F-429F-81FC-A3577CBC80AA}">
          <p14:sldIdLst>
            <p14:sldId id="525"/>
          </p14:sldIdLst>
        </p14:section>
        <p14:section name="ARW 2022" id="{81C2F7D5-0AD8-402D-8D81-CA14BF521620}">
          <p14:sldIdLst>
            <p14:sldId id="1630"/>
            <p14:sldId id="257"/>
            <p14:sldId id="1656"/>
            <p14:sldId id="1657"/>
            <p14:sldId id="789"/>
            <p14:sldId id="1632"/>
            <p14:sldId id="1633"/>
          </p14:sldIdLst>
        </p14:section>
        <p14:section name="ARW 2022-2024 Direction" id="{70F341E0-BEA0-4D74-A940-EBA11BABE722}">
          <p14:sldIdLst>
            <p14:sldId id="1631"/>
            <p14:sldId id="1559"/>
            <p14:sldId id="1550"/>
            <p14:sldId id="1558"/>
            <p14:sldId id="1621"/>
            <p14:sldId id="1557"/>
            <p14:sldId id="1626"/>
            <p14:sldId id="1555"/>
            <p14:sldId id="1628"/>
            <p14:sldId id="795"/>
          </p14:sldIdLst>
        </p14:section>
        <p14:section name="World Tour Start" id="{1C1E55A8-182F-4D94-BF19-7EE37AABAB6A}">
          <p14:sldIdLst>
            <p14:sldId id="1629"/>
            <p14:sldId id="1634"/>
          </p14:sldIdLst>
        </p14:section>
        <p14:section name="Charles PETERS" id="{F6B51CFA-F869-4B92-BB6E-E2EAA8C3D85E}">
          <p14:sldIdLst>
            <p14:sldId id="1636"/>
            <p14:sldId id="724"/>
            <p14:sldId id="725"/>
            <p14:sldId id="726"/>
            <p14:sldId id="727"/>
          </p14:sldIdLst>
        </p14:section>
        <p14:section name="Jonny RANNER" id="{36587024-5B32-486A-82EE-5FECDEA79309}">
          <p14:sldIdLst>
            <p14:sldId id="1637"/>
            <p14:sldId id="1638"/>
            <p14:sldId id="1639"/>
            <p14:sldId id="1640"/>
            <p14:sldId id="1641"/>
          </p14:sldIdLst>
        </p14:section>
        <p14:section name="Keitaro KONDO" id="{63E5BB67-E605-4145-B737-89FE56B55876}">
          <p14:sldIdLst>
            <p14:sldId id="1646"/>
            <p14:sldId id="1642"/>
            <p14:sldId id="1643"/>
            <p14:sldId id="1644"/>
            <p14:sldId id="1645"/>
          </p14:sldIdLst>
        </p14:section>
        <p14:section name="Stephen MOLLOY" id="{70DFB6AB-6E81-4331-9FEB-4C0FC773DA6B}">
          <p14:sldIdLst>
            <p14:sldId id="1647"/>
            <p14:sldId id="1648"/>
            <p14:sldId id="258"/>
            <p14:sldId id="259"/>
            <p14:sldId id="260"/>
          </p14:sldIdLst>
        </p14:section>
        <p14:section name="Tasha SUMMERS" id="{F33544C5-D3E7-4F44-8C7C-56E1234CA546}">
          <p14:sldIdLst>
            <p14:sldId id="1649"/>
            <p14:sldId id="723"/>
            <p14:sldId id="1650"/>
            <p14:sldId id="1651"/>
            <p14:sldId id="1652"/>
            <p14:sldId id="165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577"/>
    <a:srgbClr val="67802B"/>
    <a:srgbClr val="AEBB68"/>
    <a:srgbClr val="A5D4FF"/>
    <a:srgbClr val="A0C2FF"/>
    <a:srgbClr val="FFFFFF"/>
    <a:srgbClr val="AFD9FF"/>
    <a:srgbClr val="AED8FE"/>
    <a:srgbClr val="ACCEFE"/>
    <a:srgbClr val="C1E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8" autoAdjust="0"/>
    <p:restoredTop sz="97436" autoAdjust="0"/>
  </p:normalViewPr>
  <p:slideViewPr>
    <p:cSldViewPr>
      <p:cViewPr varScale="1">
        <p:scale>
          <a:sx n="83" d="100"/>
          <a:sy n="83" d="100"/>
        </p:scale>
        <p:origin x="682" y="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6" d="100"/>
          <a:sy n="96" d="100"/>
        </p:scale>
        <p:origin x="3660" y="72"/>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hdr" sz="quarter"/>
          </p:nvPr>
        </p:nvSpPr>
        <p:spPr bwMode="auto">
          <a:xfrm>
            <a:off x="0" y="0"/>
            <a:ext cx="2945955" cy="49575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vl1pPr>
          </a:lstStyle>
          <a:p>
            <a:endParaRPr lang="en-US" dirty="0"/>
          </a:p>
        </p:txBody>
      </p:sp>
      <p:sp>
        <p:nvSpPr>
          <p:cNvPr id="385027" name="Rectangle 3"/>
          <p:cNvSpPr>
            <a:spLocks noGrp="1" noChangeArrowheads="1"/>
          </p:cNvSpPr>
          <p:nvPr>
            <p:ph type="dt" sz="quarter" idx="1"/>
          </p:nvPr>
        </p:nvSpPr>
        <p:spPr bwMode="auto">
          <a:xfrm>
            <a:off x="3850245" y="0"/>
            <a:ext cx="2945955" cy="49575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dirty="0"/>
          </a:p>
        </p:txBody>
      </p:sp>
      <p:sp>
        <p:nvSpPr>
          <p:cNvPr id="385028" name="Rectangle 4"/>
          <p:cNvSpPr>
            <a:spLocks noGrp="1" noChangeArrowheads="1"/>
          </p:cNvSpPr>
          <p:nvPr>
            <p:ph type="ftr" sz="quarter" idx="2"/>
          </p:nvPr>
        </p:nvSpPr>
        <p:spPr bwMode="auto">
          <a:xfrm>
            <a:off x="0" y="9430830"/>
            <a:ext cx="2945955" cy="49575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vl1pPr>
          </a:lstStyle>
          <a:p>
            <a:endParaRPr lang="en-US" dirty="0"/>
          </a:p>
        </p:txBody>
      </p:sp>
      <p:sp>
        <p:nvSpPr>
          <p:cNvPr id="385029" name="Rectangle 5"/>
          <p:cNvSpPr>
            <a:spLocks noGrp="1" noChangeArrowheads="1"/>
          </p:cNvSpPr>
          <p:nvPr>
            <p:ph type="sldNum" sz="quarter" idx="3"/>
          </p:nvPr>
        </p:nvSpPr>
        <p:spPr bwMode="auto">
          <a:xfrm>
            <a:off x="3850245" y="9430830"/>
            <a:ext cx="2945955" cy="49575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40BD5BA7-53CD-495F-A703-AFE6B77DC911}" type="slidenum">
              <a:rPr lang="en-US"/>
              <a:pPr/>
              <a:t>‹#›</a:t>
            </a:fld>
            <a:endParaRPr lang="en-US" dirty="0"/>
          </a:p>
        </p:txBody>
      </p:sp>
    </p:spTree>
    <p:extLst>
      <p:ext uri="{BB962C8B-B14F-4D97-AF65-F5344CB8AC3E}">
        <p14:creationId xmlns:p14="http://schemas.microsoft.com/office/powerpoint/2010/main" val="625733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44479" cy="497397"/>
          </a:xfrm>
          <a:prstGeom prst="rect">
            <a:avLst/>
          </a:prstGeom>
          <a:noFill/>
          <a:ln w="9525">
            <a:noFill/>
            <a:miter lim="800000"/>
            <a:headEnd/>
            <a:tailEnd/>
          </a:ln>
          <a:effectLst/>
        </p:spPr>
        <p:txBody>
          <a:bodyPr vert="horz" wrap="square" lIns="91828" tIns="45914" rIns="91828" bIns="45914" numCol="1" anchor="t" anchorCtr="0" compatLnSpc="1">
            <a:prstTxWarp prst="textNoShape">
              <a:avLst/>
            </a:prstTxWarp>
          </a:bodyPr>
          <a:lstStyle>
            <a:lvl1pPr algn="l" defTabSz="919163" eaLnBrk="1" hangingPunct="1">
              <a:defRPr sz="1200"/>
            </a:lvl1pPr>
          </a:lstStyle>
          <a:p>
            <a:endParaRPr lang="en-US" dirty="0"/>
          </a:p>
        </p:txBody>
      </p:sp>
      <p:sp>
        <p:nvSpPr>
          <p:cNvPr id="13315" name="Rectangle 3"/>
          <p:cNvSpPr>
            <a:spLocks noGrp="1" noChangeArrowheads="1"/>
          </p:cNvSpPr>
          <p:nvPr>
            <p:ph type="dt" idx="1"/>
          </p:nvPr>
        </p:nvSpPr>
        <p:spPr bwMode="auto">
          <a:xfrm>
            <a:off x="3851721" y="0"/>
            <a:ext cx="2944479" cy="497397"/>
          </a:xfrm>
          <a:prstGeom prst="rect">
            <a:avLst/>
          </a:prstGeom>
          <a:noFill/>
          <a:ln w="9525">
            <a:noFill/>
            <a:miter lim="800000"/>
            <a:headEnd/>
            <a:tailEnd/>
          </a:ln>
          <a:effectLst/>
        </p:spPr>
        <p:txBody>
          <a:bodyPr vert="horz" wrap="square" lIns="91828" tIns="45914" rIns="91828" bIns="45914" numCol="1" anchor="t" anchorCtr="0" compatLnSpc="1">
            <a:prstTxWarp prst="textNoShape">
              <a:avLst/>
            </a:prstTxWarp>
          </a:bodyPr>
          <a:lstStyle>
            <a:lvl1pPr algn="r" defTabSz="919163" eaLnBrk="1" hangingPunct="1">
              <a:defRPr sz="1200"/>
            </a:lvl1pPr>
          </a:lstStyle>
          <a:p>
            <a:endParaRPr lang="en-US" dirty="0"/>
          </a:p>
        </p:txBody>
      </p:sp>
      <p:sp>
        <p:nvSpPr>
          <p:cNvPr id="13316" name="Rectangle 4"/>
          <p:cNvSpPr>
            <a:spLocks noGrp="1" noRot="1" noChangeAspect="1" noChangeArrowheads="1" noTextEdit="1"/>
          </p:cNvSpPr>
          <p:nvPr>
            <p:ph type="sldImg" idx="2"/>
          </p:nvPr>
        </p:nvSpPr>
        <p:spPr bwMode="auto">
          <a:xfrm>
            <a:off x="92075" y="744538"/>
            <a:ext cx="6615113" cy="3722687"/>
          </a:xfrm>
          <a:prstGeom prst="rect">
            <a:avLst/>
          </a:prstGeom>
          <a:noFill/>
          <a:ln w="9525">
            <a:solidFill>
              <a:srgbClr val="000000"/>
            </a:solidFill>
            <a:miter lim="800000"/>
            <a:headEnd/>
            <a:tailEnd/>
          </a:ln>
          <a:effectLst/>
        </p:spPr>
      </p:sp>
      <p:sp>
        <p:nvSpPr>
          <p:cNvPr id="13317" name="Rectangle 5"/>
          <p:cNvSpPr>
            <a:spLocks noGrp="1" noChangeArrowheads="1"/>
          </p:cNvSpPr>
          <p:nvPr>
            <p:ph type="body" sz="quarter" idx="3"/>
          </p:nvPr>
        </p:nvSpPr>
        <p:spPr bwMode="auto">
          <a:xfrm>
            <a:off x="680063" y="4714594"/>
            <a:ext cx="5437550" cy="4468358"/>
          </a:xfrm>
          <a:prstGeom prst="rect">
            <a:avLst/>
          </a:prstGeom>
          <a:noFill/>
          <a:ln w="9525">
            <a:noFill/>
            <a:miter lim="800000"/>
            <a:headEnd/>
            <a:tailEnd/>
          </a:ln>
          <a:effectLst/>
        </p:spPr>
        <p:txBody>
          <a:bodyPr vert="horz" wrap="square" lIns="91828" tIns="45914" rIns="91828" bIns="459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8" name="Rectangle 6"/>
          <p:cNvSpPr>
            <a:spLocks noGrp="1" noChangeArrowheads="1"/>
          </p:cNvSpPr>
          <p:nvPr>
            <p:ph type="ftr" sz="quarter" idx="4"/>
          </p:nvPr>
        </p:nvSpPr>
        <p:spPr bwMode="auto">
          <a:xfrm>
            <a:off x="0" y="9429188"/>
            <a:ext cx="2944479" cy="497397"/>
          </a:xfrm>
          <a:prstGeom prst="rect">
            <a:avLst/>
          </a:prstGeom>
          <a:noFill/>
          <a:ln w="9525">
            <a:noFill/>
            <a:miter lim="800000"/>
            <a:headEnd/>
            <a:tailEnd/>
          </a:ln>
          <a:effectLst/>
        </p:spPr>
        <p:txBody>
          <a:bodyPr vert="horz" wrap="square" lIns="91828" tIns="45914" rIns="91828" bIns="45914" numCol="1" anchor="b" anchorCtr="0" compatLnSpc="1">
            <a:prstTxWarp prst="textNoShape">
              <a:avLst/>
            </a:prstTxWarp>
          </a:bodyPr>
          <a:lstStyle>
            <a:lvl1pPr algn="l" defTabSz="919163" eaLnBrk="1" hangingPunct="1">
              <a:defRPr sz="1200"/>
            </a:lvl1pPr>
          </a:lstStyle>
          <a:p>
            <a:endParaRPr lang="en-US" dirty="0"/>
          </a:p>
        </p:txBody>
      </p:sp>
      <p:sp>
        <p:nvSpPr>
          <p:cNvPr id="13319" name="Rectangle 7"/>
          <p:cNvSpPr>
            <a:spLocks noGrp="1" noChangeArrowheads="1"/>
          </p:cNvSpPr>
          <p:nvPr>
            <p:ph type="sldNum" sz="quarter" idx="5"/>
          </p:nvPr>
        </p:nvSpPr>
        <p:spPr bwMode="auto">
          <a:xfrm>
            <a:off x="3851721" y="9429188"/>
            <a:ext cx="2944479" cy="497397"/>
          </a:xfrm>
          <a:prstGeom prst="rect">
            <a:avLst/>
          </a:prstGeom>
          <a:noFill/>
          <a:ln w="9525">
            <a:noFill/>
            <a:miter lim="800000"/>
            <a:headEnd/>
            <a:tailEnd/>
          </a:ln>
          <a:effectLst/>
        </p:spPr>
        <p:txBody>
          <a:bodyPr vert="horz" wrap="square" lIns="91828" tIns="45914" rIns="91828" bIns="45914" numCol="1" anchor="b" anchorCtr="0" compatLnSpc="1">
            <a:prstTxWarp prst="textNoShape">
              <a:avLst/>
            </a:prstTxWarp>
          </a:bodyPr>
          <a:lstStyle>
            <a:lvl1pPr algn="r" defTabSz="919163" eaLnBrk="1" hangingPunct="1">
              <a:defRPr sz="1200"/>
            </a:lvl1pPr>
          </a:lstStyle>
          <a:p>
            <a:fld id="{369889C3-8944-49D8-B3D7-D59249FC20DA}" type="slidenum">
              <a:rPr lang="en-US"/>
              <a:pPr/>
              <a:t>‹#›</a:t>
            </a:fld>
            <a:endParaRPr lang="en-US" dirty="0"/>
          </a:p>
        </p:txBody>
      </p:sp>
    </p:spTree>
    <p:extLst>
      <p:ext uri="{BB962C8B-B14F-4D97-AF65-F5344CB8AC3E}">
        <p14:creationId xmlns:p14="http://schemas.microsoft.com/office/powerpoint/2010/main" val="19459011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e63b47016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e63b47016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e63b47016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e63b47016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e63b47016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e63b47016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e63b47016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e63b47016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apositive de titre">
    <p:bg>
      <p:bgPr>
        <a:gradFill flip="none" rotWithShape="1">
          <a:gsLst>
            <a:gs pos="63000">
              <a:srgbClr val="67802B"/>
            </a:gs>
            <a:gs pos="34000">
              <a:srgbClr val="B3C095"/>
            </a:gs>
            <a:gs pos="0">
              <a:srgbClr val="67802B"/>
            </a:gs>
          </a:gsLst>
          <a:lin ang="5400000" scaled="1"/>
          <a:tileRect/>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B17E6A2-7CB5-FBEA-8C62-8A704FB4176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119437" y="228600"/>
            <a:ext cx="5953125" cy="1524000"/>
          </a:xfrm>
          <a:prstGeom prst="rect">
            <a:avLst/>
          </a:prstGeom>
        </p:spPr>
      </p:pic>
      <p:pic>
        <p:nvPicPr>
          <p:cNvPr id="6" name="Picture 5" descr="Aerial view of a large building&#10;&#10;Description automatically generated">
            <a:extLst>
              <a:ext uri="{FF2B5EF4-FFF2-40B4-BE49-F238E27FC236}">
                <a16:creationId xmlns:a16="http://schemas.microsoft.com/office/drawing/2014/main" id="{01C9DC35-9888-350D-84F2-81D8EF68D3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000" y="3048000"/>
            <a:ext cx="6096000" cy="3810000"/>
          </a:xfrm>
          <a:prstGeom prst="rect">
            <a:avLst/>
          </a:prstGeom>
        </p:spPr>
      </p:pic>
      <p:pic>
        <p:nvPicPr>
          <p:cNvPr id="8" name="Picture 7" descr="A circular building with a maze in the middle of it&#10;&#10;Description automatically generated">
            <a:extLst>
              <a:ext uri="{FF2B5EF4-FFF2-40B4-BE49-F238E27FC236}">
                <a16:creationId xmlns:a16="http://schemas.microsoft.com/office/drawing/2014/main" id="{3720CFE4-F3D2-0CA7-A334-38583DEF29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048000"/>
            <a:ext cx="6096000" cy="3810000"/>
          </a:xfrm>
          <a:prstGeom prst="rect">
            <a:avLst/>
          </a:prstGeom>
        </p:spPr>
      </p:pic>
    </p:spTree>
    <p:extLst>
      <p:ext uri="{BB962C8B-B14F-4D97-AF65-F5344CB8AC3E}">
        <p14:creationId xmlns:p14="http://schemas.microsoft.com/office/powerpoint/2010/main" val="322950648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4" name="Rektangel 5">
            <a:extLst>
              <a:ext uri="{FF2B5EF4-FFF2-40B4-BE49-F238E27FC236}">
                <a16:creationId xmlns:a16="http://schemas.microsoft.com/office/drawing/2014/main" id="{D3032528-74F0-5060-7962-A9815D9C5E7A}"/>
              </a:ext>
            </a:extLst>
          </p:cNvPr>
          <p:cNvSpPr/>
          <p:nvPr userDrawn="1"/>
        </p:nvSpPr>
        <p:spPr>
          <a:xfrm>
            <a:off x="0" y="0"/>
            <a:ext cx="12192000" cy="6858000"/>
          </a:xfrm>
          <a:prstGeom prst="rect">
            <a:avLst/>
          </a:prstGeom>
          <a:solidFill>
            <a:srgbClr val="132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Platshållare för text 2">
            <a:extLst>
              <a:ext uri="{FF2B5EF4-FFF2-40B4-BE49-F238E27FC236}">
                <a16:creationId xmlns:a16="http://schemas.microsoft.com/office/drawing/2014/main" id="{7AF70C2E-C558-B133-C5D1-51FB8034A68E}"/>
              </a:ext>
            </a:extLst>
          </p:cNvPr>
          <p:cNvSpPr>
            <a:spLocks noGrp="1"/>
          </p:cNvSpPr>
          <p:nvPr>
            <p:ph type="body" sz="quarter" idx="14" hasCustomPrompt="1"/>
          </p:nvPr>
        </p:nvSpPr>
        <p:spPr>
          <a:xfrm>
            <a:off x="2020013" y="2521634"/>
            <a:ext cx="4495088" cy="2462613"/>
          </a:xfrm>
        </p:spPr>
        <p:txBody>
          <a:bodyPr rIns="18000" anchor="t" anchorCtr="0"/>
          <a:lstStyle>
            <a:lvl1pPr marL="0" indent="0">
              <a:spcBef>
                <a:spcPts val="0"/>
              </a:spcBef>
              <a:buFontTx/>
              <a:buNone/>
              <a:defRPr sz="4200">
                <a:solidFill>
                  <a:schemeClr val="bg1"/>
                </a:solidFill>
                <a:latin typeface="Noto Sans Light" panose="020B0402040504020204" pitchFamily="34"/>
                <a:ea typeface="Noto Sans Light" panose="020B0402040504020204" pitchFamily="34"/>
                <a:cs typeface="Noto Sans Light" panose="020B0402040504020204" pitchFamily="34"/>
              </a:defRPr>
            </a:lvl1pPr>
            <a:lvl2pPr marL="82550" indent="0">
              <a:buNone/>
              <a:defRPr/>
            </a:lvl2pPr>
          </a:lstStyle>
          <a:p>
            <a:pPr lvl="0"/>
            <a:r>
              <a:rPr lang="sv-SE" dirty="0"/>
              <a:t>Headline</a:t>
            </a:r>
          </a:p>
        </p:txBody>
      </p:sp>
      <p:sp>
        <p:nvSpPr>
          <p:cNvPr id="5" name="Platshållare för text 2">
            <a:extLst>
              <a:ext uri="{FF2B5EF4-FFF2-40B4-BE49-F238E27FC236}">
                <a16:creationId xmlns:a16="http://schemas.microsoft.com/office/drawing/2014/main" id="{7E62A62F-E617-1562-8B30-A40111D4C973}"/>
              </a:ext>
            </a:extLst>
          </p:cNvPr>
          <p:cNvSpPr>
            <a:spLocks noGrp="1"/>
          </p:cNvSpPr>
          <p:nvPr>
            <p:ph type="body" sz="quarter" idx="13" hasCustomPrompt="1"/>
          </p:nvPr>
        </p:nvSpPr>
        <p:spPr>
          <a:xfrm>
            <a:off x="2020013" y="1403557"/>
            <a:ext cx="4495087" cy="829149"/>
          </a:xfrm>
        </p:spPr>
        <p:txBody>
          <a:bodyPr rIns="18000" anchor="b" anchorCtr="0"/>
          <a:lstStyle>
            <a:lvl1pPr marL="0" indent="0">
              <a:buFontTx/>
              <a:buNone/>
              <a:defRPr sz="480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2pPr marL="82550" indent="0">
              <a:buNone/>
              <a:defRPr/>
            </a:lvl2pPr>
          </a:lstStyle>
          <a:p>
            <a:pPr lvl="0"/>
            <a:r>
              <a:rPr lang="sv-SE" dirty="0"/>
              <a:t># (chapter)</a:t>
            </a:r>
          </a:p>
        </p:txBody>
      </p:sp>
      <p:pic>
        <p:nvPicPr>
          <p:cNvPr id="2" name="Grafik 1">
            <a:extLst>
              <a:ext uri="{FF2B5EF4-FFF2-40B4-BE49-F238E27FC236}">
                <a16:creationId xmlns:a16="http://schemas.microsoft.com/office/drawing/2014/main" id="{1BB76DEB-E5A2-F433-5BCD-E94727DA0EDE}"/>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382837" y="352682"/>
            <a:ext cx="2481049" cy="460482"/>
          </a:xfrm>
          <a:prstGeom prst="rect">
            <a:avLst/>
          </a:prstGeom>
        </p:spPr>
      </p:pic>
    </p:spTree>
    <p:extLst>
      <p:ext uri="{BB962C8B-B14F-4D97-AF65-F5344CB8AC3E}">
        <p14:creationId xmlns:p14="http://schemas.microsoft.com/office/powerpoint/2010/main" val="292059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713509" y="265373"/>
            <a:ext cx="8180556" cy="657339"/>
          </a:xfrm>
        </p:spPr>
        <p:txBody>
          <a:bodyPr lIns="90000" bIns="18000"/>
          <a:lstStyle>
            <a:lvl1pPr>
              <a:defRPr>
                <a:solidFill>
                  <a:srgbClr val="132577"/>
                </a:solidFill>
              </a:defRPr>
            </a:lvl1pPr>
          </a:lstStyle>
          <a:p>
            <a:r>
              <a:rPr lang="sv-SE" dirty="0"/>
              <a:t>Headline</a:t>
            </a:r>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713509" y="931026"/>
            <a:ext cx="8180556" cy="507076"/>
          </a:xfrm>
        </p:spPr>
        <p:txBody>
          <a:bodyPr lIns="90000" tIns="18000">
            <a:noAutofit/>
          </a:bodyPr>
          <a:lstStyle>
            <a:lvl1pPr marL="0" indent="0">
              <a:spcBef>
                <a:spcPts val="0"/>
              </a:spcBef>
              <a:buFontTx/>
              <a:buNone/>
              <a:defRPr sz="2200">
                <a:solidFill>
                  <a:srgbClr val="ADBD38"/>
                </a:solidFill>
              </a:defRPr>
            </a:lvl1pPr>
            <a:lvl2pPr marL="82550" indent="0">
              <a:buNone/>
              <a:defRPr/>
            </a:lvl2pPr>
          </a:lstStyle>
          <a:p>
            <a:pPr lvl="0"/>
            <a:r>
              <a:rPr lang="sv-SE" dirty="0"/>
              <a:t>Sub-headline</a:t>
            </a:r>
          </a:p>
        </p:txBody>
      </p:sp>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hasCustomPrompt="1"/>
          </p:nvPr>
        </p:nvSpPr>
        <p:spPr>
          <a:xfrm>
            <a:off x="713508" y="1562400"/>
            <a:ext cx="10764984" cy="4768062"/>
          </a:xfrm>
        </p:spPr>
        <p:txBody>
          <a:bodyPr lIns="0" rIns="18000"/>
          <a:lstStyle>
            <a:lvl1pPr>
              <a:lnSpc>
                <a:spcPct val="100000"/>
              </a:lnSpc>
              <a:defRPr>
                <a:solidFill>
                  <a:srgbClr val="132577"/>
                </a:solidFill>
              </a:defRPr>
            </a:lvl1pPr>
            <a:lvl2pPr>
              <a:lnSpc>
                <a:spcPct val="100000"/>
              </a:lnSpc>
              <a:defRPr>
                <a:solidFill>
                  <a:srgbClr val="132577"/>
                </a:solidFill>
              </a:defRPr>
            </a:lvl2pPr>
            <a:lvl3pPr>
              <a:lnSpc>
                <a:spcPct val="100000"/>
              </a:lnSpc>
              <a:defRPr>
                <a:solidFill>
                  <a:srgbClr val="132577"/>
                </a:solidFill>
              </a:defRPr>
            </a:lvl3pPr>
            <a:lvl4pPr>
              <a:lnSpc>
                <a:spcPct val="100000"/>
              </a:lnSpc>
              <a:defRPr>
                <a:solidFill>
                  <a:srgbClr val="132577"/>
                </a:solidFill>
              </a:defRPr>
            </a:lvl4pPr>
            <a:lvl5pPr>
              <a:lnSpc>
                <a:spcPct val="100000"/>
              </a:lnSpc>
              <a:defRPr>
                <a:solidFill>
                  <a:srgbClr val="132577"/>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pic>
        <p:nvPicPr>
          <p:cNvPr id="4" name="Grafik 3">
            <a:extLst>
              <a:ext uri="{FF2B5EF4-FFF2-40B4-BE49-F238E27FC236}">
                <a16:creationId xmlns:a16="http://schemas.microsoft.com/office/drawing/2014/main" id="{EB9099A7-23B8-D04E-9B93-7A0EE3C70A07}"/>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382837" y="352682"/>
            <a:ext cx="2481049" cy="460483"/>
          </a:xfrm>
          <a:prstGeom prst="rect">
            <a:avLst/>
          </a:prstGeom>
        </p:spPr>
      </p:pic>
      <p:sp>
        <p:nvSpPr>
          <p:cNvPr id="7" name="Platshållare för sidfot 4">
            <a:extLst>
              <a:ext uri="{FF2B5EF4-FFF2-40B4-BE49-F238E27FC236}">
                <a16:creationId xmlns:a16="http://schemas.microsoft.com/office/drawing/2014/main" id="{5B788E9B-2C58-82E4-D49E-374D6A9FC4AF}"/>
              </a:ext>
            </a:extLst>
          </p:cNvPr>
          <p:cNvSpPr>
            <a:spLocks noGrp="1"/>
          </p:cNvSpPr>
          <p:nvPr>
            <p:ph type="ftr" sz="quarter" idx="11"/>
          </p:nvPr>
        </p:nvSpPr>
        <p:spPr>
          <a:xfrm>
            <a:off x="1571105" y="6475270"/>
            <a:ext cx="4320448" cy="365125"/>
          </a:xfrm>
        </p:spPr>
        <p:txBody>
          <a:bodyPr/>
          <a:lstStyle>
            <a:lvl1pPr>
              <a:defRPr>
                <a:solidFill>
                  <a:srgbClr val="132577"/>
                </a:solidFill>
              </a:defRPr>
            </a:lvl1pPr>
          </a:lstStyle>
          <a:p>
            <a:r>
              <a:rPr lang="sv-SE" dirty="0"/>
              <a:t>PRESENTATION TITLe/ FOOTER</a:t>
            </a:r>
          </a:p>
        </p:txBody>
      </p:sp>
      <p:sp>
        <p:nvSpPr>
          <p:cNvPr id="9" name="Platshållare för bildnummer 5">
            <a:extLst>
              <a:ext uri="{FF2B5EF4-FFF2-40B4-BE49-F238E27FC236}">
                <a16:creationId xmlns:a16="http://schemas.microsoft.com/office/drawing/2014/main" id="{AEC47202-F2A0-675A-68EB-746E3C5584BB}"/>
              </a:ext>
            </a:extLst>
          </p:cNvPr>
          <p:cNvSpPr>
            <a:spLocks noGrp="1"/>
          </p:cNvSpPr>
          <p:nvPr>
            <p:ph type="sldNum" sz="quarter" idx="12"/>
          </p:nvPr>
        </p:nvSpPr>
        <p:spPr>
          <a:xfrm>
            <a:off x="8735292" y="6475270"/>
            <a:ext cx="2743200" cy="365125"/>
          </a:xfrm>
        </p:spPr>
        <p:txBody>
          <a:bodyPr/>
          <a:lstStyle>
            <a:lvl1pPr>
              <a:defRPr>
                <a:solidFill>
                  <a:srgbClr val="132577"/>
                </a:solidFill>
              </a:defRPr>
            </a:lvl1pPr>
          </a:lstStyle>
          <a:p>
            <a:fld id="{F7283078-D760-1647-8B80-66BA8B52336D}" type="slidenum">
              <a:rPr lang="sv-SE" smtClean="0"/>
              <a:pPr/>
              <a:t>‹#›</a:t>
            </a:fld>
            <a:endParaRPr lang="sv-SE" dirty="0"/>
          </a:p>
        </p:txBody>
      </p:sp>
      <p:sp>
        <p:nvSpPr>
          <p:cNvPr id="11" name="Platshållare för datum 3">
            <a:extLst>
              <a:ext uri="{FF2B5EF4-FFF2-40B4-BE49-F238E27FC236}">
                <a16:creationId xmlns:a16="http://schemas.microsoft.com/office/drawing/2014/main" id="{A3A56BC0-C4CA-2F6F-D982-458CF32887E2}"/>
              </a:ext>
            </a:extLst>
          </p:cNvPr>
          <p:cNvSpPr>
            <a:spLocks noGrp="1"/>
          </p:cNvSpPr>
          <p:nvPr>
            <p:ph type="dt" sz="half" idx="10"/>
          </p:nvPr>
        </p:nvSpPr>
        <p:spPr>
          <a:xfrm>
            <a:off x="713508" y="6475270"/>
            <a:ext cx="832658" cy="365125"/>
          </a:xfrm>
        </p:spPr>
        <p:txBody>
          <a:bodyPr/>
          <a:lstStyle>
            <a:lvl1pPr>
              <a:defRPr>
                <a:solidFill>
                  <a:srgbClr val="132577"/>
                </a:solidFill>
              </a:defRPr>
            </a:lvl1pPr>
          </a:lstStyle>
          <a:p>
            <a:fld id="{18896B66-0B3A-474C-9C9C-E4F07B1F5DAD}" type="datetime1">
              <a:rPr lang="sv-SE" smtClean="0"/>
              <a:pPr/>
              <a:t>2024-06-23</a:t>
            </a:fld>
            <a:endParaRPr lang="sv-SE" dirty="0"/>
          </a:p>
        </p:txBody>
      </p:sp>
    </p:spTree>
    <p:extLst>
      <p:ext uri="{BB962C8B-B14F-4D97-AF65-F5344CB8AC3E}">
        <p14:creationId xmlns:p14="http://schemas.microsoft.com/office/powerpoint/2010/main" val="360709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590CF35B-F516-4A5B-A8AB-7A0A283629E9}"/>
              </a:ext>
            </a:extLst>
          </p:cNvPr>
          <p:cNvSpPr>
            <a:spLocks noGrp="1"/>
          </p:cNvSpPr>
          <p:nvPr>
            <p:ph idx="1" hasCustomPrompt="1"/>
          </p:nvPr>
        </p:nvSpPr>
        <p:spPr>
          <a:xfrm>
            <a:off x="713508" y="1562400"/>
            <a:ext cx="5203938" cy="4768062"/>
          </a:xfrm>
        </p:spPr>
        <p:txBody>
          <a:bodyPr lIns="0" rIns="18000"/>
          <a:lstStyle>
            <a:lvl1pPr>
              <a:lnSpc>
                <a:spcPct val="100000"/>
              </a:lnSpc>
              <a:defRPr>
                <a:solidFill>
                  <a:srgbClr val="132577"/>
                </a:solidFill>
              </a:defRPr>
            </a:lvl1pPr>
            <a:lvl2pPr marL="358775" indent="-215900">
              <a:lnSpc>
                <a:spcPct val="100000"/>
              </a:lnSpc>
              <a:tabLst/>
              <a:defRPr>
                <a:solidFill>
                  <a:srgbClr val="132577"/>
                </a:solidFill>
              </a:defRPr>
            </a:lvl2pPr>
            <a:lvl3pPr marL="449263" indent="-196850">
              <a:lnSpc>
                <a:spcPct val="100000"/>
              </a:lnSpc>
              <a:tabLst/>
              <a:defRPr>
                <a:solidFill>
                  <a:srgbClr val="132577"/>
                </a:solidFill>
              </a:defRPr>
            </a:lvl3pPr>
            <a:lvl4pPr marL="541338" indent="-180000">
              <a:lnSpc>
                <a:spcPct val="100000"/>
              </a:lnSpc>
              <a:tabLst/>
              <a:defRPr>
                <a:solidFill>
                  <a:srgbClr val="132577"/>
                </a:solidFill>
              </a:defRPr>
            </a:lvl4pPr>
            <a:lvl5pPr marL="630000" indent="-162000">
              <a:lnSpc>
                <a:spcPct val="100000"/>
              </a:lnSpc>
              <a:tabLst/>
              <a:defRPr>
                <a:solidFill>
                  <a:srgbClr val="132577"/>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hasCustomPrompt="1"/>
          </p:nvPr>
        </p:nvSpPr>
        <p:spPr>
          <a:xfrm>
            <a:off x="6273846" y="1562400"/>
            <a:ext cx="5204646" cy="4768062"/>
          </a:xfrm>
        </p:spPr>
        <p:txBody>
          <a:bodyPr lIns="0" rIns="18000"/>
          <a:lstStyle>
            <a:lvl1pPr>
              <a:lnSpc>
                <a:spcPct val="100000"/>
              </a:lnSpc>
              <a:defRPr>
                <a:solidFill>
                  <a:srgbClr val="132577"/>
                </a:solidFill>
              </a:defRPr>
            </a:lvl1pPr>
            <a:lvl2pPr marL="360000" indent="-216000">
              <a:lnSpc>
                <a:spcPct val="100000"/>
              </a:lnSpc>
              <a:tabLst/>
              <a:defRPr>
                <a:solidFill>
                  <a:srgbClr val="132577"/>
                </a:solidFill>
              </a:defRPr>
            </a:lvl2pPr>
            <a:lvl3pPr marL="450000" indent="-198000">
              <a:lnSpc>
                <a:spcPct val="100000"/>
              </a:lnSpc>
              <a:tabLst/>
              <a:defRPr>
                <a:solidFill>
                  <a:srgbClr val="132577"/>
                </a:solidFill>
              </a:defRPr>
            </a:lvl3pPr>
            <a:lvl4pPr marL="540000" indent="-180000">
              <a:lnSpc>
                <a:spcPct val="100000"/>
              </a:lnSpc>
              <a:tabLst/>
              <a:defRPr>
                <a:solidFill>
                  <a:srgbClr val="132577"/>
                </a:solidFill>
              </a:defRPr>
            </a:lvl4pPr>
            <a:lvl5pPr marL="628650" indent="-162000">
              <a:lnSpc>
                <a:spcPct val="100000"/>
              </a:lnSpc>
              <a:tabLst/>
              <a:defRPr>
                <a:solidFill>
                  <a:srgbClr val="132577"/>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pic>
        <p:nvPicPr>
          <p:cNvPr id="7" name="Grafik 6">
            <a:extLst>
              <a:ext uri="{FF2B5EF4-FFF2-40B4-BE49-F238E27FC236}">
                <a16:creationId xmlns:a16="http://schemas.microsoft.com/office/drawing/2014/main" id="{2E45395A-DEB1-0D17-5835-FC69C761FA8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382837" y="352682"/>
            <a:ext cx="2481049" cy="460483"/>
          </a:xfrm>
          <a:prstGeom prst="rect">
            <a:avLst/>
          </a:prstGeom>
        </p:spPr>
      </p:pic>
      <p:sp>
        <p:nvSpPr>
          <p:cNvPr id="10" name="Rubrik 1">
            <a:extLst>
              <a:ext uri="{FF2B5EF4-FFF2-40B4-BE49-F238E27FC236}">
                <a16:creationId xmlns:a16="http://schemas.microsoft.com/office/drawing/2014/main" id="{1DB7CD26-8237-E4A3-5971-77FEE906AFB9}"/>
              </a:ext>
            </a:extLst>
          </p:cNvPr>
          <p:cNvSpPr>
            <a:spLocks noGrp="1"/>
          </p:cNvSpPr>
          <p:nvPr>
            <p:ph type="title" hasCustomPrompt="1"/>
          </p:nvPr>
        </p:nvSpPr>
        <p:spPr>
          <a:xfrm>
            <a:off x="713509" y="265373"/>
            <a:ext cx="8180556" cy="657339"/>
          </a:xfrm>
        </p:spPr>
        <p:txBody>
          <a:bodyPr lIns="90000" bIns="18000"/>
          <a:lstStyle>
            <a:lvl1pPr>
              <a:defRPr>
                <a:solidFill>
                  <a:srgbClr val="132577"/>
                </a:solidFill>
              </a:defRPr>
            </a:lvl1pPr>
          </a:lstStyle>
          <a:p>
            <a:r>
              <a:rPr lang="sv-SE" dirty="0"/>
              <a:t>Headline</a:t>
            </a:r>
          </a:p>
        </p:txBody>
      </p:sp>
      <p:sp>
        <p:nvSpPr>
          <p:cNvPr id="13" name="Platshållare för text 13">
            <a:extLst>
              <a:ext uri="{FF2B5EF4-FFF2-40B4-BE49-F238E27FC236}">
                <a16:creationId xmlns:a16="http://schemas.microsoft.com/office/drawing/2014/main" id="{9C7426AC-719E-B7E3-CB17-B86E27DFA3DB}"/>
              </a:ext>
            </a:extLst>
          </p:cNvPr>
          <p:cNvSpPr>
            <a:spLocks noGrp="1"/>
          </p:cNvSpPr>
          <p:nvPr>
            <p:ph type="body" sz="quarter" idx="14" hasCustomPrompt="1"/>
          </p:nvPr>
        </p:nvSpPr>
        <p:spPr>
          <a:xfrm>
            <a:off x="713509" y="931026"/>
            <a:ext cx="8180556" cy="507076"/>
          </a:xfrm>
        </p:spPr>
        <p:txBody>
          <a:bodyPr lIns="90000" tIns="18000">
            <a:noAutofit/>
          </a:bodyPr>
          <a:lstStyle>
            <a:lvl1pPr marL="0" indent="0">
              <a:spcBef>
                <a:spcPts val="0"/>
              </a:spcBef>
              <a:buFontTx/>
              <a:buNone/>
              <a:defRPr sz="2200">
                <a:solidFill>
                  <a:srgbClr val="ADBD38"/>
                </a:solidFill>
              </a:defRPr>
            </a:lvl1pPr>
            <a:lvl2pPr marL="82550" indent="0">
              <a:buNone/>
              <a:defRPr/>
            </a:lvl2pPr>
          </a:lstStyle>
          <a:p>
            <a:pPr lvl="0"/>
            <a:r>
              <a:rPr lang="sv-SE" dirty="0"/>
              <a:t>Sub-headline</a:t>
            </a:r>
          </a:p>
        </p:txBody>
      </p:sp>
      <p:sp>
        <p:nvSpPr>
          <p:cNvPr id="17" name="Platshållare för sidfot 4">
            <a:extLst>
              <a:ext uri="{FF2B5EF4-FFF2-40B4-BE49-F238E27FC236}">
                <a16:creationId xmlns:a16="http://schemas.microsoft.com/office/drawing/2014/main" id="{7510CE6B-8104-AD8A-2930-4110D9820A21}"/>
              </a:ext>
            </a:extLst>
          </p:cNvPr>
          <p:cNvSpPr>
            <a:spLocks noGrp="1"/>
          </p:cNvSpPr>
          <p:nvPr>
            <p:ph type="ftr" sz="quarter" idx="11"/>
          </p:nvPr>
        </p:nvSpPr>
        <p:spPr>
          <a:xfrm>
            <a:off x="1571105" y="6475270"/>
            <a:ext cx="4320448" cy="365125"/>
          </a:xfrm>
        </p:spPr>
        <p:txBody>
          <a:bodyPr/>
          <a:lstStyle>
            <a:lvl1pPr>
              <a:defRPr>
                <a:solidFill>
                  <a:srgbClr val="132577"/>
                </a:solidFill>
              </a:defRPr>
            </a:lvl1pPr>
          </a:lstStyle>
          <a:p>
            <a:r>
              <a:rPr lang="sv-SE" dirty="0"/>
              <a:t>PRESENTATION TITLe/ FOOTER</a:t>
            </a:r>
          </a:p>
        </p:txBody>
      </p:sp>
      <p:sp>
        <p:nvSpPr>
          <p:cNvPr id="18" name="Platshållare för bildnummer 5">
            <a:extLst>
              <a:ext uri="{FF2B5EF4-FFF2-40B4-BE49-F238E27FC236}">
                <a16:creationId xmlns:a16="http://schemas.microsoft.com/office/drawing/2014/main" id="{FADC256F-75AC-FA3F-7425-434B9585AF80}"/>
              </a:ext>
            </a:extLst>
          </p:cNvPr>
          <p:cNvSpPr>
            <a:spLocks noGrp="1"/>
          </p:cNvSpPr>
          <p:nvPr>
            <p:ph type="sldNum" sz="quarter" idx="12"/>
          </p:nvPr>
        </p:nvSpPr>
        <p:spPr>
          <a:xfrm>
            <a:off x="8735292" y="6475270"/>
            <a:ext cx="2743200" cy="365125"/>
          </a:xfrm>
        </p:spPr>
        <p:txBody>
          <a:bodyPr/>
          <a:lstStyle>
            <a:lvl1pPr>
              <a:defRPr>
                <a:solidFill>
                  <a:srgbClr val="132577"/>
                </a:solidFill>
              </a:defRPr>
            </a:lvl1pPr>
          </a:lstStyle>
          <a:p>
            <a:fld id="{F7283078-D760-1647-8B80-66BA8B52336D}" type="slidenum">
              <a:rPr lang="sv-SE" smtClean="0"/>
              <a:pPr/>
              <a:t>‹#›</a:t>
            </a:fld>
            <a:endParaRPr lang="sv-SE" dirty="0"/>
          </a:p>
        </p:txBody>
      </p:sp>
      <p:sp>
        <p:nvSpPr>
          <p:cNvPr id="19" name="Platshållare för datum 3">
            <a:extLst>
              <a:ext uri="{FF2B5EF4-FFF2-40B4-BE49-F238E27FC236}">
                <a16:creationId xmlns:a16="http://schemas.microsoft.com/office/drawing/2014/main" id="{07D42CDF-50A9-A627-03E3-E6163BB00836}"/>
              </a:ext>
            </a:extLst>
          </p:cNvPr>
          <p:cNvSpPr>
            <a:spLocks noGrp="1"/>
          </p:cNvSpPr>
          <p:nvPr>
            <p:ph type="dt" sz="half" idx="10"/>
          </p:nvPr>
        </p:nvSpPr>
        <p:spPr>
          <a:xfrm>
            <a:off x="713508" y="6475270"/>
            <a:ext cx="832658" cy="365125"/>
          </a:xfrm>
        </p:spPr>
        <p:txBody>
          <a:bodyPr/>
          <a:lstStyle>
            <a:lvl1pPr>
              <a:defRPr>
                <a:solidFill>
                  <a:srgbClr val="132577"/>
                </a:solidFill>
              </a:defRPr>
            </a:lvl1pPr>
          </a:lstStyle>
          <a:p>
            <a:fld id="{18896B66-0B3A-474C-9C9C-E4F07B1F5DAD}" type="datetime1">
              <a:rPr lang="sv-SE" smtClean="0"/>
              <a:pPr/>
              <a:t>2024-06-23</a:t>
            </a:fld>
            <a:endParaRPr lang="sv-SE" dirty="0"/>
          </a:p>
        </p:txBody>
      </p:sp>
    </p:spTree>
    <p:extLst>
      <p:ext uri="{BB962C8B-B14F-4D97-AF65-F5344CB8AC3E}">
        <p14:creationId xmlns:p14="http://schemas.microsoft.com/office/powerpoint/2010/main" val="305045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590CF35B-F516-4A5B-A8AB-7A0A283629E9}"/>
              </a:ext>
            </a:extLst>
          </p:cNvPr>
          <p:cNvSpPr>
            <a:spLocks noGrp="1"/>
          </p:cNvSpPr>
          <p:nvPr>
            <p:ph idx="1" hasCustomPrompt="1"/>
          </p:nvPr>
        </p:nvSpPr>
        <p:spPr>
          <a:xfrm>
            <a:off x="713510" y="1562400"/>
            <a:ext cx="3325090" cy="4768062"/>
          </a:xfrm>
        </p:spPr>
        <p:txBody>
          <a:bodyPr lIns="0" rIns="18000"/>
          <a:lstStyle>
            <a:lvl1pPr>
              <a:lnSpc>
                <a:spcPct val="100000"/>
              </a:lnSpc>
              <a:defRPr>
                <a:solidFill>
                  <a:srgbClr val="132577"/>
                </a:solidFill>
              </a:defRPr>
            </a:lvl1pPr>
            <a:lvl2pPr marL="360000" indent="-216000">
              <a:lnSpc>
                <a:spcPct val="100000"/>
              </a:lnSpc>
              <a:tabLst/>
              <a:defRPr>
                <a:solidFill>
                  <a:srgbClr val="132577"/>
                </a:solidFill>
              </a:defRPr>
            </a:lvl2pPr>
            <a:lvl3pPr marL="449263" indent="-196850">
              <a:lnSpc>
                <a:spcPct val="100000"/>
              </a:lnSpc>
              <a:tabLst/>
              <a:defRPr>
                <a:solidFill>
                  <a:srgbClr val="132577"/>
                </a:solidFill>
              </a:defRPr>
            </a:lvl3pPr>
            <a:lvl4pPr marL="541338" indent="-180975">
              <a:lnSpc>
                <a:spcPct val="100000"/>
              </a:lnSpc>
              <a:tabLst/>
              <a:defRPr>
                <a:solidFill>
                  <a:srgbClr val="132577"/>
                </a:solidFill>
              </a:defRPr>
            </a:lvl4pPr>
            <a:lvl5pPr marL="630000" indent="-162000">
              <a:lnSpc>
                <a:spcPct val="100000"/>
              </a:lnSpc>
              <a:tabLst/>
              <a:defRPr>
                <a:solidFill>
                  <a:srgbClr val="132577"/>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pic>
        <p:nvPicPr>
          <p:cNvPr id="4" name="Grafik 3">
            <a:extLst>
              <a:ext uri="{FF2B5EF4-FFF2-40B4-BE49-F238E27FC236}">
                <a16:creationId xmlns:a16="http://schemas.microsoft.com/office/drawing/2014/main" id="{8B46592C-86FA-99F6-C424-C9B575CDC439}"/>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382837" y="352682"/>
            <a:ext cx="2481049" cy="460483"/>
          </a:xfrm>
          <a:prstGeom prst="rect">
            <a:avLst/>
          </a:prstGeom>
        </p:spPr>
      </p:pic>
      <p:sp>
        <p:nvSpPr>
          <p:cNvPr id="7" name="Rubrik 1">
            <a:extLst>
              <a:ext uri="{FF2B5EF4-FFF2-40B4-BE49-F238E27FC236}">
                <a16:creationId xmlns:a16="http://schemas.microsoft.com/office/drawing/2014/main" id="{6450193C-6D8F-D2E7-8043-B3E8D8217C4A}"/>
              </a:ext>
            </a:extLst>
          </p:cNvPr>
          <p:cNvSpPr>
            <a:spLocks noGrp="1"/>
          </p:cNvSpPr>
          <p:nvPr>
            <p:ph type="title" hasCustomPrompt="1"/>
          </p:nvPr>
        </p:nvSpPr>
        <p:spPr>
          <a:xfrm>
            <a:off x="713509" y="265373"/>
            <a:ext cx="8180556" cy="657339"/>
          </a:xfrm>
        </p:spPr>
        <p:txBody>
          <a:bodyPr lIns="90000" bIns="18000"/>
          <a:lstStyle>
            <a:lvl1pPr>
              <a:defRPr>
                <a:solidFill>
                  <a:srgbClr val="132577"/>
                </a:solidFill>
              </a:defRPr>
            </a:lvl1pPr>
          </a:lstStyle>
          <a:p>
            <a:r>
              <a:rPr lang="sv-SE" dirty="0"/>
              <a:t>Headline</a:t>
            </a:r>
          </a:p>
        </p:txBody>
      </p:sp>
      <p:sp>
        <p:nvSpPr>
          <p:cNvPr id="8" name="Platshållare för text 13">
            <a:extLst>
              <a:ext uri="{FF2B5EF4-FFF2-40B4-BE49-F238E27FC236}">
                <a16:creationId xmlns:a16="http://schemas.microsoft.com/office/drawing/2014/main" id="{B9612EA4-0019-ACA8-93E3-9622B028D51E}"/>
              </a:ext>
            </a:extLst>
          </p:cNvPr>
          <p:cNvSpPr>
            <a:spLocks noGrp="1"/>
          </p:cNvSpPr>
          <p:nvPr>
            <p:ph type="body" sz="quarter" idx="14" hasCustomPrompt="1"/>
          </p:nvPr>
        </p:nvSpPr>
        <p:spPr>
          <a:xfrm>
            <a:off x="713509" y="931026"/>
            <a:ext cx="8180556" cy="507076"/>
          </a:xfrm>
        </p:spPr>
        <p:txBody>
          <a:bodyPr lIns="90000" tIns="18000">
            <a:noAutofit/>
          </a:bodyPr>
          <a:lstStyle>
            <a:lvl1pPr marL="0" indent="0">
              <a:spcBef>
                <a:spcPts val="0"/>
              </a:spcBef>
              <a:buFontTx/>
              <a:buNone/>
              <a:defRPr sz="2200">
                <a:solidFill>
                  <a:srgbClr val="ADBD38"/>
                </a:solidFill>
              </a:defRPr>
            </a:lvl1pPr>
            <a:lvl2pPr marL="82550" indent="0">
              <a:buNone/>
              <a:defRPr/>
            </a:lvl2pPr>
          </a:lstStyle>
          <a:p>
            <a:pPr lvl="0"/>
            <a:r>
              <a:rPr lang="sv-SE" dirty="0"/>
              <a:t>Sub-headline</a:t>
            </a:r>
          </a:p>
        </p:txBody>
      </p:sp>
      <p:sp>
        <p:nvSpPr>
          <p:cNvPr id="19" name="Platshållare för innehåll 2">
            <a:extLst>
              <a:ext uri="{FF2B5EF4-FFF2-40B4-BE49-F238E27FC236}">
                <a16:creationId xmlns:a16="http://schemas.microsoft.com/office/drawing/2014/main" id="{26FC21F8-C6B6-B3B2-9F26-1CE7990CFB38}"/>
              </a:ext>
            </a:extLst>
          </p:cNvPr>
          <p:cNvSpPr>
            <a:spLocks noGrp="1"/>
          </p:cNvSpPr>
          <p:nvPr>
            <p:ph idx="15" hasCustomPrompt="1"/>
          </p:nvPr>
        </p:nvSpPr>
        <p:spPr>
          <a:xfrm>
            <a:off x="4433455" y="1562400"/>
            <a:ext cx="3325090" cy="4768062"/>
          </a:xfrm>
        </p:spPr>
        <p:txBody>
          <a:bodyPr lIns="0" rIns="18000"/>
          <a:lstStyle>
            <a:lvl1pPr>
              <a:lnSpc>
                <a:spcPct val="100000"/>
              </a:lnSpc>
              <a:defRPr>
                <a:solidFill>
                  <a:srgbClr val="132577"/>
                </a:solidFill>
              </a:defRPr>
            </a:lvl1pPr>
            <a:lvl2pPr marL="360000" indent="-216000">
              <a:lnSpc>
                <a:spcPct val="100000"/>
              </a:lnSpc>
              <a:tabLst/>
              <a:defRPr>
                <a:solidFill>
                  <a:srgbClr val="132577"/>
                </a:solidFill>
              </a:defRPr>
            </a:lvl2pPr>
            <a:lvl3pPr marL="449263" indent="-196850">
              <a:lnSpc>
                <a:spcPct val="100000"/>
              </a:lnSpc>
              <a:tabLst/>
              <a:defRPr>
                <a:solidFill>
                  <a:srgbClr val="132577"/>
                </a:solidFill>
              </a:defRPr>
            </a:lvl3pPr>
            <a:lvl4pPr marL="541338" indent="-180975">
              <a:lnSpc>
                <a:spcPct val="100000"/>
              </a:lnSpc>
              <a:tabLst/>
              <a:defRPr>
                <a:solidFill>
                  <a:srgbClr val="132577"/>
                </a:solidFill>
              </a:defRPr>
            </a:lvl4pPr>
            <a:lvl5pPr marL="630000" indent="-162000">
              <a:lnSpc>
                <a:spcPct val="100000"/>
              </a:lnSpc>
              <a:tabLst/>
              <a:defRPr>
                <a:solidFill>
                  <a:srgbClr val="132577"/>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20" name="Platshållare för innehåll 2">
            <a:extLst>
              <a:ext uri="{FF2B5EF4-FFF2-40B4-BE49-F238E27FC236}">
                <a16:creationId xmlns:a16="http://schemas.microsoft.com/office/drawing/2014/main" id="{5C7CD180-203C-A6E6-63D3-D23C567C4E76}"/>
              </a:ext>
            </a:extLst>
          </p:cNvPr>
          <p:cNvSpPr>
            <a:spLocks noGrp="1"/>
          </p:cNvSpPr>
          <p:nvPr>
            <p:ph idx="16" hasCustomPrompt="1"/>
          </p:nvPr>
        </p:nvSpPr>
        <p:spPr>
          <a:xfrm>
            <a:off x="8153400" y="1562400"/>
            <a:ext cx="3325090" cy="4768062"/>
          </a:xfrm>
        </p:spPr>
        <p:txBody>
          <a:bodyPr lIns="0" rIns="18000"/>
          <a:lstStyle>
            <a:lvl1pPr>
              <a:lnSpc>
                <a:spcPct val="100000"/>
              </a:lnSpc>
              <a:defRPr>
                <a:solidFill>
                  <a:srgbClr val="132577"/>
                </a:solidFill>
              </a:defRPr>
            </a:lvl1pPr>
            <a:lvl2pPr marL="360000" indent="-216000">
              <a:lnSpc>
                <a:spcPct val="100000"/>
              </a:lnSpc>
              <a:tabLst/>
              <a:defRPr>
                <a:solidFill>
                  <a:srgbClr val="132577"/>
                </a:solidFill>
              </a:defRPr>
            </a:lvl2pPr>
            <a:lvl3pPr marL="449263" indent="-196850">
              <a:lnSpc>
                <a:spcPct val="100000"/>
              </a:lnSpc>
              <a:tabLst/>
              <a:defRPr>
                <a:solidFill>
                  <a:srgbClr val="132577"/>
                </a:solidFill>
              </a:defRPr>
            </a:lvl3pPr>
            <a:lvl4pPr marL="541338" indent="-180975">
              <a:lnSpc>
                <a:spcPct val="100000"/>
              </a:lnSpc>
              <a:tabLst/>
              <a:defRPr>
                <a:solidFill>
                  <a:srgbClr val="132577"/>
                </a:solidFill>
              </a:defRPr>
            </a:lvl4pPr>
            <a:lvl5pPr marL="630000" indent="-162000">
              <a:lnSpc>
                <a:spcPct val="100000"/>
              </a:lnSpc>
              <a:tabLst/>
              <a:defRPr>
                <a:solidFill>
                  <a:srgbClr val="132577"/>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21" name="Platshållare för sidfot 4">
            <a:extLst>
              <a:ext uri="{FF2B5EF4-FFF2-40B4-BE49-F238E27FC236}">
                <a16:creationId xmlns:a16="http://schemas.microsoft.com/office/drawing/2014/main" id="{06B8EAE8-F018-0708-0685-DE2DD79CAEC0}"/>
              </a:ext>
            </a:extLst>
          </p:cNvPr>
          <p:cNvSpPr>
            <a:spLocks noGrp="1"/>
          </p:cNvSpPr>
          <p:nvPr>
            <p:ph type="ftr" sz="quarter" idx="11"/>
          </p:nvPr>
        </p:nvSpPr>
        <p:spPr>
          <a:xfrm>
            <a:off x="1571105" y="6475270"/>
            <a:ext cx="4320448" cy="365125"/>
          </a:xfrm>
        </p:spPr>
        <p:txBody>
          <a:bodyPr/>
          <a:lstStyle>
            <a:lvl1pPr>
              <a:defRPr>
                <a:solidFill>
                  <a:srgbClr val="132577"/>
                </a:solidFill>
              </a:defRPr>
            </a:lvl1pPr>
          </a:lstStyle>
          <a:p>
            <a:r>
              <a:rPr lang="sv-SE" dirty="0"/>
              <a:t>PRESENTATION TITLe/ FOOTER</a:t>
            </a:r>
          </a:p>
        </p:txBody>
      </p:sp>
      <p:sp>
        <p:nvSpPr>
          <p:cNvPr id="22" name="Platshållare för bildnummer 5">
            <a:extLst>
              <a:ext uri="{FF2B5EF4-FFF2-40B4-BE49-F238E27FC236}">
                <a16:creationId xmlns:a16="http://schemas.microsoft.com/office/drawing/2014/main" id="{5FBEE541-885B-2CD8-BC6B-25003C7620C3}"/>
              </a:ext>
            </a:extLst>
          </p:cNvPr>
          <p:cNvSpPr>
            <a:spLocks noGrp="1"/>
          </p:cNvSpPr>
          <p:nvPr>
            <p:ph type="sldNum" sz="quarter" idx="12"/>
          </p:nvPr>
        </p:nvSpPr>
        <p:spPr>
          <a:xfrm>
            <a:off x="8735292" y="6475270"/>
            <a:ext cx="2743200" cy="365125"/>
          </a:xfrm>
        </p:spPr>
        <p:txBody>
          <a:bodyPr/>
          <a:lstStyle>
            <a:lvl1pPr>
              <a:defRPr>
                <a:solidFill>
                  <a:srgbClr val="132577"/>
                </a:solidFill>
              </a:defRPr>
            </a:lvl1pPr>
          </a:lstStyle>
          <a:p>
            <a:fld id="{F7283078-D760-1647-8B80-66BA8B52336D}" type="slidenum">
              <a:rPr lang="sv-SE" smtClean="0"/>
              <a:pPr/>
              <a:t>‹#›</a:t>
            </a:fld>
            <a:endParaRPr lang="sv-SE" dirty="0"/>
          </a:p>
        </p:txBody>
      </p:sp>
      <p:sp>
        <p:nvSpPr>
          <p:cNvPr id="23" name="Platshållare för datum 3">
            <a:extLst>
              <a:ext uri="{FF2B5EF4-FFF2-40B4-BE49-F238E27FC236}">
                <a16:creationId xmlns:a16="http://schemas.microsoft.com/office/drawing/2014/main" id="{2260D06C-77EB-0582-FCCA-1B27A6DFE6C7}"/>
              </a:ext>
            </a:extLst>
          </p:cNvPr>
          <p:cNvSpPr>
            <a:spLocks noGrp="1"/>
          </p:cNvSpPr>
          <p:nvPr>
            <p:ph type="dt" sz="half" idx="10"/>
          </p:nvPr>
        </p:nvSpPr>
        <p:spPr>
          <a:xfrm>
            <a:off x="713508" y="6475270"/>
            <a:ext cx="832658" cy="365125"/>
          </a:xfrm>
        </p:spPr>
        <p:txBody>
          <a:bodyPr/>
          <a:lstStyle>
            <a:lvl1pPr>
              <a:defRPr>
                <a:solidFill>
                  <a:srgbClr val="132577"/>
                </a:solidFill>
              </a:defRPr>
            </a:lvl1pPr>
          </a:lstStyle>
          <a:p>
            <a:fld id="{18896B66-0B3A-474C-9C9C-E4F07B1F5DAD}" type="datetime1">
              <a:rPr lang="sv-SE" smtClean="0"/>
              <a:pPr/>
              <a:t>2024-06-23</a:t>
            </a:fld>
            <a:endParaRPr lang="sv-SE" dirty="0"/>
          </a:p>
        </p:txBody>
      </p:sp>
    </p:spTree>
    <p:extLst>
      <p:ext uri="{BB962C8B-B14F-4D97-AF65-F5344CB8AC3E}">
        <p14:creationId xmlns:p14="http://schemas.microsoft.com/office/powerpoint/2010/main" val="406629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272892" y="1572261"/>
            <a:ext cx="5205600"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pic>
        <p:nvPicPr>
          <p:cNvPr id="4" name="Grafik 3">
            <a:extLst>
              <a:ext uri="{FF2B5EF4-FFF2-40B4-BE49-F238E27FC236}">
                <a16:creationId xmlns:a16="http://schemas.microsoft.com/office/drawing/2014/main" id="{292C81B4-EEE4-B341-5EA4-0ED159D9D86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382837" y="352682"/>
            <a:ext cx="2481049" cy="460483"/>
          </a:xfrm>
          <a:prstGeom prst="rect">
            <a:avLst/>
          </a:prstGeom>
        </p:spPr>
      </p:pic>
      <p:sp>
        <p:nvSpPr>
          <p:cNvPr id="8" name="Rubrik 1">
            <a:extLst>
              <a:ext uri="{FF2B5EF4-FFF2-40B4-BE49-F238E27FC236}">
                <a16:creationId xmlns:a16="http://schemas.microsoft.com/office/drawing/2014/main" id="{D6A046E5-73CF-DBB4-F5B2-84330D158786}"/>
              </a:ext>
            </a:extLst>
          </p:cNvPr>
          <p:cNvSpPr>
            <a:spLocks noGrp="1"/>
          </p:cNvSpPr>
          <p:nvPr>
            <p:ph type="title" hasCustomPrompt="1"/>
          </p:nvPr>
        </p:nvSpPr>
        <p:spPr>
          <a:xfrm>
            <a:off x="713509" y="265373"/>
            <a:ext cx="8180556" cy="657339"/>
          </a:xfrm>
        </p:spPr>
        <p:txBody>
          <a:bodyPr lIns="90000" bIns="18000"/>
          <a:lstStyle>
            <a:lvl1pPr>
              <a:defRPr>
                <a:solidFill>
                  <a:srgbClr val="132577"/>
                </a:solidFill>
              </a:defRPr>
            </a:lvl1pPr>
          </a:lstStyle>
          <a:p>
            <a:r>
              <a:rPr lang="sv-SE" dirty="0"/>
              <a:t>Headline</a:t>
            </a:r>
          </a:p>
        </p:txBody>
      </p:sp>
      <p:sp>
        <p:nvSpPr>
          <p:cNvPr id="10" name="Platshållare för text 13">
            <a:extLst>
              <a:ext uri="{FF2B5EF4-FFF2-40B4-BE49-F238E27FC236}">
                <a16:creationId xmlns:a16="http://schemas.microsoft.com/office/drawing/2014/main" id="{858AD204-01E5-9D59-7DD9-0279998C0447}"/>
              </a:ext>
            </a:extLst>
          </p:cNvPr>
          <p:cNvSpPr>
            <a:spLocks noGrp="1"/>
          </p:cNvSpPr>
          <p:nvPr>
            <p:ph type="body" sz="quarter" idx="14" hasCustomPrompt="1"/>
          </p:nvPr>
        </p:nvSpPr>
        <p:spPr>
          <a:xfrm>
            <a:off x="713509" y="931026"/>
            <a:ext cx="8180556" cy="507076"/>
          </a:xfrm>
        </p:spPr>
        <p:txBody>
          <a:bodyPr lIns="90000" tIns="18000">
            <a:noAutofit/>
          </a:bodyPr>
          <a:lstStyle>
            <a:lvl1pPr marL="0" indent="0">
              <a:spcBef>
                <a:spcPts val="0"/>
              </a:spcBef>
              <a:buFontTx/>
              <a:buNone/>
              <a:defRPr sz="2200">
                <a:solidFill>
                  <a:srgbClr val="ADBD38"/>
                </a:solidFill>
              </a:defRPr>
            </a:lvl1pPr>
            <a:lvl2pPr marL="82550" indent="0">
              <a:buNone/>
              <a:defRPr/>
            </a:lvl2pPr>
          </a:lstStyle>
          <a:p>
            <a:pPr lvl="0"/>
            <a:r>
              <a:rPr lang="sv-SE" dirty="0"/>
              <a:t>Sub-headline</a:t>
            </a:r>
          </a:p>
        </p:txBody>
      </p:sp>
      <p:sp>
        <p:nvSpPr>
          <p:cNvPr id="13" name="Platshållare för sidfot 4">
            <a:extLst>
              <a:ext uri="{FF2B5EF4-FFF2-40B4-BE49-F238E27FC236}">
                <a16:creationId xmlns:a16="http://schemas.microsoft.com/office/drawing/2014/main" id="{23FD2950-A1CC-E7A3-120B-CBC602144F15}"/>
              </a:ext>
            </a:extLst>
          </p:cNvPr>
          <p:cNvSpPr>
            <a:spLocks noGrp="1"/>
          </p:cNvSpPr>
          <p:nvPr>
            <p:ph type="ftr" sz="quarter" idx="11"/>
          </p:nvPr>
        </p:nvSpPr>
        <p:spPr>
          <a:xfrm>
            <a:off x="1571105" y="6475270"/>
            <a:ext cx="4320448" cy="365125"/>
          </a:xfrm>
        </p:spPr>
        <p:txBody>
          <a:bodyPr/>
          <a:lstStyle>
            <a:lvl1pPr>
              <a:defRPr>
                <a:solidFill>
                  <a:srgbClr val="132577"/>
                </a:solidFill>
              </a:defRPr>
            </a:lvl1pPr>
          </a:lstStyle>
          <a:p>
            <a:r>
              <a:rPr lang="sv-SE" dirty="0"/>
              <a:t>PRESENTATION TITLe/ FOOTER</a:t>
            </a:r>
          </a:p>
        </p:txBody>
      </p:sp>
      <p:sp>
        <p:nvSpPr>
          <p:cNvPr id="15" name="Platshållare för bildnummer 5">
            <a:extLst>
              <a:ext uri="{FF2B5EF4-FFF2-40B4-BE49-F238E27FC236}">
                <a16:creationId xmlns:a16="http://schemas.microsoft.com/office/drawing/2014/main" id="{0EF3A3EE-F459-1537-FB0A-54366ED189CA}"/>
              </a:ext>
            </a:extLst>
          </p:cNvPr>
          <p:cNvSpPr>
            <a:spLocks noGrp="1"/>
          </p:cNvSpPr>
          <p:nvPr>
            <p:ph type="sldNum" sz="quarter" idx="12"/>
          </p:nvPr>
        </p:nvSpPr>
        <p:spPr>
          <a:xfrm>
            <a:off x="8735292" y="6475270"/>
            <a:ext cx="2743200" cy="365125"/>
          </a:xfrm>
        </p:spPr>
        <p:txBody>
          <a:bodyPr/>
          <a:lstStyle>
            <a:lvl1pPr>
              <a:defRPr>
                <a:solidFill>
                  <a:srgbClr val="132577"/>
                </a:solidFill>
              </a:defRPr>
            </a:lvl1pPr>
          </a:lstStyle>
          <a:p>
            <a:fld id="{F7283078-D760-1647-8B80-66BA8B52336D}" type="slidenum">
              <a:rPr lang="sv-SE" smtClean="0"/>
              <a:pPr/>
              <a:t>‹#›</a:t>
            </a:fld>
            <a:endParaRPr lang="sv-SE" dirty="0"/>
          </a:p>
        </p:txBody>
      </p:sp>
      <p:sp>
        <p:nvSpPr>
          <p:cNvPr id="16" name="Platshållare för datum 3">
            <a:extLst>
              <a:ext uri="{FF2B5EF4-FFF2-40B4-BE49-F238E27FC236}">
                <a16:creationId xmlns:a16="http://schemas.microsoft.com/office/drawing/2014/main" id="{4C4F98D9-B33D-76B0-E61B-A2B42389402A}"/>
              </a:ext>
            </a:extLst>
          </p:cNvPr>
          <p:cNvSpPr>
            <a:spLocks noGrp="1"/>
          </p:cNvSpPr>
          <p:nvPr>
            <p:ph type="dt" sz="half" idx="10"/>
          </p:nvPr>
        </p:nvSpPr>
        <p:spPr>
          <a:xfrm>
            <a:off x="713508" y="6475270"/>
            <a:ext cx="832658" cy="365125"/>
          </a:xfrm>
        </p:spPr>
        <p:txBody>
          <a:bodyPr/>
          <a:lstStyle>
            <a:lvl1pPr>
              <a:defRPr>
                <a:solidFill>
                  <a:srgbClr val="132577"/>
                </a:solidFill>
              </a:defRPr>
            </a:lvl1pPr>
          </a:lstStyle>
          <a:p>
            <a:fld id="{18896B66-0B3A-474C-9C9C-E4F07B1F5DAD}" type="datetime1">
              <a:rPr lang="sv-SE" smtClean="0"/>
              <a:pPr/>
              <a:t>2024-06-23</a:t>
            </a:fld>
            <a:endParaRPr lang="sv-SE" dirty="0"/>
          </a:p>
        </p:txBody>
      </p:sp>
      <p:sp>
        <p:nvSpPr>
          <p:cNvPr id="17" name="Platshållare för innehåll 2">
            <a:extLst>
              <a:ext uri="{FF2B5EF4-FFF2-40B4-BE49-F238E27FC236}">
                <a16:creationId xmlns:a16="http://schemas.microsoft.com/office/drawing/2014/main" id="{86685765-5900-E132-3B34-E8BB280128BE}"/>
              </a:ext>
            </a:extLst>
          </p:cNvPr>
          <p:cNvSpPr>
            <a:spLocks noGrp="1"/>
          </p:cNvSpPr>
          <p:nvPr>
            <p:ph idx="1" hasCustomPrompt="1"/>
          </p:nvPr>
        </p:nvSpPr>
        <p:spPr>
          <a:xfrm>
            <a:off x="713508" y="1562400"/>
            <a:ext cx="5203938" cy="4768062"/>
          </a:xfrm>
        </p:spPr>
        <p:txBody>
          <a:bodyPr lIns="0" rIns="18000"/>
          <a:lstStyle>
            <a:lvl1pPr>
              <a:lnSpc>
                <a:spcPct val="100000"/>
              </a:lnSpc>
              <a:defRPr>
                <a:solidFill>
                  <a:srgbClr val="132577"/>
                </a:solidFill>
              </a:defRPr>
            </a:lvl1pPr>
            <a:lvl2pPr marL="358775" indent="-215900">
              <a:lnSpc>
                <a:spcPct val="100000"/>
              </a:lnSpc>
              <a:tabLst/>
              <a:defRPr>
                <a:solidFill>
                  <a:srgbClr val="132577"/>
                </a:solidFill>
              </a:defRPr>
            </a:lvl2pPr>
            <a:lvl3pPr marL="449263" indent="-196850">
              <a:lnSpc>
                <a:spcPct val="100000"/>
              </a:lnSpc>
              <a:tabLst/>
              <a:defRPr>
                <a:solidFill>
                  <a:srgbClr val="132577"/>
                </a:solidFill>
              </a:defRPr>
            </a:lvl3pPr>
            <a:lvl4pPr marL="541338" indent="-180000">
              <a:lnSpc>
                <a:spcPct val="100000"/>
              </a:lnSpc>
              <a:tabLst/>
              <a:defRPr>
                <a:solidFill>
                  <a:srgbClr val="132577"/>
                </a:solidFill>
              </a:defRPr>
            </a:lvl4pPr>
            <a:lvl5pPr marL="630000" indent="-162000">
              <a:lnSpc>
                <a:spcPct val="100000"/>
              </a:lnSpc>
              <a:tabLst/>
              <a:defRPr>
                <a:solidFill>
                  <a:srgbClr val="132577"/>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245297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pic>
        <p:nvPicPr>
          <p:cNvPr id="3" name="Grafik 2">
            <a:extLst>
              <a:ext uri="{FF2B5EF4-FFF2-40B4-BE49-F238E27FC236}">
                <a16:creationId xmlns:a16="http://schemas.microsoft.com/office/drawing/2014/main" id="{B36F9160-2644-0885-E727-0AA08DEAB342}"/>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382837" y="352682"/>
            <a:ext cx="2481049" cy="460483"/>
          </a:xfrm>
          <a:prstGeom prst="rect">
            <a:avLst/>
          </a:prstGeom>
        </p:spPr>
      </p:pic>
      <p:sp>
        <p:nvSpPr>
          <p:cNvPr id="4" name="Rubrik 1">
            <a:extLst>
              <a:ext uri="{FF2B5EF4-FFF2-40B4-BE49-F238E27FC236}">
                <a16:creationId xmlns:a16="http://schemas.microsoft.com/office/drawing/2014/main" id="{6F874D16-F10F-4DCE-8B89-92AAF082E027}"/>
              </a:ext>
            </a:extLst>
          </p:cNvPr>
          <p:cNvSpPr>
            <a:spLocks noGrp="1"/>
          </p:cNvSpPr>
          <p:nvPr>
            <p:ph type="title" hasCustomPrompt="1"/>
          </p:nvPr>
        </p:nvSpPr>
        <p:spPr>
          <a:xfrm>
            <a:off x="713509" y="265373"/>
            <a:ext cx="8180556" cy="657339"/>
          </a:xfrm>
        </p:spPr>
        <p:txBody>
          <a:bodyPr lIns="90000" bIns="18000"/>
          <a:lstStyle>
            <a:lvl1pPr>
              <a:defRPr>
                <a:solidFill>
                  <a:srgbClr val="132577"/>
                </a:solidFill>
              </a:defRPr>
            </a:lvl1pPr>
          </a:lstStyle>
          <a:p>
            <a:r>
              <a:rPr lang="sv-SE" dirty="0"/>
              <a:t>Headline</a:t>
            </a:r>
          </a:p>
        </p:txBody>
      </p:sp>
    </p:spTree>
    <p:extLst>
      <p:ext uri="{BB962C8B-B14F-4D97-AF65-F5344CB8AC3E}">
        <p14:creationId xmlns:p14="http://schemas.microsoft.com/office/powerpoint/2010/main" val="340467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713862" y="1657350"/>
            <a:ext cx="10764629" cy="4445000"/>
          </a:xfrm>
        </p:spPr>
        <p:txBody>
          <a:bodyPr/>
          <a:lstStyle>
            <a:lvl1pPr algn="ctr">
              <a:defRPr sz="800" cap="all" baseline="0"/>
            </a:lvl1pPr>
          </a:lstStyle>
          <a:p>
            <a:r>
              <a:rPr lang="en-US"/>
              <a:t>Click icon to add chart</a:t>
            </a:r>
            <a:endParaRPr lang="sv-SE"/>
          </a:p>
        </p:txBody>
      </p:sp>
      <p:pic>
        <p:nvPicPr>
          <p:cNvPr id="8" name="Grafik 7">
            <a:extLst>
              <a:ext uri="{FF2B5EF4-FFF2-40B4-BE49-F238E27FC236}">
                <a16:creationId xmlns:a16="http://schemas.microsoft.com/office/drawing/2014/main" id="{67421229-1DA8-CF8E-3050-B6418458A7AB}"/>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382837" y="352682"/>
            <a:ext cx="2481049" cy="460483"/>
          </a:xfrm>
          <a:prstGeom prst="rect">
            <a:avLst/>
          </a:prstGeom>
        </p:spPr>
      </p:pic>
      <p:sp>
        <p:nvSpPr>
          <p:cNvPr id="11" name="Rubrik 1">
            <a:extLst>
              <a:ext uri="{FF2B5EF4-FFF2-40B4-BE49-F238E27FC236}">
                <a16:creationId xmlns:a16="http://schemas.microsoft.com/office/drawing/2014/main" id="{EA49EA1F-2BB2-997C-0F53-6F66F70A8070}"/>
              </a:ext>
            </a:extLst>
          </p:cNvPr>
          <p:cNvSpPr>
            <a:spLocks noGrp="1"/>
          </p:cNvSpPr>
          <p:nvPr>
            <p:ph type="title" hasCustomPrompt="1"/>
          </p:nvPr>
        </p:nvSpPr>
        <p:spPr>
          <a:xfrm>
            <a:off x="713509" y="265373"/>
            <a:ext cx="8180556" cy="657339"/>
          </a:xfrm>
        </p:spPr>
        <p:txBody>
          <a:bodyPr lIns="90000" bIns="18000"/>
          <a:lstStyle>
            <a:lvl1pPr>
              <a:defRPr>
                <a:solidFill>
                  <a:srgbClr val="132577"/>
                </a:solidFill>
              </a:defRPr>
            </a:lvl1pPr>
          </a:lstStyle>
          <a:p>
            <a:r>
              <a:rPr lang="sv-SE" dirty="0"/>
              <a:t>Headline</a:t>
            </a:r>
          </a:p>
        </p:txBody>
      </p:sp>
      <p:sp>
        <p:nvSpPr>
          <p:cNvPr id="12" name="Platshållare för text 13">
            <a:extLst>
              <a:ext uri="{FF2B5EF4-FFF2-40B4-BE49-F238E27FC236}">
                <a16:creationId xmlns:a16="http://schemas.microsoft.com/office/drawing/2014/main" id="{5BE4AE05-B315-9F0D-9BC3-172FAA9E863D}"/>
              </a:ext>
            </a:extLst>
          </p:cNvPr>
          <p:cNvSpPr>
            <a:spLocks noGrp="1"/>
          </p:cNvSpPr>
          <p:nvPr>
            <p:ph type="body" sz="quarter" idx="14" hasCustomPrompt="1"/>
          </p:nvPr>
        </p:nvSpPr>
        <p:spPr>
          <a:xfrm>
            <a:off x="713509" y="931026"/>
            <a:ext cx="8180556" cy="507076"/>
          </a:xfrm>
        </p:spPr>
        <p:txBody>
          <a:bodyPr lIns="90000" tIns="18000">
            <a:noAutofit/>
          </a:bodyPr>
          <a:lstStyle>
            <a:lvl1pPr marL="0" indent="0">
              <a:spcBef>
                <a:spcPts val="0"/>
              </a:spcBef>
              <a:buFontTx/>
              <a:buNone/>
              <a:defRPr sz="2200">
                <a:solidFill>
                  <a:srgbClr val="ADBD38"/>
                </a:solidFill>
              </a:defRPr>
            </a:lvl1pPr>
            <a:lvl2pPr marL="82550" indent="0">
              <a:buNone/>
              <a:defRPr/>
            </a:lvl2pPr>
          </a:lstStyle>
          <a:p>
            <a:pPr lvl="0"/>
            <a:r>
              <a:rPr lang="sv-SE" dirty="0"/>
              <a:t>Sub-headline</a:t>
            </a:r>
          </a:p>
        </p:txBody>
      </p:sp>
      <p:sp>
        <p:nvSpPr>
          <p:cNvPr id="16" name="Platshållare för sidfot 4">
            <a:extLst>
              <a:ext uri="{FF2B5EF4-FFF2-40B4-BE49-F238E27FC236}">
                <a16:creationId xmlns:a16="http://schemas.microsoft.com/office/drawing/2014/main" id="{6426633B-4F67-794C-A02A-258E6E200451}"/>
              </a:ext>
            </a:extLst>
          </p:cNvPr>
          <p:cNvSpPr>
            <a:spLocks noGrp="1"/>
          </p:cNvSpPr>
          <p:nvPr>
            <p:ph type="ftr" sz="quarter" idx="11"/>
          </p:nvPr>
        </p:nvSpPr>
        <p:spPr>
          <a:xfrm>
            <a:off x="1571105" y="6475270"/>
            <a:ext cx="4320448" cy="365125"/>
          </a:xfrm>
        </p:spPr>
        <p:txBody>
          <a:bodyPr/>
          <a:lstStyle>
            <a:lvl1pPr>
              <a:defRPr>
                <a:solidFill>
                  <a:srgbClr val="132577"/>
                </a:solidFill>
              </a:defRPr>
            </a:lvl1pPr>
          </a:lstStyle>
          <a:p>
            <a:r>
              <a:rPr lang="sv-SE" dirty="0"/>
              <a:t>PRESENTATION TITLe/ FOOTER</a:t>
            </a:r>
          </a:p>
        </p:txBody>
      </p:sp>
      <p:sp>
        <p:nvSpPr>
          <p:cNvPr id="17" name="Platshållare för bildnummer 5">
            <a:extLst>
              <a:ext uri="{FF2B5EF4-FFF2-40B4-BE49-F238E27FC236}">
                <a16:creationId xmlns:a16="http://schemas.microsoft.com/office/drawing/2014/main" id="{696079E7-A69D-6A64-A1BA-B5B2285EEE34}"/>
              </a:ext>
            </a:extLst>
          </p:cNvPr>
          <p:cNvSpPr>
            <a:spLocks noGrp="1"/>
          </p:cNvSpPr>
          <p:nvPr>
            <p:ph type="sldNum" sz="quarter" idx="12"/>
          </p:nvPr>
        </p:nvSpPr>
        <p:spPr>
          <a:xfrm>
            <a:off x="8735292" y="6475270"/>
            <a:ext cx="2743200" cy="365125"/>
          </a:xfrm>
        </p:spPr>
        <p:txBody>
          <a:bodyPr/>
          <a:lstStyle>
            <a:lvl1pPr>
              <a:defRPr>
                <a:solidFill>
                  <a:srgbClr val="132577"/>
                </a:solidFill>
              </a:defRPr>
            </a:lvl1pPr>
          </a:lstStyle>
          <a:p>
            <a:fld id="{F7283078-D760-1647-8B80-66BA8B52336D}" type="slidenum">
              <a:rPr lang="sv-SE" smtClean="0"/>
              <a:pPr/>
              <a:t>‹#›</a:t>
            </a:fld>
            <a:endParaRPr lang="sv-SE" dirty="0"/>
          </a:p>
        </p:txBody>
      </p:sp>
      <p:sp>
        <p:nvSpPr>
          <p:cNvPr id="18" name="Platshållare för datum 3">
            <a:extLst>
              <a:ext uri="{FF2B5EF4-FFF2-40B4-BE49-F238E27FC236}">
                <a16:creationId xmlns:a16="http://schemas.microsoft.com/office/drawing/2014/main" id="{F4700208-FE41-4D90-A6E3-B73A18F4454D}"/>
              </a:ext>
            </a:extLst>
          </p:cNvPr>
          <p:cNvSpPr>
            <a:spLocks noGrp="1"/>
          </p:cNvSpPr>
          <p:nvPr>
            <p:ph type="dt" sz="half" idx="10"/>
          </p:nvPr>
        </p:nvSpPr>
        <p:spPr>
          <a:xfrm>
            <a:off x="713508" y="6475270"/>
            <a:ext cx="832658" cy="365125"/>
          </a:xfrm>
        </p:spPr>
        <p:txBody>
          <a:bodyPr/>
          <a:lstStyle>
            <a:lvl1pPr>
              <a:defRPr>
                <a:solidFill>
                  <a:srgbClr val="132577"/>
                </a:solidFill>
              </a:defRPr>
            </a:lvl1pPr>
          </a:lstStyle>
          <a:p>
            <a:fld id="{18896B66-0B3A-474C-9C9C-E4F07B1F5DAD}" type="datetime1">
              <a:rPr lang="sv-SE" smtClean="0"/>
              <a:pPr/>
              <a:t>2024-06-23</a:t>
            </a:fld>
            <a:endParaRPr lang="sv-SE" dirty="0"/>
          </a:p>
        </p:txBody>
      </p:sp>
    </p:spTree>
    <p:extLst>
      <p:ext uri="{BB962C8B-B14F-4D97-AF65-F5344CB8AC3E}">
        <p14:creationId xmlns:p14="http://schemas.microsoft.com/office/powerpoint/2010/main" val="289500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713862" y="1614488"/>
            <a:ext cx="10764629" cy="4406900"/>
          </a:xfrm>
        </p:spPr>
        <p:txBody>
          <a:bodyPr/>
          <a:lstStyle>
            <a:lvl1pPr algn="ctr">
              <a:defRPr sz="800" cap="all" baseline="0"/>
            </a:lvl1pPr>
          </a:lstStyle>
          <a:p>
            <a:r>
              <a:rPr lang="en-US"/>
              <a:t>Click icon to add table</a:t>
            </a:r>
            <a:endParaRPr lang="sv-SE"/>
          </a:p>
        </p:txBody>
      </p:sp>
      <p:sp>
        <p:nvSpPr>
          <p:cNvPr id="4" name="Platshållare för sidfot 4">
            <a:extLst>
              <a:ext uri="{FF2B5EF4-FFF2-40B4-BE49-F238E27FC236}">
                <a16:creationId xmlns:a16="http://schemas.microsoft.com/office/drawing/2014/main" id="{49054DE5-9F79-62A0-10F7-5628CA48B727}"/>
              </a:ext>
            </a:extLst>
          </p:cNvPr>
          <p:cNvSpPr>
            <a:spLocks noGrp="1"/>
          </p:cNvSpPr>
          <p:nvPr>
            <p:ph type="ftr" sz="quarter" idx="11"/>
          </p:nvPr>
        </p:nvSpPr>
        <p:spPr>
          <a:xfrm>
            <a:off x="1571105" y="6475270"/>
            <a:ext cx="4320448" cy="365125"/>
          </a:xfrm>
        </p:spPr>
        <p:txBody>
          <a:bodyPr/>
          <a:lstStyle>
            <a:lvl1pPr>
              <a:defRPr>
                <a:solidFill>
                  <a:srgbClr val="132577"/>
                </a:solidFill>
              </a:defRPr>
            </a:lvl1pPr>
          </a:lstStyle>
          <a:p>
            <a:r>
              <a:rPr lang="sv-SE" dirty="0"/>
              <a:t>PRESENTATION TITLe/ FOOTER</a:t>
            </a:r>
          </a:p>
        </p:txBody>
      </p:sp>
      <p:sp>
        <p:nvSpPr>
          <p:cNvPr id="7" name="Platshållare för bildnummer 5">
            <a:extLst>
              <a:ext uri="{FF2B5EF4-FFF2-40B4-BE49-F238E27FC236}">
                <a16:creationId xmlns:a16="http://schemas.microsoft.com/office/drawing/2014/main" id="{E2053888-6E7B-584D-877A-E702F74EC942}"/>
              </a:ext>
            </a:extLst>
          </p:cNvPr>
          <p:cNvSpPr>
            <a:spLocks noGrp="1"/>
          </p:cNvSpPr>
          <p:nvPr>
            <p:ph type="sldNum" sz="quarter" idx="12"/>
          </p:nvPr>
        </p:nvSpPr>
        <p:spPr>
          <a:xfrm>
            <a:off x="8735292" y="6475270"/>
            <a:ext cx="2743200" cy="365125"/>
          </a:xfrm>
        </p:spPr>
        <p:txBody>
          <a:bodyPr/>
          <a:lstStyle>
            <a:lvl1pPr>
              <a:defRPr>
                <a:solidFill>
                  <a:srgbClr val="132577"/>
                </a:solidFill>
              </a:defRPr>
            </a:lvl1pPr>
          </a:lstStyle>
          <a:p>
            <a:fld id="{F7283078-D760-1647-8B80-66BA8B52336D}" type="slidenum">
              <a:rPr lang="sv-SE" smtClean="0"/>
              <a:pPr/>
              <a:t>‹#›</a:t>
            </a:fld>
            <a:endParaRPr lang="sv-SE" dirty="0"/>
          </a:p>
        </p:txBody>
      </p:sp>
      <p:sp>
        <p:nvSpPr>
          <p:cNvPr id="9" name="Platshållare för datum 3">
            <a:extLst>
              <a:ext uri="{FF2B5EF4-FFF2-40B4-BE49-F238E27FC236}">
                <a16:creationId xmlns:a16="http://schemas.microsoft.com/office/drawing/2014/main" id="{17BEAB00-BF57-40B2-087E-AB6BED032786}"/>
              </a:ext>
            </a:extLst>
          </p:cNvPr>
          <p:cNvSpPr>
            <a:spLocks noGrp="1"/>
          </p:cNvSpPr>
          <p:nvPr>
            <p:ph type="dt" sz="half" idx="10"/>
          </p:nvPr>
        </p:nvSpPr>
        <p:spPr>
          <a:xfrm>
            <a:off x="713508" y="6475270"/>
            <a:ext cx="832658" cy="365125"/>
          </a:xfrm>
        </p:spPr>
        <p:txBody>
          <a:bodyPr/>
          <a:lstStyle>
            <a:lvl1pPr>
              <a:defRPr>
                <a:solidFill>
                  <a:srgbClr val="132577"/>
                </a:solidFill>
              </a:defRPr>
            </a:lvl1pPr>
          </a:lstStyle>
          <a:p>
            <a:fld id="{18896B66-0B3A-474C-9C9C-E4F07B1F5DAD}" type="datetime1">
              <a:rPr lang="sv-SE" smtClean="0"/>
              <a:pPr/>
              <a:t>2024-06-23</a:t>
            </a:fld>
            <a:endParaRPr lang="sv-SE" dirty="0"/>
          </a:p>
        </p:txBody>
      </p:sp>
      <p:pic>
        <p:nvPicPr>
          <p:cNvPr id="11" name="Grafik 10">
            <a:extLst>
              <a:ext uri="{FF2B5EF4-FFF2-40B4-BE49-F238E27FC236}">
                <a16:creationId xmlns:a16="http://schemas.microsoft.com/office/drawing/2014/main" id="{A5F28938-0EBC-BA3F-7194-DF414A53839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382837" y="352682"/>
            <a:ext cx="2481049" cy="460483"/>
          </a:xfrm>
          <a:prstGeom prst="rect">
            <a:avLst/>
          </a:prstGeom>
        </p:spPr>
      </p:pic>
      <p:sp>
        <p:nvSpPr>
          <p:cNvPr id="15" name="Rubrik 1">
            <a:extLst>
              <a:ext uri="{FF2B5EF4-FFF2-40B4-BE49-F238E27FC236}">
                <a16:creationId xmlns:a16="http://schemas.microsoft.com/office/drawing/2014/main" id="{D585F502-A232-AEE1-40DE-1CF7A0B87B7E}"/>
              </a:ext>
            </a:extLst>
          </p:cNvPr>
          <p:cNvSpPr>
            <a:spLocks noGrp="1"/>
          </p:cNvSpPr>
          <p:nvPr>
            <p:ph type="title" hasCustomPrompt="1"/>
          </p:nvPr>
        </p:nvSpPr>
        <p:spPr>
          <a:xfrm>
            <a:off x="713509" y="265373"/>
            <a:ext cx="8180556" cy="657339"/>
          </a:xfrm>
        </p:spPr>
        <p:txBody>
          <a:bodyPr lIns="90000" bIns="18000"/>
          <a:lstStyle>
            <a:lvl1pPr>
              <a:defRPr>
                <a:solidFill>
                  <a:srgbClr val="132577"/>
                </a:solidFill>
              </a:defRPr>
            </a:lvl1pPr>
          </a:lstStyle>
          <a:p>
            <a:r>
              <a:rPr lang="sv-SE" dirty="0"/>
              <a:t>Headline</a:t>
            </a:r>
          </a:p>
        </p:txBody>
      </p:sp>
      <p:sp>
        <p:nvSpPr>
          <p:cNvPr id="16" name="Platshållare för text 13">
            <a:extLst>
              <a:ext uri="{FF2B5EF4-FFF2-40B4-BE49-F238E27FC236}">
                <a16:creationId xmlns:a16="http://schemas.microsoft.com/office/drawing/2014/main" id="{9957661F-D7C7-B864-AF1D-E54F82799992}"/>
              </a:ext>
            </a:extLst>
          </p:cNvPr>
          <p:cNvSpPr>
            <a:spLocks noGrp="1"/>
          </p:cNvSpPr>
          <p:nvPr>
            <p:ph type="body" sz="quarter" idx="14" hasCustomPrompt="1"/>
          </p:nvPr>
        </p:nvSpPr>
        <p:spPr>
          <a:xfrm>
            <a:off x="713509" y="931026"/>
            <a:ext cx="8180556" cy="507076"/>
          </a:xfrm>
        </p:spPr>
        <p:txBody>
          <a:bodyPr lIns="90000" tIns="18000">
            <a:noAutofit/>
          </a:bodyPr>
          <a:lstStyle>
            <a:lvl1pPr marL="0" indent="0">
              <a:spcBef>
                <a:spcPts val="0"/>
              </a:spcBef>
              <a:buFontTx/>
              <a:buNone/>
              <a:defRPr sz="2200">
                <a:solidFill>
                  <a:srgbClr val="ADBD38"/>
                </a:solidFill>
              </a:defRPr>
            </a:lvl1pPr>
            <a:lvl2pPr marL="82550" indent="0">
              <a:buNone/>
              <a:defRPr/>
            </a:lvl2pPr>
          </a:lstStyle>
          <a:p>
            <a:pPr lvl="0"/>
            <a:r>
              <a:rPr lang="sv-SE" dirty="0"/>
              <a:t>Sub-headline</a:t>
            </a:r>
          </a:p>
        </p:txBody>
      </p:sp>
    </p:spTree>
    <p:extLst>
      <p:ext uri="{BB962C8B-B14F-4D97-AF65-F5344CB8AC3E}">
        <p14:creationId xmlns:p14="http://schemas.microsoft.com/office/powerpoint/2010/main" val="207133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682516" y="6640286"/>
            <a:ext cx="1509485" cy="217714"/>
          </a:xfrm>
        </p:spPr>
        <p:txBody>
          <a:bodyPr/>
          <a:lstStyle>
            <a:lvl1pPr>
              <a:defRPr sz="1200" b="0">
                <a:solidFill>
                  <a:schemeClr val="accent6"/>
                </a:solidFill>
              </a:defRPr>
            </a:lvl1pPr>
          </a:lstStyle>
          <a:p>
            <a:fld id="{2C1C7F64-630B-4998-9764-685EC88B06E4}" type="slidenum">
              <a:rPr lang="en-US" smtClean="0"/>
              <a:pPr/>
              <a:t>‹#›</a:t>
            </a:fld>
            <a:endParaRPr lang="en-US" dirty="0"/>
          </a:p>
        </p:txBody>
      </p:sp>
    </p:spTree>
    <p:extLst>
      <p:ext uri="{BB962C8B-B14F-4D97-AF65-F5344CB8AC3E}">
        <p14:creationId xmlns:p14="http://schemas.microsoft.com/office/powerpoint/2010/main" val="220999644"/>
      </p:ext>
    </p:extLst>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682516" y="6640286"/>
            <a:ext cx="1509485" cy="217714"/>
          </a:xfrm>
        </p:spPr>
        <p:txBody>
          <a:bodyPr/>
          <a:lstStyle>
            <a:lvl1pPr>
              <a:defRPr sz="1200" b="0">
                <a:solidFill>
                  <a:schemeClr val="accent6"/>
                </a:solidFill>
              </a:defRPr>
            </a:lvl1pPr>
          </a:lstStyle>
          <a:p>
            <a:fld id="{2C1C7F64-630B-4998-9764-685EC88B06E4}" type="slidenum">
              <a:rPr lang="en-US" smtClean="0"/>
              <a:pPr/>
              <a:t>‹#›</a:t>
            </a:fld>
            <a:endParaRPr lang="en-US" dirty="0"/>
          </a:p>
        </p:txBody>
      </p:sp>
    </p:spTree>
    <p:extLst>
      <p:ext uri="{BB962C8B-B14F-4D97-AF65-F5344CB8AC3E}">
        <p14:creationId xmlns:p14="http://schemas.microsoft.com/office/powerpoint/2010/main" val="2475617764"/>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682516" y="6640286"/>
            <a:ext cx="1509485" cy="217714"/>
          </a:xfrm>
        </p:spPr>
        <p:txBody>
          <a:bodyPr/>
          <a:lstStyle>
            <a:lvl1pPr>
              <a:defRPr sz="1100" b="1">
                <a:solidFill>
                  <a:schemeClr val="accent6"/>
                </a:solidFill>
              </a:defRPr>
            </a:lvl1pPr>
          </a:lstStyle>
          <a:p>
            <a:fld id="{2C1C7F64-630B-4998-9764-685EC88B06E4}" type="slidenum">
              <a:rPr lang="en-US" smtClean="0"/>
              <a:pPr/>
              <a:t>‹#›</a:t>
            </a:fld>
            <a:endParaRPr lang="en-US" dirty="0"/>
          </a:p>
        </p:txBody>
      </p:sp>
    </p:spTree>
    <p:extLst>
      <p:ext uri="{BB962C8B-B14F-4D97-AF65-F5344CB8AC3E}">
        <p14:creationId xmlns:p14="http://schemas.microsoft.com/office/powerpoint/2010/main" val="2593067745"/>
      </p:ext>
    </p:extLst>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682516" y="6640286"/>
            <a:ext cx="1509485" cy="217714"/>
          </a:xfrm>
        </p:spPr>
        <p:txBody>
          <a:bodyPr/>
          <a:lstStyle>
            <a:lvl1pPr>
              <a:defRPr sz="1200" b="0">
                <a:solidFill>
                  <a:schemeClr val="accent6"/>
                </a:solidFill>
              </a:defRPr>
            </a:lvl1pPr>
          </a:lstStyle>
          <a:p>
            <a:fld id="{2C1C7F64-630B-4998-9764-685EC88B06E4}" type="slidenum">
              <a:rPr lang="en-US" smtClean="0"/>
              <a:pPr/>
              <a:t>‹#›</a:t>
            </a:fld>
            <a:endParaRPr lang="en-US" dirty="0"/>
          </a:p>
        </p:txBody>
      </p:sp>
    </p:spTree>
    <p:extLst>
      <p:ext uri="{BB962C8B-B14F-4D97-AF65-F5344CB8AC3E}">
        <p14:creationId xmlns:p14="http://schemas.microsoft.com/office/powerpoint/2010/main" val="808467955"/>
      </p:ext>
    </p:extLst>
  </p:cSld>
  <p:clrMapOvr>
    <a:masterClrMapping/>
  </p:clrMapOvr>
  <p:transition spd="med">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682516" y="6640286"/>
            <a:ext cx="1509485" cy="217714"/>
          </a:xfrm>
        </p:spPr>
        <p:txBody>
          <a:bodyPr/>
          <a:lstStyle>
            <a:lvl1pPr>
              <a:defRPr sz="1200" b="0">
                <a:solidFill>
                  <a:schemeClr val="accent6"/>
                </a:solidFill>
              </a:defRPr>
            </a:lvl1pPr>
          </a:lstStyle>
          <a:p>
            <a:fld id="{2C1C7F64-630B-4998-9764-685EC88B06E4}" type="slidenum">
              <a:rPr lang="en-US" smtClean="0"/>
              <a:pPr/>
              <a:t>‹#›</a:t>
            </a:fld>
            <a:endParaRPr lang="en-US" dirty="0"/>
          </a:p>
        </p:txBody>
      </p:sp>
    </p:spTree>
    <p:extLst>
      <p:ext uri="{BB962C8B-B14F-4D97-AF65-F5344CB8AC3E}">
        <p14:creationId xmlns:p14="http://schemas.microsoft.com/office/powerpoint/2010/main" val="3046474194"/>
      </p:ext>
    </p:extLst>
  </p:cSld>
  <p:clrMapOvr>
    <a:masterClrMapping/>
  </p:clrMapOvr>
  <p:transition spd="med">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682516" y="6640286"/>
            <a:ext cx="1509485" cy="217714"/>
          </a:xfrm>
        </p:spPr>
        <p:txBody>
          <a:bodyPr/>
          <a:lstStyle>
            <a:lvl1pPr>
              <a:defRPr sz="1200" b="0">
                <a:solidFill>
                  <a:schemeClr val="accent6"/>
                </a:solidFill>
              </a:defRPr>
            </a:lvl1pPr>
          </a:lstStyle>
          <a:p>
            <a:fld id="{2C1C7F64-630B-4998-9764-685EC88B06E4}" type="slidenum">
              <a:rPr lang="en-US" smtClean="0"/>
              <a:pPr/>
              <a:t>‹#›</a:t>
            </a:fld>
            <a:endParaRPr lang="en-US" dirty="0"/>
          </a:p>
        </p:txBody>
      </p:sp>
    </p:spTree>
    <p:extLst>
      <p:ext uri="{BB962C8B-B14F-4D97-AF65-F5344CB8AC3E}">
        <p14:creationId xmlns:p14="http://schemas.microsoft.com/office/powerpoint/2010/main" val="584084383"/>
      </p:ext>
    </p:extLst>
  </p:cSld>
  <p:clrMapOvr>
    <a:masterClrMapping/>
  </p:clrMapOvr>
  <p:transition spd="med">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735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Globe &amp; Facility">
    <p:bg>
      <p:bgPr>
        <a:gradFill flip="none" rotWithShape="1">
          <a:gsLst>
            <a:gs pos="39000">
              <a:srgbClr val="FFFFFF"/>
            </a:gs>
            <a:gs pos="24000">
              <a:schemeClr val="bg1"/>
            </a:gs>
          </a:gsLst>
          <a:path path="rect">
            <a:fillToRect r="100000" b="100000"/>
          </a:path>
          <a:tileRect l="-100000" t="-10000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E22AB8-AF67-4441-3064-17343347B66C}"/>
              </a:ext>
            </a:extLst>
          </p:cNvPr>
          <p:cNvSpPr/>
          <p:nvPr userDrawn="1"/>
        </p:nvSpPr>
        <p:spPr bwMode="auto">
          <a:xfrm>
            <a:off x="-16387" y="-76200"/>
            <a:ext cx="12436987" cy="7010400"/>
          </a:xfrm>
          <a:prstGeom prst="rect">
            <a:avLst/>
          </a:prstGeom>
          <a:solidFill>
            <a:srgbClr val="A0C2FF"/>
          </a:solidFill>
          <a:ln w="9525" cap="flat" cmpd="sng" algn="ctr">
            <a:solidFill>
              <a:srgbClr val="A0C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a:xfrm>
            <a:off x="-16387" y="1676400"/>
            <a:ext cx="11176000" cy="762000"/>
          </a:xfrm>
          <a:prstGeom prst="rect">
            <a:avLst/>
          </a:prstGeom>
        </p:spPr>
        <p:txBody>
          <a:bodyPr/>
          <a:lstStyle/>
          <a:p>
            <a:r>
              <a:rPr lang="en-US"/>
              <a:t>Click to edit Master title style</a:t>
            </a:r>
            <a:endParaRPr lang="en-GB"/>
          </a:p>
        </p:txBody>
      </p:sp>
      <p:pic>
        <p:nvPicPr>
          <p:cNvPr id="5" name="Picture 4"/>
          <p:cNvPicPr>
            <a:picLocks noChangeAspect="1"/>
          </p:cNvPicPr>
          <p:nvPr userDrawn="1"/>
        </p:nvPicPr>
        <p:blipFill>
          <a:blip r:embed="rId2"/>
          <a:stretch>
            <a:fillRect/>
          </a:stretch>
        </p:blipFill>
        <p:spPr>
          <a:xfrm>
            <a:off x="29753" y="330039"/>
            <a:ext cx="12162247" cy="6299361"/>
          </a:xfrm>
          <a:prstGeom prst="rect">
            <a:avLst/>
          </a:prstGeom>
          <a:gradFill flip="none" rotWithShape="1">
            <a:gsLst>
              <a:gs pos="74000">
                <a:srgbClr val="9FC1FE"/>
              </a:gs>
              <a:gs pos="36000">
                <a:schemeClr val="bg1"/>
              </a:gs>
            </a:gsLst>
            <a:lin ang="0" scaled="1"/>
            <a:tileRect/>
          </a:gradFill>
        </p:spPr>
      </p:pic>
    </p:spTree>
    <p:extLst>
      <p:ext uri="{BB962C8B-B14F-4D97-AF65-F5344CB8AC3E}">
        <p14:creationId xmlns:p14="http://schemas.microsoft.com/office/powerpoint/2010/main" val="3131465223"/>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mpletely blank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7" name="Rectangle 16"/>
          <p:cNvSpPr/>
          <p:nvPr userDrawn="1"/>
        </p:nvSpPr>
        <p:spPr bwMode="auto">
          <a:xfrm>
            <a:off x="-76200" y="-152400"/>
            <a:ext cx="12344400" cy="7010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GB" sz="1200" dirty="0">
              <a:solidFill>
                <a:srgbClr val="FFFFFF"/>
              </a:solidFill>
            </a:endParaRPr>
          </a:p>
        </p:txBody>
      </p:sp>
    </p:spTree>
    <p:extLst>
      <p:ext uri="{BB962C8B-B14F-4D97-AF65-F5344CB8AC3E}">
        <p14:creationId xmlns:p14="http://schemas.microsoft.com/office/powerpoint/2010/main" val="3337737859"/>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DBD9D18-EB28-4B8C-9D2B-7C7844ABCE7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807894" y="2065422"/>
            <a:ext cx="8576211" cy="2195510"/>
          </a:xfrm>
          <a:prstGeom prst="rect">
            <a:avLst/>
          </a:prstGeom>
        </p:spPr>
      </p:pic>
      <p:pic>
        <p:nvPicPr>
          <p:cNvPr id="5" name="Picture 8">
            <a:extLst>
              <a:ext uri="{FF2B5EF4-FFF2-40B4-BE49-F238E27FC236}">
                <a16:creationId xmlns:a16="http://schemas.microsoft.com/office/drawing/2014/main" id="{D43ECAE1-F94E-77DC-8D2C-5E473E75800F}"/>
              </a:ext>
            </a:extLst>
          </p:cNvPr>
          <p:cNvPicPr>
            <a:picLocks noChangeAspect="1"/>
          </p:cNvPicPr>
          <p:nvPr userDrawn="1"/>
        </p:nvPicPr>
        <p:blipFill>
          <a:blip r:embed="rId4"/>
          <a:stretch>
            <a:fillRect/>
          </a:stretch>
        </p:blipFill>
        <p:spPr>
          <a:xfrm>
            <a:off x="8591719" y="1"/>
            <a:ext cx="3600281" cy="1913021"/>
          </a:xfrm>
          <a:prstGeom prst="rect">
            <a:avLst/>
          </a:prstGeom>
        </p:spPr>
      </p:pic>
      <p:pic>
        <p:nvPicPr>
          <p:cNvPr id="8" name="Picture 11">
            <a:extLst>
              <a:ext uri="{FF2B5EF4-FFF2-40B4-BE49-F238E27FC236}">
                <a16:creationId xmlns:a16="http://schemas.microsoft.com/office/drawing/2014/main" id="{DA3E8A48-1C0C-D3BD-3B15-07BB727D89E2}"/>
              </a:ext>
            </a:extLst>
          </p:cNvPr>
          <p:cNvPicPr>
            <a:picLocks noChangeAspect="1"/>
          </p:cNvPicPr>
          <p:nvPr userDrawn="1"/>
        </p:nvPicPr>
        <p:blipFill>
          <a:blip r:embed="rId5"/>
          <a:stretch>
            <a:fillRect/>
          </a:stretch>
        </p:blipFill>
        <p:spPr>
          <a:xfrm flipH="1">
            <a:off x="0" y="5511161"/>
            <a:ext cx="11155680" cy="1347978"/>
          </a:xfrm>
          <a:prstGeom prst="rect">
            <a:avLst/>
          </a:prstGeom>
        </p:spPr>
      </p:pic>
    </p:spTree>
    <p:extLst>
      <p:ext uri="{BB962C8B-B14F-4D97-AF65-F5344CB8AC3E}">
        <p14:creationId xmlns:p14="http://schemas.microsoft.com/office/powerpoint/2010/main" val="44519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549395" y="1153621"/>
            <a:ext cx="8640000" cy="2387600"/>
          </a:xfrm>
        </p:spPr>
        <p:txBody>
          <a:bodyPr anchor="b">
            <a:noAutofit/>
          </a:bodyPr>
          <a:lstStyle>
            <a:lvl1pPr algn="l">
              <a:lnSpc>
                <a:spcPct val="100000"/>
              </a:lnSpc>
              <a:defRPr sz="4200">
                <a:solidFill>
                  <a:srgbClr val="132577"/>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549395" y="3883393"/>
            <a:ext cx="8640000" cy="921363"/>
          </a:xfrm>
          <a:prstGeom prst="rect">
            <a:avLst/>
          </a:prstGeom>
        </p:spPr>
        <p:txBody>
          <a:bodyPr lIns="90000">
            <a:noAutofit/>
          </a:bodyPr>
          <a:lstStyle>
            <a:lvl1pPr marL="0" indent="0" algn="l">
              <a:lnSpc>
                <a:spcPct val="100000"/>
              </a:lnSpc>
              <a:spcBef>
                <a:spcPts val="0"/>
              </a:spcBef>
              <a:buNone/>
              <a:defRPr sz="2800">
                <a:solidFill>
                  <a:srgbClr val="132577"/>
                </a:solidFill>
                <a:latin typeface="Noto Sans Light" panose="020B0402040504020204" pitchFamily="34"/>
                <a:ea typeface="Noto Sans Light" panose="020B0402040504020204" pitchFamily="34"/>
                <a:cs typeface="Noto Sans Light" panose="020B0402040504020204" pitchFamily="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sv-SE" dirty="0"/>
          </a:p>
        </p:txBody>
      </p:sp>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549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rgbClr val="132577"/>
                </a:solidFill>
                <a:latin typeface="Calibri" panose="020F0502020204030204" pitchFamily="34" charset="0"/>
                <a:cs typeface="Calibri" panose="020F0502020204030204" pitchFamily="34" charset="0"/>
              </a:defRPr>
            </a:lvl1pPr>
          </a:lstStyle>
          <a:p>
            <a:pPr lvl="0"/>
            <a:r>
              <a:rPr lang="sv-SE" dirty="0"/>
              <a:t>presented by &lt;name Placeholder&gt;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549395" y="6096663"/>
            <a:ext cx="1241068" cy="365125"/>
          </a:xfrm>
        </p:spPr>
        <p:txBody>
          <a:bodyPr/>
          <a:lstStyle>
            <a:lvl1pPr>
              <a:defRPr sz="1200" b="1">
                <a:solidFill>
                  <a:srgbClr val="132577"/>
                </a:solidFill>
                <a:latin typeface="Calibri" panose="020F0502020204030204" pitchFamily="34" charset="0"/>
                <a:cs typeface="Calibri" panose="020F0502020204030204" pitchFamily="34" charset="0"/>
              </a:defRPr>
            </a:lvl1pPr>
          </a:lstStyle>
          <a:p>
            <a:fld id="{18896B66-0B3A-474C-9C9C-E4F07B1F5DAD}" type="datetime1">
              <a:rPr lang="sv-SE" smtClean="0"/>
              <a:pPr/>
              <a:t>2024-06-23</a:t>
            </a:fld>
            <a:endParaRPr lang="sv-SE" dirty="0"/>
          </a:p>
        </p:txBody>
      </p:sp>
      <p:pic>
        <p:nvPicPr>
          <p:cNvPr id="5" name="Grafik 4">
            <a:extLst>
              <a:ext uri="{FF2B5EF4-FFF2-40B4-BE49-F238E27FC236}">
                <a16:creationId xmlns:a16="http://schemas.microsoft.com/office/drawing/2014/main" id="{FA13F4BF-9545-4130-99E4-EC378237EC4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382837" y="352682"/>
            <a:ext cx="2481049" cy="460483"/>
          </a:xfrm>
          <a:prstGeom prst="rect">
            <a:avLst/>
          </a:prstGeom>
        </p:spPr>
      </p:pic>
      <p:pic>
        <p:nvPicPr>
          <p:cNvPr id="7" name="Picture 10">
            <a:extLst>
              <a:ext uri="{FF2B5EF4-FFF2-40B4-BE49-F238E27FC236}">
                <a16:creationId xmlns:a16="http://schemas.microsoft.com/office/drawing/2014/main" id="{C9BEDCCC-B2E1-A5B1-74C0-078F5535C639}"/>
              </a:ext>
            </a:extLst>
          </p:cNvPr>
          <p:cNvPicPr>
            <a:picLocks noChangeAspect="1"/>
          </p:cNvPicPr>
          <p:nvPr userDrawn="1"/>
        </p:nvPicPr>
        <p:blipFill>
          <a:blip r:embed="rId4"/>
          <a:stretch>
            <a:fillRect/>
          </a:stretch>
        </p:blipFill>
        <p:spPr>
          <a:xfrm flipV="1">
            <a:off x="9590246" y="5477827"/>
            <a:ext cx="2601754" cy="1380173"/>
          </a:xfrm>
          <a:prstGeom prst="rect">
            <a:avLst/>
          </a:prstGeom>
        </p:spPr>
      </p:pic>
      <p:pic>
        <p:nvPicPr>
          <p:cNvPr id="9" name="Picture 2">
            <a:extLst>
              <a:ext uri="{FF2B5EF4-FFF2-40B4-BE49-F238E27FC236}">
                <a16:creationId xmlns:a16="http://schemas.microsoft.com/office/drawing/2014/main" id="{C4BDBB7A-976A-61E5-E27D-5285E360BFB7}"/>
              </a:ext>
            </a:extLst>
          </p:cNvPr>
          <p:cNvPicPr>
            <a:picLocks noChangeAspect="1"/>
          </p:cNvPicPr>
          <p:nvPr userDrawn="1"/>
        </p:nvPicPr>
        <p:blipFill>
          <a:blip r:embed="rId5"/>
          <a:stretch>
            <a:fillRect/>
          </a:stretch>
        </p:blipFill>
        <p:spPr>
          <a:xfrm flipH="1" flipV="1">
            <a:off x="-2" y="0"/>
            <a:ext cx="8229600" cy="994410"/>
          </a:xfrm>
          <a:prstGeom prst="rect">
            <a:avLst/>
          </a:prstGeom>
        </p:spPr>
      </p:pic>
    </p:spTree>
    <p:extLst>
      <p:ext uri="{BB962C8B-B14F-4D97-AF65-F5344CB8AC3E}">
        <p14:creationId xmlns:p14="http://schemas.microsoft.com/office/powerpoint/2010/main" val="160199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713508" y="265373"/>
            <a:ext cx="8363817" cy="657339"/>
          </a:xfrm>
        </p:spPr>
        <p:txBody>
          <a:bodyPr lIns="90000" bIns="18000"/>
          <a:lstStyle>
            <a:lvl1pPr>
              <a:defRPr>
                <a:solidFill>
                  <a:srgbClr val="132577"/>
                </a:solidFill>
                <a:latin typeface="Noto Sans Light" panose="020B0402040504020204" pitchFamily="34"/>
                <a:ea typeface="Noto Sans Light" panose="020B0402040504020204" pitchFamily="34"/>
                <a:cs typeface="Noto Sans Light" panose="020B0402040504020204" pitchFamily="34"/>
              </a:defRPr>
            </a:lvl1pPr>
          </a:lstStyle>
          <a:p>
            <a:r>
              <a:rPr lang="sv-SE" dirty="0"/>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1571105" y="6475270"/>
            <a:ext cx="4320448" cy="365125"/>
          </a:xfrm>
        </p:spPr>
        <p:txBody>
          <a:bodyPr/>
          <a:lstStyle>
            <a:lvl1pPr>
              <a:defRPr>
                <a:solidFill>
                  <a:srgbClr val="132577"/>
                </a:solidFill>
              </a:defRPr>
            </a:lvl1pPr>
          </a:lstStyle>
          <a:p>
            <a:r>
              <a:rPr lang="sv-SE" dirty="0"/>
              <a:t>PRESENTATION TITLe/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rgbClr val="132577"/>
                </a:solidFill>
              </a:defRPr>
            </a:lvl1pPr>
          </a:lstStyle>
          <a:p>
            <a:fld id="{F7283078-D760-1647-8B80-66BA8B52336D}" type="slidenum">
              <a:rPr lang="sv-SE" smtClean="0"/>
              <a:pPr/>
              <a:t>‹#›</a:t>
            </a:fld>
            <a:endParaRPr lang="sv-SE" dirty="0"/>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713508" y="6475270"/>
            <a:ext cx="832658" cy="365125"/>
          </a:xfrm>
        </p:spPr>
        <p:txBody>
          <a:bodyPr/>
          <a:lstStyle>
            <a:lvl1pPr>
              <a:defRPr>
                <a:solidFill>
                  <a:srgbClr val="132577"/>
                </a:solidFill>
              </a:defRPr>
            </a:lvl1pPr>
          </a:lstStyle>
          <a:p>
            <a:fld id="{18896B66-0B3A-474C-9C9C-E4F07B1F5DAD}" type="datetime1">
              <a:rPr lang="sv-SE" smtClean="0"/>
              <a:pPr/>
              <a:t>2024-06-23</a:t>
            </a:fld>
            <a:endParaRPr lang="sv-SE" dirty="0"/>
          </a:p>
        </p:txBody>
      </p:sp>
      <p:sp>
        <p:nvSpPr>
          <p:cNvPr id="18" name="Textplatzhalter 17">
            <a:extLst>
              <a:ext uri="{FF2B5EF4-FFF2-40B4-BE49-F238E27FC236}">
                <a16:creationId xmlns:a16="http://schemas.microsoft.com/office/drawing/2014/main" id="{B823C1AD-1F71-D9B2-BD59-D05B72AA3A2F}"/>
              </a:ext>
            </a:extLst>
          </p:cNvPr>
          <p:cNvSpPr>
            <a:spLocks noGrp="1"/>
          </p:cNvSpPr>
          <p:nvPr>
            <p:ph type="body" sz="quarter" idx="14" hasCustomPrompt="1"/>
          </p:nvPr>
        </p:nvSpPr>
        <p:spPr>
          <a:xfrm>
            <a:off x="713508" y="1372452"/>
            <a:ext cx="10764984" cy="4809273"/>
          </a:xfrm>
        </p:spPr>
        <p:txBody>
          <a:bodyPr/>
          <a:lstStyle>
            <a:lvl1pPr marL="457200" indent="-457200">
              <a:buClr>
                <a:srgbClr val="332F43"/>
              </a:buClr>
              <a:buFont typeface="+mj-lt"/>
              <a:buAutoNum type="arabicPeriod"/>
              <a:defRPr sz="2400"/>
            </a:lvl1pPr>
          </a:lstStyle>
          <a:p>
            <a:pPr lvl="0"/>
            <a:r>
              <a:rPr lang="de-DE" dirty="0"/>
              <a:t>Click </a:t>
            </a:r>
            <a:r>
              <a:rPr lang="de-DE" dirty="0" err="1"/>
              <a:t>to</a:t>
            </a:r>
            <a:r>
              <a:rPr lang="de-DE" dirty="0"/>
              <a:t> </a:t>
            </a:r>
            <a:r>
              <a:rPr lang="de-DE" dirty="0" err="1"/>
              <a:t>edit</a:t>
            </a:r>
            <a:r>
              <a:rPr lang="de-DE" dirty="0"/>
              <a:t> Agenda</a:t>
            </a:r>
          </a:p>
        </p:txBody>
      </p:sp>
      <p:pic>
        <p:nvPicPr>
          <p:cNvPr id="7" name="Grafik 6">
            <a:extLst>
              <a:ext uri="{FF2B5EF4-FFF2-40B4-BE49-F238E27FC236}">
                <a16:creationId xmlns:a16="http://schemas.microsoft.com/office/drawing/2014/main" id="{B20AE154-CA41-51B2-1081-BC5357ED5B14}"/>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382837" y="352682"/>
            <a:ext cx="2481049" cy="460483"/>
          </a:xfrm>
          <a:prstGeom prst="rect">
            <a:avLst/>
          </a:prstGeom>
        </p:spPr>
      </p:pic>
    </p:spTree>
    <p:extLst>
      <p:ext uri="{BB962C8B-B14F-4D97-AF65-F5344CB8AC3E}">
        <p14:creationId xmlns:p14="http://schemas.microsoft.com/office/powerpoint/2010/main" val="412056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breaker slide with Image">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rgbClr val="132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991313" y="1051132"/>
            <a:ext cx="4495087" cy="829149"/>
          </a:xfrm>
        </p:spPr>
        <p:txBody>
          <a:bodyPr rIns="18000" anchor="b" anchorCtr="0"/>
          <a:lstStyle>
            <a:lvl1pPr marL="0" indent="0">
              <a:buFontTx/>
              <a:buNone/>
              <a:defRPr sz="480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2pPr marL="82550" indent="0">
              <a:buNone/>
              <a:defRPr/>
            </a:lvl2pPr>
          </a:lstStyle>
          <a:p>
            <a:pPr lvl="0"/>
            <a:r>
              <a:rPr lang="sv-SE" dirty="0"/>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991313" y="2169209"/>
            <a:ext cx="4495088" cy="2462613"/>
          </a:xfrm>
        </p:spPr>
        <p:txBody>
          <a:bodyPr rIns="18000" anchor="t" anchorCtr="0"/>
          <a:lstStyle>
            <a:lvl1pPr marL="0" indent="0">
              <a:spcBef>
                <a:spcPts val="0"/>
              </a:spcBef>
              <a:buFontTx/>
              <a:buNone/>
              <a:defRPr sz="4200">
                <a:solidFill>
                  <a:schemeClr val="bg1"/>
                </a:solidFill>
                <a:latin typeface="Noto Sans Light" panose="020B0402040504020204" pitchFamily="34"/>
                <a:ea typeface="Noto Sans Light" panose="020B0402040504020204" pitchFamily="34"/>
                <a:cs typeface="Noto Sans Light" panose="020B0402040504020204" pitchFamily="34"/>
              </a:defRPr>
            </a:lvl1pPr>
            <a:lvl2pPr marL="82550" indent="0">
              <a:buNone/>
              <a:defRPr/>
            </a:lvl2pPr>
          </a:lstStyle>
          <a:p>
            <a:pPr lvl="0"/>
            <a:r>
              <a:rPr lang="sv-SE" dirty="0"/>
              <a:t>Headline</a:t>
            </a:r>
          </a:p>
        </p:txBody>
      </p:sp>
      <p:pic>
        <p:nvPicPr>
          <p:cNvPr id="4" name="Grafik 3">
            <a:extLst>
              <a:ext uri="{FF2B5EF4-FFF2-40B4-BE49-F238E27FC236}">
                <a16:creationId xmlns:a16="http://schemas.microsoft.com/office/drawing/2014/main" id="{3B0DB1CD-F230-37C6-F1EB-97A10410229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382837" y="352682"/>
            <a:ext cx="2481049" cy="460483"/>
          </a:xfrm>
          <a:prstGeom prst="rect">
            <a:avLst/>
          </a:prstGeom>
        </p:spPr>
      </p:pic>
    </p:spTree>
    <p:extLst>
      <p:ext uri="{BB962C8B-B14F-4D97-AF65-F5344CB8AC3E}">
        <p14:creationId xmlns:p14="http://schemas.microsoft.com/office/powerpoint/2010/main" val="113015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breaker slide with graphics ">
    <p:spTree>
      <p:nvGrpSpPr>
        <p:cNvPr id="1" name=""/>
        <p:cNvGrpSpPr/>
        <p:nvPr/>
      </p:nvGrpSpPr>
      <p:grpSpPr>
        <a:xfrm>
          <a:off x="0" y="0"/>
          <a:ext cx="0" cy="0"/>
          <a:chOff x="0" y="0"/>
          <a:chExt cx="0" cy="0"/>
        </a:xfrm>
      </p:grpSpPr>
      <p:sp>
        <p:nvSpPr>
          <p:cNvPr id="4" name="Rektangel 5">
            <a:extLst>
              <a:ext uri="{FF2B5EF4-FFF2-40B4-BE49-F238E27FC236}">
                <a16:creationId xmlns:a16="http://schemas.microsoft.com/office/drawing/2014/main" id="{D3032528-74F0-5060-7962-A9815D9C5E7A}"/>
              </a:ext>
            </a:extLst>
          </p:cNvPr>
          <p:cNvSpPr/>
          <p:nvPr userDrawn="1"/>
        </p:nvSpPr>
        <p:spPr>
          <a:xfrm>
            <a:off x="0" y="0"/>
            <a:ext cx="12192000" cy="6858000"/>
          </a:xfrm>
          <a:prstGeom prst="rect">
            <a:avLst/>
          </a:prstGeom>
          <a:solidFill>
            <a:srgbClr val="132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Grafik 10">
            <a:extLst>
              <a:ext uri="{FF2B5EF4-FFF2-40B4-BE49-F238E27FC236}">
                <a16:creationId xmlns:a16="http://schemas.microsoft.com/office/drawing/2014/main" id="{E01A58A5-0642-4B2E-D55D-2A89CF7E7183}"/>
              </a:ext>
            </a:extLst>
          </p:cNvPr>
          <p:cNvPicPr>
            <a:picLocks noChangeAspect="1"/>
          </p:cNvPicPr>
          <p:nvPr userDrawn="1"/>
        </p:nvPicPr>
        <p:blipFill>
          <a:blip r:embed="rId2"/>
          <a:stretch>
            <a:fillRect/>
          </a:stretch>
        </p:blipFill>
        <p:spPr>
          <a:xfrm>
            <a:off x="2" y="3956532"/>
            <a:ext cx="3529965" cy="2888742"/>
          </a:xfrm>
          <a:prstGeom prst="rect">
            <a:avLst/>
          </a:prstGeom>
        </p:spPr>
      </p:pic>
      <p:sp>
        <p:nvSpPr>
          <p:cNvPr id="6" name="Platshållare för text 2">
            <a:extLst>
              <a:ext uri="{FF2B5EF4-FFF2-40B4-BE49-F238E27FC236}">
                <a16:creationId xmlns:a16="http://schemas.microsoft.com/office/drawing/2014/main" id="{7AF70C2E-C558-B133-C5D1-51FB8034A68E}"/>
              </a:ext>
            </a:extLst>
          </p:cNvPr>
          <p:cNvSpPr>
            <a:spLocks noGrp="1"/>
          </p:cNvSpPr>
          <p:nvPr>
            <p:ph type="body" sz="quarter" idx="14" hasCustomPrompt="1"/>
          </p:nvPr>
        </p:nvSpPr>
        <p:spPr>
          <a:xfrm>
            <a:off x="2020013" y="2521634"/>
            <a:ext cx="4495088" cy="2462613"/>
          </a:xfrm>
        </p:spPr>
        <p:txBody>
          <a:bodyPr rIns="18000" anchor="t" anchorCtr="0"/>
          <a:lstStyle>
            <a:lvl1pPr marL="0" indent="0">
              <a:spcBef>
                <a:spcPts val="0"/>
              </a:spcBef>
              <a:buFontTx/>
              <a:buNone/>
              <a:defRPr sz="4200">
                <a:solidFill>
                  <a:schemeClr val="bg1"/>
                </a:solidFill>
                <a:latin typeface="Noto Sans Light" panose="020B0402040504020204" pitchFamily="34"/>
                <a:ea typeface="Noto Sans Light" panose="020B0402040504020204" pitchFamily="34"/>
                <a:cs typeface="Noto Sans Light" panose="020B0402040504020204" pitchFamily="34"/>
              </a:defRPr>
            </a:lvl1pPr>
            <a:lvl2pPr marL="82550" indent="0">
              <a:buNone/>
              <a:defRPr/>
            </a:lvl2pPr>
          </a:lstStyle>
          <a:p>
            <a:pPr lvl="0"/>
            <a:r>
              <a:rPr lang="sv-SE" dirty="0"/>
              <a:t>Headline</a:t>
            </a:r>
          </a:p>
        </p:txBody>
      </p:sp>
      <p:sp>
        <p:nvSpPr>
          <p:cNvPr id="5" name="Platshållare för text 2">
            <a:extLst>
              <a:ext uri="{FF2B5EF4-FFF2-40B4-BE49-F238E27FC236}">
                <a16:creationId xmlns:a16="http://schemas.microsoft.com/office/drawing/2014/main" id="{7E62A62F-E617-1562-8B30-A40111D4C973}"/>
              </a:ext>
            </a:extLst>
          </p:cNvPr>
          <p:cNvSpPr>
            <a:spLocks noGrp="1"/>
          </p:cNvSpPr>
          <p:nvPr>
            <p:ph type="body" sz="quarter" idx="13" hasCustomPrompt="1"/>
          </p:nvPr>
        </p:nvSpPr>
        <p:spPr>
          <a:xfrm>
            <a:off x="2020013" y="1403557"/>
            <a:ext cx="4495087" cy="829149"/>
          </a:xfrm>
        </p:spPr>
        <p:txBody>
          <a:bodyPr rIns="18000" anchor="b" anchorCtr="0"/>
          <a:lstStyle>
            <a:lvl1pPr marL="0" indent="0">
              <a:buFontTx/>
              <a:buNone/>
              <a:defRPr sz="480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2pPr marL="82550" indent="0">
              <a:buNone/>
              <a:defRPr/>
            </a:lvl2pPr>
          </a:lstStyle>
          <a:p>
            <a:pPr lvl="0"/>
            <a:r>
              <a:rPr lang="sv-SE" dirty="0"/>
              <a:t># (chapter)</a:t>
            </a:r>
          </a:p>
        </p:txBody>
      </p:sp>
      <p:pic>
        <p:nvPicPr>
          <p:cNvPr id="14" name="Grafik 13">
            <a:extLst>
              <a:ext uri="{FF2B5EF4-FFF2-40B4-BE49-F238E27FC236}">
                <a16:creationId xmlns:a16="http://schemas.microsoft.com/office/drawing/2014/main" id="{EDCAE326-9A97-D56F-EC30-5AEB09967949}"/>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9382837" y="352682"/>
            <a:ext cx="2481049" cy="460482"/>
          </a:xfrm>
          <a:prstGeom prst="rect">
            <a:avLst/>
          </a:prstGeom>
        </p:spPr>
      </p:pic>
    </p:spTree>
    <p:extLst>
      <p:ext uri="{BB962C8B-B14F-4D97-AF65-F5344CB8AC3E}">
        <p14:creationId xmlns:p14="http://schemas.microsoft.com/office/powerpoint/2010/main" val="128858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hyperlink" Target="mailto:peterscc@ornl.gov" TargetMode="External"/><Relationship Id="rId2" Type="http://schemas.openxmlformats.org/officeDocument/2006/relationships/theme" Target="../theme/theme3.xml"/><Relationship Id="rId1" Type="http://schemas.openxmlformats.org/officeDocument/2006/relationships/slideLayout" Target="../slideLayouts/slideLayout18.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hyperlink" Target="mailto:jonny.ranner@stfc.ac.uk" TargetMode="External"/><Relationship Id="rId2" Type="http://schemas.openxmlformats.org/officeDocument/2006/relationships/theme" Target="../theme/theme4.xml"/><Relationship Id="rId1" Type="http://schemas.openxmlformats.org/officeDocument/2006/relationships/slideLayout" Target="../slideLayouts/slideLayout19.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hyperlink" Target="mailto:kondo.keitaro@qst.go.jp" TargetMode="External"/><Relationship Id="rId2" Type="http://schemas.openxmlformats.org/officeDocument/2006/relationships/theme" Target="../theme/theme5.xml"/><Relationship Id="rId1" Type="http://schemas.openxmlformats.org/officeDocument/2006/relationships/slideLayout" Target="../slideLayouts/slideLayout20.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hyperlink" Target="mailto:stephen.molloy@maxiv.lu.se" TargetMode="External"/><Relationship Id="rId2" Type="http://schemas.openxmlformats.org/officeDocument/2006/relationships/theme" Target="../theme/theme6.xml"/><Relationship Id="rId1" Type="http://schemas.openxmlformats.org/officeDocument/2006/relationships/slideLayout" Target="../slideLayouts/slideLayout21.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hyperlink" Target="mailto:tsummers@slac.stanford.edu" TargetMode="External"/><Relationship Id="rId2" Type="http://schemas.openxmlformats.org/officeDocument/2006/relationships/theme" Target="../theme/theme7.xml"/><Relationship Id="rId1" Type="http://schemas.openxmlformats.org/officeDocument/2006/relationships/slideLayout" Target="../slideLayouts/slideLayout22.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8.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3" name="Title 1"/>
          <p:cNvSpPr txBox="1">
            <a:spLocks/>
          </p:cNvSpPr>
          <p:nvPr userDrawn="1"/>
        </p:nvSpPr>
        <p:spPr>
          <a:xfrm>
            <a:off x="0" y="0"/>
            <a:ext cx="12192000" cy="762000"/>
          </a:xfrm>
          <a:prstGeom prst="rect">
            <a:avLst/>
          </a:prstGeom>
          <a:gradFill flip="none" rotWithShape="1">
            <a:gsLst>
              <a:gs pos="28000">
                <a:srgbClr val="67802B"/>
              </a:gs>
              <a:gs pos="80000">
                <a:srgbClr val="AEBB68"/>
              </a:gs>
            </a:gsLst>
            <a:path path="rect">
              <a:fillToRect l="100000" b="100000"/>
            </a:path>
            <a:tileRect t="-100000" r="-100000"/>
          </a:gradFill>
        </p:spPr>
        <p:txBody>
          <a:bodyPr/>
          <a:lstStyle>
            <a:lvl1pPr algn="l" rtl="0" fontAlgn="base">
              <a:spcBef>
                <a:spcPct val="0"/>
              </a:spcBef>
              <a:spcAft>
                <a:spcPct val="0"/>
              </a:spcAft>
              <a:defRPr sz="3800">
                <a:solidFill>
                  <a:schemeClr val="accent6"/>
                </a:solidFill>
                <a:latin typeface="+mj-lt"/>
                <a:ea typeface="+mj-ea"/>
                <a:cs typeface="+mj-cs"/>
              </a:defRPr>
            </a:lvl1pPr>
            <a:lvl2pPr algn="r" rtl="0" fontAlgn="base">
              <a:spcBef>
                <a:spcPct val="0"/>
              </a:spcBef>
              <a:spcAft>
                <a:spcPct val="0"/>
              </a:spcAft>
              <a:defRPr sz="3800">
                <a:solidFill>
                  <a:schemeClr val="bg1"/>
                </a:solidFill>
                <a:latin typeface="Calibri" pitchFamily="34" charset="0"/>
              </a:defRPr>
            </a:lvl2pPr>
            <a:lvl3pPr algn="r" rtl="0" fontAlgn="base">
              <a:spcBef>
                <a:spcPct val="0"/>
              </a:spcBef>
              <a:spcAft>
                <a:spcPct val="0"/>
              </a:spcAft>
              <a:defRPr sz="3800">
                <a:solidFill>
                  <a:schemeClr val="bg1"/>
                </a:solidFill>
                <a:latin typeface="Calibri" pitchFamily="34" charset="0"/>
              </a:defRPr>
            </a:lvl3pPr>
            <a:lvl4pPr algn="r" rtl="0" fontAlgn="base">
              <a:spcBef>
                <a:spcPct val="0"/>
              </a:spcBef>
              <a:spcAft>
                <a:spcPct val="0"/>
              </a:spcAft>
              <a:defRPr sz="3800">
                <a:solidFill>
                  <a:schemeClr val="bg1"/>
                </a:solidFill>
                <a:latin typeface="Calibri" pitchFamily="34" charset="0"/>
              </a:defRPr>
            </a:lvl4pPr>
            <a:lvl5pPr algn="r" rtl="0" fontAlgn="base">
              <a:spcBef>
                <a:spcPct val="0"/>
              </a:spcBef>
              <a:spcAft>
                <a:spcPct val="0"/>
              </a:spcAft>
              <a:defRPr sz="3800">
                <a:solidFill>
                  <a:schemeClr val="bg1"/>
                </a:solidFill>
                <a:latin typeface="Calibri" pitchFamily="34" charset="0"/>
              </a:defRPr>
            </a:lvl5pPr>
            <a:lvl6pPr marL="457200" algn="r" rtl="0" fontAlgn="base">
              <a:spcBef>
                <a:spcPct val="0"/>
              </a:spcBef>
              <a:spcAft>
                <a:spcPct val="0"/>
              </a:spcAft>
              <a:defRPr sz="3800">
                <a:solidFill>
                  <a:schemeClr val="bg1"/>
                </a:solidFill>
                <a:latin typeface="Calibri" pitchFamily="34" charset="0"/>
              </a:defRPr>
            </a:lvl6pPr>
            <a:lvl7pPr marL="914400" algn="r" rtl="0" fontAlgn="base">
              <a:spcBef>
                <a:spcPct val="0"/>
              </a:spcBef>
              <a:spcAft>
                <a:spcPct val="0"/>
              </a:spcAft>
              <a:defRPr sz="3800">
                <a:solidFill>
                  <a:schemeClr val="bg1"/>
                </a:solidFill>
                <a:latin typeface="Calibri" pitchFamily="34" charset="0"/>
              </a:defRPr>
            </a:lvl7pPr>
            <a:lvl8pPr marL="1371600" algn="r" rtl="0" fontAlgn="base">
              <a:spcBef>
                <a:spcPct val="0"/>
              </a:spcBef>
              <a:spcAft>
                <a:spcPct val="0"/>
              </a:spcAft>
              <a:defRPr sz="3800">
                <a:solidFill>
                  <a:schemeClr val="bg1"/>
                </a:solidFill>
                <a:latin typeface="Calibri" pitchFamily="34" charset="0"/>
              </a:defRPr>
            </a:lvl8pPr>
            <a:lvl9pPr marL="1828800" algn="r" rtl="0" fontAlgn="base">
              <a:spcBef>
                <a:spcPct val="0"/>
              </a:spcBef>
              <a:spcAft>
                <a:spcPct val="0"/>
              </a:spcAft>
              <a:defRPr sz="3800">
                <a:solidFill>
                  <a:schemeClr val="bg1"/>
                </a:solidFill>
                <a:latin typeface="Calibri" pitchFamily="34" charset="0"/>
              </a:defRPr>
            </a:lvl9pPr>
          </a:lstStyle>
          <a:p>
            <a:pPr eaLnBrk="1" hangingPunct="1"/>
            <a:endParaRPr lang="en-GB" sz="3800" kern="0" dirty="0"/>
          </a:p>
        </p:txBody>
      </p:sp>
      <p:sp>
        <p:nvSpPr>
          <p:cNvPr id="10255" name="Rectangle 15"/>
          <p:cNvSpPr>
            <a:spLocks noGrp="1" noChangeArrowheads="1"/>
          </p:cNvSpPr>
          <p:nvPr>
            <p:ph type="body" idx="1"/>
          </p:nvPr>
        </p:nvSpPr>
        <p:spPr bwMode="auto">
          <a:xfrm>
            <a:off x="304800" y="1066800"/>
            <a:ext cx="11582400" cy="53340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endParaRPr lang="en-US" dirty="0"/>
          </a:p>
          <a:p>
            <a:pPr lvl="0"/>
            <a:r>
              <a:rPr lang="en-US" dirty="0"/>
              <a:t>Click to edit Master text styles</a:t>
            </a:r>
          </a:p>
          <a:p>
            <a:pPr lvl="1"/>
            <a:r>
              <a:rPr lang="en-US" dirty="0"/>
              <a:t>Second level</a:t>
            </a:r>
          </a:p>
        </p:txBody>
      </p:sp>
      <p:sp>
        <p:nvSpPr>
          <p:cNvPr id="15" name="Rectangle 47"/>
          <p:cNvSpPr>
            <a:spLocks noChangeArrowheads="1"/>
          </p:cNvSpPr>
          <p:nvPr userDrawn="1"/>
        </p:nvSpPr>
        <p:spPr bwMode="auto">
          <a:xfrm>
            <a:off x="0" y="6629400"/>
            <a:ext cx="12192000" cy="228600"/>
          </a:xfrm>
          <a:prstGeom prst="rect">
            <a:avLst/>
          </a:prstGeom>
          <a:solidFill>
            <a:srgbClr val="AEBB68">
              <a:alpha val="85000"/>
            </a:srgbClr>
          </a:solidFill>
          <a:ln w="19050">
            <a:noFill/>
            <a:miter lim="800000"/>
            <a:headEnd/>
            <a:tailEnd/>
          </a:ln>
          <a:effectLst/>
        </p:spPr>
        <p:txBody>
          <a:bodyPr wrap="none" lIns="91435" tIns="45718" rIns="91435" bIns="45718" anchor="ctr"/>
          <a:lstStyle/>
          <a:p>
            <a:pPr algn="l" eaLnBrk="1" hangingPunct="1"/>
            <a:endParaRPr lang="en-US" sz="2400" u="none" dirty="0">
              <a:solidFill>
                <a:schemeClr val="bg1"/>
              </a:solidFill>
              <a:latin typeface="Calibri" pitchFamily="34" charset="0"/>
            </a:endParaRPr>
          </a:p>
        </p:txBody>
      </p:sp>
      <p:sp>
        <p:nvSpPr>
          <p:cNvPr id="19" name="Rectangle 34"/>
          <p:cNvSpPr>
            <a:spLocks noChangeArrowheads="1"/>
          </p:cNvSpPr>
          <p:nvPr userDrawn="1"/>
        </p:nvSpPr>
        <p:spPr bwMode="auto">
          <a:xfrm>
            <a:off x="0" y="6642100"/>
            <a:ext cx="2438400" cy="228600"/>
          </a:xfrm>
          <a:prstGeom prst="rect">
            <a:avLst/>
          </a:prstGeom>
          <a:noFill/>
          <a:ln w="9525">
            <a:noFill/>
            <a:miter lim="800000"/>
            <a:headEnd/>
            <a:tailEnd/>
          </a:ln>
          <a:effectLst/>
        </p:spPr>
        <p:txBody>
          <a:bodyPr anchor="b"/>
          <a:lstStyle/>
          <a:p>
            <a:pPr algn="l" eaLnBrk="1" hangingPunct="1"/>
            <a:r>
              <a:rPr lang="en-US" sz="1200" dirty="0">
                <a:solidFill>
                  <a:srgbClr val="132577"/>
                </a:solidFill>
                <a:latin typeface="Calibri" pitchFamily="34" charset="0"/>
              </a:rPr>
              <a:t>benjamin.todd@cern.ch</a:t>
            </a:r>
          </a:p>
        </p:txBody>
      </p:sp>
      <p:sp>
        <p:nvSpPr>
          <p:cNvPr id="10243" name="Rectangle 3"/>
          <p:cNvSpPr>
            <a:spLocks noGrp="1" noChangeArrowheads="1"/>
          </p:cNvSpPr>
          <p:nvPr>
            <p:ph type="sldNum" sz="quarter" idx="4"/>
          </p:nvPr>
        </p:nvSpPr>
        <p:spPr bwMode="auto">
          <a:xfrm>
            <a:off x="10668000" y="6629400"/>
            <a:ext cx="15240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100">
                <a:solidFill>
                  <a:srgbClr val="132577"/>
                </a:solidFill>
                <a:latin typeface="+mn-lt"/>
              </a:defRPr>
            </a:lvl1pPr>
          </a:lstStyle>
          <a:p>
            <a:fld id="{2C1C7F64-630B-4998-9764-685EC88B06E4}" type="slidenum">
              <a:rPr lang="en-US" smtClean="0"/>
              <a:pPr/>
              <a:t>‹#›</a:t>
            </a:fld>
            <a:r>
              <a:rPr lang="en-US"/>
              <a:t> </a:t>
            </a:r>
            <a:endParaRPr lang="en-US" dirty="0"/>
          </a:p>
        </p:txBody>
      </p:sp>
      <p:sp>
        <p:nvSpPr>
          <p:cNvPr id="20" name="Rectangle 34"/>
          <p:cNvSpPr>
            <a:spLocks noChangeArrowheads="1"/>
          </p:cNvSpPr>
          <p:nvPr userDrawn="1"/>
        </p:nvSpPr>
        <p:spPr bwMode="auto">
          <a:xfrm>
            <a:off x="2438400" y="6642100"/>
            <a:ext cx="7315200" cy="215900"/>
          </a:xfrm>
          <a:prstGeom prst="rect">
            <a:avLst/>
          </a:prstGeom>
          <a:noFill/>
          <a:ln w="9525">
            <a:noFill/>
            <a:miter lim="800000"/>
            <a:headEnd/>
            <a:tailEnd/>
          </a:ln>
          <a:effectLst/>
        </p:spPr>
        <p:txBody>
          <a:bodyPr anchor="b"/>
          <a:lstStyle/>
          <a:p>
            <a:pPr algn="ctr" eaLnBrk="1" hangingPunct="1"/>
            <a:r>
              <a:rPr lang="en-US" sz="1200" dirty="0">
                <a:solidFill>
                  <a:srgbClr val="132577"/>
                </a:solidFill>
                <a:latin typeface="Calibri" pitchFamily="34" charset="0"/>
              </a:rPr>
              <a:t>Accelerator Reliability</a:t>
            </a:r>
            <a:r>
              <a:rPr lang="en-US" sz="1200" baseline="0" dirty="0">
                <a:solidFill>
                  <a:srgbClr val="132577"/>
                </a:solidFill>
                <a:latin typeface="Calibri" pitchFamily="34" charset="0"/>
              </a:rPr>
              <a:t> Workshop 2024</a:t>
            </a:r>
            <a:endParaRPr lang="en-US" sz="1200" dirty="0">
              <a:solidFill>
                <a:srgbClr val="132577"/>
              </a:solidFill>
              <a:latin typeface="Calibri" pitchFamily="34" charset="0"/>
            </a:endParaRPr>
          </a:p>
        </p:txBody>
      </p:sp>
      <p:pic>
        <p:nvPicPr>
          <p:cNvPr id="3" name="Graphic 2">
            <a:extLst>
              <a:ext uri="{FF2B5EF4-FFF2-40B4-BE49-F238E27FC236}">
                <a16:creationId xmlns:a16="http://schemas.microsoft.com/office/drawing/2014/main" id="{272D7921-97BE-40FB-7FB2-212E6FEE6BEA}"/>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810875" y="71437"/>
            <a:ext cx="1238250" cy="619125"/>
          </a:xfrm>
          <a:prstGeom prst="rect">
            <a:avLst/>
          </a:prstGeom>
        </p:spPr>
      </p:pic>
    </p:spTree>
  </p:cSld>
  <p:clrMap bg1="lt1" tx1="dk1" bg2="lt2" tx2="dk2" accent1="accent1" accent2="accent2" accent3="accent3" accent4="accent4" accent5="accent5" accent6="accent6" hlink="hlink" folHlink="folHlink"/>
  <p:sldLayoutIdLst>
    <p:sldLayoutId id="2147483695" r:id="rId1"/>
    <p:sldLayoutId id="2147483697" r:id="rId2"/>
    <p:sldLayoutId id="2147483698" r:id="rId3"/>
    <p:sldLayoutId id="2147483732" r:id="rId4"/>
  </p:sldLayoutIdLst>
  <p:transition spd="med">
    <p:fade thruBlk="1"/>
  </p:transition>
  <p:hf hdr="0" dt="0"/>
  <p:txStyles>
    <p:titleStyle>
      <a:lvl1pPr algn="l" rtl="0" fontAlgn="base">
        <a:spcBef>
          <a:spcPct val="0"/>
        </a:spcBef>
        <a:spcAft>
          <a:spcPct val="0"/>
        </a:spcAft>
        <a:defRPr sz="3800">
          <a:solidFill>
            <a:schemeClr val="accent6"/>
          </a:solidFill>
          <a:latin typeface="+mj-lt"/>
          <a:ea typeface="+mj-ea"/>
          <a:cs typeface="+mj-cs"/>
        </a:defRPr>
      </a:lvl1pPr>
      <a:lvl2pPr algn="r" rtl="0" fontAlgn="base">
        <a:spcBef>
          <a:spcPct val="0"/>
        </a:spcBef>
        <a:spcAft>
          <a:spcPct val="0"/>
        </a:spcAft>
        <a:defRPr sz="3800">
          <a:solidFill>
            <a:schemeClr val="bg1"/>
          </a:solidFill>
          <a:latin typeface="Calibri" pitchFamily="34" charset="0"/>
        </a:defRPr>
      </a:lvl2pPr>
      <a:lvl3pPr algn="r" rtl="0" fontAlgn="base">
        <a:spcBef>
          <a:spcPct val="0"/>
        </a:spcBef>
        <a:spcAft>
          <a:spcPct val="0"/>
        </a:spcAft>
        <a:defRPr sz="3800">
          <a:solidFill>
            <a:schemeClr val="bg1"/>
          </a:solidFill>
          <a:latin typeface="Calibri" pitchFamily="34" charset="0"/>
        </a:defRPr>
      </a:lvl3pPr>
      <a:lvl4pPr algn="r" rtl="0" fontAlgn="base">
        <a:spcBef>
          <a:spcPct val="0"/>
        </a:spcBef>
        <a:spcAft>
          <a:spcPct val="0"/>
        </a:spcAft>
        <a:defRPr sz="3800">
          <a:solidFill>
            <a:schemeClr val="bg1"/>
          </a:solidFill>
          <a:latin typeface="Calibri" pitchFamily="34" charset="0"/>
        </a:defRPr>
      </a:lvl4pPr>
      <a:lvl5pPr algn="r" rtl="0" fontAlgn="base">
        <a:spcBef>
          <a:spcPct val="0"/>
        </a:spcBef>
        <a:spcAft>
          <a:spcPct val="0"/>
        </a:spcAft>
        <a:defRPr sz="3800">
          <a:solidFill>
            <a:schemeClr val="bg1"/>
          </a:solidFill>
          <a:latin typeface="Calibri" pitchFamily="34" charset="0"/>
        </a:defRPr>
      </a:lvl5pPr>
      <a:lvl6pPr marL="457200" algn="r" rtl="0" fontAlgn="base">
        <a:spcBef>
          <a:spcPct val="0"/>
        </a:spcBef>
        <a:spcAft>
          <a:spcPct val="0"/>
        </a:spcAft>
        <a:defRPr sz="3800">
          <a:solidFill>
            <a:schemeClr val="bg1"/>
          </a:solidFill>
          <a:latin typeface="Calibri" pitchFamily="34" charset="0"/>
        </a:defRPr>
      </a:lvl6pPr>
      <a:lvl7pPr marL="914400" algn="r" rtl="0" fontAlgn="base">
        <a:spcBef>
          <a:spcPct val="0"/>
        </a:spcBef>
        <a:spcAft>
          <a:spcPct val="0"/>
        </a:spcAft>
        <a:defRPr sz="3800">
          <a:solidFill>
            <a:schemeClr val="bg1"/>
          </a:solidFill>
          <a:latin typeface="Calibri" pitchFamily="34" charset="0"/>
        </a:defRPr>
      </a:lvl7pPr>
      <a:lvl8pPr marL="1371600" algn="r" rtl="0" fontAlgn="base">
        <a:spcBef>
          <a:spcPct val="0"/>
        </a:spcBef>
        <a:spcAft>
          <a:spcPct val="0"/>
        </a:spcAft>
        <a:defRPr sz="3800">
          <a:solidFill>
            <a:schemeClr val="bg1"/>
          </a:solidFill>
          <a:latin typeface="Calibri" pitchFamily="34" charset="0"/>
        </a:defRPr>
      </a:lvl8pPr>
      <a:lvl9pPr marL="1828800" algn="r" rtl="0" fontAlgn="base">
        <a:spcBef>
          <a:spcPct val="0"/>
        </a:spcBef>
        <a:spcAft>
          <a:spcPct val="0"/>
        </a:spcAft>
        <a:defRPr sz="3800">
          <a:solidFill>
            <a:schemeClr val="bg1"/>
          </a:solidFill>
          <a:latin typeface="Calibri" pitchFamily="34" charset="0"/>
        </a:defRPr>
      </a:lvl9pPr>
    </p:titleStyle>
    <p:bodyStyle>
      <a:lvl1pPr marL="342900" indent="-342900" algn="l" rtl="0" fontAlgn="base">
        <a:spcBef>
          <a:spcPct val="20000"/>
        </a:spcBef>
        <a:spcAft>
          <a:spcPct val="0"/>
        </a:spcAft>
        <a:buClr>
          <a:srgbClr val="000099"/>
        </a:buClr>
        <a:buFont typeface="Arial Unicode MS" pitchFamily="34" charset="-128"/>
        <a:buChar char="●"/>
        <a:defRPr sz="2000">
          <a:solidFill>
            <a:schemeClr val="accent6"/>
          </a:solidFill>
          <a:latin typeface="+mn-lt"/>
          <a:ea typeface="+mn-ea"/>
          <a:cs typeface="+mn-cs"/>
        </a:defRPr>
      </a:lvl1pPr>
      <a:lvl2pPr marL="914400" indent="-457200" algn="l" rtl="0" fontAlgn="base">
        <a:spcBef>
          <a:spcPct val="20000"/>
        </a:spcBef>
        <a:spcAft>
          <a:spcPct val="0"/>
        </a:spcAft>
        <a:buClr>
          <a:srgbClr val="6699FF"/>
        </a:buClr>
        <a:buFont typeface="+mj-lt"/>
        <a:buNone/>
        <a:defRPr sz="2000">
          <a:solidFill>
            <a:srgbClr val="AEBB68"/>
          </a:solidFill>
          <a:latin typeface="+mn-lt"/>
        </a:defRPr>
      </a:lvl2pPr>
      <a:lvl3pPr marL="1143000" indent="-228600" algn="l" rtl="0" fontAlgn="base">
        <a:spcBef>
          <a:spcPct val="20000"/>
        </a:spcBef>
        <a:spcAft>
          <a:spcPct val="0"/>
        </a:spcAft>
        <a:buClr>
          <a:srgbClr val="6699FF"/>
        </a:buClr>
        <a:buFont typeface="Franklin Gothic Medium" pitchFamily="34" charset="0"/>
        <a:buNone/>
        <a:defRPr sz="2000">
          <a:solidFill>
            <a:srgbClr val="6666FF"/>
          </a:solidFill>
          <a:latin typeface="+mn-lt"/>
        </a:defRPr>
      </a:lvl3pPr>
      <a:lvl4pPr marL="16002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4pPr>
      <a:lvl5pPr marL="20574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5pPr>
      <a:lvl6pPr marL="25146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6pPr>
      <a:lvl7pPr marL="29718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7pPr>
      <a:lvl8pPr marL="34290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8pPr>
      <a:lvl9pPr marL="38862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9FBFE"/>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en-US" dirty="0"/>
              <a:t>Click here to change template</a:t>
            </a:r>
            <a:endParaRPr lang="sv-SE" dirty="0"/>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132577"/>
                </a:solidFill>
                <a:latin typeface="Noto Sans" panose="020B0502040504020204" pitchFamily="34" charset="0"/>
                <a:ea typeface="Noto Sans" panose="020B0502040504020204" pitchFamily="34" charset="0"/>
                <a:cs typeface="Noto Sans" panose="020B0502040504020204" pitchFamily="34" charset="0"/>
              </a:defRPr>
            </a:lvl1pPr>
          </a:lstStyle>
          <a:p>
            <a:fld id="{926FFDD8-E9D5-414B-9D01-E73C6B8A8FCA}" type="datetime1">
              <a:rPr lang="sv-SE" smtClean="0"/>
              <a:pPr/>
              <a:t>2024-06-23</a:t>
            </a:fld>
            <a:endParaRPr lang="sv-SE" dirty="0"/>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132577"/>
                </a:solidFill>
                <a:latin typeface="Noto Sans" panose="020B0502040504020204" pitchFamily="34" charset="0"/>
                <a:ea typeface="Noto Sans" panose="020B0502040504020204" pitchFamily="34" charset="0"/>
                <a:cs typeface="Noto Sans" panose="020B0502040504020204" pitchFamily="34" charset="0"/>
              </a:defRPr>
            </a:lvl1pPr>
          </a:lstStyle>
          <a:p>
            <a:r>
              <a:rPr lang="sv-SE" dirty="0"/>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rgbClr val="132577"/>
                </a:solidFill>
                <a:latin typeface="Noto Sans" panose="020B0502040504020204" pitchFamily="34" charset="0"/>
                <a:ea typeface="Noto Sans" panose="020B0502040504020204" pitchFamily="34" charset="0"/>
                <a:cs typeface="Noto Sans" panose="020B0502040504020204" pitchFamily="34" charset="0"/>
              </a:defRPr>
            </a:lvl1pPr>
          </a:lstStyle>
          <a:p>
            <a:fld id="{F7283078-D760-1647-8B80-66BA8B52336D}" type="slidenum">
              <a:rPr lang="sv-SE" smtClean="0"/>
              <a:pPr/>
              <a:t>‹#›</a:t>
            </a:fld>
            <a:endParaRPr lang="sv-SE" dirty="0"/>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en-US" dirty="0"/>
              <a:t>Click here to change the format of the background text</a:t>
            </a:r>
            <a:endParaRPr lang="sv-SE" dirty="0"/>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32174066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132577"/>
          </a:solidFill>
          <a:latin typeface="Noto Sans Light" panose="020B0402040504020204" pitchFamily="34"/>
          <a:ea typeface="Noto Sans Light" panose="020B0402040504020204" pitchFamily="34"/>
          <a:cs typeface="Noto Sans Light" panose="020B0402040504020204" pitchFamily="34"/>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132577"/>
          </a:solidFill>
          <a:latin typeface="Noto Sans" panose="020B0502040504020204" pitchFamily="34" charset="0"/>
          <a:ea typeface="Noto Sans" panose="020B0502040504020204" pitchFamily="34" charset="0"/>
          <a:cs typeface="Noto Sans" panose="020B0502040504020204" pitchFamily="34" charset="0"/>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132577"/>
          </a:solidFill>
          <a:latin typeface="Noto Sans" panose="020B0502040504020204" pitchFamily="34" charset="0"/>
          <a:ea typeface="Noto Sans" panose="020B0502040504020204" pitchFamily="34" charset="0"/>
          <a:cs typeface="Noto Sans" panose="020B0502040504020204" pitchFamily="34" charset="0"/>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132577"/>
          </a:solidFill>
          <a:latin typeface="Noto Sans" panose="020B0502040504020204" pitchFamily="34" charset="0"/>
          <a:ea typeface="Noto Sans" panose="020B0502040504020204" pitchFamily="34" charset="0"/>
          <a:cs typeface="Noto Sans" panose="020B0502040504020204" pitchFamily="34" charset="0"/>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132577"/>
          </a:solidFill>
          <a:latin typeface="Noto Sans" panose="020B0502040504020204" pitchFamily="34" charset="0"/>
          <a:ea typeface="Noto Sans" panose="020B0502040504020204" pitchFamily="34" charset="0"/>
          <a:cs typeface="Noto Sans" panose="020B0502040504020204" pitchFamily="34" charset="0"/>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132577"/>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3" name="Title 1"/>
          <p:cNvSpPr txBox="1">
            <a:spLocks/>
          </p:cNvSpPr>
          <p:nvPr userDrawn="1"/>
        </p:nvSpPr>
        <p:spPr>
          <a:xfrm>
            <a:off x="0" y="0"/>
            <a:ext cx="12192000" cy="762000"/>
          </a:xfrm>
          <a:prstGeom prst="rect">
            <a:avLst/>
          </a:prstGeom>
          <a:gradFill flip="none" rotWithShape="1">
            <a:gsLst>
              <a:gs pos="28000">
                <a:srgbClr val="67802B"/>
              </a:gs>
              <a:gs pos="80000">
                <a:srgbClr val="AEBB68"/>
              </a:gs>
            </a:gsLst>
            <a:path path="rect">
              <a:fillToRect l="100000" b="100000"/>
            </a:path>
            <a:tileRect t="-100000" r="-100000"/>
          </a:gradFill>
        </p:spPr>
        <p:txBody>
          <a:bodyPr/>
          <a:lstStyle>
            <a:lvl1pPr algn="l" rtl="0" fontAlgn="base">
              <a:spcBef>
                <a:spcPct val="0"/>
              </a:spcBef>
              <a:spcAft>
                <a:spcPct val="0"/>
              </a:spcAft>
              <a:defRPr sz="3800">
                <a:solidFill>
                  <a:schemeClr val="accent6"/>
                </a:solidFill>
                <a:latin typeface="+mj-lt"/>
                <a:ea typeface="+mj-ea"/>
                <a:cs typeface="+mj-cs"/>
              </a:defRPr>
            </a:lvl1pPr>
            <a:lvl2pPr algn="r" rtl="0" fontAlgn="base">
              <a:spcBef>
                <a:spcPct val="0"/>
              </a:spcBef>
              <a:spcAft>
                <a:spcPct val="0"/>
              </a:spcAft>
              <a:defRPr sz="3800">
                <a:solidFill>
                  <a:schemeClr val="bg1"/>
                </a:solidFill>
                <a:latin typeface="Calibri" pitchFamily="34" charset="0"/>
              </a:defRPr>
            </a:lvl2pPr>
            <a:lvl3pPr algn="r" rtl="0" fontAlgn="base">
              <a:spcBef>
                <a:spcPct val="0"/>
              </a:spcBef>
              <a:spcAft>
                <a:spcPct val="0"/>
              </a:spcAft>
              <a:defRPr sz="3800">
                <a:solidFill>
                  <a:schemeClr val="bg1"/>
                </a:solidFill>
                <a:latin typeface="Calibri" pitchFamily="34" charset="0"/>
              </a:defRPr>
            </a:lvl3pPr>
            <a:lvl4pPr algn="r" rtl="0" fontAlgn="base">
              <a:spcBef>
                <a:spcPct val="0"/>
              </a:spcBef>
              <a:spcAft>
                <a:spcPct val="0"/>
              </a:spcAft>
              <a:defRPr sz="3800">
                <a:solidFill>
                  <a:schemeClr val="bg1"/>
                </a:solidFill>
                <a:latin typeface="Calibri" pitchFamily="34" charset="0"/>
              </a:defRPr>
            </a:lvl4pPr>
            <a:lvl5pPr algn="r" rtl="0" fontAlgn="base">
              <a:spcBef>
                <a:spcPct val="0"/>
              </a:spcBef>
              <a:spcAft>
                <a:spcPct val="0"/>
              </a:spcAft>
              <a:defRPr sz="3800">
                <a:solidFill>
                  <a:schemeClr val="bg1"/>
                </a:solidFill>
                <a:latin typeface="Calibri" pitchFamily="34" charset="0"/>
              </a:defRPr>
            </a:lvl5pPr>
            <a:lvl6pPr marL="457200" algn="r" rtl="0" fontAlgn="base">
              <a:spcBef>
                <a:spcPct val="0"/>
              </a:spcBef>
              <a:spcAft>
                <a:spcPct val="0"/>
              </a:spcAft>
              <a:defRPr sz="3800">
                <a:solidFill>
                  <a:schemeClr val="bg1"/>
                </a:solidFill>
                <a:latin typeface="Calibri" pitchFamily="34" charset="0"/>
              </a:defRPr>
            </a:lvl6pPr>
            <a:lvl7pPr marL="914400" algn="r" rtl="0" fontAlgn="base">
              <a:spcBef>
                <a:spcPct val="0"/>
              </a:spcBef>
              <a:spcAft>
                <a:spcPct val="0"/>
              </a:spcAft>
              <a:defRPr sz="3800">
                <a:solidFill>
                  <a:schemeClr val="bg1"/>
                </a:solidFill>
                <a:latin typeface="Calibri" pitchFamily="34" charset="0"/>
              </a:defRPr>
            </a:lvl7pPr>
            <a:lvl8pPr marL="1371600" algn="r" rtl="0" fontAlgn="base">
              <a:spcBef>
                <a:spcPct val="0"/>
              </a:spcBef>
              <a:spcAft>
                <a:spcPct val="0"/>
              </a:spcAft>
              <a:defRPr sz="3800">
                <a:solidFill>
                  <a:schemeClr val="bg1"/>
                </a:solidFill>
                <a:latin typeface="Calibri" pitchFamily="34" charset="0"/>
              </a:defRPr>
            </a:lvl8pPr>
            <a:lvl9pPr marL="1828800" algn="r" rtl="0" fontAlgn="base">
              <a:spcBef>
                <a:spcPct val="0"/>
              </a:spcBef>
              <a:spcAft>
                <a:spcPct val="0"/>
              </a:spcAft>
              <a:defRPr sz="3800">
                <a:solidFill>
                  <a:schemeClr val="bg1"/>
                </a:solidFill>
                <a:latin typeface="Calibri" pitchFamily="34" charset="0"/>
              </a:defRPr>
            </a:lvl9pPr>
          </a:lstStyle>
          <a:p>
            <a:pPr eaLnBrk="1" hangingPunct="1"/>
            <a:endParaRPr lang="en-GB" sz="3800" kern="0" dirty="0"/>
          </a:p>
        </p:txBody>
      </p:sp>
      <p:sp>
        <p:nvSpPr>
          <p:cNvPr id="10255" name="Rectangle 15"/>
          <p:cNvSpPr>
            <a:spLocks noGrp="1" noChangeArrowheads="1"/>
          </p:cNvSpPr>
          <p:nvPr>
            <p:ph type="body" idx="1"/>
          </p:nvPr>
        </p:nvSpPr>
        <p:spPr bwMode="auto">
          <a:xfrm>
            <a:off x="304800" y="1066800"/>
            <a:ext cx="11582400" cy="53340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endParaRPr lang="en-US" dirty="0"/>
          </a:p>
          <a:p>
            <a:pPr lvl="0"/>
            <a:r>
              <a:rPr lang="en-US" dirty="0"/>
              <a:t>Click to edit Master text styles</a:t>
            </a:r>
          </a:p>
          <a:p>
            <a:pPr lvl="1"/>
            <a:r>
              <a:rPr lang="en-US" dirty="0"/>
              <a:t>Second level</a:t>
            </a:r>
          </a:p>
        </p:txBody>
      </p:sp>
      <p:sp>
        <p:nvSpPr>
          <p:cNvPr id="15" name="Rectangle 47"/>
          <p:cNvSpPr>
            <a:spLocks noChangeArrowheads="1"/>
          </p:cNvSpPr>
          <p:nvPr userDrawn="1"/>
        </p:nvSpPr>
        <p:spPr bwMode="auto">
          <a:xfrm>
            <a:off x="0" y="6629400"/>
            <a:ext cx="12192000" cy="228600"/>
          </a:xfrm>
          <a:prstGeom prst="rect">
            <a:avLst/>
          </a:prstGeom>
          <a:solidFill>
            <a:srgbClr val="AEBB68">
              <a:alpha val="85000"/>
            </a:srgbClr>
          </a:solidFill>
          <a:ln w="19050">
            <a:noFill/>
            <a:miter lim="800000"/>
            <a:headEnd/>
            <a:tailEnd/>
          </a:ln>
          <a:effectLst/>
        </p:spPr>
        <p:txBody>
          <a:bodyPr wrap="none" lIns="91435" tIns="45718" rIns="91435" bIns="45718" anchor="ctr"/>
          <a:lstStyle/>
          <a:p>
            <a:pPr algn="l" eaLnBrk="1" hangingPunct="1"/>
            <a:endParaRPr lang="en-US" sz="2400" u="none" dirty="0">
              <a:solidFill>
                <a:schemeClr val="bg1"/>
              </a:solidFill>
              <a:latin typeface="Calibri" pitchFamily="34" charset="0"/>
            </a:endParaRPr>
          </a:p>
        </p:txBody>
      </p:sp>
      <p:sp>
        <p:nvSpPr>
          <p:cNvPr id="19" name="Rectangle 34"/>
          <p:cNvSpPr>
            <a:spLocks noChangeArrowheads="1"/>
          </p:cNvSpPr>
          <p:nvPr userDrawn="1"/>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3"/>
              </a:rPr>
              <a:t>peterscc@ornl.gov</a:t>
            </a:r>
            <a:r>
              <a:rPr lang="en-US" sz="1200" u="sng" dirty="0">
                <a:solidFill>
                  <a:srgbClr val="0563C1"/>
                </a:solidFill>
                <a:effectLst/>
                <a:latin typeface="Calibri" panose="020F0502020204030204" pitchFamily="34" charset="0"/>
                <a:ea typeface="Calibri" panose="020F0502020204030204" pitchFamily="34" charset="0"/>
              </a:rPr>
              <a:t>  </a:t>
            </a:r>
            <a:endParaRPr lang="en-US" sz="1200" dirty="0">
              <a:solidFill>
                <a:srgbClr val="132577"/>
              </a:solidFill>
              <a:latin typeface="Calibri" pitchFamily="34" charset="0"/>
            </a:endParaRPr>
          </a:p>
        </p:txBody>
      </p:sp>
      <p:sp>
        <p:nvSpPr>
          <p:cNvPr id="10243" name="Rectangle 3"/>
          <p:cNvSpPr>
            <a:spLocks noGrp="1" noChangeArrowheads="1"/>
          </p:cNvSpPr>
          <p:nvPr>
            <p:ph type="sldNum" sz="quarter" idx="4"/>
          </p:nvPr>
        </p:nvSpPr>
        <p:spPr bwMode="auto">
          <a:xfrm>
            <a:off x="10668000" y="6629400"/>
            <a:ext cx="15240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eaLnBrk="1" hangingPunct="1">
              <a:defRPr sz="1100">
                <a:solidFill>
                  <a:srgbClr val="132577"/>
                </a:solidFill>
                <a:latin typeface="+mn-lt"/>
              </a:defRPr>
            </a:lvl1pPr>
          </a:lstStyle>
          <a:p>
            <a:fld id="{2C1C7F64-630B-4998-9764-685EC88B06E4}" type="slidenum">
              <a:rPr lang="en-US" sz="1200" smtClean="0"/>
              <a:pPr/>
              <a:t>‹#›</a:t>
            </a:fld>
            <a:r>
              <a:rPr lang="en-US" dirty="0"/>
              <a:t> </a:t>
            </a:r>
          </a:p>
        </p:txBody>
      </p:sp>
      <p:sp>
        <p:nvSpPr>
          <p:cNvPr id="20" name="Rectangle 34"/>
          <p:cNvSpPr>
            <a:spLocks noChangeArrowheads="1"/>
          </p:cNvSpPr>
          <p:nvPr userDrawn="1"/>
        </p:nvSpPr>
        <p:spPr bwMode="auto">
          <a:xfrm>
            <a:off x="2438400" y="6642100"/>
            <a:ext cx="7315200" cy="215900"/>
          </a:xfrm>
          <a:prstGeom prst="rect">
            <a:avLst/>
          </a:prstGeom>
          <a:noFill/>
          <a:ln w="9525">
            <a:noFill/>
            <a:miter lim="800000"/>
            <a:headEnd/>
            <a:tailEnd/>
          </a:ln>
          <a:effectLst/>
        </p:spPr>
        <p:txBody>
          <a:bodyPr anchor="ctr"/>
          <a:lstStyle/>
          <a:p>
            <a:pPr algn="ctr" eaLnBrk="1" hangingPunct="1"/>
            <a:r>
              <a:rPr lang="en-US" sz="1200" dirty="0">
                <a:solidFill>
                  <a:srgbClr val="132577"/>
                </a:solidFill>
                <a:latin typeface="Calibri" pitchFamily="34" charset="0"/>
              </a:rPr>
              <a:t>Accelerator Reliability</a:t>
            </a:r>
            <a:r>
              <a:rPr lang="en-US" sz="1200" baseline="0" dirty="0">
                <a:solidFill>
                  <a:srgbClr val="132577"/>
                </a:solidFill>
                <a:latin typeface="Calibri" pitchFamily="34" charset="0"/>
              </a:rPr>
              <a:t> Workshop 2024</a:t>
            </a:r>
            <a:endParaRPr lang="en-US" sz="1200" dirty="0">
              <a:solidFill>
                <a:srgbClr val="132577"/>
              </a:solidFill>
              <a:latin typeface="Calibri" pitchFamily="34" charset="0"/>
            </a:endParaRPr>
          </a:p>
        </p:txBody>
      </p:sp>
      <p:pic>
        <p:nvPicPr>
          <p:cNvPr id="3" name="Graphic 2">
            <a:extLst>
              <a:ext uri="{FF2B5EF4-FFF2-40B4-BE49-F238E27FC236}">
                <a16:creationId xmlns:a16="http://schemas.microsoft.com/office/drawing/2014/main" id="{272D7921-97BE-40FB-7FB2-212E6FEE6BE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810875" y="71437"/>
            <a:ext cx="1238250" cy="619125"/>
          </a:xfrm>
          <a:prstGeom prst="rect">
            <a:avLst/>
          </a:prstGeom>
        </p:spPr>
      </p:pic>
    </p:spTree>
    <p:extLst>
      <p:ext uri="{BB962C8B-B14F-4D97-AF65-F5344CB8AC3E}">
        <p14:creationId xmlns:p14="http://schemas.microsoft.com/office/powerpoint/2010/main" val="1413993508"/>
      </p:ext>
    </p:extLst>
  </p:cSld>
  <p:clrMap bg1="lt1" tx1="dk1" bg2="lt2" tx2="dk2" accent1="accent1" accent2="accent2" accent3="accent3" accent4="accent4" accent5="accent5" accent6="accent6" hlink="hlink" folHlink="folHlink"/>
  <p:sldLayoutIdLst>
    <p:sldLayoutId id="2147483737" r:id="rId1"/>
  </p:sldLayoutIdLst>
  <p:transition spd="med">
    <p:fade thruBlk="1"/>
  </p:transition>
  <p:hf hdr="0" dt="0"/>
  <p:txStyles>
    <p:titleStyle>
      <a:lvl1pPr algn="l" rtl="0" fontAlgn="base">
        <a:spcBef>
          <a:spcPct val="0"/>
        </a:spcBef>
        <a:spcAft>
          <a:spcPct val="0"/>
        </a:spcAft>
        <a:defRPr sz="3800">
          <a:solidFill>
            <a:schemeClr val="accent6"/>
          </a:solidFill>
          <a:latin typeface="+mj-lt"/>
          <a:ea typeface="+mj-ea"/>
          <a:cs typeface="+mj-cs"/>
        </a:defRPr>
      </a:lvl1pPr>
      <a:lvl2pPr algn="r" rtl="0" fontAlgn="base">
        <a:spcBef>
          <a:spcPct val="0"/>
        </a:spcBef>
        <a:spcAft>
          <a:spcPct val="0"/>
        </a:spcAft>
        <a:defRPr sz="3800">
          <a:solidFill>
            <a:schemeClr val="bg1"/>
          </a:solidFill>
          <a:latin typeface="Calibri" pitchFamily="34" charset="0"/>
        </a:defRPr>
      </a:lvl2pPr>
      <a:lvl3pPr algn="r" rtl="0" fontAlgn="base">
        <a:spcBef>
          <a:spcPct val="0"/>
        </a:spcBef>
        <a:spcAft>
          <a:spcPct val="0"/>
        </a:spcAft>
        <a:defRPr sz="3800">
          <a:solidFill>
            <a:schemeClr val="bg1"/>
          </a:solidFill>
          <a:latin typeface="Calibri" pitchFamily="34" charset="0"/>
        </a:defRPr>
      </a:lvl3pPr>
      <a:lvl4pPr algn="r" rtl="0" fontAlgn="base">
        <a:spcBef>
          <a:spcPct val="0"/>
        </a:spcBef>
        <a:spcAft>
          <a:spcPct val="0"/>
        </a:spcAft>
        <a:defRPr sz="3800">
          <a:solidFill>
            <a:schemeClr val="bg1"/>
          </a:solidFill>
          <a:latin typeface="Calibri" pitchFamily="34" charset="0"/>
        </a:defRPr>
      </a:lvl4pPr>
      <a:lvl5pPr algn="r" rtl="0" fontAlgn="base">
        <a:spcBef>
          <a:spcPct val="0"/>
        </a:spcBef>
        <a:spcAft>
          <a:spcPct val="0"/>
        </a:spcAft>
        <a:defRPr sz="3800">
          <a:solidFill>
            <a:schemeClr val="bg1"/>
          </a:solidFill>
          <a:latin typeface="Calibri" pitchFamily="34" charset="0"/>
        </a:defRPr>
      </a:lvl5pPr>
      <a:lvl6pPr marL="457200" algn="r" rtl="0" fontAlgn="base">
        <a:spcBef>
          <a:spcPct val="0"/>
        </a:spcBef>
        <a:spcAft>
          <a:spcPct val="0"/>
        </a:spcAft>
        <a:defRPr sz="3800">
          <a:solidFill>
            <a:schemeClr val="bg1"/>
          </a:solidFill>
          <a:latin typeface="Calibri" pitchFamily="34" charset="0"/>
        </a:defRPr>
      </a:lvl6pPr>
      <a:lvl7pPr marL="914400" algn="r" rtl="0" fontAlgn="base">
        <a:spcBef>
          <a:spcPct val="0"/>
        </a:spcBef>
        <a:spcAft>
          <a:spcPct val="0"/>
        </a:spcAft>
        <a:defRPr sz="3800">
          <a:solidFill>
            <a:schemeClr val="bg1"/>
          </a:solidFill>
          <a:latin typeface="Calibri" pitchFamily="34" charset="0"/>
        </a:defRPr>
      </a:lvl7pPr>
      <a:lvl8pPr marL="1371600" algn="r" rtl="0" fontAlgn="base">
        <a:spcBef>
          <a:spcPct val="0"/>
        </a:spcBef>
        <a:spcAft>
          <a:spcPct val="0"/>
        </a:spcAft>
        <a:defRPr sz="3800">
          <a:solidFill>
            <a:schemeClr val="bg1"/>
          </a:solidFill>
          <a:latin typeface="Calibri" pitchFamily="34" charset="0"/>
        </a:defRPr>
      </a:lvl8pPr>
      <a:lvl9pPr marL="1828800" algn="r" rtl="0" fontAlgn="base">
        <a:spcBef>
          <a:spcPct val="0"/>
        </a:spcBef>
        <a:spcAft>
          <a:spcPct val="0"/>
        </a:spcAft>
        <a:defRPr sz="3800">
          <a:solidFill>
            <a:schemeClr val="bg1"/>
          </a:solidFill>
          <a:latin typeface="Calibri" pitchFamily="34" charset="0"/>
        </a:defRPr>
      </a:lvl9pPr>
    </p:titleStyle>
    <p:bodyStyle>
      <a:lvl1pPr marL="342900" indent="-342900" algn="l" rtl="0" fontAlgn="base">
        <a:spcBef>
          <a:spcPct val="20000"/>
        </a:spcBef>
        <a:spcAft>
          <a:spcPct val="0"/>
        </a:spcAft>
        <a:buClr>
          <a:srgbClr val="000099"/>
        </a:buClr>
        <a:buFont typeface="Arial Unicode MS" pitchFamily="34" charset="-128"/>
        <a:buChar char="●"/>
        <a:defRPr sz="2000">
          <a:solidFill>
            <a:schemeClr val="accent6"/>
          </a:solidFill>
          <a:latin typeface="+mn-lt"/>
          <a:ea typeface="+mn-ea"/>
          <a:cs typeface="+mn-cs"/>
        </a:defRPr>
      </a:lvl1pPr>
      <a:lvl2pPr marL="914400" indent="-457200" algn="l" rtl="0" fontAlgn="base">
        <a:spcBef>
          <a:spcPct val="20000"/>
        </a:spcBef>
        <a:spcAft>
          <a:spcPct val="0"/>
        </a:spcAft>
        <a:buClr>
          <a:srgbClr val="6699FF"/>
        </a:buClr>
        <a:buFont typeface="+mj-lt"/>
        <a:buNone/>
        <a:defRPr sz="2000">
          <a:solidFill>
            <a:srgbClr val="AEBB68"/>
          </a:solidFill>
          <a:latin typeface="+mn-lt"/>
        </a:defRPr>
      </a:lvl2pPr>
      <a:lvl3pPr marL="1143000" indent="-228600" algn="l" rtl="0" fontAlgn="base">
        <a:spcBef>
          <a:spcPct val="20000"/>
        </a:spcBef>
        <a:spcAft>
          <a:spcPct val="0"/>
        </a:spcAft>
        <a:buClr>
          <a:srgbClr val="6699FF"/>
        </a:buClr>
        <a:buFont typeface="Franklin Gothic Medium" pitchFamily="34" charset="0"/>
        <a:buNone/>
        <a:defRPr sz="2000">
          <a:solidFill>
            <a:srgbClr val="6666FF"/>
          </a:solidFill>
          <a:latin typeface="+mn-lt"/>
        </a:defRPr>
      </a:lvl3pPr>
      <a:lvl4pPr marL="16002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4pPr>
      <a:lvl5pPr marL="20574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5pPr>
      <a:lvl6pPr marL="25146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6pPr>
      <a:lvl7pPr marL="29718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7pPr>
      <a:lvl8pPr marL="34290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8pPr>
      <a:lvl9pPr marL="38862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3" name="Title 1"/>
          <p:cNvSpPr txBox="1">
            <a:spLocks/>
          </p:cNvSpPr>
          <p:nvPr userDrawn="1"/>
        </p:nvSpPr>
        <p:spPr>
          <a:xfrm>
            <a:off x="0" y="0"/>
            <a:ext cx="12192000" cy="762000"/>
          </a:xfrm>
          <a:prstGeom prst="rect">
            <a:avLst/>
          </a:prstGeom>
          <a:gradFill flip="none" rotWithShape="1">
            <a:gsLst>
              <a:gs pos="28000">
                <a:srgbClr val="67802B"/>
              </a:gs>
              <a:gs pos="80000">
                <a:srgbClr val="AEBB68"/>
              </a:gs>
            </a:gsLst>
            <a:path path="rect">
              <a:fillToRect l="100000" b="100000"/>
            </a:path>
            <a:tileRect t="-100000" r="-100000"/>
          </a:gradFill>
        </p:spPr>
        <p:txBody>
          <a:bodyPr/>
          <a:lstStyle>
            <a:lvl1pPr algn="l" rtl="0" fontAlgn="base">
              <a:spcBef>
                <a:spcPct val="0"/>
              </a:spcBef>
              <a:spcAft>
                <a:spcPct val="0"/>
              </a:spcAft>
              <a:defRPr sz="3800">
                <a:solidFill>
                  <a:schemeClr val="accent6"/>
                </a:solidFill>
                <a:latin typeface="+mj-lt"/>
                <a:ea typeface="+mj-ea"/>
                <a:cs typeface="+mj-cs"/>
              </a:defRPr>
            </a:lvl1pPr>
            <a:lvl2pPr algn="r" rtl="0" fontAlgn="base">
              <a:spcBef>
                <a:spcPct val="0"/>
              </a:spcBef>
              <a:spcAft>
                <a:spcPct val="0"/>
              </a:spcAft>
              <a:defRPr sz="3800">
                <a:solidFill>
                  <a:schemeClr val="bg1"/>
                </a:solidFill>
                <a:latin typeface="Calibri" pitchFamily="34" charset="0"/>
              </a:defRPr>
            </a:lvl2pPr>
            <a:lvl3pPr algn="r" rtl="0" fontAlgn="base">
              <a:spcBef>
                <a:spcPct val="0"/>
              </a:spcBef>
              <a:spcAft>
                <a:spcPct val="0"/>
              </a:spcAft>
              <a:defRPr sz="3800">
                <a:solidFill>
                  <a:schemeClr val="bg1"/>
                </a:solidFill>
                <a:latin typeface="Calibri" pitchFamily="34" charset="0"/>
              </a:defRPr>
            </a:lvl3pPr>
            <a:lvl4pPr algn="r" rtl="0" fontAlgn="base">
              <a:spcBef>
                <a:spcPct val="0"/>
              </a:spcBef>
              <a:spcAft>
                <a:spcPct val="0"/>
              </a:spcAft>
              <a:defRPr sz="3800">
                <a:solidFill>
                  <a:schemeClr val="bg1"/>
                </a:solidFill>
                <a:latin typeface="Calibri" pitchFamily="34" charset="0"/>
              </a:defRPr>
            </a:lvl4pPr>
            <a:lvl5pPr algn="r" rtl="0" fontAlgn="base">
              <a:spcBef>
                <a:spcPct val="0"/>
              </a:spcBef>
              <a:spcAft>
                <a:spcPct val="0"/>
              </a:spcAft>
              <a:defRPr sz="3800">
                <a:solidFill>
                  <a:schemeClr val="bg1"/>
                </a:solidFill>
                <a:latin typeface="Calibri" pitchFamily="34" charset="0"/>
              </a:defRPr>
            </a:lvl5pPr>
            <a:lvl6pPr marL="457200" algn="r" rtl="0" fontAlgn="base">
              <a:spcBef>
                <a:spcPct val="0"/>
              </a:spcBef>
              <a:spcAft>
                <a:spcPct val="0"/>
              </a:spcAft>
              <a:defRPr sz="3800">
                <a:solidFill>
                  <a:schemeClr val="bg1"/>
                </a:solidFill>
                <a:latin typeface="Calibri" pitchFamily="34" charset="0"/>
              </a:defRPr>
            </a:lvl6pPr>
            <a:lvl7pPr marL="914400" algn="r" rtl="0" fontAlgn="base">
              <a:spcBef>
                <a:spcPct val="0"/>
              </a:spcBef>
              <a:spcAft>
                <a:spcPct val="0"/>
              </a:spcAft>
              <a:defRPr sz="3800">
                <a:solidFill>
                  <a:schemeClr val="bg1"/>
                </a:solidFill>
                <a:latin typeface="Calibri" pitchFamily="34" charset="0"/>
              </a:defRPr>
            </a:lvl7pPr>
            <a:lvl8pPr marL="1371600" algn="r" rtl="0" fontAlgn="base">
              <a:spcBef>
                <a:spcPct val="0"/>
              </a:spcBef>
              <a:spcAft>
                <a:spcPct val="0"/>
              </a:spcAft>
              <a:defRPr sz="3800">
                <a:solidFill>
                  <a:schemeClr val="bg1"/>
                </a:solidFill>
                <a:latin typeface="Calibri" pitchFamily="34" charset="0"/>
              </a:defRPr>
            </a:lvl8pPr>
            <a:lvl9pPr marL="1828800" algn="r" rtl="0" fontAlgn="base">
              <a:spcBef>
                <a:spcPct val="0"/>
              </a:spcBef>
              <a:spcAft>
                <a:spcPct val="0"/>
              </a:spcAft>
              <a:defRPr sz="3800">
                <a:solidFill>
                  <a:schemeClr val="bg1"/>
                </a:solidFill>
                <a:latin typeface="Calibri" pitchFamily="34" charset="0"/>
              </a:defRPr>
            </a:lvl9pPr>
          </a:lstStyle>
          <a:p>
            <a:pPr eaLnBrk="1" hangingPunct="1"/>
            <a:endParaRPr lang="en-GB" sz="3800" kern="0" dirty="0"/>
          </a:p>
        </p:txBody>
      </p:sp>
      <p:sp>
        <p:nvSpPr>
          <p:cNvPr id="10255" name="Rectangle 15"/>
          <p:cNvSpPr>
            <a:spLocks noGrp="1" noChangeArrowheads="1"/>
          </p:cNvSpPr>
          <p:nvPr>
            <p:ph type="body" idx="1"/>
          </p:nvPr>
        </p:nvSpPr>
        <p:spPr bwMode="auto">
          <a:xfrm>
            <a:off x="304800" y="1066800"/>
            <a:ext cx="11582400" cy="53340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endParaRPr lang="en-US" dirty="0"/>
          </a:p>
          <a:p>
            <a:pPr lvl="0"/>
            <a:r>
              <a:rPr lang="en-US" dirty="0"/>
              <a:t>Click to edit Master text styles</a:t>
            </a:r>
          </a:p>
          <a:p>
            <a:pPr lvl="1"/>
            <a:r>
              <a:rPr lang="en-US" dirty="0"/>
              <a:t>Second level</a:t>
            </a:r>
          </a:p>
        </p:txBody>
      </p:sp>
      <p:sp>
        <p:nvSpPr>
          <p:cNvPr id="15" name="Rectangle 47"/>
          <p:cNvSpPr>
            <a:spLocks noChangeArrowheads="1"/>
          </p:cNvSpPr>
          <p:nvPr userDrawn="1"/>
        </p:nvSpPr>
        <p:spPr bwMode="auto">
          <a:xfrm>
            <a:off x="0" y="6629400"/>
            <a:ext cx="12192000" cy="228600"/>
          </a:xfrm>
          <a:prstGeom prst="rect">
            <a:avLst/>
          </a:prstGeom>
          <a:solidFill>
            <a:srgbClr val="AEBB68">
              <a:alpha val="85000"/>
            </a:srgbClr>
          </a:solidFill>
          <a:ln w="19050">
            <a:noFill/>
            <a:miter lim="800000"/>
            <a:headEnd/>
            <a:tailEnd/>
          </a:ln>
          <a:effectLst/>
        </p:spPr>
        <p:txBody>
          <a:bodyPr wrap="none" lIns="91435" tIns="45718" rIns="91435" bIns="45718" anchor="ctr"/>
          <a:lstStyle/>
          <a:p>
            <a:pPr algn="l" eaLnBrk="1" hangingPunct="1"/>
            <a:endParaRPr lang="en-US" sz="2400" u="none" dirty="0">
              <a:solidFill>
                <a:schemeClr val="bg1"/>
              </a:solidFill>
              <a:latin typeface="Calibri" pitchFamily="34" charset="0"/>
            </a:endParaRPr>
          </a:p>
        </p:txBody>
      </p:sp>
      <p:sp>
        <p:nvSpPr>
          <p:cNvPr id="19" name="Rectangle 34"/>
          <p:cNvSpPr>
            <a:spLocks noChangeArrowheads="1"/>
          </p:cNvSpPr>
          <p:nvPr userDrawn="1"/>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3"/>
              </a:rPr>
              <a:t>jonny.ranner@stfc.ac.uk</a:t>
            </a:r>
            <a:r>
              <a:rPr lang="en-US" sz="1200" u="sng" dirty="0">
                <a:solidFill>
                  <a:srgbClr val="0563C1"/>
                </a:solidFill>
                <a:effectLst/>
                <a:latin typeface="Calibri" panose="020F0502020204030204" pitchFamily="34" charset="0"/>
                <a:ea typeface="Calibri" panose="020F0502020204030204" pitchFamily="34" charset="0"/>
              </a:rPr>
              <a:t>  </a:t>
            </a:r>
            <a:endParaRPr lang="en-US" sz="1200" dirty="0">
              <a:solidFill>
                <a:srgbClr val="132577"/>
              </a:solidFill>
              <a:latin typeface="Calibri" pitchFamily="34" charset="0"/>
            </a:endParaRPr>
          </a:p>
        </p:txBody>
      </p:sp>
      <p:sp>
        <p:nvSpPr>
          <p:cNvPr id="10243" name="Rectangle 3"/>
          <p:cNvSpPr>
            <a:spLocks noGrp="1" noChangeArrowheads="1"/>
          </p:cNvSpPr>
          <p:nvPr>
            <p:ph type="sldNum" sz="quarter" idx="4"/>
          </p:nvPr>
        </p:nvSpPr>
        <p:spPr bwMode="auto">
          <a:xfrm>
            <a:off x="10668000" y="6629400"/>
            <a:ext cx="15240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eaLnBrk="1" hangingPunct="1">
              <a:defRPr sz="1100">
                <a:solidFill>
                  <a:srgbClr val="132577"/>
                </a:solidFill>
                <a:latin typeface="+mn-lt"/>
              </a:defRPr>
            </a:lvl1pPr>
          </a:lstStyle>
          <a:p>
            <a:fld id="{2C1C7F64-630B-4998-9764-685EC88B06E4}" type="slidenum">
              <a:rPr lang="en-US" sz="1200" smtClean="0"/>
              <a:pPr/>
              <a:t>‹#›</a:t>
            </a:fld>
            <a:r>
              <a:rPr lang="en-US" dirty="0"/>
              <a:t> </a:t>
            </a:r>
          </a:p>
        </p:txBody>
      </p:sp>
      <p:sp>
        <p:nvSpPr>
          <p:cNvPr id="20" name="Rectangle 34"/>
          <p:cNvSpPr>
            <a:spLocks noChangeArrowheads="1"/>
          </p:cNvSpPr>
          <p:nvPr userDrawn="1"/>
        </p:nvSpPr>
        <p:spPr bwMode="auto">
          <a:xfrm>
            <a:off x="2438400" y="6642100"/>
            <a:ext cx="7315200" cy="215900"/>
          </a:xfrm>
          <a:prstGeom prst="rect">
            <a:avLst/>
          </a:prstGeom>
          <a:noFill/>
          <a:ln w="9525">
            <a:noFill/>
            <a:miter lim="800000"/>
            <a:headEnd/>
            <a:tailEnd/>
          </a:ln>
          <a:effectLst/>
        </p:spPr>
        <p:txBody>
          <a:bodyPr anchor="ctr"/>
          <a:lstStyle/>
          <a:p>
            <a:pPr algn="ctr" eaLnBrk="1" hangingPunct="1"/>
            <a:r>
              <a:rPr lang="en-US" sz="1200" dirty="0">
                <a:solidFill>
                  <a:srgbClr val="132577"/>
                </a:solidFill>
                <a:latin typeface="Calibri" pitchFamily="34" charset="0"/>
              </a:rPr>
              <a:t>Accelerator Reliability</a:t>
            </a:r>
            <a:r>
              <a:rPr lang="en-US" sz="1200" baseline="0" dirty="0">
                <a:solidFill>
                  <a:srgbClr val="132577"/>
                </a:solidFill>
                <a:latin typeface="Calibri" pitchFamily="34" charset="0"/>
              </a:rPr>
              <a:t> Workshop 2024</a:t>
            </a:r>
            <a:endParaRPr lang="en-US" sz="1200" dirty="0">
              <a:solidFill>
                <a:srgbClr val="132577"/>
              </a:solidFill>
              <a:latin typeface="Calibri" pitchFamily="34" charset="0"/>
            </a:endParaRPr>
          </a:p>
        </p:txBody>
      </p:sp>
      <p:pic>
        <p:nvPicPr>
          <p:cNvPr id="3" name="Graphic 2">
            <a:extLst>
              <a:ext uri="{FF2B5EF4-FFF2-40B4-BE49-F238E27FC236}">
                <a16:creationId xmlns:a16="http://schemas.microsoft.com/office/drawing/2014/main" id="{272D7921-97BE-40FB-7FB2-212E6FEE6BE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810875" y="71437"/>
            <a:ext cx="1238250" cy="619125"/>
          </a:xfrm>
          <a:prstGeom prst="rect">
            <a:avLst/>
          </a:prstGeom>
        </p:spPr>
      </p:pic>
    </p:spTree>
    <p:extLst>
      <p:ext uri="{BB962C8B-B14F-4D97-AF65-F5344CB8AC3E}">
        <p14:creationId xmlns:p14="http://schemas.microsoft.com/office/powerpoint/2010/main" val="2976060006"/>
      </p:ext>
    </p:extLst>
  </p:cSld>
  <p:clrMap bg1="lt1" tx1="dk1" bg2="lt2" tx2="dk2" accent1="accent1" accent2="accent2" accent3="accent3" accent4="accent4" accent5="accent5" accent6="accent6" hlink="hlink" folHlink="folHlink"/>
  <p:sldLayoutIdLst>
    <p:sldLayoutId id="2147483739" r:id="rId1"/>
  </p:sldLayoutIdLst>
  <p:transition spd="med">
    <p:fade thruBlk="1"/>
  </p:transition>
  <p:hf hdr="0" dt="0"/>
  <p:txStyles>
    <p:titleStyle>
      <a:lvl1pPr algn="l" rtl="0" fontAlgn="base">
        <a:spcBef>
          <a:spcPct val="0"/>
        </a:spcBef>
        <a:spcAft>
          <a:spcPct val="0"/>
        </a:spcAft>
        <a:defRPr sz="3800">
          <a:solidFill>
            <a:schemeClr val="accent6"/>
          </a:solidFill>
          <a:latin typeface="+mj-lt"/>
          <a:ea typeface="+mj-ea"/>
          <a:cs typeface="+mj-cs"/>
        </a:defRPr>
      </a:lvl1pPr>
      <a:lvl2pPr algn="r" rtl="0" fontAlgn="base">
        <a:spcBef>
          <a:spcPct val="0"/>
        </a:spcBef>
        <a:spcAft>
          <a:spcPct val="0"/>
        </a:spcAft>
        <a:defRPr sz="3800">
          <a:solidFill>
            <a:schemeClr val="bg1"/>
          </a:solidFill>
          <a:latin typeface="Calibri" pitchFamily="34" charset="0"/>
        </a:defRPr>
      </a:lvl2pPr>
      <a:lvl3pPr algn="r" rtl="0" fontAlgn="base">
        <a:spcBef>
          <a:spcPct val="0"/>
        </a:spcBef>
        <a:spcAft>
          <a:spcPct val="0"/>
        </a:spcAft>
        <a:defRPr sz="3800">
          <a:solidFill>
            <a:schemeClr val="bg1"/>
          </a:solidFill>
          <a:latin typeface="Calibri" pitchFamily="34" charset="0"/>
        </a:defRPr>
      </a:lvl3pPr>
      <a:lvl4pPr algn="r" rtl="0" fontAlgn="base">
        <a:spcBef>
          <a:spcPct val="0"/>
        </a:spcBef>
        <a:spcAft>
          <a:spcPct val="0"/>
        </a:spcAft>
        <a:defRPr sz="3800">
          <a:solidFill>
            <a:schemeClr val="bg1"/>
          </a:solidFill>
          <a:latin typeface="Calibri" pitchFamily="34" charset="0"/>
        </a:defRPr>
      </a:lvl4pPr>
      <a:lvl5pPr algn="r" rtl="0" fontAlgn="base">
        <a:spcBef>
          <a:spcPct val="0"/>
        </a:spcBef>
        <a:spcAft>
          <a:spcPct val="0"/>
        </a:spcAft>
        <a:defRPr sz="3800">
          <a:solidFill>
            <a:schemeClr val="bg1"/>
          </a:solidFill>
          <a:latin typeface="Calibri" pitchFamily="34" charset="0"/>
        </a:defRPr>
      </a:lvl5pPr>
      <a:lvl6pPr marL="457200" algn="r" rtl="0" fontAlgn="base">
        <a:spcBef>
          <a:spcPct val="0"/>
        </a:spcBef>
        <a:spcAft>
          <a:spcPct val="0"/>
        </a:spcAft>
        <a:defRPr sz="3800">
          <a:solidFill>
            <a:schemeClr val="bg1"/>
          </a:solidFill>
          <a:latin typeface="Calibri" pitchFamily="34" charset="0"/>
        </a:defRPr>
      </a:lvl6pPr>
      <a:lvl7pPr marL="914400" algn="r" rtl="0" fontAlgn="base">
        <a:spcBef>
          <a:spcPct val="0"/>
        </a:spcBef>
        <a:spcAft>
          <a:spcPct val="0"/>
        </a:spcAft>
        <a:defRPr sz="3800">
          <a:solidFill>
            <a:schemeClr val="bg1"/>
          </a:solidFill>
          <a:latin typeface="Calibri" pitchFamily="34" charset="0"/>
        </a:defRPr>
      </a:lvl7pPr>
      <a:lvl8pPr marL="1371600" algn="r" rtl="0" fontAlgn="base">
        <a:spcBef>
          <a:spcPct val="0"/>
        </a:spcBef>
        <a:spcAft>
          <a:spcPct val="0"/>
        </a:spcAft>
        <a:defRPr sz="3800">
          <a:solidFill>
            <a:schemeClr val="bg1"/>
          </a:solidFill>
          <a:latin typeface="Calibri" pitchFamily="34" charset="0"/>
        </a:defRPr>
      </a:lvl8pPr>
      <a:lvl9pPr marL="1828800" algn="r" rtl="0" fontAlgn="base">
        <a:spcBef>
          <a:spcPct val="0"/>
        </a:spcBef>
        <a:spcAft>
          <a:spcPct val="0"/>
        </a:spcAft>
        <a:defRPr sz="3800">
          <a:solidFill>
            <a:schemeClr val="bg1"/>
          </a:solidFill>
          <a:latin typeface="Calibri" pitchFamily="34" charset="0"/>
        </a:defRPr>
      </a:lvl9pPr>
    </p:titleStyle>
    <p:bodyStyle>
      <a:lvl1pPr marL="342900" indent="-342900" algn="l" rtl="0" fontAlgn="base">
        <a:spcBef>
          <a:spcPct val="20000"/>
        </a:spcBef>
        <a:spcAft>
          <a:spcPct val="0"/>
        </a:spcAft>
        <a:buClr>
          <a:srgbClr val="000099"/>
        </a:buClr>
        <a:buFont typeface="Arial Unicode MS" pitchFamily="34" charset="-128"/>
        <a:buChar char="●"/>
        <a:defRPr sz="2000">
          <a:solidFill>
            <a:schemeClr val="accent6"/>
          </a:solidFill>
          <a:latin typeface="+mn-lt"/>
          <a:ea typeface="+mn-ea"/>
          <a:cs typeface="+mn-cs"/>
        </a:defRPr>
      </a:lvl1pPr>
      <a:lvl2pPr marL="914400" indent="-457200" algn="l" rtl="0" fontAlgn="base">
        <a:spcBef>
          <a:spcPct val="20000"/>
        </a:spcBef>
        <a:spcAft>
          <a:spcPct val="0"/>
        </a:spcAft>
        <a:buClr>
          <a:srgbClr val="6699FF"/>
        </a:buClr>
        <a:buFont typeface="+mj-lt"/>
        <a:buNone/>
        <a:defRPr sz="2000">
          <a:solidFill>
            <a:srgbClr val="AEBB68"/>
          </a:solidFill>
          <a:latin typeface="+mn-lt"/>
        </a:defRPr>
      </a:lvl2pPr>
      <a:lvl3pPr marL="1143000" indent="-228600" algn="l" rtl="0" fontAlgn="base">
        <a:spcBef>
          <a:spcPct val="20000"/>
        </a:spcBef>
        <a:spcAft>
          <a:spcPct val="0"/>
        </a:spcAft>
        <a:buClr>
          <a:srgbClr val="6699FF"/>
        </a:buClr>
        <a:buFont typeface="Franklin Gothic Medium" pitchFamily="34" charset="0"/>
        <a:buNone/>
        <a:defRPr sz="2000">
          <a:solidFill>
            <a:srgbClr val="6666FF"/>
          </a:solidFill>
          <a:latin typeface="+mn-lt"/>
        </a:defRPr>
      </a:lvl3pPr>
      <a:lvl4pPr marL="16002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4pPr>
      <a:lvl5pPr marL="20574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5pPr>
      <a:lvl6pPr marL="25146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6pPr>
      <a:lvl7pPr marL="29718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7pPr>
      <a:lvl8pPr marL="34290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8pPr>
      <a:lvl9pPr marL="38862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3" name="Title 1"/>
          <p:cNvSpPr txBox="1">
            <a:spLocks/>
          </p:cNvSpPr>
          <p:nvPr userDrawn="1"/>
        </p:nvSpPr>
        <p:spPr>
          <a:xfrm>
            <a:off x="0" y="0"/>
            <a:ext cx="12192000" cy="762000"/>
          </a:xfrm>
          <a:prstGeom prst="rect">
            <a:avLst/>
          </a:prstGeom>
          <a:gradFill flip="none" rotWithShape="1">
            <a:gsLst>
              <a:gs pos="28000">
                <a:srgbClr val="67802B"/>
              </a:gs>
              <a:gs pos="80000">
                <a:srgbClr val="AEBB68"/>
              </a:gs>
            </a:gsLst>
            <a:path path="rect">
              <a:fillToRect l="100000" b="100000"/>
            </a:path>
            <a:tileRect t="-100000" r="-100000"/>
          </a:gradFill>
        </p:spPr>
        <p:txBody>
          <a:bodyPr/>
          <a:lstStyle>
            <a:lvl1pPr algn="l" rtl="0" fontAlgn="base">
              <a:spcBef>
                <a:spcPct val="0"/>
              </a:spcBef>
              <a:spcAft>
                <a:spcPct val="0"/>
              </a:spcAft>
              <a:defRPr sz="3800">
                <a:solidFill>
                  <a:schemeClr val="accent6"/>
                </a:solidFill>
                <a:latin typeface="+mj-lt"/>
                <a:ea typeface="+mj-ea"/>
                <a:cs typeface="+mj-cs"/>
              </a:defRPr>
            </a:lvl1pPr>
            <a:lvl2pPr algn="r" rtl="0" fontAlgn="base">
              <a:spcBef>
                <a:spcPct val="0"/>
              </a:spcBef>
              <a:spcAft>
                <a:spcPct val="0"/>
              </a:spcAft>
              <a:defRPr sz="3800">
                <a:solidFill>
                  <a:schemeClr val="bg1"/>
                </a:solidFill>
                <a:latin typeface="Calibri" pitchFamily="34" charset="0"/>
              </a:defRPr>
            </a:lvl2pPr>
            <a:lvl3pPr algn="r" rtl="0" fontAlgn="base">
              <a:spcBef>
                <a:spcPct val="0"/>
              </a:spcBef>
              <a:spcAft>
                <a:spcPct val="0"/>
              </a:spcAft>
              <a:defRPr sz="3800">
                <a:solidFill>
                  <a:schemeClr val="bg1"/>
                </a:solidFill>
                <a:latin typeface="Calibri" pitchFamily="34" charset="0"/>
              </a:defRPr>
            </a:lvl3pPr>
            <a:lvl4pPr algn="r" rtl="0" fontAlgn="base">
              <a:spcBef>
                <a:spcPct val="0"/>
              </a:spcBef>
              <a:spcAft>
                <a:spcPct val="0"/>
              </a:spcAft>
              <a:defRPr sz="3800">
                <a:solidFill>
                  <a:schemeClr val="bg1"/>
                </a:solidFill>
                <a:latin typeface="Calibri" pitchFamily="34" charset="0"/>
              </a:defRPr>
            </a:lvl4pPr>
            <a:lvl5pPr algn="r" rtl="0" fontAlgn="base">
              <a:spcBef>
                <a:spcPct val="0"/>
              </a:spcBef>
              <a:spcAft>
                <a:spcPct val="0"/>
              </a:spcAft>
              <a:defRPr sz="3800">
                <a:solidFill>
                  <a:schemeClr val="bg1"/>
                </a:solidFill>
                <a:latin typeface="Calibri" pitchFamily="34" charset="0"/>
              </a:defRPr>
            </a:lvl5pPr>
            <a:lvl6pPr marL="457200" algn="r" rtl="0" fontAlgn="base">
              <a:spcBef>
                <a:spcPct val="0"/>
              </a:spcBef>
              <a:spcAft>
                <a:spcPct val="0"/>
              </a:spcAft>
              <a:defRPr sz="3800">
                <a:solidFill>
                  <a:schemeClr val="bg1"/>
                </a:solidFill>
                <a:latin typeface="Calibri" pitchFamily="34" charset="0"/>
              </a:defRPr>
            </a:lvl6pPr>
            <a:lvl7pPr marL="914400" algn="r" rtl="0" fontAlgn="base">
              <a:spcBef>
                <a:spcPct val="0"/>
              </a:spcBef>
              <a:spcAft>
                <a:spcPct val="0"/>
              </a:spcAft>
              <a:defRPr sz="3800">
                <a:solidFill>
                  <a:schemeClr val="bg1"/>
                </a:solidFill>
                <a:latin typeface="Calibri" pitchFamily="34" charset="0"/>
              </a:defRPr>
            </a:lvl7pPr>
            <a:lvl8pPr marL="1371600" algn="r" rtl="0" fontAlgn="base">
              <a:spcBef>
                <a:spcPct val="0"/>
              </a:spcBef>
              <a:spcAft>
                <a:spcPct val="0"/>
              </a:spcAft>
              <a:defRPr sz="3800">
                <a:solidFill>
                  <a:schemeClr val="bg1"/>
                </a:solidFill>
                <a:latin typeface="Calibri" pitchFamily="34" charset="0"/>
              </a:defRPr>
            </a:lvl8pPr>
            <a:lvl9pPr marL="1828800" algn="r" rtl="0" fontAlgn="base">
              <a:spcBef>
                <a:spcPct val="0"/>
              </a:spcBef>
              <a:spcAft>
                <a:spcPct val="0"/>
              </a:spcAft>
              <a:defRPr sz="3800">
                <a:solidFill>
                  <a:schemeClr val="bg1"/>
                </a:solidFill>
                <a:latin typeface="Calibri" pitchFamily="34" charset="0"/>
              </a:defRPr>
            </a:lvl9pPr>
          </a:lstStyle>
          <a:p>
            <a:pPr eaLnBrk="1" hangingPunct="1"/>
            <a:endParaRPr lang="en-GB" sz="3800" kern="0" dirty="0"/>
          </a:p>
        </p:txBody>
      </p:sp>
      <p:sp>
        <p:nvSpPr>
          <p:cNvPr id="10255" name="Rectangle 15"/>
          <p:cNvSpPr>
            <a:spLocks noGrp="1" noChangeArrowheads="1"/>
          </p:cNvSpPr>
          <p:nvPr>
            <p:ph type="body" idx="1"/>
          </p:nvPr>
        </p:nvSpPr>
        <p:spPr bwMode="auto">
          <a:xfrm>
            <a:off x="304800" y="1066800"/>
            <a:ext cx="11582400" cy="53340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endParaRPr lang="en-US" dirty="0"/>
          </a:p>
          <a:p>
            <a:pPr lvl="0"/>
            <a:r>
              <a:rPr lang="en-US" dirty="0"/>
              <a:t>Click to edit Master text styles</a:t>
            </a:r>
          </a:p>
          <a:p>
            <a:pPr lvl="1"/>
            <a:r>
              <a:rPr lang="en-US" dirty="0"/>
              <a:t>Second level</a:t>
            </a:r>
          </a:p>
        </p:txBody>
      </p:sp>
      <p:sp>
        <p:nvSpPr>
          <p:cNvPr id="15" name="Rectangle 47"/>
          <p:cNvSpPr>
            <a:spLocks noChangeArrowheads="1"/>
          </p:cNvSpPr>
          <p:nvPr userDrawn="1"/>
        </p:nvSpPr>
        <p:spPr bwMode="auto">
          <a:xfrm>
            <a:off x="0" y="6629400"/>
            <a:ext cx="12192000" cy="228600"/>
          </a:xfrm>
          <a:prstGeom prst="rect">
            <a:avLst/>
          </a:prstGeom>
          <a:solidFill>
            <a:srgbClr val="AEBB68">
              <a:alpha val="85000"/>
            </a:srgbClr>
          </a:solidFill>
          <a:ln w="19050">
            <a:noFill/>
            <a:miter lim="800000"/>
            <a:headEnd/>
            <a:tailEnd/>
          </a:ln>
          <a:effectLst/>
        </p:spPr>
        <p:txBody>
          <a:bodyPr wrap="none" lIns="91435" tIns="45718" rIns="91435" bIns="45718" anchor="ctr"/>
          <a:lstStyle/>
          <a:p>
            <a:pPr algn="l" eaLnBrk="1" hangingPunct="1"/>
            <a:endParaRPr lang="en-US" sz="2400" u="none" dirty="0">
              <a:solidFill>
                <a:schemeClr val="bg1"/>
              </a:solidFill>
              <a:latin typeface="Calibri" pitchFamily="34" charset="0"/>
            </a:endParaRPr>
          </a:p>
        </p:txBody>
      </p:sp>
      <p:sp>
        <p:nvSpPr>
          <p:cNvPr id="19" name="Rectangle 34"/>
          <p:cNvSpPr>
            <a:spLocks noChangeArrowheads="1"/>
          </p:cNvSpPr>
          <p:nvPr userDrawn="1"/>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3"/>
              </a:rPr>
              <a:t>kondo.keitaro@qst.go.jp</a:t>
            </a:r>
            <a:r>
              <a:rPr lang="en-US" sz="1200" u="sng" dirty="0">
                <a:solidFill>
                  <a:srgbClr val="0563C1"/>
                </a:solidFill>
                <a:effectLst/>
                <a:latin typeface="Calibri" panose="020F0502020204030204" pitchFamily="34" charset="0"/>
                <a:ea typeface="Calibri" panose="020F0502020204030204" pitchFamily="34" charset="0"/>
              </a:rPr>
              <a:t>  </a:t>
            </a:r>
            <a:endParaRPr lang="en-US" sz="1200" dirty="0">
              <a:solidFill>
                <a:srgbClr val="132577"/>
              </a:solidFill>
              <a:latin typeface="Calibri" pitchFamily="34" charset="0"/>
            </a:endParaRPr>
          </a:p>
        </p:txBody>
      </p:sp>
      <p:sp>
        <p:nvSpPr>
          <p:cNvPr id="10243" name="Rectangle 3"/>
          <p:cNvSpPr>
            <a:spLocks noGrp="1" noChangeArrowheads="1"/>
          </p:cNvSpPr>
          <p:nvPr>
            <p:ph type="sldNum" sz="quarter" idx="4"/>
          </p:nvPr>
        </p:nvSpPr>
        <p:spPr bwMode="auto">
          <a:xfrm>
            <a:off x="10668000" y="6629400"/>
            <a:ext cx="15240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eaLnBrk="1" hangingPunct="1">
              <a:defRPr sz="1100">
                <a:solidFill>
                  <a:srgbClr val="132577"/>
                </a:solidFill>
                <a:latin typeface="+mn-lt"/>
              </a:defRPr>
            </a:lvl1pPr>
          </a:lstStyle>
          <a:p>
            <a:fld id="{2C1C7F64-630B-4998-9764-685EC88B06E4}" type="slidenum">
              <a:rPr lang="en-US" sz="1200" smtClean="0"/>
              <a:pPr/>
              <a:t>‹#›</a:t>
            </a:fld>
            <a:r>
              <a:rPr lang="en-US" dirty="0"/>
              <a:t> </a:t>
            </a:r>
          </a:p>
        </p:txBody>
      </p:sp>
      <p:sp>
        <p:nvSpPr>
          <p:cNvPr id="20" name="Rectangle 34"/>
          <p:cNvSpPr>
            <a:spLocks noChangeArrowheads="1"/>
          </p:cNvSpPr>
          <p:nvPr userDrawn="1"/>
        </p:nvSpPr>
        <p:spPr bwMode="auto">
          <a:xfrm>
            <a:off x="2438400" y="6642100"/>
            <a:ext cx="7315200" cy="215900"/>
          </a:xfrm>
          <a:prstGeom prst="rect">
            <a:avLst/>
          </a:prstGeom>
          <a:noFill/>
          <a:ln w="9525">
            <a:noFill/>
            <a:miter lim="800000"/>
            <a:headEnd/>
            <a:tailEnd/>
          </a:ln>
          <a:effectLst/>
        </p:spPr>
        <p:txBody>
          <a:bodyPr anchor="ctr"/>
          <a:lstStyle/>
          <a:p>
            <a:pPr algn="ctr" eaLnBrk="1" hangingPunct="1"/>
            <a:r>
              <a:rPr lang="en-US" sz="1200" dirty="0">
                <a:solidFill>
                  <a:srgbClr val="132577"/>
                </a:solidFill>
                <a:latin typeface="Calibri" pitchFamily="34" charset="0"/>
              </a:rPr>
              <a:t>Accelerator Reliability</a:t>
            </a:r>
            <a:r>
              <a:rPr lang="en-US" sz="1200" baseline="0" dirty="0">
                <a:solidFill>
                  <a:srgbClr val="132577"/>
                </a:solidFill>
                <a:latin typeface="Calibri" pitchFamily="34" charset="0"/>
              </a:rPr>
              <a:t> Workshop 2024</a:t>
            </a:r>
            <a:endParaRPr lang="en-US" sz="1200" dirty="0">
              <a:solidFill>
                <a:srgbClr val="132577"/>
              </a:solidFill>
              <a:latin typeface="Calibri" pitchFamily="34" charset="0"/>
            </a:endParaRPr>
          </a:p>
        </p:txBody>
      </p:sp>
      <p:pic>
        <p:nvPicPr>
          <p:cNvPr id="3" name="Graphic 2">
            <a:extLst>
              <a:ext uri="{FF2B5EF4-FFF2-40B4-BE49-F238E27FC236}">
                <a16:creationId xmlns:a16="http://schemas.microsoft.com/office/drawing/2014/main" id="{272D7921-97BE-40FB-7FB2-212E6FEE6BE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810875" y="71437"/>
            <a:ext cx="1238250" cy="619125"/>
          </a:xfrm>
          <a:prstGeom prst="rect">
            <a:avLst/>
          </a:prstGeom>
        </p:spPr>
      </p:pic>
    </p:spTree>
    <p:extLst>
      <p:ext uri="{BB962C8B-B14F-4D97-AF65-F5344CB8AC3E}">
        <p14:creationId xmlns:p14="http://schemas.microsoft.com/office/powerpoint/2010/main" val="782629113"/>
      </p:ext>
    </p:extLst>
  </p:cSld>
  <p:clrMap bg1="lt1" tx1="dk1" bg2="lt2" tx2="dk2" accent1="accent1" accent2="accent2" accent3="accent3" accent4="accent4" accent5="accent5" accent6="accent6" hlink="hlink" folHlink="folHlink"/>
  <p:sldLayoutIdLst>
    <p:sldLayoutId id="2147483741" r:id="rId1"/>
  </p:sldLayoutIdLst>
  <p:transition spd="med">
    <p:fade thruBlk="1"/>
  </p:transition>
  <p:hf hdr="0" dt="0"/>
  <p:txStyles>
    <p:titleStyle>
      <a:lvl1pPr algn="l" rtl="0" fontAlgn="base">
        <a:spcBef>
          <a:spcPct val="0"/>
        </a:spcBef>
        <a:spcAft>
          <a:spcPct val="0"/>
        </a:spcAft>
        <a:defRPr sz="3800">
          <a:solidFill>
            <a:schemeClr val="accent6"/>
          </a:solidFill>
          <a:latin typeface="+mj-lt"/>
          <a:ea typeface="+mj-ea"/>
          <a:cs typeface="+mj-cs"/>
        </a:defRPr>
      </a:lvl1pPr>
      <a:lvl2pPr algn="r" rtl="0" fontAlgn="base">
        <a:spcBef>
          <a:spcPct val="0"/>
        </a:spcBef>
        <a:spcAft>
          <a:spcPct val="0"/>
        </a:spcAft>
        <a:defRPr sz="3800">
          <a:solidFill>
            <a:schemeClr val="bg1"/>
          </a:solidFill>
          <a:latin typeface="Calibri" pitchFamily="34" charset="0"/>
        </a:defRPr>
      </a:lvl2pPr>
      <a:lvl3pPr algn="r" rtl="0" fontAlgn="base">
        <a:spcBef>
          <a:spcPct val="0"/>
        </a:spcBef>
        <a:spcAft>
          <a:spcPct val="0"/>
        </a:spcAft>
        <a:defRPr sz="3800">
          <a:solidFill>
            <a:schemeClr val="bg1"/>
          </a:solidFill>
          <a:latin typeface="Calibri" pitchFamily="34" charset="0"/>
        </a:defRPr>
      </a:lvl3pPr>
      <a:lvl4pPr algn="r" rtl="0" fontAlgn="base">
        <a:spcBef>
          <a:spcPct val="0"/>
        </a:spcBef>
        <a:spcAft>
          <a:spcPct val="0"/>
        </a:spcAft>
        <a:defRPr sz="3800">
          <a:solidFill>
            <a:schemeClr val="bg1"/>
          </a:solidFill>
          <a:latin typeface="Calibri" pitchFamily="34" charset="0"/>
        </a:defRPr>
      </a:lvl4pPr>
      <a:lvl5pPr algn="r" rtl="0" fontAlgn="base">
        <a:spcBef>
          <a:spcPct val="0"/>
        </a:spcBef>
        <a:spcAft>
          <a:spcPct val="0"/>
        </a:spcAft>
        <a:defRPr sz="3800">
          <a:solidFill>
            <a:schemeClr val="bg1"/>
          </a:solidFill>
          <a:latin typeface="Calibri" pitchFamily="34" charset="0"/>
        </a:defRPr>
      </a:lvl5pPr>
      <a:lvl6pPr marL="457200" algn="r" rtl="0" fontAlgn="base">
        <a:spcBef>
          <a:spcPct val="0"/>
        </a:spcBef>
        <a:spcAft>
          <a:spcPct val="0"/>
        </a:spcAft>
        <a:defRPr sz="3800">
          <a:solidFill>
            <a:schemeClr val="bg1"/>
          </a:solidFill>
          <a:latin typeface="Calibri" pitchFamily="34" charset="0"/>
        </a:defRPr>
      </a:lvl6pPr>
      <a:lvl7pPr marL="914400" algn="r" rtl="0" fontAlgn="base">
        <a:spcBef>
          <a:spcPct val="0"/>
        </a:spcBef>
        <a:spcAft>
          <a:spcPct val="0"/>
        </a:spcAft>
        <a:defRPr sz="3800">
          <a:solidFill>
            <a:schemeClr val="bg1"/>
          </a:solidFill>
          <a:latin typeface="Calibri" pitchFamily="34" charset="0"/>
        </a:defRPr>
      </a:lvl7pPr>
      <a:lvl8pPr marL="1371600" algn="r" rtl="0" fontAlgn="base">
        <a:spcBef>
          <a:spcPct val="0"/>
        </a:spcBef>
        <a:spcAft>
          <a:spcPct val="0"/>
        </a:spcAft>
        <a:defRPr sz="3800">
          <a:solidFill>
            <a:schemeClr val="bg1"/>
          </a:solidFill>
          <a:latin typeface="Calibri" pitchFamily="34" charset="0"/>
        </a:defRPr>
      </a:lvl8pPr>
      <a:lvl9pPr marL="1828800" algn="r" rtl="0" fontAlgn="base">
        <a:spcBef>
          <a:spcPct val="0"/>
        </a:spcBef>
        <a:spcAft>
          <a:spcPct val="0"/>
        </a:spcAft>
        <a:defRPr sz="3800">
          <a:solidFill>
            <a:schemeClr val="bg1"/>
          </a:solidFill>
          <a:latin typeface="Calibri" pitchFamily="34" charset="0"/>
        </a:defRPr>
      </a:lvl9pPr>
    </p:titleStyle>
    <p:bodyStyle>
      <a:lvl1pPr marL="342900" indent="-342900" algn="l" rtl="0" fontAlgn="base">
        <a:spcBef>
          <a:spcPct val="20000"/>
        </a:spcBef>
        <a:spcAft>
          <a:spcPct val="0"/>
        </a:spcAft>
        <a:buClr>
          <a:srgbClr val="000099"/>
        </a:buClr>
        <a:buFont typeface="Arial Unicode MS" pitchFamily="34" charset="-128"/>
        <a:buChar char="●"/>
        <a:defRPr sz="2000">
          <a:solidFill>
            <a:schemeClr val="accent6"/>
          </a:solidFill>
          <a:latin typeface="+mn-lt"/>
          <a:ea typeface="+mn-ea"/>
          <a:cs typeface="+mn-cs"/>
        </a:defRPr>
      </a:lvl1pPr>
      <a:lvl2pPr marL="914400" indent="-457200" algn="l" rtl="0" fontAlgn="base">
        <a:spcBef>
          <a:spcPct val="20000"/>
        </a:spcBef>
        <a:spcAft>
          <a:spcPct val="0"/>
        </a:spcAft>
        <a:buClr>
          <a:srgbClr val="6699FF"/>
        </a:buClr>
        <a:buFont typeface="+mj-lt"/>
        <a:buNone/>
        <a:defRPr sz="2000">
          <a:solidFill>
            <a:srgbClr val="AEBB68"/>
          </a:solidFill>
          <a:latin typeface="+mn-lt"/>
        </a:defRPr>
      </a:lvl2pPr>
      <a:lvl3pPr marL="1143000" indent="-228600" algn="l" rtl="0" fontAlgn="base">
        <a:spcBef>
          <a:spcPct val="20000"/>
        </a:spcBef>
        <a:spcAft>
          <a:spcPct val="0"/>
        </a:spcAft>
        <a:buClr>
          <a:srgbClr val="6699FF"/>
        </a:buClr>
        <a:buFont typeface="Franklin Gothic Medium" pitchFamily="34" charset="0"/>
        <a:buNone/>
        <a:defRPr sz="2000">
          <a:solidFill>
            <a:srgbClr val="6666FF"/>
          </a:solidFill>
          <a:latin typeface="+mn-lt"/>
        </a:defRPr>
      </a:lvl3pPr>
      <a:lvl4pPr marL="16002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4pPr>
      <a:lvl5pPr marL="20574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5pPr>
      <a:lvl6pPr marL="25146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6pPr>
      <a:lvl7pPr marL="29718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7pPr>
      <a:lvl8pPr marL="34290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8pPr>
      <a:lvl9pPr marL="38862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3" name="Title 1"/>
          <p:cNvSpPr txBox="1">
            <a:spLocks/>
          </p:cNvSpPr>
          <p:nvPr userDrawn="1"/>
        </p:nvSpPr>
        <p:spPr>
          <a:xfrm>
            <a:off x="0" y="0"/>
            <a:ext cx="12192000" cy="762000"/>
          </a:xfrm>
          <a:prstGeom prst="rect">
            <a:avLst/>
          </a:prstGeom>
          <a:gradFill flip="none" rotWithShape="1">
            <a:gsLst>
              <a:gs pos="28000">
                <a:srgbClr val="67802B"/>
              </a:gs>
              <a:gs pos="80000">
                <a:srgbClr val="AEBB68"/>
              </a:gs>
            </a:gsLst>
            <a:path path="rect">
              <a:fillToRect l="100000" b="100000"/>
            </a:path>
            <a:tileRect t="-100000" r="-100000"/>
          </a:gradFill>
        </p:spPr>
        <p:txBody>
          <a:bodyPr/>
          <a:lstStyle>
            <a:lvl1pPr algn="l" rtl="0" fontAlgn="base">
              <a:spcBef>
                <a:spcPct val="0"/>
              </a:spcBef>
              <a:spcAft>
                <a:spcPct val="0"/>
              </a:spcAft>
              <a:defRPr sz="3800">
                <a:solidFill>
                  <a:schemeClr val="accent6"/>
                </a:solidFill>
                <a:latin typeface="+mj-lt"/>
                <a:ea typeface="+mj-ea"/>
                <a:cs typeface="+mj-cs"/>
              </a:defRPr>
            </a:lvl1pPr>
            <a:lvl2pPr algn="r" rtl="0" fontAlgn="base">
              <a:spcBef>
                <a:spcPct val="0"/>
              </a:spcBef>
              <a:spcAft>
                <a:spcPct val="0"/>
              </a:spcAft>
              <a:defRPr sz="3800">
                <a:solidFill>
                  <a:schemeClr val="bg1"/>
                </a:solidFill>
                <a:latin typeface="Calibri" pitchFamily="34" charset="0"/>
              </a:defRPr>
            </a:lvl2pPr>
            <a:lvl3pPr algn="r" rtl="0" fontAlgn="base">
              <a:spcBef>
                <a:spcPct val="0"/>
              </a:spcBef>
              <a:spcAft>
                <a:spcPct val="0"/>
              </a:spcAft>
              <a:defRPr sz="3800">
                <a:solidFill>
                  <a:schemeClr val="bg1"/>
                </a:solidFill>
                <a:latin typeface="Calibri" pitchFamily="34" charset="0"/>
              </a:defRPr>
            </a:lvl3pPr>
            <a:lvl4pPr algn="r" rtl="0" fontAlgn="base">
              <a:spcBef>
                <a:spcPct val="0"/>
              </a:spcBef>
              <a:spcAft>
                <a:spcPct val="0"/>
              </a:spcAft>
              <a:defRPr sz="3800">
                <a:solidFill>
                  <a:schemeClr val="bg1"/>
                </a:solidFill>
                <a:latin typeface="Calibri" pitchFamily="34" charset="0"/>
              </a:defRPr>
            </a:lvl4pPr>
            <a:lvl5pPr algn="r" rtl="0" fontAlgn="base">
              <a:spcBef>
                <a:spcPct val="0"/>
              </a:spcBef>
              <a:spcAft>
                <a:spcPct val="0"/>
              </a:spcAft>
              <a:defRPr sz="3800">
                <a:solidFill>
                  <a:schemeClr val="bg1"/>
                </a:solidFill>
                <a:latin typeface="Calibri" pitchFamily="34" charset="0"/>
              </a:defRPr>
            </a:lvl5pPr>
            <a:lvl6pPr marL="457200" algn="r" rtl="0" fontAlgn="base">
              <a:spcBef>
                <a:spcPct val="0"/>
              </a:spcBef>
              <a:spcAft>
                <a:spcPct val="0"/>
              </a:spcAft>
              <a:defRPr sz="3800">
                <a:solidFill>
                  <a:schemeClr val="bg1"/>
                </a:solidFill>
                <a:latin typeface="Calibri" pitchFamily="34" charset="0"/>
              </a:defRPr>
            </a:lvl6pPr>
            <a:lvl7pPr marL="914400" algn="r" rtl="0" fontAlgn="base">
              <a:spcBef>
                <a:spcPct val="0"/>
              </a:spcBef>
              <a:spcAft>
                <a:spcPct val="0"/>
              </a:spcAft>
              <a:defRPr sz="3800">
                <a:solidFill>
                  <a:schemeClr val="bg1"/>
                </a:solidFill>
                <a:latin typeface="Calibri" pitchFamily="34" charset="0"/>
              </a:defRPr>
            </a:lvl7pPr>
            <a:lvl8pPr marL="1371600" algn="r" rtl="0" fontAlgn="base">
              <a:spcBef>
                <a:spcPct val="0"/>
              </a:spcBef>
              <a:spcAft>
                <a:spcPct val="0"/>
              </a:spcAft>
              <a:defRPr sz="3800">
                <a:solidFill>
                  <a:schemeClr val="bg1"/>
                </a:solidFill>
                <a:latin typeface="Calibri" pitchFamily="34" charset="0"/>
              </a:defRPr>
            </a:lvl8pPr>
            <a:lvl9pPr marL="1828800" algn="r" rtl="0" fontAlgn="base">
              <a:spcBef>
                <a:spcPct val="0"/>
              </a:spcBef>
              <a:spcAft>
                <a:spcPct val="0"/>
              </a:spcAft>
              <a:defRPr sz="3800">
                <a:solidFill>
                  <a:schemeClr val="bg1"/>
                </a:solidFill>
                <a:latin typeface="Calibri" pitchFamily="34" charset="0"/>
              </a:defRPr>
            </a:lvl9pPr>
          </a:lstStyle>
          <a:p>
            <a:pPr eaLnBrk="1" hangingPunct="1"/>
            <a:endParaRPr lang="en-GB" sz="3800" kern="0" dirty="0"/>
          </a:p>
        </p:txBody>
      </p:sp>
      <p:sp>
        <p:nvSpPr>
          <p:cNvPr id="10255" name="Rectangle 15"/>
          <p:cNvSpPr>
            <a:spLocks noGrp="1" noChangeArrowheads="1"/>
          </p:cNvSpPr>
          <p:nvPr>
            <p:ph type="body" idx="1"/>
          </p:nvPr>
        </p:nvSpPr>
        <p:spPr bwMode="auto">
          <a:xfrm>
            <a:off x="304800" y="1066800"/>
            <a:ext cx="11582400" cy="53340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endParaRPr lang="en-US" dirty="0"/>
          </a:p>
          <a:p>
            <a:pPr lvl="0"/>
            <a:r>
              <a:rPr lang="en-US" dirty="0"/>
              <a:t>Click to edit Master text styles</a:t>
            </a:r>
          </a:p>
          <a:p>
            <a:pPr lvl="1"/>
            <a:r>
              <a:rPr lang="en-US" dirty="0"/>
              <a:t>Second level</a:t>
            </a:r>
          </a:p>
        </p:txBody>
      </p:sp>
      <p:sp>
        <p:nvSpPr>
          <p:cNvPr id="15" name="Rectangle 47"/>
          <p:cNvSpPr>
            <a:spLocks noChangeArrowheads="1"/>
          </p:cNvSpPr>
          <p:nvPr userDrawn="1"/>
        </p:nvSpPr>
        <p:spPr bwMode="auto">
          <a:xfrm>
            <a:off x="0" y="6629400"/>
            <a:ext cx="12192000" cy="228600"/>
          </a:xfrm>
          <a:prstGeom prst="rect">
            <a:avLst/>
          </a:prstGeom>
          <a:solidFill>
            <a:srgbClr val="AEBB68">
              <a:alpha val="85000"/>
            </a:srgbClr>
          </a:solidFill>
          <a:ln w="19050">
            <a:noFill/>
            <a:miter lim="800000"/>
            <a:headEnd/>
            <a:tailEnd/>
          </a:ln>
          <a:effectLst/>
        </p:spPr>
        <p:txBody>
          <a:bodyPr wrap="none" lIns="91435" tIns="45718" rIns="91435" bIns="45718" anchor="ctr"/>
          <a:lstStyle/>
          <a:p>
            <a:pPr algn="l" eaLnBrk="1" hangingPunct="1"/>
            <a:endParaRPr lang="en-US" sz="2400" u="none" dirty="0">
              <a:solidFill>
                <a:schemeClr val="bg1"/>
              </a:solidFill>
              <a:latin typeface="Calibri" pitchFamily="34" charset="0"/>
            </a:endParaRPr>
          </a:p>
        </p:txBody>
      </p:sp>
      <p:sp>
        <p:nvSpPr>
          <p:cNvPr id="19" name="Rectangle 34"/>
          <p:cNvSpPr>
            <a:spLocks noChangeArrowheads="1"/>
          </p:cNvSpPr>
          <p:nvPr userDrawn="1"/>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3"/>
              </a:rPr>
              <a:t>stephen.molloy@maxiv.lu.se</a:t>
            </a:r>
            <a:r>
              <a:rPr lang="en-US" sz="1200" u="sng" dirty="0">
                <a:solidFill>
                  <a:srgbClr val="0563C1"/>
                </a:solidFill>
                <a:effectLst/>
                <a:latin typeface="Calibri" panose="020F0502020204030204" pitchFamily="34" charset="0"/>
                <a:ea typeface="Calibri" panose="020F0502020204030204" pitchFamily="34" charset="0"/>
              </a:rPr>
              <a:t>  </a:t>
            </a:r>
            <a:endParaRPr lang="en-US" sz="1200" dirty="0">
              <a:solidFill>
                <a:srgbClr val="132577"/>
              </a:solidFill>
              <a:latin typeface="Calibri" pitchFamily="34" charset="0"/>
            </a:endParaRPr>
          </a:p>
        </p:txBody>
      </p:sp>
      <p:sp>
        <p:nvSpPr>
          <p:cNvPr id="10243" name="Rectangle 3"/>
          <p:cNvSpPr>
            <a:spLocks noGrp="1" noChangeArrowheads="1"/>
          </p:cNvSpPr>
          <p:nvPr>
            <p:ph type="sldNum" sz="quarter" idx="4"/>
          </p:nvPr>
        </p:nvSpPr>
        <p:spPr bwMode="auto">
          <a:xfrm>
            <a:off x="10668000" y="6629400"/>
            <a:ext cx="15240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eaLnBrk="1" hangingPunct="1">
              <a:defRPr sz="1100">
                <a:solidFill>
                  <a:srgbClr val="132577"/>
                </a:solidFill>
                <a:latin typeface="+mn-lt"/>
              </a:defRPr>
            </a:lvl1pPr>
          </a:lstStyle>
          <a:p>
            <a:fld id="{2C1C7F64-630B-4998-9764-685EC88B06E4}" type="slidenum">
              <a:rPr lang="en-US" sz="1200" smtClean="0"/>
              <a:pPr/>
              <a:t>‹#›</a:t>
            </a:fld>
            <a:r>
              <a:rPr lang="en-US" dirty="0"/>
              <a:t> </a:t>
            </a:r>
          </a:p>
        </p:txBody>
      </p:sp>
      <p:sp>
        <p:nvSpPr>
          <p:cNvPr id="20" name="Rectangle 34"/>
          <p:cNvSpPr>
            <a:spLocks noChangeArrowheads="1"/>
          </p:cNvSpPr>
          <p:nvPr userDrawn="1"/>
        </p:nvSpPr>
        <p:spPr bwMode="auto">
          <a:xfrm>
            <a:off x="2438400" y="6642100"/>
            <a:ext cx="7315200" cy="215900"/>
          </a:xfrm>
          <a:prstGeom prst="rect">
            <a:avLst/>
          </a:prstGeom>
          <a:noFill/>
          <a:ln w="9525">
            <a:noFill/>
            <a:miter lim="800000"/>
            <a:headEnd/>
            <a:tailEnd/>
          </a:ln>
          <a:effectLst/>
        </p:spPr>
        <p:txBody>
          <a:bodyPr anchor="ctr"/>
          <a:lstStyle/>
          <a:p>
            <a:pPr algn="ctr" eaLnBrk="1" hangingPunct="1"/>
            <a:r>
              <a:rPr lang="en-US" sz="1200" dirty="0">
                <a:solidFill>
                  <a:srgbClr val="132577"/>
                </a:solidFill>
                <a:latin typeface="Calibri" pitchFamily="34" charset="0"/>
              </a:rPr>
              <a:t>Accelerator Reliability</a:t>
            </a:r>
            <a:r>
              <a:rPr lang="en-US" sz="1200" baseline="0" dirty="0">
                <a:solidFill>
                  <a:srgbClr val="132577"/>
                </a:solidFill>
                <a:latin typeface="Calibri" pitchFamily="34" charset="0"/>
              </a:rPr>
              <a:t> Workshop 2024</a:t>
            </a:r>
            <a:endParaRPr lang="en-US" sz="1200" dirty="0">
              <a:solidFill>
                <a:srgbClr val="132577"/>
              </a:solidFill>
              <a:latin typeface="Calibri" pitchFamily="34" charset="0"/>
            </a:endParaRPr>
          </a:p>
        </p:txBody>
      </p:sp>
      <p:pic>
        <p:nvPicPr>
          <p:cNvPr id="3" name="Graphic 2">
            <a:extLst>
              <a:ext uri="{FF2B5EF4-FFF2-40B4-BE49-F238E27FC236}">
                <a16:creationId xmlns:a16="http://schemas.microsoft.com/office/drawing/2014/main" id="{272D7921-97BE-40FB-7FB2-212E6FEE6BE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810875" y="71437"/>
            <a:ext cx="1238250" cy="619125"/>
          </a:xfrm>
          <a:prstGeom prst="rect">
            <a:avLst/>
          </a:prstGeom>
        </p:spPr>
      </p:pic>
    </p:spTree>
    <p:extLst>
      <p:ext uri="{BB962C8B-B14F-4D97-AF65-F5344CB8AC3E}">
        <p14:creationId xmlns:p14="http://schemas.microsoft.com/office/powerpoint/2010/main" val="731488914"/>
      </p:ext>
    </p:extLst>
  </p:cSld>
  <p:clrMap bg1="lt1" tx1="dk1" bg2="lt2" tx2="dk2" accent1="accent1" accent2="accent2" accent3="accent3" accent4="accent4" accent5="accent5" accent6="accent6" hlink="hlink" folHlink="folHlink"/>
  <p:sldLayoutIdLst>
    <p:sldLayoutId id="2147483743" r:id="rId1"/>
  </p:sldLayoutIdLst>
  <p:transition spd="med">
    <p:fade thruBlk="1"/>
  </p:transition>
  <p:hf hdr="0" dt="0"/>
  <p:txStyles>
    <p:titleStyle>
      <a:lvl1pPr algn="l" rtl="0" fontAlgn="base">
        <a:spcBef>
          <a:spcPct val="0"/>
        </a:spcBef>
        <a:spcAft>
          <a:spcPct val="0"/>
        </a:spcAft>
        <a:defRPr sz="3800">
          <a:solidFill>
            <a:schemeClr val="accent6"/>
          </a:solidFill>
          <a:latin typeface="+mj-lt"/>
          <a:ea typeface="+mj-ea"/>
          <a:cs typeface="+mj-cs"/>
        </a:defRPr>
      </a:lvl1pPr>
      <a:lvl2pPr algn="r" rtl="0" fontAlgn="base">
        <a:spcBef>
          <a:spcPct val="0"/>
        </a:spcBef>
        <a:spcAft>
          <a:spcPct val="0"/>
        </a:spcAft>
        <a:defRPr sz="3800">
          <a:solidFill>
            <a:schemeClr val="bg1"/>
          </a:solidFill>
          <a:latin typeface="Calibri" pitchFamily="34" charset="0"/>
        </a:defRPr>
      </a:lvl2pPr>
      <a:lvl3pPr algn="r" rtl="0" fontAlgn="base">
        <a:spcBef>
          <a:spcPct val="0"/>
        </a:spcBef>
        <a:spcAft>
          <a:spcPct val="0"/>
        </a:spcAft>
        <a:defRPr sz="3800">
          <a:solidFill>
            <a:schemeClr val="bg1"/>
          </a:solidFill>
          <a:latin typeface="Calibri" pitchFamily="34" charset="0"/>
        </a:defRPr>
      </a:lvl3pPr>
      <a:lvl4pPr algn="r" rtl="0" fontAlgn="base">
        <a:spcBef>
          <a:spcPct val="0"/>
        </a:spcBef>
        <a:spcAft>
          <a:spcPct val="0"/>
        </a:spcAft>
        <a:defRPr sz="3800">
          <a:solidFill>
            <a:schemeClr val="bg1"/>
          </a:solidFill>
          <a:latin typeface="Calibri" pitchFamily="34" charset="0"/>
        </a:defRPr>
      </a:lvl4pPr>
      <a:lvl5pPr algn="r" rtl="0" fontAlgn="base">
        <a:spcBef>
          <a:spcPct val="0"/>
        </a:spcBef>
        <a:spcAft>
          <a:spcPct val="0"/>
        </a:spcAft>
        <a:defRPr sz="3800">
          <a:solidFill>
            <a:schemeClr val="bg1"/>
          </a:solidFill>
          <a:latin typeface="Calibri" pitchFamily="34" charset="0"/>
        </a:defRPr>
      </a:lvl5pPr>
      <a:lvl6pPr marL="457200" algn="r" rtl="0" fontAlgn="base">
        <a:spcBef>
          <a:spcPct val="0"/>
        </a:spcBef>
        <a:spcAft>
          <a:spcPct val="0"/>
        </a:spcAft>
        <a:defRPr sz="3800">
          <a:solidFill>
            <a:schemeClr val="bg1"/>
          </a:solidFill>
          <a:latin typeface="Calibri" pitchFamily="34" charset="0"/>
        </a:defRPr>
      </a:lvl6pPr>
      <a:lvl7pPr marL="914400" algn="r" rtl="0" fontAlgn="base">
        <a:spcBef>
          <a:spcPct val="0"/>
        </a:spcBef>
        <a:spcAft>
          <a:spcPct val="0"/>
        </a:spcAft>
        <a:defRPr sz="3800">
          <a:solidFill>
            <a:schemeClr val="bg1"/>
          </a:solidFill>
          <a:latin typeface="Calibri" pitchFamily="34" charset="0"/>
        </a:defRPr>
      </a:lvl7pPr>
      <a:lvl8pPr marL="1371600" algn="r" rtl="0" fontAlgn="base">
        <a:spcBef>
          <a:spcPct val="0"/>
        </a:spcBef>
        <a:spcAft>
          <a:spcPct val="0"/>
        </a:spcAft>
        <a:defRPr sz="3800">
          <a:solidFill>
            <a:schemeClr val="bg1"/>
          </a:solidFill>
          <a:latin typeface="Calibri" pitchFamily="34" charset="0"/>
        </a:defRPr>
      </a:lvl8pPr>
      <a:lvl9pPr marL="1828800" algn="r" rtl="0" fontAlgn="base">
        <a:spcBef>
          <a:spcPct val="0"/>
        </a:spcBef>
        <a:spcAft>
          <a:spcPct val="0"/>
        </a:spcAft>
        <a:defRPr sz="3800">
          <a:solidFill>
            <a:schemeClr val="bg1"/>
          </a:solidFill>
          <a:latin typeface="Calibri" pitchFamily="34" charset="0"/>
        </a:defRPr>
      </a:lvl9pPr>
    </p:titleStyle>
    <p:bodyStyle>
      <a:lvl1pPr marL="342900" indent="-342900" algn="l" rtl="0" fontAlgn="base">
        <a:spcBef>
          <a:spcPct val="20000"/>
        </a:spcBef>
        <a:spcAft>
          <a:spcPct val="0"/>
        </a:spcAft>
        <a:buClr>
          <a:srgbClr val="000099"/>
        </a:buClr>
        <a:buFont typeface="Arial Unicode MS" pitchFamily="34" charset="-128"/>
        <a:buChar char="●"/>
        <a:defRPr sz="2000">
          <a:solidFill>
            <a:schemeClr val="accent6"/>
          </a:solidFill>
          <a:latin typeface="+mn-lt"/>
          <a:ea typeface="+mn-ea"/>
          <a:cs typeface="+mn-cs"/>
        </a:defRPr>
      </a:lvl1pPr>
      <a:lvl2pPr marL="914400" indent="-457200" algn="l" rtl="0" fontAlgn="base">
        <a:spcBef>
          <a:spcPct val="20000"/>
        </a:spcBef>
        <a:spcAft>
          <a:spcPct val="0"/>
        </a:spcAft>
        <a:buClr>
          <a:srgbClr val="6699FF"/>
        </a:buClr>
        <a:buFont typeface="+mj-lt"/>
        <a:buNone/>
        <a:defRPr sz="2000">
          <a:solidFill>
            <a:srgbClr val="AEBB68"/>
          </a:solidFill>
          <a:latin typeface="+mn-lt"/>
        </a:defRPr>
      </a:lvl2pPr>
      <a:lvl3pPr marL="1143000" indent="-228600" algn="l" rtl="0" fontAlgn="base">
        <a:spcBef>
          <a:spcPct val="20000"/>
        </a:spcBef>
        <a:spcAft>
          <a:spcPct val="0"/>
        </a:spcAft>
        <a:buClr>
          <a:srgbClr val="6699FF"/>
        </a:buClr>
        <a:buFont typeface="Franklin Gothic Medium" pitchFamily="34" charset="0"/>
        <a:buNone/>
        <a:defRPr sz="2000">
          <a:solidFill>
            <a:srgbClr val="6666FF"/>
          </a:solidFill>
          <a:latin typeface="+mn-lt"/>
        </a:defRPr>
      </a:lvl3pPr>
      <a:lvl4pPr marL="16002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4pPr>
      <a:lvl5pPr marL="20574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5pPr>
      <a:lvl6pPr marL="25146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6pPr>
      <a:lvl7pPr marL="29718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7pPr>
      <a:lvl8pPr marL="34290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8pPr>
      <a:lvl9pPr marL="38862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3" name="Title 1"/>
          <p:cNvSpPr txBox="1">
            <a:spLocks/>
          </p:cNvSpPr>
          <p:nvPr userDrawn="1"/>
        </p:nvSpPr>
        <p:spPr>
          <a:xfrm>
            <a:off x="0" y="0"/>
            <a:ext cx="12192000" cy="762000"/>
          </a:xfrm>
          <a:prstGeom prst="rect">
            <a:avLst/>
          </a:prstGeom>
          <a:gradFill flip="none" rotWithShape="1">
            <a:gsLst>
              <a:gs pos="28000">
                <a:srgbClr val="67802B"/>
              </a:gs>
              <a:gs pos="80000">
                <a:srgbClr val="AEBB68"/>
              </a:gs>
            </a:gsLst>
            <a:path path="rect">
              <a:fillToRect l="100000" b="100000"/>
            </a:path>
            <a:tileRect t="-100000" r="-100000"/>
          </a:gradFill>
        </p:spPr>
        <p:txBody>
          <a:bodyPr/>
          <a:lstStyle>
            <a:lvl1pPr algn="l" rtl="0" fontAlgn="base">
              <a:spcBef>
                <a:spcPct val="0"/>
              </a:spcBef>
              <a:spcAft>
                <a:spcPct val="0"/>
              </a:spcAft>
              <a:defRPr sz="3800">
                <a:solidFill>
                  <a:schemeClr val="accent6"/>
                </a:solidFill>
                <a:latin typeface="+mj-lt"/>
                <a:ea typeface="+mj-ea"/>
                <a:cs typeface="+mj-cs"/>
              </a:defRPr>
            </a:lvl1pPr>
            <a:lvl2pPr algn="r" rtl="0" fontAlgn="base">
              <a:spcBef>
                <a:spcPct val="0"/>
              </a:spcBef>
              <a:spcAft>
                <a:spcPct val="0"/>
              </a:spcAft>
              <a:defRPr sz="3800">
                <a:solidFill>
                  <a:schemeClr val="bg1"/>
                </a:solidFill>
                <a:latin typeface="Calibri" pitchFamily="34" charset="0"/>
              </a:defRPr>
            </a:lvl2pPr>
            <a:lvl3pPr algn="r" rtl="0" fontAlgn="base">
              <a:spcBef>
                <a:spcPct val="0"/>
              </a:spcBef>
              <a:spcAft>
                <a:spcPct val="0"/>
              </a:spcAft>
              <a:defRPr sz="3800">
                <a:solidFill>
                  <a:schemeClr val="bg1"/>
                </a:solidFill>
                <a:latin typeface="Calibri" pitchFamily="34" charset="0"/>
              </a:defRPr>
            </a:lvl3pPr>
            <a:lvl4pPr algn="r" rtl="0" fontAlgn="base">
              <a:spcBef>
                <a:spcPct val="0"/>
              </a:spcBef>
              <a:spcAft>
                <a:spcPct val="0"/>
              </a:spcAft>
              <a:defRPr sz="3800">
                <a:solidFill>
                  <a:schemeClr val="bg1"/>
                </a:solidFill>
                <a:latin typeface="Calibri" pitchFamily="34" charset="0"/>
              </a:defRPr>
            </a:lvl4pPr>
            <a:lvl5pPr algn="r" rtl="0" fontAlgn="base">
              <a:spcBef>
                <a:spcPct val="0"/>
              </a:spcBef>
              <a:spcAft>
                <a:spcPct val="0"/>
              </a:spcAft>
              <a:defRPr sz="3800">
                <a:solidFill>
                  <a:schemeClr val="bg1"/>
                </a:solidFill>
                <a:latin typeface="Calibri" pitchFamily="34" charset="0"/>
              </a:defRPr>
            </a:lvl5pPr>
            <a:lvl6pPr marL="457200" algn="r" rtl="0" fontAlgn="base">
              <a:spcBef>
                <a:spcPct val="0"/>
              </a:spcBef>
              <a:spcAft>
                <a:spcPct val="0"/>
              </a:spcAft>
              <a:defRPr sz="3800">
                <a:solidFill>
                  <a:schemeClr val="bg1"/>
                </a:solidFill>
                <a:latin typeface="Calibri" pitchFamily="34" charset="0"/>
              </a:defRPr>
            </a:lvl6pPr>
            <a:lvl7pPr marL="914400" algn="r" rtl="0" fontAlgn="base">
              <a:spcBef>
                <a:spcPct val="0"/>
              </a:spcBef>
              <a:spcAft>
                <a:spcPct val="0"/>
              </a:spcAft>
              <a:defRPr sz="3800">
                <a:solidFill>
                  <a:schemeClr val="bg1"/>
                </a:solidFill>
                <a:latin typeface="Calibri" pitchFamily="34" charset="0"/>
              </a:defRPr>
            </a:lvl7pPr>
            <a:lvl8pPr marL="1371600" algn="r" rtl="0" fontAlgn="base">
              <a:spcBef>
                <a:spcPct val="0"/>
              </a:spcBef>
              <a:spcAft>
                <a:spcPct val="0"/>
              </a:spcAft>
              <a:defRPr sz="3800">
                <a:solidFill>
                  <a:schemeClr val="bg1"/>
                </a:solidFill>
                <a:latin typeface="Calibri" pitchFamily="34" charset="0"/>
              </a:defRPr>
            </a:lvl8pPr>
            <a:lvl9pPr marL="1828800" algn="r" rtl="0" fontAlgn="base">
              <a:spcBef>
                <a:spcPct val="0"/>
              </a:spcBef>
              <a:spcAft>
                <a:spcPct val="0"/>
              </a:spcAft>
              <a:defRPr sz="3800">
                <a:solidFill>
                  <a:schemeClr val="bg1"/>
                </a:solidFill>
                <a:latin typeface="Calibri" pitchFamily="34" charset="0"/>
              </a:defRPr>
            </a:lvl9pPr>
          </a:lstStyle>
          <a:p>
            <a:pPr eaLnBrk="1" hangingPunct="1"/>
            <a:endParaRPr lang="en-GB" sz="3800" kern="0" dirty="0"/>
          </a:p>
        </p:txBody>
      </p:sp>
      <p:sp>
        <p:nvSpPr>
          <p:cNvPr id="10255" name="Rectangle 15"/>
          <p:cNvSpPr>
            <a:spLocks noGrp="1" noChangeArrowheads="1"/>
          </p:cNvSpPr>
          <p:nvPr>
            <p:ph type="body" idx="1"/>
          </p:nvPr>
        </p:nvSpPr>
        <p:spPr bwMode="auto">
          <a:xfrm>
            <a:off x="304800" y="1066800"/>
            <a:ext cx="11582400" cy="53340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endParaRPr lang="en-US" dirty="0"/>
          </a:p>
          <a:p>
            <a:pPr lvl="0"/>
            <a:r>
              <a:rPr lang="en-US" dirty="0"/>
              <a:t>Click to edit Master text styles</a:t>
            </a:r>
          </a:p>
          <a:p>
            <a:pPr lvl="1"/>
            <a:r>
              <a:rPr lang="en-US" dirty="0"/>
              <a:t>Second level</a:t>
            </a:r>
          </a:p>
        </p:txBody>
      </p:sp>
      <p:sp>
        <p:nvSpPr>
          <p:cNvPr id="15" name="Rectangle 47"/>
          <p:cNvSpPr>
            <a:spLocks noChangeArrowheads="1"/>
          </p:cNvSpPr>
          <p:nvPr userDrawn="1"/>
        </p:nvSpPr>
        <p:spPr bwMode="auto">
          <a:xfrm>
            <a:off x="0" y="6629400"/>
            <a:ext cx="12192000" cy="228600"/>
          </a:xfrm>
          <a:prstGeom prst="rect">
            <a:avLst/>
          </a:prstGeom>
          <a:solidFill>
            <a:srgbClr val="AEBB68">
              <a:alpha val="85000"/>
            </a:srgbClr>
          </a:solidFill>
          <a:ln w="19050">
            <a:noFill/>
            <a:miter lim="800000"/>
            <a:headEnd/>
            <a:tailEnd/>
          </a:ln>
          <a:effectLst/>
        </p:spPr>
        <p:txBody>
          <a:bodyPr wrap="none" lIns="91435" tIns="45718" rIns="91435" bIns="45718" anchor="ctr"/>
          <a:lstStyle/>
          <a:p>
            <a:pPr algn="l" eaLnBrk="1" hangingPunct="1"/>
            <a:endParaRPr lang="en-US" sz="2400" u="none" dirty="0">
              <a:solidFill>
                <a:schemeClr val="bg1"/>
              </a:solidFill>
              <a:latin typeface="Calibri" pitchFamily="34" charset="0"/>
            </a:endParaRPr>
          </a:p>
        </p:txBody>
      </p:sp>
      <p:sp>
        <p:nvSpPr>
          <p:cNvPr id="19" name="Rectangle 34"/>
          <p:cNvSpPr>
            <a:spLocks noChangeArrowheads="1"/>
          </p:cNvSpPr>
          <p:nvPr userDrawn="1"/>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3"/>
              </a:rPr>
              <a:t>tsummers@slac.stanford.edu</a:t>
            </a:r>
            <a:endParaRPr lang="en-US" sz="1200" dirty="0">
              <a:solidFill>
                <a:srgbClr val="132577"/>
              </a:solidFill>
              <a:latin typeface="Calibri" pitchFamily="34" charset="0"/>
            </a:endParaRPr>
          </a:p>
        </p:txBody>
      </p:sp>
      <p:sp>
        <p:nvSpPr>
          <p:cNvPr id="10243" name="Rectangle 3"/>
          <p:cNvSpPr>
            <a:spLocks noGrp="1" noChangeArrowheads="1"/>
          </p:cNvSpPr>
          <p:nvPr>
            <p:ph type="sldNum" sz="quarter" idx="4"/>
          </p:nvPr>
        </p:nvSpPr>
        <p:spPr bwMode="auto">
          <a:xfrm>
            <a:off x="10668000" y="6629400"/>
            <a:ext cx="15240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eaLnBrk="1" hangingPunct="1">
              <a:defRPr sz="1100">
                <a:solidFill>
                  <a:srgbClr val="132577"/>
                </a:solidFill>
                <a:latin typeface="+mn-lt"/>
              </a:defRPr>
            </a:lvl1pPr>
          </a:lstStyle>
          <a:p>
            <a:fld id="{2C1C7F64-630B-4998-9764-685EC88B06E4}" type="slidenum">
              <a:rPr lang="en-US" sz="1200" smtClean="0"/>
              <a:pPr/>
              <a:t>‹#›</a:t>
            </a:fld>
            <a:r>
              <a:rPr lang="en-US" dirty="0"/>
              <a:t> </a:t>
            </a:r>
          </a:p>
        </p:txBody>
      </p:sp>
      <p:sp>
        <p:nvSpPr>
          <p:cNvPr id="20" name="Rectangle 34"/>
          <p:cNvSpPr>
            <a:spLocks noChangeArrowheads="1"/>
          </p:cNvSpPr>
          <p:nvPr userDrawn="1"/>
        </p:nvSpPr>
        <p:spPr bwMode="auto">
          <a:xfrm>
            <a:off x="2438400" y="6642100"/>
            <a:ext cx="7315200" cy="215900"/>
          </a:xfrm>
          <a:prstGeom prst="rect">
            <a:avLst/>
          </a:prstGeom>
          <a:noFill/>
          <a:ln w="9525">
            <a:noFill/>
            <a:miter lim="800000"/>
            <a:headEnd/>
            <a:tailEnd/>
          </a:ln>
          <a:effectLst/>
        </p:spPr>
        <p:txBody>
          <a:bodyPr anchor="ctr"/>
          <a:lstStyle/>
          <a:p>
            <a:pPr algn="ctr" eaLnBrk="1" hangingPunct="1"/>
            <a:r>
              <a:rPr lang="en-US" sz="1200" dirty="0">
                <a:solidFill>
                  <a:srgbClr val="132577"/>
                </a:solidFill>
                <a:latin typeface="Calibri" pitchFamily="34" charset="0"/>
              </a:rPr>
              <a:t>Accelerator Reliability</a:t>
            </a:r>
            <a:r>
              <a:rPr lang="en-US" sz="1200" baseline="0" dirty="0">
                <a:solidFill>
                  <a:srgbClr val="132577"/>
                </a:solidFill>
                <a:latin typeface="Calibri" pitchFamily="34" charset="0"/>
              </a:rPr>
              <a:t> Workshop 2024</a:t>
            </a:r>
            <a:endParaRPr lang="en-US" sz="1200" dirty="0">
              <a:solidFill>
                <a:srgbClr val="132577"/>
              </a:solidFill>
              <a:latin typeface="Calibri" pitchFamily="34" charset="0"/>
            </a:endParaRPr>
          </a:p>
        </p:txBody>
      </p:sp>
      <p:pic>
        <p:nvPicPr>
          <p:cNvPr id="3" name="Graphic 2">
            <a:extLst>
              <a:ext uri="{FF2B5EF4-FFF2-40B4-BE49-F238E27FC236}">
                <a16:creationId xmlns:a16="http://schemas.microsoft.com/office/drawing/2014/main" id="{272D7921-97BE-40FB-7FB2-212E6FEE6BE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810875" y="71437"/>
            <a:ext cx="1238250" cy="619125"/>
          </a:xfrm>
          <a:prstGeom prst="rect">
            <a:avLst/>
          </a:prstGeom>
        </p:spPr>
      </p:pic>
    </p:spTree>
    <p:extLst>
      <p:ext uri="{BB962C8B-B14F-4D97-AF65-F5344CB8AC3E}">
        <p14:creationId xmlns:p14="http://schemas.microsoft.com/office/powerpoint/2010/main" val="1957370924"/>
      </p:ext>
    </p:extLst>
  </p:cSld>
  <p:clrMap bg1="lt1" tx1="dk1" bg2="lt2" tx2="dk2" accent1="accent1" accent2="accent2" accent3="accent3" accent4="accent4" accent5="accent5" accent6="accent6" hlink="hlink" folHlink="folHlink"/>
  <p:sldLayoutIdLst>
    <p:sldLayoutId id="2147483745" r:id="rId1"/>
  </p:sldLayoutIdLst>
  <p:transition spd="med">
    <p:fade thruBlk="1"/>
  </p:transition>
  <p:hf hdr="0" dt="0"/>
  <p:txStyles>
    <p:titleStyle>
      <a:lvl1pPr algn="l" rtl="0" fontAlgn="base">
        <a:spcBef>
          <a:spcPct val="0"/>
        </a:spcBef>
        <a:spcAft>
          <a:spcPct val="0"/>
        </a:spcAft>
        <a:defRPr sz="3800">
          <a:solidFill>
            <a:schemeClr val="accent6"/>
          </a:solidFill>
          <a:latin typeface="+mj-lt"/>
          <a:ea typeface="+mj-ea"/>
          <a:cs typeface="+mj-cs"/>
        </a:defRPr>
      </a:lvl1pPr>
      <a:lvl2pPr algn="r" rtl="0" fontAlgn="base">
        <a:spcBef>
          <a:spcPct val="0"/>
        </a:spcBef>
        <a:spcAft>
          <a:spcPct val="0"/>
        </a:spcAft>
        <a:defRPr sz="3800">
          <a:solidFill>
            <a:schemeClr val="bg1"/>
          </a:solidFill>
          <a:latin typeface="Calibri" pitchFamily="34" charset="0"/>
        </a:defRPr>
      </a:lvl2pPr>
      <a:lvl3pPr algn="r" rtl="0" fontAlgn="base">
        <a:spcBef>
          <a:spcPct val="0"/>
        </a:spcBef>
        <a:spcAft>
          <a:spcPct val="0"/>
        </a:spcAft>
        <a:defRPr sz="3800">
          <a:solidFill>
            <a:schemeClr val="bg1"/>
          </a:solidFill>
          <a:latin typeface="Calibri" pitchFamily="34" charset="0"/>
        </a:defRPr>
      </a:lvl3pPr>
      <a:lvl4pPr algn="r" rtl="0" fontAlgn="base">
        <a:spcBef>
          <a:spcPct val="0"/>
        </a:spcBef>
        <a:spcAft>
          <a:spcPct val="0"/>
        </a:spcAft>
        <a:defRPr sz="3800">
          <a:solidFill>
            <a:schemeClr val="bg1"/>
          </a:solidFill>
          <a:latin typeface="Calibri" pitchFamily="34" charset="0"/>
        </a:defRPr>
      </a:lvl4pPr>
      <a:lvl5pPr algn="r" rtl="0" fontAlgn="base">
        <a:spcBef>
          <a:spcPct val="0"/>
        </a:spcBef>
        <a:spcAft>
          <a:spcPct val="0"/>
        </a:spcAft>
        <a:defRPr sz="3800">
          <a:solidFill>
            <a:schemeClr val="bg1"/>
          </a:solidFill>
          <a:latin typeface="Calibri" pitchFamily="34" charset="0"/>
        </a:defRPr>
      </a:lvl5pPr>
      <a:lvl6pPr marL="457200" algn="r" rtl="0" fontAlgn="base">
        <a:spcBef>
          <a:spcPct val="0"/>
        </a:spcBef>
        <a:spcAft>
          <a:spcPct val="0"/>
        </a:spcAft>
        <a:defRPr sz="3800">
          <a:solidFill>
            <a:schemeClr val="bg1"/>
          </a:solidFill>
          <a:latin typeface="Calibri" pitchFamily="34" charset="0"/>
        </a:defRPr>
      </a:lvl6pPr>
      <a:lvl7pPr marL="914400" algn="r" rtl="0" fontAlgn="base">
        <a:spcBef>
          <a:spcPct val="0"/>
        </a:spcBef>
        <a:spcAft>
          <a:spcPct val="0"/>
        </a:spcAft>
        <a:defRPr sz="3800">
          <a:solidFill>
            <a:schemeClr val="bg1"/>
          </a:solidFill>
          <a:latin typeface="Calibri" pitchFamily="34" charset="0"/>
        </a:defRPr>
      </a:lvl7pPr>
      <a:lvl8pPr marL="1371600" algn="r" rtl="0" fontAlgn="base">
        <a:spcBef>
          <a:spcPct val="0"/>
        </a:spcBef>
        <a:spcAft>
          <a:spcPct val="0"/>
        </a:spcAft>
        <a:defRPr sz="3800">
          <a:solidFill>
            <a:schemeClr val="bg1"/>
          </a:solidFill>
          <a:latin typeface="Calibri" pitchFamily="34" charset="0"/>
        </a:defRPr>
      </a:lvl8pPr>
      <a:lvl9pPr marL="1828800" algn="r" rtl="0" fontAlgn="base">
        <a:spcBef>
          <a:spcPct val="0"/>
        </a:spcBef>
        <a:spcAft>
          <a:spcPct val="0"/>
        </a:spcAft>
        <a:defRPr sz="3800">
          <a:solidFill>
            <a:schemeClr val="bg1"/>
          </a:solidFill>
          <a:latin typeface="Calibri" pitchFamily="34" charset="0"/>
        </a:defRPr>
      </a:lvl9pPr>
    </p:titleStyle>
    <p:bodyStyle>
      <a:lvl1pPr marL="342900" indent="-342900" algn="l" rtl="0" fontAlgn="base">
        <a:spcBef>
          <a:spcPct val="20000"/>
        </a:spcBef>
        <a:spcAft>
          <a:spcPct val="0"/>
        </a:spcAft>
        <a:buClr>
          <a:srgbClr val="000099"/>
        </a:buClr>
        <a:buFont typeface="Arial Unicode MS" pitchFamily="34" charset="-128"/>
        <a:buChar char="●"/>
        <a:defRPr sz="2000">
          <a:solidFill>
            <a:schemeClr val="accent6"/>
          </a:solidFill>
          <a:latin typeface="+mn-lt"/>
          <a:ea typeface="+mn-ea"/>
          <a:cs typeface="+mn-cs"/>
        </a:defRPr>
      </a:lvl1pPr>
      <a:lvl2pPr marL="914400" indent="-457200" algn="l" rtl="0" fontAlgn="base">
        <a:spcBef>
          <a:spcPct val="20000"/>
        </a:spcBef>
        <a:spcAft>
          <a:spcPct val="0"/>
        </a:spcAft>
        <a:buClr>
          <a:srgbClr val="6699FF"/>
        </a:buClr>
        <a:buFont typeface="+mj-lt"/>
        <a:buNone/>
        <a:defRPr sz="2000">
          <a:solidFill>
            <a:srgbClr val="AEBB68"/>
          </a:solidFill>
          <a:latin typeface="+mn-lt"/>
        </a:defRPr>
      </a:lvl2pPr>
      <a:lvl3pPr marL="1143000" indent="-228600" algn="l" rtl="0" fontAlgn="base">
        <a:spcBef>
          <a:spcPct val="20000"/>
        </a:spcBef>
        <a:spcAft>
          <a:spcPct val="0"/>
        </a:spcAft>
        <a:buClr>
          <a:srgbClr val="6699FF"/>
        </a:buClr>
        <a:buFont typeface="Franklin Gothic Medium" pitchFamily="34" charset="0"/>
        <a:buNone/>
        <a:defRPr sz="2000">
          <a:solidFill>
            <a:srgbClr val="6666FF"/>
          </a:solidFill>
          <a:latin typeface="+mn-lt"/>
        </a:defRPr>
      </a:lvl3pPr>
      <a:lvl4pPr marL="16002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4pPr>
      <a:lvl5pPr marL="20574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5pPr>
      <a:lvl6pPr marL="25146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6pPr>
      <a:lvl7pPr marL="29718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7pPr>
      <a:lvl8pPr marL="34290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8pPr>
      <a:lvl9pPr marL="38862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8" name="CustomShape 1"/>
          <p:cNvSpPr/>
          <p:nvPr/>
        </p:nvSpPr>
        <p:spPr>
          <a:xfrm>
            <a:off x="0" y="6438960"/>
            <a:ext cx="12191400" cy="702360"/>
          </a:xfrm>
          <a:prstGeom prst="rect">
            <a:avLst/>
          </a:prstGeom>
          <a:gradFill rotWithShape="0">
            <a:gsLst>
              <a:gs pos="0">
                <a:srgbClr val="ACCEFE"/>
              </a:gs>
              <a:gs pos="100000">
                <a:srgbClr val="9FC1FE"/>
              </a:gs>
            </a:gsLst>
            <a:lin ang="0"/>
          </a:gradFill>
          <a:ln w="9360">
            <a:noFill/>
          </a:ln>
        </p:spPr>
        <p:style>
          <a:lnRef idx="0">
            <a:scrgbClr r="0" g="0" b="0"/>
          </a:lnRef>
          <a:fillRef idx="0">
            <a:scrgbClr r="0" g="0" b="0"/>
          </a:fillRef>
          <a:effectRef idx="0">
            <a:scrgbClr r="0" g="0" b="0"/>
          </a:effectRef>
          <a:fontRef idx="minor"/>
        </p:style>
      </p:sp>
      <p:sp>
        <p:nvSpPr>
          <p:cNvPr id="39" name="CustomShape 2"/>
          <p:cNvSpPr/>
          <p:nvPr/>
        </p:nvSpPr>
        <p:spPr>
          <a:xfrm>
            <a:off x="0" y="0"/>
            <a:ext cx="12191400" cy="6323760"/>
          </a:xfrm>
          <a:prstGeom prst="rect">
            <a:avLst/>
          </a:prstGeom>
          <a:gradFill rotWithShape="0">
            <a:gsLst>
              <a:gs pos="0">
                <a:srgbClr val="C1E4FF"/>
              </a:gs>
              <a:gs pos="100000">
                <a:srgbClr val="9FC1FE"/>
              </a:gs>
            </a:gsLst>
            <a:lin ang="0"/>
          </a:gradFill>
          <a:ln w="9360">
            <a:noFill/>
          </a:ln>
        </p:spPr>
        <p:style>
          <a:lnRef idx="0">
            <a:scrgbClr r="0" g="0" b="0"/>
          </a:lnRef>
          <a:fillRef idx="0">
            <a:scrgbClr r="0" g="0" b="0"/>
          </a:fillRef>
          <a:effectRef idx="0">
            <a:scrgbClr r="0" g="0" b="0"/>
          </a:effectRef>
          <a:fontRef idx="minor"/>
        </p:style>
      </p:sp>
      <p:pic>
        <p:nvPicPr>
          <p:cNvPr id="40" name="Picture 4"/>
          <p:cNvPicPr/>
          <p:nvPr/>
        </p:nvPicPr>
        <p:blipFill>
          <a:blip r:embed="rId3"/>
          <a:stretch/>
        </p:blipFill>
        <p:spPr>
          <a:xfrm>
            <a:off x="14760" y="279360"/>
            <a:ext cx="12161520" cy="6298560"/>
          </a:xfrm>
          <a:prstGeom prst="rect">
            <a:avLst/>
          </a:prstGeom>
          <a:ln>
            <a:noFill/>
          </a:ln>
        </p:spPr>
      </p:pic>
      <p:sp>
        <p:nvSpPr>
          <p:cNvPr id="41" name="PlaceHolder 3"/>
          <p:cNvSpPr>
            <a:spLocks noGrp="1"/>
          </p:cNvSpPr>
          <p:nvPr>
            <p:ph type="title"/>
          </p:nvPr>
        </p:nvSpPr>
        <p:spPr>
          <a:xfrm>
            <a:off x="609480" y="273600"/>
            <a:ext cx="10972440" cy="1144800"/>
          </a:xfrm>
          <a:prstGeom prst="rect">
            <a:avLst/>
          </a:prstGeom>
        </p:spPr>
        <p:txBody>
          <a:bodyPr lIns="0" tIns="0" rIns="0" bIns="0" anchor="ctr">
            <a:noAutofit/>
          </a:bodyPr>
          <a:lstStyle/>
          <a:p>
            <a:r>
              <a:rPr lang="en-US" sz="1800" b="0" strike="noStrike" spc="-1">
                <a:solidFill>
                  <a:srgbClr val="000000"/>
                </a:solidFill>
                <a:latin typeface="Arial"/>
              </a:rPr>
              <a:t>Click to edit the title text format</a:t>
            </a:r>
          </a:p>
        </p:txBody>
      </p:sp>
      <p:sp>
        <p:nvSpPr>
          <p:cNvPr id="42"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extLst>
      <p:ext uri="{BB962C8B-B14F-4D97-AF65-F5344CB8AC3E}">
        <p14:creationId xmlns:p14="http://schemas.microsoft.com/office/powerpoint/2010/main" val="2323087332"/>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benjamin.todd@cern.ch" TargetMode="Externa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hyperlink" Target="mailto:peterscc@ornl.gov"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hyperlink" Target="mailto:peterscc@ornl.gov"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mailto:peterscc@ornl.gov"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mailto:peterscc@ornl.gov"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hyperlink" Target="mailto:jonny.ranner@stfc.ac.uk"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mailto:jonny.ranner@stfc.ac.uk"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hyperlink" Target="mailto:jonny.ranner@stfc.ac.uk" TargetMode="Externa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hyperlink" Target="mailto:jonny.ranner@stfc.ac.uk" TargetMode="Externa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3.xml"/><Relationship Id="rId1" Type="http://schemas.openxmlformats.org/officeDocument/2006/relationships/vmlDrawing" Target="../drawings/vmlDrawing1.vml"/><Relationship Id="rId5" Type="http://schemas.openxmlformats.org/officeDocument/2006/relationships/image" Target="../media/image37.png"/><Relationship Id="rId4" Type="http://schemas.openxmlformats.org/officeDocument/2006/relationships/image" Target="../media/image36.emf"/></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hyperlink" Target="mailto:kondo.keitaro@qst.go.jp" TargetMode="External"/></Relationships>
</file>

<file path=ppt/slides/_rels/slide33.xml.rels><?xml version="1.0" encoding="UTF-8" standalone="yes"?>
<Relationships xmlns="http://schemas.openxmlformats.org/package/2006/relationships"><Relationship Id="rId2" Type="http://schemas.openxmlformats.org/officeDocument/2006/relationships/hyperlink" Target="mailto:kondo.keitaro@qst.go.jp"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mailto:kondo.keitaro@qst.go.jp"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mailto:kondo.keitaro@qst.go.jp"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mailto:stephen.molloy@maxiv.lu.se"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mailto:stephen.molloy@maxiv.lu.se"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hyperlink" Target="mailto:stephen.molloy@maxiv.lu.se"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mailto:stephen.molloy@maxiv.lu.se"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mailto:tsummers@slac.stanford.edu" TargetMode="External"/><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hyperlink" Target="mailto:tsummers@slac.stanford.edu" TargetMode="Externa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hyperlink" Target="mailto:tsummers@slac.stanford.edu" TargetMode="External"/><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hyperlink" Target="mailto:tsummers@slac.stanford.edu"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mailto:tsummers@slac.stanford.edu"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bwMode="auto">
          <a:xfrm>
            <a:off x="10820400" y="6324607"/>
            <a:ext cx="1219200" cy="419653"/>
          </a:xfrm>
          <a:prstGeom prst="rect">
            <a:avLst/>
          </a:prstGeom>
          <a:noFill/>
          <a:ln w="9525">
            <a:noFill/>
            <a:miter lim="800000"/>
            <a:headEnd/>
            <a:tailEnd/>
          </a:ln>
          <a:effectLst/>
        </p:spPr>
        <p:txBody>
          <a:bodyPr vert="horz" wrap="square" lIns="45720" tIns="0" rIns="45720" bIns="0" numCol="1" anchor="b" anchorCtr="0" compatLnSpc="1">
            <a:prstTxWarp prst="textNoShape">
              <a:avLst/>
            </a:prstTxWarp>
          </a:bodyPr>
          <a:lstStyle>
            <a:lvl1pPr marL="0" indent="0" algn="l" rtl="0" fontAlgn="base">
              <a:spcBef>
                <a:spcPct val="20000"/>
              </a:spcBef>
              <a:spcAft>
                <a:spcPct val="0"/>
              </a:spcAft>
              <a:buClr>
                <a:srgbClr val="000099"/>
              </a:buClr>
              <a:buFont typeface="Arial Unicode MS" pitchFamily="34" charset="-128"/>
              <a:buNone/>
              <a:defRPr sz="1400">
                <a:solidFill>
                  <a:srgbClr val="062F67"/>
                </a:solidFill>
                <a:latin typeface="+mn-lt"/>
                <a:ea typeface="+mn-ea"/>
                <a:cs typeface="+mn-cs"/>
              </a:defRPr>
            </a:lvl1pPr>
            <a:lvl2pPr marL="914400" indent="-457200" algn="l" rtl="0" fontAlgn="base">
              <a:spcBef>
                <a:spcPct val="20000"/>
              </a:spcBef>
              <a:spcAft>
                <a:spcPct val="0"/>
              </a:spcAft>
              <a:buClr>
                <a:srgbClr val="6699FF"/>
              </a:buClr>
              <a:buFont typeface="+mj-lt"/>
              <a:buNone/>
              <a:defRPr sz="1200">
                <a:solidFill>
                  <a:srgbClr val="008000"/>
                </a:solidFill>
                <a:latin typeface="+mn-lt"/>
              </a:defRPr>
            </a:lvl2pPr>
            <a:lvl3pPr marL="1143000" indent="-228600" algn="l" rtl="0" fontAlgn="base">
              <a:spcBef>
                <a:spcPct val="20000"/>
              </a:spcBef>
              <a:spcAft>
                <a:spcPct val="0"/>
              </a:spcAft>
              <a:buClr>
                <a:srgbClr val="6699FF"/>
              </a:buClr>
              <a:buFont typeface="Franklin Gothic Medium" pitchFamily="34" charset="0"/>
              <a:buNone/>
              <a:defRPr sz="1000">
                <a:solidFill>
                  <a:srgbClr val="6666FF"/>
                </a:solidFill>
                <a:latin typeface="+mn-lt"/>
              </a:defRPr>
            </a:lvl3pPr>
            <a:lvl4pPr marL="1600200" indent="-228600" algn="l" rtl="0" fontAlgn="base">
              <a:spcBef>
                <a:spcPct val="20000"/>
              </a:spcBef>
              <a:spcAft>
                <a:spcPct val="0"/>
              </a:spcAft>
              <a:buClr>
                <a:srgbClr val="6699FF"/>
              </a:buClr>
              <a:buFont typeface="Franklin Gothic Medium" pitchFamily="34" charset="0"/>
              <a:buNone/>
              <a:defRPr sz="900">
                <a:solidFill>
                  <a:srgbClr val="6666FF"/>
                </a:solidFill>
                <a:latin typeface="+mn-lt"/>
              </a:defRPr>
            </a:lvl4pPr>
            <a:lvl5pPr marL="2057400" indent="-228600" algn="l" rtl="0" fontAlgn="base">
              <a:spcBef>
                <a:spcPct val="20000"/>
              </a:spcBef>
              <a:spcAft>
                <a:spcPct val="0"/>
              </a:spcAft>
              <a:buClr>
                <a:srgbClr val="6699FF"/>
              </a:buClr>
              <a:buFont typeface="Franklin Gothic Medium" pitchFamily="34" charset="0"/>
              <a:buNone/>
              <a:defRPr sz="900">
                <a:solidFill>
                  <a:srgbClr val="6666FF"/>
                </a:solidFill>
                <a:latin typeface="+mn-lt"/>
              </a:defRPr>
            </a:lvl5pPr>
            <a:lvl6pPr marL="25146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6pPr>
            <a:lvl7pPr marL="29718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7pPr>
            <a:lvl8pPr marL="34290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8pPr>
            <a:lvl9pPr marL="38862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9pPr>
          </a:lstStyle>
          <a:p>
            <a:pPr algn="r" eaLnBrk="1" hangingPunct="1"/>
            <a:r>
              <a:rPr lang="en-US" sz="1000" kern="0">
                <a:solidFill>
                  <a:schemeClr val="bg1"/>
                </a:solidFill>
              </a:rPr>
              <a:t>v3</a:t>
            </a:r>
            <a:endParaRPr lang="en-GB" sz="1000" kern="0" dirty="0">
              <a:solidFill>
                <a:schemeClr val="bg1"/>
              </a:solidFill>
            </a:endParaRPr>
          </a:p>
        </p:txBody>
      </p:sp>
      <p:sp>
        <p:nvSpPr>
          <p:cNvPr id="4" name="Text Placeholder 2"/>
          <p:cNvSpPr txBox="1">
            <a:spLocks/>
          </p:cNvSpPr>
          <p:nvPr/>
        </p:nvSpPr>
        <p:spPr bwMode="auto">
          <a:xfrm>
            <a:off x="9220200" y="6324607"/>
            <a:ext cx="2590800" cy="419653"/>
          </a:xfrm>
          <a:prstGeom prst="rect">
            <a:avLst/>
          </a:prstGeom>
          <a:noFill/>
          <a:ln w="9525">
            <a:noFill/>
            <a:miter lim="800000"/>
            <a:headEnd/>
            <a:tailEnd/>
          </a:ln>
          <a:effectLst/>
        </p:spPr>
        <p:txBody>
          <a:bodyPr vert="horz" wrap="square" lIns="45720" tIns="0" rIns="45720" bIns="0" numCol="1" anchor="b" anchorCtr="0" compatLnSpc="1">
            <a:prstTxWarp prst="textNoShape">
              <a:avLst/>
            </a:prstTxWarp>
          </a:bodyPr>
          <a:lstStyle>
            <a:lvl1pPr marL="0" indent="0" algn="l" rtl="0" fontAlgn="base">
              <a:spcBef>
                <a:spcPct val="20000"/>
              </a:spcBef>
              <a:spcAft>
                <a:spcPct val="0"/>
              </a:spcAft>
              <a:buClr>
                <a:srgbClr val="000099"/>
              </a:buClr>
              <a:buFont typeface="Arial Unicode MS" pitchFamily="34" charset="-128"/>
              <a:buNone/>
              <a:defRPr sz="1400">
                <a:solidFill>
                  <a:srgbClr val="062F67"/>
                </a:solidFill>
                <a:latin typeface="+mn-lt"/>
                <a:ea typeface="+mn-ea"/>
                <a:cs typeface="+mn-cs"/>
              </a:defRPr>
            </a:lvl1pPr>
            <a:lvl2pPr marL="914400" indent="-457200" algn="l" rtl="0" fontAlgn="base">
              <a:spcBef>
                <a:spcPct val="20000"/>
              </a:spcBef>
              <a:spcAft>
                <a:spcPct val="0"/>
              </a:spcAft>
              <a:buClr>
                <a:srgbClr val="6699FF"/>
              </a:buClr>
              <a:buFont typeface="+mj-lt"/>
              <a:buNone/>
              <a:defRPr sz="1200">
                <a:solidFill>
                  <a:srgbClr val="008000"/>
                </a:solidFill>
                <a:latin typeface="+mn-lt"/>
              </a:defRPr>
            </a:lvl2pPr>
            <a:lvl3pPr marL="1143000" indent="-228600" algn="l" rtl="0" fontAlgn="base">
              <a:spcBef>
                <a:spcPct val="20000"/>
              </a:spcBef>
              <a:spcAft>
                <a:spcPct val="0"/>
              </a:spcAft>
              <a:buClr>
                <a:srgbClr val="6699FF"/>
              </a:buClr>
              <a:buFont typeface="Franklin Gothic Medium" pitchFamily="34" charset="0"/>
              <a:buNone/>
              <a:defRPr sz="1000">
                <a:solidFill>
                  <a:srgbClr val="6666FF"/>
                </a:solidFill>
                <a:latin typeface="+mn-lt"/>
              </a:defRPr>
            </a:lvl3pPr>
            <a:lvl4pPr marL="1600200" indent="-228600" algn="l" rtl="0" fontAlgn="base">
              <a:spcBef>
                <a:spcPct val="20000"/>
              </a:spcBef>
              <a:spcAft>
                <a:spcPct val="0"/>
              </a:spcAft>
              <a:buClr>
                <a:srgbClr val="6699FF"/>
              </a:buClr>
              <a:buFont typeface="Franklin Gothic Medium" pitchFamily="34" charset="0"/>
              <a:buNone/>
              <a:defRPr sz="900">
                <a:solidFill>
                  <a:srgbClr val="6666FF"/>
                </a:solidFill>
                <a:latin typeface="+mn-lt"/>
              </a:defRPr>
            </a:lvl4pPr>
            <a:lvl5pPr marL="2057400" indent="-228600" algn="l" rtl="0" fontAlgn="base">
              <a:spcBef>
                <a:spcPct val="20000"/>
              </a:spcBef>
              <a:spcAft>
                <a:spcPct val="0"/>
              </a:spcAft>
              <a:buClr>
                <a:srgbClr val="6699FF"/>
              </a:buClr>
              <a:buFont typeface="Franklin Gothic Medium" pitchFamily="34" charset="0"/>
              <a:buNone/>
              <a:defRPr sz="900">
                <a:solidFill>
                  <a:srgbClr val="6666FF"/>
                </a:solidFill>
                <a:latin typeface="+mn-lt"/>
              </a:defRPr>
            </a:lvl5pPr>
            <a:lvl6pPr marL="25146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6pPr>
            <a:lvl7pPr marL="29718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7pPr>
            <a:lvl8pPr marL="34290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8pPr>
            <a:lvl9pPr marL="3886200" indent="-228600" algn="l" rtl="0" fontAlgn="base">
              <a:spcBef>
                <a:spcPct val="20000"/>
              </a:spcBef>
              <a:spcAft>
                <a:spcPct val="0"/>
              </a:spcAft>
              <a:buClr>
                <a:srgbClr val="6699FF"/>
              </a:buClr>
              <a:buFont typeface="Franklin Gothic Medium" pitchFamily="34" charset="0"/>
              <a:buChar char="–"/>
              <a:defRPr sz="2000">
                <a:solidFill>
                  <a:srgbClr val="6666FF"/>
                </a:solidFill>
                <a:latin typeface="+mn-lt"/>
              </a:defRPr>
            </a:lvl9pPr>
          </a:lstStyle>
          <a:p>
            <a:pPr eaLnBrk="1" hangingPunct="1"/>
            <a:r>
              <a:rPr lang="en-US" sz="1000" b="1" kern="0" dirty="0">
                <a:solidFill>
                  <a:srgbClr val="132577"/>
                </a:solidFill>
                <a:hlinkClick r:id="rId2"/>
              </a:rPr>
              <a:t>benjamin.todd@cern.ch</a:t>
            </a:r>
            <a:r>
              <a:rPr lang="en-US" sz="1000" b="1" kern="0" dirty="0">
                <a:solidFill>
                  <a:srgbClr val="132577"/>
                </a:solidFill>
              </a:rPr>
              <a:t> 	version 9</a:t>
            </a:r>
            <a:endParaRPr lang="en-GB" sz="1000" b="1" kern="0" dirty="0">
              <a:solidFill>
                <a:srgbClr val="132577"/>
              </a:solidFill>
            </a:endParaRPr>
          </a:p>
        </p:txBody>
      </p:sp>
      <p:sp>
        <p:nvSpPr>
          <p:cNvPr id="6" name="Rectangle 5">
            <a:extLst>
              <a:ext uri="{FF2B5EF4-FFF2-40B4-BE49-F238E27FC236}">
                <a16:creationId xmlns:a16="http://schemas.microsoft.com/office/drawing/2014/main" id="{A07ECE9A-EDEF-E55B-920E-E9C5ED22C1CC}"/>
              </a:ext>
            </a:extLst>
          </p:cNvPr>
          <p:cNvSpPr/>
          <p:nvPr/>
        </p:nvSpPr>
        <p:spPr>
          <a:xfrm>
            <a:off x="1581150" y="4343400"/>
            <a:ext cx="9029700" cy="830997"/>
          </a:xfrm>
          <a:prstGeom prst="rect">
            <a:avLst/>
          </a:prstGeom>
        </p:spPr>
        <p:txBody>
          <a:bodyPr wrap="square" anchor="ctr">
            <a:spAutoFit/>
          </a:bodyPr>
          <a:lstStyle/>
          <a:p>
            <a:pPr indent="-342900">
              <a:spcBef>
                <a:spcPts val="0"/>
              </a:spcBef>
            </a:pPr>
            <a:r>
              <a:rPr lang="en-GB" sz="4800" b="1" u="sng" dirty="0">
                <a:solidFill>
                  <a:srgbClr val="132577"/>
                </a:solidFill>
                <a:latin typeface="+mn-lt"/>
              </a:rPr>
              <a:t>World Tour</a:t>
            </a:r>
            <a:r>
              <a:rPr lang="en-GB" sz="4800" b="1" dirty="0">
                <a:solidFill>
                  <a:srgbClr val="132577"/>
                </a:solidFill>
                <a:latin typeface="+mn-lt"/>
              </a:rPr>
              <a:t> </a:t>
            </a:r>
            <a:r>
              <a:rPr lang="en-GB" sz="4800" dirty="0">
                <a:solidFill>
                  <a:srgbClr val="132577"/>
                </a:solidFill>
                <a:latin typeface="+mn-lt"/>
              </a:rPr>
              <a:t>Panel Session</a:t>
            </a:r>
          </a:p>
        </p:txBody>
      </p:sp>
    </p:spTree>
    <p:extLst>
      <p:ext uri="{BB962C8B-B14F-4D97-AF65-F5344CB8AC3E}">
        <p14:creationId xmlns:p14="http://schemas.microsoft.com/office/powerpoint/2010/main" val="2839257564"/>
      </p:ext>
    </p:extLst>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a city&#10;&#10;Description automatically generated">
            <a:extLst>
              <a:ext uri="{FF2B5EF4-FFF2-40B4-BE49-F238E27FC236}">
                <a16:creationId xmlns:a16="http://schemas.microsoft.com/office/drawing/2014/main" id="{50B7F807-EBFD-4D9E-A8A4-F8A0C064E2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8" name="Group 37">
            <a:extLst>
              <a:ext uri="{FF2B5EF4-FFF2-40B4-BE49-F238E27FC236}">
                <a16:creationId xmlns:a16="http://schemas.microsoft.com/office/drawing/2014/main" id="{246E9F4E-7297-43BB-B059-32803D878800}"/>
              </a:ext>
            </a:extLst>
          </p:cNvPr>
          <p:cNvGrpSpPr/>
          <p:nvPr/>
        </p:nvGrpSpPr>
        <p:grpSpPr>
          <a:xfrm>
            <a:off x="2895600" y="3733800"/>
            <a:ext cx="5909310" cy="1524256"/>
            <a:chOff x="2895600" y="3733800"/>
            <a:chExt cx="5909310" cy="1524256"/>
          </a:xfrm>
        </p:grpSpPr>
        <p:sp>
          <p:nvSpPr>
            <p:cNvPr id="9" name="Oval 23">
              <a:extLst>
                <a:ext uri="{FF2B5EF4-FFF2-40B4-BE49-F238E27FC236}">
                  <a16:creationId xmlns:a16="http://schemas.microsoft.com/office/drawing/2014/main" id="{3C974CE6-CDC0-47E5-8F03-79102AA0AB3C}"/>
                </a:ext>
              </a:extLst>
            </p:cNvPr>
            <p:cNvSpPr>
              <a:spLocks noChangeArrowheads="1"/>
            </p:cNvSpPr>
            <p:nvPr/>
          </p:nvSpPr>
          <p:spPr bwMode="auto">
            <a:xfrm rot="60000">
              <a:off x="5803392" y="3834723"/>
              <a:ext cx="3001518" cy="1423333"/>
            </a:xfrm>
            <a:prstGeom prst="ellipse">
              <a:avLst/>
            </a:prstGeom>
            <a:noFill/>
            <a:ln w="25400">
              <a:solidFill>
                <a:srgbClr val="00FF00"/>
              </a:solidFill>
              <a:round/>
              <a:headEnd/>
              <a:tailEnd/>
            </a:ln>
          </p:spPr>
          <p:txBody>
            <a:bodyPr wrap="none" anchor="ctr"/>
            <a:lstStyle/>
            <a:p>
              <a:pPr algn="ctr" eaLnBrk="0" hangingPunct="0"/>
              <a:endParaRPr lang="en-GB"/>
            </a:p>
          </p:txBody>
        </p:sp>
        <p:sp>
          <p:nvSpPr>
            <p:cNvPr id="10" name="Rectangle 24">
              <a:extLst>
                <a:ext uri="{FF2B5EF4-FFF2-40B4-BE49-F238E27FC236}">
                  <a16:creationId xmlns:a16="http://schemas.microsoft.com/office/drawing/2014/main" id="{CF491A22-B2FD-4784-A5BC-81C09D81B9CD}"/>
                </a:ext>
              </a:extLst>
            </p:cNvPr>
            <p:cNvSpPr>
              <a:spLocks noChangeArrowheads="1"/>
            </p:cNvSpPr>
            <p:nvPr/>
          </p:nvSpPr>
          <p:spPr bwMode="auto">
            <a:xfrm>
              <a:off x="2895600" y="3733800"/>
              <a:ext cx="2895600" cy="641350"/>
            </a:xfrm>
            <a:prstGeom prst="rect">
              <a:avLst/>
            </a:prstGeom>
            <a:solidFill>
              <a:srgbClr val="000000">
                <a:alpha val="50195"/>
              </a:srgbClr>
            </a:solidFill>
            <a:ln w="9525">
              <a:noFill/>
              <a:miter lim="800000"/>
              <a:headEnd/>
              <a:tailEnd/>
            </a:ln>
          </p:spPr>
          <p:txBody>
            <a:bodyPr>
              <a:spAutoFit/>
            </a:bodyPr>
            <a:lstStyle/>
            <a:p>
              <a:pPr algn="ctr" eaLnBrk="0" hangingPunct="0"/>
              <a:r>
                <a:rPr lang="en-US" sz="1800" dirty="0">
                  <a:solidFill>
                    <a:srgbClr val="00FF00"/>
                  </a:solidFill>
                  <a:latin typeface="Calibri" pitchFamily="34" charset="0"/>
                </a:rPr>
                <a:t>Super Proton Synchrotron</a:t>
              </a:r>
            </a:p>
            <a:p>
              <a:pPr algn="ctr" eaLnBrk="0" hangingPunct="0"/>
              <a:r>
                <a:rPr lang="en-US" sz="1800" dirty="0">
                  <a:solidFill>
                    <a:srgbClr val="00FF00"/>
                  </a:solidFill>
                  <a:latin typeface="Calibri" pitchFamily="34" charset="0"/>
                </a:rPr>
                <a:t>(SPS)</a:t>
              </a:r>
            </a:p>
          </p:txBody>
        </p:sp>
      </p:grpSp>
      <p:grpSp>
        <p:nvGrpSpPr>
          <p:cNvPr id="37" name="Group 36">
            <a:extLst>
              <a:ext uri="{FF2B5EF4-FFF2-40B4-BE49-F238E27FC236}">
                <a16:creationId xmlns:a16="http://schemas.microsoft.com/office/drawing/2014/main" id="{7E1983EC-77D2-4B78-90F6-E51E2D0D999E}"/>
              </a:ext>
            </a:extLst>
          </p:cNvPr>
          <p:cNvGrpSpPr/>
          <p:nvPr/>
        </p:nvGrpSpPr>
        <p:grpSpPr>
          <a:xfrm>
            <a:off x="7772400" y="5519983"/>
            <a:ext cx="2895600" cy="1071445"/>
            <a:chOff x="7772400" y="5519983"/>
            <a:chExt cx="2895600" cy="1071445"/>
          </a:xfrm>
        </p:grpSpPr>
        <p:sp>
          <p:nvSpPr>
            <p:cNvPr id="27" name="Rectangle 24">
              <a:extLst>
                <a:ext uri="{FF2B5EF4-FFF2-40B4-BE49-F238E27FC236}">
                  <a16:creationId xmlns:a16="http://schemas.microsoft.com/office/drawing/2014/main" id="{A722E63E-966C-4860-8D47-79FDFE34FDFF}"/>
                </a:ext>
              </a:extLst>
            </p:cNvPr>
            <p:cNvSpPr>
              <a:spLocks noChangeArrowheads="1"/>
            </p:cNvSpPr>
            <p:nvPr/>
          </p:nvSpPr>
          <p:spPr bwMode="auto">
            <a:xfrm>
              <a:off x="7772400" y="5950078"/>
              <a:ext cx="2895600" cy="641350"/>
            </a:xfrm>
            <a:prstGeom prst="rect">
              <a:avLst/>
            </a:prstGeom>
            <a:solidFill>
              <a:srgbClr val="000000">
                <a:alpha val="50195"/>
              </a:srgbClr>
            </a:solidFill>
            <a:ln w="9525">
              <a:noFill/>
              <a:miter lim="800000"/>
              <a:headEnd/>
              <a:tailEnd/>
            </a:ln>
          </p:spPr>
          <p:txBody>
            <a:bodyPr>
              <a:spAutoFit/>
            </a:bodyPr>
            <a:lstStyle/>
            <a:p>
              <a:pPr algn="ctr" eaLnBrk="0" hangingPunct="0"/>
              <a:r>
                <a:rPr lang="en-US" sz="1800" dirty="0">
                  <a:solidFill>
                    <a:srgbClr val="00FF00"/>
                  </a:solidFill>
                  <a:latin typeface="Calibri" pitchFamily="34" charset="0"/>
                </a:rPr>
                <a:t>Proton Synchrotron</a:t>
              </a:r>
            </a:p>
            <a:p>
              <a:pPr algn="ctr" eaLnBrk="0" hangingPunct="0"/>
              <a:r>
                <a:rPr lang="en-US" sz="1800" dirty="0">
                  <a:solidFill>
                    <a:srgbClr val="00FF00"/>
                  </a:solidFill>
                  <a:latin typeface="Calibri" pitchFamily="34" charset="0"/>
                </a:rPr>
                <a:t>(PS)</a:t>
              </a:r>
            </a:p>
          </p:txBody>
        </p:sp>
        <p:sp>
          <p:nvSpPr>
            <p:cNvPr id="30" name="Oval 23">
              <a:extLst>
                <a:ext uri="{FF2B5EF4-FFF2-40B4-BE49-F238E27FC236}">
                  <a16:creationId xmlns:a16="http://schemas.microsoft.com/office/drawing/2014/main" id="{6E363036-C297-406B-A0CC-5854891CA4F9}"/>
                </a:ext>
              </a:extLst>
            </p:cNvPr>
            <p:cNvSpPr>
              <a:spLocks noChangeArrowheads="1"/>
            </p:cNvSpPr>
            <p:nvPr/>
          </p:nvSpPr>
          <p:spPr bwMode="auto">
            <a:xfrm rot="60000">
              <a:off x="7817673" y="5519983"/>
              <a:ext cx="305208" cy="183557"/>
            </a:xfrm>
            <a:prstGeom prst="ellipse">
              <a:avLst/>
            </a:prstGeom>
            <a:noFill/>
            <a:ln w="25400">
              <a:solidFill>
                <a:srgbClr val="00FF00"/>
              </a:solidFill>
              <a:round/>
              <a:headEnd/>
              <a:tailEnd/>
            </a:ln>
          </p:spPr>
          <p:txBody>
            <a:bodyPr wrap="none" anchor="ctr"/>
            <a:lstStyle/>
            <a:p>
              <a:pPr algn="ctr" eaLnBrk="0" hangingPunct="0"/>
              <a:endParaRPr lang="en-GB"/>
            </a:p>
          </p:txBody>
        </p:sp>
      </p:grpSp>
      <p:grpSp>
        <p:nvGrpSpPr>
          <p:cNvPr id="39" name="Group 38">
            <a:extLst>
              <a:ext uri="{FF2B5EF4-FFF2-40B4-BE49-F238E27FC236}">
                <a16:creationId xmlns:a16="http://schemas.microsoft.com/office/drawing/2014/main" id="{943DF43A-DA22-4E58-BAC4-5656A053101B}"/>
              </a:ext>
            </a:extLst>
          </p:cNvPr>
          <p:cNvGrpSpPr/>
          <p:nvPr/>
        </p:nvGrpSpPr>
        <p:grpSpPr>
          <a:xfrm>
            <a:off x="1472058" y="1114439"/>
            <a:ext cx="9198966" cy="4265216"/>
            <a:chOff x="1472058" y="1114439"/>
            <a:chExt cx="9198966" cy="4265216"/>
          </a:xfrm>
        </p:grpSpPr>
        <p:sp>
          <p:nvSpPr>
            <p:cNvPr id="6" name="Oval 25">
              <a:extLst>
                <a:ext uri="{FF2B5EF4-FFF2-40B4-BE49-F238E27FC236}">
                  <a16:creationId xmlns:a16="http://schemas.microsoft.com/office/drawing/2014/main" id="{6472C6D4-5F15-478B-A90D-F09DFC9F8794}"/>
                </a:ext>
              </a:extLst>
            </p:cNvPr>
            <p:cNvSpPr>
              <a:spLocks noChangeArrowheads="1"/>
            </p:cNvSpPr>
            <p:nvPr/>
          </p:nvSpPr>
          <p:spPr bwMode="auto">
            <a:xfrm rot="21480000">
              <a:off x="1472058" y="1928430"/>
              <a:ext cx="9198966" cy="3451225"/>
            </a:xfrm>
            <a:prstGeom prst="ellipse">
              <a:avLst/>
            </a:prstGeom>
            <a:noFill/>
            <a:ln w="25400">
              <a:solidFill>
                <a:srgbClr val="00FF00"/>
              </a:solidFill>
              <a:round/>
              <a:headEnd/>
              <a:tailEnd/>
            </a:ln>
          </p:spPr>
          <p:txBody>
            <a:bodyPr wrap="none" anchor="ctr"/>
            <a:lstStyle/>
            <a:p>
              <a:pPr algn="ctr" eaLnBrk="0" hangingPunct="0"/>
              <a:endParaRPr lang="en-GB"/>
            </a:p>
          </p:txBody>
        </p:sp>
        <p:sp>
          <p:nvSpPr>
            <p:cNvPr id="8" name="Rectangle 26">
              <a:extLst>
                <a:ext uri="{FF2B5EF4-FFF2-40B4-BE49-F238E27FC236}">
                  <a16:creationId xmlns:a16="http://schemas.microsoft.com/office/drawing/2014/main" id="{E7B2A7F8-F3C6-4813-85A0-89B126D65DB8}"/>
                </a:ext>
              </a:extLst>
            </p:cNvPr>
            <p:cNvSpPr>
              <a:spLocks noChangeArrowheads="1"/>
            </p:cNvSpPr>
            <p:nvPr/>
          </p:nvSpPr>
          <p:spPr bwMode="auto">
            <a:xfrm>
              <a:off x="2286000" y="1114439"/>
              <a:ext cx="2895600" cy="641350"/>
            </a:xfrm>
            <a:prstGeom prst="rect">
              <a:avLst/>
            </a:prstGeom>
            <a:solidFill>
              <a:srgbClr val="000000">
                <a:alpha val="50195"/>
              </a:srgbClr>
            </a:solidFill>
            <a:ln w="9525">
              <a:noFill/>
              <a:miter lim="800000"/>
              <a:headEnd/>
              <a:tailEnd/>
            </a:ln>
          </p:spPr>
          <p:txBody>
            <a:bodyPr>
              <a:spAutoFit/>
            </a:bodyPr>
            <a:lstStyle/>
            <a:p>
              <a:pPr algn="ctr" eaLnBrk="0" hangingPunct="0"/>
              <a:r>
                <a:rPr lang="en-US" sz="1800" dirty="0">
                  <a:solidFill>
                    <a:srgbClr val="00FF00"/>
                  </a:solidFill>
                  <a:latin typeface="Calibri" pitchFamily="34" charset="0"/>
                </a:rPr>
                <a:t>Large Hadron Collider</a:t>
              </a:r>
            </a:p>
            <a:p>
              <a:pPr algn="ctr" eaLnBrk="0" hangingPunct="0"/>
              <a:r>
                <a:rPr lang="en-US" sz="1800" dirty="0">
                  <a:solidFill>
                    <a:srgbClr val="00FF00"/>
                  </a:solidFill>
                  <a:latin typeface="Calibri" pitchFamily="34" charset="0"/>
                </a:rPr>
                <a:t>(LHC)</a:t>
              </a:r>
            </a:p>
          </p:txBody>
        </p:sp>
      </p:grpSp>
    </p:spTree>
    <p:extLst>
      <p:ext uri="{BB962C8B-B14F-4D97-AF65-F5344CB8AC3E}">
        <p14:creationId xmlns:p14="http://schemas.microsoft.com/office/powerpoint/2010/main" val="100440406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D5BD0E7B-44FC-4931-81D6-12848481F7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000" y="836572"/>
            <a:ext cx="9476000" cy="5184857"/>
          </a:xfrm>
          <a:prstGeom prst="rect">
            <a:avLst/>
          </a:prstGeom>
        </p:spPr>
      </p:pic>
      <p:pic>
        <p:nvPicPr>
          <p:cNvPr id="14" name="Picture 13" descr="Diagram&#10;&#10;Description automatically generated">
            <a:extLst>
              <a:ext uri="{FF2B5EF4-FFF2-40B4-BE49-F238E27FC236}">
                <a16:creationId xmlns:a16="http://schemas.microsoft.com/office/drawing/2014/main" id="{84E6968B-614C-4726-A30E-2187E9C752D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358000" y="836572"/>
            <a:ext cx="9476000" cy="5184857"/>
          </a:xfrm>
          <a:prstGeom prst="rect">
            <a:avLst/>
          </a:prstGeom>
        </p:spPr>
      </p:pic>
      <p:sp>
        <p:nvSpPr>
          <p:cNvPr id="15" name="TextBox 14">
            <a:extLst>
              <a:ext uri="{FF2B5EF4-FFF2-40B4-BE49-F238E27FC236}">
                <a16:creationId xmlns:a16="http://schemas.microsoft.com/office/drawing/2014/main" id="{B079B7A4-8804-4C58-8DFD-BF607AB36AFA}"/>
              </a:ext>
            </a:extLst>
          </p:cNvPr>
          <p:cNvSpPr txBox="1"/>
          <p:nvPr/>
        </p:nvSpPr>
        <p:spPr>
          <a:xfrm>
            <a:off x="3328789" y="5278340"/>
            <a:ext cx="1245854" cy="292388"/>
          </a:xfrm>
          <a:prstGeom prst="rect">
            <a:avLst/>
          </a:prstGeom>
          <a:noFill/>
        </p:spPr>
        <p:txBody>
          <a:bodyPr wrap="none" rtlCol="0">
            <a:spAutoFit/>
          </a:bodyPr>
          <a:lstStyle/>
          <a:p>
            <a:r>
              <a:rPr lang="en-GB" sz="1300" dirty="0">
                <a:solidFill>
                  <a:schemeClr val="accent4"/>
                </a:solidFill>
                <a:latin typeface="Vera Humana 95" panose="00000700000000000000" pitchFamily="2" charset="0"/>
              </a:rPr>
              <a:t>Hydrogen Ions</a:t>
            </a:r>
          </a:p>
        </p:txBody>
      </p:sp>
      <p:sp>
        <p:nvSpPr>
          <p:cNvPr id="16" name="TextBox 15">
            <a:extLst>
              <a:ext uri="{FF2B5EF4-FFF2-40B4-BE49-F238E27FC236}">
                <a16:creationId xmlns:a16="http://schemas.microsoft.com/office/drawing/2014/main" id="{5729DB51-B01F-48EA-880E-067E672E7A21}"/>
              </a:ext>
            </a:extLst>
          </p:cNvPr>
          <p:cNvSpPr txBox="1"/>
          <p:nvPr/>
        </p:nvSpPr>
        <p:spPr>
          <a:xfrm>
            <a:off x="5029200" y="4191000"/>
            <a:ext cx="734496" cy="292388"/>
          </a:xfrm>
          <a:prstGeom prst="rect">
            <a:avLst/>
          </a:prstGeom>
          <a:noFill/>
        </p:spPr>
        <p:txBody>
          <a:bodyPr wrap="none" rtlCol="0">
            <a:spAutoFit/>
          </a:bodyPr>
          <a:lstStyle/>
          <a:p>
            <a:r>
              <a:rPr lang="en-GB" sz="1300" dirty="0">
                <a:solidFill>
                  <a:schemeClr val="accent4"/>
                </a:solidFill>
                <a:latin typeface="Vera Humana 95" panose="00000700000000000000" pitchFamily="2" charset="0"/>
              </a:rPr>
              <a:t>Protons</a:t>
            </a:r>
          </a:p>
        </p:txBody>
      </p:sp>
      <p:sp>
        <p:nvSpPr>
          <p:cNvPr id="17" name="TextBox 16">
            <a:extLst>
              <a:ext uri="{FF2B5EF4-FFF2-40B4-BE49-F238E27FC236}">
                <a16:creationId xmlns:a16="http://schemas.microsoft.com/office/drawing/2014/main" id="{07C200E9-12C2-4801-9C15-474B3F48E96C}"/>
              </a:ext>
            </a:extLst>
          </p:cNvPr>
          <p:cNvSpPr txBox="1"/>
          <p:nvPr/>
        </p:nvSpPr>
        <p:spPr>
          <a:xfrm>
            <a:off x="7924800" y="3657600"/>
            <a:ext cx="1364476" cy="292388"/>
          </a:xfrm>
          <a:prstGeom prst="rect">
            <a:avLst/>
          </a:prstGeom>
          <a:noFill/>
        </p:spPr>
        <p:txBody>
          <a:bodyPr wrap="none" rtlCol="0">
            <a:spAutoFit/>
          </a:bodyPr>
          <a:lstStyle/>
          <a:p>
            <a:r>
              <a:rPr lang="en-GB" sz="1300" dirty="0">
                <a:solidFill>
                  <a:schemeClr val="accent4"/>
                </a:solidFill>
                <a:latin typeface="Vera Humana 95" panose="00000700000000000000" pitchFamily="2" charset="0"/>
              </a:rPr>
              <a:t>Radioactive Ions</a:t>
            </a:r>
          </a:p>
        </p:txBody>
      </p:sp>
      <p:sp>
        <p:nvSpPr>
          <p:cNvPr id="18" name="TextBox 17">
            <a:extLst>
              <a:ext uri="{FF2B5EF4-FFF2-40B4-BE49-F238E27FC236}">
                <a16:creationId xmlns:a16="http://schemas.microsoft.com/office/drawing/2014/main" id="{DA11D922-7238-49CB-8C0F-59AAC1851CCD}"/>
              </a:ext>
            </a:extLst>
          </p:cNvPr>
          <p:cNvSpPr txBox="1"/>
          <p:nvPr/>
        </p:nvSpPr>
        <p:spPr>
          <a:xfrm>
            <a:off x="5300933" y="3657600"/>
            <a:ext cx="1079143" cy="292388"/>
          </a:xfrm>
          <a:prstGeom prst="rect">
            <a:avLst/>
          </a:prstGeom>
          <a:noFill/>
        </p:spPr>
        <p:txBody>
          <a:bodyPr wrap="none" rtlCol="0">
            <a:spAutoFit/>
          </a:bodyPr>
          <a:lstStyle/>
          <a:p>
            <a:r>
              <a:rPr lang="en-GB" sz="1300" dirty="0">
                <a:solidFill>
                  <a:schemeClr val="accent4"/>
                </a:solidFill>
                <a:latin typeface="Vera Humana 95" panose="00000700000000000000" pitchFamily="2" charset="0"/>
              </a:rPr>
              <a:t>Anti-Protons</a:t>
            </a:r>
          </a:p>
        </p:txBody>
      </p:sp>
      <p:sp>
        <p:nvSpPr>
          <p:cNvPr id="19" name="TextBox 18">
            <a:extLst>
              <a:ext uri="{FF2B5EF4-FFF2-40B4-BE49-F238E27FC236}">
                <a16:creationId xmlns:a16="http://schemas.microsoft.com/office/drawing/2014/main" id="{EC0C49D2-C5D2-4AAC-84EE-4F96075B20E3}"/>
              </a:ext>
            </a:extLst>
          </p:cNvPr>
          <p:cNvSpPr txBox="1"/>
          <p:nvPr/>
        </p:nvSpPr>
        <p:spPr>
          <a:xfrm>
            <a:off x="2476817" y="4267200"/>
            <a:ext cx="849913" cy="292388"/>
          </a:xfrm>
          <a:prstGeom prst="rect">
            <a:avLst/>
          </a:prstGeom>
          <a:noFill/>
        </p:spPr>
        <p:txBody>
          <a:bodyPr wrap="none" rtlCol="0">
            <a:spAutoFit/>
          </a:bodyPr>
          <a:lstStyle/>
          <a:p>
            <a:r>
              <a:rPr lang="en-GB" sz="1300" dirty="0">
                <a:solidFill>
                  <a:schemeClr val="accent4"/>
                </a:solidFill>
                <a:latin typeface="Vera Humana 95" panose="00000700000000000000" pitchFamily="2" charset="0"/>
              </a:rPr>
              <a:t>Neutrons</a:t>
            </a:r>
          </a:p>
        </p:txBody>
      </p:sp>
      <p:sp>
        <p:nvSpPr>
          <p:cNvPr id="20" name="TextBox 19">
            <a:extLst>
              <a:ext uri="{FF2B5EF4-FFF2-40B4-BE49-F238E27FC236}">
                <a16:creationId xmlns:a16="http://schemas.microsoft.com/office/drawing/2014/main" id="{0F8AFF7F-CFA3-446D-A3AA-8107FB61459F}"/>
              </a:ext>
            </a:extLst>
          </p:cNvPr>
          <p:cNvSpPr txBox="1"/>
          <p:nvPr/>
        </p:nvSpPr>
        <p:spPr>
          <a:xfrm>
            <a:off x="3491486" y="5582976"/>
            <a:ext cx="982962" cy="292388"/>
          </a:xfrm>
          <a:prstGeom prst="rect">
            <a:avLst/>
          </a:prstGeom>
          <a:noFill/>
        </p:spPr>
        <p:txBody>
          <a:bodyPr wrap="none" rtlCol="0">
            <a:spAutoFit/>
          </a:bodyPr>
          <a:lstStyle/>
          <a:p>
            <a:r>
              <a:rPr lang="en-GB" sz="1300" dirty="0">
                <a:solidFill>
                  <a:schemeClr val="accent4"/>
                </a:solidFill>
                <a:latin typeface="Vera Humana 95" panose="00000700000000000000" pitchFamily="2" charset="0"/>
              </a:rPr>
              <a:t>Heavy Ions</a:t>
            </a:r>
          </a:p>
        </p:txBody>
      </p:sp>
      <p:sp>
        <p:nvSpPr>
          <p:cNvPr id="21" name="TextBox 20">
            <a:extLst>
              <a:ext uri="{FF2B5EF4-FFF2-40B4-BE49-F238E27FC236}">
                <a16:creationId xmlns:a16="http://schemas.microsoft.com/office/drawing/2014/main" id="{FB051723-F5BC-4DC3-B141-C7D269E9CE52}"/>
              </a:ext>
            </a:extLst>
          </p:cNvPr>
          <p:cNvSpPr txBox="1"/>
          <p:nvPr/>
        </p:nvSpPr>
        <p:spPr>
          <a:xfrm>
            <a:off x="8512073" y="5422475"/>
            <a:ext cx="840295" cy="292388"/>
          </a:xfrm>
          <a:prstGeom prst="rect">
            <a:avLst/>
          </a:prstGeom>
          <a:noFill/>
        </p:spPr>
        <p:txBody>
          <a:bodyPr wrap="none" rtlCol="0">
            <a:spAutoFit/>
          </a:bodyPr>
          <a:lstStyle/>
          <a:p>
            <a:r>
              <a:rPr lang="en-GB" sz="1300" dirty="0">
                <a:solidFill>
                  <a:schemeClr val="accent4"/>
                </a:solidFill>
                <a:latin typeface="Vera Humana 95" panose="00000700000000000000" pitchFamily="2" charset="0"/>
              </a:rPr>
              <a:t>Electrons</a:t>
            </a:r>
          </a:p>
        </p:txBody>
      </p:sp>
      <p:pic>
        <p:nvPicPr>
          <p:cNvPr id="22" name="Picture 21" descr="Diagram&#10;&#10;Description automatically generated">
            <a:extLst>
              <a:ext uri="{FF2B5EF4-FFF2-40B4-BE49-F238E27FC236}">
                <a16:creationId xmlns:a16="http://schemas.microsoft.com/office/drawing/2014/main" id="{0CE9526E-78DA-40E1-9968-5CCB3A7B7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8000" y="836572"/>
            <a:ext cx="9476000" cy="5184857"/>
          </a:xfrm>
          <a:prstGeom prst="rect">
            <a:avLst/>
          </a:prstGeom>
        </p:spPr>
      </p:pic>
    </p:spTree>
    <p:extLst>
      <p:ext uri="{BB962C8B-B14F-4D97-AF65-F5344CB8AC3E}">
        <p14:creationId xmlns:p14="http://schemas.microsoft.com/office/powerpoint/2010/main" val="165973809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Diagram&#10;&#10;Description automatically generated">
            <a:extLst>
              <a:ext uri="{FF2B5EF4-FFF2-40B4-BE49-F238E27FC236}">
                <a16:creationId xmlns:a16="http://schemas.microsoft.com/office/drawing/2014/main" id="{8DA422B1-1F1F-4C81-9DE7-46C598C6046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contrast="-52000"/>
                    </a14:imgEffect>
                  </a14:imgLayer>
                </a14:imgProps>
              </a:ext>
              <a:ext uri="{28A0092B-C50C-407E-A947-70E740481C1C}">
                <a14:useLocalDpi xmlns:a14="http://schemas.microsoft.com/office/drawing/2010/main" val="0"/>
              </a:ext>
            </a:extLst>
          </a:blip>
          <a:stretch>
            <a:fillRect/>
          </a:stretch>
        </p:blipFill>
        <p:spPr>
          <a:xfrm>
            <a:off x="1358000" y="836572"/>
            <a:ext cx="9476000" cy="5184857"/>
          </a:xfrm>
          <a:prstGeom prst="rect">
            <a:avLst/>
          </a:prstGeom>
        </p:spPr>
      </p:pic>
      <p:sp>
        <p:nvSpPr>
          <p:cNvPr id="2" name="Rectangle 1">
            <a:extLst>
              <a:ext uri="{FF2B5EF4-FFF2-40B4-BE49-F238E27FC236}">
                <a16:creationId xmlns:a16="http://schemas.microsoft.com/office/drawing/2014/main" id="{967EB2C8-8F8C-42C4-8DD1-058BAF267416}"/>
              </a:ext>
            </a:extLst>
          </p:cNvPr>
          <p:cNvSpPr/>
          <p:nvPr/>
        </p:nvSpPr>
        <p:spPr bwMode="auto">
          <a:xfrm>
            <a:off x="1371600" y="838200"/>
            <a:ext cx="9448800" cy="5181600"/>
          </a:xfrm>
          <a:prstGeom prst="rect">
            <a:avLst/>
          </a:prstGeom>
          <a:solidFill>
            <a:schemeClr val="bg1">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pic>
        <p:nvPicPr>
          <p:cNvPr id="5" name="Picture 4" descr="Diagram&#10;&#10;Description automatically generated">
            <a:extLst>
              <a:ext uri="{FF2B5EF4-FFF2-40B4-BE49-F238E27FC236}">
                <a16:creationId xmlns:a16="http://schemas.microsoft.com/office/drawing/2014/main" id="{7766DAAE-CDD7-463C-88C6-F88FAE20EBA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58000" y="836572"/>
            <a:ext cx="9476000" cy="5184857"/>
          </a:xfrm>
          <a:prstGeom prst="rect">
            <a:avLst/>
          </a:prstGeom>
        </p:spPr>
      </p:pic>
    </p:spTree>
    <p:extLst>
      <p:ext uri="{BB962C8B-B14F-4D97-AF65-F5344CB8AC3E}">
        <p14:creationId xmlns:p14="http://schemas.microsoft.com/office/powerpoint/2010/main" val="164993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Diagram&#10;&#10;Description automatically generated">
            <a:extLst>
              <a:ext uri="{FF2B5EF4-FFF2-40B4-BE49-F238E27FC236}">
                <a16:creationId xmlns:a16="http://schemas.microsoft.com/office/drawing/2014/main" id="{8DA422B1-1F1F-4C81-9DE7-46C598C6046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contrast="-52000"/>
                    </a14:imgEffect>
                  </a14:imgLayer>
                </a14:imgProps>
              </a:ext>
              <a:ext uri="{28A0092B-C50C-407E-A947-70E740481C1C}">
                <a14:useLocalDpi xmlns:a14="http://schemas.microsoft.com/office/drawing/2010/main" val="0"/>
              </a:ext>
            </a:extLst>
          </a:blip>
          <a:stretch>
            <a:fillRect/>
          </a:stretch>
        </p:blipFill>
        <p:spPr>
          <a:xfrm>
            <a:off x="1358000" y="836572"/>
            <a:ext cx="9476000" cy="5184857"/>
          </a:xfrm>
          <a:prstGeom prst="rect">
            <a:avLst/>
          </a:prstGeom>
        </p:spPr>
      </p:pic>
      <p:sp>
        <p:nvSpPr>
          <p:cNvPr id="2" name="Rectangle 1">
            <a:extLst>
              <a:ext uri="{FF2B5EF4-FFF2-40B4-BE49-F238E27FC236}">
                <a16:creationId xmlns:a16="http://schemas.microsoft.com/office/drawing/2014/main" id="{967EB2C8-8F8C-42C4-8DD1-058BAF267416}"/>
              </a:ext>
            </a:extLst>
          </p:cNvPr>
          <p:cNvSpPr/>
          <p:nvPr/>
        </p:nvSpPr>
        <p:spPr bwMode="auto">
          <a:xfrm>
            <a:off x="1371600" y="838200"/>
            <a:ext cx="9448800" cy="5181600"/>
          </a:xfrm>
          <a:prstGeom prst="rect">
            <a:avLst/>
          </a:prstGeom>
          <a:solidFill>
            <a:schemeClr val="bg1">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
        <p:nvSpPr>
          <p:cNvPr id="3" name="Title 2">
            <a:extLst>
              <a:ext uri="{FF2B5EF4-FFF2-40B4-BE49-F238E27FC236}">
                <a16:creationId xmlns:a16="http://schemas.microsoft.com/office/drawing/2014/main" id="{09A2AE25-4758-4E79-82DD-E4E6850602C9}"/>
              </a:ext>
            </a:extLst>
          </p:cNvPr>
          <p:cNvSpPr>
            <a:spLocks noGrp="1"/>
          </p:cNvSpPr>
          <p:nvPr>
            <p:ph type="title"/>
          </p:nvPr>
        </p:nvSpPr>
        <p:spPr/>
        <p:txBody>
          <a:bodyPr/>
          <a:lstStyle/>
          <a:p>
            <a:r>
              <a:rPr lang="en-GB" dirty="0">
                <a:solidFill>
                  <a:schemeClr val="accent5"/>
                </a:solidFill>
              </a:rPr>
              <a:t>LHC</a:t>
            </a:r>
          </a:p>
        </p:txBody>
      </p:sp>
      <p:pic>
        <p:nvPicPr>
          <p:cNvPr id="9" name="Picture 3" descr="lhcdipole">
            <a:extLst>
              <a:ext uri="{FF2B5EF4-FFF2-40B4-BE49-F238E27FC236}">
                <a16:creationId xmlns:a16="http://schemas.microsoft.com/office/drawing/2014/main" id="{DF19562D-1106-44C3-9982-ED1E7712D0C3}"/>
              </a:ext>
            </a:extLst>
          </p:cNvPr>
          <p:cNvPicPr>
            <a:picLocks noChangeAspect="1" noChangeArrowheads="1"/>
          </p:cNvPicPr>
          <p:nvPr/>
        </p:nvPicPr>
        <p:blipFill>
          <a:blip r:embed="rId4" cstate="print"/>
          <a:srcRect/>
          <a:stretch>
            <a:fillRect/>
          </a:stretch>
        </p:blipFill>
        <p:spPr bwMode="auto">
          <a:xfrm>
            <a:off x="5759543" y="1437697"/>
            <a:ext cx="5303838" cy="3982605"/>
          </a:xfrm>
          <a:prstGeom prst="rect">
            <a:avLst/>
          </a:prstGeom>
          <a:noFill/>
          <a:ln w="9525">
            <a:noFill/>
            <a:miter lim="800000"/>
            <a:headEnd/>
            <a:tailEnd/>
          </a:ln>
        </p:spPr>
      </p:pic>
      <p:sp>
        <p:nvSpPr>
          <p:cNvPr id="6" name="TextBox 5">
            <a:extLst>
              <a:ext uri="{FF2B5EF4-FFF2-40B4-BE49-F238E27FC236}">
                <a16:creationId xmlns:a16="http://schemas.microsoft.com/office/drawing/2014/main" id="{3E93FD7F-301F-4AA7-8D80-742024E9CC66}"/>
              </a:ext>
            </a:extLst>
          </p:cNvPr>
          <p:cNvSpPr txBox="1"/>
          <p:nvPr/>
        </p:nvSpPr>
        <p:spPr>
          <a:xfrm>
            <a:off x="487362" y="2819096"/>
            <a:ext cx="4953000" cy="1323439"/>
          </a:xfrm>
          <a:prstGeom prst="rect">
            <a:avLst/>
          </a:prstGeom>
          <a:solidFill>
            <a:schemeClr val="bg1"/>
          </a:solidFill>
          <a:ln w="19050">
            <a:solidFill>
              <a:schemeClr val="accent5"/>
            </a:solidFill>
          </a:ln>
        </p:spPr>
        <p:txBody>
          <a:bodyPr wrap="square">
            <a:spAutoFit/>
          </a:bodyPr>
          <a:lstStyle/>
          <a:p>
            <a:pPr marL="285750" marR="0" indent="-285750" algn="l">
              <a:buFont typeface="Arial" panose="020B0604020202020204" pitchFamily="34" charset="0"/>
              <a:buChar char="•"/>
            </a:pPr>
            <a:r>
              <a:rPr lang="en-GB" dirty="0">
                <a:solidFill>
                  <a:srgbClr val="3366FF"/>
                </a:solidFill>
                <a:latin typeface="+mn-lt"/>
              </a:rPr>
              <a:t>high performance for field regulation: </a:t>
            </a:r>
            <a:r>
              <a:rPr lang="en-GB" b="1" dirty="0">
                <a:solidFill>
                  <a:schemeClr val="accent5"/>
                </a:solidFill>
                <a:latin typeface="+mn-lt"/>
              </a:rPr>
              <a:t>ppm</a:t>
            </a:r>
            <a:r>
              <a:rPr lang="en-GB" dirty="0">
                <a:solidFill>
                  <a:srgbClr val="3366FF"/>
                </a:solidFill>
                <a:latin typeface="+mn-lt"/>
              </a:rPr>
              <a:t> levels</a:t>
            </a:r>
          </a:p>
          <a:p>
            <a:pPr marL="285750" marR="0" indent="-285750" algn="l">
              <a:buFont typeface="Arial" panose="020B0604020202020204" pitchFamily="34" charset="0"/>
              <a:buChar char="•"/>
            </a:pPr>
            <a:r>
              <a:rPr lang="en-GB" b="1" dirty="0">
                <a:solidFill>
                  <a:schemeClr val="accent5"/>
                </a:solidFill>
                <a:latin typeface="+mn-lt"/>
              </a:rPr>
              <a:t>superconducting</a:t>
            </a:r>
            <a:r>
              <a:rPr lang="en-GB" dirty="0">
                <a:solidFill>
                  <a:srgbClr val="3366FF"/>
                </a:solidFill>
                <a:latin typeface="+mn-lt"/>
              </a:rPr>
              <a:t> magnets: low voltage, high current</a:t>
            </a:r>
          </a:p>
          <a:p>
            <a:pPr marL="285750" marR="0" indent="-285750" algn="l">
              <a:buFont typeface="Arial" panose="020B0604020202020204" pitchFamily="34" charset="0"/>
              <a:buChar char="•"/>
            </a:pPr>
            <a:r>
              <a:rPr lang="en-GB" dirty="0">
                <a:solidFill>
                  <a:srgbClr val="3366FF"/>
                </a:solidFill>
                <a:latin typeface="+mn-lt"/>
              </a:rPr>
              <a:t>High current = high stored energy: </a:t>
            </a:r>
            <a:r>
              <a:rPr lang="en-GB" b="1" dirty="0">
                <a:solidFill>
                  <a:schemeClr val="accent5"/>
                </a:solidFill>
                <a:latin typeface="+mn-lt"/>
              </a:rPr>
              <a:t>dependability</a:t>
            </a:r>
            <a:endParaRPr lang="en-GB" dirty="0">
              <a:solidFill>
                <a:srgbClr val="3366FF"/>
              </a:solidFill>
              <a:latin typeface="+mn-lt"/>
            </a:endParaRPr>
          </a:p>
          <a:p>
            <a:pPr marL="285750" marR="0" indent="-285750" algn="l">
              <a:buFont typeface="Arial" panose="020B0604020202020204" pitchFamily="34" charset="0"/>
              <a:buChar char="•"/>
            </a:pPr>
            <a:r>
              <a:rPr lang="en-GB" dirty="0">
                <a:solidFill>
                  <a:srgbClr val="3366FF"/>
                </a:solidFill>
                <a:latin typeface="+mn-lt"/>
              </a:rPr>
              <a:t>&gt;100kCHF per hour downtime: </a:t>
            </a:r>
            <a:r>
              <a:rPr lang="en-GB" b="1" dirty="0">
                <a:solidFill>
                  <a:schemeClr val="accent5"/>
                </a:solidFill>
                <a:latin typeface="+mn-lt"/>
              </a:rPr>
              <a:t>reliability</a:t>
            </a:r>
          </a:p>
          <a:p>
            <a:pPr marL="285750" marR="0" indent="-285750" algn="l">
              <a:buFont typeface="Arial" panose="020B0604020202020204" pitchFamily="34" charset="0"/>
              <a:buChar char="•"/>
            </a:pPr>
            <a:r>
              <a:rPr lang="en-GB" dirty="0">
                <a:solidFill>
                  <a:srgbClr val="3366FF"/>
                </a:solidFill>
                <a:latin typeface="+mn-lt"/>
              </a:rPr>
              <a:t>Converters in </a:t>
            </a:r>
            <a:r>
              <a:rPr lang="en-GB" b="1" dirty="0">
                <a:solidFill>
                  <a:schemeClr val="accent5"/>
                </a:solidFill>
                <a:latin typeface="+mn-lt"/>
              </a:rPr>
              <a:t>radiation</a:t>
            </a:r>
            <a:r>
              <a:rPr lang="en-GB" dirty="0">
                <a:solidFill>
                  <a:srgbClr val="3366FF"/>
                </a:solidFill>
                <a:latin typeface="+mn-lt"/>
              </a:rPr>
              <a:t> fields</a:t>
            </a:r>
          </a:p>
        </p:txBody>
      </p:sp>
      <p:sp>
        <p:nvSpPr>
          <p:cNvPr id="4" name="TextBox 3">
            <a:extLst>
              <a:ext uri="{FF2B5EF4-FFF2-40B4-BE49-F238E27FC236}">
                <a16:creationId xmlns:a16="http://schemas.microsoft.com/office/drawing/2014/main" id="{124C45C0-F791-3DEE-118B-B1D7BFFE9B32}"/>
              </a:ext>
            </a:extLst>
          </p:cNvPr>
          <p:cNvSpPr txBox="1"/>
          <p:nvPr/>
        </p:nvSpPr>
        <p:spPr>
          <a:xfrm>
            <a:off x="2209800" y="2363664"/>
            <a:ext cx="7239000" cy="2308324"/>
          </a:xfrm>
          <a:prstGeom prst="rect">
            <a:avLst/>
          </a:prstGeom>
          <a:solidFill>
            <a:schemeClr val="bg1"/>
          </a:solidFill>
          <a:ln w="19050">
            <a:solidFill>
              <a:schemeClr val="accent1"/>
            </a:solidFill>
          </a:ln>
        </p:spPr>
        <p:txBody>
          <a:bodyPr wrap="square" rtlCol="0">
            <a:spAutoFit/>
          </a:bodyPr>
          <a:lstStyle/>
          <a:p>
            <a:endParaRPr lang="en-GB" b="1" dirty="0">
              <a:solidFill>
                <a:schemeClr val="accent1"/>
              </a:solidFill>
              <a:latin typeface="+mj-lt"/>
            </a:endParaRPr>
          </a:p>
          <a:p>
            <a:endParaRPr lang="en-GB" b="1" dirty="0">
              <a:solidFill>
                <a:schemeClr val="accent1"/>
              </a:solidFill>
              <a:latin typeface="+mj-lt"/>
            </a:endParaRPr>
          </a:p>
          <a:p>
            <a:endParaRPr lang="en-GB" b="1" dirty="0">
              <a:solidFill>
                <a:schemeClr val="accent1"/>
              </a:solidFill>
              <a:latin typeface="+mj-lt"/>
            </a:endParaRPr>
          </a:p>
          <a:p>
            <a:r>
              <a:rPr lang="en-GB" b="1" dirty="0">
                <a:solidFill>
                  <a:schemeClr val="accent1"/>
                </a:solidFill>
                <a:latin typeface="+mj-lt"/>
              </a:rPr>
              <a:t>LHC operates for 12 hours, then takes 2 hours to refill</a:t>
            </a:r>
          </a:p>
          <a:p>
            <a:endParaRPr lang="en-GB" b="1" dirty="0">
              <a:solidFill>
                <a:schemeClr val="accent1"/>
              </a:solidFill>
              <a:latin typeface="+mj-lt"/>
            </a:endParaRPr>
          </a:p>
          <a:p>
            <a:r>
              <a:rPr lang="en-GB" b="1" dirty="0">
                <a:solidFill>
                  <a:schemeClr val="accent1"/>
                </a:solidFill>
                <a:latin typeface="+mj-lt"/>
              </a:rPr>
              <a:t>“Reliable” means </a:t>
            </a:r>
            <a:r>
              <a:rPr lang="en-GB" b="1" u="sng" dirty="0">
                <a:solidFill>
                  <a:schemeClr val="accent1"/>
                </a:solidFill>
                <a:latin typeface="+mj-lt"/>
              </a:rPr>
              <a:t>should not break </a:t>
            </a:r>
            <a:r>
              <a:rPr lang="en-GB" b="1" dirty="0">
                <a:solidFill>
                  <a:schemeClr val="accent1"/>
                </a:solidFill>
                <a:latin typeface="+mj-lt"/>
              </a:rPr>
              <a:t>during operation</a:t>
            </a:r>
          </a:p>
          <a:p>
            <a:endParaRPr lang="en-GB" b="1" dirty="0">
              <a:solidFill>
                <a:schemeClr val="accent1"/>
              </a:solidFill>
              <a:latin typeface="+mj-lt"/>
            </a:endParaRPr>
          </a:p>
          <a:p>
            <a:endParaRPr lang="en-GB" b="1" dirty="0">
              <a:solidFill>
                <a:schemeClr val="accent1"/>
              </a:solidFill>
              <a:latin typeface="+mj-lt"/>
            </a:endParaRPr>
          </a:p>
          <a:p>
            <a:endParaRPr lang="en-GB" b="1" dirty="0">
              <a:solidFill>
                <a:schemeClr val="accent1"/>
              </a:solidFill>
              <a:latin typeface="+mj-lt"/>
            </a:endParaRPr>
          </a:p>
        </p:txBody>
      </p:sp>
    </p:spTree>
    <p:extLst>
      <p:ext uri="{BB962C8B-B14F-4D97-AF65-F5344CB8AC3E}">
        <p14:creationId xmlns:p14="http://schemas.microsoft.com/office/powerpoint/2010/main" val="93107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Diagram&#10;&#10;Description automatically generated">
            <a:extLst>
              <a:ext uri="{FF2B5EF4-FFF2-40B4-BE49-F238E27FC236}">
                <a16:creationId xmlns:a16="http://schemas.microsoft.com/office/drawing/2014/main" id="{8DA422B1-1F1F-4C81-9DE7-46C598C6046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contrast="-52000"/>
                    </a14:imgEffect>
                  </a14:imgLayer>
                </a14:imgProps>
              </a:ext>
              <a:ext uri="{28A0092B-C50C-407E-A947-70E740481C1C}">
                <a14:useLocalDpi xmlns:a14="http://schemas.microsoft.com/office/drawing/2010/main" val="0"/>
              </a:ext>
            </a:extLst>
          </a:blip>
          <a:stretch>
            <a:fillRect/>
          </a:stretch>
        </p:blipFill>
        <p:spPr>
          <a:xfrm>
            <a:off x="1358000" y="836572"/>
            <a:ext cx="9476000" cy="5184857"/>
          </a:xfrm>
          <a:prstGeom prst="rect">
            <a:avLst/>
          </a:prstGeom>
        </p:spPr>
      </p:pic>
      <p:sp>
        <p:nvSpPr>
          <p:cNvPr id="2" name="Rectangle 1">
            <a:extLst>
              <a:ext uri="{FF2B5EF4-FFF2-40B4-BE49-F238E27FC236}">
                <a16:creationId xmlns:a16="http://schemas.microsoft.com/office/drawing/2014/main" id="{967EB2C8-8F8C-42C4-8DD1-058BAF267416}"/>
              </a:ext>
            </a:extLst>
          </p:cNvPr>
          <p:cNvSpPr/>
          <p:nvPr/>
        </p:nvSpPr>
        <p:spPr bwMode="auto">
          <a:xfrm>
            <a:off x="1371600" y="838200"/>
            <a:ext cx="9448800" cy="5181600"/>
          </a:xfrm>
          <a:prstGeom prst="rect">
            <a:avLst/>
          </a:prstGeom>
          <a:solidFill>
            <a:schemeClr val="bg1">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pic>
        <p:nvPicPr>
          <p:cNvPr id="4" name="Picture 3" descr="Diagram&#10;&#10;Description automatically generated">
            <a:extLst>
              <a:ext uri="{FF2B5EF4-FFF2-40B4-BE49-F238E27FC236}">
                <a16:creationId xmlns:a16="http://schemas.microsoft.com/office/drawing/2014/main" id="{D580191A-76C4-43B7-81F8-148DCC5232C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58000" y="836572"/>
            <a:ext cx="9476000" cy="5184857"/>
          </a:xfrm>
          <a:prstGeom prst="rect">
            <a:avLst/>
          </a:prstGeom>
        </p:spPr>
      </p:pic>
    </p:spTree>
    <p:extLst>
      <p:ext uri="{BB962C8B-B14F-4D97-AF65-F5344CB8AC3E}">
        <p14:creationId xmlns:p14="http://schemas.microsoft.com/office/powerpoint/2010/main" val="75450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Diagram&#10;&#10;Description automatically generated">
            <a:extLst>
              <a:ext uri="{FF2B5EF4-FFF2-40B4-BE49-F238E27FC236}">
                <a16:creationId xmlns:a16="http://schemas.microsoft.com/office/drawing/2014/main" id="{8DA422B1-1F1F-4C81-9DE7-46C598C6046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contrast="-52000"/>
                    </a14:imgEffect>
                  </a14:imgLayer>
                </a14:imgProps>
              </a:ext>
              <a:ext uri="{28A0092B-C50C-407E-A947-70E740481C1C}">
                <a14:useLocalDpi xmlns:a14="http://schemas.microsoft.com/office/drawing/2010/main" val="0"/>
              </a:ext>
            </a:extLst>
          </a:blip>
          <a:stretch>
            <a:fillRect/>
          </a:stretch>
        </p:blipFill>
        <p:spPr>
          <a:xfrm>
            <a:off x="1358000" y="836572"/>
            <a:ext cx="9476000" cy="5184857"/>
          </a:xfrm>
          <a:prstGeom prst="rect">
            <a:avLst/>
          </a:prstGeom>
        </p:spPr>
      </p:pic>
      <p:sp>
        <p:nvSpPr>
          <p:cNvPr id="2" name="Rectangle 1">
            <a:extLst>
              <a:ext uri="{FF2B5EF4-FFF2-40B4-BE49-F238E27FC236}">
                <a16:creationId xmlns:a16="http://schemas.microsoft.com/office/drawing/2014/main" id="{967EB2C8-8F8C-42C4-8DD1-058BAF267416}"/>
              </a:ext>
            </a:extLst>
          </p:cNvPr>
          <p:cNvSpPr/>
          <p:nvPr/>
        </p:nvSpPr>
        <p:spPr bwMode="auto">
          <a:xfrm>
            <a:off x="1371600" y="838200"/>
            <a:ext cx="9448800" cy="5181600"/>
          </a:xfrm>
          <a:prstGeom prst="rect">
            <a:avLst/>
          </a:prstGeom>
          <a:solidFill>
            <a:schemeClr val="bg1">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
        <p:nvSpPr>
          <p:cNvPr id="3" name="Title 2">
            <a:extLst>
              <a:ext uri="{FF2B5EF4-FFF2-40B4-BE49-F238E27FC236}">
                <a16:creationId xmlns:a16="http://schemas.microsoft.com/office/drawing/2014/main" id="{09A2AE25-4758-4E79-82DD-E4E6850602C9}"/>
              </a:ext>
            </a:extLst>
          </p:cNvPr>
          <p:cNvSpPr>
            <a:spLocks noGrp="1"/>
          </p:cNvSpPr>
          <p:nvPr>
            <p:ph type="title"/>
          </p:nvPr>
        </p:nvSpPr>
        <p:spPr/>
        <p:txBody>
          <a:bodyPr/>
          <a:lstStyle/>
          <a:p>
            <a:r>
              <a:rPr lang="en-GB" dirty="0">
                <a:solidFill>
                  <a:schemeClr val="accent5"/>
                </a:solidFill>
              </a:rPr>
              <a:t>SPS</a:t>
            </a:r>
          </a:p>
        </p:txBody>
      </p:sp>
      <p:sp>
        <p:nvSpPr>
          <p:cNvPr id="6" name="TextBox 5">
            <a:extLst>
              <a:ext uri="{FF2B5EF4-FFF2-40B4-BE49-F238E27FC236}">
                <a16:creationId xmlns:a16="http://schemas.microsoft.com/office/drawing/2014/main" id="{3E93FD7F-301F-4AA7-8D80-742024E9CC66}"/>
              </a:ext>
            </a:extLst>
          </p:cNvPr>
          <p:cNvSpPr txBox="1"/>
          <p:nvPr/>
        </p:nvSpPr>
        <p:spPr>
          <a:xfrm>
            <a:off x="519800" y="2362035"/>
            <a:ext cx="5791201" cy="1323439"/>
          </a:xfrm>
          <a:prstGeom prst="rect">
            <a:avLst/>
          </a:prstGeom>
          <a:solidFill>
            <a:schemeClr val="bg1"/>
          </a:solidFill>
          <a:ln w="19050">
            <a:solidFill>
              <a:schemeClr val="accent5"/>
            </a:solidFill>
          </a:ln>
        </p:spPr>
        <p:txBody>
          <a:bodyPr wrap="square">
            <a:spAutoFit/>
          </a:bodyPr>
          <a:lstStyle/>
          <a:p>
            <a:pPr marL="285750" marR="0" indent="-285750" algn="l">
              <a:buFont typeface="Arial" panose="020B0604020202020204" pitchFamily="34" charset="0"/>
              <a:buChar char="•"/>
            </a:pPr>
            <a:r>
              <a:rPr lang="en-GB" dirty="0">
                <a:solidFill>
                  <a:srgbClr val="3366FF"/>
                </a:solidFill>
                <a:latin typeface="+mj-lt"/>
              </a:rPr>
              <a:t>50 years of controls: </a:t>
            </a:r>
            <a:r>
              <a:rPr lang="en-GB" b="1" dirty="0">
                <a:solidFill>
                  <a:schemeClr val="accent5"/>
                </a:solidFill>
                <a:latin typeface="+mj-lt"/>
              </a:rPr>
              <a:t>maintenance challenging</a:t>
            </a:r>
            <a:endParaRPr lang="en-GB" dirty="0">
              <a:solidFill>
                <a:srgbClr val="3366FF"/>
              </a:solidFill>
              <a:latin typeface="+mj-lt"/>
            </a:endParaRPr>
          </a:p>
          <a:p>
            <a:pPr marL="285750" marR="0" indent="-285750" algn="l">
              <a:buFont typeface="Arial" panose="020B0604020202020204" pitchFamily="34" charset="0"/>
              <a:buChar char="•"/>
            </a:pPr>
            <a:r>
              <a:rPr lang="en-GB" dirty="0">
                <a:solidFill>
                  <a:srgbClr val="3366FF"/>
                </a:solidFill>
                <a:latin typeface="+mj-lt"/>
              </a:rPr>
              <a:t>multi destination, </a:t>
            </a:r>
            <a:r>
              <a:rPr lang="en-GB" b="1" dirty="0">
                <a:solidFill>
                  <a:schemeClr val="accent5"/>
                </a:solidFill>
                <a:latin typeface="+mj-lt"/>
              </a:rPr>
              <a:t>on-the-fly reconfiguration</a:t>
            </a:r>
          </a:p>
          <a:p>
            <a:pPr marL="285750" marR="0" indent="-285750" algn="l">
              <a:buFont typeface="Arial" panose="020B0604020202020204" pitchFamily="34" charset="0"/>
              <a:buChar char="•"/>
            </a:pPr>
            <a:r>
              <a:rPr lang="en-GB" dirty="0">
                <a:solidFill>
                  <a:srgbClr val="3366FF"/>
                </a:solidFill>
                <a:latin typeface="+mj-lt"/>
              </a:rPr>
              <a:t>serving high profile experiments, 24/7: </a:t>
            </a:r>
            <a:r>
              <a:rPr lang="en-GB" b="1" dirty="0">
                <a:solidFill>
                  <a:schemeClr val="accent5"/>
                </a:solidFill>
                <a:latin typeface="+mj-lt"/>
              </a:rPr>
              <a:t>availability</a:t>
            </a:r>
          </a:p>
          <a:p>
            <a:pPr marL="285750" marR="0" indent="-285750" algn="l">
              <a:buFont typeface="Arial" panose="020B0604020202020204" pitchFamily="34" charset="0"/>
              <a:buChar char="•"/>
            </a:pPr>
            <a:r>
              <a:rPr lang="en-GB" dirty="0">
                <a:solidFill>
                  <a:srgbClr val="3366FF"/>
                </a:solidFill>
                <a:latin typeface="+mj-lt"/>
              </a:rPr>
              <a:t>Warm magnets, kW to Multi-MW converters: </a:t>
            </a:r>
            <a:r>
              <a:rPr lang="en-GB" b="1" dirty="0">
                <a:solidFill>
                  <a:schemeClr val="accent5"/>
                </a:solidFill>
                <a:latin typeface="+mj-lt"/>
              </a:rPr>
              <a:t>diversity</a:t>
            </a:r>
          </a:p>
          <a:p>
            <a:pPr marL="285750" indent="-285750" algn="l">
              <a:buFont typeface="Arial" panose="020B0604020202020204" pitchFamily="34" charset="0"/>
              <a:buChar char="•"/>
            </a:pPr>
            <a:r>
              <a:rPr lang="en-GB" dirty="0">
                <a:solidFill>
                  <a:srgbClr val="3366FF"/>
                </a:solidFill>
                <a:latin typeface="+mj-lt"/>
              </a:rPr>
              <a:t>High power, no local storage 3 x </a:t>
            </a:r>
            <a:r>
              <a:rPr lang="en-GB" b="1" dirty="0">
                <a:solidFill>
                  <a:schemeClr val="accent5"/>
                </a:solidFill>
                <a:latin typeface="+mj-lt"/>
              </a:rPr>
              <a:t>150MVAr </a:t>
            </a:r>
            <a:r>
              <a:rPr lang="en-GB" dirty="0">
                <a:solidFill>
                  <a:srgbClr val="3366FF"/>
                </a:solidFill>
                <a:latin typeface="+mj-lt"/>
              </a:rPr>
              <a:t>compensators</a:t>
            </a:r>
            <a:endParaRPr lang="en-GB" b="1" dirty="0">
              <a:solidFill>
                <a:schemeClr val="accent5"/>
              </a:solidFill>
              <a:latin typeface="+mj-lt"/>
            </a:endParaRPr>
          </a:p>
        </p:txBody>
      </p:sp>
      <p:pic>
        <p:nvPicPr>
          <p:cNvPr id="5" name="Picture 4" descr="A picture containing track, station, platform, railroad&#10;&#10;Description automatically generated">
            <a:extLst>
              <a:ext uri="{FF2B5EF4-FFF2-40B4-BE49-F238E27FC236}">
                <a16:creationId xmlns:a16="http://schemas.microsoft.com/office/drawing/2014/main" id="{B1B11A7B-F525-4933-AF23-DD59F103B7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600" y="1752600"/>
            <a:ext cx="4651600" cy="3096266"/>
          </a:xfrm>
          <a:prstGeom prst="rect">
            <a:avLst/>
          </a:prstGeom>
          <a:ln w="19050">
            <a:solidFill>
              <a:schemeClr val="accent5"/>
            </a:solidFill>
          </a:ln>
        </p:spPr>
      </p:pic>
      <p:sp>
        <p:nvSpPr>
          <p:cNvPr id="4" name="TextBox 3">
            <a:extLst>
              <a:ext uri="{FF2B5EF4-FFF2-40B4-BE49-F238E27FC236}">
                <a16:creationId xmlns:a16="http://schemas.microsoft.com/office/drawing/2014/main" id="{14262C6C-DA91-B655-2BC4-03CA3748C203}"/>
              </a:ext>
            </a:extLst>
          </p:cNvPr>
          <p:cNvSpPr txBox="1"/>
          <p:nvPr/>
        </p:nvSpPr>
        <p:spPr>
          <a:xfrm>
            <a:off x="2209800" y="2363664"/>
            <a:ext cx="7239000" cy="2308324"/>
          </a:xfrm>
          <a:prstGeom prst="rect">
            <a:avLst/>
          </a:prstGeom>
          <a:solidFill>
            <a:schemeClr val="bg1"/>
          </a:solidFill>
          <a:ln w="19050">
            <a:solidFill>
              <a:schemeClr val="accent1"/>
            </a:solidFill>
          </a:ln>
        </p:spPr>
        <p:txBody>
          <a:bodyPr wrap="square" rtlCol="0">
            <a:spAutoFit/>
          </a:bodyPr>
          <a:lstStyle/>
          <a:p>
            <a:endParaRPr lang="en-GB" b="1" dirty="0">
              <a:solidFill>
                <a:schemeClr val="accent1"/>
              </a:solidFill>
              <a:latin typeface="+mj-lt"/>
            </a:endParaRPr>
          </a:p>
          <a:p>
            <a:endParaRPr lang="en-GB" b="1" dirty="0">
              <a:solidFill>
                <a:schemeClr val="accent1"/>
              </a:solidFill>
              <a:latin typeface="+mj-lt"/>
            </a:endParaRPr>
          </a:p>
          <a:p>
            <a:endParaRPr lang="en-GB" b="1" dirty="0">
              <a:solidFill>
                <a:schemeClr val="accent1"/>
              </a:solidFill>
              <a:latin typeface="+mj-lt"/>
            </a:endParaRPr>
          </a:p>
          <a:p>
            <a:r>
              <a:rPr lang="en-GB" b="1" dirty="0">
                <a:solidFill>
                  <a:schemeClr val="accent1"/>
                </a:solidFill>
                <a:latin typeface="+mj-lt"/>
              </a:rPr>
              <a:t>SPS cycles up to a minute, loses beam quite often, and has auto-reset</a:t>
            </a:r>
          </a:p>
          <a:p>
            <a:endParaRPr lang="en-GB" b="1" dirty="0">
              <a:solidFill>
                <a:schemeClr val="accent1"/>
              </a:solidFill>
              <a:latin typeface="+mj-lt"/>
            </a:endParaRPr>
          </a:p>
          <a:p>
            <a:r>
              <a:rPr lang="en-GB" b="1" dirty="0">
                <a:solidFill>
                  <a:schemeClr val="accent1"/>
                </a:solidFill>
                <a:latin typeface="+mj-lt"/>
              </a:rPr>
              <a:t>“Reliable” means it </a:t>
            </a:r>
            <a:r>
              <a:rPr lang="en-GB" b="1" u="sng" dirty="0">
                <a:solidFill>
                  <a:schemeClr val="accent1"/>
                </a:solidFill>
                <a:latin typeface="+mj-lt"/>
              </a:rPr>
              <a:t>should be quick to fix</a:t>
            </a:r>
            <a:endParaRPr lang="en-GB" b="1" dirty="0">
              <a:solidFill>
                <a:schemeClr val="accent1"/>
              </a:solidFill>
              <a:latin typeface="+mj-lt"/>
            </a:endParaRPr>
          </a:p>
          <a:p>
            <a:endParaRPr lang="en-GB" b="1" dirty="0">
              <a:solidFill>
                <a:schemeClr val="accent1"/>
              </a:solidFill>
              <a:latin typeface="+mj-lt"/>
            </a:endParaRPr>
          </a:p>
          <a:p>
            <a:endParaRPr lang="en-GB" b="1" dirty="0">
              <a:solidFill>
                <a:schemeClr val="accent1"/>
              </a:solidFill>
              <a:latin typeface="+mj-lt"/>
            </a:endParaRPr>
          </a:p>
          <a:p>
            <a:endParaRPr lang="en-GB" b="1" dirty="0">
              <a:solidFill>
                <a:schemeClr val="accent1"/>
              </a:solidFill>
              <a:latin typeface="+mj-lt"/>
            </a:endParaRPr>
          </a:p>
        </p:txBody>
      </p:sp>
    </p:spTree>
    <p:extLst>
      <p:ext uri="{BB962C8B-B14F-4D97-AF65-F5344CB8AC3E}">
        <p14:creationId xmlns:p14="http://schemas.microsoft.com/office/powerpoint/2010/main" val="31266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Diagram&#10;&#10;Description automatically generated">
            <a:extLst>
              <a:ext uri="{FF2B5EF4-FFF2-40B4-BE49-F238E27FC236}">
                <a16:creationId xmlns:a16="http://schemas.microsoft.com/office/drawing/2014/main" id="{8DA422B1-1F1F-4C81-9DE7-46C598C6046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contrast="-52000"/>
                    </a14:imgEffect>
                  </a14:imgLayer>
                </a14:imgProps>
              </a:ext>
              <a:ext uri="{28A0092B-C50C-407E-A947-70E740481C1C}">
                <a14:useLocalDpi xmlns:a14="http://schemas.microsoft.com/office/drawing/2010/main" val="0"/>
              </a:ext>
            </a:extLst>
          </a:blip>
          <a:stretch>
            <a:fillRect/>
          </a:stretch>
        </p:blipFill>
        <p:spPr>
          <a:xfrm>
            <a:off x="1358000" y="836572"/>
            <a:ext cx="9476000" cy="5184857"/>
          </a:xfrm>
          <a:prstGeom prst="rect">
            <a:avLst/>
          </a:prstGeom>
        </p:spPr>
      </p:pic>
      <p:sp>
        <p:nvSpPr>
          <p:cNvPr id="2" name="Rectangle 1">
            <a:extLst>
              <a:ext uri="{FF2B5EF4-FFF2-40B4-BE49-F238E27FC236}">
                <a16:creationId xmlns:a16="http://schemas.microsoft.com/office/drawing/2014/main" id="{967EB2C8-8F8C-42C4-8DD1-058BAF267416}"/>
              </a:ext>
            </a:extLst>
          </p:cNvPr>
          <p:cNvSpPr/>
          <p:nvPr/>
        </p:nvSpPr>
        <p:spPr bwMode="auto">
          <a:xfrm>
            <a:off x="1371600" y="838200"/>
            <a:ext cx="9448800" cy="5181600"/>
          </a:xfrm>
          <a:prstGeom prst="rect">
            <a:avLst/>
          </a:prstGeom>
          <a:solidFill>
            <a:schemeClr val="bg1">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pic>
        <p:nvPicPr>
          <p:cNvPr id="4" name="Picture 3" descr="A picture containing chart&#10;&#10;Description automatically generated">
            <a:extLst>
              <a:ext uri="{FF2B5EF4-FFF2-40B4-BE49-F238E27FC236}">
                <a16:creationId xmlns:a16="http://schemas.microsoft.com/office/drawing/2014/main" id="{E458E20C-877E-4A35-AA4C-EDA1D4FC887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58000" y="836572"/>
            <a:ext cx="9476000" cy="5184857"/>
          </a:xfrm>
          <a:prstGeom prst="rect">
            <a:avLst/>
          </a:prstGeom>
        </p:spPr>
      </p:pic>
    </p:spTree>
    <p:extLst>
      <p:ext uri="{BB962C8B-B14F-4D97-AF65-F5344CB8AC3E}">
        <p14:creationId xmlns:p14="http://schemas.microsoft.com/office/powerpoint/2010/main" val="373847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Diagram&#10;&#10;Description automatically generated">
            <a:extLst>
              <a:ext uri="{FF2B5EF4-FFF2-40B4-BE49-F238E27FC236}">
                <a16:creationId xmlns:a16="http://schemas.microsoft.com/office/drawing/2014/main" id="{8DA422B1-1F1F-4C81-9DE7-46C598C6046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contrast="-52000"/>
                    </a14:imgEffect>
                  </a14:imgLayer>
                </a14:imgProps>
              </a:ext>
              <a:ext uri="{28A0092B-C50C-407E-A947-70E740481C1C}">
                <a14:useLocalDpi xmlns:a14="http://schemas.microsoft.com/office/drawing/2010/main" val="0"/>
              </a:ext>
            </a:extLst>
          </a:blip>
          <a:stretch>
            <a:fillRect/>
          </a:stretch>
        </p:blipFill>
        <p:spPr>
          <a:xfrm>
            <a:off x="1358000" y="836572"/>
            <a:ext cx="9476000" cy="5184857"/>
          </a:xfrm>
          <a:prstGeom prst="rect">
            <a:avLst/>
          </a:prstGeom>
        </p:spPr>
      </p:pic>
      <p:sp>
        <p:nvSpPr>
          <p:cNvPr id="2" name="Rectangle 1">
            <a:extLst>
              <a:ext uri="{FF2B5EF4-FFF2-40B4-BE49-F238E27FC236}">
                <a16:creationId xmlns:a16="http://schemas.microsoft.com/office/drawing/2014/main" id="{967EB2C8-8F8C-42C4-8DD1-058BAF267416}"/>
              </a:ext>
            </a:extLst>
          </p:cNvPr>
          <p:cNvSpPr/>
          <p:nvPr/>
        </p:nvSpPr>
        <p:spPr bwMode="auto">
          <a:xfrm>
            <a:off x="1371600" y="838200"/>
            <a:ext cx="9448800" cy="5181600"/>
          </a:xfrm>
          <a:prstGeom prst="rect">
            <a:avLst/>
          </a:prstGeom>
          <a:solidFill>
            <a:schemeClr val="bg1">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
        <p:nvSpPr>
          <p:cNvPr id="3" name="Title 2">
            <a:extLst>
              <a:ext uri="{FF2B5EF4-FFF2-40B4-BE49-F238E27FC236}">
                <a16:creationId xmlns:a16="http://schemas.microsoft.com/office/drawing/2014/main" id="{09A2AE25-4758-4E79-82DD-E4E6850602C9}"/>
              </a:ext>
            </a:extLst>
          </p:cNvPr>
          <p:cNvSpPr>
            <a:spLocks noGrp="1"/>
          </p:cNvSpPr>
          <p:nvPr>
            <p:ph type="title"/>
          </p:nvPr>
        </p:nvSpPr>
        <p:spPr/>
        <p:txBody>
          <a:bodyPr/>
          <a:lstStyle/>
          <a:p>
            <a:r>
              <a:rPr lang="en-GB" dirty="0">
                <a:solidFill>
                  <a:schemeClr val="accent5"/>
                </a:solidFill>
              </a:rPr>
              <a:t>LINAC4</a:t>
            </a:r>
          </a:p>
        </p:txBody>
      </p:sp>
      <p:sp>
        <p:nvSpPr>
          <p:cNvPr id="6" name="TextBox 5">
            <a:extLst>
              <a:ext uri="{FF2B5EF4-FFF2-40B4-BE49-F238E27FC236}">
                <a16:creationId xmlns:a16="http://schemas.microsoft.com/office/drawing/2014/main" id="{3E93FD7F-301F-4AA7-8D80-742024E9CC66}"/>
              </a:ext>
            </a:extLst>
          </p:cNvPr>
          <p:cNvSpPr txBox="1"/>
          <p:nvPr/>
        </p:nvSpPr>
        <p:spPr>
          <a:xfrm>
            <a:off x="381000" y="2667000"/>
            <a:ext cx="4770963" cy="1077218"/>
          </a:xfrm>
          <a:prstGeom prst="rect">
            <a:avLst/>
          </a:prstGeom>
          <a:solidFill>
            <a:schemeClr val="bg1"/>
          </a:solidFill>
          <a:ln w="19050">
            <a:solidFill>
              <a:schemeClr val="accent5"/>
            </a:solidFill>
          </a:ln>
        </p:spPr>
        <p:txBody>
          <a:bodyPr wrap="square">
            <a:spAutoFit/>
          </a:bodyPr>
          <a:lstStyle/>
          <a:p>
            <a:pPr marL="285750" marR="0" indent="-285750" algn="l">
              <a:buFont typeface="Arial" panose="020B0604020202020204" pitchFamily="34" charset="0"/>
              <a:buChar char="•"/>
            </a:pPr>
            <a:r>
              <a:rPr lang="en-GB" b="1" dirty="0">
                <a:solidFill>
                  <a:schemeClr val="accent5"/>
                </a:solidFill>
                <a:latin typeface="+mn-lt"/>
              </a:rPr>
              <a:t>160MeV</a:t>
            </a:r>
            <a:r>
              <a:rPr lang="en-GB" b="1" dirty="0">
                <a:solidFill>
                  <a:srgbClr val="3366FF"/>
                </a:solidFill>
                <a:latin typeface="+mn-lt"/>
              </a:rPr>
              <a:t> </a:t>
            </a:r>
            <a:r>
              <a:rPr lang="en-GB" dirty="0">
                <a:solidFill>
                  <a:srgbClr val="3366FF"/>
                </a:solidFill>
                <a:latin typeface="+mn-lt"/>
              </a:rPr>
              <a:t>at </a:t>
            </a:r>
            <a:r>
              <a:rPr lang="en-GB" b="1" dirty="0">
                <a:solidFill>
                  <a:schemeClr val="accent5"/>
                </a:solidFill>
                <a:latin typeface="+mn-lt"/>
              </a:rPr>
              <a:t>2Hz</a:t>
            </a:r>
            <a:endParaRPr lang="en-GB" dirty="0">
              <a:solidFill>
                <a:srgbClr val="3366FF"/>
              </a:solidFill>
              <a:latin typeface="+mn-lt"/>
            </a:endParaRPr>
          </a:p>
          <a:p>
            <a:pPr marL="285750" marR="0" indent="-285750" algn="l">
              <a:buFont typeface="Arial" panose="020B0604020202020204" pitchFamily="34" charset="0"/>
              <a:buChar char="•"/>
            </a:pPr>
            <a:r>
              <a:rPr lang="en-GB" b="1" dirty="0">
                <a:solidFill>
                  <a:schemeClr val="accent5"/>
                </a:solidFill>
                <a:latin typeface="+mn-lt"/>
              </a:rPr>
              <a:t>pulsed </a:t>
            </a:r>
            <a:r>
              <a:rPr lang="en-GB" dirty="0">
                <a:solidFill>
                  <a:srgbClr val="3366FF"/>
                </a:solidFill>
                <a:latin typeface="+mn-lt"/>
              </a:rPr>
              <a:t>converters millisecond output at 2Hz</a:t>
            </a:r>
          </a:p>
          <a:p>
            <a:pPr marL="285750" marR="0" indent="-285750" algn="l">
              <a:buFont typeface="Arial" panose="020B0604020202020204" pitchFamily="34" charset="0"/>
              <a:buChar char="•"/>
            </a:pPr>
            <a:r>
              <a:rPr lang="en-GB" dirty="0">
                <a:solidFill>
                  <a:srgbClr val="3366FF"/>
                </a:solidFill>
                <a:latin typeface="+mn-lt"/>
              </a:rPr>
              <a:t>Charge </a:t>
            </a:r>
            <a:r>
              <a:rPr lang="en-GB" dirty="0">
                <a:solidFill>
                  <a:srgbClr val="3366FF"/>
                </a:solidFill>
                <a:latin typeface="+mn-lt"/>
                <a:sym typeface="Wingdings" panose="05000000000000000000" pitchFamily="2" charset="2"/>
              </a:rPr>
              <a:t></a:t>
            </a:r>
            <a:r>
              <a:rPr lang="en-GB" dirty="0">
                <a:solidFill>
                  <a:srgbClr val="3366FF"/>
                </a:solidFill>
                <a:latin typeface="+mn-lt"/>
              </a:rPr>
              <a:t> Discharge converters called </a:t>
            </a:r>
            <a:r>
              <a:rPr lang="en-GB" b="1" dirty="0">
                <a:solidFill>
                  <a:schemeClr val="accent5"/>
                </a:solidFill>
                <a:latin typeface="+mn-lt"/>
              </a:rPr>
              <a:t>DISCAP</a:t>
            </a:r>
          </a:p>
          <a:p>
            <a:pPr marL="285750" marR="0" indent="-285750" algn="l">
              <a:buFont typeface="Arial" panose="020B0604020202020204" pitchFamily="34" charset="0"/>
              <a:buChar char="•"/>
            </a:pPr>
            <a:r>
              <a:rPr lang="en-GB" dirty="0">
                <a:solidFill>
                  <a:srgbClr val="3366FF"/>
                </a:solidFill>
                <a:latin typeface="+mn-lt"/>
              </a:rPr>
              <a:t>FPGA based regulation using CERN hardware</a:t>
            </a:r>
          </a:p>
        </p:txBody>
      </p:sp>
      <p:pic>
        <p:nvPicPr>
          <p:cNvPr id="5" name="Picture 4" descr="A picture containing indoor, engine, subway&#10;&#10;Description automatically generated">
            <a:extLst>
              <a:ext uri="{FF2B5EF4-FFF2-40B4-BE49-F238E27FC236}">
                <a16:creationId xmlns:a16="http://schemas.microsoft.com/office/drawing/2014/main" id="{F751F9E6-4442-466F-96BA-2945C3D5AF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1425827"/>
            <a:ext cx="6003264" cy="4006345"/>
          </a:xfrm>
          <a:prstGeom prst="rect">
            <a:avLst/>
          </a:prstGeom>
          <a:ln w="19050">
            <a:solidFill>
              <a:schemeClr val="accent5"/>
            </a:solidFill>
          </a:ln>
        </p:spPr>
      </p:pic>
      <p:sp>
        <p:nvSpPr>
          <p:cNvPr id="4" name="TextBox 3">
            <a:extLst>
              <a:ext uri="{FF2B5EF4-FFF2-40B4-BE49-F238E27FC236}">
                <a16:creationId xmlns:a16="http://schemas.microsoft.com/office/drawing/2014/main" id="{C7D98A04-53BA-8040-3181-30735AB7B598}"/>
              </a:ext>
            </a:extLst>
          </p:cNvPr>
          <p:cNvSpPr txBox="1"/>
          <p:nvPr/>
        </p:nvSpPr>
        <p:spPr>
          <a:xfrm>
            <a:off x="2209800" y="2363664"/>
            <a:ext cx="7239000" cy="2308324"/>
          </a:xfrm>
          <a:prstGeom prst="rect">
            <a:avLst/>
          </a:prstGeom>
          <a:solidFill>
            <a:schemeClr val="bg1"/>
          </a:solidFill>
          <a:ln w="19050">
            <a:solidFill>
              <a:schemeClr val="accent1"/>
            </a:solidFill>
          </a:ln>
        </p:spPr>
        <p:txBody>
          <a:bodyPr wrap="square" rtlCol="0">
            <a:spAutoFit/>
          </a:bodyPr>
          <a:lstStyle/>
          <a:p>
            <a:endParaRPr lang="en-GB" b="1" dirty="0">
              <a:solidFill>
                <a:schemeClr val="accent1"/>
              </a:solidFill>
              <a:latin typeface="+mj-lt"/>
            </a:endParaRPr>
          </a:p>
          <a:p>
            <a:endParaRPr lang="en-GB" b="1" dirty="0">
              <a:solidFill>
                <a:schemeClr val="accent1"/>
              </a:solidFill>
              <a:latin typeface="+mj-lt"/>
            </a:endParaRPr>
          </a:p>
          <a:p>
            <a:endParaRPr lang="en-GB" b="1" dirty="0">
              <a:solidFill>
                <a:schemeClr val="accent1"/>
              </a:solidFill>
              <a:latin typeface="+mj-lt"/>
            </a:endParaRPr>
          </a:p>
          <a:p>
            <a:r>
              <a:rPr lang="en-GB" b="1" dirty="0">
                <a:solidFill>
                  <a:schemeClr val="accent1"/>
                </a:solidFill>
                <a:latin typeface="+mj-lt"/>
              </a:rPr>
              <a:t>LINAC beam several times a second</a:t>
            </a:r>
          </a:p>
          <a:p>
            <a:endParaRPr lang="en-GB" b="1" dirty="0">
              <a:solidFill>
                <a:schemeClr val="accent1"/>
              </a:solidFill>
              <a:latin typeface="+mj-lt"/>
            </a:endParaRPr>
          </a:p>
          <a:p>
            <a:r>
              <a:rPr lang="en-GB" b="1" dirty="0">
                <a:solidFill>
                  <a:schemeClr val="accent1"/>
                </a:solidFill>
                <a:latin typeface="+mj-lt"/>
              </a:rPr>
              <a:t>“Reliability” really means it </a:t>
            </a:r>
            <a:r>
              <a:rPr lang="en-GB" b="1" u="sng" dirty="0">
                <a:solidFill>
                  <a:schemeClr val="accent1"/>
                </a:solidFill>
                <a:latin typeface="+mj-lt"/>
              </a:rPr>
              <a:t>should be easy to diagnose</a:t>
            </a:r>
            <a:endParaRPr lang="en-GB" b="1" dirty="0">
              <a:solidFill>
                <a:schemeClr val="accent1"/>
              </a:solidFill>
              <a:latin typeface="+mj-lt"/>
            </a:endParaRPr>
          </a:p>
          <a:p>
            <a:endParaRPr lang="en-GB" b="1" dirty="0">
              <a:solidFill>
                <a:schemeClr val="accent1"/>
              </a:solidFill>
              <a:latin typeface="+mj-lt"/>
            </a:endParaRPr>
          </a:p>
          <a:p>
            <a:endParaRPr lang="en-GB" b="1" dirty="0">
              <a:solidFill>
                <a:schemeClr val="accent1"/>
              </a:solidFill>
              <a:latin typeface="+mj-lt"/>
            </a:endParaRPr>
          </a:p>
          <a:p>
            <a:endParaRPr lang="en-GB" b="1" dirty="0">
              <a:solidFill>
                <a:schemeClr val="accent1"/>
              </a:solidFill>
              <a:latin typeface="+mj-lt"/>
            </a:endParaRPr>
          </a:p>
        </p:txBody>
      </p:sp>
    </p:spTree>
    <p:extLst>
      <p:ext uri="{BB962C8B-B14F-4D97-AF65-F5344CB8AC3E}">
        <p14:creationId xmlns:p14="http://schemas.microsoft.com/office/powerpoint/2010/main" val="43533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877" y="265373"/>
            <a:ext cx="10183092" cy="657339"/>
          </a:xfrm>
          <a:prstGeom prst="rect">
            <a:avLst/>
          </a:prstGeom>
        </p:spPr>
        <p:txBody>
          <a:bodyPr anchor="ctr"/>
          <a:lstStyle/>
          <a:p>
            <a:r>
              <a:rPr lang="en-GB" sz="3600" dirty="0">
                <a:solidFill>
                  <a:srgbClr val="132577"/>
                </a:solidFill>
                <a:latin typeface="Noto Sans" panose="020B0502040504020204" pitchFamily="34"/>
                <a:ea typeface="Noto Sans" panose="020B0502040504020204" pitchFamily="34"/>
                <a:cs typeface="Noto Sans" panose="020B0502040504020204" pitchFamily="34"/>
              </a:rPr>
              <a:t>Electronics from the </a:t>
            </a:r>
            <a:r>
              <a:rPr lang="en-GB" sz="3600" b="1" u="sng" dirty="0">
                <a:solidFill>
                  <a:srgbClr val="132577"/>
                </a:solidFill>
                <a:latin typeface="Noto Sans" panose="020B0502040504020204" pitchFamily="34"/>
                <a:ea typeface="Noto Sans" panose="020B0502040504020204" pitchFamily="34"/>
                <a:cs typeface="Noto Sans" panose="020B0502040504020204" pitchFamily="34"/>
              </a:rPr>
              <a:t>Past</a:t>
            </a:r>
            <a:r>
              <a:rPr lang="en-GB" sz="3600" b="1" dirty="0">
                <a:solidFill>
                  <a:srgbClr val="132577"/>
                </a:solidFill>
                <a:latin typeface="Noto Sans" panose="020B0502040504020204" pitchFamily="34"/>
                <a:ea typeface="Noto Sans" panose="020B0502040504020204" pitchFamily="34"/>
                <a:cs typeface="Noto Sans" panose="020B0502040504020204" pitchFamily="34"/>
              </a:rPr>
              <a:t> </a:t>
            </a:r>
            <a:r>
              <a:rPr lang="en-GB" sz="3600" dirty="0">
                <a:solidFill>
                  <a:srgbClr val="132577"/>
                </a:solidFill>
                <a:latin typeface="Noto Sans" panose="020B0502040504020204" pitchFamily="34"/>
                <a:ea typeface="Noto Sans" panose="020B0502040504020204" pitchFamily="34"/>
                <a:cs typeface="Noto Sans" panose="020B0502040504020204" pitchFamily="34"/>
              </a:rPr>
              <a:t>to the</a:t>
            </a:r>
            <a:r>
              <a:rPr lang="en-GB" sz="3600" b="1" dirty="0">
                <a:solidFill>
                  <a:srgbClr val="132577"/>
                </a:solidFill>
                <a:latin typeface="Noto Sans" panose="020B0502040504020204" pitchFamily="34"/>
                <a:ea typeface="Noto Sans" panose="020B0502040504020204" pitchFamily="34"/>
                <a:cs typeface="Noto Sans" panose="020B0502040504020204" pitchFamily="34"/>
              </a:rPr>
              <a:t> </a:t>
            </a:r>
            <a:r>
              <a:rPr lang="en-GB" sz="3600" b="1" u="sng" dirty="0">
                <a:solidFill>
                  <a:srgbClr val="132577"/>
                </a:solidFill>
                <a:latin typeface="Noto Sans" panose="020B0502040504020204" pitchFamily="34"/>
                <a:ea typeface="Noto Sans" panose="020B0502040504020204" pitchFamily="34"/>
                <a:cs typeface="Noto Sans" panose="020B0502040504020204" pitchFamily="34"/>
              </a:rPr>
              <a:t>Future</a:t>
            </a:r>
            <a:r>
              <a:rPr lang="en-GB" sz="3600" b="1" dirty="0">
                <a:solidFill>
                  <a:srgbClr val="132577"/>
                </a:solidFill>
                <a:latin typeface="Noto Sans" panose="020B0502040504020204" pitchFamily="34"/>
                <a:ea typeface="Noto Sans" panose="020B0502040504020204" pitchFamily="34"/>
                <a:cs typeface="Noto Sans" panose="020B0502040504020204" pitchFamily="34"/>
              </a:rPr>
              <a:t> </a:t>
            </a:r>
            <a:endParaRPr lang="en-GB" sz="3600" dirty="0">
              <a:solidFill>
                <a:srgbClr val="132577"/>
              </a:solidFill>
            </a:endParaRPr>
          </a:p>
        </p:txBody>
      </p:sp>
      <p:sp>
        <p:nvSpPr>
          <p:cNvPr id="3" name="Rectangle 2">
            <a:extLst>
              <a:ext uri="{FF2B5EF4-FFF2-40B4-BE49-F238E27FC236}">
                <a16:creationId xmlns:a16="http://schemas.microsoft.com/office/drawing/2014/main" id="{FE9B7F76-979E-5AC0-6655-58DADAB0B6BC}"/>
              </a:ext>
            </a:extLst>
          </p:cNvPr>
          <p:cNvSpPr/>
          <p:nvPr/>
        </p:nvSpPr>
        <p:spPr>
          <a:xfrm>
            <a:off x="2895600" y="1147119"/>
            <a:ext cx="1752600" cy="338554"/>
          </a:xfrm>
          <a:prstGeom prst="rect">
            <a:avLst/>
          </a:prstGeom>
        </p:spPr>
        <p:txBody>
          <a:bodyPr wrap="square">
            <a:spAutoFit/>
          </a:bodyPr>
          <a:lstStyle/>
          <a:p>
            <a:pPr algn="l" fontAlgn="base"/>
            <a:r>
              <a:rPr lang="en-GB" b="1" i="0" dirty="0">
                <a:solidFill>
                  <a:srgbClr val="132577"/>
                </a:solidFill>
                <a:effectLst/>
                <a:latin typeface="Noto Sans" panose="020B0502040504020204" pitchFamily="34"/>
              </a:rPr>
              <a:t>Specification</a:t>
            </a:r>
            <a:endParaRPr lang="en-GB" b="1" dirty="0">
              <a:solidFill>
                <a:srgbClr val="132577"/>
              </a:solidFill>
              <a:latin typeface="Noto Sans" panose="020B0502040504020204" pitchFamily="34"/>
            </a:endParaRPr>
          </a:p>
        </p:txBody>
      </p:sp>
      <p:sp>
        <p:nvSpPr>
          <p:cNvPr id="4" name="Rectangle 3">
            <a:extLst>
              <a:ext uri="{FF2B5EF4-FFF2-40B4-BE49-F238E27FC236}">
                <a16:creationId xmlns:a16="http://schemas.microsoft.com/office/drawing/2014/main" id="{7CFEB994-E4AA-1436-7CC7-EA789FA8CF99}"/>
              </a:ext>
            </a:extLst>
          </p:cNvPr>
          <p:cNvSpPr/>
          <p:nvPr/>
        </p:nvSpPr>
        <p:spPr>
          <a:xfrm>
            <a:off x="2895600" y="1646244"/>
            <a:ext cx="1752600" cy="338554"/>
          </a:xfrm>
          <a:prstGeom prst="rect">
            <a:avLst/>
          </a:prstGeom>
        </p:spPr>
        <p:txBody>
          <a:bodyPr wrap="square">
            <a:spAutoFit/>
          </a:bodyPr>
          <a:lstStyle/>
          <a:p>
            <a:pPr algn="l" fontAlgn="base"/>
            <a:r>
              <a:rPr lang="en-GB" b="1" i="0" dirty="0">
                <a:solidFill>
                  <a:srgbClr val="132577"/>
                </a:solidFill>
                <a:effectLst/>
                <a:latin typeface="Noto Sans" panose="020B0502040504020204" pitchFamily="34"/>
              </a:rPr>
              <a:t>Schematic</a:t>
            </a:r>
            <a:endParaRPr lang="en-GB" b="1" dirty="0">
              <a:solidFill>
                <a:srgbClr val="132577"/>
              </a:solidFill>
              <a:latin typeface="Noto Sans" panose="020B0502040504020204" pitchFamily="34"/>
            </a:endParaRPr>
          </a:p>
        </p:txBody>
      </p:sp>
      <p:sp>
        <p:nvSpPr>
          <p:cNvPr id="5" name="Rectangle 4">
            <a:extLst>
              <a:ext uri="{FF2B5EF4-FFF2-40B4-BE49-F238E27FC236}">
                <a16:creationId xmlns:a16="http://schemas.microsoft.com/office/drawing/2014/main" id="{7C3D0B08-DA78-2F94-7C09-9F1A895B0DA2}"/>
              </a:ext>
            </a:extLst>
          </p:cNvPr>
          <p:cNvSpPr/>
          <p:nvPr/>
        </p:nvSpPr>
        <p:spPr>
          <a:xfrm>
            <a:off x="2895600" y="2145369"/>
            <a:ext cx="1752600" cy="338554"/>
          </a:xfrm>
          <a:prstGeom prst="rect">
            <a:avLst/>
          </a:prstGeom>
        </p:spPr>
        <p:txBody>
          <a:bodyPr wrap="square">
            <a:spAutoFit/>
          </a:bodyPr>
          <a:lstStyle/>
          <a:p>
            <a:pPr algn="l" fontAlgn="base"/>
            <a:r>
              <a:rPr lang="en-GB" b="1" i="0" dirty="0">
                <a:solidFill>
                  <a:srgbClr val="132577"/>
                </a:solidFill>
                <a:effectLst/>
                <a:latin typeface="Noto Sans" panose="020B0502040504020204" pitchFamily="34"/>
              </a:rPr>
              <a:t>Circuit Board </a:t>
            </a:r>
            <a:endParaRPr lang="en-GB" b="1" dirty="0">
              <a:solidFill>
                <a:srgbClr val="132577"/>
              </a:solidFill>
              <a:latin typeface="Noto Sans" panose="020B0502040504020204" pitchFamily="34"/>
            </a:endParaRPr>
          </a:p>
        </p:txBody>
      </p:sp>
      <p:sp>
        <p:nvSpPr>
          <p:cNvPr id="6" name="Rectangle 5">
            <a:extLst>
              <a:ext uri="{FF2B5EF4-FFF2-40B4-BE49-F238E27FC236}">
                <a16:creationId xmlns:a16="http://schemas.microsoft.com/office/drawing/2014/main" id="{A37F3AD3-A4D7-C34C-976C-F47932F32C07}"/>
              </a:ext>
            </a:extLst>
          </p:cNvPr>
          <p:cNvSpPr/>
          <p:nvPr/>
        </p:nvSpPr>
        <p:spPr>
          <a:xfrm>
            <a:off x="2895600" y="4088696"/>
            <a:ext cx="1752600" cy="338554"/>
          </a:xfrm>
          <a:prstGeom prst="rect">
            <a:avLst/>
          </a:prstGeom>
        </p:spPr>
        <p:txBody>
          <a:bodyPr wrap="square">
            <a:spAutoFit/>
          </a:bodyPr>
          <a:lstStyle/>
          <a:p>
            <a:pPr algn="l" fontAlgn="base"/>
            <a:r>
              <a:rPr lang="en-GB" b="1" i="0" dirty="0">
                <a:solidFill>
                  <a:srgbClr val="132577"/>
                </a:solidFill>
                <a:effectLst/>
                <a:latin typeface="Noto Sans" panose="020B0502040504020204" pitchFamily="34"/>
              </a:rPr>
              <a:t>Mass Produce</a:t>
            </a:r>
            <a:endParaRPr lang="en-GB" b="1" dirty="0">
              <a:solidFill>
                <a:srgbClr val="132577"/>
              </a:solidFill>
              <a:latin typeface="Noto Sans" panose="020B0502040504020204" pitchFamily="34"/>
            </a:endParaRPr>
          </a:p>
        </p:txBody>
      </p:sp>
      <p:sp>
        <p:nvSpPr>
          <p:cNvPr id="7" name="Rectangle 6">
            <a:extLst>
              <a:ext uri="{FF2B5EF4-FFF2-40B4-BE49-F238E27FC236}">
                <a16:creationId xmlns:a16="http://schemas.microsoft.com/office/drawing/2014/main" id="{1C158149-3BEE-19D8-D90B-AD91D01AC619}"/>
              </a:ext>
            </a:extLst>
          </p:cNvPr>
          <p:cNvSpPr/>
          <p:nvPr/>
        </p:nvSpPr>
        <p:spPr>
          <a:xfrm>
            <a:off x="2895600" y="3090446"/>
            <a:ext cx="3581400" cy="338554"/>
          </a:xfrm>
          <a:prstGeom prst="rect">
            <a:avLst/>
          </a:prstGeom>
        </p:spPr>
        <p:txBody>
          <a:bodyPr wrap="square">
            <a:spAutoFit/>
          </a:bodyPr>
          <a:lstStyle/>
          <a:p>
            <a:pPr algn="l" fontAlgn="base"/>
            <a:r>
              <a:rPr lang="en-GB" b="1" i="0" dirty="0">
                <a:solidFill>
                  <a:srgbClr val="132577"/>
                </a:solidFill>
                <a:effectLst/>
                <a:latin typeface="Noto Sans" panose="020B0502040504020204" pitchFamily="34"/>
              </a:rPr>
              <a:t>Design Programmable Logic</a:t>
            </a:r>
            <a:endParaRPr lang="en-GB" b="1" dirty="0">
              <a:solidFill>
                <a:srgbClr val="132577"/>
              </a:solidFill>
              <a:latin typeface="Noto Sans" panose="020B0502040504020204" pitchFamily="34"/>
            </a:endParaRPr>
          </a:p>
        </p:txBody>
      </p:sp>
      <p:sp>
        <p:nvSpPr>
          <p:cNvPr id="8" name="Rectangle 7">
            <a:extLst>
              <a:ext uri="{FF2B5EF4-FFF2-40B4-BE49-F238E27FC236}">
                <a16:creationId xmlns:a16="http://schemas.microsoft.com/office/drawing/2014/main" id="{B66E25A6-BBB6-F3C7-96C8-68682B42CC53}"/>
              </a:ext>
            </a:extLst>
          </p:cNvPr>
          <p:cNvSpPr/>
          <p:nvPr/>
        </p:nvSpPr>
        <p:spPr>
          <a:xfrm>
            <a:off x="2895600" y="3589571"/>
            <a:ext cx="3581400" cy="338554"/>
          </a:xfrm>
          <a:prstGeom prst="rect">
            <a:avLst/>
          </a:prstGeom>
        </p:spPr>
        <p:txBody>
          <a:bodyPr wrap="square">
            <a:spAutoFit/>
          </a:bodyPr>
          <a:lstStyle/>
          <a:p>
            <a:pPr algn="l" fontAlgn="base"/>
            <a:r>
              <a:rPr lang="en-GB" b="1" i="0" dirty="0">
                <a:solidFill>
                  <a:srgbClr val="132577"/>
                </a:solidFill>
                <a:effectLst/>
                <a:latin typeface="Noto Sans" panose="020B0502040504020204" pitchFamily="34"/>
              </a:rPr>
              <a:t>Write Software</a:t>
            </a:r>
            <a:endParaRPr lang="en-GB" b="1" dirty="0">
              <a:solidFill>
                <a:srgbClr val="132577"/>
              </a:solidFill>
              <a:latin typeface="Noto Sans" panose="020B0502040504020204" pitchFamily="34"/>
            </a:endParaRPr>
          </a:p>
        </p:txBody>
      </p:sp>
      <p:sp>
        <p:nvSpPr>
          <p:cNvPr id="10" name="Rectangle 9">
            <a:extLst>
              <a:ext uri="{FF2B5EF4-FFF2-40B4-BE49-F238E27FC236}">
                <a16:creationId xmlns:a16="http://schemas.microsoft.com/office/drawing/2014/main" id="{4E53F8A7-7FF5-9B15-5FEC-BED37A8BA51F}"/>
              </a:ext>
            </a:extLst>
          </p:cNvPr>
          <p:cNvSpPr/>
          <p:nvPr/>
        </p:nvSpPr>
        <p:spPr>
          <a:xfrm>
            <a:off x="2895600" y="4587821"/>
            <a:ext cx="1752600" cy="338554"/>
          </a:xfrm>
          <a:prstGeom prst="rect">
            <a:avLst/>
          </a:prstGeom>
        </p:spPr>
        <p:txBody>
          <a:bodyPr wrap="square">
            <a:spAutoFit/>
          </a:bodyPr>
          <a:lstStyle/>
          <a:p>
            <a:pPr algn="l" fontAlgn="base"/>
            <a:r>
              <a:rPr lang="en-GB" b="1" i="0" dirty="0">
                <a:solidFill>
                  <a:srgbClr val="132577"/>
                </a:solidFill>
                <a:effectLst/>
                <a:latin typeface="Noto Sans" panose="020B0502040504020204" pitchFamily="34"/>
              </a:rPr>
              <a:t>Install</a:t>
            </a:r>
            <a:endParaRPr lang="en-GB" b="1" dirty="0">
              <a:solidFill>
                <a:srgbClr val="132577"/>
              </a:solidFill>
              <a:latin typeface="Noto Sans" panose="020B0502040504020204" pitchFamily="34"/>
            </a:endParaRPr>
          </a:p>
        </p:txBody>
      </p:sp>
      <p:sp>
        <p:nvSpPr>
          <p:cNvPr id="11" name="Rectangle 10">
            <a:extLst>
              <a:ext uri="{FF2B5EF4-FFF2-40B4-BE49-F238E27FC236}">
                <a16:creationId xmlns:a16="http://schemas.microsoft.com/office/drawing/2014/main" id="{0C1EE959-E228-DDFD-8EB7-76E8A0B52256}"/>
              </a:ext>
            </a:extLst>
          </p:cNvPr>
          <p:cNvSpPr/>
          <p:nvPr/>
        </p:nvSpPr>
        <p:spPr>
          <a:xfrm>
            <a:off x="2895600" y="5086946"/>
            <a:ext cx="2819400" cy="338554"/>
          </a:xfrm>
          <a:prstGeom prst="rect">
            <a:avLst/>
          </a:prstGeom>
        </p:spPr>
        <p:txBody>
          <a:bodyPr wrap="square">
            <a:spAutoFit/>
          </a:bodyPr>
          <a:lstStyle/>
          <a:p>
            <a:pPr algn="l" fontAlgn="base"/>
            <a:r>
              <a:rPr lang="en-GB" b="1" i="0" dirty="0">
                <a:solidFill>
                  <a:srgbClr val="132577"/>
                </a:solidFill>
                <a:effectLst/>
                <a:latin typeface="Noto Sans" panose="020B0502040504020204" pitchFamily="34"/>
              </a:rPr>
              <a:t>Test and Commission</a:t>
            </a:r>
            <a:endParaRPr lang="en-GB" b="1" dirty="0">
              <a:solidFill>
                <a:srgbClr val="132577"/>
              </a:solidFill>
              <a:latin typeface="Noto Sans" panose="020B0502040504020204" pitchFamily="34"/>
            </a:endParaRPr>
          </a:p>
        </p:txBody>
      </p:sp>
      <p:sp>
        <p:nvSpPr>
          <p:cNvPr id="12" name="Rectangle 11">
            <a:extLst>
              <a:ext uri="{FF2B5EF4-FFF2-40B4-BE49-F238E27FC236}">
                <a16:creationId xmlns:a16="http://schemas.microsoft.com/office/drawing/2014/main" id="{64939AF8-A1AF-554D-282D-EF233F676F80}"/>
              </a:ext>
            </a:extLst>
          </p:cNvPr>
          <p:cNvSpPr/>
          <p:nvPr/>
        </p:nvSpPr>
        <p:spPr>
          <a:xfrm>
            <a:off x="2895600" y="5586074"/>
            <a:ext cx="2819400" cy="338554"/>
          </a:xfrm>
          <a:prstGeom prst="rect">
            <a:avLst/>
          </a:prstGeom>
        </p:spPr>
        <p:txBody>
          <a:bodyPr wrap="square">
            <a:spAutoFit/>
          </a:bodyPr>
          <a:lstStyle/>
          <a:p>
            <a:pPr algn="l" fontAlgn="base"/>
            <a:r>
              <a:rPr lang="en-GB" b="1" i="0" dirty="0">
                <a:solidFill>
                  <a:srgbClr val="132577"/>
                </a:solidFill>
                <a:effectLst/>
                <a:latin typeface="Noto Sans" panose="020B0502040504020204" pitchFamily="34"/>
              </a:rPr>
              <a:t>Support in Operation</a:t>
            </a:r>
            <a:endParaRPr lang="en-GB" b="1" dirty="0">
              <a:solidFill>
                <a:srgbClr val="132577"/>
              </a:solidFill>
              <a:latin typeface="Noto Sans" panose="020B0502040504020204" pitchFamily="34"/>
            </a:endParaRPr>
          </a:p>
        </p:txBody>
      </p:sp>
      <p:sp>
        <p:nvSpPr>
          <p:cNvPr id="13" name="Right Brace 12">
            <a:extLst>
              <a:ext uri="{FF2B5EF4-FFF2-40B4-BE49-F238E27FC236}">
                <a16:creationId xmlns:a16="http://schemas.microsoft.com/office/drawing/2014/main" id="{D67BDA3F-C6ED-7645-D238-B85E65CA9897}"/>
              </a:ext>
            </a:extLst>
          </p:cNvPr>
          <p:cNvSpPr/>
          <p:nvPr/>
        </p:nvSpPr>
        <p:spPr bwMode="auto">
          <a:xfrm flipH="1">
            <a:off x="2173877" y="1368523"/>
            <a:ext cx="457200" cy="4331557"/>
          </a:xfrm>
          <a:prstGeom prst="rightBrace">
            <a:avLst/>
          </a:prstGeom>
          <a:noFill/>
          <a:ln w="38100">
            <a:headEnd type="none" w="med" len="med"/>
            <a:tailEnd type="none" w="med" len="med"/>
          </a:ln>
        </p:spPr>
        <p:style>
          <a:lnRef idx="1">
            <a:schemeClr val="accent5"/>
          </a:lnRef>
          <a:fillRef idx="0">
            <a:schemeClr val="accent5"/>
          </a:fillRef>
          <a:effectRef idx="0">
            <a:schemeClr val="accent5"/>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F99377E9-39BD-284C-372C-2966E27C71BF}"/>
              </a:ext>
            </a:extLst>
          </p:cNvPr>
          <p:cNvSpPr/>
          <p:nvPr/>
        </p:nvSpPr>
        <p:spPr>
          <a:xfrm>
            <a:off x="268877" y="3352800"/>
            <a:ext cx="2067197" cy="338554"/>
          </a:xfrm>
          <a:prstGeom prst="rect">
            <a:avLst/>
          </a:prstGeom>
        </p:spPr>
        <p:txBody>
          <a:bodyPr wrap="square">
            <a:spAutoFit/>
          </a:bodyPr>
          <a:lstStyle/>
          <a:p>
            <a:pPr algn="l" fontAlgn="base"/>
            <a:r>
              <a:rPr lang="en-GB" b="0" i="0" dirty="0">
                <a:solidFill>
                  <a:srgbClr val="132577"/>
                </a:solidFill>
                <a:effectLst/>
                <a:latin typeface="Noto Sans" panose="020B0502040504020204" pitchFamily="34"/>
              </a:rPr>
              <a:t>one person </a:t>
            </a:r>
            <a:r>
              <a:rPr lang="en-GB" dirty="0">
                <a:solidFill>
                  <a:srgbClr val="132577"/>
                </a:solidFill>
                <a:latin typeface="Noto Sans" panose="020B0502040504020204" pitchFamily="34"/>
              </a:rPr>
              <a:t>did all</a:t>
            </a:r>
            <a:endParaRPr lang="en-GB" b="1" dirty="0">
              <a:solidFill>
                <a:srgbClr val="132577"/>
              </a:solidFill>
              <a:latin typeface="Noto Sans" panose="020B0502040504020204" pitchFamily="34"/>
            </a:endParaRPr>
          </a:p>
        </p:txBody>
      </p:sp>
      <p:sp>
        <p:nvSpPr>
          <p:cNvPr id="15" name="Rectangle 14">
            <a:extLst>
              <a:ext uri="{FF2B5EF4-FFF2-40B4-BE49-F238E27FC236}">
                <a16:creationId xmlns:a16="http://schemas.microsoft.com/office/drawing/2014/main" id="{0E669A7B-9B3D-FC37-3A14-8406FC06BCD6}"/>
              </a:ext>
            </a:extLst>
          </p:cNvPr>
          <p:cNvSpPr/>
          <p:nvPr/>
        </p:nvSpPr>
        <p:spPr>
          <a:xfrm>
            <a:off x="768659" y="2933712"/>
            <a:ext cx="914400" cy="338554"/>
          </a:xfrm>
          <a:prstGeom prst="rect">
            <a:avLst/>
          </a:prstGeom>
        </p:spPr>
        <p:txBody>
          <a:bodyPr wrap="square">
            <a:spAutoFit/>
          </a:bodyPr>
          <a:lstStyle/>
          <a:p>
            <a:pPr algn="l" fontAlgn="base"/>
            <a:r>
              <a:rPr lang="en-GB" b="1" dirty="0">
                <a:solidFill>
                  <a:srgbClr val="132577"/>
                </a:solidFill>
                <a:latin typeface="Noto Sans" panose="020B0502040504020204" pitchFamily="34"/>
                <a:cs typeface="Calibri" panose="020F0502020204030204" pitchFamily="34" charset="0"/>
              </a:rPr>
              <a:t>Past</a:t>
            </a:r>
            <a:endParaRPr lang="en-GB" b="1" dirty="0">
              <a:solidFill>
                <a:srgbClr val="132577"/>
              </a:solidFill>
              <a:latin typeface="Noto Sans" panose="020B0502040504020204" pitchFamily="34"/>
            </a:endParaRPr>
          </a:p>
        </p:txBody>
      </p:sp>
      <p:sp>
        <p:nvSpPr>
          <p:cNvPr id="16" name="Rectangle 15">
            <a:extLst>
              <a:ext uri="{FF2B5EF4-FFF2-40B4-BE49-F238E27FC236}">
                <a16:creationId xmlns:a16="http://schemas.microsoft.com/office/drawing/2014/main" id="{F2E57AF5-CD8A-BBE7-0C2F-71544C0679E0}"/>
              </a:ext>
            </a:extLst>
          </p:cNvPr>
          <p:cNvSpPr/>
          <p:nvPr/>
        </p:nvSpPr>
        <p:spPr>
          <a:xfrm>
            <a:off x="6627222" y="2933712"/>
            <a:ext cx="2067197" cy="338554"/>
          </a:xfrm>
          <a:prstGeom prst="rect">
            <a:avLst/>
          </a:prstGeom>
        </p:spPr>
        <p:txBody>
          <a:bodyPr wrap="square">
            <a:spAutoFit/>
          </a:bodyPr>
          <a:lstStyle/>
          <a:p>
            <a:pPr fontAlgn="base"/>
            <a:r>
              <a:rPr lang="en-GB" b="1" i="0" dirty="0">
                <a:solidFill>
                  <a:srgbClr val="132577"/>
                </a:solidFill>
                <a:effectLst/>
                <a:latin typeface="Calibri" panose="020F0502020204030204" pitchFamily="34" charset="0"/>
                <a:cs typeface="Calibri" panose="020F0502020204030204" pitchFamily="34" charset="0"/>
              </a:rPr>
              <a:t>Present</a:t>
            </a:r>
            <a:endParaRPr lang="en-GB" b="1" dirty="0">
              <a:solidFill>
                <a:srgbClr val="132577"/>
              </a:solidFill>
              <a:latin typeface="Noto Sans" panose="020B0502040504020204" pitchFamily="34"/>
            </a:endParaRPr>
          </a:p>
        </p:txBody>
      </p:sp>
      <p:sp>
        <p:nvSpPr>
          <p:cNvPr id="17" name="Right Brace 16">
            <a:extLst>
              <a:ext uri="{FF2B5EF4-FFF2-40B4-BE49-F238E27FC236}">
                <a16:creationId xmlns:a16="http://schemas.microsoft.com/office/drawing/2014/main" id="{9E78B43A-A620-E6EF-7151-EC38A6CE0246}"/>
              </a:ext>
            </a:extLst>
          </p:cNvPr>
          <p:cNvSpPr/>
          <p:nvPr/>
        </p:nvSpPr>
        <p:spPr bwMode="auto">
          <a:xfrm>
            <a:off x="5887538" y="1368523"/>
            <a:ext cx="457200" cy="4331557"/>
          </a:xfrm>
          <a:prstGeom prst="rightBrace">
            <a:avLst/>
          </a:prstGeom>
          <a:noFill/>
          <a:ln w="38100">
            <a:headEnd type="none" w="med" len="med"/>
            <a:tailEnd type="none" w="med" len="med"/>
          </a:ln>
        </p:spPr>
        <p:style>
          <a:lnRef idx="1">
            <a:schemeClr val="accent5"/>
          </a:lnRef>
          <a:fillRef idx="0">
            <a:schemeClr val="accent5"/>
          </a:fillRef>
          <a:effectRef idx="0">
            <a:schemeClr val="accent5"/>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C98D1756-9E8E-7CFF-922B-0FBAA535A320}"/>
              </a:ext>
            </a:extLst>
          </p:cNvPr>
          <p:cNvSpPr/>
          <p:nvPr/>
        </p:nvSpPr>
        <p:spPr>
          <a:xfrm>
            <a:off x="6477000" y="3352800"/>
            <a:ext cx="2631077" cy="338554"/>
          </a:xfrm>
          <a:prstGeom prst="rect">
            <a:avLst/>
          </a:prstGeom>
        </p:spPr>
        <p:txBody>
          <a:bodyPr wrap="square">
            <a:spAutoFit/>
          </a:bodyPr>
          <a:lstStyle/>
          <a:p>
            <a:pPr algn="l" fontAlgn="base"/>
            <a:r>
              <a:rPr lang="en-GB" b="0" i="0" dirty="0">
                <a:solidFill>
                  <a:srgbClr val="132577"/>
                </a:solidFill>
                <a:effectLst/>
                <a:latin typeface="Noto Sans" panose="020B0502040504020204" pitchFamily="34"/>
              </a:rPr>
              <a:t>One person for each level</a:t>
            </a:r>
            <a:endParaRPr lang="en-GB" b="1" dirty="0">
              <a:solidFill>
                <a:srgbClr val="132577"/>
              </a:solidFill>
              <a:latin typeface="Noto Sans" panose="020B0502040504020204" pitchFamily="34"/>
            </a:endParaRPr>
          </a:p>
        </p:txBody>
      </p:sp>
      <p:sp>
        <p:nvSpPr>
          <p:cNvPr id="19" name="Rectangle 18">
            <a:extLst>
              <a:ext uri="{FF2B5EF4-FFF2-40B4-BE49-F238E27FC236}">
                <a16:creationId xmlns:a16="http://schemas.microsoft.com/office/drawing/2014/main" id="{2F157C12-F948-648F-D308-6271F9C5FA38}"/>
              </a:ext>
            </a:extLst>
          </p:cNvPr>
          <p:cNvSpPr/>
          <p:nvPr/>
        </p:nvSpPr>
        <p:spPr>
          <a:xfrm>
            <a:off x="2590800" y="6078226"/>
            <a:ext cx="3753938" cy="338554"/>
          </a:xfrm>
          <a:prstGeom prst="rect">
            <a:avLst/>
          </a:prstGeom>
        </p:spPr>
        <p:txBody>
          <a:bodyPr wrap="square">
            <a:spAutoFit/>
          </a:bodyPr>
          <a:lstStyle/>
          <a:p>
            <a:pPr algn="l" fontAlgn="base"/>
            <a:r>
              <a:rPr lang="en-GB" dirty="0">
                <a:solidFill>
                  <a:srgbClr val="132577"/>
                </a:solidFill>
                <a:latin typeface="Noto Sans" panose="020B0502040504020204" pitchFamily="34"/>
              </a:rPr>
              <a:t>+ functionally “correct” and </a:t>
            </a:r>
            <a:r>
              <a:rPr lang="en-GB" b="0" i="0" dirty="0">
                <a:solidFill>
                  <a:srgbClr val="132577"/>
                </a:solidFill>
                <a:effectLst/>
                <a:latin typeface="Noto Sans" panose="020B0502040504020204" pitchFamily="34"/>
              </a:rPr>
              <a:t>“reliable”</a:t>
            </a:r>
            <a:endParaRPr lang="en-GB" b="1" dirty="0">
              <a:solidFill>
                <a:srgbClr val="132577"/>
              </a:solidFill>
              <a:latin typeface="Noto Sans" panose="020B0502040504020204" pitchFamily="34"/>
            </a:endParaRPr>
          </a:p>
        </p:txBody>
      </p:sp>
      <p:sp>
        <p:nvSpPr>
          <p:cNvPr id="21" name="Rectangle 20">
            <a:extLst>
              <a:ext uri="{FF2B5EF4-FFF2-40B4-BE49-F238E27FC236}">
                <a16:creationId xmlns:a16="http://schemas.microsoft.com/office/drawing/2014/main" id="{6374B349-53D3-9BEB-AF50-DD93D0B37E80}"/>
              </a:ext>
            </a:extLst>
          </p:cNvPr>
          <p:cNvSpPr/>
          <p:nvPr/>
        </p:nvSpPr>
        <p:spPr>
          <a:xfrm>
            <a:off x="9521728" y="3183523"/>
            <a:ext cx="2067197" cy="338554"/>
          </a:xfrm>
          <a:prstGeom prst="rect">
            <a:avLst/>
          </a:prstGeom>
        </p:spPr>
        <p:txBody>
          <a:bodyPr wrap="square">
            <a:spAutoFit/>
          </a:bodyPr>
          <a:lstStyle/>
          <a:p>
            <a:pPr fontAlgn="base"/>
            <a:r>
              <a:rPr lang="en-GB" b="1" i="0" dirty="0">
                <a:solidFill>
                  <a:srgbClr val="132577"/>
                </a:solidFill>
                <a:effectLst/>
                <a:latin typeface="Calibri" panose="020F0502020204030204" pitchFamily="34" charset="0"/>
                <a:cs typeface="Calibri" panose="020F0502020204030204" pitchFamily="34" charset="0"/>
              </a:rPr>
              <a:t>Future ?</a:t>
            </a:r>
            <a:endParaRPr lang="en-GB" b="1" dirty="0">
              <a:solidFill>
                <a:srgbClr val="132577"/>
              </a:solidFill>
              <a:latin typeface="Noto Sans" panose="020B0502040504020204" pitchFamily="34"/>
            </a:endParaRPr>
          </a:p>
        </p:txBody>
      </p:sp>
      <p:sp>
        <p:nvSpPr>
          <p:cNvPr id="9" name="Rectangle 8">
            <a:extLst>
              <a:ext uri="{FF2B5EF4-FFF2-40B4-BE49-F238E27FC236}">
                <a16:creationId xmlns:a16="http://schemas.microsoft.com/office/drawing/2014/main" id="{D0B1769E-E518-DE29-D4ED-32A34505BDBF}"/>
              </a:ext>
            </a:extLst>
          </p:cNvPr>
          <p:cNvSpPr/>
          <p:nvPr/>
        </p:nvSpPr>
        <p:spPr>
          <a:xfrm>
            <a:off x="2895600" y="2617908"/>
            <a:ext cx="3581400" cy="338554"/>
          </a:xfrm>
          <a:prstGeom prst="rect">
            <a:avLst/>
          </a:prstGeom>
        </p:spPr>
        <p:txBody>
          <a:bodyPr wrap="square">
            <a:spAutoFit/>
          </a:bodyPr>
          <a:lstStyle/>
          <a:p>
            <a:pPr algn="l" fontAlgn="base"/>
            <a:r>
              <a:rPr lang="en-GB" b="1" i="0" dirty="0">
                <a:solidFill>
                  <a:srgbClr val="132577"/>
                </a:solidFill>
                <a:effectLst/>
                <a:latin typeface="Noto Sans" panose="020B0502040504020204" pitchFamily="34"/>
              </a:rPr>
              <a:t>Mechanical Integration</a:t>
            </a:r>
            <a:endParaRPr lang="en-GB" b="1" dirty="0">
              <a:solidFill>
                <a:srgbClr val="132577"/>
              </a:solidFill>
              <a:latin typeface="Noto Sans" panose="020B0502040504020204" pitchFamily="34"/>
            </a:endParaRPr>
          </a:p>
        </p:txBody>
      </p:sp>
    </p:spTree>
    <p:extLst>
      <p:ext uri="{BB962C8B-B14F-4D97-AF65-F5344CB8AC3E}">
        <p14:creationId xmlns:p14="http://schemas.microsoft.com/office/powerpoint/2010/main" val="180310631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0" grpId="0"/>
      <p:bldP spid="11" grpId="0"/>
      <p:bldP spid="12" grpId="0"/>
      <p:bldP spid="13" grpId="0" animBg="1"/>
      <p:bldP spid="14" grpId="0"/>
      <p:bldP spid="15" grpId="0"/>
      <p:bldP spid="16" grpId="0"/>
      <p:bldP spid="17" grpId="0" animBg="1"/>
      <p:bldP spid="18" grpId="0"/>
      <p:bldP spid="19" grpId="0"/>
      <p:bldP spid="21"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65373"/>
            <a:ext cx="8848725" cy="657339"/>
          </a:xfrm>
          <a:prstGeom prst="rect">
            <a:avLst/>
          </a:prstGeom>
        </p:spPr>
        <p:txBody>
          <a:bodyPr anchor="ctr"/>
          <a:lstStyle/>
          <a:p>
            <a:r>
              <a:rPr lang="en-GB" sz="3600" dirty="0">
                <a:solidFill>
                  <a:srgbClr val="132577"/>
                </a:solidFill>
                <a:latin typeface="Noto Sans" panose="020B0502040504020204" pitchFamily="34"/>
                <a:ea typeface="Noto Sans" panose="020B0502040504020204" pitchFamily="34"/>
                <a:cs typeface="Noto Sans" panose="020B0502040504020204" pitchFamily="34"/>
              </a:rPr>
              <a:t>World Tour from the </a:t>
            </a:r>
            <a:r>
              <a:rPr lang="en-GB" sz="3600" b="1" u="sng" dirty="0">
                <a:solidFill>
                  <a:srgbClr val="132577"/>
                </a:solidFill>
                <a:latin typeface="Noto Sans" panose="020B0502040504020204" pitchFamily="34"/>
                <a:ea typeface="Noto Sans" panose="020B0502040504020204" pitchFamily="34"/>
                <a:cs typeface="Noto Sans" panose="020B0502040504020204" pitchFamily="34"/>
              </a:rPr>
              <a:t>Past</a:t>
            </a:r>
            <a:r>
              <a:rPr lang="en-GB" sz="3600" b="1" dirty="0">
                <a:solidFill>
                  <a:srgbClr val="132577"/>
                </a:solidFill>
                <a:latin typeface="Noto Sans" panose="020B0502040504020204" pitchFamily="34"/>
                <a:ea typeface="Noto Sans" panose="020B0502040504020204" pitchFamily="34"/>
                <a:cs typeface="Noto Sans" panose="020B0502040504020204" pitchFamily="34"/>
              </a:rPr>
              <a:t> </a:t>
            </a:r>
            <a:r>
              <a:rPr lang="en-GB" sz="3600" dirty="0">
                <a:solidFill>
                  <a:srgbClr val="132577"/>
                </a:solidFill>
                <a:latin typeface="Noto Sans" panose="020B0502040504020204" pitchFamily="34"/>
                <a:ea typeface="Noto Sans" panose="020B0502040504020204" pitchFamily="34"/>
                <a:cs typeface="Noto Sans" panose="020B0502040504020204" pitchFamily="34"/>
              </a:rPr>
              <a:t>to the</a:t>
            </a:r>
            <a:r>
              <a:rPr lang="en-GB" sz="3600" b="1" dirty="0">
                <a:solidFill>
                  <a:srgbClr val="132577"/>
                </a:solidFill>
                <a:latin typeface="Noto Sans" panose="020B0502040504020204" pitchFamily="34"/>
                <a:ea typeface="Noto Sans" panose="020B0502040504020204" pitchFamily="34"/>
                <a:cs typeface="Noto Sans" panose="020B0502040504020204" pitchFamily="34"/>
              </a:rPr>
              <a:t> </a:t>
            </a:r>
            <a:r>
              <a:rPr lang="en-GB" sz="3600" b="1" u="sng" dirty="0">
                <a:solidFill>
                  <a:srgbClr val="132577"/>
                </a:solidFill>
                <a:latin typeface="Noto Sans" panose="020B0502040504020204" pitchFamily="34"/>
                <a:ea typeface="Noto Sans" panose="020B0502040504020204" pitchFamily="34"/>
                <a:cs typeface="Noto Sans" panose="020B0502040504020204" pitchFamily="34"/>
              </a:rPr>
              <a:t>Future</a:t>
            </a:r>
            <a:r>
              <a:rPr lang="en-GB" sz="3600" b="1" dirty="0">
                <a:solidFill>
                  <a:srgbClr val="132577"/>
                </a:solidFill>
                <a:latin typeface="Noto Sans" panose="020B0502040504020204" pitchFamily="34"/>
                <a:ea typeface="Noto Sans" panose="020B0502040504020204" pitchFamily="34"/>
                <a:cs typeface="Noto Sans" panose="020B0502040504020204" pitchFamily="34"/>
              </a:rPr>
              <a:t> </a:t>
            </a:r>
            <a:endParaRPr lang="en-GB" sz="3600" dirty="0">
              <a:solidFill>
                <a:srgbClr val="132577"/>
              </a:solidFill>
            </a:endParaRPr>
          </a:p>
        </p:txBody>
      </p:sp>
      <p:sp>
        <p:nvSpPr>
          <p:cNvPr id="39" name="Rectangle 38"/>
          <p:cNvSpPr/>
          <p:nvPr/>
        </p:nvSpPr>
        <p:spPr>
          <a:xfrm>
            <a:off x="1752600" y="1676400"/>
            <a:ext cx="9296400" cy="4278094"/>
          </a:xfrm>
          <a:prstGeom prst="rect">
            <a:avLst/>
          </a:prstGeom>
        </p:spPr>
        <p:txBody>
          <a:bodyPr wrap="square">
            <a:spAutoFit/>
          </a:bodyPr>
          <a:lstStyle/>
          <a:p>
            <a:pPr algn="l" fontAlgn="base"/>
            <a:r>
              <a:rPr lang="en-GB" b="0" i="0" dirty="0">
                <a:solidFill>
                  <a:srgbClr val="132577"/>
                </a:solidFill>
                <a:effectLst/>
                <a:latin typeface="Noto Sans" panose="020B0502040504020204" pitchFamily="34"/>
              </a:rPr>
              <a:t>It’s a lot for people to be proficient across </a:t>
            </a:r>
            <a:r>
              <a:rPr lang="en-GB" b="1" i="0" dirty="0">
                <a:solidFill>
                  <a:srgbClr val="132577"/>
                </a:solidFill>
                <a:effectLst/>
                <a:latin typeface="Noto Sans" panose="020B0502040504020204" pitchFamily="34"/>
              </a:rPr>
              <a:t>all domains</a:t>
            </a:r>
            <a:r>
              <a:rPr lang="en-GB" b="0" i="0" dirty="0">
                <a:solidFill>
                  <a:srgbClr val="132577"/>
                </a:solidFill>
                <a:effectLst/>
                <a:latin typeface="Noto Sans" panose="020B0502040504020204" pitchFamily="34"/>
              </a:rPr>
              <a:t>, and each domain is getting more challenging; and on top of this we expect and require </a:t>
            </a:r>
            <a:r>
              <a:rPr lang="en-GB" b="1" i="0" dirty="0">
                <a:solidFill>
                  <a:srgbClr val="132577"/>
                </a:solidFill>
                <a:effectLst/>
                <a:latin typeface="Noto Sans" panose="020B0502040504020204" pitchFamily="34"/>
              </a:rPr>
              <a:t>“reliability”</a:t>
            </a:r>
            <a:r>
              <a:rPr lang="en-GB" b="0" i="0" dirty="0">
                <a:solidFill>
                  <a:srgbClr val="132577"/>
                </a:solidFill>
                <a:effectLst/>
                <a:latin typeface="Noto Sans" panose="020B0502040504020204" pitchFamily="34"/>
              </a:rPr>
              <a:t>.</a:t>
            </a:r>
          </a:p>
          <a:p>
            <a:pPr algn="l" fontAlgn="base"/>
            <a:endParaRPr lang="en-GB" dirty="0">
              <a:solidFill>
                <a:srgbClr val="132577"/>
              </a:solidFill>
              <a:latin typeface="Noto Sans" panose="020B0502040504020204" pitchFamily="34"/>
            </a:endParaRPr>
          </a:p>
          <a:p>
            <a:pPr algn="l" fontAlgn="base"/>
            <a:r>
              <a:rPr lang="en-GB" b="0" i="0" dirty="0">
                <a:solidFill>
                  <a:srgbClr val="132577"/>
                </a:solidFill>
                <a:effectLst/>
                <a:latin typeface="Noto Sans" panose="020B0502040504020204" pitchFamily="34"/>
              </a:rPr>
              <a:t>We need to learn from each other, and share the techniques that work, and those that don’t. And we need to look forwards to bigger machines, different ways of working, and the future technologies.</a:t>
            </a:r>
          </a:p>
          <a:p>
            <a:pPr algn="l" fontAlgn="base"/>
            <a:endParaRPr lang="en-GB" b="0" i="0" dirty="0">
              <a:solidFill>
                <a:srgbClr val="132577"/>
              </a:solidFill>
              <a:effectLst/>
              <a:latin typeface="Noto Sans" panose="020B0502040504020204" pitchFamily="34"/>
            </a:endParaRPr>
          </a:p>
          <a:p>
            <a:pPr algn="l" fontAlgn="base"/>
            <a:r>
              <a:rPr lang="en-GB" dirty="0">
                <a:solidFill>
                  <a:srgbClr val="132577"/>
                </a:solidFill>
                <a:latin typeface="Noto Sans" panose="020B0502040504020204" pitchFamily="34"/>
              </a:rPr>
              <a:t>To kick us off we have invited five </a:t>
            </a:r>
            <a:r>
              <a:rPr lang="en-GB" b="1" dirty="0">
                <a:solidFill>
                  <a:srgbClr val="132577"/>
                </a:solidFill>
                <a:latin typeface="Noto Sans" panose="020B0502040504020204" pitchFamily="34"/>
              </a:rPr>
              <a:t>World Tour Members </a:t>
            </a:r>
            <a:r>
              <a:rPr lang="en-GB" dirty="0">
                <a:solidFill>
                  <a:srgbClr val="132577"/>
                </a:solidFill>
                <a:latin typeface="Noto Sans" panose="020B0502040504020204" pitchFamily="34"/>
              </a:rPr>
              <a:t>to give views from their domains:</a:t>
            </a:r>
            <a:endParaRPr lang="en-GB" b="0" i="0" dirty="0">
              <a:solidFill>
                <a:srgbClr val="132577"/>
              </a:solidFill>
              <a:effectLst/>
              <a:latin typeface="Noto Sans" panose="020B0502040504020204" pitchFamily="34"/>
            </a:endParaRPr>
          </a:p>
          <a:p>
            <a:pPr algn="l" fontAlgn="base"/>
            <a:endParaRPr lang="en-GB" b="0" i="0" dirty="0">
              <a:solidFill>
                <a:srgbClr val="132577"/>
              </a:solidFill>
              <a:effectLst/>
              <a:latin typeface="Noto Sans" panose="020B0502040504020204" pitchFamily="34"/>
            </a:endParaRPr>
          </a:p>
          <a:p>
            <a:pPr marL="342900" indent="-342900" algn="l">
              <a:buFont typeface="Arial" panose="020B0604020202020204" pitchFamily="34" charset="0"/>
              <a:buChar char="•"/>
            </a:pPr>
            <a:r>
              <a:rPr lang="en-GB" dirty="0" smtClean="0">
                <a:solidFill>
                  <a:srgbClr val="132577"/>
                </a:solidFill>
                <a:latin typeface="Noto Sans" panose="020B0502040504020204" pitchFamily="34"/>
              </a:rPr>
              <a:t>Charles </a:t>
            </a:r>
            <a:r>
              <a:rPr lang="en-GB" dirty="0">
                <a:solidFill>
                  <a:srgbClr val="132577"/>
                </a:solidFill>
                <a:latin typeface="Noto Sans" panose="020B0502040504020204" pitchFamily="34"/>
              </a:rPr>
              <a:t>PETERS 	(SNS</a:t>
            </a:r>
            <a:r>
              <a:rPr lang="en-GB" dirty="0" smtClean="0">
                <a:solidFill>
                  <a:srgbClr val="132577"/>
                </a:solidFill>
                <a:latin typeface="Noto Sans" panose="020B0502040504020204" pitchFamily="34"/>
              </a:rPr>
              <a:t>)</a:t>
            </a:r>
          </a:p>
          <a:p>
            <a:pPr marL="342900" indent="-342900" algn="l">
              <a:buFont typeface="Arial" panose="020B0604020202020204" pitchFamily="34" charset="0"/>
              <a:buChar char="•"/>
            </a:pPr>
            <a:r>
              <a:rPr lang="en-GB" dirty="0">
                <a:solidFill>
                  <a:srgbClr val="132577"/>
                </a:solidFill>
                <a:latin typeface="Noto Sans" panose="020B0502040504020204" pitchFamily="34"/>
              </a:rPr>
              <a:t>Jonny RANNER 		(ISIS</a:t>
            </a:r>
            <a:r>
              <a:rPr lang="en-GB" dirty="0" smtClean="0">
                <a:solidFill>
                  <a:srgbClr val="132577"/>
                </a:solidFill>
                <a:latin typeface="Noto Sans" panose="020B0502040504020204" pitchFamily="34"/>
              </a:rPr>
              <a:t>)</a:t>
            </a:r>
          </a:p>
          <a:p>
            <a:pPr marL="342900" indent="-342900" algn="l">
              <a:buFont typeface="Arial" panose="020B0604020202020204" pitchFamily="34" charset="0"/>
              <a:buChar char="•"/>
            </a:pPr>
            <a:r>
              <a:rPr lang="en-GB" dirty="0">
                <a:solidFill>
                  <a:srgbClr val="132577"/>
                </a:solidFill>
                <a:latin typeface="Noto Sans" panose="020B0502040504020204" pitchFamily="34"/>
              </a:rPr>
              <a:t>Stephen MOLLOY 	(MAXIV)</a:t>
            </a:r>
          </a:p>
          <a:p>
            <a:pPr marL="342900" indent="-342900" algn="l">
              <a:buFont typeface="Arial" panose="020B0604020202020204" pitchFamily="34" charset="0"/>
              <a:buChar char="•"/>
            </a:pPr>
            <a:r>
              <a:rPr lang="en-GB" dirty="0" err="1">
                <a:solidFill>
                  <a:srgbClr val="132577"/>
                </a:solidFill>
                <a:latin typeface="Noto Sans" panose="020B0502040504020204" pitchFamily="34"/>
              </a:rPr>
              <a:t>Keitaro</a:t>
            </a:r>
            <a:r>
              <a:rPr lang="en-GB" dirty="0">
                <a:solidFill>
                  <a:srgbClr val="132577"/>
                </a:solidFill>
                <a:latin typeface="Noto Sans" panose="020B0502040504020204" pitchFamily="34"/>
              </a:rPr>
              <a:t> KONDO 	(IFMIF</a:t>
            </a:r>
            <a:r>
              <a:rPr lang="en-GB" dirty="0" smtClean="0">
                <a:solidFill>
                  <a:srgbClr val="132577"/>
                </a:solidFill>
                <a:latin typeface="Noto Sans" panose="020B0502040504020204" pitchFamily="34"/>
              </a:rPr>
              <a:t>)</a:t>
            </a:r>
          </a:p>
          <a:p>
            <a:pPr marL="342900" indent="-342900" algn="l">
              <a:buFont typeface="Arial" panose="020B0604020202020204" pitchFamily="34" charset="0"/>
              <a:buChar char="•"/>
            </a:pPr>
            <a:r>
              <a:rPr lang="en-GB" dirty="0">
                <a:solidFill>
                  <a:srgbClr val="132577"/>
                </a:solidFill>
                <a:latin typeface="Noto Sans" panose="020B0502040504020204" pitchFamily="34"/>
              </a:rPr>
              <a:t>Tasha SUMMERS 	(SLAC</a:t>
            </a:r>
            <a:r>
              <a:rPr lang="en-GB" dirty="0" smtClean="0">
                <a:solidFill>
                  <a:srgbClr val="132577"/>
                </a:solidFill>
                <a:latin typeface="Noto Sans" panose="020B0502040504020204" pitchFamily="34"/>
              </a:rPr>
              <a:t>)</a:t>
            </a:r>
            <a:endParaRPr lang="en-GB" dirty="0">
              <a:solidFill>
                <a:srgbClr val="132577"/>
              </a:solidFill>
              <a:latin typeface="Noto Sans" panose="020B0502040504020204" pitchFamily="34"/>
            </a:endParaRPr>
          </a:p>
          <a:p>
            <a:pPr marL="342900" indent="-342900" algn="l">
              <a:buFont typeface="Arial" panose="020B0604020202020204" pitchFamily="34" charset="0"/>
              <a:buChar char="•"/>
            </a:pPr>
            <a:endParaRPr lang="en-GB" dirty="0">
              <a:solidFill>
                <a:srgbClr val="132577"/>
              </a:solidFill>
              <a:latin typeface="Noto Sans" panose="020B0502040504020204" pitchFamily="34"/>
            </a:endParaRPr>
          </a:p>
          <a:p>
            <a:pPr algn="l"/>
            <a:endParaRPr lang="en-GB" b="1" dirty="0">
              <a:solidFill>
                <a:srgbClr val="132577"/>
              </a:solidFill>
              <a:latin typeface="Noto Sans" panose="020B0502040504020204" pitchFamily="34"/>
            </a:endParaRPr>
          </a:p>
          <a:p>
            <a:pPr algn="l"/>
            <a:r>
              <a:rPr lang="en-GB" dirty="0">
                <a:solidFill>
                  <a:srgbClr val="132577"/>
                </a:solidFill>
                <a:latin typeface="Noto Sans" panose="020B0502040504020204" pitchFamily="34"/>
              </a:rPr>
              <a:t>Setting the scene of similarities and differences to start your workshop</a:t>
            </a:r>
            <a:endParaRPr lang="en-GB" b="1" dirty="0">
              <a:solidFill>
                <a:srgbClr val="132577"/>
              </a:solidFill>
              <a:latin typeface="Noto Sans" panose="020B0502040504020204" pitchFamily="34"/>
            </a:endParaRPr>
          </a:p>
        </p:txBody>
      </p:sp>
    </p:spTree>
    <p:extLst>
      <p:ext uri="{BB962C8B-B14F-4D97-AF65-F5344CB8AC3E}">
        <p14:creationId xmlns:p14="http://schemas.microsoft.com/office/powerpoint/2010/main" val="85402795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fade">
                                      <p:cBhvr>
                                        <p:cTn id="7" dur="500"/>
                                        <p:tgtEl>
                                          <p:spTgt spid="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xEl>
                                              <p:pRg st="2" end="2"/>
                                            </p:txEl>
                                          </p:spTgt>
                                        </p:tgtEl>
                                        <p:attrNameLst>
                                          <p:attrName>style.visibility</p:attrName>
                                        </p:attrNameLst>
                                      </p:cBhvr>
                                      <p:to>
                                        <p:strVal val="visible"/>
                                      </p:to>
                                    </p:set>
                                    <p:animEffect transition="in" filter="fade">
                                      <p:cBhvr>
                                        <p:cTn id="12" dur="500"/>
                                        <p:tgtEl>
                                          <p:spTgt spid="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xEl>
                                              <p:pRg st="4" end="4"/>
                                            </p:txEl>
                                          </p:spTgt>
                                        </p:tgtEl>
                                        <p:attrNameLst>
                                          <p:attrName>style.visibility</p:attrName>
                                        </p:attrNameLst>
                                      </p:cBhvr>
                                      <p:to>
                                        <p:strVal val="visible"/>
                                      </p:to>
                                    </p:set>
                                    <p:animEffect transition="in" filter="fade">
                                      <p:cBhvr>
                                        <p:cTn id="17" dur="500"/>
                                        <p:tgtEl>
                                          <p:spTgt spid="39">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9">
                                            <p:txEl>
                                              <p:pRg st="6" end="6"/>
                                            </p:txEl>
                                          </p:spTgt>
                                        </p:tgtEl>
                                        <p:attrNameLst>
                                          <p:attrName>style.visibility</p:attrName>
                                        </p:attrNameLst>
                                      </p:cBhvr>
                                      <p:to>
                                        <p:strVal val="visible"/>
                                      </p:to>
                                    </p:set>
                                    <p:animEffect transition="in" filter="fade">
                                      <p:cBhvr>
                                        <p:cTn id="20" dur="500"/>
                                        <p:tgtEl>
                                          <p:spTgt spid="39">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9">
                                            <p:txEl>
                                              <p:pRg st="7" end="7"/>
                                            </p:txEl>
                                          </p:spTgt>
                                        </p:tgtEl>
                                        <p:attrNameLst>
                                          <p:attrName>style.visibility</p:attrName>
                                        </p:attrNameLst>
                                      </p:cBhvr>
                                      <p:to>
                                        <p:strVal val="visible"/>
                                      </p:to>
                                    </p:set>
                                    <p:animEffect transition="in" filter="fade">
                                      <p:cBhvr>
                                        <p:cTn id="23" dur="500"/>
                                        <p:tgtEl>
                                          <p:spTgt spid="39">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9">
                                            <p:txEl>
                                              <p:pRg st="8" end="8"/>
                                            </p:txEl>
                                          </p:spTgt>
                                        </p:tgtEl>
                                        <p:attrNameLst>
                                          <p:attrName>style.visibility</p:attrName>
                                        </p:attrNameLst>
                                      </p:cBhvr>
                                      <p:to>
                                        <p:strVal val="visible"/>
                                      </p:to>
                                    </p:set>
                                    <p:animEffect transition="in" filter="fade">
                                      <p:cBhvr>
                                        <p:cTn id="26" dur="500"/>
                                        <p:tgtEl>
                                          <p:spTgt spid="39">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9">
                                            <p:txEl>
                                              <p:pRg st="9" end="9"/>
                                            </p:txEl>
                                          </p:spTgt>
                                        </p:tgtEl>
                                        <p:attrNameLst>
                                          <p:attrName>style.visibility</p:attrName>
                                        </p:attrNameLst>
                                      </p:cBhvr>
                                      <p:to>
                                        <p:strVal val="visible"/>
                                      </p:to>
                                    </p:set>
                                    <p:animEffect transition="in" filter="fade">
                                      <p:cBhvr>
                                        <p:cTn id="29" dur="500"/>
                                        <p:tgtEl>
                                          <p:spTgt spid="39">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9">
                                            <p:txEl>
                                              <p:pRg st="10" end="10"/>
                                            </p:txEl>
                                          </p:spTgt>
                                        </p:tgtEl>
                                        <p:attrNameLst>
                                          <p:attrName>style.visibility</p:attrName>
                                        </p:attrNameLst>
                                      </p:cBhvr>
                                      <p:to>
                                        <p:strVal val="visible"/>
                                      </p:to>
                                    </p:set>
                                    <p:animEffect transition="in" filter="fade">
                                      <p:cBhvr>
                                        <p:cTn id="32" dur="500"/>
                                        <p:tgtEl>
                                          <p:spTgt spid="39">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9">
                                            <p:txEl>
                                              <p:pRg st="13" end="13"/>
                                            </p:txEl>
                                          </p:spTgt>
                                        </p:tgtEl>
                                        <p:attrNameLst>
                                          <p:attrName>style.visibility</p:attrName>
                                        </p:attrNameLst>
                                      </p:cBhvr>
                                      <p:to>
                                        <p:strVal val="visible"/>
                                      </p:to>
                                    </p:set>
                                    <p:animEffect transition="in" filter="fade">
                                      <p:cBhvr>
                                        <p:cTn id="35" dur="500"/>
                                        <p:tgtEl>
                                          <p:spTgt spid="3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US" dirty="0">
                <a:solidFill>
                  <a:srgbClr val="132577"/>
                </a:solidFill>
                <a:latin typeface="Calibri" pitchFamily="34" charset="0"/>
              </a:rPr>
              <a:t>2002 </a:t>
            </a:r>
            <a:r>
              <a:rPr lang="en-US" dirty="0">
                <a:solidFill>
                  <a:srgbClr val="132577"/>
                </a:solidFill>
                <a:latin typeface="Calibri" pitchFamily="34" charset="0"/>
                <a:sym typeface="Wingdings" panose="05000000000000000000" pitchFamily="2" charset="2"/>
              </a:rPr>
              <a:t> </a:t>
            </a:r>
            <a:r>
              <a:rPr lang="en-US" dirty="0">
                <a:solidFill>
                  <a:srgbClr val="132577"/>
                </a:solidFill>
                <a:latin typeface="Calibri" pitchFamily="34" charset="0"/>
              </a:rPr>
              <a:t>2024: 22 years of ARW</a:t>
            </a:r>
            <a:endParaRPr lang="en-GB" dirty="0">
              <a:solidFill>
                <a:srgbClr val="132577"/>
              </a:solidFill>
            </a:endParaRPr>
          </a:p>
        </p:txBody>
      </p:sp>
      <p:sp>
        <p:nvSpPr>
          <p:cNvPr id="3" name="Rectangle 2">
            <a:extLst>
              <a:ext uri="{FF2B5EF4-FFF2-40B4-BE49-F238E27FC236}">
                <a16:creationId xmlns:a16="http://schemas.microsoft.com/office/drawing/2014/main" id="{01B566EE-4D4B-EAFB-C303-DAD06B7943FD}"/>
              </a:ext>
            </a:extLst>
          </p:cNvPr>
          <p:cNvSpPr/>
          <p:nvPr/>
        </p:nvSpPr>
        <p:spPr>
          <a:xfrm>
            <a:off x="1090537" y="3124200"/>
            <a:ext cx="1219200" cy="830997"/>
          </a:xfrm>
          <a:prstGeom prst="rect">
            <a:avLst/>
          </a:prstGeom>
        </p:spPr>
        <p:txBody>
          <a:bodyPr wrap="square">
            <a:spAutoFit/>
          </a:bodyPr>
          <a:lstStyle/>
          <a:p>
            <a:pPr fontAlgn="base"/>
            <a:r>
              <a:rPr lang="en-GB" b="0" i="0" dirty="0">
                <a:solidFill>
                  <a:srgbClr val="132577"/>
                </a:solidFill>
                <a:effectLst/>
                <a:latin typeface="Noto Sans" panose="020B0502040504020204" pitchFamily="34"/>
              </a:rPr>
              <a:t>ESRF</a:t>
            </a:r>
            <a:endParaRPr lang="en-GB" b="1" i="0" dirty="0">
              <a:solidFill>
                <a:srgbClr val="132577"/>
              </a:solidFill>
              <a:effectLst/>
              <a:latin typeface="Noto Sans" panose="020B0502040504020204" pitchFamily="34"/>
            </a:endParaRPr>
          </a:p>
          <a:p>
            <a:pPr fontAlgn="base"/>
            <a:endParaRPr lang="en-GB" b="0" i="0" dirty="0">
              <a:solidFill>
                <a:srgbClr val="132577"/>
              </a:solidFill>
              <a:effectLst/>
              <a:latin typeface="Noto Sans" panose="020B0502040504020204" pitchFamily="34"/>
            </a:endParaRPr>
          </a:p>
          <a:p>
            <a:pPr fontAlgn="base"/>
            <a:r>
              <a:rPr lang="en-GB" dirty="0">
                <a:solidFill>
                  <a:srgbClr val="132577"/>
                </a:solidFill>
                <a:latin typeface="Noto Sans" panose="020B0502040504020204" pitchFamily="34"/>
              </a:rPr>
              <a:t>Grenoble</a:t>
            </a:r>
            <a:endParaRPr lang="en-GB" i="0" dirty="0">
              <a:solidFill>
                <a:srgbClr val="132577"/>
              </a:solidFill>
              <a:effectLst/>
              <a:latin typeface="Noto Sans" panose="020B0502040504020204" pitchFamily="34"/>
            </a:endParaRPr>
          </a:p>
        </p:txBody>
      </p:sp>
      <p:sp>
        <p:nvSpPr>
          <p:cNvPr id="4" name="Arrow: Chevron 3">
            <a:extLst>
              <a:ext uri="{FF2B5EF4-FFF2-40B4-BE49-F238E27FC236}">
                <a16:creationId xmlns:a16="http://schemas.microsoft.com/office/drawing/2014/main" id="{3115DEDF-AE52-A249-9DB8-CF966C37E9B9}"/>
              </a:ext>
            </a:extLst>
          </p:cNvPr>
          <p:cNvSpPr/>
          <p:nvPr/>
        </p:nvSpPr>
        <p:spPr bwMode="auto">
          <a:xfrm>
            <a:off x="1143000" y="2133600"/>
            <a:ext cx="1310148" cy="533400"/>
          </a:xfrm>
          <a:prstGeom prst="chevron">
            <a:avLst/>
          </a:prstGeom>
          <a:solidFill>
            <a:srgbClr val="A5D4FF"/>
          </a:solidFill>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32577"/>
                </a:solidFill>
                <a:effectLst/>
                <a:latin typeface="Arial" charset="0"/>
              </a:rPr>
              <a:t>2002</a:t>
            </a:r>
          </a:p>
        </p:txBody>
      </p:sp>
      <p:sp>
        <p:nvSpPr>
          <p:cNvPr id="5" name="Arrow: Chevron 4">
            <a:extLst>
              <a:ext uri="{FF2B5EF4-FFF2-40B4-BE49-F238E27FC236}">
                <a16:creationId xmlns:a16="http://schemas.microsoft.com/office/drawing/2014/main" id="{74EEDD58-D743-D769-1406-714AD8DFE0B3}"/>
              </a:ext>
            </a:extLst>
          </p:cNvPr>
          <p:cNvSpPr/>
          <p:nvPr/>
        </p:nvSpPr>
        <p:spPr bwMode="auto">
          <a:xfrm>
            <a:off x="2150806" y="2133600"/>
            <a:ext cx="1310148" cy="533400"/>
          </a:xfrm>
          <a:prstGeom prst="chevron">
            <a:avLst/>
          </a:prstGeom>
          <a:solidFill>
            <a:srgbClr val="A5D4FF"/>
          </a:solidFill>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32577"/>
                </a:solidFill>
                <a:effectLst/>
                <a:latin typeface="Arial" charset="0"/>
              </a:rPr>
              <a:t>2009</a:t>
            </a:r>
          </a:p>
        </p:txBody>
      </p:sp>
      <p:sp>
        <p:nvSpPr>
          <p:cNvPr id="6" name="Arrow: Chevron 5">
            <a:extLst>
              <a:ext uri="{FF2B5EF4-FFF2-40B4-BE49-F238E27FC236}">
                <a16:creationId xmlns:a16="http://schemas.microsoft.com/office/drawing/2014/main" id="{9FE707A6-1B4A-88B2-8D85-A7A629A16CC7}"/>
              </a:ext>
            </a:extLst>
          </p:cNvPr>
          <p:cNvSpPr/>
          <p:nvPr/>
        </p:nvSpPr>
        <p:spPr bwMode="auto">
          <a:xfrm>
            <a:off x="3158613" y="2133600"/>
            <a:ext cx="1310148" cy="533400"/>
          </a:xfrm>
          <a:prstGeom prst="chevron">
            <a:avLst/>
          </a:prstGeom>
          <a:solidFill>
            <a:srgbClr val="A5D4FF"/>
          </a:solidFill>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32577"/>
                </a:solidFill>
                <a:effectLst/>
                <a:latin typeface="Arial" charset="0"/>
              </a:rPr>
              <a:t>2011</a:t>
            </a:r>
          </a:p>
        </p:txBody>
      </p:sp>
      <p:sp>
        <p:nvSpPr>
          <p:cNvPr id="7" name="Arrow: Chevron 6">
            <a:extLst>
              <a:ext uri="{FF2B5EF4-FFF2-40B4-BE49-F238E27FC236}">
                <a16:creationId xmlns:a16="http://schemas.microsoft.com/office/drawing/2014/main" id="{B9335A2E-472E-295E-F40A-871E72D6772D}"/>
              </a:ext>
            </a:extLst>
          </p:cNvPr>
          <p:cNvSpPr/>
          <p:nvPr/>
        </p:nvSpPr>
        <p:spPr bwMode="auto">
          <a:xfrm>
            <a:off x="4166419" y="2133600"/>
            <a:ext cx="1310148" cy="533400"/>
          </a:xfrm>
          <a:prstGeom prst="chevron">
            <a:avLst/>
          </a:prstGeom>
          <a:solidFill>
            <a:srgbClr val="A5D4FF"/>
          </a:solidFill>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32577"/>
                </a:solidFill>
                <a:effectLst/>
                <a:latin typeface="Arial" charset="0"/>
              </a:rPr>
              <a:t>2013</a:t>
            </a:r>
          </a:p>
        </p:txBody>
      </p:sp>
      <p:sp>
        <p:nvSpPr>
          <p:cNvPr id="8" name="Arrow: Chevron 7">
            <a:extLst>
              <a:ext uri="{FF2B5EF4-FFF2-40B4-BE49-F238E27FC236}">
                <a16:creationId xmlns:a16="http://schemas.microsoft.com/office/drawing/2014/main" id="{A98DC3F2-469E-F0E7-7068-FB1508B4C861}"/>
              </a:ext>
            </a:extLst>
          </p:cNvPr>
          <p:cNvSpPr/>
          <p:nvPr/>
        </p:nvSpPr>
        <p:spPr bwMode="auto">
          <a:xfrm>
            <a:off x="5174226" y="2133600"/>
            <a:ext cx="1310148" cy="533400"/>
          </a:xfrm>
          <a:prstGeom prst="chevron">
            <a:avLst/>
          </a:prstGeom>
          <a:solidFill>
            <a:srgbClr val="A5D4FF"/>
          </a:solidFill>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32577"/>
                </a:solidFill>
                <a:effectLst/>
                <a:latin typeface="Arial" charset="0"/>
              </a:rPr>
              <a:t>2015</a:t>
            </a:r>
          </a:p>
        </p:txBody>
      </p:sp>
      <p:sp>
        <p:nvSpPr>
          <p:cNvPr id="9" name="Arrow: Chevron 8">
            <a:extLst>
              <a:ext uri="{FF2B5EF4-FFF2-40B4-BE49-F238E27FC236}">
                <a16:creationId xmlns:a16="http://schemas.microsoft.com/office/drawing/2014/main" id="{45F563FF-4896-4B57-AD65-5F35B2A59931}"/>
              </a:ext>
            </a:extLst>
          </p:cNvPr>
          <p:cNvSpPr/>
          <p:nvPr/>
        </p:nvSpPr>
        <p:spPr bwMode="auto">
          <a:xfrm>
            <a:off x="6182032" y="2133600"/>
            <a:ext cx="1310148" cy="533400"/>
          </a:xfrm>
          <a:prstGeom prst="chevron">
            <a:avLst/>
          </a:prstGeom>
          <a:solidFill>
            <a:srgbClr val="A5D4FF"/>
          </a:solidFill>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32577"/>
                </a:solidFill>
                <a:effectLst/>
                <a:latin typeface="Arial" charset="0"/>
              </a:rPr>
              <a:t>2017</a:t>
            </a:r>
          </a:p>
        </p:txBody>
      </p:sp>
      <p:sp>
        <p:nvSpPr>
          <p:cNvPr id="10" name="Arrow: Chevron 9">
            <a:extLst>
              <a:ext uri="{FF2B5EF4-FFF2-40B4-BE49-F238E27FC236}">
                <a16:creationId xmlns:a16="http://schemas.microsoft.com/office/drawing/2014/main" id="{BD33D34C-BDCD-6134-E686-AA77CB76F586}"/>
              </a:ext>
            </a:extLst>
          </p:cNvPr>
          <p:cNvSpPr/>
          <p:nvPr/>
        </p:nvSpPr>
        <p:spPr bwMode="auto">
          <a:xfrm>
            <a:off x="7189839" y="2133600"/>
            <a:ext cx="1310148" cy="533400"/>
          </a:xfrm>
          <a:prstGeom prst="chevron">
            <a:avLst/>
          </a:prstGeom>
          <a:solidFill>
            <a:srgbClr val="A5D4FF"/>
          </a:solidFill>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32577"/>
                </a:solidFill>
                <a:effectLst/>
                <a:latin typeface="Arial" charset="0"/>
              </a:rPr>
              <a:t>2019</a:t>
            </a:r>
          </a:p>
        </p:txBody>
      </p:sp>
      <p:sp>
        <p:nvSpPr>
          <p:cNvPr id="11" name="Arrow: Chevron 10">
            <a:extLst>
              <a:ext uri="{FF2B5EF4-FFF2-40B4-BE49-F238E27FC236}">
                <a16:creationId xmlns:a16="http://schemas.microsoft.com/office/drawing/2014/main" id="{A95D4AF7-C552-7A25-688A-AD012B85B021}"/>
              </a:ext>
            </a:extLst>
          </p:cNvPr>
          <p:cNvSpPr/>
          <p:nvPr/>
        </p:nvSpPr>
        <p:spPr bwMode="auto">
          <a:xfrm>
            <a:off x="8197645" y="2133600"/>
            <a:ext cx="1310148" cy="533400"/>
          </a:xfrm>
          <a:prstGeom prst="chevron">
            <a:avLst/>
          </a:prstGeom>
          <a:solidFill>
            <a:srgbClr val="A5D4FF"/>
          </a:solidFill>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rgbClr val="132577"/>
                </a:solidFill>
                <a:effectLst/>
                <a:latin typeface="Arial" charset="0"/>
              </a:rPr>
              <a:t>2022</a:t>
            </a:r>
          </a:p>
        </p:txBody>
      </p:sp>
      <p:sp>
        <p:nvSpPr>
          <p:cNvPr id="12" name="Arrow: Chevron 11">
            <a:extLst>
              <a:ext uri="{FF2B5EF4-FFF2-40B4-BE49-F238E27FC236}">
                <a16:creationId xmlns:a16="http://schemas.microsoft.com/office/drawing/2014/main" id="{E1B8F951-A30A-0CF4-4112-DFA155021F69}"/>
              </a:ext>
            </a:extLst>
          </p:cNvPr>
          <p:cNvSpPr/>
          <p:nvPr/>
        </p:nvSpPr>
        <p:spPr bwMode="auto">
          <a:xfrm>
            <a:off x="9205452" y="2133600"/>
            <a:ext cx="1310148" cy="533400"/>
          </a:xfrm>
          <a:prstGeom prst="chevron">
            <a:avLst/>
          </a:prstGeom>
          <a:solidFill>
            <a:srgbClr val="AEBB68"/>
          </a:solidFill>
          <a:ln>
            <a:solidFill>
              <a:srgbClr val="67802B"/>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a:ln>
                  <a:noFill/>
                </a:ln>
                <a:solidFill>
                  <a:srgbClr val="67802B"/>
                </a:solidFill>
                <a:effectLst/>
                <a:latin typeface="Arial" charset="0"/>
              </a:rPr>
              <a:t>2024</a:t>
            </a:r>
          </a:p>
        </p:txBody>
      </p:sp>
      <p:sp>
        <p:nvSpPr>
          <p:cNvPr id="14" name="Rectangle 13">
            <a:extLst>
              <a:ext uri="{FF2B5EF4-FFF2-40B4-BE49-F238E27FC236}">
                <a16:creationId xmlns:a16="http://schemas.microsoft.com/office/drawing/2014/main" id="{18415C19-5A04-E478-963F-4722A13CBAEA}"/>
              </a:ext>
            </a:extLst>
          </p:cNvPr>
          <p:cNvSpPr/>
          <p:nvPr/>
        </p:nvSpPr>
        <p:spPr>
          <a:xfrm>
            <a:off x="2150806" y="4191000"/>
            <a:ext cx="1219200" cy="830997"/>
          </a:xfrm>
          <a:prstGeom prst="rect">
            <a:avLst/>
          </a:prstGeom>
        </p:spPr>
        <p:txBody>
          <a:bodyPr wrap="square">
            <a:spAutoFit/>
          </a:bodyPr>
          <a:lstStyle/>
          <a:p>
            <a:pPr fontAlgn="base"/>
            <a:r>
              <a:rPr lang="en-GB" b="0" i="0" dirty="0">
                <a:solidFill>
                  <a:srgbClr val="132577"/>
                </a:solidFill>
                <a:effectLst/>
                <a:latin typeface="Noto Sans" panose="020B0502040504020204" pitchFamily="34"/>
              </a:rPr>
              <a:t>TRIUMF</a:t>
            </a:r>
            <a:endParaRPr lang="en-GB" b="1" i="0" dirty="0">
              <a:solidFill>
                <a:srgbClr val="132577"/>
              </a:solidFill>
              <a:effectLst/>
              <a:latin typeface="Noto Sans" panose="020B0502040504020204" pitchFamily="34"/>
            </a:endParaRPr>
          </a:p>
          <a:p>
            <a:pPr fontAlgn="base"/>
            <a:endParaRPr lang="en-GB" b="0" i="0" dirty="0">
              <a:solidFill>
                <a:srgbClr val="132577"/>
              </a:solidFill>
              <a:effectLst/>
              <a:latin typeface="Noto Sans" panose="020B0502040504020204" pitchFamily="34"/>
            </a:endParaRPr>
          </a:p>
          <a:p>
            <a:pPr fontAlgn="base"/>
            <a:r>
              <a:rPr lang="en-GB" dirty="0">
                <a:solidFill>
                  <a:srgbClr val="132577"/>
                </a:solidFill>
                <a:latin typeface="Noto Sans" panose="020B0502040504020204" pitchFamily="34"/>
              </a:rPr>
              <a:t>Vancouver</a:t>
            </a:r>
            <a:endParaRPr lang="en-GB" i="0" dirty="0">
              <a:solidFill>
                <a:srgbClr val="132577"/>
              </a:solidFill>
              <a:effectLst/>
              <a:latin typeface="Noto Sans" panose="020B0502040504020204" pitchFamily="34"/>
            </a:endParaRPr>
          </a:p>
        </p:txBody>
      </p:sp>
      <p:sp>
        <p:nvSpPr>
          <p:cNvPr id="15" name="Rectangle 14">
            <a:extLst>
              <a:ext uri="{FF2B5EF4-FFF2-40B4-BE49-F238E27FC236}">
                <a16:creationId xmlns:a16="http://schemas.microsoft.com/office/drawing/2014/main" id="{4AAB1396-6B70-BE6F-581D-7BFD136F70EC}"/>
              </a:ext>
            </a:extLst>
          </p:cNvPr>
          <p:cNvSpPr/>
          <p:nvPr/>
        </p:nvSpPr>
        <p:spPr>
          <a:xfrm>
            <a:off x="3048000" y="3124200"/>
            <a:ext cx="1440426" cy="830997"/>
          </a:xfrm>
          <a:prstGeom prst="rect">
            <a:avLst/>
          </a:prstGeom>
        </p:spPr>
        <p:txBody>
          <a:bodyPr wrap="square">
            <a:spAutoFit/>
          </a:bodyPr>
          <a:lstStyle/>
          <a:p>
            <a:pPr fontAlgn="base"/>
            <a:r>
              <a:rPr lang="en-GB" b="0" i="0" dirty="0" err="1">
                <a:solidFill>
                  <a:srgbClr val="132577"/>
                </a:solidFill>
                <a:effectLst/>
                <a:latin typeface="Noto Sans" panose="020B0502040504020204" pitchFamily="34"/>
              </a:rPr>
              <a:t>iTHEMBA</a:t>
            </a:r>
            <a:endParaRPr lang="en-GB" b="1" i="0" dirty="0">
              <a:solidFill>
                <a:srgbClr val="132577"/>
              </a:solidFill>
              <a:effectLst/>
              <a:latin typeface="Noto Sans" panose="020B0502040504020204" pitchFamily="34"/>
            </a:endParaRPr>
          </a:p>
          <a:p>
            <a:pPr fontAlgn="base"/>
            <a:endParaRPr lang="en-GB" b="0" i="0" dirty="0">
              <a:solidFill>
                <a:srgbClr val="132577"/>
              </a:solidFill>
              <a:effectLst/>
              <a:latin typeface="Noto Sans" panose="020B0502040504020204" pitchFamily="34"/>
            </a:endParaRPr>
          </a:p>
          <a:p>
            <a:pPr fontAlgn="base"/>
            <a:r>
              <a:rPr lang="en-GB" dirty="0">
                <a:solidFill>
                  <a:srgbClr val="132577"/>
                </a:solidFill>
                <a:latin typeface="Noto Sans" panose="020B0502040504020204" pitchFamily="34"/>
              </a:rPr>
              <a:t>Cape Town</a:t>
            </a:r>
            <a:endParaRPr lang="en-GB" i="0" dirty="0">
              <a:solidFill>
                <a:srgbClr val="132577"/>
              </a:solidFill>
              <a:effectLst/>
              <a:latin typeface="Noto Sans" panose="020B0502040504020204" pitchFamily="34"/>
            </a:endParaRPr>
          </a:p>
        </p:txBody>
      </p:sp>
      <p:sp>
        <p:nvSpPr>
          <p:cNvPr id="16" name="Rectangle 15">
            <a:extLst>
              <a:ext uri="{FF2B5EF4-FFF2-40B4-BE49-F238E27FC236}">
                <a16:creationId xmlns:a16="http://schemas.microsoft.com/office/drawing/2014/main" id="{151E2B40-54C1-AA2D-87B1-7DE8131DAFBE}"/>
              </a:ext>
            </a:extLst>
          </p:cNvPr>
          <p:cNvSpPr/>
          <p:nvPr/>
        </p:nvSpPr>
        <p:spPr>
          <a:xfrm>
            <a:off x="4038600" y="4191000"/>
            <a:ext cx="1545772" cy="830997"/>
          </a:xfrm>
          <a:prstGeom prst="rect">
            <a:avLst/>
          </a:prstGeom>
        </p:spPr>
        <p:txBody>
          <a:bodyPr wrap="square">
            <a:spAutoFit/>
          </a:bodyPr>
          <a:lstStyle/>
          <a:p>
            <a:pPr fontAlgn="base"/>
            <a:r>
              <a:rPr lang="en-GB" b="0" i="0" dirty="0">
                <a:solidFill>
                  <a:srgbClr val="132577"/>
                </a:solidFill>
                <a:effectLst/>
                <a:latin typeface="Noto Sans" panose="020B0502040504020204" pitchFamily="34"/>
              </a:rPr>
              <a:t>Australian</a:t>
            </a:r>
            <a:endParaRPr lang="en-GB" b="1" i="0" dirty="0">
              <a:solidFill>
                <a:srgbClr val="132577"/>
              </a:solidFill>
              <a:effectLst/>
              <a:latin typeface="Noto Sans" panose="020B0502040504020204" pitchFamily="34"/>
            </a:endParaRPr>
          </a:p>
          <a:p>
            <a:pPr fontAlgn="base"/>
            <a:r>
              <a:rPr lang="en-GB" b="0" i="0" dirty="0">
                <a:solidFill>
                  <a:srgbClr val="132577"/>
                </a:solidFill>
                <a:effectLst/>
                <a:latin typeface="Noto Sans" panose="020B0502040504020204" pitchFamily="34"/>
              </a:rPr>
              <a:t>Synchrotron</a:t>
            </a:r>
          </a:p>
          <a:p>
            <a:pPr fontAlgn="base"/>
            <a:r>
              <a:rPr lang="en-GB" dirty="0">
                <a:solidFill>
                  <a:srgbClr val="132577"/>
                </a:solidFill>
                <a:latin typeface="Noto Sans" panose="020B0502040504020204" pitchFamily="34"/>
              </a:rPr>
              <a:t>Melbourne</a:t>
            </a:r>
            <a:endParaRPr lang="en-GB" i="0" dirty="0">
              <a:solidFill>
                <a:srgbClr val="132577"/>
              </a:solidFill>
              <a:effectLst/>
              <a:latin typeface="Noto Sans" panose="020B0502040504020204" pitchFamily="34"/>
            </a:endParaRPr>
          </a:p>
        </p:txBody>
      </p:sp>
      <p:sp>
        <p:nvSpPr>
          <p:cNvPr id="17" name="Rectangle 16">
            <a:extLst>
              <a:ext uri="{FF2B5EF4-FFF2-40B4-BE49-F238E27FC236}">
                <a16:creationId xmlns:a16="http://schemas.microsoft.com/office/drawing/2014/main" id="{EA2A59E3-4815-49CA-1FB5-C36882B9958F}"/>
              </a:ext>
            </a:extLst>
          </p:cNvPr>
          <p:cNvSpPr/>
          <p:nvPr/>
        </p:nvSpPr>
        <p:spPr>
          <a:xfrm>
            <a:off x="5109087" y="3124200"/>
            <a:ext cx="1440426" cy="830997"/>
          </a:xfrm>
          <a:prstGeom prst="rect">
            <a:avLst/>
          </a:prstGeom>
        </p:spPr>
        <p:txBody>
          <a:bodyPr wrap="square">
            <a:spAutoFit/>
          </a:bodyPr>
          <a:lstStyle/>
          <a:p>
            <a:pPr fontAlgn="base"/>
            <a:r>
              <a:rPr lang="en-GB" b="0" i="0" dirty="0">
                <a:solidFill>
                  <a:srgbClr val="132577"/>
                </a:solidFill>
                <a:effectLst/>
                <a:latin typeface="Noto Sans" panose="020B0502040504020204" pitchFamily="34"/>
              </a:rPr>
              <a:t>ORL, SNS</a:t>
            </a:r>
            <a:endParaRPr lang="en-GB" b="1" i="0" dirty="0">
              <a:solidFill>
                <a:srgbClr val="132577"/>
              </a:solidFill>
              <a:effectLst/>
              <a:latin typeface="Noto Sans" panose="020B0502040504020204" pitchFamily="34"/>
            </a:endParaRPr>
          </a:p>
          <a:p>
            <a:pPr fontAlgn="base"/>
            <a:endParaRPr lang="en-GB" b="0" i="0" dirty="0">
              <a:solidFill>
                <a:srgbClr val="132577"/>
              </a:solidFill>
              <a:effectLst/>
              <a:latin typeface="Noto Sans" panose="020B0502040504020204" pitchFamily="34"/>
            </a:endParaRPr>
          </a:p>
          <a:p>
            <a:pPr fontAlgn="base"/>
            <a:r>
              <a:rPr lang="en-GB" dirty="0">
                <a:solidFill>
                  <a:srgbClr val="132577"/>
                </a:solidFill>
                <a:latin typeface="Noto Sans" panose="020B0502040504020204" pitchFamily="34"/>
              </a:rPr>
              <a:t>Knoxville</a:t>
            </a:r>
            <a:endParaRPr lang="en-GB" i="0" dirty="0">
              <a:solidFill>
                <a:srgbClr val="132577"/>
              </a:solidFill>
              <a:effectLst/>
              <a:latin typeface="Noto Sans" panose="020B0502040504020204" pitchFamily="34"/>
            </a:endParaRPr>
          </a:p>
        </p:txBody>
      </p:sp>
      <p:sp>
        <p:nvSpPr>
          <p:cNvPr id="18" name="Rectangle 17">
            <a:extLst>
              <a:ext uri="{FF2B5EF4-FFF2-40B4-BE49-F238E27FC236}">
                <a16:creationId xmlns:a16="http://schemas.microsoft.com/office/drawing/2014/main" id="{A5BA95F2-F53F-5E93-1986-81AF1CEBCB2C}"/>
              </a:ext>
            </a:extLst>
          </p:cNvPr>
          <p:cNvSpPr/>
          <p:nvPr/>
        </p:nvSpPr>
        <p:spPr>
          <a:xfrm>
            <a:off x="6064220" y="4191000"/>
            <a:ext cx="1545772" cy="830997"/>
          </a:xfrm>
          <a:prstGeom prst="rect">
            <a:avLst/>
          </a:prstGeom>
        </p:spPr>
        <p:txBody>
          <a:bodyPr wrap="square">
            <a:spAutoFit/>
          </a:bodyPr>
          <a:lstStyle/>
          <a:p>
            <a:pPr fontAlgn="base"/>
            <a:r>
              <a:rPr lang="en-GB" b="0" i="0" dirty="0">
                <a:solidFill>
                  <a:srgbClr val="132577"/>
                </a:solidFill>
                <a:effectLst/>
                <a:latin typeface="Noto Sans" panose="020B0502040504020204" pitchFamily="34"/>
              </a:rPr>
              <a:t>SOLEIL</a:t>
            </a:r>
          </a:p>
          <a:p>
            <a:pPr fontAlgn="base"/>
            <a:endParaRPr lang="en-GB" dirty="0">
              <a:solidFill>
                <a:srgbClr val="132577"/>
              </a:solidFill>
              <a:latin typeface="Noto Sans" panose="020B0502040504020204" pitchFamily="34"/>
            </a:endParaRPr>
          </a:p>
          <a:p>
            <a:pPr fontAlgn="base"/>
            <a:r>
              <a:rPr lang="en-GB" i="0" dirty="0">
                <a:solidFill>
                  <a:srgbClr val="132577"/>
                </a:solidFill>
                <a:effectLst/>
                <a:latin typeface="Noto Sans" panose="020B0502040504020204" pitchFamily="34"/>
              </a:rPr>
              <a:t>Paris</a:t>
            </a:r>
          </a:p>
        </p:txBody>
      </p:sp>
      <p:sp>
        <p:nvSpPr>
          <p:cNvPr id="19" name="Rectangle 18">
            <a:extLst>
              <a:ext uri="{FF2B5EF4-FFF2-40B4-BE49-F238E27FC236}">
                <a16:creationId xmlns:a16="http://schemas.microsoft.com/office/drawing/2014/main" id="{BB28F8C8-94A5-2EBC-0276-9B96C1695460}"/>
              </a:ext>
            </a:extLst>
          </p:cNvPr>
          <p:cNvSpPr/>
          <p:nvPr/>
        </p:nvSpPr>
        <p:spPr>
          <a:xfrm>
            <a:off x="7059561" y="3124200"/>
            <a:ext cx="1440426" cy="830997"/>
          </a:xfrm>
          <a:prstGeom prst="rect">
            <a:avLst/>
          </a:prstGeom>
        </p:spPr>
        <p:txBody>
          <a:bodyPr wrap="square">
            <a:spAutoFit/>
          </a:bodyPr>
          <a:lstStyle/>
          <a:p>
            <a:pPr fontAlgn="base"/>
            <a:r>
              <a:rPr lang="en-GB" b="0" i="0" dirty="0">
                <a:solidFill>
                  <a:srgbClr val="132577"/>
                </a:solidFill>
                <a:effectLst/>
                <a:latin typeface="Noto Sans" panose="020B0502040504020204" pitchFamily="34"/>
              </a:rPr>
              <a:t>IHEP</a:t>
            </a:r>
            <a:endParaRPr lang="en-GB" b="1" i="0" dirty="0">
              <a:solidFill>
                <a:srgbClr val="132577"/>
              </a:solidFill>
              <a:effectLst/>
              <a:latin typeface="Noto Sans" panose="020B0502040504020204" pitchFamily="34"/>
            </a:endParaRPr>
          </a:p>
          <a:p>
            <a:pPr fontAlgn="base"/>
            <a:endParaRPr lang="en-GB" b="0" i="0" dirty="0">
              <a:solidFill>
                <a:srgbClr val="132577"/>
              </a:solidFill>
              <a:effectLst/>
              <a:latin typeface="Noto Sans" panose="020B0502040504020204" pitchFamily="34"/>
            </a:endParaRPr>
          </a:p>
          <a:p>
            <a:pPr fontAlgn="base"/>
            <a:r>
              <a:rPr lang="en-GB" dirty="0">
                <a:solidFill>
                  <a:srgbClr val="132577"/>
                </a:solidFill>
                <a:latin typeface="Noto Sans" panose="020B0502040504020204" pitchFamily="34"/>
              </a:rPr>
              <a:t>Guangzhou</a:t>
            </a:r>
            <a:endParaRPr lang="en-GB" i="0" dirty="0">
              <a:solidFill>
                <a:srgbClr val="132577"/>
              </a:solidFill>
              <a:effectLst/>
              <a:latin typeface="Noto Sans" panose="020B0502040504020204" pitchFamily="34"/>
            </a:endParaRPr>
          </a:p>
        </p:txBody>
      </p:sp>
      <p:sp>
        <p:nvSpPr>
          <p:cNvPr id="20" name="Rectangle 19">
            <a:extLst>
              <a:ext uri="{FF2B5EF4-FFF2-40B4-BE49-F238E27FC236}">
                <a16:creationId xmlns:a16="http://schemas.microsoft.com/office/drawing/2014/main" id="{AB1BB4BA-E4BB-7649-01D7-827543B8DC73}"/>
              </a:ext>
            </a:extLst>
          </p:cNvPr>
          <p:cNvSpPr/>
          <p:nvPr/>
        </p:nvSpPr>
        <p:spPr>
          <a:xfrm>
            <a:off x="7924800" y="4191000"/>
            <a:ext cx="1855838" cy="830997"/>
          </a:xfrm>
          <a:prstGeom prst="rect">
            <a:avLst/>
          </a:prstGeom>
        </p:spPr>
        <p:txBody>
          <a:bodyPr wrap="square">
            <a:spAutoFit/>
          </a:bodyPr>
          <a:lstStyle/>
          <a:p>
            <a:pPr fontAlgn="base"/>
            <a:r>
              <a:rPr lang="en-GB" b="0" i="0" dirty="0">
                <a:solidFill>
                  <a:srgbClr val="132577"/>
                </a:solidFill>
                <a:effectLst/>
                <a:latin typeface="Noto Sans" panose="020B0502040504020204" pitchFamily="34"/>
              </a:rPr>
              <a:t>JLAB</a:t>
            </a:r>
          </a:p>
          <a:p>
            <a:pPr fontAlgn="base"/>
            <a:endParaRPr lang="en-GB" dirty="0">
              <a:solidFill>
                <a:srgbClr val="132577"/>
              </a:solidFill>
              <a:latin typeface="Noto Sans" panose="020B0502040504020204" pitchFamily="34"/>
            </a:endParaRPr>
          </a:p>
          <a:p>
            <a:pPr fontAlgn="base"/>
            <a:r>
              <a:rPr lang="en-GB" i="0" dirty="0">
                <a:solidFill>
                  <a:srgbClr val="132577"/>
                </a:solidFill>
                <a:effectLst/>
                <a:latin typeface="Noto Sans" panose="020B0502040504020204" pitchFamily="34"/>
              </a:rPr>
              <a:t>Newport News</a:t>
            </a:r>
          </a:p>
        </p:txBody>
      </p:sp>
      <p:sp>
        <p:nvSpPr>
          <p:cNvPr id="21" name="Rectangle 20">
            <a:extLst>
              <a:ext uri="{FF2B5EF4-FFF2-40B4-BE49-F238E27FC236}">
                <a16:creationId xmlns:a16="http://schemas.microsoft.com/office/drawing/2014/main" id="{42BB817F-6CB2-6A75-687B-8AE32946DA5C}"/>
              </a:ext>
            </a:extLst>
          </p:cNvPr>
          <p:cNvSpPr/>
          <p:nvPr/>
        </p:nvSpPr>
        <p:spPr>
          <a:xfrm>
            <a:off x="9010035" y="3124200"/>
            <a:ext cx="1700982" cy="830997"/>
          </a:xfrm>
          <a:prstGeom prst="rect">
            <a:avLst/>
          </a:prstGeom>
        </p:spPr>
        <p:txBody>
          <a:bodyPr wrap="square">
            <a:spAutoFit/>
          </a:bodyPr>
          <a:lstStyle/>
          <a:p>
            <a:pPr fontAlgn="base"/>
            <a:r>
              <a:rPr lang="en-GB" b="1" i="0" dirty="0">
                <a:solidFill>
                  <a:srgbClr val="67802B"/>
                </a:solidFill>
                <a:effectLst/>
                <a:latin typeface="Noto Sans" panose="020B0502040504020204" pitchFamily="34"/>
              </a:rPr>
              <a:t>ESS/MAX IV</a:t>
            </a:r>
          </a:p>
          <a:p>
            <a:pPr fontAlgn="base"/>
            <a:endParaRPr lang="en-GB" b="1" i="0" dirty="0">
              <a:solidFill>
                <a:srgbClr val="67802B"/>
              </a:solidFill>
              <a:effectLst/>
              <a:latin typeface="Noto Sans" panose="020B0502040504020204" pitchFamily="34"/>
            </a:endParaRPr>
          </a:p>
          <a:p>
            <a:pPr fontAlgn="base"/>
            <a:r>
              <a:rPr lang="en-GB" b="1" dirty="0">
                <a:solidFill>
                  <a:srgbClr val="67802B"/>
                </a:solidFill>
                <a:latin typeface="Noto Sans" panose="020B0502040504020204" pitchFamily="34"/>
              </a:rPr>
              <a:t>Helsingborg</a:t>
            </a:r>
            <a:endParaRPr lang="en-GB" b="1" i="0" dirty="0">
              <a:solidFill>
                <a:srgbClr val="67802B"/>
              </a:solidFill>
              <a:effectLst/>
              <a:latin typeface="Noto Sans" panose="020B0502040504020204" pitchFamily="34"/>
            </a:endParaRPr>
          </a:p>
        </p:txBody>
      </p:sp>
    </p:spTree>
    <p:extLst>
      <p:ext uri="{BB962C8B-B14F-4D97-AF65-F5344CB8AC3E}">
        <p14:creationId xmlns:p14="http://schemas.microsoft.com/office/powerpoint/2010/main" val="211843482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FA1A574-9760-A6AE-76B1-582D9F32F67E}"/>
              </a:ext>
            </a:extLst>
          </p:cNvPr>
          <p:cNvSpPr/>
          <p:nvPr/>
        </p:nvSpPr>
        <p:spPr>
          <a:xfrm>
            <a:off x="1600200" y="3276600"/>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460EB154-9050-ABA8-C240-BC22B1F01864}"/>
              </a:ext>
            </a:extLst>
          </p:cNvPr>
          <p:cNvSpPr/>
          <p:nvPr/>
        </p:nvSpPr>
        <p:spPr>
          <a:xfrm>
            <a:off x="5519057" y="2333897"/>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5E82A203-7B2C-1791-D1BE-DCD40C6EC194}"/>
              </a:ext>
            </a:extLst>
          </p:cNvPr>
          <p:cNvSpPr/>
          <p:nvPr/>
        </p:nvSpPr>
        <p:spPr>
          <a:xfrm>
            <a:off x="10435046" y="2823754"/>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Oval 1">
            <a:extLst>
              <a:ext uri="{FF2B5EF4-FFF2-40B4-BE49-F238E27FC236}">
                <a16:creationId xmlns:a16="http://schemas.microsoft.com/office/drawing/2014/main" id="{7D3A54CC-AEEB-050C-DEDF-DAC390F016FF}"/>
              </a:ext>
            </a:extLst>
          </p:cNvPr>
          <p:cNvSpPr/>
          <p:nvPr/>
        </p:nvSpPr>
        <p:spPr>
          <a:xfrm>
            <a:off x="5976257" y="1981200"/>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512BCB9D-BE0C-4E82-7407-07EE380D6E90}"/>
              </a:ext>
            </a:extLst>
          </p:cNvPr>
          <p:cNvSpPr/>
          <p:nvPr/>
        </p:nvSpPr>
        <p:spPr>
          <a:xfrm>
            <a:off x="2743200" y="3124200"/>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39199498"/>
      </p:ext>
    </p:extLst>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FA1A574-9760-A6AE-76B1-582D9F32F67E}"/>
              </a:ext>
            </a:extLst>
          </p:cNvPr>
          <p:cNvSpPr/>
          <p:nvPr/>
        </p:nvSpPr>
        <p:spPr>
          <a:xfrm>
            <a:off x="1600200" y="3276600"/>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460EB154-9050-ABA8-C240-BC22B1F01864}"/>
              </a:ext>
            </a:extLst>
          </p:cNvPr>
          <p:cNvSpPr/>
          <p:nvPr/>
        </p:nvSpPr>
        <p:spPr>
          <a:xfrm>
            <a:off x="5519057" y="2333897"/>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5E82A203-7B2C-1791-D1BE-DCD40C6EC194}"/>
              </a:ext>
            </a:extLst>
          </p:cNvPr>
          <p:cNvSpPr/>
          <p:nvPr/>
        </p:nvSpPr>
        <p:spPr>
          <a:xfrm>
            <a:off x="10435046" y="2823754"/>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Oval 1">
            <a:extLst>
              <a:ext uri="{FF2B5EF4-FFF2-40B4-BE49-F238E27FC236}">
                <a16:creationId xmlns:a16="http://schemas.microsoft.com/office/drawing/2014/main" id="{7D3A54CC-AEEB-050C-DEDF-DAC390F016FF}"/>
              </a:ext>
            </a:extLst>
          </p:cNvPr>
          <p:cNvSpPr/>
          <p:nvPr/>
        </p:nvSpPr>
        <p:spPr>
          <a:xfrm>
            <a:off x="5976257" y="1981200"/>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512BCB9D-BE0C-4E82-7407-07EE380D6E90}"/>
              </a:ext>
            </a:extLst>
          </p:cNvPr>
          <p:cNvSpPr/>
          <p:nvPr/>
        </p:nvSpPr>
        <p:spPr>
          <a:xfrm>
            <a:off x="2743200" y="3124200"/>
            <a:ext cx="304800" cy="3048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 name="Rectangle 3"/>
          <p:cNvSpPr/>
          <p:nvPr/>
        </p:nvSpPr>
        <p:spPr>
          <a:xfrm>
            <a:off x="2743200" y="2767280"/>
            <a:ext cx="8686800" cy="1323439"/>
          </a:xfrm>
          <a:prstGeom prst="rect">
            <a:avLst/>
          </a:prstGeom>
          <a:solidFill>
            <a:schemeClr val="bg1"/>
          </a:solidFill>
        </p:spPr>
        <p:txBody>
          <a:bodyPr wrap="square">
            <a:spAutoFit/>
          </a:bodyPr>
          <a:lstStyle/>
          <a:p>
            <a:pPr marL="285750" indent="-285750" algn="l" fontAlgn="base">
              <a:buFont typeface="Arial" panose="020B0604020202020204" pitchFamily="34" charset="0"/>
              <a:buChar char="•"/>
            </a:pPr>
            <a:r>
              <a:rPr lang="en-GB" i="0" dirty="0">
                <a:solidFill>
                  <a:srgbClr val="132577"/>
                </a:solidFill>
                <a:effectLst/>
                <a:latin typeface="Noto Sans" panose="020B0502040504020204" pitchFamily="34"/>
              </a:rPr>
              <a:t>Charles Peters, Integration &amp; Planning Group Lea</a:t>
            </a:r>
            <a:r>
              <a:rPr lang="en-GB" dirty="0">
                <a:solidFill>
                  <a:srgbClr val="132577"/>
                </a:solidFill>
                <a:latin typeface="Noto Sans" panose="020B0502040504020204" pitchFamily="34"/>
              </a:rPr>
              <a:t>der, Oak Ridge National Laboratory Spallation Neutron Source (SNS)</a:t>
            </a:r>
          </a:p>
          <a:p>
            <a:pPr marL="285750" indent="-285750" algn="l" fontAlgn="base">
              <a:buFont typeface="Arial" panose="020B0604020202020204" pitchFamily="34" charset="0"/>
              <a:buChar char="•"/>
            </a:pPr>
            <a:endParaRPr lang="en-GB" dirty="0">
              <a:solidFill>
                <a:srgbClr val="132577"/>
              </a:solidFill>
              <a:latin typeface="Noto Sans" panose="020B0502040504020204" pitchFamily="34"/>
            </a:endParaRP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Accelerator operations, liaison between technical groups, accelerator setup, fault detection, analysis, and remedy, planning, scheduling </a:t>
            </a:r>
          </a:p>
        </p:txBody>
      </p:sp>
      <p:pic>
        <p:nvPicPr>
          <p:cNvPr id="5" name="Picture 4" descr="A close-up of a person&#10;&#10;Description automatically generated">
            <a:extLst>
              <a:ext uri="{FF2B5EF4-FFF2-40B4-BE49-F238E27FC236}">
                <a16:creationId xmlns:a16="http://schemas.microsoft.com/office/drawing/2014/main" id="{7644D295-66DD-0C2D-8596-7EC4211CD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333897"/>
            <a:ext cx="1428750" cy="1905000"/>
          </a:xfrm>
          <a:prstGeom prst="rect">
            <a:avLst/>
          </a:prstGeom>
        </p:spPr>
      </p:pic>
    </p:spTree>
    <p:extLst>
      <p:ext uri="{BB962C8B-B14F-4D97-AF65-F5344CB8AC3E}">
        <p14:creationId xmlns:p14="http://schemas.microsoft.com/office/powerpoint/2010/main" val="305160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GB" dirty="0">
                <a:solidFill>
                  <a:srgbClr val="132577"/>
                </a:solidFill>
                <a:latin typeface="Noto Sans" panose="020B0502040504020204" pitchFamily="34"/>
                <a:ea typeface="Noto Sans" panose="020B0502040504020204" pitchFamily="34"/>
                <a:cs typeface="Noto Sans" panose="020B0502040504020204" pitchFamily="34"/>
              </a:rPr>
              <a:t>Workplace</a:t>
            </a:r>
          </a:p>
        </p:txBody>
      </p:sp>
      <p:sp>
        <p:nvSpPr>
          <p:cNvPr id="3" name="Rectangle 2"/>
          <p:cNvSpPr/>
          <p:nvPr/>
        </p:nvSpPr>
        <p:spPr>
          <a:xfrm>
            <a:off x="1981200" y="1143000"/>
            <a:ext cx="8991600" cy="1815882"/>
          </a:xfrm>
          <a:prstGeom prst="rect">
            <a:avLst/>
          </a:prstGeom>
        </p:spPr>
        <p:txBody>
          <a:bodyPr wrap="square">
            <a:spAutoFit/>
          </a:bodyPr>
          <a:lstStyle/>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Single product accelerator driven short pulse neutron source</a:t>
            </a:r>
          </a:p>
          <a:p>
            <a:pPr marL="285750" indent="-285750" algn="l" fontAlgn="base">
              <a:buFont typeface="Arial" panose="020B0604020202020204" pitchFamily="34" charset="0"/>
              <a:buChar char="•"/>
            </a:pPr>
            <a:r>
              <a:rPr lang="en-GB" i="0" dirty="0">
                <a:solidFill>
                  <a:srgbClr val="132577"/>
                </a:solidFill>
                <a:effectLst/>
                <a:latin typeface="Noto Sans" panose="020B0502040504020204" pitchFamily="34"/>
              </a:rPr>
              <a:t>2.8 MW capable pulsed proton accelerator</a:t>
            </a: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48</a:t>
            </a:r>
            <a:r>
              <a:rPr lang="en-GB" i="0" dirty="0">
                <a:solidFill>
                  <a:srgbClr val="132577"/>
                </a:solidFill>
                <a:effectLst/>
                <a:latin typeface="Noto Sans" panose="020B0502040504020204" pitchFamily="34"/>
              </a:rPr>
              <a:t> mA peak current H- ion source pulsed for 1000 microseconds at 60 pulses per second</a:t>
            </a:r>
          </a:p>
          <a:p>
            <a:pPr marL="285750" indent="-285750" algn="l" fontAlgn="base">
              <a:buFont typeface="Arial" panose="020B0604020202020204" pitchFamily="34" charset="0"/>
              <a:buChar char="•"/>
            </a:pPr>
            <a:r>
              <a:rPr lang="en-GB" i="0" dirty="0">
                <a:solidFill>
                  <a:srgbClr val="132577"/>
                </a:solidFill>
                <a:effectLst/>
                <a:latin typeface="Noto Sans" panose="020B0502040504020204" pitchFamily="34"/>
              </a:rPr>
              <a:t>1.3 GeV </a:t>
            </a:r>
            <a:r>
              <a:rPr lang="en-GB" i="0" dirty="0" err="1">
                <a:solidFill>
                  <a:srgbClr val="132577"/>
                </a:solidFill>
                <a:effectLst/>
                <a:latin typeface="Noto Sans" panose="020B0502040504020204" pitchFamily="34"/>
              </a:rPr>
              <a:t>linac</a:t>
            </a:r>
            <a:r>
              <a:rPr lang="en-GB" i="0" dirty="0">
                <a:solidFill>
                  <a:srgbClr val="132577"/>
                </a:solidFill>
                <a:effectLst/>
                <a:latin typeface="Noto Sans" panose="020B0502040504020204" pitchFamily="34"/>
              </a:rPr>
              <a:t> pulsed for 1000 microseconds at 60 pulses per second</a:t>
            </a:r>
          </a:p>
          <a:p>
            <a:pPr marL="285750" indent="-285750" algn="l" fontAlgn="base">
              <a:buFont typeface="Arial" panose="020B0604020202020204" pitchFamily="34" charset="0"/>
              <a:buChar char="•"/>
            </a:pPr>
            <a:r>
              <a:rPr lang="en-GB" i="0" dirty="0">
                <a:solidFill>
                  <a:srgbClr val="132577"/>
                </a:solidFill>
                <a:effectLst/>
                <a:latin typeface="Noto Sans" panose="020B0502040504020204" pitchFamily="34"/>
              </a:rPr>
              <a:t>Accumulator ring produces 700 nanosecond pulse at 60 pulses per second</a:t>
            </a: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2 MW capable liquid mercury target</a:t>
            </a:r>
            <a:endParaRPr lang="en-GB" i="0" dirty="0">
              <a:solidFill>
                <a:srgbClr val="132577"/>
              </a:solidFill>
              <a:effectLst/>
              <a:latin typeface="Noto Sans" panose="020B0502040504020204" pitchFamily="34"/>
            </a:endParaRPr>
          </a:p>
          <a:p>
            <a:pPr marL="285750" indent="-285750" algn="l" fontAlgn="base">
              <a:buFont typeface="Arial" panose="020B0604020202020204" pitchFamily="34" charset="0"/>
              <a:buChar char="•"/>
            </a:pPr>
            <a:endParaRPr lang="en-GB" i="0" dirty="0">
              <a:solidFill>
                <a:srgbClr val="132577"/>
              </a:solidFill>
              <a:effectLst/>
              <a:latin typeface="Noto Sans" panose="020B0502040504020204" pitchFamily="34"/>
            </a:endParaRPr>
          </a:p>
        </p:txBody>
      </p:sp>
      <p:pic>
        <p:nvPicPr>
          <p:cNvPr id="41" name="Picture 40" descr="Diagram of a medical device&#10;&#10;Description automatically generated with medium confidence">
            <a:extLst>
              <a:ext uri="{FF2B5EF4-FFF2-40B4-BE49-F238E27FC236}">
                <a16:creationId xmlns:a16="http://schemas.microsoft.com/office/drawing/2014/main" id="{15FB3A65-07CF-0AE2-C34D-A8C762564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9812" y="3048000"/>
            <a:ext cx="8112376" cy="3271841"/>
          </a:xfrm>
          <a:prstGeom prst="rect">
            <a:avLst/>
          </a:prstGeom>
        </p:spPr>
      </p:pic>
      <p:sp>
        <p:nvSpPr>
          <p:cNvPr id="5" name="Rectangle 34">
            <a:extLst>
              <a:ext uri="{FF2B5EF4-FFF2-40B4-BE49-F238E27FC236}">
                <a16:creationId xmlns:a16="http://schemas.microsoft.com/office/drawing/2014/main" id="{18BD1B88-1DCC-16A2-E1CD-7A2BEBC880F1}"/>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3"/>
              </a:rPr>
              <a:t>peterscc@ornl.gov</a:t>
            </a:r>
            <a:r>
              <a:rPr lang="en-US" sz="1200" u="sng" dirty="0">
                <a:solidFill>
                  <a:srgbClr val="0563C1"/>
                </a:solidFill>
                <a:effectLst/>
                <a:latin typeface="Calibri" panose="020F0502020204030204" pitchFamily="34" charset="0"/>
                <a:ea typeface="Calibri" panose="020F0502020204030204" pitchFamily="34" charset="0"/>
              </a:rPr>
              <a:t>  </a:t>
            </a:r>
            <a:endParaRPr lang="en-US" sz="1200" dirty="0">
              <a:solidFill>
                <a:srgbClr val="132577"/>
              </a:solidFill>
              <a:latin typeface="Calibri" pitchFamily="34" charset="0"/>
            </a:endParaRPr>
          </a:p>
        </p:txBody>
      </p:sp>
    </p:spTree>
    <p:extLst>
      <p:ext uri="{BB962C8B-B14F-4D97-AF65-F5344CB8AC3E}">
        <p14:creationId xmlns:p14="http://schemas.microsoft.com/office/powerpoint/2010/main" val="939895673"/>
      </p:ext>
    </p:extLst>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GB" dirty="0">
                <a:solidFill>
                  <a:srgbClr val="132577"/>
                </a:solidFill>
                <a:latin typeface="Noto Sans" panose="020B0502040504020204" pitchFamily="34"/>
                <a:ea typeface="Noto Sans" panose="020B0502040504020204" pitchFamily="34"/>
                <a:cs typeface="Noto Sans" panose="020B0502040504020204" pitchFamily="34"/>
              </a:rPr>
              <a:t>Machines and Availability</a:t>
            </a:r>
          </a:p>
        </p:txBody>
      </p:sp>
      <p:sp>
        <p:nvSpPr>
          <p:cNvPr id="3" name="Rectangle 2"/>
          <p:cNvSpPr/>
          <p:nvPr/>
        </p:nvSpPr>
        <p:spPr>
          <a:xfrm>
            <a:off x="1981200" y="1143000"/>
            <a:ext cx="8686800" cy="1077218"/>
          </a:xfrm>
          <a:prstGeom prst="rect">
            <a:avLst/>
          </a:prstGeom>
        </p:spPr>
        <p:txBody>
          <a:bodyPr wrap="square">
            <a:spAutoFit/>
          </a:bodyPr>
          <a:lstStyle/>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Complex has been in operation since 2006, upgrade project to double beam power completed in June 2024</a:t>
            </a:r>
            <a:endParaRPr lang="en-GB" i="0" dirty="0">
              <a:solidFill>
                <a:srgbClr val="132577"/>
              </a:solidFill>
              <a:effectLst/>
              <a:latin typeface="Noto Sans" panose="020B0502040504020204" pitchFamily="34"/>
            </a:endParaRPr>
          </a:p>
          <a:p>
            <a:pPr marL="285750" indent="-285750" algn="l">
              <a:buFont typeface="Arial" panose="020B0604020202020204" pitchFamily="34" charset="0"/>
              <a:buChar char="•"/>
            </a:pPr>
            <a:r>
              <a:rPr lang="en-GB" dirty="0">
                <a:solidFill>
                  <a:srgbClr val="132577"/>
                </a:solidFill>
                <a:latin typeface="Noto Sans" panose="020B0502040504020204" pitchFamily="34"/>
              </a:rPr>
              <a:t>KPIs are 5000 neutron production hours at 90% availability</a:t>
            </a:r>
          </a:p>
          <a:p>
            <a:pPr marL="285750" indent="-285750" algn="l">
              <a:buFont typeface="Arial" panose="020B0604020202020204" pitchFamily="34" charset="0"/>
              <a:buChar char="•"/>
            </a:pPr>
            <a:endParaRPr lang="en-GB" dirty="0">
              <a:solidFill>
                <a:srgbClr val="132577"/>
              </a:solidFill>
              <a:latin typeface="Noto Sans" panose="020B0502040504020204" pitchFamily="34"/>
            </a:endParaRPr>
          </a:p>
        </p:txBody>
      </p:sp>
      <p:pic>
        <p:nvPicPr>
          <p:cNvPr id="5" name="Picture 4" descr="A screenshot of a calendar&#10;&#10;Description automatically generated">
            <a:extLst>
              <a:ext uri="{FF2B5EF4-FFF2-40B4-BE49-F238E27FC236}">
                <a16:creationId xmlns:a16="http://schemas.microsoft.com/office/drawing/2014/main" id="{D43363BA-642D-1ED8-B558-A75341A587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8291" y="2220218"/>
            <a:ext cx="6039139" cy="3817241"/>
          </a:xfrm>
          <a:prstGeom prst="rect">
            <a:avLst/>
          </a:prstGeom>
        </p:spPr>
      </p:pic>
      <p:pic>
        <p:nvPicPr>
          <p:cNvPr id="7" name="Picture 6" descr="A graph with numbers and lines&#10;&#10;Description automatically generated">
            <a:extLst>
              <a:ext uri="{FF2B5EF4-FFF2-40B4-BE49-F238E27FC236}">
                <a16:creationId xmlns:a16="http://schemas.microsoft.com/office/drawing/2014/main" id="{CF37D144-13D4-6A19-A68B-34B06501C5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54" y="2220218"/>
            <a:ext cx="5954896" cy="3817241"/>
          </a:xfrm>
          <a:prstGeom prst="rect">
            <a:avLst/>
          </a:prstGeom>
        </p:spPr>
      </p:pic>
      <p:sp>
        <p:nvSpPr>
          <p:cNvPr id="9" name="Rectangle 34">
            <a:extLst>
              <a:ext uri="{FF2B5EF4-FFF2-40B4-BE49-F238E27FC236}">
                <a16:creationId xmlns:a16="http://schemas.microsoft.com/office/drawing/2014/main" id="{8BBFE52E-68E2-E03F-9C2C-EC70361B2502}"/>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4"/>
              </a:rPr>
              <a:t>peterscc@ornl.gov</a:t>
            </a:r>
            <a:r>
              <a:rPr lang="en-US" sz="1200" u="sng" dirty="0">
                <a:solidFill>
                  <a:srgbClr val="0563C1"/>
                </a:solidFill>
                <a:effectLst/>
                <a:latin typeface="Calibri" panose="020F0502020204030204" pitchFamily="34" charset="0"/>
                <a:ea typeface="Calibri" panose="020F0502020204030204" pitchFamily="34" charset="0"/>
              </a:rPr>
              <a:t>  </a:t>
            </a:r>
            <a:endParaRPr lang="en-US" sz="1200" dirty="0">
              <a:solidFill>
                <a:srgbClr val="132577"/>
              </a:solidFill>
              <a:latin typeface="Calibri" pitchFamily="34" charset="0"/>
            </a:endParaRPr>
          </a:p>
        </p:txBody>
      </p:sp>
    </p:spTree>
    <p:extLst>
      <p:ext uri="{BB962C8B-B14F-4D97-AF65-F5344CB8AC3E}">
        <p14:creationId xmlns:p14="http://schemas.microsoft.com/office/powerpoint/2010/main" val="233828217"/>
      </p:ext>
    </p:extLst>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GB" dirty="0">
                <a:solidFill>
                  <a:srgbClr val="132577"/>
                </a:solidFill>
                <a:latin typeface="Noto Sans" panose="020B0502040504020204" pitchFamily="34"/>
                <a:ea typeface="Noto Sans" panose="020B0502040504020204" pitchFamily="34"/>
                <a:cs typeface="Noto Sans" panose="020B0502040504020204" pitchFamily="34"/>
              </a:rPr>
              <a:t>Lessons from the </a:t>
            </a:r>
            <a:r>
              <a:rPr lang="en-GB" b="1" u="sng" dirty="0">
                <a:solidFill>
                  <a:srgbClr val="132577"/>
                </a:solidFill>
                <a:latin typeface="Noto Sans" panose="020B0502040504020204" pitchFamily="34"/>
                <a:ea typeface="Noto Sans" panose="020B0502040504020204" pitchFamily="34"/>
                <a:cs typeface="Noto Sans" panose="020B0502040504020204" pitchFamily="34"/>
              </a:rPr>
              <a:t>Past</a:t>
            </a:r>
          </a:p>
        </p:txBody>
      </p:sp>
      <p:sp>
        <p:nvSpPr>
          <p:cNvPr id="3" name="Rectangle 2"/>
          <p:cNvSpPr/>
          <p:nvPr/>
        </p:nvSpPr>
        <p:spPr>
          <a:xfrm>
            <a:off x="1981200" y="2209800"/>
            <a:ext cx="8686800" cy="3293209"/>
          </a:xfrm>
          <a:prstGeom prst="rect">
            <a:avLst/>
          </a:prstGeom>
        </p:spPr>
        <p:txBody>
          <a:bodyPr wrap="square">
            <a:spAutoFit/>
          </a:bodyPr>
          <a:lstStyle/>
          <a:p>
            <a:pPr marL="285750" indent="-285750" algn="l">
              <a:buFont typeface="Arial" panose="020B0604020202020204" pitchFamily="34" charset="0"/>
              <a:buChar char="•"/>
            </a:pPr>
            <a:r>
              <a:rPr lang="en-GB" b="1" dirty="0">
                <a:solidFill>
                  <a:srgbClr val="132577"/>
                </a:solidFill>
                <a:latin typeface="Noto Sans" panose="020B0502040504020204" pitchFamily="34"/>
                <a:ea typeface="Noto Sans" panose="020B0502040504020204" pitchFamily="34"/>
                <a:cs typeface="Noto Sans" panose="020B0502040504020204" pitchFamily="34"/>
              </a:rPr>
              <a:t>Major lessons learned about reliability in your time in your role?</a:t>
            </a:r>
          </a:p>
          <a:p>
            <a:pPr marL="285750" indent="-285750" algn="l">
              <a:buFont typeface="Arial" panose="020B0604020202020204" pitchFamily="34" charset="0"/>
              <a:buChar char="•"/>
            </a:pPr>
            <a:r>
              <a:rPr lang="en-GB" dirty="0">
                <a:solidFill>
                  <a:srgbClr val="132577"/>
                </a:solidFill>
                <a:latin typeface="Noto Sans" panose="020B0502040504020204" pitchFamily="34"/>
                <a:ea typeface="Noto Sans" panose="020B0502040504020204" pitchFamily="34"/>
                <a:cs typeface="Noto Sans" panose="020B0502040504020204" pitchFamily="34"/>
              </a:rPr>
              <a:t>Target systems are the choke point for beam availability for high power accelerators</a:t>
            </a:r>
          </a:p>
          <a:p>
            <a:pPr marL="285750" indent="-285750" algn="l">
              <a:buFont typeface="Arial" panose="020B0604020202020204" pitchFamily="34" charset="0"/>
              <a:buChar char="•"/>
            </a:pPr>
            <a:r>
              <a:rPr lang="en-GB" dirty="0">
                <a:solidFill>
                  <a:srgbClr val="132577"/>
                </a:solidFill>
                <a:latin typeface="Noto Sans" panose="020B0502040504020204" pitchFamily="34"/>
                <a:ea typeface="Noto Sans" panose="020B0502040504020204" pitchFamily="34"/>
                <a:cs typeface="Noto Sans" panose="020B0502040504020204" pitchFamily="34"/>
              </a:rPr>
              <a:t>Tight interlock requirements to avoid damage from beam limit beam reliability for high power accelerators</a:t>
            </a:r>
          </a:p>
          <a:p>
            <a:pPr marL="285750" indent="-285750" algn="l">
              <a:buFont typeface="Arial" panose="020B0604020202020204" pitchFamily="34" charset="0"/>
              <a:buChar char="•"/>
            </a:pPr>
            <a:endParaRPr lang="en-GB" dirty="0">
              <a:solidFill>
                <a:srgbClr val="FF0000"/>
              </a:solidFill>
              <a:latin typeface="Noto Sans" panose="020B0502040504020204" pitchFamily="34"/>
              <a:ea typeface="Noto Sans" panose="020B0502040504020204" pitchFamily="34"/>
              <a:cs typeface="Noto Sans" panose="020B0502040504020204" pitchFamily="34"/>
            </a:endParaRPr>
          </a:p>
          <a:p>
            <a:pPr marL="285750" indent="-285750" algn="l">
              <a:buFont typeface="Arial" panose="020B0604020202020204" pitchFamily="34" charset="0"/>
              <a:buChar char="•"/>
            </a:pPr>
            <a:r>
              <a:rPr lang="en-GB" b="1" dirty="0">
                <a:solidFill>
                  <a:srgbClr val="132577"/>
                </a:solidFill>
                <a:latin typeface="Noto Sans" panose="020B0502040504020204" pitchFamily="34"/>
                <a:ea typeface="Noto Sans" panose="020B0502040504020204" pitchFamily="34"/>
                <a:cs typeface="Noto Sans" panose="020B0502040504020204" pitchFamily="34"/>
              </a:rPr>
              <a:t>What was the original reliability culture in your domain?</a:t>
            </a:r>
          </a:p>
          <a:p>
            <a:pPr marL="285750" indent="-285750" algn="l">
              <a:buFont typeface="Arial" panose="020B0604020202020204" pitchFamily="34" charset="0"/>
              <a:buChar char="•"/>
            </a:pPr>
            <a:r>
              <a:rPr lang="en-GB" dirty="0">
                <a:solidFill>
                  <a:srgbClr val="132577"/>
                </a:solidFill>
                <a:latin typeface="Noto Sans" panose="020B0502040504020204" pitchFamily="34"/>
                <a:ea typeface="Noto Sans" panose="020B0502040504020204" pitchFamily="34"/>
                <a:cs typeface="Noto Sans" panose="020B0502040504020204" pitchFamily="34"/>
              </a:rPr>
              <a:t>Equipment reliability specifications were too low which developed a “my equipment is operating at spec” mentality instead of a constant improvement mentality.</a:t>
            </a:r>
          </a:p>
          <a:p>
            <a:pPr marL="285750" indent="-285750" algn="l">
              <a:buFont typeface="Arial" panose="020B0604020202020204" pitchFamily="34" charset="0"/>
              <a:buChar char="•"/>
            </a:pPr>
            <a:endParaRPr lang="en-GB" dirty="0">
              <a:solidFill>
                <a:srgbClr val="FF0000"/>
              </a:solidFill>
              <a:latin typeface="Noto Sans" panose="020B0502040504020204" pitchFamily="34"/>
              <a:ea typeface="Noto Sans" panose="020B0502040504020204" pitchFamily="34"/>
              <a:cs typeface="Noto Sans" panose="020B0502040504020204" pitchFamily="34"/>
            </a:endParaRPr>
          </a:p>
          <a:p>
            <a:pPr marL="285750" indent="-285750" algn="l">
              <a:buFont typeface="Arial" panose="020B0604020202020204" pitchFamily="34" charset="0"/>
              <a:buChar char="•"/>
            </a:pPr>
            <a:r>
              <a:rPr lang="en-GB" b="1" dirty="0">
                <a:solidFill>
                  <a:srgbClr val="132577"/>
                </a:solidFill>
                <a:latin typeface="Noto Sans" panose="020B0502040504020204" pitchFamily="34"/>
                <a:ea typeface="Noto Sans" panose="020B0502040504020204" pitchFamily="34"/>
                <a:cs typeface="Noto Sans" panose="020B0502040504020204" pitchFamily="34"/>
              </a:rPr>
              <a:t>Hind-sight: What would you advise to others here at ARW from your experience?</a:t>
            </a:r>
          </a:p>
          <a:p>
            <a:pPr marL="285750" indent="-285750" algn="l">
              <a:buFont typeface="Arial" panose="020B0604020202020204" pitchFamily="34" charset="0"/>
              <a:buChar char="•"/>
            </a:pPr>
            <a:r>
              <a:rPr lang="en-GB" dirty="0">
                <a:solidFill>
                  <a:srgbClr val="132577"/>
                </a:solidFill>
                <a:latin typeface="Noto Sans" panose="020B0502040504020204" pitchFamily="34"/>
                <a:ea typeface="Noto Sans" panose="020B0502040504020204" pitchFamily="34"/>
                <a:cs typeface="Noto Sans" panose="020B0502040504020204" pitchFamily="34"/>
              </a:rPr>
              <a:t>Track all beam trips.  Develop the mentality that beam should never trip.  Encourage engineering in each group to always be pushing for higher equipment reliability limits.</a:t>
            </a:r>
          </a:p>
        </p:txBody>
      </p:sp>
      <p:sp>
        <p:nvSpPr>
          <p:cNvPr id="5" name="Rectangle 34">
            <a:extLst>
              <a:ext uri="{FF2B5EF4-FFF2-40B4-BE49-F238E27FC236}">
                <a16:creationId xmlns:a16="http://schemas.microsoft.com/office/drawing/2014/main" id="{E0EDE1AF-0375-1C11-A9ED-EF6CD0E8FA1E}"/>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2"/>
              </a:rPr>
              <a:t>peterscc@ornl.gov</a:t>
            </a:r>
            <a:r>
              <a:rPr lang="en-US" sz="1200" u="sng" dirty="0">
                <a:solidFill>
                  <a:srgbClr val="0563C1"/>
                </a:solidFill>
                <a:effectLst/>
                <a:latin typeface="Calibri" panose="020F0502020204030204" pitchFamily="34" charset="0"/>
                <a:ea typeface="Calibri" panose="020F0502020204030204" pitchFamily="34" charset="0"/>
              </a:rPr>
              <a:t>  </a:t>
            </a:r>
            <a:endParaRPr lang="en-US" sz="1200" dirty="0">
              <a:solidFill>
                <a:srgbClr val="132577"/>
              </a:solidFill>
              <a:latin typeface="Calibri" pitchFamily="34" charset="0"/>
            </a:endParaRPr>
          </a:p>
        </p:txBody>
      </p:sp>
    </p:spTree>
    <p:extLst>
      <p:ext uri="{BB962C8B-B14F-4D97-AF65-F5344CB8AC3E}">
        <p14:creationId xmlns:p14="http://schemas.microsoft.com/office/powerpoint/2010/main" val="1343045384"/>
      </p:ext>
    </p:extLst>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GB" dirty="0">
                <a:solidFill>
                  <a:srgbClr val="132577"/>
                </a:solidFill>
                <a:latin typeface="Noto Sans" panose="020B0502040504020204" pitchFamily="34"/>
                <a:ea typeface="Noto Sans" panose="020B0502040504020204" pitchFamily="34"/>
                <a:cs typeface="Noto Sans" panose="020B0502040504020204" pitchFamily="34"/>
              </a:rPr>
              <a:t>Looking to the </a:t>
            </a:r>
            <a:r>
              <a:rPr lang="en-GB" b="1" u="sng" dirty="0">
                <a:solidFill>
                  <a:srgbClr val="132577"/>
                </a:solidFill>
                <a:latin typeface="Noto Sans" panose="020B0502040504020204" pitchFamily="34"/>
                <a:ea typeface="Noto Sans" panose="020B0502040504020204" pitchFamily="34"/>
                <a:cs typeface="Noto Sans" panose="020B0502040504020204" pitchFamily="34"/>
              </a:rPr>
              <a:t>Future</a:t>
            </a:r>
          </a:p>
        </p:txBody>
      </p:sp>
      <p:sp>
        <p:nvSpPr>
          <p:cNvPr id="3" name="Rectangle 2"/>
          <p:cNvSpPr/>
          <p:nvPr/>
        </p:nvSpPr>
        <p:spPr>
          <a:xfrm>
            <a:off x="1600200" y="1905506"/>
            <a:ext cx="9067800" cy="3046988"/>
          </a:xfrm>
          <a:prstGeom prst="rect">
            <a:avLst/>
          </a:prstGeom>
        </p:spPr>
        <p:txBody>
          <a:bodyPr wrap="square">
            <a:spAutoFit/>
          </a:bodyPr>
          <a:lstStyle/>
          <a:p>
            <a:pPr marL="285750" indent="-285750" algn="l">
              <a:buFont typeface="Arial" panose="020B0604020202020204" pitchFamily="34" charset="0"/>
              <a:buChar char="•"/>
            </a:pPr>
            <a:r>
              <a:rPr lang="en-GB" b="1" dirty="0">
                <a:solidFill>
                  <a:srgbClr val="132577"/>
                </a:solidFill>
                <a:latin typeface="Noto Sans" panose="020B0502040504020204" pitchFamily="34"/>
                <a:ea typeface="Noto Sans" panose="020B0502040504020204" pitchFamily="34"/>
                <a:cs typeface="Noto Sans" panose="020B0502040504020204" pitchFamily="34"/>
              </a:rPr>
              <a:t>How will availability culture evolve in your organisation? (behavioural / technical)</a:t>
            </a:r>
          </a:p>
          <a:p>
            <a:pPr marL="285750" indent="-285750" algn="l">
              <a:buFont typeface="Arial" panose="020B0604020202020204" pitchFamily="34" charset="0"/>
              <a:buChar char="•"/>
            </a:pPr>
            <a:r>
              <a:rPr lang="en-GB" dirty="0">
                <a:solidFill>
                  <a:srgbClr val="132577"/>
                </a:solidFill>
                <a:latin typeface="Noto Sans" panose="020B0502040504020204" pitchFamily="34"/>
                <a:ea typeface="Noto Sans" panose="020B0502040504020204" pitchFamily="34"/>
                <a:cs typeface="Noto Sans" panose="020B0502040504020204" pitchFamily="34"/>
              </a:rPr>
              <a:t>Currently transitioning to new guard due to retirement of personnel that built the SNS.  The standard of 90% availability is established so it is how we do business for new hires.  The new focus is on a standard of high beam reliability.</a:t>
            </a:r>
          </a:p>
          <a:p>
            <a:pPr marL="285750" indent="-285750" algn="l">
              <a:buFont typeface="Arial" panose="020B0604020202020204" pitchFamily="34" charset="0"/>
              <a:buChar char="•"/>
            </a:pPr>
            <a:endParaRPr lang="en-GB" dirty="0">
              <a:solidFill>
                <a:srgbClr val="132577"/>
              </a:solidFill>
              <a:latin typeface="Noto Sans" panose="020B0502040504020204" pitchFamily="34"/>
              <a:ea typeface="Noto Sans" panose="020B0502040504020204" pitchFamily="34"/>
              <a:cs typeface="Noto Sans" panose="020B0502040504020204" pitchFamily="34"/>
            </a:endParaRPr>
          </a:p>
          <a:p>
            <a:pPr marL="285750" indent="-285750" algn="l">
              <a:buFont typeface="Arial" panose="020B0604020202020204" pitchFamily="34" charset="0"/>
              <a:buChar char="•"/>
            </a:pPr>
            <a:r>
              <a:rPr lang="en-GB" b="1" dirty="0">
                <a:solidFill>
                  <a:srgbClr val="132577"/>
                </a:solidFill>
                <a:latin typeface="Noto Sans" panose="020B0502040504020204" pitchFamily="34"/>
                <a:ea typeface="Noto Sans" panose="020B0502040504020204" pitchFamily="34"/>
                <a:cs typeface="Noto Sans" panose="020B0502040504020204" pitchFamily="34"/>
              </a:rPr>
              <a:t>Where do you hope ARW and delegates can help you?</a:t>
            </a:r>
          </a:p>
          <a:p>
            <a:pPr marL="285750" indent="-285750" algn="l">
              <a:buFont typeface="Arial" panose="020B0604020202020204" pitchFamily="34" charset="0"/>
              <a:buChar char="•"/>
            </a:pPr>
            <a:r>
              <a:rPr lang="en-GB" dirty="0">
                <a:solidFill>
                  <a:srgbClr val="132577"/>
                </a:solidFill>
                <a:latin typeface="Noto Sans" panose="020B0502040504020204" pitchFamily="34"/>
                <a:ea typeface="Noto Sans" panose="020B0502040504020204" pitchFamily="34"/>
                <a:cs typeface="Noto Sans" panose="020B0502040504020204" pitchFamily="34"/>
              </a:rPr>
              <a:t>Provide lessons learned and present ideas to improve beam reliability and availability.  Establish a healthy competition between facilities.</a:t>
            </a:r>
          </a:p>
          <a:p>
            <a:pPr marL="285750" indent="-285750" algn="l">
              <a:buFont typeface="Arial" panose="020B0604020202020204" pitchFamily="34" charset="0"/>
              <a:buChar char="•"/>
            </a:pPr>
            <a:endParaRPr lang="en-GB" dirty="0">
              <a:solidFill>
                <a:srgbClr val="132577"/>
              </a:solidFill>
              <a:latin typeface="Noto Sans" panose="020B0502040504020204" pitchFamily="34"/>
              <a:ea typeface="Noto Sans" panose="020B0502040504020204" pitchFamily="34"/>
              <a:cs typeface="Noto Sans" panose="020B0502040504020204" pitchFamily="34"/>
            </a:endParaRPr>
          </a:p>
          <a:p>
            <a:pPr marL="285750" indent="-285750" algn="l">
              <a:buFont typeface="Arial" panose="020B0604020202020204" pitchFamily="34" charset="0"/>
              <a:buChar char="•"/>
            </a:pPr>
            <a:r>
              <a:rPr lang="en-GB" b="1" dirty="0">
                <a:solidFill>
                  <a:srgbClr val="132577"/>
                </a:solidFill>
                <a:latin typeface="Noto Sans" panose="020B0502040504020204" pitchFamily="34"/>
                <a:ea typeface="Noto Sans" panose="020B0502040504020204" pitchFamily="34"/>
                <a:cs typeface="Noto Sans" panose="020B0502040504020204" pitchFamily="34"/>
              </a:rPr>
              <a:t>Where do you think you could help ARW and delegates?</a:t>
            </a:r>
          </a:p>
          <a:p>
            <a:pPr marL="285750" indent="-285750" algn="l">
              <a:buFont typeface="Arial" panose="020B0604020202020204" pitchFamily="34" charset="0"/>
              <a:buChar char="•"/>
            </a:pPr>
            <a:r>
              <a:rPr lang="en-GB" dirty="0">
                <a:solidFill>
                  <a:srgbClr val="132577"/>
                </a:solidFill>
                <a:latin typeface="Noto Sans" panose="020B0502040504020204" pitchFamily="34"/>
                <a:ea typeface="Noto Sans" panose="020B0502040504020204" pitchFamily="34"/>
                <a:cs typeface="Noto Sans" panose="020B0502040504020204" pitchFamily="34"/>
              </a:rPr>
              <a:t>Provide lessons learned and present ideas for fault analysis to improve beam reliability and availability.  Establish a healthy competition between facilities.</a:t>
            </a:r>
          </a:p>
        </p:txBody>
      </p:sp>
      <p:sp>
        <p:nvSpPr>
          <p:cNvPr id="5" name="Rectangle 34">
            <a:extLst>
              <a:ext uri="{FF2B5EF4-FFF2-40B4-BE49-F238E27FC236}">
                <a16:creationId xmlns:a16="http://schemas.microsoft.com/office/drawing/2014/main" id="{00FDE8F5-66D1-3BE5-C0A4-A886BF5724F6}"/>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2"/>
              </a:rPr>
              <a:t>peterscc@ornl.gov</a:t>
            </a:r>
            <a:r>
              <a:rPr lang="en-US" sz="1200" u="sng" dirty="0">
                <a:solidFill>
                  <a:srgbClr val="0563C1"/>
                </a:solidFill>
                <a:effectLst/>
                <a:latin typeface="Calibri" panose="020F0502020204030204" pitchFamily="34" charset="0"/>
                <a:ea typeface="Calibri" panose="020F0502020204030204" pitchFamily="34" charset="0"/>
              </a:rPr>
              <a:t>  </a:t>
            </a:r>
            <a:endParaRPr lang="en-US" sz="1200" dirty="0">
              <a:solidFill>
                <a:srgbClr val="132577"/>
              </a:solidFill>
              <a:latin typeface="Calibri" pitchFamily="34" charset="0"/>
            </a:endParaRPr>
          </a:p>
        </p:txBody>
      </p:sp>
    </p:spTree>
    <p:extLst>
      <p:ext uri="{BB962C8B-B14F-4D97-AF65-F5344CB8AC3E}">
        <p14:creationId xmlns:p14="http://schemas.microsoft.com/office/powerpoint/2010/main" val="3928961647"/>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FA1A574-9760-A6AE-76B1-582D9F32F67E}"/>
              </a:ext>
            </a:extLst>
          </p:cNvPr>
          <p:cNvSpPr/>
          <p:nvPr/>
        </p:nvSpPr>
        <p:spPr>
          <a:xfrm>
            <a:off x="1600200" y="3276600"/>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460EB154-9050-ABA8-C240-BC22B1F01864}"/>
              </a:ext>
            </a:extLst>
          </p:cNvPr>
          <p:cNvSpPr/>
          <p:nvPr/>
        </p:nvSpPr>
        <p:spPr>
          <a:xfrm>
            <a:off x="5519057" y="2333897"/>
            <a:ext cx="304800" cy="3048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5E82A203-7B2C-1791-D1BE-DCD40C6EC194}"/>
              </a:ext>
            </a:extLst>
          </p:cNvPr>
          <p:cNvSpPr/>
          <p:nvPr/>
        </p:nvSpPr>
        <p:spPr>
          <a:xfrm>
            <a:off x="10435046" y="2823754"/>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Oval 1">
            <a:extLst>
              <a:ext uri="{FF2B5EF4-FFF2-40B4-BE49-F238E27FC236}">
                <a16:creationId xmlns:a16="http://schemas.microsoft.com/office/drawing/2014/main" id="{7D3A54CC-AEEB-050C-DEDF-DAC390F016FF}"/>
              </a:ext>
            </a:extLst>
          </p:cNvPr>
          <p:cNvSpPr/>
          <p:nvPr/>
        </p:nvSpPr>
        <p:spPr>
          <a:xfrm>
            <a:off x="5976257" y="1981200"/>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512BCB9D-BE0C-4E82-7407-07EE380D6E90}"/>
              </a:ext>
            </a:extLst>
          </p:cNvPr>
          <p:cNvSpPr/>
          <p:nvPr/>
        </p:nvSpPr>
        <p:spPr>
          <a:xfrm>
            <a:off x="2743200" y="3124200"/>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9" name="Group 118">
            <a:extLst>
              <a:ext uri="{FF2B5EF4-FFF2-40B4-BE49-F238E27FC236}">
                <a16:creationId xmlns:a16="http://schemas.microsoft.com/office/drawing/2014/main" id="{78A3ED6F-6823-1185-E872-8FD118DB9A95}"/>
              </a:ext>
            </a:extLst>
          </p:cNvPr>
          <p:cNvGrpSpPr/>
          <p:nvPr/>
        </p:nvGrpSpPr>
        <p:grpSpPr>
          <a:xfrm>
            <a:off x="609600" y="960685"/>
            <a:ext cx="11506197" cy="5440115"/>
            <a:chOff x="609600" y="960685"/>
            <a:chExt cx="11506197" cy="5440115"/>
          </a:xfrm>
        </p:grpSpPr>
        <p:sp>
          <p:nvSpPr>
            <p:cNvPr id="120" name="Rectangle 119">
              <a:extLst>
                <a:ext uri="{FF2B5EF4-FFF2-40B4-BE49-F238E27FC236}">
                  <a16:creationId xmlns:a16="http://schemas.microsoft.com/office/drawing/2014/main" id="{B8DC08E6-9A09-4FD1-0A27-D61E228408EB}"/>
                </a:ext>
              </a:extLst>
            </p:cNvPr>
            <p:cNvSpPr/>
            <p:nvPr/>
          </p:nvSpPr>
          <p:spPr bwMode="auto">
            <a:xfrm>
              <a:off x="5105400" y="960685"/>
              <a:ext cx="7010397" cy="544011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
          <p:nvSpPr>
            <p:cNvPr id="121" name="Rectangle 120">
              <a:extLst>
                <a:ext uri="{FF2B5EF4-FFF2-40B4-BE49-F238E27FC236}">
                  <a16:creationId xmlns:a16="http://schemas.microsoft.com/office/drawing/2014/main" id="{9D870FAE-0460-DA9D-85CF-9EE3C6E09340}"/>
                </a:ext>
              </a:extLst>
            </p:cNvPr>
            <p:cNvSpPr/>
            <p:nvPr/>
          </p:nvSpPr>
          <p:spPr bwMode="auto">
            <a:xfrm>
              <a:off x="609600" y="1066800"/>
              <a:ext cx="3886200" cy="3802739"/>
            </a:xfrm>
            <a:prstGeom prst="rect">
              <a:avLst/>
            </a:prstGeom>
            <a:solidFill>
              <a:srgbClr val="67802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pic>
          <p:nvPicPr>
            <p:cNvPr id="122" name="Picture 121">
              <a:extLst>
                <a:ext uri="{FF2B5EF4-FFF2-40B4-BE49-F238E27FC236}">
                  <a16:creationId xmlns:a16="http://schemas.microsoft.com/office/drawing/2014/main" id="{E9A3491D-DE89-8F82-C1C8-DC50DFE303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527" t="13393" r="10140" b="893"/>
            <a:stretch/>
          </p:blipFill>
          <p:spPr>
            <a:xfrm>
              <a:off x="686559" y="1126847"/>
              <a:ext cx="3733800" cy="3657600"/>
            </a:xfrm>
            <a:prstGeom prst="rect">
              <a:avLst/>
            </a:prstGeom>
          </p:spPr>
        </p:pic>
        <p:sp>
          <p:nvSpPr>
            <p:cNvPr id="123" name="Rectangle 122">
              <a:extLst>
                <a:ext uri="{FF2B5EF4-FFF2-40B4-BE49-F238E27FC236}">
                  <a16:creationId xmlns:a16="http://schemas.microsoft.com/office/drawing/2014/main" id="{27B6CD02-1036-171C-A44F-A2CD56C3B636}"/>
                </a:ext>
              </a:extLst>
            </p:cNvPr>
            <p:cNvSpPr/>
            <p:nvPr/>
          </p:nvSpPr>
          <p:spPr>
            <a:xfrm>
              <a:off x="762000" y="5018782"/>
              <a:ext cx="3810000" cy="1077218"/>
            </a:xfrm>
            <a:prstGeom prst="rect">
              <a:avLst/>
            </a:prstGeom>
            <a:solidFill>
              <a:schemeClr val="bg1"/>
            </a:solidFill>
          </p:spPr>
          <p:txBody>
            <a:bodyPr wrap="square" numCol="1">
              <a:spAutoFit/>
            </a:bodyPr>
            <a:lstStyle/>
            <a:p>
              <a:pPr algn="l"/>
              <a:r>
                <a:rPr lang="en-GB" b="1" dirty="0">
                  <a:solidFill>
                    <a:srgbClr val="132577"/>
                  </a:solidFill>
                  <a:latin typeface="Noto Sans" panose="020B0502040504020204" pitchFamily="34"/>
                </a:rPr>
                <a:t>Jonny Ranner</a:t>
              </a:r>
            </a:p>
            <a:p>
              <a:pPr algn="l"/>
              <a:r>
                <a:rPr lang="en-GB" dirty="0">
                  <a:solidFill>
                    <a:srgbClr val="132577"/>
                  </a:solidFill>
                  <a:latin typeface="Noto Sans" panose="020B0502040504020204" pitchFamily="34"/>
                </a:rPr>
                <a:t>ISIS Neutron and Muon Source, STFC</a:t>
              </a:r>
            </a:p>
            <a:p>
              <a:pPr algn="l"/>
              <a:r>
                <a:rPr lang="en-GB" dirty="0">
                  <a:solidFill>
                    <a:srgbClr val="132577"/>
                  </a:solidFill>
                  <a:latin typeface="Noto Sans" panose="020B0502040504020204" pitchFamily="34"/>
                </a:rPr>
                <a:t>Rutherford Appleton Laboratory (RAL)</a:t>
              </a:r>
            </a:p>
            <a:p>
              <a:pPr algn="l"/>
              <a:r>
                <a:rPr lang="en-GB" dirty="0">
                  <a:solidFill>
                    <a:srgbClr val="132577"/>
                  </a:solidFill>
                  <a:latin typeface="Noto Sans" panose="020B0502040504020204" pitchFamily="34"/>
                </a:rPr>
                <a:t>Oxfordshire, UK</a:t>
              </a:r>
            </a:p>
          </p:txBody>
        </p:sp>
        <p:sp>
          <p:nvSpPr>
            <p:cNvPr id="124" name="Rectangle 123">
              <a:extLst>
                <a:ext uri="{FF2B5EF4-FFF2-40B4-BE49-F238E27FC236}">
                  <a16:creationId xmlns:a16="http://schemas.microsoft.com/office/drawing/2014/main" id="{AF701852-F1A2-E569-A939-0D2DE8E80F07}"/>
                </a:ext>
              </a:extLst>
            </p:cNvPr>
            <p:cNvSpPr/>
            <p:nvPr/>
          </p:nvSpPr>
          <p:spPr>
            <a:xfrm>
              <a:off x="5263055" y="2438400"/>
              <a:ext cx="717332" cy="338554"/>
            </a:xfrm>
            <a:prstGeom prst="rect">
              <a:avLst/>
            </a:prstGeom>
          </p:spPr>
          <p:txBody>
            <a:bodyPr wrap="square" numCol="1">
              <a:spAutoFit/>
            </a:bodyPr>
            <a:lstStyle/>
            <a:p>
              <a:pPr algn="l"/>
              <a:r>
                <a:rPr lang="en-GB" dirty="0">
                  <a:solidFill>
                    <a:srgbClr val="132577"/>
                  </a:solidFill>
                  <a:latin typeface="Noto Sans" panose="020B0502040504020204" pitchFamily="34"/>
                </a:rPr>
                <a:t>2005</a:t>
              </a:r>
            </a:p>
          </p:txBody>
        </p:sp>
        <p:sp>
          <p:nvSpPr>
            <p:cNvPr id="125" name="TextBox 124">
              <a:extLst>
                <a:ext uri="{FF2B5EF4-FFF2-40B4-BE49-F238E27FC236}">
                  <a16:creationId xmlns:a16="http://schemas.microsoft.com/office/drawing/2014/main" id="{FE7B66F9-E2D7-5AB6-6525-EC212E5C5018}"/>
                </a:ext>
              </a:extLst>
            </p:cNvPr>
            <p:cNvSpPr txBox="1"/>
            <p:nvPr/>
          </p:nvSpPr>
          <p:spPr>
            <a:xfrm>
              <a:off x="5226269" y="2057400"/>
              <a:ext cx="2057400" cy="338554"/>
            </a:xfrm>
            <a:prstGeom prst="rect">
              <a:avLst/>
            </a:prstGeom>
            <a:noFill/>
          </p:spPr>
          <p:txBody>
            <a:bodyPr wrap="square" rtlCol="0">
              <a:spAutoFit/>
            </a:bodyPr>
            <a:lstStyle/>
            <a:p>
              <a:pPr algn="l"/>
              <a:r>
                <a:rPr lang="en-GB" dirty="0">
                  <a:solidFill>
                    <a:srgbClr val="AEBB68"/>
                  </a:solidFill>
                </a:rPr>
                <a:t>Work history</a:t>
              </a:r>
            </a:p>
          </p:txBody>
        </p:sp>
        <p:sp>
          <p:nvSpPr>
            <p:cNvPr id="126" name="Rectangle 125">
              <a:extLst>
                <a:ext uri="{FF2B5EF4-FFF2-40B4-BE49-F238E27FC236}">
                  <a16:creationId xmlns:a16="http://schemas.microsoft.com/office/drawing/2014/main" id="{86D26C21-7F2F-0BAB-05C6-244D0E6605A4}"/>
                </a:ext>
              </a:extLst>
            </p:cNvPr>
            <p:cNvSpPr/>
            <p:nvPr/>
          </p:nvSpPr>
          <p:spPr>
            <a:xfrm>
              <a:off x="6329855" y="2438400"/>
              <a:ext cx="5060732" cy="707886"/>
            </a:xfrm>
            <a:prstGeom prst="rect">
              <a:avLst/>
            </a:prstGeom>
          </p:spPr>
          <p:txBody>
            <a:bodyPr wrap="square" numCol="1">
              <a:spAutoFit/>
            </a:bodyPr>
            <a:lstStyle/>
            <a:p>
              <a:pPr algn="l"/>
              <a:r>
                <a:rPr lang="en-GB" dirty="0">
                  <a:solidFill>
                    <a:srgbClr val="132577"/>
                  </a:solidFill>
                  <a:latin typeface="Noto Sans" panose="020B0502040504020204" pitchFamily="34"/>
                </a:rPr>
                <a:t>Electrical engineer</a:t>
              </a:r>
            </a:p>
            <a:p>
              <a:pPr marL="171450" indent="-171450" algn="l">
                <a:buFont typeface="Arial" panose="020B0604020202020204" pitchFamily="34" charset="0"/>
                <a:buChar char="•"/>
              </a:pPr>
              <a:r>
                <a:rPr lang="en-GB" sz="1200" dirty="0">
                  <a:solidFill>
                    <a:srgbClr val="3555DF"/>
                  </a:solidFill>
                  <a:latin typeface="Noto Sans" panose="020B0502040504020204" pitchFamily="34"/>
                </a:rPr>
                <a:t>2MW AC/DC main magnet power supply</a:t>
              </a:r>
            </a:p>
            <a:p>
              <a:pPr marL="171450" indent="-171450" algn="l">
                <a:buFont typeface="Arial" panose="020B0604020202020204" pitchFamily="34" charset="0"/>
                <a:buChar char="•"/>
              </a:pPr>
              <a:r>
                <a:rPr lang="en-GB" sz="1200" dirty="0">
                  <a:solidFill>
                    <a:srgbClr val="3555DF"/>
                  </a:solidFill>
                  <a:latin typeface="Noto Sans" panose="020B0502040504020204" pitchFamily="34"/>
                </a:rPr>
                <a:t>Real-time control systems</a:t>
              </a:r>
              <a:endParaRPr lang="en-GB" sz="1400" dirty="0">
                <a:solidFill>
                  <a:srgbClr val="3555DF"/>
                </a:solidFill>
                <a:latin typeface="Noto Sans" panose="020B0502040504020204" pitchFamily="34"/>
              </a:endParaRPr>
            </a:p>
          </p:txBody>
        </p:sp>
        <p:sp>
          <p:nvSpPr>
            <p:cNvPr id="127" name="Rectangle 126">
              <a:extLst>
                <a:ext uri="{FF2B5EF4-FFF2-40B4-BE49-F238E27FC236}">
                  <a16:creationId xmlns:a16="http://schemas.microsoft.com/office/drawing/2014/main" id="{0038C15B-9156-3D0D-94FF-258CA55ED99C}"/>
                </a:ext>
              </a:extLst>
            </p:cNvPr>
            <p:cNvSpPr/>
            <p:nvPr/>
          </p:nvSpPr>
          <p:spPr>
            <a:xfrm>
              <a:off x="5263055" y="3174354"/>
              <a:ext cx="717332" cy="338554"/>
            </a:xfrm>
            <a:prstGeom prst="rect">
              <a:avLst/>
            </a:prstGeom>
          </p:spPr>
          <p:txBody>
            <a:bodyPr wrap="square" numCol="1">
              <a:spAutoFit/>
            </a:bodyPr>
            <a:lstStyle/>
            <a:p>
              <a:pPr algn="l"/>
              <a:r>
                <a:rPr lang="en-GB" dirty="0">
                  <a:solidFill>
                    <a:srgbClr val="132577"/>
                  </a:solidFill>
                  <a:latin typeface="Noto Sans" panose="020B0502040504020204" pitchFamily="34"/>
                </a:rPr>
                <a:t>2008</a:t>
              </a:r>
            </a:p>
          </p:txBody>
        </p:sp>
        <p:sp>
          <p:nvSpPr>
            <p:cNvPr id="128" name="Rectangle 127">
              <a:extLst>
                <a:ext uri="{FF2B5EF4-FFF2-40B4-BE49-F238E27FC236}">
                  <a16:creationId xmlns:a16="http://schemas.microsoft.com/office/drawing/2014/main" id="{E3762CE9-ABAF-CDF1-4239-0E07AED765BB}"/>
                </a:ext>
              </a:extLst>
            </p:cNvPr>
            <p:cNvSpPr/>
            <p:nvPr/>
          </p:nvSpPr>
          <p:spPr>
            <a:xfrm>
              <a:off x="6329855" y="3174354"/>
              <a:ext cx="5060732" cy="707886"/>
            </a:xfrm>
            <a:prstGeom prst="rect">
              <a:avLst/>
            </a:prstGeom>
          </p:spPr>
          <p:txBody>
            <a:bodyPr wrap="square" numCol="1">
              <a:spAutoFit/>
            </a:bodyPr>
            <a:lstStyle/>
            <a:p>
              <a:pPr algn="l"/>
              <a:r>
                <a:rPr lang="en-GB" dirty="0">
                  <a:solidFill>
                    <a:srgbClr val="132577"/>
                  </a:solidFill>
                  <a:latin typeface="Noto Sans" panose="020B0502040504020204" pitchFamily="34"/>
                </a:rPr>
                <a:t>SCADA engineer</a:t>
              </a:r>
            </a:p>
            <a:p>
              <a:pPr marL="171450" indent="-171450" algn="l">
                <a:buFont typeface="Arial" panose="020B0604020202020204" pitchFamily="34" charset="0"/>
                <a:buChar char="•"/>
              </a:pPr>
              <a:r>
                <a:rPr lang="en-GB" sz="1200" dirty="0">
                  <a:solidFill>
                    <a:srgbClr val="3555DF"/>
                  </a:solidFill>
                  <a:latin typeface="Noto Sans" panose="020B0502040504020204" pitchFamily="34"/>
                </a:rPr>
                <a:t>Automation and interlocks for water, air and vacuum plant, motion control, magnet protection, personnel protection</a:t>
              </a:r>
              <a:endParaRPr lang="en-GB" sz="1400" dirty="0">
                <a:solidFill>
                  <a:srgbClr val="3555DF"/>
                </a:solidFill>
                <a:latin typeface="Noto Sans" panose="020B0502040504020204" pitchFamily="34"/>
              </a:endParaRPr>
            </a:p>
          </p:txBody>
        </p:sp>
        <p:sp>
          <p:nvSpPr>
            <p:cNvPr id="129" name="Rectangle 128">
              <a:extLst>
                <a:ext uri="{FF2B5EF4-FFF2-40B4-BE49-F238E27FC236}">
                  <a16:creationId xmlns:a16="http://schemas.microsoft.com/office/drawing/2014/main" id="{73DA211D-FEA5-3229-F4D0-D8E80D866DCB}"/>
                </a:ext>
              </a:extLst>
            </p:cNvPr>
            <p:cNvSpPr/>
            <p:nvPr/>
          </p:nvSpPr>
          <p:spPr>
            <a:xfrm>
              <a:off x="5263055" y="3910308"/>
              <a:ext cx="717332" cy="338554"/>
            </a:xfrm>
            <a:prstGeom prst="rect">
              <a:avLst/>
            </a:prstGeom>
          </p:spPr>
          <p:txBody>
            <a:bodyPr wrap="square" numCol="1">
              <a:spAutoFit/>
            </a:bodyPr>
            <a:lstStyle/>
            <a:p>
              <a:pPr algn="l"/>
              <a:r>
                <a:rPr lang="en-GB" dirty="0">
                  <a:solidFill>
                    <a:srgbClr val="132577"/>
                  </a:solidFill>
                  <a:latin typeface="Noto Sans" panose="020B0502040504020204" pitchFamily="34"/>
                </a:rPr>
                <a:t>2015</a:t>
              </a:r>
            </a:p>
          </p:txBody>
        </p:sp>
        <p:sp>
          <p:nvSpPr>
            <p:cNvPr id="130" name="Rectangle 129">
              <a:extLst>
                <a:ext uri="{FF2B5EF4-FFF2-40B4-BE49-F238E27FC236}">
                  <a16:creationId xmlns:a16="http://schemas.microsoft.com/office/drawing/2014/main" id="{1CC93B5A-4BE1-D58F-6376-ECB6BFBB94A2}"/>
                </a:ext>
              </a:extLst>
            </p:cNvPr>
            <p:cNvSpPr/>
            <p:nvPr/>
          </p:nvSpPr>
          <p:spPr>
            <a:xfrm>
              <a:off x="6329855" y="3910308"/>
              <a:ext cx="5060732" cy="707886"/>
            </a:xfrm>
            <a:prstGeom prst="rect">
              <a:avLst/>
            </a:prstGeom>
          </p:spPr>
          <p:txBody>
            <a:bodyPr wrap="square" numCol="1">
              <a:spAutoFit/>
            </a:bodyPr>
            <a:lstStyle/>
            <a:p>
              <a:pPr algn="l"/>
              <a:r>
                <a:rPr lang="en-GB" dirty="0">
                  <a:solidFill>
                    <a:srgbClr val="132577"/>
                  </a:solidFill>
                  <a:latin typeface="Noto Sans" panose="020B0502040504020204" pitchFamily="34"/>
                </a:rPr>
                <a:t>Pulsed power development</a:t>
              </a:r>
            </a:p>
            <a:p>
              <a:pPr marL="171450" indent="-171450" algn="l">
                <a:buFont typeface="Arial" panose="020B0604020202020204" pitchFamily="34" charset="0"/>
                <a:buChar char="•"/>
              </a:pPr>
              <a:r>
                <a:rPr lang="en-GB" sz="1200" dirty="0">
                  <a:solidFill>
                    <a:srgbClr val="3555DF"/>
                  </a:solidFill>
                  <a:latin typeface="Noto Sans" panose="020B0502040504020204" pitchFamily="34"/>
                </a:rPr>
                <a:t>Design of new pulsed power systems</a:t>
              </a:r>
            </a:p>
            <a:p>
              <a:pPr marL="171450" indent="-171450" algn="l">
                <a:buFont typeface="Arial" panose="020B0604020202020204" pitchFamily="34" charset="0"/>
                <a:buChar char="•"/>
              </a:pPr>
              <a:r>
                <a:rPr lang="en-GB" sz="1200" dirty="0">
                  <a:solidFill>
                    <a:srgbClr val="3555DF"/>
                  </a:solidFill>
                  <a:latin typeface="Noto Sans" panose="020B0502040504020204" pitchFamily="34"/>
                </a:rPr>
                <a:t>Development of pulsed power technologies</a:t>
              </a:r>
              <a:endParaRPr lang="en-GB" sz="1400" dirty="0">
                <a:solidFill>
                  <a:srgbClr val="3555DF"/>
                </a:solidFill>
                <a:latin typeface="Noto Sans" panose="020B0502040504020204" pitchFamily="34"/>
              </a:endParaRPr>
            </a:p>
          </p:txBody>
        </p:sp>
        <p:sp>
          <p:nvSpPr>
            <p:cNvPr id="131" name="Rectangle 130">
              <a:extLst>
                <a:ext uri="{FF2B5EF4-FFF2-40B4-BE49-F238E27FC236}">
                  <a16:creationId xmlns:a16="http://schemas.microsoft.com/office/drawing/2014/main" id="{59B9E145-C8FB-5A86-39C1-93CAB797FCC5}"/>
                </a:ext>
              </a:extLst>
            </p:cNvPr>
            <p:cNvSpPr/>
            <p:nvPr/>
          </p:nvSpPr>
          <p:spPr>
            <a:xfrm>
              <a:off x="5263055" y="4646262"/>
              <a:ext cx="717332" cy="338554"/>
            </a:xfrm>
            <a:prstGeom prst="rect">
              <a:avLst/>
            </a:prstGeom>
          </p:spPr>
          <p:txBody>
            <a:bodyPr wrap="square" numCol="1">
              <a:spAutoFit/>
            </a:bodyPr>
            <a:lstStyle/>
            <a:p>
              <a:pPr algn="l"/>
              <a:r>
                <a:rPr lang="en-GB" dirty="0">
                  <a:solidFill>
                    <a:srgbClr val="132577"/>
                  </a:solidFill>
                  <a:latin typeface="Noto Sans" panose="020B0502040504020204" pitchFamily="34"/>
                </a:rPr>
                <a:t>2017</a:t>
              </a:r>
            </a:p>
          </p:txBody>
        </p:sp>
        <p:sp>
          <p:nvSpPr>
            <p:cNvPr id="132" name="Rectangle 131">
              <a:extLst>
                <a:ext uri="{FF2B5EF4-FFF2-40B4-BE49-F238E27FC236}">
                  <a16:creationId xmlns:a16="http://schemas.microsoft.com/office/drawing/2014/main" id="{21D350BF-E2CA-F283-4A9A-89AF4D92C7AC}"/>
                </a:ext>
              </a:extLst>
            </p:cNvPr>
            <p:cNvSpPr/>
            <p:nvPr/>
          </p:nvSpPr>
          <p:spPr>
            <a:xfrm>
              <a:off x="6329854" y="4646262"/>
              <a:ext cx="5785943" cy="923330"/>
            </a:xfrm>
            <a:prstGeom prst="rect">
              <a:avLst/>
            </a:prstGeom>
          </p:spPr>
          <p:txBody>
            <a:bodyPr wrap="square" numCol="1">
              <a:spAutoFit/>
            </a:bodyPr>
            <a:lstStyle/>
            <a:p>
              <a:pPr algn="l"/>
              <a:r>
                <a:rPr lang="en-GB" dirty="0">
                  <a:solidFill>
                    <a:srgbClr val="132577"/>
                  </a:solidFill>
                  <a:latin typeface="Noto Sans" panose="020B0502040504020204" pitchFamily="34"/>
                </a:rPr>
                <a:t>Magnet Power Supplies Group Leader</a:t>
              </a:r>
            </a:p>
            <a:p>
              <a:pPr marL="171450" indent="-171450" algn="l">
                <a:buFont typeface="Arial" panose="020B0604020202020204" pitchFamily="34" charset="0"/>
                <a:buChar char="•"/>
              </a:pPr>
              <a:r>
                <a:rPr lang="en-GB" sz="1200" dirty="0">
                  <a:solidFill>
                    <a:srgbClr val="3555DF"/>
                  </a:solidFill>
                  <a:latin typeface="Noto Sans" panose="020B0502040504020204" pitchFamily="34"/>
                </a:rPr>
                <a:t>Responsible for team who look after all AC, DC, and pulsed power supplies</a:t>
              </a:r>
            </a:p>
            <a:p>
              <a:pPr marL="171450" indent="-171450" algn="l">
                <a:buFont typeface="Arial" panose="020B0604020202020204" pitchFamily="34" charset="0"/>
                <a:buChar char="•"/>
              </a:pPr>
              <a:r>
                <a:rPr lang="en-GB" sz="1200" dirty="0">
                  <a:solidFill>
                    <a:srgbClr val="3555DF"/>
                  </a:solidFill>
                  <a:latin typeface="Noto Sans" panose="020B0502040504020204" pitchFamily="34"/>
                </a:rPr>
                <a:t>Project management of complex, multidisciplinary projects</a:t>
              </a:r>
            </a:p>
            <a:p>
              <a:pPr marL="171450" indent="-171450" algn="l">
                <a:buFont typeface="Arial" panose="020B0604020202020204" pitchFamily="34" charset="0"/>
                <a:buChar char="•"/>
              </a:pPr>
              <a:endParaRPr lang="en-GB" sz="1400" dirty="0">
                <a:solidFill>
                  <a:srgbClr val="3555DF"/>
                </a:solidFill>
                <a:latin typeface="Noto Sans" panose="020B0502040504020204" pitchFamily="34"/>
              </a:endParaRPr>
            </a:p>
          </p:txBody>
        </p:sp>
        <p:sp>
          <p:nvSpPr>
            <p:cNvPr id="133" name="Rectangle 132">
              <a:extLst>
                <a:ext uri="{FF2B5EF4-FFF2-40B4-BE49-F238E27FC236}">
                  <a16:creationId xmlns:a16="http://schemas.microsoft.com/office/drawing/2014/main" id="{5A7C8F53-9897-96D1-9FA7-E08AEB75BED1}"/>
                </a:ext>
              </a:extLst>
            </p:cNvPr>
            <p:cNvSpPr/>
            <p:nvPr/>
          </p:nvSpPr>
          <p:spPr>
            <a:xfrm>
              <a:off x="5263055" y="5382216"/>
              <a:ext cx="717332" cy="338554"/>
            </a:xfrm>
            <a:prstGeom prst="rect">
              <a:avLst/>
            </a:prstGeom>
          </p:spPr>
          <p:txBody>
            <a:bodyPr wrap="square" numCol="1">
              <a:spAutoFit/>
            </a:bodyPr>
            <a:lstStyle/>
            <a:p>
              <a:pPr algn="l"/>
              <a:r>
                <a:rPr lang="en-GB" dirty="0">
                  <a:solidFill>
                    <a:srgbClr val="132577"/>
                  </a:solidFill>
                  <a:latin typeface="Noto Sans" panose="020B0502040504020204" pitchFamily="34"/>
                </a:rPr>
                <a:t>2022</a:t>
              </a:r>
            </a:p>
          </p:txBody>
        </p:sp>
        <p:sp>
          <p:nvSpPr>
            <p:cNvPr id="134" name="Rectangle 133">
              <a:extLst>
                <a:ext uri="{FF2B5EF4-FFF2-40B4-BE49-F238E27FC236}">
                  <a16:creationId xmlns:a16="http://schemas.microsoft.com/office/drawing/2014/main" id="{B91F1080-FBC2-A552-64FE-2CC2E3F32332}"/>
                </a:ext>
              </a:extLst>
            </p:cNvPr>
            <p:cNvSpPr/>
            <p:nvPr/>
          </p:nvSpPr>
          <p:spPr>
            <a:xfrm>
              <a:off x="6329854" y="5488422"/>
              <a:ext cx="5481145" cy="707886"/>
            </a:xfrm>
            <a:prstGeom prst="rect">
              <a:avLst/>
            </a:prstGeom>
          </p:spPr>
          <p:txBody>
            <a:bodyPr wrap="square" numCol="1">
              <a:spAutoFit/>
            </a:bodyPr>
            <a:lstStyle/>
            <a:p>
              <a:pPr algn="l"/>
              <a:r>
                <a:rPr lang="en-GB" dirty="0">
                  <a:solidFill>
                    <a:srgbClr val="132577"/>
                  </a:solidFill>
                  <a:latin typeface="Noto Sans" panose="020B0502040504020204" pitchFamily="34"/>
                </a:rPr>
                <a:t>Accelerator Technology Division Head</a:t>
              </a:r>
            </a:p>
            <a:p>
              <a:pPr marL="171450" indent="-171450" algn="l">
                <a:buFont typeface="Arial" panose="020B0604020202020204" pitchFamily="34" charset="0"/>
                <a:buChar char="•"/>
              </a:pPr>
              <a:r>
                <a:rPr lang="en-GB" sz="1200" dirty="0">
                  <a:solidFill>
                    <a:srgbClr val="3555DF"/>
                  </a:solidFill>
                  <a:latin typeface="Noto Sans" panose="020B0502040504020204" pitchFamily="34"/>
                </a:rPr>
                <a:t>Responsible for team who look after RF, mechanical engineering, water, air and vacuum plant, and accelerator operations.</a:t>
              </a:r>
            </a:p>
          </p:txBody>
        </p:sp>
        <p:sp>
          <p:nvSpPr>
            <p:cNvPr id="135" name="Rectangle 134">
              <a:extLst>
                <a:ext uri="{FF2B5EF4-FFF2-40B4-BE49-F238E27FC236}">
                  <a16:creationId xmlns:a16="http://schemas.microsoft.com/office/drawing/2014/main" id="{2EC41B50-760C-92C6-8094-FC9FDCEF2247}"/>
                </a:ext>
              </a:extLst>
            </p:cNvPr>
            <p:cNvSpPr/>
            <p:nvPr/>
          </p:nvSpPr>
          <p:spPr>
            <a:xfrm>
              <a:off x="5226269" y="1341685"/>
              <a:ext cx="4495800" cy="584775"/>
            </a:xfrm>
            <a:prstGeom prst="rect">
              <a:avLst/>
            </a:prstGeom>
          </p:spPr>
          <p:txBody>
            <a:bodyPr wrap="square" numCol="1">
              <a:spAutoFit/>
            </a:bodyPr>
            <a:lstStyle/>
            <a:p>
              <a:pPr algn="l"/>
              <a:r>
                <a:rPr lang="en-GB" dirty="0">
                  <a:solidFill>
                    <a:srgbClr val="132577"/>
                  </a:solidFill>
                  <a:latin typeface="Noto Sans" panose="020B0502040504020204" pitchFamily="34"/>
                </a:rPr>
                <a:t>Electrical engineering</a:t>
              </a:r>
            </a:p>
            <a:p>
              <a:pPr algn="l"/>
              <a:r>
                <a:rPr lang="en-GB" dirty="0">
                  <a:solidFill>
                    <a:srgbClr val="132577"/>
                  </a:solidFill>
                  <a:latin typeface="Noto Sans" panose="020B0502040504020204" pitchFamily="34"/>
                </a:rPr>
                <a:t>Facility operations</a:t>
              </a:r>
            </a:p>
          </p:txBody>
        </p:sp>
        <p:sp>
          <p:nvSpPr>
            <p:cNvPr id="136" name="TextBox 135">
              <a:extLst>
                <a:ext uri="{FF2B5EF4-FFF2-40B4-BE49-F238E27FC236}">
                  <a16:creationId xmlns:a16="http://schemas.microsoft.com/office/drawing/2014/main" id="{02E4788B-F0F8-5973-CC05-6C4DD797DE15}"/>
                </a:ext>
              </a:extLst>
            </p:cNvPr>
            <p:cNvSpPr txBox="1"/>
            <p:nvPr/>
          </p:nvSpPr>
          <p:spPr>
            <a:xfrm>
              <a:off x="5226269" y="960685"/>
              <a:ext cx="2057400" cy="338554"/>
            </a:xfrm>
            <a:prstGeom prst="rect">
              <a:avLst/>
            </a:prstGeom>
            <a:noFill/>
          </p:spPr>
          <p:txBody>
            <a:bodyPr wrap="square" rtlCol="0">
              <a:spAutoFit/>
            </a:bodyPr>
            <a:lstStyle/>
            <a:p>
              <a:pPr algn="l"/>
              <a:r>
                <a:rPr lang="en-GB" dirty="0">
                  <a:solidFill>
                    <a:srgbClr val="AEBB68"/>
                  </a:solidFill>
                </a:rPr>
                <a:t>Area of expertise</a:t>
              </a:r>
            </a:p>
          </p:txBody>
        </p:sp>
        <p:cxnSp>
          <p:nvCxnSpPr>
            <p:cNvPr id="137" name="Straight Connector 136">
              <a:extLst>
                <a:ext uri="{FF2B5EF4-FFF2-40B4-BE49-F238E27FC236}">
                  <a16:creationId xmlns:a16="http://schemas.microsoft.com/office/drawing/2014/main" id="{4A61029B-0D7E-36D4-6D00-C63B632E2D96}"/>
                </a:ext>
              </a:extLst>
            </p:cNvPr>
            <p:cNvCxnSpPr/>
            <p:nvPr/>
          </p:nvCxnSpPr>
          <p:spPr bwMode="auto">
            <a:xfrm>
              <a:off x="6118200" y="2438400"/>
              <a:ext cx="0" cy="3733800"/>
            </a:xfrm>
            <a:prstGeom prst="line">
              <a:avLst/>
            </a:prstGeom>
            <a:ln w="28575">
              <a:solidFill>
                <a:srgbClr val="AEBB68"/>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38" name="Oval 137">
              <a:extLst>
                <a:ext uri="{FF2B5EF4-FFF2-40B4-BE49-F238E27FC236}">
                  <a16:creationId xmlns:a16="http://schemas.microsoft.com/office/drawing/2014/main" id="{892FDF19-7CDD-2E43-D3EE-087CD3CA03A2}"/>
                </a:ext>
              </a:extLst>
            </p:cNvPr>
            <p:cNvSpPr/>
            <p:nvPr/>
          </p:nvSpPr>
          <p:spPr bwMode="auto">
            <a:xfrm>
              <a:off x="6064200" y="2553677"/>
              <a:ext cx="108000" cy="108000"/>
            </a:xfrm>
            <a:prstGeom prst="ellipse">
              <a:avLst/>
            </a:prstGeom>
            <a:solidFill>
              <a:srgbClr val="67802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
          <p:nvSpPr>
            <p:cNvPr id="139" name="Oval 138">
              <a:extLst>
                <a:ext uri="{FF2B5EF4-FFF2-40B4-BE49-F238E27FC236}">
                  <a16:creationId xmlns:a16="http://schemas.microsoft.com/office/drawing/2014/main" id="{E438FBB1-3B6D-A371-D1AB-9D7B00FD4741}"/>
                </a:ext>
              </a:extLst>
            </p:cNvPr>
            <p:cNvSpPr/>
            <p:nvPr/>
          </p:nvSpPr>
          <p:spPr bwMode="auto">
            <a:xfrm>
              <a:off x="6064200" y="3291969"/>
              <a:ext cx="108000" cy="108000"/>
            </a:xfrm>
            <a:prstGeom prst="ellipse">
              <a:avLst/>
            </a:prstGeom>
            <a:solidFill>
              <a:srgbClr val="67802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
          <p:nvSpPr>
            <p:cNvPr id="140" name="Oval 139">
              <a:extLst>
                <a:ext uri="{FF2B5EF4-FFF2-40B4-BE49-F238E27FC236}">
                  <a16:creationId xmlns:a16="http://schemas.microsoft.com/office/drawing/2014/main" id="{E7592A5F-E921-450D-97F2-E9A22B0B66F0}"/>
                </a:ext>
              </a:extLst>
            </p:cNvPr>
            <p:cNvSpPr/>
            <p:nvPr/>
          </p:nvSpPr>
          <p:spPr bwMode="auto">
            <a:xfrm>
              <a:off x="6064200" y="4027923"/>
              <a:ext cx="108000" cy="108000"/>
            </a:xfrm>
            <a:prstGeom prst="ellipse">
              <a:avLst/>
            </a:prstGeom>
            <a:solidFill>
              <a:srgbClr val="67802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
          <p:nvSpPr>
            <p:cNvPr id="141" name="Oval 140">
              <a:extLst>
                <a:ext uri="{FF2B5EF4-FFF2-40B4-BE49-F238E27FC236}">
                  <a16:creationId xmlns:a16="http://schemas.microsoft.com/office/drawing/2014/main" id="{9C1B5531-4258-F61B-4ED7-0C192B16DC4B}"/>
                </a:ext>
              </a:extLst>
            </p:cNvPr>
            <p:cNvSpPr/>
            <p:nvPr/>
          </p:nvSpPr>
          <p:spPr bwMode="auto">
            <a:xfrm>
              <a:off x="6064200" y="4761539"/>
              <a:ext cx="108000" cy="108000"/>
            </a:xfrm>
            <a:prstGeom prst="ellipse">
              <a:avLst/>
            </a:prstGeom>
            <a:solidFill>
              <a:srgbClr val="67802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
          <p:nvSpPr>
            <p:cNvPr id="142" name="Oval 141">
              <a:extLst>
                <a:ext uri="{FF2B5EF4-FFF2-40B4-BE49-F238E27FC236}">
                  <a16:creationId xmlns:a16="http://schemas.microsoft.com/office/drawing/2014/main" id="{5E95352D-5DD0-EAAC-24F5-31D40E7DAE7B}"/>
                </a:ext>
              </a:extLst>
            </p:cNvPr>
            <p:cNvSpPr/>
            <p:nvPr/>
          </p:nvSpPr>
          <p:spPr bwMode="auto">
            <a:xfrm>
              <a:off x="6064200" y="5497493"/>
              <a:ext cx="108000" cy="108000"/>
            </a:xfrm>
            <a:prstGeom prst="ellipse">
              <a:avLst/>
            </a:prstGeom>
            <a:solidFill>
              <a:srgbClr val="67802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
          <p:nvSpPr>
            <p:cNvPr id="143" name="Rectangle 142">
              <a:extLst>
                <a:ext uri="{FF2B5EF4-FFF2-40B4-BE49-F238E27FC236}">
                  <a16:creationId xmlns:a16="http://schemas.microsoft.com/office/drawing/2014/main" id="{2C7B3FC1-4EB6-B32C-64CA-D0EB8D4CF844}"/>
                </a:ext>
              </a:extLst>
            </p:cNvPr>
            <p:cNvSpPr/>
            <p:nvPr/>
          </p:nvSpPr>
          <p:spPr bwMode="auto">
            <a:xfrm>
              <a:off x="762000" y="1197000"/>
              <a:ext cx="76200" cy="1464677"/>
            </a:xfrm>
            <a:prstGeom prst="rect">
              <a:avLst/>
            </a:prstGeom>
            <a:gradFill flip="none" rotWithShape="1">
              <a:gsLst>
                <a:gs pos="83000">
                  <a:srgbClr val="AEBB68"/>
                </a:gs>
                <a:gs pos="0">
                  <a:srgbClr val="AEBB68">
                    <a:alpha val="0"/>
                  </a:srgbClr>
                </a:gs>
                <a:gs pos="100000">
                  <a:srgbClr val="AEBB68"/>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
          <p:nvSpPr>
            <p:cNvPr id="144" name="Rectangle 143">
              <a:extLst>
                <a:ext uri="{FF2B5EF4-FFF2-40B4-BE49-F238E27FC236}">
                  <a16:creationId xmlns:a16="http://schemas.microsoft.com/office/drawing/2014/main" id="{862F571B-96DA-F416-2496-A42D01EEB01D}"/>
                </a:ext>
              </a:extLst>
            </p:cNvPr>
            <p:cNvSpPr/>
            <p:nvPr/>
          </p:nvSpPr>
          <p:spPr bwMode="auto">
            <a:xfrm>
              <a:off x="4267200" y="3274662"/>
              <a:ext cx="76200" cy="1464677"/>
            </a:xfrm>
            <a:prstGeom prst="rect">
              <a:avLst/>
            </a:prstGeom>
            <a:gradFill flip="none" rotWithShape="1">
              <a:gsLst>
                <a:gs pos="0">
                  <a:srgbClr val="AEBB68">
                    <a:alpha val="0"/>
                  </a:srgbClr>
                </a:gs>
                <a:gs pos="87000">
                  <a:srgbClr val="AEBB68"/>
                </a:gs>
                <a:gs pos="100000">
                  <a:srgbClr val="AEBB68"/>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
          <p:nvSpPr>
            <p:cNvPr id="145" name="Rectangle 144">
              <a:extLst>
                <a:ext uri="{FF2B5EF4-FFF2-40B4-BE49-F238E27FC236}">
                  <a16:creationId xmlns:a16="http://schemas.microsoft.com/office/drawing/2014/main" id="{BA85A23E-2824-FBEB-BBA6-9E78CFC2AC95}"/>
                </a:ext>
              </a:extLst>
            </p:cNvPr>
            <p:cNvSpPr/>
            <p:nvPr/>
          </p:nvSpPr>
          <p:spPr bwMode="auto">
            <a:xfrm>
              <a:off x="761241" y="1197000"/>
              <a:ext cx="1067559" cy="75600"/>
            </a:xfrm>
            <a:prstGeom prst="rect">
              <a:avLst/>
            </a:prstGeom>
            <a:gradFill flip="none" rotWithShape="1">
              <a:gsLst>
                <a:gs pos="88000">
                  <a:srgbClr val="AEBB68"/>
                </a:gs>
                <a:gs pos="0">
                  <a:srgbClr val="AEBB68">
                    <a:alpha val="0"/>
                  </a:srgbClr>
                </a:gs>
                <a:gs pos="100000">
                  <a:srgbClr val="AEBB68"/>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
          <p:nvSpPr>
            <p:cNvPr id="146" name="Rectangle 145">
              <a:extLst>
                <a:ext uri="{FF2B5EF4-FFF2-40B4-BE49-F238E27FC236}">
                  <a16:creationId xmlns:a16="http://schemas.microsoft.com/office/drawing/2014/main" id="{F92C384B-28F9-F440-C3F9-2960B9B929C7}"/>
                </a:ext>
              </a:extLst>
            </p:cNvPr>
            <p:cNvSpPr/>
            <p:nvPr/>
          </p:nvSpPr>
          <p:spPr bwMode="auto">
            <a:xfrm>
              <a:off x="3275841" y="4663739"/>
              <a:ext cx="1067559" cy="75600"/>
            </a:xfrm>
            <a:prstGeom prst="rect">
              <a:avLst/>
            </a:prstGeom>
            <a:gradFill flip="none" rotWithShape="1">
              <a:gsLst>
                <a:gs pos="83000">
                  <a:srgbClr val="AEBB68"/>
                </a:gs>
                <a:gs pos="0">
                  <a:srgbClr val="AEBB68">
                    <a:alpha val="0"/>
                  </a:srgbClr>
                </a:gs>
                <a:gs pos="100000">
                  <a:srgbClr val="AEBB68"/>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428781149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srcRect t="9484" r="14731"/>
          <a:stretch/>
        </p:blipFill>
        <p:spPr>
          <a:xfrm>
            <a:off x="2562601" y="1345516"/>
            <a:ext cx="7066798" cy="4742096"/>
          </a:xfrm>
          <a:prstGeom prst="rect">
            <a:avLst/>
          </a:prstGeom>
        </p:spPr>
      </p:pic>
      <p:sp>
        <p:nvSpPr>
          <p:cNvPr id="2" name="Title 1"/>
          <p:cNvSpPr>
            <a:spLocks noGrp="1"/>
          </p:cNvSpPr>
          <p:nvPr>
            <p:ph type="title"/>
          </p:nvPr>
        </p:nvSpPr>
        <p:spPr>
          <a:prstGeom prst="rect">
            <a:avLst/>
          </a:prstGeom>
        </p:spPr>
        <p:txBody>
          <a:bodyPr anchor="ctr"/>
          <a:lstStyle/>
          <a:p>
            <a:r>
              <a:rPr lang="en-GB" dirty="0">
                <a:solidFill>
                  <a:srgbClr val="132577"/>
                </a:solidFill>
                <a:latin typeface="Noto Sans" panose="020B0502040504020204" pitchFamily="34"/>
                <a:ea typeface="Noto Sans" panose="020B0502040504020204" pitchFamily="34"/>
                <a:cs typeface="Noto Sans" panose="020B0502040504020204" pitchFamily="34"/>
              </a:rPr>
              <a:t>Workplace</a:t>
            </a:r>
          </a:p>
        </p:txBody>
      </p:sp>
      <p:sp>
        <p:nvSpPr>
          <p:cNvPr id="3" name="Rectangle 2"/>
          <p:cNvSpPr/>
          <p:nvPr/>
        </p:nvSpPr>
        <p:spPr>
          <a:xfrm>
            <a:off x="419100" y="939150"/>
            <a:ext cx="4800600" cy="338554"/>
          </a:xfrm>
          <a:prstGeom prst="rect">
            <a:avLst/>
          </a:prstGeom>
        </p:spPr>
        <p:txBody>
          <a:bodyPr wrap="square">
            <a:spAutoFit/>
          </a:bodyPr>
          <a:lstStyle/>
          <a:p>
            <a:pPr algn="l" fontAlgn="base"/>
            <a:r>
              <a:rPr lang="en-GB" b="1" dirty="0">
                <a:solidFill>
                  <a:srgbClr val="132577"/>
                </a:solidFill>
                <a:latin typeface="Noto Sans" panose="020B0502040504020204" pitchFamily="34"/>
              </a:rPr>
              <a:t>Rutherford Appleton Laboratory (RAL)</a:t>
            </a:r>
            <a:endParaRPr lang="en-GB" b="1" i="0" dirty="0">
              <a:solidFill>
                <a:srgbClr val="132577"/>
              </a:solidFill>
              <a:effectLst/>
              <a:latin typeface="Noto Sans" panose="020B0502040504020204" pitchFamily="34"/>
            </a:endParaRPr>
          </a:p>
        </p:txBody>
      </p:sp>
      <p:sp>
        <p:nvSpPr>
          <p:cNvPr id="6" name="Rectangle 5"/>
          <p:cNvSpPr/>
          <p:nvPr/>
        </p:nvSpPr>
        <p:spPr>
          <a:xfrm>
            <a:off x="9870327" y="3844048"/>
            <a:ext cx="1734864" cy="338554"/>
          </a:xfrm>
          <a:prstGeom prst="rect">
            <a:avLst/>
          </a:prstGeom>
        </p:spPr>
        <p:txBody>
          <a:bodyPr wrap="square">
            <a:spAutoFit/>
          </a:bodyPr>
          <a:lstStyle/>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ISIS</a:t>
            </a:r>
            <a:endParaRPr lang="en-GB" i="0" dirty="0">
              <a:solidFill>
                <a:srgbClr val="132577"/>
              </a:solidFill>
              <a:effectLst/>
              <a:latin typeface="Noto Sans" panose="020B0502040504020204" pitchFamily="34"/>
            </a:endParaRPr>
          </a:p>
        </p:txBody>
      </p:sp>
      <p:sp>
        <p:nvSpPr>
          <p:cNvPr id="7" name="Rectangle 6"/>
          <p:cNvSpPr/>
          <p:nvPr/>
        </p:nvSpPr>
        <p:spPr>
          <a:xfrm>
            <a:off x="9840830" y="3410768"/>
            <a:ext cx="1734864" cy="338554"/>
          </a:xfrm>
          <a:prstGeom prst="rect">
            <a:avLst/>
          </a:prstGeom>
        </p:spPr>
        <p:txBody>
          <a:bodyPr wrap="square">
            <a:spAutoFit/>
          </a:bodyPr>
          <a:lstStyle/>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CLF (lasers)</a:t>
            </a:r>
            <a:endParaRPr lang="en-GB" i="0" dirty="0">
              <a:solidFill>
                <a:srgbClr val="132577"/>
              </a:solidFill>
              <a:effectLst/>
              <a:latin typeface="Noto Sans" panose="020B0502040504020204" pitchFamily="34"/>
            </a:endParaRPr>
          </a:p>
        </p:txBody>
      </p:sp>
      <p:sp>
        <p:nvSpPr>
          <p:cNvPr id="8" name="Rectangle 7"/>
          <p:cNvSpPr/>
          <p:nvPr/>
        </p:nvSpPr>
        <p:spPr>
          <a:xfrm>
            <a:off x="155480" y="1861334"/>
            <a:ext cx="2200606" cy="584775"/>
          </a:xfrm>
          <a:prstGeom prst="rect">
            <a:avLst/>
          </a:prstGeom>
        </p:spPr>
        <p:txBody>
          <a:bodyPr wrap="square">
            <a:spAutoFit/>
          </a:bodyPr>
          <a:lstStyle/>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Medical research council</a:t>
            </a:r>
            <a:endParaRPr lang="en-GB" i="0" dirty="0">
              <a:solidFill>
                <a:srgbClr val="132577"/>
              </a:solidFill>
              <a:effectLst/>
              <a:latin typeface="Noto Sans" panose="020B0502040504020204" pitchFamily="34"/>
            </a:endParaRPr>
          </a:p>
        </p:txBody>
      </p:sp>
      <p:sp>
        <p:nvSpPr>
          <p:cNvPr id="9" name="Rectangle 8"/>
          <p:cNvSpPr/>
          <p:nvPr/>
        </p:nvSpPr>
        <p:spPr>
          <a:xfrm>
            <a:off x="9835914" y="2297991"/>
            <a:ext cx="1734864" cy="338554"/>
          </a:xfrm>
          <a:prstGeom prst="rect">
            <a:avLst/>
          </a:prstGeom>
        </p:spPr>
        <p:txBody>
          <a:bodyPr wrap="square">
            <a:spAutoFit/>
          </a:bodyPr>
          <a:lstStyle/>
          <a:p>
            <a:pPr marL="285750" indent="-285750" algn="l" fontAlgn="base">
              <a:buFont typeface="Arial" panose="020B0604020202020204" pitchFamily="34" charset="0"/>
              <a:buChar char="•"/>
            </a:pPr>
            <a:r>
              <a:rPr lang="en-GB" i="0" dirty="0">
                <a:solidFill>
                  <a:srgbClr val="132577"/>
                </a:solidFill>
                <a:effectLst/>
                <a:latin typeface="Noto Sans" panose="020B0502040504020204" pitchFamily="34"/>
              </a:rPr>
              <a:t>Diamond</a:t>
            </a:r>
          </a:p>
        </p:txBody>
      </p:sp>
      <p:sp>
        <p:nvSpPr>
          <p:cNvPr id="10" name="Rectangle 9"/>
          <p:cNvSpPr/>
          <p:nvPr/>
        </p:nvSpPr>
        <p:spPr>
          <a:xfrm>
            <a:off x="9835914" y="1864713"/>
            <a:ext cx="1734864" cy="338554"/>
          </a:xfrm>
          <a:prstGeom prst="rect">
            <a:avLst/>
          </a:prstGeom>
        </p:spPr>
        <p:txBody>
          <a:bodyPr wrap="square">
            <a:spAutoFit/>
          </a:bodyPr>
          <a:lstStyle/>
          <a:p>
            <a:pPr marL="285750" indent="-285750" algn="l" fontAlgn="base">
              <a:buFont typeface="Arial" panose="020B0604020202020204" pitchFamily="34" charset="0"/>
              <a:buChar char="•"/>
            </a:pPr>
            <a:r>
              <a:rPr lang="en-GB" i="0" dirty="0">
                <a:solidFill>
                  <a:srgbClr val="132577"/>
                </a:solidFill>
                <a:effectLst/>
                <a:latin typeface="Noto Sans" panose="020B0502040504020204" pitchFamily="34"/>
              </a:rPr>
              <a:t>RAL Space</a:t>
            </a:r>
          </a:p>
        </p:txBody>
      </p:sp>
      <p:sp>
        <p:nvSpPr>
          <p:cNvPr id="12" name="Rectangle 11"/>
          <p:cNvSpPr/>
          <p:nvPr/>
        </p:nvSpPr>
        <p:spPr>
          <a:xfrm>
            <a:off x="9846424" y="4640120"/>
            <a:ext cx="2345576" cy="2062103"/>
          </a:xfrm>
          <a:prstGeom prst="rect">
            <a:avLst/>
          </a:prstGeom>
        </p:spPr>
        <p:txBody>
          <a:bodyPr wrap="square">
            <a:spAutoFit/>
          </a:bodyPr>
          <a:lstStyle/>
          <a:p>
            <a:pPr algn="l" fontAlgn="base">
              <a:spcAft>
                <a:spcPts val="0"/>
              </a:spcAft>
            </a:pPr>
            <a:r>
              <a:rPr lang="en-GB" dirty="0">
                <a:solidFill>
                  <a:srgbClr val="132577"/>
                </a:solidFill>
                <a:latin typeface="Noto Sans" panose="020B0502040504020204" pitchFamily="34"/>
              </a:rPr>
              <a:t>Nearby:</a:t>
            </a:r>
          </a:p>
          <a:p>
            <a:pPr marL="285750" indent="-285750" algn="l" fontAlgn="base">
              <a:spcAft>
                <a:spcPts val="0"/>
              </a:spcAft>
              <a:buFont typeface="Arial" panose="020B0604020202020204" pitchFamily="34" charset="0"/>
              <a:buChar char="•"/>
            </a:pPr>
            <a:r>
              <a:rPr lang="en-GB" i="0" dirty="0">
                <a:solidFill>
                  <a:srgbClr val="132577"/>
                </a:solidFill>
                <a:effectLst/>
                <a:latin typeface="Noto Sans" panose="020B0502040504020204" pitchFamily="34"/>
              </a:rPr>
              <a:t>Didcot power station</a:t>
            </a:r>
          </a:p>
          <a:p>
            <a:pPr marL="285750" indent="-285750" algn="l" fontAlgn="base">
              <a:spcAft>
                <a:spcPts val="0"/>
              </a:spcAft>
              <a:buFont typeface="Arial" panose="020B0604020202020204" pitchFamily="34" charset="0"/>
              <a:buChar char="•"/>
            </a:pPr>
            <a:r>
              <a:rPr lang="en-GB" i="0" dirty="0">
                <a:solidFill>
                  <a:srgbClr val="132577"/>
                </a:solidFill>
                <a:effectLst/>
                <a:latin typeface="Noto Sans" panose="020B0502040504020204" pitchFamily="34"/>
              </a:rPr>
              <a:t>Culham Centre for  Fusion Energy</a:t>
            </a:r>
          </a:p>
          <a:p>
            <a:pPr marL="285750" indent="-285750" algn="l" fontAlgn="base">
              <a:spcAft>
                <a:spcPts val="0"/>
              </a:spcAft>
              <a:buFont typeface="Arial" panose="020B0604020202020204" pitchFamily="34" charset="0"/>
              <a:buChar char="•"/>
            </a:pPr>
            <a:r>
              <a:rPr lang="en-GB" dirty="0">
                <a:solidFill>
                  <a:srgbClr val="132577"/>
                </a:solidFill>
                <a:latin typeface="Noto Sans" panose="020B0502040504020204" pitchFamily="34"/>
              </a:rPr>
              <a:t>ESA</a:t>
            </a:r>
          </a:p>
          <a:p>
            <a:pPr marL="285750" indent="-285750" algn="l" fontAlgn="base">
              <a:spcAft>
                <a:spcPts val="0"/>
              </a:spcAft>
              <a:buFont typeface="Arial" panose="020B0604020202020204" pitchFamily="34" charset="0"/>
              <a:buChar char="•"/>
            </a:pPr>
            <a:r>
              <a:rPr lang="en-GB" i="0" dirty="0">
                <a:solidFill>
                  <a:srgbClr val="132577"/>
                </a:solidFill>
                <a:effectLst/>
                <a:latin typeface="Noto Sans" panose="020B0502040504020204" pitchFamily="34"/>
              </a:rPr>
              <a:t>Williams F1</a:t>
            </a:r>
          </a:p>
          <a:p>
            <a:pPr marL="285750" indent="-285750" algn="l" fontAlgn="base">
              <a:spcAft>
                <a:spcPts val="0"/>
              </a:spcAft>
              <a:buFont typeface="Arial" panose="020B0604020202020204" pitchFamily="34" charset="0"/>
              <a:buChar char="•"/>
            </a:pPr>
            <a:endParaRPr lang="en-GB" i="0" dirty="0">
              <a:solidFill>
                <a:srgbClr val="132577"/>
              </a:solidFill>
              <a:effectLst/>
              <a:latin typeface="Noto Sans" panose="020B0502040504020204" pitchFamily="34"/>
            </a:endParaRPr>
          </a:p>
        </p:txBody>
      </p:sp>
      <p:sp>
        <p:nvSpPr>
          <p:cNvPr id="13" name="Rectangle 12"/>
          <p:cNvSpPr/>
          <p:nvPr/>
        </p:nvSpPr>
        <p:spPr>
          <a:xfrm>
            <a:off x="161593" y="2521831"/>
            <a:ext cx="2276806" cy="830997"/>
          </a:xfrm>
          <a:prstGeom prst="rect">
            <a:avLst/>
          </a:prstGeom>
        </p:spPr>
        <p:txBody>
          <a:bodyPr wrap="square">
            <a:spAutoFit/>
          </a:bodyPr>
          <a:lstStyle/>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Public Health England - radiation protection</a:t>
            </a:r>
            <a:endParaRPr lang="en-GB" i="0" dirty="0">
              <a:solidFill>
                <a:srgbClr val="132577"/>
              </a:solidFill>
              <a:effectLst/>
              <a:latin typeface="Noto Sans" panose="020B0502040504020204" pitchFamily="34"/>
            </a:endParaRPr>
          </a:p>
        </p:txBody>
      </p:sp>
      <p:sp>
        <p:nvSpPr>
          <p:cNvPr id="14" name="Rectangle 13"/>
          <p:cNvSpPr/>
          <p:nvPr/>
        </p:nvSpPr>
        <p:spPr>
          <a:xfrm>
            <a:off x="161593" y="3428550"/>
            <a:ext cx="2276806" cy="830997"/>
          </a:xfrm>
          <a:prstGeom prst="rect">
            <a:avLst/>
          </a:prstGeom>
        </p:spPr>
        <p:txBody>
          <a:bodyPr wrap="square">
            <a:spAutoFit/>
          </a:bodyPr>
          <a:lstStyle/>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Atomic Energy Research Establishment</a:t>
            </a:r>
            <a:endParaRPr lang="en-GB" i="0" dirty="0">
              <a:solidFill>
                <a:srgbClr val="132577"/>
              </a:solidFill>
              <a:effectLst/>
              <a:latin typeface="Noto Sans" panose="020B0502040504020204" pitchFamily="34"/>
            </a:endParaRPr>
          </a:p>
        </p:txBody>
      </p:sp>
      <p:sp>
        <p:nvSpPr>
          <p:cNvPr id="15" name="Rectangle 14"/>
          <p:cNvSpPr/>
          <p:nvPr/>
        </p:nvSpPr>
        <p:spPr>
          <a:xfrm>
            <a:off x="9835914" y="1431435"/>
            <a:ext cx="2011350" cy="338554"/>
          </a:xfrm>
          <a:prstGeom prst="rect">
            <a:avLst/>
          </a:prstGeom>
        </p:spPr>
        <p:txBody>
          <a:bodyPr wrap="square">
            <a:spAutoFit/>
          </a:bodyPr>
          <a:lstStyle/>
          <a:p>
            <a:pPr marL="285750" indent="-285750" algn="l" fontAlgn="base">
              <a:buFont typeface="Arial" panose="020B0604020202020204" pitchFamily="34" charset="0"/>
              <a:buChar char="•"/>
            </a:pPr>
            <a:r>
              <a:rPr lang="en-GB" i="0" dirty="0">
                <a:solidFill>
                  <a:srgbClr val="132577"/>
                </a:solidFill>
                <a:effectLst/>
                <a:latin typeface="Noto Sans" panose="020B0502040504020204" pitchFamily="34"/>
              </a:rPr>
              <a:t>Space cluster</a:t>
            </a:r>
          </a:p>
        </p:txBody>
      </p:sp>
      <p:sp>
        <p:nvSpPr>
          <p:cNvPr id="16" name="Rectangle 15"/>
          <p:cNvSpPr/>
          <p:nvPr/>
        </p:nvSpPr>
        <p:spPr>
          <a:xfrm>
            <a:off x="9835914" y="2731269"/>
            <a:ext cx="2276807" cy="584775"/>
          </a:xfrm>
          <a:prstGeom prst="rect">
            <a:avLst/>
          </a:prstGeom>
        </p:spPr>
        <p:txBody>
          <a:bodyPr wrap="square">
            <a:spAutoFit/>
          </a:bodyPr>
          <a:lstStyle/>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National Quantum Computing Centre</a:t>
            </a:r>
            <a:endParaRPr lang="en-GB" i="0" dirty="0">
              <a:solidFill>
                <a:srgbClr val="132577"/>
              </a:solidFill>
              <a:effectLst/>
              <a:latin typeface="Noto Sans" panose="020B0502040504020204" pitchFamily="34"/>
            </a:endParaRPr>
          </a:p>
        </p:txBody>
      </p:sp>
      <p:cxnSp>
        <p:nvCxnSpPr>
          <p:cNvPr id="18" name="Straight Arrow Connector 17"/>
          <p:cNvCxnSpPr>
            <a:stCxn id="15" idx="1"/>
          </p:cNvCxnSpPr>
          <p:nvPr/>
        </p:nvCxnSpPr>
        <p:spPr bwMode="auto">
          <a:xfrm flipH="1" flipV="1">
            <a:off x="9296400" y="1431435"/>
            <a:ext cx="539514" cy="169277"/>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19" name="Straight Arrow Connector 18"/>
          <p:cNvCxnSpPr>
            <a:stCxn id="13" idx="3"/>
          </p:cNvCxnSpPr>
          <p:nvPr/>
        </p:nvCxnSpPr>
        <p:spPr bwMode="auto">
          <a:xfrm flipV="1">
            <a:off x="2438399" y="2357855"/>
            <a:ext cx="3581401" cy="579475"/>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p:nvPr/>
        </p:nvCxnSpPr>
        <p:spPr bwMode="auto">
          <a:xfrm>
            <a:off x="2149571" y="2106021"/>
            <a:ext cx="2574829" cy="217103"/>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bwMode="auto">
          <a:xfrm flipV="1">
            <a:off x="2149571" y="3083796"/>
            <a:ext cx="1699715" cy="694827"/>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22" name="Straight Arrow Connector 21"/>
          <p:cNvCxnSpPr>
            <a:stCxn id="9" idx="1"/>
          </p:cNvCxnSpPr>
          <p:nvPr/>
        </p:nvCxnSpPr>
        <p:spPr bwMode="auto">
          <a:xfrm flipH="1" flipV="1">
            <a:off x="8952314" y="2390271"/>
            <a:ext cx="883600" cy="76997"/>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30" name="Straight Arrow Connector 29"/>
          <p:cNvCxnSpPr>
            <a:stCxn id="10" idx="1"/>
          </p:cNvCxnSpPr>
          <p:nvPr/>
        </p:nvCxnSpPr>
        <p:spPr bwMode="auto">
          <a:xfrm flipH="1" flipV="1">
            <a:off x="9032660" y="1722898"/>
            <a:ext cx="803254" cy="311092"/>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32" name="Straight Arrow Connector 31"/>
          <p:cNvCxnSpPr>
            <a:stCxn id="16" idx="1"/>
          </p:cNvCxnSpPr>
          <p:nvPr/>
        </p:nvCxnSpPr>
        <p:spPr bwMode="auto">
          <a:xfrm flipH="1" flipV="1">
            <a:off x="6400800" y="2528699"/>
            <a:ext cx="3435114" cy="494958"/>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33" name="Straight Arrow Connector 32"/>
          <p:cNvCxnSpPr>
            <a:stCxn id="7" idx="1"/>
          </p:cNvCxnSpPr>
          <p:nvPr/>
        </p:nvCxnSpPr>
        <p:spPr bwMode="auto">
          <a:xfrm flipH="1" flipV="1">
            <a:off x="6858000" y="3523006"/>
            <a:ext cx="2982830" cy="57039"/>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34" name="Straight Arrow Connector 33"/>
          <p:cNvCxnSpPr>
            <a:stCxn id="6" idx="1"/>
          </p:cNvCxnSpPr>
          <p:nvPr/>
        </p:nvCxnSpPr>
        <p:spPr bwMode="auto">
          <a:xfrm flipH="1">
            <a:off x="5715000" y="4013325"/>
            <a:ext cx="4155327" cy="193515"/>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sp>
        <p:nvSpPr>
          <p:cNvPr id="5" name="Rectangle 34">
            <a:extLst>
              <a:ext uri="{FF2B5EF4-FFF2-40B4-BE49-F238E27FC236}">
                <a16:creationId xmlns:a16="http://schemas.microsoft.com/office/drawing/2014/main" id="{EB44F46F-8162-93EB-DB7D-D0CC6017299A}"/>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3"/>
              </a:rPr>
              <a:t>jonny.ranner@stfc.ac.uk</a:t>
            </a:r>
            <a:r>
              <a:rPr lang="en-US" sz="1200" u="sng" dirty="0">
                <a:solidFill>
                  <a:srgbClr val="0563C1"/>
                </a:solidFill>
                <a:effectLst/>
                <a:latin typeface="Calibri" panose="020F0502020204030204" pitchFamily="34" charset="0"/>
                <a:ea typeface="Calibri" panose="020F0502020204030204" pitchFamily="34" charset="0"/>
              </a:rPr>
              <a:t>  </a:t>
            </a:r>
            <a:endParaRPr lang="en-US" sz="1200" dirty="0">
              <a:solidFill>
                <a:srgbClr val="132577"/>
              </a:solidFill>
              <a:latin typeface="Calibri" pitchFamily="34" charset="0"/>
            </a:endParaRPr>
          </a:p>
        </p:txBody>
      </p:sp>
    </p:spTree>
    <p:extLst>
      <p:ext uri="{BB962C8B-B14F-4D97-AF65-F5344CB8AC3E}">
        <p14:creationId xmlns:p14="http://schemas.microsoft.com/office/powerpoint/2010/main" val="109044197"/>
      </p:ext>
    </p:extLst>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GB" dirty="0">
                <a:solidFill>
                  <a:srgbClr val="132577"/>
                </a:solidFill>
                <a:latin typeface="Noto Sans" panose="020B0502040504020204" pitchFamily="34"/>
                <a:ea typeface="Noto Sans" panose="020B0502040504020204" pitchFamily="34"/>
                <a:cs typeface="Noto Sans" panose="020B0502040504020204" pitchFamily="34"/>
              </a:rPr>
              <a:t>Machines and Availability</a:t>
            </a:r>
          </a:p>
        </p:txBody>
      </p:sp>
      <p:sp>
        <p:nvSpPr>
          <p:cNvPr id="4" name="Rectangle 3"/>
          <p:cNvSpPr/>
          <p:nvPr/>
        </p:nvSpPr>
        <p:spPr>
          <a:xfrm>
            <a:off x="662119" y="1008993"/>
            <a:ext cx="5943600" cy="3539430"/>
          </a:xfrm>
          <a:prstGeom prst="rect">
            <a:avLst/>
          </a:prstGeom>
        </p:spPr>
        <p:txBody>
          <a:bodyPr wrap="square">
            <a:spAutoFit/>
          </a:bodyPr>
          <a:lstStyle/>
          <a:p>
            <a:pPr algn="l" fontAlgn="base"/>
            <a:r>
              <a:rPr lang="en-GB" b="1" i="0" dirty="0">
                <a:solidFill>
                  <a:srgbClr val="132577"/>
                </a:solidFill>
                <a:effectLst/>
                <a:latin typeface="Noto Sans" panose="020B0502040504020204" pitchFamily="34"/>
              </a:rPr>
              <a:t>ISIS Neutron and Muon Source - First neutrons in 1984</a:t>
            </a:r>
          </a:p>
          <a:p>
            <a:pPr algn="l" fontAlgn="base"/>
            <a:r>
              <a:rPr lang="en-GB" dirty="0">
                <a:solidFill>
                  <a:srgbClr val="132577"/>
                </a:solidFill>
                <a:latin typeface="Noto Sans" panose="020B0502040504020204" pitchFamily="34"/>
              </a:rPr>
              <a:t>	</a:t>
            </a:r>
            <a:r>
              <a:rPr lang="en-GB" i="0" dirty="0">
                <a:solidFill>
                  <a:srgbClr val="132577"/>
                </a:solidFill>
                <a:effectLst/>
                <a:latin typeface="Noto Sans" panose="020B0502040504020204" pitchFamily="34"/>
              </a:rPr>
              <a:t>70 MeV H- Linac</a:t>
            </a:r>
          </a:p>
          <a:p>
            <a:pPr algn="l" fontAlgn="base"/>
            <a:r>
              <a:rPr lang="en-GB" dirty="0">
                <a:solidFill>
                  <a:srgbClr val="132577"/>
                </a:solidFill>
                <a:latin typeface="Noto Sans" panose="020B0502040504020204" pitchFamily="34"/>
              </a:rPr>
              <a:t>	800 MeV proton synchrotron</a:t>
            </a:r>
          </a:p>
          <a:p>
            <a:pPr algn="l" fontAlgn="base"/>
            <a:r>
              <a:rPr lang="en-GB" dirty="0">
                <a:solidFill>
                  <a:srgbClr val="132577"/>
                </a:solidFill>
                <a:latin typeface="Noto Sans" panose="020B0502040504020204" pitchFamily="34"/>
              </a:rPr>
              <a:t>	50 Hz repetition rate</a:t>
            </a:r>
          </a:p>
          <a:p>
            <a:pPr algn="l" fontAlgn="base"/>
            <a:r>
              <a:rPr lang="en-GB" i="0" dirty="0">
                <a:solidFill>
                  <a:srgbClr val="132577"/>
                </a:solidFill>
                <a:effectLst/>
                <a:latin typeface="Noto Sans" panose="020B0502040504020204" pitchFamily="34"/>
              </a:rPr>
              <a:t>	2 neutron targets and 1 muon target</a:t>
            </a:r>
          </a:p>
          <a:p>
            <a:pPr algn="l" fontAlgn="base"/>
            <a:r>
              <a:rPr lang="en-GB" dirty="0">
                <a:solidFill>
                  <a:srgbClr val="132577"/>
                </a:solidFill>
                <a:latin typeface="Noto Sans" panose="020B0502040504020204" pitchFamily="34"/>
              </a:rPr>
              <a:t>	50 experiment beamlines</a:t>
            </a:r>
          </a:p>
          <a:p>
            <a:pPr algn="l"/>
            <a:r>
              <a:rPr lang="en-GB" dirty="0">
                <a:solidFill>
                  <a:srgbClr val="132577"/>
                </a:solidFill>
                <a:latin typeface="Noto Sans" panose="020B0502040504020204" pitchFamily="34"/>
              </a:rPr>
              <a:t>	5 user runs per year, each around 30 days</a:t>
            </a:r>
            <a:endParaRPr lang="en-GB" i="0" dirty="0">
              <a:solidFill>
                <a:srgbClr val="132577"/>
              </a:solidFill>
              <a:effectLst/>
              <a:latin typeface="Noto Sans" panose="020B0502040504020204" pitchFamily="34"/>
            </a:endParaRPr>
          </a:p>
          <a:p>
            <a:pPr algn="l" fontAlgn="base"/>
            <a:endParaRPr lang="en-GB" dirty="0">
              <a:solidFill>
                <a:srgbClr val="132577"/>
              </a:solidFill>
              <a:latin typeface="Noto Sans" panose="020B0502040504020204" pitchFamily="34"/>
            </a:endParaRPr>
          </a:p>
          <a:p>
            <a:pPr algn="l" fontAlgn="base"/>
            <a:r>
              <a:rPr lang="en-GB" dirty="0">
                <a:solidFill>
                  <a:srgbClr val="132577"/>
                </a:solidFill>
                <a:latin typeface="Noto Sans" panose="020B0502040504020204" pitchFamily="34"/>
              </a:rPr>
              <a:t>Used for material science</a:t>
            </a:r>
          </a:p>
          <a:p>
            <a:pPr algn="l" fontAlgn="base"/>
            <a:r>
              <a:rPr lang="en-GB" dirty="0">
                <a:solidFill>
                  <a:srgbClr val="132577"/>
                </a:solidFill>
                <a:latin typeface="Noto Sans" panose="020B0502040504020204" pitchFamily="34"/>
              </a:rPr>
              <a:t>	3000 users per year</a:t>
            </a:r>
          </a:p>
          <a:p>
            <a:pPr algn="l" fontAlgn="base"/>
            <a:r>
              <a:rPr lang="en-GB" dirty="0">
                <a:solidFill>
                  <a:srgbClr val="132577"/>
                </a:solidFill>
                <a:latin typeface="Noto Sans" panose="020B0502040504020204" pitchFamily="34"/>
              </a:rPr>
              <a:t>	1200 experiments per year</a:t>
            </a:r>
          </a:p>
          <a:p>
            <a:pPr algn="l" fontAlgn="base"/>
            <a:r>
              <a:rPr lang="en-GB" dirty="0">
                <a:solidFill>
                  <a:srgbClr val="132577"/>
                </a:solidFill>
                <a:latin typeface="Noto Sans" panose="020B0502040504020204" pitchFamily="34"/>
              </a:rPr>
              <a:t>	600 publications per year</a:t>
            </a:r>
          </a:p>
          <a:p>
            <a:pPr algn="l" fontAlgn="base"/>
            <a:endParaRPr lang="en-GB" dirty="0">
              <a:solidFill>
                <a:srgbClr val="132577"/>
              </a:solidFill>
              <a:latin typeface="Noto Sans" panose="020B0502040504020204" pitchFamily="34"/>
            </a:endParaRPr>
          </a:p>
          <a:p>
            <a:pPr algn="l" fontAlgn="base"/>
            <a:r>
              <a:rPr lang="en-GB" dirty="0">
                <a:solidFill>
                  <a:srgbClr val="132577"/>
                </a:solidFill>
                <a:latin typeface="Noto Sans" panose="020B0502040504020204" pitchFamily="34"/>
              </a:rPr>
              <a:t>Performance goals:</a:t>
            </a: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62800" y="582990"/>
            <a:ext cx="4821555" cy="612261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621525906"/>
              </p:ext>
            </p:extLst>
          </p:nvPr>
        </p:nvGraphicFramePr>
        <p:xfrm>
          <a:off x="381000" y="4648200"/>
          <a:ext cx="6858001" cy="1463040"/>
        </p:xfrm>
        <a:graphic>
          <a:graphicData uri="http://schemas.openxmlformats.org/drawingml/2006/table">
            <a:tbl>
              <a:tblPr firstRow="1" bandRow="1">
                <a:tableStyleId>{5C22544A-7EE6-4342-B048-85BDC9FD1C3A}</a:tableStyleId>
              </a:tblPr>
              <a:tblGrid>
                <a:gridCol w="1435397">
                  <a:extLst>
                    <a:ext uri="{9D8B030D-6E8A-4147-A177-3AD203B41FA5}">
                      <a16:colId xmlns:a16="http://schemas.microsoft.com/office/drawing/2014/main" val="4055497683"/>
                    </a:ext>
                  </a:extLst>
                </a:gridCol>
                <a:gridCol w="1612603">
                  <a:extLst>
                    <a:ext uri="{9D8B030D-6E8A-4147-A177-3AD203B41FA5}">
                      <a16:colId xmlns:a16="http://schemas.microsoft.com/office/drawing/2014/main" val="3562600795"/>
                    </a:ext>
                  </a:extLst>
                </a:gridCol>
                <a:gridCol w="3810001">
                  <a:extLst>
                    <a:ext uri="{9D8B030D-6E8A-4147-A177-3AD203B41FA5}">
                      <a16:colId xmlns:a16="http://schemas.microsoft.com/office/drawing/2014/main" val="553944488"/>
                    </a:ext>
                  </a:extLst>
                </a:gridCol>
              </a:tblGrid>
              <a:tr h="274758">
                <a:tc>
                  <a:txBody>
                    <a:bodyPr/>
                    <a:lstStyle/>
                    <a:p>
                      <a:r>
                        <a:rPr lang="en-GB" sz="1600" dirty="0">
                          <a:latin typeface="Noto Sans" panose="020B0502040504020204"/>
                        </a:rPr>
                        <a:t>Metric</a:t>
                      </a:r>
                    </a:p>
                  </a:txBody>
                  <a:tcPr>
                    <a:lnL w="12700" cap="flat" cmpd="sng" algn="ctr">
                      <a:solidFill>
                        <a:srgbClr val="67802B"/>
                      </a:solidFill>
                      <a:prstDash val="solid"/>
                      <a:round/>
                      <a:headEnd type="none" w="med" len="med"/>
                      <a:tailEnd type="none" w="med" len="med"/>
                    </a:lnL>
                    <a:lnR w="12700" cap="flat" cmpd="sng" algn="ctr">
                      <a:solidFill>
                        <a:srgbClr val="67802B"/>
                      </a:solidFill>
                      <a:prstDash val="solid"/>
                      <a:round/>
                      <a:headEnd type="none" w="med" len="med"/>
                      <a:tailEnd type="none" w="med" len="med"/>
                    </a:lnR>
                    <a:lnT w="12700" cap="flat" cmpd="sng" algn="ctr">
                      <a:solidFill>
                        <a:srgbClr val="67802B"/>
                      </a:solidFill>
                      <a:prstDash val="solid"/>
                      <a:round/>
                      <a:headEnd type="none" w="med" len="med"/>
                      <a:tailEnd type="none" w="med" len="med"/>
                    </a:lnT>
                    <a:lnB w="12700" cap="flat" cmpd="sng" algn="ctr">
                      <a:solidFill>
                        <a:srgbClr val="67802B"/>
                      </a:solidFill>
                      <a:prstDash val="solid"/>
                      <a:round/>
                      <a:headEnd type="none" w="med" len="med"/>
                      <a:tailEnd type="none" w="med" len="med"/>
                    </a:lnB>
                    <a:solidFill>
                      <a:srgbClr val="AEBB68"/>
                    </a:solidFill>
                  </a:tcPr>
                </a:tc>
                <a:tc>
                  <a:txBody>
                    <a:bodyPr/>
                    <a:lstStyle/>
                    <a:p>
                      <a:r>
                        <a:rPr lang="en-GB" sz="1600" dirty="0">
                          <a:latin typeface="Noto Sans" panose="020B0502040504020204"/>
                        </a:rPr>
                        <a:t>Goal</a:t>
                      </a:r>
                    </a:p>
                  </a:txBody>
                  <a:tcPr>
                    <a:lnL w="12700" cap="flat" cmpd="sng" algn="ctr">
                      <a:solidFill>
                        <a:srgbClr val="67802B"/>
                      </a:solidFill>
                      <a:prstDash val="solid"/>
                      <a:round/>
                      <a:headEnd type="none" w="med" len="med"/>
                      <a:tailEnd type="none" w="med" len="med"/>
                    </a:lnL>
                    <a:lnR w="12700" cap="flat" cmpd="sng" algn="ctr">
                      <a:solidFill>
                        <a:srgbClr val="67802B"/>
                      </a:solidFill>
                      <a:prstDash val="solid"/>
                      <a:round/>
                      <a:headEnd type="none" w="med" len="med"/>
                      <a:tailEnd type="none" w="med" len="med"/>
                    </a:lnR>
                    <a:lnT w="12700" cap="flat" cmpd="sng" algn="ctr">
                      <a:solidFill>
                        <a:srgbClr val="67802B"/>
                      </a:solidFill>
                      <a:prstDash val="solid"/>
                      <a:round/>
                      <a:headEnd type="none" w="med" len="med"/>
                      <a:tailEnd type="none" w="med" len="med"/>
                    </a:lnT>
                    <a:lnB w="12700" cap="flat" cmpd="sng" algn="ctr">
                      <a:solidFill>
                        <a:srgbClr val="67802B"/>
                      </a:solidFill>
                      <a:prstDash val="solid"/>
                      <a:round/>
                      <a:headEnd type="none" w="med" len="med"/>
                      <a:tailEnd type="none" w="med" len="med"/>
                    </a:lnB>
                    <a:solidFill>
                      <a:srgbClr val="AEBB68"/>
                    </a:solidFill>
                  </a:tcPr>
                </a:tc>
                <a:tc>
                  <a:txBody>
                    <a:bodyPr/>
                    <a:lstStyle/>
                    <a:p>
                      <a:r>
                        <a:rPr lang="en-GB" sz="1600" dirty="0">
                          <a:latin typeface="Noto Sans" panose="020B0502040504020204"/>
                        </a:rPr>
                        <a:t>Achievement</a:t>
                      </a:r>
                    </a:p>
                  </a:txBody>
                  <a:tcPr>
                    <a:lnL w="12700" cap="flat" cmpd="sng" algn="ctr">
                      <a:solidFill>
                        <a:srgbClr val="67802B"/>
                      </a:solidFill>
                      <a:prstDash val="solid"/>
                      <a:round/>
                      <a:headEnd type="none" w="med" len="med"/>
                      <a:tailEnd type="none" w="med" len="med"/>
                    </a:lnL>
                    <a:lnR w="12700" cap="flat" cmpd="sng" algn="ctr">
                      <a:solidFill>
                        <a:srgbClr val="67802B"/>
                      </a:solidFill>
                      <a:prstDash val="solid"/>
                      <a:round/>
                      <a:headEnd type="none" w="med" len="med"/>
                      <a:tailEnd type="none" w="med" len="med"/>
                    </a:lnR>
                    <a:lnT w="12700" cap="flat" cmpd="sng" algn="ctr">
                      <a:solidFill>
                        <a:srgbClr val="67802B"/>
                      </a:solidFill>
                      <a:prstDash val="solid"/>
                      <a:round/>
                      <a:headEnd type="none" w="med" len="med"/>
                      <a:tailEnd type="none" w="med" len="med"/>
                    </a:lnT>
                    <a:lnB w="12700" cap="flat" cmpd="sng" algn="ctr">
                      <a:solidFill>
                        <a:srgbClr val="67802B"/>
                      </a:solidFill>
                      <a:prstDash val="solid"/>
                      <a:round/>
                      <a:headEnd type="none" w="med" len="med"/>
                      <a:tailEnd type="none" w="med" len="med"/>
                    </a:lnB>
                    <a:solidFill>
                      <a:srgbClr val="AEBB68"/>
                    </a:solidFill>
                  </a:tcPr>
                </a:tc>
                <a:extLst>
                  <a:ext uri="{0D108BD9-81ED-4DB2-BD59-A6C34878D82A}">
                    <a16:rowId xmlns:a16="http://schemas.microsoft.com/office/drawing/2014/main" val="3438067050"/>
                  </a:ext>
                </a:extLst>
              </a:tr>
              <a:tr h="274758">
                <a:tc>
                  <a:txBody>
                    <a:bodyPr/>
                    <a:lstStyle/>
                    <a:p>
                      <a:r>
                        <a:rPr lang="en-GB" sz="1400" dirty="0">
                          <a:solidFill>
                            <a:srgbClr val="132577"/>
                          </a:solidFill>
                          <a:latin typeface="Noto Sans" panose="020B0502040504020204"/>
                        </a:rPr>
                        <a:t>Availability</a:t>
                      </a:r>
                    </a:p>
                  </a:txBody>
                  <a:tcPr>
                    <a:lnL w="12700" cap="flat" cmpd="sng" algn="ctr">
                      <a:solidFill>
                        <a:srgbClr val="67802B"/>
                      </a:solidFill>
                      <a:prstDash val="solid"/>
                      <a:round/>
                      <a:headEnd type="none" w="med" len="med"/>
                      <a:tailEnd type="none" w="med" len="med"/>
                    </a:lnL>
                    <a:lnR w="12700" cap="flat" cmpd="sng" algn="ctr">
                      <a:solidFill>
                        <a:srgbClr val="67802B"/>
                      </a:solidFill>
                      <a:prstDash val="solid"/>
                      <a:round/>
                      <a:headEnd type="none" w="med" len="med"/>
                      <a:tailEnd type="none" w="med" len="med"/>
                    </a:lnR>
                    <a:lnT w="12700" cap="flat" cmpd="sng" algn="ctr">
                      <a:solidFill>
                        <a:srgbClr val="67802B"/>
                      </a:solidFill>
                      <a:prstDash val="solid"/>
                      <a:round/>
                      <a:headEnd type="none" w="med" len="med"/>
                      <a:tailEnd type="none" w="med" len="med"/>
                    </a:lnT>
                    <a:lnB w="12700" cap="flat" cmpd="sng" algn="ctr">
                      <a:solidFill>
                        <a:srgbClr val="67802B"/>
                      </a:solidFill>
                      <a:prstDash val="solid"/>
                      <a:round/>
                      <a:headEnd type="none" w="med" len="med"/>
                      <a:tailEnd type="none" w="med" len="med"/>
                    </a:lnB>
                    <a:noFill/>
                  </a:tcPr>
                </a:tc>
                <a:tc>
                  <a:txBody>
                    <a:bodyPr/>
                    <a:lstStyle/>
                    <a:p>
                      <a:r>
                        <a:rPr lang="en-GB" sz="1400" dirty="0">
                          <a:solidFill>
                            <a:srgbClr val="132577"/>
                          </a:solidFill>
                          <a:latin typeface="Noto Sans" panose="020B0502040504020204"/>
                        </a:rPr>
                        <a:t>90%</a:t>
                      </a:r>
                    </a:p>
                  </a:txBody>
                  <a:tcPr>
                    <a:lnL w="12700" cap="flat" cmpd="sng" algn="ctr">
                      <a:solidFill>
                        <a:srgbClr val="67802B"/>
                      </a:solidFill>
                      <a:prstDash val="solid"/>
                      <a:round/>
                      <a:headEnd type="none" w="med" len="med"/>
                      <a:tailEnd type="none" w="med" len="med"/>
                    </a:lnL>
                    <a:lnR w="12700" cap="flat" cmpd="sng" algn="ctr">
                      <a:solidFill>
                        <a:srgbClr val="67802B"/>
                      </a:solidFill>
                      <a:prstDash val="solid"/>
                      <a:round/>
                      <a:headEnd type="none" w="med" len="med"/>
                      <a:tailEnd type="none" w="med" len="med"/>
                    </a:lnR>
                    <a:lnT w="12700" cap="flat" cmpd="sng" algn="ctr">
                      <a:solidFill>
                        <a:srgbClr val="67802B"/>
                      </a:solidFill>
                      <a:prstDash val="solid"/>
                      <a:round/>
                      <a:headEnd type="none" w="med" len="med"/>
                      <a:tailEnd type="none" w="med" len="med"/>
                    </a:lnT>
                    <a:lnB w="12700" cap="flat" cmpd="sng" algn="ctr">
                      <a:solidFill>
                        <a:srgbClr val="67802B"/>
                      </a:solidFill>
                      <a:prstDash val="solid"/>
                      <a:round/>
                      <a:headEnd type="none" w="med" len="med"/>
                      <a:tailEnd type="none" w="med" len="med"/>
                    </a:lnB>
                    <a:noFill/>
                  </a:tcPr>
                </a:tc>
                <a:tc>
                  <a:txBody>
                    <a:bodyPr/>
                    <a:lstStyle/>
                    <a:p>
                      <a:r>
                        <a:rPr lang="en-GB" sz="1400" dirty="0">
                          <a:solidFill>
                            <a:srgbClr val="132577"/>
                          </a:solidFill>
                          <a:latin typeface="Noto Sans" panose="020B0502040504020204"/>
                        </a:rPr>
                        <a:t>86%</a:t>
                      </a:r>
                      <a:r>
                        <a:rPr lang="en-GB" sz="1400" baseline="0" dirty="0">
                          <a:solidFill>
                            <a:srgbClr val="132577"/>
                          </a:solidFill>
                          <a:latin typeface="Noto Sans" panose="020B0502040504020204"/>
                        </a:rPr>
                        <a:t> average</a:t>
                      </a:r>
                      <a:endParaRPr lang="en-GB" sz="1400" dirty="0">
                        <a:solidFill>
                          <a:srgbClr val="132577"/>
                        </a:solidFill>
                        <a:latin typeface="Noto Sans" panose="020B0502040504020204"/>
                      </a:endParaRPr>
                    </a:p>
                  </a:txBody>
                  <a:tcPr>
                    <a:lnL w="12700" cap="flat" cmpd="sng" algn="ctr">
                      <a:solidFill>
                        <a:srgbClr val="67802B"/>
                      </a:solidFill>
                      <a:prstDash val="solid"/>
                      <a:round/>
                      <a:headEnd type="none" w="med" len="med"/>
                      <a:tailEnd type="none" w="med" len="med"/>
                    </a:lnL>
                    <a:lnR w="12700" cap="flat" cmpd="sng" algn="ctr">
                      <a:solidFill>
                        <a:srgbClr val="67802B"/>
                      </a:solidFill>
                      <a:prstDash val="solid"/>
                      <a:round/>
                      <a:headEnd type="none" w="med" len="med"/>
                      <a:tailEnd type="none" w="med" len="med"/>
                    </a:lnR>
                    <a:lnT w="12700" cap="flat" cmpd="sng" algn="ctr">
                      <a:solidFill>
                        <a:srgbClr val="67802B"/>
                      </a:solidFill>
                      <a:prstDash val="solid"/>
                      <a:round/>
                      <a:headEnd type="none" w="med" len="med"/>
                      <a:tailEnd type="none" w="med" len="med"/>
                    </a:lnT>
                    <a:lnB w="12700" cap="flat" cmpd="sng" algn="ctr">
                      <a:solidFill>
                        <a:srgbClr val="67802B"/>
                      </a:solidFill>
                      <a:prstDash val="solid"/>
                      <a:round/>
                      <a:headEnd type="none" w="med" len="med"/>
                      <a:tailEnd type="none" w="med" len="med"/>
                    </a:lnB>
                    <a:noFill/>
                  </a:tcPr>
                </a:tc>
                <a:extLst>
                  <a:ext uri="{0D108BD9-81ED-4DB2-BD59-A6C34878D82A}">
                    <a16:rowId xmlns:a16="http://schemas.microsoft.com/office/drawing/2014/main" val="203692531"/>
                  </a:ext>
                </a:extLst>
              </a:tr>
              <a:tr h="274758">
                <a:tc>
                  <a:txBody>
                    <a:bodyPr/>
                    <a:lstStyle/>
                    <a:p>
                      <a:r>
                        <a:rPr lang="en-GB" sz="1400" dirty="0">
                          <a:solidFill>
                            <a:srgbClr val="132577"/>
                          </a:solidFill>
                          <a:latin typeface="Noto Sans" panose="020B0502040504020204"/>
                        </a:rPr>
                        <a:t>Intensity</a:t>
                      </a:r>
                    </a:p>
                  </a:txBody>
                  <a:tcPr>
                    <a:lnL w="12700" cap="flat" cmpd="sng" algn="ctr">
                      <a:solidFill>
                        <a:srgbClr val="67802B"/>
                      </a:solidFill>
                      <a:prstDash val="solid"/>
                      <a:round/>
                      <a:headEnd type="none" w="med" len="med"/>
                      <a:tailEnd type="none" w="med" len="med"/>
                    </a:lnL>
                    <a:lnR w="12700" cap="flat" cmpd="sng" algn="ctr">
                      <a:solidFill>
                        <a:srgbClr val="67802B"/>
                      </a:solidFill>
                      <a:prstDash val="solid"/>
                      <a:round/>
                      <a:headEnd type="none" w="med" len="med"/>
                      <a:tailEnd type="none" w="med" len="med"/>
                    </a:lnR>
                    <a:lnT w="12700" cap="flat" cmpd="sng" algn="ctr">
                      <a:solidFill>
                        <a:srgbClr val="67802B"/>
                      </a:solidFill>
                      <a:prstDash val="solid"/>
                      <a:round/>
                      <a:headEnd type="none" w="med" len="med"/>
                      <a:tailEnd type="none" w="med" len="med"/>
                    </a:lnT>
                    <a:lnB w="12700" cap="flat" cmpd="sng" algn="ctr">
                      <a:solidFill>
                        <a:srgbClr val="67802B"/>
                      </a:solidFill>
                      <a:prstDash val="solid"/>
                      <a:round/>
                      <a:headEnd type="none" w="med" len="med"/>
                      <a:tailEnd type="none" w="med" len="med"/>
                    </a:lnB>
                    <a:noFill/>
                  </a:tcPr>
                </a:tc>
                <a:tc>
                  <a:txBody>
                    <a:bodyPr/>
                    <a:lstStyle/>
                    <a:p>
                      <a:r>
                        <a:rPr lang="en-GB" sz="1400" dirty="0">
                          <a:solidFill>
                            <a:srgbClr val="132577"/>
                          </a:solidFill>
                          <a:latin typeface="Noto Sans" panose="020B0502040504020204"/>
                        </a:rPr>
                        <a:t>220 µA</a:t>
                      </a:r>
                    </a:p>
                  </a:txBody>
                  <a:tcPr>
                    <a:lnL w="12700" cap="flat" cmpd="sng" algn="ctr">
                      <a:solidFill>
                        <a:srgbClr val="67802B"/>
                      </a:solidFill>
                      <a:prstDash val="solid"/>
                      <a:round/>
                      <a:headEnd type="none" w="med" len="med"/>
                      <a:tailEnd type="none" w="med" len="med"/>
                    </a:lnL>
                    <a:lnR w="12700" cap="flat" cmpd="sng" algn="ctr">
                      <a:solidFill>
                        <a:srgbClr val="67802B"/>
                      </a:solidFill>
                      <a:prstDash val="solid"/>
                      <a:round/>
                      <a:headEnd type="none" w="med" len="med"/>
                      <a:tailEnd type="none" w="med" len="med"/>
                    </a:lnR>
                    <a:lnT w="12700" cap="flat" cmpd="sng" algn="ctr">
                      <a:solidFill>
                        <a:srgbClr val="67802B"/>
                      </a:solidFill>
                      <a:prstDash val="solid"/>
                      <a:round/>
                      <a:headEnd type="none" w="med" len="med"/>
                      <a:tailEnd type="none" w="med" len="med"/>
                    </a:lnT>
                    <a:lnB w="12700" cap="flat" cmpd="sng" algn="ctr">
                      <a:solidFill>
                        <a:srgbClr val="67802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132577"/>
                          </a:solidFill>
                          <a:latin typeface="Noto Sans" panose="020B0502040504020204"/>
                        </a:rPr>
                        <a:t>240 µA</a:t>
                      </a:r>
                      <a:r>
                        <a:rPr lang="en-GB" sz="1400" baseline="0" dirty="0">
                          <a:solidFill>
                            <a:srgbClr val="132577"/>
                          </a:solidFill>
                          <a:latin typeface="Noto Sans" panose="020B0502040504020204"/>
                        </a:rPr>
                        <a:t> was normal until the last long shutdown. Currently 180 </a:t>
                      </a:r>
                      <a:r>
                        <a:rPr lang="en-GB" sz="1400" dirty="0">
                          <a:solidFill>
                            <a:srgbClr val="132577"/>
                          </a:solidFill>
                          <a:latin typeface="Noto Sans" panose="020B0502040504020204"/>
                        </a:rPr>
                        <a:t>µA</a:t>
                      </a:r>
                    </a:p>
                  </a:txBody>
                  <a:tcPr>
                    <a:lnL w="12700" cap="flat" cmpd="sng" algn="ctr">
                      <a:solidFill>
                        <a:srgbClr val="67802B"/>
                      </a:solidFill>
                      <a:prstDash val="solid"/>
                      <a:round/>
                      <a:headEnd type="none" w="med" len="med"/>
                      <a:tailEnd type="none" w="med" len="med"/>
                    </a:lnL>
                    <a:lnR w="12700" cap="flat" cmpd="sng" algn="ctr">
                      <a:solidFill>
                        <a:srgbClr val="67802B"/>
                      </a:solidFill>
                      <a:prstDash val="solid"/>
                      <a:round/>
                      <a:headEnd type="none" w="med" len="med"/>
                      <a:tailEnd type="none" w="med" len="med"/>
                    </a:lnR>
                    <a:lnT w="12700" cap="flat" cmpd="sng" algn="ctr">
                      <a:solidFill>
                        <a:srgbClr val="67802B"/>
                      </a:solidFill>
                      <a:prstDash val="solid"/>
                      <a:round/>
                      <a:headEnd type="none" w="med" len="med"/>
                      <a:tailEnd type="none" w="med" len="med"/>
                    </a:lnT>
                    <a:lnB w="12700" cap="flat" cmpd="sng" algn="ctr">
                      <a:solidFill>
                        <a:srgbClr val="67802B"/>
                      </a:solidFill>
                      <a:prstDash val="solid"/>
                      <a:round/>
                      <a:headEnd type="none" w="med" len="med"/>
                      <a:tailEnd type="none" w="med" len="med"/>
                    </a:lnB>
                    <a:noFill/>
                  </a:tcPr>
                </a:tc>
                <a:extLst>
                  <a:ext uri="{0D108BD9-81ED-4DB2-BD59-A6C34878D82A}">
                    <a16:rowId xmlns:a16="http://schemas.microsoft.com/office/drawing/2014/main" val="1985827125"/>
                  </a:ext>
                </a:extLst>
              </a:tr>
              <a:tr h="274758">
                <a:tc>
                  <a:txBody>
                    <a:bodyPr/>
                    <a:lstStyle/>
                    <a:p>
                      <a:r>
                        <a:rPr lang="en-GB" sz="1400" dirty="0">
                          <a:solidFill>
                            <a:srgbClr val="132577"/>
                          </a:solidFill>
                          <a:latin typeface="Noto Sans" panose="020B0502040504020204"/>
                        </a:rPr>
                        <a:t>Sustainability</a:t>
                      </a:r>
                    </a:p>
                  </a:txBody>
                  <a:tcPr>
                    <a:lnL w="12700" cap="flat" cmpd="sng" algn="ctr">
                      <a:solidFill>
                        <a:srgbClr val="67802B"/>
                      </a:solidFill>
                      <a:prstDash val="solid"/>
                      <a:round/>
                      <a:headEnd type="none" w="med" len="med"/>
                      <a:tailEnd type="none" w="med" len="med"/>
                    </a:lnL>
                    <a:lnR w="12700" cap="flat" cmpd="sng" algn="ctr">
                      <a:solidFill>
                        <a:srgbClr val="67802B"/>
                      </a:solidFill>
                      <a:prstDash val="solid"/>
                      <a:round/>
                      <a:headEnd type="none" w="med" len="med"/>
                      <a:tailEnd type="none" w="med" len="med"/>
                    </a:lnR>
                    <a:lnT w="12700" cap="flat" cmpd="sng" algn="ctr">
                      <a:solidFill>
                        <a:srgbClr val="67802B"/>
                      </a:solidFill>
                      <a:prstDash val="solid"/>
                      <a:round/>
                      <a:headEnd type="none" w="med" len="med"/>
                      <a:tailEnd type="none" w="med" len="med"/>
                    </a:lnT>
                    <a:lnB w="12700" cap="flat" cmpd="sng" algn="ctr">
                      <a:solidFill>
                        <a:srgbClr val="67802B"/>
                      </a:solidFill>
                      <a:prstDash val="solid"/>
                      <a:round/>
                      <a:headEnd type="none" w="med" len="med"/>
                      <a:tailEnd type="none" w="med" len="med"/>
                    </a:lnB>
                    <a:noFill/>
                  </a:tcPr>
                </a:tc>
                <a:tc>
                  <a:txBody>
                    <a:bodyPr/>
                    <a:lstStyle/>
                    <a:p>
                      <a:r>
                        <a:rPr lang="en-GB" sz="1400" dirty="0">
                          <a:solidFill>
                            <a:srgbClr val="132577"/>
                          </a:solidFill>
                          <a:latin typeface="Noto Sans" panose="020B0502040504020204"/>
                        </a:rPr>
                        <a:t>25% of projects</a:t>
                      </a:r>
                    </a:p>
                  </a:txBody>
                  <a:tcPr>
                    <a:lnL w="12700" cap="flat" cmpd="sng" algn="ctr">
                      <a:solidFill>
                        <a:srgbClr val="67802B"/>
                      </a:solidFill>
                      <a:prstDash val="solid"/>
                      <a:round/>
                      <a:headEnd type="none" w="med" len="med"/>
                      <a:tailEnd type="none" w="med" len="med"/>
                    </a:lnL>
                    <a:lnR w="12700" cap="flat" cmpd="sng" algn="ctr">
                      <a:solidFill>
                        <a:srgbClr val="67802B"/>
                      </a:solidFill>
                      <a:prstDash val="solid"/>
                      <a:round/>
                      <a:headEnd type="none" w="med" len="med"/>
                      <a:tailEnd type="none" w="med" len="med"/>
                    </a:lnR>
                    <a:lnT w="12700" cap="flat" cmpd="sng" algn="ctr">
                      <a:solidFill>
                        <a:srgbClr val="67802B"/>
                      </a:solidFill>
                      <a:prstDash val="solid"/>
                      <a:round/>
                      <a:headEnd type="none" w="med" len="med"/>
                      <a:tailEnd type="none" w="med" len="med"/>
                    </a:lnT>
                    <a:lnB w="12700" cap="flat" cmpd="sng" algn="ctr">
                      <a:solidFill>
                        <a:srgbClr val="67802B"/>
                      </a:solidFill>
                      <a:prstDash val="solid"/>
                      <a:round/>
                      <a:headEnd type="none" w="med" len="med"/>
                      <a:tailEnd type="none" w="med" len="med"/>
                    </a:lnB>
                    <a:noFill/>
                  </a:tcPr>
                </a:tc>
                <a:tc>
                  <a:txBody>
                    <a:bodyPr/>
                    <a:lstStyle/>
                    <a:p>
                      <a:r>
                        <a:rPr lang="en-GB" sz="1400" dirty="0">
                          <a:solidFill>
                            <a:srgbClr val="132577"/>
                          </a:solidFill>
                          <a:latin typeface="Noto Sans" panose="020B0502040504020204"/>
                        </a:rPr>
                        <a:t>&lt;10%</a:t>
                      </a:r>
                    </a:p>
                  </a:txBody>
                  <a:tcPr>
                    <a:lnL w="12700" cap="flat" cmpd="sng" algn="ctr">
                      <a:solidFill>
                        <a:srgbClr val="67802B"/>
                      </a:solidFill>
                      <a:prstDash val="solid"/>
                      <a:round/>
                      <a:headEnd type="none" w="med" len="med"/>
                      <a:tailEnd type="none" w="med" len="med"/>
                    </a:lnL>
                    <a:lnR w="12700" cap="flat" cmpd="sng" algn="ctr">
                      <a:solidFill>
                        <a:srgbClr val="67802B"/>
                      </a:solidFill>
                      <a:prstDash val="solid"/>
                      <a:round/>
                      <a:headEnd type="none" w="med" len="med"/>
                      <a:tailEnd type="none" w="med" len="med"/>
                    </a:lnR>
                    <a:lnT w="12700" cap="flat" cmpd="sng" algn="ctr">
                      <a:solidFill>
                        <a:srgbClr val="67802B"/>
                      </a:solidFill>
                      <a:prstDash val="solid"/>
                      <a:round/>
                      <a:headEnd type="none" w="med" len="med"/>
                      <a:tailEnd type="none" w="med" len="med"/>
                    </a:lnT>
                    <a:lnB w="12700" cap="flat" cmpd="sng" algn="ctr">
                      <a:solidFill>
                        <a:srgbClr val="67802B"/>
                      </a:solidFill>
                      <a:prstDash val="solid"/>
                      <a:round/>
                      <a:headEnd type="none" w="med" len="med"/>
                      <a:tailEnd type="none" w="med" len="med"/>
                    </a:lnB>
                    <a:noFill/>
                  </a:tcPr>
                </a:tc>
                <a:extLst>
                  <a:ext uri="{0D108BD9-81ED-4DB2-BD59-A6C34878D82A}">
                    <a16:rowId xmlns:a16="http://schemas.microsoft.com/office/drawing/2014/main" val="1385303917"/>
                  </a:ext>
                </a:extLst>
              </a:tr>
            </a:tbl>
          </a:graphicData>
        </a:graphic>
      </p:graphicFrame>
      <p:sp>
        <p:nvSpPr>
          <p:cNvPr id="7" name="Rectangle 34">
            <a:extLst>
              <a:ext uri="{FF2B5EF4-FFF2-40B4-BE49-F238E27FC236}">
                <a16:creationId xmlns:a16="http://schemas.microsoft.com/office/drawing/2014/main" id="{6F6E068B-9D06-4E7C-3429-CAA509111D07}"/>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3"/>
              </a:rPr>
              <a:t>jonny.ranner@stfc.ac.uk</a:t>
            </a:r>
            <a:r>
              <a:rPr lang="en-US" sz="1200" u="sng" dirty="0">
                <a:solidFill>
                  <a:srgbClr val="0563C1"/>
                </a:solidFill>
                <a:effectLst/>
                <a:latin typeface="Calibri" panose="020F0502020204030204" pitchFamily="34" charset="0"/>
                <a:ea typeface="Calibri" panose="020F0502020204030204" pitchFamily="34" charset="0"/>
              </a:rPr>
              <a:t>  </a:t>
            </a:r>
            <a:endParaRPr lang="en-US" sz="1200" dirty="0">
              <a:solidFill>
                <a:srgbClr val="132577"/>
              </a:solidFill>
              <a:latin typeface="Calibri" pitchFamily="34" charset="0"/>
            </a:endParaRPr>
          </a:p>
        </p:txBody>
      </p:sp>
    </p:spTree>
    <p:extLst>
      <p:ext uri="{BB962C8B-B14F-4D97-AF65-F5344CB8AC3E}">
        <p14:creationId xmlns:p14="http://schemas.microsoft.com/office/powerpoint/2010/main" val="2967402176"/>
      </p:ext>
    </p:extLst>
  </p:cSld>
  <p:clrMapOvr>
    <a:masterClrMapping/>
  </p:clrMapOvr>
  <p:transition spd="slow">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GB" dirty="0">
                <a:solidFill>
                  <a:srgbClr val="132577"/>
                </a:solidFill>
                <a:latin typeface="Noto Sans" panose="020B0502040504020204" pitchFamily="34"/>
                <a:ea typeface="Noto Sans" panose="020B0502040504020204" pitchFamily="34"/>
                <a:cs typeface="Noto Sans" panose="020B0502040504020204" pitchFamily="34"/>
              </a:rPr>
              <a:t>Lessons from the </a:t>
            </a:r>
            <a:r>
              <a:rPr lang="en-GB" b="1" u="sng" dirty="0">
                <a:solidFill>
                  <a:srgbClr val="132577"/>
                </a:solidFill>
                <a:latin typeface="Noto Sans" panose="020B0502040504020204" pitchFamily="34"/>
                <a:ea typeface="Noto Sans" panose="020B0502040504020204" pitchFamily="34"/>
                <a:cs typeface="Noto Sans" panose="020B0502040504020204" pitchFamily="34"/>
              </a:rPr>
              <a:t>Past</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90" t="22237" r="20688" b="55024"/>
          <a:stretch/>
        </p:blipFill>
        <p:spPr>
          <a:xfrm>
            <a:off x="7086600" y="2714450"/>
            <a:ext cx="5105400" cy="195407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1714" r="41687"/>
          <a:stretch/>
        </p:blipFill>
        <p:spPr>
          <a:xfrm rot="16200000" flipH="1">
            <a:off x="8412514" y="-1038514"/>
            <a:ext cx="1978971" cy="55800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772" t="12575" r="7383" b="40715"/>
          <a:stretch/>
        </p:blipFill>
        <p:spPr>
          <a:xfrm>
            <a:off x="6981490" y="4642003"/>
            <a:ext cx="5210510" cy="1987397"/>
          </a:xfrm>
          <a:prstGeom prst="rect">
            <a:avLst/>
          </a:prstGeom>
        </p:spPr>
      </p:pic>
      <p:sp>
        <p:nvSpPr>
          <p:cNvPr id="9" name="Rectangle 8"/>
          <p:cNvSpPr/>
          <p:nvPr/>
        </p:nvSpPr>
        <p:spPr bwMode="auto">
          <a:xfrm>
            <a:off x="9753600" y="7391400"/>
            <a:ext cx="5580000" cy="1954800"/>
          </a:xfrm>
          <a:prstGeom prst="rect">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
        <p:nvSpPr>
          <p:cNvPr id="15" name="Flowchart: Document 14"/>
          <p:cNvSpPr/>
          <p:nvPr/>
        </p:nvSpPr>
        <p:spPr bwMode="auto">
          <a:xfrm rot="5400000" flipV="1">
            <a:off x="3534600" y="2438402"/>
            <a:ext cx="5867401" cy="2514600"/>
          </a:xfrm>
          <a:prstGeom prst="flowChartDocumen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
        <p:nvSpPr>
          <p:cNvPr id="14" name="Flowchart: Document 13"/>
          <p:cNvSpPr/>
          <p:nvPr/>
        </p:nvSpPr>
        <p:spPr bwMode="auto">
          <a:xfrm rot="5400000" flipV="1">
            <a:off x="3472114" y="2438401"/>
            <a:ext cx="5867400" cy="2514600"/>
          </a:xfrm>
          <a:prstGeom prst="flowChartDocumen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
        <p:nvSpPr>
          <p:cNvPr id="5" name="Rectangle 4"/>
          <p:cNvSpPr/>
          <p:nvPr/>
        </p:nvSpPr>
        <p:spPr>
          <a:xfrm>
            <a:off x="668398" y="1240814"/>
            <a:ext cx="6418201" cy="4770537"/>
          </a:xfrm>
          <a:prstGeom prst="rect">
            <a:avLst/>
          </a:prstGeom>
        </p:spPr>
        <p:txBody>
          <a:bodyPr wrap="square">
            <a:spAutoFit/>
          </a:bodyPr>
          <a:lstStyle/>
          <a:p>
            <a:pPr algn="l" fontAlgn="base"/>
            <a:r>
              <a:rPr lang="en-GB" b="1" dirty="0">
                <a:solidFill>
                  <a:srgbClr val="132577"/>
                </a:solidFill>
                <a:latin typeface="Noto Sans" panose="020B0502040504020204" pitchFamily="34"/>
              </a:rPr>
              <a:t>Our people are the best asset we have!</a:t>
            </a:r>
          </a:p>
          <a:p>
            <a:pPr algn="l" fontAlgn="base"/>
            <a:endParaRPr lang="en-GB" dirty="0">
              <a:solidFill>
                <a:srgbClr val="132577"/>
              </a:solidFill>
              <a:latin typeface="Noto Sans" panose="020B0502040504020204" pitchFamily="34"/>
            </a:endParaRPr>
          </a:p>
          <a:p>
            <a:pPr algn="l" fontAlgn="base"/>
            <a:r>
              <a:rPr lang="en-GB" dirty="0">
                <a:solidFill>
                  <a:srgbClr val="132577"/>
                </a:solidFill>
                <a:latin typeface="Noto Sans" panose="020B0502040504020204" pitchFamily="34"/>
              </a:rPr>
              <a:t>Maintenance</a:t>
            </a: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Spares. Know where they are and what condition they are in.</a:t>
            </a:r>
          </a:p>
          <a:p>
            <a:pPr marL="285750" indent="-285750" algn="l" fontAlgn="base">
              <a:buFont typeface="Arial" panose="020B0604020202020204" pitchFamily="34" charset="0"/>
              <a:buChar char="•"/>
            </a:pPr>
            <a:r>
              <a:rPr lang="en-GB" i="0" dirty="0">
                <a:solidFill>
                  <a:srgbClr val="132577"/>
                </a:solidFill>
                <a:effectLst/>
                <a:latin typeface="Noto Sans" panose="020B0502040504020204" pitchFamily="34"/>
              </a:rPr>
              <a:t>Have good diagnostics and alarms to tell operators what is holding the beam off.</a:t>
            </a:r>
          </a:p>
          <a:p>
            <a:pPr algn="l" fontAlgn="base"/>
            <a:endParaRPr lang="en-GB" dirty="0">
              <a:solidFill>
                <a:srgbClr val="132577"/>
              </a:solidFill>
              <a:latin typeface="Noto Sans" panose="020B0502040504020204" pitchFamily="34"/>
            </a:endParaRPr>
          </a:p>
          <a:p>
            <a:pPr algn="l" fontAlgn="base"/>
            <a:r>
              <a:rPr lang="en-GB" i="0" dirty="0">
                <a:solidFill>
                  <a:srgbClr val="132577"/>
                </a:solidFill>
                <a:effectLst/>
                <a:latin typeface="Noto Sans" panose="020B0502040504020204" pitchFamily="34"/>
              </a:rPr>
              <a:t>Projects</a:t>
            </a: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Only install things that you can repair.</a:t>
            </a:r>
          </a:p>
          <a:p>
            <a:pPr marL="285750" indent="-285750" algn="l" fontAlgn="base">
              <a:buFont typeface="Arial" panose="020B0604020202020204" pitchFamily="34" charset="0"/>
              <a:buChar char="•"/>
            </a:pPr>
            <a:r>
              <a:rPr lang="en-GB" i="0" dirty="0">
                <a:solidFill>
                  <a:srgbClr val="132577"/>
                </a:solidFill>
                <a:effectLst/>
                <a:latin typeface="Noto Sans" panose="020B0502040504020204" pitchFamily="34"/>
              </a:rPr>
              <a:t>Prove it works before installing, as much as possible.</a:t>
            </a:r>
          </a:p>
          <a:p>
            <a:pPr algn="l" fontAlgn="base"/>
            <a:endParaRPr lang="en-GB" dirty="0">
              <a:solidFill>
                <a:srgbClr val="132577"/>
              </a:solidFill>
              <a:latin typeface="Noto Sans" panose="020B0502040504020204" pitchFamily="34"/>
            </a:endParaRPr>
          </a:p>
          <a:p>
            <a:pPr algn="l" fontAlgn="base"/>
            <a:r>
              <a:rPr lang="en-GB" i="0" dirty="0">
                <a:solidFill>
                  <a:srgbClr val="132577"/>
                </a:solidFill>
                <a:effectLst/>
                <a:latin typeface="Noto Sans" panose="020B0502040504020204" pitchFamily="34"/>
              </a:rPr>
              <a:t>Knowledge transfer</a:t>
            </a: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Have a good system to store documents and drawings.</a:t>
            </a: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Allow time for people to talk.</a:t>
            </a:r>
          </a:p>
          <a:p>
            <a:pPr marL="285750" indent="-285750" algn="l" fontAlgn="base">
              <a:buFont typeface="Arial" panose="020B0604020202020204" pitchFamily="34" charset="0"/>
              <a:buChar char="•"/>
            </a:pPr>
            <a:endParaRPr lang="en-GB" dirty="0">
              <a:solidFill>
                <a:srgbClr val="132577"/>
              </a:solidFill>
              <a:latin typeface="Noto Sans" panose="020B0502040504020204" pitchFamily="34"/>
            </a:endParaRPr>
          </a:p>
          <a:p>
            <a:pPr algn="l" fontAlgn="base"/>
            <a:r>
              <a:rPr lang="en-GB" dirty="0">
                <a:solidFill>
                  <a:srgbClr val="132577"/>
                </a:solidFill>
                <a:latin typeface="Noto Sans" panose="020B0502040504020204" pitchFamily="34"/>
              </a:rPr>
              <a:t>Continuous improvement</a:t>
            </a: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Provide a route for new ideas to be proposed, reviewed, prioritised and implemented.</a:t>
            </a: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Learnt from mistake with a no blame culture.</a:t>
            </a:r>
          </a:p>
        </p:txBody>
      </p:sp>
      <p:sp>
        <p:nvSpPr>
          <p:cNvPr id="4" name="Rectangle 34">
            <a:extLst>
              <a:ext uri="{FF2B5EF4-FFF2-40B4-BE49-F238E27FC236}">
                <a16:creationId xmlns:a16="http://schemas.microsoft.com/office/drawing/2014/main" id="{264AFB62-C843-ECD4-8748-374181648855}"/>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5"/>
              </a:rPr>
              <a:t>jonny.ranner@stfc.ac.uk</a:t>
            </a:r>
            <a:r>
              <a:rPr lang="en-US" sz="1200" u="sng" dirty="0">
                <a:solidFill>
                  <a:srgbClr val="0563C1"/>
                </a:solidFill>
                <a:effectLst/>
                <a:latin typeface="Calibri" panose="020F0502020204030204" pitchFamily="34" charset="0"/>
                <a:ea typeface="Calibri" panose="020F0502020204030204" pitchFamily="34" charset="0"/>
              </a:rPr>
              <a:t>  </a:t>
            </a:r>
            <a:endParaRPr lang="en-US" sz="1200" dirty="0">
              <a:solidFill>
                <a:srgbClr val="132577"/>
              </a:solidFill>
              <a:latin typeface="Calibri" pitchFamily="34" charset="0"/>
            </a:endParaRPr>
          </a:p>
        </p:txBody>
      </p:sp>
    </p:spTree>
    <p:extLst>
      <p:ext uri="{BB962C8B-B14F-4D97-AF65-F5344CB8AC3E}">
        <p14:creationId xmlns:p14="http://schemas.microsoft.com/office/powerpoint/2010/main" val="2664242920"/>
      </p:ext>
    </p:extLst>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204A2071-617D-EBAE-3CE2-67476B66A067}"/>
              </a:ext>
            </a:extLst>
          </p:cNvPr>
          <p:cNvSpPr/>
          <p:nvPr/>
        </p:nvSpPr>
        <p:spPr>
          <a:xfrm>
            <a:off x="5671457" y="2823754"/>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4" name="Oval 3">
            <a:extLst>
              <a:ext uri="{FF2B5EF4-FFF2-40B4-BE49-F238E27FC236}">
                <a16:creationId xmlns:a16="http://schemas.microsoft.com/office/drawing/2014/main" id="{925C8139-7621-DE84-7CA9-A29FFFDCE084}"/>
              </a:ext>
            </a:extLst>
          </p:cNvPr>
          <p:cNvSpPr/>
          <p:nvPr/>
        </p:nvSpPr>
        <p:spPr>
          <a:xfrm>
            <a:off x="1447800" y="2590800"/>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5" name="Oval 4">
            <a:extLst>
              <a:ext uri="{FF2B5EF4-FFF2-40B4-BE49-F238E27FC236}">
                <a16:creationId xmlns:a16="http://schemas.microsoft.com/office/drawing/2014/main" id="{D75C37A1-1041-434A-8FAF-62FDE7C30B48}"/>
              </a:ext>
            </a:extLst>
          </p:cNvPr>
          <p:cNvSpPr/>
          <p:nvPr/>
        </p:nvSpPr>
        <p:spPr>
          <a:xfrm>
            <a:off x="6400800" y="5638800"/>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6" name="Oval 5">
            <a:extLst>
              <a:ext uri="{FF2B5EF4-FFF2-40B4-BE49-F238E27FC236}">
                <a16:creationId xmlns:a16="http://schemas.microsoft.com/office/drawing/2014/main" id="{528E30F8-3FCA-4E6D-950F-C35A0C6AE7D2}"/>
              </a:ext>
            </a:extLst>
          </p:cNvPr>
          <p:cNvSpPr/>
          <p:nvPr/>
        </p:nvSpPr>
        <p:spPr>
          <a:xfrm>
            <a:off x="10439400" y="5643154"/>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4</a:t>
            </a:r>
          </a:p>
        </p:txBody>
      </p:sp>
      <p:sp>
        <p:nvSpPr>
          <p:cNvPr id="7" name="Oval 6">
            <a:extLst>
              <a:ext uri="{FF2B5EF4-FFF2-40B4-BE49-F238E27FC236}">
                <a16:creationId xmlns:a16="http://schemas.microsoft.com/office/drawing/2014/main" id="{7FA1A574-9760-A6AE-76B1-582D9F32F67E}"/>
              </a:ext>
            </a:extLst>
          </p:cNvPr>
          <p:cNvSpPr/>
          <p:nvPr/>
        </p:nvSpPr>
        <p:spPr>
          <a:xfrm>
            <a:off x="2667000" y="3124200"/>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5</a:t>
            </a:r>
          </a:p>
        </p:txBody>
      </p:sp>
      <p:sp>
        <p:nvSpPr>
          <p:cNvPr id="8" name="Oval 7">
            <a:extLst>
              <a:ext uri="{FF2B5EF4-FFF2-40B4-BE49-F238E27FC236}">
                <a16:creationId xmlns:a16="http://schemas.microsoft.com/office/drawing/2014/main" id="{460EB154-9050-ABA8-C240-BC22B1F01864}"/>
              </a:ext>
            </a:extLst>
          </p:cNvPr>
          <p:cNvSpPr/>
          <p:nvPr/>
        </p:nvSpPr>
        <p:spPr>
          <a:xfrm>
            <a:off x="5638800" y="2486297"/>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6</a:t>
            </a:r>
          </a:p>
        </p:txBody>
      </p:sp>
      <p:sp>
        <p:nvSpPr>
          <p:cNvPr id="9" name="Oval 8">
            <a:extLst>
              <a:ext uri="{FF2B5EF4-FFF2-40B4-BE49-F238E27FC236}">
                <a16:creationId xmlns:a16="http://schemas.microsoft.com/office/drawing/2014/main" id="{5E82A203-7B2C-1791-D1BE-DCD40C6EC194}"/>
              </a:ext>
            </a:extLst>
          </p:cNvPr>
          <p:cNvSpPr/>
          <p:nvPr/>
        </p:nvSpPr>
        <p:spPr>
          <a:xfrm>
            <a:off x="9372600" y="3581400"/>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7</a:t>
            </a:r>
          </a:p>
        </p:txBody>
      </p:sp>
      <p:sp>
        <p:nvSpPr>
          <p:cNvPr id="10" name="Oval 9">
            <a:extLst>
              <a:ext uri="{FF2B5EF4-FFF2-40B4-BE49-F238E27FC236}">
                <a16:creationId xmlns:a16="http://schemas.microsoft.com/office/drawing/2014/main" id="{22D7D3A1-0150-73AE-A63C-71DA2DA9F318}"/>
              </a:ext>
            </a:extLst>
          </p:cNvPr>
          <p:cNvSpPr/>
          <p:nvPr/>
        </p:nvSpPr>
        <p:spPr>
          <a:xfrm>
            <a:off x="3124200" y="2976154"/>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8</a:t>
            </a:r>
          </a:p>
        </p:txBody>
      </p:sp>
      <p:sp>
        <p:nvSpPr>
          <p:cNvPr id="11" name="Oval 10">
            <a:extLst>
              <a:ext uri="{FF2B5EF4-FFF2-40B4-BE49-F238E27FC236}">
                <a16:creationId xmlns:a16="http://schemas.microsoft.com/office/drawing/2014/main" id="{FE31018B-CFAF-B704-96EC-C0C6B4E613B1}"/>
              </a:ext>
            </a:extLst>
          </p:cNvPr>
          <p:cNvSpPr/>
          <p:nvPr/>
        </p:nvSpPr>
        <p:spPr>
          <a:xfrm>
            <a:off x="5976257" y="2017123"/>
            <a:ext cx="304800" cy="3048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9</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GB" dirty="0">
                <a:solidFill>
                  <a:srgbClr val="132577"/>
                </a:solidFill>
                <a:latin typeface="Noto Sans" panose="020B0502040504020204" pitchFamily="34"/>
                <a:ea typeface="Noto Sans" panose="020B0502040504020204" pitchFamily="34"/>
                <a:cs typeface="Noto Sans" panose="020B0502040504020204" pitchFamily="34"/>
              </a:rPr>
              <a:t>Looking to the </a:t>
            </a:r>
            <a:r>
              <a:rPr lang="en-GB" b="1" u="sng" dirty="0">
                <a:solidFill>
                  <a:srgbClr val="132577"/>
                </a:solidFill>
                <a:latin typeface="Noto Sans" panose="020B0502040504020204" pitchFamily="34"/>
                <a:ea typeface="Noto Sans" panose="020B0502040504020204" pitchFamily="34"/>
                <a:cs typeface="Noto Sans" panose="020B0502040504020204" pitchFamily="34"/>
              </a:rPr>
              <a:t>Future</a:t>
            </a:r>
          </a:p>
        </p:txBody>
      </p:sp>
      <p:sp>
        <p:nvSpPr>
          <p:cNvPr id="4" name="Rectangle 3"/>
          <p:cNvSpPr/>
          <p:nvPr/>
        </p:nvSpPr>
        <p:spPr>
          <a:xfrm>
            <a:off x="5867400" y="914400"/>
            <a:ext cx="5638800" cy="5262979"/>
          </a:xfrm>
          <a:prstGeom prst="rect">
            <a:avLst/>
          </a:prstGeom>
        </p:spPr>
        <p:txBody>
          <a:bodyPr wrap="square">
            <a:spAutoFit/>
          </a:bodyPr>
          <a:lstStyle/>
          <a:p>
            <a:pPr algn="l"/>
            <a:r>
              <a:rPr lang="en-GB" b="1" dirty="0">
                <a:solidFill>
                  <a:srgbClr val="132577"/>
                </a:solidFill>
                <a:latin typeface="Noto Sans" panose="020B0502040504020204" pitchFamily="34"/>
              </a:rPr>
              <a:t>Accelerator strategic roadmap</a:t>
            </a:r>
          </a:p>
          <a:p>
            <a:pPr marL="285750" indent="-285750" algn="l">
              <a:buFont typeface="Arial" panose="020B0604020202020204" pitchFamily="34" charset="0"/>
              <a:buChar char="•"/>
            </a:pPr>
            <a:r>
              <a:rPr lang="en-GB" dirty="0">
                <a:solidFill>
                  <a:srgbClr val="132577"/>
                </a:solidFill>
                <a:latin typeface="Noto Sans" panose="020B0502040504020204" pitchFamily="34"/>
              </a:rPr>
              <a:t>Gives everyone a common goal – availability!</a:t>
            </a:r>
          </a:p>
          <a:p>
            <a:pPr marL="285750" indent="-285750" algn="l">
              <a:buFont typeface="Arial" panose="020B0604020202020204" pitchFamily="34" charset="0"/>
              <a:buChar char="•"/>
            </a:pPr>
            <a:r>
              <a:rPr lang="en-GB" dirty="0">
                <a:solidFill>
                  <a:srgbClr val="132577"/>
                </a:solidFill>
                <a:latin typeface="Noto Sans" panose="020B0502040504020204" pitchFamily="34"/>
              </a:rPr>
              <a:t>Guides everyone to have the same priorities</a:t>
            </a:r>
          </a:p>
          <a:p>
            <a:pPr marL="285750" indent="-285750" algn="l">
              <a:buFont typeface="Arial" panose="020B0604020202020204" pitchFamily="34" charset="0"/>
              <a:buChar char="•"/>
            </a:pPr>
            <a:r>
              <a:rPr lang="en-GB" dirty="0">
                <a:solidFill>
                  <a:srgbClr val="132577"/>
                </a:solidFill>
                <a:latin typeface="Noto Sans" panose="020B0502040504020204" pitchFamily="34"/>
              </a:rPr>
              <a:t>Balance conflicting goals – sustainability</a:t>
            </a:r>
          </a:p>
          <a:p>
            <a:pPr algn="l"/>
            <a:endParaRPr lang="en-GB" dirty="0">
              <a:solidFill>
                <a:srgbClr val="132577"/>
              </a:solidFill>
              <a:latin typeface="Noto Sans" panose="020B0502040504020204" pitchFamily="34"/>
            </a:endParaRPr>
          </a:p>
          <a:p>
            <a:pPr algn="l"/>
            <a:r>
              <a:rPr lang="en-GB" b="1" dirty="0">
                <a:solidFill>
                  <a:srgbClr val="132577"/>
                </a:solidFill>
                <a:latin typeface="Noto Sans" panose="020B0502040504020204" pitchFamily="34"/>
              </a:rPr>
              <a:t>Enterprise asset management (EAM/CMMS) and Failure mode and effects analysis (FMEA) tools</a:t>
            </a:r>
          </a:p>
          <a:p>
            <a:pPr marL="285750" indent="-285750" algn="l">
              <a:buFont typeface="Arial" panose="020B0604020202020204" pitchFamily="34" charset="0"/>
              <a:buChar char="•"/>
            </a:pPr>
            <a:r>
              <a:rPr lang="en-GB" dirty="0">
                <a:solidFill>
                  <a:srgbClr val="132577"/>
                </a:solidFill>
                <a:latin typeface="Noto Sans" panose="020B0502040504020204" pitchFamily="34"/>
              </a:rPr>
              <a:t>Control spares stock and availability</a:t>
            </a:r>
          </a:p>
          <a:p>
            <a:pPr marL="285750" indent="-285750" algn="l">
              <a:buFont typeface="Arial" panose="020B0604020202020204" pitchFamily="34" charset="0"/>
              <a:buChar char="•"/>
            </a:pPr>
            <a:r>
              <a:rPr lang="en-GB" dirty="0">
                <a:solidFill>
                  <a:srgbClr val="132577"/>
                </a:solidFill>
                <a:latin typeface="Noto Sans" panose="020B0502040504020204" pitchFamily="34"/>
              </a:rPr>
              <a:t>Schedule planned maintenance</a:t>
            </a:r>
          </a:p>
          <a:p>
            <a:pPr marL="285750" indent="-285750" algn="l">
              <a:buFont typeface="Arial" panose="020B0604020202020204" pitchFamily="34" charset="0"/>
              <a:buChar char="•"/>
            </a:pPr>
            <a:r>
              <a:rPr lang="en-GB" dirty="0">
                <a:solidFill>
                  <a:srgbClr val="132577"/>
                </a:solidFill>
                <a:latin typeface="Noto Sans" panose="020B0502040504020204" pitchFamily="34"/>
              </a:rPr>
              <a:t>Analyse and plan mitigation measures in advance</a:t>
            </a:r>
          </a:p>
          <a:p>
            <a:pPr algn="l"/>
            <a:endParaRPr lang="en-GB" dirty="0">
              <a:solidFill>
                <a:srgbClr val="132577"/>
              </a:solidFill>
              <a:latin typeface="Noto Sans" panose="020B0502040504020204" pitchFamily="34"/>
            </a:endParaRPr>
          </a:p>
          <a:p>
            <a:pPr algn="l"/>
            <a:endParaRPr lang="en-GB" dirty="0">
              <a:solidFill>
                <a:srgbClr val="132577"/>
              </a:solidFill>
              <a:latin typeface="Noto Sans" panose="020B0502040504020204" pitchFamily="34"/>
            </a:endParaRPr>
          </a:p>
          <a:p>
            <a:pPr algn="l"/>
            <a:endParaRPr lang="en-GB" dirty="0">
              <a:solidFill>
                <a:srgbClr val="132577"/>
              </a:solidFill>
              <a:latin typeface="Noto Sans" panose="020B0502040504020204" pitchFamily="34"/>
            </a:endParaRPr>
          </a:p>
          <a:p>
            <a:pPr algn="l"/>
            <a:r>
              <a:rPr lang="en-GB" b="1" dirty="0">
                <a:solidFill>
                  <a:srgbClr val="67802B"/>
                </a:solidFill>
                <a:latin typeface="Noto Sans" panose="020B0502040504020204" pitchFamily="34"/>
              </a:rPr>
              <a:t>A question for ARW…</a:t>
            </a:r>
          </a:p>
          <a:p>
            <a:pPr algn="l"/>
            <a:r>
              <a:rPr lang="en-GB" b="1" dirty="0">
                <a:solidFill>
                  <a:srgbClr val="132577"/>
                </a:solidFill>
                <a:latin typeface="Noto Sans" panose="020B0502040504020204" pitchFamily="34"/>
              </a:rPr>
              <a:t>Can we standardise availability metrics, across similar or dissimilar facilities?</a:t>
            </a:r>
          </a:p>
          <a:p>
            <a:pPr algn="l"/>
            <a:endParaRPr lang="en-GB" dirty="0">
              <a:solidFill>
                <a:srgbClr val="132577"/>
              </a:solidFill>
              <a:latin typeface="Noto Sans" panose="020B0502040504020204" pitchFamily="34"/>
            </a:endParaRPr>
          </a:p>
          <a:p>
            <a:pPr algn="l"/>
            <a:r>
              <a:rPr lang="en-GB" dirty="0">
                <a:solidFill>
                  <a:srgbClr val="132577"/>
                </a:solidFill>
                <a:latin typeface="Noto Sans" panose="020B0502040504020204" pitchFamily="34"/>
              </a:rPr>
              <a:t>What does 90% available mean to you?</a:t>
            </a:r>
          </a:p>
          <a:p>
            <a:pPr algn="l"/>
            <a:endParaRPr lang="en-GB" dirty="0">
              <a:solidFill>
                <a:srgbClr val="132577"/>
              </a:solidFill>
              <a:latin typeface="Noto Sans" panose="020B0502040504020204" pitchFamily="34"/>
            </a:endParaRPr>
          </a:p>
          <a:p>
            <a:pPr algn="l"/>
            <a:r>
              <a:rPr lang="en-GB" dirty="0">
                <a:solidFill>
                  <a:srgbClr val="132577"/>
                </a:solidFill>
                <a:latin typeface="Noto Sans" panose="020B0502040504020204" pitchFamily="34"/>
              </a:rPr>
              <a:t>At ISIS, we count every pulse that is above a minimum intensity threshold, during the published user cycle.</a:t>
            </a:r>
          </a:p>
        </p:txBody>
      </p:sp>
      <p:pic>
        <p:nvPicPr>
          <p:cNvPr id="6" name="Picture 5"/>
          <p:cNvPicPr>
            <a:picLocks noChangeAspect="1"/>
          </p:cNvPicPr>
          <p:nvPr/>
        </p:nvPicPr>
        <p:blipFill>
          <a:blip r:embed="rId2"/>
          <a:stretch>
            <a:fillRect/>
          </a:stretch>
        </p:blipFill>
        <p:spPr>
          <a:xfrm>
            <a:off x="152400" y="914400"/>
            <a:ext cx="5561381" cy="5561381"/>
          </a:xfrm>
          <a:prstGeom prst="rect">
            <a:avLst/>
          </a:prstGeom>
        </p:spPr>
      </p:pic>
      <p:sp>
        <p:nvSpPr>
          <p:cNvPr id="7" name="TextBox 6"/>
          <p:cNvSpPr txBox="1"/>
          <p:nvPr/>
        </p:nvSpPr>
        <p:spPr>
          <a:xfrm>
            <a:off x="4121828" y="6211521"/>
            <a:ext cx="1606530" cy="261610"/>
          </a:xfrm>
          <a:prstGeom prst="rect">
            <a:avLst/>
          </a:prstGeom>
          <a:noFill/>
        </p:spPr>
        <p:txBody>
          <a:bodyPr wrap="none" rtlCol="0">
            <a:spAutoFit/>
          </a:bodyPr>
          <a:lstStyle/>
          <a:p>
            <a:r>
              <a:rPr lang="en-GB" sz="1100" dirty="0">
                <a:latin typeface="Noto Sans" panose="020B0502040504020204"/>
              </a:rPr>
              <a:t>Image generated by AI</a:t>
            </a:r>
          </a:p>
        </p:txBody>
      </p:sp>
      <p:sp>
        <p:nvSpPr>
          <p:cNvPr id="5" name="Rectangle 34">
            <a:extLst>
              <a:ext uri="{FF2B5EF4-FFF2-40B4-BE49-F238E27FC236}">
                <a16:creationId xmlns:a16="http://schemas.microsoft.com/office/drawing/2014/main" id="{B4E987F7-1B88-0195-6C30-5FDB45EB354D}"/>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3"/>
              </a:rPr>
              <a:t>jonny.ranner@stfc.ac.uk</a:t>
            </a:r>
            <a:r>
              <a:rPr lang="en-US" sz="1200" u="sng" dirty="0">
                <a:solidFill>
                  <a:srgbClr val="0563C1"/>
                </a:solidFill>
                <a:effectLst/>
                <a:latin typeface="Calibri" panose="020F0502020204030204" pitchFamily="34" charset="0"/>
                <a:ea typeface="Calibri" panose="020F0502020204030204" pitchFamily="34" charset="0"/>
              </a:rPr>
              <a:t>  </a:t>
            </a:r>
            <a:endParaRPr lang="en-US" sz="1200" dirty="0">
              <a:solidFill>
                <a:srgbClr val="132577"/>
              </a:solidFill>
              <a:latin typeface="Calibri" pitchFamily="34" charset="0"/>
            </a:endParaRPr>
          </a:p>
        </p:txBody>
      </p:sp>
    </p:spTree>
    <p:extLst>
      <p:ext uri="{BB962C8B-B14F-4D97-AF65-F5344CB8AC3E}">
        <p14:creationId xmlns:p14="http://schemas.microsoft.com/office/powerpoint/2010/main" val="3983856007"/>
      </p:ext>
    </p:extLst>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FA1A574-9760-A6AE-76B1-582D9F32F67E}"/>
              </a:ext>
            </a:extLst>
          </p:cNvPr>
          <p:cNvSpPr/>
          <p:nvPr/>
        </p:nvSpPr>
        <p:spPr>
          <a:xfrm>
            <a:off x="1600200" y="3276600"/>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9CF1469C-860D-BD9B-82EE-E3E71643ED6B}"/>
              </a:ext>
            </a:extLst>
          </p:cNvPr>
          <p:cNvSpPr/>
          <p:nvPr/>
        </p:nvSpPr>
        <p:spPr>
          <a:xfrm>
            <a:off x="98636" y="3237411"/>
            <a:ext cx="2609474" cy="2183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460EB154-9050-ABA8-C240-BC22B1F01864}"/>
              </a:ext>
            </a:extLst>
          </p:cNvPr>
          <p:cNvSpPr/>
          <p:nvPr/>
        </p:nvSpPr>
        <p:spPr>
          <a:xfrm>
            <a:off x="5519057" y="2333897"/>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5E82A203-7B2C-1791-D1BE-DCD40C6EC194}"/>
              </a:ext>
            </a:extLst>
          </p:cNvPr>
          <p:cNvSpPr/>
          <p:nvPr/>
        </p:nvSpPr>
        <p:spPr>
          <a:xfrm>
            <a:off x="10435046" y="2823754"/>
            <a:ext cx="304800" cy="3048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Oval 1">
            <a:extLst>
              <a:ext uri="{FF2B5EF4-FFF2-40B4-BE49-F238E27FC236}">
                <a16:creationId xmlns:a16="http://schemas.microsoft.com/office/drawing/2014/main" id="{7D3A54CC-AEEB-050C-DEDF-DAC390F016FF}"/>
              </a:ext>
            </a:extLst>
          </p:cNvPr>
          <p:cNvSpPr/>
          <p:nvPr/>
        </p:nvSpPr>
        <p:spPr>
          <a:xfrm>
            <a:off x="5976257" y="1981200"/>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512BCB9D-BE0C-4E82-7407-07EE380D6E90}"/>
              </a:ext>
            </a:extLst>
          </p:cNvPr>
          <p:cNvSpPr/>
          <p:nvPr/>
        </p:nvSpPr>
        <p:spPr>
          <a:xfrm>
            <a:off x="2743200" y="3124200"/>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2708110" y="1143000"/>
            <a:ext cx="9525000" cy="4278094"/>
          </a:xfrm>
          <a:prstGeom prst="rect">
            <a:avLst/>
          </a:prstGeom>
          <a:solidFill>
            <a:schemeClr val="bg1"/>
          </a:solidFill>
        </p:spPr>
        <p:txBody>
          <a:bodyPr wrap="square">
            <a:spAutoFit/>
          </a:bodyPr>
          <a:lstStyle/>
          <a:p>
            <a:pPr marL="285750" indent="-285750" algn="l" fontAlgn="base">
              <a:buFont typeface="Arial" panose="020B0604020202020204" pitchFamily="34" charset="0"/>
              <a:buChar char="•"/>
            </a:pPr>
            <a:r>
              <a:rPr lang="en-GB" b="1" i="0" dirty="0">
                <a:solidFill>
                  <a:srgbClr val="132577"/>
                </a:solidFill>
                <a:effectLst/>
                <a:latin typeface="Noto Sans" panose="020B0502040504020204" pitchFamily="34"/>
              </a:rPr>
              <a:t>Keitaro KONDO</a:t>
            </a:r>
          </a:p>
          <a:p>
            <a:pPr marL="285750" indent="-285750" algn="l" fontAlgn="base">
              <a:buFont typeface="Arial" panose="020B0604020202020204" pitchFamily="34" charset="0"/>
              <a:buChar char="•"/>
            </a:pPr>
            <a:r>
              <a:rPr lang="en-GB" i="0" dirty="0">
                <a:solidFill>
                  <a:srgbClr val="132577"/>
                </a:solidFill>
                <a:effectLst/>
                <a:latin typeface="Noto Sans" panose="020B0502040504020204" pitchFamily="34"/>
              </a:rPr>
              <a:t>Group Leader, IFMIF Accelerator Group, QST </a:t>
            </a:r>
            <a:r>
              <a:rPr lang="en-GB" i="0" dirty="0" err="1">
                <a:solidFill>
                  <a:srgbClr val="132577"/>
                </a:solidFill>
                <a:effectLst/>
                <a:latin typeface="Noto Sans" panose="020B0502040504020204" pitchFamily="34"/>
              </a:rPr>
              <a:t>Rokkasho</a:t>
            </a:r>
            <a:r>
              <a:rPr lang="en-GB" i="0" dirty="0">
                <a:solidFill>
                  <a:srgbClr val="132577"/>
                </a:solidFill>
                <a:effectLst/>
                <a:latin typeface="Noto Sans" panose="020B0502040504020204" pitchFamily="34"/>
              </a:rPr>
              <a:t> Institute for Fusion Energy</a:t>
            </a:r>
          </a:p>
          <a:p>
            <a:pPr marL="285750" indent="-285750" algn="l" fontAlgn="base">
              <a:buFont typeface="Arial" panose="020B0604020202020204" pitchFamily="34" charset="0"/>
              <a:buChar char="•"/>
            </a:pPr>
            <a:r>
              <a:rPr lang="en-GB" dirty="0" err="1">
                <a:solidFill>
                  <a:srgbClr val="132577"/>
                </a:solidFill>
                <a:latin typeface="Noto Sans" panose="020B0502040504020204" pitchFamily="34"/>
              </a:rPr>
              <a:t>LIPAc</a:t>
            </a:r>
            <a:r>
              <a:rPr lang="en-GB" dirty="0">
                <a:solidFill>
                  <a:srgbClr val="132577"/>
                </a:solidFill>
                <a:latin typeface="Noto Sans" panose="020B0502040504020204" pitchFamily="34"/>
              </a:rPr>
              <a:t> Japanese Home Team Leader </a:t>
            </a: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Area of expertise: </a:t>
            </a:r>
          </a:p>
          <a:p>
            <a:pPr marL="742950" lvl="1" indent="-285750" algn="l">
              <a:buFont typeface="Arial" panose="020B0604020202020204" pitchFamily="34" charset="0"/>
              <a:buChar char="•"/>
            </a:pPr>
            <a:r>
              <a:rPr lang="en-GB" dirty="0">
                <a:solidFill>
                  <a:srgbClr val="132577"/>
                </a:solidFill>
                <a:latin typeface="Noto Sans" panose="020B0502040504020204" pitchFamily="34"/>
              </a:rPr>
              <a:t>Nuclear Interaction, Radiation Measurement, Nuclear Data:</a:t>
            </a:r>
          </a:p>
          <a:p>
            <a:pPr marL="1200150" lvl="2" indent="-285750" algn="l">
              <a:buFont typeface="Arial" panose="020B0604020202020204" pitchFamily="34" charset="0"/>
              <a:buChar char="•"/>
            </a:pPr>
            <a:r>
              <a:rPr lang="en-GB" dirty="0">
                <a:solidFill>
                  <a:srgbClr val="132577"/>
                </a:solidFill>
                <a:latin typeface="Noto Sans" panose="020B0502040504020204" pitchFamily="34"/>
              </a:rPr>
              <a:t>Ph.D. thesis: Study on breakup reactions in light nuclei induced by DT fusion neutrons, using a Cockcroft-Walton accelerator.</a:t>
            </a:r>
          </a:p>
          <a:p>
            <a:pPr marL="1200150" lvl="2" indent="-285750" algn="l">
              <a:buFont typeface="Arial" panose="020B0604020202020204" pitchFamily="34" charset="0"/>
              <a:buChar char="•"/>
            </a:pPr>
            <a:endParaRPr lang="en-GB" dirty="0">
              <a:solidFill>
                <a:srgbClr val="132577"/>
              </a:solidFill>
              <a:latin typeface="Noto Sans" panose="020B0502040504020204" pitchFamily="34"/>
            </a:endParaRPr>
          </a:p>
          <a:p>
            <a:pPr marL="742950" lvl="1" indent="-285750" algn="l">
              <a:buFont typeface="Arial" panose="020B0604020202020204" pitchFamily="34" charset="0"/>
              <a:buChar char="•"/>
            </a:pPr>
            <a:r>
              <a:rPr lang="en-GB" dirty="0">
                <a:solidFill>
                  <a:srgbClr val="132577"/>
                </a:solidFill>
                <a:latin typeface="Noto Sans" panose="020B0502040504020204" pitchFamily="34"/>
              </a:rPr>
              <a:t>Radiation Transport Simulation</a:t>
            </a:r>
          </a:p>
          <a:p>
            <a:pPr marL="1200150" lvl="2" indent="-285750" algn="l">
              <a:buFont typeface="Arial" panose="020B0604020202020204" pitchFamily="34" charset="0"/>
              <a:buChar char="•"/>
            </a:pPr>
            <a:r>
              <a:rPr lang="en-US" dirty="0">
                <a:solidFill>
                  <a:srgbClr val="132577"/>
                </a:solidFill>
                <a:latin typeface="Noto Sans" panose="020B0502040504020204" pitchFamily="34"/>
              </a:rPr>
              <a:t>Worked at KIT in Germany for 3.5 years. </a:t>
            </a:r>
          </a:p>
          <a:p>
            <a:pPr marL="1200150" lvl="2" indent="-285750" algn="l">
              <a:buFont typeface="Arial" panose="020B0604020202020204" pitchFamily="34" charset="0"/>
              <a:buChar char="•"/>
            </a:pPr>
            <a:r>
              <a:rPr lang="en-US" dirty="0">
                <a:solidFill>
                  <a:srgbClr val="132577"/>
                </a:solidFill>
                <a:latin typeface="Noto Sans" panose="020B0502040504020204" pitchFamily="34"/>
              </a:rPr>
              <a:t>In charge of nuclear safety analysis for IFMIF Test Facility.</a:t>
            </a:r>
          </a:p>
          <a:p>
            <a:pPr marL="1200150" lvl="2" indent="-285750" algn="l">
              <a:buFont typeface="Arial" panose="020B0604020202020204" pitchFamily="34" charset="0"/>
              <a:buChar char="•"/>
            </a:pPr>
            <a:r>
              <a:rPr lang="en-US" dirty="0">
                <a:solidFill>
                  <a:srgbClr val="132577"/>
                </a:solidFill>
                <a:latin typeface="Noto Sans" panose="020B0502040504020204" pitchFamily="34"/>
              </a:rPr>
              <a:t>Large-scale parallel computing using a supercomputer.</a:t>
            </a:r>
          </a:p>
          <a:p>
            <a:pPr marL="1200150" lvl="2" indent="-285750" algn="l">
              <a:buFont typeface="Arial" panose="020B0604020202020204" pitchFamily="34" charset="0"/>
              <a:buChar char="•"/>
            </a:pPr>
            <a:endParaRPr lang="en-US" dirty="0">
              <a:solidFill>
                <a:srgbClr val="132577"/>
              </a:solidFill>
              <a:latin typeface="Noto Sans" panose="020B0502040504020204" pitchFamily="34"/>
            </a:endParaRPr>
          </a:p>
          <a:p>
            <a:pPr marL="742950" lvl="1" indent="-285750" algn="l">
              <a:buFont typeface="Arial" panose="020B0604020202020204" pitchFamily="34" charset="0"/>
              <a:buChar char="•"/>
            </a:pPr>
            <a:r>
              <a:rPr lang="en-US" dirty="0">
                <a:solidFill>
                  <a:srgbClr val="132577"/>
                </a:solidFill>
                <a:latin typeface="Noto Sans" panose="020B0502040504020204" pitchFamily="34"/>
              </a:rPr>
              <a:t> </a:t>
            </a:r>
            <a:r>
              <a:rPr lang="en-GB" dirty="0">
                <a:solidFill>
                  <a:srgbClr val="132577"/>
                </a:solidFill>
                <a:latin typeface="Noto Sans" panose="020B0502040504020204" pitchFamily="34"/>
              </a:rPr>
              <a:t>Accelerator System</a:t>
            </a:r>
            <a:r>
              <a:rPr lang="ja-JP" altLang="en-US" dirty="0">
                <a:solidFill>
                  <a:srgbClr val="132577"/>
                </a:solidFill>
                <a:latin typeface="Noto Sans" panose="020B0502040504020204" pitchFamily="34"/>
              </a:rPr>
              <a:t> </a:t>
            </a:r>
            <a:r>
              <a:rPr lang="en-US" altLang="ja-JP" dirty="0">
                <a:solidFill>
                  <a:srgbClr val="132577"/>
                </a:solidFill>
                <a:latin typeface="Noto Sans" panose="020B0502040504020204" pitchFamily="34"/>
              </a:rPr>
              <a:t>Commissioning</a:t>
            </a:r>
          </a:p>
          <a:p>
            <a:pPr marL="1200150" lvl="2" indent="-285750" algn="l">
              <a:buFont typeface="Arial" panose="020B0604020202020204" pitchFamily="34" charset="0"/>
              <a:buChar char="•"/>
            </a:pPr>
            <a:r>
              <a:rPr lang="en-US" dirty="0">
                <a:solidFill>
                  <a:srgbClr val="132577"/>
                </a:solidFill>
                <a:latin typeface="Noto Sans" panose="020B0502040504020204" pitchFamily="34"/>
              </a:rPr>
              <a:t>In 2014 started working at QST </a:t>
            </a:r>
            <a:r>
              <a:rPr lang="en-US" dirty="0" err="1">
                <a:solidFill>
                  <a:srgbClr val="132577"/>
                </a:solidFill>
                <a:latin typeface="Noto Sans" panose="020B0502040504020204" pitchFamily="34"/>
              </a:rPr>
              <a:t>Rokkasho</a:t>
            </a:r>
            <a:r>
              <a:rPr lang="en-US" dirty="0">
                <a:solidFill>
                  <a:srgbClr val="132577"/>
                </a:solidFill>
                <a:latin typeface="Noto Sans" panose="020B0502040504020204" pitchFamily="34"/>
              </a:rPr>
              <a:t>.</a:t>
            </a:r>
          </a:p>
          <a:p>
            <a:pPr marL="1200150" lvl="2" indent="-285750" algn="l">
              <a:buFont typeface="Arial" panose="020B0604020202020204" pitchFamily="34" charset="0"/>
              <a:buChar char="•"/>
            </a:pPr>
            <a:r>
              <a:rPr lang="en-GB" dirty="0">
                <a:solidFill>
                  <a:srgbClr val="132577"/>
                </a:solidFill>
                <a:latin typeface="Noto Sans" panose="020B0502040504020204" pitchFamily="34"/>
              </a:rPr>
              <a:t>Responsible for installation of the RF power system, RFQ, cooling systems, etc.</a:t>
            </a:r>
          </a:p>
          <a:p>
            <a:pPr marL="1200150" lvl="2" indent="-285750" algn="l">
              <a:buFont typeface="Arial" panose="020B0604020202020204" pitchFamily="34" charset="0"/>
              <a:buChar char="•"/>
            </a:pPr>
            <a:r>
              <a:rPr lang="en-GB" dirty="0">
                <a:solidFill>
                  <a:srgbClr val="132577"/>
                </a:solidFill>
                <a:latin typeface="Noto Sans" panose="020B0502040504020204" pitchFamily="34"/>
              </a:rPr>
              <a:t>Involved in its check out and commissioning.</a:t>
            </a:r>
          </a:p>
        </p:txBody>
      </p:sp>
      <p:graphicFrame>
        <p:nvGraphicFramePr>
          <p:cNvPr id="11" name="オブジェクト 10">
            <a:extLst>
              <a:ext uri="{FF2B5EF4-FFF2-40B4-BE49-F238E27FC236}">
                <a16:creationId xmlns:a16="http://schemas.microsoft.com/office/drawing/2014/main" id="{2F0484A0-8C43-53DE-82A1-7B57669F2563}"/>
              </a:ext>
            </a:extLst>
          </p:cNvPr>
          <p:cNvGraphicFramePr>
            <a:graphicFrameLocks noChangeAspect="1"/>
          </p:cNvGraphicFramePr>
          <p:nvPr>
            <p:extLst>
              <p:ext uri="{D42A27DB-BD31-4B8C-83A1-F6EECF244321}">
                <p14:modId xmlns:p14="http://schemas.microsoft.com/office/powerpoint/2010/main" val="1706684255"/>
              </p:ext>
            </p:extLst>
          </p:nvPr>
        </p:nvGraphicFramePr>
        <p:xfrm>
          <a:off x="98636" y="1180011"/>
          <a:ext cx="2634711" cy="2057400"/>
        </p:xfrm>
        <a:graphic>
          <a:graphicData uri="http://schemas.openxmlformats.org/presentationml/2006/ole">
            <mc:AlternateContent xmlns:mc="http://schemas.openxmlformats.org/markup-compatibility/2006">
              <mc:Choice xmlns:v="urn:schemas-microsoft-com:vml" Requires="v">
                <p:oleObj spid="_x0000_s1037" name="グラフ" r:id="rId3" imgW="5305349" imgH="4219651" progId="Excel.Chart.8">
                  <p:embed/>
                </p:oleObj>
              </mc:Choice>
              <mc:Fallback>
                <p:oleObj name="グラフ" r:id="rId3" imgW="5305349" imgH="4219651" progId="Excel.Chart.8">
                  <p:embed/>
                  <p:pic>
                    <p:nvPicPr>
                      <p:cNvPr id="11" name="オブジェクト 10">
                        <a:extLst>
                          <a:ext uri="{FF2B5EF4-FFF2-40B4-BE49-F238E27FC236}">
                            <a16:creationId xmlns:a16="http://schemas.microsoft.com/office/drawing/2014/main" id="{2F0484A0-8C43-53DE-82A1-7B57669F25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36" y="1180011"/>
                        <a:ext cx="2634711" cy="2057400"/>
                      </a:xfrm>
                      <a:prstGeom prst="rect">
                        <a:avLst/>
                      </a:prstGeom>
                      <a:solidFill>
                        <a:schemeClr val="bg1"/>
                      </a:solidFill>
                      <a:ln>
                        <a:noFill/>
                      </a:ln>
                      <a:effectLst/>
                    </p:spPr>
                  </p:pic>
                </p:oleObj>
              </mc:Fallback>
            </mc:AlternateContent>
          </a:graphicData>
        </a:graphic>
      </p:graphicFrame>
      <p:grpSp>
        <p:nvGrpSpPr>
          <p:cNvPr id="16" name="グループ化 15">
            <a:extLst>
              <a:ext uri="{FF2B5EF4-FFF2-40B4-BE49-F238E27FC236}">
                <a16:creationId xmlns:a16="http://schemas.microsoft.com/office/drawing/2014/main" id="{B3F62766-0764-B547-8890-27FCC33AF9FD}"/>
              </a:ext>
            </a:extLst>
          </p:cNvPr>
          <p:cNvGrpSpPr/>
          <p:nvPr/>
        </p:nvGrpSpPr>
        <p:grpSpPr>
          <a:xfrm>
            <a:off x="304800" y="3363694"/>
            <a:ext cx="2188593" cy="2057400"/>
            <a:chOff x="1644650" y="957263"/>
            <a:chExt cx="5667375" cy="5327650"/>
          </a:xfrm>
          <a:noFill/>
        </p:grpSpPr>
        <p:pic>
          <p:nvPicPr>
            <p:cNvPr id="17" name="Picture 5" descr="U:\_IFMIF\130315DDDIII\130514mdl69_SSheat_h.png">
              <a:extLst>
                <a:ext uri="{FF2B5EF4-FFF2-40B4-BE49-F238E27FC236}">
                  <a16:creationId xmlns:a16="http://schemas.microsoft.com/office/drawing/2014/main" id="{AF9147A3-9024-2AA0-FF0A-1964F248ECC1}"/>
                </a:ext>
              </a:extLst>
            </p:cNvPr>
            <p:cNvPicPr>
              <a:picLocks noChangeAspect="1" noChangeArrowheads="1"/>
            </p:cNvPicPr>
            <p:nvPr/>
          </p:nvPicPr>
          <p:blipFill>
            <a:blip r:embed="rId5">
              <a:clrChange>
                <a:clrFrom>
                  <a:srgbClr val="FFFFFF"/>
                </a:clrFrom>
                <a:clrTo>
                  <a:srgbClr val="FFFFFF">
                    <a:alpha val="0"/>
                  </a:srgbClr>
                </a:clrTo>
              </a:clrChange>
            </a:blip>
            <a:srcRect l="14980" t="4201" r="25665" b="970"/>
            <a:stretch>
              <a:fillRect/>
            </a:stretch>
          </p:blipFill>
          <p:spPr bwMode="auto">
            <a:xfrm>
              <a:off x="1644650" y="957263"/>
              <a:ext cx="5667375" cy="5327650"/>
            </a:xfrm>
            <a:prstGeom prst="rect">
              <a:avLst/>
            </a:prstGeom>
            <a:grpFill/>
            <a:ln w="9525">
              <a:noFill/>
              <a:miter lim="800000"/>
              <a:headEnd/>
              <a:tailEnd/>
            </a:ln>
          </p:spPr>
        </p:pic>
        <p:sp>
          <p:nvSpPr>
            <p:cNvPr id="18" name="Rechteck 5">
              <a:extLst>
                <a:ext uri="{FF2B5EF4-FFF2-40B4-BE49-F238E27FC236}">
                  <a16:creationId xmlns:a16="http://schemas.microsoft.com/office/drawing/2014/main" id="{0097977C-DAE5-B458-7ECD-77F7A9F0AC7E}"/>
                </a:ext>
              </a:extLst>
            </p:cNvPr>
            <p:cNvSpPr/>
            <p:nvPr/>
          </p:nvSpPr>
          <p:spPr>
            <a:xfrm>
              <a:off x="4995384" y="2373309"/>
              <a:ext cx="1552199" cy="15224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600"/>
            </a:p>
          </p:txBody>
        </p:sp>
        <p:sp>
          <p:nvSpPr>
            <p:cNvPr id="19" name="Textfeld 7">
              <a:extLst>
                <a:ext uri="{FF2B5EF4-FFF2-40B4-BE49-F238E27FC236}">
                  <a16:creationId xmlns:a16="http://schemas.microsoft.com/office/drawing/2014/main" id="{A511F4B2-64E9-5E53-C73D-949D00DF17C7}"/>
                </a:ext>
              </a:extLst>
            </p:cNvPr>
            <p:cNvSpPr txBox="1"/>
            <p:nvPr/>
          </p:nvSpPr>
          <p:spPr>
            <a:xfrm>
              <a:off x="4717464" y="2824162"/>
              <a:ext cx="590273" cy="478194"/>
            </a:xfrm>
            <a:prstGeom prst="rect">
              <a:avLst/>
            </a:prstGeom>
            <a:grpFill/>
          </p:spPr>
          <p:txBody>
            <a:bodyPr wrap="none">
              <a:spAutoFit/>
            </a:bodyPr>
            <a:lstStyle/>
            <a:p>
              <a:pPr>
                <a:defRPr/>
              </a:pPr>
              <a:r>
                <a:rPr kumimoji="0" lang="en-US" sz="600" dirty="0">
                  <a:latin typeface="Arial" pitchFamily="34" charset="0"/>
                  <a:ea typeface="+mn-ea"/>
                  <a:cs typeface="Arial" pitchFamily="34" charset="0"/>
                </a:rPr>
                <a:t>1</a:t>
              </a:r>
            </a:p>
          </p:txBody>
        </p:sp>
        <p:sp>
          <p:nvSpPr>
            <p:cNvPr id="20" name="Textfeld 8">
              <a:extLst>
                <a:ext uri="{FF2B5EF4-FFF2-40B4-BE49-F238E27FC236}">
                  <a16:creationId xmlns:a16="http://schemas.microsoft.com/office/drawing/2014/main" id="{E1A2979F-6830-07BE-C242-1CC9F9275F46}"/>
                </a:ext>
              </a:extLst>
            </p:cNvPr>
            <p:cNvSpPr txBox="1"/>
            <p:nvPr/>
          </p:nvSpPr>
          <p:spPr>
            <a:xfrm>
              <a:off x="4893105" y="3050224"/>
              <a:ext cx="880841" cy="478194"/>
            </a:xfrm>
            <a:prstGeom prst="rect">
              <a:avLst/>
            </a:prstGeom>
            <a:grpFill/>
          </p:spPr>
          <p:txBody>
            <a:bodyPr wrap="none">
              <a:spAutoFit/>
            </a:bodyPr>
            <a:lstStyle/>
            <a:p>
              <a:pPr>
                <a:defRPr/>
              </a:pPr>
              <a:r>
                <a:rPr kumimoji="0" lang="en-US" sz="600" dirty="0">
                  <a:latin typeface="Arial" pitchFamily="34" charset="0"/>
                  <a:ea typeface="+mn-ea"/>
                  <a:cs typeface="Arial" pitchFamily="34" charset="0"/>
                </a:rPr>
                <a:t>1e-1</a:t>
              </a:r>
            </a:p>
          </p:txBody>
        </p:sp>
        <p:sp>
          <p:nvSpPr>
            <p:cNvPr id="21" name="Textfeld 9">
              <a:extLst>
                <a:ext uri="{FF2B5EF4-FFF2-40B4-BE49-F238E27FC236}">
                  <a16:creationId xmlns:a16="http://schemas.microsoft.com/office/drawing/2014/main" id="{1CD28B5D-83D3-8000-C3EA-C34A7392B022}"/>
                </a:ext>
              </a:extLst>
            </p:cNvPr>
            <p:cNvSpPr txBox="1"/>
            <p:nvPr/>
          </p:nvSpPr>
          <p:spPr>
            <a:xfrm>
              <a:off x="5624131" y="3648565"/>
              <a:ext cx="880841" cy="478194"/>
            </a:xfrm>
            <a:prstGeom prst="rect">
              <a:avLst/>
            </a:prstGeom>
            <a:grpFill/>
          </p:spPr>
          <p:txBody>
            <a:bodyPr wrap="none">
              <a:spAutoFit/>
            </a:bodyPr>
            <a:lstStyle/>
            <a:p>
              <a:pPr>
                <a:defRPr/>
              </a:pPr>
              <a:r>
                <a:rPr kumimoji="0" lang="en-US" sz="600" dirty="0">
                  <a:latin typeface="Arial" pitchFamily="34" charset="0"/>
                  <a:ea typeface="+mn-ea"/>
                  <a:cs typeface="Arial" pitchFamily="34" charset="0"/>
                </a:rPr>
                <a:t>5e-3</a:t>
              </a:r>
            </a:p>
          </p:txBody>
        </p:sp>
        <p:sp>
          <p:nvSpPr>
            <p:cNvPr id="22" name="Textfeld 10">
              <a:extLst>
                <a:ext uri="{FF2B5EF4-FFF2-40B4-BE49-F238E27FC236}">
                  <a16:creationId xmlns:a16="http://schemas.microsoft.com/office/drawing/2014/main" id="{117CC7CF-6381-C86F-6EE1-CC2C28CF3CDF}"/>
                </a:ext>
              </a:extLst>
            </p:cNvPr>
            <p:cNvSpPr txBox="1"/>
            <p:nvPr/>
          </p:nvSpPr>
          <p:spPr>
            <a:xfrm>
              <a:off x="5109927" y="3373930"/>
              <a:ext cx="880841" cy="478194"/>
            </a:xfrm>
            <a:prstGeom prst="rect">
              <a:avLst/>
            </a:prstGeom>
            <a:grpFill/>
          </p:spPr>
          <p:txBody>
            <a:bodyPr wrap="none">
              <a:spAutoFit/>
            </a:bodyPr>
            <a:lstStyle/>
            <a:p>
              <a:pPr>
                <a:defRPr/>
              </a:pPr>
              <a:r>
                <a:rPr kumimoji="0" lang="en-US" sz="600" dirty="0">
                  <a:latin typeface="Arial" pitchFamily="34" charset="0"/>
                  <a:ea typeface="+mn-ea"/>
                  <a:cs typeface="Arial" pitchFamily="34" charset="0"/>
                </a:rPr>
                <a:t>1e-2</a:t>
              </a:r>
            </a:p>
          </p:txBody>
        </p:sp>
        <p:sp>
          <p:nvSpPr>
            <p:cNvPr id="23" name="Textfeld 32">
              <a:extLst>
                <a:ext uri="{FF2B5EF4-FFF2-40B4-BE49-F238E27FC236}">
                  <a16:creationId xmlns:a16="http://schemas.microsoft.com/office/drawing/2014/main" id="{BB6304C9-5D44-B7AF-181A-3209B0DF7AD4}"/>
                </a:ext>
              </a:extLst>
            </p:cNvPr>
            <p:cNvSpPr txBox="1"/>
            <p:nvPr/>
          </p:nvSpPr>
          <p:spPr>
            <a:xfrm>
              <a:off x="6287388" y="3764189"/>
              <a:ext cx="880841" cy="478194"/>
            </a:xfrm>
            <a:prstGeom prst="rect">
              <a:avLst/>
            </a:prstGeom>
            <a:grpFill/>
          </p:spPr>
          <p:txBody>
            <a:bodyPr wrap="none">
              <a:spAutoFit/>
            </a:bodyPr>
            <a:lstStyle/>
            <a:p>
              <a:pPr>
                <a:defRPr/>
              </a:pPr>
              <a:r>
                <a:rPr kumimoji="0" lang="en-US" sz="600" dirty="0">
                  <a:latin typeface="Arial" pitchFamily="34" charset="0"/>
                  <a:ea typeface="+mn-ea"/>
                  <a:cs typeface="Arial" pitchFamily="34" charset="0"/>
                </a:rPr>
                <a:t>3e-3</a:t>
              </a:r>
            </a:p>
          </p:txBody>
        </p:sp>
      </p:grpSp>
    </p:spTree>
    <p:extLst>
      <p:ext uri="{BB962C8B-B14F-4D97-AF65-F5344CB8AC3E}">
        <p14:creationId xmlns:p14="http://schemas.microsoft.com/office/powerpoint/2010/main" val="393483922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OleChart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GB" dirty="0">
                <a:solidFill>
                  <a:srgbClr val="132577"/>
                </a:solidFill>
                <a:latin typeface="Noto Sans" panose="020B0502040504020204" pitchFamily="34"/>
                <a:ea typeface="Noto Sans" panose="020B0502040504020204" pitchFamily="34"/>
                <a:cs typeface="Noto Sans" panose="020B0502040504020204" pitchFamily="34"/>
              </a:rPr>
              <a:t>Workplace</a:t>
            </a:r>
          </a:p>
        </p:txBody>
      </p:sp>
      <p:pic>
        <p:nvPicPr>
          <p:cNvPr id="4" name="図 3">
            <a:extLst>
              <a:ext uri="{FF2B5EF4-FFF2-40B4-BE49-F238E27FC236}">
                <a16:creationId xmlns:a16="http://schemas.microsoft.com/office/drawing/2014/main" id="{9C339833-2D7A-9399-D1D9-48402F2188AD}"/>
              </a:ext>
            </a:extLst>
          </p:cNvPr>
          <p:cNvPicPr>
            <a:picLocks noChangeAspect="1"/>
          </p:cNvPicPr>
          <p:nvPr/>
        </p:nvPicPr>
        <p:blipFill>
          <a:blip r:embed="rId2"/>
          <a:stretch>
            <a:fillRect/>
          </a:stretch>
        </p:blipFill>
        <p:spPr>
          <a:xfrm>
            <a:off x="228600" y="2514600"/>
            <a:ext cx="7397756" cy="3654430"/>
          </a:xfrm>
          <a:prstGeom prst="rect">
            <a:avLst/>
          </a:prstGeom>
        </p:spPr>
      </p:pic>
      <p:pic>
        <p:nvPicPr>
          <p:cNvPr id="5" name="Picture 4">
            <a:extLst>
              <a:ext uri="{FF2B5EF4-FFF2-40B4-BE49-F238E27FC236}">
                <a16:creationId xmlns:a16="http://schemas.microsoft.com/office/drawing/2014/main" id="{CC1028A7-146B-C524-8768-48FFD233696A}"/>
              </a:ext>
            </a:extLst>
          </p:cNvPr>
          <p:cNvPicPr>
            <a:picLocks noChangeAspect="1"/>
          </p:cNvPicPr>
          <p:nvPr/>
        </p:nvPicPr>
        <p:blipFill>
          <a:blip r:embed="rId3"/>
          <a:stretch>
            <a:fillRect/>
          </a:stretch>
        </p:blipFill>
        <p:spPr>
          <a:xfrm>
            <a:off x="5638800" y="1066800"/>
            <a:ext cx="2523290" cy="2520091"/>
          </a:xfrm>
          <a:prstGeom prst="rect">
            <a:avLst/>
          </a:prstGeom>
        </p:spPr>
      </p:pic>
      <p:sp>
        <p:nvSpPr>
          <p:cNvPr id="3" name="Rectangle 2"/>
          <p:cNvSpPr/>
          <p:nvPr/>
        </p:nvSpPr>
        <p:spPr>
          <a:xfrm>
            <a:off x="533400" y="1625025"/>
            <a:ext cx="5562600" cy="584775"/>
          </a:xfrm>
          <a:prstGeom prst="rect">
            <a:avLst/>
          </a:prstGeom>
        </p:spPr>
        <p:txBody>
          <a:bodyPr wrap="square">
            <a:spAutoFit/>
          </a:bodyPr>
          <a:lstStyle/>
          <a:p>
            <a:pPr marL="285750" indent="-285750" algn="l" fontAlgn="base">
              <a:buFont typeface="Arial" panose="020B0604020202020204" pitchFamily="34" charset="0"/>
              <a:buChar char="•"/>
            </a:pPr>
            <a:r>
              <a:rPr lang="en-GB" altLang="ja-JP" i="0" dirty="0">
                <a:solidFill>
                  <a:srgbClr val="132577"/>
                </a:solidFill>
                <a:effectLst/>
                <a:latin typeface="Noto Sans" panose="020B0502040504020204" pitchFamily="34"/>
              </a:rPr>
              <a:t>QST </a:t>
            </a:r>
            <a:r>
              <a:rPr lang="en-GB" altLang="ja-JP" i="0" dirty="0" err="1">
                <a:solidFill>
                  <a:srgbClr val="132577"/>
                </a:solidFill>
                <a:effectLst/>
                <a:latin typeface="Noto Sans" panose="020B0502040504020204" pitchFamily="34"/>
              </a:rPr>
              <a:t>Rokkasho</a:t>
            </a:r>
            <a:r>
              <a:rPr lang="en-GB" altLang="ja-JP" i="0" dirty="0">
                <a:solidFill>
                  <a:srgbClr val="132577"/>
                </a:solidFill>
                <a:effectLst/>
                <a:latin typeface="Noto Sans" panose="020B0502040504020204" pitchFamily="34"/>
              </a:rPr>
              <a:t> Institute for Fusion Energy</a:t>
            </a:r>
          </a:p>
          <a:p>
            <a:pPr marL="285750" indent="-285750" algn="l" fontAlgn="base">
              <a:buFont typeface="Arial" panose="020B0604020202020204" pitchFamily="34" charset="0"/>
              <a:buChar char="•"/>
            </a:pPr>
            <a:r>
              <a:rPr lang="en-GB" dirty="0" err="1">
                <a:solidFill>
                  <a:srgbClr val="132577"/>
                </a:solidFill>
                <a:latin typeface="Noto Sans" panose="020B0502040504020204" pitchFamily="34"/>
              </a:rPr>
              <a:t>LIPAc</a:t>
            </a:r>
            <a:r>
              <a:rPr lang="en-GB" dirty="0">
                <a:solidFill>
                  <a:srgbClr val="132577"/>
                </a:solidFill>
                <a:latin typeface="Noto Sans" panose="020B0502040504020204" pitchFamily="34"/>
              </a:rPr>
              <a:t>: Linear IFMIF Prototype Accelerator</a:t>
            </a:r>
            <a:endParaRPr lang="en-GB" i="0" dirty="0">
              <a:solidFill>
                <a:srgbClr val="132577"/>
              </a:solidFill>
              <a:effectLst/>
              <a:latin typeface="Noto Sans" panose="020B0502040504020204" pitchFamily="34"/>
            </a:endParaRPr>
          </a:p>
        </p:txBody>
      </p:sp>
      <p:sp>
        <p:nvSpPr>
          <p:cNvPr id="9" name="Rectangle 34">
            <a:extLst>
              <a:ext uri="{FF2B5EF4-FFF2-40B4-BE49-F238E27FC236}">
                <a16:creationId xmlns:a16="http://schemas.microsoft.com/office/drawing/2014/main" id="{92A1B54B-9ABC-1F3E-AD2C-891B40F80237}"/>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4"/>
              </a:rPr>
              <a:t>kondo.keitaro@qst.go.jp</a:t>
            </a:r>
            <a:r>
              <a:rPr lang="en-US" sz="1200" u="sng" dirty="0">
                <a:solidFill>
                  <a:srgbClr val="0563C1"/>
                </a:solidFill>
                <a:effectLst/>
                <a:latin typeface="Calibri" panose="020F0502020204030204" pitchFamily="34" charset="0"/>
                <a:ea typeface="Calibri" panose="020F0502020204030204" pitchFamily="34" charset="0"/>
              </a:rPr>
              <a:t>  </a:t>
            </a:r>
            <a:endParaRPr lang="en-US" sz="1200" dirty="0">
              <a:solidFill>
                <a:srgbClr val="132577"/>
              </a:solidFill>
              <a:latin typeface="Calibri" pitchFamily="34" charset="0"/>
            </a:endParaRPr>
          </a:p>
        </p:txBody>
      </p:sp>
      <p:pic>
        <p:nvPicPr>
          <p:cNvPr id="11" name="図 7">
            <a:extLst>
              <a:ext uri="{FF2B5EF4-FFF2-40B4-BE49-F238E27FC236}">
                <a16:creationId xmlns:a16="http://schemas.microsoft.com/office/drawing/2014/main" id="{F637C806-7B4E-7413-2A78-0B860E132C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5455" b="-2806"/>
          <a:stretch/>
        </p:blipFill>
        <p:spPr>
          <a:xfrm>
            <a:off x="7626356" y="2092679"/>
            <a:ext cx="4455492" cy="3276600"/>
          </a:xfrm>
          <a:prstGeom prst="rect">
            <a:avLst/>
          </a:prstGeom>
        </p:spPr>
      </p:pic>
      <p:grpSp>
        <p:nvGrpSpPr>
          <p:cNvPr id="12" name="Group 21">
            <a:extLst>
              <a:ext uri="{FF2B5EF4-FFF2-40B4-BE49-F238E27FC236}">
                <a16:creationId xmlns:a16="http://schemas.microsoft.com/office/drawing/2014/main" id="{797F694A-EAF5-CE71-FAFA-FDC76A84DA4F}"/>
              </a:ext>
            </a:extLst>
          </p:cNvPr>
          <p:cNvGrpSpPr/>
          <p:nvPr/>
        </p:nvGrpSpPr>
        <p:grpSpPr>
          <a:xfrm>
            <a:off x="8627258" y="2134228"/>
            <a:ext cx="1828800" cy="1176225"/>
            <a:chOff x="1764195" y="1803648"/>
            <a:chExt cx="1462929" cy="1176225"/>
          </a:xfrm>
        </p:grpSpPr>
        <p:sp>
          <p:nvSpPr>
            <p:cNvPr id="13" name="TextBox 22">
              <a:extLst>
                <a:ext uri="{FF2B5EF4-FFF2-40B4-BE49-F238E27FC236}">
                  <a16:creationId xmlns:a16="http://schemas.microsoft.com/office/drawing/2014/main" id="{C57D3F4F-9108-3112-987F-E7B37D49FBD0}"/>
                </a:ext>
              </a:extLst>
            </p:cNvPr>
            <p:cNvSpPr txBox="1"/>
            <p:nvPr/>
          </p:nvSpPr>
          <p:spPr>
            <a:xfrm>
              <a:off x="1764195" y="1803648"/>
              <a:ext cx="1462929" cy="338554"/>
            </a:xfrm>
            <a:prstGeom prst="rect">
              <a:avLst/>
            </a:prstGeom>
            <a:solidFill>
              <a:schemeClr val="bg1"/>
            </a:solidFill>
            <a:ln>
              <a:solidFill>
                <a:srgbClr val="FF0000"/>
              </a:solidFill>
            </a:ln>
          </p:spPr>
          <p:txBody>
            <a:bodyPr wrap="square" rtlCol="0">
              <a:spAutoFit/>
            </a:bodyPr>
            <a:lstStyle/>
            <a:p>
              <a:pPr algn="ctr"/>
              <a:r>
                <a:rPr lang="en-US" sz="1600" b="1" dirty="0">
                  <a:solidFill>
                    <a:srgbClr val="FF0000"/>
                  </a:solidFill>
                  <a:latin typeface="Times New Roman" pitchFamily="18" charset="0"/>
                  <a:cs typeface="Times New Roman" pitchFamily="18" charset="0"/>
                </a:rPr>
                <a:t>RF </a:t>
              </a:r>
              <a:r>
                <a:rPr lang="en-US" altLang="ja-JP" sz="1600" b="1" dirty="0">
                  <a:solidFill>
                    <a:srgbClr val="FF0000"/>
                  </a:solidFill>
                  <a:latin typeface="Times New Roman" pitchFamily="18" charset="0"/>
                  <a:cs typeface="Times New Roman" pitchFamily="18" charset="0"/>
                </a:rPr>
                <a:t>power system</a:t>
              </a:r>
              <a:endParaRPr lang="de-DE" sz="1600" b="1" dirty="0">
                <a:solidFill>
                  <a:srgbClr val="FF0000"/>
                </a:solidFill>
                <a:latin typeface="Times New Roman" pitchFamily="18" charset="0"/>
                <a:cs typeface="Times New Roman" pitchFamily="18" charset="0"/>
              </a:endParaRPr>
            </a:p>
          </p:txBody>
        </p:sp>
        <p:cxnSp>
          <p:nvCxnSpPr>
            <p:cNvPr id="14" name="Straight Arrow Connector 23">
              <a:extLst>
                <a:ext uri="{FF2B5EF4-FFF2-40B4-BE49-F238E27FC236}">
                  <a16:creationId xmlns:a16="http://schemas.microsoft.com/office/drawing/2014/main" id="{30D92B94-1D99-5992-F852-929A1D125623}"/>
                </a:ext>
              </a:extLst>
            </p:cNvPr>
            <p:cNvCxnSpPr/>
            <p:nvPr/>
          </p:nvCxnSpPr>
          <p:spPr>
            <a:xfrm>
              <a:off x="2268252" y="2163688"/>
              <a:ext cx="228938" cy="81618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Group 21">
            <a:extLst>
              <a:ext uri="{FF2B5EF4-FFF2-40B4-BE49-F238E27FC236}">
                <a16:creationId xmlns:a16="http://schemas.microsoft.com/office/drawing/2014/main" id="{F783240C-2780-0502-7416-8356A9F0F177}"/>
              </a:ext>
            </a:extLst>
          </p:cNvPr>
          <p:cNvGrpSpPr/>
          <p:nvPr/>
        </p:nvGrpSpPr>
        <p:grpSpPr>
          <a:xfrm>
            <a:off x="8414538" y="3886828"/>
            <a:ext cx="1198681" cy="1405354"/>
            <a:chOff x="1089975" y="736848"/>
            <a:chExt cx="958872" cy="1405354"/>
          </a:xfrm>
        </p:grpSpPr>
        <p:sp>
          <p:nvSpPr>
            <p:cNvPr id="16" name="TextBox 22">
              <a:extLst>
                <a:ext uri="{FF2B5EF4-FFF2-40B4-BE49-F238E27FC236}">
                  <a16:creationId xmlns:a16="http://schemas.microsoft.com/office/drawing/2014/main" id="{B0766C7A-8AD7-C2E0-9E11-157234FFD452}"/>
                </a:ext>
              </a:extLst>
            </p:cNvPr>
            <p:cNvSpPr txBox="1"/>
            <p:nvPr/>
          </p:nvSpPr>
          <p:spPr>
            <a:xfrm>
              <a:off x="1089975" y="1803648"/>
              <a:ext cx="958872" cy="338554"/>
            </a:xfrm>
            <a:prstGeom prst="rect">
              <a:avLst/>
            </a:prstGeom>
            <a:solidFill>
              <a:schemeClr val="bg1"/>
            </a:solidFill>
            <a:ln>
              <a:solidFill>
                <a:srgbClr val="FF0000"/>
              </a:solidFill>
            </a:ln>
          </p:spPr>
          <p:txBody>
            <a:bodyPr wrap="square" rtlCol="0">
              <a:spAutoFit/>
            </a:bodyPr>
            <a:lstStyle/>
            <a:p>
              <a:pPr algn="ctr"/>
              <a:r>
                <a:rPr lang="en-US" altLang="ja-JP" sz="1600" b="1" dirty="0">
                  <a:solidFill>
                    <a:srgbClr val="FF0000"/>
                  </a:solidFill>
                  <a:latin typeface="Times New Roman" pitchFamily="18" charset="0"/>
                  <a:cs typeface="Times New Roman" pitchFamily="18" charset="0"/>
                </a:rPr>
                <a:t>Accelerator </a:t>
              </a:r>
              <a:endParaRPr lang="de-DE" sz="1600" b="1" dirty="0">
                <a:solidFill>
                  <a:srgbClr val="FF0000"/>
                </a:solidFill>
                <a:latin typeface="Times New Roman" pitchFamily="18" charset="0"/>
                <a:cs typeface="Times New Roman" pitchFamily="18" charset="0"/>
              </a:endParaRPr>
            </a:p>
          </p:txBody>
        </p:sp>
        <p:cxnSp>
          <p:nvCxnSpPr>
            <p:cNvPr id="17" name="Straight Arrow Connector 23">
              <a:extLst>
                <a:ext uri="{FF2B5EF4-FFF2-40B4-BE49-F238E27FC236}">
                  <a16:creationId xmlns:a16="http://schemas.microsoft.com/office/drawing/2014/main" id="{C997D9A5-41BC-3A64-CCF1-38065DD2D190}"/>
                </a:ext>
              </a:extLst>
            </p:cNvPr>
            <p:cNvCxnSpPr>
              <a:cxnSpLocks/>
            </p:cNvCxnSpPr>
            <p:nvPr/>
          </p:nvCxnSpPr>
          <p:spPr>
            <a:xfrm flipV="1">
              <a:off x="1747781" y="736848"/>
              <a:ext cx="72128" cy="1066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22">
            <a:extLst>
              <a:ext uri="{FF2B5EF4-FFF2-40B4-BE49-F238E27FC236}">
                <a16:creationId xmlns:a16="http://schemas.microsoft.com/office/drawing/2014/main" id="{9E22EDE3-2C74-C91B-96EE-31D72765F4AF}"/>
              </a:ext>
            </a:extLst>
          </p:cNvPr>
          <p:cNvSpPr txBox="1"/>
          <p:nvPr/>
        </p:nvSpPr>
        <p:spPr>
          <a:xfrm>
            <a:off x="10261451" y="4877428"/>
            <a:ext cx="1360359" cy="338554"/>
          </a:xfrm>
          <a:prstGeom prst="rect">
            <a:avLst/>
          </a:prstGeom>
          <a:solidFill>
            <a:schemeClr val="bg1"/>
          </a:solidFill>
          <a:ln>
            <a:solidFill>
              <a:srgbClr val="FF0000"/>
            </a:solidFill>
          </a:ln>
        </p:spPr>
        <p:txBody>
          <a:bodyPr wrap="square" rtlCol="0">
            <a:spAutoFit/>
          </a:bodyPr>
          <a:lstStyle/>
          <a:p>
            <a:pPr algn="ctr"/>
            <a:r>
              <a:rPr lang="en-US" altLang="ja-JP" sz="1600" b="1">
                <a:solidFill>
                  <a:srgbClr val="FF0000"/>
                </a:solidFill>
                <a:latin typeface="Times New Roman" pitchFamily="18" charset="0"/>
                <a:cs typeface="Times New Roman" pitchFamily="18" charset="0"/>
              </a:rPr>
              <a:t>Beam dump</a:t>
            </a:r>
            <a:endParaRPr lang="de-DE" sz="1600" b="1" dirty="0">
              <a:solidFill>
                <a:srgbClr val="FF0000"/>
              </a:solidFill>
              <a:latin typeface="Times New Roman" pitchFamily="18" charset="0"/>
              <a:cs typeface="Times New Roman" pitchFamily="18" charset="0"/>
            </a:endParaRPr>
          </a:p>
        </p:txBody>
      </p:sp>
      <p:cxnSp>
        <p:nvCxnSpPr>
          <p:cNvPr id="19" name="Straight Arrow Connector 23">
            <a:extLst>
              <a:ext uri="{FF2B5EF4-FFF2-40B4-BE49-F238E27FC236}">
                <a16:creationId xmlns:a16="http://schemas.microsoft.com/office/drawing/2014/main" id="{31C972B2-7BAA-DA20-8F8A-0F1A8396D3AB}"/>
              </a:ext>
            </a:extLst>
          </p:cNvPr>
          <p:cNvCxnSpPr>
            <a:cxnSpLocks/>
          </p:cNvCxnSpPr>
          <p:nvPr/>
        </p:nvCxnSpPr>
        <p:spPr>
          <a:xfrm flipH="1" flipV="1">
            <a:off x="10151258" y="4115428"/>
            <a:ext cx="932513"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182474"/>
      </p:ext>
    </p:extLst>
  </p:cSld>
  <p:clrMapOvr>
    <a:masterClrMapping/>
  </p:clrMapOvr>
  <p:transition spd="slow">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GB" dirty="0">
                <a:solidFill>
                  <a:srgbClr val="132577"/>
                </a:solidFill>
                <a:latin typeface="Noto Sans" panose="020B0502040504020204" pitchFamily="34"/>
                <a:ea typeface="Noto Sans" panose="020B0502040504020204" pitchFamily="34"/>
                <a:cs typeface="Noto Sans" panose="020B0502040504020204" pitchFamily="34"/>
              </a:rPr>
              <a:t>Machines and Availability</a:t>
            </a:r>
          </a:p>
        </p:txBody>
      </p:sp>
      <p:sp>
        <p:nvSpPr>
          <p:cNvPr id="3" name="Rectangle 2"/>
          <p:cNvSpPr/>
          <p:nvPr/>
        </p:nvSpPr>
        <p:spPr>
          <a:xfrm>
            <a:off x="1600200" y="1752600"/>
            <a:ext cx="8991600" cy="4278094"/>
          </a:xfrm>
          <a:prstGeom prst="rect">
            <a:avLst/>
          </a:prstGeom>
        </p:spPr>
        <p:txBody>
          <a:bodyPr wrap="square">
            <a:spAutoFit/>
          </a:bodyPr>
          <a:lstStyle/>
          <a:p>
            <a:pPr marL="285750" indent="-285750" algn="l" fontAlgn="base">
              <a:buFont typeface="Arial" panose="020B0604020202020204" pitchFamily="34" charset="0"/>
              <a:buChar char="•"/>
            </a:pPr>
            <a:r>
              <a:rPr lang="en-GB" altLang="ja-JP" b="1" dirty="0" err="1">
                <a:solidFill>
                  <a:srgbClr val="132577"/>
                </a:solidFill>
                <a:latin typeface="Noto Sans" panose="020B0502040504020204" pitchFamily="34"/>
              </a:rPr>
              <a:t>LIPAc</a:t>
            </a:r>
            <a:r>
              <a:rPr lang="en-GB" altLang="ja-JP" b="1" dirty="0">
                <a:solidFill>
                  <a:srgbClr val="132577"/>
                </a:solidFill>
                <a:latin typeface="Noto Sans" panose="020B0502040504020204" pitchFamily="34"/>
              </a:rPr>
              <a:t>: under commissioning</a:t>
            </a:r>
          </a:p>
          <a:p>
            <a:pPr marL="742950" lvl="1" indent="-285750" algn="l">
              <a:buFont typeface="Arial" panose="020B0604020202020204" pitchFamily="34" charset="0"/>
              <a:buChar char="•"/>
            </a:pPr>
            <a:r>
              <a:rPr lang="en-GB" altLang="ja-JP" dirty="0">
                <a:solidFill>
                  <a:srgbClr val="132577"/>
                </a:solidFill>
                <a:latin typeface="Noto Sans" panose="020B0502040504020204" pitchFamily="34"/>
              </a:rPr>
              <a:t>Now up to RFQ, 5 MeV-d+. </a:t>
            </a:r>
          </a:p>
          <a:p>
            <a:pPr marL="742950" lvl="1" indent="-285750" algn="l">
              <a:buFont typeface="Arial" panose="020B0604020202020204" pitchFamily="34" charset="0"/>
              <a:buChar char="•"/>
            </a:pPr>
            <a:r>
              <a:rPr lang="en-GB" altLang="ja-JP" dirty="0">
                <a:solidFill>
                  <a:srgbClr val="132577"/>
                </a:solidFill>
                <a:latin typeface="Noto Sans" panose="020B0502040504020204" pitchFamily="34"/>
              </a:rPr>
              <a:t>Beam commissioning in only daytime, while 24/7 operations for cavity conditioning  </a:t>
            </a:r>
          </a:p>
          <a:p>
            <a:pPr marL="285750" indent="-285750" algn="l" fontAlgn="base">
              <a:buFont typeface="Arial" panose="020B0604020202020204" pitchFamily="34" charset="0"/>
              <a:buChar char="•"/>
            </a:pPr>
            <a:endParaRPr lang="en-GB" altLang="ja-JP" i="0" dirty="0">
              <a:solidFill>
                <a:srgbClr val="132577"/>
              </a:solidFill>
              <a:effectLst/>
              <a:latin typeface="Noto Sans" panose="020B0502040504020204" pitchFamily="34"/>
            </a:endParaRPr>
          </a:p>
          <a:p>
            <a:pPr marL="285750" indent="-285750" algn="l">
              <a:buFont typeface="Arial" panose="020B0604020202020204" pitchFamily="34" charset="0"/>
              <a:buChar char="•"/>
            </a:pPr>
            <a:r>
              <a:rPr lang="en-GB" b="1" dirty="0">
                <a:solidFill>
                  <a:srgbClr val="132577"/>
                </a:solidFill>
                <a:latin typeface="Noto Sans" panose="020B0502040504020204" pitchFamily="34"/>
              </a:rPr>
              <a:t>Key Performance Indicator</a:t>
            </a:r>
          </a:p>
          <a:p>
            <a:pPr marL="742950" lvl="1" indent="-285750" algn="l">
              <a:buFont typeface="Arial" panose="020B0604020202020204" pitchFamily="34" charset="0"/>
              <a:buChar char="•"/>
            </a:pPr>
            <a:r>
              <a:rPr lang="en-GB" dirty="0" err="1">
                <a:solidFill>
                  <a:srgbClr val="132577"/>
                </a:solidFill>
                <a:latin typeface="Noto Sans" panose="020B0502040504020204" pitchFamily="34"/>
              </a:rPr>
              <a:t>LIPAc</a:t>
            </a:r>
            <a:r>
              <a:rPr lang="en-GB" dirty="0">
                <a:solidFill>
                  <a:srgbClr val="132577"/>
                </a:solidFill>
                <a:latin typeface="Noto Sans" panose="020B0502040504020204" pitchFamily="34"/>
              </a:rPr>
              <a:t> is not a user machine but an experimental accelerator.</a:t>
            </a:r>
          </a:p>
          <a:p>
            <a:pPr marL="742950" lvl="1" indent="-285750" algn="l">
              <a:buFont typeface="Arial" panose="020B0604020202020204" pitchFamily="34" charset="0"/>
              <a:buChar char="•"/>
            </a:pPr>
            <a:endParaRPr lang="en-GB" dirty="0">
              <a:solidFill>
                <a:srgbClr val="132577"/>
              </a:solidFill>
              <a:latin typeface="Noto Sans" panose="020B0502040504020204" pitchFamily="34"/>
            </a:endParaRPr>
          </a:p>
          <a:p>
            <a:pPr marL="742950" lvl="1" indent="-285750" algn="l">
              <a:buFont typeface="Arial" panose="020B0604020202020204" pitchFamily="34" charset="0"/>
              <a:buChar char="•"/>
            </a:pPr>
            <a:r>
              <a:rPr lang="en-GB" dirty="0">
                <a:solidFill>
                  <a:srgbClr val="132577"/>
                </a:solidFill>
                <a:latin typeface="Noto Sans" panose="020B0502040504020204" pitchFamily="34"/>
              </a:rPr>
              <a:t>The most important is to achieve some key target parameters rather than availability:</a:t>
            </a:r>
          </a:p>
          <a:p>
            <a:pPr marL="1200150" lvl="2" indent="-285750" algn="l">
              <a:buFont typeface="Arial" panose="020B0604020202020204" pitchFamily="34" charset="0"/>
              <a:buChar char="•"/>
            </a:pPr>
            <a:r>
              <a:rPr lang="en-GB" dirty="0">
                <a:solidFill>
                  <a:srgbClr val="132577"/>
                </a:solidFill>
                <a:latin typeface="Noto Sans" panose="020B0502040504020204" pitchFamily="34"/>
              </a:rPr>
              <a:t>Injector: 150-160 mA extraction, CW, stable, low emittance</a:t>
            </a:r>
          </a:p>
          <a:p>
            <a:pPr marL="1200150" lvl="2" indent="-285750" algn="l">
              <a:buFont typeface="Arial" panose="020B0604020202020204" pitchFamily="34" charset="0"/>
              <a:buChar char="•"/>
            </a:pPr>
            <a:r>
              <a:rPr lang="en-GB" dirty="0">
                <a:solidFill>
                  <a:srgbClr val="132577"/>
                </a:solidFill>
                <a:latin typeface="Noto Sans" panose="020B0502040504020204" pitchFamily="34"/>
              </a:rPr>
              <a:t>RFQ: 125 mA peak current, CW operation</a:t>
            </a:r>
          </a:p>
          <a:p>
            <a:pPr marL="1200150" lvl="2" indent="-285750" algn="l">
              <a:buFont typeface="Arial" panose="020B0604020202020204" pitchFamily="34" charset="0"/>
              <a:buChar char="•"/>
            </a:pPr>
            <a:r>
              <a:rPr lang="en-GB" dirty="0">
                <a:solidFill>
                  <a:srgbClr val="132577"/>
                </a:solidFill>
                <a:latin typeface="Noto Sans" panose="020B0502040504020204" pitchFamily="34"/>
              </a:rPr>
              <a:t>RF system: 1.6 MW, CW for RFQ. Stable operation.</a:t>
            </a:r>
          </a:p>
          <a:p>
            <a:pPr marL="1200150" lvl="2" indent="-285750" algn="l">
              <a:buFont typeface="Arial" panose="020B0604020202020204" pitchFamily="34" charset="0"/>
              <a:buChar char="•"/>
            </a:pPr>
            <a:r>
              <a:rPr lang="en-GB" dirty="0">
                <a:solidFill>
                  <a:srgbClr val="132577"/>
                </a:solidFill>
                <a:latin typeface="Noto Sans" panose="020B0502040504020204" pitchFamily="34"/>
              </a:rPr>
              <a:t>SRF: still under assembly</a:t>
            </a:r>
          </a:p>
          <a:p>
            <a:pPr marL="1200150" lvl="2" indent="-285750" algn="l">
              <a:buFont typeface="Arial" panose="020B0604020202020204" pitchFamily="34" charset="0"/>
              <a:buChar char="•"/>
            </a:pPr>
            <a:endParaRPr lang="en-GB" dirty="0">
              <a:solidFill>
                <a:srgbClr val="132577"/>
              </a:solidFill>
              <a:latin typeface="Noto Sans" panose="020B0502040504020204" pitchFamily="34"/>
            </a:endParaRPr>
          </a:p>
          <a:p>
            <a:pPr marL="742950" lvl="1" indent="-285750" algn="l">
              <a:buFont typeface="Arial" panose="020B0604020202020204" pitchFamily="34" charset="0"/>
              <a:buChar char="•"/>
            </a:pPr>
            <a:r>
              <a:rPr lang="en-GB" altLang="ja-JP" dirty="0">
                <a:solidFill>
                  <a:srgbClr val="132577"/>
                </a:solidFill>
                <a:latin typeface="Noto Sans" panose="020B0502040504020204" pitchFamily="34"/>
              </a:rPr>
              <a:t>To achieve the above, availability of some components is critical</a:t>
            </a:r>
            <a:r>
              <a:rPr lang="en-GB" altLang="ja-JP" dirty="0" smtClean="0">
                <a:solidFill>
                  <a:srgbClr val="132577"/>
                </a:solidFill>
                <a:latin typeface="Noto Sans" panose="020B0502040504020204" pitchFamily="34"/>
              </a:rPr>
              <a:t>…</a:t>
            </a:r>
          </a:p>
          <a:p>
            <a:pPr marL="1200150" lvl="2" indent="-285750" algn="l">
              <a:buFont typeface="Arial" panose="020B0604020202020204" pitchFamily="34" charset="0"/>
              <a:buChar char="•"/>
            </a:pPr>
            <a:r>
              <a:rPr lang="en-US" altLang="ja-JP" dirty="0">
                <a:solidFill>
                  <a:srgbClr val="132577"/>
                </a:solidFill>
                <a:latin typeface="Noto Sans" panose="020B0502040504020204" pitchFamily="34"/>
              </a:rPr>
              <a:t>RF power system: availability </a:t>
            </a:r>
            <a:r>
              <a:rPr lang="en-US" altLang="ja-JP" dirty="0" smtClean="0">
                <a:solidFill>
                  <a:srgbClr val="132577"/>
                </a:solidFill>
                <a:latin typeface="Noto Sans" panose="020B0502040504020204" pitchFamily="34"/>
              </a:rPr>
              <a:t>required</a:t>
            </a:r>
            <a:endParaRPr lang="en-GB" altLang="ja-JP" dirty="0">
              <a:solidFill>
                <a:srgbClr val="132577"/>
              </a:solidFill>
              <a:latin typeface="Noto Sans" panose="020B0502040504020204" pitchFamily="34"/>
            </a:endParaRPr>
          </a:p>
          <a:p>
            <a:pPr marL="1200150" lvl="2" indent="-285750" algn="l">
              <a:buFont typeface="Arial" panose="020B0604020202020204" pitchFamily="34" charset="0"/>
              <a:buChar char="•"/>
            </a:pPr>
            <a:r>
              <a:rPr lang="en-GB" dirty="0">
                <a:solidFill>
                  <a:srgbClr val="132577"/>
                </a:solidFill>
                <a:latin typeface="Noto Sans" panose="020B0502040504020204" pitchFamily="34"/>
              </a:rPr>
              <a:t>Cooling systems: essentially very important for the high-power machine!</a:t>
            </a:r>
          </a:p>
        </p:txBody>
      </p:sp>
      <p:sp>
        <p:nvSpPr>
          <p:cNvPr id="5" name="Rectangle 34">
            <a:extLst>
              <a:ext uri="{FF2B5EF4-FFF2-40B4-BE49-F238E27FC236}">
                <a16:creationId xmlns:a16="http://schemas.microsoft.com/office/drawing/2014/main" id="{DAD9C38C-DE4B-D65B-C523-B9150BF6ABCF}"/>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2"/>
              </a:rPr>
              <a:t>kondo.keitaro@qst.go.jp</a:t>
            </a:r>
            <a:r>
              <a:rPr lang="en-US" sz="1200" u="sng" dirty="0">
                <a:solidFill>
                  <a:srgbClr val="0563C1"/>
                </a:solidFill>
                <a:effectLst/>
                <a:latin typeface="Calibri" panose="020F0502020204030204" pitchFamily="34" charset="0"/>
                <a:ea typeface="Calibri" panose="020F0502020204030204" pitchFamily="34" charset="0"/>
              </a:rPr>
              <a:t>  </a:t>
            </a:r>
            <a:endParaRPr lang="en-US" sz="1200" dirty="0">
              <a:solidFill>
                <a:srgbClr val="132577"/>
              </a:solidFill>
              <a:latin typeface="Calibri" pitchFamily="34" charset="0"/>
            </a:endParaRPr>
          </a:p>
        </p:txBody>
      </p:sp>
    </p:spTree>
    <p:extLst>
      <p:ext uri="{BB962C8B-B14F-4D97-AF65-F5344CB8AC3E}">
        <p14:creationId xmlns:p14="http://schemas.microsoft.com/office/powerpoint/2010/main" val="3419531725"/>
      </p:ext>
    </p:extLst>
  </p:cSld>
  <p:clrMapOvr>
    <a:masterClrMapping/>
  </p:clrMapOvr>
  <p:transition spd="slow">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GB" dirty="0">
                <a:solidFill>
                  <a:srgbClr val="132577"/>
                </a:solidFill>
                <a:latin typeface="Noto Sans" panose="020B0502040504020204" pitchFamily="34"/>
                <a:ea typeface="Noto Sans" panose="020B0502040504020204" pitchFamily="34"/>
                <a:cs typeface="Noto Sans" panose="020B0502040504020204" pitchFamily="34"/>
              </a:rPr>
              <a:t>Lessons from the </a:t>
            </a:r>
            <a:r>
              <a:rPr lang="en-GB" b="1" u="sng" dirty="0">
                <a:solidFill>
                  <a:srgbClr val="132577"/>
                </a:solidFill>
                <a:latin typeface="Noto Sans" panose="020B0502040504020204" pitchFamily="34"/>
                <a:ea typeface="Noto Sans" panose="020B0502040504020204" pitchFamily="34"/>
                <a:cs typeface="Noto Sans" panose="020B0502040504020204" pitchFamily="34"/>
              </a:rPr>
              <a:t>Past</a:t>
            </a:r>
          </a:p>
        </p:txBody>
      </p:sp>
      <p:sp>
        <p:nvSpPr>
          <p:cNvPr id="3" name="Rectangle 2"/>
          <p:cNvSpPr/>
          <p:nvPr/>
        </p:nvSpPr>
        <p:spPr>
          <a:xfrm>
            <a:off x="1066800" y="1524000"/>
            <a:ext cx="9906000" cy="4278094"/>
          </a:xfrm>
          <a:prstGeom prst="rect">
            <a:avLst/>
          </a:prstGeom>
        </p:spPr>
        <p:txBody>
          <a:bodyPr wrap="square">
            <a:spAutoFit/>
          </a:bodyPr>
          <a:lstStyle/>
          <a:p>
            <a:pPr marL="285750" indent="-285750" algn="l">
              <a:buFont typeface="Arial" panose="020B0604020202020204" pitchFamily="34" charset="0"/>
              <a:buChar char="•"/>
            </a:pPr>
            <a:r>
              <a:rPr lang="en-GB" b="1" dirty="0">
                <a:solidFill>
                  <a:srgbClr val="132577"/>
                </a:solidFill>
                <a:latin typeface="Noto Sans" panose="020B0502040504020204" pitchFamily="34"/>
                <a:ea typeface="Noto Sans" panose="020B0502040504020204" pitchFamily="34"/>
                <a:cs typeface="Noto Sans" panose="020B0502040504020204" pitchFamily="34"/>
              </a:rPr>
              <a:t>Major lessons learned about reliability in your time in your role?</a:t>
            </a:r>
          </a:p>
          <a:p>
            <a:pPr marL="742950" lvl="1" indent="-285750" algn="l">
              <a:buFont typeface="Arial" panose="020B0604020202020204" pitchFamily="34" charset="0"/>
              <a:buChar char="•"/>
            </a:pPr>
            <a:r>
              <a:rPr lang="en-US" altLang="ja-JP" dirty="0">
                <a:solidFill>
                  <a:srgbClr val="132577"/>
                </a:solidFill>
                <a:latin typeface="Noto Sans" panose="020B0502040504020204" pitchFamily="34"/>
                <a:ea typeface="Noto Sans" panose="020B0502040504020204" pitchFamily="34"/>
                <a:cs typeface="Noto Sans" panose="020B0502040504020204" pitchFamily="34"/>
              </a:rPr>
              <a:t>A lot of (a few major, many minor) issues on RF power system</a:t>
            </a:r>
          </a:p>
          <a:p>
            <a:pPr marL="1200150" lvl="2" indent="-285750" algn="l">
              <a:buFont typeface="Arial" panose="020B0604020202020204" pitchFamily="34" charset="0"/>
              <a:buChar char="•"/>
            </a:pPr>
            <a:r>
              <a:rPr lang="en-US" dirty="0">
                <a:solidFill>
                  <a:srgbClr val="132577"/>
                </a:solidFill>
                <a:latin typeface="Noto Sans" panose="020B0502040504020204" pitchFamily="34"/>
                <a:ea typeface="Noto Sans" panose="020B0502040504020204" pitchFamily="34"/>
                <a:cs typeface="Noto Sans" panose="020B0502040504020204" pitchFamily="34"/>
              </a:rPr>
              <a:t>High-power RF components has risk and specific difficulties</a:t>
            </a:r>
          </a:p>
          <a:p>
            <a:pPr marL="1200150" lvl="2" indent="-285750" algn="l">
              <a:buFont typeface="Arial" panose="020B0604020202020204" pitchFamily="34" charset="0"/>
              <a:buChar char="•"/>
            </a:pPr>
            <a:r>
              <a:rPr lang="en-US" dirty="0">
                <a:solidFill>
                  <a:srgbClr val="132577"/>
                </a:solidFill>
                <a:latin typeface="Noto Sans" panose="020B0502040504020204" pitchFamily="34"/>
                <a:ea typeface="Noto Sans" panose="020B0502040504020204" pitchFamily="34"/>
                <a:cs typeface="Noto Sans" panose="020B0502040504020204" pitchFamily="34"/>
              </a:rPr>
              <a:t>EMC issues</a:t>
            </a:r>
          </a:p>
          <a:p>
            <a:pPr marL="742950" lvl="1" indent="-285750" algn="l">
              <a:buFont typeface="Arial" panose="020B0604020202020204" pitchFamily="34" charset="0"/>
              <a:buChar char="•"/>
            </a:pPr>
            <a:r>
              <a:rPr lang="en-US" dirty="0">
                <a:solidFill>
                  <a:srgbClr val="132577"/>
                </a:solidFill>
                <a:latin typeface="Noto Sans" panose="020B0502040504020204" pitchFamily="34"/>
                <a:ea typeface="Noto Sans" panose="020B0502040504020204" pitchFamily="34"/>
                <a:cs typeface="Noto Sans" panose="020B0502040504020204" pitchFamily="34"/>
              </a:rPr>
              <a:t>Some major troubles on cooling systems</a:t>
            </a:r>
          </a:p>
          <a:p>
            <a:pPr marL="1200150" lvl="2" indent="-285750" algn="l">
              <a:buFont typeface="Arial" panose="020B0604020202020204" pitchFamily="34" charset="0"/>
              <a:buChar char="•"/>
            </a:pPr>
            <a:r>
              <a:rPr lang="en-US" dirty="0">
                <a:solidFill>
                  <a:srgbClr val="132577"/>
                </a:solidFill>
                <a:latin typeface="Noto Sans" panose="020B0502040504020204" pitchFamily="34"/>
                <a:ea typeface="Noto Sans" panose="020B0502040504020204" pitchFamily="34"/>
                <a:cs typeface="Noto Sans" panose="020B0502040504020204" pitchFamily="34"/>
              </a:rPr>
              <a:t>Needed to introduce some big modifications of systems</a:t>
            </a:r>
          </a:p>
          <a:p>
            <a:pPr marL="1200150" lvl="2" indent="-285750" algn="l">
              <a:buFont typeface="Arial" panose="020B0604020202020204" pitchFamily="34" charset="0"/>
              <a:buChar char="•"/>
            </a:pPr>
            <a:r>
              <a:rPr lang="en-US" dirty="0">
                <a:solidFill>
                  <a:srgbClr val="132577"/>
                </a:solidFill>
                <a:latin typeface="Noto Sans" panose="020B0502040504020204" pitchFamily="34"/>
                <a:ea typeface="Noto Sans" panose="020B0502040504020204" pitchFamily="34"/>
                <a:cs typeface="Noto Sans" panose="020B0502040504020204" pitchFamily="34"/>
              </a:rPr>
              <a:t>Difficult to say in a word, but cooling is a key for high-power machine</a:t>
            </a:r>
          </a:p>
          <a:p>
            <a:pPr marL="1200150" lvl="2" indent="-285750" algn="l">
              <a:buFont typeface="Arial" panose="020B0604020202020204" pitchFamily="34" charset="0"/>
              <a:buChar char="•"/>
            </a:pPr>
            <a:endParaRPr lang="en-GB" dirty="0">
              <a:solidFill>
                <a:srgbClr val="132577"/>
              </a:solidFill>
              <a:latin typeface="Noto Sans" panose="020B0502040504020204" pitchFamily="34"/>
              <a:ea typeface="Noto Sans" panose="020B0502040504020204" pitchFamily="34"/>
              <a:cs typeface="Noto Sans" panose="020B0502040504020204" pitchFamily="34"/>
            </a:endParaRPr>
          </a:p>
          <a:p>
            <a:pPr marL="285750" indent="-285750" algn="l">
              <a:buFont typeface="Arial" panose="020B0604020202020204" pitchFamily="34" charset="0"/>
              <a:buChar char="•"/>
            </a:pPr>
            <a:r>
              <a:rPr lang="en-GB" b="1" dirty="0">
                <a:solidFill>
                  <a:srgbClr val="132577"/>
                </a:solidFill>
                <a:latin typeface="Noto Sans" panose="020B0502040504020204" pitchFamily="34"/>
                <a:ea typeface="Noto Sans" panose="020B0502040504020204" pitchFamily="34"/>
                <a:cs typeface="Noto Sans" panose="020B0502040504020204" pitchFamily="34"/>
              </a:rPr>
              <a:t>What was the original reliability culture in your domain?</a:t>
            </a:r>
          </a:p>
          <a:p>
            <a:pPr marL="742950" lvl="1" indent="-285750" algn="l">
              <a:buFont typeface="Arial" panose="020B0604020202020204" pitchFamily="34" charset="0"/>
              <a:buChar char="•"/>
            </a:pPr>
            <a:r>
              <a:rPr lang="en-GB" dirty="0">
                <a:solidFill>
                  <a:srgbClr val="132577"/>
                </a:solidFill>
                <a:latin typeface="Noto Sans" panose="020B0502040504020204" pitchFamily="34"/>
                <a:ea typeface="Noto Sans" panose="020B0502040504020204" pitchFamily="34"/>
                <a:cs typeface="Noto Sans" panose="020B0502040504020204" pitchFamily="34"/>
              </a:rPr>
              <a:t>QST </a:t>
            </a:r>
            <a:r>
              <a:rPr lang="en-GB" dirty="0" err="1">
                <a:solidFill>
                  <a:srgbClr val="132577"/>
                </a:solidFill>
                <a:latin typeface="Noto Sans" panose="020B0502040504020204" pitchFamily="34"/>
                <a:ea typeface="Noto Sans" panose="020B0502040504020204" pitchFamily="34"/>
                <a:cs typeface="Noto Sans" panose="020B0502040504020204" pitchFamily="34"/>
              </a:rPr>
              <a:t>Rokkasho</a:t>
            </a:r>
            <a:r>
              <a:rPr lang="en-GB" dirty="0">
                <a:solidFill>
                  <a:srgbClr val="132577"/>
                </a:solidFill>
                <a:latin typeface="Noto Sans" panose="020B0502040504020204" pitchFamily="34"/>
                <a:ea typeface="Noto Sans" panose="020B0502040504020204" pitchFamily="34"/>
                <a:cs typeface="Noto Sans" panose="020B0502040504020204" pitchFamily="34"/>
              </a:rPr>
              <a:t> Institute is a new.</a:t>
            </a:r>
          </a:p>
          <a:p>
            <a:pPr marL="742950" lvl="1" indent="-285750" algn="l">
              <a:buFont typeface="Arial" panose="020B0604020202020204" pitchFamily="34" charset="0"/>
              <a:buChar char="•"/>
            </a:pPr>
            <a:r>
              <a:rPr lang="en-GB" dirty="0">
                <a:solidFill>
                  <a:srgbClr val="132577"/>
                </a:solidFill>
                <a:latin typeface="Noto Sans" panose="020B0502040504020204" pitchFamily="34"/>
                <a:ea typeface="Noto Sans" panose="020B0502040504020204" pitchFamily="34"/>
                <a:cs typeface="Noto Sans" panose="020B0502040504020204" pitchFamily="34"/>
              </a:rPr>
              <a:t>Majority has no any experience in other major accelerator facilities</a:t>
            </a:r>
            <a:r>
              <a:rPr lang="en-GB" dirty="0" smtClean="0">
                <a:solidFill>
                  <a:srgbClr val="132577"/>
                </a:solidFill>
                <a:latin typeface="Noto Sans" panose="020B0502040504020204" pitchFamily="34"/>
                <a:ea typeface="Noto Sans" panose="020B0502040504020204" pitchFamily="34"/>
                <a:cs typeface="Noto Sans" panose="020B0502040504020204" pitchFamily="34"/>
              </a:rPr>
              <a:t>.</a:t>
            </a:r>
          </a:p>
          <a:p>
            <a:pPr lvl="1" algn="l"/>
            <a:r>
              <a:rPr lang="en-GB" dirty="0" smtClean="0">
                <a:solidFill>
                  <a:srgbClr val="132577"/>
                </a:solidFill>
                <a:latin typeface="Noto Sans" panose="020B0502040504020204" pitchFamily="34"/>
                <a:ea typeface="Noto Sans" panose="020B0502040504020204" pitchFamily="34"/>
                <a:cs typeface="Noto Sans" panose="020B0502040504020204" pitchFamily="34"/>
              </a:rPr>
              <a:t>	(</a:t>
            </a:r>
            <a:r>
              <a:rPr lang="en-GB" dirty="0">
                <a:solidFill>
                  <a:srgbClr val="132577"/>
                </a:solidFill>
                <a:latin typeface="Noto Sans" panose="020B0502040504020204" pitchFamily="34"/>
                <a:ea typeface="Noto Sans" panose="020B0502040504020204" pitchFamily="34"/>
                <a:cs typeface="Noto Sans" panose="020B0502040504020204" pitchFamily="34"/>
              </a:rPr>
              <a:t>while some technicians / operators </a:t>
            </a:r>
            <a:r>
              <a:rPr lang="en-GB" dirty="0" smtClean="0">
                <a:solidFill>
                  <a:srgbClr val="132577"/>
                </a:solidFill>
                <a:latin typeface="Noto Sans" panose="020B0502040504020204" pitchFamily="34"/>
                <a:ea typeface="Noto Sans" panose="020B0502040504020204" pitchFamily="34"/>
                <a:cs typeface="Noto Sans" panose="020B0502040504020204" pitchFamily="34"/>
              </a:rPr>
              <a:t>do - typically </a:t>
            </a:r>
            <a:r>
              <a:rPr lang="en-GB" dirty="0">
                <a:solidFill>
                  <a:srgbClr val="132577"/>
                </a:solidFill>
                <a:latin typeface="Noto Sans" panose="020B0502040504020204" pitchFamily="34"/>
                <a:ea typeface="Noto Sans" panose="020B0502040504020204" pitchFamily="34"/>
                <a:cs typeface="Noto Sans" panose="020B0502040504020204" pitchFamily="34"/>
              </a:rPr>
              <a:t>in J-PARC</a:t>
            </a:r>
            <a:r>
              <a:rPr lang="en-GB" dirty="0" smtClean="0">
                <a:solidFill>
                  <a:srgbClr val="132577"/>
                </a:solidFill>
                <a:latin typeface="Noto Sans" panose="020B0502040504020204" pitchFamily="34"/>
                <a:ea typeface="Noto Sans" panose="020B0502040504020204" pitchFamily="34"/>
                <a:cs typeface="Noto Sans" panose="020B0502040504020204" pitchFamily="34"/>
              </a:rPr>
              <a:t>)</a:t>
            </a:r>
            <a:endParaRPr lang="en-GB" dirty="0">
              <a:solidFill>
                <a:srgbClr val="132577"/>
              </a:solidFill>
              <a:latin typeface="Noto Sans" panose="020B0502040504020204" pitchFamily="34"/>
              <a:ea typeface="Noto Sans" panose="020B0502040504020204" pitchFamily="34"/>
              <a:cs typeface="Noto Sans" panose="020B0502040504020204" pitchFamily="34"/>
            </a:endParaRPr>
          </a:p>
          <a:p>
            <a:pPr marL="742950" lvl="1" indent="-285750" algn="l">
              <a:buFont typeface="Arial" panose="020B0604020202020204" pitchFamily="34" charset="0"/>
              <a:buChar char="•"/>
            </a:pPr>
            <a:r>
              <a:rPr lang="en-GB" dirty="0" smtClean="0">
                <a:solidFill>
                  <a:srgbClr val="132577"/>
                </a:solidFill>
                <a:latin typeface="Noto Sans" panose="020B0502040504020204" pitchFamily="34"/>
                <a:ea typeface="Noto Sans" panose="020B0502040504020204" pitchFamily="34"/>
                <a:cs typeface="Noto Sans" panose="020B0502040504020204" pitchFamily="34"/>
              </a:rPr>
              <a:t>Started </a:t>
            </a:r>
            <a:r>
              <a:rPr lang="en-GB" dirty="0">
                <a:solidFill>
                  <a:srgbClr val="132577"/>
                </a:solidFill>
                <a:latin typeface="Noto Sans" panose="020B0502040504020204" pitchFamily="34"/>
                <a:ea typeface="Noto Sans" panose="020B0502040504020204" pitchFamily="34"/>
                <a:cs typeface="Noto Sans" panose="020B0502040504020204" pitchFamily="34"/>
              </a:rPr>
              <a:t>from no-reliability culture, but we have been developed.</a:t>
            </a:r>
          </a:p>
          <a:p>
            <a:pPr marL="285750" indent="-285750" algn="l">
              <a:buFont typeface="Arial" panose="020B0604020202020204" pitchFamily="34" charset="0"/>
              <a:buChar char="•"/>
            </a:pPr>
            <a:endParaRPr lang="en-GB" dirty="0">
              <a:solidFill>
                <a:srgbClr val="132577"/>
              </a:solidFill>
              <a:latin typeface="Noto Sans" panose="020B0502040504020204" pitchFamily="34"/>
              <a:ea typeface="Noto Sans" panose="020B0502040504020204" pitchFamily="34"/>
              <a:cs typeface="Noto Sans" panose="020B0502040504020204" pitchFamily="34"/>
            </a:endParaRPr>
          </a:p>
          <a:p>
            <a:pPr marL="285750" indent="-285750" algn="l">
              <a:buFont typeface="Arial" panose="020B0604020202020204" pitchFamily="34" charset="0"/>
              <a:buChar char="•"/>
            </a:pPr>
            <a:r>
              <a:rPr lang="en-GB" b="1" dirty="0">
                <a:solidFill>
                  <a:srgbClr val="132577"/>
                </a:solidFill>
                <a:latin typeface="Noto Sans" panose="020B0502040504020204" pitchFamily="34"/>
                <a:ea typeface="Noto Sans" panose="020B0502040504020204" pitchFamily="34"/>
                <a:cs typeface="Noto Sans" panose="020B0502040504020204" pitchFamily="34"/>
              </a:rPr>
              <a:t>Hind-sight: What would you advise to others here at ARW from your experience?</a:t>
            </a:r>
          </a:p>
          <a:p>
            <a:pPr marL="742950" lvl="1" indent="-285750" algn="l">
              <a:buFont typeface="Arial" panose="020B0604020202020204" pitchFamily="34" charset="0"/>
              <a:buChar char="•"/>
            </a:pPr>
            <a:r>
              <a:rPr lang="en-US" dirty="0">
                <a:solidFill>
                  <a:srgbClr val="132577"/>
                </a:solidFill>
                <a:latin typeface="Noto Sans" panose="020B0502040504020204" pitchFamily="34"/>
                <a:ea typeface="Noto Sans" panose="020B0502040504020204" pitchFamily="34"/>
                <a:cs typeface="Noto Sans" panose="020B0502040504020204" pitchFamily="34"/>
              </a:rPr>
              <a:t>We have experienced many difficulties that would be unique to in-kind contribution.</a:t>
            </a:r>
          </a:p>
          <a:p>
            <a:pPr marL="742950" lvl="1" indent="-285750" algn="l">
              <a:buFont typeface="Arial" panose="020B0604020202020204" pitchFamily="34" charset="0"/>
              <a:buChar char="•"/>
            </a:pPr>
            <a:r>
              <a:rPr lang="en-US" dirty="0">
                <a:solidFill>
                  <a:srgbClr val="132577"/>
                </a:solidFill>
                <a:latin typeface="Noto Sans" panose="020B0502040504020204" pitchFamily="34"/>
                <a:ea typeface="Noto Sans" panose="020B0502040504020204" pitchFamily="34"/>
                <a:cs typeface="Noto Sans" panose="020B0502040504020204" pitchFamily="34"/>
              </a:rPr>
              <a:t>When procuring a product, maintenance at the delivery site must also be taken into account.</a:t>
            </a:r>
            <a:endParaRPr lang="en-GB" dirty="0">
              <a:solidFill>
                <a:srgbClr val="132577"/>
              </a:solidFill>
              <a:latin typeface="Noto Sans" panose="020B0502040504020204" pitchFamily="34"/>
              <a:ea typeface="Noto Sans" panose="020B0502040504020204" pitchFamily="34"/>
              <a:cs typeface="Noto Sans" panose="020B0502040504020204" pitchFamily="34"/>
            </a:endParaRPr>
          </a:p>
        </p:txBody>
      </p:sp>
      <p:sp>
        <p:nvSpPr>
          <p:cNvPr id="5" name="Rectangle 34">
            <a:extLst>
              <a:ext uri="{FF2B5EF4-FFF2-40B4-BE49-F238E27FC236}">
                <a16:creationId xmlns:a16="http://schemas.microsoft.com/office/drawing/2014/main" id="{BBE59FB3-071E-8D53-FDBC-20717885354A}"/>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2"/>
              </a:rPr>
              <a:t>kondo.keitaro@qst.go.jp</a:t>
            </a:r>
            <a:r>
              <a:rPr lang="en-US" sz="1200" u="sng" dirty="0">
                <a:solidFill>
                  <a:srgbClr val="0563C1"/>
                </a:solidFill>
                <a:effectLst/>
                <a:latin typeface="Calibri" panose="020F0502020204030204" pitchFamily="34" charset="0"/>
                <a:ea typeface="Calibri" panose="020F0502020204030204" pitchFamily="34" charset="0"/>
              </a:rPr>
              <a:t>  </a:t>
            </a:r>
            <a:endParaRPr lang="en-US" sz="1200" dirty="0">
              <a:solidFill>
                <a:srgbClr val="132577"/>
              </a:solidFill>
              <a:latin typeface="Calibri" pitchFamily="34" charset="0"/>
            </a:endParaRPr>
          </a:p>
        </p:txBody>
      </p:sp>
    </p:spTree>
    <p:extLst>
      <p:ext uri="{BB962C8B-B14F-4D97-AF65-F5344CB8AC3E}">
        <p14:creationId xmlns:p14="http://schemas.microsoft.com/office/powerpoint/2010/main" val="357733920"/>
      </p:ext>
    </p:extLst>
  </p:cSld>
  <p:clrMapOvr>
    <a:masterClrMapping/>
  </p:clrMapOvr>
  <p:transition spd="slow">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GB" dirty="0">
                <a:solidFill>
                  <a:srgbClr val="132577"/>
                </a:solidFill>
                <a:latin typeface="Noto Sans" panose="020B0502040504020204" pitchFamily="34"/>
                <a:ea typeface="Noto Sans" panose="020B0502040504020204" pitchFamily="34"/>
                <a:cs typeface="Noto Sans" panose="020B0502040504020204" pitchFamily="34"/>
              </a:rPr>
              <a:t>Looking to the </a:t>
            </a:r>
            <a:r>
              <a:rPr lang="en-GB" b="1" u="sng" dirty="0">
                <a:solidFill>
                  <a:srgbClr val="132577"/>
                </a:solidFill>
                <a:latin typeface="Noto Sans" panose="020B0502040504020204" pitchFamily="34"/>
                <a:ea typeface="Noto Sans" panose="020B0502040504020204" pitchFamily="34"/>
                <a:cs typeface="Noto Sans" panose="020B0502040504020204" pitchFamily="34"/>
              </a:rPr>
              <a:t>Future</a:t>
            </a:r>
          </a:p>
        </p:txBody>
      </p:sp>
      <p:sp>
        <p:nvSpPr>
          <p:cNvPr id="3" name="Rectangle 2"/>
          <p:cNvSpPr/>
          <p:nvPr/>
        </p:nvSpPr>
        <p:spPr>
          <a:xfrm>
            <a:off x="1219200" y="1524000"/>
            <a:ext cx="9525000" cy="4278094"/>
          </a:xfrm>
          <a:prstGeom prst="rect">
            <a:avLst/>
          </a:prstGeom>
        </p:spPr>
        <p:txBody>
          <a:bodyPr wrap="square">
            <a:spAutoFit/>
          </a:bodyPr>
          <a:lstStyle/>
          <a:p>
            <a:pPr marL="285750" indent="-285750" algn="l">
              <a:buFont typeface="Arial" panose="020B0604020202020204" pitchFamily="34" charset="0"/>
              <a:buChar char="•"/>
            </a:pPr>
            <a:r>
              <a:rPr lang="en-GB" b="1" dirty="0">
                <a:solidFill>
                  <a:srgbClr val="132577"/>
                </a:solidFill>
                <a:latin typeface="Noto Sans" panose="020B0502040504020204" pitchFamily="34"/>
                <a:ea typeface="Noto Sans" panose="020B0502040504020204" pitchFamily="34"/>
                <a:cs typeface="Noto Sans" panose="020B0502040504020204" pitchFamily="34"/>
              </a:rPr>
              <a:t>How will availability culture evolve in your organisation? (behavioural / technical)</a:t>
            </a:r>
          </a:p>
          <a:p>
            <a:pPr marL="742950" lvl="1" indent="-285750" algn="l">
              <a:buFont typeface="Arial" panose="020B0604020202020204" pitchFamily="34" charset="0"/>
              <a:buChar char="•"/>
            </a:pPr>
            <a:r>
              <a:rPr lang="en-US" dirty="0">
                <a:solidFill>
                  <a:srgbClr val="132577"/>
                </a:solidFill>
                <a:latin typeface="Noto Sans" panose="020B0502040504020204" pitchFamily="34"/>
                <a:ea typeface="Noto Sans" panose="020B0502040504020204" pitchFamily="34"/>
                <a:cs typeface="Noto Sans" panose="020B0502040504020204" pitchFamily="34"/>
              </a:rPr>
              <a:t>Now that the IFMIF-DONES project is just up and starts running, the </a:t>
            </a:r>
            <a:r>
              <a:rPr lang="en-US" dirty="0" err="1">
                <a:solidFill>
                  <a:srgbClr val="132577"/>
                </a:solidFill>
                <a:latin typeface="Noto Sans" panose="020B0502040504020204" pitchFamily="34"/>
                <a:ea typeface="Noto Sans" panose="020B0502040504020204" pitchFamily="34"/>
                <a:cs typeface="Noto Sans" panose="020B0502040504020204" pitchFamily="34"/>
              </a:rPr>
              <a:t>LIPAc</a:t>
            </a:r>
            <a:r>
              <a:rPr lang="en-US" dirty="0">
                <a:solidFill>
                  <a:srgbClr val="132577"/>
                </a:solidFill>
                <a:latin typeface="Noto Sans" panose="020B0502040504020204" pitchFamily="34"/>
                <a:ea typeface="Noto Sans" panose="020B0502040504020204" pitchFamily="34"/>
                <a:cs typeface="Noto Sans" panose="020B0502040504020204" pitchFamily="34"/>
              </a:rPr>
              <a:t> team is beginning to be aware of what feedback it can bring to that user facility. It will be increasingly important to proceed with commissioning of </a:t>
            </a:r>
            <a:r>
              <a:rPr lang="en-US" dirty="0" err="1">
                <a:solidFill>
                  <a:srgbClr val="132577"/>
                </a:solidFill>
                <a:latin typeface="Noto Sans" panose="020B0502040504020204" pitchFamily="34"/>
                <a:ea typeface="Noto Sans" panose="020B0502040504020204" pitchFamily="34"/>
                <a:cs typeface="Noto Sans" panose="020B0502040504020204" pitchFamily="34"/>
              </a:rPr>
              <a:t>LIPAc</a:t>
            </a:r>
            <a:r>
              <a:rPr lang="en-US" dirty="0">
                <a:solidFill>
                  <a:srgbClr val="132577"/>
                </a:solidFill>
                <a:latin typeface="Noto Sans" panose="020B0502040504020204" pitchFamily="34"/>
                <a:ea typeface="Noto Sans" panose="020B0502040504020204" pitchFamily="34"/>
                <a:cs typeface="Noto Sans" panose="020B0502040504020204" pitchFamily="34"/>
              </a:rPr>
              <a:t> from this perspective.</a:t>
            </a:r>
          </a:p>
          <a:p>
            <a:pPr marL="742950" lvl="1" indent="-285750" algn="l">
              <a:buFont typeface="Arial" panose="020B0604020202020204" pitchFamily="34" charset="0"/>
              <a:buChar char="•"/>
            </a:pPr>
            <a:r>
              <a:rPr lang="en-US" dirty="0">
                <a:solidFill>
                  <a:srgbClr val="132577"/>
                </a:solidFill>
                <a:latin typeface="Noto Sans" panose="020B0502040504020204" pitchFamily="34"/>
                <a:ea typeface="Noto Sans" panose="020B0502040504020204" pitchFamily="34"/>
                <a:cs typeface="Noto Sans" panose="020B0502040504020204" pitchFamily="34"/>
              </a:rPr>
              <a:t>The key would be to report events that affect reliability, accumulate records, and accumulate knowledge about maintenance as well. Not to mention feedback on events that directly affect the target performance.</a:t>
            </a:r>
          </a:p>
          <a:p>
            <a:pPr marL="742950" lvl="1" indent="-285750" algn="l">
              <a:buFont typeface="Arial" panose="020B0604020202020204" pitchFamily="34" charset="0"/>
              <a:buChar char="•"/>
            </a:pPr>
            <a:endParaRPr lang="en-GB" dirty="0">
              <a:solidFill>
                <a:srgbClr val="132577"/>
              </a:solidFill>
              <a:latin typeface="Noto Sans" panose="020B0502040504020204" pitchFamily="34"/>
              <a:ea typeface="Noto Sans" panose="020B0502040504020204" pitchFamily="34"/>
              <a:cs typeface="Noto Sans" panose="020B0502040504020204" pitchFamily="34"/>
            </a:endParaRPr>
          </a:p>
          <a:p>
            <a:pPr marL="285750" indent="-285750" algn="l">
              <a:buFont typeface="Arial" panose="020B0604020202020204" pitchFamily="34" charset="0"/>
              <a:buChar char="•"/>
            </a:pPr>
            <a:r>
              <a:rPr lang="en-GB" b="1" dirty="0">
                <a:solidFill>
                  <a:srgbClr val="132577"/>
                </a:solidFill>
                <a:latin typeface="Noto Sans" panose="020B0502040504020204" pitchFamily="34"/>
                <a:ea typeface="Noto Sans" panose="020B0502040504020204" pitchFamily="34"/>
                <a:cs typeface="Noto Sans" panose="020B0502040504020204" pitchFamily="34"/>
              </a:rPr>
              <a:t>Where do you hope ARW and delegates can help you?</a:t>
            </a:r>
          </a:p>
          <a:p>
            <a:pPr marL="742950" lvl="1" indent="-285750" algn="l">
              <a:buFont typeface="Arial" panose="020B0604020202020204" pitchFamily="34" charset="0"/>
              <a:buChar char="•"/>
            </a:pPr>
            <a:r>
              <a:rPr lang="en-US" dirty="0">
                <a:solidFill>
                  <a:srgbClr val="132577"/>
                </a:solidFill>
                <a:latin typeface="Noto Sans" panose="020B0502040504020204" pitchFamily="34"/>
                <a:ea typeface="Noto Sans" panose="020B0502040504020204" pitchFamily="34"/>
                <a:cs typeface="Noto Sans" panose="020B0502040504020204" pitchFamily="34"/>
              </a:rPr>
              <a:t>If there is anything that seems to be common sense or strongly recommended, I would love to hear it.</a:t>
            </a:r>
          </a:p>
          <a:p>
            <a:pPr marL="742950" lvl="1" indent="-285750" algn="l">
              <a:buFont typeface="Arial" panose="020B0604020202020204" pitchFamily="34" charset="0"/>
              <a:buChar char="•"/>
            </a:pPr>
            <a:r>
              <a:rPr lang="en-US" dirty="0">
                <a:solidFill>
                  <a:srgbClr val="132577"/>
                </a:solidFill>
                <a:latin typeface="Noto Sans" panose="020B0502040504020204" pitchFamily="34"/>
                <a:ea typeface="Noto Sans" panose="020B0502040504020204" pitchFamily="34"/>
                <a:cs typeface="Noto Sans" panose="020B0502040504020204" pitchFamily="34"/>
              </a:rPr>
              <a:t>All the experience of other high-power hadron facilities has been extremely useful.</a:t>
            </a:r>
          </a:p>
          <a:p>
            <a:pPr marL="742950" lvl="1" indent="-285750" algn="l">
              <a:buFont typeface="Arial" panose="020B0604020202020204" pitchFamily="34" charset="0"/>
              <a:buChar char="•"/>
            </a:pPr>
            <a:endParaRPr lang="en-GB" dirty="0">
              <a:solidFill>
                <a:srgbClr val="132577"/>
              </a:solidFill>
              <a:latin typeface="Noto Sans" panose="020B0502040504020204" pitchFamily="34"/>
              <a:ea typeface="Noto Sans" panose="020B0502040504020204" pitchFamily="34"/>
              <a:cs typeface="Noto Sans" panose="020B0502040504020204" pitchFamily="34"/>
            </a:endParaRPr>
          </a:p>
          <a:p>
            <a:pPr marL="285750" indent="-285750" algn="l">
              <a:buFont typeface="Arial" panose="020B0604020202020204" pitchFamily="34" charset="0"/>
              <a:buChar char="•"/>
            </a:pPr>
            <a:r>
              <a:rPr lang="en-GB" b="1" dirty="0">
                <a:solidFill>
                  <a:srgbClr val="132577"/>
                </a:solidFill>
                <a:latin typeface="Noto Sans" panose="020B0502040504020204" pitchFamily="34"/>
                <a:ea typeface="Noto Sans" panose="020B0502040504020204" pitchFamily="34"/>
                <a:cs typeface="Noto Sans" panose="020B0502040504020204" pitchFamily="34"/>
              </a:rPr>
              <a:t>Where do you think you could help ARW and delegates?</a:t>
            </a:r>
          </a:p>
          <a:p>
            <a:pPr marL="742950" lvl="1" indent="-285750" algn="l">
              <a:buFont typeface="Arial" panose="020B0604020202020204" pitchFamily="34" charset="0"/>
              <a:buChar char="•"/>
            </a:pPr>
            <a:r>
              <a:rPr lang="en-US" dirty="0" err="1">
                <a:solidFill>
                  <a:srgbClr val="132577"/>
                </a:solidFill>
                <a:latin typeface="Noto Sans" panose="020B0502040504020204" pitchFamily="34"/>
                <a:ea typeface="Noto Sans" panose="020B0502040504020204" pitchFamily="34"/>
                <a:cs typeface="Noto Sans" panose="020B0502040504020204" pitchFamily="34"/>
              </a:rPr>
              <a:t>LIPAc</a:t>
            </a:r>
            <a:r>
              <a:rPr lang="en-US" dirty="0">
                <a:solidFill>
                  <a:srgbClr val="132577"/>
                </a:solidFill>
                <a:latin typeface="Noto Sans" panose="020B0502040504020204" pitchFamily="34"/>
                <a:ea typeface="Noto Sans" panose="020B0502040504020204" pitchFamily="34"/>
                <a:cs typeface="Noto Sans" panose="020B0502040504020204" pitchFamily="34"/>
              </a:rPr>
              <a:t> is a small machine, but unique in several respects, and is full of a state-of-the-art piece of equipment. We will be able to provide information on matters not experienced elsewhere.</a:t>
            </a:r>
            <a:endParaRPr lang="en-GB" dirty="0">
              <a:solidFill>
                <a:srgbClr val="132577"/>
              </a:solidFill>
              <a:latin typeface="Noto Sans" panose="020B0502040504020204" pitchFamily="34"/>
              <a:ea typeface="Noto Sans" panose="020B0502040504020204" pitchFamily="34"/>
              <a:cs typeface="Noto Sans" panose="020B0502040504020204" pitchFamily="34"/>
            </a:endParaRPr>
          </a:p>
        </p:txBody>
      </p:sp>
      <p:sp>
        <p:nvSpPr>
          <p:cNvPr id="5" name="Rectangle 34">
            <a:extLst>
              <a:ext uri="{FF2B5EF4-FFF2-40B4-BE49-F238E27FC236}">
                <a16:creationId xmlns:a16="http://schemas.microsoft.com/office/drawing/2014/main" id="{C52F9AEF-A830-CE23-93F2-A479909FAFA1}"/>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2"/>
              </a:rPr>
              <a:t>kondo.keitaro@qst.go.jp</a:t>
            </a:r>
            <a:r>
              <a:rPr lang="en-US" sz="1200" u="sng" dirty="0">
                <a:solidFill>
                  <a:srgbClr val="0563C1"/>
                </a:solidFill>
                <a:effectLst/>
                <a:latin typeface="Calibri" panose="020F0502020204030204" pitchFamily="34" charset="0"/>
                <a:ea typeface="Calibri" panose="020F0502020204030204" pitchFamily="34" charset="0"/>
              </a:rPr>
              <a:t>  </a:t>
            </a:r>
            <a:endParaRPr lang="en-US" sz="1200" dirty="0">
              <a:solidFill>
                <a:srgbClr val="132577"/>
              </a:solidFill>
              <a:latin typeface="Calibri" pitchFamily="34" charset="0"/>
            </a:endParaRPr>
          </a:p>
        </p:txBody>
      </p:sp>
    </p:spTree>
    <p:extLst>
      <p:ext uri="{BB962C8B-B14F-4D97-AF65-F5344CB8AC3E}">
        <p14:creationId xmlns:p14="http://schemas.microsoft.com/office/powerpoint/2010/main" val="650072107"/>
      </p:ext>
    </p:extLst>
  </p:cSld>
  <p:clrMapOvr>
    <a:masterClrMapping/>
  </p:clrMapOvr>
  <p:transition spd="slow">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FA1A574-9760-A6AE-76B1-582D9F32F67E}"/>
              </a:ext>
            </a:extLst>
          </p:cNvPr>
          <p:cNvSpPr/>
          <p:nvPr/>
        </p:nvSpPr>
        <p:spPr>
          <a:xfrm>
            <a:off x="1600200" y="3276600"/>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460EB154-9050-ABA8-C240-BC22B1F01864}"/>
              </a:ext>
            </a:extLst>
          </p:cNvPr>
          <p:cNvSpPr/>
          <p:nvPr/>
        </p:nvSpPr>
        <p:spPr>
          <a:xfrm>
            <a:off x="5519057" y="2333897"/>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5E82A203-7B2C-1791-D1BE-DCD40C6EC194}"/>
              </a:ext>
            </a:extLst>
          </p:cNvPr>
          <p:cNvSpPr/>
          <p:nvPr/>
        </p:nvSpPr>
        <p:spPr>
          <a:xfrm>
            <a:off x="10435046" y="2823754"/>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Oval 1">
            <a:extLst>
              <a:ext uri="{FF2B5EF4-FFF2-40B4-BE49-F238E27FC236}">
                <a16:creationId xmlns:a16="http://schemas.microsoft.com/office/drawing/2014/main" id="{7D3A54CC-AEEB-050C-DEDF-DAC390F016FF}"/>
              </a:ext>
            </a:extLst>
          </p:cNvPr>
          <p:cNvSpPr/>
          <p:nvPr/>
        </p:nvSpPr>
        <p:spPr>
          <a:xfrm>
            <a:off x="5976257" y="1981200"/>
            <a:ext cx="304800" cy="3048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512BCB9D-BE0C-4E82-7407-07EE380D6E90}"/>
              </a:ext>
            </a:extLst>
          </p:cNvPr>
          <p:cNvSpPr/>
          <p:nvPr/>
        </p:nvSpPr>
        <p:spPr>
          <a:xfrm>
            <a:off x="2743200" y="3124200"/>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Google Shape;55;p13"/>
          <p:cNvSpPr txBox="1">
            <a:spLocks/>
          </p:cNvSpPr>
          <p:nvPr/>
        </p:nvSpPr>
        <p:spPr>
          <a:xfrm>
            <a:off x="1254034" y="1447800"/>
            <a:ext cx="9749246" cy="4554538"/>
          </a:xfrm>
          <a:prstGeom prst="rect">
            <a:avLst/>
          </a:prstGeom>
          <a:solidFill>
            <a:schemeClr val="bg1"/>
          </a:solidFill>
        </p:spPr>
        <p:txBody>
          <a:bodyPr spcFirstLastPara="1" wrap="square" lIns="121900" tIns="121900" rIns="121900" bIns="1219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1600" b="1" dirty="0">
                <a:solidFill>
                  <a:srgbClr val="132577"/>
                </a:solidFill>
                <a:latin typeface="Noto Sans" panose="020B0502040504020204" pitchFamily="34"/>
                <a:ea typeface="Noto Sans" panose="020B0502040504020204" pitchFamily="34"/>
                <a:cs typeface="Noto Sans" panose="020B0502040504020204" pitchFamily="34"/>
              </a:rPr>
              <a:t>Stephen Molloy</a:t>
            </a:r>
          </a:p>
          <a:p>
            <a:pPr fontAlgn="auto">
              <a:spcAft>
                <a:spcPts val="0"/>
              </a:spcAft>
            </a:pPr>
            <a:endParaRPr lang="en-GB" sz="1600" b="1" dirty="0">
              <a:solidFill>
                <a:srgbClr val="132577"/>
              </a:solidFill>
              <a:latin typeface="Noto Sans" panose="020B0502040504020204" pitchFamily="34"/>
              <a:ea typeface="Noto Sans" panose="020B0502040504020204" pitchFamily="34"/>
              <a:cs typeface="Noto Sans" panose="020B0502040504020204" pitchFamily="34"/>
            </a:endParaRPr>
          </a:p>
          <a:p>
            <a:pPr fontAlgn="auto">
              <a:spcAft>
                <a:spcPts val="0"/>
              </a:spcAft>
            </a:pPr>
            <a:r>
              <a:rPr lang="en-GB" sz="1600" b="1" dirty="0">
                <a:solidFill>
                  <a:srgbClr val="132577"/>
                </a:solidFill>
                <a:latin typeface="Noto Sans" panose="020B0502040504020204" pitchFamily="34"/>
                <a:ea typeface="Noto Sans" panose="020B0502040504020204" pitchFamily="34"/>
                <a:cs typeface="Noto Sans" panose="020B0502040504020204" pitchFamily="34"/>
              </a:rPr>
              <a:t>Head of Accelerator Operations, MAX-IV, Lund, Sweden</a:t>
            </a:r>
          </a:p>
          <a:p>
            <a:pPr lvl="1" fontAlgn="auto">
              <a:spcAft>
                <a:spcPts val="0"/>
              </a:spcAft>
            </a:pPr>
            <a:r>
              <a:rPr lang="en-GB" sz="1600" dirty="0" err="1">
                <a:solidFill>
                  <a:srgbClr val="132577"/>
                </a:solidFill>
                <a:latin typeface="Noto Sans" panose="020B0502040504020204" pitchFamily="34"/>
                <a:ea typeface="Noto Sans" panose="020B0502040504020204" pitchFamily="34"/>
                <a:cs typeface="Noto Sans" panose="020B0502040504020204" pitchFamily="34"/>
              </a:rPr>
              <a:t>AccOps</a:t>
            </a:r>
            <a:r>
              <a:rPr lang="en-GB" sz="1600" dirty="0">
                <a:solidFill>
                  <a:srgbClr val="132577"/>
                </a:solidFill>
                <a:latin typeface="Noto Sans" panose="020B0502040504020204" pitchFamily="34"/>
                <a:ea typeface="Noto Sans" panose="020B0502040504020204" pitchFamily="34"/>
                <a:cs typeface="Noto Sans" panose="020B0502040504020204" pitchFamily="34"/>
              </a:rPr>
              <a:t> at MAXIV consists of me, my deputy (Filip Persson), and 8 FTE’s working shifts</a:t>
            </a:r>
          </a:p>
          <a:p>
            <a:pPr lvl="1" fontAlgn="auto">
              <a:spcAft>
                <a:spcPts val="0"/>
              </a:spcAft>
            </a:pPr>
            <a:r>
              <a:rPr lang="en-GB" sz="1600" dirty="0">
                <a:solidFill>
                  <a:srgbClr val="132577"/>
                </a:solidFill>
                <a:latin typeface="Noto Sans" panose="020B0502040504020204" pitchFamily="34"/>
                <a:ea typeface="Noto Sans" panose="020B0502040504020204" pitchFamily="34"/>
                <a:cs typeface="Noto Sans" panose="020B0502040504020204" pitchFamily="34"/>
              </a:rPr>
              <a:t>24/7 coverage by at least one person</a:t>
            </a:r>
          </a:p>
          <a:p>
            <a:pPr lvl="1" fontAlgn="auto">
              <a:spcAft>
                <a:spcPts val="0"/>
              </a:spcAft>
            </a:pPr>
            <a:endParaRPr lang="en-GB" sz="1600" dirty="0">
              <a:solidFill>
                <a:srgbClr val="132577"/>
              </a:solidFill>
              <a:latin typeface="Noto Sans" panose="020B0502040504020204" pitchFamily="34"/>
              <a:ea typeface="Noto Sans" panose="020B0502040504020204" pitchFamily="34"/>
              <a:cs typeface="Noto Sans" panose="020B0502040504020204" pitchFamily="34"/>
            </a:endParaRPr>
          </a:p>
          <a:p>
            <a:pPr lvl="2" fontAlgn="auto">
              <a:spcAft>
                <a:spcPts val="0"/>
              </a:spcAft>
            </a:pPr>
            <a:r>
              <a:rPr lang="en-GB" sz="1600" dirty="0">
                <a:solidFill>
                  <a:srgbClr val="132577"/>
                </a:solidFill>
                <a:latin typeface="Noto Sans" panose="020B0502040504020204" pitchFamily="34"/>
                <a:ea typeface="Noto Sans" panose="020B0502040504020204" pitchFamily="34"/>
                <a:cs typeface="Noto Sans" panose="020B0502040504020204" pitchFamily="34"/>
              </a:rPr>
              <a:t>…User delivery, machine studies, RF conditioning…</a:t>
            </a:r>
          </a:p>
          <a:p>
            <a:pPr lvl="2" fontAlgn="auto">
              <a:spcAft>
                <a:spcPts val="0"/>
              </a:spcAft>
            </a:pPr>
            <a:endParaRPr lang="en-GB" sz="1600" dirty="0">
              <a:solidFill>
                <a:srgbClr val="132577"/>
              </a:solidFill>
              <a:latin typeface="Noto Sans" panose="020B0502040504020204" pitchFamily="34"/>
              <a:ea typeface="Noto Sans" panose="020B0502040504020204" pitchFamily="34"/>
              <a:cs typeface="Noto Sans" panose="020B0502040504020204" pitchFamily="34"/>
            </a:endParaRPr>
          </a:p>
          <a:p>
            <a:pPr fontAlgn="auto">
              <a:spcAft>
                <a:spcPts val="0"/>
              </a:spcAft>
            </a:pPr>
            <a:r>
              <a:rPr lang="en-GB" sz="1600" b="1" dirty="0">
                <a:solidFill>
                  <a:srgbClr val="132577"/>
                </a:solidFill>
                <a:latin typeface="Noto Sans" panose="020B0502040504020204" pitchFamily="34"/>
                <a:ea typeface="Noto Sans" panose="020B0502040504020204" pitchFamily="34"/>
                <a:cs typeface="Noto Sans" panose="020B0502040504020204" pitchFamily="34"/>
              </a:rPr>
              <a:t>My expertise</a:t>
            </a:r>
          </a:p>
          <a:p>
            <a:pPr lvl="1" fontAlgn="auto">
              <a:spcAft>
                <a:spcPts val="0"/>
              </a:spcAft>
            </a:pPr>
            <a:r>
              <a:rPr lang="en-GB" sz="1600" dirty="0">
                <a:solidFill>
                  <a:srgbClr val="132577"/>
                </a:solidFill>
                <a:latin typeface="Noto Sans" panose="020B0502040504020204" pitchFamily="34"/>
                <a:ea typeface="Noto Sans" panose="020B0502040504020204" pitchFamily="34"/>
                <a:cs typeface="Noto Sans" panose="020B0502040504020204" pitchFamily="34"/>
              </a:rPr>
              <a:t>Beam diagnostics</a:t>
            </a:r>
          </a:p>
          <a:p>
            <a:pPr lvl="1" fontAlgn="auto">
              <a:spcAft>
                <a:spcPts val="0"/>
              </a:spcAft>
            </a:pPr>
            <a:r>
              <a:rPr lang="en-GB" sz="1600" dirty="0">
                <a:solidFill>
                  <a:srgbClr val="132577"/>
                </a:solidFill>
                <a:latin typeface="Noto Sans" panose="020B0502040504020204" pitchFamily="34"/>
                <a:ea typeface="Noto Sans" panose="020B0502040504020204" pitchFamily="34"/>
                <a:cs typeface="Noto Sans" panose="020B0502040504020204" pitchFamily="34"/>
              </a:rPr>
              <a:t>RF (low-level for </a:t>
            </a:r>
            <a:r>
              <a:rPr lang="en-GB" sz="1600" dirty="0" err="1">
                <a:solidFill>
                  <a:srgbClr val="132577"/>
                </a:solidFill>
                <a:latin typeface="Noto Sans" panose="020B0502040504020204" pitchFamily="34"/>
                <a:ea typeface="Noto Sans" panose="020B0502040504020204" pitchFamily="34"/>
                <a:cs typeface="Noto Sans" panose="020B0502040504020204" pitchFamily="34"/>
              </a:rPr>
              <a:t>diags</a:t>
            </a:r>
            <a:r>
              <a:rPr lang="en-GB" sz="1600" dirty="0">
                <a:solidFill>
                  <a:srgbClr val="132577"/>
                </a:solidFill>
                <a:latin typeface="Noto Sans" panose="020B0502040504020204" pitchFamily="34"/>
                <a:ea typeface="Noto Sans" panose="020B0502040504020204" pitchFamily="34"/>
                <a:cs typeface="Noto Sans" panose="020B0502040504020204" pitchFamily="34"/>
              </a:rPr>
              <a:t>, and high power)</a:t>
            </a:r>
          </a:p>
          <a:p>
            <a:pPr lvl="1" fontAlgn="auto">
              <a:spcAft>
                <a:spcPts val="0"/>
              </a:spcAft>
            </a:pPr>
            <a:r>
              <a:rPr lang="en-GB" sz="1600" dirty="0">
                <a:solidFill>
                  <a:srgbClr val="132577"/>
                </a:solidFill>
                <a:latin typeface="Noto Sans" panose="020B0502040504020204" pitchFamily="34"/>
                <a:ea typeface="Noto Sans" panose="020B0502040504020204" pitchFamily="34"/>
                <a:cs typeface="Noto Sans" panose="020B0502040504020204" pitchFamily="34"/>
              </a:rPr>
              <a:t>Software engineering</a:t>
            </a:r>
          </a:p>
        </p:txBody>
      </p:sp>
    </p:spTree>
    <p:extLst>
      <p:ext uri="{BB962C8B-B14F-4D97-AF65-F5344CB8AC3E}">
        <p14:creationId xmlns:p14="http://schemas.microsoft.com/office/powerpoint/2010/main" val="372130606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8439684" y="3322966"/>
            <a:ext cx="3131472" cy="3187941"/>
          </a:xfrm>
          <a:prstGeom prst="rect">
            <a:avLst/>
          </a:prstGeom>
          <a:noFill/>
          <a:ln>
            <a:noFill/>
          </a:ln>
        </p:spPr>
      </p:pic>
      <p:pic>
        <p:nvPicPr>
          <p:cNvPr id="62" name="Google Shape;62;p14"/>
          <p:cNvPicPr preferRelativeResize="0"/>
          <p:nvPr/>
        </p:nvPicPr>
        <p:blipFill>
          <a:blip r:embed="rId4">
            <a:alphaModFix/>
          </a:blip>
          <a:stretch>
            <a:fillRect/>
          </a:stretch>
        </p:blipFill>
        <p:spPr>
          <a:xfrm>
            <a:off x="180034" y="4033396"/>
            <a:ext cx="2820500" cy="2477511"/>
          </a:xfrm>
          <a:prstGeom prst="rect">
            <a:avLst/>
          </a:prstGeom>
          <a:noFill/>
          <a:ln>
            <a:noFill/>
          </a:ln>
        </p:spPr>
      </p:pic>
      <p:pic>
        <p:nvPicPr>
          <p:cNvPr id="63" name="Google Shape;63;p14"/>
          <p:cNvPicPr preferRelativeResize="0"/>
          <p:nvPr/>
        </p:nvPicPr>
        <p:blipFill>
          <a:blip r:embed="rId5">
            <a:alphaModFix/>
          </a:blip>
          <a:stretch>
            <a:fillRect/>
          </a:stretch>
        </p:blipFill>
        <p:spPr>
          <a:xfrm>
            <a:off x="8289899" y="1002834"/>
            <a:ext cx="3431032" cy="1312733"/>
          </a:xfrm>
          <a:prstGeom prst="rect">
            <a:avLst/>
          </a:prstGeom>
          <a:noFill/>
          <a:ln>
            <a:noFill/>
          </a:ln>
        </p:spPr>
      </p:pic>
      <p:pic>
        <p:nvPicPr>
          <p:cNvPr id="64" name="Google Shape;64;p14"/>
          <p:cNvPicPr preferRelativeResize="0"/>
          <p:nvPr/>
        </p:nvPicPr>
        <p:blipFill>
          <a:blip r:embed="rId6">
            <a:alphaModFix/>
          </a:blip>
          <a:stretch>
            <a:fillRect/>
          </a:stretch>
        </p:blipFill>
        <p:spPr>
          <a:xfrm>
            <a:off x="2572959" y="1421526"/>
            <a:ext cx="5397599" cy="3191100"/>
          </a:xfrm>
          <a:prstGeom prst="rect">
            <a:avLst/>
          </a:prstGeom>
          <a:noFill/>
          <a:ln>
            <a:noFill/>
          </a:ln>
        </p:spPr>
      </p:pic>
      <p:cxnSp>
        <p:nvCxnSpPr>
          <p:cNvPr id="65" name="Google Shape;65;p14"/>
          <p:cNvCxnSpPr>
            <a:stCxn id="62" idx="0"/>
          </p:cNvCxnSpPr>
          <p:nvPr/>
        </p:nvCxnSpPr>
        <p:spPr>
          <a:xfrm rot="10800000" flipH="1">
            <a:off x="1590284" y="2373396"/>
            <a:ext cx="2743200" cy="1660000"/>
          </a:xfrm>
          <a:prstGeom prst="straightConnector1">
            <a:avLst/>
          </a:prstGeom>
          <a:noFill/>
          <a:ln w="19050" cap="flat" cmpd="sng">
            <a:solidFill>
              <a:schemeClr val="accent1"/>
            </a:solidFill>
            <a:prstDash val="solid"/>
            <a:round/>
            <a:headEnd type="none" w="med" len="med"/>
            <a:tailEnd type="triangle" w="med" len="med"/>
          </a:ln>
        </p:spPr>
      </p:cxnSp>
      <p:cxnSp>
        <p:nvCxnSpPr>
          <p:cNvPr id="66" name="Google Shape;66;p14"/>
          <p:cNvCxnSpPr/>
          <p:nvPr/>
        </p:nvCxnSpPr>
        <p:spPr>
          <a:xfrm rot="10800000">
            <a:off x="6759767" y="3654933"/>
            <a:ext cx="1688400" cy="964800"/>
          </a:xfrm>
          <a:prstGeom prst="straightConnector1">
            <a:avLst/>
          </a:prstGeom>
          <a:noFill/>
          <a:ln w="19050" cap="flat" cmpd="sng">
            <a:solidFill>
              <a:schemeClr val="accent1"/>
            </a:solidFill>
            <a:prstDash val="solid"/>
            <a:round/>
            <a:headEnd type="none" w="med" len="med"/>
            <a:tailEnd type="triangle" w="med" len="med"/>
          </a:ln>
        </p:spPr>
      </p:cxnSp>
      <p:cxnSp>
        <p:nvCxnSpPr>
          <p:cNvPr id="67" name="Google Shape;67;p14"/>
          <p:cNvCxnSpPr/>
          <p:nvPr/>
        </p:nvCxnSpPr>
        <p:spPr>
          <a:xfrm flipH="1">
            <a:off x="6631833" y="1394200"/>
            <a:ext cx="1665600" cy="625600"/>
          </a:xfrm>
          <a:prstGeom prst="straightConnector1">
            <a:avLst/>
          </a:prstGeom>
          <a:noFill/>
          <a:ln w="19050" cap="flat" cmpd="sng">
            <a:solidFill>
              <a:schemeClr val="accent1"/>
            </a:solidFill>
            <a:prstDash val="solid"/>
            <a:round/>
            <a:headEnd type="none" w="med" len="med"/>
            <a:tailEnd type="triangle" w="med" len="med"/>
          </a:ln>
        </p:spPr>
      </p:cxnSp>
      <p:sp>
        <p:nvSpPr>
          <p:cNvPr id="2" name="Title 1">
            <a:extLst>
              <a:ext uri="{FF2B5EF4-FFF2-40B4-BE49-F238E27FC236}">
                <a16:creationId xmlns:a16="http://schemas.microsoft.com/office/drawing/2014/main" id="{21CA2E02-36C6-5CBE-F410-3FFAD2F7BC25}"/>
              </a:ext>
            </a:extLst>
          </p:cNvPr>
          <p:cNvSpPr txBox="1">
            <a:spLocks/>
          </p:cNvSpPr>
          <p:nvPr/>
        </p:nvSpPr>
        <p:spPr>
          <a:xfrm>
            <a:off x="-4618" y="0"/>
            <a:ext cx="9986818" cy="762000"/>
          </a:xfrm>
          <a:prstGeom prst="rect">
            <a:avLst/>
          </a:prstGeom>
        </p:spPr>
        <p:txBody>
          <a:bodyPr anchor="ctr"/>
          <a:lstStyle>
            <a:lvl1pPr algn="l" rtl="0" fontAlgn="base">
              <a:spcBef>
                <a:spcPct val="0"/>
              </a:spcBef>
              <a:spcAft>
                <a:spcPct val="0"/>
              </a:spcAft>
              <a:defRPr sz="3800">
                <a:solidFill>
                  <a:schemeClr val="accent6"/>
                </a:solidFill>
                <a:latin typeface="+mj-lt"/>
                <a:ea typeface="+mj-ea"/>
                <a:cs typeface="+mj-cs"/>
              </a:defRPr>
            </a:lvl1pPr>
            <a:lvl2pPr algn="r" rtl="0" fontAlgn="base">
              <a:spcBef>
                <a:spcPct val="0"/>
              </a:spcBef>
              <a:spcAft>
                <a:spcPct val="0"/>
              </a:spcAft>
              <a:defRPr sz="3800">
                <a:solidFill>
                  <a:schemeClr val="bg1"/>
                </a:solidFill>
                <a:latin typeface="Calibri" pitchFamily="34" charset="0"/>
              </a:defRPr>
            </a:lvl2pPr>
            <a:lvl3pPr algn="r" rtl="0" fontAlgn="base">
              <a:spcBef>
                <a:spcPct val="0"/>
              </a:spcBef>
              <a:spcAft>
                <a:spcPct val="0"/>
              </a:spcAft>
              <a:defRPr sz="3800">
                <a:solidFill>
                  <a:schemeClr val="bg1"/>
                </a:solidFill>
                <a:latin typeface="Calibri" pitchFamily="34" charset="0"/>
              </a:defRPr>
            </a:lvl3pPr>
            <a:lvl4pPr algn="r" rtl="0" fontAlgn="base">
              <a:spcBef>
                <a:spcPct val="0"/>
              </a:spcBef>
              <a:spcAft>
                <a:spcPct val="0"/>
              </a:spcAft>
              <a:defRPr sz="3800">
                <a:solidFill>
                  <a:schemeClr val="bg1"/>
                </a:solidFill>
                <a:latin typeface="Calibri" pitchFamily="34" charset="0"/>
              </a:defRPr>
            </a:lvl4pPr>
            <a:lvl5pPr algn="r" rtl="0" fontAlgn="base">
              <a:spcBef>
                <a:spcPct val="0"/>
              </a:spcBef>
              <a:spcAft>
                <a:spcPct val="0"/>
              </a:spcAft>
              <a:defRPr sz="3800">
                <a:solidFill>
                  <a:schemeClr val="bg1"/>
                </a:solidFill>
                <a:latin typeface="Calibri" pitchFamily="34" charset="0"/>
              </a:defRPr>
            </a:lvl5pPr>
            <a:lvl6pPr marL="457200" algn="r" rtl="0" fontAlgn="base">
              <a:spcBef>
                <a:spcPct val="0"/>
              </a:spcBef>
              <a:spcAft>
                <a:spcPct val="0"/>
              </a:spcAft>
              <a:defRPr sz="3800">
                <a:solidFill>
                  <a:schemeClr val="bg1"/>
                </a:solidFill>
                <a:latin typeface="Calibri" pitchFamily="34" charset="0"/>
              </a:defRPr>
            </a:lvl6pPr>
            <a:lvl7pPr marL="914400" algn="r" rtl="0" fontAlgn="base">
              <a:spcBef>
                <a:spcPct val="0"/>
              </a:spcBef>
              <a:spcAft>
                <a:spcPct val="0"/>
              </a:spcAft>
              <a:defRPr sz="3800">
                <a:solidFill>
                  <a:schemeClr val="bg1"/>
                </a:solidFill>
                <a:latin typeface="Calibri" pitchFamily="34" charset="0"/>
              </a:defRPr>
            </a:lvl7pPr>
            <a:lvl8pPr marL="1371600" algn="r" rtl="0" fontAlgn="base">
              <a:spcBef>
                <a:spcPct val="0"/>
              </a:spcBef>
              <a:spcAft>
                <a:spcPct val="0"/>
              </a:spcAft>
              <a:defRPr sz="3800">
                <a:solidFill>
                  <a:schemeClr val="bg1"/>
                </a:solidFill>
                <a:latin typeface="Calibri" pitchFamily="34" charset="0"/>
              </a:defRPr>
            </a:lvl8pPr>
            <a:lvl9pPr marL="1828800" algn="r" rtl="0" fontAlgn="base">
              <a:spcBef>
                <a:spcPct val="0"/>
              </a:spcBef>
              <a:spcAft>
                <a:spcPct val="0"/>
              </a:spcAft>
              <a:defRPr sz="3800">
                <a:solidFill>
                  <a:schemeClr val="bg1"/>
                </a:solidFill>
                <a:latin typeface="Calibri" pitchFamily="34" charset="0"/>
              </a:defRPr>
            </a:lvl9pPr>
          </a:lstStyle>
          <a:p>
            <a:pPr eaLnBrk="1" hangingPunct="1"/>
            <a:endParaRPr lang="en-GB" b="1" u="sng" kern="0" dirty="0">
              <a:solidFill>
                <a:srgbClr val="132577"/>
              </a:solidFill>
              <a:latin typeface="Noto Sans" panose="020B0502040504020204" pitchFamily="34"/>
              <a:ea typeface="Noto Sans" panose="020B0502040504020204" pitchFamily="34"/>
              <a:cs typeface="Noto Sans" panose="020B0502040504020204" pitchFamily="34"/>
            </a:endParaRPr>
          </a:p>
        </p:txBody>
      </p:sp>
      <p:sp>
        <p:nvSpPr>
          <p:cNvPr id="3" name="Title 2">
            <a:extLst>
              <a:ext uri="{FF2B5EF4-FFF2-40B4-BE49-F238E27FC236}">
                <a16:creationId xmlns:a16="http://schemas.microsoft.com/office/drawing/2014/main" id="{C2C18DA2-EC9F-1904-9E5F-E706C775F96E}"/>
              </a:ext>
            </a:extLst>
          </p:cNvPr>
          <p:cNvSpPr>
            <a:spLocks noGrp="1"/>
          </p:cNvSpPr>
          <p:nvPr>
            <p:ph type="title"/>
          </p:nvPr>
        </p:nvSpPr>
        <p:spPr/>
        <p:txBody>
          <a:bodyPr/>
          <a:lstStyle/>
          <a:p>
            <a:r>
              <a:rPr lang="en-GB" kern="0" dirty="0">
                <a:solidFill>
                  <a:srgbClr val="132577"/>
                </a:solidFill>
                <a:latin typeface="Noto Sans" panose="020B0502040504020204" pitchFamily="34"/>
                <a:ea typeface="Noto Sans" panose="020B0502040504020204" pitchFamily="34"/>
                <a:cs typeface="Noto Sans" panose="020B0502040504020204" pitchFamily="34"/>
              </a:rPr>
              <a:t>MAX-IV Machines</a:t>
            </a:r>
            <a:endParaRPr lang="en-GB" dirty="0"/>
          </a:p>
        </p:txBody>
      </p:sp>
      <p:sp>
        <p:nvSpPr>
          <p:cNvPr id="5" name="Rectangle 34">
            <a:extLst>
              <a:ext uri="{FF2B5EF4-FFF2-40B4-BE49-F238E27FC236}">
                <a16:creationId xmlns:a16="http://schemas.microsoft.com/office/drawing/2014/main" id="{ADB61DCF-5209-2EAC-942D-E8ADA7B66D12}"/>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7"/>
              </a:rPr>
              <a:t>stephen.molloy@maxiv.lu.se</a:t>
            </a:r>
            <a:r>
              <a:rPr lang="en-US" sz="1200" u="sng" dirty="0">
                <a:solidFill>
                  <a:srgbClr val="0563C1"/>
                </a:solidFill>
                <a:effectLst/>
                <a:latin typeface="Calibri" panose="020F0502020204030204" pitchFamily="34" charset="0"/>
                <a:ea typeface="Calibri" panose="020F0502020204030204" pitchFamily="34" charset="0"/>
              </a:rPr>
              <a:t>  </a:t>
            </a:r>
            <a:endParaRPr lang="en-US" sz="1200" dirty="0">
              <a:solidFill>
                <a:srgbClr val="132577"/>
              </a:solidFill>
              <a:latin typeface="Calibri" pitchFamily="34" charset="0"/>
            </a:endParaRPr>
          </a:p>
        </p:txBody>
      </p:sp>
    </p:spTree>
  </p:cSld>
  <p:clrMapOvr>
    <a:masterClrMapping/>
  </p:clrMapOvr>
  <p:transition spd="slow">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3" name="Google Shape;73;p15"/>
          <p:cNvPicPr preferRelativeResize="0"/>
          <p:nvPr/>
        </p:nvPicPr>
        <p:blipFill>
          <a:blip r:embed="rId3">
            <a:alphaModFix/>
          </a:blip>
          <a:stretch>
            <a:fillRect/>
          </a:stretch>
        </p:blipFill>
        <p:spPr>
          <a:xfrm>
            <a:off x="63300" y="1461733"/>
            <a:ext cx="7224267" cy="5160200"/>
          </a:xfrm>
          <a:prstGeom prst="rect">
            <a:avLst/>
          </a:prstGeom>
          <a:noFill/>
          <a:ln>
            <a:noFill/>
          </a:ln>
        </p:spPr>
      </p:pic>
      <p:pic>
        <p:nvPicPr>
          <p:cNvPr id="74" name="Google Shape;74;p15"/>
          <p:cNvPicPr preferRelativeResize="0"/>
          <p:nvPr/>
        </p:nvPicPr>
        <p:blipFill>
          <a:blip r:embed="rId4">
            <a:alphaModFix/>
          </a:blip>
          <a:stretch>
            <a:fillRect/>
          </a:stretch>
        </p:blipFill>
        <p:spPr>
          <a:xfrm>
            <a:off x="7430767" y="75367"/>
            <a:ext cx="4601567" cy="3286844"/>
          </a:xfrm>
          <a:prstGeom prst="rect">
            <a:avLst/>
          </a:prstGeom>
          <a:noFill/>
          <a:ln>
            <a:noFill/>
          </a:ln>
        </p:spPr>
      </p:pic>
      <p:pic>
        <p:nvPicPr>
          <p:cNvPr id="75" name="Google Shape;75;p15"/>
          <p:cNvPicPr preferRelativeResize="0"/>
          <p:nvPr/>
        </p:nvPicPr>
        <p:blipFill>
          <a:blip r:embed="rId5">
            <a:alphaModFix/>
          </a:blip>
          <a:stretch>
            <a:fillRect/>
          </a:stretch>
        </p:blipFill>
        <p:spPr>
          <a:xfrm>
            <a:off x="7430767" y="3491434"/>
            <a:ext cx="4761235" cy="3400900"/>
          </a:xfrm>
          <a:prstGeom prst="rect">
            <a:avLst/>
          </a:prstGeom>
          <a:noFill/>
          <a:ln>
            <a:noFill/>
          </a:ln>
        </p:spPr>
      </p:pic>
      <p:sp>
        <p:nvSpPr>
          <p:cNvPr id="3" name="Title 2">
            <a:extLst>
              <a:ext uri="{FF2B5EF4-FFF2-40B4-BE49-F238E27FC236}">
                <a16:creationId xmlns:a16="http://schemas.microsoft.com/office/drawing/2014/main" id="{ADF97CE9-9580-F40F-6FCF-B5CA3B4DF090}"/>
              </a:ext>
            </a:extLst>
          </p:cNvPr>
          <p:cNvSpPr>
            <a:spLocks noGrp="1"/>
          </p:cNvSpPr>
          <p:nvPr>
            <p:ph type="title"/>
          </p:nvPr>
        </p:nvSpPr>
        <p:spPr/>
        <p:txBody>
          <a:bodyPr/>
          <a:lstStyle/>
          <a:p>
            <a:r>
              <a:rPr lang="en-GB" dirty="0">
                <a:solidFill>
                  <a:schemeClr val="accent2"/>
                </a:solidFill>
                <a:latin typeface="Noto Sans" panose="020B0502040504020204" pitchFamily="34"/>
                <a:ea typeface="Noto Sans" panose="020B0502040504020204" pitchFamily="34"/>
                <a:cs typeface="Noto Sans" panose="020B0502040504020204" pitchFamily="34"/>
              </a:rPr>
              <a:t>MAX-IV Availability</a:t>
            </a:r>
          </a:p>
        </p:txBody>
      </p:sp>
      <p:sp>
        <p:nvSpPr>
          <p:cNvPr id="4" name="Rectangle 34">
            <a:extLst>
              <a:ext uri="{FF2B5EF4-FFF2-40B4-BE49-F238E27FC236}">
                <a16:creationId xmlns:a16="http://schemas.microsoft.com/office/drawing/2014/main" id="{80DE7093-C199-1975-C431-501B756FC944}"/>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6"/>
              </a:rPr>
              <a:t>stephen.molloy@maxiv.lu.se</a:t>
            </a:r>
            <a:r>
              <a:rPr lang="en-US" sz="1200" u="sng" dirty="0">
                <a:solidFill>
                  <a:srgbClr val="0563C1"/>
                </a:solidFill>
                <a:effectLst/>
                <a:latin typeface="Calibri" panose="020F0502020204030204" pitchFamily="34" charset="0"/>
                <a:ea typeface="Calibri" panose="020F0502020204030204" pitchFamily="34" charset="0"/>
              </a:rPr>
              <a:t>  </a:t>
            </a:r>
            <a:endParaRPr lang="en-US" sz="1200" dirty="0">
              <a:solidFill>
                <a:srgbClr val="132577"/>
              </a:solidFill>
              <a:latin typeface="Calibri" pitchFamily="34" charset="0"/>
            </a:endParaRPr>
          </a:p>
        </p:txBody>
      </p:sp>
    </p:spTree>
  </p:cSld>
  <p:clrMapOvr>
    <a:masterClrMapping/>
  </p:clrMapOvr>
  <p:transition spd="slow">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25EE35AC-E710-BD01-8986-A2E84AE9F2DD}"/>
              </a:ext>
            </a:extLst>
          </p:cNvPr>
          <p:cNvSpPr>
            <a:spLocks noGrp="1"/>
          </p:cNvSpPr>
          <p:nvPr>
            <p:ph type="title"/>
          </p:nvPr>
        </p:nvSpPr>
        <p:spPr/>
        <p:txBody>
          <a:bodyPr/>
          <a:lstStyle/>
          <a:p>
            <a:pPr eaLnBrk="1" hangingPunct="1"/>
            <a:r>
              <a:rPr lang="en-GB" kern="0" dirty="0">
                <a:solidFill>
                  <a:srgbClr val="132577"/>
                </a:solidFill>
                <a:latin typeface="Noto Sans" panose="020B0502040504020204" pitchFamily="34"/>
                <a:ea typeface="Noto Sans" panose="020B0502040504020204" pitchFamily="34"/>
                <a:cs typeface="Noto Sans" panose="020B0502040504020204" pitchFamily="34"/>
              </a:rPr>
              <a:t>Lessons from the </a:t>
            </a:r>
            <a:r>
              <a:rPr lang="en-GB" b="1" u="sng" kern="0" dirty="0">
                <a:solidFill>
                  <a:srgbClr val="132577"/>
                </a:solidFill>
                <a:latin typeface="Noto Sans" panose="020B0502040504020204" pitchFamily="34"/>
                <a:ea typeface="Noto Sans" panose="020B0502040504020204" pitchFamily="34"/>
                <a:cs typeface="Noto Sans" panose="020B0502040504020204" pitchFamily="34"/>
              </a:rPr>
              <a:t>Past</a:t>
            </a:r>
          </a:p>
        </p:txBody>
      </p:sp>
      <p:sp>
        <p:nvSpPr>
          <p:cNvPr id="81" name="Google Shape;81;p16"/>
          <p:cNvSpPr txBox="1">
            <a:spLocks noGrp="1"/>
          </p:cNvSpPr>
          <p:nvPr>
            <p:ph type="body" sz="quarter" idx="14"/>
          </p:nvPr>
        </p:nvSpPr>
        <p:spPr>
          <a:prstGeom prst="rect">
            <a:avLst/>
          </a:prstGeom>
        </p:spPr>
        <p:txBody>
          <a:bodyPr spcFirstLastPara="1" wrap="square" lIns="121900" tIns="121900" rIns="121900" bIns="121900" anchor="t" anchorCtr="0">
            <a:normAutofit fontScale="85000" lnSpcReduction="20000"/>
          </a:bodyPr>
          <a:lstStyle/>
          <a:p>
            <a:r>
              <a:rPr lang="en" b="1" dirty="0">
                <a:solidFill>
                  <a:schemeClr val="accent2"/>
                </a:solidFill>
              </a:rPr>
              <a:t>Decisions made during design/construction are (necessarily) cautious</a:t>
            </a:r>
            <a:endParaRPr b="1" dirty="0">
              <a:solidFill>
                <a:schemeClr val="accent2"/>
              </a:solidFill>
            </a:endParaRPr>
          </a:p>
          <a:p>
            <a:pPr lvl="1"/>
            <a:r>
              <a:rPr lang="en" dirty="0">
                <a:solidFill>
                  <a:schemeClr val="accent2"/>
                </a:solidFill>
              </a:rPr>
              <a:t>Reviewing these after some years of operation can allow for improvements</a:t>
            </a:r>
            <a:endParaRPr dirty="0">
              <a:solidFill>
                <a:schemeClr val="accent2"/>
              </a:solidFill>
            </a:endParaRPr>
          </a:p>
          <a:p>
            <a:pPr lvl="1"/>
            <a:r>
              <a:rPr lang="en" dirty="0">
                <a:solidFill>
                  <a:schemeClr val="accent2"/>
                </a:solidFill>
              </a:rPr>
              <a:t>E.g., beamline vac protection at MAXIV</a:t>
            </a:r>
          </a:p>
          <a:p>
            <a:pPr lvl="1"/>
            <a:endParaRPr dirty="0">
              <a:solidFill>
                <a:schemeClr val="accent2"/>
              </a:solidFill>
            </a:endParaRPr>
          </a:p>
          <a:p>
            <a:r>
              <a:rPr lang="en" b="1" dirty="0">
                <a:solidFill>
                  <a:schemeClr val="accent2"/>
                </a:solidFill>
              </a:rPr>
              <a:t>Make reliability everyone’s problem</a:t>
            </a:r>
            <a:endParaRPr b="1" dirty="0">
              <a:solidFill>
                <a:schemeClr val="accent2"/>
              </a:solidFill>
            </a:endParaRPr>
          </a:p>
          <a:p>
            <a:pPr lvl="1"/>
            <a:r>
              <a:rPr lang="en" dirty="0">
                <a:solidFill>
                  <a:schemeClr val="accent2"/>
                </a:solidFill>
              </a:rPr>
              <a:t>Easy lab-wide access to stats and prompt reporting of downtimes to sub-system owners</a:t>
            </a:r>
          </a:p>
          <a:p>
            <a:pPr lvl="1"/>
            <a:endParaRPr dirty="0">
              <a:solidFill>
                <a:schemeClr val="accent2"/>
              </a:solidFill>
            </a:endParaRPr>
          </a:p>
          <a:p>
            <a:r>
              <a:rPr lang="en" b="1" dirty="0">
                <a:solidFill>
                  <a:schemeClr val="accent2"/>
                </a:solidFill>
              </a:rPr>
              <a:t>Skilled on-call teams are worth their weight in gold</a:t>
            </a:r>
          </a:p>
          <a:p>
            <a:endParaRPr b="1" dirty="0">
              <a:solidFill>
                <a:schemeClr val="accent2"/>
              </a:solidFill>
            </a:endParaRPr>
          </a:p>
          <a:p>
            <a:r>
              <a:rPr lang="en" b="1" dirty="0">
                <a:solidFill>
                  <a:schemeClr val="accent2"/>
                </a:solidFill>
              </a:rPr>
              <a:t>Two ways to look at reliability</a:t>
            </a:r>
            <a:endParaRPr b="1" dirty="0">
              <a:solidFill>
                <a:schemeClr val="accent2"/>
              </a:solidFill>
            </a:endParaRPr>
          </a:p>
          <a:p>
            <a:pPr lvl="1"/>
            <a:r>
              <a:rPr lang="en" dirty="0">
                <a:solidFill>
                  <a:schemeClr val="accent2"/>
                </a:solidFill>
              </a:rPr>
              <a:t>Technical – e.g., “The cooling system responds too severely to RF load. We should fix that.”</a:t>
            </a:r>
            <a:endParaRPr dirty="0">
              <a:solidFill>
                <a:schemeClr val="accent2"/>
              </a:solidFill>
            </a:endParaRPr>
          </a:p>
          <a:p>
            <a:pPr lvl="1"/>
            <a:r>
              <a:rPr lang="en" dirty="0">
                <a:solidFill>
                  <a:schemeClr val="accent2"/>
                </a:solidFill>
              </a:rPr>
              <a:t>Statistical – e.g., “Our MTBF is not in line with similar facilities. Why is that?”</a:t>
            </a:r>
            <a:endParaRPr dirty="0">
              <a:solidFill>
                <a:schemeClr val="accent2"/>
              </a:solidFill>
            </a:endParaRPr>
          </a:p>
          <a:p>
            <a:pPr lvl="1"/>
            <a:r>
              <a:rPr lang="en" dirty="0">
                <a:solidFill>
                  <a:schemeClr val="accent2"/>
                </a:solidFill>
              </a:rPr>
              <a:t>Both points of view can yield improvements</a:t>
            </a:r>
            <a:endParaRPr dirty="0">
              <a:solidFill>
                <a:schemeClr val="accent2"/>
              </a:solidFill>
            </a:endParaRPr>
          </a:p>
        </p:txBody>
      </p:sp>
      <p:sp>
        <p:nvSpPr>
          <p:cNvPr id="3" name="Title 1">
            <a:extLst>
              <a:ext uri="{FF2B5EF4-FFF2-40B4-BE49-F238E27FC236}">
                <a16:creationId xmlns:a16="http://schemas.microsoft.com/office/drawing/2014/main" id="{9A7B6C7C-7231-A2B2-BD49-9FC9422BB616}"/>
              </a:ext>
            </a:extLst>
          </p:cNvPr>
          <p:cNvSpPr txBox="1">
            <a:spLocks/>
          </p:cNvSpPr>
          <p:nvPr/>
        </p:nvSpPr>
        <p:spPr>
          <a:xfrm>
            <a:off x="-4618" y="0"/>
            <a:ext cx="9986818" cy="762000"/>
          </a:xfrm>
          <a:prstGeom prst="rect">
            <a:avLst/>
          </a:prstGeom>
        </p:spPr>
        <p:txBody>
          <a:bodyPr anchor="ctr"/>
          <a:lstStyle>
            <a:lvl1pPr algn="l" rtl="0" fontAlgn="base">
              <a:spcBef>
                <a:spcPct val="0"/>
              </a:spcBef>
              <a:spcAft>
                <a:spcPct val="0"/>
              </a:spcAft>
              <a:defRPr sz="3800">
                <a:solidFill>
                  <a:schemeClr val="accent6"/>
                </a:solidFill>
                <a:latin typeface="+mj-lt"/>
                <a:ea typeface="+mj-ea"/>
                <a:cs typeface="+mj-cs"/>
              </a:defRPr>
            </a:lvl1pPr>
            <a:lvl2pPr algn="r" rtl="0" fontAlgn="base">
              <a:spcBef>
                <a:spcPct val="0"/>
              </a:spcBef>
              <a:spcAft>
                <a:spcPct val="0"/>
              </a:spcAft>
              <a:defRPr sz="3800">
                <a:solidFill>
                  <a:schemeClr val="bg1"/>
                </a:solidFill>
                <a:latin typeface="Calibri" pitchFamily="34" charset="0"/>
              </a:defRPr>
            </a:lvl2pPr>
            <a:lvl3pPr algn="r" rtl="0" fontAlgn="base">
              <a:spcBef>
                <a:spcPct val="0"/>
              </a:spcBef>
              <a:spcAft>
                <a:spcPct val="0"/>
              </a:spcAft>
              <a:defRPr sz="3800">
                <a:solidFill>
                  <a:schemeClr val="bg1"/>
                </a:solidFill>
                <a:latin typeface="Calibri" pitchFamily="34" charset="0"/>
              </a:defRPr>
            </a:lvl3pPr>
            <a:lvl4pPr algn="r" rtl="0" fontAlgn="base">
              <a:spcBef>
                <a:spcPct val="0"/>
              </a:spcBef>
              <a:spcAft>
                <a:spcPct val="0"/>
              </a:spcAft>
              <a:defRPr sz="3800">
                <a:solidFill>
                  <a:schemeClr val="bg1"/>
                </a:solidFill>
                <a:latin typeface="Calibri" pitchFamily="34" charset="0"/>
              </a:defRPr>
            </a:lvl4pPr>
            <a:lvl5pPr algn="r" rtl="0" fontAlgn="base">
              <a:spcBef>
                <a:spcPct val="0"/>
              </a:spcBef>
              <a:spcAft>
                <a:spcPct val="0"/>
              </a:spcAft>
              <a:defRPr sz="3800">
                <a:solidFill>
                  <a:schemeClr val="bg1"/>
                </a:solidFill>
                <a:latin typeface="Calibri" pitchFamily="34" charset="0"/>
              </a:defRPr>
            </a:lvl5pPr>
            <a:lvl6pPr marL="457200" algn="r" rtl="0" fontAlgn="base">
              <a:spcBef>
                <a:spcPct val="0"/>
              </a:spcBef>
              <a:spcAft>
                <a:spcPct val="0"/>
              </a:spcAft>
              <a:defRPr sz="3800">
                <a:solidFill>
                  <a:schemeClr val="bg1"/>
                </a:solidFill>
                <a:latin typeface="Calibri" pitchFamily="34" charset="0"/>
              </a:defRPr>
            </a:lvl6pPr>
            <a:lvl7pPr marL="914400" algn="r" rtl="0" fontAlgn="base">
              <a:spcBef>
                <a:spcPct val="0"/>
              </a:spcBef>
              <a:spcAft>
                <a:spcPct val="0"/>
              </a:spcAft>
              <a:defRPr sz="3800">
                <a:solidFill>
                  <a:schemeClr val="bg1"/>
                </a:solidFill>
                <a:latin typeface="Calibri" pitchFamily="34" charset="0"/>
              </a:defRPr>
            </a:lvl7pPr>
            <a:lvl8pPr marL="1371600" algn="r" rtl="0" fontAlgn="base">
              <a:spcBef>
                <a:spcPct val="0"/>
              </a:spcBef>
              <a:spcAft>
                <a:spcPct val="0"/>
              </a:spcAft>
              <a:defRPr sz="3800">
                <a:solidFill>
                  <a:schemeClr val="bg1"/>
                </a:solidFill>
                <a:latin typeface="Calibri" pitchFamily="34" charset="0"/>
              </a:defRPr>
            </a:lvl8pPr>
            <a:lvl9pPr marL="1828800" algn="r" rtl="0" fontAlgn="base">
              <a:spcBef>
                <a:spcPct val="0"/>
              </a:spcBef>
              <a:spcAft>
                <a:spcPct val="0"/>
              </a:spcAft>
              <a:defRPr sz="3800">
                <a:solidFill>
                  <a:schemeClr val="bg1"/>
                </a:solidFill>
                <a:latin typeface="Calibri" pitchFamily="34" charset="0"/>
              </a:defRPr>
            </a:lvl9pPr>
          </a:lstStyle>
          <a:p>
            <a:pPr eaLnBrk="1" hangingPunct="1"/>
            <a:endParaRPr lang="en-GB" b="1" u="sng" kern="0" dirty="0">
              <a:solidFill>
                <a:srgbClr val="132577"/>
              </a:solidFill>
              <a:latin typeface="Noto Sans" panose="020B0502040504020204" pitchFamily="34"/>
              <a:ea typeface="Noto Sans" panose="020B0502040504020204" pitchFamily="34"/>
              <a:cs typeface="Noto Sans" panose="020B0502040504020204" pitchFamily="34"/>
            </a:endParaRPr>
          </a:p>
        </p:txBody>
      </p:sp>
      <p:sp>
        <p:nvSpPr>
          <p:cNvPr id="4" name="Rectangle 34">
            <a:extLst>
              <a:ext uri="{FF2B5EF4-FFF2-40B4-BE49-F238E27FC236}">
                <a16:creationId xmlns:a16="http://schemas.microsoft.com/office/drawing/2014/main" id="{E8E83F94-06B2-6B0B-1A07-9B42E334BE31}"/>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3"/>
              </a:rPr>
              <a:t>stephen.molloy@maxiv.lu.se</a:t>
            </a:r>
            <a:r>
              <a:rPr lang="en-US" sz="1200" u="sng" dirty="0">
                <a:solidFill>
                  <a:srgbClr val="0563C1"/>
                </a:solidFill>
                <a:effectLst/>
                <a:latin typeface="Calibri" panose="020F0502020204030204" pitchFamily="34" charset="0"/>
                <a:ea typeface="Calibri" panose="020F0502020204030204" pitchFamily="34" charset="0"/>
              </a:rPr>
              <a:t>  </a:t>
            </a:r>
            <a:endParaRPr lang="en-US" sz="1200" dirty="0">
              <a:solidFill>
                <a:srgbClr val="132577"/>
              </a:solidFill>
              <a:latin typeface="Calibri" pitchFamily="34" charset="0"/>
            </a:endParaRPr>
          </a:p>
        </p:txBody>
      </p:sp>
    </p:spTree>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US" dirty="0" smtClean="0">
                <a:solidFill>
                  <a:srgbClr val="132577"/>
                </a:solidFill>
                <a:latin typeface="Calibri" pitchFamily="34" charset="0"/>
              </a:rPr>
              <a:t>It’s our Workshop… To…</a:t>
            </a:r>
            <a:endParaRPr lang="en-GB" dirty="0">
              <a:solidFill>
                <a:srgbClr val="132577"/>
              </a:solidFill>
            </a:endParaRPr>
          </a:p>
        </p:txBody>
      </p:sp>
      <p:pic>
        <p:nvPicPr>
          <p:cNvPr id="13" name="Picture 12"/>
          <p:cNvPicPr>
            <a:picLocks noChangeAspect="1"/>
          </p:cNvPicPr>
          <p:nvPr/>
        </p:nvPicPr>
        <p:blipFill>
          <a:blip r:embed="rId2"/>
          <a:stretch>
            <a:fillRect/>
          </a:stretch>
        </p:blipFill>
        <p:spPr>
          <a:xfrm>
            <a:off x="990600" y="3200400"/>
            <a:ext cx="10337120" cy="3106093"/>
          </a:xfrm>
          <a:prstGeom prst="rect">
            <a:avLst/>
          </a:prstGeom>
        </p:spPr>
      </p:pic>
      <p:pic>
        <p:nvPicPr>
          <p:cNvPr id="22" name="Picture 21"/>
          <p:cNvPicPr>
            <a:picLocks noChangeAspect="1"/>
          </p:cNvPicPr>
          <p:nvPr/>
        </p:nvPicPr>
        <p:blipFill>
          <a:blip r:embed="rId3"/>
          <a:stretch>
            <a:fillRect/>
          </a:stretch>
        </p:blipFill>
        <p:spPr>
          <a:xfrm>
            <a:off x="983530" y="1295400"/>
            <a:ext cx="10479398" cy="1401656"/>
          </a:xfrm>
          <a:prstGeom prst="rect">
            <a:avLst/>
          </a:prstGeom>
        </p:spPr>
      </p:pic>
    </p:spTree>
    <p:extLst>
      <p:ext uri="{BB962C8B-B14F-4D97-AF65-F5344CB8AC3E}">
        <p14:creationId xmlns:p14="http://schemas.microsoft.com/office/powerpoint/2010/main" val="1528431051"/>
      </p:ext>
    </p:extLst>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3" name="Title 2">
            <a:extLst>
              <a:ext uri="{FF2B5EF4-FFF2-40B4-BE49-F238E27FC236}">
                <a16:creationId xmlns:a16="http://schemas.microsoft.com/office/drawing/2014/main" id="{DC16FB86-9166-3700-D15A-E8643CB05415}"/>
              </a:ext>
            </a:extLst>
          </p:cNvPr>
          <p:cNvSpPr>
            <a:spLocks noGrp="1"/>
          </p:cNvSpPr>
          <p:nvPr>
            <p:ph type="title"/>
          </p:nvPr>
        </p:nvSpPr>
        <p:spPr/>
        <p:txBody>
          <a:bodyPr/>
          <a:lstStyle/>
          <a:p>
            <a:r>
              <a:rPr lang="en-GB" kern="0" dirty="0">
                <a:solidFill>
                  <a:srgbClr val="132577"/>
                </a:solidFill>
                <a:latin typeface="Noto Sans" panose="020B0502040504020204" pitchFamily="34"/>
                <a:ea typeface="Noto Sans" panose="020B0502040504020204" pitchFamily="34"/>
                <a:cs typeface="Noto Sans" panose="020B0502040504020204" pitchFamily="34"/>
              </a:rPr>
              <a:t>Looking to the </a:t>
            </a:r>
            <a:r>
              <a:rPr lang="en-GB" b="1" u="sng" kern="0" dirty="0">
                <a:solidFill>
                  <a:srgbClr val="132577"/>
                </a:solidFill>
                <a:latin typeface="Noto Sans" panose="020B0502040504020204" pitchFamily="34"/>
                <a:ea typeface="Noto Sans" panose="020B0502040504020204" pitchFamily="34"/>
                <a:cs typeface="Noto Sans" panose="020B0502040504020204" pitchFamily="34"/>
              </a:rPr>
              <a:t>Future</a:t>
            </a:r>
            <a:endParaRPr lang="en-GB" dirty="0"/>
          </a:p>
        </p:txBody>
      </p:sp>
      <p:sp>
        <p:nvSpPr>
          <p:cNvPr id="87" name="Google Shape;87;p17"/>
          <p:cNvSpPr txBox="1">
            <a:spLocks noGrp="1"/>
          </p:cNvSpPr>
          <p:nvPr>
            <p:ph type="body" sz="quarter" idx="14"/>
          </p:nvPr>
        </p:nvSpPr>
        <p:spPr>
          <a:prstGeom prst="rect">
            <a:avLst/>
          </a:prstGeom>
        </p:spPr>
        <p:txBody>
          <a:bodyPr spcFirstLastPara="1" wrap="square" lIns="121900" tIns="121900" rIns="121900" bIns="121900" anchor="t" anchorCtr="0">
            <a:normAutofit fontScale="70000" lnSpcReduction="20000"/>
          </a:bodyPr>
          <a:lstStyle/>
          <a:p>
            <a:r>
              <a:rPr lang="en" b="1" dirty="0">
                <a:solidFill>
                  <a:schemeClr val="accent2"/>
                </a:solidFill>
              </a:rPr>
              <a:t>The “J5” maintenance tool</a:t>
            </a:r>
            <a:endParaRPr b="1" dirty="0">
              <a:solidFill>
                <a:schemeClr val="accent2"/>
              </a:solidFill>
            </a:endParaRPr>
          </a:p>
          <a:p>
            <a:pPr lvl="1"/>
            <a:r>
              <a:rPr lang="en" dirty="0">
                <a:solidFill>
                  <a:schemeClr val="accent2"/>
                </a:solidFill>
              </a:rPr>
              <a:t>Deployment at MAXIV should lead to solutions based on data</a:t>
            </a:r>
            <a:endParaRPr dirty="0">
              <a:solidFill>
                <a:schemeClr val="accent2"/>
              </a:solidFill>
            </a:endParaRPr>
          </a:p>
          <a:p>
            <a:pPr lvl="1"/>
            <a:r>
              <a:rPr lang="en" dirty="0">
                <a:solidFill>
                  <a:schemeClr val="accent2"/>
                </a:solidFill>
              </a:rPr>
              <a:t>Rigorous maintenance methods</a:t>
            </a:r>
          </a:p>
          <a:p>
            <a:pPr lvl="1"/>
            <a:endParaRPr dirty="0">
              <a:solidFill>
                <a:schemeClr val="accent2"/>
              </a:solidFill>
            </a:endParaRPr>
          </a:p>
          <a:p>
            <a:r>
              <a:rPr lang="en" b="1" dirty="0">
                <a:solidFill>
                  <a:schemeClr val="accent2"/>
                </a:solidFill>
              </a:rPr>
              <a:t>How can ARW help us?</a:t>
            </a:r>
            <a:endParaRPr b="1" dirty="0">
              <a:solidFill>
                <a:schemeClr val="accent2"/>
              </a:solidFill>
            </a:endParaRPr>
          </a:p>
          <a:p>
            <a:pPr lvl="1"/>
            <a:r>
              <a:rPr lang="en" dirty="0">
                <a:solidFill>
                  <a:schemeClr val="accent2"/>
                </a:solidFill>
              </a:rPr>
              <a:t>Sharing of knowledge on how statistics are kept and used at your facilities</a:t>
            </a:r>
            <a:endParaRPr dirty="0">
              <a:solidFill>
                <a:schemeClr val="accent2"/>
              </a:solidFill>
            </a:endParaRPr>
          </a:p>
          <a:p>
            <a:pPr lvl="1"/>
            <a:r>
              <a:rPr lang="en" dirty="0">
                <a:solidFill>
                  <a:schemeClr val="accent2"/>
                </a:solidFill>
              </a:rPr>
              <a:t>How to deal with an aging facility</a:t>
            </a:r>
          </a:p>
          <a:p>
            <a:pPr lvl="1"/>
            <a:endParaRPr dirty="0">
              <a:solidFill>
                <a:schemeClr val="accent2"/>
              </a:solidFill>
            </a:endParaRPr>
          </a:p>
          <a:p>
            <a:pPr lvl="1"/>
            <a:r>
              <a:rPr lang="en" b="1" dirty="0">
                <a:solidFill>
                  <a:schemeClr val="accent2"/>
                </a:solidFill>
              </a:rPr>
              <a:t>…Machine learning?</a:t>
            </a:r>
            <a:endParaRPr b="1" dirty="0">
              <a:solidFill>
                <a:schemeClr val="accent2"/>
              </a:solidFill>
            </a:endParaRPr>
          </a:p>
          <a:p>
            <a:pPr lvl="2"/>
            <a:r>
              <a:rPr lang="en" dirty="0">
                <a:solidFill>
                  <a:schemeClr val="accent2"/>
                </a:solidFill>
              </a:rPr>
              <a:t>A solution looking for a problem, or a goldmine of potential?</a:t>
            </a:r>
          </a:p>
          <a:p>
            <a:pPr lvl="2"/>
            <a:endParaRPr dirty="0">
              <a:solidFill>
                <a:schemeClr val="accent2"/>
              </a:solidFill>
            </a:endParaRPr>
          </a:p>
          <a:p>
            <a:r>
              <a:rPr lang="en" b="1" dirty="0">
                <a:solidFill>
                  <a:schemeClr val="accent2"/>
                </a:solidFill>
              </a:rPr>
              <a:t>What can MAXIV offer ARW?</a:t>
            </a:r>
            <a:endParaRPr b="1" dirty="0">
              <a:solidFill>
                <a:schemeClr val="accent2"/>
              </a:solidFill>
            </a:endParaRPr>
          </a:p>
          <a:p>
            <a:pPr lvl="1"/>
            <a:r>
              <a:rPr lang="en" dirty="0">
                <a:solidFill>
                  <a:schemeClr val="accent2"/>
                </a:solidFill>
              </a:rPr>
              <a:t>Recent experience of moving a facility from construction, through commissioning, into delivery</a:t>
            </a:r>
            <a:endParaRPr dirty="0">
              <a:solidFill>
                <a:schemeClr val="accent2"/>
              </a:solidFill>
            </a:endParaRPr>
          </a:p>
          <a:p>
            <a:pPr lvl="1"/>
            <a:r>
              <a:rPr lang="en" dirty="0">
                <a:solidFill>
                  <a:schemeClr val="accent2"/>
                </a:solidFill>
              </a:rPr>
              <a:t>Maintenance of high reliability delivery on a tight budget</a:t>
            </a:r>
            <a:endParaRPr dirty="0">
              <a:solidFill>
                <a:schemeClr val="accent2"/>
              </a:solidFill>
            </a:endParaRPr>
          </a:p>
        </p:txBody>
      </p:sp>
      <p:sp>
        <p:nvSpPr>
          <p:cNvPr id="2" name="Title 1">
            <a:extLst>
              <a:ext uri="{FF2B5EF4-FFF2-40B4-BE49-F238E27FC236}">
                <a16:creationId xmlns:a16="http://schemas.microsoft.com/office/drawing/2014/main" id="{25D5AAD7-D22F-9D69-AE8F-36A01BCA2F23}"/>
              </a:ext>
            </a:extLst>
          </p:cNvPr>
          <p:cNvSpPr txBox="1">
            <a:spLocks/>
          </p:cNvSpPr>
          <p:nvPr/>
        </p:nvSpPr>
        <p:spPr>
          <a:xfrm>
            <a:off x="-4618" y="0"/>
            <a:ext cx="9986818" cy="762000"/>
          </a:xfrm>
          <a:prstGeom prst="rect">
            <a:avLst/>
          </a:prstGeom>
        </p:spPr>
        <p:txBody>
          <a:bodyPr anchor="ctr"/>
          <a:lstStyle>
            <a:lvl1pPr algn="l" rtl="0" fontAlgn="base">
              <a:spcBef>
                <a:spcPct val="0"/>
              </a:spcBef>
              <a:spcAft>
                <a:spcPct val="0"/>
              </a:spcAft>
              <a:defRPr sz="3800">
                <a:solidFill>
                  <a:schemeClr val="accent6"/>
                </a:solidFill>
                <a:latin typeface="+mj-lt"/>
                <a:ea typeface="+mj-ea"/>
                <a:cs typeface="+mj-cs"/>
              </a:defRPr>
            </a:lvl1pPr>
            <a:lvl2pPr algn="r" rtl="0" fontAlgn="base">
              <a:spcBef>
                <a:spcPct val="0"/>
              </a:spcBef>
              <a:spcAft>
                <a:spcPct val="0"/>
              </a:spcAft>
              <a:defRPr sz="3800">
                <a:solidFill>
                  <a:schemeClr val="bg1"/>
                </a:solidFill>
                <a:latin typeface="Calibri" pitchFamily="34" charset="0"/>
              </a:defRPr>
            </a:lvl2pPr>
            <a:lvl3pPr algn="r" rtl="0" fontAlgn="base">
              <a:spcBef>
                <a:spcPct val="0"/>
              </a:spcBef>
              <a:spcAft>
                <a:spcPct val="0"/>
              </a:spcAft>
              <a:defRPr sz="3800">
                <a:solidFill>
                  <a:schemeClr val="bg1"/>
                </a:solidFill>
                <a:latin typeface="Calibri" pitchFamily="34" charset="0"/>
              </a:defRPr>
            </a:lvl3pPr>
            <a:lvl4pPr algn="r" rtl="0" fontAlgn="base">
              <a:spcBef>
                <a:spcPct val="0"/>
              </a:spcBef>
              <a:spcAft>
                <a:spcPct val="0"/>
              </a:spcAft>
              <a:defRPr sz="3800">
                <a:solidFill>
                  <a:schemeClr val="bg1"/>
                </a:solidFill>
                <a:latin typeface="Calibri" pitchFamily="34" charset="0"/>
              </a:defRPr>
            </a:lvl4pPr>
            <a:lvl5pPr algn="r" rtl="0" fontAlgn="base">
              <a:spcBef>
                <a:spcPct val="0"/>
              </a:spcBef>
              <a:spcAft>
                <a:spcPct val="0"/>
              </a:spcAft>
              <a:defRPr sz="3800">
                <a:solidFill>
                  <a:schemeClr val="bg1"/>
                </a:solidFill>
                <a:latin typeface="Calibri" pitchFamily="34" charset="0"/>
              </a:defRPr>
            </a:lvl5pPr>
            <a:lvl6pPr marL="457200" algn="r" rtl="0" fontAlgn="base">
              <a:spcBef>
                <a:spcPct val="0"/>
              </a:spcBef>
              <a:spcAft>
                <a:spcPct val="0"/>
              </a:spcAft>
              <a:defRPr sz="3800">
                <a:solidFill>
                  <a:schemeClr val="bg1"/>
                </a:solidFill>
                <a:latin typeface="Calibri" pitchFamily="34" charset="0"/>
              </a:defRPr>
            </a:lvl6pPr>
            <a:lvl7pPr marL="914400" algn="r" rtl="0" fontAlgn="base">
              <a:spcBef>
                <a:spcPct val="0"/>
              </a:spcBef>
              <a:spcAft>
                <a:spcPct val="0"/>
              </a:spcAft>
              <a:defRPr sz="3800">
                <a:solidFill>
                  <a:schemeClr val="bg1"/>
                </a:solidFill>
                <a:latin typeface="Calibri" pitchFamily="34" charset="0"/>
              </a:defRPr>
            </a:lvl7pPr>
            <a:lvl8pPr marL="1371600" algn="r" rtl="0" fontAlgn="base">
              <a:spcBef>
                <a:spcPct val="0"/>
              </a:spcBef>
              <a:spcAft>
                <a:spcPct val="0"/>
              </a:spcAft>
              <a:defRPr sz="3800">
                <a:solidFill>
                  <a:schemeClr val="bg1"/>
                </a:solidFill>
                <a:latin typeface="Calibri" pitchFamily="34" charset="0"/>
              </a:defRPr>
            </a:lvl8pPr>
            <a:lvl9pPr marL="1828800" algn="r" rtl="0" fontAlgn="base">
              <a:spcBef>
                <a:spcPct val="0"/>
              </a:spcBef>
              <a:spcAft>
                <a:spcPct val="0"/>
              </a:spcAft>
              <a:defRPr sz="3800">
                <a:solidFill>
                  <a:schemeClr val="bg1"/>
                </a:solidFill>
                <a:latin typeface="Calibri" pitchFamily="34" charset="0"/>
              </a:defRPr>
            </a:lvl9pPr>
          </a:lstStyle>
          <a:p>
            <a:pPr eaLnBrk="1" hangingPunct="1"/>
            <a:endParaRPr lang="en-GB" b="1" u="sng" kern="0" dirty="0">
              <a:solidFill>
                <a:srgbClr val="132577"/>
              </a:solidFill>
              <a:latin typeface="Noto Sans" panose="020B0502040504020204" pitchFamily="34"/>
              <a:ea typeface="Noto Sans" panose="020B0502040504020204" pitchFamily="34"/>
              <a:cs typeface="Noto Sans" panose="020B0502040504020204" pitchFamily="34"/>
            </a:endParaRPr>
          </a:p>
        </p:txBody>
      </p:sp>
      <p:sp>
        <p:nvSpPr>
          <p:cNvPr id="4" name="Rectangle 34">
            <a:extLst>
              <a:ext uri="{FF2B5EF4-FFF2-40B4-BE49-F238E27FC236}">
                <a16:creationId xmlns:a16="http://schemas.microsoft.com/office/drawing/2014/main" id="{6CCBA421-AB22-5ABD-D1A9-F29EA7C9444C}"/>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3"/>
              </a:rPr>
              <a:t>stephen.molloy@maxiv.lu.se</a:t>
            </a:r>
            <a:r>
              <a:rPr lang="en-US" sz="1200" u="sng" dirty="0">
                <a:solidFill>
                  <a:srgbClr val="0563C1"/>
                </a:solidFill>
                <a:effectLst/>
                <a:latin typeface="Calibri" panose="020F0502020204030204" pitchFamily="34" charset="0"/>
                <a:ea typeface="Calibri" panose="020F0502020204030204" pitchFamily="34" charset="0"/>
              </a:rPr>
              <a:t>  </a:t>
            </a:r>
            <a:endParaRPr lang="en-US" sz="1200" dirty="0">
              <a:solidFill>
                <a:srgbClr val="132577"/>
              </a:solidFill>
              <a:latin typeface="Calibri" pitchFamily="34" charset="0"/>
            </a:endParaRPr>
          </a:p>
        </p:txBody>
      </p:sp>
    </p:spTree>
  </p:cSld>
  <p:clrMapOvr>
    <a:masterClrMapping/>
  </p:clrMapOvr>
  <p:transition spd="slow">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FA1A574-9760-A6AE-76B1-582D9F32F67E}"/>
              </a:ext>
            </a:extLst>
          </p:cNvPr>
          <p:cNvSpPr/>
          <p:nvPr/>
        </p:nvSpPr>
        <p:spPr>
          <a:xfrm>
            <a:off x="1600200" y="3276600"/>
            <a:ext cx="304800" cy="3048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460EB154-9050-ABA8-C240-BC22B1F01864}"/>
              </a:ext>
            </a:extLst>
          </p:cNvPr>
          <p:cNvSpPr/>
          <p:nvPr/>
        </p:nvSpPr>
        <p:spPr>
          <a:xfrm>
            <a:off x="5519057" y="2333897"/>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5E82A203-7B2C-1791-D1BE-DCD40C6EC194}"/>
              </a:ext>
            </a:extLst>
          </p:cNvPr>
          <p:cNvSpPr/>
          <p:nvPr/>
        </p:nvSpPr>
        <p:spPr>
          <a:xfrm>
            <a:off x="10435046" y="2823754"/>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Oval 1">
            <a:extLst>
              <a:ext uri="{FF2B5EF4-FFF2-40B4-BE49-F238E27FC236}">
                <a16:creationId xmlns:a16="http://schemas.microsoft.com/office/drawing/2014/main" id="{7D3A54CC-AEEB-050C-DEDF-DAC390F016FF}"/>
              </a:ext>
            </a:extLst>
          </p:cNvPr>
          <p:cNvSpPr/>
          <p:nvPr/>
        </p:nvSpPr>
        <p:spPr>
          <a:xfrm>
            <a:off x="5976257" y="1981200"/>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512BCB9D-BE0C-4E82-7407-07EE380D6E90}"/>
              </a:ext>
            </a:extLst>
          </p:cNvPr>
          <p:cNvSpPr/>
          <p:nvPr/>
        </p:nvSpPr>
        <p:spPr>
          <a:xfrm>
            <a:off x="2743200" y="3124200"/>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96404982"/>
      </p:ext>
    </p:extLst>
  </p:cSld>
  <p:clrMapOvr>
    <a:masterClrMapping/>
  </p:clrMapOvr>
  <p:transition spd="slow">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GB" dirty="0">
                <a:solidFill>
                  <a:srgbClr val="132577"/>
                </a:solidFill>
                <a:latin typeface="Noto Sans" panose="020B0502040504020204" pitchFamily="34"/>
                <a:ea typeface="Noto Sans" panose="020B0502040504020204" pitchFamily="34"/>
                <a:cs typeface="Noto Sans" panose="020B0502040504020204" pitchFamily="34"/>
              </a:rPr>
              <a:t>Biography – Tasha Summers</a:t>
            </a:r>
          </a:p>
        </p:txBody>
      </p:sp>
      <p:sp>
        <p:nvSpPr>
          <p:cNvPr id="3" name="Rectangle 2"/>
          <p:cNvSpPr/>
          <p:nvPr/>
        </p:nvSpPr>
        <p:spPr>
          <a:xfrm>
            <a:off x="1981200" y="1143000"/>
            <a:ext cx="8686800" cy="5201424"/>
          </a:xfrm>
          <a:prstGeom prst="rect">
            <a:avLst/>
          </a:prstGeom>
        </p:spPr>
        <p:txBody>
          <a:bodyPr wrap="square">
            <a:spAutoFit/>
          </a:bodyPr>
          <a:lstStyle/>
          <a:p>
            <a:pPr algn="l" fontAlgn="base">
              <a:spcAft>
                <a:spcPts val="1200"/>
              </a:spcAft>
            </a:pPr>
            <a:r>
              <a:rPr lang="en-GB" sz="1800" b="1" dirty="0">
                <a:solidFill>
                  <a:srgbClr val="132577"/>
                </a:solidFill>
                <a:latin typeface="Noto Sans" panose="020B0502040504020204" pitchFamily="34"/>
              </a:rPr>
              <a:t>2020 – now: </a:t>
            </a:r>
            <a:r>
              <a:rPr lang="en-GB" sz="1800" b="1" i="0" dirty="0">
                <a:solidFill>
                  <a:srgbClr val="132577"/>
                </a:solidFill>
                <a:effectLst/>
                <a:latin typeface="Noto Sans" panose="020B0502040504020204" pitchFamily="34"/>
              </a:rPr>
              <a:t>SLAC – Deputy Dept. Head of Operations Computing</a:t>
            </a: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Accelerator Directorate, Electronics &amp; Engineering Division.</a:t>
            </a: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1 of 2 “Controls Deputies” – work planning coordinators and liaison to Operations.</a:t>
            </a: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First point of contact for many controls software or computing issues.</a:t>
            </a: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Involved in several upgrade and improvement projects, focusing on software. </a:t>
            </a:r>
          </a:p>
          <a:p>
            <a:pPr marL="285750" indent="-285750" algn="l" fontAlgn="base">
              <a:buFont typeface="Arial" panose="020B0604020202020204" pitchFamily="34" charset="0"/>
              <a:buChar char="•"/>
            </a:pPr>
            <a:endParaRPr lang="en-GB" b="1" dirty="0">
              <a:solidFill>
                <a:srgbClr val="132577"/>
              </a:solidFill>
              <a:latin typeface="Noto Sans" panose="020B0502040504020204" pitchFamily="34"/>
            </a:endParaRPr>
          </a:p>
          <a:p>
            <a:pPr marL="285750" indent="-285750" algn="l" fontAlgn="base">
              <a:buFont typeface="Arial" panose="020B0604020202020204" pitchFamily="34" charset="0"/>
              <a:buChar char="•"/>
            </a:pPr>
            <a:endParaRPr lang="en-GB" b="1" dirty="0">
              <a:solidFill>
                <a:srgbClr val="132577"/>
              </a:solidFill>
              <a:latin typeface="Noto Sans" panose="020B0502040504020204" pitchFamily="34"/>
            </a:endParaRPr>
          </a:p>
          <a:p>
            <a:pPr algn="l" fontAlgn="base"/>
            <a:r>
              <a:rPr lang="en-GB" b="1" dirty="0">
                <a:solidFill>
                  <a:srgbClr val="132577"/>
                </a:solidFill>
                <a:latin typeface="Noto Sans" panose="020B0502040504020204" pitchFamily="34"/>
              </a:rPr>
              <a:t>2016 – 2020: FRIB – Accelerator Controls Physicist for the ReAccelerator</a:t>
            </a: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Responsible for updating the controls HMI to the same toolkit as the new linac. </a:t>
            </a:r>
          </a:p>
          <a:p>
            <a:pPr marL="285750" indent="-285750" algn="l" fontAlgn="base">
              <a:buFont typeface="Arial" panose="020B0604020202020204" pitchFamily="34" charset="0"/>
              <a:buChar char="•"/>
            </a:pPr>
            <a:endParaRPr lang="en-GB" dirty="0">
              <a:solidFill>
                <a:srgbClr val="132577"/>
              </a:solidFill>
              <a:latin typeface="Noto Sans" panose="020B0502040504020204" pitchFamily="34"/>
            </a:endParaRPr>
          </a:p>
          <a:p>
            <a:pPr marL="285750" indent="-285750" algn="l" fontAlgn="base">
              <a:buFont typeface="Arial" panose="020B0604020202020204" pitchFamily="34" charset="0"/>
              <a:buChar char="•"/>
            </a:pPr>
            <a:endParaRPr lang="en-GB" dirty="0">
              <a:solidFill>
                <a:srgbClr val="132577"/>
              </a:solidFill>
              <a:latin typeface="Noto Sans" panose="020B0502040504020204" pitchFamily="34"/>
            </a:endParaRPr>
          </a:p>
          <a:p>
            <a:pPr algn="l" fontAlgn="base"/>
            <a:r>
              <a:rPr lang="en-GB" b="1" dirty="0">
                <a:solidFill>
                  <a:srgbClr val="132577"/>
                </a:solidFill>
                <a:latin typeface="Noto Sans" panose="020B0502040504020204" pitchFamily="34"/>
              </a:rPr>
              <a:t>2013 – 2016: BNL – Lead Operator &amp; Operator Interfaces at NSLS-II</a:t>
            </a: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Commissioning lightsource, making interfaces &amp; applications, managing alarms.</a:t>
            </a:r>
          </a:p>
          <a:p>
            <a:pPr marL="285750" indent="-285750" algn="l" fontAlgn="base">
              <a:buFont typeface="Arial" panose="020B0604020202020204" pitchFamily="34" charset="0"/>
              <a:buChar char="•"/>
            </a:pPr>
            <a:endParaRPr lang="en-GB" dirty="0">
              <a:solidFill>
                <a:srgbClr val="132577"/>
              </a:solidFill>
              <a:latin typeface="Noto Sans" panose="020B0502040504020204" pitchFamily="34"/>
            </a:endParaRPr>
          </a:p>
          <a:p>
            <a:pPr algn="l" fontAlgn="base"/>
            <a:r>
              <a:rPr lang="en-GB" b="1" dirty="0">
                <a:solidFill>
                  <a:srgbClr val="132577"/>
                </a:solidFill>
                <a:latin typeface="Noto Sans" panose="020B0502040504020204" pitchFamily="34"/>
              </a:rPr>
              <a:t>2009 – 2013: BNL – Accelerator Operator at RHIC</a:t>
            </a: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On-shift operator for collider-accelerator complex.</a:t>
            </a:r>
          </a:p>
          <a:p>
            <a:pPr marL="285750" indent="-285750" algn="l" fontAlgn="base">
              <a:buFont typeface="Arial" panose="020B0604020202020204" pitchFamily="34" charset="0"/>
              <a:buChar char="•"/>
            </a:pPr>
            <a:endParaRPr lang="en-GB" dirty="0">
              <a:solidFill>
                <a:srgbClr val="132577"/>
              </a:solidFill>
              <a:latin typeface="Noto Sans" panose="020B0502040504020204" pitchFamily="34"/>
            </a:endParaRPr>
          </a:p>
          <a:p>
            <a:pPr marL="285750" indent="-285750" algn="l" fontAlgn="base">
              <a:buFont typeface="Arial" panose="020B0604020202020204" pitchFamily="34" charset="0"/>
              <a:buChar char="•"/>
            </a:pPr>
            <a:endParaRPr lang="en-GB" dirty="0">
              <a:solidFill>
                <a:srgbClr val="132577"/>
              </a:solidFill>
              <a:latin typeface="Noto Sans" panose="020B0502040504020204" pitchFamily="34"/>
            </a:endParaRPr>
          </a:p>
          <a:p>
            <a:pPr algn="l" fontAlgn="base"/>
            <a:r>
              <a:rPr lang="en-GB" b="1" dirty="0">
                <a:solidFill>
                  <a:srgbClr val="132577"/>
                </a:solidFill>
                <a:latin typeface="Noto Sans" panose="020B0502040504020204" pitchFamily="34"/>
              </a:rPr>
              <a:t>2005 – 2009 CLS – Accelerator Operator and Physicist in training</a:t>
            </a: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Operating new lightsource, building undulators, working on machine optics. </a:t>
            </a:r>
          </a:p>
        </p:txBody>
      </p:sp>
      <p:pic>
        <p:nvPicPr>
          <p:cNvPr id="9" name="Picture 8">
            <a:extLst>
              <a:ext uri="{FF2B5EF4-FFF2-40B4-BE49-F238E27FC236}">
                <a16:creationId xmlns:a16="http://schemas.microsoft.com/office/drawing/2014/main" id="{0A9769F0-E42B-694D-3F3E-46E8C3B05BEC}"/>
              </a:ext>
            </a:extLst>
          </p:cNvPr>
          <p:cNvPicPr>
            <a:picLocks noChangeAspect="1"/>
          </p:cNvPicPr>
          <p:nvPr/>
        </p:nvPicPr>
        <p:blipFill>
          <a:blip r:embed="rId2"/>
          <a:stretch>
            <a:fillRect/>
          </a:stretch>
        </p:blipFill>
        <p:spPr>
          <a:xfrm>
            <a:off x="-4618" y="1577374"/>
            <a:ext cx="2044298" cy="713882"/>
          </a:xfrm>
          <a:prstGeom prst="rect">
            <a:avLst/>
          </a:prstGeom>
        </p:spPr>
      </p:pic>
      <p:pic>
        <p:nvPicPr>
          <p:cNvPr id="15" name="Picture 14">
            <a:extLst>
              <a:ext uri="{FF2B5EF4-FFF2-40B4-BE49-F238E27FC236}">
                <a16:creationId xmlns:a16="http://schemas.microsoft.com/office/drawing/2014/main" id="{86D672F5-D2FE-63B5-D3F5-10237D01C78A}"/>
              </a:ext>
            </a:extLst>
          </p:cNvPr>
          <p:cNvPicPr>
            <a:picLocks noChangeAspect="1"/>
          </p:cNvPicPr>
          <p:nvPr/>
        </p:nvPicPr>
        <p:blipFill>
          <a:blip r:embed="rId3"/>
          <a:stretch>
            <a:fillRect/>
          </a:stretch>
        </p:blipFill>
        <p:spPr>
          <a:xfrm>
            <a:off x="448295" y="4072906"/>
            <a:ext cx="1191399" cy="1207720"/>
          </a:xfrm>
          <a:prstGeom prst="rect">
            <a:avLst/>
          </a:prstGeom>
        </p:spPr>
      </p:pic>
      <p:pic>
        <p:nvPicPr>
          <p:cNvPr id="19" name="Picture 18">
            <a:extLst>
              <a:ext uri="{FF2B5EF4-FFF2-40B4-BE49-F238E27FC236}">
                <a16:creationId xmlns:a16="http://schemas.microsoft.com/office/drawing/2014/main" id="{755E5C4F-2AB6-7176-DE7A-0DDE8E3E4657}"/>
              </a:ext>
            </a:extLst>
          </p:cNvPr>
          <p:cNvPicPr>
            <a:picLocks noChangeAspect="1"/>
          </p:cNvPicPr>
          <p:nvPr/>
        </p:nvPicPr>
        <p:blipFill>
          <a:blip r:embed="rId4"/>
          <a:stretch>
            <a:fillRect/>
          </a:stretch>
        </p:blipFill>
        <p:spPr>
          <a:xfrm>
            <a:off x="448296" y="5341552"/>
            <a:ext cx="1211629" cy="1041346"/>
          </a:xfrm>
          <a:prstGeom prst="rect">
            <a:avLst/>
          </a:prstGeom>
        </p:spPr>
      </p:pic>
      <p:pic>
        <p:nvPicPr>
          <p:cNvPr id="21" name="Picture 20">
            <a:extLst>
              <a:ext uri="{FF2B5EF4-FFF2-40B4-BE49-F238E27FC236}">
                <a16:creationId xmlns:a16="http://schemas.microsoft.com/office/drawing/2014/main" id="{A9336660-C8EE-D9C3-8DB2-CBED60A01B61}"/>
              </a:ext>
            </a:extLst>
          </p:cNvPr>
          <p:cNvPicPr>
            <a:picLocks noChangeAspect="1"/>
          </p:cNvPicPr>
          <p:nvPr/>
        </p:nvPicPr>
        <p:blipFill>
          <a:blip r:embed="rId5"/>
          <a:stretch>
            <a:fillRect/>
          </a:stretch>
        </p:blipFill>
        <p:spPr>
          <a:xfrm>
            <a:off x="448296" y="2826560"/>
            <a:ext cx="1214258" cy="1175402"/>
          </a:xfrm>
          <a:prstGeom prst="rect">
            <a:avLst/>
          </a:prstGeom>
        </p:spPr>
      </p:pic>
      <p:pic>
        <p:nvPicPr>
          <p:cNvPr id="23" name="Picture 22">
            <a:extLst>
              <a:ext uri="{FF2B5EF4-FFF2-40B4-BE49-F238E27FC236}">
                <a16:creationId xmlns:a16="http://schemas.microsoft.com/office/drawing/2014/main" id="{D5CFE549-BED7-BBBB-7D87-F8E8395DB252}"/>
              </a:ext>
            </a:extLst>
          </p:cNvPr>
          <p:cNvPicPr>
            <a:picLocks noChangeAspect="1"/>
          </p:cNvPicPr>
          <p:nvPr/>
        </p:nvPicPr>
        <p:blipFill>
          <a:blip r:embed="rId6"/>
          <a:stretch>
            <a:fillRect/>
          </a:stretch>
        </p:blipFill>
        <p:spPr>
          <a:xfrm>
            <a:off x="10439400" y="2339846"/>
            <a:ext cx="1588893" cy="2438400"/>
          </a:xfrm>
          <a:prstGeom prst="rect">
            <a:avLst/>
          </a:prstGeom>
        </p:spPr>
      </p:pic>
      <p:sp>
        <p:nvSpPr>
          <p:cNvPr id="5" name="Rectangle 34">
            <a:extLst>
              <a:ext uri="{FF2B5EF4-FFF2-40B4-BE49-F238E27FC236}">
                <a16:creationId xmlns:a16="http://schemas.microsoft.com/office/drawing/2014/main" id="{3BD3E0B8-0E97-748F-6A81-94530007B97E}"/>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7"/>
              </a:rPr>
              <a:t>tsummers@slac.stanford.edu</a:t>
            </a:r>
            <a:endParaRPr lang="en-US" sz="1200" dirty="0">
              <a:solidFill>
                <a:srgbClr val="132577"/>
              </a:solidFill>
              <a:latin typeface="Calibri" pitchFamily="34" charset="0"/>
            </a:endParaRPr>
          </a:p>
        </p:txBody>
      </p:sp>
    </p:spTree>
    <p:extLst>
      <p:ext uri="{BB962C8B-B14F-4D97-AF65-F5344CB8AC3E}">
        <p14:creationId xmlns:p14="http://schemas.microsoft.com/office/powerpoint/2010/main" val="3931400453"/>
      </p:ext>
    </p:extLst>
  </p:cSld>
  <p:clrMapOvr>
    <a:masterClrMapping/>
  </p:clrMapOvr>
  <p:transition spd="slow">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GB" dirty="0">
                <a:solidFill>
                  <a:srgbClr val="132577"/>
                </a:solidFill>
                <a:latin typeface="Noto Sans" panose="020B0502040504020204" pitchFamily="34"/>
                <a:ea typeface="Noto Sans" panose="020B0502040504020204" pitchFamily="34"/>
                <a:cs typeface="Noto Sans" panose="020B0502040504020204" pitchFamily="34"/>
              </a:rPr>
              <a:t>Workplace</a:t>
            </a:r>
          </a:p>
        </p:txBody>
      </p:sp>
      <p:sp>
        <p:nvSpPr>
          <p:cNvPr id="3" name="Rectangle 2"/>
          <p:cNvSpPr/>
          <p:nvPr/>
        </p:nvSpPr>
        <p:spPr>
          <a:xfrm>
            <a:off x="685800" y="1143000"/>
            <a:ext cx="7086600" cy="3385542"/>
          </a:xfrm>
          <a:prstGeom prst="rect">
            <a:avLst/>
          </a:prstGeom>
        </p:spPr>
        <p:txBody>
          <a:bodyPr wrap="square">
            <a:spAutoFit/>
          </a:bodyPr>
          <a:lstStyle/>
          <a:p>
            <a:pPr algn="l">
              <a:spcAft>
                <a:spcPts val="1200"/>
              </a:spcAft>
            </a:pPr>
            <a:r>
              <a:rPr lang="en-GB" sz="2000" b="1" dirty="0">
                <a:solidFill>
                  <a:srgbClr val="132577"/>
                </a:solidFill>
                <a:latin typeface="Noto Sans" panose="020B0502040504020204" pitchFamily="34"/>
              </a:rPr>
              <a:t>SLAC Linear Accelerator Facility</a:t>
            </a:r>
          </a:p>
          <a:p>
            <a:pPr algn="l"/>
            <a:r>
              <a:rPr lang="en-GB" dirty="0">
                <a:solidFill>
                  <a:srgbClr val="132577"/>
                </a:solidFill>
                <a:latin typeface="Noto Sans" panose="020B0502040504020204" pitchFamily="34"/>
              </a:rPr>
              <a:t>Located in the San Francisco Bay Area, California</a:t>
            </a:r>
          </a:p>
          <a:p>
            <a:pPr algn="l"/>
            <a:endParaRPr lang="en-GB" dirty="0">
              <a:solidFill>
                <a:srgbClr val="132577"/>
              </a:solidFill>
              <a:latin typeface="Noto Sans" panose="020B0502040504020204" pitchFamily="34"/>
            </a:endParaRPr>
          </a:p>
          <a:p>
            <a:pPr algn="l"/>
            <a:r>
              <a:rPr lang="en-GB" b="1" dirty="0">
                <a:solidFill>
                  <a:srgbClr val="132577"/>
                </a:solidFill>
                <a:latin typeface="Noto Sans" panose="020B0502040504020204" pitchFamily="34"/>
              </a:rPr>
              <a:t>Original 3 km long </a:t>
            </a:r>
            <a:r>
              <a:rPr lang="en-GB" b="1" dirty="0" err="1">
                <a:solidFill>
                  <a:srgbClr val="132577"/>
                </a:solidFill>
                <a:latin typeface="Noto Sans" panose="020B0502040504020204" pitchFamily="34"/>
              </a:rPr>
              <a:t>linac</a:t>
            </a:r>
            <a:r>
              <a:rPr lang="en-GB" b="1" dirty="0">
                <a:solidFill>
                  <a:srgbClr val="132577"/>
                </a:solidFill>
                <a:latin typeface="Noto Sans" panose="020B0502040504020204" pitchFamily="34"/>
              </a:rPr>
              <a:t> (1960s) is now three 1 km accelerators:</a:t>
            </a:r>
          </a:p>
          <a:p>
            <a:pPr marL="285750" indent="-285750" algn="l">
              <a:spcBef>
                <a:spcPts val="300"/>
              </a:spcBef>
              <a:buFont typeface="Arial" panose="020B0604020202020204" pitchFamily="34" charset="0"/>
              <a:buChar char="•"/>
            </a:pPr>
            <a:r>
              <a:rPr lang="en-GB" dirty="0">
                <a:solidFill>
                  <a:srgbClr val="132577"/>
                </a:solidFill>
                <a:latin typeface="Noto Sans" panose="020B0502040504020204" pitchFamily="34"/>
              </a:rPr>
              <a:t>LCLS-I (2009): 6-18 GeV FEL, 0.2-25 </a:t>
            </a:r>
            <a:r>
              <a:rPr lang="en-GB" dirty="0" err="1">
                <a:solidFill>
                  <a:srgbClr val="132577"/>
                </a:solidFill>
                <a:latin typeface="Noto Sans" panose="020B0502040504020204" pitchFamily="34"/>
              </a:rPr>
              <a:t>keV</a:t>
            </a:r>
            <a:r>
              <a:rPr lang="en-GB" dirty="0">
                <a:solidFill>
                  <a:srgbClr val="132577"/>
                </a:solidFill>
                <a:latin typeface="Noto Sans" panose="020B0502040504020204" pitchFamily="34"/>
              </a:rPr>
              <a:t> </a:t>
            </a:r>
            <a:r>
              <a:rPr lang="en-GB" dirty="0" err="1">
                <a:solidFill>
                  <a:srgbClr val="132577"/>
                </a:solidFill>
                <a:latin typeface="Noto Sans" panose="020B0502040504020204" pitchFamily="34"/>
              </a:rPr>
              <a:t>Xrays</a:t>
            </a:r>
            <a:r>
              <a:rPr lang="en-GB" dirty="0">
                <a:solidFill>
                  <a:srgbClr val="132577"/>
                </a:solidFill>
                <a:latin typeface="Noto Sans" panose="020B0502040504020204" pitchFamily="34"/>
              </a:rPr>
              <a:t>, 120 Hz.</a:t>
            </a:r>
          </a:p>
          <a:p>
            <a:pPr marL="285750" indent="-285750" algn="l">
              <a:spcBef>
                <a:spcPts val="300"/>
              </a:spcBef>
              <a:buFont typeface="Arial" panose="020B0604020202020204" pitchFamily="34" charset="0"/>
              <a:buChar char="•"/>
            </a:pPr>
            <a:r>
              <a:rPr lang="en-GB" dirty="0">
                <a:solidFill>
                  <a:srgbClr val="132577"/>
                </a:solidFill>
                <a:latin typeface="Noto Sans" panose="020B0502040504020204" pitchFamily="34"/>
              </a:rPr>
              <a:t>LCLS-II (2022): 4 GeV superconducting FEL, 1 </a:t>
            </a:r>
            <a:r>
              <a:rPr lang="en-GB" dirty="0" err="1">
                <a:solidFill>
                  <a:srgbClr val="132577"/>
                </a:solidFill>
                <a:latin typeface="Noto Sans" panose="020B0502040504020204" pitchFamily="34"/>
              </a:rPr>
              <a:t>MHz.</a:t>
            </a:r>
            <a:endParaRPr lang="en-GB" dirty="0">
              <a:solidFill>
                <a:srgbClr val="132577"/>
              </a:solidFill>
              <a:latin typeface="Noto Sans" panose="020B0502040504020204" pitchFamily="34"/>
            </a:endParaRPr>
          </a:p>
          <a:p>
            <a:pPr marL="742950" lvl="1" indent="-285750" algn="l">
              <a:spcBef>
                <a:spcPts val="300"/>
              </a:spcBef>
              <a:buFont typeface="Arial" panose="020B0604020202020204" pitchFamily="34" charset="0"/>
              <a:buChar char="•"/>
            </a:pPr>
            <a:r>
              <a:rPr lang="en-GB" sz="1400" i="1" dirty="0">
                <a:solidFill>
                  <a:srgbClr val="132577"/>
                </a:solidFill>
                <a:latin typeface="Noto Sans" panose="020B0502040504020204" pitchFamily="34"/>
              </a:rPr>
              <a:t>LCLS-I and LCLS-II share two </a:t>
            </a:r>
            <a:r>
              <a:rPr lang="en-GB" sz="1400" i="1" dirty="0" err="1">
                <a:solidFill>
                  <a:srgbClr val="132577"/>
                </a:solidFill>
                <a:latin typeface="Noto Sans" panose="020B0502040504020204" pitchFamily="34"/>
              </a:rPr>
              <a:t>undulator</a:t>
            </a:r>
            <a:r>
              <a:rPr lang="en-GB" sz="1400" i="1" dirty="0">
                <a:solidFill>
                  <a:srgbClr val="132577"/>
                </a:solidFill>
                <a:latin typeface="Noto Sans" panose="020B0502040504020204" pitchFamily="34"/>
              </a:rPr>
              <a:t> lines and experiment halls.</a:t>
            </a:r>
          </a:p>
          <a:p>
            <a:pPr marL="285750" indent="-285750" algn="l">
              <a:spcBef>
                <a:spcPts val="300"/>
              </a:spcBef>
              <a:buFont typeface="Arial" panose="020B0604020202020204" pitchFamily="34" charset="0"/>
              <a:buChar char="•"/>
            </a:pPr>
            <a:r>
              <a:rPr lang="en-GB" dirty="0">
                <a:solidFill>
                  <a:srgbClr val="132577"/>
                </a:solidFill>
                <a:latin typeface="Noto Sans" panose="020B0502040504020204" pitchFamily="34"/>
              </a:rPr>
              <a:t>FACET-II (2022): 20 GeV </a:t>
            </a:r>
            <a:r>
              <a:rPr lang="en-GB" dirty="0" err="1">
                <a:solidFill>
                  <a:srgbClr val="132577"/>
                </a:solidFill>
                <a:latin typeface="Noto Sans" panose="020B0502040504020204" pitchFamily="34"/>
              </a:rPr>
              <a:t>linac</a:t>
            </a:r>
            <a:r>
              <a:rPr lang="en-GB" dirty="0">
                <a:solidFill>
                  <a:srgbClr val="132577"/>
                </a:solidFill>
                <a:latin typeface="Noto Sans" panose="020B0502040504020204" pitchFamily="34"/>
              </a:rPr>
              <a:t> for advanced accelerator experiments.</a:t>
            </a:r>
          </a:p>
          <a:p>
            <a:pPr marL="285750" indent="-285750" algn="l">
              <a:buFont typeface="Arial" panose="020B0604020202020204" pitchFamily="34" charset="0"/>
              <a:buChar char="•"/>
            </a:pPr>
            <a:endParaRPr lang="en-GB" dirty="0">
              <a:solidFill>
                <a:srgbClr val="132577"/>
              </a:solidFill>
              <a:latin typeface="Noto Sans" panose="020B0502040504020204" pitchFamily="34"/>
            </a:endParaRPr>
          </a:p>
          <a:p>
            <a:pPr algn="l"/>
            <a:r>
              <a:rPr lang="en-GB" b="1" dirty="0">
                <a:solidFill>
                  <a:srgbClr val="132577"/>
                </a:solidFill>
                <a:latin typeface="Noto Sans" panose="020B0502040504020204" pitchFamily="34"/>
              </a:rPr>
              <a:t>SSRL – Stanford Synchrotron Radiation </a:t>
            </a:r>
            <a:r>
              <a:rPr lang="en-GB" b="1" dirty="0" err="1">
                <a:solidFill>
                  <a:srgbClr val="132577"/>
                </a:solidFill>
                <a:latin typeface="Noto Sans" panose="020B0502040504020204" pitchFamily="34"/>
              </a:rPr>
              <a:t>Lightsource</a:t>
            </a:r>
            <a:r>
              <a:rPr lang="en-GB" b="1" dirty="0">
                <a:solidFill>
                  <a:srgbClr val="132577"/>
                </a:solidFill>
                <a:latin typeface="Noto Sans" panose="020B0502040504020204" pitchFamily="34"/>
              </a:rPr>
              <a:t>:</a:t>
            </a:r>
          </a:p>
          <a:p>
            <a:pPr marL="285750" indent="-285750" algn="l">
              <a:buFont typeface="Arial" panose="020B0604020202020204" pitchFamily="34" charset="0"/>
              <a:buChar char="•"/>
            </a:pPr>
            <a:r>
              <a:rPr lang="en-GB" dirty="0">
                <a:solidFill>
                  <a:srgbClr val="132577"/>
                </a:solidFill>
                <a:latin typeface="Noto Sans" panose="020B0502040504020204" pitchFamily="34"/>
              </a:rPr>
              <a:t>SPEAR3 (2004): 3</a:t>
            </a:r>
            <a:r>
              <a:rPr lang="en-GB" baseline="30000" dirty="0">
                <a:solidFill>
                  <a:srgbClr val="132577"/>
                </a:solidFill>
                <a:latin typeface="Noto Sans" panose="020B0502040504020204" pitchFamily="34"/>
              </a:rPr>
              <a:t>rd</a:t>
            </a:r>
            <a:r>
              <a:rPr lang="en-GB" dirty="0">
                <a:solidFill>
                  <a:srgbClr val="132577"/>
                </a:solidFill>
                <a:latin typeface="Noto Sans" panose="020B0502040504020204" pitchFamily="34"/>
              </a:rPr>
              <a:t> generation 3 GeV light source with 27 beamlines.</a:t>
            </a:r>
          </a:p>
          <a:p>
            <a:pPr marL="285750" indent="-285750" algn="l">
              <a:buFont typeface="Arial" panose="020B0604020202020204" pitchFamily="34" charset="0"/>
              <a:buChar char="•"/>
            </a:pPr>
            <a:endParaRPr lang="en-GB" dirty="0">
              <a:solidFill>
                <a:srgbClr val="132577"/>
              </a:solidFill>
              <a:latin typeface="Noto Sans" panose="020B0502040504020204" pitchFamily="34"/>
            </a:endParaRPr>
          </a:p>
        </p:txBody>
      </p:sp>
      <p:pic>
        <p:nvPicPr>
          <p:cNvPr id="5" name="Picture 4">
            <a:extLst>
              <a:ext uri="{FF2B5EF4-FFF2-40B4-BE49-F238E27FC236}">
                <a16:creationId xmlns:a16="http://schemas.microsoft.com/office/drawing/2014/main" id="{CBE70976-1D3D-393A-D890-DE49657E884B}"/>
              </a:ext>
            </a:extLst>
          </p:cNvPr>
          <p:cNvPicPr>
            <a:picLocks noChangeAspect="1"/>
          </p:cNvPicPr>
          <p:nvPr/>
        </p:nvPicPr>
        <p:blipFill>
          <a:blip r:embed="rId2"/>
          <a:stretch>
            <a:fillRect/>
          </a:stretch>
        </p:blipFill>
        <p:spPr>
          <a:xfrm>
            <a:off x="685800" y="4419600"/>
            <a:ext cx="6736200" cy="1531925"/>
          </a:xfrm>
          <a:prstGeom prst="rect">
            <a:avLst/>
          </a:prstGeom>
        </p:spPr>
      </p:pic>
      <p:pic>
        <p:nvPicPr>
          <p:cNvPr id="15" name="Picture 14">
            <a:extLst>
              <a:ext uri="{FF2B5EF4-FFF2-40B4-BE49-F238E27FC236}">
                <a16:creationId xmlns:a16="http://schemas.microsoft.com/office/drawing/2014/main" id="{A82198F9-21C4-9F63-CC0D-94EEC0855045}"/>
              </a:ext>
            </a:extLst>
          </p:cNvPr>
          <p:cNvPicPr>
            <a:picLocks noChangeAspect="1"/>
          </p:cNvPicPr>
          <p:nvPr/>
        </p:nvPicPr>
        <p:blipFill>
          <a:blip r:embed="rId3"/>
          <a:stretch>
            <a:fillRect/>
          </a:stretch>
        </p:blipFill>
        <p:spPr>
          <a:xfrm>
            <a:off x="7924800" y="1219200"/>
            <a:ext cx="3736663" cy="4732325"/>
          </a:xfrm>
          <a:prstGeom prst="rect">
            <a:avLst/>
          </a:prstGeom>
        </p:spPr>
      </p:pic>
      <p:pic>
        <p:nvPicPr>
          <p:cNvPr id="16" name="Picture 15">
            <a:extLst>
              <a:ext uri="{FF2B5EF4-FFF2-40B4-BE49-F238E27FC236}">
                <a16:creationId xmlns:a16="http://schemas.microsoft.com/office/drawing/2014/main" id="{8F17ACFB-9708-6FE4-7B58-717AF152A7FA}"/>
              </a:ext>
            </a:extLst>
          </p:cNvPr>
          <p:cNvPicPr>
            <a:picLocks noChangeAspect="1"/>
          </p:cNvPicPr>
          <p:nvPr/>
        </p:nvPicPr>
        <p:blipFill>
          <a:blip r:embed="rId4"/>
          <a:stretch>
            <a:fillRect/>
          </a:stretch>
        </p:blipFill>
        <p:spPr>
          <a:xfrm>
            <a:off x="9372600" y="4302951"/>
            <a:ext cx="668080" cy="233298"/>
          </a:xfrm>
          <a:prstGeom prst="rect">
            <a:avLst/>
          </a:prstGeom>
        </p:spPr>
      </p:pic>
      <p:sp>
        <p:nvSpPr>
          <p:cNvPr id="6" name="Rectangle 34">
            <a:extLst>
              <a:ext uri="{FF2B5EF4-FFF2-40B4-BE49-F238E27FC236}">
                <a16:creationId xmlns:a16="http://schemas.microsoft.com/office/drawing/2014/main" id="{25E153DA-F67D-16BE-907B-C51A7B2EFF76}"/>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5"/>
              </a:rPr>
              <a:t>tsummers@slac.stanford.edu</a:t>
            </a:r>
            <a:endParaRPr lang="en-US" sz="1200" dirty="0">
              <a:solidFill>
                <a:srgbClr val="132577"/>
              </a:solidFill>
              <a:latin typeface="Calibri" pitchFamily="34" charset="0"/>
            </a:endParaRPr>
          </a:p>
        </p:txBody>
      </p:sp>
    </p:spTree>
    <p:extLst>
      <p:ext uri="{BB962C8B-B14F-4D97-AF65-F5344CB8AC3E}">
        <p14:creationId xmlns:p14="http://schemas.microsoft.com/office/powerpoint/2010/main" val="2482444307"/>
      </p:ext>
    </p:extLst>
  </p:cSld>
  <p:clrMapOvr>
    <a:masterClrMapping/>
  </p:clrMapOvr>
  <p:transition spd="slow">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GB" dirty="0">
                <a:solidFill>
                  <a:srgbClr val="132577"/>
                </a:solidFill>
                <a:latin typeface="Noto Sans" panose="020B0502040504020204" pitchFamily="34"/>
                <a:ea typeface="Noto Sans" panose="020B0502040504020204" pitchFamily="34"/>
                <a:cs typeface="Noto Sans" panose="020B0502040504020204" pitchFamily="34"/>
              </a:rPr>
              <a:t>Machines and Availability</a:t>
            </a:r>
          </a:p>
        </p:txBody>
      </p:sp>
      <p:sp>
        <p:nvSpPr>
          <p:cNvPr id="3" name="Rectangle 2"/>
          <p:cNvSpPr/>
          <p:nvPr/>
        </p:nvSpPr>
        <p:spPr>
          <a:xfrm>
            <a:off x="1524000" y="903058"/>
            <a:ext cx="9144000" cy="3262432"/>
          </a:xfrm>
          <a:prstGeom prst="rect">
            <a:avLst/>
          </a:prstGeom>
        </p:spPr>
        <p:txBody>
          <a:bodyPr wrap="square">
            <a:spAutoFit/>
          </a:bodyPr>
          <a:lstStyle/>
          <a:p>
            <a:pPr algn="l">
              <a:spcAft>
                <a:spcPts val="1200"/>
              </a:spcAft>
            </a:pPr>
            <a:r>
              <a:rPr lang="en-GB" sz="1800" b="1" dirty="0">
                <a:solidFill>
                  <a:srgbClr val="132577"/>
                </a:solidFill>
                <a:latin typeface="Noto Sans" panose="020B0502040504020204" pitchFamily="34"/>
              </a:rPr>
              <a:t>Focusing on the Linear Accelerator</a:t>
            </a:r>
          </a:p>
          <a:p>
            <a:pPr marL="285750" indent="-285750" algn="l">
              <a:buFont typeface="Arial" panose="020B0604020202020204" pitchFamily="34" charset="0"/>
              <a:buChar char="•"/>
            </a:pPr>
            <a:r>
              <a:rPr lang="en-GB" b="1" dirty="0">
                <a:solidFill>
                  <a:srgbClr val="132577"/>
                </a:solidFill>
                <a:latin typeface="Noto Sans" panose="020B0502040504020204" pitchFamily="34"/>
              </a:rPr>
              <a:t>LCLS-I</a:t>
            </a:r>
            <a:r>
              <a:rPr lang="en-GB" dirty="0">
                <a:solidFill>
                  <a:srgbClr val="132577"/>
                </a:solidFill>
                <a:latin typeface="Noto Sans" panose="020B0502040504020204" pitchFamily="34"/>
              </a:rPr>
              <a:t> Run 22 January-July with 2658 program hours, goal of &gt;95% availability.</a:t>
            </a:r>
          </a:p>
          <a:p>
            <a:pPr marL="742950" lvl="1" indent="-285750" algn="l">
              <a:spcBef>
                <a:spcPts val="300"/>
              </a:spcBef>
              <a:buFont typeface="Arial" panose="020B0604020202020204" pitchFamily="34" charset="0"/>
              <a:buChar char="•"/>
            </a:pPr>
            <a:r>
              <a:rPr lang="en-GB" sz="1400" i="1" dirty="0">
                <a:solidFill>
                  <a:srgbClr val="132577"/>
                </a:solidFill>
                <a:latin typeface="Noto Sans" panose="020B0502040504020204" pitchFamily="34"/>
              </a:rPr>
              <a:t>Electronics Engineering Division availability is 97.2% (goal 98%), spread over controls hardware, software and computing infrastructure, RF and high-power electronics.</a:t>
            </a:r>
          </a:p>
          <a:p>
            <a:pPr marL="742950" lvl="1" indent="-285750" algn="l">
              <a:spcBef>
                <a:spcPts val="300"/>
              </a:spcBef>
              <a:buFont typeface="Arial" panose="020B0604020202020204" pitchFamily="34" charset="0"/>
              <a:buChar char="•"/>
            </a:pPr>
            <a:r>
              <a:rPr lang="en-GB" sz="1400" i="1" dirty="0">
                <a:solidFill>
                  <a:srgbClr val="132577"/>
                </a:solidFill>
                <a:latin typeface="Noto Sans" panose="020B0502040504020204" pitchFamily="34"/>
              </a:rPr>
              <a:t>Source of most EED downtime is DC power supplies and aging controls hardware (VME, CAMAC).</a:t>
            </a:r>
          </a:p>
          <a:p>
            <a:pPr marL="285750" indent="-285750" algn="l">
              <a:spcBef>
                <a:spcPts val="600"/>
              </a:spcBef>
              <a:buFont typeface="Arial" panose="020B0604020202020204" pitchFamily="34" charset="0"/>
              <a:buChar char="•"/>
            </a:pPr>
            <a:r>
              <a:rPr lang="en-GB" b="1" dirty="0">
                <a:solidFill>
                  <a:srgbClr val="132577"/>
                </a:solidFill>
                <a:latin typeface="Noto Sans" panose="020B0502040504020204" pitchFamily="34"/>
              </a:rPr>
              <a:t>FACET-II</a:t>
            </a:r>
            <a:r>
              <a:rPr lang="en-GB" dirty="0">
                <a:solidFill>
                  <a:srgbClr val="132577"/>
                </a:solidFill>
                <a:latin typeface="Noto Sans" panose="020B0502040504020204" pitchFamily="34"/>
              </a:rPr>
              <a:t> accelerator similar vintage as LCLS-I, availability of 93.6%.</a:t>
            </a:r>
          </a:p>
          <a:p>
            <a:pPr marL="285750" indent="-285750" algn="l">
              <a:spcBef>
                <a:spcPts val="600"/>
              </a:spcBef>
              <a:buFont typeface="Arial" panose="020B0604020202020204" pitchFamily="34" charset="0"/>
              <a:buChar char="•"/>
            </a:pPr>
            <a:r>
              <a:rPr lang="en-GB" b="1" dirty="0">
                <a:solidFill>
                  <a:srgbClr val="132577"/>
                </a:solidFill>
                <a:latin typeface="Noto Sans" panose="020B0502040504020204" pitchFamily="34"/>
              </a:rPr>
              <a:t>LCLS-II</a:t>
            </a:r>
            <a:r>
              <a:rPr lang="en-GB" dirty="0">
                <a:solidFill>
                  <a:srgbClr val="132577"/>
                </a:solidFill>
                <a:latin typeface="Noto Sans" panose="020B0502040504020204" pitchFamily="34"/>
              </a:rPr>
              <a:t> superconducting accelerator upgrade project completed in 2023. </a:t>
            </a:r>
          </a:p>
          <a:p>
            <a:pPr marL="742950" lvl="1" indent="-285750" algn="l">
              <a:spcBef>
                <a:spcPts val="300"/>
              </a:spcBef>
              <a:buFont typeface="Arial" panose="020B0604020202020204" pitchFamily="34" charset="0"/>
              <a:buChar char="•"/>
            </a:pPr>
            <a:r>
              <a:rPr lang="en-GB" sz="1400" i="1" dirty="0">
                <a:solidFill>
                  <a:srgbClr val="132577"/>
                </a:solidFill>
                <a:latin typeface="Noto Sans" panose="020B0502040504020204" pitchFamily="34"/>
              </a:rPr>
              <a:t>Currently ramping up beam power, first users are expected this week!</a:t>
            </a:r>
          </a:p>
          <a:p>
            <a:pPr marL="742950" lvl="1" indent="-285750" algn="l">
              <a:spcBef>
                <a:spcPts val="300"/>
              </a:spcBef>
              <a:buFont typeface="Arial" panose="020B0604020202020204" pitchFamily="34" charset="0"/>
              <a:buChar char="•"/>
            </a:pPr>
            <a:r>
              <a:rPr lang="en-GB" sz="1400" i="1" dirty="0">
                <a:solidFill>
                  <a:srgbClr val="132577"/>
                </a:solidFill>
                <a:latin typeface="Noto Sans" panose="020B0502040504020204" pitchFamily="34"/>
              </a:rPr>
              <a:t>Officially started recording availability this month.</a:t>
            </a:r>
          </a:p>
          <a:p>
            <a:pPr marL="285750" indent="-285750" algn="l">
              <a:spcBef>
                <a:spcPts val="600"/>
              </a:spcBef>
              <a:buFont typeface="Arial" panose="020B0604020202020204" pitchFamily="34" charset="0"/>
              <a:buChar char="•"/>
            </a:pPr>
            <a:r>
              <a:rPr lang="en-GB" b="1" dirty="0">
                <a:solidFill>
                  <a:srgbClr val="132577"/>
                </a:solidFill>
                <a:latin typeface="Noto Sans" panose="020B0502040504020204" pitchFamily="34"/>
              </a:rPr>
              <a:t>LCLS-II HE </a:t>
            </a:r>
            <a:r>
              <a:rPr lang="en-GB" dirty="0">
                <a:solidFill>
                  <a:srgbClr val="132577"/>
                </a:solidFill>
                <a:latin typeface="Noto Sans" panose="020B0502040504020204" pitchFamily="34"/>
              </a:rPr>
              <a:t>(High Energy) project installation underway.</a:t>
            </a:r>
          </a:p>
          <a:p>
            <a:pPr marL="742950" lvl="1" indent="-285750" algn="l">
              <a:spcBef>
                <a:spcPts val="600"/>
              </a:spcBef>
              <a:buFont typeface="Arial" panose="020B0604020202020204" pitchFamily="34" charset="0"/>
              <a:buChar char="•"/>
            </a:pPr>
            <a:r>
              <a:rPr lang="en-GB" sz="1400" i="1" dirty="0">
                <a:solidFill>
                  <a:srgbClr val="132577"/>
                </a:solidFill>
                <a:latin typeface="Noto Sans" panose="020B0502040504020204" pitchFamily="34"/>
              </a:rPr>
              <a:t>More </a:t>
            </a:r>
            <a:r>
              <a:rPr lang="en-GB" sz="1400" i="1" dirty="0" err="1">
                <a:solidFill>
                  <a:srgbClr val="132577"/>
                </a:solidFill>
                <a:latin typeface="Noto Sans" panose="020B0502040504020204" pitchFamily="34"/>
              </a:rPr>
              <a:t>cryomodules</a:t>
            </a:r>
            <a:r>
              <a:rPr lang="en-GB" sz="1400" i="1" dirty="0">
                <a:solidFill>
                  <a:srgbClr val="132577"/>
                </a:solidFill>
                <a:latin typeface="Noto Sans" panose="020B0502040504020204" pitchFamily="34"/>
              </a:rPr>
              <a:t>, another cryogenic transfer line, several updated and new undulators.</a:t>
            </a:r>
          </a:p>
        </p:txBody>
      </p:sp>
      <p:pic>
        <p:nvPicPr>
          <p:cNvPr id="9" name="Picture 8">
            <a:extLst>
              <a:ext uri="{FF2B5EF4-FFF2-40B4-BE49-F238E27FC236}">
                <a16:creationId xmlns:a16="http://schemas.microsoft.com/office/drawing/2014/main" id="{26B26FC6-7B95-5AFF-CF2C-0BEF0202F91A}"/>
              </a:ext>
            </a:extLst>
          </p:cNvPr>
          <p:cNvPicPr>
            <a:picLocks noChangeAspect="1"/>
          </p:cNvPicPr>
          <p:nvPr/>
        </p:nvPicPr>
        <p:blipFill>
          <a:blip r:embed="rId2"/>
          <a:stretch>
            <a:fillRect/>
          </a:stretch>
        </p:blipFill>
        <p:spPr>
          <a:xfrm>
            <a:off x="2209800" y="4165490"/>
            <a:ext cx="7010400" cy="2331753"/>
          </a:xfrm>
          <a:prstGeom prst="rect">
            <a:avLst/>
          </a:prstGeom>
        </p:spPr>
      </p:pic>
      <p:sp>
        <p:nvSpPr>
          <p:cNvPr id="5" name="Rectangle 34">
            <a:extLst>
              <a:ext uri="{FF2B5EF4-FFF2-40B4-BE49-F238E27FC236}">
                <a16:creationId xmlns:a16="http://schemas.microsoft.com/office/drawing/2014/main" id="{30C64F63-A2BC-D4FF-FD18-96891D16BABD}"/>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3"/>
              </a:rPr>
              <a:t>tsummers@slac.stanford.edu</a:t>
            </a:r>
            <a:endParaRPr lang="en-US" sz="1200" dirty="0">
              <a:solidFill>
                <a:srgbClr val="132577"/>
              </a:solidFill>
              <a:latin typeface="Calibri" pitchFamily="34" charset="0"/>
            </a:endParaRPr>
          </a:p>
        </p:txBody>
      </p:sp>
    </p:spTree>
    <p:extLst>
      <p:ext uri="{BB962C8B-B14F-4D97-AF65-F5344CB8AC3E}">
        <p14:creationId xmlns:p14="http://schemas.microsoft.com/office/powerpoint/2010/main" val="1118474598"/>
      </p:ext>
    </p:extLst>
  </p:cSld>
  <p:clrMapOvr>
    <a:masterClrMapping/>
  </p:clrMapOvr>
  <p:transition spd="slow">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GB" dirty="0">
                <a:solidFill>
                  <a:srgbClr val="132577"/>
                </a:solidFill>
                <a:latin typeface="Noto Sans" panose="020B0502040504020204" pitchFamily="34"/>
                <a:ea typeface="Noto Sans" panose="020B0502040504020204" pitchFamily="34"/>
                <a:cs typeface="Noto Sans" panose="020B0502040504020204" pitchFamily="34"/>
              </a:rPr>
              <a:t>Lessons from the </a:t>
            </a:r>
            <a:r>
              <a:rPr lang="en-GB" b="1" u="sng" dirty="0">
                <a:solidFill>
                  <a:srgbClr val="132577"/>
                </a:solidFill>
                <a:latin typeface="Noto Sans" panose="020B0502040504020204" pitchFamily="34"/>
                <a:ea typeface="Noto Sans" panose="020B0502040504020204" pitchFamily="34"/>
                <a:cs typeface="Noto Sans" panose="020B0502040504020204" pitchFamily="34"/>
              </a:rPr>
              <a:t>Past</a:t>
            </a:r>
          </a:p>
        </p:txBody>
      </p:sp>
      <p:sp>
        <p:nvSpPr>
          <p:cNvPr id="3" name="Rectangle 2"/>
          <p:cNvSpPr/>
          <p:nvPr/>
        </p:nvSpPr>
        <p:spPr>
          <a:xfrm>
            <a:off x="1676400" y="1032872"/>
            <a:ext cx="9829800" cy="5363007"/>
          </a:xfrm>
          <a:prstGeom prst="rect">
            <a:avLst/>
          </a:prstGeom>
        </p:spPr>
        <p:txBody>
          <a:bodyPr wrap="square">
            <a:spAutoFit/>
          </a:bodyPr>
          <a:lstStyle/>
          <a:p>
            <a:pPr algn="l"/>
            <a:r>
              <a:rPr lang="en-GB" b="1" dirty="0">
                <a:solidFill>
                  <a:srgbClr val="132577"/>
                </a:solidFill>
                <a:latin typeface="Noto Sans" panose="020B0502040504020204" pitchFamily="34"/>
                <a:ea typeface="Noto Sans" panose="020B0502040504020204" pitchFamily="34"/>
                <a:cs typeface="Noto Sans" panose="020B0502040504020204" pitchFamily="34"/>
              </a:rPr>
              <a:t>It is a challenge to operate and maintain older systems while installing and commissioning new accelerators - in the same tunnel, at the same time, with the same people!</a:t>
            </a:r>
          </a:p>
          <a:p>
            <a:pPr marL="285750" indent="-285750" algn="l">
              <a:spcBef>
                <a:spcPts val="300"/>
              </a:spcBef>
              <a:buFont typeface="Arial" panose="020B0604020202020204" pitchFamily="34" charset="0"/>
              <a:buChar char="•"/>
            </a:pPr>
            <a:r>
              <a:rPr lang="en-GB" dirty="0">
                <a:solidFill>
                  <a:srgbClr val="132577"/>
                </a:solidFill>
                <a:latin typeface="Noto Sans" panose="020B0502040504020204" pitchFamily="34"/>
                <a:ea typeface="Noto Sans" panose="020B0502040504020204" pitchFamily="34"/>
                <a:cs typeface="Noto Sans" panose="020B0502040504020204" pitchFamily="34"/>
              </a:rPr>
              <a:t>Regular maintenance periods of 2-3 days every 2 weeks, plus several longer downtimes each year are used for repairs, upgrades, and installation. </a:t>
            </a:r>
          </a:p>
          <a:p>
            <a:pPr marL="285750" indent="-285750" algn="l">
              <a:spcBef>
                <a:spcPts val="300"/>
              </a:spcBef>
              <a:buFont typeface="Arial" panose="020B0604020202020204" pitchFamily="34" charset="0"/>
              <a:buChar char="•"/>
            </a:pPr>
            <a:r>
              <a:rPr lang="en-GB" dirty="0">
                <a:solidFill>
                  <a:srgbClr val="132577"/>
                </a:solidFill>
                <a:latin typeface="Noto Sans" panose="020B0502040504020204" pitchFamily="34"/>
                <a:ea typeface="Noto Sans" panose="020B0502040504020204" pitchFamily="34"/>
                <a:cs typeface="Noto Sans" panose="020B0502040504020204" pitchFamily="34"/>
              </a:rPr>
              <a:t>Scheduling is complex but groups can plan months in advance. There have still been cross-program conflicts that required compromise. </a:t>
            </a:r>
          </a:p>
          <a:p>
            <a:pPr marL="285750" indent="-285750" algn="l">
              <a:buFont typeface="Arial" panose="020B0604020202020204" pitchFamily="34" charset="0"/>
              <a:buChar char="•"/>
            </a:pPr>
            <a:endParaRPr lang="en-GB" dirty="0">
              <a:solidFill>
                <a:srgbClr val="132577"/>
              </a:solidFill>
              <a:latin typeface="Noto Sans" panose="020B0502040504020204" pitchFamily="34"/>
              <a:ea typeface="Noto Sans" panose="020B0502040504020204" pitchFamily="34"/>
              <a:cs typeface="Noto Sans" panose="020B0502040504020204" pitchFamily="34"/>
            </a:endParaRPr>
          </a:p>
          <a:p>
            <a:pPr algn="l">
              <a:spcBef>
                <a:spcPts val="600"/>
              </a:spcBef>
            </a:pPr>
            <a:r>
              <a:rPr lang="en-GB" b="1" dirty="0">
                <a:solidFill>
                  <a:srgbClr val="132577"/>
                </a:solidFill>
                <a:latin typeface="Noto Sans" panose="020B0502040504020204" pitchFamily="34"/>
                <a:ea typeface="Noto Sans" panose="020B0502040504020204" pitchFamily="34"/>
                <a:cs typeface="Noto Sans" panose="020B0502040504020204" pitchFamily="34"/>
              </a:rPr>
              <a:t>SLAC does fairly well with planning for spares and keeping old equipment maintained. </a:t>
            </a:r>
          </a:p>
          <a:p>
            <a:pPr marL="285750" indent="-285750" algn="l">
              <a:spcBef>
                <a:spcPts val="300"/>
              </a:spcBef>
              <a:buFont typeface="Arial" panose="020B0604020202020204" pitchFamily="34" charset="0"/>
              <a:buChar char="•"/>
            </a:pPr>
            <a:r>
              <a:rPr lang="en-GB" dirty="0">
                <a:solidFill>
                  <a:srgbClr val="132577"/>
                </a:solidFill>
                <a:latin typeface="Noto Sans" panose="020B0502040504020204" pitchFamily="34"/>
                <a:ea typeface="Noto Sans" panose="020B0502040504020204" pitchFamily="34"/>
                <a:cs typeface="Noto Sans" panose="020B0502040504020204" pitchFamily="34"/>
              </a:rPr>
              <a:t>But some systems are nearing their end and will require large upgrade projects, at high cost. </a:t>
            </a:r>
          </a:p>
          <a:p>
            <a:pPr marL="285750" indent="-285750" algn="l">
              <a:spcBef>
                <a:spcPts val="300"/>
              </a:spcBef>
              <a:buFont typeface="Arial" panose="020B0604020202020204" pitchFamily="34" charset="0"/>
              <a:buChar char="•"/>
            </a:pPr>
            <a:r>
              <a:rPr lang="en-GB" dirty="0">
                <a:solidFill>
                  <a:srgbClr val="132577"/>
                </a:solidFill>
                <a:latin typeface="Noto Sans" panose="020B0502040504020204" pitchFamily="34"/>
                <a:ea typeface="Noto Sans" panose="020B0502040504020204" pitchFamily="34"/>
                <a:cs typeface="Noto Sans" panose="020B0502040504020204" pitchFamily="34"/>
              </a:rPr>
              <a:t>Maybe victims of our groups own competence? Experts maintain aging equipment well and can repair failures quickly so these may not be seen as urgent problems to address. But that human expertise, and the number of spares is dwindling, and we may be getting close to falling off a cliff in some areas. </a:t>
            </a:r>
          </a:p>
          <a:p>
            <a:pPr marL="285750" indent="-285750" algn="l">
              <a:spcBef>
                <a:spcPts val="300"/>
              </a:spcBef>
              <a:buFont typeface="Arial" panose="020B0604020202020204" pitchFamily="34" charset="0"/>
              <a:buChar char="•"/>
            </a:pPr>
            <a:r>
              <a:rPr lang="en-GB" dirty="0">
                <a:solidFill>
                  <a:srgbClr val="132577"/>
                </a:solidFill>
                <a:latin typeface="Noto Sans" panose="020B0502040504020204" pitchFamily="34"/>
                <a:ea typeface="Noto Sans" panose="020B0502040504020204" pitchFamily="34"/>
                <a:cs typeface="Noto Sans" panose="020B0502040504020204" pitchFamily="34"/>
              </a:rPr>
              <a:t>I fear we are all bidding against each other on eBay equipment parts!</a:t>
            </a:r>
          </a:p>
          <a:p>
            <a:pPr marL="285750" indent="-285750" algn="l">
              <a:buFont typeface="Arial" panose="020B0604020202020204" pitchFamily="34" charset="0"/>
              <a:buChar char="•"/>
            </a:pPr>
            <a:endParaRPr lang="en-GB" dirty="0">
              <a:solidFill>
                <a:srgbClr val="132577"/>
              </a:solidFill>
              <a:latin typeface="Noto Sans" panose="020B0502040504020204" pitchFamily="34"/>
              <a:ea typeface="Noto Sans" panose="020B0502040504020204" pitchFamily="34"/>
              <a:cs typeface="Noto Sans" panose="020B0502040504020204" pitchFamily="34"/>
            </a:endParaRPr>
          </a:p>
          <a:p>
            <a:pPr algn="l"/>
            <a:r>
              <a:rPr lang="en-GB" b="1" dirty="0">
                <a:solidFill>
                  <a:srgbClr val="132577"/>
                </a:solidFill>
                <a:latin typeface="Noto Sans" panose="020B0502040504020204" pitchFamily="34"/>
                <a:ea typeface="Noto Sans" panose="020B0502040504020204" pitchFamily="34"/>
                <a:cs typeface="Noto Sans" panose="020B0502040504020204" pitchFamily="34"/>
              </a:rPr>
              <a:t>To improve availability, it is important to optimize usability and improve documentation.</a:t>
            </a:r>
          </a:p>
          <a:p>
            <a:pPr marL="285750" indent="-285750" algn="l">
              <a:spcBef>
                <a:spcPts val="300"/>
              </a:spcBef>
              <a:buFont typeface="Arial" panose="020B0604020202020204" pitchFamily="34" charset="0"/>
              <a:buChar char="•"/>
            </a:pPr>
            <a:r>
              <a:rPr lang="en-GB" dirty="0">
                <a:solidFill>
                  <a:srgbClr val="132577"/>
                </a:solidFill>
                <a:latin typeface="Noto Sans" panose="020B0502040504020204" pitchFamily="34"/>
                <a:ea typeface="Noto Sans" panose="020B0502040504020204" pitchFamily="34"/>
                <a:cs typeface="Noto Sans" panose="020B0502040504020204" pitchFamily="34"/>
              </a:rPr>
              <a:t>While focusing on the new projects, we are often in a hurry to hand over new systems to operations and move onto the next task. This can eat away at availability as operations struggle to learn to use them and troubleshoot things when they don’t work as expected. </a:t>
            </a:r>
          </a:p>
          <a:p>
            <a:pPr marL="285750" indent="-285750" algn="l">
              <a:spcBef>
                <a:spcPts val="300"/>
              </a:spcBef>
              <a:buFont typeface="Arial" panose="020B0604020202020204" pitchFamily="34" charset="0"/>
              <a:buChar char="•"/>
            </a:pPr>
            <a:r>
              <a:rPr lang="en-GB" dirty="0">
                <a:solidFill>
                  <a:srgbClr val="132577"/>
                </a:solidFill>
                <a:latin typeface="Noto Sans" panose="020B0502040504020204" pitchFamily="34"/>
                <a:ea typeface="Noto Sans" panose="020B0502040504020204" pitchFamily="34"/>
                <a:cs typeface="Noto Sans" panose="020B0502040504020204" pitchFamily="34"/>
              </a:rPr>
              <a:t>Effort spent making their jobs more efficient pays off repeatedly over time. </a:t>
            </a:r>
          </a:p>
        </p:txBody>
      </p:sp>
      <p:sp>
        <p:nvSpPr>
          <p:cNvPr id="5" name="Rectangle 34">
            <a:extLst>
              <a:ext uri="{FF2B5EF4-FFF2-40B4-BE49-F238E27FC236}">
                <a16:creationId xmlns:a16="http://schemas.microsoft.com/office/drawing/2014/main" id="{374FE743-B396-3D94-C3D6-8B310BCB37AD}"/>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2"/>
              </a:rPr>
              <a:t>tsummers@slac.stanford.edu</a:t>
            </a:r>
            <a:endParaRPr lang="en-US" sz="1200" dirty="0">
              <a:solidFill>
                <a:srgbClr val="132577"/>
              </a:solidFill>
              <a:latin typeface="Calibri" pitchFamily="34" charset="0"/>
            </a:endParaRPr>
          </a:p>
        </p:txBody>
      </p:sp>
    </p:spTree>
    <p:extLst>
      <p:ext uri="{BB962C8B-B14F-4D97-AF65-F5344CB8AC3E}">
        <p14:creationId xmlns:p14="http://schemas.microsoft.com/office/powerpoint/2010/main" val="2177933841"/>
      </p:ext>
    </p:extLst>
  </p:cSld>
  <p:clrMapOvr>
    <a:masterClrMapping/>
  </p:clrMapOvr>
  <p:transition spd="slow">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GB" dirty="0">
                <a:solidFill>
                  <a:srgbClr val="132577"/>
                </a:solidFill>
                <a:latin typeface="Noto Sans" panose="020B0502040504020204" pitchFamily="34"/>
                <a:ea typeface="Noto Sans" panose="020B0502040504020204" pitchFamily="34"/>
                <a:cs typeface="Noto Sans" panose="020B0502040504020204" pitchFamily="34"/>
              </a:rPr>
              <a:t>Looking to the </a:t>
            </a:r>
            <a:r>
              <a:rPr lang="en-GB" b="1" u="sng" dirty="0">
                <a:solidFill>
                  <a:srgbClr val="132577"/>
                </a:solidFill>
                <a:latin typeface="Noto Sans" panose="020B0502040504020204" pitchFamily="34"/>
                <a:ea typeface="Noto Sans" panose="020B0502040504020204" pitchFamily="34"/>
                <a:cs typeface="Noto Sans" panose="020B0502040504020204" pitchFamily="34"/>
              </a:rPr>
              <a:t>Future</a:t>
            </a:r>
          </a:p>
        </p:txBody>
      </p:sp>
      <p:sp>
        <p:nvSpPr>
          <p:cNvPr id="3" name="Rectangle 2"/>
          <p:cNvSpPr/>
          <p:nvPr/>
        </p:nvSpPr>
        <p:spPr>
          <a:xfrm>
            <a:off x="1295400" y="1143000"/>
            <a:ext cx="9372600" cy="5232202"/>
          </a:xfrm>
          <a:prstGeom prst="rect">
            <a:avLst/>
          </a:prstGeom>
        </p:spPr>
        <p:txBody>
          <a:bodyPr wrap="square">
            <a:spAutoFit/>
          </a:bodyPr>
          <a:lstStyle/>
          <a:p>
            <a:pPr algn="l"/>
            <a:r>
              <a:rPr lang="en-GB" b="1" dirty="0">
                <a:solidFill>
                  <a:srgbClr val="132577"/>
                </a:solidFill>
                <a:latin typeface="Noto Sans" panose="020B0502040504020204" pitchFamily="34"/>
                <a:ea typeface="Noto Sans" panose="020B0502040504020204" pitchFamily="34"/>
                <a:cs typeface="Noto Sans" panose="020B0502040504020204" pitchFamily="34"/>
              </a:rPr>
              <a:t>SLAC has been focused on improving work planning and on better integrating safety into our daily workflow. </a:t>
            </a:r>
            <a:endParaRPr lang="en-GB" dirty="0">
              <a:solidFill>
                <a:srgbClr val="132577"/>
              </a:solidFill>
              <a:latin typeface="Noto Sans" panose="020B0502040504020204" pitchFamily="34"/>
              <a:ea typeface="Noto Sans" panose="020B0502040504020204" pitchFamily="34"/>
              <a:cs typeface="Noto Sans" panose="020B0502040504020204" pitchFamily="34"/>
            </a:endParaRPr>
          </a:p>
          <a:p>
            <a:pPr marL="285750" indent="-285750" algn="l">
              <a:spcBef>
                <a:spcPts val="600"/>
              </a:spcBef>
              <a:buFont typeface="Arial" panose="020B0604020202020204" pitchFamily="34" charset="0"/>
              <a:buChar char="•"/>
            </a:pPr>
            <a:r>
              <a:rPr lang="en-GB" i="1" dirty="0">
                <a:solidFill>
                  <a:srgbClr val="132577"/>
                </a:solidFill>
                <a:latin typeface="Noto Sans" panose="020B0502040504020204" pitchFamily="34"/>
                <a:ea typeface="Noto Sans" panose="020B0502040504020204" pitchFamily="34"/>
                <a:cs typeface="Noto Sans" panose="020B0502040504020204" pitchFamily="34"/>
              </a:rPr>
              <a:t>How can you help me? </a:t>
            </a:r>
            <a:r>
              <a:rPr lang="en-GB" dirty="0">
                <a:solidFill>
                  <a:srgbClr val="132577"/>
                </a:solidFill>
                <a:latin typeface="Noto Sans" panose="020B0502040504020204" pitchFamily="34"/>
                <a:ea typeface="Noto Sans" panose="020B0502040504020204" pitchFamily="34"/>
                <a:cs typeface="Noto Sans" panose="020B0502040504020204" pitchFamily="34"/>
              </a:rPr>
              <a:t/>
            </a:r>
            <a:br>
              <a:rPr lang="en-GB" dirty="0">
                <a:solidFill>
                  <a:srgbClr val="132577"/>
                </a:solidFill>
                <a:latin typeface="Noto Sans" panose="020B0502040504020204" pitchFamily="34"/>
                <a:ea typeface="Noto Sans" panose="020B0502040504020204" pitchFamily="34"/>
                <a:cs typeface="Noto Sans" panose="020B0502040504020204" pitchFamily="34"/>
              </a:rPr>
            </a:br>
            <a:r>
              <a:rPr lang="en-GB" dirty="0">
                <a:solidFill>
                  <a:srgbClr val="132577"/>
                </a:solidFill>
                <a:latin typeface="Noto Sans" panose="020B0502040504020204" pitchFamily="34"/>
                <a:ea typeface="Noto Sans" panose="020B0502040504020204" pitchFamily="34"/>
                <a:cs typeface="Noto Sans" panose="020B0502040504020204" pitchFamily="34"/>
              </a:rPr>
              <a:t>I would like to know your strategies for work planning and coordination. Do you have a dedicated person or team responsible for this? </a:t>
            </a:r>
          </a:p>
          <a:p>
            <a:pPr algn="l">
              <a:spcBef>
                <a:spcPts val="1200"/>
              </a:spcBef>
            </a:pPr>
            <a:r>
              <a:rPr lang="en-GB" b="1" dirty="0">
                <a:solidFill>
                  <a:srgbClr val="132577"/>
                </a:solidFill>
                <a:latin typeface="Noto Sans" panose="020B0502040504020204" pitchFamily="34"/>
                <a:ea typeface="Noto Sans" panose="020B0502040504020204" pitchFamily="34"/>
                <a:cs typeface="Noto Sans" panose="020B0502040504020204" pitchFamily="34"/>
              </a:rPr>
              <a:t>Our software tools for reliability/availability reporting, issue tracking, work planning, configuration and asset management are aging, and not well optimized for the complex environment we have now. We have a project underway to modernize this. </a:t>
            </a:r>
          </a:p>
          <a:p>
            <a:pPr marL="285750" indent="-285750" algn="l">
              <a:spcBef>
                <a:spcPts val="600"/>
              </a:spcBef>
              <a:spcAft>
                <a:spcPts val="0"/>
              </a:spcAft>
              <a:buFont typeface="Arial" panose="020B0604020202020204" pitchFamily="34" charset="0"/>
              <a:buChar char="•"/>
            </a:pPr>
            <a:r>
              <a:rPr lang="en-GB" i="1" dirty="0">
                <a:solidFill>
                  <a:srgbClr val="132577"/>
                </a:solidFill>
                <a:latin typeface="Noto Sans" panose="020B0502040504020204" pitchFamily="34"/>
                <a:ea typeface="Noto Sans" panose="020B0502040504020204" pitchFamily="34"/>
                <a:cs typeface="Noto Sans" panose="020B0502040504020204" pitchFamily="34"/>
              </a:rPr>
              <a:t>How can you help me? </a:t>
            </a:r>
            <a:br>
              <a:rPr lang="en-GB" i="1" dirty="0">
                <a:solidFill>
                  <a:srgbClr val="132577"/>
                </a:solidFill>
                <a:latin typeface="Noto Sans" panose="020B0502040504020204" pitchFamily="34"/>
                <a:ea typeface="Noto Sans" panose="020B0502040504020204" pitchFamily="34"/>
                <a:cs typeface="Noto Sans" panose="020B0502040504020204" pitchFamily="34"/>
              </a:rPr>
            </a:br>
            <a:r>
              <a:rPr lang="en-GB" dirty="0">
                <a:solidFill>
                  <a:srgbClr val="132577"/>
                </a:solidFill>
                <a:latin typeface="Noto Sans" panose="020B0502040504020204" pitchFamily="34"/>
                <a:ea typeface="Noto Sans" panose="020B0502040504020204" pitchFamily="34"/>
                <a:cs typeface="Noto Sans" panose="020B0502040504020204" pitchFamily="34"/>
              </a:rPr>
              <a:t>I would like to see the software tools other labs use to track these things, especially for facilities with multiple programs running at the same time sharing the same space.</a:t>
            </a:r>
          </a:p>
          <a:p>
            <a:pPr algn="l">
              <a:spcBef>
                <a:spcPts val="1200"/>
              </a:spcBef>
            </a:pPr>
            <a:r>
              <a:rPr lang="en-GB" b="1" dirty="0">
                <a:solidFill>
                  <a:srgbClr val="132577"/>
                </a:solidFill>
                <a:latin typeface="Noto Sans" panose="020B0502040504020204" pitchFamily="34"/>
                <a:ea typeface="Noto Sans" panose="020B0502040504020204" pitchFamily="34"/>
                <a:cs typeface="Noto Sans" panose="020B0502040504020204" pitchFamily="34"/>
              </a:rPr>
              <a:t>How can I help you? </a:t>
            </a:r>
          </a:p>
          <a:p>
            <a:pPr marL="285750" indent="-285750" algn="l">
              <a:spcBef>
                <a:spcPts val="600"/>
              </a:spcBef>
              <a:buFont typeface="Arial" panose="020B0604020202020204" pitchFamily="34" charset="0"/>
              <a:buChar char="•"/>
            </a:pPr>
            <a:r>
              <a:rPr lang="en-GB" dirty="0">
                <a:solidFill>
                  <a:srgbClr val="132577"/>
                </a:solidFill>
                <a:latin typeface="Noto Sans" panose="020B0502040504020204" pitchFamily="34"/>
                <a:ea typeface="Noto Sans" panose="020B0502040504020204" pitchFamily="34"/>
                <a:cs typeface="Noto Sans" panose="020B0502040504020204" pitchFamily="34"/>
              </a:rPr>
              <a:t>I would be happy to talk about any of these topics, especially our software tools!</a:t>
            </a:r>
          </a:p>
          <a:p>
            <a:pPr marL="285750" indent="-285750" algn="l">
              <a:spcBef>
                <a:spcPts val="600"/>
              </a:spcBef>
              <a:buFont typeface="Arial" panose="020B0604020202020204" pitchFamily="34" charset="0"/>
              <a:buChar char="•"/>
            </a:pPr>
            <a:r>
              <a:rPr lang="en-GB" dirty="0">
                <a:solidFill>
                  <a:srgbClr val="132577"/>
                </a:solidFill>
                <a:latin typeface="Noto Sans" panose="020B0502040504020204" pitchFamily="34"/>
                <a:ea typeface="Noto Sans" panose="020B0502040504020204" pitchFamily="34"/>
                <a:cs typeface="Noto Sans" panose="020B0502040504020204" pitchFamily="34"/>
              </a:rPr>
              <a:t>I am here with colleagues who are experts in maintaining our hardware, planning our equipment upgrades, and identifying how we can be more resilient to power outages.</a:t>
            </a:r>
          </a:p>
          <a:p>
            <a:pPr marL="285750" indent="-285750" algn="l">
              <a:spcBef>
                <a:spcPts val="600"/>
              </a:spcBef>
              <a:buFont typeface="Arial" panose="020B0604020202020204" pitchFamily="34" charset="0"/>
              <a:buChar char="•"/>
            </a:pPr>
            <a:endParaRPr lang="en-GB" dirty="0">
              <a:solidFill>
                <a:srgbClr val="132577"/>
              </a:solidFill>
              <a:latin typeface="Noto Sans" panose="020B0502040504020204" pitchFamily="34"/>
              <a:ea typeface="Noto Sans" panose="020B0502040504020204" pitchFamily="34"/>
              <a:cs typeface="Noto Sans" panose="020B0502040504020204" pitchFamily="34"/>
            </a:endParaRPr>
          </a:p>
          <a:p>
            <a:pPr algn="l">
              <a:spcBef>
                <a:spcPts val="600"/>
              </a:spcBef>
            </a:pPr>
            <a:r>
              <a:rPr lang="en-GB" b="1" dirty="0">
                <a:solidFill>
                  <a:srgbClr val="132577"/>
                </a:solidFill>
                <a:latin typeface="Noto Sans" panose="020B0502040504020204" pitchFamily="34"/>
                <a:ea typeface="Noto Sans" panose="020B0502040504020204" pitchFamily="34"/>
                <a:cs typeface="Noto Sans" panose="020B0502040504020204" pitchFamily="34"/>
              </a:rPr>
              <a:t>I look forward to great discussions with everyone here :)</a:t>
            </a:r>
            <a:endParaRPr lang="en-GB" dirty="0">
              <a:solidFill>
                <a:srgbClr val="132577"/>
              </a:solidFill>
              <a:latin typeface="Noto Sans" panose="020B0502040504020204" pitchFamily="34"/>
              <a:ea typeface="Noto Sans" panose="020B0502040504020204" pitchFamily="34"/>
              <a:cs typeface="Noto Sans" panose="020B0502040504020204" pitchFamily="34"/>
            </a:endParaRPr>
          </a:p>
        </p:txBody>
      </p:sp>
      <p:sp>
        <p:nvSpPr>
          <p:cNvPr id="5" name="Rectangle 34">
            <a:extLst>
              <a:ext uri="{FF2B5EF4-FFF2-40B4-BE49-F238E27FC236}">
                <a16:creationId xmlns:a16="http://schemas.microsoft.com/office/drawing/2014/main" id="{27BD0278-0386-B57D-D448-4E3890C8DF3A}"/>
              </a:ext>
            </a:extLst>
          </p:cNvPr>
          <p:cNvSpPr>
            <a:spLocks noChangeArrowheads="1"/>
          </p:cNvSpPr>
          <p:nvPr/>
        </p:nvSpPr>
        <p:spPr bwMode="auto">
          <a:xfrm>
            <a:off x="0" y="6642100"/>
            <a:ext cx="3810000" cy="228600"/>
          </a:xfrm>
          <a:prstGeom prst="rect">
            <a:avLst/>
          </a:prstGeom>
          <a:noFill/>
          <a:ln w="9525">
            <a:noFill/>
            <a:miter lim="800000"/>
            <a:headEnd/>
            <a:tailEnd/>
          </a:ln>
          <a:effectLst/>
        </p:spPr>
        <p:txBody>
          <a:bodyPr anchor="b"/>
          <a:lstStyle/>
          <a:p>
            <a:pPr algn="l" eaLnBrk="1" hangingPunct="1"/>
            <a:r>
              <a:rPr lang="en-US" sz="1200" u="sng" dirty="0">
                <a:solidFill>
                  <a:srgbClr val="0563C1"/>
                </a:solidFill>
                <a:effectLst/>
                <a:latin typeface="Calibri" panose="020F0502020204030204" pitchFamily="34" charset="0"/>
                <a:ea typeface="Calibri" panose="020F0502020204030204" pitchFamily="34" charset="0"/>
                <a:hlinkClick r:id="rId2"/>
              </a:rPr>
              <a:t>tsummers@slac.stanford.edu</a:t>
            </a:r>
            <a:endParaRPr lang="en-US" sz="1200" dirty="0">
              <a:solidFill>
                <a:srgbClr val="132577"/>
              </a:solidFill>
              <a:latin typeface="Calibri" pitchFamily="34" charset="0"/>
            </a:endParaRPr>
          </a:p>
        </p:txBody>
      </p:sp>
    </p:spTree>
    <p:extLst>
      <p:ext uri="{BB962C8B-B14F-4D97-AF65-F5344CB8AC3E}">
        <p14:creationId xmlns:p14="http://schemas.microsoft.com/office/powerpoint/2010/main" val="1363841931"/>
      </p:ext>
    </p:extLst>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3200400"/>
            <a:ext cx="12191999" cy="829149"/>
          </a:xfrm>
        </p:spPr>
        <p:txBody>
          <a:bodyPr/>
          <a:lstStyle/>
          <a:p>
            <a:pPr algn="ctr"/>
            <a:r>
              <a:rPr lang="en-GB" dirty="0" smtClean="0"/>
              <a:t>Now to the Tour…</a:t>
            </a:r>
            <a:endParaRPr lang="en-GB" dirty="0"/>
          </a:p>
        </p:txBody>
      </p:sp>
    </p:spTree>
    <p:extLst>
      <p:ext uri="{BB962C8B-B14F-4D97-AF65-F5344CB8AC3E}">
        <p14:creationId xmlns:p14="http://schemas.microsoft.com/office/powerpoint/2010/main" val="3159972544"/>
      </p:ext>
    </p:ext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US" dirty="0">
                <a:solidFill>
                  <a:srgbClr val="132577"/>
                </a:solidFill>
                <a:latin typeface="Calibri" pitchFamily="34" charset="0"/>
              </a:rPr>
              <a:t>Where does reliability fit?</a:t>
            </a:r>
            <a:endParaRPr lang="en-GB" dirty="0">
              <a:solidFill>
                <a:srgbClr val="132577"/>
              </a:solidFill>
            </a:endParaRPr>
          </a:p>
        </p:txBody>
      </p:sp>
      <p:sp>
        <p:nvSpPr>
          <p:cNvPr id="3" name="Rectangle 2">
            <a:extLst>
              <a:ext uri="{FF2B5EF4-FFF2-40B4-BE49-F238E27FC236}">
                <a16:creationId xmlns:a16="http://schemas.microsoft.com/office/drawing/2014/main" id="{01B566EE-4D4B-EAFB-C303-DAD06B7943FD}"/>
              </a:ext>
            </a:extLst>
          </p:cNvPr>
          <p:cNvSpPr/>
          <p:nvPr/>
        </p:nvSpPr>
        <p:spPr>
          <a:xfrm>
            <a:off x="304800" y="3116799"/>
            <a:ext cx="4900748" cy="1077218"/>
          </a:xfrm>
          <a:prstGeom prst="rect">
            <a:avLst/>
          </a:prstGeom>
        </p:spPr>
        <p:txBody>
          <a:bodyPr wrap="square">
            <a:spAutoFit/>
          </a:bodyPr>
          <a:lstStyle/>
          <a:p>
            <a:pPr algn="l" fontAlgn="base"/>
            <a:r>
              <a:rPr lang="en-GB" b="0" i="0" dirty="0">
                <a:solidFill>
                  <a:srgbClr val="132577"/>
                </a:solidFill>
                <a:effectLst/>
                <a:latin typeface="Noto Sans" panose="020B0502040504020204" pitchFamily="34"/>
              </a:rPr>
              <a:t>A </a:t>
            </a:r>
            <a:r>
              <a:rPr lang="en-GB" b="1" i="0" dirty="0">
                <a:solidFill>
                  <a:srgbClr val="132577"/>
                </a:solidFill>
                <a:effectLst/>
                <a:latin typeface="Noto Sans" panose="020B0502040504020204" pitchFamily="34"/>
              </a:rPr>
              <a:t>worldwide interest </a:t>
            </a:r>
            <a:r>
              <a:rPr lang="en-GB" b="0" i="0" dirty="0">
                <a:solidFill>
                  <a:srgbClr val="132577"/>
                </a:solidFill>
                <a:effectLst/>
                <a:latin typeface="Noto Sans" panose="020B0502040504020204" pitchFamily="34"/>
              </a:rPr>
              <a:t>in this challenging issue</a:t>
            </a:r>
          </a:p>
          <a:p>
            <a:pPr algn="l" fontAlgn="base"/>
            <a:endParaRPr lang="en-GB" b="0" i="0" dirty="0">
              <a:solidFill>
                <a:srgbClr val="132577"/>
              </a:solidFill>
              <a:effectLst/>
              <a:latin typeface="Noto Sans" panose="020B0502040504020204" pitchFamily="34"/>
            </a:endParaRP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How to </a:t>
            </a:r>
            <a:r>
              <a:rPr lang="en-GB" b="1" dirty="0">
                <a:solidFill>
                  <a:srgbClr val="132577"/>
                </a:solidFill>
                <a:latin typeface="Noto Sans" panose="020B0502040504020204" pitchFamily="34"/>
              </a:rPr>
              <a:t>get the most </a:t>
            </a:r>
            <a:r>
              <a:rPr lang="en-GB" dirty="0">
                <a:solidFill>
                  <a:srgbClr val="132577"/>
                </a:solidFill>
                <a:latin typeface="Noto Sans" panose="020B0502040504020204" pitchFamily="34"/>
              </a:rPr>
              <a:t>out of our machines</a:t>
            </a:r>
          </a:p>
          <a:p>
            <a:pPr fontAlgn="base"/>
            <a:endParaRPr lang="en-GB" i="0" dirty="0">
              <a:solidFill>
                <a:srgbClr val="132577"/>
              </a:solidFill>
              <a:effectLst/>
              <a:latin typeface="Noto Sans" panose="020B0502040504020204" pitchFamily="34"/>
            </a:endParaRPr>
          </a:p>
        </p:txBody>
      </p:sp>
      <p:sp>
        <p:nvSpPr>
          <p:cNvPr id="6" name="TextBox 5">
            <a:extLst>
              <a:ext uri="{FF2B5EF4-FFF2-40B4-BE49-F238E27FC236}">
                <a16:creationId xmlns:a16="http://schemas.microsoft.com/office/drawing/2014/main" id="{899323D2-C8A0-28F7-36D3-45957E5B9C37}"/>
              </a:ext>
            </a:extLst>
          </p:cNvPr>
          <p:cNvSpPr txBox="1"/>
          <p:nvPr/>
        </p:nvSpPr>
        <p:spPr>
          <a:xfrm>
            <a:off x="5638800" y="2700754"/>
            <a:ext cx="6196148" cy="2062103"/>
          </a:xfrm>
          <a:prstGeom prst="rect">
            <a:avLst/>
          </a:prstGeom>
          <a:noFill/>
        </p:spPr>
        <p:txBody>
          <a:bodyPr wrap="square">
            <a:spAutoFit/>
          </a:bodyPr>
          <a:lstStyle/>
          <a:p>
            <a:pPr marL="285750" indent="-285750" algn="l" fontAlgn="base">
              <a:buFont typeface="Arial" panose="020B0604020202020204" pitchFamily="34" charset="0"/>
              <a:buChar char="•"/>
            </a:pPr>
            <a:r>
              <a:rPr lang="en-GB" i="0" dirty="0">
                <a:solidFill>
                  <a:srgbClr val="132577"/>
                </a:solidFill>
                <a:effectLst/>
                <a:latin typeface="Noto Sans" panose="020B0502040504020204" pitchFamily="34"/>
              </a:rPr>
              <a:t>The changing nature of our </a:t>
            </a:r>
            <a:r>
              <a:rPr lang="en-GB" b="1" i="0" dirty="0">
                <a:solidFill>
                  <a:srgbClr val="132577"/>
                </a:solidFill>
                <a:effectLst/>
                <a:latin typeface="Noto Sans" panose="020B0502040504020204" pitchFamily="34"/>
              </a:rPr>
              <a:t>technical facilities</a:t>
            </a:r>
          </a:p>
          <a:p>
            <a:pPr algn="l" fontAlgn="base"/>
            <a:r>
              <a:rPr lang="en-GB" dirty="0">
                <a:solidFill>
                  <a:srgbClr val="132577"/>
                </a:solidFill>
                <a:latin typeface="Noto Sans" panose="020B0502040504020204" pitchFamily="34"/>
              </a:rPr>
              <a:t>Consolidation </a:t>
            </a:r>
            <a:r>
              <a:rPr lang="en-GB" dirty="0">
                <a:solidFill>
                  <a:srgbClr val="132577"/>
                </a:solidFill>
                <a:latin typeface="Noto Sans" panose="020B0502040504020204" pitchFamily="34"/>
                <a:sym typeface="Wingdings" panose="05000000000000000000" pitchFamily="2" charset="2"/>
              </a:rPr>
              <a:t> </a:t>
            </a:r>
            <a:r>
              <a:rPr lang="en-GB" dirty="0">
                <a:solidFill>
                  <a:srgbClr val="132577"/>
                </a:solidFill>
                <a:latin typeface="Noto Sans" panose="020B0502040504020204" pitchFamily="34"/>
              </a:rPr>
              <a:t>performance improvement </a:t>
            </a:r>
            <a:r>
              <a:rPr lang="en-GB" dirty="0">
                <a:solidFill>
                  <a:srgbClr val="132577"/>
                </a:solidFill>
                <a:latin typeface="Noto Sans" panose="020B0502040504020204" pitchFamily="34"/>
                <a:sym typeface="Wingdings" panose="05000000000000000000" pitchFamily="2" charset="2"/>
              </a:rPr>
              <a:t> entirely </a:t>
            </a:r>
            <a:r>
              <a:rPr lang="en-GB" dirty="0">
                <a:solidFill>
                  <a:srgbClr val="132577"/>
                </a:solidFill>
                <a:latin typeface="Noto Sans" panose="020B0502040504020204" pitchFamily="34"/>
              </a:rPr>
              <a:t>new</a:t>
            </a:r>
            <a:endParaRPr lang="en-GB" i="0" dirty="0">
              <a:solidFill>
                <a:srgbClr val="132577"/>
              </a:solidFill>
              <a:effectLst/>
              <a:latin typeface="Noto Sans" panose="020B0502040504020204" pitchFamily="34"/>
            </a:endParaRPr>
          </a:p>
          <a:p>
            <a:pPr marL="285750" indent="-285750" algn="l" fontAlgn="base">
              <a:buFont typeface="Arial" panose="020B0604020202020204" pitchFamily="34" charset="0"/>
              <a:buChar char="•"/>
            </a:pPr>
            <a:endParaRPr lang="en-GB" dirty="0">
              <a:solidFill>
                <a:srgbClr val="132577"/>
              </a:solidFill>
              <a:latin typeface="Noto Sans" panose="020B0502040504020204" pitchFamily="34"/>
            </a:endParaRP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The changing nature of our </a:t>
            </a:r>
            <a:r>
              <a:rPr lang="en-GB" b="1" dirty="0">
                <a:solidFill>
                  <a:srgbClr val="132577"/>
                </a:solidFill>
                <a:latin typeface="Noto Sans" panose="020B0502040504020204" pitchFamily="34"/>
              </a:rPr>
              <a:t>work</a:t>
            </a:r>
            <a:r>
              <a:rPr lang="en-GB" dirty="0">
                <a:solidFill>
                  <a:srgbClr val="132577"/>
                </a:solidFill>
                <a:latin typeface="Noto Sans" panose="020B0502040504020204" pitchFamily="34"/>
              </a:rPr>
              <a:t> and </a:t>
            </a:r>
            <a:r>
              <a:rPr lang="en-GB" b="1" dirty="0">
                <a:solidFill>
                  <a:srgbClr val="132577"/>
                </a:solidFill>
                <a:latin typeface="Noto Sans" panose="020B0502040504020204" pitchFamily="34"/>
              </a:rPr>
              <a:t>workforce</a:t>
            </a:r>
            <a:r>
              <a:rPr lang="en-GB" dirty="0">
                <a:solidFill>
                  <a:srgbClr val="132577"/>
                </a:solidFill>
                <a:latin typeface="Noto Sans" panose="020B0502040504020204" pitchFamily="34"/>
              </a:rPr>
              <a:t>.</a:t>
            </a:r>
          </a:p>
          <a:p>
            <a:pPr algn="l"/>
            <a:r>
              <a:rPr lang="en-GB" dirty="0">
                <a:solidFill>
                  <a:srgbClr val="132577"/>
                </a:solidFill>
                <a:latin typeface="Noto Sans" panose="020B0502040504020204" pitchFamily="34"/>
              </a:rPr>
              <a:t>individuals </a:t>
            </a:r>
            <a:r>
              <a:rPr lang="en-GB" dirty="0">
                <a:solidFill>
                  <a:srgbClr val="132577"/>
                </a:solidFill>
                <a:latin typeface="Noto Sans" panose="020B0502040504020204" pitchFamily="34"/>
                <a:sym typeface="Wingdings" panose="05000000000000000000" pitchFamily="2" charset="2"/>
              </a:rPr>
              <a:t> teams  collaborations  in-kind  AI</a:t>
            </a:r>
          </a:p>
          <a:p>
            <a:pPr algn="l"/>
            <a:endParaRPr lang="en-GB" dirty="0">
              <a:solidFill>
                <a:srgbClr val="132577"/>
              </a:solidFill>
              <a:latin typeface="Noto Sans" panose="020B0502040504020204" pitchFamily="34"/>
              <a:sym typeface="Wingdings" panose="05000000000000000000" pitchFamily="2" charset="2"/>
            </a:endParaRPr>
          </a:p>
          <a:p>
            <a:pPr marL="285750" indent="-285750" algn="l">
              <a:buFont typeface="Arial" panose="020B0604020202020204" pitchFamily="34" charset="0"/>
              <a:buChar char="•"/>
            </a:pPr>
            <a:r>
              <a:rPr lang="en-GB" dirty="0">
                <a:solidFill>
                  <a:srgbClr val="132577"/>
                </a:solidFill>
                <a:latin typeface="Noto Sans" panose="020B0502040504020204" pitchFamily="34"/>
                <a:sym typeface="Wingdings" panose="05000000000000000000" pitchFamily="2" charset="2"/>
              </a:rPr>
              <a:t>The changing nature of our </a:t>
            </a:r>
            <a:r>
              <a:rPr lang="en-GB" b="1" dirty="0">
                <a:solidFill>
                  <a:srgbClr val="132577"/>
                </a:solidFill>
                <a:latin typeface="Noto Sans" panose="020B0502040504020204" pitchFamily="34"/>
                <a:sym typeface="Wingdings" panose="05000000000000000000" pitchFamily="2" charset="2"/>
              </a:rPr>
              <a:t>institutes</a:t>
            </a:r>
          </a:p>
          <a:p>
            <a:pPr algn="l"/>
            <a:r>
              <a:rPr lang="en-GB" dirty="0">
                <a:solidFill>
                  <a:srgbClr val="132577"/>
                </a:solidFill>
                <a:latin typeface="Noto Sans" panose="020B0502040504020204" pitchFamily="34"/>
                <a:sym typeface="Wingdings" panose="05000000000000000000" pitchFamily="2" charset="2"/>
              </a:rPr>
              <a:t>pure scientific pursuit  return on investment</a:t>
            </a:r>
          </a:p>
        </p:txBody>
      </p:sp>
      <p:sp>
        <p:nvSpPr>
          <p:cNvPr id="8" name="Rectangle 7">
            <a:extLst>
              <a:ext uri="{FF2B5EF4-FFF2-40B4-BE49-F238E27FC236}">
                <a16:creationId xmlns:a16="http://schemas.microsoft.com/office/drawing/2014/main" id="{C13E4079-F033-5A4D-B370-B0401FCA2C8A}"/>
              </a:ext>
            </a:extLst>
          </p:cNvPr>
          <p:cNvSpPr/>
          <p:nvPr/>
        </p:nvSpPr>
        <p:spPr>
          <a:xfrm>
            <a:off x="6248400" y="2362200"/>
            <a:ext cx="4900748" cy="338554"/>
          </a:xfrm>
          <a:prstGeom prst="rect">
            <a:avLst/>
          </a:prstGeom>
        </p:spPr>
        <p:txBody>
          <a:bodyPr wrap="square">
            <a:spAutoFit/>
          </a:bodyPr>
          <a:lstStyle/>
          <a:p>
            <a:pPr algn="l" fontAlgn="base"/>
            <a:r>
              <a:rPr lang="en-GB" b="1" i="0" dirty="0">
                <a:solidFill>
                  <a:srgbClr val="132577"/>
                </a:solidFill>
                <a:effectLst/>
                <a:latin typeface="Noto Sans" panose="020B0502040504020204" pitchFamily="34"/>
              </a:rPr>
              <a:t>Evolving nature of our work </a:t>
            </a:r>
            <a:r>
              <a:rPr lang="en-GB" b="0" i="0" dirty="0">
                <a:solidFill>
                  <a:srgbClr val="132577"/>
                </a:solidFill>
                <a:effectLst/>
                <a:latin typeface="Noto Sans" panose="020B0502040504020204" pitchFamily="34"/>
              </a:rPr>
              <a:t>in the last decade:</a:t>
            </a:r>
            <a:endParaRPr lang="en-GB" i="0" dirty="0">
              <a:solidFill>
                <a:srgbClr val="132577"/>
              </a:solidFill>
              <a:effectLst/>
              <a:latin typeface="Noto Sans" panose="020B0502040504020204" pitchFamily="34"/>
            </a:endParaRPr>
          </a:p>
        </p:txBody>
      </p:sp>
      <p:sp>
        <p:nvSpPr>
          <p:cNvPr id="9" name="Rectangle 8">
            <a:extLst>
              <a:ext uri="{FF2B5EF4-FFF2-40B4-BE49-F238E27FC236}">
                <a16:creationId xmlns:a16="http://schemas.microsoft.com/office/drawing/2014/main" id="{1A2AC279-A09E-8399-F35B-11737AA69FD0}"/>
              </a:ext>
            </a:extLst>
          </p:cNvPr>
          <p:cNvSpPr/>
          <p:nvPr/>
        </p:nvSpPr>
        <p:spPr bwMode="auto">
          <a:xfrm>
            <a:off x="228600" y="3550116"/>
            <a:ext cx="4724400" cy="446038"/>
          </a:xfrm>
          <a:prstGeom prst="rect">
            <a:avLst/>
          </a:prstGeom>
          <a:noFill/>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A238BBA6-065D-3C28-01FB-54B9CE34B84C}"/>
              </a:ext>
            </a:extLst>
          </p:cNvPr>
          <p:cNvSpPr/>
          <p:nvPr/>
        </p:nvSpPr>
        <p:spPr bwMode="auto">
          <a:xfrm>
            <a:off x="5638800" y="2700753"/>
            <a:ext cx="6096000" cy="2062103"/>
          </a:xfrm>
          <a:prstGeom prst="rect">
            <a:avLst/>
          </a:prstGeom>
          <a:noFill/>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5567121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500"/>
                                        <p:tgtEl>
                                          <p:spTgt spid="6">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Effect transition="in" filter="fade">
                                      <p:cBhvr>
                                        <p:cTn id="33" dur="500"/>
                                        <p:tgtEl>
                                          <p:spTgt spid="6">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7" end="7"/>
                                            </p:txEl>
                                          </p:spTgt>
                                        </p:tgtEl>
                                        <p:attrNameLst>
                                          <p:attrName>style.visibility</p:attrName>
                                        </p:attrNameLst>
                                      </p:cBhvr>
                                      <p:to>
                                        <p:strVal val="visible"/>
                                      </p:to>
                                    </p:set>
                                    <p:animEffect transition="in" filter="fade">
                                      <p:cBhvr>
                                        <p:cTn id="36"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US" dirty="0">
                <a:solidFill>
                  <a:srgbClr val="132577"/>
                </a:solidFill>
                <a:latin typeface="Calibri" pitchFamily="34" charset="0"/>
              </a:rPr>
              <a:t>…at the end of ARW 2022</a:t>
            </a:r>
            <a:endParaRPr lang="en-GB" dirty="0">
              <a:solidFill>
                <a:srgbClr val="132577"/>
              </a:solidFill>
            </a:endParaRPr>
          </a:p>
        </p:txBody>
      </p:sp>
      <p:sp>
        <p:nvSpPr>
          <p:cNvPr id="4" name="Rectangle 3">
            <a:extLst>
              <a:ext uri="{FF2B5EF4-FFF2-40B4-BE49-F238E27FC236}">
                <a16:creationId xmlns:a16="http://schemas.microsoft.com/office/drawing/2014/main" id="{63175F99-8FAA-2650-ACE4-88937B069875}"/>
              </a:ext>
            </a:extLst>
          </p:cNvPr>
          <p:cNvSpPr/>
          <p:nvPr/>
        </p:nvSpPr>
        <p:spPr>
          <a:xfrm>
            <a:off x="1828800" y="2133600"/>
            <a:ext cx="9128760" cy="3539430"/>
          </a:xfrm>
          <a:prstGeom prst="rect">
            <a:avLst/>
          </a:prstGeom>
        </p:spPr>
        <p:txBody>
          <a:bodyPr wrap="square">
            <a:spAutoFit/>
          </a:bodyPr>
          <a:lstStyle/>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Handling </a:t>
            </a:r>
            <a:r>
              <a:rPr lang="en-GB" b="1" dirty="0">
                <a:solidFill>
                  <a:srgbClr val="132577"/>
                </a:solidFill>
                <a:latin typeface="Noto Sans" panose="020B0502040504020204" pitchFamily="34"/>
              </a:rPr>
              <a:t>diverse viewpoints</a:t>
            </a:r>
            <a:r>
              <a:rPr lang="en-GB" dirty="0">
                <a:solidFill>
                  <a:srgbClr val="132577"/>
                </a:solidFill>
                <a:latin typeface="Noto Sans" panose="020B0502040504020204" pitchFamily="34"/>
              </a:rPr>
              <a:t>: </a:t>
            </a:r>
            <a:r>
              <a:rPr lang="en-GB" b="0" i="0" dirty="0">
                <a:solidFill>
                  <a:srgbClr val="132577"/>
                </a:solidFill>
                <a:effectLst/>
                <a:latin typeface="Noto Sans" panose="020B0502040504020204" pitchFamily="34"/>
              </a:rPr>
              <a:t>equipment vs operation vs directors</a:t>
            </a:r>
          </a:p>
          <a:p>
            <a:pPr marL="285750" indent="-285750" algn="l" fontAlgn="base">
              <a:buFont typeface="Arial" panose="020B0604020202020204" pitchFamily="34" charset="0"/>
              <a:buChar char="•"/>
            </a:pPr>
            <a:endParaRPr lang="en-GB" b="0" i="0" dirty="0">
              <a:solidFill>
                <a:srgbClr val="132577"/>
              </a:solidFill>
              <a:effectLst/>
              <a:latin typeface="Noto Sans" panose="020B0502040504020204" pitchFamily="34"/>
            </a:endParaRP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Creating </a:t>
            </a:r>
            <a:r>
              <a:rPr lang="en-GB" b="1" dirty="0">
                <a:solidFill>
                  <a:srgbClr val="132577"/>
                </a:solidFill>
                <a:latin typeface="Noto Sans" panose="020B0502040504020204" pitchFamily="34"/>
              </a:rPr>
              <a:t>tools</a:t>
            </a:r>
            <a:r>
              <a:rPr lang="en-GB" dirty="0">
                <a:solidFill>
                  <a:srgbClr val="132577"/>
                </a:solidFill>
                <a:latin typeface="Noto Sans" panose="020B0502040504020204" pitchFamily="34"/>
              </a:rPr>
              <a:t> and deriving </a:t>
            </a:r>
            <a:r>
              <a:rPr lang="en-GB" b="1" dirty="0">
                <a:solidFill>
                  <a:srgbClr val="132577"/>
                </a:solidFill>
                <a:latin typeface="Noto Sans" panose="020B0502040504020204" pitchFamily="34"/>
              </a:rPr>
              <a:t>statistics </a:t>
            </a:r>
            <a:r>
              <a:rPr lang="en-GB" dirty="0">
                <a:solidFill>
                  <a:srgbClr val="132577"/>
                </a:solidFill>
                <a:latin typeface="Noto Sans" panose="020B0502040504020204" pitchFamily="34"/>
              </a:rPr>
              <a:t>to inform ourselves </a:t>
            </a:r>
          </a:p>
          <a:p>
            <a:pPr marL="285750" indent="-285750" algn="l" fontAlgn="base">
              <a:buFont typeface="Arial" panose="020B0604020202020204" pitchFamily="34" charset="0"/>
              <a:buChar char="•"/>
            </a:pPr>
            <a:endParaRPr lang="en-GB" dirty="0">
              <a:solidFill>
                <a:srgbClr val="132577"/>
              </a:solidFill>
              <a:latin typeface="Noto Sans" panose="020B0502040504020204" pitchFamily="34"/>
            </a:endParaRPr>
          </a:p>
          <a:p>
            <a:pPr marL="285750" indent="-285750" algn="l" fontAlgn="base">
              <a:buFont typeface="Arial" panose="020B0604020202020204" pitchFamily="34" charset="0"/>
              <a:buChar char="•"/>
            </a:pPr>
            <a:r>
              <a:rPr lang="en-GB" dirty="0">
                <a:solidFill>
                  <a:srgbClr val="132577"/>
                </a:solidFill>
                <a:latin typeface="Noto Sans" panose="020B0502040504020204" pitchFamily="34"/>
              </a:rPr>
              <a:t>Designing and operating large, complex </a:t>
            </a:r>
            <a:r>
              <a:rPr lang="en-GB" b="1" dirty="0">
                <a:solidFill>
                  <a:srgbClr val="132577"/>
                </a:solidFill>
                <a:latin typeface="Noto Sans" panose="020B0502040504020204" pitchFamily="34"/>
              </a:rPr>
              <a:t>systems</a:t>
            </a:r>
            <a:r>
              <a:rPr lang="en-GB" dirty="0">
                <a:solidFill>
                  <a:srgbClr val="132577"/>
                </a:solidFill>
                <a:latin typeface="Noto Sans" panose="020B0502040504020204" pitchFamily="34"/>
              </a:rPr>
              <a:t>, </a:t>
            </a:r>
            <a:r>
              <a:rPr lang="en-GB" b="1" dirty="0">
                <a:solidFill>
                  <a:srgbClr val="132577"/>
                </a:solidFill>
                <a:latin typeface="Noto Sans" panose="020B0502040504020204" pitchFamily="34"/>
              </a:rPr>
              <a:t>assets</a:t>
            </a:r>
            <a:r>
              <a:rPr lang="en-GB" dirty="0">
                <a:solidFill>
                  <a:srgbClr val="132577"/>
                </a:solidFill>
                <a:latin typeface="Noto Sans" panose="020B0502040504020204" pitchFamily="34"/>
              </a:rPr>
              <a:t>, manging different </a:t>
            </a:r>
            <a:r>
              <a:rPr lang="en-GB" b="1" dirty="0">
                <a:solidFill>
                  <a:srgbClr val="132577"/>
                </a:solidFill>
                <a:latin typeface="Noto Sans" panose="020B0502040504020204" pitchFamily="34"/>
              </a:rPr>
              <a:t>risk profiles </a:t>
            </a:r>
          </a:p>
          <a:p>
            <a:pPr marL="285750" indent="-285750" algn="l" fontAlgn="base">
              <a:buFont typeface="Arial" panose="020B0604020202020204" pitchFamily="34" charset="0"/>
              <a:buChar char="•"/>
            </a:pPr>
            <a:endParaRPr lang="en-GB" b="1" dirty="0">
              <a:solidFill>
                <a:srgbClr val="132577"/>
              </a:solidFill>
              <a:latin typeface="Noto Sans" panose="020B0502040504020204" pitchFamily="34"/>
            </a:endParaRPr>
          </a:p>
          <a:p>
            <a:pPr marL="285750" indent="-285750" algn="l" fontAlgn="base">
              <a:buFont typeface="Arial" panose="020B0604020202020204" pitchFamily="34" charset="0"/>
              <a:buChar char="•"/>
            </a:pPr>
            <a:r>
              <a:rPr lang="en-GB" dirty="0">
                <a:solidFill>
                  <a:srgbClr val="132577"/>
                </a:solidFill>
                <a:latin typeface="Noto Sans" panose="020B0502040504020204" pitchFamily="34"/>
                <a:sym typeface="Wingdings" panose="05000000000000000000" pitchFamily="2" charset="2"/>
              </a:rPr>
              <a:t>Understanding failures, and making </a:t>
            </a:r>
            <a:r>
              <a:rPr lang="en-GB" b="1" dirty="0">
                <a:solidFill>
                  <a:srgbClr val="132577"/>
                </a:solidFill>
                <a:latin typeface="Noto Sans" panose="020B0502040504020204" pitchFamily="34"/>
                <a:sym typeface="Wingdings" panose="05000000000000000000" pitchFamily="2" charset="2"/>
              </a:rPr>
              <a:t>maintenance core business</a:t>
            </a:r>
          </a:p>
          <a:p>
            <a:pPr marL="285750" indent="-285750" algn="l" fontAlgn="base">
              <a:buFont typeface="Arial" panose="020B0604020202020204" pitchFamily="34" charset="0"/>
              <a:buChar char="•"/>
            </a:pPr>
            <a:endParaRPr lang="en-GB" b="1" dirty="0">
              <a:solidFill>
                <a:srgbClr val="132577"/>
              </a:solidFill>
              <a:latin typeface="Noto Sans" panose="020B0502040504020204" pitchFamily="34"/>
              <a:sym typeface="Wingdings" panose="05000000000000000000" pitchFamily="2" charset="2"/>
            </a:endParaRPr>
          </a:p>
          <a:p>
            <a:pPr marL="285750" indent="-285750" algn="l" fontAlgn="base">
              <a:buFont typeface="Arial" panose="020B0604020202020204" pitchFamily="34" charset="0"/>
              <a:buChar char="•"/>
            </a:pPr>
            <a:r>
              <a:rPr lang="en-GB" dirty="0">
                <a:solidFill>
                  <a:srgbClr val="132577"/>
                </a:solidFill>
                <a:latin typeface="Noto Sans" panose="020B0502040504020204" pitchFamily="34"/>
                <a:sym typeface="Wingdings" panose="05000000000000000000" pitchFamily="2" charset="2"/>
              </a:rPr>
              <a:t>Make our machines work at the </a:t>
            </a:r>
            <a:r>
              <a:rPr lang="en-GB" b="1" dirty="0">
                <a:solidFill>
                  <a:srgbClr val="132577"/>
                </a:solidFill>
                <a:latin typeface="Noto Sans" panose="020B0502040504020204" pitchFamily="34"/>
                <a:sym typeface="Wingdings" panose="05000000000000000000" pitchFamily="2" charset="2"/>
              </a:rPr>
              <a:t>limit of their ability</a:t>
            </a:r>
            <a:r>
              <a:rPr lang="en-GB" dirty="0">
                <a:solidFill>
                  <a:srgbClr val="132577"/>
                </a:solidFill>
                <a:latin typeface="Noto Sans" panose="020B0502040504020204" pitchFamily="34"/>
                <a:sym typeface="Wingdings" panose="05000000000000000000" pitchFamily="2" charset="2"/>
              </a:rPr>
              <a:t>, but not beyond.</a:t>
            </a:r>
          </a:p>
          <a:p>
            <a:pPr marL="285750" indent="-285750" algn="l" fontAlgn="base">
              <a:buFont typeface="Arial" panose="020B0604020202020204" pitchFamily="34" charset="0"/>
              <a:buChar char="•"/>
            </a:pPr>
            <a:endParaRPr lang="en-GB" dirty="0">
              <a:solidFill>
                <a:srgbClr val="132577"/>
              </a:solidFill>
              <a:latin typeface="Noto Sans" panose="020B0502040504020204" pitchFamily="34"/>
              <a:sym typeface="Wingdings" panose="05000000000000000000" pitchFamily="2" charset="2"/>
            </a:endParaRPr>
          </a:p>
          <a:p>
            <a:pPr marL="285750" indent="-285750" algn="l">
              <a:buFont typeface="Arial" panose="020B0604020202020204" pitchFamily="34" charset="0"/>
              <a:buChar char="•"/>
            </a:pPr>
            <a:r>
              <a:rPr lang="en-GB" dirty="0">
                <a:solidFill>
                  <a:srgbClr val="132577"/>
                </a:solidFill>
                <a:latin typeface="Noto Sans" panose="020B0502040504020204" pitchFamily="34"/>
              </a:rPr>
              <a:t>managing equipment and facility lifetimes of </a:t>
            </a:r>
            <a:r>
              <a:rPr lang="en-GB" b="1" dirty="0">
                <a:solidFill>
                  <a:srgbClr val="132577"/>
                </a:solidFill>
                <a:latin typeface="Noto Sans" panose="020B0502040504020204" pitchFamily="34"/>
              </a:rPr>
              <a:t>decades </a:t>
            </a:r>
            <a:r>
              <a:rPr lang="en-GB" dirty="0">
                <a:solidFill>
                  <a:srgbClr val="132577"/>
                </a:solidFill>
                <a:latin typeface="Noto Sans" panose="020B0502040504020204" pitchFamily="34"/>
              </a:rPr>
              <a:t>vs. industrial lifetimes of </a:t>
            </a:r>
            <a:r>
              <a:rPr lang="en-GB" b="1" dirty="0">
                <a:solidFill>
                  <a:srgbClr val="132577"/>
                </a:solidFill>
                <a:latin typeface="Noto Sans" panose="020B0502040504020204" pitchFamily="34"/>
              </a:rPr>
              <a:t>months.</a:t>
            </a:r>
          </a:p>
          <a:p>
            <a:pPr marL="285750" indent="-285750" algn="l">
              <a:buFont typeface="Arial" panose="020B0604020202020204" pitchFamily="34" charset="0"/>
              <a:buChar char="•"/>
            </a:pPr>
            <a:endParaRPr lang="en-GB" b="1" i="0" dirty="0">
              <a:solidFill>
                <a:srgbClr val="132577"/>
              </a:solidFill>
              <a:effectLst/>
              <a:latin typeface="Noto Sans" panose="020B0502040504020204" pitchFamily="34"/>
            </a:endParaRPr>
          </a:p>
          <a:p>
            <a:pPr marL="285750" indent="-285750" algn="l">
              <a:buFont typeface="Arial" panose="020B0604020202020204" pitchFamily="34" charset="0"/>
              <a:buChar char="•"/>
            </a:pPr>
            <a:endParaRPr lang="en-GB" b="1" dirty="0">
              <a:solidFill>
                <a:srgbClr val="132577"/>
              </a:solidFill>
              <a:latin typeface="Noto Sans" panose="020B0502040504020204" pitchFamily="34"/>
            </a:endParaRPr>
          </a:p>
          <a:p>
            <a:pPr marL="285750" indent="-285750" algn="l">
              <a:buFont typeface="Arial" panose="020B0604020202020204" pitchFamily="34" charset="0"/>
              <a:buChar char="•"/>
            </a:pPr>
            <a:r>
              <a:rPr lang="en-GB" b="1" dirty="0">
                <a:solidFill>
                  <a:srgbClr val="132577"/>
                </a:solidFill>
                <a:latin typeface="Noto Sans" panose="020B0502040504020204" pitchFamily="34"/>
              </a:rPr>
              <a:t>All the while managing the changing nature of; facilities, personnel, sponsors</a:t>
            </a:r>
            <a:endParaRPr lang="en-GB" i="0" dirty="0">
              <a:solidFill>
                <a:srgbClr val="132577"/>
              </a:solidFill>
              <a:effectLst/>
              <a:latin typeface="Noto Sans" panose="020B0502040504020204" pitchFamily="34"/>
            </a:endParaRPr>
          </a:p>
        </p:txBody>
      </p:sp>
      <p:sp>
        <p:nvSpPr>
          <p:cNvPr id="7" name="Rectangle 6">
            <a:extLst>
              <a:ext uri="{FF2B5EF4-FFF2-40B4-BE49-F238E27FC236}">
                <a16:creationId xmlns:a16="http://schemas.microsoft.com/office/drawing/2014/main" id="{C7DEEFC3-20D2-0725-BE1E-C9870FCF95B7}"/>
              </a:ext>
            </a:extLst>
          </p:cNvPr>
          <p:cNvSpPr/>
          <p:nvPr/>
        </p:nvSpPr>
        <p:spPr>
          <a:xfrm>
            <a:off x="1828800" y="1360774"/>
            <a:ext cx="9128760" cy="338554"/>
          </a:xfrm>
          <a:prstGeom prst="rect">
            <a:avLst/>
          </a:prstGeom>
        </p:spPr>
        <p:txBody>
          <a:bodyPr wrap="square">
            <a:spAutoFit/>
          </a:bodyPr>
          <a:lstStyle/>
          <a:p>
            <a:pPr algn="l" fontAlgn="base"/>
            <a:r>
              <a:rPr lang="en-GB" b="0" i="0" dirty="0">
                <a:solidFill>
                  <a:srgbClr val="132577"/>
                </a:solidFill>
                <a:effectLst/>
                <a:latin typeface="Noto Sans" panose="020B0502040504020204" pitchFamily="34"/>
              </a:rPr>
              <a:t>The major </a:t>
            </a:r>
            <a:r>
              <a:rPr lang="en-GB" b="1" i="0" dirty="0">
                <a:solidFill>
                  <a:srgbClr val="132577"/>
                </a:solidFill>
                <a:effectLst/>
                <a:latin typeface="Noto Sans" panose="020B0502040504020204" pitchFamily="34"/>
              </a:rPr>
              <a:t>reliability themes emerged </a:t>
            </a:r>
            <a:r>
              <a:rPr lang="en-GB" b="0" i="0" dirty="0">
                <a:solidFill>
                  <a:srgbClr val="132577"/>
                </a:solidFill>
                <a:effectLst/>
                <a:latin typeface="Noto Sans" panose="020B0502040504020204" pitchFamily="34"/>
              </a:rPr>
              <a:t>that applied almost universally to our domain</a:t>
            </a:r>
            <a:endParaRPr lang="en-GB" i="0" dirty="0">
              <a:solidFill>
                <a:srgbClr val="132577"/>
              </a:solidFill>
              <a:effectLst/>
              <a:latin typeface="Noto Sans" panose="020B0502040504020204" pitchFamily="34"/>
            </a:endParaRPr>
          </a:p>
        </p:txBody>
      </p:sp>
      <p:sp>
        <p:nvSpPr>
          <p:cNvPr id="5" name="Rectangle 4">
            <a:extLst>
              <a:ext uri="{FF2B5EF4-FFF2-40B4-BE49-F238E27FC236}">
                <a16:creationId xmlns:a16="http://schemas.microsoft.com/office/drawing/2014/main" id="{5D2EAA07-B5A9-4F80-B54B-B684014EA6D7}"/>
              </a:ext>
            </a:extLst>
          </p:cNvPr>
          <p:cNvSpPr/>
          <p:nvPr/>
        </p:nvSpPr>
        <p:spPr bwMode="auto">
          <a:xfrm>
            <a:off x="1752600" y="2004604"/>
            <a:ext cx="9448800" cy="3024596"/>
          </a:xfrm>
          <a:prstGeom prst="rect">
            <a:avLst/>
          </a:prstGeom>
          <a:noFill/>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3624238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fade">
                                      <p:cBhvr>
                                        <p:cTn id="16" dur="500"/>
                                        <p:tgtEl>
                                          <p:spTgt spid="4">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500"/>
                                        <p:tgtEl>
                                          <p:spTgt spid="4">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10" end="10"/>
                                            </p:txEl>
                                          </p:spTgt>
                                        </p:tgtEl>
                                        <p:attrNameLst>
                                          <p:attrName>style.visibility</p:attrName>
                                        </p:attrNameLst>
                                      </p:cBhvr>
                                      <p:to>
                                        <p:strVal val="visible"/>
                                      </p:to>
                                    </p:set>
                                    <p:animEffect transition="in" filter="fade">
                                      <p:cBhvr>
                                        <p:cTn id="22" dur="500"/>
                                        <p:tgtEl>
                                          <p:spTgt spid="4">
                                            <p:txEl>
                                              <p:pRg st="10" end="1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13" end="13"/>
                                            </p:txEl>
                                          </p:spTgt>
                                        </p:tgtEl>
                                        <p:attrNameLst>
                                          <p:attrName>style.visibility</p:attrName>
                                        </p:attrNameLst>
                                      </p:cBhvr>
                                      <p:to>
                                        <p:strVal val="visible"/>
                                      </p:to>
                                    </p:set>
                                    <p:animEffect transition="in" filter="fade">
                                      <p:cBhvr>
                                        <p:cTn id="30"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US" dirty="0">
                <a:solidFill>
                  <a:srgbClr val="132577"/>
                </a:solidFill>
                <a:latin typeface="Calibri" pitchFamily="34" charset="0"/>
              </a:rPr>
              <a:t>…at the end of ARW 2024?</a:t>
            </a:r>
            <a:endParaRPr lang="en-GB" dirty="0">
              <a:solidFill>
                <a:srgbClr val="132577"/>
              </a:solidFill>
            </a:endParaRPr>
          </a:p>
        </p:txBody>
      </p:sp>
      <p:sp>
        <p:nvSpPr>
          <p:cNvPr id="7" name="Rectangle 6">
            <a:extLst>
              <a:ext uri="{FF2B5EF4-FFF2-40B4-BE49-F238E27FC236}">
                <a16:creationId xmlns:a16="http://schemas.microsoft.com/office/drawing/2014/main" id="{C7DEEFC3-20D2-0725-BE1E-C9870FCF95B7}"/>
              </a:ext>
            </a:extLst>
          </p:cNvPr>
          <p:cNvSpPr/>
          <p:nvPr/>
        </p:nvSpPr>
        <p:spPr>
          <a:xfrm>
            <a:off x="1524000" y="2514600"/>
            <a:ext cx="9738360" cy="2062103"/>
          </a:xfrm>
          <a:prstGeom prst="rect">
            <a:avLst/>
          </a:prstGeom>
        </p:spPr>
        <p:txBody>
          <a:bodyPr wrap="square">
            <a:spAutoFit/>
          </a:bodyPr>
          <a:lstStyle/>
          <a:p>
            <a:pPr marL="285750" indent="-285750" algn="l" fontAlgn="base">
              <a:buFont typeface="Arial" panose="020B0604020202020204" pitchFamily="34" charset="0"/>
              <a:buChar char="•"/>
            </a:pPr>
            <a:r>
              <a:rPr lang="en-GB" b="0" i="0" dirty="0">
                <a:solidFill>
                  <a:srgbClr val="132577"/>
                </a:solidFill>
                <a:effectLst/>
                <a:latin typeface="Noto Sans" panose="020B0502040504020204" pitchFamily="34"/>
              </a:rPr>
              <a:t>Identify some </a:t>
            </a:r>
            <a:r>
              <a:rPr lang="en-GB" b="1" i="0" dirty="0">
                <a:solidFill>
                  <a:srgbClr val="132577"/>
                </a:solidFill>
                <a:effectLst/>
                <a:latin typeface="Noto Sans" panose="020B0502040504020204" pitchFamily="34"/>
              </a:rPr>
              <a:t>core </a:t>
            </a:r>
            <a:r>
              <a:rPr lang="en-GB" b="1" dirty="0">
                <a:solidFill>
                  <a:srgbClr val="132577"/>
                </a:solidFill>
                <a:latin typeface="Noto Sans" panose="020B0502040504020204" pitchFamily="34"/>
              </a:rPr>
              <a:t>themes </a:t>
            </a:r>
            <a:r>
              <a:rPr lang="en-GB" b="0" i="0" dirty="0">
                <a:solidFill>
                  <a:srgbClr val="132577"/>
                </a:solidFill>
                <a:effectLst/>
                <a:latin typeface="Noto Sans" panose="020B0502040504020204" pitchFamily="34"/>
              </a:rPr>
              <a:t>we should start to think about.</a:t>
            </a:r>
          </a:p>
          <a:p>
            <a:pPr algn="l" fontAlgn="base"/>
            <a:endParaRPr lang="en-GB" b="0" i="0" dirty="0">
              <a:solidFill>
                <a:srgbClr val="132577"/>
              </a:solidFill>
              <a:effectLst/>
              <a:latin typeface="Noto Sans" panose="020B0502040504020204" pitchFamily="34"/>
            </a:endParaRPr>
          </a:p>
          <a:p>
            <a:pPr algn="l" fontAlgn="base"/>
            <a:r>
              <a:rPr lang="en-GB" dirty="0">
                <a:solidFill>
                  <a:srgbClr val="132577"/>
                </a:solidFill>
                <a:latin typeface="Noto Sans" panose="020B0502040504020204" pitchFamily="34"/>
              </a:rPr>
              <a:t>I would argue that reliability is </a:t>
            </a:r>
            <a:r>
              <a:rPr lang="en-GB" b="1" u="sng" dirty="0">
                <a:solidFill>
                  <a:srgbClr val="132577"/>
                </a:solidFill>
                <a:latin typeface="Noto Sans" panose="020B0502040504020204" pitchFamily="34"/>
              </a:rPr>
              <a:t>the</a:t>
            </a:r>
            <a:r>
              <a:rPr lang="en-GB" b="1" dirty="0">
                <a:solidFill>
                  <a:srgbClr val="132577"/>
                </a:solidFill>
                <a:latin typeface="Noto Sans" panose="020B0502040504020204" pitchFamily="34"/>
              </a:rPr>
              <a:t> </a:t>
            </a:r>
            <a:r>
              <a:rPr lang="en-GB" dirty="0">
                <a:solidFill>
                  <a:srgbClr val="132577"/>
                </a:solidFill>
                <a:latin typeface="Noto Sans" panose="020B0502040504020204" pitchFamily="34"/>
              </a:rPr>
              <a:t>core business we must concentrate on in our domain.</a:t>
            </a:r>
          </a:p>
          <a:p>
            <a:pPr algn="l" fontAlgn="base"/>
            <a:endParaRPr lang="en-GB" dirty="0">
              <a:solidFill>
                <a:srgbClr val="132577"/>
              </a:solidFill>
              <a:latin typeface="Noto Sans" panose="020B0502040504020204" pitchFamily="34"/>
            </a:endParaRPr>
          </a:p>
          <a:p>
            <a:pPr algn="l" fontAlgn="base"/>
            <a:r>
              <a:rPr lang="en-GB" dirty="0">
                <a:solidFill>
                  <a:srgbClr val="132577"/>
                </a:solidFill>
                <a:latin typeface="Noto Sans" panose="020B0502040504020204" pitchFamily="34"/>
              </a:rPr>
              <a:t>When we say Reliable; people hear dependable, efficient, safe, maintainable, with diagnostics, testable, easy to commissioning, east and cheap to operate…</a:t>
            </a:r>
          </a:p>
          <a:p>
            <a:pPr algn="l" fontAlgn="base"/>
            <a:endParaRPr lang="en-GB" dirty="0">
              <a:solidFill>
                <a:srgbClr val="132577"/>
              </a:solidFill>
              <a:latin typeface="Noto Sans" panose="020B0502040504020204" pitchFamily="34"/>
            </a:endParaRPr>
          </a:p>
          <a:p>
            <a:pPr algn="l" fontAlgn="base"/>
            <a:r>
              <a:rPr lang="en-GB" b="1" dirty="0">
                <a:solidFill>
                  <a:srgbClr val="132577"/>
                </a:solidFill>
                <a:latin typeface="Noto Sans" panose="020B0502040504020204" pitchFamily="34"/>
              </a:rPr>
              <a:t>Get the most out of our present and future facilities, by sharing thoughts, lessons and ideas.</a:t>
            </a:r>
          </a:p>
        </p:txBody>
      </p:sp>
      <p:sp>
        <p:nvSpPr>
          <p:cNvPr id="3" name="Rectangle 2">
            <a:extLst>
              <a:ext uri="{FF2B5EF4-FFF2-40B4-BE49-F238E27FC236}">
                <a16:creationId xmlns:a16="http://schemas.microsoft.com/office/drawing/2014/main" id="{5E24A2DB-43C3-1239-2C9E-4A59367AED80}"/>
              </a:ext>
            </a:extLst>
          </p:cNvPr>
          <p:cNvSpPr/>
          <p:nvPr/>
        </p:nvSpPr>
        <p:spPr bwMode="auto">
          <a:xfrm>
            <a:off x="1463040" y="4191000"/>
            <a:ext cx="9890760" cy="385703"/>
          </a:xfrm>
          <a:prstGeom prst="rect">
            <a:avLst/>
          </a:prstGeom>
          <a:noFill/>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8171378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500"/>
                                        <p:tgtEl>
                                          <p:spTgt spid="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6" end="6"/>
                                            </p:txEl>
                                          </p:spTgt>
                                        </p:tgtEl>
                                        <p:attrNameLst>
                                          <p:attrName>style.visibility</p:attrName>
                                        </p:attrNameLst>
                                      </p:cBhvr>
                                      <p:to>
                                        <p:strVal val="visible"/>
                                      </p:to>
                                    </p:set>
                                    <p:animEffect transition="in" filter="fade">
                                      <p:cBhvr>
                                        <p:cTn id="20" dur="500"/>
                                        <p:tgtEl>
                                          <p:spTgt spid="7">
                                            <p:txEl>
                                              <p:pRg st="6" end="6"/>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ctr"/>
          <a:lstStyle/>
          <a:p>
            <a:r>
              <a:rPr lang="en-US" dirty="0">
                <a:solidFill>
                  <a:srgbClr val="132577"/>
                </a:solidFill>
                <a:latin typeface="Calibri" pitchFamily="34" charset="0"/>
              </a:rPr>
              <a:t>About me</a:t>
            </a:r>
            <a:endParaRPr lang="en-GB" dirty="0">
              <a:solidFill>
                <a:srgbClr val="132577"/>
              </a:solidFill>
            </a:endParaRPr>
          </a:p>
        </p:txBody>
      </p:sp>
      <p:sp>
        <p:nvSpPr>
          <p:cNvPr id="3" name="Rectangle 2">
            <a:extLst>
              <a:ext uri="{FF2B5EF4-FFF2-40B4-BE49-F238E27FC236}">
                <a16:creationId xmlns:a16="http://schemas.microsoft.com/office/drawing/2014/main" id="{01B566EE-4D4B-EAFB-C303-DAD06B7943FD}"/>
              </a:ext>
            </a:extLst>
          </p:cNvPr>
          <p:cNvSpPr/>
          <p:nvPr/>
        </p:nvSpPr>
        <p:spPr>
          <a:xfrm>
            <a:off x="2362200" y="2209800"/>
            <a:ext cx="8001000" cy="2554545"/>
          </a:xfrm>
          <a:prstGeom prst="rect">
            <a:avLst/>
          </a:prstGeom>
        </p:spPr>
        <p:txBody>
          <a:bodyPr wrap="square">
            <a:spAutoFit/>
          </a:bodyPr>
          <a:lstStyle/>
          <a:p>
            <a:pPr algn="l" fontAlgn="base"/>
            <a:r>
              <a:rPr lang="en-GB" i="0" dirty="0">
                <a:solidFill>
                  <a:srgbClr val="132577"/>
                </a:solidFill>
                <a:effectLst/>
                <a:latin typeface="Noto Sans" panose="020B0502040504020204" pitchFamily="34"/>
              </a:rPr>
              <a:t>B. Eng. Electrical and Electronic Engineering</a:t>
            </a:r>
          </a:p>
          <a:p>
            <a:pPr algn="l" fontAlgn="base"/>
            <a:r>
              <a:rPr lang="en-GB" i="0" dirty="0">
                <a:solidFill>
                  <a:srgbClr val="132577"/>
                </a:solidFill>
                <a:effectLst/>
                <a:latin typeface="Noto Sans" panose="020B0502040504020204" pitchFamily="34"/>
              </a:rPr>
              <a:t>Ph.D. Dependable Electronic Control Systems</a:t>
            </a:r>
          </a:p>
          <a:p>
            <a:pPr algn="l" fontAlgn="base"/>
            <a:r>
              <a:rPr lang="en-GB" dirty="0">
                <a:solidFill>
                  <a:srgbClr val="132577"/>
                </a:solidFill>
                <a:latin typeface="Noto Sans" panose="020B0502040504020204" pitchFamily="34"/>
              </a:rPr>
              <a:t>Chartered Engineer</a:t>
            </a:r>
          </a:p>
          <a:p>
            <a:pPr algn="l" fontAlgn="base"/>
            <a:r>
              <a:rPr lang="en-GB" dirty="0">
                <a:solidFill>
                  <a:srgbClr val="132577"/>
                </a:solidFill>
                <a:latin typeface="Noto Sans" panose="020B0502040504020204" pitchFamily="34"/>
              </a:rPr>
              <a:t>Fellow of the Institute of Engineering and Technology</a:t>
            </a:r>
          </a:p>
          <a:p>
            <a:pPr algn="l" fontAlgn="base"/>
            <a:endParaRPr lang="en-GB" b="0" i="0" dirty="0">
              <a:solidFill>
                <a:srgbClr val="132577"/>
              </a:solidFill>
              <a:effectLst/>
              <a:latin typeface="Noto Sans" panose="020B0502040504020204" pitchFamily="34"/>
            </a:endParaRPr>
          </a:p>
          <a:p>
            <a:pPr algn="l" fontAlgn="base"/>
            <a:r>
              <a:rPr lang="en-GB" b="0" i="0" dirty="0">
                <a:solidFill>
                  <a:srgbClr val="132577"/>
                </a:solidFill>
                <a:effectLst/>
                <a:latin typeface="Noto Sans" panose="020B0502040504020204" pitchFamily="34"/>
              </a:rPr>
              <a:t>10 years engineering machine </a:t>
            </a:r>
            <a:r>
              <a:rPr lang="en-GB" b="1" i="0" dirty="0">
                <a:solidFill>
                  <a:srgbClr val="132577"/>
                </a:solidFill>
                <a:effectLst/>
                <a:latin typeface="Noto Sans" panose="020B0502040504020204" pitchFamily="34"/>
              </a:rPr>
              <a:t>protection</a:t>
            </a:r>
            <a:r>
              <a:rPr lang="en-GB" b="0" i="0" dirty="0">
                <a:solidFill>
                  <a:srgbClr val="132577"/>
                </a:solidFill>
                <a:effectLst/>
                <a:latin typeface="Noto Sans" panose="020B0502040504020204" pitchFamily="34"/>
              </a:rPr>
              <a:t> </a:t>
            </a:r>
            <a:r>
              <a:rPr lang="en-GB" b="1" i="0" dirty="0">
                <a:solidFill>
                  <a:srgbClr val="132577"/>
                </a:solidFill>
                <a:effectLst/>
                <a:latin typeface="Noto Sans" panose="020B0502040504020204" pitchFamily="34"/>
              </a:rPr>
              <a:t>systems</a:t>
            </a:r>
            <a:r>
              <a:rPr lang="en-GB" i="0" dirty="0">
                <a:solidFill>
                  <a:srgbClr val="132577"/>
                </a:solidFill>
                <a:effectLst/>
                <a:latin typeface="Noto Sans" panose="020B0502040504020204" pitchFamily="34"/>
              </a:rPr>
              <a:t>, then</a:t>
            </a:r>
          </a:p>
          <a:p>
            <a:pPr algn="l" fontAlgn="base"/>
            <a:r>
              <a:rPr lang="en-GB" dirty="0">
                <a:solidFill>
                  <a:srgbClr val="132577"/>
                </a:solidFill>
                <a:latin typeface="Noto Sans" panose="020B0502040504020204" pitchFamily="34"/>
              </a:rPr>
              <a:t>10 years section leader for all CERN power </a:t>
            </a:r>
            <a:r>
              <a:rPr lang="en-GB" b="1" dirty="0">
                <a:solidFill>
                  <a:srgbClr val="132577"/>
                </a:solidFill>
                <a:latin typeface="Noto Sans" panose="020B0502040504020204" pitchFamily="34"/>
              </a:rPr>
              <a:t>converter</a:t>
            </a:r>
            <a:r>
              <a:rPr lang="en-GB" dirty="0">
                <a:solidFill>
                  <a:srgbClr val="132577"/>
                </a:solidFill>
                <a:latin typeface="Noto Sans" panose="020B0502040504020204" pitchFamily="34"/>
              </a:rPr>
              <a:t> </a:t>
            </a:r>
            <a:r>
              <a:rPr lang="en-GB" b="1" dirty="0">
                <a:solidFill>
                  <a:srgbClr val="132577"/>
                </a:solidFill>
                <a:latin typeface="Noto Sans" panose="020B0502040504020204" pitchFamily="34"/>
              </a:rPr>
              <a:t>controls electronics</a:t>
            </a:r>
            <a:r>
              <a:rPr lang="en-GB" dirty="0">
                <a:solidFill>
                  <a:srgbClr val="132577"/>
                </a:solidFill>
                <a:latin typeface="Noto Sans" panose="020B0502040504020204" pitchFamily="34"/>
              </a:rPr>
              <a:t>, with</a:t>
            </a:r>
          </a:p>
          <a:p>
            <a:pPr algn="l" fontAlgn="base"/>
            <a:r>
              <a:rPr lang="en-GB" dirty="0">
                <a:solidFill>
                  <a:srgbClr val="132577"/>
                </a:solidFill>
                <a:latin typeface="Noto Sans" panose="020B0502040504020204" pitchFamily="34"/>
              </a:rPr>
              <a:t>8 years </a:t>
            </a:r>
            <a:r>
              <a:rPr lang="en-GB" b="1" dirty="0">
                <a:solidFill>
                  <a:srgbClr val="132577"/>
                </a:solidFill>
                <a:latin typeface="Noto Sans" panose="020B0502040504020204" pitchFamily="34"/>
              </a:rPr>
              <a:t>availability </a:t>
            </a:r>
            <a:r>
              <a:rPr lang="en-GB" dirty="0">
                <a:solidFill>
                  <a:srgbClr val="132577"/>
                </a:solidFill>
                <a:latin typeface="Noto Sans" panose="020B0502040504020204" pitchFamily="34"/>
              </a:rPr>
              <a:t>working group co-chair</a:t>
            </a:r>
          </a:p>
          <a:p>
            <a:pPr algn="l" fontAlgn="base"/>
            <a:endParaRPr lang="en-GB" dirty="0">
              <a:solidFill>
                <a:srgbClr val="132577"/>
              </a:solidFill>
              <a:latin typeface="Noto Sans" panose="020B0502040504020204" pitchFamily="34"/>
            </a:endParaRPr>
          </a:p>
          <a:p>
            <a:pPr algn="l" fontAlgn="base"/>
            <a:r>
              <a:rPr lang="en-GB" dirty="0">
                <a:solidFill>
                  <a:srgbClr val="132577"/>
                </a:solidFill>
                <a:latin typeface="Noto Sans" panose="020B0502040504020204" pitchFamily="34"/>
              </a:rPr>
              <a:t>Our organisations demand “</a:t>
            </a:r>
            <a:r>
              <a:rPr lang="en-GB" b="1" i="0" dirty="0">
                <a:solidFill>
                  <a:srgbClr val="132577"/>
                </a:solidFill>
                <a:effectLst/>
                <a:latin typeface="Noto Sans" panose="020B0502040504020204" pitchFamily="34"/>
              </a:rPr>
              <a:t>reliable</a:t>
            </a:r>
            <a:r>
              <a:rPr lang="en-GB" i="0" dirty="0">
                <a:solidFill>
                  <a:srgbClr val="132577"/>
                </a:solidFill>
                <a:effectLst/>
                <a:latin typeface="Noto Sans" panose="020B0502040504020204" pitchFamily="34"/>
              </a:rPr>
              <a:t>” equipment…</a:t>
            </a:r>
          </a:p>
        </p:txBody>
      </p:sp>
    </p:spTree>
    <p:extLst>
      <p:ext uri="{BB962C8B-B14F-4D97-AF65-F5344CB8AC3E}">
        <p14:creationId xmlns:p14="http://schemas.microsoft.com/office/powerpoint/2010/main" val="812788964"/>
      </p:ext>
    </p:extLst>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BTODD ARW Master">
  <a:themeElements>
    <a:clrScheme name="BTODD Theme Colour Set">
      <a:dk1>
        <a:srgbClr val="FFFFFF"/>
      </a:dk1>
      <a:lt1>
        <a:srgbClr val="FFFFFF"/>
      </a:lt1>
      <a:dk2>
        <a:srgbClr val="FFFFFF"/>
      </a:dk2>
      <a:lt2>
        <a:srgbClr val="FFFFFF"/>
      </a:lt2>
      <a:accent1>
        <a:srgbClr val="339966"/>
      </a:accent1>
      <a:accent2>
        <a:srgbClr val="FF0000"/>
      </a:accent2>
      <a:accent3>
        <a:srgbClr val="800080"/>
      </a:accent3>
      <a:accent4>
        <a:srgbClr val="FF6600"/>
      </a:accent4>
      <a:accent5>
        <a:srgbClr val="062F67"/>
      </a:accent5>
      <a:accent6>
        <a:srgbClr val="000000"/>
      </a:accent6>
      <a:hlink>
        <a:srgbClr val="1717FF"/>
      </a:hlink>
      <a:folHlink>
        <a:srgbClr val="0000CC"/>
      </a:folHlink>
    </a:clrScheme>
    <a:fontScheme name="BTODD Theme Fonts">
      <a:majorFont>
        <a:latin typeface="Calibri"/>
        <a:ea typeface=""/>
        <a:cs typeface=""/>
      </a:majorFont>
      <a:minorFont>
        <a:latin typeface="Calibri"/>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Pixel 13">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CC00CC"/>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Benutzerdefiniert 3">
      <a:dk1>
        <a:srgbClr val="332F43"/>
      </a:dk1>
      <a:lt1>
        <a:srgbClr val="F9FBFE"/>
      </a:lt1>
      <a:dk2>
        <a:srgbClr val="332F43"/>
      </a:dk2>
      <a:lt2>
        <a:srgbClr val="F9FBFE"/>
      </a:lt2>
      <a:accent1>
        <a:srgbClr val="0099DC"/>
      </a:accent1>
      <a:accent2>
        <a:srgbClr val="003366"/>
      </a:accent2>
      <a:accent3>
        <a:srgbClr val="ADD600"/>
      </a:accent3>
      <a:accent4>
        <a:srgbClr val="13BF8A"/>
      </a:accent4>
      <a:accent5>
        <a:srgbClr val="FFC000"/>
      </a:accent5>
      <a:accent6>
        <a:srgbClr val="F274F5"/>
      </a:accent6>
      <a:hlink>
        <a:srgbClr val="0520E9"/>
      </a:hlink>
      <a:folHlink>
        <a:srgbClr val="800080"/>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ESS0013_ESS_191217" id="{25A5AE2A-28F6-4104-8C72-7304B1F48254}" vid="{320E9B42-7F55-4E52-AA64-0C45CA88F265}"/>
    </a:ext>
  </a:extLst>
</a:theme>
</file>

<file path=ppt/theme/theme3.xml><?xml version="1.0" encoding="utf-8"?>
<a:theme xmlns:a="http://schemas.openxmlformats.org/drawingml/2006/main" name="Charles PETERS">
  <a:themeElements>
    <a:clrScheme name="BTODD Theme Colour Set">
      <a:dk1>
        <a:srgbClr val="FFFFFF"/>
      </a:dk1>
      <a:lt1>
        <a:srgbClr val="FFFFFF"/>
      </a:lt1>
      <a:dk2>
        <a:srgbClr val="FFFFFF"/>
      </a:dk2>
      <a:lt2>
        <a:srgbClr val="FFFFFF"/>
      </a:lt2>
      <a:accent1>
        <a:srgbClr val="339966"/>
      </a:accent1>
      <a:accent2>
        <a:srgbClr val="FF0000"/>
      </a:accent2>
      <a:accent3>
        <a:srgbClr val="800080"/>
      </a:accent3>
      <a:accent4>
        <a:srgbClr val="FF6600"/>
      </a:accent4>
      <a:accent5>
        <a:srgbClr val="062F67"/>
      </a:accent5>
      <a:accent6>
        <a:srgbClr val="000000"/>
      </a:accent6>
      <a:hlink>
        <a:srgbClr val="1717FF"/>
      </a:hlink>
      <a:folHlink>
        <a:srgbClr val="0000CC"/>
      </a:folHlink>
    </a:clrScheme>
    <a:fontScheme name="BTODD Theme Fonts">
      <a:majorFont>
        <a:latin typeface="Calibri"/>
        <a:ea typeface=""/>
        <a:cs typeface=""/>
      </a:majorFont>
      <a:minorFont>
        <a:latin typeface="Calibri"/>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Pixel 13">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CC00CC"/>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Jonny RANNER">
  <a:themeElements>
    <a:clrScheme name="BTODD Theme Colour Set">
      <a:dk1>
        <a:srgbClr val="FFFFFF"/>
      </a:dk1>
      <a:lt1>
        <a:srgbClr val="FFFFFF"/>
      </a:lt1>
      <a:dk2>
        <a:srgbClr val="FFFFFF"/>
      </a:dk2>
      <a:lt2>
        <a:srgbClr val="FFFFFF"/>
      </a:lt2>
      <a:accent1>
        <a:srgbClr val="339966"/>
      </a:accent1>
      <a:accent2>
        <a:srgbClr val="FF0000"/>
      </a:accent2>
      <a:accent3>
        <a:srgbClr val="800080"/>
      </a:accent3>
      <a:accent4>
        <a:srgbClr val="FF6600"/>
      </a:accent4>
      <a:accent5>
        <a:srgbClr val="062F67"/>
      </a:accent5>
      <a:accent6>
        <a:srgbClr val="000000"/>
      </a:accent6>
      <a:hlink>
        <a:srgbClr val="1717FF"/>
      </a:hlink>
      <a:folHlink>
        <a:srgbClr val="0000CC"/>
      </a:folHlink>
    </a:clrScheme>
    <a:fontScheme name="BTODD Theme Fonts">
      <a:majorFont>
        <a:latin typeface="Calibri"/>
        <a:ea typeface=""/>
        <a:cs typeface=""/>
      </a:majorFont>
      <a:minorFont>
        <a:latin typeface="Calibri"/>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Pixel 13">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CC00CC"/>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Keitaro KONDO">
  <a:themeElements>
    <a:clrScheme name="BTODD Theme Colour Set">
      <a:dk1>
        <a:srgbClr val="FFFFFF"/>
      </a:dk1>
      <a:lt1>
        <a:srgbClr val="FFFFFF"/>
      </a:lt1>
      <a:dk2>
        <a:srgbClr val="FFFFFF"/>
      </a:dk2>
      <a:lt2>
        <a:srgbClr val="FFFFFF"/>
      </a:lt2>
      <a:accent1>
        <a:srgbClr val="339966"/>
      </a:accent1>
      <a:accent2>
        <a:srgbClr val="FF0000"/>
      </a:accent2>
      <a:accent3>
        <a:srgbClr val="800080"/>
      </a:accent3>
      <a:accent4>
        <a:srgbClr val="FF6600"/>
      </a:accent4>
      <a:accent5>
        <a:srgbClr val="062F67"/>
      </a:accent5>
      <a:accent6>
        <a:srgbClr val="000000"/>
      </a:accent6>
      <a:hlink>
        <a:srgbClr val="1717FF"/>
      </a:hlink>
      <a:folHlink>
        <a:srgbClr val="0000CC"/>
      </a:folHlink>
    </a:clrScheme>
    <a:fontScheme name="BTODD Theme Fonts">
      <a:majorFont>
        <a:latin typeface="Calibri"/>
        <a:ea typeface=""/>
        <a:cs typeface=""/>
      </a:majorFont>
      <a:minorFont>
        <a:latin typeface="Calibri"/>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Pixel 13">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CC00CC"/>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ephen MOLLOY">
  <a:themeElements>
    <a:clrScheme name="BTODD Theme Colour Set">
      <a:dk1>
        <a:srgbClr val="FFFFFF"/>
      </a:dk1>
      <a:lt1>
        <a:srgbClr val="FFFFFF"/>
      </a:lt1>
      <a:dk2>
        <a:srgbClr val="FFFFFF"/>
      </a:dk2>
      <a:lt2>
        <a:srgbClr val="FFFFFF"/>
      </a:lt2>
      <a:accent1>
        <a:srgbClr val="339966"/>
      </a:accent1>
      <a:accent2>
        <a:srgbClr val="FF0000"/>
      </a:accent2>
      <a:accent3>
        <a:srgbClr val="800080"/>
      </a:accent3>
      <a:accent4>
        <a:srgbClr val="FF6600"/>
      </a:accent4>
      <a:accent5>
        <a:srgbClr val="062F67"/>
      </a:accent5>
      <a:accent6>
        <a:srgbClr val="000000"/>
      </a:accent6>
      <a:hlink>
        <a:srgbClr val="1717FF"/>
      </a:hlink>
      <a:folHlink>
        <a:srgbClr val="0000CC"/>
      </a:folHlink>
    </a:clrScheme>
    <a:fontScheme name="BTODD Theme Fonts">
      <a:majorFont>
        <a:latin typeface="Calibri"/>
        <a:ea typeface=""/>
        <a:cs typeface=""/>
      </a:majorFont>
      <a:minorFont>
        <a:latin typeface="Calibri"/>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Pixel 13">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CC00CC"/>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asha SUMMERS">
  <a:themeElements>
    <a:clrScheme name="BTODD Theme Colour Set">
      <a:dk1>
        <a:srgbClr val="FFFFFF"/>
      </a:dk1>
      <a:lt1>
        <a:srgbClr val="FFFFFF"/>
      </a:lt1>
      <a:dk2>
        <a:srgbClr val="FFFFFF"/>
      </a:dk2>
      <a:lt2>
        <a:srgbClr val="FFFFFF"/>
      </a:lt2>
      <a:accent1>
        <a:srgbClr val="339966"/>
      </a:accent1>
      <a:accent2>
        <a:srgbClr val="FF0000"/>
      </a:accent2>
      <a:accent3>
        <a:srgbClr val="800080"/>
      </a:accent3>
      <a:accent4>
        <a:srgbClr val="FF6600"/>
      </a:accent4>
      <a:accent5>
        <a:srgbClr val="062F67"/>
      </a:accent5>
      <a:accent6>
        <a:srgbClr val="000000"/>
      </a:accent6>
      <a:hlink>
        <a:srgbClr val="1717FF"/>
      </a:hlink>
      <a:folHlink>
        <a:srgbClr val="0000CC"/>
      </a:folHlink>
    </a:clrScheme>
    <a:fontScheme name="BTODD Theme Fonts">
      <a:majorFont>
        <a:latin typeface="Calibri"/>
        <a:ea typeface=""/>
        <a:cs typeface=""/>
      </a:majorFont>
      <a:minorFont>
        <a:latin typeface="Calibri"/>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Pixel 13">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CC00CC"/>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37353</TotalTime>
  <Words>3422</Words>
  <Application>Microsoft Office PowerPoint</Application>
  <PresentationFormat>Widescreen</PresentationFormat>
  <Paragraphs>525</Paragraphs>
  <Slides>46</Slides>
  <Notes>4</Notes>
  <HiddenSlides>0</HiddenSlides>
  <MMClips>0</MMClips>
  <ScaleCrop>false</ScaleCrop>
  <HeadingPairs>
    <vt:vector size="8" baseType="variant">
      <vt:variant>
        <vt:lpstr>Fonts Used</vt:lpstr>
      </vt:variant>
      <vt:variant>
        <vt:i4>14</vt:i4>
      </vt:variant>
      <vt:variant>
        <vt:lpstr>Theme</vt:lpstr>
      </vt:variant>
      <vt:variant>
        <vt:i4>8</vt:i4>
      </vt:variant>
      <vt:variant>
        <vt:lpstr>Embedded OLE Servers</vt:lpstr>
      </vt:variant>
      <vt:variant>
        <vt:i4>1</vt:i4>
      </vt:variant>
      <vt:variant>
        <vt:lpstr>Slide Titles</vt:lpstr>
      </vt:variant>
      <vt:variant>
        <vt:i4>46</vt:i4>
      </vt:variant>
    </vt:vector>
  </HeadingPairs>
  <TitlesOfParts>
    <vt:vector size="69" baseType="lpstr">
      <vt:lpstr>ＭＳ Ｐゴシック</vt:lpstr>
      <vt:lpstr>Arial</vt:lpstr>
      <vt:lpstr>Arial Unicode MS</vt:lpstr>
      <vt:lpstr>Calibri</vt:lpstr>
      <vt:lpstr>DejaVu Sans</vt:lpstr>
      <vt:lpstr>Franklin Gothic Medium</vt:lpstr>
      <vt:lpstr>Noto Sans</vt:lpstr>
      <vt:lpstr>Noto Sans Light</vt:lpstr>
      <vt:lpstr>Open Sans</vt:lpstr>
      <vt:lpstr>Segoe UI</vt:lpstr>
      <vt:lpstr>Symbol</vt:lpstr>
      <vt:lpstr>Times New Roman</vt:lpstr>
      <vt:lpstr>Vera Humana 95</vt:lpstr>
      <vt:lpstr>Wingdings</vt:lpstr>
      <vt:lpstr>BTODD ARW Master</vt:lpstr>
      <vt:lpstr>Office-tema</vt:lpstr>
      <vt:lpstr>Charles PETERS</vt:lpstr>
      <vt:lpstr>Jonny RANNER</vt:lpstr>
      <vt:lpstr>Keitaro KONDO</vt:lpstr>
      <vt:lpstr>Stephen MOLLOY</vt:lpstr>
      <vt:lpstr>Tasha SUMMERS</vt:lpstr>
      <vt:lpstr>Office Theme</vt:lpstr>
      <vt:lpstr>グラフ</vt:lpstr>
      <vt:lpstr>PowerPoint Presentation</vt:lpstr>
      <vt:lpstr>2002  2024: 22 years of ARW</vt:lpstr>
      <vt:lpstr>PowerPoint Presentation</vt:lpstr>
      <vt:lpstr>It’s our Workshop… To…</vt:lpstr>
      <vt:lpstr>PowerPoint Presentation</vt:lpstr>
      <vt:lpstr>Where does reliability fit?</vt:lpstr>
      <vt:lpstr>…at the end of ARW 2022</vt:lpstr>
      <vt:lpstr>…at the end of ARW 2024?</vt:lpstr>
      <vt:lpstr>About me</vt:lpstr>
      <vt:lpstr>PowerPoint Presentation</vt:lpstr>
      <vt:lpstr>PowerPoint Presentation</vt:lpstr>
      <vt:lpstr>PowerPoint Presentation</vt:lpstr>
      <vt:lpstr>LHC</vt:lpstr>
      <vt:lpstr>PowerPoint Presentation</vt:lpstr>
      <vt:lpstr>SPS</vt:lpstr>
      <vt:lpstr>PowerPoint Presentation</vt:lpstr>
      <vt:lpstr>LINAC4</vt:lpstr>
      <vt:lpstr>Electronics from the Past to the Future </vt:lpstr>
      <vt:lpstr>World Tour from the Past to the Future </vt:lpstr>
      <vt:lpstr>PowerPoint Presentation</vt:lpstr>
      <vt:lpstr>PowerPoint Presentation</vt:lpstr>
      <vt:lpstr>Workplace</vt:lpstr>
      <vt:lpstr>Machines and Availability</vt:lpstr>
      <vt:lpstr>Lessons from the Past</vt:lpstr>
      <vt:lpstr>Looking to the Future</vt:lpstr>
      <vt:lpstr>PowerPoint Presentation</vt:lpstr>
      <vt:lpstr>Workplace</vt:lpstr>
      <vt:lpstr>Machines and Availability</vt:lpstr>
      <vt:lpstr>Lessons from the Past</vt:lpstr>
      <vt:lpstr>Looking to the Future</vt:lpstr>
      <vt:lpstr>PowerPoint Presentation</vt:lpstr>
      <vt:lpstr>Workplace</vt:lpstr>
      <vt:lpstr>Machines and Availability</vt:lpstr>
      <vt:lpstr>Lessons from the Past</vt:lpstr>
      <vt:lpstr>Looking to the Future</vt:lpstr>
      <vt:lpstr>PowerPoint Presentation</vt:lpstr>
      <vt:lpstr>MAX-IV Machines</vt:lpstr>
      <vt:lpstr>MAX-IV Availability</vt:lpstr>
      <vt:lpstr>Lessons from the Past</vt:lpstr>
      <vt:lpstr>Looking to the Future</vt:lpstr>
      <vt:lpstr>PowerPoint Presentation</vt:lpstr>
      <vt:lpstr>Biography – Tasha Summers</vt:lpstr>
      <vt:lpstr>Workplace</vt:lpstr>
      <vt:lpstr>Machines and Availability</vt:lpstr>
      <vt:lpstr>Lessons from the Past</vt:lpstr>
      <vt:lpstr>Looking to the Future</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ARW 2024 - Panel Discussion - 16:9</dc:title>
  <dc:creator>"Benjamin Todd" &lt;benjamin.todd@cern.ch&gt;</dc:creator>
  <cp:lastModifiedBy>Benjamin Todd</cp:lastModifiedBy>
  <cp:revision>1160</cp:revision>
  <cp:lastPrinted>2014-11-10T16:25:11Z</cp:lastPrinted>
  <dcterms:created xsi:type="dcterms:W3CDTF">2004-05-13T09:14:00Z</dcterms:created>
  <dcterms:modified xsi:type="dcterms:W3CDTF">2024-06-23T17:27:32Z</dcterms:modified>
</cp:coreProperties>
</file>