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  <p:sldMasterId id="2147483746" r:id="rId2"/>
    <p:sldMasterId id="2147483736" r:id="rId3"/>
    <p:sldMasterId id="2147483738" r:id="rId4"/>
    <p:sldMasterId id="2147483740" r:id="rId5"/>
    <p:sldMasterId id="2147483742" r:id="rId6"/>
    <p:sldMasterId id="2147483744" r:id="rId7"/>
    <p:sldMasterId id="2147483734" r:id="rId8"/>
  </p:sldMasterIdLst>
  <p:notesMasterIdLst>
    <p:notesMasterId r:id="rId23"/>
  </p:notesMasterIdLst>
  <p:handoutMasterIdLst>
    <p:handoutMasterId r:id="rId24"/>
  </p:handoutMasterIdLst>
  <p:sldIdLst>
    <p:sldId id="525" r:id="rId9"/>
    <p:sldId id="1655" r:id="rId10"/>
    <p:sldId id="1687" r:id="rId11"/>
    <p:sldId id="1688" r:id="rId12"/>
    <p:sldId id="1689" r:id="rId13"/>
    <p:sldId id="1690" r:id="rId14"/>
    <p:sldId id="1691" r:id="rId15"/>
    <p:sldId id="1692" r:id="rId16"/>
    <p:sldId id="1693" r:id="rId17"/>
    <p:sldId id="1694" r:id="rId18"/>
    <p:sldId id="1695" r:id="rId19"/>
    <p:sldId id="1696" r:id="rId20"/>
    <p:sldId id="1697" r:id="rId21"/>
    <p:sldId id="1698" r:id="rId22"/>
  </p:sldIdLst>
  <p:sldSz cx="12192000" cy="6858000"/>
  <p:notesSz cx="6797675" cy="992822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2B"/>
    <a:srgbClr val="132577"/>
    <a:srgbClr val="AEBB68"/>
    <a:srgbClr val="A5D4FF"/>
    <a:srgbClr val="A0C2FF"/>
    <a:srgbClr val="FFFFFF"/>
    <a:srgbClr val="AFD9FF"/>
    <a:srgbClr val="AED8FE"/>
    <a:srgbClr val="ACCEFE"/>
    <a:srgbClr val="C1E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2" autoAdjust="0"/>
    <p:restoredTop sz="97436" autoAdjust="0"/>
  </p:normalViewPr>
  <p:slideViewPr>
    <p:cSldViewPr>
      <p:cViewPr varScale="1">
        <p:scale>
          <a:sx n="83" d="100"/>
          <a:sy n="83" d="100"/>
        </p:scale>
        <p:origin x="72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3660" y="72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955" cy="49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3850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45" y="0"/>
            <a:ext cx="2945955" cy="49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3850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830"/>
            <a:ext cx="2945955" cy="49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3850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45" y="9430830"/>
            <a:ext cx="2945955" cy="495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0BD5BA7-53CD-495F-A703-AFE6B77DC91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733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479" cy="49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8" tIns="45914" rIns="91828" bIns="45914" numCol="1" anchor="t" anchorCtr="0" compatLnSpc="1">
            <a:prstTxWarp prst="textNoShape">
              <a:avLst/>
            </a:prstTxWarp>
          </a:bodyPr>
          <a:lstStyle>
            <a:lvl1pPr algn="l" defTabSz="919163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721" y="0"/>
            <a:ext cx="2944479" cy="49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8" tIns="45914" rIns="91828" bIns="45914" numCol="1" anchor="t" anchorCtr="0" compatLnSpc="1">
            <a:prstTxWarp prst="textNoShape">
              <a:avLst/>
            </a:prstTxWarp>
          </a:bodyPr>
          <a:lstStyle>
            <a:lvl1pPr algn="r" defTabSz="919163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" y="744538"/>
            <a:ext cx="6615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63" y="4714594"/>
            <a:ext cx="5437550" cy="4468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8" tIns="45914" rIns="91828" bIns="459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188"/>
            <a:ext cx="2944479" cy="49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8" tIns="45914" rIns="91828" bIns="45914" numCol="1" anchor="b" anchorCtr="0" compatLnSpc="1">
            <a:prstTxWarp prst="textNoShape">
              <a:avLst/>
            </a:prstTxWarp>
          </a:bodyPr>
          <a:lstStyle>
            <a:lvl1pPr algn="l" defTabSz="919163" eaLnBrk="1" hangingPunct="1">
              <a:defRPr sz="1200"/>
            </a:lvl1pPr>
          </a:lstStyle>
          <a:p>
            <a:endParaRPr lang="en-US" dirty="0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721" y="9429188"/>
            <a:ext cx="2944479" cy="497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8" tIns="45914" rIns="91828" bIns="45914" numCol="1" anchor="b" anchorCtr="0" compatLnSpc="1">
            <a:prstTxWarp prst="textNoShape">
              <a:avLst/>
            </a:prstTxWarp>
          </a:bodyPr>
          <a:lstStyle>
            <a:lvl1pPr algn="r" defTabSz="919163" eaLnBrk="1" hangingPunct="1">
              <a:defRPr sz="1200"/>
            </a:lvl1pPr>
          </a:lstStyle>
          <a:p>
            <a:fld id="{369889C3-8944-49D8-B3D7-D59249FC20D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901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positive de titre">
    <p:bg>
      <p:bgPr>
        <a:gradFill flip="none" rotWithShape="1">
          <a:gsLst>
            <a:gs pos="63000">
              <a:srgbClr val="67802B"/>
            </a:gs>
            <a:gs pos="34000">
              <a:srgbClr val="B3C095"/>
            </a:gs>
            <a:gs pos="0">
              <a:srgbClr val="67802B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B17E6A2-7CB5-FBEA-8C62-8A704FB417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119437" y="228600"/>
            <a:ext cx="5953125" cy="1524000"/>
          </a:xfrm>
          <a:prstGeom prst="rect">
            <a:avLst/>
          </a:prstGeom>
        </p:spPr>
      </p:pic>
      <p:pic>
        <p:nvPicPr>
          <p:cNvPr id="6" name="Picture 5" descr="Aerial view of a large building&#10;&#10;Description automatically generated">
            <a:extLst>
              <a:ext uri="{FF2B5EF4-FFF2-40B4-BE49-F238E27FC236}">
                <a16:creationId xmlns:a16="http://schemas.microsoft.com/office/drawing/2014/main" id="{01C9DC35-9888-350D-84F2-81D8EF68D35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48000"/>
            <a:ext cx="6096000" cy="3810000"/>
          </a:xfrm>
          <a:prstGeom prst="rect">
            <a:avLst/>
          </a:prstGeom>
        </p:spPr>
      </p:pic>
      <p:pic>
        <p:nvPicPr>
          <p:cNvPr id="8" name="Picture 7" descr="A circular building with a maze in the middle of it&#10;&#10;Description automatically generated">
            <a:extLst>
              <a:ext uri="{FF2B5EF4-FFF2-40B4-BE49-F238E27FC236}">
                <a16:creationId xmlns:a16="http://schemas.microsoft.com/office/drawing/2014/main" id="{3720CFE4-F3D2-0CA7-A334-38583DEF29E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6096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06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5">
            <a:extLst>
              <a:ext uri="{FF2B5EF4-FFF2-40B4-BE49-F238E27FC236}">
                <a16:creationId xmlns:a16="http://schemas.microsoft.com/office/drawing/2014/main" id="{D3032528-74F0-5060-7962-A9815D9C5E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2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7AF70C2E-C558-B133-C5D1-51FB8034A6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20013" y="2521634"/>
            <a:ext cx="4495088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 dirty="0"/>
              <a:t>Headline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7E62A62F-E617-1562-8B30-A40111D4C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20013" y="1403557"/>
            <a:ext cx="4495087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 dirty="0"/>
              <a:t># (chapter)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BB76DEB-E5A2-F433-5BCD-E94727DA0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82837" y="352682"/>
            <a:ext cx="2481049" cy="46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509" y="265373"/>
            <a:ext cx="8180556" cy="657339"/>
          </a:xfrm>
        </p:spPr>
        <p:txBody>
          <a:bodyPr lIns="90000" bIns="18000"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r>
              <a:rPr lang="sv-SE" dirty="0"/>
              <a:t>Headline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509" y="931026"/>
            <a:ext cx="8180556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rgbClr val="ADBD38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 dirty="0"/>
              <a:t>Sub-headline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3508" y="1562400"/>
            <a:ext cx="10764984" cy="4768062"/>
          </a:xfrm>
        </p:spPr>
        <p:txBody>
          <a:bodyPr lIns="0" rIns="18000"/>
          <a:lstStyle>
            <a:lvl1pPr>
              <a:lnSpc>
                <a:spcPct val="100000"/>
              </a:lnSpc>
              <a:defRPr>
                <a:solidFill>
                  <a:srgbClr val="132577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132577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132577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132577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132577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B9099A7-23B8-D04E-9B93-7A0EE3C70A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82837" y="352682"/>
            <a:ext cx="2481049" cy="460483"/>
          </a:xfrm>
          <a:prstGeom prst="rect">
            <a:avLst/>
          </a:prstGeom>
        </p:spPr>
      </p:pic>
      <p:sp>
        <p:nvSpPr>
          <p:cNvPr id="7" name="Platshållare för sidfot 4">
            <a:extLst>
              <a:ext uri="{FF2B5EF4-FFF2-40B4-BE49-F238E27FC236}">
                <a16:creationId xmlns:a16="http://schemas.microsoft.com/office/drawing/2014/main" id="{5B788E9B-2C58-82E4-D49E-374D6A9FC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105" y="6475270"/>
            <a:ext cx="4320448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r>
              <a:rPr lang="sv-SE" dirty="0"/>
              <a:t>PRESENTATION TITLe/ FOOTER</a:t>
            </a:r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AEC47202-F2A0-675A-68EB-746E3C558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A3A56BC0-C4CA-2F6F-D982-458CF32887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508" y="6475270"/>
            <a:ext cx="832658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fld id="{18896B66-0B3A-474C-9C9C-E4F07B1F5DAD}" type="datetime1">
              <a:rPr lang="sv-SE" smtClean="0"/>
              <a:pPr/>
              <a:t>2024-06-28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709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3508" y="1562400"/>
            <a:ext cx="5203938" cy="4768062"/>
          </a:xfrm>
        </p:spPr>
        <p:txBody>
          <a:bodyPr lIns="0" rIns="18000"/>
          <a:lstStyle>
            <a:lvl1pPr>
              <a:lnSpc>
                <a:spcPct val="100000"/>
              </a:lnSpc>
              <a:defRPr>
                <a:solidFill>
                  <a:srgbClr val="132577"/>
                </a:solidFill>
              </a:defRPr>
            </a:lvl1pPr>
            <a:lvl2pPr marL="358775" indent="-21590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2pPr>
            <a:lvl3pPr marL="449263" indent="-19685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3pPr>
            <a:lvl4pPr marL="541338" indent="-18000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4pPr>
            <a:lvl5pPr marL="630000" indent="-16200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73846" y="1562400"/>
            <a:ext cx="5204646" cy="4768062"/>
          </a:xfrm>
        </p:spPr>
        <p:txBody>
          <a:bodyPr lIns="0" rIns="18000"/>
          <a:lstStyle>
            <a:lvl1pPr>
              <a:lnSpc>
                <a:spcPct val="100000"/>
              </a:lnSpc>
              <a:defRPr>
                <a:solidFill>
                  <a:srgbClr val="132577"/>
                </a:solidFill>
              </a:defRPr>
            </a:lvl1pPr>
            <a:lvl2pPr marL="360000" indent="-21600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2pPr>
            <a:lvl3pPr marL="450000" indent="-19800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3pPr>
            <a:lvl4pPr marL="540000" indent="-18000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4pPr>
            <a:lvl5pPr marL="628650" indent="-16200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E45395A-DEB1-0D17-5835-FC69C761FA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82837" y="352682"/>
            <a:ext cx="2481049" cy="460483"/>
          </a:xfrm>
          <a:prstGeom prst="rect">
            <a:avLst/>
          </a:prstGeom>
        </p:spPr>
      </p:pic>
      <p:sp>
        <p:nvSpPr>
          <p:cNvPr id="10" name="Rubrik 1">
            <a:extLst>
              <a:ext uri="{FF2B5EF4-FFF2-40B4-BE49-F238E27FC236}">
                <a16:creationId xmlns:a16="http://schemas.microsoft.com/office/drawing/2014/main" id="{1DB7CD26-8237-E4A3-5971-77FEE906AF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509" y="265373"/>
            <a:ext cx="8180556" cy="657339"/>
          </a:xfrm>
        </p:spPr>
        <p:txBody>
          <a:bodyPr lIns="90000" bIns="18000"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r>
              <a:rPr lang="sv-SE" dirty="0"/>
              <a:t>Headline</a:t>
            </a:r>
          </a:p>
        </p:txBody>
      </p:sp>
      <p:sp>
        <p:nvSpPr>
          <p:cNvPr id="13" name="Platshållare för text 13">
            <a:extLst>
              <a:ext uri="{FF2B5EF4-FFF2-40B4-BE49-F238E27FC236}">
                <a16:creationId xmlns:a16="http://schemas.microsoft.com/office/drawing/2014/main" id="{9C7426AC-719E-B7E3-CB17-B86E27DFA3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509" y="931026"/>
            <a:ext cx="8180556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rgbClr val="ADBD38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 dirty="0"/>
              <a:t>Sub-headline</a:t>
            </a:r>
          </a:p>
        </p:txBody>
      </p:sp>
      <p:sp>
        <p:nvSpPr>
          <p:cNvPr id="17" name="Platshållare för sidfot 4">
            <a:extLst>
              <a:ext uri="{FF2B5EF4-FFF2-40B4-BE49-F238E27FC236}">
                <a16:creationId xmlns:a16="http://schemas.microsoft.com/office/drawing/2014/main" id="{7510CE6B-8104-AD8A-2930-4110D9820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105" y="6475270"/>
            <a:ext cx="4320448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r>
              <a:rPr lang="sv-SE" dirty="0"/>
              <a:t>PRESENTATION TITLe/ FOOTER</a:t>
            </a:r>
          </a:p>
        </p:txBody>
      </p:sp>
      <p:sp>
        <p:nvSpPr>
          <p:cNvPr id="18" name="Platshållare för bildnummer 5">
            <a:extLst>
              <a:ext uri="{FF2B5EF4-FFF2-40B4-BE49-F238E27FC236}">
                <a16:creationId xmlns:a16="http://schemas.microsoft.com/office/drawing/2014/main" id="{FADC256F-75AC-FA3F-7425-434B9585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9" name="Platshållare för datum 3">
            <a:extLst>
              <a:ext uri="{FF2B5EF4-FFF2-40B4-BE49-F238E27FC236}">
                <a16:creationId xmlns:a16="http://schemas.microsoft.com/office/drawing/2014/main" id="{07D42CDF-50A9-A627-03E3-E6163BB00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508" y="6475270"/>
            <a:ext cx="832658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fld id="{18896B66-0B3A-474C-9C9C-E4F07B1F5DAD}" type="datetime1">
              <a:rPr lang="sv-SE" smtClean="0"/>
              <a:pPr/>
              <a:t>2024-06-28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045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3510" y="1562400"/>
            <a:ext cx="3325090" cy="4768062"/>
          </a:xfrm>
        </p:spPr>
        <p:txBody>
          <a:bodyPr lIns="0" rIns="18000"/>
          <a:lstStyle>
            <a:lvl1pPr>
              <a:lnSpc>
                <a:spcPct val="100000"/>
              </a:lnSpc>
              <a:defRPr>
                <a:solidFill>
                  <a:srgbClr val="132577"/>
                </a:solidFill>
              </a:defRPr>
            </a:lvl1pPr>
            <a:lvl2pPr marL="360000" indent="-21600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2pPr>
            <a:lvl3pPr marL="449263" indent="-19685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3pPr>
            <a:lvl4pPr marL="541338" indent="-180975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4pPr>
            <a:lvl5pPr marL="630000" indent="-16200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B46592C-86FA-99F6-C424-C9B575CDC4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82837" y="352682"/>
            <a:ext cx="2481049" cy="460483"/>
          </a:xfrm>
          <a:prstGeom prst="rect">
            <a:avLst/>
          </a:prstGeom>
        </p:spPr>
      </p:pic>
      <p:sp>
        <p:nvSpPr>
          <p:cNvPr id="7" name="Rubrik 1">
            <a:extLst>
              <a:ext uri="{FF2B5EF4-FFF2-40B4-BE49-F238E27FC236}">
                <a16:creationId xmlns:a16="http://schemas.microsoft.com/office/drawing/2014/main" id="{6450193C-6D8F-D2E7-8043-B3E8D8217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509" y="265373"/>
            <a:ext cx="8180556" cy="657339"/>
          </a:xfrm>
        </p:spPr>
        <p:txBody>
          <a:bodyPr lIns="90000" bIns="18000"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r>
              <a:rPr lang="sv-SE" dirty="0"/>
              <a:t>Headline</a:t>
            </a:r>
          </a:p>
        </p:txBody>
      </p:sp>
      <p:sp>
        <p:nvSpPr>
          <p:cNvPr id="8" name="Platshållare för text 13">
            <a:extLst>
              <a:ext uri="{FF2B5EF4-FFF2-40B4-BE49-F238E27FC236}">
                <a16:creationId xmlns:a16="http://schemas.microsoft.com/office/drawing/2014/main" id="{B9612EA4-0019-ACA8-93E3-9622B028D5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509" y="931026"/>
            <a:ext cx="8180556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rgbClr val="ADBD38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 dirty="0"/>
              <a:t>Sub-headline</a:t>
            </a:r>
          </a:p>
        </p:txBody>
      </p:sp>
      <p:sp>
        <p:nvSpPr>
          <p:cNvPr id="19" name="Platshållare för innehåll 2">
            <a:extLst>
              <a:ext uri="{FF2B5EF4-FFF2-40B4-BE49-F238E27FC236}">
                <a16:creationId xmlns:a16="http://schemas.microsoft.com/office/drawing/2014/main" id="{26FC21F8-C6B6-B3B2-9F26-1CE7990CFB3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433455" y="1562400"/>
            <a:ext cx="3325090" cy="4768062"/>
          </a:xfrm>
        </p:spPr>
        <p:txBody>
          <a:bodyPr lIns="0" rIns="18000"/>
          <a:lstStyle>
            <a:lvl1pPr>
              <a:lnSpc>
                <a:spcPct val="100000"/>
              </a:lnSpc>
              <a:defRPr>
                <a:solidFill>
                  <a:srgbClr val="132577"/>
                </a:solidFill>
              </a:defRPr>
            </a:lvl1pPr>
            <a:lvl2pPr marL="360000" indent="-21600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2pPr>
            <a:lvl3pPr marL="449263" indent="-19685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3pPr>
            <a:lvl4pPr marL="541338" indent="-180975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4pPr>
            <a:lvl5pPr marL="630000" indent="-16200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20" name="Platshållare för innehåll 2">
            <a:extLst>
              <a:ext uri="{FF2B5EF4-FFF2-40B4-BE49-F238E27FC236}">
                <a16:creationId xmlns:a16="http://schemas.microsoft.com/office/drawing/2014/main" id="{5C7CD180-203C-A6E6-63D3-D23C567C4E76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8153400" y="1562400"/>
            <a:ext cx="3325090" cy="4768062"/>
          </a:xfrm>
        </p:spPr>
        <p:txBody>
          <a:bodyPr lIns="0" rIns="18000"/>
          <a:lstStyle>
            <a:lvl1pPr>
              <a:lnSpc>
                <a:spcPct val="100000"/>
              </a:lnSpc>
              <a:defRPr>
                <a:solidFill>
                  <a:srgbClr val="132577"/>
                </a:solidFill>
              </a:defRPr>
            </a:lvl1pPr>
            <a:lvl2pPr marL="360000" indent="-21600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2pPr>
            <a:lvl3pPr marL="449263" indent="-19685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3pPr>
            <a:lvl4pPr marL="541338" indent="-180975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4pPr>
            <a:lvl5pPr marL="630000" indent="-16200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21" name="Platshållare för sidfot 4">
            <a:extLst>
              <a:ext uri="{FF2B5EF4-FFF2-40B4-BE49-F238E27FC236}">
                <a16:creationId xmlns:a16="http://schemas.microsoft.com/office/drawing/2014/main" id="{06B8EAE8-F018-0708-0685-DE2DD79CA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105" y="6475270"/>
            <a:ext cx="4320448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r>
              <a:rPr lang="sv-SE" dirty="0"/>
              <a:t>PRESENTATION TITLe/ FOOTER</a:t>
            </a:r>
          </a:p>
        </p:txBody>
      </p:sp>
      <p:sp>
        <p:nvSpPr>
          <p:cNvPr id="22" name="Platshållare för bildnummer 5">
            <a:extLst>
              <a:ext uri="{FF2B5EF4-FFF2-40B4-BE49-F238E27FC236}">
                <a16:creationId xmlns:a16="http://schemas.microsoft.com/office/drawing/2014/main" id="{5FBEE541-885B-2CD8-BC6B-25003C76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23" name="Platshållare för datum 3">
            <a:extLst>
              <a:ext uri="{FF2B5EF4-FFF2-40B4-BE49-F238E27FC236}">
                <a16:creationId xmlns:a16="http://schemas.microsoft.com/office/drawing/2014/main" id="{2260D06C-77EB-0582-FCCA-1B27A6DFE6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508" y="6475270"/>
            <a:ext cx="832658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fld id="{18896B66-0B3A-474C-9C9C-E4F07B1F5DAD}" type="datetime1">
              <a:rPr lang="sv-SE" smtClean="0"/>
              <a:pPr/>
              <a:t>2024-06-28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629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72892" y="1572261"/>
            <a:ext cx="5205600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92C81B4-EEE4-B341-5EA4-0ED159D9D8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82837" y="352682"/>
            <a:ext cx="2481049" cy="460483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D6A046E5-73CF-DBB4-F5B2-84330D1587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509" y="265373"/>
            <a:ext cx="8180556" cy="657339"/>
          </a:xfrm>
        </p:spPr>
        <p:txBody>
          <a:bodyPr lIns="90000" bIns="18000"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r>
              <a:rPr lang="sv-SE" dirty="0"/>
              <a:t>Headline</a:t>
            </a:r>
          </a:p>
        </p:txBody>
      </p:sp>
      <p:sp>
        <p:nvSpPr>
          <p:cNvPr id="10" name="Platshållare för text 13">
            <a:extLst>
              <a:ext uri="{FF2B5EF4-FFF2-40B4-BE49-F238E27FC236}">
                <a16:creationId xmlns:a16="http://schemas.microsoft.com/office/drawing/2014/main" id="{858AD204-01E5-9D59-7DD9-0279998C04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509" y="931026"/>
            <a:ext cx="8180556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rgbClr val="ADBD38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 dirty="0"/>
              <a:t>Sub-headline</a:t>
            </a:r>
          </a:p>
        </p:txBody>
      </p:sp>
      <p:sp>
        <p:nvSpPr>
          <p:cNvPr id="13" name="Platshållare för sidfot 4">
            <a:extLst>
              <a:ext uri="{FF2B5EF4-FFF2-40B4-BE49-F238E27FC236}">
                <a16:creationId xmlns:a16="http://schemas.microsoft.com/office/drawing/2014/main" id="{23FD2950-A1CC-E7A3-120B-CBC602144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105" y="6475270"/>
            <a:ext cx="4320448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r>
              <a:rPr lang="sv-SE" dirty="0"/>
              <a:t>PRESENTATION TITLe/ FOOTER</a:t>
            </a:r>
          </a:p>
        </p:txBody>
      </p:sp>
      <p:sp>
        <p:nvSpPr>
          <p:cNvPr id="15" name="Platshållare för bildnummer 5">
            <a:extLst>
              <a:ext uri="{FF2B5EF4-FFF2-40B4-BE49-F238E27FC236}">
                <a16:creationId xmlns:a16="http://schemas.microsoft.com/office/drawing/2014/main" id="{0EF3A3EE-F459-1537-FB0A-54366ED18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6" name="Platshållare för datum 3">
            <a:extLst>
              <a:ext uri="{FF2B5EF4-FFF2-40B4-BE49-F238E27FC236}">
                <a16:creationId xmlns:a16="http://schemas.microsoft.com/office/drawing/2014/main" id="{4C4F98D9-B33D-76B0-E61B-A2B423894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508" y="6475270"/>
            <a:ext cx="832658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fld id="{18896B66-0B3A-474C-9C9C-E4F07B1F5DAD}" type="datetime1">
              <a:rPr lang="sv-SE" smtClean="0"/>
              <a:pPr/>
              <a:t>2024-06-28</a:t>
            </a:fld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86685765-5900-E132-3B34-E8BB280128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3508" y="1562400"/>
            <a:ext cx="5203938" cy="4768062"/>
          </a:xfrm>
        </p:spPr>
        <p:txBody>
          <a:bodyPr lIns="0" rIns="18000"/>
          <a:lstStyle>
            <a:lvl1pPr>
              <a:lnSpc>
                <a:spcPct val="100000"/>
              </a:lnSpc>
              <a:defRPr>
                <a:solidFill>
                  <a:srgbClr val="132577"/>
                </a:solidFill>
              </a:defRPr>
            </a:lvl1pPr>
            <a:lvl2pPr marL="358775" indent="-21590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2pPr>
            <a:lvl3pPr marL="449263" indent="-19685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3pPr>
            <a:lvl4pPr marL="541338" indent="-18000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4pPr>
            <a:lvl5pPr marL="630000" indent="-162000">
              <a:lnSpc>
                <a:spcPct val="100000"/>
              </a:lnSpc>
              <a:tabLst/>
              <a:defRPr>
                <a:solidFill>
                  <a:srgbClr val="132577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5297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36F9160-2644-0885-E727-0AA08DEAB3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82837" y="352682"/>
            <a:ext cx="2481049" cy="460483"/>
          </a:xfrm>
          <a:prstGeom prst="rect">
            <a:avLst/>
          </a:prstGeom>
        </p:spPr>
      </p:pic>
      <p:sp>
        <p:nvSpPr>
          <p:cNvPr id="4" name="Rubrik 1">
            <a:extLst>
              <a:ext uri="{FF2B5EF4-FFF2-40B4-BE49-F238E27FC236}">
                <a16:creationId xmlns:a16="http://schemas.microsoft.com/office/drawing/2014/main" id="{6F874D16-F10F-4DCE-8B89-92AAF082E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509" y="265373"/>
            <a:ext cx="8180556" cy="657339"/>
          </a:xfrm>
        </p:spPr>
        <p:txBody>
          <a:bodyPr lIns="90000" bIns="18000"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r>
              <a:rPr lang="sv-SE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40467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713862" y="1657350"/>
            <a:ext cx="10764629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7421229-1DA8-CF8E-3050-B6418458A7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82837" y="352682"/>
            <a:ext cx="2481049" cy="460483"/>
          </a:xfrm>
          <a:prstGeom prst="rect">
            <a:avLst/>
          </a:prstGeom>
        </p:spPr>
      </p:pic>
      <p:sp>
        <p:nvSpPr>
          <p:cNvPr id="11" name="Rubrik 1">
            <a:extLst>
              <a:ext uri="{FF2B5EF4-FFF2-40B4-BE49-F238E27FC236}">
                <a16:creationId xmlns:a16="http://schemas.microsoft.com/office/drawing/2014/main" id="{EA49EA1F-2BB2-997C-0F53-6F66F70A80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509" y="265373"/>
            <a:ext cx="8180556" cy="657339"/>
          </a:xfrm>
        </p:spPr>
        <p:txBody>
          <a:bodyPr lIns="90000" bIns="18000"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r>
              <a:rPr lang="sv-SE" dirty="0"/>
              <a:t>Headline</a:t>
            </a:r>
          </a:p>
        </p:txBody>
      </p:sp>
      <p:sp>
        <p:nvSpPr>
          <p:cNvPr id="12" name="Platshållare för text 13">
            <a:extLst>
              <a:ext uri="{FF2B5EF4-FFF2-40B4-BE49-F238E27FC236}">
                <a16:creationId xmlns:a16="http://schemas.microsoft.com/office/drawing/2014/main" id="{5BE4AE05-B315-9F0D-9BC3-172FAA9E86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509" y="931026"/>
            <a:ext cx="8180556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rgbClr val="ADBD38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 dirty="0"/>
              <a:t>Sub-headline</a:t>
            </a:r>
          </a:p>
        </p:txBody>
      </p:sp>
      <p:sp>
        <p:nvSpPr>
          <p:cNvPr id="16" name="Platshållare för sidfot 4">
            <a:extLst>
              <a:ext uri="{FF2B5EF4-FFF2-40B4-BE49-F238E27FC236}">
                <a16:creationId xmlns:a16="http://schemas.microsoft.com/office/drawing/2014/main" id="{6426633B-4F67-794C-A02A-258E6E200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105" y="6475270"/>
            <a:ext cx="4320448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r>
              <a:rPr lang="sv-SE" dirty="0"/>
              <a:t>PRESENTATION TITLe/ FOOTER</a:t>
            </a:r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696079E7-A69D-6A64-A1BA-B5B2285E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8" name="Platshållare för datum 3">
            <a:extLst>
              <a:ext uri="{FF2B5EF4-FFF2-40B4-BE49-F238E27FC236}">
                <a16:creationId xmlns:a16="http://schemas.microsoft.com/office/drawing/2014/main" id="{F4700208-FE41-4D90-A6E3-B73A18F445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508" y="6475270"/>
            <a:ext cx="832658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fld id="{18896B66-0B3A-474C-9C9C-E4F07B1F5DAD}" type="datetime1">
              <a:rPr lang="sv-SE" smtClean="0"/>
              <a:pPr/>
              <a:t>2024-06-28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9500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713862" y="1614488"/>
            <a:ext cx="10764629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4" name="Platshållare för sidfot 4">
            <a:extLst>
              <a:ext uri="{FF2B5EF4-FFF2-40B4-BE49-F238E27FC236}">
                <a16:creationId xmlns:a16="http://schemas.microsoft.com/office/drawing/2014/main" id="{49054DE5-9F79-62A0-10F7-5628CA48B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105" y="6475270"/>
            <a:ext cx="4320448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r>
              <a:rPr lang="sv-SE" dirty="0"/>
              <a:t>PRESENTATION TITLe/ FOOTER</a:t>
            </a:r>
          </a:p>
        </p:txBody>
      </p:sp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E2053888-6E7B-584D-877A-E702F74E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9" name="Platshållare för datum 3">
            <a:extLst>
              <a:ext uri="{FF2B5EF4-FFF2-40B4-BE49-F238E27FC236}">
                <a16:creationId xmlns:a16="http://schemas.microsoft.com/office/drawing/2014/main" id="{17BEAB00-BF57-40B2-087E-AB6BED032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508" y="6475270"/>
            <a:ext cx="832658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fld id="{18896B66-0B3A-474C-9C9C-E4F07B1F5DAD}" type="datetime1">
              <a:rPr lang="sv-SE" smtClean="0"/>
              <a:pPr/>
              <a:t>2024-06-28</a:t>
            </a:fld>
            <a:endParaRPr lang="sv-S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5F28938-0EBC-BA3F-7194-DF414A5383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82837" y="352682"/>
            <a:ext cx="2481049" cy="460483"/>
          </a:xfrm>
          <a:prstGeom prst="rect">
            <a:avLst/>
          </a:prstGeom>
        </p:spPr>
      </p:pic>
      <p:sp>
        <p:nvSpPr>
          <p:cNvPr id="15" name="Rubrik 1">
            <a:extLst>
              <a:ext uri="{FF2B5EF4-FFF2-40B4-BE49-F238E27FC236}">
                <a16:creationId xmlns:a16="http://schemas.microsoft.com/office/drawing/2014/main" id="{D585F502-A232-AEE1-40DE-1CF7A0B87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509" y="265373"/>
            <a:ext cx="8180556" cy="657339"/>
          </a:xfrm>
        </p:spPr>
        <p:txBody>
          <a:bodyPr lIns="90000" bIns="18000"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r>
              <a:rPr lang="sv-SE" dirty="0"/>
              <a:t>Headline</a:t>
            </a:r>
          </a:p>
        </p:txBody>
      </p:sp>
      <p:sp>
        <p:nvSpPr>
          <p:cNvPr id="16" name="Platshållare för text 13">
            <a:extLst>
              <a:ext uri="{FF2B5EF4-FFF2-40B4-BE49-F238E27FC236}">
                <a16:creationId xmlns:a16="http://schemas.microsoft.com/office/drawing/2014/main" id="{9957661F-D7C7-B864-AF1D-E54F827999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509" y="931026"/>
            <a:ext cx="8180556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rgbClr val="ADBD38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 dirty="0"/>
              <a:t>Sub-headline</a:t>
            </a:r>
          </a:p>
        </p:txBody>
      </p:sp>
    </p:spTree>
    <p:extLst>
      <p:ext uri="{BB962C8B-B14F-4D97-AF65-F5344CB8AC3E}">
        <p14:creationId xmlns:p14="http://schemas.microsoft.com/office/powerpoint/2010/main" val="207133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200" b="0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9644"/>
      </p:ext>
    </p:extLst>
  </p:cSld>
  <p:clrMapOvr>
    <a:masterClrMapping/>
  </p:clrMapOvr>
  <p:transition spd="med"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200" b="0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617764"/>
      </p:ext>
    </p:extLst>
  </p:cSld>
  <p:clrMapOvr>
    <a:masterClrMapping/>
  </p:clrMapOvr>
  <p:transition spd="med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100" b="1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067745"/>
      </p:ext>
    </p:extLst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200" b="0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467955"/>
      </p:ext>
    </p:extLst>
  </p:cSld>
  <p:clrMapOvr>
    <a:masterClrMapping/>
  </p:clrMapOvr>
  <p:transition spd="med"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200" b="0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74194"/>
      </p:ext>
    </p:extLst>
  </p:cSld>
  <p:clrMapOvr>
    <a:masterClrMapping/>
  </p:clrMapOvr>
  <p:transition spd="med">
    <p:fade thruBlk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682516" y="6640286"/>
            <a:ext cx="1509485" cy="217714"/>
          </a:xfrm>
        </p:spPr>
        <p:txBody>
          <a:bodyPr/>
          <a:lstStyle>
            <a:lvl1pPr>
              <a:defRPr sz="1200" b="0">
                <a:solidFill>
                  <a:schemeClr val="accent6"/>
                </a:solidFill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84383"/>
      </p:ext>
    </p:extLst>
  </p:cSld>
  <p:clrMapOvr>
    <a:masterClrMapping/>
  </p:clrMapOvr>
  <p:transition spd="med"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735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) Globe &amp; Facility">
    <p:bg>
      <p:bgPr>
        <a:gradFill flip="none" rotWithShape="1">
          <a:gsLst>
            <a:gs pos="39000">
              <a:srgbClr val="FFFFFF"/>
            </a:gs>
            <a:gs pos="24000">
              <a:schemeClr val="bg1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E22AB8-AF67-4441-3064-17343347B66C}"/>
              </a:ext>
            </a:extLst>
          </p:cNvPr>
          <p:cNvSpPr/>
          <p:nvPr userDrawn="1"/>
        </p:nvSpPr>
        <p:spPr bwMode="auto">
          <a:xfrm>
            <a:off x="-16387" y="-76200"/>
            <a:ext cx="12436987" cy="7010400"/>
          </a:xfrm>
          <a:prstGeom prst="rect">
            <a:avLst/>
          </a:prstGeom>
          <a:solidFill>
            <a:srgbClr val="A0C2FF"/>
          </a:solidFill>
          <a:ln w="9525" cap="flat" cmpd="sng" algn="ctr">
            <a:solidFill>
              <a:srgbClr val="A0C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387" y="1676400"/>
            <a:ext cx="11176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53" y="330039"/>
            <a:ext cx="12162247" cy="6299361"/>
          </a:xfrm>
          <a:prstGeom prst="rect">
            <a:avLst/>
          </a:prstGeom>
          <a:gradFill flip="none" rotWithShape="1">
            <a:gsLst>
              <a:gs pos="74000">
                <a:srgbClr val="9FC1FE"/>
              </a:gs>
              <a:gs pos="36000">
                <a:schemeClr val="bg1"/>
              </a:gs>
            </a:gsLst>
            <a:lin ang="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3131465223"/>
      </p:ext>
    </p:extLst>
  </p:cSld>
  <p:clrMapOvr>
    <a:masterClrMapping/>
  </p:clrMapOvr>
  <p:transition spd="med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217072"/>
      </p:ext>
    </p:extLst>
  </p:cSld>
  <p:clrMapOvr>
    <a:masterClrMapping/>
  </p:clrMapOvr>
  <p:transition spd="med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DBD9D18-EB28-4B8C-9D2B-7C7844ABCE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807894" y="2065422"/>
            <a:ext cx="8576211" cy="219551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43ECAE1-F94E-77DC-8D2C-5E473E75800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91719" y="1"/>
            <a:ext cx="3600281" cy="1913021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DA3E8A48-1C0C-D3BD-3B15-07BB727D89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0" y="5511161"/>
            <a:ext cx="11155680" cy="134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9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9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rgbClr val="132577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49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rgbClr val="132577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9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rgbClr val="13257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sv-SE" dirty="0"/>
              <a:t>presented by &lt;name Placeholder&gt;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9395" y="6096663"/>
            <a:ext cx="1241068" cy="365125"/>
          </a:xfrm>
        </p:spPr>
        <p:txBody>
          <a:bodyPr/>
          <a:lstStyle>
            <a:lvl1pPr>
              <a:defRPr sz="1200" b="1">
                <a:solidFill>
                  <a:srgbClr val="13257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8896B66-0B3A-474C-9C9C-E4F07B1F5DAD}" type="datetime1">
              <a:rPr lang="sv-SE" smtClean="0"/>
              <a:pPr/>
              <a:t>2024-06-28</a:t>
            </a:fld>
            <a:endParaRPr lang="sv-S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A13F4BF-9545-4130-99E4-EC378237EC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82837" y="352682"/>
            <a:ext cx="2481049" cy="460483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C9BEDCCC-B2E1-A5B1-74C0-078F5535C6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9590246" y="5477827"/>
            <a:ext cx="2601754" cy="138017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4BDBB7A-976A-61E5-E27D-5285E360BFB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 flipV="1">
            <a:off x="-2" y="0"/>
            <a:ext cx="8229600" cy="99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9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3508" y="265373"/>
            <a:ext cx="8363817" cy="657339"/>
          </a:xfrm>
        </p:spPr>
        <p:txBody>
          <a:bodyPr lIns="90000" bIns="18000"/>
          <a:lstStyle>
            <a:lvl1pPr>
              <a:defRPr>
                <a:solidFill>
                  <a:srgbClr val="132577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1pPr>
          </a:lstStyle>
          <a:p>
            <a:r>
              <a:rPr lang="sv-SE" dirty="0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105" y="6475270"/>
            <a:ext cx="4320448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r>
              <a:rPr lang="sv-SE" dirty="0"/>
              <a:t>PRESENTATION TITLe/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3508" y="6475270"/>
            <a:ext cx="832658" cy="365125"/>
          </a:xfrm>
        </p:spPr>
        <p:txBody>
          <a:bodyPr/>
          <a:lstStyle>
            <a:lvl1pPr>
              <a:defRPr>
                <a:solidFill>
                  <a:srgbClr val="132577"/>
                </a:solidFill>
              </a:defRPr>
            </a:lvl1pPr>
          </a:lstStyle>
          <a:p>
            <a:fld id="{18896B66-0B3A-474C-9C9C-E4F07B1F5DAD}" type="datetime1">
              <a:rPr lang="sv-SE" smtClean="0"/>
              <a:pPr/>
              <a:t>2024-06-28</a:t>
            </a:fld>
            <a:endParaRPr lang="sv-S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B823C1AD-1F71-D9B2-BD59-D05B72AA3A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3508" y="1372452"/>
            <a:ext cx="10764984" cy="4809273"/>
          </a:xfrm>
        </p:spPr>
        <p:txBody>
          <a:bodyPr/>
          <a:lstStyle>
            <a:lvl1pPr marL="457200" indent="-457200">
              <a:buClr>
                <a:srgbClr val="332F43"/>
              </a:buClr>
              <a:buFont typeface="+mj-lt"/>
              <a:buAutoNum type="arabicPeriod"/>
              <a:defRPr sz="2400"/>
            </a:lvl1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edit</a:t>
            </a:r>
            <a:r>
              <a:rPr lang="de-DE" dirty="0"/>
              <a:t> Agenda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20AE154-CA41-51B2-1081-BC5357ED5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82837" y="352682"/>
            <a:ext cx="2481049" cy="46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56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rgbClr val="132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1313" y="1051132"/>
            <a:ext cx="4495087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 dirty="0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1313" y="2169209"/>
            <a:ext cx="4495088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 dirty="0"/>
              <a:t>Headline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B0DB1CD-F230-37C6-F1EB-97A1041022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382837" y="352682"/>
            <a:ext cx="2481049" cy="46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5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 with graphic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5">
            <a:extLst>
              <a:ext uri="{FF2B5EF4-FFF2-40B4-BE49-F238E27FC236}">
                <a16:creationId xmlns:a16="http://schemas.microsoft.com/office/drawing/2014/main" id="{D3032528-74F0-5060-7962-A9815D9C5E7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2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01A58A5-0642-4B2E-D55D-2A89CF7E7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3956532"/>
            <a:ext cx="3529965" cy="2888742"/>
          </a:xfrm>
          <a:prstGeom prst="rect">
            <a:avLst/>
          </a:prstGeom>
        </p:spPr>
      </p:pic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7AF70C2E-C558-B133-C5D1-51FB8034A6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20013" y="2521634"/>
            <a:ext cx="4495088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Noto Sans Light" panose="020B0402040504020204" pitchFamily="34"/>
                <a:ea typeface="Noto Sans Light" panose="020B0402040504020204" pitchFamily="34"/>
                <a:cs typeface="Noto Sans Light" panose="020B0402040504020204" pitchFamily="34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 dirty="0"/>
              <a:t>Headline</a:t>
            </a:r>
          </a:p>
        </p:txBody>
      </p:sp>
      <p:sp>
        <p:nvSpPr>
          <p:cNvPr id="5" name="Platshållare för text 2">
            <a:extLst>
              <a:ext uri="{FF2B5EF4-FFF2-40B4-BE49-F238E27FC236}">
                <a16:creationId xmlns:a16="http://schemas.microsoft.com/office/drawing/2014/main" id="{7E62A62F-E617-1562-8B30-A40111D4C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20013" y="1403557"/>
            <a:ext cx="4495087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 dirty="0"/>
              <a:t># (chapter)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EDCAE326-9A97-D56F-EC30-5AEB099679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382837" y="352682"/>
            <a:ext cx="2481049" cy="46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mailto:peterscc@ornl.gov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mailto:jonny.ranner@stfc.ac.uk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hyperlink" Target="mailto:kondo.keitaro@qst.go.jp" TargetMode="External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en.molloy@maxiv.lu.se" TargetMode="External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hyperlink" Target="mailto:tsummers@slac.stanford.edu" TargetMode="External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28000">
                <a:srgbClr val="67802B"/>
              </a:gs>
              <a:gs pos="80000">
                <a:srgbClr val="AEBB68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rgbClr val="AEBB68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2438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dirty="0">
                <a:solidFill>
                  <a:srgbClr val="132577"/>
                </a:solidFill>
                <a:latin typeface="Calibri" pitchFamily="34" charset="0"/>
              </a:rPr>
              <a:t>benjamin.todd@cern.ch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rgbClr val="132577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mtClean="0"/>
              <a:pPr/>
              <a:t>‹#›</a:t>
            </a:fld>
            <a:r>
              <a:rPr lang="en-US"/>
              <a:t> </a:t>
            </a:r>
            <a:endParaRPr lang="en-US" dirty="0"/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ctr" eaLnBrk="1" hangingPunct="1"/>
            <a:r>
              <a:rPr lang="en-US" sz="1200" dirty="0">
                <a:solidFill>
                  <a:srgbClr val="132577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rgbClr val="132577"/>
                </a:solidFill>
                <a:latin typeface="Calibri" pitchFamily="34" charset="0"/>
              </a:rPr>
              <a:t> Workshop 2024</a:t>
            </a:r>
            <a:endParaRPr lang="en-US" sz="1200" dirty="0">
              <a:solidFill>
                <a:srgbClr val="132577"/>
              </a:solidFill>
              <a:latin typeface="Calibri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72D7921-97BE-40FB-7FB2-212E6FEE6B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0810875" y="71437"/>
            <a:ext cx="1238250" cy="61912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698" r:id="rId3"/>
    <p:sldLayoutId id="2147483760" r:id="rId4"/>
  </p:sldLayoutIdLst>
  <p:transition spd="med">
    <p:fade thruBlk="1"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B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en-US" dirty="0"/>
              <a:t>Click here to change template</a:t>
            </a:r>
            <a:endParaRPr lang="sv-SE" dirty="0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13257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fld id="{926FFDD8-E9D5-414B-9D01-E73C6B8A8FCA}" type="datetime1">
              <a:rPr lang="sv-SE" smtClean="0"/>
              <a:pPr/>
              <a:t>2024-06-28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13257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sv-SE" dirty="0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rgbClr val="13257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here to change the format of the background text</a:t>
            </a:r>
            <a:endParaRPr lang="sv-SE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174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132577"/>
          </a:solidFill>
          <a:latin typeface="Noto Sans Light" panose="020B0402040504020204" pitchFamily="34"/>
          <a:ea typeface="Noto Sans Light" panose="020B0402040504020204" pitchFamily="34"/>
          <a:cs typeface="Noto Sans Light" panose="020B0402040504020204" pitchFamily="34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132577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132577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132577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132577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132577"/>
          </a:solidFill>
          <a:latin typeface="Noto Sans" panose="020B0502040504020204" pitchFamily="34" charset="0"/>
          <a:ea typeface="Noto Sans" panose="020B0502040504020204" pitchFamily="34" charset="0"/>
          <a:cs typeface="Noto Sans" panose="020B050204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28000">
                <a:srgbClr val="67802B"/>
              </a:gs>
              <a:gs pos="80000">
                <a:srgbClr val="AEBB68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rgbClr val="AEBB68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381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peterscc@ornl.gov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endParaRPr lang="en-US" sz="1200" dirty="0">
              <a:solidFill>
                <a:srgbClr val="132577"/>
              </a:solidFill>
              <a:latin typeface="Calibri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rgbClr val="132577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z="1200" smtClean="0"/>
              <a:pPr/>
              <a:t>‹#›</a:t>
            </a:fld>
            <a:r>
              <a:rPr lang="en-US" dirty="0"/>
              <a:t> </a:t>
            </a:r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1200" dirty="0">
                <a:solidFill>
                  <a:srgbClr val="132577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rgbClr val="132577"/>
                </a:solidFill>
                <a:latin typeface="Calibri" pitchFamily="34" charset="0"/>
              </a:rPr>
              <a:t> Workshop 2024</a:t>
            </a:r>
            <a:endParaRPr lang="en-US" sz="1200" dirty="0">
              <a:solidFill>
                <a:srgbClr val="132577"/>
              </a:solidFill>
              <a:latin typeface="Calibri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72D7921-97BE-40FB-7FB2-212E6FEE6B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10875" y="71437"/>
            <a:ext cx="123825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93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transition spd="med">
    <p:fade thruBlk="1"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28000">
                <a:srgbClr val="67802B"/>
              </a:gs>
              <a:gs pos="80000">
                <a:srgbClr val="AEBB68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rgbClr val="AEBB68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381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jonny.ranner@stfc.ac.uk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endParaRPr lang="en-US" sz="1200" dirty="0">
              <a:solidFill>
                <a:srgbClr val="132577"/>
              </a:solidFill>
              <a:latin typeface="Calibri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rgbClr val="132577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z="1200" smtClean="0"/>
              <a:pPr/>
              <a:t>‹#›</a:t>
            </a:fld>
            <a:r>
              <a:rPr lang="en-US" dirty="0"/>
              <a:t> </a:t>
            </a:r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1200" dirty="0">
                <a:solidFill>
                  <a:srgbClr val="132577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rgbClr val="132577"/>
                </a:solidFill>
                <a:latin typeface="Calibri" pitchFamily="34" charset="0"/>
              </a:rPr>
              <a:t> Workshop 2024</a:t>
            </a:r>
            <a:endParaRPr lang="en-US" sz="1200" dirty="0">
              <a:solidFill>
                <a:srgbClr val="132577"/>
              </a:solidFill>
              <a:latin typeface="Calibri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72D7921-97BE-40FB-7FB2-212E6FEE6B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10875" y="71437"/>
            <a:ext cx="123825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6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ransition spd="med">
    <p:fade thruBlk="1"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28000">
                <a:srgbClr val="67802B"/>
              </a:gs>
              <a:gs pos="80000">
                <a:srgbClr val="AEBB68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rgbClr val="AEBB68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381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kondo.keitaro@qst.go.jp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endParaRPr lang="en-US" sz="1200" dirty="0">
              <a:solidFill>
                <a:srgbClr val="132577"/>
              </a:solidFill>
              <a:latin typeface="Calibri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rgbClr val="132577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z="1200" smtClean="0"/>
              <a:pPr/>
              <a:t>‹#›</a:t>
            </a:fld>
            <a:r>
              <a:rPr lang="en-US" dirty="0"/>
              <a:t> </a:t>
            </a:r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1200" dirty="0">
                <a:solidFill>
                  <a:srgbClr val="132577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rgbClr val="132577"/>
                </a:solidFill>
                <a:latin typeface="Calibri" pitchFamily="34" charset="0"/>
              </a:rPr>
              <a:t> Workshop 2024</a:t>
            </a:r>
            <a:endParaRPr lang="en-US" sz="1200" dirty="0">
              <a:solidFill>
                <a:srgbClr val="132577"/>
              </a:solidFill>
              <a:latin typeface="Calibri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72D7921-97BE-40FB-7FB2-212E6FEE6B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10875" y="71437"/>
            <a:ext cx="123825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2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ransition spd="med">
    <p:fade thruBlk="1"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28000">
                <a:srgbClr val="67802B"/>
              </a:gs>
              <a:gs pos="80000">
                <a:srgbClr val="AEBB68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rgbClr val="AEBB68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381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stephen.molloy@maxiv.lu.se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</a:t>
            </a:r>
            <a:endParaRPr lang="en-US" sz="1200" dirty="0">
              <a:solidFill>
                <a:srgbClr val="132577"/>
              </a:solidFill>
              <a:latin typeface="Calibri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rgbClr val="132577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z="1200" smtClean="0"/>
              <a:pPr/>
              <a:t>‹#›</a:t>
            </a:fld>
            <a:r>
              <a:rPr lang="en-US" dirty="0"/>
              <a:t> </a:t>
            </a:r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1200" dirty="0">
                <a:solidFill>
                  <a:srgbClr val="132577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rgbClr val="132577"/>
                </a:solidFill>
                <a:latin typeface="Calibri" pitchFamily="34" charset="0"/>
              </a:rPr>
              <a:t> Workshop 2024</a:t>
            </a:r>
            <a:endParaRPr lang="en-US" sz="1200" dirty="0">
              <a:solidFill>
                <a:srgbClr val="132577"/>
              </a:solidFill>
              <a:latin typeface="Calibri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72D7921-97BE-40FB-7FB2-212E6FEE6B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10875" y="71437"/>
            <a:ext cx="123825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8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</p:sldLayoutIdLst>
  <p:transition spd="med">
    <p:fade thruBlk="1"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 userDrawn="1"/>
        </p:nvSpPr>
        <p:spPr>
          <a:xfrm>
            <a:off x="0" y="0"/>
            <a:ext cx="12192000" cy="762000"/>
          </a:xfrm>
          <a:prstGeom prst="rect">
            <a:avLst/>
          </a:prstGeom>
          <a:gradFill flip="none" rotWithShape="1">
            <a:gsLst>
              <a:gs pos="28000">
                <a:srgbClr val="67802B"/>
              </a:gs>
              <a:gs pos="80000">
                <a:srgbClr val="AEBB68"/>
              </a:gs>
            </a:gsLst>
            <a:path path="rect">
              <a:fillToRect l="100000" b="100000"/>
            </a:path>
            <a:tileRect t="-100000" r="-100000"/>
          </a:gradFill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en-GB" sz="3800" kern="0" dirty="0"/>
          </a:p>
        </p:txBody>
      </p:sp>
      <p:sp>
        <p:nvSpPr>
          <p:cNvPr id="1025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11582400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47"/>
          <p:cNvSpPr>
            <a:spLocks noChangeArrowheads="1"/>
          </p:cNvSpPr>
          <p:nvPr userDrawn="1"/>
        </p:nvSpPr>
        <p:spPr bwMode="auto">
          <a:xfrm>
            <a:off x="0" y="6629400"/>
            <a:ext cx="12192000" cy="228600"/>
          </a:xfrm>
          <a:prstGeom prst="rect">
            <a:avLst/>
          </a:prstGeom>
          <a:solidFill>
            <a:srgbClr val="AEBB68">
              <a:alpha val="85000"/>
            </a:srgbClr>
          </a:solidFill>
          <a:ln w="19050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/>
            <a:endParaRPr lang="en-US" sz="2400" u="none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9" name="Rectangle 34"/>
          <p:cNvSpPr>
            <a:spLocks noChangeArrowheads="1"/>
          </p:cNvSpPr>
          <p:nvPr userDrawn="1"/>
        </p:nvSpPr>
        <p:spPr bwMode="auto">
          <a:xfrm>
            <a:off x="0" y="6642100"/>
            <a:ext cx="381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/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tsummers@slac.stanford.edu</a:t>
            </a:r>
            <a:endParaRPr lang="en-US" sz="1200" dirty="0">
              <a:solidFill>
                <a:srgbClr val="132577"/>
              </a:solidFill>
              <a:latin typeface="Calibri" pitchFamily="34" charset="0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668000" y="6629400"/>
            <a:ext cx="152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rgbClr val="132577"/>
                </a:solidFill>
                <a:latin typeface="+mn-lt"/>
              </a:defRPr>
            </a:lvl1pPr>
          </a:lstStyle>
          <a:p>
            <a:fld id="{2C1C7F64-630B-4998-9764-685EC88B06E4}" type="slidenum">
              <a:rPr lang="en-US" sz="1200" smtClean="0"/>
              <a:pPr/>
              <a:t>‹#›</a:t>
            </a:fld>
            <a:r>
              <a:rPr lang="en-US" dirty="0"/>
              <a:t> </a:t>
            </a:r>
          </a:p>
        </p:txBody>
      </p:sp>
      <p:sp>
        <p:nvSpPr>
          <p:cNvPr id="20" name="Rectangle 34"/>
          <p:cNvSpPr>
            <a:spLocks noChangeArrowheads="1"/>
          </p:cNvSpPr>
          <p:nvPr userDrawn="1"/>
        </p:nvSpPr>
        <p:spPr bwMode="auto">
          <a:xfrm>
            <a:off x="2438400" y="6642100"/>
            <a:ext cx="73152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/>
            <a:r>
              <a:rPr lang="en-US" sz="1200" dirty="0">
                <a:solidFill>
                  <a:srgbClr val="132577"/>
                </a:solidFill>
                <a:latin typeface="Calibri" pitchFamily="34" charset="0"/>
              </a:rPr>
              <a:t>Accelerator Reliability</a:t>
            </a:r>
            <a:r>
              <a:rPr lang="en-US" sz="1200" baseline="0" dirty="0">
                <a:solidFill>
                  <a:srgbClr val="132577"/>
                </a:solidFill>
                <a:latin typeface="Calibri" pitchFamily="34" charset="0"/>
              </a:rPr>
              <a:t> Workshop 2024</a:t>
            </a:r>
            <a:endParaRPr lang="en-US" sz="1200" dirty="0">
              <a:solidFill>
                <a:srgbClr val="132577"/>
              </a:solidFill>
              <a:latin typeface="Calibri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72D7921-97BE-40FB-7FB2-212E6FEE6BE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810875" y="71437"/>
            <a:ext cx="1238250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70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transition spd="med">
    <p:fade thruBlk="1"/>
  </p:transition>
  <p:hf hdr="0" dt="0"/>
  <p:txStyles>
    <p:titleStyle>
      <a:lvl1pPr algn="l" rtl="0" fontAlgn="base">
        <a:spcBef>
          <a:spcPct val="0"/>
        </a:spcBef>
        <a:spcAft>
          <a:spcPct val="0"/>
        </a:spcAft>
        <a:defRPr sz="3800">
          <a:solidFill>
            <a:schemeClr val="accent6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99"/>
        </a:buClr>
        <a:buFont typeface="Arial Unicode MS" pitchFamily="34" charset="-128"/>
        <a:buChar char="●"/>
        <a:defRPr sz="2000">
          <a:solidFill>
            <a:schemeClr val="accent6"/>
          </a:solidFill>
          <a:latin typeface="+mn-lt"/>
          <a:ea typeface="+mn-ea"/>
          <a:cs typeface="+mn-cs"/>
        </a:defRPr>
      </a:lvl1pPr>
      <a:lvl2pPr marL="914400" indent="-4572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+mj-lt"/>
        <a:buNone/>
        <a:defRPr sz="2000">
          <a:solidFill>
            <a:srgbClr val="AEBB68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None/>
        <a:defRPr sz="2000">
          <a:solidFill>
            <a:srgbClr val="6666FF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0" y="6438960"/>
            <a:ext cx="12191400" cy="702360"/>
          </a:xfrm>
          <a:prstGeom prst="rect">
            <a:avLst/>
          </a:prstGeom>
          <a:gradFill rotWithShape="0">
            <a:gsLst>
              <a:gs pos="0">
                <a:srgbClr val="ACCEFE"/>
              </a:gs>
              <a:gs pos="100000">
                <a:srgbClr val="9FC1FE"/>
              </a:gs>
            </a:gsLst>
            <a:lin ang="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CustomShape 2"/>
          <p:cNvSpPr/>
          <p:nvPr/>
        </p:nvSpPr>
        <p:spPr>
          <a:xfrm>
            <a:off x="0" y="0"/>
            <a:ext cx="12191400" cy="6323760"/>
          </a:xfrm>
          <a:prstGeom prst="rect">
            <a:avLst/>
          </a:prstGeom>
          <a:gradFill rotWithShape="0">
            <a:gsLst>
              <a:gs pos="0">
                <a:srgbClr val="C1E4FF"/>
              </a:gs>
              <a:gs pos="100000">
                <a:srgbClr val="9FC1FE"/>
              </a:gs>
            </a:gsLst>
            <a:lin ang="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" name="Picture 4"/>
          <p:cNvPicPr/>
          <p:nvPr/>
        </p:nvPicPr>
        <p:blipFill>
          <a:blip r:embed="rId3"/>
          <a:stretch/>
        </p:blipFill>
        <p:spPr>
          <a:xfrm>
            <a:off x="14760" y="279360"/>
            <a:ext cx="12161520" cy="6298560"/>
          </a:xfrm>
          <a:prstGeom prst="rect">
            <a:avLst/>
          </a:prstGeom>
          <a:ln>
            <a:noFill/>
          </a:ln>
        </p:spPr>
      </p:pic>
      <p:sp>
        <p:nvSpPr>
          <p:cNvPr id="41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32308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benjamin.todd@cern.ch" TargetMode="Externa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jlab.org/event/495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 bwMode="auto">
          <a:xfrm>
            <a:off x="10820400" y="6324607"/>
            <a:ext cx="1219200" cy="41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0" rIns="45720" bIns="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 Unicode MS" pitchFamily="34" charset="-128"/>
              <a:buNone/>
              <a:defRPr sz="1400">
                <a:solidFill>
                  <a:srgbClr val="062F67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+mj-lt"/>
              <a:buNone/>
              <a:defRPr sz="1200">
                <a:solidFill>
                  <a:srgbClr val="008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1000">
                <a:solidFill>
                  <a:srgbClr val="6666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900">
                <a:solidFill>
                  <a:srgbClr val="6666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900">
                <a:solidFill>
                  <a:srgbClr val="6666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pPr algn="r" eaLnBrk="1" hangingPunct="1"/>
            <a:r>
              <a:rPr lang="en-US" sz="1000" kern="0">
                <a:solidFill>
                  <a:schemeClr val="bg1"/>
                </a:solidFill>
              </a:rPr>
              <a:t>v3</a:t>
            </a:r>
            <a:endParaRPr lang="en-GB" sz="1000" kern="0" dirty="0">
              <a:solidFill>
                <a:schemeClr val="bg1"/>
              </a:solidFill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9067800" y="6324607"/>
            <a:ext cx="3048000" cy="41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0" rIns="45720" bIns="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 Unicode MS" pitchFamily="34" charset="-128"/>
              <a:buNone/>
              <a:defRPr sz="1400">
                <a:solidFill>
                  <a:srgbClr val="062F67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+mj-lt"/>
              <a:buNone/>
              <a:defRPr sz="1200">
                <a:solidFill>
                  <a:srgbClr val="008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1000">
                <a:solidFill>
                  <a:srgbClr val="6666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900">
                <a:solidFill>
                  <a:srgbClr val="6666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900">
                <a:solidFill>
                  <a:srgbClr val="6666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pPr eaLnBrk="1" hangingPunct="1"/>
            <a:r>
              <a:rPr lang="en-US" sz="1000" kern="0" dirty="0">
                <a:solidFill>
                  <a:srgbClr val="132577"/>
                </a:solidFill>
                <a:hlinkClick r:id="rId2"/>
              </a:rPr>
              <a:t>benjamin.todd@cern.ch</a:t>
            </a:r>
            <a:r>
              <a:rPr lang="en-US" sz="1000" kern="0" dirty="0">
                <a:solidFill>
                  <a:srgbClr val="132577"/>
                </a:solidFill>
              </a:rPr>
              <a:t> 	</a:t>
            </a:r>
            <a:r>
              <a:rPr lang="en-US" sz="1000" kern="0" dirty="0" smtClean="0">
                <a:solidFill>
                  <a:srgbClr val="132577"/>
                </a:solidFill>
              </a:rPr>
              <a:t>	v4</a:t>
            </a:r>
            <a:endParaRPr lang="en-GB" sz="1000" kern="0" dirty="0">
              <a:solidFill>
                <a:srgbClr val="1325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25756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2002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2024: 22 years of ARW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566EE-4D4B-EAFB-C303-DAD06B7943FD}"/>
              </a:ext>
            </a:extLst>
          </p:cNvPr>
          <p:cNvSpPr/>
          <p:nvPr/>
        </p:nvSpPr>
        <p:spPr>
          <a:xfrm>
            <a:off x="1090537" y="943380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ESRF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Grenoble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3115DEDF-AE52-A249-9DB8-CF966C37E9B9}"/>
              </a:ext>
            </a:extLst>
          </p:cNvPr>
          <p:cNvSpPr/>
          <p:nvPr/>
        </p:nvSpPr>
        <p:spPr bwMode="auto">
          <a:xfrm>
            <a:off x="1143000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2002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74EEDD58-D743-D769-1406-714AD8DFE0B3}"/>
              </a:ext>
            </a:extLst>
          </p:cNvPr>
          <p:cNvSpPr/>
          <p:nvPr/>
        </p:nvSpPr>
        <p:spPr bwMode="auto">
          <a:xfrm>
            <a:off x="2150806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2009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9FE707A6-1B4A-88B2-8D85-A7A629A16CC7}"/>
              </a:ext>
            </a:extLst>
          </p:cNvPr>
          <p:cNvSpPr/>
          <p:nvPr/>
        </p:nvSpPr>
        <p:spPr bwMode="auto">
          <a:xfrm>
            <a:off x="3158613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2011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B9335A2E-472E-295E-F40A-871E72D6772D}"/>
              </a:ext>
            </a:extLst>
          </p:cNvPr>
          <p:cNvSpPr/>
          <p:nvPr/>
        </p:nvSpPr>
        <p:spPr bwMode="auto">
          <a:xfrm>
            <a:off x="4166419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2013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A98DC3F2-469E-F0E7-7068-FB1508B4C861}"/>
              </a:ext>
            </a:extLst>
          </p:cNvPr>
          <p:cNvSpPr/>
          <p:nvPr/>
        </p:nvSpPr>
        <p:spPr bwMode="auto">
          <a:xfrm>
            <a:off x="5174226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2015</a:t>
            </a: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45F563FF-4896-4B57-AD65-5F35B2A59931}"/>
              </a:ext>
            </a:extLst>
          </p:cNvPr>
          <p:cNvSpPr/>
          <p:nvPr/>
        </p:nvSpPr>
        <p:spPr bwMode="auto">
          <a:xfrm>
            <a:off x="6182032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2017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BD33D34C-BDCD-6134-E686-AA77CB76F586}"/>
              </a:ext>
            </a:extLst>
          </p:cNvPr>
          <p:cNvSpPr/>
          <p:nvPr/>
        </p:nvSpPr>
        <p:spPr bwMode="auto">
          <a:xfrm>
            <a:off x="7189839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2019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A95D4AF7-C552-7A25-688A-AD012B85B021}"/>
              </a:ext>
            </a:extLst>
          </p:cNvPr>
          <p:cNvSpPr/>
          <p:nvPr/>
        </p:nvSpPr>
        <p:spPr bwMode="auto">
          <a:xfrm>
            <a:off x="8197645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2022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415C19-5A04-E478-963F-4722A13CBAEA}"/>
              </a:ext>
            </a:extLst>
          </p:cNvPr>
          <p:cNvSpPr/>
          <p:nvPr/>
        </p:nvSpPr>
        <p:spPr>
          <a:xfrm>
            <a:off x="2150806" y="1546422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TRIUMF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Vancouver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AB1396-6B70-BE6F-581D-7BFD136F70EC}"/>
              </a:ext>
            </a:extLst>
          </p:cNvPr>
          <p:cNvSpPr/>
          <p:nvPr/>
        </p:nvSpPr>
        <p:spPr>
          <a:xfrm>
            <a:off x="3048000" y="943380"/>
            <a:ext cx="1440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err="1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iTHEMBA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Cape Town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1E2B40-54C1-AA2D-87B1-7DE8131DAFBE}"/>
              </a:ext>
            </a:extLst>
          </p:cNvPr>
          <p:cNvSpPr/>
          <p:nvPr/>
        </p:nvSpPr>
        <p:spPr>
          <a:xfrm>
            <a:off x="3440940" y="1560277"/>
            <a:ext cx="2741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Australian Synchrotron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Melbourne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2A59E3-4815-49CA-1FB5-C36882B9958F}"/>
              </a:ext>
            </a:extLst>
          </p:cNvPr>
          <p:cNvSpPr/>
          <p:nvPr/>
        </p:nvSpPr>
        <p:spPr>
          <a:xfrm>
            <a:off x="5109087" y="943380"/>
            <a:ext cx="1440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>
                <a:solidFill>
                  <a:srgbClr val="132577"/>
                </a:solidFill>
                <a:effectLst/>
                <a:latin typeface="Noto Sans" panose="020B0502040504020204" pitchFamily="34"/>
              </a:rPr>
              <a:t>ORL, </a:t>
            </a:r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SNS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Knoxville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BA95F2-F53F-5E93-1986-81AF1CEBCB2C}"/>
              </a:ext>
            </a:extLst>
          </p:cNvPr>
          <p:cNvSpPr/>
          <p:nvPr/>
        </p:nvSpPr>
        <p:spPr>
          <a:xfrm>
            <a:off x="6064220" y="1546422"/>
            <a:ext cx="1545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SOLEIL</a:t>
            </a:r>
            <a:endParaRPr lang="en-GB" dirty="0">
              <a:solidFill>
                <a:srgbClr val="132577"/>
              </a:solidFill>
              <a:latin typeface="Noto Sans" panose="020B0502040504020204" pitchFamily="34"/>
            </a:endParaRPr>
          </a:p>
          <a:p>
            <a:pPr fontAlgn="base"/>
            <a:r>
              <a:rPr lang="en-GB" i="0" dirty="0">
                <a:solidFill>
                  <a:srgbClr val="132577"/>
                </a:solidFill>
                <a:effectLst/>
                <a:latin typeface="Noto Sans" panose="020B0502040504020204" pitchFamily="34"/>
              </a:rPr>
              <a:t>Paris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28F8C8-94A5-2EBC-0276-9B96C1695460}"/>
              </a:ext>
            </a:extLst>
          </p:cNvPr>
          <p:cNvSpPr/>
          <p:nvPr/>
        </p:nvSpPr>
        <p:spPr>
          <a:xfrm>
            <a:off x="7059561" y="943380"/>
            <a:ext cx="1440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IHEP</a:t>
            </a:r>
            <a:endParaRPr lang="en-GB" b="1" dirty="0">
              <a:solidFill>
                <a:srgbClr val="132577"/>
              </a:solidFill>
              <a:latin typeface="Noto Sans" panose="020B0502040504020204" pitchFamily="34"/>
            </a:endParaRPr>
          </a:p>
          <a:p>
            <a:pPr fontAlgn="base"/>
            <a:r>
              <a:rPr lang="en-GB" dirty="0" smtClean="0">
                <a:solidFill>
                  <a:srgbClr val="132577"/>
                </a:solidFill>
                <a:latin typeface="Noto Sans" panose="020B0502040504020204" pitchFamily="34"/>
              </a:rPr>
              <a:t>Guangzhou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1BB4BA-E4BB-7649-01D7-827543B8DC73}"/>
              </a:ext>
            </a:extLst>
          </p:cNvPr>
          <p:cNvSpPr/>
          <p:nvPr/>
        </p:nvSpPr>
        <p:spPr>
          <a:xfrm>
            <a:off x="7924800" y="1546422"/>
            <a:ext cx="1855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>
                <a:solidFill>
                  <a:srgbClr val="132577"/>
                </a:solidFill>
                <a:effectLst/>
                <a:latin typeface="Noto Sans" panose="020B0502040504020204" pitchFamily="34"/>
              </a:rPr>
              <a:t>JLAB</a:t>
            </a:r>
          </a:p>
          <a:p>
            <a:pPr fontAlgn="base"/>
            <a:r>
              <a:rPr lang="en-GB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Newport </a:t>
            </a:r>
            <a:r>
              <a:rPr lang="en-GB" i="0" dirty="0">
                <a:solidFill>
                  <a:srgbClr val="132577"/>
                </a:solidFill>
                <a:effectLst/>
                <a:latin typeface="Noto Sans" panose="020B0502040504020204" pitchFamily="34"/>
              </a:rPr>
              <a:t>News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516" y="2895600"/>
            <a:ext cx="7421011" cy="229584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971326" y="5617294"/>
            <a:ext cx="82493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hlinkClick r:id="rId3"/>
              </a:rPr>
              <a:t>https</a:t>
            </a:r>
            <a:r>
              <a:rPr lang="en-GB" dirty="0">
                <a:hlinkClick r:id="rId3"/>
              </a:rPr>
              <a:t>://indico.jlab.org/event/495</a:t>
            </a:r>
            <a:r>
              <a:rPr lang="en-GB" dirty="0" smtClean="0">
                <a:hlinkClick r:id="rId3"/>
              </a:rPr>
              <a:t>/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all online, a permanent record of what we’re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undertaking</a:t>
            </a:r>
          </a:p>
        </p:txBody>
      </p:sp>
    </p:spTree>
    <p:extLst>
      <p:ext uri="{BB962C8B-B14F-4D97-AF65-F5344CB8AC3E}">
        <p14:creationId xmlns:p14="http://schemas.microsoft.com/office/powerpoint/2010/main" val="218605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2002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2024: 22 years of ARW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566EE-4D4B-EAFB-C303-DAD06B7943FD}"/>
              </a:ext>
            </a:extLst>
          </p:cNvPr>
          <p:cNvSpPr/>
          <p:nvPr/>
        </p:nvSpPr>
        <p:spPr>
          <a:xfrm>
            <a:off x="1090537" y="943380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ESRF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Grenoble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3115DEDF-AE52-A249-9DB8-CF966C37E9B9}"/>
              </a:ext>
            </a:extLst>
          </p:cNvPr>
          <p:cNvSpPr/>
          <p:nvPr/>
        </p:nvSpPr>
        <p:spPr bwMode="auto">
          <a:xfrm>
            <a:off x="1143000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2002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74EEDD58-D743-D769-1406-714AD8DFE0B3}"/>
              </a:ext>
            </a:extLst>
          </p:cNvPr>
          <p:cNvSpPr/>
          <p:nvPr/>
        </p:nvSpPr>
        <p:spPr bwMode="auto">
          <a:xfrm>
            <a:off x="2150806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2009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9FE707A6-1B4A-88B2-8D85-A7A629A16CC7}"/>
              </a:ext>
            </a:extLst>
          </p:cNvPr>
          <p:cNvSpPr/>
          <p:nvPr/>
        </p:nvSpPr>
        <p:spPr bwMode="auto">
          <a:xfrm>
            <a:off x="3158613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2011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B9335A2E-472E-295E-F40A-871E72D6772D}"/>
              </a:ext>
            </a:extLst>
          </p:cNvPr>
          <p:cNvSpPr/>
          <p:nvPr/>
        </p:nvSpPr>
        <p:spPr bwMode="auto">
          <a:xfrm>
            <a:off x="4166419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2013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A98DC3F2-469E-F0E7-7068-FB1508B4C861}"/>
              </a:ext>
            </a:extLst>
          </p:cNvPr>
          <p:cNvSpPr/>
          <p:nvPr/>
        </p:nvSpPr>
        <p:spPr bwMode="auto">
          <a:xfrm>
            <a:off x="5174226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2015</a:t>
            </a: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45F563FF-4896-4B57-AD65-5F35B2A59931}"/>
              </a:ext>
            </a:extLst>
          </p:cNvPr>
          <p:cNvSpPr/>
          <p:nvPr/>
        </p:nvSpPr>
        <p:spPr bwMode="auto">
          <a:xfrm>
            <a:off x="6182032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2017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BD33D34C-BDCD-6134-E686-AA77CB76F586}"/>
              </a:ext>
            </a:extLst>
          </p:cNvPr>
          <p:cNvSpPr/>
          <p:nvPr/>
        </p:nvSpPr>
        <p:spPr bwMode="auto">
          <a:xfrm>
            <a:off x="7189839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2019</a:t>
            </a:r>
          </a:p>
        </p:txBody>
      </p:sp>
      <p:sp>
        <p:nvSpPr>
          <p:cNvPr id="11" name="Arrow: Chevron 10">
            <a:extLst>
              <a:ext uri="{FF2B5EF4-FFF2-40B4-BE49-F238E27FC236}">
                <a16:creationId xmlns:a16="http://schemas.microsoft.com/office/drawing/2014/main" id="{A95D4AF7-C552-7A25-688A-AD012B85B021}"/>
              </a:ext>
            </a:extLst>
          </p:cNvPr>
          <p:cNvSpPr/>
          <p:nvPr/>
        </p:nvSpPr>
        <p:spPr bwMode="auto">
          <a:xfrm>
            <a:off x="8197645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2022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E1B8F951-A30A-0CF4-4112-DFA155021F69}"/>
              </a:ext>
            </a:extLst>
          </p:cNvPr>
          <p:cNvSpPr/>
          <p:nvPr/>
        </p:nvSpPr>
        <p:spPr bwMode="auto">
          <a:xfrm>
            <a:off x="9205452" y="2133600"/>
            <a:ext cx="1310148" cy="533400"/>
          </a:xfrm>
          <a:prstGeom prst="chevron">
            <a:avLst/>
          </a:prstGeom>
          <a:solidFill>
            <a:srgbClr val="AEBB68"/>
          </a:solidFill>
          <a:ln>
            <a:solidFill>
              <a:srgbClr val="67802B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>
                <a:ln>
                  <a:noFill/>
                </a:ln>
                <a:solidFill>
                  <a:srgbClr val="67802B"/>
                </a:solidFill>
                <a:effectLst/>
                <a:latin typeface="Arial" charset="0"/>
              </a:rPr>
              <a:t>2024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415C19-5A04-E478-963F-4722A13CBAEA}"/>
              </a:ext>
            </a:extLst>
          </p:cNvPr>
          <p:cNvSpPr/>
          <p:nvPr/>
        </p:nvSpPr>
        <p:spPr>
          <a:xfrm>
            <a:off x="2150806" y="1546422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TRIUMF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Vancouver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AB1396-6B70-BE6F-581D-7BFD136F70EC}"/>
              </a:ext>
            </a:extLst>
          </p:cNvPr>
          <p:cNvSpPr/>
          <p:nvPr/>
        </p:nvSpPr>
        <p:spPr>
          <a:xfrm>
            <a:off x="3048000" y="943380"/>
            <a:ext cx="1440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err="1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iTHEMBA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Cape Town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1E2B40-54C1-AA2D-87B1-7DE8131DAFBE}"/>
              </a:ext>
            </a:extLst>
          </p:cNvPr>
          <p:cNvSpPr/>
          <p:nvPr/>
        </p:nvSpPr>
        <p:spPr>
          <a:xfrm>
            <a:off x="3440940" y="1560277"/>
            <a:ext cx="2741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Australian Synchrotron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Melbourne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2A59E3-4815-49CA-1FB5-C36882B9958F}"/>
              </a:ext>
            </a:extLst>
          </p:cNvPr>
          <p:cNvSpPr/>
          <p:nvPr/>
        </p:nvSpPr>
        <p:spPr>
          <a:xfrm>
            <a:off x="5109087" y="943380"/>
            <a:ext cx="1440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>
                <a:solidFill>
                  <a:srgbClr val="132577"/>
                </a:solidFill>
                <a:effectLst/>
                <a:latin typeface="Noto Sans" panose="020B0502040504020204" pitchFamily="34"/>
              </a:rPr>
              <a:t>ORL, </a:t>
            </a:r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SNS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Knoxville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BA95F2-F53F-5E93-1986-81AF1CEBCB2C}"/>
              </a:ext>
            </a:extLst>
          </p:cNvPr>
          <p:cNvSpPr/>
          <p:nvPr/>
        </p:nvSpPr>
        <p:spPr>
          <a:xfrm>
            <a:off x="6064220" y="1546422"/>
            <a:ext cx="1545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SOLEIL</a:t>
            </a:r>
            <a:endParaRPr lang="en-GB" dirty="0">
              <a:solidFill>
                <a:srgbClr val="132577"/>
              </a:solidFill>
              <a:latin typeface="Noto Sans" panose="020B0502040504020204" pitchFamily="34"/>
            </a:endParaRPr>
          </a:p>
          <a:p>
            <a:pPr fontAlgn="base"/>
            <a:r>
              <a:rPr lang="en-GB" i="0" dirty="0">
                <a:solidFill>
                  <a:srgbClr val="132577"/>
                </a:solidFill>
                <a:effectLst/>
                <a:latin typeface="Noto Sans" panose="020B0502040504020204" pitchFamily="34"/>
              </a:rPr>
              <a:t>Paris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28F8C8-94A5-2EBC-0276-9B96C1695460}"/>
              </a:ext>
            </a:extLst>
          </p:cNvPr>
          <p:cNvSpPr/>
          <p:nvPr/>
        </p:nvSpPr>
        <p:spPr>
          <a:xfrm>
            <a:off x="7059561" y="943380"/>
            <a:ext cx="1440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IHEP</a:t>
            </a:r>
            <a:endParaRPr lang="en-GB" b="1" dirty="0">
              <a:solidFill>
                <a:srgbClr val="132577"/>
              </a:solidFill>
              <a:latin typeface="Noto Sans" panose="020B0502040504020204" pitchFamily="34"/>
            </a:endParaRPr>
          </a:p>
          <a:p>
            <a:pPr fontAlgn="base"/>
            <a:r>
              <a:rPr lang="en-GB" dirty="0" smtClean="0">
                <a:solidFill>
                  <a:srgbClr val="132577"/>
                </a:solidFill>
                <a:latin typeface="Noto Sans" panose="020B0502040504020204" pitchFamily="34"/>
              </a:rPr>
              <a:t>Guangzhou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1BB4BA-E4BB-7649-01D7-827543B8DC73}"/>
              </a:ext>
            </a:extLst>
          </p:cNvPr>
          <p:cNvSpPr/>
          <p:nvPr/>
        </p:nvSpPr>
        <p:spPr>
          <a:xfrm>
            <a:off x="7924800" y="1546422"/>
            <a:ext cx="18558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>
                <a:solidFill>
                  <a:srgbClr val="132577"/>
                </a:solidFill>
                <a:effectLst/>
                <a:latin typeface="Noto Sans" panose="020B0502040504020204" pitchFamily="34"/>
              </a:rPr>
              <a:t>JLAB</a:t>
            </a:r>
          </a:p>
          <a:p>
            <a:pPr fontAlgn="base"/>
            <a:r>
              <a:rPr lang="en-GB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Newport </a:t>
            </a:r>
            <a:r>
              <a:rPr lang="en-GB" i="0" dirty="0">
                <a:solidFill>
                  <a:srgbClr val="132577"/>
                </a:solidFill>
                <a:effectLst/>
                <a:latin typeface="Noto Sans" panose="020B0502040504020204" pitchFamily="34"/>
              </a:rPr>
              <a:t>News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BB817F-6CB2-6A75-687B-8AE32946DA5C}"/>
              </a:ext>
            </a:extLst>
          </p:cNvPr>
          <p:cNvSpPr/>
          <p:nvPr/>
        </p:nvSpPr>
        <p:spPr>
          <a:xfrm>
            <a:off x="9010035" y="943380"/>
            <a:ext cx="1700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1" i="0" dirty="0">
                <a:solidFill>
                  <a:srgbClr val="67802B"/>
                </a:solidFill>
                <a:effectLst/>
                <a:latin typeface="Noto Sans" panose="020B0502040504020204" pitchFamily="34"/>
              </a:rPr>
              <a:t>ESS/MAX IV</a:t>
            </a:r>
          </a:p>
          <a:p>
            <a:pPr fontAlgn="base"/>
            <a:r>
              <a:rPr lang="en-GB" b="1" dirty="0" smtClean="0">
                <a:solidFill>
                  <a:srgbClr val="67802B"/>
                </a:solidFill>
                <a:latin typeface="Noto Sans" panose="020B0502040504020204" pitchFamily="34"/>
              </a:rPr>
              <a:t>Helsingborg</a:t>
            </a:r>
            <a:endParaRPr lang="en-GB" b="1" i="0" dirty="0">
              <a:solidFill>
                <a:srgbClr val="67802B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036454" y="3240323"/>
            <a:ext cx="6793345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170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participants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90 posters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All content online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An </a:t>
            </a:r>
            <a:r>
              <a:rPr lang="en-GB" dirty="0" err="1" smtClean="0">
                <a:solidFill>
                  <a:srgbClr val="3366FF"/>
                </a:solidFill>
                <a:latin typeface="Calibri" pitchFamily="34" charset="0"/>
              </a:rPr>
              <a:t>energing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 </a:t>
            </a:r>
            <a:r>
              <a:rPr lang="en-GB" b="1" dirty="0" smtClean="0">
                <a:solidFill>
                  <a:srgbClr val="132577"/>
                </a:solidFill>
                <a:latin typeface="Calibri" pitchFamily="34" charset="0"/>
              </a:rPr>
              <a:t>masterplan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 for going forward for our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community</a:t>
            </a:r>
            <a:endParaRPr lang="en-GB" dirty="0" smtClean="0">
              <a:solidFill>
                <a:srgbClr val="3366FF"/>
              </a:solidFill>
              <a:latin typeface="Calibri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solidFill>
                <a:srgbClr val="3366FF"/>
              </a:solidFill>
              <a:latin typeface="Calibri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Reached a level of quality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of program and content which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is truly </a:t>
            </a:r>
            <a:r>
              <a:rPr lang="en-GB" dirty="0" err="1" smtClean="0">
                <a:solidFill>
                  <a:srgbClr val="3366FF"/>
                </a:solidFill>
                <a:latin typeface="Calibri" pitchFamily="34" charset="0"/>
              </a:rPr>
              <a:t>worldclass</a:t>
            </a:r>
            <a:endParaRPr lang="en-GB" dirty="0">
              <a:solidFill>
                <a:srgbClr val="3366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95663"/>
            <a:ext cx="5105400" cy="51970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rPr lang="en-US" dirty="0">
                <a:latin typeface="Calibri" pitchFamily="34" charset="0"/>
              </a:rPr>
              <a:t>This doesn’t happen on its own</a:t>
            </a:r>
            <a:endParaRPr lang="en-GB" dirty="0">
              <a:solidFill>
                <a:srgbClr val="132577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057400"/>
            <a:ext cx="5973020" cy="35642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1524000"/>
            <a:ext cx="615630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7998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rPr lang="en-US" dirty="0" smtClean="0">
                <a:solidFill>
                  <a:srgbClr val="132577"/>
                </a:solidFill>
                <a:latin typeface="Calibri" pitchFamily="34" charset="0"/>
              </a:rPr>
              <a:t>This doesn’t happen on its own</a:t>
            </a:r>
            <a:endParaRPr lang="en-GB" dirty="0">
              <a:solidFill>
                <a:srgbClr val="132577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371600"/>
            <a:ext cx="5067730" cy="46063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0" y="1295400"/>
            <a:ext cx="5638800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…specialist in </a:t>
            </a:r>
            <a:r>
              <a:rPr lang="en-GB" b="1" dirty="0" smtClean="0">
                <a:solidFill>
                  <a:srgbClr val="132577"/>
                </a:solidFill>
                <a:latin typeface="Calibri" pitchFamily="34" charset="0"/>
              </a:rPr>
              <a:t>getting people together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to solve problems</a:t>
            </a:r>
          </a:p>
          <a:p>
            <a:pPr algn="l"/>
            <a:endParaRPr lang="en-GB" dirty="0" smtClean="0">
              <a:solidFill>
                <a:srgbClr val="3366FF"/>
              </a:solidFill>
              <a:latin typeface="Calibri" pitchFamily="34" charset="0"/>
            </a:endParaRPr>
          </a:p>
          <a:p>
            <a:pPr algn="l"/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after fixing all our machines at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CERN… Rossano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devoted his time and passion to finding ways to </a:t>
            </a:r>
            <a:r>
              <a:rPr lang="en-GB" b="1" dirty="0" smtClean="0">
                <a:solidFill>
                  <a:srgbClr val="132577"/>
                </a:solidFill>
                <a:latin typeface="Calibri" pitchFamily="34" charset="0"/>
              </a:rPr>
              <a:t>help everyone else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get together to fix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theirs…across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our community</a:t>
            </a:r>
          </a:p>
          <a:p>
            <a:pPr algn="l"/>
            <a:endParaRPr lang="en-GB" dirty="0">
              <a:solidFill>
                <a:srgbClr val="3366FF"/>
              </a:solidFill>
              <a:latin typeface="Calibri" pitchFamily="34" charset="0"/>
            </a:endParaRPr>
          </a:p>
          <a:p>
            <a:pPr algn="l"/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Rossano has been </a:t>
            </a:r>
            <a:r>
              <a:rPr lang="en-GB" b="1" dirty="0" smtClean="0">
                <a:solidFill>
                  <a:srgbClr val="132577"/>
                </a:solidFill>
                <a:latin typeface="Calibri" pitchFamily="34" charset="0"/>
              </a:rPr>
              <a:t>chair of ARW for </a:t>
            </a:r>
            <a:r>
              <a:rPr lang="en-GB" b="1" dirty="0" smtClean="0">
                <a:solidFill>
                  <a:srgbClr val="132577"/>
                </a:solidFill>
                <a:latin typeface="Calibri" pitchFamily="34" charset="0"/>
              </a:rPr>
              <a:t>over ten </a:t>
            </a:r>
            <a:r>
              <a:rPr lang="en-GB" b="1" dirty="0" smtClean="0">
                <a:solidFill>
                  <a:srgbClr val="132577"/>
                </a:solidFill>
                <a:latin typeface="Calibri" pitchFamily="34" charset="0"/>
              </a:rPr>
              <a:t>years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, and ARW2024 is his final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workshop,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passing the baton on.</a:t>
            </a:r>
          </a:p>
          <a:p>
            <a:pPr algn="l"/>
            <a:endParaRPr lang="en-GB" dirty="0">
              <a:solidFill>
                <a:srgbClr val="3366FF"/>
              </a:solidFill>
              <a:latin typeface="Calibri" pitchFamily="34" charset="0"/>
            </a:endParaRPr>
          </a:p>
          <a:p>
            <a:pPr algn="l"/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I’ve made some </a:t>
            </a:r>
            <a:r>
              <a:rPr lang="en-GB" b="1" dirty="0" smtClean="0">
                <a:solidFill>
                  <a:srgbClr val="132577"/>
                </a:solidFill>
                <a:latin typeface="Calibri" pitchFamily="34" charset="0"/>
              </a:rPr>
              <a:t>truly lifelong friends </a:t>
            </a:r>
            <a:r>
              <a:rPr lang="en-GB" b="1" dirty="0" smtClean="0">
                <a:solidFill>
                  <a:srgbClr val="132577"/>
                </a:solidFill>
                <a:latin typeface="Calibri" pitchFamily="34" charset="0"/>
              </a:rPr>
              <a:t>and partners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from this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community,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go back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fizzing with ideas, and I’ve made major changes to my work and beyond based on people I have met and things I have learned…</a:t>
            </a:r>
          </a:p>
          <a:p>
            <a:pPr algn="l"/>
            <a:endParaRPr lang="en-GB" dirty="0">
              <a:solidFill>
                <a:srgbClr val="3366FF"/>
              </a:solidFill>
              <a:latin typeface="Calibri" pitchFamily="34" charset="0"/>
            </a:endParaRPr>
          </a:p>
          <a:p>
            <a:pPr algn="l"/>
            <a:r>
              <a:rPr lang="en-GB" b="1" dirty="0" err="1" smtClean="0">
                <a:solidFill>
                  <a:srgbClr val="132577"/>
                </a:solidFill>
                <a:latin typeface="Calibri" pitchFamily="34" charset="0"/>
              </a:rPr>
              <a:t>Rossano’s</a:t>
            </a:r>
            <a:r>
              <a:rPr lang="en-GB" b="1" dirty="0" smtClean="0">
                <a:solidFill>
                  <a:srgbClr val="132577"/>
                </a:solidFill>
                <a:latin typeface="Calibri" pitchFamily="34" charset="0"/>
              </a:rPr>
              <a:t> leadership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has taken our workshop from the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seeds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of an idea, to a </a:t>
            </a:r>
            <a:r>
              <a:rPr lang="en-GB" b="1" u="sng" dirty="0" smtClean="0">
                <a:solidFill>
                  <a:srgbClr val="132577"/>
                </a:solidFill>
                <a:latin typeface="Calibri" pitchFamily="34" charset="0"/>
              </a:rPr>
              <a:t>self-standing </a:t>
            </a:r>
            <a:r>
              <a:rPr lang="en-GB" b="1" u="sng" dirty="0" smtClean="0">
                <a:solidFill>
                  <a:srgbClr val="132577"/>
                </a:solidFill>
                <a:latin typeface="Calibri" pitchFamily="34" charset="0"/>
              </a:rPr>
              <a:t>world-class community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.</a:t>
            </a:r>
            <a:endParaRPr lang="en-GB" dirty="0" smtClean="0">
              <a:solidFill>
                <a:srgbClr val="3366FF"/>
              </a:solidFill>
              <a:latin typeface="Calibri" pitchFamily="34" charset="0"/>
            </a:endParaRPr>
          </a:p>
          <a:p>
            <a:pPr algn="l"/>
            <a:endParaRPr lang="en-GB" dirty="0" smtClean="0">
              <a:solidFill>
                <a:srgbClr val="3366FF"/>
              </a:solidFill>
              <a:latin typeface="Calibri" pitchFamily="34" charset="0"/>
            </a:endParaRPr>
          </a:p>
          <a:p>
            <a:r>
              <a:rPr lang="en-GB" b="1" dirty="0" smtClean="0">
                <a:solidFill>
                  <a:srgbClr val="67802B"/>
                </a:solidFill>
                <a:latin typeface="Calibri" pitchFamily="34" charset="0"/>
              </a:rPr>
              <a:t>Thank you Rossano!! from IOC, LOC, ARW</a:t>
            </a:r>
            <a:endParaRPr lang="en-GB" b="1" dirty="0">
              <a:solidFill>
                <a:srgbClr val="67802B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50649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 bwMode="auto">
          <a:xfrm>
            <a:off x="10820400" y="6324607"/>
            <a:ext cx="1219200" cy="419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0" rIns="45720" bIns="0" numCol="1" anchor="b" anchorCtr="0" compatLnSpc="1">
            <a:prstTxWarp prst="textNoShape">
              <a:avLst/>
            </a:prstTxWarp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Arial Unicode MS" pitchFamily="34" charset="-128"/>
              <a:buNone/>
              <a:defRPr sz="1400">
                <a:solidFill>
                  <a:srgbClr val="062F67"/>
                </a:solidFill>
                <a:latin typeface="+mn-lt"/>
                <a:ea typeface="+mn-ea"/>
                <a:cs typeface="+mn-cs"/>
              </a:defRPr>
            </a:lvl1pPr>
            <a:lvl2pPr marL="914400" indent="-4572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+mj-lt"/>
              <a:buNone/>
              <a:defRPr sz="1200">
                <a:solidFill>
                  <a:srgbClr val="008000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1000">
                <a:solidFill>
                  <a:srgbClr val="6666FF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900">
                <a:solidFill>
                  <a:srgbClr val="6666FF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None/>
              <a:defRPr sz="900">
                <a:solidFill>
                  <a:srgbClr val="6666FF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pPr algn="r" eaLnBrk="1" hangingPunct="1"/>
            <a:r>
              <a:rPr lang="en-US" sz="1000" kern="0">
                <a:solidFill>
                  <a:schemeClr val="bg1"/>
                </a:solidFill>
              </a:rPr>
              <a:t>v3</a:t>
            </a:r>
            <a:endParaRPr lang="en-GB" sz="1000" kern="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2316" y="4419600"/>
            <a:ext cx="52119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b="1" dirty="0" smtClean="0">
                <a:solidFill>
                  <a:srgbClr val="67802B"/>
                </a:solidFill>
                <a:latin typeface="Calibri" pitchFamily="34" charset="0"/>
              </a:rPr>
              <a:t>Thanks to </a:t>
            </a:r>
            <a:r>
              <a:rPr lang="en-GB" sz="4000" b="1" dirty="0">
                <a:solidFill>
                  <a:srgbClr val="67802B"/>
                </a:solidFill>
                <a:latin typeface="Calibri" pitchFamily="34" charset="0"/>
              </a:rPr>
              <a:t>you Rossano</a:t>
            </a:r>
            <a:r>
              <a:rPr lang="en-GB" sz="4000" b="1" dirty="0" smtClean="0">
                <a:solidFill>
                  <a:srgbClr val="67802B"/>
                </a:solidFill>
                <a:latin typeface="Calibri" pitchFamily="34" charset="0"/>
              </a:rPr>
              <a:t>!</a:t>
            </a:r>
            <a:endParaRPr lang="en-GB" sz="4000" b="1" dirty="0">
              <a:solidFill>
                <a:srgbClr val="67802B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37117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0" y="2895600"/>
            <a:ext cx="12191999" cy="905349"/>
          </a:xfrm>
        </p:spPr>
        <p:txBody>
          <a:bodyPr anchor="ctr"/>
          <a:lstStyle/>
          <a:p>
            <a:pPr algn="ctr"/>
            <a:r>
              <a:rPr lang="en-GB" dirty="0" smtClean="0"/>
              <a:t>Changing Times…</a:t>
            </a:r>
          </a:p>
          <a:p>
            <a:pPr algn="ctr"/>
            <a:r>
              <a:rPr lang="en-GB" dirty="0" smtClean="0"/>
              <a:t>…Times Change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29592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2002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2024: 22 years of ARW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566EE-4D4B-EAFB-C303-DAD06B7943FD}"/>
              </a:ext>
            </a:extLst>
          </p:cNvPr>
          <p:cNvSpPr/>
          <p:nvPr/>
        </p:nvSpPr>
        <p:spPr>
          <a:xfrm>
            <a:off x="1090537" y="943380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ESRF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Grenoble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3115DEDF-AE52-A249-9DB8-CF966C37E9B9}"/>
              </a:ext>
            </a:extLst>
          </p:cNvPr>
          <p:cNvSpPr/>
          <p:nvPr/>
        </p:nvSpPr>
        <p:spPr bwMode="auto">
          <a:xfrm>
            <a:off x="1143000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261" y="1173632"/>
            <a:ext cx="1595120" cy="1329267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343400" y="5508140"/>
            <a:ext cx="60782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kern="0" dirty="0">
                <a:solidFill>
                  <a:srgbClr val="3366FF"/>
                </a:solidFill>
                <a:latin typeface="+mn-lt"/>
              </a:rPr>
              <a:t>need a </a:t>
            </a:r>
            <a:r>
              <a:rPr lang="en-US" b="1" kern="0" dirty="0">
                <a:latin typeface="+mn-lt"/>
              </a:rPr>
              <a:t>community</a:t>
            </a:r>
            <a:r>
              <a:rPr lang="en-US" b="1" kern="0" dirty="0">
                <a:solidFill>
                  <a:srgbClr val="3366FF"/>
                </a:solidFill>
                <a:latin typeface="+mn-lt"/>
              </a:rPr>
              <a:t> </a:t>
            </a:r>
            <a:r>
              <a:rPr lang="en-US" kern="0" dirty="0">
                <a:solidFill>
                  <a:srgbClr val="3366FF"/>
                </a:solidFill>
                <a:latin typeface="+mn-lt"/>
              </a:rPr>
              <a:t>to share reliability aspects, </a:t>
            </a:r>
            <a:r>
              <a:rPr lang="en-US" kern="0" dirty="0">
                <a:latin typeface="+mn-lt"/>
              </a:rPr>
              <a:t>≈ </a:t>
            </a:r>
            <a:r>
              <a:rPr lang="en-US" b="1" dirty="0">
                <a:latin typeface="+mn-lt"/>
              </a:rPr>
              <a:t>80</a:t>
            </a:r>
            <a:r>
              <a:rPr lang="en-US" dirty="0">
                <a:latin typeface="+mn-lt"/>
              </a:rPr>
              <a:t> </a:t>
            </a:r>
            <a:r>
              <a:rPr lang="en-US" dirty="0" smtClean="0">
                <a:solidFill>
                  <a:srgbClr val="3366FF"/>
                </a:solidFill>
                <a:latin typeface="+mn-lt"/>
              </a:rPr>
              <a:t>attendees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b="1" dirty="0" smtClean="0">
                <a:latin typeface="+mn-lt"/>
              </a:rPr>
              <a:t>Reliability</a:t>
            </a:r>
            <a:r>
              <a:rPr lang="en-GB" dirty="0" smtClean="0">
                <a:solidFill>
                  <a:srgbClr val="3366FF"/>
                </a:solidFill>
                <a:latin typeface="+mn-lt"/>
              </a:rPr>
              <a:t> </a:t>
            </a:r>
            <a:r>
              <a:rPr lang="en-GB" dirty="0">
                <a:solidFill>
                  <a:srgbClr val="3366FF"/>
                </a:solidFill>
                <a:latin typeface="+mn-lt"/>
              </a:rPr>
              <a:t>gaining in priority for accelerator designers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791200" y="1838266"/>
            <a:ext cx="533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kern="0" dirty="0">
                <a:solidFill>
                  <a:srgbClr val="3366FF"/>
                </a:solidFill>
                <a:latin typeface="+mn-lt"/>
              </a:rPr>
              <a:t>L. Hardy – (</a:t>
            </a:r>
            <a:r>
              <a:rPr lang="en-GB" kern="0" dirty="0">
                <a:solidFill>
                  <a:srgbClr val="000099"/>
                </a:solidFill>
                <a:latin typeface="+mn-lt"/>
              </a:rPr>
              <a:t>E</a:t>
            </a:r>
            <a:r>
              <a:rPr lang="en-GB" kern="0" dirty="0">
                <a:solidFill>
                  <a:srgbClr val="3366FF"/>
                </a:solidFill>
                <a:latin typeface="+mn-lt"/>
              </a:rPr>
              <a:t>uropean </a:t>
            </a:r>
            <a:r>
              <a:rPr lang="en-GB" kern="0" dirty="0">
                <a:solidFill>
                  <a:srgbClr val="000099"/>
                </a:solidFill>
                <a:latin typeface="+mn-lt"/>
              </a:rPr>
              <a:t>S</a:t>
            </a:r>
            <a:r>
              <a:rPr lang="en-GB" kern="0" dirty="0">
                <a:solidFill>
                  <a:srgbClr val="3366FF"/>
                </a:solidFill>
                <a:latin typeface="+mn-lt"/>
              </a:rPr>
              <a:t>ynchrotron </a:t>
            </a:r>
            <a:r>
              <a:rPr lang="en-GB" kern="0" dirty="0">
                <a:solidFill>
                  <a:srgbClr val="000099"/>
                </a:solidFill>
                <a:latin typeface="+mn-lt"/>
              </a:rPr>
              <a:t>R</a:t>
            </a:r>
            <a:r>
              <a:rPr lang="en-GB" kern="0" dirty="0">
                <a:solidFill>
                  <a:srgbClr val="3366FF"/>
                </a:solidFill>
                <a:latin typeface="+mn-lt"/>
              </a:rPr>
              <a:t>adiation </a:t>
            </a:r>
            <a:r>
              <a:rPr lang="en-GB" kern="0" dirty="0">
                <a:solidFill>
                  <a:srgbClr val="000099"/>
                </a:solidFill>
                <a:latin typeface="+mn-lt"/>
              </a:rPr>
              <a:t>F</a:t>
            </a:r>
            <a:r>
              <a:rPr lang="en-GB" kern="0" dirty="0">
                <a:solidFill>
                  <a:srgbClr val="3366FF"/>
                </a:solidFill>
                <a:latin typeface="+mn-lt"/>
              </a:rPr>
              <a:t>acility) </a:t>
            </a:r>
          </a:p>
          <a:p>
            <a:pPr algn="l"/>
            <a:r>
              <a:rPr lang="en-GB" kern="0" dirty="0">
                <a:solidFill>
                  <a:srgbClr val="3366FF"/>
                </a:solidFill>
                <a:latin typeface="+mn-lt"/>
              </a:rPr>
              <a:t>triggered the community and organised first workshop</a:t>
            </a:r>
            <a:endParaRPr lang="en-GB" dirty="0">
              <a:solidFill>
                <a:srgbClr val="3366FF"/>
              </a:solidFill>
              <a:latin typeface="+mn-lt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821" y="2882200"/>
            <a:ext cx="4948435" cy="219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13035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2002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2024: 22 years of ARW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566EE-4D4B-EAFB-C303-DAD06B7943FD}"/>
              </a:ext>
            </a:extLst>
          </p:cNvPr>
          <p:cNvSpPr/>
          <p:nvPr/>
        </p:nvSpPr>
        <p:spPr>
          <a:xfrm>
            <a:off x="1090537" y="943380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ESRF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Grenoble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3115DEDF-AE52-A249-9DB8-CF966C37E9B9}"/>
              </a:ext>
            </a:extLst>
          </p:cNvPr>
          <p:cNvSpPr/>
          <p:nvPr/>
        </p:nvSpPr>
        <p:spPr bwMode="auto">
          <a:xfrm>
            <a:off x="1143000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2002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74EEDD58-D743-D769-1406-714AD8DFE0B3}"/>
              </a:ext>
            </a:extLst>
          </p:cNvPr>
          <p:cNvSpPr/>
          <p:nvPr/>
        </p:nvSpPr>
        <p:spPr bwMode="auto">
          <a:xfrm>
            <a:off x="2150806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415C19-5A04-E478-963F-4722A13CBAEA}"/>
              </a:ext>
            </a:extLst>
          </p:cNvPr>
          <p:cNvSpPr/>
          <p:nvPr/>
        </p:nvSpPr>
        <p:spPr>
          <a:xfrm>
            <a:off x="2150806" y="1546422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TRIUMF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Vancouver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pic>
        <p:nvPicPr>
          <p:cNvPr id="22" name="Picture 10" descr="ARW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6682862" cy="175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474402" y="4865153"/>
            <a:ext cx="32431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66FF"/>
                </a:solidFill>
              </a:rPr>
              <a:t>Community </a:t>
            </a:r>
            <a:r>
              <a:rPr lang="en-US" b="1" dirty="0"/>
              <a:t>re-born</a:t>
            </a:r>
            <a:r>
              <a:rPr lang="en-US" dirty="0">
                <a:solidFill>
                  <a:srgbClr val="3366FF"/>
                </a:solidFill>
              </a:rPr>
              <a:t> after a </a:t>
            </a:r>
            <a:r>
              <a:rPr lang="en-US" dirty="0" smtClean="0">
                <a:solidFill>
                  <a:srgbClr val="3366FF"/>
                </a:solidFill>
              </a:rPr>
              <a:t>hiatus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23" name="Picture 9" descr="BTodd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4504271"/>
            <a:ext cx="2779712" cy="20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44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2002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2024: 22 years of ARW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566EE-4D4B-EAFB-C303-DAD06B7943FD}"/>
              </a:ext>
            </a:extLst>
          </p:cNvPr>
          <p:cNvSpPr/>
          <p:nvPr/>
        </p:nvSpPr>
        <p:spPr>
          <a:xfrm>
            <a:off x="1090537" y="943380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ESRF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Grenoble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3115DEDF-AE52-A249-9DB8-CF966C37E9B9}"/>
              </a:ext>
            </a:extLst>
          </p:cNvPr>
          <p:cNvSpPr/>
          <p:nvPr/>
        </p:nvSpPr>
        <p:spPr bwMode="auto">
          <a:xfrm>
            <a:off x="1143000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2002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74EEDD58-D743-D769-1406-714AD8DFE0B3}"/>
              </a:ext>
            </a:extLst>
          </p:cNvPr>
          <p:cNvSpPr/>
          <p:nvPr/>
        </p:nvSpPr>
        <p:spPr bwMode="auto">
          <a:xfrm>
            <a:off x="2150806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2009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9FE707A6-1B4A-88B2-8D85-A7A629A16CC7}"/>
              </a:ext>
            </a:extLst>
          </p:cNvPr>
          <p:cNvSpPr/>
          <p:nvPr/>
        </p:nvSpPr>
        <p:spPr bwMode="auto">
          <a:xfrm>
            <a:off x="3158613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415C19-5A04-E478-963F-4722A13CBAEA}"/>
              </a:ext>
            </a:extLst>
          </p:cNvPr>
          <p:cNvSpPr/>
          <p:nvPr/>
        </p:nvSpPr>
        <p:spPr>
          <a:xfrm>
            <a:off x="2150806" y="1546422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TRIUMF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Vancouver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AB1396-6B70-BE6F-581D-7BFD136F70EC}"/>
              </a:ext>
            </a:extLst>
          </p:cNvPr>
          <p:cNvSpPr/>
          <p:nvPr/>
        </p:nvSpPr>
        <p:spPr>
          <a:xfrm>
            <a:off x="3048000" y="943380"/>
            <a:ext cx="1440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err="1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iTHEMBA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Cape Town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406" y="4605972"/>
            <a:ext cx="3606368" cy="15026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846" y="4658694"/>
            <a:ext cx="4019760" cy="138361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70006" y="3272445"/>
            <a:ext cx="647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3366FF"/>
                </a:solidFill>
                <a:latin typeface="+mn-lt"/>
              </a:rPr>
              <a:t>The scientific program </a:t>
            </a:r>
            <a:r>
              <a:rPr lang="en-US" b="1" kern="0" dirty="0" smtClean="0">
                <a:latin typeface="+mn-lt"/>
              </a:rPr>
              <a:t>expands</a:t>
            </a:r>
            <a:endParaRPr lang="en-US" b="1" kern="0" dirty="0">
              <a:latin typeface="+mn-lt"/>
            </a:endParaRP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3366FF"/>
                </a:solidFill>
                <a:latin typeface="+mn-lt"/>
              </a:rPr>
              <a:t>Structure shows different accelerator </a:t>
            </a:r>
            <a:r>
              <a:rPr lang="en-US" b="1" kern="0" dirty="0" smtClean="0">
                <a:latin typeface="+mn-lt"/>
              </a:rPr>
              <a:t>reliability</a:t>
            </a:r>
            <a:r>
              <a:rPr lang="en-US" b="1" kern="0" dirty="0" smtClean="0">
                <a:solidFill>
                  <a:srgbClr val="3366FF"/>
                </a:solidFill>
                <a:latin typeface="+mn-lt"/>
              </a:rPr>
              <a:t> </a:t>
            </a:r>
            <a:r>
              <a:rPr lang="en-US" kern="0" dirty="0" smtClean="0">
                <a:solidFill>
                  <a:srgbClr val="3366FF"/>
                </a:solidFill>
                <a:latin typeface="+mn-lt"/>
              </a:rPr>
              <a:t>aspects</a:t>
            </a:r>
            <a:r>
              <a:rPr lang="en-US" kern="0" dirty="0">
                <a:solidFill>
                  <a:srgbClr val="3366FF"/>
                </a:solidFill>
                <a:latin typeface="+mn-lt"/>
              </a:rPr>
              <a:t>.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3366FF"/>
                </a:solidFill>
                <a:latin typeface="+mn-lt"/>
              </a:rPr>
              <a:t>C</a:t>
            </a:r>
            <a:r>
              <a:rPr lang="en-US" kern="0" dirty="0" smtClean="0">
                <a:solidFill>
                  <a:srgbClr val="3366FF"/>
                </a:solidFill>
                <a:latin typeface="+mn-lt"/>
              </a:rPr>
              <a:t>ommunity interest to have a workshop every </a:t>
            </a:r>
            <a:r>
              <a:rPr lang="en-US" b="1" kern="0" dirty="0" smtClean="0">
                <a:latin typeface="+mn-lt"/>
              </a:rPr>
              <a:t>2 years</a:t>
            </a:r>
            <a:endParaRPr lang="en-US" kern="0" dirty="0" smtClean="0">
              <a:latin typeface="+mn-lt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dirty="0">
              <a:latin typeface="+mn-lt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5007" y="4658694"/>
            <a:ext cx="2783999" cy="138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8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2002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2024: 22 years of ARW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566EE-4D4B-EAFB-C303-DAD06B7943FD}"/>
              </a:ext>
            </a:extLst>
          </p:cNvPr>
          <p:cNvSpPr/>
          <p:nvPr/>
        </p:nvSpPr>
        <p:spPr>
          <a:xfrm>
            <a:off x="1090537" y="943380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ESRF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Grenoble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3115DEDF-AE52-A249-9DB8-CF966C37E9B9}"/>
              </a:ext>
            </a:extLst>
          </p:cNvPr>
          <p:cNvSpPr/>
          <p:nvPr/>
        </p:nvSpPr>
        <p:spPr bwMode="auto">
          <a:xfrm>
            <a:off x="1143000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2002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74EEDD58-D743-D769-1406-714AD8DFE0B3}"/>
              </a:ext>
            </a:extLst>
          </p:cNvPr>
          <p:cNvSpPr/>
          <p:nvPr/>
        </p:nvSpPr>
        <p:spPr bwMode="auto">
          <a:xfrm>
            <a:off x="2150806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2009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9FE707A6-1B4A-88B2-8D85-A7A629A16CC7}"/>
              </a:ext>
            </a:extLst>
          </p:cNvPr>
          <p:cNvSpPr/>
          <p:nvPr/>
        </p:nvSpPr>
        <p:spPr bwMode="auto">
          <a:xfrm>
            <a:off x="3158613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2011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B9335A2E-472E-295E-F40A-871E72D6772D}"/>
              </a:ext>
            </a:extLst>
          </p:cNvPr>
          <p:cNvSpPr/>
          <p:nvPr/>
        </p:nvSpPr>
        <p:spPr bwMode="auto">
          <a:xfrm>
            <a:off x="4166419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415C19-5A04-E478-963F-4722A13CBAEA}"/>
              </a:ext>
            </a:extLst>
          </p:cNvPr>
          <p:cNvSpPr/>
          <p:nvPr/>
        </p:nvSpPr>
        <p:spPr>
          <a:xfrm>
            <a:off x="2150806" y="1546422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TRIUMF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Vancouver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AB1396-6B70-BE6F-581D-7BFD136F70EC}"/>
              </a:ext>
            </a:extLst>
          </p:cNvPr>
          <p:cNvSpPr/>
          <p:nvPr/>
        </p:nvSpPr>
        <p:spPr>
          <a:xfrm>
            <a:off x="3048000" y="943380"/>
            <a:ext cx="1440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err="1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iTHEMBA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Cape Town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1E2B40-54C1-AA2D-87B1-7DE8131DAFBE}"/>
              </a:ext>
            </a:extLst>
          </p:cNvPr>
          <p:cNvSpPr/>
          <p:nvPr/>
        </p:nvSpPr>
        <p:spPr>
          <a:xfrm>
            <a:off x="3440940" y="1560277"/>
            <a:ext cx="2741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Australian Synchrotron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Melbourne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406" y="4216444"/>
            <a:ext cx="7749614" cy="116477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70006" y="3272445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3366FF"/>
                </a:solidFill>
                <a:latin typeface="+mn-lt"/>
              </a:rPr>
              <a:t>Decision to rotate around continents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kern="0" dirty="0" smtClean="0">
                <a:solidFill>
                  <a:srgbClr val="3366FF"/>
                </a:solidFill>
                <a:latin typeface="+mn-lt"/>
              </a:rPr>
              <a:t>Maintenance management comes to the front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781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2002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2024: 22 years of ARW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566EE-4D4B-EAFB-C303-DAD06B7943FD}"/>
              </a:ext>
            </a:extLst>
          </p:cNvPr>
          <p:cNvSpPr/>
          <p:nvPr/>
        </p:nvSpPr>
        <p:spPr>
          <a:xfrm>
            <a:off x="1090537" y="943380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ESRF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Grenoble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3115DEDF-AE52-A249-9DB8-CF966C37E9B9}"/>
              </a:ext>
            </a:extLst>
          </p:cNvPr>
          <p:cNvSpPr/>
          <p:nvPr/>
        </p:nvSpPr>
        <p:spPr bwMode="auto">
          <a:xfrm>
            <a:off x="1143000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2002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74EEDD58-D743-D769-1406-714AD8DFE0B3}"/>
              </a:ext>
            </a:extLst>
          </p:cNvPr>
          <p:cNvSpPr/>
          <p:nvPr/>
        </p:nvSpPr>
        <p:spPr bwMode="auto">
          <a:xfrm>
            <a:off x="2150806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2009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9FE707A6-1B4A-88B2-8D85-A7A629A16CC7}"/>
              </a:ext>
            </a:extLst>
          </p:cNvPr>
          <p:cNvSpPr/>
          <p:nvPr/>
        </p:nvSpPr>
        <p:spPr bwMode="auto">
          <a:xfrm>
            <a:off x="3158613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2011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B9335A2E-472E-295E-F40A-871E72D6772D}"/>
              </a:ext>
            </a:extLst>
          </p:cNvPr>
          <p:cNvSpPr/>
          <p:nvPr/>
        </p:nvSpPr>
        <p:spPr bwMode="auto">
          <a:xfrm>
            <a:off x="4166419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2013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A98DC3F2-469E-F0E7-7068-FB1508B4C861}"/>
              </a:ext>
            </a:extLst>
          </p:cNvPr>
          <p:cNvSpPr/>
          <p:nvPr/>
        </p:nvSpPr>
        <p:spPr bwMode="auto">
          <a:xfrm>
            <a:off x="5174226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415C19-5A04-E478-963F-4722A13CBAEA}"/>
              </a:ext>
            </a:extLst>
          </p:cNvPr>
          <p:cNvSpPr/>
          <p:nvPr/>
        </p:nvSpPr>
        <p:spPr>
          <a:xfrm>
            <a:off x="2150806" y="1546422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TRIUMF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Vancouver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AB1396-6B70-BE6F-581D-7BFD136F70EC}"/>
              </a:ext>
            </a:extLst>
          </p:cNvPr>
          <p:cNvSpPr/>
          <p:nvPr/>
        </p:nvSpPr>
        <p:spPr>
          <a:xfrm>
            <a:off x="3048000" y="943380"/>
            <a:ext cx="1440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err="1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iTHEMBA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Cape Town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1E2B40-54C1-AA2D-87B1-7DE8131DAFBE}"/>
              </a:ext>
            </a:extLst>
          </p:cNvPr>
          <p:cNvSpPr/>
          <p:nvPr/>
        </p:nvSpPr>
        <p:spPr>
          <a:xfrm>
            <a:off x="3440940" y="1560277"/>
            <a:ext cx="2741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Australian Synchrotron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Melbourne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2A59E3-4815-49CA-1FB5-C36882B9958F}"/>
              </a:ext>
            </a:extLst>
          </p:cNvPr>
          <p:cNvSpPr/>
          <p:nvPr/>
        </p:nvSpPr>
        <p:spPr>
          <a:xfrm>
            <a:off x="5109087" y="943380"/>
            <a:ext cx="1440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>
                <a:solidFill>
                  <a:srgbClr val="132577"/>
                </a:solidFill>
                <a:effectLst/>
                <a:latin typeface="Noto Sans" panose="020B0502040504020204" pitchFamily="34"/>
              </a:rPr>
              <a:t>ORL, </a:t>
            </a:r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SNS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Knoxville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67803" y="3407627"/>
            <a:ext cx="8458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3366FF"/>
                </a:solidFill>
                <a:latin typeface="+mj-lt"/>
              </a:rPr>
              <a:t>Organization and program quality a </a:t>
            </a:r>
            <a:r>
              <a:rPr lang="en-US" b="1" kern="0" dirty="0">
                <a:latin typeface="+mj-lt"/>
              </a:rPr>
              <a:t>new </a:t>
            </a:r>
            <a:r>
              <a:rPr lang="en-US" b="1" kern="0" dirty="0" smtClean="0">
                <a:latin typeface="+mj-lt"/>
              </a:rPr>
              <a:t>milestone</a:t>
            </a:r>
            <a:r>
              <a:rPr lang="en-US" kern="0" dirty="0" smtClean="0">
                <a:solidFill>
                  <a:srgbClr val="3366FF"/>
                </a:solidFill>
                <a:latin typeface="+mj-lt"/>
              </a:rPr>
              <a:t>.</a:t>
            </a:r>
            <a:endParaRPr lang="en-US" kern="0" dirty="0">
              <a:solidFill>
                <a:srgbClr val="3366FF"/>
              </a:solidFill>
              <a:latin typeface="+mj-lt"/>
            </a:endParaRP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3366FF"/>
                </a:solidFill>
                <a:latin typeface="+mj-lt"/>
              </a:rPr>
              <a:t>New </a:t>
            </a:r>
            <a:r>
              <a:rPr lang="en-US" kern="0" dirty="0" smtClean="0">
                <a:solidFill>
                  <a:srgbClr val="3366FF"/>
                </a:solidFill>
                <a:latin typeface="+mj-lt"/>
              </a:rPr>
              <a:t>labs: </a:t>
            </a:r>
            <a:r>
              <a:rPr lang="en-US" b="1" kern="0" dirty="0">
                <a:latin typeface="+mj-lt"/>
              </a:rPr>
              <a:t>ITER, Myrrha, IFMIF, CIEMAT, ESS, Chinese Academy of Science, </a:t>
            </a:r>
            <a:r>
              <a:rPr lang="en-US" b="1" kern="0" dirty="0" err="1">
                <a:latin typeface="+mj-lt"/>
              </a:rPr>
              <a:t>Ganil</a:t>
            </a:r>
            <a:r>
              <a:rPr lang="en-US" b="1" kern="0" dirty="0">
                <a:latin typeface="+mj-lt"/>
              </a:rPr>
              <a:t>, </a:t>
            </a:r>
            <a:r>
              <a:rPr lang="en-US" b="1" kern="0" dirty="0" smtClean="0">
                <a:latin typeface="+mj-lt"/>
              </a:rPr>
              <a:t>Medical</a:t>
            </a:r>
            <a:endParaRPr lang="en-US" b="1" kern="0" dirty="0">
              <a:latin typeface="+mj-lt"/>
            </a:endParaRP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rgbClr val="3366FF"/>
                </a:solidFill>
                <a:latin typeface="+mj-lt"/>
              </a:rPr>
              <a:t>High participation of </a:t>
            </a:r>
            <a:r>
              <a:rPr lang="en-US" b="1" kern="0" dirty="0">
                <a:latin typeface="+mj-lt"/>
              </a:rPr>
              <a:t>equipment</a:t>
            </a:r>
            <a:r>
              <a:rPr lang="en-US" kern="0" dirty="0">
                <a:solidFill>
                  <a:srgbClr val="3366FF"/>
                </a:solidFill>
                <a:latin typeface="+mj-lt"/>
              </a:rPr>
              <a:t> specialists and </a:t>
            </a:r>
            <a:r>
              <a:rPr lang="en-US" b="1" kern="0" dirty="0">
                <a:latin typeface="+mj-lt"/>
              </a:rPr>
              <a:t>reliability</a:t>
            </a:r>
            <a:r>
              <a:rPr lang="en-US" kern="0" dirty="0">
                <a:solidFill>
                  <a:srgbClr val="3366FF"/>
                </a:solidFill>
                <a:latin typeface="+mj-lt"/>
              </a:rPr>
              <a:t> experts </a:t>
            </a:r>
            <a:r>
              <a:rPr lang="en-US" kern="0" dirty="0" smtClean="0">
                <a:solidFill>
                  <a:srgbClr val="3366FF"/>
                </a:solidFill>
                <a:latin typeface="+mj-lt"/>
              </a:rPr>
              <a:t>.</a:t>
            </a:r>
          </a:p>
          <a:p>
            <a:pPr marL="285750" indent="-285750" algn="l" eaLnBrk="1" hangingPunct="1">
              <a:buFont typeface="Arial" panose="020B0604020202020204" pitchFamily="34" charset="0"/>
              <a:buChar char="•"/>
            </a:pPr>
            <a:endParaRPr lang="en-US" kern="0" dirty="0">
              <a:solidFill>
                <a:srgbClr val="3366FF"/>
              </a:solidFill>
              <a:latin typeface="+mj-lt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290" y="4648200"/>
            <a:ext cx="7597227" cy="152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9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2002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2024: 22 years of ARW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566EE-4D4B-EAFB-C303-DAD06B7943FD}"/>
              </a:ext>
            </a:extLst>
          </p:cNvPr>
          <p:cNvSpPr/>
          <p:nvPr/>
        </p:nvSpPr>
        <p:spPr>
          <a:xfrm>
            <a:off x="1090537" y="943380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ESRF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Grenoble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3115DEDF-AE52-A249-9DB8-CF966C37E9B9}"/>
              </a:ext>
            </a:extLst>
          </p:cNvPr>
          <p:cNvSpPr/>
          <p:nvPr/>
        </p:nvSpPr>
        <p:spPr bwMode="auto">
          <a:xfrm>
            <a:off x="1143000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2002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74EEDD58-D743-D769-1406-714AD8DFE0B3}"/>
              </a:ext>
            </a:extLst>
          </p:cNvPr>
          <p:cNvSpPr/>
          <p:nvPr/>
        </p:nvSpPr>
        <p:spPr bwMode="auto">
          <a:xfrm>
            <a:off x="2150806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2009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9FE707A6-1B4A-88B2-8D85-A7A629A16CC7}"/>
              </a:ext>
            </a:extLst>
          </p:cNvPr>
          <p:cNvSpPr/>
          <p:nvPr/>
        </p:nvSpPr>
        <p:spPr bwMode="auto">
          <a:xfrm>
            <a:off x="3158613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2011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B9335A2E-472E-295E-F40A-871E72D6772D}"/>
              </a:ext>
            </a:extLst>
          </p:cNvPr>
          <p:cNvSpPr/>
          <p:nvPr/>
        </p:nvSpPr>
        <p:spPr bwMode="auto">
          <a:xfrm>
            <a:off x="4166419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2013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A98DC3F2-469E-F0E7-7068-FB1508B4C861}"/>
              </a:ext>
            </a:extLst>
          </p:cNvPr>
          <p:cNvSpPr/>
          <p:nvPr/>
        </p:nvSpPr>
        <p:spPr bwMode="auto">
          <a:xfrm>
            <a:off x="5174226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2015</a:t>
            </a: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45F563FF-4896-4B57-AD65-5F35B2A59931}"/>
              </a:ext>
            </a:extLst>
          </p:cNvPr>
          <p:cNvSpPr/>
          <p:nvPr/>
        </p:nvSpPr>
        <p:spPr bwMode="auto">
          <a:xfrm>
            <a:off x="6182032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415C19-5A04-E478-963F-4722A13CBAEA}"/>
              </a:ext>
            </a:extLst>
          </p:cNvPr>
          <p:cNvSpPr/>
          <p:nvPr/>
        </p:nvSpPr>
        <p:spPr>
          <a:xfrm>
            <a:off x="2150806" y="1546422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TRIUMF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Vancouver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AB1396-6B70-BE6F-581D-7BFD136F70EC}"/>
              </a:ext>
            </a:extLst>
          </p:cNvPr>
          <p:cNvSpPr/>
          <p:nvPr/>
        </p:nvSpPr>
        <p:spPr>
          <a:xfrm>
            <a:off x="3048000" y="943380"/>
            <a:ext cx="1440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err="1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iTHEMBA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Cape Town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1E2B40-54C1-AA2D-87B1-7DE8131DAFBE}"/>
              </a:ext>
            </a:extLst>
          </p:cNvPr>
          <p:cNvSpPr/>
          <p:nvPr/>
        </p:nvSpPr>
        <p:spPr>
          <a:xfrm>
            <a:off x="3440940" y="1560277"/>
            <a:ext cx="2741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Australian Synchrotron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Melbourne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2A59E3-4815-49CA-1FB5-C36882B9958F}"/>
              </a:ext>
            </a:extLst>
          </p:cNvPr>
          <p:cNvSpPr/>
          <p:nvPr/>
        </p:nvSpPr>
        <p:spPr>
          <a:xfrm>
            <a:off x="5109087" y="943380"/>
            <a:ext cx="1440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>
                <a:solidFill>
                  <a:srgbClr val="132577"/>
                </a:solidFill>
                <a:effectLst/>
                <a:latin typeface="Noto Sans" panose="020B0502040504020204" pitchFamily="34"/>
              </a:rPr>
              <a:t>ORL, </a:t>
            </a:r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SNS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Knoxville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BA95F2-F53F-5E93-1986-81AF1CEBCB2C}"/>
              </a:ext>
            </a:extLst>
          </p:cNvPr>
          <p:cNvSpPr/>
          <p:nvPr/>
        </p:nvSpPr>
        <p:spPr>
          <a:xfrm>
            <a:off x="6064220" y="1546422"/>
            <a:ext cx="1545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SOLEIL</a:t>
            </a:r>
            <a:endParaRPr lang="en-GB" dirty="0">
              <a:solidFill>
                <a:srgbClr val="132577"/>
              </a:solidFill>
              <a:latin typeface="Noto Sans" panose="020B0502040504020204" pitchFamily="34"/>
            </a:endParaRPr>
          </a:p>
          <a:p>
            <a:pPr fontAlgn="base"/>
            <a:r>
              <a:rPr lang="en-GB" i="0" dirty="0">
                <a:solidFill>
                  <a:srgbClr val="132577"/>
                </a:solidFill>
                <a:effectLst/>
                <a:latin typeface="Noto Sans" panose="020B0502040504020204" pitchFamily="34"/>
              </a:rPr>
              <a:t>Paris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362" y="2895600"/>
            <a:ext cx="5006012" cy="17345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348" y="2895600"/>
            <a:ext cx="4911089" cy="172319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012719" y="4798905"/>
            <a:ext cx="89154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More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than </a:t>
            </a:r>
            <a:r>
              <a:rPr lang="en-GB" b="1" dirty="0">
                <a:solidFill>
                  <a:srgbClr val="062F67"/>
                </a:solidFill>
                <a:latin typeface="Calibri" pitchFamily="34" charset="0"/>
              </a:rPr>
              <a:t>140</a:t>
            </a: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participants  - had </a:t>
            </a: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to close the inscription early!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Scientific program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balanced; Oral, </a:t>
            </a:r>
            <a:r>
              <a:rPr lang="en-GB" b="1" dirty="0">
                <a:latin typeface="Calibri" pitchFamily="34" charset="0"/>
              </a:rPr>
              <a:t>Posters</a:t>
            </a:r>
            <a:r>
              <a:rPr lang="en-GB" dirty="0">
                <a:solidFill>
                  <a:srgbClr val="3366FF"/>
                </a:solidFill>
                <a:latin typeface="Calibri" pitchFamily="34" charset="0"/>
              </a:rPr>
              <a:t> and </a:t>
            </a: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Discussions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rgbClr val="3366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23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/>
          <a:p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2002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132577"/>
                </a:solidFill>
                <a:latin typeface="Calibri" pitchFamily="34" charset="0"/>
              </a:rPr>
              <a:t>2024: 22 years of ARW</a:t>
            </a:r>
            <a:endParaRPr lang="en-GB" dirty="0">
              <a:solidFill>
                <a:srgbClr val="132577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566EE-4D4B-EAFB-C303-DAD06B7943FD}"/>
              </a:ext>
            </a:extLst>
          </p:cNvPr>
          <p:cNvSpPr/>
          <p:nvPr/>
        </p:nvSpPr>
        <p:spPr>
          <a:xfrm>
            <a:off x="1090537" y="943380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ESRF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Grenoble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3115DEDF-AE52-A249-9DB8-CF966C37E9B9}"/>
              </a:ext>
            </a:extLst>
          </p:cNvPr>
          <p:cNvSpPr/>
          <p:nvPr/>
        </p:nvSpPr>
        <p:spPr bwMode="auto">
          <a:xfrm>
            <a:off x="1143000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2002</a:t>
            </a: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74EEDD58-D743-D769-1406-714AD8DFE0B3}"/>
              </a:ext>
            </a:extLst>
          </p:cNvPr>
          <p:cNvSpPr/>
          <p:nvPr/>
        </p:nvSpPr>
        <p:spPr bwMode="auto">
          <a:xfrm>
            <a:off x="2150806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2009</a:t>
            </a: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9FE707A6-1B4A-88B2-8D85-A7A629A16CC7}"/>
              </a:ext>
            </a:extLst>
          </p:cNvPr>
          <p:cNvSpPr/>
          <p:nvPr/>
        </p:nvSpPr>
        <p:spPr bwMode="auto">
          <a:xfrm>
            <a:off x="3158613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2011</a:t>
            </a:r>
          </a:p>
        </p:txBody>
      </p:sp>
      <p:sp>
        <p:nvSpPr>
          <p:cNvPr id="7" name="Arrow: Chevron 6">
            <a:extLst>
              <a:ext uri="{FF2B5EF4-FFF2-40B4-BE49-F238E27FC236}">
                <a16:creationId xmlns:a16="http://schemas.microsoft.com/office/drawing/2014/main" id="{B9335A2E-472E-295E-F40A-871E72D6772D}"/>
              </a:ext>
            </a:extLst>
          </p:cNvPr>
          <p:cNvSpPr/>
          <p:nvPr/>
        </p:nvSpPr>
        <p:spPr bwMode="auto">
          <a:xfrm>
            <a:off x="4166419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2013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A98DC3F2-469E-F0E7-7068-FB1508B4C861}"/>
              </a:ext>
            </a:extLst>
          </p:cNvPr>
          <p:cNvSpPr/>
          <p:nvPr/>
        </p:nvSpPr>
        <p:spPr bwMode="auto">
          <a:xfrm>
            <a:off x="5174226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2015</a:t>
            </a:r>
          </a:p>
        </p:txBody>
      </p:sp>
      <p:sp>
        <p:nvSpPr>
          <p:cNvPr id="9" name="Arrow: Chevron 8">
            <a:extLst>
              <a:ext uri="{FF2B5EF4-FFF2-40B4-BE49-F238E27FC236}">
                <a16:creationId xmlns:a16="http://schemas.microsoft.com/office/drawing/2014/main" id="{45F563FF-4896-4B57-AD65-5F35B2A59931}"/>
              </a:ext>
            </a:extLst>
          </p:cNvPr>
          <p:cNvSpPr/>
          <p:nvPr/>
        </p:nvSpPr>
        <p:spPr bwMode="auto">
          <a:xfrm>
            <a:off x="6182032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2017</a:t>
            </a:r>
          </a:p>
        </p:txBody>
      </p:sp>
      <p:sp>
        <p:nvSpPr>
          <p:cNvPr id="10" name="Arrow: Chevron 9">
            <a:extLst>
              <a:ext uri="{FF2B5EF4-FFF2-40B4-BE49-F238E27FC236}">
                <a16:creationId xmlns:a16="http://schemas.microsoft.com/office/drawing/2014/main" id="{BD33D34C-BDCD-6134-E686-AA77CB76F586}"/>
              </a:ext>
            </a:extLst>
          </p:cNvPr>
          <p:cNvSpPr/>
          <p:nvPr/>
        </p:nvSpPr>
        <p:spPr bwMode="auto">
          <a:xfrm>
            <a:off x="7189839" y="2133600"/>
            <a:ext cx="1310148" cy="533400"/>
          </a:xfrm>
          <a:prstGeom prst="chevron">
            <a:avLst/>
          </a:prstGeom>
          <a:solidFill>
            <a:srgbClr val="A5D4FF"/>
          </a:solidFill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132577"/>
                </a:solidFill>
                <a:effectLst/>
                <a:latin typeface="Arial" charset="0"/>
              </a:rPr>
              <a:t>2019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8415C19-5A04-E478-963F-4722A13CBAEA}"/>
              </a:ext>
            </a:extLst>
          </p:cNvPr>
          <p:cNvSpPr/>
          <p:nvPr/>
        </p:nvSpPr>
        <p:spPr>
          <a:xfrm>
            <a:off x="2150806" y="1546422"/>
            <a:ext cx="1219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TRIUMF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Vancouver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AAB1396-6B70-BE6F-581D-7BFD136F70EC}"/>
              </a:ext>
            </a:extLst>
          </p:cNvPr>
          <p:cNvSpPr/>
          <p:nvPr/>
        </p:nvSpPr>
        <p:spPr>
          <a:xfrm>
            <a:off x="3048000" y="943380"/>
            <a:ext cx="1440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err="1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iTHEMBA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Cape Town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51E2B40-54C1-AA2D-87B1-7DE8131DAFBE}"/>
              </a:ext>
            </a:extLst>
          </p:cNvPr>
          <p:cNvSpPr/>
          <p:nvPr/>
        </p:nvSpPr>
        <p:spPr>
          <a:xfrm>
            <a:off x="3440940" y="1560277"/>
            <a:ext cx="2741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Australian Synchrotron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Melbourne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A2A59E3-4815-49CA-1FB5-C36882B9958F}"/>
              </a:ext>
            </a:extLst>
          </p:cNvPr>
          <p:cNvSpPr/>
          <p:nvPr/>
        </p:nvSpPr>
        <p:spPr>
          <a:xfrm>
            <a:off x="5109087" y="943380"/>
            <a:ext cx="1440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>
                <a:solidFill>
                  <a:srgbClr val="132577"/>
                </a:solidFill>
                <a:effectLst/>
                <a:latin typeface="Noto Sans" panose="020B0502040504020204" pitchFamily="34"/>
              </a:rPr>
              <a:t>ORL, </a:t>
            </a:r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SNS</a:t>
            </a:r>
            <a:endParaRPr lang="en-GB" b="0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  <a:p>
            <a:pPr fontAlgn="base"/>
            <a:r>
              <a:rPr lang="en-GB" dirty="0">
                <a:solidFill>
                  <a:srgbClr val="132577"/>
                </a:solidFill>
                <a:latin typeface="Noto Sans" panose="020B0502040504020204" pitchFamily="34"/>
              </a:rPr>
              <a:t>Knoxville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BA95F2-F53F-5E93-1986-81AF1CEBCB2C}"/>
              </a:ext>
            </a:extLst>
          </p:cNvPr>
          <p:cNvSpPr/>
          <p:nvPr/>
        </p:nvSpPr>
        <p:spPr>
          <a:xfrm>
            <a:off x="6064220" y="1546422"/>
            <a:ext cx="1545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SOLEIL</a:t>
            </a:r>
            <a:endParaRPr lang="en-GB" dirty="0">
              <a:solidFill>
                <a:srgbClr val="132577"/>
              </a:solidFill>
              <a:latin typeface="Noto Sans" panose="020B0502040504020204" pitchFamily="34"/>
            </a:endParaRPr>
          </a:p>
          <a:p>
            <a:pPr fontAlgn="base"/>
            <a:r>
              <a:rPr lang="en-GB" i="0" dirty="0">
                <a:solidFill>
                  <a:srgbClr val="132577"/>
                </a:solidFill>
                <a:effectLst/>
                <a:latin typeface="Noto Sans" panose="020B0502040504020204" pitchFamily="34"/>
              </a:rPr>
              <a:t>Paris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28F8C8-94A5-2EBC-0276-9B96C1695460}"/>
              </a:ext>
            </a:extLst>
          </p:cNvPr>
          <p:cNvSpPr/>
          <p:nvPr/>
        </p:nvSpPr>
        <p:spPr>
          <a:xfrm>
            <a:off x="7059561" y="943380"/>
            <a:ext cx="14404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b="0" i="0" dirty="0" smtClean="0">
                <a:solidFill>
                  <a:srgbClr val="132577"/>
                </a:solidFill>
                <a:effectLst/>
                <a:latin typeface="Noto Sans" panose="020B0502040504020204" pitchFamily="34"/>
              </a:rPr>
              <a:t>IHEP</a:t>
            </a:r>
            <a:endParaRPr lang="en-GB" b="1" dirty="0">
              <a:solidFill>
                <a:srgbClr val="132577"/>
              </a:solidFill>
              <a:latin typeface="Noto Sans" panose="020B0502040504020204" pitchFamily="34"/>
            </a:endParaRPr>
          </a:p>
          <a:p>
            <a:pPr fontAlgn="base"/>
            <a:r>
              <a:rPr lang="en-GB" dirty="0" smtClean="0">
                <a:solidFill>
                  <a:srgbClr val="132577"/>
                </a:solidFill>
                <a:latin typeface="Noto Sans" panose="020B0502040504020204" pitchFamily="34"/>
              </a:rPr>
              <a:t>Guangzhou</a:t>
            </a:r>
            <a:endParaRPr lang="en-GB" i="0" dirty="0">
              <a:solidFill>
                <a:srgbClr val="132577"/>
              </a:solidFill>
              <a:effectLst/>
              <a:latin typeface="Noto Sans" panose="020B0502040504020204" pitchFamily="3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253" y="2971800"/>
            <a:ext cx="3051337" cy="377103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855327" y="5143716"/>
            <a:ext cx="528931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Fully structured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Poster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3366FF"/>
                </a:solidFill>
                <a:latin typeface="Calibri" pitchFamily="34" charset="0"/>
              </a:rPr>
              <a:t>Breakout sessions</a:t>
            </a:r>
            <a:endParaRPr lang="en-GB" dirty="0">
              <a:solidFill>
                <a:srgbClr val="3366FF"/>
              </a:solidFill>
              <a:latin typeface="Calibri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99" y="2971800"/>
            <a:ext cx="5867400" cy="217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5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BTODD ARW Maste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Benutzerdefiniert 3">
      <a:dk1>
        <a:srgbClr val="332F43"/>
      </a:dk1>
      <a:lt1>
        <a:srgbClr val="F9FBFE"/>
      </a:lt1>
      <a:dk2>
        <a:srgbClr val="332F43"/>
      </a:dk2>
      <a:lt2>
        <a:srgbClr val="F9FBFE"/>
      </a:lt2>
      <a:accent1>
        <a:srgbClr val="0099DC"/>
      </a:accent1>
      <a:accent2>
        <a:srgbClr val="003366"/>
      </a:accent2>
      <a:accent3>
        <a:srgbClr val="ADD600"/>
      </a:accent3>
      <a:accent4>
        <a:srgbClr val="13BF8A"/>
      </a:accent4>
      <a:accent5>
        <a:srgbClr val="FFC000"/>
      </a:accent5>
      <a:accent6>
        <a:srgbClr val="F274F5"/>
      </a:accent6>
      <a:hlink>
        <a:srgbClr val="0520E9"/>
      </a:hlink>
      <a:folHlink>
        <a:srgbClr val="800080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SS0013_ESS_191217" id="{25A5AE2A-28F6-4104-8C72-7304B1F48254}" vid="{320E9B42-7F55-4E52-AA64-0C45CA88F265}"/>
    </a:ext>
  </a:extLst>
</a:theme>
</file>

<file path=ppt/theme/theme3.xml><?xml version="1.0" encoding="utf-8"?>
<a:theme xmlns:a="http://schemas.openxmlformats.org/drawingml/2006/main" name="Charles PETERS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Jonny RANNER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Keitaro KONDO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Stephen MOLLOY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asha SUMMERS">
  <a:themeElements>
    <a:clrScheme name="BTODD Theme Colour Set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339966"/>
      </a:accent1>
      <a:accent2>
        <a:srgbClr val="FF0000"/>
      </a:accent2>
      <a:accent3>
        <a:srgbClr val="800080"/>
      </a:accent3>
      <a:accent4>
        <a:srgbClr val="FF6600"/>
      </a:accent4>
      <a:accent5>
        <a:srgbClr val="062F67"/>
      </a:accent5>
      <a:accent6>
        <a:srgbClr val="000000"/>
      </a:accent6>
      <a:hlink>
        <a:srgbClr val="1717FF"/>
      </a:hlink>
      <a:folHlink>
        <a:srgbClr val="0000CC"/>
      </a:folHlink>
    </a:clrScheme>
    <a:fontScheme name="BTODD Theme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37599</TotalTime>
  <Words>571</Words>
  <Application>Microsoft Office PowerPoint</Application>
  <PresentationFormat>Widescreen</PresentationFormat>
  <Paragraphs>188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Arial</vt:lpstr>
      <vt:lpstr>Arial Unicode MS</vt:lpstr>
      <vt:lpstr>Calibri</vt:lpstr>
      <vt:lpstr>DejaVu Sans</vt:lpstr>
      <vt:lpstr>Franklin Gothic Medium</vt:lpstr>
      <vt:lpstr>Noto Sans</vt:lpstr>
      <vt:lpstr>Noto Sans Light</vt:lpstr>
      <vt:lpstr>Open Sans</vt:lpstr>
      <vt:lpstr>Segoe UI</vt:lpstr>
      <vt:lpstr>Symbol</vt:lpstr>
      <vt:lpstr>Wingdings</vt:lpstr>
      <vt:lpstr>BTODD ARW Master</vt:lpstr>
      <vt:lpstr>Office-tema</vt:lpstr>
      <vt:lpstr>Charles PETERS</vt:lpstr>
      <vt:lpstr>Jonny RANNER</vt:lpstr>
      <vt:lpstr>Keitaro KONDO</vt:lpstr>
      <vt:lpstr>Stephen MOLLOY</vt:lpstr>
      <vt:lpstr>Tasha SUMMERS</vt:lpstr>
      <vt:lpstr>Office Theme</vt:lpstr>
      <vt:lpstr>PowerPoint Presentation</vt:lpstr>
      <vt:lpstr>PowerPoint Presentation</vt:lpstr>
      <vt:lpstr>2002  2024: 22 years of ARW</vt:lpstr>
      <vt:lpstr>2002  2024: 22 years of ARW</vt:lpstr>
      <vt:lpstr>2002  2024: 22 years of ARW</vt:lpstr>
      <vt:lpstr>2002  2024: 22 years of ARW</vt:lpstr>
      <vt:lpstr>2002  2024: 22 years of ARW</vt:lpstr>
      <vt:lpstr>2002  2024: 22 years of ARW</vt:lpstr>
      <vt:lpstr>2002  2024: 22 years of ARW</vt:lpstr>
      <vt:lpstr>2002  2024: 22 years of ARW</vt:lpstr>
      <vt:lpstr>2002  2024: 22 years of ARW</vt:lpstr>
      <vt:lpstr>This doesn’t happen on its own</vt:lpstr>
      <vt:lpstr>This doesn’t happen on its own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ARW 2024 - Close Out - 16:9</dc:title>
  <dc:creator>"Benjamin Todd" &lt;benjamin.todd@cern.ch&gt;</dc:creator>
  <cp:lastModifiedBy>Benjamin Todd</cp:lastModifiedBy>
  <cp:revision>1326</cp:revision>
  <cp:lastPrinted>2014-11-10T16:25:11Z</cp:lastPrinted>
  <dcterms:created xsi:type="dcterms:W3CDTF">2004-05-13T09:14:00Z</dcterms:created>
  <dcterms:modified xsi:type="dcterms:W3CDTF">2024-06-28T05:35:06Z</dcterms:modified>
</cp:coreProperties>
</file>