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sldIdLst>
    <p:sldId id="257" r:id="rId6"/>
    <p:sldId id="260" r:id="rId7"/>
    <p:sldId id="262" r:id="rId8"/>
    <p:sldId id="272" r:id="rId9"/>
    <p:sldId id="270" r:id="rId10"/>
    <p:sldId id="261" r:id="rId11"/>
    <p:sldId id="276" r:id="rId12"/>
    <p:sldId id="273" r:id="rId13"/>
    <p:sldId id="263" r:id="rId14"/>
    <p:sldId id="275" r:id="rId15"/>
    <p:sldId id="266" r:id="rId16"/>
    <p:sldId id="265" r:id="rId17"/>
    <p:sldId id="277" r:id="rId18"/>
    <p:sldId id="256" r:id="rId19"/>
    <p:sldId id="278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70C"/>
    <a:srgbClr val="FFFFFF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522"/>
  </p:normalViewPr>
  <p:slideViewPr>
    <p:cSldViewPr snapToGrid="0">
      <p:cViewPr varScale="1">
        <p:scale>
          <a:sx n="101" d="100"/>
          <a:sy n="101" d="100"/>
        </p:scale>
        <p:origin x="768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79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12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CC26-D9A8-4942-B064-8C0902761635}" type="datetime1">
              <a:rPr lang="LID4096" noProof="0" smtClean="0"/>
              <a:t>10/07/2024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pressif.com/sites/default/files/documentation/esp32_datasheet_en.pdf" TargetMode="External"/><Relationship Id="rId2" Type="http://schemas.openxmlformats.org/officeDocument/2006/relationships/hyperlink" Target="https://www.olimex.com/Products/IoT/ESP32/ESP32-POE-ISO/open-source-hardwar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spressif.com/sites/default/files/documentation/esp32-wroom-32e_esp32-wroom-32ue_datasheet_en.pdf" TargetMode="External"/><Relationship Id="rId4" Type="http://schemas.openxmlformats.org/officeDocument/2006/relationships/hyperlink" Target="https://www.espressif.com/sites/default/files/documentation/esp32_technical_reference_manual_en.pdf#sp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ESP32 microcontrollers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EDCFF6-354C-A46A-C48A-0B2907781C2E}"/>
              </a:ext>
            </a:extLst>
          </p:cNvPr>
          <p:cNvSpPr txBox="1">
            <a:spLocks/>
          </p:cNvSpPr>
          <p:nvPr/>
        </p:nvSpPr>
        <p:spPr>
          <a:xfrm>
            <a:off x="838200" y="5454311"/>
            <a:ext cx="10515600" cy="86793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dirty="0"/>
              <a:t>Sofia Bukreeva,</a:t>
            </a:r>
          </a:p>
          <a:p>
            <a:r>
              <a:rPr lang="en-GB" sz="2800" dirty="0"/>
              <a:t>research engineer</a:t>
            </a: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Two ways of designing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2861" y="2779928"/>
            <a:ext cx="3672155" cy="386668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New task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Specific ESP32 firmware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Specific Tango Device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1DB4D6-1FC6-50DA-3251-4FEEAB8C5FE1}"/>
              </a:ext>
            </a:extLst>
          </p:cNvPr>
          <p:cNvSpPr txBox="1">
            <a:spLocks/>
          </p:cNvSpPr>
          <p:nvPr/>
        </p:nvSpPr>
        <p:spPr>
          <a:xfrm>
            <a:off x="5901646" y="2779928"/>
            <a:ext cx="3672155" cy="386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New task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Generic ESP32 firmware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Generic Tango Device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B9C6EE6-46CE-87CA-6562-6089D5DA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6113">
            <a:off x="2616661" y="1776963"/>
            <a:ext cx="1088820" cy="7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864F381F-5873-D57A-2036-E8FC7BDD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3532" flipH="1">
            <a:off x="6962576" y="1771889"/>
            <a:ext cx="1088820" cy="7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F31C9E10-12FF-0A30-F66D-6CC7C8B5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7836">
            <a:off x="2263367" y="3412087"/>
            <a:ext cx="987459" cy="6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2215BA45-ACA8-EBE0-F4ED-196D0741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7836">
            <a:off x="2323198" y="4961382"/>
            <a:ext cx="987459" cy="6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02782D3E-CE1F-0F51-D13E-2C244EA1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4476" flipH="1">
            <a:off x="7198746" y="3386156"/>
            <a:ext cx="1031761" cy="7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B97AD779-A38F-12CA-7D04-9CE39EBC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4476" flipH="1">
            <a:off x="7279227" y="4907515"/>
            <a:ext cx="1031761" cy="7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5181B-3FA3-F856-C18A-B501E6DBDF37}"/>
              </a:ext>
            </a:extLst>
          </p:cNvPr>
          <p:cNvSpPr txBox="1"/>
          <p:nvPr/>
        </p:nvSpPr>
        <p:spPr>
          <a:xfrm>
            <a:off x="9831355" y="61871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10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Main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50E86-F0CD-EFD1-85DD-BA24C4574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88" y="1690688"/>
            <a:ext cx="9085521" cy="4352400"/>
          </a:xfrm>
        </p:spPr>
        <p:txBody>
          <a:bodyPr/>
          <a:lstStyle/>
          <a:p>
            <a:r>
              <a:rPr lang="en-GB" dirty="0"/>
              <a:t>Settings can be sent with JSON messages over MQTT</a:t>
            </a:r>
          </a:p>
          <a:p>
            <a:r>
              <a:rPr lang="en-GB" dirty="0">
                <a:solidFill>
                  <a:srgbClr val="FF0000"/>
                </a:solidFill>
              </a:rPr>
              <a:t>Protocol - to be implemented on ESP32 and Tango Device</a:t>
            </a:r>
          </a:p>
          <a:p>
            <a:r>
              <a:rPr lang="en-GB" dirty="0"/>
              <a:t>ESP32 firmware upgrade via OTA</a:t>
            </a:r>
          </a:p>
          <a:p>
            <a:r>
              <a:rPr lang="en-GB" dirty="0" err="1"/>
              <a:t>FreeRTOS</a:t>
            </a:r>
            <a:r>
              <a:rPr lang="en-GB" dirty="0"/>
              <a:t> (for using two cores, at least)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To standardize the approach in the end.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A52CC-1DBE-9DC3-F655-D6F51B4E5EB0}"/>
              </a:ext>
            </a:extLst>
          </p:cNvPr>
          <p:cNvSpPr txBox="1"/>
          <p:nvPr/>
        </p:nvSpPr>
        <p:spPr>
          <a:xfrm>
            <a:off x="9831355" y="61871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11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Considerations</a:t>
            </a:r>
            <a:r>
              <a:rPr lang="ru-RU" dirty="0"/>
              <a:t> </a:t>
            </a:r>
            <a:br>
              <a:rPr lang="en-GB" dirty="0"/>
            </a:br>
            <a:r>
              <a:rPr lang="en-GB" dirty="0"/>
              <a:t>(ESP32-POE-ISO</a:t>
            </a:r>
            <a:r>
              <a:rPr lang="ru-RU" dirty="0"/>
              <a:t>)</a:t>
            </a: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90713"/>
            <a:ext cx="9085521" cy="4486912"/>
          </a:xfrm>
        </p:spPr>
        <p:txBody>
          <a:bodyPr>
            <a:normAutofit/>
          </a:bodyPr>
          <a:lstStyle/>
          <a:p>
            <a:r>
              <a:rPr lang="en-GB" dirty="0"/>
              <a:t>Might need more GPIO and level shifters</a:t>
            </a:r>
          </a:p>
          <a:p>
            <a:r>
              <a:rPr lang="en-GB" dirty="0"/>
              <a:t>Might need external power</a:t>
            </a:r>
          </a:p>
          <a:p>
            <a:r>
              <a:rPr lang="en-GB" dirty="0"/>
              <a:t>No JTAG on the board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Might need to make our own board</a:t>
            </a:r>
          </a:p>
          <a:p>
            <a:r>
              <a:rPr lang="en-GB" dirty="0"/>
              <a:t>Or find similar on the market</a:t>
            </a:r>
          </a:p>
          <a:p>
            <a:r>
              <a:rPr lang="en-GB" dirty="0"/>
              <a:t>Might need to change microcontroller at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54F56-9095-A710-F9CF-C46AD05E67B9}"/>
              </a:ext>
            </a:extLst>
          </p:cNvPr>
          <p:cNvSpPr txBox="1"/>
          <p:nvPr/>
        </p:nvSpPr>
        <p:spPr>
          <a:xfrm>
            <a:off x="9831355" y="61871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12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54F56-9095-A710-F9CF-C46AD05E67B9}"/>
              </a:ext>
            </a:extLst>
          </p:cNvPr>
          <p:cNvSpPr txBox="1"/>
          <p:nvPr/>
        </p:nvSpPr>
        <p:spPr>
          <a:xfrm>
            <a:off x="9831355" y="61871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13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58602E-4342-2879-2443-B1D8EC5A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0625" cy="1325563"/>
          </a:xfrm>
        </p:spPr>
        <p:txBody>
          <a:bodyPr/>
          <a:lstStyle/>
          <a:p>
            <a:pPr algn="ctr"/>
            <a:r>
              <a:rPr lang="en-GB" dirty="0"/>
              <a:t>Plan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DF4B23-423F-67F3-88AF-DD98BA2FA860}"/>
              </a:ext>
            </a:extLst>
          </p:cNvPr>
          <p:cNvSpPr txBox="1">
            <a:spLocks/>
          </p:cNvSpPr>
          <p:nvPr/>
        </p:nvSpPr>
        <p:spPr>
          <a:xfrm>
            <a:off x="742950" y="1956297"/>
            <a:ext cx="8029575" cy="3973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To make a plan…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dirty="0"/>
              <a:t>Choose IDE</a:t>
            </a:r>
          </a:p>
          <a:p>
            <a:r>
              <a:rPr lang="en-GB" dirty="0"/>
              <a:t>Choose module or board</a:t>
            </a:r>
          </a:p>
          <a:p>
            <a:r>
              <a:rPr lang="en-GB" dirty="0"/>
              <a:t>Test software features which are available</a:t>
            </a:r>
          </a:p>
          <a:p>
            <a:r>
              <a:rPr lang="en-GB" dirty="0"/>
              <a:t>Start developing protocol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3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F955-A653-351D-DB58-A1C8C02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DF4B23-423F-67F3-88AF-DD98BA2FA860}"/>
              </a:ext>
            </a:extLst>
          </p:cNvPr>
          <p:cNvSpPr txBox="1">
            <a:spLocks/>
          </p:cNvSpPr>
          <p:nvPr/>
        </p:nvSpPr>
        <p:spPr>
          <a:xfrm>
            <a:off x="590551" y="1504950"/>
            <a:ext cx="9001124" cy="4987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b="1" dirty="0"/>
              <a:t>ESP32-POE-ISO</a:t>
            </a:r>
            <a:r>
              <a:rPr lang="en-GB" dirty="0"/>
              <a:t> board</a:t>
            </a:r>
          </a:p>
          <a:p>
            <a:pPr marL="0" indent="0" rtl="0">
              <a:buNone/>
            </a:pPr>
            <a:r>
              <a:rPr lang="en-US" dirty="0">
                <a:hlinkClick r:id="rId2"/>
              </a:rPr>
              <a:t>ESP32-POE-ISO - Open Source Hardware Board (olimex.com)</a:t>
            </a:r>
            <a:endParaRPr lang="en-US" dirty="0"/>
          </a:p>
          <a:p>
            <a:pPr marL="0" indent="0" rtl="0">
              <a:buNone/>
            </a:pPr>
            <a:endParaRPr lang="en-GB" dirty="0"/>
          </a:p>
          <a:p>
            <a:pPr rtl="0"/>
            <a:r>
              <a:rPr lang="en-GB" b="1" dirty="0"/>
              <a:t>ESP32</a:t>
            </a:r>
            <a:r>
              <a:rPr lang="en-GB" dirty="0"/>
              <a:t> datasheet</a:t>
            </a:r>
          </a:p>
          <a:p>
            <a:pPr marL="0" indent="0" rtl="0">
              <a:buNone/>
            </a:pPr>
            <a:r>
              <a:rPr lang="en-GB" dirty="0">
                <a:hlinkClick r:id="rId3" tooltip="https://www.espressif.com/sites/default/files/documentation/esp32_datasheet_en.pdf"/>
              </a:rPr>
              <a:t>esp32_datasheet_en.pdf (espressif.com)</a:t>
            </a:r>
            <a:endParaRPr lang="en-GB" dirty="0"/>
          </a:p>
          <a:p>
            <a:pPr marL="0" indent="0" rtl="0">
              <a:buNone/>
            </a:pPr>
            <a:endParaRPr lang="en-GB" dirty="0"/>
          </a:p>
          <a:p>
            <a:pPr rtl="0"/>
            <a:r>
              <a:rPr lang="en-GB" b="1" dirty="0"/>
              <a:t>ESP32</a:t>
            </a:r>
            <a:r>
              <a:rPr lang="en-GB" dirty="0"/>
              <a:t> technical manual</a:t>
            </a:r>
          </a:p>
          <a:p>
            <a:pPr marL="0" indent="0" rtl="0">
              <a:buNone/>
            </a:pPr>
            <a:r>
              <a:rPr lang="en-GB" dirty="0">
                <a:hlinkClick r:id="rId4" tooltip="https://www.espressif.com/sites/default/files/documentation/esp32_technical_reference_manual_en.pdf#spi"/>
              </a:rPr>
              <a:t>esp32_technical_reference_manual_en.pdf (espressif.com)</a:t>
            </a:r>
            <a:endParaRPr lang="en-GB" dirty="0"/>
          </a:p>
          <a:p>
            <a:pPr marL="0" indent="0" rtl="0">
              <a:buNone/>
            </a:pPr>
            <a:endParaRPr lang="en-GB" dirty="0"/>
          </a:p>
          <a:p>
            <a:pPr rtl="0"/>
            <a:r>
              <a:rPr lang="en-GB" b="1" dirty="0"/>
              <a:t>ESP32-WROOM-32E</a:t>
            </a:r>
            <a:r>
              <a:rPr lang="en-GB" dirty="0"/>
              <a:t> datasheet</a:t>
            </a:r>
          </a:p>
          <a:p>
            <a:pPr marL="0" indent="0" rtl="0">
              <a:buNone/>
            </a:pPr>
            <a:r>
              <a:rPr lang="en-GB" dirty="0">
                <a:hlinkClick r:id="rId5" tooltip="https://www.espressif.com/sites/default/files/documentation/esp32-wroom-32e_esp32-wroom-32ue_datasheet_en.pdf"/>
              </a:rPr>
              <a:t>esp32-wroom-32e_esp32-wroom-32ue_datasheet_en.pdf (espressif.com)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E0D2-E0BC-FFC1-2EE1-5AB8432E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263" cy="1325563"/>
          </a:xfrm>
        </p:spPr>
        <p:txBody>
          <a:bodyPr/>
          <a:lstStyle/>
          <a:p>
            <a:pPr algn="ctr"/>
            <a:r>
              <a:rPr lang="en-GB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11253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Primary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4" y="1834725"/>
            <a:ext cx="9458325" cy="435240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To have some solution for various tasks which are not reasonable to implement with PLC, </a:t>
            </a:r>
            <a:r>
              <a:rPr lang="en-GB" dirty="0" err="1"/>
              <a:t>PandaBox</a:t>
            </a:r>
            <a:r>
              <a:rPr lang="en-GB" dirty="0"/>
              <a:t>, Electrometer, etc.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A368D-EEBB-7FAE-F95D-75DCA85B5951}"/>
              </a:ext>
            </a:extLst>
          </p:cNvPr>
          <p:cNvSpPr txBox="1"/>
          <p:nvPr/>
        </p:nvSpPr>
        <p:spPr>
          <a:xfrm>
            <a:off x="1676400" y="3318427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Flexible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Scalable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Easy-to-use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54B79-653D-B5C6-12ED-60B0433352AC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have: ESP32-POE-ISO 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515475" cy="435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Made by </a:t>
            </a:r>
            <a:r>
              <a:rPr lang="en-GB" dirty="0" err="1"/>
              <a:t>Olimex</a:t>
            </a:r>
            <a:r>
              <a:rPr lang="en-GB" dirty="0"/>
              <a:t> company.</a:t>
            </a:r>
          </a:p>
          <a:p>
            <a:r>
              <a:rPr lang="en-GB" dirty="0"/>
              <a:t>Easy to start</a:t>
            </a:r>
          </a:p>
          <a:p>
            <a:r>
              <a:rPr lang="en-GB" dirty="0"/>
              <a:t>Small and cheap</a:t>
            </a:r>
          </a:p>
          <a:p>
            <a:r>
              <a:rPr lang="en-GB" dirty="0"/>
              <a:t>Power over Ethernet</a:t>
            </a:r>
          </a:p>
          <a:p>
            <a:r>
              <a:rPr lang="en-GB" dirty="0"/>
              <a:t>General serial interfaces like SPI, I2C, UART</a:t>
            </a:r>
          </a:p>
          <a:p>
            <a:r>
              <a:rPr lang="en-GB" dirty="0"/>
              <a:t>12 GPIOs (+4 input only)</a:t>
            </a:r>
          </a:p>
          <a:p>
            <a:r>
              <a:rPr lang="en-GB" dirty="0"/>
              <a:t>Bluetooth/Wi-Fi</a:t>
            </a:r>
          </a:p>
          <a:p>
            <a:r>
              <a:rPr lang="en-GB" dirty="0"/>
              <a:t>USB-UART for flashing the firmware/communicating/powering</a:t>
            </a:r>
          </a:p>
          <a:p>
            <a:endParaRPr lang="en-GB" dirty="0"/>
          </a:p>
        </p:txBody>
      </p:sp>
      <p:pic>
        <p:nvPicPr>
          <p:cNvPr id="4" name="Picture 8" descr="Module Olimex ESP32-POE-ISO - ESP32 with Ethernet and galvanic isolation">
            <a:extLst>
              <a:ext uri="{FF2B5EF4-FFF2-40B4-BE49-F238E27FC236}">
                <a16:creationId xmlns:a16="http://schemas.microsoft.com/office/drawing/2014/main" id="{6DE21DE8-9D81-4312-5A54-F6030B896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6"/>
          <a:stretch/>
        </p:blipFill>
        <p:spPr bwMode="auto">
          <a:xfrm>
            <a:off x="6096000" y="1371627"/>
            <a:ext cx="3072945" cy="23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27A2E-B8C4-3F9A-695B-E743B4CF929F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DE54F97-B227-9119-BE67-90D9AB340FE0}"/>
              </a:ext>
            </a:extLst>
          </p:cNvPr>
          <p:cNvSpPr txBox="1"/>
          <p:nvPr/>
        </p:nvSpPr>
        <p:spPr>
          <a:xfrm>
            <a:off x="838200" y="5134092"/>
            <a:ext cx="2372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ESP32-D0WD-V3 </a:t>
            </a:r>
          </a:p>
          <a:p>
            <a:pPr algn="ctr"/>
            <a:r>
              <a:rPr lang="en-GB" sz="2000" dirty="0"/>
              <a:t>SoC</a:t>
            </a:r>
            <a:endParaRPr lang="LID4096" sz="2000" dirty="0"/>
          </a:p>
        </p:txBody>
      </p:sp>
      <p:pic>
        <p:nvPicPr>
          <p:cNvPr id="3076" name="Picture 4" descr="ESP32-WROOM-32 MCU Modules - Espressif Systems | Mouser">
            <a:extLst>
              <a:ext uri="{FF2B5EF4-FFF2-40B4-BE49-F238E27FC236}">
                <a16:creationId xmlns:a16="http://schemas.microsoft.com/office/drawing/2014/main" id="{DFA3A145-B7B4-5432-5223-B2D95DEF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99" y="2979047"/>
            <a:ext cx="2077301" cy="15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P32 Dual-Core Wi-Fi® Dual-Mode BLUETOOTH® SoCs - Espressif Systems |  Mouser">
            <a:extLst>
              <a:ext uri="{FF2B5EF4-FFF2-40B4-BE49-F238E27FC236}">
                <a16:creationId xmlns:a16="http://schemas.microsoft.com/office/drawing/2014/main" id="{881228B5-1D80-1F36-023B-453918CA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9" y="3104770"/>
            <a:ext cx="1728062" cy="12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dule Olimex ESP32-POE-ISO - ESP32 with Ethernet and galvanic isolation">
            <a:extLst>
              <a:ext uri="{FF2B5EF4-FFF2-40B4-BE49-F238E27FC236}">
                <a16:creationId xmlns:a16="http://schemas.microsoft.com/office/drawing/2014/main" id="{6B3FF791-07C0-AE29-5047-B74E9FF9B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6"/>
          <a:stretch/>
        </p:blipFill>
        <p:spPr bwMode="auto">
          <a:xfrm>
            <a:off x="5574405" y="1980645"/>
            <a:ext cx="3862394" cy="29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>
            <a:extLst>
              <a:ext uri="{FF2B5EF4-FFF2-40B4-BE49-F238E27FC236}">
                <a16:creationId xmlns:a16="http://schemas.microsoft.com/office/drawing/2014/main" id="{2BA483CA-7049-2662-9C26-4EE6CC1D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-1" r="22261" b="71274"/>
          <a:stretch/>
        </p:blipFill>
        <p:spPr bwMode="auto">
          <a:xfrm>
            <a:off x="1660202" y="1620958"/>
            <a:ext cx="5943601" cy="10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792E5E-E4FD-F92E-3DAF-CAFCE22E297D}"/>
              </a:ext>
            </a:extLst>
          </p:cNvPr>
          <p:cNvSpPr txBox="1"/>
          <p:nvPr/>
        </p:nvSpPr>
        <p:spPr>
          <a:xfrm>
            <a:off x="3320002" y="5164869"/>
            <a:ext cx="2800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ESP32-WROOM-32E Module</a:t>
            </a:r>
            <a:endParaRPr lang="LID4096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BCC6FA-A7BC-D7E4-43F4-9C76AE5C7CA8}"/>
              </a:ext>
            </a:extLst>
          </p:cNvPr>
          <p:cNvSpPr txBox="1"/>
          <p:nvPr/>
        </p:nvSpPr>
        <p:spPr>
          <a:xfrm>
            <a:off x="6728925" y="5164869"/>
            <a:ext cx="233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ESP32-POE-ISO </a:t>
            </a:r>
          </a:p>
          <a:p>
            <a:pPr algn="ctr"/>
            <a:r>
              <a:rPr lang="en-GB" dirty="0"/>
              <a:t>B</a:t>
            </a:r>
            <a:r>
              <a:rPr lang="en-GB" sz="1800" dirty="0"/>
              <a:t>oard</a:t>
            </a: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89BD1-B793-DA8D-031D-FA21E53506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8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What is ESP32: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1E243-458B-6384-3F16-FA83EA5CEB59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4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67AEBC-5962-AD4C-7C45-A98E81C5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4" y="2097101"/>
            <a:ext cx="4191747" cy="3763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B5796-DFB1-8E79-57EF-045756C854E9}"/>
              </a:ext>
            </a:extLst>
          </p:cNvPr>
          <p:cNvSpPr txBox="1"/>
          <p:nvPr/>
        </p:nvSpPr>
        <p:spPr>
          <a:xfrm>
            <a:off x="1221565" y="6006261"/>
            <a:ext cx="2186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*No Flash/PSRAM</a:t>
            </a:r>
            <a:endParaRPr lang="LID4096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4331B-4EF6-E049-0FF1-6F28E5153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954" y="2285862"/>
            <a:ext cx="5012170" cy="3205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087D146-1C98-D33D-3279-17945934E13D}"/>
              </a:ext>
            </a:extLst>
          </p:cNvPr>
          <p:cNvSpPr txBox="1"/>
          <p:nvPr/>
        </p:nvSpPr>
        <p:spPr>
          <a:xfrm>
            <a:off x="6830869" y="1432070"/>
            <a:ext cx="2295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ESP32 module</a:t>
            </a:r>
            <a:endParaRPr lang="LID4096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FA765-A792-0863-152A-F04B464711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8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What is ESP32: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0F85A-D7D2-F577-6037-61E78823ABE1}"/>
              </a:ext>
            </a:extLst>
          </p:cNvPr>
          <p:cNvSpPr txBox="1"/>
          <p:nvPr/>
        </p:nvSpPr>
        <p:spPr>
          <a:xfrm>
            <a:off x="1668608" y="1432070"/>
            <a:ext cx="2019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ESP32 SoC</a:t>
            </a:r>
            <a:endParaRPr lang="LID4096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FF4CE-7491-0C96-27F5-3414F5A57301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5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8952345" cy="4352400"/>
          </a:xfrm>
        </p:spPr>
        <p:txBody>
          <a:bodyPr>
            <a:normAutofit/>
          </a:bodyPr>
          <a:lstStyle/>
          <a:p>
            <a:r>
              <a:rPr lang="en-GB" dirty="0"/>
              <a:t>Wireless connectivity (Wi-Fi, Bluetooth)</a:t>
            </a:r>
          </a:p>
          <a:p>
            <a:r>
              <a:rPr lang="en-GB" dirty="0"/>
              <a:t>32-bit dual-core Xtensa LX6, 240 MHz</a:t>
            </a:r>
          </a:p>
          <a:p>
            <a:r>
              <a:rPr lang="en-GB" dirty="0"/>
              <a:t>Ethernet MAC, CAN-compatible controller (TWAI)</a:t>
            </a:r>
          </a:p>
          <a:p>
            <a:r>
              <a:rPr lang="en-GB" dirty="0"/>
              <a:t>UART, SPI, I2C, I2S, 12-bit ADC, 8-bit DAC…</a:t>
            </a:r>
          </a:p>
          <a:p>
            <a:r>
              <a:rPr lang="en-GB" dirty="0"/>
              <a:t>520 KB SRAM, 448 KB ROM </a:t>
            </a:r>
          </a:p>
          <a:p>
            <a:r>
              <a:rPr lang="en-GB" dirty="0"/>
              <a:t>28 GPIOs (but only 26 in ESP32 module) and +6 reserved for Flash</a:t>
            </a:r>
          </a:p>
          <a:p>
            <a:r>
              <a:rPr lang="en-GB" dirty="0"/>
              <a:t>Low price 1-2 Euro per chip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674D4-13F4-C1A2-A80A-5B0FD1BE33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8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What is ESP32: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6F7F1-8B7B-897F-67F1-C78422BD0E67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6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62100"/>
            <a:ext cx="8952345" cy="2057400"/>
          </a:xfrm>
        </p:spPr>
        <p:txBody>
          <a:bodyPr>
            <a:normAutofit/>
          </a:bodyPr>
          <a:lstStyle/>
          <a:p>
            <a:r>
              <a:rPr lang="en-GB" dirty="0"/>
              <a:t>Open-source ESP-IDF</a:t>
            </a:r>
          </a:p>
          <a:p>
            <a:r>
              <a:rPr lang="en-GB" dirty="0" err="1"/>
              <a:t>Espressif</a:t>
            </a:r>
            <a:r>
              <a:rPr lang="en-GB" dirty="0"/>
              <a:t> IDE</a:t>
            </a:r>
          </a:p>
          <a:p>
            <a:r>
              <a:rPr lang="en-GB" dirty="0"/>
              <a:t>Supported by Arduino IDE</a:t>
            </a:r>
          </a:p>
          <a:p>
            <a:r>
              <a:rPr lang="en-GB" dirty="0"/>
              <a:t>Extensions for VS Code, Eclipse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674D4-13F4-C1A2-A80A-5B0FD1BE33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8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What is ESP32: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53877-CDB4-E622-CE12-36465BB4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80" y="3701534"/>
            <a:ext cx="9273613" cy="2714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B6366-06C7-50FF-71A8-2D18B8D443F1}"/>
              </a:ext>
            </a:extLst>
          </p:cNvPr>
          <p:cNvSpPr txBox="1"/>
          <p:nvPr/>
        </p:nvSpPr>
        <p:spPr>
          <a:xfrm>
            <a:off x="3671222" y="3901559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8393A"/>
                </a:solidFill>
                <a:effectLst/>
                <a:latin typeface="MaisonNeue-Light"/>
              </a:rPr>
              <a:t>IoT Development Framework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BF434-FAA1-8031-BEBC-469DE201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88" y="425703"/>
            <a:ext cx="3772065" cy="2714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58E8E-B51E-F07F-F3E5-D332F453F0B6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7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4B0AAC-6F8C-F559-EDD8-555DEE95E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980" y="1690688"/>
            <a:ext cx="9085522" cy="874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Minimum longevity commitment for ESP32 is</a:t>
            </a:r>
          </a:p>
          <a:p>
            <a:pPr marL="0" indent="0" algn="ctr">
              <a:buNone/>
            </a:pPr>
            <a:r>
              <a:rPr lang="en-GB" dirty="0"/>
              <a:t>15 years starting from 2016.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3CE3515-E444-9537-19FD-19FED855D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875"/>
          <a:stretch/>
        </p:blipFill>
        <p:spPr>
          <a:xfrm>
            <a:off x="2942293" y="3538997"/>
            <a:ext cx="1044546" cy="11478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8957981-2D84-211B-AFA6-DD8A5DF95582}"/>
              </a:ext>
            </a:extLst>
          </p:cNvPr>
          <p:cNvSpPr txBox="1"/>
          <p:nvPr/>
        </p:nvSpPr>
        <p:spPr>
          <a:xfrm>
            <a:off x="2624799" y="3016251"/>
            <a:ext cx="5726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383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Xtensa 32-bit LX7 dual/single-core, up to 240 MHz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91FA2A-6829-AFEC-982C-20448637B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839"/>
          <a:stretch/>
        </p:blipFill>
        <p:spPr>
          <a:xfrm>
            <a:off x="2942293" y="5421761"/>
            <a:ext cx="1113052" cy="10611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ED7B2D-728F-B7C5-F44A-CD943DA9DA0B}"/>
              </a:ext>
            </a:extLst>
          </p:cNvPr>
          <p:cNvSpPr txBox="1"/>
          <p:nvPr/>
        </p:nvSpPr>
        <p:spPr>
          <a:xfrm>
            <a:off x="3047223" y="4856212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383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RISC-V 32-bit single-core, up to 160 MHz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2A4DF1-1122-DA75-690C-26F655A1CA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141"/>
          <a:stretch/>
        </p:blipFill>
        <p:spPr>
          <a:xfrm>
            <a:off x="4508200" y="5421762"/>
            <a:ext cx="1121660" cy="10611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F4EB45-5267-0735-2AF4-D41BAA2A74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672"/>
          <a:stretch/>
        </p:blipFill>
        <p:spPr>
          <a:xfrm>
            <a:off x="4521115" y="3593878"/>
            <a:ext cx="1041142" cy="10385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51EECFF-B6B9-5E34-43AC-F29504427E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2213"/>
          <a:stretch/>
        </p:blipFill>
        <p:spPr>
          <a:xfrm>
            <a:off x="6096001" y="3578071"/>
            <a:ext cx="1131356" cy="11127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17E47E7-D784-AF27-C0AF-74E3521E3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946" y="5564919"/>
            <a:ext cx="847844" cy="847844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B52C0604-DFFF-F296-C8AD-EE3AE000A2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8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What is ESP32: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55EB2-82F0-AB5C-2F04-4D2FBB1492FF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8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Current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496425" cy="4352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~10 ESP32-POE-ISO boards are spread at the facility within a couple of months.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Used at beamlines for reading sensors and simple logic implementation.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636934D-4102-F242-6C35-9D9004A1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32" y="3868050"/>
            <a:ext cx="2675749" cy="20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13B90E0-4B21-6BAB-97DB-00522640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36" y="4170788"/>
            <a:ext cx="2675749" cy="20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0AA21-ED0E-EFF3-5229-A5745AFF32B7}"/>
              </a:ext>
            </a:extLst>
          </p:cNvPr>
          <p:cNvSpPr txBox="1"/>
          <p:nvPr/>
        </p:nvSpPr>
        <p:spPr>
          <a:xfrm>
            <a:off x="9831355" y="6187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9</a:t>
            </a:r>
            <a:endParaRPr lang="LID4096" dirty="0">
              <a:solidFill>
                <a:schemeClr val="tx2"/>
              </a:solidFill>
            </a:endParaRPr>
          </a:p>
        </p:txBody>
      </p:sp>
      <p:pic>
        <p:nvPicPr>
          <p:cNvPr id="9" name="Picture 8" descr="A device with blue lights&#10;&#10;Description automatically generated">
            <a:extLst>
              <a:ext uri="{FF2B5EF4-FFF2-40B4-BE49-F238E27FC236}">
                <a16:creationId xmlns:a16="http://schemas.microsoft.com/office/drawing/2014/main" id="{17F619DD-991F-558C-4BCC-24151DF5E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40" y="4476520"/>
            <a:ext cx="2773250" cy="20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customXml/itemProps2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2651</TotalTime>
  <Words>461</Words>
  <Application>Microsoft Office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MaisonNeue-Light</vt:lpstr>
      <vt:lpstr>Open Sans Light</vt:lpstr>
      <vt:lpstr>MAX IV</vt:lpstr>
      <vt:lpstr>ESP32 microcontrollers</vt:lpstr>
      <vt:lpstr>Primary goal</vt:lpstr>
      <vt:lpstr>What we have: ESP32-POE-ISO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situation</vt:lpstr>
      <vt:lpstr>Two ways of designing</vt:lpstr>
      <vt:lpstr>Main points</vt:lpstr>
      <vt:lpstr>Considerations  (ESP32-POE-ISO)</vt:lpstr>
      <vt:lpstr>Plan</vt:lpstr>
      <vt:lpstr>PowerPoint Presentation</vt:lpstr>
      <vt:lpstr>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Sofia Bukreeva</cp:lastModifiedBy>
  <cp:revision>121</cp:revision>
  <dcterms:created xsi:type="dcterms:W3CDTF">2022-05-19T12:39:22Z</dcterms:created>
  <dcterms:modified xsi:type="dcterms:W3CDTF">2024-10-07T09:37:25Z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