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4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Slides/notesSlide17.xml" ContentType="application/vnd.openxmlformats-officedocument.presentationml.notes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notesSlides/notesSlide12.xml" ContentType="application/vnd.openxmlformats-officedocument.presentationml.notes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2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 /><Relationship Id="rId23" Type="http://schemas.openxmlformats.org/officeDocument/2006/relationships/tableStyles" Target="tableStyles.xml" /><Relationship Id="rId24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ftr="0" hdr="0" sldNum="1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 ?>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 ?>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 ?>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 ?>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 ?>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 ?>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en-US"/>
              <a:t>1</a:t>
            </a:fld>
            <a:endParaRPr lang="en-US"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61263378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434993512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03116070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3769EA-B677-B4EB-A226-5FD1B0C5209F}" type="slidenum">
              <a:rPr/>
              <a:t/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28838213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23998047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9335353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2DFBA58-3ED2-6B8B-F845-2902C800F2DC}" type="slidenum">
              <a:rPr/>
              <a:t/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4910601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1541124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097799795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C1A3A01-8C9F-D8E6-E374-3C3ADB21E835}" type="slidenum">
              <a:rPr/>
              <a:t/>
            </a:fld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0649476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799651020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736815660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3CAE2D1-81CD-2E0A-327C-00A4DCBC168F}" type="slidenum">
              <a:rPr/>
              <a:t/>
            </a:fld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96842733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51172555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558046668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021EDF0-8484-37EB-8565-EAE626D2A8C5}" type="slidenum">
              <a:rPr/>
              <a:t/>
            </a:fld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79431319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83115154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02180722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7198057-4AF5-8030-40C4-25888DFDBEAB}" type="slidenum">
              <a:rPr/>
              <a:t/>
            </a:fld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84431760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64756712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1625127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06F7617-A4A9-86B1-1B2E-6EEA7B8D73E6}" type="slidenum">
              <a:rPr/>
              <a:t/>
            </a:fld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6171613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90209096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0184598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3F0932E-70B9-8631-592B-47E92E63F26A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2764471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55781161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87420595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609CA03-E1F5-A31D-EACC-7BE235290F62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84421994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52542680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832399439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5B70F1E-D5D2-7221-40BE-20114B891BE3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6126153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2425755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570505903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EDF29C9-9ED2-2953-5391-E2C69D4E727D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40505640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7527147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09289358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D4355DD-1025-B52D-820C-DD03953DB0C0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87447811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43071591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472577619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B5C186C-55D8-D95B-2E18-ABB678F523D7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78532038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298170520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3740357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51AC3FE-322B-03BE-8E97-FDEE9F26F9AF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91591519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64922976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01276093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26EB4DF-F132-7B50-6E40-D145B00E065B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355021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11106335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826221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3C0C1A2-8FBD-273A-90D2-BD77A474284E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8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9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5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6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7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01142640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1102178" y="1326470"/>
            <a:ext cx="10111500" cy="2387599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normAutofit/>
          </a:bodyPr>
          <a:lstStyle>
            <a:lvl1pPr algn="ctr">
              <a:defRPr sz="6000"/>
            </a:lvl1pPr>
          </a:lstStyle>
          <a:p>
            <a:pPr>
              <a:defRPr/>
            </a:pPr>
            <a:r>
              <a:rPr>
                <a:solidFill>
                  <a:schemeClr val="tx2"/>
                </a:solidFill>
              </a:rPr>
              <a:t>Advances in experiment synchronization</a:t>
            </a:r>
            <a:endParaRPr>
              <a:solidFill>
                <a:schemeClr val="tx2"/>
              </a:solidFill>
            </a:endParaRPr>
          </a:p>
        </p:txBody>
      </p:sp>
      <p:pic>
        <p:nvPicPr>
          <p:cNvPr id="1954051214" name=""/>
          <p:cNvPicPr>
            <a:picLocks noChangeAspect="1"/>
          </p:cNvPicPr>
          <p:nvPr/>
        </p:nvPicPr>
        <p:blipFill>
          <a:blip r:embed="rId3"/>
          <a:srcRect l="14050" t="73362" r="64744" b="20768"/>
          <a:stretch/>
        </p:blipFill>
        <p:spPr bwMode="auto">
          <a:xfrm flipH="0" flipV="0">
            <a:off x="232713" y="6313714"/>
            <a:ext cx="2217963" cy="408214"/>
          </a:xfrm>
          <a:prstGeom prst="rect">
            <a:avLst/>
          </a:prstGeom>
        </p:spPr>
      </p:pic>
      <p:sp>
        <p:nvSpPr>
          <p:cNvPr id="1055305634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2A2D243-2754-2F6E-F9BD-7B44B89B936C}" type="slidenum">
              <a:rPr lang="en-US"/>
              <a:t>1</a:t>
            </a:fld>
            <a:endParaRPr/>
          </a:p>
        </p:txBody>
      </p:sp>
      <p:sp>
        <p:nvSpPr>
          <p:cNvPr id="2077098950" name=""/>
          <p:cNvSpPr/>
          <p:nvPr/>
        </p:nvSpPr>
        <p:spPr bwMode="auto">
          <a:xfrm flipH="0" flipV="0">
            <a:off x="3957006" y="3929311"/>
            <a:ext cx="2200921" cy="1463400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r">
              <a:defRPr/>
            </a:pPr>
            <a:r>
              <a:rPr sz="1800" b="0" i="0" u="none">
                <a:solidFill>
                  <a:srgbClr val="595959"/>
                </a:solidFill>
                <a:latin typeface="Arial"/>
                <a:ea typeface="Arial"/>
                <a:cs typeface="Arial"/>
              </a:rPr>
              <a:t>Jordi Aguilar</a:t>
            </a:r>
            <a:endParaRPr sz="2200"/>
          </a:p>
          <a:p>
            <a:pPr algn="r">
              <a:defRPr/>
            </a:pPr>
            <a:r>
              <a:rPr sz="1800" b="0" i="0" u="none">
                <a:solidFill>
                  <a:srgbClr val="595959"/>
                </a:solidFill>
                <a:latin typeface="Arial"/>
                <a:ea typeface="Arial"/>
                <a:cs typeface="Arial"/>
              </a:rPr>
              <a:t>Roberto Homs</a:t>
            </a:r>
            <a:endParaRPr sz="2200"/>
          </a:p>
          <a:p>
            <a:pPr algn="r">
              <a:defRPr/>
            </a:pPr>
            <a:r>
              <a:rPr sz="1800" b="0" i="0" u="none">
                <a:solidFill>
                  <a:srgbClr val="595959"/>
                </a:solidFill>
                <a:latin typeface="Arial"/>
                <a:ea typeface="Arial"/>
                <a:cs typeface="Arial"/>
              </a:rPr>
              <a:t>Zbigniew Reszela</a:t>
            </a:r>
            <a:endParaRPr sz="2200"/>
          </a:p>
          <a:p>
            <a:pPr algn="r">
              <a:defRPr/>
            </a:pPr>
            <a:r>
              <a:rPr sz="1800" b="0" i="0" u="none">
                <a:solidFill>
                  <a:srgbClr val="595959"/>
                </a:solidFill>
                <a:latin typeface="Arial"/>
                <a:ea typeface="Arial"/>
                <a:cs typeface="Arial"/>
              </a:rPr>
              <a:t>Oriol Vallcorba</a:t>
            </a:r>
            <a:endParaRPr sz="2200"/>
          </a:p>
          <a:p>
            <a:pPr>
              <a:defRPr/>
            </a:pPr>
            <a:endParaRPr/>
          </a:p>
        </p:txBody>
      </p:sp>
      <p:sp>
        <p:nvSpPr>
          <p:cNvPr id="1383861147" name=""/>
          <p:cNvSpPr txBox="1"/>
          <p:nvPr/>
        </p:nvSpPr>
        <p:spPr bwMode="auto">
          <a:xfrm flipH="0" flipV="0">
            <a:off x="6157927" y="3929311"/>
            <a:ext cx="2428711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800" b="0" i="1" u="none" strike="noStrike" cap="none" spc="0">
                <a:solidFill>
                  <a:srgbClr val="595959"/>
                </a:solidFill>
                <a:latin typeface="Arial"/>
                <a:ea typeface="Arial"/>
                <a:cs typeface="Arial"/>
              </a:rPr>
              <a:t>on behalf of</a:t>
            </a:r>
            <a:endParaRPr sz="1800" b="0" i="1" u="none">
              <a:solidFill>
                <a:srgbClr val="595959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en-US" sz="1800" b="0" i="0" u="none" strike="noStrike" cap="none" spc="0">
                <a:solidFill>
                  <a:srgbClr val="595959"/>
                </a:solidFill>
                <a:latin typeface="Arial"/>
                <a:ea typeface="Arial"/>
                <a:cs typeface="Arial"/>
              </a:rPr>
              <a:t>ALBA Synchrotron </a:t>
            </a:r>
            <a:endParaRPr sz="1800"/>
          </a:p>
          <a:p>
            <a:pPr>
              <a:defRPr/>
            </a:pPr>
            <a:r>
              <a:rPr lang="en-US" sz="1800" b="0" i="0" u="none" strike="noStrike" cap="none" spc="0">
                <a:solidFill>
                  <a:srgbClr val="595959"/>
                </a:solidFill>
                <a:latin typeface="Arial"/>
                <a:ea typeface="Arial"/>
                <a:cs typeface="Arial"/>
              </a:rPr>
              <a:t>Controls Section</a:t>
            </a:r>
            <a:endParaRPr/>
          </a:p>
        </p:txBody>
      </p:sp>
      <p:cxnSp>
        <p:nvCxnSpPr>
          <p:cNvPr id="0" name=""/>
          <p:cNvCxnSpPr>
            <a:cxnSpLocks/>
          </p:cNvCxnSpPr>
          <p:nvPr/>
        </p:nvCxnSpPr>
        <p:spPr bwMode="auto">
          <a:xfrm flipH="0" flipV="0">
            <a:off x="6166153" y="3883268"/>
            <a:ext cx="0" cy="1475851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1612708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Shutter object</a:t>
            </a:r>
            <a:endParaRPr sz="4400"/>
          </a:p>
        </p:txBody>
      </p:sp>
      <p:pic>
        <p:nvPicPr>
          <p:cNvPr id="2085109648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1"/>
            <a:ext cx="2217961" cy="408213"/>
          </a:xfrm>
          <a:prstGeom prst="rect">
            <a:avLst/>
          </a:prstGeom>
        </p:spPr>
      </p:pic>
      <p:sp>
        <p:nvSpPr>
          <p:cNvPr id="202375090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3EEB792-BB65-D300-E6C6-9021CF5C5208}" type="slidenum">
              <a:rPr lang="en-US"/>
              <a:t>10</a:t>
            </a:fld>
            <a:endParaRPr/>
          </a:p>
        </p:txBody>
      </p:sp>
      <p:sp>
        <p:nvSpPr>
          <p:cNvPr id="990791131" name=""/>
          <p:cNvSpPr txBox="1"/>
          <p:nvPr/>
        </p:nvSpPr>
        <p:spPr bwMode="auto">
          <a:xfrm flipH="0" flipV="0">
            <a:off x="838198" y="1324567"/>
            <a:ext cx="6914389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MOTIVATION: Automatic shutter configuration in a Scan</a:t>
            </a:r>
            <a:endParaRPr/>
          </a:p>
        </p:txBody>
      </p:sp>
      <p:pic>
        <p:nvPicPr>
          <p:cNvPr id="1169324398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2942461" y="2024035"/>
            <a:ext cx="5351037" cy="38615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938315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Shutter object</a:t>
            </a:r>
            <a:endParaRPr sz="4400"/>
          </a:p>
        </p:txBody>
      </p:sp>
      <p:sp>
        <p:nvSpPr>
          <p:cNvPr id="581884111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Has attributes:</a:t>
            </a:r>
            <a:endParaRPr/>
          </a:p>
          <a:p>
            <a:pPr lvl="1">
              <a:defRPr/>
            </a:pPr>
            <a:r>
              <a:rPr/>
              <a:t>Time to open</a:t>
            </a:r>
            <a:endParaRPr/>
          </a:p>
          <a:p>
            <a:pPr lvl="1">
              <a:defRPr/>
            </a:pPr>
            <a:r>
              <a:rPr/>
              <a:t>Time to close</a:t>
            </a:r>
            <a:endParaRPr/>
          </a:p>
          <a:p>
            <a:pPr lvl="1">
              <a:defRPr/>
            </a:pPr>
            <a:r>
              <a:rPr/>
              <a:t>Time to exposure</a:t>
            </a:r>
            <a:endParaRPr/>
          </a:p>
          <a:p>
            <a:pPr lvl="1">
              <a:defRPr/>
            </a:pPr>
            <a:r>
              <a:rPr/>
              <a:t>Mode (Simple / Multiple)</a:t>
            </a:r>
            <a:endParaRPr/>
          </a:p>
          <a:p>
            <a:pPr lvl="0">
              <a:defRPr/>
            </a:pPr>
            <a:r>
              <a:rPr/>
              <a:t>No commands (</a:t>
            </a: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only HW triggered shutter</a:t>
            </a:r>
            <a:r>
              <a:rPr/>
              <a:t>)</a:t>
            </a:r>
            <a:endParaRPr/>
          </a:p>
        </p:txBody>
      </p:sp>
      <p:pic>
        <p:nvPicPr>
          <p:cNvPr id="1197759286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0"/>
            <a:ext cx="2217960" cy="408213"/>
          </a:xfrm>
          <a:prstGeom prst="rect">
            <a:avLst/>
          </a:prstGeom>
        </p:spPr>
      </p:pic>
      <p:sp>
        <p:nvSpPr>
          <p:cNvPr id="94616947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FF7092-0CFB-B98F-8F63-C4B255CC224E}" type="slidenum">
              <a:rPr lang="en-US"/>
              <a:t>11</a:t>
            </a:fld>
            <a:endParaRPr/>
          </a:p>
        </p:txBody>
      </p:sp>
      <p:sp>
        <p:nvSpPr>
          <p:cNvPr id="1586198802" name=""/>
          <p:cNvSpPr txBox="1"/>
          <p:nvPr/>
        </p:nvSpPr>
        <p:spPr bwMode="auto">
          <a:xfrm flipH="0" flipV="0">
            <a:off x="838197" y="1324566"/>
            <a:ext cx="6914388" cy="3661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MOTIVATION: Automatic shutter configuration in a Scan</a:t>
            </a:r>
            <a:endParaRPr/>
          </a:p>
        </p:txBody>
      </p:sp>
      <p:sp>
        <p:nvSpPr>
          <p:cNvPr id="1608937732" name=""/>
          <p:cNvSpPr txBox="1"/>
          <p:nvPr/>
        </p:nvSpPr>
        <p:spPr bwMode="auto">
          <a:xfrm flipH="0" flipV="0">
            <a:off x="7976950" y="1758461"/>
            <a:ext cx="3734528" cy="1737720"/>
          </a:xfrm>
          <a:prstGeom prst="rect">
            <a:avLst/>
          </a:prstGeom>
          <a:noFill/>
          <a:ln w="12699">
            <a:solidFill>
              <a:schemeClr val="accent1">
                <a:lumMod val="50196"/>
              </a:schemeClr>
            </a:solidFill>
            <a:prstDash val="solid"/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No specific plugin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</p:txBody>
      </p:sp>
      <p:pic>
        <p:nvPicPr>
          <p:cNvPr id="1551909854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086852" y="2190749"/>
            <a:ext cx="3514725" cy="12382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0526123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Shutter object</a:t>
            </a:r>
            <a:endParaRPr sz="4400"/>
          </a:p>
        </p:txBody>
      </p:sp>
      <p:sp>
        <p:nvSpPr>
          <p:cNvPr id="190897420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Has attributes</a:t>
            </a:r>
            <a:endParaRPr/>
          </a:p>
          <a:p>
            <a:pPr>
              <a:defRPr/>
            </a:pPr>
            <a:r>
              <a:rPr/>
              <a:t>Can be added in a measurement group</a:t>
            </a:r>
            <a:endParaRPr/>
          </a:p>
          <a:p>
            <a:pPr lvl="1">
              <a:defRPr/>
            </a:pPr>
            <a:r>
              <a:rPr b="1"/>
              <a:t>Passive element</a:t>
            </a:r>
            <a:r>
              <a:rPr/>
              <a:t> (no data)</a:t>
            </a:r>
            <a:endParaRPr/>
          </a:p>
          <a:p>
            <a:pPr lvl="1">
              <a:defRPr/>
            </a:pPr>
            <a:r>
              <a:rPr/>
              <a:t>Synchronized by a trigger gate controller axis</a:t>
            </a:r>
            <a:endParaRPr/>
          </a:p>
          <a:p>
            <a:pPr lvl="1">
              <a:defRPr/>
            </a:pPr>
            <a:r>
              <a:rPr/>
              <a:t>Measurement group is aware of it</a:t>
            </a:r>
            <a:endParaRPr/>
          </a:p>
          <a:p>
            <a:pPr lvl="1">
              <a:defRPr/>
            </a:pPr>
            <a:r>
              <a:rPr/>
              <a:t>Measurement group can access its attributes</a:t>
            </a:r>
            <a:endParaRPr/>
          </a:p>
        </p:txBody>
      </p:sp>
      <p:pic>
        <p:nvPicPr>
          <p:cNvPr id="295654346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0"/>
            <a:ext cx="2217960" cy="408213"/>
          </a:xfrm>
          <a:prstGeom prst="rect">
            <a:avLst/>
          </a:prstGeom>
        </p:spPr>
      </p:pic>
      <p:sp>
        <p:nvSpPr>
          <p:cNvPr id="198837417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059051-15D8-0EE7-E359-16DE2128F4D4}" type="slidenum">
              <a:rPr lang="en-US"/>
              <a:t>12</a:t>
            </a:fld>
            <a:endParaRPr/>
          </a:p>
        </p:txBody>
      </p:sp>
      <p:sp>
        <p:nvSpPr>
          <p:cNvPr id="913539207" name=""/>
          <p:cNvSpPr txBox="1"/>
          <p:nvPr/>
        </p:nvSpPr>
        <p:spPr bwMode="auto">
          <a:xfrm flipH="0" flipV="0">
            <a:off x="838198" y="1324567"/>
            <a:ext cx="6914388" cy="3661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MOTIVATION: Automatic shutter configuration in a Scan</a:t>
            </a:r>
            <a:endParaRPr/>
          </a:p>
        </p:txBody>
      </p:sp>
      <p:grpSp>
        <p:nvGrpSpPr>
          <p:cNvPr id="469209333" name=""/>
          <p:cNvGrpSpPr/>
          <p:nvPr/>
        </p:nvGrpSpPr>
        <p:grpSpPr bwMode="auto">
          <a:xfrm flipH="0" flipV="0">
            <a:off x="1256005" y="4807323"/>
            <a:ext cx="3182671" cy="1213036"/>
            <a:chOff x="0" y="0"/>
            <a:chExt cx="3182671" cy="1213036"/>
          </a:xfrm>
        </p:grpSpPr>
        <p:pic>
          <p:nvPicPr>
            <p:cNvPr id="568445314" name="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 flipH="0" flipV="0">
              <a:off x="1675576" y="0"/>
              <a:ext cx="1507094" cy="1213036"/>
            </a:xfrm>
            <a:prstGeom prst="rect">
              <a:avLst/>
            </a:prstGeom>
            <a:ln w="19049">
              <a:noFill/>
              <a:prstDash val="solid"/>
            </a:ln>
          </p:spPr>
        </p:pic>
        <p:pic>
          <p:nvPicPr>
            <p:cNvPr id="2102458735" name="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 flipH="0" flipV="0">
              <a:off x="0" y="0"/>
              <a:ext cx="1531886" cy="1213036"/>
            </a:xfrm>
            <a:prstGeom prst="rect">
              <a:avLst/>
            </a:prstGeom>
            <a:ln w="19049">
              <a:noFill/>
              <a:prstDash val="solid"/>
            </a:ln>
          </p:spPr>
        </p:pic>
      </p:grpSp>
      <p:sp>
        <p:nvSpPr>
          <p:cNvPr id="1379392086" name=""/>
          <p:cNvSpPr txBox="1"/>
          <p:nvPr/>
        </p:nvSpPr>
        <p:spPr bwMode="auto">
          <a:xfrm flipH="0" flipV="0">
            <a:off x="8024915" y="2835088"/>
            <a:ext cx="4159496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Great for integration in a Scan macro</a:t>
            </a:r>
            <a:endParaRPr/>
          </a:p>
        </p:txBody>
      </p:sp>
      <p:cxnSp>
        <p:nvCxnSpPr>
          <p:cNvPr id="0" name=""/>
          <p:cNvCxnSpPr>
            <a:cxnSpLocks/>
            <a:endCxn id="1379392086" idx="1"/>
          </p:cNvCxnSpPr>
          <p:nvPr/>
        </p:nvCxnSpPr>
        <p:spPr bwMode="auto">
          <a:xfrm rot="0" flipH="0" flipV="0">
            <a:off x="6296033" y="3017198"/>
            <a:ext cx="1728882" cy="0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9937936" name=""/>
          <p:cNvSpPr/>
          <p:nvPr/>
        </p:nvSpPr>
        <p:spPr bwMode="auto">
          <a:xfrm flipH="0" flipV="0">
            <a:off x="7805089" y="3224892"/>
            <a:ext cx="231321" cy="1115785"/>
          </a:xfrm>
          <a:prstGeom prst="rightBrace">
            <a:avLst>
              <a:gd name="adj1" fmla="val 58823"/>
              <a:gd name="adj2" fmla="val 50000"/>
            </a:avLst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69565917" name=""/>
          <p:cNvSpPr txBox="1"/>
          <p:nvPr/>
        </p:nvSpPr>
        <p:spPr bwMode="auto">
          <a:xfrm flipH="0" flipV="0">
            <a:off x="8095672" y="3429000"/>
            <a:ext cx="4173895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Great for customizing synch description</a:t>
            </a:r>
            <a:endParaRPr/>
          </a:p>
        </p:txBody>
      </p:sp>
      <p:pic>
        <p:nvPicPr>
          <p:cNvPr id="647537759" name="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 flipH="0" flipV="0">
            <a:off x="5660116" y="5123105"/>
            <a:ext cx="5095406" cy="6630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26448978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Shutter object</a:t>
            </a:r>
            <a:endParaRPr sz="4400"/>
          </a:p>
        </p:txBody>
      </p:sp>
      <p:sp>
        <p:nvSpPr>
          <p:cNvPr id="232620112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Has attributes</a:t>
            </a:r>
            <a:endParaRPr/>
          </a:p>
          <a:p>
            <a:pPr>
              <a:defRPr/>
            </a:pPr>
            <a:r>
              <a:rPr/>
              <a:t>Can be added in a measurement group</a:t>
            </a:r>
            <a:endParaRPr/>
          </a:p>
          <a:p>
            <a:pPr lvl="1">
              <a:defRPr/>
            </a:pPr>
            <a:r>
              <a:rPr b="1"/>
              <a:t>Passive element</a:t>
            </a:r>
            <a:r>
              <a:rPr/>
              <a:t> (no data)</a:t>
            </a:r>
            <a:endParaRPr/>
          </a:p>
          <a:p>
            <a:pPr lvl="1">
              <a:defRPr/>
            </a:pPr>
            <a:r>
              <a:rPr/>
              <a:t>Synchronized by a trigger gate controller axis</a:t>
            </a:r>
            <a:endParaRPr/>
          </a:p>
          <a:p>
            <a:pPr lvl="1">
              <a:defRPr/>
            </a:pPr>
            <a:r>
              <a:rPr/>
              <a:t>Measurement group is aware of it</a:t>
            </a:r>
            <a:endParaRPr/>
          </a:p>
          <a:p>
            <a:pPr lvl="1">
              <a:defRPr/>
            </a:pPr>
            <a:r>
              <a:rPr/>
              <a:t>Measurement group can access its attributes</a:t>
            </a:r>
            <a:endParaRPr/>
          </a:p>
          <a:p>
            <a:pPr lvl="0">
              <a:defRPr/>
            </a:pPr>
            <a:r>
              <a:rPr/>
              <a:t>It is integrated in the config tool</a:t>
            </a:r>
            <a:endParaRPr/>
          </a:p>
          <a:p>
            <a:pPr lvl="0">
              <a:defRPr/>
            </a:pPr>
            <a:endParaRPr/>
          </a:p>
          <a:p>
            <a:pPr marL="0" lvl="0" indent="0">
              <a:buFont typeface="Arial"/>
              <a:buNone/>
              <a:defRPr/>
            </a:pPr>
            <a:endParaRPr/>
          </a:p>
        </p:txBody>
      </p:sp>
      <p:pic>
        <p:nvPicPr>
          <p:cNvPr id="1276777432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0"/>
            <a:ext cx="2217960" cy="408213"/>
          </a:xfrm>
          <a:prstGeom prst="rect">
            <a:avLst/>
          </a:prstGeom>
        </p:spPr>
      </p:pic>
      <p:sp>
        <p:nvSpPr>
          <p:cNvPr id="999627584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2B1275B-06FE-9BD1-EE3D-503079C16D74}" type="slidenum">
              <a:rPr lang="en-US"/>
              <a:t>13</a:t>
            </a:fld>
            <a:endParaRPr/>
          </a:p>
        </p:txBody>
      </p:sp>
      <p:sp>
        <p:nvSpPr>
          <p:cNvPr id="1167089174" name=""/>
          <p:cNvSpPr txBox="1"/>
          <p:nvPr/>
        </p:nvSpPr>
        <p:spPr bwMode="auto">
          <a:xfrm flipH="0" flipV="0">
            <a:off x="838198" y="1324567"/>
            <a:ext cx="6914388" cy="3661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MOTIVATION: Automatic shutter configuration in a Scan</a:t>
            </a:r>
            <a:endParaRPr/>
          </a:p>
        </p:txBody>
      </p:sp>
      <p:sp>
        <p:nvSpPr>
          <p:cNvPr id="1447214678" name=""/>
          <p:cNvSpPr txBox="1"/>
          <p:nvPr/>
        </p:nvSpPr>
        <p:spPr bwMode="auto">
          <a:xfrm flipH="0" flipV="0">
            <a:off x="8024915" y="2835087"/>
            <a:ext cx="4159495" cy="3661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Great for integration in a Scan macro</a:t>
            </a:r>
            <a:endParaRPr/>
          </a:p>
        </p:txBody>
      </p:sp>
      <p:cxnSp>
        <p:nvCxnSpPr>
          <p:cNvPr id="973114261" name=""/>
          <p:cNvCxnSpPr>
            <a:cxnSpLocks/>
            <a:endCxn id="1447214678" idx="1"/>
          </p:cNvCxnSpPr>
          <p:nvPr/>
        </p:nvCxnSpPr>
        <p:spPr bwMode="auto">
          <a:xfrm rot="0" flipH="0" flipV="0">
            <a:off x="6296032" y="3017198"/>
            <a:ext cx="1728882" cy="0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264029" name=""/>
          <p:cNvSpPr/>
          <p:nvPr/>
        </p:nvSpPr>
        <p:spPr bwMode="auto">
          <a:xfrm flipH="0" flipV="0">
            <a:off x="7805089" y="3224891"/>
            <a:ext cx="231320" cy="1115784"/>
          </a:xfrm>
          <a:prstGeom prst="rightBrace">
            <a:avLst>
              <a:gd name="adj1" fmla="val 58823"/>
              <a:gd name="adj2" fmla="val 50000"/>
            </a:avLst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99044966" name=""/>
          <p:cNvSpPr txBox="1"/>
          <p:nvPr/>
        </p:nvSpPr>
        <p:spPr bwMode="auto">
          <a:xfrm flipH="0" flipV="0">
            <a:off x="8095672" y="3429000"/>
            <a:ext cx="4173895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Great for customizing synch description</a:t>
            </a:r>
            <a:endParaRPr/>
          </a:p>
        </p:txBody>
      </p:sp>
      <p:sp>
        <p:nvSpPr>
          <p:cNvPr id="2108904399" name=""/>
          <p:cNvSpPr txBox="1"/>
          <p:nvPr/>
        </p:nvSpPr>
        <p:spPr bwMode="auto">
          <a:xfrm flipH="0" flipV="0">
            <a:off x="6200782" y="4378282"/>
            <a:ext cx="2636614" cy="1798679"/>
          </a:xfrm>
          <a:prstGeom prst="rect">
            <a:avLst/>
          </a:prstGeom>
          <a:noFill/>
          <a:ln w="12699">
            <a:solidFill>
              <a:schemeClr val="accent1">
                <a:lumMod val="50196"/>
              </a:schemeClr>
            </a:solidFill>
            <a:prstDash val="solid"/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pools:</a:t>
            </a:r>
            <a:endParaRPr lang="en-US" sz="1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my_pool:</a:t>
            </a:r>
            <a:endParaRPr lang="en-US" sz="1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shutters:</a:t>
            </a:r>
            <a:endParaRPr lang="en-US" sz="1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  shutter01:</a:t>
            </a:r>
            <a:endParaRPr lang="en-US" sz="1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    time_to_exposure: 0.1</a:t>
            </a:r>
            <a:endParaRPr lang="en-US" sz="1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    time_to_open: 0.2 </a:t>
            </a:r>
            <a:endParaRPr lang="en-US" sz="1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    time_to_close: 0.1</a:t>
            </a:r>
            <a:endParaRPr lang="en-US" sz="1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    mode: simple</a:t>
            </a:r>
            <a:endParaRPr lang="en-US" sz="1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0056840" name=""/>
          <p:cNvSpPr txBox="1"/>
          <p:nvPr/>
        </p:nvSpPr>
        <p:spPr bwMode="auto">
          <a:xfrm flipH="0" flipV="0">
            <a:off x="6200782" y="6176962"/>
            <a:ext cx="1245089" cy="2594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100"/>
              <a:t>YAML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5763417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Shutter object</a:t>
            </a:r>
            <a:endParaRPr sz="4400"/>
          </a:p>
        </p:txBody>
      </p:sp>
      <p:sp>
        <p:nvSpPr>
          <p:cNvPr id="564223461" name="Content Placeholder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/>
              <a:t>Has attributes</a:t>
            </a:r>
            <a:endParaRPr/>
          </a:p>
          <a:p>
            <a:pPr>
              <a:defRPr/>
            </a:pPr>
            <a:r>
              <a:rPr/>
              <a:t>Can be added in a measurement group</a:t>
            </a:r>
            <a:endParaRPr/>
          </a:p>
          <a:p>
            <a:pPr lvl="1">
              <a:defRPr/>
            </a:pPr>
            <a:r>
              <a:rPr b="1"/>
              <a:t>Passive element</a:t>
            </a:r>
            <a:r>
              <a:rPr/>
              <a:t> (no data)</a:t>
            </a:r>
            <a:endParaRPr/>
          </a:p>
          <a:p>
            <a:pPr lvl="1">
              <a:defRPr/>
            </a:pPr>
            <a:r>
              <a:rPr/>
              <a:t>Synchronized by a trigger gate controller axis</a:t>
            </a:r>
            <a:endParaRPr/>
          </a:p>
          <a:p>
            <a:pPr lvl="1">
              <a:defRPr/>
            </a:pPr>
            <a:r>
              <a:rPr/>
              <a:t>Measurement group is aware of it</a:t>
            </a:r>
            <a:endParaRPr/>
          </a:p>
          <a:p>
            <a:pPr lvl="1">
              <a:defRPr/>
            </a:pPr>
            <a:r>
              <a:rPr/>
              <a:t>Measurement group can access its attributes</a:t>
            </a:r>
            <a:endParaRPr/>
          </a:p>
          <a:p>
            <a:pPr lvl="0">
              <a:defRPr/>
            </a:pPr>
            <a:r>
              <a:rPr/>
              <a:t>It is integrated in the config tool</a:t>
            </a:r>
            <a:endParaRPr/>
          </a:p>
          <a:p>
            <a:pPr lvl="0">
              <a:defRPr/>
            </a:pPr>
            <a:r>
              <a:rPr/>
              <a:t>Native support in Sardana scans: timescan, step scans, cont. scans...</a:t>
            </a:r>
            <a:endParaRPr/>
          </a:p>
        </p:txBody>
      </p:sp>
      <p:pic>
        <p:nvPicPr>
          <p:cNvPr id="991033850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0"/>
            <a:ext cx="2217960" cy="408213"/>
          </a:xfrm>
          <a:prstGeom prst="rect">
            <a:avLst/>
          </a:prstGeom>
        </p:spPr>
      </p:pic>
      <p:sp>
        <p:nvSpPr>
          <p:cNvPr id="120719769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FAB67F-8845-862F-0234-926AFC9EED27}" type="slidenum">
              <a:rPr lang="en-US"/>
              <a:t>14</a:t>
            </a:fld>
            <a:endParaRPr/>
          </a:p>
        </p:txBody>
      </p:sp>
      <p:sp>
        <p:nvSpPr>
          <p:cNvPr id="1642130675" name=""/>
          <p:cNvSpPr txBox="1"/>
          <p:nvPr/>
        </p:nvSpPr>
        <p:spPr bwMode="auto">
          <a:xfrm flipH="0" flipV="0">
            <a:off x="838198" y="1324567"/>
            <a:ext cx="6914388" cy="3661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MOTIVATION: Automatic shutter configuration in a Scan</a:t>
            </a:r>
            <a:endParaRPr/>
          </a:p>
        </p:txBody>
      </p:sp>
      <p:sp>
        <p:nvSpPr>
          <p:cNvPr id="1183776831" name=""/>
          <p:cNvSpPr txBox="1"/>
          <p:nvPr/>
        </p:nvSpPr>
        <p:spPr bwMode="auto">
          <a:xfrm flipH="0" flipV="0">
            <a:off x="8024915" y="2835087"/>
            <a:ext cx="4159495" cy="3661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Great for integration in a Scan macro</a:t>
            </a:r>
            <a:endParaRPr/>
          </a:p>
        </p:txBody>
      </p:sp>
      <p:cxnSp>
        <p:nvCxnSpPr>
          <p:cNvPr id="18675008" name=""/>
          <p:cNvCxnSpPr>
            <a:cxnSpLocks/>
            <a:endCxn id="1183776831" idx="1"/>
          </p:cNvCxnSpPr>
          <p:nvPr/>
        </p:nvCxnSpPr>
        <p:spPr bwMode="auto">
          <a:xfrm rot="0" flipH="0" flipV="0">
            <a:off x="6296032" y="3017198"/>
            <a:ext cx="1728882" cy="0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479943" name=""/>
          <p:cNvSpPr/>
          <p:nvPr/>
        </p:nvSpPr>
        <p:spPr bwMode="auto">
          <a:xfrm flipH="0" flipV="0">
            <a:off x="7805089" y="3224891"/>
            <a:ext cx="231320" cy="1115784"/>
          </a:xfrm>
          <a:prstGeom prst="rightBrace">
            <a:avLst>
              <a:gd name="adj1" fmla="val 58823"/>
              <a:gd name="adj2" fmla="val 50000"/>
            </a:avLst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408345995" name=""/>
          <p:cNvSpPr txBox="1"/>
          <p:nvPr/>
        </p:nvSpPr>
        <p:spPr bwMode="auto">
          <a:xfrm flipH="0" flipV="0">
            <a:off x="8095672" y="3429000"/>
            <a:ext cx="4173895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Great for customizing synch description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34080153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Shutter object</a:t>
            </a:r>
            <a:endParaRPr sz="4400"/>
          </a:p>
        </p:txBody>
      </p:sp>
      <p:sp>
        <p:nvSpPr>
          <p:cNvPr id="71942314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38198" y="1825624"/>
            <a:ext cx="10515600" cy="469219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/>
              <a:t>Has attributes</a:t>
            </a:r>
            <a:endParaRPr/>
          </a:p>
          <a:p>
            <a:pPr>
              <a:defRPr/>
            </a:pPr>
            <a:r>
              <a:rPr/>
              <a:t>Can be added in a measurement group</a:t>
            </a:r>
            <a:endParaRPr/>
          </a:p>
          <a:p>
            <a:pPr lvl="1">
              <a:defRPr/>
            </a:pPr>
            <a:r>
              <a:rPr b="1"/>
              <a:t>Passive element</a:t>
            </a:r>
            <a:r>
              <a:rPr/>
              <a:t> (no data)</a:t>
            </a:r>
            <a:endParaRPr/>
          </a:p>
          <a:p>
            <a:pPr lvl="1">
              <a:defRPr/>
            </a:pPr>
            <a:r>
              <a:rPr/>
              <a:t>Synchronized by a trigger gate controller axis</a:t>
            </a:r>
            <a:endParaRPr/>
          </a:p>
          <a:p>
            <a:pPr lvl="1">
              <a:defRPr/>
            </a:pPr>
            <a:r>
              <a:rPr/>
              <a:t>Measurement group is aware of it</a:t>
            </a:r>
            <a:endParaRPr/>
          </a:p>
          <a:p>
            <a:pPr lvl="1">
              <a:defRPr/>
            </a:pPr>
            <a:r>
              <a:rPr/>
              <a:t>Measurement group can access its attributes</a:t>
            </a:r>
            <a:endParaRPr/>
          </a:p>
          <a:p>
            <a:pPr lvl="0">
              <a:defRPr/>
            </a:pPr>
            <a:r>
              <a:rPr/>
              <a:t>It is integrated in the config tool</a:t>
            </a:r>
            <a:endParaRPr/>
          </a:p>
          <a:p>
            <a:pPr marL="0" lvl="0" indent="0">
              <a:buFont typeface="Arial"/>
              <a:buNone/>
              <a:defRPr/>
            </a:pPr>
            <a:endParaRPr/>
          </a:p>
          <a:p>
            <a:pPr lvl="0">
              <a:defRPr/>
            </a:pPr>
            <a:r>
              <a:rPr/>
              <a:t>Native support in Sardana scans: timescan, step scans, cont. scans... [TODO]</a:t>
            </a:r>
            <a:endParaRPr/>
          </a:p>
        </p:txBody>
      </p:sp>
      <p:pic>
        <p:nvPicPr>
          <p:cNvPr id="1840834587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0"/>
            <a:ext cx="2217960" cy="408213"/>
          </a:xfrm>
          <a:prstGeom prst="rect">
            <a:avLst/>
          </a:prstGeom>
        </p:spPr>
      </p:pic>
      <p:sp>
        <p:nvSpPr>
          <p:cNvPr id="67608799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B1875DC-907B-4C87-C24A-3AA592DC0B0A}" type="slidenum">
              <a:rPr lang="en-US"/>
              <a:t>15</a:t>
            </a:fld>
            <a:endParaRPr/>
          </a:p>
        </p:txBody>
      </p:sp>
      <p:sp>
        <p:nvSpPr>
          <p:cNvPr id="854227778" name=""/>
          <p:cNvSpPr txBox="1"/>
          <p:nvPr/>
        </p:nvSpPr>
        <p:spPr bwMode="auto">
          <a:xfrm flipH="0" flipV="0">
            <a:off x="838198" y="1324567"/>
            <a:ext cx="6914388" cy="3661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MOTIVATION: Automatic shutter configuration in a Scan</a:t>
            </a:r>
            <a:endParaRPr/>
          </a:p>
        </p:txBody>
      </p:sp>
      <p:sp>
        <p:nvSpPr>
          <p:cNvPr id="97537972" name=""/>
          <p:cNvSpPr txBox="1"/>
          <p:nvPr/>
        </p:nvSpPr>
        <p:spPr bwMode="auto">
          <a:xfrm flipH="0" flipV="0">
            <a:off x="8024915" y="2835087"/>
            <a:ext cx="4159495" cy="3661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Great for integration in a Scan macro</a:t>
            </a:r>
            <a:endParaRPr/>
          </a:p>
        </p:txBody>
      </p:sp>
      <p:cxnSp>
        <p:nvCxnSpPr>
          <p:cNvPr id="1708237431" name=""/>
          <p:cNvCxnSpPr>
            <a:cxnSpLocks/>
            <a:endCxn id="97537972" idx="1"/>
          </p:cNvCxnSpPr>
          <p:nvPr/>
        </p:nvCxnSpPr>
        <p:spPr bwMode="auto">
          <a:xfrm rot="0" flipH="0" flipV="0">
            <a:off x="6296032" y="3017198"/>
            <a:ext cx="1728882" cy="0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963414" name=""/>
          <p:cNvSpPr/>
          <p:nvPr/>
        </p:nvSpPr>
        <p:spPr bwMode="auto">
          <a:xfrm flipH="0" flipV="0">
            <a:off x="7805089" y="3224891"/>
            <a:ext cx="231320" cy="1115784"/>
          </a:xfrm>
          <a:prstGeom prst="rightBrace">
            <a:avLst>
              <a:gd name="adj1" fmla="val 58823"/>
              <a:gd name="adj2" fmla="val 50000"/>
            </a:avLst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471288737" name=""/>
          <p:cNvSpPr txBox="1"/>
          <p:nvPr/>
        </p:nvSpPr>
        <p:spPr bwMode="auto">
          <a:xfrm flipH="0" flipV="0">
            <a:off x="8095672" y="3429000"/>
            <a:ext cx="4173895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Great for customizing synch description</a:t>
            </a:r>
            <a:endParaRPr/>
          </a:p>
        </p:txBody>
      </p:sp>
      <p:sp>
        <p:nvSpPr>
          <p:cNvPr id="1014074155" name=""/>
          <p:cNvSpPr txBox="1"/>
          <p:nvPr/>
        </p:nvSpPr>
        <p:spPr bwMode="auto">
          <a:xfrm flipH="0" flipV="0">
            <a:off x="3977904" y="4975066"/>
            <a:ext cx="7023888" cy="3965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000"/>
              <a:t>Ready to be merged after being tested in ALBA for months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1744639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Next steps: master-slave relations</a:t>
            </a:r>
            <a:endParaRPr sz="4400"/>
          </a:p>
        </p:txBody>
      </p:sp>
      <p:sp>
        <p:nvSpPr>
          <p:cNvPr id="1512358341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Issue that affected the shutter integration:</a:t>
            </a:r>
            <a:endParaRPr/>
          </a:p>
          <a:p>
            <a:pPr lvl="1">
              <a:defRPr/>
            </a:pPr>
            <a:r>
              <a:rPr/>
              <a:t>When there are master-slave relations between hardware Trigger Gates, the execution order is very important</a:t>
            </a:r>
            <a:endParaRPr/>
          </a:p>
          <a:p>
            <a:pPr lvl="1">
              <a:defRPr/>
            </a:pPr>
            <a:r>
              <a:rPr/>
              <a:t>Currently, we can’t configure Trigger Gate axis execution order</a:t>
            </a:r>
            <a:endParaRPr/>
          </a:p>
          <a:p>
            <a:pPr lvl="2">
              <a:defRPr/>
            </a:pPr>
            <a:r>
              <a:rPr/>
              <a:t>Axis are started following the axis number (1 -&gt; 2 -&gt; 3 ...)</a:t>
            </a:r>
            <a:endParaRPr/>
          </a:p>
          <a:p>
            <a:pPr lvl="1">
              <a:defRPr/>
            </a:pPr>
            <a:r>
              <a:rPr/>
              <a:t>Introduce new parameters (tree/graph) configurable through a GUI</a:t>
            </a:r>
            <a:endParaRPr/>
          </a:p>
        </p:txBody>
      </p:sp>
      <p:pic>
        <p:nvPicPr>
          <p:cNvPr id="655925277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0"/>
            <a:ext cx="2217960" cy="408213"/>
          </a:xfrm>
          <a:prstGeom prst="rect">
            <a:avLst/>
          </a:prstGeom>
        </p:spPr>
      </p:pic>
      <p:sp>
        <p:nvSpPr>
          <p:cNvPr id="125437491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B395E9E-F721-41C0-0EBA-A6A25BF0F619}" type="slidenum">
              <a:rPr lang="en-US"/>
              <a:t>16</a:t>
            </a:fld>
            <a:endParaRPr/>
          </a:p>
        </p:txBody>
      </p:sp>
      <p:grpSp>
        <p:nvGrpSpPr>
          <p:cNvPr id="376634053" name=""/>
          <p:cNvGrpSpPr/>
          <p:nvPr/>
        </p:nvGrpSpPr>
        <p:grpSpPr bwMode="auto">
          <a:xfrm>
            <a:off x="3584008" y="4548048"/>
            <a:ext cx="3650006" cy="1521277"/>
            <a:chOff x="0" y="0"/>
            <a:chExt cx="3650006" cy="1521277"/>
          </a:xfrm>
        </p:grpSpPr>
        <p:sp>
          <p:nvSpPr>
            <p:cNvPr id="838392267" name=""/>
            <p:cNvSpPr/>
            <p:nvPr/>
          </p:nvSpPr>
          <p:spPr bwMode="auto">
            <a:xfrm flipH="0" flipV="0">
              <a:off x="0" y="487134"/>
              <a:ext cx="666749" cy="6395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p>
              <a:pPr>
                <a:defRPr/>
              </a:pPr>
              <a:r>
                <a:rPr/>
                <a:t>t</a:t>
              </a:r>
              <a:endParaRPr/>
            </a:p>
          </p:txBody>
        </p:sp>
        <p:sp>
          <p:nvSpPr>
            <p:cNvPr id="1242976299" name=""/>
            <p:cNvSpPr/>
            <p:nvPr/>
          </p:nvSpPr>
          <p:spPr bwMode="auto">
            <a:xfrm flipH="0" flipV="0">
              <a:off x="1499506" y="487134"/>
              <a:ext cx="666749" cy="6395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50059187" name=""/>
            <p:cNvSpPr/>
            <p:nvPr/>
          </p:nvSpPr>
          <p:spPr bwMode="auto">
            <a:xfrm flipH="0" flipV="0">
              <a:off x="2978576" y="881742"/>
              <a:ext cx="666749" cy="6395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93079265" name=""/>
            <p:cNvSpPr/>
            <p:nvPr/>
          </p:nvSpPr>
          <p:spPr bwMode="auto">
            <a:xfrm flipH="0" flipV="0">
              <a:off x="2978576" y="0"/>
              <a:ext cx="666749" cy="6395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cxnSp>
          <p:nvCxnSpPr>
            <p:cNvPr id="0" name=""/>
            <p:cNvCxnSpPr>
              <a:cxnSpLocks/>
              <a:stCxn id="838392267" idx="6"/>
              <a:endCxn id="1242976299" idx="2"/>
            </p:cNvCxnSpPr>
            <p:nvPr/>
          </p:nvCxnSpPr>
          <p:spPr bwMode="auto">
            <a:xfrm rot="0" flipH="0" flipV="1">
              <a:off x="666749" y="806902"/>
              <a:ext cx="832757" cy="0"/>
            </a:xfrm>
            <a:prstGeom prst="line">
              <a:avLst/>
            </a:prstGeom>
            <a:ln>
              <a:tailEnd type="arrow" len="med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09705" name=""/>
            <p:cNvCxnSpPr>
              <a:cxnSpLocks/>
              <a:stCxn id="1242976299" idx="6"/>
              <a:endCxn id="2093079265" idx="2"/>
            </p:cNvCxnSpPr>
            <p:nvPr/>
          </p:nvCxnSpPr>
          <p:spPr bwMode="auto">
            <a:xfrm rot="0" flipH="0" flipV="1">
              <a:off x="2166256" y="319767"/>
              <a:ext cx="812319" cy="487134"/>
            </a:xfrm>
            <a:prstGeom prst="line">
              <a:avLst/>
            </a:prstGeom>
            <a:ln>
              <a:tailEnd type="arrow" len="med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0040290" name=""/>
            <p:cNvCxnSpPr>
              <a:cxnSpLocks/>
              <a:stCxn id="1242976299" idx="6"/>
              <a:endCxn id="1550059187" idx="2"/>
            </p:cNvCxnSpPr>
            <p:nvPr/>
          </p:nvCxnSpPr>
          <p:spPr bwMode="auto">
            <a:xfrm rot="0" flipH="0" flipV="0">
              <a:off x="2166256" y="806902"/>
              <a:ext cx="812319" cy="394606"/>
            </a:xfrm>
            <a:prstGeom prst="line">
              <a:avLst/>
            </a:prstGeom>
            <a:ln>
              <a:tailEnd type="arrow" len="med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0055296" name=""/>
            <p:cNvSpPr txBox="1"/>
            <p:nvPr/>
          </p:nvSpPr>
          <p:spPr bwMode="auto">
            <a:xfrm flipH="0" flipV="0">
              <a:off x="59531" y="607424"/>
              <a:ext cx="667829" cy="366119"/>
            </a:xfrm>
            <a:prstGeom prst="rect">
              <a:avLst/>
            </a:prstGeom>
            <a:noFill/>
          </p:spPr>
          <p:txBody>
            <a:bodyPr vertOverflow="overflow" horzOverflow="overflow" vert="horz" wrap="square" lIns="91440" tIns="45720" rIns="91440" bIns="45720" numCol="1" spcCol="0" rtlCol="0" fromWordArt="0" anchor="t" anchorCtr="0" forceAA="0" upright="0" compatLnSpc="0">
              <a:spAutoFit/>
            </a:bodyPr>
            <a:p>
              <a:pPr>
                <a:defRPr/>
              </a:pPr>
              <a:r>
                <a:rPr/>
                <a:t>tg02</a:t>
              </a:r>
              <a:endParaRPr/>
            </a:p>
          </p:txBody>
        </p:sp>
        <p:sp>
          <p:nvSpPr>
            <p:cNvPr id="1060298277" name=""/>
            <p:cNvSpPr txBox="1"/>
            <p:nvPr/>
          </p:nvSpPr>
          <p:spPr bwMode="auto">
            <a:xfrm flipH="0" flipV="0">
              <a:off x="1499506" y="607424"/>
              <a:ext cx="668909" cy="366119"/>
            </a:xfrm>
            <a:prstGeom prst="rect">
              <a:avLst/>
            </a:prstGeom>
            <a:noFill/>
          </p:spPr>
          <p:txBody>
            <a:bodyPr vertOverflow="overflow" horzOverflow="overflow" vert="horz" wrap="square" lIns="91440" tIns="45720" rIns="91440" bIns="45720" numCol="1" spcCol="0" rtlCol="0" fromWordArt="0" anchor="t" anchorCtr="0" forceAA="0" upright="0" compatLnSpc="0">
              <a:spAutoFit/>
            </a:bodyPr>
            <a:p>
              <a:pPr>
                <a:defRPr/>
              </a:pPr>
              <a:r>
                <a:rPr/>
                <a:t>tg03</a:t>
              </a:r>
              <a:endParaRPr/>
            </a:p>
          </p:txBody>
        </p:sp>
        <p:sp>
          <p:nvSpPr>
            <p:cNvPr id="164735819" name=""/>
            <p:cNvSpPr txBox="1"/>
            <p:nvPr/>
          </p:nvSpPr>
          <p:spPr bwMode="auto">
            <a:xfrm flipH="0" flipV="0">
              <a:off x="2978576" y="136707"/>
              <a:ext cx="671429" cy="366119"/>
            </a:xfrm>
            <a:prstGeom prst="rect">
              <a:avLst/>
            </a:prstGeom>
            <a:noFill/>
          </p:spPr>
          <p:txBody>
            <a:bodyPr vertOverflow="overflow" horzOverflow="overflow" vert="horz" wrap="square" lIns="91440" tIns="45720" rIns="91440" bIns="45720" numCol="1" spcCol="0" rtlCol="0" fromWordArt="0" anchor="t" anchorCtr="0" forceAA="0" upright="0" compatLnSpc="0">
              <a:spAutoFit/>
            </a:bodyPr>
            <a:p>
              <a:pPr>
                <a:defRPr/>
              </a:pPr>
              <a:r>
                <a:rPr/>
                <a:t>tg01</a:t>
              </a:r>
              <a:endParaRPr/>
            </a:p>
          </p:txBody>
        </p:sp>
        <p:sp>
          <p:nvSpPr>
            <p:cNvPr id="1304922375" name=""/>
            <p:cNvSpPr txBox="1"/>
            <p:nvPr/>
          </p:nvSpPr>
          <p:spPr bwMode="auto">
            <a:xfrm flipH="0" flipV="0">
              <a:off x="2976416" y="1018450"/>
              <a:ext cx="669269" cy="366119"/>
            </a:xfrm>
            <a:prstGeom prst="rect">
              <a:avLst/>
            </a:prstGeom>
            <a:noFill/>
          </p:spPr>
          <p:txBody>
            <a:bodyPr vertOverflow="overflow" horzOverflow="overflow" vert="horz" wrap="square" lIns="91440" tIns="45720" rIns="91440" bIns="45720" numCol="1" spcCol="0" rtlCol="0" fromWordArt="0" anchor="t" anchorCtr="0" forceAA="0" upright="0" compatLnSpc="0">
              <a:spAutoFit/>
            </a:bodyPr>
            <a:p>
              <a:pPr>
                <a:defRPr/>
              </a:pPr>
              <a:r>
                <a:rPr/>
                <a:t>tg04</a:t>
              </a: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606412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Next steps: </a:t>
            </a: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Programmatic Scan API</a:t>
            </a:r>
            <a:endParaRPr sz="4400"/>
          </a:p>
        </p:txBody>
      </p:sp>
      <p:sp>
        <p:nvSpPr>
          <p:cNvPr id="1262081281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38198" y="1825624"/>
            <a:ext cx="2683982" cy="852579"/>
          </a:xfrm>
        </p:spPr>
        <p:txBody>
          <a:bodyPr/>
          <a:lstStyle/>
          <a:p>
            <a:pPr>
              <a:defRPr/>
            </a:pPr>
            <a:r>
              <a:rPr/>
              <a:t>Scan levels</a:t>
            </a:r>
            <a:endParaRPr/>
          </a:p>
        </p:txBody>
      </p:sp>
      <p:pic>
        <p:nvPicPr>
          <p:cNvPr id="455053531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0"/>
            <a:ext cx="2217960" cy="408213"/>
          </a:xfrm>
          <a:prstGeom prst="rect">
            <a:avLst/>
          </a:prstGeom>
        </p:spPr>
      </p:pic>
      <p:sp>
        <p:nvSpPr>
          <p:cNvPr id="1020597094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4D50E44-89F9-2706-D904-0FBF1E14C1A9}" type="slidenum">
              <a:rPr lang="en-US"/>
              <a:t>17</a:t>
            </a:fld>
            <a:endParaRPr/>
          </a:p>
        </p:txBody>
      </p:sp>
      <p:sp>
        <p:nvSpPr>
          <p:cNvPr id="1213404872" name=""/>
          <p:cNvSpPr/>
          <p:nvPr/>
        </p:nvSpPr>
        <p:spPr bwMode="auto">
          <a:xfrm flipH="0" flipV="0">
            <a:off x="1414128" y="5154705"/>
            <a:ext cx="2665959" cy="448235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468056" name=""/>
          <p:cNvSpPr/>
          <p:nvPr/>
        </p:nvSpPr>
        <p:spPr bwMode="auto">
          <a:xfrm rot="10799989" flipH="0" flipV="0">
            <a:off x="8496961" y="5195607"/>
            <a:ext cx="2665958" cy="448234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550835" name=""/>
          <p:cNvSpPr txBox="1"/>
          <p:nvPr/>
        </p:nvSpPr>
        <p:spPr bwMode="auto">
          <a:xfrm flipH="0" flipV="0">
            <a:off x="2231117" y="5531222"/>
            <a:ext cx="2055716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High level</a:t>
            </a:r>
            <a:endParaRPr/>
          </a:p>
        </p:txBody>
      </p:sp>
      <p:sp>
        <p:nvSpPr>
          <p:cNvPr id="1153792474" name=""/>
          <p:cNvSpPr txBox="1"/>
          <p:nvPr/>
        </p:nvSpPr>
        <p:spPr bwMode="auto">
          <a:xfrm flipH="0" flipV="0">
            <a:off x="9182903" y="5532500"/>
            <a:ext cx="2059315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Low level</a:t>
            </a:r>
            <a:endParaRPr/>
          </a:p>
        </p:txBody>
      </p:sp>
      <p:sp>
        <p:nvSpPr>
          <p:cNvPr id="707907709" name=""/>
          <p:cNvSpPr txBox="1"/>
          <p:nvPr/>
        </p:nvSpPr>
        <p:spPr bwMode="auto">
          <a:xfrm flipH="0" flipV="0">
            <a:off x="1414128" y="3546423"/>
            <a:ext cx="2108053" cy="146340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Macros:</a:t>
            </a:r>
            <a:endParaRPr/>
          </a:p>
          <a:p>
            <a:pPr>
              <a:defRPr/>
            </a:pPr>
            <a:r>
              <a:rPr/>
              <a:t>  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- dscan</a:t>
            </a:r>
            <a:endParaRPr/>
          </a:p>
          <a:p>
            <a:pPr>
              <a:defRPr/>
            </a:pPr>
            <a:r>
              <a:rPr/>
              <a:t>  - timescan</a:t>
            </a:r>
            <a:endParaRPr/>
          </a:p>
          <a:p>
            <a:pPr>
              <a:defRPr/>
            </a:pPr>
            <a:r>
              <a:rPr/>
              <a:t>  - ascanct</a:t>
            </a:r>
            <a:endParaRPr/>
          </a:p>
          <a:p>
            <a:pPr>
              <a:defRPr/>
            </a:pPr>
            <a:r>
              <a:rPr/>
              <a:t>  - ....</a:t>
            </a:r>
            <a:endParaRPr/>
          </a:p>
        </p:txBody>
      </p:sp>
      <p:sp>
        <p:nvSpPr>
          <p:cNvPr id="876602903" name=""/>
          <p:cNvSpPr txBox="1"/>
          <p:nvPr/>
        </p:nvSpPr>
        <p:spPr bwMode="auto">
          <a:xfrm flipH="0" flipV="0">
            <a:off x="8496961" y="3060648"/>
            <a:ext cx="2901215" cy="20120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Custom Scan class:</a:t>
            </a:r>
            <a:endParaRPr/>
          </a:p>
          <a:p>
            <a:pPr>
              <a:defRPr/>
            </a:pPr>
            <a:r>
              <a:rPr/>
              <a:t>  - Inherit from GSCan</a:t>
            </a:r>
            <a:endParaRPr/>
          </a:p>
          <a:p>
            <a:pPr>
              <a:defRPr/>
            </a:pPr>
            <a:r>
              <a:rPr/>
              <a:t>  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- Repeat a lot of code just to change something subtle</a:t>
            </a:r>
            <a:endParaRPr lang="en-US" sz="1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- Redo macro that uses customs scan class</a:t>
            </a:r>
            <a:endParaRPr/>
          </a:p>
        </p:txBody>
      </p:sp>
      <p:sp>
        <p:nvSpPr>
          <p:cNvPr id="1880140325" name=""/>
          <p:cNvSpPr/>
          <p:nvPr/>
        </p:nvSpPr>
        <p:spPr bwMode="auto">
          <a:xfrm flipH="0" flipV="0">
            <a:off x="4668468" y="3060648"/>
            <a:ext cx="3143249" cy="2190749"/>
          </a:xfrm>
          <a:prstGeom prst="cloudCallout">
            <a:avLst>
              <a:gd name="adj1" fmla="val -16331"/>
              <a:gd name="adj2" fmla="val 102307"/>
            </a:avLst>
          </a:prstGeom>
          <a:noFill/>
          <a:ln w="38099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644446" name=""/>
          <p:cNvSpPr/>
          <p:nvPr/>
        </p:nvSpPr>
        <p:spPr bwMode="auto">
          <a:xfrm flipH="0" flipV="0">
            <a:off x="5430467" y="5329572"/>
            <a:ext cx="881062" cy="11882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01391" name=""/>
          <p:cNvSpPr txBox="1"/>
          <p:nvPr/>
        </p:nvSpPr>
        <p:spPr bwMode="auto">
          <a:xfrm flipH="0" flipV="0">
            <a:off x="5382843" y="3546423"/>
            <a:ext cx="1838216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Rethink Scan API to make it more friendly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21059567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>
                <a:solidFill>
                  <a:schemeClr val="tx2"/>
                </a:solidFill>
              </a:rPr>
              <a:t>Index</a:t>
            </a:r>
            <a:r>
              <a:rPr/>
              <a:t>	</a:t>
            </a:r>
            <a:endParaRPr/>
          </a:p>
        </p:txBody>
      </p:sp>
      <p:sp>
        <p:nvSpPr>
          <p:cNvPr id="1843309034" name="Content Placeholder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lvl="0"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Multiple Synchronization Description</a:t>
            </a:r>
            <a:endParaRPr/>
          </a:p>
          <a:p>
            <a:pPr lvl="0">
              <a:defRPr/>
            </a:pPr>
            <a:r>
              <a:rPr/>
              <a:t>Shutter object</a:t>
            </a:r>
            <a:endParaRPr/>
          </a:p>
          <a:p>
            <a:pPr lvl="0">
              <a:defRPr/>
            </a:pPr>
            <a:r>
              <a:rPr/>
              <a:t>Next steps</a:t>
            </a:r>
            <a:endParaRPr/>
          </a:p>
        </p:txBody>
      </p:sp>
      <p:pic>
        <p:nvPicPr>
          <p:cNvPr id="907605370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3"/>
            <a:ext cx="2217963" cy="408213"/>
          </a:xfrm>
          <a:prstGeom prst="rect">
            <a:avLst/>
          </a:prstGeom>
        </p:spPr>
      </p:pic>
      <p:sp>
        <p:nvSpPr>
          <p:cNvPr id="1301396725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DA1F210-185E-BFDC-4463-FF9B962F8720}" type="slidenum">
              <a:rPr lang="en-US"/>
              <a:t>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85204681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MultipleSynchDescription: What is it?</a:t>
            </a:r>
            <a:endParaRPr sz="4400"/>
          </a:p>
        </p:txBody>
      </p:sp>
      <p:pic>
        <p:nvPicPr>
          <p:cNvPr id="674586805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3"/>
            <a:ext cx="2217963" cy="408213"/>
          </a:xfrm>
          <a:prstGeom prst="rect">
            <a:avLst/>
          </a:prstGeom>
        </p:spPr>
      </p:pic>
      <p:sp>
        <p:nvSpPr>
          <p:cNvPr id="63844396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F7951C-F2FE-6B81-EF8F-13C26977B881}" type="slidenum">
              <a:rPr lang="en-US"/>
              <a:t>3</a:t>
            </a:fld>
            <a:endParaRPr/>
          </a:p>
        </p:txBody>
      </p:sp>
      <p:sp>
        <p:nvSpPr>
          <p:cNvPr id="350746820" name=""/>
          <p:cNvSpPr txBox="1"/>
          <p:nvPr/>
        </p:nvSpPr>
        <p:spPr bwMode="auto">
          <a:xfrm flipH="0" flipV="0">
            <a:off x="2450675" y="1507627"/>
            <a:ext cx="864652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&lt; 3.6</a:t>
            </a:r>
            <a:endParaRPr/>
          </a:p>
        </p:txBody>
      </p:sp>
      <p:sp>
        <p:nvSpPr>
          <p:cNvPr id="2083237451" name=""/>
          <p:cNvSpPr txBox="1"/>
          <p:nvPr/>
        </p:nvSpPr>
        <p:spPr bwMode="auto">
          <a:xfrm flipH="0" flipV="0">
            <a:off x="7993679" y="1429870"/>
            <a:ext cx="866451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&gt;= 3.6</a:t>
            </a:r>
            <a:endParaRPr/>
          </a:p>
        </p:txBody>
      </p:sp>
      <p:sp>
        <p:nvSpPr>
          <p:cNvPr id="1439415081" name=""/>
          <p:cNvSpPr txBox="1"/>
          <p:nvPr/>
        </p:nvSpPr>
        <p:spPr bwMode="auto">
          <a:xfrm flipH="0" flipV="0">
            <a:off x="751941" y="1903295"/>
            <a:ext cx="4405711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Single synchronization description for </a:t>
            </a:r>
            <a:r>
              <a:rPr b="1"/>
              <a:t>all channels</a:t>
            </a:r>
            <a:r>
              <a:rPr/>
              <a:t> in measurement group</a:t>
            </a:r>
            <a:endParaRPr/>
          </a:p>
        </p:txBody>
      </p:sp>
      <p:sp>
        <p:nvSpPr>
          <p:cNvPr id="1448322842" name=""/>
          <p:cNvSpPr txBox="1"/>
          <p:nvPr/>
        </p:nvSpPr>
        <p:spPr bwMode="auto">
          <a:xfrm flipH="0" flipV="0">
            <a:off x="6407744" y="1903295"/>
            <a:ext cx="4435950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Specific synchronization description for </a:t>
            </a:r>
            <a:r>
              <a:rPr b="1"/>
              <a:t>each trigger gate</a:t>
            </a:r>
            <a:r>
              <a:rPr/>
              <a:t> controller axis</a:t>
            </a:r>
            <a:endParaRPr/>
          </a:p>
        </p:txBody>
      </p:sp>
      <p:sp>
        <p:nvSpPr>
          <p:cNvPr id="310919566" name=""/>
          <p:cNvSpPr/>
          <p:nvPr/>
        </p:nvSpPr>
        <p:spPr bwMode="auto">
          <a:xfrm flipH="0" flipV="0">
            <a:off x="7252482" y="4160793"/>
            <a:ext cx="2721271" cy="2560680"/>
          </a:xfrm>
          <a:prstGeom prst="rect">
            <a:avLst/>
          </a:prstGeom>
          <a:solidFill>
            <a:schemeClr val="bg2">
              <a:alpha val="99999"/>
            </a:schemeClr>
          </a:solidFill>
          <a:ln w="76199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{</a:t>
            </a: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tg01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:[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{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Delay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  {Time: 0},</a:t>
            </a: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         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Active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 {Time: 0.5},</a:t>
            </a: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         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Total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   {Time: 1},</a:t>
            </a: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         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R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epeats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5</a:t>
            </a:r>
            <a:r>
              <a:rPr lang="en-US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}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],</a:t>
            </a: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</a:t>
            </a:r>
            <a:r>
              <a:rPr lang="en-US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tg02</a:t>
            </a:r>
            <a:r>
              <a:rPr lang="en-US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: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[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{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Delay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 {Time: 0.5},</a:t>
            </a: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         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Active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{Time: 0.25},</a:t>
            </a: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         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Total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  {Time: 0.5},</a:t>
            </a: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         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Repeats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10</a:t>
            </a:r>
            <a:r>
              <a:rPr lang="en-US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}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]</a:t>
            </a: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}</a:t>
            </a:r>
            <a:endParaRPr/>
          </a:p>
        </p:txBody>
      </p:sp>
      <p:sp>
        <p:nvSpPr>
          <p:cNvPr id="1385006162" name=""/>
          <p:cNvSpPr/>
          <p:nvPr/>
        </p:nvSpPr>
        <p:spPr bwMode="auto">
          <a:xfrm flipH="0" flipV="0">
            <a:off x="1593259" y="4708540"/>
            <a:ext cx="2724151" cy="1219559"/>
          </a:xfrm>
          <a:prstGeom prst="rect">
            <a:avLst/>
          </a:prstGeom>
          <a:solidFill>
            <a:schemeClr val="bg2">
              <a:alpha val="99999"/>
            </a:schemeClr>
          </a:solidFill>
          <a:ln w="76199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[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{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Delay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  {Time: 0},</a:t>
            </a: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Active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 {Time: 0.5},</a:t>
            </a: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Total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      {Time: 1},</a:t>
            </a:r>
            <a:endParaRPr sz="2200"/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R</a:t>
            </a: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epeats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5</a:t>
            </a:r>
            <a:r>
              <a:rPr lang="en-US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}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]</a:t>
            </a: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grpSp>
        <p:nvGrpSpPr>
          <p:cNvPr id="365577533" name=""/>
          <p:cNvGrpSpPr/>
          <p:nvPr/>
        </p:nvGrpSpPr>
        <p:grpSpPr bwMode="auto">
          <a:xfrm>
            <a:off x="1508609" y="3669794"/>
            <a:ext cx="2759877" cy="352249"/>
            <a:chOff x="0" y="0"/>
            <a:chExt cx="2759877" cy="352249"/>
          </a:xfrm>
        </p:grpSpPr>
        <p:grpSp>
          <p:nvGrpSpPr>
            <p:cNvPr id="220290647" name=""/>
            <p:cNvGrpSpPr/>
            <p:nvPr/>
          </p:nvGrpSpPr>
          <p:grpSpPr bwMode="auto">
            <a:xfrm>
              <a:off x="0" y="0"/>
              <a:ext cx="2478602" cy="352249"/>
              <a:chOff x="0" y="0"/>
              <a:chExt cx="2478602" cy="352249"/>
            </a:xfrm>
          </p:grpSpPr>
          <p:grpSp>
            <p:nvGrpSpPr>
              <p:cNvPr id="2105449520" name=""/>
              <p:cNvGrpSpPr/>
              <p:nvPr/>
            </p:nvGrpSpPr>
            <p:grpSpPr bwMode="auto">
              <a:xfrm rot="0" flipH="0" flipV="0">
                <a:off x="2205903" y="0"/>
                <a:ext cx="272698" cy="348101"/>
                <a:chOff x="0" y="0"/>
                <a:chExt cx="272698" cy="348101"/>
              </a:xfrm>
            </p:grpSpPr>
            <p:cxnSp>
              <p:nvCxnSpPr>
                <p:cNvPr id="1983490952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9310386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822296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6139732" name=""/>
              <p:cNvGrpSpPr/>
              <p:nvPr/>
            </p:nvGrpSpPr>
            <p:grpSpPr bwMode="auto">
              <a:xfrm rot="0" flipH="0" flipV="0">
                <a:off x="0" y="358"/>
                <a:ext cx="272699" cy="348101"/>
                <a:chOff x="0" y="0"/>
                <a:chExt cx="272699" cy="348101"/>
              </a:xfrm>
            </p:grpSpPr>
            <p:cxnSp>
              <p:nvCxnSpPr>
                <p:cNvPr id="282230411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9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3007360" name=""/>
                <p:cNvCxnSpPr>
                  <a:cxnSpLocks/>
                </p:cNvCxnSpPr>
                <p:nvPr/>
              </p:nvCxnSpPr>
              <p:spPr bwMode="auto">
                <a:xfrm flipH="0" flipV="1">
                  <a:off x="272699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9407540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9"/>
                  <a:ext cx="272699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81807675" name=""/>
              <p:cNvGrpSpPr/>
              <p:nvPr/>
            </p:nvGrpSpPr>
            <p:grpSpPr bwMode="auto">
              <a:xfrm rot="0" flipH="0" flipV="0">
                <a:off x="551037" y="1063"/>
                <a:ext cx="272698" cy="348101"/>
                <a:chOff x="0" y="0"/>
                <a:chExt cx="272698" cy="348101"/>
              </a:xfrm>
            </p:grpSpPr>
            <p:cxnSp>
              <p:nvCxnSpPr>
                <p:cNvPr id="964928447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0574249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7780722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97957653" name=""/>
              <p:cNvGrpSpPr/>
              <p:nvPr/>
            </p:nvGrpSpPr>
            <p:grpSpPr bwMode="auto">
              <a:xfrm rot="0" flipH="0" flipV="0">
                <a:off x="1101250" y="3442"/>
                <a:ext cx="272698" cy="348101"/>
                <a:chOff x="0" y="0"/>
                <a:chExt cx="272698" cy="348101"/>
              </a:xfrm>
            </p:grpSpPr>
            <p:cxnSp>
              <p:nvCxnSpPr>
                <p:cNvPr id="66991830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5941466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8071126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4723671" name=""/>
              <p:cNvGrpSpPr/>
              <p:nvPr/>
            </p:nvGrpSpPr>
            <p:grpSpPr bwMode="auto">
              <a:xfrm rot="0" flipH="0" flipV="0">
                <a:off x="1652288" y="4147"/>
                <a:ext cx="272698" cy="348101"/>
                <a:chOff x="0" y="0"/>
                <a:chExt cx="272698" cy="348101"/>
              </a:xfrm>
            </p:grpSpPr>
            <p:cxnSp>
              <p:nvCxnSpPr>
                <p:cNvPr id="1440990396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2630030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7476211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094658192" name=""/>
            <p:cNvCxnSpPr>
              <a:cxnSpLocks/>
            </p:cNvCxnSpPr>
            <p:nvPr/>
          </p:nvCxnSpPr>
          <p:spPr bwMode="auto">
            <a:xfrm flipH="1" flipV="0">
              <a:off x="275276" y="352248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0187275" name=""/>
            <p:cNvCxnSpPr>
              <a:cxnSpLocks/>
            </p:cNvCxnSpPr>
            <p:nvPr/>
          </p:nvCxnSpPr>
          <p:spPr bwMode="auto">
            <a:xfrm flipH="1" flipV="0">
              <a:off x="825130" y="352248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229910" name=""/>
            <p:cNvCxnSpPr>
              <a:cxnSpLocks/>
            </p:cNvCxnSpPr>
            <p:nvPr/>
          </p:nvCxnSpPr>
          <p:spPr bwMode="auto">
            <a:xfrm flipH="1" flipV="0">
              <a:off x="1376168" y="352248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6990740" name=""/>
            <p:cNvCxnSpPr>
              <a:cxnSpLocks/>
            </p:cNvCxnSpPr>
            <p:nvPr/>
          </p:nvCxnSpPr>
          <p:spPr bwMode="auto">
            <a:xfrm flipH="1" flipV="0">
              <a:off x="1927565" y="352248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8586821" name=""/>
            <p:cNvCxnSpPr>
              <a:cxnSpLocks/>
            </p:cNvCxnSpPr>
            <p:nvPr/>
          </p:nvCxnSpPr>
          <p:spPr bwMode="auto">
            <a:xfrm flipH="1" flipV="0">
              <a:off x="2481179" y="347638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0101998" name=""/>
          <p:cNvGrpSpPr/>
          <p:nvPr/>
        </p:nvGrpSpPr>
        <p:grpSpPr bwMode="auto">
          <a:xfrm>
            <a:off x="7226330" y="2896908"/>
            <a:ext cx="2759877" cy="352248"/>
            <a:chOff x="0" y="0"/>
            <a:chExt cx="2759877" cy="352248"/>
          </a:xfrm>
        </p:grpSpPr>
        <p:grpSp>
          <p:nvGrpSpPr>
            <p:cNvPr id="1649597338" name=""/>
            <p:cNvGrpSpPr/>
            <p:nvPr/>
          </p:nvGrpSpPr>
          <p:grpSpPr bwMode="auto">
            <a:xfrm>
              <a:off x="0" y="0"/>
              <a:ext cx="2478601" cy="352248"/>
              <a:chOff x="0" y="0"/>
              <a:chExt cx="2478601" cy="352248"/>
            </a:xfrm>
          </p:grpSpPr>
          <p:grpSp>
            <p:nvGrpSpPr>
              <p:cNvPr id="1052644378" name=""/>
              <p:cNvGrpSpPr/>
              <p:nvPr/>
            </p:nvGrpSpPr>
            <p:grpSpPr bwMode="auto">
              <a:xfrm rot="0" flipH="0" flipV="0">
                <a:off x="2205902" y="0"/>
                <a:ext cx="272698" cy="348101"/>
                <a:chOff x="0" y="0"/>
                <a:chExt cx="272698" cy="348101"/>
              </a:xfrm>
            </p:grpSpPr>
            <p:cxnSp>
              <p:nvCxnSpPr>
                <p:cNvPr id="774310597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0777395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7552644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321770" name=""/>
              <p:cNvGrpSpPr/>
              <p:nvPr/>
            </p:nvGrpSpPr>
            <p:grpSpPr bwMode="auto">
              <a:xfrm rot="0" flipH="0" flipV="0">
                <a:off x="0" y="357"/>
                <a:ext cx="272698" cy="348101"/>
                <a:chOff x="0" y="0"/>
                <a:chExt cx="272698" cy="348101"/>
              </a:xfrm>
            </p:grpSpPr>
            <p:cxnSp>
              <p:nvCxnSpPr>
                <p:cNvPr id="196368278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7006259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0302361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7813051" name=""/>
              <p:cNvGrpSpPr/>
              <p:nvPr/>
            </p:nvGrpSpPr>
            <p:grpSpPr bwMode="auto">
              <a:xfrm rot="0" flipH="0" flipV="0">
                <a:off x="551036" y="1062"/>
                <a:ext cx="272698" cy="348101"/>
                <a:chOff x="0" y="0"/>
                <a:chExt cx="272698" cy="348101"/>
              </a:xfrm>
            </p:grpSpPr>
            <p:cxnSp>
              <p:nvCxnSpPr>
                <p:cNvPr id="1678821744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0482679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4909885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51471686" name=""/>
              <p:cNvGrpSpPr/>
              <p:nvPr/>
            </p:nvGrpSpPr>
            <p:grpSpPr bwMode="auto">
              <a:xfrm rot="0" flipH="0" flipV="0">
                <a:off x="1101249" y="3441"/>
                <a:ext cx="272698" cy="348101"/>
                <a:chOff x="0" y="0"/>
                <a:chExt cx="272698" cy="348101"/>
              </a:xfrm>
            </p:grpSpPr>
            <p:cxnSp>
              <p:nvCxnSpPr>
                <p:cNvPr id="1219077373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9087119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8598265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72804066" name=""/>
              <p:cNvGrpSpPr/>
              <p:nvPr/>
            </p:nvGrpSpPr>
            <p:grpSpPr bwMode="auto">
              <a:xfrm rot="0" flipH="0" flipV="0">
                <a:off x="1652287" y="4146"/>
                <a:ext cx="272698" cy="348101"/>
                <a:chOff x="0" y="0"/>
                <a:chExt cx="272698" cy="348101"/>
              </a:xfrm>
            </p:grpSpPr>
            <p:cxnSp>
              <p:nvCxnSpPr>
                <p:cNvPr id="1445244720" name=""/>
                <p:cNvCxnSpPr>
                  <a:cxnSpLocks/>
                </p:cNvCxnSpPr>
                <p:nvPr/>
              </p:nvCxnSpPr>
              <p:spPr bwMode="auto">
                <a:xfrm flipH="0" flipV="1">
                  <a:off x="360" y="358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6995172" name=""/>
                <p:cNvCxnSpPr>
                  <a:cxnSpLocks/>
                </p:cNvCxnSpPr>
                <p:nvPr/>
              </p:nvCxnSpPr>
              <p:spPr bwMode="auto">
                <a:xfrm flipH="0" flipV="1">
                  <a:off x="272698" y="0"/>
                  <a:ext cx="0" cy="347742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0245456" name=""/>
                <p:cNvCxnSpPr>
                  <a:cxnSpLocks/>
                </p:cNvCxnSpPr>
                <p:nvPr/>
              </p:nvCxnSpPr>
              <p:spPr bwMode="auto">
                <a:xfrm flipH="0" flipV="0">
                  <a:off x="0" y="358"/>
                  <a:ext cx="272698" cy="0"/>
                </a:xfrm>
                <a:prstGeom prst="line">
                  <a:avLst/>
                </a:prstGeom>
                <a:ln w="28575" cap="flat" cmpd="sng" algn="ctr">
                  <a:solidFill>
                    <a:srgbClr val="FF0000"/>
                  </a:solidFill>
                  <a:prstDash val="solid"/>
                  <a:miter lim="800000"/>
                </a:ln>
              </p:spPr>
              <p:style>
                <a:lnRef idx="1">
                  <a:schemeClr val="accent1">
                    <a:shade val="50000"/>
                  </a:schemeClr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128851498" name=""/>
            <p:cNvCxnSpPr>
              <a:cxnSpLocks/>
            </p:cNvCxnSpPr>
            <p:nvPr/>
          </p:nvCxnSpPr>
          <p:spPr bwMode="auto">
            <a:xfrm flipH="1" flipV="0">
              <a:off x="275276" y="352247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6603501" name=""/>
            <p:cNvCxnSpPr>
              <a:cxnSpLocks/>
            </p:cNvCxnSpPr>
            <p:nvPr/>
          </p:nvCxnSpPr>
          <p:spPr bwMode="auto">
            <a:xfrm flipH="1" flipV="0">
              <a:off x="825129" y="352247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3767587" name=""/>
            <p:cNvCxnSpPr>
              <a:cxnSpLocks/>
            </p:cNvCxnSpPr>
            <p:nvPr/>
          </p:nvCxnSpPr>
          <p:spPr bwMode="auto">
            <a:xfrm flipH="1" flipV="0">
              <a:off x="1376167" y="352247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4633561" name=""/>
            <p:cNvCxnSpPr>
              <a:cxnSpLocks/>
            </p:cNvCxnSpPr>
            <p:nvPr/>
          </p:nvCxnSpPr>
          <p:spPr bwMode="auto">
            <a:xfrm flipH="1" flipV="0">
              <a:off x="1927564" y="352247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0411401" name=""/>
            <p:cNvCxnSpPr>
              <a:cxnSpLocks/>
            </p:cNvCxnSpPr>
            <p:nvPr/>
          </p:nvCxnSpPr>
          <p:spPr bwMode="auto">
            <a:xfrm flipH="1" flipV="0">
              <a:off x="2481178" y="347637"/>
              <a:ext cx="278697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4170457" name=""/>
          <p:cNvGrpSpPr/>
          <p:nvPr/>
        </p:nvGrpSpPr>
        <p:grpSpPr bwMode="auto">
          <a:xfrm rot="0" flipH="0" flipV="0">
            <a:off x="8610239" y="3428640"/>
            <a:ext cx="135390" cy="348101"/>
            <a:chOff x="0" y="0"/>
            <a:chExt cx="135390" cy="348101"/>
          </a:xfrm>
        </p:grpSpPr>
        <p:cxnSp>
          <p:nvCxnSpPr>
            <p:cNvPr id="679630209" name=""/>
            <p:cNvCxnSpPr>
              <a:cxnSpLocks/>
            </p:cNvCxnSpPr>
            <p:nvPr/>
          </p:nvCxnSpPr>
          <p:spPr bwMode="auto">
            <a:xfrm flipH="0" flipV="1">
              <a:off x="177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5427708" name=""/>
            <p:cNvCxnSpPr>
              <a:cxnSpLocks/>
            </p:cNvCxnSpPr>
            <p:nvPr/>
          </p:nvCxnSpPr>
          <p:spPr bwMode="auto">
            <a:xfrm flipH="0" flipV="1">
              <a:off x="135390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26387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35390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1426611" name=""/>
          <p:cNvGrpSpPr/>
          <p:nvPr/>
        </p:nvGrpSpPr>
        <p:grpSpPr bwMode="auto">
          <a:xfrm rot="0" flipH="0" flipV="0">
            <a:off x="7524405" y="3414790"/>
            <a:ext cx="138966" cy="348101"/>
            <a:chOff x="0" y="0"/>
            <a:chExt cx="138966" cy="348101"/>
          </a:xfrm>
        </p:grpSpPr>
        <p:cxnSp>
          <p:nvCxnSpPr>
            <p:cNvPr id="918818871" name=""/>
            <p:cNvCxnSpPr>
              <a:cxnSpLocks/>
            </p:cNvCxnSpPr>
            <p:nvPr/>
          </p:nvCxnSpPr>
          <p:spPr bwMode="auto">
            <a:xfrm flipH="0" flipV="1">
              <a:off x="182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6989038" name=""/>
            <p:cNvCxnSpPr>
              <a:cxnSpLocks/>
            </p:cNvCxnSpPr>
            <p:nvPr/>
          </p:nvCxnSpPr>
          <p:spPr bwMode="auto">
            <a:xfrm flipH="0" flipV="1">
              <a:off x="138966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5001965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38966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0561755" name=""/>
          <p:cNvGrpSpPr/>
          <p:nvPr/>
        </p:nvGrpSpPr>
        <p:grpSpPr bwMode="auto">
          <a:xfrm rot="0" flipH="0" flipV="0">
            <a:off x="7803104" y="3428640"/>
            <a:ext cx="135616" cy="348101"/>
            <a:chOff x="0" y="0"/>
            <a:chExt cx="135616" cy="348101"/>
          </a:xfrm>
        </p:grpSpPr>
        <p:cxnSp>
          <p:nvCxnSpPr>
            <p:cNvPr id="1400701386" name=""/>
            <p:cNvCxnSpPr>
              <a:cxnSpLocks/>
            </p:cNvCxnSpPr>
            <p:nvPr/>
          </p:nvCxnSpPr>
          <p:spPr bwMode="auto">
            <a:xfrm flipH="0" flipV="1">
              <a:off x="177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5295479" name=""/>
            <p:cNvCxnSpPr>
              <a:cxnSpLocks/>
            </p:cNvCxnSpPr>
            <p:nvPr/>
          </p:nvCxnSpPr>
          <p:spPr bwMode="auto">
            <a:xfrm flipH="0" flipV="1">
              <a:off x="135616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919284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35616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759800" name=""/>
          <p:cNvGrpSpPr/>
          <p:nvPr/>
        </p:nvGrpSpPr>
        <p:grpSpPr bwMode="auto">
          <a:xfrm rot="0" flipH="0" flipV="0">
            <a:off x="8075262" y="3428640"/>
            <a:ext cx="137952" cy="348101"/>
            <a:chOff x="0" y="0"/>
            <a:chExt cx="137952" cy="348101"/>
          </a:xfrm>
        </p:grpSpPr>
        <p:cxnSp>
          <p:nvCxnSpPr>
            <p:cNvPr id="1679063551" name=""/>
            <p:cNvCxnSpPr>
              <a:cxnSpLocks/>
            </p:cNvCxnSpPr>
            <p:nvPr/>
          </p:nvCxnSpPr>
          <p:spPr bwMode="auto">
            <a:xfrm flipH="0" flipV="1">
              <a:off x="181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325010" name=""/>
            <p:cNvCxnSpPr>
              <a:cxnSpLocks/>
            </p:cNvCxnSpPr>
            <p:nvPr/>
          </p:nvCxnSpPr>
          <p:spPr bwMode="auto">
            <a:xfrm flipH="0" flipV="1">
              <a:off x="137952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2129248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37952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5984251" name=""/>
          <p:cNvGrpSpPr/>
          <p:nvPr/>
        </p:nvGrpSpPr>
        <p:grpSpPr bwMode="auto">
          <a:xfrm rot="0" flipH="0" flipV="0">
            <a:off x="8353139" y="3428640"/>
            <a:ext cx="141318" cy="348101"/>
            <a:chOff x="0" y="0"/>
            <a:chExt cx="141318" cy="348101"/>
          </a:xfrm>
        </p:grpSpPr>
        <p:cxnSp>
          <p:nvCxnSpPr>
            <p:cNvPr id="504185137" name=""/>
            <p:cNvCxnSpPr>
              <a:cxnSpLocks/>
            </p:cNvCxnSpPr>
            <p:nvPr/>
          </p:nvCxnSpPr>
          <p:spPr bwMode="auto">
            <a:xfrm flipH="0" flipV="1">
              <a:off x="186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7966167" name=""/>
            <p:cNvCxnSpPr>
              <a:cxnSpLocks/>
            </p:cNvCxnSpPr>
            <p:nvPr/>
          </p:nvCxnSpPr>
          <p:spPr bwMode="auto">
            <a:xfrm flipH="0" flipV="1">
              <a:off x="141318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9783498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41318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85832916" name=""/>
          <p:cNvCxnSpPr>
            <a:cxnSpLocks/>
          </p:cNvCxnSpPr>
          <p:nvPr/>
        </p:nvCxnSpPr>
        <p:spPr bwMode="auto">
          <a:xfrm rot="0" flipH="1" flipV="0">
            <a:off x="7660755" y="3766680"/>
            <a:ext cx="136349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7742768" name=""/>
          <p:cNvCxnSpPr>
            <a:cxnSpLocks/>
          </p:cNvCxnSpPr>
          <p:nvPr/>
        </p:nvCxnSpPr>
        <p:spPr bwMode="auto">
          <a:xfrm rot="0" flipH="1" flipV="0">
            <a:off x="7947770" y="3766680"/>
            <a:ext cx="127671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1534934" name="Line 1421534934"/>
          <p:cNvCxnSpPr>
            <a:cxnSpLocks/>
          </p:cNvCxnSpPr>
          <p:nvPr/>
        </p:nvCxnSpPr>
        <p:spPr bwMode="auto">
          <a:xfrm rot="0" flipH="1" flipV="0">
            <a:off x="8211600" y="3765600"/>
            <a:ext cx="133200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5372076" name=""/>
          <p:cNvCxnSpPr>
            <a:cxnSpLocks/>
          </p:cNvCxnSpPr>
          <p:nvPr/>
        </p:nvCxnSpPr>
        <p:spPr bwMode="auto">
          <a:xfrm rot="0" flipH="1" flipV="0">
            <a:off x="8485819" y="3766680"/>
            <a:ext cx="126759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5559514" name=""/>
          <p:cNvCxnSpPr>
            <a:cxnSpLocks/>
          </p:cNvCxnSpPr>
          <p:nvPr/>
        </p:nvCxnSpPr>
        <p:spPr bwMode="auto">
          <a:xfrm rot="0" flipH="1" flipV="0">
            <a:off x="7220599" y="3766680"/>
            <a:ext cx="303806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7220859" name=""/>
          <p:cNvGrpSpPr/>
          <p:nvPr/>
        </p:nvGrpSpPr>
        <p:grpSpPr bwMode="auto">
          <a:xfrm rot="0" flipH="0" flipV="0">
            <a:off x="9961656" y="3429720"/>
            <a:ext cx="135390" cy="348101"/>
            <a:chOff x="0" y="0"/>
            <a:chExt cx="135390" cy="348101"/>
          </a:xfrm>
        </p:grpSpPr>
        <p:cxnSp>
          <p:nvCxnSpPr>
            <p:cNvPr id="1670563633" name=""/>
            <p:cNvCxnSpPr>
              <a:cxnSpLocks/>
            </p:cNvCxnSpPr>
            <p:nvPr/>
          </p:nvCxnSpPr>
          <p:spPr bwMode="auto">
            <a:xfrm flipH="0" flipV="1">
              <a:off x="177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92139" name=""/>
            <p:cNvCxnSpPr>
              <a:cxnSpLocks/>
            </p:cNvCxnSpPr>
            <p:nvPr/>
          </p:nvCxnSpPr>
          <p:spPr bwMode="auto">
            <a:xfrm flipH="0" flipV="1">
              <a:off x="135390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650314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35390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6853616" name=""/>
          <p:cNvGrpSpPr/>
          <p:nvPr/>
        </p:nvGrpSpPr>
        <p:grpSpPr bwMode="auto">
          <a:xfrm rot="0" flipH="0" flipV="0">
            <a:off x="8875822" y="3415871"/>
            <a:ext cx="138965" cy="348101"/>
            <a:chOff x="0" y="0"/>
            <a:chExt cx="138965" cy="348101"/>
          </a:xfrm>
        </p:grpSpPr>
        <p:cxnSp>
          <p:nvCxnSpPr>
            <p:cNvPr id="82767975" name=""/>
            <p:cNvCxnSpPr>
              <a:cxnSpLocks/>
            </p:cNvCxnSpPr>
            <p:nvPr/>
          </p:nvCxnSpPr>
          <p:spPr bwMode="auto">
            <a:xfrm flipH="0" flipV="1">
              <a:off x="182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4072822" name=""/>
            <p:cNvCxnSpPr>
              <a:cxnSpLocks/>
            </p:cNvCxnSpPr>
            <p:nvPr/>
          </p:nvCxnSpPr>
          <p:spPr bwMode="auto">
            <a:xfrm flipH="0" flipV="1">
              <a:off x="138965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7154344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38965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9975302" name=""/>
          <p:cNvGrpSpPr/>
          <p:nvPr/>
        </p:nvGrpSpPr>
        <p:grpSpPr bwMode="auto">
          <a:xfrm rot="0" flipH="0" flipV="0">
            <a:off x="9154520" y="3429720"/>
            <a:ext cx="135615" cy="348101"/>
            <a:chOff x="0" y="0"/>
            <a:chExt cx="135615" cy="348101"/>
          </a:xfrm>
        </p:grpSpPr>
        <p:cxnSp>
          <p:nvCxnSpPr>
            <p:cNvPr id="1550412755" name=""/>
            <p:cNvCxnSpPr>
              <a:cxnSpLocks/>
            </p:cNvCxnSpPr>
            <p:nvPr/>
          </p:nvCxnSpPr>
          <p:spPr bwMode="auto">
            <a:xfrm flipH="0" flipV="1">
              <a:off x="177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162929" name=""/>
            <p:cNvCxnSpPr>
              <a:cxnSpLocks/>
            </p:cNvCxnSpPr>
            <p:nvPr/>
          </p:nvCxnSpPr>
          <p:spPr bwMode="auto">
            <a:xfrm flipH="0" flipV="1">
              <a:off x="135615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9998838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35615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8237532" name=""/>
          <p:cNvGrpSpPr/>
          <p:nvPr/>
        </p:nvGrpSpPr>
        <p:grpSpPr bwMode="auto">
          <a:xfrm rot="0" flipH="0" flipV="0">
            <a:off x="9426678" y="3429720"/>
            <a:ext cx="137952" cy="348101"/>
            <a:chOff x="0" y="0"/>
            <a:chExt cx="137952" cy="348101"/>
          </a:xfrm>
        </p:grpSpPr>
        <p:cxnSp>
          <p:nvCxnSpPr>
            <p:cNvPr id="558816744" name=""/>
            <p:cNvCxnSpPr>
              <a:cxnSpLocks/>
            </p:cNvCxnSpPr>
            <p:nvPr/>
          </p:nvCxnSpPr>
          <p:spPr bwMode="auto">
            <a:xfrm flipH="0" flipV="1">
              <a:off x="181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3525122" name=""/>
            <p:cNvCxnSpPr>
              <a:cxnSpLocks/>
            </p:cNvCxnSpPr>
            <p:nvPr/>
          </p:nvCxnSpPr>
          <p:spPr bwMode="auto">
            <a:xfrm flipH="0" flipV="1">
              <a:off x="137952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0467025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37952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3192468" name=""/>
          <p:cNvGrpSpPr/>
          <p:nvPr/>
        </p:nvGrpSpPr>
        <p:grpSpPr bwMode="auto">
          <a:xfrm rot="0" flipH="0" flipV="0">
            <a:off x="9704555" y="3429720"/>
            <a:ext cx="141318" cy="348101"/>
            <a:chOff x="0" y="0"/>
            <a:chExt cx="141318" cy="348101"/>
          </a:xfrm>
        </p:grpSpPr>
        <p:cxnSp>
          <p:nvCxnSpPr>
            <p:cNvPr id="1825947363" name=""/>
            <p:cNvCxnSpPr>
              <a:cxnSpLocks/>
            </p:cNvCxnSpPr>
            <p:nvPr/>
          </p:nvCxnSpPr>
          <p:spPr bwMode="auto">
            <a:xfrm flipH="0" flipV="1">
              <a:off x="185" y="358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7904593" name=""/>
            <p:cNvCxnSpPr>
              <a:cxnSpLocks/>
            </p:cNvCxnSpPr>
            <p:nvPr/>
          </p:nvCxnSpPr>
          <p:spPr bwMode="auto">
            <a:xfrm flipH="0" flipV="1">
              <a:off x="141318" y="0"/>
              <a:ext cx="0" cy="347742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5651800" name=""/>
            <p:cNvCxnSpPr>
              <a:cxnSpLocks/>
            </p:cNvCxnSpPr>
            <p:nvPr/>
          </p:nvCxnSpPr>
          <p:spPr bwMode="auto">
            <a:xfrm flipH="0" flipV="0">
              <a:off x="0" y="358"/>
              <a:ext cx="141318" cy="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6781706" name=""/>
          <p:cNvCxnSpPr>
            <a:cxnSpLocks/>
          </p:cNvCxnSpPr>
          <p:nvPr/>
        </p:nvCxnSpPr>
        <p:spPr bwMode="auto">
          <a:xfrm rot="0" flipH="1" flipV="0">
            <a:off x="9012171" y="3767761"/>
            <a:ext cx="136348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8718307" name=""/>
          <p:cNvCxnSpPr>
            <a:cxnSpLocks/>
          </p:cNvCxnSpPr>
          <p:nvPr/>
        </p:nvCxnSpPr>
        <p:spPr bwMode="auto">
          <a:xfrm rot="0" flipH="1" flipV="0">
            <a:off x="9299188" y="3767761"/>
            <a:ext cx="127670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5800005" name="Line 1421534934"/>
          <p:cNvCxnSpPr>
            <a:cxnSpLocks/>
          </p:cNvCxnSpPr>
          <p:nvPr/>
        </p:nvCxnSpPr>
        <p:spPr bwMode="auto">
          <a:xfrm rot="0" flipH="1" flipV="0">
            <a:off x="9563016" y="3766680"/>
            <a:ext cx="133200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3867128" name=""/>
          <p:cNvCxnSpPr>
            <a:cxnSpLocks/>
          </p:cNvCxnSpPr>
          <p:nvPr/>
        </p:nvCxnSpPr>
        <p:spPr bwMode="auto">
          <a:xfrm rot="0" flipH="1" flipV="0">
            <a:off x="9837236" y="3767761"/>
            <a:ext cx="126758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6807159" name=""/>
          <p:cNvCxnSpPr>
            <a:cxnSpLocks/>
          </p:cNvCxnSpPr>
          <p:nvPr/>
        </p:nvCxnSpPr>
        <p:spPr bwMode="auto">
          <a:xfrm rot="0" flipH="1" flipV="0">
            <a:off x="10115025" y="3767761"/>
            <a:ext cx="96162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2005808" name=""/>
          <p:cNvCxnSpPr>
            <a:cxnSpLocks/>
          </p:cNvCxnSpPr>
          <p:nvPr/>
        </p:nvCxnSpPr>
        <p:spPr bwMode="auto">
          <a:xfrm rot="0" flipH="1" flipV="0">
            <a:off x="8753049" y="3767761"/>
            <a:ext cx="136348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</p:cNvCxnSpPr>
          <p:nvPr/>
        </p:nvCxnSpPr>
        <p:spPr bwMode="auto">
          <a:xfrm flipH="0" flipV="0">
            <a:off x="7220599" y="2597149"/>
            <a:ext cx="0" cy="1403348"/>
          </a:xfrm>
          <a:prstGeom prst="line">
            <a:avLst/>
          </a:prstGeom>
          <a:ln w="19049" cap="flat" cmpd="sng" algn="ctr">
            <a:solidFill>
              <a:srgbClr val="000000"/>
            </a:solidFill>
            <a:prstDash val="sys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6296380" name=""/>
          <p:cNvSpPr txBox="1"/>
          <p:nvPr/>
        </p:nvSpPr>
        <p:spPr bwMode="auto">
          <a:xfrm flipH="0" flipV="0">
            <a:off x="6609776" y="2920999"/>
            <a:ext cx="562833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/>
              <a:t>tg01</a:t>
            </a:r>
            <a:endParaRPr/>
          </a:p>
        </p:txBody>
      </p:sp>
      <p:sp>
        <p:nvSpPr>
          <p:cNvPr id="867985081" name=""/>
          <p:cNvSpPr txBox="1"/>
          <p:nvPr/>
        </p:nvSpPr>
        <p:spPr bwMode="auto">
          <a:xfrm flipH="0" flipV="0">
            <a:off x="6610495" y="3429000"/>
            <a:ext cx="562113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/>
              <a:t>tg02</a:t>
            </a:r>
            <a:endParaRPr/>
          </a:p>
        </p:txBody>
      </p:sp>
      <p:sp>
        <p:nvSpPr>
          <p:cNvPr id="569893710" name=""/>
          <p:cNvSpPr txBox="1"/>
          <p:nvPr/>
        </p:nvSpPr>
        <p:spPr bwMode="auto">
          <a:xfrm flipH="0" flipV="0">
            <a:off x="838198" y="3476729"/>
            <a:ext cx="567152" cy="7318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/>
              <a:t>tg01</a:t>
            </a:r>
            <a:endParaRPr sz="1400"/>
          </a:p>
          <a:p>
            <a:pPr>
              <a:defRPr/>
            </a:pPr>
            <a:r>
              <a:rPr sz="1400"/>
              <a:t>tg02</a:t>
            </a:r>
            <a:endParaRPr sz="1400"/>
          </a:p>
          <a:p>
            <a:pPr>
              <a:defRPr/>
            </a:pPr>
            <a:r>
              <a:rPr sz="1400"/>
              <a:t>...</a:t>
            </a:r>
            <a:endParaRPr/>
          </a:p>
        </p:txBody>
      </p:sp>
      <p:cxnSp>
        <p:nvCxnSpPr>
          <p:cNvPr id="515439512" name=""/>
          <p:cNvCxnSpPr>
            <a:cxnSpLocks/>
          </p:cNvCxnSpPr>
          <p:nvPr/>
        </p:nvCxnSpPr>
        <p:spPr bwMode="auto">
          <a:xfrm flipH="0" flipV="0">
            <a:off x="1500992" y="3298822"/>
            <a:ext cx="0" cy="909786"/>
          </a:xfrm>
          <a:prstGeom prst="line">
            <a:avLst/>
          </a:prstGeom>
          <a:ln w="19049" cap="flat" cmpd="sng" algn="ctr">
            <a:solidFill>
              <a:srgbClr val="000000"/>
            </a:solidFill>
            <a:prstDash val="sys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625857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MultipleSynchDescription</a:t>
            </a: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: Docs</a:t>
            </a:r>
            <a:endParaRPr sz="4400"/>
          </a:p>
        </p:txBody>
      </p:sp>
      <p:pic>
        <p:nvPicPr>
          <p:cNvPr id="1987678825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2"/>
            <a:ext cx="2217962" cy="408213"/>
          </a:xfrm>
          <a:prstGeom prst="rect">
            <a:avLst/>
          </a:prstGeom>
        </p:spPr>
      </p:pic>
      <p:sp>
        <p:nvSpPr>
          <p:cNvPr id="102802173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609DD1-1053-06D0-0839-F6F7A233BE93}" type="slidenum">
              <a:rPr lang="en-US"/>
              <a:t>4</a:t>
            </a:fld>
            <a:endParaRPr/>
          </a:p>
        </p:txBody>
      </p:sp>
      <p:pic>
        <p:nvPicPr>
          <p:cNvPr id="1625811166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807208" y="1815352"/>
            <a:ext cx="6575924" cy="3765176"/>
          </a:xfrm>
          <a:prstGeom prst="rect">
            <a:avLst/>
          </a:prstGeom>
          <a:ln w="12699">
            <a:solidFill>
              <a:schemeClr val="accent1">
                <a:lumMod val="50196"/>
              </a:schemeClr>
            </a:solidFill>
            <a:prstDash val="solid"/>
          </a:ln>
        </p:spPr>
      </p:pic>
      <p:pic>
        <p:nvPicPr>
          <p:cNvPr id="1360341554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5118273" y="2381224"/>
            <a:ext cx="6525785" cy="2750220"/>
          </a:xfrm>
          <a:prstGeom prst="rect">
            <a:avLst/>
          </a:prstGeom>
          <a:ln w="12699">
            <a:solidFill>
              <a:schemeClr val="accent1">
                <a:lumMod val="50196"/>
              </a:schemeClr>
            </a:solidFill>
            <a:prstDash val="solid"/>
          </a:ln>
        </p:spPr>
      </p:pic>
      <p:sp>
        <p:nvSpPr>
          <p:cNvPr id="919418692" name=""/>
          <p:cNvSpPr/>
          <p:nvPr/>
        </p:nvSpPr>
        <p:spPr bwMode="auto">
          <a:xfrm flipH="0" flipV="0">
            <a:off x="1278617" y="4448735"/>
            <a:ext cx="2566146" cy="257734"/>
          </a:xfrm>
          <a:prstGeom prst="rect">
            <a:avLst/>
          </a:prstGeom>
          <a:noFill/>
          <a:ln w="19049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2739923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Working with </a:t>
            </a: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MultipleSynchDescription</a:t>
            </a:r>
            <a:endParaRPr sz="4400"/>
          </a:p>
        </p:txBody>
      </p:sp>
      <p:sp>
        <p:nvSpPr>
          <p:cNvPr id="1946334096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690687"/>
            <a:ext cx="10515600" cy="4351338"/>
          </a:xfrm>
        </p:spPr>
        <p:txBody>
          <a:bodyPr/>
          <a:lstStyle/>
          <a:p>
            <a:pPr marL="394023" indent="-394023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Get channels and synchronizers from MG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120585839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2"/>
            <a:ext cx="2217962" cy="408213"/>
          </a:xfrm>
          <a:prstGeom prst="rect">
            <a:avLst/>
          </a:prstGeom>
        </p:spPr>
      </p:pic>
      <p:sp>
        <p:nvSpPr>
          <p:cNvPr id="191562866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7080DD-4B13-9412-4CD9-3FE502080AFD}" type="slidenum">
              <a:rPr lang="en-US"/>
              <a:t>5</a:t>
            </a:fld>
            <a:endParaRPr/>
          </a:p>
        </p:txBody>
      </p:sp>
      <p:pic>
        <p:nvPicPr>
          <p:cNvPr id="1114034690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240840" y="3709474"/>
            <a:ext cx="9058275" cy="9620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2202667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Working with </a:t>
            </a: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MultipleSynchDescription</a:t>
            </a:r>
            <a:endParaRPr sz="4400"/>
          </a:p>
        </p:txBody>
      </p:sp>
      <p:sp>
        <p:nvSpPr>
          <p:cNvPr id="1254221400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690687"/>
            <a:ext cx="10515600" cy="4351338"/>
          </a:xfrm>
        </p:spPr>
        <p:txBody>
          <a:bodyPr/>
          <a:lstStyle/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Get channels and synchronizers from MG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Create synch descriptions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118668785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1"/>
            <a:ext cx="2217961" cy="408213"/>
          </a:xfrm>
          <a:prstGeom prst="rect">
            <a:avLst/>
          </a:prstGeom>
        </p:spPr>
      </p:pic>
      <p:sp>
        <p:nvSpPr>
          <p:cNvPr id="159796367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3480DD-6679-9C47-06F1-7DEF62B1857A}" type="slidenum">
              <a:rPr lang="en-US"/>
              <a:t>6</a:t>
            </a:fld>
            <a:endParaRPr/>
          </a:p>
        </p:txBody>
      </p:sp>
      <p:pic>
        <p:nvPicPr>
          <p:cNvPr id="1466918782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570986" y="2733527"/>
            <a:ext cx="8355182" cy="3524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340701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Working with </a:t>
            </a: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MultipleSynchDescription</a:t>
            </a:r>
            <a:endParaRPr sz="4400"/>
          </a:p>
        </p:txBody>
      </p:sp>
      <p:sp>
        <p:nvSpPr>
          <p:cNvPr id="562195137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690687"/>
            <a:ext cx="10515600" cy="4351338"/>
          </a:xfrm>
        </p:spPr>
        <p:txBody>
          <a:bodyPr/>
          <a:lstStyle/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Get channels and synchronizers from MG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Create </a:t>
            </a: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synch descriptions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Set MSD, prepare and start MG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346998992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1"/>
            <a:ext cx="2217961" cy="408213"/>
          </a:xfrm>
          <a:prstGeom prst="rect">
            <a:avLst/>
          </a:prstGeom>
        </p:spPr>
      </p:pic>
      <p:sp>
        <p:nvSpPr>
          <p:cNvPr id="114577467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38B1470-0184-46E8-3A26-658D2053D834}" type="slidenum">
              <a:rPr lang="en-US"/>
              <a:t>7</a:t>
            </a:fld>
            <a:endParaRPr/>
          </a:p>
        </p:txBody>
      </p:sp>
      <p:pic>
        <p:nvPicPr>
          <p:cNvPr id="972899635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636058" y="3978088"/>
            <a:ext cx="7743825" cy="74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79785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Working with </a:t>
            </a: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MultipleSynchDescription</a:t>
            </a:r>
            <a:endParaRPr sz="4400"/>
          </a:p>
        </p:txBody>
      </p:sp>
      <p:sp>
        <p:nvSpPr>
          <p:cNvPr id="291679527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690687"/>
            <a:ext cx="10515600" cy="4351338"/>
          </a:xfrm>
        </p:spPr>
        <p:txBody>
          <a:bodyPr/>
          <a:lstStyle/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Get channels and synchronizers from MG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Create </a:t>
            </a: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synch descriptions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1" indent="-394021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Set MSD, prepare and start MG</a:t>
            </a:r>
            <a:endParaRPr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Wait until ready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876716953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1"/>
            <a:ext cx="2217961" cy="408213"/>
          </a:xfrm>
          <a:prstGeom prst="rect">
            <a:avLst/>
          </a:prstGeom>
        </p:spPr>
      </p:pic>
      <p:sp>
        <p:nvSpPr>
          <p:cNvPr id="205619774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041E6-2487-C698-B70E-3633BD7A00C4}" type="slidenum">
              <a:rPr lang="en-US"/>
              <a:t>8</a:t>
            </a:fld>
            <a:endParaRPr/>
          </a:p>
        </p:txBody>
      </p:sp>
      <p:pic>
        <p:nvPicPr>
          <p:cNvPr id="576735282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2018205" y="4661269"/>
            <a:ext cx="7963993" cy="5641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6565691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Working with </a:t>
            </a:r>
            <a:r>
              <a:rPr lang="en-US" sz="4400" b="0" i="0" u="none" strike="noStrike" cap="none" spc="0">
                <a:solidFill>
                  <a:schemeClr val="tx2"/>
                </a:solidFill>
                <a:latin typeface="Arial"/>
                <a:ea typeface="Arial"/>
                <a:cs typeface="Arial"/>
              </a:rPr>
              <a:t>MultipleSynchDescription</a:t>
            </a:r>
            <a:endParaRPr sz="4400"/>
          </a:p>
        </p:txBody>
      </p:sp>
      <p:sp>
        <p:nvSpPr>
          <p:cNvPr id="1156915055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690687"/>
            <a:ext cx="10515600" cy="4351338"/>
          </a:xfrm>
        </p:spPr>
        <p:txBody>
          <a:bodyPr/>
          <a:lstStyle/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Get channels and synchronizers from MG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Create </a:t>
            </a: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synch descriptions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1" indent="-394021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Set MSD, prepare and start MG</a:t>
            </a:r>
            <a:endParaRPr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94022" indent="-394022">
              <a:buFont typeface="Arial"/>
              <a:buAutoNum type="arabicPeriod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Wait until ready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129521472" name=""/>
          <p:cNvPicPr>
            <a:picLocks noChangeAspect="1"/>
          </p:cNvPicPr>
          <p:nvPr/>
        </p:nvPicPr>
        <p:blipFill>
          <a:blip r:embed="rId3"/>
          <a:srcRect l="14050" t="73361" r="64744" b="20768"/>
          <a:stretch/>
        </p:blipFill>
        <p:spPr bwMode="auto">
          <a:xfrm flipH="0" flipV="0">
            <a:off x="232713" y="6313711"/>
            <a:ext cx="2217961" cy="408213"/>
          </a:xfrm>
          <a:prstGeom prst="rect">
            <a:avLst/>
          </a:prstGeom>
        </p:spPr>
      </p:pic>
      <p:sp>
        <p:nvSpPr>
          <p:cNvPr id="57344815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317E4-BCC5-CD71-2A4F-3A107BBB542C}" type="slidenum">
              <a:rPr lang="en-US"/>
              <a:t>9</a:t>
            </a:fld>
            <a:endParaRPr/>
          </a:p>
        </p:txBody>
      </p:sp>
      <p:sp>
        <p:nvSpPr>
          <p:cNvPr id="581782184" name=""/>
          <p:cNvSpPr txBox="1"/>
          <p:nvPr/>
        </p:nvSpPr>
        <p:spPr bwMode="auto">
          <a:xfrm flipH="0" flipV="0">
            <a:off x="5447205" y="4852944"/>
            <a:ext cx="6438969" cy="118908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400"/>
              <a:t>To improve:</a:t>
            </a:r>
            <a:endParaRPr sz="2400"/>
          </a:p>
          <a:p>
            <a:pPr marL="283879" indent="-283879">
              <a:buFont typeface="Arial"/>
              <a:buChar char="•"/>
              <a:defRPr/>
            </a:pPr>
            <a:r>
              <a:rPr sz="2400"/>
              <a:t>Low level API</a:t>
            </a:r>
            <a:endParaRPr sz="2400"/>
          </a:p>
          <a:p>
            <a:pPr marL="283879" indent="-283879">
              <a:buFont typeface="Arial"/>
              <a:buChar char="•"/>
              <a:defRPr/>
            </a:pPr>
            <a:r>
              <a:rPr sz="2400"/>
              <a:t>No native data handling for now (Redis)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ONLYOFFICE/8.0.1.31</Application>
  <DocSecurity>0</DocSecurity>
  <PresentationFormat>Widescreen</PresentationFormat>
  <Paragraphs>0</Paragraphs>
  <Slides>17</Slides>
  <Notes>17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Jordi Aguilar Larruy (jalarruy)</cp:lastModifiedBy>
  <cp:revision>24</cp:revision>
  <dcterms:modified xsi:type="dcterms:W3CDTF">2025-08-27T11:28:54Z</dcterms:modified>
  <cp:category/>
  <cp:contentStatus/>
  <cp:version/>
</cp:coreProperties>
</file>