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ftr="0" hdr="0" sldNum="1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47754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348339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1752633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6377E84-DF12-CDDC-AF9E-42875FB13F58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110882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3602217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824981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D53316-CFA3-E473-07B7-B17D18BF1C2C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70812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8342027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5982112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1CCAE8A-54CE-1797-9AB9-B83C2BAD6A6D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442199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2542680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323994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5B70F1E-D5D2-7221-40BE-20114B891BE3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05056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52714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092893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D4355DD-1025-B52D-820C-DD03953DB0C0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612080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980812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341249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65ADD3-4834-2EB8-D414-ECC4BADA82AA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126337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3499351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0311607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C3769EA-B677-B4EB-A226-5FD1B0C5209F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766656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8016799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445315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A415530-2CA4-82C0-19A3-58D9E3AD462C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276447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57811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8742059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609CA03-E1F5-A31D-EACC-7BE235290F62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94506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507274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5437926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DB4D5C-0FE9-748B-6931-630C5E1392FC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870866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152869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6970707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7234C1-109D-1CD8-8F47-68D104671DFD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93458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295474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445394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0EDDE1-EAA8-8A91-1F48-CACF8DADC6BB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475829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867325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711910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D199136-07A5-752E-DDBA-C3C9BAB71168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64645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656619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646095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C43F3CB-3909-D197-C598-8DBF4F9B0BE0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484448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0398438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277488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A2354F6-64FC-14BA-A804-DE70032212A2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631228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039894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06821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83ED6-146C-C6AC-EB76-68B9FE188249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5.png"/><Relationship Id="rId5" Type="http://schemas.openxmlformats.org/officeDocument/2006/relationships/hyperlink" Target="https://aiguide.substack.com/p/why-the-abstraction-and-reasoning?trk=public_post_comment-text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hyperlink" Target="https://safjan.com/understanding-retrieval-augmented-generation-rag-empowering-llms/" TargetMode="External"/><Relationship Id="rId9" Type="http://schemas.openxmlformats.org/officeDocument/2006/relationships/hyperlink" Target="https://knative.dev/blog/articles/llm-agents-overview/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0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s://accelconf.web.cern.ch/icalepcs2017/papers/tuapl05.pdf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5" Type="http://schemas.openxmlformats.org/officeDocument/2006/relationships/image" Target="../media/image2.jpg"/><Relationship Id="rId6" Type="http://schemas.openxmlformats.org/officeDocument/2006/relationships/image" Target="../media/image11.jpg"/><Relationship Id="rId7" Type="http://schemas.openxmlformats.org/officeDocument/2006/relationships/image" Target="../media/image1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1142640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1102178" y="1326470"/>
            <a:ext cx="10111500" cy="238759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>
                <a:solidFill>
                  <a:schemeClr val="tx2"/>
                </a:solidFill>
              </a:rPr>
              <a:t>PandABox integration in Sardana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963987"/>
            <a:ext cx="9144000" cy="1655761"/>
          </a:xfrm>
        </p:spPr>
        <p:txBody>
          <a:bodyPr/>
          <a:lstStyle/>
          <a:p>
            <a:pPr>
              <a:defRPr/>
            </a:pPr>
            <a:r>
              <a:rPr lang="en-US" sz="2200"/>
              <a:t>Jordi Aguilar</a:t>
            </a:r>
            <a:endParaRPr lang="en-US" sz="2200"/>
          </a:p>
        </p:txBody>
      </p:sp>
      <p:pic>
        <p:nvPicPr>
          <p:cNvPr id="1954051214" name=""/>
          <p:cNvPicPr>
            <a:picLocks noChangeAspect="1"/>
          </p:cNvPicPr>
          <p:nvPr/>
        </p:nvPicPr>
        <p:blipFill>
          <a:blip r:embed="rId3"/>
          <a:srcRect l="14050" t="73362" r="64744" b="20768"/>
          <a:stretch/>
        </p:blipFill>
        <p:spPr bwMode="auto">
          <a:xfrm flipH="0" flipV="0">
            <a:off x="232713" y="6313714"/>
            <a:ext cx="2217963" cy="408214"/>
          </a:xfrm>
          <a:prstGeom prst="rect">
            <a:avLst/>
          </a:prstGeom>
        </p:spPr>
      </p:pic>
      <p:sp>
        <p:nvSpPr>
          <p:cNvPr id="105530563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A2D243-2754-2F6E-F9BD-7B44B89B936C}" type="slidenum">
              <a:rPr lang="en-US"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157373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LLMs More than chatting</a:t>
            </a:r>
            <a:endParaRPr/>
          </a:p>
        </p:txBody>
      </p:sp>
      <p:pic>
        <p:nvPicPr>
          <p:cNvPr id="70833707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0"/>
            <a:ext cx="2217960" cy="408213"/>
          </a:xfrm>
          <a:prstGeom prst="rect">
            <a:avLst/>
          </a:prstGeom>
        </p:spPr>
      </p:pic>
      <p:sp>
        <p:nvSpPr>
          <p:cNvPr id="58579782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3FF9C3-1B57-98B9-D63F-2A91AE175314}" type="slidenum">
              <a:rPr lang="en-US"/>
              <a:t>10</a:t>
            </a:fld>
            <a:endParaRPr/>
          </a:p>
        </p:txBody>
      </p:sp>
      <p:sp>
        <p:nvSpPr>
          <p:cNvPr id="1455649825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38197" y="1825623"/>
            <a:ext cx="7553459" cy="448808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lvl="0">
              <a:defRPr/>
            </a:pPr>
            <a:r>
              <a:rPr/>
              <a:t>Information extraction</a:t>
            </a:r>
            <a:endParaRPr/>
          </a:p>
          <a:p>
            <a:pPr lvl="0">
              <a:defRPr/>
            </a:pPr>
            <a:r>
              <a:rPr/>
              <a:t>Contextual understanding</a:t>
            </a:r>
            <a:endParaRPr/>
          </a:p>
          <a:p>
            <a:pPr lvl="0">
              <a:defRPr/>
            </a:pPr>
            <a:r>
              <a:rPr/>
              <a:t>Task automation</a:t>
            </a:r>
            <a:endParaRPr/>
          </a:p>
          <a:p>
            <a:pPr lvl="0">
              <a:defRPr/>
            </a:pPr>
            <a:r>
              <a:rPr/>
              <a:t>Logical inference, abstract reasoning</a:t>
            </a:r>
            <a:endParaRPr/>
          </a:p>
          <a:p>
            <a:pPr lvl="0">
              <a:defRPr/>
            </a:pPr>
            <a:r>
              <a:rPr/>
              <a:t>Different “architectures”:</a:t>
            </a:r>
            <a:endParaRPr/>
          </a:p>
          <a:p>
            <a:pPr lvl="1" algn="l"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Structured Output</a:t>
            </a:r>
            <a:endParaRPr sz="1400"/>
          </a:p>
          <a:p>
            <a:pPr lvl="1" algn="l"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Function calling</a:t>
            </a:r>
            <a:endParaRPr sz="1400"/>
          </a:p>
          <a:p>
            <a:pPr lvl="1" algn="l"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Agents</a:t>
            </a:r>
            <a:endParaRPr sz="1400"/>
          </a:p>
          <a:p>
            <a:pPr lvl="1" algn="l"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RAG</a:t>
            </a:r>
            <a:endParaRPr sz="1400"/>
          </a:p>
          <a:p>
            <a:pPr lvl="1"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MCP Servers</a:t>
            </a:r>
            <a:endParaRPr lang="en-US"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...</a:t>
            </a:r>
            <a:endParaRPr/>
          </a:p>
        </p:txBody>
      </p:sp>
      <p:sp>
        <p:nvSpPr>
          <p:cNvPr id="238234551" name=""/>
          <p:cNvSpPr txBox="1"/>
          <p:nvPr/>
        </p:nvSpPr>
        <p:spPr bwMode="auto">
          <a:xfrm flipH="0" flipV="0">
            <a:off x="1245373" y="4657500"/>
            <a:ext cx="327324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pic>
        <p:nvPicPr>
          <p:cNvPr id="6593986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610599" y="466438"/>
            <a:ext cx="2875668" cy="2084859"/>
          </a:xfrm>
          <a:prstGeom prst="rect">
            <a:avLst/>
          </a:prstGeom>
        </p:spPr>
      </p:pic>
      <p:sp>
        <p:nvSpPr>
          <p:cNvPr id="1786031337" name=""/>
          <p:cNvSpPr txBox="1"/>
          <p:nvPr/>
        </p:nvSpPr>
        <p:spPr bwMode="auto">
          <a:xfrm flipH="0" flipV="0">
            <a:off x="8562893" y="2525730"/>
            <a:ext cx="3407994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800"/>
              <a:t>ARC: </a:t>
            </a:r>
            <a:r>
              <a:rPr lang="en-US" sz="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5" tooltip="https://aiguide.substack.com/p/why-the-abstraction-and-reasoning?trk=public_post_comment-text"/>
              </a:rPr>
              <a:t>https://aiguide.substack.com/p/why-the-abstraction-and-reasoning?trk=public_post_comment-text</a:t>
            </a:r>
            <a:endParaRPr sz="800"/>
          </a:p>
        </p:txBody>
      </p:sp>
      <p:pic>
        <p:nvPicPr>
          <p:cNvPr id="1456236042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165280" y="3375488"/>
            <a:ext cx="3320987" cy="1790578"/>
          </a:xfrm>
          <a:prstGeom prst="rect">
            <a:avLst/>
          </a:prstGeom>
        </p:spPr>
      </p:pic>
      <p:pic>
        <p:nvPicPr>
          <p:cNvPr id="1862402471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3715938" y="4840560"/>
            <a:ext cx="4071897" cy="1422613"/>
          </a:xfrm>
          <a:prstGeom prst="rect">
            <a:avLst/>
          </a:prstGeom>
        </p:spPr>
      </p:pic>
      <p:sp>
        <p:nvSpPr>
          <p:cNvPr id="1446598478" name=""/>
          <p:cNvSpPr txBox="1"/>
          <p:nvPr/>
        </p:nvSpPr>
        <p:spPr bwMode="auto">
          <a:xfrm flipH="0" flipV="0">
            <a:off x="3725477" y="6239409"/>
            <a:ext cx="3926382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RAG: </a:t>
            </a:r>
            <a:r>
              <a:rPr lang="en-US" sz="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8" tooltip="https://safjan.com/understanding-retrieval-augmented-generation-rag-empowering-llms/"/>
              </a:rPr>
              <a:t> https://safjan.com/understanding-retrieval-augmented-generation-rag-empowering-llms/</a:t>
            </a:r>
            <a:endParaRPr lang="en-US" sz="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57872638" name=""/>
          <p:cNvSpPr txBox="1"/>
          <p:nvPr/>
        </p:nvSpPr>
        <p:spPr bwMode="auto">
          <a:xfrm flipH="0" flipV="0">
            <a:off x="8166909" y="5190589"/>
            <a:ext cx="3324896" cy="2137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Agents: </a:t>
            </a:r>
            <a:r>
              <a:rPr lang="en-US" sz="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9" tooltip="https://knative.dev/blog/articles/llm-agents-overview/"/>
              </a:rPr>
              <a:t>https://knative.dev/blog/articles/llm-agents-overview/</a:t>
            </a:r>
            <a:endParaRPr lang="en-US" sz="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953912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LLM for PandABox: Approach</a:t>
            </a:r>
            <a:endParaRPr/>
          </a:p>
        </p:txBody>
      </p:sp>
      <p:pic>
        <p:nvPicPr>
          <p:cNvPr id="1152026198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1"/>
            <a:ext cx="2217961" cy="408213"/>
          </a:xfrm>
          <a:prstGeom prst="rect">
            <a:avLst/>
          </a:prstGeom>
        </p:spPr>
      </p:pic>
      <p:sp>
        <p:nvSpPr>
          <p:cNvPr id="47932112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F1D3B4-25F3-DCAC-4BB6-A1236BA9064E}" type="slidenum">
              <a:rPr lang="en-US"/>
              <a:t>11</a:t>
            </a:fld>
            <a:endParaRPr/>
          </a:p>
        </p:txBody>
      </p:sp>
      <p:grpSp>
        <p:nvGrpSpPr>
          <p:cNvPr id="572425653" name=""/>
          <p:cNvGrpSpPr/>
          <p:nvPr/>
        </p:nvGrpSpPr>
        <p:grpSpPr bwMode="auto">
          <a:xfrm flipH="0" flipV="0">
            <a:off x="1565151" y="1504767"/>
            <a:ext cx="1648865" cy="1479505"/>
            <a:chOff x="0" y="0"/>
            <a:chExt cx="1648865" cy="1479505"/>
          </a:xfrm>
        </p:grpSpPr>
        <p:pic>
          <p:nvPicPr>
            <p:cNvPr id="1178204867" name=""/>
            <p:cNvPicPr>
              <a:picLocks noChangeAspect="1"/>
            </p:cNvPicPr>
            <p:nvPr/>
          </p:nvPicPr>
          <p:blipFill>
            <a:blip r:embed="rId4"/>
            <a:srcRect l="34049" t="31221" r="17961" b="23601"/>
            <a:stretch/>
          </p:blipFill>
          <p:spPr bwMode="auto">
            <a:xfrm flipH="0" flipV="0">
              <a:off x="0" y="0"/>
              <a:ext cx="1647599" cy="1174345"/>
            </a:xfrm>
            <a:prstGeom prst="rect">
              <a:avLst/>
            </a:prstGeom>
          </p:spPr>
        </p:pic>
        <p:sp>
          <p:nvSpPr>
            <p:cNvPr id="2033848472" name=""/>
            <p:cNvSpPr txBox="1"/>
            <p:nvPr/>
          </p:nvSpPr>
          <p:spPr bwMode="auto">
            <a:xfrm flipH="0" flipV="0">
              <a:off x="0" y="1174345"/>
              <a:ext cx="1648865" cy="305159"/>
            </a:xfrm>
            <a:prstGeom prst="rect">
              <a:avLst/>
            </a:prstGeom>
            <a:noFill/>
            <a:ln w="6349">
              <a:solidFill>
                <a:schemeClr val="accent1">
                  <a:lumMod val="50196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1400"/>
                <a:t>Preliminary layout</a:t>
              </a:r>
              <a:endParaRPr sz="1400"/>
            </a:p>
          </p:txBody>
        </p:sp>
      </p:grpSp>
      <p:grpSp>
        <p:nvGrpSpPr>
          <p:cNvPr id="644192382" name=""/>
          <p:cNvGrpSpPr/>
          <p:nvPr/>
        </p:nvGrpSpPr>
        <p:grpSpPr bwMode="auto">
          <a:xfrm flipH="0" flipV="0">
            <a:off x="1570551" y="4803504"/>
            <a:ext cx="1309273" cy="1413886"/>
            <a:chOff x="0" y="0"/>
            <a:chExt cx="1309273" cy="1413886"/>
          </a:xfrm>
        </p:grpSpPr>
        <p:pic>
          <p:nvPicPr>
            <p:cNvPr id="1220417667" name="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 flipH="0" flipV="0">
              <a:off x="0" y="0"/>
              <a:ext cx="1305150" cy="956326"/>
            </a:xfrm>
            <a:prstGeom prst="rect">
              <a:avLst/>
            </a:prstGeom>
          </p:spPr>
        </p:pic>
        <p:sp>
          <p:nvSpPr>
            <p:cNvPr id="1730297718" name=""/>
            <p:cNvSpPr txBox="1"/>
            <p:nvPr/>
          </p:nvSpPr>
          <p:spPr bwMode="auto">
            <a:xfrm rot="0" flipH="0" flipV="0">
              <a:off x="0" y="956326"/>
              <a:ext cx="1309273" cy="457560"/>
            </a:xfrm>
            <a:prstGeom prst="rect">
              <a:avLst/>
            </a:prstGeom>
            <a:noFill/>
            <a:ln w="6349">
              <a:solidFill>
                <a:schemeClr val="accent1">
                  <a:lumMod val="50196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1200"/>
                <a:t>Blocks Documentation</a:t>
              </a:r>
              <a:endParaRPr sz="1200"/>
            </a:p>
          </p:txBody>
        </p:sp>
      </p:grpSp>
      <p:grpSp>
        <p:nvGrpSpPr>
          <p:cNvPr id="507827612" name=""/>
          <p:cNvGrpSpPr/>
          <p:nvPr/>
        </p:nvGrpSpPr>
        <p:grpSpPr bwMode="auto">
          <a:xfrm>
            <a:off x="4969809" y="2679824"/>
            <a:ext cx="1472562" cy="1983118"/>
            <a:chOff x="0" y="0"/>
            <a:chExt cx="1472562" cy="1983118"/>
          </a:xfrm>
        </p:grpSpPr>
        <p:pic>
          <p:nvPicPr>
            <p:cNvPr id="1839689634" name="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 flipH="0" flipV="0">
              <a:off x="0" y="488039"/>
              <a:ext cx="1472562" cy="1495078"/>
            </a:xfrm>
            <a:prstGeom prst="rect">
              <a:avLst/>
            </a:prstGeom>
            <a:ln w="28575">
              <a:solidFill>
                <a:schemeClr val="accent1">
                  <a:lumMod val="50196"/>
                </a:schemeClr>
              </a:solidFill>
              <a:prstDash val="solid"/>
            </a:ln>
          </p:spPr>
        </p:pic>
        <p:sp>
          <p:nvSpPr>
            <p:cNvPr id="144967230" name=""/>
            <p:cNvSpPr txBox="1"/>
            <p:nvPr/>
          </p:nvSpPr>
          <p:spPr bwMode="auto">
            <a:xfrm flipH="0" flipV="0">
              <a:off x="280330" y="0"/>
              <a:ext cx="845859" cy="488039"/>
            </a:xfrm>
            <a:prstGeom prst="rect">
              <a:avLst/>
            </a:prstGeom>
            <a:noFill/>
            <a:ln w="28575">
              <a:solidFill>
                <a:schemeClr val="accent1">
                  <a:lumMod val="50196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2600"/>
                <a:t>LLM</a:t>
              </a:r>
              <a:endParaRPr sz="2600"/>
            </a:p>
          </p:txBody>
        </p:sp>
      </p:grpSp>
      <p:sp>
        <p:nvSpPr>
          <p:cNvPr id="967654739" name=""/>
          <p:cNvSpPr txBox="1"/>
          <p:nvPr/>
        </p:nvSpPr>
        <p:spPr bwMode="auto">
          <a:xfrm flipH="0" flipV="0">
            <a:off x="900084" y="3585252"/>
            <a:ext cx="347823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452602880" name=""/>
          <p:cNvSpPr txBox="1"/>
          <p:nvPr/>
        </p:nvSpPr>
        <p:spPr bwMode="auto">
          <a:xfrm flipH="0" flipV="0">
            <a:off x="396866" y="3585252"/>
            <a:ext cx="3446744" cy="427079"/>
          </a:xfrm>
          <a:prstGeom prst="rect">
            <a:avLst/>
          </a:prstGeom>
          <a:solidFill>
            <a:srgbClr val="92D050">
              <a:alpha val="67000"/>
            </a:srgb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200"/>
              <a:t>{synchronization_params}</a:t>
            </a:r>
            <a:endParaRPr sz="2200"/>
          </a:p>
        </p:txBody>
      </p:sp>
      <p:cxnSp>
        <p:nvCxnSpPr>
          <p:cNvPr id="0" name=""/>
          <p:cNvCxnSpPr>
            <a:cxnSpLocks/>
            <a:endCxn id="1839689634" idx="1"/>
          </p:cNvCxnSpPr>
          <p:nvPr/>
        </p:nvCxnSpPr>
        <p:spPr bwMode="auto">
          <a:xfrm rot="0" flipH="0" flipV="0">
            <a:off x="3243875" y="2258173"/>
            <a:ext cx="1725933" cy="165723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0" name=""/>
          <p:cNvCxnSpPr>
            <a:cxnSpLocks/>
            <a:stCxn id="1452602880" idx="3"/>
            <a:endCxn id="1839689634" idx="1"/>
          </p:cNvCxnSpPr>
          <p:nvPr/>
        </p:nvCxnSpPr>
        <p:spPr bwMode="auto">
          <a:xfrm rot="0" flipH="0" flipV="0">
            <a:off x="3843611" y="3798792"/>
            <a:ext cx="1126198" cy="116611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0" name=""/>
          <p:cNvCxnSpPr>
            <a:cxnSpLocks/>
            <a:endCxn id="1839689634" idx="1"/>
          </p:cNvCxnSpPr>
          <p:nvPr/>
        </p:nvCxnSpPr>
        <p:spPr bwMode="auto">
          <a:xfrm rot="0" flipH="0" flipV="1">
            <a:off x="2922808" y="3915404"/>
            <a:ext cx="2047001" cy="158555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881609" name=""/>
          <p:cNvGrpSpPr/>
          <p:nvPr/>
        </p:nvGrpSpPr>
        <p:grpSpPr bwMode="auto">
          <a:xfrm flipH="0" flipV="0">
            <a:off x="8009915" y="2968617"/>
            <a:ext cx="2768702" cy="2198733"/>
            <a:chOff x="0" y="0"/>
            <a:chExt cx="2768702" cy="2198733"/>
          </a:xfrm>
        </p:grpSpPr>
        <p:pic>
          <p:nvPicPr>
            <p:cNvPr id="622128865" name=""/>
            <p:cNvPicPr>
              <a:picLocks noChangeAspect="1"/>
            </p:cNvPicPr>
            <p:nvPr/>
          </p:nvPicPr>
          <p:blipFill>
            <a:blip r:embed="rId4"/>
            <a:srcRect l="34049" t="31221" r="17961" b="23601"/>
            <a:stretch/>
          </p:blipFill>
          <p:spPr bwMode="auto">
            <a:xfrm flipH="0" flipV="0">
              <a:off x="0" y="0"/>
              <a:ext cx="2756506" cy="1893573"/>
            </a:xfrm>
            <a:prstGeom prst="rect">
              <a:avLst/>
            </a:prstGeom>
          </p:spPr>
        </p:pic>
        <p:sp>
          <p:nvSpPr>
            <p:cNvPr id="1787419235" name=""/>
            <p:cNvSpPr txBox="1"/>
            <p:nvPr/>
          </p:nvSpPr>
          <p:spPr bwMode="auto">
            <a:xfrm flipH="0" flipV="0">
              <a:off x="0" y="1893573"/>
              <a:ext cx="2768702" cy="305159"/>
            </a:xfrm>
            <a:prstGeom prst="rect">
              <a:avLst/>
            </a:prstGeom>
            <a:noFill/>
            <a:ln w="6349">
              <a:solidFill>
                <a:schemeClr val="accent1">
                  <a:lumMod val="50196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1400"/>
                <a:t>Modified layout</a:t>
              </a:r>
              <a:endParaRPr sz="1400"/>
            </a:p>
          </p:txBody>
        </p:sp>
      </p:grpSp>
      <p:cxnSp>
        <p:nvCxnSpPr>
          <p:cNvPr id="0" name=""/>
          <p:cNvCxnSpPr>
            <a:cxnSpLocks/>
            <a:stCxn id="1839689634" idx="3"/>
            <a:endCxn id="622128865" idx="1"/>
          </p:cNvCxnSpPr>
          <p:nvPr/>
        </p:nvCxnSpPr>
        <p:spPr bwMode="auto">
          <a:xfrm rot="0" flipH="0" flipV="0">
            <a:off x="6442371" y="3915404"/>
            <a:ext cx="1567543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584039" name=""/>
          <p:cNvSpPr txBox="1"/>
          <p:nvPr/>
        </p:nvSpPr>
        <p:spPr bwMode="auto">
          <a:xfrm flipH="0" flipV="0">
            <a:off x="4710084" y="5839535"/>
            <a:ext cx="213118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Everything’s JSON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198546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LLM for PandABox: Approach</a:t>
            </a:r>
            <a:endParaRPr/>
          </a:p>
        </p:txBody>
      </p:sp>
      <p:pic>
        <p:nvPicPr>
          <p:cNvPr id="1752129205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0"/>
            <a:ext cx="2217960" cy="408213"/>
          </a:xfrm>
          <a:prstGeom prst="rect">
            <a:avLst/>
          </a:prstGeom>
        </p:spPr>
      </p:pic>
      <p:sp>
        <p:nvSpPr>
          <p:cNvPr id="133075017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8802FD-9CBB-14D6-89CC-95B638EEFF43}" type="slidenum">
              <a:rPr lang="en-US"/>
              <a:t>12</a:t>
            </a:fld>
            <a:endParaRPr/>
          </a:p>
        </p:txBody>
      </p:sp>
      <p:grpSp>
        <p:nvGrpSpPr>
          <p:cNvPr id="960131183" name=""/>
          <p:cNvGrpSpPr/>
          <p:nvPr/>
        </p:nvGrpSpPr>
        <p:grpSpPr bwMode="auto">
          <a:xfrm>
            <a:off x="318821" y="2778893"/>
            <a:ext cx="1472562" cy="1983116"/>
            <a:chOff x="0" y="0"/>
            <a:chExt cx="1472562" cy="1983116"/>
          </a:xfrm>
        </p:grpSpPr>
        <p:pic>
          <p:nvPicPr>
            <p:cNvPr id="417828714" name="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flipH="0" flipV="0">
              <a:off x="0" y="488039"/>
              <a:ext cx="1472562" cy="1495077"/>
            </a:xfrm>
            <a:prstGeom prst="rect">
              <a:avLst/>
            </a:prstGeom>
            <a:ln w="28575">
              <a:solidFill>
                <a:schemeClr val="accent1">
                  <a:lumMod val="50196"/>
                </a:schemeClr>
              </a:solidFill>
              <a:prstDash val="solid"/>
            </a:ln>
          </p:spPr>
        </p:pic>
        <p:sp>
          <p:nvSpPr>
            <p:cNvPr id="296835928" name=""/>
            <p:cNvSpPr txBox="1"/>
            <p:nvPr/>
          </p:nvSpPr>
          <p:spPr bwMode="auto">
            <a:xfrm flipH="0" flipV="0">
              <a:off x="280329" y="0"/>
              <a:ext cx="845858" cy="488039"/>
            </a:xfrm>
            <a:prstGeom prst="rect">
              <a:avLst/>
            </a:prstGeom>
            <a:noFill/>
            <a:ln w="28575">
              <a:solidFill>
                <a:schemeClr val="accent1">
                  <a:lumMod val="50196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2600"/>
                <a:t>LLM</a:t>
              </a:r>
              <a:endParaRPr sz="2600"/>
            </a:p>
          </p:txBody>
        </p:sp>
      </p:grpSp>
      <p:sp>
        <p:nvSpPr>
          <p:cNvPr id="82224481" name=""/>
          <p:cNvSpPr txBox="1"/>
          <p:nvPr/>
        </p:nvSpPr>
        <p:spPr bwMode="auto">
          <a:xfrm flipH="0" flipV="0">
            <a:off x="3100332" y="1498314"/>
            <a:ext cx="7693791" cy="2377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500">
                <a:solidFill>
                  <a:schemeClr val="accent1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prompt</a:t>
            </a:r>
            <a:r>
              <a:rPr sz="1500">
                <a:solidFill>
                  <a:schemeClr val="accent1"/>
                </a:solidFill>
                <a:latin typeface="FreeSans"/>
                <a:ea typeface="FreeSans"/>
                <a:cs typeface="FreeSans"/>
              </a:rPr>
              <a:t> </a:t>
            </a:r>
            <a:r>
              <a:rPr sz="1500">
                <a:solidFill>
                  <a:schemeClr val="bg1"/>
                </a:solidFill>
                <a:latin typeface="FreeSans"/>
                <a:ea typeface="FreeSans"/>
                <a:cs typeface="FreeSans"/>
              </a:rPr>
              <a:t>=</a:t>
            </a:r>
            <a:r>
              <a:rPr sz="1500">
                <a:latin typeface="FreeSans"/>
                <a:ea typeface="FreeSans"/>
                <a:cs typeface="FreeSans"/>
              </a:rPr>
              <a:t> </a:t>
            </a:r>
            <a:r>
              <a:rPr sz="1500">
                <a:solidFill>
                  <a:schemeClr val="accent2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”””</a:t>
            </a:r>
            <a:endParaRPr sz="1500">
              <a:solidFill>
                <a:schemeClr val="accent2">
                  <a:lumMod val="60000"/>
                  <a:lumOff val="40000"/>
                </a:schemeClr>
              </a:solidFill>
              <a:latin typeface="FreeSans"/>
              <a:cs typeface="FreeSans"/>
            </a:endParaRPr>
          </a:p>
          <a:p>
            <a:pPr>
              <a:defRPr/>
            </a:pPr>
            <a:r>
              <a:rPr sz="1500">
                <a:solidFill>
                  <a:schemeClr val="accent2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You are responsible for updating the blocks parameters of a PandaBox layout </a:t>
            </a:r>
            <a:r>
              <a:rPr sz="1500">
                <a:solidFill>
                  <a:schemeClr val="accent2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[...]</a:t>
            </a:r>
            <a:endParaRPr sz="1500">
              <a:solidFill>
                <a:schemeClr val="accent2">
                  <a:lumMod val="60000"/>
                  <a:lumOff val="40000"/>
                </a:schemeClr>
              </a:solidFill>
              <a:latin typeface="FreeSans"/>
              <a:cs typeface="FreeSans"/>
            </a:endParaRPr>
          </a:p>
          <a:p>
            <a:pPr>
              <a:defRPr/>
            </a:pPr>
            <a:r>
              <a:rPr sz="1500">
                <a:solidFill>
                  <a:schemeClr val="accent2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You will be given three inputs </a:t>
            </a:r>
            <a:r>
              <a:rPr sz="1500">
                <a:solidFill>
                  <a:schemeClr val="accent2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[...]</a:t>
            </a:r>
            <a:endParaRPr sz="1500">
              <a:solidFill>
                <a:schemeClr val="accent2">
                  <a:lumMod val="60000"/>
                  <a:lumOff val="40000"/>
                </a:schemeClr>
              </a:solidFill>
              <a:latin typeface="FreeSans"/>
              <a:cs typeface="FreeSans"/>
            </a:endParaRPr>
          </a:p>
          <a:p>
            <a:pPr>
              <a:defRPr/>
            </a:pPr>
            <a:r>
              <a:rPr sz="1500">
                <a:solidFill>
                  <a:schemeClr val="accent2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The goal is to [...]</a:t>
            </a:r>
            <a:endParaRPr sz="1500">
              <a:solidFill>
                <a:schemeClr val="accent2">
                  <a:lumMod val="60000"/>
                  <a:lumOff val="40000"/>
                </a:schemeClr>
              </a:solidFill>
              <a:latin typeface="FreeSans"/>
              <a:cs typeface="FreeSans"/>
            </a:endParaRPr>
          </a:p>
          <a:p>
            <a:pPr>
              <a:defRPr/>
            </a:pPr>
            <a:r>
              <a:rPr sz="1500">
                <a:solidFill>
                  <a:schemeClr val="accent2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Make sure to [...]</a:t>
            </a:r>
            <a:endParaRPr sz="1500">
              <a:solidFill>
                <a:schemeClr val="accent2">
                  <a:lumMod val="60000"/>
                  <a:lumOff val="40000"/>
                </a:schemeClr>
              </a:solidFill>
              <a:latin typeface="FreeSans"/>
              <a:cs typeface="FreeSans"/>
            </a:endParaRPr>
          </a:p>
          <a:p>
            <a:pPr>
              <a:defRPr/>
            </a:pPr>
            <a:endParaRPr sz="1500">
              <a:solidFill>
                <a:schemeClr val="accent2">
                  <a:lumMod val="60000"/>
                  <a:lumOff val="40000"/>
                </a:schemeClr>
              </a:solidFill>
              <a:latin typeface="FreeSans"/>
              <a:cs typeface="FreeSans"/>
            </a:endParaRPr>
          </a:p>
          <a:p>
            <a:pPr>
              <a:defRPr/>
            </a:pPr>
            <a:r>
              <a:rPr sz="1500">
                <a:solidFill>
                  <a:schemeClr val="accent2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&lt;Blocks documentation&gt;</a:t>
            </a:r>
            <a:endParaRPr sz="1500">
              <a:solidFill>
                <a:schemeClr val="accent2">
                  <a:lumMod val="60000"/>
                  <a:lumOff val="40000"/>
                </a:schemeClr>
              </a:solidFill>
              <a:latin typeface="FreeSans"/>
              <a:cs typeface="FreeSans"/>
            </a:endParaRPr>
          </a:p>
          <a:p>
            <a:pPr>
              <a:defRPr/>
            </a:pPr>
            <a:r>
              <a:rPr sz="1500">
                <a:solidFill>
                  <a:schemeClr val="accent2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&lt;Initial layout&gt;</a:t>
            </a:r>
            <a:endParaRPr sz="1500">
              <a:solidFill>
                <a:schemeClr val="accent2">
                  <a:lumMod val="60000"/>
                  <a:lumOff val="40000"/>
                </a:schemeClr>
              </a:solidFill>
              <a:latin typeface="FreeSans"/>
              <a:cs typeface="FreeSans"/>
            </a:endParaRPr>
          </a:p>
          <a:p>
            <a:pPr>
              <a:defRPr/>
            </a:pPr>
            <a:r>
              <a:rPr sz="1500">
                <a:solidFill>
                  <a:schemeClr val="accent2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&lt;Synchronization_parameters&gt;</a:t>
            </a:r>
            <a:endParaRPr sz="1500">
              <a:solidFill>
                <a:schemeClr val="accent2">
                  <a:lumMod val="60000"/>
                  <a:lumOff val="40000"/>
                </a:schemeClr>
              </a:solidFill>
              <a:latin typeface="FreeSans"/>
              <a:cs typeface="FreeSans"/>
            </a:endParaRPr>
          </a:p>
          <a:p>
            <a:pPr>
              <a:defRPr/>
            </a:pPr>
            <a:r>
              <a:rPr sz="1500">
                <a:solidFill>
                  <a:schemeClr val="accent2">
                    <a:lumMod val="60000"/>
                    <a:lumOff val="40000"/>
                  </a:schemeClr>
                </a:solidFill>
                <a:latin typeface="FreeSans"/>
                <a:ea typeface="FreeSans"/>
                <a:cs typeface="FreeSans"/>
              </a:rPr>
              <a:t>”””</a:t>
            </a:r>
            <a:endParaRPr sz="1600">
              <a:solidFill>
                <a:schemeClr val="accent2">
                  <a:lumMod val="60000"/>
                  <a:lumOff val="40000"/>
                </a:schemeClr>
              </a:solidFill>
              <a:latin typeface="FreeSans"/>
              <a:cs typeface="FreeSans"/>
            </a:endParaRPr>
          </a:p>
        </p:txBody>
      </p:sp>
      <p:pic>
        <p:nvPicPr>
          <p:cNvPr id="103536818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484317" y="4183329"/>
            <a:ext cx="6800747" cy="2173019"/>
          </a:xfrm>
          <a:prstGeom prst="rect">
            <a:avLst/>
          </a:prstGeom>
          <a:ln w="190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1849707750" name=""/>
          <p:cNvSpPr txBox="1"/>
          <p:nvPr/>
        </p:nvSpPr>
        <p:spPr bwMode="auto">
          <a:xfrm rot="0" flipH="0" flipV="0">
            <a:off x="2189921" y="2580354"/>
            <a:ext cx="910410" cy="36611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INPUT</a:t>
            </a:r>
            <a:endParaRPr/>
          </a:p>
        </p:txBody>
      </p:sp>
      <p:sp>
        <p:nvSpPr>
          <p:cNvPr id="735584452" name=""/>
          <p:cNvSpPr txBox="1"/>
          <p:nvPr/>
        </p:nvSpPr>
        <p:spPr bwMode="auto">
          <a:xfrm rot="0" flipH="0" flipV="0">
            <a:off x="1753884" y="5086779"/>
            <a:ext cx="1740873" cy="503279"/>
          </a:xfrm>
          <a:prstGeom prst="rect">
            <a:avLst/>
          </a:prstGeom>
          <a:noFill/>
          <a:ln w="190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/>
              <a:t>OUTPUT</a:t>
            </a:r>
            <a:endParaRPr/>
          </a:p>
          <a:p>
            <a:pPr algn="ctr">
              <a:defRPr/>
            </a:pPr>
            <a:r>
              <a:rPr sz="900"/>
              <a:t>(STRUCTURED OUTPUT)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20468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LLM for PandABox: DEMO</a:t>
            </a:r>
            <a:endParaRPr sz="4400"/>
          </a:p>
        </p:txBody>
      </p:sp>
      <p:sp>
        <p:nvSpPr>
          <p:cNvPr id="121415485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/>
              <a:t>Tests performed:</a:t>
            </a:r>
            <a:endParaRPr/>
          </a:p>
          <a:p>
            <a:pPr marL="394023" indent="-394023">
              <a:buFont typeface="Arial"/>
              <a:buAutoNum type="arabicPeriod"/>
              <a:defRPr/>
            </a:pPr>
            <a:r>
              <a:rPr/>
              <a:t>Time based:</a:t>
            </a:r>
            <a:endParaRPr/>
          </a:p>
          <a:p>
            <a:pPr marL="794073" lvl="1" indent="-394023">
              <a:buFont typeface="Arial"/>
              <a:buAutoNum type="arabicPeriod"/>
              <a:defRPr/>
            </a:pPr>
            <a:r>
              <a:rPr/>
              <a:t>Change basic parameters: num points, integration time, latency</a:t>
            </a:r>
            <a:endParaRPr/>
          </a:p>
          <a:p>
            <a:pPr marL="794073" lvl="1" indent="-394023">
              <a:buFont typeface="Arial"/>
              <a:buAutoNum type="arabicPeriod"/>
              <a:defRPr/>
            </a:pPr>
            <a:r>
              <a:rPr/>
              <a:t>Add/remove outputs, different synch description</a:t>
            </a:r>
            <a:endParaRPr/>
          </a:p>
          <a:p>
            <a:pPr marL="794073" lvl="1" indent="-394023">
              <a:buFont typeface="Arial"/>
              <a:buAutoNum type="arabicPeriod"/>
              <a:defRPr/>
            </a:pPr>
            <a:r>
              <a:rPr/>
              <a:t>Add a shutter, change shutter configuration according to other outputs</a:t>
            </a:r>
            <a:endParaRPr/>
          </a:p>
          <a:p>
            <a:pPr marL="394023" lvl="0" indent="-394023">
              <a:buFont typeface="Arial"/>
              <a:buAutoNum type="arabicPeriod"/>
              <a:defRPr/>
            </a:pPr>
            <a:r>
              <a:rPr/>
              <a:t>Position based:</a:t>
            </a:r>
            <a:endParaRPr/>
          </a:p>
          <a:p>
            <a:pPr marL="794073" lvl="1" indent="-394023">
              <a:buFont typeface="Arial"/>
              <a:buAutoNum type="arabicPeriod"/>
              <a:defRPr/>
            </a:pPr>
            <a:r>
              <a:rPr/>
              <a:t>Change triggered positions</a:t>
            </a:r>
            <a:endParaRPr/>
          </a:p>
          <a:p>
            <a:pPr marL="794073" lvl="1" indent="-394023">
              <a:buFont typeface="Arial"/>
              <a:buAutoNum type="arabicPeriod"/>
              <a:defRPr/>
            </a:pPr>
            <a:r>
              <a:rPr/>
              <a:t>Switch to time based</a:t>
            </a:r>
            <a:endParaRPr/>
          </a:p>
        </p:txBody>
      </p:sp>
      <p:pic>
        <p:nvPicPr>
          <p:cNvPr id="674586805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3"/>
            <a:ext cx="2217963" cy="408213"/>
          </a:xfrm>
          <a:prstGeom prst="rect">
            <a:avLst/>
          </a:prstGeom>
        </p:spPr>
      </p:pic>
      <p:sp>
        <p:nvSpPr>
          <p:cNvPr id="63844396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F7951C-F2FE-6B81-EF8F-13C26977B881}" type="slidenum">
              <a:rPr lang="en-US"/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73992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LLM for PandABox: Conclusions</a:t>
            </a:r>
            <a:endParaRPr sz="4400"/>
          </a:p>
        </p:txBody>
      </p:sp>
      <p:sp>
        <p:nvSpPr>
          <p:cNvPr id="1624268496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649793" y="1825624"/>
            <a:ext cx="4364986" cy="4351338"/>
          </a:xfrm>
        </p:spPr>
        <p:txBody>
          <a:bodyPr/>
          <a:lstStyle/>
          <a:p>
            <a:pPr>
              <a:defRPr/>
            </a:pPr>
            <a:r>
              <a:rPr/>
              <a:t>LLMs are cool:</a:t>
            </a:r>
            <a:endParaRPr/>
          </a:p>
          <a:p>
            <a:pPr lvl="1">
              <a:defRPr/>
            </a:pPr>
            <a:r>
              <a:rPr/>
              <a:t>Great at reasoning</a:t>
            </a:r>
            <a:endParaRPr/>
          </a:p>
          <a:p>
            <a:pPr lvl="1">
              <a:defRPr/>
            </a:pPr>
            <a:r>
              <a:rPr/>
              <a:t>They solve the unsolved</a:t>
            </a:r>
            <a:endParaRPr/>
          </a:p>
          <a:p>
            <a:pPr lvl="1">
              <a:defRPr/>
            </a:pPr>
            <a:r>
              <a:rPr/>
              <a:t>New paradigm: new tools, new integrations, etc...</a:t>
            </a:r>
            <a:endParaRPr/>
          </a:p>
          <a:p>
            <a:pPr lvl="0">
              <a:defRPr/>
            </a:pPr>
            <a:r>
              <a:rPr/>
              <a:t>PandaBox is cool:</a:t>
            </a:r>
            <a:endParaRPr/>
          </a:p>
          <a:p>
            <a:pPr lvl="1">
              <a:defRPr/>
            </a:pPr>
            <a:r>
              <a:rPr lang="en-U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Endless possibilities</a:t>
            </a:r>
            <a:endParaRPr sz="2400"/>
          </a:p>
          <a:p>
            <a:pPr lvl="1">
              <a:defRPr/>
            </a:pPr>
            <a:endParaRPr/>
          </a:p>
        </p:txBody>
      </p:sp>
      <p:pic>
        <p:nvPicPr>
          <p:cNvPr id="2120585839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2"/>
            <a:ext cx="2217962" cy="408213"/>
          </a:xfrm>
          <a:prstGeom prst="rect">
            <a:avLst/>
          </a:prstGeom>
        </p:spPr>
      </p:pic>
      <p:sp>
        <p:nvSpPr>
          <p:cNvPr id="191562866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7080DD-4B13-9412-4CD9-3FE502080AFD}" type="slidenum">
              <a:rPr lang="en-US"/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694790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LLM for PandABox: Conclusions</a:t>
            </a:r>
            <a:endParaRPr sz="4400"/>
          </a:p>
        </p:txBody>
      </p:sp>
      <p:sp>
        <p:nvSpPr>
          <p:cNvPr id="368195672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649791" y="1825623"/>
            <a:ext cx="4364984" cy="4351338"/>
          </a:xfrm>
        </p:spPr>
        <p:txBody>
          <a:bodyPr/>
          <a:lstStyle/>
          <a:p>
            <a:pPr>
              <a:defRPr/>
            </a:pPr>
            <a:r>
              <a:rPr/>
              <a:t>LLMs are cool:</a:t>
            </a:r>
            <a:endParaRPr/>
          </a:p>
          <a:p>
            <a:pPr lvl="1">
              <a:defRPr/>
            </a:pPr>
            <a:r>
              <a:rPr/>
              <a:t>Great at reasoning</a:t>
            </a:r>
            <a:endParaRPr/>
          </a:p>
          <a:p>
            <a:pPr lvl="1">
              <a:defRPr/>
            </a:pPr>
            <a:r>
              <a:rPr/>
              <a:t>They solve the unsolved</a:t>
            </a:r>
            <a:endParaRPr/>
          </a:p>
          <a:p>
            <a:pPr lvl="1">
              <a:defRPr/>
            </a:pPr>
            <a:r>
              <a:rPr/>
              <a:t>New paradigm: new tools, new integrations, etc...</a:t>
            </a:r>
            <a:endParaRPr/>
          </a:p>
          <a:p>
            <a:pPr lvl="0">
              <a:defRPr/>
            </a:pPr>
            <a:r>
              <a:rPr/>
              <a:t>PandaBox is cool:</a:t>
            </a:r>
            <a:endParaRPr/>
          </a:p>
          <a:p>
            <a:pPr lvl="1">
              <a:defRPr/>
            </a:pPr>
            <a:r>
              <a:rPr lang="en-U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Endless possibilities</a:t>
            </a:r>
            <a:endParaRPr sz="2400"/>
          </a:p>
          <a:p>
            <a:pPr lvl="1">
              <a:defRPr/>
            </a:pPr>
            <a:endParaRPr/>
          </a:p>
        </p:txBody>
      </p:sp>
      <p:sp>
        <p:nvSpPr>
          <p:cNvPr id="136653165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711558-6420-3587-7650-888CBC2FB358}" type="slidenum">
              <a:rPr lang="en-US"/>
              <a:t>15</a:t>
            </a:fld>
            <a:endParaRPr/>
          </a:p>
        </p:txBody>
      </p:sp>
      <p:sp>
        <p:nvSpPr>
          <p:cNvPr id="1530569700" name="Content Placeholder 2"/>
          <p:cNvSpPr>
            <a:spLocks noGrp="1"/>
          </p:cNvSpPr>
          <p:nvPr/>
        </p:nvSpPr>
        <p:spPr bwMode="auto">
          <a:xfrm flipH="0" flipV="0">
            <a:off x="6799802" y="2082742"/>
            <a:ext cx="4364984" cy="3496183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sz="2400"/>
              <a:t>LLMs may not be the best solution for deterministic problems</a:t>
            </a:r>
            <a:endParaRPr sz="2400"/>
          </a:p>
          <a:p>
            <a:pPr lvl="0">
              <a:defRPr/>
            </a:pPr>
            <a:r>
              <a:rPr sz="2400"/>
              <a:t>Currently it has </a:t>
            </a:r>
            <a:r>
              <a:rPr sz="2400"/>
              <a:t>accuracy limitations</a:t>
            </a:r>
            <a:endParaRPr sz="2400"/>
          </a:p>
          <a:p>
            <a:pPr lvl="0">
              <a:defRPr/>
            </a:pPr>
            <a:endParaRPr/>
          </a:p>
          <a:p>
            <a:pPr lvl="0">
              <a:defRPr/>
            </a:pPr>
            <a:endParaRPr/>
          </a:p>
          <a:p>
            <a:pPr lvl="0">
              <a:defRPr/>
            </a:pPr>
            <a:r>
              <a:rPr sz="2400"/>
              <a:t>PandaBox lacks abstractions</a:t>
            </a:r>
            <a:endParaRPr/>
          </a:p>
        </p:txBody>
      </p:sp>
      <p:sp>
        <p:nvSpPr>
          <p:cNvPr id="2013537005" name=""/>
          <p:cNvSpPr txBox="1"/>
          <p:nvPr/>
        </p:nvSpPr>
        <p:spPr bwMode="auto">
          <a:xfrm rot="0" flipH="0" flipV="0">
            <a:off x="3742347" y="3056107"/>
            <a:ext cx="2858580" cy="13109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8000">
                <a:solidFill>
                  <a:srgbClr val="FF0000"/>
                </a:solidFill>
              </a:rPr>
              <a:t>BUT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147268813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1"/>
            <a:ext cx="2217961" cy="408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612708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PandABox in Sardana: Conclusions</a:t>
            </a:r>
            <a:endParaRPr sz="4400"/>
          </a:p>
        </p:txBody>
      </p:sp>
      <p:pic>
        <p:nvPicPr>
          <p:cNvPr id="2085109648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1"/>
            <a:ext cx="2217961" cy="408213"/>
          </a:xfrm>
          <a:prstGeom prst="rect">
            <a:avLst/>
          </a:prstGeom>
        </p:spPr>
      </p:pic>
      <p:sp>
        <p:nvSpPr>
          <p:cNvPr id="202375090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EEB792-BB65-D300-E6C6-9021CF5C5208}" type="slidenum">
              <a:rPr lang="en-US"/>
              <a:t>16</a:t>
            </a:fld>
            <a:endParaRPr/>
          </a:p>
        </p:txBody>
      </p:sp>
      <p:sp>
        <p:nvSpPr>
          <p:cNvPr id="376550506" name=""/>
          <p:cNvSpPr txBox="1"/>
          <p:nvPr/>
        </p:nvSpPr>
        <p:spPr bwMode="auto">
          <a:xfrm flipH="0" flipV="0">
            <a:off x="361963" y="2273089"/>
            <a:ext cx="318480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b="1"/>
              <a:t>Programatically configure a layout from scratch</a:t>
            </a:r>
            <a:endParaRPr/>
          </a:p>
        </p:txBody>
      </p:sp>
      <p:sp>
        <p:nvSpPr>
          <p:cNvPr id="9177334" name=""/>
          <p:cNvSpPr txBox="1"/>
          <p:nvPr/>
        </p:nvSpPr>
        <p:spPr bwMode="auto">
          <a:xfrm flipH="0" flipV="0">
            <a:off x="389595" y="2913529"/>
            <a:ext cx="3147543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Char char="•"/>
              <a:defRPr/>
            </a:pPr>
            <a:r>
              <a:rPr/>
              <a:t>Covers most of the cases investing little time</a:t>
            </a:r>
            <a:endParaRPr/>
          </a:p>
          <a:p>
            <a:pPr marL="683929" lvl="1" indent="-283879">
              <a:buFont typeface="Arial"/>
              <a:buChar char="•"/>
              <a:defRPr/>
            </a:pPr>
            <a:r>
              <a:rPr/>
              <a:t>No need to know about PandaBox internals</a:t>
            </a:r>
            <a:endParaRPr/>
          </a:p>
          <a:p>
            <a:pPr marL="283879" lvl="0" indent="-283879">
              <a:buFont typeface="Arial"/>
              <a:buChar char="•"/>
              <a:defRPr/>
            </a:pPr>
            <a:r>
              <a:rPr/>
              <a:t>Ej. can replace a Ni660x card</a:t>
            </a:r>
            <a:endParaRPr/>
          </a:p>
        </p:txBody>
      </p:sp>
      <p:sp>
        <p:nvSpPr>
          <p:cNvPr id="2067188751" name=""/>
          <p:cNvSpPr txBox="1"/>
          <p:nvPr/>
        </p:nvSpPr>
        <p:spPr bwMode="auto">
          <a:xfrm flipH="0" flipV="0">
            <a:off x="4803829" y="2273089"/>
            <a:ext cx="318588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</a:t>
            </a:r>
            <a:r>
              <a:rPr lang="en-US" sz="1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odify a predefined layout</a:t>
            </a:r>
            <a:r>
              <a:rPr lang="en-US" sz="1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</a:t>
            </a:r>
            <a:endParaRPr sz="1800" b="1"/>
          </a:p>
          <a:p>
            <a:pPr>
              <a:defRPr/>
            </a:pPr>
            <a:endParaRPr/>
          </a:p>
        </p:txBody>
      </p:sp>
      <p:sp>
        <p:nvSpPr>
          <p:cNvPr id="1638747082" name=""/>
          <p:cNvSpPr txBox="1"/>
          <p:nvPr/>
        </p:nvSpPr>
        <p:spPr bwMode="auto">
          <a:xfrm flipH="0" flipV="0">
            <a:off x="4817061" y="2913529"/>
            <a:ext cx="3161223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8" lvl="0" indent="-283878">
              <a:buFont typeface="Arial"/>
              <a:buChar char="•"/>
              <a:defRPr/>
            </a:pPr>
            <a:r>
              <a:rPr/>
              <a:t>Perfect for more complex cases</a:t>
            </a:r>
            <a:endParaRPr/>
          </a:p>
        </p:txBody>
      </p:sp>
      <p:sp>
        <p:nvSpPr>
          <p:cNvPr id="1143287295" name=""/>
          <p:cNvSpPr txBox="1"/>
          <p:nvPr/>
        </p:nvSpPr>
        <p:spPr bwMode="auto">
          <a:xfrm flipH="0" flipV="0">
            <a:off x="8766228" y="2273089"/>
            <a:ext cx="3190206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en-US" sz="1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Evaluate arbitrary layout and modify it with LLMs</a:t>
            </a:r>
            <a:endParaRPr sz="1800" b="1"/>
          </a:p>
          <a:p>
            <a:pPr>
              <a:defRPr/>
            </a:pPr>
            <a:endParaRPr/>
          </a:p>
        </p:txBody>
      </p:sp>
      <p:sp>
        <p:nvSpPr>
          <p:cNvPr id="2127538584" name=""/>
          <p:cNvSpPr txBox="1"/>
          <p:nvPr/>
        </p:nvSpPr>
        <p:spPr bwMode="auto">
          <a:xfrm flipH="0" flipV="0">
            <a:off x="8807451" y="2913528"/>
            <a:ext cx="3244383" cy="2560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8" lvl="0" indent="-283878">
              <a:buFont typeface="Arial"/>
              <a:buChar char="•"/>
              <a:defRPr/>
            </a:pPr>
            <a:r>
              <a:rPr/>
              <a:t>Potential is there, but needs refinement</a:t>
            </a:r>
            <a:endParaRPr/>
          </a:p>
          <a:p>
            <a:pPr marL="283878" lvl="0" indent="-283878">
              <a:buFont typeface="Arial"/>
              <a:buChar char="•"/>
              <a:defRPr/>
            </a:pPr>
            <a:r>
              <a:rPr/>
              <a:t>Other limitations:</a:t>
            </a:r>
            <a:endParaRPr/>
          </a:p>
          <a:p>
            <a:pPr marL="683928" lvl="1" indent="-283878">
              <a:buFont typeface="Arial"/>
              <a:buChar char="•"/>
              <a:defRPr/>
            </a:pPr>
            <a:r>
              <a:rPr/>
              <a:t>Deployment</a:t>
            </a:r>
            <a:endParaRPr/>
          </a:p>
          <a:p>
            <a:pPr marL="683928" lvl="1" indent="-283878">
              <a:buFont typeface="Arial"/>
              <a:buChar char="•"/>
              <a:defRPr/>
            </a:pPr>
            <a:r>
              <a:rPr/>
              <a:t>Latency</a:t>
            </a:r>
            <a:endParaRPr/>
          </a:p>
          <a:p>
            <a:pPr marL="683928" lvl="1" indent="-283878">
              <a:buFont typeface="Arial"/>
              <a:buChar char="•"/>
              <a:defRPr/>
            </a:pPr>
            <a:r>
              <a:rPr/>
              <a:t>Costs</a:t>
            </a:r>
            <a:endParaRPr/>
          </a:p>
          <a:p>
            <a:pPr marL="683928" lvl="1" indent="-283878">
              <a:buFont typeface="Arial"/>
              <a:buChar char="•"/>
              <a:defRPr/>
            </a:pPr>
            <a:r>
              <a:rPr/>
              <a:t>...</a:t>
            </a:r>
            <a:endParaRPr/>
          </a:p>
          <a:p>
            <a:pPr marL="283878" lvl="0" indent="-283878">
              <a:buFont typeface="Arial"/>
              <a:buChar char="•"/>
              <a:defRPr/>
            </a:pPr>
            <a:r>
              <a:rPr/>
              <a:t>Reuse for documentation purposes</a:t>
            </a:r>
            <a:endParaRPr/>
          </a:p>
        </p:txBody>
      </p:sp>
      <p:pic>
        <p:nvPicPr>
          <p:cNvPr id="1855982910" name=""/>
          <p:cNvPicPr>
            <a:picLocks noChangeAspect="1"/>
          </p:cNvPicPr>
          <p:nvPr/>
        </p:nvPicPr>
        <p:blipFill>
          <a:blip r:embed="rId4"/>
          <a:srcRect l="0" t="0" r="0" b="17781"/>
          <a:stretch/>
        </p:blipFill>
        <p:spPr bwMode="auto">
          <a:xfrm flipH="0" flipV="0">
            <a:off x="838198" y="5027264"/>
            <a:ext cx="2208705" cy="1057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643216" name=""/>
          <p:cNvSpPr txBox="1"/>
          <p:nvPr/>
        </p:nvSpPr>
        <p:spPr bwMode="auto">
          <a:xfrm flipH="0" flipV="0">
            <a:off x="4985832" y="1936747"/>
            <a:ext cx="6753246" cy="20120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latin typeface="Courier New"/>
                <a:ea typeface="Courier New"/>
                <a:cs typeface="Courier New"/>
              </a:rPr>
              <a:t># configuration, done once,</a:t>
            </a:r>
            <a:br>
              <a:rPr>
                <a:latin typeface="Courier New"/>
                <a:ea typeface="Courier New"/>
                <a:cs typeface="Courier New"/>
              </a:rPr>
            </a:br>
            <a:r>
              <a:rPr>
                <a:latin typeface="Courier New"/>
                <a:ea typeface="Courier New"/>
                <a:cs typeface="Courier New"/>
              </a:rPr>
              <a:t># corresponds to the external hardware cabling</a:t>
            </a:r>
            <a:endParaRPr>
              <a:latin typeface="Courier New"/>
              <a:cs typeface="Courier New"/>
            </a:endParaRPr>
          </a:p>
          <a:p>
            <a:pPr>
              <a:defRPr/>
            </a:pPr>
            <a:r>
              <a:rPr b="1">
                <a:latin typeface="Courier New"/>
                <a:ea typeface="Courier New"/>
                <a:cs typeface="Courier New"/>
              </a:rPr>
              <a:t>tg01.ElementOnOutput = {</a:t>
            </a:r>
            <a:endParaRPr b="1">
              <a:latin typeface="Courier New"/>
              <a:cs typeface="Courier New"/>
            </a:endParaRPr>
          </a:p>
          <a:p>
            <a:pPr>
              <a:defRPr/>
            </a:pPr>
            <a:r>
              <a:rPr b="1">
                <a:latin typeface="Courier New"/>
                <a:ea typeface="Courier New"/>
                <a:cs typeface="Courier New"/>
              </a:rPr>
              <a:t>    “ct01”: 1,</a:t>
            </a:r>
            <a:endParaRPr b="1"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chemeClr val="tx1"/>
                </a:solidFill>
                <a:latin typeface="Courier New"/>
                <a:ea typeface="Courier New"/>
                <a:cs typeface="Courier New"/>
              </a:rPr>
              <a:t>    “ct02”: 2,</a:t>
            </a:r>
            <a:endParaRPr sz="1800" b="1" i="0" u="none" strike="noStrike" cap="none" spc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chemeClr val="tx1"/>
                </a:solidFill>
                <a:latin typeface="Courier New"/>
                <a:ea typeface="Courier New"/>
                <a:cs typeface="Courier New"/>
              </a:rPr>
              <a:t>    “ct03”: 3</a:t>
            </a:r>
            <a:endParaRPr sz="1800" b="1">
              <a:latin typeface="Courier New"/>
              <a:cs typeface="Courier New"/>
            </a:endParaRPr>
          </a:p>
          <a:p>
            <a:pPr>
              <a:defRPr/>
            </a:pPr>
            <a:r>
              <a:rPr b="1">
                <a:latin typeface="Courier New"/>
                <a:ea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27057805" name=""/>
          <p:cNvSpPr/>
          <p:nvPr/>
        </p:nvSpPr>
        <p:spPr bwMode="auto">
          <a:xfrm flipH="0" flipV="0">
            <a:off x="1461582" y="1979082"/>
            <a:ext cx="1227665" cy="156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“DEMUX”</a:t>
            </a:r>
            <a:endParaRPr/>
          </a:p>
        </p:txBody>
      </p:sp>
      <p:cxnSp>
        <p:nvCxnSpPr>
          <p:cNvPr id="1163250876" name=""/>
          <p:cNvCxnSpPr>
            <a:cxnSpLocks/>
            <a:endCxn id="527057805" idx="1"/>
          </p:cNvCxnSpPr>
          <p:nvPr/>
        </p:nvCxnSpPr>
        <p:spPr bwMode="auto">
          <a:xfrm rot="0" flipH="0" flipV="0">
            <a:off x="699582" y="2756957"/>
            <a:ext cx="761998" cy="0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3956107" name=""/>
          <p:cNvCxnSpPr>
            <a:cxnSpLocks/>
          </p:cNvCxnSpPr>
          <p:nvPr/>
        </p:nvCxnSpPr>
        <p:spPr bwMode="auto">
          <a:xfrm rot="0" flipH="0" flipV="0">
            <a:off x="2704064" y="2750607"/>
            <a:ext cx="761997" cy="0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7956903" name=""/>
          <p:cNvCxnSpPr>
            <a:cxnSpLocks/>
          </p:cNvCxnSpPr>
          <p:nvPr/>
        </p:nvCxnSpPr>
        <p:spPr bwMode="auto">
          <a:xfrm rot="0" flipH="0" flipV="0">
            <a:off x="2697714" y="2320923"/>
            <a:ext cx="761997" cy="0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73091" name=""/>
          <p:cNvCxnSpPr>
            <a:cxnSpLocks/>
          </p:cNvCxnSpPr>
          <p:nvPr/>
        </p:nvCxnSpPr>
        <p:spPr bwMode="auto">
          <a:xfrm rot="0" flipH="0" flipV="0">
            <a:off x="2691365" y="3161239"/>
            <a:ext cx="761997" cy="0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081517" name=""/>
          <p:cNvSpPr/>
          <p:nvPr/>
        </p:nvSpPr>
        <p:spPr bwMode="auto">
          <a:xfrm flipH="0" flipV="0">
            <a:off x="7007248" y="4773082"/>
            <a:ext cx="698499" cy="50799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94264" name=""/>
          <p:cNvSpPr txBox="1"/>
          <p:nvPr/>
        </p:nvSpPr>
        <p:spPr bwMode="auto">
          <a:xfrm flipH="0" flipV="0">
            <a:off x="7976995" y="4275063"/>
            <a:ext cx="6798245" cy="20120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latin typeface="Courier New"/>
                <a:ea typeface="Courier New"/>
                <a:cs typeface="Courier New"/>
              </a:rPr>
              <a:t># implemented on Controller</a:t>
            </a:r>
            <a:endParaRPr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>
                <a:latin typeface="Courier New"/>
                <a:ea typeface="Courier New"/>
                <a:cs typeface="Courier New"/>
              </a:rPr>
              <a:t># using SetAxisPar method</a:t>
            </a:r>
            <a:endParaRPr>
              <a:latin typeface="Courier New"/>
              <a:cs typeface="Courier New"/>
            </a:endParaRPr>
          </a:p>
          <a:p>
            <a:pPr>
              <a:defRPr/>
            </a:pPr>
            <a:r>
              <a:rPr b="1">
                <a:latin typeface="Courier New"/>
                <a:ea typeface="Courier New"/>
                <a:cs typeface="Courier New"/>
              </a:rPr>
              <a:t>SetAxisPar(</a:t>
            </a:r>
            <a:endParaRPr b="1"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b="1">
                <a:latin typeface="Courier New"/>
                <a:ea typeface="Courier New"/>
                <a:cs typeface="Courier New"/>
              </a:rPr>
              <a:t>  &lt;axis&gt;,</a:t>
            </a:r>
            <a:endParaRPr b="1"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b="1">
                <a:latin typeface="Courier New"/>
                <a:ea typeface="Courier New"/>
                <a:cs typeface="Courier New"/>
              </a:rPr>
              <a:t>  “active_outputs”,</a:t>
            </a:r>
            <a:endParaRPr b="1"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b="1">
                <a:latin typeface="Courier New"/>
                <a:ea typeface="Courier New"/>
                <a:cs typeface="Courier New"/>
              </a:rPr>
              <a:t>  [1, 2]</a:t>
            </a:r>
            <a:endParaRPr b="1">
              <a:latin typeface="Courier New"/>
              <a:cs typeface="Courier New"/>
            </a:endParaRPr>
          </a:p>
          <a:p>
            <a:pPr>
              <a:defRPr/>
            </a:pPr>
            <a:r>
              <a:rPr b="1">
                <a:latin typeface="Courier New"/>
                <a:ea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04523679" name=""/>
          <p:cNvSpPr txBox="1"/>
          <p:nvPr/>
        </p:nvSpPr>
        <p:spPr bwMode="auto">
          <a:xfrm flipH="0" flipV="0">
            <a:off x="625498" y="2402415"/>
            <a:ext cx="741552" cy="3661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SEL</a:t>
            </a:r>
            <a:endParaRPr/>
          </a:p>
        </p:txBody>
      </p:sp>
      <p:sp>
        <p:nvSpPr>
          <p:cNvPr id="61882342" name=""/>
          <p:cNvSpPr txBox="1"/>
          <p:nvPr/>
        </p:nvSpPr>
        <p:spPr bwMode="auto">
          <a:xfrm flipH="0" flipV="0">
            <a:off x="2958064" y="1954803"/>
            <a:ext cx="742271" cy="3661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</a:t>
            </a:r>
            <a:endParaRPr/>
          </a:p>
        </p:txBody>
      </p:sp>
      <p:sp>
        <p:nvSpPr>
          <p:cNvPr id="33847971" name=""/>
          <p:cNvSpPr txBox="1"/>
          <p:nvPr/>
        </p:nvSpPr>
        <p:spPr bwMode="auto">
          <a:xfrm flipH="0" flipV="0">
            <a:off x="2951713" y="2424702"/>
            <a:ext cx="743351" cy="3661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</a:t>
            </a:r>
            <a:endParaRPr/>
          </a:p>
        </p:txBody>
      </p:sp>
      <p:sp>
        <p:nvSpPr>
          <p:cNvPr id="1774323570" name=""/>
          <p:cNvSpPr txBox="1"/>
          <p:nvPr/>
        </p:nvSpPr>
        <p:spPr bwMode="auto">
          <a:xfrm flipH="0" flipV="0">
            <a:off x="2945363" y="2841687"/>
            <a:ext cx="744071" cy="3661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3</a:t>
            </a:r>
            <a:endParaRPr/>
          </a:p>
        </p:txBody>
      </p:sp>
      <p:cxnSp>
        <p:nvCxnSpPr>
          <p:cNvPr id="1036345262" name=""/>
          <p:cNvCxnSpPr>
            <a:cxnSpLocks/>
          </p:cNvCxnSpPr>
          <p:nvPr/>
        </p:nvCxnSpPr>
        <p:spPr bwMode="auto">
          <a:xfrm flipH="0" flipV="1">
            <a:off x="6467499" y="5386915"/>
            <a:ext cx="793748" cy="592665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5883881" name=""/>
          <p:cNvSpPr txBox="1"/>
          <p:nvPr/>
        </p:nvSpPr>
        <p:spPr bwMode="auto">
          <a:xfrm flipH="0" flipV="0">
            <a:off x="434998" y="5863165"/>
            <a:ext cx="6064252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Sardana core, interprets the measurement group config.</a:t>
            </a:r>
            <a:endParaRPr/>
          </a:p>
          <a:p>
            <a:pPr>
              <a:defRPr/>
            </a:pPr>
            <a:r>
              <a:rPr/>
              <a:t>and calls the Controller’s SetAxisPar() in the measurement group prepare() method.</a:t>
            </a:r>
            <a:endParaRPr/>
          </a:p>
        </p:txBody>
      </p:sp>
      <p:sp>
        <p:nvSpPr>
          <p:cNvPr id="582460929" name="Title 1"/>
          <p:cNvSpPr>
            <a:spLocks noGrp="1"/>
          </p:cNvSpPr>
          <p:nvPr/>
        </p:nvSpPr>
        <p:spPr bwMode="auto">
          <a:xfrm>
            <a:off x="990599" y="517524"/>
            <a:ext cx="10515600" cy="1325562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Refresh: “Demultiplexor” of trigger/gate element</a:t>
            </a:r>
            <a:endParaRPr sz="4400"/>
          </a:p>
        </p:txBody>
      </p:sp>
      <p:graphicFrame>
        <p:nvGraphicFramePr>
          <p:cNvPr id="500403944" name=""/>
          <p:cNvGraphicFramePr>
            <a:graphicFrameLocks xmlns:a="http://schemas.openxmlformats.org/drawingml/2006/main"/>
          </p:cNvGraphicFramePr>
          <p:nvPr/>
        </p:nvGraphicFramePr>
        <p:xfrm>
          <a:off x="434998" y="4275063"/>
          <a:ext cx="8140699" cy="110997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961975"/>
                <a:gridCol w="1961975"/>
                <a:gridCol w="1961975"/>
              </a:tblGrid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Element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Synchronizer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Synchronization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ct01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tg01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Gate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ct02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tg01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Gate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105956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Index</a:t>
            </a:r>
            <a:r>
              <a:rPr/>
              <a:t>	</a:t>
            </a:r>
            <a:endParaRPr/>
          </a:p>
        </p:txBody>
      </p:sp>
      <p:sp>
        <p:nvSpPr>
          <p:cNvPr id="1843309034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/>
              <a:t>Context</a:t>
            </a:r>
            <a:endParaRPr/>
          </a:p>
          <a:p>
            <a:pPr lvl="0">
              <a:defRPr/>
            </a:pPr>
            <a:r>
              <a:rPr/>
              <a:t>PandABox Workflow with Sardana</a:t>
            </a:r>
            <a:endParaRPr/>
          </a:p>
          <a:p>
            <a:pPr marL="794073" lvl="1" indent="-394023">
              <a:buFont typeface="Arial"/>
              <a:buAutoNum type="arabicPeriod"/>
              <a:defRPr/>
            </a:pPr>
            <a:r>
              <a:rPr/>
              <a:t>Fixed multidisciplinary layout</a:t>
            </a:r>
            <a:endParaRPr/>
          </a:p>
          <a:p>
            <a:pPr marL="794073" lvl="1" indent="-394023">
              <a:buFont typeface="Arial"/>
              <a:buAutoNum type="arabicPeriod"/>
              <a:defRPr/>
            </a:pPr>
            <a:r>
              <a:rPr/>
              <a:t>Software generated layouts</a:t>
            </a:r>
            <a:endParaRPr/>
          </a:p>
          <a:p>
            <a:pPr marL="794073" lvl="1" indent="-394023">
              <a:buFont typeface="Arial"/>
              <a:buAutoNum type="arabicPeriod"/>
              <a:defRPr/>
            </a:pPr>
            <a:r>
              <a:rPr/>
              <a:t>Flexible layouts modified by LLMs (demo)</a:t>
            </a:r>
            <a:endParaRPr/>
          </a:p>
          <a:p>
            <a:pPr lvl="0">
              <a:defRPr/>
            </a:pPr>
            <a:r>
              <a:rPr/>
              <a:t>Conclusions</a:t>
            </a:r>
            <a:endParaRPr/>
          </a:p>
          <a:p>
            <a:pPr lvl="0">
              <a:defRPr/>
            </a:pPr>
            <a:endParaRPr/>
          </a:p>
        </p:txBody>
      </p:sp>
      <p:pic>
        <p:nvPicPr>
          <p:cNvPr id="907605370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3"/>
            <a:ext cx="2217963" cy="408213"/>
          </a:xfrm>
          <a:prstGeom prst="rect">
            <a:avLst/>
          </a:prstGeom>
        </p:spPr>
      </p:pic>
      <p:sp>
        <p:nvSpPr>
          <p:cNvPr id="130139672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A1F210-185E-BFDC-4463-FF9B962F8720}" type="slidenum">
              <a:rPr lang="en-US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11787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PandABox</a:t>
            </a:r>
            <a:endParaRPr/>
          </a:p>
        </p:txBody>
      </p:sp>
      <p:sp>
        <p:nvSpPr>
          <p:cNvPr id="57847722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6450017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2"/>
            <a:ext cx="2217962" cy="408213"/>
          </a:xfrm>
          <a:prstGeom prst="rect">
            <a:avLst/>
          </a:prstGeom>
        </p:spPr>
      </p:pic>
      <p:sp>
        <p:nvSpPr>
          <p:cNvPr id="73617170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910B9C-275B-BF25-89E3-3FB69EF0D66F}" type="slidenum">
              <a:rPr lang="en-US"/>
              <a:t>3</a:t>
            </a:fld>
            <a:endParaRPr/>
          </a:p>
        </p:txBody>
      </p:sp>
      <p:pic>
        <p:nvPicPr>
          <p:cNvPr id="29868797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11380" y="3563591"/>
            <a:ext cx="3878590" cy="1921056"/>
          </a:xfrm>
          <a:prstGeom prst="rect">
            <a:avLst/>
          </a:prstGeom>
        </p:spPr>
      </p:pic>
      <p:pic>
        <p:nvPicPr>
          <p:cNvPr id="1650219418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545678" y="893830"/>
            <a:ext cx="5384755" cy="4226010"/>
          </a:xfrm>
          <a:prstGeom prst="rect">
            <a:avLst/>
          </a:prstGeom>
        </p:spPr>
      </p:pic>
      <p:sp>
        <p:nvSpPr>
          <p:cNvPr id="810032209" name=""/>
          <p:cNvSpPr txBox="1"/>
          <p:nvPr/>
        </p:nvSpPr>
        <p:spPr bwMode="auto">
          <a:xfrm flipH="0" flipV="0">
            <a:off x="10065025" y="1187560"/>
            <a:ext cx="2398069" cy="3932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  <a:p>
            <a:pPr>
              <a:defRPr/>
            </a:pPr>
            <a:r>
              <a:rPr/>
              <a:t>TTL Inputs (6)</a:t>
            </a:r>
            <a:endParaRPr/>
          </a:p>
          <a:p>
            <a:pPr>
              <a:defRPr/>
            </a:pPr>
            <a:r>
              <a:rPr/>
              <a:t>TTL Outputs (10)</a:t>
            </a:r>
            <a:endParaRPr/>
          </a:p>
          <a:p>
            <a:pPr>
              <a:defRPr/>
            </a:pPr>
            <a:r>
              <a:rPr/>
              <a:t>Encoder Inputs (4)</a:t>
            </a:r>
            <a:endParaRPr/>
          </a:p>
          <a:p>
            <a:pPr>
              <a:defRPr/>
            </a:pPr>
            <a:r>
              <a:rPr/>
              <a:t>Encoder Outputs (4)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Xilinx Zynq 7030 FPGA: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Analog card option</a:t>
            </a:r>
            <a:endParaRPr lang="en-US" sz="1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(4 out + 4 in)</a:t>
            </a:r>
            <a:endParaRPr lang="en-US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SFP Connectors</a:t>
            </a:r>
            <a:endParaRPr sz="1800"/>
          </a:p>
          <a:p>
            <a:pPr>
              <a:defRPr/>
            </a:pPr>
            <a:r>
              <a:rPr/>
              <a:t>...</a:t>
            </a:r>
            <a:endParaRPr/>
          </a:p>
        </p:txBody>
      </p:sp>
      <p:pic>
        <p:nvPicPr>
          <p:cNvPr id="110597079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232713" y="1911272"/>
            <a:ext cx="4015653" cy="1147329"/>
          </a:xfrm>
          <a:prstGeom prst="rect">
            <a:avLst/>
          </a:prstGeom>
        </p:spPr>
      </p:pic>
      <p:pic>
        <p:nvPicPr>
          <p:cNvPr id="40542759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5032256" y="5980935"/>
            <a:ext cx="5185109" cy="392054"/>
          </a:xfrm>
          <a:prstGeom prst="rect">
            <a:avLst/>
          </a:prstGeom>
        </p:spPr>
      </p:pic>
      <p:sp>
        <p:nvSpPr>
          <p:cNvPr id="504764987" name=""/>
          <p:cNvSpPr txBox="1"/>
          <p:nvPr/>
        </p:nvSpPr>
        <p:spPr bwMode="auto">
          <a:xfrm flipH="0" flipV="0">
            <a:off x="5296600" y="6380478"/>
            <a:ext cx="4828303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2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8" tooltip="https://accelconf.web.cern.ch/icalepcs2017/papers/tuapl05.pdf"/>
              </a:rPr>
              <a:t>https://accelconf.web.cern.ch/icalepcs2017/papers/tuapl05.pdf</a:t>
            </a:r>
            <a:endParaRPr lang="en-US" sz="1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032073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PandABox</a:t>
            </a:r>
            <a:endParaRPr/>
          </a:p>
        </p:txBody>
      </p:sp>
      <p:sp>
        <p:nvSpPr>
          <p:cNvPr id="736698368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r>
              <a:rPr/>
              <a:t>FPGA programmable through blocks</a:t>
            </a:r>
            <a:endParaRPr/>
          </a:p>
          <a:p>
            <a:pPr>
              <a:defRPr/>
            </a:pPr>
            <a:r>
              <a:rPr/>
              <a:t>Blocks perform logic:</a:t>
            </a:r>
            <a:endParaRPr/>
          </a:p>
          <a:p>
            <a:pPr lvl="1">
              <a:defRPr/>
            </a:pPr>
            <a:r>
              <a:rPr/>
              <a:t>Pulse generation</a:t>
            </a:r>
            <a:endParaRPr/>
          </a:p>
          <a:p>
            <a:pPr lvl="1">
              <a:defRPr/>
            </a:pPr>
            <a:r>
              <a:rPr/>
              <a:t>Counting/Sum/Diff</a:t>
            </a:r>
            <a:endParaRPr/>
          </a:p>
          <a:p>
            <a:pPr lvl="1">
              <a:defRPr/>
            </a:pPr>
            <a:r>
              <a:rPr/>
              <a:t>Logic operations AND/OR/NOT</a:t>
            </a:r>
            <a:endParaRPr/>
          </a:p>
          <a:p>
            <a:pPr>
              <a:defRPr/>
            </a:pPr>
            <a:r>
              <a:rPr/>
              <a:t>Blocks connect to:</a:t>
            </a:r>
            <a:endParaRPr/>
          </a:p>
          <a:p>
            <a:pPr lvl="1">
              <a:defRPr/>
            </a:pPr>
            <a:r>
              <a:rPr/>
              <a:t>Other Blocks</a:t>
            </a:r>
            <a:endParaRPr/>
          </a:p>
          <a:p>
            <a:pPr lvl="1">
              <a:defRPr/>
            </a:pPr>
            <a:r>
              <a:rPr/>
              <a:t>Outputs</a:t>
            </a:r>
            <a:endParaRPr/>
          </a:p>
          <a:p>
            <a:pPr lvl="1">
              <a:defRPr/>
            </a:pPr>
            <a:r>
              <a:rPr/>
              <a:t>Inputs</a:t>
            </a:r>
            <a:endParaRPr/>
          </a:p>
          <a:p>
            <a:pPr lvl="1">
              <a:defRPr/>
            </a:pPr>
            <a:r>
              <a:rPr/>
              <a:t>Position Capture</a:t>
            </a:r>
            <a:endParaRPr/>
          </a:p>
          <a:p>
            <a:pPr lvl="1">
              <a:defRPr/>
            </a:pPr>
            <a:r>
              <a:rPr/>
              <a:t>Encoders</a:t>
            </a:r>
            <a:endParaRPr/>
          </a:p>
          <a:p>
            <a:pPr marL="457200" lvl="1" indent="0">
              <a:buFont typeface="Arial"/>
              <a:buNone/>
              <a:defRPr/>
            </a:pPr>
            <a:endParaRPr/>
          </a:p>
        </p:txBody>
      </p:sp>
      <p:pic>
        <p:nvPicPr>
          <p:cNvPr id="1620068787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2"/>
            <a:ext cx="2217962" cy="408213"/>
          </a:xfrm>
          <a:prstGeom prst="rect">
            <a:avLst/>
          </a:prstGeom>
        </p:spPr>
      </p:pic>
      <p:sp>
        <p:nvSpPr>
          <p:cNvPr id="111465599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28259-47A6-3EEA-49D0-BCE1B39C4074}" type="slidenum">
              <a:rPr lang="en-US"/>
              <a:t>4</a:t>
            </a:fld>
            <a:endParaRPr/>
          </a:p>
        </p:txBody>
      </p:sp>
      <p:pic>
        <p:nvPicPr>
          <p:cNvPr id="136555163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427329" y="1520818"/>
            <a:ext cx="2592546" cy="2346004"/>
          </a:xfrm>
          <a:prstGeom prst="rect">
            <a:avLst/>
          </a:prstGeom>
        </p:spPr>
      </p:pic>
      <p:pic>
        <p:nvPicPr>
          <p:cNvPr id="57629195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531468" y="4279868"/>
            <a:ext cx="3275496" cy="2259043"/>
          </a:xfrm>
          <a:prstGeom prst="rect">
            <a:avLst/>
          </a:prstGeom>
        </p:spPr>
      </p:pic>
      <p:pic>
        <p:nvPicPr>
          <p:cNvPr id="1531715180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5285804" y="3350558"/>
            <a:ext cx="4007052" cy="2658315"/>
          </a:xfrm>
          <a:prstGeom prst="rect">
            <a:avLst/>
          </a:prstGeom>
        </p:spPr>
      </p:pic>
      <p:pic>
        <p:nvPicPr>
          <p:cNvPr id="841482455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6312010" y="542003"/>
            <a:ext cx="4311411" cy="297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448275988" name=""/>
          <p:cNvCxnSpPr>
            <a:cxnSpLocks/>
          </p:cNvCxnSpPr>
          <p:nvPr/>
        </p:nvCxnSpPr>
        <p:spPr bwMode="auto">
          <a:xfrm flipH="0" flipV="0">
            <a:off x="8551787" y="1316488"/>
            <a:ext cx="0" cy="5405436"/>
          </a:xfrm>
          <a:prstGeom prst="line">
            <a:avLst/>
          </a:prstGeom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980459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PandABox Workflow in Sardana Scans</a:t>
            </a:r>
            <a:endParaRPr/>
          </a:p>
        </p:txBody>
      </p:sp>
      <p:pic>
        <p:nvPicPr>
          <p:cNvPr id="1700629898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2"/>
            <a:ext cx="2217962" cy="408213"/>
          </a:xfrm>
          <a:prstGeom prst="rect">
            <a:avLst/>
          </a:prstGeom>
        </p:spPr>
      </p:pic>
      <p:sp>
        <p:nvSpPr>
          <p:cNvPr id="187311842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F02E1A-8198-1DB9-4848-722F9B9FD9A4}" type="slidenum">
              <a:rPr lang="en-US"/>
              <a:t>5</a:t>
            </a:fld>
            <a:endParaRPr/>
          </a:p>
        </p:txBody>
      </p:sp>
      <p:cxnSp>
        <p:nvCxnSpPr>
          <p:cNvPr id="0" name=""/>
          <p:cNvCxnSpPr>
            <a:cxnSpLocks/>
          </p:cNvCxnSpPr>
          <p:nvPr/>
        </p:nvCxnSpPr>
        <p:spPr bwMode="auto">
          <a:xfrm flipH="0" flipV="0">
            <a:off x="3541874" y="1369218"/>
            <a:ext cx="0" cy="5405437"/>
          </a:xfrm>
          <a:prstGeom prst="line">
            <a:avLst/>
          </a:prstGeom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0858197" name=""/>
          <p:cNvSpPr txBox="1"/>
          <p:nvPr/>
        </p:nvSpPr>
        <p:spPr bwMode="auto">
          <a:xfrm flipH="0" flipV="0">
            <a:off x="1505276" y="1431427"/>
            <a:ext cx="1001991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/>
              <a:t>User</a:t>
            </a:r>
            <a:endParaRPr sz="2200"/>
          </a:p>
        </p:txBody>
      </p:sp>
      <p:sp>
        <p:nvSpPr>
          <p:cNvPr id="106304721" name=""/>
          <p:cNvSpPr txBox="1"/>
          <p:nvPr/>
        </p:nvSpPr>
        <p:spPr bwMode="auto">
          <a:xfrm flipH="0" flipV="0">
            <a:off x="5084510" y="1424136"/>
            <a:ext cx="1606175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/>
              <a:t>Sardana</a:t>
            </a:r>
            <a:endParaRPr sz="2200"/>
          </a:p>
        </p:txBody>
      </p:sp>
      <p:sp>
        <p:nvSpPr>
          <p:cNvPr id="1643297777" name=""/>
          <p:cNvSpPr txBox="1"/>
          <p:nvPr/>
        </p:nvSpPr>
        <p:spPr bwMode="auto">
          <a:xfrm flipH="0" flipV="0">
            <a:off x="9819017" y="1431427"/>
            <a:ext cx="888033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/>
              <a:t>HW</a:t>
            </a:r>
            <a:endParaRPr sz="2200"/>
          </a:p>
        </p:txBody>
      </p:sp>
      <p:sp>
        <p:nvSpPr>
          <p:cNvPr id="747755111" name=""/>
          <p:cNvSpPr txBox="1"/>
          <p:nvPr/>
        </p:nvSpPr>
        <p:spPr bwMode="auto">
          <a:xfrm flipH="0" flipV="0">
            <a:off x="3386575" y="4096990"/>
            <a:ext cx="2061018" cy="123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500"/>
              <a:t>Scan macro </a:t>
            </a:r>
            <a:r>
              <a:rPr sz="1500" b="1"/>
              <a:t>params</a:t>
            </a:r>
            <a:r>
              <a:rPr sz="1500"/>
              <a:t>:</a:t>
            </a:r>
            <a:endParaRPr sz="1500"/>
          </a:p>
          <a:p>
            <a:pPr>
              <a:defRPr/>
            </a:pPr>
            <a:r>
              <a:rPr sz="1500"/>
              <a:t>&lt;motor&gt;</a:t>
            </a:r>
            <a:endParaRPr sz="1500"/>
          </a:p>
          <a:p>
            <a:pPr>
              <a:defRPr/>
            </a:pPr>
            <a:r>
              <a:rPr sz="1500"/>
              <a:t>&lt;n_points&gt;</a:t>
            </a:r>
            <a:endParaRPr sz="1500"/>
          </a:p>
          <a:p>
            <a:pPr>
              <a:defRPr/>
            </a:pPr>
            <a:r>
              <a:rPr sz="1500"/>
              <a:t>&lt;exposure_time&gt;</a:t>
            </a:r>
            <a:endParaRPr sz="1500"/>
          </a:p>
          <a:p>
            <a:pPr>
              <a:defRPr/>
            </a:pPr>
            <a:r>
              <a:rPr sz="1500"/>
              <a:t>...</a:t>
            </a:r>
            <a:endParaRPr/>
          </a:p>
        </p:txBody>
      </p:sp>
      <p:grpSp>
        <p:nvGrpSpPr>
          <p:cNvPr id="942116792" name=""/>
          <p:cNvGrpSpPr/>
          <p:nvPr/>
        </p:nvGrpSpPr>
        <p:grpSpPr bwMode="auto">
          <a:xfrm>
            <a:off x="3105024" y="1822173"/>
            <a:ext cx="2710101" cy="2132463"/>
            <a:chOff x="0" y="0"/>
            <a:chExt cx="2710101" cy="2132463"/>
          </a:xfrm>
        </p:grpSpPr>
        <p:pic>
          <p:nvPicPr>
            <p:cNvPr id="412152711" name="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flipH="0" flipV="0">
              <a:off x="0" y="356878"/>
              <a:ext cx="2710101" cy="1775583"/>
            </a:xfrm>
            <a:prstGeom prst="rect">
              <a:avLst/>
            </a:prstGeom>
          </p:spPr>
        </p:pic>
        <p:sp>
          <p:nvSpPr>
            <p:cNvPr id="1067562962" name=""/>
            <p:cNvSpPr txBox="1"/>
            <p:nvPr/>
          </p:nvSpPr>
          <p:spPr bwMode="auto">
            <a:xfrm flipH="0" flipV="0">
              <a:off x="508603" y="0"/>
              <a:ext cx="1470882" cy="3661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/>
                <a:t>expconf GUI</a:t>
              </a:r>
              <a:endParaRPr/>
            </a:p>
          </p:txBody>
        </p:sp>
      </p:grpSp>
      <p:sp>
        <p:nvSpPr>
          <p:cNvPr id="208513547" name=""/>
          <p:cNvSpPr txBox="1"/>
          <p:nvPr/>
        </p:nvSpPr>
        <p:spPr bwMode="auto">
          <a:xfrm flipH="0" flipV="0">
            <a:off x="3386575" y="5456167"/>
            <a:ext cx="2009252" cy="100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500"/>
              <a:t>Controller attributes</a:t>
            </a:r>
            <a:r>
              <a:rPr sz="1500"/>
              <a:t>:</a:t>
            </a:r>
            <a:endParaRPr sz="1500"/>
          </a:p>
          <a:p>
            <a:pPr>
              <a:defRPr/>
            </a:pPr>
            <a:r>
              <a:rPr sz="1500"/>
              <a:t>Slave (NI)</a:t>
            </a:r>
            <a:endParaRPr sz="1500"/>
          </a:p>
          <a:p>
            <a:pPr>
              <a:defRPr/>
            </a:pPr>
            <a:r>
              <a:rPr sz="1500"/>
              <a:t>Motor axis (Icepap)</a:t>
            </a:r>
            <a:endParaRPr sz="1500"/>
          </a:p>
          <a:p>
            <a:pPr>
              <a:defRPr/>
            </a:pPr>
            <a:r>
              <a:rPr sz="1500"/>
              <a:t>...</a:t>
            </a:r>
            <a:endParaRPr/>
          </a:p>
        </p:txBody>
      </p:sp>
      <p:pic>
        <p:nvPicPr>
          <p:cNvPr id="89667032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9982199" y="5149207"/>
            <a:ext cx="1740620" cy="862125"/>
          </a:xfrm>
          <a:prstGeom prst="rect">
            <a:avLst/>
          </a:prstGeom>
        </p:spPr>
      </p:pic>
      <p:pic>
        <p:nvPicPr>
          <p:cNvPr id="1964790356" name=""/>
          <p:cNvPicPr>
            <a:picLocks noChangeAspect="1"/>
          </p:cNvPicPr>
          <p:nvPr/>
        </p:nvPicPr>
        <p:blipFill>
          <a:blip r:embed="rId6"/>
          <a:srcRect l="13831" t="0" r="13317" b="0"/>
          <a:stretch/>
        </p:blipFill>
        <p:spPr bwMode="auto">
          <a:xfrm flipH="0" flipV="0">
            <a:off x="10116195" y="3601362"/>
            <a:ext cx="1283804" cy="991257"/>
          </a:xfrm>
          <a:prstGeom prst="rect">
            <a:avLst/>
          </a:prstGeom>
        </p:spPr>
      </p:pic>
      <p:grpSp>
        <p:nvGrpSpPr>
          <p:cNvPr id="2028081729" name=""/>
          <p:cNvGrpSpPr/>
          <p:nvPr/>
        </p:nvGrpSpPr>
        <p:grpSpPr bwMode="auto">
          <a:xfrm>
            <a:off x="10291759" y="2285965"/>
            <a:ext cx="947397" cy="761999"/>
            <a:chOff x="0" y="0"/>
            <a:chExt cx="947397" cy="761999"/>
          </a:xfrm>
        </p:grpSpPr>
        <p:sp>
          <p:nvSpPr>
            <p:cNvPr id="767657474" name=""/>
            <p:cNvSpPr/>
            <p:nvPr/>
          </p:nvSpPr>
          <p:spPr bwMode="auto">
            <a:xfrm rot="5399976" flipH="0" flipV="0">
              <a:off x="-64270" y="242479"/>
              <a:ext cx="429324" cy="300783"/>
            </a:xfrm>
            <a:prstGeom prst="trapezoid">
              <a:avLst>
                <a:gd name="adj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97156398" name=""/>
            <p:cNvSpPr/>
            <p:nvPr/>
          </p:nvSpPr>
          <p:spPr bwMode="auto">
            <a:xfrm flipH="0" flipV="0">
              <a:off x="161584" y="0"/>
              <a:ext cx="785811" cy="761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  <a:p>
              <a:pPr algn="ctr">
                <a:defRPr/>
              </a:pPr>
              <a:r>
                <a:rPr sz="1000"/>
                <a:t>Detector</a:t>
              </a:r>
              <a:endParaRPr sz="1000"/>
            </a:p>
          </p:txBody>
        </p:sp>
      </p:grpSp>
      <p:sp>
        <p:nvSpPr>
          <p:cNvPr id="1667172431" name=""/>
          <p:cNvSpPr txBox="1"/>
          <p:nvPr/>
        </p:nvSpPr>
        <p:spPr bwMode="auto">
          <a:xfrm flipH="0" flipV="0">
            <a:off x="7713392" y="2332627"/>
            <a:ext cx="1076160" cy="548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500"/>
              <a:t>Controller Plugin</a:t>
            </a:r>
            <a:endParaRPr/>
          </a:p>
        </p:txBody>
      </p:sp>
      <p:sp>
        <p:nvSpPr>
          <p:cNvPr id="2103210876" name=""/>
          <p:cNvSpPr txBox="1"/>
          <p:nvPr/>
        </p:nvSpPr>
        <p:spPr bwMode="auto">
          <a:xfrm flipH="0" flipV="0">
            <a:off x="7665767" y="3822490"/>
            <a:ext cx="1076519" cy="548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500"/>
              <a:t>Controller Plugin</a:t>
            </a:r>
            <a:endParaRPr/>
          </a:p>
        </p:txBody>
      </p:sp>
      <p:sp>
        <p:nvSpPr>
          <p:cNvPr id="1615661048" name=""/>
          <p:cNvSpPr txBox="1"/>
          <p:nvPr/>
        </p:nvSpPr>
        <p:spPr bwMode="auto">
          <a:xfrm flipH="0" flipV="0">
            <a:off x="7665767" y="5456167"/>
            <a:ext cx="1076879" cy="548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500"/>
              <a:t>Controller Plugin</a:t>
            </a:r>
            <a:endParaRPr/>
          </a:p>
        </p:txBody>
      </p:sp>
      <p:cxnSp>
        <p:nvCxnSpPr>
          <p:cNvPr id="0" name=""/>
          <p:cNvCxnSpPr>
            <a:cxnSpLocks/>
            <a:stCxn id="1667172431" idx="3"/>
          </p:cNvCxnSpPr>
          <p:nvPr/>
        </p:nvCxnSpPr>
        <p:spPr bwMode="auto">
          <a:xfrm rot="0" flipH="0" flipV="0">
            <a:off x="8789193" y="2607298"/>
            <a:ext cx="951337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610574" name=""/>
          <p:cNvCxnSpPr>
            <a:cxnSpLocks/>
          </p:cNvCxnSpPr>
          <p:nvPr/>
        </p:nvCxnSpPr>
        <p:spPr bwMode="auto">
          <a:xfrm rot="0" flipH="0" flipV="0">
            <a:off x="8741927" y="4096990"/>
            <a:ext cx="951335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6322628" name=""/>
          <p:cNvCxnSpPr>
            <a:cxnSpLocks/>
          </p:cNvCxnSpPr>
          <p:nvPr/>
        </p:nvCxnSpPr>
        <p:spPr bwMode="auto">
          <a:xfrm rot="0" flipH="0" flipV="0">
            <a:off x="8741927" y="5730667"/>
            <a:ext cx="951335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977825" name=""/>
          <p:cNvCxnSpPr>
            <a:cxnSpLocks/>
          </p:cNvCxnSpPr>
          <p:nvPr/>
        </p:nvCxnSpPr>
        <p:spPr bwMode="auto">
          <a:xfrm rot="0" flipH="0" flipV="1">
            <a:off x="679874" y="3075064"/>
            <a:ext cx="2425149" cy="2235122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5676546" name=""/>
          <p:cNvCxnSpPr>
            <a:cxnSpLocks/>
            <a:endCxn id="747755111" idx="1"/>
          </p:cNvCxnSpPr>
          <p:nvPr/>
        </p:nvCxnSpPr>
        <p:spPr bwMode="auto">
          <a:xfrm rot="0" flipH="0" flipV="1">
            <a:off x="679874" y="4714391"/>
            <a:ext cx="2706701" cy="595795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4132395" name=""/>
          <p:cNvCxnSpPr>
            <a:cxnSpLocks/>
            <a:endCxn id="208513547" idx="1"/>
          </p:cNvCxnSpPr>
          <p:nvPr/>
        </p:nvCxnSpPr>
        <p:spPr bwMode="auto">
          <a:xfrm rot="0" flipH="0" flipV="0">
            <a:off x="703686" y="5333999"/>
            <a:ext cx="2682888" cy="625267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9059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6093546" y="3465667"/>
            <a:ext cx="1194278" cy="1212539"/>
          </a:xfrm>
          <a:prstGeom prst="rect">
            <a:avLst/>
          </a:prstGeom>
        </p:spPr>
      </p:pic>
      <p:cxnSp>
        <p:nvCxnSpPr>
          <p:cNvPr id="1617155297" name=""/>
          <p:cNvCxnSpPr>
            <a:cxnSpLocks/>
            <a:stCxn id="307259059" idx="3"/>
            <a:endCxn id="1667172431" idx="1"/>
          </p:cNvCxnSpPr>
          <p:nvPr/>
        </p:nvCxnSpPr>
        <p:spPr bwMode="auto">
          <a:xfrm rot="0" flipH="0" flipV="1">
            <a:off x="7287825" y="2607127"/>
            <a:ext cx="425567" cy="1464809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6757392" name=""/>
          <p:cNvCxnSpPr>
            <a:cxnSpLocks/>
            <a:stCxn id="307259059" idx="3"/>
            <a:endCxn id="2103210876" idx="1"/>
          </p:cNvCxnSpPr>
          <p:nvPr/>
        </p:nvCxnSpPr>
        <p:spPr bwMode="auto">
          <a:xfrm rot="0" flipH="0" flipV="0">
            <a:off x="7287825" y="4071937"/>
            <a:ext cx="377942" cy="25054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1774997" name=""/>
          <p:cNvCxnSpPr>
            <a:cxnSpLocks/>
            <a:stCxn id="307259059" idx="3"/>
            <a:endCxn id="1615661048" idx="1"/>
          </p:cNvCxnSpPr>
          <p:nvPr/>
        </p:nvCxnSpPr>
        <p:spPr bwMode="auto">
          <a:xfrm rot="0" flipH="0" flipV="0">
            <a:off x="7287825" y="4071937"/>
            <a:ext cx="377942" cy="1658729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739898" name=""/>
          <p:cNvCxnSpPr>
            <a:cxnSpLocks/>
            <a:stCxn id="412152711" idx="3"/>
            <a:endCxn id="307259059" idx="1"/>
          </p:cNvCxnSpPr>
          <p:nvPr/>
        </p:nvCxnSpPr>
        <p:spPr bwMode="auto">
          <a:xfrm rot="0" flipH="0" flipV="0">
            <a:off x="5815125" y="3066845"/>
            <a:ext cx="278421" cy="1005091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965636" name=""/>
          <p:cNvCxnSpPr>
            <a:cxnSpLocks/>
            <a:stCxn id="747755111" idx="3"/>
          </p:cNvCxnSpPr>
          <p:nvPr/>
        </p:nvCxnSpPr>
        <p:spPr bwMode="auto">
          <a:xfrm rot="0" flipH="0" flipV="1">
            <a:off x="5447594" y="4050264"/>
            <a:ext cx="645951" cy="664126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566208" name=""/>
          <p:cNvCxnSpPr>
            <a:cxnSpLocks/>
            <a:stCxn id="208513547" idx="3"/>
          </p:cNvCxnSpPr>
          <p:nvPr/>
        </p:nvCxnSpPr>
        <p:spPr bwMode="auto">
          <a:xfrm rot="0" flipH="0" flipV="1">
            <a:off x="5395828" y="4096990"/>
            <a:ext cx="700171" cy="1862275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0748123" name=""/>
          <p:cNvGrpSpPr/>
          <p:nvPr/>
        </p:nvGrpSpPr>
        <p:grpSpPr bwMode="auto">
          <a:xfrm>
            <a:off x="111654" y="2452302"/>
            <a:ext cx="2832910" cy="2018884"/>
            <a:chOff x="0" y="0"/>
            <a:chExt cx="2832910" cy="2018884"/>
          </a:xfrm>
        </p:grpSpPr>
        <p:sp>
          <p:nvSpPr>
            <p:cNvPr id="275298356" name=""/>
            <p:cNvSpPr/>
            <p:nvPr/>
          </p:nvSpPr>
          <p:spPr bwMode="auto">
            <a:xfrm flipH="0" flipV="0">
              <a:off x="0" y="0"/>
              <a:ext cx="2832911" cy="2018885"/>
            </a:xfrm>
            <a:prstGeom prst="cloudCallout">
              <a:avLst>
                <a:gd name="adj1" fmla="val -37848"/>
                <a:gd name="adj2" fmla="val 7209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4825134" name=""/>
            <p:cNvSpPr txBox="1"/>
            <p:nvPr/>
          </p:nvSpPr>
          <p:spPr bwMode="auto">
            <a:xfrm flipH="0" flipV="0">
              <a:off x="121055" y="614540"/>
              <a:ext cx="2625795" cy="91476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marL="283879" indent="-283879">
                <a:buFont typeface="Arial"/>
                <a:buChar char="•"/>
                <a:defRPr/>
              </a:pPr>
              <a:r>
                <a:rPr/>
                <a:t>List of experimental channels</a:t>
              </a:r>
              <a:endParaRPr/>
            </a:p>
            <a:p>
              <a:pPr marL="283879" indent="-283879">
                <a:buFont typeface="Arial"/>
                <a:buChar char="•"/>
                <a:defRPr/>
              </a:pPr>
              <a:r>
                <a:rPr/>
                <a:t>Acquisition pattern</a:t>
              </a:r>
              <a:endParaRPr/>
            </a:p>
          </p:txBody>
        </p:sp>
      </p:grpSp>
      <p:sp>
        <p:nvSpPr>
          <p:cNvPr id="408393137" name=""/>
          <p:cNvSpPr/>
          <p:nvPr/>
        </p:nvSpPr>
        <p:spPr bwMode="auto">
          <a:xfrm flipH="0" flipV="0">
            <a:off x="159280" y="5028129"/>
            <a:ext cx="857249" cy="714375"/>
          </a:xfrm>
          <a:prstGeom prst="smileyFace">
            <a:avLst>
              <a:gd name="adj" fmla="val 4653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834064877" name=""/>
          <p:cNvCxnSpPr>
            <a:cxnSpLocks/>
          </p:cNvCxnSpPr>
          <p:nvPr/>
        </p:nvCxnSpPr>
        <p:spPr bwMode="auto">
          <a:xfrm flipH="0" flipV="0">
            <a:off x="8551787" y="1316488"/>
            <a:ext cx="0" cy="5405436"/>
          </a:xfrm>
          <a:prstGeom prst="line">
            <a:avLst/>
          </a:prstGeom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106267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PandABox Workflow in Sardana Scans</a:t>
            </a:r>
            <a:endParaRPr/>
          </a:p>
        </p:txBody>
      </p:sp>
      <p:pic>
        <p:nvPicPr>
          <p:cNvPr id="1966770305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2"/>
            <a:ext cx="2217962" cy="408213"/>
          </a:xfrm>
          <a:prstGeom prst="rect">
            <a:avLst/>
          </a:prstGeom>
        </p:spPr>
      </p:pic>
      <p:sp>
        <p:nvSpPr>
          <p:cNvPr id="93708544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3C6544-1978-8D98-AD84-2C9A48AD8B72}" type="slidenum">
              <a:rPr lang="en-US"/>
              <a:t>6</a:t>
            </a:fld>
            <a:endParaRPr/>
          </a:p>
        </p:txBody>
      </p:sp>
      <p:sp>
        <p:nvSpPr>
          <p:cNvPr id="52861802" name=""/>
          <p:cNvSpPr txBox="1"/>
          <p:nvPr/>
        </p:nvSpPr>
        <p:spPr bwMode="auto">
          <a:xfrm flipH="0" flipV="0">
            <a:off x="5084510" y="1424136"/>
            <a:ext cx="1606174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/>
              <a:t>Sardana</a:t>
            </a:r>
            <a:endParaRPr sz="2200"/>
          </a:p>
        </p:txBody>
      </p:sp>
      <p:sp>
        <p:nvSpPr>
          <p:cNvPr id="1593614379" name=""/>
          <p:cNvSpPr txBox="1"/>
          <p:nvPr/>
        </p:nvSpPr>
        <p:spPr bwMode="auto">
          <a:xfrm flipH="0" flipV="0">
            <a:off x="9819016" y="1431427"/>
            <a:ext cx="888032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/>
              <a:t>HW</a:t>
            </a:r>
            <a:endParaRPr sz="2200"/>
          </a:p>
        </p:txBody>
      </p:sp>
      <p:pic>
        <p:nvPicPr>
          <p:cNvPr id="82976949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982199" y="5149206"/>
            <a:ext cx="1740619" cy="862124"/>
          </a:xfrm>
          <a:prstGeom prst="rect">
            <a:avLst/>
          </a:prstGeom>
        </p:spPr>
      </p:pic>
      <p:pic>
        <p:nvPicPr>
          <p:cNvPr id="2111458710" name=""/>
          <p:cNvPicPr>
            <a:picLocks noChangeAspect="1"/>
          </p:cNvPicPr>
          <p:nvPr/>
        </p:nvPicPr>
        <p:blipFill>
          <a:blip r:embed="rId5"/>
          <a:srcRect l="13831" t="0" r="13316" b="0"/>
          <a:stretch/>
        </p:blipFill>
        <p:spPr bwMode="auto">
          <a:xfrm flipH="0" flipV="0">
            <a:off x="10116195" y="3601362"/>
            <a:ext cx="1283803" cy="991256"/>
          </a:xfrm>
          <a:prstGeom prst="rect">
            <a:avLst/>
          </a:prstGeom>
        </p:spPr>
      </p:pic>
      <p:grpSp>
        <p:nvGrpSpPr>
          <p:cNvPr id="138222526" name=""/>
          <p:cNvGrpSpPr/>
          <p:nvPr/>
        </p:nvGrpSpPr>
        <p:grpSpPr bwMode="auto">
          <a:xfrm>
            <a:off x="10291759" y="2285964"/>
            <a:ext cx="947396" cy="761998"/>
            <a:chOff x="0" y="0"/>
            <a:chExt cx="947396" cy="761998"/>
          </a:xfrm>
        </p:grpSpPr>
        <p:sp>
          <p:nvSpPr>
            <p:cNvPr id="770383003" name=""/>
            <p:cNvSpPr/>
            <p:nvPr/>
          </p:nvSpPr>
          <p:spPr bwMode="auto">
            <a:xfrm rot="5399976" flipH="0" flipV="0">
              <a:off x="-64269" y="242478"/>
              <a:ext cx="429323" cy="300782"/>
            </a:xfrm>
            <a:prstGeom prst="trapezoid">
              <a:avLst>
                <a:gd name="adj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25934625" name=""/>
            <p:cNvSpPr/>
            <p:nvPr/>
          </p:nvSpPr>
          <p:spPr bwMode="auto">
            <a:xfrm flipH="0" flipV="0">
              <a:off x="161583" y="0"/>
              <a:ext cx="785811" cy="761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  <a:p>
              <a:pPr algn="ctr">
                <a:defRPr/>
              </a:pPr>
              <a:r>
                <a:rPr sz="1000"/>
                <a:t>Detector</a:t>
              </a:r>
              <a:endParaRPr sz="1000"/>
            </a:p>
          </p:txBody>
        </p:sp>
      </p:grpSp>
      <p:sp>
        <p:nvSpPr>
          <p:cNvPr id="169751811" name=""/>
          <p:cNvSpPr txBox="1"/>
          <p:nvPr/>
        </p:nvSpPr>
        <p:spPr bwMode="auto">
          <a:xfrm flipH="0" flipV="0">
            <a:off x="7713392" y="2332625"/>
            <a:ext cx="1076159" cy="548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500"/>
              <a:t>Controller Plugin</a:t>
            </a:r>
            <a:endParaRPr/>
          </a:p>
        </p:txBody>
      </p:sp>
      <p:sp>
        <p:nvSpPr>
          <p:cNvPr id="1927718694" name=""/>
          <p:cNvSpPr txBox="1"/>
          <p:nvPr/>
        </p:nvSpPr>
        <p:spPr bwMode="auto">
          <a:xfrm flipH="0" flipV="0">
            <a:off x="7665766" y="3822490"/>
            <a:ext cx="1076519" cy="548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500"/>
              <a:t>Controller Plugin</a:t>
            </a:r>
            <a:endParaRPr/>
          </a:p>
        </p:txBody>
      </p:sp>
      <p:sp>
        <p:nvSpPr>
          <p:cNvPr id="60042800" name=""/>
          <p:cNvSpPr txBox="1"/>
          <p:nvPr/>
        </p:nvSpPr>
        <p:spPr bwMode="auto">
          <a:xfrm flipH="0" flipV="0">
            <a:off x="7665766" y="5456166"/>
            <a:ext cx="1076879" cy="548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500"/>
              <a:t>Controller Plugin</a:t>
            </a:r>
            <a:endParaRPr/>
          </a:p>
        </p:txBody>
      </p:sp>
      <p:cxnSp>
        <p:nvCxnSpPr>
          <p:cNvPr id="1109083760" name=""/>
          <p:cNvCxnSpPr>
            <a:cxnSpLocks/>
            <a:stCxn id="169751811" idx="3"/>
          </p:cNvCxnSpPr>
          <p:nvPr/>
        </p:nvCxnSpPr>
        <p:spPr bwMode="auto">
          <a:xfrm rot="0" flipH="0" flipV="0">
            <a:off x="8789193" y="2607297"/>
            <a:ext cx="951335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38570" name=""/>
          <p:cNvCxnSpPr>
            <a:cxnSpLocks/>
          </p:cNvCxnSpPr>
          <p:nvPr/>
        </p:nvCxnSpPr>
        <p:spPr bwMode="auto">
          <a:xfrm rot="0" flipH="0" flipV="0">
            <a:off x="8741927" y="4096990"/>
            <a:ext cx="951335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3779192" name=""/>
          <p:cNvCxnSpPr>
            <a:cxnSpLocks/>
          </p:cNvCxnSpPr>
          <p:nvPr/>
        </p:nvCxnSpPr>
        <p:spPr bwMode="auto">
          <a:xfrm rot="0" flipH="0" flipV="0">
            <a:off x="8741927" y="5730666"/>
            <a:ext cx="951335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31369" name=""/>
          <p:cNvCxnSpPr>
            <a:cxnSpLocks/>
            <a:endCxn id="169751811" idx="1"/>
          </p:cNvCxnSpPr>
          <p:nvPr/>
        </p:nvCxnSpPr>
        <p:spPr bwMode="auto">
          <a:xfrm rot="0" flipH="0" flipV="1">
            <a:off x="6862628" y="2607125"/>
            <a:ext cx="850763" cy="1661311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666473" name=""/>
          <p:cNvCxnSpPr>
            <a:cxnSpLocks/>
            <a:endCxn id="1927718694" idx="1"/>
          </p:cNvCxnSpPr>
          <p:nvPr/>
        </p:nvCxnSpPr>
        <p:spPr bwMode="auto">
          <a:xfrm rot="0" flipH="0" flipV="1">
            <a:off x="6862628" y="4096990"/>
            <a:ext cx="803138" cy="171446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673652" name=""/>
          <p:cNvCxnSpPr>
            <a:cxnSpLocks/>
            <a:endCxn id="60042800" idx="1"/>
          </p:cNvCxnSpPr>
          <p:nvPr/>
        </p:nvCxnSpPr>
        <p:spPr bwMode="auto">
          <a:xfrm rot="0" flipH="0" flipV="0">
            <a:off x="6862628" y="4268437"/>
            <a:ext cx="803138" cy="1462228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2661265" name=""/>
          <p:cNvSpPr/>
          <p:nvPr/>
        </p:nvSpPr>
        <p:spPr bwMode="auto">
          <a:xfrm flipH="0" flipV="0">
            <a:off x="5471463" y="3669723"/>
            <a:ext cx="1219220" cy="1197428"/>
          </a:xfrm>
          <a:prstGeom prst="bracePair">
            <a:avLst>
              <a:gd name="adj" fmla="val 8333"/>
            </a:avLst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422102703" name=""/>
          <p:cNvSpPr txBox="1"/>
          <p:nvPr/>
        </p:nvSpPr>
        <p:spPr bwMode="auto">
          <a:xfrm flipH="0" flipV="0">
            <a:off x="5471462" y="3918856"/>
            <a:ext cx="1222099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/>
              <a:t>SCAN</a:t>
            </a:r>
            <a:endParaRPr/>
          </a:p>
          <a:p>
            <a:pPr algn="ctr">
              <a:defRPr/>
            </a:pPr>
            <a:r>
              <a:rPr/>
              <a:t>CONFIG</a:t>
            </a:r>
            <a:endParaRPr/>
          </a:p>
        </p:txBody>
      </p:sp>
      <p:sp>
        <p:nvSpPr>
          <p:cNvPr id="973250232" name=""/>
          <p:cNvSpPr txBox="1"/>
          <p:nvPr/>
        </p:nvSpPr>
        <p:spPr bwMode="auto">
          <a:xfrm flipH="0" flipV="0">
            <a:off x="482693" y="3080475"/>
            <a:ext cx="4608293" cy="1676759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600"/>
              <a:t>Controller plugins are responsible for the translation between scan configuration and HW commands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213111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PandABox Workflow in Sardana Scans</a:t>
            </a:r>
            <a:endParaRPr/>
          </a:p>
        </p:txBody>
      </p:sp>
      <p:pic>
        <p:nvPicPr>
          <p:cNvPr id="1675585409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1"/>
            <a:ext cx="2217961" cy="408213"/>
          </a:xfrm>
          <a:prstGeom prst="rect">
            <a:avLst/>
          </a:prstGeom>
        </p:spPr>
      </p:pic>
      <p:sp>
        <p:nvSpPr>
          <p:cNvPr id="185157986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7CE8D8-0534-81A4-80CD-FF7DC6A4A1E7}" type="slidenum">
              <a:rPr lang="en-US"/>
              <a:t>7</a:t>
            </a:fld>
            <a:endParaRPr/>
          </a:p>
        </p:txBody>
      </p:sp>
      <p:sp>
        <p:nvSpPr>
          <p:cNvPr id="877332844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1545036" y="1408236"/>
            <a:ext cx="8687894" cy="4351338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/>
              <a:t>How do we programatically configure a PandABox to meet the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user </a:t>
            </a:r>
            <a:r>
              <a:rPr/>
              <a:t>requirements of each scan?</a:t>
            </a:r>
            <a:endParaRPr/>
          </a:p>
        </p:txBody>
      </p:sp>
      <p:sp>
        <p:nvSpPr>
          <p:cNvPr id="440025223" name=""/>
          <p:cNvSpPr txBox="1"/>
          <p:nvPr/>
        </p:nvSpPr>
        <p:spPr bwMode="auto">
          <a:xfrm flipH="0" flipV="0">
            <a:off x="549239" y="2301595"/>
            <a:ext cx="3194140" cy="2834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/>
              <a:t>Programatically configure a layout from scratch: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/>
              <a:t>Clean layout and blocks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Decide which blocks have to be used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/>
              <a:t>Configure and connect blocks</a:t>
            </a:r>
            <a:endParaRPr/>
          </a:p>
          <a:p>
            <a:pPr>
              <a:defRPr/>
            </a:pPr>
            <a:endParaRPr/>
          </a:p>
          <a:p>
            <a:pPr marL="283879" indent="-283879">
              <a:buFont typeface="Arial"/>
              <a:buChar char="•"/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1028568556" name=""/>
          <p:cNvSpPr txBox="1"/>
          <p:nvPr/>
        </p:nvSpPr>
        <p:spPr bwMode="auto">
          <a:xfrm flipH="0" flipV="0">
            <a:off x="4233380" y="2301595"/>
            <a:ext cx="3281771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/>
              <a:t>M</a:t>
            </a:r>
            <a:r>
              <a:rPr b="1"/>
              <a:t>odify a predefined layout</a:t>
            </a:r>
            <a:r>
              <a:rPr b="1"/>
              <a:t>:</a:t>
            </a:r>
            <a:endParaRPr b="1"/>
          </a:p>
          <a:p>
            <a:pPr marL="283878" indent="-283878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Known layout</a:t>
            </a:r>
            <a:endParaRPr lang="en-US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/>
              <a:t>Subtle changes based on rules</a:t>
            </a:r>
            <a:endParaRPr/>
          </a:p>
          <a:p>
            <a:pPr>
              <a:defRPr/>
            </a:pPr>
            <a:endParaRPr/>
          </a:p>
          <a:p>
            <a:pPr marL="283878" indent="-283878">
              <a:buFont typeface="Arial"/>
              <a:buChar char="•"/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2132265591" name=""/>
          <p:cNvSpPr txBox="1"/>
          <p:nvPr/>
        </p:nvSpPr>
        <p:spPr bwMode="auto">
          <a:xfrm flipH="0" flipV="0">
            <a:off x="8127088" y="2301595"/>
            <a:ext cx="3351971" cy="2560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/>
              <a:t>Evaluate arbitrary layout and modify it</a:t>
            </a:r>
            <a:endParaRPr b="1"/>
          </a:p>
          <a:p>
            <a:pPr marL="283878" indent="-283878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Arbitrary layout</a:t>
            </a:r>
            <a:endParaRPr lang="en-US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Minimal set of changes to accomplish requirements</a:t>
            </a:r>
            <a:endParaRPr lang="en-US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endParaRPr lang="en-US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/>
          </a:p>
          <a:p>
            <a:pPr marL="283878" indent="-283878">
              <a:buFont typeface="Arial"/>
              <a:buChar char="•"/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780140242" name=""/>
          <p:cNvSpPr txBox="1"/>
          <p:nvPr/>
        </p:nvSpPr>
        <p:spPr bwMode="auto">
          <a:xfrm flipH="0" flipV="0">
            <a:off x="461291" y="4479233"/>
            <a:ext cx="2852064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rgbClr val="00B050"/>
                </a:solidFill>
              </a:rPr>
              <a:t>+ No assumptions about the layout.</a:t>
            </a:r>
            <a:endParaRPr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1800" b="0" i="0" u="none" strike="noStrike" cap="none" spc="0">
                <a:solidFill>
                  <a:srgbClr val="FFC000"/>
                </a:solidFill>
                <a:latin typeface="Arial"/>
                <a:ea typeface="Arial"/>
                <a:cs typeface="Arial"/>
              </a:rPr>
              <a:t>~ Deterministic based on     the parameters</a:t>
            </a:r>
            <a:endParaRPr/>
          </a:p>
          <a:p>
            <a:pPr marL="283879" indent="-283879">
              <a:buFont typeface="Arial"/>
              <a:buChar char="–"/>
              <a:defRPr/>
            </a:pPr>
            <a:r>
              <a:rPr>
                <a:solidFill>
                  <a:srgbClr val="FF0000"/>
                </a:solidFill>
              </a:rPr>
              <a:t>Hard to implement, high code complexity</a:t>
            </a:r>
            <a:endParaRPr>
              <a:solidFill>
                <a:srgbClr val="FF0000"/>
              </a:solidFill>
            </a:endParaRPr>
          </a:p>
          <a:p>
            <a:pPr marL="283879" indent="-283879">
              <a:buFont typeface="Arial"/>
              <a:buChar char="–"/>
              <a:defRPr/>
            </a:pPr>
            <a:endParaRPr/>
          </a:p>
        </p:txBody>
      </p:sp>
      <p:sp>
        <p:nvSpPr>
          <p:cNvPr id="1228271435" name=""/>
          <p:cNvSpPr txBox="1"/>
          <p:nvPr/>
        </p:nvSpPr>
        <p:spPr bwMode="auto">
          <a:xfrm flipH="0" flipV="0">
            <a:off x="4431134" y="4117361"/>
            <a:ext cx="2886984" cy="2834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rgbClr val="00B050"/>
                </a:solidFill>
              </a:rPr>
              <a:t>+ Controller is lightweight</a:t>
            </a:r>
            <a:endParaRPr>
              <a:solidFill>
                <a:srgbClr val="00B050"/>
              </a:solidFill>
            </a:endParaRPr>
          </a:p>
          <a:p>
            <a:pPr>
              <a:defRPr/>
            </a:pPr>
            <a:r>
              <a:rPr>
                <a:solidFill>
                  <a:srgbClr val="00B050"/>
                </a:solidFill>
              </a:rPr>
              <a:t>+ Layouts can be version controlled (e.j. git)</a:t>
            </a:r>
            <a:endParaRPr/>
          </a:p>
          <a:p>
            <a:pPr marL="283878" indent="-283878">
              <a:buFont typeface="Arial"/>
              <a:buChar char="–"/>
              <a:defRPr/>
            </a:pPr>
            <a:r>
              <a:rPr>
                <a:solidFill>
                  <a:srgbClr val="FF0000"/>
                </a:solidFill>
              </a:rPr>
              <a:t>Tightly coupling between controller and layout</a:t>
            </a:r>
            <a:endParaRPr>
              <a:solidFill>
                <a:srgbClr val="FF0000"/>
              </a:solidFill>
            </a:endParaRPr>
          </a:p>
          <a:p>
            <a:pPr marL="283878" indent="-283878">
              <a:buFont typeface="Arial"/>
              <a:buChar char="–"/>
              <a:defRPr/>
            </a:pPr>
            <a:r>
              <a:rPr>
                <a:solidFill>
                  <a:srgbClr val="FF0000"/>
                </a:solidFill>
              </a:rPr>
              <a:t>High layout complexity</a:t>
            </a:r>
            <a:endParaRPr>
              <a:solidFill>
                <a:srgbClr val="FF0000"/>
              </a:solidFill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 marL="283878" indent="-283878">
              <a:buFont typeface="Arial"/>
              <a:buChar char="–"/>
              <a:defRPr/>
            </a:pPr>
            <a:endParaRPr/>
          </a:p>
        </p:txBody>
      </p:sp>
      <p:sp>
        <p:nvSpPr>
          <p:cNvPr id="372537071" name=""/>
          <p:cNvSpPr txBox="1"/>
          <p:nvPr/>
        </p:nvSpPr>
        <p:spPr bwMode="auto">
          <a:xfrm flipH="0" flipV="0">
            <a:off x="8364082" y="4479233"/>
            <a:ext cx="2901382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rgbClr val="00B050"/>
                </a:solidFill>
              </a:rPr>
              <a:t>+ No assumptions about layout</a:t>
            </a:r>
            <a:endParaRPr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1800" b="0" i="0" u="none" strike="noStrike" cap="none" spc="0">
                <a:solidFill>
                  <a:srgbClr val="FFC000"/>
                </a:solidFill>
                <a:latin typeface="Arial"/>
                <a:ea typeface="Arial"/>
                <a:cs typeface="Arial"/>
              </a:rPr>
              <a:t>~ Deterministic based on     the </a:t>
            </a:r>
            <a:r>
              <a:rPr lang="en-US" sz="1800" b="0" i="0" u="none" strike="noStrike" cap="none" spc="0">
                <a:solidFill>
                  <a:srgbClr val="FFC000"/>
                </a:solidFill>
                <a:latin typeface="Arial"/>
                <a:ea typeface="Arial"/>
                <a:cs typeface="Arial"/>
              </a:rPr>
              <a:t>parameters</a:t>
            </a:r>
            <a:r>
              <a:rPr lang="en-US" sz="1800" b="0" i="0" u="none" strike="noStrike" cap="none" spc="0">
                <a:solidFill>
                  <a:srgbClr val="FFC000"/>
                </a:solidFill>
                <a:latin typeface="Arial"/>
                <a:ea typeface="Arial"/>
                <a:cs typeface="Arial"/>
              </a:rPr>
              <a:t> + layout</a:t>
            </a:r>
            <a:endParaRPr>
              <a:solidFill>
                <a:srgbClr val="00B050"/>
              </a:solidFill>
            </a:endParaRPr>
          </a:p>
          <a:p>
            <a:pPr marL="283878" indent="-283878"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rgbClr val="FF0000"/>
                </a:solidFill>
                <a:latin typeface="Arial"/>
                <a:ea typeface="Arial"/>
                <a:cs typeface="Arial"/>
              </a:rPr>
              <a:t>Hard to implement, high code complexity</a:t>
            </a:r>
            <a:endParaRPr/>
          </a:p>
          <a:p>
            <a:pPr marL="283878" indent="-283878">
              <a:buFont typeface="Arial"/>
              <a:buChar char="–"/>
              <a:defRPr/>
            </a:pPr>
            <a:endParaRPr/>
          </a:p>
        </p:txBody>
      </p:sp>
      <p:sp>
        <p:nvSpPr>
          <p:cNvPr id="752724669" name=""/>
          <p:cNvSpPr/>
          <p:nvPr/>
        </p:nvSpPr>
        <p:spPr bwMode="auto">
          <a:xfrm flipH="0" flipV="0">
            <a:off x="461292" y="2322387"/>
            <a:ext cx="3531741" cy="400263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748147483" name=""/>
          <p:cNvSpPr/>
          <p:nvPr/>
        </p:nvSpPr>
        <p:spPr bwMode="auto">
          <a:xfrm flipH="0" flipV="0">
            <a:off x="4233380" y="2312316"/>
            <a:ext cx="3531740" cy="400263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0490254" name=""/>
          <p:cNvSpPr/>
          <p:nvPr/>
        </p:nvSpPr>
        <p:spPr bwMode="auto">
          <a:xfrm flipH="0" flipV="0">
            <a:off x="8127088" y="2322387"/>
            <a:ext cx="3531740" cy="4002638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0821417" name=""/>
          <p:cNvSpPr txBox="1"/>
          <p:nvPr/>
        </p:nvSpPr>
        <p:spPr bwMode="auto">
          <a:xfrm flipH="0" flipV="0">
            <a:off x="3712975" y="5947591"/>
            <a:ext cx="280058" cy="366119"/>
          </a:xfrm>
          <a:prstGeom prst="rect">
            <a:avLst/>
          </a:prstGeom>
          <a:noFill/>
          <a:ln w="12699">
            <a:solidFill>
              <a:schemeClr val="accent1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</a:t>
            </a:r>
            <a:endParaRPr/>
          </a:p>
        </p:txBody>
      </p:sp>
      <p:sp>
        <p:nvSpPr>
          <p:cNvPr id="833874995" name=""/>
          <p:cNvSpPr txBox="1"/>
          <p:nvPr/>
        </p:nvSpPr>
        <p:spPr bwMode="auto">
          <a:xfrm flipH="0" flipV="0">
            <a:off x="7485423" y="5958907"/>
            <a:ext cx="280057" cy="366119"/>
          </a:xfrm>
          <a:prstGeom prst="rect">
            <a:avLst/>
          </a:prstGeom>
          <a:noFill/>
          <a:ln w="12699">
            <a:solidFill>
              <a:schemeClr val="accent1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</a:t>
            </a:r>
            <a:endParaRPr/>
          </a:p>
        </p:txBody>
      </p:sp>
      <p:sp>
        <p:nvSpPr>
          <p:cNvPr id="758264535" name=""/>
          <p:cNvSpPr txBox="1"/>
          <p:nvPr/>
        </p:nvSpPr>
        <p:spPr bwMode="auto">
          <a:xfrm flipH="0" flipV="0">
            <a:off x="11379132" y="5958907"/>
            <a:ext cx="280057" cy="366119"/>
          </a:xfrm>
          <a:prstGeom prst="rect">
            <a:avLst/>
          </a:prstGeom>
          <a:noFill/>
          <a:ln w="12699">
            <a:solidFill>
              <a:schemeClr val="accent1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761705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PandABox Workflow in Sardana Scans</a:t>
            </a:r>
            <a:endParaRPr/>
          </a:p>
        </p:txBody>
      </p:sp>
      <p:pic>
        <p:nvPicPr>
          <p:cNvPr id="1032622104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1"/>
            <a:ext cx="2217961" cy="408213"/>
          </a:xfrm>
          <a:prstGeom prst="rect">
            <a:avLst/>
          </a:prstGeom>
        </p:spPr>
      </p:pic>
      <p:sp>
        <p:nvSpPr>
          <p:cNvPr id="96953532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6B2582-F674-5951-577A-749790F41159}" type="slidenum">
              <a:rPr lang="en-US"/>
              <a:t>8</a:t>
            </a:fld>
            <a:endParaRPr/>
          </a:p>
        </p:txBody>
      </p:sp>
      <p:sp>
        <p:nvSpPr>
          <p:cNvPr id="50060972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1545035" y="1408235"/>
            <a:ext cx="8687895" cy="4351338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/>
              <a:t>How do we programatically configure a PandABox to meet the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user </a:t>
            </a:r>
            <a:r>
              <a:rPr/>
              <a:t>requirements of each scan?</a:t>
            </a:r>
            <a:endParaRPr/>
          </a:p>
        </p:txBody>
      </p:sp>
      <p:sp>
        <p:nvSpPr>
          <p:cNvPr id="1500503863" name=""/>
          <p:cNvSpPr txBox="1"/>
          <p:nvPr/>
        </p:nvSpPr>
        <p:spPr bwMode="auto">
          <a:xfrm flipH="0" flipV="0">
            <a:off x="549238" y="2301595"/>
            <a:ext cx="3194139" cy="283499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/>
              <a:t>Programatically configure a layout from scratch:</a:t>
            </a:r>
            <a:endParaRPr/>
          </a:p>
          <a:p>
            <a:pPr marL="283878" indent="-283878">
              <a:buFont typeface="Arial"/>
              <a:buChar char="•"/>
              <a:defRPr/>
            </a:pPr>
            <a:r>
              <a:rPr/>
              <a:t>Clean layout and blocks</a:t>
            </a:r>
            <a:endParaRPr/>
          </a:p>
          <a:p>
            <a:pPr marL="283878" indent="-283878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Decide which blocks have to be used</a:t>
            </a:r>
            <a:endParaRPr/>
          </a:p>
          <a:p>
            <a:pPr marL="283878" indent="-283878">
              <a:buFont typeface="Arial"/>
              <a:buChar char="•"/>
              <a:defRPr/>
            </a:pPr>
            <a:r>
              <a:rPr/>
              <a:t>Configure and connect blocks</a:t>
            </a:r>
            <a:endParaRPr/>
          </a:p>
          <a:p>
            <a:pPr>
              <a:defRPr/>
            </a:pPr>
            <a:endParaRPr/>
          </a:p>
          <a:p>
            <a:pPr marL="283878" indent="-283878">
              <a:buFont typeface="Arial"/>
              <a:buChar char="•"/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566465576" name=""/>
          <p:cNvSpPr txBox="1"/>
          <p:nvPr/>
        </p:nvSpPr>
        <p:spPr bwMode="auto">
          <a:xfrm flipH="0" flipV="0">
            <a:off x="4233380" y="2301595"/>
            <a:ext cx="3281771" cy="20120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/>
              <a:t>M</a:t>
            </a:r>
            <a:r>
              <a:rPr b="1"/>
              <a:t>odify a predefined layout</a:t>
            </a:r>
            <a:r>
              <a:rPr b="1"/>
              <a:t>:</a:t>
            </a:r>
            <a:endParaRPr b="1"/>
          </a:p>
          <a:p>
            <a:pPr marL="283878" indent="-283878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Known layout</a:t>
            </a:r>
            <a:endParaRPr lang="en-US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/>
              <a:t>Subtle changes based on rules</a:t>
            </a:r>
            <a:endParaRPr/>
          </a:p>
          <a:p>
            <a:pPr>
              <a:defRPr/>
            </a:pPr>
            <a:endParaRPr/>
          </a:p>
          <a:p>
            <a:pPr marL="283878" indent="-283878">
              <a:buFont typeface="Arial"/>
              <a:buChar char="•"/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1589810110" name=""/>
          <p:cNvSpPr txBox="1"/>
          <p:nvPr/>
        </p:nvSpPr>
        <p:spPr bwMode="auto">
          <a:xfrm flipH="0" flipV="0">
            <a:off x="8127088" y="2301595"/>
            <a:ext cx="3351971" cy="256067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/>
              <a:t>Evaluate arbitrary layout and modify it</a:t>
            </a:r>
            <a:endParaRPr b="1"/>
          </a:p>
          <a:p>
            <a:pPr marL="283878" indent="-283878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Arbitrary layout</a:t>
            </a:r>
            <a:endParaRPr lang="en-US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Minimal set of changes to accomplish requirements</a:t>
            </a:r>
            <a:endParaRPr lang="en-US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endParaRPr lang="en-US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/>
          </a:p>
          <a:p>
            <a:pPr marL="283878" indent="-283878">
              <a:buFont typeface="Arial"/>
              <a:buChar char="•"/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1185406239" name=""/>
          <p:cNvSpPr txBox="1"/>
          <p:nvPr/>
        </p:nvSpPr>
        <p:spPr bwMode="auto">
          <a:xfrm flipH="0" flipV="0">
            <a:off x="461291" y="4479233"/>
            <a:ext cx="2847024" cy="20120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rgbClr val="00B050"/>
                </a:solidFill>
              </a:rPr>
              <a:t>+ No assumptions about the layout.</a:t>
            </a:r>
            <a:endParaRPr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1800" b="0" i="0" u="none" strike="noStrike" cap="none" spc="0">
                <a:solidFill>
                  <a:srgbClr val="FFC000"/>
                </a:solidFill>
                <a:latin typeface="Arial"/>
                <a:ea typeface="Arial"/>
                <a:cs typeface="Arial"/>
              </a:rPr>
              <a:t>~ Deterministic based on     the requirements</a:t>
            </a:r>
            <a:endParaRPr/>
          </a:p>
          <a:p>
            <a:pPr marL="283878" indent="-283878">
              <a:buFont typeface="Arial"/>
              <a:buChar char="–"/>
              <a:defRPr/>
            </a:pPr>
            <a:r>
              <a:rPr>
                <a:solidFill>
                  <a:srgbClr val="FF0000"/>
                </a:solidFill>
              </a:rPr>
              <a:t>Hard to implement, high code complexity</a:t>
            </a:r>
            <a:endParaRPr>
              <a:solidFill>
                <a:srgbClr val="FF0000"/>
              </a:solidFill>
            </a:endParaRPr>
          </a:p>
          <a:p>
            <a:pPr marL="283878" indent="-283878">
              <a:buFont typeface="Arial"/>
              <a:buChar char="–"/>
              <a:defRPr/>
            </a:pPr>
            <a:endParaRPr/>
          </a:p>
        </p:txBody>
      </p:sp>
      <p:sp>
        <p:nvSpPr>
          <p:cNvPr id="502012456" name=""/>
          <p:cNvSpPr txBox="1"/>
          <p:nvPr/>
        </p:nvSpPr>
        <p:spPr bwMode="auto">
          <a:xfrm flipH="0" flipV="0">
            <a:off x="4431133" y="4117360"/>
            <a:ext cx="2886264" cy="31093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rgbClr val="00B050"/>
                </a:solidFill>
              </a:rPr>
              <a:t>+ Controller is lightweight</a:t>
            </a:r>
            <a:endParaRPr>
              <a:solidFill>
                <a:srgbClr val="00B050"/>
              </a:solidFill>
            </a:endParaRPr>
          </a:p>
          <a:p>
            <a:pPr>
              <a:defRPr/>
            </a:pPr>
            <a:r>
              <a:rPr>
                <a:solidFill>
                  <a:srgbClr val="00B050"/>
                </a:solidFill>
              </a:rPr>
              <a:t>+ Layouts can be version controlled (e.j. git)</a:t>
            </a:r>
            <a:endParaRPr/>
          </a:p>
          <a:p>
            <a:pPr marL="283878" indent="-283878">
              <a:buFont typeface="Arial"/>
              <a:buChar char="–"/>
              <a:defRPr/>
            </a:pPr>
            <a:r>
              <a:rPr>
                <a:solidFill>
                  <a:srgbClr val="FF0000"/>
                </a:solidFill>
              </a:rPr>
              <a:t>Tightly coupling between controller and layout</a:t>
            </a:r>
            <a:endParaRPr>
              <a:solidFill>
                <a:srgbClr val="FF0000"/>
              </a:solidFill>
            </a:endParaRPr>
          </a:p>
          <a:p>
            <a:pPr marL="283878" indent="-283878">
              <a:buFont typeface="Arial"/>
              <a:buChar char="–"/>
              <a:defRPr/>
            </a:pPr>
            <a:r>
              <a:rPr>
                <a:solidFill>
                  <a:srgbClr val="FF0000"/>
                </a:solidFill>
              </a:rPr>
              <a:t>High layout complexity</a:t>
            </a:r>
            <a:endParaRPr>
              <a:solidFill>
                <a:srgbClr val="FF0000"/>
              </a:solidFill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>
                <a:solidFill>
                  <a:srgbClr val="00B0F0"/>
                </a:solidFill>
              </a:rPr>
              <a:t>     MaxIV approves</a:t>
            </a:r>
            <a:endParaRPr>
              <a:solidFill>
                <a:srgbClr val="00B0F0"/>
              </a:solidFill>
            </a:endParaRPr>
          </a:p>
          <a:p>
            <a:pPr marL="283878" indent="-283878">
              <a:buFont typeface="Arial"/>
              <a:buChar char="–"/>
              <a:defRPr/>
            </a:pPr>
            <a:endParaRPr/>
          </a:p>
          <a:p>
            <a:pPr marL="283878" indent="-283878">
              <a:buFont typeface="Arial"/>
              <a:buChar char="–"/>
              <a:defRPr/>
            </a:pPr>
            <a:endParaRPr/>
          </a:p>
        </p:txBody>
      </p:sp>
      <p:sp>
        <p:nvSpPr>
          <p:cNvPr id="860828449" name=""/>
          <p:cNvSpPr txBox="1"/>
          <p:nvPr/>
        </p:nvSpPr>
        <p:spPr bwMode="auto">
          <a:xfrm flipH="0" flipV="0">
            <a:off x="8364083" y="4479233"/>
            <a:ext cx="2900303" cy="20120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rgbClr val="00B050"/>
                </a:solidFill>
              </a:rPr>
              <a:t>+ No assumptions about layout</a:t>
            </a:r>
            <a:endParaRPr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1800" b="0" i="0" u="none" strike="noStrike" cap="none" spc="0">
                <a:solidFill>
                  <a:srgbClr val="FFC000"/>
                </a:solidFill>
                <a:latin typeface="Arial"/>
                <a:ea typeface="Arial"/>
                <a:cs typeface="Arial"/>
              </a:rPr>
              <a:t>~ Deterministic based on     the requirements + layout</a:t>
            </a:r>
            <a:endParaRPr>
              <a:solidFill>
                <a:srgbClr val="00B050"/>
              </a:solidFill>
            </a:endParaRPr>
          </a:p>
          <a:p>
            <a:pPr marL="283878" indent="-283878">
              <a:buFont typeface="Arial"/>
              <a:buChar char="–"/>
              <a:defRPr/>
            </a:pPr>
            <a:r>
              <a:rPr lang="en-US" sz="1800" b="0" i="0" u="none" strike="noStrike" cap="none" spc="0">
                <a:solidFill>
                  <a:srgbClr val="FF0000"/>
                </a:solidFill>
                <a:latin typeface="Arial"/>
                <a:ea typeface="Arial"/>
                <a:cs typeface="Arial"/>
              </a:rPr>
              <a:t>Hard to implement, high code complexity</a:t>
            </a:r>
            <a:endParaRPr/>
          </a:p>
          <a:p>
            <a:pPr marL="283878" indent="-283878">
              <a:buFont typeface="Arial"/>
              <a:buChar char="–"/>
              <a:defRPr/>
            </a:pPr>
            <a:endParaRPr/>
          </a:p>
        </p:txBody>
      </p:sp>
      <p:sp>
        <p:nvSpPr>
          <p:cNvPr id="1276804816" name=""/>
          <p:cNvSpPr/>
          <p:nvPr/>
        </p:nvSpPr>
        <p:spPr bwMode="auto">
          <a:xfrm flipH="0" flipV="0">
            <a:off x="461291" y="2322387"/>
            <a:ext cx="3531740" cy="400263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889422202" name=""/>
          <p:cNvSpPr/>
          <p:nvPr/>
        </p:nvSpPr>
        <p:spPr bwMode="auto">
          <a:xfrm flipH="0" flipV="0">
            <a:off x="4233380" y="2312315"/>
            <a:ext cx="3531740" cy="4002638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150755" name=""/>
          <p:cNvSpPr/>
          <p:nvPr/>
        </p:nvSpPr>
        <p:spPr bwMode="auto">
          <a:xfrm flipH="0" flipV="0">
            <a:off x="8127088" y="2322387"/>
            <a:ext cx="3531740" cy="4002638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011327" name=""/>
          <p:cNvSpPr txBox="1"/>
          <p:nvPr/>
        </p:nvSpPr>
        <p:spPr bwMode="auto">
          <a:xfrm flipH="0" flipV="0">
            <a:off x="3712974" y="5947591"/>
            <a:ext cx="280057" cy="366118"/>
          </a:xfrm>
          <a:prstGeom prst="rect">
            <a:avLst/>
          </a:prstGeom>
          <a:noFill/>
          <a:ln w="12699">
            <a:solidFill>
              <a:schemeClr val="accent1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</a:t>
            </a:r>
            <a:endParaRPr/>
          </a:p>
        </p:txBody>
      </p:sp>
      <p:sp>
        <p:nvSpPr>
          <p:cNvPr id="652723302" name=""/>
          <p:cNvSpPr txBox="1"/>
          <p:nvPr/>
        </p:nvSpPr>
        <p:spPr bwMode="auto">
          <a:xfrm flipH="0" flipV="0">
            <a:off x="7485423" y="5958907"/>
            <a:ext cx="280057" cy="366118"/>
          </a:xfrm>
          <a:prstGeom prst="rect">
            <a:avLst/>
          </a:prstGeom>
          <a:noFill/>
          <a:ln w="12699">
            <a:solidFill>
              <a:schemeClr val="accent1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</a:t>
            </a:r>
            <a:endParaRPr/>
          </a:p>
        </p:txBody>
      </p:sp>
      <p:sp>
        <p:nvSpPr>
          <p:cNvPr id="1760270654" name=""/>
          <p:cNvSpPr txBox="1"/>
          <p:nvPr/>
        </p:nvSpPr>
        <p:spPr bwMode="auto">
          <a:xfrm flipH="0" flipV="0">
            <a:off x="11379132" y="5958907"/>
            <a:ext cx="280057" cy="366118"/>
          </a:xfrm>
          <a:prstGeom prst="rect">
            <a:avLst/>
          </a:prstGeom>
          <a:noFill/>
          <a:ln w="12699">
            <a:solidFill>
              <a:schemeClr val="accent1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3</a:t>
            </a:r>
            <a:endParaRPr/>
          </a:p>
        </p:txBody>
      </p:sp>
      <p:sp>
        <p:nvSpPr>
          <p:cNvPr id="1431166595" name=""/>
          <p:cNvSpPr/>
          <p:nvPr/>
        </p:nvSpPr>
        <p:spPr bwMode="auto">
          <a:xfrm flipH="0" flipV="0">
            <a:off x="10185831" y="3407793"/>
            <a:ext cx="2386600" cy="1811682"/>
          </a:xfrm>
          <a:prstGeom prst="irregularSeal1">
            <a:avLst/>
          </a:prstGeom>
          <a:solidFill>
            <a:srgbClr val="FFFF00"/>
          </a:solidFill>
          <a:ln w="38099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>
                <a:solidFill>
                  <a:schemeClr val="tx1"/>
                </a:solidFill>
              </a:rPr>
              <a:t>LLMs will do it!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101178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tx2"/>
                </a:solidFill>
              </a:rPr>
              <a:t>LLM Context</a:t>
            </a:r>
            <a:endParaRPr/>
          </a:p>
        </p:txBody>
      </p:sp>
      <p:pic>
        <p:nvPicPr>
          <p:cNvPr id="1426778275" name=""/>
          <p:cNvPicPr>
            <a:picLocks noChangeAspect="1"/>
          </p:cNvPicPr>
          <p:nvPr/>
        </p:nvPicPr>
        <p:blipFill>
          <a:blip r:embed="rId3"/>
          <a:srcRect l="14050" t="73361" r="64744" b="20768"/>
          <a:stretch/>
        </p:blipFill>
        <p:spPr bwMode="auto">
          <a:xfrm flipH="0" flipV="0">
            <a:off x="232713" y="6313711"/>
            <a:ext cx="2217961" cy="408213"/>
          </a:xfrm>
          <a:prstGeom prst="rect">
            <a:avLst/>
          </a:prstGeom>
        </p:spPr>
      </p:pic>
      <p:sp>
        <p:nvSpPr>
          <p:cNvPr id="144415725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9EC516-052A-AA84-27D2-CC667E100CD6}" type="slidenum">
              <a:rPr lang="en-US"/>
              <a:t>9</a:t>
            </a:fld>
            <a:endParaRPr/>
          </a:p>
        </p:txBody>
      </p:sp>
      <p:sp>
        <p:nvSpPr>
          <p:cNvPr id="2012419574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10152487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r>
              <a:rPr/>
              <a:t>Many providers, not only OpenAI</a:t>
            </a:r>
            <a:endParaRPr/>
          </a:p>
          <a:p>
            <a:pPr>
              <a:defRPr/>
            </a:pPr>
            <a:r>
              <a:rPr/>
              <a:t>Fierce competition: </a:t>
            </a:r>
            <a:endParaRPr/>
          </a:p>
          <a:p>
            <a:pPr lvl="1">
              <a:defRPr/>
            </a:pPr>
            <a:r>
              <a:rPr/>
              <a:t>Frequent updates</a:t>
            </a:r>
            <a:endParaRPr/>
          </a:p>
          <a:p>
            <a:pPr lvl="1">
              <a:defRPr/>
            </a:pPr>
            <a:r>
              <a:rPr lang="en-U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Prices drop</a:t>
            </a:r>
            <a:endParaRPr/>
          </a:p>
          <a:p>
            <a:pPr lvl="1">
              <a:defRPr/>
            </a:pPr>
            <a:r>
              <a:rPr/>
              <a:t>Same API for everyone</a:t>
            </a:r>
            <a:endParaRPr/>
          </a:p>
          <a:p>
            <a:pPr lvl="0">
              <a:defRPr/>
            </a:pPr>
            <a:r>
              <a:rPr/>
              <a:t>Open source frameworks:</a:t>
            </a:r>
            <a:endParaRPr/>
          </a:p>
          <a:p>
            <a:pPr lvl="1">
              <a:defRPr/>
            </a:pPr>
            <a:r>
              <a:rPr/>
              <a:t>LangChain</a:t>
            </a:r>
            <a:endParaRPr/>
          </a:p>
          <a:p>
            <a:pPr lvl="1">
              <a:defRPr/>
            </a:pPr>
            <a:r>
              <a:rPr/>
              <a:t>LangGraph</a:t>
            </a:r>
            <a:endParaRPr/>
          </a:p>
          <a:p>
            <a:pPr lvl="1">
              <a:defRPr/>
            </a:pPr>
            <a:r>
              <a:rPr/>
              <a:t>...</a:t>
            </a:r>
            <a:endParaRPr/>
          </a:p>
          <a:p>
            <a:pPr lvl="0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More than chatting:</a:t>
            </a:r>
            <a:endParaRPr sz="2800"/>
          </a:p>
          <a:p>
            <a:pPr lvl="1">
              <a:defRPr/>
            </a:pPr>
            <a:r>
              <a:rPr lang="en-US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See next slide</a:t>
            </a:r>
            <a:endParaRPr/>
          </a:p>
        </p:txBody>
      </p:sp>
      <p:pic>
        <p:nvPicPr>
          <p:cNvPr id="118640952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947268" y="1081796"/>
            <a:ext cx="3668343" cy="2035259"/>
          </a:xfrm>
          <a:prstGeom prst="rect">
            <a:avLst/>
          </a:prstGeom>
        </p:spPr>
      </p:pic>
      <p:pic>
        <p:nvPicPr>
          <p:cNvPr id="79565628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417440" y="3600399"/>
            <a:ext cx="4727999" cy="2653779"/>
          </a:xfrm>
          <a:prstGeom prst="rect">
            <a:avLst/>
          </a:prstGeom>
        </p:spPr>
      </p:pic>
      <p:sp>
        <p:nvSpPr>
          <p:cNvPr id="601853408" name=""/>
          <p:cNvSpPr txBox="1"/>
          <p:nvPr/>
        </p:nvSpPr>
        <p:spPr bwMode="auto">
          <a:xfrm flipH="0" flipV="0">
            <a:off x="6513937" y="6250781"/>
            <a:ext cx="3947447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200">
                <a:latin typeface="Arial"/>
                <a:ea typeface="Arial"/>
                <a:cs typeface="Arial"/>
              </a:rPr>
              <a:t>LLM OS: </a:t>
            </a:r>
            <a:r>
              <a:rPr sz="1200" b="0" i="0" u="sng">
                <a:solidFill>
                  <a:schemeClr val="accent1"/>
                </a:solidFill>
                <a:latin typeface="Arial"/>
                <a:ea typeface="Arial"/>
                <a:cs typeface="Arial"/>
              </a:rPr>
              <a:t>http://y2u.be/tsTeEkzO9xc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ONLYOFFICE/8.0.1.31</Application>
  <DocSecurity>0</DocSecurity>
  <PresentationFormat>Widescreen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Jordi Aguilar Larruy (jalarruy)</cp:lastModifiedBy>
  <cp:revision>20</cp:revision>
  <dcterms:modified xsi:type="dcterms:W3CDTF">2025-08-27T11:27:34Z</dcterms:modified>
  <cp:category/>
  <cp:contentStatus/>
  <cp:version/>
</cp:coreProperties>
</file>