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sldIdLst>
    <p:sldId id="257" r:id="rId6"/>
    <p:sldId id="335" r:id="rId7"/>
    <p:sldId id="336" r:id="rId8"/>
    <p:sldId id="261" r:id="rId9"/>
    <p:sldId id="262" r:id="rId10"/>
    <p:sldId id="337" r:id="rId11"/>
    <p:sldId id="259" r:id="rId12"/>
    <p:sldId id="260" r:id="rId13"/>
    <p:sldId id="263" r:id="rId14"/>
    <p:sldId id="338" r:id="rId15"/>
    <p:sldId id="265" r:id="rId16"/>
    <p:sldId id="264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70C"/>
    <a:srgbClr val="FFFFFF"/>
    <a:srgbClr val="F2F2F2"/>
    <a:srgbClr val="0070C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8"/>
    <p:restoredTop sz="94679"/>
  </p:normalViewPr>
  <p:slideViewPr>
    <p:cSldViewPr snapToGrid="0">
      <p:cViewPr varScale="1">
        <p:scale>
          <a:sx n="104" d="100"/>
          <a:sy n="104" d="100"/>
        </p:scale>
        <p:origin x="1280" y="200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13F9D-A70D-D5D7-0E75-BF11B47D7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643CBB-DF75-29B3-413C-DA8548155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251594-C3D2-FDAC-1067-6D803299F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199CF-8AF8-9B67-693F-A281EAD77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87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Restructure to follow the Diataxis documentation approach, a.k.a. GUTD</a:t>
            </a:r>
          </a:p>
          <a:p>
            <a:r>
              <a:rPr lang="en-GB" b="0" i="0" u="none" strike="noStrike" dirty="0">
                <a:solidFill>
                  <a:srgbClr val="B8860B"/>
                </a:solidFill>
                <a:effectLst/>
                <a:latin typeface="Helvetica Neue" panose="02000503000000020004" pitchFamily="2" charset="0"/>
              </a:rPr>
              <a:t>The </a:t>
            </a:r>
            <a:r>
              <a:rPr lang="en-GB" b="0" i="0" u="none" strike="noStrike" dirty="0" err="1">
                <a:solidFill>
                  <a:srgbClr val="B8860B"/>
                </a:solidFill>
                <a:effectLst/>
                <a:latin typeface="Helvetica Neue" panose="02000503000000020004" pitchFamily="2" charset="0"/>
              </a:rPr>
              <a:t>Diátaxis</a:t>
            </a:r>
            <a:r>
              <a:rPr lang="en-GB" b="0" i="0" u="none" strike="noStrike" dirty="0">
                <a:solidFill>
                  <a:srgbClr val="B8860B"/>
                </a:solidFill>
                <a:effectLst/>
                <a:latin typeface="Helvetica Neue" panose="02000503000000020004" pitchFamily="2" charset="0"/>
              </a:rPr>
              <a:t> approach to documentation organizes technical documentation into four types — tutorials, how-</a:t>
            </a:r>
            <a:r>
              <a:rPr lang="en-GB" b="0" i="0" u="none" strike="noStrike" dirty="0" err="1">
                <a:solidFill>
                  <a:srgbClr val="B8860B"/>
                </a:solidFill>
                <a:effectLst/>
                <a:latin typeface="Helvetica Neue" panose="02000503000000020004" pitchFamily="2" charset="0"/>
              </a:rPr>
              <a:t>tos</a:t>
            </a:r>
            <a:r>
              <a:rPr lang="en-GB" b="0" i="0" u="none" strike="noStrike" dirty="0">
                <a:solidFill>
                  <a:srgbClr val="B8860B"/>
                </a:solidFill>
                <a:effectLst/>
                <a:latin typeface="Helvetica Neue" panose="02000503000000020004" pitchFamily="2" charset="0"/>
              </a:rPr>
              <a:t>, reference, and explanation</a:t>
            </a:r>
            <a:br>
              <a:rPr lang="en-SE" dirty="0"/>
            </a:br>
            <a:r>
              <a:rPr lang="en-SE" dirty="0"/>
              <a:t>4 distinct needs of the reader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59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Sections to remove /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45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Could be used for sardana-config?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88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3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5521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930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10481930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778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481930" cy="6228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err="1"/>
              <a:t>Heading</a:t>
            </a:r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035" y="1830579"/>
            <a:ext cx="5276568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D827C2-FB84-934C-D225-C8EA5EC3AA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1097852"/>
            <a:ext cx="10481931" cy="62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F332862-A2D4-7E0C-3C84-0133866B8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1603" y="1825340"/>
            <a:ext cx="5618162" cy="39735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4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för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29/08/2025</a:t>
            </a:fld>
            <a:endParaRPr lang="en-GB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1" r:id="rId3"/>
    <p:sldLayoutId id="2147483698" r:id="rId4"/>
    <p:sldLayoutId id="2147483699" r:id="rId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ga.readthedocs.io/en/stable/" TargetMode="External"/><Relationship Id="rId2" Type="http://schemas.openxmlformats.org/officeDocument/2006/relationships/hyperlink" Target="https://numpy.org/neps/nep-0044-restructuring-numpy-docs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hinx-book-theme.readthedocs.io/" TargetMode="External"/><Relationship Id="rId2" Type="http://schemas.openxmlformats.org/officeDocument/2006/relationships/hyperlink" Target="https://sphinx-design.readthedocs.io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dico.tango-controls.org/event/422/contributions/899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ivio.com/documentation-syste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diataxis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jupyterbook.org/" TargetMode="External"/><Relationship Id="rId2" Type="http://schemas.openxmlformats.org/officeDocument/2006/relationships/hyperlink" Target="https://jupyterbook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yst-parser.readthedocs.io/" TargetMode="External"/><Relationship Id="rId4" Type="http://schemas.openxmlformats.org/officeDocument/2006/relationships/hyperlink" Target="https://www.mkdocs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xecutablebooks/rst-to-myst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ytango.readthedocs.io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tango-controls.readthedocs.io/projects/pytan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273A-1A83-6052-8573-AC8B884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/>
          <a:lstStyle/>
          <a:p>
            <a:r>
              <a:rPr lang="en-GB" dirty="0"/>
              <a:t>Improving Tango Controls Documentation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D6E02A3-80FB-3ECA-ED2E-F7979108185E}"/>
              </a:ext>
            </a:extLst>
          </p:cNvPr>
          <p:cNvSpPr txBox="1">
            <a:spLocks/>
          </p:cNvSpPr>
          <p:nvPr/>
        </p:nvSpPr>
        <p:spPr>
          <a:xfrm>
            <a:off x="608013" y="4395599"/>
            <a:ext cx="9183687" cy="675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 err="1">
                <a:solidFill>
                  <a:srgbClr val="FFFFFF"/>
                </a:solidFill>
              </a:rPr>
              <a:t>Sardana</a:t>
            </a:r>
            <a:r>
              <a:rPr lang="sv-SE" sz="2000" dirty="0">
                <a:solidFill>
                  <a:srgbClr val="FFFFFF"/>
                </a:solidFill>
              </a:rPr>
              <a:t> Workshop 2025</a:t>
            </a:r>
            <a:br>
              <a:rPr lang="sv-SE" sz="2000" dirty="0">
                <a:solidFill>
                  <a:srgbClr val="FFFFFF"/>
                </a:solidFill>
              </a:rPr>
            </a:br>
            <a:r>
              <a:rPr lang="sv-SE" sz="2000" dirty="0">
                <a:solidFill>
                  <a:srgbClr val="FFFFFF"/>
                </a:solidFill>
              </a:rPr>
              <a:t>B. Bertrand</a:t>
            </a:r>
          </a:p>
        </p:txBody>
      </p:sp>
    </p:spTree>
    <p:extLst>
      <p:ext uri="{BB962C8B-B14F-4D97-AF65-F5344CB8AC3E}">
        <p14:creationId xmlns:p14="http://schemas.microsoft.com/office/powerpoint/2010/main" val="2820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345ADD-AFB0-0745-45E2-E6B340B6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SE" dirty="0"/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2100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9678-5AE2-8378-E2B0-46A14949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GUTD 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7B96F-6FE1-B054-59E4-88AE50674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https://labs.quansight.org/blog/2020/03/documentation-as-a-way-to-build-community</a:t>
            </a:r>
          </a:p>
          <a:p>
            <a:r>
              <a:rPr lang="en-GB" dirty="0">
                <a:hlinkClick r:id="rId2"/>
              </a:rPr>
              <a:t>https://numpy.org/neps/nep-0044-restructuring-numpy-docs.html</a:t>
            </a:r>
            <a:endParaRPr lang="en-GB" dirty="0"/>
          </a:p>
          <a:p>
            <a:r>
              <a:rPr lang="en-GB" dirty="0">
                <a:hlinkClick r:id="rId3"/>
              </a:rPr>
              <a:t>https://numpy.org/doc/stable/index.html</a:t>
            </a:r>
          </a:p>
          <a:p>
            <a:r>
              <a:rPr lang="en-GB" dirty="0">
                <a:hlinkClick r:id="rId3"/>
              </a:rPr>
              <a:t>https://toga.readthedocs.io/en/stable/</a:t>
            </a:r>
            <a:endParaRPr lang="en-GB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71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20F0-A428-8B3E-17D5-448F2974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Useful Sphinx 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ACB7-D8C1-6F9F-1A49-10CAB0539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myst_parser</a:t>
            </a:r>
            <a:endParaRPr lang="en-GB" dirty="0"/>
          </a:p>
          <a:p>
            <a:r>
              <a:rPr lang="en-GB" dirty="0" err="1"/>
              <a:t>sphinx.ext.autodoc</a:t>
            </a:r>
            <a:endParaRPr lang="en-GB" dirty="0"/>
          </a:p>
          <a:p>
            <a:r>
              <a:rPr lang="en-GB" dirty="0" err="1"/>
              <a:t>sphinx.ext.intersphinx</a:t>
            </a:r>
            <a:endParaRPr lang="en-GB" dirty="0"/>
          </a:p>
          <a:p>
            <a:r>
              <a:rPr lang="en-GB" dirty="0">
                <a:latin typeface="-apple-system"/>
              </a:rPr>
              <a:t>s</a:t>
            </a:r>
            <a:r>
              <a:rPr lang="en-GB" b="0" i="0" u="none" strike="noStrike" dirty="0">
                <a:effectLst/>
                <a:latin typeface="-apple-system"/>
              </a:rPr>
              <a:t>phinx-</a:t>
            </a:r>
            <a:r>
              <a:rPr lang="en-GB" b="0" i="0" u="none" strike="noStrike" dirty="0" err="1">
                <a:effectLst/>
                <a:latin typeface="-apple-system"/>
              </a:rPr>
              <a:t>copybutton</a:t>
            </a:r>
            <a:r>
              <a:rPr lang="en-GB" dirty="0">
                <a:latin typeface="-apple-system"/>
              </a:rPr>
              <a:t>: </a:t>
            </a:r>
            <a:r>
              <a:rPr lang="en-GB" sz="2000" b="0" i="0" u="none" strike="noStrike" dirty="0">
                <a:solidFill>
                  <a:srgbClr val="222832"/>
                </a:solidFill>
                <a:effectLst/>
                <a:latin typeface="-apple-system"/>
              </a:rPr>
              <a:t>add a little “copy” button to the right of your code blocks</a:t>
            </a:r>
            <a:endParaRPr lang="en-GB" sz="2000" dirty="0"/>
          </a:p>
          <a:p>
            <a:r>
              <a:rPr lang="en-GB" dirty="0" err="1"/>
              <a:t>sphinx_design</a:t>
            </a:r>
            <a:r>
              <a:rPr lang="en-GB" dirty="0"/>
              <a:t>: </a:t>
            </a:r>
            <a:r>
              <a:rPr lang="en-GB" sz="2000" dirty="0">
                <a:hlinkClick r:id="rId2"/>
              </a:rPr>
              <a:t>https://sphinx-design.readthedocs.io/</a:t>
            </a:r>
            <a:r>
              <a:rPr lang="en-GB" sz="2000" dirty="0"/>
              <a:t> (add Tabs, Cards, Dropdowns)</a:t>
            </a:r>
          </a:p>
          <a:p>
            <a:r>
              <a:rPr lang="en-SE" dirty="0"/>
              <a:t>Theme: </a:t>
            </a:r>
            <a:r>
              <a:rPr lang="en-GB" dirty="0">
                <a:hlinkClick r:id="rId3"/>
              </a:rPr>
              <a:t>https://sphinx-book-theme.readthedocs.io</a:t>
            </a:r>
            <a:endParaRPr lang="en-GB" dirty="0"/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185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B5E4C-7A45-DED2-16E9-CC99B459F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A9C149-1244-C3EA-482D-F28681B9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5521" cy="763809"/>
          </a:xfrm>
        </p:spPr>
        <p:txBody>
          <a:bodyPr>
            <a:normAutofit/>
          </a:bodyPr>
          <a:lstStyle/>
          <a:p>
            <a:r>
              <a:rPr lang="en-SE" dirty="0"/>
              <a:t>Tango Documentation Workshop</a:t>
            </a:r>
          </a:p>
        </p:txBody>
      </p:sp>
      <p:pic>
        <p:nvPicPr>
          <p:cNvPr id="4" name="Picture 3" descr="A group of people sitting at tables with laptops&#10;&#10;Description automatically generated">
            <a:extLst>
              <a:ext uri="{FF2B5EF4-FFF2-40B4-BE49-F238E27FC236}">
                <a16:creationId xmlns:a16="http://schemas.microsoft.com/office/drawing/2014/main" id="{FBA3526B-C68F-47AD-9926-80E8E746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331" y="1848404"/>
            <a:ext cx="3074895" cy="4099860"/>
          </a:xfrm>
          <a:prstGeom prst="rect">
            <a:avLst/>
          </a:prstGeom>
        </p:spPr>
      </p:pic>
      <p:pic>
        <p:nvPicPr>
          <p:cNvPr id="7" name="Picture 6" descr="A person with her hand to her mouth&#10;&#10;Description automatically generated">
            <a:extLst>
              <a:ext uri="{FF2B5EF4-FFF2-40B4-BE49-F238E27FC236}">
                <a16:creationId xmlns:a16="http://schemas.microsoft.com/office/drawing/2014/main" id="{735E8264-6EDA-2114-D5FE-04D0AC5AD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93" y="3857731"/>
            <a:ext cx="2246752" cy="1269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425AE4-8AE9-13F0-5283-A48F3F8E7AF7}"/>
              </a:ext>
            </a:extLst>
          </p:cNvPr>
          <p:cNvSpPr txBox="1"/>
          <p:nvPr/>
        </p:nvSpPr>
        <p:spPr>
          <a:xfrm>
            <a:off x="164521" y="2731860"/>
            <a:ext cx="231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11 participants on site</a:t>
            </a:r>
          </a:p>
          <a:p>
            <a:r>
              <a:rPr lang="en-SE" dirty="0"/>
              <a:t>1 online (Becky)</a:t>
            </a:r>
          </a:p>
        </p:txBody>
      </p:sp>
      <p:pic>
        <p:nvPicPr>
          <p:cNvPr id="2" name="Picture 1" descr="A screenshot of a web page&#10;&#10;Description automatically generated">
            <a:extLst>
              <a:ext uri="{FF2B5EF4-FFF2-40B4-BE49-F238E27FC236}">
                <a16:creationId xmlns:a16="http://schemas.microsoft.com/office/drawing/2014/main" id="{D72746E3-EA10-1575-61F3-C3AAC3BE3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626" y="3857731"/>
            <a:ext cx="3407184" cy="2385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15CAE-C623-45A6-89F3-8577DCB40B86}"/>
              </a:ext>
            </a:extLst>
          </p:cNvPr>
          <p:cNvSpPr txBox="1"/>
          <p:nvPr/>
        </p:nvSpPr>
        <p:spPr>
          <a:xfrm>
            <a:off x="6472987" y="2520193"/>
            <a:ext cx="3978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Dedicated 2 hours meetings every Thursday on Zoom from November 2024 to May 2025</a:t>
            </a:r>
          </a:p>
          <a:p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D2AA4-8568-AFC8-F513-787EBBB0216D}"/>
              </a:ext>
            </a:extLst>
          </p:cNvPr>
          <p:cNvSpPr txBox="1"/>
          <p:nvPr/>
        </p:nvSpPr>
        <p:spPr>
          <a:xfrm>
            <a:off x="164521" y="1353316"/>
            <a:ext cx="4394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24425A"/>
                </a:solidFill>
                <a:effectLst/>
                <a:latin typeface="Liberation Sans"/>
              </a:rPr>
              <a:t>28 October 2024 to 1 November 2024</a:t>
            </a:r>
          </a:p>
          <a:p>
            <a:pPr algn="l"/>
            <a:r>
              <a:rPr lang="en-GB" b="1" i="0" u="none" strike="noStrike" dirty="0" err="1">
                <a:solidFill>
                  <a:srgbClr val="24425A"/>
                </a:solidFill>
                <a:effectLst/>
                <a:latin typeface="Liberation Sans"/>
              </a:rPr>
              <a:t>L'Escandille</a:t>
            </a:r>
            <a:r>
              <a:rPr lang="en-GB" b="1" i="0" u="none" strike="noStrike" dirty="0">
                <a:solidFill>
                  <a:srgbClr val="24425A"/>
                </a:solidFill>
                <a:effectLst/>
                <a:latin typeface="Liberation Sans"/>
              </a:rPr>
              <a:t> – Autrans</a:t>
            </a:r>
            <a:br>
              <a:rPr lang="en-GB" b="1" i="0" u="none" strike="noStrike" dirty="0">
                <a:solidFill>
                  <a:srgbClr val="24425A"/>
                </a:solidFill>
                <a:effectLst/>
                <a:latin typeface="Liberation Sans"/>
              </a:rPr>
            </a:br>
            <a:br>
              <a:rPr lang="en-GB" b="1" i="0" u="none" strike="noStrike" dirty="0">
                <a:solidFill>
                  <a:srgbClr val="24425A"/>
                </a:solidFill>
                <a:effectLst/>
                <a:latin typeface="Liberation Sans"/>
              </a:rPr>
            </a:br>
            <a:r>
              <a:rPr lang="en-GB" b="1" i="0" u="none" strike="noStrike" dirty="0">
                <a:solidFill>
                  <a:srgbClr val="24425A"/>
                </a:solidFill>
                <a:effectLst/>
                <a:latin typeface="Liberation Sans"/>
              </a:rPr>
              <a:t>3 full days</a:t>
            </a:r>
          </a:p>
          <a:p>
            <a:endParaRPr lang="en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41A2A-63F0-D578-5973-93BD4435AE98}"/>
              </a:ext>
            </a:extLst>
          </p:cNvPr>
          <p:cNvSpPr txBox="1"/>
          <p:nvPr/>
        </p:nvSpPr>
        <p:spPr>
          <a:xfrm>
            <a:off x="2069573" y="6312112"/>
            <a:ext cx="662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6"/>
              </a:rPr>
              <a:t>https://indico.tango-controls.org/event/422/contributions/899/</a:t>
            </a:r>
            <a:endParaRPr lang="en-GB" dirty="0"/>
          </a:p>
          <a:p>
            <a:pPr algn="ctr"/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6189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9265E4-4BFC-4E86-171F-741B58E4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Tango documentation restructure</a:t>
            </a:r>
            <a:br>
              <a:rPr lang="en-SE" dirty="0"/>
            </a:br>
            <a:endParaRPr lang="en-SE" dirty="0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EEB21C-CA83-45C9-6328-7128A99A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6" y="2031504"/>
            <a:ext cx="5555094" cy="4461371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83BFDB6-1656-9BFA-0FD9-9964969D9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167" y="1317239"/>
            <a:ext cx="7355800" cy="42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8F05-7388-9CE0-3F5E-49BFA105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0" i="0" u="none" strike="noStrike" dirty="0">
                <a:solidFill>
                  <a:srgbClr val="444950"/>
                </a:solidFill>
                <a:effectLst/>
                <a:latin typeface="system-ui"/>
              </a:rPr>
              <a:t>The Grand Unified Theory of Documentation / </a:t>
            </a:r>
            <a:r>
              <a:rPr lang="en-GB" sz="3600" b="0" i="0" u="none" strike="noStrike" dirty="0" err="1">
                <a:solidFill>
                  <a:srgbClr val="444950"/>
                </a:solidFill>
                <a:effectLst/>
                <a:latin typeface="system-ui"/>
              </a:rPr>
              <a:t>Diátaxis</a:t>
            </a:r>
            <a:r>
              <a:rPr lang="en-GB" sz="3600" b="0" i="0" u="none" strike="noStrike" dirty="0">
                <a:solidFill>
                  <a:srgbClr val="444950"/>
                </a:solidFill>
                <a:effectLst/>
                <a:latin typeface="system-ui"/>
              </a:rPr>
              <a:t> Approach</a:t>
            </a:r>
            <a:endParaRPr lang="en-SE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DE85F-115E-A51F-0F04-5688FD97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4342" y="5794083"/>
            <a:ext cx="9085521" cy="8185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hlinkClick r:id="rId3"/>
              </a:rPr>
              <a:t>https://docs.divio.com/documentation-system/</a:t>
            </a:r>
            <a:r>
              <a:rPr lang="en-GB" dirty="0"/>
              <a:t> and </a:t>
            </a:r>
            <a:r>
              <a:rPr lang="en-GB" dirty="0">
                <a:hlinkClick r:id="rId4"/>
              </a:rPr>
              <a:t>https://diataxis.fr</a:t>
            </a:r>
            <a:endParaRPr lang="en-GB" dirty="0"/>
          </a:p>
          <a:p>
            <a:pPr marL="0" indent="0">
              <a:buNone/>
            </a:pPr>
            <a:endParaRPr lang="en-SE" dirty="0"/>
          </a:p>
        </p:txBody>
      </p:sp>
      <p:pic>
        <p:nvPicPr>
          <p:cNvPr id="4" name="Picture 2" descr="overview of the documentation system">
            <a:extLst>
              <a:ext uri="{FF2B5EF4-FFF2-40B4-BE49-F238E27FC236}">
                <a16:creationId xmlns:a16="http://schemas.microsoft.com/office/drawing/2014/main" id="{5508007E-1394-664D-F8F0-B44DE330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67" y="1603772"/>
            <a:ext cx="6960870" cy="39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92880F-A050-D087-B014-BD56CC87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GUTD examples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5E30C9-8ABD-C1DF-AAA0-2C1A9D4C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1546476"/>
            <a:ext cx="4909457" cy="5311524"/>
          </a:xfrm>
          <a:prstGeom prst="rect">
            <a:avLst/>
          </a:prstGeom>
        </p:spPr>
      </p:pic>
      <p:pic>
        <p:nvPicPr>
          <p:cNvPr id="9" name="Picture 8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D9B744E-D3BD-7C3F-D1D9-8DE0957F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324" y="1404257"/>
            <a:ext cx="5304769" cy="545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2EAC-D411-54DD-1F0F-6C386AC8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Doc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94E03-5D24-C41A-27D8-421F9BF7DC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Review and classify the existing content</a:t>
            </a:r>
            <a:br>
              <a:rPr lang="en-SE" dirty="0"/>
            </a:br>
            <a:endParaRPr lang="en-SE" dirty="0"/>
          </a:p>
        </p:txBody>
      </p:sp>
      <p:pic>
        <p:nvPicPr>
          <p:cNvPr id="5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399F0ADE-A1CA-2E91-BE3C-5B254ACD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65" y="2554662"/>
            <a:ext cx="7352270" cy="314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CB47-5441-1C15-5970-D6207242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choice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784E-EB96-F3F0-A89D-44E4B72D3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/>
              <a:t>reStructuredText</a:t>
            </a:r>
            <a:r>
              <a:rPr lang="en-GB" dirty="0"/>
              <a:t>: default markup language used by Sphinx</a:t>
            </a:r>
          </a:p>
          <a:p>
            <a:r>
              <a:rPr lang="en-GB" b="1" dirty="0" err="1"/>
              <a:t>Jupyter</a:t>
            </a:r>
            <a:r>
              <a:rPr lang="en-GB" b="1" dirty="0"/>
              <a:t> Book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https://jupyterbook.org/</a:t>
            </a:r>
            <a:r>
              <a:rPr lang="en-GB" dirty="0"/>
              <a:t> (now </a:t>
            </a:r>
            <a:r>
              <a:rPr lang="en-GB" dirty="0">
                <a:hlinkClick r:id="rId3"/>
              </a:rPr>
              <a:t>https://next.jupyterbook.org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MyST</a:t>
            </a:r>
            <a:r>
              <a:rPr lang="en-GB" dirty="0"/>
              <a:t> Markdown language</a:t>
            </a:r>
          </a:p>
          <a:p>
            <a:pPr lvl="1"/>
            <a:r>
              <a:rPr lang="en-GB" dirty="0"/>
              <a:t>Executable content</a:t>
            </a:r>
          </a:p>
          <a:p>
            <a:pPr lvl="1"/>
            <a:r>
              <a:rPr lang="en-GB" dirty="0"/>
              <a:t>Live environments with Binder</a:t>
            </a:r>
          </a:p>
          <a:p>
            <a:r>
              <a:rPr lang="en-GB" b="1" dirty="0" err="1"/>
              <a:t>MkDocs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https://www.mkdocs.org</a:t>
            </a:r>
            <a:endParaRPr lang="en-GB" dirty="0"/>
          </a:p>
          <a:p>
            <a:r>
              <a:rPr lang="en-GB" b="1" dirty="0" err="1"/>
              <a:t>MyST</a:t>
            </a:r>
            <a:r>
              <a:rPr lang="en-GB" dirty="0"/>
              <a:t>: </a:t>
            </a:r>
            <a:r>
              <a:rPr lang="en-GB" dirty="0">
                <a:hlinkClick r:id="rId5"/>
              </a:rPr>
              <a:t>https://myst-parser.readthedocs.io</a:t>
            </a:r>
            <a:endParaRPr lang="en-GB" dirty="0"/>
          </a:p>
          <a:p>
            <a:pPr lvl="1"/>
            <a:r>
              <a:rPr lang="en-GB" dirty="0"/>
              <a:t>Sphinx compatible</a:t>
            </a:r>
          </a:p>
          <a:p>
            <a:pPr lvl="1"/>
            <a:r>
              <a:rPr lang="en-GB" dirty="0"/>
              <a:t>Flavour of Markdown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6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4396-F27D-F915-262C-FE48242A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MyST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D4D76-D268-1780-421A-903C37C874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E" dirty="0"/>
              <a:t>Markdown has become very popular</a:t>
            </a:r>
          </a:p>
          <a:p>
            <a:pPr lvl="1"/>
            <a:r>
              <a:rPr lang="en-SE" dirty="0"/>
              <a:t>Used for README on GitHub/GitLab</a:t>
            </a:r>
          </a:p>
          <a:p>
            <a:pPr lvl="1"/>
            <a:r>
              <a:rPr lang="en-SE" dirty="0"/>
              <a:t>Easy syntax for common things (titles, links, list)</a:t>
            </a:r>
          </a:p>
          <a:p>
            <a:pPr lvl="1"/>
            <a:r>
              <a:rPr lang="en-SE" dirty="0"/>
              <a:t>Easier to contribute for new users?</a:t>
            </a:r>
          </a:p>
          <a:p>
            <a:r>
              <a:rPr lang="en-SE" dirty="0"/>
              <a:t>Compatible with all Sphinx extensions</a:t>
            </a:r>
          </a:p>
          <a:p>
            <a:r>
              <a:rPr lang="en-SE" dirty="0"/>
              <a:t>Tool to convert rst to MyST: rst2myst (</a:t>
            </a:r>
            <a:r>
              <a:rPr lang="en-GB" dirty="0">
                <a:hlinkClick r:id="rId2"/>
              </a:rPr>
              <a:t>https://github.com/executablebooks/rst-to-myst</a:t>
            </a:r>
            <a:r>
              <a:rPr lang="en-SE" dirty="0"/>
              <a:t>)</a:t>
            </a:r>
          </a:p>
          <a:p>
            <a:r>
              <a:rPr lang="en-GB" dirty="0"/>
              <a:t>s</a:t>
            </a:r>
            <a:r>
              <a:rPr lang="en-SE" dirty="0"/>
              <a:t>phinx.ext.autodoc: hard-coded to use </a:t>
            </a:r>
            <a:r>
              <a:rPr lang="en-GB" b="0" i="0" u="none" strike="noStrike" dirty="0" err="1">
                <a:solidFill>
                  <a:srgbClr val="222832"/>
                </a:solidFill>
                <a:effectLst/>
                <a:latin typeface="-apple-system"/>
              </a:rPr>
              <a:t>RestructureText</a:t>
            </a:r>
            <a:r>
              <a:rPr lang="en-GB" b="0" i="0" u="none" strike="noStrike" dirty="0">
                <a:solidFill>
                  <a:srgbClr val="222832"/>
                </a:solidFill>
                <a:effectLst/>
                <a:latin typeface="-apple-system"/>
              </a:rPr>
              <a:t> -&gt; has to be used with </a:t>
            </a:r>
            <a:r>
              <a:rPr lang="en-GB" b="1" i="0" u="none" strike="noStrike" dirty="0">
                <a:solidFill>
                  <a:srgbClr val="222832"/>
                </a:solidFill>
                <a:effectLst/>
                <a:latin typeface="-apple-system"/>
              </a:rPr>
              <a:t>eval-</a:t>
            </a:r>
            <a:r>
              <a:rPr lang="en-GB" b="1" i="0" u="none" strike="noStrike" dirty="0" err="1">
                <a:solidFill>
                  <a:srgbClr val="222832"/>
                </a:solidFill>
                <a:effectLst/>
                <a:latin typeface="-apple-system"/>
              </a:rPr>
              <a:t>rst</a:t>
            </a:r>
            <a:r>
              <a:rPr lang="en-GB" dirty="0">
                <a:solidFill>
                  <a:srgbClr val="222832"/>
                </a:solidFill>
                <a:latin typeface="-apple-system"/>
              </a:rPr>
              <a:t> – docstrings still in </a:t>
            </a:r>
            <a:r>
              <a:rPr lang="en-GB" dirty="0" err="1">
                <a:solidFill>
                  <a:srgbClr val="222832"/>
                </a:solidFill>
                <a:latin typeface="-apple-system"/>
              </a:rPr>
              <a:t>rst</a:t>
            </a:r>
            <a:endParaRPr lang="en-GB" b="1" i="0" u="none" strike="noStrike" dirty="0">
              <a:solidFill>
                <a:srgbClr val="222832"/>
              </a:solidFill>
              <a:effectLst/>
              <a:latin typeface="-apple-system"/>
            </a:endParaRPr>
          </a:p>
          <a:p>
            <a:r>
              <a:rPr lang="en-GB" dirty="0">
                <a:solidFill>
                  <a:srgbClr val="222832"/>
                </a:solidFill>
                <a:latin typeface="-apple-system"/>
              </a:rPr>
              <a:t>sphinx-autodoc2 is an alternative that allows </a:t>
            </a:r>
            <a:r>
              <a:rPr lang="en-GB" b="0" i="0" u="none" strike="noStrike" dirty="0">
                <a:solidFill>
                  <a:srgbClr val="222832"/>
                </a:solidFill>
                <a:effectLst/>
                <a:latin typeface="-apple-system"/>
              </a:rPr>
              <a:t>docstrings to be written in both </a:t>
            </a:r>
            <a:r>
              <a:rPr lang="en-GB" b="0" i="0" u="none" strike="noStrike" dirty="0" err="1">
                <a:solidFill>
                  <a:srgbClr val="222832"/>
                </a:solidFill>
                <a:effectLst/>
                <a:latin typeface="-apple-system"/>
              </a:rPr>
              <a:t>RestructureText</a:t>
            </a:r>
            <a:r>
              <a:rPr lang="en-GB" b="0" i="0" u="none" strike="noStrike" dirty="0">
                <a:solidFill>
                  <a:srgbClr val="222832"/>
                </a:solidFill>
                <a:effectLst/>
                <a:latin typeface="-apple-system"/>
              </a:rPr>
              <a:t> and </a:t>
            </a:r>
            <a:r>
              <a:rPr lang="en-GB" b="0" i="0" u="none" strike="noStrike" dirty="0" err="1">
                <a:solidFill>
                  <a:srgbClr val="222832"/>
                </a:solidFill>
                <a:effectLst/>
                <a:latin typeface="-apple-system"/>
              </a:rPr>
              <a:t>MyST</a:t>
            </a:r>
            <a:r>
              <a:rPr lang="en-GB" b="0" i="0" u="none" strike="noStrike" dirty="0">
                <a:solidFill>
                  <a:srgbClr val="222832"/>
                </a:solidFill>
                <a:effectLst/>
                <a:latin typeface="-apple-system"/>
              </a:rPr>
              <a:t> - performs static (rather than dynamic) analysis of the source code – couldn’t make it work on </a:t>
            </a:r>
            <a:r>
              <a:rPr lang="en-GB" b="0" i="0" u="none" strike="noStrike" dirty="0" err="1">
                <a:solidFill>
                  <a:srgbClr val="222832"/>
                </a:solidFill>
                <a:effectLst/>
                <a:latin typeface="-apple-system"/>
              </a:rPr>
              <a:t>PyTango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4667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B128-A16A-1B5F-000D-EB66CC25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Readthedocs subprojects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63FE8-B4EA-17AF-1869-22D4D014A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54" y="2738254"/>
            <a:ext cx="6106886" cy="74024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hlinkClick r:id="rId3"/>
              </a:rPr>
              <a:t>http://pytango.readthedocs.io/</a:t>
            </a:r>
            <a:r>
              <a:rPr lang="en-GB" sz="2000" dirty="0"/>
              <a:t> redirects to</a:t>
            </a:r>
            <a:br>
              <a:rPr lang="en-GB" sz="2000" dirty="0"/>
            </a:br>
            <a:r>
              <a:rPr lang="en-GB" sz="2000" dirty="0">
                <a:hlinkClick r:id="rId4"/>
              </a:rPr>
              <a:t>https://tango-controls.readthedocs.io/projects/pytango</a:t>
            </a:r>
            <a:endParaRPr lang="en-GB" sz="2000" dirty="0"/>
          </a:p>
          <a:p>
            <a:pPr marL="0" indent="0">
              <a:buNone/>
            </a:pPr>
            <a:endParaRPr lang="en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D3C3DA-3D9E-1510-5F2E-C8CCB92B6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211" y="1412691"/>
            <a:ext cx="449580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1626E6-B715-0336-914B-7B6A9BD8E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211" y="2003757"/>
            <a:ext cx="6350000" cy="546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5F1748-BCB7-28A4-7F5C-446002EEB166}"/>
              </a:ext>
            </a:extLst>
          </p:cNvPr>
          <p:cNvSpPr txBox="1"/>
          <p:nvPr/>
        </p:nvSpPr>
        <p:spPr>
          <a:xfrm>
            <a:off x="137154" y="1482025"/>
            <a:ext cx="132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Main page: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527482-4DAE-5D99-36D9-1E962B39B169}"/>
              </a:ext>
            </a:extLst>
          </p:cNvPr>
          <p:cNvSpPr txBox="1"/>
          <p:nvPr/>
        </p:nvSpPr>
        <p:spPr>
          <a:xfrm>
            <a:off x="137154" y="2077734"/>
            <a:ext cx="132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Subproject: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A3859FEC-364E-0D20-AA43-4CC6ACE6B0EF}"/>
              </a:ext>
            </a:extLst>
          </p:cNvPr>
          <p:cNvSpPr/>
          <p:nvPr/>
        </p:nvSpPr>
        <p:spPr>
          <a:xfrm>
            <a:off x="4767936" y="2088620"/>
            <a:ext cx="762000" cy="36933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chemeClr val="tx1"/>
              </a:solidFill>
            </a:endParaRPr>
          </a:p>
        </p:txBody>
      </p:sp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F20590-C684-4452-B057-9BFCDC65E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778" y="2632923"/>
            <a:ext cx="3238251" cy="41158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FB2433-85B1-24A5-EDB3-652A10B8D113}"/>
              </a:ext>
            </a:extLst>
          </p:cNvPr>
          <p:cNvSpPr txBox="1"/>
          <p:nvPr/>
        </p:nvSpPr>
        <p:spPr>
          <a:xfrm>
            <a:off x="590725" y="3918856"/>
            <a:ext cx="404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000" dirty="0"/>
              <a:t>Subprojects under the same domain (Jive, Pytango, Astor…)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000" dirty="0"/>
              <a:t>Doc kept closed to each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000" dirty="0"/>
              <a:t>Search across subprojects</a:t>
            </a:r>
          </a:p>
        </p:txBody>
      </p:sp>
    </p:spTree>
    <p:extLst>
      <p:ext uri="{BB962C8B-B14F-4D97-AF65-F5344CB8AC3E}">
        <p14:creationId xmlns:p14="http://schemas.microsoft.com/office/powerpoint/2010/main" val="40781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af7b11fe-7b68-436c-90b0-54f97b02b031" xsi:nil="true"/>
    <Publishable xmlns="af7b11fe-7b68-436c-90b0-54f97b02b031">true</Publishable>
    <TaxCatchAll xmlns="af7b11fe-7b68-436c-90b0-54f97b02b031"/>
    <dd2d42672e664ebb976656b339e88335 xmlns="af7b11fe-7b68-436c-90b0-54f97b02b031">
      <Terms xmlns="http://schemas.microsoft.com/office/infopath/2007/PartnerControls"/>
    </dd2d42672e664ebb976656b339e88335>
    <_dlc_DocId xmlns="af7b11fe-7b68-436c-90b0-54f97b02b031">MKVHM7KCYWXU-1058460105-50</_dlc_DocId>
    <_dlc_DocIdUrl xmlns="af7b11fe-7b68-436c-90b0-54f97b02b031">
      <Url>https://sharepoint.lu.se/sites/maxiv_maxivse/_layouts/15/DocIdRedir.aspx?ID=MKVHM7KCYWXU-1058460105-50</Url>
      <Description>MKVHM7KCYWXU-1058460105-50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C8A1373EE1745A7B31132D53BC18C" ma:contentTypeVersion="6" ma:contentTypeDescription="Create a new document." ma:contentTypeScope="" ma:versionID="6f462aef4fbf6c429677a285f94c028c">
  <xsd:schema xmlns:xsd="http://www.w3.org/2001/XMLSchema" xmlns:xs="http://www.w3.org/2001/XMLSchema" xmlns:p="http://schemas.microsoft.com/office/2006/metadata/properties" xmlns:ns2="af7b11fe-7b68-436c-90b0-54f97b02b031" targetNamespace="http://schemas.microsoft.com/office/2006/metadata/properties" ma:root="true" ma:fieldsID="6db84590651bcd5d241dd7ced5d0ef38" ns2:_="">
    <xsd:import namespace="af7b11fe-7b68-436c-90b0-54f97b02b031"/>
    <xsd:element name="properties">
      <xsd:complexType>
        <xsd:sequence>
          <xsd:element name="documentManagement">
            <xsd:complexType>
              <xsd:all>
                <xsd:element ref="ns2:dd2d42672e664ebb976656b339e88335" minOccurs="0"/>
                <xsd:element ref="ns2:TaxCatchAll" minOccurs="0"/>
                <xsd:element ref="ns2:Publishable" minOccurs="0"/>
                <xsd:element ref="ns2:MAXIV_Desc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11fe-7b68-436c-90b0-54f97b02b031" elementFormDefault="qualified">
    <xsd:import namespace="http://schemas.microsoft.com/office/2006/documentManagement/types"/>
    <xsd:import namespace="http://schemas.microsoft.com/office/infopath/2007/PartnerControls"/>
    <xsd:element name="dd2d42672e664ebb976656b339e88335" ma:index="9" nillable="true" ma:taxonomy="true" ma:internalName="dd2d42672e664ebb976656b339e88335" ma:taxonomyFieldName="Tags" ma:displayName="Tags" ma:fieldId="{dd2d4267-2e66-4ebb-9766-56b339e88335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fdcf9f9-0677-46e4-8cdc-b271fc04d31f}" ma:internalName="TaxCatchAll" ma:showField="CatchAllData" ma:web="af7b11fe-7b68-436c-90b0-54f97b02b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able" ma:index="11" nillable="true" ma:displayName="Publishable" ma:internalName="Publishable">
      <xsd:simpleType>
        <xsd:restriction base="dms:Boolean"/>
      </xsd:simpleType>
    </xsd:element>
    <xsd:element name="MAXIV_Desc" ma:index="12" nillable="true" ma:displayName="Description" ma:internalName="MAXIV_Desc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15B256-3DB8-4808-ADCC-A64053C0EC5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af7b11fe-7b68-436c-90b0-54f97b02b031"/>
  </ds:schemaRefs>
</ds:datastoreItem>
</file>

<file path=customXml/itemProps3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8D2D9CF-9DD2-4BD7-82AB-660EC703F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b11fe-7b68-436c-90b0-54f97b02b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 IV</Template>
  <TotalTime>3448</TotalTime>
  <Words>504</Words>
  <Application>Microsoft Macintosh PowerPoint</Application>
  <PresentationFormat>Widescreen</PresentationFormat>
  <Paragraphs>63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-apple-system</vt:lpstr>
      <vt:lpstr>Arial</vt:lpstr>
      <vt:lpstr>Calibri</vt:lpstr>
      <vt:lpstr>Helvetica Neue</vt:lpstr>
      <vt:lpstr>Liberation Sans</vt:lpstr>
      <vt:lpstr>Open Sans Light</vt:lpstr>
      <vt:lpstr>system-ui</vt:lpstr>
      <vt:lpstr>MAX IV</vt:lpstr>
      <vt:lpstr>Improving Tango Controls Documentation</vt:lpstr>
      <vt:lpstr>Tango Documentation Workshop</vt:lpstr>
      <vt:lpstr>Tango documentation restructure </vt:lpstr>
      <vt:lpstr>The Grand Unified Theory of Documentation / Diátaxis Approach</vt:lpstr>
      <vt:lpstr>GUTD examples</vt:lpstr>
      <vt:lpstr>Doc review</vt:lpstr>
      <vt:lpstr>Tools choice</vt:lpstr>
      <vt:lpstr>MyST</vt:lpstr>
      <vt:lpstr>Readthedocs subprojects</vt:lpstr>
      <vt:lpstr>Useful links</vt:lpstr>
      <vt:lpstr>GUTD links</vt:lpstr>
      <vt:lpstr>Useful Sphinx extensions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Aymeric Robert</dc:creator>
  <cp:keywords/>
  <dc:description/>
  <cp:lastModifiedBy>Benjamin Bertrand</cp:lastModifiedBy>
  <cp:revision>20</cp:revision>
  <dcterms:created xsi:type="dcterms:W3CDTF">2022-05-19T12:39:22Z</dcterms:created>
  <dcterms:modified xsi:type="dcterms:W3CDTF">2025-08-29T08:07:02Z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0x0101006A8C8A1373EE1745A7B31132D53BC18C</vt:lpwstr>
  </property>
  <property fmtid="{D5CDD505-2E9C-101B-9397-08002B2CF9AE}" pid="3" name="Tags">
    <vt:lpwstr/>
  </property>
  <property fmtid="{D5CDD505-2E9C-101B-9397-08002B2CF9AE}" pid="4" name="_dlc_DocIdItemGuid">
    <vt:lpwstr>2891936c-481b-4d45-a441-f3caaa71aa9d</vt:lpwstr>
  </property>
</Properties>
</file>