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7" r:id="rId6"/>
    <p:sldId id="261" r:id="rId7"/>
    <p:sldId id="263" r:id="rId8"/>
    <p:sldId id="264" r:id="rId9"/>
    <p:sldId id="266" r:id="rId10"/>
    <p:sldId id="273" r:id="rId11"/>
    <p:sldId id="267" r:id="rId12"/>
    <p:sldId id="274" r:id="rId13"/>
    <p:sldId id="265" r:id="rId14"/>
    <p:sldId id="259" r:id="rId15"/>
    <p:sldId id="268" r:id="rId16"/>
    <p:sldId id="270" r:id="rId17"/>
    <p:sldId id="260" r:id="rId18"/>
    <p:sldId id="269" r:id="rId19"/>
    <p:sldId id="275" r:id="rId20"/>
    <p:sldId id="277" r:id="rId21"/>
    <p:sldId id="276" r:id="rId22"/>
    <p:sldId id="256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70C"/>
    <a:srgbClr val="FFFFFF"/>
    <a:srgbClr val="F2F2F2"/>
    <a:srgbClr val="0070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522"/>
  </p:normalViewPr>
  <p:slideViewPr>
    <p:cSldViewPr snapToGrid="0">
      <p:cViewPr varScale="1">
        <p:scale>
          <a:sx n="104" d="100"/>
          <a:sy n="104" d="100"/>
        </p:scale>
        <p:origin x="324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3429000"/>
            <a:ext cx="7841539" cy="3272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19880DC-796D-80AC-6183-EF1E7A8A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930"/>
            <a:ext cx="10515600" cy="1754326"/>
          </a:xfrm>
        </p:spPr>
        <p:txBody>
          <a:bodyPr>
            <a:sp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3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5521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1930" cy="132556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10481930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778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för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för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28/08/2025</a:t>
            </a:fld>
            <a:endParaRPr lang="en-GB" noProof="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1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ardana-org/sardana/-/issues/199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sardana-org/sardana/-/merge_requests/204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lab.com/sardana-org/sardana/-/merge_requests/20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273A-1A83-6052-8573-AC8B8841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428"/>
            <a:ext cx="10515600" cy="923330"/>
          </a:xfrm>
        </p:spPr>
        <p:txBody>
          <a:bodyPr/>
          <a:lstStyle/>
          <a:p>
            <a:r>
              <a:rPr lang="en-GB" dirty="0"/>
              <a:t>Sardana Archiving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A6D69-3B8D-1870-5439-95401A58FF4C}"/>
              </a:ext>
            </a:extLst>
          </p:cNvPr>
          <p:cNvSpPr txBox="1"/>
          <p:nvPr/>
        </p:nvSpPr>
        <p:spPr>
          <a:xfrm>
            <a:off x="4670770" y="3731491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Dmitry Egorov, MAX IV</a:t>
            </a:r>
            <a:endParaRPr lang="LID4096" sz="2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C9C42-4B6D-20E0-59E6-8897B8BC7FD0}"/>
              </a:ext>
            </a:extLst>
          </p:cNvPr>
          <p:cNvSpPr txBox="1"/>
          <p:nvPr/>
        </p:nvSpPr>
        <p:spPr>
          <a:xfrm>
            <a:off x="2990273" y="6303880"/>
            <a:ext cx="6211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Sardana Workshop at MAX IV Laboratory, 2025-08-29</a:t>
            </a:r>
          </a:p>
        </p:txBody>
      </p:sp>
    </p:spTree>
    <p:extLst>
      <p:ext uri="{BB962C8B-B14F-4D97-AF65-F5344CB8AC3E}">
        <p14:creationId xmlns:p14="http://schemas.microsoft.com/office/powerpoint/2010/main" val="282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758782-A5AE-F3A5-8669-ABD2EFCEA38D}"/>
              </a:ext>
            </a:extLst>
          </p:cNvPr>
          <p:cNvSpPr/>
          <p:nvPr/>
        </p:nvSpPr>
        <p:spPr>
          <a:xfrm>
            <a:off x="673491" y="356468"/>
            <a:ext cx="3938218" cy="28012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95E8EB-6EE5-3762-0679-33936B018515}"/>
              </a:ext>
            </a:extLst>
          </p:cNvPr>
          <p:cNvSpPr/>
          <p:nvPr/>
        </p:nvSpPr>
        <p:spPr>
          <a:xfrm>
            <a:off x="740706" y="667232"/>
            <a:ext cx="3746090" cy="17461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read_Position</a:t>
            </a:r>
            <a:r>
              <a:rPr lang="en-US" dirty="0"/>
              <a:t>()</a:t>
            </a:r>
            <a:endParaRPr lang="LID4096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7610BFFE-94E1-BBAF-89D2-CC80F758303F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 rot="16200000" flipH="1">
            <a:off x="671964" y="1540287"/>
            <a:ext cx="1234687" cy="12700"/>
          </a:xfrm>
          <a:prstGeom prst="curvedConnector5">
            <a:avLst>
              <a:gd name="adj1" fmla="val -18515"/>
              <a:gd name="adj2" fmla="val -7080299"/>
              <a:gd name="adj3" fmla="val 11851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5AFFF8-E431-DD00-0067-570531A11E37}"/>
              </a:ext>
            </a:extLst>
          </p:cNvPr>
          <p:cNvSpPr txBox="1"/>
          <p:nvPr/>
        </p:nvSpPr>
        <p:spPr>
          <a:xfrm>
            <a:off x="969289" y="2456748"/>
            <a:ext cx="334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tango/pool/Motor.py</a:t>
            </a:r>
          </a:p>
          <a:p>
            <a:pPr algn="ctr"/>
            <a:r>
              <a:rPr lang="en-US" dirty="0"/>
              <a:t>“Sardana-&gt;Tango” Motor Device</a:t>
            </a:r>
            <a:endParaRPr lang="LID4096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D61F1D-DA28-348B-3304-8C40DAFC473E}"/>
              </a:ext>
            </a:extLst>
          </p:cNvPr>
          <p:cNvSpPr/>
          <p:nvPr/>
        </p:nvSpPr>
        <p:spPr>
          <a:xfrm>
            <a:off x="8098386" y="356468"/>
            <a:ext cx="3548959" cy="31714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F5FA0B-59F7-753B-6194-DE2F164581B8}"/>
              </a:ext>
            </a:extLst>
          </p:cNvPr>
          <p:cNvSpPr/>
          <p:nvPr/>
        </p:nvSpPr>
        <p:spPr>
          <a:xfrm>
            <a:off x="8664015" y="773521"/>
            <a:ext cx="2625580" cy="15527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ReadAll</a:t>
            </a:r>
            <a:r>
              <a:rPr lang="en-US" dirty="0"/>
              <a:t>()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 err="1"/>
              <a:t>ReadOne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020E3-8B31-6649-8BD4-7A485100686C}"/>
              </a:ext>
            </a:extLst>
          </p:cNvPr>
          <p:cNvSpPr txBox="1"/>
          <p:nvPr/>
        </p:nvSpPr>
        <p:spPr>
          <a:xfrm>
            <a:off x="8877720" y="2568323"/>
            <a:ext cx="199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IcePAPCtrl.py</a:t>
            </a:r>
          </a:p>
          <a:p>
            <a:pPr algn="ctr"/>
            <a:r>
              <a:rPr lang="en-US" dirty="0"/>
              <a:t>Sardana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443384-8822-DD95-7527-81D3DFB030F3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4486796" y="1546638"/>
            <a:ext cx="4177219" cy="3254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F9B9CD4E-A588-61AA-C5CA-C72F2D65B5F9}"/>
              </a:ext>
            </a:extLst>
          </p:cNvPr>
          <p:cNvSpPr/>
          <p:nvPr/>
        </p:nvSpPr>
        <p:spPr>
          <a:xfrm>
            <a:off x="1658711" y="4681659"/>
            <a:ext cx="1910080" cy="196088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HDB</a:t>
            </a:r>
            <a:endParaRPr lang="LID4096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6B11EB-3B47-3D96-4B61-66CA2D8C02BA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flipH="1">
            <a:off x="2613751" y="3103079"/>
            <a:ext cx="28849" cy="1578580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D6276C-DDFE-47C8-3986-EA3DAC2BA135}"/>
              </a:ext>
            </a:extLst>
          </p:cNvPr>
          <p:cNvSpPr txBox="1"/>
          <p:nvPr/>
        </p:nvSpPr>
        <p:spPr>
          <a:xfrm>
            <a:off x="849649" y="3384265"/>
            <a:ext cx="37359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Attribute polling</a:t>
            </a:r>
          </a:p>
          <a:p>
            <a:pPr algn="ctr"/>
            <a:r>
              <a:rPr lang="en-US" dirty="0"/>
              <a:t>== </a:t>
            </a:r>
          </a:p>
          <a:p>
            <a:pPr algn="ctr"/>
            <a:r>
              <a:rPr lang="en-US" dirty="0"/>
              <a:t>check archiving config and send event</a:t>
            </a:r>
            <a:endParaRPr lang="LID4096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D284A-DBF4-ACD0-DFBE-63568795922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872866" y="3527887"/>
            <a:ext cx="0" cy="1379393"/>
          </a:xfrm>
          <a:prstGeom prst="straightConnector1">
            <a:avLst/>
          </a:prstGeom>
          <a:ln w="66675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0D92427-5452-5651-0AB5-BEB8E16DE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97" y="4826592"/>
            <a:ext cx="3548959" cy="20409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77F038-1793-F80E-7FD9-3000AFD4A44F}"/>
              </a:ext>
            </a:extLst>
          </p:cNvPr>
          <p:cNvSpPr txBox="1"/>
          <p:nvPr/>
        </p:nvSpPr>
        <p:spPr>
          <a:xfrm>
            <a:off x="9287639" y="4048419"/>
            <a:ext cx="10727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get_pos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0D9014C8-04BA-D543-7F24-BCAC14C10BB6}"/>
              </a:ext>
            </a:extLst>
          </p:cNvPr>
          <p:cNvSpPr/>
          <p:nvPr/>
        </p:nvSpPr>
        <p:spPr>
          <a:xfrm rot="1517721">
            <a:off x="5051646" y="507784"/>
            <a:ext cx="2897651" cy="2321107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B2233-32C7-5824-400A-490735074365}"/>
              </a:ext>
            </a:extLst>
          </p:cNvPr>
          <p:cNvSpPr txBox="1"/>
          <p:nvPr/>
        </p:nvSpPr>
        <p:spPr>
          <a:xfrm>
            <a:off x="5571945" y="1546638"/>
            <a:ext cx="167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Sardana magic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BBCCF-E6C8-C8D6-234A-03FBE7EF3004}"/>
              </a:ext>
            </a:extLst>
          </p:cNvPr>
          <p:cNvSpPr txBox="1"/>
          <p:nvPr/>
        </p:nvSpPr>
        <p:spPr>
          <a:xfrm rot="16200000">
            <a:off x="-187315" y="1326289"/>
            <a:ext cx="81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94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D52D-995D-5FC2-7034-3DE14B70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17954-CE03-90F1-FB63-881C3BA5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31" y="617689"/>
            <a:ext cx="9263937" cy="5622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E2A65-4663-2733-11B9-F318BC6DC91D}"/>
              </a:ext>
            </a:extLst>
          </p:cNvPr>
          <p:cNvSpPr txBox="1"/>
          <p:nvPr/>
        </p:nvSpPr>
        <p:spPr>
          <a:xfrm>
            <a:off x="2890981" y="6268081"/>
            <a:ext cx="6096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https://gitlab.com/sardana-org/sardana/-/issues/1995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35AF-A8AA-3713-8CE2-03FF5C827936}"/>
              </a:ext>
            </a:extLst>
          </p:cNvPr>
          <p:cNvSpPr txBox="1"/>
          <p:nvPr/>
        </p:nvSpPr>
        <p:spPr>
          <a:xfrm>
            <a:off x="4536922" y="29603"/>
            <a:ext cx="3118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Read_position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()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6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703AF-38C6-0B79-9976-9B1CAA24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617D6-02A4-162A-DE6C-571E28049D01}"/>
              </a:ext>
            </a:extLst>
          </p:cNvPr>
          <p:cNvSpPr txBox="1"/>
          <p:nvPr/>
        </p:nvSpPr>
        <p:spPr>
          <a:xfrm>
            <a:off x="4537724" y="29603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Read_position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()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95B18-47B7-50D3-4015-2BACBEE7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8" y="549723"/>
            <a:ext cx="8149354" cy="5944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9B87B7-3492-681E-753A-010D19817DBA}"/>
              </a:ext>
            </a:extLst>
          </p:cNvPr>
          <p:cNvSpPr txBox="1"/>
          <p:nvPr/>
        </p:nvSpPr>
        <p:spPr>
          <a:xfrm>
            <a:off x="3694546" y="6459065"/>
            <a:ext cx="552811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 100% correct, but close to what’s actually happening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0112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0ECF5-EC33-A6BA-2C73-76104F7FC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3A35FB-10B9-A041-E87E-BE729A72D5F8}"/>
              </a:ext>
            </a:extLst>
          </p:cNvPr>
          <p:cNvSpPr/>
          <p:nvPr/>
        </p:nvSpPr>
        <p:spPr>
          <a:xfrm>
            <a:off x="4416295" y="3785861"/>
            <a:ext cx="3987651" cy="2992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99706B-42CF-199F-B291-9C83BCAC097F}"/>
              </a:ext>
            </a:extLst>
          </p:cNvPr>
          <p:cNvSpPr/>
          <p:nvPr/>
        </p:nvSpPr>
        <p:spPr>
          <a:xfrm>
            <a:off x="4416295" y="0"/>
            <a:ext cx="3938218" cy="27502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E89A12-8B5A-6D99-A3F1-21209627A984}"/>
              </a:ext>
            </a:extLst>
          </p:cNvPr>
          <p:cNvSpPr/>
          <p:nvPr/>
        </p:nvSpPr>
        <p:spPr>
          <a:xfrm>
            <a:off x="39338" y="0"/>
            <a:ext cx="3548959" cy="31204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8CA80A-BE06-E1A0-062C-541836A545BD}"/>
              </a:ext>
            </a:extLst>
          </p:cNvPr>
          <p:cNvSpPr/>
          <p:nvPr/>
        </p:nvSpPr>
        <p:spPr>
          <a:xfrm>
            <a:off x="604967" y="366071"/>
            <a:ext cx="2625580" cy="15527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readout_thread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4B9DEC-1AFE-F0C8-2394-B3F3E18038EF}"/>
              </a:ext>
            </a:extLst>
          </p:cNvPr>
          <p:cNvSpPr/>
          <p:nvPr/>
        </p:nvSpPr>
        <p:spPr>
          <a:xfrm>
            <a:off x="4483510" y="259784"/>
            <a:ext cx="3746090" cy="17461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self.ctrl.add_listener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callback()</a:t>
            </a:r>
            <a:endParaRPr lang="LID4096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5B8121-CECB-5725-77DE-02FFE75A5401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3291175" y="1132840"/>
            <a:ext cx="1192335" cy="0"/>
          </a:xfrm>
          <a:prstGeom prst="straightConnector1">
            <a:avLst/>
          </a:prstGeom>
          <a:ln w="66675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7F0DF03-1F79-3997-C4C2-1625B2E257B5}"/>
              </a:ext>
            </a:extLst>
          </p:cNvPr>
          <p:cNvSpPr txBox="1"/>
          <p:nvPr/>
        </p:nvSpPr>
        <p:spPr>
          <a:xfrm>
            <a:off x="3241588" y="694781"/>
            <a:ext cx="1291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fire_event</a:t>
            </a:r>
            <a:r>
              <a:rPr lang="en-US" dirty="0"/>
              <a:t>()</a:t>
            </a:r>
            <a:endParaRPr lang="LID4096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160FE4-65B4-6E1A-AED4-343570B7CE17}"/>
              </a:ext>
            </a:extLst>
          </p:cNvPr>
          <p:cNvCxnSpPr>
            <a:cxnSpLocks/>
          </p:cNvCxnSpPr>
          <p:nvPr/>
        </p:nvCxnSpPr>
        <p:spPr>
          <a:xfrm>
            <a:off x="6309360" y="993434"/>
            <a:ext cx="0" cy="40471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5591BA-4C82-79A8-1229-B59D2A89F98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842760" y="1575806"/>
            <a:ext cx="3378537" cy="1683744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510405FA-3695-EEF3-F643-1BEC625E6F61}"/>
              </a:ext>
            </a:extLst>
          </p:cNvPr>
          <p:cNvSpPr/>
          <p:nvPr/>
        </p:nvSpPr>
        <p:spPr>
          <a:xfrm>
            <a:off x="10221297" y="2279110"/>
            <a:ext cx="1910080" cy="1960880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HDB</a:t>
            </a:r>
            <a:endParaRPr lang="LID409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8B3FC3-F664-EE32-FF09-2833F0B3460D}"/>
              </a:ext>
            </a:extLst>
          </p:cNvPr>
          <p:cNvSpPr txBox="1"/>
          <p:nvPr/>
        </p:nvSpPr>
        <p:spPr>
          <a:xfrm rot="1574845">
            <a:off x="7605009" y="1981269"/>
            <a:ext cx="2299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push_archive_event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71E7F5-AA45-7817-D59C-EC502F5E8AB2}"/>
              </a:ext>
            </a:extLst>
          </p:cNvPr>
          <p:cNvSpPr/>
          <p:nvPr/>
        </p:nvSpPr>
        <p:spPr>
          <a:xfrm>
            <a:off x="4610924" y="3998748"/>
            <a:ext cx="3548959" cy="155274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Set_attribute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_</a:t>
            </a:r>
            <a:r>
              <a:rPr lang="en-US" dirty="0" err="1"/>
              <a:t>set_attribute_push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275786-CE92-5F76-9293-71EA068AAE72}"/>
              </a:ext>
            </a:extLst>
          </p:cNvPr>
          <p:cNvSpPr txBox="1"/>
          <p:nvPr/>
        </p:nvSpPr>
        <p:spPr>
          <a:xfrm>
            <a:off x="845123" y="2005895"/>
            <a:ext cx="193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IcePAPCtrl.py</a:t>
            </a:r>
          </a:p>
          <a:p>
            <a:pPr algn="ctr"/>
            <a:r>
              <a:rPr lang="en-US" dirty="0"/>
              <a:t>Sardana Controller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9723F0-C8BD-FB70-6249-E36AC073BBE5}"/>
              </a:ext>
            </a:extLst>
          </p:cNvPr>
          <p:cNvSpPr txBox="1"/>
          <p:nvPr/>
        </p:nvSpPr>
        <p:spPr>
          <a:xfrm>
            <a:off x="4779346" y="2048989"/>
            <a:ext cx="334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tango/pool/Motor.py</a:t>
            </a:r>
          </a:p>
          <a:p>
            <a:pPr algn="ctr"/>
            <a:r>
              <a:rPr lang="en-US" dirty="0"/>
              <a:t>“Sardana-&gt;Tango” Motor Device</a:t>
            </a:r>
            <a:endParaRPr lang="LID4096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45CC22-0A69-6AB7-5966-232D3EFF0121}"/>
              </a:ext>
            </a:extLst>
          </p:cNvPr>
          <p:cNvCxnSpPr>
            <a:cxnSpLocks/>
          </p:cNvCxnSpPr>
          <p:nvPr/>
        </p:nvCxnSpPr>
        <p:spPr>
          <a:xfrm>
            <a:off x="6405333" y="4572762"/>
            <a:ext cx="0" cy="404712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59BCF5-C417-AE64-96FE-FE4444682E73}"/>
              </a:ext>
            </a:extLst>
          </p:cNvPr>
          <p:cNvSpPr txBox="1"/>
          <p:nvPr/>
        </p:nvSpPr>
        <p:spPr>
          <a:xfrm>
            <a:off x="4686578" y="5498875"/>
            <a:ext cx="333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tango/core/SardanaDevice.py</a:t>
            </a:r>
          </a:p>
          <a:p>
            <a:pPr algn="ctr"/>
            <a:r>
              <a:rPr lang="en-US" dirty="0"/>
              <a:t>“Sardana-&gt;Tango” generic class</a:t>
            </a:r>
            <a:endParaRPr lang="LID4096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2BB3993-B362-B851-3AF9-279D93B7385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8403946" y="3793454"/>
            <a:ext cx="1812563" cy="1488740"/>
          </a:xfrm>
          <a:prstGeom prst="straightConnector1">
            <a:avLst/>
          </a:prstGeom>
          <a:ln w="666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4D2779F-8B28-891D-65A0-61E535A56884}"/>
              </a:ext>
            </a:extLst>
          </p:cNvPr>
          <p:cNvSpPr txBox="1"/>
          <p:nvPr/>
        </p:nvSpPr>
        <p:spPr>
          <a:xfrm rot="19272136">
            <a:off x="8160649" y="4767215"/>
            <a:ext cx="2299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push_archive_event</a:t>
            </a:r>
            <a:r>
              <a:rPr lang="en-US" dirty="0"/>
              <a:t>()</a:t>
            </a:r>
            <a:endParaRPr lang="LID4096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FC2F6C-3EA2-9A48-106D-A5E6B201F44F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6410121" y="2773536"/>
            <a:ext cx="0" cy="1012325"/>
          </a:xfrm>
          <a:prstGeom prst="straightConnector1">
            <a:avLst/>
          </a:prstGeom>
          <a:ln w="66675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AFD9E8B-4E89-0508-EB8D-90DA3563EBA1}"/>
              </a:ext>
            </a:extLst>
          </p:cNvPr>
          <p:cNvSpPr txBox="1"/>
          <p:nvPr/>
        </p:nvSpPr>
        <p:spPr>
          <a:xfrm>
            <a:off x="5361280" y="3080233"/>
            <a:ext cx="23060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push_change_event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2AC65-80DC-9BE1-A07E-58626F7897A5}"/>
              </a:ext>
            </a:extLst>
          </p:cNvPr>
          <p:cNvSpPr txBox="1"/>
          <p:nvPr/>
        </p:nvSpPr>
        <p:spPr>
          <a:xfrm>
            <a:off x="4829547" y="6162064"/>
            <a:ext cx="305401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Works only when the motor is MOVING </a:t>
            </a:r>
            <a:endParaRPr lang="LID4096" sz="1600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8B8C90D-1830-C82C-085B-55F89ACBFA1C}"/>
              </a:ext>
            </a:extLst>
          </p:cNvPr>
          <p:cNvCxnSpPr>
            <a:cxnSpLocks/>
            <a:stCxn id="23" idx="1"/>
            <a:endCxn id="23" idx="3"/>
          </p:cNvCxnSpPr>
          <p:nvPr/>
        </p:nvCxnSpPr>
        <p:spPr>
          <a:xfrm rot="16200000" flipH="1">
            <a:off x="440497" y="1142441"/>
            <a:ext cx="1097953" cy="12700"/>
          </a:xfrm>
          <a:prstGeom prst="curvedConnector5">
            <a:avLst>
              <a:gd name="adj1" fmla="val -20821"/>
              <a:gd name="adj2" fmla="val -6452402"/>
              <a:gd name="adj3" fmla="val 120821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9A057A-4474-4AB8-6600-C15065F8E8BA}"/>
              </a:ext>
            </a:extLst>
          </p:cNvPr>
          <p:cNvCxnSpPr>
            <a:cxnSpLocks/>
          </p:cNvCxnSpPr>
          <p:nvPr/>
        </p:nvCxnSpPr>
        <p:spPr>
          <a:xfrm>
            <a:off x="1744192" y="3128080"/>
            <a:ext cx="0" cy="1379393"/>
          </a:xfrm>
          <a:prstGeom prst="straightConnector1">
            <a:avLst/>
          </a:prstGeom>
          <a:ln w="66675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0765B448-6553-A268-373D-B00B2259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77" y="4426785"/>
            <a:ext cx="3548959" cy="204091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041DA62-56D6-E542-212B-E6723D3A7167}"/>
              </a:ext>
            </a:extLst>
          </p:cNvPr>
          <p:cNvSpPr txBox="1"/>
          <p:nvPr/>
        </p:nvSpPr>
        <p:spPr>
          <a:xfrm>
            <a:off x="1158965" y="3648612"/>
            <a:ext cx="10727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get_pos</a:t>
            </a:r>
            <a:r>
              <a:rPr lang="en-US" dirty="0"/>
              <a:t>()</a:t>
            </a:r>
            <a:endParaRPr lang="LID4096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19EDB6-6305-05FF-B5C9-92BE7889D5D5}"/>
              </a:ext>
            </a:extLst>
          </p:cNvPr>
          <p:cNvCxnSpPr>
            <a:cxnSpLocks/>
          </p:cNvCxnSpPr>
          <p:nvPr/>
        </p:nvCxnSpPr>
        <p:spPr>
          <a:xfrm>
            <a:off x="3419382" y="2929225"/>
            <a:ext cx="1030645" cy="1226827"/>
          </a:xfrm>
          <a:prstGeom prst="straightConnector1">
            <a:avLst/>
          </a:prstGeom>
          <a:ln w="66675">
            <a:solidFill>
              <a:schemeClr val="accent2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2AA4569-F3E1-1D0A-0820-CD92CC7B5221}"/>
              </a:ext>
            </a:extLst>
          </p:cNvPr>
          <p:cNvSpPr txBox="1"/>
          <p:nvPr/>
        </p:nvSpPr>
        <p:spPr>
          <a:xfrm rot="2999622">
            <a:off x="3588900" y="3183399"/>
            <a:ext cx="10887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ReadAll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2BFA99-CA59-3BA1-908F-7EC9434ACB12}"/>
              </a:ext>
            </a:extLst>
          </p:cNvPr>
          <p:cNvSpPr txBox="1"/>
          <p:nvPr/>
        </p:nvSpPr>
        <p:spPr>
          <a:xfrm>
            <a:off x="10726246" y="28951"/>
            <a:ext cx="14264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New way</a:t>
            </a:r>
            <a:endParaRPr lang="LID4096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136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8682-548C-16E3-D449-3F3644C2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9AB623-090A-D933-783E-10316374252A}"/>
              </a:ext>
            </a:extLst>
          </p:cNvPr>
          <p:cNvSpPr txBox="1"/>
          <p:nvPr/>
        </p:nvSpPr>
        <p:spPr>
          <a:xfrm>
            <a:off x="106218" y="923529"/>
            <a:ext cx="11979563" cy="224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Add “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push_archive_events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 when the motor is in MOVING state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Add readout to 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MotorController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e.g. 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IcePAP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and send events to Motor class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Add a listener and a callback to the Motor class to expect events from the 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MotorController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“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push_archive_events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”. Enable “</a:t>
            </a:r>
            <a:r>
              <a:rPr lang="en-US" sz="2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push_events_by_code</a:t>
            </a: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B2F99-6BBE-8433-189D-68A1356726A8}"/>
              </a:ext>
            </a:extLst>
          </p:cNvPr>
          <p:cNvSpPr txBox="1"/>
          <p:nvPr/>
        </p:nvSpPr>
        <p:spPr>
          <a:xfrm>
            <a:off x="4087279" y="66549"/>
            <a:ext cx="4017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we need to do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C60D0-71F5-7EDE-991B-E65483FC11A1}"/>
              </a:ext>
            </a:extLst>
          </p:cNvPr>
          <p:cNvSpPr txBox="1"/>
          <p:nvPr/>
        </p:nvSpPr>
        <p:spPr>
          <a:xfrm>
            <a:off x="106217" y="3429000"/>
            <a:ext cx="11979563" cy="234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But keep in mind: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How to query dozens of axes? Do it in batches, multiple threads, etc.?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Do we need to stop readout during a scan?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GIL?</a:t>
            </a:r>
          </a:p>
        </p:txBody>
      </p:sp>
    </p:spTree>
    <p:extLst>
      <p:ext uri="{BB962C8B-B14F-4D97-AF65-F5344CB8AC3E}">
        <p14:creationId xmlns:p14="http://schemas.microsoft.com/office/powerpoint/2010/main" val="367198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D8B63-D751-49D0-5085-CA62C73A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D05B2B-E45C-05C1-9B54-EB90C249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2854464"/>
            <a:ext cx="12098438" cy="3477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679798-45E9-BAE3-D1B6-81A7BBD247E7}"/>
              </a:ext>
            </a:extLst>
          </p:cNvPr>
          <p:cNvSpPr txBox="1"/>
          <p:nvPr/>
        </p:nvSpPr>
        <p:spPr>
          <a:xfrm>
            <a:off x="1777362" y="66549"/>
            <a:ext cx="863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Push events when motor is in MOVING state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46E9F-A9D8-B5E3-1345-BAB769B13136}"/>
              </a:ext>
            </a:extLst>
          </p:cNvPr>
          <p:cNvSpPr txBox="1"/>
          <p:nvPr/>
        </p:nvSpPr>
        <p:spPr>
          <a:xfrm>
            <a:off x="2535382" y="6422119"/>
            <a:ext cx="71212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ID4096" dirty="0">
                <a:hlinkClick r:id="rId3"/>
              </a:rPr>
              <a:t>https://gitlab.com/sardana-org/sardana/-/merge_requests/2041</a:t>
            </a:r>
            <a:r>
              <a:rPr lang="en-US" dirty="0"/>
              <a:t> 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D3B9E-9F32-3909-883E-55F3DB1EAAA4}"/>
              </a:ext>
            </a:extLst>
          </p:cNvPr>
          <p:cNvSpPr txBox="1"/>
          <p:nvPr/>
        </p:nvSpPr>
        <p:spPr>
          <a:xfrm>
            <a:off x="166254" y="637630"/>
            <a:ext cx="747221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def _</a:t>
            </a:r>
            <a:r>
              <a:rPr lang="en-US" sz="2000" b="1" dirty="0" err="1">
                <a:latin typeface="Consolas" panose="020B0609020204030204" pitchFamily="49" charset="0"/>
              </a:rPr>
              <a:t>set_attribute_push</a:t>
            </a:r>
            <a:r>
              <a:rPr lang="en-US" sz="2000" b="1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in</a:t>
            </a:r>
            <a:r>
              <a:rPr lang="en-US" sz="2000" b="1" dirty="0">
                <a:latin typeface="Consolas" panose="020B0609020204030204" pitchFamily="49" charset="0"/>
              </a:rPr>
              <a:t> SardanaDevice.py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LID4096" sz="1600" dirty="0">
                <a:latin typeface="Consolas" panose="020B0609020204030204" pitchFamily="49" charset="0"/>
              </a:rPr>
              <a:t>if fire_event: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if data_type == ArgType.DevEncoded: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fmt, data = value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args = attr_name, fmt, data, timestamp, quality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else: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    args = attr_name, value, timestamp, quality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self.push_change_event(*args)</a:t>
            </a:r>
          </a:p>
          <a:p>
            <a:r>
              <a:rPr lang="LID4096" sz="1600" dirty="0">
                <a:latin typeface="Consolas" panose="020B0609020204030204" pitchFamily="49" charset="0"/>
              </a:rPr>
              <a:t>    </a:t>
            </a:r>
            <a:r>
              <a:rPr lang="LID4096" sz="1600" dirty="0">
                <a:solidFill>
                  <a:srgbClr val="FF0000"/>
                </a:solidFill>
                <a:latin typeface="Consolas" panose="020B0609020204030204" pitchFamily="49" charset="0"/>
              </a:rPr>
              <a:t>self.push_archive_event(*args)</a:t>
            </a:r>
          </a:p>
        </p:txBody>
      </p:sp>
    </p:spTree>
    <p:extLst>
      <p:ext uri="{BB962C8B-B14F-4D97-AF65-F5344CB8AC3E}">
        <p14:creationId xmlns:p14="http://schemas.microsoft.com/office/powerpoint/2010/main" val="450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FB69-E7B6-EB02-A56E-8A92EE318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16D3E-34D4-6D97-D1A0-E967E92FCDA6}"/>
              </a:ext>
            </a:extLst>
          </p:cNvPr>
          <p:cNvSpPr txBox="1"/>
          <p:nvPr/>
        </p:nvSpPr>
        <p:spPr>
          <a:xfrm>
            <a:off x="166255" y="1990137"/>
            <a:ext cx="11360727" cy="4801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    def </a:t>
            </a:r>
            <a:r>
              <a:rPr lang="en-US" dirty="0" err="1">
                <a:latin typeface="Consolas" panose="020B0609020204030204" pitchFamily="49" charset="0"/>
              </a:rPr>
              <a:t>getPositions</a:t>
            </a:r>
            <a:r>
              <a:rPr lang="en-US" dirty="0">
                <a:latin typeface="Consolas" panose="020B0609020204030204" pitchFamily="49" charset="0"/>
              </a:rPr>
              <a:t>(self):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positions = {}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try: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axes = self._</a:t>
            </a:r>
            <a:r>
              <a:rPr lang="en-US" dirty="0" err="1">
                <a:latin typeface="Consolas" panose="020B0609020204030204" pitchFamily="49" charset="0"/>
              </a:rPr>
              <a:t>getPoolController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get_element_axis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</a:t>
            </a:r>
            <a:r>
              <a:rPr lang="en-US" dirty="0" err="1">
                <a:latin typeface="Consolas" panose="020B0609020204030204" pitchFamily="49" charset="0"/>
              </a:rPr>
              <a:t>ans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self.ipap.get_fpos</a:t>
            </a:r>
            <a:r>
              <a:rPr lang="en-US" dirty="0"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axes,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register="AXIS"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for axis, position in zip(axes, </a:t>
            </a:r>
            <a:r>
              <a:rPr lang="en-US" dirty="0" err="1">
                <a:latin typeface="Consolas" panose="020B0609020204030204" pitchFamily="49" charset="0"/>
              </a:rPr>
              <a:t>ans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</a:t>
            </a:r>
            <a:r>
              <a:rPr lang="en-US" dirty="0" err="1">
                <a:latin typeface="Consolas" panose="020B0609020204030204" pitchFamily="49" charset="0"/>
              </a:rPr>
              <a:t>self.attributes</a:t>
            </a:r>
            <a:r>
              <a:rPr lang="en-US" dirty="0">
                <a:latin typeface="Consolas" panose="020B0609020204030204" pitchFamily="49" charset="0"/>
              </a:rPr>
              <a:t>[axis]['</a:t>
            </a:r>
            <a:r>
              <a:rPr lang="en-US" dirty="0" err="1">
                <a:latin typeface="Consolas" panose="020B0609020204030204" pitchFamily="49" charset="0"/>
              </a:rPr>
              <a:t>position_value</a:t>
            </a:r>
            <a:r>
              <a:rPr lang="en-US" dirty="0">
                <a:latin typeface="Consolas" panose="020B0609020204030204" pitchFamily="49" charset="0"/>
              </a:rPr>
              <a:t>'] = float(position)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</a:t>
            </a:r>
            <a:r>
              <a:rPr lang="en-US" dirty="0" err="1">
                <a:latin typeface="Consolas" panose="020B0609020204030204" pitchFamily="49" charset="0"/>
              </a:rPr>
              <a:t>calc_pos</a:t>
            </a:r>
            <a:r>
              <a:rPr lang="en-US" dirty="0">
                <a:latin typeface="Consolas" panose="020B0609020204030204" pitchFamily="49" charset="0"/>
              </a:rPr>
              <a:t> = float(position) / </a:t>
            </a:r>
            <a:r>
              <a:rPr lang="en-US" dirty="0" err="1">
                <a:latin typeface="Consolas" panose="020B0609020204030204" pitchFamily="49" charset="0"/>
              </a:rPr>
              <a:t>self.attributes</a:t>
            </a:r>
            <a:r>
              <a:rPr lang="en-US" dirty="0">
                <a:latin typeface="Consolas" panose="020B0609020204030204" pitchFamily="49" charset="0"/>
              </a:rPr>
              <a:t>[axis]["</a:t>
            </a:r>
            <a:r>
              <a:rPr lang="en-US" dirty="0" err="1">
                <a:latin typeface="Consolas" panose="020B0609020204030204" pitchFamily="49" charset="0"/>
              </a:rPr>
              <a:t>step_per_unit</a:t>
            </a:r>
            <a:r>
              <a:rPr lang="en-US" dirty="0">
                <a:latin typeface="Consolas" panose="020B0609020204030204" pitchFamily="49" charset="0"/>
              </a:rPr>
              <a:t>"]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self._</a:t>
            </a:r>
            <a:r>
              <a:rPr lang="en-US" dirty="0" err="1">
                <a:latin typeface="Consolas" panose="020B0609020204030204" pitchFamily="49" charset="0"/>
              </a:rPr>
              <a:t>getPoolController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fire_event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EventType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(f"{axis}"),               							     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SardanaValue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calc_pos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    positions[axis] = </a:t>
            </a:r>
            <a:r>
              <a:rPr lang="en-US" dirty="0" err="1">
                <a:latin typeface="Consolas" panose="020B0609020204030204" pitchFamily="49" charset="0"/>
              </a:rPr>
              <a:t>calc_pos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        except Exception as e: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print(e)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return str(positions)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E7DEA-6513-F2C9-1811-E71B333B9B64}"/>
              </a:ext>
            </a:extLst>
          </p:cNvPr>
          <p:cNvSpPr txBox="1"/>
          <p:nvPr/>
        </p:nvSpPr>
        <p:spPr>
          <a:xfrm>
            <a:off x="698548" y="66549"/>
            <a:ext cx="10794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Read positions in </a:t>
            </a:r>
            <a:r>
              <a:rPr lang="en-US" sz="3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IcePAP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controller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(simplified example)</a:t>
            </a:r>
            <a:endParaRPr lang="LID4096" sz="3200" dirty="0">
              <a:solidFill>
                <a:schemeClr val="bg1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427AC-42C8-4573-87D5-85346DC091C8}"/>
              </a:ext>
            </a:extLst>
          </p:cNvPr>
          <p:cNvSpPr txBox="1"/>
          <p:nvPr/>
        </p:nvSpPr>
        <p:spPr>
          <a:xfrm>
            <a:off x="166255" y="584881"/>
            <a:ext cx="11360726" cy="1405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ctrl_attributes</a:t>
            </a:r>
            <a:r>
              <a:rPr 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effectLst/>
                <a:latin typeface="Consolas" panose="020B0609020204030204" pitchFamily="49" charset="0"/>
              </a:rPr>
              <a:t>= {…</a:t>
            </a:r>
          </a:p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"Positions": {</a:t>
            </a:r>
          </a:p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    Type: str,</a:t>
            </a:r>
          </a:p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    Description: 'Poll this attribute to read positions for archiving',</a:t>
            </a:r>
          </a:p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        Access: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DataAccess.ReadOnly</a:t>
            </a:r>
            <a:r>
              <a:rPr lang="en-US" b="0" dirty="0">
                <a:effectLst/>
                <a:latin typeface="Consolas" panose="020B0609020204030204" pitchFamily="49" charset="0"/>
              </a:rPr>
              <a:t>},</a:t>
            </a:r>
          </a:p>
          <a:p>
            <a:pPr>
              <a:lnSpc>
                <a:spcPts val="1650"/>
              </a:lnSpc>
              <a:buNone/>
            </a:pPr>
            <a:r>
              <a:rPr lang="en-US" b="0" dirty="0">
                <a:effectLst/>
                <a:latin typeface="Consolas" panose="020B0609020204030204" pitchFamily="49" charset="0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421457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D7DB-2A04-C881-3AEA-9C19CC3B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560A79-BC0E-DBDF-0231-EEEAAA31F585}"/>
              </a:ext>
            </a:extLst>
          </p:cNvPr>
          <p:cNvSpPr txBox="1"/>
          <p:nvPr/>
        </p:nvSpPr>
        <p:spPr>
          <a:xfrm>
            <a:off x="1016000" y="1122111"/>
            <a:ext cx="104186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    def </a:t>
            </a:r>
            <a:r>
              <a:rPr lang="en-US" dirty="0" err="1">
                <a:latin typeface="Consolas" panose="020B0609020204030204" pitchFamily="49" charset="0"/>
              </a:rPr>
              <a:t>init_device</a:t>
            </a:r>
            <a:r>
              <a:rPr lang="en-US" dirty="0">
                <a:latin typeface="Consolas" panose="020B0609020204030204" pitchFamily="49" charset="0"/>
              </a:rPr>
              <a:t>(self):</a:t>
            </a:r>
          </a:p>
          <a:p>
            <a:r>
              <a:rPr lang="en-US" dirty="0">
                <a:latin typeface="Consolas" panose="020B0609020204030204" pitchFamily="49" charset="0"/>
              </a:rPr>
              <a:t> 	……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self.ctrl.add_listener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self.ctrl_event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    def </a:t>
            </a:r>
            <a:r>
              <a:rPr lang="en-US" dirty="0" err="1">
                <a:latin typeface="Consolas" panose="020B0609020204030204" pitchFamily="49" charset="0"/>
              </a:rPr>
              <a:t>ctrl_event</a:t>
            </a:r>
            <a:r>
              <a:rPr lang="en-US" dirty="0">
                <a:latin typeface="Consolas" panose="020B0609020204030204" pitchFamily="49" charset="0"/>
              </a:rPr>
              <a:t>(self, </a:t>
            </a:r>
            <a:r>
              <a:rPr lang="en-US" dirty="0" err="1">
                <a:latin typeface="Consolas" panose="020B0609020204030204" pitchFamily="49" charset="0"/>
              </a:rPr>
              <a:t>ev_src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ev_type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ev_val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try: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if str(ev_type.name) == str(</a:t>
            </a:r>
            <a:r>
              <a:rPr lang="en-US" dirty="0" err="1">
                <a:latin typeface="Consolas" panose="020B0609020204030204" pitchFamily="49" charset="0"/>
              </a:rPr>
              <a:t>self.Axis</a:t>
            </a:r>
            <a:r>
              <a:rPr lang="en-US" dirty="0">
                <a:latin typeface="Consolas" panose="020B0609020204030204" pitchFamily="49" charset="0"/>
              </a:rPr>
              <a:t>):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quality = </a:t>
            </a:r>
            <a:r>
              <a:rPr lang="en-US" dirty="0" err="1">
                <a:latin typeface="Consolas" panose="020B0609020204030204" pitchFamily="49" charset="0"/>
              </a:rPr>
              <a:t>AttrQuality.ATTR_VALID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                timestamp = </a:t>
            </a:r>
            <a:r>
              <a:rPr lang="en-US" dirty="0" err="1">
                <a:latin typeface="Consolas" panose="020B0609020204030204" pitchFamily="49" charset="0"/>
              </a:rPr>
              <a:t>ev_val.timestamp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                value = </a:t>
            </a:r>
            <a:r>
              <a:rPr lang="en-US" dirty="0" err="1">
                <a:latin typeface="Consolas" panose="020B0609020204030204" pitchFamily="49" charset="0"/>
              </a:rPr>
              <a:t>ev_val.value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                </a:t>
            </a:r>
            <a:r>
              <a:rPr lang="en-US" dirty="0" err="1">
                <a:latin typeface="Consolas" panose="020B0609020204030204" pitchFamily="49" charset="0"/>
              </a:rPr>
              <a:t>attr_name</a:t>
            </a:r>
            <a:r>
              <a:rPr lang="en-US" dirty="0">
                <a:latin typeface="Consolas" panose="020B0609020204030204" pitchFamily="49" charset="0"/>
              </a:rPr>
              <a:t> = "position"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attr_name</a:t>
            </a:r>
            <a:r>
              <a:rPr lang="en-US" dirty="0">
                <a:latin typeface="Consolas" panose="020B0609020204030204" pitchFamily="49" charset="0"/>
              </a:rPr>
              <a:t>, value, timestamp, quality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   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self.push_archive_event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(*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except Exception as e:</a:t>
            </a:r>
          </a:p>
          <a:p>
            <a:r>
              <a:rPr lang="en-US" dirty="0">
                <a:latin typeface="Consolas" panose="020B0609020204030204" pitchFamily="49" charset="0"/>
              </a:rPr>
              <a:t>            print(e)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5A21D-278D-0FEC-D1AE-C26A99809032}"/>
              </a:ext>
            </a:extLst>
          </p:cNvPr>
          <p:cNvSpPr txBox="1"/>
          <p:nvPr/>
        </p:nvSpPr>
        <p:spPr>
          <a:xfrm>
            <a:off x="2444206" y="66549"/>
            <a:ext cx="730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Add listener and callback to Motor.py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4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F955-A653-351D-DB58-A1C8C02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A024-8F7A-5DE1-4CD4-6E27C39B4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E83C6-0581-FA37-D181-034EF085BDC1}"/>
              </a:ext>
            </a:extLst>
          </p:cNvPr>
          <p:cNvSpPr txBox="1"/>
          <p:nvPr/>
        </p:nvSpPr>
        <p:spPr>
          <a:xfrm>
            <a:off x="2911474" y="1154546"/>
            <a:ext cx="6369051" cy="283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Logs parsing</a:t>
            </a:r>
          </a:p>
          <a:p>
            <a:pPr marL="571500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Attributes archiving</a:t>
            </a:r>
            <a:endParaRPr lang="LID4096" sz="4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1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57ED4-581D-98C6-DAC5-6E7515E7E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77B6D-44FC-1071-026F-642E521CF0BE}"/>
              </a:ext>
            </a:extLst>
          </p:cNvPr>
          <p:cNvSpPr txBox="1"/>
          <p:nvPr/>
        </p:nvSpPr>
        <p:spPr>
          <a:xfrm>
            <a:off x="224848" y="606456"/>
            <a:ext cx="72771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ID4096" sz="1400" dirty="0">
                <a:latin typeface="Consolas" panose="020B0609020204030204" pitchFamily="49" charset="0"/>
              </a:rPr>
              <a:t>[INPUT]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name                    tail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path                    /tmp/tango*/Pool/*/*.txt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tag                     Pool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multiline               on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parser_firstline        sardana_default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offset_key              offset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path_key                path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db                      {{ fluent_bit_db_path }}/pool_logs.db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read_from_head          True</a:t>
            </a:r>
          </a:p>
          <a:p>
            <a:endParaRPr lang="LID4096" sz="1400" dirty="0">
              <a:latin typeface="Consolas" panose="020B0609020204030204" pitchFamily="49" charset="0"/>
            </a:endParaRPr>
          </a:p>
          <a:p>
            <a:r>
              <a:rPr lang="LID4096" sz="1400" dirty="0">
                <a:latin typeface="Consolas" panose="020B0609020204030204" pitchFamily="49" charset="0"/>
              </a:rPr>
              <a:t>[INPUT]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name                    tail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path                    /tmp/tango*/MacroServer/*/*.txt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tag                     MacroServer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multiline               on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parser_firstline        sardana_default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offset_key              offset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path_key                path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db                      {{ fluent_bit_db_path }}/macroserver_logs.db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read_from_head          True</a:t>
            </a:r>
          </a:p>
          <a:p>
            <a:endParaRPr lang="LID4096" sz="1400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8F985-0A37-5904-01A7-23BEDFC1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0" y="182022"/>
            <a:ext cx="1389496" cy="1012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8B041-EA7E-3477-90FD-829E18E25AE9}"/>
              </a:ext>
            </a:extLst>
          </p:cNvPr>
          <p:cNvSpPr txBox="1"/>
          <p:nvPr/>
        </p:nvSpPr>
        <p:spPr>
          <a:xfrm>
            <a:off x="851622" y="5558307"/>
            <a:ext cx="102399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ID4096" sz="1200" dirty="0">
                <a:latin typeface="Consolas" panose="020B0609020204030204" pitchFamily="49" charset="0"/>
              </a:rPr>
              <a:t>[PARSER]</a:t>
            </a:r>
          </a:p>
          <a:p>
            <a:r>
              <a:rPr lang="LID4096" sz="1200" dirty="0">
                <a:latin typeface="Consolas" panose="020B0609020204030204" pitchFamily="49" charset="0"/>
              </a:rPr>
              <a:t>    name        sardana_default</a:t>
            </a:r>
          </a:p>
          <a:p>
            <a:r>
              <a:rPr lang="LID4096" sz="1200" dirty="0">
                <a:latin typeface="Consolas" panose="020B0609020204030204" pitchFamily="49" charset="0"/>
              </a:rPr>
              <a:t>    format      regex</a:t>
            </a:r>
          </a:p>
          <a:p>
            <a:r>
              <a:rPr lang="LID4096" sz="1200" dirty="0">
                <a:latin typeface="Consolas" panose="020B0609020204030204" pitchFamily="49" charset="0"/>
              </a:rPr>
              <a:t>    regex       /^(?&lt;thread&gt;[\S]+)\s+(?&lt;loglevel&gt;[A-Z]+)\s+(?&lt;time&gt;\S+\s\S+)\s+(?&lt;logger&gt;\S+):\s+(?&lt;message&gt;[\s\S]+)/</a:t>
            </a:r>
          </a:p>
          <a:p>
            <a:r>
              <a:rPr lang="LID4096" sz="1200" dirty="0">
                <a:latin typeface="Consolas" panose="020B0609020204030204" pitchFamily="49" charset="0"/>
              </a:rPr>
              <a:t>    time_key    time</a:t>
            </a:r>
          </a:p>
          <a:p>
            <a:r>
              <a:rPr lang="LID4096" sz="1200" dirty="0">
                <a:latin typeface="Consolas" panose="020B0609020204030204" pitchFamily="49" charset="0"/>
              </a:rPr>
              <a:t>    time_format %Y-%m-%d %H:%M:%S,%L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B8641-AA8D-55DF-F939-810529E29C63}"/>
              </a:ext>
            </a:extLst>
          </p:cNvPr>
          <p:cNvSpPr txBox="1"/>
          <p:nvPr/>
        </p:nvSpPr>
        <p:spPr>
          <a:xfrm>
            <a:off x="3769081" y="21681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Logs parsing (</a:t>
            </a:r>
            <a:r>
              <a:rPr lang="en-US" sz="3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FluentBit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175BB-1D8C-0128-B70D-2E7E2A507258}"/>
              </a:ext>
            </a:extLst>
          </p:cNvPr>
          <p:cNvSpPr txBox="1"/>
          <p:nvPr/>
        </p:nvSpPr>
        <p:spPr>
          <a:xfrm>
            <a:off x="7091336" y="1771470"/>
            <a:ext cx="50423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ID4096" sz="1400" dirty="0">
                <a:latin typeface="Consolas" panose="020B0609020204030204" pitchFamily="49" charset="0"/>
              </a:rPr>
              <a:t>[OUTPUT]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name                    gelf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match_regex             Pool|MacroServer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host                    {{ fluent_bit_host }}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port                    {{ fluent_bit_port }}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mode                    tcp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gelf_short_message_key  message</a:t>
            </a:r>
          </a:p>
          <a:p>
            <a:r>
              <a:rPr lang="LID4096" sz="1400" dirty="0">
                <a:latin typeface="Consolas" panose="020B0609020204030204" pitchFamily="49" charset="0"/>
              </a:rPr>
              <a:t>    gelf_Host_Key           source</a:t>
            </a:r>
          </a:p>
        </p:txBody>
      </p:sp>
    </p:spTree>
    <p:extLst>
      <p:ext uri="{BB962C8B-B14F-4D97-AF65-F5344CB8AC3E}">
        <p14:creationId xmlns:p14="http://schemas.microsoft.com/office/powerpoint/2010/main" val="17574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4720-55BE-FA9B-E361-CE005CA3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7DDE3-39E3-45F1-8B5F-BC12E358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61" y="0"/>
            <a:ext cx="1549739" cy="584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7052E-B13B-02E8-7FEA-7540C312DACB}"/>
              </a:ext>
            </a:extLst>
          </p:cNvPr>
          <p:cNvSpPr txBox="1"/>
          <p:nvPr/>
        </p:nvSpPr>
        <p:spPr>
          <a:xfrm>
            <a:off x="0" y="5060848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ID4096" sz="1400" dirty="0">
                <a:latin typeface="Consolas" panose="020B0609020204030204" pitchFamily="49" charset="0"/>
              </a:rPr>
              <a:t>(message:</a:t>
            </a:r>
            <a:r>
              <a:rPr lang="LID4096" sz="1400" dirty="0">
                <a:solidFill>
                  <a:schemeClr val="tx2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runMacro</a:t>
            </a:r>
            <a:r>
              <a:rPr lang="LID4096" sz="1400" dirty="0">
                <a:latin typeface="Consolas" panose="020B0609020204030204" pitchFamily="49" charset="0"/>
              </a:rPr>
              <a:t> AND NOT message:</a:t>
            </a:r>
            <a:r>
              <a:rPr lang="LID4096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ranspose|hook_lecroymaui|unhook_lecroymaui|fix_pilatus_timeout|DetectorsCheckHook|LecroyetteHook|hook_andor3|hook_pilatus|scanDivide|DisarmPCAPHook|raster_scan_loop|loop_raster_scan|MeshscanDivide|wm|relmaclib|relmac|lsgh|lsmac|lsdef|wa|addmaclib|lsmaclib|udefgh|defgh|lsenv|delete_device|_wm</a:t>
            </a:r>
            <a:r>
              <a:rPr lang="LID4096" sz="1400" dirty="0">
                <a:latin typeface="Consolas" panose="020B0609020204030204" pitchFamily="49" charset="0"/>
              </a:rPr>
              <a:t>) OR (</a:t>
            </a:r>
            <a:r>
              <a:rPr lang="LID4096" sz="1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onsolas" panose="020B0609020204030204" pitchFamily="49" charset="0"/>
              </a:rPr>
              <a:t>message:Scan AND message:ended|started</a:t>
            </a:r>
            <a:r>
              <a:rPr lang="LID4096" sz="1400" dirty="0">
                <a:latin typeface="Consolas" panose="020B0609020204030204" pitchFamily="49" charset="0"/>
              </a:rPr>
              <a:t>) OR (message</a:t>
            </a:r>
            <a:r>
              <a:rPr lang="LID4096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:"Starting new recording"|"Data will be stored in directory"</a:t>
            </a:r>
            <a:r>
              <a:rPr lang="LID4096" sz="1400" dirty="0">
                <a:latin typeface="Consolas" panose="020B0609020204030204" pitchFamily="49" charset="0"/>
              </a:rPr>
              <a:t>) OR (logger:</a:t>
            </a:r>
            <a:r>
              <a:rPr lang="LID4096" sz="1400" dirty="0">
                <a:solidFill>
                  <a:srgbClr val="FF0000"/>
                </a:solidFill>
                <a:latin typeface="Consolas" panose="020B0609020204030204" pitchFamily="49" charset="0"/>
              </a:rPr>
              <a:t>/.*GAP.*/ </a:t>
            </a:r>
            <a:r>
              <a:rPr lang="LID4096" sz="1400" dirty="0">
                <a:latin typeface="Consolas" panose="020B0609020204030204" pitchFamily="49" charset="0"/>
              </a:rPr>
              <a:t>AND NOT message:</a:t>
            </a:r>
            <a:r>
              <a:rPr lang="LID4096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init_device|delete_device</a:t>
            </a:r>
            <a:r>
              <a:rPr lang="LID4096" sz="1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05938-74A6-BF79-A8B1-00BD9C619692}"/>
              </a:ext>
            </a:extLst>
          </p:cNvPr>
          <p:cNvSpPr txBox="1"/>
          <p:nvPr/>
        </p:nvSpPr>
        <p:spPr>
          <a:xfrm>
            <a:off x="3879688" y="46280"/>
            <a:ext cx="443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Logs storage (</a:t>
            </a:r>
            <a:r>
              <a:rPr lang="en-US" sz="32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Graylog</a:t>
            </a:r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1012A6-5FF5-E5F3-0FA1-4D2B4AD6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81" y="672507"/>
            <a:ext cx="8295069" cy="40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DF81D-8A41-C074-AE76-AC99EC1EB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3E36B-C463-AEE0-B84F-4BE035B1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61" y="0"/>
            <a:ext cx="1549739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87C6A-8CEC-E9A5-F458-C59F697C94F9}"/>
              </a:ext>
            </a:extLst>
          </p:cNvPr>
          <p:cNvSpPr txBox="1"/>
          <p:nvPr/>
        </p:nvSpPr>
        <p:spPr>
          <a:xfrm>
            <a:off x="4565778" y="0"/>
            <a:ext cx="3060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User operation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E86EE-1A62-7C7D-7EC8-2EE45A6A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50" y="584775"/>
            <a:ext cx="9738700" cy="54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E484-1CD3-FE3F-11D0-BC2B1D97F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EF639-AE49-0B57-D676-2198A5FE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61" y="0"/>
            <a:ext cx="1549739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EE485-7DE3-F170-1C19-D9E1F8DEB41D}"/>
              </a:ext>
            </a:extLst>
          </p:cNvPr>
          <p:cNvSpPr txBox="1"/>
          <p:nvPr/>
        </p:nvSpPr>
        <p:spPr>
          <a:xfrm>
            <a:off x="4023963" y="0"/>
            <a:ext cx="4144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Motor groups in logs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96905-7A10-A957-8DEF-0A51C0883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253"/>
            <a:ext cx="12192000" cy="564949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D09D64-4E8C-C1C2-0AF8-6FA511BB5BC8}"/>
              </a:ext>
            </a:extLst>
          </p:cNvPr>
          <p:cNvCxnSpPr>
            <a:cxnSpLocks/>
          </p:cNvCxnSpPr>
          <p:nvPr/>
        </p:nvCxnSpPr>
        <p:spPr>
          <a:xfrm flipH="1" flipV="1">
            <a:off x="5958032" y="2586698"/>
            <a:ext cx="645968" cy="2673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0E354D-3007-C63A-C966-C0905993008E}"/>
              </a:ext>
            </a:extLst>
          </p:cNvPr>
          <p:cNvCxnSpPr>
            <a:cxnSpLocks/>
          </p:cNvCxnSpPr>
          <p:nvPr/>
        </p:nvCxnSpPr>
        <p:spPr>
          <a:xfrm flipH="1" flipV="1">
            <a:off x="5958032" y="3048516"/>
            <a:ext cx="584200" cy="571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D069BE1-6CAC-341C-9805-55747ABF3BE8}"/>
              </a:ext>
            </a:extLst>
          </p:cNvPr>
          <p:cNvSpPr txBox="1"/>
          <p:nvPr/>
        </p:nvSpPr>
        <p:spPr>
          <a:xfrm>
            <a:off x="6604000" y="2766610"/>
            <a:ext cx="152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motors?</a:t>
            </a:r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CFBDB-9852-E684-D849-66F259AB4510}"/>
              </a:ext>
            </a:extLst>
          </p:cNvPr>
          <p:cNvSpPr txBox="1"/>
          <p:nvPr/>
        </p:nvSpPr>
        <p:spPr>
          <a:xfrm>
            <a:off x="2544618" y="6415701"/>
            <a:ext cx="71027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ID4096" dirty="0">
                <a:hlinkClick r:id="rId4"/>
              </a:rPr>
              <a:t>https://gitlab.com/sardana-org/sardana/-/merge_requests/2084</a:t>
            </a:r>
            <a:r>
              <a:rPr lang="en-US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9613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74940-2372-5D1E-DCB4-D037B4652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F6EF5-80E1-AA2A-0E0B-CE86CA3A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61" y="0"/>
            <a:ext cx="1549739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58CA5F-B5A4-50FD-68A7-70701AB09914}"/>
              </a:ext>
            </a:extLst>
          </p:cNvPr>
          <p:cNvSpPr txBox="1"/>
          <p:nvPr/>
        </p:nvSpPr>
        <p:spPr>
          <a:xfrm>
            <a:off x="3960643" y="29603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Manual move vs scan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F79D6-E814-7E2B-5058-813A78E3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34" y="614378"/>
            <a:ext cx="7404466" cy="5879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625960-6C41-1DC9-31D6-2C122D2580E0}"/>
              </a:ext>
            </a:extLst>
          </p:cNvPr>
          <p:cNvSpPr/>
          <p:nvPr/>
        </p:nvSpPr>
        <p:spPr>
          <a:xfrm>
            <a:off x="2285634" y="3126352"/>
            <a:ext cx="7283816" cy="126784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E492A0-706B-EFD7-315D-15EE73528DE4}"/>
              </a:ext>
            </a:extLst>
          </p:cNvPr>
          <p:cNvSpPr/>
          <p:nvPr/>
        </p:nvSpPr>
        <p:spPr>
          <a:xfrm>
            <a:off x="2285634" y="4434398"/>
            <a:ext cx="7283816" cy="20193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D71CE-E9F6-B441-631B-C8BF67DA419A}"/>
              </a:ext>
            </a:extLst>
          </p:cNvPr>
          <p:cNvSpPr txBox="1"/>
          <p:nvPr/>
        </p:nvSpPr>
        <p:spPr>
          <a:xfrm>
            <a:off x="10153650" y="3632200"/>
            <a:ext cx="158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 move?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7BBA5-972A-B3F8-DCBF-C83035E0E4A9}"/>
              </a:ext>
            </a:extLst>
          </p:cNvPr>
          <p:cNvSpPr txBox="1"/>
          <p:nvPr/>
        </p:nvSpPr>
        <p:spPr>
          <a:xfrm>
            <a:off x="10430510" y="5034518"/>
            <a:ext cx="72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Scan?</a:t>
            </a:r>
            <a:endParaRPr lang="LID4096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B190F6-33C7-8E3E-05D1-F2655FB500C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9569450" y="3759716"/>
            <a:ext cx="584200" cy="571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3CE497-C514-A869-AF49-6282EF23BC64}"/>
              </a:ext>
            </a:extLst>
          </p:cNvPr>
          <p:cNvCxnSpPr>
            <a:cxnSpLocks/>
          </p:cNvCxnSpPr>
          <p:nvPr/>
        </p:nvCxnSpPr>
        <p:spPr>
          <a:xfrm flipH="1">
            <a:off x="9569450" y="5219184"/>
            <a:ext cx="83185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2BE1-95DC-86A8-4E62-2A65AA861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E4E21-A79D-87DB-C823-1826931B6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261" y="0"/>
            <a:ext cx="1549739" cy="58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D76C39-6C8D-BF3A-37F7-9F5FF02BF320}"/>
              </a:ext>
            </a:extLst>
          </p:cNvPr>
          <p:cNvSpPr txBox="1"/>
          <p:nvPr/>
        </p:nvSpPr>
        <p:spPr>
          <a:xfrm>
            <a:off x="4703636" y="29603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Errors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C303A-A0FC-53A2-E6C9-938274637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3" y="614378"/>
            <a:ext cx="11092873" cy="58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3320-1EB8-3B53-0145-2BE870669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B830-6A08-32E1-7501-E84CD2C5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920"/>
            <a:ext cx="12192000" cy="592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F65E6-7747-8C32-F3C3-68CADDA37250}"/>
              </a:ext>
            </a:extLst>
          </p:cNvPr>
          <p:cNvSpPr txBox="1"/>
          <p:nvPr/>
        </p:nvSpPr>
        <p:spPr>
          <a:xfrm>
            <a:off x="2331988" y="55963"/>
            <a:ext cx="7528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Why positions archiving is nice to have</a:t>
            </a:r>
            <a:endParaRPr lang="LID4096" sz="3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0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af7b11fe-7b68-436c-90b0-54f97b02b031" xsi:nil="true"/>
    <Publishable xmlns="af7b11fe-7b68-436c-90b0-54f97b02b031">true</Publishable>
    <TaxCatchAll xmlns="af7b11fe-7b68-436c-90b0-54f97b02b031"/>
    <dd2d42672e664ebb976656b339e88335 xmlns="af7b11fe-7b68-436c-90b0-54f97b02b031">
      <Terms xmlns="http://schemas.microsoft.com/office/infopath/2007/PartnerControls"/>
    </dd2d42672e664ebb976656b339e88335>
    <_dlc_DocId xmlns="af7b11fe-7b68-436c-90b0-54f97b02b031">MKVHM7KCYWXU-1058460105-50</_dlc_DocId>
    <_dlc_DocIdUrl xmlns="af7b11fe-7b68-436c-90b0-54f97b02b031">
      <Url>https://sharepoint.lu.se/sites/maxiv_maxivse/_layouts/15/DocIdRedir.aspx?ID=MKVHM7KCYWXU-1058460105-50</Url>
      <Description>MKVHM7KCYWXU-1058460105-50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C8A1373EE1745A7B31132D53BC18C" ma:contentTypeVersion="6" ma:contentTypeDescription="Create a new document." ma:contentTypeScope="" ma:versionID="6f462aef4fbf6c429677a285f94c028c">
  <xsd:schema xmlns:xsd="http://www.w3.org/2001/XMLSchema" xmlns:xs="http://www.w3.org/2001/XMLSchema" xmlns:p="http://schemas.microsoft.com/office/2006/metadata/properties" xmlns:ns2="af7b11fe-7b68-436c-90b0-54f97b02b031" targetNamespace="http://schemas.microsoft.com/office/2006/metadata/properties" ma:root="true" ma:fieldsID="6db84590651bcd5d241dd7ced5d0ef38" ns2:_="">
    <xsd:import namespace="af7b11fe-7b68-436c-90b0-54f97b02b031"/>
    <xsd:element name="properties">
      <xsd:complexType>
        <xsd:sequence>
          <xsd:element name="documentManagement">
            <xsd:complexType>
              <xsd:all>
                <xsd:element ref="ns2:dd2d42672e664ebb976656b339e88335" minOccurs="0"/>
                <xsd:element ref="ns2:TaxCatchAll" minOccurs="0"/>
                <xsd:element ref="ns2:Publishable" minOccurs="0"/>
                <xsd:element ref="ns2:MAXIV_Desc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11fe-7b68-436c-90b0-54f97b02b031" elementFormDefault="qualified">
    <xsd:import namespace="http://schemas.microsoft.com/office/2006/documentManagement/types"/>
    <xsd:import namespace="http://schemas.microsoft.com/office/infopath/2007/PartnerControls"/>
    <xsd:element name="dd2d42672e664ebb976656b339e88335" ma:index="9" nillable="true" ma:taxonomy="true" ma:internalName="dd2d42672e664ebb976656b339e88335" ma:taxonomyFieldName="Tags" ma:displayName="Tags" ma:fieldId="{dd2d4267-2e66-4ebb-9766-56b339e88335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fdcf9f9-0677-46e4-8cdc-b271fc04d31f}" ma:internalName="TaxCatchAll" ma:showField="CatchAllData" ma:web="af7b11fe-7b68-436c-90b0-54f97b02b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able" ma:index="11" nillable="true" ma:displayName="Publishable" ma:internalName="Publishable">
      <xsd:simpleType>
        <xsd:restriction base="dms:Boolean"/>
      </xsd:simpleType>
    </xsd:element>
    <xsd:element name="MAXIV_Desc" ma:index="12" nillable="true" ma:displayName="Description" ma:internalName="MAXIV_Desc">
      <xsd:simpleType>
        <xsd:restriction base="dms:Note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af7b11fe-7b68-436c-90b0-54f97b02b031"/>
  </ds:schemaRefs>
</ds:datastoreItem>
</file>

<file path=customXml/itemProps2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D2D9CF-9DD2-4BD7-82AB-660EC703F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b11fe-7b68-436c-90b0-54f97b02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5B256-3DB8-4808-ADCC-A64053C0EC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961</TotalTime>
  <Words>1170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Open Sans</vt:lpstr>
      <vt:lpstr>Open Sans Light</vt:lpstr>
      <vt:lpstr>MAX IV</vt:lpstr>
      <vt:lpstr>Sardana Archiving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Aymeric Robert</dc:creator>
  <cp:keywords/>
  <dc:description/>
  <cp:lastModifiedBy>Dmitry Egorov</cp:lastModifiedBy>
  <cp:revision>34</cp:revision>
  <dcterms:created xsi:type="dcterms:W3CDTF">2022-05-19T12:39:22Z</dcterms:created>
  <dcterms:modified xsi:type="dcterms:W3CDTF">2025-08-28T22:51:09Z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0x0101006A8C8A1373EE1745A7B31132D53BC18C</vt:lpwstr>
  </property>
  <property fmtid="{D5CDD505-2E9C-101B-9397-08002B2CF9AE}" pid="3" name="Tags">
    <vt:lpwstr/>
  </property>
  <property fmtid="{D5CDD505-2E9C-101B-9397-08002B2CF9AE}" pid="4" name="_dlc_DocIdItemGuid">
    <vt:lpwstr>2891936c-481b-4d45-a441-f3caaa71aa9d</vt:lpwstr>
  </property>
</Properties>
</file>