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1F_FA161A9C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18_35A98464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modernComment_14B_BD87C17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65" r:id="rId3"/>
    <p:sldId id="288" r:id="rId4"/>
    <p:sldId id="285" r:id="rId5"/>
    <p:sldId id="287" r:id="rId6"/>
    <p:sldId id="311" r:id="rId7"/>
    <p:sldId id="293" r:id="rId8"/>
    <p:sldId id="284" r:id="rId9"/>
    <p:sldId id="283" r:id="rId10"/>
    <p:sldId id="281" r:id="rId11"/>
    <p:sldId id="279" r:id="rId12"/>
    <p:sldId id="280" r:id="rId13"/>
    <p:sldId id="290" r:id="rId14"/>
    <p:sldId id="295" r:id="rId15"/>
    <p:sldId id="291" r:id="rId16"/>
    <p:sldId id="292" r:id="rId17"/>
    <p:sldId id="329" r:id="rId18"/>
    <p:sldId id="297" r:id="rId19"/>
    <p:sldId id="298" r:id="rId20"/>
    <p:sldId id="299" r:id="rId21"/>
    <p:sldId id="330" r:id="rId22"/>
    <p:sldId id="300" r:id="rId23"/>
    <p:sldId id="301" r:id="rId24"/>
    <p:sldId id="312" r:id="rId25"/>
    <p:sldId id="303" r:id="rId26"/>
    <p:sldId id="267" r:id="rId27"/>
    <p:sldId id="314" r:id="rId28"/>
    <p:sldId id="315" r:id="rId29"/>
    <p:sldId id="317" r:id="rId30"/>
    <p:sldId id="316" r:id="rId31"/>
    <p:sldId id="318" r:id="rId32"/>
    <p:sldId id="320" r:id="rId33"/>
    <p:sldId id="324" r:id="rId34"/>
    <p:sldId id="321" r:id="rId35"/>
    <p:sldId id="322" r:id="rId36"/>
    <p:sldId id="319" r:id="rId37"/>
    <p:sldId id="310" r:id="rId38"/>
    <p:sldId id="327" r:id="rId39"/>
    <p:sldId id="331" r:id="rId40"/>
    <p:sldId id="326" r:id="rId41"/>
    <p:sldId id="323" r:id="rId42"/>
    <p:sldId id="259" r:id="rId4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E02861-C96A-D84A-8EFF-DF87200D5C8C}">
          <p14:sldIdLst>
            <p14:sldId id="256"/>
            <p14:sldId id="265"/>
            <p14:sldId id="288"/>
            <p14:sldId id="285"/>
            <p14:sldId id="287"/>
            <p14:sldId id="311"/>
            <p14:sldId id="293"/>
            <p14:sldId id="284"/>
            <p14:sldId id="283"/>
            <p14:sldId id="281"/>
            <p14:sldId id="279"/>
            <p14:sldId id="280"/>
            <p14:sldId id="290"/>
            <p14:sldId id="295"/>
            <p14:sldId id="291"/>
            <p14:sldId id="292"/>
            <p14:sldId id="329"/>
            <p14:sldId id="297"/>
            <p14:sldId id="298"/>
            <p14:sldId id="299"/>
            <p14:sldId id="330"/>
            <p14:sldId id="300"/>
            <p14:sldId id="301"/>
            <p14:sldId id="312"/>
            <p14:sldId id="303"/>
            <p14:sldId id="267"/>
            <p14:sldId id="314"/>
            <p14:sldId id="315"/>
            <p14:sldId id="317"/>
            <p14:sldId id="316"/>
            <p14:sldId id="318"/>
            <p14:sldId id="320"/>
            <p14:sldId id="324"/>
            <p14:sldId id="321"/>
            <p14:sldId id="322"/>
            <p14:sldId id="319"/>
            <p14:sldId id="310"/>
            <p14:sldId id="327"/>
            <p14:sldId id="331"/>
            <p14:sldId id="326"/>
            <p14:sldId id="323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E00AB3-0160-5004-91EC-38A26AAB2967}" name="Vanessa Silva" initials="VS" userId="S::va1786si@lu.se::a2d64eb5-62ab-4d17-b3da-21d75fa78c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CEC"/>
    <a:srgbClr val="FFFC00"/>
    <a:srgbClr val="E8F5FF"/>
    <a:srgbClr val="CE6F52"/>
    <a:srgbClr val="D65741"/>
    <a:srgbClr val="73B5CE"/>
    <a:srgbClr val="C8B5CE"/>
    <a:srgbClr val="FF40FF"/>
    <a:srgbClr val="767171"/>
    <a:srgbClr val="ECE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3"/>
    <p:restoredTop sz="92400"/>
  </p:normalViewPr>
  <p:slideViewPr>
    <p:cSldViewPr snapToGrid="0">
      <p:cViewPr varScale="1">
        <p:scale>
          <a:sx n="150" d="100"/>
          <a:sy n="150" d="100"/>
        </p:scale>
        <p:origin x="119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modernComment_118_35A9846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772A7F0-895F-7740-8B2B-99FF31F0E425}" authorId="{31E00AB3-0160-5004-91EC-38A26AAB2967}" created="2025-08-12T12:39:02.322">
    <pc:sldMkLst xmlns:pc="http://schemas.microsoft.com/office/powerpoint/2013/main/command">
      <pc:docMk/>
      <pc:sldMk cId="900301924" sldId="280"/>
    </pc:sldMkLst>
    <p188:txBody>
      <a:bodyPr/>
      <a:lstStyle/>
      <a:p>
        <a:r>
          <a:rPr lang="en-SE"/>
          <a:t>add animation</a:t>
        </a:r>
      </a:p>
    </p188:txBody>
  </p188:cm>
</p188:cmLst>
</file>

<file path=ppt/comments/modernComment_11F_FA161A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D8A9A6-1ED8-C04E-9012-CC1EB29878FF}" authorId="{31E00AB3-0160-5004-91EC-38A26AAB2967}" status="resolved" created="2025-08-12T12:37:21.240" complete="100000">
    <pc:sldMkLst xmlns:pc="http://schemas.microsoft.com/office/powerpoint/2013/main/command">
      <pc:docMk/>
      <pc:sldMk cId="4195752604" sldId="287"/>
    </pc:sldMkLst>
    <p188:txBody>
      <a:bodyPr/>
      <a:lstStyle/>
      <a:p>
        <a:r>
          <a:rPr lang="en-SE"/>
          <a:t>add pictures and talk about fast scanning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8-12T13:46:10.297" authorId="{31E00AB3-0160-5004-91EC-38A26AAB2967}"/>
          </p223:rxn>
        </p223:reactions>
      </p:ext>
    </p188:extLst>
  </p188:cm>
</p188:cmLst>
</file>

<file path=ppt/comments/modernComment_14B_BD87C1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7732502-A407-B649-82F3-30A3CB4801F9}" authorId="{31E00AB3-0160-5004-91EC-38A26AAB2967}" status="resolved" created="2025-08-12T12:37:21.240">
    <pc:sldMkLst xmlns:pc="http://schemas.microsoft.com/office/powerpoint/2013/main/command">
      <pc:docMk/>
      <pc:sldMk cId="4195752604" sldId="287"/>
    </pc:sldMkLst>
    <p188:txBody>
      <a:bodyPr/>
      <a:lstStyle/>
      <a:p>
        <a:r>
          <a:rPr lang="en-SE"/>
          <a:t>add pictures and talk about fast scanning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8-12T13:46:10.297" authorId="{31E00AB3-0160-5004-91EC-38A26AAB2967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85474-4801-2741-92EC-79801AD03FBE}" type="datetimeFigureOut">
              <a:rPr lang="en-SE" smtClean="0"/>
              <a:t>2025-08-13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1D9F8-81D7-084F-BD33-2AD0595DB4E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87487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65159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9AF5F-B951-B0E0-3488-15D2CF5A9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B746A2-A969-2B26-3007-BC97F5CFB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E212BA-F4BF-9DA3-C1D1-6782840D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DFE45-EA6F-81A0-DD27-052AE92EE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11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63788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DA195-52E1-BBAC-EFA5-270D749B5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4EC53D-78CF-8F5F-75A5-05B85792B5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B9BABA-471B-54F5-136A-B53E24AD4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dirty="0">
                <a:latin typeface="+mj-lt"/>
              </a:rPr>
              <a:t>The two axes, which are used for energy scanning (Bragg angle and perpendicular motion of the second crystal</a:t>
            </a:r>
          </a:p>
          <a:p>
            <a:r>
              <a:rPr lang="en-GB" sz="3200" dirty="0">
                <a:latin typeface="+mj-lt"/>
              </a:rPr>
              <a:t>- x2perp) are driven by a high-precision and high-dynamic range dedicated motion control system (Figure 10).</a:t>
            </a:r>
          </a:p>
          <a:p>
            <a:r>
              <a:rPr lang="en-GB" sz="3200" dirty="0">
                <a:latin typeface="+mj-lt"/>
              </a:rPr>
              <a:t>Motions are controlled by an </a:t>
            </a:r>
            <a:r>
              <a:rPr lang="en-GB" sz="3200" dirty="0" err="1">
                <a:latin typeface="+mj-lt"/>
              </a:rPr>
              <a:t>EtherCAT</a:t>
            </a:r>
            <a:r>
              <a:rPr lang="en-GB" sz="3200" dirty="0">
                <a:latin typeface="+mj-lt"/>
              </a:rPr>
              <a:t> master motion controller (ACS </a:t>
            </a:r>
            <a:r>
              <a:rPr lang="en-GB" sz="3200" dirty="0" err="1">
                <a:latin typeface="+mj-lt"/>
              </a:rPr>
              <a:t>SPiiPlusEC</a:t>
            </a:r>
            <a:r>
              <a:rPr lang="en-GB" sz="3200" dirty="0">
                <a:latin typeface="+mj-lt"/>
              </a:rPr>
              <a:t>) with a motion control</a:t>
            </a:r>
          </a:p>
          <a:p>
            <a:r>
              <a:rPr lang="en-GB" sz="3200" dirty="0">
                <a:latin typeface="+mj-lt"/>
              </a:rPr>
              <a:t>update frequency of 5kHz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5C5CE-2088-125E-3814-4A31F262C8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12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58605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31ED5-D2CC-C462-F618-1E092D525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41617C-C240-DB44-8B6D-B25BA3615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7F6DB-0EF6-4BF8-821E-9768BAB67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dirty="0">
                <a:latin typeface="+mj-lt"/>
              </a:rPr>
              <a:t>The two axes, which are used for energy scanning (Bragg angle and perpendicular motion of the second crystal</a:t>
            </a:r>
          </a:p>
          <a:p>
            <a:r>
              <a:rPr lang="en-GB" sz="3200" dirty="0">
                <a:latin typeface="+mj-lt"/>
              </a:rPr>
              <a:t>- x2perp) are driven by a high-precision and high-dynamic range dedicated motion control system (Figure 10).</a:t>
            </a:r>
          </a:p>
          <a:p>
            <a:r>
              <a:rPr lang="en-GB" sz="3200" dirty="0">
                <a:latin typeface="+mj-lt"/>
              </a:rPr>
              <a:t>Motions are controlled by an </a:t>
            </a:r>
            <a:r>
              <a:rPr lang="en-GB" sz="3200" dirty="0" err="1">
                <a:latin typeface="+mj-lt"/>
              </a:rPr>
              <a:t>EtherCAT</a:t>
            </a:r>
            <a:r>
              <a:rPr lang="en-GB" sz="3200" dirty="0">
                <a:latin typeface="+mj-lt"/>
              </a:rPr>
              <a:t> master motion controller (ACS </a:t>
            </a:r>
            <a:r>
              <a:rPr lang="en-GB" sz="3200" dirty="0" err="1">
                <a:latin typeface="+mj-lt"/>
              </a:rPr>
              <a:t>SPiiPlusEC</a:t>
            </a:r>
            <a:r>
              <a:rPr lang="en-GB" sz="3200" dirty="0">
                <a:latin typeface="+mj-lt"/>
              </a:rPr>
              <a:t>) with a motion control</a:t>
            </a:r>
          </a:p>
          <a:p>
            <a:r>
              <a:rPr lang="en-GB" sz="3200" dirty="0">
                <a:latin typeface="+mj-lt"/>
              </a:rPr>
              <a:t>update frequency of 5kHz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96CE5-A34A-FFA9-C1A6-845DA06E9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13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3374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D2820-6572-2720-B091-BF4718D9F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7A95C9-52C6-149E-ED02-F7EB0824F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E04AF8-43F3-5429-899E-08FE9DD93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F75C2-9D55-2E85-627A-4CB59518A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15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58139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E2FF8-C3B3-5C63-EE20-8CD4B4EF8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338C11-FF18-ED0F-DF44-A203F1CA5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AD854-8511-0D1A-7A4C-20E64092B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DF6F9-C38C-8D21-0151-8B8398903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16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67118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6820E-9950-4E6B-DC32-F6E032752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0AAB6-F8CE-B99E-4C59-1C60CC95D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F88317-DA84-526F-DC4F-63131BFF1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BC418-EBF7-2518-6DA9-91DDCE7EA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17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23691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4A9D3-3D89-D6CA-4C58-34698BC30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648C15-1B65-FA15-C61C-5B41294F9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1904B8-3D64-71D9-D702-82769B7D3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4E583-48F8-1F65-87BA-317702A64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18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78301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4CB71-9324-C65E-AB56-541142BFB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8A9214-6A90-0EEB-1D08-A9CC990EDD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AA216E-95F6-454F-EBB7-82469E9D2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49902-182F-1F3D-A949-4DA01EFA3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19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21188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D05C1-6469-C84F-57C3-81E0F6487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C7E55E-403F-61E1-C524-4ECE758D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53B2D-2689-43E3-E02D-845810D6B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FB036-DA23-7477-DA4A-A2F502244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20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6942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1C2F7-35A8-F62B-E2EC-BF4BED0B4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685996-BB93-9D1D-F682-808635F24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79012F-46D2-30A9-DAC5-9003CB0E6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5D73-0058-F774-379F-D4D8F9D29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21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93858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9302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959A4-5F0A-0490-2C0C-5FC4A198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6CAD3-6D33-4C8E-FB66-4372CE7F4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5050FE-397D-2397-660C-338E5F9C7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90D8D-4D8A-F8EB-E342-4F72BEF7F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22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92947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9E631-795A-75E3-DC5D-A864726F3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25F35-39B1-E513-12DF-4C24EA96A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BAD85C-D25C-BD70-E7A6-6B9EF8DB0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AC719-B4B2-F355-609F-A870C3AA1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23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89668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009FA-D990-143B-0460-0CBE7D05B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5782D2-9FF1-F9E9-E7F7-848611D526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0609B-13C6-EDA0-F58B-218EBD148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3AC7A-7298-62CA-DF13-CB17B9898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24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4276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start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30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93736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32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70915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34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54371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35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50403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38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620134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EEC40-A244-6337-967D-D45DDB7F9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010DEA-DF39-FE98-33D3-2CAF90F766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3AD63-8D23-5F97-3E82-DC49F39D2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D938E-1C7C-B527-09FB-99D3F8D47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39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04968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E8913-AD2E-DBB0-1775-84426369B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50D1F5-EDA6-B6D2-C262-A6CF537CB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C51CF9-7294-F170-408A-50C4E2287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Balder beamline is dedicated to X-ray absorption and emission spectroscopy in the medium to hard X-ray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range (2.4 to 40 keV) and is located at the 3 GeV ring. This is the only spectroscopy beamline in the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 X-ray energy range at MAX IV, while several soft X-ray spectroscopy beamlines exist.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EAE34-7A49-623F-7938-12DC30A7A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0659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30343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C9D61-7C81-F174-8D4F-E08F6247E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3755D-0B4F-A382-63FF-E91E1C2F0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A87B6C-D574-25C2-9A0C-9ABE75758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2C574-9092-9561-7C83-33AD23994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018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v-SE" dirty="0"/>
              <a:t>Scan </a:t>
            </a:r>
            <a:r>
              <a:rPr lang="sv-SE" dirty="0" err="1"/>
              <a:t>multiple</a:t>
            </a:r>
            <a:r>
              <a:rPr lang="sv-SE" dirty="0"/>
              <a:t>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ranges</a:t>
            </a:r>
            <a:endParaRPr lang="sv-SE" dirty="0"/>
          </a:p>
          <a:p>
            <a:pPr algn="ctr"/>
            <a:r>
              <a:rPr lang="sv-SE" dirty="0"/>
              <a:t>Prepares and </a:t>
            </a:r>
            <a:r>
              <a:rPr lang="sv-SE" dirty="0" err="1"/>
              <a:t>acquire</a:t>
            </a:r>
            <a:r>
              <a:rPr lang="sv-SE" dirty="0"/>
              <a:t> data </a:t>
            </a:r>
            <a:r>
              <a:rPr lang="sv-SE" dirty="0" err="1"/>
              <a:t>using</a:t>
            </a:r>
            <a:r>
              <a:rPr lang="sv-SE" dirty="0"/>
              <a:t> different </a:t>
            </a:r>
            <a:r>
              <a:rPr lang="sv-SE" dirty="0" err="1"/>
              <a:t>pulse</a:t>
            </a:r>
            <a:r>
              <a:rPr lang="sv-SE" dirty="0"/>
              <a:t> </a:t>
            </a:r>
            <a:r>
              <a:rPr lang="sv-SE" dirty="0" err="1"/>
              <a:t>trains</a:t>
            </a:r>
            <a:r>
              <a:rPr lang="sv-SE" dirty="0"/>
              <a:t> for different </a:t>
            </a:r>
            <a:r>
              <a:rPr lang="sv-SE" dirty="0" err="1"/>
              <a:t>detectors</a:t>
            </a:r>
            <a:r>
              <a:rPr lang="sv-SE" dirty="0"/>
              <a:t> and </a:t>
            </a:r>
            <a:r>
              <a:rPr lang="sv-SE" dirty="0" err="1"/>
              <a:t>its</a:t>
            </a:r>
            <a:r>
              <a:rPr lang="sv-SE" dirty="0"/>
              <a:t> </a:t>
            </a:r>
            <a:r>
              <a:rPr lang="sv-SE" dirty="0" err="1"/>
              <a:t>associated</a:t>
            </a:r>
            <a:r>
              <a:rPr lang="sv-SE" dirty="0"/>
              <a:t> </a:t>
            </a:r>
            <a:r>
              <a:rPr lang="sv-SE" dirty="0" err="1"/>
              <a:t>technique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00367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BCCBD-BBA0-C647-FA36-ED805C470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2C1E00-B8D5-443E-2453-381C8A73F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79FED8-A723-0CED-C544-BB446167A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D55CB-9376-1D98-8286-427A9CA265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5577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51AE4-22E2-C75A-A5C9-24DF9FEF5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92B2E8-2E6F-17BC-CAF7-B26DD9266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99D2A-C607-61CD-17ED-DB89F0ABE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B5425-408D-57EA-39A3-BF7143D88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158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ABB57-344A-45C4-14B0-328BD58B8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BA52B9-E213-5D4F-CFF3-40443395B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9BAE4-7D07-5632-442C-E06D6E1FE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09BE-F98A-F0F5-1582-9B1D1EA0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1D9F8-81D7-084F-BD33-2AD0595DB4E2}" type="slidenum">
              <a:rPr lang="en-SE" smtClean="0"/>
              <a:t>10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4970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title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529DF94E-7FFF-494A-BAA0-214AB05003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597E56A-6611-0C46-897E-0D1B00E9F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</p:spPr>
      </p:pic>
      <p:sp>
        <p:nvSpPr>
          <p:cNvPr id="12" name="Rubrik 11">
            <a:extLst>
              <a:ext uri="{FF2B5EF4-FFF2-40B4-BE49-F238E27FC236}">
                <a16:creationId xmlns:a16="http://schemas.microsoft.com/office/drawing/2014/main" id="{A9B53288-F758-3E4E-AE32-84B959CB3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D1E984F-C848-8F4D-A99F-B3BE48DF6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6775" y="4317534"/>
            <a:ext cx="7918450" cy="6604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09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list+image1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4B6B6AD2-ED26-AB44-931E-6F5B943188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50563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spc="30" baseline="0">
                <a:solidFill>
                  <a:schemeClr val="bg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DEC7A8F-7893-1741-9B5B-0CFA050AF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563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F1664AF-EF34-974A-BE10-B22FFE6F34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3065"/>
            <a:ext cx="1077912" cy="358081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11ED6CE4-25B7-7A4A-B764-4AC9858FF5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840" y="6131296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177609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image2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icon to add picture</a:t>
            </a:r>
            <a:endParaRPr lang="en-GB" noProof="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FF3E3F9-9F48-264B-8620-DD3196638F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982786DB-3388-0E4C-8FF0-A17880751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3280170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image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accent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9128CADB-C3B8-F847-AFA7-DCFD1D1E6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459CC79-F6F8-1A45-8038-41AA5DB55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5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list+image2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75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spc="30" baseline="0">
                <a:solidFill>
                  <a:schemeClr val="bg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CCCCD5A-18DF-904F-94B3-DDD03830A6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4C6163D-BC6B-0340-8BAC-A4608E802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811733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list+image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accent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75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baseline="0">
                <a:solidFill>
                  <a:schemeClr val="tx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58AD3F8A-4843-B649-BC83-D4C5BD1BF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7C9C4B1-9724-C441-B3F5-B5F27E172C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2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list+image2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4B6B6AD2-ED26-AB44-931E-6F5B943188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50563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spc="30" baseline="0">
                <a:solidFill>
                  <a:schemeClr val="bg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DEC7A8F-7893-1741-9B5B-0CFA050AF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563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4A948CD-2C31-FF47-ADAB-46F8B040AF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3065"/>
            <a:ext cx="1077912" cy="358081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7A4A0B93-A713-A441-B889-4A536ADB01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840" y="6131296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1459601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imag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662400"/>
            <a:ext cx="4964400" cy="895630"/>
          </a:xfr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lorem ipsum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601" y="1821600"/>
            <a:ext cx="4964400" cy="3936568"/>
          </a:xfrm>
        </p:spPr>
        <p:txBody>
          <a:bodyPr>
            <a:normAutofit/>
          </a:bodyPr>
          <a:lstStyle>
            <a:lvl1pPr marL="194400" indent="-19440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="1" baseline="0">
                <a:solidFill>
                  <a:schemeClr val="tx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. 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FBB35DD-CF3B-204C-BF03-4354EA54F4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  <a:solidFill>
            <a:schemeClr val="accent1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EF54AC9-D2EC-214E-A34D-0E8479D9D3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3048000" cy="3429000"/>
          </a:xfrm>
          <a:solidFill>
            <a:schemeClr val="accent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4DE80D8-78A9-B44A-986B-41F6D38F96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01" y="3429000"/>
            <a:ext cx="3048000" cy="3429000"/>
          </a:xfrm>
          <a:solidFill>
            <a:schemeClr val="accent3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A827BD4-F6D6-F14F-94B9-D455994CC6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90011" y="6242746"/>
            <a:ext cx="1066800" cy="355600"/>
          </a:xfrm>
          <a:prstGeom prst="rect">
            <a:avLst/>
          </a:prstGeom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25543480-C7A0-F94A-85BA-B2E748B2DC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662" y="6130977"/>
            <a:ext cx="3112095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2602623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imag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FBB35DD-CF3B-204C-BF03-4354EA54F4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accent1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EF54AC9-D2EC-214E-A34D-0E8479D9D3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3048000" cy="3429000"/>
          </a:xfrm>
          <a:solidFill>
            <a:schemeClr val="accent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4DE80D8-78A9-B44A-986B-41F6D38F96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1" y="3429000"/>
            <a:ext cx="3048000" cy="3429000"/>
          </a:xfrm>
          <a:solidFill>
            <a:schemeClr val="accent3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160" y="662400"/>
            <a:ext cx="4964400" cy="895630"/>
          </a:xfr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lorem ipsum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8161" y="1821600"/>
            <a:ext cx="4964400" cy="3936568"/>
          </a:xfrm>
        </p:spPr>
        <p:txBody>
          <a:bodyPr>
            <a:normAutofit/>
          </a:bodyPr>
          <a:lstStyle>
            <a:lvl1pPr marL="194400" indent="-19440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="1" baseline="0">
                <a:solidFill>
                  <a:schemeClr val="tx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. 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F11C976-25C9-DE4A-AA64-F3EECED051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782300" y="6242746"/>
            <a:ext cx="1066800" cy="355600"/>
          </a:xfrm>
          <a:prstGeom prst="rect">
            <a:avLst/>
          </a:prstGeom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BD4B38C2-4353-CA49-AEB9-261C5AAEFA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951" y="6130977"/>
            <a:ext cx="3112095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4059251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graph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B9B1740-07E7-524A-B67C-68F12CB6A298}"/>
              </a:ext>
            </a:extLst>
          </p:cNvPr>
          <p:cNvSpPr/>
          <p:nvPr/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5EF5933F-C18B-EE46-A6B6-D804A282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1D8764A-2FF4-9141-ABB8-299BD67DCB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03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graph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B9B1740-07E7-524A-B67C-68F12CB6A298}"/>
              </a:ext>
            </a:extLst>
          </p:cNvPr>
          <p:cNvSpPr/>
          <p:nvPr/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715DC382-1B39-5846-9981-2CE4D1D04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C4380CF-C65F-3C4E-9149-EDA769A1D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2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9597E56A-6611-0C46-897E-0D1B00E9F2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</p:spPr>
      </p:pic>
      <p:sp>
        <p:nvSpPr>
          <p:cNvPr id="5" name="Rubrik 11">
            <a:extLst>
              <a:ext uri="{FF2B5EF4-FFF2-40B4-BE49-F238E27FC236}">
                <a16:creationId xmlns:a16="http://schemas.microsoft.com/office/drawing/2014/main" id="{0387F07B-9515-8D4E-A517-8B201A648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205A2723-6472-8045-B304-59B7935B9A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6775" y="4317534"/>
            <a:ext cx="7918450" cy="6604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035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type only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46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type only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74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type only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19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type only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04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85" y="0"/>
            <a:ext cx="12958137" cy="54073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2361600"/>
            <a:ext cx="4009493" cy="715555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Lorem ipsum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C32C2B0C-03A9-0E44-A986-4BAF774AB3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653" y="3189600"/>
            <a:ext cx="3985640" cy="357918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spc="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Contact info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FC2CFDAB-1D9F-2745-8BBA-887DF11388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37600" y="399600"/>
            <a:ext cx="2268000" cy="2268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E5C5276-D2D9-7645-9B9A-B753B2CE83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7601" y="2726298"/>
            <a:ext cx="2268000" cy="261995"/>
          </a:xfrm>
        </p:spPr>
        <p:txBody>
          <a:bodyPr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3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latshållare för text 5">
            <a:extLst>
              <a:ext uri="{FF2B5EF4-FFF2-40B4-BE49-F238E27FC236}">
                <a16:creationId xmlns:a16="http://schemas.microsoft.com/office/drawing/2014/main" id="{7B7C16CE-32D2-7B41-B48D-F1F2535B40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7601" y="3011540"/>
            <a:ext cx="2268000" cy="228781"/>
          </a:xfrm>
        </p:spPr>
        <p:txBody>
          <a:bodyPr tIns="0">
            <a:spAutoFit/>
          </a:bodyPr>
          <a:lstStyle>
            <a:lvl1pPr marL="0" indent="0" algn="ctr">
              <a:lnSpc>
                <a:spcPct val="120000"/>
              </a:lnSpc>
              <a:buNone/>
              <a:defRPr sz="1100" cap="none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latshållare för bild 3">
            <a:extLst>
              <a:ext uri="{FF2B5EF4-FFF2-40B4-BE49-F238E27FC236}">
                <a16:creationId xmlns:a16="http://schemas.microsoft.com/office/drawing/2014/main" id="{728964D8-948C-7442-9D0F-57FBD145B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00732" y="399600"/>
            <a:ext cx="2268000" cy="2268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EBB4A8-F185-C743-B3F2-FF21846555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00733" y="2726298"/>
            <a:ext cx="2268000" cy="261995"/>
          </a:xfrm>
        </p:spPr>
        <p:txBody>
          <a:bodyPr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3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latshållare för text 5">
            <a:extLst>
              <a:ext uri="{FF2B5EF4-FFF2-40B4-BE49-F238E27FC236}">
                <a16:creationId xmlns:a16="http://schemas.microsoft.com/office/drawing/2014/main" id="{6EF312E7-5159-6649-BB9D-0550C50235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0733" y="3011540"/>
            <a:ext cx="2268000" cy="228781"/>
          </a:xfrm>
        </p:spPr>
        <p:txBody>
          <a:bodyPr tIns="0">
            <a:spAutoFit/>
          </a:bodyPr>
          <a:lstStyle>
            <a:lvl1pPr marL="0" indent="0" algn="ctr">
              <a:lnSpc>
                <a:spcPct val="120000"/>
              </a:lnSpc>
              <a:buNone/>
              <a:defRPr sz="1100" cap="none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latshållare för bild 3">
            <a:extLst>
              <a:ext uri="{FF2B5EF4-FFF2-40B4-BE49-F238E27FC236}">
                <a16:creationId xmlns:a16="http://schemas.microsoft.com/office/drawing/2014/main" id="{24B4F50B-03B1-F44C-A413-3550A4BBB66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37600" y="3383024"/>
            <a:ext cx="2268000" cy="2268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1" name="Platshållare för text 5">
            <a:extLst>
              <a:ext uri="{FF2B5EF4-FFF2-40B4-BE49-F238E27FC236}">
                <a16:creationId xmlns:a16="http://schemas.microsoft.com/office/drawing/2014/main" id="{1D6D6FC2-3506-7646-AE0A-9FC214708E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37601" y="5709722"/>
            <a:ext cx="2268000" cy="261995"/>
          </a:xfrm>
        </p:spPr>
        <p:txBody>
          <a:bodyPr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3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latshållare för text 5">
            <a:extLst>
              <a:ext uri="{FF2B5EF4-FFF2-40B4-BE49-F238E27FC236}">
                <a16:creationId xmlns:a16="http://schemas.microsoft.com/office/drawing/2014/main" id="{1B1680C1-FA5C-0E46-A8F6-08FF034312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37601" y="5994964"/>
            <a:ext cx="2268000" cy="228781"/>
          </a:xfrm>
        </p:spPr>
        <p:txBody>
          <a:bodyPr tIns="0">
            <a:spAutoFit/>
          </a:bodyPr>
          <a:lstStyle>
            <a:lvl1pPr marL="0" indent="0" algn="ctr">
              <a:lnSpc>
                <a:spcPct val="120000"/>
              </a:lnSpc>
              <a:buNone/>
              <a:defRPr sz="1100" cap="none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latshållare för bild 3">
            <a:extLst>
              <a:ext uri="{FF2B5EF4-FFF2-40B4-BE49-F238E27FC236}">
                <a16:creationId xmlns:a16="http://schemas.microsoft.com/office/drawing/2014/main" id="{1CB6487A-AEBA-0540-AED1-31DBE64A001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00732" y="3383024"/>
            <a:ext cx="2268000" cy="2268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4" name="Platshållare för text 5">
            <a:extLst>
              <a:ext uri="{FF2B5EF4-FFF2-40B4-BE49-F238E27FC236}">
                <a16:creationId xmlns:a16="http://schemas.microsoft.com/office/drawing/2014/main" id="{C4A15876-21FF-7C41-8690-4A1BA06A03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00733" y="5709722"/>
            <a:ext cx="2268000" cy="261995"/>
          </a:xfrm>
        </p:spPr>
        <p:txBody>
          <a:bodyPr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3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Platshållare för text 5">
            <a:extLst>
              <a:ext uri="{FF2B5EF4-FFF2-40B4-BE49-F238E27FC236}">
                <a16:creationId xmlns:a16="http://schemas.microsoft.com/office/drawing/2014/main" id="{9A19836D-A276-C541-A9CF-30D063FE61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00733" y="5994964"/>
            <a:ext cx="2268000" cy="228781"/>
          </a:xfrm>
        </p:spPr>
        <p:txBody>
          <a:bodyPr tIns="0">
            <a:spAutoFit/>
          </a:bodyPr>
          <a:lstStyle>
            <a:lvl1pPr marL="0" indent="0" algn="ctr">
              <a:lnSpc>
                <a:spcPct val="120000"/>
              </a:lnSpc>
              <a:buNone/>
              <a:defRPr sz="1100" cap="none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13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2F256-FD92-4AFD-5EB1-745DDC083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EAAE9-FE1A-C82F-B6FC-ECC298554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1E051-F7D1-9659-8BAE-56E5D1B71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4C22-50FF-834E-B983-83B2B8D9A6E4}" type="datetimeFigureOut">
              <a:rPr lang="en-SE" smtClean="0"/>
              <a:t>2025-08-13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EFEBE-28D0-1FAC-868D-0CC08FB2A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9E4A5-3F93-2A3B-3662-1A9D20B17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4AE6-3EF7-2A47-9F7F-83B1BCF3B69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9000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+shor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BDB6EF3-F892-C347-A5C6-B8347439D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564000"/>
            <a:ext cx="10521950" cy="369332"/>
          </a:xfrm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93F8511-9768-0047-8341-C87EB105A5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EE99826-6D9E-DB48-B356-AC6AA9971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96400"/>
            <a:ext cx="10515600" cy="784830"/>
          </a:xfrm>
        </p:spPr>
        <p:txBody>
          <a:bodyPr anchor="b" anchorCtr="0">
            <a:sp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endParaRPr lang="en-GB" dirty="0"/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F758FEDD-B499-5D4A-983D-6C19F042E0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374935"/>
            <a:ext cx="516364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392867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85" y="0"/>
            <a:ext cx="12958137" cy="54073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00" y="2185200"/>
            <a:ext cx="9182714" cy="2189852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 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364B91D-D467-4F47-ABEF-314012D332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400" y="608400"/>
            <a:ext cx="3949700" cy="369332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LOREM IPSUM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86A19380-51D0-FA46-A45B-AA7928E33055}"/>
              </a:ext>
            </a:extLst>
          </p:cNvPr>
          <p:cNvCxnSpPr>
            <a:cxnSpLocks/>
          </p:cNvCxnSpPr>
          <p:nvPr/>
        </p:nvCxnSpPr>
        <p:spPr>
          <a:xfrm>
            <a:off x="685797" y="1014415"/>
            <a:ext cx="7010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C32C2B0C-03A9-0E44-A986-4BAF774AB3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013" y="4395600"/>
            <a:ext cx="9183687" cy="338554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 spc="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 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1695794-61C2-7D4C-96D6-68E98EF164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374935"/>
            <a:ext cx="516364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1746462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85" y="0"/>
            <a:ext cx="12958137" cy="54073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00" y="2185200"/>
            <a:ext cx="9182714" cy="2189852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 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364B91D-D467-4F47-ABEF-314012D332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400" y="608400"/>
            <a:ext cx="3949700" cy="369332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LOREM IPSUM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86A19380-51D0-FA46-A45B-AA7928E33055}"/>
              </a:ext>
            </a:extLst>
          </p:cNvPr>
          <p:cNvCxnSpPr>
            <a:cxnSpLocks/>
          </p:cNvCxnSpPr>
          <p:nvPr/>
        </p:nvCxnSpPr>
        <p:spPr>
          <a:xfrm>
            <a:off x="685797" y="1014415"/>
            <a:ext cx="7010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C32C2B0C-03A9-0E44-A986-4BAF774AB3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013" y="4395600"/>
            <a:ext cx="9183687" cy="338554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 spc="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 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1695794-61C2-7D4C-96D6-68E98EF164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374935"/>
            <a:ext cx="516364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401036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image1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7622A222-6517-6E48-9F68-515A9E4B83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FEDABE6-1440-884D-923B-EA84CD67BE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9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image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783843F2-8A09-1242-A740-5C2533E647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accent1"/>
          </a:solidFill>
        </p:spPr>
        <p:txBody>
          <a:bodyPr/>
          <a:lstStyle/>
          <a:p>
            <a:r>
              <a:rPr lang="en-GB" noProof="0"/>
              <a:t>Click icon to add picture</a:t>
            </a:r>
            <a:endParaRPr lang="en-GB" noProof="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01D79B7-FE85-F64C-8DBC-2F2609B857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7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list+image1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75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spc="30" baseline="0">
                <a:solidFill>
                  <a:schemeClr val="bg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F1F5251-98BF-D24E-9EC1-E3D169D5FE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F4D990A2-161D-5844-95D8-A918FA79B3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121635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list+image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accent1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75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baseline="0">
                <a:solidFill>
                  <a:schemeClr val="tx2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39DD9D88-A35F-8E4C-BAFC-13DD3B0B82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AC6FEF7-81AC-2640-8434-CABB260B3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92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7C097BC-5D24-D541-B7D2-C97D9E4F7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E01D72-6C88-5D46-A46C-E62223148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format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bakgrundstexten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C5F608-2730-2040-AD18-5009FBBA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44C22-50FF-834E-B983-83B2B8D9A6E4}" type="datetimeFigureOut">
              <a:rPr lang="en-SE" smtClean="0"/>
              <a:t>2025-08-13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6A901AD-B2A2-6543-BE27-DD56C26A3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EB5182-753F-E241-94A2-937B30B2D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34AE6-3EF7-2A47-9F7F-83B1BCF3B69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2176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Maven Pro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7">
          <p15:clr>
            <a:srgbClr val="F26B43"/>
          </p15:clr>
        </p15:guide>
        <p15:guide id="3" pos="4793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1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24" Type="http://schemas.openxmlformats.org/officeDocument/2006/relationships/image" Target="../media/image130.png"/><Relationship Id="rId23" Type="http://schemas.openxmlformats.org/officeDocument/2006/relationships/image" Target="../media/image13.png"/><Relationship Id="rId19" Type="http://schemas.openxmlformats.org/officeDocument/2006/relationships/image" Target="../media/image15.png"/><Relationship Id="rId22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8_35A98464.xml"/><Relationship Id="rId21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19" Type="http://schemas.openxmlformats.org/officeDocument/2006/relationships/image" Target="../media/image15.png"/><Relationship Id="rId22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1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24" Type="http://schemas.openxmlformats.org/officeDocument/2006/relationships/image" Target="../media/image19.png"/><Relationship Id="rId23" Type="http://schemas.openxmlformats.org/officeDocument/2006/relationships/image" Target="../media/image18.png"/><Relationship Id="rId19" Type="http://schemas.openxmlformats.org/officeDocument/2006/relationships/image" Target="../media/image15.png"/><Relationship Id="rId22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https://gitlab.maxiv.lu.se/kits-maxiv/sardana-balder/-/raw/master/docs/xas_diagram.png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4.png"/><Relationship Id="rId2" Type="http://schemas.openxmlformats.org/officeDocument/2006/relationships/image" Target="../media/image17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24" Type="http://schemas.openxmlformats.org/officeDocument/2006/relationships/image" Target="../media/image19.png"/><Relationship Id="rId23" Type="http://schemas.openxmlformats.org/officeDocument/2006/relationships/image" Target="../media/image18.png"/><Relationship Id="rId19" Type="http://schemas.openxmlformats.org/officeDocument/2006/relationships/image" Target="../media/image15.png"/><Relationship Id="rId22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7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7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B_BD87C17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F_FA161A9C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8CA0A09-C7AA-BF1E-71D3-63305DBDC8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182408" y="0"/>
            <a:ext cx="12374408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1DC60B8-96EC-2775-2F49-173866EF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2185200"/>
            <a:ext cx="8097190" cy="2189852"/>
          </a:xfrm>
        </p:spPr>
        <p:txBody>
          <a:bodyPr/>
          <a:lstStyle/>
          <a:p>
            <a:r>
              <a:rPr lang="en-SE" dirty="0"/>
              <a:t>Multimodal DAQ system at Balder beamline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ADA41-AF70-DCE1-ED92-65C8CC2B24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H</a:t>
            </a:r>
            <a:r>
              <a:rPr lang="en-SE" sz="1800" dirty="0"/>
              <a:t>eps-max iv visit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064D30-319D-7833-C984-4CD7EB843C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DE77BA-BCC3-3DA5-A26A-29E6C1ED02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GB" dirty="0"/>
              <a:t>S</a:t>
            </a:r>
            <a:r>
              <a:rPr lang="en-SE" dirty="0"/>
              <a:t>oftware group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F589184-26B1-C0B4-3C8E-47F9D2065188}"/>
              </a:ext>
            </a:extLst>
          </p:cNvPr>
          <p:cNvSpPr txBox="1">
            <a:spLocks/>
          </p:cNvSpPr>
          <p:nvPr/>
        </p:nvSpPr>
        <p:spPr>
          <a:xfrm>
            <a:off x="1630691" y="5044999"/>
            <a:ext cx="8930618" cy="151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 baseline="0">
                <a:solidFill>
                  <a:schemeClr val="bg1"/>
                </a:solidFill>
                <a:latin typeface="Maven Pro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3200" dirty="0"/>
              <a:t>Vanessa Silva</a:t>
            </a:r>
          </a:p>
          <a:p>
            <a:r>
              <a:rPr lang="en-GB" sz="2400" dirty="0"/>
              <a:t>v</a:t>
            </a:r>
            <a:r>
              <a:rPr lang="en-SE" sz="2400" dirty="0"/>
              <a:t>anessa.silva@maxiv.lu.se</a:t>
            </a:r>
          </a:p>
        </p:txBody>
      </p:sp>
    </p:spTree>
    <p:extLst>
      <p:ext uri="{BB962C8B-B14F-4D97-AF65-F5344CB8AC3E}">
        <p14:creationId xmlns:p14="http://schemas.microsoft.com/office/powerpoint/2010/main" val="1636218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DC165-F7B8-177E-32A6-F2E63D811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F516-CB0B-D66B-2F90-1536B896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5" name="Picture 4" descr="A large machine in a factory&#10;&#10;Description automatically generated">
            <a:extLst>
              <a:ext uri="{FF2B5EF4-FFF2-40B4-BE49-F238E27FC236}">
                <a16:creationId xmlns:a16="http://schemas.microsoft.com/office/drawing/2014/main" id="{C95EC151-4424-2F47-03F8-C73B319B5F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9"/>
          <a:stretch>
            <a:fillRect/>
          </a:stretch>
        </p:blipFill>
        <p:spPr>
          <a:xfrm>
            <a:off x="-1" y="942782"/>
            <a:ext cx="12191999" cy="512026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B45E34-5DD3-628D-5C30-49683A170AFC}"/>
              </a:ext>
            </a:extLst>
          </p:cNvPr>
          <p:cNvSpPr txBox="1"/>
          <p:nvPr/>
        </p:nvSpPr>
        <p:spPr>
          <a:xfrm>
            <a:off x="3868730" y="2637124"/>
            <a:ext cx="1064715" cy="30777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  <a:alpha val="50000"/>
                </a:schemeClr>
              </a:gs>
              <a:gs pos="48000">
                <a:schemeClr val="accent6">
                  <a:lumMod val="97000"/>
                  <a:lumOff val="3000"/>
                  <a:alpha val="50000"/>
                </a:schemeClr>
              </a:gs>
              <a:gs pos="100000">
                <a:schemeClr val="accent6">
                  <a:lumMod val="60000"/>
                  <a:lumOff val="40000"/>
                  <a:alpha val="5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sv-SE" sz="1400" dirty="0">
                <a:solidFill>
                  <a:srgbClr val="001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 </a:t>
            </a:r>
            <a:r>
              <a:rPr lang="sv-SE" sz="1400" dirty="0" err="1">
                <a:solidFill>
                  <a:srgbClr val="001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endParaRPr lang="en-SE" sz="1400" dirty="0">
              <a:solidFill>
                <a:srgbClr val="0014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6AB72B-D32F-192C-ECD1-7131CB7A505C}"/>
              </a:ext>
            </a:extLst>
          </p:cNvPr>
          <p:cNvGrpSpPr/>
          <p:nvPr/>
        </p:nvGrpSpPr>
        <p:grpSpPr>
          <a:xfrm>
            <a:off x="3714886" y="1766377"/>
            <a:ext cx="5588250" cy="3571206"/>
            <a:chOff x="924345" y="19574616"/>
            <a:chExt cx="5588250" cy="357120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00F29EE-248F-576E-7AA3-060153BDD2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6666" y="19574616"/>
              <a:ext cx="3204000" cy="320400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46000">
                  <a:srgbClr val="FF8200">
                    <a:alpha val="48000"/>
                  </a:srgbClr>
                </a:gs>
                <a:gs pos="10000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2225" cap="flat" cmpd="sng" algn="ctr">
              <a:solidFill>
                <a:srgbClr val="767171">
                  <a:shade val="15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72B0AD4-A4B1-A23E-A2DA-C03F7B6305D7}"/>
                </a:ext>
              </a:extLst>
            </p:cNvPr>
            <p:cNvCxnSpPr>
              <a:cxnSpLocks/>
            </p:cNvCxnSpPr>
            <p:nvPr/>
          </p:nvCxnSpPr>
          <p:spPr>
            <a:xfrm>
              <a:off x="3671103" y="21392725"/>
              <a:ext cx="2744230" cy="0"/>
            </a:xfrm>
            <a:prstGeom prst="line">
              <a:avLst/>
            </a:prstGeom>
            <a:ln w="276225" cap="sq" cmpd="sng">
              <a:gradFill flip="none" rotWithShape="1">
                <a:gsLst>
                  <a:gs pos="3000">
                    <a:srgbClr val="0070C0"/>
                  </a:gs>
                  <a:gs pos="60000">
                    <a:srgbClr val="FFC000"/>
                  </a:gs>
                  <a:gs pos="40000">
                    <a:srgbClr val="FFFF00"/>
                  </a:gs>
                  <a:gs pos="20000">
                    <a:schemeClr val="accent1">
                      <a:lumMod val="75000"/>
                      <a:lumOff val="25000"/>
                    </a:schemeClr>
                  </a:gs>
                  <a:gs pos="80000">
                    <a:srgbClr val="FF0000"/>
                  </a:gs>
                  <a:gs pos="96000">
                    <a:srgbClr val="7030A0"/>
                  </a:gs>
                </a:gsLst>
                <a:path path="shape">
                  <a:fillToRect l="50000" t="50000" r="50000" b="50000"/>
                </a:path>
                <a:tileRect/>
              </a:gradFill>
              <a:prstDash val="solid"/>
              <a:round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9E79209-D2E3-E1E9-54C5-8129A8DE90D8}"/>
                </a:ext>
              </a:extLst>
            </p:cNvPr>
            <p:cNvCxnSpPr>
              <a:cxnSpLocks/>
            </p:cNvCxnSpPr>
            <p:nvPr/>
          </p:nvCxnSpPr>
          <p:spPr>
            <a:xfrm>
              <a:off x="3213347" y="21291671"/>
              <a:ext cx="925801" cy="529891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FD1AFD2-CB27-6146-3704-E97CC9B47F04}"/>
                </a:ext>
              </a:extLst>
            </p:cNvPr>
            <p:cNvCxnSpPr>
              <a:cxnSpLocks/>
            </p:cNvCxnSpPr>
            <p:nvPr/>
          </p:nvCxnSpPr>
          <p:spPr>
            <a:xfrm>
              <a:off x="3213347" y="20121742"/>
              <a:ext cx="925801" cy="529891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5D7EDCD-E994-1DF0-EDBB-ABCDF558AEA2}"/>
                </a:ext>
              </a:extLst>
            </p:cNvPr>
            <p:cNvCxnSpPr>
              <a:cxnSpLocks/>
            </p:cNvCxnSpPr>
            <p:nvPr/>
          </p:nvCxnSpPr>
          <p:spPr>
            <a:xfrm>
              <a:off x="3205965" y="21398499"/>
              <a:ext cx="2879263" cy="0"/>
            </a:xfrm>
            <a:prstGeom prst="line">
              <a:avLst/>
            </a:prstGeom>
            <a:noFill/>
            <a:ln w="12700" cap="flat" cmpd="sng" algn="ctr">
              <a:solidFill>
                <a:srgbClr val="001427"/>
              </a:solidFill>
              <a:prstDash val="dash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499D4E0-0380-D0E8-92DE-7848484AA7F8}"/>
                </a:ext>
              </a:extLst>
            </p:cNvPr>
            <p:cNvCxnSpPr>
              <a:cxnSpLocks/>
            </p:cNvCxnSpPr>
            <p:nvPr/>
          </p:nvCxnSpPr>
          <p:spPr>
            <a:xfrm>
              <a:off x="2990025" y="20242298"/>
              <a:ext cx="2304547" cy="0"/>
            </a:xfrm>
            <a:prstGeom prst="line">
              <a:avLst/>
            </a:prstGeom>
            <a:noFill/>
            <a:ln w="12700" cap="flat" cmpd="sng" algn="ctr">
              <a:solidFill>
                <a:srgbClr val="001427"/>
              </a:solidFill>
              <a:prstDash val="dash"/>
              <a:miter lim="800000"/>
            </a:ln>
            <a:effectLst/>
          </p:spPr>
        </p:cxn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CBAFB3E-6C59-EDD8-EA79-F6055171E362}"/>
                </a:ext>
              </a:extLst>
            </p:cNvPr>
            <p:cNvSpPr/>
            <p:nvPr/>
          </p:nvSpPr>
          <p:spPr>
            <a:xfrm rot="4030493">
              <a:off x="3284687" y="21122523"/>
              <a:ext cx="621807" cy="583751"/>
            </a:xfrm>
            <a:prstGeom prst="arc">
              <a:avLst>
                <a:gd name="adj1" fmla="val 17358414"/>
                <a:gd name="adj2" fmla="val 20126186"/>
              </a:avLst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6645B19-4E68-F839-BC86-570F52A3FE68}"/>
                </a:ext>
              </a:extLst>
            </p:cNvPr>
            <p:cNvSpPr/>
            <p:nvPr/>
          </p:nvSpPr>
          <p:spPr>
            <a:xfrm rot="4030493">
              <a:off x="3339963" y="19976684"/>
              <a:ext cx="621807" cy="583751"/>
            </a:xfrm>
            <a:prstGeom prst="arc">
              <a:avLst>
                <a:gd name="adj1" fmla="val 17358414"/>
                <a:gd name="adj2" fmla="val 20126186"/>
              </a:avLst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E57201-DAD8-52C2-ABBD-7ED7360C8B7C}"/>
                </a:ext>
              </a:extLst>
            </p:cNvPr>
            <p:cNvSpPr txBox="1"/>
            <p:nvPr/>
          </p:nvSpPr>
          <p:spPr>
            <a:xfrm>
              <a:off x="5461025" y="21556616"/>
              <a:ext cx="1051570" cy="30777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  <a:alpha val="50000"/>
                  </a:schemeClr>
                </a:gs>
                <a:gs pos="48000">
                  <a:schemeClr val="accent6">
                    <a:lumMod val="97000"/>
                    <a:lumOff val="3000"/>
                    <a:alpha val="50000"/>
                  </a:schemeClr>
                </a:gs>
                <a:gs pos="100000">
                  <a:schemeClr val="accent6">
                    <a:lumMod val="60000"/>
                    <a:lumOff val="40000"/>
                    <a:alpha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</a:t>
              </a:r>
              <a:r>
                <a:rPr kumimoji="0" lang="en-S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hite beam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1057A3-7D99-79E2-7522-6F04D93B2624}"/>
                    </a:ext>
                  </a:extLst>
                </p:cNvPr>
                <p:cNvSpPr txBox="1"/>
                <p:nvPr/>
              </p:nvSpPr>
              <p:spPr>
                <a:xfrm>
                  <a:off x="3912151" y="21462434"/>
                  <a:ext cx="1894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BB3918A6-3B1B-DB82-50FC-6FF67B5AB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151" y="21462434"/>
                  <a:ext cx="189475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31250" r="-18750" b="-9091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A70E3B1-C939-2B40-ED11-A1ADDE191E12}"/>
                    </a:ext>
                  </a:extLst>
                </p:cNvPr>
                <p:cNvSpPr txBox="1"/>
                <p:nvPr/>
              </p:nvSpPr>
              <p:spPr>
                <a:xfrm>
                  <a:off x="3972892" y="20279771"/>
                  <a:ext cx="1894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09AA354-4926-9A86-F819-9110FC9B6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92" y="20279771"/>
                  <a:ext cx="189475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5000" r="-25000" b="-8696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AE9ACC-5540-51E4-E144-D5A00F7CA397}"/>
                </a:ext>
              </a:extLst>
            </p:cNvPr>
            <p:cNvSpPr txBox="1"/>
            <p:nvPr/>
          </p:nvSpPr>
          <p:spPr>
            <a:xfrm>
              <a:off x="3241068" y="21874029"/>
              <a:ext cx="925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 (111)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0AA217-7857-492A-0059-26517374EDA1}"/>
                </a:ext>
              </a:extLst>
            </p:cNvPr>
            <p:cNvSpPr txBox="1"/>
            <p:nvPr/>
          </p:nvSpPr>
          <p:spPr>
            <a:xfrm>
              <a:off x="1516501" y="20402848"/>
              <a:ext cx="1847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4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CC1BEB-053A-B67F-6F7A-63A079C7FCC1}"/>
                </a:ext>
              </a:extLst>
            </p:cNvPr>
            <p:cNvCxnSpPr>
              <a:cxnSpLocks/>
            </p:cNvCxnSpPr>
            <p:nvPr/>
          </p:nvCxnSpPr>
          <p:spPr>
            <a:xfrm>
              <a:off x="2238536" y="21539887"/>
              <a:ext cx="1450401" cy="0"/>
            </a:xfrm>
            <a:prstGeom prst="line">
              <a:avLst/>
            </a:prstGeom>
            <a:noFill/>
            <a:ln w="12700" cap="flat" cmpd="sng" algn="ctr">
              <a:solidFill>
                <a:srgbClr val="595555"/>
              </a:solidFill>
              <a:prstDash val="dash"/>
              <a:miter lim="800000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A6E7A7-674F-6255-C475-E1CAFAECE93D}"/>
                </a:ext>
              </a:extLst>
            </p:cNvPr>
            <p:cNvSpPr txBox="1"/>
            <p:nvPr/>
          </p:nvSpPr>
          <p:spPr>
            <a:xfrm rot="16200000">
              <a:off x="2247914" y="20759149"/>
              <a:ext cx="933718" cy="46166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vertical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beam offset</a:t>
              </a:r>
              <a:endParaRPr kumimoji="0" lang="en-S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B9A6BA-F75F-A46F-4CFB-FFDB0C09207F}"/>
                </a:ext>
              </a:extLst>
            </p:cNvPr>
            <p:cNvSpPr txBox="1"/>
            <p:nvPr/>
          </p:nvSpPr>
          <p:spPr>
            <a:xfrm>
              <a:off x="3552602" y="19742334"/>
              <a:ext cx="1351588" cy="369332"/>
            </a:xfrm>
            <a:prstGeom prst="rect">
              <a:avLst/>
            </a:prstGeom>
            <a:gradFill rotWithShape="1">
              <a:gsLst>
                <a:gs pos="0">
                  <a:srgbClr val="00570C">
                    <a:satMod val="103000"/>
                    <a:lumMod val="102000"/>
                    <a:tint val="94000"/>
                  </a:srgbClr>
                </a:gs>
                <a:gs pos="50000">
                  <a:srgbClr val="00570C">
                    <a:satMod val="110000"/>
                    <a:lumMod val="100000"/>
                    <a:shade val="100000"/>
                  </a:srgbClr>
                </a:gs>
                <a:gs pos="100000">
                  <a:srgbClr val="00570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Bragg motor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D95A96-5A45-64A9-53D3-92814C36F0EA}"/>
                </a:ext>
              </a:extLst>
            </p:cNvPr>
            <p:cNvSpPr txBox="1"/>
            <p:nvPr/>
          </p:nvSpPr>
          <p:spPr>
            <a:xfrm>
              <a:off x="3218847" y="22561047"/>
              <a:ext cx="1008609" cy="584775"/>
            </a:xfrm>
            <a:prstGeom prst="rect">
              <a:avLst/>
            </a:prstGeom>
            <a:gradFill rotWithShape="1">
              <a:gsLst>
                <a:gs pos="0">
                  <a:srgbClr val="001427">
                    <a:satMod val="103000"/>
                    <a:lumMod val="102000"/>
                    <a:tint val="94000"/>
                  </a:srgbClr>
                </a:gs>
                <a:gs pos="50000">
                  <a:srgbClr val="001427">
                    <a:satMod val="110000"/>
                    <a:lumMod val="100000"/>
                    <a:shade val="100000"/>
                  </a:srgbClr>
                </a:gs>
                <a:gs pos="100000">
                  <a:srgbClr val="00142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DCM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E1266F-DDEC-0F5C-7B06-C93B9176AB51}"/>
                </a:ext>
              </a:extLst>
            </p:cNvPr>
            <p:cNvCxnSpPr>
              <a:cxnSpLocks/>
            </p:cNvCxnSpPr>
            <p:nvPr/>
          </p:nvCxnSpPr>
          <p:spPr>
            <a:xfrm>
              <a:off x="3631406" y="20411281"/>
              <a:ext cx="0" cy="995897"/>
            </a:xfrm>
            <a:prstGeom prst="line">
              <a:avLst/>
            </a:prstGeom>
            <a:ln w="60325">
              <a:gradFill flip="none" rotWithShape="1">
                <a:gsLst>
                  <a:gs pos="25000">
                    <a:srgbClr val="FF0000">
                      <a:lumMod val="22000"/>
                      <a:lumOff val="78000"/>
                    </a:srgbClr>
                  </a:gs>
                  <a:gs pos="89000">
                    <a:srgbClr val="FF0000"/>
                  </a:gs>
                </a:gsLst>
                <a:path path="rect">
                  <a:fillToRect t="100000" r="100000"/>
                </a:path>
                <a:tileRect l="-100000" b="-100000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EC43C9-6868-C8C6-8DCD-CD8A500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924345" y="20416595"/>
              <a:ext cx="2707061" cy="1675"/>
            </a:xfrm>
            <a:prstGeom prst="line">
              <a:avLst/>
            </a:prstGeom>
            <a:ln w="60325">
              <a:gradFill flip="none" rotWithShape="1">
                <a:gsLst>
                  <a:gs pos="25000">
                    <a:srgbClr val="FF0000">
                      <a:lumMod val="22000"/>
                      <a:lumOff val="78000"/>
                    </a:srgbClr>
                  </a:gs>
                  <a:gs pos="89000">
                    <a:srgbClr val="FF0000"/>
                  </a:gs>
                </a:gsLst>
                <a:path path="rect">
                  <a:fillToRect t="100000" r="100000"/>
                </a:path>
                <a:tileRect l="-100000" b="-100000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A466E47-6549-C35E-9BBD-ABDDC725458F}"/>
                </a:ext>
              </a:extLst>
            </p:cNvPr>
            <p:cNvCxnSpPr>
              <a:cxnSpLocks/>
            </p:cNvCxnSpPr>
            <p:nvPr/>
          </p:nvCxnSpPr>
          <p:spPr>
            <a:xfrm>
              <a:off x="2355982" y="20417598"/>
              <a:ext cx="0" cy="1103939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8238410-F44A-B1C3-9904-278A02489F6A}"/>
              </a:ext>
            </a:extLst>
          </p:cNvPr>
          <p:cNvSpPr txBox="1"/>
          <p:nvPr/>
        </p:nvSpPr>
        <p:spPr>
          <a:xfrm>
            <a:off x="4117652" y="210177"/>
            <a:ext cx="3956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200" b="1" dirty="0"/>
              <a:t>Balder’s Optical Hutch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F9D81-75C3-F89B-7F88-ADC1812107A7}"/>
              </a:ext>
            </a:extLst>
          </p:cNvPr>
          <p:cNvSpPr txBox="1"/>
          <p:nvPr/>
        </p:nvSpPr>
        <p:spPr>
          <a:xfrm>
            <a:off x="105753" y="6112014"/>
            <a:ext cx="2730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000" b="1" dirty="0">
                <a:solidFill>
                  <a:schemeClr val="bg1"/>
                </a:solidFill>
              </a:rPr>
              <a:t>Energy Scan</a:t>
            </a:r>
          </a:p>
        </p:txBody>
      </p:sp>
    </p:spTree>
    <p:extLst>
      <p:ext uri="{BB962C8B-B14F-4D97-AF65-F5344CB8AC3E}">
        <p14:creationId xmlns:p14="http://schemas.microsoft.com/office/powerpoint/2010/main" val="3096911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83315-D982-FB32-5FD3-190838698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BE2D-9FA3-2F2B-1DE5-F7441DB82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ç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56A7FF-85EA-4EFF-25B2-695DF9D7D772}"/>
              </a:ext>
            </a:extLst>
          </p:cNvPr>
          <p:cNvGrpSpPr/>
          <p:nvPr/>
        </p:nvGrpSpPr>
        <p:grpSpPr>
          <a:xfrm>
            <a:off x="5675950" y="1448075"/>
            <a:ext cx="5539060" cy="3571206"/>
            <a:chOff x="924345" y="19574616"/>
            <a:chExt cx="5539060" cy="357120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FF17A3-4D1A-4902-B170-41DBD9B378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6666" y="19574616"/>
              <a:ext cx="3204000" cy="320400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46000">
                  <a:srgbClr val="FF8200">
                    <a:alpha val="48000"/>
                  </a:srgbClr>
                </a:gs>
                <a:gs pos="10000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2225" cap="flat" cmpd="sng" algn="ctr">
              <a:solidFill>
                <a:srgbClr val="767171">
                  <a:shade val="15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15FEEE-03FB-8360-02DB-4B308248D64F}"/>
                </a:ext>
              </a:extLst>
            </p:cNvPr>
            <p:cNvCxnSpPr>
              <a:cxnSpLocks/>
            </p:cNvCxnSpPr>
            <p:nvPr/>
          </p:nvCxnSpPr>
          <p:spPr>
            <a:xfrm>
              <a:off x="3671103" y="21392725"/>
              <a:ext cx="2744230" cy="0"/>
            </a:xfrm>
            <a:prstGeom prst="line">
              <a:avLst/>
            </a:prstGeom>
            <a:ln w="276225" cap="sq" cmpd="sng">
              <a:gradFill flip="none" rotWithShape="1">
                <a:gsLst>
                  <a:gs pos="3000">
                    <a:srgbClr val="0070C0"/>
                  </a:gs>
                  <a:gs pos="60000">
                    <a:srgbClr val="FFC000"/>
                  </a:gs>
                  <a:gs pos="40000">
                    <a:srgbClr val="FFFF00"/>
                  </a:gs>
                  <a:gs pos="20000">
                    <a:schemeClr val="accent1">
                      <a:lumMod val="75000"/>
                      <a:lumOff val="25000"/>
                    </a:schemeClr>
                  </a:gs>
                  <a:gs pos="80000">
                    <a:srgbClr val="FF0000"/>
                  </a:gs>
                  <a:gs pos="96000">
                    <a:srgbClr val="7030A0"/>
                  </a:gs>
                </a:gsLst>
                <a:path path="shape">
                  <a:fillToRect l="50000" t="50000" r="50000" b="50000"/>
                </a:path>
                <a:tileRect/>
              </a:gradFill>
              <a:prstDash val="solid"/>
              <a:round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150DC54-4ADA-E7F1-E511-A4BA72C1EBF4}"/>
                </a:ext>
              </a:extLst>
            </p:cNvPr>
            <p:cNvCxnSpPr>
              <a:cxnSpLocks/>
            </p:cNvCxnSpPr>
            <p:nvPr/>
          </p:nvCxnSpPr>
          <p:spPr>
            <a:xfrm>
              <a:off x="3213347" y="21291671"/>
              <a:ext cx="925801" cy="529891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168AA36-7E3B-DBBB-CCEC-1464701758BC}"/>
                </a:ext>
              </a:extLst>
            </p:cNvPr>
            <p:cNvCxnSpPr>
              <a:cxnSpLocks/>
            </p:cNvCxnSpPr>
            <p:nvPr/>
          </p:nvCxnSpPr>
          <p:spPr>
            <a:xfrm>
              <a:off x="3213347" y="20121742"/>
              <a:ext cx="925801" cy="529891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D6D4A6-A7AC-B0F5-BD58-19789F1AFDC9}"/>
                </a:ext>
              </a:extLst>
            </p:cNvPr>
            <p:cNvCxnSpPr>
              <a:cxnSpLocks/>
            </p:cNvCxnSpPr>
            <p:nvPr/>
          </p:nvCxnSpPr>
          <p:spPr>
            <a:xfrm>
              <a:off x="3205965" y="21398499"/>
              <a:ext cx="2879263" cy="0"/>
            </a:xfrm>
            <a:prstGeom prst="line">
              <a:avLst/>
            </a:prstGeom>
            <a:noFill/>
            <a:ln w="12700" cap="flat" cmpd="sng" algn="ctr">
              <a:solidFill>
                <a:srgbClr val="001427"/>
              </a:solidFill>
              <a:prstDash val="dash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B2A5C1-F75B-AE15-6BA2-CB57493244B3}"/>
                </a:ext>
              </a:extLst>
            </p:cNvPr>
            <p:cNvCxnSpPr>
              <a:cxnSpLocks/>
            </p:cNvCxnSpPr>
            <p:nvPr/>
          </p:nvCxnSpPr>
          <p:spPr>
            <a:xfrm>
              <a:off x="2990025" y="20242298"/>
              <a:ext cx="2304547" cy="0"/>
            </a:xfrm>
            <a:prstGeom prst="line">
              <a:avLst/>
            </a:prstGeom>
            <a:noFill/>
            <a:ln w="12700" cap="flat" cmpd="sng" algn="ctr">
              <a:solidFill>
                <a:srgbClr val="001427"/>
              </a:solidFill>
              <a:prstDash val="dash"/>
              <a:miter lim="800000"/>
            </a:ln>
            <a:effectLst/>
          </p:spPr>
        </p:cxn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C411310C-59D8-E1CF-169C-2E1D959E853D}"/>
                </a:ext>
              </a:extLst>
            </p:cNvPr>
            <p:cNvSpPr/>
            <p:nvPr/>
          </p:nvSpPr>
          <p:spPr>
            <a:xfrm rot="4030493">
              <a:off x="3284687" y="21122523"/>
              <a:ext cx="621807" cy="583751"/>
            </a:xfrm>
            <a:prstGeom prst="arc">
              <a:avLst>
                <a:gd name="adj1" fmla="val 17358414"/>
                <a:gd name="adj2" fmla="val 20126186"/>
              </a:avLst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9D7FC64E-258E-6CB8-D5B4-ECD7AC8A1DCF}"/>
                </a:ext>
              </a:extLst>
            </p:cNvPr>
            <p:cNvSpPr/>
            <p:nvPr/>
          </p:nvSpPr>
          <p:spPr>
            <a:xfrm rot="4030493">
              <a:off x="3339963" y="19976684"/>
              <a:ext cx="621807" cy="583751"/>
            </a:xfrm>
            <a:prstGeom prst="arc">
              <a:avLst>
                <a:gd name="adj1" fmla="val 17358414"/>
                <a:gd name="adj2" fmla="val 20126186"/>
              </a:avLst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EECDA8E-6D91-02C5-2FFD-FC3437CDB676}"/>
                    </a:ext>
                  </a:extLst>
                </p:cNvPr>
                <p:cNvSpPr txBox="1"/>
                <p:nvPr/>
              </p:nvSpPr>
              <p:spPr>
                <a:xfrm>
                  <a:off x="3912151" y="21462434"/>
                  <a:ext cx="1894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BB3918A6-3B1B-DB82-50FC-6FF67B5AB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151" y="21462434"/>
                  <a:ext cx="189475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31250" r="-18750" b="-9091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5D499F2-3F81-7D41-7BDE-E08C504E4FA0}"/>
                    </a:ext>
                  </a:extLst>
                </p:cNvPr>
                <p:cNvSpPr txBox="1"/>
                <p:nvPr/>
              </p:nvSpPr>
              <p:spPr>
                <a:xfrm>
                  <a:off x="3972892" y="20279771"/>
                  <a:ext cx="1894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09AA354-4926-9A86-F819-9110FC9B6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92" y="20279771"/>
                  <a:ext cx="189475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5000" r="-25000" b="-8696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7C8283-40B4-E8A8-7F54-C3FD70637C39}"/>
                </a:ext>
              </a:extLst>
            </p:cNvPr>
            <p:cNvSpPr txBox="1"/>
            <p:nvPr/>
          </p:nvSpPr>
          <p:spPr>
            <a:xfrm>
              <a:off x="3241068" y="21874029"/>
              <a:ext cx="925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 (111)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14A668-E9C3-9DC0-DB40-007CE6627F9B}"/>
                </a:ext>
              </a:extLst>
            </p:cNvPr>
            <p:cNvSpPr txBox="1"/>
            <p:nvPr/>
          </p:nvSpPr>
          <p:spPr>
            <a:xfrm>
              <a:off x="5411835" y="21521537"/>
              <a:ext cx="10515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</a:t>
              </a:r>
              <a:r>
                <a:rPr kumimoji="0" lang="en-S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hite beam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4FC813-A9BC-44C7-7F76-10EBE0C032A2}"/>
                </a:ext>
              </a:extLst>
            </p:cNvPr>
            <p:cNvSpPr txBox="1"/>
            <p:nvPr/>
          </p:nvSpPr>
          <p:spPr>
            <a:xfrm>
              <a:off x="1076509" y="20402848"/>
              <a:ext cx="10647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mono beam</a:t>
              </a:r>
              <a:endParaRPr kumimoji="0" lang="en-SE" sz="14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095E699-F2F4-8F70-2DF8-C7AA3AB28EDF}"/>
                </a:ext>
              </a:extLst>
            </p:cNvPr>
            <p:cNvCxnSpPr>
              <a:cxnSpLocks/>
            </p:cNvCxnSpPr>
            <p:nvPr/>
          </p:nvCxnSpPr>
          <p:spPr>
            <a:xfrm>
              <a:off x="2238536" y="21539887"/>
              <a:ext cx="1450401" cy="0"/>
            </a:xfrm>
            <a:prstGeom prst="line">
              <a:avLst/>
            </a:prstGeom>
            <a:noFill/>
            <a:ln w="12700" cap="flat" cmpd="sng" algn="ctr">
              <a:solidFill>
                <a:srgbClr val="595555"/>
              </a:solidFill>
              <a:prstDash val="dash"/>
              <a:miter lim="800000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E274141-5076-0D1D-CD18-1C017EB76FEB}"/>
                </a:ext>
              </a:extLst>
            </p:cNvPr>
            <p:cNvCxnSpPr>
              <a:cxnSpLocks/>
            </p:cNvCxnSpPr>
            <p:nvPr/>
          </p:nvCxnSpPr>
          <p:spPr>
            <a:xfrm>
              <a:off x="2355982" y="20417598"/>
              <a:ext cx="0" cy="1103939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707B85-DBD8-9D58-9173-F39623648CE3}"/>
                </a:ext>
              </a:extLst>
            </p:cNvPr>
            <p:cNvSpPr txBox="1"/>
            <p:nvPr/>
          </p:nvSpPr>
          <p:spPr>
            <a:xfrm rot="16200000">
              <a:off x="2247914" y="20759149"/>
              <a:ext cx="933718" cy="46166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vertical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beam offset</a:t>
              </a:r>
              <a:endParaRPr kumimoji="0" lang="en-S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0C0D4D-2F06-5003-94EA-2028509F906A}"/>
                </a:ext>
              </a:extLst>
            </p:cNvPr>
            <p:cNvSpPr txBox="1"/>
            <p:nvPr/>
          </p:nvSpPr>
          <p:spPr>
            <a:xfrm>
              <a:off x="3552602" y="19742334"/>
              <a:ext cx="1351588" cy="369332"/>
            </a:xfrm>
            <a:prstGeom prst="rect">
              <a:avLst/>
            </a:prstGeom>
            <a:gradFill rotWithShape="1">
              <a:gsLst>
                <a:gs pos="0">
                  <a:srgbClr val="00570C">
                    <a:satMod val="103000"/>
                    <a:lumMod val="102000"/>
                    <a:tint val="94000"/>
                  </a:srgbClr>
                </a:gs>
                <a:gs pos="50000">
                  <a:srgbClr val="00570C">
                    <a:satMod val="110000"/>
                    <a:lumMod val="100000"/>
                    <a:shade val="100000"/>
                  </a:srgbClr>
                </a:gs>
                <a:gs pos="100000">
                  <a:srgbClr val="00570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Bragg motor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8B37FC8-F58F-1550-792C-ADC4966A1312}"/>
                </a:ext>
              </a:extLst>
            </p:cNvPr>
            <p:cNvSpPr txBox="1"/>
            <p:nvPr/>
          </p:nvSpPr>
          <p:spPr>
            <a:xfrm>
              <a:off x="3218847" y="22561047"/>
              <a:ext cx="1008609" cy="584775"/>
            </a:xfrm>
            <a:prstGeom prst="rect">
              <a:avLst/>
            </a:prstGeom>
            <a:gradFill rotWithShape="1">
              <a:gsLst>
                <a:gs pos="0">
                  <a:srgbClr val="001427">
                    <a:satMod val="103000"/>
                    <a:lumMod val="102000"/>
                    <a:tint val="94000"/>
                  </a:srgbClr>
                </a:gs>
                <a:gs pos="50000">
                  <a:srgbClr val="001427">
                    <a:satMod val="110000"/>
                    <a:lumMod val="100000"/>
                    <a:shade val="100000"/>
                  </a:srgbClr>
                </a:gs>
                <a:gs pos="100000">
                  <a:srgbClr val="00142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DCM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4B784A1-C03A-6C7E-DA4D-02BBD5838D42}"/>
                </a:ext>
              </a:extLst>
            </p:cNvPr>
            <p:cNvCxnSpPr>
              <a:cxnSpLocks/>
            </p:cNvCxnSpPr>
            <p:nvPr/>
          </p:nvCxnSpPr>
          <p:spPr>
            <a:xfrm>
              <a:off x="3631406" y="20411281"/>
              <a:ext cx="0" cy="995897"/>
            </a:xfrm>
            <a:prstGeom prst="line">
              <a:avLst/>
            </a:prstGeom>
            <a:ln w="60325">
              <a:gradFill flip="none" rotWithShape="1">
                <a:gsLst>
                  <a:gs pos="25000">
                    <a:srgbClr val="FF0000">
                      <a:lumMod val="22000"/>
                      <a:lumOff val="78000"/>
                    </a:srgbClr>
                  </a:gs>
                  <a:gs pos="89000">
                    <a:srgbClr val="FF0000"/>
                  </a:gs>
                </a:gsLst>
                <a:path path="rect">
                  <a:fillToRect t="100000" r="100000"/>
                </a:path>
                <a:tileRect l="-100000" b="-100000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B01EE0-8171-94FD-E904-6349CFB6197F}"/>
                </a:ext>
              </a:extLst>
            </p:cNvPr>
            <p:cNvCxnSpPr>
              <a:cxnSpLocks/>
            </p:cNvCxnSpPr>
            <p:nvPr/>
          </p:nvCxnSpPr>
          <p:spPr>
            <a:xfrm>
              <a:off x="924345" y="20416595"/>
              <a:ext cx="2707061" cy="1675"/>
            </a:xfrm>
            <a:prstGeom prst="line">
              <a:avLst/>
            </a:prstGeom>
            <a:ln w="60325">
              <a:gradFill flip="none" rotWithShape="1">
                <a:gsLst>
                  <a:gs pos="25000">
                    <a:srgbClr val="FF0000">
                      <a:lumMod val="22000"/>
                      <a:lumOff val="78000"/>
                    </a:srgbClr>
                  </a:gs>
                  <a:gs pos="89000">
                    <a:srgbClr val="FF0000"/>
                  </a:gs>
                </a:gsLst>
                <a:path path="rect">
                  <a:fillToRect t="100000" r="100000"/>
                </a:path>
                <a:tileRect l="-100000" b="-100000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A62B54-691A-6CEB-BB62-346F75FE0C4F}"/>
              </a:ext>
            </a:extLst>
          </p:cNvPr>
          <p:cNvSpPr txBox="1"/>
          <p:nvPr/>
        </p:nvSpPr>
        <p:spPr>
          <a:xfrm>
            <a:off x="894934" y="135044"/>
            <a:ext cx="10114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200" b="1" dirty="0"/>
              <a:t>What’s the correlation between Bragg Angle θ and energy?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67DA76-C99A-4DFC-90C6-31A34AF245AB}"/>
                  </a:ext>
                </a:extLst>
              </p:cNvPr>
              <p:cNvSpPr txBox="1"/>
              <p:nvPr/>
            </p:nvSpPr>
            <p:spPr>
              <a:xfrm>
                <a:off x="777600" y="1046447"/>
                <a:ext cx="225842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sv-S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sv-S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sv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sv-S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sv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SE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67DA76-C99A-4DFC-90C6-31A34AF24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00" y="1046447"/>
                <a:ext cx="2258421" cy="369332"/>
              </a:xfrm>
              <a:prstGeom prst="rect">
                <a:avLst/>
              </a:prstGeom>
              <a:blipFill>
                <a:blip r:embed="rId2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2BD9D2-B5CA-173D-F294-35CCD324681D}"/>
                  </a:ext>
                </a:extLst>
              </p:cNvPr>
              <p:cNvSpPr txBox="1"/>
              <p:nvPr/>
            </p:nvSpPr>
            <p:spPr>
              <a:xfrm>
                <a:off x="2649765" y="1539859"/>
                <a:ext cx="955390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sv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v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2400" b="0" i="1" smtClean="0"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sv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SE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2BD9D2-B5CA-173D-F294-35CCD3246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765" y="1539859"/>
                <a:ext cx="955390" cy="701218"/>
              </a:xfrm>
              <a:prstGeom prst="rect">
                <a:avLst/>
              </a:prstGeom>
              <a:blipFill>
                <a:blip r:embed="rId22"/>
                <a:stretch>
                  <a:fillRect l="-6579" t="-3571" r="-6579" b="-125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Generated Image">
            <a:extLst>
              <a:ext uri="{FF2B5EF4-FFF2-40B4-BE49-F238E27FC236}">
                <a16:creationId xmlns:a16="http://schemas.microsoft.com/office/drawing/2014/main" id="{D4B457A3-9990-38B3-E8AB-09AC4FBEF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7" y="2644280"/>
            <a:ext cx="5278789" cy="316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CFC924-E393-A80D-4295-34C515922AC6}"/>
              </a:ext>
            </a:extLst>
          </p:cNvPr>
          <p:cNvSpPr txBox="1"/>
          <p:nvPr/>
        </p:nvSpPr>
        <p:spPr>
          <a:xfrm>
            <a:off x="1446380" y="1308016"/>
            <a:ext cx="1040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400" dirty="0"/>
              <a:t>Bragg’s Law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0F16F1-616F-5B0A-463E-44ABB36B360D}"/>
              </a:ext>
            </a:extLst>
          </p:cNvPr>
          <p:cNvSpPr>
            <a:spLocks noChangeAspect="1"/>
          </p:cNvSpPr>
          <p:nvPr/>
        </p:nvSpPr>
        <p:spPr>
          <a:xfrm>
            <a:off x="983736" y="1055779"/>
            <a:ext cx="360000" cy="36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A17226DF-FC81-1043-E925-9B79F83B1455}"/>
              </a:ext>
            </a:extLst>
          </p:cNvPr>
          <p:cNvCxnSpPr>
            <a:cxnSpLocks/>
            <a:stCxn id="12" idx="4"/>
          </p:cNvCxnSpPr>
          <p:nvPr/>
        </p:nvCxnSpPr>
        <p:spPr>
          <a:xfrm rot="16200000" flipH="1">
            <a:off x="1634868" y="944646"/>
            <a:ext cx="502311" cy="144457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FB7A94-B19D-679F-4830-49A15F62BF0B}"/>
                  </a:ext>
                </a:extLst>
              </p:cNvPr>
              <p:cNvSpPr txBox="1"/>
              <p:nvPr/>
            </p:nvSpPr>
            <p:spPr>
              <a:xfrm>
                <a:off x="2774434" y="1647319"/>
                <a:ext cx="617855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E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FB7A94-B19D-679F-4830-49A15F62B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434" y="1647319"/>
                <a:ext cx="6178550" cy="6463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7EA2F38-B223-A870-46FE-7F8D5102EFD5}"/>
              </a:ext>
            </a:extLst>
          </p:cNvPr>
          <p:cNvSpPr txBox="1"/>
          <p:nvPr/>
        </p:nvSpPr>
        <p:spPr>
          <a:xfrm>
            <a:off x="105753" y="6112014"/>
            <a:ext cx="2730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000" b="1" dirty="0">
                <a:solidFill>
                  <a:schemeClr val="bg1"/>
                </a:solidFill>
              </a:rPr>
              <a:t>Energy Scan</a:t>
            </a:r>
          </a:p>
        </p:txBody>
      </p:sp>
    </p:spTree>
    <p:extLst>
      <p:ext uri="{BB962C8B-B14F-4D97-AF65-F5344CB8AC3E}">
        <p14:creationId xmlns:p14="http://schemas.microsoft.com/office/powerpoint/2010/main" val="3358664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9856C-4302-AAC4-69A8-9DC26E5DD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BE362-6C8A-A66E-0D1B-D4598111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ç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2D910-54B8-5DF2-6D18-9773A32CC9F7}"/>
              </a:ext>
            </a:extLst>
          </p:cNvPr>
          <p:cNvSpPr txBox="1"/>
          <p:nvPr/>
        </p:nvSpPr>
        <p:spPr>
          <a:xfrm>
            <a:off x="539710" y="141265"/>
            <a:ext cx="3454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000" b="1" dirty="0"/>
              <a:t>Motion Control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DAB48D-70C9-E11F-43C4-8A9C3AEC5393}"/>
              </a:ext>
            </a:extLst>
          </p:cNvPr>
          <p:cNvGrpSpPr/>
          <p:nvPr/>
        </p:nvGrpSpPr>
        <p:grpSpPr>
          <a:xfrm>
            <a:off x="6555936" y="1484707"/>
            <a:ext cx="5539060" cy="3571206"/>
            <a:chOff x="924345" y="19574616"/>
            <a:chExt cx="5539060" cy="357120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963660-267F-883B-192D-56E060AB5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6666" y="19574616"/>
              <a:ext cx="3204000" cy="320400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46000">
                  <a:srgbClr val="FF8200">
                    <a:alpha val="48000"/>
                  </a:srgbClr>
                </a:gs>
                <a:gs pos="10000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2225" cap="flat" cmpd="sng" algn="ctr">
              <a:solidFill>
                <a:srgbClr val="767171">
                  <a:shade val="15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664D4E7-05F6-454F-2FCC-A4EC9E257531}"/>
                </a:ext>
              </a:extLst>
            </p:cNvPr>
            <p:cNvCxnSpPr>
              <a:cxnSpLocks/>
            </p:cNvCxnSpPr>
            <p:nvPr/>
          </p:nvCxnSpPr>
          <p:spPr>
            <a:xfrm>
              <a:off x="3671103" y="21392725"/>
              <a:ext cx="2744230" cy="0"/>
            </a:xfrm>
            <a:prstGeom prst="line">
              <a:avLst/>
            </a:prstGeom>
            <a:ln w="276225" cap="sq" cmpd="sng">
              <a:gradFill flip="none" rotWithShape="1">
                <a:gsLst>
                  <a:gs pos="3000">
                    <a:srgbClr val="0070C0"/>
                  </a:gs>
                  <a:gs pos="60000">
                    <a:srgbClr val="FFC000"/>
                  </a:gs>
                  <a:gs pos="40000">
                    <a:srgbClr val="FFFF00"/>
                  </a:gs>
                  <a:gs pos="20000">
                    <a:schemeClr val="accent1">
                      <a:lumMod val="75000"/>
                      <a:lumOff val="25000"/>
                    </a:schemeClr>
                  </a:gs>
                  <a:gs pos="80000">
                    <a:srgbClr val="FF0000"/>
                  </a:gs>
                  <a:gs pos="96000">
                    <a:srgbClr val="7030A0"/>
                  </a:gs>
                </a:gsLst>
                <a:path path="shape">
                  <a:fillToRect l="50000" t="50000" r="50000" b="50000"/>
                </a:path>
                <a:tileRect/>
              </a:gradFill>
              <a:prstDash val="solid"/>
              <a:round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F5019CE-28E4-D2D8-1ABE-56514EB25866}"/>
                </a:ext>
              </a:extLst>
            </p:cNvPr>
            <p:cNvCxnSpPr>
              <a:cxnSpLocks/>
            </p:cNvCxnSpPr>
            <p:nvPr/>
          </p:nvCxnSpPr>
          <p:spPr>
            <a:xfrm>
              <a:off x="3213347" y="21291671"/>
              <a:ext cx="925801" cy="529891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794591-A89A-C6AB-7C8A-8CDCB8CBD340}"/>
                </a:ext>
              </a:extLst>
            </p:cNvPr>
            <p:cNvCxnSpPr>
              <a:cxnSpLocks/>
            </p:cNvCxnSpPr>
            <p:nvPr/>
          </p:nvCxnSpPr>
          <p:spPr>
            <a:xfrm>
              <a:off x="3213347" y="20121742"/>
              <a:ext cx="925801" cy="529891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863F9F8-3C9B-C885-3B3D-566C9A18C88B}"/>
                </a:ext>
              </a:extLst>
            </p:cNvPr>
            <p:cNvCxnSpPr>
              <a:cxnSpLocks/>
            </p:cNvCxnSpPr>
            <p:nvPr/>
          </p:nvCxnSpPr>
          <p:spPr>
            <a:xfrm>
              <a:off x="3205965" y="21398499"/>
              <a:ext cx="2879263" cy="0"/>
            </a:xfrm>
            <a:prstGeom prst="line">
              <a:avLst/>
            </a:prstGeom>
            <a:noFill/>
            <a:ln w="12700" cap="flat" cmpd="sng" algn="ctr">
              <a:solidFill>
                <a:srgbClr val="001427"/>
              </a:solidFill>
              <a:prstDash val="dash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36395E-B572-72EC-B52C-81B2BB5B329F}"/>
                </a:ext>
              </a:extLst>
            </p:cNvPr>
            <p:cNvCxnSpPr>
              <a:cxnSpLocks/>
            </p:cNvCxnSpPr>
            <p:nvPr/>
          </p:nvCxnSpPr>
          <p:spPr>
            <a:xfrm>
              <a:off x="2990025" y="20242298"/>
              <a:ext cx="2304547" cy="0"/>
            </a:xfrm>
            <a:prstGeom prst="line">
              <a:avLst/>
            </a:prstGeom>
            <a:noFill/>
            <a:ln w="12700" cap="flat" cmpd="sng" algn="ctr">
              <a:solidFill>
                <a:srgbClr val="001427"/>
              </a:solidFill>
              <a:prstDash val="dash"/>
              <a:miter lim="800000"/>
            </a:ln>
            <a:effectLst/>
          </p:spPr>
        </p:cxn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40CE79B5-0CC6-A3B7-4159-661FED956FF9}"/>
                </a:ext>
              </a:extLst>
            </p:cNvPr>
            <p:cNvSpPr/>
            <p:nvPr/>
          </p:nvSpPr>
          <p:spPr>
            <a:xfrm rot="4030493">
              <a:off x="3284687" y="21122523"/>
              <a:ext cx="621807" cy="583751"/>
            </a:xfrm>
            <a:prstGeom prst="arc">
              <a:avLst>
                <a:gd name="adj1" fmla="val 17358414"/>
                <a:gd name="adj2" fmla="val 20126186"/>
              </a:avLst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54050937-E4B5-61F8-BAA8-7BC2098D4731}"/>
                </a:ext>
              </a:extLst>
            </p:cNvPr>
            <p:cNvSpPr/>
            <p:nvPr/>
          </p:nvSpPr>
          <p:spPr>
            <a:xfrm rot="4030493">
              <a:off x="3339963" y="19976684"/>
              <a:ext cx="621807" cy="583751"/>
            </a:xfrm>
            <a:prstGeom prst="arc">
              <a:avLst>
                <a:gd name="adj1" fmla="val 17358414"/>
                <a:gd name="adj2" fmla="val 20126186"/>
              </a:avLst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934A430-3EBE-B3ED-899E-F34A2F5E7BD5}"/>
                    </a:ext>
                  </a:extLst>
                </p:cNvPr>
                <p:cNvSpPr txBox="1"/>
                <p:nvPr/>
              </p:nvSpPr>
              <p:spPr>
                <a:xfrm>
                  <a:off x="3912151" y="21462434"/>
                  <a:ext cx="1894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BB3918A6-3B1B-DB82-50FC-6FF67B5AB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151" y="21462434"/>
                  <a:ext cx="189475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31250" r="-18750" b="-9091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8805A9A-7FDD-07CD-6160-9D20E7B86BD6}"/>
                    </a:ext>
                  </a:extLst>
                </p:cNvPr>
                <p:cNvSpPr txBox="1"/>
                <p:nvPr/>
              </p:nvSpPr>
              <p:spPr>
                <a:xfrm>
                  <a:off x="3972892" y="20279771"/>
                  <a:ext cx="1894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09AA354-4926-9A86-F819-9110FC9B6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92" y="20279771"/>
                  <a:ext cx="189475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5000" r="-25000" b="-8696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9C8E655-E090-CD8F-837A-BFF6ED7ACD2E}"/>
                </a:ext>
              </a:extLst>
            </p:cNvPr>
            <p:cNvSpPr txBox="1"/>
            <p:nvPr/>
          </p:nvSpPr>
          <p:spPr>
            <a:xfrm>
              <a:off x="3241068" y="21874029"/>
              <a:ext cx="925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 (111)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15CD55-EE57-044B-C53B-33D2914C7B1D}"/>
                </a:ext>
              </a:extLst>
            </p:cNvPr>
            <p:cNvSpPr txBox="1"/>
            <p:nvPr/>
          </p:nvSpPr>
          <p:spPr>
            <a:xfrm>
              <a:off x="5411835" y="21521537"/>
              <a:ext cx="10515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</a:t>
              </a:r>
              <a:r>
                <a:rPr kumimoji="0" lang="en-S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hite beam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5076EE-28E8-5BD2-BFA2-48379E073418}"/>
                </a:ext>
              </a:extLst>
            </p:cNvPr>
            <p:cNvSpPr txBox="1"/>
            <p:nvPr/>
          </p:nvSpPr>
          <p:spPr>
            <a:xfrm>
              <a:off x="1106124" y="20121742"/>
              <a:ext cx="10647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mono beam</a:t>
              </a:r>
              <a:endParaRPr kumimoji="0" lang="en-SE" sz="14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C7834C7-B8D8-1408-CAEA-3BB8D57B39AD}"/>
                </a:ext>
              </a:extLst>
            </p:cNvPr>
            <p:cNvCxnSpPr>
              <a:cxnSpLocks/>
            </p:cNvCxnSpPr>
            <p:nvPr/>
          </p:nvCxnSpPr>
          <p:spPr>
            <a:xfrm>
              <a:off x="2238536" y="21539887"/>
              <a:ext cx="1450401" cy="0"/>
            </a:xfrm>
            <a:prstGeom prst="line">
              <a:avLst/>
            </a:prstGeom>
            <a:noFill/>
            <a:ln w="12700" cap="flat" cmpd="sng" algn="ctr">
              <a:solidFill>
                <a:srgbClr val="595555"/>
              </a:solidFill>
              <a:prstDash val="dash"/>
              <a:miter lim="800000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D94DABF-AE2E-ECC5-6ADC-5F7731EB1C1C}"/>
                </a:ext>
              </a:extLst>
            </p:cNvPr>
            <p:cNvCxnSpPr>
              <a:cxnSpLocks/>
            </p:cNvCxnSpPr>
            <p:nvPr/>
          </p:nvCxnSpPr>
          <p:spPr>
            <a:xfrm>
              <a:off x="2355982" y="20417598"/>
              <a:ext cx="0" cy="1103939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281C334-A00F-53FD-E85C-DF0B3BE781D4}"/>
                </a:ext>
              </a:extLst>
            </p:cNvPr>
            <p:cNvSpPr txBox="1"/>
            <p:nvPr/>
          </p:nvSpPr>
          <p:spPr>
            <a:xfrm rot="16200000">
              <a:off x="2247914" y="20759149"/>
              <a:ext cx="933718" cy="46166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vertical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beam offset</a:t>
              </a:r>
              <a:endParaRPr kumimoji="0" lang="en-S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026D00-4AC0-2587-37FE-7A79F74ED0FE}"/>
                </a:ext>
              </a:extLst>
            </p:cNvPr>
            <p:cNvSpPr txBox="1"/>
            <p:nvPr/>
          </p:nvSpPr>
          <p:spPr>
            <a:xfrm>
              <a:off x="3552602" y="19742334"/>
              <a:ext cx="1351588" cy="369332"/>
            </a:xfrm>
            <a:prstGeom prst="rect">
              <a:avLst/>
            </a:prstGeom>
            <a:gradFill rotWithShape="1">
              <a:gsLst>
                <a:gs pos="0">
                  <a:srgbClr val="00570C">
                    <a:satMod val="103000"/>
                    <a:lumMod val="102000"/>
                    <a:tint val="94000"/>
                  </a:srgbClr>
                </a:gs>
                <a:gs pos="50000">
                  <a:srgbClr val="00570C">
                    <a:satMod val="110000"/>
                    <a:lumMod val="100000"/>
                    <a:shade val="100000"/>
                  </a:srgbClr>
                </a:gs>
                <a:gs pos="100000">
                  <a:srgbClr val="00570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Bragg motor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AD332CC-C265-8D62-E084-C705D6916EA5}"/>
                </a:ext>
              </a:extLst>
            </p:cNvPr>
            <p:cNvSpPr txBox="1"/>
            <p:nvPr/>
          </p:nvSpPr>
          <p:spPr>
            <a:xfrm>
              <a:off x="3218847" y="22561047"/>
              <a:ext cx="1008609" cy="584775"/>
            </a:xfrm>
            <a:prstGeom prst="rect">
              <a:avLst/>
            </a:prstGeom>
            <a:gradFill rotWithShape="1">
              <a:gsLst>
                <a:gs pos="0">
                  <a:srgbClr val="001427">
                    <a:satMod val="103000"/>
                    <a:lumMod val="102000"/>
                    <a:tint val="94000"/>
                  </a:srgbClr>
                </a:gs>
                <a:gs pos="50000">
                  <a:srgbClr val="001427">
                    <a:satMod val="110000"/>
                    <a:lumMod val="100000"/>
                    <a:shade val="100000"/>
                  </a:srgbClr>
                </a:gs>
                <a:gs pos="100000">
                  <a:srgbClr val="00142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DCM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CE86A1F-F37A-4DDA-3612-9506B7B79850}"/>
                </a:ext>
              </a:extLst>
            </p:cNvPr>
            <p:cNvCxnSpPr>
              <a:cxnSpLocks/>
            </p:cNvCxnSpPr>
            <p:nvPr/>
          </p:nvCxnSpPr>
          <p:spPr>
            <a:xfrm>
              <a:off x="3631406" y="20411281"/>
              <a:ext cx="0" cy="995897"/>
            </a:xfrm>
            <a:prstGeom prst="line">
              <a:avLst/>
            </a:prstGeom>
            <a:ln w="60325">
              <a:gradFill flip="none" rotWithShape="1">
                <a:gsLst>
                  <a:gs pos="25000">
                    <a:srgbClr val="FF0000">
                      <a:lumMod val="22000"/>
                      <a:lumOff val="78000"/>
                    </a:srgbClr>
                  </a:gs>
                  <a:gs pos="89000">
                    <a:srgbClr val="FF0000"/>
                  </a:gs>
                </a:gsLst>
                <a:path path="rect">
                  <a:fillToRect t="100000" r="100000"/>
                </a:path>
                <a:tileRect l="-100000" b="-100000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1C07693-A11A-A9F6-CCB3-D470805A2EBD}"/>
                </a:ext>
              </a:extLst>
            </p:cNvPr>
            <p:cNvCxnSpPr>
              <a:cxnSpLocks/>
            </p:cNvCxnSpPr>
            <p:nvPr/>
          </p:nvCxnSpPr>
          <p:spPr>
            <a:xfrm>
              <a:off x="924345" y="20416595"/>
              <a:ext cx="2707061" cy="1675"/>
            </a:xfrm>
            <a:prstGeom prst="line">
              <a:avLst/>
            </a:prstGeom>
            <a:ln w="60325">
              <a:gradFill flip="none" rotWithShape="1">
                <a:gsLst>
                  <a:gs pos="25000">
                    <a:srgbClr val="FF0000">
                      <a:lumMod val="22000"/>
                      <a:lumOff val="78000"/>
                    </a:srgbClr>
                  </a:gs>
                  <a:gs pos="89000">
                    <a:srgbClr val="FF0000"/>
                  </a:gs>
                </a:gsLst>
                <a:path path="rect">
                  <a:fillToRect t="100000" r="100000"/>
                </a:path>
                <a:tileRect l="-100000" b="-100000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2" descr="SPiiPlusES — ACS Motion Control">
            <a:extLst>
              <a:ext uri="{FF2B5EF4-FFF2-40B4-BE49-F238E27FC236}">
                <a16:creationId xmlns:a16="http://schemas.microsoft.com/office/drawing/2014/main" id="{F3713E1A-A849-66ED-456E-5AF4956D5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72" t="9346" r="30943" b="10962"/>
          <a:stretch/>
        </p:blipFill>
        <p:spPr bwMode="auto">
          <a:xfrm>
            <a:off x="3451651" y="1114618"/>
            <a:ext cx="886764" cy="18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118B078-1333-DD16-1D2B-85CE5DF3375B}"/>
              </a:ext>
            </a:extLst>
          </p:cNvPr>
          <p:cNvSpPr txBox="1"/>
          <p:nvPr/>
        </p:nvSpPr>
        <p:spPr>
          <a:xfrm>
            <a:off x="821104" y="2195999"/>
            <a:ext cx="2597154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performs parameterized trajectories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2CA7AB7-3753-68ED-05D2-68D1292CBE98}"/>
              </a:ext>
            </a:extLst>
          </p:cNvPr>
          <p:cNvSpPr txBox="1"/>
          <p:nvPr/>
        </p:nvSpPr>
        <p:spPr>
          <a:xfrm>
            <a:off x="821104" y="1114618"/>
            <a:ext cx="2597154" cy="1016625"/>
          </a:xfrm>
          <a:prstGeom prst="rect">
            <a:avLst/>
          </a:prstGeom>
          <a:gradFill rotWithShape="1">
            <a:gsLst>
              <a:gs pos="0">
                <a:srgbClr val="001427">
                  <a:satMod val="103000"/>
                  <a:lumMod val="102000"/>
                  <a:tint val="94000"/>
                </a:srgbClr>
              </a:gs>
              <a:gs pos="50000">
                <a:srgbClr val="001427">
                  <a:satMod val="110000"/>
                  <a:lumMod val="100000"/>
                  <a:shade val="100000"/>
                </a:srgbClr>
              </a:gs>
              <a:gs pos="100000">
                <a:srgbClr val="00142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kumimoji="0" lang="sv-SE" sz="2002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EtherCAT</a:t>
            </a:r>
            <a:r>
              <a:rPr kumimoji="0" lang="sv-SE" sz="200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master motion controller</a:t>
            </a:r>
          </a:p>
          <a:p>
            <a:pPr algn="ctr" rtl="0"/>
            <a:r>
              <a:rPr kumimoji="0" lang="sv-SE" sz="200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ACS </a:t>
            </a:r>
            <a:r>
              <a:rPr kumimoji="0" lang="sv-SE" sz="2002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SPiiPlusEC</a:t>
            </a:r>
            <a:endParaRPr kumimoji="0" lang="sv-SE" sz="200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57" name="TextBox 5156">
            <a:extLst>
              <a:ext uri="{FF2B5EF4-FFF2-40B4-BE49-F238E27FC236}">
                <a16:creationId xmlns:a16="http://schemas.microsoft.com/office/drawing/2014/main" id="{849ED5A6-1757-F632-361A-6516730C4C0E}"/>
              </a:ext>
            </a:extLst>
          </p:cNvPr>
          <p:cNvSpPr txBox="1"/>
          <p:nvPr/>
        </p:nvSpPr>
        <p:spPr>
          <a:xfrm>
            <a:off x="682842" y="3179915"/>
            <a:ext cx="3699895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SE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aster</a:t>
            </a:r>
            <a:r>
              <a:rPr lang="en-SE" dirty="0">
                <a:solidFill>
                  <a:srgbClr val="001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SE" b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follower</a:t>
            </a:r>
            <a:r>
              <a:rPr lang="en-SE" dirty="0">
                <a:solidFill>
                  <a:srgbClr val="001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implementation by synchronization formula for </a:t>
            </a:r>
            <a:r>
              <a:rPr lang="en-SE" b="1" dirty="0">
                <a:solidFill>
                  <a:srgbClr val="001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fixed-exit</a:t>
            </a:r>
            <a:endParaRPr kumimoji="0" lang="en-SE" sz="1800" b="1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58" name="Oval 5157">
            <a:extLst>
              <a:ext uri="{FF2B5EF4-FFF2-40B4-BE49-F238E27FC236}">
                <a16:creationId xmlns:a16="http://schemas.microsoft.com/office/drawing/2014/main" id="{2386D85F-B56D-25CA-63DB-DE6A7D179731}"/>
              </a:ext>
            </a:extLst>
          </p:cNvPr>
          <p:cNvSpPr>
            <a:spLocks noChangeAspect="1"/>
          </p:cNvSpPr>
          <p:nvPr/>
        </p:nvSpPr>
        <p:spPr>
          <a:xfrm>
            <a:off x="7615507" y="2172858"/>
            <a:ext cx="1450401" cy="1452419"/>
          </a:xfrm>
          <a:prstGeom prst="ellipse">
            <a:avLst/>
          </a:prstGeom>
          <a:solidFill>
            <a:schemeClr val="tx2">
              <a:lumMod val="10000"/>
              <a:lumOff val="90000"/>
              <a:alpha val="22744"/>
            </a:schemeClr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159" name="Oval 5158">
            <a:extLst>
              <a:ext uri="{FF2B5EF4-FFF2-40B4-BE49-F238E27FC236}">
                <a16:creationId xmlns:a16="http://schemas.microsoft.com/office/drawing/2014/main" id="{7FC5ADF9-7686-604B-38B4-060D055745E8}"/>
              </a:ext>
            </a:extLst>
          </p:cNvPr>
          <p:cNvSpPr>
            <a:spLocks noChangeAspect="1"/>
          </p:cNvSpPr>
          <p:nvPr/>
        </p:nvSpPr>
        <p:spPr>
          <a:xfrm>
            <a:off x="9113802" y="1204064"/>
            <a:ext cx="1450401" cy="1452419"/>
          </a:xfrm>
          <a:prstGeom prst="ellipse">
            <a:avLst/>
          </a:prstGeom>
          <a:solidFill>
            <a:srgbClr val="7030A0">
              <a:alpha val="22744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5161" name="Curved Connector 5160">
            <a:extLst>
              <a:ext uri="{FF2B5EF4-FFF2-40B4-BE49-F238E27FC236}">
                <a16:creationId xmlns:a16="http://schemas.microsoft.com/office/drawing/2014/main" id="{96549866-3803-9378-6C53-E6A218BD5C0F}"/>
              </a:ext>
            </a:extLst>
          </p:cNvPr>
          <p:cNvCxnSpPr>
            <a:cxnSpLocks/>
          </p:cNvCxnSpPr>
          <p:nvPr/>
        </p:nvCxnSpPr>
        <p:spPr>
          <a:xfrm>
            <a:off x="3986647" y="1798481"/>
            <a:ext cx="5098733" cy="100752"/>
          </a:xfrm>
          <a:prstGeom prst="curvedConnector3">
            <a:avLst>
              <a:gd name="adj1" fmla="val 50172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5" name="Curved Connector 5164">
            <a:extLst>
              <a:ext uri="{FF2B5EF4-FFF2-40B4-BE49-F238E27FC236}">
                <a16:creationId xmlns:a16="http://schemas.microsoft.com/office/drawing/2014/main" id="{7F4231F3-A898-C6FD-8326-AAFC13C742C1}"/>
              </a:ext>
            </a:extLst>
          </p:cNvPr>
          <p:cNvCxnSpPr>
            <a:cxnSpLocks/>
            <a:endCxn id="5158" idx="2"/>
          </p:cNvCxnSpPr>
          <p:nvPr/>
        </p:nvCxnSpPr>
        <p:spPr>
          <a:xfrm>
            <a:off x="3986647" y="2236818"/>
            <a:ext cx="3628860" cy="662250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76" name="TextBox 5175">
            <a:extLst>
              <a:ext uri="{FF2B5EF4-FFF2-40B4-BE49-F238E27FC236}">
                <a16:creationId xmlns:a16="http://schemas.microsoft.com/office/drawing/2014/main" id="{B364134E-2AA5-088A-442F-C39AE34E9CCD}"/>
              </a:ext>
            </a:extLst>
          </p:cNvPr>
          <p:cNvSpPr txBox="1"/>
          <p:nvPr/>
        </p:nvSpPr>
        <p:spPr>
          <a:xfrm>
            <a:off x="682841" y="4081150"/>
            <a:ext cx="3699895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dirty="0"/>
              <a:t>allow implementation arbitrary motion trajectories for </a:t>
            </a:r>
            <a:r>
              <a:rPr lang="en-GB" b="1" dirty="0"/>
              <a:t>energy scans</a:t>
            </a:r>
            <a:endParaRPr kumimoji="0" lang="en-SE" sz="1800" b="1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78" name="TextBox 5177">
            <a:extLst>
              <a:ext uri="{FF2B5EF4-FFF2-40B4-BE49-F238E27FC236}">
                <a16:creationId xmlns:a16="http://schemas.microsoft.com/office/drawing/2014/main" id="{81B3CA43-6B49-196B-F962-1941AF343C75}"/>
              </a:ext>
            </a:extLst>
          </p:cNvPr>
          <p:cNvSpPr txBox="1"/>
          <p:nvPr/>
        </p:nvSpPr>
        <p:spPr>
          <a:xfrm>
            <a:off x="638520" y="4982385"/>
            <a:ext cx="3699895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dirty="0"/>
              <a:t>Full energy edge can be executed up to a 2 Hz repetition frequency</a:t>
            </a:r>
            <a:endParaRPr kumimoji="0" lang="en-SE" sz="1800" b="1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1" name="TextBox 5180">
            <a:extLst>
              <a:ext uri="{FF2B5EF4-FFF2-40B4-BE49-F238E27FC236}">
                <a16:creationId xmlns:a16="http://schemas.microsoft.com/office/drawing/2014/main" id="{4BD937F6-E6C3-2F3C-9EBA-8C64A306AB11}"/>
              </a:ext>
            </a:extLst>
          </p:cNvPr>
          <p:cNvSpPr txBox="1"/>
          <p:nvPr/>
        </p:nvSpPr>
        <p:spPr>
          <a:xfrm>
            <a:off x="0" y="6148206"/>
            <a:ext cx="6397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Monochromator Motion Control</a:t>
            </a:r>
          </a:p>
        </p:txBody>
      </p:sp>
    </p:spTree>
    <p:extLst>
      <p:ext uri="{BB962C8B-B14F-4D97-AF65-F5344CB8AC3E}">
        <p14:creationId xmlns:p14="http://schemas.microsoft.com/office/powerpoint/2010/main" val="90030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8" grpId="0" animBg="1"/>
      <p:bldP spid="5159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E1B1-1D4F-A14D-57C1-57127CCA3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14B027-87EB-F6E9-5FD7-32C605668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867" y="3412971"/>
            <a:ext cx="4227612" cy="2376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58581B-A219-8F05-D536-4409C80A8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ç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70B9D-516C-A9CE-CB2D-D8806C075194}"/>
              </a:ext>
            </a:extLst>
          </p:cNvPr>
          <p:cNvSpPr txBox="1"/>
          <p:nvPr/>
        </p:nvSpPr>
        <p:spPr>
          <a:xfrm>
            <a:off x="877060" y="22980"/>
            <a:ext cx="3454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000" b="1" dirty="0"/>
              <a:t>Motion Control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EAA7CD-3073-221D-AACC-026CFE10C3FC}"/>
              </a:ext>
            </a:extLst>
          </p:cNvPr>
          <p:cNvGrpSpPr/>
          <p:nvPr/>
        </p:nvGrpSpPr>
        <p:grpSpPr>
          <a:xfrm>
            <a:off x="6321784" y="22980"/>
            <a:ext cx="5773212" cy="3571206"/>
            <a:chOff x="690193" y="19574616"/>
            <a:chExt cx="5773212" cy="357120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F9A8CA-78AB-4557-693D-E9F201FAF6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6666" y="19574616"/>
              <a:ext cx="3204000" cy="320400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46000">
                  <a:srgbClr val="FF8200">
                    <a:alpha val="48000"/>
                  </a:srgbClr>
                </a:gs>
                <a:gs pos="10000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2225" cap="flat" cmpd="sng" algn="ctr">
              <a:solidFill>
                <a:srgbClr val="767171">
                  <a:shade val="15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9B8381-AF2E-CDAC-2F26-880D73ED893D}"/>
                </a:ext>
              </a:extLst>
            </p:cNvPr>
            <p:cNvCxnSpPr>
              <a:cxnSpLocks/>
            </p:cNvCxnSpPr>
            <p:nvPr/>
          </p:nvCxnSpPr>
          <p:spPr>
            <a:xfrm>
              <a:off x="3671103" y="21392725"/>
              <a:ext cx="2744230" cy="0"/>
            </a:xfrm>
            <a:prstGeom prst="line">
              <a:avLst/>
            </a:prstGeom>
            <a:ln w="276225" cap="sq" cmpd="sng">
              <a:gradFill flip="none" rotWithShape="1">
                <a:gsLst>
                  <a:gs pos="3000">
                    <a:srgbClr val="0070C0"/>
                  </a:gs>
                  <a:gs pos="60000">
                    <a:srgbClr val="FFC000"/>
                  </a:gs>
                  <a:gs pos="40000">
                    <a:srgbClr val="FFFF00"/>
                  </a:gs>
                  <a:gs pos="20000">
                    <a:schemeClr val="accent1">
                      <a:lumMod val="75000"/>
                      <a:lumOff val="25000"/>
                    </a:schemeClr>
                  </a:gs>
                  <a:gs pos="80000">
                    <a:srgbClr val="FF0000"/>
                  </a:gs>
                  <a:gs pos="96000">
                    <a:srgbClr val="7030A0"/>
                  </a:gs>
                </a:gsLst>
                <a:path path="shape">
                  <a:fillToRect l="50000" t="50000" r="50000" b="50000"/>
                </a:path>
                <a:tileRect/>
              </a:gradFill>
              <a:prstDash val="solid"/>
              <a:round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ECAF18A-E522-0CB3-585C-BE66E8C99ED6}"/>
                </a:ext>
              </a:extLst>
            </p:cNvPr>
            <p:cNvCxnSpPr>
              <a:cxnSpLocks/>
            </p:cNvCxnSpPr>
            <p:nvPr/>
          </p:nvCxnSpPr>
          <p:spPr>
            <a:xfrm>
              <a:off x="3213347" y="21291671"/>
              <a:ext cx="925801" cy="529891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632F410-B79C-302D-59D0-B09123CB17E5}"/>
                </a:ext>
              </a:extLst>
            </p:cNvPr>
            <p:cNvCxnSpPr>
              <a:cxnSpLocks/>
            </p:cNvCxnSpPr>
            <p:nvPr/>
          </p:nvCxnSpPr>
          <p:spPr>
            <a:xfrm>
              <a:off x="3213347" y="20121742"/>
              <a:ext cx="925801" cy="529891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1BE1171-652A-DD16-7B12-7C3027E3B608}"/>
                </a:ext>
              </a:extLst>
            </p:cNvPr>
            <p:cNvCxnSpPr>
              <a:cxnSpLocks/>
            </p:cNvCxnSpPr>
            <p:nvPr/>
          </p:nvCxnSpPr>
          <p:spPr>
            <a:xfrm>
              <a:off x="3205965" y="21398499"/>
              <a:ext cx="2879263" cy="0"/>
            </a:xfrm>
            <a:prstGeom prst="line">
              <a:avLst/>
            </a:prstGeom>
            <a:noFill/>
            <a:ln w="12700" cap="flat" cmpd="sng" algn="ctr">
              <a:solidFill>
                <a:srgbClr val="001427"/>
              </a:solidFill>
              <a:prstDash val="dash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DB35FD-B254-92E4-3224-A9C1BB05B8B9}"/>
                </a:ext>
              </a:extLst>
            </p:cNvPr>
            <p:cNvCxnSpPr>
              <a:cxnSpLocks/>
            </p:cNvCxnSpPr>
            <p:nvPr/>
          </p:nvCxnSpPr>
          <p:spPr>
            <a:xfrm>
              <a:off x="2990025" y="20242298"/>
              <a:ext cx="2304547" cy="0"/>
            </a:xfrm>
            <a:prstGeom prst="line">
              <a:avLst/>
            </a:prstGeom>
            <a:noFill/>
            <a:ln w="12700" cap="flat" cmpd="sng" algn="ctr">
              <a:solidFill>
                <a:srgbClr val="001427"/>
              </a:solidFill>
              <a:prstDash val="dash"/>
              <a:miter lim="800000"/>
            </a:ln>
            <a:effectLst/>
          </p:spPr>
        </p:cxn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194DBF01-C239-DF6F-7204-318B4085CB38}"/>
                </a:ext>
              </a:extLst>
            </p:cNvPr>
            <p:cNvSpPr/>
            <p:nvPr/>
          </p:nvSpPr>
          <p:spPr>
            <a:xfrm rot="4030493">
              <a:off x="3284687" y="21122523"/>
              <a:ext cx="621807" cy="583751"/>
            </a:xfrm>
            <a:prstGeom prst="arc">
              <a:avLst>
                <a:gd name="adj1" fmla="val 17358414"/>
                <a:gd name="adj2" fmla="val 20126186"/>
              </a:avLst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26A487B2-E397-ABEA-6FC1-10E766C89314}"/>
                </a:ext>
              </a:extLst>
            </p:cNvPr>
            <p:cNvSpPr/>
            <p:nvPr/>
          </p:nvSpPr>
          <p:spPr>
            <a:xfrm rot="4030493">
              <a:off x="3339963" y="19976684"/>
              <a:ext cx="621807" cy="583751"/>
            </a:xfrm>
            <a:prstGeom prst="arc">
              <a:avLst>
                <a:gd name="adj1" fmla="val 17358414"/>
                <a:gd name="adj2" fmla="val 20126186"/>
              </a:avLst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84973EB-F4A2-0CFE-9487-C17CC4B368E5}"/>
                    </a:ext>
                  </a:extLst>
                </p:cNvPr>
                <p:cNvSpPr txBox="1"/>
                <p:nvPr/>
              </p:nvSpPr>
              <p:spPr>
                <a:xfrm>
                  <a:off x="3912151" y="21462434"/>
                  <a:ext cx="1894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BB3918A6-3B1B-DB82-50FC-6FF67B5AB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151" y="21462434"/>
                  <a:ext cx="189475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31250" r="-18750" b="-9091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03EFDD2-9386-34E1-EED8-20ECFF1B4AD0}"/>
                    </a:ext>
                  </a:extLst>
                </p:cNvPr>
                <p:cNvSpPr txBox="1"/>
                <p:nvPr/>
              </p:nvSpPr>
              <p:spPr>
                <a:xfrm>
                  <a:off x="3972892" y="20279771"/>
                  <a:ext cx="1894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09AA354-4926-9A86-F819-9110FC9B6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92" y="20279771"/>
                  <a:ext cx="189475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5000" r="-25000" b="-8696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7819579-BB9D-0D2D-36A2-E524A814B3BD}"/>
                </a:ext>
              </a:extLst>
            </p:cNvPr>
            <p:cNvSpPr txBox="1"/>
            <p:nvPr/>
          </p:nvSpPr>
          <p:spPr>
            <a:xfrm>
              <a:off x="3241068" y="21874029"/>
              <a:ext cx="925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 (111)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FD9D82-B774-2B1F-8B57-39FDB66BD5D5}"/>
                </a:ext>
              </a:extLst>
            </p:cNvPr>
            <p:cNvSpPr txBox="1"/>
            <p:nvPr/>
          </p:nvSpPr>
          <p:spPr>
            <a:xfrm>
              <a:off x="5411835" y="21521537"/>
              <a:ext cx="10515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</a:t>
              </a:r>
              <a:r>
                <a:rPr kumimoji="0" lang="en-S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hite beam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375822-9EBC-95C7-A9C9-2ACE606596CB}"/>
                </a:ext>
              </a:extLst>
            </p:cNvPr>
            <p:cNvSpPr txBox="1"/>
            <p:nvPr/>
          </p:nvSpPr>
          <p:spPr>
            <a:xfrm>
              <a:off x="690193" y="20033743"/>
              <a:ext cx="10647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mono beam</a:t>
              </a:r>
              <a:endParaRPr kumimoji="0" lang="en-SE" sz="14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716BE6C-F702-D70A-8E4F-7581F3580CC3}"/>
                </a:ext>
              </a:extLst>
            </p:cNvPr>
            <p:cNvCxnSpPr>
              <a:cxnSpLocks/>
            </p:cNvCxnSpPr>
            <p:nvPr/>
          </p:nvCxnSpPr>
          <p:spPr>
            <a:xfrm>
              <a:off x="2238536" y="21539887"/>
              <a:ext cx="1450401" cy="0"/>
            </a:xfrm>
            <a:prstGeom prst="line">
              <a:avLst/>
            </a:prstGeom>
            <a:noFill/>
            <a:ln w="12700" cap="flat" cmpd="sng" algn="ctr">
              <a:solidFill>
                <a:srgbClr val="595555"/>
              </a:solidFill>
              <a:prstDash val="dash"/>
              <a:miter lim="800000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CB60C61-4C22-D8AE-FA26-A8B1CD6AC0EB}"/>
                </a:ext>
              </a:extLst>
            </p:cNvPr>
            <p:cNvCxnSpPr>
              <a:cxnSpLocks/>
            </p:cNvCxnSpPr>
            <p:nvPr/>
          </p:nvCxnSpPr>
          <p:spPr>
            <a:xfrm>
              <a:off x="2355982" y="20417598"/>
              <a:ext cx="0" cy="1103939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F40326-0EF3-0C89-A7D2-F150EF23F75D}"/>
                </a:ext>
              </a:extLst>
            </p:cNvPr>
            <p:cNvSpPr txBox="1"/>
            <p:nvPr/>
          </p:nvSpPr>
          <p:spPr>
            <a:xfrm rot="16200000">
              <a:off x="2247914" y="20759149"/>
              <a:ext cx="933718" cy="46166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vertical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beam offset</a:t>
              </a:r>
              <a:endParaRPr kumimoji="0" lang="en-S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1715D2B-DE1D-6E85-F2F8-C1DB52976B90}"/>
                </a:ext>
              </a:extLst>
            </p:cNvPr>
            <p:cNvSpPr txBox="1"/>
            <p:nvPr/>
          </p:nvSpPr>
          <p:spPr>
            <a:xfrm>
              <a:off x="3552602" y="19742334"/>
              <a:ext cx="1351588" cy="369332"/>
            </a:xfrm>
            <a:prstGeom prst="rect">
              <a:avLst/>
            </a:prstGeom>
            <a:gradFill rotWithShape="1">
              <a:gsLst>
                <a:gs pos="0">
                  <a:srgbClr val="00570C">
                    <a:satMod val="103000"/>
                    <a:lumMod val="102000"/>
                    <a:tint val="94000"/>
                  </a:srgbClr>
                </a:gs>
                <a:gs pos="50000">
                  <a:srgbClr val="00570C">
                    <a:satMod val="110000"/>
                    <a:lumMod val="100000"/>
                    <a:shade val="100000"/>
                  </a:srgbClr>
                </a:gs>
                <a:gs pos="100000">
                  <a:srgbClr val="00570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Bragg motor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D66E2E2-04F7-5D10-5290-15A2CDA3F173}"/>
                </a:ext>
              </a:extLst>
            </p:cNvPr>
            <p:cNvSpPr txBox="1"/>
            <p:nvPr/>
          </p:nvSpPr>
          <p:spPr>
            <a:xfrm>
              <a:off x="3218847" y="22561047"/>
              <a:ext cx="1008609" cy="584775"/>
            </a:xfrm>
            <a:prstGeom prst="rect">
              <a:avLst/>
            </a:prstGeom>
            <a:gradFill rotWithShape="1">
              <a:gsLst>
                <a:gs pos="0">
                  <a:srgbClr val="001427">
                    <a:satMod val="103000"/>
                    <a:lumMod val="102000"/>
                    <a:tint val="94000"/>
                  </a:srgbClr>
                </a:gs>
                <a:gs pos="50000">
                  <a:srgbClr val="001427">
                    <a:satMod val="110000"/>
                    <a:lumMod val="100000"/>
                    <a:shade val="100000"/>
                  </a:srgbClr>
                </a:gs>
                <a:gs pos="100000">
                  <a:srgbClr val="00142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DCM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F190F93-9F1C-6BC7-57D6-BAD1858E8640}"/>
                </a:ext>
              </a:extLst>
            </p:cNvPr>
            <p:cNvCxnSpPr>
              <a:cxnSpLocks/>
            </p:cNvCxnSpPr>
            <p:nvPr/>
          </p:nvCxnSpPr>
          <p:spPr>
            <a:xfrm>
              <a:off x="3631406" y="20411281"/>
              <a:ext cx="0" cy="995897"/>
            </a:xfrm>
            <a:prstGeom prst="line">
              <a:avLst/>
            </a:prstGeom>
            <a:ln w="60325">
              <a:gradFill flip="none" rotWithShape="1">
                <a:gsLst>
                  <a:gs pos="25000">
                    <a:srgbClr val="FF0000">
                      <a:lumMod val="22000"/>
                      <a:lumOff val="78000"/>
                    </a:srgbClr>
                  </a:gs>
                  <a:gs pos="89000">
                    <a:srgbClr val="FF0000"/>
                  </a:gs>
                </a:gsLst>
                <a:path path="rect">
                  <a:fillToRect t="100000" r="100000"/>
                </a:path>
                <a:tileRect l="-100000" b="-100000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24EC8FC-AAC3-F1DA-156F-5C8432ECB496}"/>
                </a:ext>
              </a:extLst>
            </p:cNvPr>
            <p:cNvCxnSpPr>
              <a:cxnSpLocks/>
            </p:cNvCxnSpPr>
            <p:nvPr/>
          </p:nvCxnSpPr>
          <p:spPr>
            <a:xfrm>
              <a:off x="924345" y="20416595"/>
              <a:ext cx="2707061" cy="1675"/>
            </a:xfrm>
            <a:prstGeom prst="line">
              <a:avLst/>
            </a:prstGeom>
            <a:ln w="60325">
              <a:gradFill flip="none" rotWithShape="1">
                <a:gsLst>
                  <a:gs pos="25000">
                    <a:srgbClr val="FF0000">
                      <a:lumMod val="22000"/>
                      <a:lumOff val="78000"/>
                    </a:srgbClr>
                  </a:gs>
                  <a:gs pos="89000">
                    <a:srgbClr val="FF0000"/>
                  </a:gs>
                </a:gsLst>
                <a:path path="rect">
                  <a:fillToRect t="100000" r="100000"/>
                </a:path>
                <a:tileRect l="-100000" b="-100000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2" descr="SPiiPlusES — ACS Motion Control">
            <a:extLst>
              <a:ext uri="{FF2B5EF4-FFF2-40B4-BE49-F238E27FC236}">
                <a16:creationId xmlns:a16="http://schemas.microsoft.com/office/drawing/2014/main" id="{8C8BD5CC-8B73-7932-C9ED-F06BF0123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72" t="9346" r="30943" b="10962"/>
          <a:stretch/>
        </p:blipFill>
        <p:spPr bwMode="auto">
          <a:xfrm>
            <a:off x="10817599" y="3774106"/>
            <a:ext cx="886764" cy="18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A8A1E6F5-E634-73CE-9A74-B4D9171E8F76}"/>
              </a:ext>
            </a:extLst>
          </p:cNvPr>
          <p:cNvSpPr txBox="1"/>
          <p:nvPr/>
        </p:nvSpPr>
        <p:spPr>
          <a:xfrm>
            <a:off x="10535781" y="3201546"/>
            <a:ext cx="1450401" cy="400431"/>
          </a:xfrm>
          <a:prstGeom prst="rect">
            <a:avLst/>
          </a:prstGeom>
          <a:gradFill rotWithShape="1">
            <a:gsLst>
              <a:gs pos="0">
                <a:srgbClr val="001427">
                  <a:satMod val="103000"/>
                  <a:lumMod val="102000"/>
                  <a:tint val="94000"/>
                </a:srgbClr>
              </a:gs>
              <a:gs pos="50000">
                <a:srgbClr val="001427">
                  <a:satMod val="110000"/>
                  <a:lumMod val="100000"/>
                  <a:shade val="100000"/>
                </a:srgbClr>
              </a:gs>
              <a:gs pos="100000">
                <a:srgbClr val="00142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2002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EtherCAT</a:t>
            </a:r>
            <a:endParaRPr kumimoji="0" lang="sv-SE" sz="200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2" descr="TANGO - Wikipedia">
            <a:extLst>
              <a:ext uri="{FF2B5EF4-FFF2-40B4-BE49-F238E27FC236}">
                <a16:creationId xmlns:a16="http://schemas.microsoft.com/office/drawing/2014/main" id="{8864F179-0064-E2C2-ADFA-CF181484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63" y="758661"/>
            <a:ext cx="2171777" cy="6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8748F-851B-4579-EBE1-42E6E2E826A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8957" y="1671447"/>
            <a:ext cx="4867432" cy="2867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5385A-6A93-B33B-EA2C-3401284329D9}"/>
              </a:ext>
            </a:extLst>
          </p:cNvPr>
          <p:cNvSpPr txBox="1"/>
          <p:nvPr/>
        </p:nvSpPr>
        <p:spPr>
          <a:xfrm>
            <a:off x="1058527" y="4800538"/>
            <a:ext cx="376278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</a:t>
            </a:r>
            <a:r>
              <a:rPr lang="en-SE" dirty="0"/>
              <a:t>oad different types of trajectory into the controller buffer, based on pre-defined and programmed functions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E627BE-5FEF-0399-FEE6-F30CB61363CA}"/>
              </a:ext>
            </a:extLst>
          </p:cNvPr>
          <p:cNvSpPr txBox="1"/>
          <p:nvPr/>
        </p:nvSpPr>
        <p:spPr>
          <a:xfrm>
            <a:off x="-48512" y="6112536"/>
            <a:ext cx="10611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Monochromator Motion Control Hardware Integration</a:t>
            </a:r>
          </a:p>
        </p:txBody>
      </p:sp>
    </p:spTree>
    <p:extLst>
      <p:ext uri="{BB962C8B-B14F-4D97-AF65-F5344CB8AC3E}">
        <p14:creationId xmlns:p14="http://schemas.microsoft.com/office/powerpoint/2010/main" val="399849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3195C-3357-1A91-C639-ABB6B5349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069635-8140-1294-4D45-8FBE83D11B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BF7F4-E822-20C0-DBD7-54D571AD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How’s the experiment synchronization performed?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3E1236-3746-113B-ABDE-3A477FA52D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SE" dirty="0"/>
              <a:t>Software group</a:t>
            </a:r>
          </a:p>
        </p:txBody>
      </p:sp>
    </p:spTree>
    <p:extLst>
      <p:ext uri="{BB962C8B-B14F-4D97-AF65-F5344CB8AC3E}">
        <p14:creationId xmlns:p14="http://schemas.microsoft.com/office/powerpoint/2010/main" val="3773664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0909D-ADC9-F1B3-9750-443DDA3D9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6BEA-3635-E632-1275-AD831132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AB3B3D-D193-4D24-58B4-ED78417FF6ED}"/>
              </a:ext>
            </a:extLst>
          </p:cNvPr>
          <p:cNvSpPr txBox="1"/>
          <p:nvPr/>
        </p:nvSpPr>
        <p:spPr>
          <a:xfrm>
            <a:off x="0" y="6139848"/>
            <a:ext cx="7638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How’s the data acquisition performed?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E38477-063E-2705-8E1C-A8781EC0F143}"/>
              </a:ext>
            </a:extLst>
          </p:cNvPr>
          <p:cNvSpPr/>
          <p:nvPr/>
        </p:nvSpPr>
        <p:spPr>
          <a:xfrm>
            <a:off x="7963310" y="107863"/>
            <a:ext cx="4057876" cy="1906948"/>
          </a:xfrm>
          <a:prstGeom prst="rect">
            <a:avLst/>
          </a:prstGeom>
          <a:noFill/>
          <a:ln w="38100"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4CF9BEB-B940-6CE8-1D82-5D1BF1D7B543}"/>
              </a:ext>
            </a:extLst>
          </p:cNvPr>
          <p:cNvGrpSpPr/>
          <p:nvPr/>
        </p:nvGrpSpPr>
        <p:grpSpPr>
          <a:xfrm>
            <a:off x="330571" y="188623"/>
            <a:ext cx="4522783" cy="2853353"/>
            <a:chOff x="-12502" y="35197"/>
            <a:chExt cx="4522783" cy="285335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AA21CAA-8CE1-6054-B767-4EA9469007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696" y="213919"/>
              <a:ext cx="4044655" cy="2526815"/>
              <a:chOff x="924345" y="19574616"/>
              <a:chExt cx="5519945" cy="3448473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338E3F8-A47F-FDDF-2CFC-297636985A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6666" y="19574616"/>
                <a:ext cx="3204000" cy="3204000"/>
              </a:xfrm>
              <a:prstGeom prst="ellipse">
                <a:avLst/>
              </a:prstGeom>
              <a:gradFill flip="none" rotWithShape="1">
                <a:gsLst>
                  <a:gs pos="9000">
                    <a:schemeClr val="bg1"/>
                  </a:gs>
                  <a:gs pos="46000">
                    <a:srgbClr val="FF8200">
                      <a:alpha val="48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22225" cap="flat" cmpd="sng" algn="ctr">
                <a:solidFill>
                  <a:srgbClr val="767171">
                    <a:shade val="15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B58761B-CF71-46CD-559C-23661E3C6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1103" y="21392725"/>
                <a:ext cx="2744230" cy="0"/>
              </a:xfrm>
              <a:prstGeom prst="line">
                <a:avLst/>
              </a:prstGeom>
              <a:ln w="276225" cap="sq" cmpd="sng">
                <a:gradFill flip="none" rotWithShape="1">
                  <a:gsLst>
                    <a:gs pos="3000">
                      <a:srgbClr val="0070C0"/>
                    </a:gs>
                    <a:gs pos="60000">
                      <a:srgbClr val="FFC000"/>
                    </a:gs>
                    <a:gs pos="40000">
                      <a:srgbClr val="FFFF00"/>
                    </a:gs>
                    <a:gs pos="20000">
                      <a:schemeClr val="accent1">
                        <a:lumMod val="75000"/>
                        <a:lumOff val="25000"/>
                      </a:schemeClr>
                    </a:gs>
                    <a:gs pos="80000">
                      <a:srgbClr val="FF0000"/>
                    </a:gs>
                    <a:gs pos="96000">
                      <a:srgbClr val="7030A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prstDash val="solid"/>
                <a:round/>
                <a:headEnd type="triangle" w="sm" len="sm"/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E564ACB-FA85-831C-BEA5-081C2AE88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3347" y="21291671"/>
                <a:ext cx="925801" cy="529891"/>
              </a:xfrm>
              <a:prstGeom prst="line">
                <a:avLst/>
              </a:prstGeom>
              <a:noFill/>
              <a:ln w="762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F161E1C-C5E0-A89F-3004-2C865FFD0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3347" y="20121742"/>
                <a:ext cx="925801" cy="529891"/>
              </a:xfrm>
              <a:prstGeom prst="line">
                <a:avLst/>
              </a:prstGeom>
              <a:noFill/>
              <a:ln w="762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6251B9B-BEF1-32EC-1D7F-223E07570F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5965" y="21398499"/>
                <a:ext cx="287926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1427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F3CF184-B1D8-66E2-BF79-C668B9584B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025" y="20242298"/>
                <a:ext cx="2304547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1427"/>
                </a:solidFill>
                <a:prstDash val="dash"/>
                <a:miter lim="800000"/>
              </a:ln>
              <a:effectLst/>
            </p:spPr>
          </p:cxnSp>
          <p:sp>
            <p:nvSpPr>
              <p:cNvPr id="52" name="Arc 51">
                <a:extLst>
                  <a:ext uri="{FF2B5EF4-FFF2-40B4-BE49-F238E27FC236}">
                    <a16:creationId xmlns:a16="http://schemas.microsoft.com/office/drawing/2014/main" id="{F2636AAB-D0CE-D5AC-BD2D-8111B53928D9}"/>
                  </a:ext>
                </a:extLst>
              </p:cNvPr>
              <p:cNvSpPr/>
              <p:nvPr/>
            </p:nvSpPr>
            <p:spPr>
              <a:xfrm rot="4030493">
                <a:off x="3284687" y="21122523"/>
                <a:ext cx="621807" cy="583751"/>
              </a:xfrm>
              <a:prstGeom prst="arc">
                <a:avLst>
                  <a:gd name="adj1" fmla="val 17358414"/>
                  <a:gd name="adj2" fmla="val 20126186"/>
                </a:avLst>
              </a:prstGeom>
              <a:noFill/>
              <a:ln w="19050" cap="flat" cmpd="sng" algn="ctr">
                <a:solidFill>
                  <a:srgbClr val="00142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sz="1050" b="0" i="0" u="none" strike="noStrike" kern="1200" cap="none" spc="0" normalizeH="0" baseline="0" noProof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Arc 52">
                <a:extLst>
                  <a:ext uri="{FF2B5EF4-FFF2-40B4-BE49-F238E27FC236}">
                    <a16:creationId xmlns:a16="http://schemas.microsoft.com/office/drawing/2014/main" id="{1B8B4F7E-5AD6-6BFD-E3AE-E8BD16732DEB}"/>
                  </a:ext>
                </a:extLst>
              </p:cNvPr>
              <p:cNvSpPr/>
              <p:nvPr/>
            </p:nvSpPr>
            <p:spPr>
              <a:xfrm rot="4030493">
                <a:off x="3339963" y="19976684"/>
                <a:ext cx="621807" cy="583751"/>
              </a:xfrm>
              <a:prstGeom prst="arc">
                <a:avLst>
                  <a:gd name="adj1" fmla="val 17358414"/>
                  <a:gd name="adj2" fmla="val 20126186"/>
                </a:avLst>
              </a:prstGeom>
              <a:noFill/>
              <a:ln w="19050" cap="flat" cmpd="sng" algn="ctr">
                <a:solidFill>
                  <a:srgbClr val="00142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sz="1050" b="0" i="0" u="none" strike="noStrike" kern="1200" cap="none" spc="0" normalizeH="0" baseline="0" noProof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08260D0F-F724-BCA8-7604-1DC82F2EE560}"/>
                      </a:ext>
                    </a:extLst>
                  </p:cNvPr>
                  <p:cNvSpPr txBox="1"/>
                  <p:nvPr/>
                </p:nvSpPr>
                <p:spPr>
                  <a:xfrm>
                    <a:off x="3912151" y="21462433"/>
                    <a:ext cx="149814" cy="2205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SE" sz="10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14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kumimoji="0" lang="en-SE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1427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08260D0F-F724-BCA8-7604-1DC82F2EE5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12151" y="21462433"/>
                    <a:ext cx="149814" cy="22052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0000" r="-20000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S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4E85E040-5469-FD0D-9951-7D93E7D2FCF1}"/>
                      </a:ext>
                    </a:extLst>
                  </p:cNvPr>
                  <p:cNvSpPr txBox="1"/>
                  <p:nvPr/>
                </p:nvSpPr>
                <p:spPr>
                  <a:xfrm>
                    <a:off x="3972892" y="20279770"/>
                    <a:ext cx="149814" cy="2205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SE" sz="10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14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kumimoji="0" lang="en-SE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1427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4E85E040-5469-FD0D-9951-7D93E7D2FC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72892" y="20279770"/>
                    <a:ext cx="149814" cy="22052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0000" r="-20000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S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0363858-73D3-587B-9766-165CC1606975}"/>
                  </a:ext>
                </a:extLst>
              </p:cNvPr>
              <p:cNvSpPr txBox="1"/>
              <p:nvPr/>
            </p:nvSpPr>
            <p:spPr>
              <a:xfrm>
                <a:off x="3226036" y="21722455"/>
                <a:ext cx="925802" cy="35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Si (111)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8DCF1B0-6A09-20A6-9EB3-201CB040D160}"/>
                  </a:ext>
                </a:extLst>
              </p:cNvPr>
              <p:cNvSpPr txBox="1"/>
              <p:nvPr/>
            </p:nvSpPr>
            <p:spPr>
              <a:xfrm>
                <a:off x="5430948" y="21521537"/>
                <a:ext cx="1013342" cy="315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</a:t>
                </a:r>
                <a:r>
                  <a:rPr kumimoji="0" lang="en-SE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hite beam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33FA3C7-7865-33DD-6654-CEB6CC99B63A}"/>
                  </a:ext>
                </a:extLst>
              </p:cNvPr>
              <p:cNvSpPr txBox="1"/>
              <p:nvPr/>
            </p:nvSpPr>
            <p:spPr>
              <a:xfrm>
                <a:off x="1095632" y="20402848"/>
                <a:ext cx="1026468" cy="315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mono beam</a:t>
                </a:r>
                <a:endParaRPr kumimoji="0" lang="en-S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A3C2CA4-7CD3-8ABD-B74D-45AEA9988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8536" y="21539887"/>
                <a:ext cx="1450401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95555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D92525CC-CAAF-99A6-F85F-C9C738FC72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5982" y="20417598"/>
                <a:ext cx="0" cy="1103939"/>
              </a:xfrm>
              <a:prstGeom prst="straightConnector1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418E3E8-40E1-D4A3-4C9A-7EEA4641E8C8}"/>
                  </a:ext>
                </a:extLst>
              </p:cNvPr>
              <p:cNvSpPr txBox="1"/>
              <p:nvPr/>
            </p:nvSpPr>
            <p:spPr>
              <a:xfrm rot="16200000">
                <a:off x="2245292" y="20758960"/>
                <a:ext cx="938961" cy="46204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vertical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beam offset</a:t>
                </a:r>
                <a:endParaRPr kumimoji="0" lang="en-S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67B30AF-70C0-FEAB-3F9B-00F175A4584E}"/>
                  </a:ext>
                </a:extLst>
              </p:cNvPr>
              <p:cNvSpPr txBox="1"/>
              <p:nvPr/>
            </p:nvSpPr>
            <p:spPr>
              <a:xfrm>
                <a:off x="3552602" y="19742334"/>
                <a:ext cx="1225550" cy="357032"/>
              </a:xfrm>
              <a:prstGeom prst="rect">
                <a:avLst/>
              </a:prstGeom>
              <a:gradFill rotWithShape="1">
                <a:gsLst>
                  <a:gs pos="0">
                    <a:srgbClr val="00570C">
                      <a:satMod val="103000"/>
                      <a:lumMod val="102000"/>
                      <a:tint val="94000"/>
                    </a:srgbClr>
                  </a:gs>
                  <a:gs pos="50000">
                    <a:srgbClr val="00570C">
                      <a:satMod val="110000"/>
                      <a:lumMod val="100000"/>
                      <a:shade val="100000"/>
                    </a:srgbClr>
                  </a:gs>
                  <a:gs pos="100000">
                    <a:srgbClr val="00570C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Bragg motor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4AFC48E-8A8F-D8CF-281C-63A1E1D60A91}"/>
                  </a:ext>
                </a:extLst>
              </p:cNvPr>
              <p:cNvSpPr txBox="1"/>
              <p:nvPr/>
            </p:nvSpPr>
            <p:spPr>
              <a:xfrm>
                <a:off x="3317113" y="22561047"/>
                <a:ext cx="812074" cy="462042"/>
              </a:xfrm>
              <a:prstGeom prst="rect">
                <a:avLst/>
              </a:prstGeom>
              <a:gradFill rotWithShape="1">
                <a:gsLst>
                  <a:gs pos="0">
                    <a:srgbClr val="001427">
                      <a:satMod val="103000"/>
                      <a:lumMod val="102000"/>
                      <a:tint val="94000"/>
                    </a:srgbClr>
                  </a:gs>
                  <a:gs pos="50000">
                    <a:srgbClr val="001427">
                      <a:satMod val="110000"/>
                      <a:lumMod val="100000"/>
                      <a:shade val="100000"/>
                    </a:srgbClr>
                  </a:gs>
                  <a:gs pos="100000">
                    <a:srgbClr val="001427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DCM</a:t>
                </a:r>
              </a:p>
            </p:txBody>
          </p:sp>
          <p:cxnSp>
            <p:nvCxnSpPr>
              <p:cNvPr id="4096" name="Straight Connector 4095">
                <a:extLst>
                  <a:ext uri="{FF2B5EF4-FFF2-40B4-BE49-F238E27FC236}">
                    <a16:creationId xmlns:a16="http://schemas.microsoft.com/office/drawing/2014/main" id="{BC6101B8-FC22-5B1E-752A-A0D749108D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1406" y="20411281"/>
                <a:ext cx="0" cy="995897"/>
              </a:xfrm>
              <a:prstGeom prst="line">
                <a:avLst/>
              </a:prstGeom>
              <a:ln w="60325">
                <a:gradFill flip="none" rotWithShape="1">
                  <a:gsLst>
                    <a:gs pos="25000">
                      <a:srgbClr val="FF0000">
                        <a:lumMod val="22000"/>
                        <a:lumOff val="78000"/>
                      </a:srgbClr>
                    </a:gs>
                    <a:gs pos="89000">
                      <a:srgbClr val="FF0000"/>
                    </a:gs>
                  </a:gsLst>
                  <a:path path="rect">
                    <a:fillToRect t="100000" r="100000"/>
                  </a:path>
                  <a:tileRect l="-100000" b="-100000"/>
                </a:gra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7" name="Straight Connector 4096">
                <a:extLst>
                  <a:ext uri="{FF2B5EF4-FFF2-40B4-BE49-F238E27FC236}">
                    <a16:creationId xmlns:a16="http://schemas.microsoft.com/office/drawing/2014/main" id="{73D96D37-9434-A1A1-657C-7A43CA952E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345" y="20416595"/>
                <a:ext cx="2707061" cy="1675"/>
              </a:xfrm>
              <a:prstGeom prst="line">
                <a:avLst/>
              </a:prstGeom>
              <a:ln w="60325">
                <a:gradFill flip="none" rotWithShape="1">
                  <a:gsLst>
                    <a:gs pos="25000">
                      <a:srgbClr val="FF0000">
                        <a:lumMod val="22000"/>
                        <a:lumOff val="78000"/>
                      </a:srgbClr>
                    </a:gs>
                    <a:gs pos="89000">
                      <a:srgbClr val="FF0000"/>
                    </a:gs>
                  </a:gsLst>
                  <a:path path="rect">
                    <a:fillToRect t="100000" r="100000"/>
                  </a:path>
                  <a:tileRect l="-100000" b="-100000"/>
                </a:gra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2767EA-5737-31EF-6AD3-5FA1BEA62661}"/>
                </a:ext>
              </a:extLst>
            </p:cNvPr>
            <p:cNvSpPr/>
            <p:nvPr/>
          </p:nvSpPr>
          <p:spPr>
            <a:xfrm>
              <a:off x="-12502" y="35197"/>
              <a:ext cx="4522783" cy="2853353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9EC5CD-2DC3-BBC2-4E4B-96A615BE5CF6}"/>
              </a:ext>
            </a:extLst>
          </p:cNvPr>
          <p:cNvGrpSpPr/>
          <p:nvPr/>
        </p:nvGrpSpPr>
        <p:grpSpPr>
          <a:xfrm>
            <a:off x="7113607" y="929202"/>
            <a:ext cx="3681221" cy="1796136"/>
            <a:chOff x="7708901" y="-96599"/>
            <a:chExt cx="3681221" cy="1796136"/>
          </a:xfrm>
        </p:grpSpPr>
        <p:pic>
          <p:nvPicPr>
            <p:cNvPr id="6" name="Picture 2" descr="SPiiPlusES — ACS Motion Control">
              <a:extLst>
                <a:ext uri="{FF2B5EF4-FFF2-40B4-BE49-F238E27FC236}">
                  <a16:creationId xmlns:a16="http://schemas.microsoft.com/office/drawing/2014/main" id="{98E73064-D956-A80D-9057-E74C07CB1F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72" t="9346" r="30943" b="10962"/>
            <a:stretch/>
          </p:blipFill>
          <p:spPr bwMode="auto">
            <a:xfrm>
              <a:off x="7809782" y="9950"/>
              <a:ext cx="769331" cy="1639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1C58FC-AD20-4437-C99D-26022CA526C6}"/>
                </a:ext>
              </a:extLst>
            </p:cNvPr>
            <p:cNvSpPr txBox="1"/>
            <p:nvPr/>
          </p:nvSpPr>
          <p:spPr>
            <a:xfrm>
              <a:off x="8669085" y="890928"/>
              <a:ext cx="2479605" cy="52322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performs parameterized trajectories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66C0E-B8DD-EAD9-E43C-EDC62E74D360}"/>
                </a:ext>
              </a:extLst>
            </p:cNvPr>
            <p:cNvSpPr txBox="1"/>
            <p:nvPr/>
          </p:nvSpPr>
          <p:spPr>
            <a:xfrm>
              <a:off x="8610311" y="167155"/>
              <a:ext cx="2597154" cy="646331"/>
            </a:xfrm>
            <a:prstGeom prst="rect">
              <a:avLst/>
            </a:prstGeom>
            <a:gradFill rotWithShape="1">
              <a:gsLst>
                <a:gs pos="0">
                  <a:srgbClr val="001427">
                    <a:satMod val="103000"/>
                    <a:lumMod val="102000"/>
                    <a:tint val="94000"/>
                  </a:srgbClr>
                </a:gs>
                <a:gs pos="50000">
                  <a:srgbClr val="001427">
                    <a:satMod val="110000"/>
                    <a:lumMod val="100000"/>
                    <a:shade val="100000"/>
                  </a:srgbClr>
                </a:gs>
                <a:gs pos="100000">
                  <a:srgbClr val="00142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 rtl="0"/>
              <a:r>
                <a:rPr kumimoji="0" lang="sv-SE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ACS SPiiPlusEC</a:t>
              </a:r>
            </a:p>
            <a:p>
              <a:pPr algn="ctr" rtl="0"/>
              <a:r>
                <a:rPr kumimoji="0" lang="sv-SE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motor controller</a:t>
              </a:r>
              <a:endParaRPr kumimoji="0" lang="en-S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E4219B-80AB-8B0F-979A-65D969799AE4}"/>
                </a:ext>
              </a:extLst>
            </p:cNvPr>
            <p:cNvSpPr/>
            <p:nvPr/>
          </p:nvSpPr>
          <p:spPr>
            <a:xfrm>
              <a:off x="7708901" y="-96599"/>
              <a:ext cx="3681221" cy="1796136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3B553F-09E4-9F4D-5B50-4F62BC71F05B}"/>
              </a:ext>
            </a:extLst>
          </p:cNvPr>
          <p:cNvGrpSpPr/>
          <p:nvPr/>
        </p:nvGrpSpPr>
        <p:grpSpPr>
          <a:xfrm>
            <a:off x="5648177" y="3437508"/>
            <a:ext cx="6076987" cy="2549720"/>
            <a:chOff x="6115013" y="2586884"/>
            <a:chExt cx="6076987" cy="2549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432E78-9F07-867C-5BF5-BABDE03853A6}"/>
                </a:ext>
              </a:extLst>
            </p:cNvPr>
            <p:cNvSpPr/>
            <p:nvPr/>
          </p:nvSpPr>
          <p:spPr>
            <a:xfrm>
              <a:off x="6115013" y="2663289"/>
              <a:ext cx="5986041" cy="2350944"/>
            </a:xfrm>
            <a:prstGeom prst="rect">
              <a:avLst/>
            </a:prstGeom>
            <a:gradFill flip="none" rotWithShape="1">
              <a:gsLst>
                <a:gs pos="0">
                  <a:srgbClr val="FFFC00">
                    <a:tint val="66000"/>
                    <a:satMod val="160000"/>
                  </a:srgbClr>
                </a:gs>
                <a:gs pos="50000">
                  <a:srgbClr val="FFFC00">
                    <a:tint val="44500"/>
                    <a:satMod val="160000"/>
                  </a:srgbClr>
                </a:gs>
                <a:gs pos="100000">
                  <a:srgbClr val="FFFC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9E64AA7-CAC5-E5F8-E1B9-768004F37382}"/>
                </a:ext>
              </a:extLst>
            </p:cNvPr>
            <p:cNvGrpSpPr/>
            <p:nvPr/>
          </p:nvGrpSpPr>
          <p:grpSpPr>
            <a:xfrm>
              <a:off x="6205959" y="2586884"/>
              <a:ext cx="5986041" cy="2549720"/>
              <a:chOff x="23324859" y="18126151"/>
              <a:chExt cx="5986041" cy="2549720"/>
            </a:xfrm>
          </p:grpSpPr>
          <p:grpSp>
            <p:nvGrpSpPr>
              <p:cNvPr id="4105" name="Group 4104">
                <a:extLst>
                  <a:ext uri="{FF2B5EF4-FFF2-40B4-BE49-F238E27FC236}">
                    <a16:creationId xmlns:a16="http://schemas.microsoft.com/office/drawing/2014/main" id="{4465C5DB-D4BE-8DCD-DE75-02E0165CF3D2}"/>
                  </a:ext>
                </a:extLst>
              </p:cNvPr>
              <p:cNvGrpSpPr/>
              <p:nvPr/>
            </p:nvGrpSpPr>
            <p:grpSpPr>
              <a:xfrm>
                <a:off x="23324859" y="18126151"/>
                <a:ext cx="5986041" cy="2549720"/>
                <a:chOff x="8743501" y="-1275893"/>
                <a:chExt cx="5986041" cy="2549720"/>
              </a:xfrm>
            </p:grpSpPr>
            <p:sp>
              <p:nvSpPr>
                <p:cNvPr id="4107" name="Rectangle 4106">
                  <a:extLst>
                    <a:ext uri="{FF2B5EF4-FFF2-40B4-BE49-F238E27FC236}">
                      <a16:creationId xmlns:a16="http://schemas.microsoft.com/office/drawing/2014/main" id="{7251FB94-B953-F6D0-078D-0C3EA491581E}"/>
                    </a:ext>
                  </a:extLst>
                </p:cNvPr>
                <p:cNvSpPr/>
                <p:nvPr/>
              </p:nvSpPr>
              <p:spPr>
                <a:xfrm>
                  <a:off x="8743501" y="-1275893"/>
                  <a:ext cx="5986041" cy="2549720"/>
                </a:xfrm>
                <a:prstGeom prst="rect">
                  <a:avLst/>
                </a:prstGeom>
                <a:noFill/>
                <a:ln w="38100">
                  <a:noFill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SE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4108" name="Picture 2">
                  <a:extLst>
                    <a:ext uri="{FF2B5EF4-FFF2-40B4-BE49-F238E27FC236}">
                      <a16:creationId xmlns:a16="http://schemas.microsoft.com/office/drawing/2014/main" id="{2A075E10-5F99-CF98-B541-E1BFFB559D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28532" y="-519656"/>
                  <a:ext cx="2683065" cy="10159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109" name="Straight Connector 4108">
                  <a:extLst>
                    <a:ext uri="{FF2B5EF4-FFF2-40B4-BE49-F238E27FC236}">
                      <a16:creationId xmlns:a16="http://schemas.microsoft.com/office/drawing/2014/main" id="{B57E80D0-DF0F-338E-F2F0-C41D5FF1FA26}"/>
                    </a:ext>
                  </a:extLst>
                </p:cNvPr>
                <p:cNvCxnSpPr>
                  <a:cxnSpLocks/>
                  <a:stCxn id="4110" idx="2"/>
                </p:cNvCxnSpPr>
                <p:nvPr/>
              </p:nvCxnSpPr>
              <p:spPr>
                <a:xfrm flipH="1">
                  <a:off x="11026070" y="-701919"/>
                  <a:ext cx="7" cy="47564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1427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110" name="Rectangle 4109">
                  <a:extLst>
                    <a:ext uri="{FF2B5EF4-FFF2-40B4-BE49-F238E27FC236}">
                      <a16:creationId xmlns:a16="http://schemas.microsoft.com/office/drawing/2014/main" id="{67FD5643-DE05-7FC7-FE97-607CFC09BE58}"/>
                    </a:ext>
                  </a:extLst>
                </p:cNvPr>
                <p:cNvSpPr/>
                <p:nvPr/>
              </p:nvSpPr>
              <p:spPr>
                <a:xfrm>
                  <a:off x="10540557" y="-972999"/>
                  <a:ext cx="971040" cy="27108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570C">
                        <a:lumMod val="67000"/>
                      </a:srgbClr>
                    </a:gs>
                    <a:gs pos="48000">
                      <a:srgbClr val="00570C">
                        <a:lumMod val="97000"/>
                        <a:lumOff val="3000"/>
                      </a:srgbClr>
                    </a:gs>
                    <a:gs pos="100000">
                      <a:srgbClr val="00570C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TTLOUT</a:t>
                  </a:r>
                  <a:endParaRPr kumimoji="0" lang="en-S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111" name="Straight Connector 4110">
                  <a:extLst>
                    <a:ext uri="{FF2B5EF4-FFF2-40B4-BE49-F238E27FC236}">
                      <a16:creationId xmlns:a16="http://schemas.microsoft.com/office/drawing/2014/main" id="{7EA869B1-9319-F41A-FCF6-3ADE322F62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95709" y="-695343"/>
                  <a:ext cx="0" cy="46907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1427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112" name="Rectangle 4111">
                  <a:extLst>
                    <a:ext uri="{FF2B5EF4-FFF2-40B4-BE49-F238E27FC236}">
                      <a16:creationId xmlns:a16="http://schemas.microsoft.com/office/drawing/2014/main" id="{72FEF6DE-E4EC-D2E3-9E50-DA1712A3BB90}"/>
                    </a:ext>
                  </a:extLst>
                </p:cNvPr>
                <p:cNvSpPr/>
                <p:nvPr/>
              </p:nvSpPr>
              <p:spPr>
                <a:xfrm>
                  <a:off x="9110189" y="-1031880"/>
                  <a:ext cx="971040" cy="36939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570C">
                        <a:lumMod val="67000"/>
                      </a:srgbClr>
                    </a:gs>
                    <a:gs pos="48000">
                      <a:srgbClr val="00570C">
                        <a:lumMod val="97000"/>
                        <a:lumOff val="3000"/>
                      </a:srgbClr>
                    </a:gs>
                    <a:gs pos="100000">
                      <a:srgbClr val="00570C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encoder reading input</a:t>
                  </a:r>
                  <a:endParaRPr kumimoji="0" lang="en-S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113" name="Straight Connector 4112">
                  <a:extLst>
                    <a:ext uri="{FF2B5EF4-FFF2-40B4-BE49-F238E27FC236}">
                      <a16:creationId xmlns:a16="http://schemas.microsoft.com/office/drawing/2014/main" id="{2CB2E3A3-0A1C-C13E-2146-9996E5D00E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68775" y="123133"/>
                  <a:ext cx="7" cy="69209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1427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114" name="Rectangle 4113">
                  <a:extLst>
                    <a:ext uri="{FF2B5EF4-FFF2-40B4-BE49-F238E27FC236}">
                      <a16:creationId xmlns:a16="http://schemas.microsoft.com/office/drawing/2014/main" id="{DC54CCCA-ED2F-35DF-2C64-D7D05AFB15D1}"/>
                    </a:ext>
                  </a:extLst>
                </p:cNvPr>
                <p:cNvSpPr/>
                <p:nvPr/>
              </p:nvSpPr>
              <p:spPr>
                <a:xfrm>
                  <a:off x="9078366" y="734112"/>
                  <a:ext cx="971040" cy="27108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570C">
                        <a:lumMod val="67000"/>
                      </a:srgbClr>
                    </a:gs>
                    <a:gs pos="48000">
                      <a:srgbClr val="00570C">
                        <a:lumMod val="97000"/>
                        <a:lumOff val="3000"/>
                      </a:srgbClr>
                    </a:gs>
                    <a:gs pos="100000">
                      <a:srgbClr val="00570C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Analog input</a:t>
                  </a:r>
                  <a:endParaRPr kumimoji="0" lang="en-S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115" name="Straight Connector 4114">
                  <a:extLst>
                    <a:ext uri="{FF2B5EF4-FFF2-40B4-BE49-F238E27FC236}">
                      <a16:creationId xmlns:a16="http://schemas.microsoft.com/office/drawing/2014/main" id="{3505DC50-9163-2497-25BC-05AAACCCF1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26070" y="15256"/>
                  <a:ext cx="87924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1427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116" name="TextBox 4115">
                  <a:extLst>
                    <a:ext uri="{FF2B5EF4-FFF2-40B4-BE49-F238E27FC236}">
                      <a16:creationId xmlns:a16="http://schemas.microsoft.com/office/drawing/2014/main" id="{C4287A2C-3522-5474-3C28-48A8EC08368A}"/>
                    </a:ext>
                  </a:extLst>
                </p:cNvPr>
                <p:cNvSpPr txBox="1"/>
                <p:nvPr/>
              </p:nvSpPr>
              <p:spPr>
                <a:xfrm>
                  <a:off x="13139718" y="-1071142"/>
                  <a:ext cx="1361610" cy="369332"/>
                </a:xfrm>
                <a:prstGeom prst="rect">
                  <a:avLst/>
                </a:prstGeom>
                <a:gradFill rotWithShape="1">
                  <a:gsLst>
                    <a:gs pos="0">
                      <a:srgbClr val="001427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001427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001427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PandABox</a:t>
                  </a:r>
                  <a:endParaRPr kumimoji="0" lang="en-SE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4117" name="Picture 4116">
                  <a:extLst>
                    <a:ext uri="{FF2B5EF4-FFF2-40B4-BE49-F238E27FC236}">
                      <a16:creationId xmlns:a16="http://schemas.microsoft.com/office/drawing/2014/main" id="{E69F9463-F771-09FB-21A8-D3E0AF020B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647047" y="-553215"/>
                  <a:ext cx="1209585" cy="1022393"/>
                </a:xfrm>
                <a:prstGeom prst="rect">
                  <a:avLst/>
                </a:prstGeom>
              </p:spPr>
            </p:pic>
          </p:grpSp>
          <p:pic>
            <p:nvPicPr>
              <p:cNvPr id="4106" name="Picture 410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65AF2AC9-F647-B0CF-67EA-9A1614D08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6916" y="19075671"/>
                <a:ext cx="1214555" cy="780785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A36E6F-878A-1F87-B39E-E0437ADDDB80}"/>
              </a:ext>
            </a:extLst>
          </p:cNvPr>
          <p:cNvGrpSpPr/>
          <p:nvPr/>
        </p:nvGrpSpPr>
        <p:grpSpPr>
          <a:xfrm>
            <a:off x="504575" y="3475046"/>
            <a:ext cx="3990489" cy="2369950"/>
            <a:chOff x="53458" y="3349262"/>
            <a:chExt cx="3990489" cy="236995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C6C5E1D-EDBB-4745-8709-853B09AF6F0F}"/>
                </a:ext>
              </a:extLst>
            </p:cNvPr>
            <p:cNvGrpSpPr/>
            <p:nvPr/>
          </p:nvGrpSpPr>
          <p:grpSpPr>
            <a:xfrm>
              <a:off x="53458" y="3452791"/>
              <a:ext cx="3835282" cy="2136152"/>
              <a:chOff x="17843981" y="18248837"/>
              <a:chExt cx="3835282" cy="2136152"/>
            </a:xfrm>
          </p:grpSpPr>
          <p:sp>
            <p:nvSpPr>
              <p:cNvPr id="4098" name="Rectangle 4097">
                <a:extLst>
                  <a:ext uri="{FF2B5EF4-FFF2-40B4-BE49-F238E27FC236}">
                    <a16:creationId xmlns:a16="http://schemas.microsoft.com/office/drawing/2014/main" id="{398CAEDA-688C-CF89-96F5-F3EABB80106C}"/>
                  </a:ext>
                </a:extLst>
              </p:cNvPr>
              <p:cNvSpPr/>
              <p:nvPr/>
            </p:nvSpPr>
            <p:spPr>
              <a:xfrm>
                <a:off x="18093230" y="18248837"/>
                <a:ext cx="3586033" cy="2136152"/>
              </a:xfrm>
              <a:prstGeom prst="rect">
                <a:avLst/>
              </a:prstGeom>
              <a:solidFill>
                <a:schemeClr val="bg1">
                  <a:alpha val="56000"/>
                </a:schemeClr>
              </a:solidFill>
              <a:ln w="38100"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E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4099" name="Picture 2" descr="Em# Electrometer Comes to Light">
                <a:extLst>
                  <a:ext uri="{FF2B5EF4-FFF2-40B4-BE49-F238E27FC236}">
                    <a16:creationId xmlns:a16="http://schemas.microsoft.com/office/drawing/2014/main" id="{A6A6B689-D22D-1461-9038-44DE54E653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794" b="89691" l="8108" r="89961">
                            <a14:foregroundMark x1="30116" y1="70619" x2="30116" y2="70619"/>
                            <a14:foregroundMark x1="33591" y1="72165" x2="33591" y2="72165"/>
                            <a14:foregroundMark x1="88417" y1="24227" x2="88417" y2="24227"/>
                            <a14:foregroundMark x1="88803" y1="23711" x2="88803" y2="23711"/>
                            <a14:foregroundMark x1="8108" y1="34536" x2="8108" y2="345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33554" y="18821789"/>
                <a:ext cx="1645709" cy="12326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1" name="Picture 4" descr="DECTRIS EIGER2 R - Dectris">
                <a:extLst>
                  <a:ext uri="{FF2B5EF4-FFF2-40B4-BE49-F238E27FC236}">
                    <a16:creationId xmlns:a16="http://schemas.microsoft.com/office/drawing/2014/main" id="{4632480D-B303-65AF-FE6F-44EAF5A32E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3981" y="18623258"/>
                <a:ext cx="2362368" cy="15819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02" name="TextBox 4101">
                <a:extLst>
                  <a:ext uri="{FF2B5EF4-FFF2-40B4-BE49-F238E27FC236}">
                    <a16:creationId xmlns:a16="http://schemas.microsoft.com/office/drawing/2014/main" id="{1EB22847-74C8-DFA9-F458-6FDF3140324E}"/>
                  </a:ext>
                </a:extLst>
              </p:cNvPr>
              <p:cNvSpPr txBox="1"/>
              <p:nvPr/>
            </p:nvSpPr>
            <p:spPr>
              <a:xfrm>
                <a:off x="18958548" y="18334450"/>
                <a:ext cx="1894058" cy="369332"/>
              </a:xfrm>
              <a:prstGeom prst="rect">
                <a:avLst/>
              </a:prstGeom>
              <a:gradFill rotWithShape="1">
                <a:gsLst>
                  <a:gs pos="0">
                    <a:srgbClr val="001427">
                      <a:satMod val="103000"/>
                      <a:lumMod val="102000"/>
                      <a:tint val="94000"/>
                    </a:srgbClr>
                  </a:gs>
                  <a:gs pos="50000">
                    <a:srgbClr val="001427">
                      <a:satMod val="110000"/>
                      <a:lumMod val="100000"/>
                      <a:shade val="100000"/>
                    </a:srgbClr>
                  </a:gs>
                  <a:gs pos="100000">
                    <a:srgbClr val="001427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Detectors</a:t>
                </a:r>
                <a:endParaRPr kumimoji="0" lang="en-SE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103" name="Rectangle 4102">
                <a:extLst>
                  <a:ext uri="{FF2B5EF4-FFF2-40B4-BE49-F238E27FC236}">
                    <a16:creationId xmlns:a16="http://schemas.microsoft.com/office/drawing/2014/main" id="{412D5AAE-1A60-5C3F-AE6F-DB486A58D451}"/>
                  </a:ext>
                </a:extLst>
              </p:cNvPr>
              <p:cNvSpPr/>
              <p:nvPr/>
            </p:nvSpPr>
            <p:spPr>
              <a:xfrm>
                <a:off x="18586526" y="20054482"/>
                <a:ext cx="744043" cy="271080"/>
              </a:xfrm>
              <a:prstGeom prst="rect">
                <a:avLst/>
              </a:prstGeom>
              <a:gradFill flip="none" rotWithShape="1">
                <a:gsLst>
                  <a:gs pos="0">
                    <a:srgbClr val="00570C">
                      <a:lumMod val="67000"/>
                    </a:srgbClr>
                  </a:gs>
                  <a:gs pos="48000">
                    <a:srgbClr val="00570C">
                      <a:lumMod val="97000"/>
                      <a:lumOff val="3000"/>
                    </a:srgbClr>
                  </a:gs>
                  <a:gs pos="100000">
                    <a:srgbClr val="00570C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Eiger</a:t>
                </a:r>
                <a:endParaRPr kumimoji="0" lang="en-S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104" name="Rectangle 4103">
                <a:extLst>
                  <a:ext uri="{FF2B5EF4-FFF2-40B4-BE49-F238E27FC236}">
                    <a16:creationId xmlns:a16="http://schemas.microsoft.com/office/drawing/2014/main" id="{C06A5A6B-E9F5-5B54-7501-FC408780A862}"/>
                  </a:ext>
                </a:extLst>
              </p:cNvPr>
              <p:cNvSpPr/>
              <p:nvPr/>
            </p:nvSpPr>
            <p:spPr>
              <a:xfrm>
                <a:off x="20483682" y="20054482"/>
                <a:ext cx="744043" cy="271080"/>
              </a:xfrm>
              <a:prstGeom prst="rect">
                <a:avLst/>
              </a:prstGeom>
              <a:gradFill flip="none" rotWithShape="1">
                <a:gsLst>
                  <a:gs pos="0">
                    <a:srgbClr val="00570C">
                      <a:lumMod val="67000"/>
                    </a:srgbClr>
                  </a:gs>
                  <a:gs pos="48000">
                    <a:srgbClr val="00570C">
                      <a:lumMod val="97000"/>
                      <a:lumOff val="3000"/>
                    </a:srgbClr>
                  </a:gs>
                  <a:gs pos="100000">
                    <a:srgbClr val="00570C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Alba EM</a:t>
                </a:r>
                <a:endParaRPr kumimoji="0" lang="en-S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0B09C7F-F555-0E25-1672-8079AD4F9650}"/>
                </a:ext>
              </a:extLst>
            </p:cNvPr>
            <p:cNvSpPr/>
            <p:nvPr/>
          </p:nvSpPr>
          <p:spPr>
            <a:xfrm>
              <a:off x="226948" y="3349262"/>
              <a:ext cx="3816999" cy="2369950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sp>
        <p:nvSpPr>
          <p:cNvPr id="24" name="Right Arrow 23">
            <a:extLst>
              <a:ext uri="{FF2B5EF4-FFF2-40B4-BE49-F238E27FC236}">
                <a16:creationId xmlns:a16="http://schemas.microsoft.com/office/drawing/2014/main" id="{6EEEE1A2-0D5C-5615-3C54-7146DF63970D}"/>
              </a:ext>
            </a:extLst>
          </p:cNvPr>
          <p:cNvSpPr/>
          <p:nvPr/>
        </p:nvSpPr>
        <p:spPr>
          <a:xfrm>
            <a:off x="4655365" y="1558694"/>
            <a:ext cx="2559123" cy="382447"/>
          </a:xfrm>
          <a:prstGeom prst="rightArrow">
            <a:avLst>
              <a:gd name="adj1" fmla="val 50000"/>
              <a:gd name="adj2" fmla="val 89308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8ADD8731-97FD-7DBD-E443-58FD6DC32ADB}"/>
              </a:ext>
            </a:extLst>
          </p:cNvPr>
          <p:cNvSpPr/>
          <p:nvPr/>
        </p:nvSpPr>
        <p:spPr>
          <a:xfrm rot="5400000">
            <a:off x="8365747" y="2955115"/>
            <a:ext cx="1059865" cy="392949"/>
          </a:xfrm>
          <a:prstGeom prst="rightArrow">
            <a:avLst>
              <a:gd name="adj1" fmla="val 50000"/>
              <a:gd name="adj2" fmla="val 89308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E5ED91FA-D172-D0C1-BB0B-20FD40196ED5}"/>
              </a:ext>
            </a:extLst>
          </p:cNvPr>
          <p:cNvSpPr/>
          <p:nvPr/>
        </p:nvSpPr>
        <p:spPr>
          <a:xfrm rot="10800000">
            <a:off x="4301094" y="4576647"/>
            <a:ext cx="1450383" cy="382447"/>
          </a:xfrm>
          <a:prstGeom prst="rightArrow">
            <a:avLst>
              <a:gd name="adj1" fmla="val 50000"/>
              <a:gd name="adj2" fmla="val 89308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DA642F-F42A-FB5C-30E6-51816A25E5AD}"/>
              </a:ext>
            </a:extLst>
          </p:cNvPr>
          <p:cNvSpPr txBox="1"/>
          <p:nvPr/>
        </p:nvSpPr>
        <p:spPr>
          <a:xfrm>
            <a:off x="8395057" y="541928"/>
            <a:ext cx="111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Trajectory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58B856-C3EE-417E-153C-928128E18F84}"/>
              </a:ext>
            </a:extLst>
          </p:cNvPr>
          <p:cNvSpPr txBox="1"/>
          <p:nvPr/>
        </p:nvSpPr>
        <p:spPr>
          <a:xfrm>
            <a:off x="9942946" y="5470634"/>
            <a:ext cx="167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Synchronization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6B30C8-2D75-DD50-1F84-2D9CEDA9DBBB}"/>
              </a:ext>
            </a:extLst>
          </p:cNvPr>
          <p:cNvSpPr txBox="1"/>
          <p:nvPr/>
        </p:nvSpPr>
        <p:spPr>
          <a:xfrm>
            <a:off x="2299619" y="5426538"/>
            <a:ext cx="60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DAQ</a:t>
            </a:r>
          </a:p>
        </p:txBody>
      </p:sp>
    </p:spTree>
    <p:extLst>
      <p:ext uri="{BB962C8B-B14F-4D97-AF65-F5344CB8AC3E}">
        <p14:creationId xmlns:p14="http://schemas.microsoft.com/office/powerpoint/2010/main" val="294090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2867B-AEDA-81D2-EF56-CD58C29FB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D2145D-2FDB-0334-46C1-A360B0785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15"/>
          <a:stretch/>
        </p:blipFill>
        <p:spPr>
          <a:xfrm>
            <a:off x="6886136" y="1360193"/>
            <a:ext cx="4894109" cy="1701250"/>
          </a:xfrm>
          <a:prstGeom prst="rect">
            <a:avLst/>
          </a:prstGeom>
          <a:ln>
            <a:solidFill>
              <a:srgbClr val="001427"/>
            </a:solidFill>
          </a:ln>
        </p:spPr>
      </p:pic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312E8F96-FD13-3380-B9A3-6C5849E8E668}"/>
              </a:ext>
            </a:extLst>
          </p:cNvPr>
          <p:cNvCxnSpPr>
            <a:stCxn id="4112" idx="3"/>
            <a:endCxn id="3" idx="1"/>
          </p:cNvCxnSpPr>
          <p:nvPr/>
        </p:nvCxnSpPr>
        <p:spPr>
          <a:xfrm flipV="1">
            <a:off x="1881671" y="992789"/>
            <a:ext cx="2148190" cy="1301686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9E74DC8-BA0C-1FC7-A3FE-4AB94580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FE4FF-8947-5315-4890-1C6F3F8E1532}"/>
              </a:ext>
            </a:extLst>
          </p:cNvPr>
          <p:cNvSpPr txBox="1"/>
          <p:nvPr/>
        </p:nvSpPr>
        <p:spPr>
          <a:xfrm>
            <a:off x="3480" y="6143821"/>
            <a:ext cx="8097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Position-based hardware synchronization</a:t>
            </a: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B253CDF8-F8A3-380A-D860-1B3FE070B947}"/>
              </a:ext>
            </a:extLst>
          </p:cNvPr>
          <p:cNvSpPr/>
          <p:nvPr/>
        </p:nvSpPr>
        <p:spPr>
          <a:xfrm>
            <a:off x="5708014" y="1280913"/>
            <a:ext cx="5986041" cy="1848977"/>
          </a:xfrm>
          <a:prstGeom prst="rect">
            <a:avLst/>
          </a:prstGeom>
          <a:noFill/>
          <a:ln w="38100"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16" name="TextBox 4115">
            <a:extLst>
              <a:ext uri="{FF2B5EF4-FFF2-40B4-BE49-F238E27FC236}">
                <a16:creationId xmlns:a16="http://schemas.microsoft.com/office/drawing/2014/main" id="{D82CA923-8473-5E82-893C-240301B8C342}"/>
              </a:ext>
            </a:extLst>
          </p:cNvPr>
          <p:cNvSpPr txBox="1"/>
          <p:nvPr/>
        </p:nvSpPr>
        <p:spPr>
          <a:xfrm>
            <a:off x="426830" y="209022"/>
            <a:ext cx="2951369" cy="584775"/>
          </a:xfrm>
          <a:prstGeom prst="rect">
            <a:avLst/>
          </a:prstGeom>
          <a:gradFill rotWithShape="1">
            <a:gsLst>
              <a:gs pos="0">
                <a:srgbClr val="001427">
                  <a:satMod val="103000"/>
                  <a:lumMod val="102000"/>
                  <a:tint val="94000"/>
                </a:srgbClr>
              </a:gs>
              <a:gs pos="50000">
                <a:srgbClr val="001427">
                  <a:satMod val="110000"/>
                  <a:lumMod val="100000"/>
                  <a:shade val="100000"/>
                </a:srgbClr>
              </a:gs>
              <a:gs pos="100000">
                <a:srgbClr val="00142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PandABox</a:t>
            </a:r>
            <a:endParaRPr kumimoji="0" lang="en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998449-4030-5723-A6CB-5123BB1B9DBE}"/>
              </a:ext>
            </a:extLst>
          </p:cNvPr>
          <p:cNvGrpSpPr/>
          <p:nvPr/>
        </p:nvGrpSpPr>
        <p:grpSpPr>
          <a:xfrm>
            <a:off x="628974" y="2109780"/>
            <a:ext cx="4028100" cy="2037072"/>
            <a:chOff x="1819445" y="2415286"/>
            <a:chExt cx="4028100" cy="2037072"/>
          </a:xfrm>
        </p:grpSpPr>
        <p:pic>
          <p:nvPicPr>
            <p:cNvPr id="4108" name="Picture 2">
              <a:extLst>
                <a:ext uri="{FF2B5EF4-FFF2-40B4-BE49-F238E27FC236}">
                  <a16:creationId xmlns:a16="http://schemas.microsoft.com/office/drawing/2014/main" id="{3F98D386-53B5-84B1-C22B-70039DBBE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445" y="2927510"/>
              <a:ext cx="2683065" cy="101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09" name="Straight Connector 4108">
              <a:extLst>
                <a:ext uri="{FF2B5EF4-FFF2-40B4-BE49-F238E27FC236}">
                  <a16:creationId xmlns:a16="http://schemas.microsoft.com/office/drawing/2014/main" id="{71895752-BD58-936D-A88B-3AB80B9F6BA3}"/>
                </a:ext>
              </a:extLst>
            </p:cNvPr>
            <p:cNvCxnSpPr>
              <a:cxnSpLocks/>
              <a:stCxn id="4110" idx="2"/>
            </p:cNvCxnSpPr>
            <p:nvPr/>
          </p:nvCxnSpPr>
          <p:spPr>
            <a:xfrm flipH="1">
              <a:off x="4016983" y="2745247"/>
              <a:ext cx="7" cy="475649"/>
            </a:xfrm>
            <a:prstGeom prst="line">
              <a:avLst/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</p:cxnSp>
        <p:sp>
          <p:nvSpPr>
            <p:cNvPr id="4110" name="Rectangle 4109">
              <a:extLst>
                <a:ext uri="{FF2B5EF4-FFF2-40B4-BE49-F238E27FC236}">
                  <a16:creationId xmlns:a16="http://schemas.microsoft.com/office/drawing/2014/main" id="{2CB8F8BD-661F-4EDF-CC03-98352E61CE64}"/>
                </a:ext>
              </a:extLst>
            </p:cNvPr>
            <p:cNvSpPr/>
            <p:nvPr/>
          </p:nvSpPr>
          <p:spPr>
            <a:xfrm>
              <a:off x="3531470" y="2474167"/>
              <a:ext cx="971040" cy="271080"/>
            </a:xfrm>
            <a:prstGeom prst="rect">
              <a:avLst/>
            </a:prstGeom>
            <a:gradFill flip="none" rotWithShape="1">
              <a:gsLst>
                <a:gs pos="0">
                  <a:srgbClr val="00570C">
                    <a:lumMod val="67000"/>
                  </a:srgbClr>
                </a:gs>
                <a:gs pos="48000">
                  <a:srgbClr val="00570C">
                    <a:lumMod val="97000"/>
                    <a:lumOff val="3000"/>
                  </a:srgbClr>
                </a:gs>
                <a:gs pos="100000">
                  <a:srgbClr val="00570C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TTLOUT</a:t>
              </a:r>
              <a:endParaRPr kumimoji="0" lang="en-SE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111" name="Straight Connector 4110">
              <a:extLst>
                <a:ext uri="{FF2B5EF4-FFF2-40B4-BE49-F238E27FC236}">
                  <a16:creationId xmlns:a16="http://schemas.microsoft.com/office/drawing/2014/main" id="{14F9A98E-C3BD-8511-7566-8FF218A34FFA}"/>
                </a:ext>
              </a:extLst>
            </p:cNvPr>
            <p:cNvCxnSpPr>
              <a:cxnSpLocks/>
            </p:cNvCxnSpPr>
            <p:nvPr/>
          </p:nvCxnSpPr>
          <p:spPr>
            <a:xfrm>
              <a:off x="2586622" y="2751823"/>
              <a:ext cx="0" cy="469073"/>
            </a:xfrm>
            <a:prstGeom prst="line">
              <a:avLst/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</p:cxnSp>
        <p:sp>
          <p:nvSpPr>
            <p:cNvPr id="4112" name="Rectangle 4111">
              <a:extLst>
                <a:ext uri="{FF2B5EF4-FFF2-40B4-BE49-F238E27FC236}">
                  <a16:creationId xmlns:a16="http://schemas.microsoft.com/office/drawing/2014/main" id="{8D2E6098-4CAC-004A-573F-9822023D7929}"/>
                </a:ext>
              </a:extLst>
            </p:cNvPr>
            <p:cNvSpPr/>
            <p:nvPr/>
          </p:nvSpPr>
          <p:spPr>
            <a:xfrm>
              <a:off x="2101102" y="2415286"/>
              <a:ext cx="971040" cy="369390"/>
            </a:xfrm>
            <a:prstGeom prst="rect">
              <a:avLst/>
            </a:prstGeom>
            <a:gradFill flip="none" rotWithShape="1">
              <a:gsLst>
                <a:gs pos="0">
                  <a:srgbClr val="00570C">
                    <a:lumMod val="67000"/>
                  </a:srgbClr>
                </a:gs>
                <a:gs pos="48000">
                  <a:srgbClr val="00570C">
                    <a:lumMod val="97000"/>
                    <a:lumOff val="3000"/>
                  </a:srgbClr>
                </a:gs>
                <a:gs pos="100000">
                  <a:srgbClr val="00570C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encoder reading input</a:t>
              </a:r>
              <a:endParaRPr kumimoji="0" lang="en-SE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113" name="Straight Connector 4112">
              <a:extLst>
                <a:ext uri="{FF2B5EF4-FFF2-40B4-BE49-F238E27FC236}">
                  <a16:creationId xmlns:a16="http://schemas.microsoft.com/office/drawing/2014/main" id="{0232AA01-1548-C00D-2CEC-B5F2485723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59688" y="3570299"/>
              <a:ext cx="7" cy="692090"/>
            </a:xfrm>
            <a:prstGeom prst="line">
              <a:avLst/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</p:cxnSp>
        <p:sp>
          <p:nvSpPr>
            <p:cNvPr id="4114" name="Rectangle 4113">
              <a:extLst>
                <a:ext uri="{FF2B5EF4-FFF2-40B4-BE49-F238E27FC236}">
                  <a16:creationId xmlns:a16="http://schemas.microsoft.com/office/drawing/2014/main" id="{27B1AB76-FA07-97A3-9C7C-E58FE78F414D}"/>
                </a:ext>
              </a:extLst>
            </p:cNvPr>
            <p:cNvSpPr/>
            <p:nvPr/>
          </p:nvSpPr>
          <p:spPr>
            <a:xfrm>
              <a:off x="2069279" y="4181278"/>
              <a:ext cx="971040" cy="271080"/>
            </a:xfrm>
            <a:prstGeom prst="rect">
              <a:avLst/>
            </a:prstGeom>
            <a:gradFill flip="none" rotWithShape="1">
              <a:gsLst>
                <a:gs pos="0">
                  <a:srgbClr val="00570C">
                    <a:lumMod val="67000"/>
                  </a:srgbClr>
                </a:gs>
                <a:gs pos="48000">
                  <a:srgbClr val="00570C">
                    <a:lumMod val="97000"/>
                    <a:lumOff val="3000"/>
                  </a:srgbClr>
                </a:gs>
                <a:gs pos="100000">
                  <a:srgbClr val="00570C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Analog input</a:t>
              </a:r>
              <a:endParaRPr kumimoji="0" lang="en-SE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115" name="Straight Connector 4114">
              <a:extLst>
                <a:ext uri="{FF2B5EF4-FFF2-40B4-BE49-F238E27FC236}">
                  <a16:creationId xmlns:a16="http://schemas.microsoft.com/office/drawing/2014/main" id="{ACBACC6D-D811-A3B3-6426-B3AC83B879FF}"/>
                </a:ext>
              </a:extLst>
            </p:cNvPr>
            <p:cNvCxnSpPr>
              <a:cxnSpLocks/>
            </p:cNvCxnSpPr>
            <p:nvPr/>
          </p:nvCxnSpPr>
          <p:spPr>
            <a:xfrm>
              <a:off x="4016983" y="3462422"/>
              <a:ext cx="879241" cy="0"/>
            </a:xfrm>
            <a:prstGeom prst="line">
              <a:avLst/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</p:cxnSp>
        <p:pic>
          <p:nvPicPr>
            <p:cNvPr id="4117" name="Picture 4116">
              <a:extLst>
                <a:ext uri="{FF2B5EF4-FFF2-40B4-BE49-F238E27FC236}">
                  <a16:creationId xmlns:a16="http://schemas.microsoft.com/office/drawing/2014/main" id="{1B72F383-418D-665A-3282-57DC08D72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7960" y="2893951"/>
              <a:ext cx="1209585" cy="1022393"/>
            </a:xfrm>
            <a:prstGeom prst="rect">
              <a:avLst/>
            </a:prstGeom>
          </p:spPr>
        </p:pic>
      </p:grpSp>
      <p:pic>
        <p:nvPicPr>
          <p:cNvPr id="4106" name="Picture 410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716C99-E3B0-7C9A-75A9-608D09E50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14" y="909308"/>
            <a:ext cx="1214555" cy="780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6F1FE2-112F-8355-CCDF-45F97DC49C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861" y="234281"/>
            <a:ext cx="2408178" cy="15170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29ADCB-1F59-ADF9-45D8-5A3B5FC44646}"/>
              </a:ext>
            </a:extLst>
          </p:cNvPr>
          <p:cNvSpPr/>
          <p:nvPr/>
        </p:nvSpPr>
        <p:spPr>
          <a:xfrm>
            <a:off x="296250" y="4803882"/>
            <a:ext cx="1549828" cy="50370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  <a:lumMod val="42119"/>
                </a:srgbClr>
              </a:gs>
              <a:gs pos="50000">
                <a:srgbClr val="FF0000">
                  <a:tint val="44500"/>
                  <a:satMod val="160000"/>
                  <a:lumMod val="86852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Bragg Motor</a:t>
            </a:r>
            <a:endParaRPr kumimoji="0" lang="en-SE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52FEDA1B-5589-5367-7D46-59A2CE7377C1}"/>
              </a:ext>
            </a:extLst>
          </p:cNvPr>
          <p:cNvCxnSpPr>
            <a:cxnSpLocks/>
            <a:stCxn id="6" idx="0"/>
            <a:endCxn id="4112" idx="1"/>
          </p:cNvCxnSpPr>
          <p:nvPr/>
        </p:nvCxnSpPr>
        <p:spPr>
          <a:xfrm rot="16200000" flipV="1">
            <a:off x="-263805" y="3468912"/>
            <a:ext cx="2509407" cy="160533"/>
          </a:xfrm>
          <a:prstGeom prst="curvedConnector4">
            <a:avLst>
              <a:gd name="adj1" fmla="val 23084"/>
              <a:gd name="adj2" fmla="val 55081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9531F67-5F6F-1BDA-01BB-782EEE801149}"/>
              </a:ext>
            </a:extLst>
          </p:cNvPr>
          <p:cNvSpPr/>
          <p:nvPr/>
        </p:nvSpPr>
        <p:spPr>
          <a:xfrm>
            <a:off x="5356177" y="165138"/>
            <a:ext cx="1178122" cy="16651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66C8A852-1C5F-C5BD-23C7-1861A4A78002}"/>
              </a:ext>
            </a:extLst>
          </p:cNvPr>
          <p:cNvCxnSpPr>
            <a:cxnSpLocks/>
            <a:stCxn id="17" idx="3"/>
            <a:endCxn id="4" idx="0"/>
          </p:cNvCxnSpPr>
          <p:nvPr/>
        </p:nvCxnSpPr>
        <p:spPr>
          <a:xfrm>
            <a:off x="6534299" y="997721"/>
            <a:ext cx="2798892" cy="362472"/>
          </a:xfrm>
          <a:prstGeom prst="curved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8ABEEB8-C496-07CC-7A7C-212C04CCFE80}"/>
              </a:ext>
            </a:extLst>
          </p:cNvPr>
          <p:cNvGrpSpPr>
            <a:grpSpLocks noChangeAspect="1"/>
          </p:cNvGrpSpPr>
          <p:nvPr/>
        </p:nvGrpSpPr>
        <p:grpSpPr>
          <a:xfrm>
            <a:off x="3266132" y="3874092"/>
            <a:ext cx="8917862" cy="2259030"/>
            <a:chOff x="3266132" y="3992331"/>
            <a:chExt cx="7772400" cy="1968867"/>
          </a:xfrm>
        </p:grpSpPr>
        <p:pic>
          <p:nvPicPr>
            <p:cNvPr id="39" name="Picture 38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37FC23E8-299B-C01D-FF35-2377CAE27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31660"/>
            <a:stretch>
              <a:fillRect/>
            </a:stretch>
          </p:blipFill>
          <p:spPr>
            <a:xfrm>
              <a:off x="3266132" y="3992331"/>
              <a:ext cx="7772400" cy="1968867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D68FD38-339A-CC91-4869-E66B16863DC7}"/>
                </a:ext>
              </a:extLst>
            </p:cNvPr>
            <p:cNvSpPr/>
            <p:nvPr/>
          </p:nvSpPr>
          <p:spPr>
            <a:xfrm flipH="1">
              <a:off x="3378199" y="4079855"/>
              <a:ext cx="279400" cy="316701"/>
            </a:xfrm>
            <a:prstGeom prst="rect">
              <a:avLst/>
            </a:prstGeom>
            <a:solidFill>
              <a:srgbClr val="E8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2D27771E-8028-57BF-E836-9AC9C2C8A3A3}"/>
              </a:ext>
            </a:extLst>
          </p:cNvPr>
          <p:cNvCxnSpPr>
            <a:cxnSpLocks/>
            <a:stCxn id="4" idx="2"/>
          </p:cNvCxnSpPr>
          <p:nvPr/>
        </p:nvCxnSpPr>
        <p:spPr>
          <a:xfrm rot="5400000">
            <a:off x="8798399" y="3193319"/>
            <a:ext cx="666668" cy="402917"/>
          </a:xfrm>
          <a:prstGeom prst="curvedConnector3">
            <a:avLst>
              <a:gd name="adj1" fmla="val 4571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9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708F0-54C3-B82E-0D91-CEAAC3DA6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68D56-1D80-6811-468C-1A31F1EA4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23C3C-895B-CA2B-302B-8A0CDDE200C2}"/>
              </a:ext>
            </a:extLst>
          </p:cNvPr>
          <p:cNvSpPr txBox="1"/>
          <p:nvPr/>
        </p:nvSpPr>
        <p:spPr>
          <a:xfrm>
            <a:off x="0" y="6127809"/>
            <a:ext cx="8097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Position-based hardware synchronization</a:t>
            </a: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6419423-DD61-157D-F2B3-025BB4ECF2A4}"/>
              </a:ext>
            </a:extLst>
          </p:cNvPr>
          <p:cNvSpPr/>
          <p:nvPr/>
        </p:nvSpPr>
        <p:spPr>
          <a:xfrm>
            <a:off x="5708014" y="1280913"/>
            <a:ext cx="5986041" cy="1848977"/>
          </a:xfrm>
          <a:prstGeom prst="rect">
            <a:avLst/>
          </a:prstGeom>
          <a:noFill/>
          <a:ln w="38100"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16" name="TextBox 4115">
            <a:extLst>
              <a:ext uri="{FF2B5EF4-FFF2-40B4-BE49-F238E27FC236}">
                <a16:creationId xmlns:a16="http://schemas.microsoft.com/office/drawing/2014/main" id="{795CA648-E6BC-66FD-05CC-2AD193A2BB6B}"/>
              </a:ext>
            </a:extLst>
          </p:cNvPr>
          <p:cNvSpPr txBox="1"/>
          <p:nvPr/>
        </p:nvSpPr>
        <p:spPr>
          <a:xfrm>
            <a:off x="458562" y="314673"/>
            <a:ext cx="2951369" cy="584775"/>
          </a:xfrm>
          <a:prstGeom prst="rect">
            <a:avLst/>
          </a:prstGeom>
          <a:gradFill rotWithShape="1">
            <a:gsLst>
              <a:gs pos="0">
                <a:srgbClr val="001427">
                  <a:satMod val="103000"/>
                  <a:lumMod val="102000"/>
                  <a:tint val="94000"/>
                </a:srgbClr>
              </a:gs>
              <a:gs pos="50000">
                <a:srgbClr val="001427">
                  <a:satMod val="110000"/>
                  <a:lumMod val="100000"/>
                  <a:shade val="100000"/>
                </a:srgbClr>
              </a:gs>
              <a:gs pos="100000">
                <a:srgbClr val="00142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PandABox</a:t>
            </a:r>
            <a:endParaRPr kumimoji="0" lang="en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06" name="Picture 410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971395-04C7-2580-4A4F-3F3291BB2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08" y="852872"/>
            <a:ext cx="1214555" cy="780785"/>
          </a:xfrm>
          <a:prstGeom prst="rect">
            <a:avLst/>
          </a:prstGeom>
        </p:spPr>
      </p:pic>
      <p:pic>
        <p:nvPicPr>
          <p:cNvPr id="10" name="Picture 9" descr="A diagram of a system&#10;&#10;AI-generated content may be incorrect.">
            <a:extLst>
              <a:ext uri="{FF2B5EF4-FFF2-40B4-BE49-F238E27FC236}">
                <a16:creationId xmlns:a16="http://schemas.microsoft.com/office/drawing/2014/main" id="{B861280B-5227-C4B1-B2D5-87CDDC4755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795"/>
          <a:stretch>
            <a:fillRect/>
          </a:stretch>
        </p:blipFill>
        <p:spPr>
          <a:xfrm>
            <a:off x="641382" y="3376222"/>
            <a:ext cx="9429590" cy="2292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758AB-C556-B2B3-56E2-086CC7ADAD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615"/>
          <a:stretch/>
        </p:blipFill>
        <p:spPr>
          <a:xfrm>
            <a:off x="6886136" y="1360193"/>
            <a:ext cx="4894109" cy="1701250"/>
          </a:xfrm>
          <a:prstGeom prst="rect">
            <a:avLst/>
          </a:prstGeom>
          <a:ln>
            <a:solidFill>
              <a:srgbClr val="001427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E31EC-7CFD-0641-D6DA-5D732F363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61" y="234281"/>
            <a:ext cx="2408178" cy="15170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A034FC-0CBC-5D74-DA8F-FB69444FAA0C}"/>
              </a:ext>
            </a:extLst>
          </p:cNvPr>
          <p:cNvSpPr/>
          <p:nvPr/>
        </p:nvSpPr>
        <p:spPr>
          <a:xfrm>
            <a:off x="5356177" y="165138"/>
            <a:ext cx="1178122" cy="16651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64CB9D7A-DE28-B10B-7F55-0AD347B18AC6}"/>
              </a:ext>
            </a:extLst>
          </p:cNvPr>
          <p:cNvCxnSpPr>
            <a:cxnSpLocks/>
            <a:stCxn id="14" idx="3"/>
            <a:endCxn id="11" idx="0"/>
          </p:cNvCxnSpPr>
          <p:nvPr/>
        </p:nvCxnSpPr>
        <p:spPr>
          <a:xfrm>
            <a:off x="6534299" y="997721"/>
            <a:ext cx="2798892" cy="362472"/>
          </a:xfrm>
          <a:prstGeom prst="curved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2DFF2DA-8FD8-642D-66D5-1EFD535ECC34}"/>
              </a:ext>
            </a:extLst>
          </p:cNvPr>
          <p:cNvSpPr/>
          <p:nvPr/>
        </p:nvSpPr>
        <p:spPr>
          <a:xfrm>
            <a:off x="1692913" y="2847341"/>
            <a:ext cx="4015101" cy="449601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</a:t>
            </a:r>
            <a:r>
              <a:rPr lang="en-SE" dirty="0"/>
              <a:t>tandard latency time = 0.1 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6934EF-CED8-6311-4521-760742F7F858}"/>
              </a:ext>
            </a:extLst>
          </p:cNvPr>
          <p:cNvSpPr txBox="1"/>
          <p:nvPr/>
        </p:nvSpPr>
        <p:spPr>
          <a:xfrm>
            <a:off x="3068110" y="2433357"/>
            <a:ext cx="126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Why gates?</a:t>
            </a:r>
          </a:p>
        </p:txBody>
      </p:sp>
    </p:spTree>
    <p:extLst>
      <p:ext uri="{BB962C8B-B14F-4D97-AF65-F5344CB8AC3E}">
        <p14:creationId xmlns:p14="http://schemas.microsoft.com/office/powerpoint/2010/main" val="3061630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E59B2-1D7D-7023-5D6B-F3313784D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FB0319-6698-8059-FD97-1DC55324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32C15-CEC7-7B5E-69A9-E41B3E877C5C}"/>
              </a:ext>
            </a:extLst>
          </p:cNvPr>
          <p:cNvSpPr txBox="1"/>
          <p:nvPr/>
        </p:nvSpPr>
        <p:spPr>
          <a:xfrm>
            <a:off x="0" y="6126656"/>
            <a:ext cx="748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Main experiment performed at Balder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345435-AD4D-1870-2E1F-C974354F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8" y="1893118"/>
            <a:ext cx="5222133" cy="369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thods and application of coherent X-ray diffraction imaging of  noncrystalline particles | Biophysical Reviews">
            <a:extLst>
              <a:ext uri="{FF2B5EF4-FFF2-40B4-BE49-F238E27FC236}">
                <a16:creationId xmlns:a16="http://schemas.microsoft.com/office/drawing/2014/main" id="{4C8739C7-A997-F2A8-0E2B-DF19771DF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7"/>
          <a:stretch>
            <a:fillRect/>
          </a:stretch>
        </p:blipFill>
        <p:spPr bwMode="auto">
          <a:xfrm>
            <a:off x="7171268" y="2015066"/>
            <a:ext cx="3445932" cy="33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71844F7-F0BE-F94D-6256-FA4AAB6B4149}"/>
              </a:ext>
            </a:extLst>
          </p:cNvPr>
          <p:cNvSpPr txBox="1"/>
          <p:nvPr/>
        </p:nvSpPr>
        <p:spPr>
          <a:xfrm>
            <a:off x="5091568" y="343984"/>
            <a:ext cx="2008864" cy="52322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6000">
                <a:schemeClr val="tx1">
                  <a:lumMod val="50000"/>
                  <a:lumOff val="50000"/>
                  <a:alpha val="66606"/>
                </a:schemeClr>
              </a:gs>
              <a:gs pos="98000">
                <a:schemeClr val="tx1">
                  <a:lumMod val="75000"/>
                  <a:lumOff val="2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SE" sz="2800" dirty="0"/>
              <a:t>Combined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6EB848-6094-716C-C028-8A7591865375}"/>
              </a:ext>
            </a:extLst>
          </p:cNvPr>
          <p:cNvSpPr txBox="1"/>
          <p:nvPr/>
        </p:nvSpPr>
        <p:spPr>
          <a:xfrm>
            <a:off x="2379134" y="1523786"/>
            <a:ext cx="10981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XAS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7A4EB4-756B-17F3-9DEC-F0190C99C336}"/>
              </a:ext>
            </a:extLst>
          </p:cNvPr>
          <p:cNvSpPr txBox="1"/>
          <p:nvPr/>
        </p:nvSpPr>
        <p:spPr>
          <a:xfrm>
            <a:off x="8345153" y="1523786"/>
            <a:ext cx="10981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XRD</a:t>
            </a:r>
          </a:p>
        </p:txBody>
      </p: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7DC70FCB-768F-2884-AEAC-6CEB613436D9}"/>
              </a:ext>
            </a:extLst>
          </p:cNvPr>
          <p:cNvCxnSpPr>
            <a:stCxn id="41" idx="3"/>
            <a:endCxn id="44" idx="0"/>
          </p:cNvCxnSpPr>
          <p:nvPr/>
        </p:nvCxnSpPr>
        <p:spPr>
          <a:xfrm>
            <a:off x="7100432" y="605594"/>
            <a:ext cx="1793802" cy="91819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CB3566B9-8275-A95F-8013-C3A2CF6217ED}"/>
              </a:ext>
            </a:extLst>
          </p:cNvPr>
          <p:cNvCxnSpPr>
            <a:cxnSpLocks/>
            <a:stCxn id="41" idx="1"/>
            <a:endCxn id="42" idx="0"/>
          </p:cNvCxnSpPr>
          <p:nvPr/>
        </p:nvCxnSpPr>
        <p:spPr>
          <a:xfrm rot="10800000" flipV="1">
            <a:off x="2928216" y="605594"/>
            <a:ext cx="2163353" cy="91819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2759F92-81E9-88F9-56B8-5915C3362286}"/>
              </a:ext>
            </a:extLst>
          </p:cNvPr>
          <p:cNvSpPr txBox="1"/>
          <p:nvPr/>
        </p:nvSpPr>
        <p:spPr>
          <a:xfrm>
            <a:off x="203038" y="105457"/>
            <a:ext cx="4352192" cy="369332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SE" dirty="0"/>
              <a:t>Coming back to the beamline techniques ….</a:t>
            </a:r>
          </a:p>
        </p:txBody>
      </p:sp>
    </p:spTree>
    <p:extLst>
      <p:ext uri="{BB962C8B-B14F-4D97-AF65-F5344CB8AC3E}">
        <p14:creationId xmlns:p14="http://schemas.microsoft.com/office/powerpoint/2010/main" val="1024664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A52A3-E35C-6CF4-028B-9F82AFEE7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3E402C-E8F8-724D-7822-1E3EB419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2CB9E9-A60F-D9DC-4D5B-07D9111C1B4F}"/>
              </a:ext>
            </a:extLst>
          </p:cNvPr>
          <p:cNvSpPr txBox="1"/>
          <p:nvPr/>
        </p:nvSpPr>
        <p:spPr>
          <a:xfrm>
            <a:off x="0" y="6161243"/>
            <a:ext cx="748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Main experiment performed at Balder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B6CFA7E-5A5E-1925-0F09-53B52599C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8" y="1893118"/>
            <a:ext cx="5222133" cy="369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thods and application of coherent X-ray diffraction imaging of  noncrystalline particles | Biophysical Reviews">
            <a:extLst>
              <a:ext uri="{FF2B5EF4-FFF2-40B4-BE49-F238E27FC236}">
                <a16:creationId xmlns:a16="http://schemas.microsoft.com/office/drawing/2014/main" id="{60CC6595-743A-C553-FF4D-65E64DD64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7"/>
          <a:stretch>
            <a:fillRect/>
          </a:stretch>
        </p:blipFill>
        <p:spPr bwMode="auto">
          <a:xfrm>
            <a:off x="7171268" y="2015066"/>
            <a:ext cx="3445932" cy="33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764B2CA-2155-6CC2-0A41-C59F32D15D96}"/>
              </a:ext>
            </a:extLst>
          </p:cNvPr>
          <p:cNvSpPr txBox="1"/>
          <p:nvPr/>
        </p:nvSpPr>
        <p:spPr>
          <a:xfrm>
            <a:off x="5091568" y="343984"/>
            <a:ext cx="2008864" cy="52322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6000">
                <a:schemeClr val="tx1">
                  <a:lumMod val="50000"/>
                  <a:lumOff val="50000"/>
                  <a:alpha val="66606"/>
                </a:schemeClr>
              </a:gs>
              <a:gs pos="98000">
                <a:schemeClr val="tx1">
                  <a:lumMod val="75000"/>
                  <a:lumOff val="2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SE" sz="2800" dirty="0"/>
              <a:t>Combined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5B312F-A911-0065-5ECE-B2A20F673FA4}"/>
              </a:ext>
            </a:extLst>
          </p:cNvPr>
          <p:cNvSpPr txBox="1"/>
          <p:nvPr/>
        </p:nvSpPr>
        <p:spPr>
          <a:xfrm>
            <a:off x="2379134" y="1523786"/>
            <a:ext cx="10981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XAS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DFEA19-ACF6-ECF6-8210-3ABF7B755C0C}"/>
              </a:ext>
            </a:extLst>
          </p:cNvPr>
          <p:cNvSpPr txBox="1"/>
          <p:nvPr/>
        </p:nvSpPr>
        <p:spPr>
          <a:xfrm>
            <a:off x="8345153" y="1523786"/>
            <a:ext cx="10981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XRD</a:t>
            </a:r>
          </a:p>
        </p:txBody>
      </p: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2CDDABBF-0AE5-5D16-FF8A-70889CAF50F3}"/>
              </a:ext>
            </a:extLst>
          </p:cNvPr>
          <p:cNvCxnSpPr>
            <a:stCxn id="41" idx="3"/>
            <a:endCxn id="44" idx="0"/>
          </p:cNvCxnSpPr>
          <p:nvPr/>
        </p:nvCxnSpPr>
        <p:spPr>
          <a:xfrm>
            <a:off x="7100432" y="605594"/>
            <a:ext cx="1793802" cy="91819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EA87873D-6344-3115-14EE-79C48EA1E332}"/>
              </a:ext>
            </a:extLst>
          </p:cNvPr>
          <p:cNvCxnSpPr>
            <a:cxnSpLocks/>
            <a:stCxn id="41" idx="1"/>
            <a:endCxn id="42" idx="0"/>
          </p:cNvCxnSpPr>
          <p:nvPr/>
        </p:nvCxnSpPr>
        <p:spPr>
          <a:xfrm rot="10800000" flipV="1">
            <a:off x="2928216" y="605594"/>
            <a:ext cx="2163353" cy="91819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8FDD1F7-BA52-2900-4A22-240D06EEFC38}"/>
              </a:ext>
            </a:extLst>
          </p:cNvPr>
          <p:cNvSpPr/>
          <p:nvPr/>
        </p:nvSpPr>
        <p:spPr>
          <a:xfrm>
            <a:off x="91162" y="1000125"/>
            <a:ext cx="5809576" cy="4714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3D913-00D5-24C2-F7BB-A02E8E030F08}"/>
              </a:ext>
            </a:extLst>
          </p:cNvPr>
          <p:cNvSpPr txBox="1"/>
          <p:nvPr/>
        </p:nvSpPr>
        <p:spPr>
          <a:xfrm>
            <a:off x="203038" y="105457"/>
            <a:ext cx="4352192" cy="369332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SE" dirty="0"/>
              <a:t>Coming back to the beamline techniques ….</a:t>
            </a:r>
          </a:p>
        </p:txBody>
      </p:sp>
    </p:spTree>
    <p:extLst>
      <p:ext uri="{BB962C8B-B14F-4D97-AF65-F5344CB8AC3E}">
        <p14:creationId xmlns:p14="http://schemas.microsoft.com/office/powerpoint/2010/main" val="1231949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B2FF3F-DF4B-CEBD-A374-8F2844A126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SE" dirty="0"/>
              <a:t>Software group</a:t>
            </a:r>
          </a:p>
        </p:txBody>
      </p:sp>
      <p:pic>
        <p:nvPicPr>
          <p:cNvPr id="12" name="Picture 11" descr="Cork corks on a table&#10;&#10;AI-generated content may be incorrect.">
            <a:extLst>
              <a:ext uri="{FF2B5EF4-FFF2-40B4-BE49-F238E27FC236}">
                <a16:creationId xmlns:a16="http://schemas.microsoft.com/office/drawing/2014/main" id="{2D11FBC0-0534-B24D-DDC9-D1C1430C9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8355" y="-7275"/>
            <a:ext cx="5163645" cy="68848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54724B-73A3-B20A-DAED-4D05C222A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B6C55B-6B1E-48DF-255C-2E76F2AD7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2769FE5-A1CF-9FDD-F730-E3C73513A97B}"/>
              </a:ext>
            </a:extLst>
          </p:cNvPr>
          <p:cNvSpPr txBox="1">
            <a:spLocks/>
          </p:cNvSpPr>
          <p:nvPr/>
        </p:nvSpPr>
        <p:spPr>
          <a:xfrm>
            <a:off x="12110" y="1677667"/>
            <a:ext cx="4861984" cy="13111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Maven Pro Medium" pitchFamily="2" charset="77"/>
                <a:ea typeface="+mj-ea"/>
                <a:cs typeface="+mj-cs"/>
              </a:defRPr>
            </a:lvl1pPr>
          </a:lstStyle>
          <a:p>
            <a:r>
              <a:rPr lang="en-SE" sz="8800" dirty="0"/>
              <a:t>Balder</a:t>
            </a:r>
            <a:endParaRPr lang="en-SE" sz="40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BA99DF0-2F7F-41F9-E6E9-6C29C554BB06}"/>
              </a:ext>
            </a:extLst>
          </p:cNvPr>
          <p:cNvSpPr txBox="1">
            <a:spLocks/>
          </p:cNvSpPr>
          <p:nvPr/>
        </p:nvSpPr>
        <p:spPr>
          <a:xfrm>
            <a:off x="506078" y="2971211"/>
            <a:ext cx="4586816" cy="36933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E" sz="2000" dirty="0">
                <a:solidFill>
                  <a:schemeClr val="bg1"/>
                </a:solidFill>
              </a:rPr>
              <a:t>Hard X-ray Spectroscopy Beamline</a:t>
            </a:r>
          </a:p>
        </p:txBody>
      </p:sp>
    </p:spTree>
    <p:extLst>
      <p:ext uri="{BB962C8B-B14F-4D97-AF65-F5344CB8AC3E}">
        <p14:creationId xmlns:p14="http://schemas.microsoft.com/office/powerpoint/2010/main" val="4029878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50EAF-7B67-F91C-713B-3D2412FBE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736ED0-E38E-B7A9-AD51-CF139E37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28453" y="-2665218"/>
            <a:ext cx="12192000" cy="341632"/>
          </a:xfrm>
        </p:spPr>
        <p:txBody>
          <a:bodyPr/>
          <a:lstStyle/>
          <a:p>
            <a:r>
              <a:rPr lang="en-SE" dirty="0"/>
              <a:t>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E16BA-767D-CC93-0E02-C7F16D013840}"/>
              </a:ext>
            </a:extLst>
          </p:cNvPr>
          <p:cNvSpPr txBox="1"/>
          <p:nvPr/>
        </p:nvSpPr>
        <p:spPr>
          <a:xfrm>
            <a:off x="0" y="6112069"/>
            <a:ext cx="748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Main experiment performed at Balder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AC5FC81-47BA-4310-8967-BAC78A9FF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53" y="1310372"/>
            <a:ext cx="5222133" cy="369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AB43CE3-61C5-CD20-1D73-6A1B2C14716B}"/>
              </a:ext>
            </a:extLst>
          </p:cNvPr>
          <p:cNvSpPr txBox="1"/>
          <p:nvPr/>
        </p:nvSpPr>
        <p:spPr>
          <a:xfrm>
            <a:off x="8751359" y="941040"/>
            <a:ext cx="10981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XAS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986551-1902-C30E-00FA-61DEDAEF654C}"/>
              </a:ext>
            </a:extLst>
          </p:cNvPr>
          <p:cNvSpPr/>
          <p:nvPr/>
        </p:nvSpPr>
        <p:spPr>
          <a:xfrm>
            <a:off x="7708369" y="4508607"/>
            <a:ext cx="3184140" cy="500063"/>
          </a:xfrm>
          <a:custGeom>
            <a:avLst/>
            <a:gdLst>
              <a:gd name="connsiteX0" fmla="*/ 0 w 3184140"/>
              <a:gd name="connsiteY0" fmla="*/ 250032 h 500063"/>
              <a:gd name="connsiteX1" fmla="*/ 1592070 w 3184140"/>
              <a:gd name="connsiteY1" fmla="*/ 0 h 500063"/>
              <a:gd name="connsiteX2" fmla="*/ 3184140 w 3184140"/>
              <a:gd name="connsiteY2" fmla="*/ 250032 h 500063"/>
              <a:gd name="connsiteX3" fmla="*/ 1592070 w 3184140"/>
              <a:gd name="connsiteY3" fmla="*/ 500064 h 500063"/>
              <a:gd name="connsiteX4" fmla="*/ 0 w 3184140"/>
              <a:gd name="connsiteY4" fmla="*/ 250032 h 50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140" h="500063" extrusionOk="0">
                <a:moveTo>
                  <a:pt x="0" y="250032"/>
                </a:moveTo>
                <a:cubicBezTo>
                  <a:pt x="-58210" y="76038"/>
                  <a:pt x="651169" y="23129"/>
                  <a:pt x="1592070" y="0"/>
                </a:cubicBezTo>
                <a:cubicBezTo>
                  <a:pt x="2492714" y="4498"/>
                  <a:pt x="3152713" y="112942"/>
                  <a:pt x="3184140" y="250032"/>
                </a:cubicBezTo>
                <a:cubicBezTo>
                  <a:pt x="3105457" y="464959"/>
                  <a:pt x="2463486" y="543509"/>
                  <a:pt x="1592070" y="500064"/>
                </a:cubicBezTo>
                <a:cubicBezTo>
                  <a:pt x="686000" y="485404"/>
                  <a:pt x="17770" y="396612"/>
                  <a:pt x="0" y="250032"/>
                </a:cubicBezTo>
                <a:close/>
              </a:path>
            </a:pathLst>
          </a:custGeom>
          <a:noFill/>
          <a:ln w="28575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FFA56-A6EE-0AA2-783B-6A91718A3928}"/>
              </a:ext>
            </a:extLst>
          </p:cNvPr>
          <p:cNvSpPr txBox="1"/>
          <p:nvPr/>
        </p:nvSpPr>
        <p:spPr>
          <a:xfrm>
            <a:off x="5175767" y="5183308"/>
            <a:ext cx="2846172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dirty="0"/>
              <a:t>DCM motion trajectories with </a:t>
            </a:r>
            <a:r>
              <a:rPr lang="en-GB" dirty="0" err="1"/>
              <a:t>EtherCAT</a:t>
            </a:r>
            <a:r>
              <a:rPr lang="en-GB" dirty="0"/>
              <a:t> ACS</a:t>
            </a:r>
            <a:endParaRPr kumimoji="0" lang="en-SE" sz="1800" b="1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4601D01B-35CD-0066-346C-CC90A20E2E13}"/>
              </a:ext>
            </a:extLst>
          </p:cNvPr>
          <p:cNvCxnSpPr>
            <a:stCxn id="3" idx="4"/>
            <a:endCxn id="4" idx="3"/>
          </p:cNvCxnSpPr>
          <p:nvPr/>
        </p:nvCxnSpPr>
        <p:spPr>
          <a:xfrm rot="5400000">
            <a:off x="8412287" y="4618322"/>
            <a:ext cx="497804" cy="1278500"/>
          </a:xfrm>
          <a:prstGeom prst="curved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918A417-55B5-3363-F024-97B0E4CEF0C7}"/>
              </a:ext>
            </a:extLst>
          </p:cNvPr>
          <p:cNvSpPr/>
          <p:nvPr/>
        </p:nvSpPr>
        <p:spPr>
          <a:xfrm rot="5400000">
            <a:off x="5638619" y="2603783"/>
            <a:ext cx="2468771" cy="370037"/>
          </a:xfrm>
          <a:custGeom>
            <a:avLst/>
            <a:gdLst>
              <a:gd name="connsiteX0" fmla="*/ 0 w 2468771"/>
              <a:gd name="connsiteY0" fmla="*/ 185019 h 370037"/>
              <a:gd name="connsiteX1" fmla="*/ 1234386 w 2468771"/>
              <a:gd name="connsiteY1" fmla="*/ 0 h 370037"/>
              <a:gd name="connsiteX2" fmla="*/ 2468772 w 2468771"/>
              <a:gd name="connsiteY2" fmla="*/ 185019 h 370037"/>
              <a:gd name="connsiteX3" fmla="*/ 1234386 w 2468771"/>
              <a:gd name="connsiteY3" fmla="*/ 370038 h 370037"/>
              <a:gd name="connsiteX4" fmla="*/ 0 w 2468771"/>
              <a:gd name="connsiteY4" fmla="*/ 185019 h 37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8771" h="370037" extrusionOk="0">
                <a:moveTo>
                  <a:pt x="0" y="185019"/>
                </a:moveTo>
                <a:cubicBezTo>
                  <a:pt x="-31440" y="63443"/>
                  <a:pt x="496867" y="20937"/>
                  <a:pt x="1234386" y="0"/>
                </a:cubicBezTo>
                <a:cubicBezTo>
                  <a:pt x="1926610" y="2209"/>
                  <a:pt x="2464069" y="82986"/>
                  <a:pt x="2468772" y="185019"/>
                </a:cubicBezTo>
                <a:cubicBezTo>
                  <a:pt x="2383473" y="370501"/>
                  <a:pt x="1895651" y="483172"/>
                  <a:pt x="1234386" y="370038"/>
                </a:cubicBezTo>
                <a:cubicBezTo>
                  <a:pt x="543823" y="365207"/>
                  <a:pt x="9030" y="291517"/>
                  <a:pt x="0" y="185019"/>
                </a:cubicBezTo>
                <a:close/>
              </a:path>
            </a:pathLst>
          </a:custGeom>
          <a:noFill/>
          <a:ln w="28575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3411732-A060-B426-A940-D6C9624D3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407" y="568560"/>
            <a:ext cx="1007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6719FF-1BA4-897D-BE94-BA77F3AEB6F9}"/>
              </a:ext>
            </a:extLst>
          </p:cNvPr>
          <p:cNvGrpSpPr/>
          <p:nvPr/>
        </p:nvGrpSpPr>
        <p:grpSpPr>
          <a:xfrm>
            <a:off x="706410" y="3497370"/>
            <a:ext cx="2875048" cy="2468948"/>
            <a:chOff x="1747407" y="568561"/>
            <a:chExt cx="2875048" cy="24689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3A1FB7E-5332-8AF4-2E4D-B41D040DD0FB}"/>
                    </a:ext>
                  </a:extLst>
                </p:cNvPr>
                <p:cNvSpPr txBox="1"/>
                <p:nvPr/>
              </p:nvSpPr>
              <p:spPr>
                <a:xfrm>
                  <a:off x="2512466" y="2190995"/>
                  <a:ext cx="1725216" cy="8465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SE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SE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SE" sz="24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SE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SE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SE" sz="24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SE" sz="2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SE" sz="2400" i="0"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SE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SE" sz="2400" i="0">
                                <a:latin typeface="Cambria Math" panose="02040503050406030204" pitchFamily="18" charset="0"/>
                              </a:rPr>
                              <m:t>ℯ</m:t>
                            </m:r>
                          </m:e>
                          <m:sup>
                            <m:r>
                              <a:rPr lang="en-SE" sz="24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SE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SE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oMath>
                    </m:oMathPara>
                  </a14:m>
                  <a:endParaRPr lang="en-SE" sz="2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3A1FB7E-5332-8AF4-2E4D-B41D040DD0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2466" y="2190995"/>
                  <a:ext cx="1725216" cy="846514"/>
                </a:xfrm>
                <a:prstGeom prst="rect">
                  <a:avLst/>
                </a:prstGeom>
                <a:blipFill>
                  <a:blip r:embed="rId4"/>
                  <a:stretch>
                    <a:fillRect b="-2985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25" name="Picture 945944925" descr="A picture containing screenshot, diagram, font, line&#10;&#10;Description automatically generated">
              <a:extLst>
                <a:ext uri="{FF2B5EF4-FFF2-40B4-BE49-F238E27FC236}">
                  <a16:creationId xmlns:a16="http://schemas.microsoft.com/office/drawing/2014/main" id="{AEA58F59-7098-5C67-A1FA-385F4CDD4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407" y="568561"/>
              <a:ext cx="2875048" cy="1622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99497EBE-E92E-CD74-7DB0-9B8B9075C95B}"/>
              </a:ext>
            </a:extLst>
          </p:cNvPr>
          <p:cNvCxnSpPr>
            <a:cxnSpLocks/>
            <a:stCxn id="2050" idx="1"/>
            <a:endCxn id="1025" idx="3"/>
          </p:cNvCxnSpPr>
          <p:nvPr/>
        </p:nvCxnSpPr>
        <p:spPr>
          <a:xfrm rot="10800000" flipV="1">
            <a:off x="3581459" y="3159521"/>
            <a:ext cx="3017395" cy="1149066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Em# Electrometer Comes to Light">
            <a:extLst>
              <a:ext uri="{FF2B5EF4-FFF2-40B4-BE49-F238E27FC236}">
                <a16:creationId xmlns:a16="http://schemas.microsoft.com/office/drawing/2014/main" id="{486EF5CF-CAF0-C616-7AE9-BFFD5F7C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4" b="89691" l="8108" r="89961">
                        <a14:foregroundMark x1="29344" y1="65979" x2="44402" y2="74227"/>
                        <a14:foregroundMark x1="8494" y1="31959" x2="10811" y2="67526"/>
                        <a14:foregroundMark x1="89961" y1="28351" x2="89961" y2="28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30" y="568560"/>
            <a:ext cx="2043961" cy="15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8AF370-0E68-F2D9-9037-41E0EF71EBB9}"/>
              </a:ext>
            </a:extLst>
          </p:cNvPr>
          <p:cNvSpPr txBox="1"/>
          <p:nvPr/>
        </p:nvSpPr>
        <p:spPr>
          <a:xfrm>
            <a:off x="1835890" y="2046733"/>
            <a:ext cx="2285694" cy="369332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dirty="0"/>
              <a:t>ALBA Electrometer</a:t>
            </a:r>
            <a:endParaRPr kumimoji="0" lang="en-SE" sz="1800" b="1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0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0E062-04C2-66F1-E2D1-6E5030D71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F48D7C-F7B5-CC9F-A78A-598B14B05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0D403-C4D4-8543-5CF4-E7E99AB0FFFB}"/>
              </a:ext>
            </a:extLst>
          </p:cNvPr>
          <p:cNvSpPr txBox="1"/>
          <p:nvPr/>
        </p:nvSpPr>
        <p:spPr>
          <a:xfrm>
            <a:off x="0" y="6161243"/>
            <a:ext cx="748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Main experiment performed at Balder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621175-9B21-FCE9-3023-9BB8C291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8" y="1893118"/>
            <a:ext cx="5222133" cy="369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thods and application of coherent X-ray diffraction imaging of  noncrystalline particles | Biophysical Reviews">
            <a:extLst>
              <a:ext uri="{FF2B5EF4-FFF2-40B4-BE49-F238E27FC236}">
                <a16:creationId xmlns:a16="http://schemas.microsoft.com/office/drawing/2014/main" id="{FE1FDAB4-DB26-96CF-8C0D-528F21CF8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7"/>
          <a:stretch>
            <a:fillRect/>
          </a:stretch>
        </p:blipFill>
        <p:spPr bwMode="auto">
          <a:xfrm>
            <a:off x="7171268" y="2015066"/>
            <a:ext cx="3445932" cy="33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9FB3EA5-F016-0CF2-4F86-CEC80D07D23D}"/>
              </a:ext>
            </a:extLst>
          </p:cNvPr>
          <p:cNvSpPr txBox="1"/>
          <p:nvPr/>
        </p:nvSpPr>
        <p:spPr>
          <a:xfrm>
            <a:off x="5091568" y="343984"/>
            <a:ext cx="2008864" cy="52322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6000">
                <a:schemeClr val="tx1">
                  <a:lumMod val="50000"/>
                  <a:lumOff val="50000"/>
                  <a:alpha val="66606"/>
                </a:schemeClr>
              </a:gs>
              <a:gs pos="98000">
                <a:schemeClr val="tx1">
                  <a:lumMod val="75000"/>
                  <a:lumOff val="2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SE" sz="2800" dirty="0"/>
              <a:t>Combined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EE3AB4-A51B-9138-6AF0-02D1360AF075}"/>
              </a:ext>
            </a:extLst>
          </p:cNvPr>
          <p:cNvSpPr txBox="1"/>
          <p:nvPr/>
        </p:nvSpPr>
        <p:spPr>
          <a:xfrm>
            <a:off x="2379134" y="1523786"/>
            <a:ext cx="10981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XAS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FB4006-DEC9-9164-22A5-2AD09B60B072}"/>
              </a:ext>
            </a:extLst>
          </p:cNvPr>
          <p:cNvSpPr txBox="1"/>
          <p:nvPr/>
        </p:nvSpPr>
        <p:spPr>
          <a:xfrm>
            <a:off x="8345153" y="1523786"/>
            <a:ext cx="10981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XRD</a:t>
            </a:r>
          </a:p>
        </p:txBody>
      </p: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74DF8FCE-04F5-4629-8C7B-384BEE5EB3A7}"/>
              </a:ext>
            </a:extLst>
          </p:cNvPr>
          <p:cNvCxnSpPr>
            <a:stCxn id="41" idx="3"/>
            <a:endCxn id="44" idx="0"/>
          </p:cNvCxnSpPr>
          <p:nvPr/>
        </p:nvCxnSpPr>
        <p:spPr>
          <a:xfrm>
            <a:off x="7100432" y="605594"/>
            <a:ext cx="1793802" cy="91819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236FBE73-0100-22CF-638D-BC40914267F2}"/>
              </a:ext>
            </a:extLst>
          </p:cNvPr>
          <p:cNvCxnSpPr>
            <a:cxnSpLocks/>
            <a:stCxn id="41" idx="1"/>
            <a:endCxn id="42" idx="0"/>
          </p:cNvCxnSpPr>
          <p:nvPr/>
        </p:nvCxnSpPr>
        <p:spPr>
          <a:xfrm rot="10800000" flipV="1">
            <a:off x="2928216" y="605594"/>
            <a:ext cx="2163353" cy="91819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8C08A96-6196-CE36-3FEA-488088EBCEE6}"/>
              </a:ext>
            </a:extLst>
          </p:cNvPr>
          <p:cNvSpPr/>
          <p:nvPr/>
        </p:nvSpPr>
        <p:spPr>
          <a:xfrm>
            <a:off x="5920462" y="1037805"/>
            <a:ext cx="5809576" cy="4714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2F90BF-BFBA-32A8-BF35-CA80022F6A6B}"/>
              </a:ext>
            </a:extLst>
          </p:cNvPr>
          <p:cNvSpPr txBox="1"/>
          <p:nvPr/>
        </p:nvSpPr>
        <p:spPr>
          <a:xfrm>
            <a:off x="203038" y="105457"/>
            <a:ext cx="4352192" cy="369332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SE" dirty="0"/>
              <a:t>Coming back to the beamline techniques ….</a:t>
            </a:r>
          </a:p>
        </p:txBody>
      </p:sp>
    </p:spTree>
    <p:extLst>
      <p:ext uri="{BB962C8B-B14F-4D97-AF65-F5344CB8AC3E}">
        <p14:creationId xmlns:p14="http://schemas.microsoft.com/office/powerpoint/2010/main" val="27325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753AD-F5C7-C0B0-E42D-59954D5B7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694D8-D3F6-0060-08E7-71C2EE8E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2AF86-82D2-A6B7-6B81-9A991323D462}"/>
              </a:ext>
            </a:extLst>
          </p:cNvPr>
          <p:cNvSpPr txBox="1"/>
          <p:nvPr/>
        </p:nvSpPr>
        <p:spPr>
          <a:xfrm>
            <a:off x="65659" y="6134816"/>
            <a:ext cx="748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Main experiment performed at Balder</a:t>
            </a:r>
          </a:p>
        </p:txBody>
      </p:sp>
      <p:pic>
        <p:nvPicPr>
          <p:cNvPr id="2052" name="Picture 4" descr="Methods and application of coherent X-ray diffraction imaging of  noncrystalline particles | Biophysical Reviews">
            <a:extLst>
              <a:ext uri="{FF2B5EF4-FFF2-40B4-BE49-F238E27FC236}">
                <a16:creationId xmlns:a16="http://schemas.microsoft.com/office/drawing/2014/main" id="{D6DE0C22-A308-25AF-E2E0-FA5CDECD6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7"/>
          <a:stretch>
            <a:fillRect/>
          </a:stretch>
        </p:blipFill>
        <p:spPr bwMode="auto">
          <a:xfrm>
            <a:off x="7717368" y="2614549"/>
            <a:ext cx="3445932" cy="33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B9B6B38-EABC-8287-84D5-65AC5B341897}"/>
              </a:ext>
            </a:extLst>
          </p:cNvPr>
          <p:cNvSpPr txBox="1"/>
          <p:nvPr/>
        </p:nvSpPr>
        <p:spPr>
          <a:xfrm>
            <a:off x="8891252" y="2280235"/>
            <a:ext cx="10981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XRD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1381B-BA74-EE6B-BD7F-429FBFD7E00B}"/>
              </a:ext>
            </a:extLst>
          </p:cNvPr>
          <p:cNvSpPr txBox="1"/>
          <p:nvPr/>
        </p:nvSpPr>
        <p:spPr>
          <a:xfrm>
            <a:off x="1119238" y="1449238"/>
            <a:ext cx="5136410" cy="830997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Fixed </a:t>
            </a:r>
            <a:r>
              <a:rPr lang="en-GB" sz="2400" dirty="0">
                <a:solidFill>
                  <a:srgbClr val="001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positions</a:t>
            </a:r>
          </a:p>
          <a:p>
            <a:pPr algn="ctr"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beginning and/or end of XAS spectrum</a:t>
            </a:r>
            <a:endParaRPr kumimoji="0" lang="en-SE" sz="2400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06F8754-B542-ACED-1EB7-71F980769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42" y="2436283"/>
            <a:ext cx="5785906" cy="3507317"/>
          </a:xfrm>
          <a:prstGeom prst="rect">
            <a:avLst/>
          </a:prstGeom>
        </p:spPr>
      </p:pic>
      <p:pic>
        <p:nvPicPr>
          <p:cNvPr id="5" name="Picture 2" descr="DECTRIS EIGER2 X - Dectris">
            <a:extLst>
              <a:ext uri="{FF2B5EF4-FFF2-40B4-BE49-F238E27FC236}">
                <a16:creationId xmlns:a16="http://schemas.microsoft.com/office/drawing/2014/main" id="{76FBC771-7E4A-AADC-9E56-ECE0FE4D4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779" y="-124202"/>
            <a:ext cx="3175106" cy="2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C9F8ADEB-EF41-E9A2-680C-C6A76A6ED4B5}"/>
              </a:ext>
            </a:extLst>
          </p:cNvPr>
          <p:cNvCxnSpPr>
            <a:stCxn id="5" idx="1"/>
            <a:endCxn id="3" idx="0"/>
          </p:cNvCxnSpPr>
          <p:nvPr/>
        </p:nvCxnSpPr>
        <p:spPr>
          <a:xfrm rot="10800000" flipV="1">
            <a:off x="3687443" y="938892"/>
            <a:ext cx="4165336" cy="510346"/>
          </a:xfrm>
          <a:prstGeom prst="curved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AE4CB1-F8AC-9D6C-B5D4-BD1722C7E9F8}"/>
              </a:ext>
            </a:extLst>
          </p:cNvPr>
          <p:cNvSpPr txBox="1"/>
          <p:nvPr/>
        </p:nvSpPr>
        <p:spPr>
          <a:xfrm rot="21360804">
            <a:off x="5455288" y="536056"/>
            <a:ext cx="10981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Eiger</a:t>
            </a:r>
          </a:p>
        </p:txBody>
      </p:sp>
    </p:spTree>
    <p:extLst>
      <p:ext uri="{BB962C8B-B14F-4D97-AF65-F5344CB8AC3E}">
        <p14:creationId xmlns:p14="http://schemas.microsoft.com/office/powerpoint/2010/main" val="243747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00823-A6D9-F8EA-6156-4C54CCF81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AEB3B92-5DA7-7410-7D3F-FE6761DACE4C}"/>
              </a:ext>
            </a:extLst>
          </p:cNvPr>
          <p:cNvSpPr/>
          <p:nvPr/>
        </p:nvSpPr>
        <p:spPr>
          <a:xfrm>
            <a:off x="630183" y="70946"/>
            <a:ext cx="5353161" cy="59198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22939"/>
                </a:schemeClr>
              </a:gs>
              <a:gs pos="48000">
                <a:schemeClr val="accent1">
                  <a:lumMod val="97000"/>
                  <a:lumOff val="3000"/>
                  <a:alpha val="1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D7DEEC-32AC-1D24-3F6C-17318303389D}"/>
              </a:ext>
            </a:extLst>
          </p:cNvPr>
          <p:cNvSpPr/>
          <p:nvPr/>
        </p:nvSpPr>
        <p:spPr>
          <a:xfrm>
            <a:off x="8701180" y="-4876"/>
            <a:ext cx="914400" cy="2045632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  <a:alpha val="51822"/>
                </a:schemeClr>
              </a:gs>
              <a:gs pos="48000">
                <a:schemeClr val="dk1">
                  <a:lumMod val="97000"/>
                  <a:lumOff val="3000"/>
                  <a:alpha val="28858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D62E57-7395-78A5-834A-890BF649A4FF}"/>
              </a:ext>
            </a:extLst>
          </p:cNvPr>
          <p:cNvSpPr/>
          <p:nvPr/>
        </p:nvSpPr>
        <p:spPr>
          <a:xfrm>
            <a:off x="8759169" y="4047668"/>
            <a:ext cx="914400" cy="20456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  <a:alpha val="28000"/>
                </a:schemeClr>
              </a:gs>
              <a:gs pos="48000">
                <a:schemeClr val="accent4">
                  <a:lumMod val="97000"/>
                  <a:lumOff val="3000"/>
                  <a:alpha val="2396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1E44C-7BE2-E5C7-9210-5ABD05A8E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15"/>
          <a:stretch/>
        </p:blipFill>
        <p:spPr>
          <a:xfrm>
            <a:off x="739131" y="4190975"/>
            <a:ext cx="4894109" cy="170125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025DC4BC-50E3-5DE8-5CD4-EB8DA4C5AA87}"/>
              </a:ext>
            </a:extLst>
          </p:cNvPr>
          <p:cNvCxnSpPr>
            <a:stCxn id="4112" idx="3"/>
            <a:endCxn id="3" idx="1"/>
          </p:cNvCxnSpPr>
          <p:nvPr/>
        </p:nvCxnSpPr>
        <p:spPr>
          <a:xfrm>
            <a:off x="2347076" y="648376"/>
            <a:ext cx="284523" cy="240240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C5356C1-B8CF-5822-6C26-A046CF8E1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770E2B-4A82-CDC7-DE11-950524C6F67D}"/>
              </a:ext>
            </a:extLst>
          </p:cNvPr>
          <p:cNvSpPr txBox="1"/>
          <p:nvPr/>
        </p:nvSpPr>
        <p:spPr>
          <a:xfrm>
            <a:off x="69382" y="6140723"/>
            <a:ext cx="8097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Position-based hardware synchronization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04C7C9-8370-5F14-4EA5-93EF9B74F339}"/>
              </a:ext>
            </a:extLst>
          </p:cNvPr>
          <p:cNvGrpSpPr/>
          <p:nvPr/>
        </p:nvGrpSpPr>
        <p:grpSpPr>
          <a:xfrm>
            <a:off x="1094379" y="463681"/>
            <a:ext cx="4028100" cy="2037072"/>
            <a:chOff x="1819445" y="2415286"/>
            <a:chExt cx="4028100" cy="2037072"/>
          </a:xfrm>
        </p:grpSpPr>
        <p:pic>
          <p:nvPicPr>
            <p:cNvPr id="4108" name="Picture 2">
              <a:extLst>
                <a:ext uri="{FF2B5EF4-FFF2-40B4-BE49-F238E27FC236}">
                  <a16:creationId xmlns:a16="http://schemas.microsoft.com/office/drawing/2014/main" id="{E36DE126-B099-BB86-AA79-C5A029AB2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445" y="2927510"/>
              <a:ext cx="2683065" cy="101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09" name="Straight Connector 4108">
              <a:extLst>
                <a:ext uri="{FF2B5EF4-FFF2-40B4-BE49-F238E27FC236}">
                  <a16:creationId xmlns:a16="http://schemas.microsoft.com/office/drawing/2014/main" id="{18626F93-E37F-66D7-4870-5F1483651711}"/>
                </a:ext>
              </a:extLst>
            </p:cNvPr>
            <p:cNvCxnSpPr>
              <a:cxnSpLocks/>
              <a:stCxn id="4110" idx="2"/>
            </p:cNvCxnSpPr>
            <p:nvPr/>
          </p:nvCxnSpPr>
          <p:spPr>
            <a:xfrm flipH="1">
              <a:off x="4016983" y="2745247"/>
              <a:ext cx="7" cy="475649"/>
            </a:xfrm>
            <a:prstGeom prst="line">
              <a:avLst/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</p:cxnSp>
        <p:sp>
          <p:nvSpPr>
            <p:cNvPr id="4110" name="Rectangle 4109">
              <a:extLst>
                <a:ext uri="{FF2B5EF4-FFF2-40B4-BE49-F238E27FC236}">
                  <a16:creationId xmlns:a16="http://schemas.microsoft.com/office/drawing/2014/main" id="{6D086959-7DE5-C666-8DC1-81C840A93414}"/>
                </a:ext>
              </a:extLst>
            </p:cNvPr>
            <p:cNvSpPr/>
            <p:nvPr/>
          </p:nvSpPr>
          <p:spPr>
            <a:xfrm>
              <a:off x="3531470" y="2474167"/>
              <a:ext cx="971040" cy="271080"/>
            </a:xfrm>
            <a:prstGeom prst="rect">
              <a:avLst/>
            </a:prstGeom>
            <a:gradFill flip="none" rotWithShape="1">
              <a:gsLst>
                <a:gs pos="0">
                  <a:srgbClr val="00570C">
                    <a:lumMod val="67000"/>
                  </a:srgbClr>
                </a:gs>
                <a:gs pos="48000">
                  <a:srgbClr val="00570C">
                    <a:lumMod val="97000"/>
                    <a:lumOff val="3000"/>
                  </a:srgbClr>
                </a:gs>
                <a:gs pos="100000">
                  <a:srgbClr val="00570C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TTLOUT</a:t>
              </a:r>
              <a:endParaRPr kumimoji="0" lang="en-SE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111" name="Straight Connector 4110">
              <a:extLst>
                <a:ext uri="{FF2B5EF4-FFF2-40B4-BE49-F238E27FC236}">
                  <a16:creationId xmlns:a16="http://schemas.microsoft.com/office/drawing/2014/main" id="{553EDD7F-7172-D585-B995-1D4BFCE158B4}"/>
                </a:ext>
              </a:extLst>
            </p:cNvPr>
            <p:cNvCxnSpPr>
              <a:cxnSpLocks/>
            </p:cNvCxnSpPr>
            <p:nvPr/>
          </p:nvCxnSpPr>
          <p:spPr>
            <a:xfrm>
              <a:off x="2586622" y="2751823"/>
              <a:ext cx="0" cy="469073"/>
            </a:xfrm>
            <a:prstGeom prst="line">
              <a:avLst/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</p:cxnSp>
        <p:sp>
          <p:nvSpPr>
            <p:cNvPr id="4112" name="Rectangle 4111">
              <a:extLst>
                <a:ext uri="{FF2B5EF4-FFF2-40B4-BE49-F238E27FC236}">
                  <a16:creationId xmlns:a16="http://schemas.microsoft.com/office/drawing/2014/main" id="{014E5DF7-0181-6F13-612D-77F85B8BCBA4}"/>
                </a:ext>
              </a:extLst>
            </p:cNvPr>
            <p:cNvSpPr/>
            <p:nvPr/>
          </p:nvSpPr>
          <p:spPr>
            <a:xfrm>
              <a:off x="2101102" y="2415286"/>
              <a:ext cx="971040" cy="369390"/>
            </a:xfrm>
            <a:prstGeom prst="rect">
              <a:avLst/>
            </a:prstGeom>
            <a:gradFill flip="none" rotWithShape="1">
              <a:gsLst>
                <a:gs pos="0">
                  <a:srgbClr val="00570C">
                    <a:lumMod val="67000"/>
                  </a:srgbClr>
                </a:gs>
                <a:gs pos="48000">
                  <a:srgbClr val="00570C">
                    <a:lumMod val="97000"/>
                    <a:lumOff val="3000"/>
                  </a:srgbClr>
                </a:gs>
                <a:gs pos="100000">
                  <a:srgbClr val="00570C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encoder reading input</a:t>
              </a:r>
              <a:endParaRPr kumimoji="0" lang="en-SE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113" name="Straight Connector 4112">
              <a:extLst>
                <a:ext uri="{FF2B5EF4-FFF2-40B4-BE49-F238E27FC236}">
                  <a16:creationId xmlns:a16="http://schemas.microsoft.com/office/drawing/2014/main" id="{801214FF-D461-AE4C-BEF8-D7701AE5E8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59688" y="3570299"/>
              <a:ext cx="7" cy="692090"/>
            </a:xfrm>
            <a:prstGeom prst="line">
              <a:avLst/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</p:cxnSp>
        <p:sp>
          <p:nvSpPr>
            <p:cNvPr id="4114" name="Rectangle 4113">
              <a:extLst>
                <a:ext uri="{FF2B5EF4-FFF2-40B4-BE49-F238E27FC236}">
                  <a16:creationId xmlns:a16="http://schemas.microsoft.com/office/drawing/2014/main" id="{D32B7EB9-E5B3-53B8-9996-659A5CF7A61F}"/>
                </a:ext>
              </a:extLst>
            </p:cNvPr>
            <p:cNvSpPr/>
            <p:nvPr/>
          </p:nvSpPr>
          <p:spPr>
            <a:xfrm>
              <a:off x="2069279" y="4181278"/>
              <a:ext cx="971040" cy="271080"/>
            </a:xfrm>
            <a:prstGeom prst="rect">
              <a:avLst/>
            </a:prstGeom>
            <a:gradFill flip="none" rotWithShape="1">
              <a:gsLst>
                <a:gs pos="0">
                  <a:srgbClr val="00570C">
                    <a:lumMod val="67000"/>
                  </a:srgbClr>
                </a:gs>
                <a:gs pos="48000">
                  <a:srgbClr val="00570C">
                    <a:lumMod val="97000"/>
                    <a:lumOff val="3000"/>
                  </a:srgbClr>
                </a:gs>
                <a:gs pos="100000">
                  <a:srgbClr val="00570C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Analog input</a:t>
              </a:r>
              <a:endParaRPr kumimoji="0" lang="en-SE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115" name="Straight Connector 4114">
              <a:extLst>
                <a:ext uri="{FF2B5EF4-FFF2-40B4-BE49-F238E27FC236}">
                  <a16:creationId xmlns:a16="http://schemas.microsoft.com/office/drawing/2014/main" id="{FBEE0C2D-BDA3-588B-B19F-7153050C6120}"/>
                </a:ext>
              </a:extLst>
            </p:cNvPr>
            <p:cNvCxnSpPr>
              <a:cxnSpLocks/>
            </p:cNvCxnSpPr>
            <p:nvPr/>
          </p:nvCxnSpPr>
          <p:spPr>
            <a:xfrm>
              <a:off x="4016983" y="3462422"/>
              <a:ext cx="879241" cy="0"/>
            </a:xfrm>
            <a:prstGeom prst="line">
              <a:avLst/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</p:cxnSp>
        <p:pic>
          <p:nvPicPr>
            <p:cNvPr id="4117" name="Picture 4116">
              <a:extLst>
                <a:ext uri="{FF2B5EF4-FFF2-40B4-BE49-F238E27FC236}">
                  <a16:creationId xmlns:a16="http://schemas.microsoft.com/office/drawing/2014/main" id="{112A5EC6-6B09-DD54-0966-72D0E592D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7960" y="2893951"/>
              <a:ext cx="1209585" cy="1022393"/>
            </a:xfrm>
            <a:prstGeom prst="rect">
              <a:avLst/>
            </a:prstGeom>
          </p:spPr>
        </p:pic>
      </p:grpSp>
      <p:pic>
        <p:nvPicPr>
          <p:cNvPr id="4106" name="Picture 410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8DF6E96-EF2E-D440-8875-489D60C3E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08" y="70946"/>
            <a:ext cx="1214555" cy="780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1F9D40-5D99-C01A-BFDA-2FD39EB68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1599" y="2292268"/>
            <a:ext cx="2408178" cy="15170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C97F59-6E31-D871-05E8-ED27CB4DEE46}"/>
              </a:ext>
            </a:extLst>
          </p:cNvPr>
          <p:cNvSpPr/>
          <p:nvPr/>
        </p:nvSpPr>
        <p:spPr>
          <a:xfrm>
            <a:off x="761655" y="3157783"/>
            <a:ext cx="1549828" cy="50370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  <a:lumMod val="42119"/>
                </a:srgbClr>
              </a:gs>
              <a:gs pos="50000">
                <a:srgbClr val="FF0000">
                  <a:tint val="44500"/>
                  <a:satMod val="160000"/>
                  <a:lumMod val="86852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Bragg Motor</a:t>
            </a:r>
            <a:endParaRPr kumimoji="0" lang="en-SE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1593EE31-51BC-8A94-705A-E990A72EF4A9}"/>
              </a:ext>
            </a:extLst>
          </p:cNvPr>
          <p:cNvCxnSpPr>
            <a:cxnSpLocks/>
            <a:stCxn id="6" idx="0"/>
            <a:endCxn id="4112" idx="1"/>
          </p:cNvCxnSpPr>
          <p:nvPr/>
        </p:nvCxnSpPr>
        <p:spPr>
          <a:xfrm rot="16200000" flipV="1">
            <a:off x="201600" y="1822813"/>
            <a:ext cx="2509407" cy="160533"/>
          </a:xfrm>
          <a:prstGeom prst="curvedConnector4">
            <a:avLst>
              <a:gd name="adj1" fmla="val 23084"/>
              <a:gd name="adj2" fmla="val 55081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5BA17-1A1F-7CD6-0DEB-20721DFD492B}"/>
              </a:ext>
            </a:extLst>
          </p:cNvPr>
          <p:cNvSpPr/>
          <p:nvPr/>
        </p:nvSpPr>
        <p:spPr>
          <a:xfrm>
            <a:off x="3974946" y="2234970"/>
            <a:ext cx="1178122" cy="16651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F57F67-B660-33D2-88CE-04B72FE5A9B2}"/>
              </a:ext>
            </a:extLst>
          </p:cNvPr>
          <p:cNvSpPr/>
          <p:nvPr/>
        </p:nvSpPr>
        <p:spPr>
          <a:xfrm>
            <a:off x="7124700" y="1657475"/>
            <a:ext cx="4183360" cy="1231462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000" dirty="0"/>
              <a:t>Generate a gate for XRD fixed energy position [beginning or end of the spectrum]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52FC11-797F-ECB2-2613-54311C746144}"/>
              </a:ext>
            </a:extLst>
          </p:cNvPr>
          <p:cNvSpPr/>
          <p:nvPr/>
        </p:nvSpPr>
        <p:spPr>
          <a:xfrm>
            <a:off x="7124681" y="3273406"/>
            <a:ext cx="4183379" cy="123146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000" dirty="0"/>
              <a:t>Generate gates for all configured energy positions for XAS intensity measurements &amp; PCAP</a:t>
            </a:r>
          </a:p>
        </p:txBody>
      </p:sp>
      <p:pic>
        <p:nvPicPr>
          <p:cNvPr id="11" name="Picture 2" descr="DECTRIS EIGER2 X - Dectris">
            <a:extLst>
              <a:ext uri="{FF2B5EF4-FFF2-40B4-BE49-F238E27FC236}">
                <a16:creationId xmlns:a16="http://schemas.microsoft.com/office/drawing/2014/main" id="{CFC6A1DD-8C11-2F2F-8CF5-D12154A66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83" y="306687"/>
            <a:ext cx="1838983" cy="123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m# Electrometer Comes to Light">
            <a:extLst>
              <a:ext uri="{FF2B5EF4-FFF2-40B4-BE49-F238E27FC236}">
                <a16:creationId xmlns:a16="http://schemas.microsoft.com/office/drawing/2014/main" id="{DB9EFC7D-7D02-AFFB-9AD5-C011897D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94" b="89691" l="8108" r="89961">
                        <a14:foregroundMark x1="29344" y1="65979" x2="44402" y2="74227"/>
                        <a14:foregroundMark x1="8494" y1="31959" x2="10811" y2="67526"/>
                        <a14:foregroundMark x1="89961" y1="28351" x2="89961" y2="28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389" y="4670614"/>
            <a:ext cx="2043961" cy="15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EF10EE-CC3C-65A7-F829-FA781256C07D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153068" y="2273206"/>
            <a:ext cx="1971632" cy="472983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6864C8-F9CC-A2A1-9E64-9F51A603F2E6}"/>
              </a:ext>
            </a:extLst>
          </p:cNvPr>
          <p:cNvCxnSpPr>
            <a:cxnSpLocks/>
            <a:stCxn id="17" idx="3"/>
            <a:endCxn id="10" idx="1"/>
          </p:cNvCxnSpPr>
          <p:nvPr/>
        </p:nvCxnSpPr>
        <p:spPr>
          <a:xfrm>
            <a:off x="5153068" y="3067553"/>
            <a:ext cx="1971613" cy="821584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5F9FF3D-853B-EFE4-1130-59A5BB1F73B9}"/>
              </a:ext>
            </a:extLst>
          </p:cNvPr>
          <p:cNvSpPr txBox="1"/>
          <p:nvPr/>
        </p:nvSpPr>
        <p:spPr>
          <a:xfrm rot="20707271">
            <a:off x="6118785" y="212647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XRD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2D578F-24F3-79AA-63C4-93BC19B791EE}"/>
              </a:ext>
            </a:extLst>
          </p:cNvPr>
          <p:cNvSpPr txBox="1"/>
          <p:nvPr/>
        </p:nvSpPr>
        <p:spPr>
          <a:xfrm rot="1649550">
            <a:off x="6059321" y="350740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XAS</a:t>
            </a:r>
          </a:p>
        </p:txBody>
      </p:sp>
    </p:spTree>
    <p:extLst>
      <p:ext uri="{BB962C8B-B14F-4D97-AF65-F5344CB8AC3E}">
        <p14:creationId xmlns:p14="http://schemas.microsoft.com/office/powerpoint/2010/main" val="318275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89AE-E7E9-5321-763E-16E1D6A72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9" name="Rectangle 4138">
            <a:extLst>
              <a:ext uri="{FF2B5EF4-FFF2-40B4-BE49-F238E27FC236}">
                <a16:creationId xmlns:a16="http://schemas.microsoft.com/office/drawing/2014/main" id="{1C6BA46D-C748-EE22-798D-CCD238FB51DC}"/>
              </a:ext>
            </a:extLst>
          </p:cNvPr>
          <p:cNvSpPr/>
          <p:nvPr/>
        </p:nvSpPr>
        <p:spPr>
          <a:xfrm>
            <a:off x="255024" y="58420"/>
            <a:ext cx="5353161" cy="59198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22939"/>
                </a:schemeClr>
              </a:gs>
              <a:gs pos="48000">
                <a:schemeClr val="accent1">
                  <a:lumMod val="97000"/>
                  <a:lumOff val="3000"/>
                  <a:alpha val="1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51E32-DBB5-AE93-404E-FA8C897F6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15"/>
          <a:stretch/>
        </p:blipFill>
        <p:spPr>
          <a:xfrm>
            <a:off x="501137" y="4216027"/>
            <a:ext cx="4894109" cy="1701250"/>
          </a:xfrm>
          <a:prstGeom prst="rect">
            <a:avLst/>
          </a:prstGeom>
          <a:ln>
            <a:solidFill>
              <a:srgbClr val="001427"/>
            </a:solidFill>
          </a:ln>
        </p:spPr>
      </p:pic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2B3CB335-7502-CA24-3F80-63E08C07C811}"/>
              </a:ext>
            </a:extLst>
          </p:cNvPr>
          <p:cNvCxnSpPr>
            <a:stCxn id="4112" idx="3"/>
            <a:endCxn id="3" idx="1"/>
          </p:cNvCxnSpPr>
          <p:nvPr/>
        </p:nvCxnSpPr>
        <p:spPr>
          <a:xfrm>
            <a:off x="2109082" y="673428"/>
            <a:ext cx="284523" cy="240240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E9BCE57-77B0-98A1-E015-A54AA97E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274E28-1F7F-C17C-C465-BD7878F886A9}"/>
              </a:ext>
            </a:extLst>
          </p:cNvPr>
          <p:cNvSpPr txBox="1"/>
          <p:nvPr/>
        </p:nvSpPr>
        <p:spPr>
          <a:xfrm>
            <a:off x="0" y="6093300"/>
            <a:ext cx="8977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000" b="1" dirty="0">
                <a:solidFill>
                  <a:schemeClr val="bg1"/>
                </a:solidFill>
              </a:rPr>
              <a:t>Position-based hardware synchronization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B1FD34-4BDA-66B5-C1A8-6166C05A9BB2}"/>
              </a:ext>
            </a:extLst>
          </p:cNvPr>
          <p:cNvGrpSpPr/>
          <p:nvPr/>
        </p:nvGrpSpPr>
        <p:grpSpPr>
          <a:xfrm>
            <a:off x="856385" y="488733"/>
            <a:ext cx="4028100" cy="2037072"/>
            <a:chOff x="1819445" y="2415286"/>
            <a:chExt cx="4028100" cy="2037072"/>
          </a:xfrm>
        </p:grpSpPr>
        <p:pic>
          <p:nvPicPr>
            <p:cNvPr id="4108" name="Picture 2">
              <a:extLst>
                <a:ext uri="{FF2B5EF4-FFF2-40B4-BE49-F238E27FC236}">
                  <a16:creationId xmlns:a16="http://schemas.microsoft.com/office/drawing/2014/main" id="{A93C63EE-45C9-A88D-C64D-3FEFEF540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445" y="2927510"/>
              <a:ext cx="2683065" cy="101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09" name="Straight Connector 4108">
              <a:extLst>
                <a:ext uri="{FF2B5EF4-FFF2-40B4-BE49-F238E27FC236}">
                  <a16:creationId xmlns:a16="http://schemas.microsoft.com/office/drawing/2014/main" id="{7005A716-7F7B-0306-2333-41FC44AB6488}"/>
                </a:ext>
              </a:extLst>
            </p:cNvPr>
            <p:cNvCxnSpPr>
              <a:cxnSpLocks/>
              <a:stCxn id="4110" idx="2"/>
            </p:cNvCxnSpPr>
            <p:nvPr/>
          </p:nvCxnSpPr>
          <p:spPr>
            <a:xfrm flipH="1">
              <a:off x="4016983" y="2745247"/>
              <a:ext cx="7" cy="475649"/>
            </a:xfrm>
            <a:prstGeom prst="line">
              <a:avLst/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</p:cxnSp>
        <p:sp>
          <p:nvSpPr>
            <p:cNvPr id="4110" name="Rectangle 4109">
              <a:extLst>
                <a:ext uri="{FF2B5EF4-FFF2-40B4-BE49-F238E27FC236}">
                  <a16:creationId xmlns:a16="http://schemas.microsoft.com/office/drawing/2014/main" id="{3B4F8312-8E4F-80A3-FFF7-DA9A5FD68AF1}"/>
                </a:ext>
              </a:extLst>
            </p:cNvPr>
            <p:cNvSpPr/>
            <p:nvPr/>
          </p:nvSpPr>
          <p:spPr>
            <a:xfrm>
              <a:off x="3531470" y="2474167"/>
              <a:ext cx="971040" cy="271080"/>
            </a:xfrm>
            <a:prstGeom prst="rect">
              <a:avLst/>
            </a:prstGeom>
            <a:gradFill flip="none" rotWithShape="1">
              <a:gsLst>
                <a:gs pos="0">
                  <a:srgbClr val="00570C">
                    <a:lumMod val="67000"/>
                  </a:srgbClr>
                </a:gs>
                <a:gs pos="48000">
                  <a:srgbClr val="00570C">
                    <a:lumMod val="97000"/>
                    <a:lumOff val="3000"/>
                  </a:srgbClr>
                </a:gs>
                <a:gs pos="100000">
                  <a:srgbClr val="00570C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TTLOUT</a:t>
              </a:r>
              <a:endParaRPr kumimoji="0" lang="en-SE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111" name="Straight Connector 4110">
              <a:extLst>
                <a:ext uri="{FF2B5EF4-FFF2-40B4-BE49-F238E27FC236}">
                  <a16:creationId xmlns:a16="http://schemas.microsoft.com/office/drawing/2014/main" id="{900DBDE7-00BB-122F-A82C-1C8D3B0C3B45}"/>
                </a:ext>
              </a:extLst>
            </p:cNvPr>
            <p:cNvCxnSpPr>
              <a:cxnSpLocks/>
            </p:cNvCxnSpPr>
            <p:nvPr/>
          </p:nvCxnSpPr>
          <p:spPr>
            <a:xfrm>
              <a:off x="2586622" y="2751823"/>
              <a:ext cx="0" cy="469073"/>
            </a:xfrm>
            <a:prstGeom prst="line">
              <a:avLst/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</p:cxnSp>
        <p:sp>
          <p:nvSpPr>
            <p:cNvPr id="4112" name="Rectangle 4111">
              <a:extLst>
                <a:ext uri="{FF2B5EF4-FFF2-40B4-BE49-F238E27FC236}">
                  <a16:creationId xmlns:a16="http://schemas.microsoft.com/office/drawing/2014/main" id="{74D88A18-037A-7E82-FFDF-BBB9767F9C97}"/>
                </a:ext>
              </a:extLst>
            </p:cNvPr>
            <p:cNvSpPr/>
            <p:nvPr/>
          </p:nvSpPr>
          <p:spPr>
            <a:xfrm>
              <a:off x="2101102" y="2415286"/>
              <a:ext cx="971040" cy="369390"/>
            </a:xfrm>
            <a:prstGeom prst="rect">
              <a:avLst/>
            </a:prstGeom>
            <a:gradFill flip="none" rotWithShape="1">
              <a:gsLst>
                <a:gs pos="0">
                  <a:srgbClr val="00570C">
                    <a:lumMod val="67000"/>
                  </a:srgbClr>
                </a:gs>
                <a:gs pos="48000">
                  <a:srgbClr val="00570C">
                    <a:lumMod val="97000"/>
                    <a:lumOff val="3000"/>
                  </a:srgbClr>
                </a:gs>
                <a:gs pos="100000">
                  <a:srgbClr val="00570C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encoder reading input</a:t>
              </a:r>
              <a:endParaRPr kumimoji="0" lang="en-SE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113" name="Straight Connector 4112">
              <a:extLst>
                <a:ext uri="{FF2B5EF4-FFF2-40B4-BE49-F238E27FC236}">
                  <a16:creationId xmlns:a16="http://schemas.microsoft.com/office/drawing/2014/main" id="{63D2DC93-24DE-78D9-E622-8E013587AA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59688" y="3570299"/>
              <a:ext cx="7" cy="692090"/>
            </a:xfrm>
            <a:prstGeom prst="line">
              <a:avLst/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</p:cxnSp>
        <p:sp>
          <p:nvSpPr>
            <p:cNvPr id="4114" name="Rectangle 4113">
              <a:extLst>
                <a:ext uri="{FF2B5EF4-FFF2-40B4-BE49-F238E27FC236}">
                  <a16:creationId xmlns:a16="http://schemas.microsoft.com/office/drawing/2014/main" id="{5EDEF09E-8624-2089-165D-4103F310CBF1}"/>
                </a:ext>
              </a:extLst>
            </p:cNvPr>
            <p:cNvSpPr/>
            <p:nvPr/>
          </p:nvSpPr>
          <p:spPr>
            <a:xfrm>
              <a:off x="2069279" y="4181278"/>
              <a:ext cx="971040" cy="271080"/>
            </a:xfrm>
            <a:prstGeom prst="rect">
              <a:avLst/>
            </a:prstGeom>
            <a:gradFill flip="none" rotWithShape="1">
              <a:gsLst>
                <a:gs pos="0">
                  <a:srgbClr val="00570C">
                    <a:lumMod val="67000"/>
                  </a:srgbClr>
                </a:gs>
                <a:gs pos="48000">
                  <a:srgbClr val="00570C">
                    <a:lumMod val="97000"/>
                    <a:lumOff val="3000"/>
                  </a:srgbClr>
                </a:gs>
                <a:gs pos="100000">
                  <a:srgbClr val="00570C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Analog input</a:t>
              </a:r>
              <a:endParaRPr kumimoji="0" lang="en-SE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115" name="Straight Connector 4114">
              <a:extLst>
                <a:ext uri="{FF2B5EF4-FFF2-40B4-BE49-F238E27FC236}">
                  <a16:creationId xmlns:a16="http://schemas.microsoft.com/office/drawing/2014/main" id="{C0B1AA5F-25F7-4192-9A49-F433F3108F2B}"/>
                </a:ext>
              </a:extLst>
            </p:cNvPr>
            <p:cNvCxnSpPr>
              <a:cxnSpLocks/>
            </p:cNvCxnSpPr>
            <p:nvPr/>
          </p:nvCxnSpPr>
          <p:spPr>
            <a:xfrm>
              <a:off x="4016983" y="3462422"/>
              <a:ext cx="879241" cy="0"/>
            </a:xfrm>
            <a:prstGeom prst="line">
              <a:avLst/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</p:cxnSp>
        <p:pic>
          <p:nvPicPr>
            <p:cNvPr id="4117" name="Picture 4116">
              <a:extLst>
                <a:ext uri="{FF2B5EF4-FFF2-40B4-BE49-F238E27FC236}">
                  <a16:creationId xmlns:a16="http://schemas.microsoft.com/office/drawing/2014/main" id="{F9F7D976-207F-48A8-37A8-22DA8CC67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7960" y="2893951"/>
              <a:ext cx="1209585" cy="1022393"/>
            </a:xfrm>
            <a:prstGeom prst="rect">
              <a:avLst/>
            </a:prstGeom>
          </p:spPr>
        </p:pic>
      </p:grpSp>
      <p:pic>
        <p:nvPicPr>
          <p:cNvPr id="4106" name="Picture 410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17C52D-B21E-6B03-D1AE-E6C780272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14" y="95998"/>
            <a:ext cx="1214555" cy="780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D88854-78DC-31DB-8BC1-8734C54D1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3605" y="2317320"/>
            <a:ext cx="2408178" cy="15170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A6D289-5136-220B-C9CF-51C859342284}"/>
              </a:ext>
            </a:extLst>
          </p:cNvPr>
          <p:cNvSpPr/>
          <p:nvPr/>
        </p:nvSpPr>
        <p:spPr>
          <a:xfrm>
            <a:off x="523661" y="3182835"/>
            <a:ext cx="1549828" cy="50370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  <a:lumMod val="42119"/>
                </a:srgbClr>
              </a:gs>
              <a:gs pos="50000">
                <a:srgbClr val="FF0000">
                  <a:tint val="44500"/>
                  <a:satMod val="160000"/>
                  <a:lumMod val="86852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Bragg Motor</a:t>
            </a:r>
            <a:endParaRPr kumimoji="0" lang="en-SE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41B79C82-B30A-05B0-6609-C07CD8C42418}"/>
              </a:ext>
            </a:extLst>
          </p:cNvPr>
          <p:cNvCxnSpPr>
            <a:cxnSpLocks/>
            <a:stCxn id="6" idx="0"/>
            <a:endCxn id="4112" idx="1"/>
          </p:cNvCxnSpPr>
          <p:nvPr/>
        </p:nvCxnSpPr>
        <p:spPr>
          <a:xfrm rot="16200000" flipV="1">
            <a:off x="-36394" y="1847865"/>
            <a:ext cx="2509407" cy="160533"/>
          </a:xfrm>
          <a:prstGeom prst="curvedConnector4">
            <a:avLst>
              <a:gd name="adj1" fmla="val 23084"/>
              <a:gd name="adj2" fmla="val 55081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0C4AD40E-19FB-2E99-A801-52863C634BCE}"/>
              </a:ext>
            </a:extLst>
          </p:cNvPr>
          <p:cNvCxnSpPr>
            <a:cxnSpLocks/>
            <a:stCxn id="17" idx="3"/>
            <a:endCxn id="4" idx="0"/>
          </p:cNvCxnSpPr>
          <p:nvPr/>
        </p:nvCxnSpPr>
        <p:spPr>
          <a:xfrm flipH="1">
            <a:off x="2948192" y="3092605"/>
            <a:ext cx="1966882" cy="1123422"/>
          </a:xfrm>
          <a:prstGeom prst="curvedConnector4">
            <a:avLst>
              <a:gd name="adj1" fmla="val -11622"/>
              <a:gd name="adj2" fmla="val 8705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DD0850B-1F2C-E35A-00F1-EB483036A3B9}"/>
              </a:ext>
            </a:extLst>
          </p:cNvPr>
          <p:cNvSpPr/>
          <p:nvPr/>
        </p:nvSpPr>
        <p:spPr>
          <a:xfrm>
            <a:off x="3736952" y="2260022"/>
            <a:ext cx="1178122" cy="16651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DD558F-1465-35E6-5E3B-C1C4A6A37A7E}"/>
              </a:ext>
            </a:extLst>
          </p:cNvPr>
          <p:cNvGrpSpPr/>
          <p:nvPr/>
        </p:nvGrpSpPr>
        <p:grpSpPr>
          <a:xfrm>
            <a:off x="5890956" y="1446287"/>
            <a:ext cx="7643670" cy="3318093"/>
            <a:chOff x="653506" y="27076648"/>
            <a:chExt cx="7643670" cy="33180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ECA036-5D42-B39E-93AF-D94A942A5E2B}"/>
                </a:ext>
              </a:extLst>
            </p:cNvPr>
            <p:cNvGrpSpPr/>
            <p:nvPr/>
          </p:nvGrpSpPr>
          <p:grpSpPr>
            <a:xfrm>
              <a:off x="776639" y="27076648"/>
              <a:ext cx="6130573" cy="3318093"/>
              <a:chOff x="6883836" y="30984630"/>
              <a:chExt cx="6130573" cy="3318093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0073FD57-6986-461A-F7EC-96186C9ABF65}"/>
                  </a:ext>
                </a:extLst>
              </p:cNvPr>
              <p:cNvSpPr/>
              <p:nvPr/>
            </p:nvSpPr>
            <p:spPr>
              <a:xfrm>
                <a:off x="7083521" y="33673966"/>
                <a:ext cx="5158485" cy="393630"/>
              </a:xfrm>
              <a:prstGeom prst="parallelogram">
                <a:avLst>
                  <a:gd name="adj" fmla="val 98862"/>
                </a:avLst>
              </a:prstGeom>
              <a:gradFill flip="none" rotWithShape="1">
                <a:gsLst>
                  <a:gs pos="0">
                    <a:srgbClr val="007834">
                      <a:tint val="66000"/>
                      <a:satMod val="160000"/>
                    </a:srgbClr>
                  </a:gs>
                  <a:gs pos="50000">
                    <a:srgbClr val="007834">
                      <a:tint val="44500"/>
                      <a:satMod val="160000"/>
                    </a:srgbClr>
                  </a:gs>
                  <a:gs pos="100000">
                    <a:srgbClr val="007834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359DE4F9-F9AD-FDA9-540E-BB4ABE879513}"/>
                  </a:ext>
                </a:extLst>
              </p:cNvPr>
              <p:cNvSpPr/>
              <p:nvPr/>
            </p:nvSpPr>
            <p:spPr>
              <a:xfrm>
                <a:off x="7517606" y="33276450"/>
                <a:ext cx="5110212" cy="393630"/>
              </a:xfrm>
              <a:prstGeom prst="parallelogram">
                <a:avLst>
                  <a:gd name="adj" fmla="val 98862"/>
                </a:avLst>
              </a:prstGeom>
              <a:gradFill flip="none" rotWithShape="1">
                <a:gsLst>
                  <a:gs pos="0">
                    <a:srgbClr val="FF8200">
                      <a:tint val="66000"/>
                      <a:satMod val="160000"/>
                    </a:srgbClr>
                  </a:gs>
                  <a:gs pos="50000">
                    <a:srgbClr val="FF8200">
                      <a:tint val="44500"/>
                      <a:satMod val="160000"/>
                    </a:srgbClr>
                  </a:gs>
                  <a:gs pos="100000">
                    <a:srgbClr val="FF82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Parallelogram 20">
                <a:extLst>
                  <a:ext uri="{FF2B5EF4-FFF2-40B4-BE49-F238E27FC236}">
                    <a16:creationId xmlns:a16="http://schemas.microsoft.com/office/drawing/2014/main" id="{296DDE99-B40E-52D7-6ECF-E888F16E918C}"/>
                  </a:ext>
                </a:extLst>
              </p:cNvPr>
              <p:cNvSpPr/>
              <p:nvPr/>
            </p:nvSpPr>
            <p:spPr>
              <a:xfrm>
                <a:off x="7898606" y="32908081"/>
                <a:ext cx="5110212" cy="355739"/>
              </a:xfrm>
              <a:prstGeom prst="parallelogram">
                <a:avLst>
                  <a:gd name="adj" fmla="val 98862"/>
                </a:avLst>
              </a:prstGeom>
              <a:gradFill flip="none" rotWithShape="1">
                <a:gsLst>
                  <a:gs pos="0">
                    <a:srgbClr val="646464">
                      <a:tint val="66000"/>
                      <a:satMod val="160000"/>
                    </a:srgbClr>
                  </a:gs>
                  <a:gs pos="50000">
                    <a:srgbClr val="646464">
                      <a:tint val="44500"/>
                      <a:satMod val="160000"/>
                    </a:srgbClr>
                  </a:gs>
                  <a:gs pos="100000">
                    <a:srgbClr val="646464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CEDCF1B-21B9-C9C1-18AB-D58DBA72B5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83836" y="32908081"/>
                <a:ext cx="1395770" cy="139464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8142DEB-0952-82CF-D044-A2A32DAA0D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79606" y="32908081"/>
                <a:ext cx="4734803" cy="0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D21D4CF-77EE-4381-7677-67235DD5E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02798" y="32450881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F275D59-4602-ACF0-5F39-0DB1511DEA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38803" y="31993681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F3203B3-0A3F-E757-8BD2-578AF5F22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38161" y="31765081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273ED21-BDA7-556C-5232-4ED51CC4BA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56636" y="31585081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1F27BC7-18C9-0A97-88BA-E7AC046626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226559" y="31460281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A3FCC8B-EAE0-F602-CDCA-0CA5623475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061042" y="31460281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FC5458B-3A28-19D0-0AE5-80F9FF269B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21198" y="32905827"/>
                <a:ext cx="1371600" cy="13728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499E678-1751-191F-0B60-37FA9D1F4C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51998" y="32902146"/>
                <a:ext cx="1371600" cy="13728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F7B8C76-1BA2-106D-004B-47C459CD8E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56561" y="32897433"/>
                <a:ext cx="1371600" cy="13728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30FD96D-B550-45B1-51EC-7B33CFCD09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76273" y="32892720"/>
                <a:ext cx="1371600" cy="13728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BE511F7-4FDF-E65A-25DB-8EDF09BF9C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43550" y="32891432"/>
                <a:ext cx="1371600" cy="13728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09361A8-B313-B09E-5832-F8CBCDAD05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2125" y="32888630"/>
                <a:ext cx="1371600" cy="13728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38E20EF-9650-EAA8-83E6-3849F73D0D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78843" y="30984630"/>
                <a:ext cx="1555" cy="192244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F0FC2A17-7F9D-BDAC-8F4B-6A167B6DEFEE}"/>
                  </a:ext>
                </a:extLst>
              </p:cNvPr>
              <p:cNvSpPr/>
              <p:nvPr/>
            </p:nvSpPr>
            <p:spPr>
              <a:xfrm>
                <a:off x="8280399" y="31821148"/>
                <a:ext cx="1696905" cy="1097252"/>
              </a:xfrm>
              <a:custGeom>
                <a:avLst/>
                <a:gdLst>
                  <a:gd name="connsiteX0" fmla="*/ 0 w 1689100"/>
                  <a:gd name="connsiteY0" fmla="*/ 1079524 h 1079524"/>
                  <a:gd name="connsiteX1" fmla="*/ 25400 w 1689100"/>
                  <a:gd name="connsiteY1" fmla="*/ 1047774 h 1079524"/>
                  <a:gd name="connsiteX2" fmla="*/ 88900 w 1689100"/>
                  <a:gd name="connsiteY2" fmla="*/ 984274 h 1079524"/>
                  <a:gd name="connsiteX3" fmla="*/ 107950 w 1689100"/>
                  <a:gd name="connsiteY3" fmla="*/ 965224 h 1079524"/>
                  <a:gd name="connsiteX4" fmla="*/ 127000 w 1689100"/>
                  <a:gd name="connsiteY4" fmla="*/ 946174 h 1079524"/>
                  <a:gd name="connsiteX5" fmla="*/ 171450 w 1689100"/>
                  <a:gd name="connsiteY5" fmla="*/ 914424 h 1079524"/>
                  <a:gd name="connsiteX6" fmla="*/ 184150 w 1689100"/>
                  <a:gd name="connsiteY6" fmla="*/ 895374 h 1079524"/>
                  <a:gd name="connsiteX7" fmla="*/ 228600 w 1689100"/>
                  <a:gd name="connsiteY7" fmla="*/ 857274 h 1079524"/>
                  <a:gd name="connsiteX8" fmla="*/ 247650 w 1689100"/>
                  <a:gd name="connsiteY8" fmla="*/ 838224 h 1079524"/>
                  <a:gd name="connsiteX9" fmla="*/ 266700 w 1689100"/>
                  <a:gd name="connsiteY9" fmla="*/ 825524 h 1079524"/>
                  <a:gd name="connsiteX10" fmla="*/ 285750 w 1689100"/>
                  <a:gd name="connsiteY10" fmla="*/ 806474 h 1079524"/>
                  <a:gd name="connsiteX11" fmla="*/ 323850 w 1689100"/>
                  <a:gd name="connsiteY11" fmla="*/ 781074 h 1079524"/>
                  <a:gd name="connsiteX12" fmla="*/ 374650 w 1689100"/>
                  <a:gd name="connsiteY12" fmla="*/ 742974 h 1079524"/>
                  <a:gd name="connsiteX13" fmla="*/ 425450 w 1689100"/>
                  <a:gd name="connsiteY13" fmla="*/ 717574 h 1079524"/>
                  <a:gd name="connsiteX14" fmla="*/ 469900 w 1689100"/>
                  <a:gd name="connsiteY14" fmla="*/ 685824 h 1079524"/>
                  <a:gd name="connsiteX15" fmla="*/ 514350 w 1689100"/>
                  <a:gd name="connsiteY15" fmla="*/ 654074 h 1079524"/>
                  <a:gd name="connsiteX16" fmla="*/ 539750 w 1689100"/>
                  <a:gd name="connsiteY16" fmla="*/ 641374 h 1079524"/>
                  <a:gd name="connsiteX17" fmla="*/ 577850 w 1689100"/>
                  <a:gd name="connsiteY17" fmla="*/ 615974 h 1079524"/>
                  <a:gd name="connsiteX18" fmla="*/ 635000 w 1689100"/>
                  <a:gd name="connsiteY18" fmla="*/ 577874 h 1079524"/>
                  <a:gd name="connsiteX19" fmla="*/ 654050 w 1689100"/>
                  <a:gd name="connsiteY19" fmla="*/ 565174 h 1079524"/>
                  <a:gd name="connsiteX20" fmla="*/ 673100 w 1689100"/>
                  <a:gd name="connsiteY20" fmla="*/ 552474 h 1079524"/>
                  <a:gd name="connsiteX21" fmla="*/ 698500 w 1689100"/>
                  <a:gd name="connsiteY21" fmla="*/ 539774 h 1079524"/>
                  <a:gd name="connsiteX22" fmla="*/ 717550 w 1689100"/>
                  <a:gd name="connsiteY22" fmla="*/ 527074 h 1079524"/>
                  <a:gd name="connsiteX23" fmla="*/ 768350 w 1689100"/>
                  <a:gd name="connsiteY23" fmla="*/ 501674 h 1079524"/>
                  <a:gd name="connsiteX24" fmla="*/ 787400 w 1689100"/>
                  <a:gd name="connsiteY24" fmla="*/ 488974 h 1079524"/>
                  <a:gd name="connsiteX25" fmla="*/ 806450 w 1689100"/>
                  <a:gd name="connsiteY25" fmla="*/ 482624 h 1079524"/>
                  <a:gd name="connsiteX26" fmla="*/ 825500 w 1689100"/>
                  <a:gd name="connsiteY26" fmla="*/ 469924 h 1079524"/>
                  <a:gd name="connsiteX27" fmla="*/ 850900 w 1689100"/>
                  <a:gd name="connsiteY27" fmla="*/ 457224 h 1079524"/>
                  <a:gd name="connsiteX28" fmla="*/ 895350 w 1689100"/>
                  <a:gd name="connsiteY28" fmla="*/ 425474 h 1079524"/>
                  <a:gd name="connsiteX29" fmla="*/ 920750 w 1689100"/>
                  <a:gd name="connsiteY29" fmla="*/ 412774 h 1079524"/>
                  <a:gd name="connsiteX30" fmla="*/ 939800 w 1689100"/>
                  <a:gd name="connsiteY30" fmla="*/ 393724 h 1079524"/>
                  <a:gd name="connsiteX31" fmla="*/ 965200 w 1689100"/>
                  <a:gd name="connsiteY31" fmla="*/ 381024 h 1079524"/>
                  <a:gd name="connsiteX32" fmla="*/ 1003300 w 1689100"/>
                  <a:gd name="connsiteY32" fmla="*/ 355624 h 1079524"/>
                  <a:gd name="connsiteX33" fmla="*/ 1022350 w 1689100"/>
                  <a:gd name="connsiteY33" fmla="*/ 342924 h 1079524"/>
                  <a:gd name="connsiteX34" fmla="*/ 1066800 w 1689100"/>
                  <a:gd name="connsiteY34" fmla="*/ 311174 h 1079524"/>
                  <a:gd name="connsiteX35" fmla="*/ 1092200 w 1689100"/>
                  <a:gd name="connsiteY35" fmla="*/ 298474 h 1079524"/>
                  <a:gd name="connsiteX36" fmla="*/ 1136650 w 1689100"/>
                  <a:gd name="connsiteY36" fmla="*/ 266724 h 1079524"/>
                  <a:gd name="connsiteX37" fmla="*/ 1162050 w 1689100"/>
                  <a:gd name="connsiteY37" fmla="*/ 254024 h 1079524"/>
                  <a:gd name="connsiteX38" fmla="*/ 1187450 w 1689100"/>
                  <a:gd name="connsiteY38" fmla="*/ 234974 h 1079524"/>
                  <a:gd name="connsiteX39" fmla="*/ 1244600 w 1689100"/>
                  <a:gd name="connsiteY39" fmla="*/ 209574 h 1079524"/>
                  <a:gd name="connsiteX40" fmla="*/ 1270000 w 1689100"/>
                  <a:gd name="connsiteY40" fmla="*/ 196874 h 1079524"/>
                  <a:gd name="connsiteX41" fmla="*/ 1301750 w 1689100"/>
                  <a:gd name="connsiteY41" fmla="*/ 177824 h 1079524"/>
                  <a:gd name="connsiteX42" fmla="*/ 1333500 w 1689100"/>
                  <a:gd name="connsiteY42" fmla="*/ 171474 h 1079524"/>
                  <a:gd name="connsiteX43" fmla="*/ 1358900 w 1689100"/>
                  <a:gd name="connsiteY43" fmla="*/ 158774 h 1079524"/>
                  <a:gd name="connsiteX44" fmla="*/ 1377950 w 1689100"/>
                  <a:gd name="connsiteY44" fmla="*/ 146074 h 1079524"/>
                  <a:gd name="connsiteX45" fmla="*/ 1409700 w 1689100"/>
                  <a:gd name="connsiteY45" fmla="*/ 133374 h 1079524"/>
                  <a:gd name="connsiteX46" fmla="*/ 1428750 w 1689100"/>
                  <a:gd name="connsiteY46" fmla="*/ 127024 h 1079524"/>
                  <a:gd name="connsiteX47" fmla="*/ 1485900 w 1689100"/>
                  <a:gd name="connsiteY47" fmla="*/ 88924 h 1079524"/>
                  <a:gd name="connsiteX48" fmla="*/ 1517650 w 1689100"/>
                  <a:gd name="connsiteY48" fmla="*/ 69874 h 1079524"/>
                  <a:gd name="connsiteX49" fmla="*/ 1581150 w 1689100"/>
                  <a:gd name="connsiteY49" fmla="*/ 50824 h 1079524"/>
                  <a:gd name="connsiteX50" fmla="*/ 1619250 w 1689100"/>
                  <a:gd name="connsiteY50" fmla="*/ 31774 h 1079524"/>
                  <a:gd name="connsiteX51" fmla="*/ 1663700 w 1689100"/>
                  <a:gd name="connsiteY51" fmla="*/ 12724 h 1079524"/>
                  <a:gd name="connsiteX52" fmla="*/ 1689100 w 1689100"/>
                  <a:gd name="connsiteY52" fmla="*/ 24 h 1079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689100" h="1079524">
                    <a:moveTo>
                      <a:pt x="0" y="1079524"/>
                    </a:moveTo>
                    <a:cubicBezTo>
                      <a:pt x="8467" y="1068941"/>
                      <a:pt x="16283" y="1057803"/>
                      <a:pt x="25400" y="1047774"/>
                    </a:cubicBezTo>
                    <a:lnTo>
                      <a:pt x="88900" y="984274"/>
                    </a:lnTo>
                    <a:lnTo>
                      <a:pt x="107950" y="965224"/>
                    </a:lnTo>
                    <a:cubicBezTo>
                      <a:pt x="114300" y="958874"/>
                      <a:pt x="119528" y="951155"/>
                      <a:pt x="127000" y="946174"/>
                    </a:cubicBezTo>
                    <a:cubicBezTo>
                      <a:pt x="137817" y="938963"/>
                      <a:pt x="163574" y="922300"/>
                      <a:pt x="171450" y="914424"/>
                    </a:cubicBezTo>
                    <a:cubicBezTo>
                      <a:pt x="176846" y="909028"/>
                      <a:pt x="179183" y="901168"/>
                      <a:pt x="184150" y="895374"/>
                    </a:cubicBezTo>
                    <a:cubicBezTo>
                      <a:pt x="222308" y="850857"/>
                      <a:pt x="194895" y="885361"/>
                      <a:pt x="228600" y="857274"/>
                    </a:cubicBezTo>
                    <a:cubicBezTo>
                      <a:pt x="235499" y="851525"/>
                      <a:pt x="240751" y="843973"/>
                      <a:pt x="247650" y="838224"/>
                    </a:cubicBezTo>
                    <a:cubicBezTo>
                      <a:pt x="253513" y="833338"/>
                      <a:pt x="260837" y="830410"/>
                      <a:pt x="266700" y="825524"/>
                    </a:cubicBezTo>
                    <a:cubicBezTo>
                      <a:pt x="273599" y="819775"/>
                      <a:pt x="278661" y="811987"/>
                      <a:pt x="285750" y="806474"/>
                    </a:cubicBezTo>
                    <a:cubicBezTo>
                      <a:pt x="297798" y="797103"/>
                      <a:pt x="311639" y="790232"/>
                      <a:pt x="323850" y="781074"/>
                    </a:cubicBezTo>
                    <a:cubicBezTo>
                      <a:pt x="340783" y="768374"/>
                      <a:pt x="355718" y="752440"/>
                      <a:pt x="374650" y="742974"/>
                    </a:cubicBezTo>
                    <a:cubicBezTo>
                      <a:pt x="391583" y="734507"/>
                      <a:pt x="412063" y="730961"/>
                      <a:pt x="425450" y="717574"/>
                    </a:cubicBezTo>
                    <a:cubicBezTo>
                      <a:pt x="461766" y="681258"/>
                      <a:pt x="425324" y="713684"/>
                      <a:pt x="469900" y="685824"/>
                    </a:cubicBezTo>
                    <a:cubicBezTo>
                      <a:pt x="506244" y="663109"/>
                      <a:pt x="483005" y="671985"/>
                      <a:pt x="514350" y="654074"/>
                    </a:cubicBezTo>
                    <a:cubicBezTo>
                      <a:pt x="522569" y="649378"/>
                      <a:pt x="531633" y="646244"/>
                      <a:pt x="539750" y="641374"/>
                    </a:cubicBezTo>
                    <a:cubicBezTo>
                      <a:pt x="552838" y="633521"/>
                      <a:pt x="565150" y="624441"/>
                      <a:pt x="577850" y="615974"/>
                    </a:cubicBezTo>
                    <a:lnTo>
                      <a:pt x="635000" y="577874"/>
                    </a:lnTo>
                    <a:lnTo>
                      <a:pt x="654050" y="565174"/>
                    </a:lnTo>
                    <a:cubicBezTo>
                      <a:pt x="660400" y="560941"/>
                      <a:pt x="666274" y="555887"/>
                      <a:pt x="673100" y="552474"/>
                    </a:cubicBezTo>
                    <a:cubicBezTo>
                      <a:pt x="681567" y="548241"/>
                      <a:pt x="690281" y="544470"/>
                      <a:pt x="698500" y="539774"/>
                    </a:cubicBezTo>
                    <a:cubicBezTo>
                      <a:pt x="705126" y="535988"/>
                      <a:pt x="710850" y="530728"/>
                      <a:pt x="717550" y="527074"/>
                    </a:cubicBezTo>
                    <a:cubicBezTo>
                      <a:pt x="734170" y="518008"/>
                      <a:pt x="752598" y="512176"/>
                      <a:pt x="768350" y="501674"/>
                    </a:cubicBezTo>
                    <a:cubicBezTo>
                      <a:pt x="774700" y="497441"/>
                      <a:pt x="780574" y="492387"/>
                      <a:pt x="787400" y="488974"/>
                    </a:cubicBezTo>
                    <a:cubicBezTo>
                      <a:pt x="793387" y="485981"/>
                      <a:pt x="800463" y="485617"/>
                      <a:pt x="806450" y="482624"/>
                    </a:cubicBezTo>
                    <a:cubicBezTo>
                      <a:pt x="813276" y="479211"/>
                      <a:pt x="818874" y="473710"/>
                      <a:pt x="825500" y="469924"/>
                    </a:cubicBezTo>
                    <a:cubicBezTo>
                      <a:pt x="833719" y="465228"/>
                      <a:pt x="842873" y="462241"/>
                      <a:pt x="850900" y="457224"/>
                    </a:cubicBezTo>
                    <a:cubicBezTo>
                      <a:pt x="887244" y="434509"/>
                      <a:pt x="864005" y="443385"/>
                      <a:pt x="895350" y="425474"/>
                    </a:cubicBezTo>
                    <a:cubicBezTo>
                      <a:pt x="903569" y="420778"/>
                      <a:pt x="913047" y="418276"/>
                      <a:pt x="920750" y="412774"/>
                    </a:cubicBezTo>
                    <a:cubicBezTo>
                      <a:pt x="928058" y="407554"/>
                      <a:pt x="932492" y="398944"/>
                      <a:pt x="939800" y="393724"/>
                    </a:cubicBezTo>
                    <a:cubicBezTo>
                      <a:pt x="947503" y="388222"/>
                      <a:pt x="957083" y="385894"/>
                      <a:pt x="965200" y="381024"/>
                    </a:cubicBezTo>
                    <a:cubicBezTo>
                      <a:pt x="978288" y="373171"/>
                      <a:pt x="990600" y="364091"/>
                      <a:pt x="1003300" y="355624"/>
                    </a:cubicBezTo>
                    <a:cubicBezTo>
                      <a:pt x="1009650" y="351391"/>
                      <a:pt x="1016245" y="347503"/>
                      <a:pt x="1022350" y="342924"/>
                    </a:cubicBezTo>
                    <a:cubicBezTo>
                      <a:pt x="1033253" y="334747"/>
                      <a:pt x="1053801" y="318602"/>
                      <a:pt x="1066800" y="311174"/>
                    </a:cubicBezTo>
                    <a:cubicBezTo>
                      <a:pt x="1075019" y="306478"/>
                      <a:pt x="1084173" y="303491"/>
                      <a:pt x="1092200" y="298474"/>
                    </a:cubicBezTo>
                    <a:cubicBezTo>
                      <a:pt x="1128544" y="275759"/>
                      <a:pt x="1105305" y="284635"/>
                      <a:pt x="1136650" y="266724"/>
                    </a:cubicBezTo>
                    <a:cubicBezTo>
                      <a:pt x="1144869" y="262028"/>
                      <a:pt x="1154023" y="259041"/>
                      <a:pt x="1162050" y="254024"/>
                    </a:cubicBezTo>
                    <a:cubicBezTo>
                      <a:pt x="1171025" y="248415"/>
                      <a:pt x="1178475" y="240583"/>
                      <a:pt x="1187450" y="234974"/>
                    </a:cubicBezTo>
                    <a:cubicBezTo>
                      <a:pt x="1206689" y="222949"/>
                      <a:pt x="1223756" y="218838"/>
                      <a:pt x="1244600" y="209574"/>
                    </a:cubicBezTo>
                    <a:cubicBezTo>
                      <a:pt x="1253250" y="205729"/>
                      <a:pt x="1261725" y="201471"/>
                      <a:pt x="1270000" y="196874"/>
                    </a:cubicBezTo>
                    <a:cubicBezTo>
                      <a:pt x="1280789" y="190880"/>
                      <a:pt x="1290291" y="182408"/>
                      <a:pt x="1301750" y="177824"/>
                    </a:cubicBezTo>
                    <a:cubicBezTo>
                      <a:pt x="1311771" y="173816"/>
                      <a:pt x="1322917" y="173591"/>
                      <a:pt x="1333500" y="171474"/>
                    </a:cubicBezTo>
                    <a:cubicBezTo>
                      <a:pt x="1341967" y="167241"/>
                      <a:pt x="1350681" y="163470"/>
                      <a:pt x="1358900" y="158774"/>
                    </a:cubicBezTo>
                    <a:cubicBezTo>
                      <a:pt x="1365526" y="154988"/>
                      <a:pt x="1371124" y="149487"/>
                      <a:pt x="1377950" y="146074"/>
                    </a:cubicBezTo>
                    <a:cubicBezTo>
                      <a:pt x="1388145" y="140976"/>
                      <a:pt x="1399027" y="137376"/>
                      <a:pt x="1409700" y="133374"/>
                    </a:cubicBezTo>
                    <a:cubicBezTo>
                      <a:pt x="1415967" y="131024"/>
                      <a:pt x="1422899" y="130275"/>
                      <a:pt x="1428750" y="127024"/>
                    </a:cubicBezTo>
                    <a:cubicBezTo>
                      <a:pt x="1440180" y="120674"/>
                      <a:pt x="1470660" y="98449"/>
                      <a:pt x="1485900" y="88924"/>
                    </a:cubicBezTo>
                    <a:cubicBezTo>
                      <a:pt x="1496366" y="82383"/>
                      <a:pt x="1505941" y="73777"/>
                      <a:pt x="1517650" y="69874"/>
                    </a:cubicBezTo>
                    <a:cubicBezTo>
                      <a:pt x="1564029" y="54414"/>
                      <a:pt x="1542763" y="60421"/>
                      <a:pt x="1581150" y="50824"/>
                    </a:cubicBezTo>
                    <a:cubicBezTo>
                      <a:pt x="1635745" y="14428"/>
                      <a:pt x="1566670" y="58064"/>
                      <a:pt x="1619250" y="31774"/>
                    </a:cubicBezTo>
                    <a:cubicBezTo>
                      <a:pt x="1663103" y="9848"/>
                      <a:pt x="1610837" y="25940"/>
                      <a:pt x="1663700" y="12724"/>
                    </a:cubicBezTo>
                    <a:cubicBezTo>
                      <a:pt x="1684511" y="-1150"/>
                      <a:pt x="1675118" y="24"/>
                      <a:pt x="1689100" y="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7D05C46B-C91C-BD2B-8A9D-F0335D02F310}"/>
                  </a:ext>
                </a:extLst>
              </p:cNvPr>
              <p:cNvSpPr/>
              <p:nvPr/>
            </p:nvSpPr>
            <p:spPr>
              <a:xfrm>
                <a:off x="9907245" y="31545823"/>
                <a:ext cx="2246480" cy="311150"/>
              </a:xfrm>
              <a:custGeom>
                <a:avLst/>
                <a:gdLst>
                  <a:gd name="connsiteX0" fmla="*/ 0 w 2235200"/>
                  <a:gd name="connsiteY0" fmla="*/ 311150 h 311150"/>
                  <a:gd name="connsiteX1" fmla="*/ 247650 w 2235200"/>
                  <a:gd name="connsiteY1" fmla="*/ 190500 h 311150"/>
                  <a:gd name="connsiteX2" fmla="*/ 482600 w 2235200"/>
                  <a:gd name="connsiteY2" fmla="*/ 171450 h 311150"/>
                  <a:gd name="connsiteX3" fmla="*/ 508000 w 2235200"/>
                  <a:gd name="connsiteY3" fmla="*/ 165100 h 311150"/>
                  <a:gd name="connsiteX4" fmla="*/ 571500 w 2235200"/>
                  <a:gd name="connsiteY4" fmla="*/ 158750 h 311150"/>
                  <a:gd name="connsiteX5" fmla="*/ 628650 w 2235200"/>
                  <a:gd name="connsiteY5" fmla="*/ 152400 h 311150"/>
                  <a:gd name="connsiteX6" fmla="*/ 673100 w 2235200"/>
                  <a:gd name="connsiteY6" fmla="*/ 139700 h 311150"/>
                  <a:gd name="connsiteX7" fmla="*/ 698500 w 2235200"/>
                  <a:gd name="connsiteY7" fmla="*/ 133350 h 311150"/>
                  <a:gd name="connsiteX8" fmla="*/ 717550 w 2235200"/>
                  <a:gd name="connsiteY8" fmla="*/ 120650 h 311150"/>
                  <a:gd name="connsiteX9" fmla="*/ 755650 w 2235200"/>
                  <a:gd name="connsiteY9" fmla="*/ 107950 h 311150"/>
                  <a:gd name="connsiteX10" fmla="*/ 819150 w 2235200"/>
                  <a:gd name="connsiteY10" fmla="*/ 95250 h 311150"/>
                  <a:gd name="connsiteX11" fmla="*/ 889000 w 2235200"/>
                  <a:gd name="connsiteY11" fmla="*/ 88900 h 311150"/>
                  <a:gd name="connsiteX12" fmla="*/ 971550 w 2235200"/>
                  <a:gd name="connsiteY12" fmla="*/ 82550 h 311150"/>
                  <a:gd name="connsiteX13" fmla="*/ 1009650 w 2235200"/>
                  <a:gd name="connsiteY13" fmla="*/ 76200 h 311150"/>
                  <a:gd name="connsiteX14" fmla="*/ 1060450 w 2235200"/>
                  <a:gd name="connsiteY14" fmla="*/ 69850 h 311150"/>
                  <a:gd name="connsiteX15" fmla="*/ 1079500 w 2235200"/>
                  <a:gd name="connsiteY15" fmla="*/ 63500 h 311150"/>
                  <a:gd name="connsiteX16" fmla="*/ 1162050 w 2235200"/>
                  <a:gd name="connsiteY16" fmla="*/ 50800 h 311150"/>
                  <a:gd name="connsiteX17" fmla="*/ 1206500 w 2235200"/>
                  <a:gd name="connsiteY17" fmla="*/ 38100 h 311150"/>
                  <a:gd name="connsiteX18" fmla="*/ 1238250 w 2235200"/>
                  <a:gd name="connsiteY18" fmla="*/ 31750 h 311150"/>
                  <a:gd name="connsiteX19" fmla="*/ 1263650 w 2235200"/>
                  <a:gd name="connsiteY19" fmla="*/ 25400 h 311150"/>
                  <a:gd name="connsiteX20" fmla="*/ 1308100 w 2235200"/>
                  <a:gd name="connsiteY20" fmla="*/ 19050 h 311150"/>
                  <a:gd name="connsiteX21" fmla="*/ 1377950 w 2235200"/>
                  <a:gd name="connsiteY21" fmla="*/ 6350 h 311150"/>
                  <a:gd name="connsiteX22" fmla="*/ 1416050 w 2235200"/>
                  <a:gd name="connsiteY22" fmla="*/ 0 h 311150"/>
                  <a:gd name="connsiteX23" fmla="*/ 1727200 w 2235200"/>
                  <a:gd name="connsiteY23" fmla="*/ 6350 h 311150"/>
                  <a:gd name="connsiteX24" fmla="*/ 2235200 w 2235200"/>
                  <a:gd name="connsiteY24" fmla="*/ 0 h 31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35200" h="311150">
                    <a:moveTo>
                      <a:pt x="0" y="311150"/>
                    </a:moveTo>
                    <a:cubicBezTo>
                      <a:pt x="82550" y="270933"/>
                      <a:pt x="161310" y="221761"/>
                      <a:pt x="247650" y="190500"/>
                    </a:cubicBezTo>
                    <a:cubicBezTo>
                      <a:pt x="273370" y="181188"/>
                      <a:pt x="453310" y="173077"/>
                      <a:pt x="482600" y="171450"/>
                    </a:cubicBezTo>
                    <a:cubicBezTo>
                      <a:pt x="491067" y="169333"/>
                      <a:pt x="499360" y="166334"/>
                      <a:pt x="508000" y="165100"/>
                    </a:cubicBezTo>
                    <a:cubicBezTo>
                      <a:pt x="529058" y="162092"/>
                      <a:pt x="550345" y="160977"/>
                      <a:pt x="571500" y="158750"/>
                    </a:cubicBezTo>
                    <a:lnTo>
                      <a:pt x="628650" y="152400"/>
                    </a:lnTo>
                    <a:cubicBezTo>
                      <a:pt x="708055" y="132549"/>
                      <a:pt x="609331" y="157920"/>
                      <a:pt x="673100" y="139700"/>
                    </a:cubicBezTo>
                    <a:cubicBezTo>
                      <a:pt x="681491" y="137302"/>
                      <a:pt x="690033" y="135467"/>
                      <a:pt x="698500" y="133350"/>
                    </a:cubicBezTo>
                    <a:cubicBezTo>
                      <a:pt x="704850" y="129117"/>
                      <a:pt x="710576" y="123750"/>
                      <a:pt x="717550" y="120650"/>
                    </a:cubicBezTo>
                    <a:cubicBezTo>
                      <a:pt x="729783" y="115213"/>
                      <a:pt x="742663" y="111197"/>
                      <a:pt x="755650" y="107950"/>
                    </a:cubicBezTo>
                    <a:cubicBezTo>
                      <a:pt x="781815" y="101409"/>
                      <a:pt x="789741" y="98710"/>
                      <a:pt x="819150" y="95250"/>
                    </a:cubicBezTo>
                    <a:cubicBezTo>
                      <a:pt x="842369" y="92518"/>
                      <a:pt x="865701" y="90842"/>
                      <a:pt x="889000" y="88900"/>
                    </a:cubicBezTo>
                    <a:lnTo>
                      <a:pt x="971550" y="82550"/>
                    </a:lnTo>
                    <a:cubicBezTo>
                      <a:pt x="984250" y="80433"/>
                      <a:pt x="996904" y="78021"/>
                      <a:pt x="1009650" y="76200"/>
                    </a:cubicBezTo>
                    <a:cubicBezTo>
                      <a:pt x="1026544" y="73787"/>
                      <a:pt x="1043660" y="72903"/>
                      <a:pt x="1060450" y="69850"/>
                    </a:cubicBezTo>
                    <a:cubicBezTo>
                      <a:pt x="1067036" y="68653"/>
                      <a:pt x="1073006" y="65123"/>
                      <a:pt x="1079500" y="63500"/>
                    </a:cubicBezTo>
                    <a:cubicBezTo>
                      <a:pt x="1108590" y="56227"/>
                      <a:pt x="1131204" y="54656"/>
                      <a:pt x="1162050" y="50800"/>
                    </a:cubicBezTo>
                    <a:cubicBezTo>
                      <a:pt x="1183264" y="43729"/>
                      <a:pt x="1182580" y="43416"/>
                      <a:pt x="1206500" y="38100"/>
                    </a:cubicBezTo>
                    <a:cubicBezTo>
                      <a:pt x="1217036" y="35759"/>
                      <a:pt x="1227714" y="34091"/>
                      <a:pt x="1238250" y="31750"/>
                    </a:cubicBezTo>
                    <a:cubicBezTo>
                      <a:pt x="1246769" y="29857"/>
                      <a:pt x="1255064" y="26961"/>
                      <a:pt x="1263650" y="25400"/>
                    </a:cubicBezTo>
                    <a:cubicBezTo>
                      <a:pt x="1278376" y="22723"/>
                      <a:pt x="1293307" y="21326"/>
                      <a:pt x="1308100" y="19050"/>
                    </a:cubicBezTo>
                    <a:cubicBezTo>
                      <a:pt x="1368913" y="9694"/>
                      <a:pt x="1323460" y="16257"/>
                      <a:pt x="1377950" y="6350"/>
                    </a:cubicBezTo>
                    <a:cubicBezTo>
                      <a:pt x="1390618" y="4047"/>
                      <a:pt x="1403350" y="2117"/>
                      <a:pt x="1416050" y="0"/>
                    </a:cubicBezTo>
                    <a:cubicBezTo>
                      <a:pt x="1519767" y="2117"/>
                      <a:pt x="1623462" y="6350"/>
                      <a:pt x="1727200" y="6350"/>
                    </a:cubicBezTo>
                    <a:cubicBezTo>
                      <a:pt x="1896547" y="6350"/>
                      <a:pt x="2065853" y="0"/>
                      <a:pt x="223520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DCB25F8-14F4-AD67-EE35-42BB9CE03631}"/>
                  </a:ext>
                </a:extLst>
              </p:cNvPr>
              <p:cNvCxnSpPr>
                <a:cxnSpLocks/>
                <a:stCxn id="38" idx="24"/>
              </p:cNvCxnSpPr>
              <p:nvPr/>
            </p:nvCxnSpPr>
            <p:spPr>
              <a:xfrm>
                <a:off x="12153725" y="31545823"/>
                <a:ext cx="0" cy="136000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4F8151E-AE36-726E-3E99-2047628E2A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5150" y="31545823"/>
                <a:ext cx="0" cy="136000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6C0619D-FA7F-CC25-6CAA-343B1DB9A327}"/>
                  </a:ext>
                </a:extLst>
              </p:cNvPr>
              <p:cNvCxnSpPr>
                <a:cxnSpLocks/>
                <a:stCxn id="27" idx="0"/>
              </p:cNvCxnSpPr>
              <p:nvPr/>
            </p:nvCxnSpPr>
            <p:spPr>
              <a:xfrm flipH="1">
                <a:off x="10743845" y="31585081"/>
                <a:ext cx="2791" cy="12940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2562F10-9847-6430-4FAB-B5790549AE46}"/>
                  </a:ext>
                </a:extLst>
              </p:cNvPr>
              <p:cNvCxnSpPr>
                <a:cxnSpLocks/>
                <a:stCxn id="26" idx="4"/>
              </p:cNvCxnSpPr>
              <p:nvPr/>
            </p:nvCxnSpPr>
            <p:spPr>
              <a:xfrm>
                <a:off x="9928161" y="31945081"/>
                <a:ext cx="0" cy="9733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A3D0BB5-EF4B-93EE-0589-02D2370F8DF9}"/>
                  </a:ext>
                </a:extLst>
              </p:cNvPr>
              <p:cNvCxnSpPr>
                <a:cxnSpLocks/>
                <a:stCxn id="25" idx="4"/>
              </p:cNvCxnSpPr>
              <p:nvPr/>
            </p:nvCxnSpPr>
            <p:spPr>
              <a:xfrm flipH="1">
                <a:off x="9425588" y="32173681"/>
                <a:ext cx="3215" cy="732146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C9C2EFB-70BA-EF91-A280-131240A35B17}"/>
                  </a:ext>
                </a:extLst>
              </p:cNvPr>
              <p:cNvCxnSpPr>
                <a:cxnSpLocks/>
                <a:stCxn id="24" idx="4"/>
              </p:cNvCxnSpPr>
              <p:nvPr/>
            </p:nvCxnSpPr>
            <p:spPr>
              <a:xfrm flipH="1">
                <a:off x="8676450" y="32630881"/>
                <a:ext cx="16348" cy="30167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B1D358D-A02D-DFF2-29AC-C30CC9B5A817}"/>
                  </a:ext>
                </a:extLst>
              </p:cNvPr>
              <p:cNvSpPr txBox="1"/>
              <p:nvPr/>
            </p:nvSpPr>
            <p:spPr>
              <a:xfrm rot="16200000">
                <a:off x="7331273" y="31855391"/>
                <a:ext cx="15897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E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Bragg Position</a:t>
                </a: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4D93955-ACD6-2379-8D0B-5F87F34FD022}"/>
                  </a:ext>
                </a:extLst>
              </p:cNvPr>
              <p:cNvGrpSpPr/>
              <p:nvPr/>
            </p:nvGrpSpPr>
            <p:grpSpPr>
              <a:xfrm>
                <a:off x="7694548" y="32843568"/>
                <a:ext cx="4328805" cy="1068099"/>
                <a:chOff x="7694548" y="32843568"/>
                <a:chExt cx="4328805" cy="1068099"/>
              </a:xfrm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476918A6-CABE-F313-53B0-6A65076CA0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91788" y="33090621"/>
                  <a:ext cx="41641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ED6E4C89-B3A5-7C22-B31E-659EE71184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96964" y="32843568"/>
                  <a:ext cx="2610" cy="24238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458FAF61-EB16-60A2-9CA5-0F044CBB1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19604" y="32845822"/>
                  <a:ext cx="0" cy="27276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7726208C-2FCD-075F-A92B-9E000BAD6C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96964" y="32843568"/>
                  <a:ext cx="735015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EA8B8E52-E03E-85F6-F390-AFD131FAF7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19604" y="33118588"/>
                  <a:ext cx="1429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BC84CD93-7B6E-87D6-6CE8-CB2A5A68DC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57057" y="32856277"/>
                  <a:ext cx="167" cy="26568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1935E95-6C67-16B7-E89C-A5BF2664FF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1883" y="32856277"/>
                  <a:ext cx="9975" cy="27541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D236EE0-FF74-AFC9-EAB1-B0C3BEC20E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46406" y="32852299"/>
                  <a:ext cx="35545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DBB07351-6F62-421A-3B5C-44029F4993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5244" y="33131854"/>
                  <a:ext cx="1429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B48E711B-F49D-6D65-C28A-778414AB02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42477" y="32852299"/>
                  <a:ext cx="0" cy="28536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D9AEEC8-8DDB-319D-141B-3C0C5C317B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40435" y="32852299"/>
                  <a:ext cx="653123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A3E238C1-7D1B-C76A-B8D4-F5085B833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81921" y="32854554"/>
                  <a:ext cx="6261" cy="28441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4F0C727A-5DAF-0376-54E6-55ED911C7E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86433" y="33142875"/>
                  <a:ext cx="1429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D472C6D5-1C27-E7C5-14D3-3CA12042F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29350" y="32857383"/>
                  <a:ext cx="0" cy="28536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84E060A1-9D11-503B-1844-66CEDA741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25282" y="32852299"/>
                  <a:ext cx="441759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6" name="Straight Connector 4095">
                  <a:extLst>
                    <a:ext uri="{FF2B5EF4-FFF2-40B4-BE49-F238E27FC236}">
                      <a16:creationId xmlns:a16="http://schemas.microsoft.com/office/drawing/2014/main" id="{6F9B78E7-E0EA-4CFA-E823-156500DDBB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63911" y="32847216"/>
                  <a:ext cx="3130" cy="30440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7" name="Straight Connector 4096">
                  <a:extLst>
                    <a:ext uri="{FF2B5EF4-FFF2-40B4-BE49-F238E27FC236}">
                      <a16:creationId xmlns:a16="http://schemas.microsoft.com/office/drawing/2014/main" id="{704686DC-2D97-1B44-09B9-3C32CB595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65476" y="33151620"/>
                  <a:ext cx="1429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8" name="Straight Connector 4097">
                  <a:extLst>
                    <a:ext uri="{FF2B5EF4-FFF2-40B4-BE49-F238E27FC236}">
                      <a16:creationId xmlns:a16="http://schemas.microsoft.com/office/drawing/2014/main" id="{5F25C649-1D84-4A3A-4AB8-A8C841422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03628" y="32850957"/>
                  <a:ext cx="3130" cy="30440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9" name="Straight Connector 4098">
                  <a:extLst>
                    <a:ext uri="{FF2B5EF4-FFF2-40B4-BE49-F238E27FC236}">
                      <a16:creationId xmlns:a16="http://schemas.microsoft.com/office/drawing/2014/main" id="{6A3CE7BB-891A-FCA9-4083-23C9B9D354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03628" y="32851531"/>
                  <a:ext cx="67411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0" name="Straight Connector 4099">
                  <a:extLst>
                    <a:ext uri="{FF2B5EF4-FFF2-40B4-BE49-F238E27FC236}">
                      <a16:creationId xmlns:a16="http://schemas.microsoft.com/office/drawing/2014/main" id="{F13157F8-C9E7-1669-FAC4-A79021F74C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7738" y="32857383"/>
                  <a:ext cx="3130" cy="30440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1" name="Straight Connector 4100">
                  <a:extLst>
                    <a:ext uri="{FF2B5EF4-FFF2-40B4-BE49-F238E27FC236}">
                      <a16:creationId xmlns:a16="http://schemas.microsoft.com/office/drawing/2014/main" id="{C66F2275-8E46-9236-53C0-50F5432581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80436" y="33151620"/>
                  <a:ext cx="1429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2" name="Straight Connector 4101">
                  <a:extLst>
                    <a:ext uri="{FF2B5EF4-FFF2-40B4-BE49-F238E27FC236}">
                      <a16:creationId xmlns:a16="http://schemas.microsoft.com/office/drawing/2014/main" id="{43B7A3E8-EA8C-600B-C9C4-ADDFA3E196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94548" y="33497113"/>
                  <a:ext cx="416418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3" name="Straight Connector 4102">
                  <a:extLst>
                    <a:ext uri="{FF2B5EF4-FFF2-40B4-BE49-F238E27FC236}">
                      <a16:creationId xmlns:a16="http://schemas.microsoft.com/office/drawing/2014/main" id="{6560BD5C-D3FA-5D5B-9A63-C38D849DF2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99724" y="33250060"/>
                  <a:ext cx="2610" cy="24238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4" name="Straight Connector 4103">
                  <a:extLst>
                    <a:ext uri="{FF2B5EF4-FFF2-40B4-BE49-F238E27FC236}">
                      <a16:creationId xmlns:a16="http://schemas.microsoft.com/office/drawing/2014/main" id="{8072EC1A-3DD3-C114-373B-010E12D10F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22364" y="33252314"/>
                  <a:ext cx="0" cy="27276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5" name="Straight Connector 4104">
                  <a:extLst>
                    <a:ext uri="{FF2B5EF4-FFF2-40B4-BE49-F238E27FC236}">
                      <a16:creationId xmlns:a16="http://schemas.microsoft.com/office/drawing/2014/main" id="{F8B0AC2C-4F08-0EBE-B912-A73CC5063D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99724" y="33250060"/>
                  <a:ext cx="735015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7" name="Straight Connector 4106">
                  <a:extLst>
                    <a:ext uri="{FF2B5EF4-FFF2-40B4-BE49-F238E27FC236}">
                      <a16:creationId xmlns:a16="http://schemas.microsoft.com/office/drawing/2014/main" id="{01F42708-1400-562D-E873-4C602B0E22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22364" y="33525080"/>
                  <a:ext cx="1429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6" name="Straight Connector 4115">
                  <a:extLst>
                    <a:ext uri="{FF2B5EF4-FFF2-40B4-BE49-F238E27FC236}">
                      <a16:creationId xmlns:a16="http://schemas.microsoft.com/office/drawing/2014/main" id="{06CCC331-5F40-5226-B0A9-1318A796A2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59817" y="33262769"/>
                  <a:ext cx="167" cy="26568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8" name="Straight Connector 4117">
                  <a:extLst>
                    <a:ext uri="{FF2B5EF4-FFF2-40B4-BE49-F238E27FC236}">
                      <a16:creationId xmlns:a16="http://schemas.microsoft.com/office/drawing/2014/main" id="{63D8031D-3CB6-FF92-3457-147D1C448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94643" y="33262769"/>
                  <a:ext cx="9975" cy="27541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9" name="Straight Connector 4118">
                  <a:extLst>
                    <a:ext uri="{FF2B5EF4-FFF2-40B4-BE49-F238E27FC236}">
                      <a16:creationId xmlns:a16="http://schemas.microsoft.com/office/drawing/2014/main" id="{8A9AFAB5-3862-173C-8457-98665DD967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49166" y="33258791"/>
                  <a:ext cx="35545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0" name="Straight Connector 4119">
                  <a:extLst>
                    <a:ext uri="{FF2B5EF4-FFF2-40B4-BE49-F238E27FC236}">
                      <a16:creationId xmlns:a16="http://schemas.microsoft.com/office/drawing/2014/main" id="{2F5D1EEC-CBD5-D36D-7FA1-30FAD57052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98004" y="33538346"/>
                  <a:ext cx="1429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1" name="Straight Connector 4120">
                  <a:extLst>
                    <a:ext uri="{FF2B5EF4-FFF2-40B4-BE49-F238E27FC236}">
                      <a16:creationId xmlns:a16="http://schemas.microsoft.com/office/drawing/2014/main" id="{79A08146-EFA8-CFC0-E2D1-7508902DE4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5237" y="33258791"/>
                  <a:ext cx="0" cy="28536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2" name="Straight Connector 4121">
                  <a:extLst>
                    <a:ext uri="{FF2B5EF4-FFF2-40B4-BE49-F238E27FC236}">
                      <a16:creationId xmlns:a16="http://schemas.microsoft.com/office/drawing/2014/main" id="{3494D9F9-C109-D264-79D8-E1013EB2AA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3195" y="33258791"/>
                  <a:ext cx="653123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3" name="Straight Connector 4122">
                  <a:extLst>
                    <a:ext uri="{FF2B5EF4-FFF2-40B4-BE49-F238E27FC236}">
                      <a16:creationId xmlns:a16="http://schemas.microsoft.com/office/drawing/2014/main" id="{DE8BECC0-6625-0C7E-D968-BB042D1903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84681" y="33261046"/>
                  <a:ext cx="6261" cy="28441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4" name="Straight Connector 4123">
                  <a:extLst>
                    <a:ext uri="{FF2B5EF4-FFF2-40B4-BE49-F238E27FC236}">
                      <a16:creationId xmlns:a16="http://schemas.microsoft.com/office/drawing/2014/main" id="{52B08D90-2FD1-BA50-EC06-2123C6B9D0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89193" y="33549367"/>
                  <a:ext cx="1429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5" name="Straight Connector 4124">
                  <a:extLst>
                    <a:ext uri="{FF2B5EF4-FFF2-40B4-BE49-F238E27FC236}">
                      <a16:creationId xmlns:a16="http://schemas.microsoft.com/office/drawing/2014/main" id="{42A5BA99-5A18-3CA3-022A-27C3ACBB8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2110" y="33263875"/>
                  <a:ext cx="0" cy="28536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6" name="Straight Connector 4125">
                  <a:extLst>
                    <a:ext uri="{FF2B5EF4-FFF2-40B4-BE49-F238E27FC236}">
                      <a16:creationId xmlns:a16="http://schemas.microsoft.com/office/drawing/2014/main" id="{C899B98E-87DD-7746-E07D-3AECA25E94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28042" y="33258791"/>
                  <a:ext cx="441759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7" name="Straight Connector 4126">
                  <a:extLst>
                    <a:ext uri="{FF2B5EF4-FFF2-40B4-BE49-F238E27FC236}">
                      <a16:creationId xmlns:a16="http://schemas.microsoft.com/office/drawing/2014/main" id="{7A64A12C-996F-645B-6E1D-C0B23B35CE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66671" y="33253708"/>
                  <a:ext cx="3130" cy="30440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8" name="Straight Connector 4127">
                  <a:extLst>
                    <a:ext uri="{FF2B5EF4-FFF2-40B4-BE49-F238E27FC236}">
                      <a16:creationId xmlns:a16="http://schemas.microsoft.com/office/drawing/2014/main" id="{3882B482-FFC2-1FCC-E37B-9400B7516D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68236" y="33558112"/>
                  <a:ext cx="1429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9" name="Straight Connector 4128">
                  <a:extLst>
                    <a:ext uri="{FF2B5EF4-FFF2-40B4-BE49-F238E27FC236}">
                      <a16:creationId xmlns:a16="http://schemas.microsoft.com/office/drawing/2014/main" id="{5EB62325-B013-6DC0-6FB8-A9FC35165F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06388" y="33257449"/>
                  <a:ext cx="3130" cy="30440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0" name="Straight Connector 4129">
                  <a:extLst>
                    <a:ext uri="{FF2B5EF4-FFF2-40B4-BE49-F238E27FC236}">
                      <a16:creationId xmlns:a16="http://schemas.microsoft.com/office/drawing/2014/main" id="{B106DD4B-7AF6-D07C-97AF-A16B19F47B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06388" y="33258023"/>
                  <a:ext cx="67411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1" name="Straight Connector 4130">
                  <a:extLst>
                    <a:ext uri="{FF2B5EF4-FFF2-40B4-BE49-F238E27FC236}">
                      <a16:creationId xmlns:a16="http://schemas.microsoft.com/office/drawing/2014/main" id="{50C271D9-4ECC-1885-815C-D66CD46CE2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80498" y="33263875"/>
                  <a:ext cx="3130" cy="30440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2" name="Straight Connector 4131">
                  <a:extLst>
                    <a:ext uri="{FF2B5EF4-FFF2-40B4-BE49-F238E27FC236}">
                      <a16:creationId xmlns:a16="http://schemas.microsoft.com/office/drawing/2014/main" id="{3C9D1956-6CA2-3BD8-F5A0-EDD6CFF86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83196" y="33558112"/>
                  <a:ext cx="1429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3" name="Straight Connector 4132">
                  <a:extLst>
                    <a:ext uri="{FF2B5EF4-FFF2-40B4-BE49-F238E27FC236}">
                      <a16:creationId xmlns:a16="http://schemas.microsoft.com/office/drawing/2014/main" id="{377191F7-811C-7875-890F-6F3B914B15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22880" y="33901500"/>
                  <a:ext cx="1429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4" name="Straight Connector 4133">
                  <a:extLst>
                    <a:ext uri="{FF2B5EF4-FFF2-40B4-BE49-F238E27FC236}">
                      <a16:creationId xmlns:a16="http://schemas.microsoft.com/office/drawing/2014/main" id="{1337734A-BABE-03C8-9216-8CADFE7B0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61032" y="33600837"/>
                  <a:ext cx="3130" cy="30440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5" name="Straight Connector 4134">
                  <a:extLst>
                    <a:ext uri="{FF2B5EF4-FFF2-40B4-BE49-F238E27FC236}">
                      <a16:creationId xmlns:a16="http://schemas.microsoft.com/office/drawing/2014/main" id="{022156F9-A2EE-7903-5D44-7BDB9B29D9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61032" y="33601411"/>
                  <a:ext cx="67411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6" name="Straight Connector 4135">
                  <a:extLst>
                    <a:ext uri="{FF2B5EF4-FFF2-40B4-BE49-F238E27FC236}">
                      <a16:creationId xmlns:a16="http://schemas.microsoft.com/office/drawing/2014/main" id="{34BDCB35-EB97-6C64-5D7C-A9019819D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35142" y="33607263"/>
                  <a:ext cx="3130" cy="30440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7" name="Straight Connector 4136">
                  <a:extLst>
                    <a:ext uri="{FF2B5EF4-FFF2-40B4-BE49-F238E27FC236}">
                      <a16:creationId xmlns:a16="http://schemas.microsoft.com/office/drawing/2014/main" id="{B7BBE085-548C-B119-2FC5-71D538E64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37840" y="33901500"/>
                  <a:ext cx="1429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C2579A7-7806-3C71-53CA-BD04639A89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8631" y="33901500"/>
                <a:ext cx="3052715" cy="0"/>
              </a:xfrm>
              <a:prstGeom prst="line">
                <a:avLst/>
              </a:prstGeom>
              <a:ln w="28575" cap="flat">
                <a:solidFill>
                  <a:srgbClr val="FF000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1B8BBF-BCB9-C3D1-C068-906949DDA07F}"/>
                </a:ext>
              </a:extLst>
            </p:cNvPr>
            <p:cNvSpPr txBox="1"/>
            <p:nvPr/>
          </p:nvSpPr>
          <p:spPr>
            <a:xfrm>
              <a:off x="1396915" y="28969796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PCAP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CB2885-9101-BF8E-099E-602B930A0EA8}"/>
                </a:ext>
              </a:extLst>
            </p:cNvPr>
            <p:cNvSpPr txBox="1"/>
            <p:nvPr/>
          </p:nvSpPr>
          <p:spPr>
            <a:xfrm>
              <a:off x="863137" y="29373911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Alba EM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2AC90F-5C01-830A-28CF-B52998C6E39D}"/>
                </a:ext>
              </a:extLst>
            </p:cNvPr>
            <p:cNvSpPr txBox="1"/>
            <p:nvPr/>
          </p:nvSpPr>
          <p:spPr>
            <a:xfrm>
              <a:off x="653506" y="29767653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Eiger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4B9F48-48E7-87EE-D72B-F2DB6961FA22}"/>
                </a:ext>
              </a:extLst>
            </p:cNvPr>
            <p:cNvSpPr txBox="1"/>
            <p:nvPr/>
          </p:nvSpPr>
          <p:spPr>
            <a:xfrm>
              <a:off x="6224969" y="28973482"/>
              <a:ext cx="20722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7002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FA020-4989-B3B0-4E10-84C134CF4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9EB283-8975-AA29-8B01-B508CAAD7E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D3531-CDC9-E948-0AC1-35DACF15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How’s the experiment configured and controlled at the beamline?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1ACA10-981E-58CA-2064-4960CDC043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SE" dirty="0"/>
              <a:t>Software group</a:t>
            </a:r>
          </a:p>
        </p:txBody>
      </p:sp>
    </p:spTree>
    <p:extLst>
      <p:ext uri="{BB962C8B-B14F-4D97-AF65-F5344CB8AC3E}">
        <p14:creationId xmlns:p14="http://schemas.microsoft.com/office/powerpoint/2010/main" val="1532249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06B61-0D36-789C-4EAF-F6DB31E6C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6448"/>
            <a:ext cx="12192000" cy="341632"/>
          </a:xfrm>
        </p:spPr>
        <p:txBody>
          <a:bodyPr/>
          <a:lstStyle/>
          <a:p>
            <a:endParaRPr lang="en-SE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A42E2E76-2939-3BA7-1FD9-948E1B327C34}"/>
              </a:ext>
            </a:extLst>
          </p:cNvPr>
          <p:cNvSpPr txBox="1"/>
          <p:nvPr/>
        </p:nvSpPr>
        <p:spPr>
          <a:xfrm>
            <a:off x="6073629" y="5889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A48E3B-2277-9848-498F-B1F2956B490A}"/>
              </a:ext>
            </a:extLst>
          </p:cNvPr>
          <p:cNvGrpSpPr/>
          <p:nvPr/>
        </p:nvGrpSpPr>
        <p:grpSpPr>
          <a:xfrm>
            <a:off x="2216340" y="4026183"/>
            <a:ext cx="2063147" cy="1092115"/>
            <a:chOff x="1788062" y="4890815"/>
            <a:chExt cx="2063147" cy="109211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1722EF-BFC4-BF0E-0F5D-7A80B9D4FEAE}"/>
                </a:ext>
              </a:extLst>
            </p:cNvPr>
            <p:cNvSpPr/>
            <p:nvPr/>
          </p:nvSpPr>
          <p:spPr>
            <a:xfrm>
              <a:off x="1788062" y="4890815"/>
              <a:ext cx="2063147" cy="109211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9948AD6-D3E4-9B32-B15B-CEFEA4A05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849" y="5253103"/>
              <a:ext cx="1226187" cy="36753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02425F-B945-F200-6374-7B6ABE4E5374}"/>
              </a:ext>
            </a:extLst>
          </p:cNvPr>
          <p:cNvGrpSpPr/>
          <p:nvPr/>
        </p:nvGrpSpPr>
        <p:grpSpPr>
          <a:xfrm>
            <a:off x="2216342" y="1045343"/>
            <a:ext cx="2063148" cy="2406216"/>
            <a:chOff x="1007436" y="1772379"/>
            <a:chExt cx="2063148" cy="24062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CBBCF3-3DFA-BB94-8E0A-A184E1985FFC}"/>
                </a:ext>
              </a:extLst>
            </p:cNvPr>
            <p:cNvSpPr/>
            <p:nvPr/>
          </p:nvSpPr>
          <p:spPr>
            <a:xfrm>
              <a:off x="1007436" y="1772379"/>
              <a:ext cx="2063148" cy="2406216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22" name="Picture 2" descr="Logo">
              <a:extLst>
                <a:ext uri="{FF2B5EF4-FFF2-40B4-BE49-F238E27FC236}">
                  <a16:creationId xmlns:a16="http://schemas.microsoft.com/office/drawing/2014/main" id="{3867CAF9-F013-53AE-A912-52D17C622C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449" y="2504788"/>
              <a:ext cx="1765121" cy="941398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E45B772-1557-E66A-02BF-1BF9ACD1ADD6}"/>
              </a:ext>
            </a:extLst>
          </p:cNvPr>
          <p:cNvSpPr/>
          <p:nvPr/>
        </p:nvSpPr>
        <p:spPr>
          <a:xfrm>
            <a:off x="4428503" y="1045343"/>
            <a:ext cx="2341231" cy="1143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Pool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31338E-8A2E-F231-C8C8-EC570AD562BF}"/>
              </a:ext>
            </a:extLst>
          </p:cNvPr>
          <p:cNvSpPr/>
          <p:nvPr/>
        </p:nvSpPr>
        <p:spPr>
          <a:xfrm>
            <a:off x="4428503" y="2346059"/>
            <a:ext cx="2341231" cy="1143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MacroServer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306023-2731-B669-36BE-A340DF41A33F}"/>
              </a:ext>
            </a:extLst>
          </p:cNvPr>
          <p:cNvCxnSpPr>
            <a:cxnSpLocks/>
          </p:cNvCxnSpPr>
          <p:nvPr/>
        </p:nvCxnSpPr>
        <p:spPr>
          <a:xfrm>
            <a:off x="3198970" y="3313336"/>
            <a:ext cx="0" cy="885419"/>
          </a:xfrm>
          <a:prstGeom prst="straightConnector1">
            <a:avLst/>
          </a:prstGeom>
          <a:ln w="28575">
            <a:solidFill>
              <a:schemeClr val="accent3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102E1B4F-4F24-B0D3-8780-1D41909E57BE}"/>
              </a:ext>
            </a:extLst>
          </p:cNvPr>
          <p:cNvSpPr/>
          <p:nvPr/>
        </p:nvSpPr>
        <p:spPr>
          <a:xfrm>
            <a:off x="6886848" y="1065678"/>
            <a:ext cx="71787" cy="1026968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6706B2-FFD6-9FEA-EEA4-9945476A973A}"/>
              </a:ext>
            </a:extLst>
          </p:cNvPr>
          <p:cNvSpPr txBox="1"/>
          <p:nvPr/>
        </p:nvSpPr>
        <p:spPr>
          <a:xfrm>
            <a:off x="6965727" y="994386"/>
            <a:ext cx="22437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Motors</a:t>
            </a:r>
          </a:p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1D Channels</a:t>
            </a:r>
          </a:p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2D Channels</a:t>
            </a:r>
          </a:p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Counters</a:t>
            </a:r>
          </a:p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Controllers</a:t>
            </a:r>
            <a:endParaRPr lang="en-SE" sz="1400" dirty="0">
              <a:solidFill>
                <a:schemeClr val="accent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318F3D-A706-1559-50B6-197EACDC142F}"/>
              </a:ext>
            </a:extLst>
          </p:cNvPr>
          <p:cNvSpPr txBox="1"/>
          <p:nvPr/>
        </p:nvSpPr>
        <p:spPr>
          <a:xfrm>
            <a:off x="6918747" y="2655949"/>
            <a:ext cx="2243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Macros</a:t>
            </a:r>
          </a:p>
          <a:p>
            <a:pPr marL="285750" indent="-285750">
              <a:buFontTx/>
              <a:buChar char="-"/>
            </a:pPr>
            <a:r>
              <a:rPr lang="en-SE" sz="1400" b="1" dirty="0">
                <a:solidFill>
                  <a:schemeClr val="accent1"/>
                </a:solidFill>
              </a:rPr>
              <a:t>Recorders</a:t>
            </a:r>
            <a:endParaRPr lang="en-SE" sz="1400" dirty="0">
              <a:solidFill>
                <a:schemeClr val="accent1"/>
              </a:solidFill>
            </a:endParaRPr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CD26385C-8C9B-6D72-F9CC-8DC80E4F68F1}"/>
              </a:ext>
            </a:extLst>
          </p:cNvPr>
          <p:cNvSpPr/>
          <p:nvPr/>
        </p:nvSpPr>
        <p:spPr>
          <a:xfrm>
            <a:off x="6893940" y="2404075"/>
            <a:ext cx="71787" cy="1026968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C595FF-5CFB-C291-2B48-B0A7ED39368C}"/>
              </a:ext>
            </a:extLst>
          </p:cNvPr>
          <p:cNvSpPr txBox="1"/>
          <p:nvPr/>
        </p:nvSpPr>
        <p:spPr>
          <a:xfrm>
            <a:off x="2471" y="6174781"/>
            <a:ext cx="654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Experiment Control with Sardana</a:t>
            </a:r>
          </a:p>
        </p:txBody>
      </p:sp>
    </p:spTree>
    <p:extLst>
      <p:ext uri="{BB962C8B-B14F-4D97-AF65-F5344CB8AC3E}">
        <p14:creationId xmlns:p14="http://schemas.microsoft.com/office/powerpoint/2010/main" val="3156023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03B6B-761A-4F63-BD35-65020F6A2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7F034-E17A-7BA6-E502-8E479827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6448"/>
            <a:ext cx="12192000" cy="341632"/>
          </a:xfrm>
        </p:spPr>
        <p:txBody>
          <a:bodyPr/>
          <a:lstStyle/>
          <a:p>
            <a:endParaRPr lang="en-SE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8CC2F860-8DDA-DB0B-CBCB-B77E5FA2DE70}"/>
              </a:ext>
            </a:extLst>
          </p:cNvPr>
          <p:cNvSpPr txBox="1"/>
          <p:nvPr/>
        </p:nvSpPr>
        <p:spPr>
          <a:xfrm>
            <a:off x="6073629" y="5889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AD7C7-4354-9F0D-AAF8-1AB4F0875BA1}"/>
              </a:ext>
            </a:extLst>
          </p:cNvPr>
          <p:cNvGrpSpPr/>
          <p:nvPr/>
        </p:nvGrpSpPr>
        <p:grpSpPr>
          <a:xfrm>
            <a:off x="680541" y="2477480"/>
            <a:ext cx="1575925" cy="731190"/>
            <a:chOff x="1788062" y="4890815"/>
            <a:chExt cx="2063147" cy="109211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74FE81-F095-E4CE-6147-39CDB2E22BB6}"/>
                </a:ext>
              </a:extLst>
            </p:cNvPr>
            <p:cNvSpPr/>
            <p:nvPr/>
          </p:nvSpPr>
          <p:spPr>
            <a:xfrm>
              <a:off x="1788062" y="4890815"/>
              <a:ext cx="2063147" cy="109211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5FB047F-6C98-4CE3-E4E2-F6BCB5089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849" y="5253103"/>
              <a:ext cx="1226187" cy="36753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01301C-5F3A-C789-606F-1409143F9122}"/>
              </a:ext>
            </a:extLst>
          </p:cNvPr>
          <p:cNvGrpSpPr/>
          <p:nvPr/>
        </p:nvGrpSpPr>
        <p:grpSpPr>
          <a:xfrm>
            <a:off x="680542" y="601885"/>
            <a:ext cx="1575926" cy="1611003"/>
            <a:chOff x="1007436" y="1772379"/>
            <a:chExt cx="2063148" cy="24062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DEAC6A-0ADC-7631-478F-352EB0B2FCB1}"/>
                </a:ext>
              </a:extLst>
            </p:cNvPr>
            <p:cNvSpPr/>
            <p:nvPr/>
          </p:nvSpPr>
          <p:spPr>
            <a:xfrm>
              <a:off x="1007436" y="1772379"/>
              <a:ext cx="2063148" cy="2406216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12" name="Picture 2" descr="Logo">
              <a:extLst>
                <a:ext uri="{FF2B5EF4-FFF2-40B4-BE49-F238E27FC236}">
                  <a16:creationId xmlns:a16="http://schemas.microsoft.com/office/drawing/2014/main" id="{7DDA83EF-068A-A873-1658-AD4931849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449" y="2504788"/>
              <a:ext cx="1765121" cy="941398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F29101-88C0-78A2-B4D5-0A0150F87920}"/>
              </a:ext>
            </a:extLst>
          </p:cNvPr>
          <p:cNvSpPr/>
          <p:nvPr/>
        </p:nvSpPr>
        <p:spPr>
          <a:xfrm>
            <a:off x="2370291" y="599596"/>
            <a:ext cx="1788338" cy="76525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Pool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E4B1DD-AD09-EF8C-D7CB-BC1C8E760D05}"/>
              </a:ext>
            </a:extLst>
          </p:cNvPr>
          <p:cNvSpPr/>
          <p:nvPr/>
        </p:nvSpPr>
        <p:spPr>
          <a:xfrm>
            <a:off x="2370291" y="1481629"/>
            <a:ext cx="1788338" cy="76525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MacroServer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C04281-867F-E67D-5093-7FE86D5E19EC}"/>
              </a:ext>
            </a:extLst>
          </p:cNvPr>
          <p:cNvCxnSpPr>
            <a:cxnSpLocks/>
          </p:cNvCxnSpPr>
          <p:nvPr/>
        </p:nvCxnSpPr>
        <p:spPr>
          <a:xfrm>
            <a:off x="1386485" y="2036416"/>
            <a:ext cx="0" cy="592803"/>
          </a:xfrm>
          <a:prstGeom prst="straightConnector1">
            <a:avLst/>
          </a:prstGeom>
          <a:ln w="28575">
            <a:solidFill>
              <a:schemeClr val="accent3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Screen Recording 2022-05-24 at 16.19.27" descr="Screen Recording 2022-05-24 at 16.19.27">
            <a:hlinkClick r:id="" action="ppaction://media"/>
            <a:extLst>
              <a:ext uri="{FF2B5EF4-FFF2-40B4-BE49-F238E27FC236}">
                <a16:creationId xmlns:a16="http://schemas.microsoft.com/office/drawing/2014/main" id="{BFBFFC2B-8684-4059-7AA9-704982B0B7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6446" y="642128"/>
            <a:ext cx="7048134" cy="42584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FA37A6-79A8-BABA-5E4D-DA2E910A52C2}"/>
              </a:ext>
            </a:extLst>
          </p:cNvPr>
          <p:cNvSpPr txBox="1"/>
          <p:nvPr/>
        </p:nvSpPr>
        <p:spPr>
          <a:xfrm>
            <a:off x="6534411" y="5070793"/>
            <a:ext cx="1103187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SE" sz="2400" b="1" dirty="0">
                <a:solidFill>
                  <a:schemeClr val="bg1"/>
                </a:solidFill>
              </a:rPr>
              <a:t>SPOCK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E7FCA5-D1BD-0E82-DA5F-EFEEE8C4970F}"/>
              </a:ext>
            </a:extLst>
          </p:cNvPr>
          <p:cNvSpPr txBox="1"/>
          <p:nvPr/>
        </p:nvSpPr>
        <p:spPr>
          <a:xfrm>
            <a:off x="7637598" y="5142100"/>
            <a:ext cx="53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400" dirty="0">
                <a:solidFill>
                  <a:schemeClr val="accent1"/>
                </a:solidFill>
              </a:rPr>
              <a:t>🖖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BC4B65-EEAD-25B8-6786-B65E22AF0F13}"/>
              </a:ext>
            </a:extLst>
          </p:cNvPr>
          <p:cNvSpPr txBox="1"/>
          <p:nvPr/>
        </p:nvSpPr>
        <p:spPr>
          <a:xfrm>
            <a:off x="0" y="6135284"/>
            <a:ext cx="654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Experiment Control with Sardana</a:t>
            </a:r>
          </a:p>
        </p:txBody>
      </p:sp>
    </p:spTree>
    <p:extLst>
      <p:ext uri="{BB962C8B-B14F-4D97-AF65-F5344CB8AC3E}">
        <p14:creationId xmlns:p14="http://schemas.microsoft.com/office/powerpoint/2010/main" val="40774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03B6B-761A-4F63-BD35-65020F6A2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7F034-E17A-7BA6-E502-8E479827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6448"/>
            <a:ext cx="12192000" cy="341632"/>
          </a:xfrm>
        </p:spPr>
        <p:txBody>
          <a:bodyPr/>
          <a:lstStyle/>
          <a:p>
            <a:endParaRPr lang="en-SE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8CC2F860-8DDA-DB0B-CBCB-B77E5FA2DE70}"/>
              </a:ext>
            </a:extLst>
          </p:cNvPr>
          <p:cNvSpPr txBox="1"/>
          <p:nvPr/>
        </p:nvSpPr>
        <p:spPr>
          <a:xfrm>
            <a:off x="6073629" y="5889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189AA-4DA9-B11C-1FC7-1B287F5CF45B}"/>
              </a:ext>
            </a:extLst>
          </p:cNvPr>
          <p:cNvSpPr/>
          <p:nvPr/>
        </p:nvSpPr>
        <p:spPr>
          <a:xfrm>
            <a:off x="3215693" y="1735794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START DATA RECORD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4F7944-648A-5583-ACA0-22B9910F1B00}"/>
              </a:ext>
            </a:extLst>
          </p:cNvPr>
          <p:cNvSpPr/>
          <p:nvPr/>
        </p:nvSpPr>
        <p:spPr>
          <a:xfrm>
            <a:off x="3215693" y="3390952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PREPARE EQUIPMENTS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964D94-57A6-7E4E-0CAA-9CFB82035ED8}"/>
              </a:ext>
            </a:extLst>
          </p:cNvPr>
          <p:cNvSpPr/>
          <p:nvPr/>
        </p:nvSpPr>
        <p:spPr>
          <a:xfrm>
            <a:off x="3215693" y="4228025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MOTION ORCHESTRATION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CA33C8-3ECA-166D-9C4C-9AE1040D3975}"/>
              </a:ext>
            </a:extLst>
          </p:cNvPr>
          <p:cNvSpPr/>
          <p:nvPr/>
        </p:nvSpPr>
        <p:spPr>
          <a:xfrm>
            <a:off x="3215693" y="2553879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RUN PRE-SCAN HOOKS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8200BF-51AA-B623-5EF9-8FA6F2BB61D9}"/>
              </a:ext>
            </a:extLst>
          </p:cNvPr>
          <p:cNvSpPr/>
          <p:nvPr/>
        </p:nvSpPr>
        <p:spPr>
          <a:xfrm>
            <a:off x="7004427" y="1687083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END DATA RECORD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76E57B-7D9F-5798-28A0-0B2951A2A70F}"/>
              </a:ext>
            </a:extLst>
          </p:cNvPr>
          <p:cNvSpPr/>
          <p:nvPr/>
        </p:nvSpPr>
        <p:spPr>
          <a:xfrm>
            <a:off x="7004427" y="2455306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RUN POST-SCAN HOOKS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B56735-DFDE-2689-913B-21177C3677E3}"/>
              </a:ext>
            </a:extLst>
          </p:cNvPr>
          <p:cNvCxnSpPr>
            <a:cxnSpLocks/>
          </p:cNvCxnSpPr>
          <p:nvPr/>
        </p:nvCxnSpPr>
        <p:spPr>
          <a:xfrm>
            <a:off x="4571343" y="2253267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343EA25-2186-F6FB-6027-813CA4358E71}"/>
              </a:ext>
            </a:extLst>
          </p:cNvPr>
          <p:cNvCxnSpPr>
            <a:cxnSpLocks/>
          </p:cNvCxnSpPr>
          <p:nvPr/>
        </p:nvCxnSpPr>
        <p:spPr>
          <a:xfrm>
            <a:off x="4553626" y="3036956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30A888-CE1F-E0CD-C133-06D96CF9AC29}"/>
              </a:ext>
            </a:extLst>
          </p:cNvPr>
          <p:cNvCxnSpPr>
            <a:cxnSpLocks/>
          </p:cNvCxnSpPr>
          <p:nvPr/>
        </p:nvCxnSpPr>
        <p:spPr>
          <a:xfrm>
            <a:off x="4581976" y="3903971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AAEF-B20B-9621-1062-912E6C9ECE6B}"/>
              </a:ext>
            </a:extLst>
          </p:cNvPr>
          <p:cNvCxnSpPr>
            <a:cxnSpLocks/>
          </p:cNvCxnSpPr>
          <p:nvPr/>
        </p:nvCxnSpPr>
        <p:spPr>
          <a:xfrm>
            <a:off x="8434506" y="2140929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815F6FC-D8F9-07B3-1DD5-9BD96551B3C1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576585" y="1970175"/>
            <a:ext cx="4278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E6B7CC-907E-5750-4C07-9D135DC429E3}"/>
              </a:ext>
            </a:extLst>
          </p:cNvPr>
          <p:cNvCxnSpPr>
            <a:cxnSpLocks/>
          </p:cNvCxnSpPr>
          <p:nvPr/>
        </p:nvCxnSpPr>
        <p:spPr>
          <a:xfrm>
            <a:off x="6097117" y="5337833"/>
            <a:ext cx="4794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747673-C516-74B2-1B71-5CBB92ED155F}"/>
              </a:ext>
            </a:extLst>
          </p:cNvPr>
          <p:cNvCxnSpPr>
            <a:cxnSpLocks/>
          </p:cNvCxnSpPr>
          <p:nvPr/>
        </p:nvCxnSpPr>
        <p:spPr>
          <a:xfrm>
            <a:off x="6576585" y="1970175"/>
            <a:ext cx="0" cy="33676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14EB0A6-3D0B-DA5D-25CF-155EF92CD819}"/>
              </a:ext>
            </a:extLst>
          </p:cNvPr>
          <p:cNvSpPr/>
          <p:nvPr/>
        </p:nvSpPr>
        <p:spPr>
          <a:xfrm>
            <a:off x="8359571" y="5054724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SYNCHRONIZATION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772E92-632B-F368-09AD-CE4E638651AA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6576585" y="5337816"/>
            <a:ext cx="17829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Ismatec Reglo ICC Digital Pump, 3-Channel, 8-Roller; 100 to 240 VAC, 50/60  Hz from Cole-Parmer">
            <a:extLst>
              <a:ext uri="{FF2B5EF4-FFF2-40B4-BE49-F238E27FC236}">
                <a16:creationId xmlns:a16="http://schemas.microsoft.com/office/drawing/2014/main" id="{483CC121-C95C-F7E5-437E-48F1B074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33" y="2347038"/>
            <a:ext cx="975233" cy="9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0B53A5A-FECC-8304-82E3-59F00BC374A8}"/>
              </a:ext>
            </a:extLst>
          </p:cNvPr>
          <p:cNvSpPr/>
          <p:nvPr/>
        </p:nvSpPr>
        <p:spPr>
          <a:xfrm>
            <a:off x="4005" y="906695"/>
            <a:ext cx="12192000" cy="518746"/>
          </a:xfrm>
          <a:prstGeom prst="rect">
            <a:avLst/>
          </a:prstGeom>
          <a:solidFill>
            <a:schemeClr val="accent1">
              <a:alpha val="179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2B8DE26-87A9-BFFD-7ABE-490990F12215}"/>
              </a:ext>
            </a:extLst>
          </p:cNvPr>
          <p:cNvCxnSpPr>
            <a:cxnSpLocks/>
          </p:cNvCxnSpPr>
          <p:nvPr/>
        </p:nvCxnSpPr>
        <p:spPr>
          <a:xfrm>
            <a:off x="2186866" y="2817933"/>
            <a:ext cx="1029693" cy="0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135181C-B5D9-4ED7-59B7-1CD495ACB4BA}"/>
              </a:ext>
            </a:extLst>
          </p:cNvPr>
          <p:cNvSpPr txBox="1"/>
          <p:nvPr/>
        </p:nvSpPr>
        <p:spPr>
          <a:xfrm>
            <a:off x="1012682" y="3288829"/>
            <a:ext cx="1373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p</a:t>
            </a:r>
            <a:r>
              <a:rPr lang="en-SE" sz="1400" dirty="0">
                <a:solidFill>
                  <a:schemeClr val="accent1"/>
                </a:solidFill>
              </a:rPr>
              <a:t>eristaltic pump</a:t>
            </a:r>
          </a:p>
        </p:txBody>
      </p:sp>
      <p:pic>
        <p:nvPicPr>
          <p:cNvPr id="35" name="Picture 2" descr="HDF5, the new ICM+ data format | Cambridge Enterprise ICM+">
            <a:extLst>
              <a:ext uri="{FF2B5EF4-FFF2-40B4-BE49-F238E27FC236}">
                <a16:creationId xmlns:a16="http://schemas.microsoft.com/office/drawing/2014/main" id="{C75C84D0-2D4F-26FA-0FF1-D6948DE01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19" y="999909"/>
            <a:ext cx="1315916" cy="108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AE19CF9-1C58-3C0C-021C-B269BD6DDDA7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833700" y="1544739"/>
            <a:ext cx="381993" cy="474147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4" descr="Detector Processing Units for DECTRIS X-ray and electron detectors - Dectris">
            <a:extLst>
              <a:ext uri="{FF2B5EF4-FFF2-40B4-BE49-F238E27FC236}">
                <a16:creationId xmlns:a16="http://schemas.microsoft.com/office/drawing/2014/main" id="{D29204AD-A708-C9CC-872C-BAF1597C0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81" y="3744198"/>
            <a:ext cx="1251864" cy="8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4692C6F-2787-9F9B-5394-B59B6CC61779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2254345" y="3744198"/>
            <a:ext cx="962214" cy="418205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96EBF09-4BDB-09A0-DD86-678248B5F9F1}"/>
              </a:ext>
            </a:extLst>
          </p:cNvPr>
          <p:cNvSpPr txBox="1"/>
          <p:nvPr/>
        </p:nvSpPr>
        <p:spPr>
          <a:xfrm>
            <a:off x="1211633" y="4486634"/>
            <a:ext cx="808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detector</a:t>
            </a:r>
          </a:p>
        </p:txBody>
      </p:sp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FC84CC-19AE-BAA6-0F69-42CD081A5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586" y="4288582"/>
            <a:ext cx="989393" cy="63603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CD77B7E-3980-D11A-68D4-27C975C2B09B}"/>
              </a:ext>
            </a:extLst>
          </p:cNvPr>
          <p:cNvSpPr/>
          <p:nvPr/>
        </p:nvSpPr>
        <p:spPr>
          <a:xfrm>
            <a:off x="3214576" y="5055727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DATA ACQUISITION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D4FD65A-0401-DE52-DB0F-55B1871B69E1}"/>
              </a:ext>
            </a:extLst>
          </p:cNvPr>
          <p:cNvCxnSpPr>
            <a:cxnSpLocks/>
          </p:cNvCxnSpPr>
          <p:nvPr/>
        </p:nvCxnSpPr>
        <p:spPr>
          <a:xfrm>
            <a:off x="4580859" y="4731673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693E45EF-0B95-75BF-FD28-96CC98ABBF47}"/>
              </a:ext>
            </a:extLst>
          </p:cNvPr>
          <p:cNvSpPr/>
          <p:nvPr/>
        </p:nvSpPr>
        <p:spPr>
          <a:xfrm>
            <a:off x="2812105" y="4032294"/>
            <a:ext cx="3689466" cy="938860"/>
          </a:xfrm>
          <a:prstGeom prst="ellipse">
            <a:avLst/>
          </a:pr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04897"/>
                      <a:gd name="connsiteY0" fmla="*/ 679083 h 1358166"/>
                      <a:gd name="connsiteX1" fmla="*/ 2002449 w 4004897"/>
                      <a:gd name="connsiteY1" fmla="*/ 0 h 1358166"/>
                      <a:gd name="connsiteX2" fmla="*/ 4004898 w 4004897"/>
                      <a:gd name="connsiteY2" fmla="*/ 679083 h 1358166"/>
                      <a:gd name="connsiteX3" fmla="*/ 2002449 w 4004897"/>
                      <a:gd name="connsiteY3" fmla="*/ 1358166 h 1358166"/>
                      <a:gd name="connsiteX4" fmla="*/ 0 w 4004897"/>
                      <a:gd name="connsiteY4" fmla="*/ 679083 h 1358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4897" h="1358166" extrusionOk="0">
                        <a:moveTo>
                          <a:pt x="0" y="679083"/>
                        </a:moveTo>
                        <a:cubicBezTo>
                          <a:pt x="-135501" y="220456"/>
                          <a:pt x="841438" y="20676"/>
                          <a:pt x="2002449" y="0"/>
                        </a:cubicBezTo>
                        <a:cubicBezTo>
                          <a:pt x="3158016" y="10451"/>
                          <a:pt x="3937199" y="306189"/>
                          <a:pt x="4004898" y="679083"/>
                        </a:cubicBezTo>
                        <a:cubicBezTo>
                          <a:pt x="3842429" y="1212790"/>
                          <a:pt x="3073719" y="1549700"/>
                          <a:pt x="2002449" y="1358166"/>
                        </a:cubicBezTo>
                        <a:cubicBezTo>
                          <a:pt x="858622" y="1337427"/>
                          <a:pt x="60338" y="1082960"/>
                          <a:pt x="0" y="6790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649FAF-AC56-4789-588C-C16766B2EF87}"/>
              </a:ext>
            </a:extLst>
          </p:cNvPr>
          <p:cNvSpPr txBox="1"/>
          <p:nvPr/>
        </p:nvSpPr>
        <p:spPr>
          <a:xfrm>
            <a:off x="0" y="6135161"/>
            <a:ext cx="654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Experiment Control with Sardana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D8BBAD-B4B4-370E-89A0-C5A0AF968DCF}"/>
              </a:ext>
            </a:extLst>
          </p:cNvPr>
          <p:cNvSpPr txBox="1"/>
          <p:nvPr/>
        </p:nvSpPr>
        <p:spPr>
          <a:xfrm>
            <a:off x="4425067" y="220886"/>
            <a:ext cx="3341865" cy="52322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SE" sz="2800" dirty="0"/>
              <a:t>Scan Orchestration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655A21-3FB9-E7F7-974D-3D1F3CADA1EC}"/>
              </a:ext>
            </a:extLst>
          </p:cNvPr>
          <p:cNvSpPr txBox="1"/>
          <p:nvPr/>
        </p:nvSpPr>
        <p:spPr>
          <a:xfrm>
            <a:off x="10294979" y="1006433"/>
            <a:ext cx="1605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</a:t>
            </a:r>
            <a:r>
              <a:rPr lang="en-SE" sz="1600" dirty="0"/>
              <a:t>ser input layear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50DFFA-981A-D124-B079-7CA3ECD4A325}"/>
              </a:ext>
            </a:extLst>
          </p:cNvPr>
          <p:cNvSpPr txBox="1"/>
          <p:nvPr/>
        </p:nvSpPr>
        <p:spPr>
          <a:xfrm>
            <a:off x="5443167" y="991044"/>
            <a:ext cx="1260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 dirty="0" err="1"/>
              <a:t>scan</a:t>
            </a:r>
            <a:r>
              <a:rPr lang="sv-SE" b="1" dirty="0"/>
              <a:t> </a:t>
            </a:r>
            <a:r>
              <a:rPr lang="sv-SE" b="1" dirty="0" err="1"/>
              <a:t>macro</a:t>
            </a:r>
            <a:endParaRPr lang="en-SE" b="1" dirty="0"/>
          </a:p>
        </p:txBody>
      </p:sp>
    </p:spTree>
    <p:extLst>
      <p:ext uri="{BB962C8B-B14F-4D97-AF65-F5344CB8AC3E}">
        <p14:creationId xmlns:p14="http://schemas.microsoft.com/office/powerpoint/2010/main" val="48646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C62D7-4D17-2706-8996-001611A50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23B4-C891-A79A-EAF3-60A87168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6448"/>
            <a:ext cx="12192000" cy="341632"/>
          </a:xfrm>
        </p:spPr>
        <p:txBody>
          <a:bodyPr/>
          <a:lstStyle/>
          <a:p>
            <a:endParaRPr lang="en-SE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513E2F91-FDF7-B327-FFAA-C783219A56B2}"/>
              </a:ext>
            </a:extLst>
          </p:cNvPr>
          <p:cNvSpPr txBox="1"/>
          <p:nvPr/>
        </p:nvSpPr>
        <p:spPr>
          <a:xfrm>
            <a:off x="6073629" y="5889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BD21C8-8BAB-86C8-4CA1-32B0DA2F2316}"/>
              </a:ext>
            </a:extLst>
          </p:cNvPr>
          <p:cNvSpPr/>
          <p:nvPr/>
        </p:nvSpPr>
        <p:spPr>
          <a:xfrm>
            <a:off x="1163839" y="96437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MOTION ORCHESTRATION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ACE6F-0431-E85F-A50C-DB91C117C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867" y="3412971"/>
            <a:ext cx="4227612" cy="23760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6CAB9D-E112-6A5F-9060-34E7390B35BD}"/>
              </a:ext>
            </a:extLst>
          </p:cNvPr>
          <p:cNvSpPr txBox="1">
            <a:spLocks/>
          </p:cNvSpPr>
          <p:nvPr/>
        </p:nvSpPr>
        <p:spPr>
          <a:xfrm>
            <a:off x="0" y="-465834"/>
            <a:ext cx="12192000" cy="3416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SE"/>
              <a:t>ç</a:t>
            </a:r>
            <a:endParaRPr lang="en-S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1980ED-3EF1-0261-4E71-AEBC299C81EB}"/>
              </a:ext>
            </a:extLst>
          </p:cNvPr>
          <p:cNvGrpSpPr/>
          <p:nvPr/>
        </p:nvGrpSpPr>
        <p:grpSpPr>
          <a:xfrm>
            <a:off x="6321784" y="22980"/>
            <a:ext cx="5773212" cy="3571206"/>
            <a:chOff x="690193" y="19574616"/>
            <a:chExt cx="5773212" cy="357120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2A1B064-39D5-F937-9BF4-ACB9A568C4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6666" y="19574616"/>
              <a:ext cx="3204000" cy="3204000"/>
            </a:xfrm>
            <a:prstGeom prst="ellipse">
              <a:avLst/>
            </a:prstGeom>
            <a:gradFill flip="none" rotWithShape="1">
              <a:gsLst>
                <a:gs pos="9000">
                  <a:schemeClr val="bg1"/>
                </a:gs>
                <a:gs pos="46000">
                  <a:srgbClr val="FF8200">
                    <a:alpha val="48000"/>
                  </a:srgbClr>
                </a:gs>
                <a:gs pos="10000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2225" cap="flat" cmpd="sng" algn="ctr">
              <a:solidFill>
                <a:srgbClr val="767171">
                  <a:shade val="15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9B304AD-04BC-3C6E-91D3-CB36F05977A9}"/>
                </a:ext>
              </a:extLst>
            </p:cNvPr>
            <p:cNvCxnSpPr>
              <a:cxnSpLocks/>
            </p:cNvCxnSpPr>
            <p:nvPr/>
          </p:nvCxnSpPr>
          <p:spPr>
            <a:xfrm>
              <a:off x="3671103" y="21392725"/>
              <a:ext cx="2744230" cy="0"/>
            </a:xfrm>
            <a:prstGeom prst="line">
              <a:avLst/>
            </a:prstGeom>
            <a:ln w="276225" cap="sq" cmpd="sng">
              <a:gradFill flip="none" rotWithShape="1">
                <a:gsLst>
                  <a:gs pos="3000">
                    <a:srgbClr val="0070C0"/>
                  </a:gs>
                  <a:gs pos="60000">
                    <a:srgbClr val="FFC000"/>
                  </a:gs>
                  <a:gs pos="40000">
                    <a:srgbClr val="FFFF00"/>
                  </a:gs>
                  <a:gs pos="20000">
                    <a:schemeClr val="accent1">
                      <a:lumMod val="75000"/>
                      <a:lumOff val="25000"/>
                    </a:schemeClr>
                  </a:gs>
                  <a:gs pos="80000">
                    <a:srgbClr val="FF0000"/>
                  </a:gs>
                  <a:gs pos="96000">
                    <a:srgbClr val="7030A0"/>
                  </a:gs>
                </a:gsLst>
                <a:path path="shape">
                  <a:fillToRect l="50000" t="50000" r="50000" b="50000"/>
                </a:path>
                <a:tileRect/>
              </a:gradFill>
              <a:prstDash val="solid"/>
              <a:round/>
              <a:headEnd type="triangle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FC097A-F7E8-0D10-A793-7674E203013E}"/>
                </a:ext>
              </a:extLst>
            </p:cNvPr>
            <p:cNvCxnSpPr>
              <a:cxnSpLocks/>
            </p:cNvCxnSpPr>
            <p:nvPr/>
          </p:nvCxnSpPr>
          <p:spPr>
            <a:xfrm>
              <a:off x="3213347" y="21291671"/>
              <a:ext cx="925801" cy="529891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A064C7-1F7E-9D94-6B49-E54E0AC745A2}"/>
                </a:ext>
              </a:extLst>
            </p:cNvPr>
            <p:cNvCxnSpPr>
              <a:cxnSpLocks/>
            </p:cNvCxnSpPr>
            <p:nvPr/>
          </p:nvCxnSpPr>
          <p:spPr>
            <a:xfrm>
              <a:off x="3213347" y="20121742"/>
              <a:ext cx="925801" cy="529891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8CAF73B-1379-D32F-A9F7-9B8BF10C3FAA}"/>
                </a:ext>
              </a:extLst>
            </p:cNvPr>
            <p:cNvCxnSpPr>
              <a:cxnSpLocks/>
            </p:cNvCxnSpPr>
            <p:nvPr/>
          </p:nvCxnSpPr>
          <p:spPr>
            <a:xfrm>
              <a:off x="3205965" y="21398499"/>
              <a:ext cx="2879263" cy="0"/>
            </a:xfrm>
            <a:prstGeom prst="line">
              <a:avLst/>
            </a:prstGeom>
            <a:noFill/>
            <a:ln w="12700" cap="flat" cmpd="sng" algn="ctr">
              <a:solidFill>
                <a:srgbClr val="001427"/>
              </a:solidFill>
              <a:prstDash val="dash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AFEDDC-52C1-883B-61BD-C89BA7B6456E}"/>
                </a:ext>
              </a:extLst>
            </p:cNvPr>
            <p:cNvCxnSpPr>
              <a:cxnSpLocks/>
            </p:cNvCxnSpPr>
            <p:nvPr/>
          </p:nvCxnSpPr>
          <p:spPr>
            <a:xfrm>
              <a:off x="2990025" y="20242298"/>
              <a:ext cx="2304547" cy="0"/>
            </a:xfrm>
            <a:prstGeom prst="line">
              <a:avLst/>
            </a:prstGeom>
            <a:noFill/>
            <a:ln w="12700" cap="flat" cmpd="sng" algn="ctr">
              <a:solidFill>
                <a:srgbClr val="001427"/>
              </a:solidFill>
              <a:prstDash val="dash"/>
              <a:miter lim="800000"/>
            </a:ln>
            <a:effectLst/>
          </p:spPr>
        </p:cxn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7F1ACC63-2E01-2600-206B-117500F0EC83}"/>
                </a:ext>
              </a:extLst>
            </p:cNvPr>
            <p:cNvSpPr/>
            <p:nvPr/>
          </p:nvSpPr>
          <p:spPr>
            <a:xfrm rot="4030493">
              <a:off x="3284687" y="21122523"/>
              <a:ext cx="621807" cy="583751"/>
            </a:xfrm>
            <a:prstGeom prst="arc">
              <a:avLst>
                <a:gd name="adj1" fmla="val 17358414"/>
                <a:gd name="adj2" fmla="val 20126186"/>
              </a:avLst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46CD955A-85A7-0ADA-4CD5-5110C35BB90A}"/>
                </a:ext>
              </a:extLst>
            </p:cNvPr>
            <p:cNvSpPr/>
            <p:nvPr/>
          </p:nvSpPr>
          <p:spPr>
            <a:xfrm rot="4030493">
              <a:off x="3339963" y="19976684"/>
              <a:ext cx="621807" cy="583751"/>
            </a:xfrm>
            <a:prstGeom prst="arc">
              <a:avLst>
                <a:gd name="adj1" fmla="val 17358414"/>
                <a:gd name="adj2" fmla="val 20126186"/>
              </a:avLst>
            </a:prstGeom>
            <a:noFill/>
            <a:ln w="19050" cap="flat" cmpd="sng" algn="ctr">
              <a:solidFill>
                <a:srgbClr val="00142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73CF526-6453-7E20-5DC8-2959316BA122}"/>
                    </a:ext>
                  </a:extLst>
                </p:cNvPr>
                <p:cNvSpPr txBox="1"/>
                <p:nvPr/>
              </p:nvSpPr>
              <p:spPr>
                <a:xfrm>
                  <a:off x="3912151" y="21462434"/>
                  <a:ext cx="1894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BB3918A6-3B1B-DB82-50FC-6FF67B5AB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151" y="21462434"/>
                  <a:ext cx="189475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31250" r="-18750" b="-9091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7E2D1E5-EB2B-6646-71D2-31C2C94EBAA5}"/>
                    </a:ext>
                  </a:extLst>
                </p:cNvPr>
                <p:cNvSpPr txBox="1"/>
                <p:nvPr/>
              </p:nvSpPr>
              <p:spPr>
                <a:xfrm>
                  <a:off x="3972892" y="20279771"/>
                  <a:ext cx="1894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S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09AA354-4926-9A86-F819-9110FC9B6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92" y="20279771"/>
                  <a:ext cx="189475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5000" r="-25000" b="-8696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735702E-AEF3-3662-A9AA-AD67F7D30610}"/>
                </a:ext>
              </a:extLst>
            </p:cNvPr>
            <p:cNvSpPr txBox="1"/>
            <p:nvPr/>
          </p:nvSpPr>
          <p:spPr>
            <a:xfrm>
              <a:off x="3241068" y="21874029"/>
              <a:ext cx="925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 (111)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B8F2CD-1F11-A4EB-38D2-10EC936CD00F}"/>
                </a:ext>
              </a:extLst>
            </p:cNvPr>
            <p:cNvSpPr txBox="1"/>
            <p:nvPr/>
          </p:nvSpPr>
          <p:spPr>
            <a:xfrm>
              <a:off x="5411835" y="21521537"/>
              <a:ext cx="10515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</a:t>
              </a:r>
              <a:r>
                <a:rPr kumimoji="0" lang="en-S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hite beam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9C868D1-927E-F0E7-F2C5-907DAA953EF9}"/>
                </a:ext>
              </a:extLst>
            </p:cNvPr>
            <p:cNvSpPr txBox="1"/>
            <p:nvPr/>
          </p:nvSpPr>
          <p:spPr>
            <a:xfrm>
              <a:off x="690193" y="20033743"/>
              <a:ext cx="10647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mono beam</a:t>
              </a:r>
              <a:endParaRPr kumimoji="0" lang="en-SE" sz="14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C23F276-80CB-D4E3-B94C-7B73A22F723E}"/>
                </a:ext>
              </a:extLst>
            </p:cNvPr>
            <p:cNvCxnSpPr>
              <a:cxnSpLocks/>
            </p:cNvCxnSpPr>
            <p:nvPr/>
          </p:nvCxnSpPr>
          <p:spPr>
            <a:xfrm>
              <a:off x="2238536" y="21539887"/>
              <a:ext cx="1450401" cy="0"/>
            </a:xfrm>
            <a:prstGeom prst="line">
              <a:avLst/>
            </a:prstGeom>
            <a:noFill/>
            <a:ln w="12700" cap="flat" cmpd="sng" algn="ctr">
              <a:solidFill>
                <a:srgbClr val="595555"/>
              </a:solidFill>
              <a:prstDash val="dash"/>
              <a:miter lim="800000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781B80D-3EA3-2F9C-25B5-9012318F796D}"/>
                </a:ext>
              </a:extLst>
            </p:cNvPr>
            <p:cNvCxnSpPr>
              <a:cxnSpLocks/>
            </p:cNvCxnSpPr>
            <p:nvPr/>
          </p:nvCxnSpPr>
          <p:spPr>
            <a:xfrm>
              <a:off x="2355982" y="20417598"/>
              <a:ext cx="0" cy="1103939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2DB3D5D-3025-811E-0689-A4A881A6C0BF}"/>
                </a:ext>
              </a:extLst>
            </p:cNvPr>
            <p:cNvSpPr txBox="1"/>
            <p:nvPr/>
          </p:nvSpPr>
          <p:spPr>
            <a:xfrm rot="16200000">
              <a:off x="2247914" y="20759149"/>
              <a:ext cx="933718" cy="46166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vertical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beam offset</a:t>
              </a:r>
              <a:endParaRPr kumimoji="0" lang="en-S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9FF635B-14F1-7EF5-1519-1FE110CD97E1}"/>
                </a:ext>
              </a:extLst>
            </p:cNvPr>
            <p:cNvSpPr txBox="1"/>
            <p:nvPr/>
          </p:nvSpPr>
          <p:spPr>
            <a:xfrm>
              <a:off x="3552602" y="19742334"/>
              <a:ext cx="1351588" cy="369332"/>
            </a:xfrm>
            <a:prstGeom prst="rect">
              <a:avLst/>
            </a:prstGeom>
            <a:gradFill rotWithShape="1">
              <a:gsLst>
                <a:gs pos="0">
                  <a:srgbClr val="00570C">
                    <a:satMod val="103000"/>
                    <a:lumMod val="102000"/>
                    <a:tint val="94000"/>
                  </a:srgbClr>
                </a:gs>
                <a:gs pos="50000">
                  <a:srgbClr val="00570C">
                    <a:satMod val="110000"/>
                    <a:lumMod val="100000"/>
                    <a:shade val="100000"/>
                  </a:srgbClr>
                </a:gs>
                <a:gs pos="100000">
                  <a:srgbClr val="00570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Bragg motor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4BDC00-959C-75A0-2D0A-FEE91CDCCD83}"/>
                </a:ext>
              </a:extLst>
            </p:cNvPr>
            <p:cNvSpPr txBox="1"/>
            <p:nvPr/>
          </p:nvSpPr>
          <p:spPr>
            <a:xfrm>
              <a:off x="3218847" y="22561047"/>
              <a:ext cx="1008609" cy="584775"/>
            </a:xfrm>
            <a:prstGeom prst="rect">
              <a:avLst/>
            </a:prstGeom>
            <a:gradFill rotWithShape="1">
              <a:gsLst>
                <a:gs pos="0">
                  <a:srgbClr val="001427">
                    <a:satMod val="103000"/>
                    <a:lumMod val="102000"/>
                    <a:tint val="94000"/>
                  </a:srgbClr>
                </a:gs>
                <a:gs pos="50000">
                  <a:srgbClr val="001427">
                    <a:satMod val="110000"/>
                    <a:lumMod val="100000"/>
                    <a:shade val="100000"/>
                  </a:srgbClr>
                </a:gs>
                <a:gs pos="100000">
                  <a:srgbClr val="00142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DCM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28A4587-8EFC-AC89-5621-29BB6BDAB34E}"/>
                </a:ext>
              </a:extLst>
            </p:cNvPr>
            <p:cNvCxnSpPr>
              <a:cxnSpLocks/>
            </p:cNvCxnSpPr>
            <p:nvPr/>
          </p:nvCxnSpPr>
          <p:spPr>
            <a:xfrm>
              <a:off x="3631406" y="20411281"/>
              <a:ext cx="0" cy="995897"/>
            </a:xfrm>
            <a:prstGeom prst="line">
              <a:avLst/>
            </a:prstGeom>
            <a:ln w="60325">
              <a:gradFill flip="none" rotWithShape="1">
                <a:gsLst>
                  <a:gs pos="25000">
                    <a:srgbClr val="FF0000">
                      <a:lumMod val="22000"/>
                      <a:lumOff val="78000"/>
                    </a:srgbClr>
                  </a:gs>
                  <a:gs pos="89000">
                    <a:srgbClr val="FF0000"/>
                  </a:gs>
                </a:gsLst>
                <a:path path="rect">
                  <a:fillToRect t="100000" r="100000"/>
                </a:path>
                <a:tileRect l="-100000" b="-100000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367DDEE-9706-5279-9DF8-579A56DE5AEC}"/>
                </a:ext>
              </a:extLst>
            </p:cNvPr>
            <p:cNvCxnSpPr>
              <a:cxnSpLocks/>
            </p:cNvCxnSpPr>
            <p:nvPr/>
          </p:nvCxnSpPr>
          <p:spPr>
            <a:xfrm>
              <a:off x="924345" y="20416595"/>
              <a:ext cx="2707061" cy="1675"/>
            </a:xfrm>
            <a:prstGeom prst="line">
              <a:avLst/>
            </a:prstGeom>
            <a:ln w="60325">
              <a:gradFill flip="none" rotWithShape="1">
                <a:gsLst>
                  <a:gs pos="25000">
                    <a:srgbClr val="FF0000">
                      <a:lumMod val="22000"/>
                      <a:lumOff val="78000"/>
                    </a:srgbClr>
                  </a:gs>
                  <a:gs pos="89000">
                    <a:srgbClr val="FF0000"/>
                  </a:gs>
                </a:gsLst>
                <a:path path="rect">
                  <a:fillToRect t="100000" r="100000"/>
                </a:path>
                <a:tileRect l="-100000" b="-100000"/>
              </a:gra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Picture 2" descr="SPiiPlusES — ACS Motion Control">
            <a:extLst>
              <a:ext uri="{FF2B5EF4-FFF2-40B4-BE49-F238E27FC236}">
                <a16:creationId xmlns:a16="http://schemas.microsoft.com/office/drawing/2014/main" id="{A2292855-2633-02C3-613A-E46135257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72" t="9346" r="30943" b="10962"/>
          <a:stretch/>
        </p:blipFill>
        <p:spPr bwMode="auto">
          <a:xfrm>
            <a:off x="10817599" y="3774106"/>
            <a:ext cx="886764" cy="18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CF9DCCF-C74F-786F-1F11-818647CA049D}"/>
              </a:ext>
            </a:extLst>
          </p:cNvPr>
          <p:cNvSpPr txBox="1"/>
          <p:nvPr/>
        </p:nvSpPr>
        <p:spPr>
          <a:xfrm>
            <a:off x="10535781" y="3201546"/>
            <a:ext cx="1450401" cy="400431"/>
          </a:xfrm>
          <a:prstGeom prst="rect">
            <a:avLst/>
          </a:prstGeom>
          <a:gradFill rotWithShape="1">
            <a:gsLst>
              <a:gs pos="0">
                <a:srgbClr val="001427">
                  <a:satMod val="103000"/>
                  <a:lumMod val="102000"/>
                  <a:tint val="94000"/>
                </a:srgbClr>
              </a:gs>
              <a:gs pos="50000">
                <a:srgbClr val="001427">
                  <a:satMod val="110000"/>
                  <a:lumMod val="100000"/>
                  <a:shade val="100000"/>
                </a:srgbClr>
              </a:gs>
              <a:gs pos="100000">
                <a:srgbClr val="00142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2002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EtherCAT</a:t>
            </a:r>
            <a:endParaRPr kumimoji="0" lang="sv-SE" sz="200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8" name="Picture 2" descr="TANGO - Wikipedia">
            <a:extLst>
              <a:ext uri="{FF2B5EF4-FFF2-40B4-BE49-F238E27FC236}">
                <a16:creationId xmlns:a16="http://schemas.microsoft.com/office/drawing/2014/main" id="{4D3928CB-12DC-53ED-34ED-5AE5D0A9A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63" y="758661"/>
            <a:ext cx="2171777" cy="6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3659C60-3867-2D21-F9E0-F25EDD79ED5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8957" y="1671447"/>
            <a:ext cx="4867432" cy="286783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295A97F-97A9-2DDA-3DD4-1CA6CE0ECDAA}"/>
              </a:ext>
            </a:extLst>
          </p:cNvPr>
          <p:cNvSpPr txBox="1"/>
          <p:nvPr/>
        </p:nvSpPr>
        <p:spPr>
          <a:xfrm>
            <a:off x="1058527" y="4800538"/>
            <a:ext cx="376278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</a:t>
            </a:r>
            <a:r>
              <a:rPr lang="en-SE" dirty="0"/>
              <a:t>oad different types of trajectory into the controller buffer, based on pre-defined and programmed functions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183FCB7-7665-61EC-AB67-58567030C251}"/>
              </a:ext>
            </a:extLst>
          </p:cNvPr>
          <p:cNvSpPr txBox="1"/>
          <p:nvPr/>
        </p:nvSpPr>
        <p:spPr>
          <a:xfrm>
            <a:off x="0" y="6091322"/>
            <a:ext cx="7249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000" b="1" dirty="0">
                <a:solidFill>
                  <a:schemeClr val="bg1"/>
                </a:solidFill>
              </a:rPr>
              <a:t>Experiment Control with Sardana</a:t>
            </a:r>
          </a:p>
        </p:txBody>
      </p:sp>
    </p:spTree>
    <p:extLst>
      <p:ext uri="{BB962C8B-B14F-4D97-AF65-F5344CB8AC3E}">
        <p14:creationId xmlns:p14="http://schemas.microsoft.com/office/powerpoint/2010/main" val="270305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F3D08-C524-0653-66D2-303C1B8A3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706B86-44F8-7BB4-6E26-279D5DEB53D9}"/>
              </a:ext>
            </a:extLst>
          </p:cNvPr>
          <p:cNvSpPr/>
          <p:nvPr/>
        </p:nvSpPr>
        <p:spPr>
          <a:xfrm>
            <a:off x="4892478" y="0"/>
            <a:ext cx="72995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08E97363-EE1A-80D9-55BC-355390DE9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391" y="1688723"/>
            <a:ext cx="4861984" cy="1311128"/>
          </a:xfrm>
        </p:spPr>
        <p:txBody>
          <a:bodyPr/>
          <a:lstStyle/>
          <a:p>
            <a:r>
              <a:rPr lang="en-SE" sz="8800" dirty="0"/>
              <a:t>Balder</a:t>
            </a:r>
            <a:endParaRPr lang="en-SE" sz="40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7C63BA-DE5A-1944-2AF5-3D68CC69E1F8}"/>
              </a:ext>
            </a:extLst>
          </p:cNvPr>
          <p:cNvSpPr txBox="1">
            <a:spLocks/>
          </p:cNvSpPr>
          <p:nvPr/>
        </p:nvSpPr>
        <p:spPr>
          <a:xfrm>
            <a:off x="506078" y="2971211"/>
            <a:ext cx="4586816" cy="36933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aven Pro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E" sz="2000" dirty="0">
                <a:solidFill>
                  <a:schemeClr val="bg1"/>
                </a:solidFill>
              </a:rPr>
              <a:t>Hard X-ray Spectroscopy Beamline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8479CDE-F721-64D5-0B25-4EE445B04E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E" dirty="0"/>
              <a:t>Software group</a:t>
            </a:r>
          </a:p>
        </p:txBody>
      </p:sp>
      <p:pic>
        <p:nvPicPr>
          <p:cNvPr id="3" name="Picture 2" descr="A diagram of a machine&#10;&#10;AI-generated content may be incorrect.">
            <a:extLst>
              <a:ext uri="{FF2B5EF4-FFF2-40B4-BE49-F238E27FC236}">
                <a16:creationId xmlns:a16="http://schemas.microsoft.com/office/drawing/2014/main" id="{2CCBCC3E-AAC8-3545-D032-5875610DBF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32"/>
          <a:stretch>
            <a:fillRect/>
          </a:stretch>
        </p:blipFill>
        <p:spPr>
          <a:xfrm>
            <a:off x="4892477" y="176915"/>
            <a:ext cx="8176327" cy="7362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5D4497-9681-7553-7DE8-29804A476449}"/>
              </a:ext>
            </a:extLst>
          </p:cNvPr>
          <p:cNvSpPr/>
          <p:nvPr/>
        </p:nvSpPr>
        <p:spPr>
          <a:xfrm>
            <a:off x="10359025" y="4784943"/>
            <a:ext cx="914400" cy="4509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72609574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E00B8-1F8C-3D47-0F62-543F6A88D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CC12-552A-577F-88AD-FA11A496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6448"/>
            <a:ext cx="12192000" cy="341632"/>
          </a:xfrm>
        </p:spPr>
        <p:txBody>
          <a:bodyPr/>
          <a:lstStyle/>
          <a:p>
            <a:endParaRPr lang="en-SE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6C0FD463-073C-4263-6FFD-80D48FC23B48}"/>
              </a:ext>
            </a:extLst>
          </p:cNvPr>
          <p:cNvSpPr txBox="1"/>
          <p:nvPr/>
        </p:nvSpPr>
        <p:spPr>
          <a:xfrm>
            <a:off x="6073629" y="5889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9285D1-DD4C-31F2-47F3-E054A085E0CC}"/>
              </a:ext>
            </a:extLst>
          </p:cNvPr>
          <p:cNvSpPr/>
          <p:nvPr/>
        </p:nvSpPr>
        <p:spPr>
          <a:xfrm>
            <a:off x="3215693" y="1735794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START DATA RECORD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A11D74-32D1-02A2-3012-F0495CCC27AC}"/>
              </a:ext>
            </a:extLst>
          </p:cNvPr>
          <p:cNvSpPr/>
          <p:nvPr/>
        </p:nvSpPr>
        <p:spPr>
          <a:xfrm>
            <a:off x="3215693" y="3390952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PREPARE EQUIPMENTS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24CC95-5670-DA4C-8132-0128F941E1DB}"/>
              </a:ext>
            </a:extLst>
          </p:cNvPr>
          <p:cNvSpPr/>
          <p:nvPr/>
        </p:nvSpPr>
        <p:spPr>
          <a:xfrm>
            <a:off x="3215693" y="4228025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DATA ACQUISITION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69199E-66ED-0AED-0B7E-1A948AD3FDD1}"/>
              </a:ext>
            </a:extLst>
          </p:cNvPr>
          <p:cNvSpPr/>
          <p:nvPr/>
        </p:nvSpPr>
        <p:spPr>
          <a:xfrm>
            <a:off x="3215693" y="2553879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RUN PRE-SCAN HOOKS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9D5B42-A8D7-63BB-9C26-B9D368006C2E}"/>
              </a:ext>
            </a:extLst>
          </p:cNvPr>
          <p:cNvSpPr/>
          <p:nvPr/>
        </p:nvSpPr>
        <p:spPr>
          <a:xfrm>
            <a:off x="7004427" y="1687083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END DATA RECORD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058826-9498-CF41-7F6E-47EF763E8768}"/>
              </a:ext>
            </a:extLst>
          </p:cNvPr>
          <p:cNvSpPr/>
          <p:nvPr/>
        </p:nvSpPr>
        <p:spPr>
          <a:xfrm>
            <a:off x="7004427" y="2455306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RUN POST-SCAN HOOKS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061D59-2AE9-2309-9564-3756914CEB74}"/>
              </a:ext>
            </a:extLst>
          </p:cNvPr>
          <p:cNvCxnSpPr>
            <a:cxnSpLocks/>
          </p:cNvCxnSpPr>
          <p:nvPr/>
        </p:nvCxnSpPr>
        <p:spPr>
          <a:xfrm>
            <a:off x="4571343" y="2253267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ACDB56B-162C-5FB3-711C-9359D6B68236}"/>
              </a:ext>
            </a:extLst>
          </p:cNvPr>
          <p:cNvCxnSpPr>
            <a:cxnSpLocks/>
          </p:cNvCxnSpPr>
          <p:nvPr/>
        </p:nvCxnSpPr>
        <p:spPr>
          <a:xfrm>
            <a:off x="4553626" y="3036956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2A1D528-8FC5-73BD-85BA-AC18CE431E0C}"/>
              </a:ext>
            </a:extLst>
          </p:cNvPr>
          <p:cNvCxnSpPr>
            <a:cxnSpLocks/>
          </p:cNvCxnSpPr>
          <p:nvPr/>
        </p:nvCxnSpPr>
        <p:spPr>
          <a:xfrm>
            <a:off x="4581976" y="3903971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E45C7E-D673-F19A-B8A5-5D55407AB83F}"/>
              </a:ext>
            </a:extLst>
          </p:cNvPr>
          <p:cNvCxnSpPr>
            <a:cxnSpLocks/>
          </p:cNvCxnSpPr>
          <p:nvPr/>
        </p:nvCxnSpPr>
        <p:spPr>
          <a:xfrm>
            <a:off x="8434506" y="2140929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E0CD0F-3F56-E138-5D16-E7F7AC65A1DD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576585" y="1970175"/>
            <a:ext cx="4278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551CFD-AE0B-96EC-E1A0-C207AEF6EA2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097117" y="4511117"/>
            <a:ext cx="4794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9553AB-22EE-4A99-19C8-BE6519B00032}"/>
              </a:ext>
            </a:extLst>
          </p:cNvPr>
          <p:cNvCxnSpPr/>
          <p:nvPr/>
        </p:nvCxnSpPr>
        <p:spPr>
          <a:xfrm>
            <a:off x="6576585" y="1970175"/>
            <a:ext cx="0" cy="2540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F70031D-1D90-71F2-81B3-F7DB3F987DF3}"/>
              </a:ext>
            </a:extLst>
          </p:cNvPr>
          <p:cNvSpPr/>
          <p:nvPr/>
        </p:nvSpPr>
        <p:spPr>
          <a:xfrm>
            <a:off x="8359571" y="4228008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SYNCHRONIZATION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4D6EED2-819A-302B-F32B-50FF1FAC48C6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6576585" y="4511100"/>
            <a:ext cx="17829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Ismatec Reglo ICC Digital Pump, 3-Channel, 8-Roller; 100 to 240 VAC, 50/60  Hz from Cole-Parmer">
            <a:extLst>
              <a:ext uri="{FF2B5EF4-FFF2-40B4-BE49-F238E27FC236}">
                <a16:creationId xmlns:a16="http://schemas.microsoft.com/office/drawing/2014/main" id="{F0E06044-BC01-30CD-9C5D-C43EB650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33" y="2347038"/>
            <a:ext cx="975233" cy="9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DE779CB-FEBF-4810-BE3C-0364D1BCF909}"/>
              </a:ext>
            </a:extLst>
          </p:cNvPr>
          <p:cNvCxnSpPr>
            <a:cxnSpLocks/>
          </p:cNvCxnSpPr>
          <p:nvPr/>
        </p:nvCxnSpPr>
        <p:spPr>
          <a:xfrm>
            <a:off x="2186866" y="2817933"/>
            <a:ext cx="1029693" cy="0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AC966B2-C55D-F18B-D9AA-5D8608F78CC3}"/>
              </a:ext>
            </a:extLst>
          </p:cNvPr>
          <p:cNvSpPr txBox="1"/>
          <p:nvPr/>
        </p:nvSpPr>
        <p:spPr>
          <a:xfrm>
            <a:off x="1012682" y="3288829"/>
            <a:ext cx="1373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p</a:t>
            </a:r>
            <a:r>
              <a:rPr lang="en-SE" sz="1400" dirty="0">
                <a:solidFill>
                  <a:schemeClr val="accent1"/>
                </a:solidFill>
              </a:rPr>
              <a:t>eristaltic pump</a:t>
            </a:r>
          </a:p>
        </p:txBody>
      </p:sp>
      <p:pic>
        <p:nvPicPr>
          <p:cNvPr id="35" name="Picture 2" descr="HDF5, the new ICM+ data format | Cambridge Enterprise ICM+">
            <a:extLst>
              <a:ext uri="{FF2B5EF4-FFF2-40B4-BE49-F238E27FC236}">
                <a16:creationId xmlns:a16="http://schemas.microsoft.com/office/drawing/2014/main" id="{906751FA-CA74-3053-B57A-33FC741C9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19" y="999909"/>
            <a:ext cx="1315916" cy="108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0529FB2-03EC-3876-90A8-2281AD17A5E0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833700" y="1544739"/>
            <a:ext cx="381993" cy="474147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4" descr="Detector Processing Units for DECTRIS X-ray and electron detectors - Dectris">
            <a:extLst>
              <a:ext uri="{FF2B5EF4-FFF2-40B4-BE49-F238E27FC236}">
                <a16:creationId xmlns:a16="http://schemas.microsoft.com/office/drawing/2014/main" id="{C0B92EE7-0C11-819F-F00E-A525286E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81" y="3744198"/>
            <a:ext cx="1251864" cy="8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205FE8C-5C75-E81C-F792-68968D1B14F4}"/>
              </a:ext>
            </a:extLst>
          </p:cNvPr>
          <p:cNvCxnSpPr>
            <a:cxnSpLocks/>
          </p:cNvCxnSpPr>
          <p:nvPr/>
        </p:nvCxnSpPr>
        <p:spPr>
          <a:xfrm flipV="1">
            <a:off x="2385815" y="3744198"/>
            <a:ext cx="830744" cy="483810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4ED382F-F3D5-6BD6-C519-53409CFB60C0}"/>
              </a:ext>
            </a:extLst>
          </p:cNvPr>
          <p:cNvSpPr txBox="1"/>
          <p:nvPr/>
        </p:nvSpPr>
        <p:spPr>
          <a:xfrm>
            <a:off x="1211633" y="4486634"/>
            <a:ext cx="808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detector</a:t>
            </a:r>
          </a:p>
        </p:txBody>
      </p:sp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1201A1-F7BB-2A96-74D7-9A79A2DD7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154" y="4922647"/>
            <a:ext cx="989393" cy="636038"/>
          </a:xfrm>
          <a:prstGeom prst="rect">
            <a:avLst/>
          </a:prstGeom>
        </p:spPr>
      </p:pic>
      <p:pic>
        <p:nvPicPr>
          <p:cNvPr id="4" name="Picture 2" descr="SPiiPlusES — ACS Motion Control">
            <a:extLst>
              <a:ext uri="{FF2B5EF4-FFF2-40B4-BE49-F238E27FC236}">
                <a16:creationId xmlns:a16="http://schemas.microsoft.com/office/drawing/2014/main" id="{D7AF1F2F-DCD9-FE9F-F195-8792653A7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72" t="9346" r="30943" b="10962"/>
          <a:stretch/>
        </p:blipFill>
        <p:spPr bwMode="auto">
          <a:xfrm>
            <a:off x="2102080" y="4482130"/>
            <a:ext cx="538816" cy="114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5DF5E0-4824-A47D-ACB8-7F06D8867703}"/>
              </a:ext>
            </a:extLst>
          </p:cNvPr>
          <p:cNvSpPr txBox="1"/>
          <p:nvPr/>
        </p:nvSpPr>
        <p:spPr>
          <a:xfrm>
            <a:off x="2146995" y="5630670"/>
            <a:ext cx="465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767593-91CF-D2CC-F2F4-4F71FB592031}"/>
              </a:ext>
            </a:extLst>
          </p:cNvPr>
          <p:cNvSpPr txBox="1"/>
          <p:nvPr/>
        </p:nvSpPr>
        <p:spPr>
          <a:xfrm>
            <a:off x="33448" y="6155447"/>
            <a:ext cx="654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Experiment Control with Sardana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0BA09-6C52-0AAF-2A03-51B068353A74}"/>
              </a:ext>
            </a:extLst>
          </p:cNvPr>
          <p:cNvSpPr txBox="1"/>
          <p:nvPr/>
        </p:nvSpPr>
        <p:spPr>
          <a:xfrm>
            <a:off x="4425067" y="220886"/>
            <a:ext cx="3341865" cy="52322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SE" sz="2800" dirty="0"/>
              <a:t>Scan Orchestration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A3B261-CF50-CAFD-6061-E14C18F71530}"/>
              </a:ext>
            </a:extLst>
          </p:cNvPr>
          <p:cNvSpPr/>
          <p:nvPr/>
        </p:nvSpPr>
        <p:spPr>
          <a:xfrm>
            <a:off x="4005" y="906695"/>
            <a:ext cx="12192000" cy="518746"/>
          </a:xfrm>
          <a:prstGeom prst="rect">
            <a:avLst/>
          </a:prstGeom>
          <a:solidFill>
            <a:schemeClr val="accent1">
              <a:alpha val="179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759268-7B4C-F56A-D82E-6F3C38C8B6F2}"/>
              </a:ext>
            </a:extLst>
          </p:cNvPr>
          <p:cNvSpPr txBox="1"/>
          <p:nvPr/>
        </p:nvSpPr>
        <p:spPr>
          <a:xfrm>
            <a:off x="10294979" y="1006433"/>
            <a:ext cx="1605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</a:t>
            </a:r>
            <a:r>
              <a:rPr lang="en-SE" sz="1600" dirty="0"/>
              <a:t>ser input layear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52B2BE-21F6-39D1-DEC8-EE9AF446D57E}"/>
              </a:ext>
            </a:extLst>
          </p:cNvPr>
          <p:cNvSpPr txBox="1"/>
          <p:nvPr/>
        </p:nvSpPr>
        <p:spPr>
          <a:xfrm>
            <a:off x="5443167" y="991044"/>
            <a:ext cx="1260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 dirty="0" err="1"/>
              <a:t>scan</a:t>
            </a:r>
            <a:r>
              <a:rPr lang="sv-SE" b="1" dirty="0"/>
              <a:t> </a:t>
            </a:r>
            <a:r>
              <a:rPr lang="sv-SE" b="1" dirty="0" err="1"/>
              <a:t>macro</a:t>
            </a:r>
            <a:endParaRPr lang="en-SE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6C519C-DB37-E381-2294-7D1DE44637F1}"/>
              </a:ext>
            </a:extLst>
          </p:cNvPr>
          <p:cNvSpPr txBox="1"/>
          <p:nvPr/>
        </p:nvSpPr>
        <p:spPr>
          <a:xfrm>
            <a:off x="3189785" y="4763096"/>
            <a:ext cx="2933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Run buffer program -&gt; start trajectory</a:t>
            </a:r>
            <a:endParaRPr lang="en-SE" sz="1400" dirty="0"/>
          </a:p>
        </p:txBody>
      </p:sp>
    </p:spTree>
    <p:extLst>
      <p:ext uri="{BB962C8B-B14F-4D97-AF65-F5344CB8AC3E}">
        <p14:creationId xmlns:p14="http://schemas.microsoft.com/office/powerpoint/2010/main" val="249591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37F04-B571-66DF-1F2D-E5EFC22FC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7B5151A-48D1-793E-5D88-48E050A32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303" y="2889910"/>
            <a:ext cx="3091353" cy="915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7AFADE-D125-6FB2-9979-4AD399FC3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03" y="3429000"/>
            <a:ext cx="3116666" cy="21359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185589-D849-2105-3D41-20BDBA266DE9}"/>
              </a:ext>
            </a:extLst>
          </p:cNvPr>
          <p:cNvSpPr/>
          <p:nvPr/>
        </p:nvSpPr>
        <p:spPr>
          <a:xfrm>
            <a:off x="2182731" y="348655"/>
            <a:ext cx="7645518" cy="573588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  <a:lumMod val="69136"/>
                  <a:alpha val="91059"/>
                </a:schemeClr>
              </a:gs>
              <a:gs pos="50000">
                <a:schemeClr val="tx1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  <a:lumMod val="97000"/>
                  <a:lumOff val="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F7DE5-0E15-BEB7-1B0C-9D70F7A7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6448"/>
            <a:ext cx="12192000" cy="341632"/>
          </a:xfrm>
        </p:spPr>
        <p:txBody>
          <a:bodyPr/>
          <a:lstStyle/>
          <a:p>
            <a:endParaRPr lang="en-SE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98A234A9-E408-525D-C172-169B21CEA857}"/>
              </a:ext>
            </a:extLst>
          </p:cNvPr>
          <p:cNvSpPr txBox="1"/>
          <p:nvPr/>
        </p:nvSpPr>
        <p:spPr>
          <a:xfrm>
            <a:off x="6073629" y="5889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FF36B-7451-F2EF-1825-C85C8CE8A074}"/>
              </a:ext>
            </a:extLst>
          </p:cNvPr>
          <p:cNvSpPr txBox="1"/>
          <p:nvPr/>
        </p:nvSpPr>
        <p:spPr>
          <a:xfrm>
            <a:off x="1681690" y="470123"/>
            <a:ext cx="8783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b="1" dirty="0" err="1">
                <a:latin typeface="Roboto" panose="020F0502020204030204" pitchFamily="34" charset="0"/>
              </a:rPr>
              <a:t>h</a:t>
            </a:r>
            <a:r>
              <a:rPr lang="en-GB" b="1" i="0" dirty="0" err="1">
                <a:effectLst/>
                <a:latin typeface="Roboto" panose="020F0502020204030204" pitchFamily="34" charset="0"/>
              </a:rPr>
              <a:t>moscan</a:t>
            </a:r>
            <a:r>
              <a:rPr lang="en-GB" b="1" i="0" dirty="0">
                <a:effectLst/>
                <a:latin typeface="Roboto" panose="020F0502020204030204" pitchFamily="34" charset="0"/>
              </a:rPr>
              <a:t>  </a:t>
            </a:r>
            <a:r>
              <a:rPr lang="en-GB" b="0" i="0" dirty="0">
                <a:effectLst/>
                <a:latin typeface="Roboto" panose="020F0502020204030204" pitchFamily="34" charset="0"/>
              </a:rPr>
              <a:t> 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config_file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     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nb_repeats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     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latency_time:Optional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</a:t>
            </a:r>
            <a:endParaRPr lang="en-S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E23DD31-131B-1171-C2CE-932CF8A32936}"/>
              </a:ext>
            </a:extLst>
          </p:cNvPr>
          <p:cNvSpPr/>
          <p:nvPr/>
        </p:nvSpPr>
        <p:spPr>
          <a:xfrm>
            <a:off x="3696769" y="307411"/>
            <a:ext cx="1546953" cy="824867"/>
          </a:xfrm>
          <a:prstGeom prst="ellipse">
            <a:avLst/>
          </a:pr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04897"/>
                      <a:gd name="connsiteY0" fmla="*/ 679083 h 1358166"/>
                      <a:gd name="connsiteX1" fmla="*/ 2002449 w 4004897"/>
                      <a:gd name="connsiteY1" fmla="*/ 0 h 1358166"/>
                      <a:gd name="connsiteX2" fmla="*/ 4004898 w 4004897"/>
                      <a:gd name="connsiteY2" fmla="*/ 679083 h 1358166"/>
                      <a:gd name="connsiteX3" fmla="*/ 2002449 w 4004897"/>
                      <a:gd name="connsiteY3" fmla="*/ 1358166 h 1358166"/>
                      <a:gd name="connsiteX4" fmla="*/ 0 w 4004897"/>
                      <a:gd name="connsiteY4" fmla="*/ 679083 h 1358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4897" h="1358166" extrusionOk="0">
                        <a:moveTo>
                          <a:pt x="0" y="679083"/>
                        </a:moveTo>
                        <a:cubicBezTo>
                          <a:pt x="-135501" y="220456"/>
                          <a:pt x="841438" y="20676"/>
                          <a:pt x="2002449" y="0"/>
                        </a:cubicBezTo>
                        <a:cubicBezTo>
                          <a:pt x="3158016" y="10451"/>
                          <a:pt x="3937199" y="306189"/>
                          <a:pt x="4004898" y="679083"/>
                        </a:cubicBezTo>
                        <a:cubicBezTo>
                          <a:pt x="3842429" y="1212790"/>
                          <a:pt x="3073719" y="1549700"/>
                          <a:pt x="2002449" y="1358166"/>
                        </a:cubicBezTo>
                        <a:cubicBezTo>
                          <a:pt x="858622" y="1337427"/>
                          <a:pt x="60338" y="1082960"/>
                          <a:pt x="0" y="6790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C29FCC-4E74-3E4D-C069-F6567354E983}"/>
              </a:ext>
            </a:extLst>
          </p:cNvPr>
          <p:cNvSpPr txBox="1"/>
          <p:nvPr/>
        </p:nvSpPr>
        <p:spPr>
          <a:xfrm>
            <a:off x="3792303" y="963068"/>
            <a:ext cx="1355884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lumOff val="2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SE" dirty="0"/>
              <a:t>JSON format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BCA302A-6DAF-CF76-7679-744ED3A5DDCB}"/>
              </a:ext>
            </a:extLst>
          </p:cNvPr>
          <p:cNvSpPr txBox="1"/>
          <p:nvPr/>
        </p:nvSpPr>
        <p:spPr>
          <a:xfrm>
            <a:off x="7903924" y="2445709"/>
            <a:ext cx="2895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JSON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Different technique have different parameters defined by the keys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Complex scan parameters can be defined easily in a JSON file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E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4C4A464-B49D-E9DE-EB54-8A1CE71F1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63" y="1407381"/>
            <a:ext cx="3041536" cy="187358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40463DD-DD32-5002-0077-4A771436B4E6}"/>
              </a:ext>
            </a:extLst>
          </p:cNvPr>
          <p:cNvSpPr txBox="1"/>
          <p:nvPr/>
        </p:nvSpPr>
        <p:spPr>
          <a:xfrm>
            <a:off x="0" y="6124772"/>
            <a:ext cx="654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Experiment Control with Sardana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DAB3B7-C72F-1071-619F-6EA9C143A47B}"/>
              </a:ext>
            </a:extLst>
          </p:cNvPr>
          <p:cNvSpPr txBox="1"/>
          <p:nvPr/>
        </p:nvSpPr>
        <p:spPr>
          <a:xfrm>
            <a:off x="3897923" y="42919"/>
            <a:ext cx="353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h</a:t>
            </a:r>
            <a:r>
              <a:rPr lang="en-SE" dirty="0"/>
              <a:t>ardware </a:t>
            </a:r>
            <a:r>
              <a:rPr lang="en-SE" b="1" dirty="0"/>
              <a:t>m</a:t>
            </a:r>
            <a:r>
              <a:rPr lang="en-SE" dirty="0"/>
              <a:t>otion </a:t>
            </a:r>
            <a:r>
              <a:rPr lang="en-SE" b="1" dirty="0"/>
              <a:t>o</a:t>
            </a:r>
            <a:r>
              <a:rPr lang="en-SE" dirty="0"/>
              <a:t>rchestrated </a:t>
            </a:r>
            <a:r>
              <a:rPr lang="en-SE" b="1" dirty="0"/>
              <a:t>s</a:t>
            </a:r>
            <a:r>
              <a:rPr lang="en-SE" dirty="0"/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7100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A5280-F9F2-901E-F0F8-69BF0183C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91E379-C1E2-C51B-3010-B317D8BB5C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C27A66-8652-F276-810B-EFE2B5908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SE" dirty="0"/>
              <a:t>t can be edited by beamline staff and/or users</a:t>
            </a:r>
          </a:p>
          <a:p>
            <a:r>
              <a:rPr lang="en-SE" dirty="0"/>
              <a:t>Different techniques can be sequenced (XAS, XRD and EXAFS)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01431A-6235-B1C4-6129-E6616245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563" y="1106439"/>
            <a:ext cx="3647726" cy="895630"/>
          </a:xfrm>
        </p:spPr>
        <p:txBody>
          <a:bodyPr/>
          <a:lstStyle/>
          <a:p>
            <a:r>
              <a:rPr lang="en-SE" dirty="0"/>
              <a:t>Configuration file in JSON format example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2DC213-CD08-64AC-74C8-3CB9650B8A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SE" dirty="0"/>
              <a:t>oftware group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024E6B39-3548-B37C-CFB9-7DDF7A6F7C28}"/>
              </a:ext>
            </a:extLst>
          </p:cNvPr>
          <p:cNvSpPr txBox="1"/>
          <p:nvPr/>
        </p:nvSpPr>
        <p:spPr>
          <a:xfrm>
            <a:off x="6073629" y="5889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C9E555-4A83-327B-AF68-F7E3C7673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811" y="1486981"/>
            <a:ext cx="4307599" cy="5006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8850A9-CC89-FE40-7F25-EDFD48489106}"/>
              </a:ext>
            </a:extLst>
          </p:cNvPr>
          <p:cNvSpPr txBox="1"/>
          <p:nvPr/>
        </p:nvSpPr>
        <p:spPr>
          <a:xfrm>
            <a:off x="19064" y="6135282"/>
            <a:ext cx="654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Experiment Control with Sardana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3BC0C1-5299-684C-D212-1DF10B83A679}"/>
              </a:ext>
            </a:extLst>
          </p:cNvPr>
          <p:cNvSpPr/>
          <p:nvPr/>
        </p:nvSpPr>
        <p:spPr>
          <a:xfrm>
            <a:off x="228600" y="245748"/>
            <a:ext cx="7060223" cy="646331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  <a:lumMod val="69136"/>
                  <a:alpha val="91059"/>
                </a:schemeClr>
              </a:gs>
              <a:gs pos="50000">
                <a:schemeClr val="tx1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  <a:lumMod val="97000"/>
                  <a:lumOff val="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289D7D-0603-A040-E0A3-5688E267B186}"/>
              </a:ext>
            </a:extLst>
          </p:cNvPr>
          <p:cNvSpPr txBox="1"/>
          <p:nvPr/>
        </p:nvSpPr>
        <p:spPr>
          <a:xfrm>
            <a:off x="-643829" y="388186"/>
            <a:ext cx="8783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b="1" dirty="0" err="1">
                <a:latin typeface="Roboto" panose="020F0502020204030204" pitchFamily="34" charset="0"/>
              </a:rPr>
              <a:t>h</a:t>
            </a:r>
            <a:r>
              <a:rPr lang="en-GB" b="1" i="0" dirty="0" err="1">
                <a:effectLst/>
                <a:latin typeface="Roboto" panose="020F0502020204030204" pitchFamily="34" charset="0"/>
              </a:rPr>
              <a:t>moscan</a:t>
            </a:r>
            <a:r>
              <a:rPr lang="en-GB" b="1" i="0" dirty="0">
                <a:effectLst/>
                <a:latin typeface="Roboto" panose="020F0502020204030204" pitchFamily="34" charset="0"/>
              </a:rPr>
              <a:t>  </a:t>
            </a:r>
            <a:r>
              <a:rPr lang="en-GB" b="0" i="0" dirty="0">
                <a:effectLst/>
                <a:latin typeface="Roboto" panose="020F0502020204030204" pitchFamily="34" charset="0"/>
              </a:rPr>
              <a:t> 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config_file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     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nb_repeats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     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latency_time:Optional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</a:t>
            </a:r>
            <a:endParaRPr lang="en-S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480C16-2D18-9803-0DC1-2471FEE64C5B}"/>
              </a:ext>
            </a:extLst>
          </p:cNvPr>
          <p:cNvSpPr/>
          <p:nvPr/>
        </p:nvSpPr>
        <p:spPr>
          <a:xfrm>
            <a:off x="1371250" y="239265"/>
            <a:ext cx="1546953" cy="652815"/>
          </a:xfrm>
          <a:prstGeom prst="ellipse">
            <a:avLst/>
          </a:pr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04897"/>
                      <a:gd name="connsiteY0" fmla="*/ 679083 h 1358166"/>
                      <a:gd name="connsiteX1" fmla="*/ 2002449 w 4004897"/>
                      <a:gd name="connsiteY1" fmla="*/ 0 h 1358166"/>
                      <a:gd name="connsiteX2" fmla="*/ 4004898 w 4004897"/>
                      <a:gd name="connsiteY2" fmla="*/ 679083 h 1358166"/>
                      <a:gd name="connsiteX3" fmla="*/ 2002449 w 4004897"/>
                      <a:gd name="connsiteY3" fmla="*/ 1358166 h 1358166"/>
                      <a:gd name="connsiteX4" fmla="*/ 0 w 4004897"/>
                      <a:gd name="connsiteY4" fmla="*/ 679083 h 1358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4897" h="1358166" extrusionOk="0">
                        <a:moveTo>
                          <a:pt x="0" y="679083"/>
                        </a:moveTo>
                        <a:cubicBezTo>
                          <a:pt x="-135501" y="220456"/>
                          <a:pt x="841438" y="20676"/>
                          <a:pt x="2002449" y="0"/>
                        </a:cubicBezTo>
                        <a:cubicBezTo>
                          <a:pt x="3158016" y="10451"/>
                          <a:pt x="3937199" y="306189"/>
                          <a:pt x="4004898" y="679083"/>
                        </a:cubicBezTo>
                        <a:cubicBezTo>
                          <a:pt x="3842429" y="1212790"/>
                          <a:pt x="3073719" y="1549700"/>
                          <a:pt x="2002449" y="1358166"/>
                        </a:cubicBezTo>
                        <a:cubicBezTo>
                          <a:pt x="858622" y="1337427"/>
                          <a:pt x="60338" y="1082960"/>
                          <a:pt x="0" y="6790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AF7529-83AD-FE99-26E6-11114C7F3C01}"/>
              </a:ext>
            </a:extLst>
          </p:cNvPr>
          <p:cNvSpPr txBox="1"/>
          <p:nvPr/>
        </p:nvSpPr>
        <p:spPr>
          <a:xfrm>
            <a:off x="1466784" y="881131"/>
            <a:ext cx="1355884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lumOff val="2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SE" dirty="0"/>
              <a:t>JSON format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B4FDFCA-23F9-12FC-C1FE-CEC0D30C7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79" r="12540"/>
          <a:stretch>
            <a:fillRect/>
          </a:stretch>
        </p:blipFill>
        <p:spPr bwMode="auto">
          <a:xfrm>
            <a:off x="7694771" y="4064772"/>
            <a:ext cx="4453112" cy="13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142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97173-5F5E-F250-C1D4-681F5D9C4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222650-42A0-6D34-8C8D-721E95AED7A1}"/>
              </a:ext>
            </a:extLst>
          </p:cNvPr>
          <p:cNvSpPr/>
          <p:nvPr/>
        </p:nvSpPr>
        <p:spPr>
          <a:xfrm>
            <a:off x="1033757" y="4565736"/>
            <a:ext cx="10336834" cy="914400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  <a:lumMod val="69136"/>
                  <a:alpha val="91059"/>
                </a:schemeClr>
              </a:gs>
              <a:gs pos="50000">
                <a:schemeClr val="tx1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  <a:lumMod val="97000"/>
                  <a:lumOff val="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BB9ED-EE43-77F7-92D7-397CEEA44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6448"/>
            <a:ext cx="12192000" cy="341632"/>
          </a:xfrm>
        </p:spPr>
        <p:txBody>
          <a:bodyPr/>
          <a:lstStyle/>
          <a:p>
            <a:endParaRPr lang="en-SE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5C779A08-0DAD-990A-6DA9-1825E3C459B8}"/>
              </a:ext>
            </a:extLst>
          </p:cNvPr>
          <p:cNvSpPr txBox="1"/>
          <p:nvPr/>
        </p:nvSpPr>
        <p:spPr>
          <a:xfrm>
            <a:off x="6073629" y="5889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A1779-8AFD-983E-C794-16DF912D0D70}"/>
              </a:ext>
            </a:extLst>
          </p:cNvPr>
          <p:cNvSpPr txBox="1"/>
          <p:nvPr/>
        </p:nvSpPr>
        <p:spPr>
          <a:xfrm>
            <a:off x="1704061" y="4825616"/>
            <a:ext cx="8783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b="1" dirty="0" err="1">
                <a:latin typeface="Roboto" panose="020F0502020204030204" pitchFamily="34" charset="0"/>
              </a:rPr>
              <a:t>h</a:t>
            </a:r>
            <a:r>
              <a:rPr lang="en-GB" b="1" i="0" dirty="0" err="1">
                <a:effectLst/>
                <a:latin typeface="Roboto" panose="020F0502020204030204" pitchFamily="34" charset="0"/>
              </a:rPr>
              <a:t>moscan</a:t>
            </a:r>
            <a:r>
              <a:rPr lang="en-GB" b="1" i="0" dirty="0">
                <a:effectLst/>
                <a:latin typeface="Roboto" panose="020F0502020204030204" pitchFamily="34" charset="0"/>
              </a:rPr>
              <a:t>  </a:t>
            </a:r>
            <a:r>
              <a:rPr lang="en-GB" b="0" i="0" dirty="0">
                <a:effectLst/>
                <a:latin typeface="Roboto" panose="020F0502020204030204" pitchFamily="34" charset="0"/>
              </a:rPr>
              <a:t> 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config_file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     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nb_repeats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     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latency_time:Optional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</a:t>
            </a:r>
            <a:endParaRPr lang="en-S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BD19D44-31D4-CF38-2DFA-494A97CCB8CC}"/>
              </a:ext>
            </a:extLst>
          </p:cNvPr>
          <p:cNvSpPr/>
          <p:nvPr/>
        </p:nvSpPr>
        <p:spPr>
          <a:xfrm>
            <a:off x="3687662" y="4610839"/>
            <a:ext cx="1546953" cy="727194"/>
          </a:xfrm>
          <a:prstGeom prst="ellipse">
            <a:avLst/>
          </a:pr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04897"/>
                      <a:gd name="connsiteY0" fmla="*/ 679083 h 1358166"/>
                      <a:gd name="connsiteX1" fmla="*/ 2002449 w 4004897"/>
                      <a:gd name="connsiteY1" fmla="*/ 0 h 1358166"/>
                      <a:gd name="connsiteX2" fmla="*/ 4004898 w 4004897"/>
                      <a:gd name="connsiteY2" fmla="*/ 679083 h 1358166"/>
                      <a:gd name="connsiteX3" fmla="*/ 2002449 w 4004897"/>
                      <a:gd name="connsiteY3" fmla="*/ 1358166 h 1358166"/>
                      <a:gd name="connsiteX4" fmla="*/ 0 w 4004897"/>
                      <a:gd name="connsiteY4" fmla="*/ 679083 h 1358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4897" h="1358166" extrusionOk="0">
                        <a:moveTo>
                          <a:pt x="0" y="679083"/>
                        </a:moveTo>
                        <a:cubicBezTo>
                          <a:pt x="-135501" y="220456"/>
                          <a:pt x="841438" y="20676"/>
                          <a:pt x="2002449" y="0"/>
                        </a:cubicBezTo>
                        <a:cubicBezTo>
                          <a:pt x="3158016" y="10451"/>
                          <a:pt x="3937199" y="306189"/>
                          <a:pt x="4004898" y="679083"/>
                        </a:cubicBezTo>
                        <a:cubicBezTo>
                          <a:pt x="3842429" y="1212790"/>
                          <a:pt x="3073719" y="1549700"/>
                          <a:pt x="2002449" y="1358166"/>
                        </a:cubicBezTo>
                        <a:cubicBezTo>
                          <a:pt x="858622" y="1337427"/>
                          <a:pt x="60338" y="1082960"/>
                          <a:pt x="0" y="6790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C49E5A-5357-B67A-4F95-10F5E525C0AD}"/>
              </a:ext>
            </a:extLst>
          </p:cNvPr>
          <p:cNvSpPr txBox="1"/>
          <p:nvPr/>
        </p:nvSpPr>
        <p:spPr>
          <a:xfrm>
            <a:off x="3783197" y="5416543"/>
            <a:ext cx="1355884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lumOff val="2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SE" dirty="0"/>
              <a:t>JSON format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443F2CC6-090E-A49A-0F38-B4ED12C23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0" b="44594"/>
          <a:stretch/>
        </p:blipFill>
        <p:spPr bwMode="auto">
          <a:xfrm>
            <a:off x="1033757" y="521685"/>
            <a:ext cx="7121567" cy="3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6AB629-1C7E-4D2B-6161-264FB8D8F589}"/>
              </a:ext>
            </a:extLst>
          </p:cNvPr>
          <p:cNvSpPr txBox="1"/>
          <p:nvPr/>
        </p:nvSpPr>
        <p:spPr>
          <a:xfrm>
            <a:off x="7391259" y="-5341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E7A789-955B-5B18-2DDA-8F6F47842EFA}"/>
              </a:ext>
            </a:extLst>
          </p:cNvPr>
          <p:cNvSpPr txBox="1"/>
          <p:nvPr/>
        </p:nvSpPr>
        <p:spPr>
          <a:xfrm>
            <a:off x="8679275" y="521685"/>
            <a:ext cx="2691317" cy="2554545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>
            <a:solidFill>
              <a:srgbClr val="007834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6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Taurus GUI where the </a:t>
            </a:r>
            <a:r>
              <a:rPr kumimoji="0" lang="en-SE" sz="1600" b="1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USER</a:t>
            </a:r>
            <a:r>
              <a:rPr kumimoji="0" lang="en-SE" sz="16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can organize the sequence of techniques to be performed using “drag and drop” system.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E" sz="1600" kern="1200" dirty="0">
                <a:solidFill>
                  <a:srgbClr val="00142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Each technique will have its own set of parameters to be configured. The </a:t>
            </a:r>
            <a:r>
              <a:rPr lang="en-SE" sz="1600" b="1" kern="1200" dirty="0">
                <a:solidFill>
                  <a:srgbClr val="00142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USER</a:t>
            </a:r>
            <a:r>
              <a:rPr lang="en-SE" sz="1600" kern="1200" dirty="0">
                <a:solidFill>
                  <a:srgbClr val="00142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can choose between XAS scan and XRD. Inside each technique, many variations are allowed.</a:t>
            </a:r>
            <a:endParaRPr kumimoji="0" lang="en-SE" sz="1600" b="0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143D20-95B3-432F-FFC1-0C6C6F028CA6}"/>
              </a:ext>
            </a:extLst>
          </p:cNvPr>
          <p:cNvSpPr txBox="1"/>
          <p:nvPr/>
        </p:nvSpPr>
        <p:spPr>
          <a:xfrm>
            <a:off x="8679275" y="3429000"/>
            <a:ext cx="2691318" cy="830997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>
            <a:solidFill>
              <a:srgbClr val="007834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6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GUI generates the experiment JSON file with specific keys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6DA891-5093-743B-D4C3-FAD3D0C866B5}"/>
              </a:ext>
            </a:extLst>
          </p:cNvPr>
          <p:cNvSpPr/>
          <p:nvPr/>
        </p:nvSpPr>
        <p:spPr>
          <a:xfrm>
            <a:off x="7008187" y="1182606"/>
            <a:ext cx="1147137" cy="120823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A9A565-122D-A8DF-5105-9F158F556CC3}"/>
              </a:ext>
            </a:extLst>
          </p:cNvPr>
          <p:cNvSpPr txBox="1"/>
          <p:nvPr/>
        </p:nvSpPr>
        <p:spPr>
          <a:xfrm>
            <a:off x="0" y="6150851"/>
            <a:ext cx="654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Experiment Control with Sardana</a:t>
            </a:r>
          </a:p>
        </p:txBody>
      </p:sp>
      <p:pic>
        <p:nvPicPr>
          <p:cNvPr id="1026" name="Picture 2" descr="Introduction — taurus 5.2.4 documentation">
            <a:extLst>
              <a:ext uri="{FF2B5EF4-FFF2-40B4-BE49-F238E27FC236}">
                <a16:creationId xmlns:a16="http://schemas.microsoft.com/office/drawing/2014/main" id="{C3F15A37-4964-5CA0-0F8D-6A8E87C9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7" y="95064"/>
            <a:ext cx="1075267" cy="107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15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5AE0F-8DA3-4AEC-7397-76B10F0EB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>
            <a:extLst>
              <a:ext uri="{FF2B5EF4-FFF2-40B4-BE49-F238E27FC236}">
                <a16:creationId xmlns:a16="http://schemas.microsoft.com/office/drawing/2014/main" id="{3C9E1FC0-24F6-C205-778B-07AD43BF4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452" y="4451106"/>
            <a:ext cx="1041023" cy="31203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658411-8AEA-EAA2-4326-5F186A8E37FC}"/>
              </a:ext>
            </a:extLst>
          </p:cNvPr>
          <p:cNvSpPr/>
          <p:nvPr/>
        </p:nvSpPr>
        <p:spPr>
          <a:xfrm>
            <a:off x="2275096" y="142396"/>
            <a:ext cx="7645518" cy="914400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  <a:lumMod val="69136"/>
                  <a:alpha val="91059"/>
                </a:schemeClr>
              </a:gs>
              <a:gs pos="50000">
                <a:schemeClr val="tx1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  <a:lumMod val="97000"/>
                  <a:lumOff val="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21E9B-B527-0148-58A4-5F77056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6448"/>
            <a:ext cx="12192000" cy="341632"/>
          </a:xfrm>
        </p:spPr>
        <p:txBody>
          <a:bodyPr/>
          <a:lstStyle/>
          <a:p>
            <a:endParaRPr lang="en-SE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294B961-5349-27F3-A98A-4AE457FE649C}"/>
              </a:ext>
            </a:extLst>
          </p:cNvPr>
          <p:cNvSpPr txBox="1"/>
          <p:nvPr/>
        </p:nvSpPr>
        <p:spPr>
          <a:xfrm>
            <a:off x="6073629" y="5889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50181-E715-923C-9154-16850FC0A246}"/>
              </a:ext>
            </a:extLst>
          </p:cNvPr>
          <p:cNvSpPr txBox="1"/>
          <p:nvPr/>
        </p:nvSpPr>
        <p:spPr>
          <a:xfrm>
            <a:off x="1774055" y="414930"/>
            <a:ext cx="8783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b="1" dirty="0" err="1">
                <a:latin typeface="Roboto" panose="020F0502020204030204" pitchFamily="34" charset="0"/>
              </a:rPr>
              <a:t>h</a:t>
            </a:r>
            <a:r>
              <a:rPr lang="en-GB" b="1" i="0" dirty="0" err="1">
                <a:effectLst/>
                <a:latin typeface="Roboto" panose="020F0502020204030204" pitchFamily="34" charset="0"/>
              </a:rPr>
              <a:t>moscan</a:t>
            </a:r>
            <a:r>
              <a:rPr lang="en-GB" b="1" i="0" dirty="0">
                <a:effectLst/>
                <a:latin typeface="Roboto" panose="020F0502020204030204" pitchFamily="34" charset="0"/>
              </a:rPr>
              <a:t>  </a:t>
            </a:r>
            <a:r>
              <a:rPr lang="en-GB" b="0" i="0" dirty="0">
                <a:effectLst/>
                <a:latin typeface="Roboto" panose="020F0502020204030204" pitchFamily="34" charset="0"/>
              </a:rPr>
              <a:t> 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config_file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     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nb_repeats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     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latency_time:Optional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</a:t>
            </a:r>
            <a:endParaRPr lang="en-S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D7AEB5-81DF-FB24-F8CD-A20B8E896CB1}"/>
              </a:ext>
            </a:extLst>
          </p:cNvPr>
          <p:cNvSpPr/>
          <p:nvPr/>
        </p:nvSpPr>
        <p:spPr>
          <a:xfrm>
            <a:off x="3789134" y="266009"/>
            <a:ext cx="1546953" cy="652815"/>
          </a:xfrm>
          <a:prstGeom prst="ellipse">
            <a:avLst/>
          </a:pr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04897"/>
                      <a:gd name="connsiteY0" fmla="*/ 679083 h 1358166"/>
                      <a:gd name="connsiteX1" fmla="*/ 2002449 w 4004897"/>
                      <a:gd name="connsiteY1" fmla="*/ 0 h 1358166"/>
                      <a:gd name="connsiteX2" fmla="*/ 4004898 w 4004897"/>
                      <a:gd name="connsiteY2" fmla="*/ 679083 h 1358166"/>
                      <a:gd name="connsiteX3" fmla="*/ 2002449 w 4004897"/>
                      <a:gd name="connsiteY3" fmla="*/ 1358166 h 1358166"/>
                      <a:gd name="connsiteX4" fmla="*/ 0 w 4004897"/>
                      <a:gd name="connsiteY4" fmla="*/ 679083 h 1358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4897" h="1358166" extrusionOk="0">
                        <a:moveTo>
                          <a:pt x="0" y="679083"/>
                        </a:moveTo>
                        <a:cubicBezTo>
                          <a:pt x="-135501" y="220456"/>
                          <a:pt x="841438" y="20676"/>
                          <a:pt x="2002449" y="0"/>
                        </a:cubicBezTo>
                        <a:cubicBezTo>
                          <a:pt x="3158016" y="10451"/>
                          <a:pt x="3937199" y="306189"/>
                          <a:pt x="4004898" y="679083"/>
                        </a:cubicBezTo>
                        <a:cubicBezTo>
                          <a:pt x="3842429" y="1212790"/>
                          <a:pt x="3073719" y="1549700"/>
                          <a:pt x="2002449" y="1358166"/>
                        </a:cubicBezTo>
                        <a:cubicBezTo>
                          <a:pt x="858622" y="1337427"/>
                          <a:pt x="60338" y="1082960"/>
                          <a:pt x="0" y="6790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2603D2-E6DB-840E-94FC-BB548EB9EA21}"/>
              </a:ext>
            </a:extLst>
          </p:cNvPr>
          <p:cNvSpPr txBox="1"/>
          <p:nvPr/>
        </p:nvSpPr>
        <p:spPr>
          <a:xfrm>
            <a:off x="3884668" y="907875"/>
            <a:ext cx="1355884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lumOff val="2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SE" dirty="0"/>
              <a:t>JSON format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6EB12F-69F0-C30C-AD40-6E288C172886}"/>
              </a:ext>
            </a:extLst>
          </p:cNvPr>
          <p:cNvGrpSpPr/>
          <p:nvPr/>
        </p:nvGrpSpPr>
        <p:grpSpPr>
          <a:xfrm>
            <a:off x="5010411" y="1676873"/>
            <a:ext cx="2154477" cy="2982809"/>
            <a:chOff x="719461" y="1717507"/>
            <a:chExt cx="2154477" cy="298280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F66FD8-99CA-B888-9801-B026898CB50F}"/>
                </a:ext>
              </a:extLst>
            </p:cNvPr>
            <p:cNvSpPr/>
            <p:nvPr/>
          </p:nvSpPr>
          <p:spPr>
            <a:xfrm>
              <a:off x="719461" y="1717507"/>
              <a:ext cx="2154477" cy="298280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000B3BC-C82F-7332-F54A-B5248146A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960" y="2261767"/>
              <a:ext cx="1226187" cy="36753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226B426-D2F9-A649-DB77-3A3E9BCADF43}"/>
                </a:ext>
              </a:extLst>
            </p:cNvPr>
            <p:cNvSpPr txBox="1"/>
            <p:nvPr/>
          </p:nvSpPr>
          <p:spPr>
            <a:xfrm>
              <a:off x="1105312" y="1804971"/>
              <a:ext cx="1337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b="1" dirty="0">
                  <a:solidFill>
                    <a:schemeClr val="bg1"/>
                  </a:solidFill>
                </a:rPr>
                <a:t>BalderScans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9A6B89-43B9-56DE-91A6-E1668DFD313D}"/>
                </a:ext>
              </a:extLst>
            </p:cNvPr>
            <p:cNvSpPr/>
            <p:nvPr/>
          </p:nvSpPr>
          <p:spPr>
            <a:xfrm>
              <a:off x="1070189" y="2780778"/>
              <a:ext cx="1457835" cy="1643966"/>
            </a:xfrm>
            <a:prstGeom prst="rect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E6E706-FE29-E84D-5CD3-29FF88B81618}"/>
                </a:ext>
              </a:extLst>
            </p:cNvPr>
            <p:cNvSpPr txBox="1"/>
            <p:nvPr/>
          </p:nvSpPr>
          <p:spPr>
            <a:xfrm>
              <a:off x="1070189" y="2863218"/>
              <a:ext cx="145783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>
                  <a:solidFill>
                    <a:schemeClr val="bg1"/>
                  </a:solidFill>
                </a:rPr>
                <a:t>PositionArray</a:t>
              </a:r>
            </a:p>
            <a:p>
              <a:pPr algn="ctr"/>
              <a:r>
                <a:rPr lang="en-SE" dirty="0">
                  <a:solidFill>
                    <a:schemeClr val="bg1"/>
                  </a:solidFill>
                </a:rPr>
                <a:t>TriggerArray</a:t>
              </a:r>
            </a:p>
            <a:p>
              <a:pPr algn="ctr"/>
              <a:r>
                <a:rPr lang="en-SE" dirty="0">
                  <a:solidFill>
                    <a:schemeClr val="bg1"/>
                  </a:solidFill>
                </a:rPr>
                <a:t>ConfigureACS</a:t>
              </a:r>
            </a:p>
            <a:p>
              <a:pPr algn="ctr"/>
              <a:r>
                <a:rPr lang="en-SE" dirty="0">
                  <a:solidFill>
                    <a:schemeClr val="bg1"/>
                  </a:solidFill>
                </a:rPr>
                <a:t>TotalTriggers</a:t>
              </a:r>
            </a:p>
            <a:p>
              <a:pPr algn="ctr"/>
              <a:r>
                <a:rPr lang="en-SE" dirty="0">
                  <a:solidFill>
                    <a:schemeClr val="bg1"/>
                  </a:solidFill>
                </a:rPr>
                <a:t>SPMTriggers</a:t>
              </a:r>
            </a:p>
          </p:txBody>
        </p:sp>
      </p:grpSp>
      <p:pic>
        <p:nvPicPr>
          <p:cNvPr id="16" name="Picture 2" descr="Logo">
            <a:extLst>
              <a:ext uri="{FF2B5EF4-FFF2-40B4-BE49-F238E27FC236}">
                <a16:creationId xmlns:a16="http://schemas.microsoft.com/office/drawing/2014/main" id="{AB8883AC-299E-BAAA-5F65-FF825BFF2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631712"/>
            <a:ext cx="1714502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96F4E4-9372-A045-4DBF-EC9166679AF9}"/>
              </a:ext>
            </a:extLst>
          </p:cNvPr>
          <p:cNvSpPr/>
          <p:nvPr/>
        </p:nvSpPr>
        <p:spPr>
          <a:xfrm>
            <a:off x="8154401" y="2543914"/>
            <a:ext cx="1515650" cy="55427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</a:t>
            </a:r>
            <a:r>
              <a:rPr lang="en-SE" dirty="0"/>
              <a:t>xperimental channels</a:t>
            </a:r>
          </a:p>
        </p:txBody>
      </p:sp>
      <p:pic>
        <p:nvPicPr>
          <p:cNvPr id="18" name="Picture 4" descr="Detector Processing Units for DECTRIS X-ray and electron detectors - Dectris">
            <a:extLst>
              <a:ext uri="{FF2B5EF4-FFF2-40B4-BE49-F238E27FC236}">
                <a16:creationId xmlns:a16="http://schemas.microsoft.com/office/drawing/2014/main" id="{0257CABA-2E5F-546D-A307-5BD7E3B6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331" y="1858978"/>
            <a:ext cx="1251864" cy="8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9162AE-01B7-C482-C65F-D96CB98648D1}"/>
              </a:ext>
            </a:extLst>
          </p:cNvPr>
          <p:cNvSpPr txBox="1"/>
          <p:nvPr/>
        </p:nvSpPr>
        <p:spPr>
          <a:xfrm>
            <a:off x="10964483" y="2601414"/>
            <a:ext cx="808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detector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3F9CE7A-03A7-644B-15DA-0C53C4AB7A35}"/>
              </a:ext>
            </a:extLst>
          </p:cNvPr>
          <p:cNvCxnSpPr>
            <a:cxnSpLocks/>
          </p:cNvCxnSpPr>
          <p:nvPr/>
        </p:nvCxnSpPr>
        <p:spPr>
          <a:xfrm>
            <a:off x="9769477" y="2314106"/>
            <a:ext cx="923951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900BCF-5DEE-F5C2-6B49-C72520D61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631" y="3901619"/>
            <a:ext cx="890583" cy="57251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2D02BEA-1FFA-AFAD-B04C-B845B009A9B3}"/>
              </a:ext>
            </a:extLst>
          </p:cNvPr>
          <p:cNvSpPr/>
          <p:nvPr/>
        </p:nvSpPr>
        <p:spPr>
          <a:xfrm>
            <a:off x="8054975" y="4242371"/>
            <a:ext cx="1714502" cy="55427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Trigger/Gate controller</a:t>
            </a:r>
            <a:endParaRPr lang="en-SE" dirty="0"/>
          </a:p>
        </p:txBody>
      </p:sp>
      <p:pic>
        <p:nvPicPr>
          <p:cNvPr id="27" name="Picture 2" descr="SPiiPlusES — ACS Motion Control">
            <a:extLst>
              <a:ext uri="{FF2B5EF4-FFF2-40B4-BE49-F238E27FC236}">
                <a16:creationId xmlns:a16="http://schemas.microsoft.com/office/drawing/2014/main" id="{5FA74D66-B6CA-8EA5-0941-F30D7E10D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72" t="9346" r="30943" b="10962"/>
          <a:stretch/>
        </p:blipFill>
        <p:spPr bwMode="auto">
          <a:xfrm>
            <a:off x="285064" y="2223164"/>
            <a:ext cx="886764" cy="18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8FC81930-BF97-B17E-D7AD-73A609214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32" y="4016573"/>
            <a:ext cx="1226187" cy="36753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E303138-3647-9675-B903-0FBAE2664749}"/>
              </a:ext>
            </a:extLst>
          </p:cNvPr>
          <p:cNvSpPr/>
          <p:nvPr/>
        </p:nvSpPr>
        <p:spPr>
          <a:xfrm>
            <a:off x="1245635" y="2389134"/>
            <a:ext cx="2673951" cy="55427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ACS Tango </a:t>
            </a:r>
            <a:r>
              <a:rPr lang="sv-SE" dirty="0" err="1"/>
              <a:t>Device</a:t>
            </a:r>
            <a:endParaRPr lang="en-S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7F0AB6-9859-99AA-73B6-81A3F29FA964}"/>
              </a:ext>
            </a:extLst>
          </p:cNvPr>
          <p:cNvSpPr/>
          <p:nvPr/>
        </p:nvSpPr>
        <p:spPr>
          <a:xfrm>
            <a:off x="1262369" y="2974912"/>
            <a:ext cx="2657218" cy="108604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Load</a:t>
            </a:r>
            <a:r>
              <a:rPr lang="sv-SE" dirty="0"/>
              <a:t> </a:t>
            </a:r>
            <a:r>
              <a:rPr lang="sv-SE" dirty="0" err="1"/>
              <a:t>trajectory</a:t>
            </a:r>
            <a:r>
              <a:rPr lang="sv-SE" dirty="0"/>
              <a:t> </a:t>
            </a:r>
            <a:r>
              <a:rPr lang="sv-SE" dirty="0" err="1"/>
              <a:t>using</a:t>
            </a:r>
            <a:r>
              <a:rPr lang="sv-SE" dirty="0"/>
              <a:t> pre-</a:t>
            </a:r>
            <a:r>
              <a:rPr lang="sv-SE" dirty="0" err="1"/>
              <a:t>configured</a:t>
            </a:r>
            <a:r>
              <a:rPr lang="sv-SE" dirty="0"/>
              <a:t> </a:t>
            </a:r>
            <a:r>
              <a:rPr lang="sv-SE" dirty="0" err="1"/>
              <a:t>functions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ctrl</a:t>
            </a:r>
            <a:r>
              <a:rPr lang="sv-SE" dirty="0"/>
              <a:t> BUFFER</a:t>
            </a:r>
            <a:endParaRPr lang="en-SE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D8B89A7-1B3A-9FF8-9FFF-5F29E39AC7DB}"/>
              </a:ext>
            </a:extLst>
          </p:cNvPr>
          <p:cNvCxnSpPr>
            <a:stCxn id="3" idx="3"/>
            <a:endCxn id="17" idx="1"/>
          </p:cNvCxnSpPr>
          <p:nvPr/>
        </p:nvCxnSpPr>
        <p:spPr>
          <a:xfrm flipV="1">
            <a:off x="7164888" y="2821053"/>
            <a:ext cx="989513" cy="347225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8D53668-AF55-842C-9E0F-12E90AE0CCAC}"/>
              </a:ext>
            </a:extLst>
          </p:cNvPr>
          <p:cNvCxnSpPr>
            <a:cxnSpLocks/>
            <a:stCxn id="3" idx="3"/>
            <a:endCxn id="26" idx="1"/>
          </p:cNvCxnSpPr>
          <p:nvPr/>
        </p:nvCxnSpPr>
        <p:spPr>
          <a:xfrm>
            <a:off x="7164888" y="3168278"/>
            <a:ext cx="890087" cy="1351232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97041E9-D44B-EB9E-3F5B-315BDCFD4A4E}"/>
              </a:ext>
            </a:extLst>
          </p:cNvPr>
          <p:cNvCxnSpPr>
            <a:cxnSpLocks/>
            <a:stCxn id="3" idx="1"/>
            <a:endCxn id="29" idx="3"/>
          </p:cNvCxnSpPr>
          <p:nvPr/>
        </p:nvCxnSpPr>
        <p:spPr>
          <a:xfrm flipH="1" flipV="1">
            <a:off x="3919586" y="2666273"/>
            <a:ext cx="1090825" cy="5020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C2FFC26-7C16-8F8D-19F2-DB814514713C}"/>
              </a:ext>
            </a:extLst>
          </p:cNvPr>
          <p:cNvSpPr txBox="1"/>
          <p:nvPr/>
        </p:nvSpPr>
        <p:spPr>
          <a:xfrm>
            <a:off x="0" y="6157196"/>
            <a:ext cx="654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Experiment Control with Sardana</a:t>
            </a:r>
          </a:p>
        </p:txBody>
      </p: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374FB9B7-E048-7D97-A2C6-58957B6E6446}"/>
              </a:ext>
            </a:extLst>
          </p:cNvPr>
          <p:cNvCxnSpPr>
            <a:stCxn id="14" idx="3"/>
            <a:endCxn id="3" idx="0"/>
          </p:cNvCxnSpPr>
          <p:nvPr/>
        </p:nvCxnSpPr>
        <p:spPr>
          <a:xfrm>
            <a:off x="5240552" y="1092541"/>
            <a:ext cx="847098" cy="58433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Logo">
            <a:extLst>
              <a:ext uri="{FF2B5EF4-FFF2-40B4-BE49-F238E27FC236}">
                <a16:creationId xmlns:a16="http://schemas.microsoft.com/office/drawing/2014/main" id="{05472604-0DB6-D9FA-2857-95A10C1D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811" y="3343173"/>
            <a:ext cx="1714502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551CD64-2A2F-8BBB-A44A-66275EB36C82}"/>
              </a:ext>
            </a:extLst>
          </p:cNvPr>
          <p:cNvCxnSpPr>
            <a:cxnSpLocks/>
          </p:cNvCxnSpPr>
          <p:nvPr/>
        </p:nvCxnSpPr>
        <p:spPr>
          <a:xfrm>
            <a:off x="9864748" y="4519509"/>
            <a:ext cx="890583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1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6" grpId="0" animBg="1"/>
      <p:bldP spid="29" grpId="0" animBg="1"/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C8F83-7AC2-1537-9CA1-1B1F46AC7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3162-1489-C720-00DF-3D83C24C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6448"/>
            <a:ext cx="12192000" cy="341632"/>
          </a:xfrm>
        </p:spPr>
        <p:txBody>
          <a:bodyPr/>
          <a:lstStyle/>
          <a:p>
            <a:endParaRPr lang="en-SE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55BF298F-1B7D-85D4-1E3E-53DD9634B213}"/>
              </a:ext>
            </a:extLst>
          </p:cNvPr>
          <p:cNvSpPr txBox="1"/>
          <p:nvPr/>
        </p:nvSpPr>
        <p:spPr>
          <a:xfrm>
            <a:off x="6073629" y="5889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2982B8-6387-5BC9-EC71-A27951B63F1C}"/>
              </a:ext>
            </a:extLst>
          </p:cNvPr>
          <p:cNvSpPr/>
          <p:nvPr/>
        </p:nvSpPr>
        <p:spPr>
          <a:xfrm>
            <a:off x="5354914" y="2161364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START DATA RECORD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3CB976-24C7-0359-A6D7-215A06C9D1C5}"/>
              </a:ext>
            </a:extLst>
          </p:cNvPr>
          <p:cNvSpPr/>
          <p:nvPr/>
        </p:nvSpPr>
        <p:spPr>
          <a:xfrm>
            <a:off x="5354914" y="3816522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PREPARE EQUIPMENTS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B81CE9-7852-5809-A053-5E69F7E5984C}"/>
              </a:ext>
            </a:extLst>
          </p:cNvPr>
          <p:cNvSpPr/>
          <p:nvPr/>
        </p:nvSpPr>
        <p:spPr>
          <a:xfrm>
            <a:off x="5354914" y="4653595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DATA ACQUISITION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82C9B8-0AF2-BC31-B4E4-27F516621CA8}"/>
              </a:ext>
            </a:extLst>
          </p:cNvPr>
          <p:cNvSpPr/>
          <p:nvPr/>
        </p:nvSpPr>
        <p:spPr>
          <a:xfrm>
            <a:off x="5354914" y="2979449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RUN PRE-SCAN HOOKS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E38994-F9A9-8164-B146-05D1B5DC029D}"/>
              </a:ext>
            </a:extLst>
          </p:cNvPr>
          <p:cNvSpPr/>
          <p:nvPr/>
        </p:nvSpPr>
        <p:spPr>
          <a:xfrm>
            <a:off x="9143648" y="2112653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END DATA RECORD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B6DEDC-B63E-CD6E-6B10-639ECF102031}"/>
              </a:ext>
            </a:extLst>
          </p:cNvPr>
          <p:cNvSpPr/>
          <p:nvPr/>
        </p:nvSpPr>
        <p:spPr>
          <a:xfrm>
            <a:off x="9143648" y="2880876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RUN POST-SCAN HOOKS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8EAF2F-F3BE-7A14-4FE9-D85F9AEDAF54}"/>
              </a:ext>
            </a:extLst>
          </p:cNvPr>
          <p:cNvCxnSpPr>
            <a:cxnSpLocks/>
          </p:cNvCxnSpPr>
          <p:nvPr/>
        </p:nvCxnSpPr>
        <p:spPr>
          <a:xfrm>
            <a:off x="6710564" y="2678837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B90881-5729-A8CF-AB22-06C0B5D93025}"/>
              </a:ext>
            </a:extLst>
          </p:cNvPr>
          <p:cNvCxnSpPr>
            <a:cxnSpLocks/>
          </p:cNvCxnSpPr>
          <p:nvPr/>
        </p:nvCxnSpPr>
        <p:spPr>
          <a:xfrm>
            <a:off x="6692847" y="3462526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DC1C23C-A02C-2EEE-7C5F-F481B9AFC089}"/>
              </a:ext>
            </a:extLst>
          </p:cNvPr>
          <p:cNvCxnSpPr>
            <a:cxnSpLocks/>
          </p:cNvCxnSpPr>
          <p:nvPr/>
        </p:nvCxnSpPr>
        <p:spPr>
          <a:xfrm>
            <a:off x="6721197" y="4329541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FF85ED0-65C3-F407-E8AB-CB411E6F6BD4}"/>
              </a:ext>
            </a:extLst>
          </p:cNvPr>
          <p:cNvCxnSpPr>
            <a:cxnSpLocks/>
          </p:cNvCxnSpPr>
          <p:nvPr/>
        </p:nvCxnSpPr>
        <p:spPr>
          <a:xfrm>
            <a:off x="10573727" y="2566499"/>
            <a:ext cx="0" cy="385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5496604-D936-340D-DFA8-A5677D1277AE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715806" y="2395745"/>
            <a:ext cx="4278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35A5A5-BAF4-617C-6B55-677736BDCF67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236338" y="4936687"/>
            <a:ext cx="4794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FA2856-C487-D719-BF95-9E0C449555DD}"/>
              </a:ext>
            </a:extLst>
          </p:cNvPr>
          <p:cNvCxnSpPr/>
          <p:nvPr/>
        </p:nvCxnSpPr>
        <p:spPr>
          <a:xfrm>
            <a:off x="8715806" y="2395745"/>
            <a:ext cx="0" cy="2540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D69C900-29E5-6065-2397-8B7EFF3BCEA8}"/>
              </a:ext>
            </a:extLst>
          </p:cNvPr>
          <p:cNvSpPr/>
          <p:nvPr/>
        </p:nvSpPr>
        <p:spPr>
          <a:xfrm>
            <a:off x="9224818" y="4624608"/>
            <a:ext cx="2881424" cy="56618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/>
              <a:t>SYNCHRONIZATION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986DF37-6D6A-B018-6084-48EF8A37643E}"/>
              </a:ext>
            </a:extLst>
          </p:cNvPr>
          <p:cNvCxnSpPr>
            <a:cxnSpLocks/>
          </p:cNvCxnSpPr>
          <p:nvPr/>
        </p:nvCxnSpPr>
        <p:spPr>
          <a:xfrm>
            <a:off x="8715806" y="4936670"/>
            <a:ext cx="5163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Ismatec Reglo ICC Digital Pump, 3-Channel, 8-Roller; 100 to 240 VAC, 50/60  Hz from Cole-Parmer">
            <a:extLst>
              <a:ext uri="{FF2B5EF4-FFF2-40B4-BE49-F238E27FC236}">
                <a16:creationId xmlns:a16="http://schemas.microsoft.com/office/drawing/2014/main" id="{071C13D5-2349-E16C-F71F-0875CBCD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54" y="2772608"/>
            <a:ext cx="975233" cy="9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FB50591-8B4D-0610-4595-5F825880A6CC}"/>
              </a:ext>
            </a:extLst>
          </p:cNvPr>
          <p:cNvCxnSpPr>
            <a:cxnSpLocks/>
          </p:cNvCxnSpPr>
          <p:nvPr/>
        </p:nvCxnSpPr>
        <p:spPr>
          <a:xfrm>
            <a:off x="4326087" y="3243503"/>
            <a:ext cx="1029693" cy="0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21392A5-1907-4863-212D-6BCF2D9E7980}"/>
              </a:ext>
            </a:extLst>
          </p:cNvPr>
          <p:cNvSpPr txBox="1"/>
          <p:nvPr/>
        </p:nvSpPr>
        <p:spPr>
          <a:xfrm>
            <a:off x="3124857" y="3689418"/>
            <a:ext cx="1373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p</a:t>
            </a:r>
            <a:r>
              <a:rPr lang="en-SE" sz="1400" dirty="0">
                <a:solidFill>
                  <a:schemeClr val="accent1"/>
                </a:solidFill>
              </a:rPr>
              <a:t>eristaltic pump</a:t>
            </a:r>
          </a:p>
        </p:txBody>
      </p:sp>
      <p:pic>
        <p:nvPicPr>
          <p:cNvPr id="35" name="Picture 2" descr="HDF5, the new ICM+ data format | Cambridge Enterprise ICM+">
            <a:extLst>
              <a:ext uri="{FF2B5EF4-FFF2-40B4-BE49-F238E27FC236}">
                <a16:creationId xmlns:a16="http://schemas.microsoft.com/office/drawing/2014/main" id="{D1771F91-749E-2E45-FE21-45DD7763D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40" y="1425479"/>
            <a:ext cx="1315916" cy="108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DD0300C-5B17-06AD-E41A-078E7486A6DA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972921" y="1970309"/>
            <a:ext cx="381993" cy="474147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4" descr="Detector Processing Units for DECTRIS X-ray and electron detectors - Dectris">
            <a:extLst>
              <a:ext uri="{FF2B5EF4-FFF2-40B4-BE49-F238E27FC236}">
                <a16:creationId xmlns:a16="http://schemas.microsoft.com/office/drawing/2014/main" id="{B99BAA40-F42A-3E51-7DFD-FEF9EBC1B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27" y="4169768"/>
            <a:ext cx="1251864" cy="8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A45118-66AC-0FA8-8CE8-D60B95095F4D}"/>
              </a:ext>
            </a:extLst>
          </p:cNvPr>
          <p:cNvCxnSpPr>
            <a:cxnSpLocks/>
          </p:cNvCxnSpPr>
          <p:nvPr/>
        </p:nvCxnSpPr>
        <p:spPr>
          <a:xfrm flipV="1">
            <a:off x="4393566" y="4169768"/>
            <a:ext cx="962214" cy="418205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3934A9C-E0FB-A1DC-CD25-9ED8DFCB7CE3}"/>
              </a:ext>
            </a:extLst>
          </p:cNvPr>
          <p:cNvSpPr txBox="1"/>
          <p:nvPr/>
        </p:nvSpPr>
        <p:spPr>
          <a:xfrm>
            <a:off x="3350854" y="4912204"/>
            <a:ext cx="808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detector</a:t>
            </a:r>
          </a:p>
        </p:txBody>
      </p:sp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EC9636-0434-4B14-E077-941577904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122" y="5209888"/>
            <a:ext cx="989393" cy="636038"/>
          </a:xfrm>
          <a:prstGeom prst="rect">
            <a:avLst/>
          </a:prstGeom>
        </p:spPr>
      </p:pic>
      <p:pic>
        <p:nvPicPr>
          <p:cNvPr id="4" name="Picture 2" descr="SPiiPlusES — ACS Motion Control">
            <a:extLst>
              <a:ext uri="{FF2B5EF4-FFF2-40B4-BE49-F238E27FC236}">
                <a16:creationId xmlns:a16="http://schemas.microsoft.com/office/drawing/2014/main" id="{DA45C8CC-E263-F121-7583-133A53663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72" t="9346" r="30943" b="10962"/>
          <a:stretch/>
        </p:blipFill>
        <p:spPr bwMode="auto">
          <a:xfrm>
            <a:off x="4402365" y="4621330"/>
            <a:ext cx="538816" cy="114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64CE4-F67E-A04D-9B0C-33307C75EB82}"/>
              </a:ext>
            </a:extLst>
          </p:cNvPr>
          <p:cNvSpPr txBox="1"/>
          <p:nvPr/>
        </p:nvSpPr>
        <p:spPr>
          <a:xfrm>
            <a:off x="4497990" y="5719263"/>
            <a:ext cx="465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ACS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6DB856-0328-F878-8CFF-1B38F4F48EF4}"/>
              </a:ext>
            </a:extLst>
          </p:cNvPr>
          <p:cNvSpPr/>
          <p:nvPr/>
        </p:nvSpPr>
        <p:spPr>
          <a:xfrm>
            <a:off x="2199937" y="231707"/>
            <a:ext cx="7645518" cy="914400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  <a:lumMod val="69136"/>
                  <a:alpha val="91059"/>
                </a:schemeClr>
              </a:gs>
              <a:gs pos="50000">
                <a:schemeClr val="tx1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  <a:lumMod val="97000"/>
                  <a:lumOff val="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36A9DA-4B5F-AC0B-4056-3B701053454C}"/>
              </a:ext>
            </a:extLst>
          </p:cNvPr>
          <p:cNvSpPr txBox="1"/>
          <p:nvPr/>
        </p:nvSpPr>
        <p:spPr>
          <a:xfrm>
            <a:off x="1698896" y="504241"/>
            <a:ext cx="8783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b="1" dirty="0" err="1">
                <a:latin typeface="Roboto" panose="020F0502020204030204" pitchFamily="34" charset="0"/>
              </a:rPr>
              <a:t>h</a:t>
            </a:r>
            <a:r>
              <a:rPr lang="en-GB" b="1" i="0" dirty="0" err="1">
                <a:effectLst/>
                <a:latin typeface="Roboto" panose="020F0502020204030204" pitchFamily="34" charset="0"/>
              </a:rPr>
              <a:t>moscan</a:t>
            </a:r>
            <a:r>
              <a:rPr lang="en-GB" b="1" i="0" dirty="0">
                <a:effectLst/>
                <a:latin typeface="Roboto" panose="020F0502020204030204" pitchFamily="34" charset="0"/>
              </a:rPr>
              <a:t>  </a:t>
            </a:r>
            <a:r>
              <a:rPr lang="en-GB" b="0" i="0" dirty="0">
                <a:effectLst/>
                <a:latin typeface="Roboto" panose="020F0502020204030204" pitchFamily="34" charset="0"/>
              </a:rPr>
              <a:t> 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config_file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     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nb_repeats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     &lt;</a:t>
            </a:r>
            <a:r>
              <a:rPr lang="en-GB" b="0" i="0" dirty="0" err="1">
                <a:effectLst/>
                <a:latin typeface="Roboto" panose="020F0502020204030204" pitchFamily="34" charset="0"/>
              </a:rPr>
              <a:t>latency_time:Optional</a:t>
            </a:r>
            <a:r>
              <a:rPr lang="en-GB" b="0" i="0" dirty="0">
                <a:effectLst/>
                <a:latin typeface="Roboto" panose="020F0502020204030204" pitchFamily="34" charset="0"/>
              </a:rPr>
              <a:t>&gt;</a:t>
            </a:r>
            <a:endParaRPr lang="en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C3763B-861A-9364-3D78-35AB236E3549}"/>
              </a:ext>
            </a:extLst>
          </p:cNvPr>
          <p:cNvGrpSpPr/>
          <p:nvPr/>
        </p:nvGrpSpPr>
        <p:grpSpPr>
          <a:xfrm>
            <a:off x="224930" y="1721783"/>
            <a:ext cx="2154477" cy="2982809"/>
            <a:chOff x="719461" y="1717507"/>
            <a:chExt cx="2154477" cy="298280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9AECFF-03A5-AB97-0D62-57238CB004A4}"/>
                </a:ext>
              </a:extLst>
            </p:cNvPr>
            <p:cNvSpPr/>
            <p:nvPr/>
          </p:nvSpPr>
          <p:spPr>
            <a:xfrm>
              <a:off x="719461" y="1717507"/>
              <a:ext cx="2154477" cy="298280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5F51A0E-C217-7DC2-B076-5CC637D57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960" y="2261767"/>
              <a:ext cx="1226187" cy="36753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4AF5950-6C3E-ADE6-819C-4E36992C80D0}"/>
                </a:ext>
              </a:extLst>
            </p:cNvPr>
            <p:cNvSpPr txBox="1"/>
            <p:nvPr/>
          </p:nvSpPr>
          <p:spPr>
            <a:xfrm>
              <a:off x="1105312" y="1804971"/>
              <a:ext cx="1337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b="1" dirty="0">
                  <a:solidFill>
                    <a:schemeClr val="bg1"/>
                  </a:solidFill>
                </a:rPr>
                <a:t>BalderScans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8FC3865-3D4A-270A-7BA7-A05C1F772E26}"/>
                </a:ext>
              </a:extLst>
            </p:cNvPr>
            <p:cNvSpPr/>
            <p:nvPr/>
          </p:nvSpPr>
          <p:spPr>
            <a:xfrm>
              <a:off x="1070189" y="2780778"/>
              <a:ext cx="1457835" cy="1643966"/>
            </a:xfrm>
            <a:prstGeom prst="rect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17C4045-FC64-EB67-4713-79F25822DD1D}"/>
                </a:ext>
              </a:extLst>
            </p:cNvPr>
            <p:cNvSpPr txBox="1"/>
            <p:nvPr/>
          </p:nvSpPr>
          <p:spPr>
            <a:xfrm>
              <a:off x="1070189" y="2863218"/>
              <a:ext cx="145783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>
                  <a:solidFill>
                    <a:schemeClr val="bg1"/>
                  </a:solidFill>
                </a:rPr>
                <a:t>PositionArray</a:t>
              </a:r>
            </a:p>
            <a:p>
              <a:pPr algn="ctr"/>
              <a:r>
                <a:rPr lang="en-SE" dirty="0">
                  <a:solidFill>
                    <a:schemeClr val="bg1"/>
                  </a:solidFill>
                </a:rPr>
                <a:t>TriggerArray</a:t>
              </a:r>
            </a:p>
            <a:p>
              <a:pPr algn="ctr"/>
              <a:r>
                <a:rPr lang="en-SE" dirty="0">
                  <a:solidFill>
                    <a:schemeClr val="bg1"/>
                  </a:solidFill>
                </a:rPr>
                <a:t>ConfigureACS</a:t>
              </a:r>
            </a:p>
            <a:p>
              <a:pPr algn="ctr"/>
              <a:r>
                <a:rPr lang="en-SE" dirty="0">
                  <a:solidFill>
                    <a:schemeClr val="bg1"/>
                  </a:solidFill>
                </a:rPr>
                <a:t>TotalTriggers</a:t>
              </a:r>
            </a:p>
            <a:p>
              <a:pPr algn="ctr"/>
              <a:r>
                <a:rPr lang="en-SE" dirty="0">
                  <a:solidFill>
                    <a:schemeClr val="bg1"/>
                  </a:solidFill>
                </a:rPr>
                <a:t>SPMTriggers</a:t>
              </a:r>
            </a:p>
          </p:txBody>
        </p:sp>
      </p:grp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AB5EB7CD-2124-20AC-0B40-97FF6EA16B87}"/>
              </a:ext>
            </a:extLst>
          </p:cNvPr>
          <p:cNvCxnSpPr>
            <a:cxnSpLocks/>
            <a:endCxn id="41" idx="0"/>
          </p:cNvCxnSpPr>
          <p:nvPr/>
        </p:nvCxnSpPr>
        <p:spPr>
          <a:xfrm rot="10800000" flipV="1">
            <a:off x="1279523" y="674595"/>
            <a:ext cx="1336523" cy="113465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FEAB0B60-FDE0-046E-FC3A-1AC24DD7534B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rot="16200000" flipH="1">
            <a:off x="5901533" y="1267270"/>
            <a:ext cx="1015257" cy="772930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3A8F466-7A8B-FC78-9986-F16161F8A987}"/>
              </a:ext>
            </a:extLst>
          </p:cNvPr>
          <p:cNvSpPr txBox="1"/>
          <p:nvPr/>
        </p:nvSpPr>
        <p:spPr>
          <a:xfrm>
            <a:off x="0" y="6155146"/>
            <a:ext cx="654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Experiment Control with Sardana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3EA8E5-5300-5302-25AA-D60B13E561E6}"/>
              </a:ext>
            </a:extLst>
          </p:cNvPr>
          <p:cNvSpPr txBox="1"/>
          <p:nvPr/>
        </p:nvSpPr>
        <p:spPr>
          <a:xfrm>
            <a:off x="5349450" y="5185856"/>
            <a:ext cx="2933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Run buffer program -&gt; start trajectory</a:t>
            </a:r>
            <a:endParaRPr lang="en-SE" sz="1400" dirty="0"/>
          </a:p>
        </p:txBody>
      </p:sp>
    </p:spTree>
    <p:extLst>
      <p:ext uri="{BB962C8B-B14F-4D97-AF65-F5344CB8AC3E}">
        <p14:creationId xmlns:p14="http://schemas.microsoft.com/office/powerpoint/2010/main" val="2643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 animBg="1"/>
      <p:bldP spid="20" grpId="0" animBg="1"/>
      <p:bldP spid="21" grpId="0" animBg="1"/>
      <p:bldP spid="22" grpId="0" animBg="1"/>
      <p:bldP spid="30" grpId="0" animBg="1"/>
      <p:bldP spid="34" grpId="0"/>
      <p:bldP spid="39" grpId="0"/>
      <p:bldP spid="5" grpId="0"/>
      <p:bldP spid="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8CA5E-920B-122E-BFD7-D8AECBDE7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796F-EFC1-BF4E-7B6A-F39C5B7B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6448"/>
            <a:ext cx="12192000" cy="341632"/>
          </a:xfrm>
        </p:spPr>
        <p:txBody>
          <a:bodyPr/>
          <a:lstStyle/>
          <a:p>
            <a:endParaRPr lang="en-SE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5BA0600C-CB0C-CBB5-9C28-2567A7FB5E17}"/>
              </a:ext>
            </a:extLst>
          </p:cNvPr>
          <p:cNvSpPr txBox="1"/>
          <p:nvPr/>
        </p:nvSpPr>
        <p:spPr>
          <a:xfrm>
            <a:off x="6073629" y="5889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pic>
        <p:nvPicPr>
          <p:cNvPr id="4" name="Picture 3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7180EEAE-D176-4E75-A429-A8E013F55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19" y="361462"/>
            <a:ext cx="7772400" cy="5198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88341-CB3B-67FA-F90C-91C58DD66673}"/>
              </a:ext>
            </a:extLst>
          </p:cNvPr>
          <p:cNvSpPr txBox="1"/>
          <p:nvPr/>
        </p:nvSpPr>
        <p:spPr>
          <a:xfrm>
            <a:off x="0" y="6173372"/>
            <a:ext cx="7907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Balder Use Case Tested with This System</a:t>
            </a:r>
          </a:p>
        </p:txBody>
      </p:sp>
    </p:spTree>
    <p:extLst>
      <p:ext uri="{BB962C8B-B14F-4D97-AF65-F5344CB8AC3E}">
        <p14:creationId xmlns:p14="http://schemas.microsoft.com/office/powerpoint/2010/main" val="519005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E813A-0970-01C0-2304-401482442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36E152-403E-9770-12DB-57FB446AC1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5AA04-3BB8-EB29-98F2-95D0B163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/>
              <a:t>Initial Results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21E8D8-EDC1-5DC1-63D3-421480D155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SE" dirty="0"/>
              <a:t>Software group</a:t>
            </a:r>
          </a:p>
        </p:txBody>
      </p:sp>
    </p:spTree>
    <p:extLst>
      <p:ext uri="{BB962C8B-B14F-4D97-AF65-F5344CB8AC3E}">
        <p14:creationId xmlns:p14="http://schemas.microsoft.com/office/powerpoint/2010/main" val="34827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DEF5-6FF6-F091-B9FA-3B9A6FCA2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59D5505C-6F73-1CD3-515C-E8D14B9AE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87" y="-157492"/>
            <a:ext cx="7284438" cy="4809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B630A1-A4C3-8B63-45B2-D94F49681DAA}"/>
              </a:ext>
            </a:extLst>
          </p:cNvPr>
          <p:cNvSpPr txBox="1"/>
          <p:nvPr/>
        </p:nvSpPr>
        <p:spPr>
          <a:xfrm>
            <a:off x="0" y="6147705"/>
            <a:ext cx="4812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600" b="1" dirty="0">
                <a:solidFill>
                  <a:schemeClr val="bg1"/>
                </a:solidFill>
              </a:rPr>
              <a:t>XAS for Standard Cu Foil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5C538C-BD1F-4F01-2F64-AE68522B83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53"/>
          <a:stretch>
            <a:fillRect/>
          </a:stretch>
        </p:blipFill>
        <p:spPr>
          <a:xfrm>
            <a:off x="343667" y="63964"/>
            <a:ext cx="3400066" cy="514808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12D5ECC-26A6-9807-EDD9-67EDAF4244EA}"/>
              </a:ext>
            </a:extLst>
          </p:cNvPr>
          <p:cNvSpPr/>
          <p:nvPr/>
        </p:nvSpPr>
        <p:spPr>
          <a:xfrm>
            <a:off x="1109709" y="5356709"/>
            <a:ext cx="2192785" cy="646331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</a:t>
            </a:r>
            <a:r>
              <a:rPr lang="en-SE" sz="1600" dirty="0"/>
              <a:t>ot HW orchestrated scan – 84 seconds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9E5674-4C81-BEAC-B399-406A509726EA}"/>
              </a:ext>
            </a:extLst>
          </p:cNvPr>
          <p:cNvSpPr/>
          <p:nvPr/>
        </p:nvSpPr>
        <p:spPr>
          <a:xfrm>
            <a:off x="7680663" y="4400720"/>
            <a:ext cx="2192785" cy="559726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600" dirty="0"/>
              <a:t>HW orchestrated scan</a:t>
            </a:r>
          </a:p>
          <a:p>
            <a:pPr algn="ctr"/>
            <a:r>
              <a:rPr lang="en-GB" sz="1600" dirty="0"/>
              <a:t>U</a:t>
            </a:r>
            <a:r>
              <a:rPr lang="en-SE" sz="1600" dirty="0"/>
              <a:t>p to 10x faster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0A856D-42FD-0379-033E-65D2208B8580}"/>
              </a:ext>
            </a:extLst>
          </p:cNvPr>
          <p:cNvSpPr txBox="1"/>
          <p:nvPr/>
        </p:nvSpPr>
        <p:spPr>
          <a:xfrm>
            <a:off x="7500878" y="4970176"/>
            <a:ext cx="2552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</a:t>
            </a:r>
            <a:r>
              <a:rPr lang="en-SE" dirty="0"/>
              <a:t>ery good data quality as evaluated on last beamline review in 2024</a:t>
            </a:r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888417FB-D8CA-46E9-7332-1A2A122BA133}"/>
              </a:ext>
            </a:extLst>
          </p:cNvPr>
          <p:cNvSpPr/>
          <p:nvPr/>
        </p:nvSpPr>
        <p:spPr>
          <a:xfrm>
            <a:off x="10053231" y="4680583"/>
            <a:ext cx="914400" cy="914400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03271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9967C-4788-82EC-55B1-FDDEFC942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78202F-A15E-9432-1F9F-5265CA0BD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4D7A3A-A274-9272-EB4C-7591BA722465}"/>
              </a:ext>
            </a:extLst>
          </p:cNvPr>
          <p:cNvSpPr txBox="1"/>
          <p:nvPr/>
        </p:nvSpPr>
        <p:spPr>
          <a:xfrm>
            <a:off x="62630" y="6095253"/>
            <a:ext cx="7703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000" b="1" dirty="0">
                <a:solidFill>
                  <a:schemeClr val="bg1"/>
                </a:solidFill>
              </a:rPr>
              <a:t>Main Application and Project Scope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F65EFA-92E1-5AAB-39B2-97907105D88C}"/>
              </a:ext>
            </a:extLst>
          </p:cNvPr>
          <p:cNvGrpSpPr/>
          <p:nvPr/>
        </p:nvGrpSpPr>
        <p:grpSpPr>
          <a:xfrm>
            <a:off x="6045200" y="233918"/>
            <a:ext cx="5759305" cy="2941083"/>
            <a:chOff x="226628" y="343984"/>
            <a:chExt cx="10390572" cy="524743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EB97222-66D1-3989-FD76-C74EEE625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28" y="1893118"/>
              <a:ext cx="5222133" cy="3698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Methods and application of coherent X-ray diffraction imaging of  noncrystalline particles | Biophysical Reviews">
              <a:extLst>
                <a:ext uri="{FF2B5EF4-FFF2-40B4-BE49-F238E27FC236}">
                  <a16:creationId xmlns:a16="http://schemas.microsoft.com/office/drawing/2014/main" id="{29DF3BA6-DB4C-1A9C-B49D-14371AD800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07"/>
            <a:stretch>
              <a:fillRect/>
            </a:stretch>
          </p:blipFill>
          <p:spPr bwMode="auto">
            <a:xfrm>
              <a:off x="7171268" y="2015066"/>
              <a:ext cx="3445932" cy="3329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E063DE-2F4F-5BC0-F59E-08F1DCF64B40}"/>
                </a:ext>
              </a:extLst>
            </p:cNvPr>
            <p:cNvSpPr txBox="1"/>
            <p:nvPr/>
          </p:nvSpPr>
          <p:spPr>
            <a:xfrm>
              <a:off x="5091568" y="343984"/>
              <a:ext cx="2008864" cy="604042"/>
            </a:xfrm>
            <a:prstGeom prst="rect">
              <a:avLst/>
            </a:prstGeom>
            <a:gradFill flip="none" rotWithShape="1">
              <a:gsLst>
                <a:gs pos="17000">
                  <a:schemeClr val="bg1"/>
                </a:gs>
                <a:gs pos="76000">
                  <a:schemeClr val="tx1">
                    <a:lumMod val="50000"/>
                    <a:lumOff val="50000"/>
                    <a:alpha val="66606"/>
                  </a:schemeClr>
                </a:gs>
                <a:gs pos="98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1600" dirty="0"/>
                <a:t>Combined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19D58D4-3B1F-A43F-F109-864401EE587C}"/>
                </a:ext>
              </a:extLst>
            </p:cNvPr>
            <p:cNvSpPr txBox="1"/>
            <p:nvPr/>
          </p:nvSpPr>
          <p:spPr>
            <a:xfrm>
              <a:off x="2379134" y="1523786"/>
              <a:ext cx="1098162" cy="4667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1100" dirty="0"/>
                <a:t>XAS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7285088-2E3E-1CB1-A29E-649F2FEE6E8C}"/>
                </a:ext>
              </a:extLst>
            </p:cNvPr>
            <p:cNvSpPr txBox="1"/>
            <p:nvPr/>
          </p:nvSpPr>
          <p:spPr>
            <a:xfrm>
              <a:off x="8345154" y="1523786"/>
              <a:ext cx="1098162" cy="4667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1100" dirty="0"/>
                <a:t>XRD</a:t>
              </a:r>
            </a:p>
          </p:txBody>
        </p:sp>
        <p:cxnSp>
          <p:nvCxnSpPr>
            <p:cNvPr id="47" name="Curved Connector 46">
              <a:extLst>
                <a:ext uri="{FF2B5EF4-FFF2-40B4-BE49-F238E27FC236}">
                  <a16:creationId xmlns:a16="http://schemas.microsoft.com/office/drawing/2014/main" id="{7FDC002C-B3AD-CF62-5FC5-107EE5F969F7}"/>
                </a:ext>
              </a:extLst>
            </p:cNvPr>
            <p:cNvCxnSpPr>
              <a:stCxn id="41" idx="3"/>
              <a:endCxn id="44" idx="0"/>
            </p:cNvCxnSpPr>
            <p:nvPr/>
          </p:nvCxnSpPr>
          <p:spPr>
            <a:xfrm>
              <a:off x="7100433" y="646005"/>
              <a:ext cx="1793802" cy="877781"/>
            </a:xfrm>
            <a:prstGeom prst="curvedConnector2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>
              <a:extLst>
                <a:ext uri="{FF2B5EF4-FFF2-40B4-BE49-F238E27FC236}">
                  <a16:creationId xmlns:a16="http://schemas.microsoft.com/office/drawing/2014/main" id="{20A3D263-E330-6B07-9065-393206F70BFF}"/>
                </a:ext>
              </a:extLst>
            </p:cNvPr>
            <p:cNvCxnSpPr>
              <a:cxnSpLocks/>
              <a:stCxn id="41" idx="1"/>
              <a:endCxn id="42" idx="0"/>
            </p:cNvCxnSpPr>
            <p:nvPr/>
          </p:nvCxnSpPr>
          <p:spPr>
            <a:xfrm rot="10800000" flipV="1">
              <a:off x="2928218" y="646003"/>
              <a:ext cx="2163353" cy="877781"/>
            </a:xfrm>
            <a:prstGeom prst="curvedConnector2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D4F247-BBA4-961E-3F77-E5DD78C5E9DF}"/>
              </a:ext>
            </a:extLst>
          </p:cNvPr>
          <p:cNvGrpSpPr/>
          <p:nvPr/>
        </p:nvGrpSpPr>
        <p:grpSpPr>
          <a:xfrm>
            <a:off x="6514066" y="3544396"/>
            <a:ext cx="5123632" cy="2072824"/>
            <a:chOff x="6275888" y="3378819"/>
            <a:chExt cx="5428431" cy="23770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0282C5-EAB1-C47C-4599-32D07329C016}"/>
                </a:ext>
              </a:extLst>
            </p:cNvPr>
            <p:cNvSpPr/>
            <p:nvPr/>
          </p:nvSpPr>
          <p:spPr>
            <a:xfrm>
              <a:off x="6275888" y="3378819"/>
              <a:ext cx="5428431" cy="237700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tint val="66000"/>
                    <a:satMod val="160000"/>
                  </a:schemeClr>
                </a:gs>
                <a:gs pos="50000">
                  <a:schemeClr val="tx1">
                    <a:lumMod val="75000"/>
                    <a:lumOff val="25000"/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ED59DF-D4A3-8CEC-3BE5-6D4CC694DA08}"/>
                </a:ext>
              </a:extLst>
            </p:cNvPr>
            <p:cNvSpPr txBox="1"/>
            <p:nvPr/>
          </p:nvSpPr>
          <p:spPr>
            <a:xfrm>
              <a:off x="7894639" y="3493595"/>
              <a:ext cx="2090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/>
                <a:t>Hard X-ray Beamline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08D106-3EDB-611B-11F1-FE9BB61F9356}"/>
                </a:ext>
              </a:extLst>
            </p:cNvPr>
            <p:cNvSpPr txBox="1"/>
            <p:nvPr/>
          </p:nvSpPr>
          <p:spPr>
            <a:xfrm>
              <a:off x="7015218" y="4293219"/>
              <a:ext cx="4177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/>
                <a:t>No need for  </a:t>
              </a:r>
              <a:r>
                <a:rPr lang="en-SE" i="1" dirty="0"/>
                <a:t>in vacuo </a:t>
              </a:r>
              <a:r>
                <a:rPr lang="en-SE" dirty="0"/>
                <a:t>sample environment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2469F3-0D87-F394-E169-9DA9CA57121A}"/>
                </a:ext>
              </a:extLst>
            </p:cNvPr>
            <p:cNvSpPr txBox="1"/>
            <p:nvPr/>
          </p:nvSpPr>
          <p:spPr>
            <a:xfrm>
              <a:off x="6745689" y="5092843"/>
              <a:ext cx="4716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/>
                <a:t>Easy to perform </a:t>
              </a:r>
              <a:r>
                <a:rPr lang="en-SE" i="1" dirty="0"/>
                <a:t>in situ/in operando </a:t>
              </a:r>
              <a:r>
                <a:rPr lang="en-SE" dirty="0"/>
                <a:t>experiments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7083C57-1785-FBBE-DD82-96C2256F6373}"/>
                </a:ext>
              </a:extLst>
            </p:cNvPr>
            <p:cNvCxnSpPr>
              <a:cxnSpLocks/>
            </p:cNvCxnSpPr>
            <p:nvPr/>
          </p:nvCxnSpPr>
          <p:spPr>
            <a:xfrm>
              <a:off x="8802708" y="3862927"/>
              <a:ext cx="0" cy="4302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0D2734D-A8BC-8D2F-E674-193F5990CF37}"/>
                </a:ext>
              </a:extLst>
            </p:cNvPr>
            <p:cNvCxnSpPr>
              <a:cxnSpLocks/>
            </p:cNvCxnSpPr>
            <p:nvPr/>
          </p:nvCxnSpPr>
          <p:spPr>
            <a:xfrm>
              <a:off x="8802708" y="4662551"/>
              <a:ext cx="0" cy="4302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0A04638-2958-86BA-5127-ACE29A70870C}"/>
              </a:ext>
            </a:extLst>
          </p:cNvPr>
          <p:cNvSpPr txBox="1"/>
          <p:nvPr/>
        </p:nvSpPr>
        <p:spPr>
          <a:xfrm>
            <a:off x="200748" y="269836"/>
            <a:ext cx="4564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</a:t>
            </a:r>
            <a:r>
              <a:rPr lang="en-SE" sz="1600" dirty="0"/>
              <a:t>erform XAS (range 1000 eV) in sub-second time 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9E107A-F117-0184-C840-B86377A710C0}"/>
              </a:ext>
            </a:extLst>
          </p:cNvPr>
          <p:cNvSpPr txBox="1"/>
          <p:nvPr/>
        </p:nvSpPr>
        <p:spPr>
          <a:xfrm>
            <a:off x="200748" y="1015994"/>
            <a:ext cx="5191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Quickly change edges several thousands of eV apart: suitable for multi-element materials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64F713-5E98-1371-5B74-C492EDA13453}"/>
              </a:ext>
            </a:extLst>
          </p:cNvPr>
          <p:cNvSpPr txBox="1"/>
          <p:nvPr/>
        </p:nvSpPr>
        <p:spPr>
          <a:xfrm>
            <a:off x="200748" y="1762153"/>
            <a:ext cx="525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Perform XRD combined with XAS in the end of every edge scanning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6534F7-85BF-62DF-C844-DE1B234147FA}"/>
              </a:ext>
            </a:extLst>
          </p:cNvPr>
          <p:cNvSpPr txBox="1"/>
          <p:nvPr/>
        </p:nvSpPr>
        <p:spPr>
          <a:xfrm>
            <a:off x="200748" y="2421789"/>
            <a:ext cx="5628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System flexible enough to allow user to configure desired experiment combination order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3DA968-FCA0-A028-DC98-AABA2BA46F30}"/>
              </a:ext>
            </a:extLst>
          </p:cNvPr>
          <p:cNvSpPr txBox="1"/>
          <p:nvPr/>
        </p:nvSpPr>
        <p:spPr>
          <a:xfrm>
            <a:off x="200748" y="3055943"/>
            <a:ext cx="5628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Data saved on the same HDF5 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AB066-6267-9F7D-1EED-77EBE9AE572C}"/>
              </a:ext>
            </a:extLst>
          </p:cNvPr>
          <p:cNvSpPr txBox="1"/>
          <p:nvPr/>
        </p:nvSpPr>
        <p:spPr>
          <a:xfrm>
            <a:off x="200748" y="3458771"/>
            <a:ext cx="2449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The experiment scan and its multiple energy edges &amp; techniques are configured only once by the user in a </a:t>
            </a:r>
            <a:r>
              <a:rPr lang="en-SE" sz="1600" u="sng" dirty="0"/>
              <a:t>single scan macro</a:t>
            </a:r>
          </a:p>
        </p:txBody>
      </p:sp>
      <p:pic>
        <p:nvPicPr>
          <p:cNvPr id="13" name="Picture 12" descr="A machine with wires and a piece of metal&#10;&#10;AI-generated content may be incorrect.">
            <a:extLst>
              <a:ext uri="{FF2B5EF4-FFF2-40B4-BE49-F238E27FC236}">
                <a16:creationId xmlns:a16="http://schemas.microsoft.com/office/drawing/2014/main" id="{8CBE5343-4B84-C4A1-F2B8-F6D942FA6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3524" y="3544396"/>
            <a:ext cx="3100034" cy="2098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E48F00-6ED8-EEC7-D23A-1206E7209F02}"/>
              </a:ext>
            </a:extLst>
          </p:cNvPr>
          <p:cNvSpPr txBox="1"/>
          <p:nvPr/>
        </p:nvSpPr>
        <p:spPr>
          <a:xfrm>
            <a:off x="3340952" y="5660604"/>
            <a:ext cx="2390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100" dirty="0"/>
              <a:t>Battery Sample Environment @ Balder</a:t>
            </a:r>
          </a:p>
        </p:txBody>
      </p:sp>
    </p:spTree>
    <p:extLst>
      <p:ext uri="{BB962C8B-B14F-4D97-AF65-F5344CB8AC3E}">
        <p14:creationId xmlns:p14="http://schemas.microsoft.com/office/powerpoint/2010/main" val="317979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9F1E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9F1E1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9F1E1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9F1E1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9F1E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9F1E1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D98204-D694-65FD-D452-B447CDAD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C1FCD-09E8-D0ED-7970-E97FB30C508D}"/>
              </a:ext>
            </a:extLst>
          </p:cNvPr>
          <p:cNvSpPr txBox="1"/>
          <p:nvPr/>
        </p:nvSpPr>
        <p:spPr>
          <a:xfrm>
            <a:off x="91162" y="6073913"/>
            <a:ext cx="8293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000" b="1" dirty="0">
                <a:solidFill>
                  <a:schemeClr val="bg1"/>
                </a:solidFill>
              </a:rPr>
              <a:t>Main experiment performed at Balder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9D9A3E-EC86-5323-FD1E-13EB0D2F5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8" y="2024851"/>
            <a:ext cx="5222133" cy="369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thods and application of coherent X-ray diffraction imaging of  noncrystalline particles | Biophysical Reviews">
            <a:extLst>
              <a:ext uri="{FF2B5EF4-FFF2-40B4-BE49-F238E27FC236}">
                <a16:creationId xmlns:a16="http://schemas.microsoft.com/office/drawing/2014/main" id="{3D3600B1-9CE2-B22C-F15E-4F2B1E31A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7"/>
          <a:stretch>
            <a:fillRect/>
          </a:stretch>
        </p:blipFill>
        <p:spPr bwMode="auto">
          <a:xfrm>
            <a:off x="7171268" y="2015066"/>
            <a:ext cx="3445932" cy="33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E3F1CCF-5E62-7D19-90E4-E4E99DE90F00}"/>
              </a:ext>
            </a:extLst>
          </p:cNvPr>
          <p:cNvSpPr txBox="1"/>
          <p:nvPr/>
        </p:nvSpPr>
        <p:spPr>
          <a:xfrm>
            <a:off x="5091568" y="343984"/>
            <a:ext cx="2008864" cy="52322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6000">
                <a:schemeClr val="tx1">
                  <a:lumMod val="50000"/>
                  <a:lumOff val="50000"/>
                  <a:alpha val="66606"/>
                </a:schemeClr>
              </a:gs>
              <a:gs pos="98000">
                <a:schemeClr val="tx1">
                  <a:lumMod val="75000"/>
                  <a:lumOff val="2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SE" sz="2800" dirty="0"/>
              <a:t>Combined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B936F5-11CD-1D00-98E9-2A8F43A4D4A8}"/>
              </a:ext>
            </a:extLst>
          </p:cNvPr>
          <p:cNvSpPr txBox="1"/>
          <p:nvPr/>
        </p:nvSpPr>
        <p:spPr>
          <a:xfrm>
            <a:off x="2379134" y="1523786"/>
            <a:ext cx="10981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XAS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01D6F0-D311-6734-18CC-681AE69B4A35}"/>
              </a:ext>
            </a:extLst>
          </p:cNvPr>
          <p:cNvSpPr txBox="1"/>
          <p:nvPr/>
        </p:nvSpPr>
        <p:spPr>
          <a:xfrm>
            <a:off x="8345153" y="1523786"/>
            <a:ext cx="10981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E" dirty="0"/>
              <a:t>XRD</a:t>
            </a:r>
          </a:p>
        </p:txBody>
      </p: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8DF86E88-B0D9-88E6-043E-F780F766540A}"/>
              </a:ext>
            </a:extLst>
          </p:cNvPr>
          <p:cNvCxnSpPr>
            <a:stCxn id="41" idx="3"/>
            <a:endCxn id="44" idx="0"/>
          </p:cNvCxnSpPr>
          <p:nvPr/>
        </p:nvCxnSpPr>
        <p:spPr>
          <a:xfrm>
            <a:off x="7100432" y="605594"/>
            <a:ext cx="1793802" cy="91819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ED1382CE-6425-B2A8-6F60-199FF300B236}"/>
              </a:ext>
            </a:extLst>
          </p:cNvPr>
          <p:cNvCxnSpPr>
            <a:cxnSpLocks/>
            <a:stCxn id="41" idx="1"/>
            <a:endCxn id="42" idx="0"/>
          </p:cNvCxnSpPr>
          <p:nvPr/>
        </p:nvCxnSpPr>
        <p:spPr>
          <a:xfrm rot="10800000" flipV="1">
            <a:off x="2928216" y="605594"/>
            <a:ext cx="2163353" cy="91819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3F6BBD-1157-B207-79CE-A81BF8094AF0}"/>
              </a:ext>
            </a:extLst>
          </p:cNvPr>
          <p:cNvSpPr txBox="1"/>
          <p:nvPr/>
        </p:nvSpPr>
        <p:spPr>
          <a:xfrm>
            <a:off x="1722691" y="1870635"/>
            <a:ext cx="241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400" dirty="0"/>
              <a:t>X-ray Absorption Spectroscopy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6E345-FCE6-6F53-502C-467C6FAAC419}"/>
              </a:ext>
            </a:extLst>
          </p:cNvPr>
          <p:cNvSpPr txBox="1"/>
          <p:nvPr/>
        </p:nvSpPr>
        <p:spPr>
          <a:xfrm>
            <a:off x="8213726" y="1870635"/>
            <a:ext cx="1361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400" dirty="0"/>
              <a:t>X-ray Diffraction</a:t>
            </a:r>
          </a:p>
        </p:txBody>
      </p:sp>
    </p:spTree>
    <p:extLst>
      <p:ext uri="{BB962C8B-B14F-4D97-AF65-F5344CB8AC3E}">
        <p14:creationId xmlns:p14="http://schemas.microsoft.com/office/powerpoint/2010/main" val="1356470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FBFAE-B33A-BED7-1212-0076C2268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32FC43-1833-4F06-E56D-1F1A0E6F36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EC9DC-666A-FF9D-C4DA-F29E08FD7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/>
              <a:t>Next steps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136395-B433-1234-C31F-DEE098C99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SE" dirty="0"/>
              <a:t>Software group</a:t>
            </a:r>
          </a:p>
        </p:txBody>
      </p:sp>
    </p:spTree>
    <p:extLst>
      <p:ext uri="{BB962C8B-B14F-4D97-AF65-F5344CB8AC3E}">
        <p14:creationId xmlns:p14="http://schemas.microsoft.com/office/powerpoint/2010/main" val="3115100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2422211-291F-E1AF-7489-5D1E39F55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742AC49A-E29B-3F81-1F2F-794004D2F8AC}"/>
              </a:ext>
            </a:extLst>
          </p:cNvPr>
          <p:cNvSpPr/>
          <p:nvPr/>
        </p:nvSpPr>
        <p:spPr>
          <a:xfrm>
            <a:off x="0" y="1489312"/>
            <a:ext cx="9131474" cy="2918564"/>
          </a:xfrm>
          <a:prstGeom prst="homePlate">
            <a:avLst>
              <a:gd name="adj" fmla="val 78052"/>
            </a:avLst>
          </a:prstGeom>
          <a:solidFill>
            <a:schemeClr val="tx1">
              <a:lumMod val="75000"/>
              <a:lumOff val="2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1A2D04-D782-17C1-7404-9A4063283BD1}"/>
              </a:ext>
            </a:extLst>
          </p:cNvPr>
          <p:cNvSpPr txBox="1"/>
          <p:nvPr/>
        </p:nvSpPr>
        <p:spPr>
          <a:xfrm>
            <a:off x="210630" y="1906097"/>
            <a:ext cx="6190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Full replacement of the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Configuration Layer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by Sardana new features</a:t>
            </a:r>
            <a:endParaRPr lang="en-SE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409F64-4D3D-E0DA-5217-CFC7548C52DE}"/>
              </a:ext>
            </a:extLst>
          </p:cNvPr>
          <p:cNvSpPr txBox="1"/>
          <p:nvPr/>
        </p:nvSpPr>
        <p:spPr>
          <a:xfrm>
            <a:off x="210630" y="2644170"/>
            <a:ext cx="7286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MultiSynchDescription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: allow detectors to be configured for different pulse trains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Decouple data acquisition from data recording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Perform XAS-2d mapping with HW orchestrated scan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1CC7E6-68B4-31A0-0FC6-03B878784D93}"/>
              </a:ext>
            </a:extLst>
          </p:cNvPr>
          <p:cNvSpPr txBox="1"/>
          <p:nvPr/>
        </p:nvSpPr>
        <p:spPr>
          <a:xfrm>
            <a:off x="667830" y="619548"/>
            <a:ext cx="2409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000" b="1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4926595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A57F-EF72-0C89-D7AE-6DA7B7CF1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62" y="415373"/>
            <a:ext cx="6203119" cy="590931"/>
          </a:xfrm>
        </p:spPr>
        <p:txBody>
          <a:bodyPr/>
          <a:lstStyle/>
          <a:p>
            <a:r>
              <a:rPr lang="en-SE" sz="3600" dirty="0">
                <a:latin typeface="Maven Pro Medium"/>
              </a:rPr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E96DF-4D29-1B66-EE56-2E5EBDB7BB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E" dirty="0"/>
              <a:t>Software group</a:t>
            </a:r>
          </a:p>
        </p:txBody>
      </p:sp>
      <p:pic>
        <p:nvPicPr>
          <p:cNvPr id="6" name="Bildobjekt 5" descr="En bild som visar himmel, byggnad, utomhus, gräs&#10;&#10;Automatiskt genererad beskrivning">
            <a:extLst>
              <a:ext uri="{FF2B5EF4-FFF2-40B4-BE49-F238E27FC236}">
                <a16:creationId xmlns:a16="http://schemas.microsoft.com/office/drawing/2014/main" id="{68D4C3A2-A5F8-023B-C6D0-F9DE27E77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5" y="1344969"/>
            <a:ext cx="12210472" cy="45067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2E82AB8-00E8-04F4-922A-B65838A22F26}"/>
              </a:ext>
            </a:extLst>
          </p:cNvPr>
          <p:cNvSpPr txBox="1">
            <a:spLocks/>
          </p:cNvSpPr>
          <p:nvPr/>
        </p:nvSpPr>
        <p:spPr>
          <a:xfrm>
            <a:off x="5105219" y="304573"/>
            <a:ext cx="6203119" cy="8125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kern="1200" baseline="0">
                <a:solidFill>
                  <a:schemeClr val="bg1"/>
                </a:solidFill>
                <a:latin typeface="Maven Pro Medium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SE" sz="3200" dirty="0">
                <a:latin typeface="Maven Pro Medium"/>
              </a:rPr>
              <a:t>Vanessa Silva</a:t>
            </a:r>
          </a:p>
          <a:p>
            <a:pPr algn="ctr"/>
            <a:r>
              <a:rPr lang="en-GB" sz="2000" u="sng" dirty="0">
                <a:latin typeface="Maven Pro Medium"/>
              </a:rPr>
              <a:t>v</a:t>
            </a:r>
            <a:r>
              <a:rPr lang="en-SE" sz="2000" u="sng" dirty="0">
                <a:latin typeface="Maven Pro Medium"/>
              </a:rPr>
              <a:t>anessa.silva@maxiv.lu.se</a:t>
            </a:r>
          </a:p>
        </p:txBody>
      </p:sp>
    </p:spTree>
    <p:extLst>
      <p:ext uri="{BB962C8B-B14F-4D97-AF65-F5344CB8AC3E}">
        <p14:creationId xmlns:p14="http://schemas.microsoft.com/office/powerpoint/2010/main" val="277407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C7178-1CF0-0AE1-8948-2CEF47B1E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4BEDBF-6814-3ADE-90C5-36CE674C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52E4AE-F106-579B-72AA-8665F2D21144}"/>
              </a:ext>
            </a:extLst>
          </p:cNvPr>
          <p:cNvSpPr txBox="1"/>
          <p:nvPr/>
        </p:nvSpPr>
        <p:spPr>
          <a:xfrm>
            <a:off x="62630" y="6095253"/>
            <a:ext cx="7703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000" b="1" dirty="0">
                <a:solidFill>
                  <a:schemeClr val="bg1"/>
                </a:solidFill>
              </a:rPr>
              <a:t>Main Application and Project Scope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EC5948-3DB5-7A78-35E4-88178D7F744D}"/>
              </a:ext>
            </a:extLst>
          </p:cNvPr>
          <p:cNvGrpSpPr/>
          <p:nvPr/>
        </p:nvGrpSpPr>
        <p:grpSpPr>
          <a:xfrm>
            <a:off x="6045200" y="233918"/>
            <a:ext cx="5759305" cy="2941083"/>
            <a:chOff x="226628" y="343984"/>
            <a:chExt cx="10390572" cy="524743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CA7B8D0-1382-B82D-CBEE-DCE174940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28" y="1893118"/>
              <a:ext cx="5222133" cy="3698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Methods and application of coherent X-ray diffraction imaging of  noncrystalline particles | Biophysical Reviews">
              <a:extLst>
                <a:ext uri="{FF2B5EF4-FFF2-40B4-BE49-F238E27FC236}">
                  <a16:creationId xmlns:a16="http://schemas.microsoft.com/office/drawing/2014/main" id="{8412F451-D609-9C5E-3BBB-1165EA549E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07"/>
            <a:stretch>
              <a:fillRect/>
            </a:stretch>
          </p:blipFill>
          <p:spPr bwMode="auto">
            <a:xfrm>
              <a:off x="7171268" y="2015066"/>
              <a:ext cx="3445932" cy="3329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305A92-E893-79DF-2DBB-2344177B9675}"/>
                </a:ext>
              </a:extLst>
            </p:cNvPr>
            <p:cNvSpPr txBox="1"/>
            <p:nvPr/>
          </p:nvSpPr>
          <p:spPr>
            <a:xfrm>
              <a:off x="5091568" y="343984"/>
              <a:ext cx="2008864" cy="604042"/>
            </a:xfrm>
            <a:prstGeom prst="rect">
              <a:avLst/>
            </a:prstGeom>
            <a:gradFill flip="none" rotWithShape="1">
              <a:gsLst>
                <a:gs pos="17000">
                  <a:schemeClr val="bg1"/>
                </a:gs>
                <a:gs pos="76000">
                  <a:schemeClr val="tx1">
                    <a:lumMod val="50000"/>
                    <a:lumOff val="50000"/>
                    <a:alpha val="66606"/>
                  </a:schemeClr>
                </a:gs>
                <a:gs pos="98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1600" dirty="0"/>
                <a:t>Combined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A1521B1-A773-F1CD-A6EC-14DB8D41D761}"/>
                </a:ext>
              </a:extLst>
            </p:cNvPr>
            <p:cNvSpPr txBox="1"/>
            <p:nvPr/>
          </p:nvSpPr>
          <p:spPr>
            <a:xfrm>
              <a:off x="2379134" y="1523786"/>
              <a:ext cx="1098162" cy="4667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1100" dirty="0"/>
                <a:t>XAS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D55720E-0576-6039-52B8-E4010AA66215}"/>
                </a:ext>
              </a:extLst>
            </p:cNvPr>
            <p:cNvSpPr txBox="1"/>
            <p:nvPr/>
          </p:nvSpPr>
          <p:spPr>
            <a:xfrm>
              <a:off x="8345154" y="1523786"/>
              <a:ext cx="1098162" cy="4667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1100" dirty="0"/>
                <a:t>XRD</a:t>
              </a:r>
            </a:p>
          </p:txBody>
        </p:sp>
        <p:cxnSp>
          <p:nvCxnSpPr>
            <p:cNvPr id="47" name="Curved Connector 46">
              <a:extLst>
                <a:ext uri="{FF2B5EF4-FFF2-40B4-BE49-F238E27FC236}">
                  <a16:creationId xmlns:a16="http://schemas.microsoft.com/office/drawing/2014/main" id="{F4769123-EC41-253D-0181-8E2F9F3C0311}"/>
                </a:ext>
              </a:extLst>
            </p:cNvPr>
            <p:cNvCxnSpPr>
              <a:stCxn id="41" idx="3"/>
              <a:endCxn id="44" idx="0"/>
            </p:cNvCxnSpPr>
            <p:nvPr/>
          </p:nvCxnSpPr>
          <p:spPr>
            <a:xfrm>
              <a:off x="7100433" y="646005"/>
              <a:ext cx="1793802" cy="877781"/>
            </a:xfrm>
            <a:prstGeom prst="curvedConnector2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>
              <a:extLst>
                <a:ext uri="{FF2B5EF4-FFF2-40B4-BE49-F238E27FC236}">
                  <a16:creationId xmlns:a16="http://schemas.microsoft.com/office/drawing/2014/main" id="{338FC368-DE4C-4C4E-7E50-9C15508E2BCB}"/>
                </a:ext>
              </a:extLst>
            </p:cNvPr>
            <p:cNvCxnSpPr>
              <a:cxnSpLocks/>
              <a:stCxn id="41" idx="1"/>
              <a:endCxn id="42" idx="0"/>
            </p:cNvCxnSpPr>
            <p:nvPr/>
          </p:nvCxnSpPr>
          <p:spPr>
            <a:xfrm rot="10800000" flipV="1">
              <a:off x="2928218" y="646003"/>
              <a:ext cx="2163353" cy="877781"/>
            </a:xfrm>
            <a:prstGeom prst="curvedConnector2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CEAE70-8605-8A6E-5AA2-C6D4A6A4F579}"/>
              </a:ext>
            </a:extLst>
          </p:cNvPr>
          <p:cNvGrpSpPr/>
          <p:nvPr/>
        </p:nvGrpSpPr>
        <p:grpSpPr>
          <a:xfrm>
            <a:off x="6514066" y="3544396"/>
            <a:ext cx="5123632" cy="2072824"/>
            <a:chOff x="6275888" y="3378819"/>
            <a:chExt cx="5428431" cy="23770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3B7BE3-18DC-61DD-6C30-B6FA37CD5B05}"/>
                </a:ext>
              </a:extLst>
            </p:cNvPr>
            <p:cNvSpPr/>
            <p:nvPr/>
          </p:nvSpPr>
          <p:spPr>
            <a:xfrm>
              <a:off x="6275888" y="3378819"/>
              <a:ext cx="5428431" cy="237700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tint val="66000"/>
                    <a:satMod val="160000"/>
                  </a:schemeClr>
                </a:gs>
                <a:gs pos="50000">
                  <a:schemeClr val="tx1">
                    <a:lumMod val="75000"/>
                    <a:lumOff val="25000"/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A0E7C1-59BD-C709-1300-D1D3C88F5C31}"/>
                </a:ext>
              </a:extLst>
            </p:cNvPr>
            <p:cNvSpPr txBox="1"/>
            <p:nvPr/>
          </p:nvSpPr>
          <p:spPr>
            <a:xfrm>
              <a:off x="7894639" y="3493595"/>
              <a:ext cx="2090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/>
                <a:t>Hard X-ray Beamline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A55DE3-A830-60E6-F32E-3880E5754922}"/>
                </a:ext>
              </a:extLst>
            </p:cNvPr>
            <p:cNvSpPr txBox="1"/>
            <p:nvPr/>
          </p:nvSpPr>
          <p:spPr>
            <a:xfrm>
              <a:off x="7015218" y="4293219"/>
              <a:ext cx="4177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/>
                <a:t>No need for  </a:t>
              </a:r>
              <a:r>
                <a:rPr lang="en-SE" i="1" dirty="0"/>
                <a:t>in vacuo </a:t>
              </a:r>
              <a:r>
                <a:rPr lang="en-SE" dirty="0"/>
                <a:t>sample environment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1C9538-A2CD-40AC-82B2-4280675A6A73}"/>
                </a:ext>
              </a:extLst>
            </p:cNvPr>
            <p:cNvSpPr txBox="1"/>
            <p:nvPr/>
          </p:nvSpPr>
          <p:spPr>
            <a:xfrm>
              <a:off x="6745689" y="5092843"/>
              <a:ext cx="4716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/>
                <a:t>Easy to perform </a:t>
              </a:r>
              <a:r>
                <a:rPr lang="en-SE" i="1" dirty="0"/>
                <a:t>in situ/in operando </a:t>
              </a:r>
              <a:r>
                <a:rPr lang="en-SE" dirty="0"/>
                <a:t>experiments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75D5950-F863-BA02-E246-A0141814B5B8}"/>
                </a:ext>
              </a:extLst>
            </p:cNvPr>
            <p:cNvCxnSpPr>
              <a:cxnSpLocks/>
            </p:cNvCxnSpPr>
            <p:nvPr/>
          </p:nvCxnSpPr>
          <p:spPr>
            <a:xfrm>
              <a:off x="8802708" y="3862927"/>
              <a:ext cx="0" cy="4302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F3934B8-FB48-29D3-FC8B-CAD61C03CD03}"/>
                </a:ext>
              </a:extLst>
            </p:cNvPr>
            <p:cNvCxnSpPr>
              <a:cxnSpLocks/>
            </p:cNvCxnSpPr>
            <p:nvPr/>
          </p:nvCxnSpPr>
          <p:spPr>
            <a:xfrm>
              <a:off x="8802708" y="4662551"/>
              <a:ext cx="0" cy="4302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ADA0869-C2F3-04B9-5C8F-BA68895CA013}"/>
              </a:ext>
            </a:extLst>
          </p:cNvPr>
          <p:cNvSpPr txBox="1"/>
          <p:nvPr/>
        </p:nvSpPr>
        <p:spPr>
          <a:xfrm>
            <a:off x="200748" y="1017179"/>
            <a:ext cx="444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</a:t>
            </a:r>
            <a:r>
              <a:rPr lang="en-SE" sz="1600" dirty="0"/>
              <a:t>erform XAS (range 1000 eV) in sub-second time 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338630-7F00-7561-FD08-A2342753C698}"/>
              </a:ext>
            </a:extLst>
          </p:cNvPr>
          <p:cNvSpPr txBox="1"/>
          <p:nvPr/>
        </p:nvSpPr>
        <p:spPr>
          <a:xfrm>
            <a:off x="200748" y="1517153"/>
            <a:ext cx="4564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Quickly change edges several thousands of eV apart: suitable for multi-element materials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1BFCF7-AF1B-E713-C1E0-AFFEA4EB8297}"/>
              </a:ext>
            </a:extLst>
          </p:cNvPr>
          <p:cNvSpPr txBox="1"/>
          <p:nvPr/>
        </p:nvSpPr>
        <p:spPr>
          <a:xfrm>
            <a:off x="200748" y="2078675"/>
            <a:ext cx="4564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Perform XRD combined with XAS in the end of every edge scanning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7CC0FE-9D81-C9C9-FF7E-93320A9701DF}"/>
              </a:ext>
            </a:extLst>
          </p:cNvPr>
          <p:cNvSpPr txBox="1"/>
          <p:nvPr/>
        </p:nvSpPr>
        <p:spPr>
          <a:xfrm>
            <a:off x="200748" y="2641595"/>
            <a:ext cx="4564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System flexible enough to allow user to configure desired experiment combination order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EFEF0-C1BE-A1E3-C441-AD74875B688C}"/>
              </a:ext>
            </a:extLst>
          </p:cNvPr>
          <p:cNvSpPr txBox="1"/>
          <p:nvPr/>
        </p:nvSpPr>
        <p:spPr>
          <a:xfrm>
            <a:off x="200748" y="3187829"/>
            <a:ext cx="5628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Data saved on the same HDF5 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AFDBDD-AB30-6F92-88FC-6C6A5B3A7A09}"/>
              </a:ext>
            </a:extLst>
          </p:cNvPr>
          <p:cNvSpPr txBox="1"/>
          <p:nvPr/>
        </p:nvSpPr>
        <p:spPr>
          <a:xfrm>
            <a:off x="200748" y="3520318"/>
            <a:ext cx="2449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The experiment scan and its multiple energy edges &amp; techniques are configured only once by the user in a </a:t>
            </a:r>
            <a:r>
              <a:rPr lang="en-SE" sz="1600" u="sng" dirty="0"/>
              <a:t>single scan macro</a:t>
            </a:r>
          </a:p>
        </p:txBody>
      </p:sp>
      <p:pic>
        <p:nvPicPr>
          <p:cNvPr id="13" name="Picture 12" descr="A machine with wires and a piece of metal&#10;&#10;AI-generated content may be incorrect.">
            <a:extLst>
              <a:ext uri="{FF2B5EF4-FFF2-40B4-BE49-F238E27FC236}">
                <a16:creationId xmlns:a16="http://schemas.microsoft.com/office/drawing/2014/main" id="{5534177F-36A6-4BE3-4A2A-C159586FE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3524" y="3544396"/>
            <a:ext cx="3100034" cy="2098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26AF50-63E2-08D1-A96F-86934CD42552}"/>
              </a:ext>
            </a:extLst>
          </p:cNvPr>
          <p:cNvSpPr txBox="1"/>
          <p:nvPr/>
        </p:nvSpPr>
        <p:spPr>
          <a:xfrm>
            <a:off x="3340952" y="5660604"/>
            <a:ext cx="2390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1100" dirty="0"/>
              <a:t>Battery Sample Environment @ Balder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05FB7D-C923-E3BE-0264-55527DF0FBF0}"/>
              </a:ext>
            </a:extLst>
          </p:cNvPr>
          <p:cNvSpPr txBox="1"/>
          <p:nvPr/>
        </p:nvSpPr>
        <p:spPr>
          <a:xfrm>
            <a:off x="305215" y="296298"/>
            <a:ext cx="4239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200" b="1" dirty="0"/>
              <a:t>Multimodal Experiment</a:t>
            </a:r>
          </a:p>
        </p:txBody>
      </p:sp>
    </p:spTree>
    <p:extLst>
      <p:ext uri="{BB962C8B-B14F-4D97-AF65-F5344CB8AC3E}">
        <p14:creationId xmlns:p14="http://schemas.microsoft.com/office/powerpoint/2010/main" val="41957526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6B29E8-8E86-D3B0-C89E-05C1C932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1" y="1508088"/>
            <a:ext cx="3647726" cy="493981"/>
          </a:xfrm>
        </p:spPr>
        <p:txBody>
          <a:bodyPr/>
          <a:lstStyle/>
          <a:p>
            <a:r>
              <a:rPr lang="en-SE" dirty="0"/>
              <a:t>The challenge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BFBCB8-F0E9-D22C-870F-17C574BEBC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0D7E9F-0D17-21E2-4B66-9508981F6619}"/>
              </a:ext>
            </a:extLst>
          </p:cNvPr>
          <p:cNvSpPr/>
          <p:nvPr/>
        </p:nvSpPr>
        <p:spPr>
          <a:xfrm>
            <a:off x="8426485" y="3393354"/>
            <a:ext cx="3592599" cy="3174499"/>
          </a:xfrm>
          <a:prstGeom prst="rect">
            <a:avLst/>
          </a:prstGeom>
          <a:solidFill>
            <a:schemeClr val="accent4">
              <a:alpha val="3606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CC8AA4-2A61-6A4A-5904-99E385399026}"/>
              </a:ext>
            </a:extLst>
          </p:cNvPr>
          <p:cNvSpPr/>
          <p:nvPr/>
        </p:nvSpPr>
        <p:spPr>
          <a:xfrm>
            <a:off x="4914900" y="3393354"/>
            <a:ext cx="3513350" cy="3174499"/>
          </a:xfrm>
          <a:prstGeom prst="rect">
            <a:avLst/>
          </a:prstGeom>
          <a:solidFill>
            <a:schemeClr val="accent5">
              <a:lumMod val="20000"/>
              <a:lumOff val="80000"/>
              <a:alpha val="5880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C013A1-392F-9E83-08F7-6ACC8C841B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SE" dirty="0"/>
              <a:t>Scan motion orchestration done by hardware</a:t>
            </a:r>
          </a:p>
          <a:p>
            <a:r>
              <a:rPr lang="en-SE" dirty="0"/>
              <a:t>Allow multi-techniques scan to be performed</a:t>
            </a:r>
          </a:p>
          <a:p>
            <a:r>
              <a:rPr lang="en-SE" dirty="0"/>
              <a:t>Easy to be configured by the user</a:t>
            </a:r>
          </a:p>
          <a:p>
            <a:r>
              <a:rPr lang="en-SE" dirty="0"/>
              <a:t>Use Sardana framework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17FA69-2BD2-AF92-CFCB-ECE25FE441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E" dirty="0"/>
              <a:t>Software group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58001B-F733-2474-7970-BE1487F53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140" y="75749"/>
            <a:ext cx="5515341" cy="33433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9F0454-EBCB-01D6-D2EC-CB7AABA8A65F}"/>
              </a:ext>
            </a:extLst>
          </p:cNvPr>
          <p:cNvSpPr/>
          <p:nvPr/>
        </p:nvSpPr>
        <p:spPr>
          <a:xfrm>
            <a:off x="7670983" y="3393354"/>
            <a:ext cx="1455433" cy="65598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</a:t>
            </a:r>
            <a:r>
              <a:rPr lang="en-SE" sz="1600" dirty="0"/>
              <a:t>ew concept of scan macro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561C6A-BEA1-7D76-614A-A4BC71532BB4}"/>
              </a:ext>
            </a:extLst>
          </p:cNvPr>
          <p:cNvSpPr/>
          <p:nvPr/>
        </p:nvSpPr>
        <p:spPr>
          <a:xfrm>
            <a:off x="5740271" y="4049337"/>
            <a:ext cx="1373251" cy="509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err="1"/>
              <a:t>Current</a:t>
            </a:r>
            <a:endParaRPr lang="en-SE" sz="16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E5717F0-73F1-2F85-5A27-F8E99BDB96CE}"/>
              </a:ext>
            </a:extLst>
          </p:cNvPr>
          <p:cNvSpPr/>
          <p:nvPr/>
        </p:nvSpPr>
        <p:spPr>
          <a:xfrm>
            <a:off x="5451140" y="4664246"/>
            <a:ext cx="2066193" cy="645905"/>
          </a:xfrm>
          <a:prstGeom prst="round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52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  <a:alpha val="58327"/>
                </a:schemeClr>
              </a:gs>
              <a:gs pos="99000">
                <a:schemeClr val="accent2">
                  <a:lumMod val="99000"/>
                  <a:satMod val="120000"/>
                  <a:shade val="78000"/>
                  <a:alpha val="54114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</a:t>
            </a:r>
            <a:r>
              <a:rPr lang="en-SE" sz="1400" dirty="0"/>
              <a:t>can macro</a:t>
            </a:r>
          </a:p>
          <a:p>
            <a:pPr algn="ctr"/>
            <a:r>
              <a:rPr lang="en-SE" sz="1400" dirty="0"/>
              <a:t>(continuous scan)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2E76EA3-9B9B-8C20-48AF-757E674E01AF}"/>
              </a:ext>
            </a:extLst>
          </p:cNvPr>
          <p:cNvSpPr/>
          <p:nvPr/>
        </p:nvSpPr>
        <p:spPr>
          <a:xfrm>
            <a:off x="5099446" y="5453814"/>
            <a:ext cx="2769579" cy="1020440"/>
          </a:xfrm>
          <a:prstGeom prst="round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52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  <a:alpha val="58327"/>
                </a:schemeClr>
              </a:gs>
              <a:gs pos="99000">
                <a:schemeClr val="accent2">
                  <a:lumMod val="99000"/>
                  <a:satMod val="120000"/>
                  <a:shade val="78000"/>
                  <a:alpha val="54114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Scan </a:t>
            </a:r>
            <a:r>
              <a:rPr lang="sv-SE" sz="1400" u="sng" dirty="0" err="1"/>
              <a:t>single</a:t>
            </a:r>
            <a:r>
              <a:rPr lang="sv-SE" sz="1400" dirty="0"/>
              <a:t> </a:t>
            </a:r>
            <a:r>
              <a:rPr lang="sv-SE" sz="1400" dirty="0" err="1"/>
              <a:t>energy</a:t>
            </a:r>
            <a:r>
              <a:rPr lang="sv-SE" sz="1400" dirty="0"/>
              <a:t> </a:t>
            </a:r>
            <a:r>
              <a:rPr lang="sv-SE" sz="1400" dirty="0" err="1"/>
              <a:t>range</a:t>
            </a:r>
            <a:endParaRPr lang="sv-SE" sz="1400" dirty="0"/>
          </a:p>
          <a:p>
            <a:pPr algn="ctr"/>
            <a:r>
              <a:rPr lang="sv-SE" sz="1400" dirty="0"/>
              <a:t>Prepares and </a:t>
            </a:r>
            <a:r>
              <a:rPr lang="sv-SE" sz="1400" dirty="0" err="1"/>
              <a:t>acquire</a:t>
            </a:r>
            <a:r>
              <a:rPr lang="sv-SE" sz="1400" dirty="0"/>
              <a:t> data </a:t>
            </a:r>
            <a:r>
              <a:rPr lang="sv-SE" sz="1400" dirty="0" err="1"/>
              <a:t>using</a:t>
            </a:r>
            <a:r>
              <a:rPr lang="sv-SE" sz="1400" dirty="0"/>
              <a:t> </a:t>
            </a:r>
            <a:r>
              <a:rPr lang="sv-SE" sz="1400" u="sng" dirty="0"/>
              <a:t>same </a:t>
            </a:r>
            <a:r>
              <a:rPr lang="sv-SE" sz="1400" u="sng" dirty="0" err="1"/>
              <a:t>pulse</a:t>
            </a:r>
            <a:r>
              <a:rPr lang="sv-SE" sz="1400" u="sng" dirty="0"/>
              <a:t> </a:t>
            </a:r>
            <a:r>
              <a:rPr lang="sv-SE" sz="1400" u="sng" dirty="0" err="1"/>
              <a:t>train</a:t>
            </a:r>
            <a:r>
              <a:rPr lang="sv-SE" sz="1400" dirty="0"/>
              <a:t> for all </a:t>
            </a:r>
            <a:r>
              <a:rPr lang="sv-SE" sz="1400" dirty="0" err="1"/>
              <a:t>detectors</a:t>
            </a:r>
            <a:endParaRPr lang="en-SE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BA415B-4338-7A24-234D-6609107E3F81}"/>
              </a:ext>
            </a:extLst>
          </p:cNvPr>
          <p:cNvSpPr/>
          <p:nvPr/>
        </p:nvSpPr>
        <p:spPr>
          <a:xfrm>
            <a:off x="9683877" y="4049337"/>
            <a:ext cx="1373251" cy="509612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New</a:t>
            </a:r>
            <a:endParaRPr lang="en-SE" sz="16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BF7FE59-1265-E085-7096-9052BF14B5E9}"/>
              </a:ext>
            </a:extLst>
          </p:cNvPr>
          <p:cNvSpPr/>
          <p:nvPr/>
        </p:nvSpPr>
        <p:spPr>
          <a:xfrm>
            <a:off x="9337405" y="4664245"/>
            <a:ext cx="2066193" cy="645905"/>
          </a:xfrm>
          <a:prstGeom prst="round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52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  <a:alpha val="58327"/>
                </a:schemeClr>
              </a:gs>
              <a:gs pos="99000">
                <a:schemeClr val="accent2">
                  <a:lumMod val="99000"/>
                  <a:satMod val="120000"/>
                  <a:shade val="78000"/>
                  <a:alpha val="54114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</a:t>
            </a:r>
            <a:r>
              <a:rPr lang="en-SE" sz="1400" dirty="0"/>
              <a:t>can macro</a:t>
            </a:r>
          </a:p>
          <a:p>
            <a:pPr algn="ctr"/>
            <a:r>
              <a:rPr lang="en-SE" sz="1400" dirty="0"/>
              <a:t>(continuous scan)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ECAD198-687C-75DA-D522-57B7656D5253}"/>
              </a:ext>
            </a:extLst>
          </p:cNvPr>
          <p:cNvSpPr/>
          <p:nvPr/>
        </p:nvSpPr>
        <p:spPr>
          <a:xfrm>
            <a:off x="8760037" y="5418305"/>
            <a:ext cx="3142494" cy="1055949"/>
          </a:xfrm>
          <a:prstGeom prst="round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52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  <a:alpha val="58327"/>
                </a:schemeClr>
              </a:gs>
              <a:gs pos="99000">
                <a:schemeClr val="accent2">
                  <a:lumMod val="99000"/>
                  <a:satMod val="120000"/>
                  <a:shade val="78000"/>
                  <a:alpha val="54114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Scan </a:t>
            </a:r>
            <a:r>
              <a:rPr lang="sv-SE" sz="1400" u="sng" dirty="0" err="1"/>
              <a:t>multiple</a:t>
            </a:r>
            <a:r>
              <a:rPr lang="sv-SE" sz="1400" dirty="0"/>
              <a:t> </a:t>
            </a:r>
            <a:r>
              <a:rPr lang="sv-SE" sz="1400" dirty="0" err="1"/>
              <a:t>energy</a:t>
            </a:r>
            <a:r>
              <a:rPr lang="sv-SE" sz="1400" dirty="0"/>
              <a:t> </a:t>
            </a:r>
            <a:r>
              <a:rPr lang="sv-SE" sz="1400" dirty="0" err="1"/>
              <a:t>ranges</a:t>
            </a:r>
            <a:endParaRPr lang="sv-SE" sz="1400" dirty="0"/>
          </a:p>
          <a:p>
            <a:pPr algn="ctr"/>
            <a:r>
              <a:rPr lang="sv-SE" sz="1400" dirty="0"/>
              <a:t>Prepares and </a:t>
            </a:r>
            <a:r>
              <a:rPr lang="sv-SE" sz="1400" dirty="0" err="1"/>
              <a:t>acquire</a:t>
            </a:r>
            <a:r>
              <a:rPr lang="sv-SE" sz="1400" dirty="0"/>
              <a:t> data </a:t>
            </a:r>
            <a:r>
              <a:rPr lang="sv-SE" sz="1400" dirty="0" err="1"/>
              <a:t>using</a:t>
            </a:r>
            <a:r>
              <a:rPr lang="sv-SE" sz="1400" dirty="0"/>
              <a:t> </a:t>
            </a:r>
            <a:r>
              <a:rPr lang="sv-SE" sz="1400" u="sng" dirty="0"/>
              <a:t>different </a:t>
            </a:r>
            <a:r>
              <a:rPr lang="sv-SE" sz="1400" u="sng" dirty="0" err="1"/>
              <a:t>pulse</a:t>
            </a:r>
            <a:r>
              <a:rPr lang="sv-SE" sz="1400" u="sng" dirty="0"/>
              <a:t> </a:t>
            </a:r>
            <a:r>
              <a:rPr lang="sv-SE" sz="1400" u="sng" dirty="0" err="1"/>
              <a:t>trains</a:t>
            </a:r>
            <a:r>
              <a:rPr lang="sv-SE" sz="1400" u="sng" dirty="0"/>
              <a:t> </a:t>
            </a:r>
            <a:r>
              <a:rPr lang="sv-SE" sz="1400" dirty="0"/>
              <a:t>for different </a:t>
            </a:r>
            <a:r>
              <a:rPr lang="sv-SE" sz="1400" dirty="0" err="1"/>
              <a:t>detectors</a:t>
            </a:r>
            <a:r>
              <a:rPr lang="sv-SE" sz="1400" dirty="0"/>
              <a:t> and </a:t>
            </a:r>
            <a:r>
              <a:rPr lang="sv-SE" sz="1400" dirty="0" err="1"/>
              <a:t>its</a:t>
            </a:r>
            <a:r>
              <a:rPr lang="sv-SE" sz="1400" dirty="0"/>
              <a:t> </a:t>
            </a:r>
            <a:r>
              <a:rPr lang="sv-SE" sz="1400" dirty="0" err="1"/>
              <a:t>associated</a:t>
            </a:r>
            <a:r>
              <a:rPr lang="sv-SE" sz="1400" dirty="0"/>
              <a:t> </a:t>
            </a:r>
            <a:r>
              <a:rPr lang="sv-SE" sz="1400" dirty="0" err="1"/>
              <a:t>technique</a:t>
            </a:r>
            <a:endParaRPr lang="sv-SE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A12ABA-2C9C-BAAE-E3A1-9A0EA8494999}"/>
              </a:ext>
            </a:extLst>
          </p:cNvPr>
          <p:cNvSpPr txBox="1"/>
          <p:nvPr/>
        </p:nvSpPr>
        <p:spPr>
          <a:xfrm>
            <a:off x="13962185" y="37806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71334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7D391-15A3-0469-86A1-508BFF672E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16FD4-6574-51CB-2CEB-E3974B8A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550" y="1951672"/>
            <a:ext cx="7454900" cy="1477328"/>
          </a:xfrm>
        </p:spPr>
        <p:txBody>
          <a:bodyPr/>
          <a:lstStyle/>
          <a:p>
            <a:r>
              <a:rPr lang="en-SE" dirty="0"/>
              <a:t>How’s the beamline energy scanned?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C9628D-B598-C64C-A8A7-FC516C99D8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662" y="6374935"/>
            <a:ext cx="5163645" cy="258532"/>
          </a:xfrm>
        </p:spPr>
        <p:txBody>
          <a:bodyPr/>
          <a:lstStyle/>
          <a:p>
            <a:r>
              <a:rPr lang="en-SE" dirty="0"/>
              <a:t>Software group</a:t>
            </a:r>
          </a:p>
        </p:txBody>
      </p:sp>
    </p:spTree>
    <p:extLst>
      <p:ext uri="{BB962C8B-B14F-4D97-AF65-F5344CB8AC3E}">
        <p14:creationId xmlns:p14="http://schemas.microsoft.com/office/powerpoint/2010/main" val="3729610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DD3B3-F8FE-51F3-3D3A-86C29FA2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89F25-DC19-1BBB-2CA3-A3C98CEC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 dirty="0"/>
          </a:p>
        </p:txBody>
      </p:sp>
      <p:pic>
        <p:nvPicPr>
          <p:cNvPr id="7" name="Picture 6" descr="A large machine in a factory&#10;&#10;Description automatically generated">
            <a:extLst>
              <a:ext uri="{FF2B5EF4-FFF2-40B4-BE49-F238E27FC236}">
                <a16:creationId xmlns:a16="http://schemas.microsoft.com/office/drawing/2014/main" id="{31C9832F-0A70-06CD-CBA4-28F38BEF85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9"/>
          <a:stretch>
            <a:fillRect/>
          </a:stretch>
        </p:blipFill>
        <p:spPr>
          <a:xfrm>
            <a:off x="-1" y="942782"/>
            <a:ext cx="12191999" cy="51202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475713-C3FB-4F0B-8E14-714479EEA730}"/>
              </a:ext>
            </a:extLst>
          </p:cNvPr>
          <p:cNvSpPr txBox="1"/>
          <p:nvPr/>
        </p:nvSpPr>
        <p:spPr>
          <a:xfrm>
            <a:off x="164595" y="6124714"/>
            <a:ext cx="2730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000" b="1" dirty="0">
                <a:solidFill>
                  <a:schemeClr val="bg1"/>
                </a:solidFill>
              </a:rPr>
              <a:t>Energy Scan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ED2B0-076D-6BEC-BA2C-9640A3D38ED5}"/>
              </a:ext>
            </a:extLst>
          </p:cNvPr>
          <p:cNvSpPr/>
          <p:nvPr/>
        </p:nvSpPr>
        <p:spPr>
          <a:xfrm>
            <a:off x="4741333" y="1078706"/>
            <a:ext cx="3124200" cy="4848418"/>
          </a:xfrm>
          <a:prstGeom prst="rect">
            <a:avLst/>
          </a:prstGeom>
          <a:noFill/>
          <a:ln w="76200">
            <a:gradFill flip="none" rotWithShape="1">
              <a:gsLst>
                <a:gs pos="28000">
                  <a:schemeClr val="accent5">
                    <a:lumMod val="5000"/>
                    <a:lumOff val="95000"/>
                  </a:schemeClr>
                </a:gs>
                <a:gs pos="56000">
                  <a:schemeClr val="tx1">
                    <a:lumMod val="50000"/>
                    <a:lumOff val="50000"/>
                  </a:schemeClr>
                </a:gs>
                <a:gs pos="80000">
                  <a:schemeClr val="tx1">
                    <a:lumMod val="75000"/>
                    <a:lumOff val="2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6734A-6224-8713-4873-4D54A797A7B4}"/>
              </a:ext>
            </a:extLst>
          </p:cNvPr>
          <p:cNvSpPr txBox="1"/>
          <p:nvPr/>
        </p:nvSpPr>
        <p:spPr>
          <a:xfrm>
            <a:off x="4117652" y="210177"/>
            <a:ext cx="3956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200" b="1" dirty="0"/>
              <a:t>Balder’s Optical Hutch</a:t>
            </a:r>
          </a:p>
        </p:txBody>
      </p:sp>
    </p:spTree>
    <p:extLst>
      <p:ext uri="{BB962C8B-B14F-4D97-AF65-F5344CB8AC3E}">
        <p14:creationId xmlns:p14="http://schemas.microsoft.com/office/powerpoint/2010/main" val="4141604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E6CF9-E8C3-2B9D-6560-49FFD564C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BD014-D517-1B49-D680-B8F20F33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7E0135-8D94-80E4-0EE5-35B4E1AEE9C5}"/>
              </a:ext>
            </a:extLst>
          </p:cNvPr>
          <p:cNvSpPr txBox="1"/>
          <p:nvPr/>
        </p:nvSpPr>
        <p:spPr>
          <a:xfrm>
            <a:off x="105753" y="6112014"/>
            <a:ext cx="2730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000" b="1" dirty="0">
                <a:solidFill>
                  <a:schemeClr val="bg1"/>
                </a:solidFill>
              </a:rPr>
              <a:t>Energy Scan</a:t>
            </a:r>
          </a:p>
        </p:txBody>
      </p:sp>
      <p:pic>
        <p:nvPicPr>
          <p:cNvPr id="4" name="Picture 3" descr="A large machine in a factory&#10;&#10;Description automatically generated">
            <a:extLst>
              <a:ext uri="{FF2B5EF4-FFF2-40B4-BE49-F238E27FC236}">
                <a16:creationId xmlns:a16="http://schemas.microsoft.com/office/drawing/2014/main" id="{35E2AA71-3EFC-766E-444B-D1607A9C3F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9"/>
          <a:stretch>
            <a:fillRect/>
          </a:stretch>
        </p:blipFill>
        <p:spPr>
          <a:xfrm>
            <a:off x="-1" y="942782"/>
            <a:ext cx="12191999" cy="5120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A28BA9-7E7D-C018-A552-34029AE23E3C}"/>
              </a:ext>
            </a:extLst>
          </p:cNvPr>
          <p:cNvSpPr txBox="1"/>
          <p:nvPr/>
        </p:nvSpPr>
        <p:spPr>
          <a:xfrm>
            <a:off x="4117652" y="210177"/>
            <a:ext cx="3956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3200" b="1" dirty="0"/>
              <a:t>Balder’s Optical Hutch</a:t>
            </a:r>
          </a:p>
        </p:txBody>
      </p:sp>
    </p:spTree>
    <p:extLst>
      <p:ext uri="{BB962C8B-B14F-4D97-AF65-F5344CB8AC3E}">
        <p14:creationId xmlns:p14="http://schemas.microsoft.com/office/powerpoint/2010/main" val="2176360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AX IV">
  <a:themeElements>
    <a:clrScheme name="MAX IV ny">
      <a:dk1>
        <a:srgbClr val="001427"/>
      </a:dk1>
      <a:lt1>
        <a:srgbClr val="FFFFFF"/>
      </a:lt1>
      <a:dk2>
        <a:srgbClr val="00570C"/>
      </a:dk2>
      <a:lt2>
        <a:srgbClr val="FB8C00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81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X IV" id="{516FC9ED-6BBD-C744-B2F0-90A71CB59E0C}" vid="{13190349-0772-8741-AF07-2E14FF89C4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MAX IV Power Point</Template>
  <TotalTime>33269</TotalTime>
  <Words>1544</Words>
  <Application>Microsoft Macintosh PowerPoint</Application>
  <PresentationFormat>Widescreen</PresentationFormat>
  <Paragraphs>382</Paragraphs>
  <Slides>42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Cambria Math</vt:lpstr>
      <vt:lpstr>Maven Pro Medium</vt:lpstr>
      <vt:lpstr>Open Sans Light</vt:lpstr>
      <vt:lpstr>Roboto</vt:lpstr>
      <vt:lpstr>MAX IV</vt:lpstr>
      <vt:lpstr>Multimodal DAQ system at Balder beamline</vt:lpstr>
      <vt:lpstr>PowerPoint Presentation</vt:lpstr>
      <vt:lpstr>Balder</vt:lpstr>
      <vt:lpstr>PowerPoint Presentation</vt:lpstr>
      <vt:lpstr>PowerPoint Presentation</vt:lpstr>
      <vt:lpstr>The challenge</vt:lpstr>
      <vt:lpstr>How’s the beamline energy scanned?</vt:lpstr>
      <vt:lpstr>PowerPoint Presentation</vt:lpstr>
      <vt:lpstr>PowerPoint Presentation</vt:lpstr>
      <vt:lpstr>PowerPoint Presentation</vt:lpstr>
      <vt:lpstr>ç</vt:lpstr>
      <vt:lpstr>ç</vt:lpstr>
      <vt:lpstr>ç</vt:lpstr>
      <vt:lpstr>How’s the experiment synchronization performed?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</vt:lpstr>
      <vt:lpstr>PowerPoint Presentation</vt:lpstr>
      <vt:lpstr>PowerPoint Presentation</vt:lpstr>
      <vt:lpstr>PowerPoint Presentation</vt:lpstr>
      <vt:lpstr>PowerPoint Presentation</vt:lpstr>
      <vt:lpstr>How’s the experiment configured and controlled at the beamline?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Configuration file in JSON format example</vt:lpstr>
      <vt:lpstr>PowerPoint Presentation</vt:lpstr>
      <vt:lpstr>PowerPoint Presentation</vt:lpstr>
      <vt:lpstr>PowerPoint Presentation</vt:lpstr>
      <vt:lpstr>PowerPoint Presentation</vt:lpstr>
      <vt:lpstr>Initial Results</vt:lpstr>
      <vt:lpstr>PowerPoint Presentation</vt:lpstr>
      <vt:lpstr>PowerPoint Presentation</vt:lpstr>
      <vt:lpstr>Next steps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 Silva</dc:creator>
  <cp:lastModifiedBy>Vanessa Silva</cp:lastModifiedBy>
  <cp:revision>105</cp:revision>
  <dcterms:created xsi:type="dcterms:W3CDTF">2023-08-01T09:33:51Z</dcterms:created>
  <dcterms:modified xsi:type="dcterms:W3CDTF">2025-08-13T07:08:16Z</dcterms:modified>
</cp:coreProperties>
</file>