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46"/>
  </p:notesMasterIdLst>
  <p:sldIdLst>
    <p:sldId id="271" r:id="rId6"/>
    <p:sldId id="298" r:id="rId7"/>
    <p:sldId id="330" r:id="rId8"/>
    <p:sldId id="269" r:id="rId9"/>
    <p:sldId id="307" r:id="rId10"/>
    <p:sldId id="336" r:id="rId11"/>
    <p:sldId id="301" r:id="rId12"/>
    <p:sldId id="333" r:id="rId13"/>
    <p:sldId id="334" r:id="rId14"/>
    <p:sldId id="335" r:id="rId15"/>
    <p:sldId id="337" r:id="rId16"/>
    <p:sldId id="338" r:id="rId17"/>
    <p:sldId id="321" r:id="rId18"/>
    <p:sldId id="328" r:id="rId19"/>
    <p:sldId id="326" r:id="rId20"/>
    <p:sldId id="277" r:id="rId21"/>
    <p:sldId id="329" r:id="rId22"/>
    <p:sldId id="325" r:id="rId23"/>
    <p:sldId id="278" r:id="rId24"/>
    <p:sldId id="279" r:id="rId25"/>
    <p:sldId id="331" r:id="rId26"/>
    <p:sldId id="281" r:id="rId27"/>
    <p:sldId id="282" r:id="rId28"/>
    <p:sldId id="284" r:id="rId29"/>
    <p:sldId id="288" r:id="rId30"/>
    <p:sldId id="289" r:id="rId31"/>
    <p:sldId id="290" r:id="rId32"/>
    <p:sldId id="291" r:id="rId33"/>
    <p:sldId id="292" r:id="rId34"/>
    <p:sldId id="295" r:id="rId35"/>
    <p:sldId id="296" r:id="rId36"/>
    <p:sldId id="294" r:id="rId37"/>
    <p:sldId id="293" r:id="rId38"/>
    <p:sldId id="322" r:id="rId39"/>
    <p:sldId id="315" r:id="rId40"/>
    <p:sldId id="317" r:id="rId41"/>
    <p:sldId id="313" r:id="rId42"/>
    <p:sldId id="316" r:id="rId43"/>
    <p:sldId id="314" r:id="rId44"/>
    <p:sldId id="327" r:id="rId4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0"/>
    <p:restoredTop sz="89380"/>
  </p:normalViewPr>
  <p:slideViewPr>
    <p:cSldViewPr snapToGrid="0" snapToObjects="1" showGuides="1">
      <p:cViewPr varScale="1">
        <p:scale>
          <a:sx n="64" d="100"/>
          <a:sy n="64" d="100"/>
        </p:scale>
        <p:origin x="192" y="9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3D0AE-253A-0841-99E6-ED326168C812}" type="datetimeFigureOut">
              <a:rPr lang="sv-SE" smtClean="0"/>
              <a:t>2025-11-13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F5DC-E62E-1741-B9C7-0404885C39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25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232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A418D-C777-6618-E1C5-9BD2454FB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A7BE8D-FE5A-24B6-DFEA-D091F6D23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88BB6-6FF7-5FBF-295E-6AED1B99F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CC53D-4BF4-43A4-A8C2-136FFD4BC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108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B8DFA-22C3-C712-BC00-D6CB5D964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23A5ED-75CB-AE31-4570-F0222102B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C63D89-72D6-645E-22FD-7CBB5B695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Restricted functionality in 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9D6DA-7095-86C5-D3AE-A1890BA46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591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8E0AD-90F2-2C56-9673-CD64D63DB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7CD9069-05F8-1CA4-F951-F58233516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C3F9AD3-7CA2-8BB9-0A0B-3990958CC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E90777E-13DF-E844-75F5-B114150DA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0D7E3-35CB-4076-94E6-B40F1324909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679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Used to have a specific CPP template to create RPM.</a:t>
            </a:r>
            <a:br>
              <a:rPr lang="en-GB" dirty="0"/>
            </a:br>
            <a:r>
              <a:rPr lang="en-GB" dirty="0"/>
              <a:t>Less than 30 tango device servers.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0D7E3-35CB-4076-94E6-B40F1324909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0D7E3-35CB-4076-94E6-B40F1324909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AA639-23D0-E694-39A2-ECDAA97A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6BDF863-FB0F-D5EE-DB35-AD4BCD52E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C4EE597-724A-2B60-D610-1A1FD35A2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project where we keep GitLab CI templates. Only one file to include in projects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85F4B84-183B-7A2D-0EC3-8D1024E84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0D7E3-35CB-4076-94E6-B40F1324909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381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Not fully migrated to pyproject.toml. But planning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776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9E98D-412F-B639-6D36-E6D8EEC04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795CC-DA67-4915-C882-786E282C5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33545-8394-95BD-10B3-E88955B76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Published on GitLab Pages. Still experimental – script to improve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F9A8F-F904-C934-0F75-06C3E7F45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061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1304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We pip install the package. PyTango wasn’t available as wheel. Also ensure that we test with the current version deployed (9.3.6) and not latest.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27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494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995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671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646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139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1673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560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220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03095-28D6-88FE-33EB-6634B9A7A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6238C0-72C6-4A47-9BA2-C6CA4FE0D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BE3630-018D-FDB0-7B60-D6EBC4C99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Restricted functionality in 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576E-D9AB-7E86-5382-DF87BC774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28184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73024-91EA-7F05-F796-746089245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7CEDEAC-4492-52DB-95B2-45FAC45015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796BA97-7A77-8088-98C0-C8BD28361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88FCAEB-F782-CA39-EC90-799C59A66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0D7E3-35CB-4076-94E6-B40F1324909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24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0D7E3-35CB-4076-94E6-B40F13249094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27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Restricted functionality in 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569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B318C-D74C-4F94-1211-1B5E78F1B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99A8183-F91D-2F77-1BBD-1D4857414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BD90DA7-2390-D350-3089-2833759B3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208B920-022B-71B5-561F-F27DF70FE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0D7E3-35CB-4076-94E6-B40F13249094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34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I can create a generic repo for SciData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51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46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28E4F-6A26-D284-648B-00108E53C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500822-11EA-0107-316D-ED87BC1F5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63A17D-FD09-977C-A325-6B75277DF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6754D-0675-21B9-6248-22BC5FB27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971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E52F7-A7AA-10F0-FA1B-64CEB85A0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E644D5-1FCA-CCE2-83A0-B56848673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9B9DF-B5EB-E827-FA00-B0E1F115E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</a:t>
            </a:r>
            <a:r>
              <a:rPr lang="en-SE" dirty="0"/>
              <a:t>ango_ds role automatically installs python, cpptango and pytango using the inventory default value. Can be overwritten to test new versions.</a:t>
            </a:r>
          </a:p>
          <a:p>
            <a:r>
              <a:rPr lang="en-SE" dirty="0"/>
              <a:t>Ansible role will automatically restart the tango ds if the version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1FAE0-188C-BB9D-E2CF-CB5ABF45A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48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CC41B-CDE1-63E7-3A4C-411A48039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9AFD74-87A6-AA4D-8563-79C5904B7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84D46B-9C7B-82ED-4C3A-FF579E416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1C3B2-72F1-6E8D-9C79-8FF2F8DD3E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15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BDCDF-FCF0-7106-98B7-003EA16EF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6A5BD4-1CE2-D7CA-3F26-1D80A49BB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0C2A38-C6D2-5121-BD7B-304AC0EF3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34733-9706-18E6-8DAE-979DC7A23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1F5DC-E62E-1741-B9C7-0404885C399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235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529DF94E-7FFF-494A-BAA0-214AB0500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12" name="Rubrik 11">
            <a:extLst>
              <a:ext uri="{FF2B5EF4-FFF2-40B4-BE49-F238E27FC236}">
                <a16:creationId xmlns:a16="http://schemas.microsoft.com/office/drawing/2014/main" id="{A9B53288-F758-3E4E-AE32-84B959CB3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1E984F-C848-8F4D-A99F-B3BE48DF6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6775" y="4317534"/>
            <a:ext cx="7918450" cy="660400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86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4B6B6AD2-ED26-AB44-931E-6F5B94318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0563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DEC7A8F-7893-1741-9B5B-0CFA050A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563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F1664AF-EF34-974A-BE10-B22FFE6F3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3065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11ED6CE4-25B7-7A4A-B764-4AC9858FF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40" y="6131296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69187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  <a:endParaRPr lang="en-GB" noProof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F3E3F9-9F48-264B-8620-DD3196638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982786DB-3388-0E4C-8FF0-A178807516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5808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9128CADB-C3B8-F847-AFA7-DCFD1D1E64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459CC79-F6F8-1A45-8038-41AA5DB55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0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CCCD5A-18DF-904F-94B3-DDD03830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B4C6163D-BC6B-0340-8BAC-A4608E8021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2945546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58AD3F8A-4843-B649-BC83-D4C5BD1BF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7C9C4B1-9724-C441-B3F5-B5F27E172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8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2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4B6B6AD2-ED26-AB44-931E-6F5B943188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0563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DEC7A8F-7893-1741-9B5B-0CFA050AF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563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A948CD-2C31-FF47-ADAB-46F8B040A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3065"/>
            <a:ext cx="1077912" cy="358081"/>
          </a:xfrm>
          <a:prstGeom prst="rect">
            <a:avLst/>
          </a:prstGeom>
        </p:spPr>
      </p:pic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7A4A0B93-A713-A441-B889-4A536ADB01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3840" y="6131296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68436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662400"/>
            <a:ext cx="4964400" cy="895630"/>
          </a:xfr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lorem ipsum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601" y="1821600"/>
            <a:ext cx="4964400" cy="3936568"/>
          </a:xfrm>
        </p:spPr>
        <p:txBody>
          <a:bodyPr>
            <a:normAutofit/>
          </a:bodyPr>
          <a:lstStyle>
            <a:lvl1pPr marL="194400" indent="-1944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. 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BB35DD-CF3B-204C-BF03-4354EA54F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  <a:solidFill>
            <a:schemeClr val="accent1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F54AC9-D2EC-214E-A34D-0E8479D9D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3048000" cy="3429000"/>
          </a:xfrm>
          <a:solidFill>
            <a:schemeClr val="accent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4DE80D8-78A9-B44A-986B-41F6D38F9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01" y="3429000"/>
            <a:ext cx="3048000" cy="3429000"/>
          </a:xfrm>
          <a:solidFill>
            <a:schemeClr val="accent3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A827BD4-F6D6-F14F-94B9-D455994CC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90011" y="6242746"/>
            <a:ext cx="1066800" cy="355600"/>
          </a:xfrm>
          <a:prstGeom prst="rect">
            <a:avLst/>
          </a:prstGeom>
        </p:spPr>
      </p:pic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25543480-C7A0-F94A-85BA-B2E748B2DC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662" y="6130977"/>
            <a:ext cx="3112095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58535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BB35DD-CF3B-204C-BF03-4354EA54F4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3429000"/>
          </a:xfrm>
          <a:solidFill>
            <a:schemeClr val="accent1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EF54AC9-D2EC-214E-A34D-0E8479D9D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048000" cy="3429000"/>
          </a:xfrm>
          <a:solidFill>
            <a:schemeClr val="accent2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84DE80D8-78A9-B44A-986B-41F6D38F96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1" y="3429000"/>
            <a:ext cx="3048000" cy="3429000"/>
          </a:xfrm>
          <a:solidFill>
            <a:schemeClr val="accent3"/>
          </a:solidFill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8160" y="662400"/>
            <a:ext cx="4964400" cy="895630"/>
          </a:xfr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lorem ipsum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38161" y="1821600"/>
            <a:ext cx="4964400" cy="3936568"/>
          </a:xfrm>
        </p:spPr>
        <p:txBody>
          <a:bodyPr>
            <a:normAutofit/>
          </a:bodyPr>
          <a:lstStyle>
            <a:lvl1pPr marL="194400" indent="-1944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b="1" baseline="0">
                <a:solidFill>
                  <a:schemeClr val="tx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.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F11C976-25C9-DE4A-AA64-F3EECED05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82300" y="6242746"/>
            <a:ext cx="1066800" cy="355600"/>
          </a:xfrm>
          <a:prstGeom prst="rect">
            <a:avLst/>
          </a:prstGeom>
        </p:spPr>
      </p:pic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D4B38C2-4353-CA49-AEB9-261C5AAEFA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51" y="6130977"/>
            <a:ext cx="3112095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807530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grap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B9B1740-07E7-524A-B67C-68F12CB6A298}"/>
              </a:ext>
            </a:extLst>
          </p:cNvPr>
          <p:cNvSpPr/>
          <p:nvPr userDrawn="1"/>
        </p:nvSpPr>
        <p:spPr>
          <a:xfrm>
            <a:off x="4583113" y="0"/>
            <a:ext cx="7608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5EF5933F-C18B-EE46-A6B6-D804A282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1D8764A-2FF4-9141-ABB8-299BD67DC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52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graph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B9B1740-07E7-524A-B67C-68F12CB6A298}"/>
              </a:ext>
            </a:extLst>
          </p:cNvPr>
          <p:cNvSpPr/>
          <p:nvPr userDrawn="1"/>
        </p:nvSpPr>
        <p:spPr>
          <a:xfrm>
            <a:off x="4583113" y="0"/>
            <a:ext cx="7608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715DC382-1B39-5846-9981-2CE4D1D04C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C4380CF-C65F-3C4E-9149-EDA769A1D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8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597E56A-6611-0C46-897E-0D1B00E9F2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510" y="1944894"/>
            <a:ext cx="5888981" cy="1988525"/>
          </a:xfrm>
          <a:prstGeom prst="rect">
            <a:avLst/>
          </a:prstGeom>
        </p:spPr>
      </p:pic>
      <p:sp>
        <p:nvSpPr>
          <p:cNvPr id="5" name="Rubrik 11">
            <a:extLst>
              <a:ext uri="{FF2B5EF4-FFF2-40B4-BE49-F238E27FC236}">
                <a16:creationId xmlns:a16="http://schemas.microsoft.com/office/drawing/2014/main" id="{0387F07B-9515-8D4E-A517-8B201A648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205A2723-6472-8045-B304-59B7935B9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6775" y="4317534"/>
            <a:ext cx="7918450" cy="660400"/>
          </a:xfrm>
        </p:spPr>
        <p:txBody>
          <a:bodyPr>
            <a:normAutofit/>
          </a:bodyPr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04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6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90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 only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ubrik 11">
            <a:extLst>
              <a:ext uri="{FF2B5EF4-FFF2-40B4-BE49-F238E27FC236}">
                <a16:creationId xmlns:a16="http://schemas.microsoft.com/office/drawing/2014/main" id="{926D3B41-05CE-C748-A48B-44819C59F0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65834"/>
            <a:ext cx="12192000" cy="341632"/>
          </a:xfrm>
        </p:spPr>
        <p:txBody>
          <a:bodyPr anchor="t" anchorCtr="0">
            <a:spAutoFit/>
          </a:bodyPr>
          <a:lstStyle>
            <a:lvl1pPr>
              <a:defRPr sz="1800"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en-GB" noProof="0"/>
              <a:t>Add slide title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8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800" y="2361600"/>
            <a:ext cx="4009493" cy="715555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653" y="3189600"/>
            <a:ext cx="3985640" cy="357918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Contact info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C2CFDAB-1D9F-2745-8BBA-887DF11388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37600" y="399600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E5C5276-D2D9-7645-9B9A-B753B2CE8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7601" y="2726298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B7C16CE-32D2-7B41-B48D-F1F2535B40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7601" y="3011540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728964D8-948C-7442-9D0F-57FBD145BD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00732" y="399600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8" name="Platshållare för text 5">
            <a:extLst>
              <a:ext uri="{FF2B5EF4-FFF2-40B4-BE49-F238E27FC236}">
                <a16:creationId xmlns:a16="http://schemas.microsoft.com/office/drawing/2014/main" id="{4BEBB4A8-F185-C743-B3F2-FF21846555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0733" y="2726298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6EF312E7-5159-6649-BB9D-0550C50235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0733" y="3011540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latshållare för bild 3">
            <a:extLst>
              <a:ext uri="{FF2B5EF4-FFF2-40B4-BE49-F238E27FC236}">
                <a16:creationId xmlns:a16="http://schemas.microsoft.com/office/drawing/2014/main" id="{24B4F50B-03B1-F44C-A413-3550A4BBB6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37600" y="3383024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1D6D6FC2-3506-7646-AE0A-9FC214708E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37601" y="5709722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latshållare för text 5">
            <a:extLst>
              <a:ext uri="{FF2B5EF4-FFF2-40B4-BE49-F238E27FC236}">
                <a16:creationId xmlns:a16="http://schemas.microsoft.com/office/drawing/2014/main" id="{1B1680C1-FA5C-0E46-A8F6-08FF034312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37601" y="5994964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latshållare för bild 3">
            <a:extLst>
              <a:ext uri="{FF2B5EF4-FFF2-40B4-BE49-F238E27FC236}">
                <a16:creationId xmlns:a16="http://schemas.microsoft.com/office/drawing/2014/main" id="{1CB6487A-AEBA-0540-AED1-31DBE64A00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00732" y="3383024"/>
            <a:ext cx="2268000" cy="2268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4" name="Platshållare för text 5">
            <a:extLst>
              <a:ext uri="{FF2B5EF4-FFF2-40B4-BE49-F238E27FC236}">
                <a16:creationId xmlns:a16="http://schemas.microsoft.com/office/drawing/2014/main" id="{C4A15876-21FF-7C41-8690-4A1BA06A03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00733" y="5709722"/>
            <a:ext cx="2268000" cy="261995"/>
          </a:xfrm>
        </p:spPr>
        <p:txBody>
          <a:bodyPr bIns="0"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3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9A19836D-A276-C541-A9CF-30D063FE61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00733" y="5994964"/>
            <a:ext cx="2268000" cy="228781"/>
          </a:xfrm>
        </p:spPr>
        <p:txBody>
          <a:bodyPr tIns="0">
            <a:spAutoFit/>
          </a:bodyPr>
          <a:lstStyle>
            <a:lvl1pPr marL="0" indent="0" algn="ctr">
              <a:lnSpc>
                <a:spcPct val="120000"/>
              </a:lnSpc>
              <a:buNone/>
              <a:defRPr sz="1100" cap="none" spc="3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86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88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line + text on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0" y="6056026"/>
            <a:ext cx="12192000" cy="8019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6983A65E-6342-9B97-A3EC-31148331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481930" cy="6228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err="1"/>
              <a:t>Heading</a:t>
            </a:r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0AB5566-6C50-2E2E-E529-0F7BC6B33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035" y="1830579"/>
            <a:ext cx="5276568" cy="3973653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D827C2-FB84-934C-D225-C8EA5EC3AA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1097852"/>
            <a:ext cx="10481931" cy="62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F332862-A2D4-7E0C-3C84-0133866B81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1603" y="1825340"/>
            <a:ext cx="5618162" cy="39735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516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+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085E7A-13F3-FA46-8A6A-1779D93E7A71}"/>
              </a:ext>
            </a:extLst>
          </p:cNvPr>
          <p:cNvSpPr/>
          <p:nvPr userDrawn="1"/>
        </p:nvSpPr>
        <p:spPr>
          <a:xfrm>
            <a:off x="10485620" y="0"/>
            <a:ext cx="1706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77D3DF4-6ABB-8442-B568-0BA625AB8E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3" name="Rubrik 3">
            <a:extLst>
              <a:ext uri="{FF2B5EF4-FFF2-40B4-BE49-F238E27FC236}">
                <a16:creationId xmlns:a16="http://schemas.microsoft.com/office/drawing/2014/main" id="{CB0FA37E-C0E5-0971-1585-8CD06DCFE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9085521" cy="6223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sv-SE" err="1"/>
              <a:t>Heading</a:t>
            </a:r>
            <a:endParaRPr lang="sv-SE"/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E4320BBD-9AA7-DDEA-436C-D92FE8ADA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5200"/>
            <a:ext cx="9085521" cy="4352400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 baseline="0">
                <a:solidFill>
                  <a:srgbClr val="000000"/>
                </a:solidFill>
              </a:defRPr>
            </a:lvl2pPr>
            <a:lvl3pPr>
              <a:defRPr baseline="0"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C29E1A-A63E-15BB-60A4-1E5DBD6BE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944" y="1089533"/>
            <a:ext cx="9085520" cy="622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889652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short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DB6EF3-F892-C347-A5C6-B8347439D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64000"/>
            <a:ext cx="10521950" cy="369332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93F8511-9768-0047-8341-C87EB105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EE99826-6D9E-DB48-B356-AC6AA9971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96400"/>
            <a:ext cx="10515600" cy="784830"/>
          </a:xfrm>
        </p:spPr>
        <p:txBody>
          <a:bodyPr anchor="b" anchorCtr="0">
            <a:spAutoFit/>
          </a:bodyPr>
          <a:lstStyle>
            <a:lvl1pPr algn="ctr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endParaRPr lang="en-GB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F758FEDD-B499-5D4A-983D-6C19F042E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87274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364B91D-D467-4F47-ABEF-314012D33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00" y="608400"/>
            <a:ext cx="3949700" cy="369332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6A19380-51D0-FA46-A45B-AA7928E33055}"/>
              </a:ext>
            </a:extLst>
          </p:cNvPr>
          <p:cNvCxnSpPr>
            <a:cxnSpLocks/>
          </p:cNvCxnSpPr>
          <p:nvPr userDrawn="1"/>
        </p:nvCxnSpPr>
        <p:spPr>
          <a:xfrm>
            <a:off x="685797" y="1014415"/>
            <a:ext cx="7010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695794-61C2-7D4C-96D6-68E98EF16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53183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568D3A4-B2EC-914D-AC10-05A946BAB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9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185" y="0"/>
            <a:ext cx="12958137" cy="540734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400" y="2185200"/>
            <a:ext cx="9182714" cy="2189852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5E0E22-4684-584D-B225-38BF62C91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2300" y="6242746"/>
            <a:ext cx="1077912" cy="35808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364B91D-D467-4F47-ABEF-314012D332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400" y="608400"/>
            <a:ext cx="3949700" cy="369332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86A19380-51D0-FA46-A45B-AA7928E33055}"/>
              </a:ext>
            </a:extLst>
          </p:cNvPr>
          <p:cNvCxnSpPr>
            <a:cxnSpLocks/>
          </p:cNvCxnSpPr>
          <p:nvPr userDrawn="1"/>
        </p:nvCxnSpPr>
        <p:spPr>
          <a:xfrm>
            <a:off x="685797" y="1014415"/>
            <a:ext cx="70104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C32C2B0C-03A9-0E44-A986-4BAF774AB3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3" y="4395600"/>
            <a:ext cx="9183687" cy="338554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spc="3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 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695794-61C2-7D4C-96D6-68E98EF164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374935"/>
            <a:ext cx="5163645" cy="258532"/>
          </a:xfrm>
        </p:spPr>
        <p:txBody>
          <a:bodyPr wrap="square">
            <a:spAutoFit/>
          </a:bodyPr>
          <a:lstStyle>
            <a:lvl1pPr marL="0" indent="0"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325891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1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7622A222-6517-6E48-9F68-515A9E4B8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FEDABE6-1440-884D-923B-EA84CD67B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0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83843F2-8A09-1242-A740-5C2533E647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731600"/>
            <a:ext cx="3647726" cy="25022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, 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GB" noProof="0"/>
              <a:t>Click icon to add picture</a:t>
            </a:r>
            <a:endParaRPr lang="en-GB" noProof="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01D79B7-FE85-F64C-8DBC-2F2609B85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bg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spc="30" baseline="0">
                <a:solidFill>
                  <a:schemeClr val="bg1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F1F5251-98BF-D24E-9EC1-E3D169D5F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4122" y="6242746"/>
            <a:ext cx="1077912" cy="358081"/>
          </a:xfrm>
          <a:prstGeom prst="rect">
            <a:avLst/>
          </a:prstGeom>
        </p:spPr>
      </p:pic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F4D990A2-161D-5844-95D8-A918FA79B3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</p:spTree>
    <p:extLst>
      <p:ext uri="{BB962C8B-B14F-4D97-AF65-F5344CB8AC3E}">
        <p14:creationId xmlns:p14="http://schemas.microsoft.com/office/powerpoint/2010/main" val="198792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list+image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06876-C577-F146-9BC3-6B2995AE2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01" y="1106439"/>
            <a:ext cx="3647726" cy="895630"/>
          </a:xfrm>
        </p:spPr>
        <p:txBody>
          <a:bodyPr wrap="square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107FDD8-46C8-144D-98AA-92A6CD9F63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113" y="0"/>
            <a:ext cx="7608887" cy="6858000"/>
          </a:xfrm>
          <a:solidFill>
            <a:schemeClr val="accent1"/>
          </a:solidFill>
        </p:spPr>
        <p:txBody>
          <a:bodyPr/>
          <a:lstStyle/>
          <a:p>
            <a:r>
              <a:rPr lang="en-GB" noProof="0"/>
              <a:t>Click icon to add picture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5A1A82-33C9-564B-920C-739052BF72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475" y="2169764"/>
            <a:ext cx="3647726" cy="3936568"/>
          </a:xfrm>
        </p:spPr>
        <p:txBody>
          <a:bodyPr>
            <a:normAutofit/>
          </a:bodyPr>
          <a:lstStyle>
            <a:lvl1pPr marL="192600" indent="-192600">
              <a:lnSpc>
                <a:spcPct val="100000"/>
              </a:lnSpc>
              <a:defRPr sz="1800" b="1" baseline="0">
                <a:solidFill>
                  <a:schemeClr val="tx2"/>
                </a:solidFill>
                <a:latin typeface="Open Sans Light" pitchFamily="2" charset="0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endParaRPr lang="en-GB" noProof="0" dirty="0"/>
          </a:p>
          <a:p>
            <a:pPr lvl="0"/>
            <a:endParaRPr lang="en-GB" noProof="0" dirty="0" err="1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9DD9D88-A35F-8E4C-BAFC-13DD3B0B82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662" y="6130977"/>
            <a:ext cx="2677381" cy="502490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cap="all" spc="100" baseline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GB" dirty="0"/>
              <a:t>Department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AC6FEF7-81AC-2640-8434-CABB260B3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55234" y="6242746"/>
            <a:ext cx="1066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9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7C097BC-5D24-D541-B7D2-C97D9E4F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01D72-6C88-5D46-A46C-E6222314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5F608-2730-2040-AD18-5009FBBA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90BC-E539-3B40-92FD-BCEEC1527CD2}" type="datetimeFigureOut">
              <a:rPr lang="en-GB" noProof="0" smtClean="0"/>
              <a:t>13/11/2025</a:t>
            </a:fld>
            <a:endParaRPr lang="en-GB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A901AD-B2A2-6543-BE27-DD56C26A3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B5182-753F-E241-94A2-937B30B2D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D0738-23DA-A745-9B84-DD183761B38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305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1" r:id="rId3"/>
    <p:sldLayoutId id="2147483663" r:id="rId4"/>
    <p:sldLayoutId id="2147483682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79" r:id="rId16"/>
    <p:sldLayoutId id="2147483680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81" r:id="rId24"/>
    <p:sldLayoutId id="2147483694" r:id="rId25"/>
    <p:sldLayoutId id="2147483695" r:id="rId26"/>
    <p:sldLayoutId id="2147483696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Maven Pro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ven Pro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7" userDrawn="1">
          <p15:clr>
            <a:srgbClr val="F26B43"/>
          </p15:clr>
        </p15:guide>
        <p15:guide id="3" pos="4793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gitlab.maxiv.lu.se/kits-maxiv/cookiecutters/cookiecutter-pythonmodule.g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e-commit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MaxI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gitlab.com/MaxIV/components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2.svg"/><Relationship Id="rId11" Type="http://schemas.openxmlformats.org/officeDocument/2006/relationships/image" Target="../media/image56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3.png"/><Relationship Id="rId7" Type="http://schemas.openxmlformats.org/officeDocument/2006/relationships/image" Target="../media/image57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maxiv.lu.s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hyperlink" Target="https://gitlab.com/MaxIV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MaxIV/components" TargetMode="External"/><Relationship Id="rId2" Type="http://schemas.openxmlformats.org/officeDocument/2006/relationships/hyperlink" Target="https://pre-commit.com/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gitlab.com/MaxIV/docke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rtifactory.maxiv.lu.se/ui/repos/tree/General/kits" TargetMode="External"/><Relationship Id="rId3" Type="http://schemas.openxmlformats.org/officeDocument/2006/relationships/hyperlink" Target="https://artifactory.maxiv.lu.se/" TargetMode="External"/><Relationship Id="rId7" Type="http://schemas.openxmlformats.org/officeDocument/2006/relationships/hyperlink" Target="https://artifactory.maxiv.lu.se/ui/repos/tree/General/kits-s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artifactory.maxiv.lu.se/artifactory/api/pypi/pypi-virtual-stable/simple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artifactory.maxiv.lu.se/ui/repos/tree/General/private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artifactory.maxiv.lu.se/ui/repos/tree/General/public" TargetMode="External"/><Relationship Id="rId9" Type="http://schemas.openxmlformats.org/officeDocument/2006/relationships/hyperlink" Target="https://conda.maxiv.lu.s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maxiv.lu.se/kits-maxiv/ansible-galaxy/cfg-maxiv-ansib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F243-31EB-9ED3-66CD-A1A88199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/>
              <a:t>Software Deployment Workflow</a:t>
            </a:r>
            <a:br>
              <a:rPr lang="en-GB" dirty="0"/>
            </a:br>
            <a:r>
              <a:rPr lang="en-GB" sz="900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B13F4-CB3F-FC34-A821-8FAEDF391A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3" y="4395600"/>
            <a:ext cx="9183687" cy="338554"/>
          </a:xfrm>
        </p:spPr>
        <p:txBody>
          <a:bodyPr/>
          <a:lstStyle/>
          <a:p>
            <a:r>
              <a:rPr lang="sv-SE" dirty="0"/>
              <a:t>Benjamin Bertrand – SW Group</a:t>
            </a:r>
          </a:p>
        </p:txBody>
      </p:sp>
    </p:spTree>
    <p:extLst>
      <p:ext uri="{BB962C8B-B14F-4D97-AF65-F5344CB8AC3E}">
        <p14:creationId xmlns:p14="http://schemas.microsoft.com/office/powerpoint/2010/main" val="32118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E0F8C-A256-841A-E824-658A6BECD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BC5B24-2444-AA59-0D2B-988C0139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Ansible</a:t>
            </a:r>
            <a:r>
              <a:rPr lang="sv-SE" dirty="0"/>
              <a:t> </a:t>
            </a:r>
            <a:r>
              <a:rPr lang="sv-SE" dirty="0" err="1"/>
              <a:t>inventory</a:t>
            </a:r>
            <a:r>
              <a:rPr lang="sv-SE" dirty="0"/>
              <a:t>: </a:t>
            </a:r>
            <a:r>
              <a:rPr lang="sv-SE" dirty="0" err="1"/>
              <a:t>all.yml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6F8DD-8A9D-FFC9-8F16-42DC5C5EF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52940"/>
            <a:ext cx="30480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837AA1-9E41-C813-6834-C7D19F73D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900" y="2393123"/>
            <a:ext cx="4356100" cy="124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0DC11C-2914-5E33-3A2A-B89905214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900" y="1974438"/>
            <a:ext cx="16129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C88D1-F29E-D492-5CB4-2A853B5F8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146C2C-CBB8-667D-E54E-B3B53F61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AWX</a:t>
            </a:r>
            <a:endParaRPr lang="en-SE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51907B-EAF3-1653-2DDF-9FDB680D1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2099" y="83587"/>
            <a:ext cx="1670121" cy="1185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2B053D-CE8F-CFEF-C3DC-BE548A18B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760" y="1550504"/>
            <a:ext cx="7772400" cy="466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7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0E473-A7D3-7C7F-AA77-BB3664E2B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843327-4A61-8D81-9F91-FCC9C024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AWX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A8D89-1A3A-2E93-AEF2-6BA469C5A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4244"/>
            <a:ext cx="7772400" cy="2165057"/>
          </a:xfrm>
          <a:prstGeom prst="rect">
            <a:avLst/>
          </a:prstGeom>
        </p:spPr>
      </p:pic>
      <p:pic>
        <p:nvPicPr>
          <p:cNvPr id="5" name="Picture 4" descr="A computer code with green text&#10;&#10;AI-generated content may be incorrect.">
            <a:extLst>
              <a:ext uri="{FF2B5EF4-FFF2-40B4-BE49-F238E27FC236}">
                <a16:creationId xmlns:a16="http://schemas.microsoft.com/office/drawing/2014/main" id="{B01C4AAD-A5D7-8E5C-AD24-C96554A70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974" y="4126120"/>
            <a:ext cx="7772400" cy="17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28E594-0D0D-6C3D-4F58-B4EB97EFF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GitLab Workflow</a:t>
            </a:r>
            <a:br>
              <a:rPr lang="en-GB" dirty="0"/>
            </a:br>
            <a:r>
              <a:rPr lang="en-GB" sz="3600" dirty="0"/>
              <a:t>https://g</a:t>
            </a:r>
            <a:r>
              <a:rPr lang="en-SE" sz="3600" dirty="0"/>
              <a:t>itlab.maxiv.lu.se</a:t>
            </a:r>
          </a:p>
        </p:txBody>
      </p:sp>
    </p:spTree>
    <p:extLst>
      <p:ext uri="{BB962C8B-B14F-4D97-AF65-F5344CB8AC3E}">
        <p14:creationId xmlns:p14="http://schemas.microsoft.com/office/powerpoint/2010/main" val="303687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65882-3C13-796A-6DAE-DE486CD61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3DFDB32-3EC0-DC6C-65B1-70AFB6BBB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GitLab</a:t>
            </a:r>
            <a:r>
              <a:rPr lang="sv-SE" dirty="0"/>
              <a:t> CI templates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59F3A38-83AF-1EE3-B62F-5FF7E3BC0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146" y="1135626"/>
            <a:ext cx="467085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C9A1C-9C71-7EC6-FAAD-03532BAB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mputer screen shot of white text&#10;&#10;Description automatically generated">
            <a:extLst>
              <a:ext uri="{FF2B5EF4-FFF2-40B4-BE49-F238E27FC236}">
                <a16:creationId xmlns:a16="http://schemas.microsoft.com/office/drawing/2014/main" id="{2D702838-F879-034C-DC85-86F775811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0" y="4153762"/>
            <a:ext cx="3157086" cy="25373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076DACB-F635-3933-58D2-BE4B6B2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C++ projects: CI template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8BE4CEE-AC0A-96A0-85C1-4083A9248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198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16BE7F-BBD0-2B4C-1894-0C35BB6C3D86}"/>
              </a:ext>
            </a:extLst>
          </p:cNvPr>
          <p:cNvSpPr txBox="1"/>
          <p:nvPr/>
        </p:nvSpPr>
        <p:spPr>
          <a:xfrm>
            <a:off x="765313" y="2473812"/>
            <a:ext cx="461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On branch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1321F4-F645-F1CC-22EA-C98BD2B1231A}"/>
              </a:ext>
            </a:extLst>
          </p:cNvPr>
          <p:cNvSpPr txBox="1"/>
          <p:nvPr/>
        </p:nvSpPr>
        <p:spPr>
          <a:xfrm>
            <a:off x="765312" y="4362747"/>
            <a:ext cx="33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On tag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3F641A5-AB22-5914-DBAD-64DCA42A1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25798"/>
            <a:ext cx="4902200" cy="11303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4D1B73D-F109-FCDE-726F-2A220502E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80" y="2885825"/>
            <a:ext cx="6426200" cy="12192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BB2D461-DE73-D901-3F41-F03F2BF71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680" y="4931715"/>
            <a:ext cx="63500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19C823-C8DE-B1FB-A99A-BB3FA7F1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C++ projects: conda recipe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752768-032B-772B-1B49-54BAB969C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198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BA11E029-1D6F-8A03-E500-198D4264A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02210"/>
            <a:ext cx="4733702" cy="5583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59170A-9595-65B4-0CB4-27A3BAE61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538" y="3687364"/>
            <a:ext cx="5539409" cy="23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4FED364F-0A6C-CED3-C468-EF00AE63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24" y="1786191"/>
            <a:ext cx="3776292" cy="47066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9A5AC-EA7C-55E2-1597-E5DCE19C9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274489"/>
            <a:ext cx="9363075" cy="4903111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cookiecutter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1600" dirty="0"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https://gitlab.maxiv.lu.se/kits-maxiv/cookiecutters/cookiecutter-pythonmodule.git</a:t>
            </a:r>
            <a:endParaRPr lang="en-GB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GB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200" dirty="0"/>
              <a:t>GitLab CI</a:t>
            </a:r>
          </a:p>
          <a:p>
            <a:r>
              <a:rPr lang="en-GB" sz="2200" dirty="0"/>
              <a:t>pre-commit configuration (linting and formatting</a:t>
            </a:r>
            <a:br>
              <a:rPr lang="en-GB" sz="2200" dirty="0"/>
            </a:br>
            <a:r>
              <a:rPr lang="en-GB" sz="2200" dirty="0"/>
              <a:t>with </a:t>
            </a:r>
            <a:r>
              <a:rPr lang="en-GB" sz="2200" b="1" dirty="0"/>
              <a:t>ruff</a:t>
            </a:r>
            <a:r>
              <a:rPr lang="en-GB" sz="2200" dirty="0"/>
              <a:t>)</a:t>
            </a:r>
          </a:p>
          <a:p>
            <a:r>
              <a:rPr lang="en-GB" sz="2200" dirty="0" err="1"/>
              <a:t>pyproject.toml</a:t>
            </a:r>
            <a:r>
              <a:rPr lang="en-GB" sz="2200" dirty="0"/>
              <a:t> with </a:t>
            </a:r>
            <a:r>
              <a:rPr lang="en-GB" sz="2200" b="1" dirty="0" err="1"/>
              <a:t>setuptools-scm</a:t>
            </a:r>
            <a:endParaRPr lang="en-GB" sz="2200" b="1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19C823-C8DE-B1FB-A99A-BB3FA7F1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Python projects: cookiecutter template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752768-032B-772B-1B49-54BAB969C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198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73072-92E2-7D68-423F-F82114D30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657A7C-505B-A12D-C5C3-93AE9F62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Python GitLab CI template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5D002D-5E4A-C8E5-17B0-539F8B353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198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9" name="Picture 18" descr="A picture containing text, font, white&#10;&#10;Description automatically generated">
            <a:extLst>
              <a:ext uri="{FF2B5EF4-FFF2-40B4-BE49-F238E27FC236}">
                <a16:creationId xmlns:a16="http://schemas.microsoft.com/office/drawing/2014/main" id="{10B015BB-D3A5-DF8F-71B1-C8D4DE3DF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51170"/>
            <a:ext cx="3898900" cy="736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61FE4C5-6061-A898-A5EE-78199F78B7C2}"/>
              </a:ext>
            </a:extLst>
          </p:cNvPr>
          <p:cNvSpPr txBox="1"/>
          <p:nvPr/>
        </p:nvSpPr>
        <p:spPr>
          <a:xfrm>
            <a:off x="765313" y="2158124"/>
            <a:ext cx="461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On branch (dev package: </a:t>
            </a:r>
            <a:r>
              <a:rPr lang="en-GB" dirty="0"/>
              <a:t>1.0.1.dev3+g9c9a3d7)</a:t>
            </a:r>
            <a:endParaRPr lang="en-S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509D85-288F-107A-FADF-52B73B6CC81B}"/>
              </a:ext>
            </a:extLst>
          </p:cNvPr>
          <p:cNvSpPr txBox="1"/>
          <p:nvPr/>
        </p:nvSpPr>
        <p:spPr>
          <a:xfrm>
            <a:off x="765312" y="4047059"/>
            <a:ext cx="33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On tag (prod package: </a:t>
            </a:r>
            <a:r>
              <a:rPr lang="en-GB" dirty="0"/>
              <a:t>1.1.0)</a:t>
            </a:r>
            <a:endParaRPr lang="en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222F8-1946-ECA9-F097-F569655B1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64" y="2597810"/>
            <a:ext cx="7772400" cy="1359528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B8BCDA8-EC16-0653-8979-1478275C3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77" y="4531721"/>
            <a:ext cx="9699298" cy="138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</a:t>
            </a:r>
            <a:r>
              <a:rPr lang="en-SE" dirty="0"/>
              <a:t>re-commit</a:t>
            </a:r>
          </a:p>
        </p:txBody>
      </p:sp>
      <p:pic>
        <p:nvPicPr>
          <p:cNvPr id="10" name="Picture 9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09938C1C-9440-DD8C-9C65-EFD47D9F0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71760"/>
            <a:ext cx="2476500" cy="6858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D3A12E4-CFC9-743E-4081-6AD23C956D0F}"/>
              </a:ext>
            </a:extLst>
          </p:cNvPr>
          <p:cNvSpPr txBox="1"/>
          <p:nvPr/>
        </p:nvSpPr>
        <p:spPr>
          <a:xfrm>
            <a:off x="3577387" y="987426"/>
            <a:ext cx="6914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https://pre-commit.com</a:t>
            </a:r>
            <a:br>
              <a:rPr lang="en-GB" dirty="0"/>
            </a:br>
            <a:r>
              <a:rPr lang="en-GB" sz="1600" dirty="0"/>
              <a:t>A framework for managing and maintaining multi-languages pre-commit hooks</a:t>
            </a:r>
          </a:p>
          <a:p>
            <a:endParaRPr lang="en-SE" dirty="0"/>
          </a:p>
        </p:txBody>
      </p:sp>
      <p:pic>
        <p:nvPicPr>
          <p:cNvPr id="4" name="Picture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61C66BF4-241A-D0C9-A98A-1E71340B2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93" y="1657560"/>
            <a:ext cx="5139762" cy="4978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845A3C-247E-2057-0BF3-967354DE2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691" y="4391503"/>
            <a:ext cx="5139762" cy="22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6FA758-5BBC-19BB-0ECA-06D0C6E6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CD913D-5485-2D6A-7466-72C68F90022B}"/>
              </a:ext>
            </a:extLst>
          </p:cNvPr>
          <p:cNvSpPr txBox="1"/>
          <p:nvPr/>
        </p:nvSpPr>
        <p:spPr>
          <a:xfrm>
            <a:off x="703106" y="1547293"/>
            <a:ext cx="107521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400" dirty="0"/>
              <a:t>SW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400" dirty="0"/>
              <a:t>Ansible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400" dirty="0"/>
              <a:t>Internal GitLab Workflow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sz="2400" dirty="0"/>
              <a:t>C++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sz="2400" dirty="0"/>
              <a:t>Python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E" sz="2400" dirty="0"/>
              <a:t>Deployment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GitLab.com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2400" dirty="0"/>
          </a:p>
        </p:txBody>
      </p:sp>
    </p:spTree>
    <p:extLst>
      <p:ext uri="{BB962C8B-B14F-4D97-AF65-F5344CB8AC3E}">
        <p14:creationId xmlns:p14="http://schemas.microsoft.com/office/powerpoint/2010/main" val="81821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pypi</a:t>
            </a:r>
            <a:r>
              <a:rPr lang="sv-SE" dirty="0"/>
              <a:t> </a:t>
            </a:r>
            <a:r>
              <a:rPr lang="sv-SE" dirty="0" err="1"/>
              <a:t>build</a:t>
            </a:r>
            <a:endParaRPr lang="en-SE" dirty="0"/>
          </a:p>
        </p:txBody>
      </p:sp>
      <p:pic>
        <p:nvPicPr>
          <p:cNvPr id="3" name="Picture 2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93A48DAE-0262-F057-9792-54CE40BAB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7426"/>
            <a:ext cx="32385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1408C-0583-6107-FFC5-C225DE5B3B96}"/>
              </a:ext>
            </a:extLst>
          </p:cNvPr>
          <p:cNvSpPr txBox="1"/>
          <p:nvPr/>
        </p:nvSpPr>
        <p:spPr>
          <a:xfrm>
            <a:off x="1572718" y="1713353"/>
            <a:ext cx="281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python -m build</a:t>
            </a:r>
            <a:endParaRPr lang="en-SE" sz="2800" dirty="0"/>
          </a:p>
        </p:txBody>
      </p:sp>
      <p:pic>
        <p:nvPicPr>
          <p:cNvPr id="9" name="Picture 8" descr="A screenshot of a computer program&#10;&#10;Description automatically generated with low confidence">
            <a:extLst>
              <a:ext uri="{FF2B5EF4-FFF2-40B4-BE49-F238E27FC236}">
                <a16:creationId xmlns:a16="http://schemas.microsoft.com/office/drawing/2014/main" id="{4FFE8C6C-85FF-C14F-1B49-66743384D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833" y="4282252"/>
            <a:ext cx="4452714" cy="20169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BDBB8B-72C8-B002-9C8E-EEFEBC0877A2}"/>
              </a:ext>
            </a:extLst>
          </p:cNvPr>
          <p:cNvSpPr txBox="1"/>
          <p:nvPr/>
        </p:nvSpPr>
        <p:spPr>
          <a:xfrm>
            <a:off x="5746833" y="3912920"/>
            <a:ext cx="219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SE" dirty="0"/>
              <a:t>etuptools-scm 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66DBC-4D95-9FCD-52DC-1304A29D7AA4}"/>
              </a:ext>
            </a:extLst>
          </p:cNvPr>
          <p:cNvSpPr txBox="1"/>
          <p:nvPr/>
        </p:nvSpPr>
        <p:spPr>
          <a:xfrm>
            <a:off x="6235434" y="2758758"/>
            <a:ext cx="347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On </a:t>
            </a:r>
            <a:r>
              <a:rPr lang="sv-SE" dirty="0" err="1"/>
              <a:t>branch</a:t>
            </a:r>
            <a:r>
              <a:rPr lang="en-SE" dirty="0"/>
              <a:t>: </a:t>
            </a:r>
            <a:r>
              <a:rPr lang="en-GB" dirty="0"/>
              <a:t>1.0.1.dev3+g9c9a3d7</a:t>
            </a:r>
          </a:p>
          <a:p>
            <a:r>
              <a:rPr lang="en-GB" dirty="0"/>
              <a:t>On tag: 1.1.0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EE35-482D-3F4E-F47F-2ED2EEFF2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352900"/>
            <a:ext cx="3960935" cy="43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6D98B-94D0-3E42-7CC3-9F2A63AAF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A66AA7-9564-2497-2314-47258085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auto </a:t>
            </a:r>
            <a:r>
              <a:rPr lang="sv-SE" dirty="0" err="1"/>
              <a:t>build</a:t>
            </a:r>
            <a:r>
              <a:rPr lang="sv-SE" dirty="0"/>
              <a:t> </a:t>
            </a:r>
            <a:r>
              <a:rPr lang="sv-SE" dirty="0" err="1"/>
              <a:t>doc</a:t>
            </a:r>
            <a:endParaRPr lang="en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23BF6-14BD-BD9D-554B-A86823D8963F}"/>
              </a:ext>
            </a:extLst>
          </p:cNvPr>
          <p:cNvSpPr txBox="1"/>
          <p:nvPr/>
        </p:nvSpPr>
        <p:spPr>
          <a:xfrm>
            <a:off x="1016127" y="1610380"/>
            <a:ext cx="775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Script to generate API doc from tango device code</a:t>
            </a:r>
            <a:endParaRPr lang="en-SE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67811-F912-6E99-0C4B-4330B31D2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81378"/>
            <a:ext cx="3256722" cy="515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0931F6-A7ED-51AD-EF9F-826D88F4C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600"/>
            <a:ext cx="6415326" cy="3869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88E15C-CE04-9047-AC4F-957E38DBB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185" y="3763618"/>
            <a:ext cx="5360751" cy="32335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0DCEA6-3106-B1CD-0997-B29A720C1E20}"/>
              </a:ext>
            </a:extLst>
          </p:cNvPr>
          <p:cNvSpPr txBox="1"/>
          <p:nvPr/>
        </p:nvSpPr>
        <p:spPr>
          <a:xfrm>
            <a:off x="6729746" y="2777834"/>
            <a:ext cx="150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README.md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84438B-85D4-46FA-2B9C-F0844B5C55CC}"/>
              </a:ext>
            </a:extLst>
          </p:cNvPr>
          <p:cNvCxnSpPr>
            <a:cxnSpLocks/>
          </p:cNvCxnSpPr>
          <p:nvPr/>
        </p:nvCxnSpPr>
        <p:spPr>
          <a:xfrm flipH="1">
            <a:off x="4094922" y="3000095"/>
            <a:ext cx="2504661" cy="4289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21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auto </a:t>
            </a:r>
            <a:r>
              <a:rPr lang="sv-SE" dirty="0" err="1"/>
              <a:t>build</a:t>
            </a:r>
            <a:r>
              <a:rPr lang="sv-SE" dirty="0"/>
              <a:t> </a:t>
            </a:r>
            <a:r>
              <a:rPr lang="sv-SE" dirty="0" err="1"/>
              <a:t>conda</a:t>
            </a:r>
            <a:r>
              <a:rPr lang="sv-SE" dirty="0"/>
              <a:t> </a:t>
            </a:r>
            <a:r>
              <a:rPr lang="sv-SE" dirty="0" err="1"/>
              <a:t>package</a:t>
            </a:r>
            <a:endParaRPr lang="en-SE" dirty="0"/>
          </a:p>
        </p:txBody>
      </p:sp>
      <p:pic>
        <p:nvPicPr>
          <p:cNvPr id="4" name="Picture 3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382B0749-7CD3-986B-521E-B2DACE0E7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7426"/>
            <a:ext cx="3213100" cy="5969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2343540-522D-C0FE-16D2-5B103006CD26}"/>
              </a:ext>
            </a:extLst>
          </p:cNvPr>
          <p:cNvGrpSpPr/>
          <p:nvPr/>
        </p:nvGrpSpPr>
        <p:grpSpPr>
          <a:xfrm>
            <a:off x="971163" y="3107647"/>
            <a:ext cx="8117927" cy="3140512"/>
            <a:chOff x="838200" y="3467969"/>
            <a:chExt cx="8117927" cy="3140512"/>
          </a:xfrm>
        </p:grpSpPr>
        <p:pic>
          <p:nvPicPr>
            <p:cNvPr id="8" name="Picture 7" descr="A close-up of a computer code&#10;&#10;Description automatically generated">
              <a:extLst>
                <a:ext uri="{FF2B5EF4-FFF2-40B4-BE49-F238E27FC236}">
                  <a16:creationId xmlns:a16="http://schemas.microsoft.com/office/drawing/2014/main" id="{B767C4B6-BE81-D2F0-240A-52C1BFC8A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3467969"/>
              <a:ext cx="6743700" cy="1498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C068B4-653D-71C1-CD25-65AC15AB1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3727" y="5134296"/>
              <a:ext cx="7772400" cy="420129"/>
            </a:xfrm>
            <a:prstGeom prst="rect">
              <a:avLst/>
            </a:prstGeom>
          </p:spPr>
        </p:pic>
        <p:pic>
          <p:nvPicPr>
            <p:cNvPr id="13" name="Picture 12" descr="A close-up of a website&#10;&#10;Description automatically generated">
              <a:extLst>
                <a:ext uri="{FF2B5EF4-FFF2-40B4-BE49-F238E27FC236}">
                  <a16:creationId xmlns:a16="http://schemas.microsoft.com/office/drawing/2014/main" id="{35017BA2-941A-C3A5-BBB2-AFEE9039B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6200" y="5757581"/>
              <a:ext cx="5410200" cy="850900"/>
            </a:xfrm>
            <a:prstGeom prst="rect">
              <a:avLst/>
            </a:prstGeom>
          </p:spPr>
        </p:pic>
      </p:grpSp>
      <p:pic>
        <p:nvPicPr>
          <p:cNvPr id="20" name="Picture 1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14E0F80-9BE9-D23D-FF87-5BF06AB892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5556" y="2014623"/>
            <a:ext cx="2769142" cy="4615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055D887-0B52-DC13-1A66-240E7998BEC5}"/>
              </a:ext>
            </a:extLst>
          </p:cNvPr>
          <p:cNvSpPr txBox="1"/>
          <p:nvPr/>
        </p:nvSpPr>
        <p:spPr>
          <a:xfrm>
            <a:off x="508438" y="1996371"/>
            <a:ext cx="2769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dirty="0" err="1">
                <a:solidFill>
                  <a:srgbClr val="1F2328"/>
                </a:solidFill>
                <a:effectLst/>
                <a:latin typeface="-apple-system"/>
              </a:rPr>
              <a:t>Grayskull</a:t>
            </a:r>
            <a:r>
              <a:rPr lang="en-GB" sz="1800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 </a:t>
            </a:r>
            <a:r>
              <a:rPr lang="en-SE" sz="1800" dirty="0"/>
              <a:t>💀</a:t>
            </a:r>
            <a:br>
              <a:rPr lang="en-SE" sz="1800" dirty="0">
                <a:solidFill>
                  <a:srgbClr val="1F2328"/>
                </a:solidFill>
                <a:latin typeface="-apple-system"/>
              </a:rPr>
            </a:br>
            <a:r>
              <a:rPr lang="en-GB" sz="1800" b="0" i="0" u="none" strike="noStrike" dirty="0">
                <a:solidFill>
                  <a:srgbClr val="1F2328"/>
                </a:solidFill>
                <a:effectLst/>
                <a:latin typeface="-apple-system"/>
              </a:rPr>
              <a:t>Recipe generator for </a:t>
            </a:r>
            <a:r>
              <a:rPr lang="en-GB" sz="1800" b="0" i="0" u="none" strike="noStrike" dirty="0" err="1">
                <a:solidFill>
                  <a:srgbClr val="1F2328"/>
                </a:solidFill>
                <a:effectLst/>
                <a:latin typeface="-apple-system"/>
              </a:rPr>
              <a:t>Conda</a:t>
            </a:r>
            <a:endParaRPr lang="en-SE" dirty="0"/>
          </a:p>
        </p:txBody>
      </p:sp>
      <p:sp>
        <p:nvSpPr>
          <p:cNvPr id="23" name="Plus 22">
            <a:extLst>
              <a:ext uri="{FF2B5EF4-FFF2-40B4-BE49-F238E27FC236}">
                <a16:creationId xmlns:a16="http://schemas.microsoft.com/office/drawing/2014/main" id="{C7DC6AAF-C3E8-14C1-E45E-86DFAE83BE25}"/>
              </a:ext>
            </a:extLst>
          </p:cNvPr>
          <p:cNvSpPr/>
          <p:nvPr/>
        </p:nvSpPr>
        <p:spPr>
          <a:xfrm>
            <a:off x="3162594" y="2033917"/>
            <a:ext cx="452109" cy="450201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4" name="Plus 23">
            <a:extLst>
              <a:ext uri="{FF2B5EF4-FFF2-40B4-BE49-F238E27FC236}">
                <a16:creationId xmlns:a16="http://schemas.microsoft.com/office/drawing/2014/main" id="{56B3F1F1-D76D-D94F-9852-A9ABEB48C7A7}"/>
              </a:ext>
            </a:extLst>
          </p:cNvPr>
          <p:cNvSpPr/>
          <p:nvPr/>
        </p:nvSpPr>
        <p:spPr>
          <a:xfrm>
            <a:off x="6445551" y="2020284"/>
            <a:ext cx="452109" cy="450201"/>
          </a:xfrm>
          <a:prstGeom prst="mathPl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3" name="Picture 2" descr="A yellow sign with black text&#10;&#10;Description automatically generated">
            <a:extLst>
              <a:ext uri="{FF2B5EF4-FFF2-40B4-BE49-F238E27FC236}">
                <a16:creationId xmlns:a16="http://schemas.microsoft.com/office/drawing/2014/main" id="{7554A1E0-6CEC-6D1D-84B5-729F6BECC2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693" y="1787482"/>
            <a:ext cx="2801211" cy="9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5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62B82-2A92-3BF3-C334-E674AD872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951" y="2046568"/>
            <a:ext cx="5115339" cy="5115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54879D-E4A3-4771-C3BD-D11FBC88992A}"/>
              </a:ext>
            </a:extLst>
          </p:cNvPr>
          <p:cNvSpPr txBox="1"/>
          <p:nvPr/>
        </p:nvSpPr>
        <p:spPr>
          <a:xfrm>
            <a:off x="838200" y="2691982"/>
            <a:ext cx="303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Testing on Python 3.14 and PyTango 10.1 (allowed to fail)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Test </a:t>
            </a:r>
            <a:r>
              <a:rPr lang="sv-SE" dirty="0" err="1"/>
              <a:t>python</a:t>
            </a:r>
            <a:endParaRPr lang="en-SE" dirty="0"/>
          </a:p>
        </p:txBody>
      </p:sp>
      <p:pic>
        <p:nvPicPr>
          <p:cNvPr id="11" name="Picture 10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49ABA7D6-2CF1-F84A-142C-047D207DA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71" y="3842852"/>
            <a:ext cx="8900719" cy="13976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E09E5D-9934-A779-6051-F767265BA0AD}"/>
              </a:ext>
            </a:extLst>
          </p:cNvPr>
          <p:cNvSpPr txBox="1"/>
          <p:nvPr/>
        </p:nvSpPr>
        <p:spPr>
          <a:xfrm>
            <a:off x="6096000" y="870589"/>
            <a:ext cx="3831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Docker image with pytango and sardana already installed (wi</a:t>
            </a:r>
            <a:r>
              <a:rPr lang="en-GB" dirty="0" err="1"/>
              <a:t>th</a:t>
            </a:r>
            <a:r>
              <a:rPr lang="en-SE" dirty="0"/>
              <a:t> conda)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D314A3-8AA5-3111-6420-25709E0E1648}"/>
              </a:ext>
            </a:extLst>
          </p:cNvPr>
          <p:cNvCxnSpPr>
            <a:cxnSpLocks/>
          </p:cNvCxnSpPr>
          <p:nvPr/>
        </p:nvCxnSpPr>
        <p:spPr>
          <a:xfrm flipV="1">
            <a:off x="6993924" y="1493581"/>
            <a:ext cx="610201" cy="7453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B789019-8597-04AE-C563-2732E9827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51" y="2598016"/>
            <a:ext cx="5115339" cy="521535"/>
          </a:xfrm>
          <a:prstGeom prst="rect">
            <a:avLst/>
          </a:prstGeom>
        </p:spPr>
      </p:pic>
      <p:pic>
        <p:nvPicPr>
          <p:cNvPr id="14" name="Picture 13" descr="A close-up of a number&#10;&#10;AI-generated content may be incorrect.">
            <a:extLst>
              <a:ext uri="{FF2B5EF4-FFF2-40B4-BE49-F238E27FC236}">
                <a16:creationId xmlns:a16="http://schemas.microsoft.com/office/drawing/2014/main" id="{74757F8D-764E-C4DC-2C99-7BB207707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371677"/>
            <a:ext cx="30353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EAD2519-4D3D-34BD-E1F0-BD4D3D5F4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35066"/>
            <a:ext cx="7772400" cy="338139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Integration test</a:t>
            </a:r>
            <a:endParaRPr lang="en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E91D7-DA58-5539-1BF3-47FD04B16BC1}"/>
              </a:ext>
            </a:extLst>
          </p:cNvPr>
          <p:cNvSpPr txBox="1"/>
          <p:nvPr/>
        </p:nvSpPr>
        <p:spPr>
          <a:xfrm>
            <a:off x="5688987" y="2635494"/>
            <a:ext cx="284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Tango database required</a:t>
            </a:r>
            <a:br>
              <a:rPr lang="en-SE" dirty="0"/>
            </a:br>
            <a:endParaRPr lang="en-SE" dirty="0"/>
          </a:p>
        </p:txBody>
      </p:sp>
      <p:pic>
        <p:nvPicPr>
          <p:cNvPr id="11" name="Picture 10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060FF2C5-AC8D-5FA8-440C-BC95A4E67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065" y="1318993"/>
            <a:ext cx="3873500" cy="1308100"/>
          </a:xfrm>
          <a:prstGeom prst="rect">
            <a:avLst/>
          </a:prstGeom>
        </p:spPr>
      </p:pic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3980543-0DEA-75D1-9EB9-4AB52D784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31681"/>
            <a:ext cx="35560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1A8A8605-1ACC-819C-0E76-4871D9280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2156867"/>
            <a:ext cx="6515100" cy="432259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Publish</a:t>
            </a:r>
            <a:endParaRPr lang="en-S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BD63F8-57EC-E919-C3A1-AC797D3B5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6989" y="1311276"/>
            <a:ext cx="3484721" cy="1374774"/>
          </a:xfrm>
          <a:prstGeom prst="rect">
            <a:avLst/>
          </a:prstGeom>
        </p:spPr>
      </p:pic>
      <p:pic>
        <p:nvPicPr>
          <p:cNvPr id="8" name="Picture 7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85A41854-7822-1477-09DF-6D9195C4C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987426"/>
            <a:ext cx="3403600" cy="647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CDE942-7BE5-55B5-3DFF-B8ACD4A6C928}"/>
              </a:ext>
            </a:extLst>
          </p:cNvPr>
          <p:cNvSpPr/>
          <p:nvPr/>
        </p:nvSpPr>
        <p:spPr>
          <a:xfrm>
            <a:off x="1094282" y="3043003"/>
            <a:ext cx="6405068" cy="65956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A2B487-0319-3789-AA7D-65F80F08D389}"/>
              </a:ext>
            </a:extLst>
          </p:cNvPr>
          <p:cNvSpPr/>
          <p:nvPr/>
        </p:nvSpPr>
        <p:spPr>
          <a:xfrm>
            <a:off x="1214204" y="5321508"/>
            <a:ext cx="2383436" cy="117136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687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Publish</a:t>
            </a:r>
            <a:endParaRPr lang="en-SE" dirty="0"/>
          </a:p>
        </p:txBody>
      </p:sp>
      <p:pic>
        <p:nvPicPr>
          <p:cNvPr id="3" name="Picture 2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05878431-092E-C69D-D241-AEBFC1D35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7426"/>
            <a:ext cx="3365500" cy="609600"/>
          </a:xfrm>
          <a:prstGeom prst="rect">
            <a:avLst/>
          </a:prstGeom>
        </p:spPr>
      </p:pic>
      <p:pic>
        <p:nvPicPr>
          <p:cNvPr id="7" name="Picture 6" descr="A black background with a white spiral&#10;&#10;Description automatically generated with low confidence">
            <a:extLst>
              <a:ext uri="{FF2B5EF4-FFF2-40B4-BE49-F238E27FC236}">
                <a16:creationId xmlns:a16="http://schemas.microsoft.com/office/drawing/2014/main" id="{418ADEF9-222C-16D3-1060-F02E9E1AB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983" y="676276"/>
            <a:ext cx="1912129" cy="1771467"/>
          </a:xfrm>
          <a:prstGeom prst="rect">
            <a:avLst/>
          </a:prstGeom>
        </p:spPr>
      </p:pic>
      <p:pic>
        <p:nvPicPr>
          <p:cNvPr id="13" name="Picture 12" descr="A screen 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D93A5BEB-3F25-0368-63DD-551EEDA79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95" y="2602143"/>
            <a:ext cx="4021237" cy="38907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E8E249-A9FE-D816-651D-1E6541DDF113}"/>
              </a:ext>
            </a:extLst>
          </p:cNvPr>
          <p:cNvSpPr/>
          <p:nvPr/>
        </p:nvSpPr>
        <p:spPr>
          <a:xfrm>
            <a:off x="6430780" y="4976734"/>
            <a:ext cx="2608289" cy="151614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4" name="Picture 3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7615D7F8-B25E-21B5-1B20-51734FD0F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70" y="2219326"/>
            <a:ext cx="5402467" cy="266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8863F831-6951-4287-06BE-7F30B2B67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61" y="1801973"/>
            <a:ext cx="6394554" cy="453157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Update</a:t>
            </a:r>
            <a:r>
              <a:rPr lang="sv-SE" dirty="0"/>
              <a:t> </a:t>
            </a:r>
            <a:r>
              <a:rPr lang="sv-SE" dirty="0" err="1"/>
              <a:t>inventory</a:t>
            </a:r>
            <a:endParaRPr lang="en-SE" dirty="0"/>
          </a:p>
        </p:txBody>
      </p:sp>
      <p:pic>
        <p:nvPicPr>
          <p:cNvPr id="4" name="Picture 3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38DCE902-95A4-5AB5-8F35-57AD00ED2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87426"/>
            <a:ext cx="2489200" cy="596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B559DD-B249-702E-43F3-A522C48BEACE}"/>
              </a:ext>
            </a:extLst>
          </p:cNvPr>
          <p:cNvSpPr/>
          <p:nvPr/>
        </p:nvSpPr>
        <p:spPr>
          <a:xfrm>
            <a:off x="1388007" y="4423314"/>
            <a:ext cx="2887431" cy="67455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850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Update</a:t>
            </a:r>
            <a:r>
              <a:rPr lang="sv-SE" dirty="0"/>
              <a:t> </a:t>
            </a:r>
            <a:r>
              <a:rPr lang="sv-SE" dirty="0" err="1"/>
              <a:t>inventory</a:t>
            </a:r>
            <a:endParaRPr lang="en-SE" dirty="0"/>
          </a:p>
        </p:txBody>
      </p:sp>
      <p:pic>
        <p:nvPicPr>
          <p:cNvPr id="3" name="Picture 2" descr="A screen 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5D2EC52-2CB0-FC9B-E180-665C3786B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96043"/>
            <a:ext cx="8244770" cy="130302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553C8FC-C35B-0045-4AF0-4A7820554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2857385"/>
            <a:ext cx="5719445" cy="3406889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DCF39A7-1D56-A55B-33CD-BFB014E6E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700" y="3617512"/>
            <a:ext cx="4465320" cy="16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B7A6-1A49-DC04-2B64-F3AA0542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Continuous Integration</a:t>
            </a:r>
          </a:p>
        </p:txBody>
      </p:sp>
      <p:pic>
        <p:nvPicPr>
          <p:cNvPr id="25" name="Picture 2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D016933F-4EDE-54B5-C023-F0FA41B3B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86" y="1211539"/>
            <a:ext cx="2681966" cy="71648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DE0900-429B-FE81-0EA5-E1BD555AC7AD}"/>
              </a:ext>
            </a:extLst>
          </p:cNvPr>
          <p:cNvCxnSpPr>
            <a:cxnSpLocks/>
          </p:cNvCxnSpPr>
          <p:nvPr/>
        </p:nvCxnSpPr>
        <p:spPr>
          <a:xfrm>
            <a:off x="1320800" y="1926379"/>
            <a:ext cx="165100" cy="8015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B11743-D05D-B424-9C90-1306EE5A72C4}"/>
              </a:ext>
            </a:extLst>
          </p:cNvPr>
          <p:cNvSpPr txBox="1"/>
          <p:nvPr/>
        </p:nvSpPr>
        <p:spPr>
          <a:xfrm>
            <a:off x="6819900" y="4486847"/>
            <a:ext cx="349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Dev package published only if needed – for testing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7FA2153-2DA7-F2D4-690F-699C78B3C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71" y="2798600"/>
            <a:ext cx="8599693" cy="150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DBF92-03AF-8F33-213B-0FFE4B755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5A50E78-2709-C2D6-8D27-26019CDA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 </a:t>
            </a:r>
            <a:r>
              <a:rPr lang="sv-SE" dirty="0" err="1"/>
              <a:t>Infrastructure</a:t>
            </a:r>
            <a:endParaRPr lang="en-SE" sz="3600" dirty="0"/>
          </a:p>
        </p:txBody>
      </p:sp>
    </p:spTree>
    <p:extLst>
      <p:ext uri="{BB962C8B-B14F-4D97-AF65-F5344CB8AC3E}">
        <p14:creationId xmlns:p14="http://schemas.microsoft.com/office/powerpoint/2010/main" val="217701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B7A6-1A49-DC04-2B64-F3AA0542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Continuous Integration</a:t>
            </a:r>
          </a:p>
        </p:txBody>
      </p:sp>
      <p:pic>
        <p:nvPicPr>
          <p:cNvPr id="15" name="Picture 14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70848A7E-7FFE-E4D0-847B-DE1BDFF71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1" y="1168658"/>
            <a:ext cx="1969044" cy="52148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DE0900-429B-FE81-0EA5-E1BD555AC7AD}"/>
              </a:ext>
            </a:extLst>
          </p:cNvPr>
          <p:cNvCxnSpPr>
            <a:cxnSpLocks/>
          </p:cNvCxnSpPr>
          <p:nvPr/>
        </p:nvCxnSpPr>
        <p:spPr>
          <a:xfrm>
            <a:off x="1219473" y="1690140"/>
            <a:ext cx="0" cy="5214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ABE4660-B40C-CB81-2610-5253E000B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440" y="3845321"/>
            <a:ext cx="6377940" cy="2908471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BE2E70D-EF6B-E95C-E3B5-EADDE2DAB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04" y="2266223"/>
            <a:ext cx="9643273" cy="137918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C654F3-FDF9-3E75-495C-D8B441ADB88E}"/>
              </a:ext>
            </a:extLst>
          </p:cNvPr>
          <p:cNvCxnSpPr>
            <a:cxnSpLocks/>
          </p:cNvCxnSpPr>
          <p:nvPr/>
        </p:nvCxnSpPr>
        <p:spPr>
          <a:xfrm flipH="1">
            <a:off x="7686261" y="2935183"/>
            <a:ext cx="250495" cy="9876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3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D9E7AB7-2E5E-A34C-88D7-510FE0C59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88" y="1240971"/>
            <a:ext cx="6961885" cy="4615543"/>
          </a:xfrm>
          <a:prstGeom prst="rect">
            <a:avLst/>
          </a:prstGeom>
        </p:spPr>
      </p:pic>
      <p:pic>
        <p:nvPicPr>
          <p:cNvPr id="5" name="Picture 4" descr="A computer screen with hexagons and white text&#10;&#10;Description automatically generated with low confidence">
            <a:extLst>
              <a:ext uri="{FF2B5EF4-FFF2-40B4-BE49-F238E27FC236}">
                <a16:creationId xmlns:a16="http://schemas.microsoft.com/office/drawing/2014/main" id="{F3FC7627-E573-CFA6-3562-9C8C99CDF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969" y="4348643"/>
            <a:ext cx="3067276" cy="2294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5FCDAD-9D58-53D5-2334-412D1B17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Monday deployment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9D72E-EDA9-9555-809D-3A89339E23D8}"/>
              </a:ext>
            </a:extLst>
          </p:cNvPr>
          <p:cNvSpPr txBox="1"/>
          <p:nvPr/>
        </p:nvSpPr>
        <p:spPr>
          <a:xfrm>
            <a:off x="838200" y="3148314"/>
            <a:ext cx="7292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All </a:t>
            </a:r>
            <a:r>
              <a:rPr lang="en-GB" b="1" i="1" u="none" strike="noStrike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approved</a:t>
            </a:r>
            <a:r>
              <a:rPr lang="en-GB" b="0" i="0" u="none" strike="noStrike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 Ansible MRs belonging to the corresponding </a:t>
            </a:r>
            <a:r>
              <a:rPr lang="en-GB" b="1" i="0" u="none" strike="noStrike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milestone</a:t>
            </a:r>
            <a:r>
              <a:rPr lang="en-GB" b="0" i="0" u="none" strike="noStrike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 are merged by the Monday Deployment Crew.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The Monday Deployment Crew deploys the updates by running the deploy playbook in AWX, limited to beamlines group.</a:t>
            </a:r>
          </a:p>
        </p:txBody>
      </p:sp>
    </p:spTree>
    <p:extLst>
      <p:ext uri="{BB962C8B-B14F-4D97-AF65-F5344CB8AC3E}">
        <p14:creationId xmlns:p14="http://schemas.microsoft.com/office/powerpoint/2010/main" val="254192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B7A6-1A49-DC04-2B64-F3AA0542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Continuous deployment</a:t>
            </a:r>
          </a:p>
        </p:txBody>
      </p:sp>
      <p:pic>
        <p:nvPicPr>
          <p:cNvPr id="6" name="Picture 5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D9C6CB85-3259-A6DF-47A0-E349B8B0E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1571"/>
            <a:ext cx="4025900" cy="1727200"/>
          </a:xfrm>
          <a:prstGeom prst="rect">
            <a:avLst/>
          </a:prstGeom>
        </p:spPr>
      </p:pic>
      <p:pic>
        <p:nvPicPr>
          <p:cNvPr id="8" name="Picture 7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655AED38-64E1-8397-2F6D-C8FE4EB34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7769"/>
            <a:ext cx="7772400" cy="1013459"/>
          </a:xfrm>
          <a:prstGeom prst="rect">
            <a:avLst/>
          </a:prstGeom>
        </p:spPr>
      </p:pic>
      <p:pic>
        <p:nvPicPr>
          <p:cNvPr id="10" name="Picture 9" descr="A screen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90D4329A-F05F-C989-6286-0BB39D6A7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132" y="4302443"/>
            <a:ext cx="7491655" cy="2364103"/>
          </a:xfrm>
          <a:prstGeom prst="rect">
            <a:avLst/>
          </a:prstGeom>
        </p:spPr>
      </p:pic>
      <p:pic>
        <p:nvPicPr>
          <p:cNvPr id="12" name="Picture 11" descr="A screen shot of a computer code&#10;&#10;Description automatically generated with medium confidence">
            <a:extLst>
              <a:ext uri="{FF2B5EF4-FFF2-40B4-BE49-F238E27FC236}">
                <a16:creationId xmlns:a16="http://schemas.microsoft.com/office/drawing/2014/main" id="{0C6ED7C0-D822-7480-C1F3-0C1C27630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867" y="2292349"/>
            <a:ext cx="3594854" cy="33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B7A6-1A49-DC04-2B64-F3AA0542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Continuous deployment</a:t>
            </a:r>
          </a:p>
        </p:txBody>
      </p:sp>
      <p:pic>
        <p:nvPicPr>
          <p:cNvPr id="8" name="Picture 7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655AED38-64E1-8397-2F6D-C8FE4EB3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330459"/>
            <a:ext cx="7772400" cy="1013459"/>
          </a:xfrm>
          <a:prstGeom prst="rect">
            <a:avLst/>
          </a:prstGeom>
        </p:spPr>
      </p:pic>
      <p:pic>
        <p:nvPicPr>
          <p:cNvPr id="4" name="Picture 3" descr="A computer screen with hexagons and white text&#10;&#10;Description automatically generated with low confidence">
            <a:extLst>
              <a:ext uri="{FF2B5EF4-FFF2-40B4-BE49-F238E27FC236}">
                <a16:creationId xmlns:a16="http://schemas.microsoft.com/office/drawing/2014/main" id="{0D8479C9-92E1-FEB4-02C2-AA32BD47C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257" y="3309009"/>
            <a:ext cx="1836285" cy="1373627"/>
          </a:xfrm>
          <a:prstGeom prst="rect">
            <a:avLst/>
          </a:prstGeom>
        </p:spPr>
      </p:pic>
      <p:pic>
        <p:nvPicPr>
          <p:cNvPr id="7" name="Picture 6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C6302E7-B760-9C2B-FF88-D5C862960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338" y="4803627"/>
            <a:ext cx="6437630" cy="1689247"/>
          </a:xfrm>
          <a:prstGeom prst="rect">
            <a:avLst/>
          </a:prstGeom>
        </p:spPr>
      </p:pic>
      <p:pic>
        <p:nvPicPr>
          <p:cNvPr id="11" name="Picture 10" descr="A picture containing text, font, screenshot, symbol&#10;&#10;Description automatically generated">
            <a:extLst>
              <a:ext uri="{FF2B5EF4-FFF2-40B4-BE49-F238E27FC236}">
                <a16:creationId xmlns:a16="http://schemas.microsoft.com/office/drawing/2014/main" id="{BCEF60F6-7C7F-23F9-1B25-1315064F8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" y="1468810"/>
            <a:ext cx="1637909" cy="42164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72EA88-C359-775C-D9C3-529F99AAE9E5}"/>
              </a:ext>
            </a:extLst>
          </p:cNvPr>
          <p:cNvCxnSpPr/>
          <p:nvPr/>
        </p:nvCxnSpPr>
        <p:spPr>
          <a:xfrm>
            <a:off x="838200" y="1890450"/>
            <a:ext cx="199194" cy="3955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293977-A44C-AE85-D843-5D5CFCA4E2B3}"/>
              </a:ext>
            </a:extLst>
          </p:cNvPr>
          <p:cNvCxnSpPr>
            <a:cxnSpLocks/>
          </p:cNvCxnSpPr>
          <p:nvPr/>
        </p:nvCxnSpPr>
        <p:spPr>
          <a:xfrm>
            <a:off x="7510310" y="3033450"/>
            <a:ext cx="262090" cy="5511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55CF2FC-F55D-4FC6-A2E6-EC9F4AFECE11}"/>
              </a:ext>
            </a:extLst>
          </p:cNvPr>
          <p:cNvSpPr txBox="1"/>
          <p:nvPr/>
        </p:nvSpPr>
        <p:spPr>
          <a:xfrm>
            <a:off x="4653273" y="1567284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MR in the inventory is automatically merged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42759E-1AD7-95E1-4ECA-197D61404F01}"/>
              </a:ext>
            </a:extLst>
          </p:cNvPr>
          <p:cNvSpPr txBox="1"/>
          <p:nvPr/>
        </p:nvSpPr>
        <p:spPr>
          <a:xfrm>
            <a:off x="353094" y="3995822"/>
            <a:ext cx="3451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Only for specific use-case!</a:t>
            </a:r>
            <a:br>
              <a:rPr lang="en-SE" dirty="0"/>
            </a:br>
            <a:r>
              <a:rPr lang="en-GB" dirty="0"/>
              <a:t>S</a:t>
            </a:r>
            <a:r>
              <a:rPr lang="en-SE" dirty="0"/>
              <a:t>ynoptic is a typical one.</a:t>
            </a:r>
            <a:br>
              <a:rPr lang="en-SE" dirty="0"/>
            </a:br>
            <a:r>
              <a:rPr lang="en-SE" dirty="0"/>
              <a:t>Beamline staff can update the app themselves.</a:t>
            </a:r>
          </a:p>
        </p:txBody>
      </p:sp>
    </p:spTree>
    <p:extLst>
      <p:ext uri="{BB962C8B-B14F-4D97-AF65-F5344CB8AC3E}">
        <p14:creationId xmlns:p14="http://schemas.microsoft.com/office/powerpoint/2010/main" val="17377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B1816-5723-7EC5-2FF5-5387F567F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0C8A20-2846-149C-7D22-AFEDED68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GitLab.com</a:t>
            </a:r>
            <a:br>
              <a:rPr lang="en-GB" dirty="0"/>
            </a:br>
            <a:r>
              <a:rPr lang="en-GB" sz="3600" dirty="0"/>
              <a:t>https://g</a:t>
            </a:r>
            <a:r>
              <a:rPr lang="en-SE" sz="3600" dirty="0"/>
              <a:t>itlab.com/MaxIV</a:t>
            </a:r>
          </a:p>
        </p:txBody>
      </p:sp>
    </p:spTree>
    <p:extLst>
      <p:ext uri="{BB962C8B-B14F-4D97-AF65-F5344CB8AC3E}">
        <p14:creationId xmlns:p14="http://schemas.microsoft.com/office/powerpoint/2010/main" val="34659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0A993-DFBB-7E6C-527B-909A0BA77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EE94AC2-D8FD-D2EF-943D-4BB32B34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GitLab.com</a:t>
            </a:r>
            <a:endParaRPr lang="sv-S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D35DFB-2BBC-48E7-70BE-C6754D86B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727320"/>
            <a:ext cx="9085521" cy="272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GitLab.com: </a:t>
            </a:r>
            <a:r>
              <a:rPr lang="en-GB" dirty="0">
                <a:hlinkClick r:id="rId3"/>
              </a:rPr>
              <a:t>https://gitlab.com/MaxIV</a:t>
            </a:r>
            <a:endParaRPr lang="en-GB" dirty="0"/>
          </a:p>
          <a:p>
            <a:pPr lvl="1"/>
            <a:r>
              <a:rPr lang="en-GB" dirty="0"/>
              <a:t>Ultimate SaaS Plan via Open Source Program</a:t>
            </a:r>
          </a:p>
          <a:p>
            <a:pPr lvl="2"/>
            <a:r>
              <a:rPr lang="en-GB" dirty="0"/>
              <a:t>Every project in </a:t>
            </a:r>
            <a:r>
              <a:rPr lang="en-GB" dirty="0" err="1"/>
              <a:t>MaxIV</a:t>
            </a:r>
            <a:r>
              <a:rPr lang="en-GB" dirty="0"/>
              <a:t> group must be published under an OSI-approved open source license</a:t>
            </a:r>
          </a:p>
          <a:p>
            <a:pPr lvl="2"/>
            <a:r>
              <a:rPr lang="en-GB" dirty="0"/>
              <a:t>Every project must be publicly visible and available</a:t>
            </a:r>
          </a:p>
          <a:p>
            <a:pPr lvl="1"/>
            <a:r>
              <a:rPr lang="en-GB" dirty="0"/>
              <a:t>GitLab.com hosted runners</a:t>
            </a:r>
          </a:p>
          <a:p>
            <a:pPr lvl="1"/>
            <a:r>
              <a:rPr lang="en-GB" dirty="0"/>
              <a:t>One internal runner</a:t>
            </a:r>
          </a:p>
          <a:p>
            <a:endParaRPr lang="en-SE" dirty="0"/>
          </a:p>
        </p:txBody>
      </p:sp>
      <p:pic>
        <p:nvPicPr>
          <p:cNvPr id="5" name="Picture 4" descr="A logo of a fox&#10;&#10;Description automatically generated">
            <a:extLst>
              <a:ext uri="{FF2B5EF4-FFF2-40B4-BE49-F238E27FC236}">
                <a16:creationId xmlns:a16="http://schemas.microsoft.com/office/drawing/2014/main" id="{AD59092F-6D58-36D0-759A-6AB8F806A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976" y="612602"/>
            <a:ext cx="2957911" cy="295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70CF8-05FE-2B5B-E24F-6566A32C3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B7ECFE-7784-07E2-B270-EA14E8DF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GitLab.com MAX IV CI components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4D38490-AAB0-EEA8-EC9A-EDC3C2962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198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DC11A5C7-0F91-9FFC-DE9C-0730B72CE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1210563"/>
            <a:ext cx="5334000" cy="44344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2784AD-DDDC-D2F8-AC97-D9EF7B66346A}"/>
              </a:ext>
            </a:extLst>
          </p:cNvPr>
          <p:cNvSpPr txBox="1"/>
          <p:nvPr/>
        </p:nvSpPr>
        <p:spPr>
          <a:xfrm>
            <a:off x="2286000" y="5807144"/>
            <a:ext cx="618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hlinkClick r:id="rId4"/>
              </a:rPr>
              <a:t>https://gitlab.com/MaxIV/components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467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19C823-C8DE-B1FB-A99A-BB3FA7F1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GitLab.com CI component - public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752768-032B-772B-1B49-54BAB969C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198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969A9C-BDDE-0870-2CCD-CC942E737DAB}"/>
              </a:ext>
            </a:extLst>
          </p:cNvPr>
          <p:cNvSpPr txBox="1"/>
          <p:nvPr/>
        </p:nvSpPr>
        <p:spPr>
          <a:xfrm>
            <a:off x="765313" y="2158124"/>
            <a:ext cx="461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On branch (dev package: </a:t>
            </a:r>
            <a:r>
              <a:rPr lang="en-GB" dirty="0"/>
              <a:t>1.0.1.dev3+g9c9a3d7)</a:t>
            </a:r>
            <a:endParaRPr lang="en-S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4A22D9-7CA8-AC33-0D68-25583538B428}"/>
              </a:ext>
            </a:extLst>
          </p:cNvPr>
          <p:cNvSpPr txBox="1"/>
          <p:nvPr/>
        </p:nvSpPr>
        <p:spPr>
          <a:xfrm>
            <a:off x="765313" y="4365643"/>
            <a:ext cx="33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On tag (prod package: </a:t>
            </a:r>
            <a:r>
              <a:rPr lang="en-GB" dirty="0"/>
              <a:t>1.1.0)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49B9B-E23F-4EE3-1989-95B0586DA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7809"/>
            <a:ext cx="7581900" cy="8636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602625E-BD77-B06E-096F-E1999E3B1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36" y="5081173"/>
            <a:ext cx="9248695" cy="120281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34EB2EA-DC45-7F28-5AEE-26C97F59F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7200" y="4517318"/>
            <a:ext cx="1343141" cy="100374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A6E08BF-24FA-7895-E1EF-63FEB094F1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98160" y="6241937"/>
            <a:ext cx="606673" cy="501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38A53C-C2D6-FE4C-93F2-86DF54029011}"/>
              </a:ext>
            </a:extLst>
          </p:cNvPr>
          <p:cNvSpPr txBox="1"/>
          <p:nvPr/>
        </p:nvSpPr>
        <p:spPr>
          <a:xfrm>
            <a:off x="6438254" y="6211669"/>
            <a:ext cx="298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Official </a:t>
            </a:r>
            <a:r>
              <a:rPr lang="en-GB" dirty="0" err="1"/>
              <a:t>conda</a:t>
            </a:r>
            <a:r>
              <a:rPr lang="en-GB" dirty="0"/>
              <a:t> package handled on c</a:t>
            </a:r>
            <a:r>
              <a:rPr lang="en-SE" dirty="0"/>
              <a:t>onda-forge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671574-4BE7-68A4-DB6B-1F9FFFCD0174}"/>
              </a:ext>
            </a:extLst>
          </p:cNvPr>
          <p:cNvGrpSpPr/>
          <p:nvPr/>
        </p:nvGrpSpPr>
        <p:grpSpPr>
          <a:xfrm>
            <a:off x="624736" y="2676762"/>
            <a:ext cx="9504668" cy="2264992"/>
            <a:chOff x="624736" y="2676762"/>
            <a:chExt cx="9504668" cy="2264992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4858248F-287D-4691-66BB-E55EB249C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4736" y="2742944"/>
              <a:ext cx="9504668" cy="1236107"/>
            </a:xfrm>
            <a:prstGeom prst="rect">
              <a:avLst/>
            </a:prstGeom>
          </p:spPr>
        </p:pic>
        <p:pic>
          <p:nvPicPr>
            <p:cNvPr id="13" name="Picture 1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86E8780C-E51C-44B5-A380-3292A149C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78500" y="3447324"/>
              <a:ext cx="1828800" cy="149443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A646AC-40C1-291E-E457-20BE8C79A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397729" y="2676762"/>
              <a:ext cx="1107104" cy="43676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5879A71-004C-88E6-AC0D-3EBD56BF992C}"/>
              </a:ext>
            </a:extLst>
          </p:cNvPr>
          <p:cNvSpPr txBox="1"/>
          <p:nvPr/>
        </p:nvSpPr>
        <p:spPr>
          <a:xfrm>
            <a:off x="8580807" y="2056710"/>
            <a:ext cx="184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/>
              <a:t>Dev</a:t>
            </a:r>
            <a:r>
              <a:rPr lang="sv-SE" sz="1600" dirty="0"/>
              <a:t> </a:t>
            </a:r>
            <a:r>
              <a:rPr lang="sv-SE" sz="1600" dirty="0" err="1"/>
              <a:t>package</a:t>
            </a:r>
            <a:r>
              <a:rPr lang="sv-SE" sz="1600" dirty="0"/>
              <a:t> for </a:t>
            </a:r>
            <a:r>
              <a:rPr lang="sv-SE" sz="1600" dirty="0" err="1"/>
              <a:t>internal</a:t>
            </a:r>
            <a:r>
              <a:rPr lang="sv-SE" sz="1600" dirty="0"/>
              <a:t> </a:t>
            </a:r>
            <a:r>
              <a:rPr lang="sv-SE" sz="1600" dirty="0" err="1"/>
              <a:t>testing</a:t>
            </a:r>
            <a:endParaRPr lang="en-SE" sz="1600" dirty="0"/>
          </a:p>
        </p:txBody>
      </p:sp>
    </p:spTree>
    <p:extLst>
      <p:ext uri="{BB962C8B-B14F-4D97-AF65-F5344CB8AC3E}">
        <p14:creationId xmlns:p14="http://schemas.microsoft.com/office/powerpoint/2010/main" val="36155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931A8-B394-C6DF-F9F8-77E50917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Public projects</a:t>
            </a:r>
          </a:p>
        </p:txBody>
      </p:sp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4669C5D-09CA-B6BE-3A0B-65DECBBAC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765" y="3054934"/>
            <a:ext cx="2565567" cy="732169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9B637E5-E0F3-5989-E1B0-AB8F22123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83" y="5649310"/>
            <a:ext cx="5290895" cy="748296"/>
          </a:xfrm>
          <a:prstGeom prst="rect">
            <a:avLst/>
          </a:prstGeom>
        </p:spPr>
      </p:pic>
      <p:pic>
        <p:nvPicPr>
          <p:cNvPr id="10" name="Picture 9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774C1CC-EAB6-1B0C-10D2-946C13A35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46" y="1433933"/>
            <a:ext cx="1839070" cy="732169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56DC0A90-98BE-CD2B-35DC-7BA341234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08" y="4028308"/>
            <a:ext cx="4679002" cy="748296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22304D3F-6BB2-03CE-6C11-AC3641268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144" y="2407306"/>
            <a:ext cx="3295730" cy="1528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CB83E8-337D-9186-7160-F6B2F7D11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6605" y="4028308"/>
            <a:ext cx="3945885" cy="15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8AF7F-6926-4E76-1EDE-90D60E815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B5FE35-84F6-17B9-2CC1-4D5A6768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GitLab.com CI component - internal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F38DC82-30C0-CF36-C9A9-97A0D3286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8198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C25CD4-9DF1-9054-8712-13EDEA999E0A}"/>
              </a:ext>
            </a:extLst>
          </p:cNvPr>
          <p:cNvSpPr txBox="1"/>
          <p:nvPr/>
        </p:nvSpPr>
        <p:spPr>
          <a:xfrm>
            <a:off x="765313" y="2158124"/>
            <a:ext cx="461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On branch (dev package: </a:t>
            </a:r>
            <a:r>
              <a:rPr lang="en-GB" dirty="0"/>
              <a:t>1.0.1.dev3+g9c9a3d7)</a:t>
            </a:r>
            <a:endParaRPr lang="en-S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505289-464E-4CD0-0E97-9A9B0301E4F1}"/>
              </a:ext>
            </a:extLst>
          </p:cNvPr>
          <p:cNvSpPr txBox="1"/>
          <p:nvPr/>
        </p:nvSpPr>
        <p:spPr>
          <a:xfrm>
            <a:off x="765312" y="4047059"/>
            <a:ext cx="33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dirty="0"/>
              <a:t>On tag (prod package: </a:t>
            </a:r>
            <a:r>
              <a:rPr lang="en-GB" dirty="0"/>
              <a:t>1.1.0)</a:t>
            </a:r>
            <a:endParaRPr lang="en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551D12-F98B-5385-42F1-4CB82E8B4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36896"/>
            <a:ext cx="7772400" cy="784835"/>
          </a:xfrm>
          <a:prstGeom prst="rect">
            <a:avLst/>
          </a:prstGeom>
        </p:spPr>
      </p:pic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1FDEB6F9-E9AD-A359-9F7B-345672302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53" y="2680585"/>
            <a:ext cx="9085521" cy="1142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1226F6-050E-4DA9-D023-3D39329FC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23" y="4614330"/>
            <a:ext cx="9645026" cy="98634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4B02732-A8E9-62C4-C469-675896CF9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19598" y="2579256"/>
            <a:ext cx="1107104" cy="43676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3BB213C-3763-0AB1-AC1B-342238B4EE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8215" y="4522948"/>
            <a:ext cx="1107104" cy="436769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6374F667-491E-739F-F470-284B14ACC7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215" y="3539263"/>
            <a:ext cx="472061" cy="437335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BA83FCEA-FF32-D143-49ED-5EC2E4ECED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09" y="5353677"/>
            <a:ext cx="472061" cy="437335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34201B69-FD82-1AFE-FB1C-E6C48CC80851}"/>
              </a:ext>
            </a:extLst>
          </p:cNvPr>
          <p:cNvSpPr/>
          <p:nvPr/>
        </p:nvSpPr>
        <p:spPr>
          <a:xfrm rot="16200000">
            <a:off x="7924322" y="4003943"/>
            <a:ext cx="504092" cy="3997363"/>
          </a:xfrm>
          <a:prstGeom prst="leftBrace">
            <a:avLst>
              <a:gd name="adj1" fmla="val 6647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>
              <a:solidFill>
                <a:sysClr val="windowText" lastClr="000000"/>
              </a:solidFill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4F8F2A88-28A0-31CD-D6D8-8FB4425E8ED3}"/>
              </a:ext>
            </a:extLst>
          </p:cNvPr>
          <p:cNvSpPr/>
          <p:nvPr/>
        </p:nvSpPr>
        <p:spPr>
          <a:xfrm rot="16200000">
            <a:off x="3067222" y="3208412"/>
            <a:ext cx="504092" cy="5588425"/>
          </a:xfrm>
          <a:prstGeom prst="leftBrace">
            <a:avLst>
              <a:gd name="adj1" fmla="val 6647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>
              <a:solidFill>
                <a:sysClr val="windowText" lastClr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1AE342-B132-CAC8-F956-6B6D0DE04216}"/>
              </a:ext>
            </a:extLst>
          </p:cNvPr>
          <p:cNvSpPr txBox="1"/>
          <p:nvPr/>
        </p:nvSpPr>
        <p:spPr>
          <a:xfrm>
            <a:off x="2551406" y="6293080"/>
            <a:ext cx="153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SaaS runners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B11076-9DB2-66A0-4B1E-06D2D4D801BA}"/>
              </a:ext>
            </a:extLst>
          </p:cNvPr>
          <p:cNvSpPr txBox="1"/>
          <p:nvPr/>
        </p:nvSpPr>
        <p:spPr>
          <a:xfrm>
            <a:off x="7285175" y="6308208"/>
            <a:ext cx="178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Internal runner</a:t>
            </a:r>
          </a:p>
        </p:txBody>
      </p:sp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015E81DE-E68A-1F28-0FFD-880C4B706F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1888" y="3329604"/>
            <a:ext cx="1440235" cy="7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1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0275B5D-666B-EE4D-91D9-AACF7F09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GitLab</a:t>
            </a:r>
            <a:endParaRPr lang="sv-S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0EE127-A38F-2FAC-08D1-3AD55B6FE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1496291"/>
            <a:ext cx="9085521" cy="499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E" dirty="0"/>
              <a:t>Internal instance: </a:t>
            </a:r>
            <a:r>
              <a:rPr lang="en-GB" dirty="0">
                <a:hlinkClick r:id="rId3"/>
              </a:rPr>
              <a:t>https://gitlab.maxiv.lu.se</a:t>
            </a:r>
            <a:endParaRPr lang="en-GB" dirty="0"/>
          </a:p>
          <a:p>
            <a:pPr lvl="1"/>
            <a:r>
              <a:rPr lang="en-GB" dirty="0"/>
              <a:t>Gitlab Community Edition</a:t>
            </a:r>
          </a:p>
          <a:p>
            <a:pPr lvl="1"/>
            <a:r>
              <a:rPr lang="en-GB" dirty="0"/>
              <a:t>No access from outside – only via VPN</a:t>
            </a:r>
          </a:p>
          <a:p>
            <a:pPr lvl="1"/>
            <a:r>
              <a:rPr lang="en-GB" dirty="0"/>
              <a:t>GitLab CI runners on Kubernetes</a:t>
            </a:r>
          </a:p>
          <a:p>
            <a:endParaRPr lang="en-SE" dirty="0"/>
          </a:p>
          <a:p>
            <a:pPr marL="0" indent="0">
              <a:buNone/>
            </a:pPr>
            <a:r>
              <a:rPr lang="en-GB" dirty="0" err="1"/>
              <a:t>GitLab.com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https://gitlab.com/MaxIV</a:t>
            </a:r>
            <a:endParaRPr lang="en-GB" dirty="0"/>
          </a:p>
          <a:p>
            <a:pPr lvl="1"/>
            <a:r>
              <a:rPr lang="en-GB" dirty="0"/>
              <a:t>Ultimate SaaS Plan via Open Source Program</a:t>
            </a:r>
          </a:p>
          <a:p>
            <a:pPr lvl="2"/>
            <a:r>
              <a:rPr lang="en-GB" dirty="0"/>
              <a:t>Every project in </a:t>
            </a:r>
            <a:r>
              <a:rPr lang="en-GB" dirty="0" err="1"/>
              <a:t>MaxIV</a:t>
            </a:r>
            <a:r>
              <a:rPr lang="en-GB" dirty="0"/>
              <a:t> group must be published under an OSI-approved open source license</a:t>
            </a:r>
          </a:p>
          <a:p>
            <a:pPr lvl="2"/>
            <a:r>
              <a:rPr lang="en-GB" dirty="0"/>
              <a:t>Every project must be publicly visible and available</a:t>
            </a:r>
          </a:p>
          <a:p>
            <a:pPr lvl="1"/>
            <a:r>
              <a:rPr lang="en-GB" dirty="0" err="1"/>
              <a:t>GitLab.com</a:t>
            </a:r>
            <a:r>
              <a:rPr lang="en-GB" dirty="0"/>
              <a:t> hosted runners</a:t>
            </a:r>
          </a:p>
          <a:p>
            <a:pPr lvl="1"/>
            <a:r>
              <a:rPr lang="en-GB" dirty="0"/>
              <a:t>One internal runner</a:t>
            </a:r>
          </a:p>
          <a:p>
            <a:endParaRPr lang="en-SE" dirty="0"/>
          </a:p>
        </p:txBody>
      </p:sp>
      <p:pic>
        <p:nvPicPr>
          <p:cNvPr id="5" name="Picture 4" descr="A logo of a fox&#10;&#10;Description automatically generated">
            <a:extLst>
              <a:ext uri="{FF2B5EF4-FFF2-40B4-BE49-F238E27FC236}">
                <a16:creationId xmlns:a16="http://schemas.microsoft.com/office/drawing/2014/main" id="{4D1E8ECD-37D2-17AE-7E2D-FA6BAA5D8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976" y="612602"/>
            <a:ext cx="2957911" cy="295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1711F-1518-6AD6-C500-EDEC9027C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FD4C9B-E135-4186-733F-56DF1AFC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Links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CAE7F4-4064-7A16-26AD-CD8DBD1586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034" y="1166191"/>
            <a:ext cx="10465095" cy="4638041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https://pre-commit.com</a:t>
            </a:r>
            <a:endParaRPr lang="en-GB" dirty="0"/>
          </a:p>
          <a:p>
            <a:r>
              <a:rPr lang="en-GB" dirty="0">
                <a:hlinkClick r:id="rId3"/>
              </a:rPr>
              <a:t>https://setuptools-scm.readthedocs.io/</a:t>
            </a:r>
          </a:p>
          <a:p>
            <a:r>
              <a:rPr lang="en-GB" dirty="0">
                <a:hlinkClick r:id="rId3"/>
              </a:rPr>
              <a:t>https://conda.github.io/grayskull/</a:t>
            </a:r>
          </a:p>
          <a:p>
            <a:r>
              <a:rPr lang="en-GB" dirty="0">
                <a:hlinkClick r:id="rId3"/>
              </a:rPr>
              <a:t>https://github.com/conda-incubator/conda-recipe-manager</a:t>
            </a:r>
          </a:p>
          <a:p>
            <a:r>
              <a:rPr lang="en-GB" dirty="0">
                <a:hlinkClick r:id="rId3"/>
              </a:rPr>
              <a:t>https://prefix-dev.github.io/rattler-build/</a:t>
            </a:r>
          </a:p>
          <a:p>
            <a:r>
              <a:rPr lang="en-GB" dirty="0">
                <a:hlinkClick r:id="rId3"/>
              </a:rPr>
              <a:t>https://docs.gitlab.com/ee/ci/components/</a:t>
            </a:r>
          </a:p>
          <a:p>
            <a:r>
              <a:rPr lang="en-GB" dirty="0">
                <a:hlinkClick r:id="rId3"/>
              </a:rPr>
              <a:t>https://gitlab.com/MaxIV/components</a:t>
            </a:r>
            <a:endParaRPr lang="en-GB" dirty="0"/>
          </a:p>
          <a:p>
            <a:r>
              <a:rPr lang="en-GB" dirty="0">
                <a:hlinkClick r:id="rId4"/>
              </a:rPr>
              <a:t>https://gitlab.com/MaxIV/docker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40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0275B5D-666B-EE4D-91D9-AACF7F09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MAX IV </a:t>
            </a:r>
            <a:r>
              <a:rPr lang="sv-SE" dirty="0" err="1"/>
              <a:t>repositories</a:t>
            </a:r>
            <a:endParaRPr lang="sv-S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0EE127-A38F-2FAC-08D1-3AD55B6FE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/>
              <a:t>Artifactory</a:t>
            </a:r>
            <a:r>
              <a:rPr lang="sv-SE" dirty="0"/>
              <a:t>: </a:t>
            </a:r>
            <a:r>
              <a:rPr lang="sv-SE" dirty="0">
                <a:hlinkClick r:id="rId3"/>
              </a:rPr>
              <a:t>https://artifactory.maxiv.lu.se</a:t>
            </a:r>
            <a:endParaRPr lang="sv-SE" dirty="0"/>
          </a:p>
          <a:p>
            <a:pPr lvl="1"/>
            <a:r>
              <a:rPr lang="sv-SE" dirty="0" err="1"/>
              <a:t>RPMs</a:t>
            </a:r>
            <a:endParaRPr lang="sv-SE" dirty="0"/>
          </a:p>
          <a:p>
            <a:pPr lvl="2"/>
            <a:r>
              <a:rPr lang="sv-SE" dirty="0" err="1"/>
              <a:t>remote</a:t>
            </a:r>
            <a:r>
              <a:rPr lang="sv-SE" dirty="0"/>
              <a:t> </a:t>
            </a:r>
            <a:r>
              <a:rPr lang="sv-SE" dirty="0" err="1"/>
              <a:t>repos</a:t>
            </a:r>
            <a:r>
              <a:rPr lang="sv-SE" dirty="0"/>
              <a:t> (</a:t>
            </a:r>
            <a:r>
              <a:rPr lang="sv-SE" dirty="0" err="1"/>
              <a:t>proxy</a:t>
            </a:r>
            <a:r>
              <a:rPr lang="sv-SE" dirty="0"/>
              <a:t>): </a:t>
            </a:r>
            <a:r>
              <a:rPr lang="sv-SE" dirty="0" err="1"/>
              <a:t>centos</a:t>
            </a:r>
            <a:r>
              <a:rPr lang="sv-SE" dirty="0"/>
              <a:t>, </a:t>
            </a:r>
            <a:r>
              <a:rPr lang="sv-SE" dirty="0" err="1"/>
              <a:t>epel</a:t>
            </a:r>
            <a:r>
              <a:rPr lang="sv-SE" dirty="0"/>
              <a:t>…</a:t>
            </a:r>
            <a:endParaRPr lang="en-GB" dirty="0"/>
          </a:p>
          <a:p>
            <a:pPr lvl="2"/>
            <a:r>
              <a:rPr lang="en-GB" dirty="0">
                <a:hlinkClick r:id="rId4"/>
              </a:rPr>
              <a:t>public</a:t>
            </a:r>
            <a:r>
              <a:rPr lang="en-GB" dirty="0"/>
              <a:t>: RPMs built internally via CI (not used for Rocky 8)</a:t>
            </a:r>
          </a:p>
          <a:p>
            <a:pPr lvl="2"/>
            <a:r>
              <a:rPr lang="en-GB" dirty="0">
                <a:hlinkClick r:id="rId5"/>
              </a:rPr>
              <a:t>private</a:t>
            </a:r>
            <a:r>
              <a:rPr lang="en-GB" dirty="0"/>
              <a:t>: RPMs downloaded from outside manually (</a:t>
            </a:r>
            <a:r>
              <a:rPr lang="en-GB" dirty="0" err="1"/>
              <a:t>codium</a:t>
            </a:r>
            <a:r>
              <a:rPr lang="en-GB" dirty="0"/>
              <a:t>, zoom, xspress3-sdk)</a:t>
            </a:r>
          </a:p>
          <a:p>
            <a:pPr lvl="1"/>
            <a:r>
              <a:rPr lang="en-GB" dirty="0" err="1"/>
              <a:t>PyPI</a:t>
            </a:r>
            <a:r>
              <a:rPr lang="en-GB" dirty="0"/>
              <a:t>: </a:t>
            </a:r>
            <a:r>
              <a:rPr lang="en-GB" dirty="0">
                <a:hlinkClick r:id="rId6"/>
              </a:rPr>
              <a:t>https://artifactory.maxiv.lu.se/artifactory/api/pypi/pypi-virtual-stable/simple</a:t>
            </a:r>
            <a:r>
              <a:rPr lang="en-GB" dirty="0"/>
              <a:t> (both </a:t>
            </a:r>
            <a:r>
              <a:rPr lang="en-GB" dirty="0" err="1"/>
              <a:t>PyPI</a:t>
            </a:r>
            <a:r>
              <a:rPr lang="en-GB" dirty="0"/>
              <a:t> mirror + </a:t>
            </a:r>
            <a:r>
              <a:rPr lang="en-GB" dirty="0" err="1"/>
              <a:t>maxiv</a:t>
            </a:r>
            <a:r>
              <a:rPr lang="en-GB" dirty="0"/>
              <a:t>-stable)</a:t>
            </a:r>
          </a:p>
          <a:p>
            <a:pPr lvl="1"/>
            <a:r>
              <a:rPr lang="en-GB" dirty="0"/>
              <a:t>Generic</a:t>
            </a:r>
          </a:p>
          <a:p>
            <a:pPr lvl="2"/>
            <a:r>
              <a:rPr lang="en-GB" dirty="0">
                <a:hlinkClick r:id="rId7"/>
              </a:rPr>
              <a:t>kits-sw</a:t>
            </a:r>
            <a:r>
              <a:rPr lang="en-GB" dirty="0"/>
              <a:t>: SDK, installer like Miniforge3…</a:t>
            </a:r>
          </a:p>
          <a:p>
            <a:pPr lvl="2"/>
            <a:r>
              <a:rPr lang="en-GB" dirty="0">
                <a:hlinkClick r:id="rId8"/>
              </a:rPr>
              <a:t>kits</a:t>
            </a:r>
            <a:endParaRPr lang="en-GB" dirty="0"/>
          </a:p>
          <a:p>
            <a:pPr lvl="2"/>
            <a:endParaRPr lang="en-GB" dirty="0"/>
          </a:p>
          <a:p>
            <a:r>
              <a:rPr lang="en-GB" dirty="0" err="1"/>
              <a:t>Quetz</a:t>
            </a:r>
            <a:r>
              <a:rPr lang="en-GB" dirty="0"/>
              <a:t>: </a:t>
            </a:r>
            <a:r>
              <a:rPr lang="en-GB" dirty="0">
                <a:hlinkClick r:id="rId9"/>
              </a:rPr>
              <a:t>https://conda.maxiv.lu.se</a:t>
            </a:r>
            <a:endParaRPr lang="en-GB" dirty="0"/>
          </a:p>
          <a:p>
            <a:endParaRPr lang="en-SE" dirty="0"/>
          </a:p>
        </p:txBody>
      </p:sp>
      <p:pic>
        <p:nvPicPr>
          <p:cNvPr id="5" name="Picture 4" descr="A green logo with a crown&#10;&#10;Description automatically generated">
            <a:extLst>
              <a:ext uri="{FF2B5EF4-FFF2-40B4-BE49-F238E27FC236}">
                <a16:creationId xmlns:a16="http://schemas.microsoft.com/office/drawing/2014/main" id="{F86CE00A-9A7C-0E9A-C54B-B70A94171F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9350" y="1270000"/>
            <a:ext cx="1526357" cy="1473200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77F11247-B9F6-DEC0-661B-F3ABBEA7B1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72" y="5303044"/>
            <a:ext cx="1389407" cy="128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FE073-BF8D-869F-9CCC-F494BC972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ACF7A21-1E8C-79C2-D34A-CEB78E8E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Ansible</a:t>
            </a:r>
            <a:endParaRPr lang="en-SE" sz="3600" dirty="0"/>
          </a:p>
        </p:txBody>
      </p:sp>
    </p:spTree>
    <p:extLst>
      <p:ext uri="{BB962C8B-B14F-4D97-AF65-F5344CB8AC3E}">
        <p14:creationId xmlns:p14="http://schemas.microsoft.com/office/powerpoint/2010/main" val="39460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D63BD-AF28-E3B7-2433-D7994883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Ansible</a:t>
            </a:r>
            <a:r>
              <a:rPr lang="sv-SE" dirty="0"/>
              <a:t> </a:t>
            </a:r>
            <a:r>
              <a:rPr lang="sv-SE" dirty="0" err="1"/>
              <a:t>inventory</a:t>
            </a:r>
            <a:endParaRPr lang="en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17B14-AC17-0A18-EFE0-F8D99835FAE6}"/>
              </a:ext>
            </a:extLst>
          </p:cNvPr>
          <p:cNvSpPr txBox="1"/>
          <p:nvPr/>
        </p:nvSpPr>
        <p:spPr>
          <a:xfrm>
            <a:off x="1224596" y="1083581"/>
            <a:ext cx="831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hlinkClick r:id="rId3"/>
              </a:rPr>
              <a:t>https://gitlab.maxiv.lu.se/kits-maxiv/ansible-galaxy/cfg-maxiv-ansible</a:t>
            </a:r>
            <a:endParaRPr lang="en-GB" sz="1800" dirty="0"/>
          </a:p>
          <a:p>
            <a:endParaRPr lang="en-SE" dirty="0"/>
          </a:p>
        </p:txBody>
      </p:sp>
      <p:pic>
        <p:nvPicPr>
          <p:cNvPr id="9" name="Picture 8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A31458B0-20DB-45A9-ADF8-7C85BF7BB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46" y="1471303"/>
            <a:ext cx="4892813" cy="5021571"/>
          </a:xfrm>
          <a:prstGeom prst="rect">
            <a:avLst/>
          </a:prstGeom>
        </p:spPr>
      </p:pic>
      <p:pic>
        <p:nvPicPr>
          <p:cNvPr id="15" name="Picture 1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26F0F636-6B6F-2C17-A914-21343CFF7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985" y="3064399"/>
            <a:ext cx="5146684" cy="36272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1EAA4C-1509-7114-CD5C-B57BFFC962B4}"/>
              </a:ext>
            </a:extLst>
          </p:cNvPr>
          <p:cNvSpPr txBox="1"/>
          <p:nvPr/>
        </p:nvSpPr>
        <p:spPr>
          <a:xfrm>
            <a:off x="6548958" y="1858546"/>
            <a:ext cx="3147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3200" dirty="0"/>
              <a:t>Around 600 hosts</a:t>
            </a:r>
            <a:br>
              <a:rPr lang="en-SE" sz="3200" dirty="0"/>
            </a:br>
            <a:r>
              <a:rPr lang="en-SE" sz="3200" dirty="0"/>
              <a:t>(VMs + physicals)</a:t>
            </a:r>
          </a:p>
        </p:txBody>
      </p:sp>
    </p:spTree>
    <p:extLst>
      <p:ext uri="{BB962C8B-B14F-4D97-AF65-F5344CB8AC3E}">
        <p14:creationId xmlns:p14="http://schemas.microsoft.com/office/powerpoint/2010/main" val="25819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FADA9-C3CA-18BD-BB11-7A0F4C3A8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1FAEB00-22B2-682A-4E20-9D153DC5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Ansible</a:t>
            </a:r>
            <a:r>
              <a:rPr lang="sv-SE" dirty="0"/>
              <a:t> </a:t>
            </a:r>
            <a:r>
              <a:rPr lang="sv-SE" dirty="0" err="1"/>
              <a:t>inventory</a:t>
            </a:r>
            <a:r>
              <a:rPr lang="sv-SE" dirty="0"/>
              <a:t>: </a:t>
            </a:r>
            <a:r>
              <a:rPr lang="sv-SE" dirty="0" err="1"/>
              <a:t>client</a:t>
            </a:r>
            <a:endParaRPr lang="en-SE" dirty="0"/>
          </a:p>
        </p:txBody>
      </p:sp>
      <p:pic>
        <p:nvPicPr>
          <p:cNvPr id="4" name="Picture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8EEBFBBB-85D0-F204-DB89-EC3E1A34E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713" y="1547516"/>
            <a:ext cx="5761383" cy="5021558"/>
          </a:xfrm>
          <a:prstGeom prst="rect">
            <a:avLst/>
          </a:prstGeom>
        </p:spPr>
      </p:pic>
      <p:pic>
        <p:nvPicPr>
          <p:cNvPr id="7" name="Picture 6" descr="A close up of a word&#10;&#10;AI-generated content may be incorrect.">
            <a:extLst>
              <a:ext uri="{FF2B5EF4-FFF2-40B4-BE49-F238E27FC236}">
                <a16:creationId xmlns:a16="http://schemas.microsoft.com/office/drawing/2014/main" id="{BC7BFC36-60C9-65F1-E071-FEC115923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87426"/>
            <a:ext cx="4178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98957-BE68-C0F0-1BDB-C4E60628B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CEF243E-1848-0941-8F7D-6E74AEFDE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Ansible</a:t>
            </a:r>
            <a:r>
              <a:rPr lang="sv-SE" dirty="0"/>
              <a:t> </a:t>
            </a:r>
            <a:r>
              <a:rPr lang="sv-SE" dirty="0" err="1"/>
              <a:t>inventory</a:t>
            </a:r>
            <a:r>
              <a:rPr lang="sv-SE" dirty="0"/>
              <a:t>: server</a:t>
            </a:r>
            <a:endParaRPr lang="en-SE" dirty="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8629002-0E0C-E24B-E928-F938F5502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681" y="1444050"/>
            <a:ext cx="6186557" cy="5266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B73C0-E37E-3468-00F5-997B7AFC6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48750"/>
            <a:ext cx="4051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MAX IV">
  <a:themeElements>
    <a:clrScheme name="MAX IV ny">
      <a:dk1>
        <a:srgbClr val="001427"/>
      </a:dk1>
      <a:lt1>
        <a:srgbClr val="FFFFFF"/>
      </a:lt1>
      <a:dk2>
        <a:srgbClr val="00570C"/>
      </a:dk2>
      <a:lt2>
        <a:srgbClr val="FB8C00"/>
      </a:lt2>
      <a:accent1>
        <a:srgbClr val="767171"/>
      </a:accent1>
      <a:accent2>
        <a:srgbClr val="595555"/>
      </a:accent2>
      <a:accent3>
        <a:srgbClr val="AEAAAA"/>
      </a:accent3>
      <a:accent4>
        <a:srgbClr val="00570C"/>
      </a:accent4>
      <a:accent5>
        <a:srgbClr val="F6B222"/>
      </a:accent5>
      <a:accent6>
        <a:srgbClr val="C8C3C3"/>
      </a:accent6>
      <a:hlink>
        <a:srgbClr val="0000FF"/>
      </a:hlink>
      <a:folHlink>
        <a:srgbClr val="81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X IV" id="{516FC9ED-6BBD-C744-B2F0-90A71CB59E0C}" vid="{13190349-0772-8741-AF07-2E14FF89C4D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XIV_Desc xmlns="7419484d-ac4d-40b7-8534-13e6aa55e888" xsi:nil="true"/>
    <cd65268a9a234f59a332f212f71aa1fd xmlns="7419484d-ac4d-40b7-8534-13e6aa55e888">
      <Terms xmlns="http://schemas.microsoft.com/office/infopath/2007/PartnerControls"/>
    </cd65268a9a234f59a332f212f71aa1fd>
    <Publishable xmlns="7419484d-ac4d-40b7-8534-13e6aa55e888">true</Publishable>
    <TaxCatchAll xmlns="7419484d-ac4d-40b7-8534-13e6aa55e888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owerPoint presentation" ma:contentTypeID="0x010100083F5DDAFB74574C926A61E89E11744500778D35581C2CD64B92C78E6B5E60A8DC" ma:contentTypeVersion="2" ma:contentTypeDescription="Create PowerPoint in library" ma:contentTypeScope="" ma:versionID="a731f14cf235bcf1c75255d24b088803">
  <xsd:schema xmlns:xsd="http://www.w3.org/2001/XMLSchema" xmlns:xs="http://www.w3.org/2001/XMLSchema" xmlns:p="http://schemas.microsoft.com/office/2006/metadata/properties" xmlns:ns2="7419484d-ac4d-40b7-8534-13e6aa55e888" targetNamespace="http://schemas.microsoft.com/office/2006/metadata/properties" ma:root="true" ma:fieldsID="345204c99ae946ada144407239fc8630" ns2:_="">
    <xsd:import namespace="7419484d-ac4d-40b7-8534-13e6aa55e888"/>
    <xsd:element name="properties">
      <xsd:complexType>
        <xsd:sequence>
          <xsd:element name="documentManagement">
            <xsd:complexType>
              <xsd:all>
                <xsd:element ref="ns2:MAXIV_Desc" minOccurs="0"/>
                <xsd:element ref="ns2:Publishable" minOccurs="0"/>
                <xsd:element ref="ns2:cd65268a9a234f59a332f212f71aa1fd" minOccurs="0"/>
                <xsd:element ref="ns2:TaxCatchAll" minOccurs="0"/>
                <xsd:element ref="ns2:TaxCatchAllLabe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9484d-ac4d-40b7-8534-13e6aa55e888" elementFormDefault="qualified">
    <xsd:import namespace="http://schemas.microsoft.com/office/2006/documentManagement/types"/>
    <xsd:import namespace="http://schemas.microsoft.com/office/infopath/2007/PartnerControls"/>
    <xsd:element name="MAXIV_Desc" ma:index="8" nillable="true" ma:displayName="Description" ma:internalName="MAXIV_Desc">
      <xsd:simpleType>
        <xsd:restriction base="dms:Note">
          <xsd:maxLength value="255"/>
        </xsd:restriction>
      </xsd:simpleType>
    </xsd:element>
    <xsd:element name="Publishable" ma:index="9" nillable="true" ma:displayName="Publishable" ma:default="0" ma:internalName="Publishable">
      <xsd:simpleType>
        <xsd:restriction base="dms:Boolean"/>
      </xsd:simpleType>
    </xsd:element>
    <xsd:element name="cd65268a9a234f59a332f212f71aa1fd" ma:index="10" nillable="true" ma:taxonomy="true" ma:internalName="cd65268a9a234f59a332f212f71aa1fd" ma:taxonomyFieldName="Tags" ma:displayName="Tags" ma:fieldId="{cd65268a-9a23-4f59-a332-f212f71aa1fd}" ma:taxonomyMulti="true" ma:sspId="a9415ddb-cc98-4572-851a-d5d8cf0f0d2f" ma:termSetId="4f3916f9-4920-49be-afb9-8c6beb5c8d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34f3b41a-379a-4c6b-82b8-55e5dd11cc68}" ma:internalName="TaxCatchAll" ma:showField="CatchAllData" ma:web="7419484d-ac4d-40b7-8534-13e6aa55e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34f3b41a-379a-4c6b-82b8-55e5dd11cc68}" ma:internalName="TaxCatchAllLabel" ma:readOnly="true" ma:showField="CatchAllDataLabel" ma:web="7419484d-ac4d-40b7-8534-13e6aa55e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60D1C6-50C5-4E5F-B294-B94BD33FC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D9656F-4EA1-4F28-9FD2-E13BBB3CCDD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748E198-29D6-4919-960D-AB46316E0B98}">
  <ds:schemaRefs>
    <ds:schemaRef ds:uri="http://schemas.microsoft.com/office/2006/metadata/properties"/>
    <ds:schemaRef ds:uri="http://schemas.microsoft.com/office/infopath/2007/PartnerControls"/>
    <ds:schemaRef ds:uri="7419484d-ac4d-40b7-8534-13e6aa55e888"/>
  </ds:schemaRefs>
</ds:datastoreItem>
</file>

<file path=customXml/itemProps4.xml><?xml version="1.0" encoding="utf-8"?>
<ds:datastoreItem xmlns:ds="http://schemas.openxmlformats.org/officeDocument/2006/customXml" ds:itemID="{9122DF83-DCA2-473E-8D27-8A8E517E3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19484d-ac4d-40b7-8534-13e6aa55e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MAX IV</Template>
  <TotalTime>8371</TotalTime>
  <Words>940</Words>
  <Application>Microsoft Macintosh PowerPoint</Application>
  <PresentationFormat>Widescreen</PresentationFormat>
  <Paragraphs>161</Paragraphs>
  <Slides>40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-apple-system</vt:lpstr>
      <vt:lpstr>Arial</vt:lpstr>
      <vt:lpstr>Calibri</vt:lpstr>
      <vt:lpstr>Consolas</vt:lpstr>
      <vt:lpstr>Lato</vt:lpstr>
      <vt:lpstr>Maven Pro Medium</vt:lpstr>
      <vt:lpstr>Open Sans Light</vt:lpstr>
      <vt:lpstr>MAX IV</vt:lpstr>
      <vt:lpstr>Software Deployment Workflow   </vt:lpstr>
      <vt:lpstr>Outline</vt:lpstr>
      <vt:lpstr>SW Infrastructure</vt:lpstr>
      <vt:lpstr>GitLab</vt:lpstr>
      <vt:lpstr>MAX IV repositories</vt:lpstr>
      <vt:lpstr>Ansible</vt:lpstr>
      <vt:lpstr>Ansible inventory</vt:lpstr>
      <vt:lpstr>Ansible inventory: client</vt:lpstr>
      <vt:lpstr>Ansible inventory: server</vt:lpstr>
      <vt:lpstr>Ansible inventory: all.yml</vt:lpstr>
      <vt:lpstr>AWX</vt:lpstr>
      <vt:lpstr>AWX</vt:lpstr>
      <vt:lpstr>Internal GitLab Workflow https://gitlab.maxiv.lu.se</vt:lpstr>
      <vt:lpstr>GitLab CI templates</vt:lpstr>
      <vt:lpstr>C++ projects: CI template</vt:lpstr>
      <vt:lpstr>C++ projects: conda recipe</vt:lpstr>
      <vt:lpstr>Python projects: cookiecutter template</vt:lpstr>
      <vt:lpstr>Python GitLab CI template</vt:lpstr>
      <vt:lpstr>pre-commit</vt:lpstr>
      <vt:lpstr>pypi build</vt:lpstr>
      <vt:lpstr>auto build doc</vt:lpstr>
      <vt:lpstr>auto build conda package</vt:lpstr>
      <vt:lpstr>Test python</vt:lpstr>
      <vt:lpstr>Integration test</vt:lpstr>
      <vt:lpstr>Publish</vt:lpstr>
      <vt:lpstr>Publish</vt:lpstr>
      <vt:lpstr>Update inventory</vt:lpstr>
      <vt:lpstr>Update inventory</vt:lpstr>
      <vt:lpstr>Continuous Integration</vt:lpstr>
      <vt:lpstr>Continuous Integration</vt:lpstr>
      <vt:lpstr>Monday deployment</vt:lpstr>
      <vt:lpstr>Continuous deployment</vt:lpstr>
      <vt:lpstr>Continuous deployment</vt:lpstr>
      <vt:lpstr>GitLab.com https://gitlab.com/MaxIV</vt:lpstr>
      <vt:lpstr>GitLab.com</vt:lpstr>
      <vt:lpstr>GitLab.com MAX IV CI components</vt:lpstr>
      <vt:lpstr>GitLab.com CI component - public</vt:lpstr>
      <vt:lpstr>Public projects</vt:lpstr>
      <vt:lpstr>GitLab.com CI component - internal</vt:lpstr>
      <vt:lpstr>Links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Benjamin Bertrand</dc:creator>
  <cp:keywords/>
  <dc:description/>
  <cp:lastModifiedBy>Benjamin Bertrand</cp:lastModifiedBy>
  <cp:revision>43</cp:revision>
  <dcterms:created xsi:type="dcterms:W3CDTF">2023-06-13T08:17:36Z</dcterms:created>
  <dcterms:modified xsi:type="dcterms:W3CDTF">2025-11-13T12:51:54Z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0x010100083F5DDAFB74574C926A61E89E11744500778D35581C2CD64B92C78E6B5E60A8DC</vt:lpwstr>
  </property>
  <property fmtid="{D5CDD505-2E9C-101B-9397-08002B2CF9AE}" pid="3" name="Tags">
    <vt:lpwstr/>
  </property>
</Properties>
</file>