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</p:sldMasterIdLst>
  <p:sldIdLst>
    <p:sldId id="256" r:id="rId5"/>
    <p:sldId id="257" r:id="rId6"/>
    <p:sldId id="258" r:id="rId7"/>
    <p:sldId id="259" r:id="rId8"/>
  </p:sldIdLst>
  <p:sldSz cx="12192000" cy="6858000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47CB5B-57FC-4ABD-98DC-3C7958838AB1}" v="186" dt="2026-03-09T11:24:26.7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5/10/relationships/revisionInfo" Target="revisionInfo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go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Large text on dark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0" y="-465840"/>
            <a:ext cx="12191760" cy="338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l" defTabSz="914400">
              <a:lnSpc>
                <a:spcPct val="90000"/>
              </a:lnSpc>
              <a:buNone/>
            </a:pPr>
            <a:endParaRPr lang="sv-SE" sz="1800" b="0" u="none" strike="noStrike">
              <a:solidFill>
                <a:schemeClr val="dk1"/>
              </a:solidFill>
              <a:effectLst/>
              <a:uFillTx/>
              <a:latin typeface="Open Sans Light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buNone/>
            </a:pPr>
            <a:endParaRPr lang="en-GB" sz="3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Headline + text on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Headline + text on whi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8"/>
          <p:cNvPicPr/>
          <p:nvPr/>
        </p:nvPicPr>
        <p:blipFill>
          <a:blip r:embed="rId3"/>
          <a:stretch/>
        </p:blipFill>
        <p:spPr>
          <a:xfrm>
            <a:off x="3151440" y="1944720"/>
            <a:ext cx="5888520" cy="1988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0" y="-465840"/>
            <a:ext cx="12191760" cy="338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spAutoFit/>
          </a:bodyPr>
          <a:lstStyle>
            <a:lvl1pPr indent="0" algn="l" defTabSz="914400">
              <a:lnSpc>
                <a:spcPct val="90000"/>
              </a:lnSpc>
              <a:buNone/>
              <a:defRPr lang="en-GB" sz="1800" b="0" u="none" strike="noStrike">
                <a:solidFill>
                  <a:schemeClr val="dk1"/>
                </a:solidFill>
                <a:effectLst/>
                <a:uFillTx/>
                <a:latin typeface="Open Sans Light"/>
                <a:ea typeface="Open Sans Light"/>
              </a:defRPr>
            </a:lvl1pPr>
          </a:lstStyle>
          <a:p>
            <a:pPr indent="0" algn="l" defTabSz="914400">
              <a:lnSpc>
                <a:spcPct val="90000"/>
              </a:lnSpc>
              <a:buNone/>
            </a:pPr>
            <a:r>
              <a:rPr lang="en-GB" sz="1800" b="0" u="none" strike="noStrike">
                <a:solidFill>
                  <a:schemeClr val="dk1"/>
                </a:solidFill>
                <a:effectLst/>
                <a:uFillTx/>
                <a:latin typeface="Open Sans Light"/>
                <a:ea typeface="Open Sans Light"/>
              </a:rPr>
              <a:t>Add slide title</a:t>
            </a:r>
            <a:endParaRPr lang="sv-SE" sz="1800" b="0" u="none" strike="noStrike">
              <a:solidFill>
                <a:schemeClr val="dk1"/>
              </a:solidFill>
              <a:effectLst/>
              <a:uFillTx/>
              <a:latin typeface="Open Sans Ligh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12"/>
          <p:cNvPicPr/>
          <p:nvPr/>
        </p:nvPicPr>
        <p:blipFill>
          <a:blip r:embed="rId3">
            <a:grayscl/>
            <a:alphaModFix amt="19000"/>
          </a:blip>
          <a:stretch/>
        </p:blipFill>
        <p:spPr>
          <a:xfrm>
            <a:off x="4583160" y="3429000"/>
            <a:ext cx="7841160" cy="3272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" name="Bildobjekt 7"/>
          <p:cNvPicPr/>
          <p:nvPr/>
        </p:nvPicPr>
        <p:blipFill>
          <a:blip r:embed="rId4"/>
          <a:stretch/>
        </p:blipFill>
        <p:spPr>
          <a:xfrm>
            <a:off x="10782360" y="6242760"/>
            <a:ext cx="1077480" cy="357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838080" y="2179080"/>
            <a:ext cx="10515240" cy="1737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spAutoFit/>
          </a:bodyPr>
          <a:lstStyle>
            <a:lvl1pPr indent="0" algn="ctr" defTabSz="914400">
              <a:lnSpc>
                <a:spcPct val="90000"/>
              </a:lnSpc>
              <a:buNone/>
              <a:defRPr lang="sv-SE" sz="6000" b="1" u="none" strike="noStrike">
                <a:solidFill>
                  <a:schemeClr val="lt1"/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914400">
              <a:lnSpc>
                <a:spcPct val="90000"/>
              </a:lnSpc>
              <a:buNone/>
            </a:pPr>
            <a:r>
              <a:rPr lang="sv-SE" sz="6000" b="1" u="none" strike="noStrike">
                <a:solidFill>
                  <a:schemeClr val="lt1"/>
                </a:solidFill>
                <a:effectLst/>
                <a:uFillTx/>
                <a:latin typeface="Calibri"/>
              </a:rPr>
              <a:t>Klicka här för att ändra mall för rubrikformat</a:t>
            </a: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lnSpc>
                <a:spcPct val="9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sv-SE" sz="2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>
              <a:lnSpc>
                <a:spcPct val="9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sv-SE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>
              <a:lnSpc>
                <a:spcPct val="9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sv-SE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>
              <a:lnSpc>
                <a:spcPct val="9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  <a:defRPr lang="sv-SE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>
              <a:lnSpc>
                <a:spcPct val="9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sv-SE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  <a:lvl6pPr lvl="5" algn="l">
              <a:lnSpc>
                <a:spcPct val="9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sv-SE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6pPr>
            <a:lvl7pPr lvl="6" algn="l">
              <a:lnSpc>
                <a:spcPct val="9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  <a:defRPr lang="sv-SE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7pPr>
          </a:lstStyle>
          <a:p>
            <a:pPr marL="432000" indent="-324000" algn="l">
              <a:lnSpc>
                <a:spcPct val="9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sv-SE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</a:p>
          <a:p>
            <a:pPr marL="864000" lvl="1" indent="-324000" algn="l">
              <a:lnSpc>
                <a:spcPct val="9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sv-SE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</a:p>
          <a:p>
            <a:pPr marL="1296000" lvl="2" indent="-288000" algn="l">
              <a:lnSpc>
                <a:spcPct val="9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sv-SE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</a:p>
          <a:p>
            <a:pPr marL="1728000" lvl="3" indent="-216000" algn="l">
              <a:lnSpc>
                <a:spcPct val="9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sv-SE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</a:p>
          <a:p>
            <a:pPr marL="2160000" lvl="4" indent="-216000" algn="l">
              <a:lnSpc>
                <a:spcPct val="9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sv-SE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Outline Level</a:t>
            </a:r>
          </a:p>
          <a:p>
            <a:pPr marL="2592000" lvl="5" indent="-216000" algn="l">
              <a:lnSpc>
                <a:spcPct val="9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sv-SE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Sixth Outline Level</a:t>
            </a:r>
          </a:p>
          <a:p>
            <a:pPr marL="3024000" lvl="6" indent="-216000" algn="l">
              <a:lnSpc>
                <a:spcPct val="9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sv-SE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1"/>
          <p:cNvSpPr/>
          <p:nvPr/>
        </p:nvSpPr>
        <p:spPr>
          <a:xfrm>
            <a:off x="10485720" y="0"/>
            <a:ext cx="1706040" cy="6857640"/>
          </a:xfrm>
          <a:prstGeom prst="rect">
            <a:avLst/>
          </a:prstGeom>
          <a:solidFill>
            <a:schemeClr val="accent4"/>
          </a:solidFill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sv-SE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11" name="Bildobjekt 14"/>
          <p:cNvPicPr/>
          <p:nvPr/>
        </p:nvPicPr>
        <p:blipFill>
          <a:blip r:embed="rId3"/>
          <a:stretch/>
        </p:blipFill>
        <p:spPr>
          <a:xfrm>
            <a:off x="10782360" y="6242760"/>
            <a:ext cx="1077480" cy="357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908532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914400">
              <a:lnSpc>
                <a:spcPct val="90000"/>
              </a:lnSpc>
              <a:buNone/>
              <a:defRPr lang="sv-SE" sz="4400" b="1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l" defTabSz="914400">
              <a:lnSpc>
                <a:spcPct val="90000"/>
              </a:lnSpc>
              <a:buNone/>
            </a:pPr>
            <a:r>
              <a:rPr lang="sv-SE" sz="44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Klicka här för att ändra mall för rubrikformat</a:t>
            </a: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9085320" cy="4352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defRPr lang="sv-SE" sz="28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  <a:lvl2pPr lvl="1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sv-SE" sz="2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2pPr>
            <a:lvl3pPr lvl="2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sv-SE" sz="20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3pPr>
            <a:lvl4pPr lvl="3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sv-SE" sz="18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4pPr>
            <a:lvl5pPr lvl="4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sv-SE" sz="18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5pPr>
          </a:lstStyle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v-SE" sz="2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Klicka här för att ändra format på bakgrundstexten</a:t>
            </a:r>
          </a:p>
          <a:p>
            <a:pPr marL="864000" lvl="1" indent="-3240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sv-SE" sz="2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Nivå två</a:t>
            </a:r>
          </a:p>
          <a:p>
            <a:pPr marL="1296000" lvl="2" indent="-2880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v-S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Nivå tre</a:t>
            </a:r>
          </a:p>
          <a:p>
            <a:pPr marL="1728000" lvl="3" indent="-2160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sv-SE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Nivå fyra</a:t>
            </a:r>
          </a:p>
          <a:p>
            <a:pPr marL="2160000" lvl="4" indent="-2160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v-SE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Nivå fem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ktangel 1"/>
          <p:cNvSpPr/>
          <p:nvPr/>
        </p:nvSpPr>
        <p:spPr>
          <a:xfrm>
            <a:off x="0" y="6055920"/>
            <a:ext cx="12191760" cy="801720"/>
          </a:xfrm>
          <a:prstGeom prst="rect">
            <a:avLst/>
          </a:prstGeom>
          <a:solidFill>
            <a:schemeClr val="accent4"/>
          </a:solidFill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sv-SE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15" name="Bildobjekt 14"/>
          <p:cNvPicPr/>
          <p:nvPr/>
        </p:nvPicPr>
        <p:blipFill>
          <a:blip r:embed="rId3"/>
          <a:stretch/>
        </p:blipFill>
        <p:spPr>
          <a:xfrm>
            <a:off x="10782360" y="6242760"/>
            <a:ext cx="1077480" cy="357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48140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914400">
              <a:lnSpc>
                <a:spcPct val="90000"/>
              </a:lnSpc>
              <a:buNone/>
              <a:defRPr lang="sv-SE" sz="4400" b="1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l" defTabSz="914400">
              <a:lnSpc>
                <a:spcPct val="90000"/>
              </a:lnSpc>
              <a:buNone/>
            </a:pPr>
            <a:r>
              <a:rPr lang="sv-SE" sz="44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Klicka här för att ändra mall för rubrikformat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481400" cy="3973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defRPr lang="sv-SE" sz="28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  <a:lvl2pPr lvl="1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sv-SE" sz="2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2pPr>
            <a:lvl3pPr lvl="2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sv-SE" sz="20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3pPr>
            <a:lvl4pPr lvl="3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sv-SE" sz="18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4pPr>
            <a:lvl5pPr lvl="4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sv-SE" sz="18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5pPr>
          </a:lstStyle>
          <a:p>
            <a:pPr marL="228600" indent="-228600" algn="l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sv-SE" sz="2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Klicka här för att ändra format på bakgrundstexten</a:t>
            </a:r>
          </a:p>
          <a:p>
            <a:pPr marL="864000" lvl="1" indent="-3240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sv-SE" sz="2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Nivå två</a:t>
            </a:r>
          </a:p>
          <a:p>
            <a:pPr marL="1296000" lvl="2" indent="-2880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v-S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Nivå tre</a:t>
            </a:r>
          </a:p>
          <a:p>
            <a:pPr marL="1728000" lvl="3" indent="-2160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sv-SE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Nivå fyra</a:t>
            </a:r>
          </a:p>
          <a:p>
            <a:pPr marL="2160000" lvl="4" indent="-216000" algn="l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v-SE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Nivå fem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2170800"/>
            <a:ext cx="10515240" cy="1753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914400">
              <a:lnSpc>
                <a:spcPct val="90000"/>
              </a:lnSpc>
              <a:buNone/>
            </a:pPr>
            <a:r>
              <a:rPr lang="sv-SE" sz="6000" b="1" u="none" strike="noStrike">
                <a:solidFill>
                  <a:schemeClr val="lt1"/>
                </a:solidFill>
                <a:effectLst/>
                <a:uFillTx/>
                <a:latin typeface="Calibri"/>
              </a:rPr>
              <a:t>Full Energy Linacs as Injectors to High Brightness Storage Rings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125700" y="4490475"/>
            <a:ext cx="5940000" cy="1198875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 anchorCtr="1">
            <a:spAutoFit/>
          </a:bodyPr>
          <a:lstStyle/>
          <a:p>
            <a:pPr algn="ctr"/>
            <a:r>
              <a:rPr lang="en-GB" sz="3600" b="0" u="none" strike="noStrike" dirty="0">
                <a:solidFill>
                  <a:srgbClr val="FFFFFF"/>
                </a:solidFill>
                <a:effectLst/>
                <a:uFillTx/>
                <a:latin typeface="Arial"/>
              </a:rPr>
              <a:t>MAXIV</a:t>
            </a:r>
          </a:p>
          <a:p>
            <a:pPr algn="ctr"/>
            <a:r>
              <a:rPr lang="en-GB" sz="3600" b="0" u="none" strike="noStrike" dirty="0">
                <a:solidFill>
                  <a:srgbClr val="FFFFFF"/>
                </a:solidFill>
                <a:effectLst/>
                <a:uFillTx/>
                <a:latin typeface="Arial"/>
              </a:rPr>
              <a:t>10</a:t>
            </a:r>
            <a:r>
              <a:rPr lang="en-GB" sz="3600" b="0" u="none" strike="noStrike" baseline="33000" dirty="0">
                <a:solidFill>
                  <a:srgbClr val="FFFFFF"/>
                </a:solidFill>
                <a:effectLst/>
                <a:uFillTx/>
                <a:latin typeface="Arial"/>
              </a:rPr>
              <a:t>th</a:t>
            </a:r>
            <a:r>
              <a:rPr lang="en-GB" sz="3600" b="0" u="none" strike="noStrike" dirty="0">
                <a:solidFill>
                  <a:srgbClr val="FFFFFF"/>
                </a:solidFill>
                <a:effectLst/>
                <a:uFillTx/>
                <a:latin typeface="Arial"/>
              </a:rPr>
              <a:t> &amp; 11</a:t>
            </a:r>
            <a:r>
              <a:rPr lang="en-GB" sz="3600" b="0" u="none" strike="noStrike" baseline="33000" dirty="0">
                <a:solidFill>
                  <a:srgbClr val="FFFFFF"/>
                </a:solidFill>
                <a:effectLst/>
                <a:uFillTx/>
                <a:latin typeface="Arial"/>
              </a:rPr>
              <a:t>th</a:t>
            </a:r>
            <a:r>
              <a:rPr lang="en-GB" sz="3600" b="0" u="none" strike="noStrike" dirty="0">
                <a:solidFill>
                  <a:srgbClr val="FFFFFF"/>
                </a:solidFill>
                <a:effectLst/>
                <a:uFillTx/>
                <a:latin typeface="Arial"/>
              </a:rPr>
              <a:t> March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-1852" y="1358"/>
            <a:ext cx="908532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l" defTabSz="914400">
              <a:lnSpc>
                <a:spcPct val="90000"/>
              </a:lnSpc>
              <a:buNone/>
            </a:pPr>
            <a:r>
              <a:rPr lang="sv-SE" b="1" dirty="0" err="1">
                <a:solidFill>
                  <a:srgbClr val="000000"/>
                </a:solidFill>
                <a:latin typeface="Calibri"/>
              </a:rPr>
              <a:t>Welcome</a:t>
            </a:r>
            <a:endParaRPr lang="sv-SE" sz="4400" b="1" u="none" strike="noStrike" dirty="0" err="1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pic>
        <p:nvPicPr>
          <p:cNvPr id="3" name="Picture 2" descr="A screenshot of a computer&#10;&#10;AI-generated content may be incorrect.">
            <a:extLst>
              <a:ext uri="{FF2B5EF4-FFF2-40B4-BE49-F238E27FC236}">
                <a16:creationId xmlns:a16="http://schemas.microsoft.com/office/drawing/2014/main" id="{3700D559-9388-CE54-A884-15EF7A3476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91381" y="95250"/>
            <a:ext cx="4900192" cy="6762750"/>
          </a:xfrm>
          <a:prstGeom prst="rect">
            <a:avLst/>
          </a:prstGeom>
        </p:spPr>
      </p:pic>
      <p:pic>
        <p:nvPicPr>
          <p:cNvPr id="2" name="Content Placeholder 1" descr="A screenshot of a computer&#10;&#10;AI-generated content may be incorrect.">
            <a:extLst>
              <a:ext uri="{FF2B5EF4-FFF2-40B4-BE49-F238E27FC236}">
                <a16:creationId xmlns:a16="http://schemas.microsoft.com/office/drawing/2014/main" id="{9B88D79B-8ADA-E2A2-5987-6F289E670F43}"/>
              </a:ext>
            </a:extLst>
          </p:cNvPr>
          <p:cNvPicPr>
            <a:picLocks noGrp="1" noChangeAspect="1"/>
          </p:cNvPicPr>
          <p:nvPr>
            <p:ph/>
          </p:nvPr>
        </p:nvPicPr>
        <p:blipFill>
          <a:blip r:embed="rId3"/>
          <a:stretch>
            <a:fillRect/>
          </a:stretch>
        </p:blipFill>
        <p:spPr>
          <a:xfrm>
            <a:off x="2401172" y="93381"/>
            <a:ext cx="4902725" cy="6767927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48140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r>
              <a:rPr lang="sv-SE" b="1" dirty="0" err="1">
                <a:solidFill>
                  <a:srgbClr val="000000"/>
                </a:solidFill>
                <a:latin typeface="Calibri"/>
              </a:rPr>
              <a:t>Practicalities</a:t>
            </a:r>
            <a:endParaRPr lang="sv-SE" sz="4400" b="1" u="none" strike="noStrike" dirty="0" err="1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838080" y="1825200"/>
            <a:ext cx="10481400" cy="3973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685800" indent="-457200">
              <a:spcBef>
                <a:spcPts val="1001"/>
              </a:spcBef>
            </a:pPr>
            <a:r>
              <a:rPr lang="en-GB">
                <a:solidFill>
                  <a:srgbClr val="000000"/>
                </a:solidFill>
                <a:latin typeface="Calibri"/>
              </a:rPr>
              <a:t>The session after the tour will be in a different room</a:t>
            </a:r>
          </a:p>
          <a:p>
            <a:pPr marL="1143000" lvl="1" indent="-457200">
              <a:spcBef>
                <a:spcPts val="1001"/>
              </a:spcBef>
            </a:pPr>
            <a:r>
              <a:rPr lang="en-GB">
                <a:solidFill>
                  <a:srgbClr val="000000"/>
                </a:solidFill>
                <a:latin typeface="Calibri"/>
              </a:rPr>
              <a:t>There will be somewhere to lock your belongings during the tour</a:t>
            </a:r>
          </a:p>
          <a:p>
            <a:pPr marL="685800" indent="-457200">
              <a:spcBef>
                <a:spcPts val="1001"/>
              </a:spcBef>
            </a:pPr>
            <a:r>
              <a:rPr lang="en-GB">
                <a:solidFill>
                  <a:srgbClr val="000000"/>
                </a:solidFill>
                <a:latin typeface="Calibri"/>
              </a:rPr>
              <a:t>Lunches are provided for visitors</a:t>
            </a:r>
          </a:p>
          <a:p>
            <a:pPr marL="685800" indent="-457200">
              <a:spcBef>
                <a:spcPts val="1001"/>
              </a:spcBef>
            </a:pPr>
            <a:r>
              <a:rPr lang="en-GB" dirty="0">
                <a:solidFill>
                  <a:srgbClr val="000000"/>
                </a:solidFill>
                <a:latin typeface="Calibri"/>
              </a:rPr>
              <a:t>I have added a lot of space in the schedule for discussions, so feel free to ask all your questions!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0" y="-465840"/>
            <a:ext cx="12191760" cy="341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l" defTabSz="914400">
              <a:lnSpc>
                <a:spcPct val="90000"/>
              </a:lnSpc>
              <a:buNone/>
            </a:pPr>
            <a:endParaRPr lang="sv-SE" sz="1800" b="0" u="none" strike="noStrike">
              <a:solidFill>
                <a:schemeClr val="dk1"/>
              </a:solidFill>
              <a:effectLst/>
              <a:uFillTx/>
              <a:latin typeface="Open Sans Ligh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AX IV">
  <a:themeElements>
    <a:clrScheme name="MAX IV ny">
      <a:dk1>
        <a:srgbClr val="001427"/>
      </a:dk1>
      <a:lt1>
        <a:srgbClr val="FFFFFF"/>
      </a:lt1>
      <a:dk2>
        <a:srgbClr val="00570C"/>
      </a:dk2>
      <a:lt2>
        <a:srgbClr val="FB8C00"/>
      </a:lt2>
      <a:accent1>
        <a:srgbClr val="767171"/>
      </a:accent1>
      <a:accent2>
        <a:srgbClr val="595555"/>
      </a:accent2>
      <a:accent3>
        <a:srgbClr val="AEAAAA"/>
      </a:accent3>
      <a:accent4>
        <a:srgbClr val="00570C"/>
      </a:accent4>
      <a:accent5>
        <a:srgbClr val="F6B222"/>
      </a:accent5>
      <a:accent6>
        <a:srgbClr val="C8C3C3"/>
      </a:accent6>
      <a:hlink>
        <a:srgbClr val="0000FF"/>
      </a:hlink>
      <a:folHlink>
        <a:srgbClr val="8100F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AX IV">
  <a:themeElements>
    <a:clrScheme name="MAX IV ny">
      <a:dk1>
        <a:srgbClr val="001427"/>
      </a:dk1>
      <a:lt1>
        <a:srgbClr val="FFFFFF"/>
      </a:lt1>
      <a:dk2>
        <a:srgbClr val="00570C"/>
      </a:dk2>
      <a:lt2>
        <a:srgbClr val="FB8C00"/>
      </a:lt2>
      <a:accent1>
        <a:srgbClr val="767171"/>
      </a:accent1>
      <a:accent2>
        <a:srgbClr val="595555"/>
      </a:accent2>
      <a:accent3>
        <a:srgbClr val="AEAAAA"/>
      </a:accent3>
      <a:accent4>
        <a:srgbClr val="00570C"/>
      </a:accent4>
      <a:accent5>
        <a:srgbClr val="F6B222"/>
      </a:accent5>
      <a:accent6>
        <a:srgbClr val="C8C3C3"/>
      </a:accent6>
      <a:hlink>
        <a:srgbClr val="0000FF"/>
      </a:hlink>
      <a:folHlink>
        <a:srgbClr val="8100F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AX IV">
  <a:themeElements>
    <a:clrScheme name="MAX IV ny">
      <a:dk1>
        <a:srgbClr val="001427"/>
      </a:dk1>
      <a:lt1>
        <a:srgbClr val="FFFFFF"/>
      </a:lt1>
      <a:dk2>
        <a:srgbClr val="00570C"/>
      </a:dk2>
      <a:lt2>
        <a:srgbClr val="FB8C00"/>
      </a:lt2>
      <a:accent1>
        <a:srgbClr val="767171"/>
      </a:accent1>
      <a:accent2>
        <a:srgbClr val="595555"/>
      </a:accent2>
      <a:accent3>
        <a:srgbClr val="AEAAAA"/>
      </a:accent3>
      <a:accent4>
        <a:srgbClr val="00570C"/>
      </a:accent4>
      <a:accent5>
        <a:srgbClr val="F6B222"/>
      </a:accent5>
      <a:accent6>
        <a:srgbClr val="C8C3C3"/>
      </a:accent6>
      <a:hlink>
        <a:srgbClr val="0000FF"/>
      </a:hlink>
      <a:folHlink>
        <a:srgbClr val="8100F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AX IV">
  <a:themeElements>
    <a:clrScheme name="MAX IV ny">
      <a:dk1>
        <a:srgbClr val="001427"/>
      </a:dk1>
      <a:lt1>
        <a:srgbClr val="FFFFFF"/>
      </a:lt1>
      <a:dk2>
        <a:srgbClr val="00570C"/>
      </a:dk2>
      <a:lt2>
        <a:srgbClr val="FB8C00"/>
      </a:lt2>
      <a:accent1>
        <a:srgbClr val="767171"/>
      </a:accent1>
      <a:accent2>
        <a:srgbClr val="595555"/>
      </a:accent2>
      <a:accent3>
        <a:srgbClr val="AEAAAA"/>
      </a:accent3>
      <a:accent4>
        <a:srgbClr val="00570C"/>
      </a:accent4>
      <a:accent5>
        <a:srgbClr val="F6B222"/>
      </a:accent5>
      <a:accent6>
        <a:srgbClr val="C8C3C3"/>
      </a:accent6>
      <a:hlink>
        <a:srgbClr val="0000FF"/>
      </a:hlink>
      <a:folHlink>
        <a:srgbClr val="8100F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</TotalTime>
  <Application>Microsoft Office PowerPoint</Application>
  <PresentationFormat>Widescreen</PresentationFormat>
  <Slides>4</Slides>
  <Notes>0</Notes>
  <HiddenSlides>0</HiddenSlide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MAX IV</vt:lpstr>
      <vt:lpstr>MAX IV</vt:lpstr>
      <vt:lpstr>MAX IV</vt:lpstr>
      <vt:lpstr>MAX IV</vt:lpstr>
      <vt:lpstr>Full Energy Linacs as Injectors to High Brightness Storage Rings</vt:lpstr>
      <vt:lpstr>Welcome</vt:lpstr>
      <vt:lpstr>Practicalities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dc:description/>
  <cp:lastModifiedBy/>
  <cp:revision>61</cp:revision>
  <dcterms:created xsi:type="dcterms:W3CDTF">2026-03-09T12:09:59Z</dcterms:created>
  <dcterms:modified xsi:type="dcterms:W3CDTF">2026-03-09T11:30:45Z</dcterms:modified>
  <dc:language>en-GB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0x0101006A8C8A1373EE1745A7B31132D53BC18C</vt:lpwstr>
  </property>
  <property fmtid="{D5CDD505-2E9C-101B-9397-08002B2CF9AE}" pid="3" name="PresentationFormat">
    <vt:lpwstr>Widescreen</vt:lpwstr>
  </property>
  <property fmtid="{D5CDD505-2E9C-101B-9397-08002B2CF9AE}" pid="4" name="Slides">
    <vt:r8>4</vt:r8>
  </property>
  <property fmtid="{D5CDD505-2E9C-101B-9397-08002B2CF9AE}" pid="5" name="Tags">
    <vt:lpwstr/>
  </property>
  <property fmtid="{D5CDD505-2E9C-101B-9397-08002B2CF9AE}" pid="6" name="_dlc_DocIdItemGuid">
    <vt:lpwstr>d1f85e3f-0973-49c9-bd5e-c9bfa6fb65cd</vt:lpwstr>
  </property>
</Properties>
</file>