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71" r:id="rId7"/>
    <p:sldId id="273" r:id="rId8"/>
    <p:sldId id="258" r:id="rId9"/>
    <p:sldId id="272" r:id="rId10"/>
    <p:sldId id="259" r:id="rId11"/>
    <p:sldId id="268" r:id="rId12"/>
    <p:sldId id="277" r:id="rId13"/>
    <p:sldId id="274" r:id="rId14"/>
    <p:sldId id="275" r:id="rId15"/>
    <p:sldId id="276" r:id="rId16"/>
    <p:sldId id="278" r:id="rId17"/>
    <p:sldId id="27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1"/>
    <p:restoredTop sz="93390"/>
  </p:normalViewPr>
  <p:slideViewPr>
    <p:cSldViewPr snapToGrid="0" snapToObjects="1" showGuides="1">
      <p:cViewPr>
        <p:scale>
          <a:sx n="113" d="100"/>
          <a:sy n="113" d="100"/>
        </p:scale>
        <p:origin x="864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2026-03-10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258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918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5808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9455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6843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8535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0753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727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31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2589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879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sv-SE" noProof="0" dirty="0"/>
              <a:t>Klicka på ikonen för att lägga till en bild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10/03/2026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79" r:id="rId16"/>
    <p:sldLayoutId id="2147483680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8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4A68B31-538E-9F44-B828-98C56E8B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44B62F-7972-CC4E-A5CD-28219B574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103043"/>
            <a:ext cx="7918450" cy="660400"/>
          </a:xfrm>
        </p:spPr>
        <p:txBody>
          <a:bodyPr>
            <a:noAutofit/>
          </a:bodyPr>
          <a:lstStyle/>
          <a:p>
            <a:r>
              <a:rPr lang="sv-SE" sz="4400" dirty="0"/>
              <a:t>The Statemachine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7D8D39F9-3ADB-E313-EFE6-B09AF68692BC}"/>
              </a:ext>
            </a:extLst>
          </p:cNvPr>
          <p:cNvSpPr txBox="1">
            <a:spLocks/>
          </p:cNvSpPr>
          <p:nvPr/>
        </p:nvSpPr>
        <p:spPr>
          <a:xfrm>
            <a:off x="2136775" y="5886885"/>
            <a:ext cx="7918450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Filip Persson, Asst. Head of Operations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93BBB029-9823-A509-1A3A-203F486DE324}"/>
              </a:ext>
            </a:extLst>
          </p:cNvPr>
          <p:cNvSpPr txBox="1">
            <a:spLocks/>
          </p:cNvSpPr>
          <p:nvPr/>
        </p:nvSpPr>
        <p:spPr>
          <a:xfrm>
            <a:off x="2136775" y="5395820"/>
            <a:ext cx="7918450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/>
              <a:t>Full energy linacs workshop</a:t>
            </a:r>
          </a:p>
        </p:txBody>
      </p:sp>
    </p:spTree>
    <p:extLst>
      <p:ext uri="{BB962C8B-B14F-4D97-AF65-F5344CB8AC3E}">
        <p14:creationId xmlns:p14="http://schemas.microsoft.com/office/powerpoint/2010/main" val="204229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37C7-4232-87B6-A6AE-5E3E7D21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03B16D1-1D08-11CC-2B0C-A858E5EE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2735721"/>
            <a:ext cx="3647726" cy="493981"/>
          </a:xfrm>
        </p:spPr>
        <p:txBody>
          <a:bodyPr/>
          <a:lstStyle/>
          <a:p>
            <a:r>
              <a:rPr lang="sv-SE" dirty="0"/>
              <a:t>Alarm state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F24AFC5-4D44-25E9-B295-6525D0DC7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60EB5D7-9180-8BA4-BD9E-B838D1A076C9}"/>
              </a:ext>
            </a:extLst>
          </p:cNvPr>
          <p:cNvSpPr txBox="1"/>
          <p:nvPr/>
        </p:nvSpPr>
        <p:spPr>
          <a:xfrm>
            <a:off x="493201" y="3514967"/>
            <a:ext cx="364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  <a:latin typeface="Aptos" panose="020B0004020202020204" pitchFamily="34" charset="0"/>
              </a:rPr>
              <a:t>Failing state transition or ending up in mixed state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6E1E877-B3AA-F600-D49F-13F9BCA81A78}"/>
              </a:ext>
            </a:extLst>
          </p:cNvPr>
          <p:cNvSpPr txBox="1"/>
          <p:nvPr/>
        </p:nvSpPr>
        <p:spPr>
          <a:xfrm>
            <a:off x="4872570" y="1193826"/>
            <a:ext cx="721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/>
              <a:t>Often due to failing equipment or communication issues with the equipment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24F638-8F42-15A9-245C-39A49687D833}"/>
              </a:ext>
            </a:extLst>
          </p:cNvPr>
          <p:cNvSpPr txBox="1"/>
          <p:nvPr/>
        </p:nvSpPr>
        <p:spPr>
          <a:xfrm>
            <a:off x="4872570" y="2429555"/>
            <a:ext cx="72136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/>
              <a:t>Fail to set snapshot (linac settings)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/>
              <a:t>Fail to enable injection trigger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/>
              <a:t>Fail to control current of horizontal corrector used for deflecting thermionic electrons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/>
              <a:t>Fail to open/close laser shutter controlling photo gun electrons</a:t>
            </a:r>
          </a:p>
        </p:txBody>
      </p:sp>
    </p:spTree>
    <p:extLst>
      <p:ext uri="{BB962C8B-B14F-4D97-AF65-F5344CB8AC3E}">
        <p14:creationId xmlns:p14="http://schemas.microsoft.com/office/powerpoint/2010/main" val="169046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E4A82-9012-A28D-5B8E-344D8AFE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0D68467D-A221-E680-6E13-01EE629B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2726810"/>
            <a:ext cx="3647726" cy="895630"/>
          </a:xfrm>
        </p:spPr>
        <p:txBody>
          <a:bodyPr/>
          <a:lstStyle/>
          <a:p>
            <a:r>
              <a:rPr lang="sv-SE" dirty="0"/>
              <a:t>Special modes of operation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10B6058-020D-7876-4139-FFB847676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724AA2-9B9C-E1ED-999F-06F0C6F59DCA}"/>
              </a:ext>
            </a:extLst>
          </p:cNvPr>
          <p:cNvSpPr txBox="1"/>
          <p:nvPr/>
        </p:nvSpPr>
        <p:spPr>
          <a:xfrm>
            <a:off x="4775913" y="713643"/>
            <a:ext cx="730814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sv-SE" sz="2800" b="1"/>
              <a:t>Photo gun injection</a:t>
            </a:r>
          </a:p>
          <a:p>
            <a:pPr>
              <a:spcAft>
                <a:spcPts val="1800"/>
              </a:spcAft>
            </a:pPr>
            <a:r>
              <a:rPr lang="sv-SE" sz="2800" b="1"/>
              <a:t>Single bunch injection </a:t>
            </a:r>
            <a:br>
              <a:rPr lang="sv-SE" sz="2800" b="1"/>
            </a:br>
            <a:r>
              <a:rPr lang="sv-SE" sz="2400"/>
              <a:t>Timing and DC chopper values set)</a:t>
            </a:r>
          </a:p>
          <a:p>
            <a:pPr>
              <a:spcAft>
                <a:spcPts val="1800"/>
              </a:spcAft>
            </a:pPr>
            <a:r>
              <a:rPr lang="sv-SE" sz="2800" b="1"/>
              <a:t>Reduced charge mode</a:t>
            </a:r>
            <a:br>
              <a:rPr lang="sv-SE" sz="2800" b="1"/>
            </a:br>
            <a:r>
              <a:rPr lang="sv-SE" sz="2400"/>
              <a:t>Used if a very uniform filling pattern is desired.</a:t>
            </a:r>
            <a:br>
              <a:rPr lang="sv-SE" sz="2400"/>
            </a:br>
            <a:r>
              <a:rPr lang="sv-SE" sz="2400"/>
              <a:t>Vertical corrector after the gun is used to only let through 1/4 of the charge</a:t>
            </a:r>
          </a:p>
          <a:p>
            <a:pPr>
              <a:spcAft>
                <a:spcPts val="1800"/>
              </a:spcAft>
            </a:pPr>
            <a:r>
              <a:rPr lang="sv-SE" sz="2800" b="1"/>
              <a:t>Filling pattern control</a:t>
            </a:r>
            <a:br>
              <a:rPr lang="sv-SE" sz="2800" b="1"/>
            </a:br>
            <a:r>
              <a:rPr lang="sv-SE" sz="2400"/>
              <a:t>A vector of bucket weights (0 or 1) is set and the Statemachine only loops through allowed buckets. Best used together with single bunch injection.</a:t>
            </a:r>
          </a:p>
        </p:txBody>
      </p:sp>
    </p:spTree>
    <p:extLst>
      <p:ext uri="{BB962C8B-B14F-4D97-AF65-F5344CB8AC3E}">
        <p14:creationId xmlns:p14="http://schemas.microsoft.com/office/powerpoint/2010/main" val="23148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D8570-9189-A8C9-F3E0-AD7603B2D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1A7FA33-CBEE-AD39-B66E-732379C42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sp>
        <p:nvSpPr>
          <p:cNvPr id="4" name="Rubrik 10">
            <a:extLst>
              <a:ext uri="{FF2B5EF4-FFF2-40B4-BE49-F238E27FC236}">
                <a16:creationId xmlns:a16="http://schemas.microsoft.com/office/drawing/2014/main" id="{0A6D29CA-65C9-4B26-C7C4-698B016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55"/>
            <a:ext cx="10515600" cy="784830"/>
          </a:xfrm>
        </p:spPr>
        <p:txBody>
          <a:bodyPr>
            <a:normAutofit/>
          </a:bodyPr>
          <a:lstStyle/>
          <a:p>
            <a:r>
              <a:rPr lang="sv-SE" sz="3600" dirty="0"/>
              <a:t>Filling pattern feedback</a:t>
            </a:r>
          </a:p>
        </p:txBody>
      </p:sp>
      <p:pic>
        <p:nvPicPr>
          <p:cNvPr id="3" name="Bildobjekt 2" descr="En bild som visar text, skärmbild, skärm, nummer&#10;&#10;AI-genererat innehåll kan vara felaktigt.">
            <a:extLst>
              <a:ext uri="{FF2B5EF4-FFF2-40B4-BE49-F238E27FC236}">
                <a16:creationId xmlns:a16="http://schemas.microsoft.com/office/drawing/2014/main" id="{37B40303-0747-88F3-E854-EE2885E4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6" y="1370637"/>
            <a:ext cx="3163302" cy="2397190"/>
          </a:xfrm>
          <a:prstGeom prst="rect">
            <a:avLst/>
          </a:prstGeom>
        </p:spPr>
      </p:pic>
      <p:pic>
        <p:nvPicPr>
          <p:cNvPr id="6" name="Bildobjekt 5" descr="En bild som visar text, skärm, skärmbild, linje&#10;&#10;AI-genererat innehåll kan vara felaktigt.">
            <a:extLst>
              <a:ext uri="{FF2B5EF4-FFF2-40B4-BE49-F238E27FC236}">
                <a16:creationId xmlns:a16="http://schemas.microsoft.com/office/drawing/2014/main" id="{6CD2AB01-2C74-B9D1-7B75-50462D35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370" y="1370637"/>
            <a:ext cx="4081070" cy="2397190"/>
          </a:xfrm>
          <a:prstGeom prst="rect">
            <a:avLst/>
          </a:prstGeom>
        </p:spPr>
      </p:pic>
      <p:pic>
        <p:nvPicPr>
          <p:cNvPr id="10" name="Bildobjekt 9" descr="En bild som visar skärmbild, linje, Graf, diagram&#10;&#10;AI-genererat innehåll kan vara felaktigt.">
            <a:extLst>
              <a:ext uri="{FF2B5EF4-FFF2-40B4-BE49-F238E27FC236}">
                <a16:creationId xmlns:a16="http://schemas.microsoft.com/office/drawing/2014/main" id="{E32A21C0-845B-4BB2-780A-14326A6DC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732" y="4288768"/>
            <a:ext cx="5586851" cy="23446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BF5759D-6329-D474-5D09-EDB76695E263}"/>
              </a:ext>
            </a:extLst>
          </p:cNvPr>
          <p:cNvSpPr txBox="1"/>
          <p:nvPr/>
        </p:nvSpPr>
        <p:spPr>
          <a:xfrm>
            <a:off x="506446" y="2194170"/>
            <a:ext cx="208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Effect on bucket weights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CE1818F-9EBB-4BFE-AC31-BAEDC6F1C7DB}"/>
              </a:ext>
            </a:extLst>
          </p:cNvPr>
          <p:cNvSpPr txBox="1"/>
          <p:nvPr/>
        </p:nvSpPr>
        <p:spPr>
          <a:xfrm>
            <a:off x="6186312" y="2194170"/>
            <a:ext cx="17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Bucket weight attribute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B168524-7180-8ED3-327E-EBC19ACF1CA9}"/>
              </a:ext>
            </a:extLst>
          </p:cNvPr>
          <p:cNvSpPr txBox="1"/>
          <p:nvPr/>
        </p:nvSpPr>
        <p:spPr>
          <a:xfrm>
            <a:off x="1937626" y="4988223"/>
            <a:ext cx="208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Filling pattern example</a:t>
            </a:r>
          </a:p>
        </p:txBody>
      </p:sp>
    </p:spTree>
    <p:extLst>
      <p:ext uri="{BB962C8B-B14F-4D97-AF65-F5344CB8AC3E}">
        <p14:creationId xmlns:p14="http://schemas.microsoft.com/office/powerpoint/2010/main" val="212034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B93659-507A-D5A0-33EC-5A10A28D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57E79B-9316-BECB-C390-CCB04E0ED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4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56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49FE7-F5CF-364A-D475-5240D8A1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FB437CBF-CAAF-068E-F797-0042F822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55"/>
            <a:ext cx="10515600" cy="784830"/>
          </a:xfrm>
        </p:spPr>
        <p:txBody>
          <a:bodyPr/>
          <a:lstStyle/>
          <a:p>
            <a:r>
              <a:rPr lang="en-GB" sz="4800" dirty="0"/>
              <a:t>Overview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D4EF521-E3EF-7FBA-747B-7C89ED9BD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Filip </a:t>
            </a:r>
            <a:r>
              <a:rPr lang="en-GB" dirty="0" err="1"/>
              <a:t>persson</a:t>
            </a:r>
            <a:r>
              <a:rPr lang="en-GB" dirty="0"/>
              <a:t>, operations</a:t>
            </a:r>
          </a:p>
        </p:txBody>
      </p:sp>
      <p:pic>
        <p:nvPicPr>
          <p:cNvPr id="3" name="Bildobjekt 2" descr="En bild som visar piska&#10;&#10;AI-genererat innehåll kan vara felaktigt.">
            <a:extLst>
              <a:ext uri="{FF2B5EF4-FFF2-40B4-BE49-F238E27FC236}">
                <a16:creationId xmlns:a16="http://schemas.microsoft.com/office/drawing/2014/main" id="{F0C4C2E9-E424-BA0C-3823-37892EC0A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60" y="895685"/>
            <a:ext cx="10007879" cy="5888555"/>
          </a:xfrm>
          <a:prstGeom prst="rect">
            <a:avLst/>
          </a:prstGeom>
        </p:spPr>
      </p:pic>
      <p:sp>
        <p:nvSpPr>
          <p:cNvPr id="4" name="Ring 3">
            <a:extLst>
              <a:ext uri="{FF2B5EF4-FFF2-40B4-BE49-F238E27FC236}">
                <a16:creationId xmlns:a16="http://schemas.microsoft.com/office/drawing/2014/main" id="{DDCC15A1-C211-68F3-5847-461A99E5C903}"/>
              </a:ext>
            </a:extLst>
          </p:cNvPr>
          <p:cNvSpPr/>
          <p:nvPr/>
        </p:nvSpPr>
        <p:spPr>
          <a:xfrm>
            <a:off x="2441107" y="1812841"/>
            <a:ext cx="258533" cy="258533"/>
          </a:xfrm>
          <a:prstGeom prst="donut">
            <a:avLst>
              <a:gd name="adj" fmla="val 17282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A49022AE-743D-E168-175C-2ADE99E41B97}"/>
              </a:ext>
            </a:extLst>
          </p:cNvPr>
          <p:cNvSpPr/>
          <p:nvPr/>
        </p:nvSpPr>
        <p:spPr>
          <a:xfrm>
            <a:off x="1791750" y="2170649"/>
            <a:ext cx="258533" cy="258533"/>
          </a:xfrm>
          <a:prstGeom prst="donut">
            <a:avLst>
              <a:gd name="adj" fmla="val 17282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8BA094E-EFF1-DFF4-898E-930C6C4559CC}"/>
              </a:ext>
            </a:extLst>
          </p:cNvPr>
          <p:cNvSpPr txBox="1"/>
          <p:nvPr/>
        </p:nvSpPr>
        <p:spPr>
          <a:xfrm>
            <a:off x="7945299" y="3639907"/>
            <a:ext cx="531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E784DC6-F7CD-EA00-99A2-96A3C487CAFD}"/>
              </a:ext>
            </a:extLst>
          </p:cNvPr>
          <p:cNvSpPr txBox="1"/>
          <p:nvPr/>
        </p:nvSpPr>
        <p:spPr>
          <a:xfrm>
            <a:off x="867901" y="2132163"/>
            <a:ext cx="10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Photo gun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15CC276-8CF6-ACCD-BD50-7E55BF319BFE}"/>
              </a:ext>
            </a:extLst>
          </p:cNvPr>
          <p:cNvSpPr txBox="1"/>
          <p:nvPr/>
        </p:nvSpPr>
        <p:spPr>
          <a:xfrm>
            <a:off x="5677229" y="2768493"/>
            <a:ext cx="51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1F0F18C-BC2E-9A65-F3C7-01FF1AB1BA34}"/>
              </a:ext>
            </a:extLst>
          </p:cNvPr>
          <p:cNvSpPr txBox="1"/>
          <p:nvPr/>
        </p:nvSpPr>
        <p:spPr>
          <a:xfrm>
            <a:off x="2073416" y="1595909"/>
            <a:ext cx="141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Thermionic gun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C5C92C3-7256-1C08-3D0E-B981A5DA576F}"/>
              </a:ext>
            </a:extLst>
          </p:cNvPr>
          <p:cNvSpPr txBox="1"/>
          <p:nvPr/>
        </p:nvSpPr>
        <p:spPr>
          <a:xfrm>
            <a:off x="10069220" y="1802249"/>
            <a:ext cx="73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SPF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F3F4F76D-3A7E-84D9-6BBF-C9CB0A80DF66}"/>
              </a:ext>
            </a:extLst>
          </p:cNvPr>
          <p:cNvSpPr txBox="1"/>
          <p:nvPr/>
        </p:nvSpPr>
        <p:spPr>
          <a:xfrm>
            <a:off x="3090684" y="2429182"/>
            <a:ext cx="10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BC 1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63195F4E-6596-7182-E2B6-7BCFFEF576AD}"/>
              </a:ext>
            </a:extLst>
          </p:cNvPr>
          <p:cNvSpPr txBox="1"/>
          <p:nvPr/>
        </p:nvSpPr>
        <p:spPr>
          <a:xfrm>
            <a:off x="8051796" y="1494472"/>
            <a:ext cx="10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BC 2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77927ED5-9767-0F7E-9020-2CE02AF3714F}"/>
              </a:ext>
            </a:extLst>
          </p:cNvPr>
          <p:cNvSpPr txBox="1"/>
          <p:nvPr/>
        </p:nvSpPr>
        <p:spPr>
          <a:xfrm>
            <a:off x="2877374" y="3733807"/>
            <a:ext cx="150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Topup every 10 minutes</a:t>
            </a:r>
          </a:p>
        </p:txBody>
      </p:sp>
    </p:spTree>
    <p:extLst>
      <p:ext uri="{BB962C8B-B14F-4D97-AF65-F5344CB8AC3E}">
        <p14:creationId xmlns:p14="http://schemas.microsoft.com/office/powerpoint/2010/main" val="426487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796D-7EDB-6171-D856-C36F4F08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FC5AC42E-C98C-8AAF-C9E1-81B69E3B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31"/>
            <a:ext cx="10515600" cy="701731"/>
          </a:xfrm>
        </p:spPr>
        <p:txBody>
          <a:bodyPr/>
          <a:lstStyle/>
          <a:p>
            <a:r>
              <a:rPr lang="en-GB" sz="4400" dirty="0"/>
              <a:t>Two layers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2B874FC-79F9-F244-8208-F98774749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Filip </a:t>
            </a:r>
            <a:r>
              <a:rPr lang="en-GB" dirty="0" err="1"/>
              <a:t>persson</a:t>
            </a:r>
            <a:r>
              <a:rPr lang="en-GB" dirty="0"/>
              <a:t>, operations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F3917E-5477-DD2A-ACE2-53AEE298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7" y="4023650"/>
            <a:ext cx="4282785" cy="201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En bild som visar text, skärmbild, programvara, nummer&#10;&#10;AI-genererat innehåll kan vara felaktigt.">
            <a:extLst>
              <a:ext uri="{FF2B5EF4-FFF2-40B4-BE49-F238E27FC236}">
                <a16:creationId xmlns:a16="http://schemas.microsoft.com/office/drawing/2014/main" id="{5947D211-C8EE-63AE-E99C-798268B1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372" y="895685"/>
            <a:ext cx="6556407" cy="5329319"/>
          </a:xfrm>
          <a:prstGeom prst="rect">
            <a:avLst/>
          </a:prstGeom>
        </p:spPr>
      </p:pic>
      <p:sp>
        <p:nvSpPr>
          <p:cNvPr id="6" name="Rubrik 10">
            <a:extLst>
              <a:ext uri="{FF2B5EF4-FFF2-40B4-BE49-F238E27FC236}">
                <a16:creationId xmlns:a16="http://schemas.microsoft.com/office/drawing/2014/main" id="{F97ADA0E-6BCF-FEF1-931A-6ACDE3764AC8}"/>
              </a:ext>
            </a:extLst>
          </p:cNvPr>
          <p:cNvSpPr txBox="1">
            <a:spLocks/>
          </p:cNvSpPr>
          <p:nvPr/>
        </p:nvSpPr>
        <p:spPr>
          <a:xfrm>
            <a:off x="-111970" y="3062915"/>
            <a:ext cx="2585930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GB" sz="2000" dirty="0" err="1"/>
              <a:t>Statemachine</a:t>
            </a:r>
            <a:r>
              <a:rPr lang="en-GB" sz="2000" dirty="0"/>
              <a:t> Tango device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9017F0F2-7F38-6DA5-82D4-179661E30BC9}"/>
              </a:ext>
            </a:extLst>
          </p:cNvPr>
          <p:cNvSpPr txBox="1">
            <a:spLocks/>
          </p:cNvSpPr>
          <p:nvPr/>
        </p:nvSpPr>
        <p:spPr>
          <a:xfrm>
            <a:off x="838200" y="2261814"/>
            <a:ext cx="2866342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GB" sz="2000" dirty="0" err="1"/>
              <a:t>Statemachine</a:t>
            </a:r>
            <a:r>
              <a:rPr lang="en-GB" sz="2000" dirty="0"/>
              <a:t> Widget (Taurus based GUI)</a:t>
            </a:r>
          </a:p>
        </p:txBody>
      </p:sp>
      <p:cxnSp>
        <p:nvCxnSpPr>
          <p:cNvPr id="9" name="Rak pil 8">
            <a:extLst>
              <a:ext uri="{FF2B5EF4-FFF2-40B4-BE49-F238E27FC236}">
                <a16:creationId xmlns:a16="http://schemas.microsoft.com/office/drawing/2014/main" id="{920A698C-32FE-0142-E8C3-1DF58DAB7B6C}"/>
              </a:ext>
            </a:extLst>
          </p:cNvPr>
          <p:cNvCxnSpPr>
            <a:cxnSpLocks/>
          </p:cNvCxnSpPr>
          <p:nvPr/>
        </p:nvCxnSpPr>
        <p:spPr>
          <a:xfrm>
            <a:off x="3567289" y="2655243"/>
            <a:ext cx="1684927" cy="407672"/>
          </a:xfrm>
          <a:prstGeom prst="straightConnector1">
            <a:avLst/>
          </a:prstGeom>
          <a:ln w="1016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3C6F1EBF-51B6-97D5-4951-707725004DB2}"/>
              </a:ext>
            </a:extLst>
          </p:cNvPr>
          <p:cNvCxnSpPr>
            <a:cxnSpLocks/>
          </p:cNvCxnSpPr>
          <p:nvPr/>
        </p:nvCxnSpPr>
        <p:spPr>
          <a:xfrm>
            <a:off x="2077156" y="3480701"/>
            <a:ext cx="772819" cy="490695"/>
          </a:xfrm>
          <a:prstGeom prst="straightConnector1">
            <a:avLst/>
          </a:prstGeom>
          <a:ln w="1016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ubrik 10">
            <a:extLst>
              <a:ext uri="{FF2B5EF4-FFF2-40B4-BE49-F238E27FC236}">
                <a16:creationId xmlns:a16="http://schemas.microsoft.com/office/drawing/2014/main" id="{16A48998-46B0-C59E-F401-B62FA0949AF7}"/>
              </a:ext>
            </a:extLst>
          </p:cNvPr>
          <p:cNvSpPr txBox="1">
            <a:spLocks/>
          </p:cNvSpPr>
          <p:nvPr/>
        </p:nvSpPr>
        <p:spPr>
          <a:xfrm>
            <a:off x="487795" y="547180"/>
            <a:ext cx="3803494" cy="147732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GB" sz="2000" i="1" dirty="0">
                <a:solidFill>
                  <a:srgbClr val="FFC000"/>
                </a:solidFill>
              </a:rPr>
              <a:t>Started by Johan Sjögren (former operator), </a:t>
            </a:r>
            <a:br>
              <a:rPr lang="en-GB" sz="2000" i="1" dirty="0">
                <a:solidFill>
                  <a:srgbClr val="FFC000"/>
                </a:solidFill>
              </a:rPr>
            </a:br>
            <a:r>
              <a:rPr lang="en-GB" sz="2000" i="1" dirty="0">
                <a:solidFill>
                  <a:srgbClr val="FFC000"/>
                </a:solidFill>
              </a:rPr>
              <a:t>Current framework developed by Andreas Johansson (former operator)</a:t>
            </a:r>
          </a:p>
        </p:txBody>
      </p:sp>
    </p:spTree>
    <p:extLst>
      <p:ext uri="{BB962C8B-B14F-4D97-AF65-F5344CB8AC3E}">
        <p14:creationId xmlns:p14="http://schemas.microsoft.com/office/powerpoint/2010/main" val="104085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C54D91F-A8ED-8144-9D88-0EC24F40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55"/>
            <a:ext cx="10515600" cy="784830"/>
          </a:xfrm>
        </p:spPr>
        <p:txBody>
          <a:bodyPr/>
          <a:lstStyle/>
          <a:p>
            <a:r>
              <a:rPr lang="en-GB" sz="4800" dirty="0"/>
              <a:t>States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54CE19B-F6E9-6247-9239-E31727EF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Filip </a:t>
            </a:r>
            <a:r>
              <a:rPr lang="en-GB" dirty="0" err="1"/>
              <a:t>persson</a:t>
            </a:r>
            <a:r>
              <a:rPr lang="en-GB" dirty="0"/>
              <a:t>, operations</a:t>
            </a:r>
          </a:p>
        </p:txBody>
      </p:sp>
      <p:sp>
        <p:nvSpPr>
          <p:cNvPr id="4" name="Rubrik 10">
            <a:extLst>
              <a:ext uri="{FF2B5EF4-FFF2-40B4-BE49-F238E27FC236}">
                <a16:creationId xmlns:a16="http://schemas.microsoft.com/office/drawing/2014/main" id="{A410DFF9-F617-B61B-7875-E58E580B226F}"/>
              </a:ext>
            </a:extLst>
          </p:cNvPr>
          <p:cNvSpPr txBox="1">
            <a:spLocks/>
          </p:cNvSpPr>
          <p:nvPr/>
        </p:nvSpPr>
        <p:spPr>
          <a:xfrm>
            <a:off x="305662" y="5478181"/>
            <a:ext cx="6955283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GB" sz="2400" dirty="0" err="1"/>
              <a:t>Each state has rules on how to enter the state</a:t>
            </a:r>
            <a:endParaRPr lang="en-GB" sz="2400" dirty="0"/>
          </a:p>
        </p:txBody>
      </p:sp>
      <p:sp>
        <p:nvSpPr>
          <p:cNvPr id="8" name="Rubrik 10">
            <a:extLst>
              <a:ext uri="{FF2B5EF4-FFF2-40B4-BE49-F238E27FC236}">
                <a16:creationId xmlns:a16="http://schemas.microsoft.com/office/drawing/2014/main" id="{30264DAB-6DC9-F003-1146-67C2A4ED0B44}"/>
              </a:ext>
            </a:extLst>
          </p:cNvPr>
          <p:cNvSpPr txBox="1">
            <a:spLocks/>
          </p:cNvSpPr>
          <p:nvPr/>
        </p:nvSpPr>
        <p:spPr>
          <a:xfrm>
            <a:off x="172122" y="949342"/>
            <a:ext cx="11697148" cy="108952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/>
              <a:t>The state loop is the brain of the Tango device server.</a:t>
            </a:r>
          </a:p>
          <a:p>
            <a:pPr algn="l"/>
            <a:r>
              <a:rPr lang="en-GB" sz="2400" dirty="0" err="1"/>
              <a:t>It checks at each tick (500 ms) if current state should be exited and a new state entered.</a:t>
            </a:r>
            <a:endParaRPr lang="en-GB" sz="2400" dirty="0"/>
          </a:p>
        </p:txBody>
      </p:sp>
      <p:sp>
        <p:nvSpPr>
          <p:cNvPr id="12" name="Rubrik 10">
            <a:extLst>
              <a:ext uri="{FF2B5EF4-FFF2-40B4-BE49-F238E27FC236}">
                <a16:creationId xmlns:a16="http://schemas.microsoft.com/office/drawing/2014/main" id="{F2810C97-BC6C-0528-1389-AF05E8590E9E}"/>
              </a:ext>
            </a:extLst>
          </p:cNvPr>
          <p:cNvSpPr txBox="1">
            <a:spLocks/>
          </p:cNvSpPr>
          <p:nvPr/>
        </p:nvSpPr>
        <p:spPr>
          <a:xfrm>
            <a:off x="1120391" y="3138712"/>
            <a:ext cx="3528509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A two loop hierarchy</a:t>
            </a:r>
          </a:p>
        </p:txBody>
      </p:sp>
      <p:sp>
        <p:nvSpPr>
          <p:cNvPr id="14" name="Rubrik 10">
            <a:extLst>
              <a:ext uri="{FF2B5EF4-FFF2-40B4-BE49-F238E27FC236}">
                <a16:creationId xmlns:a16="http://schemas.microsoft.com/office/drawing/2014/main" id="{03B14B14-F373-8E99-9B46-E9655CC85E72}"/>
              </a:ext>
            </a:extLst>
          </p:cNvPr>
          <p:cNvSpPr txBox="1">
            <a:spLocks/>
          </p:cNvSpPr>
          <p:nvPr/>
        </p:nvSpPr>
        <p:spPr>
          <a:xfrm>
            <a:off x="4855088" y="2334292"/>
            <a:ext cx="6151577" cy="7571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FF00FF"/>
                </a:solidFill>
              </a:rPr>
              <a:t>Active user? </a:t>
            </a:r>
          </a:p>
          <a:p>
            <a:pPr algn="l"/>
            <a:r>
              <a:rPr lang="en-GB" sz="2400" dirty="0" err="1">
                <a:solidFill>
                  <a:srgbClr val="FF00FF"/>
                </a:solidFill>
              </a:rPr>
              <a:t>(requested ring injection/stop injection)</a:t>
            </a:r>
          </a:p>
        </p:txBody>
      </p:sp>
      <p:sp>
        <p:nvSpPr>
          <p:cNvPr id="15" name="Rubrik 10">
            <a:extLst>
              <a:ext uri="{FF2B5EF4-FFF2-40B4-BE49-F238E27FC236}">
                <a16:creationId xmlns:a16="http://schemas.microsoft.com/office/drawing/2014/main" id="{80D5EC6F-264E-8D02-C64D-7150A420E936}"/>
              </a:ext>
            </a:extLst>
          </p:cNvPr>
          <p:cNvSpPr txBox="1">
            <a:spLocks/>
          </p:cNvSpPr>
          <p:nvPr/>
        </p:nvSpPr>
        <p:spPr>
          <a:xfrm>
            <a:off x="6223939" y="3696992"/>
            <a:ext cx="3293685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FFFF00"/>
                </a:solidFill>
              </a:rPr>
              <a:t>Active state? (topup)</a:t>
            </a:r>
          </a:p>
        </p:txBody>
      </p:sp>
      <p:cxnSp>
        <p:nvCxnSpPr>
          <p:cNvPr id="16" name="Rak pil 15">
            <a:extLst>
              <a:ext uri="{FF2B5EF4-FFF2-40B4-BE49-F238E27FC236}">
                <a16:creationId xmlns:a16="http://schemas.microsoft.com/office/drawing/2014/main" id="{5317F802-CE27-CCB0-3F19-F889454FF20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278489" y="2712857"/>
            <a:ext cx="576599" cy="569587"/>
          </a:xfrm>
          <a:prstGeom prst="straightConnector1">
            <a:avLst/>
          </a:prstGeom>
          <a:ln w="762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8189110D-20F9-67C8-77CB-4B77D4FC97D2}"/>
              </a:ext>
            </a:extLst>
          </p:cNvPr>
          <p:cNvCxnSpPr>
            <a:cxnSpLocks/>
          </p:cNvCxnSpPr>
          <p:nvPr/>
        </p:nvCxnSpPr>
        <p:spPr>
          <a:xfrm>
            <a:off x="7678073" y="3112532"/>
            <a:ext cx="0" cy="584460"/>
          </a:xfrm>
          <a:prstGeom prst="straightConnector1">
            <a:avLst/>
          </a:prstGeom>
          <a:ln w="762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4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2138C-B94C-66B2-D815-3D5454D7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88BD3C59-DCA9-DD2F-96C7-3F78540D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55"/>
            <a:ext cx="10515600" cy="757130"/>
          </a:xfrm>
        </p:spPr>
        <p:txBody>
          <a:bodyPr/>
          <a:lstStyle/>
          <a:p>
            <a:r>
              <a:rPr lang="en-GB" sz="4800" dirty="0"/>
              <a:t>States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4F2CF10-3D10-79CB-020E-F161D4401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Filip </a:t>
            </a:r>
            <a:r>
              <a:rPr lang="en-GB" dirty="0" err="1"/>
              <a:t>persson</a:t>
            </a:r>
            <a:r>
              <a:rPr lang="en-GB" dirty="0"/>
              <a:t>, operations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28AA79E-AF46-BEBE-2D76-5408F87904C3}"/>
              </a:ext>
            </a:extLst>
          </p:cNvPr>
          <p:cNvSpPr txBox="1"/>
          <p:nvPr/>
        </p:nvSpPr>
        <p:spPr>
          <a:xfrm>
            <a:off x="623943" y="1561989"/>
            <a:ext cx="5873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3 GeV ring injection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1.5 GeV ring injection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SPF delivery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Linac trimming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Standby</a:t>
            </a:r>
          </a:p>
        </p:txBody>
      </p:sp>
      <p:sp>
        <p:nvSpPr>
          <p:cNvPr id="3" name="Rubrik 10">
            <a:extLst>
              <a:ext uri="{FF2B5EF4-FFF2-40B4-BE49-F238E27FC236}">
                <a16:creationId xmlns:a16="http://schemas.microsoft.com/office/drawing/2014/main" id="{6BC95AF8-756B-AFE2-8A87-EC8C3675C4FC}"/>
              </a:ext>
            </a:extLst>
          </p:cNvPr>
          <p:cNvSpPr txBox="1">
            <a:spLocks/>
          </p:cNvSpPr>
          <p:nvPr/>
        </p:nvSpPr>
        <p:spPr>
          <a:xfrm>
            <a:off x="582414" y="1016471"/>
            <a:ext cx="8048079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GB" sz="2400" dirty="0" err="1"/>
              <a:t>5 states with the following hierarchy (looped in order)</a:t>
            </a:r>
            <a:endParaRPr lang="en-GB" sz="24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57B0241-53E6-034F-D264-97351ACBF8DC}"/>
              </a:ext>
            </a:extLst>
          </p:cNvPr>
          <p:cNvSpPr txBox="1"/>
          <p:nvPr/>
        </p:nvSpPr>
        <p:spPr>
          <a:xfrm>
            <a:off x="4567518" y="3347092"/>
            <a:ext cx="152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  <a:latin typeface="Aptos" panose="020B0004020202020204" pitchFamily="34" charset="0"/>
              </a:rPr>
              <a:t>Example:</a:t>
            </a:r>
          </a:p>
          <a:p>
            <a:r>
              <a:rPr lang="sv-SE" sz="2000" b="1">
                <a:solidFill>
                  <a:schemeClr val="bg1"/>
                </a:solidFill>
                <a:latin typeface="Aptos" panose="020B0004020202020204" pitchFamily="34" charset="0"/>
              </a:rPr>
              <a:t>R3 topup activated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D7BDEE3-E49C-2575-31BF-5304789E3761}"/>
              </a:ext>
            </a:extLst>
          </p:cNvPr>
          <p:cNvSpPr txBox="1"/>
          <p:nvPr/>
        </p:nvSpPr>
        <p:spPr>
          <a:xfrm>
            <a:off x="6096000" y="2531485"/>
            <a:ext cx="4893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Scheduled injection = true,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Clock exceeds time of injection,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Current below min limit,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IDs within allowed limits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5FD25D1-CEE1-AB71-1418-44A1B36433AE}"/>
              </a:ext>
            </a:extLst>
          </p:cNvPr>
          <p:cNvSpPr txBox="1"/>
          <p:nvPr/>
        </p:nvSpPr>
        <p:spPr>
          <a:xfrm>
            <a:off x="6096000" y="4607098"/>
            <a:ext cx="403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Scheduled injection = false,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Current below min limit,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IDs within allowed limits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A444E39-3D3C-5A51-284B-AE269A2DE059}"/>
              </a:ext>
            </a:extLst>
          </p:cNvPr>
          <p:cNvSpPr txBox="1"/>
          <p:nvPr/>
        </p:nvSpPr>
        <p:spPr>
          <a:xfrm>
            <a:off x="6096000" y="4030956"/>
            <a:ext cx="489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  <a:latin typeface="Aptos" panose="020B0004020202020204" pitchFamily="34" charset="0"/>
              </a:rPr>
              <a:t>OR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A7EFF02-ACDA-3DC1-2302-46520A6C1ED3}"/>
              </a:ext>
            </a:extLst>
          </p:cNvPr>
          <p:cNvSpPr txBox="1"/>
          <p:nvPr/>
        </p:nvSpPr>
        <p:spPr>
          <a:xfrm>
            <a:off x="7261860" y="2131375"/>
            <a:ext cx="152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  <a:latin typeface="Aptos" panose="020B0004020202020204" pitchFamily="34" charset="0"/>
              </a:rPr>
              <a:t>Conditions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142A87C-3BE6-8594-C0EB-1BE8C7D6382D}"/>
              </a:ext>
            </a:extLst>
          </p:cNvPr>
          <p:cNvCxnSpPr/>
          <p:nvPr/>
        </p:nvCxnSpPr>
        <p:spPr>
          <a:xfrm>
            <a:off x="6259390" y="2531485"/>
            <a:ext cx="35334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ruta 16">
            <a:extLst>
              <a:ext uri="{FF2B5EF4-FFF2-40B4-BE49-F238E27FC236}">
                <a16:creationId xmlns:a16="http://schemas.microsoft.com/office/drawing/2014/main" id="{59D7C5FB-03BC-4AD6-B23F-4E7AE5C7BDBA}"/>
              </a:ext>
            </a:extLst>
          </p:cNvPr>
          <p:cNvSpPr/>
          <p:nvPr/>
        </p:nvSpPr>
        <p:spPr>
          <a:xfrm>
            <a:off x="4488496" y="3235992"/>
            <a:ext cx="1393015" cy="1237862"/>
          </a:xfrm>
          <a:prstGeom prst="frame">
            <a:avLst>
              <a:gd name="adj1" fmla="val 246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4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363363A9-4059-424F-8FB8-461045FAAB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pic>
        <p:nvPicPr>
          <p:cNvPr id="3" name="Bildobjekt 2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0A6B97AF-EBA2-2140-8EB0-AF284A7A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56" y="1070768"/>
            <a:ext cx="8656682" cy="5129084"/>
          </a:xfrm>
          <a:prstGeom prst="rect">
            <a:avLst/>
          </a:prstGeom>
        </p:spPr>
      </p:pic>
      <p:sp>
        <p:nvSpPr>
          <p:cNvPr id="4" name="Rubrik 10">
            <a:extLst>
              <a:ext uri="{FF2B5EF4-FFF2-40B4-BE49-F238E27FC236}">
                <a16:creationId xmlns:a16="http://schemas.microsoft.com/office/drawing/2014/main" id="{0FF4F19D-B30F-4815-3D0B-F90232E4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034"/>
            <a:ext cx="10515600" cy="784830"/>
          </a:xfrm>
        </p:spPr>
        <p:txBody>
          <a:bodyPr>
            <a:normAutofit/>
          </a:bodyPr>
          <a:lstStyle/>
          <a:p>
            <a:r>
              <a:rPr lang="sv-SE" sz="4000" dirty="0"/>
              <a:t>Bensikin software</a:t>
            </a:r>
          </a:p>
        </p:txBody>
      </p:sp>
      <p:sp>
        <p:nvSpPr>
          <p:cNvPr id="5" name="Rubrik 10">
            <a:extLst>
              <a:ext uri="{FF2B5EF4-FFF2-40B4-BE49-F238E27FC236}">
                <a16:creationId xmlns:a16="http://schemas.microsoft.com/office/drawing/2014/main" id="{C3B2A18A-0790-1BB8-5A76-2CD4F727E5D2}"/>
              </a:ext>
            </a:extLst>
          </p:cNvPr>
          <p:cNvSpPr txBox="1">
            <a:spLocks/>
          </p:cNvSpPr>
          <p:nvPr/>
        </p:nvSpPr>
        <p:spPr>
          <a:xfrm>
            <a:off x="305663" y="1523645"/>
            <a:ext cx="2611708" cy="11119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sv-SE" b="0" dirty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Software handling linac settings</a:t>
            </a:r>
          </a:p>
        </p:txBody>
      </p:sp>
      <p:sp>
        <p:nvSpPr>
          <p:cNvPr id="6" name="Rubrik 10">
            <a:extLst>
              <a:ext uri="{FF2B5EF4-FFF2-40B4-BE49-F238E27FC236}">
                <a16:creationId xmlns:a16="http://schemas.microsoft.com/office/drawing/2014/main" id="{AE53A4B0-5E82-3C82-42B1-D0AC9F01088C}"/>
              </a:ext>
            </a:extLst>
          </p:cNvPr>
          <p:cNvSpPr txBox="1">
            <a:spLocks/>
          </p:cNvSpPr>
          <p:nvPr/>
        </p:nvSpPr>
        <p:spPr>
          <a:xfrm>
            <a:off x="305661" y="2775974"/>
            <a:ext cx="2611709" cy="1306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40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baseline="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b="0" dirty="0" err="1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We’re</a:t>
            </a:r>
            <a:r>
              <a:rPr lang="sv-SE" b="0" dirty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sv-SE" b="0" dirty="0" err="1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using</a:t>
            </a:r>
            <a:r>
              <a:rPr lang="sv-SE" b="0" dirty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 the </a:t>
            </a:r>
            <a:r>
              <a:rPr lang="sv-SE" b="0" dirty="0" err="1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underlying</a:t>
            </a:r>
            <a:r>
              <a:rPr lang="sv-SE" b="0" dirty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 tango snapshot </a:t>
            </a:r>
            <a:r>
              <a:rPr lang="sv-SE" b="0" dirty="0" err="1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handler</a:t>
            </a:r>
            <a:r>
              <a:rPr lang="sv-SE" b="0" dirty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 to </a:t>
            </a:r>
            <a:r>
              <a:rPr lang="sv-SE" b="0" dirty="0" err="1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load</a:t>
            </a:r>
            <a:r>
              <a:rPr lang="sv-SE" b="0" dirty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rPr>
              <a:t> or save snapshots</a:t>
            </a:r>
          </a:p>
        </p:txBody>
      </p:sp>
    </p:spTree>
    <p:extLst>
      <p:ext uri="{BB962C8B-B14F-4D97-AF65-F5344CB8AC3E}">
        <p14:creationId xmlns:p14="http://schemas.microsoft.com/office/powerpoint/2010/main" val="300779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5AF25151-B87E-F14E-8682-41258C90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2735721"/>
            <a:ext cx="3647726" cy="493981"/>
          </a:xfrm>
        </p:spPr>
        <p:txBody>
          <a:bodyPr/>
          <a:lstStyle/>
          <a:p>
            <a:r>
              <a:rPr lang="sv-SE" dirty="0"/>
              <a:t>The injection loop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A0EF957-FA76-9D4A-99B5-597658C3C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F22EFD0-C3D4-892E-15E8-3274480AE40D}"/>
              </a:ext>
            </a:extLst>
          </p:cNvPr>
          <p:cNvSpPr txBox="1"/>
          <p:nvPr/>
        </p:nvSpPr>
        <p:spPr>
          <a:xfrm>
            <a:off x="4872570" y="990627"/>
            <a:ext cx="7213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Starting python thread running at injection frequency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Reads ring current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Evaluates exit conditions (e.g. goal current reached)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Change targeted ring bucket by changing timestamp in the ring event generator using formula or filling pattern feedback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Timestamp for the triggering of the injection kicker is changed by same amount to keep fixed offset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Evaluates additional exit conditions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/>
          </a:p>
          <a:p>
            <a:pPr>
              <a:spcAft>
                <a:spcPts val="600"/>
              </a:spcAft>
            </a:pPr>
            <a:r>
              <a:rPr lang="sv-SE" sz="2000"/>
              <a:t>Additional exit conditions: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topup_max_failed_shots (40) is reached (no ring capture)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topup_max_duration is reached</a:t>
            </a:r>
          </a:p>
        </p:txBody>
      </p:sp>
    </p:spTree>
    <p:extLst>
      <p:ext uri="{BB962C8B-B14F-4D97-AF65-F5344CB8AC3E}">
        <p14:creationId xmlns:p14="http://schemas.microsoft.com/office/powerpoint/2010/main" val="391029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539BD-5D86-2F20-8FC5-65EADA6C9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25BEADDC-EA63-9E77-BB17-A45ACAFA12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sp>
        <p:nvSpPr>
          <p:cNvPr id="4" name="Rubrik 10">
            <a:extLst>
              <a:ext uri="{FF2B5EF4-FFF2-40B4-BE49-F238E27FC236}">
                <a16:creationId xmlns:a16="http://schemas.microsoft.com/office/drawing/2014/main" id="{EE5B8D63-B7CC-3108-2525-F6CB27CA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55"/>
            <a:ext cx="10515600" cy="784830"/>
          </a:xfrm>
        </p:spPr>
        <p:txBody>
          <a:bodyPr>
            <a:normAutofit/>
          </a:bodyPr>
          <a:lstStyle/>
          <a:p>
            <a:r>
              <a:rPr lang="sv-SE" sz="4000" dirty="0"/>
              <a:t>Statemachine control</a:t>
            </a:r>
          </a:p>
        </p:txBody>
      </p:sp>
      <p:pic>
        <p:nvPicPr>
          <p:cNvPr id="7" name="Bildobjekt 6" descr="En bild som visar skärmbild, text, programvara&#10;&#10;AI-genererat innehåll kan vara felaktigt.">
            <a:extLst>
              <a:ext uri="{FF2B5EF4-FFF2-40B4-BE49-F238E27FC236}">
                <a16:creationId xmlns:a16="http://schemas.microsoft.com/office/drawing/2014/main" id="{705A9DF1-0358-2C0F-82E9-2A4EA10A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0" y="2345858"/>
            <a:ext cx="7436393" cy="2819917"/>
          </a:xfrm>
          <a:prstGeom prst="rect">
            <a:avLst/>
          </a:prstGeom>
        </p:spPr>
      </p:pic>
      <p:pic>
        <p:nvPicPr>
          <p:cNvPr id="9" name="Bildobjekt 8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6AAF7F86-A11F-D8B3-9D0C-FBBE8FF2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130" y="862808"/>
            <a:ext cx="3636317" cy="4307506"/>
          </a:xfrm>
          <a:prstGeom prst="rect">
            <a:avLst/>
          </a:prstGeom>
        </p:spPr>
      </p:pic>
      <p:pic>
        <p:nvPicPr>
          <p:cNvPr id="11" name="Bildobjekt 10" descr="En bild som visar text, skärmbild, programvara, Teckensnitt&#10;&#10;AI-genererat innehåll kan vara felaktigt.">
            <a:extLst>
              <a:ext uri="{FF2B5EF4-FFF2-40B4-BE49-F238E27FC236}">
                <a16:creationId xmlns:a16="http://schemas.microsoft.com/office/drawing/2014/main" id="{3537CF28-8E4A-14B1-700E-C231849BC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69" y="865985"/>
            <a:ext cx="7436393" cy="1367307"/>
          </a:xfrm>
          <a:prstGeom prst="rect">
            <a:avLst/>
          </a:prstGeom>
        </p:spPr>
      </p:pic>
      <p:pic>
        <p:nvPicPr>
          <p:cNvPr id="13" name="Bildobjekt 12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44B0E474-2C2B-2C26-E91C-12DB4938A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091" y="5277230"/>
            <a:ext cx="5848686" cy="14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88CE-9903-211F-3A9C-B2E94F8A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04522400-5F1B-3149-F0BB-D3473BE8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2735721"/>
            <a:ext cx="3647726" cy="493981"/>
          </a:xfrm>
        </p:spPr>
        <p:txBody>
          <a:bodyPr/>
          <a:lstStyle/>
          <a:p>
            <a:r>
              <a:rPr lang="sv-SE" dirty="0"/>
              <a:t>State log output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A68F845-ADAD-4341-F60B-655F6FA19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filip persson, operations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896C506-2749-8C19-790B-117801BDAAE1}"/>
              </a:ext>
            </a:extLst>
          </p:cNvPr>
          <p:cNvSpPr txBox="1"/>
          <p:nvPr/>
        </p:nvSpPr>
        <p:spPr>
          <a:xfrm>
            <a:off x="493201" y="3514967"/>
            <a:ext cx="364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Aptos" panose="020B0004020202020204" pitchFamily="34" charset="0"/>
              </a:rPr>
              <a:t>Logging important output or error messages</a:t>
            </a:r>
          </a:p>
        </p:txBody>
      </p:sp>
      <p:pic>
        <p:nvPicPr>
          <p:cNvPr id="7" name="Bildobjekt 6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B472183B-A8EF-A241-4578-990AB3CF4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37" y="-22563"/>
            <a:ext cx="6729562" cy="5074219"/>
          </a:xfrm>
          <a:prstGeom prst="rect">
            <a:avLst/>
          </a:prstGeom>
        </p:spPr>
      </p:pic>
      <p:pic>
        <p:nvPicPr>
          <p:cNvPr id="11" name="Bildobjekt 10" descr="En bild som visar text, Teckensnitt, dokument, skärmbild&#10;&#10;AI-genererat innehåll kan vara felaktigt.">
            <a:extLst>
              <a:ext uri="{FF2B5EF4-FFF2-40B4-BE49-F238E27FC236}">
                <a16:creationId xmlns:a16="http://schemas.microsoft.com/office/drawing/2014/main" id="{C85F14FD-7041-7DD8-CF27-E5E6BC37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37" y="5130106"/>
            <a:ext cx="6729562" cy="16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80742"/>
      </p:ext>
    </p:extLst>
  </p:cSld>
  <p:clrMapOvr>
    <a:masterClrMapping/>
  </p:clrMapOvr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4CEC9BE-F2E2-694D-A343-2F5642747AED}" vid="{7C1F2C65-2727-9341-8B98-C8EB6977F8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MKVHM7KCYWXU-1058460105-224</_dlc_DocId>
    <_dlc_DocIdUrl xmlns="af7b11fe-7b68-436c-90b0-54f97b02b031">
      <Url>https://sharepoint.lu.se/sites/maxiv_maxivse/_layouts/15/DocIdRedir.aspx?ID=MKVHM7KCYWXU-1058460105-224</Url>
      <Description>MKVHM7KCYWXU-1058460105-224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7" ma:contentTypeDescription="Create a new document." ma:contentTypeScope="" ma:versionID="3dfc0204f8b44fe204e7404f97bc0705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34d9dfcf61f81b6c105a28572f41bfb5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9656F-4EA1-4F28-9FD2-E13BBB3CCD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7419484d-ac4d-40b7-8534-13e6aa55e888"/>
    <ds:schemaRef ds:uri="af7b11fe-7b68-436c-90b0-54f97b02b031"/>
  </ds:schemaRefs>
</ds:datastoreItem>
</file>

<file path=customXml/itemProps3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1DBE20-CE38-40B1-B71B-274DB609A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1086</TotalTime>
  <Words>516</Words>
  <Application>Microsoft Macintosh PowerPoint</Application>
  <PresentationFormat>Bredbild</PresentationFormat>
  <Paragraphs>87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Maven Pro Medium</vt:lpstr>
      <vt:lpstr>Open Sans Light</vt:lpstr>
      <vt:lpstr>MAX IV</vt:lpstr>
      <vt:lpstr>PowerPoint-presentation</vt:lpstr>
      <vt:lpstr>Overview</vt:lpstr>
      <vt:lpstr>Two layers</vt:lpstr>
      <vt:lpstr>States</vt:lpstr>
      <vt:lpstr>States</vt:lpstr>
      <vt:lpstr>Bensikin software</vt:lpstr>
      <vt:lpstr>The injection loop</vt:lpstr>
      <vt:lpstr>Statemachine control</vt:lpstr>
      <vt:lpstr>State log output</vt:lpstr>
      <vt:lpstr>Alarm state</vt:lpstr>
      <vt:lpstr>Special modes of operation</vt:lpstr>
      <vt:lpstr>Filling pattern feedback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Filip Persson</dc:creator>
  <cp:keywords/>
  <dc:description/>
  <cp:lastModifiedBy>Filip Persson</cp:lastModifiedBy>
  <cp:revision>8</cp:revision>
  <dcterms:created xsi:type="dcterms:W3CDTF">2026-03-05T14:53:08Z</dcterms:created>
  <dcterms:modified xsi:type="dcterms:W3CDTF">2026-03-10T22:48:05Z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c8f99bfc-4a92-4351-a544-02ad568d44e1</vt:lpwstr>
  </property>
</Properties>
</file>