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3" r:id="rId6"/>
    <p:sldId id="268" r:id="rId7"/>
    <p:sldId id="260" r:id="rId8"/>
    <p:sldId id="264" r:id="rId9"/>
    <p:sldId id="265" r:id="rId10"/>
    <p:sldId id="271" r:id="rId11"/>
    <p:sldId id="266" r:id="rId12"/>
    <p:sldId id="270" r:id="rId13"/>
    <p:sldId id="261" r:id="rId14"/>
    <p:sldId id="267" r:id="rId15"/>
    <p:sldId id="269" r:id="rId16"/>
    <p:sldId id="273" r:id="rId17"/>
    <p:sldId id="262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88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DBB3-92B6-BD45-B12F-39D3EB1A397E}" type="datetimeFigureOut">
              <a:rPr lang="en-US" smtClean="0"/>
              <a:t>25/03/15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ED0CB-73B6-084C-9D4A-471DAE3D3C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93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10DE-FF69-4244-BA9E-1F3E7AA3399A}" type="datetimeFigureOut">
              <a:rPr lang="en-US" smtClean="0"/>
              <a:t>25/03/15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A07DD-266A-8341-B6B8-AACDDC7E0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0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527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7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irius v07 superperiodo.png"/>
          <p:cNvPicPr>
            <a:picLocks noChangeAspect="1"/>
          </p:cNvPicPr>
          <p:nvPr userDrawn="1"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" y="1015"/>
            <a:ext cx="453923" cy="68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irius v07 superperiodo.png"/>
          <p:cNvPicPr>
            <a:picLocks noChangeAspect="1"/>
          </p:cNvPicPr>
          <p:nvPr userDrawn="1"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" y="1015"/>
            <a:ext cx="453923" cy="68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irius v07 superperiodo.png"/>
          <p:cNvPicPr>
            <a:picLocks noChangeAspect="1"/>
          </p:cNvPicPr>
          <p:nvPr userDrawn="1"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" y="1015"/>
            <a:ext cx="453923" cy="68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9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irius v07 superperiodo.png"/>
          <p:cNvPicPr>
            <a:picLocks noChangeAspect="1"/>
          </p:cNvPicPr>
          <p:nvPr userDrawn="1"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" y="1015"/>
            <a:ext cx="453923" cy="68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6F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64F62"/>
                </a:solidFill>
              </a:defRPr>
            </a:lvl1pPr>
          </a:lstStyle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64F6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800" b="1" i="0" kern="1200">
          <a:solidFill>
            <a:schemeClr val="accent2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3200" kern="1200">
          <a:solidFill>
            <a:schemeClr val="tx2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2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3999" cy="5244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 descr="camera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1" y="357139"/>
            <a:ext cx="8088583" cy="4551176"/>
          </a:xfrm>
          <a:prstGeom prst="rect">
            <a:avLst/>
          </a:prstGeom>
          <a:ln w="76200" cmpd="sng">
            <a:solidFill>
              <a:srgbClr val="3A85B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372" y="1462146"/>
            <a:ext cx="6828478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Studies on filling pattern optimization and passive harmonic cavities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61611"/>
            <a:ext cx="6400800" cy="11889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Natalia Milas</a:t>
            </a:r>
          </a:p>
          <a:p>
            <a:r>
              <a:rPr lang="en-US" sz="1600" dirty="0"/>
              <a:t>Workshop on Timing Modes for Low-emittance Storage </a:t>
            </a:r>
            <a:r>
              <a:rPr lang="en-US" sz="1600" dirty="0" smtClean="0"/>
              <a:t>Rings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March 25</a:t>
            </a:r>
            <a:r>
              <a:rPr lang="en-US" sz="1600" baseline="30000" dirty="0" smtClean="0">
                <a:solidFill>
                  <a:schemeClr val="tx2"/>
                </a:solidFill>
              </a:rPr>
              <a:t>th</a:t>
            </a:r>
            <a:r>
              <a:rPr lang="en-US" sz="1600" dirty="0" smtClean="0">
                <a:solidFill>
                  <a:schemeClr val="tx2"/>
                </a:solidFill>
              </a:rPr>
              <a:t> to 27</a:t>
            </a:r>
            <a:r>
              <a:rPr lang="en-US" sz="1600" baseline="30000" dirty="0" smtClean="0">
                <a:solidFill>
                  <a:schemeClr val="tx2"/>
                </a:solidFill>
              </a:rPr>
              <a:t>th</a:t>
            </a:r>
            <a:r>
              <a:rPr lang="en-US" sz="1600" dirty="0" smtClean="0">
                <a:solidFill>
                  <a:schemeClr val="tx2"/>
                </a:solidFill>
              </a:rPr>
              <a:t>, 2015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31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pattern and lifetime optimization for FEMTO – Hybrid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07887"/>
              </p:ext>
            </p:extLst>
          </p:nvPr>
        </p:nvGraphicFramePr>
        <p:xfrm>
          <a:off x="4656535" y="2987670"/>
          <a:ext cx="4408740" cy="17373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81748"/>
                <a:gridCol w="881748"/>
                <a:gridCol w="881748"/>
                <a:gridCol w="881748"/>
                <a:gridCol w="881748"/>
              </a:tblGrid>
              <a:tr h="4486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&lt;σ</a:t>
                      </a:r>
                      <a:r>
                        <a:rPr lang="en-US" sz="1400" baseline="0" dirty="0" smtClean="0"/>
                        <a:t>&gt; [ps]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 data    simulation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Lifetime[hour]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data     simulation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37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35.3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6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0.5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7.6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Mode 0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40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 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0.5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5.1</a:t>
                      </a: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Mode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42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34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3.4 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0.5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3.3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Mode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41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45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 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0.5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5.4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ybrid-3_simu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3" y="2137158"/>
            <a:ext cx="4398412" cy="35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285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B_lifeti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" y="1209655"/>
            <a:ext cx="3960000" cy="3170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mode: COMB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8262" y="1569313"/>
            <a:ext cx="449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60 single bunches, spaced by </a:t>
            </a:r>
            <a:r>
              <a:rPr lang="en-US" dirty="0" smtClean="0">
                <a:solidFill>
                  <a:srgbClr val="252731"/>
                </a:solidFill>
              </a:rPr>
              <a:t>7 empty buckets</a:t>
            </a:r>
            <a:endParaRPr lang="en-US" dirty="0">
              <a:solidFill>
                <a:srgbClr val="252731"/>
              </a:solidFill>
            </a:endParaRPr>
          </a:p>
        </p:txBody>
      </p:sp>
      <p:pic>
        <p:nvPicPr>
          <p:cNvPr id="3" name="Picture 2" descr="COMB_bunchleng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81" y="2551050"/>
            <a:ext cx="5379419" cy="43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60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mode: test of </a:t>
            </a:r>
            <a:r>
              <a:rPr lang="en-US" dirty="0" smtClean="0"/>
              <a:t>Bessy2 type </a:t>
            </a:r>
            <a:r>
              <a:rPr lang="en-US" dirty="0" smtClean="0"/>
              <a:t>filling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pic>
        <p:nvPicPr>
          <p:cNvPr id="3" name="Picture 2" descr="Bessy2fi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47" y="1417638"/>
            <a:ext cx="5846304" cy="46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09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other machines?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IV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Cooper cavities (accelerating + 3HC) makes simulation time shorter. </a:t>
            </a:r>
          </a:p>
          <a:p>
            <a:r>
              <a:rPr lang="en-US" dirty="0" smtClean="0"/>
              <a:t>Very long bunches (100 MHz) makes the bunch shape important in accounting for beam loading</a:t>
            </a:r>
          </a:p>
          <a:p>
            <a:r>
              <a:rPr lang="en-US" dirty="0" smtClean="0"/>
              <a:t>Perfect place to cross check semi analytical and multiparticle simulation with reality!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Sirius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Cavities are an open issue still (copper or SC?). 3HC will be SC.</a:t>
            </a:r>
          </a:p>
          <a:p>
            <a:r>
              <a:rPr lang="en-US" dirty="0" smtClean="0"/>
              <a:t>Short bunches (~ 40 ps max.)</a:t>
            </a:r>
          </a:p>
          <a:p>
            <a:r>
              <a:rPr lang="en-US" dirty="0" smtClean="0"/>
              <a:t>Will have users interested in timing experiments so it is important to know how to check for impacts of gaps in filling patterns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578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(preliminary) results from Sirius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Code used for Sirius includes:</a:t>
            </a:r>
          </a:p>
          <a:p>
            <a:pPr lvl="1"/>
            <a:r>
              <a:rPr lang="en-US" dirty="0" smtClean="0"/>
              <a:t>Tracking of the filling pattern (free of choice) that gives as output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induced voltage in the 3HC, voltage in the main accelerating cavity and phases for both cavities;</a:t>
            </a:r>
          </a:p>
          <a:p>
            <a:pPr lvl="1"/>
            <a:r>
              <a:rPr lang="en-US" dirty="0" smtClean="0"/>
              <a:t>Uses those values to calculate bunch shape (analytical expression)</a:t>
            </a:r>
          </a:p>
          <a:p>
            <a:pPr lvl="1"/>
            <a:r>
              <a:rPr lang="en-US" dirty="0" smtClean="0"/>
              <a:t>Uses the result for the bunch length + other parameters of the machine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semi-analytical calculation of IBS effect for each bunch and</a:t>
            </a:r>
          </a:p>
          <a:p>
            <a:pPr lvl="1"/>
            <a:r>
              <a:rPr lang="en-US" dirty="0" smtClean="0"/>
              <a:t>Finally use all the result to estimate lifetime bunch-by-bunch and average lifetime.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964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vs Hybrid modes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Users needs:</a:t>
            </a:r>
          </a:p>
          <a:p>
            <a:pPr lvl="1"/>
            <a:r>
              <a:rPr lang="en-US" dirty="0" smtClean="0"/>
              <a:t>Pump-probe experiments;</a:t>
            </a:r>
          </a:p>
          <a:p>
            <a:pPr lvl="1"/>
            <a:r>
              <a:rPr lang="en-US" dirty="0" smtClean="0"/>
              <a:t>Dynamics of the order (or greater than) 100 ps FWHM, so that even with the 3HC and bunches of 40 ps it is possible to perform the experiments;</a:t>
            </a:r>
          </a:p>
          <a:p>
            <a:pPr lvl="1"/>
            <a:r>
              <a:rPr lang="en-US" dirty="0" smtClean="0"/>
              <a:t>Total current in a camshaft = 2 mA (set by calculations of instability thresholds);</a:t>
            </a:r>
          </a:p>
          <a:p>
            <a:pPr lvl="1"/>
            <a:r>
              <a:rPr lang="en-US" dirty="0" smtClean="0"/>
              <a:t>Trigger type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track-and-hold (no integration required)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no need for very long gaps;</a:t>
            </a:r>
          </a:p>
          <a:p>
            <a:pPr lvl="1"/>
            <a:r>
              <a:rPr lang="en-US" dirty="0" smtClean="0"/>
              <a:t>Rep rate between 0.6 and 2.4 MHz.</a:t>
            </a:r>
          </a:p>
          <a:p>
            <a:r>
              <a:rPr lang="en-US" dirty="0" smtClean="0"/>
              <a:t>So far it seams that we can provide up to 4 camshafts in a special </a:t>
            </a:r>
            <a:r>
              <a:rPr lang="en-US" dirty="0" smtClean="0"/>
              <a:t>fill without </a:t>
            </a:r>
            <a:r>
              <a:rPr lang="en-US" dirty="0" smtClean="0"/>
              <a:t>a terrible compromise in total lifetime (next slide).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Future (?)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Slicing or more challenging pump-probe will require a longer gap with a camshaft in the middle.</a:t>
            </a:r>
          </a:p>
          <a:p>
            <a:r>
              <a:rPr lang="en-US" dirty="0" smtClean="0"/>
              <a:t>This setup can badly hurt the machine operation in full current mode. Possible solution:</a:t>
            </a:r>
          </a:p>
          <a:p>
            <a:pPr lvl="1"/>
            <a:r>
              <a:rPr lang="en-US" dirty="0" smtClean="0"/>
              <a:t>Single-bunch filling mode or</a:t>
            </a:r>
          </a:p>
          <a:p>
            <a:pPr lvl="1"/>
            <a:r>
              <a:rPr lang="en-US" dirty="0" smtClean="0"/>
              <a:t>Operating for a period of time at lower </a:t>
            </a:r>
            <a:r>
              <a:rPr lang="en-US" dirty="0" smtClean="0"/>
              <a:t>currents (not sure since we will have a passive 3HC)</a:t>
            </a:r>
            <a:endParaRPr lang="en-US" dirty="0" smtClean="0"/>
          </a:p>
          <a:p>
            <a:pPr lvl="1"/>
            <a:r>
              <a:rPr lang="en-US" dirty="0" smtClean="0"/>
              <a:t>Fast kicks or resonant pulse-picking (???)</a:t>
            </a:r>
          </a:p>
          <a:p>
            <a:r>
              <a:rPr lang="en-US" dirty="0" smtClean="0"/>
              <a:t>Still discussing with beamline scientists which kind of timing experiments they might want </a:t>
            </a:r>
            <a:r>
              <a:rPr lang="en-US" dirty="0" smtClean="0"/>
              <a:t>in the long term and what other requests we could expect. WE need to think about solutions now!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205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3"/>
            <a:ext cx="3402767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pic>
        <p:nvPicPr>
          <p:cNvPr id="5" name="Picture 4" descr="SingleBunch_IB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67" y="0"/>
            <a:ext cx="5284033" cy="6858000"/>
          </a:xfrm>
          <a:prstGeom prst="rect">
            <a:avLst/>
          </a:prstGeom>
        </p:spPr>
      </p:pic>
      <p:pic>
        <p:nvPicPr>
          <p:cNvPr id="6" name="Picture 5" descr="FillingPatter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9" y="3563556"/>
            <a:ext cx="3737618" cy="299273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88844"/>
              </p:ext>
            </p:extLst>
          </p:nvPr>
        </p:nvGraphicFramePr>
        <p:xfrm>
          <a:off x="153324" y="1097584"/>
          <a:ext cx="3634368" cy="20421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26964"/>
                <a:gridCol w="1053141"/>
                <a:gridCol w="1454263"/>
              </a:tblGrid>
              <a:tr h="4486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&lt;σ</a:t>
                      </a:r>
                      <a:r>
                        <a:rPr lang="en-US" sz="1400" baseline="0" dirty="0" smtClean="0"/>
                        <a:t>&gt; [ps]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Lifetime[hour]</a:t>
                      </a:r>
                    </a:p>
                    <a:p>
                      <a:pPr algn="ctr"/>
                      <a:r>
                        <a:rPr lang="en-US" sz="1400" dirty="0" smtClean="0"/>
                        <a:t>@ 500 mA</a:t>
                      </a:r>
                      <a:endParaRPr lang="en-US" sz="1400" dirty="0"/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45.3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9.3</a:t>
                      </a: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20 ns + 1 SB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9.4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50 ns + 1 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9.0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50 ns + 2 SB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8.9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639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50 ns + 4 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8.6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11" y="3158559"/>
            <a:ext cx="38909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252731"/>
                </a:solidFill>
              </a:rPr>
              <a:t>* σ</a:t>
            </a:r>
            <a:r>
              <a:rPr lang="en-US" sz="1100" baseline="-25000" dirty="0" smtClean="0">
                <a:solidFill>
                  <a:srgbClr val="252731"/>
                </a:solidFill>
              </a:rPr>
              <a:t>0</a:t>
            </a:r>
            <a:r>
              <a:rPr lang="en-US" sz="1100" dirty="0" smtClean="0">
                <a:solidFill>
                  <a:srgbClr val="252731"/>
                </a:solidFill>
              </a:rPr>
              <a:t> = 43 ps (with 3HC) and 9.7 ps (without 3 HC) at zero current.</a:t>
            </a:r>
          </a:p>
          <a:p>
            <a:r>
              <a:rPr lang="en-US" sz="1100" dirty="0" smtClean="0">
                <a:solidFill>
                  <a:srgbClr val="252731"/>
                </a:solidFill>
              </a:rPr>
              <a:t>** Lifetime at 500 mA with machine fully loaded with IDs.</a:t>
            </a:r>
            <a:r>
              <a:rPr lang="en-US" sz="1200" dirty="0" smtClean="0">
                <a:solidFill>
                  <a:srgbClr val="252731"/>
                </a:solidFill>
              </a:rPr>
              <a:t>  </a:t>
            </a:r>
            <a:endParaRPr lang="en-US" sz="1200" dirty="0">
              <a:solidFill>
                <a:srgbClr val="2527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4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Comparison simulation and data (for SLS) is good.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 smtClean="0"/>
              <a:t>the code work? </a:t>
            </a:r>
          </a:p>
          <a:p>
            <a:pPr lvl="1"/>
            <a:r>
              <a:rPr lang="en-US" dirty="0" smtClean="0"/>
              <a:t>Benchmark: vital (for any code).</a:t>
            </a:r>
          </a:p>
          <a:p>
            <a:pPr lvl="1"/>
            <a:r>
              <a:rPr lang="en-US" dirty="0" smtClean="0"/>
              <a:t>More experiments: absolutely necessary!</a:t>
            </a:r>
          </a:p>
          <a:p>
            <a:pPr lvl="1"/>
            <a:r>
              <a:rPr lang="en-US" dirty="0" smtClean="0"/>
              <a:t>Make the code more robust and generic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next natural step.</a:t>
            </a:r>
          </a:p>
          <a:p>
            <a:r>
              <a:rPr lang="en-US" dirty="0" smtClean="0"/>
              <a:t>Better understanding of the effects of 3HC (or any </a:t>
            </a:r>
            <a:r>
              <a:rPr lang="en-US" dirty="0" err="1" smtClean="0"/>
              <a:t>nHC</a:t>
            </a:r>
            <a:r>
              <a:rPr lang="en-US" dirty="0" smtClean="0"/>
              <a:t>) on beam dynamics is important for the next generation of machines.</a:t>
            </a:r>
          </a:p>
          <a:p>
            <a:r>
              <a:rPr lang="en-US" dirty="0" smtClean="0"/>
              <a:t>Timing experiments </a:t>
            </a:r>
            <a:r>
              <a:rPr lang="en-US" dirty="0" smtClean="0"/>
              <a:t>are still </a:t>
            </a:r>
            <a:r>
              <a:rPr lang="en-US" dirty="0" smtClean="0"/>
              <a:t>very interesting for users (maybe we cannot yet delegate it all to free electron lasers).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573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 Simulation idea 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58766" y="2429842"/>
            <a:ext cx="5234730" cy="4129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flipH="1">
            <a:off x="3784958" y="1666019"/>
            <a:ext cx="3572418" cy="1589970"/>
          </a:xfrm>
          <a:custGeom>
            <a:avLst/>
            <a:gdLst>
              <a:gd name="connsiteX0" fmla="*/ 0 w 3572418"/>
              <a:gd name="connsiteY0" fmla="*/ 774337 h 1589970"/>
              <a:gd name="connsiteX1" fmla="*/ 278772 w 3572418"/>
              <a:gd name="connsiteY1" fmla="*/ 5 h 1589970"/>
              <a:gd name="connsiteX2" fmla="*/ 588520 w 3572418"/>
              <a:gd name="connsiteY2" fmla="*/ 784662 h 1589970"/>
              <a:gd name="connsiteX3" fmla="*/ 867292 w 3572418"/>
              <a:gd name="connsiteY3" fmla="*/ 1589967 h 1589970"/>
              <a:gd name="connsiteX4" fmla="*/ 1187364 w 3572418"/>
              <a:gd name="connsiteY4" fmla="*/ 794986 h 1589970"/>
              <a:gd name="connsiteX5" fmla="*/ 1486787 w 3572418"/>
              <a:gd name="connsiteY5" fmla="*/ 330387 h 1589970"/>
              <a:gd name="connsiteX6" fmla="*/ 1786209 w 3572418"/>
              <a:gd name="connsiteY6" fmla="*/ 764013 h 1589970"/>
              <a:gd name="connsiteX7" fmla="*/ 2064982 w 3572418"/>
              <a:gd name="connsiteY7" fmla="*/ 1207963 h 1589970"/>
              <a:gd name="connsiteX8" fmla="*/ 2374729 w 3572418"/>
              <a:gd name="connsiteY8" fmla="*/ 774337 h 1589970"/>
              <a:gd name="connsiteX9" fmla="*/ 2643177 w 3572418"/>
              <a:gd name="connsiteY9" fmla="*/ 526551 h 1589970"/>
              <a:gd name="connsiteX10" fmla="*/ 2973574 w 3572418"/>
              <a:gd name="connsiteY10" fmla="*/ 784662 h 1589970"/>
              <a:gd name="connsiteX11" fmla="*/ 3272997 w 3572418"/>
              <a:gd name="connsiteY11" fmla="*/ 960177 h 1589970"/>
              <a:gd name="connsiteX12" fmla="*/ 3551769 w 3572418"/>
              <a:gd name="connsiteY12" fmla="*/ 794986 h 1589970"/>
              <a:gd name="connsiteX13" fmla="*/ 3551769 w 3572418"/>
              <a:gd name="connsiteY13" fmla="*/ 784662 h 158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418" h="1589970">
                <a:moveTo>
                  <a:pt x="0" y="774337"/>
                </a:moveTo>
                <a:cubicBezTo>
                  <a:pt x="90342" y="386310"/>
                  <a:pt x="180685" y="-1716"/>
                  <a:pt x="278772" y="5"/>
                </a:cubicBezTo>
                <a:cubicBezTo>
                  <a:pt x="376859" y="1726"/>
                  <a:pt x="490433" y="519668"/>
                  <a:pt x="588520" y="784662"/>
                </a:cubicBezTo>
                <a:cubicBezTo>
                  <a:pt x="686607" y="1049656"/>
                  <a:pt x="767485" y="1588246"/>
                  <a:pt x="867292" y="1589967"/>
                </a:cubicBezTo>
                <a:cubicBezTo>
                  <a:pt x="967099" y="1591688"/>
                  <a:pt x="1084115" y="1004916"/>
                  <a:pt x="1187364" y="794986"/>
                </a:cubicBezTo>
                <a:cubicBezTo>
                  <a:pt x="1290613" y="585056"/>
                  <a:pt x="1386980" y="335549"/>
                  <a:pt x="1486787" y="330387"/>
                </a:cubicBezTo>
                <a:cubicBezTo>
                  <a:pt x="1586594" y="325225"/>
                  <a:pt x="1689843" y="617751"/>
                  <a:pt x="1786209" y="764013"/>
                </a:cubicBezTo>
                <a:cubicBezTo>
                  <a:pt x="1882575" y="910275"/>
                  <a:pt x="1966895" y="1206242"/>
                  <a:pt x="2064982" y="1207963"/>
                </a:cubicBezTo>
                <a:cubicBezTo>
                  <a:pt x="2163069" y="1209684"/>
                  <a:pt x="2278363" y="887906"/>
                  <a:pt x="2374729" y="774337"/>
                </a:cubicBezTo>
                <a:cubicBezTo>
                  <a:pt x="2471095" y="660768"/>
                  <a:pt x="2543370" y="524830"/>
                  <a:pt x="2643177" y="526551"/>
                </a:cubicBezTo>
                <a:cubicBezTo>
                  <a:pt x="2742984" y="528272"/>
                  <a:pt x="2868604" y="712391"/>
                  <a:pt x="2973574" y="784662"/>
                </a:cubicBezTo>
                <a:cubicBezTo>
                  <a:pt x="3078544" y="856933"/>
                  <a:pt x="3176631" y="958456"/>
                  <a:pt x="3272997" y="960177"/>
                </a:cubicBezTo>
                <a:cubicBezTo>
                  <a:pt x="3369363" y="961898"/>
                  <a:pt x="3505307" y="824238"/>
                  <a:pt x="3551769" y="794986"/>
                </a:cubicBezTo>
                <a:cubicBezTo>
                  <a:pt x="3598231" y="765734"/>
                  <a:pt x="3551769" y="784662"/>
                  <a:pt x="3551769" y="784662"/>
                </a:cubicBezTo>
              </a:path>
            </a:pathLst>
          </a:cu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flipH="1">
            <a:off x="2611164" y="1666019"/>
            <a:ext cx="3572418" cy="1589970"/>
          </a:xfrm>
          <a:custGeom>
            <a:avLst/>
            <a:gdLst>
              <a:gd name="connsiteX0" fmla="*/ 0 w 3572418"/>
              <a:gd name="connsiteY0" fmla="*/ 774337 h 1589970"/>
              <a:gd name="connsiteX1" fmla="*/ 278772 w 3572418"/>
              <a:gd name="connsiteY1" fmla="*/ 5 h 1589970"/>
              <a:gd name="connsiteX2" fmla="*/ 588520 w 3572418"/>
              <a:gd name="connsiteY2" fmla="*/ 784662 h 1589970"/>
              <a:gd name="connsiteX3" fmla="*/ 867292 w 3572418"/>
              <a:gd name="connsiteY3" fmla="*/ 1589967 h 1589970"/>
              <a:gd name="connsiteX4" fmla="*/ 1187364 w 3572418"/>
              <a:gd name="connsiteY4" fmla="*/ 794986 h 1589970"/>
              <a:gd name="connsiteX5" fmla="*/ 1486787 w 3572418"/>
              <a:gd name="connsiteY5" fmla="*/ 330387 h 1589970"/>
              <a:gd name="connsiteX6" fmla="*/ 1786209 w 3572418"/>
              <a:gd name="connsiteY6" fmla="*/ 764013 h 1589970"/>
              <a:gd name="connsiteX7" fmla="*/ 2064982 w 3572418"/>
              <a:gd name="connsiteY7" fmla="*/ 1207963 h 1589970"/>
              <a:gd name="connsiteX8" fmla="*/ 2374729 w 3572418"/>
              <a:gd name="connsiteY8" fmla="*/ 774337 h 1589970"/>
              <a:gd name="connsiteX9" fmla="*/ 2643177 w 3572418"/>
              <a:gd name="connsiteY9" fmla="*/ 526551 h 1589970"/>
              <a:gd name="connsiteX10" fmla="*/ 2973574 w 3572418"/>
              <a:gd name="connsiteY10" fmla="*/ 784662 h 1589970"/>
              <a:gd name="connsiteX11" fmla="*/ 3272997 w 3572418"/>
              <a:gd name="connsiteY11" fmla="*/ 960177 h 1589970"/>
              <a:gd name="connsiteX12" fmla="*/ 3551769 w 3572418"/>
              <a:gd name="connsiteY12" fmla="*/ 794986 h 1589970"/>
              <a:gd name="connsiteX13" fmla="*/ 3551769 w 3572418"/>
              <a:gd name="connsiteY13" fmla="*/ 784662 h 158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418" h="1589970">
                <a:moveTo>
                  <a:pt x="0" y="774337"/>
                </a:moveTo>
                <a:cubicBezTo>
                  <a:pt x="90342" y="386310"/>
                  <a:pt x="180685" y="-1716"/>
                  <a:pt x="278772" y="5"/>
                </a:cubicBezTo>
                <a:cubicBezTo>
                  <a:pt x="376859" y="1726"/>
                  <a:pt x="490433" y="519668"/>
                  <a:pt x="588520" y="784662"/>
                </a:cubicBezTo>
                <a:cubicBezTo>
                  <a:pt x="686607" y="1049656"/>
                  <a:pt x="767485" y="1588246"/>
                  <a:pt x="867292" y="1589967"/>
                </a:cubicBezTo>
                <a:cubicBezTo>
                  <a:pt x="967099" y="1591688"/>
                  <a:pt x="1084115" y="1004916"/>
                  <a:pt x="1187364" y="794986"/>
                </a:cubicBezTo>
                <a:cubicBezTo>
                  <a:pt x="1290613" y="585056"/>
                  <a:pt x="1386980" y="335549"/>
                  <a:pt x="1486787" y="330387"/>
                </a:cubicBezTo>
                <a:cubicBezTo>
                  <a:pt x="1586594" y="325225"/>
                  <a:pt x="1689843" y="617751"/>
                  <a:pt x="1786209" y="764013"/>
                </a:cubicBezTo>
                <a:cubicBezTo>
                  <a:pt x="1882575" y="910275"/>
                  <a:pt x="1966895" y="1206242"/>
                  <a:pt x="2064982" y="1207963"/>
                </a:cubicBezTo>
                <a:cubicBezTo>
                  <a:pt x="2163069" y="1209684"/>
                  <a:pt x="2278363" y="887906"/>
                  <a:pt x="2374729" y="774337"/>
                </a:cubicBezTo>
                <a:cubicBezTo>
                  <a:pt x="2471095" y="660768"/>
                  <a:pt x="2543370" y="524830"/>
                  <a:pt x="2643177" y="526551"/>
                </a:cubicBezTo>
                <a:cubicBezTo>
                  <a:pt x="2742984" y="528272"/>
                  <a:pt x="2868604" y="712391"/>
                  <a:pt x="2973574" y="784662"/>
                </a:cubicBezTo>
                <a:cubicBezTo>
                  <a:pt x="3078544" y="856933"/>
                  <a:pt x="3176631" y="958456"/>
                  <a:pt x="3272997" y="960177"/>
                </a:cubicBezTo>
                <a:cubicBezTo>
                  <a:pt x="3369363" y="961898"/>
                  <a:pt x="3505307" y="824238"/>
                  <a:pt x="3551769" y="794986"/>
                </a:cubicBezTo>
                <a:cubicBezTo>
                  <a:pt x="3598231" y="765734"/>
                  <a:pt x="3551769" y="784662"/>
                  <a:pt x="3551769" y="784662"/>
                </a:cubicBez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flipH="1">
            <a:off x="1420440" y="1666019"/>
            <a:ext cx="3572418" cy="1589970"/>
          </a:xfrm>
          <a:custGeom>
            <a:avLst/>
            <a:gdLst>
              <a:gd name="connsiteX0" fmla="*/ 0 w 3572418"/>
              <a:gd name="connsiteY0" fmla="*/ 774337 h 1589970"/>
              <a:gd name="connsiteX1" fmla="*/ 278772 w 3572418"/>
              <a:gd name="connsiteY1" fmla="*/ 5 h 1589970"/>
              <a:gd name="connsiteX2" fmla="*/ 588520 w 3572418"/>
              <a:gd name="connsiteY2" fmla="*/ 784662 h 1589970"/>
              <a:gd name="connsiteX3" fmla="*/ 867292 w 3572418"/>
              <a:gd name="connsiteY3" fmla="*/ 1589967 h 1589970"/>
              <a:gd name="connsiteX4" fmla="*/ 1187364 w 3572418"/>
              <a:gd name="connsiteY4" fmla="*/ 794986 h 1589970"/>
              <a:gd name="connsiteX5" fmla="*/ 1486787 w 3572418"/>
              <a:gd name="connsiteY5" fmla="*/ 330387 h 1589970"/>
              <a:gd name="connsiteX6" fmla="*/ 1786209 w 3572418"/>
              <a:gd name="connsiteY6" fmla="*/ 764013 h 1589970"/>
              <a:gd name="connsiteX7" fmla="*/ 2064982 w 3572418"/>
              <a:gd name="connsiteY7" fmla="*/ 1207963 h 1589970"/>
              <a:gd name="connsiteX8" fmla="*/ 2374729 w 3572418"/>
              <a:gd name="connsiteY8" fmla="*/ 774337 h 1589970"/>
              <a:gd name="connsiteX9" fmla="*/ 2643177 w 3572418"/>
              <a:gd name="connsiteY9" fmla="*/ 526551 h 1589970"/>
              <a:gd name="connsiteX10" fmla="*/ 2973574 w 3572418"/>
              <a:gd name="connsiteY10" fmla="*/ 784662 h 1589970"/>
              <a:gd name="connsiteX11" fmla="*/ 3272997 w 3572418"/>
              <a:gd name="connsiteY11" fmla="*/ 960177 h 1589970"/>
              <a:gd name="connsiteX12" fmla="*/ 3551769 w 3572418"/>
              <a:gd name="connsiteY12" fmla="*/ 794986 h 1589970"/>
              <a:gd name="connsiteX13" fmla="*/ 3551769 w 3572418"/>
              <a:gd name="connsiteY13" fmla="*/ 784662 h 158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418" h="1589970">
                <a:moveTo>
                  <a:pt x="0" y="774337"/>
                </a:moveTo>
                <a:cubicBezTo>
                  <a:pt x="90342" y="386310"/>
                  <a:pt x="180685" y="-1716"/>
                  <a:pt x="278772" y="5"/>
                </a:cubicBezTo>
                <a:cubicBezTo>
                  <a:pt x="376859" y="1726"/>
                  <a:pt x="490433" y="519668"/>
                  <a:pt x="588520" y="784662"/>
                </a:cubicBezTo>
                <a:cubicBezTo>
                  <a:pt x="686607" y="1049656"/>
                  <a:pt x="767485" y="1588246"/>
                  <a:pt x="867292" y="1589967"/>
                </a:cubicBezTo>
                <a:cubicBezTo>
                  <a:pt x="967099" y="1591688"/>
                  <a:pt x="1084115" y="1004916"/>
                  <a:pt x="1187364" y="794986"/>
                </a:cubicBezTo>
                <a:cubicBezTo>
                  <a:pt x="1290613" y="585056"/>
                  <a:pt x="1386980" y="335549"/>
                  <a:pt x="1486787" y="330387"/>
                </a:cubicBezTo>
                <a:cubicBezTo>
                  <a:pt x="1586594" y="325225"/>
                  <a:pt x="1689843" y="617751"/>
                  <a:pt x="1786209" y="764013"/>
                </a:cubicBezTo>
                <a:cubicBezTo>
                  <a:pt x="1882575" y="910275"/>
                  <a:pt x="1966895" y="1206242"/>
                  <a:pt x="2064982" y="1207963"/>
                </a:cubicBezTo>
                <a:cubicBezTo>
                  <a:pt x="2163069" y="1209684"/>
                  <a:pt x="2278363" y="887906"/>
                  <a:pt x="2374729" y="774337"/>
                </a:cubicBezTo>
                <a:cubicBezTo>
                  <a:pt x="2471095" y="660768"/>
                  <a:pt x="2543370" y="524830"/>
                  <a:pt x="2643177" y="526551"/>
                </a:cubicBezTo>
                <a:cubicBezTo>
                  <a:pt x="2742984" y="528272"/>
                  <a:pt x="2868604" y="712391"/>
                  <a:pt x="2973574" y="784662"/>
                </a:cubicBezTo>
                <a:cubicBezTo>
                  <a:pt x="3078544" y="856933"/>
                  <a:pt x="3176631" y="958456"/>
                  <a:pt x="3272997" y="960177"/>
                </a:cubicBezTo>
                <a:cubicBezTo>
                  <a:pt x="3369363" y="961898"/>
                  <a:pt x="3505307" y="824238"/>
                  <a:pt x="3551769" y="794986"/>
                </a:cubicBezTo>
                <a:cubicBezTo>
                  <a:pt x="3598231" y="765734"/>
                  <a:pt x="3551769" y="784662"/>
                  <a:pt x="3551769" y="784662"/>
                </a:cubicBezTo>
              </a:path>
            </a:pathLst>
          </a:cu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66866" y="1221884"/>
            <a:ext cx="1032491" cy="2436564"/>
          </a:xfrm>
          <a:prstGeom prst="rect">
            <a:avLst/>
          </a:prstGeom>
          <a:noFill/>
          <a:ln w="28575" cmpd="sng">
            <a:solidFill>
              <a:srgbClr val="3A85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95582" y="2351176"/>
            <a:ext cx="561794" cy="165191"/>
          </a:xfrm>
          <a:prstGeom prst="ellipse">
            <a:avLst/>
          </a:prstGeom>
          <a:pattFill prst="sphere">
            <a:fgClr>
              <a:schemeClr val="accent3"/>
            </a:fgClr>
            <a:bgClr>
              <a:prstClr val="white"/>
            </a:bgClr>
          </a:patt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20740" y="2351176"/>
            <a:ext cx="561794" cy="165191"/>
          </a:xfrm>
          <a:prstGeom prst="ellipse">
            <a:avLst/>
          </a:prstGeom>
          <a:pattFill prst="sphere">
            <a:fgClr>
              <a:schemeClr val="tx2"/>
            </a:fgClr>
            <a:bgClr>
              <a:prstClr val="white"/>
            </a:bgClr>
          </a:pattFill>
          <a:ln>
            <a:solidFill>
              <a:srgbClr val="2527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11205" y="2351176"/>
            <a:ext cx="561794" cy="165191"/>
          </a:xfrm>
          <a:prstGeom prst="ellipse">
            <a:avLst/>
          </a:prstGeom>
          <a:pattFill prst="sphere">
            <a:fgClr>
              <a:schemeClr val="accent1"/>
            </a:fgClr>
            <a:bgClr>
              <a:prstClr val="white"/>
            </a:bgClr>
          </a:patt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23164" y="2351176"/>
            <a:ext cx="561794" cy="165191"/>
          </a:xfrm>
          <a:prstGeom prst="ellipse">
            <a:avLst/>
          </a:prstGeom>
          <a:pattFill prst="sphere">
            <a:fgClr>
              <a:schemeClr val="tx1"/>
            </a:fgClr>
            <a:bgClr>
              <a:prstClr val="white"/>
            </a:bgClr>
          </a:pattFill>
          <a:ln>
            <a:solidFill>
              <a:srgbClr val="CFCFC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049370" y="2351176"/>
            <a:ext cx="561794" cy="165191"/>
          </a:xfrm>
          <a:prstGeom prst="ellipse">
            <a:avLst/>
          </a:prstGeom>
          <a:pattFill prst="sphere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Screen Shot 2015-03-16 at 13.1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" y="4006510"/>
            <a:ext cx="4480220" cy="1800000"/>
          </a:xfrm>
          <a:prstGeom prst="rect">
            <a:avLst/>
          </a:prstGeom>
        </p:spPr>
      </p:pic>
      <p:pic>
        <p:nvPicPr>
          <p:cNvPr id="33" name="Picture 32" descr="Screen Shot 2015-03-16 at 13.13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00" y="5338511"/>
            <a:ext cx="4062630" cy="4679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5" y="5896421"/>
            <a:ext cx="111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generator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420740" y="2367895"/>
            <a:ext cx="561794" cy="165191"/>
          </a:xfrm>
          <a:prstGeom prst="ellipse">
            <a:avLst/>
          </a:prstGeom>
          <a:pattFill prst="sphere">
            <a:fgClr>
              <a:schemeClr val="tx2"/>
            </a:fgClr>
            <a:bgClr>
              <a:prstClr val="white"/>
            </a:bgClr>
          </a:pattFill>
          <a:ln>
            <a:solidFill>
              <a:srgbClr val="2527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5896421"/>
            <a:ext cx="270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2731"/>
                </a:solidFill>
              </a:rPr>
              <a:t>b</a:t>
            </a:r>
            <a:r>
              <a:rPr lang="en-US" dirty="0" smtClean="0">
                <a:solidFill>
                  <a:srgbClr val="252731"/>
                </a:solidFill>
              </a:rPr>
              <a:t>eam loading in all cavities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0480" y="5368334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with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08275" y="4917559"/>
            <a:ext cx="53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and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7431" y="4967886"/>
            <a:ext cx="266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2731"/>
                </a:solidFill>
              </a:rPr>
              <a:t>f</a:t>
            </a:r>
            <a:r>
              <a:rPr lang="en-US" dirty="0" smtClean="0">
                <a:solidFill>
                  <a:srgbClr val="252731"/>
                </a:solidFill>
              </a:rPr>
              <a:t>ield build-up in one cavity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6600" y="4211073"/>
            <a:ext cx="319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2731"/>
                </a:solidFill>
              </a:rPr>
              <a:t>d</a:t>
            </a:r>
            <a:r>
              <a:rPr lang="en-US" dirty="0" smtClean="0">
                <a:solidFill>
                  <a:srgbClr val="252731"/>
                </a:solidFill>
              </a:rPr>
              <a:t>ynamics of the macro-particles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4759784" y="4006510"/>
            <a:ext cx="233074" cy="83564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>
            <a:stCxn id="34" idx="0"/>
          </p:cNvCxnSpPr>
          <p:nvPr/>
        </p:nvCxnSpPr>
        <p:spPr>
          <a:xfrm flipV="1">
            <a:off x="2353971" y="5637137"/>
            <a:ext cx="361481" cy="25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0"/>
          </p:cNvCxnSpPr>
          <p:nvPr/>
        </p:nvCxnSpPr>
        <p:spPr>
          <a:xfrm flipH="1" flipV="1">
            <a:off x="3531120" y="5637137"/>
            <a:ext cx="945017" cy="25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39" idx="3"/>
            <a:endCxn id="9" idx="2"/>
          </p:cNvCxnSpPr>
          <p:nvPr/>
        </p:nvCxnSpPr>
        <p:spPr>
          <a:xfrm flipH="1" flipV="1">
            <a:off x="4683112" y="3658448"/>
            <a:ext cx="3511335" cy="1494104"/>
          </a:xfrm>
          <a:prstGeom prst="curvedConnector4">
            <a:avLst>
              <a:gd name="adj1" fmla="val -5628"/>
              <a:gd name="adj2" fmla="val 872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164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we use tailored filling patterns?</a:t>
            </a:r>
          </a:p>
          <a:p>
            <a:r>
              <a:rPr lang="en-US" dirty="0" smtClean="0"/>
              <a:t>Elements needed</a:t>
            </a:r>
          </a:p>
          <a:p>
            <a:pPr lvl="1"/>
            <a:r>
              <a:rPr lang="en-US" dirty="0" smtClean="0"/>
              <a:t>Harmonic cavities</a:t>
            </a:r>
          </a:p>
          <a:p>
            <a:pPr lvl="1"/>
            <a:r>
              <a:rPr lang="en-US" dirty="0" smtClean="0"/>
              <a:t>Filling pattern control</a:t>
            </a:r>
          </a:p>
          <a:p>
            <a:pPr lvl="1"/>
            <a:r>
              <a:rPr lang="en-US" dirty="0" smtClean="0"/>
              <a:t>FEMTO beamline and timing experiments</a:t>
            </a:r>
          </a:p>
          <a:p>
            <a:pPr lvl="1"/>
            <a:r>
              <a:rPr lang="en-US" dirty="0" smtClean="0"/>
              <a:t>Simulation tools</a:t>
            </a:r>
          </a:p>
          <a:p>
            <a:r>
              <a:rPr lang="en-US" dirty="0" smtClean="0"/>
              <a:t>Experience in SLS: filling pattern and lifetime optimization</a:t>
            </a:r>
          </a:p>
          <a:p>
            <a:r>
              <a:rPr lang="en-US" dirty="0" smtClean="0"/>
              <a:t>What to expect from other machines?</a:t>
            </a:r>
          </a:p>
          <a:p>
            <a:pPr lvl="1"/>
            <a:r>
              <a:rPr lang="en-US" dirty="0" smtClean="0"/>
              <a:t>Sirius vs. Max IV: difficulties</a:t>
            </a:r>
          </a:p>
          <a:p>
            <a:r>
              <a:rPr lang="en-US" dirty="0" smtClean="0"/>
              <a:t>Closing remarks.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25th,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22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Tailored filling patterns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User’s requests:</a:t>
            </a:r>
          </a:p>
          <a:p>
            <a:pPr lvl="1"/>
            <a:r>
              <a:rPr lang="en-US" dirty="0" smtClean="0"/>
              <a:t>Slicing, </a:t>
            </a:r>
            <a:r>
              <a:rPr lang="en-US" dirty="0" smtClean="0"/>
              <a:t>Time-of-flight, </a:t>
            </a:r>
            <a:r>
              <a:rPr lang="en-US" dirty="0" smtClean="0"/>
              <a:t>pump </a:t>
            </a:r>
            <a:r>
              <a:rPr lang="en-US" dirty="0" smtClean="0"/>
              <a:t>&amp; probe </a:t>
            </a:r>
            <a:r>
              <a:rPr lang="en-US" dirty="0" smtClean="0"/>
              <a:t>experiments and etc..</a:t>
            </a:r>
          </a:p>
          <a:p>
            <a:r>
              <a:rPr lang="en-US" dirty="0" smtClean="0"/>
              <a:t>Reduce </a:t>
            </a:r>
            <a:r>
              <a:rPr lang="en-US" dirty="0" smtClean="0"/>
              <a:t>instabilities</a:t>
            </a:r>
          </a:p>
          <a:p>
            <a:r>
              <a:rPr lang="en-US" dirty="0" smtClean="0"/>
              <a:t>Optimize the bunch lengthening when using a combination of passive 3HC + gaps and</a:t>
            </a:r>
          </a:p>
          <a:p>
            <a:r>
              <a:rPr lang="en-US" dirty="0" smtClean="0"/>
              <a:t>Special modes for machine studies.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47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needed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Harmonic Cavities (3HC)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Harmonic cavities:</a:t>
            </a:r>
          </a:p>
          <a:p>
            <a:pPr lvl="1"/>
            <a:r>
              <a:rPr lang="en-US" dirty="0" smtClean="0"/>
              <a:t>SLS, Elettra – SC</a:t>
            </a:r>
          </a:p>
          <a:p>
            <a:pPr lvl="1"/>
            <a:r>
              <a:rPr lang="en-US" dirty="0" smtClean="0"/>
              <a:t>ALS, Max II and Bessy – copper</a:t>
            </a:r>
            <a:endParaRPr lang="en-US" dirty="0"/>
          </a:p>
          <a:p>
            <a:r>
              <a:rPr lang="en-US" dirty="0" smtClean="0"/>
              <a:t>Same problems regarding </a:t>
            </a:r>
            <a:r>
              <a:rPr lang="en-US" dirty="0" smtClean="0"/>
              <a:t>transients (R/Q)</a:t>
            </a:r>
            <a:endParaRPr lang="en-US" dirty="0" smtClean="0"/>
          </a:p>
          <a:p>
            <a:r>
              <a:rPr lang="en-US" dirty="0" smtClean="0"/>
              <a:t>Easy of use (?)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Filling pattern control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Most top-up machines have.</a:t>
            </a:r>
          </a:p>
          <a:p>
            <a:r>
              <a:rPr lang="en-US" dirty="0" smtClean="0"/>
              <a:t>Either a </a:t>
            </a:r>
            <a:r>
              <a:rPr lang="en-US" u="sng" dirty="0" smtClean="0"/>
              <a:t>single-bunch</a:t>
            </a:r>
            <a:r>
              <a:rPr lang="en-US" dirty="0" smtClean="0"/>
              <a:t> or a small train of bunches.</a:t>
            </a:r>
          </a:p>
          <a:p>
            <a:r>
              <a:rPr lang="en-US" dirty="0" smtClean="0"/>
              <a:t>Better control of instabilities and also easier to </a:t>
            </a:r>
            <a:r>
              <a:rPr lang="en-US" dirty="0" smtClean="0"/>
              <a:t>measure machine </a:t>
            </a:r>
            <a:r>
              <a:rPr lang="en-US" dirty="0" smtClean="0"/>
              <a:t>quantities (lifetime, bunch length, etc..)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079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44009"/>
            <a:ext cx="4040188" cy="639762"/>
          </a:xfrm>
        </p:spPr>
        <p:txBody>
          <a:bodyPr/>
          <a:lstStyle/>
          <a:p>
            <a:r>
              <a:rPr lang="en-US" dirty="0" smtClean="0"/>
              <a:t>Simulation 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199" y="1183770"/>
            <a:ext cx="4187825" cy="4969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Tracking:</a:t>
            </a:r>
          </a:p>
          <a:p>
            <a:pPr lvl="1"/>
            <a:r>
              <a:rPr lang="en-US" dirty="0" err="1" smtClean="0"/>
              <a:t>Mbtrack</a:t>
            </a:r>
            <a:r>
              <a:rPr lang="en-US" dirty="0" smtClean="0"/>
              <a:t> (</a:t>
            </a:r>
            <a:r>
              <a:rPr lang="en-US" dirty="0" err="1" smtClean="0"/>
              <a:t>multiparticle</a:t>
            </a:r>
            <a:r>
              <a:rPr lang="en-US" dirty="0" smtClean="0"/>
              <a:t> + </a:t>
            </a:r>
            <a:r>
              <a:rPr lang="en-US" dirty="0" err="1" smtClean="0"/>
              <a:t>multibunch</a:t>
            </a:r>
            <a:r>
              <a:rPr lang="en-US" dirty="0" smtClean="0"/>
              <a:t>) </a:t>
            </a:r>
          </a:p>
          <a:p>
            <a:pPr lvl="1"/>
            <a:r>
              <a:rPr lang="en-US" u="sng" dirty="0" err="1" smtClean="0"/>
              <a:t>Macroparticle</a:t>
            </a:r>
            <a:r>
              <a:rPr lang="en-US" u="sng" dirty="0" smtClean="0"/>
              <a:t> +</a:t>
            </a:r>
            <a:r>
              <a:rPr lang="en-US" u="sng" dirty="0"/>
              <a:t> </a:t>
            </a:r>
            <a:r>
              <a:rPr lang="en-US" u="sng" dirty="0" err="1" smtClean="0"/>
              <a:t>multibunch</a:t>
            </a:r>
            <a:r>
              <a:rPr lang="en-US" u="sng" dirty="0" smtClean="0"/>
              <a:t> calculation</a:t>
            </a:r>
            <a:r>
              <a:rPr lang="en-US" dirty="0" smtClean="0"/>
              <a:t> [</a:t>
            </a:r>
            <a:r>
              <a:rPr lang="en-US" sz="1300" dirty="0">
                <a:solidFill>
                  <a:schemeClr val="accent3"/>
                </a:solidFill>
              </a:rPr>
              <a:t>J. M. </a:t>
            </a:r>
            <a:r>
              <a:rPr lang="en-US" sz="1300" dirty="0" smtClean="0">
                <a:solidFill>
                  <a:schemeClr val="accent3"/>
                </a:solidFill>
              </a:rPr>
              <a:t>Byrd, et.al. Phys. Rev. ST </a:t>
            </a:r>
            <a:r>
              <a:rPr lang="en-US" sz="1300" dirty="0">
                <a:solidFill>
                  <a:schemeClr val="accent3"/>
                </a:solidFill>
              </a:rPr>
              <a:t>- </a:t>
            </a:r>
            <a:r>
              <a:rPr lang="en-US" sz="1300" dirty="0" smtClean="0">
                <a:solidFill>
                  <a:schemeClr val="accent3"/>
                </a:solidFill>
              </a:rPr>
              <a:t>AB, </a:t>
            </a:r>
            <a:r>
              <a:rPr lang="en-US" sz="1300" dirty="0">
                <a:solidFill>
                  <a:schemeClr val="accent3"/>
                </a:solidFill>
              </a:rPr>
              <a:t>5(092001), June 2002.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Others (?)</a:t>
            </a:r>
            <a:endParaRPr lang="en-US" dirty="0" smtClean="0"/>
          </a:p>
          <a:p>
            <a:r>
              <a:rPr lang="en-US" dirty="0" smtClean="0"/>
              <a:t>IBS calculations (choose a model). I use CIMP, fast and easy to implement. Tests in SLS together with CERN show it is a good model for IBS in electron machines.</a:t>
            </a:r>
          </a:p>
          <a:p>
            <a:r>
              <a:rPr lang="en-US" dirty="0" smtClean="0"/>
              <a:t>Lifetime calculation</a:t>
            </a:r>
          </a:p>
          <a:p>
            <a:pPr lvl="1"/>
            <a:r>
              <a:rPr lang="en-US" dirty="0" smtClean="0"/>
              <a:t>Take into account momentum aperture around the machine</a:t>
            </a:r>
          </a:p>
          <a:p>
            <a:pPr lvl="1"/>
            <a:r>
              <a:rPr lang="en-US" dirty="0" smtClean="0"/>
              <a:t>Working </a:t>
            </a:r>
            <a:r>
              <a:rPr lang="en-US" dirty="0" smtClean="0"/>
              <a:t>on more realist  calculations </a:t>
            </a:r>
            <a:r>
              <a:rPr lang="en-US" dirty="0" smtClean="0"/>
              <a:t>of elastic </a:t>
            </a:r>
            <a:r>
              <a:rPr lang="en-US" dirty="0" smtClean="0"/>
              <a:t>scattering for Sirius. </a:t>
            </a:r>
            <a:r>
              <a:rPr lang="en-US" dirty="0" smtClean="0"/>
              <a:t>(physical + momentum aperture)</a:t>
            </a:r>
          </a:p>
          <a:p>
            <a:pPr lvl="1"/>
            <a:r>
              <a:rPr lang="en-US" dirty="0" err="1" smtClean="0"/>
              <a:t>Touscheck</a:t>
            </a:r>
            <a:r>
              <a:rPr lang="en-US" dirty="0" smtClean="0"/>
              <a:t> (check </a:t>
            </a:r>
            <a:r>
              <a:rPr lang="en-US" dirty="0" smtClean="0"/>
              <a:t>approximations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544009"/>
            <a:ext cx="4041775" cy="639762"/>
          </a:xfrm>
        </p:spPr>
        <p:txBody>
          <a:bodyPr/>
          <a:lstStyle/>
          <a:p>
            <a:r>
              <a:rPr lang="en-US" dirty="0" smtClean="0"/>
              <a:t>Diagnostics (verification)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183771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Streak Camera is a need (or anything that can measure bunch-by-bunch length)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monitor:</a:t>
            </a:r>
          </a:p>
          <a:p>
            <a:pPr lvl="1"/>
            <a:r>
              <a:rPr lang="en-US" dirty="0" smtClean="0"/>
              <a:t>For Sirius and MAX IV </a:t>
            </a:r>
            <a:r>
              <a:rPr lang="en-US" dirty="0" smtClean="0"/>
              <a:t>(</a:t>
            </a:r>
            <a:r>
              <a:rPr lang="en-US" dirty="0" err="1" smtClean="0"/>
              <a:t>nad</a:t>
            </a:r>
            <a:r>
              <a:rPr lang="en-US" dirty="0" smtClean="0"/>
              <a:t> all the new machines to come) this </a:t>
            </a:r>
            <a:r>
              <a:rPr lang="en-US" dirty="0" smtClean="0"/>
              <a:t>is a more sensitive issue since the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/>
              <a:t>is very small</a:t>
            </a:r>
          </a:p>
          <a:p>
            <a:pPr lvl="1"/>
            <a:r>
              <a:rPr lang="en-US" dirty="0" smtClean="0"/>
              <a:t>Account for </a:t>
            </a:r>
            <a:r>
              <a:rPr lang="en-US" dirty="0" smtClean="0"/>
              <a:t>IBS effects.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14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 used: Macro-bunches + beam-loading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Fast calculation. Can handle SC cavities (which requires and awful lots of turns to reach steady state);</a:t>
            </a:r>
          </a:p>
          <a:p>
            <a:r>
              <a:rPr lang="en-US" dirty="0" smtClean="0"/>
              <a:t>Relatively simple to program (anyone can make their own code) and</a:t>
            </a:r>
          </a:p>
          <a:p>
            <a:r>
              <a:rPr lang="en-US" dirty="0" smtClean="0"/>
              <a:t>Easy to merge with other codes and even implements something more challenging (ex: make one bunch multiparticle, etc…)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Doesn’t take into account all the details of the bunch shape when calculating the induced fields into the cavities and</a:t>
            </a:r>
          </a:p>
          <a:p>
            <a:r>
              <a:rPr lang="en-US" dirty="0" smtClean="0"/>
              <a:t>Cannot calculate situation with more than one fixed point (over-stretched case for a 3HC for example)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868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in SLS: filling pattern and lifetime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</a:t>
            </a:r>
          </a:p>
          <a:p>
            <a:pPr lvl="1"/>
            <a:r>
              <a:rPr lang="en-US" dirty="0" smtClean="0"/>
              <a:t>FEMTO used 1 camshaft but wanted to upgrade the laser frequency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need </a:t>
            </a:r>
            <a:r>
              <a:rPr lang="en-US" dirty="0" smtClean="0"/>
              <a:t>between 3 and 5 </a:t>
            </a:r>
            <a:r>
              <a:rPr lang="en-US" dirty="0" smtClean="0"/>
              <a:t>camshafts;</a:t>
            </a:r>
          </a:p>
          <a:p>
            <a:pPr lvl="1"/>
            <a:r>
              <a:rPr lang="en-US" dirty="0" smtClean="0"/>
              <a:t>Problems with lifetime (due to the top-up mode). Lifetime &lt; 5 hours was not acceptable and</a:t>
            </a:r>
          </a:p>
          <a:p>
            <a:pPr lvl="1"/>
            <a:r>
              <a:rPr lang="en-US" dirty="0" smtClean="0"/>
              <a:t>Problems with the camshaft shape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the shorter the better!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52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67" y="251821"/>
            <a:ext cx="5772696" cy="1143000"/>
          </a:xfrm>
        </p:spPr>
        <p:txBody>
          <a:bodyPr/>
          <a:lstStyle/>
          <a:p>
            <a:r>
              <a:rPr lang="en-US" dirty="0" smtClean="0"/>
              <a:t>Lifetime optimization </a:t>
            </a:r>
            <a:r>
              <a:rPr lang="en-US" dirty="0" smtClean="0"/>
              <a:t>during regular </a:t>
            </a:r>
            <a:r>
              <a:rPr lang="en-US" dirty="0" smtClean="0"/>
              <a:t>user’s shifts 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8781"/>
              </p:ext>
            </p:extLst>
          </p:nvPr>
        </p:nvGraphicFramePr>
        <p:xfrm>
          <a:off x="4011065" y="4639463"/>
          <a:ext cx="5132935" cy="216407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26587"/>
                <a:gridCol w="1026587"/>
                <a:gridCol w="1026587"/>
                <a:gridCol w="1026587"/>
                <a:gridCol w="1026587"/>
              </a:tblGrid>
              <a:tr h="436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&lt;σ/σ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&gt;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 data  </a:t>
                      </a: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   </a:t>
                      </a: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simulation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Lifetime @ 400 mA [hour]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data     </a:t>
                      </a: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 </a:t>
                      </a: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simulation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1.9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1.8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8.3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0.1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6.6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Mode 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2.2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0.1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2.4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8.5 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6.8</a:t>
                      </a: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Mode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3.1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8.6 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7.4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Mode 2 (noise)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2.7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8.6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0.1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7.2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LS_lifeti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55" y="1615493"/>
            <a:ext cx="3831667" cy="3067766"/>
          </a:xfrm>
          <a:prstGeom prst="rect">
            <a:avLst/>
          </a:prstGeom>
        </p:spPr>
      </p:pic>
      <p:pic>
        <p:nvPicPr>
          <p:cNvPr id="8" name="Picture 7" descr="SLS_filling_us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1" y="726931"/>
            <a:ext cx="3600000" cy="2882285"/>
          </a:xfrm>
          <a:prstGeom prst="rect">
            <a:avLst/>
          </a:prstGeom>
        </p:spPr>
      </p:pic>
      <p:pic>
        <p:nvPicPr>
          <p:cNvPr id="9" name="Picture 8" descr="Filling_user_dat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3704248"/>
            <a:ext cx="3600000" cy="28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52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pattern and lifetime optimization for FEMTO – Hybrid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Timing Modes for Low-emittance Storage Rings, Lund, Sweden.</a:t>
            </a:r>
            <a:endParaRPr lang="en-US" dirty="0"/>
          </a:p>
        </p:txBody>
      </p:sp>
      <p:pic>
        <p:nvPicPr>
          <p:cNvPr id="7" name="Picture 6" descr="normalmode_b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0" y="4452363"/>
            <a:ext cx="2880000" cy="1815000"/>
          </a:xfrm>
          <a:prstGeom prst="rect">
            <a:avLst/>
          </a:prstGeom>
        </p:spPr>
      </p:pic>
      <p:pic>
        <p:nvPicPr>
          <p:cNvPr id="8" name="Picture 7" descr="2008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88" y="4438714"/>
            <a:ext cx="2880000" cy="1842298"/>
          </a:xfrm>
          <a:prstGeom prst="rect">
            <a:avLst/>
          </a:prstGeom>
        </p:spPr>
      </p:pic>
      <p:pic>
        <p:nvPicPr>
          <p:cNvPr id="9" name="Picture 8" descr="2009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25" y="4444863"/>
            <a:ext cx="2880000" cy="1830000"/>
          </a:xfrm>
          <a:prstGeom prst="rect">
            <a:avLst/>
          </a:prstGeom>
        </p:spPr>
      </p:pic>
      <p:pic>
        <p:nvPicPr>
          <p:cNvPr id="10" name="Picture 9" descr="hybrid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25" y="1835232"/>
            <a:ext cx="2880000" cy="2007488"/>
          </a:xfrm>
          <a:prstGeom prst="rect">
            <a:avLst/>
          </a:prstGeom>
        </p:spPr>
      </p:pic>
      <p:pic>
        <p:nvPicPr>
          <p:cNvPr id="11" name="Picture 10" descr="Hybrid-5_fillin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" y="1686062"/>
            <a:ext cx="2880000" cy="2305829"/>
          </a:xfrm>
          <a:prstGeom prst="rect">
            <a:avLst/>
          </a:prstGeom>
        </p:spPr>
      </p:pic>
      <p:pic>
        <p:nvPicPr>
          <p:cNvPr id="12" name="Picture 11" descr="Hybrid-5_simul_profil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87" y="1686062"/>
            <a:ext cx="2880000" cy="23058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550" y="4130944"/>
            <a:ext cx="208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Streak-camera data: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8452" y="1501396"/>
            <a:ext cx="249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Beamline measurement:</a:t>
            </a:r>
            <a:endParaRPr lang="en-US" dirty="0">
              <a:solidFill>
                <a:srgbClr val="25273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0404" y="1417638"/>
            <a:ext cx="124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2731"/>
                </a:solidFill>
              </a:rPr>
              <a:t>Simulation:</a:t>
            </a:r>
            <a:endParaRPr lang="en-US" dirty="0">
              <a:solidFill>
                <a:srgbClr val="25273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54180"/>
              </p:ext>
            </p:extLst>
          </p:nvPr>
        </p:nvGraphicFramePr>
        <p:xfrm>
          <a:off x="3026457" y="3991891"/>
          <a:ext cx="3241995" cy="14325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80665"/>
                <a:gridCol w="1080665"/>
                <a:gridCol w="1080665"/>
              </a:tblGrid>
              <a:tr h="436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 [ps]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       data            simulation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35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37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2008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110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2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80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2009</a:t>
                      </a:r>
                      <a:endParaRPr lang="en-US" sz="1400" baseline="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33 ±</a:t>
                      </a:r>
                      <a:r>
                        <a:rPr lang="en-US" sz="1400" baseline="0" dirty="0" smtClean="0">
                          <a:solidFill>
                            <a:srgbClr val="252731"/>
                          </a:solidFill>
                        </a:rPr>
                        <a:t> 1</a:t>
                      </a:r>
                      <a:endParaRPr lang="en-US" sz="1400" dirty="0" smtClean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52731"/>
                          </a:solidFill>
                        </a:rPr>
                        <a:t>42</a:t>
                      </a:r>
                      <a:endParaRPr lang="en-US" sz="1400" dirty="0">
                        <a:solidFill>
                          <a:srgbClr val="25273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93999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8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CFCFCF"/>
      </a:dk1>
      <a:lt1>
        <a:sysClr val="window" lastClr="FFFFFF"/>
      </a:lt1>
      <a:dk2>
        <a:srgbClr val="252731"/>
      </a:dk2>
      <a:lt2>
        <a:srgbClr val="EAE7E4"/>
      </a:lt2>
      <a:accent1>
        <a:srgbClr val="23A85A"/>
      </a:accent1>
      <a:accent2>
        <a:srgbClr val="3A85BF"/>
      </a:accent2>
      <a:accent3>
        <a:srgbClr val="E64F62"/>
      </a:accent3>
      <a:accent4>
        <a:srgbClr val="99CC00"/>
      </a:accent4>
      <a:accent5>
        <a:srgbClr val="23376F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10264</TotalTime>
  <Words>1622</Words>
  <Application>Microsoft Macintosh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Studies on filling pattern optimization and passive harmonic cavities</vt:lpstr>
      <vt:lpstr>Summary </vt:lpstr>
      <vt:lpstr>Tailored filling patterns </vt:lpstr>
      <vt:lpstr>Elements needed</vt:lpstr>
      <vt:lpstr>PowerPoint Presentation</vt:lpstr>
      <vt:lpstr>Simulation tool used: Macro-bunches + beam-loading</vt:lpstr>
      <vt:lpstr>Experience in SLS: filling pattern and lifetime optimization</vt:lpstr>
      <vt:lpstr>Lifetime optimization during regular user’s shifts  </vt:lpstr>
      <vt:lpstr>Filling pattern and lifetime optimization for FEMTO – Hybrid 5</vt:lpstr>
      <vt:lpstr>Filling pattern and lifetime optimization for FEMTO – Hybrid 3</vt:lpstr>
      <vt:lpstr>Special mode: COMB</vt:lpstr>
      <vt:lpstr>Special mode: test of Bessy2 type filling mode</vt:lpstr>
      <vt:lpstr>What to expect from other machines?</vt:lpstr>
      <vt:lpstr>Some (preliminary) results from Sirius</vt:lpstr>
      <vt:lpstr>Uniform vs Hybrid modes</vt:lpstr>
      <vt:lpstr>Results</vt:lpstr>
      <vt:lpstr>Closing remarks</vt:lpstr>
      <vt:lpstr>( Simulation idea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on filling pattern optimization and passive harmonic cavities</dc:title>
  <dc:creator>Natalia Milas</dc:creator>
  <cp:lastModifiedBy>Natalia Milas</cp:lastModifiedBy>
  <cp:revision>108</cp:revision>
  <dcterms:created xsi:type="dcterms:W3CDTF">2015-03-06T13:02:02Z</dcterms:created>
  <dcterms:modified xsi:type="dcterms:W3CDTF">2015-03-25T07:25:50Z</dcterms:modified>
</cp:coreProperties>
</file>