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6"/>
  </p:notesMasterIdLst>
  <p:sldIdLst>
    <p:sldId id="258" r:id="rId6"/>
    <p:sldId id="259" r:id="rId7"/>
    <p:sldId id="272" r:id="rId8"/>
    <p:sldId id="261" r:id="rId9"/>
    <p:sldId id="340" r:id="rId10"/>
    <p:sldId id="260" r:id="rId11"/>
    <p:sldId id="275" r:id="rId12"/>
    <p:sldId id="257" r:id="rId13"/>
    <p:sldId id="341" r:id="rId14"/>
    <p:sldId id="330" r:id="rId15"/>
    <p:sldId id="311" r:id="rId16"/>
    <p:sldId id="321" r:id="rId17"/>
    <p:sldId id="329" r:id="rId18"/>
    <p:sldId id="331" r:id="rId19"/>
    <p:sldId id="333" r:id="rId20"/>
    <p:sldId id="335" r:id="rId21"/>
    <p:sldId id="336" r:id="rId22"/>
    <p:sldId id="337" r:id="rId23"/>
    <p:sldId id="339" r:id="rId24"/>
    <p:sldId id="280" r:id="rId2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CBD3"/>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104AA4-1969-5340-A455-31EF343D4D61}" v="6" dt="2026-08-23T20:23:57.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54"/>
    <p:restoredTop sz="93182"/>
  </p:normalViewPr>
  <p:slideViewPr>
    <p:cSldViewPr snapToGrid="0" snapToObjects="1" showGuides="1">
      <p:cViewPr>
        <p:scale>
          <a:sx n="100" d="100"/>
          <a:sy n="100" d="100"/>
        </p:scale>
        <p:origin x="1000" y="102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93D0AE-253A-0841-99E6-ED326168C812}" type="datetimeFigureOut">
              <a:rPr lang="sv-SE" smtClean="0"/>
              <a:t>2026-08-21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41F5DC-E62E-1741-B9C7-0404885C399A}" type="slidenum">
              <a:rPr lang="sv-SE" smtClean="0"/>
              <a:t>‹#›</a:t>
            </a:fld>
            <a:endParaRPr lang="sv-SE"/>
          </a:p>
        </p:txBody>
      </p:sp>
    </p:spTree>
    <p:extLst>
      <p:ext uri="{BB962C8B-B14F-4D97-AF65-F5344CB8AC3E}">
        <p14:creationId xmlns:p14="http://schemas.microsoft.com/office/powerpoint/2010/main" val="1531253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7468c7c16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7468c7c16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6339a63730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6339a63730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Materials science beamline in range15-35 </a:t>
            </a:r>
            <a:r>
              <a:rPr lang="en-GB" dirty="0" err="1"/>
              <a:t>kev</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254355FC-7B5B-6098-92C0-C2FAE780EBBD}"/>
            </a:ext>
          </a:extLst>
        </p:cNvPr>
        <p:cNvGrpSpPr/>
        <p:nvPr/>
      </p:nvGrpSpPr>
      <p:grpSpPr>
        <a:xfrm>
          <a:off x="0" y="0"/>
          <a:ext cx="0" cy="0"/>
          <a:chOff x="0" y="0"/>
          <a:chExt cx="0" cy="0"/>
        </a:xfrm>
      </p:grpSpPr>
      <p:sp>
        <p:nvSpPr>
          <p:cNvPr id="279" name="Google Shape;279;g36339a63730_0_176:notes">
            <a:extLst>
              <a:ext uri="{FF2B5EF4-FFF2-40B4-BE49-F238E27FC236}">
                <a16:creationId xmlns:a16="http://schemas.microsoft.com/office/drawing/2014/main" id="{D53D91F6-00F5-862E-CAB8-5B898AF245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6339a63730_0_176:notes">
            <a:extLst>
              <a:ext uri="{FF2B5EF4-FFF2-40B4-BE49-F238E27FC236}">
                <a16:creationId xmlns:a16="http://schemas.microsoft.com/office/drawing/2014/main" id="{A34D47A5-7D4E-3028-E4AF-79064DC843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100" dirty="0">
                <a:solidFill>
                  <a:srgbClr val="001427"/>
                </a:solidFill>
                <a:latin typeface="Maven Pro Medium"/>
                <a:ea typeface="Maven Pro Medium"/>
                <a:cs typeface="Maven Pro Medium"/>
                <a:sym typeface="Maven Pro Medium"/>
              </a:rPr>
              <a:t>Before scanning:</a:t>
            </a:r>
            <a:endParaRPr sz="2100" dirty="0">
              <a:solidFill>
                <a:srgbClr val="001427"/>
              </a:solidFill>
              <a:latin typeface="Maven Pro Medium"/>
              <a:ea typeface="Maven Pro Medium"/>
              <a:cs typeface="Maven Pro Medium"/>
              <a:sym typeface="Maven Pro Medium"/>
            </a:endParaRPr>
          </a:p>
          <a:p>
            <a:pPr marL="0" lvl="0" indent="0" algn="l" rtl="0">
              <a:spcBef>
                <a:spcPts val="0"/>
              </a:spcBef>
              <a:spcAft>
                <a:spcPts val="0"/>
              </a:spcAft>
              <a:buClr>
                <a:schemeClr val="dk1"/>
              </a:buClr>
              <a:buSzPts val="1100"/>
              <a:buFont typeface="Arial"/>
              <a:buNone/>
            </a:pPr>
            <a:r>
              <a:rPr lang="en-GB" sz="2100" dirty="0">
                <a:solidFill>
                  <a:srgbClr val="001427"/>
                </a:solidFill>
                <a:latin typeface="Maven Pro Medium"/>
                <a:ea typeface="Maven Pro Medium"/>
                <a:cs typeface="Maven Pro Medium"/>
                <a:sym typeface="Maven Pro Medium"/>
              </a:rPr>
              <a:t>Generate the background image -&gt; Dark image </a:t>
            </a:r>
          </a:p>
          <a:p>
            <a:pPr marL="0" indent="0">
              <a:buNone/>
            </a:pPr>
            <a:r>
              <a:rPr lang="en-GB" dirty="0">
                <a:solidFill>
                  <a:srgbClr val="001427"/>
                </a:solidFill>
              </a:rPr>
              <a:t>Experiment Process = Detector calibration+ tomogram. Detector calibration: (Dark scan + White scan: Move sample motor out-&gt; flat scan -&gt;move sample monitor in.) -&gt; Save file path -&gt; Data preprocess and reconstruction. these three steps: Move sample motor out-&gt; flat scan -&gt;move sample monitor in only belongs to White scan not for Dark scan. tomogram: Create customized data file in post-scan hook -&gt; Save file path -&gt; Data preprocess and reconstruction. </a:t>
            </a:r>
            <a:endParaRPr lang="en-GB" dirty="0"/>
          </a:p>
        </p:txBody>
      </p:sp>
    </p:spTree>
    <p:extLst>
      <p:ext uri="{BB962C8B-B14F-4D97-AF65-F5344CB8AC3E}">
        <p14:creationId xmlns:p14="http://schemas.microsoft.com/office/powerpoint/2010/main" val="3098163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GB"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i="1" dirty="0">
                    <a:latin typeface="Cambria Math" panose="02040503050406030204" pitchFamily="18" charset="0"/>
                  </a:rPr>
                  <a:t>General representation </a:t>
                </a:r>
                <a:r>
                  <a:rPr lang="sv-SE" b="0" i="1" dirty="0" err="1">
                    <a:latin typeface="Cambria Math" panose="02040503050406030204" pitchFamily="18" charset="0"/>
                  </a:rPr>
                  <a:t>of</a:t>
                </a:r>
                <a:r>
                  <a:rPr lang="sv-SE" b="0" i="1" dirty="0">
                    <a:latin typeface="Cambria Math" panose="02040503050406030204" pitchFamily="18" charset="0"/>
                  </a:rPr>
                  <a:t> the output u </a:t>
                </a:r>
                <a:r>
                  <a:rPr lang="sv-SE" b="0" i="1" dirty="0" err="1">
                    <a:latin typeface="Cambria Math" panose="02040503050406030204" pitchFamily="18" charset="0"/>
                  </a:rPr>
                  <a:t>function</a:t>
                </a:r>
                <a:r>
                  <a:rPr lang="sv-SE" b="0" i="1" dirty="0">
                    <a:latin typeface="Cambria Math" panose="02040503050406030204" pitchFamily="18" charset="0"/>
                  </a:rPr>
                  <a:t> in </a:t>
                </a:r>
                <a:r>
                  <a:rPr lang="sv-SE" b="0" i="1" dirty="0" err="1">
                    <a:latin typeface="Cambria Math" panose="02040503050406030204" pitchFamily="18" charset="0"/>
                  </a:rPr>
                  <a:t>discrete</a:t>
                </a:r>
                <a:r>
                  <a:rPr lang="sv-SE" b="0" i="1" dirty="0">
                    <a:latin typeface="Cambria Math" panose="02040503050406030204" pitchFamily="18" charset="0"/>
                  </a:rPr>
                  <a:t> </a:t>
                </a:r>
                <a:r>
                  <a:rPr lang="sv-SE" b="0" i="1" dirty="0" err="1">
                    <a:latin typeface="Cambria Math" panose="02040503050406030204" pitchFamily="18" charset="0"/>
                  </a:rPr>
                  <a:t>time</a:t>
                </a:r>
                <a:r>
                  <a:rPr lang="sv-SE" b="0" i="1" dirty="0">
                    <a:latin typeface="Cambria Math" panose="020405030504060302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a:latin typeface="Cambria Math" panose="02040503050406030204" pitchFamily="18" charset="0"/>
                  </a:rPr>
                  <a:t>𝑢[𝑘]=𝑢_𝑝 [𝑘]+𝑢_𝑖 [𝑘]+𝑢_𝑑 [𝑘]</a:t>
                </a:r>
                <a:endParaRPr lang="sv-SE" b="0" i="1" dirty="0">
                  <a:latin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i="1" dirty="0">
                    <a:latin typeface="Cambria Math" panose="02040503050406030204" pitchFamily="18" charset="0"/>
                  </a:rPr>
                  <a:t>Z transform for </a:t>
                </a:r>
                <a:r>
                  <a:rPr lang="sv-SE" b="0" i="1" dirty="0" err="1">
                    <a:latin typeface="Cambria Math" panose="02040503050406030204" pitchFamily="18" charset="0"/>
                  </a:rPr>
                  <a:t>each</a:t>
                </a:r>
                <a:r>
                  <a:rPr lang="sv-SE" b="0" i="1" dirty="0">
                    <a:latin typeface="Cambria Math" panose="02040503050406030204" pitchFamily="18" charset="0"/>
                  </a:rPr>
                  <a:t> term </a:t>
                </a:r>
                <a:r>
                  <a:rPr lang="sv-SE" b="0" i="1" dirty="0" err="1">
                    <a:latin typeface="Cambria Math" panose="02040503050406030204" pitchFamily="18" charset="0"/>
                  </a:rPr>
                  <a:t>of</a:t>
                </a:r>
                <a:r>
                  <a:rPr lang="sv-SE" b="0" i="1" dirty="0">
                    <a:latin typeface="Cambria Math" panose="02040503050406030204" pitchFamily="18" charset="0"/>
                  </a:rPr>
                  <a:t> the output u</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a:latin typeface="Cambria Math" panose="02040503050406030204" pitchFamily="18" charset="0"/>
                  </a:rPr>
                  <a:t>𝑈_𝑝 [𝑧]=𝐸[𝑧]</a:t>
                </a:r>
                <a:br>
                  <a:rPr lang="sv-SE" b="0" i="1" dirty="0">
                    <a:latin typeface="Cambria Math" panose="02040503050406030204" pitchFamily="18" charset="0"/>
                  </a:rPr>
                </a:br>
                <a:r>
                  <a:rPr lang="sv-SE" b="0" i="0">
                    <a:latin typeface="Cambria Math" panose="02040503050406030204" pitchFamily="18" charset="0"/>
                  </a:rPr>
                  <a:t>𝑈_𝑖 [𝑧]=(</a:t>
                </a:r>
                <a:r>
                  <a:rPr lang="sv-SE" i="0">
                    <a:latin typeface="Cambria Math" panose="02040503050406030204" pitchFamily="18" charset="0"/>
                  </a:rPr>
                  <a:t>𝑧^(−1) 𝑈_𝑖 [𝑧]+</a:t>
                </a:r>
                <a:r>
                  <a:rPr lang="sv-SE" b="0" i="0">
                    <a:latin typeface="Cambria Math" panose="02040503050406030204" pitchFamily="18" charset="0"/>
                  </a:rPr>
                  <a:t>𝐸[𝑧] 𝑇_𝑠 )=1/((1−𝑧^(−1) ) ) 𝑇_𝑆 𝐸[𝑧]=𝑇_𝑆  𝑧/(𝑧−1) 𝐸[𝑧]</a:t>
                </a:r>
                <a:br>
                  <a:rPr lang="sv-SE" b="0" i="1" dirty="0">
                    <a:latin typeface="Cambria Math" panose="02040503050406030204" pitchFamily="18" charset="0"/>
                  </a:rPr>
                </a:br>
                <a:r>
                  <a:rPr lang="sv-SE" b="0" i="0">
                    <a:latin typeface="Cambria Math" panose="02040503050406030204" pitchFamily="18" charset="0"/>
                  </a:rPr>
                  <a:t>𝑈_𝑑 [𝑧]=1/𝑇_𝑠  (𝐸[𝑧]−𝑧^(−1) 𝐸[𝑧])=(1−𝑧^(−1))/𝑇_𝑠  𝐸[𝑧]=(𝑧−1)/(𝑧𝑇_𝑠 ) 𝐸[𝑧]</a:t>
                </a:r>
                <a:endParaRPr lang="en-GB" dirty="0"/>
              </a:p>
              <a:p>
                <a:r>
                  <a:rPr lang="en-GB" dirty="0"/>
                  <a:t>The derivative and integral term uses the Backward Euler realization for in the discrete domain</a:t>
                </a:r>
              </a:p>
              <a:p>
                <a:r>
                  <a:rPr lang="sv-SE" b="0" i="0">
                    <a:latin typeface="Cambria Math" panose="02040503050406030204" pitchFamily="18" charset="0"/>
                  </a:rPr>
                  <a:t>𝑈[𝑧]/𝐸[𝑧] =𝐾_𝑝+𝐾_𝑖 </a:t>
                </a:r>
                <a:r>
                  <a:rPr lang="sv-SE" i="0">
                    <a:latin typeface="Cambria Math" panose="02040503050406030204" pitchFamily="18" charset="0"/>
                  </a:rPr>
                  <a:t>𝑇_𝑆  𝑧/(𝑧−1)</a:t>
                </a:r>
                <a:r>
                  <a:rPr lang="sv-SE" b="0" i="0">
                    <a:latin typeface="Cambria Math" panose="02040503050406030204" pitchFamily="18" charset="0"/>
                  </a:rPr>
                  <a:t>+</a:t>
                </a:r>
                <a:r>
                  <a:rPr lang="sv-SE" i="0">
                    <a:latin typeface="Cambria Math" panose="02040503050406030204" pitchFamily="18" charset="0"/>
                  </a:rPr>
                  <a:t>𝐾_𝑑/𝑇_𝑆   (𝑧−1)/𝑧</a:t>
                </a:r>
                <a:br>
                  <a:rPr lang="sv-SE" i="1" dirty="0">
                    <a:latin typeface="Cambria Math" panose="02040503050406030204" pitchFamily="18" charset="0"/>
                  </a:rPr>
                </a:br>
                <a:r>
                  <a:rPr lang="sv-SE" i="0">
                    <a:latin typeface="Cambria Math" panose="02040503050406030204" pitchFamily="18" charset="0"/>
                  </a:rPr>
                  <a:t>𝑈[𝑧]/𝐸[𝑧] =((𝐾_𝑝+𝐾_𝑖 𝑇_𝑆−𝐾_𝑑/𝑇_𝑆 )  −𝑧^(</a:t>
                </a:r>
                <a:r>
                  <a:rPr lang="sv-SE" b="0" i="0">
                    <a:latin typeface="Cambria Math" panose="02040503050406030204" pitchFamily="18" charset="0"/>
                  </a:rPr>
                  <a:t>−</a:t>
                </a:r>
                <a:r>
                  <a:rPr lang="sv-SE" i="0">
                    <a:latin typeface="Cambria Math" panose="02040503050406030204" pitchFamily="18" charset="0"/>
                  </a:rPr>
                  <a:t>1) (𝐾_𝑃+(2𝐾_𝑑)/𝑇_𝑠 )+𝑧^(−2)  𝐾_𝑑/𝑇_𝑆 )/(</a:t>
                </a:r>
                <a:r>
                  <a:rPr lang="sv-SE" b="0" i="0">
                    <a:latin typeface="Cambria Math" panose="02040503050406030204" pitchFamily="18" charset="0"/>
                  </a:rPr>
                  <a:t>1−𝑧^(−1) )</a:t>
                </a:r>
                <a:endParaRPr lang="en-GB" dirty="0"/>
              </a:p>
              <a:p>
                <a:endParaRPr lang="en-GB" dirty="0"/>
              </a:p>
            </p:txBody>
          </p:sp>
        </mc:Fallback>
      </mc:AlternateContent>
      <p:sp>
        <p:nvSpPr>
          <p:cNvPr id="4" name="Slide Number Placeholder 3"/>
          <p:cNvSpPr>
            <a:spLocks noGrp="1"/>
          </p:cNvSpPr>
          <p:nvPr>
            <p:ph type="sldNum" sz="quarter" idx="5"/>
          </p:nvPr>
        </p:nvSpPr>
        <p:spPr/>
        <p:txBody>
          <a:bodyPr/>
          <a:lstStyle/>
          <a:p>
            <a:fld id="{8241F5DC-E62E-1741-B9C7-0404885C399A}" type="slidenum">
              <a:rPr lang="sv-SE" smtClean="0"/>
              <a:t>11</a:t>
            </a:fld>
            <a:endParaRPr lang="sv-SE"/>
          </a:p>
        </p:txBody>
      </p:sp>
    </p:spTree>
    <p:extLst>
      <p:ext uri="{BB962C8B-B14F-4D97-AF65-F5344CB8AC3E}">
        <p14:creationId xmlns:p14="http://schemas.microsoft.com/office/powerpoint/2010/main" val="3343912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GB"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i="1" dirty="0">
                    <a:latin typeface="Cambria Math" panose="02040503050406030204" pitchFamily="18" charset="0"/>
                  </a:rPr>
                  <a:t>General representation </a:t>
                </a:r>
                <a:r>
                  <a:rPr lang="sv-SE" b="0" i="1" dirty="0" err="1">
                    <a:latin typeface="Cambria Math" panose="02040503050406030204" pitchFamily="18" charset="0"/>
                  </a:rPr>
                  <a:t>of</a:t>
                </a:r>
                <a:r>
                  <a:rPr lang="sv-SE" b="0" i="1" dirty="0">
                    <a:latin typeface="Cambria Math" panose="02040503050406030204" pitchFamily="18" charset="0"/>
                  </a:rPr>
                  <a:t> the output u </a:t>
                </a:r>
                <a:r>
                  <a:rPr lang="sv-SE" b="0" i="1" dirty="0" err="1">
                    <a:latin typeface="Cambria Math" panose="02040503050406030204" pitchFamily="18" charset="0"/>
                  </a:rPr>
                  <a:t>function</a:t>
                </a:r>
                <a:r>
                  <a:rPr lang="sv-SE" b="0" i="1" dirty="0">
                    <a:latin typeface="Cambria Math" panose="02040503050406030204" pitchFamily="18" charset="0"/>
                  </a:rPr>
                  <a:t> in </a:t>
                </a:r>
                <a:r>
                  <a:rPr lang="sv-SE" b="0" i="1" dirty="0" err="1">
                    <a:latin typeface="Cambria Math" panose="02040503050406030204" pitchFamily="18" charset="0"/>
                  </a:rPr>
                  <a:t>discrete</a:t>
                </a:r>
                <a:r>
                  <a:rPr lang="sv-SE" b="0" i="1" dirty="0">
                    <a:latin typeface="Cambria Math" panose="02040503050406030204" pitchFamily="18" charset="0"/>
                  </a:rPr>
                  <a:t> </a:t>
                </a:r>
                <a:r>
                  <a:rPr lang="sv-SE" b="0" i="1" dirty="0" err="1">
                    <a:latin typeface="Cambria Math" panose="02040503050406030204" pitchFamily="18" charset="0"/>
                  </a:rPr>
                  <a:t>time</a:t>
                </a:r>
                <a:r>
                  <a:rPr lang="sv-SE" b="0" i="1" dirty="0">
                    <a:latin typeface="Cambria Math" panose="020405030504060302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a:latin typeface="Cambria Math" panose="02040503050406030204" pitchFamily="18" charset="0"/>
                  </a:rPr>
                  <a:t>𝑢[𝑘]=𝑢_𝑝 [𝑘]+𝑢_𝑖 [𝑘]+𝑢_𝑑 [𝑘]</a:t>
                </a:r>
                <a:endParaRPr lang="sv-SE" b="0" i="1" dirty="0">
                  <a:latin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i="1" dirty="0">
                    <a:latin typeface="Cambria Math" panose="02040503050406030204" pitchFamily="18" charset="0"/>
                  </a:rPr>
                  <a:t>Z transform for </a:t>
                </a:r>
                <a:r>
                  <a:rPr lang="sv-SE" b="0" i="1" dirty="0" err="1">
                    <a:latin typeface="Cambria Math" panose="02040503050406030204" pitchFamily="18" charset="0"/>
                  </a:rPr>
                  <a:t>each</a:t>
                </a:r>
                <a:r>
                  <a:rPr lang="sv-SE" b="0" i="1" dirty="0">
                    <a:latin typeface="Cambria Math" panose="02040503050406030204" pitchFamily="18" charset="0"/>
                  </a:rPr>
                  <a:t> term </a:t>
                </a:r>
                <a:r>
                  <a:rPr lang="sv-SE" b="0" i="1" dirty="0" err="1">
                    <a:latin typeface="Cambria Math" panose="02040503050406030204" pitchFamily="18" charset="0"/>
                  </a:rPr>
                  <a:t>of</a:t>
                </a:r>
                <a:r>
                  <a:rPr lang="sv-SE" b="0" i="1" dirty="0">
                    <a:latin typeface="Cambria Math" panose="02040503050406030204" pitchFamily="18" charset="0"/>
                  </a:rPr>
                  <a:t> the output u</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a:latin typeface="Cambria Math" panose="02040503050406030204" pitchFamily="18" charset="0"/>
                  </a:rPr>
                  <a:t>𝑈_𝑝 [𝑧]=𝐸[𝑧]</a:t>
                </a:r>
                <a:br>
                  <a:rPr lang="sv-SE" b="0" i="1" dirty="0">
                    <a:latin typeface="Cambria Math" panose="02040503050406030204" pitchFamily="18" charset="0"/>
                  </a:rPr>
                </a:br>
                <a:r>
                  <a:rPr lang="sv-SE" b="0" i="0">
                    <a:latin typeface="Cambria Math" panose="02040503050406030204" pitchFamily="18" charset="0"/>
                  </a:rPr>
                  <a:t>𝑈_𝑖 [𝑧]=(</a:t>
                </a:r>
                <a:r>
                  <a:rPr lang="sv-SE" i="0">
                    <a:latin typeface="Cambria Math" panose="02040503050406030204" pitchFamily="18" charset="0"/>
                  </a:rPr>
                  <a:t>𝑧^(−1) 𝑈_𝑖 [𝑧]+</a:t>
                </a:r>
                <a:r>
                  <a:rPr lang="sv-SE" b="0" i="0">
                    <a:latin typeface="Cambria Math" panose="02040503050406030204" pitchFamily="18" charset="0"/>
                  </a:rPr>
                  <a:t>𝐸[𝑧] 𝑇_𝑠 )=1/((1−𝑧^(−1) ) ) 𝑇_𝑆 𝐸[𝑧]=𝑇_𝑆  𝑧/(𝑧−1) 𝐸[𝑧]</a:t>
                </a:r>
                <a:br>
                  <a:rPr lang="sv-SE" b="0" i="1" dirty="0">
                    <a:latin typeface="Cambria Math" panose="02040503050406030204" pitchFamily="18" charset="0"/>
                  </a:rPr>
                </a:br>
                <a:r>
                  <a:rPr lang="sv-SE" b="0" i="0">
                    <a:latin typeface="Cambria Math" panose="02040503050406030204" pitchFamily="18" charset="0"/>
                  </a:rPr>
                  <a:t>𝑈_𝑑 [𝑧]=1/𝑇_𝑠  (𝐸[𝑧]−𝑧^(−1) 𝐸[𝑧])=(1−𝑧^(−1))/𝑇_𝑠  𝐸[𝑧]=(𝑧−1)/(𝑧𝑇_𝑠 ) 𝐸[𝑧]</a:t>
                </a:r>
                <a:endParaRPr lang="en-GB" dirty="0"/>
              </a:p>
              <a:p>
                <a:r>
                  <a:rPr lang="en-GB" dirty="0"/>
                  <a:t>The derivative and integral term uses the Backward Euler realization for in the discrete domain</a:t>
                </a:r>
              </a:p>
              <a:p>
                <a:r>
                  <a:rPr lang="sv-SE" b="0" i="0">
                    <a:latin typeface="Cambria Math" panose="02040503050406030204" pitchFamily="18" charset="0"/>
                  </a:rPr>
                  <a:t>𝑈[𝑧]/𝐸[𝑧] =𝐾_𝑝+𝐾_𝑖 </a:t>
                </a:r>
                <a:r>
                  <a:rPr lang="sv-SE" i="0">
                    <a:latin typeface="Cambria Math" panose="02040503050406030204" pitchFamily="18" charset="0"/>
                  </a:rPr>
                  <a:t>𝑇_𝑆  𝑧/(𝑧−1)</a:t>
                </a:r>
                <a:r>
                  <a:rPr lang="sv-SE" b="0" i="0">
                    <a:latin typeface="Cambria Math" panose="02040503050406030204" pitchFamily="18" charset="0"/>
                  </a:rPr>
                  <a:t>+</a:t>
                </a:r>
                <a:r>
                  <a:rPr lang="sv-SE" i="0">
                    <a:latin typeface="Cambria Math" panose="02040503050406030204" pitchFamily="18" charset="0"/>
                  </a:rPr>
                  <a:t>𝐾_𝑑/𝑇_𝑆   (𝑧−1)/𝑧</a:t>
                </a:r>
                <a:br>
                  <a:rPr lang="sv-SE" i="1" dirty="0">
                    <a:latin typeface="Cambria Math" panose="02040503050406030204" pitchFamily="18" charset="0"/>
                  </a:rPr>
                </a:br>
                <a:r>
                  <a:rPr lang="sv-SE" i="0">
                    <a:latin typeface="Cambria Math" panose="02040503050406030204" pitchFamily="18" charset="0"/>
                  </a:rPr>
                  <a:t>𝑈[𝑧]/𝐸[𝑧] =((𝐾_𝑝+𝐾_𝑖 𝑇_𝑆−𝐾_𝑑/𝑇_𝑆 )  −𝑧^(</a:t>
                </a:r>
                <a:r>
                  <a:rPr lang="sv-SE" b="0" i="0">
                    <a:latin typeface="Cambria Math" panose="02040503050406030204" pitchFamily="18" charset="0"/>
                  </a:rPr>
                  <a:t>−</a:t>
                </a:r>
                <a:r>
                  <a:rPr lang="sv-SE" i="0">
                    <a:latin typeface="Cambria Math" panose="02040503050406030204" pitchFamily="18" charset="0"/>
                  </a:rPr>
                  <a:t>1) (𝐾_𝑃+(2𝐾_𝑑)/𝑇_𝑠 )+𝑧^(−2)  𝐾_𝑑/𝑇_𝑆 )/(</a:t>
                </a:r>
                <a:r>
                  <a:rPr lang="sv-SE" b="0" i="0">
                    <a:latin typeface="Cambria Math" panose="02040503050406030204" pitchFamily="18" charset="0"/>
                  </a:rPr>
                  <a:t>1−𝑧^(−1) )</a:t>
                </a:r>
                <a:endParaRPr lang="en-GB" dirty="0"/>
              </a:p>
              <a:p>
                <a:endParaRPr lang="en-GB" dirty="0"/>
              </a:p>
            </p:txBody>
          </p:sp>
        </mc:Fallback>
      </mc:AlternateContent>
      <p:sp>
        <p:nvSpPr>
          <p:cNvPr id="4" name="Slide Number Placeholder 3"/>
          <p:cNvSpPr>
            <a:spLocks noGrp="1"/>
          </p:cNvSpPr>
          <p:nvPr>
            <p:ph type="sldNum" sz="quarter" idx="5"/>
          </p:nvPr>
        </p:nvSpPr>
        <p:spPr/>
        <p:txBody>
          <a:bodyPr/>
          <a:lstStyle/>
          <a:p>
            <a:fld id="{8241F5DC-E62E-1741-B9C7-0404885C399A}" type="slidenum">
              <a:rPr lang="sv-SE" smtClean="0"/>
              <a:t>13</a:t>
            </a:fld>
            <a:endParaRPr lang="sv-SE"/>
          </a:p>
        </p:txBody>
      </p:sp>
    </p:spTree>
    <p:extLst>
      <p:ext uri="{BB962C8B-B14F-4D97-AF65-F5344CB8AC3E}">
        <p14:creationId xmlns:p14="http://schemas.microsoft.com/office/powerpoint/2010/main" val="2091756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8241F5DC-E62E-1741-B9C7-0404885C399A}" type="slidenum">
              <a:rPr lang="sv-SE" smtClean="0"/>
              <a:t>18</a:t>
            </a:fld>
            <a:endParaRPr lang="sv-SE"/>
          </a:p>
        </p:txBody>
      </p:sp>
    </p:spTree>
    <p:extLst>
      <p:ext uri="{BB962C8B-B14F-4D97-AF65-F5344CB8AC3E}">
        <p14:creationId xmlns:p14="http://schemas.microsoft.com/office/powerpoint/2010/main" val="1688990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8241F5DC-E62E-1741-B9C7-0404885C399A}" type="slidenum">
              <a:rPr lang="sv-SE" smtClean="0"/>
              <a:t>19</a:t>
            </a:fld>
            <a:endParaRPr lang="sv-SE"/>
          </a:p>
        </p:txBody>
      </p:sp>
    </p:spTree>
    <p:extLst>
      <p:ext uri="{BB962C8B-B14F-4D97-AF65-F5344CB8AC3E}">
        <p14:creationId xmlns:p14="http://schemas.microsoft.com/office/powerpoint/2010/main" val="1448824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a:p>
        </p:txBody>
      </p:sp>
      <p:sp>
        <p:nvSpPr>
          <p:cNvPr id="4" name="Slide Number Placeholder 3"/>
          <p:cNvSpPr>
            <a:spLocks noGrp="1"/>
          </p:cNvSpPr>
          <p:nvPr>
            <p:ph type="sldNum" sz="quarter" idx="5"/>
          </p:nvPr>
        </p:nvSpPr>
        <p:spPr/>
        <p:txBody>
          <a:bodyPr/>
          <a:lstStyle/>
          <a:p>
            <a:fld id="{8241F5DC-E62E-1741-B9C7-0404885C399A}" type="slidenum">
              <a:rPr lang="sv-SE" smtClean="0"/>
              <a:t>20</a:t>
            </a:fld>
            <a:endParaRPr lang="sv-SE"/>
          </a:p>
        </p:txBody>
      </p:sp>
    </p:spTree>
    <p:extLst>
      <p:ext uri="{BB962C8B-B14F-4D97-AF65-F5344CB8AC3E}">
        <p14:creationId xmlns:p14="http://schemas.microsoft.com/office/powerpoint/2010/main" val="17940924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title with image">
    <p:bg>
      <p:bgPr>
        <a:solidFill>
          <a:schemeClr val="tx1"/>
        </a:solidFill>
        <a:effectLst/>
      </p:bgPr>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529DF94E-7FFF-494A-BAA0-214AB05003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9597E56A-6611-0C46-897E-0D1B00E9F21F}"/>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3151510" y="1944894"/>
            <a:ext cx="5888981" cy="1988525"/>
          </a:xfrm>
          <a:prstGeom prst="rect">
            <a:avLst/>
          </a:prstGeom>
        </p:spPr>
      </p:pic>
      <p:sp>
        <p:nvSpPr>
          <p:cNvPr id="12" name="Rubrik 11">
            <a:extLst>
              <a:ext uri="{FF2B5EF4-FFF2-40B4-BE49-F238E27FC236}">
                <a16:creationId xmlns:a16="http://schemas.microsoft.com/office/drawing/2014/main" id="{A9B53288-F758-3E4E-AE32-84B959CB37FA}"/>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sp>
        <p:nvSpPr>
          <p:cNvPr id="3" name="Platshållare för text 2">
            <a:extLst>
              <a:ext uri="{FF2B5EF4-FFF2-40B4-BE49-F238E27FC236}">
                <a16:creationId xmlns:a16="http://schemas.microsoft.com/office/drawing/2014/main" id="{CD1E984F-C848-8F4D-A99F-B3BE48DF6661}"/>
              </a:ext>
            </a:extLst>
          </p:cNvPr>
          <p:cNvSpPr>
            <a:spLocks noGrp="1"/>
          </p:cNvSpPr>
          <p:nvPr>
            <p:ph type="body" sz="quarter" idx="10"/>
          </p:nvPr>
        </p:nvSpPr>
        <p:spPr>
          <a:xfrm>
            <a:off x="2136775" y="4317534"/>
            <a:ext cx="7918450" cy="660400"/>
          </a:xfrm>
        </p:spPr>
        <p:txBody>
          <a:bodyPr>
            <a:normAutofit/>
          </a:bodyPr>
          <a:lstStyle>
            <a:lvl1pPr marL="0" indent="0" algn="ctr">
              <a:buNone/>
              <a:defRPr sz="1800" b="1" baseline="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4025868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title">
    <p:bg>
      <p:bgPr>
        <a:solidFill>
          <a:schemeClr val="tx1"/>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9597E56A-6611-0C46-897E-0D1B00E9F21F}"/>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151510" y="1944894"/>
            <a:ext cx="5888981" cy="1988525"/>
          </a:xfrm>
          <a:prstGeom prst="rect">
            <a:avLst/>
          </a:prstGeom>
        </p:spPr>
      </p:pic>
      <p:sp>
        <p:nvSpPr>
          <p:cNvPr id="5" name="Rubrik 11">
            <a:extLst>
              <a:ext uri="{FF2B5EF4-FFF2-40B4-BE49-F238E27FC236}">
                <a16:creationId xmlns:a16="http://schemas.microsoft.com/office/drawing/2014/main" id="{0387F07B-9515-8D4E-A517-8B201A648F5B}"/>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sp>
        <p:nvSpPr>
          <p:cNvPr id="6" name="Platshållare för text 2">
            <a:extLst>
              <a:ext uri="{FF2B5EF4-FFF2-40B4-BE49-F238E27FC236}">
                <a16:creationId xmlns:a16="http://schemas.microsoft.com/office/drawing/2014/main" id="{205A2723-6472-8045-B304-59B7935B9AAD}"/>
              </a:ext>
            </a:extLst>
          </p:cNvPr>
          <p:cNvSpPr>
            <a:spLocks noGrp="1"/>
          </p:cNvSpPr>
          <p:nvPr>
            <p:ph type="body" sz="quarter" idx="10"/>
          </p:nvPr>
        </p:nvSpPr>
        <p:spPr>
          <a:xfrm>
            <a:off x="2136775" y="4317534"/>
            <a:ext cx="7918450" cy="660400"/>
          </a:xfrm>
        </p:spPr>
        <p:txBody>
          <a:bodyPr>
            <a:normAutofit/>
          </a:bodyPr>
          <a:lstStyle>
            <a:lvl1pPr marL="0" indent="0" algn="ctr">
              <a:buNone/>
              <a:defRPr sz="1800" b="1" baseline="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3019047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ogo title">
    <p:bg>
      <p:bgPr>
        <a:solidFill>
          <a:schemeClr val="tx2"/>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9597E56A-6611-0C46-897E-0D1B00E9F21F}"/>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151510" y="1944894"/>
            <a:ext cx="5888981" cy="1988525"/>
          </a:xfrm>
          <a:prstGeom prst="rect">
            <a:avLst/>
          </a:prstGeom>
        </p:spPr>
      </p:pic>
      <p:sp>
        <p:nvSpPr>
          <p:cNvPr id="5" name="Rubrik 11">
            <a:extLst>
              <a:ext uri="{FF2B5EF4-FFF2-40B4-BE49-F238E27FC236}">
                <a16:creationId xmlns:a16="http://schemas.microsoft.com/office/drawing/2014/main" id="{0387F07B-9515-8D4E-A517-8B201A648F5B}"/>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spTree>
    <p:extLst>
      <p:ext uri="{BB962C8B-B14F-4D97-AF65-F5344CB8AC3E}">
        <p14:creationId xmlns:p14="http://schemas.microsoft.com/office/powerpoint/2010/main" val="9345238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short text">
    <p:bg>
      <p:bgPr>
        <a:solidFill>
          <a:schemeClr val="tx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4BDB6EF3-F892-C347-A5C6-B8347439D975}"/>
              </a:ext>
            </a:extLst>
          </p:cNvPr>
          <p:cNvSpPr>
            <a:spLocks noGrp="1"/>
          </p:cNvSpPr>
          <p:nvPr>
            <p:ph type="body" sz="quarter" idx="10" hasCustomPrompt="1"/>
          </p:nvPr>
        </p:nvSpPr>
        <p:spPr>
          <a:xfrm>
            <a:off x="838200" y="3564000"/>
            <a:ext cx="10521950" cy="369332"/>
          </a:xfrm>
        </p:spPr>
        <p:txBody>
          <a:bodyPr>
            <a:sp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spc="3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endParaRPr lang="en-GB" noProof="0" dirty="0"/>
          </a:p>
        </p:txBody>
      </p:sp>
      <p:pic>
        <p:nvPicPr>
          <p:cNvPr id="8" name="Bildobjekt 7">
            <a:extLst>
              <a:ext uri="{FF2B5EF4-FFF2-40B4-BE49-F238E27FC236}">
                <a16:creationId xmlns:a16="http://schemas.microsoft.com/office/drawing/2014/main" id="{B93F8511-9768-0047-8341-C87EB105A59D}"/>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2" name="Rubrik 1">
            <a:extLst>
              <a:ext uri="{FF2B5EF4-FFF2-40B4-BE49-F238E27FC236}">
                <a16:creationId xmlns:a16="http://schemas.microsoft.com/office/drawing/2014/main" id="{BEE99826-6D9E-DB48-B356-AC6AA9971B36}"/>
              </a:ext>
            </a:extLst>
          </p:cNvPr>
          <p:cNvSpPr>
            <a:spLocks noGrp="1"/>
          </p:cNvSpPr>
          <p:nvPr>
            <p:ph type="title" hasCustomPrompt="1"/>
          </p:nvPr>
        </p:nvSpPr>
        <p:spPr>
          <a:xfrm>
            <a:off x="838200" y="2696400"/>
            <a:ext cx="10515600" cy="784830"/>
          </a:xfrm>
        </p:spPr>
        <p:txBody>
          <a:bodyPr anchor="b" anchorCtr="0">
            <a:spAutoFit/>
          </a:bodyPr>
          <a:lstStyle>
            <a:lvl1pPr algn="ctr">
              <a:defRPr sz="5000" b="1">
                <a:solidFill>
                  <a:schemeClr val="bg1"/>
                </a:solidFill>
              </a:defRPr>
            </a:lvl1pPr>
          </a:lstStyle>
          <a:p>
            <a:r>
              <a:rPr lang="sv-SE" dirty="0" err="1"/>
              <a:t>Lorem</a:t>
            </a:r>
            <a:r>
              <a:rPr lang="sv-SE" dirty="0"/>
              <a:t> </a:t>
            </a:r>
            <a:r>
              <a:rPr lang="sv-SE" dirty="0" err="1"/>
              <a:t>ipsum</a:t>
            </a:r>
            <a:r>
              <a:rPr lang="sv-SE" dirty="0"/>
              <a:t> </a:t>
            </a:r>
            <a:r>
              <a:rPr lang="sv-SE" dirty="0" err="1"/>
              <a:t>dolor</a:t>
            </a:r>
            <a:r>
              <a:rPr lang="sv-SE" dirty="0"/>
              <a:t> </a:t>
            </a:r>
            <a:r>
              <a:rPr lang="sv-SE" dirty="0" err="1"/>
              <a:t>sit</a:t>
            </a:r>
            <a:endParaRPr lang="en-GB" dirty="0"/>
          </a:p>
        </p:txBody>
      </p:sp>
      <p:sp>
        <p:nvSpPr>
          <p:cNvPr id="6" name="Platshållare för text 3">
            <a:extLst>
              <a:ext uri="{FF2B5EF4-FFF2-40B4-BE49-F238E27FC236}">
                <a16:creationId xmlns:a16="http://schemas.microsoft.com/office/drawing/2014/main" id="{F758FEDD-B499-5D4A-983D-6C19F042E059}"/>
              </a:ext>
            </a:extLst>
          </p:cNvPr>
          <p:cNvSpPr>
            <a:spLocks noGrp="1"/>
          </p:cNvSpPr>
          <p:nvPr>
            <p:ph type="body" sz="quarter" idx="12" hasCustomPrompt="1"/>
          </p:nvPr>
        </p:nvSpPr>
        <p:spPr>
          <a:xfrm>
            <a:off x="305662" y="6374935"/>
            <a:ext cx="5163645" cy="258532"/>
          </a:xfrm>
        </p:spPr>
        <p:txBody>
          <a:bodyPr wrap="square">
            <a:spAutoFit/>
          </a:bodyPr>
          <a:lstStyle>
            <a:lvl1pPr marL="0" indent="0">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3872742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 text on dark blue">
    <p:bg>
      <p:bgPr>
        <a:solidFill>
          <a:schemeClr val="tx2"/>
        </a:solidFill>
        <a:effectLst/>
      </p:bgPr>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0568D3A4-B2EC-914D-AC10-05A946BAB0B2}"/>
              </a:ext>
            </a:extLst>
          </p:cNvPr>
          <p:cNvPicPr>
            <a:picLocks noChangeAspect="1"/>
          </p:cNvPicPr>
          <p:nvPr userDrawn="1"/>
        </p:nvPicPr>
        <p:blipFill>
          <a:blip r:embed="rId2" cstate="screen">
            <a:alphaModFix amt="19000"/>
            <a:grayscl/>
            <a:extLst>
              <a:ext uri="{28A0092B-C50C-407E-A947-70E740481C1C}">
                <a14:useLocalDpi xmlns:a14="http://schemas.microsoft.com/office/drawing/2010/main"/>
              </a:ext>
            </a:extLst>
          </a:blip>
          <a:stretch>
            <a:fillRect/>
          </a:stretch>
        </p:blipFill>
        <p:spPr>
          <a:xfrm>
            <a:off x="4583113" y="3429000"/>
            <a:ext cx="7841539" cy="3272221"/>
          </a:xfrm>
          <a:prstGeom prst="rect">
            <a:avLst/>
          </a:prstGeom>
        </p:spPr>
      </p:pic>
      <p:pic>
        <p:nvPicPr>
          <p:cNvPr id="8" name="Bildobjekt 7">
            <a:extLst>
              <a:ext uri="{FF2B5EF4-FFF2-40B4-BE49-F238E27FC236}">
                <a16:creationId xmlns:a16="http://schemas.microsoft.com/office/drawing/2014/main" id="{B45E0E22-4684-584D-B225-38BF62C9167B}"/>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4" name="Rubrik 3">
            <a:extLst>
              <a:ext uri="{FF2B5EF4-FFF2-40B4-BE49-F238E27FC236}">
                <a16:creationId xmlns:a16="http://schemas.microsoft.com/office/drawing/2014/main" id="{519880DC-796D-80AC-6183-EF1E7A8A6822}"/>
              </a:ext>
            </a:extLst>
          </p:cNvPr>
          <p:cNvSpPr>
            <a:spLocks noGrp="1"/>
          </p:cNvSpPr>
          <p:nvPr>
            <p:ph type="title"/>
          </p:nvPr>
        </p:nvSpPr>
        <p:spPr>
          <a:xfrm>
            <a:off x="838200" y="2170930"/>
            <a:ext cx="10515600" cy="1754326"/>
          </a:xfrm>
        </p:spPr>
        <p:txBody>
          <a:bodyPr>
            <a:spAutoFit/>
          </a:bodyPr>
          <a:lstStyle>
            <a:lvl1pPr algn="ctr">
              <a:defRPr sz="6000" baseline="0">
                <a:solidFill>
                  <a:schemeClr val="bg1"/>
                </a:solidFill>
              </a:defRPr>
            </a:lvl1pPr>
          </a:lstStyle>
          <a:p>
            <a:r>
              <a:rPr lang="en-GB"/>
              <a:t>Click to edit Master title style</a:t>
            </a:r>
            <a:endParaRPr lang="sv-SE" dirty="0"/>
          </a:p>
        </p:txBody>
      </p:sp>
    </p:spTree>
    <p:extLst>
      <p:ext uri="{BB962C8B-B14F-4D97-AF65-F5344CB8AC3E}">
        <p14:creationId xmlns:p14="http://schemas.microsoft.com/office/powerpoint/2010/main" val="12316943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 black">
    <p:bg>
      <p:bgPr>
        <a:solidFill>
          <a:schemeClr val="tx1"/>
        </a:solidFill>
        <a:effectLst/>
      </p:bgPr>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0568D3A4-B2EC-914D-AC10-05A946BAB0B2}"/>
              </a:ext>
            </a:extLst>
          </p:cNvPr>
          <p:cNvPicPr>
            <a:picLocks noChangeAspect="1"/>
          </p:cNvPicPr>
          <p:nvPr userDrawn="1"/>
        </p:nvPicPr>
        <p:blipFill>
          <a:blip r:embed="rId2" cstate="screen">
            <a:alphaModFix amt="19000"/>
            <a:grayscl/>
            <a:extLst>
              <a:ext uri="{28A0092B-C50C-407E-A947-70E740481C1C}">
                <a14:useLocalDpi xmlns:a14="http://schemas.microsoft.com/office/drawing/2010/main"/>
              </a:ext>
            </a:extLst>
          </a:blip>
          <a:stretch>
            <a:fillRect/>
          </a:stretch>
        </p:blipFill>
        <p:spPr>
          <a:xfrm>
            <a:off x="3562185" y="0"/>
            <a:ext cx="12958137" cy="5407343"/>
          </a:xfrm>
          <a:prstGeom prst="rect">
            <a:avLst/>
          </a:prstGeom>
        </p:spPr>
      </p:pic>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608400" y="2185200"/>
            <a:ext cx="9182714" cy="2189852"/>
          </a:xfrm>
        </p:spPr>
        <p:txBody>
          <a:bodyPr anchor="t" anchorCtr="0">
            <a:normAutofit/>
          </a:bodyPr>
          <a:lstStyle>
            <a:lvl1pPr marL="0" marR="0" indent="0" algn="l" defTabSz="914400" rtl="0" eaLnBrk="1" fontAlgn="auto" latinLnBrk="0" hangingPunct="1">
              <a:lnSpc>
                <a:spcPct val="90000"/>
              </a:lnSpc>
              <a:spcBef>
                <a:spcPct val="0"/>
              </a:spcBef>
              <a:spcAft>
                <a:spcPts val="0"/>
              </a:spcAft>
              <a:buClrTx/>
              <a:buSzTx/>
              <a:buFontTx/>
              <a:buNone/>
              <a:tabLst/>
              <a:defRPr sz="4800">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p>
        </p:txBody>
      </p:sp>
      <p:pic>
        <p:nvPicPr>
          <p:cNvPr id="8" name="Bildobjekt 7">
            <a:extLst>
              <a:ext uri="{FF2B5EF4-FFF2-40B4-BE49-F238E27FC236}">
                <a16:creationId xmlns:a16="http://schemas.microsoft.com/office/drawing/2014/main" id="{B45E0E22-4684-584D-B225-38BF62C9167B}"/>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11" name="Platshållare för text 10">
            <a:extLst>
              <a:ext uri="{FF2B5EF4-FFF2-40B4-BE49-F238E27FC236}">
                <a16:creationId xmlns:a16="http://schemas.microsoft.com/office/drawing/2014/main" id="{3364B91D-D467-4F47-ABEF-314012D33207}"/>
              </a:ext>
            </a:extLst>
          </p:cNvPr>
          <p:cNvSpPr>
            <a:spLocks noGrp="1"/>
          </p:cNvSpPr>
          <p:nvPr>
            <p:ph type="body" sz="quarter" idx="10" hasCustomPrompt="1"/>
          </p:nvPr>
        </p:nvSpPr>
        <p:spPr>
          <a:xfrm>
            <a:off x="608400" y="608400"/>
            <a:ext cx="3949700" cy="369332"/>
          </a:xfrm>
        </p:spPr>
        <p:txBody>
          <a:bodyPr>
            <a:sp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cap="all"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noProof="0" dirty="0"/>
              <a:t>LOREM IPSUM</a:t>
            </a:r>
          </a:p>
        </p:txBody>
      </p:sp>
      <p:cxnSp>
        <p:nvCxnSpPr>
          <p:cNvPr id="12" name="Rak 11">
            <a:extLst>
              <a:ext uri="{FF2B5EF4-FFF2-40B4-BE49-F238E27FC236}">
                <a16:creationId xmlns:a16="http://schemas.microsoft.com/office/drawing/2014/main" id="{86A19380-51D0-FA46-A45B-AA7928E33055}"/>
              </a:ext>
            </a:extLst>
          </p:cNvPr>
          <p:cNvCxnSpPr>
            <a:cxnSpLocks/>
          </p:cNvCxnSpPr>
          <p:nvPr userDrawn="1"/>
        </p:nvCxnSpPr>
        <p:spPr>
          <a:xfrm>
            <a:off x="685797" y="1014415"/>
            <a:ext cx="70104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latshållare för text 16">
            <a:extLst>
              <a:ext uri="{FF2B5EF4-FFF2-40B4-BE49-F238E27FC236}">
                <a16:creationId xmlns:a16="http://schemas.microsoft.com/office/drawing/2014/main" id="{C32C2B0C-03A9-0E44-A986-4BAF774AB31B}"/>
              </a:ext>
            </a:extLst>
          </p:cNvPr>
          <p:cNvSpPr>
            <a:spLocks noGrp="1"/>
          </p:cNvSpPr>
          <p:nvPr>
            <p:ph type="body" sz="quarter" idx="11" hasCustomPrompt="1"/>
          </p:nvPr>
        </p:nvSpPr>
        <p:spPr>
          <a:xfrm>
            <a:off x="608013" y="4395600"/>
            <a:ext cx="9183687" cy="338554"/>
          </a:xfrm>
        </p:spPr>
        <p:txBody>
          <a:bodyPr>
            <a:spAutoFit/>
          </a:bodyPr>
          <a:lstStyle>
            <a:lvl1pPr marL="0" marR="0" indent="0" algn="l" defTabSz="914377" rtl="0" eaLnBrk="1" fontAlgn="auto" latinLnBrk="0" hangingPunct="1">
              <a:lnSpc>
                <a:spcPct val="100000"/>
              </a:lnSpc>
              <a:spcBef>
                <a:spcPts val="0"/>
              </a:spcBef>
              <a:spcAft>
                <a:spcPts val="600"/>
              </a:spcAft>
              <a:buClrTx/>
              <a:buSzTx/>
              <a:buFontTx/>
              <a:buNone/>
              <a:tabLst/>
              <a:defRPr sz="1600" spc="3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p>
        </p:txBody>
      </p:sp>
      <p:sp>
        <p:nvSpPr>
          <p:cNvPr id="4" name="Platshållare för text 3">
            <a:extLst>
              <a:ext uri="{FF2B5EF4-FFF2-40B4-BE49-F238E27FC236}">
                <a16:creationId xmlns:a16="http://schemas.microsoft.com/office/drawing/2014/main" id="{F1695794-61C2-7D4C-96D6-68E98EF16460}"/>
              </a:ext>
            </a:extLst>
          </p:cNvPr>
          <p:cNvSpPr>
            <a:spLocks noGrp="1"/>
          </p:cNvSpPr>
          <p:nvPr>
            <p:ph type="body" sz="quarter" idx="12" hasCustomPrompt="1"/>
          </p:nvPr>
        </p:nvSpPr>
        <p:spPr>
          <a:xfrm>
            <a:off x="305662" y="6374935"/>
            <a:ext cx="5163645" cy="258532"/>
          </a:xfrm>
        </p:spPr>
        <p:txBody>
          <a:bodyPr wrap="square">
            <a:spAutoFit/>
          </a:bodyPr>
          <a:lstStyle>
            <a:lvl1pPr marL="0" indent="0">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353183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n green">
    <p:bg>
      <p:bgPr>
        <a:solidFill>
          <a:schemeClr val="tx2"/>
        </a:solidFill>
        <a:effectLst/>
      </p:bgPr>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0568D3A4-B2EC-914D-AC10-05A946BAB0B2}"/>
              </a:ext>
            </a:extLst>
          </p:cNvPr>
          <p:cNvPicPr>
            <a:picLocks noChangeAspect="1"/>
          </p:cNvPicPr>
          <p:nvPr userDrawn="1"/>
        </p:nvPicPr>
        <p:blipFill>
          <a:blip r:embed="rId2" cstate="screen">
            <a:alphaModFix amt="19000"/>
            <a:grayscl/>
            <a:extLst>
              <a:ext uri="{28A0092B-C50C-407E-A947-70E740481C1C}">
                <a14:useLocalDpi xmlns:a14="http://schemas.microsoft.com/office/drawing/2010/main"/>
              </a:ext>
            </a:extLst>
          </a:blip>
          <a:stretch>
            <a:fillRect/>
          </a:stretch>
        </p:blipFill>
        <p:spPr>
          <a:xfrm>
            <a:off x="3562185" y="0"/>
            <a:ext cx="12958137" cy="5407343"/>
          </a:xfrm>
          <a:prstGeom prst="rect">
            <a:avLst/>
          </a:prstGeom>
        </p:spPr>
      </p:pic>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608400" y="2185200"/>
            <a:ext cx="9182714" cy="2189852"/>
          </a:xfrm>
        </p:spPr>
        <p:txBody>
          <a:bodyPr anchor="t" anchorCtr="0">
            <a:normAutofit/>
          </a:bodyPr>
          <a:lstStyle>
            <a:lvl1pPr marL="0" marR="0" indent="0" algn="l" defTabSz="914400" rtl="0" eaLnBrk="1" fontAlgn="auto" latinLnBrk="0" hangingPunct="1">
              <a:lnSpc>
                <a:spcPct val="90000"/>
              </a:lnSpc>
              <a:spcBef>
                <a:spcPct val="0"/>
              </a:spcBef>
              <a:spcAft>
                <a:spcPts val="0"/>
              </a:spcAft>
              <a:buClrTx/>
              <a:buSzTx/>
              <a:buFontTx/>
              <a:buNone/>
              <a:tabLst/>
              <a:defRPr sz="4800">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p>
        </p:txBody>
      </p:sp>
      <p:pic>
        <p:nvPicPr>
          <p:cNvPr id="8" name="Bildobjekt 7">
            <a:extLst>
              <a:ext uri="{FF2B5EF4-FFF2-40B4-BE49-F238E27FC236}">
                <a16:creationId xmlns:a16="http://schemas.microsoft.com/office/drawing/2014/main" id="{B45E0E22-4684-584D-B225-38BF62C9167B}"/>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11" name="Platshållare för text 10">
            <a:extLst>
              <a:ext uri="{FF2B5EF4-FFF2-40B4-BE49-F238E27FC236}">
                <a16:creationId xmlns:a16="http://schemas.microsoft.com/office/drawing/2014/main" id="{3364B91D-D467-4F47-ABEF-314012D33207}"/>
              </a:ext>
            </a:extLst>
          </p:cNvPr>
          <p:cNvSpPr>
            <a:spLocks noGrp="1"/>
          </p:cNvSpPr>
          <p:nvPr>
            <p:ph type="body" sz="quarter" idx="10" hasCustomPrompt="1"/>
          </p:nvPr>
        </p:nvSpPr>
        <p:spPr>
          <a:xfrm>
            <a:off x="608400" y="608400"/>
            <a:ext cx="3949700" cy="369332"/>
          </a:xfrm>
        </p:spPr>
        <p:txBody>
          <a:bodyPr>
            <a:sp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2000" cap="all"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noProof="0" dirty="0"/>
              <a:t>LOREM IPSUM</a:t>
            </a:r>
          </a:p>
        </p:txBody>
      </p:sp>
      <p:cxnSp>
        <p:nvCxnSpPr>
          <p:cNvPr id="12" name="Rak 11">
            <a:extLst>
              <a:ext uri="{FF2B5EF4-FFF2-40B4-BE49-F238E27FC236}">
                <a16:creationId xmlns:a16="http://schemas.microsoft.com/office/drawing/2014/main" id="{86A19380-51D0-FA46-A45B-AA7928E33055}"/>
              </a:ext>
            </a:extLst>
          </p:cNvPr>
          <p:cNvCxnSpPr>
            <a:cxnSpLocks/>
          </p:cNvCxnSpPr>
          <p:nvPr userDrawn="1"/>
        </p:nvCxnSpPr>
        <p:spPr>
          <a:xfrm>
            <a:off x="685797" y="1014415"/>
            <a:ext cx="70104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latshållare för text 16">
            <a:extLst>
              <a:ext uri="{FF2B5EF4-FFF2-40B4-BE49-F238E27FC236}">
                <a16:creationId xmlns:a16="http://schemas.microsoft.com/office/drawing/2014/main" id="{C32C2B0C-03A9-0E44-A986-4BAF774AB31B}"/>
              </a:ext>
            </a:extLst>
          </p:cNvPr>
          <p:cNvSpPr>
            <a:spLocks noGrp="1"/>
          </p:cNvSpPr>
          <p:nvPr>
            <p:ph type="body" sz="quarter" idx="11" hasCustomPrompt="1"/>
          </p:nvPr>
        </p:nvSpPr>
        <p:spPr>
          <a:xfrm>
            <a:off x="608013" y="4395600"/>
            <a:ext cx="9183687" cy="338554"/>
          </a:xfrm>
        </p:spPr>
        <p:txBody>
          <a:bodyPr>
            <a:spAutoFit/>
          </a:bodyPr>
          <a:lstStyle>
            <a:lvl1pPr marL="0" marR="0" indent="0" algn="l" defTabSz="914377" rtl="0" eaLnBrk="1" fontAlgn="auto" latinLnBrk="0" hangingPunct="1">
              <a:lnSpc>
                <a:spcPct val="100000"/>
              </a:lnSpc>
              <a:spcBef>
                <a:spcPts val="0"/>
              </a:spcBef>
              <a:spcAft>
                <a:spcPts val="600"/>
              </a:spcAft>
              <a:buClrTx/>
              <a:buSzTx/>
              <a:buFontTx/>
              <a:buNone/>
              <a:tabLst/>
              <a:defRPr sz="1600" spc="3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p>
        </p:txBody>
      </p:sp>
      <p:sp>
        <p:nvSpPr>
          <p:cNvPr id="4" name="Platshållare för text 3">
            <a:extLst>
              <a:ext uri="{FF2B5EF4-FFF2-40B4-BE49-F238E27FC236}">
                <a16:creationId xmlns:a16="http://schemas.microsoft.com/office/drawing/2014/main" id="{F1695794-61C2-7D4C-96D6-68E98EF16460}"/>
              </a:ext>
            </a:extLst>
          </p:cNvPr>
          <p:cNvSpPr>
            <a:spLocks noGrp="1"/>
          </p:cNvSpPr>
          <p:nvPr>
            <p:ph type="body" sz="quarter" idx="12" hasCustomPrompt="1"/>
          </p:nvPr>
        </p:nvSpPr>
        <p:spPr>
          <a:xfrm>
            <a:off x="305662" y="6374935"/>
            <a:ext cx="5163645" cy="258532"/>
          </a:xfrm>
        </p:spPr>
        <p:txBody>
          <a:bodyPr wrap="square">
            <a:spAutoFit/>
          </a:bodyPr>
          <a:lstStyle>
            <a:lvl1pPr marL="0" indent="0">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3258919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image1a">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731600"/>
            <a:ext cx="3647726" cy="2502223"/>
          </a:xfrm>
        </p:spPr>
        <p:txBody>
          <a:bodyPr wrap="square">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lorem ipsum </a:t>
            </a:r>
            <a:r>
              <a:rPr lang="en-GB" noProof="0" dirty="0" err="1"/>
              <a:t>dolor</a:t>
            </a:r>
            <a:r>
              <a:rPr lang="en-GB" noProof="0" dirty="0"/>
              <a:t> </a:t>
            </a:r>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bg1"/>
          </a:solidFill>
        </p:spPr>
        <p:txBody>
          <a:bodyPr/>
          <a:lstStyle/>
          <a:p>
            <a:r>
              <a:rPr lang="en-GB" noProof="0"/>
              <a:t>Click icon to add picture</a:t>
            </a:r>
            <a:endParaRPr lang="en-GB" noProof="0" dirty="0"/>
          </a:p>
        </p:txBody>
      </p:sp>
      <p:sp>
        <p:nvSpPr>
          <p:cNvPr id="6" name="Platshållare för text 3">
            <a:extLst>
              <a:ext uri="{FF2B5EF4-FFF2-40B4-BE49-F238E27FC236}">
                <a16:creationId xmlns:a16="http://schemas.microsoft.com/office/drawing/2014/main" id="{7622A222-6517-6E48-9F68-515A9E4B83B7}"/>
              </a:ext>
            </a:extLst>
          </p:cNvPr>
          <p:cNvSpPr>
            <a:spLocks noGrp="1"/>
          </p:cNvSpPr>
          <p:nvPr>
            <p:ph type="body" sz="quarter" idx="12"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pic>
        <p:nvPicPr>
          <p:cNvPr id="8" name="Bildobjekt 7">
            <a:extLst>
              <a:ext uri="{FF2B5EF4-FFF2-40B4-BE49-F238E27FC236}">
                <a16:creationId xmlns:a16="http://schemas.microsoft.com/office/drawing/2014/main" id="{EFEDABE6-1440-884D-923B-EA84CD67BE98}"/>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244122" y="6242746"/>
            <a:ext cx="1077912" cy="358081"/>
          </a:xfrm>
          <a:prstGeom prst="rect">
            <a:avLst/>
          </a:prstGeom>
        </p:spPr>
      </p:pic>
    </p:spTree>
    <p:extLst>
      <p:ext uri="{BB962C8B-B14F-4D97-AF65-F5344CB8AC3E}">
        <p14:creationId xmlns:p14="http://schemas.microsoft.com/office/powerpoint/2010/main" val="2374902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image1b">
    <p:spTree>
      <p:nvGrpSpPr>
        <p:cNvPr id="1" name=""/>
        <p:cNvGrpSpPr/>
        <p:nvPr/>
      </p:nvGrpSpPr>
      <p:grpSpPr>
        <a:xfrm>
          <a:off x="0" y="0"/>
          <a:ext cx="0" cy="0"/>
          <a:chOff x="0" y="0"/>
          <a:chExt cx="0" cy="0"/>
        </a:xfrm>
      </p:grpSpPr>
      <p:sp>
        <p:nvSpPr>
          <p:cNvPr id="9" name="Platshållare för text 3">
            <a:extLst>
              <a:ext uri="{FF2B5EF4-FFF2-40B4-BE49-F238E27FC236}">
                <a16:creationId xmlns:a16="http://schemas.microsoft.com/office/drawing/2014/main" id="{783843F2-8A09-1242-A740-5C2533E64760}"/>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accent1"/>
                </a:solidFill>
                <a:latin typeface="Open Sans Light" pitchFamily="2" charset="0"/>
                <a:ea typeface="Open Sans Light" pitchFamily="2" charset="0"/>
                <a:cs typeface="Open Sans Light" pitchFamily="2" charset="0"/>
              </a:defRPr>
            </a:lvl1pPr>
          </a:lstStyle>
          <a:p>
            <a:pPr lvl="0"/>
            <a:r>
              <a:rPr lang="en-GB" dirty="0"/>
              <a:t>Department etc.</a:t>
            </a:r>
          </a:p>
        </p:txBody>
      </p:sp>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731600"/>
            <a:ext cx="3647726" cy="2502223"/>
          </a:xfrm>
        </p:spPr>
        <p:txBody>
          <a:bodyPr wrap="square">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baseline="0">
                <a:solidFill>
                  <a:schemeClr val="tx2"/>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lorem ipsum </a:t>
            </a:r>
            <a:r>
              <a:rPr lang="en-GB" noProof="0" dirty="0" err="1"/>
              <a:t>dolor</a:t>
            </a:r>
            <a:r>
              <a:rPr lang="en-GB" noProof="0" dirty="0"/>
              <a:t> </a:t>
            </a:r>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accent1"/>
          </a:solidFill>
        </p:spPr>
        <p:txBody>
          <a:bodyPr/>
          <a:lstStyle/>
          <a:p>
            <a:r>
              <a:rPr lang="en-GB" noProof="0"/>
              <a:t>Click icon to add picture</a:t>
            </a:r>
            <a:endParaRPr lang="en-GB" noProof="0" dirty="0"/>
          </a:p>
        </p:txBody>
      </p:sp>
      <p:pic>
        <p:nvPicPr>
          <p:cNvPr id="7" name="Bildobjekt 6">
            <a:extLst>
              <a:ext uri="{FF2B5EF4-FFF2-40B4-BE49-F238E27FC236}">
                <a16:creationId xmlns:a16="http://schemas.microsoft.com/office/drawing/2014/main" id="{501D79B7-FE85-F64C-8DBC-2F2609B857E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3255234" y="6242746"/>
            <a:ext cx="1066800" cy="355600"/>
          </a:xfrm>
          <a:prstGeom prst="rect">
            <a:avLst/>
          </a:prstGeom>
        </p:spPr>
      </p:pic>
    </p:spTree>
    <p:extLst>
      <p:ext uri="{BB962C8B-B14F-4D97-AF65-F5344CB8AC3E}">
        <p14:creationId xmlns:p14="http://schemas.microsoft.com/office/powerpoint/2010/main" val="131101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list+image1a">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106439"/>
            <a:ext cx="3647726" cy="895630"/>
          </a:xfrm>
        </p:spPr>
        <p:txBody>
          <a:bodyPr wrap="square" anchor="b"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elit</a:t>
            </a:r>
            <a:r>
              <a:rPr lang="en-GB" noProof="0" dirty="0"/>
              <a:t>, </a:t>
            </a:r>
            <a:r>
              <a:rPr lang="en-GB" noProof="0" dirty="0" err="1"/>
              <a:t>sed</a:t>
            </a:r>
            <a:endParaRPr lang="en-GB" noProof="0" dirty="0"/>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bg1"/>
          </a:solidFill>
        </p:spPr>
        <p:txBody>
          <a:bodyPr/>
          <a:lstStyle/>
          <a:p>
            <a:r>
              <a:rPr lang="en-GB" noProof="0"/>
              <a:t>Click icon to add picture</a:t>
            </a:r>
          </a:p>
        </p:txBody>
      </p:sp>
      <p:sp>
        <p:nvSpPr>
          <p:cNvPr id="4" name="Platshållare för text 3">
            <a:extLst>
              <a:ext uri="{FF2B5EF4-FFF2-40B4-BE49-F238E27FC236}">
                <a16:creationId xmlns:a16="http://schemas.microsoft.com/office/drawing/2014/main" id="{375A1A82-33C9-564B-920C-739052BF7279}"/>
              </a:ext>
            </a:extLst>
          </p:cNvPr>
          <p:cNvSpPr>
            <a:spLocks noGrp="1"/>
          </p:cNvSpPr>
          <p:nvPr>
            <p:ph type="body" sz="quarter" idx="11" hasCustomPrompt="1"/>
          </p:nvPr>
        </p:nvSpPr>
        <p:spPr>
          <a:xfrm>
            <a:off x="492475" y="2169764"/>
            <a:ext cx="3647726" cy="3936568"/>
          </a:xfrm>
        </p:spPr>
        <p:txBody>
          <a:bodyPr>
            <a:normAutofit/>
          </a:bodyPr>
          <a:lstStyle>
            <a:lvl1pPr marL="192600" indent="-192600">
              <a:lnSpc>
                <a:spcPct val="100000"/>
              </a:lnSpc>
              <a:defRPr sz="1800" b="1" spc="30" baseline="0">
                <a:solidFill>
                  <a:schemeClr val="bg1"/>
                </a:solidFill>
                <a:latin typeface="Open Sans Light" pitchFamily="2" charset="0"/>
              </a:defRPr>
            </a:lvl1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endParaRPr lang="en-GB" noProof="0" dirty="0"/>
          </a:p>
          <a:p>
            <a:pPr lvl="0"/>
            <a:endParaRPr lang="en-GB" noProof="0" dirty="0" err="1"/>
          </a:p>
        </p:txBody>
      </p:sp>
      <p:pic>
        <p:nvPicPr>
          <p:cNvPr id="10" name="Bildobjekt 9">
            <a:extLst>
              <a:ext uri="{FF2B5EF4-FFF2-40B4-BE49-F238E27FC236}">
                <a16:creationId xmlns:a16="http://schemas.microsoft.com/office/drawing/2014/main" id="{8F1F5251-98BF-D24E-9EC1-E3D169D5FE3A}"/>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244122" y="6242746"/>
            <a:ext cx="1077912" cy="358081"/>
          </a:xfrm>
          <a:prstGeom prst="rect">
            <a:avLst/>
          </a:prstGeom>
        </p:spPr>
      </p:pic>
      <p:sp>
        <p:nvSpPr>
          <p:cNvPr id="12" name="Platshållare för text 3">
            <a:extLst>
              <a:ext uri="{FF2B5EF4-FFF2-40B4-BE49-F238E27FC236}">
                <a16:creationId xmlns:a16="http://schemas.microsoft.com/office/drawing/2014/main" id="{F4D990A2-161D-5844-95D8-A918FA79B33D}"/>
              </a:ext>
            </a:extLst>
          </p:cNvPr>
          <p:cNvSpPr>
            <a:spLocks noGrp="1"/>
          </p:cNvSpPr>
          <p:nvPr>
            <p:ph type="body" sz="quarter" idx="12"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1987921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list+image1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106439"/>
            <a:ext cx="3647726" cy="895630"/>
          </a:xfrm>
        </p:spPr>
        <p:txBody>
          <a:bodyPr wrap="square" anchor="b"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tx2"/>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elit</a:t>
            </a:r>
            <a:r>
              <a:rPr lang="en-GB" noProof="0" dirty="0"/>
              <a:t>, </a:t>
            </a:r>
            <a:r>
              <a:rPr lang="en-GB" noProof="0" dirty="0" err="1"/>
              <a:t>sed</a:t>
            </a:r>
            <a:endParaRPr lang="en-GB" noProof="0" dirty="0"/>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accent1"/>
          </a:solidFill>
        </p:spPr>
        <p:txBody>
          <a:bodyPr/>
          <a:lstStyle/>
          <a:p>
            <a:r>
              <a:rPr lang="en-GB" noProof="0"/>
              <a:t>Click icon to add picture</a:t>
            </a:r>
          </a:p>
        </p:txBody>
      </p:sp>
      <p:sp>
        <p:nvSpPr>
          <p:cNvPr id="4" name="Platshållare för text 3">
            <a:extLst>
              <a:ext uri="{FF2B5EF4-FFF2-40B4-BE49-F238E27FC236}">
                <a16:creationId xmlns:a16="http://schemas.microsoft.com/office/drawing/2014/main" id="{375A1A82-33C9-564B-920C-739052BF7279}"/>
              </a:ext>
            </a:extLst>
          </p:cNvPr>
          <p:cNvSpPr>
            <a:spLocks noGrp="1"/>
          </p:cNvSpPr>
          <p:nvPr>
            <p:ph type="body" sz="quarter" idx="11" hasCustomPrompt="1"/>
          </p:nvPr>
        </p:nvSpPr>
        <p:spPr>
          <a:xfrm>
            <a:off x="492475" y="2169764"/>
            <a:ext cx="3647726" cy="3936568"/>
          </a:xfrm>
        </p:spPr>
        <p:txBody>
          <a:bodyPr>
            <a:normAutofit/>
          </a:bodyPr>
          <a:lstStyle>
            <a:lvl1pPr marL="192600" indent="-192600">
              <a:lnSpc>
                <a:spcPct val="100000"/>
              </a:lnSpc>
              <a:defRPr sz="1800" b="1" baseline="0">
                <a:solidFill>
                  <a:schemeClr val="tx2"/>
                </a:solidFill>
                <a:latin typeface="Open Sans Light" pitchFamily="2" charset="0"/>
              </a:defRPr>
            </a:lvl1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endParaRPr lang="en-GB" noProof="0" dirty="0"/>
          </a:p>
          <a:p>
            <a:pPr lvl="0"/>
            <a:endParaRPr lang="en-GB" noProof="0" dirty="0" err="1"/>
          </a:p>
        </p:txBody>
      </p:sp>
      <p:sp>
        <p:nvSpPr>
          <p:cNvPr id="9" name="Platshållare för text 3">
            <a:extLst>
              <a:ext uri="{FF2B5EF4-FFF2-40B4-BE49-F238E27FC236}">
                <a16:creationId xmlns:a16="http://schemas.microsoft.com/office/drawing/2014/main" id="{39DD9D88-A35F-8E4C-BAFC-13DD3B0B825B}"/>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accent1"/>
                </a:solidFill>
                <a:latin typeface="Open Sans Light" pitchFamily="2" charset="0"/>
                <a:ea typeface="Open Sans Light" pitchFamily="2" charset="0"/>
                <a:cs typeface="Open Sans Light" pitchFamily="2" charset="0"/>
              </a:defRPr>
            </a:lvl1pPr>
          </a:lstStyle>
          <a:p>
            <a:pPr lvl="0"/>
            <a:r>
              <a:rPr lang="en-GB" dirty="0"/>
              <a:t>Department etc.</a:t>
            </a:r>
          </a:p>
        </p:txBody>
      </p:sp>
      <p:pic>
        <p:nvPicPr>
          <p:cNvPr id="10" name="Bildobjekt 9">
            <a:extLst>
              <a:ext uri="{FF2B5EF4-FFF2-40B4-BE49-F238E27FC236}">
                <a16:creationId xmlns:a16="http://schemas.microsoft.com/office/drawing/2014/main" id="{0AC6FEF7-81AC-2640-8434-CABB260B39D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3255234" y="6242746"/>
            <a:ext cx="1066800" cy="355600"/>
          </a:xfrm>
          <a:prstGeom prst="rect">
            <a:avLst/>
          </a:prstGeom>
        </p:spPr>
      </p:pic>
    </p:spTree>
    <p:extLst>
      <p:ext uri="{BB962C8B-B14F-4D97-AF65-F5344CB8AC3E}">
        <p14:creationId xmlns:p14="http://schemas.microsoft.com/office/powerpoint/2010/main" val="1871996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list+image1c">
    <p:bg>
      <p:bgPr>
        <a:solidFill>
          <a:schemeClr val="tx2"/>
        </a:solidFill>
        <a:effectLst/>
      </p:bgPr>
    </p:bg>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1" y="0"/>
            <a:ext cx="7608887" cy="6858000"/>
          </a:xfrm>
          <a:solidFill>
            <a:schemeClr val="bg1"/>
          </a:solidFill>
        </p:spPr>
        <p:txBody>
          <a:bodyPr/>
          <a:lstStyle/>
          <a:p>
            <a:r>
              <a:rPr lang="en-GB" noProof="0"/>
              <a:t>Click icon to add picture</a:t>
            </a:r>
          </a:p>
        </p:txBody>
      </p:sp>
      <p:sp>
        <p:nvSpPr>
          <p:cNvPr id="13" name="Platshållare för text 3">
            <a:extLst>
              <a:ext uri="{FF2B5EF4-FFF2-40B4-BE49-F238E27FC236}">
                <a16:creationId xmlns:a16="http://schemas.microsoft.com/office/drawing/2014/main" id="{4B6B6AD2-ED26-AB44-931E-6F5B9431882E}"/>
              </a:ext>
            </a:extLst>
          </p:cNvPr>
          <p:cNvSpPr>
            <a:spLocks noGrp="1"/>
          </p:cNvSpPr>
          <p:nvPr>
            <p:ph type="body" sz="quarter" idx="12" hasCustomPrompt="1"/>
          </p:nvPr>
        </p:nvSpPr>
        <p:spPr>
          <a:xfrm>
            <a:off x="8050563" y="2169764"/>
            <a:ext cx="3647726" cy="3936568"/>
          </a:xfrm>
        </p:spPr>
        <p:txBody>
          <a:bodyPr>
            <a:normAutofit/>
          </a:bodyPr>
          <a:lstStyle>
            <a:lvl1pPr marL="192600" indent="-192600">
              <a:lnSpc>
                <a:spcPct val="100000"/>
              </a:lnSpc>
              <a:defRPr sz="1800" b="1" spc="30" baseline="0">
                <a:solidFill>
                  <a:schemeClr val="bg1"/>
                </a:solidFill>
                <a:latin typeface="Open Sans Light" pitchFamily="2" charset="0"/>
              </a:defRPr>
            </a:lvl1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endParaRPr lang="en-GB" noProof="0" dirty="0"/>
          </a:p>
          <a:p>
            <a:pPr lvl="0"/>
            <a:endParaRPr lang="en-GB" noProof="0" dirty="0" err="1"/>
          </a:p>
        </p:txBody>
      </p:sp>
      <p:sp>
        <p:nvSpPr>
          <p:cNvPr id="7" name="Rubrik 1">
            <a:extLst>
              <a:ext uri="{FF2B5EF4-FFF2-40B4-BE49-F238E27FC236}">
                <a16:creationId xmlns:a16="http://schemas.microsoft.com/office/drawing/2014/main" id="{ADEC7A8F-7893-1741-9B5B-0CFA050AFFE4}"/>
              </a:ext>
            </a:extLst>
          </p:cNvPr>
          <p:cNvSpPr>
            <a:spLocks noGrp="1"/>
          </p:cNvSpPr>
          <p:nvPr>
            <p:ph type="title" hasCustomPrompt="1"/>
          </p:nvPr>
        </p:nvSpPr>
        <p:spPr>
          <a:xfrm>
            <a:off x="8050563" y="1106439"/>
            <a:ext cx="3647726" cy="895630"/>
          </a:xfrm>
        </p:spPr>
        <p:txBody>
          <a:bodyPr wrap="square" anchor="b"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elit</a:t>
            </a:r>
            <a:r>
              <a:rPr lang="en-GB" noProof="0" dirty="0"/>
              <a:t>, </a:t>
            </a:r>
            <a:r>
              <a:rPr lang="en-GB" noProof="0" dirty="0" err="1"/>
              <a:t>sed</a:t>
            </a:r>
            <a:endParaRPr lang="en-GB" noProof="0" dirty="0"/>
          </a:p>
        </p:txBody>
      </p:sp>
      <p:pic>
        <p:nvPicPr>
          <p:cNvPr id="9" name="Bildobjekt 8">
            <a:extLst>
              <a:ext uri="{FF2B5EF4-FFF2-40B4-BE49-F238E27FC236}">
                <a16:creationId xmlns:a16="http://schemas.microsoft.com/office/drawing/2014/main" id="{AF1664AF-EF34-974A-BE10-B22FFE6F343D}"/>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3065"/>
            <a:ext cx="1077912" cy="358081"/>
          </a:xfrm>
          <a:prstGeom prst="rect">
            <a:avLst/>
          </a:prstGeom>
        </p:spPr>
      </p:pic>
      <p:sp>
        <p:nvSpPr>
          <p:cNvPr id="10" name="Platshållare för text 3">
            <a:extLst>
              <a:ext uri="{FF2B5EF4-FFF2-40B4-BE49-F238E27FC236}">
                <a16:creationId xmlns:a16="http://schemas.microsoft.com/office/drawing/2014/main" id="{11ED6CE4-25B7-7A4A-B764-4AC9858FF525}"/>
              </a:ext>
            </a:extLst>
          </p:cNvPr>
          <p:cNvSpPr>
            <a:spLocks noGrp="1"/>
          </p:cNvSpPr>
          <p:nvPr>
            <p:ph type="body" sz="quarter" idx="14" hasCustomPrompt="1"/>
          </p:nvPr>
        </p:nvSpPr>
        <p:spPr>
          <a:xfrm>
            <a:off x="7843840" y="6131296"/>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691873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image2a">
    <p:bg>
      <p:bgPr>
        <a:solidFill>
          <a:schemeClr val="tx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731600"/>
            <a:ext cx="3647726" cy="2502223"/>
          </a:xfrm>
        </p:spPr>
        <p:txBody>
          <a:bodyPr wrap="square">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lorem ipsum </a:t>
            </a:r>
            <a:r>
              <a:rPr lang="en-GB" noProof="0" dirty="0" err="1"/>
              <a:t>dolor</a:t>
            </a:r>
            <a:r>
              <a:rPr lang="en-GB" noProof="0" dirty="0"/>
              <a:t> </a:t>
            </a:r>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bg1"/>
          </a:solidFill>
        </p:spPr>
        <p:txBody>
          <a:bodyPr/>
          <a:lstStyle/>
          <a:p>
            <a:r>
              <a:rPr lang="en-GB" noProof="0"/>
              <a:t>Click icon to add picture</a:t>
            </a:r>
            <a:endParaRPr lang="en-GB" noProof="0" dirty="0"/>
          </a:p>
        </p:txBody>
      </p:sp>
      <p:pic>
        <p:nvPicPr>
          <p:cNvPr id="8" name="Bildobjekt 7">
            <a:extLst>
              <a:ext uri="{FF2B5EF4-FFF2-40B4-BE49-F238E27FC236}">
                <a16:creationId xmlns:a16="http://schemas.microsoft.com/office/drawing/2014/main" id="{4FF3E3F9-9F48-264B-8620-DD3196638F00}"/>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244122" y="6242746"/>
            <a:ext cx="1077912" cy="358081"/>
          </a:xfrm>
          <a:prstGeom prst="rect">
            <a:avLst/>
          </a:prstGeom>
        </p:spPr>
      </p:pic>
      <p:sp>
        <p:nvSpPr>
          <p:cNvPr id="9" name="Platshållare för text 3">
            <a:extLst>
              <a:ext uri="{FF2B5EF4-FFF2-40B4-BE49-F238E27FC236}">
                <a16:creationId xmlns:a16="http://schemas.microsoft.com/office/drawing/2014/main" id="{982786DB-3388-0E4C-8FF0-A178807516B9}"/>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158084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image2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731600"/>
            <a:ext cx="3647726" cy="2502223"/>
          </a:xfrm>
        </p:spPr>
        <p:txBody>
          <a:bodyPr wrap="square">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baseline="0">
                <a:solidFill>
                  <a:schemeClr val="tx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lorem ipsum </a:t>
            </a:r>
            <a:r>
              <a:rPr lang="en-GB" noProof="0" dirty="0" err="1"/>
              <a:t>dolor</a:t>
            </a:r>
            <a:r>
              <a:rPr lang="en-GB" noProof="0" dirty="0"/>
              <a:t> </a:t>
            </a:r>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accent1"/>
          </a:solidFill>
        </p:spPr>
        <p:txBody>
          <a:bodyPr/>
          <a:lstStyle/>
          <a:p>
            <a:r>
              <a:rPr lang="en-GB" noProof="0"/>
              <a:t>Click icon to add picture</a:t>
            </a:r>
          </a:p>
        </p:txBody>
      </p:sp>
      <p:sp>
        <p:nvSpPr>
          <p:cNvPr id="7" name="Platshållare för text 3">
            <a:extLst>
              <a:ext uri="{FF2B5EF4-FFF2-40B4-BE49-F238E27FC236}">
                <a16:creationId xmlns:a16="http://schemas.microsoft.com/office/drawing/2014/main" id="{9128CADB-C3B8-F847-AFA7-DCFD1D1E64EA}"/>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accent1"/>
                </a:solidFill>
                <a:latin typeface="Open Sans Light" pitchFamily="2" charset="0"/>
                <a:ea typeface="Open Sans Light" pitchFamily="2" charset="0"/>
                <a:cs typeface="Open Sans Light" pitchFamily="2" charset="0"/>
              </a:defRPr>
            </a:lvl1pPr>
          </a:lstStyle>
          <a:p>
            <a:pPr lvl="0"/>
            <a:r>
              <a:rPr lang="en-GB" dirty="0"/>
              <a:t>Department etc.</a:t>
            </a:r>
          </a:p>
        </p:txBody>
      </p:sp>
      <p:pic>
        <p:nvPicPr>
          <p:cNvPr id="9" name="Bildobjekt 8">
            <a:extLst>
              <a:ext uri="{FF2B5EF4-FFF2-40B4-BE49-F238E27FC236}">
                <a16:creationId xmlns:a16="http://schemas.microsoft.com/office/drawing/2014/main" id="{5459CC79-F6F8-1A45-8038-41AA5DB55E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3255234" y="6242746"/>
            <a:ext cx="1066800" cy="355600"/>
          </a:xfrm>
          <a:prstGeom prst="rect">
            <a:avLst/>
          </a:prstGeom>
        </p:spPr>
      </p:pic>
    </p:spTree>
    <p:extLst>
      <p:ext uri="{BB962C8B-B14F-4D97-AF65-F5344CB8AC3E}">
        <p14:creationId xmlns:p14="http://schemas.microsoft.com/office/powerpoint/2010/main" val="4088402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list+image2a">
    <p:bg>
      <p:bgPr>
        <a:solidFill>
          <a:schemeClr val="tx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106439"/>
            <a:ext cx="3647726" cy="895630"/>
          </a:xfrm>
        </p:spPr>
        <p:txBody>
          <a:bodyPr wrap="square" anchor="b"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elit</a:t>
            </a:r>
            <a:r>
              <a:rPr lang="en-GB" noProof="0" dirty="0"/>
              <a:t>, </a:t>
            </a:r>
            <a:r>
              <a:rPr lang="en-GB" noProof="0" dirty="0" err="1"/>
              <a:t>sed</a:t>
            </a:r>
            <a:endParaRPr lang="en-GB" noProof="0" dirty="0"/>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bg1"/>
          </a:solidFill>
        </p:spPr>
        <p:txBody>
          <a:bodyPr/>
          <a:lstStyle/>
          <a:p>
            <a:r>
              <a:rPr lang="en-GB" noProof="0"/>
              <a:t>Click icon to add picture</a:t>
            </a:r>
          </a:p>
        </p:txBody>
      </p:sp>
      <p:sp>
        <p:nvSpPr>
          <p:cNvPr id="4" name="Platshållare för text 3">
            <a:extLst>
              <a:ext uri="{FF2B5EF4-FFF2-40B4-BE49-F238E27FC236}">
                <a16:creationId xmlns:a16="http://schemas.microsoft.com/office/drawing/2014/main" id="{375A1A82-33C9-564B-920C-739052BF7279}"/>
              </a:ext>
            </a:extLst>
          </p:cNvPr>
          <p:cNvSpPr>
            <a:spLocks noGrp="1"/>
          </p:cNvSpPr>
          <p:nvPr>
            <p:ph type="body" sz="quarter" idx="11" hasCustomPrompt="1"/>
          </p:nvPr>
        </p:nvSpPr>
        <p:spPr>
          <a:xfrm>
            <a:off x="492475" y="2169764"/>
            <a:ext cx="3647726" cy="3936568"/>
          </a:xfrm>
        </p:spPr>
        <p:txBody>
          <a:bodyPr>
            <a:normAutofit/>
          </a:bodyPr>
          <a:lstStyle>
            <a:lvl1pPr marL="192600" indent="-192600">
              <a:lnSpc>
                <a:spcPct val="100000"/>
              </a:lnSpc>
              <a:defRPr sz="1800" b="1" spc="30" baseline="0">
                <a:solidFill>
                  <a:schemeClr val="bg1"/>
                </a:solidFill>
                <a:latin typeface="Open Sans Light" pitchFamily="2" charset="0"/>
              </a:defRPr>
            </a:lvl1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endParaRPr lang="en-GB" noProof="0" dirty="0"/>
          </a:p>
          <a:p>
            <a:pPr lvl="0"/>
            <a:endParaRPr lang="en-GB" noProof="0" dirty="0" err="1"/>
          </a:p>
        </p:txBody>
      </p:sp>
      <p:pic>
        <p:nvPicPr>
          <p:cNvPr id="9" name="Bildobjekt 8">
            <a:extLst>
              <a:ext uri="{FF2B5EF4-FFF2-40B4-BE49-F238E27FC236}">
                <a16:creationId xmlns:a16="http://schemas.microsoft.com/office/drawing/2014/main" id="{3CCCCD5A-18DF-904F-94B3-DDD03830A62F}"/>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244122" y="6242746"/>
            <a:ext cx="1077912" cy="358081"/>
          </a:xfrm>
          <a:prstGeom prst="rect">
            <a:avLst/>
          </a:prstGeom>
        </p:spPr>
      </p:pic>
      <p:sp>
        <p:nvSpPr>
          <p:cNvPr id="10" name="Platshållare för text 3">
            <a:extLst>
              <a:ext uri="{FF2B5EF4-FFF2-40B4-BE49-F238E27FC236}">
                <a16:creationId xmlns:a16="http://schemas.microsoft.com/office/drawing/2014/main" id="{B4C6163D-BC6B-0340-8BAC-A4608E80211E}"/>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2945546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list+image2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106439"/>
            <a:ext cx="3647726" cy="895630"/>
          </a:xfrm>
        </p:spPr>
        <p:txBody>
          <a:bodyPr wrap="square" anchor="b"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tx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elit</a:t>
            </a:r>
            <a:r>
              <a:rPr lang="en-GB" noProof="0" dirty="0"/>
              <a:t>, </a:t>
            </a:r>
            <a:r>
              <a:rPr lang="en-GB" noProof="0" dirty="0" err="1"/>
              <a:t>sed</a:t>
            </a:r>
            <a:endParaRPr lang="en-GB" noProof="0" dirty="0"/>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accent1"/>
          </a:solidFill>
        </p:spPr>
        <p:txBody>
          <a:bodyPr/>
          <a:lstStyle/>
          <a:p>
            <a:r>
              <a:rPr lang="en-GB" noProof="0"/>
              <a:t>Click icon to add picture</a:t>
            </a:r>
          </a:p>
        </p:txBody>
      </p:sp>
      <p:sp>
        <p:nvSpPr>
          <p:cNvPr id="4" name="Platshållare för text 3">
            <a:extLst>
              <a:ext uri="{FF2B5EF4-FFF2-40B4-BE49-F238E27FC236}">
                <a16:creationId xmlns:a16="http://schemas.microsoft.com/office/drawing/2014/main" id="{375A1A82-33C9-564B-920C-739052BF7279}"/>
              </a:ext>
            </a:extLst>
          </p:cNvPr>
          <p:cNvSpPr>
            <a:spLocks noGrp="1"/>
          </p:cNvSpPr>
          <p:nvPr>
            <p:ph type="body" sz="quarter" idx="11" hasCustomPrompt="1"/>
          </p:nvPr>
        </p:nvSpPr>
        <p:spPr>
          <a:xfrm>
            <a:off x="492475" y="2169764"/>
            <a:ext cx="3647726" cy="3936568"/>
          </a:xfrm>
        </p:spPr>
        <p:txBody>
          <a:bodyPr>
            <a:normAutofit/>
          </a:bodyPr>
          <a:lstStyle>
            <a:lvl1pPr marL="192600" indent="-192600">
              <a:lnSpc>
                <a:spcPct val="100000"/>
              </a:lnSpc>
              <a:defRPr sz="1800" b="1" baseline="0">
                <a:solidFill>
                  <a:schemeClr val="tx1"/>
                </a:solidFill>
                <a:latin typeface="Open Sans Light" pitchFamily="2" charset="0"/>
              </a:defRPr>
            </a:lvl1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endParaRPr lang="en-GB" noProof="0" dirty="0"/>
          </a:p>
          <a:p>
            <a:pPr lvl="0"/>
            <a:endParaRPr lang="en-GB" noProof="0" dirty="0" err="1"/>
          </a:p>
        </p:txBody>
      </p:sp>
      <p:sp>
        <p:nvSpPr>
          <p:cNvPr id="9" name="Platshållare för text 3">
            <a:extLst>
              <a:ext uri="{FF2B5EF4-FFF2-40B4-BE49-F238E27FC236}">
                <a16:creationId xmlns:a16="http://schemas.microsoft.com/office/drawing/2014/main" id="{58AD3F8A-4843-B649-BC83-D4C5BD1BF003}"/>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accent1"/>
                </a:solidFill>
                <a:latin typeface="Open Sans Light" pitchFamily="2" charset="0"/>
                <a:ea typeface="Open Sans Light" pitchFamily="2" charset="0"/>
                <a:cs typeface="Open Sans Light" pitchFamily="2" charset="0"/>
              </a:defRPr>
            </a:lvl1pPr>
          </a:lstStyle>
          <a:p>
            <a:pPr lvl="0"/>
            <a:r>
              <a:rPr lang="en-GB" dirty="0"/>
              <a:t>Department etc.</a:t>
            </a:r>
          </a:p>
        </p:txBody>
      </p:sp>
      <p:pic>
        <p:nvPicPr>
          <p:cNvPr id="10" name="Bildobjekt 9">
            <a:extLst>
              <a:ext uri="{FF2B5EF4-FFF2-40B4-BE49-F238E27FC236}">
                <a16:creationId xmlns:a16="http://schemas.microsoft.com/office/drawing/2014/main" id="{F7C9C4B1-9724-C441-B3F5-B5F27E172C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3255234" y="6242746"/>
            <a:ext cx="1066800" cy="355600"/>
          </a:xfrm>
          <a:prstGeom prst="rect">
            <a:avLst/>
          </a:prstGeom>
        </p:spPr>
      </p:pic>
    </p:spTree>
    <p:extLst>
      <p:ext uri="{BB962C8B-B14F-4D97-AF65-F5344CB8AC3E}">
        <p14:creationId xmlns:p14="http://schemas.microsoft.com/office/powerpoint/2010/main" val="3187084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list+image2c">
    <p:bg>
      <p:bgPr>
        <a:solidFill>
          <a:schemeClr val="tx1"/>
        </a:solidFill>
        <a:effectLst/>
      </p:bgPr>
    </p:bg>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1" y="0"/>
            <a:ext cx="7608887" cy="6858000"/>
          </a:xfrm>
          <a:solidFill>
            <a:schemeClr val="bg1"/>
          </a:solidFill>
        </p:spPr>
        <p:txBody>
          <a:bodyPr/>
          <a:lstStyle/>
          <a:p>
            <a:r>
              <a:rPr lang="en-GB" noProof="0"/>
              <a:t>Click icon to add picture</a:t>
            </a:r>
          </a:p>
        </p:txBody>
      </p:sp>
      <p:sp>
        <p:nvSpPr>
          <p:cNvPr id="13" name="Platshållare för text 3">
            <a:extLst>
              <a:ext uri="{FF2B5EF4-FFF2-40B4-BE49-F238E27FC236}">
                <a16:creationId xmlns:a16="http://schemas.microsoft.com/office/drawing/2014/main" id="{4B6B6AD2-ED26-AB44-931E-6F5B9431882E}"/>
              </a:ext>
            </a:extLst>
          </p:cNvPr>
          <p:cNvSpPr>
            <a:spLocks noGrp="1"/>
          </p:cNvSpPr>
          <p:nvPr>
            <p:ph type="body" sz="quarter" idx="12" hasCustomPrompt="1"/>
          </p:nvPr>
        </p:nvSpPr>
        <p:spPr>
          <a:xfrm>
            <a:off x="8050563" y="2169764"/>
            <a:ext cx="3647726" cy="3936568"/>
          </a:xfrm>
        </p:spPr>
        <p:txBody>
          <a:bodyPr>
            <a:normAutofit/>
          </a:bodyPr>
          <a:lstStyle>
            <a:lvl1pPr marL="192600" indent="-192600">
              <a:lnSpc>
                <a:spcPct val="100000"/>
              </a:lnSpc>
              <a:defRPr sz="1800" b="1" spc="30" baseline="0">
                <a:solidFill>
                  <a:schemeClr val="bg1"/>
                </a:solidFill>
                <a:latin typeface="Open Sans Light" pitchFamily="2" charset="0"/>
              </a:defRPr>
            </a:lvl1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endParaRPr lang="en-GB" noProof="0" dirty="0"/>
          </a:p>
          <a:p>
            <a:pPr lvl="0"/>
            <a:endParaRPr lang="en-GB" noProof="0" dirty="0" err="1"/>
          </a:p>
        </p:txBody>
      </p:sp>
      <p:sp>
        <p:nvSpPr>
          <p:cNvPr id="7" name="Rubrik 1">
            <a:extLst>
              <a:ext uri="{FF2B5EF4-FFF2-40B4-BE49-F238E27FC236}">
                <a16:creationId xmlns:a16="http://schemas.microsoft.com/office/drawing/2014/main" id="{ADEC7A8F-7893-1741-9B5B-0CFA050AFFE4}"/>
              </a:ext>
            </a:extLst>
          </p:cNvPr>
          <p:cNvSpPr>
            <a:spLocks noGrp="1"/>
          </p:cNvSpPr>
          <p:nvPr>
            <p:ph type="title" hasCustomPrompt="1"/>
          </p:nvPr>
        </p:nvSpPr>
        <p:spPr>
          <a:xfrm>
            <a:off x="8050563" y="1106439"/>
            <a:ext cx="3647726" cy="895630"/>
          </a:xfrm>
        </p:spPr>
        <p:txBody>
          <a:bodyPr wrap="square" anchor="b"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elit</a:t>
            </a:r>
            <a:r>
              <a:rPr lang="en-GB" noProof="0" dirty="0"/>
              <a:t>, </a:t>
            </a:r>
            <a:r>
              <a:rPr lang="en-GB" noProof="0" dirty="0" err="1"/>
              <a:t>sed</a:t>
            </a:r>
            <a:endParaRPr lang="en-GB" noProof="0" dirty="0"/>
          </a:p>
        </p:txBody>
      </p:sp>
      <p:pic>
        <p:nvPicPr>
          <p:cNvPr id="9" name="Bildobjekt 8">
            <a:extLst>
              <a:ext uri="{FF2B5EF4-FFF2-40B4-BE49-F238E27FC236}">
                <a16:creationId xmlns:a16="http://schemas.microsoft.com/office/drawing/2014/main" id="{F4A948CD-2C31-FF47-ADAB-46F8B040AFFB}"/>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3065"/>
            <a:ext cx="1077912" cy="358081"/>
          </a:xfrm>
          <a:prstGeom prst="rect">
            <a:avLst/>
          </a:prstGeom>
        </p:spPr>
      </p:pic>
      <p:sp>
        <p:nvSpPr>
          <p:cNvPr id="10" name="Platshållare för text 3">
            <a:extLst>
              <a:ext uri="{FF2B5EF4-FFF2-40B4-BE49-F238E27FC236}">
                <a16:creationId xmlns:a16="http://schemas.microsoft.com/office/drawing/2014/main" id="{7A4A0B93-A713-A441-B889-4A536ADB01C1}"/>
              </a:ext>
            </a:extLst>
          </p:cNvPr>
          <p:cNvSpPr>
            <a:spLocks noGrp="1"/>
          </p:cNvSpPr>
          <p:nvPr>
            <p:ph type="body" sz="quarter" idx="14" hasCustomPrompt="1"/>
          </p:nvPr>
        </p:nvSpPr>
        <p:spPr>
          <a:xfrm>
            <a:off x="7843840" y="6131296"/>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36843681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images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633600" y="662400"/>
            <a:ext cx="4964400" cy="895630"/>
          </a:xfrm>
        </p:spPr>
        <p:txBody>
          <a:bodyPr wrap="square" anchor="t"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tx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elit</a:t>
            </a:r>
            <a:r>
              <a:rPr lang="en-GB" noProof="0" dirty="0"/>
              <a:t>, </a:t>
            </a:r>
            <a:r>
              <a:rPr lang="en-GB" noProof="0" dirty="0" err="1"/>
              <a:t>sed</a:t>
            </a:r>
            <a:r>
              <a:rPr lang="en-GB" noProof="0" dirty="0"/>
              <a:t> lorem ipsum</a:t>
            </a:r>
          </a:p>
        </p:txBody>
      </p:sp>
      <p:sp>
        <p:nvSpPr>
          <p:cNvPr id="4" name="Platshållare för text 3">
            <a:extLst>
              <a:ext uri="{FF2B5EF4-FFF2-40B4-BE49-F238E27FC236}">
                <a16:creationId xmlns:a16="http://schemas.microsoft.com/office/drawing/2014/main" id="{375A1A82-33C9-564B-920C-739052BF7279}"/>
              </a:ext>
            </a:extLst>
          </p:cNvPr>
          <p:cNvSpPr>
            <a:spLocks noGrp="1"/>
          </p:cNvSpPr>
          <p:nvPr>
            <p:ph type="body" sz="quarter" idx="11" hasCustomPrompt="1"/>
          </p:nvPr>
        </p:nvSpPr>
        <p:spPr>
          <a:xfrm>
            <a:off x="633601" y="1821600"/>
            <a:ext cx="4964400" cy="3936568"/>
          </a:xfrm>
        </p:spPr>
        <p:txBody>
          <a:bodyPr>
            <a:normAutofit/>
          </a:bodyPr>
          <a:lstStyle>
            <a:lvl1pPr marL="194400" indent="-194400" algn="l">
              <a:lnSpc>
                <a:spcPct val="100000"/>
              </a:lnSpc>
              <a:spcAft>
                <a:spcPts val="0"/>
              </a:spcAft>
              <a:buFont typeface="Arial" panose="020B0604020202020204" pitchFamily="34" charset="0"/>
              <a:buChar char="•"/>
              <a:defRPr sz="1800" b="1" baseline="0">
                <a:solidFill>
                  <a:schemeClr val="tx1"/>
                </a:solidFill>
                <a:latin typeface="Open Sans Light" pitchFamily="2" charset="0"/>
              </a:defRPr>
            </a:lvl1pPr>
          </a:lstStyle>
          <a:p>
            <a:pPr lvl="0"/>
            <a:r>
              <a:rPr lang="en-GB" noProof="0" dirty="0"/>
              <a:t>Lorem ipsum </a:t>
            </a:r>
            <a:r>
              <a:rPr lang="en-GB" noProof="0" dirty="0" err="1"/>
              <a:t>dolor</a:t>
            </a:r>
            <a:r>
              <a:rPr lang="en-GB" noProof="0" dirty="0"/>
              <a:t> sit </a:t>
            </a:r>
            <a:r>
              <a:rPr lang="en-GB" noProof="0" dirty="0" err="1"/>
              <a:t>amet</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p>
        </p:txBody>
      </p:sp>
      <p:sp>
        <p:nvSpPr>
          <p:cNvPr id="5" name="Platshållare för bild 4">
            <a:extLst>
              <a:ext uri="{FF2B5EF4-FFF2-40B4-BE49-F238E27FC236}">
                <a16:creationId xmlns:a16="http://schemas.microsoft.com/office/drawing/2014/main" id="{2FBB35DD-CF3B-204C-BF03-4354EA54F4C9}"/>
              </a:ext>
            </a:extLst>
          </p:cNvPr>
          <p:cNvSpPr>
            <a:spLocks noGrp="1"/>
          </p:cNvSpPr>
          <p:nvPr>
            <p:ph type="pic" sz="quarter" idx="12"/>
          </p:nvPr>
        </p:nvSpPr>
        <p:spPr>
          <a:xfrm>
            <a:off x="6096000" y="0"/>
            <a:ext cx="6096000" cy="3429000"/>
          </a:xfrm>
          <a:solidFill>
            <a:schemeClr val="accent1"/>
          </a:solidFill>
        </p:spPr>
        <p:txBody>
          <a:bodyPr/>
          <a:lstStyle/>
          <a:p>
            <a:r>
              <a:rPr lang="en-GB"/>
              <a:t>Click icon to add picture</a:t>
            </a:r>
          </a:p>
        </p:txBody>
      </p:sp>
      <p:sp>
        <p:nvSpPr>
          <p:cNvPr id="8" name="Platshållare för bild 7">
            <a:extLst>
              <a:ext uri="{FF2B5EF4-FFF2-40B4-BE49-F238E27FC236}">
                <a16:creationId xmlns:a16="http://schemas.microsoft.com/office/drawing/2014/main" id="{9EF54AC9-D2EC-214E-A34D-0E8479D9D34A}"/>
              </a:ext>
            </a:extLst>
          </p:cNvPr>
          <p:cNvSpPr>
            <a:spLocks noGrp="1"/>
          </p:cNvSpPr>
          <p:nvPr>
            <p:ph type="pic" sz="quarter" idx="13"/>
          </p:nvPr>
        </p:nvSpPr>
        <p:spPr>
          <a:xfrm>
            <a:off x="6096000" y="3429000"/>
            <a:ext cx="3048000" cy="3429000"/>
          </a:xfrm>
          <a:solidFill>
            <a:schemeClr val="accent2"/>
          </a:solidFill>
        </p:spPr>
        <p:txBody>
          <a:bodyPr/>
          <a:lstStyle/>
          <a:p>
            <a:r>
              <a:rPr lang="en-GB"/>
              <a:t>Click icon to add picture</a:t>
            </a:r>
          </a:p>
        </p:txBody>
      </p:sp>
      <p:sp>
        <p:nvSpPr>
          <p:cNvPr id="11" name="Platshållare för bild 10">
            <a:extLst>
              <a:ext uri="{FF2B5EF4-FFF2-40B4-BE49-F238E27FC236}">
                <a16:creationId xmlns:a16="http://schemas.microsoft.com/office/drawing/2014/main" id="{84DE80D8-78A9-B44A-986B-41F6D38F9699}"/>
              </a:ext>
            </a:extLst>
          </p:cNvPr>
          <p:cNvSpPr>
            <a:spLocks noGrp="1"/>
          </p:cNvSpPr>
          <p:nvPr>
            <p:ph type="pic" sz="quarter" idx="14"/>
          </p:nvPr>
        </p:nvSpPr>
        <p:spPr>
          <a:xfrm>
            <a:off x="9144001" y="3429000"/>
            <a:ext cx="3048000" cy="3429000"/>
          </a:xfrm>
          <a:solidFill>
            <a:schemeClr val="accent3"/>
          </a:solidFill>
        </p:spPr>
        <p:txBody>
          <a:bodyPr/>
          <a:lstStyle/>
          <a:p>
            <a:r>
              <a:rPr lang="en-GB"/>
              <a:t>Click icon to add picture</a:t>
            </a:r>
          </a:p>
        </p:txBody>
      </p:sp>
      <p:pic>
        <p:nvPicPr>
          <p:cNvPr id="9" name="Bildobjekt 8">
            <a:extLst>
              <a:ext uri="{FF2B5EF4-FFF2-40B4-BE49-F238E27FC236}">
                <a16:creationId xmlns:a16="http://schemas.microsoft.com/office/drawing/2014/main" id="{8A827BD4-F6D6-F14F-94B9-D455994CC6C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4690011" y="6242746"/>
            <a:ext cx="1066800" cy="355600"/>
          </a:xfrm>
          <a:prstGeom prst="rect">
            <a:avLst/>
          </a:prstGeom>
        </p:spPr>
      </p:pic>
      <p:sp>
        <p:nvSpPr>
          <p:cNvPr id="14" name="Platshållare för text 3">
            <a:extLst>
              <a:ext uri="{FF2B5EF4-FFF2-40B4-BE49-F238E27FC236}">
                <a16:creationId xmlns:a16="http://schemas.microsoft.com/office/drawing/2014/main" id="{25543480-C7A0-F94A-85BA-B2E748B2DC05}"/>
              </a:ext>
            </a:extLst>
          </p:cNvPr>
          <p:cNvSpPr>
            <a:spLocks noGrp="1"/>
          </p:cNvSpPr>
          <p:nvPr>
            <p:ph type="body" sz="quarter" idx="15" hasCustomPrompt="1"/>
          </p:nvPr>
        </p:nvSpPr>
        <p:spPr>
          <a:xfrm>
            <a:off x="305662" y="6130977"/>
            <a:ext cx="3112095" cy="502490"/>
          </a:xfrm>
        </p:spPr>
        <p:txBody>
          <a:bodyPr wrap="square" anchor="b" anchorCtr="0">
            <a:noAutofit/>
          </a:bodyPr>
          <a:lstStyle>
            <a:lvl1pPr marL="0" indent="0">
              <a:lnSpc>
                <a:spcPct val="100000"/>
              </a:lnSpc>
              <a:spcBef>
                <a:spcPts val="0"/>
              </a:spcBef>
              <a:buNone/>
              <a:defRPr sz="1200" b="0" i="0" cap="all" spc="100" baseline="0">
                <a:solidFill>
                  <a:schemeClr val="accent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3585354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images2">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2FBB35DD-CF3B-204C-BF03-4354EA54F4C9}"/>
              </a:ext>
            </a:extLst>
          </p:cNvPr>
          <p:cNvSpPr>
            <a:spLocks noGrp="1"/>
          </p:cNvSpPr>
          <p:nvPr>
            <p:ph type="pic" sz="quarter" idx="12"/>
          </p:nvPr>
        </p:nvSpPr>
        <p:spPr>
          <a:xfrm>
            <a:off x="0" y="0"/>
            <a:ext cx="6096000" cy="3429000"/>
          </a:xfrm>
          <a:solidFill>
            <a:schemeClr val="accent1"/>
          </a:solidFill>
        </p:spPr>
        <p:txBody>
          <a:bodyPr/>
          <a:lstStyle/>
          <a:p>
            <a:r>
              <a:rPr lang="en-GB"/>
              <a:t>Click icon to add picture</a:t>
            </a:r>
          </a:p>
        </p:txBody>
      </p:sp>
      <p:sp>
        <p:nvSpPr>
          <p:cNvPr id="8" name="Platshållare för bild 7">
            <a:extLst>
              <a:ext uri="{FF2B5EF4-FFF2-40B4-BE49-F238E27FC236}">
                <a16:creationId xmlns:a16="http://schemas.microsoft.com/office/drawing/2014/main" id="{9EF54AC9-D2EC-214E-A34D-0E8479D9D34A}"/>
              </a:ext>
            </a:extLst>
          </p:cNvPr>
          <p:cNvSpPr>
            <a:spLocks noGrp="1"/>
          </p:cNvSpPr>
          <p:nvPr>
            <p:ph type="pic" sz="quarter" idx="13"/>
          </p:nvPr>
        </p:nvSpPr>
        <p:spPr>
          <a:xfrm>
            <a:off x="0" y="3429000"/>
            <a:ext cx="3048000" cy="3429000"/>
          </a:xfrm>
          <a:solidFill>
            <a:schemeClr val="accent2"/>
          </a:solidFill>
        </p:spPr>
        <p:txBody>
          <a:bodyPr/>
          <a:lstStyle/>
          <a:p>
            <a:r>
              <a:rPr lang="en-GB"/>
              <a:t>Click icon to add picture</a:t>
            </a:r>
          </a:p>
        </p:txBody>
      </p:sp>
      <p:sp>
        <p:nvSpPr>
          <p:cNvPr id="11" name="Platshållare för bild 10">
            <a:extLst>
              <a:ext uri="{FF2B5EF4-FFF2-40B4-BE49-F238E27FC236}">
                <a16:creationId xmlns:a16="http://schemas.microsoft.com/office/drawing/2014/main" id="{84DE80D8-78A9-B44A-986B-41F6D38F9699}"/>
              </a:ext>
            </a:extLst>
          </p:cNvPr>
          <p:cNvSpPr>
            <a:spLocks noGrp="1"/>
          </p:cNvSpPr>
          <p:nvPr>
            <p:ph type="pic" sz="quarter" idx="14"/>
          </p:nvPr>
        </p:nvSpPr>
        <p:spPr>
          <a:xfrm>
            <a:off x="3048001" y="3429000"/>
            <a:ext cx="3048000" cy="3429000"/>
          </a:xfrm>
          <a:solidFill>
            <a:schemeClr val="accent3"/>
          </a:solidFill>
        </p:spPr>
        <p:txBody>
          <a:bodyPr/>
          <a:lstStyle/>
          <a:p>
            <a:r>
              <a:rPr lang="en-GB"/>
              <a:t>Click icon to add picture</a:t>
            </a:r>
          </a:p>
        </p:txBody>
      </p:sp>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6638160" y="662400"/>
            <a:ext cx="4964400" cy="895630"/>
          </a:xfrm>
        </p:spPr>
        <p:txBody>
          <a:bodyPr wrap="square" anchor="t"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tx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elit</a:t>
            </a:r>
            <a:r>
              <a:rPr lang="en-GB" noProof="0" dirty="0"/>
              <a:t>, </a:t>
            </a:r>
            <a:r>
              <a:rPr lang="en-GB" noProof="0" dirty="0" err="1"/>
              <a:t>sed</a:t>
            </a:r>
            <a:r>
              <a:rPr lang="en-GB" noProof="0" dirty="0"/>
              <a:t> lorem ipsum</a:t>
            </a:r>
          </a:p>
        </p:txBody>
      </p:sp>
      <p:sp>
        <p:nvSpPr>
          <p:cNvPr id="4" name="Platshållare för text 3">
            <a:extLst>
              <a:ext uri="{FF2B5EF4-FFF2-40B4-BE49-F238E27FC236}">
                <a16:creationId xmlns:a16="http://schemas.microsoft.com/office/drawing/2014/main" id="{375A1A82-33C9-564B-920C-739052BF7279}"/>
              </a:ext>
            </a:extLst>
          </p:cNvPr>
          <p:cNvSpPr>
            <a:spLocks noGrp="1"/>
          </p:cNvSpPr>
          <p:nvPr>
            <p:ph type="body" sz="quarter" idx="11" hasCustomPrompt="1"/>
          </p:nvPr>
        </p:nvSpPr>
        <p:spPr>
          <a:xfrm>
            <a:off x="6638161" y="1821600"/>
            <a:ext cx="4964400" cy="3936568"/>
          </a:xfrm>
        </p:spPr>
        <p:txBody>
          <a:bodyPr>
            <a:normAutofit/>
          </a:bodyPr>
          <a:lstStyle>
            <a:lvl1pPr marL="194400" indent="-194400" algn="l">
              <a:lnSpc>
                <a:spcPct val="100000"/>
              </a:lnSpc>
              <a:spcAft>
                <a:spcPts val="0"/>
              </a:spcAft>
              <a:buFont typeface="Arial" panose="020B0604020202020204" pitchFamily="34" charset="0"/>
              <a:buChar char="•"/>
              <a:defRPr sz="1800" b="1" baseline="0">
                <a:solidFill>
                  <a:schemeClr val="tx1"/>
                </a:solidFill>
                <a:latin typeface="Open Sans Light" pitchFamily="2" charset="0"/>
              </a:defRPr>
            </a:lvl1pPr>
          </a:lstStyle>
          <a:p>
            <a:pPr lvl="0"/>
            <a:r>
              <a:rPr lang="en-GB" noProof="0" dirty="0"/>
              <a:t>Lorem ipsum </a:t>
            </a:r>
            <a:r>
              <a:rPr lang="en-GB" noProof="0" dirty="0" err="1"/>
              <a:t>dolor</a:t>
            </a:r>
            <a:r>
              <a:rPr lang="en-GB" noProof="0" dirty="0"/>
              <a:t> sit </a:t>
            </a:r>
            <a:r>
              <a:rPr lang="en-GB" noProof="0" dirty="0" err="1"/>
              <a:t>amet</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p>
        </p:txBody>
      </p:sp>
      <p:pic>
        <p:nvPicPr>
          <p:cNvPr id="9" name="Bildobjekt 8">
            <a:extLst>
              <a:ext uri="{FF2B5EF4-FFF2-40B4-BE49-F238E27FC236}">
                <a16:creationId xmlns:a16="http://schemas.microsoft.com/office/drawing/2014/main" id="{6F11C976-25C9-DE4A-AA64-F3EECED051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10782300" y="6242746"/>
            <a:ext cx="1066800" cy="355600"/>
          </a:xfrm>
          <a:prstGeom prst="rect">
            <a:avLst/>
          </a:prstGeom>
        </p:spPr>
      </p:pic>
      <p:sp>
        <p:nvSpPr>
          <p:cNvPr id="13" name="Platshållare för text 3">
            <a:extLst>
              <a:ext uri="{FF2B5EF4-FFF2-40B4-BE49-F238E27FC236}">
                <a16:creationId xmlns:a16="http://schemas.microsoft.com/office/drawing/2014/main" id="{BD4B38C2-4353-CA49-AEB9-261C5AAEFA47}"/>
              </a:ext>
            </a:extLst>
          </p:cNvPr>
          <p:cNvSpPr>
            <a:spLocks noGrp="1"/>
          </p:cNvSpPr>
          <p:nvPr>
            <p:ph type="body" sz="quarter" idx="16" hasCustomPrompt="1"/>
          </p:nvPr>
        </p:nvSpPr>
        <p:spPr>
          <a:xfrm>
            <a:off x="6397951" y="6130977"/>
            <a:ext cx="3112095" cy="502490"/>
          </a:xfrm>
        </p:spPr>
        <p:txBody>
          <a:bodyPr wrap="square" anchor="b" anchorCtr="0">
            <a:noAutofit/>
          </a:bodyPr>
          <a:lstStyle>
            <a:lvl1pPr marL="0" indent="0">
              <a:lnSpc>
                <a:spcPct val="100000"/>
              </a:lnSpc>
              <a:spcBef>
                <a:spcPts val="0"/>
              </a:spcBef>
              <a:buNone/>
              <a:defRPr sz="1200" b="0" i="0" cap="all" spc="100" baseline="0">
                <a:solidFill>
                  <a:schemeClr val="accent1"/>
                </a:solidFill>
                <a:latin typeface="Open Sans Light" pitchFamily="2" charset="0"/>
                <a:ea typeface="Open Sans Light" pitchFamily="2" charset="0"/>
                <a:cs typeface="Open Sans Light" pitchFamily="2" charset="0"/>
              </a:defRPr>
            </a:lvl1pPr>
          </a:lstStyle>
          <a:p>
            <a:pPr lvl="0"/>
            <a:r>
              <a:rPr lang="en-GB" dirty="0"/>
              <a:t>Department etc.</a:t>
            </a:r>
          </a:p>
        </p:txBody>
      </p:sp>
    </p:spTree>
    <p:extLst>
      <p:ext uri="{BB962C8B-B14F-4D97-AF65-F5344CB8AC3E}">
        <p14:creationId xmlns:p14="http://schemas.microsoft.com/office/powerpoint/2010/main" val="38075302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graph">
    <p:bg>
      <p:bgPr>
        <a:solidFill>
          <a:schemeClr val="tx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B9B1740-07E7-524A-B67C-68F12CB6A298}"/>
              </a:ext>
            </a:extLst>
          </p:cNvPr>
          <p:cNvSpPr/>
          <p:nvPr userDrawn="1"/>
        </p:nvSpPr>
        <p:spPr>
          <a:xfrm>
            <a:off x="4583113" y="0"/>
            <a:ext cx="76088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731600"/>
            <a:ext cx="3647726" cy="2502223"/>
          </a:xfrm>
        </p:spPr>
        <p:txBody>
          <a:bodyPr wrap="square">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lorem ipsum </a:t>
            </a:r>
            <a:r>
              <a:rPr lang="en-GB" noProof="0" dirty="0" err="1"/>
              <a:t>dolor</a:t>
            </a:r>
            <a:r>
              <a:rPr lang="en-GB" noProof="0" dirty="0"/>
              <a:t> </a:t>
            </a:r>
          </a:p>
        </p:txBody>
      </p:sp>
      <p:sp>
        <p:nvSpPr>
          <p:cNvPr id="8" name="Platshållare för text 3">
            <a:extLst>
              <a:ext uri="{FF2B5EF4-FFF2-40B4-BE49-F238E27FC236}">
                <a16:creationId xmlns:a16="http://schemas.microsoft.com/office/drawing/2014/main" id="{5EF5933F-C18B-EE46-A6B6-D804A282696D}"/>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pic>
        <p:nvPicPr>
          <p:cNvPr id="10" name="Bildobjekt 9">
            <a:extLst>
              <a:ext uri="{FF2B5EF4-FFF2-40B4-BE49-F238E27FC236}">
                <a16:creationId xmlns:a16="http://schemas.microsoft.com/office/drawing/2014/main" id="{11D8764A-2FF4-9141-ABB8-299BD67DCB8E}"/>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244122" y="6242746"/>
            <a:ext cx="1077912" cy="358081"/>
          </a:xfrm>
          <a:prstGeom prst="rect">
            <a:avLst/>
          </a:prstGeom>
        </p:spPr>
      </p:pic>
    </p:spTree>
    <p:extLst>
      <p:ext uri="{BB962C8B-B14F-4D97-AF65-F5344CB8AC3E}">
        <p14:creationId xmlns:p14="http://schemas.microsoft.com/office/powerpoint/2010/main" val="483552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graph2">
    <p:bg>
      <p:bgPr>
        <a:solidFill>
          <a:schemeClr val="tx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B9B1740-07E7-524A-B67C-68F12CB6A298}"/>
              </a:ext>
            </a:extLst>
          </p:cNvPr>
          <p:cNvSpPr/>
          <p:nvPr userDrawn="1"/>
        </p:nvSpPr>
        <p:spPr>
          <a:xfrm>
            <a:off x="4583113" y="0"/>
            <a:ext cx="76088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731600"/>
            <a:ext cx="3647726" cy="2502223"/>
          </a:xfrm>
        </p:spPr>
        <p:txBody>
          <a:bodyPr wrap="square">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lorem ipsum </a:t>
            </a:r>
            <a:r>
              <a:rPr lang="en-GB" noProof="0" dirty="0" err="1"/>
              <a:t>dolor</a:t>
            </a:r>
            <a:r>
              <a:rPr lang="en-GB" noProof="0" dirty="0"/>
              <a:t> </a:t>
            </a:r>
          </a:p>
        </p:txBody>
      </p:sp>
      <p:sp>
        <p:nvSpPr>
          <p:cNvPr id="8" name="Platshållare för text 3">
            <a:extLst>
              <a:ext uri="{FF2B5EF4-FFF2-40B4-BE49-F238E27FC236}">
                <a16:creationId xmlns:a16="http://schemas.microsoft.com/office/drawing/2014/main" id="{715DC382-1B39-5846-9981-2CE4D1D04CB9}"/>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dirty="0"/>
              <a:t>Department etc.</a:t>
            </a:r>
          </a:p>
        </p:txBody>
      </p:sp>
      <p:pic>
        <p:nvPicPr>
          <p:cNvPr id="6" name="Bildobjekt 5">
            <a:extLst>
              <a:ext uri="{FF2B5EF4-FFF2-40B4-BE49-F238E27FC236}">
                <a16:creationId xmlns:a16="http://schemas.microsoft.com/office/drawing/2014/main" id="{BC4380CF-C65F-3C4E-9149-EDA769A1DE78}"/>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244122" y="6242746"/>
            <a:ext cx="1077912" cy="358081"/>
          </a:xfrm>
          <a:prstGeom prst="rect">
            <a:avLst/>
          </a:prstGeom>
        </p:spPr>
      </p:pic>
    </p:spTree>
    <p:extLst>
      <p:ext uri="{BB962C8B-B14F-4D97-AF65-F5344CB8AC3E}">
        <p14:creationId xmlns:p14="http://schemas.microsoft.com/office/powerpoint/2010/main" val="3073989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line + text on whit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10485620" y="0"/>
            <a:ext cx="1706380" cy="6858000"/>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3" name="Rubrik 3">
            <a:extLst>
              <a:ext uri="{FF2B5EF4-FFF2-40B4-BE49-F238E27FC236}">
                <a16:creationId xmlns:a16="http://schemas.microsoft.com/office/drawing/2014/main" id="{CB0FA37E-C0E5-0971-1585-8CD06DCFE59E}"/>
              </a:ext>
            </a:extLst>
          </p:cNvPr>
          <p:cNvSpPr>
            <a:spLocks noGrp="1"/>
          </p:cNvSpPr>
          <p:nvPr>
            <p:ph type="title"/>
          </p:nvPr>
        </p:nvSpPr>
        <p:spPr>
          <a:xfrm>
            <a:off x="838200" y="365125"/>
            <a:ext cx="9085521" cy="1325563"/>
          </a:xfrm>
        </p:spPr>
        <p:txBody>
          <a:bodyPr/>
          <a:lstStyle>
            <a:lvl1pPr>
              <a:defRPr baseline="0">
                <a:solidFill>
                  <a:srgbClr val="000000"/>
                </a:solidFill>
              </a:defRPr>
            </a:lvl1pPr>
          </a:lstStyle>
          <a:p>
            <a:r>
              <a:rPr lang="en-GB"/>
              <a:t>Click to edit Master title style</a:t>
            </a:r>
            <a:endParaRPr lang="sv-SE" dirty="0"/>
          </a:p>
        </p:txBody>
      </p:sp>
      <p:sp>
        <p:nvSpPr>
          <p:cNvPr id="5" name="Platshållare för text 8">
            <a:extLst>
              <a:ext uri="{FF2B5EF4-FFF2-40B4-BE49-F238E27FC236}">
                <a16:creationId xmlns:a16="http://schemas.microsoft.com/office/drawing/2014/main" id="{E4320BBD-9AA7-DDEA-436C-D92FE8ADA42E}"/>
              </a:ext>
            </a:extLst>
          </p:cNvPr>
          <p:cNvSpPr>
            <a:spLocks noGrp="1"/>
          </p:cNvSpPr>
          <p:nvPr>
            <p:ph type="body" sz="quarter" idx="11"/>
          </p:nvPr>
        </p:nvSpPr>
        <p:spPr>
          <a:xfrm>
            <a:off x="838200" y="1825200"/>
            <a:ext cx="9085521" cy="4352400"/>
          </a:xfrm>
        </p:spPr>
        <p:txBody>
          <a:bodyPr/>
          <a:lstStyle>
            <a:lvl1pPr>
              <a:defRPr baseline="0">
                <a:solidFill>
                  <a:srgbClr val="000000"/>
                </a:solidFill>
              </a:defRPr>
            </a:lvl1pPr>
            <a:lvl2pPr>
              <a:defRPr baseline="0">
                <a:solidFill>
                  <a:srgbClr val="000000"/>
                </a:solidFill>
              </a:defRPr>
            </a:lvl2pPr>
            <a:lvl3pPr>
              <a:defRPr baseline="0">
                <a:solidFill>
                  <a:srgbClr val="000000"/>
                </a:solidFill>
              </a:defRPr>
            </a:lvl3pPr>
            <a:lvl4pPr>
              <a:defRPr baseline="0">
                <a:solidFill>
                  <a:srgbClr val="000000"/>
                </a:solidFill>
              </a:defRPr>
            </a:lvl4pPr>
            <a:lvl5pPr>
              <a:defRPr baseline="0">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Tree>
    <p:extLst>
      <p:ext uri="{BB962C8B-B14F-4D97-AF65-F5344CB8AC3E}">
        <p14:creationId xmlns:p14="http://schemas.microsoft.com/office/powerpoint/2010/main" val="23236865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ogotype only 1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10485620" y="0"/>
            <a:ext cx="1706380" cy="6858000"/>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sp>
        <p:nvSpPr>
          <p:cNvPr id="14" name="Rubrik 11">
            <a:extLst>
              <a:ext uri="{FF2B5EF4-FFF2-40B4-BE49-F238E27FC236}">
                <a16:creationId xmlns:a16="http://schemas.microsoft.com/office/drawing/2014/main" id="{926D3B41-05CE-C748-A48B-44819C59F0EB}"/>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Tree>
    <p:extLst>
      <p:ext uri="{BB962C8B-B14F-4D97-AF65-F5344CB8AC3E}">
        <p14:creationId xmlns:p14="http://schemas.microsoft.com/office/powerpoint/2010/main" val="416363603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Logotype only 1b">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10485620" y="0"/>
            <a:ext cx="1706380" cy="6858000"/>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5" name="Rubrik 3">
            <a:extLst>
              <a:ext uri="{FF2B5EF4-FFF2-40B4-BE49-F238E27FC236}">
                <a16:creationId xmlns:a16="http://schemas.microsoft.com/office/drawing/2014/main" id="{44A88CFC-9ED7-4A34-FEF3-73E7FEDB3431}"/>
              </a:ext>
            </a:extLst>
          </p:cNvPr>
          <p:cNvSpPr>
            <a:spLocks noGrp="1"/>
          </p:cNvSpPr>
          <p:nvPr>
            <p:ph type="title"/>
          </p:nvPr>
        </p:nvSpPr>
        <p:spPr>
          <a:xfrm>
            <a:off x="838200" y="365125"/>
            <a:ext cx="9085521" cy="1325563"/>
          </a:xfrm>
        </p:spPr>
        <p:txBody>
          <a:bodyPr/>
          <a:lstStyle>
            <a:lvl1pPr>
              <a:defRPr baseline="0">
                <a:solidFill>
                  <a:srgbClr val="000000"/>
                </a:solidFill>
              </a:defRPr>
            </a:lvl1pPr>
          </a:lstStyle>
          <a:p>
            <a:r>
              <a:rPr lang="en-GB"/>
              <a:t>Click to edit Master title style</a:t>
            </a:r>
            <a:endParaRPr lang="sv-SE" dirty="0"/>
          </a:p>
        </p:txBody>
      </p:sp>
      <p:sp>
        <p:nvSpPr>
          <p:cNvPr id="6" name="Platshållare för text 8">
            <a:extLst>
              <a:ext uri="{FF2B5EF4-FFF2-40B4-BE49-F238E27FC236}">
                <a16:creationId xmlns:a16="http://schemas.microsoft.com/office/drawing/2014/main" id="{FB315E32-106B-78B8-271F-0AEED9DA802E}"/>
              </a:ext>
            </a:extLst>
          </p:cNvPr>
          <p:cNvSpPr>
            <a:spLocks noGrp="1"/>
          </p:cNvSpPr>
          <p:nvPr>
            <p:ph type="body" sz="quarter" idx="11"/>
          </p:nvPr>
        </p:nvSpPr>
        <p:spPr>
          <a:xfrm>
            <a:off x="838200" y="1825200"/>
            <a:ext cx="9085521" cy="4352400"/>
          </a:xfrm>
        </p:spPr>
        <p:txBody>
          <a:bodyPr/>
          <a:lstStyle>
            <a:lvl1pPr>
              <a:defRPr baseline="0">
                <a:solidFill>
                  <a:srgbClr val="000000"/>
                </a:solidFill>
              </a:defRPr>
            </a:lvl1pPr>
            <a:lvl2pPr>
              <a:defRPr baseline="0">
                <a:solidFill>
                  <a:srgbClr val="000000"/>
                </a:solidFill>
              </a:defRPr>
            </a:lvl2pPr>
            <a:lvl3pPr>
              <a:defRPr baseline="0">
                <a:solidFill>
                  <a:srgbClr val="000000"/>
                </a:solidFill>
              </a:defRPr>
            </a:lvl3pPr>
            <a:lvl4pPr>
              <a:defRPr baseline="0">
                <a:solidFill>
                  <a:srgbClr val="000000"/>
                </a:solidFill>
              </a:defRPr>
            </a:lvl4pPr>
            <a:lvl5pPr>
              <a:defRPr baseline="0">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Tree>
    <p:extLst>
      <p:ext uri="{BB962C8B-B14F-4D97-AF65-F5344CB8AC3E}">
        <p14:creationId xmlns:p14="http://schemas.microsoft.com/office/powerpoint/2010/main" val="67180150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ogotype only 1b">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10485620" y="0"/>
            <a:ext cx="1706380" cy="6858000"/>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sp>
        <p:nvSpPr>
          <p:cNvPr id="14" name="Rubrik 11">
            <a:extLst>
              <a:ext uri="{FF2B5EF4-FFF2-40B4-BE49-F238E27FC236}">
                <a16:creationId xmlns:a16="http://schemas.microsoft.com/office/drawing/2014/main" id="{926D3B41-05CE-C748-A48B-44819C59F0EB}"/>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Tree>
    <p:extLst>
      <p:ext uri="{BB962C8B-B14F-4D97-AF65-F5344CB8AC3E}">
        <p14:creationId xmlns:p14="http://schemas.microsoft.com/office/powerpoint/2010/main" val="312769081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line + text on white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0" y="6056026"/>
            <a:ext cx="12192000" cy="801974"/>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3" name="Rubrik 3">
            <a:extLst>
              <a:ext uri="{FF2B5EF4-FFF2-40B4-BE49-F238E27FC236}">
                <a16:creationId xmlns:a16="http://schemas.microsoft.com/office/drawing/2014/main" id="{6983A65E-6342-9B97-A3EC-31148331E79F}"/>
              </a:ext>
            </a:extLst>
          </p:cNvPr>
          <p:cNvSpPr>
            <a:spLocks noGrp="1"/>
          </p:cNvSpPr>
          <p:nvPr>
            <p:ph type="title"/>
          </p:nvPr>
        </p:nvSpPr>
        <p:spPr>
          <a:xfrm>
            <a:off x="838200" y="365125"/>
            <a:ext cx="10481930" cy="1325563"/>
          </a:xfrm>
        </p:spPr>
        <p:txBody>
          <a:bodyPr/>
          <a:lstStyle>
            <a:lvl1pPr>
              <a:defRPr baseline="0">
                <a:solidFill>
                  <a:srgbClr val="000000"/>
                </a:solidFill>
              </a:defRPr>
            </a:lvl1pPr>
          </a:lstStyle>
          <a:p>
            <a:r>
              <a:rPr lang="en-GB"/>
              <a:t>Click to edit Master title style</a:t>
            </a:r>
            <a:endParaRPr lang="sv-SE" dirty="0"/>
          </a:p>
        </p:txBody>
      </p:sp>
      <p:sp>
        <p:nvSpPr>
          <p:cNvPr id="6" name="Platshållare för text 8">
            <a:extLst>
              <a:ext uri="{FF2B5EF4-FFF2-40B4-BE49-F238E27FC236}">
                <a16:creationId xmlns:a16="http://schemas.microsoft.com/office/drawing/2014/main" id="{E0AB5566-6C50-2E2E-E529-0F7BC6B33EF2}"/>
              </a:ext>
            </a:extLst>
          </p:cNvPr>
          <p:cNvSpPr>
            <a:spLocks noGrp="1"/>
          </p:cNvSpPr>
          <p:nvPr>
            <p:ph type="body" sz="quarter" idx="11"/>
          </p:nvPr>
        </p:nvSpPr>
        <p:spPr>
          <a:xfrm>
            <a:off x="838200" y="1825200"/>
            <a:ext cx="10481930" cy="3973653"/>
          </a:xfrm>
        </p:spPr>
        <p:txBody>
          <a:bodyPr/>
          <a:lstStyle>
            <a:lvl1pPr>
              <a:defRPr baseline="0">
                <a:solidFill>
                  <a:srgbClr val="000000"/>
                </a:solidFill>
              </a:defRPr>
            </a:lvl1pPr>
            <a:lvl2pPr>
              <a:defRPr baseline="0">
                <a:solidFill>
                  <a:srgbClr val="000000"/>
                </a:solidFill>
              </a:defRPr>
            </a:lvl2pPr>
            <a:lvl3pPr>
              <a:defRPr baseline="0">
                <a:solidFill>
                  <a:srgbClr val="000000"/>
                </a:solidFill>
              </a:defRPr>
            </a:lvl3pPr>
            <a:lvl4pPr>
              <a:defRPr baseline="0">
                <a:solidFill>
                  <a:srgbClr val="000000"/>
                </a:solidFill>
              </a:defRPr>
            </a:lvl4pPr>
            <a:lvl5pPr>
              <a:defRPr baseline="0">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Tree>
    <p:extLst>
      <p:ext uri="{BB962C8B-B14F-4D97-AF65-F5344CB8AC3E}">
        <p14:creationId xmlns:p14="http://schemas.microsoft.com/office/powerpoint/2010/main" val="20881443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ogotype only 2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0" y="6056026"/>
            <a:ext cx="12192000" cy="801974"/>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sp>
        <p:nvSpPr>
          <p:cNvPr id="14" name="Rubrik 11">
            <a:extLst>
              <a:ext uri="{FF2B5EF4-FFF2-40B4-BE49-F238E27FC236}">
                <a16:creationId xmlns:a16="http://schemas.microsoft.com/office/drawing/2014/main" id="{926D3B41-05CE-C748-A48B-44819C59F0EB}"/>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Tree>
    <p:extLst>
      <p:ext uri="{BB962C8B-B14F-4D97-AF65-F5344CB8AC3E}">
        <p14:creationId xmlns:p14="http://schemas.microsoft.com/office/powerpoint/2010/main" val="3359236513"/>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ogotype only 2b">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0" y="6056026"/>
            <a:ext cx="12192000" cy="801974"/>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7" name="Rubrik 3">
            <a:extLst>
              <a:ext uri="{FF2B5EF4-FFF2-40B4-BE49-F238E27FC236}">
                <a16:creationId xmlns:a16="http://schemas.microsoft.com/office/drawing/2014/main" id="{5C285DB4-DFC9-1EC4-50BD-86FC112A5DB9}"/>
              </a:ext>
            </a:extLst>
          </p:cNvPr>
          <p:cNvSpPr>
            <a:spLocks noGrp="1"/>
          </p:cNvSpPr>
          <p:nvPr>
            <p:ph type="title"/>
          </p:nvPr>
        </p:nvSpPr>
        <p:spPr>
          <a:xfrm>
            <a:off x="838200" y="365125"/>
            <a:ext cx="10481930" cy="1325563"/>
          </a:xfrm>
        </p:spPr>
        <p:txBody>
          <a:bodyPr/>
          <a:lstStyle>
            <a:lvl1pPr>
              <a:defRPr baseline="0">
                <a:solidFill>
                  <a:srgbClr val="000000"/>
                </a:solidFill>
              </a:defRPr>
            </a:lvl1pPr>
          </a:lstStyle>
          <a:p>
            <a:r>
              <a:rPr lang="en-GB"/>
              <a:t>Click to edit Master title style</a:t>
            </a:r>
            <a:endParaRPr lang="sv-SE" dirty="0"/>
          </a:p>
        </p:txBody>
      </p:sp>
      <p:sp>
        <p:nvSpPr>
          <p:cNvPr id="8" name="Platshållare för text 8">
            <a:extLst>
              <a:ext uri="{FF2B5EF4-FFF2-40B4-BE49-F238E27FC236}">
                <a16:creationId xmlns:a16="http://schemas.microsoft.com/office/drawing/2014/main" id="{B12A06D3-D3A8-E9CD-CE94-00C18AECC375}"/>
              </a:ext>
            </a:extLst>
          </p:cNvPr>
          <p:cNvSpPr>
            <a:spLocks noGrp="1"/>
          </p:cNvSpPr>
          <p:nvPr>
            <p:ph type="body" sz="quarter" idx="11"/>
          </p:nvPr>
        </p:nvSpPr>
        <p:spPr>
          <a:xfrm>
            <a:off x="838200" y="1825200"/>
            <a:ext cx="10481930" cy="3973653"/>
          </a:xfrm>
        </p:spPr>
        <p:txBody>
          <a:bodyPr/>
          <a:lstStyle>
            <a:lvl1pPr>
              <a:defRPr baseline="0">
                <a:solidFill>
                  <a:srgbClr val="000000"/>
                </a:solidFill>
              </a:defRPr>
            </a:lvl1pPr>
            <a:lvl2pPr>
              <a:defRPr baseline="0">
                <a:solidFill>
                  <a:srgbClr val="000000"/>
                </a:solidFill>
              </a:defRPr>
            </a:lvl2pPr>
            <a:lvl3pPr>
              <a:defRPr baseline="0">
                <a:solidFill>
                  <a:srgbClr val="000000"/>
                </a:solidFill>
              </a:defRPr>
            </a:lvl3pPr>
            <a:lvl4pPr>
              <a:defRPr baseline="0">
                <a:solidFill>
                  <a:srgbClr val="000000"/>
                </a:solidFill>
              </a:defRPr>
            </a:lvl4pPr>
            <a:lvl5pPr>
              <a:defRPr baseline="0">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Tree>
    <p:extLst>
      <p:ext uri="{BB962C8B-B14F-4D97-AF65-F5344CB8AC3E}">
        <p14:creationId xmlns:p14="http://schemas.microsoft.com/office/powerpoint/2010/main" val="3276884494"/>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Logotype only 2b">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0" y="6056026"/>
            <a:ext cx="12192000" cy="801974"/>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sp>
        <p:nvSpPr>
          <p:cNvPr id="14" name="Rubrik 11">
            <a:extLst>
              <a:ext uri="{FF2B5EF4-FFF2-40B4-BE49-F238E27FC236}">
                <a16:creationId xmlns:a16="http://schemas.microsoft.com/office/drawing/2014/main" id="{926D3B41-05CE-C748-A48B-44819C59F0EB}"/>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Tree>
    <p:extLst>
      <p:ext uri="{BB962C8B-B14F-4D97-AF65-F5344CB8AC3E}">
        <p14:creationId xmlns:p14="http://schemas.microsoft.com/office/powerpoint/2010/main" val="71342553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tx2"/>
        </a:solidFill>
        <a:effectLst/>
      </p:bgPr>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0568D3A4-B2EC-914D-AC10-05A946BAB0B2}"/>
              </a:ext>
            </a:extLst>
          </p:cNvPr>
          <p:cNvPicPr>
            <a:picLocks noChangeAspect="1"/>
          </p:cNvPicPr>
          <p:nvPr userDrawn="1"/>
        </p:nvPicPr>
        <p:blipFill>
          <a:blip r:embed="rId2" cstate="screen">
            <a:alphaModFix amt="19000"/>
            <a:grayscl/>
            <a:extLst>
              <a:ext uri="{28A0092B-C50C-407E-A947-70E740481C1C}">
                <a14:useLocalDpi xmlns:a14="http://schemas.microsoft.com/office/drawing/2010/main"/>
              </a:ext>
            </a:extLst>
          </a:blip>
          <a:stretch>
            <a:fillRect/>
          </a:stretch>
        </p:blipFill>
        <p:spPr>
          <a:xfrm>
            <a:off x="3562185" y="0"/>
            <a:ext cx="12958137" cy="5407343"/>
          </a:xfrm>
          <a:prstGeom prst="rect">
            <a:avLst/>
          </a:prstGeom>
        </p:spPr>
      </p:pic>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514800" y="2361600"/>
            <a:ext cx="4009493" cy="715555"/>
          </a:xfrm>
        </p:spPr>
        <p:txBody>
          <a:bodyPr anchor="t" anchorCtr="0">
            <a:noAutofit/>
          </a:bodyPr>
          <a:lstStyle>
            <a:lvl1pPr marL="0" marR="0" indent="0" algn="l" defTabSz="914400" rtl="0" eaLnBrk="1" fontAlgn="auto" latinLnBrk="0" hangingPunct="1">
              <a:lnSpc>
                <a:spcPct val="90000"/>
              </a:lnSpc>
              <a:spcBef>
                <a:spcPct val="0"/>
              </a:spcBef>
              <a:spcAft>
                <a:spcPts val="0"/>
              </a:spcAft>
              <a:buClrTx/>
              <a:buSzTx/>
              <a:buFontTx/>
              <a:buNone/>
              <a:tabLst/>
              <a:defRPr sz="3800" baseline="0">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noProof="0" dirty="0"/>
              <a:t>Lorem ipsum</a:t>
            </a:r>
          </a:p>
        </p:txBody>
      </p:sp>
      <p:sp>
        <p:nvSpPr>
          <p:cNvPr id="17" name="Platshållare för text 16">
            <a:extLst>
              <a:ext uri="{FF2B5EF4-FFF2-40B4-BE49-F238E27FC236}">
                <a16:creationId xmlns:a16="http://schemas.microsoft.com/office/drawing/2014/main" id="{C32C2B0C-03A9-0E44-A986-4BAF774AB31B}"/>
              </a:ext>
            </a:extLst>
          </p:cNvPr>
          <p:cNvSpPr>
            <a:spLocks noGrp="1"/>
          </p:cNvSpPr>
          <p:nvPr>
            <p:ph type="body" sz="quarter" idx="11" hasCustomPrompt="1"/>
          </p:nvPr>
        </p:nvSpPr>
        <p:spPr>
          <a:xfrm>
            <a:off x="538653" y="3189600"/>
            <a:ext cx="3985640" cy="357918"/>
          </a:xfrm>
        </p:spPr>
        <p:txBody>
          <a:bodyPr wrap="square">
            <a:spAutoFit/>
          </a:bodyPr>
          <a:lstStyle>
            <a:lvl1pPr marL="0" marR="0" indent="0" algn="l" defTabSz="914377" rtl="0" eaLnBrk="1" fontAlgn="auto" latinLnBrk="0" hangingPunct="1">
              <a:lnSpc>
                <a:spcPct val="120000"/>
              </a:lnSpc>
              <a:spcBef>
                <a:spcPts val="0"/>
              </a:spcBef>
              <a:spcAft>
                <a:spcPts val="0"/>
              </a:spcAft>
              <a:buClrTx/>
              <a:buSzTx/>
              <a:buFontTx/>
              <a:buNone/>
              <a:tabLst/>
              <a:defRPr sz="1600" spc="3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noProof="0" dirty="0"/>
              <a:t>Contact info</a:t>
            </a:r>
          </a:p>
        </p:txBody>
      </p:sp>
      <p:sp>
        <p:nvSpPr>
          <p:cNvPr id="4" name="Platshållare för bild 3">
            <a:extLst>
              <a:ext uri="{FF2B5EF4-FFF2-40B4-BE49-F238E27FC236}">
                <a16:creationId xmlns:a16="http://schemas.microsoft.com/office/drawing/2014/main" id="{FC2CFDAB-1D9F-2745-8BBA-887DF11388BC}"/>
              </a:ext>
            </a:extLst>
          </p:cNvPr>
          <p:cNvSpPr>
            <a:spLocks noGrp="1"/>
          </p:cNvSpPr>
          <p:nvPr>
            <p:ph type="pic" sz="quarter" idx="12"/>
          </p:nvPr>
        </p:nvSpPr>
        <p:spPr>
          <a:xfrm>
            <a:off x="4737600" y="399600"/>
            <a:ext cx="2268000" cy="2268000"/>
          </a:xfrm>
          <a:prstGeom prst="ellipse">
            <a:avLst/>
          </a:prstGeom>
          <a:solidFill>
            <a:schemeClr val="accent1"/>
          </a:solidFill>
          <a:ln w="38100">
            <a:solidFill>
              <a:schemeClr val="bg1"/>
            </a:solidFill>
          </a:ln>
        </p:spPr>
        <p:txBody>
          <a:bodyPr>
            <a:noAutofit/>
          </a:bodyPr>
          <a:lstStyle>
            <a:lvl1pPr marL="0" indent="0" algn="ctr">
              <a:buNone/>
              <a:defRPr sz="1800"/>
            </a:lvl1pPr>
          </a:lstStyle>
          <a:p>
            <a:r>
              <a:rPr lang="en-GB"/>
              <a:t>Click icon to add picture</a:t>
            </a:r>
            <a:endParaRPr lang="en-GB" dirty="0"/>
          </a:p>
        </p:txBody>
      </p:sp>
      <p:sp>
        <p:nvSpPr>
          <p:cNvPr id="6" name="Platshållare för text 5">
            <a:extLst>
              <a:ext uri="{FF2B5EF4-FFF2-40B4-BE49-F238E27FC236}">
                <a16:creationId xmlns:a16="http://schemas.microsoft.com/office/drawing/2014/main" id="{8E5C5276-D2D9-7645-9B9A-B753B2CE839C}"/>
              </a:ext>
            </a:extLst>
          </p:cNvPr>
          <p:cNvSpPr>
            <a:spLocks noGrp="1"/>
          </p:cNvSpPr>
          <p:nvPr>
            <p:ph type="body" sz="quarter" idx="13"/>
          </p:nvPr>
        </p:nvSpPr>
        <p:spPr>
          <a:xfrm>
            <a:off x="4737601" y="2726298"/>
            <a:ext cx="2268000" cy="261995"/>
          </a:xfrm>
        </p:spPr>
        <p:txBody>
          <a:bodyPr bIns="0">
            <a:spAutoFit/>
          </a:bodyPr>
          <a:lstStyle>
            <a:lvl1pPr marL="0" indent="0" algn="ctr">
              <a:lnSpc>
                <a:spcPct val="120000"/>
              </a:lnSpc>
              <a:spcBef>
                <a:spcPts val="0"/>
              </a:spcBef>
              <a:buNone/>
              <a:defRPr sz="1300" cap="all" spc="50" baseline="0">
                <a:solidFill>
                  <a:schemeClr val="bg1"/>
                </a:solidFill>
              </a:defRPr>
            </a:lvl1pPr>
          </a:lstStyle>
          <a:p>
            <a:pPr lvl="0"/>
            <a:r>
              <a:rPr lang="en-GB"/>
              <a:t>Click to edit Master text styles</a:t>
            </a:r>
          </a:p>
        </p:txBody>
      </p:sp>
      <p:sp>
        <p:nvSpPr>
          <p:cNvPr id="15" name="Platshållare för text 5">
            <a:extLst>
              <a:ext uri="{FF2B5EF4-FFF2-40B4-BE49-F238E27FC236}">
                <a16:creationId xmlns:a16="http://schemas.microsoft.com/office/drawing/2014/main" id="{7B7C16CE-32D2-7B41-B48D-F1F2535B4095}"/>
              </a:ext>
            </a:extLst>
          </p:cNvPr>
          <p:cNvSpPr>
            <a:spLocks noGrp="1"/>
          </p:cNvSpPr>
          <p:nvPr>
            <p:ph type="body" sz="quarter" idx="14"/>
          </p:nvPr>
        </p:nvSpPr>
        <p:spPr>
          <a:xfrm>
            <a:off x="4737601" y="3011540"/>
            <a:ext cx="2268000" cy="228781"/>
          </a:xfrm>
        </p:spPr>
        <p:txBody>
          <a:bodyPr tIns="0">
            <a:spAutoFit/>
          </a:bodyPr>
          <a:lstStyle>
            <a:lvl1pPr marL="0" indent="0" algn="ctr">
              <a:lnSpc>
                <a:spcPct val="120000"/>
              </a:lnSpc>
              <a:buNone/>
              <a:defRPr sz="1100" cap="none" spc="30" baseline="0">
                <a:solidFill>
                  <a:schemeClr val="bg1"/>
                </a:solidFill>
              </a:defRPr>
            </a:lvl1pPr>
          </a:lstStyle>
          <a:p>
            <a:pPr lvl="0"/>
            <a:r>
              <a:rPr lang="en-GB"/>
              <a:t>Click to edit Master text styles</a:t>
            </a:r>
          </a:p>
        </p:txBody>
      </p:sp>
      <p:sp>
        <p:nvSpPr>
          <p:cNvPr id="16" name="Platshållare för bild 3">
            <a:extLst>
              <a:ext uri="{FF2B5EF4-FFF2-40B4-BE49-F238E27FC236}">
                <a16:creationId xmlns:a16="http://schemas.microsoft.com/office/drawing/2014/main" id="{728964D8-948C-7442-9D0F-57FBD145BD84}"/>
              </a:ext>
            </a:extLst>
          </p:cNvPr>
          <p:cNvSpPr>
            <a:spLocks noGrp="1"/>
          </p:cNvSpPr>
          <p:nvPr>
            <p:ph type="pic" sz="quarter" idx="15"/>
          </p:nvPr>
        </p:nvSpPr>
        <p:spPr>
          <a:xfrm>
            <a:off x="8100732" y="399600"/>
            <a:ext cx="2268000" cy="2268000"/>
          </a:xfrm>
          <a:prstGeom prst="ellipse">
            <a:avLst/>
          </a:prstGeom>
          <a:solidFill>
            <a:schemeClr val="accent1"/>
          </a:solidFill>
          <a:ln w="38100">
            <a:solidFill>
              <a:schemeClr val="bg1"/>
            </a:solidFill>
          </a:ln>
        </p:spPr>
        <p:txBody>
          <a:bodyPr>
            <a:noAutofit/>
          </a:bodyPr>
          <a:lstStyle>
            <a:lvl1pPr marL="0" indent="0" algn="ctr">
              <a:buNone/>
              <a:defRPr sz="1800"/>
            </a:lvl1pPr>
          </a:lstStyle>
          <a:p>
            <a:r>
              <a:rPr lang="en-GB"/>
              <a:t>Click icon to add picture</a:t>
            </a:r>
            <a:endParaRPr lang="en-GB" dirty="0"/>
          </a:p>
        </p:txBody>
      </p:sp>
      <p:sp>
        <p:nvSpPr>
          <p:cNvPr id="18" name="Platshållare för text 5">
            <a:extLst>
              <a:ext uri="{FF2B5EF4-FFF2-40B4-BE49-F238E27FC236}">
                <a16:creationId xmlns:a16="http://schemas.microsoft.com/office/drawing/2014/main" id="{4BEBB4A8-F185-C743-B3F2-FF218465557E}"/>
              </a:ext>
            </a:extLst>
          </p:cNvPr>
          <p:cNvSpPr>
            <a:spLocks noGrp="1"/>
          </p:cNvSpPr>
          <p:nvPr>
            <p:ph type="body" sz="quarter" idx="16"/>
          </p:nvPr>
        </p:nvSpPr>
        <p:spPr>
          <a:xfrm>
            <a:off x="8100733" y="2726298"/>
            <a:ext cx="2268000" cy="261995"/>
          </a:xfrm>
        </p:spPr>
        <p:txBody>
          <a:bodyPr bIns="0">
            <a:spAutoFit/>
          </a:bodyPr>
          <a:lstStyle>
            <a:lvl1pPr marL="0" indent="0" algn="ctr">
              <a:lnSpc>
                <a:spcPct val="120000"/>
              </a:lnSpc>
              <a:spcBef>
                <a:spcPts val="0"/>
              </a:spcBef>
              <a:buNone/>
              <a:defRPr sz="1300" cap="all" spc="50" baseline="0">
                <a:solidFill>
                  <a:schemeClr val="bg1"/>
                </a:solidFill>
              </a:defRPr>
            </a:lvl1pPr>
          </a:lstStyle>
          <a:p>
            <a:pPr lvl="0"/>
            <a:r>
              <a:rPr lang="en-GB"/>
              <a:t>Click to edit Master text styles</a:t>
            </a:r>
          </a:p>
        </p:txBody>
      </p:sp>
      <p:sp>
        <p:nvSpPr>
          <p:cNvPr id="19" name="Platshållare för text 5">
            <a:extLst>
              <a:ext uri="{FF2B5EF4-FFF2-40B4-BE49-F238E27FC236}">
                <a16:creationId xmlns:a16="http://schemas.microsoft.com/office/drawing/2014/main" id="{6EF312E7-5159-6649-BB9D-0550C5023519}"/>
              </a:ext>
            </a:extLst>
          </p:cNvPr>
          <p:cNvSpPr>
            <a:spLocks noGrp="1"/>
          </p:cNvSpPr>
          <p:nvPr>
            <p:ph type="body" sz="quarter" idx="17"/>
          </p:nvPr>
        </p:nvSpPr>
        <p:spPr>
          <a:xfrm>
            <a:off x="8100733" y="3011540"/>
            <a:ext cx="2268000" cy="228781"/>
          </a:xfrm>
        </p:spPr>
        <p:txBody>
          <a:bodyPr tIns="0">
            <a:spAutoFit/>
          </a:bodyPr>
          <a:lstStyle>
            <a:lvl1pPr marL="0" indent="0" algn="ctr">
              <a:lnSpc>
                <a:spcPct val="120000"/>
              </a:lnSpc>
              <a:buNone/>
              <a:defRPr sz="1100" cap="none" spc="30" baseline="0">
                <a:solidFill>
                  <a:schemeClr val="bg1"/>
                </a:solidFill>
              </a:defRPr>
            </a:lvl1pPr>
          </a:lstStyle>
          <a:p>
            <a:pPr lvl="0"/>
            <a:r>
              <a:rPr lang="en-GB"/>
              <a:t>Click to edit Master text styles</a:t>
            </a:r>
          </a:p>
        </p:txBody>
      </p:sp>
      <p:sp>
        <p:nvSpPr>
          <p:cNvPr id="20" name="Platshållare för bild 3">
            <a:extLst>
              <a:ext uri="{FF2B5EF4-FFF2-40B4-BE49-F238E27FC236}">
                <a16:creationId xmlns:a16="http://schemas.microsoft.com/office/drawing/2014/main" id="{24B4F50B-03B1-F44C-A413-3550A4BBB668}"/>
              </a:ext>
            </a:extLst>
          </p:cNvPr>
          <p:cNvSpPr>
            <a:spLocks noGrp="1"/>
          </p:cNvSpPr>
          <p:nvPr>
            <p:ph type="pic" sz="quarter" idx="18"/>
          </p:nvPr>
        </p:nvSpPr>
        <p:spPr>
          <a:xfrm>
            <a:off x="4737600" y="3383024"/>
            <a:ext cx="2268000" cy="2268000"/>
          </a:xfrm>
          <a:prstGeom prst="ellipse">
            <a:avLst/>
          </a:prstGeom>
          <a:solidFill>
            <a:schemeClr val="accent1"/>
          </a:solidFill>
          <a:ln w="38100">
            <a:solidFill>
              <a:schemeClr val="bg1"/>
            </a:solidFill>
          </a:ln>
        </p:spPr>
        <p:txBody>
          <a:bodyPr>
            <a:noAutofit/>
          </a:bodyPr>
          <a:lstStyle>
            <a:lvl1pPr marL="0" indent="0" algn="ctr">
              <a:buNone/>
              <a:defRPr sz="1800"/>
            </a:lvl1pPr>
          </a:lstStyle>
          <a:p>
            <a:r>
              <a:rPr lang="en-GB"/>
              <a:t>Click icon to add picture</a:t>
            </a:r>
            <a:endParaRPr lang="en-GB" dirty="0"/>
          </a:p>
        </p:txBody>
      </p:sp>
      <p:sp>
        <p:nvSpPr>
          <p:cNvPr id="21" name="Platshållare för text 5">
            <a:extLst>
              <a:ext uri="{FF2B5EF4-FFF2-40B4-BE49-F238E27FC236}">
                <a16:creationId xmlns:a16="http://schemas.microsoft.com/office/drawing/2014/main" id="{1D6D6FC2-3506-7646-AE0A-9FC214708EFD}"/>
              </a:ext>
            </a:extLst>
          </p:cNvPr>
          <p:cNvSpPr>
            <a:spLocks noGrp="1"/>
          </p:cNvSpPr>
          <p:nvPr>
            <p:ph type="body" sz="quarter" idx="19"/>
          </p:nvPr>
        </p:nvSpPr>
        <p:spPr>
          <a:xfrm>
            <a:off x="4737601" y="5709722"/>
            <a:ext cx="2268000" cy="261995"/>
          </a:xfrm>
        </p:spPr>
        <p:txBody>
          <a:bodyPr bIns="0">
            <a:spAutoFit/>
          </a:bodyPr>
          <a:lstStyle>
            <a:lvl1pPr marL="0" indent="0" algn="ctr">
              <a:lnSpc>
                <a:spcPct val="120000"/>
              </a:lnSpc>
              <a:spcBef>
                <a:spcPts val="0"/>
              </a:spcBef>
              <a:buNone/>
              <a:defRPr sz="1300" cap="all" spc="50" baseline="0">
                <a:solidFill>
                  <a:schemeClr val="bg1"/>
                </a:solidFill>
              </a:defRPr>
            </a:lvl1pPr>
          </a:lstStyle>
          <a:p>
            <a:pPr lvl="0"/>
            <a:r>
              <a:rPr lang="en-GB"/>
              <a:t>Click to edit Master text styles</a:t>
            </a:r>
          </a:p>
        </p:txBody>
      </p:sp>
      <p:sp>
        <p:nvSpPr>
          <p:cNvPr id="22" name="Platshållare för text 5">
            <a:extLst>
              <a:ext uri="{FF2B5EF4-FFF2-40B4-BE49-F238E27FC236}">
                <a16:creationId xmlns:a16="http://schemas.microsoft.com/office/drawing/2014/main" id="{1B1680C1-FA5C-0E46-A8F6-08FF03431213}"/>
              </a:ext>
            </a:extLst>
          </p:cNvPr>
          <p:cNvSpPr>
            <a:spLocks noGrp="1"/>
          </p:cNvSpPr>
          <p:nvPr>
            <p:ph type="body" sz="quarter" idx="20"/>
          </p:nvPr>
        </p:nvSpPr>
        <p:spPr>
          <a:xfrm>
            <a:off x="4737601" y="5994964"/>
            <a:ext cx="2268000" cy="228781"/>
          </a:xfrm>
        </p:spPr>
        <p:txBody>
          <a:bodyPr tIns="0">
            <a:spAutoFit/>
          </a:bodyPr>
          <a:lstStyle>
            <a:lvl1pPr marL="0" indent="0" algn="ctr">
              <a:lnSpc>
                <a:spcPct val="120000"/>
              </a:lnSpc>
              <a:buNone/>
              <a:defRPr sz="1100" cap="none" spc="30" baseline="0">
                <a:solidFill>
                  <a:schemeClr val="bg1"/>
                </a:solidFill>
              </a:defRPr>
            </a:lvl1pPr>
          </a:lstStyle>
          <a:p>
            <a:pPr lvl="0"/>
            <a:r>
              <a:rPr lang="en-GB"/>
              <a:t>Click to edit Master text styles</a:t>
            </a:r>
          </a:p>
        </p:txBody>
      </p:sp>
      <p:sp>
        <p:nvSpPr>
          <p:cNvPr id="23" name="Platshållare för bild 3">
            <a:extLst>
              <a:ext uri="{FF2B5EF4-FFF2-40B4-BE49-F238E27FC236}">
                <a16:creationId xmlns:a16="http://schemas.microsoft.com/office/drawing/2014/main" id="{1CB6487A-AEBA-0540-AED1-31DBE64A0017}"/>
              </a:ext>
            </a:extLst>
          </p:cNvPr>
          <p:cNvSpPr>
            <a:spLocks noGrp="1"/>
          </p:cNvSpPr>
          <p:nvPr>
            <p:ph type="pic" sz="quarter" idx="21"/>
          </p:nvPr>
        </p:nvSpPr>
        <p:spPr>
          <a:xfrm>
            <a:off x="8100732" y="3383024"/>
            <a:ext cx="2268000" cy="2268000"/>
          </a:xfrm>
          <a:prstGeom prst="ellipse">
            <a:avLst/>
          </a:prstGeom>
          <a:solidFill>
            <a:schemeClr val="accent1"/>
          </a:solidFill>
          <a:ln w="38100">
            <a:solidFill>
              <a:schemeClr val="bg1"/>
            </a:solidFill>
          </a:ln>
        </p:spPr>
        <p:txBody>
          <a:bodyPr>
            <a:noAutofit/>
          </a:bodyPr>
          <a:lstStyle>
            <a:lvl1pPr marL="0" indent="0" algn="ctr">
              <a:buNone/>
              <a:defRPr sz="1800"/>
            </a:lvl1pPr>
          </a:lstStyle>
          <a:p>
            <a:r>
              <a:rPr lang="en-GB"/>
              <a:t>Click icon to add picture</a:t>
            </a:r>
            <a:endParaRPr lang="en-GB" dirty="0"/>
          </a:p>
        </p:txBody>
      </p:sp>
      <p:sp>
        <p:nvSpPr>
          <p:cNvPr id="24" name="Platshållare för text 5">
            <a:extLst>
              <a:ext uri="{FF2B5EF4-FFF2-40B4-BE49-F238E27FC236}">
                <a16:creationId xmlns:a16="http://schemas.microsoft.com/office/drawing/2014/main" id="{C4A15876-21FF-7C41-8690-4A1BA06A039E}"/>
              </a:ext>
            </a:extLst>
          </p:cNvPr>
          <p:cNvSpPr>
            <a:spLocks noGrp="1"/>
          </p:cNvSpPr>
          <p:nvPr>
            <p:ph type="body" sz="quarter" idx="22"/>
          </p:nvPr>
        </p:nvSpPr>
        <p:spPr>
          <a:xfrm>
            <a:off x="8100733" y="5709722"/>
            <a:ext cx="2268000" cy="261995"/>
          </a:xfrm>
        </p:spPr>
        <p:txBody>
          <a:bodyPr bIns="0">
            <a:spAutoFit/>
          </a:bodyPr>
          <a:lstStyle>
            <a:lvl1pPr marL="0" indent="0" algn="ctr">
              <a:lnSpc>
                <a:spcPct val="120000"/>
              </a:lnSpc>
              <a:spcBef>
                <a:spcPts val="0"/>
              </a:spcBef>
              <a:buNone/>
              <a:defRPr sz="1300" cap="all" spc="50" baseline="0">
                <a:solidFill>
                  <a:schemeClr val="bg1"/>
                </a:solidFill>
              </a:defRPr>
            </a:lvl1pPr>
          </a:lstStyle>
          <a:p>
            <a:pPr lvl="0"/>
            <a:r>
              <a:rPr lang="en-GB"/>
              <a:t>Click to edit Master text styles</a:t>
            </a:r>
          </a:p>
        </p:txBody>
      </p:sp>
      <p:sp>
        <p:nvSpPr>
          <p:cNvPr id="25" name="Platshållare för text 5">
            <a:extLst>
              <a:ext uri="{FF2B5EF4-FFF2-40B4-BE49-F238E27FC236}">
                <a16:creationId xmlns:a16="http://schemas.microsoft.com/office/drawing/2014/main" id="{9A19836D-A276-C541-A9CF-30D063FE61B6}"/>
              </a:ext>
            </a:extLst>
          </p:cNvPr>
          <p:cNvSpPr>
            <a:spLocks noGrp="1"/>
          </p:cNvSpPr>
          <p:nvPr>
            <p:ph type="body" sz="quarter" idx="23"/>
          </p:nvPr>
        </p:nvSpPr>
        <p:spPr>
          <a:xfrm>
            <a:off x="8100733" y="5994964"/>
            <a:ext cx="2268000" cy="228781"/>
          </a:xfrm>
        </p:spPr>
        <p:txBody>
          <a:bodyPr tIns="0">
            <a:spAutoFit/>
          </a:bodyPr>
          <a:lstStyle>
            <a:lvl1pPr marL="0" indent="0" algn="ctr">
              <a:lnSpc>
                <a:spcPct val="120000"/>
              </a:lnSpc>
              <a:buNone/>
              <a:defRPr sz="1100" cap="none" spc="30" baseline="0">
                <a:solidFill>
                  <a:schemeClr val="bg1"/>
                </a:solidFill>
              </a:defRPr>
            </a:lvl1pPr>
          </a:lstStyle>
          <a:p>
            <a:pPr lvl="0"/>
            <a:r>
              <a:rPr lang="en-GB"/>
              <a:t>Click to edit Master text styles</a:t>
            </a:r>
          </a:p>
        </p:txBody>
      </p:sp>
      <p:pic>
        <p:nvPicPr>
          <p:cNvPr id="8" name="Bildobjekt 7">
            <a:extLst>
              <a:ext uri="{FF2B5EF4-FFF2-40B4-BE49-F238E27FC236}">
                <a16:creationId xmlns:a16="http://schemas.microsoft.com/office/drawing/2014/main" id="{B45E0E22-4684-584D-B225-38BF62C9167B}"/>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Tree>
    <p:extLst>
      <p:ext uri="{BB962C8B-B14F-4D97-AF65-F5344CB8AC3E}">
        <p14:creationId xmlns:p14="http://schemas.microsoft.com/office/powerpoint/2010/main" val="19868869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Logotype only 2b">
  <p:cSld name="2_Logotype only 2b">
    <p:spTree>
      <p:nvGrpSpPr>
        <p:cNvPr id="1" name="Shape 152"/>
        <p:cNvGrpSpPr/>
        <p:nvPr/>
      </p:nvGrpSpPr>
      <p:grpSpPr>
        <a:xfrm>
          <a:off x="0" y="0"/>
          <a:ext cx="0" cy="0"/>
          <a:chOff x="0" y="0"/>
          <a:chExt cx="0" cy="0"/>
        </a:xfrm>
      </p:grpSpPr>
      <p:sp>
        <p:nvSpPr>
          <p:cNvPr id="153" name="Google Shape;153;p25"/>
          <p:cNvSpPr/>
          <p:nvPr/>
        </p:nvSpPr>
        <p:spPr>
          <a:xfrm>
            <a:off x="0" y="6056027"/>
            <a:ext cx="12192000" cy="802000"/>
          </a:xfrm>
          <a:prstGeom prst="rect">
            <a:avLst/>
          </a:prstGeom>
          <a:solidFill>
            <a:schemeClr val="dk1"/>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54" name="Google Shape;154;p25"/>
          <p:cNvSpPr txBox="1">
            <a:spLocks noGrp="1"/>
          </p:cNvSpPr>
          <p:nvPr>
            <p:ph type="title"/>
          </p:nvPr>
        </p:nvSpPr>
        <p:spPr>
          <a:xfrm>
            <a:off x="0" y="-465833"/>
            <a:ext cx="12192000" cy="327816"/>
          </a:xfrm>
          <a:prstGeom prst="rect">
            <a:avLst/>
          </a:prstGeom>
          <a:noFill/>
          <a:ln>
            <a:noFill/>
          </a:ln>
        </p:spPr>
        <p:txBody>
          <a:bodyPr spcFirstLastPara="1" wrap="square" lIns="68575" tIns="34275" rIns="68575" bIns="34275" anchor="t" anchorCtr="0">
            <a:spAutoFit/>
          </a:bodyPr>
          <a:lstStyle>
            <a:lvl1pPr lvl="0" algn="l">
              <a:lnSpc>
                <a:spcPct val="90000"/>
              </a:lnSpc>
              <a:spcBef>
                <a:spcPts val="0"/>
              </a:spcBef>
              <a:spcAft>
                <a:spcPts val="0"/>
              </a:spcAft>
              <a:buClr>
                <a:schemeClr val="dk1"/>
              </a:buClr>
              <a:buSzPts val="1400"/>
              <a:buFont typeface="Open Sans Light"/>
              <a:buNone/>
              <a:defRPr sz="1867" b="0" i="0">
                <a:latin typeface="Open Sans Light"/>
                <a:ea typeface="Open Sans Light"/>
                <a:cs typeface="Open Sans Light"/>
                <a:sym typeface="Open Sans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155" name="Google Shape;155;p25"/>
          <p:cNvPicPr preferRelativeResize="0"/>
          <p:nvPr/>
        </p:nvPicPr>
        <p:blipFill rotWithShape="1">
          <a:blip r:embed="rId2">
            <a:alphaModFix/>
          </a:blip>
          <a:srcRect/>
          <a:stretch/>
        </p:blipFill>
        <p:spPr>
          <a:xfrm>
            <a:off x="10782300" y="6242748"/>
            <a:ext cx="1077912" cy="358081"/>
          </a:xfrm>
          <a:prstGeom prst="rect">
            <a:avLst/>
          </a:prstGeom>
          <a:noFill/>
          <a:ln>
            <a:noFill/>
          </a:ln>
        </p:spPr>
      </p:pic>
    </p:spTree>
    <p:extLst>
      <p:ext uri="{BB962C8B-B14F-4D97-AF65-F5344CB8AC3E}">
        <p14:creationId xmlns:p14="http://schemas.microsoft.com/office/powerpoint/2010/main" val="1141662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3_Logotype only 2b">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p:nvSpPr>
        <p:spPr>
          <a:xfrm>
            <a:off x="0" y="6056026"/>
            <a:ext cx="12192000" cy="801974"/>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sz="1350"/>
          </a:p>
        </p:txBody>
      </p:sp>
      <p:sp>
        <p:nvSpPr>
          <p:cNvPr id="14" name="Rubrik 11">
            <a:extLst>
              <a:ext uri="{FF2B5EF4-FFF2-40B4-BE49-F238E27FC236}">
                <a16:creationId xmlns:a16="http://schemas.microsoft.com/office/drawing/2014/main" id="{926D3B41-05CE-C748-A48B-44819C59F0EB}"/>
              </a:ext>
            </a:extLst>
          </p:cNvPr>
          <p:cNvSpPr>
            <a:spLocks noGrp="1"/>
          </p:cNvSpPr>
          <p:nvPr>
            <p:ph type="title" hasCustomPrompt="1"/>
          </p:nvPr>
        </p:nvSpPr>
        <p:spPr>
          <a:xfrm>
            <a:off x="0" y="-465834"/>
            <a:ext cx="12192000" cy="279307"/>
          </a:xfrm>
        </p:spPr>
        <p:txBody>
          <a:bodyPr anchor="t" anchorCtr="0">
            <a:spAutoFit/>
          </a:bodyPr>
          <a:lstStyle>
            <a:lvl1pPr>
              <a:defRPr sz="1350" b="0" i="0">
                <a:latin typeface="Open Sans Light" pitchFamily="2" charset="0"/>
                <a:ea typeface="Open Sans Light" pitchFamily="2" charset="0"/>
                <a:cs typeface="Open Sans Light" pitchFamily="2" charset="0"/>
              </a:defRPr>
            </a:lvl1pPr>
          </a:lstStyle>
          <a:p>
            <a:r>
              <a:rPr lang="en-GB" noProof="0"/>
              <a:t>Add slide title</a:t>
            </a:r>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8"/>
            <a:ext cx="1077912" cy="358081"/>
          </a:xfrm>
          <a:prstGeom prst="rect">
            <a:avLst/>
          </a:prstGeom>
        </p:spPr>
      </p:pic>
    </p:spTree>
    <p:extLst>
      <p:ext uri="{BB962C8B-B14F-4D97-AF65-F5344CB8AC3E}">
        <p14:creationId xmlns:p14="http://schemas.microsoft.com/office/powerpoint/2010/main" val="3186000499"/>
      </p:ext>
    </p:extLst>
  </p:cSld>
  <p:clrMapOvr>
    <a:overrideClrMapping bg1="lt1" tx1="dk1" bg2="lt2" tx2="dk2" accent1="accent1" accent2="accent2" accent3="accent3" accent4="accent4" accent5="accent5" accent6="accent6" hlink="hlink" folHlink="folHlink"/>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C097BC-5D24-D541-B7D2-C97D9E4F78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noProof="0" dirty="0" err="1"/>
              <a:t>Klicka</a:t>
            </a:r>
            <a:r>
              <a:rPr lang="en-GB" noProof="0" dirty="0"/>
              <a:t> </a:t>
            </a:r>
            <a:r>
              <a:rPr lang="en-GB" noProof="0" dirty="0" err="1"/>
              <a:t>här</a:t>
            </a:r>
            <a:r>
              <a:rPr lang="en-GB" noProof="0" dirty="0"/>
              <a:t> </a:t>
            </a:r>
            <a:r>
              <a:rPr lang="en-GB" noProof="0" dirty="0" err="1"/>
              <a:t>för</a:t>
            </a:r>
            <a:r>
              <a:rPr lang="en-GB" noProof="0" dirty="0"/>
              <a:t> </a:t>
            </a:r>
            <a:r>
              <a:rPr lang="en-GB" noProof="0" dirty="0" err="1"/>
              <a:t>att</a:t>
            </a:r>
            <a:r>
              <a:rPr lang="en-GB" noProof="0" dirty="0"/>
              <a:t> </a:t>
            </a:r>
            <a:r>
              <a:rPr lang="en-GB" noProof="0" dirty="0" err="1"/>
              <a:t>ändra</a:t>
            </a:r>
            <a:r>
              <a:rPr lang="en-GB" noProof="0" dirty="0"/>
              <a:t> mall </a:t>
            </a:r>
            <a:r>
              <a:rPr lang="en-GB" noProof="0" dirty="0" err="1"/>
              <a:t>för</a:t>
            </a:r>
            <a:r>
              <a:rPr lang="en-GB" noProof="0" dirty="0"/>
              <a:t> </a:t>
            </a:r>
            <a:r>
              <a:rPr lang="en-GB" noProof="0" dirty="0" err="1"/>
              <a:t>rubrikformat</a:t>
            </a:r>
            <a:endParaRPr lang="en-GB" noProof="0" dirty="0"/>
          </a:p>
        </p:txBody>
      </p:sp>
      <p:sp>
        <p:nvSpPr>
          <p:cNvPr id="3" name="Platshållare för text 2">
            <a:extLst>
              <a:ext uri="{FF2B5EF4-FFF2-40B4-BE49-F238E27FC236}">
                <a16:creationId xmlns:a16="http://schemas.microsoft.com/office/drawing/2014/main" id="{DFE01D72-6C88-5D46-A46C-E62223148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noProof="0" dirty="0" err="1"/>
              <a:t>Klicka</a:t>
            </a:r>
            <a:r>
              <a:rPr lang="en-GB" noProof="0" dirty="0"/>
              <a:t> </a:t>
            </a:r>
            <a:r>
              <a:rPr lang="en-GB" noProof="0" dirty="0" err="1"/>
              <a:t>här</a:t>
            </a:r>
            <a:r>
              <a:rPr lang="en-GB" noProof="0" dirty="0"/>
              <a:t> </a:t>
            </a:r>
            <a:r>
              <a:rPr lang="en-GB" noProof="0" dirty="0" err="1"/>
              <a:t>för</a:t>
            </a:r>
            <a:r>
              <a:rPr lang="en-GB" noProof="0" dirty="0"/>
              <a:t> </a:t>
            </a:r>
            <a:r>
              <a:rPr lang="en-GB" noProof="0" dirty="0" err="1"/>
              <a:t>att</a:t>
            </a:r>
            <a:r>
              <a:rPr lang="en-GB" noProof="0" dirty="0"/>
              <a:t> </a:t>
            </a:r>
            <a:r>
              <a:rPr lang="en-GB" noProof="0" dirty="0" err="1"/>
              <a:t>ändra</a:t>
            </a:r>
            <a:r>
              <a:rPr lang="en-GB" noProof="0" dirty="0"/>
              <a:t> format </a:t>
            </a:r>
            <a:r>
              <a:rPr lang="en-GB" noProof="0" dirty="0" err="1"/>
              <a:t>på</a:t>
            </a:r>
            <a:r>
              <a:rPr lang="en-GB" noProof="0" dirty="0"/>
              <a:t> </a:t>
            </a:r>
            <a:r>
              <a:rPr lang="en-GB" noProof="0" dirty="0" err="1"/>
              <a:t>bakgrundstexten</a:t>
            </a:r>
            <a:endParaRPr lang="en-GB" noProof="0" dirty="0"/>
          </a:p>
          <a:p>
            <a:pPr lvl="1"/>
            <a:r>
              <a:rPr lang="en-GB" noProof="0" dirty="0" err="1"/>
              <a:t>Nivå</a:t>
            </a:r>
            <a:r>
              <a:rPr lang="en-GB" noProof="0" dirty="0"/>
              <a:t> </a:t>
            </a:r>
            <a:r>
              <a:rPr lang="en-GB" noProof="0" dirty="0" err="1"/>
              <a:t>två</a:t>
            </a:r>
            <a:endParaRPr lang="en-GB" noProof="0" dirty="0"/>
          </a:p>
          <a:p>
            <a:pPr lvl="2"/>
            <a:r>
              <a:rPr lang="en-GB" noProof="0" dirty="0" err="1"/>
              <a:t>Nivå</a:t>
            </a:r>
            <a:r>
              <a:rPr lang="en-GB" noProof="0" dirty="0"/>
              <a:t> </a:t>
            </a:r>
            <a:r>
              <a:rPr lang="en-GB" noProof="0" dirty="0" err="1"/>
              <a:t>tre</a:t>
            </a:r>
            <a:endParaRPr lang="en-GB" noProof="0" dirty="0"/>
          </a:p>
          <a:p>
            <a:pPr lvl="3"/>
            <a:r>
              <a:rPr lang="en-GB" noProof="0" dirty="0" err="1"/>
              <a:t>Nivå</a:t>
            </a:r>
            <a:r>
              <a:rPr lang="en-GB" noProof="0" dirty="0"/>
              <a:t> </a:t>
            </a:r>
            <a:r>
              <a:rPr lang="en-GB" noProof="0" dirty="0" err="1"/>
              <a:t>fyra</a:t>
            </a:r>
            <a:endParaRPr lang="en-GB" noProof="0" dirty="0"/>
          </a:p>
          <a:p>
            <a:pPr lvl="4"/>
            <a:r>
              <a:rPr lang="en-GB" noProof="0" dirty="0" err="1"/>
              <a:t>Nivå</a:t>
            </a:r>
            <a:r>
              <a:rPr lang="en-GB" noProof="0" dirty="0"/>
              <a:t> fem</a:t>
            </a:r>
          </a:p>
        </p:txBody>
      </p:sp>
      <p:sp>
        <p:nvSpPr>
          <p:cNvPr id="4" name="Platshållare för datum 3">
            <a:extLst>
              <a:ext uri="{FF2B5EF4-FFF2-40B4-BE49-F238E27FC236}">
                <a16:creationId xmlns:a16="http://schemas.microsoft.com/office/drawing/2014/main" id="{B1C5F608-2730-2040-AD18-5009FBBA01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5290BC-E539-3B40-92FD-BCEEC1527CD2}" type="datetimeFigureOut">
              <a:rPr lang="en-GB" noProof="0" smtClean="0"/>
              <a:t>21/08/2026</a:t>
            </a:fld>
            <a:endParaRPr lang="en-GB" noProof="0"/>
          </a:p>
        </p:txBody>
      </p:sp>
      <p:sp>
        <p:nvSpPr>
          <p:cNvPr id="5" name="Platshållare för sidfot 4">
            <a:extLst>
              <a:ext uri="{FF2B5EF4-FFF2-40B4-BE49-F238E27FC236}">
                <a16:creationId xmlns:a16="http://schemas.microsoft.com/office/drawing/2014/main" id="{A6A901AD-B2A2-6543-BE27-DD56C26A34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noProof="0"/>
          </a:p>
        </p:txBody>
      </p:sp>
      <p:sp>
        <p:nvSpPr>
          <p:cNvPr id="6" name="Platshållare för bildnummer 5">
            <a:extLst>
              <a:ext uri="{FF2B5EF4-FFF2-40B4-BE49-F238E27FC236}">
                <a16:creationId xmlns:a16="http://schemas.microsoft.com/office/drawing/2014/main" id="{32EB5182-753F-E241-94A2-937B30B2D8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0D0738-23DA-A745-9B84-DD183761B382}" type="slidenum">
              <a:rPr lang="en-GB" noProof="0" smtClean="0"/>
              <a:t>‹#›</a:t>
            </a:fld>
            <a:endParaRPr lang="en-GB" noProof="0"/>
          </a:p>
        </p:txBody>
      </p:sp>
    </p:spTree>
    <p:extLst>
      <p:ext uri="{BB962C8B-B14F-4D97-AF65-F5344CB8AC3E}">
        <p14:creationId xmlns:p14="http://schemas.microsoft.com/office/powerpoint/2010/main" val="4230557473"/>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98" r:id="rId3"/>
    <p:sldLayoutId id="2147483661" r:id="rId4"/>
    <p:sldLayoutId id="2147483699" r:id="rId5"/>
    <p:sldLayoutId id="2147483663" r:id="rId6"/>
    <p:sldLayoutId id="2147483682" r:id="rId7"/>
    <p:sldLayoutId id="2147483665" r:id="rId8"/>
    <p:sldLayoutId id="2147483667" r:id="rId9"/>
    <p:sldLayoutId id="2147483668" r:id="rId10"/>
    <p:sldLayoutId id="2147483669" r:id="rId11"/>
    <p:sldLayoutId id="2147483670" r:id="rId12"/>
    <p:sldLayoutId id="2147483683" r:id="rId13"/>
    <p:sldLayoutId id="2147483684" r:id="rId14"/>
    <p:sldLayoutId id="2147483685" r:id="rId15"/>
    <p:sldLayoutId id="2147483686" r:id="rId16"/>
    <p:sldLayoutId id="2147483687" r:id="rId17"/>
    <p:sldLayoutId id="2147483679" r:id="rId18"/>
    <p:sldLayoutId id="2147483680" r:id="rId19"/>
    <p:sldLayoutId id="2147483688" r:id="rId20"/>
    <p:sldLayoutId id="2147483689" r:id="rId21"/>
    <p:sldLayoutId id="2147483694" r:id="rId22"/>
    <p:sldLayoutId id="2147483690" r:id="rId23"/>
    <p:sldLayoutId id="2147483696" r:id="rId24"/>
    <p:sldLayoutId id="2147483691" r:id="rId25"/>
    <p:sldLayoutId id="2147483695" r:id="rId26"/>
    <p:sldLayoutId id="2147483692" r:id="rId27"/>
    <p:sldLayoutId id="2147483693" r:id="rId28"/>
    <p:sldLayoutId id="2147483697" r:id="rId29"/>
    <p:sldLayoutId id="2147483681" r:id="rId30"/>
    <p:sldLayoutId id="2147483700" r:id="rId31"/>
    <p:sldLayoutId id="2147483701" r:id="rId32"/>
  </p:sldLayoutIdLst>
  <p:txStyles>
    <p:titleStyle>
      <a:lvl1pPr algn="l" defTabSz="914400" rtl="0" eaLnBrk="1" latinLnBrk="0" hangingPunct="1">
        <a:lnSpc>
          <a:spcPct val="90000"/>
        </a:lnSpc>
        <a:spcBef>
          <a:spcPct val="0"/>
        </a:spcBef>
        <a:buNone/>
        <a:defRPr sz="4400" b="1" i="0" kern="1200" baseline="0">
          <a:solidFill>
            <a:schemeClr val="tx1"/>
          </a:solidFill>
          <a:latin typeface="Maven Pro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aven Pro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aven Pro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aven Pro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aven Pro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aven Pro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7" userDrawn="1">
          <p15:clr>
            <a:srgbClr val="F26B43"/>
          </p15:clr>
        </p15:guide>
        <p15:guide id="3" pos="4793"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1.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hyperlink" Target="https://proceedings.jacow.org/icalepcs2025/pdf/WEAG006.pdf" TargetMode="External"/><Relationship Id="rId2" Type="http://schemas.openxmlformats.org/officeDocument/2006/relationships/hyperlink" Target="https://proceedings.jacow.org/icalepcs2025/doi/jacow-icalepcs2025-thag006/" TargetMode="External"/><Relationship Id="rId1" Type="http://schemas.openxmlformats.org/officeDocument/2006/relationships/slideLayout" Target="../slideLayouts/slideLayout22.xml"/><Relationship Id="rId4" Type="http://schemas.openxmlformats.org/officeDocument/2006/relationships/hyperlink" Target="https://proceedings.jacow.org/icalepcs2025/pdf/THAG006_talk.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hyperlink" Target="https://proceedings.jacow.org/icalepcs2025/doi/jacow-icalepcs2025-thag002/" TargetMode="External"/><Relationship Id="rId2" Type="http://schemas.openxmlformats.org/officeDocument/2006/relationships/image" Target="../media/image19.emf"/><Relationship Id="rId1" Type="http://schemas.openxmlformats.org/officeDocument/2006/relationships/slideLayout" Target="../slideLayouts/slideLayout10.xml"/><Relationship Id="rId5" Type="http://schemas.openxmlformats.org/officeDocument/2006/relationships/hyperlink" Target="https://proceedings.jacow.org/icalepcs2025/pdf/THAG002_talk.pdf" TargetMode="External"/><Relationship Id="rId4" Type="http://schemas.openxmlformats.org/officeDocument/2006/relationships/hyperlink" Target="https://proceedings.jacow.org/icalepcs2025/pdf/THAG002.pdf"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tshållare för text 11">
            <a:extLst>
              <a:ext uri="{FF2B5EF4-FFF2-40B4-BE49-F238E27FC236}">
                <a16:creationId xmlns:a16="http://schemas.microsoft.com/office/drawing/2014/main" id="{9E91B34A-545D-7148-A7BE-D955C6E84906}"/>
              </a:ext>
            </a:extLst>
          </p:cNvPr>
          <p:cNvSpPr>
            <a:spLocks noGrp="1"/>
          </p:cNvSpPr>
          <p:nvPr>
            <p:ph type="body" sz="quarter" idx="10"/>
          </p:nvPr>
        </p:nvSpPr>
        <p:spPr/>
        <p:txBody>
          <a:bodyPr/>
          <a:lstStyle/>
          <a:p>
            <a:r>
              <a:rPr lang="en-GB" noProof="0" dirty="0"/>
              <a:t>Carla Takahashi &amp; </a:t>
            </a:r>
            <a:r>
              <a:rPr lang="en-GB" noProof="0" dirty="0" err="1"/>
              <a:t>Yimeng</a:t>
            </a:r>
            <a:r>
              <a:rPr lang="en-GB" noProof="0" dirty="0"/>
              <a:t> Li</a:t>
            </a:r>
          </a:p>
        </p:txBody>
      </p:sp>
      <p:sp>
        <p:nvSpPr>
          <p:cNvPr id="11" name="Rubrik 10">
            <a:extLst>
              <a:ext uri="{FF2B5EF4-FFF2-40B4-BE49-F238E27FC236}">
                <a16:creationId xmlns:a16="http://schemas.microsoft.com/office/drawing/2014/main" id="{AC54D91F-A8ED-8144-9D88-0EC24F406477}"/>
              </a:ext>
            </a:extLst>
          </p:cNvPr>
          <p:cNvSpPr>
            <a:spLocks noGrp="1"/>
          </p:cNvSpPr>
          <p:nvPr>
            <p:ph type="title"/>
          </p:nvPr>
        </p:nvSpPr>
        <p:spPr/>
        <p:txBody>
          <a:bodyPr/>
          <a:lstStyle/>
          <a:p>
            <a:r>
              <a:rPr lang="en-GB" noProof="0" dirty="0"/>
              <a:t>Experiments Control System</a:t>
            </a:r>
          </a:p>
        </p:txBody>
      </p:sp>
      <p:sp>
        <p:nvSpPr>
          <p:cNvPr id="13" name="Platshållare för text 12">
            <a:extLst>
              <a:ext uri="{FF2B5EF4-FFF2-40B4-BE49-F238E27FC236}">
                <a16:creationId xmlns:a16="http://schemas.microsoft.com/office/drawing/2014/main" id="{954CE19B-F6E9-6247-9239-E31727EF937C}"/>
              </a:ext>
            </a:extLst>
          </p:cNvPr>
          <p:cNvSpPr>
            <a:spLocks noGrp="1"/>
          </p:cNvSpPr>
          <p:nvPr>
            <p:ph type="body" sz="quarter" idx="12"/>
          </p:nvPr>
        </p:nvSpPr>
        <p:spPr/>
        <p:txBody>
          <a:bodyPr/>
          <a:lstStyle/>
          <a:p>
            <a:r>
              <a:rPr lang="en-GB" noProof="0" dirty="0"/>
              <a:t>ICT Software</a:t>
            </a:r>
          </a:p>
        </p:txBody>
      </p:sp>
    </p:spTree>
    <p:extLst>
      <p:ext uri="{BB962C8B-B14F-4D97-AF65-F5344CB8AC3E}">
        <p14:creationId xmlns:p14="http://schemas.microsoft.com/office/powerpoint/2010/main" val="2318145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3">
            <a:extLst>
              <a:ext uri="{FF2B5EF4-FFF2-40B4-BE49-F238E27FC236}">
                <a16:creationId xmlns:a16="http://schemas.microsoft.com/office/drawing/2014/main" id="{FD487259-6A33-5446-A63F-24588F4F1A53}"/>
              </a:ext>
            </a:extLst>
          </p:cNvPr>
          <p:cNvSpPr>
            <a:spLocks noGrp="1"/>
          </p:cNvSpPr>
          <p:nvPr>
            <p:ph type="title"/>
          </p:nvPr>
        </p:nvSpPr>
        <p:spPr/>
        <p:txBody>
          <a:bodyPr/>
          <a:lstStyle/>
          <a:p>
            <a:r>
              <a:rPr lang="en-GB" noProof="0" dirty="0"/>
              <a:t>Orchestrating 4th Generation Experiments at MAX IV</a:t>
            </a:r>
          </a:p>
        </p:txBody>
      </p:sp>
      <p:sp>
        <p:nvSpPr>
          <p:cNvPr id="15" name="Platshållare för text 14">
            <a:extLst>
              <a:ext uri="{FF2B5EF4-FFF2-40B4-BE49-F238E27FC236}">
                <a16:creationId xmlns:a16="http://schemas.microsoft.com/office/drawing/2014/main" id="{1869BB08-C2CA-D44E-A3A9-3B35B04640BA}"/>
              </a:ext>
            </a:extLst>
          </p:cNvPr>
          <p:cNvSpPr>
            <a:spLocks noGrp="1"/>
          </p:cNvSpPr>
          <p:nvPr>
            <p:ph type="body" sz="quarter" idx="10"/>
          </p:nvPr>
        </p:nvSpPr>
        <p:spPr>
          <a:xfrm>
            <a:off x="608399" y="608400"/>
            <a:ext cx="4511235" cy="369332"/>
          </a:xfrm>
        </p:spPr>
        <p:txBody>
          <a:bodyPr/>
          <a:lstStyle/>
          <a:p>
            <a:r>
              <a:rPr lang="en-GB" noProof="0" dirty="0"/>
              <a:t>Experiments Control System </a:t>
            </a:r>
          </a:p>
        </p:txBody>
      </p:sp>
      <p:sp>
        <p:nvSpPr>
          <p:cNvPr id="16" name="Platshållare för text 15">
            <a:extLst>
              <a:ext uri="{FF2B5EF4-FFF2-40B4-BE49-F238E27FC236}">
                <a16:creationId xmlns:a16="http://schemas.microsoft.com/office/drawing/2014/main" id="{E41503BE-D3BB-1846-A98B-F78BD46DC7F5}"/>
              </a:ext>
            </a:extLst>
          </p:cNvPr>
          <p:cNvSpPr>
            <a:spLocks noGrp="1"/>
          </p:cNvSpPr>
          <p:nvPr>
            <p:ph type="body" sz="quarter" idx="11"/>
          </p:nvPr>
        </p:nvSpPr>
        <p:spPr/>
        <p:txBody>
          <a:bodyPr/>
          <a:lstStyle/>
          <a:p>
            <a:r>
              <a:rPr lang="en-GB" i="1" noProof="0" dirty="0"/>
              <a:t>Continuous Scans, Multimodal Measurements, and Hardware-Synchronized Data Acquisition</a:t>
            </a:r>
            <a:endParaRPr lang="en-GB" noProof="0" dirty="0"/>
          </a:p>
        </p:txBody>
      </p:sp>
      <p:sp>
        <p:nvSpPr>
          <p:cNvPr id="17" name="Platshållare för text 16">
            <a:extLst>
              <a:ext uri="{FF2B5EF4-FFF2-40B4-BE49-F238E27FC236}">
                <a16:creationId xmlns:a16="http://schemas.microsoft.com/office/drawing/2014/main" id="{363363A9-4059-424F-8FB8-461045FAAB4D}"/>
              </a:ext>
            </a:extLst>
          </p:cNvPr>
          <p:cNvSpPr>
            <a:spLocks noGrp="1"/>
          </p:cNvSpPr>
          <p:nvPr>
            <p:ph type="body" sz="quarter" idx="12"/>
          </p:nvPr>
        </p:nvSpPr>
        <p:spPr/>
        <p:txBody>
          <a:bodyPr/>
          <a:lstStyle/>
          <a:p>
            <a:r>
              <a:rPr lang="en-GB" noProof="0" dirty="0"/>
              <a:t>ICT Software</a:t>
            </a:r>
          </a:p>
        </p:txBody>
      </p:sp>
    </p:spTree>
    <p:extLst>
      <p:ext uri="{BB962C8B-B14F-4D97-AF65-F5344CB8AC3E}">
        <p14:creationId xmlns:p14="http://schemas.microsoft.com/office/powerpoint/2010/main" val="3007799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F3237-0F70-3B7A-7A65-ABC291704FC0}"/>
              </a:ext>
            </a:extLst>
          </p:cNvPr>
          <p:cNvSpPr>
            <a:spLocks noGrp="1"/>
          </p:cNvSpPr>
          <p:nvPr>
            <p:ph type="title"/>
          </p:nvPr>
        </p:nvSpPr>
        <p:spPr/>
        <p:txBody>
          <a:bodyPr/>
          <a:lstStyle/>
          <a:p>
            <a:r>
              <a:rPr lang="en-GB" noProof="0" dirty="0"/>
              <a:t>Outline</a:t>
            </a:r>
          </a:p>
        </p:txBody>
      </p:sp>
      <p:sp>
        <p:nvSpPr>
          <p:cNvPr id="3" name="Text Placeholder 2">
            <a:extLst>
              <a:ext uri="{FF2B5EF4-FFF2-40B4-BE49-F238E27FC236}">
                <a16:creationId xmlns:a16="http://schemas.microsoft.com/office/drawing/2014/main" id="{28ACBF11-0DD6-A40D-56C1-67CF14C8613E}"/>
              </a:ext>
            </a:extLst>
          </p:cNvPr>
          <p:cNvSpPr>
            <a:spLocks noGrp="1"/>
          </p:cNvSpPr>
          <p:nvPr>
            <p:ph type="body" sz="quarter" idx="11"/>
          </p:nvPr>
        </p:nvSpPr>
        <p:spPr/>
        <p:txBody>
          <a:bodyPr/>
          <a:lstStyle/>
          <a:p>
            <a:r>
              <a:rPr lang="en-GB" noProof="0" dirty="0"/>
              <a:t>Control System and Orchestration</a:t>
            </a:r>
          </a:p>
          <a:p>
            <a:r>
              <a:rPr lang="en-GB" noProof="0" dirty="0"/>
              <a:t>Tomography case</a:t>
            </a:r>
          </a:p>
          <a:p>
            <a:r>
              <a:rPr lang="en-GB" noProof="0" dirty="0"/>
              <a:t>Continuous Scans</a:t>
            </a:r>
          </a:p>
          <a:p>
            <a:r>
              <a:rPr lang="en-GB" noProof="0" dirty="0"/>
              <a:t>Multimodal Experiments</a:t>
            </a:r>
          </a:p>
        </p:txBody>
      </p:sp>
    </p:spTree>
    <p:extLst>
      <p:ext uri="{BB962C8B-B14F-4D97-AF65-F5344CB8AC3E}">
        <p14:creationId xmlns:p14="http://schemas.microsoft.com/office/powerpoint/2010/main" val="8067667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B067462-CD59-2515-3314-02F903229FDF}"/>
              </a:ext>
            </a:extLst>
          </p:cNvPr>
          <p:cNvSpPr>
            <a:spLocks noGrp="1"/>
          </p:cNvSpPr>
          <p:nvPr>
            <p:ph type="body" sz="quarter" idx="13"/>
          </p:nvPr>
        </p:nvSpPr>
        <p:spPr/>
        <p:txBody>
          <a:bodyPr/>
          <a:lstStyle/>
          <a:p>
            <a:r>
              <a:rPr lang="en-GB" noProof="0" dirty="0"/>
              <a:t>ICT Software</a:t>
            </a:r>
          </a:p>
        </p:txBody>
      </p:sp>
      <p:sp>
        <p:nvSpPr>
          <p:cNvPr id="11" name="Rubrik 10">
            <a:extLst>
              <a:ext uri="{FF2B5EF4-FFF2-40B4-BE49-F238E27FC236}">
                <a16:creationId xmlns:a16="http://schemas.microsoft.com/office/drawing/2014/main" id="{848BA895-21E4-F64A-A737-172A1D7D296F}"/>
              </a:ext>
            </a:extLst>
          </p:cNvPr>
          <p:cNvSpPr>
            <a:spLocks noGrp="1"/>
          </p:cNvSpPr>
          <p:nvPr>
            <p:ph type="title"/>
          </p:nvPr>
        </p:nvSpPr>
        <p:spPr/>
        <p:txBody>
          <a:bodyPr/>
          <a:lstStyle/>
          <a:p>
            <a:r>
              <a:rPr lang="en-GB" noProof="0" dirty="0"/>
              <a:t>Control System and Orchestration</a:t>
            </a:r>
          </a:p>
        </p:txBody>
      </p:sp>
      <p:pic>
        <p:nvPicPr>
          <p:cNvPr id="18" name="Picture Placeholder 17">
            <a:extLst>
              <a:ext uri="{FF2B5EF4-FFF2-40B4-BE49-F238E27FC236}">
                <a16:creationId xmlns:a16="http://schemas.microsoft.com/office/drawing/2014/main" id="{A044EDB0-83A4-2ADD-166A-12B52780835B}"/>
              </a:ext>
            </a:extLst>
          </p:cNvPr>
          <p:cNvPicPr>
            <a:picLocks noGrp="1" noChangeAspect="1"/>
          </p:cNvPicPr>
          <p:nvPr>
            <p:ph type="pic" sz="quarter" idx="10"/>
          </p:nvPr>
        </p:nvPicPr>
        <p:blipFill>
          <a:blip r:embed="rId2"/>
          <a:srcRect l="-4399" t="-17165" r="-4357" b="-17165"/>
          <a:stretch>
            <a:fillRect/>
          </a:stretch>
        </p:blipFill>
        <p:spPr>
          <a:xfrm>
            <a:off x="4583113" y="0"/>
            <a:ext cx="7608887" cy="6858000"/>
          </a:xfrm>
          <a:prstGeom prst="rect">
            <a:avLst/>
          </a:prstGeom>
          <a:noFill/>
        </p:spPr>
      </p:pic>
    </p:spTree>
    <p:extLst>
      <p:ext uri="{BB962C8B-B14F-4D97-AF65-F5344CB8AC3E}">
        <p14:creationId xmlns:p14="http://schemas.microsoft.com/office/powerpoint/2010/main" val="2022076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0"/>
          <p:cNvSpPr txBox="1">
            <a:spLocks noGrp="1"/>
          </p:cNvSpPr>
          <p:nvPr>
            <p:ph type="title"/>
          </p:nvPr>
        </p:nvSpPr>
        <p:spPr>
          <a:xfrm>
            <a:off x="0" y="-465833"/>
            <a:ext cx="12192000" cy="350890"/>
          </a:xfrm>
          <a:prstGeom prst="rect">
            <a:avLst/>
          </a:prstGeom>
        </p:spPr>
        <p:txBody>
          <a:bodyPr spcFirstLastPara="1" vert="horz" wrap="square" lIns="91433" tIns="45700" rIns="91433" bIns="45700" rtlCol="0" anchor="t" anchorCtr="0">
            <a:spAutoFit/>
          </a:bodyPr>
          <a:lstStyle/>
          <a:p>
            <a:endParaRPr/>
          </a:p>
        </p:txBody>
      </p:sp>
      <p:pic>
        <p:nvPicPr>
          <p:cNvPr id="197" name="Google Shape;197;p30"/>
          <p:cNvPicPr preferRelativeResize="0"/>
          <p:nvPr/>
        </p:nvPicPr>
        <p:blipFill>
          <a:blip r:embed="rId3">
            <a:alphaModFix/>
          </a:blip>
          <a:stretch>
            <a:fillRect/>
          </a:stretch>
        </p:blipFill>
        <p:spPr>
          <a:xfrm>
            <a:off x="177768" y="127934"/>
            <a:ext cx="1276564" cy="1143518"/>
          </a:xfrm>
          <a:prstGeom prst="rect">
            <a:avLst/>
          </a:prstGeom>
          <a:noFill/>
          <a:ln>
            <a:noFill/>
          </a:ln>
        </p:spPr>
      </p:pic>
      <p:sp>
        <p:nvSpPr>
          <p:cNvPr id="198" name="Google Shape;198;p30"/>
          <p:cNvSpPr txBox="1"/>
          <p:nvPr/>
        </p:nvSpPr>
        <p:spPr>
          <a:xfrm>
            <a:off x="2663467" y="1028501"/>
            <a:ext cx="7634400" cy="1559104"/>
          </a:xfrm>
          <a:prstGeom prst="rect">
            <a:avLst/>
          </a:prstGeom>
          <a:noFill/>
          <a:ln>
            <a:noFill/>
          </a:ln>
        </p:spPr>
        <p:txBody>
          <a:bodyPr spcFirstLastPara="1" wrap="square" lIns="121900" tIns="121900" rIns="121900" bIns="121900" anchor="t" anchorCtr="0">
            <a:spAutoFit/>
          </a:bodyPr>
          <a:lstStyle/>
          <a:p>
            <a:pPr marL="609585" indent="-440256">
              <a:buClr>
                <a:schemeClr val="dk1"/>
              </a:buClr>
              <a:buSzPts val="1600"/>
              <a:buChar char="●"/>
            </a:pPr>
            <a:r>
              <a:rPr lang="en-GB" sz="2133" dirty="0">
                <a:solidFill>
                  <a:schemeClr val="dk1"/>
                </a:solidFill>
              </a:rPr>
              <a:t>A materials science beamline</a:t>
            </a:r>
            <a:endParaRPr sz="2133" dirty="0">
              <a:solidFill>
                <a:schemeClr val="dk1"/>
              </a:solidFill>
            </a:endParaRPr>
          </a:p>
          <a:p>
            <a:pPr marL="609585" indent="-440256">
              <a:buClr>
                <a:schemeClr val="dk1"/>
              </a:buClr>
              <a:buSzPts val="1600"/>
              <a:buChar char="●"/>
            </a:pPr>
            <a:r>
              <a:rPr lang="en-GB" sz="2133" dirty="0">
                <a:solidFill>
                  <a:schemeClr val="dk1"/>
                </a:solidFill>
              </a:rPr>
              <a:t>Operates in hard X-ray range 15-35 </a:t>
            </a:r>
            <a:r>
              <a:rPr lang="en-GB" sz="2133" dirty="0" err="1">
                <a:solidFill>
                  <a:schemeClr val="dk1"/>
                </a:solidFill>
              </a:rPr>
              <a:t>kev</a:t>
            </a:r>
            <a:endParaRPr sz="2133" dirty="0" err="1">
              <a:solidFill>
                <a:schemeClr val="dk1"/>
              </a:solidFill>
            </a:endParaRPr>
          </a:p>
          <a:p>
            <a:pPr marL="609585" indent="-440256">
              <a:buClr>
                <a:schemeClr val="dk1"/>
              </a:buClr>
              <a:buSzPts val="1600"/>
              <a:buChar char="●"/>
            </a:pPr>
            <a:r>
              <a:rPr lang="en-GB" sz="2133" dirty="0">
                <a:solidFill>
                  <a:schemeClr val="dk1"/>
                </a:solidFill>
              </a:rPr>
              <a:t>Three </a:t>
            </a:r>
            <a:r>
              <a:rPr lang="en-GB" sz="2133" dirty="0" err="1">
                <a:solidFill>
                  <a:schemeClr val="dk1"/>
                </a:solidFill>
              </a:rPr>
              <a:t>endstations</a:t>
            </a:r>
            <a:r>
              <a:rPr lang="en-GB" sz="2133" dirty="0">
                <a:solidFill>
                  <a:schemeClr val="dk1"/>
                </a:solidFill>
              </a:rPr>
              <a:t>: full-field imaging, versatile powder diffraction, and high-resolution powder diffraction(ongoing).</a:t>
            </a:r>
            <a:endParaRPr sz="2133" dirty="0">
              <a:solidFill>
                <a:schemeClr val="dk1"/>
              </a:solidFill>
            </a:endParaRPr>
          </a:p>
        </p:txBody>
      </p:sp>
      <p:pic>
        <p:nvPicPr>
          <p:cNvPr id="199" name="Google Shape;199;p30"/>
          <p:cNvPicPr preferRelativeResize="0"/>
          <p:nvPr/>
        </p:nvPicPr>
        <p:blipFill rotWithShape="1">
          <a:blip r:embed="rId4">
            <a:alphaModFix/>
          </a:blip>
          <a:srcRect t="15127" b="11580"/>
          <a:stretch/>
        </p:blipFill>
        <p:spPr>
          <a:xfrm>
            <a:off x="61783" y="2923749"/>
            <a:ext cx="6574284" cy="3042420"/>
          </a:xfrm>
          <a:prstGeom prst="rect">
            <a:avLst/>
          </a:prstGeom>
          <a:noFill/>
          <a:ln>
            <a:noFill/>
          </a:ln>
        </p:spPr>
      </p:pic>
      <p:pic>
        <p:nvPicPr>
          <p:cNvPr id="200" name="Google Shape;200;p30"/>
          <p:cNvPicPr preferRelativeResize="0"/>
          <p:nvPr/>
        </p:nvPicPr>
        <p:blipFill>
          <a:blip r:embed="rId5">
            <a:alphaModFix/>
          </a:blip>
          <a:stretch>
            <a:fillRect/>
          </a:stretch>
        </p:blipFill>
        <p:spPr>
          <a:xfrm>
            <a:off x="5986667" y="2069746"/>
            <a:ext cx="6573701" cy="4801905"/>
          </a:xfrm>
          <a:prstGeom prst="rect">
            <a:avLst/>
          </a:prstGeom>
          <a:noFill/>
          <a:ln>
            <a:noFill/>
          </a:ln>
        </p:spPr>
      </p:pic>
      <p:sp>
        <p:nvSpPr>
          <p:cNvPr id="201" name="Google Shape;201;p30"/>
          <p:cNvSpPr/>
          <p:nvPr/>
        </p:nvSpPr>
        <p:spPr>
          <a:xfrm>
            <a:off x="11352567" y="4397700"/>
            <a:ext cx="626000" cy="193200"/>
          </a:xfrm>
          <a:prstGeom prst="roundRect">
            <a:avLst>
              <a:gd name="adj" fmla="val 16667"/>
            </a:avLst>
          </a:prstGeom>
          <a:noFill/>
          <a:ln w="19050" cap="flat" cmpd="sng">
            <a:solidFill>
              <a:srgbClr val="FF0000"/>
            </a:solidFill>
            <a:prstDash val="solid"/>
            <a:round/>
            <a:headEnd type="none" w="sm" len="sm"/>
            <a:tailEnd type="none" w="sm" len="sm"/>
          </a:ln>
        </p:spPr>
        <p:txBody>
          <a:bodyPr spcFirstLastPara="1" wrap="square" lIns="121900" tIns="121900" rIns="121900" bIns="121900" anchor="ctr" anchorCtr="0">
            <a:noAutofit/>
          </a:bodyPr>
          <a:lstStyle/>
          <a:p>
            <a:pPr algn="ctr"/>
            <a:endParaRPr sz="2400">
              <a:latin typeface="Maven Pro Medium"/>
              <a:ea typeface="Maven Pro Medium"/>
              <a:cs typeface="Maven Pro Medium"/>
              <a:sym typeface="Maven Pro Medium"/>
            </a:endParaRPr>
          </a:p>
        </p:txBody>
      </p:sp>
      <p:sp>
        <p:nvSpPr>
          <p:cNvPr id="2" name="Rubrik 10">
            <a:extLst>
              <a:ext uri="{FF2B5EF4-FFF2-40B4-BE49-F238E27FC236}">
                <a16:creationId xmlns:a16="http://schemas.microsoft.com/office/drawing/2014/main" id="{F6658E26-DF55-B988-152C-5B0EE63575F9}"/>
              </a:ext>
            </a:extLst>
          </p:cNvPr>
          <p:cNvSpPr txBox="1">
            <a:spLocks/>
          </p:cNvSpPr>
          <p:nvPr/>
        </p:nvSpPr>
        <p:spPr>
          <a:xfrm>
            <a:off x="2068483" y="379413"/>
            <a:ext cx="3872345" cy="512418"/>
          </a:xfrm>
          <a:prstGeom prst="rect">
            <a:avLst/>
          </a:prstGeom>
          <a:noFill/>
          <a:ln>
            <a:noFill/>
          </a:ln>
        </p:spPr>
        <p:txBody>
          <a:bodyPr spcFirstLastPara="1" vert="horz" wrap="square" lIns="68575" tIns="34275" rIns="68575" bIns="34275" rtlCol="0" anchor="t" anchorCtr="0">
            <a:spAutoFit/>
          </a:bodyPr>
          <a:lstStyle>
            <a:lvl1pPr lvl="0" algn="l" defTabSz="914400" rtl="0" eaLnBrk="1" latinLnBrk="0" hangingPunct="1">
              <a:lnSpc>
                <a:spcPct val="90000"/>
              </a:lnSpc>
              <a:spcBef>
                <a:spcPts val="0"/>
              </a:spcBef>
              <a:spcAft>
                <a:spcPts val="0"/>
              </a:spcAft>
              <a:buClr>
                <a:schemeClr val="dk1"/>
              </a:buClr>
              <a:buSzPts val="1400"/>
              <a:buFont typeface="Open Sans Light"/>
              <a:buNone/>
              <a:defRPr sz="1867" b="0" i="0" kern="1200" baseline="0">
                <a:solidFill>
                  <a:schemeClr val="tx1"/>
                </a:solidFill>
                <a:latin typeface="Open Sans Light"/>
                <a:ea typeface="Open Sans Light"/>
                <a:cs typeface="Open Sans Light"/>
                <a:sym typeface="Open Sans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r>
              <a:rPr lang="en-GB" sz="3200" dirty="0">
                <a:latin typeface="Maven Pro" pitchFamily="2" charset="77"/>
              </a:rPr>
              <a:t>Tomography case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1"/>
          <p:cNvSpPr txBox="1">
            <a:spLocks noGrp="1"/>
          </p:cNvSpPr>
          <p:nvPr>
            <p:ph type="title"/>
          </p:nvPr>
        </p:nvSpPr>
        <p:spPr>
          <a:xfrm>
            <a:off x="0" y="-465833"/>
            <a:ext cx="12192000" cy="350890"/>
          </a:xfrm>
          <a:prstGeom prst="rect">
            <a:avLst/>
          </a:prstGeom>
        </p:spPr>
        <p:txBody>
          <a:bodyPr spcFirstLastPara="1" vert="horz" wrap="square" lIns="91433" tIns="45700" rIns="91433" bIns="45700" rtlCol="0" anchor="t" anchorCtr="0">
            <a:spAutoFit/>
          </a:bodyPr>
          <a:lstStyle/>
          <a:p>
            <a:endParaRPr/>
          </a:p>
        </p:txBody>
      </p:sp>
      <p:sp>
        <p:nvSpPr>
          <p:cNvPr id="207" name="Google Shape;207;p31"/>
          <p:cNvSpPr txBox="1"/>
          <p:nvPr/>
        </p:nvSpPr>
        <p:spPr>
          <a:xfrm>
            <a:off x="1239136" y="1138360"/>
            <a:ext cx="10440800" cy="1723508"/>
          </a:xfrm>
          <a:prstGeom prst="rect">
            <a:avLst/>
          </a:prstGeom>
          <a:noFill/>
          <a:ln>
            <a:noFill/>
          </a:ln>
        </p:spPr>
        <p:txBody>
          <a:bodyPr spcFirstLastPara="1" wrap="square" lIns="121900" tIns="121900" rIns="121900" bIns="121900" anchor="t" anchorCtr="0">
            <a:spAutoFit/>
          </a:bodyPr>
          <a:lstStyle/>
          <a:p>
            <a:pPr marL="380990" indent="-380990">
              <a:buChar char="•"/>
            </a:pPr>
            <a:r>
              <a:rPr lang="en-GB" sz="2400">
                <a:solidFill>
                  <a:schemeClr val="dk1"/>
                </a:solidFill>
                <a:latin typeface="Maven Pro Medium"/>
              </a:rPr>
              <a:t>Supports a </a:t>
            </a:r>
            <a:r>
              <a:rPr lang="en-GB" sz="2400" b="1">
                <a:solidFill>
                  <a:schemeClr val="dk1"/>
                </a:solidFill>
                <a:latin typeface="Maven Pro Medium"/>
              </a:rPr>
              <a:t>wide range of sample types and environments</a:t>
            </a:r>
          </a:p>
          <a:p>
            <a:pPr marL="380990" indent="-380990">
              <a:buFontTx/>
              <a:buChar char="•"/>
            </a:pPr>
            <a:r>
              <a:rPr lang="sv-SE" sz="2400" dirty="0" err="1">
                <a:solidFill>
                  <a:schemeClr val="dk1"/>
                </a:solidFill>
                <a:latin typeface="Maven Pro Medium"/>
                <a:sym typeface="Maven Pro Medium"/>
              </a:rPr>
              <a:t>Effective</a:t>
            </a:r>
            <a:r>
              <a:rPr lang="sv-SE" sz="2400" dirty="0">
                <a:solidFill>
                  <a:schemeClr val="dk1"/>
                </a:solidFill>
                <a:latin typeface="Maven Pro Medium"/>
                <a:sym typeface="Maven Pro Medium"/>
              </a:rPr>
              <a:t> pixel </a:t>
            </a:r>
            <a:r>
              <a:rPr lang="sv-SE" sz="2400" dirty="0" err="1">
                <a:solidFill>
                  <a:schemeClr val="dk1"/>
                </a:solidFill>
                <a:latin typeface="Maven Pro Medium"/>
                <a:sym typeface="Maven Pro Medium"/>
              </a:rPr>
              <a:t>size</a:t>
            </a:r>
            <a:r>
              <a:rPr lang="sv-SE" sz="2400" dirty="0">
                <a:solidFill>
                  <a:schemeClr val="dk1"/>
                </a:solidFill>
                <a:latin typeface="Maven Pro Medium"/>
                <a:sym typeface="Maven Pro Medium"/>
              </a:rPr>
              <a:t>: 550 </a:t>
            </a:r>
            <a:r>
              <a:rPr lang="sv-SE" sz="2400" dirty="0" err="1">
                <a:solidFill>
                  <a:schemeClr val="dk1"/>
                </a:solidFill>
                <a:latin typeface="Maven Pro Medium"/>
                <a:sym typeface="Maven Pro Medium"/>
              </a:rPr>
              <a:t>nm</a:t>
            </a:r>
            <a:r>
              <a:rPr lang="sv-SE" sz="2400" dirty="0">
                <a:solidFill>
                  <a:schemeClr val="dk1"/>
                </a:solidFill>
                <a:latin typeface="Maven Pro Medium"/>
                <a:sym typeface="Maven Pro Medium"/>
              </a:rPr>
              <a:t> or 275 </a:t>
            </a:r>
            <a:r>
              <a:rPr lang="sv-SE" sz="2400" dirty="0" err="1">
                <a:solidFill>
                  <a:schemeClr val="dk1"/>
                </a:solidFill>
                <a:latin typeface="Maven Pro Medium"/>
                <a:sym typeface="Maven Pro Medium"/>
              </a:rPr>
              <a:t>nm</a:t>
            </a:r>
            <a:endParaRPr lang="en-GB" sz="2400" dirty="0">
              <a:solidFill>
                <a:schemeClr val="dk1"/>
              </a:solidFill>
              <a:latin typeface="Maven Pro Medium"/>
            </a:endParaRPr>
          </a:p>
          <a:p>
            <a:pPr marL="380990" indent="-380990">
              <a:buChar char="•"/>
            </a:pPr>
            <a:r>
              <a:rPr lang="en-GB" sz="2400">
                <a:solidFill>
                  <a:schemeClr val="dk1"/>
                </a:solidFill>
                <a:latin typeface="Maven Pro Medium"/>
                <a:ea typeface="Maven Pro Medium"/>
              </a:rPr>
              <a:t>Combines</a:t>
            </a:r>
            <a:r>
              <a:rPr lang="en-GB" sz="2400">
                <a:solidFill>
                  <a:schemeClr val="dk1"/>
                </a:solidFill>
                <a:latin typeface="Maven Pro Medium"/>
                <a:ea typeface="Maven Pro Medium"/>
                <a:cs typeface="Maven Pro Medium"/>
                <a:sym typeface="Maven Pro Medium"/>
              </a:rPr>
              <a:t> </a:t>
            </a:r>
            <a:r>
              <a:rPr lang="en-GB" sz="2400" b="1">
                <a:solidFill>
                  <a:schemeClr val="dk1"/>
                </a:solidFill>
                <a:latin typeface="Maven Pro Medium"/>
                <a:ea typeface="Maven Pro Medium"/>
                <a:cs typeface="Maven Pro Medium"/>
                <a:sym typeface="Maven Pro Medium"/>
              </a:rPr>
              <a:t>transmission-based</a:t>
            </a:r>
            <a:r>
              <a:rPr lang="en-GB" sz="2400">
                <a:solidFill>
                  <a:schemeClr val="dk1"/>
                </a:solidFill>
                <a:latin typeface="Maven Pro Medium"/>
                <a:ea typeface="Maven Pro Medium"/>
                <a:cs typeface="Maven Pro Medium"/>
                <a:sym typeface="Maven Pro Medium"/>
              </a:rPr>
              <a:t> imaging with </a:t>
            </a:r>
            <a:r>
              <a:rPr lang="en-GB" sz="2400" b="1">
                <a:solidFill>
                  <a:schemeClr val="dk1"/>
                </a:solidFill>
                <a:latin typeface="Maven Pro Medium"/>
                <a:ea typeface="Maven Pro Medium"/>
                <a:cs typeface="Maven Pro Medium"/>
                <a:sym typeface="Maven Pro Medium"/>
              </a:rPr>
              <a:t>diffraction-based</a:t>
            </a:r>
            <a:r>
              <a:rPr lang="en-GB" sz="2400">
                <a:solidFill>
                  <a:schemeClr val="dk1"/>
                </a:solidFill>
                <a:latin typeface="Maven Pro Medium"/>
                <a:ea typeface="Maven Pro Medium"/>
                <a:cs typeface="Maven Pro Medium"/>
                <a:sym typeface="Maven Pro Medium"/>
              </a:rPr>
              <a:t> imaging.</a:t>
            </a:r>
            <a:endParaRPr lang="en-SE" sz="2400" dirty="0">
              <a:solidFill>
                <a:schemeClr val="dk1"/>
              </a:solidFill>
              <a:latin typeface="Maven Pro Medium"/>
              <a:ea typeface="Maven Pro Medium"/>
              <a:cs typeface="Maven Pro Medium"/>
            </a:endParaRPr>
          </a:p>
        </p:txBody>
      </p:sp>
      <p:sp>
        <p:nvSpPr>
          <p:cNvPr id="208" name="Google Shape;208;p31"/>
          <p:cNvSpPr txBox="1"/>
          <p:nvPr/>
        </p:nvSpPr>
        <p:spPr>
          <a:xfrm>
            <a:off x="728800" y="3293151"/>
            <a:ext cx="5367200" cy="2503850"/>
          </a:xfrm>
          <a:prstGeom prst="rect">
            <a:avLst/>
          </a:prstGeom>
          <a:noFill/>
          <a:ln>
            <a:noFill/>
          </a:ln>
        </p:spPr>
        <p:txBody>
          <a:bodyPr spcFirstLastPara="1" wrap="square" lIns="121900" tIns="121900" rIns="121900" bIns="121900" anchor="t" anchorCtr="0">
            <a:spAutoFit/>
          </a:bodyPr>
          <a:lstStyle/>
          <a:p>
            <a:r>
              <a:rPr lang="en-GB" sz="1467" b="1" dirty="0">
                <a:solidFill>
                  <a:schemeClr val="dk1"/>
                </a:solidFill>
                <a:latin typeface="Maven Pro Medium"/>
                <a:ea typeface="Maven Pro Medium"/>
                <a:cs typeface="Maven Pro Medium"/>
                <a:sym typeface="Maven Pro Medium"/>
              </a:rPr>
              <a:t>Sample goniometer:</a:t>
            </a:r>
            <a:r>
              <a:rPr lang="en-GB" sz="1467" dirty="0">
                <a:solidFill>
                  <a:schemeClr val="dk1"/>
                </a:solidFill>
                <a:latin typeface="Maven Pro Medium"/>
                <a:ea typeface="Maven Pro Medium"/>
                <a:cs typeface="Maven Pro Medium"/>
                <a:sym typeface="Maven Pro Medium"/>
              </a:rPr>
              <a:t> </a:t>
            </a:r>
            <a:endParaRPr lang="en-US" sz="1467" dirty="0">
              <a:solidFill>
                <a:schemeClr val="dk1"/>
              </a:solidFill>
              <a:latin typeface="Maven Pro Medium"/>
              <a:ea typeface="Maven Pro Medium"/>
              <a:cs typeface="Maven Pro Medium"/>
              <a:sym typeface="Maven Pro Medium"/>
            </a:endParaRPr>
          </a:p>
          <a:p>
            <a:r>
              <a:rPr lang="en-GB" sz="1467" dirty="0">
                <a:solidFill>
                  <a:schemeClr val="dk1"/>
                </a:solidFill>
                <a:latin typeface="Maven Pro Medium"/>
                <a:ea typeface="Maven Pro Medium"/>
                <a:cs typeface="Maven Pro Medium"/>
                <a:sym typeface="Maven Pro Medium"/>
              </a:rPr>
              <a:t>built around two rotary unions controlled by an ACS system. </a:t>
            </a:r>
            <a:endParaRPr lang="en-US" sz="1467" dirty="0">
              <a:solidFill>
                <a:schemeClr val="dk1"/>
              </a:solidFill>
              <a:latin typeface="Maven Pro Medium"/>
              <a:ea typeface="Maven Pro Medium"/>
              <a:cs typeface="Maven Pro Medium"/>
            </a:endParaRPr>
          </a:p>
          <a:p>
            <a:pPr marL="609585" indent="-397923">
              <a:buClr>
                <a:schemeClr val="dk1"/>
              </a:buClr>
              <a:buSzPts val="1100"/>
              <a:buFont typeface="Maven Pro Medium"/>
              <a:buChar char="-"/>
            </a:pPr>
            <a:r>
              <a:rPr lang="en-GB" sz="1467" dirty="0">
                <a:solidFill>
                  <a:schemeClr val="dk1"/>
                </a:solidFill>
                <a:latin typeface="Maven Pro Medium"/>
                <a:ea typeface="Maven Pro Medium"/>
                <a:cs typeface="Maven Pro Medium"/>
                <a:sym typeface="Maven Pro Medium"/>
              </a:rPr>
              <a:t>Supports the XY alignment stages mounted above it</a:t>
            </a:r>
          </a:p>
          <a:p>
            <a:pPr marL="609585" indent="-397923">
              <a:buClr>
                <a:schemeClr val="dk1"/>
              </a:buClr>
              <a:buSzPts val="1100"/>
              <a:buFont typeface="Maven Pro Medium"/>
              <a:buChar char="-"/>
            </a:pPr>
            <a:r>
              <a:rPr lang="en-GB" sz="1467" dirty="0">
                <a:solidFill>
                  <a:schemeClr val="dk1"/>
                </a:solidFill>
                <a:latin typeface="Maven Pro Medium"/>
                <a:ea typeface="Maven Pro Medium"/>
                <a:cs typeface="Maven Pro Medium"/>
                <a:sym typeface="Maven Pro Medium"/>
              </a:rPr>
              <a:t>Offers 20nm radial and axial error motion.</a:t>
            </a:r>
          </a:p>
          <a:p>
            <a:pPr marL="609585" indent="-397923">
              <a:buClr>
                <a:schemeClr val="dk1"/>
              </a:buClr>
              <a:buSzPts val="1100"/>
              <a:buFont typeface="Maven Pro Medium"/>
              <a:buChar char="-"/>
            </a:pPr>
            <a:r>
              <a:rPr lang="en-GB" sz="1467" dirty="0">
                <a:solidFill>
                  <a:schemeClr val="dk1"/>
                </a:solidFill>
                <a:latin typeface="Maven Pro Medium"/>
                <a:ea typeface="Maven Pro Medium"/>
                <a:cs typeface="Maven Pro Medium"/>
                <a:sym typeface="Maven Pro Medium"/>
              </a:rPr>
              <a:t>Provides essential electrical connections for user-defined sample environments, including small motors, trigger signals, and high-voltage supplies.</a:t>
            </a:r>
          </a:p>
          <a:p>
            <a:pPr marL="609585" indent="-397923">
              <a:buClr>
                <a:schemeClr val="dk1"/>
              </a:buClr>
              <a:buSzPts val="1100"/>
              <a:buFont typeface="Maven Pro Medium"/>
              <a:buChar char="-"/>
            </a:pPr>
            <a:r>
              <a:rPr lang="en-GB" sz="1467" dirty="0">
                <a:solidFill>
                  <a:schemeClr val="dk1"/>
                </a:solidFill>
                <a:latin typeface="Maven Pro Medium"/>
              </a:rPr>
              <a:t>Two additional rotary unions enable high-pressure gas/fluid delivery and vacuum operation.</a:t>
            </a:r>
            <a:endParaRPr lang="en-GB" sz="1467" dirty="0">
              <a:solidFill>
                <a:schemeClr val="dk1"/>
              </a:solidFill>
              <a:latin typeface="Maven Pro Medium"/>
              <a:sym typeface="Maven Pro Medium"/>
            </a:endParaRPr>
          </a:p>
        </p:txBody>
      </p:sp>
      <p:sp>
        <p:nvSpPr>
          <p:cNvPr id="209" name="Google Shape;209;p31"/>
          <p:cNvSpPr txBox="1"/>
          <p:nvPr/>
        </p:nvSpPr>
        <p:spPr>
          <a:xfrm>
            <a:off x="6779393" y="3270271"/>
            <a:ext cx="4900543" cy="2278084"/>
          </a:xfrm>
          <a:prstGeom prst="rect">
            <a:avLst/>
          </a:prstGeom>
          <a:noFill/>
          <a:ln>
            <a:noFill/>
          </a:ln>
        </p:spPr>
        <p:txBody>
          <a:bodyPr spcFirstLastPara="1" wrap="square" lIns="121900" tIns="121900" rIns="121900" bIns="121900" anchor="t" anchorCtr="0">
            <a:spAutoFit/>
          </a:bodyPr>
          <a:lstStyle/>
          <a:p>
            <a:r>
              <a:rPr lang="en-GB" sz="1467" b="1" dirty="0">
                <a:solidFill>
                  <a:schemeClr val="dk1"/>
                </a:solidFill>
                <a:latin typeface="Maven Pro Medium"/>
                <a:ea typeface="Maven Pro Medium"/>
                <a:cs typeface="Maven Pro Medium"/>
                <a:sym typeface="Maven Pro Medium"/>
              </a:rPr>
              <a:t>Measurement time:</a:t>
            </a:r>
            <a:r>
              <a:rPr lang="en-GB" sz="1467" dirty="0">
                <a:solidFill>
                  <a:schemeClr val="dk1"/>
                </a:solidFill>
                <a:latin typeface="Maven Pro Medium"/>
                <a:ea typeface="Maven Pro Medium"/>
                <a:cs typeface="Maven Pro Medium"/>
                <a:sym typeface="Maven Pro Medium"/>
              </a:rPr>
              <a:t> </a:t>
            </a:r>
            <a:endParaRPr lang="en-US" sz="2000" dirty="0">
              <a:solidFill>
                <a:schemeClr val="dk1"/>
              </a:solidFill>
              <a:ea typeface="Maven Pro Medium"/>
              <a:sym typeface="Maven Pro Medium"/>
            </a:endParaRPr>
          </a:p>
          <a:p>
            <a:pPr marL="228594" indent="-228594">
              <a:buFont typeface="Calibri"/>
              <a:buChar char="-"/>
            </a:pPr>
            <a:r>
              <a:rPr lang="en-GB" sz="1467" dirty="0">
                <a:solidFill>
                  <a:schemeClr val="dk1"/>
                </a:solidFill>
                <a:latin typeface="Maven Pro Medium"/>
                <a:ea typeface="Maven Pro Medium"/>
                <a:cs typeface="Maven Pro Medium"/>
                <a:sym typeface="Maven Pro Medium"/>
              </a:rPr>
              <a:t>Single-volume tomographic scan (~1 mm</a:t>
            </a:r>
            <a:r>
              <a:rPr lang="en-GB" sz="1467" baseline="30000" dirty="0">
                <a:solidFill>
                  <a:schemeClr val="dk1"/>
                </a:solidFill>
                <a:latin typeface="Maven Pro Medium"/>
                <a:ea typeface="Maven Pro Medium"/>
                <a:cs typeface="Maven Pro Medium"/>
                <a:sym typeface="Maven Pro Medium"/>
              </a:rPr>
              <a:t>3</a:t>
            </a:r>
            <a:r>
              <a:rPr lang="en-GB" sz="1467" dirty="0">
                <a:solidFill>
                  <a:schemeClr val="dk1"/>
                </a:solidFill>
                <a:latin typeface="Maven Pro Medium"/>
                <a:ea typeface="Maven Pro Medium"/>
                <a:cs typeface="Maven Pro Medium"/>
                <a:sym typeface="Maven Pro Medium"/>
              </a:rPr>
              <a:t>) can be as fast as 1 second.</a:t>
            </a:r>
            <a:endParaRPr lang="en-US" sz="1467" dirty="0">
              <a:solidFill>
                <a:schemeClr val="dk1"/>
              </a:solidFill>
              <a:latin typeface="Maven Pro Medium"/>
              <a:sym typeface="Maven Pro Medium"/>
            </a:endParaRPr>
          </a:p>
          <a:p>
            <a:pPr marL="228594" indent="-228594">
              <a:buFont typeface="Calibri"/>
              <a:buChar char="-"/>
            </a:pPr>
            <a:r>
              <a:rPr lang="en-GB" sz="1467" dirty="0">
                <a:solidFill>
                  <a:schemeClr val="dk1"/>
                </a:solidFill>
                <a:latin typeface="Maven Pro Medium"/>
                <a:sym typeface="Maven Pro Medium"/>
              </a:rPr>
              <a:t>Typical scan times: 10–300 seconds per volume</a:t>
            </a:r>
            <a:endParaRPr lang="en-GB" sz="1467" dirty="0">
              <a:solidFill>
                <a:schemeClr val="dk1"/>
              </a:solidFill>
              <a:latin typeface="Maven Pro Medium"/>
            </a:endParaRPr>
          </a:p>
          <a:p>
            <a:pPr marL="228594" indent="-228594">
              <a:buFont typeface="Calibri"/>
              <a:buChar char="-"/>
            </a:pPr>
            <a:r>
              <a:rPr lang="en-GB" sz="1467" dirty="0">
                <a:solidFill>
                  <a:schemeClr val="dk1"/>
                </a:solidFill>
                <a:latin typeface="Maven Pro Medium"/>
                <a:sym typeface="Maven Pro Medium"/>
              </a:rPr>
              <a:t>Scan duration depends on:</a:t>
            </a:r>
            <a:endParaRPr lang="en-GB" sz="1467" dirty="0">
              <a:solidFill>
                <a:schemeClr val="dk1"/>
              </a:solidFill>
              <a:latin typeface="Maven Pro Medium"/>
            </a:endParaRPr>
          </a:p>
          <a:p>
            <a:pPr marL="838179" lvl="1" indent="-228594">
              <a:buFont typeface="Courier New"/>
              <a:buChar char="o"/>
            </a:pPr>
            <a:r>
              <a:rPr lang="en-GB" sz="1467" dirty="0">
                <a:solidFill>
                  <a:schemeClr val="dk1"/>
                </a:solidFill>
                <a:latin typeface="Maven Pro Medium"/>
                <a:sym typeface="Maven Pro Medium"/>
              </a:rPr>
              <a:t>Exposure settings</a:t>
            </a:r>
          </a:p>
          <a:p>
            <a:pPr marL="838179" lvl="1" indent="-228594">
              <a:buFont typeface="Courier New"/>
              <a:buChar char="o"/>
            </a:pPr>
            <a:r>
              <a:rPr lang="en-GB" sz="1467" dirty="0">
                <a:solidFill>
                  <a:schemeClr val="dk1"/>
                </a:solidFill>
                <a:latin typeface="Maven Pro Medium"/>
                <a:sym typeface="Maven Pro Medium"/>
              </a:rPr>
              <a:t>Detector dynamic range</a:t>
            </a:r>
            <a:endParaRPr lang="en-GB" sz="1467" dirty="0">
              <a:solidFill>
                <a:schemeClr val="dk1"/>
              </a:solidFill>
              <a:latin typeface="Maven Pro Medium"/>
            </a:endParaRPr>
          </a:p>
          <a:p>
            <a:pPr marL="838179" lvl="1" indent="-228594">
              <a:buFont typeface="Courier New"/>
              <a:buChar char="o"/>
            </a:pPr>
            <a:r>
              <a:rPr lang="en-GB" sz="1467" dirty="0">
                <a:solidFill>
                  <a:schemeClr val="dk1"/>
                </a:solidFill>
                <a:latin typeface="Maven Pro Medium"/>
                <a:sym typeface="Maven Pro Medium"/>
              </a:rPr>
              <a:t>Objective lens used</a:t>
            </a:r>
            <a:endParaRPr lang="en-GB" sz="1467" dirty="0">
              <a:solidFill>
                <a:schemeClr val="dk1"/>
              </a:solidFill>
              <a:latin typeface="Maven Pro Medium"/>
            </a:endParaRPr>
          </a:p>
          <a:p>
            <a:pPr marL="228594" indent="-228594">
              <a:buFont typeface="Calibri"/>
              <a:buChar char="-"/>
            </a:pPr>
            <a:endParaRPr lang="en-GB" sz="1467" dirty="0">
              <a:solidFill>
                <a:schemeClr val="dk1"/>
              </a:solidFill>
              <a:latin typeface="Maven Pro Medium"/>
            </a:endParaRPr>
          </a:p>
        </p:txBody>
      </p:sp>
      <p:sp>
        <p:nvSpPr>
          <p:cNvPr id="210" name="Google Shape;210;p31"/>
          <p:cNvSpPr/>
          <p:nvPr/>
        </p:nvSpPr>
        <p:spPr>
          <a:xfrm>
            <a:off x="718645" y="2810930"/>
            <a:ext cx="5525567" cy="3119607"/>
          </a:xfrm>
          <a:prstGeom prst="flowChartPunchedTape">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endParaRPr sz="2400">
              <a:latin typeface="Maven Pro Medium"/>
              <a:ea typeface="Maven Pro Medium"/>
              <a:cs typeface="Maven Pro Medium"/>
              <a:sym typeface="Maven Pro Medium"/>
            </a:endParaRPr>
          </a:p>
        </p:txBody>
      </p:sp>
      <p:sp>
        <p:nvSpPr>
          <p:cNvPr id="211" name="Google Shape;211;p31"/>
          <p:cNvSpPr/>
          <p:nvPr/>
        </p:nvSpPr>
        <p:spPr>
          <a:xfrm rot="10800000" flipH="1">
            <a:off x="6779393" y="3082144"/>
            <a:ext cx="4698985" cy="2323489"/>
          </a:xfrm>
          <a:prstGeom prst="round2DiagRect">
            <a:avLst>
              <a:gd name="adj1" fmla="val 16667"/>
              <a:gd name="adj2" fmla="val 0"/>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endParaRPr sz="2400">
              <a:latin typeface="Maven Pro Medium"/>
              <a:ea typeface="Maven Pro Medium"/>
              <a:cs typeface="Maven Pro Medium"/>
              <a:sym typeface="Maven Pro Medium"/>
            </a:endParaRPr>
          </a:p>
        </p:txBody>
      </p:sp>
      <p:pic>
        <p:nvPicPr>
          <p:cNvPr id="212" name="Google Shape;212;p31"/>
          <p:cNvPicPr preferRelativeResize="0"/>
          <p:nvPr/>
        </p:nvPicPr>
        <p:blipFill>
          <a:blip r:embed="rId3">
            <a:alphaModFix/>
          </a:blip>
          <a:stretch>
            <a:fillRect/>
          </a:stretch>
        </p:blipFill>
        <p:spPr>
          <a:xfrm>
            <a:off x="98962" y="108857"/>
            <a:ext cx="1239367" cy="10580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1C15624A-E541-5978-D997-DC6D70341332}"/>
            </a:ext>
          </a:extLst>
        </p:cNvPr>
        <p:cNvGrpSpPr/>
        <p:nvPr/>
      </p:nvGrpSpPr>
      <p:grpSpPr>
        <a:xfrm>
          <a:off x="0" y="0"/>
          <a:ext cx="0" cy="0"/>
          <a:chOff x="0" y="0"/>
          <a:chExt cx="0" cy="0"/>
        </a:xfrm>
      </p:grpSpPr>
      <p:sp>
        <p:nvSpPr>
          <p:cNvPr id="282" name="Google Shape;282;p38">
            <a:extLst>
              <a:ext uri="{FF2B5EF4-FFF2-40B4-BE49-F238E27FC236}">
                <a16:creationId xmlns:a16="http://schemas.microsoft.com/office/drawing/2014/main" id="{4D507CF6-A94E-CEBE-AF2D-776E455D9B98}"/>
              </a:ext>
            </a:extLst>
          </p:cNvPr>
          <p:cNvSpPr txBox="1">
            <a:spLocks noGrp="1"/>
          </p:cNvSpPr>
          <p:nvPr>
            <p:ph type="title"/>
          </p:nvPr>
        </p:nvSpPr>
        <p:spPr>
          <a:xfrm>
            <a:off x="465117" y="-446041"/>
            <a:ext cx="12192000" cy="350890"/>
          </a:xfrm>
          <a:prstGeom prst="rect">
            <a:avLst/>
          </a:prstGeom>
        </p:spPr>
        <p:txBody>
          <a:bodyPr spcFirstLastPara="1" vert="horz" wrap="square" lIns="91433" tIns="45700" rIns="91433" bIns="45700" rtlCol="0" anchor="t" anchorCtr="0">
            <a:spAutoFit/>
          </a:bodyPr>
          <a:lstStyle/>
          <a:p>
            <a:endParaRPr/>
          </a:p>
        </p:txBody>
      </p:sp>
      <p:pic>
        <p:nvPicPr>
          <p:cNvPr id="9" name="Picture 8">
            <a:extLst>
              <a:ext uri="{FF2B5EF4-FFF2-40B4-BE49-F238E27FC236}">
                <a16:creationId xmlns:a16="http://schemas.microsoft.com/office/drawing/2014/main" id="{6ECB3411-2F66-DBA5-1F6C-91DBF79B5780}"/>
              </a:ext>
            </a:extLst>
          </p:cNvPr>
          <p:cNvPicPr>
            <a:picLocks noChangeAspect="1"/>
          </p:cNvPicPr>
          <p:nvPr/>
        </p:nvPicPr>
        <p:blipFill>
          <a:blip r:embed="rId3"/>
          <a:srcRect l="32717" t="19521" r="31317" b="17336"/>
          <a:stretch>
            <a:fillRect/>
          </a:stretch>
        </p:blipFill>
        <p:spPr>
          <a:xfrm>
            <a:off x="3116580" y="128080"/>
            <a:ext cx="5958840" cy="5884585"/>
          </a:xfrm>
          <a:prstGeom prst="rect">
            <a:avLst/>
          </a:prstGeom>
        </p:spPr>
      </p:pic>
    </p:spTree>
    <p:extLst>
      <p:ext uri="{BB962C8B-B14F-4D97-AF65-F5344CB8AC3E}">
        <p14:creationId xmlns:p14="http://schemas.microsoft.com/office/powerpoint/2010/main" val="402037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3BE71E-0F7B-A0E8-310B-A9A7A40330FE}"/>
              </a:ext>
            </a:extLst>
          </p:cNvPr>
          <p:cNvPicPr>
            <a:picLocks noChangeAspect="1"/>
          </p:cNvPicPr>
          <p:nvPr/>
        </p:nvPicPr>
        <p:blipFill>
          <a:blip r:embed="rId2"/>
          <a:srcRect l="9503" t="9108" r="10825" b="7460"/>
          <a:stretch>
            <a:fillRect/>
          </a:stretch>
        </p:blipFill>
        <p:spPr>
          <a:xfrm>
            <a:off x="5336238" y="79513"/>
            <a:ext cx="6192377" cy="3647661"/>
          </a:xfrm>
          <a:prstGeom prst="rect">
            <a:avLst/>
          </a:prstGeom>
        </p:spPr>
      </p:pic>
      <p:sp>
        <p:nvSpPr>
          <p:cNvPr id="7" name="Text Placeholder 6">
            <a:extLst>
              <a:ext uri="{FF2B5EF4-FFF2-40B4-BE49-F238E27FC236}">
                <a16:creationId xmlns:a16="http://schemas.microsoft.com/office/drawing/2014/main" id="{298381C1-F94C-53D5-321D-782E702CC6EF}"/>
              </a:ext>
            </a:extLst>
          </p:cNvPr>
          <p:cNvSpPr>
            <a:spLocks noGrp="1"/>
          </p:cNvSpPr>
          <p:nvPr>
            <p:ph type="body" sz="quarter" idx="13"/>
          </p:nvPr>
        </p:nvSpPr>
        <p:spPr/>
        <p:txBody>
          <a:bodyPr/>
          <a:lstStyle/>
          <a:p>
            <a:r>
              <a:rPr lang="en-SE" dirty="0"/>
              <a:t>ICT Software</a:t>
            </a:r>
          </a:p>
        </p:txBody>
      </p:sp>
      <p:sp>
        <p:nvSpPr>
          <p:cNvPr id="3" name="TextBox 2">
            <a:extLst>
              <a:ext uri="{FF2B5EF4-FFF2-40B4-BE49-F238E27FC236}">
                <a16:creationId xmlns:a16="http://schemas.microsoft.com/office/drawing/2014/main" id="{DA9CB760-C3C4-A0D2-28FF-3B67051C9674}"/>
              </a:ext>
            </a:extLst>
          </p:cNvPr>
          <p:cNvSpPr txBox="1"/>
          <p:nvPr/>
        </p:nvSpPr>
        <p:spPr>
          <a:xfrm>
            <a:off x="393945" y="518340"/>
            <a:ext cx="2500813" cy="523220"/>
          </a:xfrm>
          <a:prstGeom prst="rect">
            <a:avLst/>
          </a:prstGeom>
          <a:noFill/>
        </p:spPr>
        <p:txBody>
          <a:bodyPr wrap="none" rtlCol="0">
            <a:spAutoFit/>
          </a:bodyPr>
          <a:lstStyle/>
          <a:p>
            <a:r>
              <a:rPr lang="en-US" altLang="zh-CN" sz="2800" dirty="0">
                <a:solidFill>
                  <a:schemeClr val="bg1"/>
                </a:solidFill>
              </a:rPr>
              <a:t>Synchronization</a:t>
            </a:r>
            <a:endParaRPr lang="en-SE" sz="2800" dirty="0">
              <a:solidFill>
                <a:schemeClr val="bg1"/>
              </a:solidFill>
            </a:endParaRPr>
          </a:p>
        </p:txBody>
      </p:sp>
      <p:pic>
        <p:nvPicPr>
          <p:cNvPr id="9" name="Picture 8">
            <a:extLst>
              <a:ext uri="{FF2B5EF4-FFF2-40B4-BE49-F238E27FC236}">
                <a16:creationId xmlns:a16="http://schemas.microsoft.com/office/drawing/2014/main" id="{733435B1-513D-49C8-F49D-D82A49BC4EF6}"/>
              </a:ext>
            </a:extLst>
          </p:cNvPr>
          <p:cNvPicPr>
            <a:picLocks noChangeAspect="1"/>
          </p:cNvPicPr>
          <p:nvPr/>
        </p:nvPicPr>
        <p:blipFill>
          <a:blip r:embed="rId3"/>
          <a:srcRect l="28065" t="13860" r="28561" b="17990"/>
          <a:stretch>
            <a:fillRect/>
          </a:stretch>
        </p:blipFill>
        <p:spPr>
          <a:xfrm>
            <a:off x="6450891" y="3541417"/>
            <a:ext cx="3963069" cy="3237070"/>
          </a:xfrm>
          <a:prstGeom prst="rect">
            <a:avLst/>
          </a:prstGeom>
        </p:spPr>
      </p:pic>
      <p:sp>
        <p:nvSpPr>
          <p:cNvPr id="11" name="Left Brace 10">
            <a:extLst>
              <a:ext uri="{FF2B5EF4-FFF2-40B4-BE49-F238E27FC236}">
                <a16:creationId xmlns:a16="http://schemas.microsoft.com/office/drawing/2014/main" id="{EA5FAC26-AF98-2378-CB3D-EFE7DB7E1FBA}"/>
              </a:ext>
            </a:extLst>
          </p:cNvPr>
          <p:cNvSpPr/>
          <p:nvPr/>
        </p:nvSpPr>
        <p:spPr>
          <a:xfrm rot="5400000">
            <a:off x="8010910" y="2011273"/>
            <a:ext cx="410592" cy="302121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E"/>
          </a:p>
        </p:txBody>
      </p:sp>
      <p:sp>
        <p:nvSpPr>
          <p:cNvPr id="15" name="TextBox 14">
            <a:extLst>
              <a:ext uri="{FF2B5EF4-FFF2-40B4-BE49-F238E27FC236}">
                <a16:creationId xmlns:a16="http://schemas.microsoft.com/office/drawing/2014/main" id="{738FC2AB-809E-2FC7-D738-520ABCCABC42}"/>
              </a:ext>
            </a:extLst>
          </p:cNvPr>
          <p:cNvSpPr txBox="1"/>
          <p:nvPr/>
        </p:nvSpPr>
        <p:spPr>
          <a:xfrm>
            <a:off x="407368" y="1647276"/>
            <a:ext cx="3444373" cy="3354765"/>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SE"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Sardana handles the software synchronization between the detectors and motor movements.</a:t>
            </a:r>
          </a:p>
          <a:p>
            <a:pPr marL="285750" indent="-285750">
              <a:spcAft>
                <a:spcPts val="1200"/>
              </a:spcAft>
              <a:buFont typeface="Arial" panose="020B0604020202020204" pitchFamily="34" charset="0"/>
              <a:buChar char="•"/>
            </a:pPr>
            <a:r>
              <a:rPr lang="en-SE"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PandABox generates the acquisition triggers and ensures that data are acquired at the correct motor positions.</a:t>
            </a:r>
          </a:p>
          <a:p>
            <a:pPr marL="285750" indent="-285750">
              <a:buFont typeface="Arial" panose="020B0604020202020204" pitchFamily="34" charset="0"/>
              <a:buChar char="•"/>
            </a:pPr>
            <a:r>
              <a:rPr lang="en-SE"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acquired data and motor positions are streamed to the cluster in parallel during the scan.</a:t>
            </a:r>
          </a:p>
        </p:txBody>
      </p:sp>
    </p:spTree>
    <p:extLst>
      <p:ext uri="{BB962C8B-B14F-4D97-AF65-F5344CB8AC3E}">
        <p14:creationId xmlns:p14="http://schemas.microsoft.com/office/powerpoint/2010/main" val="682059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BB9F5-50E4-51D9-E4CE-0B22C2255F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EC25E6-6F00-80F9-251C-36FA6C0E96E9}"/>
              </a:ext>
            </a:extLst>
          </p:cNvPr>
          <p:cNvSpPr>
            <a:spLocks noGrp="1"/>
          </p:cNvSpPr>
          <p:nvPr>
            <p:ph type="title"/>
          </p:nvPr>
        </p:nvSpPr>
        <p:spPr/>
        <p:txBody>
          <a:bodyPr/>
          <a:lstStyle/>
          <a:p>
            <a:endParaRPr lang="en-SE"/>
          </a:p>
        </p:txBody>
      </p:sp>
      <p:sp>
        <p:nvSpPr>
          <p:cNvPr id="3" name="TextBox 2">
            <a:extLst>
              <a:ext uri="{FF2B5EF4-FFF2-40B4-BE49-F238E27FC236}">
                <a16:creationId xmlns:a16="http://schemas.microsoft.com/office/drawing/2014/main" id="{3159420A-6437-5EAE-467E-49EDEA6F784F}"/>
              </a:ext>
            </a:extLst>
          </p:cNvPr>
          <p:cNvSpPr txBox="1"/>
          <p:nvPr/>
        </p:nvSpPr>
        <p:spPr>
          <a:xfrm>
            <a:off x="44479" y="43908"/>
            <a:ext cx="2009909" cy="523220"/>
          </a:xfrm>
          <a:prstGeom prst="rect">
            <a:avLst/>
          </a:prstGeom>
          <a:noFill/>
        </p:spPr>
        <p:txBody>
          <a:bodyPr wrap="none" rtlCol="0">
            <a:spAutoFit/>
          </a:bodyPr>
          <a:lstStyle/>
          <a:p>
            <a:r>
              <a:rPr lang="en-US" altLang="zh-CN" sz="2800" dirty="0"/>
              <a:t>Future</a:t>
            </a:r>
            <a:r>
              <a:rPr lang="zh-CN" altLang="en-US" sz="2800" dirty="0"/>
              <a:t> </a:t>
            </a:r>
            <a:r>
              <a:rPr lang="en-US" altLang="zh-CN" sz="2800" dirty="0"/>
              <a:t>Work</a:t>
            </a:r>
            <a:endParaRPr lang="en-SE" sz="2800" dirty="0"/>
          </a:p>
        </p:txBody>
      </p:sp>
      <p:sp>
        <p:nvSpPr>
          <p:cNvPr id="4" name="TextBox 3">
            <a:extLst>
              <a:ext uri="{FF2B5EF4-FFF2-40B4-BE49-F238E27FC236}">
                <a16:creationId xmlns:a16="http://schemas.microsoft.com/office/drawing/2014/main" id="{88CD42E2-C3A9-8E13-F255-28D045795E8B}"/>
              </a:ext>
            </a:extLst>
          </p:cNvPr>
          <p:cNvSpPr txBox="1"/>
          <p:nvPr/>
        </p:nvSpPr>
        <p:spPr>
          <a:xfrm>
            <a:off x="1923816" y="4742358"/>
            <a:ext cx="8424317" cy="1107996"/>
          </a:xfrm>
          <a:prstGeom prst="rect">
            <a:avLst/>
          </a:prstGeom>
          <a:noFill/>
        </p:spPr>
        <p:txBody>
          <a:bodyPr wrap="square" rtlCol="0">
            <a:spAutoFit/>
          </a:bodyPr>
          <a:lstStyle/>
          <a:p>
            <a:r>
              <a:rPr lang="en-US" altLang="zh-CN" b="1" dirty="0"/>
              <a:t>Improve efficiency</a:t>
            </a:r>
          </a:p>
          <a:p>
            <a:pPr marL="285750" indent="-285750">
              <a:buFont typeface="Arial" panose="020B0604020202020204" pitchFamily="34" charset="0"/>
              <a:buChar char="•"/>
            </a:pPr>
            <a:r>
              <a:rPr lang="en-US" altLang="zh-CN" sz="1600" dirty="0"/>
              <a:t>Skip</a:t>
            </a:r>
            <a:r>
              <a:rPr lang="zh-CN" altLang="en-US" sz="1600" dirty="0"/>
              <a:t> </a:t>
            </a:r>
            <a:r>
              <a:rPr lang="en-US" altLang="zh-CN" sz="1600" dirty="0"/>
              <a:t>disarming</a:t>
            </a:r>
            <a:r>
              <a:rPr lang="zh-CN" altLang="en-US" sz="1600" dirty="0"/>
              <a:t> </a:t>
            </a:r>
            <a:r>
              <a:rPr lang="en-US" altLang="zh-CN" sz="1600" dirty="0"/>
              <a:t>the</a:t>
            </a:r>
            <a:r>
              <a:rPr lang="zh-CN" altLang="en-US" sz="1600" dirty="0"/>
              <a:t> </a:t>
            </a:r>
            <a:r>
              <a:rPr lang="en-US" altLang="zh-CN" sz="1600" dirty="0"/>
              <a:t>detector</a:t>
            </a:r>
            <a:r>
              <a:rPr lang="zh-CN" altLang="en-US" sz="1600" dirty="0"/>
              <a:t> </a:t>
            </a:r>
            <a:r>
              <a:rPr lang="en-US" altLang="zh-CN" sz="1600" dirty="0"/>
              <a:t>for</a:t>
            </a:r>
            <a:r>
              <a:rPr lang="zh-CN" altLang="en-US" sz="1600" dirty="0"/>
              <a:t> </a:t>
            </a:r>
            <a:r>
              <a:rPr lang="en-US" altLang="zh-CN" sz="1600" dirty="0"/>
              <a:t>different</a:t>
            </a:r>
            <a:r>
              <a:rPr lang="zh-CN" altLang="en-US" sz="1600" dirty="0"/>
              <a:t> </a:t>
            </a:r>
            <a:r>
              <a:rPr lang="en-US" altLang="zh-CN" sz="1600" dirty="0"/>
              <a:t>scanning</a:t>
            </a:r>
            <a:r>
              <a:rPr lang="zh-CN" altLang="en-US" sz="1600" dirty="0"/>
              <a:t> </a:t>
            </a:r>
            <a:r>
              <a:rPr lang="en-US" altLang="zh-CN" sz="1600" dirty="0"/>
              <a:t>phases</a:t>
            </a:r>
          </a:p>
          <a:p>
            <a:pPr marL="285750" indent="-285750">
              <a:buFont typeface="Arial" panose="020B0604020202020204" pitchFamily="34" charset="0"/>
              <a:buChar char="•"/>
            </a:pPr>
            <a:r>
              <a:rPr lang="en-US" altLang="zh-CN" sz="1600" dirty="0"/>
              <a:t>Create</a:t>
            </a:r>
            <a:r>
              <a:rPr lang="zh-CN" altLang="en-US" sz="1600" dirty="0"/>
              <a:t> </a:t>
            </a:r>
            <a:r>
              <a:rPr lang="en-US" altLang="zh-CN" sz="1600" dirty="0"/>
              <a:t>only</a:t>
            </a:r>
            <a:r>
              <a:rPr lang="zh-CN" altLang="en-US" sz="1600" dirty="0"/>
              <a:t> </a:t>
            </a:r>
            <a:r>
              <a:rPr lang="en-US" altLang="zh-CN" sz="1600" dirty="0"/>
              <a:t>1</a:t>
            </a:r>
            <a:r>
              <a:rPr lang="zh-CN" altLang="en-US" sz="1600" dirty="0"/>
              <a:t> </a:t>
            </a:r>
            <a:r>
              <a:rPr lang="en-US" altLang="zh-CN" sz="1600" dirty="0"/>
              <a:t>data</a:t>
            </a:r>
            <a:r>
              <a:rPr lang="zh-CN" altLang="en-US" sz="1600" dirty="0"/>
              <a:t> </a:t>
            </a:r>
            <a:r>
              <a:rPr lang="en-US" altLang="zh-CN" sz="1600" dirty="0"/>
              <a:t>file</a:t>
            </a:r>
            <a:r>
              <a:rPr lang="zh-CN" altLang="en-US" sz="1600" dirty="0"/>
              <a:t> </a:t>
            </a:r>
            <a:endParaRPr lang="sv-SE" altLang="zh-CN" sz="1600" dirty="0"/>
          </a:p>
          <a:p>
            <a:pPr marL="285750" indent="-285750">
              <a:buFont typeface="Arial" panose="020B0604020202020204" pitchFamily="34" charset="0"/>
              <a:buChar char="•"/>
            </a:pPr>
            <a:r>
              <a:rPr lang="sv-SE" altLang="zh-CN" sz="1600" dirty="0" err="1"/>
              <a:t>Prepare</a:t>
            </a:r>
            <a:r>
              <a:rPr lang="sv-SE" altLang="zh-CN" sz="1600" dirty="0"/>
              <a:t> the </a:t>
            </a:r>
            <a:r>
              <a:rPr lang="sv-SE" altLang="zh-CN" sz="1600" dirty="0" err="1"/>
              <a:t>tomograms</a:t>
            </a:r>
            <a:r>
              <a:rPr lang="sv-SE" altLang="zh-CN" sz="1600" dirty="0"/>
              <a:t> </a:t>
            </a:r>
            <a:r>
              <a:rPr lang="sv-SE" altLang="zh-CN" sz="1600" dirty="0" err="1"/>
              <a:t>while</a:t>
            </a:r>
            <a:r>
              <a:rPr lang="sv-SE" altLang="zh-CN" sz="1600" dirty="0"/>
              <a:t> </a:t>
            </a:r>
            <a:r>
              <a:rPr lang="sv-SE" altLang="zh-CN" sz="1600" dirty="0" err="1"/>
              <a:t>repositioning</a:t>
            </a:r>
            <a:r>
              <a:rPr lang="sv-SE" altLang="zh-CN" sz="1600" dirty="0"/>
              <a:t> the </a:t>
            </a:r>
            <a:r>
              <a:rPr lang="sv-SE" altLang="zh-CN" sz="1600" dirty="0" err="1"/>
              <a:t>sample</a:t>
            </a:r>
            <a:r>
              <a:rPr lang="sv-SE" altLang="zh-CN" sz="1600" dirty="0"/>
              <a:t> </a:t>
            </a:r>
            <a:r>
              <a:rPr lang="sv-SE" altLang="zh-CN" sz="1600" dirty="0" err="1"/>
              <a:t>during</a:t>
            </a:r>
            <a:r>
              <a:rPr lang="sv-SE" altLang="zh-CN" sz="1600" dirty="0"/>
              <a:t> the flat </a:t>
            </a:r>
            <a:r>
              <a:rPr lang="sv-SE" altLang="zh-CN" sz="1600" dirty="0" err="1"/>
              <a:t>field</a:t>
            </a:r>
            <a:r>
              <a:rPr lang="sv-SE" altLang="zh-CN" sz="1600" dirty="0"/>
              <a:t> </a:t>
            </a:r>
            <a:r>
              <a:rPr lang="sv-SE" altLang="zh-CN" sz="1600" dirty="0" err="1"/>
              <a:t>acquisition</a:t>
            </a:r>
            <a:r>
              <a:rPr lang="sv-SE" altLang="zh-CN" sz="1600" dirty="0"/>
              <a:t> </a:t>
            </a:r>
            <a:r>
              <a:rPr lang="sv-SE" altLang="zh-CN" sz="1600" dirty="0" err="1"/>
              <a:t>phase</a:t>
            </a:r>
            <a:endParaRPr lang="sv-SE" altLang="zh-CN" sz="1600" dirty="0"/>
          </a:p>
        </p:txBody>
      </p:sp>
      <p:pic>
        <p:nvPicPr>
          <p:cNvPr id="10" name="Picture 9">
            <a:extLst>
              <a:ext uri="{FF2B5EF4-FFF2-40B4-BE49-F238E27FC236}">
                <a16:creationId xmlns:a16="http://schemas.microsoft.com/office/drawing/2014/main" id="{BF2329F5-B543-F036-25F9-50D039ECAB21}"/>
              </a:ext>
            </a:extLst>
          </p:cNvPr>
          <p:cNvPicPr>
            <a:picLocks noChangeAspect="1"/>
          </p:cNvPicPr>
          <p:nvPr/>
        </p:nvPicPr>
        <p:blipFill>
          <a:blip r:embed="rId2"/>
          <a:srcRect t="14704"/>
          <a:stretch>
            <a:fillRect/>
          </a:stretch>
        </p:blipFill>
        <p:spPr>
          <a:xfrm>
            <a:off x="44479" y="1320784"/>
            <a:ext cx="6091496" cy="3159519"/>
          </a:xfrm>
          <a:prstGeom prst="rect">
            <a:avLst/>
          </a:prstGeom>
        </p:spPr>
      </p:pic>
      <p:cxnSp>
        <p:nvCxnSpPr>
          <p:cNvPr id="19" name="Straight Connector 18">
            <a:extLst>
              <a:ext uri="{FF2B5EF4-FFF2-40B4-BE49-F238E27FC236}">
                <a16:creationId xmlns:a16="http://schemas.microsoft.com/office/drawing/2014/main" id="{C16FDE18-8605-2D76-5A33-15BB394F013B}"/>
              </a:ext>
            </a:extLst>
          </p:cNvPr>
          <p:cNvCxnSpPr>
            <a:cxnSpLocks/>
          </p:cNvCxnSpPr>
          <p:nvPr/>
        </p:nvCxnSpPr>
        <p:spPr>
          <a:xfrm flipH="1">
            <a:off x="6173143" y="1262731"/>
            <a:ext cx="25344" cy="3159519"/>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Rectangle 23">
            <a:extLst>
              <a:ext uri="{FF2B5EF4-FFF2-40B4-BE49-F238E27FC236}">
                <a16:creationId xmlns:a16="http://schemas.microsoft.com/office/drawing/2014/main" id="{ACFA566F-C34F-CC98-0F2C-51D23D47DE5B}"/>
              </a:ext>
            </a:extLst>
          </p:cNvPr>
          <p:cNvSpPr/>
          <p:nvPr/>
        </p:nvSpPr>
        <p:spPr>
          <a:xfrm>
            <a:off x="2485418" y="798067"/>
            <a:ext cx="1209618" cy="372810"/>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SE" sz="1200" dirty="0">
                <a:solidFill>
                  <a:schemeClr val="tx1"/>
                </a:solidFill>
              </a:rPr>
              <a:t>BEFORE</a:t>
            </a:r>
          </a:p>
        </p:txBody>
      </p:sp>
      <p:sp>
        <p:nvSpPr>
          <p:cNvPr id="25" name="Rectangle 24">
            <a:extLst>
              <a:ext uri="{FF2B5EF4-FFF2-40B4-BE49-F238E27FC236}">
                <a16:creationId xmlns:a16="http://schemas.microsoft.com/office/drawing/2014/main" id="{1871AFD8-377A-4626-4E26-4D36ADF1D3F7}"/>
              </a:ext>
            </a:extLst>
          </p:cNvPr>
          <p:cNvSpPr/>
          <p:nvPr/>
        </p:nvSpPr>
        <p:spPr>
          <a:xfrm>
            <a:off x="8402887" y="798068"/>
            <a:ext cx="1142170" cy="372809"/>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SE" sz="1200" dirty="0">
                <a:solidFill>
                  <a:schemeClr val="tx1"/>
                </a:solidFill>
              </a:rPr>
              <a:t>AFTER</a:t>
            </a:r>
          </a:p>
        </p:txBody>
      </p:sp>
      <p:pic>
        <p:nvPicPr>
          <p:cNvPr id="27" name="Picture 26">
            <a:extLst>
              <a:ext uri="{FF2B5EF4-FFF2-40B4-BE49-F238E27FC236}">
                <a16:creationId xmlns:a16="http://schemas.microsoft.com/office/drawing/2014/main" id="{500D53BF-9ADE-39D4-EFC3-AE11FB30D731}"/>
              </a:ext>
            </a:extLst>
          </p:cNvPr>
          <p:cNvPicPr>
            <a:picLocks noChangeAspect="1"/>
          </p:cNvPicPr>
          <p:nvPr/>
        </p:nvPicPr>
        <p:blipFill>
          <a:blip r:embed="rId3"/>
          <a:srcRect l="1247" t="3030" r="1738" b="5704"/>
          <a:stretch>
            <a:fillRect/>
          </a:stretch>
        </p:blipFill>
        <p:spPr>
          <a:xfrm>
            <a:off x="6319365" y="1262731"/>
            <a:ext cx="5309215" cy="3329720"/>
          </a:xfrm>
          <a:prstGeom prst="rect">
            <a:avLst/>
          </a:prstGeom>
        </p:spPr>
      </p:pic>
    </p:spTree>
    <p:extLst>
      <p:ext uri="{BB962C8B-B14F-4D97-AF65-F5344CB8AC3E}">
        <p14:creationId xmlns:p14="http://schemas.microsoft.com/office/powerpoint/2010/main" val="3564130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C3B58-FC34-68BA-265B-F73D6D308F05}"/>
              </a:ext>
            </a:extLst>
          </p:cNvPr>
          <p:cNvSpPr>
            <a:spLocks noGrp="1"/>
          </p:cNvSpPr>
          <p:nvPr>
            <p:ph type="title"/>
          </p:nvPr>
        </p:nvSpPr>
        <p:spPr/>
        <p:txBody>
          <a:bodyPr/>
          <a:lstStyle/>
          <a:p>
            <a:r>
              <a:rPr lang="en-GB" dirty="0"/>
              <a:t>Continuous scan</a:t>
            </a:r>
            <a:endParaRPr lang="en-SE" dirty="0"/>
          </a:p>
        </p:txBody>
      </p:sp>
      <p:sp>
        <p:nvSpPr>
          <p:cNvPr id="3" name="Text Placeholder 2">
            <a:extLst>
              <a:ext uri="{FF2B5EF4-FFF2-40B4-BE49-F238E27FC236}">
                <a16:creationId xmlns:a16="http://schemas.microsoft.com/office/drawing/2014/main" id="{04210F7A-6103-8839-0D04-9ACFC93FC95F}"/>
              </a:ext>
            </a:extLst>
          </p:cNvPr>
          <p:cNvSpPr>
            <a:spLocks noGrp="1"/>
          </p:cNvSpPr>
          <p:nvPr>
            <p:ph type="body" sz="quarter" idx="11"/>
          </p:nvPr>
        </p:nvSpPr>
        <p:spPr/>
        <p:txBody>
          <a:bodyPr>
            <a:normAutofit/>
          </a:bodyPr>
          <a:lstStyle/>
          <a:p>
            <a:pPr marL="0" indent="0">
              <a:buNone/>
            </a:pPr>
            <a:r>
              <a:rPr lang="en-GB" dirty="0"/>
              <a:t>At MAX IV, continuous energy scans are performed through continuous monochromator and undulator motion while data are acquired. This makes better use of the available photon flux while shortening measurement time and improving throughput.</a:t>
            </a:r>
          </a:p>
          <a:p>
            <a:pPr marL="0" indent="0">
              <a:buNone/>
            </a:pPr>
            <a:r>
              <a:rPr lang="en-GB" dirty="0"/>
              <a:t>Reference:</a:t>
            </a:r>
          </a:p>
          <a:p>
            <a:pPr marL="0" indent="0">
              <a:buNone/>
            </a:pPr>
            <a:r>
              <a:rPr lang="en-GB" sz="2200" dirty="0">
                <a:hlinkClick r:id="rId2"/>
              </a:rPr>
              <a:t>https://proceedings.jacow.org/icalepcs2025/doi/jacow-icalepcs2025-thag006/</a:t>
            </a:r>
            <a:r>
              <a:rPr lang="en-GB" sz="2200" dirty="0"/>
              <a:t> </a:t>
            </a:r>
          </a:p>
          <a:p>
            <a:pPr marL="0" indent="0">
              <a:buNone/>
            </a:pPr>
            <a:r>
              <a:rPr lang="en-GB" sz="1800" dirty="0">
                <a:hlinkClick r:id="rId3"/>
              </a:rPr>
              <a:t>https://proceedings.jacow.org/icalepcs2025/pdf/WEAG006.pdf</a:t>
            </a:r>
            <a:r>
              <a:rPr lang="en-GB" sz="1800" dirty="0"/>
              <a:t> </a:t>
            </a:r>
          </a:p>
          <a:p>
            <a:pPr marL="0" indent="0">
              <a:buNone/>
            </a:pPr>
            <a:r>
              <a:rPr lang="en-GB" sz="1800" dirty="0">
                <a:hlinkClick r:id="rId4"/>
              </a:rPr>
              <a:t>https://proceedings.jacow.org/icalepcs2025/pdf/THAG006_talk.pdf</a:t>
            </a:r>
            <a:r>
              <a:rPr lang="en-GB" sz="1800" dirty="0"/>
              <a:t> </a:t>
            </a:r>
          </a:p>
          <a:p>
            <a:endParaRPr lang="en-SE" dirty="0"/>
          </a:p>
        </p:txBody>
      </p:sp>
    </p:spTree>
    <p:extLst>
      <p:ext uri="{BB962C8B-B14F-4D97-AF65-F5344CB8AC3E}">
        <p14:creationId xmlns:p14="http://schemas.microsoft.com/office/powerpoint/2010/main" val="40216264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848BA895-21E4-F64A-A737-172A1D7D296F}"/>
              </a:ext>
            </a:extLst>
          </p:cNvPr>
          <p:cNvSpPr>
            <a:spLocks noGrp="1"/>
          </p:cNvSpPr>
          <p:nvPr>
            <p:ph type="title"/>
          </p:nvPr>
        </p:nvSpPr>
        <p:spPr>
          <a:xfrm>
            <a:off x="493201" y="1508088"/>
            <a:ext cx="3647726" cy="493981"/>
          </a:xfrm>
        </p:spPr>
        <p:txBody>
          <a:bodyPr/>
          <a:lstStyle/>
          <a:p>
            <a:r>
              <a:rPr lang="en-GB" dirty="0"/>
              <a:t>Faster experiments</a:t>
            </a:r>
          </a:p>
        </p:txBody>
      </p:sp>
      <p:sp>
        <p:nvSpPr>
          <p:cNvPr id="3" name="Text Placeholder 2">
            <a:extLst>
              <a:ext uri="{FF2B5EF4-FFF2-40B4-BE49-F238E27FC236}">
                <a16:creationId xmlns:a16="http://schemas.microsoft.com/office/drawing/2014/main" id="{5CFA974E-2FAE-E81B-823C-A757D4EE614B}"/>
              </a:ext>
            </a:extLst>
          </p:cNvPr>
          <p:cNvSpPr>
            <a:spLocks noGrp="1"/>
          </p:cNvSpPr>
          <p:nvPr>
            <p:ph type="body" sz="quarter" idx="11"/>
          </p:nvPr>
        </p:nvSpPr>
        <p:spPr/>
        <p:txBody>
          <a:bodyPr>
            <a:normAutofit fontScale="92500" lnSpcReduction="10000"/>
          </a:bodyPr>
          <a:lstStyle/>
          <a:p>
            <a:r>
              <a:rPr lang="en-GB" dirty="0"/>
              <a:t>Reduce the duration of experiments or increase the amount of data collected.</a:t>
            </a:r>
          </a:p>
          <a:p>
            <a:r>
              <a:rPr lang="en-GB" dirty="0"/>
              <a:t>Opposed to step scans, continuous scans acquire data while the motors are continuously moving.</a:t>
            </a:r>
          </a:p>
          <a:p>
            <a:r>
              <a:rPr lang="en-GB" dirty="0"/>
              <a:t>Measurements are triggered as soon as the correct positions are reached and made while the motor is still moving.</a:t>
            </a:r>
          </a:p>
          <a:p>
            <a:r>
              <a:rPr lang="en-GB" dirty="0"/>
              <a:t>It is possible with detectors that have short exposure and integration times.</a:t>
            </a:r>
          </a:p>
        </p:txBody>
      </p:sp>
      <p:sp>
        <p:nvSpPr>
          <p:cNvPr id="4" name="Text Placeholder 3">
            <a:extLst>
              <a:ext uri="{FF2B5EF4-FFF2-40B4-BE49-F238E27FC236}">
                <a16:creationId xmlns:a16="http://schemas.microsoft.com/office/drawing/2014/main" id="{9A0DE630-6155-F666-4484-55F84CAB0EBE}"/>
              </a:ext>
            </a:extLst>
          </p:cNvPr>
          <p:cNvSpPr>
            <a:spLocks noGrp="1"/>
          </p:cNvSpPr>
          <p:nvPr>
            <p:ph type="body" sz="quarter" idx="12"/>
          </p:nvPr>
        </p:nvSpPr>
        <p:spPr/>
        <p:txBody>
          <a:bodyPr/>
          <a:lstStyle/>
          <a:p>
            <a:r>
              <a:rPr lang="en-GB"/>
              <a:t>KITS - Software</a:t>
            </a:r>
            <a:endParaRPr lang="en-GB" dirty="0"/>
          </a:p>
        </p:txBody>
      </p:sp>
      <p:sp>
        <p:nvSpPr>
          <p:cNvPr id="5" name="Rectangle 4">
            <a:extLst>
              <a:ext uri="{FF2B5EF4-FFF2-40B4-BE49-F238E27FC236}">
                <a16:creationId xmlns:a16="http://schemas.microsoft.com/office/drawing/2014/main" id="{C06DD73E-4308-494E-D7E0-DB709BBD7192}"/>
              </a:ext>
            </a:extLst>
          </p:cNvPr>
          <p:cNvSpPr/>
          <p:nvPr/>
        </p:nvSpPr>
        <p:spPr>
          <a:xfrm>
            <a:off x="4583113" y="0"/>
            <a:ext cx="7608887" cy="68670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pic>
        <p:nvPicPr>
          <p:cNvPr id="2" name="Picture Placeholder 30" descr="Graphical user interface, application&#10;&#10;Description automatically generated">
            <a:extLst>
              <a:ext uri="{FF2B5EF4-FFF2-40B4-BE49-F238E27FC236}">
                <a16:creationId xmlns:a16="http://schemas.microsoft.com/office/drawing/2014/main" id="{8A8C00BF-DBEF-B424-A2B8-8D5BBD1BEC30}"/>
              </a:ext>
            </a:extLst>
          </p:cNvPr>
          <p:cNvPicPr>
            <a:picLocks noGrp="1" noChangeAspect="1"/>
          </p:cNvPicPr>
          <p:nvPr>
            <p:ph type="pic" sz="quarter" idx="10"/>
          </p:nvPr>
        </p:nvPicPr>
        <p:blipFill rotWithShape="1">
          <a:blip r:embed="rId3"/>
          <a:srcRect l="-8552" t="-3680" r="-8493" b="-3680"/>
          <a:stretch/>
        </p:blipFill>
        <p:spPr>
          <a:xfrm>
            <a:off x="4583113" y="9053"/>
            <a:ext cx="7608887" cy="6858000"/>
          </a:xfrm>
        </p:spPr>
      </p:pic>
    </p:spTree>
    <p:extLst>
      <p:ext uri="{BB962C8B-B14F-4D97-AF65-F5344CB8AC3E}">
        <p14:creationId xmlns:p14="http://schemas.microsoft.com/office/powerpoint/2010/main" val="142433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959F3D-8C14-6F5D-B6DF-6BCD43BC9515}"/>
              </a:ext>
            </a:extLst>
          </p:cNvPr>
          <p:cNvSpPr txBox="1"/>
          <p:nvPr/>
        </p:nvSpPr>
        <p:spPr>
          <a:xfrm>
            <a:off x="176939" y="361286"/>
            <a:ext cx="4597028" cy="493981"/>
          </a:xfrm>
          <a:prstGeom prst="rect">
            <a:avLst/>
          </a:prstGeom>
          <a:noFill/>
        </p:spPr>
        <p:txBody>
          <a:bodyPr wrap="none" rtlCol="0">
            <a:spAutoFit/>
          </a:bodyPr>
          <a:lstStyle/>
          <a:p>
            <a:pPr>
              <a:lnSpc>
                <a:spcPct val="90000"/>
              </a:lnSpc>
              <a:spcBef>
                <a:spcPct val="0"/>
              </a:spcBef>
            </a:pPr>
            <a:r>
              <a:rPr lang="en-GB" sz="2900" b="1" dirty="0" err="1">
                <a:latin typeface="Maven Pro Medium" pitchFamily="2" charset="77"/>
                <a:ea typeface="+mj-ea"/>
                <a:cs typeface="+mj-cs"/>
              </a:rPr>
              <a:t>Icepap</a:t>
            </a:r>
            <a:r>
              <a:rPr lang="en-GB" sz="2900" b="1" dirty="0">
                <a:latin typeface="Maven Pro Medium" pitchFamily="2" charset="77"/>
                <a:ea typeface="+mj-ea"/>
                <a:cs typeface="+mj-cs"/>
              </a:rPr>
              <a:t> Parametric Trajectory</a:t>
            </a:r>
          </a:p>
        </p:txBody>
      </p:sp>
      <p:sp>
        <p:nvSpPr>
          <p:cNvPr id="4" name="TextBox 3">
            <a:extLst>
              <a:ext uri="{FF2B5EF4-FFF2-40B4-BE49-F238E27FC236}">
                <a16:creationId xmlns:a16="http://schemas.microsoft.com/office/drawing/2014/main" id="{08DC6569-880D-6E24-EC48-5B3EA8E79F70}"/>
              </a:ext>
            </a:extLst>
          </p:cNvPr>
          <p:cNvSpPr txBox="1"/>
          <p:nvPr/>
        </p:nvSpPr>
        <p:spPr>
          <a:xfrm>
            <a:off x="599954" y="1340755"/>
            <a:ext cx="11033246" cy="254108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It is possible to make non-linear movements in </a:t>
            </a:r>
            <a:r>
              <a:rPr lang="en-GB" dirty="0" err="1">
                <a:latin typeface="Open Sans" panose="020B0606030504020204" pitchFamily="34" charset="0"/>
                <a:ea typeface="Open Sans" panose="020B0606030504020204" pitchFamily="34" charset="0"/>
                <a:cs typeface="Open Sans" panose="020B0606030504020204" pitchFamily="34" charset="0"/>
              </a:rPr>
              <a:t>IcePAP</a:t>
            </a:r>
            <a:r>
              <a:rPr lang="en-GB" dirty="0">
                <a:latin typeface="Open Sans" panose="020B0606030504020204" pitchFamily="34" charset="0"/>
                <a:ea typeface="Open Sans" panose="020B0606030504020204" pitchFamily="34" charset="0"/>
                <a:cs typeface="Open Sans" panose="020B0606030504020204" pitchFamily="34" charset="0"/>
              </a:rPr>
              <a:t> keeping a constant value in eV/s. </a:t>
            </a:r>
          </a:p>
          <a:p>
            <a:pPr marL="285750" indent="-285750">
              <a:lnSpc>
                <a:spcPct val="150000"/>
              </a:lnSpc>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The trajectory tables are calculated by a sardana controller and inserted in the </a:t>
            </a:r>
            <a:r>
              <a:rPr lang="en-GB" dirty="0" err="1">
                <a:latin typeface="Open Sans" panose="020B0606030504020204" pitchFamily="34" charset="0"/>
                <a:ea typeface="Open Sans" panose="020B0606030504020204" pitchFamily="34" charset="0"/>
                <a:cs typeface="Open Sans" panose="020B0606030504020204" pitchFamily="34" charset="0"/>
              </a:rPr>
              <a:t>IcePAP</a:t>
            </a:r>
            <a:r>
              <a:rPr lang="en-GB" dirty="0">
                <a:latin typeface="Open Sans" panose="020B0606030504020204" pitchFamily="34" charset="0"/>
                <a:ea typeface="Open Sans" panose="020B0606030504020204" pitchFamily="34" charset="0"/>
                <a:cs typeface="Open Sans" panose="020B0606030504020204" pitchFamily="34" charset="0"/>
              </a:rPr>
              <a:t> driver.</a:t>
            </a:r>
          </a:p>
          <a:p>
            <a:pPr marL="285750" indent="-285750">
              <a:lnSpc>
                <a:spcPct val="150000"/>
              </a:lnSpc>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The </a:t>
            </a:r>
            <a:r>
              <a:rPr lang="en-GB" dirty="0" err="1">
                <a:latin typeface="Open Sans" panose="020B0606030504020204" pitchFamily="34" charset="0"/>
                <a:ea typeface="Open Sans" panose="020B0606030504020204" pitchFamily="34" charset="0"/>
                <a:cs typeface="Open Sans" panose="020B0606030504020204" pitchFamily="34" charset="0"/>
              </a:rPr>
              <a:t>IcePAP</a:t>
            </a:r>
            <a:r>
              <a:rPr lang="en-GB" dirty="0">
                <a:latin typeface="Open Sans" panose="020B0606030504020204" pitchFamily="34" charset="0"/>
                <a:ea typeface="Open Sans" panose="020B0606030504020204" pitchFamily="34" charset="0"/>
                <a:cs typeface="Open Sans" panose="020B0606030504020204" pitchFamily="34" charset="0"/>
              </a:rPr>
              <a:t> uses an interpolation method to follow the trajectory.</a:t>
            </a:r>
          </a:p>
          <a:p>
            <a:pPr marL="285750" indent="-285750">
              <a:lnSpc>
                <a:spcPct val="150000"/>
              </a:lnSpc>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Energy range and the number of points in the trajectory table are configurable.</a:t>
            </a:r>
          </a:p>
          <a:p>
            <a:pPr>
              <a:lnSpc>
                <a:spcPct val="150000"/>
              </a:lnSpc>
            </a:pPr>
            <a:endParaRPr lang="en-GB"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Diagram&#10;&#10;Description automatically generated with medium confidence">
            <a:extLst>
              <a:ext uri="{FF2B5EF4-FFF2-40B4-BE49-F238E27FC236}">
                <a16:creationId xmlns:a16="http://schemas.microsoft.com/office/drawing/2014/main" id="{0C85575C-A002-F457-E1A5-1827D0378F51}"/>
              </a:ext>
            </a:extLst>
          </p:cNvPr>
          <p:cNvPicPr>
            <a:picLocks noChangeAspect="1"/>
          </p:cNvPicPr>
          <p:nvPr/>
        </p:nvPicPr>
        <p:blipFill>
          <a:blip r:embed="rId2"/>
          <a:stretch>
            <a:fillRect/>
          </a:stretch>
        </p:blipFill>
        <p:spPr>
          <a:xfrm>
            <a:off x="176939" y="3655418"/>
            <a:ext cx="3429000" cy="2400300"/>
          </a:xfrm>
          <a:prstGeom prst="rect">
            <a:avLst/>
          </a:prstGeom>
        </p:spPr>
      </p:pic>
      <p:pic>
        <p:nvPicPr>
          <p:cNvPr id="12" name="Picture 11" descr="Diagram&#10;&#10;Description automatically generated with medium confidence">
            <a:extLst>
              <a:ext uri="{FF2B5EF4-FFF2-40B4-BE49-F238E27FC236}">
                <a16:creationId xmlns:a16="http://schemas.microsoft.com/office/drawing/2014/main" id="{53FCBD25-161D-A6C2-7CEA-2956C385DA3B}"/>
              </a:ext>
            </a:extLst>
          </p:cNvPr>
          <p:cNvPicPr>
            <a:picLocks noChangeAspect="1"/>
          </p:cNvPicPr>
          <p:nvPr/>
        </p:nvPicPr>
        <p:blipFill>
          <a:blip r:embed="rId3"/>
          <a:stretch>
            <a:fillRect/>
          </a:stretch>
        </p:blipFill>
        <p:spPr>
          <a:xfrm>
            <a:off x="4381499" y="3664158"/>
            <a:ext cx="3429000" cy="2400300"/>
          </a:xfrm>
          <a:prstGeom prst="rect">
            <a:avLst/>
          </a:prstGeom>
        </p:spPr>
      </p:pic>
      <p:pic>
        <p:nvPicPr>
          <p:cNvPr id="13" name="Picture 12" descr="A picture containing diagram&#10;&#10;Description automatically generated">
            <a:extLst>
              <a:ext uri="{FF2B5EF4-FFF2-40B4-BE49-F238E27FC236}">
                <a16:creationId xmlns:a16="http://schemas.microsoft.com/office/drawing/2014/main" id="{5B4FAD89-3864-D683-F9AC-4E7F88C9C35A}"/>
              </a:ext>
            </a:extLst>
          </p:cNvPr>
          <p:cNvPicPr>
            <a:picLocks noChangeAspect="1"/>
          </p:cNvPicPr>
          <p:nvPr/>
        </p:nvPicPr>
        <p:blipFill>
          <a:blip r:embed="rId4"/>
          <a:stretch>
            <a:fillRect/>
          </a:stretch>
        </p:blipFill>
        <p:spPr>
          <a:xfrm>
            <a:off x="8586059" y="3655418"/>
            <a:ext cx="3429000" cy="2400300"/>
          </a:xfrm>
          <a:prstGeom prst="rect">
            <a:avLst/>
          </a:prstGeom>
        </p:spPr>
      </p:pic>
      <p:sp>
        <p:nvSpPr>
          <p:cNvPr id="14" name="TextBox 13">
            <a:extLst>
              <a:ext uri="{FF2B5EF4-FFF2-40B4-BE49-F238E27FC236}">
                <a16:creationId xmlns:a16="http://schemas.microsoft.com/office/drawing/2014/main" id="{BFB0CA63-4514-EC1F-BF9E-4BB7729A326F}"/>
              </a:ext>
            </a:extLst>
          </p:cNvPr>
          <p:cNvSpPr txBox="1"/>
          <p:nvPr/>
        </p:nvSpPr>
        <p:spPr>
          <a:xfrm>
            <a:off x="800701" y="3298786"/>
            <a:ext cx="2181475" cy="369332"/>
          </a:xfrm>
          <a:prstGeom prst="rect">
            <a:avLst/>
          </a:prstGeom>
          <a:noFill/>
        </p:spPr>
        <p:txBody>
          <a:bodyPr wrap="square" rtlCol="0">
            <a:spAutoFit/>
          </a:bodyPr>
          <a:lstStyle/>
          <a:p>
            <a:pPr>
              <a:lnSpc>
                <a:spcPct val="90000"/>
              </a:lnSpc>
              <a:spcBef>
                <a:spcPct val="0"/>
              </a:spcBef>
            </a:pPr>
            <a:r>
              <a:rPr lang="en-GB" sz="2000" b="1" dirty="0">
                <a:latin typeface="Maven Pro Medium" pitchFamily="2" charset="77"/>
                <a:ea typeface="+mj-ea"/>
                <a:cs typeface="+mj-cs"/>
              </a:rPr>
              <a:t>Nominal Velocities</a:t>
            </a:r>
          </a:p>
        </p:txBody>
      </p:sp>
      <p:sp>
        <p:nvSpPr>
          <p:cNvPr id="15" name="TextBox 14">
            <a:extLst>
              <a:ext uri="{FF2B5EF4-FFF2-40B4-BE49-F238E27FC236}">
                <a16:creationId xmlns:a16="http://schemas.microsoft.com/office/drawing/2014/main" id="{F82BFB0B-70D3-5448-9618-7540803986EB}"/>
              </a:ext>
            </a:extLst>
          </p:cNvPr>
          <p:cNvSpPr txBox="1"/>
          <p:nvPr/>
        </p:nvSpPr>
        <p:spPr>
          <a:xfrm>
            <a:off x="4997448" y="3294826"/>
            <a:ext cx="2197101" cy="369332"/>
          </a:xfrm>
          <a:prstGeom prst="rect">
            <a:avLst/>
          </a:prstGeom>
          <a:noFill/>
        </p:spPr>
        <p:txBody>
          <a:bodyPr wrap="square" rtlCol="0">
            <a:spAutoFit/>
          </a:bodyPr>
          <a:lstStyle/>
          <a:p>
            <a:pPr>
              <a:lnSpc>
                <a:spcPct val="90000"/>
              </a:lnSpc>
              <a:spcBef>
                <a:spcPct val="0"/>
              </a:spcBef>
            </a:pPr>
            <a:r>
              <a:rPr lang="en-GB" sz="2000" b="1" dirty="0">
                <a:latin typeface="Maven Pro Medium" pitchFamily="2" charset="77"/>
                <a:ea typeface="+mj-ea"/>
                <a:cs typeface="+mj-cs"/>
              </a:rPr>
              <a:t>Matched Velocities</a:t>
            </a:r>
          </a:p>
        </p:txBody>
      </p:sp>
      <p:sp>
        <p:nvSpPr>
          <p:cNvPr id="16" name="TextBox 15">
            <a:extLst>
              <a:ext uri="{FF2B5EF4-FFF2-40B4-BE49-F238E27FC236}">
                <a16:creationId xmlns:a16="http://schemas.microsoft.com/office/drawing/2014/main" id="{31CF3AE4-A3BD-42C4-7D30-9FB155B5E3FC}"/>
              </a:ext>
            </a:extLst>
          </p:cNvPr>
          <p:cNvSpPr txBox="1"/>
          <p:nvPr/>
        </p:nvSpPr>
        <p:spPr>
          <a:xfrm>
            <a:off x="9078970" y="3294826"/>
            <a:ext cx="2443177" cy="369332"/>
          </a:xfrm>
          <a:prstGeom prst="rect">
            <a:avLst/>
          </a:prstGeom>
          <a:noFill/>
        </p:spPr>
        <p:txBody>
          <a:bodyPr wrap="square" rtlCol="0">
            <a:spAutoFit/>
          </a:bodyPr>
          <a:lstStyle/>
          <a:p>
            <a:pPr>
              <a:lnSpc>
                <a:spcPct val="90000"/>
              </a:lnSpc>
              <a:spcBef>
                <a:spcPct val="0"/>
              </a:spcBef>
            </a:pPr>
            <a:r>
              <a:rPr lang="en-GB" sz="2000" b="1" dirty="0">
                <a:latin typeface="Maven Pro Medium" pitchFamily="2" charset="77"/>
                <a:ea typeface="+mj-ea"/>
                <a:cs typeface="+mj-cs"/>
              </a:rPr>
              <a:t>Parametric Trajectory</a:t>
            </a:r>
          </a:p>
        </p:txBody>
      </p:sp>
    </p:spTree>
    <p:extLst>
      <p:ext uri="{BB962C8B-B14F-4D97-AF65-F5344CB8AC3E}">
        <p14:creationId xmlns:p14="http://schemas.microsoft.com/office/powerpoint/2010/main" val="55490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848BA895-21E4-F64A-A737-172A1D7D296F}"/>
              </a:ext>
            </a:extLst>
          </p:cNvPr>
          <p:cNvSpPr>
            <a:spLocks noGrp="1"/>
          </p:cNvSpPr>
          <p:nvPr>
            <p:ph type="title"/>
          </p:nvPr>
        </p:nvSpPr>
        <p:spPr>
          <a:xfrm>
            <a:off x="493201" y="1106439"/>
            <a:ext cx="3647726" cy="895630"/>
          </a:xfrm>
        </p:spPr>
        <p:txBody>
          <a:bodyPr/>
          <a:lstStyle/>
          <a:p>
            <a:r>
              <a:rPr lang="en-GB" dirty="0"/>
              <a:t>Synchronization Scheme</a:t>
            </a:r>
          </a:p>
        </p:txBody>
      </p:sp>
      <p:sp>
        <p:nvSpPr>
          <p:cNvPr id="3" name="Text Placeholder 2">
            <a:extLst>
              <a:ext uri="{FF2B5EF4-FFF2-40B4-BE49-F238E27FC236}">
                <a16:creationId xmlns:a16="http://schemas.microsoft.com/office/drawing/2014/main" id="{5CFA974E-2FAE-E81B-823C-A757D4EE614B}"/>
              </a:ext>
            </a:extLst>
          </p:cNvPr>
          <p:cNvSpPr>
            <a:spLocks noGrp="1"/>
          </p:cNvSpPr>
          <p:nvPr>
            <p:ph type="body" sz="quarter" idx="11"/>
          </p:nvPr>
        </p:nvSpPr>
        <p:spPr/>
        <p:txBody>
          <a:bodyPr>
            <a:normAutofit lnSpcReduction="10000"/>
          </a:bodyPr>
          <a:lstStyle/>
          <a:p>
            <a:r>
              <a:rPr lang="en-GB" dirty="0"/>
              <a:t>The synchronization is made through hardware using </a:t>
            </a:r>
            <a:r>
              <a:rPr lang="en-GB" dirty="0" err="1"/>
              <a:t>PandABox</a:t>
            </a:r>
            <a:r>
              <a:rPr lang="en-GB" dirty="0"/>
              <a:t> (FPGA).</a:t>
            </a:r>
          </a:p>
          <a:p>
            <a:r>
              <a:rPr lang="en-GB" dirty="0"/>
              <a:t>The encoders of the motors are connected to the </a:t>
            </a:r>
            <a:r>
              <a:rPr lang="en-GB" dirty="0" err="1"/>
              <a:t>PandABox</a:t>
            </a:r>
            <a:r>
              <a:rPr lang="en-GB" dirty="0"/>
              <a:t>.</a:t>
            </a:r>
          </a:p>
          <a:p>
            <a:r>
              <a:rPr lang="en-GB" dirty="0"/>
              <a:t>The orchestration system (Sardana/Contrast) configures at which positions the detectors should be triggered.</a:t>
            </a:r>
          </a:p>
          <a:p>
            <a:r>
              <a:rPr lang="en-GB" dirty="0"/>
              <a:t>The detectors are armed by the orchestration system (Sardana/Contrast) in the beginning of the scan.</a:t>
            </a:r>
          </a:p>
        </p:txBody>
      </p:sp>
      <p:sp>
        <p:nvSpPr>
          <p:cNvPr id="4" name="Text Placeholder 3">
            <a:extLst>
              <a:ext uri="{FF2B5EF4-FFF2-40B4-BE49-F238E27FC236}">
                <a16:creationId xmlns:a16="http://schemas.microsoft.com/office/drawing/2014/main" id="{9A0DE630-6155-F666-4484-55F84CAB0EBE}"/>
              </a:ext>
            </a:extLst>
          </p:cNvPr>
          <p:cNvSpPr>
            <a:spLocks noGrp="1"/>
          </p:cNvSpPr>
          <p:nvPr>
            <p:ph type="body" sz="quarter" idx="12"/>
          </p:nvPr>
        </p:nvSpPr>
        <p:spPr/>
        <p:txBody>
          <a:bodyPr/>
          <a:lstStyle/>
          <a:p>
            <a:r>
              <a:rPr lang="en-GB"/>
              <a:t>KITS - Software</a:t>
            </a:r>
            <a:endParaRPr lang="en-GB" dirty="0"/>
          </a:p>
        </p:txBody>
      </p:sp>
      <p:sp>
        <p:nvSpPr>
          <p:cNvPr id="5" name="Rectangle 4">
            <a:extLst>
              <a:ext uri="{FF2B5EF4-FFF2-40B4-BE49-F238E27FC236}">
                <a16:creationId xmlns:a16="http://schemas.microsoft.com/office/drawing/2014/main" id="{C06DD73E-4308-494E-D7E0-DB709BBD7192}"/>
              </a:ext>
            </a:extLst>
          </p:cNvPr>
          <p:cNvSpPr/>
          <p:nvPr/>
        </p:nvSpPr>
        <p:spPr>
          <a:xfrm>
            <a:off x="4583113" y="0"/>
            <a:ext cx="7608887" cy="68670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pic>
        <p:nvPicPr>
          <p:cNvPr id="9" name="Picture Placeholder 8" descr="Diagram&#10;&#10;Description automatically generated">
            <a:extLst>
              <a:ext uri="{FF2B5EF4-FFF2-40B4-BE49-F238E27FC236}">
                <a16:creationId xmlns:a16="http://schemas.microsoft.com/office/drawing/2014/main" id="{380A7EA5-710C-2E9A-184E-308DDE6531A3}"/>
              </a:ext>
            </a:extLst>
          </p:cNvPr>
          <p:cNvPicPr>
            <a:picLocks noGrp="1" noChangeAspect="1"/>
          </p:cNvPicPr>
          <p:nvPr>
            <p:ph type="pic" sz="quarter" idx="10"/>
          </p:nvPr>
        </p:nvPicPr>
        <p:blipFill rotWithShape="1">
          <a:blip r:embed="rId3"/>
          <a:srcRect l="-1788" t="-28948" r="-1788" b="-28948"/>
          <a:stretch/>
        </p:blipFill>
        <p:spPr>
          <a:xfrm>
            <a:off x="4583113" y="0"/>
            <a:ext cx="7608887" cy="6858000"/>
          </a:xfrm>
        </p:spPr>
      </p:pic>
    </p:spTree>
    <p:extLst>
      <p:ext uri="{BB962C8B-B14F-4D97-AF65-F5344CB8AC3E}">
        <p14:creationId xmlns:p14="http://schemas.microsoft.com/office/powerpoint/2010/main" val="3379171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1B14E-3DFC-3796-D1BF-61A72B3A9BD7}"/>
              </a:ext>
            </a:extLst>
          </p:cNvPr>
          <p:cNvSpPr>
            <a:spLocks noGrp="1"/>
          </p:cNvSpPr>
          <p:nvPr>
            <p:ph type="title"/>
          </p:nvPr>
        </p:nvSpPr>
        <p:spPr/>
        <p:txBody>
          <a:bodyPr/>
          <a:lstStyle/>
          <a:p>
            <a:r>
              <a:rPr lang="en-GB" dirty="0"/>
              <a:t>Implementation at MAX IV Beamlines</a:t>
            </a:r>
            <a:br>
              <a:rPr lang="en-GB" dirty="0"/>
            </a:br>
            <a:endParaRPr lang="en-SE" dirty="0"/>
          </a:p>
        </p:txBody>
      </p:sp>
      <p:sp>
        <p:nvSpPr>
          <p:cNvPr id="3" name="Text Placeholder 2">
            <a:extLst>
              <a:ext uri="{FF2B5EF4-FFF2-40B4-BE49-F238E27FC236}">
                <a16:creationId xmlns:a16="http://schemas.microsoft.com/office/drawing/2014/main" id="{7B1EC784-8F07-F94B-41C0-4039CEFF77DB}"/>
              </a:ext>
            </a:extLst>
          </p:cNvPr>
          <p:cNvSpPr>
            <a:spLocks noGrp="1"/>
          </p:cNvSpPr>
          <p:nvPr>
            <p:ph type="body" sz="quarter" idx="11"/>
          </p:nvPr>
        </p:nvSpPr>
        <p:spPr/>
        <p:txBody>
          <a:bodyPr>
            <a:normAutofit fontScale="77500" lnSpcReduction="20000"/>
          </a:bodyPr>
          <a:lstStyle/>
          <a:p>
            <a:pPr marL="285750" indent="-285750">
              <a:lnSpc>
                <a:spcPct val="150000"/>
              </a:lnSpc>
            </a:pPr>
            <a:r>
              <a:rPr lang="en-GB" dirty="0">
                <a:latin typeface="Open Sans" panose="020B0606030504020204" pitchFamily="34" charset="0"/>
                <a:ea typeface="Open Sans" panose="020B0606030504020204" pitchFamily="34" charset="0"/>
                <a:cs typeface="Open Sans" panose="020B0606030504020204" pitchFamily="34" charset="0"/>
              </a:rPr>
              <a:t>The continuous scan is a long running project on MAX IV, implemented on 8/16 beamlines.  </a:t>
            </a:r>
          </a:p>
          <a:p>
            <a:pPr marL="285750" indent="-285750">
              <a:lnSpc>
                <a:spcPct val="150000"/>
              </a:lnSpc>
            </a:pPr>
            <a:r>
              <a:rPr lang="en-GB" dirty="0">
                <a:latin typeface="Open Sans" panose="020B0606030504020204" pitchFamily="34" charset="0"/>
                <a:ea typeface="Open Sans" panose="020B0606030504020204" pitchFamily="34" charset="0"/>
                <a:cs typeface="Open Sans" panose="020B0606030504020204" pitchFamily="34" charset="0"/>
              </a:rPr>
              <a:t>Each beam line has its own set of requirements, and the implementation of the continuous energy scan needs to be analysed case by case.</a:t>
            </a:r>
          </a:p>
          <a:p>
            <a:pPr marL="285750" indent="-285750">
              <a:lnSpc>
                <a:spcPct val="150000"/>
              </a:lnSpc>
            </a:pPr>
            <a:r>
              <a:rPr lang="en-GB" dirty="0">
                <a:latin typeface="Open Sans" panose="020B0606030504020204" pitchFamily="34" charset="0"/>
                <a:ea typeface="Open Sans" panose="020B0606030504020204" pitchFamily="34" charset="0"/>
                <a:cs typeface="Open Sans" panose="020B0606030504020204" pitchFamily="34" charset="0"/>
              </a:rPr>
              <a:t>Non-linear gap motion prevents photon flux loss.</a:t>
            </a:r>
          </a:p>
          <a:p>
            <a:pPr marL="285750" indent="-285750">
              <a:lnSpc>
                <a:spcPct val="150000"/>
              </a:lnSpc>
            </a:pPr>
            <a:r>
              <a:rPr lang="en-GB" dirty="0">
                <a:latin typeface="Open Sans" panose="020B0606030504020204" pitchFamily="34" charset="0"/>
                <a:ea typeface="Open Sans" panose="020B0606030504020204" pitchFamily="34" charset="0"/>
                <a:cs typeface="Open Sans" panose="020B0606030504020204" pitchFamily="34" charset="0"/>
              </a:rPr>
              <a:t>A general architecture based on hardware components enables scalability across different beamlines and control/scanning systems.</a:t>
            </a:r>
          </a:p>
          <a:p>
            <a:endParaRPr lang="en-SE" dirty="0"/>
          </a:p>
        </p:txBody>
      </p:sp>
    </p:spTree>
    <p:extLst>
      <p:ext uri="{BB962C8B-B14F-4D97-AF65-F5344CB8AC3E}">
        <p14:creationId xmlns:p14="http://schemas.microsoft.com/office/powerpoint/2010/main" val="38052567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87F75-2215-0C86-42AE-1AB67CFACD0C}"/>
              </a:ext>
            </a:extLst>
          </p:cNvPr>
          <p:cNvSpPr>
            <a:spLocks noGrp="1"/>
          </p:cNvSpPr>
          <p:nvPr>
            <p:ph type="title"/>
          </p:nvPr>
        </p:nvSpPr>
        <p:spPr>
          <a:xfrm>
            <a:off x="493201" y="704791"/>
            <a:ext cx="3647726" cy="1297278"/>
          </a:xfrm>
        </p:spPr>
        <p:txBody>
          <a:bodyPr/>
          <a:lstStyle/>
          <a:p>
            <a:r>
              <a:rPr lang="en-SE" dirty="0"/>
              <a:t>Multimodal Experiments at MAX IV</a:t>
            </a:r>
          </a:p>
        </p:txBody>
      </p:sp>
      <p:pic>
        <p:nvPicPr>
          <p:cNvPr id="6" name="Picture Placeholder 5">
            <a:extLst>
              <a:ext uri="{FF2B5EF4-FFF2-40B4-BE49-F238E27FC236}">
                <a16:creationId xmlns:a16="http://schemas.microsoft.com/office/drawing/2014/main" id="{059485B9-E748-973D-FB40-5AC34964E927}"/>
              </a:ext>
            </a:extLst>
          </p:cNvPr>
          <p:cNvPicPr>
            <a:picLocks noGrp="1" noChangeAspect="1"/>
          </p:cNvPicPr>
          <p:nvPr>
            <p:ph type="pic" sz="quarter" idx="10"/>
          </p:nvPr>
        </p:nvPicPr>
        <p:blipFill>
          <a:blip r:embed="rId2"/>
          <a:srcRect l="2576" t="-19576" r="1010" b="-19576"/>
          <a:stretch>
            <a:fillRect/>
          </a:stretch>
        </p:blipFill>
        <p:spPr>
          <a:xfrm>
            <a:off x="4583113" y="0"/>
            <a:ext cx="7608887" cy="6858000"/>
          </a:xfrm>
          <a:prstGeom prst="rect">
            <a:avLst/>
          </a:prstGeom>
        </p:spPr>
      </p:pic>
      <p:sp>
        <p:nvSpPr>
          <p:cNvPr id="4" name="Text Placeholder 3">
            <a:extLst>
              <a:ext uri="{FF2B5EF4-FFF2-40B4-BE49-F238E27FC236}">
                <a16:creationId xmlns:a16="http://schemas.microsoft.com/office/drawing/2014/main" id="{4B4FFCA6-FD41-AB0A-1AF4-C5A200C5E363}"/>
              </a:ext>
            </a:extLst>
          </p:cNvPr>
          <p:cNvSpPr>
            <a:spLocks noGrp="1"/>
          </p:cNvSpPr>
          <p:nvPr>
            <p:ph type="body" sz="quarter" idx="11"/>
          </p:nvPr>
        </p:nvSpPr>
        <p:spPr/>
        <p:txBody>
          <a:bodyPr>
            <a:normAutofit fontScale="85000" lnSpcReduction="20000"/>
          </a:bodyPr>
          <a:lstStyle/>
          <a:p>
            <a:r>
              <a:rPr lang="en-GB" dirty="0"/>
              <a:t>A combination of complementary techniques within a single synchronized measurement:</a:t>
            </a:r>
          </a:p>
          <a:p>
            <a:pPr lvl="1"/>
            <a:r>
              <a:rPr lang="en-GB" sz="1800" b="1" spc="30" dirty="0">
                <a:solidFill>
                  <a:schemeClr val="bg1"/>
                </a:solidFill>
                <a:latin typeface="Open Sans Light" pitchFamily="2" charset="0"/>
              </a:rPr>
              <a:t>Correlated observations from the same experimental and sample conditions.</a:t>
            </a:r>
          </a:p>
          <a:p>
            <a:pPr lvl="1"/>
            <a:r>
              <a:rPr lang="en-GB" sz="1800" b="1" spc="30" dirty="0">
                <a:solidFill>
                  <a:schemeClr val="bg1"/>
                </a:solidFill>
                <a:latin typeface="Open Sans Light" pitchFamily="2" charset="0"/>
              </a:rPr>
              <a:t>Improved overall beamline throughput.</a:t>
            </a:r>
          </a:p>
          <a:p>
            <a:r>
              <a:rPr lang="en-GB" dirty="0"/>
              <a:t>A combination of measurements made across different beamlines into a single experiment.</a:t>
            </a:r>
          </a:p>
          <a:p>
            <a:pPr marL="0" indent="0">
              <a:buNone/>
            </a:pPr>
            <a:r>
              <a:rPr lang="en-SE" dirty="0"/>
              <a:t>Reference:</a:t>
            </a:r>
          </a:p>
          <a:p>
            <a:pPr marL="0" indent="0">
              <a:buNone/>
            </a:pPr>
            <a:r>
              <a:rPr lang="en-GB" sz="1600" dirty="0">
                <a:hlinkClick r:id="rId3"/>
              </a:rPr>
              <a:t>https://proceedings.jacow.org/icalepcs2025/doi/jacow-icalepcs2025-thag002/</a:t>
            </a:r>
            <a:r>
              <a:rPr lang="en-GB" sz="1600" dirty="0"/>
              <a:t> </a:t>
            </a:r>
          </a:p>
          <a:p>
            <a:pPr marL="0" indent="0">
              <a:buNone/>
            </a:pPr>
            <a:r>
              <a:rPr lang="en-GB" sz="1200" dirty="0">
                <a:hlinkClick r:id="rId4"/>
              </a:rPr>
              <a:t>https://proceedings.jacow.org/icalepcs2025/pdf/THAG002.pdf</a:t>
            </a:r>
            <a:endParaRPr lang="en-GB" sz="1200" dirty="0"/>
          </a:p>
          <a:p>
            <a:pPr marL="0" indent="0">
              <a:buNone/>
            </a:pPr>
            <a:r>
              <a:rPr lang="en-GB" sz="1200" dirty="0">
                <a:hlinkClick r:id="rId5"/>
              </a:rPr>
              <a:t>https://proceedings.jacow.org/icalepcs2025/pdf/THAG002_talk.pdf</a:t>
            </a:r>
            <a:r>
              <a:rPr lang="en-GB" sz="1200" dirty="0"/>
              <a:t> </a:t>
            </a:r>
            <a:endParaRPr lang="en-SE" sz="1200" dirty="0"/>
          </a:p>
          <a:p>
            <a:endParaRPr lang="en-SE" dirty="0"/>
          </a:p>
        </p:txBody>
      </p:sp>
      <p:sp>
        <p:nvSpPr>
          <p:cNvPr id="5" name="Text Placeholder 4">
            <a:extLst>
              <a:ext uri="{FF2B5EF4-FFF2-40B4-BE49-F238E27FC236}">
                <a16:creationId xmlns:a16="http://schemas.microsoft.com/office/drawing/2014/main" id="{ABA90380-0E8F-046D-1A23-8D1EF4E2A894}"/>
              </a:ext>
            </a:extLst>
          </p:cNvPr>
          <p:cNvSpPr>
            <a:spLocks noGrp="1"/>
          </p:cNvSpPr>
          <p:nvPr>
            <p:ph type="body" sz="quarter" idx="12"/>
          </p:nvPr>
        </p:nvSpPr>
        <p:spPr/>
        <p:txBody>
          <a:bodyPr/>
          <a:lstStyle/>
          <a:p>
            <a:r>
              <a:rPr lang="en-SE" dirty="0"/>
              <a:t>ICT Software</a:t>
            </a:r>
          </a:p>
        </p:txBody>
      </p:sp>
    </p:spTree>
    <p:extLst>
      <p:ext uri="{BB962C8B-B14F-4D97-AF65-F5344CB8AC3E}">
        <p14:creationId xmlns:p14="http://schemas.microsoft.com/office/powerpoint/2010/main" val="2094281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520B8-6714-EC66-E58F-D0C351243A9D}"/>
              </a:ext>
            </a:extLst>
          </p:cNvPr>
          <p:cNvSpPr>
            <a:spLocks noGrp="1"/>
          </p:cNvSpPr>
          <p:nvPr>
            <p:ph type="title"/>
          </p:nvPr>
        </p:nvSpPr>
        <p:spPr/>
        <p:txBody>
          <a:bodyPr/>
          <a:lstStyle/>
          <a:p>
            <a:r>
              <a:rPr lang="en-SE" dirty="0"/>
              <a:t>Multimodal at MAX IV</a:t>
            </a:r>
          </a:p>
        </p:txBody>
      </p:sp>
      <p:pic>
        <p:nvPicPr>
          <p:cNvPr id="10" name="Picture 9">
            <a:extLst>
              <a:ext uri="{FF2B5EF4-FFF2-40B4-BE49-F238E27FC236}">
                <a16:creationId xmlns:a16="http://schemas.microsoft.com/office/drawing/2014/main" id="{F0A30775-6862-DB9C-1A57-9CED2D12200B}"/>
              </a:ext>
            </a:extLst>
          </p:cNvPr>
          <p:cNvPicPr>
            <a:picLocks noChangeAspect="1"/>
          </p:cNvPicPr>
          <p:nvPr/>
        </p:nvPicPr>
        <p:blipFill>
          <a:blip r:embed="rId2"/>
          <a:stretch>
            <a:fillRect/>
          </a:stretch>
        </p:blipFill>
        <p:spPr>
          <a:xfrm>
            <a:off x="933659" y="612280"/>
            <a:ext cx="10531509" cy="5005469"/>
          </a:xfrm>
          <a:prstGeom prst="rect">
            <a:avLst/>
          </a:prstGeom>
        </p:spPr>
      </p:pic>
    </p:spTree>
    <p:extLst>
      <p:ext uri="{BB962C8B-B14F-4D97-AF65-F5344CB8AC3E}">
        <p14:creationId xmlns:p14="http://schemas.microsoft.com/office/powerpoint/2010/main" val="1506913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994F1B-AE7A-B531-FD54-A55600D11642}"/>
              </a:ext>
            </a:extLst>
          </p:cNvPr>
          <p:cNvSpPr>
            <a:spLocks noGrp="1"/>
          </p:cNvSpPr>
          <p:nvPr>
            <p:ph type="body" sz="quarter" idx="12"/>
          </p:nvPr>
        </p:nvSpPr>
        <p:spPr/>
        <p:txBody>
          <a:bodyPr>
            <a:normAutofit/>
          </a:bodyPr>
          <a:lstStyle/>
          <a:p>
            <a:r>
              <a:rPr lang="en-GB" dirty="0"/>
              <a:t>Experiment descriptions capture orchestration logic in a reusable form, reducing reliance on beamline-specific implementations</a:t>
            </a:r>
          </a:p>
          <a:p>
            <a:r>
              <a:rPr lang="en-GB" dirty="0"/>
              <a:t>A common triggering model simplifies the integration of new synchronized techniques</a:t>
            </a:r>
          </a:p>
          <a:p>
            <a:r>
              <a:rPr lang="en-GB" dirty="0"/>
              <a:t>Explicit experiment context ensures consistent data correlation and provenance tracking</a:t>
            </a:r>
            <a:endParaRPr lang="en-SE" dirty="0"/>
          </a:p>
        </p:txBody>
      </p:sp>
      <p:sp>
        <p:nvSpPr>
          <p:cNvPr id="4" name="Title 3">
            <a:extLst>
              <a:ext uri="{FF2B5EF4-FFF2-40B4-BE49-F238E27FC236}">
                <a16:creationId xmlns:a16="http://schemas.microsoft.com/office/drawing/2014/main" id="{49E8773A-92CF-C1D7-2388-2FED5EE6B7B4}"/>
              </a:ext>
            </a:extLst>
          </p:cNvPr>
          <p:cNvSpPr>
            <a:spLocks noGrp="1"/>
          </p:cNvSpPr>
          <p:nvPr>
            <p:ph type="title"/>
          </p:nvPr>
        </p:nvSpPr>
        <p:spPr>
          <a:xfrm>
            <a:off x="8050563" y="303142"/>
            <a:ext cx="3647726" cy="1698927"/>
          </a:xfrm>
        </p:spPr>
        <p:txBody>
          <a:bodyPr/>
          <a:lstStyle/>
          <a:p>
            <a:r>
              <a:rPr lang="en-GB" dirty="0"/>
              <a:t>Systematic Experiment Description and Triggering</a:t>
            </a:r>
            <a:r>
              <a:rPr lang="en-SE" dirty="0"/>
              <a:t> </a:t>
            </a:r>
          </a:p>
        </p:txBody>
      </p:sp>
      <p:sp>
        <p:nvSpPr>
          <p:cNvPr id="5" name="Text Placeholder 4">
            <a:extLst>
              <a:ext uri="{FF2B5EF4-FFF2-40B4-BE49-F238E27FC236}">
                <a16:creationId xmlns:a16="http://schemas.microsoft.com/office/drawing/2014/main" id="{DFA82485-A6DB-E2DD-8F5D-C3D34AF6608B}"/>
              </a:ext>
            </a:extLst>
          </p:cNvPr>
          <p:cNvSpPr>
            <a:spLocks noGrp="1"/>
          </p:cNvSpPr>
          <p:nvPr>
            <p:ph type="body" sz="quarter" idx="14"/>
          </p:nvPr>
        </p:nvSpPr>
        <p:spPr/>
        <p:txBody>
          <a:bodyPr/>
          <a:lstStyle/>
          <a:p>
            <a:r>
              <a:rPr lang="en-SE" dirty="0"/>
              <a:t>ICT Software</a:t>
            </a:r>
          </a:p>
        </p:txBody>
      </p:sp>
      <p:sp>
        <p:nvSpPr>
          <p:cNvPr id="8" name="Picture Placeholder 7">
            <a:extLst>
              <a:ext uri="{FF2B5EF4-FFF2-40B4-BE49-F238E27FC236}">
                <a16:creationId xmlns:a16="http://schemas.microsoft.com/office/drawing/2014/main" id="{7776379D-5D73-BF1B-66C3-EBBAD8F55059}"/>
              </a:ext>
            </a:extLst>
          </p:cNvPr>
          <p:cNvSpPr>
            <a:spLocks noGrp="1"/>
          </p:cNvSpPr>
          <p:nvPr>
            <p:ph type="pic" sz="quarter" idx="10"/>
          </p:nvPr>
        </p:nvSpPr>
        <p:spPr>
          <a:xfrm>
            <a:off x="44263" y="-398"/>
            <a:ext cx="7608887" cy="6858000"/>
          </a:xfrm>
        </p:spPr>
        <p:txBody>
          <a:bodyPr/>
          <a:lstStyle/>
          <a:p>
            <a:endParaRPr lang="en-SE" dirty="0"/>
          </a:p>
        </p:txBody>
      </p:sp>
      <p:grpSp>
        <p:nvGrpSpPr>
          <p:cNvPr id="11" name="Group 10">
            <a:extLst>
              <a:ext uri="{FF2B5EF4-FFF2-40B4-BE49-F238E27FC236}">
                <a16:creationId xmlns:a16="http://schemas.microsoft.com/office/drawing/2014/main" id="{C807EB21-B411-6EDF-21F4-0210C9EDB265}"/>
              </a:ext>
            </a:extLst>
          </p:cNvPr>
          <p:cNvGrpSpPr/>
          <p:nvPr/>
        </p:nvGrpSpPr>
        <p:grpSpPr>
          <a:xfrm>
            <a:off x="242419" y="323104"/>
            <a:ext cx="3111749" cy="3416320"/>
            <a:chOff x="3475864" y="821658"/>
            <a:chExt cx="3111749" cy="3416320"/>
          </a:xfrm>
        </p:grpSpPr>
        <p:sp>
          <p:nvSpPr>
            <p:cNvPr id="12" name="TextBox 11">
              <a:extLst>
                <a:ext uri="{FF2B5EF4-FFF2-40B4-BE49-F238E27FC236}">
                  <a16:creationId xmlns:a16="http://schemas.microsoft.com/office/drawing/2014/main" id="{6685DD2E-C83A-1D6D-E803-55C2E3511346}"/>
                </a:ext>
              </a:extLst>
            </p:cNvPr>
            <p:cNvSpPr txBox="1"/>
            <p:nvPr/>
          </p:nvSpPr>
          <p:spPr>
            <a:xfrm>
              <a:off x="3475864" y="1098657"/>
              <a:ext cx="3111749" cy="3139321"/>
            </a:xfrm>
            <a:prstGeom prst="rect">
              <a:avLst/>
            </a:prstGeom>
            <a:solidFill>
              <a:schemeClr val="tx2">
                <a:alpha val="30000"/>
              </a:schemeClr>
            </a:solidFill>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GB" sz="1100" dirty="0"/>
                <a:t>{ </a:t>
              </a:r>
            </a:p>
            <a:p>
              <a:r>
                <a:rPr lang="en-GB" sz="1100" dirty="0"/>
                <a:t>    "tg01": [ </a:t>
              </a:r>
            </a:p>
            <a:p>
              <a:r>
                <a:rPr lang="en-GB" sz="1100" dirty="0"/>
                <a:t>    { </a:t>
              </a:r>
            </a:p>
            <a:p>
              <a:r>
                <a:rPr lang="en-GB" sz="1100" dirty="0"/>
                <a:t>        </a:t>
              </a:r>
              <a:r>
                <a:rPr lang="en-GB" sz="1100" dirty="0" err="1"/>
                <a:t>SynchParam.Delay</a:t>
              </a:r>
              <a:r>
                <a:rPr lang="en-GB" sz="1100" dirty="0"/>
                <a:t>: {</a:t>
              </a:r>
              <a:r>
                <a:rPr lang="en-GB" sz="1100" dirty="0" err="1"/>
                <a:t>SynchDomain.Time</a:t>
              </a:r>
              <a:r>
                <a:rPr lang="en-GB" sz="1100" dirty="0"/>
                <a:t>: 0}, </a:t>
              </a:r>
            </a:p>
            <a:p>
              <a:r>
                <a:rPr lang="en-GB" sz="1100" dirty="0"/>
                <a:t>        </a:t>
              </a:r>
              <a:r>
                <a:rPr lang="en-GB" sz="1100" dirty="0" err="1"/>
                <a:t>SynchParam.Active</a:t>
              </a:r>
              <a:r>
                <a:rPr lang="en-GB" sz="1100" dirty="0"/>
                <a:t>: {</a:t>
              </a:r>
              <a:r>
                <a:rPr lang="en-GB" sz="1100" dirty="0" err="1"/>
                <a:t>SynchDomain.Time</a:t>
              </a:r>
              <a:r>
                <a:rPr lang="en-GB" sz="1100" dirty="0"/>
                <a:t>: 0.2}, </a:t>
              </a:r>
            </a:p>
            <a:p>
              <a:r>
                <a:rPr lang="en-GB" sz="1100" dirty="0"/>
                <a:t>        </a:t>
              </a:r>
              <a:r>
                <a:rPr lang="en-GB" sz="1100" dirty="0" err="1"/>
                <a:t>SynchParam.Total</a:t>
              </a:r>
              <a:r>
                <a:rPr lang="en-GB" sz="1100" dirty="0"/>
                <a:t>: {</a:t>
              </a:r>
              <a:r>
                <a:rPr lang="en-GB" sz="1100" dirty="0" err="1"/>
                <a:t>SynchDomain.Time</a:t>
              </a:r>
              <a:r>
                <a:rPr lang="en-GB" sz="1100" dirty="0"/>
                <a:t>: 0.3}, </a:t>
              </a:r>
            </a:p>
            <a:p>
              <a:r>
                <a:rPr lang="en-GB" sz="1100" dirty="0"/>
                <a:t>        </a:t>
              </a:r>
              <a:r>
                <a:rPr lang="en-GB" sz="1100" dirty="0" err="1"/>
                <a:t>SynchParam.Repeats</a:t>
              </a:r>
              <a:r>
                <a:rPr lang="en-GB" sz="1100" dirty="0"/>
                <a:t>: 4, </a:t>
              </a:r>
            </a:p>
            <a:p>
              <a:r>
                <a:rPr lang="en-GB" sz="1100" dirty="0"/>
                <a:t>    } </a:t>
              </a:r>
            </a:p>
            <a:p>
              <a:r>
                <a:rPr lang="en-GB" sz="1100" dirty="0"/>
                <a:t>], </a:t>
              </a:r>
            </a:p>
            <a:p>
              <a:r>
                <a:rPr lang="en-GB" sz="1100" dirty="0"/>
                <a:t>     "tg02": [ </a:t>
              </a:r>
            </a:p>
            <a:p>
              <a:r>
                <a:rPr lang="en-GB" sz="1100" dirty="0"/>
                <a:t>     { </a:t>
              </a:r>
            </a:p>
            <a:p>
              <a:r>
                <a:rPr lang="en-GB" sz="1100" dirty="0"/>
                <a:t>        </a:t>
              </a:r>
              <a:r>
                <a:rPr lang="en-GB" sz="1100" dirty="0" err="1"/>
                <a:t>SynchParam.Delay</a:t>
              </a:r>
              <a:r>
                <a:rPr lang="en-GB" sz="1100" dirty="0"/>
                <a:t>: {</a:t>
              </a:r>
              <a:r>
                <a:rPr lang="en-GB" sz="1100" dirty="0" err="1"/>
                <a:t>SynchDomain.Time</a:t>
              </a:r>
              <a:r>
                <a:rPr lang="en-GB" sz="1100" dirty="0"/>
                <a:t>: 0}, </a:t>
              </a:r>
            </a:p>
            <a:p>
              <a:r>
                <a:rPr lang="en-GB" sz="1100" dirty="0"/>
                <a:t>        </a:t>
              </a:r>
              <a:r>
                <a:rPr lang="en-GB" sz="1100" dirty="0" err="1"/>
                <a:t>SynchParam.Active</a:t>
              </a:r>
              <a:r>
                <a:rPr lang="en-GB" sz="1100" dirty="0"/>
                <a:t>: {</a:t>
              </a:r>
              <a:r>
                <a:rPr lang="en-GB" sz="1100" dirty="0" err="1"/>
                <a:t>SynchDomain.Time</a:t>
              </a:r>
              <a:r>
                <a:rPr lang="en-GB" sz="1100" dirty="0"/>
                <a:t>: 0.1}, </a:t>
              </a:r>
            </a:p>
            <a:p>
              <a:r>
                <a:rPr lang="en-GB" sz="1100" dirty="0"/>
                <a:t>       </a:t>
              </a:r>
              <a:r>
                <a:rPr lang="en-GB" sz="1100" dirty="0" err="1"/>
                <a:t>SynchParam.Total</a:t>
              </a:r>
              <a:r>
                <a:rPr lang="en-GB" sz="1100" dirty="0"/>
                <a:t>: {</a:t>
              </a:r>
              <a:r>
                <a:rPr lang="en-GB" sz="1100" dirty="0" err="1"/>
                <a:t>SynchDomain.Time</a:t>
              </a:r>
              <a:r>
                <a:rPr lang="en-GB" sz="1100" dirty="0"/>
                <a:t>: 0.5}, </a:t>
              </a:r>
            </a:p>
            <a:p>
              <a:r>
                <a:rPr lang="en-GB" sz="1100" dirty="0"/>
                <a:t>       </a:t>
              </a:r>
              <a:r>
                <a:rPr lang="en-GB" sz="1100" dirty="0" err="1"/>
                <a:t>SynchParam.Repeats</a:t>
              </a:r>
              <a:r>
                <a:rPr lang="en-GB" sz="1100" dirty="0"/>
                <a:t>: 2, </a:t>
              </a:r>
            </a:p>
            <a:p>
              <a:r>
                <a:rPr lang="en-GB" sz="1100" dirty="0"/>
                <a:t>     } </a:t>
              </a:r>
            </a:p>
            <a:p>
              <a:r>
                <a:rPr lang="en-GB" sz="1100" dirty="0"/>
                <a:t>] </a:t>
              </a:r>
            </a:p>
            <a:p>
              <a:r>
                <a:rPr lang="en-GB" sz="1100" dirty="0"/>
                <a:t>} </a:t>
              </a:r>
            </a:p>
          </p:txBody>
        </p:sp>
        <p:sp>
          <p:nvSpPr>
            <p:cNvPr id="13" name="TextBox 12">
              <a:extLst>
                <a:ext uri="{FF2B5EF4-FFF2-40B4-BE49-F238E27FC236}">
                  <a16:creationId xmlns:a16="http://schemas.microsoft.com/office/drawing/2014/main" id="{ABA339ED-3303-7553-7E84-6289E9A9CD39}"/>
                </a:ext>
              </a:extLst>
            </p:cNvPr>
            <p:cNvSpPr txBox="1"/>
            <p:nvPr/>
          </p:nvSpPr>
          <p:spPr>
            <a:xfrm>
              <a:off x="4286470" y="821658"/>
              <a:ext cx="1751249" cy="276999"/>
            </a:xfrm>
            <a:prstGeom prst="rect">
              <a:avLst/>
            </a:prstGeom>
            <a:solidFill>
              <a:schemeClr val="tx2">
                <a:alpha val="30000"/>
              </a:schemeClr>
            </a:solidFill>
          </p:spPr>
          <p:txBody>
            <a:bodyPr wrap="none" rtlCol="0">
              <a:spAutoFit/>
            </a:bodyPr>
            <a:lstStyle/>
            <a:p>
              <a:r>
                <a:rPr lang="en-SE" sz="1200" b="1"/>
                <a:t>MultiSynchDescription =</a:t>
              </a:r>
            </a:p>
          </p:txBody>
        </p:sp>
      </p:grpSp>
      <p:cxnSp>
        <p:nvCxnSpPr>
          <p:cNvPr id="17" name="Straight Connector 16">
            <a:extLst>
              <a:ext uri="{FF2B5EF4-FFF2-40B4-BE49-F238E27FC236}">
                <a16:creationId xmlns:a16="http://schemas.microsoft.com/office/drawing/2014/main" id="{18553669-F870-A388-6F3F-F1FAF9153D9D}"/>
              </a:ext>
            </a:extLst>
          </p:cNvPr>
          <p:cNvCxnSpPr>
            <a:cxnSpLocks/>
          </p:cNvCxnSpPr>
          <p:nvPr/>
        </p:nvCxnSpPr>
        <p:spPr>
          <a:xfrm flipV="1">
            <a:off x="4165381" y="884880"/>
            <a:ext cx="203"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FD60C3-9FB3-7961-8256-50E60EAD91C9}"/>
              </a:ext>
            </a:extLst>
          </p:cNvPr>
          <p:cNvCxnSpPr>
            <a:cxnSpLocks/>
          </p:cNvCxnSpPr>
          <p:nvPr/>
        </p:nvCxnSpPr>
        <p:spPr>
          <a:xfrm>
            <a:off x="4165381" y="887873"/>
            <a:ext cx="44506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BE40DB-FF09-178D-68BB-75E905514057}"/>
              </a:ext>
            </a:extLst>
          </p:cNvPr>
          <p:cNvCxnSpPr>
            <a:cxnSpLocks/>
          </p:cNvCxnSpPr>
          <p:nvPr/>
        </p:nvCxnSpPr>
        <p:spPr>
          <a:xfrm flipV="1">
            <a:off x="4610443" y="884880"/>
            <a:ext cx="6650"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8E6FA6E-1EC3-6BD1-0BD4-CF087BE134C2}"/>
              </a:ext>
            </a:extLst>
          </p:cNvPr>
          <p:cNvCxnSpPr>
            <a:cxnSpLocks/>
          </p:cNvCxnSpPr>
          <p:nvPr/>
        </p:nvCxnSpPr>
        <p:spPr>
          <a:xfrm>
            <a:off x="4599453" y="1797805"/>
            <a:ext cx="178025" cy="105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57A913E-19E5-6700-B346-106ECEDE32CE}"/>
              </a:ext>
            </a:extLst>
          </p:cNvPr>
          <p:cNvCxnSpPr>
            <a:cxnSpLocks/>
          </p:cNvCxnSpPr>
          <p:nvPr/>
        </p:nvCxnSpPr>
        <p:spPr>
          <a:xfrm flipV="1">
            <a:off x="4777275" y="883828"/>
            <a:ext cx="203"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E964EE7-B706-8C7B-1195-61C3A15DB301}"/>
              </a:ext>
            </a:extLst>
          </p:cNvPr>
          <p:cNvCxnSpPr>
            <a:cxnSpLocks/>
          </p:cNvCxnSpPr>
          <p:nvPr/>
        </p:nvCxnSpPr>
        <p:spPr>
          <a:xfrm>
            <a:off x="4777275" y="886821"/>
            <a:ext cx="44506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E62A7C7-1DFB-65FD-E490-2C2A4B565546}"/>
              </a:ext>
            </a:extLst>
          </p:cNvPr>
          <p:cNvCxnSpPr>
            <a:cxnSpLocks/>
          </p:cNvCxnSpPr>
          <p:nvPr/>
        </p:nvCxnSpPr>
        <p:spPr>
          <a:xfrm flipV="1">
            <a:off x="5222337" y="883828"/>
            <a:ext cx="6650"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11E8B61-A9EE-4407-18E6-69D0272F96CE}"/>
              </a:ext>
            </a:extLst>
          </p:cNvPr>
          <p:cNvCxnSpPr>
            <a:cxnSpLocks/>
          </p:cNvCxnSpPr>
          <p:nvPr/>
        </p:nvCxnSpPr>
        <p:spPr>
          <a:xfrm>
            <a:off x="5211347" y="1796753"/>
            <a:ext cx="178025" cy="105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9A31B51-2262-B5F9-B3F8-F4FA2B584050}"/>
              </a:ext>
            </a:extLst>
          </p:cNvPr>
          <p:cNvCxnSpPr>
            <a:cxnSpLocks/>
          </p:cNvCxnSpPr>
          <p:nvPr/>
        </p:nvCxnSpPr>
        <p:spPr>
          <a:xfrm flipV="1">
            <a:off x="5389169" y="882776"/>
            <a:ext cx="203"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1DEF0A9-7945-5B17-DACE-42649F7413AE}"/>
              </a:ext>
            </a:extLst>
          </p:cNvPr>
          <p:cNvCxnSpPr>
            <a:cxnSpLocks/>
          </p:cNvCxnSpPr>
          <p:nvPr/>
        </p:nvCxnSpPr>
        <p:spPr>
          <a:xfrm>
            <a:off x="5389169" y="885769"/>
            <a:ext cx="44506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3C73FE6-30BF-013D-64BA-216AD564B7DE}"/>
              </a:ext>
            </a:extLst>
          </p:cNvPr>
          <p:cNvCxnSpPr>
            <a:cxnSpLocks/>
          </p:cNvCxnSpPr>
          <p:nvPr/>
        </p:nvCxnSpPr>
        <p:spPr>
          <a:xfrm flipV="1">
            <a:off x="5834231" y="882776"/>
            <a:ext cx="6650"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9AA5BAA-AED5-7A5C-BE86-06814A8227CB}"/>
              </a:ext>
            </a:extLst>
          </p:cNvPr>
          <p:cNvCxnSpPr>
            <a:cxnSpLocks/>
          </p:cNvCxnSpPr>
          <p:nvPr/>
        </p:nvCxnSpPr>
        <p:spPr>
          <a:xfrm>
            <a:off x="5823241" y="1795701"/>
            <a:ext cx="178025" cy="105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C95460D-A8B2-77A6-7B77-3FADD8714C72}"/>
              </a:ext>
            </a:extLst>
          </p:cNvPr>
          <p:cNvCxnSpPr>
            <a:cxnSpLocks/>
          </p:cNvCxnSpPr>
          <p:nvPr/>
        </p:nvCxnSpPr>
        <p:spPr>
          <a:xfrm flipV="1">
            <a:off x="5994210" y="881724"/>
            <a:ext cx="203"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E3A9E5E-DF32-767A-1E99-20146EEA3155}"/>
              </a:ext>
            </a:extLst>
          </p:cNvPr>
          <p:cNvCxnSpPr>
            <a:cxnSpLocks/>
          </p:cNvCxnSpPr>
          <p:nvPr/>
        </p:nvCxnSpPr>
        <p:spPr>
          <a:xfrm>
            <a:off x="5994210" y="884717"/>
            <a:ext cx="44506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F77743E-EFDE-E1AD-A819-187F4BD01582}"/>
              </a:ext>
            </a:extLst>
          </p:cNvPr>
          <p:cNvCxnSpPr>
            <a:cxnSpLocks/>
          </p:cNvCxnSpPr>
          <p:nvPr/>
        </p:nvCxnSpPr>
        <p:spPr>
          <a:xfrm flipV="1">
            <a:off x="6439272" y="881724"/>
            <a:ext cx="6650"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406A1F3-4E1A-16EC-AF78-C49C1D142EBF}"/>
              </a:ext>
            </a:extLst>
          </p:cNvPr>
          <p:cNvCxnSpPr>
            <a:cxnSpLocks/>
          </p:cNvCxnSpPr>
          <p:nvPr/>
        </p:nvCxnSpPr>
        <p:spPr>
          <a:xfrm>
            <a:off x="6428282" y="1794649"/>
            <a:ext cx="178025" cy="105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B7B21F3-83F7-1381-A9E9-26C9EBE938A4}"/>
              </a:ext>
            </a:extLst>
          </p:cNvPr>
          <p:cNvCxnSpPr>
            <a:cxnSpLocks/>
          </p:cNvCxnSpPr>
          <p:nvPr/>
        </p:nvCxnSpPr>
        <p:spPr>
          <a:xfrm flipV="1">
            <a:off x="4164774" y="2379669"/>
            <a:ext cx="203"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41DB49C-2B19-5201-406C-978E352FE596}"/>
              </a:ext>
            </a:extLst>
          </p:cNvPr>
          <p:cNvCxnSpPr>
            <a:cxnSpLocks/>
          </p:cNvCxnSpPr>
          <p:nvPr/>
        </p:nvCxnSpPr>
        <p:spPr>
          <a:xfrm>
            <a:off x="4164774" y="2382662"/>
            <a:ext cx="23583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529B8C4-DAE4-E0B5-F4BA-6C68FADBD4D5}"/>
              </a:ext>
            </a:extLst>
          </p:cNvPr>
          <p:cNvCxnSpPr>
            <a:cxnSpLocks/>
          </p:cNvCxnSpPr>
          <p:nvPr/>
        </p:nvCxnSpPr>
        <p:spPr>
          <a:xfrm flipV="1">
            <a:off x="4393955" y="2379669"/>
            <a:ext cx="6650"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72E804B-B9EF-0A97-E752-22DCBBF03E05}"/>
              </a:ext>
            </a:extLst>
          </p:cNvPr>
          <p:cNvCxnSpPr>
            <a:cxnSpLocks/>
          </p:cNvCxnSpPr>
          <p:nvPr/>
        </p:nvCxnSpPr>
        <p:spPr>
          <a:xfrm flipV="1">
            <a:off x="4393955" y="3289600"/>
            <a:ext cx="675685" cy="299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D2497A6-E97F-E730-DD16-7D19C6A9A36A}"/>
              </a:ext>
            </a:extLst>
          </p:cNvPr>
          <p:cNvCxnSpPr>
            <a:cxnSpLocks/>
          </p:cNvCxnSpPr>
          <p:nvPr/>
        </p:nvCxnSpPr>
        <p:spPr>
          <a:xfrm flipV="1">
            <a:off x="5062990" y="2379669"/>
            <a:ext cx="203"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C25782C-F5A1-09FE-30D0-FA8386CAE21A}"/>
              </a:ext>
            </a:extLst>
          </p:cNvPr>
          <p:cNvCxnSpPr>
            <a:cxnSpLocks/>
          </p:cNvCxnSpPr>
          <p:nvPr/>
        </p:nvCxnSpPr>
        <p:spPr>
          <a:xfrm>
            <a:off x="5062990" y="2382662"/>
            <a:ext cx="23583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BBA6EC3-7B70-B1FA-61D0-CB25D32AF3A8}"/>
              </a:ext>
            </a:extLst>
          </p:cNvPr>
          <p:cNvCxnSpPr>
            <a:cxnSpLocks/>
          </p:cNvCxnSpPr>
          <p:nvPr/>
        </p:nvCxnSpPr>
        <p:spPr>
          <a:xfrm flipV="1">
            <a:off x="5292171" y="2379669"/>
            <a:ext cx="6650" cy="9139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C999040-6F4E-D076-67B5-E1CDC84FBEF0}"/>
              </a:ext>
            </a:extLst>
          </p:cNvPr>
          <p:cNvCxnSpPr>
            <a:cxnSpLocks/>
          </p:cNvCxnSpPr>
          <p:nvPr/>
        </p:nvCxnSpPr>
        <p:spPr>
          <a:xfrm flipV="1">
            <a:off x="5292171" y="3289600"/>
            <a:ext cx="675685" cy="299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D3FA61B-D8F8-ECC6-8EC0-61020B98B9E4}"/>
              </a:ext>
            </a:extLst>
          </p:cNvPr>
          <p:cNvSpPr txBox="1"/>
          <p:nvPr/>
        </p:nvSpPr>
        <p:spPr>
          <a:xfrm>
            <a:off x="4282689" y="412114"/>
            <a:ext cx="2317109" cy="369332"/>
          </a:xfrm>
          <a:prstGeom prst="rect">
            <a:avLst/>
          </a:prstGeom>
          <a:noFill/>
        </p:spPr>
        <p:txBody>
          <a:bodyPr wrap="square" rtlCol="0">
            <a:spAutoFit/>
          </a:bodyPr>
          <a:lstStyle/>
          <a:p>
            <a:r>
              <a:rPr lang="en-GB" b="1" dirty="0"/>
              <a:t>tg01</a:t>
            </a:r>
            <a:r>
              <a:rPr lang="en-GB" dirty="0"/>
              <a:t>: t</a:t>
            </a:r>
            <a:r>
              <a:rPr lang="en-SE" dirty="0"/>
              <a:t>riggergate axis 1</a:t>
            </a:r>
          </a:p>
        </p:txBody>
      </p:sp>
      <p:sp>
        <p:nvSpPr>
          <p:cNvPr id="42" name="TextBox 41">
            <a:extLst>
              <a:ext uri="{FF2B5EF4-FFF2-40B4-BE49-F238E27FC236}">
                <a16:creationId xmlns:a16="http://schemas.microsoft.com/office/drawing/2014/main" id="{255FAEA8-9CD2-41B2-0E16-0737060F7239}"/>
              </a:ext>
            </a:extLst>
          </p:cNvPr>
          <p:cNvSpPr txBox="1"/>
          <p:nvPr/>
        </p:nvSpPr>
        <p:spPr>
          <a:xfrm>
            <a:off x="4282689" y="1960775"/>
            <a:ext cx="2320315" cy="369332"/>
          </a:xfrm>
          <a:prstGeom prst="rect">
            <a:avLst/>
          </a:prstGeom>
          <a:noFill/>
        </p:spPr>
        <p:txBody>
          <a:bodyPr wrap="square" rtlCol="0">
            <a:spAutoFit/>
          </a:bodyPr>
          <a:lstStyle/>
          <a:p>
            <a:r>
              <a:rPr lang="en-GB" b="1"/>
              <a:t>tg02</a:t>
            </a:r>
            <a:r>
              <a:rPr lang="en-GB"/>
              <a:t>: t</a:t>
            </a:r>
            <a:r>
              <a:rPr lang="en-SE"/>
              <a:t>riggergate axis 2</a:t>
            </a:r>
          </a:p>
        </p:txBody>
      </p:sp>
      <p:graphicFrame>
        <p:nvGraphicFramePr>
          <p:cNvPr id="43" name="Table 42">
            <a:extLst>
              <a:ext uri="{FF2B5EF4-FFF2-40B4-BE49-F238E27FC236}">
                <a16:creationId xmlns:a16="http://schemas.microsoft.com/office/drawing/2014/main" id="{88C89CD7-9876-AAC2-BB0D-FC502A9A256F}"/>
              </a:ext>
            </a:extLst>
          </p:cNvPr>
          <p:cNvGraphicFramePr>
            <a:graphicFrameLocks noGrp="1"/>
          </p:cNvGraphicFramePr>
          <p:nvPr>
            <p:extLst>
              <p:ext uri="{D42A27DB-BD31-4B8C-83A1-F6EECF244321}">
                <p14:modId xmlns:p14="http://schemas.microsoft.com/office/powerpoint/2010/main" val="2362162863"/>
              </p:ext>
            </p:extLst>
          </p:nvPr>
        </p:nvGraphicFramePr>
        <p:xfrm>
          <a:off x="382314" y="4484919"/>
          <a:ext cx="3295847" cy="2025156"/>
        </p:xfrm>
        <a:graphic>
          <a:graphicData uri="http://schemas.openxmlformats.org/drawingml/2006/table">
            <a:tbl>
              <a:tblPr firstRow="1" bandRow="1">
                <a:tableStyleId>{5C22544A-7EE6-4342-B048-85BDC9FD1C3A}</a:tableStyleId>
              </a:tblPr>
              <a:tblGrid>
                <a:gridCol w="963936">
                  <a:extLst>
                    <a:ext uri="{9D8B030D-6E8A-4147-A177-3AD203B41FA5}">
                      <a16:colId xmlns:a16="http://schemas.microsoft.com/office/drawing/2014/main" val="3819694014"/>
                    </a:ext>
                  </a:extLst>
                </a:gridCol>
                <a:gridCol w="1065115">
                  <a:extLst>
                    <a:ext uri="{9D8B030D-6E8A-4147-A177-3AD203B41FA5}">
                      <a16:colId xmlns:a16="http://schemas.microsoft.com/office/drawing/2014/main" val="2915613571"/>
                    </a:ext>
                  </a:extLst>
                </a:gridCol>
                <a:gridCol w="1266796">
                  <a:extLst>
                    <a:ext uri="{9D8B030D-6E8A-4147-A177-3AD203B41FA5}">
                      <a16:colId xmlns:a16="http://schemas.microsoft.com/office/drawing/2014/main" val="3217021349"/>
                    </a:ext>
                  </a:extLst>
                </a:gridCol>
              </a:tblGrid>
              <a:tr h="337526">
                <a:tc>
                  <a:txBody>
                    <a:bodyPr/>
                    <a:lstStyle/>
                    <a:p>
                      <a:pPr algn="ctr"/>
                      <a:r>
                        <a:rPr lang="en-GB" sz="1100" dirty="0"/>
                        <a:t>C</a:t>
                      </a:r>
                      <a:r>
                        <a:rPr lang="en-SE" sz="1100" dirty="0"/>
                        <a:t>hannel</a:t>
                      </a:r>
                    </a:p>
                  </a:txBody>
                  <a:tcPr marL="83226" marR="83226" marT="41613" marB="41613"/>
                </a:tc>
                <a:tc>
                  <a:txBody>
                    <a:bodyPr/>
                    <a:lstStyle/>
                    <a:p>
                      <a:pPr algn="ctr"/>
                      <a:r>
                        <a:rPr lang="en-GB" sz="1100"/>
                        <a:t>S</a:t>
                      </a:r>
                      <a:r>
                        <a:rPr lang="en-SE" sz="1100"/>
                        <a:t>ynchronizer</a:t>
                      </a:r>
                    </a:p>
                  </a:txBody>
                  <a:tcPr marL="83226" marR="83226" marT="41613" marB="41613"/>
                </a:tc>
                <a:tc>
                  <a:txBody>
                    <a:bodyPr/>
                    <a:lstStyle/>
                    <a:p>
                      <a:pPr algn="ctr"/>
                      <a:r>
                        <a:rPr lang="en-SE" sz="1100"/>
                        <a:t>Synchronization</a:t>
                      </a:r>
                    </a:p>
                  </a:txBody>
                  <a:tcPr marL="83226" marR="83226" marT="41613" marB="41613"/>
                </a:tc>
                <a:extLst>
                  <a:ext uri="{0D108BD9-81ED-4DB2-BD59-A6C34878D82A}">
                    <a16:rowId xmlns:a16="http://schemas.microsoft.com/office/drawing/2014/main" val="1508816740"/>
                  </a:ext>
                </a:extLst>
              </a:tr>
              <a:tr h="337526">
                <a:tc>
                  <a:txBody>
                    <a:bodyPr/>
                    <a:lstStyle/>
                    <a:p>
                      <a:r>
                        <a:rPr lang="en-GB" sz="1100" dirty="0"/>
                        <a:t>A</a:t>
                      </a:r>
                      <a:r>
                        <a:rPr lang="en-SE" sz="1100" dirty="0"/>
                        <a:t>lbaem-01</a:t>
                      </a:r>
                    </a:p>
                  </a:txBody>
                  <a:tcPr marL="83226" marR="83226" marT="41613" marB="41613"/>
                </a:tc>
                <a:tc>
                  <a:txBody>
                    <a:bodyPr/>
                    <a:lstStyle/>
                    <a:p>
                      <a:pPr algn="ctr"/>
                      <a:r>
                        <a:rPr lang="sv-SE" sz="1100"/>
                        <a:t>tg01</a:t>
                      </a:r>
                      <a:endParaRPr lang="en-SE" sz="1100"/>
                    </a:p>
                  </a:txBody>
                  <a:tcPr marL="83226" marR="83226" marT="41613" marB="41613"/>
                </a:tc>
                <a:tc>
                  <a:txBody>
                    <a:bodyPr/>
                    <a:lstStyle/>
                    <a:p>
                      <a:r>
                        <a:rPr lang="en-SE" sz="1100" dirty="0"/>
                        <a:t>Trigger/Gate</a:t>
                      </a:r>
                    </a:p>
                  </a:txBody>
                  <a:tcPr marL="83226" marR="83226" marT="41613" marB="41613"/>
                </a:tc>
                <a:extLst>
                  <a:ext uri="{0D108BD9-81ED-4DB2-BD59-A6C34878D82A}">
                    <a16:rowId xmlns:a16="http://schemas.microsoft.com/office/drawing/2014/main" val="646455044"/>
                  </a:ext>
                </a:extLst>
              </a:tr>
              <a:tr h="337526">
                <a:tc>
                  <a:txBody>
                    <a:bodyPr/>
                    <a:lstStyle/>
                    <a:p>
                      <a:r>
                        <a:rPr lang="en-GB" sz="1100"/>
                        <a:t>A</a:t>
                      </a:r>
                      <a:r>
                        <a:rPr lang="en-SE" sz="1100"/>
                        <a:t>lbaem-02</a:t>
                      </a:r>
                    </a:p>
                  </a:txBody>
                  <a:tcPr marL="83226" marR="83226" marT="41613" marB="41613"/>
                </a:tc>
                <a:tc>
                  <a:txBody>
                    <a:bodyPr/>
                    <a:lstStyle/>
                    <a:p>
                      <a:pPr algn="ctr"/>
                      <a:r>
                        <a:rPr lang="en-SE" sz="1100" dirty="0"/>
                        <a:t>tg01</a:t>
                      </a:r>
                    </a:p>
                  </a:txBody>
                  <a:tcPr marL="83226" marR="83226" marT="41613" marB="416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sz="1100" dirty="0"/>
                        <a:t>Trigger/Gate</a:t>
                      </a:r>
                    </a:p>
                  </a:txBody>
                  <a:tcPr marL="83226" marR="83226" marT="41613" marB="41613"/>
                </a:tc>
                <a:extLst>
                  <a:ext uri="{0D108BD9-81ED-4DB2-BD59-A6C34878D82A}">
                    <a16:rowId xmlns:a16="http://schemas.microsoft.com/office/drawing/2014/main" val="402055220"/>
                  </a:ext>
                </a:extLst>
              </a:tr>
              <a:tr h="337526">
                <a:tc>
                  <a:txBody>
                    <a:bodyPr/>
                    <a:lstStyle/>
                    <a:p>
                      <a:r>
                        <a:rPr lang="en-GB" sz="1100"/>
                        <a:t>E</a:t>
                      </a:r>
                      <a:r>
                        <a:rPr lang="en-SE" sz="1100"/>
                        <a:t>iger-01</a:t>
                      </a:r>
                    </a:p>
                  </a:txBody>
                  <a:tcPr marL="83226" marR="83226" marT="41613" marB="41613"/>
                </a:tc>
                <a:tc>
                  <a:txBody>
                    <a:bodyPr/>
                    <a:lstStyle/>
                    <a:p>
                      <a:pPr algn="ctr"/>
                      <a:r>
                        <a:rPr lang="en-SE" sz="1100"/>
                        <a:t>tg01</a:t>
                      </a:r>
                    </a:p>
                  </a:txBody>
                  <a:tcPr marL="83226" marR="83226" marT="41613" marB="416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sz="1100" dirty="0"/>
                        <a:t>Trigger/Gate</a:t>
                      </a:r>
                    </a:p>
                  </a:txBody>
                  <a:tcPr marL="83226" marR="83226" marT="41613" marB="41613"/>
                </a:tc>
                <a:extLst>
                  <a:ext uri="{0D108BD9-81ED-4DB2-BD59-A6C34878D82A}">
                    <a16:rowId xmlns:a16="http://schemas.microsoft.com/office/drawing/2014/main" val="3269007638"/>
                  </a:ext>
                </a:extLst>
              </a:tr>
              <a:tr h="337526">
                <a:tc>
                  <a:txBody>
                    <a:bodyPr/>
                    <a:lstStyle/>
                    <a:p>
                      <a:r>
                        <a:rPr lang="en-GB" sz="1100"/>
                        <a:t>E</a:t>
                      </a:r>
                      <a:r>
                        <a:rPr lang="en-SE" sz="1100"/>
                        <a:t>iger-02</a:t>
                      </a:r>
                    </a:p>
                  </a:txBody>
                  <a:tcPr marL="83226" marR="83226" marT="41613" marB="41613"/>
                </a:tc>
                <a:tc>
                  <a:txBody>
                    <a:bodyPr/>
                    <a:lstStyle/>
                    <a:p>
                      <a:pPr algn="ctr"/>
                      <a:r>
                        <a:rPr lang="en-SE" sz="1100"/>
                        <a:t>tg02</a:t>
                      </a:r>
                    </a:p>
                  </a:txBody>
                  <a:tcPr marL="83226" marR="83226" marT="41613" marB="416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sz="1100" dirty="0"/>
                        <a:t>Trigger/Gate</a:t>
                      </a:r>
                    </a:p>
                  </a:txBody>
                  <a:tcPr marL="83226" marR="83226" marT="41613" marB="41613"/>
                </a:tc>
                <a:extLst>
                  <a:ext uri="{0D108BD9-81ED-4DB2-BD59-A6C34878D82A}">
                    <a16:rowId xmlns:a16="http://schemas.microsoft.com/office/drawing/2014/main" val="2815292849"/>
                  </a:ext>
                </a:extLst>
              </a:tr>
              <a:tr h="337526">
                <a:tc>
                  <a:txBody>
                    <a:bodyPr/>
                    <a:lstStyle/>
                    <a:p>
                      <a:r>
                        <a:rPr lang="en-SE" sz="1100"/>
                        <a:t>PCAP</a:t>
                      </a:r>
                    </a:p>
                  </a:txBody>
                  <a:tcPr marL="83226" marR="83226" marT="41613" marB="4161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E" sz="1100"/>
                        <a:t>tg02</a:t>
                      </a:r>
                    </a:p>
                  </a:txBody>
                  <a:tcPr marL="83226" marR="83226" marT="41613" marB="4161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sz="1100" dirty="0"/>
                        <a:t>Trigger/Gate</a:t>
                      </a:r>
                    </a:p>
                  </a:txBody>
                  <a:tcPr marL="83226" marR="83226" marT="41613" marB="41613"/>
                </a:tc>
                <a:extLst>
                  <a:ext uri="{0D108BD9-81ED-4DB2-BD59-A6C34878D82A}">
                    <a16:rowId xmlns:a16="http://schemas.microsoft.com/office/drawing/2014/main" val="3424110382"/>
                  </a:ext>
                </a:extLst>
              </a:tr>
            </a:tbl>
          </a:graphicData>
        </a:graphic>
      </p:graphicFrame>
      <p:sp>
        <p:nvSpPr>
          <p:cNvPr id="44" name="TextBox 43">
            <a:extLst>
              <a:ext uri="{FF2B5EF4-FFF2-40B4-BE49-F238E27FC236}">
                <a16:creationId xmlns:a16="http://schemas.microsoft.com/office/drawing/2014/main" id="{6F4871E6-8786-9C6C-20E2-023570E0EA8D}"/>
              </a:ext>
            </a:extLst>
          </p:cNvPr>
          <p:cNvSpPr txBox="1"/>
          <p:nvPr/>
        </p:nvSpPr>
        <p:spPr>
          <a:xfrm>
            <a:off x="1587649" y="4091155"/>
            <a:ext cx="842282" cy="338554"/>
          </a:xfrm>
          <a:prstGeom prst="rect">
            <a:avLst/>
          </a:prstGeom>
          <a:solidFill>
            <a:schemeClr val="tx2"/>
          </a:solidFill>
        </p:spPr>
        <p:txBody>
          <a:bodyPr wrap="none" rtlCol="0">
            <a:spAutoFit/>
          </a:bodyPr>
          <a:lstStyle/>
          <a:p>
            <a:pPr algn="ctr"/>
            <a:r>
              <a:rPr lang="en-SE" sz="1600" dirty="0">
                <a:ln>
                  <a:solidFill>
                    <a:schemeClr val="bg1"/>
                  </a:solidFill>
                </a:ln>
                <a:solidFill>
                  <a:schemeClr val="bg1"/>
                </a:solidFill>
              </a:rPr>
              <a:t>expconf</a:t>
            </a:r>
            <a:endParaRPr lang="en-SE" dirty="0">
              <a:ln>
                <a:solidFill>
                  <a:schemeClr val="bg1"/>
                </a:solidFill>
              </a:ln>
              <a:solidFill>
                <a:schemeClr val="bg1"/>
              </a:solidFill>
            </a:endParaRPr>
          </a:p>
        </p:txBody>
      </p:sp>
      <p:sp>
        <p:nvSpPr>
          <p:cNvPr id="45" name="TextBox 44">
            <a:extLst>
              <a:ext uri="{FF2B5EF4-FFF2-40B4-BE49-F238E27FC236}">
                <a16:creationId xmlns:a16="http://schemas.microsoft.com/office/drawing/2014/main" id="{87ED48CA-AC1E-2C56-22E4-ACAFA7B25786}"/>
              </a:ext>
            </a:extLst>
          </p:cNvPr>
          <p:cNvSpPr txBox="1"/>
          <p:nvPr/>
        </p:nvSpPr>
        <p:spPr>
          <a:xfrm>
            <a:off x="5345520" y="5196897"/>
            <a:ext cx="995785" cy="338554"/>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sz="1600" dirty="0">
                <a:ln>
                  <a:solidFill>
                    <a:schemeClr val="bg1"/>
                  </a:solidFill>
                </a:ln>
                <a:solidFill>
                  <a:schemeClr val="bg1"/>
                </a:solidFill>
              </a:rPr>
              <a:t>A</a:t>
            </a:r>
            <a:r>
              <a:rPr lang="en-SE" sz="1400" dirty="0">
                <a:ln>
                  <a:solidFill>
                    <a:schemeClr val="bg1"/>
                  </a:solidFill>
                </a:ln>
                <a:solidFill>
                  <a:schemeClr val="bg1"/>
                </a:solidFill>
              </a:rPr>
              <a:t>lbaem-01</a:t>
            </a:r>
            <a:endParaRPr lang="en-SE" sz="1600" dirty="0">
              <a:ln>
                <a:solidFill>
                  <a:schemeClr val="bg1"/>
                </a:solidFill>
              </a:ln>
              <a:solidFill>
                <a:schemeClr val="bg1"/>
              </a:solidFill>
            </a:endParaRPr>
          </a:p>
        </p:txBody>
      </p:sp>
      <p:sp>
        <p:nvSpPr>
          <p:cNvPr id="46" name="TextBox 45">
            <a:extLst>
              <a:ext uri="{FF2B5EF4-FFF2-40B4-BE49-F238E27FC236}">
                <a16:creationId xmlns:a16="http://schemas.microsoft.com/office/drawing/2014/main" id="{122E9EBE-CFFC-AB1B-8204-8FC644579BB1}"/>
              </a:ext>
            </a:extLst>
          </p:cNvPr>
          <p:cNvSpPr txBox="1"/>
          <p:nvPr/>
        </p:nvSpPr>
        <p:spPr>
          <a:xfrm>
            <a:off x="4537858" y="5557288"/>
            <a:ext cx="2612125" cy="276999"/>
          </a:xfrm>
          <a:prstGeom prst="rect">
            <a:avLst/>
          </a:prstGeom>
          <a:noFill/>
        </p:spPr>
        <p:txBody>
          <a:bodyPr wrap="square" rtlCol="0">
            <a:spAutoFit/>
          </a:bodyPr>
          <a:lstStyle/>
          <a:p>
            <a:pPr algn="ctr"/>
            <a:r>
              <a:rPr lang="en-SE" sz="1200" dirty="0"/>
              <a:t>PrepareOne(</a:t>
            </a:r>
            <a:r>
              <a:rPr lang="en-GB" sz="1200" dirty="0"/>
              <a:t>axis, 0.2, 4, 0.1, </a:t>
            </a:r>
            <a:r>
              <a:rPr lang="en-GB" sz="1200" dirty="0" err="1"/>
              <a:t>nb_starts</a:t>
            </a:r>
            <a:r>
              <a:rPr lang="en-SE" sz="1200" dirty="0"/>
              <a:t>)</a:t>
            </a:r>
          </a:p>
        </p:txBody>
      </p:sp>
      <p:sp>
        <p:nvSpPr>
          <p:cNvPr id="47" name="TextBox 46">
            <a:extLst>
              <a:ext uri="{FF2B5EF4-FFF2-40B4-BE49-F238E27FC236}">
                <a16:creationId xmlns:a16="http://schemas.microsoft.com/office/drawing/2014/main" id="{35236B56-BB50-0C97-6E52-55770DD00F64}"/>
              </a:ext>
            </a:extLst>
          </p:cNvPr>
          <p:cNvSpPr txBox="1"/>
          <p:nvPr/>
        </p:nvSpPr>
        <p:spPr>
          <a:xfrm>
            <a:off x="5452280" y="5901032"/>
            <a:ext cx="782265" cy="307777"/>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v-SE" sz="1400" dirty="0">
                <a:ln>
                  <a:solidFill>
                    <a:schemeClr val="bg1"/>
                  </a:solidFill>
                </a:ln>
                <a:solidFill>
                  <a:schemeClr val="bg1"/>
                </a:solidFill>
              </a:rPr>
              <a:t>Eiger-02</a:t>
            </a:r>
            <a:endParaRPr lang="en-SE" sz="1400" dirty="0">
              <a:ln>
                <a:solidFill>
                  <a:schemeClr val="bg1"/>
                </a:solidFill>
              </a:ln>
              <a:solidFill>
                <a:schemeClr val="bg1"/>
              </a:solidFill>
            </a:endParaRPr>
          </a:p>
        </p:txBody>
      </p:sp>
      <p:sp>
        <p:nvSpPr>
          <p:cNvPr id="48" name="TextBox 47">
            <a:extLst>
              <a:ext uri="{FF2B5EF4-FFF2-40B4-BE49-F238E27FC236}">
                <a16:creationId xmlns:a16="http://schemas.microsoft.com/office/drawing/2014/main" id="{F828D4AA-E374-5F3D-2660-E80D6DA1F5DA}"/>
              </a:ext>
            </a:extLst>
          </p:cNvPr>
          <p:cNvSpPr txBox="1"/>
          <p:nvPr/>
        </p:nvSpPr>
        <p:spPr>
          <a:xfrm>
            <a:off x="4580206" y="6233076"/>
            <a:ext cx="2612125" cy="276999"/>
          </a:xfrm>
          <a:prstGeom prst="rect">
            <a:avLst/>
          </a:prstGeom>
          <a:noFill/>
        </p:spPr>
        <p:txBody>
          <a:bodyPr wrap="square" rtlCol="0">
            <a:spAutoFit/>
          </a:bodyPr>
          <a:lstStyle/>
          <a:p>
            <a:pPr algn="ctr"/>
            <a:r>
              <a:rPr lang="en-SE" sz="1200" dirty="0"/>
              <a:t>PrepareOne(</a:t>
            </a:r>
            <a:r>
              <a:rPr lang="en-GB" sz="1200" dirty="0"/>
              <a:t>axis, 0.1, 2, 0.4, </a:t>
            </a:r>
            <a:r>
              <a:rPr lang="en-GB" sz="1200" dirty="0" err="1"/>
              <a:t>nb_starts</a:t>
            </a:r>
            <a:r>
              <a:rPr lang="en-SE" sz="1200" dirty="0"/>
              <a:t>)</a:t>
            </a:r>
          </a:p>
        </p:txBody>
      </p:sp>
      <p:sp>
        <p:nvSpPr>
          <p:cNvPr id="49" name="TextBox 48">
            <a:extLst>
              <a:ext uri="{FF2B5EF4-FFF2-40B4-BE49-F238E27FC236}">
                <a16:creationId xmlns:a16="http://schemas.microsoft.com/office/drawing/2014/main" id="{DDAA897F-2705-DBA5-09DD-0D033C17DFF4}"/>
              </a:ext>
            </a:extLst>
          </p:cNvPr>
          <p:cNvSpPr txBox="1"/>
          <p:nvPr/>
        </p:nvSpPr>
        <p:spPr>
          <a:xfrm>
            <a:off x="5206603" y="3794818"/>
            <a:ext cx="1273618" cy="307777"/>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sv-SE" sz="1400" dirty="0" err="1">
                <a:ln>
                  <a:solidFill>
                    <a:schemeClr val="bg1"/>
                  </a:solidFill>
                </a:ln>
                <a:solidFill>
                  <a:schemeClr val="bg1"/>
                </a:solidFill>
              </a:rPr>
              <a:t>TriggerGate</a:t>
            </a:r>
            <a:endParaRPr lang="en-SE" sz="1400" dirty="0">
              <a:ln>
                <a:solidFill>
                  <a:schemeClr val="bg1"/>
                </a:solidFill>
              </a:ln>
              <a:solidFill>
                <a:schemeClr val="bg1"/>
              </a:solidFill>
            </a:endParaRPr>
          </a:p>
        </p:txBody>
      </p:sp>
      <p:sp>
        <p:nvSpPr>
          <p:cNvPr id="50" name="TextBox 49">
            <a:extLst>
              <a:ext uri="{FF2B5EF4-FFF2-40B4-BE49-F238E27FC236}">
                <a16:creationId xmlns:a16="http://schemas.microsoft.com/office/drawing/2014/main" id="{167F4FAE-A7C6-5B0E-C0E5-B4A7089CAD3B}"/>
              </a:ext>
            </a:extLst>
          </p:cNvPr>
          <p:cNvSpPr txBox="1"/>
          <p:nvPr/>
        </p:nvSpPr>
        <p:spPr>
          <a:xfrm>
            <a:off x="4798318" y="4124946"/>
            <a:ext cx="2098022" cy="1015663"/>
          </a:xfrm>
          <a:prstGeom prst="rect">
            <a:avLst/>
          </a:prstGeom>
          <a:noFill/>
        </p:spPr>
        <p:txBody>
          <a:bodyPr wrap="square" rtlCol="0">
            <a:spAutoFit/>
          </a:bodyPr>
          <a:lstStyle/>
          <a:p>
            <a:r>
              <a:rPr lang="en-SE" sz="1200" dirty="0"/>
              <a:t>SynchOne(</a:t>
            </a:r>
            <a:r>
              <a:rPr lang="en-GB" sz="1200" dirty="0"/>
              <a:t>axis, configuration</a:t>
            </a:r>
            <a:r>
              <a:rPr lang="en-SE" sz="1200" dirty="0"/>
              <a:t>):</a:t>
            </a:r>
          </a:p>
          <a:p>
            <a:r>
              <a:rPr lang="en-GB" sz="1200" dirty="0"/>
              <a:t>    </a:t>
            </a:r>
            <a:r>
              <a:rPr lang="en-GB" sz="1200" dirty="0" err="1"/>
              <a:t>i</a:t>
            </a:r>
            <a:r>
              <a:rPr lang="en-SE" sz="1200" dirty="0"/>
              <a:t>f axis == 1:</a:t>
            </a:r>
          </a:p>
          <a:p>
            <a:r>
              <a:rPr lang="en-GB" sz="1200" dirty="0"/>
              <a:t>        c</a:t>
            </a:r>
            <a:r>
              <a:rPr lang="en-SE" sz="1200" dirty="0"/>
              <a:t>onfiguraton = tg01</a:t>
            </a:r>
          </a:p>
          <a:p>
            <a:r>
              <a:rPr lang="en-SE" sz="1200" dirty="0"/>
              <a:t>    if axis == 2:</a:t>
            </a:r>
          </a:p>
          <a:p>
            <a:r>
              <a:rPr lang="en-SE" sz="1200" dirty="0"/>
              <a:t>        configuration = tg02</a:t>
            </a:r>
            <a:endParaRPr lang="en-SE" sz="1600" dirty="0"/>
          </a:p>
        </p:txBody>
      </p:sp>
      <p:sp>
        <p:nvSpPr>
          <p:cNvPr id="2" name="Right Arrow 1">
            <a:extLst>
              <a:ext uri="{FF2B5EF4-FFF2-40B4-BE49-F238E27FC236}">
                <a16:creationId xmlns:a16="http://schemas.microsoft.com/office/drawing/2014/main" id="{E81033CE-95C3-5746-196B-02463BACC8FF}"/>
              </a:ext>
            </a:extLst>
          </p:cNvPr>
          <p:cNvSpPr/>
          <p:nvPr/>
        </p:nvSpPr>
        <p:spPr>
          <a:xfrm>
            <a:off x="3311326" y="1245326"/>
            <a:ext cx="714102" cy="313296"/>
          </a:xfrm>
          <a:prstGeom prst="rightArrow">
            <a:avLst/>
          </a:prstGeom>
          <a:solidFill>
            <a:srgbClr val="C8CBD3"/>
          </a:solidFill>
          <a:ln>
            <a:solidFill>
              <a:srgbClr val="C8CB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6" name="Right Arrow 5">
            <a:extLst>
              <a:ext uri="{FF2B5EF4-FFF2-40B4-BE49-F238E27FC236}">
                <a16:creationId xmlns:a16="http://schemas.microsoft.com/office/drawing/2014/main" id="{1AF9927E-E437-D690-B95D-3A455341E008}"/>
              </a:ext>
            </a:extLst>
          </p:cNvPr>
          <p:cNvSpPr/>
          <p:nvPr/>
        </p:nvSpPr>
        <p:spPr>
          <a:xfrm>
            <a:off x="3311921" y="2661774"/>
            <a:ext cx="714102" cy="313296"/>
          </a:xfrm>
          <a:prstGeom prst="rightArrow">
            <a:avLst/>
          </a:prstGeom>
          <a:solidFill>
            <a:srgbClr val="C8CBD3"/>
          </a:solidFill>
          <a:ln>
            <a:solidFill>
              <a:srgbClr val="C8CB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4043825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6F234-FD3B-EB6B-56F4-E33C5DC3C1F3}"/>
              </a:ext>
            </a:extLst>
          </p:cNvPr>
          <p:cNvSpPr>
            <a:spLocks noGrp="1"/>
          </p:cNvSpPr>
          <p:nvPr>
            <p:ph type="title"/>
          </p:nvPr>
        </p:nvSpPr>
        <p:spPr/>
        <p:txBody>
          <a:bodyPr>
            <a:normAutofit fontScale="90000"/>
          </a:bodyPr>
          <a:lstStyle/>
          <a:p>
            <a:r>
              <a:rPr lang="en-SE" dirty="0"/>
              <a:t>PandABox layout for time based synchronization</a:t>
            </a:r>
            <a:br>
              <a:rPr lang="en-SE" dirty="0"/>
            </a:br>
            <a:endParaRPr lang="en-SE" dirty="0"/>
          </a:p>
        </p:txBody>
      </p:sp>
      <p:sp>
        <p:nvSpPr>
          <p:cNvPr id="4" name="Rectangle 3">
            <a:extLst>
              <a:ext uri="{FF2B5EF4-FFF2-40B4-BE49-F238E27FC236}">
                <a16:creationId xmlns:a16="http://schemas.microsoft.com/office/drawing/2014/main" id="{56BBAA9E-5631-E531-75D3-68CC838E0E80}"/>
              </a:ext>
            </a:extLst>
          </p:cNvPr>
          <p:cNvSpPr/>
          <p:nvPr/>
        </p:nvSpPr>
        <p:spPr>
          <a:xfrm>
            <a:off x="423712" y="2020999"/>
            <a:ext cx="849664" cy="27755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5" name="TextBox 4">
            <a:extLst>
              <a:ext uri="{FF2B5EF4-FFF2-40B4-BE49-F238E27FC236}">
                <a16:creationId xmlns:a16="http://schemas.microsoft.com/office/drawing/2014/main" id="{A7A260E0-7970-3802-2233-52D6D94EEAE8}"/>
              </a:ext>
            </a:extLst>
          </p:cNvPr>
          <p:cNvSpPr txBox="1"/>
          <p:nvPr/>
        </p:nvSpPr>
        <p:spPr>
          <a:xfrm rot="16200000">
            <a:off x="-575177" y="3224116"/>
            <a:ext cx="2478114" cy="369332"/>
          </a:xfrm>
          <a:prstGeom prst="rect">
            <a:avLst/>
          </a:prstGeom>
          <a:noFill/>
        </p:spPr>
        <p:txBody>
          <a:bodyPr wrap="none" lIns="91440" tIns="45720" rIns="91440" bIns="45720" rtlCol="0" anchor="t">
            <a:spAutoFit/>
          </a:bodyPr>
          <a:lstStyle/>
          <a:p>
            <a:r>
              <a:rPr lang="en-GB" dirty="0">
                <a:solidFill>
                  <a:schemeClr val="bg1"/>
                </a:solidFill>
              </a:rPr>
              <a:t>Triggers on time-domain</a:t>
            </a:r>
            <a:endParaRPr lang="en-US" dirty="0">
              <a:solidFill>
                <a:schemeClr val="bg1"/>
              </a:solidFill>
            </a:endParaRPr>
          </a:p>
        </p:txBody>
      </p:sp>
      <p:sp>
        <p:nvSpPr>
          <p:cNvPr id="6" name="Oval 5">
            <a:extLst>
              <a:ext uri="{FF2B5EF4-FFF2-40B4-BE49-F238E27FC236}">
                <a16:creationId xmlns:a16="http://schemas.microsoft.com/office/drawing/2014/main" id="{B6EF373B-ABD0-A2BC-756F-D3AFB08ABA77}"/>
              </a:ext>
            </a:extLst>
          </p:cNvPr>
          <p:cNvSpPr>
            <a:spLocks noChangeAspect="1"/>
          </p:cNvSpPr>
          <p:nvPr/>
        </p:nvSpPr>
        <p:spPr>
          <a:xfrm>
            <a:off x="1093376" y="2417509"/>
            <a:ext cx="360000" cy="360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E"/>
              <a:t>A</a:t>
            </a:r>
          </a:p>
        </p:txBody>
      </p:sp>
      <p:sp>
        <p:nvSpPr>
          <p:cNvPr id="7" name="Oval 6">
            <a:extLst>
              <a:ext uri="{FF2B5EF4-FFF2-40B4-BE49-F238E27FC236}">
                <a16:creationId xmlns:a16="http://schemas.microsoft.com/office/drawing/2014/main" id="{B587752C-41CD-6EB7-C69D-26965E266C0A}"/>
              </a:ext>
            </a:extLst>
          </p:cNvPr>
          <p:cNvSpPr>
            <a:spLocks noChangeAspect="1"/>
          </p:cNvSpPr>
          <p:nvPr/>
        </p:nvSpPr>
        <p:spPr>
          <a:xfrm>
            <a:off x="1066162" y="3364245"/>
            <a:ext cx="360000" cy="360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E"/>
              <a:t>B</a:t>
            </a:r>
          </a:p>
        </p:txBody>
      </p:sp>
      <p:sp>
        <p:nvSpPr>
          <p:cNvPr id="8" name="Rectangle 7">
            <a:extLst>
              <a:ext uri="{FF2B5EF4-FFF2-40B4-BE49-F238E27FC236}">
                <a16:creationId xmlns:a16="http://schemas.microsoft.com/office/drawing/2014/main" id="{E45BB30F-628B-A09A-BAB5-C3E75FD8B638}"/>
              </a:ext>
            </a:extLst>
          </p:cNvPr>
          <p:cNvSpPr/>
          <p:nvPr/>
        </p:nvSpPr>
        <p:spPr>
          <a:xfrm>
            <a:off x="1565506" y="2417509"/>
            <a:ext cx="2138995" cy="360000"/>
          </a:xfrm>
          <a:prstGeom prst="rect">
            <a:avLst/>
          </a:prstGeom>
        </p:spPr>
        <p:style>
          <a:lnRef idx="1">
            <a:schemeClr val="accent4"/>
          </a:lnRef>
          <a:fillRef idx="3">
            <a:schemeClr val="accent4"/>
          </a:fillRef>
          <a:effectRef idx="2">
            <a:schemeClr val="accent4"/>
          </a:effectRef>
          <a:fontRef idx="minor">
            <a:schemeClr val="lt1"/>
          </a:fontRef>
        </p:style>
        <p:txBody>
          <a:bodyPr lIns="91440" tIns="45720" rIns="91440" bIns="45720" rtlCol="0" anchor="ctr"/>
          <a:lstStyle/>
          <a:p>
            <a:pPr algn="ctr"/>
            <a:r>
              <a:rPr lang="en-GB" sz="1400"/>
              <a:t>T</a:t>
            </a:r>
            <a:r>
              <a:rPr lang="en-SE" sz="1400"/>
              <a:t>rigger for UV</a:t>
            </a:r>
          </a:p>
        </p:txBody>
      </p:sp>
      <p:sp>
        <p:nvSpPr>
          <p:cNvPr id="9" name="Rectangle 8">
            <a:extLst>
              <a:ext uri="{FF2B5EF4-FFF2-40B4-BE49-F238E27FC236}">
                <a16:creationId xmlns:a16="http://schemas.microsoft.com/office/drawing/2014/main" id="{B5D20260-BE80-E7F2-DE09-417A88B32033}"/>
              </a:ext>
            </a:extLst>
          </p:cNvPr>
          <p:cNvSpPr/>
          <p:nvPr/>
        </p:nvSpPr>
        <p:spPr>
          <a:xfrm>
            <a:off x="1538291" y="3364245"/>
            <a:ext cx="2138995" cy="360000"/>
          </a:xfrm>
          <a:prstGeom prst="rect">
            <a:avLst/>
          </a:prstGeom>
        </p:spPr>
        <p:style>
          <a:lnRef idx="1">
            <a:schemeClr val="accent4"/>
          </a:lnRef>
          <a:fillRef idx="3">
            <a:schemeClr val="accent4"/>
          </a:fillRef>
          <a:effectRef idx="2">
            <a:schemeClr val="accent4"/>
          </a:effectRef>
          <a:fontRef idx="minor">
            <a:schemeClr val="lt1"/>
          </a:fontRef>
        </p:style>
        <p:txBody>
          <a:bodyPr lIns="91440" tIns="45720" rIns="91440" bIns="45720" rtlCol="0" anchor="ctr"/>
          <a:lstStyle/>
          <a:p>
            <a:pPr algn="ctr"/>
            <a:r>
              <a:rPr lang="sv-SE" sz="1400"/>
              <a:t>Trigger for Fluo</a:t>
            </a:r>
            <a:endParaRPr lang="en-US"/>
          </a:p>
        </p:txBody>
      </p:sp>
      <p:sp>
        <p:nvSpPr>
          <p:cNvPr id="10" name="Rectangle 9">
            <a:extLst>
              <a:ext uri="{FF2B5EF4-FFF2-40B4-BE49-F238E27FC236}">
                <a16:creationId xmlns:a16="http://schemas.microsoft.com/office/drawing/2014/main" id="{1576BDDE-BAE4-8C4E-F25E-DFD999AD6E8D}"/>
              </a:ext>
            </a:extLst>
          </p:cNvPr>
          <p:cNvSpPr/>
          <p:nvPr/>
        </p:nvSpPr>
        <p:spPr>
          <a:xfrm>
            <a:off x="5246568" y="1862923"/>
            <a:ext cx="1327095" cy="5137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SE"/>
              <a:t>UV spec</a:t>
            </a:r>
            <a:endParaRPr lang="en-US"/>
          </a:p>
        </p:txBody>
      </p:sp>
      <p:sp>
        <p:nvSpPr>
          <p:cNvPr id="11" name="Rectangle 10">
            <a:extLst>
              <a:ext uri="{FF2B5EF4-FFF2-40B4-BE49-F238E27FC236}">
                <a16:creationId xmlns:a16="http://schemas.microsoft.com/office/drawing/2014/main" id="{7FC4FB5F-D760-AB65-E851-408CD30842B3}"/>
              </a:ext>
            </a:extLst>
          </p:cNvPr>
          <p:cNvSpPr/>
          <p:nvPr/>
        </p:nvSpPr>
        <p:spPr>
          <a:xfrm>
            <a:off x="5246567" y="2457969"/>
            <a:ext cx="1327095" cy="5137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SE"/>
              <a:t>Fluo spec</a:t>
            </a:r>
            <a:endParaRPr lang="en-US"/>
          </a:p>
        </p:txBody>
      </p:sp>
      <p:sp>
        <p:nvSpPr>
          <p:cNvPr id="12" name="Rectangle 11">
            <a:extLst>
              <a:ext uri="{FF2B5EF4-FFF2-40B4-BE49-F238E27FC236}">
                <a16:creationId xmlns:a16="http://schemas.microsoft.com/office/drawing/2014/main" id="{FE147904-2B93-A516-CDFA-EC9255B78276}"/>
              </a:ext>
            </a:extLst>
          </p:cNvPr>
          <p:cNvSpPr/>
          <p:nvPr/>
        </p:nvSpPr>
        <p:spPr>
          <a:xfrm>
            <a:off x="5246567" y="3053015"/>
            <a:ext cx="1327095" cy="5137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SE"/>
              <a:t>Eiger</a:t>
            </a:r>
            <a:endParaRPr lang="en-US"/>
          </a:p>
        </p:txBody>
      </p:sp>
      <p:sp>
        <p:nvSpPr>
          <p:cNvPr id="13" name="Rectangle 12">
            <a:extLst>
              <a:ext uri="{FF2B5EF4-FFF2-40B4-BE49-F238E27FC236}">
                <a16:creationId xmlns:a16="http://schemas.microsoft.com/office/drawing/2014/main" id="{1EE6D3C3-8087-FF7A-C047-7FD5CE3CB924}"/>
              </a:ext>
            </a:extLst>
          </p:cNvPr>
          <p:cNvSpPr/>
          <p:nvPr/>
        </p:nvSpPr>
        <p:spPr>
          <a:xfrm>
            <a:off x="5246567" y="3648061"/>
            <a:ext cx="1327095" cy="5137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SE"/>
              <a:t>Pilatus</a:t>
            </a:r>
            <a:endParaRPr lang="en-US"/>
          </a:p>
        </p:txBody>
      </p:sp>
      <p:sp>
        <p:nvSpPr>
          <p:cNvPr id="14" name="Rectangle 13">
            <a:extLst>
              <a:ext uri="{FF2B5EF4-FFF2-40B4-BE49-F238E27FC236}">
                <a16:creationId xmlns:a16="http://schemas.microsoft.com/office/drawing/2014/main" id="{3204DD77-701B-277F-F722-FCD6769AA89D}"/>
              </a:ext>
            </a:extLst>
          </p:cNvPr>
          <p:cNvSpPr/>
          <p:nvPr/>
        </p:nvSpPr>
        <p:spPr>
          <a:xfrm>
            <a:off x="5246567" y="4243107"/>
            <a:ext cx="1327095" cy="5137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E"/>
              <a:t>PCAP</a:t>
            </a:r>
          </a:p>
        </p:txBody>
      </p:sp>
      <p:cxnSp>
        <p:nvCxnSpPr>
          <p:cNvPr id="15" name="Straight Connector 14">
            <a:extLst>
              <a:ext uri="{FF2B5EF4-FFF2-40B4-BE49-F238E27FC236}">
                <a16:creationId xmlns:a16="http://schemas.microsoft.com/office/drawing/2014/main" id="{99D663E4-E70C-A2AA-13FC-CEB844365C50}"/>
              </a:ext>
            </a:extLst>
          </p:cNvPr>
          <p:cNvCxnSpPr>
            <a:stCxn id="8" idx="3"/>
            <a:endCxn id="10" idx="1"/>
          </p:cNvCxnSpPr>
          <p:nvPr/>
        </p:nvCxnSpPr>
        <p:spPr>
          <a:xfrm flipV="1">
            <a:off x="3704501" y="2119798"/>
            <a:ext cx="1542067" cy="4777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0CF48EE-F227-0128-7956-6896EB298D11}"/>
              </a:ext>
            </a:extLst>
          </p:cNvPr>
          <p:cNvCxnSpPr>
            <a:cxnSpLocks/>
            <a:stCxn id="8" idx="3"/>
            <a:endCxn id="11" idx="1"/>
          </p:cNvCxnSpPr>
          <p:nvPr/>
        </p:nvCxnSpPr>
        <p:spPr>
          <a:xfrm flipV="1">
            <a:off x="3686359" y="2687630"/>
            <a:ext cx="1551137" cy="8351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B905AAB-F97F-24FA-8BE4-2C7C5B8E357C}"/>
              </a:ext>
            </a:extLst>
          </p:cNvPr>
          <p:cNvCxnSpPr>
            <a:cxnSpLocks/>
            <a:stCxn id="8" idx="3"/>
            <a:endCxn id="12" idx="1"/>
          </p:cNvCxnSpPr>
          <p:nvPr/>
        </p:nvCxnSpPr>
        <p:spPr>
          <a:xfrm flipV="1">
            <a:off x="3686358" y="3264533"/>
            <a:ext cx="1569280" cy="129240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CB5B8CF-5472-1269-998C-86A430E981E1}"/>
              </a:ext>
            </a:extLst>
          </p:cNvPr>
          <p:cNvCxnSpPr>
            <a:cxnSpLocks/>
            <a:stCxn id="9" idx="3"/>
            <a:endCxn id="13" idx="1"/>
          </p:cNvCxnSpPr>
          <p:nvPr/>
        </p:nvCxnSpPr>
        <p:spPr>
          <a:xfrm flipV="1">
            <a:off x="3686357" y="3923078"/>
            <a:ext cx="1560210" cy="6462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9EB4AF0-2EF3-F144-C1C1-ABE8C6F793E0}"/>
              </a:ext>
            </a:extLst>
          </p:cNvPr>
          <p:cNvCxnSpPr>
            <a:cxnSpLocks/>
            <a:stCxn id="8" idx="3"/>
            <a:endCxn id="14" idx="1"/>
          </p:cNvCxnSpPr>
          <p:nvPr/>
        </p:nvCxnSpPr>
        <p:spPr>
          <a:xfrm flipV="1">
            <a:off x="3668216" y="4527196"/>
            <a:ext cx="1587422" cy="38812"/>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0" name="Table 19">
            <a:extLst>
              <a:ext uri="{FF2B5EF4-FFF2-40B4-BE49-F238E27FC236}">
                <a16:creationId xmlns:a16="http://schemas.microsoft.com/office/drawing/2014/main" id="{51214E70-C6ED-A774-389A-4C685847D34A}"/>
              </a:ext>
            </a:extLst>
          </p:cNvPr>
          <p:cNvGraphicFramePr>
            <a:graphicFrameLocks noGrp="1"/>
          </p:cNvGraphicFramePr>
          <p:nvPr>
            <p:extLst>
              <p:ext uri="{D42A27DB-BD31-4B8C-83A1-F6EECF244321}">
                <p14:modId xmlns:p14="http://schemas.microsoft.com/office/powerpoint/2010/main" val="3438494607"/>
              </p:ext>
            </p:extLst>
          </p:nvPr>
        </p:nvGraphicFramePr>
        <p:xfrm>
          <a:off x="7350883" y="2302960"/>
          <a:ext cx="4392995" cy="2225040"/>
        </p:xfrm>
        <a:graphic>
          <a:graphicData uri="http://schemas.openxmlformats.org/drawingml/2006/table">
            <a:tbl>
              <a:tblPr firstRow="1" bandRow="1">
                <a:tableStyleId>{5C22544A-7EE6-4342-B048-85BDC9FD1C3A}</a:tableStyleId>
              </a:tblPr>
              <a:tblGrid>
                <a:gridCol w="1059077">
                  <a:extLst>
                    <a:ext uri="{9D8B030D-6E8A-4147-A177-3AD203B41FA5}">
                      <a16:colId xmlns:a16="http://schemas.microsoft.com/office/drawing/2014/main" val="3819694014"/>
                    </a:ext>
                  </a:extLst>
                </a:gridCol>
                <a:gridCol w="1942088">
                  <a:extLst>
                    <a:ext uri="{9D8B030D-6E8A-4147-A177-3AD203B41FA5}">
                      <a16:colId xmlns:a16="http://schemas.microsoft.com/office/drawing/2014/main" val="2915613571"/>
                    </a:ext>
                  </a:extLst>
                </a:gridCol>
                <a:gridCol w="1391830">
                  <a:extLst>
                    <a:ext uri="{9D8B030D-6E8A-4147-A177-3AD203B41FA5}">
                      <a16:colId xmlns:a16="http://schemas.microsoft.com/office/drawing/2014/main" val="3217021349"/>
                    </a:ext>
                  </a:extLst>
                </a:gridCol>
              </a:tblGrid>
              <a:tr h="370840">
                <a:tc>
                  <a:txBody>
                    <a:bodyPr/>
                    <a:lstStyle/>
                    <a:p>
                      <a:r>
                        <a:rPr lang="en-GB" sz="1400"/>
                        <a:t>C</a:t>
                      </a:r>
                      <a:r>
                        <a:rPr lang="en-SE" sz="1400" err="1"/>
                        <a:t>hannel</a:t>
                      </a:r>
                    </a:p>
                  </a:txBody>
                  <a:tcPr/>
                </a:tc>
                <a:tc>
                  <a:txBody>
                    <a:bodyPr/>
                    <a:lstStyle/>
                    <a:p>
                      <a:r>
                        <a:rPr lang="en-GB" sz="1400"/>
                        <a:t>S</a:t>
                      </a:r>
                      <a:r>
                        <a:rPr lang="en-SE" sz="1400" err="1"/>
                        <a:t>ynchronizer</a:t>
                      </a:r>
                    </a:p>
                  </a:txBody>
                  <a:tcPr/>
                </a:tc>
                <a:tc>
                  <a:txBody>
                    <a:bodyPr/>
                    <a:lstStyle/>
                    <a:p>
                      <a:r>
                        <a:rPr lang="en-SE" sz="1400"/>
                        <a:t>synchronization</a:t>
                      </a:r>
                    </a:p>
                  </a:txBody>
                  <a:tcPr/>
                </a:tc>
                <a:extLst>
                  <a:ext uri="{0D108BD9-81ED-4DB2-BD59-A6C34878D82A}">
                    <a16:rowId xmlns:a16="http://schemas.microsoft.com/office/drawing/2014/main" val="1508816740"/>
                  </a:ext>
                </a:extLst>
              </a:tr>
              <a:tr h="370840">
                <a:tc>
                  <a:txBody>
                    <a:bodyPr/>
                    <a:lstStyle/>
                    <a:p>
                      <a:pPr lvl="0">
                        <a:buNone/>
                      </a:pPr>
                      <a:r>
                        <a:rPr lang="en-GB" sz="1400" err="1"/>
                        <a:t>Uv_spec</a:t>
                      </a:r>
                      <a:endParaRPr lang="en-SE" sz="1400" err="1"/>
                    </a:p>
                  </a:txBody>
                  <a:tcPr/>
                </a:tc>
                <a:tc>
                  <a:txBody>
                    <a:bodyPr/>
                    <a:lstStyle/>
                    <a:p>
                      <a:pPr lvl="0">
                        <a:buNone/>
                      </a:pPr>
                      <a:r>
                        <a:rPr lang="en-GB" sz="1400" err="1"/>
                        <a:t>uv_trigger</a:t>
                      </a:r>
                      <a:r>
                        <a:rPr lang="en-GB" sz="1400"/>
                        <a:t>s</a:t>
                      </a:r>
                      <a:endParaRPr lang="en-SE" sz="1400" err="1"/>
                    </a:p>
                  </a:txBody>
                  <a:tcPr/>
                </a:tc>
                <a:tc>
                  <a:txBody>
                    <a:bodyPr/>
                    <a:lstStyle/>
                    <a:p>
                      <a:pPr lvl="0">
                        <a:buNone/>
                      </a:pPr>
                      <a:r>
                        <a:rPr lang="en-SE" sz="1400"/>
                        <a:t>Trigger</a:t>
                      </a:r>
                    </a:p>
                  </a:txBody>
                  <a:tcPr/>
                </a:tc>
                <a:extLst>
                  <a:ext uri="{0D108BD9-81ED-4DB2-BD59-A6C34878D82A}">
                    <a16:rowId xmlns:a16="http://schemas.microsoft.com/office/drawing/2014/main" val="646455044"/>
                  </a:ext>
                </a:extLst>
              </a:tr>
              <a:tr h="370840">
                <a:tc>
                  <a:txBody>
                    <a:bodyPr/>
                    <a:lstStyle/>
                    <a:p>
                      <a:pPr lvl="0">
                        <a:buNone/>
                      </a:pPr>
                      <a:r>
                        <a:rPr lang="en-GB" sz="1400" err="1"/>
                        <a:t>Fluo_spec</a:t>
                      </a:r>
                      <a:endParaRPr lang="en-SE" sz="1400" err="1"/>
                    </a:p>
                  </a:txBody>
                  <a:tcPr/>
                </a:tc>
                <a:tc>
                  <a:txBody>
                    <a:bodyPr/>
                    <a:lstStyle/>
                    <a:p>
                      <a:pPr lvl="0">
                        <a:buNone/>
                      </a:pPr>
                      <a:r>
                        <a:rPr lang="en-SE" sz="1400" err="1"/>
                        <a:t>fluo_triggers</a:t>
                      </a:r>
                    </a:p>
                  </a:txBody>
                  <a:tcPr/>
                </a:tc>
                <a:tc>
                  <a:txBody>
                    <a:bodyPr/>
                    <a:lstStyle/>
                    <a:p>
                      <a:pPr lvl="0">
                        <a:buNone/>
                      </a:pPr>
                      <a:r>
                        <a:rPr lang="en-US" sz="1400" b="0" i="0" u="none" strike="noStrike" noProof="0">
                          <a:solidFill>
                            <a:srgbClr val="001427"/>
                          </a:solidFill>
                          <a:latin typeface="Calibri"/>
                          <a:ea typeface="Calibri"/>
                          <a:cs typeface="Calibri"/>
                        </a:rPr>
                        <a:t>Trigger</a:t>
                      </a:r>
                      <a:endParaRPr lang="en-SE" sz="1400"/>
                    </a:p>
                  </a:txBody>
                  <a:tcPr/>
                </a:tc>
                <a:extLst>
                  <a:ext uri="{0D108BD9-81ED-4DB2-BD59-A6C34878D82A}">
                    <a16:rowId xmlns:a16="http://schemas.microsoft.com/office/drawing/2014/main" val="402055220"/>
                  </a:ext>
                </a:extLst>
              </a:tr>
              <a:tr h="370840">
                <a:tc>
                  <a:txBody>
                    <a:bodyPr/>
                    <a:lstStyle/>
                    <a:p>
                      <a:r>
                        <a:rPr lang="en-GB" sz="1400"/>
                        <a:t>E</a:t>
                      </a:r>
                      <a:r>
                        <a:rPr lang="en-SE" sz="1400" err="1"/>
                        <a:t>iger</a:t>
                      </a:r>
                    </a:p>
                  </a:txBody>
                  <a:tcPr/>
                </a:tc>
                <a:tc>
                  <a:txBody>
                    <a:bodyPr/>
                    <a:lstStyle/>
                    <a:p>
                      <a:pPr lvl="0">
                        <a:buNone/>
                      </a:pPr>
                      <a:r>
                        <a:rPr lang="en-SE" sz="1400" err="1"/>
                        <a:t>total_triggers</a:t>
                      </a:r>
                    </a:p>
                  </a:txBody>
                  <a:tcPr/>
                </a:tc>
                <a:tc>
                  <a:txBody>
                    <a:bodyPr/>
                    <a:lstStyle/>
                    <a:p>
                      <a:pPr lvl="0">
                        <a:buNone/>
                      </a:pPr>
                      <a:r>
                        <a:rPr lang="en-US" sz="1400" b="0" i="0" u="none" strike="noStrike" noProof="0">
                          <a:solidFill>
                            <a:srgbClr val="001427"/>
                          </a:solidFill>
                          <a:latin typeface="Calibri"/>
                          <a:ea typeface="Calibri"/>
                          <a:cs typeface="Calibri"/>
                        </a:rPr>
                        <a:t>Trigger</a:t>
                      </a:r>
                      <a:endParaRPr lang="en-SE" sz="1400"/>
                    </a:p>
                  </a:txBody>
                  <a:tcPr/>
                </a:tc>
                <a:extLst>
                  <a:ext uri="{0D108BD9-81ED-4DB2-BD59-A6C34878D82A}">
                    <a16:rowId xmlns:a16="http://schemas.microsoft.com/office/drawing/2014/main" val="3269007638"/>
                  </a:ext>
                </a:extLst>
              </a:tr>
              <a:tr h="370840">
                <a:tc>
                  <a:txBody>
                    <a:bodyPr/>
                    <a:lstStyle/>
                    <a:p>
                      <a:pPr lvl="0">
                        <a:buNone/>
                      </a:pPr>
                      <a:r>
                        <a:rPr lang="en-GB" sz="1400"/>
                        <a:t>Pilatus</a:t>
                      </a:r>
                      <a:endParaRPr lang="en-SE" sz="1400"/>
                    </a:p>
                  </a:txBody>
                  <a:tcPr/>
                </a:tc>
                <a:tc>
                  <a:txBody>
                    <a:bodyPr/>
                    <a:lstStyle/>
                    <a:p>
                      <a:pPr lvl="0" algn="l">
                        <a:lnSpc>
                          <a:spcPct val="100000"/>
                        </a:lnSpc>
                        <a:spcBef>
                          <a:spcPts val="0"/>
                        </a:spcBef>
                        <a:spcAft>
                          <a:spcPts val="0"/>
                        </a:spcAft>
                        <a:buNone/>
                      </a:pPr>
                      <a:r>
                        <a:rPr lang="en-US" sz="1400" b="0" i="0" u="none" strike="noStrike" noProof="0" err="1">
                          <a:solidFill>
                            <a:srgbClr val="001427"/>
                          </a:solidFill>
                          <a:latin typeface="Calibri"/>
                          <a:ea typeface="Calibri"/>
                          <a:cs typeface="Calibri"/>
                        </a:rPr>
                        <a:t>total_triggers</a:t>
                      </a:r>
                    </a:p>
                  </a:txBody>
                  <a:tcPr/>
                </a:tc>
                <a:tc>
                  <a:txBody>
                    <a:bodyPr/>
                    <a:lstStyle/>
                    <a:p>
                      <a:pPr lvl="0">
                        <a:buNone/>
                      </a:pPr>
                      <a:r>
                        <a:rPr lang="en-US" sz="1400" b="0" i="0" u="none" strike="noStrike" noProof="0">
                          <a:solidFill>
                            <a:srgbClr val="001427"/>
                          </a:solidFill>
                          <a:latin typeface="Calibri"/>
                          <a:ea typeface="Calibri"/>
                          <a:cs typeface="Calibri"/>
                        </a:rPr>
                        <a:t>Trigger</a:t>
                      </a:r>
                      <a:endParaRPr lang="en-SE" sz="1400"/>
                    </a:p>
                  </a:txBody>
                  <a:tcPr/>
                </a:tc>
                <a:extLst>
                  <a:ext uri="{0D108BD9-81ED-4DB2-BD59-A6C34878D82A}">
                    <a16:rowId xmlns:a16="http://schemas.microsoft.com/office/drawing/2014/main" val="2815292849"/>
                  </a:ext>
                </a:extLst>
              </a:tr>
              <a:tr h="370840">
                <a:tc>
                  <a:txBody>
                    <a:bodyPr/>
                    <a:lstStyle/>
                    <a:p>
                      <a:r>
                        <a:rPr lang="en-SE" sz="1400"/>
                        <a:t>PCAP</a:t>
                      </a:r>
                    </a:p>
                  </a:txBody>
                  <a:tcPr/>
                </a:tc>
                <a:tc>
                  <a:txBody>
                    <a:bodyPr/>
                    <a:lstStyle/>
                    <a:p>
                      <a:pPr lvl="0" algn="l">
                        <a:lnSpc>
                          <a:spcPct val="100000"/>
                        </a:lnSpc>
                        <a:spcBef>
                          <a:spcPts val="0"/>
                        </a:spcBef>
                        <a:spcAft>
                          <a:spcPts val="0"/>
                        </a:spcAft>
                        <a:buNone/>
                      </a:pPr>
                      <a:r>
                        <a:rPr lang="en-US" sz="1400" b="0" i="0" u="none" strike="noStrike" noProof="0" err="1">
                          <a:solidFill>
                            <a:srgbClr val="001427"/>
                          </a:solidFill>
                          <a:latin typeface="Calibri"/>
                          <a:ea typeface="Calibri"/>
                          <a:cs typeface="Calibri"/>
                        </a:rPr>
                        <a:t>total_triggers</a:t>
                      </a:r>
                    </a:p>
                  </a:txBody>
                  <a:tcPr/>
                </a:tc>
                <a:tc>
                  <a:txBody>
                    <a:bodyPr/>
                    <a:lstStyle/>
                    <a:p>
                      <a:pPr lvl="0">
                        <a:buNone/>
                      </a:pPr>
                      <a:r>
                        <a:rPr lang="en-US" sz="1400" b="0" i="0" u="none" strike="noStrike" noProof="0">
                          <a:solidFill>
                            <a:srgbClr val="001427"/>
                          </a:solidFill>
                          <a:latin typeface="Calibri"/>
                          <a:ea typeface="Calibri"/>
                          <a:cs typeface="Calibri"/>
                        </a:rPr>
                        <a:t>Trigger</a:t>
                      </a:r>
                      <a:endParaRPr lang="en-SE" sz="1400"/>
                    </a:p>
                  </a:txBody>
                  <a:tcPr/>
                </a:tc>
                <a:extLst>
                  <a:ext uri="{0D108BD9-81ED-4DB2-BD59-A6C34878D82A}">
                    <a16:rowId xmlns:a16="http://schemas.microsoft.com/office/drawing/2014/main" val="3424110382"/>
                  </a:ext>
                </a:extLst>
              </a:tr>
            </a:tbl>
          </a:graphicData>
        </a:graphic>
      </p:graphicFrame>
      <p:sp>
        <p:nvSpPr>
          <p:cNvPr id="21" name="Oval 20">
            <a:extLst>
              <a:ext uri="{FF2B5EF4-FFF2-40B4-BE49-F238E27FC236}">
                <a16:creationId xmlns:a16="http://schemas.microsoft.com/office/drawing/2014/main" id="{F22B2F35-37DC-8F81-376C-A35DFE4BD63D}"/>
              </a:ext>
            </a:extLst>
          </p:cNvPr>
          <p:cNvSpPr>
            <a:spLocks noChangeAspect="1"/>
          </p:cNvSpPr>
          <p:nvPr/>
        </p:nvSpPr>
        <p:spPr>
          <a:xfrm>
            <a:off x="1066161" y="4316744"/>
            <a:ext cx="360000" cy="360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C</a:t>
            </a:r>
          </a:p>
        </p:txBody>
      </p:sp>
      <p:sp>
        <p:nvSpPr>
          <p:cNvPr id="22" name="Rectangle 21">
            <a:extLst>
              <a:ext uri="{FF2B5EF4-FFF2-40B4-BE49-F238E27FC236}">
                <a16:creationId xmlns:a16="http://schemas.microsoft.com/office/drawing/2014/main" id="{931E95C2-114C-F8F1-2D44-A8EBE40E6B3E}"/>
              </a:ext>
            </a:extLst>
          </p:cNvPr>
          <p:cNvSpPr/>
          <p:nvPr/>
        </p:nvSpPr>
        <p:spPr>
          <a:xfrm>
            <a:off x="1538290" y="4316744"/>
            <a:ext cx="2138995" cy="360000"/>
          </a:xfrm>
          <a:prstGeom prst="rect">
            <a:avLst/>
          </a:prstGeom>
        </p:spPr>
        <p:style>
          <a:lnRef idx="1">
            <a:schemeClr val="accent4"/>
          </a:lnRef>
          <a:fillRef idx="3">
            <a:schemeClr val="accent4"/>
          </a:fillRef>
          <a:effectRef idx="2">
            <a:schemeClr val="accent4"/>
          </a:effectRef>
          <a:fontRef idx="minor">
            <a:schemeClr val="lt1"/>
          </a:fontRef>
        </p:style>
        <p:txBody>
          <a:bodyPr lIns="91440" tIns="45720" rIns="91440" bIns="45720" rtlCol="0" anchor="ctr"/>
          <a:lstStyle/>
          <a:p>
            <a:pPr algn="ctr"/>
            <a:r>
              <a:rPr lang="sv-SE" sz="1400"/>
              <a:t>Total Triggers</a:t>
            </a:r>
            <a:endParaRPr lang="en-US"/>
          </a:p>
        </p:txBody>
      </p:sp>
    </p:spTree>
    <p:extLst>
      <p:ext uri="{BB962C8B-B14F-4D97-AF65-F5344CB8AC3E}">
        <p14:creationId xmlns:p14="http://schemas.microsoft.com/office/powerpoint/2010/main" val="366172910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E4A34-45F6-AD15-E2E7-CC8C1245B144}"/>
              </a:ext>
            </a:extLst>
          </p:cNvPr>
          <p:cNvSpPr>
            <a:spLocks noGrp="1"/>
          </p:cNvSpPr>
          <p:nvPr>
            <p:ph type="title"/>
          </p:nvPr>
        </p:nvSpPr>
        <p:spPr/>
        <p:txBody>
          <a:bodyPr>
            <a:normAutofit fontScale="90000"/>
          </a:bodyPr>
          <a:lstStyle/>
          <a:p>
            <a:r>
              <a:rPr lang="en-SE" dirty="0"/>
              <a:t>Decouple data acquisition from scan execution</a:t>
            </a:r>
            <a:br>
              <a:rPr lang="en-SE" dirty="0"/>
            </a:br>
            <a:endParaRPr lang="en-SE" dirty="0"/>
          </a:p>
        </p:txBody>
      </p:sp>
      <p:pic>
        <p:nvPicPr>
          <p:cNvPr id="4" name="Picture 3" descr="A diagram of data processing&#10;&#10;AI-generated content may be incorrect.">
            <a:extLst>
              <a:ext uri="{FF2B5EF4-FFF2-40B4-BE49-F238E27FC236}">
                <a16:creationId xmlns:a16="http://schemas.microsoft.com/office/drawing/2014/main" id="{38A5864D-DC57-2BFE-A7CD-22CEC533AF2F}"/>
              </a:ext>
            </a:extLst>
          </p:cNvPr>
          <p:cNvPicPr>
            <a:picLocks noChangeAspect="1"/>
          </p:cNvPicPr>
          <p:nvPr/>
        </p:nvPicPr>
        <p:blipFill>
          <a:blip r:embed="rId3"/>
          <a:stretch>
            <a:fillRect/>
          </a:stretch>
        </p:blipFill>
        <p:spPr>
          <a:xfrm>
            <a:off x="6793783" y="1397771"/>
            <a:ext cx="4236177" cy="4174585"/>
          </a:xfrm>
          <a:prstGeom prst="rect">
            <a:avLst/>
          </a:prstGeom>
        </p:spPr>
      </p:pic>
      <p:pic>
        <p:nvPicPr>
          <p:cNvPr id="5" name="Picture 4">
            <a:extLst>
              <a:ext uri="{FF2B5EF4-FFF2-40B4-BE49-F238E27FC236}">
                <a16:creationId xmlns:a16="http://schemas.microsoft.com/office/drawing/2014/main" id="{A706F526-C11F-FB10-5CDF-64255E5DF6EA}"/>
              </a:ext>
            </a:extLst>
          </p:cNvPr>
          <p:cNvPicPr>
            <a:picLocks noChangeAspect="1"/>
          </p:cNvPicPr>
          <p:nvPr/>
        </p:nvPicPr>
        <p:blipFill>
          <a:blip r:embed="rId4"/>
          <a:stretch>
            <a:fillRect/>
          </a:stretch>
        </p:blipFill>
        <p:spPr>
          <a:xfrm>
            <a:off x="871870" y="1436683"/>
            <a:ext cx="3605774" cy="4260715"/>
          </a:xfrm>
          <a:prstGeom prst="rect">
            <a:avLst/>
          </a:prstGeom>
        </p:spPr>
      </p:pic>
      <p:sp>
        <p:nvSpPr>
          <p:cNvPr id="6" name="Right Arrow 5">
            <a:extLst>
              <a:ext uri="{FF2B5EF4-FFF2-40B4-BE49-F238E27FC236}">
                <a16:creationId xmlns:a16="http://schemas.microsoft.com/office/drawing/2014/main" id="{020BDA8A-83AA-4E1D-7F66-D2E5D2E5CFDC}"/>
              </a:ext>
            </a:extLst>
          </p:cNvPr>
          <p:cNvSpPr/>
          <p:nvPr/>
        </p:nvSpPr>
        <p:spPr>
          <a:xfrm>
            <a:off x="5052187" y="3408826"/>
            <a:ext cx="978408" cy="484632"/>
          </a:xfrm>
          <a:prstGeom prst="right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36653704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EE191-1263-4DB9-6E84-B8F80A7C8E8B}"/>
              </a:ext>
            </a:extLst>
          </p:cNvPr>
          <p:cNvSpPr>
            <a:spLocks noGrp="1"/>
          </p:cNvSpPr>
          <p:nvPr>
            <p:ph type="title"/>
          </p:nvPr>
        </p:nvSpPr>
        <p:spPr>
          <a:xfrm>
            <a:off x="838200" y="47625"/>
            <a:ext cx="10481930" cy="1325563"/>
          </a:xfrm>
        </p:spPr>
        <p:txBody>
          <a:bodyPr/>
          <a:lstStyle/>
          <a:p>
            <a:r>
              <a:rPr lang="en-US" dirty="0">
                <a:latin typeface="Maven Pro Medium"/>
              </a:rPr>
              <a:t>Architecture</a:t>
            </a:r>
            <a:endParaRPr lang="en-US" dirty="0"/>
          </a:p>
        </p:txBody>
      </p:sp>
      <p:pic>
        <p:nvPicPr>
          <p:cNvPr id="4" name="Picture 3">
            <a:extLst>
              <a:ext uri="{FF2B5EF4-FFF2-40B4-BE49-F238E27FC236}">
                <a16:creationId xmlns:a16="http://schemas.microsoft.com/office/drawing/2014/main" id="{81E97F5F-8674-4CFB-5912-5B781C98FB84}"/>
              </a:ext>
            </a:extLst>
          </p:cNvPr>
          <p:cNvPicPr>
            <a:picLocks noChangeAspect="1"/>
          </p:cNvPicPr>
          <p:nvPr/>
        </p:nvPicPr>
        <p:blipFill>
          <a:blip r:embed="rId3"/>
          <a:stretch>
            <a:fillRect/>
          </a:stretch>
        </p:blipFill>
        <p:spPr>
          <a:xfrm>
            <a:off x="1317032" y="1300655"/>
            <a:ext cx="8993005" cy="4690242"/>
          </a:xfrm>
          <a:prstGeom prst="rect">
            <a:avLst/>
          </a:prstGeom>
        </p:spPr>
      </p:pic>
    </p:spTree>
    <p:extLst>
      <p:ext uri="{BB962C8B-B14F-4D97-AF65-F5344CB8AC3E}">
        <p14:creationId xmlns:p14="http://schemas.microsoft.com/office/powerpoint/2010/main" val="57213935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theme/theme1.xml><?xml version="1.0" encoding="utf-8"?>
<a:theme xmlns:a="http://schemas.openxmlformats.org/drawingml/2006/main" name="MAX IV">
  <a:themeElements>
    <a:clrScheme name="Custom MAX IV 2025 v2">
      <a:dk1>
        <a:srgbClr val="001427"/>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XIV_2025" id="{47A21DDB-C133-1E4E-8797-B4017DF361D3}" vid="{932BB1B4-4045-5D44-B943-D978082301B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MAXIV_Desc xmlns="7419484d-ac4d-40b7-8534-13e6aa55e888" xsi:nil="true"/>
    <cd65268a9a234f59a332f212f71aa1fd xmlns="7419484d-ac4d-40b7-8534-13e6aa55e888">
      <Terms xmlns="http://schemas.microsoft.com/office/infopath/2007/PartnerControls"/>
    </cd65268a9a234f59a332f212f71aa1fd>
    <Publishable xmlns="7419484d-ac4d-40b7-8534-13e6aa55e888">true</Publishable>
    <TaxCatchAll xmlns="7419484d-ac4d-40b7-8534-13e6aa55e888"/>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PowerPoint presentation" ma:contentTypeID="0x010100083F5DDAFB74574C926A61E89E11744500778D35581C2CD64B92C78E6B5E60A8DC" ma:contentTypeVersion="2" ma:contentTypeDescription="Create PowerPoint in library" ma:contentTypeScope="" ma:versionID="a731f14cf235bcf1c75255d24b088803">
  <xsd:schema xmlns:xsd="http://www.w3.org/2001/XMLSchema" xmlns:xs="http://www.w3.org/2001/XMLSchema" xmlns:p="http://schemas.microsoft.com/office/2006/metadata/properties" xmlns:ns2="7419484d-ac4d-40b7-8534-13e6aa55e888" targetNamespace="http://schemas.microsoft.com/office/2006/metadata/properties" ma:root="true" ma:fieldsID="345204c99ae946ada144407239fc8630" ns2:_="">
    <xsd:import namespace="7419484d-ac4d-40b7-8534-13e6aa55e888"/>
    <xsd:element name="properties">
      <xsd:complexType>
        <xsd:sequence>
          <xsd:element name="documentManagement">
            <xsd:complexType>
              <xsd:all>
                <xsd:element ref="ns2:MAXIV_Desc" minOccurs="0"/>
                <xsd:element ref="ns2:Publishable" minOccurs="0"/>
                <xsd:element ref="ns2:cd65268a9a234f59a332f212f71aa1fd" minOccurs="0"/>
                <xsd:element ref="ns2:TaxCatchAll" minOccurs="0"/>
                <xsd:element ref="ns2:TaxCatchAllLabel"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19484d-ac4d-40b7-8534-13e6aa55e888" elementFormDefault="qualified">
    <xsd:import namespace="http://schemas.microsoft.com/office/2006/documentManagement/types"/>
    <xsd:import namespace="http://schemas.microsoft.com/office/infopath/2007/PartnerControls"/>
    <xsd:element name="MAXIV_Desc" ma:index="8" nillable="true" ma:displayName="Description" ma:internalName="MAXIV_Desc">
      <xsd:simpleType>
        <xsd:restriction base="dms:Note">
          <xsd:maxLength value="255"/>
        </xsd:restriction>
      </xsd:simpleType>
    </xsd:element>
    <xsd:element name="Publishable" ma:index="9" nillable="true" ma:displayName="Publishable" ma:default="0" ma:internalName="Publishable">
      <xsd:simpleType>
        <xsd:restriction base="dms:Boolean"/>
      </xsd:simpleType>
    </xsd:element>
    <xsd:element name="cd65268a9a234f59a332f212f71aa1fd" ma:index="10" nillable="true" ma:taxonomy="true" ma:internalName="cd65268a9a234f59a332f212f71aa1fd" ma:taxonomyFieldName="Tags" ma:displayName="Tags" ma:fieldId="{cd65268a-9a23-4f59-a332-f212f71aa1fd}" ma:taxonomyMulti="true" ma:sspId="a9415ddb-cc98-4572-851a-d5d8cf0f0d2f" ma:termSetId="4f3916f9-4920-49be-afb9-8c6beb5c8d41" ma:anchorId="00000000-0000-0000-0000-000000000000" ma:open="true" ma:isKeyword="false">
      <xsd:complexType>
        <xsd:sequence>
          <xsd:element ref="pc:Terms" minOccurs="0" maxOccurs="1"/>
        </xsd:sequence>
      </xsd:complexType>
    </xsd:element>
    <xsd:element name="TaxCatchAll" ma:index="11" nillable="true" ma:displayName="Taxonomy Catch All Column" ma:hidden="true" ma:list="{34f3b41a-379a-4c6b-82b8-55e5dd11cc68}" ma:internalName="TaxCatchAll" ma:showField="CatchAllData" ma:web="7419484d-ac4d-40b7-8534-13e6aa55e888">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hidden="true" ma:list="{34f3b41a-379a-4c6b-82b8-55e5dd11cc68}" ma:internalName="TaxCatchAllLabel" ma:readOnly="true" ma:showField="CatchAllDataLabel" ma:web="7419484d-ac4d-40b7-8534-13e6aa55e888">
      <xsd:complexType>
        <xsd:complexContent>
          <xsd:extension base="dms:MultiChoiceLookup">
            <xsd:sequence>
              <xsd:element name="Value" type="dms:Lookup" maxOccurs="unbounded" minOccurs="0" nillable="true"/>
            </xsd:sequence>
          </xsd:extension>
        </xsd:complexContent>
      </xsd:complexType>
    </xsd:element>
    <xsd:element name="_dlc_DocId" ma:index="14" nillable="true" ma:displayName="Document ID Value" ma:description="The value of the document ID assigned to this item." ma:internalName="_dlc_DocId" ma:readOnly="true">
      <xsd:simpleType>
        <xsd:restriction base="dms:Text"/>
      </xsd:simpleType>
    </xsd:element>
    <xsd:element name="_dlc_DocIdUrl" ma:index="1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48E198-29D6-4919-960D-AB46316E0B98}">
  <ds:schemaRefs>
    <ds:schemaRef ds:uri="http://www.w3.org/XML/1998/namespace"/>
    <ds:schemaRef ds:uri="http://purl.org/dc/terms/"/>
    <ds:schemaRef ds:uri="http://schemas.microsoft.com/office/2006/documentManagement/types"/>
    <ds:schemaRef ds:uri="7419484d-ac4d-40b7-8534-13e6aa55e888"/>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5BD9656F-4EA1-4F28-9FD2-E13BBB3CCDD0}">
  <ds:schemaRefs>
    <ds:schemaRef ds:uri="http://schemas.microsoft.com/sharepoint/events"/>
  </ds:schemaRefs>
</ds:datastoreItem>
</file>

<file path=customXml/itemProps3.xml><?xml version="1.0" encoding="utf-8"?>
<ds:datastoreItem xmlns:ds="http://schemas.openxmlformats.org/officeDocument/2006/customXml" ds:itemID="{9122DF83-DCA2-473E-8D27-8A8E517E38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19484d-ac4d-40b7-8534-13e6aa55e8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F60D1C6-50C5-4E5F-B294-B94BD33FC753}">
  <ds:schemaRefs>
    <ds:schemaRef ds:uri="http://schemas.microsoft.com/sharepoint/v3/contenttype/forms"/>
  </ds:schemaRefs>
</ds:datastoreItem>
</file>

<file path=docMetadata/LabelInfo.xml><?xml version="1.0" encoding="utf-8"?>
<clbl:labelList xmlns:clbl="http://schemas.microsoft.com/office/2020/mipLabelMetadata">
  <clbl:label id="{7aa68094-6104-41a6-b443-d4b52451f617}" enabled="0" method="" siteId="{7aa68094-6104-41a6-b443-d4b52451f617}" removed="1"/>
</clbl:labelList>
</file>

<file path=docProps/app.xml><?xml version="1.0" encoding="utf-8"?>
<Properties xmlns="http://schemas.openxmlformats.org/officeDocument/2006/extended-properties" xmlns:vt="http://schemas.openxmlformats.org/officeDocument/2006/docPropsVTypes">
  <Template>MAX IV</Template>
  <TotalTime>5664</TotalTime>
  <Words>1186</Words>
  <Application>Microsoft Macintosh PowerPoint</Application>
  <PresentationFormat>Widescreen</PresentationFormat>
  <Paragraphs>185</Paragraphs>
  <Slides>20</Slides>
  <Notes>8</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Courier New</vt:lpstr>
      <vt:lpstr>Maven Pro</vt:lpstr>
      <vt:lpstr>Maven Pro Medium</vt:lpstr>
      <vt:lpstr>Open Sans</vt:lpstr>
      <vt:lpstr>Open Sans Light</vt:lpstr>
      <vt:lpstr>MAX IV</vt:lpstr>
      <vt:lpstr>Experiments Control System</vt:lpstr>
      <vt:lpstr>Orchestrating 4th Generation Experiments at MAX IV</vt:lpstr>
      <vt:lpstr>Outline</vt:lpstr>
      <vt:lpstr>Control System and Orchestration</vt:lpstr>
      <vt:lpstr>PowerPoint Presentation</vt:lpstr>
      <vt:lpstr>PowerPoint Presentation</vt:lpstr>
      <vt:lpstr>PowerPoint Presentation</vt:lpstr>
      <vt:lpstr>PowerPoint Presentation</vt:lpstr>
      <vt:lpstr>PowerPoint Presentation</vt:lpstr>
      <vt:lpstr>Continuous scan</vt:lpstr>
      <vt:lpstr>Faster experiments</vt:lpstr>
      <vt:lpstr>PowerPoint Presentation</vt:lpstr>
      <vt:lpstr>Synchronization Scheme</vt:lpstr>
      <vt:lpstr>Implementation at MAX IV Beamlines </vt:lpstr>
      <vt:lpstr>Multimodal Experiments at MAX IV</vt:lpstr>
      <vt:lpstr>Multimodal at MAX IV</vt:lpstr>
      <vt:lpstr>Systematic Experiment Description and Triggering </vt:lpstr>
      <vt:lpstr>PandABox layout for time based synchronization </vt:lpstr>
      <vt:lpstr>Decouple data acquisition from scan execution </vt:lpstr>
      <vt:lpstr>Architecture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Carla Takahashi</dc:creator>
  <cp:keywords/>
  <dc:description/>
  <cp:lastModifiedBy>Carla Takahashi</cp:lastModifiedBy>
  <cp:revision>2</cp:revision>
  <dcterms:created xsi:type="dcterms:W3CDTF">2026-08-19T11:50:12Z</dcterms:created>
  <dcterms:modified xsi:type="dcterms:W3CDTF">2026-08-24T06:51:29Z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0x010100083F5DDAFB74574C926A61E89E11744500778D35581C2CD64B92C78E6B5E60A8DC</vt:lpwstr>
  </property>
  <property fmtid="{D5CDD505-2E9C-101B-9397-08002B2CF9AE}" pid="3" name="Tags">
    <vt:lpwstr/>
  </property>
</Properties>
</file>