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5"/>
  </p:sldMasterIdLst>
  <p:notesMasterIdLst>
    <p:notesMasterId r:id="rId29"/>
  </p:notesMasterIdLst>
  <p:sldIdLst>
    <p:sldId id="258" r:id="rId6"/>
    <p:sldId id="291" r:id="rId7"/>
    <p:sldId id="292" r:id="rId8"/>
    <p:sldId id="293" r:id="rId9"/>
    <p:sldId id="295" r:id="rId10"/>
    <p:sldId id="296" r:id="rId11"/>
    <p:sldId id="297" r:id="rId12"/>
    <p:sldId id="256" r:id="rId13"/>
    <p:sldId id="257" r:id="rId14"/>
    <p:sldId id="298" r:id="rId15"/>
    <p:sldId id="300" r:id="rId16"/>
    <p:sldId id="301" r:id="rId17"/>
    <p:sldId id="304" r:id="rId18"/>
    <p:sldId id="303" r:id="rId19"/>
    <p:sldId id="302" r:id="rId20"/>
    <p:sldId id="306" r:id="rId21"/>
    <p:sldId id="305" r:id="rId22"/>
    <p:sldId id="308" r:id="rId23"/>
    <p:sldId id="312" r:id="rId24"/>
    <p:sldId id="307" r:id="rId25"/>
    <p:sldId id="310" r:id="rId26"/>
    <p:sldId id="311" r:id="rId27"/>
    <p:sldId id="309" r:id="rId28"/>
  </p:sldIdLst>
  <p:sldSz cx="12192000" cy="6858000"/>
  <p:notesSz cx="6858000" cy="9144000"/>
  <p:defaultTextStyle>
    <a:defPPr>
      <a:defRPr lang="sv-S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135" userDrawn="1">
          <p15:clr>
            <a:srgbClr val="A4A3A4"/>
          </p15:clr>
        </p15:guide>
        <p15:guide id="2" pos="41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D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690"/>
    <p:restoredTop sz="96027"/>
  </p:normalViewPr>
  <p:slideViewPr>
    <p:cSldViewPr snapToGrid="0" snapToObjects="1" showGuides="1">
      <p:cViewPr varScale="1">
        <p:scale>
          <a:sx n="117" d="100"/>
          <a:sy n="117" d="100"/>
        </p:scale>
        <p:origin x="1120" y="184"/>
      </p:cViewPr>
      <p:guideLst>
        <p:guide orient="horz" pos="3135"/>
        <p:guide pos="41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viewProps" Target="viewProps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presProps" Target="presProps.xml"/><Relationship Id="rId8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sidhuvud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sv-SE"/>
          </a:p>
        </p:txBody>
      </p:sp>
      <p:sp>
        <p:nvSpPr>
          <p:cNvPr id="3" name="Platshållare för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93D0AE-253A-0841-99E6-ED326168C812}" type="datetimeFigureOut">
              <a:rPr lang="sv-SE" smtClean="0"/>
              <a:t>2026-08-26</a:t>
            </a:fld>
            <a:endParaRPr lang="sv-SE"/>
          </a:p>
        </p:txBody>
      </p:sp>
      <p:sp>
        <p:nvSpPr>
          <p:cNvPr id="4" name="Platshållare för bildobjekt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sv-SE"/>
          </a:p>
        </p:txBody>
      </p:sp>
      <p:sp>
        <p:nvSpPr>
          <p:cNvPr id="5" name="Platshållare för anteckninga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sv-SE"/>
              <a:t>Klicka här för att ändra format på bakgrundstexten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  <p:sp>
        <p:nvSpPr>
          <p:cNvPr id="6" name="Platshållare för sidfot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sv-SE"/>
          </a:p>
        </p:txBody>
      </p:sp>
      <p:sp>
        <p:nvSpPr>
          <p:cNvPr id="7" name="Platshållare för bildnumm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41F5DC-E62E-1741-B9C7-0404885C399A}" type="slidenum">
              <a:rPr lang="sv-SE" smtClean="0"/>
              <a:t>‹#›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5312531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Visual on this slide was generated with Microsoft Copilot.
- MAX IV internal source: miv-user-meeting-UM-2026-data-poster.pptx: near real-time reconstruction at 2.4 Gpix/s using a 4k² camera at 150 Hz.
- MAX IV internal source: TDR_TomoWISE_completeV4.0.docx: partial reconstructions and rapid feedback to the experiment.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Visual on this slide was generated with Microsoft Copilot.
- MAX IV internal source: TDR_TomoWISE_completeV4.0.docx: distributed pipeline, GPU resources in the DAQ cluster, Kubernetes orchestration, and REST communication with a beamline desktop GUI.
- External source: Innovative Data Acquisition Solutions with HSDS at MAX IV Synchrotron, Zenodo, 2025: HSDS for intermediate streaming-tomography data and compatibility with HDF5 tools. https://zenodo.org/records/15731473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Visual on this slide was generated with Microsoft Copilot.
- MAX IV internal source: Hardware &amp; AI accelerated data reduction meeting, 24 June 2026: a REST bridge between an LLM interface and stomo, with stomo image output handled in Open WebUI.
- MAX IV internal source: TDR_TomoWISE_completeV2.0.docx: fast reconstruction is important for decisions during experiments.
- “Closed-loop potential” is presented as a forward-looking design direction, not as a claim of current routine operation.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41F5DC-E62E-1741-B9C7-0404885C399A}" type="slidenum">
              <a:rPr lang="sv-SE" smtClean="0"/>
              <a:t>12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912563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title with imag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ildobjekt 10">
            <a:extLst>
              <a:ext uri="{FF2B5EF4-FFF2-40B4-BE49-F238E27FC236}">
                <a16:creationId xmlns:a16="http://schemas.microsoft.com/office/drawing/2014/main" id="{529DF94E-7FFF-494A-BAA0-214AB050035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Bildobjekt 8">
            <a:extLst>
              <a:ext uri="{FF2B5EF4-FFF2-40B4-BE49-F238E27FC236}">
                <a16:creationId xmlns:a16="http://schemas.microsoft.com/office/drawing/2014/main" id="{9597E56A-6611-0C46-897E-0D1B00E9F21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51510" y="1944894"/>
            <a:ext cx="5888981" cy="1988525"/>
          </a:xfrm>
          <a:prstGeom prst="rect">
            <a:avLst/>
          </a:prstGeom>
        </p:spPr>
      </p:pic>
      <p:sp>
        <p:nvSpPr>
          <p:cNvPr id="12" name="Rubrik 11">
            <a:extLst>
              <a:ext uri="{FF2B5EF4-FFF2-40B4-BE49-F238E27FC236}">
                <a16:creationId xmlns:a16="http://schemas.microsoft.com/office/drawing/2014/main" id="{A9B53288-F758-3E4E-AE32-84B959CB37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-465834"/>
            <a:ext cx="12192000" cy="341632"/>
          </a:xfrm>
        </p:spPr>
        <p:txBody>
          <a:bodyPr anchor="t" anchorCtr="0">
            <a:spAutoFit/>
          </a:bodyPr>
          <a:lstStyle>
            <a:lvl1pPr>
              <a:defRPr sz="1800" b="0" i="0">
                <a:latin typeface="Open Sans Light" pitchFamily="2" charset="0"/>
                <a:ea typeface="Open Sans Light" pitchFamily="2" charset="0"/>
                <a:cs typeface="Open Sans Light" pitchFamily="2" charset="0"/>
              </a:defRPr>
            </a:lvl1pPr>
          </a:lstStyle>
          <a:p>
            <a:r>
              <a:rPr lang="en-GB" noProof="0"/>
              <a:t>Add slide title</a:t>
            </a:r>
          </a:p>
        </p:txBody>
      </p:sp>
      <p:sp>
        <p:nvSpPr>
          <p:cNvPr id="3" name="Platshållare för text 2">
            <a:extLst>
              <a:ext uri="{FF2B5EF4-FFF2-40B4-BE49-F238E27FC236}">
                <a16:creationId xmlns:a16="http://schemas.microsoft.com/office/drawing/2014/main" id="{CD1E984F-C848-8F4D-A99F-B3BE48DF666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136775" y="4317534"/>
            <a:ext cx="7918450" cy="660400"/>
          </a:xfrm>
        </p:spPr>
        <p:txBody>
          <a:bodyPr>
            <a:normAutofit/>
          </a:bodyPr>
          <a:lstStyle>
            <a:lvl1pPr marL="0" indent="0" algn="ctr">
              <a:buNone/>
              <a:defRPr sz="1800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258680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tit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Bildobjekt 8">
            <a:extLst>
              <a:ext uri="{FF2B5EF4-FFF2-40B4-BE49-F238E27FC236}">
                <a16:creationId xmlns:a16="http://schemas.microsoft.com/office/drawing/2014/main" id="{9597E56A-6611-0C46-897E-0D1B00E9F21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51510" y="1944894"/>
            <a:ext cx="5888981" cy="1988525"/>
          </a:xfrm>
          <a:prstGeom prst="rect">
            <a:avLst/>
          </a:prstGeom>
        </p:spPr>
      </p:pic>
      <p:sp>
        <p:nvSpPr>
          <p:cNvPr id="5" name="Rubrik 11">
            <a:extLst>
              <a:ext uri="{FF2B5EF4-FFF2-40B4-BE49-F238E27FC236}">
                <a16:creationId xmlns:a16="http://schemas.microsoft.com/office/drawing/2014/main" id="{0387F07B-9515-8D4E-A517-8B201A648F5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-465834"/>
            <a:ext cx="12192000" cy="341632"/>
          </a:xfrm>
        </p:spPr>
        <p:txBody>
          <a:bodyPr anchor="t" anchorCtr="0">
            <a:spAutoFit/>
          </a:bodyPr>
          <a:lstStyle>
            <a:lvl1pPr>
              <a:defRPr sz="1800" b="0" i="0">
                <a:latin typeface="Open Sans Light" pitchFamily="2" charset="0"/>
                <a:ea typeface="Open Sans Light" pitchFamily="2" charset="0"/>
                <a:cs typeface="Open Sans Light" pitchFamily="2" charset="0"/>
              </a:defRPr>
            </a:lvl1pPr>
          </a:lstStyle>
          <a:p>
            <a:r>
              <a:rPr lang="en-GB" noProof="0"/>
              <a:t>Add slide title</a:t>
            </a:r>
          </a:p>
        </p:txBody>
      </p:sp>
      <p:sp>
        <p:nvSpPr>
          <p:cNvPr id="6" name="Platshållare för text 2">
            <a:extLst>
              <a:ext uri="{FF2B5EF4-FFF2-40B4-BE49-F238E27FC236}">
                <a16:creationId xmlns:a16="http://schemas.microsoft.com/office/drawing/2014/main" id="{205A2723-6472-8045-B304-59B7935B9AA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136775" y="4317534"/>
            <a:ext cx="7918450" cy="660400"/>
          </a:xfrm>
        </p:spPr>
        <p:txBody>
          <a:bodyPr>
            <a:normAutofit/>
          </a:bodyPr>
          <a:lstStyle>
            <a:lvl1pPr marL="0" indent="0" algn="ctr">
              <a:buNone/>
              <a:defRPr sz="1800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19047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line+short tex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latshållare för text 2">
            <a:extLst>
              <a:ext uri="{FF2B5EF4-FFF2-40B4-BE49-F238E27FC236}">
                <a16:creationId xmlns:a16="http://schemas.microsoft.com/office/drawing/2014/main" id="{4BDB6EF3-F892-C347-A5C6-B8347439D97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3564000"/>
            <a:ext cx="10521950" cy="369332"/>
          </a:xfrm>
        </p:spPr>
        <p:txBody>
          <a:bodyPr>
            <a:sp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spc="30" baseline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, </a:t>
            </a:r>
            <a:r>
              <a:rPr lang="en-GB" noProof="0" dirty="0" err="1"/>
              <a:t>consectetur</a:t>
            </a:r>
            <a:endParaRPr lang="en-GB" noProof="0" dirty="0"/>
          </a:p>
        </p:txBody>
      </p:sp>
      <p:pic>
        <p:nvPicPr>
          <p:cNvPr id="8" name="Bildobjekt 7">
            <a:extLst>
              <a:ext uri="{FF2B5EF4-FFF2-40B4-BE49-F238E27FC236}">
                <a16:creationId xmlns:a16="http://schemas.microsoft.com/office/drawing/2014/main" id="{B93F8511-9768-0047-8341-C87EB105A59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82300" y="6242746"/>
            <a:ext cx="1077912" cy="358081"/>
          </a:xfrm>
          <a:prstGeom prst="rect">
            <a:avLst/>
          </a:prstGeom>
        </p:spPr>
      </p:pic>
      <p:sp>
        <p:nvSpPr>
          <p:cNvPr id="2" name="Rubrik 1">
            <a:extLst>
              <a:ext uri="{FF2B5EF4-FFF2-40B4-BE49-F238E27FC236}">
                <a16:creationId xmlns:a16="http://schemas.microsoft.com/office/drawing/2014/main" id="{BEE99826-6D9E-DB48-B356-AC6AA9971B3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2696400"/>
            <a:ext cx="10515600" cy="784830"/>
          </a:xfrm>
        </p:spPr>
        <p:txBody>
          <a:bodyPr anchor="b" anchorCtr="0">
            <a:spAutoFit/>
          </a:bodyPr>
          <a:lstStyle>
            <a:lvl1pPr algn="ctr">
              <a:defRPr sz="5000" b="1">
                <a:solidFill>
                  <a:schemeClr val="bg1"/>
                </a:solidFill>
              </a:defRPr>
            </a:lvl1pPr>
          </a:lstStyle>
          <a:p>
            <a:r>
              <a:rPr lang="sv-SE" dirty="0" err="1"/>
              <a:t>Lorem</a:t>
            </a:r>
            <a:r>
              <a:rPr lang="sv-SE" dirty="0"/>
              <a:t> </a:t>
            </a:r>
            <a:r>
              <a:rPr lang="sv-SE" dirty="0" err="1"/>
              <a:t>ipsum</a:t>
            </a:r>
            <a:r>
              <a:rPr lang="sv-SE" dirty="0"/>
              <a:t> </a:t>
            </a:r>
            <a:r>
              <a:rPr lang="sv-SE" dirty="0" err="1"/>
              <a:t>dolor</a:t>
            </a:r>
            <a:r>
              <a:rPr lang="sv-SE" dirty="0"/>
              <a:t> </a:t>
            </a:r>
            <a:r>
              <a:rPr lang="sv-SE" dirty="0" err="1"/>
              <a:t>sit</a:t>
            </a:r>
            <a:endParaRPr lang="en-GB" dirty="0"/>
          </a:p>
        </p:txBody>
      </p:sp>
      <p:sp>
        <p:nvSpPr>
          <p:cNvPr id="6" name="Platshållare för text 3">
            <a:extLst>
              <a:ext uri="{FF2B5EF4-FFF2-40B4-BE49-F238E27FC236}">
                <a16:creationId xmlns:a16="http://schemas.microsoft.com/office/drawing/2014/main" id="{F758FEDD-B499-5D4A-983D-6C19F042E0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5662" y="6374935"/>
            <a:ext cx="5163645" cy="258532"/>
          </a:xfrm>
        </p:spPr>
        <p:txBody>
          <a:bodyPr wrap="square">
            <a:spAutoFit/>
          </a:bodyPr>
          <a:lstStyle>
            <a:lvl1pPr marL="0" indent="0">
              <a:buNone/>
              <a:defRPr sz="1200" b="0" i="0" cap="all" spc="100" baseline="0">
                <a:solidFill>
                  <a:schemeClr val="bg1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</a:defRPr>
            </a:lvl1pPr>
          </a:lstStyle>
          <a:p>
            <a:pPr lvl="0"/>
            <a:r>
              <a:rPr lang="en-GB" dirty="0"/>
              <a:t>Department etc.</a:t>
            </a:r>
          </a:p>
        </p:txBody>
      </p:sp>
    </p:spTree>
    <p:extLst>
      <p:ext uri="{BB962C8B-B14F-4D97-AF65-F5344CB8AC3E}">
        <p14:creationId xmlns:p14="http://schemas.microsoft.com/office/powerpoint/2010/main" val="3872742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on blac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Bildobjekt 12">
            <a:extLst>
              <a:ext uri="{FF2B5EF4-FFF2-40B4-BE49-F238E27FC236}">
                <a16:creationId xmlns:a16="http://schemas.microsoft.com/office/drawing/2014/main" id="{0568D3A4-B2EC-914D-AC10-05A946BAB0B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alphaModFix amt="19000"/>
            <a:grayscl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62185" y="0"/>
            <a:ext cx="12958137" cy="5407343"/>
          </a:xfrm>
          <a:prstGeom prst="rect">
            <a:avLst/>
          </a:prstGeom>
        </p:spPr>
      </p:pic>
      <p:sp>
        <p:nvSpPr>
          <p:cNvPr id="2" name="Rubrik 1">
            <a:extLst>
              <a:ext uri="{FF2B5EF4-FFF2-40B4-BE49-F238E27FC236}">
                <a16:creationId xmlns:a16="http://schemas.microsoft.com/office/drawing/2014/main" id="{99606876-C577-F146-9BC3-6B2995AE29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8400" y="2185200"/>
            <a:ext cx="9182714" cy="2189852"/>
          </a:xfrm>
        </p:spPr>
        <p:txBody>
          <a:bodyPr anchor="t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800"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, </a:t>
            </a:r>
            <a:r>
              <a:rPr lang="en-GB" noProof="0" dirty="0" err="1"/>
              <a:t>consectetur</a:t>
            </a:r>
            <a:r>
              <a:rPr lang="en-GB" noProof="0" dirty="0"/>
              <a:t> </a:t>
            </a:r>
            <a:r>
              <a:rPr lang="en-GB" noProof="0" dirty="0" err="1"/>
              <a:t>adipiscing</a:t>
            </a:r>
            <a:r>
              <a:rPr lang="en-GB" noProof="0" dirty="0"/>
              <a:t> </a:t>
            </a:r>
            <a:r>
              <a:rPr lang="en-GB" noProof="0" dirty="0" err="1"/>
              <a:t>elit</a:t>
            </a:r>
            <a:r>
              <a:rPr lang="en-GB" noProof="0" dirty="0"/>
              <a:t>, </a:t>
            </a:r>
            <a:r>
              <a:rPr lang="en-GB" noProof="0" dirty="0" err="1"/>
              <a:t>sed</a:t>
            </a:r>
            <a:r>
              <a:rPr lang="en-GB" noProof="0" dirty="0"/>
              <a:t> do </a:t>
            </a:r>
            <a:r>
              <a:rPr lang="en-GB" noProof="0" dirty="0" err="1"/>
              <a:t>eiusmod</a:t>
            </a:r>
            <a:r>
              <a:rPr lang="en-GB" noProof="0" dirty="0"/>
              <a:t> </a:t>
            </a:r>
          </a:p>
        </p:txBody>
      </p:sp>
      <p:pic>
        <p:nvPicPr>
          <p:cNvPr id="8" name="Bildobjekt 7">
            <a:extLst>
              <a:ext uri="{FF2B5EF4-FFF2-40B4-BE49-F238E27FC236}">
                <a16:creationId xmlns:a16="http://schemas.microsoft.com/office/drawing/2014/main" id="{B45E0E22-4684-584D-B225-38BF62C9167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82300" y="6242746"/>
            <a:ext cx="1077912" cy="358081"/>
          </a:xfrm>
          <a:prstGeom prst="rect">
            <a:avLst/>
          </a:prstGeom>
        </p:spPr>
      </p:pic>
      <p:sp>
        <p:nvSpPr>
          <p:cNvPr id="11" name="Platshållare för text 10">
            <a:extLst>
              <a:ext uri="{FF2B5EF4-FFF2-40B4-BE49-F238E27FC236}">
                <a16:creationId xmlns:a16="http://schemas.microsoft.com/office/drawing/2014/main" id="{3364B91D-D467-4F47-ABEF-314012D3320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08400" y="608400"/>
            <a:ext cx="3949700" cy="369332"/>
          </a:xfrm>
        </p:spPr>
        <p:txBody>
          <a:bodyPr>
            <a:sp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cap="all" spc="100" baseline="0">
                <a:solidFill>
                  <a:schemeClr val="bg1"/>
                </a:solidFill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 dirty="0"/>
              <a:t>LOREM IPSUM</a:t>
            </a:r>
          </a:p>
        </p:txBody>
      </p:sp>
      <p:cxnSp>
        <p:nvCxnSpPr>
          <p:cNvPr id="12" name="Rak 11">
            <a:extLst>
              <a:ext uri="{FF2B5EF4-FFF2-40B4-BE49-F238E27FC236}">
                <a16:creationId xmlns:a16="http://schemas.microsoft.com/office/drawing/2014/main" id="{86A19380-51D0-FA46-A45B-AA7928E33055}"/>
              </a:ext>
            </a:extLst>
          </p:cNvPr>
          <p:cNvCxnSpPr>
            <a:cxnSpLocks/>
          </p:cNvCxnSpPr>
          <p:nvPr userDrawn="1"/>
        </p:nvCxnSpPr>
        <p:spPr>
          <a:xfrm>
            <a:off x="685797" y="1014415"/>
            <a:ext cx="701043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Platshållare för text 16">
            <a:extLst>
              <a:ext uri="{FF2B5EF4-FFF2-40B4-BE49-F238E27FC236}">
                <a16:creationId xmlns:a16="http://schemas.microsoft.com/office/drawing/2014/main" id="{C32C2B0C-03A9-0E44-A986-4BAF774AB31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08013" y="4395600"/>
            <a:ext cx="9183687" cy="338554"/>
          </a:xfrm>
        </p:spPr>
        <p:txBody>
          <a:bodyPr>
            <a:spAutoFit/>
          </a:bodyPr>
          <a:lstStyle>
            <a:lvl1pPr marL="0" marR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 sz="1600" spc="30" baseline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, </a:t>
            </a:r>
            <a:r>
              <a:rPr lang="en-GB" noProof="0" dirty="0" err="1"/>
              <a:t>consectetur</a:t>
            </a:r>
            <a:r>
              <a:rPr lang="en-GB" noProof="0" dirty="0"/>
              <a:t> </a:t>
            </a:r>
            <a:r>
              <a:rPr lang="en-GB" noProof="0" dirty="0" err="1"/>
              <a:t>adipiscing</a:t>
            </a:r>
            <a:r>
              <a:rPr lang="en-GB" noProof="0" dirty="0"/>
              <a:t> </a:t>
            </a:r>
            <a:r>
              <a:rPr lang="en-GB" noProof="0" dirty="0" err="1"/>
              <a:t>elit</a:t>
            </a:r>
            <a:r>
              <a:rPr lang="en-GB" noProof="0" dirty="0"/>
              <a:t>, </a:t>
            </a:r>
            <a:r>
              <a:rPr lang="en-GB" noProof="0" dirty="0" err="1"/>
              <a:t>sed</a:t>
            </a:r>
            <a:r>
              <a:rPr lang="en-GB" noProof="0" dirty="0"/>
              <a:t> do </a:t>
            </a:r>
            <a:r>
              <a:rPr lang="en-GB" noProof="0" dirty="0" err="1"/>
              <a:t>eiusmod</a:t>
            </a:r>
            <a:r>
              <a:rPr lang="en-GB" noProof="0" dirty="0"/>
              <a:t> </a:t>
            </a:r>
          </a:p>
        </p:txBody>
      </p:sp>
      <p:sp>
        <p:nvSpPr>
          <p:cNvPr id="4" name="Platshållare för text 3">
            <a:extLst>
              <a:ext uri="{FF2B5EF4-FFF2-40B4-BE49-F238E27FC236}">
                <a16:creationId xmlns:a16="http://schemas.microsoft.com/office/drawing/2014/main" id="{F1695794-61C2-7D4C-96D6-68E98EF1646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5662" y="6374935"/>
            <a:ext cx="5163645" cy="258532"/>
          </a:xfrm>
        </p:spPr>
        <p:txBody>
          <a:bodyPr wrap="square">
            <a:spAutoFit/>
          </a:bodyPr>
          <a:lstStyle>
            <a:lvl1pPr marL="0" indent="0">
              <a:buNone/>
              <a:defRPr sz="1200" b="0" i="0" cap="all" spc="100" baseline="0">
                <a:solidFill>
                  <a:schemeClr val="bg1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</a:defRPr>
            </a:lvl1pPr>
          </a:lstStyle>
          <a:p>
            <a:pPr lvl="0"/>
            <a:r>
              <a:rPr lang="en-GB" dirty="0"/>
              <a:t>Department etc.</a:t>
            </a:r>
          </a:p>
        </p:txBody>
      </p:sp>
    </p:spTree>
    <p:extLst>
      <p:ext uri="{BB962C8B-B14F-4D97-AF65-F5344CB8AC3E}">
        <p14:creationId xmlns:p14="http://schemas.microsoft.com/office/powerpoint/2010/main" val="3531837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on gree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Bildobjekt 12">
            <a:extLst>
              <a:ext uri="{FF2B5EF4-FFF2-40B4-BE49-F238E27FC236}">
                <a16:creationId xmlns:a16="http://schemas.microsoft.com/office/drawing/2014/main" id="{0568D3A4-B2EC-914D-AC10-05A946BAB0B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alphaModFix amt="19000"/>
            <a:grayscl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62185" y="0"/>
            <a:ext cx="12958137" cy="5407343"/>
          </a:xfrm>
          <a:prstGeom prst="rect">
            <a:avLst/>
          </a:prstGeom>
        </p:spPr>
      </p:pic>
      <p:sp>
        <p:nvSpPr>
          <p:cNvPr id="2" name="Rubrik 1">
            <a:extLst>
              <a:ext uri="{FF2B5EF4-FFF2-40B4-BE49-F238E27FC236}">
                <a16:creationId xmlns:a16="http://schemas.microsoft.com/office/drawing/2014/main" id="{99606876-C577-F146-9BC3-6B2995AE29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8400" y="2185200"/>
            <a:ext cx="9182714" cy="2189852"/>
          </a:xfrm>
        </p:spPr>
        <p:txBody>
          <a:bodyPr anchor="t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800"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, </a:t>
            </a:r>
            <a:r>
              <a:rPr lang="en-GB" noProof="0" dirty="0" err="1"/>
              <a:t>consectetur</a:t>
            </a:r>
            <a:r>
              <a:rPr lang="en-GB" noProof="0" dirty="0"/>
              <a:t> </a:t>
            </a:r>
            <a:r>
              <a:rPr lang="en-GB" noProof="0" dirty="0" err="1"/>
              <a:t>adipiscing</a:t>
            </a:r>
            <a:r>
              <a:rPr lang="en-GB" noProof="0" dirty="0"/>
              <a:t> </a:t>
            </a:r>
            <a:r>
              <a:rPr lang="en-GB" noProof="0" dirty="0" err="1"/>
              <a:t>elit</a:t>
            </a:r>
            <a:r>
              <a:rPr lang="en-GB" noProof="0" dirty="0"/>
              <a:t>, </a:t>
            </a:r>
            <a:r>
              <a:rPr lang="en-GB" noProof="0" dirty="0" err="1"/>
              <a:t>sed</a:t>
            </a:r>
            <a:r>
              <a:rPr lang="en-GB" noProof="0" dirty="0"/>
              <a:t> do </a:t>
            </a:r>
            <a:r>
              <a:rPr lang="en-GB" noProof="0" dirty="0" err="1"/>
              <a:t>eiusmod</a:t>
            </a:r>
            <a:r>
              <a:rPr lang="en-GB" noProof="0" dirty="0"/>
              <a:t> </a:t>
            </a:r>
          </a:p>
        </p:txBody>
      </p:sp>
      <p:pic>
        <p:nvPicPr>
          <p:cNvPr id="8" name="Bildobjekt 7">
            <a:extLst>
              <a:ext uri="{FF2B5EF4-FFF2-40B4-BE49-F238E27FC236}">
                <a16:creationId xmlns:a16="http://schemas.microsoft.com/office/drawing/2014/main" id="{B45E0E22-4684-584D-B225-38BF62C9167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82300" y="6242746"/>
            <a:ext cx="1077912" cy="358081"/>
          </a:xfrm>
          <a:prstGeom prst="rect">
            <a:avLst/>
          </a:prstGeom>
        </p:spPr>
      </p:pic>
      <p:sp>
        <p:nvSpPr>
          <p:cNvPr id="11" name="Platshållare för text 10">
            <a:extLst>
              <a:ext uri="{FF2B5EF4-FFF2-40B4-BE49-F238E27FC236}">
                <a16:creationId xmlns:a16="http://schemas.microsoft.com/office/drawing/2014/main" id="{3364B91D-D467-4F47-ABEF-314012D3320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08400" y="608400"/>
            <a:ext cx="3949700" cy="369332"/>
          </a:xfrm>
        </p:spPr>
        <p:txBody>
          <a:bodyPr>
            <a:sp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cap="all" spc="100" baseline="0">
                <a:solidFill>
                  <a:schemeClr val="bg1"/>
                </a:solidFill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 dirty="0"/>
              <a:t>LOREM IPSUM</a:t>
            </a:r>
          </a:p>
        </p:txBody>
      </p:sp>
      <p:cxnSp>
        <p:nvCxnSpPr>
          <p:cNvPr id="12" name="Rak 11">
            <a:extLst>
              <a:ext uri="{FF2B5EF4-FFF2-40B4-BE49-F238E27FC236}">
                <a16:creationId xmlns:a16="http://schemas.microsoft.com/office/drawing/2014/main" id="{86A19380-51D0-FA46-A45B-AA7928E33055}"/>
              </a:ext>
            </a:extLst>
          </p:cNvPr>
          <p:cNvCxnSpPr>
            <a:cxnSpLocks/>
          </p:cNvCxnSpPr>
          <p:nvPr userDrawn="1"/>
        </p:nvCxnSpPr>
        <p:spPr>
          <a:xfrm>
            <a:off x="685797" y="1014415"/>
            <a:ext cx="701043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Platshållare för text 16">
            <a:extLst>
              <a:ext uri="{FF2B5EF4-FFF2-40B4-BE49-F238E27FC236}">
                <a16:creationId xmlns:a16="http://schemas.microsoft.com/office/drawing/2014/main" id="{C32C2B0C-03A9-0E44-A986-4BAF774AB31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08013" y="4395600"/>
            <a:ext cx="9183687" cy="338554"/>
          </a:xfrm>
        </p:spPr>
        <p:txBody>
          <a:bodyPr>
            <a:spAutoFit/>
          </a:bodyPr>
          <a:lstStyle>
            <a:lvl1pPr marL="0" marR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 sz="1600" spc="30" baseline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, </a:t>
            </a:r>
            <a:r>
              <a:rPr lang="en-GB" noProof="0" dirty="0" err="1"/>
              <a:t>consectetur</a:t>
            </a:r>
            <a:r>
              <a:rPr lang="en-GB" noProof="0" dirty="0"/>
              <a:t> </a:t>
            </a:r>
            <a:r>
              <a:rPr lang="en-GB" noProof="0" dirty="0" err="1"/>
              <a:t>adipiscing</a:t>
            </a:r>
            <a:r>
              <a:rPr lang="en-GB" noProof="0" dirty="0"/>
              <a:t> </a:t>
            </a:r>
            <a:r>
              <a:rPr lang="en-GB" noProof="0" dirty="0" err="1"/>
              <a:t>elit</a:t>
            </a:r>
            <a:r>
              <a:rPr lang="en-GB" noProof="0" dirty="0"/>
              <a:t>, </a:t>
            </a:r>
            <a:r>
              <a:rPr lang="en-GB" noProof="0" dirty="0" err="1"/>
              <a:t>sed</a:t>
            </a:r>
            <a:r>
              <a:rPr lang="en-GB" noProof="0" dirty="0"/>
              <a:t> do </a:t>
            </a:r>
            <a:r>
              <a:rPr lang="en-GB" noProof="0" dirty="0" err="1"/>
              <a:t>eiusmod</a:t>
            </a:r>
            <a:r>
              <a:rPr lang="en-GB" noProof="0" dirty="0"/>
              <a:t> </a:t>
            </a:r>
          </a:p>
        </p:txBody>
      </p:sp>
      <p:sp>
        <p:nvSpPr>
          <p:cNvPr id="4" name="Platshållare för text 3">
            <a:extLst>
              <a:ext uri="{FF2B5EF4-FFF2-40B4-BE49-F238E27FC236}">
                <a16:creationId xmlns:a16="http://schemas.microsoft.com/office/drawing/2014/main" id="{F1695794-61C2-7D4C-96D6-68E98EF1646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5662" y="6374935"/>
            <a:ext cx="5163645" cy="258532"/>
          </a:xfrm>
        </p:spPr>
        <p:txBody>
          <a:bodyPr wrap="square">
            <a:spAutoFit/>
          </a:bodyPr>
          <a:lstStyle>
            <a:lvl1pPr marL="0" indent="0">
              <a:buNone/>
              <a:defRPr sz="1200" b="0" i="0" cap="all" spc="100" baseline="0">
                <a:solidFill>
                  <a:schemeClr val="bg1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</a:defRPr>
            </a:lvl1pPr>
          </a:lstStyle>
          <a:p>
            <a:pPr lvl="0"/>
            <a:r>
              <a:rPr lang="en-GB" dirty="0"/>
              <a:t>Department etc.</a:t>
            </a:r>
          </a:p>
        </p:txBody>
      </p:sp>
    </p:spTree>
    <p:extLst>
      <p:ext uri="{BB962C8B-B14F-4D97-AF65-F5344CB8AC3E}">
        <p14:creationId xmlns:p14="http://schemas.microsoft.com/office/powerpoint/2010/main" val="3258919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+image1a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99606876-C577-F146-9BC3-6B2995AE29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201" y="1731600"/>
            <a:ext cx="3647726" cy="2502223"/>
          </a:xfrm>
        </p:spPr>
        <p:txBody>
          <a:bodyPr wrap="square">
            <a:sp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900">
                <a:solidFill>
                  <a:schemeClr val="bg1"/>
                </a:solidFill>
              </a:defRPr>
            </a:lvl1pPr>
          </a:lstStyle>
          <a:p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, </a:t>
            </a:r>
            <a:r>
              <a:rPr lang="en-GB" noProof="0" dirty="0" err="1"/>
              <a:t>consectetur</a:t>
            </a:r>
            <a:r>
              <a:rPr lang="en-GB" noProof="0" dirty="0"/>
              <a:t> </a:t>
            </a:r>
            <a:r>
              <a:rPr lang="en-GB" noProof="0" dirty="0" err="1"/>
              <a:t>adipiscing</a:t>
            </a:r>
            <a:r>
              <a:rPr lang="en-GB" noProof="0" dirty="0"/>
              <a:t> </a:t>
            </a:r>
            <a:r>
              <a:rPr lang="en-GB" noProof="0" dirty="0" err="1"/>
              <a:t>elit</a:t>
            </a:r>
            <a:r>
              <a:rPr lang="en-GB" noProof="0" dirty="0"/>
              <a:t>, </a:t>
            </a:r>
            <a:r>
              <a:rPr lang="en-GB" noProof="0" dirty="0" err="1"/>
              <a:t>sed</a:t>
            </a:r>
            <a:r>
              <a:rPr lang="en-GB" noProof="0" dirty="0"/>
              <a:t> do </a:t>
            </a:r>
            <a:r>
              <a:rPr lang="en-GB" noProof="0" dirty="0" err="1"/>
              <a:t>eiusmod</a:t>
            </a:r>
            <a:r>
              <a:rPr lang="en-GB" noProof="0" dirty="0"/>
              <a:t>, lorem ipsum </a:t>
            </a:r>
            <a:r>
              <a:rPr lang="en-GB" noProof="0" dirty="0" err="1"/>
              <a:t>dolor</a:t>
            </a:r>
            <a:r>
              <a:rPr lang="en-GB" noProof="0" dirty="0"/>
              <a:t> </a:t>
            </a:r>
          </a:p>
        </p:txBody>
      </p:sp>
      <p:sp>
        <p:nvSpPr>
          <p:cNvPr id="11" name="Platshållare för bild 10">
            <a:extLst>
              <a:ext uri="{FF2B5EF4-FFF2-40B4-BE49-F238E27FC236}">
                <a16:creationId xmlns:a16="http://schemas.microsoft.com/office/drawing/2014/main" id="{D107FDD8-46C8-144D-98AA-92A6CD9F632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583113" y="0"/>
            <a:ext cx="7608887" cy="6858000"/>
          </a:xfrm>
          <a:solidFill>
            <a:schemeClr val="bg1"/>
          </a:solidFill>
        </p:spPr>
        <p:txBody>
          <a:bodyPr/>
          <a:lstStyle/>
          <a:p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6" name="Platshållare för text 3">
            <a:extLst>
              <a:ext uri="{FF2B5EF4-FFF2-40B4-BE49-F238E27FC236}">
                <a16:creationId xmlns:a16="http://schemas.microsoft.com/office/drawing/2014/main" id="{7622A222-6517-6E48-9F68-515A9E4B83B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5662" y="6130977"/>
            <a:ext cx="2677381" cy="502490"/>
          </a:xfrm>
        </p:spPr>
        <p:txBody>
          <a:bodyPr wrap="square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 b="0" i="0" cap="all" spc="100" baseline="0">
                <a:solidFill>
                  <a:schemeClr val="bg1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</a:defRPr>
            </a:lvl1pPr>
          </a:lstStyle>
          <a:p>
            <a:pPr lvl="0"/>
            <a:r>
              <a:rPr lang="en-GB" dirty="0"/>
              <a:t>Department etc.</a:t>
            </a:r>
          </a:p>
        </p:txBody>
      </p:sp>
      <p:pic>
        <p:nvPicPr>
          <p:cNvPr id="8" name="Bildobjekt 7">
            <a:extLst>
              <a:ext uri="{FF2B5EF4-FFF2-40B4-BE49-F238E27FC236}">
                <a16:creationId xmlns:a16="http://schemas.microsoft.com/office/drawing/2014/main" id="{EFEDABE6-1440-884D-923B-EA84CD67BE9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44122" y="6242746"/>
            <a:ext cx="1077912" cy="358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902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+image1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tshållare för text 3">
            <a:extLst>
              <a:ext uri="{FF2B5EF4-FFF2-40B4-BE49-F238E27FC236}">
                <a16:creationId xmlns:a16="http://schemas.microsoft.com/office/drawing/2014/main" id="{783843F2-8A09-1242-A740-5C2533E6476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05662" y="6130977"/>
            <a:ext cx="2677381" cy="502490"/>
          </a:xfrm>
        </p:spPr>
        <p:txBody>
          <a:bodyPr wrap="square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 b="0" i="0" cap="all" spc="100" baseline="0">
                <a:solidFill>
                  <a:schemeClr val="accent1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</a:defRPr>
            </a:lvl1pPr>
          </a:lstStyle>
          <a:p>
            <a:pPr lvl="0"/>
            <a:r>
              <a:rPr lang="en-GB" dirty="0"/>
              <a:t>Department etc.</a:t>
            </a:r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99606876-C577-F146-9BC3-6B2995AE29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201" y="1731600"/>
            <a:ext cx="3647726" cy="2502223"/>
          </a:xfrm>
        </p:spPr>
        <p:txBody>
          <a:bodyPr wrap="square">
            <a:sp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900" baseline="0">
                <a:solidFill>
                  <a:schemeClr val="tx2"/>
                </a:solidFill>
              </a:defRPr>
            </a:lvl1pPr>
          </a:lstStyle>
          <a:p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, </a:t>
            </a:r>
            <a:r>
              <a:rPr lang="en-GB" noProof="0" dirty="0" err="1"/>
              <a:t>consectetur</a:t>
            </a:r>
            <a:r>
              <a:rPr lang="en-GB" noProof="0" dirty="0"/>
              <a:t> </a:t>
            </a:r>
            <a:r>
              <a:rPr lang="en-GB" noProof="0" dirty="0" err="1"/>
              <a:t>adipiscing</a:t>
            </a:r>
            <a:r>
              <a:rPr lang="en-GB" noProof="0" dirty="0"/>
              <a:t> </a:t>
            </a:r>
            <a:r>
              <a:rPr lang="en-GB" noProof="0" dirty="0" err="1"/>
              <a:t>elit</a:t>
            </a:r>
            <a:r>
              <a:rPr lang="en-GB" noProof="0" dirty="0"/>
              <a:t>, </a:t>
            </a:r>
            <a:r>
              <a:rPr lang="en-GB" noProof="0" dirty="0" err="1"/>
              <a:t>sed</a:t>
            </a:r>
            <a:r>
              <a:rPr lang="en-GB" noProof="0" dirty="0"/>
              <a:t> do </a:t>
            </a:r>
            <a:r>
              <a:rPr lang="en-GB" noProof="0" dirty="0" err="1"/>
              <a:t>eiusmod</a:t>
            </a:r>
            <a:r>
              <a:rPr lang="en-GB" noProof="0" dirty="0"/>
              <a:t>, lorem ipsum </a:t>
            </a:r>
            <a:r>
              <a:rPr lang="en-GB" noProof="0" dirty="0" err="1"/>
              <a:t>dolor</a:t>
            </a:r>
            <a:r>
              <a:rPr lang="en-GB" noProof="0" dirty="0"/>
              <a:t> </a:t>
            </a:r>
          </a:p>
        </p:txBody>
      </p:sp>
      <p:sp>
        <p:nvSpPr>
          <p:cNvPr id="11" name="Platshållare för bild 10">
            <a:extLst>
              <a:ext uri="{FF2B5EF4-FFF2-40B4-BE49-F238E27FC236}">
                <a16:creationId xmlns:a16="http://schemas.microsoft.com/office/drawing/2014/main" id="{D107FDD8-46C8-144D-98AA-92A6CD9F632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583113" y="0"/>
            <a:ext cx="7608887" cy="6858000"/>
          </a:xfrm>
          <a:solidFill>
            <a:schemeClr val="accent1"/>
          </a:solidFill>
        </p:spPr>
        <p:txBody>
          <a:bodyPr/>
          <a:lstStyle/>
          <a:p>
            <a:r>
              <a:rPr lang="en-GB" noProof="0"/>
              <a:t>Click icon to add picture</a:t>
            </a:r>
            <a:endParaRPr lang="en-GB" noProof="0" dirty="0"/>
          </a:p>
        </p:txBody>
      </p:sp>
      <p:pic>
        <p:nvPicPr>
          <p:cNvPr id="7" name="Bildobjekt 6">
            <a:extLst>
              <a:ext uri="{FF2B5EF4-FFF2-40B4-BE49-F238E27FC236}">
                <a16:creationId xmlns:a16="http://schemas.microsoft.com/office/drawing/2014/main" id="{501D79B7-FE85-F64C-8DBC-2F2609B857E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3255234" y="6242746"/>
            <a:ext cx="1066800" cy="35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01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+list+image1a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99606876-C577-F146-9BC3-6B2995AE29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201" y="1106439"/>
            <a:ext cx="3647726" cy="895630"/>
          </a:xfrm>
        </p:spPr>
        <p:txBody>
          <a:bodyPr wrap="square"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900">
                <a:solidFill>
                  <a:schemeClr val="bg1"/>
                </a:solidFill>
              </a:defRPr>
            </a:lvl1pPr>
          </a:lstStyle>
          <a:p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 </a:t>
            </a:r>
            <a:r>
              <a:rPr lang="en-GB" noProof="0" dirty="0" err="1"/>
              <a:t>elit</a:t>
            </a:r>
            <a:r>
              <a:rPr lang="en-GB" noProof="0" dirty="0"/>
              <a:t>, </a:t>
            </a:r>
            <a:r>
              <a:rPr lang="en-GB" noProof="0" dirty="0" err="1"/>
              <a:t>sed</a:t>
            </a:r>
            <a:endParaRPr lang="en-GB" noProof="0" dirty="0"/>
          </a:p>
        </p:txBody>
      </p:sp>
      <p:sp>
        <p:nvSpPr>
          <p:cNvPr id="11" name="Platshållare för bild 10">
            <a:extLst>
              <a:ext uri="{FF2B5EF4-FFF2-40B4-BE49-F238E27FC236}">
                <a16:creationId xmlns:a16="http://schemas.microsoft.com/office/drawing/2014/main" id="{D107FDD8-46C8-144D-98AA-92A6CD9F632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583113" y="0"/>
            <a:ext cx="7608887" cy="6858000"/>
          </a:xfrm>
          <a:solidFill>
            <a:schemeClr val="bg1"/>
          </a:solidFill>
        </p:spPr>
        <p:txBody>
          <a:bodyPr/>
          <a:lstStyle/>
          <a:p>
            <a:r>
              <a:rPr lang="en-GB" noProof="0"/>
              <a:t>Click icon to add picture</a:t>
            </a:r>
          </a:p>
        </p:txBody>
      </p:sp>
      <p:sp>
        <p:nvSpPr>
          <p:cNvPr id="4" name="Platshållare för text 3">
            <a:extLst>
              <a:ext uri="{FF2B5EF4-FFF2-40B4-BE49-F238E27FC236}">
                <a16:creationId xmlns:a16="http://schemas.microsoft.com/office/drawing/2014/main" id="{375A1A82-33C9-564B-920C-739052BF727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92475" y="2169764"/>
            <a:ext cx="3647726" cy="3936568"/>
          </a:xfrm>
        </p:spPr>
        <p:txBody>
          <a:bodyPr>
            <a:normAutofit/>
          </a:bodyPr>
          <a:lstStyle>
            <a:lvl1pPr marL="192600" indent="-192600">
              <a:lnSpc>
                <a:spcPct val="100000"/>
              </a:lnSpc>
              <a:defRPr sz="1800" b="1" spc="30" baseline="0">
                <a:solidFill>
                  <a:schemeClr val="bg1"/>
                </a:solidFill>
                <a:latin typeface="Open Sans Light" pitchFamily="2" charset="0"/>
              </a:defRPr>
            </a:lvl1pPr>
          </a:lstStyle>
          <a:p>
            <a:pPr lvl="0"/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, </a:t>
            </a:r>
            <a:r>
              <a:rPr lang="en-GB" noProof="0" dirty="0" err="1"/>
              <a:t>consectetur</a:t>
            </a:r>
            <a:endParaRPr lang="en-GB" noProof="0" dirty="0"/>
          </a:p>
          <a:p>
            <a:pPr lvl="0"/>
            <a:endParaRPr lang="en-GB" noProof="0" dirty="0" err="1"/>
          </a:p>
        </p:txBody>
      </p:sp>
      <p:pic>
        <p:nvPicPr>
          <p:cNvPr id="10" name="Bildobjekt 9">
            <a:extLst>
              <a:ext uri="{FF2B5EF4-FFF2-40B4-BE49-F238E27FC236}">
                <a16:creationId xmlns:a16="http://schemas.microsoft.com/office/drawing/2014/main" id="{8F1F5251-98BF-D24E-9EC1-E3D169D5FE3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44122" y="6242746"/>
            <a:ext cx="1077912" cy="358081"/>
          </a:xfrm>
          <a:prstGeom prst="rect">
            <a:avLst/>
          </a:prstGeom>
        </p:spPr>
      </p:pic>
      <p:sp>
        <p:nvSpPr>
          <p:cNvPr id="12" name="Platshållare för text 3">
            <a:extLst>
              <a:ext uri="{FF2B5EF4-FFF2-40B4-BE49-F238E27FC236}">
                <a16:creationId xmlns:a16="http://schemas.microsoft.com/office/drawing/2014/main" id="{F4D990A2-161D-5844-95D8-A918FA79B33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5662" y="6130977"/>
            <a:ext cx="2677381" cy="502490"/>
          </a:xfrm>
        </p:spPr>
        <p:txBody>
          <a:bodyPr wrap="square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 b="0" i="0" cap="all" spc="100" baseline="0">
                <a:solidFill>
                  <a:schemeClr val="bg1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</a:defRPr>
            </a:lvl1pPr>
          </a:lstStyle>
          <a:p>
            <a:pPr lvl="0"/>
            <a:r>
              <a:rPr lang="en-GB" dirty="0"/>
              <a:t>Department etc.</a:t>
            </a:r>
          </a:p>
        </p:txBody>
      </p:sp>
    </p:spTree>
    <p:extLst>
      <p:ext uri="{BB962C8B-B14F-4D97-AF65-F5344CB8AC3E}">
        <p14:creationId xmlns:p14="http://schemas.microsoft.com/office/powerpoint/2010/main" val="1987921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+list+image1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99606876-C577-F146-9BC3-6B2995AE29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201" y="1106439"/>
            <a:ext cx="3647726" cy="895630"/>
          </a:xfrm>
        </p:spPr>
        <p:txBody>
          <a:bodyPr wrap="square"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900">
                <a:solidFill>
                  <a:schemeClr val="tx2"/>
                </a:solidFill>
              </a:defRPr>
            </a:lvl1pPr>
          </a:lstStyle>
          <a:p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 </a:t>
            </a:r>
            <a:r>
              <a:rPr lang="en-GB" noProof="0" dirty="0" err="1"/>
              <a:t>elit</a:t>
            </a:r>
            <a:r>
              <a:rPr lang="en-GB" noProof="0" dirty="0"/>
              <a:t>, </a:t>
            </a:r>
            <a:r>
              <a:rPr lang="en-GB" noProof="0" dirty="0" err="1"/>
              <a:t>sed</a:t>
            </a:r>
            <a:endParaRPr lang="en-GB" noProof="0" dirty="0"/>
          </a:p>
        </p:txBody>
      </p:sp>
      <p:sp>
        <p:nvSpPr>
          <p:cNvPr id="11" name="Platshållare för bild 10">
            <a:extLst>
              <a:ext uri="{FF2B5EF4-FFF2-40B4-BE49-F238E27FC236}">
                <a16:creationId xmlns:a16="http://schemas.microsoft.com/office/drawing/2014/main" id="{D107FDD8-46C8-144D-98AA-92A6CD9F632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583113" y="0"/>
            <a:ext cx="7608887" cy="6858000"/>
          </a:xfrm>
          <a:solidFill>
            <a:schemeClr val="accent1"/>
          </a:solidFill>
        </p:spPr>
        <p:txBody>
          <a:bodyPr/>
          <a:lstStyle/>
          <a:p>
            <a:r>
              <a:rPr lang="en-GB" noProof="0"/>
              <a:t>Click icon to add picture</a:t>
            </a:r>
          </a:p>
        </p:txBody>
      </p:sp>
      <p:sp>
        <p:nvSpPr>
          <p:cNvPr id="4" name="Platshållare för text 3">
            <a:extLst>
              <a:ext uri="{FF2B5EF4-FFF2-40B4-BE49-F238E27FC236}">
                <a16:creationId xmlns:a16="http://schemas.microsoft.com/office/drawing/2014/main" id="{375A1A82-33C9-564B-920C-739052BF727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92475" y="2169764"/>
            <a:ext cx="3647726" cy="3936568"/>
          </a:xfrm>
        </p:spPr>
        <p:txBody>
          <a:bodyPr>
            <a:normAutofit/>
          </a:bodyPr>
          <a:lstStyle>
            <a:lvl1pPr marL="192600" indent="-192600">
              <a:lnSpc>
                <a:spcPct val="100000"/>
              </a:lnSpc>
              <a:defRPr sz="1800" b="1" baseline="0">
                <a:solidFill>
                  <a:schemeClr val="tx2"/>
                </a:solidFill>
                <a:latin typeface="Open Sans Light" pitchFamily="2" charset="0"/>
              </a:defRPr>
            </a:lvl1pPr>
          </a:lstStyle>
          <a:p>
            <a:pPr lvl="0"/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, </a:t>
            </a:r>
            <a:r>
              <a:rPr lang="en-GB" noProof="0" dirty="0" err="1"/>
              <a:t>consectetur</a:t>
            </a:r>
            <a:endParaRPr lang="en-GB" noProof="0" dirty="0"/>
          </a:p>
          <a:p>
            <a:pPr lvl="0"/>
            <a:endParaRPr lang="en-GB" noProof="0" dirty="0" err="1"/>
          </a:p>
        </p:txBody>
      </p:sp>
      <p:sp>
        <p:nvSpPr>
          <p:cNvPr id="9" name="Platshållare för text 3">
            <a:extLst>
              <a:ext uri="{FF2B5EF4-FFF2-40B4-BE49-F238E27FC236}">
                <a16:creationId xmlns:a16="http://schemas.microsoft.com/office/drawing/2014/main" id="{39DD9D88-A35F-8E4C-BAFC-13DD3B0B825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05662" y="6130977"/>
            <a:ext cx="2677381" cy="502490"/>
          </a:xfrm>
        </p:spPr>
        <p:txBody>
          <a:bodyPr wrap="square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 b="0" i="0" cap="all" spc="100" baseline="0">
                <a:solidFill>
                  <a:schemeClr val="accent1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</a:defRPr>
            </a:lvl1pPr>
          </a:lstStyle>
          <a:p>
            <a:pPr lvl="0"/>
            <a:r>
              <a:rPr lang="en-GB" dirty="0"/>
              <a:t>Department etc.</a:t>
            </a:r>
          </a:p>
        </p:txBody>
      </p:sp>
      <p:pic>
        <p:nvPicPr>
          <p:cNvPr id="10" name="Bildobjekt 9">
            <a:extLst>
              <a:ext uri="{FF2B5EF4-FFF2-40B4-BE49-F238E27FC236}">
                <a16:creationId xmlns:a16="http://schemas.microsoft.com/office/drawing/2014/main" id="{0AC6FEF7-81AC-2640-8434-CABB260B39D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3255234" y="6242746"/>
            <a:ext cx="1066800" cy="35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1996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+list+image1c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tshållare för bild 10">
            <a:extLst>
              <a:ext uri="{FF2B5EF4-FFF2-40B4-BE49-F238E27FC236}">
                <a16:creationId xmlns:a16="http://schemas.microsoft.com/office/drawing/2014/main" id="{D107FDD8-46C8-144D-98AA-92A6CD9F632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7608887" cy="6858000"/>
          </a:xfrm>
          <a:solidFill>
            <a:schemeClr val="bg1"/>
          </a:solidFill>
        </p:spPr>
        <p:txBody>
          <a:bodyPr/>
          <a:lstStyle/>
          <a:p>
            <a:r>
              <a:rPr lang="en-GB" noProof="0"/>
              <a:t>Click icon to add picture</a:t>
            </a:r>
          </a:p>
        </p:txBody>
      </p:sp>
      <p:sp>
        <p:nvSpPr>
          <p:cNvPr id="13" name="Platshållare för text 3">
            <a:extLst>
              <a:ext uri="{FF2B5EF4-FFF2-40B4-BE49-F238E27FC236}">
                <a16:creationId xmlns:a16="http://schemas.microsoft.com/office/drawing/2014/main" id="{4B6B6AD2-ED26-AB44-931E-6F5B9431882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050563" y="2169764"/>
            <a:ext cx="3647726" cy="3936568"/>
          </a:xfrm>
        </p:spPr>
        <p:txBody>
          <a:bodyPr>
            <a:normAutofit/>
          </a:bodyPr>
          <a:lstStyle>
            <a:lvl1pPr marL="192600" indent="-192600">
              <a:lnSpc>
                <a:spcPct val="100000"/>
              </a:lnSpc>
              <a:defRPr sz="1800" b="1" spc="30" baseline="0">
                <a:solidFill>
                  <a:schemeClr val="bg1"/>
                </a:solidFill>
                <a:latin typeface="Open Sans Light" pitchFamily="2" charset="0"/>
              </a:defRPr>
            </a:lvl1pPr>
          </a:lstStyle>
          <a:p>
            <a:pPr lvl="0"/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, </a:t>
            </a:r>
            <a:r>
              <a:rPr lang="en-GB" noProof="0" dirty="0" err="1"/>
              <a:t>consectetur</a:t>
            </a:r>
            <a:endParaRPr lang="en-GB" noProof="0" dirty="0"/>
          </a:p>
          <a:p>
            <a:pPr lvl="0"/>
            <a:endParaRPr lang="en-GB" noProof="0" dirty="0" err="1"/>
          </a:p>
        </p:txBody>
      </p:sp>
      <p:sp>
        <p:nvSpPr>
          <p:cNvPr id="7" name="Rubrik 1">
            <a:extLst>
              <a:ext uri="{FF2B5EF4-FFF2-40B4-BE49-F238E27FC236}">
                <a16:creationId xmlns:a16="http://schemas.microsoft.com/office/drawing/2014/main" id="{ADEC7A8F-7893-1741-9B5B-0CFA050AFF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50563" y="1106439"/>
            <a:ext cx="3647726" cy="895630"/>
          </a:xfrm>
        </p:spPr>
        <p:txBody>
          <a:bodyPr wrap="square"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900">
                <a:solidFill>
                  <a:schemeClr val="bg1"/>
                </a:solidFill>
              </a:defRPr>
            </a:lvl1pPr>
          </a:lstStyle>
          <a:p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 </a:t>
            </a:r>
            <a:r>
              <a:rPr lang="en-GB" noProof="0" dirty="0" err="1"/>
              <a:t>elit</a:t>
            </a:r>
            <a:r>
              <a:rPr lang="en-GB" noProof="0" dirty="0"/>
              <a:t>, </a:t>
            </a:r>
            <a:r>
              <a:rPr lang="en-GB" noProof="0" dirty="0" err="1"/>
              <a:t>sed</a:t>
            </a:r>
            <a:endParaRPr lang="en-GB" noProof="0" dirty="0"/>
          </a:p>
        </p:txBody>
      </p:sp>
      <p:pic>
        <p:nvPicPr>
          <p:cNvPr id="9" name="Bildobjekt 8">
            <a:extLst>
              <a:ext uri="{FF2B5EF4-FFF2-40B4-BE49-F238E27FC236}">
                <a16:creationId xmlns:a16="http://schemas.microsoft.com/office/drawing/2014/main" id="{AF1664AF-EF34-974A-BE10-B22FFE6F343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82300" y="6243065"/>
            <a:ext cx="1077912" cy="358081"/>
          </a:xfrm>
          <a:prstGeom prst="rect">
            <a:avLst/>
          </a:prstGeom>
        </p:spPr>
      </p:pic>
      <p:sp>
        <p:nvSpPr>
          <p:cNvPr id="10" name="Platshållare för text 3">
            <a:extLst>
              <a:ext uri="{FF2B5EF4-FFF2-40B4-BE49-F238E27FC236}">
                <a16:creationId xmlns:a16="http://schemas.microsoft.com/office/drawing/2014/main" id="{11ED6CE4-25B7-7A4A-B764-4AC9858FF52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843840" y="6131296"/>
            <a:ext cx="2677381" cy="502490"/>
          </a:xfrm>
        </p:spPr>
        <p:txBody>
          <a:bodyPr wrap="square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 b="0" i="0" cap="all" spc="100" baseline="0">
                <a:solidFill>
                  <a:schemeClr val="bg1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</a:defRPr>
            </a:lvl1pPr>
          </a:lstStyle>
          <a:p>
            <a:pPr lvl="0"/>
            <a:r>
              <a:rPr lang="en-GB" dirty="0"/>
              <a:t>Department etc.</a:t>
            </a:r>
          </a:p>
        </p:txBody>
      </p:sp>
    </p:spTree>
    <p:extLst>
      <p:ext uri="{BB962C8B-B14F-4D97-AF65-F5344CB8AC3E}">
        <p14:creationId xmlns:p14="http://schemas.microsoft.com/office/powerpoint/2010/main" val="691873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+image2a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99606876-C577-F146-9BC3-6B2995AE29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201" y="1731600"/>
            <a:ext cx="3647726" cy="2502223"/>
          </a:xfrm>
        </p:spPr>
        <p:txBody>
          <a:bodyPr wrap="square">
            <a:sp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900">
                <a:solidFill>
                  <a:schemeClr val="bg1"/>
                </a:solidFill>
              </a:defRPr>
            </a:lvl1pPr>
          </a:lstStyle>
          <a:p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, </a:t>
            </a:r>
            <a:r>
              <a:rPr lang="en-GB" noProof="0" dirty="0" err="1"/>
              <a:t>consectetur</a:t>
            </a:r>
            <a:r>
              <a:rPr lang="en-GB" noProof="0" dirty="0"/>
              <a:t> </a:t>
            </a:r>
            <a:r>
              <a:rPr lang="en-GB" noProof="0" dirty="0" err="1"/>
              <a:t>adipiscing</a:t>
            </a:r>
            <a:r>
              <a:rPr lang="en-GB" noProof="0" dirty="0"/>
              <a:t> </a:t>
            </a:r>
            <a:r>
              <a:rPr lang="en-GB" noProof="0" dirty="0" err="1"/>
              <a:t>elit</a:t>
            </a:r>
            <a:r>
              <a:rPr lang="en-GB" noProof="0" dirty="0"/>
              <a:t>, </a:t>
            </a:r>
            <a:r>
              <a:rPr lang="en-GB" noProof="0" dirty="0" err="1"/>
              <a:t>sed</a:t>
            </a:r>
            <a:r>
              <a:rPr lang="en-GB" noProof="0" dirty="0"/>
              <a:t> do </a:t>
            </a:r>
            <a:r>
              <a:rPr lang="en-GB" noProof="0" dirty="0" err="1"/>
              <a:t>eiusmod</a:t>
            </a:r>
            <a:r>
              <a:rPr lang="en-GB" noProof="0" dirty="0"/>
              <a:t>, lorem ipsum </a:t>
            </a:r>
            <a:r>
              <a:rPr lang="en-GB" noProof="0" dirty="0" err="1"/>
              <a:t>dolor</a:t>
            </a:r>
            <a:r>
              <a:rPr lang="en-GB" noProof="0" dirty="0"/>
              <a:t> </a:t>
            </a:r>
          </a:p>
        </p:txBody>
      </p:sp>
      <p:sp>
        <p:nvSpPr>
          <p:cNvPr id="11" name="Platshållare för bild 10">
            <a:extLst>
              <a:ext uri="{FF2B5EF4-FFF2-40B4-BE49-F238E27FC236}">
                <a16:creationId xmlns:a16="http://schemas.microsoft.com/office/drawing/2014/main" id="{D107FDD8-46C8-144D-98AA-92A6CD9F632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583113" y="0"/>
            <a:ext cx="7608887" cy="6858000"/>
          </a:xfrm>
          <a:solidFill>
            <a:schemeClr val="bg1"/>
          </a:solidFill>
        </p:spPr>
        <p:txBody>
          <a:bodyPr/>
          <a:lstStyle/>
          <a:p>
            <a:r>
              <a:rPr lang="en-GB" noProof="0"/>
              <a:t>Click icon to add picture</a:t>
            </a:r>
            <a:endParaRPr lang="en-GB" noProof="0" dirty="0"/>
          </a:p>
        </p:txBody>
      </p:sp>
      <p:pic>
        <p:nvPicPr>
          <p:cNvPr id="8" name="Bildobjekt 7">
            <a:extLst>
              <a:ext uri="{FF2B5EF4-FFF2-40B4-BE49-F238E27FC236}">
                <a16:creationId xmlns:a16="http://schemas.microsoft.com/office/drawing/2014/main" id="{4FF3E3F9-9F48-264B-8620-DD3196638F0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44122" y="6242746"/>
            <a:ext cx="1077912" cy="358081"/>
          </a:xfrm>
          <a:prstGeom prst="rect">
            <a:avLst/>
          </a:prstGeom>
        </p:spPr>
      </p:pic>
      <p:sp>
        <p:nvSpPr>
          <p:cNvPr id="9" name="Platshållare för text 3">
            <a:extLst>
              <a:ext uri="{FF2B5EF4-FFF2-40B4-BE49-F238E27FC236}">
                <a16:creationId xmlns:a16="http://schemas.microsoft.com/office/drawing/2014/main" id="{982786DB-3388-0E4C-8FF0-A178807516B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05662" y="6130977"/>
            <a:ext cx="2677381" cy="502490"/>
          </a:xfrm>
        </p:spPr>
        <p:txBody>
          <a:bodyPr wrap="square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 b="0" i="0" cap="all" spc="100" baseline="0">
                <a:solidFill>
                  <a:schemeClr val="bg1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</a:defRPr>
            </a:lvl1pPr>
          </a:lstStyle>
          <a:p>
            <a:pPr lvl="0"/>
            <a:r>
              <a:rPr lang="en-GB" dirty="0"/>
              <a:t>Department etc.</a:t>
            </a:r>
          </a:p>
        </p:txBody>
      </p:sp>
    </p:spTree>
    <p:extLst>
      <p:ext uri="{BB962C8B-B14F-4D97-AF65-F5344CB8AC3E}">
        <p14:creationId xmlns:p14="http://schemas.microsoft.com/office/powerpoint/2010/main" val="1580841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+image2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99606876-C577-F146-9BC3-6B2995AE29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201" y="1731600"/>
            <a:ext cx="3647726" cy="2502223"/>
          </a:xfrm>
        </p:spPr>
        <p:txBody>
          <a:bodyPr wrap="square">
            <a:sp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900" baseline="0">
                <a:solidFill>
                  <a:schemeClr val="tx1"/>
                </a:solidFill>
              </a:defRPr>
            </a:lvl1pPr>
          </a:lstStyle>
          <a:p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, </a:t>
            </a:r>
            <a:r>
              <a:rPr lang="en-GB" noProof="0" dirty="0" err="1"/>
              <a:t>consectetur</a:t>
            </a:r>
            <a:r>
              <a:rPr lang="en-GB" noProof="0" dirty="0"/>
              <a:t> </a:t>
            </a:r>
            <a:r>
              <a:rPr lang="en-GB" noProof="0" dirty="0" err="1"/>
              <a:t>adipiscing</a:t>
            </a:r>
            <a:r>
              <a:rPr lang="en-GB" noProof="0" dirty="0"/>
              <a:t> </a:t>
            </a:r>
            <a:r>
              <a:rPr lang="en-GB" noProof="0" dirty="0" err="1"/>
              <a:t>elit</a:t>
            </a:r>
            <a:r>
              <a:rPr lang="en-GB" noProof="0" dirty="0"/>
              <a:t>, </a:t>
            </a:r>
            <a:r>
              <a:rPr lang="en-GB" noProof="0" dirty="0" err="1"/>
              <a:t>sed</a:t>
            </a:r>
            <a:r>
              <a:rPr lang="en-GB" noProof="0" dirty="0"/>
              <a:t> do </a:t>
            </a:r>
            <a:r>
              <a:rPr lang="en-GB" noProof="0" dirty="0" err="1"/>
              <a:t>eiusmod</a:t>
            </a:r>
            <a:r>
              <a:rPr lang="en-GB" noProof="0" dirty="0"/>
              <a:t>, lorem ipsum </a:t>
            </a:r>
            <a:r>
              <a:rPr lang="en-GB" noProof="0" dirty="0" err="1"/>
              <a:t>dolor</a:t>
            </a:r>
            <a:r>
              <a:rPr lang="en-GB" noProof="0" dirty="0"/>
              <a:t> </a:t>
            </a:r>
          </a:p>
        </p:txBody>
      </p:sp>
      <p:sp>
        <p:nvSpPr>
          <p:cNvPr id="11" name="Platshållare för bild 10">
            <a:extLst>
              <a:ext uri="{FF2B5EF4-FFF2-40B4-BE49-F238E27FC236}">
                <a16:creationId xmlns:a16="http://schemas.microsoft.com/office/drawing/2014/main" id="{D107FDD8-46C8-144D-98AA-92A6CD9F632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583113" y="0"/>
            <a:ext cx="7608887" cy="6858000"/>
          </a:xfrm>
          <a:solidFill>
            <a:schemeClr val="accent1"/>
          </a:solidFill>
        </p:spPr>
        <p:txBody>
          <a:bodyPr/>
          <a:lstStyle/>
          <a:p>
            <a:r>
              <a:rPr lang="en-GB" noProof="0"/>
              <a:t>Click icon to add picture</a:t>
            </a:r>
          </a:p>
        </p:txBody>
      </p:sp>
      <p:sp>
        <p:nvSpPr>
          <p:cNvPr id="7" name="Platshållare för text 3">
            <a:extLst>
              <a:ext uri="{FF2B5EF4-FFF2-40B4-BE49-F238E27FC236}">
                <a16:creationId xmlns:a16="http://schemas.microsoft.com/office/drawing/2014/main" id="{9128CADB-C3B8-F847-AFA7-DCFD1D1E64E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05662" y="6130977"/>
            <a:ext cx="2677381" cy="502490"/>
          </a:xfrm>
        </p:spPr>
        <p:txBody>
          <a:bodyPr wrap="square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 b="0" i="0" cap="all" spc="100" baseline="0">
                <a:solidFill>
                  <a:schemeClr val="accent1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</a:defRPr>
            </a:lvl1pPr>
          </a:lstStyle>
          <a:p>
            <a:pPr lvl="0"/>
            <a:r>
              <a:rPr lang="en-GB" dirty="0"/>
              <a:t>Department etc.</a:t>
            </a:r>
          </a:p>
        </p:txBody>
      </p:sp>
      <p:pic>
        <p:nvPicPr>
          <p:cNvPr id="9" name="Bildobjekt 8">
            <a:extLst>
              <a:ext uri="{FF2B5EF4-FFF2-40B4-BE49-F238E27FC236}">
                <a16:creationId xmlns:a16="http://schemas.microsoft.com/office/drawing/2014/main" id="{5459CC79-F6F8-1A45-8038-41AA5DB55E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3255234" y="6242746"/>
            <a:ext cx="1066800" cy="35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4029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+list+image2a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99606876-C577-F146-9BC3-6B2995AE29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201" y="1106439"/>
            <a:ext cx="3647726" cy="895630"/>
          </a:xfrm>
        </p:spPr>
        <p:txBody>
          <a:bodyPr wrap="square"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900">
                <a:solidFill>
                  <a:schemeClr val="bg1"/>
                </a:solidFill>
              </a:defRPr>
            </a:lvl1pPr>
          </a:lstStyle>
          <a:p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 </a:t>
            </a:r>
            <a:r>
              <a:rPr lang="en-GB" noProof="0" dirty="0" err="1"/>
              <a:t>elit</a:t>
            </a:r>
            <a:r>
              <a:rPr lang="en-GB" noProof="0" dirty="0"/>
              <a:t>, </a:t>
            </a:r>
            <a:r>
              <a:rPr lang="en-GB" noProof="0" dirty="0" err="1"/>
              <a:t>sed</a:t>
            </a:r>
            <a:endParaRPr lang="en-GB" noProof="0" dirty="0"/>
          </a:p>
        </p:txBody>
      </p:sp>
      <p:sp>
        <p:nvSpPr>
          <p:cNvPr id="11" name="Platshållare för bild 10">
            <a:extLst>
              <a:ext uri="{FF2B5EF4-FFF2-40B4-BE49-F238E27FC236}">
                <a16:creationId xmlns:a16="http://schemas.microsoft.com/office/drawing/2014/main" id="{D107FDD8-46C8-144D-98AA-92A6CD9F632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583113" y="0"/>
            <a:ext cx="7608887" cy="6858000"/>
          </a:xfrm>
          <a:solidFill>
            <a:schemeClr val="bg1"/>
          </a:solidFill>
        </p:spPr>
        <p:txBody>
          <a:bodyPr/>
          <a:lstStyle/>
          <a:p>
            <a:r>
              <a:rPr lang="en-GB" noProof="0"/>
              <a:t>Click icon to add picture</a:t>
            </a:r>
          </a:p>
        </p:txBody>
      </p:sp>
      <p:sp>
        <p:nvSpPr>
          <p:cNvPr id="4" name="Platshållare för text 3">
            <a:extLst>
              <a:ext uri="{FF2B5EF4-FFF2-40B4-BE49-F238E27FC236}">
                <a16:creationId xmlns:a16="http://schemas.microsoft.com/office/drawing/2014/main" id="{375A1A82-33C9-564B-920C-739052BF727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92475" y="2169764"/>
            <a:ext cx="3647726" cy="3936568"/>
          </a:xfrm>
        </p:spPr>
        <p:txBody>
          <a:bodyPr>
            <a:normAutofit/>
          </a:bodyPr>
          <a:lstStyle>
            <a:lvl1pPr marL="192600" indent="-192600">
              <a:lnSpc>
                <a:spcPct val="100000"/>
              </a:lnSpc>
              <a:defRPr sz="1800" b="1" spc="30" baseline="0">
                <a:solidFill>
                  <a:schemeClr val="bg1"/>
                </a:solidFill>
                <a:latin typeface="Open Sans Light" pitchFamily="2" charset="0"/>
              </a:defRPr>
            </a:lvl1pPr>
          </a:lstStyle>
          <a:p>
            <a:pPr lvl="0"/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, </a:t>
            </a:r>
            <a:r>
              <a:rPr lang="en-GB" noProof="0" dirty="0" err="1"/>
              <a:t>consectetur</a:t>
            </a:r>
            <a:endParaRPr lang="en-GB" noProof="0" dirty="0"/>
          </a:p>
          <a:p>
            <a:pPr lvl="0"/>
            <a:endParaRPr lang="en-GB" noProof="0" dirty="0" err="1"/>
          </a:p>
        </p:txBody>
      </p:sp>
      <p:pic>
        <p:nvPicPr>
          <p:cNvPr id="9" name="Bildobjekt 8">
            <a:extLst>
              <a:ext uri="{FF2B5EF4-FFF2-40B4-BE49-F238E27FC236}">
                <a16:creationId xmlns:a16="http://schemas.microsoft.com/office/drawing/2014/main" id="{3CCCCD5A-18DF-904F-94B3-DDD03830A62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44122" y="6242746"/>
            <a:ext cx="1077912" cy="358081"/>
          </a:xfrm>
          <a:prstGeom prst="rect">
            <a:avLst/>
          </a:prstGeom>
        </p:spPr>
      </p:pic>
      <p:sp>
        <p:nvSpPr>
          <p:cNvPr id="10" name="Platshållare för text 3">
            <a:extLst>
              <a:ext uri="{FF2B5EF4-FFF2-40B4-BE49-F238E27FC236}">
                <a16:creationId xmlns:a16="http://schemas.microsoft.com/office/drawing/2014/main" id="{B4C6163D-BC6B-0340-8BAC-A4608E8021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05662" y="6130977"/>
            <a:ext cx="2677381" cy="502490"/>
          </a:xfrm>
        </p:spPr>
        <p:txBody>
          <a:bodyPr wrap="square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 b="0" i="0" cap="all" spc="100" baseline="0">
                <a:solidFill>
                  <a:schemeClr val="bg1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</a:defRPr>
            </a:lvl1pPr>
          </a:lstStyle>
          <a:p>
            <a:pPr lvl="0"/>
            <a:r>
              <a:rPr lang="en-GB" dirty="0"/>
              <a:t>Department etc.</a:t>
            </a:r>
          </a:p>
        </p:txBody>
      </p:sp>
    </p:spTree>
    <p:extLst>
      <p:ext uri="{BB962C8B-B14F-4D97-AF65-F5344CB8AC3E}">
        <p14:creationId xmlns:p14="http://schemas.microsoft.com/office/powerpoint/2010/main" val="29455467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+list+image2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99606876-C577-F146-9BC3-6B2995AE29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201" y="1106439"/>
            <a:ext cx="3647726" cy="895630"/>
          </a:xfrm>
        </p:spPr>
        <p:txBody>
          <a:bodyPr wrap="square"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900">
                <a:solidFill>
                  <a:schemeClr val="tx1"/>
                </a:solidFill>
              </a:defRPr>
            </a:lvl1pPr>
          </a:lstStyle>
          <a:p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 </a:t>
            </a:r>
            <a:r>
              <a:rPr lang="en-GB" noProof="0" dirty="0" err="1"/>
              <a:t>elit</a:t>
            </a:r>
            <a:r>
              <a:rPr lang="en-GB" noProof="0" dirty="0"/>
              <a:t>, </a:t>
            </a:r>
            <a:r>
              <a:rPr lang="en-GB" noProof="0" dirty="0" err="1"/>
              <a:t>sed</a:t>
            </a:r>
            <a:endParaRPr lang="en-GB" noProof="0" dirty="0"/>
          </a:p>
        </p:txBody>
      </p:sp>
      <p:sp>
        <p:nvSpPr>
          <p:cNvPr id="11" name="Platshållare för bild 10">
            <a:extLst>
              <a:ext uri="{FF2B5EF4-FFF2-40B4-BE49-F238E27FC236}">
                <a16:creationId xmlns:a16="http://schemas.microsoft.com/office/drawing/2014/main" id="{D107FDD8-46C8-144D-98AA-92A6CD9F632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583113" y="0"/>
            <a:ext cx="7608887" cy="6858000"/>
          </a:xfrm>
          <a:solidFill>
            <a:schemeClr val="accent1"/>
          </a:solidFill>
        </p:spPr>
        <p:txBody>
          <a:bodyPr/>
          <a:lstStyle/>
          <a:p>
            <a:r>
              <a:rPr lang="en-GB" noProof="0"/>
              <a:t>Click icon to add picture</a:t>
            </a:r>
          </a:p>
        </p:txBody>
      </p:sp>
      <p:sp>
        <p:nvSpPr>
          <p:cNvPr id="4" name="Platshållare för text 3">
            <a:extLst>
              <a:ext uri="{FF2B5EF4-FFF2-40B4-BE49-F238E27FC236}">
                <a16:creationId xmlns:a16="http://schemas.microsoft.com/office/drawing/2014/main" id="{375A1A82-33C9-564B-920C-739052BF727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92475" y="2169764"/>
            <a:ext cx="3647726" cy="3936568"/>
          </a:xfrm>
        </p:spPr>
        <p:txBody>
          <a:bodyPr>
            <a:normAutofit/>
          </a:bodyPr>
          <a:lstStyle>
            <a:lvl1pPr marL="192600" indent="-192600">
              <a:lnSpc>
                <a:spcPct val="100000"/>
              </a:lnSpc>
              <a:defRPr sz="1800" b="1" baseline="0">
                <a:solidFill>
                  <a:schemeClr val="tx1"/>
                </a:solidFill>
                <a:latin typeface="Open Sans Light" pitchFamily="2" charset="0"/>
              </a:defRPr>
            </a:lvl1pPr>
          </a:lstStyle>
          <a:p>
            <a:pPr lvl="0"/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, </a:t>
            </a:r>
            <a:r>
              <a:rPr lang="en-GB" noProof="0" dirty="0" err="1"/>
              <a:t>consectetur</a:t>
            </a:r>
            <a:endParaRPr lang="en-GB" noProof="0" dirty="0"/>
          </a:p>
          <a:p>
            <a:pPr lvl="0"/>
            <a:endParaRPr lang="en-GB" noProof="0" dirty="0" err="1"/>
          </a:p>
        </p:txBody>
      </p:sp>
      <p:sp>
        <p:nvSpPr>
          <p:cNvPr id="9" name="Platshållare för text 3">
            <a:extLst>
              <a:ext uri="{FF2B5EF4-FFF2-40B4-BE49-F238E27FC236}">
                <a16:creationId xmlns:a16="http://schemas.microsoft.com/office/drawing/2014/main" id="{58AD3F8A-4843-B649-BC83-D4C5BD1BF00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05662" y="6130977"/>
            <a:ext cx="2677381" cy="502490"/>
          </a:xfrm>
        </p:spPr>
        <p:txBody>
          <a:bodyPr wrap="square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 b="0" i="0" cap="all" spc="100" baseline="0">
                <a:solidFill>
                  <a:schemeClr val="accent1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</a:defRPr>
            </a:lvl1pPr>
          </a:lstStyle>
          <a:p>
            <a:pPr lvl="0"/>
            <a:r>
              <a:rPr lang="en-GB" dirty="0"/>
              <a:t>Department etc.</a:t>
            </a:r>
          </a:p>
        </p:txBody>
      </p:sp>
      <p:pic>
        <p:nvPicPr>
          <p:cNvPr id="10" name="Bildobjekt 9">
            <a:extLst>
              <a:ext uri="{FF2B5EF4-FFF2-40B4-BE49-F238E27FC236}">
                <a16:creationId xmlns:a16="http://schemas.microsoft.com/office/drawing/2014/main" id="{F7C9C4B1-9724-C441-B3F5-B5F27E172C6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3255234" y="6242746"/>
            <a:ext cx="1066800" cy="35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0849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+list+image2c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tshållare för bild 10">
            <a:extLst>
              <a:ext uri="{FF2B5EF4-FFF2-40B4-BE49-F238E27FC236}">
                <a16:creationId xmlns:a16="http://schemas.microsoft.com/office/drawing/2014/main" id="{D107FDD8-46C8-144D-98AA-92A6CD9F632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7608887" cy="6858000"/>
          </a:xfrm>
          <a:solidFill>
            <a:schemeClr val="bg1"/>
          </a:solidFill>
        </p:spPr>
        <p:txBody>
          <a:bodyPr/>
          <a:lstStyle/>
          <a:p>
            <a:r>
              <a:rPr lang="en-GB" noProof="0"/>
              <a:t>Click icon to add picture</a:t>
            </a:r>
          </a:p>
        </p:txBody>
      </p:sp>
      <p:sp>
        <p:nvSpPr>
          <p:cNvPr id="13" name="Platshållare för text 3">
            <a:extLst>
              <a:ext uri="{FF2B5EF4-FFF2-40B4-BE49-F238E27FC236}">
                <a16:creationId xmlns:a16="http://schemas.microsoft.com/office/drawing/2014/main" id="{4B6B6AD2-ED26-AB44-931E-6F5B9431882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050563" y="2169764"/>
            <a:ext cx="3647726" cy="3936568"/>
          </a:xfrm>
        </p:spPr>
        <p:txBody>
          <a:bodyPr>
            <a:normAutofit/>
          </a:bodyPr>
          <a:lstStyle>
            <a:lvl1pPr marL="192600" indent="-192600">
              <a:lnSpc>
                <a:spcPct val="100000"/>
              </a:lnSpc>
              <a:defRPr sz="1800" b="1" spc="30" baseline="0">
                <a:solidFill>
                  <a:schemeClr val="bg1"/>
                </a:solidFill>
                <a:latin typeface="Open Sans Light" pitchFamily="2" charset="0"/>
              </a:defRPr>
            </a:lvl1pPr>
          </a:lstStyle>
          <a:p>
            <a:pPr lvl="0"/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, </a:t>
            </a:r>
            <a:r>
              <a:rPr lang="en-GB" noProof="0" dirty="0" err="1"/>
              <a:t>consectetur</a:t>
            </a:r>
            <a:endParaRPr lang="en-GB" noProof="0" dirty="0"/>
          </a:p>
          <a:p>
            <a:pPr lvl="0"/>
            <a:endParaRPr lang="en-GB" noProof="0" dirty="0" err="1"/>
          </a:p>
        </p:txBody>
      </p:sp>
      <p:sp>
        <p:nvSpPr>
          <p:cNvPr id="7" name="Rubrik 1">
            <a:extLst>
              <a:ext uri="{FF2B5EF4-FFF2-40B4-BE49-F238E27FC236}">
                <a16:creationId xmlns:a16="http://schemas.microsoft.com/office/drawing/2014/main" id="{ADEC7A8F-7893-1741-9B5B-0CFA050AFF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50563" y="1106439"/>
            <a:ext cx="3647726" cy="895630"/>
          </a:xfrm>
        </p:spPr>
        <p:txBody>
          <a:bodyPr wrap="square"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900">
                <a:solidFill>
                  <a:schemeClr val="bg1"/>
                </a:solidFill>
              </a:defRPr>
            </a:lvl1pPr>
          </a:lstStyle>
          <a:p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 </a:t>
            </a:r>
            <a:r>
              <a:rPr lang="en-GB" noProof="0" dirty="0" err="1"/>
              <a:t>elit</a:t>
            </a:r>
            <a:r>
              <a:rPr lang="en-GB" noProof="0" dirty="0"/>
              <a:t>, </a:t>
            </a:r>
            <a:r>
              <a:rPr lang="en-GB" noProof="0" dirty="0" err="1"/>
              <a:t>sed</a:t>
            </a:r>
            <a:endParaRPr lang="en-GB" noProof="0" dirty="0"/>
          </a:p>
        </p:txBody>
      </p:sp>
      <p:pic>
        <p:nvPicPr>
          <p:cNvPr id="9" name="Bildobjekt 8">
            <a:extLst>
              <a:ext uri="{FF2B5EF4-FFF2-40B4-BE49-F238E27FC236}">
                <a16:creationId xmlns:a16="http://schemas.microsoft.com/office/drawing/2014/main" id="{F4A948CD-2C31-FF47-ADAB-46F8B040AF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82300" y="6243065"/>
            <a:ext cx="1077912" cy="358081"/>
          </a:xfrm>
          <a:prstGeom prst="rect">
            <a:avLst/>
          </a:prstGeom>
        </p:spPr>
      </p:pic>
      <p:sp>
        <p:nvSpPr>
          <p:cNvPr id="10" name="Platshållare för text 3">
            <a:extLst>
              <a:ext uri="{FF2B5EF4-FFF2-40B4-BE49-F238E27FC236}">
                <a16:creationId xmlns:a16="http://schemas.microsoft.com/office/drawing/2014/main" id="{7A4A0B93-A713-A441-B889-4A536ADB01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843840" y="6131296"/>
            <a:ext cx="2677381" cy="502490"/>
          </a:xfrm>
        </p:spPr>
        <p:txBody>
          <a:bodyPr wrap="square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 b="0" i="0" cap="all" spc="100" baseline="0">
                <a:solidFill>
                  <a:schemeClr val="bg1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</a:defRPr>
            </a:lvl1pPr>
          </a:lstStyle>
          <a:p>
            <a:pPr lvl="0"/>
            <a:r>
              <a:rPr lang="en-GB" dirty="0"/>
              <a:t>Department etc.</a:t>
            </a:r>
          </a:p>
        </p:txBody>
      </p:sp>
    </p:spTree>
    <p:extLst>
      <p:ext uri="{BB962C8B-B14F-4D97-AF65-F5344CB8AC3E}">
        <p14:creationId xmlns:p14="http://schemas.microsoft.com/office/powerpoint/2010/main" val="36843681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+images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99606876-C577-F146-9BC3-6B2995AE29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3600" y="662400"/>
            <a:ext cx="4964400" cy="895630"/>
          </a:xfrm>
        </p:spPr>
        <p:txBody>
          <a:bodyPr wrap="square" anchor="t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900">
                <a:solidFill>
                  <a:schemeClr val="tx1"/>
                </a:solidFill>
              </a:defRPr>
            </a:lvl1pPr>
          </a:lstStyle>
          <a:p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 </a:t>
            </a:r>
            <a:r>
              <a:rPr lang="en-GB" noProof="0" dirty="0" err="1"/>
              <a:t>elit</a:t>
            </a:r>
            <a:r>
              <a:rPr lang="en-GB" noProof="0" dirty="0"/>
              <a:t>, </a:t>
            </a:r>
            <a:r>
              <a:rPr lang="en-GB" noProof="0" dirty="0" err="1"/>
              <a:t>sed</a:t>
            </a:r>
            <a:r>
              <a:rPr lang="en-GB" noProof="0" dirty="0"/>
              <a:t> lorem ipsum</a:t>
            </a:r>
          </a:p>
        </p:txBody>
      </p:sp>
      <p:sp>
        <p:nvSpPr>
          <p:cNvPr id="4" name="Platshållare för text 3">
            <a:extLst>
              <a:ext uri="{FF2B5EF4-FFF2-40B4-BE49-F238E27FC236}">
                <a16:creationId xmlns:a16="http://schemas.microsoft.com/office/drawing/2014/main" id="{375A1A82-33C9-564B-920C-739052BF727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3601" y="1821600"/>
            <a:ext cx="4964400" cy="3936568"/>
          </a:xfrm>
        </p:spPr>
        <p:txBody>
          <a:bodyPr>
            <a:normAutofit/>
          </a:bodyPr>
          <a:lstStyle>
            <a:lvl1pPr marL="194400" indent="-194400" algn="l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 sz="1800" b="1" baseline="0">
                <a:solidFill>
                  <a:schemeClr val="tx1"/>
                </a:solidFill>
                <a:latin typeface="Open Sans Light" pitchFamily="2" charset="0"/>
              </a:defRPr>
            </a:lvl1pPr>
          </a:lstStyle>
          <a:p>
            <a:pPr lvl="0"/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. 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, </a:t>
            </a:r>
            <a:r>
              <a:rPr lang="en-GB" noProof="0" dirty="0" err="1"/>
              <a:t>consectetur</a:t>
            </a:r>
            <a:r>
              <a:rPr lang="en-GB" noProof="0" dirty="0"/>
              <a:t>. </a:t>
            </a:r>
          </a:p>
        </p:txBody>
      </p:sp>
      <p:sp>
        <p:nvSpPr>
          <p:cNvPr id="5" name="Platshållare för bild 4">
            <a:extLst>
              <a:ext uri="{FF2B5EF4-FFF2-40B4-BE49-F238E27FC236}">
                <a16:creationId xmlns:a16="http://schemas.microsoft.com/office/drawing/2014/main" id="{2FBB35DD-CF3B-204C-BF03-4354EA54F4C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096000" y="0"/>
            <a:ext cx="6096000" cy="3429000"/>
          </a:xfrm>
          <a:solidFill>
            <a:schemeClr val="accent1"/>
          </a:solidFill>
        </p:spPr>
        <p:txBody>
          <a:bodyPr/>
          <a:lstStyle/>
          <a:p>
            <a:r>
              <a:rPr lang="en-GB"/>
              <a:t>Click icon to add picture</a:t>
            </a:r>
          </a:p>
        </p:txBody>
      </p:sp>
      <p:sp>
        <p:nvSpPr>
          <p:cNvPr id="8" name="Platshållare för bild 7">
            <a:extLst>
              <a:ext uri="{FF2B5EF4-FFF2-40B4-BE49-F238E27FC236}">
                <a16:creationId xmlns:a16="http://schemas.microsoft.com/office/drawing/2014/main" id="{9EF54AC9-D2EC-214E-A34D-0E8479D9D3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3429000"/>
            <a:ext cx="3048000" cy="3429000"/>
          </a:xfrm>
          <a:solidFill>
            <a:schemeClr val="accent2"/>
          </a:solidFill>
        </p:spPr>
        <p:txBody>
          <a:bodyPr/>
          <a:lstStyle/>
          <a:p>
            <a:r>
              <a:rPr lang="en-GB"/>
              <a:t>Click icon to add picture</a:t>
            </a:r>
          </a:p>
        </p:txBody>
      </p:sp>
      <p:sp>
        <p:nvSpPr>
          <p:cNvPr id="11" name="Platshållare för bild 10">
            <a:extLst>
              <a:ext uri="{FF2B5EF4-FFF2-40B4-BE49-F238E27FC236}">
                <a16:creationId xmlns:a16="http://schemas.microsoft.com/office/drawing/2014/main" id="{84DE80D8-78A9-B44A-986B-41F6D38F969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144001" y="3429000"/>
            <a:ext cx="3048000" cy="3429000"/>
          </a:xfrm>
          <a:solidFill>
            <a:schemeClr val="accent3"/>
          </a:solidFill>
        </p:spPr>
        <p:txBody>
          <a:bodyPr/>
          <a:lstStyle/>
          <a:p>
            <a:r>
              <a:rPr lang="en-GB"/>
              <a:t>Click icon to add picture</a:t>
            </a:r>
          </a:p>
        </p:txBody>
      </p:sp>
      <p:pic>
        <p:nvPicPr>
          <p:cNvPr id="9" name="Bildobjekt 8">
            <a:extLst>
              <a:ext uri="{FF2B5EF4-FFF2-40B4-BE49-F238E27FC236}">
                <a16:creationId xmlns:a16="http://schemas.microsoft.com/office/drawing/2014/main" id="{8A827BD4-F6D6-F14F-94B9-D455994CC6C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4690011" y="6242746"/>
            <a:ext cx="1066800" cy="355600"/>
          </a:xfrm>
          <a:prstGeom prst="rect">
            <a:avLst/>
          </a:prstGeom>
        </p:spPr>
      </p:pic>
      <p:sp>
        <p:nvSpPr>
          <p:cNvPr id="14" name="Platshållare för text 3">
            <a:extLst>
              <a:ext uri="{FF2B5EF4-FFF2-40B4-BE49-F238E27FC236}">
                <a16:creationId xmlns:a16="http://schemas.microsoft.com/office/drawing/2014/main" id="{25543480-C7A0-F94A-85BA-B2E748B2DC0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05662" y="6130977"/>
            <a:ext cx="3112095" cy="502490"/>
          </a:xfrm>
        </p:spPr>
        <p:txBody>
          <a:bodyPr wrap="square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 b="0" i="0" cap="all" spc="100" baseline="0">
                <a:solidFill>
                  <a:schemeClr val="accent1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</a:defRPr>
            </a:lvl1pPr>
          </a:lstStyle>
          <a:p>
            <a:pPr lvl="0"/>
            <a:r>
              <a:rPr lang="en-GB" dirty="0"/>
              <a:t>Department etc.</a:t>
            </a:r>
          </a:p>
        </p:txBody>
      </p:sp>
    </p:spTree>
    <p:extLst>
      <p:ext uri="{BB962C8B-B14F-4D97-AF65-F5344CB8AC3E}">
        <p14:creationId xmlns:p14="http://schemas.microsoft.com/office/powerpoint/2010/main" val="35853540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+images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tshållare för bild 4">
            <a:extLst>
              <a:ext uri="{FF2B5EF4-FFF2-40B4-BE49-F238E27FC236}">
                <a16:creationId xmlns:a16="http://schemas.microsoft.com/office/drawing/2014/main" id="{2FBB35DD-CF3B-204C-BF03-4354EA54F4C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6096000" cy="3429000"/>
          </a:xfrm>
          <a:solidFill>
            <a:schemeClr val="accent1"/>
          </a:solidFill>
        </p:spPr>
        <p:txBody>
          <a:bodyPr/>
          <a:lstStyle/>
          <a:p>
            <a:r>
              <a:rPr lang="en-GB"/>
              <a:t>Click icon to add picture</a:t>
            </a:r>
          </a:p>
        </p:txBody>
      </p:sp>
      <p:sp>
        <p:nvSpPr>
          <p:cNvPr id="8" name="Platshållare för bild 7">
            <a:extLst>
              <a:ext uri="{FF2B5EF4-FFF2-40B4-BE49-F238E27FC236}">
                <a16:creationId xmlns:a16="http://schemas.microsoft.com/office/drawing/2014/main" id="{9EF54AC9-D2EC-214E-A34D-0E8479D9D3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3429000"/>
            <a:ext cx="3048000" cy="3429000"/>
          </a:xfrm>
          <a:solidFill>
            <a:schemeClr val="accent2"/>
          </a:solidFill>
        </p:spPr>
        <p:txBody>
          <a:bodyPr/>
          <a:lstStyle/>
          <a:p>
            <a:r>
              <a:rPr lang="en-GB"/>
              <a:t>Click icon to add picture</a:t>
            </a:r>
          </a:p>
        </p:txBody>
      </p:sp>
      <p:sp>
        <p:nvSpPr>
          <p:cNvPr id="11" name="Platshållare för bild 10">
            <a:extLst>
              <a:ext uri="{FF2B5EF4-FFF2-40B4-BE49-F238E27FC236}">
                <a16:creationId xmlns:a16="http://schemas.microsoft.com/office/drawing/2014/main" id="{84DE80D8-78A9-B44A-986B-41F6D38F969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48001" y="3429000"/>
            <a:ext cx="3048000" cy="3429000"/>
          </a:xfrm>
          <a:solidFill>
            <a:schemeClr val="accent3"/>
          </a:solidFill>
        </p:spPr>
        <p:txBody>
          <a:bodyPr/>
          <a:lstStyle/>
          <a:p>
            <a:r>
              <a:rPr lang="en-GB"/>
              <a:t>Click icon to add picture</a:t>
            </a:r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99606876-C577-F146-9BC3-6B2995AE29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38160" y="662400"/>
            <a:ext cx="4964400" cy="895630"/>
          </a:xfrm>
        </p:spPr>
        <p:txBody>
          <a:bodyPr wrap="square" anchor="t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900">
                <a:solidFill>
                  <a:schemeClr val="tx1"/>
                </a:solidFill>
              </a:defRPr>
            </a:lvl1pPr>
          </a:lstStyle>
          <a:p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 </a:t>
            </a:r>
            <a:r>
              <a:rPr lang="en-GB" noProof="0" dirty="0" err="1"/>
              <a:t>elit</a:t>
            </a:r>
            <a:r>
              <a:rPr lang="en-GB" noProof="0" dirty="0"/>
              <a:t>, </a:t>
            </a:r>
            <a:r>
              <a:rPr lang="en-GB" noProof="0" dirty="0" err="1"/>
              <a:t>sed</a:t>
            </a:r>
            <a:r>
              <a:rPr lang="en-GB" noProof="0" dirty="0"/>
              <a:t> lorem ipsum</a:t>
            </a:r>
          </a:p>
        </p:txBody>
      </p:sp>
      <p:sp>
        <p:nvSpPr>
          <p:cNvPr id="4" name="Platshållare för text 3">
            <a:extLst>
              <a:ext uri="{FF2B5EF4-FFF2-40B4-BE49-F238E27FC236}">
                <a16:creationId xmlns:a16="http://schemas.microsoft.com/office/drawing/2014/main" id="{375A1A82-33C9-564B-920C-739052BF727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638161" y="1821600"/>
            <a:ext cx="4964400" cy="3936568"/>
          </a:xfrm>
        </p:spPr>
        <p:txBody>
          <a:bodyPr>
            <a:normAutofit/>
          </a:bodyPr>
          <a:lstStyle>
            <a:lvl1pPr marL="194400" indent="-194400" algn="l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 sz="1800" b="1" baseline="0">
                <a:solidFill>
                  <a:schemeClr val="tx1"/>
                </a:solidFill>
                <a:latin typeface="Open Sans Light" pitchFamily="2" charset="0"/>
              </a:defRPr>
            </a:lvl1pPr>
          </a:lstStyle>
          <a:p>
            <a:pPr lvl="0"/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. 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, </a:t>
            </a:r>
            <a:r>
              <a:rPr lang="en-GB" noProof="0" dirty="0" err="1"/>
              <a:t>consectetur</a:t>
            </a:r>
            <a:r>
              <a:rPr lang="en-GB" noProof="0" dirty="0"/>
              <a:t>. </a:t>
            </a:r>
          </a:p>
        </p:txBody>
      </p:sp>
      <p:pic>
        <p:nvPicPr>
          <p:cNvPr id="9" name="Bildobjekt 8">
            <a:extLst>
              <a:ext uri="{FF2B5EF4-FFF2-40B4-BE49-F238E27FC236}">
                <a16:creationId xmlns:a16="http://schemas.microsoft.com/office/drawing/2014/main" id="{6F11C976-25C9-DE4A-AA64-F3EECED0510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10782300" y="6242746"/>
            <a:ext cx="1066800" cy="355600"/>
          </a:xfrm>
          <a:prstGeom prst="rect">
            <a:avLst/>
          </a:prstGeom>
        </p:spPr>
      </p:pic>
      <p:sp>
        <p:nvSpPr>
          <p:cNvPr id="13" name="Platshållare för text 3">
            <a:extLst>
              <a:ext uri="{FF2B5EF4-FFF2-40B4-BE49-F238E27FC236}">
                <a16:creationId xmlns:a16="http://schemas.microsoft.com/office/drawing/2014/main" id="{BD4B38C2-4353-CA49-AEB9-261C5AAEFA4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397951" y="6130977"/>
            <a:ext cx="3112095" cy="502490"/>
          </a:xfrm>
        </p:spPr>
        <p:txBody>
          <a:bodyPr wrap="square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 b="0" i="0" cap="all" spc="100" baseline="0">
                <a:solidFill>
                  <a:schemeClr val="accent1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</a:defRPr>
            </a:lvl1pPr>
          </a:lstStyle>
          <a:p>
            <a:pPr lvl="0"/>
            <a:r>
              <a:rPr lang="en-GB" dirty="0"/>
              <a:t>Department etc.</a:t>
            </a:r>
          </a:p>
        </p:txBody>
      </p:sp>
    </p:spTree>
    <p:extLst>
      <p:ext uri="{BB962C8B-B14F-4D97-AF65-F5344CB8AC3E}">
        <p14:creationId xmlns:p14="http://schemas.microsoft.com/office/powerpoint/2010/main" val="38075302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+graph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ktangel 2">
            <a:extLst>
              <a:ext uri="{FF2B5EF4-FFF2-40B4-BE49-F238E27FC236}">
                <a16:creationId xmlns:a16="http://schemas.microsoft.com/office/drawing/2014/main" id="{3B9B1740-07E7-524A-B67C-68F12CB6A298}"/>
              </a:ext>
            </a:extLst>
          </p:cNvPr>
          <p:cNvSpPr/>
          <p:nvPr userDrawn="1"/>
        </p:nvSpPr>
        <p:spPr>
          <a:xfrm>
            <a:off x="4583113" y="0"/>
            <a:ext cx="7608887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99606876-C577-F146-9BC3-6B2995AE29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201" y="1731600"/>
            <a:ext cx="3647726" cy="2502223"/>
          </a:xfrm>
        </p:spPr>
        <p:txBody>
          <a:bodyPr wrap="square">
            <a:sp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900">
                <a:solidFill>
                  <a:schemeClr val="bg1"/>
                </a:solidFill>
              </a:defRPr>
            </a:lvl1pPr>
          </a:lstStyle>
          <a:p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, </a:t>
            </a:r>
            <a:r>
              <a:rPr lang="en-GB" noProof="0" dirty="0" err="1"/>
              <a:t>consectetur</a:t>
            </a:r>
            <a:r>
              <a:rPr lang="en-GB" noProof="0" dirty="0"/>
              <a:t> </a:t>
            </a:r>
            <a:r>
              <a:rPr lang="en-GB" noProof="0" dirty="0" err="1"/>
              <a:t>adipiscing</a:t>
            </a:r>
            <a:r>
              <a:rPr lang="en-GB" noProof="0" dirty="0"/>
              <a:t> </a:t>
            </a:r>
            <a:r>
              <a:rPr lang="en-GB" noProof="0" dirty="0" err="1"/>
              <a:t>elit</a:t>
            </a:r>
            <a:r>
              <a:rPr lang="en-GB" noProof="0" dirty="0"/>
              <a:t>, </a:t>
            </a:r>
            <a:r>
              <a:rPr lang="en-GB" noProof="0" dirty="0" err="1"/>
              <a:t>sed</a:t>
            </a:r>
            <a:r>
              <a:rPr lang="en-GB" noProof="0" dirty="0"/>
              <a:t> do </a:t>
            </a:r>
            <a:r>
              <a:rPr lang="en-GB" noProof="0" dirty="0" err="1"/>
              <a:t>eiusmod</a:t>
            </a:r>
            <a:r>
              <a:rPr lang="en-GB" noProof="0" dirty="0"/>
              <a:t>, lorem ipsum </a:t>
            </a:r>
            <a:r>
              <a:rPr lang="en-GB" noProof="0" dirty="0" err="1"/>
              <a:t>dolor</a:t>
            </a:r>
            <a:r>
              <a:rPr lang="en-GB" noProof="0" dirty="0"/>
              <a:t> </a:t>
            </a:r>
          </a:p>
        </p:txBody>
      </p:sp>
      <p:sp>
        <p:nvSpPr>
          <p:cNvPr id="8" name="Platshållare för text 3">
            <a:extLst>
              <a:ext uri="{FF2B5EF4-FFF2-40B4-BE49-F238E27FC236}">
                <a16:creationId xmlns:a16="http://schemas.microsoft.com/office/drawing/2014/main" id="{5EF5933F-C18B-EE46-A6B6-D804A282696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05662" y="6130977"/>
            <a:ext cx="2677381" cy="502490"/>
          </a:xfrm>
        </p:spPr>
        <p:txBody>
          <a:bodyPr wrap="square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 b="0" i="0" cap="all" spc="100" baseline="0">
                <a:solidFill>
                  <a:schemeClr val="bg1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</a:defRPr>
            </a:lvl1pPr>
          </a:lstStyle>
          <a:p>
            <a:pPr lvl="0"/>
            <a:r>
              <a:rPr lang="en-GB" dirty="0"/>
              <a:t>Department etc.</a:t>
            </a:r>
          </a:p>
        </p:txBody>
      </p:sp>
      <p:pic>
        <p:nvPicPr>
          <p:cNvPr id="10" name="Bildobjekt 9">
            <a:extLst>
              <a:ext uri="{FF2B5EF4-FFF2-40B4-BE49-F238E27FC236}">
                <a16:creationId xmlns:a16="http://schemas.microsoft.com/office/drawing/2014/main" id="{11D8764A-2FF4-9141-ABB8-299BD67DCB8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44122" y="6242746"/>
            <a:ext cx="1077912" cy="358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35529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+graph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ktangel 2">
            <a:extLst>
              <a:ext uri="{FF2B5EF4-FFF2-40B4-BE49-F238E27FC236}">
                <a16:creationId xmlns:a16="http://schemas.microsoft.com/office/drawing/2014/main" id="{3B9B1740-07E7-524A-B67C-68F12CB6A298}"/>
              </a:ext>
            </a:extLst>
          </p:cNvPr>
          <p:cNvSpPr/>
          <p:nvPr userDrawn="1"/>
        </p:nvSpPr>
        <p:spPr>
          <a:xfrm>
            <a:off x="4583113" y="0"/>
            <a:ext cx="7608887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99606876-C577-F146-9BC3-6B2995AE29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201" y="1731600"/>
            <a:ext cx="3647726" cy="2502223"/>
          </a:xfrm>
        </p:spPr>
        <p:txBody>
          <a:bodyPr wrap="square">
            <a:sp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900">
                <a:solidFill>
                  <a:schemeClr val="bg1"/>
                </a:solidFill>
              </a:defRPr>
            </a:lvl1pPr>
          </a:lstStyle>
          <a:p>
            <a:r>
              <a:rPr lang="en-GB" noProof="0" dirty="0"/>
              <a:t>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, </a:t>
            </a:r>
            <a:r>
              <a:rPr lang="en-GB" noProof="0" dirty="0" err="1"/>
              <a:t>consectetur</a:t>
            </a:r>
            <a:r>
              <a:rPr lang="en-GB" noProof="0" dirty="0"/>
              <a:t> </a:t>
            </a:r>
            <a:r>
              <a:rPr lang="en-GB" noProof="0" dirty="0" err="1"/>
              <a:t>adipiscing</a:t>
            </a:r>
            <a:r>
              <a:rPr lang="en-GB" noProof="0" dirty="0"/>
              <a:t> </a:t>
            </a:r>
            <a:r>
              <a:rPr lang="en-GB" noProof="0" dirty="0" err="1"/>
              <a:t>elit</a:t>
            </a:r>
            <a:r>
              <a:rPr lang="en-GB" noProof="0" dirty="0"/>
              <a:t>, </a:t>
            </a:r>
            <a:r>
              <a:rPr lang="en-GB" noProof="0" dirty="0" err="1"/>
              <a:t>sed</a:t>
            </a:r>
            <a:r>
              <a:rPr lang="en-GB" noProof="0" dirty="0"/>
              <a:t> do </a:t>
            </a:r>
            <a:r>
              <a:rPr lang="en-GB" noProof="0" dirty="0" err="1"/>
              <a:t>eiusmod</a:t>
            </a:r>
            <a:r>
              <a:rPr lang="en-GB" noProof="0" dirty="0"/>
              <a:t>, lorem ipsum </a:t>
            </a:r>
            <a:r>
              <a:rPr lang="en-GB" noProof="0" dirty="0" err="1"/>
              <a:t>dolor</a:t>
            </a:r>
            <a:r>
              <a:rPr lang="en-GB" noProof="0" dirty="0"/>
              <a:t> </a:t>
            </a:r>
          </a:p>
        </p:txBody>
      </p:sp>
      <p:sp>
        <p:nvSpPr>
          <p:cNvPr id="8" name="Platshållare för text 3">
            <a:extLst>
              <a:ext uri="{FF2B5EF4-FFF2-40B4-BE49-F238E27FC236}">
                <a16:creationId xmlns:a16="http://schemas.microsoft.com/office/drawing/2014/main" id="{715DC382-1B39-5846-9981-2CE4D1D04CB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05662" y="6130977"/>
            <a:ext cx="2677381" cy="502490"/>
          </a:xfrm>
        </p:spPr>
        <p:txBody>
          <a:bodyPr wrap="square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 b="0" i="0" cap="all" spc="100" baseline="0">
                <a:solidFill>
                  <a:schemeClr val="bg1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</a:defRPr>
            </a:lvl1pPr>
          </a:lstStyle>
          <a:p>
            <a:pPr lvl="0"/>
            <a:r>
              <a:rPr lang="en-GB" dirty="0"/>
              <a:t>Department etc.</a:t>
            </a:r>
          </a:p>
        </p:txBody>
      </p:sp>
      <p:pic>
        <p:nvPicPr>
          <p:cNvPr id="6" name="Bildobjekt 5">
            <a:extLst>
              <a:ext uri="{FF2B5EF4-FFF2-40B4-BE49-F238E27FC236}">
                <a16:creationId xmlns:a16="http://schemas.microsoft.com/office/drawing/2014/main" id="{BC4380CF-C65F-3C4E-9149-EDA769A1DE7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44122" y="6242746"/>
            <a:ext cx="1077912" cy="358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398920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type only 1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ktangel 1">
            <a:extLst>
              <a:ext uri="{FF2B5EF4-FFF2-40B4-BE49-F238E27FC236}">
                <a16:creationId xmlns:a16="http://schemas.microsoft.com/office/drawing/2014/main" id="{3B085E7A-13F3-FA46-8A6A-1779D93E7A71}"/>
              </a:ext>
            </a:extLst>
          </p:cNvPr>
          <p:cNvSpPr/>
          <p:nvPr userDrawn="1"/>
        </p:nvSpPr>
        <p:spPr>
          <a:xfrm>
            <a:off x="10485620" y="0"/>
            <a:ext cx="170638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v-SE"/>
          </a:p>
        </p:txBody>
      </p:sp>
      <p:sp>
        <p:nvSpPr>
          <p:cNvPr id="14" name="Rubrik 11">
            <a:extLst>
              <a:ext uri="{FF2B5EF4-FFF2-40B4-BE49-F238E27FC236}">
                <a16:creationId xmlns:a16="http://schemas.microsoft.com/office/drawing/2014/main" id="{926D3B41-05CE-C748-A48B-44819C59F0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-465834"/>
            <a:ext cx="12192000" cy="341632"/>
          </a:xfrm>
        </p:spPr>
        <p:txBody>
          <a:bodyPr anchor="t" anchorCtr="0">
            <a:spAutoFit/>
          </a:bodyPr>
          <a:lstStyle>
            <a:lvl1pPr>
              <a:defRPr sz="1800" b="0" i="0">
                <a:latin typeface="Open Sans Light" pitchFamily="2" charset="0"/>
                <a:ea typeface="Open Sans Light" pitchFamily="2" charset="0"/>
                <a:cs typeface="Open Sans Light" pitchFamily="2" charset="0"/>
              </a:defRPr>
            </a:lvl1pPr>
          </a:lstStyle>
          <a:p>
            <a:r>
              <a:rPr lang="en-GB" noProof="0"/>
              <a:t>Add slide title</a:t>
            </a:r>
          </a:p>
        </p:txBody>
      </p:sp>
      <p:pic>
        <p:nvPicPr>
          <p:cNvPr id="15" name="Bildobjekt 14">
            <a:extLst>
              <a:ext uri="{FF2B5EF4-FFF2-40B4-BE49-F238E27FC236}">
                <a16:creationId xmlns:a16="http://schemas.microsoft.com/office/drawing/2014/main" id="{F77D3DF4-6ABB-8442-B568-0BA625AB8E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82300" y="6242746"/>
            <a:ext cx="1077912" cy="358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36360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type only 1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ktangel 1">
            <a:extLst>
              <a:ext uri="{FF2B5EF4-FFF2-40B4-BE49-F238E27FC236}">
                <a16:creationId xmlns:a16="http://schemas.microsoft.com/office/drawing/2014/main" id="{3B085E7A-13F3-FA46-8A6A-1779D93E7A71}"/>
              </a:ext>
            </a:extLst>
          </p:cNvPr>
          <p:cNvSpPr/>
          <p:nvPr userDrawn="1"/>
        </p:nvSpPr>
        <p:spPr>
          <a:xfrm>
            <a:off x="10485620" y="0"/>
            <a:ext cx="170638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v-SE"/>
          </a:p>
        </p:txBody>
      </p:sp>
      <p:sp>
        <p:nvSpPr>
          <p:cNvPr id="14" name="Rubrik 11">
            <a:extLst>
              <a:ext uri="{FF2B5EF4-FFF2-40B4-BE49-F238E27FC236}">
                <a16:creationId xmlns:a16="http://schemas.microsoft.com/office/drawing/2014/main" id="{926D3B41-05CE-C748-A48B-44819C59F0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-465834"/>
            <a:ext cx="12192000" cy="341632"/>
          </a:xfrm>
        </p:spPr>
        <p:txBody>
          <a:bodyPr anchor="t" anchorCtr="0">
            <a:spAutoFit/>
          </a:bodyPr>
          <a:lstStyle>
            <a:lvl1pPr>
              <a:defRPr sz="1800" b="0" i="0">
                <a:latin typeface="Open Sans Light" pitchFamily="2" charset="0"/>
                <a:ea typeface="Open Sans Light" pitchFamily="2" charset="0"/>
                <a:cs typeface="Open Sans Light" pitchFamily="2" charset="0"/>
              </a:defRPr>
            </a:lvl1pPr>
          </a:lstStyle>
          <a:p>
            <a:r>
              <a:rPr lang="en-GB" noProof="0"/>
              <a:t>Add slide title</a:t>
            </a:r>
          </a:p>
        </p:txBody>
      </p:sp>
      <p:pic>
        <p:nvPicPr>
          <p:cNvPr id="15" name="Bildobjekt 14">
            <a:extLst>
              <a:ext uri="{FF2B5EF4-FFF2-40B4-BE49-F238E27FC236}">
                <a16:creationId xmlns:a16="http://schemas.microsoft.com/office/drawing/2014/main" id="{F77D3DF4-6ABB-8442-B568-0BA625AB8E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82300" y="6242746"/>
            <a:ext cx="1077912" cy="358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6908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type only 2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ktangel 1">
            <a:extLst>
              <a:ext uri="{FF2B5EF4-FFF2-40B4-BE49-F238E27FC236}">
                <a16:creationId xmlns:a16="http://schemas.microsoft.com/office/drawing/2014/main" id="{3B085E7A-13F3-FA46-8A6A-1779D93E7A71}"/>
              </a:ext>
            </a:extLst>
          </p:cNvPr>
          <p:cNvSpPr/>
          <p:nvPr userDrawn="1"/>
        </p:nvSpPr>
        <p:spPr>
          <a:xfrm>
            <a:off x="0" y="6056026"/>
            <a:ext cx="12192000" cy="80197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v-SE"/>
          </a:p>
        </p:txBody>
      </p:sp>
      <p:sp>
        <p:nvSpPr>
          <p:cNvPr id="14" name="Rubrik 11">
            <a:extLst>
              <a:ext uri="{FF2B5EF4-FFF2-40B4-BE49-F238E27FC236}">
                <a16:creationId xmlns:a16="http://schemas.microsoft.com/office/drawing/2014/main" id="{926D3B41-05CE-C748-A48B-44819C59F0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-465834"/>
            <a:ext cx="12192000" cy="341632"/>
          </a:xfrm>
        </p:spPr>
        <p:txBody>
          <a:bodyPr anchor="t" anchorCtr="0">
            <a:spAutoFit/>
          </a:bodyPr>
          <a:lstStyle>
            <a:lvl1pPr>
              <a:defRPr sz="1800" b="0" i="0">
                <a:latin typeface="Open Sans Light" pitchFamily="2" charset="0"/>
                <a:ea typeface="Open Sans Light" pitchFamily="2" charset="0"/>
                <a:cs typeface="Open Sans Light" pitchFamily="2" charset="0"/>
              </a:defRPr>
            </a:lvl1pPr>
          </a:lstStyle>
          <a:p>
            <a:r>
              <a:rPr lang="en-GB" noProof="0"/>
              <a:t>Add slide title</a:t>
            </a:r>
          </a:p>
        </p:txBody>
      </p:sp>
      <p:pic>
        <p:nvPicPr>
          <p:cNvPr id="15" name="Bildobjekt 14">
            <a:extLst>
              <a:ext uri="{FF2B5EF4-FFF2-40B4-BE49-F238E27FC236}">
                <a16:creationId xmlns:a16="http://schemas.microsoft.com/office/drawing/2014/main" id="{F77D3DF4-6ABB-8442-B568-0BA625AB8E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82300" y="6242746"/>
            <a:ext cx="1077912" cy="358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2365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type only 2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ktangel 1">
            <a:extLst>
              <a:ext uri="{FF2B5EF4-FFF2-40B4-BE49-F238E27FC236}">
                <a16:creationId xmlns:a16="http://schemas.microsoft.com/office/drawing/2014/main" id="{3B085E7A-13F3-FA46-8A6A-1779D93E7A71}"/>
              </a:ext>
            </a:extLst>
          </p:cNvPr>
          <p:cNvSpPr/>
          <p:nvPr userDrawn="1"/>
        </p:nvSpPr>
        <p:spPr>
          <a:xfrm>
            <a:off x="0" y="6056026"/>
            <a:ext cx="12192000" cy="80197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v-SE"/>
          </a:p>
        </p:txBody>
      </p:sp>
      <p:sp>
        <p:nvSpPr>
          <p:cNvPr id="14" name="Rubrik 11">
            <a:extLst>
              <a:ext uri="{FF2B5EF4-FFF2-40B4-BE49-F238E27FC236}">
                <a16:creationId xmlns:a16="http://schemas.microsoft.com/office/drawing/2014/main" id="{926D3B41-05CE-C748-A48B-44819C59F0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-465834"/>
            <a:ext cx="12192000" cy="341632"/>
          </a:xfrm>
        </p:spPr>
        <p:txBody>
          <a:bodyPr anchor="t" anchorCtr="0">
            <a:spAutoFit/>
          </a:bodyPr>
          <a:lstStyle>
            <a:lvl1pPr>
              <a:defRPr sz="1800" b="0" i="0">
                <a:latin typeface="Open Sans Light" pitchFamily="2" charset="0"/>
                <a:ea typeface="Open Sans Light" pitchFamily="2" charset="0"/>
                <a:cs typeface="Open Sans Light" pitchFamily="2" charset="0"/>
              </a:defRPr>
            </a:lvl1pPr>
          </a:lstStyle>
          <a:p>
            <a:r>
              <a:rPr lang="en-GB" noProof="0"/>
              <a:t>Add slide title</a:t>
            </a:r>
          </a:p>
        </p:txBody>
      </p:sp>
      <p:pic>
        <p:nvPicPr>
          <p:cNvPr id="15" name="Bildobjekt 14">
            <a:extLst>
              <a:ext uri="{FF2B5EF4-FFF2-40B4-BE49-F238E27FC236}">
                <a16:creationId xmlns:a16="http://schemas.microsoft.com/office/drawing/2014/main" id="{F77D3DF4-6ABB-8442-B568-0BA625AB8E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82300" y="6242746"/>
            <a:ext cx="1077912" cy="358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68844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Bildobjekt 12">
            <a:extLst>
              <a:ext uri="{FF2B5EF4-FFF2-40B4-BE49-F238E27FC236}">
                <a16:creationId xmlns:a16="http://schemas.microsoft.com/office/drawing/2014/main" id="{0568D3A4-B2EC-914D-AC10-05A946BAB0B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alphaModFix amt="19000"/>
            <a:grayscl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62185" y="0"/>
            <a:ext cx="12958137" cy="5407343"/>
          </a:xfrm>
          <a:prstGeom prst="rect">
            <a:avLst/>
          </a:prstGeom>
        </p:spPr>
      </p:pic>
      <p:sp>
        <p:nvSpPr>
          <p:cNvPr id="2" name="Rubrik 1">
            <a:extLst>
              <a:ext uri="{FF2B5EF4-FFF2-40B4-BE49-F238E27FC236}">
                <a16:creationId xmlns:a16="http://schemas.microsoft.com/office/drawing/2014/main" id="{99606876-C577-F146-9BC3-6B2995AE29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4800" y="2361600"/>
            <a:ext cx="4009493" cy="715555"/>
          </a:xfrm>
        </p:spPr>
        <p:txBody>
          <a:bodyPr anchor="t" anchorCtr="0">
            <a:no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800" baseline="0"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noProof="0" dirty="0"/>
              <a:t>Lorem ipsum</a:t>
            </a:r>
          </a:p>
        </p:txBody>
      </p:sp>
      <p:sp>
        <p:nvSpPr>
          <p:cNvPr id="17" name="Platshållare för text 16">
            <a:extLst>
              <a:ext uri="{FF2B5EF4-FFF2-40B4-BE49-F238E27FC236}">
                <a16:creationId xmlns:a16="http://schemas.microsoft.com/office/drawing/2014/main" id="{C32C2B0C-03A9-0E44-A986-4BAF774AB31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38653" y="3189600"/>
            <a:ext cx="3985640" cy="357918"/>
          </a:xfrm>
        </p:spPr>
        <p:txBody>
          <a:bodyPr wrap="square">
            <a:spAutoFit/>
          </a:bodyPr>
          <a:lstStyle>
            <a:lvl1pPr marL="0" marR="0" indent="0" algn="l" defTabSz="914377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 spc="30" baseline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 noProof="0" dirty="0"/>
              <a:t>Contact info</a:t>
            </a:r>
          </a:p>
        </p:txBody>
      </p:sp>
      <p:sp>
        <p:nvSpPr>
          <p:cNvPr id="4" name="Platshållare för bild 3">
            <a:extLst>
              <a:ext uri="{FF2B5EF4-FFF2-40B4-BE49-F238E27FC236}">
                <a16:creationId xmlns:a16="http://schemas.microsoft.com/office/drawing/2014/main" id="{FC2CFDAB-1D9F-2745-8BBA-887DF11388BC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4737600" y="399600"/>
            <a:ext cx="2268000" cy="2268000"/>
          </a:xfrm>
          <a:prstGeom prst="ellipse">
            <a:avLst/>
          </a:prstGeom>
          <a:solidFill>
            <a:schemeClr val="accent1"/>
          </a:solidFill>
          <a:ln w="38100">
            <a:solidFill>
              <a:schemeClr val="bg1"/>
            </a:solidFill>
          </a:ln>
        </p:spPr>
        <p:txBody>
          <a:bodyPr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6" name="Platshållare för text 5">
            <a:extLst>
              <a:ext uri="{FF2B5EF4-FFF2-40B4-BE49-F238E27FC236}">
                <a16:creationId xmlns:a16="http://schemas.microsoft.com/office/drawing/2014/main" id="{8E5C5276-D2D9-7645-9B9A-B753B2CE839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737601" y="2726298"/>
            <a:ext cx="2268000" cy="261995"/>
          </a:xfrm>
        </p:spPr>
        <p:txBody>
          <a:bodyPr bIns="0">
            <a:sp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300" cap="all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5" name="Platshållare för text 5">
            <a:extLst>
              <a:ext uri="{FF2B5EF4-FFF2-40B4-BE49-F238E27FC236}">
                <a16:creationId xmlns:a16="http://schemas.microsoft.com/office/drawing/2014/main" id="{7B7C16CE-32D2-7B41-B48D-F1F2535B409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737601" y="3011540"/>
            <a:ext cx="2268000" cy="228781"/>
          </a:xfrm>
        </p:spPr>
        <p:txBody>
          <a:bodyPr tIns="0">
            <a:spAutoFit/>
          </a:bodyPr>
          <a:lstStyle>
            <a:lvl1pPr marL="0" indent="0" algn="ctr">
              <a:lnSpc>
                <a:spcPct val="120000"/>
              </a:lnSpc>
              <a:buNone/>
              <a:defRPr sz="1100" cap="none" spc="3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Platshållare för bild 3">
            <a:extLst>
              <a:ext uri="{FF2B5EF4-FFF2-40B4-BE49-F238E27FC236}">
                <a16:creationId xmlns:a16="http://schemas.microsoft.com/office/drawing/2014/main" id="{728964D8-948C-7442-9D0F-57FBD145BD8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00732" y="399600"/>
            <a:ext cx="2268000" cy="2268000"/>
          </a:xfrm>
          <a:prstGeom prst="ellipse">
            <a:avLst/>
          </a:prstGeom>
          <a:solidFill>
            <a:schemeClr val="accent1"/>
          </a:solidFill>
          <a:ln w="38100">
            <a:solidFill>
              <a:schemeClr val="bg1"/>
            </a:solidFill>
          </a:ln>
        </p:spPr>
        <p:txBody>
          <a:bodyPr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8" name="Platshållare för text 5">
            <a:extLst>
              <a:ext uri="{FF2B5EF4-FFF2-40B4-BE49-F238E27FC236}">
                <a16:creationId xmlns:a16="http://schemas.microsoft.com/office/drawing/2014/main" id="{4BEBB4A8-F185-C743-B3F2-FF218465557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100733" y="2726298"/>
            <a:ext cx="2268000" cy="261995"/>
          </a:xfrm>
        </p:spPr>
        <p:txBody>
          <a:bodyPr bIns="0">
            <a:sp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300" cap="all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latshållare för text 5">
            <a:extLst>
              <a:ext uri="{FF2B5EF4-FFF2-40B4-BE49-F238E27FC236}">
                <a16:creationId xmlns:a16="http://schemas.microsoft.com/office/drawing/2014/main" id="{6EF312E7-5159-6649-BB9D-0550C502351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100733" y="3011540"/>
            <a:ext cx="2268000" cy="228781"/>
          </a:xfrm>
        </p:spPr>
        <p:txBody>
          <a:bodyPr tIns="0">
            <a:spAutoFit/>
          </a:bodyPr>
          <a:lstStyle>
            <a:lvl1pPr marL="0" indent="0" algn="ctr">
              <a:lnSpc>
                <a:spcPct val="120000"/>
              </a:lnSpc>
              <a:buNone/>
              <a:defRPr sz="1100" cap="none" spc="3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latshållare för bild 3">
            <a:extLst>
              <a:ext uri="{FF2B5EF4-FFF2-40B4-BE49-F238E27FC236}">
                <a16:creationId xmlns:a16="http://schemas.microsoft.com/office/drawing/2014/main" id="{24B4F50B-03B1-F44C-A413-3550A4BBB66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4737600" y="3383024"/>
            <a:ext cx="2268000" cy="2268000"/>
          </a:xfrm>
          <a:prstGeom prst="ellipse">
            <a:avLst/>
          </a:prstGeom>
          <a:solidFill>
            <a:schemeClr val="accent1"/>
          </a:solidFill>
          <a:ln w="38100">
            <a:solidFill>
              <a:schemeClr val="bg1"/>
            </a:solidFill>
          </a:ln>
        </p:spPr>
        <p:txBody>
          <a:bodyPr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1" name="Platshållare för text 5">
            <a:extLst>
              <a:ext uri="{FF2B5EF4-FFF2-40B4-BE49-F238E27FC236}">
                <a16:creationId xmlns:a16="http://schemas.microsoft.com/office/drawing/2014/main" id="{1D6D6FC2-3506-7646-AE0A-9FC214708EF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4737601" y="5709722"/>
            <a:ext cx="2268000" cy="261995"/>
          </a:xfrm>
        </p:spPr>
        <p:txBody>
          <a:bodyPr bIns="0">
            <a:sp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300" cap="all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Platshållare för text 5">
            <a:extLst>
              <a:ext uri="{FF2B5EF4-FFF2-40B4-BE49-F238E27FC236}">
                <a16:creationId xmlns:a16="http://schemas.microsoft.com/office/drawing/2014/main" id="{1B1680C1-FA5C-0E46-A8F6-08FF03431213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737601" y="5994964"/>
            <a:ext cx="2268000" cy="228781"/>
          </a:xfrm>
        </p:spPr>
        <p:txBody>
          <a:bodyPr tIns="0">
            <a:spAutoFit/>
          </a:bodyPr>
          <a:lstStyle>
            <a:lvl1pPr marL="0" indent="0" algn="ctr">
              <a:lnSpc>
                <a:spcPct val="120000"/>
              </a:lnSpc>
              <a:buNone/>
              <a:defRPr sz="1100" cap="none" spc="3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latshållare för bild 3">
            <a:extLst>
              <a:ext uri="{FF2B5EF4-FFF2-40B4-BE49-F238E27FC236}">
                <a16:creationId xmlns:a16="http://schemas.microsoft.com/office/drawing/2014/main" id="{1CB6487A-AEBA-0540-AED1-31DBE64A001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100732" y="3383024"/>
            <a:ext cx="2268000" cy="2268000"/>
          </a:xfrm>
          <a:prstGeom prst="ellipse">
            <a:avLst/>
          </a:prstGeom>
          <a:solidFill>
            <a:schemeClr val="accent1"/>
          </a:solidFill>
          <a:ln w="38100">
            <a:solidFill>
              <a:schemeClr val="bg1"/>
            </a:solidFill>
          </a:ln>
        </p:spPr>
        <p:txBody>
          <a:bodyPr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4" name="Platshållare för text 5">
            <a:extLst>
              <a:ext uri="{FF2B5EF4-FFF2-40B4-BE49-F238E27FC236}">
                <a16:creationId xmlns:a16="http://schemas.microsoft.com/office/drawing/2014/main" id="{C4A15876-21FF-7C41-8690-4A1BA06A039E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100733" y="5709722"/>
            <a:ext cx="2268000" cy="261995"/>
          </a:xfrm>
        </p:spPr>
        <p:txBody>
          <a:bodyPr bIns="0">
            <a:sp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300" cap="all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Platshållare för text 5">
            <a:extLst>
              <a:ext uri="{FF2B5EF4-FFF2-40B4-BE49-F238E27FC236}">
                <a16:creationId xmlns:a16="http://schemas.microsoft.com/office/drawing/2014/main" id="{9A19836D-A276-C541-A9CF-30D063FE61B6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100733" y="5994964"/>
            <a:ext cx="2268000" cy="228781"/>
          </a:xfrm>
        </p:spPr>
        <p:txBody>
          <a:bodyPr tIns="0">
            <a:spAutoFit/>
          </a:bodyPr>
          <a:lstStyle>
            <a:lvl1pPr marL="0" indent="0" algn="ctr">
              <a:lnSpc>
                <a:spcPct val="120000"/>
              </a:lnSpc>
              <a:buNone/>
              <a:defRPr sz="1100" cap="none" spc="3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8" name="Bildobjekt 7">
            <a:extLst>
              <a:ext uri="{FF2B5EF4-FFF2-40B4-BE49-F238E27FC236}">
                <a16:creationId xmlns:a16="http://schemas.microsoft.com/office/drawing/2014/main" id="{B45E0E22-4684-584D-B225-38BF62C9167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82300" y="6242746"/>
            <a:ext cx="1077912" cy="358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88690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7166033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Headline + text on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ktangel 1">
            <a:extLst>
              <a:ext uri="{FF2B5EF4-FFF2-40B4-BE49-F238E27FC236}">
                <a16:creationId xmlns:a16="http://schemas.microsoft.com/office/drawing/2014/main" id="{3B085E7A-13F3-FA46-8A6A-1779D93E7A71}"/>
              </a:ext>
            </a:extLst>
          </p:cNvPr>
          <p:cNvSpPr/>
          <p:nvPr userDrawn="1"/>
        </p:nvSpPr>
        <p:spPr>
          <a:xfrm>
            <a:off x="10485620" y="0"/>
            <a:ext cx="170638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v-SE"/>
          </a:p>
        </p:txBody>
      </p:sp>
      <p:pic>
        <p:nvPicPr>
          <p:cNvPr id="15" name="Bildobjekt 14">
            <a:extLst>
              <a:ext uri="{FF2B5EF4-FFF2-40B4-BE49-F238E27FC236}">
                <a16:creationId xmlns:a16="http://schemas.microsoft.com/office/drawing/2014/main" id="{F77D3DF4-6ABB-8442-B568-0BA625AB8E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74180" y="6356350"/>
            <a:ext cx="1077912" cy="358081"/>
          </a:xfrm>
          <a:prstGeom prst="rect">
            <a:avLst/>
          </a:prstGeom>
        </p:spPr>
      </p:pic>
      <p:sp>
        <p:nvSpPr>
          <p:cNvPr id="3" name="Rubrik 3">
            <a:extLst>
              <a:ext uri="{FF2B5EF4-FFF2-40B4-BE49-F238E27FC236}">
                <a16:creationId xmlns:a16="http://schemas.microsoft.com/office/drawing/2014/main" id="{CB0FA37E-C0E5-0971-1585-8CD06DCFE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085521" cy="1325563"/>
          </a:xfrm>
        </p:spPr>
        <p:txBody>
          <a:bodyPr/>
          <a:lstStyle>
            <a:lvl1pPr>
              <a:defRPr baseline="0">
                <a:solidFill>
                  <a:srgbClr val="000000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sv-SE" dirty="0"/>
          </a:p>
        </p:txBody>
      </p:sp>
      <p:sp>
        <p:nvSpPr>
          <p:cNvPr id="5" name="Platshållare för text 8">
            <a:extLst>
              <a:ext uri="{FF2B5EF4-FFF2-40B4-BE49-F238E27FC236}">
                <a16:creationId xmlns:a16="http://schemas.microsoft.com/office/drawing/2014/main" id="{E4320BBD-9AA7-DDEA-436C-D92FE8ADA42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1825200"/>
            <a:ext cx="9085521" cy="4352400"/>
          </a:xfrm>
        </p:spPr>
        <p:txBody>
          <a:bodyPr/>
          <a:lstStyle>
            <a:lvl1pPr>
              <a:defRPr baseline="0">
                <a:solidFill>
                  <a:srgbClr val="000000"/>
                </a:solidFill>
              </a:defRPr>
            </a:lvl1pPr>
            <a:lvl2pPr>
              <a:defRPr baseline="0">
                <a:solidFill>
                  <a:srgbClr val="000000"/>
                </a:solidFill>
              </a:defRPr>
            </a:lvl2pPr>
            <a:lvl3pPr>
              <a:defRPr baseline="0">
                <a:solidFill>
                  <a:srgbClr val="000000"/>
                </a:solidFill>
              </a:defRPr>
            </a:lvl3pPr>
            <a:lvl4pPr>
              <a:defRPr baseline="0">
                <a:solidFill>
                  <a:srgbClr val="000000"/>
                </a:solidFill>
              </a:defRPr>
            </a:lvl4pPr>
            <a:lvl5pPr>
              <a:defRPr baseline="0">
                <a:solidFill>
                  <a:srgbClr val="000000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sv-SE" dirty="0"/>
          </a:p>
        </p:txBody>
      </p:sp>
      <p:sp>
        <p:nvSpPr>
          <p:cNvPr id="4" name="Platshållare för sidfot 4">
            <a:extLst>
              <a:ext uri="{FF2B5EF4-FFF2-40B4-BE49-F238E27FC236}">
                <a16:creationId xmlns:a16="http://schemas.microsoft.com/office/drawing/2014/main" id="{CE728CFD-848C-BCC0-F2BB-1865AEBAD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noProof="0"/>
              <a:t>HSDS at MAX IV synchrotron</a:t>
            </a:r>
          </a:p>
        </p:txBody>
      </p:sp>
      <p:sp>
        <p:nvSpPr>
          <p:cNvPr id="6" name="Platshållare för datum 3">
            <a:extLst>
              <a:ext uri="{FF2B5EF4-FFF2-40B4-BE49-F238E27FC236}">
                <a16:creationId xmlns:a16="http://schemas.microsoft.com/office/drawing/2014/main" id="{6FAAA276-49F1-83D8-E681-C74E0630B8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sv-SE" noProof="0"/>
              <a:t>2025-05-27</a:t>
            </a:r>
            <a:endParaRPr lang="en-GB" noProof="0" dirty="0"/>
          </a:p>
        </p:txBody>
      </p:sp>
      <p:sp>
        <p:nvSpPr>
          <p:cNvPr id="7" name="Platshållare för bildnummer 5">
            <a:extLst>
              <a:ext uri="{FF2B5EF4-FFF2-40B4-BE49-F238E27FC236}">
                <a16:creationId xmlns:a16="http://schemas.microsoft.com/office/drawing/2014/main" id="{606488B1-AFE0-24EA-2862-28D216A51D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17063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0D0738-23DA-A745-9B84-DD183761B38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74268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Rubrik och innehå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Platshållare för innehåll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4" name="Platshållare fö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sv-SE"/>
              <a:t>HDF5 Hug 2023</a:t>
            </a:r>
            <a:endParaRPr lang="en-GB"/>
          </a:p>
        </p:txBody>
      </p:sp>
      <p:sp>
        <p:nvSpPr>
          <p:cNvPr id="5" name="Platshållare för sidfo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Processing HDF5 data with FPGAs </a:t>
            </a:r>
          </a:p>
        </p:txBody>
      </p:sp>
      <p:sp>
        <p:nvSpPr>
          <p:cNvPr id="6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5BFA7-C27E-4DC1-B5F5-3F5F3F757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6508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rubrik 1">
            <a:extLst>
              <a:ext uri="{FF2B5EF4-FFF2-40B4-BE49-F238E27FC236}">
                <a16:creationId xmlns:a16="http://schemas.microsoft.com/office/drawing/2014/main" id="{A7C097BC-5D24-D541-B7D2-C97D9E4F7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noProof="0" dirty="0" err="1"/>
              <a:t>Klicka</a:t>
            </a:r>
            <a:r>
              <a:rPr lang="en-GB" noProof="0" dirty="0"/>
              <a:t> </a:t>
            </a:r>
            <a:r>
              <a:rPr lang="en-GB" noProof="0" dirty="0" err="1"/>
              <a:t>här</a:t>
            </a:r>
            <a:r>
              <a:rPr lang="en-GB" noProof="0" dirty="0"/>
              <a:t> </a:t>
            </a:r>
            <a:r>
              <a:rPr lang="en-GB" noProof="0" dirty="0" err="1"/>
              <a:t>för</a:t>
            </a:r>
            <a:r>
              <a:rPr lang="en-GB" noProof="0" dirty="0"/>
              <a:t> </a:t>
            </a:r>
            <a:r>
              <a:rPr lang="en-GB" noProof="0" dirty="0" err="1"/>
              <a:t>att</a:t>
            </a:r>
            <a:r>
              <a:rPr lang="en-GB" noProof="0" dirty="0"/>
              <a:t> </a:t>
            </a:r>
            <a:r>
              <a:rPr lang="en-GB" noProof="0" dirty="0" err="1"/>
              <a:t>ändra</a:t>
            </a:r>
            <a:r>
              <a:rPr lang="en-GB" noProof="0" dirty="0"/>
              <a:t> mall </a:t>
            </a:r>
            <a:r>
              <a:rPr lang="en-GB" noProof="0" dirty="0" err="1"/>
              <a:t>för</a:t>
            </a:r>
            <a:r>
              <a:rPr lang="en-GB" noProof="0" dirty="0"/>
              <a:t> </a:t>
            </a:r>
            <a:r>
              <a:rPr lang="en-GB" noProof="0" dirty="0" err="1"/>
              <a:t>rubrikformat</a:t>
            </a:r>
            <a:endParaRPr lang="en-GB" noProof="0" dirty="0"/>
          </a:p>
        </p:txBody>
      </p:sp>
      <p:sp>
        <p:nvSpPr>
          <p:cNvPr id="3" name="Platshållare för text 2">
            <a:extLst>
              <a:ext uri="{FF2B5EF4-FFF2-40B4-BE49-F238E27FC236}">
                <a16:creationId xmlns:a16="http://schemas.microsoft.com/office/drawing/2014/main" id="{DFE01D72-6C88-5D46-A46C-E622231482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 err="1"/>
              <a:t>Klicka</a:t>
            </a:r>
            <a:r>
              <a:rPr lang="en-GB" noProof="0" dirty="0"/>
              <a:t> </a:t>
            </a:r>
            <a:r>
              <a:rPr lang="en-GB" noProof="0" dirty="0" err="1"/>
              <a:t>här</a:t>
            </a:r>
            <a:r>
              <a:rPr lang="en-GB" noProof="0" dirty="0"/>
              <a:t> </a:t>
            </a:r>
            <a:r>
              <a:rPr lang="en-GB" noProof="0" dirty="0" err="1"/>
              <a:t>för</a:t>
            </a:r>
            <a:r>
              <a:rPr lang="en-GB" noProof="0" dirty="0"/>
              <a:t> </a:t>
            </a:r>
            <a:r>
              <a:rPr lang="en-GB" noProof="0" dirty="0" err="1"/>
              <a:t>att</a:t>
            </a:r>
            <a:r>
              <a:rPr lang="en-GB" noProof="0" dirty="0"/>
              <a:t> </a:t>
            </a:r>
            <a:r>
              <a:rPr lang="en-GB" noProof="0" dirty="0" err="1"/>
              <a:t>ändra</a:t>
            </a:r>
            <a:r>
              <a:rPr lang="en-GB" noProof="0" dirty="0"/>
              <a:t> format </a:t>
            </a:r>
            <a:r>
              <a:rPr lang="en-GB" noProof="0" dirty="0" err="1"/>
              <a:t>på</a:t>
            </a:r>
            <a:r>
              <a:rPr lang="en-GB" noProof="0" dirty="0"/>
              <a:t> </a:t>
            </a:r>
            <a:r>
              <a:rPr lang="en-GB" noProof="0" dirty="0" err="1"/>
              <a:t>bakgrundstexten</a:t>
            </a:r>
            <a:endParaRPr lang="en-GB" noProof="0" dirty="0"/>
          </a:p>
          <a:p>
            <a:pPr lvl="1"/>
            <a:r>
              <a:rPr lang="en-GB" noProof="0" dirty="0" err="1"/>
              <a:t>Nivå</a:t>
            </a:r>
            <a:r>
              <a:rPr lang="en-GB" noProof="0" dirty="0"/>
              <a:t> </a:t>
            </a:r>
            <a:r>
              <a:rPr lang="en-GB" noProof="0" dirty="0" err="1"/>
              <a:t>två</a:t>
            </a:r>
            <a:endParaRPr lang="en-GB" noProof="0" dirty="0"/>
          </a:p>
          <a:p>
            <a:pPr lvl="2"/>
            <a:r>
              <a:rPr lang="en-GB" noProof="0" dirty="0" err="1"/>
              <a:t>Nivå</a:t>
            </a:r>
            <a:r>
              <a:rPr lang="en-GB" noProof="0" dirty="0"/>
              <a:t> </a:t>
            </a:r>
            <a:r>
              <a:rPr lang="en-GB" noProof="0" dirty="0" err="1"/>
              <a:t>tre</a:t>
            </a:r>
            <a:endParaRPr lang="en-GB" noProof="0" dirty="0"/>
          </a:p>
          <a:p>
            <a:pPr lvl="3"/>
            <a:r>
              <a:rPr lang="en-GB" noProof="0" dirty="0" err="1"/>
              <a:t>Nivå</a:t>
            </a:r>
            <a:r>
              <a:rPr lang="en-GB" noProof="0" dirty="0"/>
              <a:t> </a:t>
            </a:r>
            <a:r>
              <a:rPr lang="en-GB" noProof="0" dirty="0" err="1"/>
              <a:t>fyra</a:t>
            </a:r>
            <a:endParaRPr lang="en-GB" noProof="0" dirty="0"/>
          </a:p>
          <a:p>
            <a:pPr lvl="4"/>
            <a:r>
              <a:rPr lang="en-GB" noProof="0" dirty="0" err="1"/>
              <a:t>Nivå</a:t>
            </a:r>
            <a:r>
              <a:rPr lang="en-GB" noProof="0" dirty="0"/>
              <a:t> fem</a:t>
            </a:r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B1C5F608-2730-2040-AD18-5009FBBA01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5290BC-E539-3B40-92FD-BCEEC1527CD2}" type="datetimeFigureOut">
              <a:rPr lang="en-GB" noProof="0" smtClean="0"/>
              <a:t>26/08/2026</a:t>
            </a:fld>
            <a:endParaRPr lang="en-GB" noProof="0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A6A901AD-B2A2-6543-BE27-DD56C26A34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noProof="0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32EB5182-753F-E241-94A2-937B30B2D8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0D0738-23DA-A745-9B84-DD183761B38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30557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1" r:id="rId3"/>
    <p:sldLayoutId id="2147483663" r:id="rId4"/>
    <p:sldLayoutId id="2147483682" r:id="rId5"/>
    <p:sldLayoutId id="2147483665" r:id="rId6"/>
    <p:sldLayoutId id="2147483667" r:id="rId7"/>
    <p:sldLayoutId id="2147483668" r:id="rId8"/>
    <p:sldLayoutId id="2147483669" r:id="rId9"/>
    <p:sldLayoutId id="2147483670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79" r:id="rId16"/>
    <p:sldLayoutId id="2147483680" r:id="rId17"/>
    <p:sldLayoutId id="2147483688" r:id="rId18"/>
    <p:sldLayoutId id="2147483689" r:id="rId19"/>
    <p:sldLayoutId id="2147483690" r:id="rId20"/>
    <p:sldLayoutId id="2147483691" r:id="rId21"/>
    <p:sldLayoutId id="2147483692" r:id="rId22"/>
    <p:sldLayoutId id="2147483693" r:id="rId23"/>
    <p:sldLayoutId id="2147483681" r:id="rId24"/>
    <p:sldLayoutId id="2147483694" r:id="rId25"/>
    <p:sldLayoutId id="2147483695" r:id="rId26"/>
    <p:sldLayoutId id="2147483696" r:id="rId2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 baseline="0">
          <a:solidFill>
            <a:schemeClr val="tx1"/>
          </a:solidFill>
          <a:latin typeface="Maven Pro Medium" pitchFamily="2" charset="77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Maven Pro Medium" pitchFamily="2" charset="77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Maven Pro Medium" pitchFamily="2" charset="77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Maven Pro Medium" pitchFamily="2" charset="77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Maven Pro Medium" pitchFamily="2" charset="77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Maven Pro Medium" pitchFamily="2" charset="77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sv-S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2887" userDrawn="1">
          <p15:clr>
            <a:srgbClr val="F26B43"/>
          </p15:clr>
        </p15:guide>
        <p15:guide id="3" pos="4793" userDrawn="1">
          <p15:clr>
            <a:srgbClr val="F26B43"/>
          </p15:clr>
        </p15:guide>
        <p15:guide id="4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svg"/><Relationship Id="rId7" Type="http://schemas.openxmlformats.org/officeDocument/2006/relationships/image" Target="../media/image11.sv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0.svg"/><Relationship Id="rId5" Type="http://schemas.openxmlformats.org/officeDocument/2006/relationships/image" Target="../media/image9.sv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svg"/><Relationship Id="rId7" Type="http://schemas.openxmlformats.org/officeDocument/2006/relationships/image" Target="../media/image20.svg"/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9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Relationship Id="rId9" Type="http://schemas.openxmlformats.org/officeDocument/2006/relationships/image" Target="../media/image22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13" Type="http://schemas.openxmlformats.org/officeDocument/2006/relationships/image" Target="../media/image34.svg"/><Relationship Id="rId3" Type="http://schemas.openxmlformats.org/officeDocument/2006/relationships/image" Target="../media/image24.svg"/><Relationship Id="rId7" Type="http://schemas.openxmlformats.org/officeDocument/2006/relationships/image" Target="../media/image28.sv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7.svg"/><Relationship Id="rId11" Type="http://schemas.openxmlformats.org/officeDocument/2006/relationships/image" Target="../media/image32.svg"/><Relationship Id="rId5" Type="http://schemas.openxmlformats.org/officeDocument/2006/relationships/image" Target="../media/image26.sv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36.svg"/><Relationship Id="rId7" Type="http://schemas.openxmlformats.org/officeDocument/2006/relationships/image" Target="../media/image40.svg"/><Relationship Id="rId2" Type="http://schemas.openxmlformats.org/officeDocument/2006/relationships/image" Target="../media/image24.sv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9.svg"/><Relationship Id="rId5" Type="http://schemas.openxmlformats.org/officeDocument/2006/relationships/image" Target="../media/image38.svg"/><Relationship Id="rId4" Type="http://schemas.openxmlformats.org/officeDocument/2006/relationships/image" Target="../media/image37.svg"/><Relationship Id="rId9" Type="http://schemas.openxmlformats.org/officeDocument/2006/relationships/image" Target="../media/image41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microsoft.com/office/2007/relationships/media" Target="../media/media2.mp4"/><Relationship Id="rId7" Type="http://schemas.openxmlformats.org/officeDocument/2006/relationships/image" Target="../media/image42.pn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25.xml"/><Relationship Id="rId4" Type="http://schemas.openxmlformats.org/officeDocument/2006/relationships/video" Target="../media/media2.mp4"/><Relationship Id="rId9" Type="http://schemas.openxmlformats.org/officeDocument/2006/relationships/image" Target="../media/image4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4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svg"/><Relationship Id="rId3" Type="http://schemas.openxmlformats.org/officeDocument/2006/relationships/image" Target="../media/image51.svg"/><Relationship Id="rId7" Type="http://schemas.openxmlformats.org/officeDocument/2006/relationships/image" Target="../media/image26.sv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4.svg"/><Relationship Id="rId5" Type="http://schemas.openxmlformats.org/officeDocument/2006/relationships/image" Target="../media/image53.svg"/><Relationship Id="rId4" Type="http://schemas.openxmlformats.org/officeDocument/2006/relationships/image" Target="../media/image52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56.png"/><Relationship Id="rId7" Type="http://schemas.openxmlformats.org/officeDocument/2006/relationships/image" Target="../media/image52.svg"/><Relationship Id="rId12" Type="http://schemas.openxmlformats.org/officeDocument/2006/relationships/image" Target="../media/image63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9.svg"/><Relationship Id="rId11" Type="http://schemas.openxmlformats.org/officeDocument/2006/relationships/image" Target="../media/image62.svg"/><Relationship Id="rId5" Type="http://schemas.openxmlformats.org/officeDocument/2006/relationships/image" Target="../media/image58.svg"/><Relationship Id="rId10" Type="http://schemas.openxmlformats.org/officeDocument/2006/relationships/image" Target="../media/image61.svg"/><Relationship Id="rId4" Type="http://schemas.openxmlformats.org/officeDocument/2006/relationships/image" Target="../media/image57.svg"/><Relationship Id="rId9" Type="http://schemas.openxmlformats.org/officeDocument/2006/relationships/image" Target="../media/image60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13" Type="http://schemas.openxmlformats.org/officeDocument/2006/relationships/hyperlink" Target="https://gitlab.com/MAXIV-SCISW/compute-fpgas/bincount" TargetMode="External"/><Relationship Id="rId3" Type="http://schemas.openxmlformats.org/officeDocument/2006/relationships/image" Target="../media/image65.png"/><Relationship Id="rId7" Type="http://schemas.openxmlformats.org/officeDocument/2006/relationships/image" Target="../media/image69.png"/><Relationship Id="rId12" Type="http://schemas.openxmlformats.org/officeDocument/2006/relationships/image" Target="../media/image74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68.png"/><Relationship Id="rId11" Type="http://schemas.openxmlformats.org/officeDocument/2006/relationships/image" Target="../media/image73.png"/><Relationship Id="rId5" Type="http://schemas.openxmlformats.org/officeDocument/2006/relationships/image" Target="../media/image67.png"/><Relationship Id="rId10" Type="http://schemas.openxmlformats.org/officeDocument/2006/relationships/image" Target="../media/image72.png"/><Relationship Id="rId4" Type="http://schemas.openxmlformats.org/officeDocument/2006/relationships/image" Target="../media/image66.png"/><Relationship Id="rId9" Type="http://schemas.openxmlformats.org/officeDocument/2006/relationships/image" Target="../media/image71.svg"/><Relationship Id="rId14" Type="http://schemas.openxmlformats.org/officeDocument/2006/relationships/image" Target="../media/image75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6.xml"/><Relationship Id="rId5" Type="http://schemas.openxmlformats.org/officeDocument/2006/relationships/hyperlink" Target="https://github.com/felix-engelmann/fastapi-h5" TargetMode="External"/><Relationship Id="rId4" Type="http://schemas.openxmlformats.org/officeDocument/2006/relationships/image" Target="../media/image7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svg"/><Relationship Id="rId7" Type="http://schemas.openxmlformats.org/officeDocument/2006/relationships/image" Target="../media/image88.svg"/><Relationship Id="rId2" Type="http://schemas.openxmlformats.org/officeDocument/2006/relationships/image" Target="../media/image83.sv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7.svg"/><Relationship Id="rId5" Type="http://schemas.openxmlformats.org/officeDocument/2006/relationships/image" Target="../media/image86.svg"/><Relationship Id="rId4" Type="http://schemas.openxmlformats.org/officeDocument/2006/relationships/image" Target="../media/image85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svg"/><Relationship Id="rId2" Type="http://schemas.openxmlformats.org/officeDocument/2006/relationships/image" Target="../media/image89.sv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93.svg"/><Relationship Id="rId5" Type="http://schemas.openxmlformats.org/officeDocument/2006/relationships/image" Target="../media/image92.svg"/><Relationship Id="rId4" Type="http://schemas.openxmlformats.org/officeDocument/2006/relationships/image" Target="../media/image91.sv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svg"/><Relationship Id="rId7" Type="http://schemas.openxmlformats.org/officeDocument/2006/relationships/image" Target="../media/image100.svg"/><Relationship Id="rId2" Type="http://schemas.openxmlformats.org/officeDocument/2006/relationships/image" Target="../media/image95.sv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99.svg"/><Relationship Id="rId5" Type="http://schemas.openxmlformats.org/officeDocument/2006/relationships/image" Target="../media/image98.svg"/><Relationship Id="rId4" Type="http://schemas.openxmlformats.org/officeDocument/2006/relationships/image" Target="../media/image97.sv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7.svg"/><Relationship Id="rId3" Type="http://schemas.openxmlformats.org/officeDocument/2006/relationships/image" Target="../media/image102.svg"/><Relationship Id="rId7" Type="http://schemas.openxmlformats.org/officeDocument/2006/relationships/image" Target="../media/image106.svg"/><Relationship Id="rId2" Type="http://schemas.openxmlformats.org/officeDocument/2006/relationships/image" Target="../media/image101.sv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05.svg"/><Relationship Id="rId5" Type="http://schemas.openxmlformats.org/officeDocument/2006/relationships/image" Target="../media/image104.svg"/><Relationship Id="rId4" Type="http://schemas.openxmlformats.org/officeDocument/2006/relationships/image" Target="../media/image103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11.png"/><Relationship Id="rId4" Type="http://schemas.openxmlformats.org/officeDocument/2006/relationships/image" Target="../media/image110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7.svg"/><Relationship Id="rId3" Type="http://schemas.openxmlformats.org/officeDocument/2006/relationships/image" Target="../media/image113.svg"/><Relationship Id="rId7" Type="http://schemas.openxmlformats.org/officeDocument/2006/relationships/image" Target="../media/image116.svg"/><Relationship Id="rId2" Type="http://schemas.openxmlformats.org/officeDocument/2006/relationships/image" Target="../media/image112.sv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97.svg"/><Relationship Id="rId5" Type="http://schemas.openxmlformats.org/officeDocument/2006/relationships/image" Target="../media/image115.svg"/><Relationship Id="rId10" Type="http://schemas.openxmlformats.org/officeDocument/2006/relationships/image" Target="../media/image119.svg"/><Relationship Id="rId4" Type="http://schemas.openxmlformats.org/officeDocument/2006/relationships/image" Target="../media/image114.svg"/><Relationship Id="rId9" Type="http://schemas.openxmlformats.org/officeDocument/2006/relationships/image" Target="../media/image11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bb47100205.png">
            <a:extLst>
              <a:ext uri="{FF2B5EF4-FFF2-40B4-BE49-F238E27FC236}">
                <a16:creationId xmlns:a16="http://schemas.microsoft.com/office/drawing/2014/main" id="{1737A472-4498-64C9-35F1-C823533F70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-14673" b="23670"/>
          <a:stretch>
            <a:fillRect/>
          </a:stretch>
        </p:blipFill>
        <p:spPr>
          <a:xfrm>
            <a:off x="305" y="-1192606"/>
            <a:ext cx="12191695" cy="7396635"/>
          </a:xfrm>
          <a:prstGeom prst="rect">
            <a:avLst/>
          </a:prstGeom>
        </p:spPr>
      </p:pic>
      <p:sp>
        <p:nvSpPr>
          <p:cNvPr id="3" name="Shape 0">
            <a:extLst>
              <a:ext uri="{FF2B5EF4-FFF2-40B4-BE49-F238E27FC236}">
                <a16:creationId xmlns:a16="http://schemas.microsoft.com/office/drawing/2014/main" id="{5B435C8A-72DD-FA81-C8DB-532940A237B3}"/>
              </a:ext>
            </a:extLst>
          </p:cNvPr>
          <p:cNvSpPr/>
          <p:nvPr/>
        </p:nvSpPr>
        <p:spPr>
          <a:xfrm>
            <a:off x="305" y="67388"/>
            <a:ext cx="12191695" cy="6120688"/>
          </a:xfrm>
          <a:prstGeom prst="rect">
            <a:avLst/>
          </a:prstGeom>
          <a:solidFill>
            <a:srgbClr val="03101F">
              <a:alpha val="63000"/>
            </a:srgbClr>
          </a:solidFill>
          <a:ln w="12700">
            <a:solidFill>
              <a:srgbClr val="03101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" name="Rubrik 10">
            <a:extLst>
              <a:ext uri="{FF2B5EF4-FFF2-40B4-BE49-F238E27FC236}">
                <a16:creationId xmlns:a16="http://schemas.microsoft.com/office/drawing/2014/main" id="{AC54D91F-A8ED-8144-9D88-0EC24F406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96400"/>
            <a:ext cx="10515600" cy="784830"/>
          </a:xfrm>
        </p:spPr>
        <p:txBody>
          <a:bodyPr/>
          <a:lstStyle/>
          <a:p>
            <a:r>
              <a:rPr lang="sv-SE" dirty="0"/>
              <a:t>Data and experiments, data services</a:t>
            </a:r>
          </a:p>
        </p:txBody>
      </p:sp>
      <p:sp>
        <p:nvSpPr>
          <p:cNvPr id="13" name="Platshållare för text 12">
            <a:extLst>
              <a:ext uri="{FF2B5EF4-FFF2-40B4-BE49-F238E27FC236}">
                <a16:creationId xmlns:a16="http://schemas.microsoft.com/office/drawing/2014/main" id="{954CE19B-F6E9-6247-9239-E31727EF937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sv-SE" dirty="0"/>
              <a:t>Zdenek MATEJ / SCIENTIFIC DATA &amp; </a:t>
            </a:r>
            <a:r>
              <a:rPr lang="sv-SE" dirty="0" err="1"/>
              <a:t>Copilot</a:t>
            </a:r>
            <a:r>
              <a:rPr lang="sv-SE" dirty="0"/>
              <a:t> &amp; CHATGPT</a:t>
            </a:r>
          </a:p>
        </p:txBody>
      </p:sp>
      <p:sp>
        <p:nvSpPr>
          <p:cNvPr id="12" name="Platshållare för text 11">
            <a:extLst>
              <a:ext uri="{FF2B5EF4-FFF2-40B4-BE49-F238E27FC236}">
                <a16:creationId xmlns:a16="http://schemas.microsoft.com/office/drawing/2014/main" id="{9E91B34A-545D-7148-A7BE-D955C6E849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sv-SE" dirty="0"/>
              <a:t>The Journey </a:t>
            </a:r>
            <a:r>
              <a:rPr lang="sv-SE" dirty="0" err="1"/>
              <a:t>After</a:t>
            </a:r>
            <a:r>
              <a:rPr lang="sv-SE" dirty="0"/>
              <a:t> the </a:t>
            </a:r>
            <a:r>
              <a:rPr lang="sv-SE" dirty="0" err="1"/>
              <a:t>Detector</a:t>
            </a:r>
            <a:r>
              <a:rPr lang="sv-SE" dirty="0"/>
              <a:t>: Turning </a:t>
            </a:r>
            <a:r>
              <a:rPr lang="sv-SE" dirty="0" err="1"/>
              <a:t>Synchrotron</a:t>
            </a:r>
            <a:r>
              <a:rPr lang="sv-SE" dirty="0"/>
              <a:t> Data </a:t>
            </a:r>
            <a:r>
              <a:rPr lang="sv-SE" dirty="0" err="1"/>
              <a:t>into</a:t>
            </a:r>
            <a:r>
              <a:rPr lang="sv-SE" dirty="0"/>
              <a:t> </a:t>
            </a:r>
            <a:r>
              <a:rPr lang="sv-SE" dirty="0" err="1"/>
              <a:t>Scientific</a:t>
            </a:r>
            <a:r>
              <a:rPr lang="sv-SE" dirty="0"/>
              <a:t> </a:t>
            </a:r>
            <a:r>
              <a:rPr lang="sv-SE" dirty="0" err="1"/>
              <a:t>Knowledge</a:t>
            </a:r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23181455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 0" descr="/mnt/data/bb47100205.png">
            <a:extLst>
              <a:ext uri="{FF2B5EF4-FFF2-40B4-BE49-F238E27FC236}">
                <a16:creationId xmlns:a16="http://schemas.microsoft.com/office/drawing/2014/main" id="{1255FFBE-218F-0C4C-5DB5-6D521D8883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-14673" b="23670"/>
          <a:stretch>
            <a:fillRect/>
          </a:stretch>
        </p:blipFill>
        <p:spPr>
          <a:xfrm>
            <a:off x="305" y="-1192606"/>
            <a:ext cx="12191695" cy="7396635"/>
          </a:xfrm>
          <a:prstGeom prst="rect">
            <a:avLst/>
          </a:prstGeo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CBF8C7F-0176-77F1-6073-4EF37D0973F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dirty="0"/>
              <a:t>MAX IV – ALS workshop – AUGUST 2026</a:t>
            </a:r>
          </a:p>
        </p:txBody>
      </p:sp>
      <p:sp>
        <p:nvSpPr>
          <p:cNvPr id="10" name="Shape 0">
            <a:extLst>
              <a:ext uri="{FF2B5EF4-FFF2-40B4-BE49-F238E27FC236}">
                <a16:creationId xmlns:a16="http://schemas.microsoft.com/office/drawing/2014/main" id="{631DB828-B7CC-6AE9-6FF5-674F3C2C3EE7}"/>
              </a:ext>
            </a:extLst>
          </p:cNvPr>
          <p:cNvSpPr/>
          <p:nvPr/>
        </p:nvSpPr>
        <p:spPr>
          <a:xfrm>
            <a:off x="305" y="67388"/>
            <a:ext cx="12191695" cy="6132244"/>
          </a:xfrm>
          <a:prstGeom prst="rect">
            <a:avLst/>
          </a:prstGeom>
          <a:solidFill>
            <a:srgbClr val="03101F">
              <a:alpha val="63000"/>
            </a:srgbClr>
          </a:solidFill>
          <a:ln w="12700">
            <a:solidFill>
              <a:srgbClr val="03101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E7AC87D2-1DFE-B70A-7FAF-1332C0AF3E04}"/>
              </a:ext>
            </a:extLst>
          </p:cNvPr>
          <p:cNvGrpSpPr/>
          <p:nvPr/>
        </p:nvGrpSpPr>
        <p:grpSpPr>
          <a:xfrm>
            <a:off x="384048" y="438912"/>
            <a:ext cx="11301984" cy="5678424"/>
            <a:chOff x="384048" y="438912"/>
            <a:chExt cx="11301984" cy="5678424"/>
          </a:xfrm>
        </p:grpSpPr>
        <p:sp>
          <p:nvSpPr>
            <p:cNvPr id="19" name="Shape 1">
              <a:extLst>
                <a:ext uri="{FF2B5EF4-FFF2-40B4-BE49-F238E27FC236}">
                  <a16:creationId xmlns:a16="http://schemas.microsoft.com/office/drawing/2014/main" id="{F8590C8D-69C6-58B5-40D2-A3B03999324D}"/>
                </a:ext>
              </a:extLst>
            </p:cNvPr>
            <p:cNvSpPr/>
            <p:nvPr/>
          </p:nvSpPr>
          <p:spPr>
            <a:xfrm>
              <a:off x="384048" y="438912"/>
              <a:ext cx="5715000" cy="2999232"/>
            </a:xfrm>
            <a:prstGeom prst="rect">
              <a:avLst/>
            </a:prstGeom>
            <a:solidFill>
              <a:srgbClr val="07182B">
                <a:alpha val="89000"/>
              </a:srgbClr>
            </a:solidFill>
            <a:ln w="12700">
              <a:solidFill>
                <a:srgbClr val="4B91C6">
                  <a:alpha val="32000"/>
                </a:srgbClr>
              </a:solidFill>
              <a:prstDash val="solid"/>
            </a:ln>
            <a:effectLst>
              <a:outerShdw blurRad="27940" dist="12700" dir="2700000" algn="bl" rotWithShape="0">
                <a:srgbClr val="000000">
                  <a:alpha val="22000"/>
                </a:srgbClr>
              </a:outerShdw>
            </a:effec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 2">
              <a:extLst>
                <a:ext uri="{FF2B5EF4-FFF2-40B4-BE49-F238E27FC236}">
                  <a16:creationId xmlns:a16="http://schemas.microsoft.com/office/drawing/2014/main" id="{E37072EC-782D-D8F9-2275-3C95825A1E94}"/>
                </a:ext>
              </a:extLst>
            </p:cNvPr>
            <p:cNvSpPr/>
            <p:nvPr/>
          </p:nvSpPr>
          <p:spPr>
            <a:xfrm>
              <a:off x="658368" y="658368"/>
              <a:ext cx="2834640" cy="32004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2000" b="1" kern="0" spc="220" dirty="0">
                  <a:solidFill>
                    <a:srgbClr val="67E8F9"/>
                  </a:solidFill>
                  <a:ea typeface="Aptos" pitchFamily="34" charset="-122"/>
                  <a:cs typeface="Aptos" pitchFamily="34" charset="-120"/>
                </a:rPr>
                <a:t>THE CHALLENGE</a:t>
              </a:r>
              <a:endParaRPr lang="en-US" sz="2000" dirty="0"/>
            </a:p>
          </p:txBody>
        </p:sp>
        <p:sp>
          <p:nvSpPr>
            <p:cNvPr id="21" name="Text 3">
              <a:extLst>
                <a:ext uri="{FF2B5EF4-FFF2-40B4-BE49-F238E27FC236}">
                  <a16:creationId xmlns:a16="http://schemas.microsoft.com/office/drawing/2014/main" id="{96230893-C70E-2486-0C3E-096A186F79E9}"/>
                </a:ext>
              </a:extLst>
            </p:cNvPr>
            <p:cNvSpPr/>
            <p:nvPr/>
          </p:nvSpPr>
          <p:spPr>
            <a:xfrm>
              <a:off x="658368" y="1051560"/>
              <a:ext cx="5074920" cy="1225296"/>
            </a:xfrm>
            <a:prstGeom prst="rect">
              <a:avLst/>
            </a:prstGeom>
            <a:noFill/>
            <a:ln/>
          </p:spPr>
          <p:txBody>
            <a:bodyPr wrap="square" lIns="254" tIns="254" rIns="254" bIns="254" rtlCol="0" anchor="ctr">
              <a:normAutofit lnSpcReduction="10000"/>
            </a:bodyPr>
            <a:lstStyle/>
            <a:p>
              <a:pPr marL="0" indent="0">
                <a:buNone/>
              </a:pPr>
              <a:r>
                <a:rPr lang="en-US" sz="2900" b="1" dirty="0">
                  <a:solidFill>
                    <a:srgbClr val="FFFFFF"/>
                  </a:solidFill>
                  <a:ea typeface="Aptos Display" pitchFamily="34" charset="-122"/>
                  <a:cs typeface="Aptos Display" pitchFamily="34" charset="-120"/>
                </a:rPr>
                <a:t>Fourth-generation synchrotrons are no longer limited by their ability to generate data.</a:t>
              </a:r>
              <a:endParaRPr lang="en-US" sz="2900" dirty="0"/>
            </a:p>
          </p:txBody>
        </p:sp>
        <p:sp>
          <p:nvSpPr>
            <p:cNvPr id="22" name="Shape 4">
              <a:extLst>
                <a:ext uri="{FF2B5EF4-FFF2-40B4-BE49-F238E27FC236}">
                  <a16:creationId xmlns:a16="http://schemas.microsoft.com/office/drawing/2014/main" id="{90491C73-ED5B-758C-5BF8-541F66378100}"/>
                </a:ext>
              </a:extLst>
            </p:cNvPr>
            <p:cNvSpPr/>
            <p:nvPr/>
          </p:nvSpPr>
          <p:spPr>
            <a:xfrm>
              <a:off x="658368" y="2441448"/>
              <a:ext cx="914400" cy="1"/>
            </a:xfrm>
            <a:prstGeom prst="line">
              <a:avLst/>
            </a:prstGeom>
            <a:noFill/>
            <a:ln w="50800">
              <a:solidFill>
                <a:srgbClr val="22D3EE"/>
              </a:solidFill>
              <a:prstDash val="solid"/>
              <a:headEnd type="none"/>
              <a:tailEnd type="none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 5">
              <a:extLst>
                <a:ext uri="{FF2B5EF4-FFF2-40B4-BE49-F238E27FC236}">
                  <a16:creationId xmlns:a16="http://schemas.microsoft.com/office/drawing/2014/main" id="{4E082689-CD56-C8A7-1F59-E45E5A8F08CB}"/>
                </a:ext>
              </a:extLst>
            </p:cNvPr>
            <p:cNvSpPr/>
            <p:nvPr/>
          </p:nvSpPr>
          <p:spPr>
            <a:xfrm>
              <a:off x="658368" y="2615184"/>
              <a:ext cx="5074920" cy="57607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>
              <a:normAutofit fontScale="92500"/>
            </a:bodyPr>
            <a:lstStyle/>
            <a:p>
              <a:pPr marL="0" indent="0">
                <a:buNone/>
              </a:pPr>
              <a:r>
                <a:rPr lang="en-US" dirty="0">
                  <a:solidFill>
                    <a:srgbClr val="D9E9F6"/>
                  </a:solidFill>
                  <a:ea typeface="Aptos" pitchFamily="34" charset="-122"/>
                  <a:cs typeface="Aptos" pitchFamily="34" charset="-120"/>
                </a:rPr>
                <a:t>The challenge is turning detector signals into information that humans and AI systems can consume.</a:t>
              </a:r>
              <a:endParaRPr lang="en-US" dirty="0"/>
            </a:p>
          </p:txBody>
        </p:sp>
        <p:sp>
          <p:nvSpPr>
            <p:cNvPr id="24" name="Shape 6">
              <a:extLst>
                <a:ext uri="{FF2B5EF4-FFF2-40B4-BE49-F238E27FC236}">
                  <a16:creationId xmlns:a16="http://schemas.microsoft.com/office/drawing/2014/main" id="{E371AAEE-9369-632A-E9F1-C5213CCE046F}"/>
                </a:ext>
              </a:extLst>
            </p:cNvPr>
            <p:cNvSpPr/>
            <p:nvPr/>
          </p:nvSpPr>
          <p:spPr>
            <a:xfrm>
              <a:off x="502920" y="5266944"/>
              <a:ext cx="11183112" cy="850392"/>
            </a:xfrm>
            <a:prstGeom prst="roundRect">
              <a:avLst>
                <a:gd name="adj" fmla="val 8602"/>
              </a:avLst>
            </a:prstGeom>
            <a:solidFill>
              <a:srgbClr val="07182B">
                <a:alpha val="95000"/>
              </a:srgbClr>
            </a:solidFill>
            <a:ln w="13970">
              <a:solidFill>
                <a:srgbClr val="46C7F2">
                  <a:alpha val="50000"/>
                </a:srgbClr>
              </a:solidFill>
              <a:prstDash val="solid"/>
            </a:ln>
            <a:effectLst>
              <a:outerShdw blurRad="19050" dist="8890" dir="2700000" algn="bl" rotWithShape="0">
                <a:srgbClr val="000000">
                  <a:alpha val="18000"/>
                </a:srgbClr>
              </a:outerShdw>
            </a:effec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 7">
              <a:extLst>
                <a:ext uri="{FF2B5EF4-FFF2-40B4-BE49-F238E27FC236}">
                  <a16:creationId xmlns:a16="http://schemas.microsoft.com/office/drawing/2014/main" id="{0F0F4F19-E6B4-AC15-79C1-98AAD9D9F206}"/>
                </a:ext>
              </a:extLst>
            </p:cNvPr>
            <p:cNvSpPr/>
            <p:nvPr/>
          </p:nvSpPr>
          <p:spPr>
            <a:xfrm>
              <a:off x="777240" y="5541264"/>
              <a:ext cx="1965960" cy="2286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600" b="1" kern="0" spc="70" dirty="0">
                  <a:solidFill>
                    <a:srgbClr val="22D3EE"/>
                  </a:solidFill>
                  <a:ea typeface="Aptos" pitchFamily="34" charset="-122"/>
                  <a:cs typeface="Aptos" pitchFamily="34" charset="-120"/>
                </a:rPr>
                <a:t>DETECTOR SIGNALS</a:t>
              </a:r>
              <a:endParaRPr lang="en-US" sz="1600" dirty="0"/>
            </a:p>
          </p:txBody>
        </p:sp>
        <p:sp>
          <p:nvSpPr>
            <p:cNvPr id="26" name="Text 8">
              <a:extLst>
                <a:ext uri="{FF2B5EF4-FFF2-40B4-BE49-F238E27FC236}">
                  <a16:creationId xmlns:a16="http://schemas.microsoft.com/office/drawing/2014/main" id="{C9123767-AF0A-06AD-FBFE-A8DD53076770}"/>
                </a:ext>
              </a:extLst>
            </p:cNvPr>
            <p:cNvSpPr/>
            <p:nvPr/>
          </p:nvSpPr>
          <p:spPr>
            <a:xfrm>
              <a:off x="2944368" y="5468112"/>
              <a:ext cx="384048" cy="32004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2000" b="1" dirty="0">
                  <a:solidFill>
                    <a:srgbClr val="67E8F9"/>
                  </a:solidFill>
                  <a:latin typeface="Aptos" pitchFamily="34" charset="0"/>
                  <a:ea typeface="Aptos" pitchFamily="34" charset="-122"/>
                  <a:cs typeface="Aptos" pitchFamily="34" charset="-120"/>
                </a:rPr>
                <a:t>→</a:t>
              </a:r>
              <a:endParaRPr lang="en-US" sz="2000" dirty="0"/>
            </a:p>
          </p:txBody>
        </p:sp>
        <p:sp>
          <p:nvSpPr>
            <p:cNvPr id="27" name="Text 9">
              <a:extLst>
                <a:ext uri="{FF2B5EF4-FFF2-40B4-BE49-F238E27FC236}">
                  <a16:creationId xmlns:a16="http://schemas.microsoft.com/office/drawing/2014/main" id="{F017BE5E-EB60-FCCA-8788-8E8AF0BD87EC}"/>
                </a:ext>
              </a:extLst>
            </p:cNvPr>
            <p:cNvSpPr/>
            <p:nvPr/>
          </p:nvSpPr>
          <p:spPr>
            <a:xfrm>
              <a:off x="3502152" y="5541264"/>
              <a:ext cx="1234440" cy="2286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600" b="1" kern="0" spc="70" dirty="0">
                  <a:solidFill>
                    <a:srgbClr val="67E8F9"/>
                  </a:solidFill>
                  <a:ea typeface="Aptos" pitchFamily="34" charset="-122"/>
                  <a:cs typeface="Aptos" pitchFamily="34" charset="-120"/>
                </a:rPr>
                <a:t>DATA</a:t>
              </a:r>
              <a:endParaRPr lang="en-US" sz="1600" dirty="0"/>
            </a:p>
          </p:txBody>
        </p:sp>
        <p:sp>
          <p:nvSpPr>
            <p:cNvPr id="28" name="Text 10">
              <a:extLst>
                <a:ext uri="{FF2B5EF4-FFF2-40B4-BE49-F238E27FC236}">
                  <a16:creationId xmlns:a16="http://schemas.microsoft.com/office/drawing/2014/main" id="{614BB672-4CA7-09B8-667A-EC55A39962FA}"/>
                </a:ext>
              </a:extLst>
            </p:cNvPr>
            <p:cNvSpPr/>
            <p:nvPr/>
          </p:nvSpPr>
          <p:spPr>
            <a:xfrm>
              <a:off x="4937760" y="5468112"/>
              <a:ext cx="384048" cy="32004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2000" b="1" dirty="0">
                  <a:solidFill>
                    <a:srgbClr val="67E8F9"/>
                  </a:solidFill>
                  <a:latin typeface="Aptos" pitchFamily="34" charset="0"/>
                  <a:ea typeface="Aptos" pitchFamily="34" charset="-122"/>
                  <a:cs typeface="Aptos" pitchFamily="34" charset="-120"/>
                </a:rPr>
                <a:t>→</a:t>
              </a:r>
              <a:endParaRPr lang="en-US" sz="2000" dirty="0"/>
            </a:p>
          </p:txBody>
        </p:sp>
        <p:sp>
          <p:nvSpPr>
            <p:cNvPr id="29" name="Text 11">
              <a:extLst>
                <a:ext uri="{FF2B5EF4-FFF2-40B4-BE49-F238E27FC236}">
                  <a16:creationId xmlns:a16="http://schemas.microsoft.com/office/drawing/2014/main" id="{EADE5C2D-9F4E-55F9-F316-AF2B80604632}"/>
                </a:ext>
              </a:extLst>
            </p:cNvPr>
            <p:cNvSpPr/>
            <p:nvPr/>
          </p:nvSpPr>
          <p:spPr>
            <a:xfrm>
              <a:off x="5934456" y="5541264"/>
              <a:ext cx="1737360" cy="2286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600" b="1" kern="0" spc="70" dirty="0">
                  <a:solidFill>
                    <a:srgbClr val="A5F3FC"/>
                  </a:solidFill>
                  <a:ea typeface="Aptos" pitchFamily="34" charset="-122"/>
                  <a:cs typeface="Aptos" pitchFamily="34" charset="-120"/>
                </a:rPr>
                <a:t>INFORMATION</a:t>
              </a:r>
              <a:endParaRPr lang="en-US" sz="1600" dirty="0"/>
            </a:p>
          </p:txBody>
        </p:sp>
        <p:sp>
          <p:nvSpPr>
            <p:cNvPr id="30" name="Text 12">
              <a:extLst>
                <a:ext uri="{FF2B5EF4-FFF2-40B4-BE49-F238E27FC236}">
                  <a16:creationId xmlns:a16="http://schemas.microsoft.com/office/drawing/2014/main" id="{220ECE30-6B30-F482-F83C-D8BFE2527FE6}"/>
                </a:ext>
              </a:extLst>
            </p:cNvPr>
            <p:cNvSpPr/>
            <p:nvPr/>
          </p:nvSpPr>
          <p:spPr>
            <a:xfrm>
              <a:off x="7872984" y="5468112"/>
              <a:ext cx="384048" cy="32004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2000" b="1" dirty="0">
                  <a:solidFill>
                    <a:srgbClr val="67E8F9"/>
                  </a:solidFill>
                  <a:latin typeface="Aptos" pitchFamily="34" charset="0"/>
                  <a:ea typeface="Aptos" pitchFamily="34" charset="-122"/>
                  <a:cs typeface="Aptos" pitchFamily="34" charset="-120"/>
                </a:rPr>
                <a:t>→</a:t>
              </a:r>
              <a:endParaRPr lang="en-US" sz="2000" dirty="0"/>
            </a:p>
          </p:txBody>
        </p:sp>
        <p:sp>
          <p:nvSpPr>
            <p:cNvPr id="31" name="Text 13">
              <a:extLst>
                <a:ext uri="{FF2B5EF4-FFF2-40B4-BE49-F238E27FC236}">
                  <a16:creationId xmlns:a16="http://schemas.microsoft.com/office/drawing/2014/main" id="{3599418B-D26D-3695-F67F-690AF8F007F6}"/>
                </a:ext>
              </a:extLst>
            </p:cNvPr>
            <p:cNvSpPr/>
            <p:nvPr/>
          </p:nvSpPr>
          <p:spPr>
            <a:xfrm>
              <a:off x="8695944" y="5541264"/>
              <a:ext cx="2331720" cy="2286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600" b="1" kern="0" spc="70" dirty="0">
                  <a:solidFill>
                    <a:srgbClr val="FFFFFF"/>
                  </a:solidFill>
                  <a:ea typeface="Aptos" pitchFamily="34" charset="-122"/>
                  <a:cs typeface="Aptos" pitchFamily="34" charset="-120"/>
                </a:rPr>
                <a:t>SCIENTIFIC INSIGHT</a:t>
              </a:r>
              <a:endParaRPr lang="en-US" sz="1600" dirty="0"/>
            </a:p>
          </p:txBody>
        </p:sp>
        <p:sp>
          <p:nvSpPr>
            <p:cNvPr id="32" name="Text 14">
              <a:extLst>
                <a:ext uri="{FF2B5EF4-FFF2-40B4-BE49-F238E27FC236}">
                  <a16:creationId xmlns:a16="http://schemas.microsoft.com/office/drawing/2014/main" id="{C58654A2-013A-CDE4-0B57-0EC6B8853A29}"/>
                </a:ext>
              </a:extLst>
            </p:cNvPr>
            <p:cNvSpPr/>
            <p:nvPr/>
          </p:nvSpPr>
          <p:spPr>
            <a:xfrm>
              <a:off x="6355080" y="4315968"/>
              <a:ext cx="5074920" cy="612648"/>
            </a:xfrm>
            <a:prstGeom prst="rect">
              <a:avLst/>
            </a:prstGeom>
            <a:noFill/>
            <a:ln/>
            <a:effectLst>
              <a:outerShdw blurRad="19050" dist="10160" dir="2700000" algn="bl" rotWithShape="0">
                <a:srgbClr val="000000">
                  <a:alpha val="30000"/>
                </a:srgbClr>
              </a:outerShdw>
            </a:effectLst>
          </p:spPr>
          <p:txBody>
            <a:bodyPr wrap="square" lIns="0" tIns="0" rIns="0" bIns="0" rtlCol="0" anchor="ctr">
              <a:normAutofit fontScale="92500" lnSpcReduction="10000"/>
            </a:bodyPr>
            <a:lstStyle/>
            <a:p>
              <a:pPr marL="0" indent="0" algn="r">
                <a:buNone/>
              </a:pPr>
              <a:r>
                <a:rPr lang="en-US" sz="2400" b="1" dirty="0">
                  <a:solidFill>
                    <a:srgbClr val="FFFFFF"/>
                  </a:solidFill>
                  <a:ea typeface="Aptos Display" pitchFamily="34" charset="-122"/>
                  <a:cs typeface="Aptos Display" pitchFamily="34" charset="-120"/>
                </a:rPr>
                <a:t>The bottleneck is shifting from data acquisition to information extraction.</a:t>
              </a:r>
              <a:endParaRPr lang="en-US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4255298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Text 1">
            <a:extLst>
              <a:ext uri="{FF2B5EF4-FFF2-40B4-BE49-F238E27FC236}">
                <a16:creationId xmlns:a16="http://schemas.microsoft.com/office/drawing/2014/main" id="{D6228534-A977-B412-B3AB-D7D2CDEDCF73}"/>
              </a:ext>
            </a:extLst>
          </p:cNvPr>
          <p:cNvSpPr/>
          <p:nvPr/>
        </p:nvSpPr>
        <p:spPr>
          <a:xfrm>
            <a:off x="566928" y="338328"/>
            <a:ext cx="10972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F2F7FA"/>
                </a:solidFill>
                <a:ea typeface="Aptos Display" pitchFamily="34" charset="-122"/>
                <a:cs typeface="Aptos Display" pitchFamily="34" charset="-120"/>
              </a:rPr>
              <a:t>From archiving data to serving scientific knowledge</a:t>
            </a:r>
            <a:endParaRPr lang="en-US" sz="2700" dirty="0"/>
          </a:p>
        </p:txBody>
      </p:sp>
      <p:sp>
        <p:nvSpPr>
          <p:cNvPr id="102" name="Text 2">
            <a:extLst>
              <a:ext uri="{FF2B5EF4-FFF2-40B4-BE49-F238E27FC236}">
                <a16:creationId xmlns:a16="http://schemas.microsoft.com/office/drawing/2014/main" id="{AECE14FE-E041-A2DD-E04B-40D30CE592A6}"/>
              </a:ext>
            </a:extLst>
          </p:cNvPr>
          <p:cNvSpPr/>
          <p:nvPr/>
        </p:nvSpPr>
        <p:spPr>
          <a:xfrm>
            <a:off x="585216" y="859536"/>
            <a:ext cx="9144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9DB0C1"/>
                </a:solidFill>
              </a:rPr>
              <a:t>The file is no longer the final scientific interface.</a:t>
            </a:r>
            <a:endParaRPr lang="en-US" sz="1400" dirty="0"/>
          </a:p>
        </p:txBody>
      </p:sp>
      <p:sp>
        <p:nvSpPr>
          <p:cNvPr id="103" name="Shape 3">
            <a:extLst>
              <a:ext uri="{FF2B5EF4-FFF2-40B4-BE49-F238E27FC236}">
                <a16:creationId xmlns:a16="http://schemas.microsoft.com/office/drawing/2014/main" id="{DD804516-31FF-F911-4213-84635AB36F9F}"/>
              </a:ext>
            </a:extLst>
          </p:cNvPr>
          <p:cNvSpPr/>
          <p:nvPr/>
        </p:nvSpPr>
        <p:spPr>
          <a:xfrm>
            <a:off x="566928" y="1353312"/>
            <a:ext cx="3657600" cy="4407408"/>
          </a:xfrm>
          <a:prstGeom prst="roundRect">
            <a:avLst>
              <a:gd name="adj" fmla="val 2000"/>
            </a:avLst>
          </a:prstGeom>
          <a:solidFill>
            <a:schemeClr val="accent1">
              <a:lumMod val="75000"/>
            </a:schemeClr>
          </a:solidFill>
          <a:ln w="13970">
            <a:solidFill>
              <a:srgbClr val="304352"/>
            </a:solidFill>
            <a:prstDash val="solid"/>
          </a:ln>
          <a:effectLst>
            <a:outerShdw blurRad="19050" dist="1016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4" name="Shape 4">
            <a:extLst>
              <a:ext uri="{FF2B5EF4-FFF2-40B4-BE49-F238E27FC236}">
                <a16:creationId xmlns:a16="http://schemas.microsoft.com/office/drawing/2014/main" id="{D5BFE5AB-8116-D692-F66D-AF1C4C94220A}"/>
              </a:ext>
            </a:extLst>
          </p:cNvPr>
          <p:cNvSpPr/>
          <p:nvPr/>
        </p:nvSpPr>
        <p:spPr>
          <a:xfrm>
            <a:off x="4498848" y="1353312"/>
            <a:ext cx="7132320" cy="4407408"/>
          </a:xfrm>
          <a:prstGeom prst="roundRect">
            <a:avLst>
              <a:gd name="adj" fmla="val 1660"/>
            </a:avLst>
          </a:prstGeom>
          <a:solidFill>
            <a:srgbClr val="0B292D"/>
          </a:solidFill>
          <a:ln w="16510">
            <a:solidFill>
              <a:srgbClr val="138C8A"/>
            </a:solidFill>
            <a:prstDash val="solid"/>
          </a:ln>
          <a:effectLst>
            <a:outerShdw blurRad="19050" dist="1016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5" name="Text 5">
            <a:extLst>
              <a:ext uri="{FF2B5EF4-FFF2-40B4-BE49-F238E27FC236}">
                <a16:creationId xmlns:a16="http://schemas.microsoft.com/office/drawing/2014/main" id="{76C3BC54-26DF-F4BD-004A-0CE35934E0CD}"/>
              </a:ext>
            </a:extLst>
          </p:cNvPr>
          <p:cNvSpPr/>
          <p:nvPr/>
        </p:nvSpPr>
        <p:spPr>
          <a:xfrm>
            <a:off x="859536" y="1609344"/>
            <a:ext cx="21945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kern="0" spc="150" dirty="0">
                <a:solidFill>
                  <a:schemeClr val="bg1">
                    <a:lumMod val="95000"/>
                  </a:schemeClr>
                </a:solidFill>
              </a:rPr>
              <a:t>TRADITIONAL</a:t>
            </a:r>
            <a:endParaRPr lang="en-US" sz="115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6" name="Text 6">
            <a:extLst>
              <a:ext uri="{FF2B5EF4-FFF2-40B4-BE49-F238E27FC236}">
                <a16:creationId xmlns:a16="http://schemas.microsoft.com/office/drawing/2014/main" id="{C8F4D395-D3DC-08A9-5375-A1F874412004}"/>
              </a:ext>
            </a:extLst>
          </p:cNvPr>
          <p:cNvSpPr/>
          <p:nvPr/>
        </p:nvSpPr>
        <p:spPr>
          <a:xfrm>
            <a:off x="859536" y="1892808"/>
            <a:ext cx="27432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D4DEE6"/>
                </a:solidFill>
              </a:rPr>
              <a:t>File-centric model</a:t>
            </a:r>
            <a:endParaRPr lang="en-US" sz="2000" dirty="0"/>
          </a:p>
        </p:txBody>
      </p:sp>
      <p:sp>
        <p:nvSpPr>
          <p:cNvPr id="107" name="Text 7">
            <a:extLst>
              <a:ext uri="{FF2B5EF4-FFF2-40B4-BE49-F238E27FC236}">
                <a16:creationId xmlns:a16="http://schemas.microsoft.com/office/drawing/2014/main" id="{BC3F36DF-AA89-2CB4-A1E6-DBC3D941EF15}"/>
              </a:ext>
            </a:extLst>
          </p:cNvPr>
          <p:cNvSpPr/>
          <p:nvPr/>
        </p:nvSpPr>
        <p:spPr>
          <a:xfrm>
            <a:off x="4828032" y="1609344"/>
            <a:ext cx="15544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kern="0" spc="150" dirty="0">
                <a:solidFill>
                  <a:srgbClr val="22D3C8"/>
                </a:solidFill>
              </a:rPr>
              <a:t>MODERN</a:t>
            </a:r>
            <a:endParaRPr lang="en-US" sz="1150" dirty="0"/>
          </a:p>
        </p:txBody>
      </p:sp>
      <p:sp>
        <p:nvSpPr>
          <p:cNvPr id="108" name="Text 8">
            <a:extLst>
              <a:ext uri="{FF2B5EF4-FFF2-40B4-BE49-F238E27FC236}">
                <a16:creationId xmlns:a16="http://schemas.microsoft.com/office/drawing/2014/main" id="{D3F443F7-28A0-EBFB-316D-E3D08200A844}"/>
              </a:ext>
            </a:extLst>
          </p:cNvPr>
          <p:cNvSpPr/>
          <p:nvPr/>
        </p:nvSpPr>
        <p:spPr>
          <a:xfrm>
            <a:off x="4828032" y="1892808"/>
            <a:ext cx="36576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E0FFFC"/>
                </a:solidFill>
              </a:rPr>
              <a:t>Service-oriented model</a:t>
            </a:r>
            <a:endParaRPr lang="en-US" sz="2000" dirty="0"/>
          </a:p>
        </p:txBody>
      </p:sp>
      <p:sp>
        <p:nvSpPr>
          <p:cNvPr id="109" name="Shape 9">
            <a:extLst>
              <a:ext uri="{FF2B5EF4-FFF2-40B4-BE49-F238E27FC236}">
                <a16:creationId xmlns:a16="http://schemas.microsoft.com/office/drawing/2014/main" id="{0851F5EC-EC80-A4D8-419D-8CB28782FD1D}"/>
              </a:ext>
            </a:extLst>
          </p:cNvPr>
          <p:cNvSpPr/>
          <p:nvPr/>
        </p:nvSpPr>
        <p:spPr>
          <a:xfrm>
            <a:off x="1051560" y="2432304"/>
            <a:ext cx="2670048" cy="658368"/>
          </a:xfrm>
          <a:prstGeom prst="roundRect">
            <a:avLst>
              <a:gd name="adj" fmla="val 6944"/>
            </a:avLst>
          </a:prstGeom>
          <a:solidFill>
            <a:srgbClr val="172733"/>
          </a:solidFill>
          <a:ln w="13970">
            <a:solidFill>
              <a:srgbClr val="4255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10" name="Image 0" descr="preencoded.png">
            <a:extLst>
              <a:ext uri="{FF2B5EF4-FFF2-40B4-BE49-F238E27FC236}">
                <a16:creationId xmlns:a16="http://schemas.microsoft.com/office/drawing/2014/main" id="{ADA734F7-7591-7AC3-01CD-F660481737B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97864" y="2596896"/>
            <a:ext cx="310896" cy="310896"/>
          </a:xfrm>
          <a:prstGeom prst="rect">
            <a:avLst/>
          </a:prstGeom>
        </p:spPr>
      </p:pic>
      <p:sp>
        <p:nvSpPr>
          <p:cNvPr id="111" name="Text 10">
            <a:extLst>
              <a:ext uri="{FF2B5EF4-FFF2-40B4-BE49-F238E27FC236}">
                <a16:creationId xmlns:a16="http://schemas.microsoft.com/office/drawing/2014/main" id="{AE761C99-FD59-1C27-B2F4-E1EBAB0DB47E}"/>
              </a:ext>
            </a:extLst>
          </p:cNvPr>
          <p:cNvSpPr/>
          <p:nvPr/>
        </p:nvSpPr>
        <p:spPr>
          <a:xfrm>
            <a:off x="1618488" y="2578608"/>
            <a:ext cx="1984248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D5E0E7"/>
                </a:solidFill>
              </a:rPr>
              <a:t>Detector</a:t>
            </a:r>
            <a:endParaRPr lang="en-US" sz="1600" dirty="0"/>
          </a:p>
        </p:txBody>
      </p:sp>
      <p:sp>
        <p:nvSpPr>
          <p:cNvPr id="112" name="Shape 11">
            <a:extLst>
              <a:ext uri="{FF2B5EF4-FFF2-40B4-BE49-F238E27FC236}">
                <a16:creationId xmlns:a16="http://schemas.microsoft.com/office/drawing/2014/main" id="{25D2D556-3CF5-E0A6-B8A1-73CB41D449CE}"/>
              </a:ext>
            </a:extLst>
          </p:cNvPr>
          <p:cNvSpPr/>
          <p:nvPr/>
        </p:nvSpPr>
        <p:spPr>
          <a:xfrm rot="5400000">
            <a:off x="2240280" y="3163824"/>
            <a:ext cx="292608" cy="228600"/>
          </a:xfrm>
          <a:prstGeom prst="chevron">
            <a:avLst/>
          </a:prstGeom>
          <a:solidFill>
            <a:schemeClr val="bg1">
              <a:lumMod val="85000"/>
            </a:schemeClr>
          </a:solidFill>
          <a:ln w="12700">
            <a:solidFill>
              <a:srgbClr val="60768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3" name="Shape 12">
            <a:extLst>
              <a:ext uri="{FF2B5EF4-FFF2-40B4-BE49-F238E27FC236}">
                <a16:creationId xmlns:a16="http://schemas.microsoft.com/office/drawing/2014/main" id="{6359E943-AB94-C6EC-D5AA-5F94E7300ADB}"/>
              </a:ext>
            </a:extLst>
          </p:cNvPr>
          <p:cNvSpPr/>
          <p:nvPr/>
        </p:nvSpPr>
        <p:spPr>
          <a:xfrm>
            <a:off x="1051560" y="3502152"/>
            <a:ext cx="2670048" cy="658368"/>
          </a:xfrm>
          <a:prstGeom prst="roundRect">
            <a:avLst>
              <a:gd name="adj" fmla="val 6944"/>
            </a:avLst>
          </a:prstGeom>
          <a:solidFill>
            <a:srgbClr val="172733"/>
          </a:solidFill>
          <a:ln w="13970">
            <a:solidFill>
              <a:srgbClr val="4255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14" name="Image 1" descr="preencoded.png">
            <a:extLst>
              <a:ext uri="{FF2B5EF4-FFF2-40B4-BE49-F238E27FC236}">
                <a16:creationId xmlns:a16="http://schemas.microsoft.com/office/drawing/2014/main" id="{EA17345C-BBD5-9D45-F58B-9070D7953CA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97864" y="3666744"/>
            <a:ext cx="310896" cy="310896"/>
          </a:xfrm>
          <a:prstGeom prst="rect">
            <a:avLst/>
          </a:prstGeom>
        </p:spPr>
      </p:pic>
      <p:sp>
        <p:nvSpPr>
          <p:cNvPr id="115" name="Text 13">
            <a:extLst>
              <a:ext uri="{FF2B5EF4-FFF2-40B4-BE49-F238E27FC236}">
                <a16:creationId xmlns:a16="http://schemas.microsoft.com/office/drawing/2014/main" id="{CBDF7E87-D32D-1766-AA66-930D8D47576B}"/>
              </a:ext>
            </a:extLst>
          </p:cNvPr>
          <p:cNvSpPr/>
          <p:nvPr/>
        </p:nvSpPr>
        <p:spPr>
          <a:xfrm>
            <a:off x="1618488" y="3648456"/>
            <a:ext cx="1984248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D5E0E7"/>
                </a:solidFill>
              </a:rPr>
              <a:t>Files</a:t>
            </a:r>
            <a:endParaRPr lang="en-US" sz="1600" dirty="0"/>
          </a:p>
        </p:txBody>
      </p:sp>
      <p:sp>
        <p:nvSpPr>
          <p:cNvPr id="116" name="Shape 14">
            <a:extLst>
              <a:ext uri="{FF2B5EF4-FFF2-40B4-BE49-F238E27FC236}">
                <a16:creationId xmlns:a16="http://schemas.microsoft.com/office/drawing/2014/main" id="{19337F77-4C7D-79DD-5123-E7BF8847B4A2}"/>
              </a:ext>
            </a:extLst>
          </p:cNvPr>
          <p:cNvSpPr/>
          <p:nvPr/>
        </p:nvSpPr>
        <p:spPr>
          <a:xfrm rot="5400000">
            <a:off x="2240280" y="4233672"/>
            <a:ext cx="292608" cy="228600"/>
          </a:xfrm>
          <a:prstGeom prst="chevron">
            <a:avLst/>
          </a:prstGeom>
          <a:solidFill>
            <a:schemeClr val="bg1">
              <a:lumMod val="85000"/>
            </a:schemeClr>
          </a:solidFill>
          <a:ln w="12700">
            <a:solidFill>
              <a:srgbClr val="60768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7" name="Shape 15">
            <a:extLst>
              <a:ext uri="{FF2B5EF4-FFF2-40B4-BE49-F238E27FC236}">
                <a16:creationId xmlns:a16="http://schemas.microsoft.com/office/drawing/2014/main" id="{BC71DC35-7DFB-2DAB-E9C8-04B092F5D88D}"/>
              </a:ext>
            </a:extLst>
          </p:cNvPr>
          <p:cNvSpPr/>
          <p:nvPr/>
        </p:nvSpPr>
        <p:spPr>
          <a:xfrm>
            <a:off x="1051560" y="4572000"/>
            <a:ext cx="2670048" cy="658368"/>
          </a:xfrm>
          <a:prstGeom prst="roundRect">
            <a:avLst>
              <a:gd name="adj" fmla="val 6944"/>
            </a:avLst>
          </a:prstGeom>
          <a:solidFill>
            <a:srgbClr val="172733"/>
          </a:solidFill>
          <a:ln w="13970">
            <a:solidFill>
              <a:srgbClr val="4255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18" name="Image 2" descr="preencoded.png">
            <a:extLst>
              <a:ext uri="{FF2B5EF4-FFF2-40B4-BE49-F238E27FC236}">
                <a16:creationId xmlns:a16="http://schemas.microsoft.com/office/drawing/2014/main" id="{3CB43972-BFE5-A15A-4337-EDFE10471B5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97864" y="4736592"/>
            <a:ext cx="310896" cy="310896"/>
          </a:xfrm>
          <a:prstGeom prst="rect">
            <a:avLst/>
          </a:prstGeom>
        </p:spPr>
      </p:pic>
      <p:sp>
        <p:nvSpPr>
          <p:cNvPr id="119" name="Text 16">
            <a:extLst>
              <a:ext uri="{FF2B5EF4-FFF2-40B4-BE49-F238E27FC236}">
                <a16:creationId xmlns:a16="http://schemas.microsoft.com/office/drawing/2014/main" id="{D4876284-8F73-A29E-ABFB-D9F31DCDD3ED}"/>
              </a:ext>
            </a:extLst>
          </p:cNvPr>
          <p:cNvSpPr/>
          <p:nvPr/>
        </p:nvSpPr>
        <p:spPr>
          <a:xfrm>
            <a:off x="1618488" y="4718304"/>
            <a:ext cx="1984248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D5E0E7"/>
                </a:solidFill>
              </a:rPr>
              <a:t>Archive</a:t>
            </a:r>
            <a:endParaRPr lang="en-US" sz="1600" dirty="0"/>
          </a:p>
        </p:txBody>
      </p:sp>
      <p:sp>
        <p:nvSpPr>
          <p:cNvPr id="120" name="Text 17">
            <a:extLst>
              <a:ext uri="{FF2B5EF4-FFF2-40B4-BE49-F238E27FC236}">
                <a16:creationId xmlns:a16="http://schemas.microsoft.com/office/drawing/2014/main" id="{895E9C65-EC95-7316-B7D4-9FC81F939395}"/>
              </a:ext>
            </a:extLst>
          </p:cNvPr>
          <p:cNvSpPr/>
          <p:nvPr/>
        </p:nvSpPr>
        <p:spPr>
          <a:xfrm>
            <a:off x="1280160" y="5321808"/>
            <a:ext cx="2194560" cy="201168"/>
          </a:xfrm>
          <a:prstGeom prst="rect">
            <a:avLst/>
          </a:prstGeom>
          <a:solidFill>
            <a:schemeClr val="bg1">
              <a:lumMod val="85000"/>
            </a:schemeClr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718594"/>
                </a:solidFill>
              </a:rPr>
              <a:t>Passive endpoint</a:t>
            </a:r>
            <a:endParaRPr lang="en-US" sz="1100" dirty="0"/>
          </a:p>
        </p:txBody>
      </p:sp>
      <p:sp>
        <p:nvSpPr>
          <p:cNvPr id="121" name="Shape 18">
            <a:extLst>
              <a:ext uri="{FF2B5EF4-FFF2-40B4-BE49-F238E27FC236}">
                <a16:creationId xmlns:a16="http://schemas.microsoft.com/office/drawing/2014/main" id="{2E28DFAF-20E1-9883-A740-08BA7988793E}"/>
              </a:ext>
            </a:extLst>
          </p:cNvPr>
          <p:cNvSpPr/>
          <p:nvPr/>
        </p:nvSpPr>
        <p:spPr>
          <a:xfrm>
            <a:off x="4791456" y="2834640"/>
            <a:ext cx="1078992" cy="1417320"/>
          </a:xfrm>
          <a:prstGeom prst="roundRect">
            <a:avLst>
              <a:gd name="adj" fmla="val 4237"/>
            </a:avLst>
          </a:prstGeom>
          <a:solidFill>
            <a:srgbClr val="10373B"/>
          </a:solidFill>
          <a:ln w="13970">
            <a:solidFill>
              <a:srgbClr val="1FB8B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22" name="Image 3" descr="preencoded.png">
            <a:extLst>
              <a:ext uri="{FF2B5EF4-FFF2-40B4-BE49-F238E27FC236}">
                <a16:creationId xmlns:a16="http://schemas.microsoft.com/office/drawing/2014/main" id="{B52E63D9-5984-FE89-DA13-FD10514D48E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120640" y="3072384"/>
            <a:ext cx="420624" cy="420624"/>
          </a:xfrm>
          <a:prstGeom prst="rect">
            <a:avLst/>
          </a:prstGeom>
        </p:spPr>
      </p:pic>
      <p:sp>
        <p:nvSpPr>
          <p:cNvPr id="123" name="Text 19">
            <a:extLst>
              <a:ext uri="{FF2B5EF4-FFF2-40B4-BE49-F238E27FC236}">
                <a16:creationId xmlns:a16="http://schemas.microsoft.com/office/drawing/2014/main" id="{797AFF41-7251-8108-B7EB-5F4C14B5683C}"/>
              </a:ext>
            </a:extLst>
          </p:cNvPr>
          <p:cNvSpPr/>
          <p:nvPr/>
        </p:nvSpPr>
        <p:spPr>
          <a:xfrm>
            <a:off x="4846320" y="3602736"/>
            <a:ext cx="969264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D9FFFB"/>
                </a:solidFill>
              </a:rPr>
              <a:t>Detector</a:t>
            </a:r>
            <a:endParaRPr lang="en-US" sz="1300" dirty="0"/>
          </a:p>
        </p:txBody>
      </p:sp>
      <p:sp>
        <p:nvSpPr>
          <p:cNvPr id="124" name="Shape 20">
            <a:extLst>
              <a:ext uri="{FF2B5EF4-FFF2-40B4-BE49-F238E27FC236}">
                <a16:creationId xmlns:a16="http://schemas.microsoft.com/office/drawing/2014/main" id="{40E0B766-0C39-0536-4A44-A25E91CEB847}"/>
              </a:ext>
            </a:extLst>
          </p:cNvPr>
          <p:cNvSpPr/>
          <p:nvPr/>
        </p:nvSpPr>
        <p:spPr>
          <a:xfrm>
            <a:off x="5943600" y="3355848"/>
            <a:ext cx="73152" cy="338328"/>
          </a:xfrm>
          <a:prstGeom prst="chevron">
            <a:avLst/>
          </a:prstGeom>
          <a:solidFill>
            <a:srgbClr val="20BDB5"/>
          </a:solidFill>
          <a:ln w="12700">
            <a:solidFill>
              <a:srgbClr val="20BD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5" name="Shape 21">
            <a:extLst>
              <a:ext uri="{FF2B5EF4-FFF2-40B4-BE49-F238E27FC236}">
                <a16:creationId xmlns:a16="http://schemas.microsoft.com/office/drawing/2014/main" id="{366C6E25-56BE-4386-873E-95868D373912}"/>
              </a:ext>
            </a:extLst>
          </p:cNvPr>
          <p:cNvSpPr/>
          <p:nvPr/>
        </p:nvSpPr>
        <p:spPr>
          <a:xfrm>
            <a:off x="6089904" y="2834640"/>
            <a:ext cx="1307592" cy="1417320"/>
          </a:xfrm>
          <a:prstGeom prst="roundRect">
            <a:avLst>
              <a:gd name="adj" fmla="val 3497"/>
            </a:avLst>
          </a:prstGeom>
          <a:solidFill>
            <a:srgbClr val="10373B"/>
          </a:solidFill>
          <a:ln w="13970">
            <a:solidFill>
              <a:srgbClr val="1FB8B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26" name="Image 4" descr="preencoded.png">
            <a:extLst>
              <a:ext uri="{FF2B5EF4-FFF2-40B4-BE49-F238E27FC236}">
                <a16:creationId xmlns:a16="http://schemas.microsoft.com/office/drawing/2014/main" id="{262F04BE-993D-54BD-4075-513B15ABB08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533388" y="3072384"/>
            <a:ext cx="420624" cy="420624"/>
          </a:xfrm>
          <a:prstGeom prst="rect">
            <a:avLst/>
          </a:prstGeom>
        </p:spPr>
      </p:pic>
      <p:sp>
        <p:nvSpPr>
          <p:cNvPr id="127" name="Text 22">
            <a:extLst>
              <a:ext uri="{FF2B5EF4-FFF2-40B4-BE49-F238E27FC236}">
                <a16:creationId xmlns:a16="http://schemas.microsoft.com/office/drawing/2014/main" id="{A1ABBB99-82CF-D8A7-79CD-FFDBDEF004FD}"/>
              </a:ext>
            </a:extLst>
          </p:cNvPr>
          <p:cNvSpPr/>
          <p:nvPr/>
        </p:nvSpPr>
        <p:spPr>
          <a:xfrm>
            <a:off x="6144768" y="3602736"/>
            <a:ext cx="1197864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120" b="1" dirty="0">
                <a:solidFill>
                  <a:srgbClr val="D9FFFB"/>
                </a:solidFill>
              </a:rPr>
              <a:t>Transformation</a:t>
            </a:r>
            <a:endParaRPr lang="en-US" sz="1120" dirty="0"/>
          </a:p>
          <a:p>
            <a:pPr marL="0" indent="0" algn="ctr">
              <a:buNone/>
            </a:pPr>
            <a:r>
              <a:rPr lang="en-US" sz="1120" b="1" dirty="0">
                <a:solidFill>
                  <a:srgbClr val="D9FFFB"/>
                </a:solidFill>
              </a:rPr>
              <a:t>services</a:t>
            </a:r>
            <a:endParaRPr lang="en-US" sz="1120" dirty="0"/>
          </a:p>
        </p:txBody>
      </p:sp>
      <p:sp>
        <p:nvSpPr>
          <p:cNvPr id="128" name="Shape 23">
            <a:extLst>
              <a:ext uri="{FF2B5EF4-FFF2-40B4-BE49-F238E27FC236}">
                <a16:creationId xmlns:a16="http://schemas.microsoft.com/office/drawing/2014/main" id="{F47C48C8-A701-AE1C-D6D7-5D9D51F5AD84}"/>
              </a:ext>
            </a:extLst>
          </p:cNvPr>
          <p:cNvSpPr/>
          <p:nvPr/>
        </p:nvSpPr>
        <p:spPr>
          <a:xfrm>
            <a:off x="7470648" y="3355848"/>
            <a:ext cx="82296" cy="338328"/>
          </a:xfrm>
          <a:prstGeom prst="chevron">
            <a:avLst/>
          </a:prstGeom>
          <a:solidFill>
            <a:srgbClr val="20BDB5"/>
          </a:solidFill>
          <a:ln w="12700">
            <a:solidFill>
              <a:srgbClr val="20BD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9" name="Shape 24">
            <a:extLst>
              <a:ext uri="{FF2B5EF4-FFF2-40B4-BE49-F238E27FC236}">
                <a16:creationId xmlns:a16="http://schemas.microsoft.com/office/drawing/2014/main" id="{6611BD20-8257-F034-4337-C69B23913EB5}"/>
              </a:ext>
            </a:extLst>
          </p:cNvPr>
          <p:cNvSpPr/>
          <p:nvPr/>
        </p:nvSpPr>
        <p:spPr>
          <a:xfrm>
            <a:off x="7626096" y="2834640"/>
            <a:ext cx="1353312" cy="1417320"/>
          </a:xfrm>
          <a:prstGeom prst="roundRect">
            <a:avLst>
              <a:gd name="adj" fmla="val 3378"/>
            </a:avLst>
          </a:prstGeom>
          <a:solidFill>
            <a:srgbClr val="10373B"/>
          </a:solidFill>
          <a:ln w="13970">
            <a:solidFill>
              <a:srgbClr val="1FB8B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30" name="Image 5" descr="preencoded.png">
            <a:extLst>
              <a:ext uri="{FF2B5EF4-FFF2-40B4-BE49-F238E27FC236}">
                <a16:creationId xmlns:a16="http://schemas.microsoft.com/office/drawing/2014/main" id="{16D6EEE9-FDB2-FF60-3DD8-E18619BC5BE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092440" y="3072384"/>
            <a:ext cx="420624" cy="420624"/>
          </a:xfrm>
          <a:prstGeom prst="rect">
            <a:avLst/>
          </a:prstGeom>
        </p:spPr>
      </p:pic>
      <p:sp>
        <p:nvSpPr>
          <p:cNvPr id="131" name="Text 25">
            <a:extLst>
              <a:ext uri="{FF2B5EF4-FFF2-40B4-BE49-F238E27FC236}">
                <a16:creationId xmlns:a16="http://schemas.microsoft.com/office/drawing/2014/main" id="{061CD2EF-4BCD-022E-9DAD-7D4322F43C20}"/>
              </a:ext>
            </a:extLst>
          </p:cNvPr>
          <p:cNvSpPr/>
          <p:nvPr/>
        </p:nvSpPr>
        <p:spPr>
          <a:xfrm>
            <a:off x="7680960" y="3602736"/>
            <a:ext cx="1243584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120" b="1" dirty="0">
                <a:solidFill>
                  <a:srgbClr val="D9FFFB"/>
                </a:solidFill>
              </a:rPr>
              <a:t>Scientific data</a:t>
            </a:r>
            <a:endParaRPr lang="en-US" sz="1120" dirty="0"/>
          </a:p>
          <a:p>
            <a:pPr marL="0" indent="0" algn="ctr">
              <a:buNone/>
            </a:pPr>
            <a:r>
              <a:rPr lang="en-US" sz="1120" b="1" dirty="0">
                <a:solidFill>
                  <a:srgbClr val="D9FFFB"/>
                </a:solidFill>
              </a:rPr>
              <a:t>products</a:t>
            </a:r>
            <a:endParaRPr lang="en-US" sz="1120" dirty="0"/>
          </a:p>
        </p:txBody>
      </p:sp>
      <p:sp>
        <p:nvSpPr>
          <p:cNvPr id="132" name="Shape 26">
            <a:extLst>
              <a:ext uri="{FF2B5EF4-FFF2-40B4-BE49-F238E27FC236}">
                <a16:creationId xmlns:a16="http://schemas.microsoft.com/office/drawing/2014/main" id="{001B559B-3B6A-D0AE-8A48-2C664883FB91}"/>
              </a:ext>
            </a:extLst>
          </p:cNvPr>
          <p:cNvSpPr/>
          <p:nvPr/>
        </p:nvSpPr>
        <p:spPr>
          <a:xfrm>
            <a:off x="9052560" y="3355848"/>
            <a:ext cx="82296" cy="338328"/>
          </a:xfrm>
          <a:prstGeom prst="chevron">
            <a:avLst/>
          </a:prstGeom>
          <a:solidFill>
            <a:srgbClr val="20BDB5"/>
          </a:solidFill>
          <a:ln w="12700">
            <a:solidFill>
              <a:srgbClr val="20BD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3" name="Shape 27">
            <a:extLst>
              <a:ext uri="{FF2B5EF4-FFF2-40B4-BE49-F238E27FC236}">
                <a16:creationId xmlns:a16="http://schemas.microsoft.com/office/drawing/2014/main" id="{B5ABDD8C-4609-52CD-9E70-32D7F2F721BF}"/>
              </a:ext>
            </a:extLst>
          </p:cNvPr>
          <p:cNvSpPr/>
          <p:nvPr/>
        </p:nvSpPr>
        <p:spPr>
          <a:xfrm>
            <a:off x="9208008" y="2834640"/>
            <a:ext cx="960120" cy="1417320"/>
          </a:xfrm>
          <a:prstGeom prst="roundRect">
            <a:avLst>
              <a:gd name="adj" fmla="val 4762"/>
            </a:avLst>
          </a:prstGeom>
          <a:solidFill>
            <a:srgbClr val="10373B"/>
          </a:solidFill>
          <a:ln w="13970">
            <a:solidFill>
              <a:srgbClr val="1FB8B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34" name="Image 6" descr="preencoded.png">
            <a:extLst>
              <a:ext uri="{FF2B5EF4-FFF2-40B4-BE49-F238E27FC236}">
                <a16:creationId xmlns:a16="http://schemas.microsoft.com/office/drawing/2014/main" id="{384146A3-83D6-B00F-94EB-1DE38AC222C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477756" y="3072384"/>
            <a:ext cx="420624" cy="420624"/>
          </a:xfrm>
          <a:prstGeom prst="rect">
            <a:avLst/>
          </a:prstGeom>
        </p:spPr>
      </p:pic>
      <p:sp>
        <p:nvSpPr>
          <p:cNvPr id="135" name="Text 28">
            <a:extLst>
              <a:ext uri="{FF2B5EF4-FFF2-40B4-BE49-F238E27FC236}">
                <a16:creationId xmlns:a16="http://schemas.microsoft.com/office/drawing/2014/main" id="{3C78E99C-041E-EDE8-B549-75748F33A7D4}"/>
              </a:ext>
            </a:extLst>
          </p:cNvPr>
          <p:cNvSpPr/>
          <p:nvPr/>
        </p:nvSpPr>
        <p:spPr>
          <a:xfrm>
            <a:off x="9262872" y="3602736"/>
            <a:ext cx="850392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D9FFFB"/>
                </a:solidFill>
              </a:rPr>
              <a:t>APIs</a:t>
            </a:r>
            <a:endParaRPr lang="en-US" sz="1300" dirty="0"/>
          </a:p>
        </p:txBody>
      </p:sp>
      <p:sp>
        <p:nvSpPr>
          <p:cNvPr id="136" name="Shape 29">
            <a:extLst>
              <a:ext uri="{FF2B5EF4-FFF2-40B4-BE49-F238E27FC236}">
                <a16:creationId xmlns:a16="http://schemas.microsoft.com/office/drawing/2014/main" id="{082AB110-309F-B2A9-DC6F-65D5B32599E0}"/>
              </a:ext>
            </a:extLst>
          </p:cNvPr>
          <p:cNvSpPr/>
          <p:nvPr/>
        </p:nvSpPr>
        <p:spPr>
          <a:xfrm>
            <a:off x="10241280" y="3355848"/>
            <a:ext cx="82296" cy="338328"/>
          </a:xfrm>
          <a:prstGeom prst="chevron">
            <a:avLst/>
          </a:prstGeom>
          <a:solidFill>
            <a:srgbClr val="20BDB5"/>
          </a:solidFill>
          <a:ln w="12700">
            <a:solidFill>
              <a:srgbClr val="20BD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7" name="Shape 30">
            <a:extLst>
              <a:ext uri="{FF2B5EF4-FFF2-40B4-BE49-F238E27FC236}">
                <a16:creationId xmlns:a16="http://schemas.microsoft.com/office/drawing/2014/main" id="{9E453319-B17D-7D30-4461-B31B74BEC41E}"/>
              </a:ext>
            </a:extLst>
          </p:cNvPr>
          <p:cNvSpPr/>
          <p:nvPr/>
        </p:nvSpPr>
        <p:spPr>
          <a:xfrm>
            <a:off x="10396728" y="2834640"/>
            <a:ext cx="960120" cy="1417320"/>
          </a:xfrm>
          <a:prstGeom prst="roundRect">
            <a:avLst>
              <a:gd name="adj" fmla="val 4762"/>
            </a:avLst>
          </a:prstGeom>
          <a:solidFill>
            <a:srgbClr val="124B48"/>
          </a:solidFill>
          <a:ln w="20320">
            <a:solidFill>
              <a:srgbClr val="3DE0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8" name="Text 31">
            <a:extLst>
              <a:ext uri="{FF2B5EF4-FFF2-40B4-BE49-F238E27FC236}">
                <a16:creationId xmlns:a16="http://schemas.microsoft.com/office/drawing/2014/main" id="{74010491-9E6D-E65C-C879-C4ADDB1620DA}"/>
              </a:ext>
            </a:extLst>
          </p:cNvPr>
          <p:cNvSpPr/>
          <p:nvPr/>
        </p:nvSpPr>
        <p:spPr>
          <a:xfrm>
            <a:off x="10451592" y="3602736"/>
            <a:ext cx="850392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120" b="1" dirty="0">
                <a:solidFill>
                  <a:srgbClr val="E6FFFB"/>
                </a:solidFill>
              </a:rPr>
              <a:t>Humans +</a:t>
            </a:r>
            <a:endParaRPr lang="en-US" sz="1120" dirty="0"/>
          </a:p>
          <a:p>
            <a:pPr marL="0" indent="0" algn="ctr">
              <a:buNone/>
            </a:pPr>
            <a:r>
              <a:rPr lang="en-US" sz="1120" b="1" dirty="0">
                <a:solidFill>
                  <a:srgbClr val="E6FFFB"/>
                </a:solidFill>
              </a:rPr>
              <a:t>AI agents</a:t>
            </a:r>
            <a:endParaRPr lang="en-US" sz="1120" dirty="0"/>
          </a:p>
        </p:txBody>
      </p:sp>
      <p:pic>
        <p:nvPicPr>
          <p:cNvPr id="139" name="Image 7" descr="preencoded.png">
            <a:extLst>
              <a:ext uri="{FF2B5EF4-FFF2-40B4-BE49-F238E27FC236}">
                <a16:creationId xmlns:a16="http://schemas.microsoft.com/office/drawing/2014/main" id="{66367C18-8CD8-1D66-C67C-73720BFFCCE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524744" y="3063240"/>
            <a:ext cx="256032" cy="256032"/>
          </a:xfrm>
          <a:prstGeom prst="rect">
            <a:avLst/>
          </a:prstGeom>
        </p:spPr>
      </p:pic>
      <p:pic>
        <p:nvPicPr>
          <p:cNvPr id="140" name="Image 8" descr="preencoded.png">
            <a:extLst>
              <a:ext uri="{FF2B5EF4-FFF2-40B4-BE49-F238E27FC236}">
                <a16:creationId xmlns:a16="http://schemas.microsoft.com/office/drawing/2014/main" id="{E922F4F2-C904-54DC-7D8F-74384DFC1DD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917936" y="3063240"/>
            <a:ext cx="256032" cy="256032"/>
          </a:xfrm>
          <a:prstGeom prst="rect">
            <a:avLst/>
          </a:prstGeom>
        </p:spPr>
      </p:pic>
      <p:sp>
        <p:nvSpPr>
          <p:cNvPr id="141" name="Text 32">
            <a:extLst>
              <a:ext uri="{FF2B5EF4-FFF2-40B4-BE49-F238E27FC236}">
                <a16:creationId xmlns:a16="http://schemas.microsoft.com/office/drawing/2014/main" id="{EA79E014-0AFB-4593-5315-DE04FFC88CCF}"/>
              </a:ext>
            </a:extLst>
          </p:cNvPr>
          <p:cNvSpPr/>
          <p:nvPr/>
        </p:nvSpPr>
        <p:spPr>
          <a:xfrm>
            <a:off x="4965192" y="4617720"/>
            <a:ext cx="619963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50" b="1" dirty="0">
                <a:solidFill>
                  <a:srgbClr val="32D6CB"/>
                </a:solidFill>
              </a:rPr>
              <a:t>Machine-accessible • composable • ready for analysis and AI</a:t>
            </a:r>
            <a:endParaRPr lang="en-US" sz="1450" dirty="0"/>
          </a:p>
        </p:txBody>
      </p:sp>
      <p:sp>
        <p:nvSpPr>
          <p:cNvPr id="142" name="Shape 33">
            <a:extLst>
              <a:ext uri="{FF2B5EF4-FFF2-40B4-BE49-F238E27FC236}">
                <a16:creationId xmlns:a16="http://schemas.microsoft.com/office/drawing/2014/main" id="{A66A7162-C143-BAF1-305B-1B45F3685E10}"/>
              </a:ext>
            </a:extLst>
          </p:cNvPr>
          <p:cNvSpPr/>
          <p:nvPr/>
        </p:nvSpPr>
        <p:spPr>
          <a:xfrm>
            <a:off x="5074920" y="5047488"/>
            <a:ext cx="5980176" cy="1"/>
          </a:xfrm>
          <a:prstGeom prst="line">
            <a:avLst/>
          </a:prstGeom>
          <a:noFill/>
          <a:ln w="15240">
            <a:solidFill>
              <a:srgbClr val="227D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3" name="Text 34">
            <a:extLst>
              <a:ext uri="{FF2B5EF4-FFF2-40B4-BE49-F238E27FC236}">
                <a16:creationId xmlns:a16="http://schemas.microsoft.com/office/drawing/2014/main" id="{65FB40D6-AE4D-895E-0A58-86CD78144D90}"/>
              </a:ext>
            </a:extLst>
          </p:cNvPr>
          <p:cNvSpPr/>
          <p:nvPr/>
        </p:nvSpPr>
        <p:spPr>
          <a:xfrm>
            <a:off x="4956048" y="5212080"/>
            <a:ext cx="6217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i="1" dirty="0">
                <a:solidFill>
                  <a:srgbClr val="9BCBC8"/>
                </a:solidFill>
              </a:rPr>
              <a:t>The archive remains essential, but it becomes part of a living data ecosystem.</a:t>
            </a:r>
            <a:endParaRPr lang="en-US" sz="1250" dirty="0"/>
          </a:p>
        </p:txBody>
      </p:sp>
      <p:sp>
        <p:nvSpPr>
          <p:cNvPr id="144" name="Shape 35">
            <a:extLst>
              <a:ext uri="{FF2B5EF4-FFF2-40B4-BE49-F238E27FC236}">
                <a16:creationId xmlns:a16="http://schemas.microsoft.com/office/drawing/2014/main" id="{3146DE57-85F2-248C-6744-870618A9A0E6}"/>
              </a:ext>
            </a:extLst>
          </p:cNvPr>
          <p:cNvSpPr/>
          <p:nvPr/>
        </p:nvSpPr>
        <p:spPr>
          <a:xfrm>
            <a:off x="2129742" y="5998464"/>
            <a:ext cx="8038386" cy="384048"/>
          </a:xfrm>
          <a:prstGeom prst="roundRect">
            <a:avLst>
              <a:gd name="adj" fmla="val 7143"/>
            </a:avLst>
          </a:prstGeom>
          <a:solidFill>
            <a:srgbClr val="0F6668"/>
          </a:solidFill>
          <a:ln w="10160">
            <a:solidFill>
              <a:srgbClr val="25C9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5" name="Text 36">
            <a:extLst>
              <a:ext uri="{FF2B5EF4-FFF2-40B4-BE49-F238E27FC236}">
                <a16:creationId xmlns:a16="http://schemas.microsoft.com/office/drawing/2014/main" id="{A7202413-AC55-49AB-8F8F-C680CB2D87E2}"/>
              </a:ext>
            </a:extLst>
          </p:cNvPr>
          <p:cNvSpPr/>
          <p:nvPr/>
        </p:nvSpPr>
        <p:spPr>
          <a:xfrm>
            <a:off x="1243584" y="6089904"/>
            <a:ext cx="971092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F0FFFD"/>
                </a:solidFill>
              </a:rPr>
              <a:t>Shift the objective: from storing detector output to serving scientific knowledge.</a:t>
            </a:r>
            <a:endParaRPr lang="en-US" sz="1350" dirty="0"/>
          </a:p>
        </p:txBody>
      </p:sp>
      <p:sp>
        <p:nvSpPr>
          <p:cNvPr id="148" name="Oval 147">
            <a:extLst>
              <a:ext uri="{FF2B5EF4-FFF2-40B4-BE49-F238E27FC236}">
                <a16:creationId xmlns:a16="http://schemas.microsoft.com/office/drawing/2014/main" id="{4EC2BA0B-D182-C2CD-7398-78A4B9A65351}"/>
              </a:ext>
            </a:extLst>
          </p:cNvPr>
          <p:cNvSpPr/>
          <p:nvPr/>
        </p:nvSpPr>
        <p:spPr>
          <a:xfrm>
            <a:off x="5943600" y="2578608"/>
            <a:ext cx="1665288" cy="199339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220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1">
            <a:extLst>
              <a:ext uri="{FF2B5EF4-FFF2-40B4-BE49-F238E27FC236}">
                <a16:creationId xmlns:a16="http://schemas.microsoft.com/office/drawing/2014/main" id="{045021AD-A9A4-B9FB-B538-91B2EF3E666F}"/>
              </a:ext>
            </a:extLst>
          </p:cNvPr>
          <p:cNvSpPr/>
          <p:nvPr/>
        </p:nvSpPr>
        <p:spPr>
          <a:xfrm>
            <a:off x="566928" y="329184"/>
            <a:ext cx="109728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F2F7FA"/>
                </a:solidFill>
                <a:ea typeface="Aptos Display" pitchFamily="34" charset="-122"/>
                <a:cs typeface="Aptos Display" pitchFamily="34" charset="-120"/>
              </a:rPr>
              <a:t>Why scientists like files, and where the model breaks</a:t>
            </a:r>
            <a:endParaRPr lang="en-US" sz="2700" dirty="0"/>
          </a:p>
        </p:txBody>
      </p:sp>
      <p:sp>
        <p:nvSpPr>
          <p:cNvPr id="6" name="Text 2">
            <a:extLst>
              <a:ext uri="{FF2B5EF4-FFF2-40B4-BE49-F238E27FC236}">
                <a16:creationId xmlns:a16="http://schemas.microsoft.com/office/drawing/2014/main" id="{87ECFA90-7CF5-660C-E82C-4BAC58AB537F}"/>
              </a:ext>
            </a:extLst>
          </p:cNvPr>
          <p:cNvSpPr/>
          <p:nvPr/>
        </p:nvSpPr>
        <p:spPr>
          <a:xfrm>
            <a:off x="585216" y="850392"/>
            <a:ext cx="1069848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9DB0C1"/>
                </a:solidFill>
              </a:rPr>
              <a:t>Files are excellent local objects. The difficulty begins when experiments become distributed, iterative, and machine-consumed.</a:t>
            </a:r>
            <a:endParaRPr lang="en-US" sz="1400" dirty="0"/>
          </a:p>
        </p:txBody>
      </p:sp>
      <p:sp>
        <p:nvSpPr>
          <p:cNvPr id="7" name="Shape 5">
            <a:extLst>
              <a:ext uri="{FF2B5EF4-FFF2-40B4-BE49-F238E27FC236}">
                <a16:creationId xmlns:a16="http://schemas.microsoft.com/office/drawing/2014/main" id="{C8BEC56E-3A36-D465-CFD0-37FBA1DFB780}"/>
              </a:ext>
            </a:extLst>
          </p:cNvPr>
          <p:cNvSpPr/>
          <p:nvPr/>
        </p:nvSpPr>
        <p:spPr>
          <a:xfrm>
            <a:off x="566928" y="1353312"/>
            <a:ext cx="4754880" cy="4462272"/>
          </a:xfrm>
          <a:prstGeom prst="roundRect">
            <a:avLst>
              <a:gd name="adj" fmla="val 1434"/>
            </a:avLst>
          </a:prstGeom>
          <a:solidFill>
            <a:srgbClr val="101F2B"/>
          </a:solidFill>
          <a:ln w="13970">
            <a:solidFill>
              <a:srgbClr val="30435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>
            <a:extLst>
              <a:ext uri="{FF2B5EF4-FFF2-40B4-BE49-F238E27FC236}">
                <a16:creationId xmlns:a16="http://schemas.microsoft.com/office/drawing/2014/main" id="{D54F6EA5-A7F1-153C-322C-107BE226C4E1}"/>
              </a:ext>
            </a:extLst>
          </p:cNvPr>
          <p:cNvSpPr/>
          <p:nvPr/>
        </p:nvSpPr>
        <p:spPr>
          <a:xfrm>
            <a:off x="5577840" y="1353312"/>
            <a:ext cx="6053328" cy="4462272"/>
          </a:xfrm>
          <a:prstGeom prst="roundRect">
            <a:avLst>
              <a:gd name="adj" fmla="val 1434"/>
            </a:avLst>
          </a:prstGeom>
          <a:solidFill>
            <a:srgbClr val="231F23"/>
          </a:solidFill>
          <a:ln w="13970">
            <a:solidFill>
              <a:srgbClr val="6D494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942CBD2E-5A46-5285-2706-AB39A2806473}"/>
              </a:ext>
            </a:extLst>
          </p:cNvPr>
          <p:cNvSpPr/>
          <p:nvPr/>
        </p:nvSpPr>
        <p:spPr>
          <a:xfrm>
            <a:off x="859536" y="1609344"/>
            <a:ext cx="22860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kern="0" spc="150" dirty="0">
                <a:solidFill>
                  <a:srgbClr val="24D6CC"/>
                </a:solidFill>
              </a:rPr>
              <a:t>WHY FILES WORK</a:t>
            </a:r>
            <a:endParaRPr lang="en-US" sz="1150" dirty="0"/>
          </a:p>
        </p:txBody>
      </p:sp>
      <p:sp>
        <p:nvSpPr>
          <p:cNvPr id="10" name="Text 8">
            <a:extLst>
              <a:ext uri="{FF2B5EF4-FFF2-40B4-BE49-F238E27FC236}">
                <a16:creationId xmlns:a16="http://schemas.microsoft.com/office/drawing/2014/main" id="{7D7E40B6-02D4-1E40-4127-408A413B7CF3}"/>
              </a:ext>
            </a:extLst>
          </p:cNvPr>
          <p:cNvSpPr/>
          <p:nvPr/>
        </p:nvSpPr>
        <p:spPr>
          <a:xfrm>
            <a:off x="859536" y="1892808"/>
            <a:ext cx="40233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50" b="1" dirty="0">
                <a:solidFill>
                  <a:srgbClr val="F2F7FA"/>
                </a:solidFill>
              </a:rPr>
              <a:t>A simple and trusted mental model</a:t>
            </a:r>
            <a:endParaRPr lang="en-US" sz="1950" dirty="0"/>
          </a:p>
        </p:txBody>
      </p:sp>
      <p:sp>
        <p:nvSpPr>
          <p:cNvPr id="11" name="Shape 9">
            <a:extLst>
              <a:ext uri="{FF2B5EF4-FFF2-40B4-BE49-F238E27FC236}">
                <a16:creationId xmlns:a16="http://schemas.microsoft.com/office/drawing/2014/main" id="{7816C537-FAE6-33D7-19BA-15FC02411487}"/>
              </a:ext>
            </a:extLst>
          </p:cNvPr>
          <p:cNvSpPr/>
          <p:nvPr/>
        </p:nvSpPr>
        <p:spPr>
          <a:xfrm>
            <a:off x="877824" y="2395728"/>
            <a:ext cx="1975104" cy="1188720"/>
          </a:xfrm>
          <a:prstGeom prst="roundRect">
            <a:avLst>
              <a:gd name="adj" fmla="val 3846"/>
            </a:avLst>
          </a:prstGeom>
          <a:solidFill>
            <a:srgbClr val="101F2B"/>
          </a:solidFill>
          <a:ln w="12700">
            <a:solidFill>
              <a:srgbClr val="304352"/>
            </a:solidFill>
            <a:prstDash val="solid"/>
          </a:ln>
          <a:effectLst>
            <a:outerShdw blurRad="15240" dist="7620" dir="27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2" name="Image 0" descr="preencoded.png">
            <a:extLst>
              <a:ext uri="{FF2B5EF4-FFF2-40B4-BE49-F238E27FC236}">
                <a16:creationId xmlns:a16="http://schemas.microsoft.com/office/drawing/2014/main" id="{E5353687-1CC0-DE5A-F1DC-F5146158885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60704" y="2569464"/>
            <a:ext cx="347472" cy="347472"/>
          </a:xfrm>
          <a:prstGeom prst="rect">
            <a:avLst/>
          </a:prstGeom>
        </p:spPr>
      </p:pic>
      <p:sp>
        <p:nvSpPr>
          <p:cNvPr id="13" name="Text 10">
            <a:extLst>
              <a:ext uri="{FF2B5EF4-FFF2-40B4-BE49-F238E27FC236}">
                <a16:creationId xmlns:a16="http://schemas.microsoft.com/office/drawing/2014/main" id="{23C78BA7-C49C-FCA9-1A97-4B7C70EFBCF4}"/>
              </a:ext>
            </a:extLst>
          </p:cNvPr>
          <p:cNvSpPr/>
          <p:nvPr/>
        </p:nvSpPr>
        <p:spPr>
          <a:xfrm>
            <a:off x="1517904" y="2551176"/>
            <a:ext cx="115214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2F7FA"/>
                </a:solidFill>
              </a:rPr>
              <a:t>Tangible</a:t>
            </a:r>
            <a:endParaRPr lang="en-US" sz="1500" dirty="0"/>
          </a:p>
        </p:txBody>
      </p:sp>
      <p:sp>
        <p:nvSpPr>
          <p:cNvPr id="14" name="Text 11">
            <a:extLst>
              <a:ext uri="{FF2B5EF4-FFF2-40B4-BE49-F238E27FC236}">
                <a16:creationId xmlns:a16="http://schemas.microsoft.com/office/drawing/2014/main" id="{01A70FAA-9DB4-F81A-7D94-A32A7B444BBF}"/>
              </a:ext>
            </a:extLst>
          </p:cNvPr>
          <p:cNvSpPr/>
          <p:nvPr/>
        </p:nvSpPr>
        <p:spPr>
          <a:xfrm>
            <a:off x="1060704" y="2999232"/>
            <a:ext cx="1609344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1180" dirty="0">
                <a:solidFill>
                  <a:srgbClr val="9DB0C1"/>
                </a:solidFill>
              </a:rPr>
              <a:t>A named object that can be opened, copied, inspected, and cited.</a:t>
            </a:r>
            <a:endParaRPr lang="en-US" sz="1180" dirty="0"/>
          </a:p>
        </p:txBody>
      </p:sp>
      <p:sp>
        <p:nvSpPr>
          <p:cNvPr id="15" name="Shape 12">
            <a:extLst>
              <a:ext uri="{FF2B5EF4-FFF2-40B4-BE49-F238E27FC236}">
                <a16:creationId xmlns:a16="http://schemas.microsoft.com/office/drawing/2014/main" id="{CA5176D7-6852-44C9-EC33-A07BBF1C078E}"/>
              </a:ext>
            </a:extLst>
          </p:cNvPr>
          <p:cNvSpPr/>
          <p:nvPr/>
        </p:nvSpPr>
        <p:spPr>
          <a:xfrm>
            <a:off x="3035808" y="2395728"/>
            <a:ext cx="1975104" cy="1188720"/>
          </a:xfrm>
          <a:prstGeom prst="roundRect">
            <a:avLst>
              <a:gd name="adj" fmla="val 3846"/>
            </a:avLst>
          </a:prstGeom>
          <a:solidFill>
            <a:srgbClr val="101F2B"/>
          </a:solidFill>
          <a:ln w="12700">
            <a:solidFill>
              <a:srgbClr val="304352"/>
            </a:solidFill>
            <a:prstDash val="solid"/>
          </a:ln>
          <a:effectLst>
            <a:outerShdw blurRad="15240" dist="7620" dir="27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6" name="Image 1" descr="preencoded.png">
            <a:extLst>
              <a:ext uri="{FF2B5EF4-FFF2-40B4-BE49-F238E27FC236}">
                <a16:creationId xmlns:a16="http://schemas.microsoft.com/office/drawing/2014/main" id="{C6963A56-E009-C0AC-EA4B-D1774EEF0B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18688" y="2569464"/>
            <a:ext cx="347472" cy="347472"/>
          </a:xfrm>
          <a:prstGeom prst="rect">
            <a:avLst/>
          </a:prstGeom>
        </p:spPr>
      </p:pic>
      <p:sp>
        <p:nvSpPr>
          <p:cNvPr id="17" name="Text 13">
            <a:extLst>
              <a:ext uri="{FF2B5EF4-FFF2-40B4-BE49-F238E27FC236}">
                <a16:creationId xmlns:a16="http://schemas.microsoft.com/office/drawing/2014/main" id="{E1B2C5F5-F6FD-5858-2839-DE03D4492F6A}"/>
              </a:ext>
            </a:extLst>
          </p:cNvPr>
          <p:cNvSpPr/>
          <p:nvPr/>
        </p:nvSpPr>
        <p:spPr>
          <a:xfrm>
            <a:off x="3675888" y="2551176"/>
            <a:ext cx="115214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2F7FA"/>
                </a:solidFill>
              </a:rPr>
              <a:t>Portable</a:t>
            </a:r>
            <a:endParaRPr lang="en-US" sz="1500" dirty="0"/>
          </a:p>
        </p:txBody>
      </p:sp>
      <p:sp>
        <p:nvSpPr>
          <p:cNvPr id="18" name="Text 14">
            <a:extLst>
              <a:ext uri="{FF2B5EF4-FFF2-40B4-BE49-F238E27FC236}">
                <a16:creationId xmlns:a16="http://schemas.microsoft.com/office/drawing/2014/main" id="{034E27B2-B8C9-826E-A694-2B991724F6EC}"/>
              </a:ext>
            </a:extLst>
          </p:cNvPr>
          <p:cNvSpPr/>
          <p:nvPr/>
        </p:nvSpPr>
        <p:spPr>
          <a:xfrm>
            <a:off x="3218688" y="2999232"/>
            <a:ext cx="1609344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1180" dirty="0">
                <a:solidFill>
                  <a:srgbClr val="9DB0C1"/>
                </a:solidFill>
              </a:rPr>
              <a:t>Moves between beamline, laptop, cluster, and collaborator.</a:t>
            </a:r>
            <a:endParaRPr lang="en-US" sz="1180" dirty="0"/>
          </a:p>
        </p:txBody>
      </p:sp>
      <p:sp>
        <p:nvSpPr>
          <p:cNvPr id="19" name="Shape 15">
            <a:extLst>
              <a:ext uri="{FF2B5EF4-FFF2-40B4-BE49-F238E27FC236}">
                <a16:creationId xmlns:a16="http://schemas.microsoft.com/office/drawing/2014/main" id="{07990478-4634-0944-9C09-63C6B12276A6}"/>
              </a:ext>
            </a:extLst>
          </p:cNvPr>
          <p:cNvSpPr/>
          <p:nvPr/>
        </p:nvSpPr>
        <p:spPr>
          <a:xfrm>
            <a:off x="877824" y="3813048"/>
            <a:ext cx="1975104" cy="1188720"/>
          </a:xfrm>
          <a:prstGeom prst="roundRect">
            <a:avLst>
              <a:gd name="adj" fmla="val 3846"/>
            </a:avLst>
          </a:prstGeom>
          <a:solidFill>
            <a:srgbClr val="101F2B"/>
          </a:solidFill>
          <a:ln w="12700">
            <a:solidFill>
              <a:srgbClr val="304352"/>
            </a:solidFill>
            <a:prstDash val="solid"/>
          </a:ln>
          <a:effectLst>
            <a:outerShdw blurRad="15240" dist="7620" dir="27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20" name="Image 2" descr="preencoded.png">
            <a:extLst>
              <a:ext uri="{FF2B5EF4-FFF2-40B4-BE49-F238E27FC236}">
                <a16:creationId xmlns:a16="http://schemas.microsoft.com/office/drawing/2014/main" id="{E1826A1F-DF32-DE0A-EF4B-680A3F7A29E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0704" y="3986784"/>
            <a:ext cx="347472" cy="347472"/>
          </a:xfrm>
          <a:prstGeom prst="rect">
            <a:avLst/>
          </a:prstGeom>
        </p:spPr>
      </p:pic>
      <p:sp>
        <p:nvSpPr>
          <p:cNvPr id="21" name="Text 16">
            <a:extLst>
              <a:ext uri="{FF2B5EF4-FFF2-40B4-BE49-F238E27FC236}">
                <a16:creationId xmlns:a16="http://schemas.microsoft.com/office/drawing/2014/main" id="{F62ACD53-1CE5-849A-EFFE-5FB46C1FDB35}"/>
              </a:ext>
            </a:extLst>
          </p:cNvPr>
          <p:cNvSpPr/>
          <p:nvPr/>
        </p:nvSpPr>
        <p:spPr>
          <a:xfrm>
            <a:off x="1517904" y="3968496"/>
            <a:ext cx="115214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2F7FA"/>
                </a:solidFill>
              </a:rPr>
              <a:t>Self-contained</a:t>
            </a:r>
            <a:endParaRPr lang="en-US" sz="1500" dirty="0"/>
          </a:p>
        </p:txBody>
      </p:sp>
      <p:sp>
        <p:nvSpPr>
          <p:cNvPr id="22" name="Text 17">
            <a:extLst>
              <a:ext uri="{FF2B5EF4-FFF2-40B4-BE49-F238E27FC236}">
                <a16:creationId xmlns:a16="http://schemas.microsoft.com/office/drawing/2014/main" id="{DD456325-11D6-E96A-7CE7-13EF6832030A}"/>
              </a:ext>
            </a:extLst>
          </p:cNvPr>
          <p:cNvSpPr/>
          <p:nvPr/>
        </p:nvSpPr>
        <p:spPr>
          <a:xfrm>
            <a:off x="1060704" y="4416552"/>
            <a:ext cx="1609344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1180" dirty="0">
                <a:solidFill>
                  <a:srgbClr val="9DB0C1"/>
                </a:solidFill>
              </a:rPr>
              <a:t>Data, metadata, and structure can live in one HDF5 container.</a:t>
            </a:r>
            <a:endParaRPr lang="en-US" sz="1180" dirty="0"/>
          </a:p>
        </p:txBody>
      </p:sp>
      <p:sp>
        <p:nvSpPr>
          <p:cNvPr id="23" name="Shape 18">
            <a:extLst>
              <a:ext uri="{FF2B5EF4-FFF2-40B4-BE49-F238E27FC236}">
                <a16:creationId xmlns:a16="http://schemas.microsoft.com/office/drawing/2014/main" id="{8A9AAA1E-B738-13F5-8CE3-B460331130A4}"/>
              </a:ext>
            </a:extLst>
          </p:cNvPr>
          <p:cNvSpPr/>
          <p:nvPr/>
        </p:nvSpPr>
        <p:spPr>
          <a:xfrm>
            <a:off x="3035808" y="3813048"/>
            <a:ext cx="1975104" cy="1188720"/>
          </a:xfrm>
          <a:prstGeom prst="roundRect">
            <a:avLst>
              <a:gd name="adj" fmla="val 3846"/>
            </a:avLst>
          </a:prstGeom>
          <a:solidFill>
            <a:srgbClr val="101F2B"/>
          </a:solidFill>
          <a:ln w="12700">
            <a:solidFill>
              <a:srgbClr val="304352"/>
            </a:solidFill>
            <a:prstDash val="solid"/>
          </a:ln>
          <a:effectLst>
            <a:outerShdw blurRad="15240" dist="7620" dir="27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24" name="Image 3" descr="preencoded.png">
            <a:extLst>
              <a:ext uri="{FF2B5EF4-FFF2-40B4-BE49-F238E27FC236}">
                <a16:creationId xmlns:a16="http://schemas.microsoft.com/office/drawing/2014/main" id="{4BDDA053-B043-0704-4466-A2F752AB95A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218688" y="3986784"/>
            <a:ext cx="347472" cy="347472"/>
          </a:xfrm>
          <a:prstGeom prst="rect">
            <a:avLst/>
          </a:prstGeom>
        </p:spPr>
      </p:pic>
      <p:sp>
        <p:nvSpPr>
          <p:cNvPr id="25" name="Text 19">
            <a:extLst>
              <a:ext uri="{FF2B5EF4-FFF2-40B4-BE49-F238E27FC236}">
                <a16:creationId xmlns:a16="http://schemas.microsoft.com/office/drawing/2014/main" id="{97AA7CDE-635A-8DFE-52B3-AC5FF8FBCCF6}"/>
              </a:ext>
            </a:extLst>
          </p:cNvPr>
          <p:cNvSpPr/>
          <p:nvPr/>
        </p:nvSpPr>
        <p:spPr>
          <a:xfrm>
            <a:off x="3675888" y="3968496"/>
            <a:ext cx="115214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2F7FA"/>
                </a:solidFill>
              </a:rPr>
              <a:t>Tool-friendly</a:t>
            </a:r>
            <a:endParaRPr lang="en-US" sz="1500" dirty="0"/>
          </a:p>
        </p:txBody>
      </p:sp>
      <p:sp>
        <p:nvSpPr>
          <p:cNvPr id="26" name="Text 20">
            <a:extLst>
              <a:ext uri="{FF2B5EF4-FFF2-40B4-BE49-F238E27FC236}">
                <a16:creationId xmlns:a16="http://schemas.microsoft.com/office/drawing/2014/main" id="{AA862F51-E325-F55D-DE34-592ED47625B1}"/>
              </a:ext>
            </a:extLst>
          </p:cNvPr>
          <p:cNvSpPr/>
          <p:nvPr/>
        </p:nvSpPr>
        <p:spPr>
          <a:xfrm>
            <a:off x="3218688" y="4416552"/>
            <a:ext cx="1609344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1180" dirty="0">
                <a:solidFill>
                  <a:srgbClr val="9DB0C1"/>
                </a:solidFill>
              </a:rPr>
              <a:t>Existing scripts and applications know how to read familiar formats.</a:t>
            </a:r>
            <a:endParaRPr lang="en-US" sz="1180" dirty="0"/>
          </a:p>
        </p:txBody>
      </p:sp>
      <p:sp>
        <p:nvSpPr>
          <p:cNvPr id="27" name="Text 21">
            <a:extLst>
              <a:ext uri="{FF2B5EF4-FFF2-40B4-BE49-F238E27FC236}">
                <a16:creationId xmlns:a16="http://schemas.microsoft.com/office/drawing/2014/main" id="{653A6C2B-78FB-6CCF-0ED3-EE74D605F2CD}"/>
              </a:ext>
            </a:extLst>
          </p:cNvPr>
          <p:cNvSpPr/>
          <p:nvPr/>
        </p:nvSpPr>
        <p:spPr>
          <a:xfrm>
            <a:off x="1188720" y="5330952"/>
            <a:ext cx="380390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57D3A0"/>
                </a:solidFill>
              </a:rPr>
              <a:t>Files remain the storage substrate.</a:t>
            </a:r>
            <a:endParaRPr lang="en-US" sz="1300" dirty="0"/>
          </a:p>
        </p:txBody>
      </p:sp>
      <p:sp>
        <p:nvSpPr>
          <p:cNvPr id="28" name="Text 22">
            <a:extLst>
              <a:ext uri="{FF2B5EF4-FFF2-40B4-BE49-F238E27FC236}">
                <a16:creationId xmlns:a16="http://schemas.microsoft.com/office/drawing/2014/main" id="{7DD44316-7366-5104-6C22-A2A52FCA218E}"/>
              </a:ext>
            </a:extLst>
          </p:cNvPr>
          <p:cNvSpPr/>
          <p:nvPr/>
        </p:nvSpPr>
        <p:spPr>
          <a:xfrm>
            <a:off x="5870448" y="1609344"/>
            <a:ext cx="23774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kern="0" spc="150" dirty="0">
                <a:solidFill>
                  <a:srgbClr val="F06A6A"/>
                </a:solidFill>
              </a:rPr>
              <a:t>WHERE IT BREAKS</a:t>
            </a:r>
            <a:endParaRPr lang="en-US" sz="1150" dirty="0"/>
          </a:p>
        </p:txBody>
      </p:sp>
      <p:sp>
        <p:nvSpPr>
          <p:cNvPr id="29" name="Text 23">
            <a:extLst>
              <a:ext uri="{FF2B5EF4-FFF2-40B4-BE49-F238E27FC236}">
                <a16:creationId xmlns:a16="http://schemas.microsoft.com/office/drawing/2014/main" id="{45050DC1-6159-4761-8F51-B099A6FEC55A}"/>
              </a:ext>
            </a:extLst>
          </p:cNvPr>
          <p:cNvSpPr/>
          <p:nvPr/>
        </p:nvSpPr>
        <p:spPr>
          <a:xfrm>
            <a:off x="5870448" y="1892808"/>
            <a:ext cx="575462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50" b="1" dirty="0">
                <a:solidFill>
                  <a:srgbClr val="F2F7FA"/>
                </a:solidFill>
              </a:rPr>
              <a:t>The experiment becomes a folder archaeology problem</a:t>
            </a:r>
            <a:endParaRPr lang="en-US" sz="1950" dirty="0"/>
          </a:p>
        </p:txBody>
      </p:sp>
      <p:pic>
        <p:nvPicPr>
          <p:cNvPr id="30" name="Image 4" descr="preencoded.png">
            <a:extLst>
              <a:ext uri="{FF2B5EF4-FFF2-40B4-BE49-F238E27FC236}">
                <a16:creationId xmlns:a16="http://schemas.microsoft.com/office/drawing/2014/main" id="{97AF50F6-B440-B1A1-EE25-D05416EBEAD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925312" y="2468880"/>
            <a:ext cx="566928" cy="566928"/>
          </a:xfrm>
          <a:prstGeom prst="rect">
            <a:avLst/>
          </a:prstGeom>
        </p:spPr>
      </p:pic>
      <p:sp>
        <p:nvSpPr>
          <p:cNvPr id="31" name="Text 24">
            <a:extLst>
              <a:ext uri="{FF2B5EF4-FFF2-40B4-BE49-F238E27FC236}">
                <a16:creationId xmlns:a16="http://schemas.microsoft.com/office/drawing/2014/main" id="{4D82DCE2-7B22-889B-EE65-EDAFE97C6762}"/>
              </a:ext>
            </a:extLst>
          </p:cNvPr>
          <p:cNvSpPr/>
          <p:nvPr/>
        </p:nvSpPr>
        <p:spPr>
          <a:xfrm>
            <a:off x="6656832" y="2423160"/>
            <a:ext cx="14173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4D5D5"/>
                </a:solidFill>
              </a:rPr>
              <a:t>battery_042/</a:t>
            </a:r>
            <a:endParaRPr lang="en-US" sz="1400" dirty="0"/>
          </a:p>
        </p:txBody>
      </p:sp>
      <p:sp>
        <p:nvSpPr>
          <p:cNvPr id="32" name="Shape 25">
            <a:extLst>
              <a:ext uri="{FF2B5EF4-FFF2-40B4-BE49-F238E27FC236}">
                <a16:creationId xmlns:a16="http://schemas.microsoft.com/office/drawing/2014/main" id="{D82F5121-706B-919E-FE18-D7DFA6A1B83B}"/>
              </a:ext>
            </a:extLst>
          </p:cNvPr>
          <p:cNvSpPr/>
          <p:nvPr/>
        </p:nvSpPr>
        <p:spPr>
          <a:xfrm>
            <a:off x="6748272" y="2788920"/>
            <a:ext cx="237744" cy="1"/>
          </a:xfrm>
          <a:prstGeom prst="line">
            <a:avLst/>
          </a:prstGeom>
          <a:noFill/>
          <a:ln w="12700">
            <a:solidFill>
              <a:srgbClr val="76595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26">
            <a:extLst>
              <a:ext uri="{FF2B5EF4-FFF2-40B4-BE49-F238E27FC236}">
                <a16:creationId xmlns:a16="http://schemas.microsoft.com/office/drawing/2014/main" id="{46A1613C-E94F-D220-C746-ECF458AD4F19}"/>
              </a:ext>
            </a:extLst>
          </p:cNvPr>
          <p:cNvSpPr/>
          <p:nvPr/>
        </p:nvSpPr>
        <p:spPr>
          <a:xfrm>
            <a:off x="7059168" y="2688336"/>
            <a:ext cx="192024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C9AEB2"/>
                </a:solidFill>
              </a:rPr>
              <a:t>raw/  000001.h5 …</a:t>
            </a:r>
            <a:endParaRPr lang="en-US" sz="1150" dirty="0"/>
          </a:p>
        </p:txBody>
      </p:sp>
      <p:sp>
        <p:nvSpPr>
          <p:cNvPr id="34" name="Shape 27">
            <a:extLst>
              <a:ext uri="{FF2B5EF4-FFF2-40B4-BE49-F238E27FC236}">
                <a16:creationId xmlns:a16="http://schemas.microsoft.com/office/drawing/2014/main" id="{97DA6D46-FD02-8764-04B5-13E8C44F5EA1}"/>
              </a:ext>
            </a:extLst>
          </p:cNvPr>
          <p:cNvSpPr/>
          <p:nvPr/>
        </p:nvSpPr>
        <p:spPr>
          <a:xfrm>
            <a:off x="6748272" y="3182112"/>
            <a:ext cx="237744" cy="1"/>
          </a:xfrm>
          <a:prstGeom prst="line">
            <a:avLst/>
          </a:prstGeom>
          <a:noFill/>
          <a:ln w="12700">
            <a:solidFill>
              <a:srgbClr val="76595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28">
            <a:extLst>
              <a:ext uri="{FF2B5EF4-FFF2-40B4-BE49-F238E27FC236}">
                <a16:creationId xmlns:a16="http://schemas.microsoft.com/office/drawing/2014/main" id="{489A2990-BC40-1A6B-4D47-5EA762C4EA09}"/>
              </a:ext>
            </a:extLst>
          </p:cNvPr>
          <p:cNvSpPr/>
          <p:nvPr/>
        </p:nvSpPr>
        <p:spPr>
          <a:xfrm>
            <a:off x="7059168" y="3081528"/>
            <a:ext cx="192024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C9AEB2"/>
                </a:solidFill>
              </a:rPr>
              <a:t>recon/final_v3/</a:t>
            </a:r>
            <a:endParaRPr lang="en-US" sz="1150" dirty="0"/>
          </a:p>
        </p:txBody>
      </p:sp>
      <p:sp>
        <p:nvSpPr>
          <p:cNvPr id="36" name="Shape 29">
            <a:extLst>
              <a:ext uri="{FF2B5EF4-FFF2-40B4-BE49-F238E27FC236}">
                <a16:creationId xmlns:a16="http://schemas.microsoft.com/office/drawing/2014/main" id="{F9639636-1517-DABE-A739-8B9C973CB980}"/>
              </a:ext>
            </a:extLst>
          </p:cNvPr>
          <p:cNvSpPr/>
          <p:nvPr/>
        </p:nvSpPr>
        <p:spPr>
          <a:xfrm>
            <a:off x="6748272" y="3575304"/>
            <a:ext cx="237744" cy="1"/>
          </a:xfrm>
          <a:prstGeom prst="line">
            <a:avLst/>
          </a:prstGeom>
          <a:noFill/>
          <a:ln w="12700">
            <a:solidFill>
              <a:srgbClr val="76595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30">
            <a:extLst>
              <a:ext uri="{FF2B5EF4-FFF2-40B4-BE49-F238E27FC236}">
                <a16:creationId xmlns:a16="http://schemas.microsoft.com/office/drawing/2014/main" id="{B379D890-1A47-61FA-91E0-AF7E20B2AC68}"/>
              </a:ext>
            </a:extLst>
          </p:cNvPr>
          <p:cNvSpPr/>
          <p:nvPr/>
        </p:nvSpPr>
        <p:spPr>
          <a:xfrm>
            <a:off x="7059168" y="3474720"/>
            <a:ext cx="192024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C9AEB2"/>
                </a:solidFill>
              </a:rPr>
              <a:t>metadata.xlsx</a:t>
            </a:r>
            <a:endParaRPr lang="en-US" sz="1150" dirty="0"/>
          </a:p>
        </p:txBody>
      </p:sp>
      <p:sp>
        <p:nvSpPr>
          <p:cNvPr id="38" name="Shape 31">
            <a:extLst>
              <a:ext uri="{FF2B5EF4-FFF2-40B4-BE49-F238E27FC236}">
                <a16:creationId xmlns:a16="http://schemas.microsoft.com/office/drawing/2014/main" id="{2308D87B-BEA5-76F8-0454-16A7DE77327A}"/>
              </a:ext>
            </a:extLst>
          </p:cNvPr>
          <p:cNvSpPr/>
          <p:nvPr/>
        </p:nvSpPr>
        <p:spPr>
          <a:xfrm>
            <a:off x="6748272" y="3968496"/>
            <a:ext cx="237744" cy="1"/>
          </a:xfrm>
          <a:prstGeom prst="line">
            <a:avLst/>
          </a:prstGeom>
          <a:noFill/>
          <a:ln w="12700">
            <a:solidFill>
              <a:srgbClr val="76595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2">
            <a:extLst>
              <a:ext uri="{FF2B5EF4-FFF2-40B4-BE49-F238E27FC236}">
                <a16:creationId xmlns:a16="http://schemas.microsoft.com/office/drawing/2014/main" id="{43A3B87A-E3E6-E8B0-FBB4-FEA69AE878E9}"/>
              </a:ext>
            </a:extLst>
          </p:cNvPr>
          <p:cNvSpPr/>
          <p:nvPr/>
        </p:nvSpPr>
        <p:spPr>
          <a:xfrm>
            <a:off x="7059168" y="3867912"/>
            <a:ext cx="192024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C9AEB2"/>
                </a:solidFill>
              </a:rPr>
              <a:t>notes_FINAL.txt</a:t>
            </a:r>
            <a:endParaRPr lang="en-US" sz="1150" dirty="0"/>
          </a:p>
        </p:txBody>
      </p:sp>
      <p:sp>
        <p:nvSpPr>
          <p:cNvPr id="40" name="Shape 33">
            <a:extLst>
              <a:ext uri="{FF2B5EF4-FFF2-40B4-BE49-F238E27FC236}">
                <a16:creationId xmlns:a16="http://schemas.microsoft.com/office/drawing/2014/main" id="{833178E9-FD55-BD3A-5405-F11C15EF925D}"/>
              </a:ext>
            </a:extLst>
          </p:cNvPr>
          <p:cNvSpPr/>
          <p:nvPr/>
        </p:nvSpPr>
        <p:spPr>
          <a:xfrm>
            <a:off x="6748272" y="4361688"/>
            <a:ext cx="237744" cy="1"/>
          </a:xfrm>
          <a:prstGeom prst="line">
            <a:avLst/>
          </a:prstGeom>
          <a:noFill/>
          <a:ln w="12700">
            <a:solidFill>
              <a:srgbClr val="76595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Text 34">
            <a:extLst>
              <a:ext uri="{FF2B5EF4-FFF2-40B4-BE49-F238E27FC236}">
                <a16:creationId xmlns:a16="http://schemas.microsoft.com/office/drawing/2014/main" id="{7877A05D-B9F3-60E8-2EB3-04379D207DA0}"/>
              </a:ext>
            </a:extLst>
          </p:cNvPr>
          <p:cNvSpPr/>
          <p:nvPr/>
        </p:nvSpPr>
        <p:spPr>
          <a:xfrm>
            <a:off x="7059168" y="4261104"/>
            <a:ext cx="192024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C9AEB2"/>
                </a:solidFill>
              </a:rPr>
              <a:t>analysis_new.ipynb</a:t>
            </a:r>
            <a:endParaRPr lang="en-US" sz="1150" dirty="0"/>
          </a:p>
        </p:txBody>
      </p:sp>
      <p:sp>
        <p:nvSpPr>
          <p:cNvPr id="42" name="Shape 35">
            <a:extLst>
              <a:ext uri="{FF2B5EF4-FFF2-40B4-BE49-F238E27FC236}">
                <a16:creationId xmlns:a16="http://schemas.microsoft.com/office/drawing/2014/main" id="{F09D9463-F284-282C-C5A9-DCDD2D8FA5CE}"/>
              </a:ext>
            </a:extLst>
          </p:cNvPr>
          <p:cNvSpPr/>
          <p:nvPr/>
        </p:nvSpPr>
        <p:spPr>
          <a:xfrm>
            <a:off x="9125712" y="2377440"/>
            <a:ext cx="2148840" cy="960120"/>
          </a:xfrm>
          <a:prstGeom prst="roundRect">
            <a:avLst>
              <a:gd name="adj" fmla="val 4762"/>
            </a:avLst>
          </a:prstGeom>
          <a:solidFill>
            <a:srgbClr val="101F2B"/>
          </a:solidFill>
          <a:ln w="12700">
            <a:solidFill>
              <a:srgbClr val="304352"/>
            </a:solidFill>
            <a:prstDash val="solid"/>
          </a:ln>
          <a:effectLst>
            <a:outerShdw blurRad="15240" dist="7620" dir="27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43" name="Image 5" descr="preencoded.png">
            <a:extLst>
              <a:ext uri="{FF2B5EF4-FFF2-40B4-BE49-F238E27FC236}">
                <a16:creationId xmlns:a16="http://schemas.microsoft.com/office/drawing/2014/main" id="{43E324AE-E574-A066-5CFF-0B91FB4EDFB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308592" y="2551176"/>
            <a:ext cx="347472" cy="347472"/>
          </a:xfrm>
          <a:prstGeom prst="rect">
            <a:avLst/>
          </a:prstGeom>
        </p:spPr>
      </p:pic>
      <p:sp>
        <p:nvSpPr>
          <p:cNvPr id="44" name="Text 36">
            <a:extLst>
              <a:ext uri="{FF2B5EF4-FFF2-40B4-BE49-F238E27FC236}">
                <a16:creationId xmlns:a16="http://schemas.microsoft.com/office/drawing/2014/main" id="{BAA1BBAE-A558-E042-16DA-9CBC0238250D}"/>
              </a:ext>
            </a:extLst>
          </p:cNvPr>
          <p:cNvSpPr/>
          <p:nvPr/>
        </p:nvSpPr>
        <p:spPr>
          <a:xfrm>
            <a:off x="9765792" y="2532888"/>
            <a:ext cx="13258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2F7FA"/>
                </a:solidFill>
              </a:rPr>
              <a:t>Metadata drifts</a:t>
            </a:r>
            <a:endParaRPr lang="en-US" sz="1500" dirty="0"/>
          </a:p>
        </p:txBody>
      </p:sp>
      <p:sp>
        <p:nvSpPr>
          <p:cNvPr id="45" name="Text 37">
            <a:extLst>
              <a:ext uri="{FF2B5EF4-FFF2-40B4-BE49-F238E27FC236}">
                <a16:creationId xmlns:a16="http://schemas.microsoft.com/office/drawing/2014/main" id="{5F69D329-7495-4597-7DC2-3452FCB175D1}"/>
              </a:ext>
            </a:extLst>
          </p:cNvPr>
          <p:cNvSpPr/>
          <p:nvPr/>
        </p:nvSpPr>
        <p:spPr>
          <a:xfrm>
            <a:off x="9308592" y="2980944"/>
            <a:ext cx="1783080" cy="2468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sz="1180" dirty="0">
                <a:solidFill>
                  <a:srgbClr val="9DB0C1"/>
                </a:solidFill>
              </a:rPr>
              <a:t>Context moves into spreadsheets, notes, and filenames.</a:t>
            </a:r>
            <a:endParaRPr lang="en-US" sz="1180" dirty="0"/>
          </a:p>
        </p:txBody>
      </p:sp>
      <p:sp>
        <p:nvSpPr>
          <p:cNvPr id="46" name="Shape 38">
            <a:extLst>
              <a:ext uri="{FF2B5EF4-FFF2-40B4-BE49-F238E27FC236}">
                <a16:creationId xmlns:a16="http://schemas.microsoft.com/office/drawing/2014/main" id="{C2C28ED6-42D5-D089-447D-CF39DEB25862}"/>
              </a:ext>
            </a:extLst>
          </p:cNvPr>
          <p:cNvSpPr/>
          <p:nvPr/>
        </p:nvSpPr>
        <p:spPr>
          <a:xfrm>
            <a:off x="9125712" y="3520440"/>
            <a:ext cx="2148840" cy="960120"/>
          </a:xfrm>
          <a:prstGeom prst="roundRect">
            <a:avLst>
              <a:gd name="adj" fmla="val 4762"/>
            </a:avLst>
          </a:prstGeom>
          <a:solidFill>
            <a:srgbClr val="101F2B"/>
          </a:solidFill>
          <a:ln w="12700">
            <a:solidFill>
              <a:srgbClr val="304352"/>
            </a:solidFill>
            <a:prstDash val="solid"/>
          </a:ln>
          <a:effectLst>
            <a:outerShdw blurRad="15240" dist="7620" dir="27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47" name="Image 6" descr="preencoded.png">
            <a:extLst>
              <a:ext uri="{FF2B5EF4-FFF2-40B4-BE49-F238E27FC236}">
                <a16:creationId xmlns:a16="http://schemas.microsoft.com/office/drawing/2014/main" id="{63E15380-ED5A-E3E7-2C21-A0173DB0609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308592" y="3694176"/>
            <a:ext cx="347472" cy="347472"/>
          </a:xfrm>
          <a:prstGeom prst="rect">
            <a:avLst/>
          </a:prstGeom>
        </p:spPr>
      </p:pic>
      <p:sp>
        <p:nvSpPr>
          <p:cNvPr id="48" name="Text 39">
            <a:extLst>
              <a:ext uri="{FF2B5EF4-FFF2-40B4-BE49-F238E27FC236}">
                <a16:creationId xmlns:a16="http://schemas.microsoft.com/office/drawing/2014/main" id="{3AE1C985-2105-947D-CDC1-90183099E146}"/>
              </a:ext>
            </a:extLst>
          </p:cNvPr>
          <p:cNvSpPr/>
          <p:nvPr/>
        </p:nvSpPr>
        <p:spPr>
          <a:xfrm>
            <a:off x="9765792" y="3675888"/>
            <a:ext cx="13258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2F7FA"/>
                </a:solidFill>
              </a:rPr>
              <a:t>Versions multiply</a:t>
            </a:r>
            <a:endParaRPr lang="en-US" sz="1500" dirty="0"/>
          </a:p>
        </p:txBody>
      </p:sp>
      <p:sp>
        <p:nvSpPr>
          <p:cNvPr id="49" name="Text 40">
            <a:extLst>
              <a:ext uri="{FF2B5EF4-FFF2-40B4-BE49-F238E27FC236}">
                <a16:creationId xmlns:a16="http://schemas.microsoft.com/office/drawing/2014/main" id="{2F831117-5697-96F0-A5EF-C3D51FE5891C}"/>
              </a:ext>
            </a:extLst>
          </p:cNvPr>
          <p:cNvSpPr/>
          <p:nvPr/>
        </p:nvSpPr>
        <p:spPr>
          <a:xfrm>
            <a:off x="9308592" y="4123944"/>
            <a:ext cx="1783080" cy="2468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sz="1180" dirty="0">
                <a:solidFill>
                  <a:srgbClr val="9DB0C1"/>
                </a:solidFill>
              </a:rPr>
              <a:t>Copies, partial results, and scripts lose a common provenance chain.</a:t>
            </a:r>
            <a:endParaRPr lang="en-US" sz="1180" dirty="0"/>
          </a:p>
        </p:txBody>
      </p:sp>
      <p:sp>
        <p:nvSpPr>
          <p:cNvPr id="50" name="Shape 41">
            <a:extLst>
              <a:ext uri="{FF2B5EF4-FFF2-40B4-BE49-F238E27FC236}">
                <a16:creationId xmlns:a16="http://schemas.microsoft.com/office/drawing/2014/main" id="{460A6DA9-E111-526F-D977-295E73EA65C1}"/>
              </a:ext>
            </a:extLst>
          </p:cNvPr>
          <p:cNvSpPr/>
          <p:nvPr/>
        </p:nvSpPr>
        <p:spPr>
          <a:xfrm>
            <a:off x="9125712" y="4663440"/>
            <a:ext cx="2148840" cy="960120"/>
          </a:xfrm>
          <a:prstGeom prst="roundRect">
            <a:avLst>
              <a:gd name="adj" fmla="val 4762"/>
            </a:avLst>
          </a:prstGeom>
          <a:solidFill>
            <a:srgbClr val="101F2B"/>
          </a:solidFill>
          <a:ln w="12700">
            <a:solidFill>
              <a:srgbClr val="304352"/>
            </a:solidFill>
            <a:prstDash val="solid"/>
          </a:ln>
          <a:effectLst>
            <a:outerShdw blurRad="15240" dist="7620" dir="27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51" name="Image 7" descr="preencoded.png">
            <a:extLst>
              <a:ext uri="{FF2B5EF4-FFF2-40B4-BE49-F238E27FC236}">
                <a16:creationId xmlns:a16="http://schemas.microsoft.com/office/drawing/2014/main" id="{97B66424-0C66-AADC-3E44-C4856D04A16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308592" y="4837176"/>
            <a:ext cx="347472" cy="347472"/>
          </a:xfrm>
          <a:prstGeom prst="rect">
            <a:avLst/>
          </a:prstGeom>
        </p:spPr>
      </p:pic>
      <p:sp>
        <p:nvSpPr>
          <p:cNvPr id="52" name="Text 42">
            <a:extLst>
              <a:ext uri="{FF2B5EF4-FFF2-40B4-BE49-F238E27FC236}">
                <a16:creationId xmlns:a16="http://schemas.microsoft.com/office/drawing/2014/main" id="{EC4AC66D-5608-60EF-4EE8-277A315B4C6B}"/>
              </a:ext>
            </a:extLst>
          </p:cNvPr>
          <p:cNvSpPr/>
          <p:nvPr/>
        </p:nvSpPr>
        <p:spPr>
          <a:xfrm>
            <a:off x="9765792" y="4818888"/>
            <a:ext cx="13258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2F7FA"/>
                </a:solidFill>
              </a:rPr>
              <a:t>Machines struggle</a:t>
            </a:r>
            <a:endParaRPr lang="en-US" sz="1500" dirty="0"/>
          </a:p>
        </p:txBody>
      </p:sp>
      <p:sp>
        <p:nvSpPr>
          <p:cNvPr id="53" name="Text 43">
            <a:extLst>
              <a:ext uri="{FF2B5EF4-FFF2-40B4-BE49-F238E27FC236}">
                <a16:creationId xmlns:a16="http://schemas.microsoft.com/office/drawing/2014/main" id="{C86D65BC-B66C-259E-6FE5-9EEBA708AC82}"/>
              </a:ext>
            </a:extLst>
          </p:cNvPr>
          <p:cNvSpPr/>
          <p:nvPr/>
        </p:nvSpPr>
        <p:spPr>
          <a:xfrm>
            <a:off x="9308592" y="5266944"/>
            <a:ext cx="1783080" cy="2468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sz="1180" dirty="0">
                <a:solidFill>
                  <a:srgbClr val="9DB0C1"/>
                </a:solidFill>
              </a:rPr>
              <a:t>AI and services need stable semantics and interfaces, not folder intuition.</a:t>
            </a:r>
            <a:endParaRPr lang="en-US" sz="1180" dirty="0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00284C75-7826-1582-1096-6C98EA2F5B38}"/>
              </a:ext>
            </a:extLst>
          </p:cNvPr>
          <p:cNvGrpSpPr/>
          <p:nvPr/>
        </p:nvGrpSpPr>
        <p:grpSpPr>
          <a:xfrm>
            <a:off x="1133856" y="6016752"/>
            <a:ext cx="9930384" cy="365760"/>
            <a:chOff x="1133856" y="6016752"/>
            <a:chExt cx="9930384" cy="365760"/>
          </a:xfrm>
        </p:grpSpPr>
        <p:sp>
          <p:nvSpPr>
            <p:cNvPr id="54" name="Shape 44">
              <a:extLst>
                <a:ext uri="{FF2B5EF4-FFF2-40B4-BE49-F238E27FC236}">
                  <a16:creationId xmlns:a16="http://schemas.microsoft.com/office/drawing/2014/main" id="{34DC8784-A727-0DBB-9A0E-E9D04A20144B}"/>
                </a:ext>
              </a:extLst>
            </p:cNvPr>
            <p:cNvSpPr/>
            <p:nvPr/>
          </p:nvSpPr>
          <p:spPr>
            <a:xfrm>
              <a:off x="1747777" y="6016752"/>
              <a:ext cx="8704162" cy="365760"/>
            </a:xfrm>
            <a:prstGeom prst="roundRect">
              <a:avLst>
                <a:gd name="adj" fmla="val 7500"/>
              </a:avLst>
            </a:prstGeom>
            <a:solidFill>
              <a:srgbClr val="0F6668"/>
            </a:solidFill>
            <a:ln w="8890">
              <a:solidFill>
                <a:srgbClr val="24D6CC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Text 45">
              <a:extLst>
                <a:ext uri="{FF2B5EF4-FFF2-40B4-BE49-F238E27FC236}">
                  <a16:creationId xmlns:a16="http://schemas.microsoft.com/office/drawing/2014/main" id="{47ACDFA2-107E-4D64-B5F4-47F36CAD7B3F}"/>
                </a:ext>
              </a:extLst>
            </p:cNvPr>
            <p:cNvSpPr/>
            <p:nvPr/>
          </p:nvSpPr>
          <p:spPr>
            <a:xfrm>
              <a:off x="1133856" y="6108192"/>
              <a:ext cx="9930384" cy="17373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320" b="1" dirty="0">
                  <a:solidFill>
                    <a:srgbClr val="F0FFFD"/>
                  </a:solidFill>
                </a:rPr>
                <a:t>The problem is not the file format. The problem is making scientific meaning discoverable, addressable, and reusable.</a:t>
              </a:r>
              <a:endParaRPr lang="en-US" sz="1320" dirty="0"/>
            </a:p>
          </p:txBody>
        </p:sp>
      </p:grpSp>
    </p:spTree>
    <p:extLst>
      <p:ext uri="{BB962C8B-B14F-4D97-AF65-F5344CB8AC3E}">
        <p14:creationId xmlns:p14="http://schemas.microsoft.com/office/powerpoint/2010/main" val="25118928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1">
            <a:extLst>
              <a:ext uri="{FF2B5EF4-FFF2-40B4-BE49-F238E27FC236}">
                <a16:creationId xmlns:a16="http://schemas.microsoft.com/office/drawing/2014/main" id="{BDEEBE90-A45B-25D4-C10D-56B0ABA6C1DD}"/>
              </a:ext>
            </a:extLst>
          </p:cNvPr>
          <p:cNvSpPr/>
          <p:nvPr/>
        </p:nvSpPr>
        <p:spPr>
          <a:xfrm>
            <a:off x="566928" y="329184"/>
            <a:ext cx="109728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F2F7FA"/>
                </a:solidFill>
                <a:ea typeface="Aptos Display" pitchFamily="34" charset="-122"/>
                <a:cs typeface="Aptos Display" pitchFamily="34" charset="-120"/>
              </a:rPr>
              <a:t>Tomography case: one battery, many files, one scientific question</a:t>
            </a:r>
            <a:endParaRPr lang="en-US" sz="2700" dirty="0"/>
          </a:p>
        </p:txBody>
      </p:sp>
      <p:sp>
        <p:nvSpPr>
          <p:cNvPr id="6" name="Text 2">
            <a:extLst>
              <a:ext uri="{FF2B5EF4-FFF2-40B4-BE49-F238E27FC236}">
                <a16:creationId xmlns:a16="http://schemas.microsoft.com/office/drawing/2014/main" id="{D1F220F4-D71F-F50F-32A9-EE16C785CDBC}"/>
              </a:ext>
            </a:extLst>
          </p:cNvPr>
          <p:cNvSpPr/>
          <p:nvPr/>
        </p:nvSpPr>
        <p:spPr>
          <a:xfrm>
            <a:off x="585216" y="850392"/>
            <a:ext cx="1069848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9DB0C1"/>
                </a:solidFill>
              </a:rPr>
              <a:t>How does the internal structure evolve during cycling, and which data product should a scientist or AI system use?</a:t>
            </a:r>
            <a:endParaRPr lang="en-US" sz="1400" dirty="0"/>
          </a:p>
        </p:txBody>
      </p:sp>
      <p:sp>
        <p:nvSpPr>
          <p:cNvPr id="7" name="Shape 5">
            <a:extLst>
              <a:ext uri="{FF2B5EF4-FFF2-40B4-BE49-F238E27FC236}">
                <a16:creationId xmlns:a16="http://schemas.microsoft.com/office/drawing/2014/main" id="{FE078C85-D7F2-DA5A-367B-B4C53F88240A}"/>
              </a:ext>
            </a:extLst>
          </p:cNvPr>
          <p:cNvSpPr/>
          <p:nvPr/>
        </p:nvSpPr>
        <p:spPr>
          <a:xfrm>
            <a:off x="621792" y="1353312"/>
            <a:ext cx="1097280" cy="292608"/>
          </a:xfrm>
          <a:prstGeom prst="roundRect">
            <a:avLst>
              <a:gd name="adj" fmla="val 37500"/>
            </a:avLst>
          </a:prstGeom>
          <a:solidFill>
            <a:srgbClr val="14343B"/>
          </a:solidFill>
          <a:ln w="10160">
            <a:solidFill>
              <a:srgbClr val="F5B94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4BF27E91-D3D9-C453-8354-1339ACD3F7E3}"/>
              </a:ext>
            </a:extLst>
          </p:cNvPr>
          <p:cNvSpPr/>
          <p:nvPr/>
        </p:nvSpPr>
        <p:spPr>
          <a:xfrm>
            <a:off x="694944" y="1417320"/>
            <a:ext cx="950976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5B942"/>
                </a:solidFill>
              </a:rPr>
              <a:t>SAMPLE</a:t>
            </a:r>
            <a:endParaRPr lang="en-US" sz="1050" dirty="0"/>
          </a:p>
        </p:txBody>
      </p:sp>
      <p:sp>
        <p:nvSpPr>
          <p:cNvPr id="9" name="Shape 7">
            <a:extLst>
              <a:ext uri="{FF2B5EF4-FFF2-40B4-BE49-F238E27FC236}">
                <a16:creationId xmlns:a16="http://schemas.microsoft.com/office/drawing/2014/main" id="{BC5A7444-82ED-6109-1900-286E3DAED5AD}"/>
              </a:ext>
            </a:extLst>
          </p:cNvPr>
          <p:cNvSpPr/>
          <p:nvPr/>
        </p:nvSpPr>
        <p:spPr>
          <a:xfrm>
            <a:off x="2542032" y="1353312"/>
            <a:ext cx="1261872" cy="292608"/>
          </a:xfrm>
          <a:prstGeom prst="roundRect">
            <a:avLst>
              <a:gd name="adj" fmla="val 37500"/>
            </a:avLst>
          </a:prstGeom>
          <a:solidFill>
            <a:srgbClr val="14343B"/>
          </a:solidFill>
          <a:ln w="10160">
            <a:solidFill>
              <a:srgbClr val="F5B94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>
            <a:extLst>
              <a:ext uri="{FF2B5EF4-FFF2-40B4-BE49-F238E27FC236}">
                <a16:creationId xmlns:a16="http://schemas.microsoft.com/office/drawing/2014/main" id="{601E46B3-2CE9-7991-F10F-FD8ED511E421}"/>
              </a:ext>
            </a:extLst>
          </p:cNvPr>
          <p:cNvSpPr/>
          <p:nvPr/>
        </p:nvSpPr>
        <p:spPr>
          <a:xfrm>
            <a:off x="2615184" y="1417320"/>
            <a:ext cx="1115568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5B942"/>
                </a:solidFill>
              </a:rPr>
              <a:t>ACQUISITION</a:t>
            </a:r>
            <a:endParaRPr lang="en-US" sz="1050" dirty="0"/>
          </a:p>
        </p:txBody>
      </p:sp>
      <p:sp>
        <p:nvSpPr>
          <p:cNvPr id="11" name="Shape 9">
            <a:extLst>
              <a:ext uri="{FF2B5EF4-FFF2-40B4-BE49-F238E27FC236}">
                <a16:creationId xmlns:a16="http://schemas.microsoft.com/office/drawing/2014/main" id="{6F6FBA47-7E3F-3EBC-D9F2-CCA6E3CB6FEB}"/>
              </a:ext>
            </a:extLst>
          </p:cNvPr>
          <p:cNvSpPr/>
          <p:nvPr/>
        </p:nvSpPr>
        <p:spPr>
          <a:xfrm>
            <a:off x="4736592" y="1353312"/>
            <a:ext cx="1298448" cy="292608"/>
          </a:xfrm>
          <a:prstGeom prst="roundRect">
            <a:avLst>
              <a:gd name="adj" fmla="val 37500"/>
            </a:avLst>
          </a:prstGeom>
          <a:solidFill>
            <a:srgbClr val="14343B"/>
          </a:solidFill>
          <a:ln w="10160">
            <a:solidFill>
              <a:srgbClr val="24D6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>
            <a:extLst>
              <a:ext uri="{FF2B5EF4-FFF2-40B4-BE49-F238E27FC236}">
                <a16:creationId xmlns:a16="http://schemas.microsoft.com/office/drawing/2014/main" id="{6EA2716D-1302-547D-3205-5BB900DBECAE}"/>
              </a:ext>
            </a:extLst>
          </p:cNvPr>
          <p:cNvSpPr/>
          <p:nvPr/>
        </p:nvSpPr>
        <p:spPr>
          <a:xfrm>
            <a:off x="4809744" y="1417320"/>
            <a:ext cx="1152144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4D6CC"/>
                </a:solidFill>
              </a:rPr>
              <a:t>RECONSTRUCTION</a:t>
            </a:r>
            <a:endParaRPr lang="en-US" sz="1050" dirty="0"/>
          </a:p>
        </p:txBody>
      </p:sp>
      <p:sp>
        <p:nvSpPr>
          <p:cNvPr id="13" name="Shape 11">
            <a:extLst>
              <a:ext uri="{FF2B5EF4-FFF2-40B4-BE49-F238E27FC236}">
                <a16:creationId xmlns:a16="http://schemas.microsoft.com/office/drawing/2014/main" id="{2E7DBA07-7FB9-EED2-BFD9-81A9FC8DA97B}"/>
              </a:ext>
            </a:extLst>
          </p:cNvPr>
          <p:cNvSpPr/>
          <p:nvPr/>
        </p:nvSpPr>
        <p:spPr>
          <a:xfrm>
            <a:off x="7077456" y="1353312"/>
            <a:ext cx="1097280" cy="292608"/>
          </a:xfrm>
          <a:prstGeom prst="roundRect">
            <a:avLst>
              <a:gd name="adj" fmla="val 37500"/>
            </a:avLst>
          </a:prstGeom>
          <a:solidFill>
            <a:srgbClr val="14343B"/>
          </a:solidFill>
          <a:ln w="10160">
            <a:solidFill>
              <a:srgbClr val="24D6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>
            <a:extLst>
              <a:ext uri="{FF2B5EF4-FFF2-40B4-BE49-F238E27FC236}">
                <a16:creationId xmlns:a16="http://schemas.microsoft.com/office/drawing/2014/main" id="{E053C197-E2C5-3EDB-0DE9-22E59A9B5D62}"/>
              </a:ext>
            </a:extLst>
          </p:cNvPr>
          <p:cNvSpPr/>
          <p:nvPr/>
        </p:nvSpPr>
        <p:spPr>
          <a:xfrm>
            <a:off x="7150608" y="1417320"/>
            <a:ext cx="950976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4D6CC"/>
                </a:solidFill>
              </a:rPr>
              <a:t>ANALYSIS</a:t>
            </a:r>
            <a:endParaRPr lang="en-US" sz="1050" dirty="0"/>
          </a:p>
        </p:txBody>
      </p:sp>
      <p:sp>
        <p:nvSpPr>
          <p:cNvPr id="15" name="Shape 13">
            <a:extLst>
              <a:ext uri="{FF2B5EF4-FFF2-40B4-BE49-F238E27FC236}">
                <a16:creationId xmlns:a16="http://schemas.microsoft.com/office/drawing/2014/main" id="{B6BB540E-4303-37E6-99F4-D84679E71C74}"/>
              </a:ext>
            </a:extLst>
          </p:cNvPr>
          <p:cNvSpPr/>
          <p:nvPr/>
        </p:nvSpPr>
        <p:spPr>
          <a:xfrm>
            <a:off x="9281160" y="1353312"/>
            <a:ext cx="1243584" cy="292608"/>
          </a:xfrm>
          <a:prstGeom prst="roundRect">
            <a:avLst>
              <a:gd name="adj" fmla="val 37500"/>
            </a:avLst>
          </a:prstGeom>
          <a:solidFill>
            <a:srgbClr val="14343B"/>
          </a:solidFill>
          <a:ln w="10160">
            <a:solidFill>
              <a:srgbClr val="57D3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>
            <a:extLst>
              <a:ext uri="{FF2B5EF4-FFF2-40B4-BE49-F238E27FC236}">
                <a16:creationId xmlns:a16="http://schemas.microsoft.com/office/drawing/2014/main" id="{1DE46A86-321F-29B1-5230-0EE0017B4403}"/>
              </a:ext>
            </a:extLst>
          </p:cNvPr>
          <p:cNvSpPr/>
          <p:nvPr/>
        </p:nvSpPr>
        <p:spPr>
          <a:xfrm>
            <a:off x="9354312" y="1417320"/>
            <a:ext cx="109728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57D3A0"/>
                </a:solidFill>
              </a:rPr>
              <a:t>DECISION / AI</a:t>
            </a:r>
            <a:endParaRPr lang="en-US" sz="1050" dirty="0"/>
          </a:p>
        </p:txBody>
      </p:sp>
      <p:sp>
        <p:nvSpPr>
          <p:cNvPr id="17" name="Shape 15">
            <a:extLst>
              <a:ext uri="{FF2B5EF4-FFF2-40B4-BE49-F238E27FC236}">
                <a16:creationId xmlns:a16="http://schemas.microsoft.com/office/drawing/2014/main" id="{2C927D28-57A9-2AEA-9E50-B180CB856EBB}"/>
              </a:ext>
            </a:extLst>
          </p:cNvPr>
          <p:cNvSpPr/>
          <p:nvPr/>
        </p:nvSpPr>
        <p:spPr>
          <a:xfrm>
            <a:off x="667512" y="1792224"/>
            <a:ext cx="1417320" cy="1152144"/>
          </a:xfrm>
          <a:prstGeom prst="roundRect">
            <a:avLst>
              <a:gd name="adj" fmla="val 3968"/>
            </a:avLst>
          </a:prstGeom>
          <a:solidFill>
            <a:srgbClr val="2A2520"/>
          </a:solidFill>
          <a:ln w="13970">
            <a:solidFill>
              <a:srgbClr val="8A684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8" name="Image 0" descr="preencoded.png">
            <a:extLst>
              <a:ext uri="{FF2B5EF4-FFF2-40B4-BE49-F238E27FC236}">
                <a16:creationId xmlns:a16="http://schemas.microsoft.com/office/drawing/2014/main" id="{CE63220E-BC5D-2685-C505-BA97972173D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65860" y="1965960"/>
            <a:ext cx="420624" cy="420624"/>
          </a:xfrm>
          <a:prstGeom prst="rect">
            <a:avLst/>
          </a:prstGeom>
        </p:spPr>
      </p:pic>
      <p:sp>
        <p:nvSpPr>
          <p:cNvPr id="19" name="Text 16">
            <a:extLst>
              <a:ext uri="{FF2B5EF4-FFF2-40B4-BE49-F238E27FC236}">
                <a16:creationId xmlns:a16="http://schemas.microsoft.com/office/drawing/2014/main" id="{58CC3590-D132-12A8-CE36-097254085E06}"/>
              </a:ext>
            </a:extLst>
          </p:cNvPr>
          <p:cNvSpPr/>
          <p:nvPr/>
        </p:nvSpPr>
        <p:spPr>
          <a:xfrm>
            <a:off x="740664" y="2432304"/>
            <a:ext cx="1271016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2F7FA"/>
                </a:solidFill>
              </a:rPr>
              <a:t>Battery cell</a:t>
            </a:r>
            <a:endParaRPr lang="en-US" sz="1300" dirty="0"/>
          </a:p>
        </p:txBody>
      </p:sp>
      <p:sp>
        <p:nvSpPr>
          <p:cNvPr id="20" name="Text 17">
            <a:extLst>
              <a:ext uri="{FF2B5EF4-FFF2-40B4-BE49-F238E27FC236}">
                <a16:creationId xmlns:a16="http://schemas.microsoft.com/office/drawing/2014/main" id="{CA8704A6-380F-1C82-EF13-9DDA268A0BA0}"/>
              </a:ext>
            </a:extLst>
          </p:cNvPr>
          <p:cNvSpPr/>
          <p:nvPr/>
        </p:nvSpPr>
        <p:spPr>
          <a:xfrm>
            <a:off x="740664" y="2670048"/>
            <a:ext cx="127101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80" dirty="0">
                <a:solidFill>
                  <a:srgbClr val="9DB0C1"/>
                </a:solidFill>
              </a:rPr>
              <a:t>cycle, state, conditions</a:t>
            </a:r>
            <a:endParaRPr lang="en-US" sz="980" dirty="0"/>
          </a:p>
        </p:txBody>
      </p:sp>
      <p:sp>
        <p:nvSpPr>
          <p:cNvPr id="21" name="Shape 18">
            <a:extLst>
              <a:ext uri="{FF2B5EF4-FFF2-40B4-BE49-F238E27FC236}">
                <a16:creationId xmlns:a16="http://schemas.microsoft.com/office/drawing/2014/main" id="{76573419-244C-E534-A8B7-E12A59A5132F}"/>
              </a:ext>
            </a:extLst>
          </p:cNvPr>
          <p:cNvSpPr/>
          <p:nvPr/>
        </p:nvSpPr>
        <p:spPr>
          <a:xfrm>
            <a:off x="2194560" y="2176272"/>
            <a:ext cx="228600" cy="347472"/>
          </a:xfrm>
          <a:prstGeom prst="chevron">
            <a:avLst/>
          </a:prstGeom>
          <a:solidFill>
            <a:srgbClr val="9A7446"/>
          </a:solidFill>
          <a:ln w="12700">
            <a:solidFill>
              <a:srgbClr val="9A744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19">
            <a:extLst>
              <a:ext uri="{FF2B5EF4-FFF2-40B4-BE49-F238E27FC236}">
                <a16:creationId xmlns:a16="http://schemas.microsoft.com/office/drawing/2014/main" id="{EFF21547-4FBE-FDB0-091B-2FD497059F2A}"/>
              </a:ext>
            </a:extLst>
          </p:cNvPr>
          <p:cNvSpPr/>
          <p:nvPr/>
        </p:nvSpPr>
        <p:spPr>
          <a:xfrm>
            <a:off x="2514600" y="1792224"/>
            <a:ext cx="1600200" cy="1152144"/>
          </a:xfrm>
          <a:prstGeom prst="roundRect">
            <a:avLst>
              <a:gd name="adj" fmla="val 3968"/>
            </a:avLst>
          </a:prstGeom>
          <a:solidFill>
            <a:srgbClr val="2A2520"/>
          </a:solidFill>
          <a:ln w="13970">
            <a:solidFill>
              <a:srgbClr val="8A684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3" name="Image 1" descr="preencoded.png">
            <a:extLst>
              <a:ext uri="{FF2B5EF4-FFF2-40B4-BE49-F238E27FC236}">
                <a16:creationId xmlns:a16="http://schemas.microsoft.com/office/drawing/2014/main" id="{CAD14316-D794-C8C0-85CC-8E9BD1C583C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104388" y="1965960"/>
            <a:ext cx="420624" cy="420624"/>
          </a:xfrm>
          <a:prstGeom prst="rect">
            <a:avLst/>
          </a:prstGeom>
        </p:spPr>
      </p:pic>
      <p:sp>
        <p:nvSpPr>
          <p:cNvPr id="24" name="Text 20">
            <a:extLst>
              <a:ext uri="{FF2B5EF4-FFF2-40B4-BE49-F238E27FC236}">
                <a16:creationId xmlns:a16="http://schemas.microsoft.com/office/drawing/2014/main" id="{ECC79503-358D-CEB0-8C5C-E22DEDA8A99E}"/>
              </a:ext>
            </a:extLst>
          </p:cNvPr>
          <p:cNvSpPr/>
          <p:nvPr/>
        </p:nvSpPr>
        <p:spPr>
          <a:xfrm>
            <a:off x="2587752" y="2432304"/>
            <a:ext cx="1453896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2F7FA"/>
                </a:solidFill>
              </a:rPr>
              <a:t>Projections</a:t>
            </a:r>
            <a:endParaRPr lang="en-US" sz="1300" dirty="0"/>
          </a:p>
        </p:txBody>
      </p:sp>
      <p:sp>
        <p:nvSpPr>
          <p:cNvPr id="25" name="Text 21">
            <a:extLst>
              <a:ext uri="{FF2B5EF4-FFF2-40B4-BE49-F238E27FC236}">
                <a16:creationId xmlns:a16="http://schemas.microsoft.com/office/drawing/2014/main" id="{02B395AC-7344-563E-0B63-47C3A4C31A5B}"/>
              </a:ext>
            </a:extLst>
          </p:cNvPr>
          <p:cNvSpPr/>
          <p:nvPr/>
        </p:nvSpPr>
        <p:spPr>
          <a:xfrm>
            <a:off x="2587752" y="2670048"/>
            <a:ext cx="145389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80" dirty="0">
                <a:solidFill>
                  <a:srgbClr val="9DB0C1"/>
                </a:solidFill>
              </a:rPr>
              <a:t>thousands of frames</a:t>
            </a:r>
            <a:endParaRPr lang="en-US" sz="980" dirty="0"/>
          </a:p>
        </p:txBody>
      </p:sp>
      <p:sp>
        <p:nvSpPr>
          <p:cNvPr id="26" name="Shape 22">
            <a:extLst>
              <a:ext uri="{FF2B5EF4-FFF2-40B4-BE49-F238E27FC236}">
                <a16:creationId xmlns:a16="http://schemas.microsoft.com/office/drawing/2014/main" id="{07B2084F-BFE5-F868-BFE9-30C8D60E644D}"/>
              </a:ext>
            </a:extLst>
          </p:cNvPr>
          <p:cNvSpPr/>
          <p:nvPr/>
        </p:nvSpPr>
        <p:spPr>
          <a:xfrm>
            <a:off x="4224528" y="2176272"/>
            <a:ext cx="411480" cy="347472"/>
          </a:xfrm>
          <a:prstGeom prst="chevron">
            <a:avLst/>
          </a:prstGeom>
          <a:solidFill>
            <a:srgbClr val="0F6668"/>
          </a:solidFill>
          <a:ln w="12700">
            <a:solidFill>
              <a:srgbClr val="0F666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23">
            <a:extLst>
              <a:ext uri="{FF2B5EF4-FFF2-40B4-BE49-F238E27FC236}">
                <a16:creationId xmlns:a16="http://schemas.microsoft.com/office/drawing/2014/main" id="{2EE0046F-6879-229D-5B62-A56C6FA63856}"/>
              </a:ext>
            </a:extLst>
          </p:cNvPr>
          <p:cNvSpPr/>
          <p:nvPr/>
        </p:nvSpPr>
        <p:spPr>
          <a:xfrm>
            <a:off x="4727448" y="1792224"/>
            <a:ext cx="1627632" cy="1152144"/>
          </a:xfrm>
          <a:prstGeom prst="roundRect">
            <a:avLst>
              <a:gd name="adj" fmla="val 3968"/>
            </a:avLst>
          </a:prstGeom>
          <a:solidFill>
            <a:srgbClr val="0B292D"/>
          </a:solidFill>
          <a:ln w="13970">
            <a:solidFill>
              <a:srgbClr val="178E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8" name="Image 2" descr="preencoded.png">
            <a:extLst>
              <a:ext uri="{FF2B5EF4-FFF2-40B4-BE49-F238E27FC236}">
                <a16:creationId xmlns:a16="http://schemas.microsoft.com/office/drawing/2014/main" id="{E4FA35AF-6F50-7DD9-7D39-1C0242CA2AF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30952" y="1965960"/>
            <a:ext cx="420624" cy="420624"/>
          </a:xfrm>
          <a:prstGeom prst="rect">
            <a:avLst/>
          </a:prstGeom>
        </p:spPr>
      </p:pic>
      <p:sp>
        <p:nvSpPr>
          <p:cNvPr id="29" name="Text 24">
            <a:extLst>
              <a:ext uri="{FF2B5EF4-FFF2-40B4-BE49-F238E27FC236}">
                <a16:creationId xmlns:a16="http://schemas.microsoft.com/office/drawing/2014/main" id="{8013AEF1-E250-94BA-2C1E-367687D04578}"/>
              </a:ext>
            </a:extLst>
          </p:cNvPr>
          <p:cNvSpPr/>
          <p:nvPr/>
        </p:nvSpPr>
        <p:spPr>
          <a:xfrm>
            <a:off x="4800600" y="2432304"/>
            <a:ext cx="1481328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2F7FA"/>
                </a:solidFill>
              </a:rPr>
              <a:t>3D volume</a:t>
            </a:r>
            <a:endParaRPr lang="en-US" sz="1300" dirty="0"/>
          </a:p>
        </p:txBody>
      </p:sp>
      <p:sp>
        <p:nvSpPr>
          <p:cNvPr id="30" name="Text 25">
            <a:extLst>
              <a:ext uri="{FF2B5EF4-FFF2-40B4-BE49-F238E27FC236}">
                <a16:creationId xmlns:a16="http://schemas.microsoft.com/office/drawing/2014/main" id="{B683B36B-4E9A-095B-5CFD-2DF83D71E1A9}"/>
              </a:ext>
            </a:extLst>
          </p:cNvPr>
          <p:cNvSpPr/>
          <p:nvPr/>
        </p:nvSpPr>
        <p:spPr>
          <a:xfrm>
            <a:off x="4800600" y="2670048"/>
            <a:ext cx="148132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80" dirty="0">
                <a:solidFill>
                  <a:srgbClr val="9DB0C1"/>
                </a:solidFill>
              </a:rPr>
              <a:t>reconstruction + corrections</a:t>
            </a:r>
            <a:endParaRPr lang="en-US" sz="980" dirty="0"/>
          </a:p>
        </p:txBody>
      </p:sp>
      <p:sp>
        <p:nvSpPr>
          <p:cNvPr id="31" name="Shape 26">
            <a:extLst>
              <a:ext uri="{FF2B5EF4-FFF2-40B4-BE49-F238E27FC236}">
                <a16:creationId xmlns:a16="http://schemas.microsoft.com/office/drawing/2014/main" id="{093DFE48-AB36-08F1-0D71-752CCDC26A91}"/>
              </a:ext>
            </a:extLst>
          </p:cNvPr>
          <p:cNvSpPr/>
          <p:nvPr/>
        </p:nvSpPr>
        <p:spPr>
          <a:xfrm>
            <a:off x="6464808" y="2176272"/>
            <a:ext cx="438912" cy="347472"/>
          </a:xfrm>
          <a:prstGeom prst="chevron">
            <a:avLst/>
          </a:prstGeom>
          <a:solidFill>
            <a:srgbClr val="0F6668"/>
          </a:solidFill>
          <a:ln w="12700">
            <a:solidFill>
              <a:srgbClr val="0F666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Shape 27">
            <a:extLst>
              <a:ext uri="{FF2B5EF4-FFF2-40B4-BE49-F238E27FC236}">
                <a16:creationId xmlns:a16="http://schemas.microsoft.com/office/drawing/2014/main" id="{49D59C30-794F-885E-9EC0-FACC4D5E459F}"/>
              </a:ext>
            </a:extLst>
          </p:cNvPr>
          <p:cNvSpPr/>
          <p:nvPr/>
        </p:nvSpPr>
        <p:spPr>
          <a:xfrm>
            <a:off x="6995160" y="1792224"/>
            <a:ext cx="1627632" cy="1152144"/>
          </a:xfrm>
          <a:prstGeom prst="roundRect">
            <a:avLst>
              <a:gd name="adj" fmla="val 3968"/>
            </a:avLst>
          </a:prstGeom>
          <a:solidFill>
            <a:srgbClr val="0B292D"/>
          </a:solidFill>
          <a:ln w="13970">
            <a:solidFill>
              <a:srgbClr val="178E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3" name="Image 3" descr="preencoded.png">
            <a:extLst>
              <a:ext uri="{FF2B5EF4-FFF2-40B4-BE49-F238E27FC236}">
                <a16:creationId xmlns:a16="http://schemas.microsoft.com/office/drawing/2014/main" id="{9E2DB157-6EBE-0F2E-D5E2-9F15F6378FC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98664" y="1965960"/>
            <a:ext cx="420624" cy="420624"/>
          </a:xfrm>
          <a:prstGeom prst="rect">
            <a:avLst/>
          </a:prstGeom>
        </p:spPr>
      </p:pic>
      <p:sp>
        <p:nvSpPr>
          <p:cNvPr id="34" name="Text 28">
            <a:extLst>
              <a:ext uri="{FF2B5EF4-FFF2-40B4-BE49-F238E27FC236}">
                <a16:creationId xmlns:a16="http://schemas.microsoft.com/office/drawing/2014/main" id="{6506D831-8070-C1D4-598F-BEFE8264CFB6}"/>
              </a:ext>
            </a:extLst>
          </p:cNvPr>
          <p:cNvSpPr/>
          <p:nvPr/>
        </p:nvSpPr>
        <p:spPr>
          <a:xfrm>
            <a:off x="7068312" y="2432304"/>
            <a:ext cx="1481328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2F7FA"/>
                </a:solidFill>
              </a:rPr>
              <a:t>Features</a:t>
            </a:r>
            <a:endParaRPr lang="en-US" sz="1300" dirty="0"/>
          </a:p>
        </p:txBody>
      </p:sp>
      <p:sp>
        <p:nvSpPr>
          <p:cNvPr id="35" name="Text 29">
            <a:extLst>
              <a:ext uri="{FF2B5EF4-FFF2-40B4-BE49-F238E27FC236}">
                <a16:creationId xmlns:a16="http://schemas.microsoft.com/office/drawing/2014/main" id="{A5F77D62-878B-4E48-6C2C-D5271FDC95D6}"/>
              </a:ext>
            </a:extLst>
          </p:cNvPr>
          <p:cNvSpPr/>
          <p:nvPr/>
        </p:nvSpPr>
        <p:spPr>
          <a:xfrm>
            <a:off x="7068312" y="2670048"/>
            <a:ext cx="148132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80" dirty="0">
                <a:solidFill>
                  <a:srgbClr val="9DB0C1"/>
                </a:solidFill>
              </a:rPr>
              <a:t>cracks, pores, interfaces</a:t>
            </a:r>
            <a:endParaRPr lang="en-US" sz="980" dirty="0"/>
          </a:p>
        </p:txBody>
      </p:sp>
      <p:sp>
        <p:nvSpPr>
          <p:cNvPr id="36" name="Shape 30">
            <a:extLst>
              <a:ext uri="{FF2B5EF4-FFF2-40B4-BE49-F238E27FC236}">
                <a16:creationId xmlns:a16="http://schemas.microsoft.com/office/drawing/2014/main" id="{F4853DD5-C7C9-BAF3-A681-7A8EC0C5C43B}"/>
              </a:ext>
            </a:extLst>
          </p:cNvPr>
          <p:cNvSpPr/>
          <p:nvPr/>
        </p:nvSpPr>
        <p:spPr>
          <a:xfrm>
            <a:off x="8732520" y="2176272"/>
            <a:ext cx="384048" cy="347472"/>
          </a:xfrm>
          <a:prstGeom prst="chevron">
            <a:avLst/>
          </a:prstGeom>
          <a:solidFill>
            <a:srgbClr val="0F6668"/>
          </a:solidFill>
          <a:ln w="12700">
            <a:solidFill>
              <a:srgbClr val="0F666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Shape 31">
            <a:extLst>
              <a:ext uri="{FF2B5EF4-FFF2-40B4-BE49-F238E27FC236}">
                <a16:creationId xmlns:a16="http://schemas.microsoft.com/office/drawing/2014/main" id="{1F8B0B0A-5584-0980-31DE-A0B690528E6E}"/>
              </a:ext>
            </a:extLst>
          </p:cNvPr>
          <p:cNvSpPr/>
          <p:nvPr/>
        </p:nvSpPr>
        <p:spPr>
          <a:xfrm>
            <a:off x="9208008" y="1792224"/>
            <a:ext cx="1600200" cy="1152144"/>
          </a:xfrm>
          <a:prstGeom prst="roundRect">
            <a:avLst>
              <a:gd name="adj" fmla="val 3968"/>
            </a:avLst>
          </a:prstGeom>
          <a:solidFill>
            <a:srgbClr val="12352F"/>
          </a:solidFill>
          <a:ln w="13970">
            <a:solidFill>
              <a:srgbClr val="319C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8" name="Image 4" descr="preencoded.png">
            <a:extLst>
              <a:ext uri="{FF2B5EF4-FFF2-40B4-BE49-F238E27FC236}">
                <a16:creationId xmlns:a16="http://schemas.microsoft.com/office/drawing/2014/main" id="{1BBBAB27-A2AA-AB7A-EDF0-9FFC5889A49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797796" y="1965960"/>
            <a:ext cx="420624" cy="420624"/>
          </a:xfrm>
          <a:prstGeom prst="rect">
            <a:avLst/>
          </a:prstGeom>
        </p:spPr>
      </p:pic>
      <p:sp>
        <p:nvSpPr>
          <p:cNvPr id="39" name="Text 32">
            <a:extLst>
              <a:ext uri="{FF2B5EF4-FFF2-40B4-BE49-F238E27FC236}">
                <a16:creationId xmlns:a16="http://schemas.microsoft.com/office/drawing/2014/main" id="{A54F7EC0-6EB6-B9B3-4307-D234C2875EC1}"/>
              </a:ext>
            </a:extLst>
          </p:cNvPr>
          <p:cNvSpPr/>
          <p:nvPr/>
        </p:nvSpPr>
        <p:spPr>
          <a:xfrm>
            <a:off x="9281160" y="2432304"/>
            <a:ext cx="1453896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2F7FA"/>
                </a:solidFill>
              </a:rPr>
              <a:t>Comparison</a:t>
            </a:r>
            <a:endParaRPr lang="en-US" sz="1300" dirty="0"/>
          </a:p>
        </p:txBody>
      </p:sp>
      <p:sp>
        <p:nvSpPr>
          <p:cNvPr id="40" name="Text 33">
            <a:extLst>
              <a:ext uri="{FF2B5EF4-FFF2-40B4-BE49-F238E27FC236}">
                <a16:creationId xmlns:a16="http://schemas.microsoft.com/office/drawing/2014/main" id="{AA37C429-2EE5-F77C-D2B1-08A2E9EE7E5B}"/>
              </a:ext>
            </a:extLst>
          </p:cNvPr>
          <p:cNvSpPr/>
          <p:nvPr/>
        </p:nvSpPr>
        <p:spPr>
          <a:xfrm>
            <a:off x="9281160" y="2670048"/>
            <a:ext cx="145389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80" dirty="0">
                <a:solidFill>
                  <a:srgbClr val="9DB0C1"/>
                </a:solidFill>
              </a:rPr>
              <a:t>trends, outliers, hypotheses</a:t>
            </a:r>
            <a:endParaRPr lang="en-US" sz="980" dirty="0"/>
          </a:p>
        </p:txBody>
      </p:sp>
      <p:sp>
        <p:nvSpPr>
          <p:cNvPr id="41" name="Text 34">
            <a:extLst>
              <a:ext uri="{FF2B5EF4-FFF2-40B4-BE49-F238E27FC236}">
                <a16:creationId xmlns:a16="http://schemas.microsoft.com/office/drawing/2014/main" id="{BA7AAD62-15E4-8EB0-E428-DC48B98960D8}"/>
              </a:ext>
            </a:extLst>
          </p:cNvPr>
          <p:cNvSpPr/>
          <p:nvPr/>
        </p:nvSpPr>
        <p:spPr>
          <a:xfrm>
            <a:off x="713232" y="3264408"/>
            <a:ext cx="21031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kern="0" spc="130" dirty="0">
                <a:solidFill>
                  <a:srgbClr val="F06A6A"/>
                </a:solidFill>
              </a:rPr>
              <a:t>FILE-CENTRIC VIEW</a:t>
            </a:r>
            <a:endParaRPr lang="en-US" sz="1150" dirty="0"/>
          </a:p>
        </p:txBody>
      </p:sp>
      <p:sp>
        <p:nvSpPr>
          <p:cNvPr id="42" name="Shape 35">
            <a:extLst>
              <a:ext uri="{FF2B5EF4-FFF2-40B4-BE49-F238E27FC236}">
                <a16:creationId xmlns:a16="http://schemas.microsoft.com/office/drawing/2014/main" id="{C0F4054A-A177-A552-6C98-0F50FC4D661D}"/>
              </a:ext>
            </a:extLst>
          </p:cNvPr>
          <p:cNvSpPr/>
          <p:nvPr/>
        </p:nvSpPr>
        <p:spPr>
          <a:xfrm>
            <a:off x="621792" y="3547872"/>
            <a:ext cx="5330952" cy="2029968"/>
          </a:xfrm>
          <a:prstGeom prst="roundRect">
            <a:avLst>
              <a:gd name="adj" fmla="val 2703"/>
            </a:avLst>
          </a:prstGeom>
          <a:solidFill>
            <a:srgbClr val="221D22"/>
          </a:solidFill>
          <a:ln w="12700">
            <a:solidFill>
              <a:srgbClr val="69444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Shape 36">
            <a:extLst>
              <a:ext uri="{FF2B5EF4-FFF2-40B4-BE49-F238E27FC236}">
                <a16:creationId xmlns:a16="http://schemas.microsoft.com/office/drawing/2014/main" id="{24942F58-C022-BB9C-00CB-3C014AD43704}"/>
              </a:ext>
            </a:extLst>
          </p:cNvPr>
          <p:cNvSpPr/>
          <p:nvPr/>
        </p:nvSpPr>
        <p:spPr>
          <a:xfrm>
            <a:off x="877824" y="3822192"/>
            <a:ext cx="1353312" cy="475488"/>
          </a:xfrm>
          <a:prstGeom prst="roundRect">
            <a:avLst>
              <a:gd name="adj" fmla="val 5769"/>
            </a:avLst>
          </a:prstGeom>
          <a:solidFill>
            <a:srgbClr val="30262C"/>
          </a:solidFill>
          <a:ln w="10160">
            <a:solidFill>
              <a:srgbClr val="7051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4" name="Image 5" descr="preencoded.png">
            <a:extLst>
              <a:ext uri="{FF2B5EF4-FFF2-40B4-BE49-F238E27FC236}">
                <a16:creationId xmlns:a16="http://schemas.microsoft.com/office/drawing/2014/main" id="{2D6F200D-D7BA-2E25-D114-F884B01B62F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78408" y="3941064"/>
            <a:ext cx="219456" cy="219456"/>
          </a:xfrm>
          <a:prstGeom prst="rect">
            <a:avLst/>
          </a:prstGeom>
        </p:spPr>
      </p:pic>
      <p:sp>
        <p:nvSpPr>
          <p:cNvPr id="45" name="Text 37">
            <a:extLst>
              <a:ext uri="{FF2B5EF4-FFF2-40B4-BE49-F238E27FC236}">
                <a16:creationId xmlns:a16="http://schemas.microsoft.com/office/drawing/2014/main" id="{D06C8177-9C19-2D40-3BEF-2372920A8A72}"/>
              </a:ext>
            </a:extLst>
          </p:cNvPr>
          <p:cNvSpPr/>
          <p:nvPr/>
        </p:nvSpPr>
        <p:spPr>
          <a:xfrm>
            <a:off x="1261872" y="3941064"/>
            <a:ext cx="8503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E6C8CE"/>
                </a:solidFill>
              </a:rPr>
              <a:t>raw_0001.h5</a:t>
            </a:r>
            <a:endParaRPr lang="en-US" sz="950" dirty="0"/>
          </a:p>
        </p:txBody>
      </p:sp>
      <p:sp>
        <p:nvSpPr>
          <p:cNvPr id="46" name="Shape 38">
            <a:extLst>
              <a:ext uri="{FF2B5EF4-FFF2-40B4-BE49-F238E27FC236}">
                <a16:creationId xmlns:a16="http://schemas.microsoft.com/office/drawing/2014/main" id="{2ADEEF7F-73A1-E2C3-2BF9-F7AE3B142A84}"/>
              </a:ext>
            </a:extLst>
          </p:cNvPr>
          <p:cNvSpPr/>
          <p:nvPr/>
        </p:nvSpPr>
        <p:spPr>
          <a:xfrm>
            <a:off x="2478024" y="3822192"/>
            <a:ext cx="1353312" cy="475488"/>
          </a:xfrm>
          <a:prstGeom prst="roundRect">
            <a:avLst>
              <a:gd name="adj" fmla="val 5769"/>
            </a:avLst>
          </a:prstGeom>
          <a:solidFill>
            <a:srgbClr val="30262C"/>
          </a:solidFill>
          <a:ln w="10160">
            <a:solidFill>
              <a:srgbClr val="7051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7" name="Image 6" descr="preencoded.png">
            <a:extLst>
              <a:ext uri="{FF2B5EF4-FFF2-40B4-BE49-F238E27FC236}">
                <a16:creationId xmlns:a16="http://schemas.microsoft.com/office/drawing/2014/main" id="{82EB2340-03DC-C037-4DFA-AA7A2117062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578608" y="3941064"/>
            <a:ext cx="219456" cy="219456"/>
          </a:xfrm>
          <a:prstGeom prst="rect">
            <a:avLst/>
          </a:prstGeom>
        </p:spPr>
      </p:pic>
      <p:sp>
        <p:nvSpPr>
          <p:cNvPr id="48" name="Text 39">
            <a:extLst>
              <a:ext uri="{FF2B5EF4-FFF2-40B4-BE49-F238E27FC236}">
                <a16:creationId xmlns:a16="http://schemas.microsoft.com/office/drawing/2014/main" id="{98885B96-AA38-1B4A-467B-9F457011017A}"/>
              </a:ext>
            </a:extLst>
          </p:cNvPr>
          <p:cNvSpPr/>
          <p:nvPr/>
        </p:nvSpPr>
        <p:spPr>
          <a:xfrm>
            <a:off x="2862072" y="3941064"/>
            <a:ext cx="8503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E6C8CE"/>
                </a:solidFill>
              </a:rPr>
              <a:t>dark_0001.h5</a:t>
            </a:r>
            <a:endParaRPr lang="en-US" sz="950" dirty="0"/>
          </a:p>
        </p:txBody>
      </p:sp>
      <p:sp>
        <p:nvSpPr>
          <p:cNvPr id="49" name="Shape 40">
            <a:extLst>
              <a:ext uri="{FF2B5EF4-FFF2-40B4-BE49-F238E27FC236}">
                <a16:creationId xmlns:a16="http://schemas.microsoft.com/office/drawing/2014/main" id="{C573C737-E1D9-355B-E9AE-7C45827431C1}"/>
              </a:ext>
            </a:extLst>
          </p:cNvPr>
          <p:cNvSpPr/>
          <p:nvPr/>
        </p:nvSpPr>
        <p:spPr>
          <a:xfrm>
            <a:off x="4078224" y="3822192"/>
            <a:ext cx="1353312" cy="475488"/>
          </a:xfrm>
          <a:prstGeom prst="roundRect">
            <a:avLst>
              <a:gd name="adj" fmla="val 5769"/>
            </a:avLst>
          </a:prstGeom>
          <a:solidFill>
            <a:srgbClr val="30262C"/>
          </a:solidFill>
          <a:ln w="10160">
            <a:solidFill>
              <a:srgbClr val="7051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0" name="Image 7" descr="preencoded.png">
            <a:extLst>
              <a:ext uri="{FF2B5EF4-FFF2-40B4-BE49-F238E27FC236}">
                <a16:creationId xmlns:a16="http://schemas.microsoft.com/office/drawing/2014/main" id="{A1426C31-2423-A517-1BBE-008021F8985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178808" y="3941064"/>
            <a:ext cx="219456" cy="219456"/>
          </a:xfrm>
          <a:prstGeom prst="rect">
            <a:avLst/>
          </a:prstGeom>
        </p:spPr>
      </p:pic>
      <p:sp>
        <p:nvSpPr>
          <p:cNvPr id="51" name="Text 41">
            <a:extLst>
              <a:ext uri="{FF2B5EF4-FFF2-40B4-BE49-F238E27FC236}">
                <a16:creationId xmlns:a16="http://schemas.microsoft.com/office/drawing/2014/main" id="{A2B4F7E2-C58D-6828-295A-9E7D52623A79}"/>
              </a:ext>
            </a:extLst>
          </p:cNvPr>
          <p:cNvSpPr/>
          <p:nvPr/>
        </p:nvSpPr>
        <p:spPr>
          <a:xfrm>
            <a:off x="4462272" y="3941064"/>
            <a:ext cx="8503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E6C8CE"/>
                </a:solidFill>
              </a:rPr>
              <a:t>recon_v2.h5</a:t>
            </a:r>
            <a:endParaRPr lang="en-US" sz="950" dirty="0"/>
          </a:p>
        </p:txBody>
      </p:sp>
      <p:sp>
        <p:nvSpPr>
          <p:cNvPr id="52" name="Shape 42">
            <a:extLst>
              <a:ext uri="{FF2B5EF4-FFF2-40B4-BE49-F238E27FC236}">
                <a16:creationId xmlns:a16="http://schemas.microsoft.com/office/drawing/2014/main" id="{B3CF347C-0803-E4CB-E66A-8F371EBA4EE8}"/>
              </a:ext>
            </a:extLst>
          </p:cNvPr>
          <p:cNvSpPr/>
          <p:nvPr/>
        </p:nvSpPr>
        <p:spPr>
          <a:xfrm>
            <a:off x="877824" y="4498848"/>
            <a:ext cx="1353312" cy="475488"/>
          </a:xfrm>
          <a:prstGeom prst="roundRect">
            <a:avLst>
              <a:gd name="adj" fmla="val 5769"/>
            </a:avLst>
          </a:prstGeom>
          <a:solidFill>
            <a:srgbClr val="30262C"/>
          </a:solidFill>
          <a:ln w="10160">
            <a:solidFill>
              <a:srgbClr val="7051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3" name="Image 8" descr="preencoded.png">
            <a:extLst>
              <a:ext uri="{FF2B5EF4-FFF2-40B4-BE49-F238E27FC236}">
                <a16:creationId xmlns:a16="http://schemas.microsoft.com/office/drawing/2014/main" id="{001F51EB-9BBD-CE2A-4C1B-9C840E27F43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78408" y="4617720"/>
            <a:ext cx="219456" cy="219456"/>
          </a:xfrm>
          <a:prstGeom prst="rect">
            <a:avLst/>
          </a:prstGeom>
        </p:spPr>
      </p:pic>
      <p:sp>
        <p:nvSpPr>
          <p:cNvPr id="54" name="Text 43">
            <a:extLst>
              <a:ext uri="{FF2B5EF4-FFF2-40B4-BE49-F238E27FC236}">
                <a16:creationId xmlns:a16="http://schemas.microsoft.com/office/drawing/2014/main" id="{A68DB383-F6D3-05A9-8DCD-BFAC9CBE5D59}"/>
              </a:ext>
            </a:extLst>
          </p:cNvPr>
          <p:cNvSpPr/>
          <p:nvPr/>
        </p:nvSpPr>
        <p:spPr>
          <a:xfrm>
            <a:off x="1261872" y="4617720"/>
            <a:ext cx="8503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E6C8CE"/>
                </a:solidFill>
              </a:rPr>
              <a:t>mask_final.tif</a:t>
            </a:r>
            <a:endParaRPr lang="en-US" sz="950" dirty="0"/>
          </a:p>
        </p:txBody>
      </p:sp>
      <p:sp>
        <p:nvSpPr>
          <p:cNvPr id="55" name="Shape 44">
            <a:extLst>
              <a:ext uri="{FF2B5EF4-FFF2-40B4-BE49-F238E27FC236}">
                <a16:creationId xmlns:a16="http://schemas.microsoft.com/office/drawing/2014/main" id="{7592AE48-F529-BD73-BE85-10CF6714FE09}"/>
              </a:ext>
            </a:extLst>
          </p:cNvPr>
          <p:cNvSpPr/>
          <p:nvPr/>
        </p:nvSpPr>
        <p:spPr>
          <a:xfrm>
            <a:off x="2478024" y="4498848"/>
            <a:ext cx="1353312" cy="475488"/>
          </a:xfrm>
          <a:prstGeom prst="roundRect">
            <a:avLst>
              <a:gd name="adj" fmla="val 5769"/>
            </a:avLst>
          </a:prstGeom>
          <a:solidFill>
            <a:srgbClr val="30262C"/>
          </a:solidFill>
          <a:ln w="10160">
            <a:solidFill>
              <a:srgbClr val="7051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6" name="Image 9" descr="preencoded.png">
            <a:extLst>
              <a:ext uri="{FF2B5EF4-FFF2-40B4-BE49-F238E27FC236}">
                <a16:creationId xmlns:a16="http://schemas.microsoft.com/office/drawing/2014/main" id="{2D8E6EB7-BA68-85E3-75F2-193B666A1D4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578608" y="4617720"/>
            <a:ext cx="219456" cy="219456"/>
          </a:xfrm>
          <a:prstGeom prst="rect">
            <a:avLst/>
          </a:prstGeom>
        </p:spPr>
      </p:pic>
      <p:sp>
        <p:nvSpPr>
          <p:cNvPr id="57" name="Text 45">
            <a:extLst>
              <a:ext uri="{FF2B5EF4-FFF2-40B4-BE49-F238E27FC236}">
                <a16:creationId xmlns:a16="http://schemas.microsoft.com/office/drawing/2014/main" id="{A40AD336-DE16-3FA1-5AC6-B644E6E1C79D}"/>
              </a:ext>
            </a:extLst>
          </p:cNvPr>
          <p:cNvSpPr/>
          <p:nvPr/>
        </p:nvSpPr>
        <p:spPr>
          <a:xfrm>
            <a:off x="2862072" y="4617720"/>
            <a:ext cx="8503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E6C8CE"/>
                </a:solidFill>
              </a:rPr>
              <a:t>cycles.xlsx</a:t>
            </a:r>
            <a:endParaRPr lang="en-US" sz="950" dirty="0"/>
          </a:p>
        </p:txBody>
      </p:sp>
      <p:sp>
        <p:nvSpPr>
          <p:cNvPr id="58" name="Shape 46">
            <a:extLst>
              <a:ext uri="{FF2B5EF4-FFF2-40B4-BE49-F238E27FC236}">
                <a16:creationId xmlns:a16="http://schemas.microsoft.com/office/drawing/2014/main" id="{B94CA412-4E7F-8B65-7DCF-2435E087C5EC}"/>
              </a:ext>
            </a:extLst>
          </p:cNvPr>
          <p:cNvSpPr/>
          <p:nvPr/>
        </p:nvSpPr>
        <p:spPr>
          <a:xfrm>
            <a:off x="4078224" y="4498848"/>
            <a:ext cx="1353312" cy="475488"/>
          </a:xfrm>
          <a:prstGeom prst="roundRect">
            <a:avLst>
              <a:gd name="adj" fmla="val 5769"/>
            </a:avLst>
          </a:prstGeom>
          <a:solidFill>
            <a:srgbClr val="30262C"/>
          </a:solidFill>
          <a:ln w="10160">
            <a:solidFill>
              <a:srgbClr val="7051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9" name="Image 10" descr="preencoded.png">
            <a:extLst>
              <a:ext uri="{FF2B5EF4-FFF2-40B4-BE49-F238E27FC236}">
                <a16:creationId xmlns:a16="http://schemas.microsoft.com/office/drawing/2014/main" id="{5E2D7300-730B-4140-2B0D-9C64BB98847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178808" y="4617720"/>
            <a:ext cx="219456" cy="219456"/>
          </a:xfrm>
          <a:prstGeom prst="rect">
            <a:avLst/>
          </a:prstGeom>
        </p:spPr>
      </p:pic>
      <p:sp>
        <p:nvSpPr>
          <p:cNvPr id="60" name="Text 47">
            <a:extLst>
              <a:ext uri="{FF2B5EF4-FFF2-40B4-BE49-F238E27FC236}">
                <a16:creationId xmlns:a16="http://schemas.microsoft.com/office/drawing/2014/main" id="{9664D59F-715D-3F54-DF73-DE61C2E733F2}"/>
              </a:ext>
            </a:extLst>
          </p:cNvPr>
          <p:cNvSpPr/>
          <p:nvPr/>
        </p:nvSpPr>
        <p:spPr>
          <a:xfrm>
            <a:off x="4462272" y="4617720"/>
            <a:ext cx="8503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E6C8CE"/>
                </a:solidFill>
              </a:rPr>
              <a:t>analysis.ipynb</a:t>
            </a:r>
            <a:endParaRPr lang="en-US" sz="950" dirty="0"/>
          </a:p>
        </p:txBody>
      </p:sp>
      <p:sp>
        <p:nvSpPr>
          <p:cNvPr id="61" name="Text 48">
            <a:extLst>
              <a:ext uri="{FF2B5EF4-FFF2-40B4-BE49-F238E27FC236}">
                <a16:creationId xmlns:a16="http://schemas.microsoft.com/office/drawing/2014/main" id="{D752888E-2DB9-E08B-CF02-E0206F49E993}"/>
              </a:ext>
            </a:extLst>
          </p:cNvPr>
          <p:cNvSpPr/>
          <p:nvPr/>
        </p:nvSpPr>
        <p:spPr>
          <a:xfrm>
            <a:off x="950976" y="5230368"/>
            <a:ext cx="46634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i="1" dirty="0">
                <a:solidFill>
                  <a:srgbClr val="D8AEB6"/>
                </a:solidFill>
              </a:rPr>
              <a:t>User must know which file, version, coordinate system, and processing history are valid.</a:t>
            </a:r>
            <a:endParaRPr lang="en-US" sz="1150" dirty="0"/>
          </a:p>
        </p:txBody>
      </p:sp>
      <p:sp>
        <p:nvSpPr>
          <p:cNvPr id="62" name="Text 49">
            <a:extLst>
              <a:ext uri="{FF2B5EF4-FFF2-40B4-BE49-F238E27FC236}">
                <a16:creationId xmlns:a16="http://schemas.microsoft.com/office/drawing/2014/main" id="{44320C4C-CECE-7EBE-59E9-A356A0AD2A44}"/>
              </a:ext>
            </a:extLst>
          </p:cNvPr>
          <p:cNvSpPr/>
          <p:nvPr/>
        </p:nvSpPr>
        <p:spPr>
          <a:xfrm>
            <a:off x="6254496" y="3264408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kern="0" spc="130" dirty="0">
                <a:solidFill>
                  <a:srgbClr val="24D6CC"/>
                </a:solidFill>
              </a:rPr>
              <a:t>SERVICE VIEW</a:t>
            </a:r>
            <a:endParaRPr lang="en-US" sz="1150" dirty="0"/>
          </a:p>
        </p:txBody>
      </p:sp>
      <p:sp>
        <p:nvSpPr>
          <p:cNvPr id="63" name="Shape 50">
            <a:extLst>
              <a:ext uri="{FF2B5EF4-FFF2-40B4-BE49-F238E27FC236}">
                <a16:creationId xmlns:a16="http://schemas.microsoft.com/office/drawing/2014/main" id="{CD9747DD-9170-995D-EACE-FE6137E284F6}"/>
              </a:ext>
            </a:extLst>
          </p:cNvPr>
          <p:cNvSpPr/>
          <p:nvPr/>
        </p:nvSpPr>
        <p:spPr>
          <a:xfrm>
            <a:off x="6163056" y="3547872"/>
            <a:ext cx="5468112" cy="2029968"/>
          </a:xfrm>
          <a:prstGeom prst="roundRect">
            <a:avLst>
              <a:gd name="adj" fmla="val 2703"/>
            </a:avLst>
          </a:prstGeom>
          <a:solidFill>
            <a:srgbClr val="0B292D"/>
          </a:solidFill>
          <a:ln w="12700">
            <a:solidFill>
              <a:srgbClr val="178E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4" name="Shape 51">
            <a:extLst>
              <a:ext uri="{FF2B5EF4-FFF2-40B4-BE49-F238E27FC236}">
                <a16:creationId xmlns:a16="http://schemas.microsoft.com/office/drawing/2014/main" id="{54888B27-51C1-9A1F-FF5B-60DEF93BE7DF}"/>
              </a:ext>
            </a:extLst>
          </p:cNvPr>
          <p:cNvSpPr/>
          <p:nvPr/>
        </p:nvSpPr>
        <p:spPr>
          <a:xfrm>
            <a:off x="6419088" y="3840480"/>
            <a:ext cx="1517904" cy="1024128"/>
          </a:xfrm>
          <a:prstGeom prst="roundRect">
            <a:avLst>
              <a:gd name="adj" fmla="val 3571"/>
            </a:avLst>
          </a:prstGeom>
          <a:solidFill>
            <a:srgbClr val="10383C"/>
          </a:solidFill>
          <a:ln w="11430">
            <a:solidFill>
              <a:srgbClr val="1CB1A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5" name="Image 11" descr="preencoded.png">
            <a:extLst>
              <a:ext uri="{FF2B5EF4-FFF2-40B4-BE49-F238E27FC236}">
                <a16:creationId xmlns:a16="http://schemas.microsoft.com/office/drawing/2014/main" id="{DFB2F9E9-AF9A-711A-B424-C1E95FE643F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976872" y="3977640"/>
            <a:ext cx="384048" cy="384048"/>
          </a:xfrm>
          <a:prstGeom prst="rect">
            <a:avLst/>
          </a:prstGeom>
        </p:spPr>
      </p:pic>
      <p:sp>
        <p:nvSpPr>
          <p:cNvPr id="66" name="Text 52">
            <a:extLst>
              <a:ext uri="{FF2B5EF4-FFF2-40B4-BE49-F238E27FC236}">
                <a16:creationId xmlns:a16="http://schemas.microsoft.com/office/drawing/2014/main" id="{A69398C1-0155-AE65-A677-98BA9A9FB084}"/>
              </a:ext>
            </a:extLst>
          </p:cNvPr>
          <p:cNvSpPr/>
          <p:nvPr/>
        </p:nvSpPr>
        <p:spPr>
          <a:xfrm>
            <a:off x="6492240" y="4379976"/>
            <a:ext cx="1371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E1FFFC"/>
                </a:solidFill>
              </a:rPr>
              <a:t>Tomography data product</a:t>
            </a:r>
            <a:endParaRPr lang="en-US" sz="1050" dirty="0"/>
          </a:p>
        </p:txBody>
      </p:sp>
      <p:sp>
        <p:nvSpPr>
          <p:cNvPr id="67" name="Text 53">
            <a:extLst>
              <a:ext uri="{FF2B5EF4-FFF2-40B4-BE49-F238E27FC236}">
                <a16:creationId xmlns:a16="http://schemas.microsoft.com/office/drawing/2014/main" id="{7F05C0BF-E90D-AFBD-9D12-1971075DB07A}"/>
              </a:ext>
            </a:extLst>
          </p:cNvPr>
          <p:cNvSpPr/>
          <p:nvPr/>
        </p:nvSpPr>
        <p:spPr>
          <a:xfrm>
            <a:off x="6492240" y="4590288"/>
            <a:ext cx="13716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880" dirty="0">
                <a:solidFill>
                  <a:srgbClr val="9BCBC8"/>
                </a:solidFill>
              </a:rPr>
              <a:t>multiscale HDF5 / Zarr view</a:t>
            </a:r>
            <a:endParaRPr lang="en-US" sz="880" dirty="0"/>
          </a:p>
        </p:txBody>
      </p:sp>
      <p:sp>
        <p:nvSpPr>
          <p:cNvPr id="68" name="Shape 54">
            <a:extLst>
              <a:ext uri="{FF2B5EF4-FFF2-40B4-BE49-F238E27FC236}">
                <a16:creationId xmlns:a16="http://schemas.microsoft.com/office/drawing/2014/main" id="{CC098081-97E9-0214-4AEE-03A98533B3B4}"/>
              </a:ext>
            </a:extLst>
          </p:cNvPr>
          <p:cNvSpPr/>
          <p:nvPr/>
        </p:nvSpPr>
        <p:spPr>
          <a:xfrm>
            <a:off x="8138160" y="3840480"/>
            <a:ext cx="1517904" cy="1024128"/>
          </a:xfrm>
          <a:prstGeom prst="roundRect">
            <a:avLst>
              <a:gd name="adj" fmla="val 3571"/>
            </a:avLst>
          </a:prstGeom>
          <a:solidFill>
            <a:srgbClr val="10383C"/>
          </a:solidFill>
          <a:ln w="11430">
            <a:solidFill>
              <a:srgbClr val="1CB1A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9" name="Image 12" descr="preencoded.png">
            <a:extLst>
              <a:ext uri="{FF2B5EF4-FFF2-40B4-BE49-F238E27FC236}">
                <a16:creationId xmlns:a16="http://schemas.microsoft.com/office/drawing/2014/main" id="{01B1FC25-DC3A-458F-9F98-A0C3CA585A7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8695944" y="3977640"/>
            <a:ext cx="384048" cy="384048"/>
          </a:xfrm>
          <a:prstGeom prst="rect">
            <a:avLst/>
          </a:prstGeom>
        </p:spPr>
      </p:pic>
      <p:sp>
        <p:nvSpPr>
          <p:cNvPr id="70" name="Text 55">
            <a:extLst>
              <a:ext uri="{FF2B5EF4-FFF2-40B4-BE49-F238E27FC236}">
                <a16:creationId xmlns:a16="http://schemas.microsoft.com/office/drawing/2014/main" id="{E5753A41-D549-5DD1-3D64-929BB4C3F419}"/>
              </a:ext>
            </a:extLst>
          </p:cNvPr>
          <p:cNvSpPr/>
          <p:nvPr/>
        </p:nvSpPr>
        <p:spPr>
          <a:xfrm>
            <a:off x="8211312" y="4379976"/>
            <a:ext cx="1371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E1FFFC"/>
                </a:solidFill>
              </a:rPr>
              <a:t>Metadata + provenance</a:t>
            </a:r>
            <a:endParaRPr lang="en-US" sz="1050" dirty="0"/>
          </a:p>
        </p:txBody>
      </p:sp>
      <p:sp>
        <p:nvSpPr>
          <p:cNvPr id="71" name="Text 56">
            <a:extLst>
              <a:ext uri="{FF2B5EF4-FFF2-40B4-BE49-F238E27FC236}">
                <a16:creationId xmlns:a16="http://schemas.microsoft.com/office/drawing/2014/main" id="{F9673C9A-EC8D-3920-8F27-7A2EBB4C956F}"/>
              </a:ext>
            </a:extLst>
          </p:cNvPr>
          <p:cNvSpPr/>
          <p:nvPr/>
        </p:nvSpPr>
        <p:spPr>
          <a:xfrm>
            <a:off x="8211312" y="4590288"/>
            <a:ext cx="13716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 algn="ctr">
              <a:buNone/>
            </a:pPr>
            <a:r>
              <a:rPr lang="en-US" sz="880" dirty="0">
                <a:solidFill>
                  <a:srgbClr val="9BCBC8"/>
                </a:solidFill>
              </a:rPr>
              <a:t>sample, cycle, geometry, steps</a:t>
            </a:r>
            <a:endParaRPr lang="en-US" sz="880" dirty="0"/>
          </a:p>
        </p:txBody>
      </p:sp>
      <p:sp>
        <p:nvSpPr>
          <p:cNvPr id="72" name="Shape 57">
            <a:extLst>
              <a:ext uri="{FF2B5EF4-FFF2-40B4-BE49-F238E27FC236}">
                <a16:creationId xmlns:a16="http://schemas.microsoft.com/office/drawing/2014/main" id="{777658F9-CE87-A4BD-0419-0462597CF204}"/>
              </a:ext>
            </a:extLst>
          </p:cNvPr>
          <p:cNvSpPr/>
          <p:nvPr/>
        </p:nvSpPr>
        <p:spPr>
          <a:xfrm>
            <a:off x="9857232" y="3840480"/>
            <a:ext cx="1517904" cy="1024128"/>
          </a:xfrm>
          <a:prstGeom prst="roundRect">
            <a:avLst>
              <a:gd name="adj" fmla="val 3571"/>
            </a:avLst>
          </a:prstGeom>
          <a:solidFill>
            <a:srgbClr val="10383C"/>
          </a:solidFill>
          <a:ln w="11430">
            <a:solidFill>
              <a:srgbClr val="1CB1A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73" name="Image 13" descr="preencoded.png">
            <a:extLst>
              <a:ext uri="{FF2B5EF4-FFF2-40B4-BE49-F238E27FC236}">
                <a16:creationId xmlns:a16="http://schemas.microsoft.com/office/drawing/2014/main" id="{43B78360-5362-4AF8-8272-B5173E6F12D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0415016" y="3977640"/>
            <a:ext cx="384048" cy="384048"/>
          </a:xfrm>
          <a:prstGeom prst="rect">
            <a:avLst/>
          </a:prstGeom>
        </p:spPr>
      </p:pic>
      <p:sp>
        <p:nvSpPr>
          <p:cNvPr id="74" name="Text 58">
            <a:extLst>
              <a:ext uri="{FF2B5EF4-FFF2-40B4-BE49-F238E27FC236}">
                <a16:creationId xmlns:a16="http://schemas.microsoft.com/office/drawing/2014/main" id="{15386D79-0EED-9D78-096B-B94B6B5B8930}"/>
              </a:ext>
            </a:extLst>
          </p:cNvPr>
          <p:cNvSpPr/>
          <p:nvPr/>
        </p:nvSpPr>
        <p:spPr>
          <a:xfrm>
            <a:off x="9930384" y="4379976"/>
            <a:ext cx="1371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E1FFFC"/>
                </a:solidFill>
              </a:rPr>
              <a:t>Stable interfaces</a:t>
            </a:r>
            <a:endParaRPr lang="en-US" sz="1050" dirty="0"/>
          </a:p>
        </p:txBody>
      </p:sp>
      <p:sp>
        <p:nvSpPr>
          <p:cNvPr id="75" name="Text 59">
            <a:extLst>
              <a:ext uri="{FF2B5EF4-FFF2-40B4-BE49-F238E27FC236}">
                <a16:creationId xmlns:a16="http://schemas.microsoft.com/office/drawing/2014/main" id="{D50ABFFB-E53F-6A01-5E9B-F4A454988D94}"/>
              </a:ext>
            </a:extLst>
          </p:cNvPr>
          <p:cNvSpPr/>
          <p:nvPr/>
        </p:nvSpPr>
        <p:spPr>
          <a:xfrm>
            <a:off x="9930384" y="4590288"/>
            <a:ext cx="13716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880" dirty="0">
                <a:solidFill>
                  <a:srgbClr val="9BCBC8"/>
                </a:solidFill>
              </a:rPr>
              <a:t>REST / HSDS / MCP</a:t>
            </a:r>
            <a:endParaRPr lang="en-US" sz="880" dirty="0"/>
          </a:p>
        </p:txBody>
      </p:sp>
      <p:sp>
        <p:nvSpPr>
          <p:cNvPr id="76" name="Text 60">
            <a:extLst>
              <a:ext uri="{FF2B5EF4-FFF2-40B4-BE49-F238E27FC236}">
                <a16:creationId xmlns:a16="http://schemas.microsoft.com/office/drawing/2014/main" id="{3F706E50-1ABA-F6C8-3E80-AB6BDCF0D60A}"/>
              </a:ext>
            </a:extLst>
          </p:cNvPr>
          <p:cNvSpPr/>
          <p:nvPr/>
        </p:nvSpPr>
        <p:spPr>
          <a:xfrm>
            <a:off x="6419088" y="5120640"/>
            <a:ext cx="4956048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20" b="1" dirty="0">
                <a:solidFill>
                  <a:srgbClr val="57D3A0"/>
                </a:solidFill>
              </a:rPr>
              <a:t>JupyterHub • Data Portal • visualization • ML pipelines • AI agents</a:t>
            </a:r>
            <a:endParaRPr lang="en-US" sz="1220" dirty="0"/>
          </a:p>
        </p:txBody>
      </p:sp>
      <p:sp>
        <p:nvSpPr>
          <p:cNvPr id="77" name="Shape 61">
            <a:extLst>
              <a:ext uri="{FF2B5EF4-FFF2-40B4-BE49-F238E27FC236}">
                <a16:creationId xmlns:a16="http://schemas.microsoft.com/office/drawing/2014/main" id="{08FAF801-2140-622D-4B40-62AE42C0CBC2}"/>
              </a:ext>
            </a:extLst>
          </p:cNvPr>
          <p:cNvSpPr/>
          <p:nvPr/>
        </p:nvSpPr>
        <p:spPr>
          <a:xfrm>
            <a:off x="1586484" y="5925312"/>
            <a:ext cx="8938260" cy="457200"/>
          </a:xfrm>
          <a:prstGeom prst="roundRect">
            <a:avLst>
              <a:gd name="adj" fmla="val 8000"/>
            </a:avLst>
          </a:prstGeom>
          <a:solidFill>
            <a:srgbClr val="123B40"/>
          </a:solidFill>
          <a:ln w="10160">
            <a:solidFill>
              <a:srgbClr val="24D6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8" name="Text 62">
            <a:extLst>
              <a:ext uri="{FF2B5EF4-FFF2-40B4-BE49-F238E27FC236}">
                <a16:creationId xmlns:a16="http://schemas.microsoft.com/office/drawing/2014/main" id="{A394705E-84AC-071A-40C0-9BFAAFFE6262}"/>
              </a:ext>
            </a:extLst>
          </p:cNvPr>
          <p:cNvSpPr/>
          <p:nvPr/>
        </p:nvSpPr>
        <p:spPr>
          <a:xfrm>
            <a:off x="1097280" y="6035040"/>
            <a:ext cx="99669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10" b="1" dirty="0">
                <a:solidFill>
                  <a:srgbClr val="EEFFFD"/>
                </a:solidFill>
              </a:rPr>
              <a:t>Files still store the bytes. The service layer exposes the right representation, context, and access path for the scientific question.</a:t>
            </a:r>
            <a:endParaRPr lang="en-US" sz="1310" dirty="0"/>
          </a:p>
        </p:txBody>
      </p:sp>
    </p:spTree>
    <p:extLst>
      <p:ext uri="{BB962C8B-B14F-4D97-AF65-F5344CB8AC3E}">
        <p14:creationId xmlns:p14="http://schemas.microsoft.com/office/powerpoint/2010/main" val="18249401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Image 0" descr="/mnt/data/9bce3e9e2d.png">
            <a:extLst>
              <a:ext uri="{FF2B5EF4-FFF2-40B4-BE49-F238E27FC236}">
                <a16:creationId xmlns:a16="http://schemas.microsoft.com/office/drawing/2014/main" id="{C005A891-3C63-BF59-05CB-DA84E5A24A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11" b="7811"/>
          <a:stretch/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42" name="Shape 0">
            <a:extLst>
              <a:ext uri="{FF2B5EF4-FFF2-40B4-BE49-F238E27FC236}">
                <a16:creationId xmlns:a16="http://schemas.microsoft.com/office/drawing/2014/main" id="{EB843E8E-5F22-638A-EA50-D2A041835D69}"/>
              </a:ext>
            </a:extLst>
          </p:cNvPr>
          <p:cNvSpPr/>
          <p:nvPr/>
        </p:nvSpPr>
        <p:spPr>
          <a:xfrm>
            <a:off x="-1" y="91440"/>
            <a:ext cx="12191695" cy="6858000"/>
          </a:xfrm>
          <a:prstGeom prst="rect">
            <a:avLst/>
          </a:prstGeom>
          <a:solidFill>
            <a:srgbClr val="01050A">
              <a:alpha val="62000"/>
            </a:srgbClr>
          </a:solidFill>
          <a:ln w="12700">
            <a:solidFill>
              <a:srgbClr val="01050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Shape 1">
            <a:extLst>
              <a:ext uri="{FF2B5EF4-FFF2-40B4-BE49-F238E27FC236}">
                <a16:creationId xmlns:a16="http://schemas.microsoft.com/office/drawing/2014/main" id="{8675A0E9-EC0B-7F3B-1FDE-80A314F6C4E7}"/>
              </a:ext>
            </a:extLst>
          </p:cNvPr>
          <p:cNvSpPr/>
          <p:nvPr/>
        </p:nvSpPr>
        <p:spPr>
          <a:xfrm>
            <a:off x="0" y="0"/>
            <a:ext cx="12191695" cy="1234440"/>
          </a:xfrm>
          <a:prstGeom prst="rect">
            <a:avLst/>
          </a:prstGeom>
          <a:solidFill>
            <a:srgbClr val="01050A">
              <a:alpha val="98000"/>
            </a:srgbClr>
          </a:solidFill>
          <a:ln w="12700">
            <a:solidFill>
              <a:srgbClr val="01050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Shape 3">
            <a:extLst>
              <a:ext uri="{FF2B5EF4-FFF2-40B4-BE49-F238E27FC236}">
                <a16:creationId xmlns:a16="http://schemas.microsoft.com/office/drawing/2014/main" id="{A237E07C-B7BE-A75F-517C-848EF3442F71}"/>
              </a:ext>
            </a:extLst>
          </p:cNvPr>
          <p:cNvSpPr/>
          <p:nvPr/>
        </p:nvSpPr>
        <p:spPr>
          <a:xfrm>
            <a:off x="0" y="0"/>
            <a:ext cx="12191695" cy="73152"/>
          </a:xfrm>
          <a:prstGeom prst="rect">
            <a:avLst/>
          </a:prstGeom>
          <a:solidFill>
            <a:srgbClr val="22D3EE"/>
          </a:solidFill>
          <a:ln w="12700">
            <a:solidFill>
              <a:srgbClr val="22D3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5" name="Text 4">
            <a:extLst>
              <a:ext uri="{FF2B5EF4-FFF2-40B4-BE49-F238E27FC236}">
                <a16:creationId xmlns:a16="http://schemas.microsoft.com/office/drawing/2014/main" id="{C184D393-4EAD-71E6-A29A-45472903D13B}"/>
              </a:ext>
            </a:extLst>
          </p:cNvPr>
          <p:cNvSpPr/>
          <p:nvPr/>
        </p:nvSpPr>
        <p:spPr>
          <a:xfrm>
            <a:off x="566928" y="384048"/>
            <a:ext cx="7498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ea typeface="Aptos Display" pitchFamily="34" charset="-122"/>
                <a:cs typeface="Aptos Display" pitchFamily="34" charset="-120"/>
              </a:rPr>
              <a:t>TRANSFORMING DATA INTO INFORMATION</a:t>
            </a:r>
            <a:endParaRPr lang="en-US" sz="2600" dirty="0"/>
          </a:p>
        </p:txBody>
      </p:sp>
      <p:sp>
        <p:nvSpPr>
          <p:cNvPr id="46" name="Text 5">
            <a:extLst>
              <a:ext uri="{FF2B5EF4-FFF2-40B4-BE49-F238E27FC236}">
                <a16:creationId xmlns:a16="http://schemas.microsoft.com/office/drawing/2014/main" id="{86582B8F-A0CF-A35C-F688-D891640AC1CB}"/>
              </a:ext>
            </a:extLst>
          </p:cNvPr>
          <p:cNvSpPr/>
          <p:nvPr/>
        </p:nvSpPr>
        <p:spPr>
          <a:xfrm>
            <a:off x="576072" y="832104"/>
            <a:ext cx="7863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dirty="0">
                <a:solidFill>
                  <a:srgbClr val="BFE8F7"/>
                </a:solidFill>
                <a:ea typeface="Aptos" pitchFamily="34" charset="-122"/>
                <a:cs typeface="Aptos" pitchFamily="34" charset="-120"/>
              </a:rPr>
              <a:t>Each transformation should increase the density of useful scientific information</a:t>
            </a:r>
            <a:endParaRPr lang="en-US" sz="1550" dirty="0"/>
          </a:p>
        </p:txBody>
      </p:sp>
      <p:sp>
        <p:nvSpPr>
          <p:cNvPr id="47" name="Text 6">
            <a:extLst>
              <a:ext uri="{FF2B5EF4-FFF2-40B4-BE49-F238E27FC236}">
                <a16:creationId xmlns:a16="http://schemas.microsoft.com/office/drawing/2014/main" id="{DF764714-AF13-FE6E-F4FD-2FCF48B4067F}"/>
              </a:ext>
            </a:extLst>
          </p:cNvPr>
          <p:cNvSpPr/>
          <p:nvPr/>
        </p:nvSpPr>
        <p:spPr>
          <a:xfrm>
            <a:off x="594360" y="1307592"/>
            <a:ext cx="23317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kern="0" spc="110" dirty="0">
                <a:solidFill>
                  <a:srgbClr val="86A9C6"/>
                </a:solidFill>
                <a:ea typeface="Aptos" pitchFamily="34" charset="-122"/>
                <a:cs typeface="Aptos" pitchFamily="34" charset="-120"/>
              </a:rPr>
              <a:t>DATA VOLUME + REDUNDANCY</a:t>
            </a:r>
            <a:endParaRPr lang="en-US" sz="1050" dirty="0"/>
          </a:p>
        </p:txBody>
      </p:sp>
      <p:sp>
        <p:nvSpPr>
          <p:cNvPr id="48" name="Shape 7">
            <a:extLst>
              <a:ext uri="{FF2B5EF4-FFF2-40B4-BE49-F238E27FC236}">
                <a16:creationId xmlns:a16="http://schemas.microsoft.com/office/drawing/2014/main" id="{D5F4E3ED-EA2A-6450-F3B6-68BF809DA940}"/>
              </a:ext>
            </a:extLst>
          </p:cNvPr>
          <p:cNvSpPr/>
          <p:nvPr/>
        </p:nvSpPr>
        <p:spPr>
          <a:xfrm>
            <a:off x="2788920" y="1426464"/>
            <a:ext cx="2788920" cy="914"/>
          </a:xfrm>
          <a:prstGeom prst="line">
            <a:avLst/>
          </a:prstGeom>
          <a:noFill/>
          <a:ln w="20320">
            <a:solidFill>
              <a:srgbClr val="6486A3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49" name="Text 8">
            <a:extLst>
              <a:ext uri="{FF2B5EF4-FFF2-40B4-BE49-F238E27FC236}">
                <a16:creationId xmlns:a16="http://schemas.microsoft.com/office/drawing/2014/main" id="{140F1D31-DC2E-6E0F-9745-D4EF2B74D621}"/>
              </a:ext>
            </a:extLst>
          </p:cNvPr>
          <p:cNvSpPr/>
          <p:nvPr/>
        </p:nvSpPr>
        <p:spPr>
          <a:xfrm>
            <a:off x="4736592" y="1225296"/>
            <a:ext cx="80467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86A9C6"/>
                </a:solidFill>
                <a:ea typeface="Aptos" pitchFamily="34" charset="-122"/>
                <a:cs typeface="Aptos" pitchFamily="34" charset="-120"/>
              </a:rPr>
              <a:t>DECREASE</a:t>
            </a:r>
            <a:endParaRPr lang="en-US" sz="900" dirty="0"/>
          </a:p>
        </p:txBody>
      </p:sp>
      <p:sp>
        <p:nvSpPr>
          <p:cNvPr id="50" name="Text 9">
            <a:extLst>
              <a:ext uri="{FF2B5EF4-FFF2-40B4-BE49-F238E27FC236}">
                <a16:creationId xmlns:a16="http://schemas.microsoft.com/office/drawing/2014/main" id="{663C863F-63EC-6370-8EB3-0678A1060969}"/>
              </a:ext>
            </a:extLst>
          </p:cNvPr>
          <p:cNvSpPr/>
          <p:nvPr/>
        </p:nvSpPr>
        <p:spPr>
          <a:xfrm>
            <a:off x="6492240" y="1307592"/>
            <a:ext cx="3063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kern="0" spc="100" dirty="0">
                <a:solidFill>
                  <a:srgbClr val="67E8F9"/>
                </a:solidFill>
                <a:ea typeface="Aptos" pitchFamily="34" charset="-122"/>
                <a:cs typeface="Aptos" pitchFamily="34" charset="-120"/>
              </a:rPr>
              <a:t>INFORMATION DENSITY + INTERPRETABILITY</a:t>
            </a:r>
            <a:endParaRPr lang="en-US" sz="1050" dirty="0"/>
          </a:p>
        </p:txBody>
      </p:sp>
      <p:sp>
        <p:nvSpPr>
          <p:cNvPr id="51" name="Shape 10">
            <a:extLst>
              <a:ext uri="{FF2B5EF4-FFF2-40B4-BE49-F238E27FC236}">
                <a16:creationId xmlns:a16="http://schemas.microsoft.com/office/drawing/2014/main" id="{CCDBC5CE-72F1-95E2-CBF8-504EE4C975E3}"/>
              </a:ext>
            </a:extLst>
          </p:cNvPr>
          <p:cNvSpPr/>
          <p:nvPr/>
        </p:nvSpPr>
        <p:spPr>
          <a:xfrm>
            <a:off x="9628632" y="1426464"/>
            <a:ext cx="1847088" cy="914"/>
          </a:xfrm>
          <a:prstGeom prst="line">
            <a:avLst/>
          </a:prstGeom>
          <a:noFill/>
          <a:ln w="22860">
            <a:solidFill>
              <a:srgbClr val="22D3EE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52" name="Text 11">
            <a:extLst>
              <a:ext uri="{FF2B5EF4-FFF2-40B4-BE49-F238E27FC236}">
                <a16:creationId xmlns:a16="http://schemas.microsoft.com/office/drawing/2014/main" id="{D2D7F317-27BD-4858-4C59-8A6EB2B5CF4E}"/>
              </a:ext>
            </a:extLst>
          </p:cNvPr>
          <p:cNvSpPr/>
          <p:nvPr/>
        </p:nvSpPr>
        <p:spPr>
          <a:xfrm>
            <a:off x="10716768" y="1225296"/>
            <a:ext cx="74980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67E8F9"/>
                </a:solidFill>
                <a:ea typeface="Aptos" pitchFamily="34" charset="-122"/>
                <a:cs typeface="Aptos" pitchFamily="34" charset="-120"/>
              </a:rPr>
              <a:t>INCREASE</a:t>
            </a:r>
            <a:endParaRPr lang="en-US" sz="900" dirty="0"/>
          </a:p>
        </p:txBody>
      </p:sp>
      <p:sp>
        <p:nvSpPr>
          <p:cNvPr id="53" name="Shape 12">
            <a:extLst>
              <a:ext uri="{FF2B5EF4-FFF2-40B4-BE49-F238E27FC236}">
                <a16:creationId xmlns:a16="http://schemas.microsoft.com/office/drawing/2014/main" id="{F37D1979-92C2-311D-E73E-6905932FAAA0}"/>
              </a:ext>
            </a:extLst>
          </p:cNvPr>
          <p:cNvSpPr/>
          <p:nvPr/>
        </p:nvSpPr>
        <p:spPr>
          <a:xfrm>
            <a:off x="411480" y="4736592"/>
            <a:ext cx="1627632" cy="1133856"/>
          </a:xfrm>
          <a:prstGeom prst="roundRect">
            <a:avLst>
              <a:gd name="adj" fmla="val 4032"/>
            </a:avLst>
          </a:prstGeom>
          <a:solidFill>
            <a:srgbClr val="061528">
              <a:alpha val="95000"/>
            </a:srgbClr>
          </a:solidFill>
          <a:ln w="12700">
            <a:solidFill>
              <a:srgbClr val="2EA9D1">
                <a:alpha val="76000"/>
              </a:srgbClr>
            </a:solidFill>
            <a:prstDash val="solid"/>
          </a:ln>
          <a:effectLst>
            <a:outerShdw blurRad="17780" dist="7620" dir="2700000" algn="bl" rotWithShape="0">
              <a:srgbClr val="000000">
                <a:alpha val="2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4" name="Text 13">
            <a:extLst>
              <a:ext uri="{FF2B5EF4-FFF2-40B4-BE49-F238E27FC236}">
                <a16:creationId xmlns:a16="http://schemas.microsoft.com/office/drawing/2014/main" id="{5BFE3C18-7DED-2BCD-53D0-9173BEA0D50E}"/>
              </a:ext>
            </a:extLst>
          </p:cNvPr>
          <p:cNvSpPr/>
          <p:nvPr/>
        </p:nvSpPr>
        <p:spPr>
          <a:xfrm>
            <a:off x="502920" y="4919472"/>
            <a:ext cx="144475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67E8F9"/>
                </a:solidFill>
                <a:ea typeface="Aptos" pitchFamily="34" charset="-122"/>
                <a:cs typeface="Aptos" pitchFamily="34" charset="-120"/>
              </a:rPr>
              <a:t>DETECTOR SIGNALS</a:t>
            </a:r>
            <a:endParaRPr lang="en-US" sz="1050" dirty="0"/>
          </a:p>
        </p:txBody>
      </p:sp>
      <p:sp>
        <p:nvSpPr>
          <p:cNvPr id="55" name="Text 14">
            <a:extLst>
              <a:ext uri="{FF2B5EF4-FFF2-40B4-BE49-F238E27FC236}">
                <a16:creationId xmlns:a16="http://schemas.microsoft.com/office/drawing/2014/main" id="{A8BDFA00-175D-7C52-320A-8013C918DB14}"/>
              </a:ext>
            </a:extLst>
          </p:cNvPr>
          <p:cNvSpPr/>
          <p:nvPr/>
        </p:nvSpPr>
        <p:spPr>
          <a:xfrm>
            <a:off x="502920" y="5285232"/>
            <a:ext cx="144475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D9EAF7"/>
                </a:solidFill>
                <a:ea typeface="Aptos" pitchFamily="34" charset="-122"/>
                <a:cs typeface="Aptos" pitchFamily="34" charset="-120"/>
              </a:rPr>
              <a:t>Raw projections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D9EAF7"/>
                </a:solidFill>
                <a:ea typeface="Aptos" pitchFamily="34" charset="-122"/>
                <a:cs typeface="Aptos" pitchFamily="34" charset="-120"/>
              </a:rPr>
              <a:t>High rate, low context</a:t>
            </a:r>
            <a:endParaRPr lang="en-US" sz="1050" dirty="0"/>
          </a:p>
        </p:txBody>
      </p:sp>
      <p:sp>
        <p:nvSpPr>
          <p:cNvPr id="56" name="Text 15">
            <a:extLst>
              <a:ext uri="{FF2B5EF4-FFF2-40B4-BE49-F238E27FC236}">
                <a16:creationId xmlns:a16="http://schemas.microsoft.com/office/drawing/2014/main" id="{98AFEFFC-D2E9-0A8D-824F-2ED00D4C9225}"/>
              </a:ext>
            </a:extLst>
          </p:cNvPr>
          <p:cNvSpPr/>
          <p:nvPr/>
        </p:nvSpPr>
        <p:spPr>
          <a:xfrm>
            <a:off x="2084832" y="5093208"/>
            <a:ext cx="228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67E8F9"/>
                </a:solidFill>
                <a:ea typeface="Aptos" pitchFamily="34" charset="-122"/>
                <a:cs typeface="Aptos" pitchFamily="34" charset="-120"/>
              </a:rPr>
              <a:t>→</a:t>
            </a:r>
            <a:endParaRPr lang="en-US" sz="1700" dirty="0"/>
          </a:p>
        </p:txBody>
      </p:sp>
      <p:sp>
        <p:nvSpPr>
          <p:cNvPr id="57" name="Shape 16">
            <a:extLst>
              <a:ext uri="{FF2B5EF4-FFF2-40B4-BE49-F238E27FC236}">
                <a16:creationId xmlns:a16="http://schemas.microsoft.com/office/drawing/2014/main" id="{7855BDEF-85D1-009E-26FE-2A4D764C3BCB}"/>
              </a:ext>
            </a:extLst>
          </p:cNvPr>
          <p:cNvSpPr/>
          <p:nvPr/>
        </p:nvSpPr>
        <p:spPr>
          <a:xfrm>
            <a:off x="2331720" y="4736592"/>
            <a:ext cx="1609344" cy="1133856"/>
          </a:xfrm>
          <a:prstGeom prst="roundRect">
            <a:avLst>
              <a:gd name="adj" fmla="val 4032"/>
            </a:avLst>
          </a:prstGeom>
          <a:solidFill>
            <a:srgbClr val="061528">
              <a:alpha val="95000"/>
            </a:srgbClr>
          </a:solidFill>
          <a:ln w="12700">
            <a:solidFill>
              <a:srgbClr val="2EA9D1">
                <a:alpha val="76000"/>
              </a:srgbClr>
            </a:solidFill>
            <a:prstDash val="solid"/>
          </a:ln>
          <a:effectLst>
            <a:outerShdw blurRad="17780" dist="7620" dir="2700000" algn="bl" rotWithShape="0">
              <a:srgbClr val="000000">
                <a:alpha val="2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8" name="Text 17">
            <a:extLst>
              <a:ext uri="{FF2B5EF4-FFF2-40B4-BE49-F238E27FC236}">
                <a16:creationId xmlns:a16="http://schemas.microsoft.com/office/drawing/2014/main" id="{E739A109-0625-5D54-5CBC-9B8FD5890662}"/>
              </a:ext>
            </a:extLst>
          </p:cNvPr>
          <p:cNvSpPr/>
          <p:nvPr/>
        </p:nvSpPr>
        <p:spPr>
          <a:xfrm>
            <a:off x="2423160" y="4919472"/>
            <a:ext cx="1426464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67E8F9"/>
                </a:solidFill>
                <a:ea typeface="Aptos" pitchFamily="34" charset="-122"/>
                <a:cs typeface="Aptos" pitchFamily="34" charset="-120"/>
              </a:rPr>
              <a:t>SCIENTIFIC FILES</a:t>
            </a:r>
            <a:endParaRPr lang="en-US" sz="1050" dirty="0"/>
          </a:p>
        </p:txBody>
      </p:sp>
      <p:sp>
        <p:nvSpPr>
          <p:cNvPr id="59" name="Text 18">
            <a:extLst>
              <a:ext uri="{FF2B5EF4-FFF2-40B4-BE49-F238E27FC236}">
                <a16:creationId xmlns:a16="http://schemas.microsoft.com/office/drawing/2014/main" id="{D7BA7CB3-ADA7-4908-FF90-D531317B0387}"/>
              </a:ext>
            </a:extLst>
          </p:cNvPr>
          <p:cNvSpPr/>
          <p:nvPr/>
        </p:nvSpPr>
        <p:spPr>
          <a:xfrm>
            <a:off x="2423160" y="5285232"/>
            <a:ext cx="1426464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D9EAF7"/>
                </a:solidFill>
                <a:ea typeface="Aptos" pitchFamily="34" charset="-122"/>
                <a:cs typeface="Aptos" pitchFamily="34" charset="-120"/>
              </a:rPr>
              <a:t>HDF5 / NeXus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D9EAF7"/>
                </a:solidFill>
                <a:ea typeface="Aptos" pitchFamily="34" charset="-122"/>
                <a:cs typeface="Aptos" pitchFamily="34" charset="-120"/>
              </a:rPr>
              <a:t>Data + metadata</a:t>
            </a:r>
            <a:endParaRPr lang="en-US" sz="1050" dirty="0"/>
          </a:p>
        </p:txBody>
      </p:sp>
      <p:sp>
        <p:nvSpPr>
          <p:cNvPr id="60" name="Text 19">
            <a:extLst>
              <a:ext uri="{FF2B5EF4-FFF2-40B4-BE49-F238E27FC236}">
                <a16:creationId xmlns:a16="http://schemas.microsoft.com/office/drawing/2014/main" id="{B9639D8B-57C4-F399-690C-3710FE3A36DB}"/>
              </a:ext>
            </a:extLst>
          </p:cNvPr>
          <p:cNvSpPr/>
          <p:nvPr/>
        </p:nvSpPr>
        <p:spPr>
          <a:xfrm>
            <a:off x="3986784" y="5093208"/>
            <a:ext cx="228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67E8F9"/>
                </a:solidFill>
                <a:ea typeface="Aptos" pitchFamily="34" charset="-122"/>
                <a:cs typeface="Aptos" pitchFamily="34" charset="-120"/>
              </a:rPr>
              <a:t>→</a:t>
            </a:r>
            <a:endParaRPr lang="en-US" sz="1700" dirty="0"/>
          </a:p>
        </p:txBody>
      </p:sp>
      <p:sp>
        <p:nvSpPr>
          <p:cNvPr id="61" name="Shape 20">
            <a:extLst>
              <a:ext uri="{FF2B5EF4-FFF2-40B4-BE49-F238E27FC236}">
                <a16:creationId xmlns:a16="http://schemas.microsoft.com/office/drawing/2014/main" id="{D68AEB50-1ECD-D7F1-72DC-70ED5B2EF1F6}"/>
              </a:ext>
            </a:extLst>
          </p:cNvPr>
          <p:cNvSpPr/>
          <p:nvPr/>
        </p:nvSpPr>
        <p:spPr>
          <a:xfrm>
            <a:off x="4224528" y="4736592"/>
            <a:ext cx="1609344" cy="1133856"/>
          </a:xfrm>
          <a:prstGeom prst="roundRect">
            <a:avLst>
              <a:gd name="adj" fmla="val 4032"/>
            </a:avLst>
          </a:prstGeom>
          <a:solidFill>
            <a:srgbClr val="061528">
              <a:alpha val="95000"/>
            </a:srgbClr>
          </a:solidFill>
          <a:ln w="12700">
            <a:solidFill>
              <a:srgbClr val="2EA9D1">
                <a:alpha val="76000"/>
              </a:srgbClr>
            </a:solidFill>
            <a:prstDash val="solid"/>
          </a:ln>
          <a:effectLst>
            <a:outerShdw blurRad="17780" dist="7620" dir="2700000" algn="bl" rotWithShape="0">
              <a:srgbClr val="000000">
                <a:alpha val="2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2" name="Text 21">
            <a:extLst>
              <a:ext uri="{FF2B5EF4-FFF2-40B4-BE49-F238E27FC236}">
                <a16:creationId xmlns:a16="http://schemas.microsoft.com/office/drawing/2014/main" id="{0E8F26FA-7307-DAE5-42FB-B9916A3240DC}"/>
              </a:ext>
            </a:extLst>
          </p:cNvPr>
          <p:cNvSpPr/>
          <p:nvPr/>
        </p:nvSpPr>
        <p:spPr>
          <a:xfrm>
            <a:off x="4315968" y="4919472"/>
            <a:ext cx="1426464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67E8F9"/>
                </a:solidFill>
                <a:ea typeface="Aptos" pitchFamily="34" charset="-122"/>
                <a:cs typeface="Aptos" pitchFamily="34" charset="-120"/>
              </a:rPr>
              <a:t>PROCESSED DATA</a:t>
            </a:r>
            <a:endParaRPr lang="en-US" sz="1050" dirty="0"/>
          </a:p>
        </p:txBody>
      </p:sp>
      <p:sp>
        <p:nvSpPr>
          <p:cNvPr id="63" name="Text 22">
            <a:extLst>
              <a:ext uri="{FF2B5EF4-FFF2-40B4-BE49-F238E27FC236}">
                <a16:creationId xmlns:a16="http://schemas.microsoft.com/office/drawing/2014/main" id="{616196B1-0DCD-6C6C-5ACE-22BF5B70044D}"/>
              </a:ext>
            </a:extLst>
          </p:cNvPr>
          <p:cNvSpPr/>
          <p:nvPr/>
        </p:nvSpPr>
        <p:spPr>
          <a:xfrm>
            <a:off x="4315968" y="5285232"/>
            <a:ext cx="1426464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D9EAF7"/>
                </a:solidFill>
                <a:ea typeface="Aptos" pitchFamily="34" charset="-122"/>
                <a:cs typeface="Aptos" pitchFamily="34" charset="-120"/>
              </a:rPr>
              <a:t>Corrected projections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D9EAF7"/>
                </a:solidFill>
                <a:ea typeface="Aptos" pitchFamily="34" charset="-122"/>
                <a:cs typeface="Aptos" pitchFamily="34" charset="-120"/>
              </a:rPr>
              <a:t>3D reconstruction</a:t>
            </a:r>
            <a:endParaRPr lang="en-US" sz="1050" dirty="0"/>
          </a:p>
        </p:txBody>
      </p:sp>
      <p:sp>
        <p:nvSpPr>
          <p:cNvPr id="64" name="Text 23">
            <a:extLst>
              <a:ext uri="{FF2B5EF4-FFF2-40B4-BE49-F238E27FC236}">
                <a16:creationId xmlns:a16="http://schemas.microsoft.com/office/drawing/2014/main" id="{98B82A54-7CC6-FF6C-D76E-30EE1B6E3E6B}"/>
              </a:ext>
            </a:extLst>
          </p:cNvPr>
          <p:cNvSpPr/>
          <p:nvPr/>
        </p:nvSpPr>
        <p:spPr>
          <a:xfrm>
            <a:off x="5879592" y="5093208"/>
            <a:ext cx="228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67E8F9"/>
                </a:solidFill>
                <a:ea typeface="Aptos" pitchFamily="34" charset="-122"/>
                <a:cs typeface="Aptos" pitchFamily="34" charset="-120"/>
              </a:rPr>
              <a:t>→</a:t>
            </a:r>
            <a:endParaRPr lang="en-US" sz="1700" dirty="0"/>
          </a:p>
        </p:txBody>
      </p:sp>
      <p:sp>
        <p:nvSpPr>
          <p:cNvPr id="65" name="Shape 24">
            <a:extLst>
              <a:ext uri="{FF2B5EF4-FFF2-40B4-BE49-F238E27FC236}">
                <a16:creationId xmlns:a16="http://schemas.microsoft.com/office/drawing/2014/main" id="{BDE4B01D-956E-1EE6-F6E4-221A413A33B5}"/>
              </a:ext>
            </a:extLst>
          </p:cNvPr>
          <p:cNvSpPr/>
          <p:nvPr/>
        </p:nvSpPr>
        <p:spPr>
          <a:xfrm>
            <a:off x="6117336" y="4736592"/>
            <a:ext cx="1627632" cy="1133856"/>
          </a:xfrm>
          <a:prstGeom prst="roundRect">
            <a:avLst>
              <a:gd name="adj" fmla="val 4032"/>
            </a:avLst>
          </a:prstGeom>
          <a:solidFill>
            <a:srgbClr val="160C2C">
              <a:alpha val="95000"/>
            </a:srgbClr>
          </a:solidFill>
          <a:ln w="12700">
            <a:solidFill>
              <a:srgbClr val="9067D8">
                <a:alpha val="76000"/>
              </a:srgbClr>
            </a:solidFill>
            <a:prstDash val="solid"/>
          </a:ln>
          <a:effectLst>
            <a:outerShdw blurRad="17780" dist="7620" dir="2700000" algn="bl" rotWithShape="0">
              <a:srgbClr val="000000">
                <a:alpha val="2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6" name="Text 25">
            <a:extLst>
              <a:ext uri="{FF2B5EF4-FFF2-40B4-BE49-F238E27FC236}">
                <a16:creationId xmlns:a16="http://schemas.microsoft.com/office/drawing/2014/main" id="{E5344BA4-FD0D-3788-CDA7-FDE8A230DFB0}"/>
              </a:ext>
            </a:extLst>
          </p:cNvPr>
          <p:cNvSpPr/>
          <p:nvPr/>
        </p:nvSpPr>
        <p:spPr>
          <a:xfrm>
            <a:off x="6208776" y="4919472"/>
            <a:ext cx="144475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D8B4FE"/>
                </a:solidFill>
                <a:ea typeface="Aptos" pitchFamily="34" charset="-122"/>
                <a:cs typeface="Aptos" pitchFamily="34" charset="-120"/>
              </a:rPr>
              <a:t>OPTIMIZED DATA</a:t>
            </a:r>
            <a:endParaRPr lang="en-US" sz="1050" dirty="0"/>
          </a:p>
        </p:txBody>
      </p:sp>
      <p:sp>
        <p:nvSpPr>
          <p:cNvPr id="67" name="Text 26">
            <a:extLst>
              <a:ext uri="{FF2B5EF4-FFF2-40B4-BE49-F238E27FC236}">
                <a16:creationId xmlns:a16="http://schemas.microsoft.com/office/drawing/2014/main" id="{310A99EC-CE31-1FD1-B767-64B1F126EEAD}"/>
              </a:ext>
            </a:extLst>
          </p:cNvPr>
          <p:cNvSpPr/>
          <p:nvPr/>
        </p:nvSpPr>
        <p:spPr>
          <a:xfrm>
            <a:off x="6208776" y="5285232"/>
            <a:ext cx="144475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D9EAF7"/>
                </a:solidFill>
                <a:ea typeface="Aptos" pitchFamily="34" charset="-122"/>
                <a:cs typeface="Aptos" pitchFamily="34" charset="-120"/>
              </a:rPr>
              <a:t>Compression, chunks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D9EAF7"/>
                </a:solidFill>
                <a:ea typeface="Aptos" pitchFamily="34" charset="-122"/>
                <a:cs typeface="Aptos" pitchFamily="34" charset="-120"/>
              </a:rPr>
              <a:t>Multiresolution</a:t>
            </a:r>
            <a:endParaRPr lang="en-US" sz="1050" dirty="0"/>
          </a:p>
        </p:txBody>
      </p:sp>
      <p:sp>
        <p:nvSpPr>
          <p:cNvPr id="68" name="Text 27">
            <a:extLst>
              <a:ext uri="{FF2B5EF4-FFF2-40B4-BE49-F238E27FC236}">
                <a16:creationId xmlns:a16="http://schemas.microsoft.com/office/drawing/2014/main" id="{2C708A4E-05B2-31E3-FCEE-59FB7FE381ED}"/>
              </a:ext>
            </a:extLst>
          </p:cNvPr>
          <p:cNvSpPr/>
          <p:nvPr/>
        </p:nvSpPr>
        <p:spPr>
          <a:xfrm>
            <a:off x="7790688" y="5093208"/>
            <a:ext cx="228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67E8F9"/>
                </a:solidFill>
                <a:ea typeface="Aptos" pitchFamily="34" charset="-122"/>
                <a:cs typeface="Aptos" pitchFamily="34" charset="-120"/>
              </a:rPr>
              <a:t>→</a:t>
            </a:r>
            <a:endParaRPr lang="en-US" sz="1700" dirty="0"/>
          </a:p>
        </p:txBody>
      </p:sp>
      <p:sp>
        <p:nvSpPr>
          <p:cNvPr id="69" name="Shape 28">
            <a:extLst>
              <a:ext uri="{FF2B5EF4-FFF2-40B4-BE49-F238E27FC236}">
                <a16:creationId xmlns:a16="http://schemas.microsoft.com/office/drawing/2014/main" id="{4899334C-E60B-ADC9-BA81-68B122C03194}"/>
              </a:ext>
            </a:extLst>
          </p:cNvPr>
          <p:cNvSpPr/>
          <p:nvPr/>
        </p:nvSpPr>
        <p:spPr>
          <a:xfrm>
            <a:off x="8046720" y="4736592"/>
            <a:ext cx="1645920" cy="1133856"/>
          </a:xfrm>
          <a:prstGeom prst="roundRect">
            <a:avLst>
              <a:gd name="adj" fmla="val 4032"/>
            </a:avLst>
          </a:prstGeom>
          <a:solidFill>
            <a:srgbClr val="160C2C">
              <a:alpha val="95000"/>
            </a:srgbClr>
          </a:solidFill>
          <a:ln w="12700">
            <a:solidFill>
              <a:srgbClr val="9067D8">
                <a:alpha val="76000"/>
              </a:srgbClr>
            </a:solidFill>
            <a:prstDash val="solid"/>
          </a:ln>
          <a:effectLst>
            <a:outerShdw blurRad="17780" dist="7620" dir="2700000" algn="bl" rotWithShape="0">
              <a:srgbClr val="000000">
                <a:alpha val="2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0" name="Text 29">
            <a:extLst>
              <a:ext uri="{FF2B5EF4-FFF2-40B4-BE49-F238E27FC236}">
                <a16:creationId xmlns:a16="http://schemas.microsoft.com/office/drawing/2014/main" id="{AD78F41E-5ECB-DEFD-60E1-6FBCDBC274EB}"/>
              </a:ext>
            </a:extLst>
          </p:cNvPr>
          <p:cNvSpPr/>
          <p:nvPr/>
        </p:nvSpPr>
        <p:spPr>
          <a:xfrm>
            <a:off x="8138160" y="4919472"/>
            <a:ext cx="1463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D8B4FE"/>
                </a:solidFill>
                <a:ea typeface="Aptos" pitchFamily="34" charset="-122"/>
                <a:cs typeface="Aptos" pitchFamily="34" charset="-120"/>
              </a:rPr>
              <a:t>VISUAL INFORMATION</a:t>
            </a:r>
            <a:endParaRPr lang="en-US" sz="1050" dirty="0"/>
          </a:p>
        </p:txBody>
      </p:sp>
      <p:sp>
        <p:nvSpPr>
          <p:cNvPr id="71" name="Text 30">
            <a:extLst>
              <a:ext uri="{FF2B5EF4-FFF2-40B4-BE49-F238E27FC236}">
                <a16:creationId xmlns:a16="http://schemas.microsoft.com/office/drawing/2014/main" id="{A9545672-1D38-92E3-E528-2E6177D64E00}"/>
              </a:ext>
            </a:extLst>
          </p:cNvPr>
          <p:cNvSpPr/>
          <p:nvPr/>
        </p:nvSpPr>
        <p:spPr>
          <a:xfrm>
            <a:off x="8138160" y="5285232"/>
            <a:ext cx="1463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D9EAF7"/>
                </a:solidFill>
                <a:ea typeface="Aptos" pitchFamily="34" charset="-122"/>
                <a:cs typeface="Aptos" pitchFamily="34" charset="-120"/>
              </a:rPr>
              <a:t>Volume rendering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D9EAF7"/>
                </a:solidFill>
                <a:ea typeface="Aptos" pitchFamily="34" charset="-122"/>
                <a:cs typeface="Aptos" pitchFamily="34" charset="-120"/>
              </a:rPr>
              <a:t>Segments + overlays</a:t>
            </a:r>
            <a:endParaRPr lang="en-US" sz="1050" dirty="0"/>
          </a:p>
        </p:txBody>
      </p:sp>
      <p:sp>
        <p:nvSpPr>
          <p:cNvPr id="72" name="Text 31">
            <a:extLst>
              <a:ext uri="{FF2B5EF4-FFF2-40B4-BE49-F238E27FC236}">
                <a16:creationId xmlns:a16="http://schemas.microsoft.com/office/drawing/2014/main" id="{6CD14E68-187A-8815-4A44-1E53C9D7DA48}"/>
              </a:ext>
            </a:extLst>
          </p:cNvPr>
          <p:cNvSpPr/>
          <p:nvPr/>
        </p:nvSpPr>
        <p:spPr>
          <a:xfrm>
            <a:off x="9738360" y="5093208"/>
            <a:ext cx="228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67E8F9"/>
                </a:solidFill>
                <a:ea typeface="Aptos" pitchFamily="34" charset="-122"/>
                <a:cs typeface="Aptos" pitchFamily="34" charset="-120"/>
              </a:rPr>
              <a:t>→</a:t>
            </a:r>
            <a:endParaRPr lang="en-US" sz="1700" dirty="0"/>
          </a:p>
        </p:txBody>
      </p:sp>
      <p:sp>
        <p:nvSpPr>
          <p:cNvPr id="73" name="Shape 32">
            <a:extLst>
              <a:ext uri="{FF2B5EF4-FFF2-40B4-BE49-F238E27FC236}">
                <a16:creationId xmlns:a16="http://schemas.microsoft.com/office/drawing/2014/main" id="{98FCD742-6D03-DD66-F0C4-963F1EA227B6}"/>
              </a:ext>
            </a:extLst>
          </p:cNvPr>
          <p:cNvSpPr/>
          <p:nvPr/>
        </p:nvSpPr>
        <p:spPr>
          <a:xfrm>
            <a:off x="9985248" y="4736592"/>
            <a:ext cx="1773936" cy="1133856"/>
          </a:xfrm>
          <a:prstGeom prst="roundRect">
            <a:avLst>
              <a:gd name="adj" fmla="val 4032"/>
            </a:avLst>
          </a:prstGeom>
          <a:solidFill>
            <a:srgbClr val="160C2C">
              <a:alpha val="95000"/>
            </a:srgbClr>
          </a:solidFill>
          <a:ln w="12700">
            <a:solidFill>
              <a:srgbClr val="9067D8">
                <a:alpha val="76000"/>
              </a:srgbClr>
            </a:solidFill>
            <a:prstDash val="solid"/>
          </a:ln>
          <a:effectLst>
            <a:outerShdw blurRad="17780" dist="7620" dir="2700000" algn="bl" rotWithShape="0">
              <a:srgbClr val="000000">
                <a:alpha val="2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4" name="Text 33">
            <a:extLst>
              <a:ext uri="{FF2B5EF4-FFF2-40B4-BE49-F238E27FC236}">
                <a16:creationId xmlns:a16="http://schemas.microsoft.com/office/drawing/2014/main" id="{7A208519-10DF-EF38-793C-08FFD3969DFD}"/>
              </a:ext>
            </a:extLst>
          </p:cNvPr>
          <p:cNvSpPr/>
          <p:nvPr/>
        </p:nvSpPr>
        <p:spPr>
          <a:xfrm>
            <a:off x="10076688" y="4919472"/>
            <a:ext cx="159105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D8B4FE"/>
                </a:solidFill>
                <a:ea typeface="Aptos" pitchFamily="34" charset="-122"/>
                <a:cs typeface="Aptos" pitchFamily="34" charset="-120"/>
              </a:rPr>
              <a:t>KNOWLEDGE + ACTION</a:t>
            </a:r>
            <a:endParaRPr lang="en-US" sz="1050" dirty="0"/>
          </a:p>
        </p:txBody>
      </p:sp>
      <p:sp>
        <p:nvSpPr>
          <p:cNvPr id="75" name="Text 34">
            <a:extLst>
              <a:ext uri="{FF2B5EF4-FFF2-40B4-BE49-F238E27FC236}">
                <a16:creationId xmlns:a16="http://schemas.microsoft.com/office/drawing/2014/main" id="{9B7583A2-6416-7038-7743-A7A06C1C0F7D}"/>
              </a:ext>
            </a:extLst>
          </p:cNvPr>
          <p:cNvSpPr/>
          <p:nvPr/>
        </p:nvSpPr>
        <p:spPr>
          <a:xfrm>
            <a:off x="10076688" y="5285232"/>
            <a:ext cx="1591056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D9EAF7"/>
                </a:solidFill>
                <a:ea typeface="Aptos" pitchFamily="34" charset="-122"/>
                <a:cs typeface="Aptos" pitchFamily="34" charset="-120"/>
              </a:rPr>
              <a:t>Porosity, cracks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D9EAF7"/>
                </a:solidFill>
                <a:ea typeface="Aptos" pitchFamily="34" charset="-122"/>
                <a:cs typeface="Aptos" pitchFamily="34" charset="-120"/>
              </a:rPr>
              <a:t>Human / AI decisions</a:t>
            </a:r>
            <a:endParaRPr lang="en-US" sz="1050" dirty="0"/>
          </a:p>
        </p:txBody>
      </p:sp>
      <p:sp>
        <p:nvSpPr>
          <p:cNvPr id="76" name="Shape 35">
            <a:extLst>
              <a:ext uri="{FF2B5EF4-FFF2-40B4-BE49-F238E27FC236}">
                <a16:creationId xmlns:a16="http://schemas.microsoft.com/office/drawing/2014/main" id="{6DB1934D-DDC3-DCFA-35D1-D201DA8A7247}"/>
              </a:ext>
            </a:extLst>
          </p:cNvPr>
          <p:cNvSpPr/>
          <p:nvPr/>
        </p:nvSpPr>
        <p:spPr>
          <a:xfrm>
            <a:off x="2313432" y="6108192"/>
            <a:ext cx="7671816" cy="429768"/>
          </a:xfrm>
          <a:prstGeom prst="roundRect">
            <a:avLst>
              <a:gd name="adj" fmla="val 8511"/>
            </a:avLst>
          </a:prstGeom>
          <a:solidFill>
            <a:srgbClr val="02101B"/>
          </a:solidFill>
          <a:ln w="12700">
            <a:solidFill>
              <a:srgbClr val="22D3EE">
                <a:alpha val="52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7" name="Text 36">
            <a:extLst>
              <a:ext uri="{FF2B5EF4-FFF2-40B4-BE49-F238E27FC236}">
                <a16:creationId xmlns:a16="http://schemas.microsoft.com/office/drawing/2014/main" id="{A3DB77B9-C3B8-9A93-E736-8E32A6411C8D}"/>
              </a:ext>
            </a:extLst>
          </p:cNvPr>
          <p:cNvSpPr/>
          <p:nvPr/>
        </p:nvSpPr>
        <p:spPr>
          <a:xfrm>
            <a:off x="1225296" y="6236208"/>
            <a:ext cx="973836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ea typeface="Aptos" pitchFamily="34" charset="-122"/>
                <a:cs typeface="Aptos" pitchFamily="34" charset="-120"/>
              </a:rPr>
              <a:t>MORE SCIENTIFIC VALUE PER BYTE</a:t>
            </a:r>
            <a:r>
              <a:rPr lang="en-US" sz="1150" dirty="0">
                <a:solidFill>
                  <a:srgbClr val="C7DCEB"/>
                </a:solidFill>
                <a:ea typeface="Aptos" pitchFamily="34" charset="-122"/>
                <a:cs typeface="Aptos" pitchFamily="34" charset="-120"/>
              </a:rPr>
              <a:t>  •  Files remain the durable record; transformations and services concentrate their value.</a:t>
            </a:r>
            <a:endParaRPr lang="en-US" sz="1150" dirty="0"/>
          </a:p>
        </p:txBody>
      </p:sp>
      <p:sp>
        <p:nvSpPr>
          <p:cNvPr id="78" name="Text 37">
            <a:extLst>
              <a:ext uri="{FF2B5EF4-FFF2-40B4-BE49-F238E27FC236}">
                <a16:creationId xmlns:a16="http://schemas.microsoft.com/office/drawing/2014/main" id="{2035EA63-0304-E6F7-0689-429EA0304C51}"/>
              </a:ext>
            </a:extLst>
          </p:cNvPr>
          <p:cNvSpPr/>
          <p:nvPr/>
        </p:nvSpPr>
        <p:spPr>
          <a:xfrm>
            <a:off x="594360" y="6647688"/>
            <a:ext cx="512064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kern="0" spc="130" dirty="0">
                <a:solidFill>
                  <a:srgbClr val="6F8FAE"/>
                </a:solidFill>
                <a:ea typeface="Aptos" pitchFamily="34" charset="-122"/>
                <a:cs typeface="Aptos" pitchFamily="34" charset="-120"/>
              </a:rPr>
              <a:t>DATA AND EXPERIMENTS  |  DATA SERVICES</a:t>
            </a:r>
            <a:endParaRPr lang="en-US" sz="850" dirty="0"/>
          </a:p>
        </p:txBody>
      </p:sp>
      <p:sp>
        <p:nvSpPr>
          <p:cNvPr id="79" name="Text 38">
            <a:extLst>
              <a:ext uri="{FF2B5EF4-FFF2-40B4-BE49-F238E27FC236}">
                <a16:creationId xmlns:a16="http://schemas.microsoft.com/office/drawing/2014/main" id="{1CE403F0-54F4-1AF0-31C6-5252BC7D0B98}"/>
              </a:ext>
            </a:extLst>
          </p:cNvPr>
          <p:cNvSpPr/>
          <p:nvPr/>
        </p:nvSpPr>
        <p:spPr>
          <a:xfrm>
            <a:off x="10122408" y="6647688"/>
            <a:ext cx="146304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b="1" dirty="0">
                <a:solidFill>
                  <a:srgbClr val="6F8FAE"/>
                </a:solidFill>
                <a:ea typeface="Aptos" pitchFamily="34" charset="-122"/>
                <a:cs typeface="Aptos" pitchFamily="34" charset="-120"/>
              </a:rPr>
              <a:t>MAX IV  ×  ALS</a:t>
            </a:r>
            <a:endParaRPr lang="en-US" sz="850" dirty="0"/>
          </a:p>
        </p:txBody>
      </p:sp>
    </p:spTree>
    <p:extLst>
      <p:ext uri="{BB962C8B-B14F-4D97-AF65-F5344CB8AC3E}">
        <p14:creationId xmlns:p14="http://schemas.microsoft.com/office/powerpoint/2010/main" val="551850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9DC914-858F-5001-D665-175EF2416EB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05662" y="6374935"/>
            <a:ext cx="5163645" cy="258532"/>
          </a:xfrm>
        </p:spPr>
        <p:txBody>
          <a:bodyPr/>
          <a:lstStyle/>
          <a:p>
            <a:r>
              <a:rPr lang="en-GB" dirty="0"/>
              <a:t>MAX IV – ALS workshop – AUGUST 2026</a:t>
            </a:r>
          </a:p>
        </p:txBody>
      </p:sp>
      <p:sp>
        <p:nvSpPr>
          <p:cNvPr id="5" name="Text 1">
            <a:extLst>
              <a:ext uri="{FF2B5EF4-FFF2-40B4-BE49-F238E27FC236}">
                <a16:creationId xmlns:a16="http://schemas.microsoft.com/office/drawing/2014/main" id="{FA58172E-98F1-0BC2-54A3-ED7680D83A95}"/>
              </a:ext>
            </a:extLst>
          </p:cNvPr>
          <p:cNvSpPr/>
          <p:nvPr/>
        </p:nvSpPr>
        <p:spPr>
          <a:xfrm>
            <a:off x="566928" y="310896"/>
            <a:ext cx="109728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50" b="1" dirty="0">
                <a:solidFill>
                  <a:srgbClr val="F2F7FA"/>
                </a:solidFill>
                <a:ea typeface="Aptos Display" pitchFamily="34" charset="-122"/>
                <a:cs typeface="Aptos Display" pitchFamily="34" charset="-120"/>
              </a:rPr>
              <a:t>Data transformation: from detector streams to scientific representations</a:t>
            </a:r>
            <a:endParaRPr lang="en-US" sz="2650" dirty="0"/>
          </a:p>
        </p:txBody>
      </p:sp>
      <p:sp>
        <p:nvSpPr>
          <p:cNvPr id="6" name="Text 2">
            <a:extLst>
              <a:ext uri="{FF2B5EF4-FFF2-40B4-BE49-F238E27FC236}">
                <a16:creationId xmlns:a16="http://schemas.microsoft.com/office/drawing/2014/main" id="{E7BC4FAC-3172-3303-D5E5-887BF053893A}"/>
              </a:ext>
            </a:extLst>
          </p:cNvPr>
          <p:cNvSpPr/>
          <p:nvPr/>
        </p:nvSpPr>
        <p:spPr>
          <a:xfrm>
            <a:off x="585216" y="859536"/>
            <a:ext cx="10881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9DB0C1"/>
                </a:solidFill>
              </a:rPr>
              <a:t>Reduction is not only about smaller data. It creates the representations on which science and AI can act.</a:t>
            </a:r>
            <a:endParaRPr lang="en-US" sz="1400" dirty="0"/>
          </a:p>
        </p:txBody>
      </p:sp>
      <p:sp>
        <p:nvSpPr>
          <p:cNvPr id="7" name="Shape 3">
            <a:extLst>
              <a:ext uri="{FF2B5EF4-FFF2-40B4-BE49-F238E27FC236}">
                <a16:creationId xmlns:a16="http://schemas.microsoft.com/office/drawing/2014/main" id="{67D4CFFD-AC97-E2EB-89F7-D0D8C6A1308A}"/>
              </a:ext>
            </a:extLst>
          </p:cNvPr>
          <p:cNvSpPr/>
          <p:nvPr/>
        </p:nvSpPr>
        <p:spPr>
          <a:xfrm>
            <a:off x="658368" y="1444752"/>
            <a:ext cx="2907792" cy="1298448"/>
          </a:xfrm>
          <a:prstGeom prst="roundRect">
            <a:avLst>
              <a:gd name="adj" fmla="val 4225"/>
            </a:avLst>
          </a:prstGeom>
          <a:solidFill>
            <a:srgbClr val="2A2520"/>
          </a:solidFill>
          <a:ln w="15240">
            <a:solidFill>
              <a:srgbClr val="F5B942"/>
            </a:solidFill>
            <a:prstDash val="solid"/>
          </a:ln>
          <a:effectLst>
            <a:outerShdw blurRad="17780" dist="8890" dir="2700000" algn="bl" rotWithShape="0">
              <a:srgbClr val="000000">
                <a:alpha val="2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8" name="Image 0" descr="preencoded.png">
            <a:extLst>
              <a:ext uri="{FF2B5EF4-FFF2-40B4-BE49-F238E27FC236}">
                <a16:creationId xmlns:a16="http://schemas.microsoft.com/office/drawing/2014/main" id="{8F4C9F30-130A-FE46-4868-075EAC03F7E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77824" y="1719072"/>
            <a:ext cx="502920" cy="502920"/>
          </a:xfrm>
          <a:prstGeom prst="rect">
            <a:avLst/>
          </a:prstGeom>
        </p:spPr>
      </p:pic>
      <p:sp>
        <p:nvSpPr>
          <p:cNvPr id="9" name="Text 4">
            <a:extLst>
              <a:ext uri="{FF2B5EF4-FFF2-40B4-BE49-F238E27FC236}">
                <a16:creationId xmlns:a16="http://schemas.microsoft.com/office/drawing/2014/main" id="{0F7501EF-113D-0EDB-189C-45BC827010B7}"/>
              </a:ext>
            </a:extLst>
          </p:cNvPr>
          <p:cNvSpPr/>
          <p:nvPr/>
        </p:nvSpPr>
        <p:spPr>
          <a:xfrm>
            <a:off x="1517904" y="1682496"/>
            <a:ext cx="186537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F2F7FA"/>
                </a:solidFill>
              </a:rPr>
              <a:t>Detector output</a:t>
            </a:r>
            <a:endParaRPr lang="en-US" sz="1800" dirty="0"/>
          </a:p>
        </p:txBody>
      </p:sp>
      <p:sp>
        <p:nvSpPr>
          <p:cNvPr id="10" name="Text 5">
            <a:extLst>
              <a:ext uri="{FF2B5EF4-FFF2-40B4-BE49-F238E27FC236}">
                <a16:creationId xmlns:a16="http://schemas.microsoft.com/office/drawing/2014/main" id="{AB14465D-5728-97F6-E177-FE72ACDABCE7}"/>
              </a:ext>
            </a:extLst>
          </p:cNvPr>
          <p:cNvSpPr/>
          <p:nvPr/>
        </p:nvSpPr>
        <p:spPr>
          <a:xfrm>
            <a:off x="1517904" y="2057400"/>
            <a:ext cx="186537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9DB0C1"/>
                </a:solidFill>
              </a:rPr>
              <a:t>pixels • frames • streams</a:t>
            </a:r>
            <a:endParaRPr lang="en-US" sz="1150" dirty="0"/>
          </a:p>
        </p:txBody>
      </p:sp>
      <p:sp>
        <p:nvSpPr>
          <p:cNvPr id="11" name="Shape 6">
            <a:extLst>
              <a:ext uri="{FF2B5EF4-FFF2-40B4-BE49-F238E27FC236}">
                <a16:creationId xmlns:a16="http://schemas.microsoft.com/office/drawing/2014/main" id="{85FF8259-3820-2F48-B372-8CD50C3F9CB0}"/>
              </a:ext>
            </a:extLst>
          </p:cNvPr>
          <p:cNvSpPr/>
          <p:nvPr/>
        </p:nvSpPr>
        <p:spPr>
          <a:xfrm>
            <a:off x="3785616" y="1901952"/>
            <a:ext cx="640080" cy="365760"/>
          </a:xfrm>
          <a:prstGeom prst="chevron">
            <a:avLst/>
          </a:prstGeom>
          <a:solidFill>
            <a:srgbClr val="9A7446"/>
          </a:solidFill>
          <a:ln w="12700">
            <a:solidFill>
              <a:srgbClr val="9A744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7">
            <a:extLst>
              <a:ext uri="{FF2B5EF4-FFF2-40B4-BE49-F238E27FC236}">
                <a16:creationId xmlns:a16="http://schemas.microsoft.com/office/drawing/2014/main" id="{2E5A57B3-7547-B07D-DF7E-4B753FA95B89}"/>
              </a:ext>
            </a:extLst>
          </p:cNvPr>
          <p:cNvSpPr/>
          <p:nvPr/>
        </p:nvSpPr>
        <p:spPr>
          <a:xfrm>
            <a:off x="4645152" y="1444752"/>
            <a:ext cx="2907792" cy="1298448"/>
          </a:xfrm>
          <a:prstGeom prst="roundRect">
            <a:avLst>
              <a:gd name="adj" fmla="val 4225"/>
            </a:avLst>
          </a:prstGeom>
          <a:solidFill>
            <a:srgbClr val="0B292D"/>
          </a:solidFill>
          <a:ln w="15240">
            <a:solidFill>
              <a:srgbClr val="24D6CC"/>
            </a:solidFill>
            <a:prstDash val="solid"/>
          </a:ln>
          <a:effectLst>
            <a:outerShdw blurRad="17780" dist="8890" dir="2700000" algn="bl" rotWithShape="0">
              <a:srgbClr val="000000">
                <a:alpha val="2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3" name="Image 1" descr="preencoded.png">
            <a:extLst>
              <a:ext uri="{FF2B5EF4-FFF2-40B4-BE49-F238E27FC236}">
                <a16:creationId xmlns:a16="http://schemas.microsoft.com/office/drawing/2014/main" id="{776CA8AB-6B99-9821-D8B7-35B898EDA36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64608" y="1719072"/>
            <a:ext cx="502920" cy="502920"/>
          </a:xfrm>
          <a:prstGeom prst="rect">
            <a:avLst/>
          </a:prstGeom>
        </p:spPr>
      </p:pic>
      <p:sp>
        <p:nvSpPr>
          <p:cNvPr id="14" name="Text 8">
            <a:extLst>
              <a:ext uri="{FF2B5EF4-FFF2-40B4-BE49-F238E27FC236}">
                <a16:creationId xmlns:a16="http://schemas.microsoft.com/office/drawing/2014/main" id="{C4EC6E2F-85EE-5837-A188-FE72F4811684}"/>
              </a:ext>
            </a:extLst>
          </p:cNvPr>
          <p:cNvSpPr/>
          <p:nvPr/>
        </p:nvSpPr>
        <p:spPr>
          <a:xfrm>
            <a:off x="5504688" y="1682496"/>
            <a:ext cx="186537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F2F7FA"/>
                </a:solidFill>
              </a:rPr>
              <a:t>Transformation services</a:t>
            </a:r>
            <a:endParaRPr lang="en-US" sz="1800" dirty="0"/>
          </a:p>
        </p:txBody>
      </p:sp>
      <p:sp>
        <p:nvSpPr>
          <p:cNvPr id="15" name="Text 9">
            <a:extLst>
              <a:ext uri="{FF2B5EF4-FFF2-40B4-BE49-F238E27FC236}">
                <a16:creationId xmlns:a16="http://schemas.microsoft.com/office/drawing/2014/main" id="{87ED8531-FAFD-C28D-B9DF-39494461A1C2}"/>
              </a:ext>
            </a:extLst>
          </p:cNvPr>
          <p:cNvSpPr/>
          <p:nvPr/>
        </p:nvSpPr>
        <p:spPr>
          <a:xfrm>
            <a:off x="5504688" y="2057400"/>
            <a:ext cx="186537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9DB0C1"/>
                </a:solidFill>
              </a:rPr>
              <a:t>calibrate • reduce • reconstruct</a:t>
            </a:r>
            <a:endParaRPr lang="en-US" sz="1150" dirty="0"/>
          </a:p>
        </p:txBody>
      </p:sp>
      <p:sp>
        <p:nvSpPr>
          <p:cNvPr id="16" name="Shape 10">
            <a:extLst>
              <a:ext uri="{FF2B5EF4-FFF2-40B4-BE49-F238E27FC236}">
                <a16:creationId xmlns:a16="http://schemas.microsoft.com/office/drawing/2014/main" id="{FB97A655-14C3-1E8B-9D46-D61CE21CC68D}"/>
              </a:ext>
            </a:extLst>
          </p:cNvPr>
          <p:cNvSpPr/>
          <p:nvPr/>
        </p:nvSpPr>
        <p:spPr>
          <a:xfrm>
            <a:off x="7772400" y="1901952"/>
            <a:ext cx="640080" cy="365760"/>
          </a:xfrm>
          <a:prstGeom prst="chevron">
            <a:avLst/>
          </a:prstGeom>
          <a:solidFill>
            <a:srgbClr val="0F6668"/>
          </a:solidFill>
          <a:ln w="12700">
            <a:solidFill>
              <a:srgbClr val="0F666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1">
            <a:extLst>
              <a:ext uri="{FF2B5EF4-FFF2-40B4-BE49-F238E27FC236}">
                <a16:creationId xmlns:a16="http://schemas.microsoft.com/office/drawing/2014/main" id="{6642D082-C382-3877-4C3E-AA2ADE6D1126}"/>
              </a:ext>
            </a:extLst>
          </p:cNvPr>
          <p:cNvSpPr/>
          <p:nvPr/>
        </p:nvSpPr>
        <p:spPr>
          <a:xfrm>
            <a:off x="8631936" y="1444752"/>
            <a:ext cx="2907792" cy="1298448"/>
          </a:xfrm>
          <a:prstGeom prst="roundRect">
            <a:avLst>
              <a:gd name="adj" fmla="val 4225"/>
            </a:avLst>
          </a:prstGeom>
          <a:solidFill>
            <a:srgbClr val="12352F"/>
          </a:solidFill>
          <a:ln w="15240">
            <a:solidFill>
              <a:srgbClr val="57D3A0"/>
            </a:solidFill>
            <a:prstDash val="solid"/>
          </a:ln>
          <a:effectLst>
            <a:outerShdw blurRad="17780" dist="8890" dir="2700000" algn="bl" rotWithShape="0">
              <a:srgbClr val="000000">
                <a:alpha val="2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8" name="Image 2" descr="preencoded.png">
            <a:extLst>
              <a:ext uri="{FF2B5EF4-FFF2-40B4-BE49-F238E27FC236}">
                <a16:creationId xmlns:a16="http://schemas.microsoft.com/office/drawing/2014/main" id="{889D9587-70ED-20B2-159C-5B5DB41370C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851392" y="1719072"/>
            <a:ext cx="502920" cy="502920"/>
          </a:xfrm>
          <a:prstGeom prst="rect">
            <a:avLst/>
          </a:prstGeom>
        </p:spPr>
      </p:pic>
      <p:sp>
        <p:nvSpPr>
          <p:cNvPr id="19" name="Text 12">
            <a:extLst>
              <a:ext uri="{FF2B5EF4-FFF2-40B4-BE49-F238E27FC236}">
                <a16:creationId xmlns:a16="http://schemas.microsoft.com/office/drawing/2014/main" id="{197FDB29-11B3-D734-2893-B765BF8E66A1}"/>
              </a:ext>
            </a:extLst>
          </p:cNvPr>
          <p:cNvSpPr/>
          <p:nvPr/>
        </p:nvSpPr>
        <p:spPr>
          <a:xfrm>
            <a:off x="9491472" y="1682496"/>
            <a:ext cx="186537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0000" lnSpcReduction="20000"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F2F7FA"/>
                </a:solidFill>
              </a:rPr>
              <a:t>Scientific representations</a:t>
            </a:r>
            <a:endParaRPr lang="en-US" sz="1800" dirty="0"/>
          </a:p>
        </p:txBody>
      </p:sp>
      <p:sp>
        <p:nvSpPr>
          <p:cNvPr id="20" name="Text 13">
            <a:extLst>
              <a:ext uri="{FF2B5EF4-FFF2-40B4-BE49-F238E27FC236}">
                <a16:creationId xmlns:a16="http://schemas.microsoft.com/office/drawing/2014/main" id="{F4785263-934F-965A-794B-9F5CF3B46DCD}"/>
              </a:ext>
            </a:extLst>
          </p:cNvPr>
          <p:cNvSpPr/>
          <p:nvPr/>
        </p:nvSpPr>
        <p:spPr>
          <a:xfrm>
            <a:off x="9491472" y="2057400"/>
            <a:ext cx="186537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9DB0C1"/>
                </a:solidFill>
              </a:rPr>
              <a:t>curves • volumes • reflections</a:t>
            </a:r>
            <a:endParaRPr lang="en-US" sz="1150" dirty="0"/>
          </a:p>
        </p:txBody>
      </p:sp>
      <p:sp>
        <p:nvSpPr>
          <p:cNvPr id="21" name="Shape 14">
            <a:extLst>
              <a:ext uri="{FF2B5EF4-FFF2-40B4-BE49-F238E27FC236}">
                <a16:creationId xmlns:a16="http://schemas.microsoft.com/office/drawing/2014/main" id="{C49D2631-859A-B62A-53F2-9255B19FA8E3}"/>
              </a:ext>
            </a:extLst>
          </p:cNvPr>
          <p:cNvSpPr/>
          <p:nvPr/>
        </p:nvSpPr>
        <p:spPr>
          <a:xfrm>
            <a:off x="1024128" y="3127248"/>
            <a:ext cx="9848088" cy="1"/>
          </a:xfrm>
          <a:prstGeom prst="line">
            <a:avLst/>
          </a:prstGeom>
          <a:noFill/>
          <a:ln w="13970">
            <a:solidFill>
              <a:srgbClr val="2B4D5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2" name="Image 3" descr="preencoded.png">
            <a:extLst>
              <a:ext uri="{FF2B5EF4-FFF2-40B4-BE49-F238E27FC236}">
                <a16:creationId xmlns:a16="http://schemas.microsoft.com/office/drawing/2014/main" id="{8BBCF008-97A9-1685-0475-D1748CD2543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847088" y="2926080"/>
            <a:ext cx="310896" cy="310896"/>
          </a:xfrm>
          <a:prstGeom prst="rect">
            <a:avLst/>
          </a:prstGeom>
        </p:spPr>
      </p:pic>
      <p:sp>
        <p:nvSpPr>
          <p:cNvPr id="23" name="Text 15">
            <a:extLst>
              <a:ext uri="{FF2B5EF4-FFF2-40B4-BE49-F238E27FC236}">
                <a16:creationId xmlns:a16="http://schemas.microsoft.com/office/drawing/2014/main" id="{76F465DF-1D40-ADA5-2BE1-D9EEF3868428}"/>
              </a:ext>
            </a:extLst>
          </p:cNvPr>
          <p:cNvSpPr/>
          <p:nvPr/>
        </p:nvSpPr>
        <p:spPr>
          <a:xfrm>
            <a:off x="2267712" y="2953512"/>
            <a:ext cx="33375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80" b="1" dirty="0">
                <a:solidFill>
                  <a:srgbClr val="24D6CC"/>
                </a:solidFill>
              </a:rPr>
              <a:t>Data volume and operational complexity decrease</a:t>
            </a:r>
            <a:endParaRPr lang="en-US" sz="1180" dirty="0"/>
          </a:p>
        </p:txBody>
      </p:sp>
      <p:pic>
        <p:nvPicPr>
          <p:cNvPr id="24" name="Image 4" descr="preencoded.png">
            <a:extLst>
              <a:ext uri="{FF2B5EF4-FFF2-40B4-BE49-F238E27FC236}">
                <a16:creationId xmlns:a16="http://schemas.microsoft.com/office/drawing/2014/main" id="{D282FC12-EDA9-DB41-CBBA-1CAD40962E8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510528" y="2926080"/>
            <a:ext cx="310896" cy="310896"/>
          </a:xfrm>
          <a:prstGeom prst="rect">
            <a:avLst/>
          </a:prstGeom>
        </p:spPr>
      </p:pic>
      <p:sp>
        <p:nvSpPr>
          <p:cNvPr id="25" name="Text 16">
            <a:extLst>
              <a:ext uri="{FF2B5EF4-FFF2-40B4-BE49-F238E27FC236}">
                <a16:creationId xmlns:a16="http://schemas.microsoft.com/office/drawing/2014/main" id="{87CD0A13-D15E-A253-7B40-224E5F4E3D46}"/>
              </a:ext>
            </a:extLst>
          </p:cNvPr>
          <p:cNvSpPr/>
          <p:nvPr/>
        </p:nvSpPr>
        <p:spPr>
          <a:xfrm>
            <a:off x="6931152" y="2953512"/>
            <a:ext cx="35204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80" b="1" dirty="0">
                <a:solidFill>
                  <a:srgbClr val="57D3A0"/>
                </a:solidFill>
              </a:rPr>
              <a:t>Scientific meaning and actionability increase</a:t>
            </a:r>
            <a:endParaRPr lang="en-US" sz="1180" dirty="0"/>
          </a:p>
        </p:txBody>
      </p:sp>
      <p:sp>
        <p:nvSpPr>
          <p:cNvPr id="26" name="Text 17">
            <a:extLst>
              <a:ext uri="{FF2B5EF4-FFF2-40B4-BE49-F238E27FC236}">
                <a16:creationId xmlns:a16="http://schemas.microsoft.com/office/drawing/2014/main" id="{037591CE-209F-2440-54C2-859290362598}"/>
              </a:ext>
            </a:extLst>
          </p:cNvPr>
          <p:cNvSpPr/>
          <p:nvPr/>
        </p:nvSpPr>
        <p:spPr>
          <a:xfrm>
            <a:off x="694944" y="3447288"/>
            <a:ext cx="2743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kern="0" spc="140" dirty="0">
                <a:solidFill>
                  <a:srgbClr val="24D6CC"/>
                </a:solidFill>
              </a:rPr>
              <a:t>THREE MAX IV EXAMPLES</a:t>
            </a:r>
            <a:endParaRPr lang="en-US" sz="1150" dirty="0"/>
          </a:p>
        </p:txBody>
      </p:sp>
      <p:sp>
        <p:nvSpPr>
          <p:cNvPr id="27" name="Shape 18">
            <a:extLst>
              <a:ext uri="{FF2B5EF4-FFF2-40B4-BE49-F238E27FC236}">
                <a16:creationId xmlns:a16="http://schemas.microsoft.com/office/drawing/2014/main" id="{B122E6F5-D01B-7C16-50D8-096770BEF042}"/>
              </a:ext>
            </a:extLst>
          </p:cNvPr>
          <p:cNvSpPr/>
          <p:nvPr/>
        </p:nvSpPr>
        <p:spPr>
          <a:xfrm>
            <a:off x="658368" y="3749040"/>
            <a:ext cx="3346704" cy="1627632"/>
          </a:xfrm>
          <a:prstGeom prst="roundRect">
            <a:avLst>
              <a:gd name="adj" fmla="val 3371"/>
            </a:avLst>
          </a:prstGeom>
          <a:solidFill>
            <a:srgbClr val="101F2B"/>
          </a:solidFill>
          <a:ln w="13335">
            <a:solidFill>
              <a:srgbClr val="F5B94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8" name="Image 5" descr="preencoded.png">
            <a:extLst>
              <a:ext uri="{FF2B5EF4-FFF2-40B4-BE49-F238E27FC236}">
                <a16:creationId xmlns:a16="http://schemas.microsoft.com/office/drawing/2014/main" id="{A1B61A2F-F872-7EA7-E59D-5EB26A4153B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59536" y="3968496"/>
            <a:ext cx="411480" cy="411480"/>
          </a:xfrm>
          <a:prstGeom prst="rect">
            <a:avLst/>
          </a:prstGeom>
        </p:spPr>
      </p:pic>
      <p:sp>
        <p:nvSpPr>
          <p:cNvPr id="29" name="Text 19">
            <a:extLst>
              <a:ext uri="{FF2B5EF4-FFF2-40B4-BE49-F238E27FC236}">
                <a16:creationId xmlns:a16="http://schemas.microsoft.com/office/drawing/2014/main" id="{7EE1B4D4-BF60-520E-885E-0FBE39285D29}"/>
              </a:ext>
            </a:extLst>
          </p:cNvPr>
          <p:cNvSpPr/>
          <p:nvPr/>
        </p:nvSpPr>
        <p:spPr>
          <a:xfrm>
            <a:off x="1408176" y="3886200"/>
            <a:ext cx="169164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2F7FA"/>
                </a:solidFill>
              </a:rPr>
              <a:t>FPGA AZINT</a:t>
            </a:r>
            <a:endParaRPr lang="en-US" sz="1700" dirty="0"/>
          </a:p>
        </p:txBody>
      </p:sp>
      <p:sp>
        <p:nvSpPr>
          <p:cNvPr id="30" name="Text 20">
            <a:extLst>
              <a:ext uri="{FF2B5EF4-FFF2-40B4-BE49-F238E27FC236}">
                <a16:creationId xmlns:a16="http://schemas.microsoft.com/office/drawing/2014/main" id="{8D331B55-CC2C-22B8-FB59-84B9C2824983}"/>
              </a:ext>
            </a:extLst>
          </p:cNvPr>
          <p:cNvSpPr/>
          <p:nvPr/>
        </p:nvSpPr>
        <p:spPr>
          <a:xfrm>
            <a:off x="1408176" y="4197096"/>
            <a:ext cx="1645920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5B942"/>
                </a:solidFill>
              </a:rPr>
              <a:t>Diffraction</a:t>
            </a:r>
            <a:endParaRPr lang="en-US" sz="1050" dirty="0"/>
          </a:p>
        </p:txBody>
      </p:sp>
      <p:sp>
        <p:nvSpPr>
          <p:cNvPr id="31" name="Shape 21">
            <a:extLst>
              <a:ext uri="{FF2B5EF4-FFF2-40B4-BE49-F238E27FC236}">
                <a16:creationId xmlns:a16="http://schemas.microsoft.com/office/drawing/2014/main" id="{93C89A17-CE5E-7608-0240-53D6FA66B8FA}"/>
              </a:ext>
            </a:extLst>
          </p:cNvPr>
          <p:cNvSpPr/>
          <p:nvPr/>
        </p:nvSpPr>
        <p:spPr>
          <a:xfrm>
            <a:off x="859536" y="4599432"/>
            <a:ext cx="1097280" cy="448056"/>
          </a:xfrm>
          <a:prstGeom prst="roundRect">
            <a:avLst>
              <a:gd name="adj" fmla="val 6122"/>
            </a:avLst>
          </a:prstGeom>
          <a:solidFill>
            <a:srgbClr val="172733"/>
          </a:solidFill>
          <a:ln w="10160">
            <a:solidFill>
              <a:srgbClr val="4055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22">
            <a:extLst>
              <a:ext uri="{FF2B5EF4-FFF2-40B4-BE49-F238E27FC236}">
                <a16:creationId xmlns:a16="http://schemas.microsoft.com/office/drawing/2014/main" id="{D2AB5961-8B2F-3051-D4B0-C611FC164545}"/>
              </a:ext>
            </a:extLst>
          </p:cNvPr>
          <p:cNvSpPr/>
          <p:nvPr/>
        </p:nvSpPr>
        <p:spPr>
          <a:xfrm>
            <a:off x="932688" y="4736592"/>
            <a:ext cx="950976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020" dirty="0">
                <a:solidFill>
                  <a:srgbClr val="C6D2DA"/>
                </a:solidFill>
              </a:rPr>
              <a:t>Detector frames</a:t>
            </a:r>
            <a:endParaRPr lang="en-US" sz="1020" dirty="0"/>
          </a:p>
        </p:txBody>
      </p:sp>
      <p:sp>
        <p:nvSpPr>
          <p:cNvPr id="33" name="Shape 23">
            <a:extLst>
              <a:ext uri="{FF2B5EF4-FFF2-40B4-BE49-F238E27FC236}">
                <a16:creationId xmlns:a16="http://schemas.microsoft.com/office/drawing/2014/main" id="{C0983A88-7C05-9E43-C56B-F0E1353F9D53}"/>
              </a:ext>
            </a:extLst>
          </p:cNvPr>
          <p:cNvSpPr/>
          <p:nvPr/>
        </p:nvSpPr>
        <p:spPr>
          <a:xfrm>
            <a:off x="2066544" y="4663440"/>
            <a:ext cx="429768" cy="310896"/>
          </a:xfrm>
          <a:prstGeom prst="chevron">
            <a:avLst/>
          </a:prstGeom>
          <a:solidFill>
            <a:srgbClr val="F5B942"/>
          </a:solidFill>
          <a:ln w="12700">
            <a:solidFill>
              <a:srgbClr val="F5B94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Shape 24">
            <a:extLst>
              <a:ext uri="{FF2B5EF4-FFF2-40B4-BE49-F238E27FC236}">
                <a16:creationId xmlns:a16="http://schemas.microsoft.com/office/drawing/2014/main" id="{6A1D54FC-A32F-0460-4154-D2B4FE8BFB86}"/>
              </a:ext>
            </a:extLst>
          </p:cNvPr>
          <p:cNvSpPr/>
          <p:nvPr/>
        </p:nvSpPr>
        <p:spPr>
          <a:xfrm>
            <a:off x="2596896" y="4599432"/>
            <a:ext cx="1188720" cy="448056"/>
          </a:xfrm>
          <a:prstGeom prst="roundRect">
            <a:avLst>
              <a:gd name="adj" fmla="val 6122"/>
            </a:avLst>
          </a:prstGeom>
          <a:solidFill>
            <a:srgbClr val="332A20"/>
          </a:solidFill>
          <a:ln w="11430">
            <a:solidFill>
              <a:srgbClr val="F5B94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25">
            <a:extLst>
              <a:ext uri="{FF2B5EF4-FFF2-40B4-BE49-F238E27FC236}">
                <a16:creationId xmlns:a16="http://schemas.microsoft.com/office/drawing/2014/main" id="{0662E1E7-7F2B-D595-F424-117BFCA59845}"/>
              </a:ext>
            </a:extLst>
          </p:cNvPr>
          <p:cNvSpPr/>
          <p:nvPr/>
        </p:nvSpPr>
        <p:spPr>
          <a:xfrm>
            <a:off x="2670048" y="4736592"/>
            <a:ext cx="1042416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7FA"/>
                </a:solidFill>
              </a:rPr>
              <a:t>I(q) curves</a:t>
            </a:r>
            <a:endParaRPr lang="en-US" sz="1050" dirty="0"/>
          </a:p>
        </p:txBody>
      </p:sp>
      <p:sp>
        <p:nvSpPr>
          <p:cNvPr id="36" name="Shape 26">
            <a:extLst>
              <a:ext uri="{FF2B5EF4-FFF2-40B4-BE49-F238E27FC236}">
                <a16:creationId xmlns:a16="http://schemas.microsoft.com/office/drawing/2014/main" id="{0F20AAEE-8AD0-3E90-6F97-3A86F360A927}"/>
              </a:ext>
            </a:extLst>
          </p:cNvPr>
          <p:cNvSpPr/>
          <p:nvPr/>
        </p:nvSpPr>
        <p:spPr>
          <a:xfrm>
            <a:off x="4215384" y="3749040"/>
            <a:ext cx="3346704" cy="1627632"/>
          </a:xfrm>
          <a:prstGeom prst="roundRect">
            <a:avLst>
              <a:gd name="adj" fmla="val 3371"/>
            </a:avLst>
          </a:prstGeom>
          <a:solidFill>
            <a:srgbClr val="101F2B"/>
          </a:solidFill>
          <a:ln w="13335">
            <a:solidFill>
              <a:srgbClr val="24D6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7" name="Image 6" descr="preencoded.png">
            <a:extLst>
              <a:ext uri="{FF2B5EF4-FFF2-40B4-BE49-F238E27FC236}">
                <a16:creationId xmlns:a16="http://schemas.microsoft.com/office/drawing/2014/main" id="{5EE5463F-E814-E7C4-B101-E4AA14BC013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416552" y="3968496"/>
            <a:ext cx="411480" cy="411480"/>
          </a:xfrm>
          <a:prstGeom prst="rect">
            <a:avLst/>
          </a:prstGeom>
        </p:spPr>
      </p:pic>
      <p:sp>
        <p:nvSpPr>
          <p:cNvPr id="38" name="Text 27">
            <a:extLst>
              <a:ext uri="{FF2B5EF4-FFF2-40B4-BE49-F238E27FC236}">
                <a16:creationId xmlns:a16="http://schemas.microsoft.com/office/drawing/2014/main" id="{BEC1FDDD-B349-2074-4B89-18D8D44ED265}"/>
              </a:ext>
            </a:extLst>
          </p:cNvPr>
          <p:cNvSpPr/>
          <p:nvPr/>
        </p:nvSpPr>
        <p:spPr>
          <a:xfrm>
            <a:off x="4965192" y="3886200"/>
            <a:ext cx="169164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2F7FA"/>
                </a:solidFill>
              </a:rPr>
              <a:t>stomo</a:t>
            </a:r>
            <a:endParaRPr lang="en-US" sz="1700" dirty="0"/>
          </a:p>
        </p:txBody>
      </p:sp>
      <p:sp>
        <p:nvSpPr>
          <p:cNvPr id="39" name="Text 28">
            <a:extLst>
              <a:ext uri="{FF2B5EF4-FFF2-40B4-BE49-F238E27FC236}">
                <a16:creationId xmlns:a16="http://schemas.microsoft.com/office/drawing/2014/main" id="{8918A59F-251A-548F-7673-D15825E204C9}"/>
              </a:ext>
            </a:extLst>
          </p:cNvPr>
          <p:cNvSpPr/>
          <p:nvPr/>
        </p:nvSpPr>
        <p:spPr>
          <a:xfrm>
            <a:off x="4965192" y="4197096"/>
            <a:ext cx="1645920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24D6CC"/>
                </a:solidFill>
              </a:rPr>
              <a:t>Tomography</a:t>
            </a:r>
            <a:endParaRPr lang="en-US" sz="1050" dirty="0"/>
          </a:p>
        </p:txBody>
      </p:sp>
      <p:sp>
        <p:nvSpPr>
          <p:cNvPr id="40" name="Shape 29">
            <a:extLst>
              <a:ext uri="{FF2B5EF4-FFF2-40B4-BE49-F238E27FC236}">
                <a16:creationId xmlns:a16="http://schemas.microsoft.com/office/drawing/2014/main" id="{C70DD9EB-0898-99BB-C71C-54B4D573C32E}"/>
              </a:ext>
            </a:extLst>
          </p:cNvPr>
          <p:cNvSpPr/>
          <p:nvPr/>
        </p:nvSpPr>
        <p:spPr>
          <a:xfrm>
            <a:off x="4416552" y="4599432"/>
            <a:ext cx="1097280" cy="448056"/>
          </a:xfrm>
          <a:prstGeom prst="roundRect">
            <a:avLst>
              <a:gd name="adj" fmla="val 6122"/>
            </a:avLst>
          </a:prstGeom>
          <a:solidFill>
            <a:srgbClr val="172733"/>
          </a:solidFill>
          <a:ln w="10160">
            <a:solidFill>
              <a:srgbClr val="4055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Text 30">
            <a:extLst>
              <a:ext uri="{FF2B5EF4-FFF2-40B4-BE49-F238E27FC236}">
                <a16:creationId xmlns:a16="http://schemas.microsoft.com/office/drawing/2014/main" id="{8CA4639C-B063-89C2-AB27-8C86791403B2}"/>
              </a:ext>
            </a:extLst>
          </p:cNvPr>
          <p:cNvSpPr/>
          <p:nvPr/>
        </p:nvSpPr>
        <p:spPr>
          <a:xfrm>
            <a:off x="4489704" y="4736592"/>
            <a:ext cx="950976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020" dirty="0">
                <a:solidFill>
                  <a:srgbClr val="C6D2DA"/>
                </a:solidFill>
              </a:rPr>
              <a:t>Projections</a:t>
            </a:r>
            <a:endParaRPr lang="en-US" sz="1020" dirty="0"/>
          </a:p>
        </p:txBody>
      </p:sp>
      <p:sp>
        <p:nvSpPr>
          <p:cNvPr id="42" name="Shape 31">
            <a:extLst>
              <a:ext uri="{FF2B5EF4-FFF2-40B4-BE49-F238E27FC236}">
                <a16:creationId xmlns:a16="http://schemas.microsoft.com/office/drawing/2014/main" id="{F015DD5F-C89F-5D09-DAB3-FE5BE641B94B}"/>
              </a:ext>
            </a:extLst>
          </p:cNvPr>
          <p:cNvSpPr/>
          <p:nvPr/>
        </p:nvSpPr>
        <p:spPr>
          <a:xfrm>
            <a:off x="5623560" y="4663440"/>
            <a:ext cx="429768" cy="310896"/>
          </a:xfrm>
          <a:prstGeom prst="chevron">
            <a:avLst/>
          </a:prstGeom>
          <a:solidFill>
            <a:srgbClr val="24D6CC"/>
          </a:solidFill>
          <a:ln w="12700">
            <a:solidFill>
              <a:srgbClr val="24D6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Shape 32">
            <a:extLst>
              <a:ext uri="{FF2B5EF4-FFF2-40B4-BE49-F238E27FC236}">
                <a16:creationId xmlns:a16="http://schemas.microsoft.com/office/drawing/2014/main" id="{317ECCA2-2C8D-67F8-E630-AB022545076A}"/>
              </a:ext>
            </a:extLst>
          </p:cNvPr>
          <p:cNvSpPr/>
          <p:nvPr/>
        </p:nvSpPr>
        <p:spPr>
          <a:xfrm>
            <a:off x="6153912" y="4599432"/>
            <a:ext cx="1188720" cy="448056"/>
          </a:xfrm>
          <a:prstGeom prst="roundRect">
            <a:avLst>
              <a:gd name="adj" fmla="val 6122"/>
            </a:avLst>
          </a:prstGeom>
          <a:solidFill>
            <a:srgbClr val="10383C"/>
          </a:solidFill>
          <a:ln w="11430">
            <a:solidFill>
              <a:srgbClr val="24D6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Text 33">
            <a:extLst>
              <a:ext uri="{FF2B5EF4-FFF2-40B4-BE49-F238E27FC236}">
                <a16:creationId xmlns:a16="http://schemas.microsoft.com/office/drawing/2014/main" id="{C99F23C5-7F7C-F83C-771B-491C93BE3186}"/>
              </a:ext>
            </a:extLst>
          </p:cNvPr>
          <p:cNvSpPr/>
          <p:nvPr/>
        </p:nvSpPr>
        <p:spPr>
          <a:xfrm>
            <a:off x="6227064" y="4736592"/>
            <a:ext cx="1042416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7FA"/>
                </a:solidFill>
              </a:rPr>
              <a:t>3D volumes</a:t>
            </a:r>
            <a:endParaRPr lang="en-US" sz="1050" dirty="0"/>
          </a:p>
        </p:txBody>
      </p:sp>
      <p:sp>
        <p:nvSpPr>
          <p:cNvPr id="45" name="Shape 34">
            <a:extLst>
              <a:ext uri="{FF2B5EF4-FFF2-40B4-BE49-F238E27FC236}">
                <a16:creationId xmlns:a16="http://schemas.microsoft.com/office/drawing/2014/main" id="{3BBD6FF4-1009-D1FB-228C-9D6115A867B7}"/>
              </a:ext>
            </a:extLst>
          </p:cNvPr>
          <p:cNvSpPr/>
          <p:nvPr/>
        </p:nvSpPr>
        <p:spPr>
          <a:xfrm>
            <a:off x="7772400" y="3749040"/>
            <a:ext cx="3346704" cy="1627632"/>
          </a:xfrm>
          <a:prstGeom prst="roundRect">
            <a:avLst>
              <a:gd name="adj" fmla="val 3371"/>
            </a:avLst>
          </a:prstGeom>
          <a:solidFill>
            <a:srgbClr val="101F2B"/>
          </a:solidFill>
          <a:ln w="13335">
            <a:solidFill>
              <a:srgbClr val="57D3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6" name="Image 7" descr="preencoded.png">
            <a:extLst>
              <a:ext uri="{FF2B5EF4-FFF2-40B4-BE49-F238E27FC236}">
                <a16:creationId xmlns:a16="http://schemas.microsoft.com/office/drawing/2014/main" id="{8DA94830-74A8-5A9D-BABD-E7C14F47121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973568" y="3968496"/>
            <a:ext cx="411480" cy="411480"/>
          </a:xfrm>
          <a:prstGeom prst="rect">
            <a:avLst/>
          </a:prstGeom>
        </p:spPr>
      </p:pic>
      <p:sp>
        <p:nvSpPr>
          <p:cNvPr id="47" name="Text 35">
            <a:extLst>
              <a:ext uri="{FF2B5EF4-FFF2-40B4-BE49-F238E27FC236}">
                <a16:creationId xmlns:a16="http://schemas.microsoft.com/office/drawing/2014/main" id="{14E50D35-50EE-1C85-945C-CAF5DB2F2CC6}"/>
              </a:ext>
            </a:extLst>
          </p:cNvPr>
          <p:cNvSpPr/>
          <p:nvPr/>
        </p:nvSpPr>
        <p:spPr>
          <a:xfrm>
            <a:off x="8522208" y="3828325"/>
            <a:ext cx="2450592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700" b="1" dirty="0" err="1">
                <a:solidFill>
                  <a:srgbClr val="F2F7FA"/>
                </a:solidFill>
              </a:rPr>
              <a:t>Jungfraujoch</a:t>
            </a:r>
            <a:r>
              <a:rPr lang="en-US" sz="1700" b="1" dirty="0">
                <a:solidFill>
                  <a:srgbClr val="F2F7FA"/>
                </a:solidFill>
              </a:rPr>
              <a:t> ©SLS 2.0 / PSI</a:t>
            </a:r>
            <a:endParaRPr lang="en-US" sz="1700" dirty="0"/>
          </a:p>
        </p:txBody>
      </p:sp>
      <p:sp>
        <p:nvSpPr>
          <p:cNvPr id="48" name="Text 36">
            <a:extLst>
              <a:ext uri="{FF2B5EF4-FFF2-40B4-BE49-F238E27FC236}">
                <a16:creationId xmlns:a16="http://schemas.microsoft.com/office/drawing/2014/main" id="{DDFD39AB-F7B1-37A5-F8B8-42EA3AA33B8F}"/>
              </a:ext>
            </a:extLst>
          </p:cNvPr>
          <p:cNvSpPr/>
          <p:nvPr/>
        </p:nvSpPr>
        <p:spPr>
          <a:xfrm>
            <a:off x="8522208" y="4197096"/>
            <a:ext cx="1645920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57D3A0"/>
                </a:solidFill>
              </a:rPr>
              <a:t>Crystallography</a:t>
            </a:r>
            <a:endParaRPr lang="en-US" sz="1050" dirty="0"/>
          </a:p>
        </p:txBody>
      </p:sp>
      <p:sp>
        <p:nvSpPr>
          <p:cNvPr id="49" name="Shape 37">
            <a:extLst>
              <a:ext uri="{FF2B5EF4-FFF2-40B4-BE49-F238E27FC236}">
                <a16:creationId xmlns:a16="http://schemas.microsoft.com/office/drawing/2014/main" id="{ADB1ADE5-BBF8-EDC0-B0AA-A79A7FF6DF25}"/>
              </a:ext>
            </a:extLst>
          </p:cNvPr>
          <p:cNvSpPr/>
          <p:nvPr/>
        </p:nvSpPr>
        <p:spPr>
          <a:xfrm>
            <a:off x="7973568" y="4599432"/>
            <a:ext cx="1097280" cy="448056"/>
          </a:xfrm>
          <a:prstGeom prst="roundRect">
            <a:avLst>
              <a:gd name="adj" fmla="val 6122"/>
            </a:avLst>
          </a:prstGeom>
          <a:solidFill>
            <a:srgbClr val="172733"/>
          </a:solidFill>
          <a:ln w="10160">
            <a:solidFill>
              <a:srgbClr val="4055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0" name="Text 38">
            <a:extLst>
              <a:ext uri="{FF2B5EF4-FFF2-40B4-BE49-F238E27FC236}">
                <a16:creationId xmlns:a16="http://schemas.microsoft.com/office/drawing/2014/main" id="{3E7AB468-226A-0A9B-BD2A-5E898A3075C3}"/>
              </a:ext>
            </a:extLst>
          </p:cNvPr>
          <p:cNvSpPr/>
          <p:nvPr/>
        </p:nvSpPr>
        <p:spPr>
          <a:xfrm>
            <a:off x="8046720" y="4736592"/>
            <a:ext cx="950976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020" dirty="0">
                <a:solidFill>
                  <a:srgbClr val="C6D2DA"/>
                </a:solidFill>
              </a:rPr>
              <a:t>Detector images</a:t>
            </a:r>
            <a:endParaRPr lang="en-US" sz="1020" dirty="0"/>
          </a:p>
        </p:txBody>
      </p:sp>
      <p:sp>
        <p:nvSpPr>
          <p:cNvPr id="51" name="Shape 39">
            <a:extLst>
              <a:ext uri="{FF2B5EF4-FFF2-40B4-BE49-F238E27FC236}">
                <a16:creationId xmlns:a16="http://schemas.microsoft.com/office/drawing/2014/main" id="{74591DC1-DE01-AC7D-4281-F24F2BA35B3A}"/>
              </a:ext>
            </a:extLst>
          </p:cNvPr>
          <p:cNvSpPr/>
          <p:nvPr/>
        </p:nvSpPr>
        <p:spPr>
          <a:xfrm>
            <a:off x="9180576" y="4663440"/>
            <a:ext cx="429768" cy="310896"/>
          </a:xfrm>
          <a:prstGeom prst="chevron">
            <a:avLst/>
          </a:prstGeom>
          <a:solidFill>
            <a:srgbClr val="57D3A0"/>
          </a:solidFill>
          <a:ln w="12700">
            <a:solidFill>
              <a:srgbClr val="57D3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2" name="Shape 40">
            <a:extLst>
              <a:ext uri="{FF2B5EF4-FFF2-40B4-BE49-F238E27FC236}">
                <a16:creationId xmlns:a16="http://schemas.microsoft.com/office/drawing/2014/main" id="{5D4D451C-1F90-7AD2-0859-A35959648B03}"/>
              </a:ext>
            </a:extLst>
          </p:cNvPr>
          <p:cNvSpPr/>
          <p:nvPr/>
        </p:nvSpPr>
        <p:spPr>
          <a:xfrm>
            <a:off x="9710928" y="4599432"/>
            <a:ext cx="1188720" cy="448056"/>
          </a:xfrm>
          <a:prstGeom prst="roundRect">
            <a:avLst>
              <a:gd name="adj" fmla="val 6122"/>
            </a:avLst>
          </a:prstGeom>
          <a:solidFill>
            <a:srgbClr val="12352F"/>
          </a:solidFill>
          <a:ln w="11430">
            <a:solidFill>
              <a:srgbClr val="57D3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3" name="Text 41">
            <a:extLst>
              <a:ext uri="{FF2B5EF4-FFF2-40B4-BE49-F238E27FC236}">
                <a16:creationId xmlns:a16="http://schemas.microsoft.com/office/drawing/2014/main" id="{B07555B5-7F7E-6271-40F4-0DC7FA61DE3D}"/>
              </a:ext>
            </a:extLst>
          </p:cNvPr>
          <p:cNvSpPr/>
          <p:nvPr/>
        </p:nvSpPr>
        <p:spPr>
          <a:xfrm>
            <a:off x="9784080" y="4736592"/>
            <a:ext cx="1042416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7FA"/>
                </a:solidFill>
              </a:rPr>
              <a:t>Reflections</a:t>
            </a:r>
            <a:endParaRPr lang="en-US" sz="1050" dirty="0"/>
          </a:p>
        </p:txBody>
      </p:sp>
      <p:sp>
        <p:nvSpPr>
          <p:cNvPr id="54" name="Shape 42">
            <a:extLst>
              <a:ext uri="{FF2B5EF4-FFF2-40B4-BE49-F238E27FC236}">
                <a16:creationId xmlns:a16="http://schemas.microsoft.com/office/drawing/2014/main" id="{A75CFE3C-92C0-799F-DD01-D7E40753CDAA}"/>
              </a:ext>
            </a:extLst>
          </p:cNvPr>
          <p:cNvSpPr/>
          <p:nvPr/>
        </p:nvSpPr>
        <p:spPr>
          <a:xfrm>
            <a:off x="2157984" y="5669280"/>
            <a:ext cx="7877267" cy="566928"/>
          </a:xfrm>
          <a:prstGeom prst="roundRect">
            <a:avLst>
              <a:gd name="adj" fmla="val 6452"/>
            </a:avLst>
          </a:prstGeom>
          <a:solidFill>
            <a:srgbClr val="0F6668"/>
          </a:solidFill>
          <a:ln w="10160">
            <a:solidFill>
              <a:srgbClr val="24D6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5" name="Text 43">
            <a:extLst>
              <a:ext uri="{FF2B5EF4-FFF2-40B4-BE49-F238E27FC236}">
                <a16:creationId xmlns:a16="http://schemas.microsoft.com/office/drawing/2014/main" id="{B889E3D5-1F5A-50B5-5D3F-6A1E0FCBD917}"/>
              </a:ext>
            </a:extLst>
          </p:cNvPr>
          <p:cNvSpPr/>
          <p:nvPr/>
        </p:nvSpPr>
        <p:spPr>
          <a:xfrm>
            <a:off x="1225296" y="5833872"/>
            <a:ext cx="9747504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0FFFD"/>
                </a:solidFill>
              </a:rPr>
              <a:t>The transformation layer is where raw measurements become AI-ready scientific data products.</a:t>
            </a:r>
            <a:endParaRPr lang="en-US" sz="1500" dirty="0"/>
          </a:p>
        </p:txBody>
      </p:sp>
      <p:sp>
        <p:nvSpPr>
          <p:cNvPr id="57" name="Text 45">
            <a:extLst>
              <a:ext uri="{FF2B5EF4-FFF2-40B4-BE49-F238E27FC236}">
                <a16:creationId xmlns:a16="http://schemas.microsoft.com/office/drawing/2014/main" id="{262B253A-8EEB-8C0E-9D5A-DE211DAFA516}"/>
              </a:ext>
            </a:extLst>
          </p:cNvPr>
          <p:cNvSpPr/>
          <p:nvPr/>
        </p:nvSpPr>
        <p:spPr>
          <a:xfrm>
            <a:off x="11375136" y="6547104"/>
            <a:ext cx="2286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A8A"/>
                </a:solidFill>
              </a:rPr>
              <a:t>2</a:t>
            </a: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19244625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1" cy="1"/>
          <a:chOff x="0" y="0"/>
          <a:chExt cx="1" cy="1"/>
        </a:xfrm>
      </p:grpSpPr>
      <p:pic>
        <p:nvPicPr>
          <p:cNvPr id="2" name="Image 0" descr="/mnt/data/15c2a2ee66.png"/>
          <p:cNvPicPr>
            <a:picLocks noChangeAspect="1"/>
          </p:cNvPicPr>
          <p:nvPr/>
        </p:nvPicPr>
        <p:blipFill>
          <a:blip r:embed="rId7"/>
          <a:srcRect t="7811" b="7811"/>
          <a:stretch/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305" y="91440"/>
            <a:ext cx="12191695" cy="6858000"/>
          </a:xfrm>
          <a:prstGeom prst="rect">
            <a:avLst/>
          </a:prstGeom>
          <a:solidFill>
            <a:srgbClr val="01050A">
              <a:alpha val="57000"/>
            </a:srgbClr>
          </a:solidFill>
          <a:ln w="12700">
            <a:solidFill>
              <a:srgbClr val="01050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0" y="0"/>
            <a:ext cx="12191695" cy="1353312"/>
          </a:xfrm>
          <a:prstGeom prst="rect">
            <a:avLst/>
          </a:prstGeom>
          <a:solidFill>
            <a:srgbClr val="01050A">
              <a:alpha val="98000"/>
            </a:srgbClr>
          </a:solidFill>
          <a:ln w="12700">
            <a:solidFill>
              <a:srgbClr val="01050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66928" y="310896"/>
            <a:ext cx="5029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kern="0" spc="180" dirty="0">
                <a:solidFill>
                  <a:srgbClr val="67E8F9"/>
                </a:solidFill>
                <a:ea typeface="Aptos" pitchFamily="34" charset="-122"/>
                <a:cs typeface="Aptos" pitchFamily="34" charset="-120"/>
              </a:rPr>
              <a:t>STREAMING TOMOGRAPHY</a:t>
            </a:r>
            <a:endParaRPr lang="en-US" sz="1150" dirty="0"/>
          </a:p>
        </p:txBody>
      </p:sp>
      <p:sp>
        <p:nvSpPr>
          <p:cNvPr id="7" name="Text 4"/>
          <p:cNvSpPr/>
          <p:nvPr/>
        </p:nvSpPr>
        <p:spPr>
          <a:xfrm>
            <a:off x="566928" y="603504"/>
            <a:ext cx="98755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 dirty="0">
                <a:solidFill>
                  <a:srgbClr val="FFFFFF"/>
                </a:solidFill>
                <a:ea typeface="Aptos Display" pitchFamily="34" charset="-122"/>
                <a:cs typeface="Aptos Display" pitchFamily="34" charset="-120"/>
              </a:rPr>
              <a:t>Reconstruction becomes part of the experiment</a:t>
            </a:r>
            <a:endParaRPr lang="en-US" sz="2700" dirty="0"/>
          </a:p>
        </p:txBody>
      </p:sp>
      <p:sp>
        <p:nvSpPr>
          <p:cNvPr id="8" name="Text 5"/>
          <p:cNvSpPr/>
          <p:nvPr/>
        </p:nvSpPr>
        <p:spPr>
          <a:xfrm>
            <a:off x="576072" y="1069848"/>
            <a:ext cx="9784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C6E4F2"/>
                </a:solidFill>
                <a:ea typeface="Aptos" pitchFamily="34" charset="-122"/>
                <a:cs typeface="Aptos" pitchFamily="34" charset="-120"/>
              </a:rPr>
              <a:t>Turn projections into visual feedback while acquisition is still running – </a:t>
            </a:r>
            <a:r>
              <a:rPr lang="en-US" sz="1450" b="1" dirty="0">
                <a:solidFill>
                  <a:srgbClr val="C6E4F2"/>
                </a:solidFill>
                <a:ea typeface="Aptos" pitchFamily="34" charset="-122"/>
                <a:cs typeface="Aptos" pitchFamily="34" charset="-120"/>
              </a:rPr>
              <a:t>based on the </a:t>
            </a:r>
            <a:r>
              <a:rPr lang="en-US" sz="1450" b="1" i="1" dirty="0" err="1">
                <a:solidFill>
                  <a:srgbClr val="C6E4F2"/>
                </a:solidFill>
                <a:ea typeface="Aptos" pitchFamily="34" charset="-122"/>
                <a:cs typeface="Aptos" pitchFamily="34" charset="-120"/>
              </a:rPr>
              <a:t>tomostream</a:t>
            </a:r>
            <a:r>
              <a:rPr lang="en-US" sz="1450" b="1" i="1" dirty="0">
                <a:solidFill>
                  <a:srgbClr val="C6E4F2"/>
                </a:solidFill>
                <a:ea typeface="Aptos" pitchFamily="34" charset="-122"/>
                <a:cs typeface="Aptos" pitchFamily="34" charset="-120"/>
              </a:rPr>
              <a:t> (</a:t>
            </a:r>
            <a:r>
              <a:rPr lang="en-US" sz="1450" b="1" dirty="0">
                <a:solidFill>
                  <a:srgbClr val="C6E4F2"/>
                </a:solidFill>
                <a:ea typeface="Aptos" pitchFamily="34" charset="-122"/>
                <a:cs typeface="Aptos" pitchFamily="34" charset="-120"/>
              </a:rPr>
              <a:t>Viktor Nikitin and Francesco de Carlo / APS)</a:t>
            </a:r>
            <a:endParaRPr lang="en-US" sz="1450" b="1" dirty="0"/>
          </a:p>
        </p:txBody>
      </p:sp>
      <p:sp>
        <p:nvSpPr>
          <p:cNvPr id="9" name="Text 6"/>
          <p:cNvSpPr/>
          <p:nvPr/>
        </p:nvSpPr>
        <p:spPr>
          <a:xfrm>
            <a:off x="594360" y="6647688"/>
            <a:ext cx="530352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kern="0" spc="130" dirty="0">
                <a:solidFill>
                  <a:srgbClr val="6F8FA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DATA AND EXPERIMENTS  |  DATA SERVICES</a:t>
            </a:r>
            <a:endParaRPr lang="en-US" sz="850" dirty="0"/>
          </a:p>
        </p:txBody>
      </p:sp>
      <p:sp>
        <p:nvSpPr>
          <p:cNvPr id="10" name="Text 7"/>
          <p:cNvSpPr/>
          <p:nvPr/>
        </p:nvSpPr>
        <p:spPr>
          <a:xfrm>
            <a:off x="10122408" y="6647688"/>
            <a:ext cx="146304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b="1" dirty="0">
                <a:solidFill>
                  <a:srgbClr val="6F8FA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MAX IV  ×  ALS</a:t>
            </a:r>
            <a:endParaRPr lang="en-US" sz="850" dirty="0"/>
          </a:p>
        </p:txBody>
      </p:sp>
      <p:sp>
        <p:nvSpPr>
          <p:cNvPr id="11" name="Shape 8"/>
          <p:cNvSpPr/>
          <p:nvPr/>
        </p:nvSpPr>
        <p:spPr>
          <a:xfrm>
            <a:off x="0" y="4370832"/>
            <a:ext cx="12191695" cy="2057400"/>
          </a:xfrm>
          <a:prstGeom prst="rect">
            <a:avLst/>
          </a:prstGeom>
          <a:solidFill>
            <a:srgbClr val="01050A">
              <a:alpha val="97000"/>
            </a:srgbClr>
          </a:solidFill>
          <a:ln w="12700">
            <a:solidFill>
              <a:srgbClr val="01050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9"/>
          <p:cNvSpPr/>
          <p:nvPr/>
        </p:nvSpPr>
        <p:spPr>
          <a:xfrm>
            <a:off x="502920" y="5011420"/>
            <a:ext cx="2084832" cy="804672"/>
          </a:xfrm>
          <a:prstGeom prst="roundRect">
            <a:avLst>
              <a:gd name="adj" fmla="val 5682"/>
            </a:avLst>
          </a:prstGeom>
          <a:solidFill>
            <a:srgbClr val="020B14">
              <a:alpha val="96000"/>
            </a:srgbClr>
          </a:solidFill>
          <a:ln w="12700">
            <a:solidFill>
              <a:srgbClr val="22D3EE">
                <a:alpha val="66000"/>
              </a:srgbClr>
            </a:solidFill>
            <a:prstDash val="solid"/>
          </a:ln>
          <a:effectLst>
            <a:outerShdw blurRad="19050" dist="8890" dir="2700000" algn="bl" rotWithShape="0">
              <a:srgbClr val="000000">
                <a:alpha val="2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621792" y="5130292"/>
            <a:ext cx="184708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dirty="0">
                <a:solidFill>
                  <a:srgbClr val="22D3EE"/>
                </a:solidFill>
                <a:ea typeface="Aptos" pitchFamily="34" charset="-122"/>
                <a:cs typeface="Aptos" pitchFamily="34" charset="-120"/>
              </a:rPr>
              <a:t>ACQUIRE</a:t>
            </a:r>
            <a:endParaRPr lang="en-US" sz="1100" dirty="0"/>
          </a:p>
        </p:txBody>
      </p:sp>
      <p:sp>
        <p:nvSpPr>
          <p:cNvPr id="14" name="Text 11"/>
          <p:cNvSpPr/>
          <p:nvPr/>
        </p:nvSpPr>
        <p:spPr>
          <a:xfrm>
            <a:off x="621792" y="5377180"/>
            <a:ext cx="1847088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E1EDF5"/>
                </a:solidFill>
                <a:ea typeface="Aptos" pitchFamily="34" charset="-122"/>
                <a:cs typeface="Aptos" pitchFamily="34" charset="-120"/>
              </a:rPr>
              <a:t>Continuous projection stream</a:t>
            </a:r>
            <a:endParaRPr lang="en-US" sz="1050" dirty="0"/>
          </a:p>
        </p:txBody>
      </p:sp>
      <p:sp>
        <p:nvSpPr>
          <p:cNvPr id="15" name="Shape 12"/>
          <p:cNvSpPr/>
          <p:nvPr/>
        </p:nvSpPr>
        <p:spPr>
          <a:xfrm>
            <a:off x="2761488" y="5011420"/>
            <a:ext cx="2084832" cy="804672"/>
          </a:xfrm>
          <a:prstGeom prst="roundRect">
            <a:avLst>
              <a:gd name="adj" fmla="val 5682"/>
            </a:avLst>
          </a:prstGeom>
          <a:solidFill>
            <a:srgbClr val="020B14">
              <a:alpha val="96000"/>
            </a:srgbClr>
          </a:solidFill>
          <a:ln w="12700">
            <a:solidFill>
              <a:srgbClr val="22D3EE">
                <a:alpha val="66000"/>
              </a:srgbClr>
            </a:solidFill>
            <a:prstDash val="solid"/>
          </a:ln>
          <a:effectLst>
            <a:outerShdw blurRad="19050" dist="8890" dir="2700000" algn="bl" rotWithShape="0">
              <a:srgbClr val="000000">
                <a:alpha val="2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2880360" y="5130292"/>
            <a:ext cx="184708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dirty="0">
                <a:solidFill>
                  <a:srgbClr val="22D3EE"/>
                </a:solidFill>
                <a:ea typeface="Aptos" pitchFamily="34" charset="-122"/>
                <a:cs typeface="Aptos" pitchFamily="34" charset="-120"/>
              </a:rPr>
              <a:t>RECONSTRUCT</a:t>
            </a:r>
            <a:endParaRPr lang="en-US" sz="1100" dirty="0"/>
          </a:p>
        </p:txBody>
      </p:sp>
      <p:sp>
        <p:nvSpPr>
          <p:cNvPr id="17" name="Text 14"/>
          <p:cNvSpPr/>
          <p:nvPr/>
        </p:nvSpPr>
        <p:spPr>
          <a:xfrm>
            <a:off x="2880360" y="5377180"/>
            <a:ext cx="1847088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E1EDF5"/>
                </a:solidFill>
                <a:ea typeface="Aptos" pitchFamily="34" charset="-122"/>
                <a:cs typeface="Aptos" pitchFamily="34" charset="-120"/>
              </a:rPr>
              <a:t>GPU-accelerated partial volumes</a:t>
            </a:r>
            <a:endParaRPr lang="en-US" sz="1050" dirty="0"/>
          </a:p>
        </p:txBody>
      </p:sp>
      <p:sp>
        <p:nvSpPr>
          <p:cNvPr id="18" name="Shape 15"/>
          <p:cNvSpPr/>
          <p:nvPr/>
        </p:nvSpPr>
        <p:spPr>
          <a:xfrm>
            <a:off x="5020056" y="5011420"/>
            <a:ext cx="2084832" cy="804672"/>
          </a:xfrm>
          <a:prstGeom prst="roundRect">
            <a:avLst>
              <a:gd name="adj" fmla="val 5682"/>
            </a:avLst>
          </a:prstGeom>
          <a:solidFill>
            <a:srgbClr val="020B14">
              <a:alpha val="96000"/>
            </a:srgbClr>
          </a:solidFill>
          <a:ln w="12700">
            <a:solidFill>
              <a:srgbClr val="22D3EE">
                <a:alpha val="66000"/>
              </a:srgbClr>
            </a:solidFill>
            <a:prstDash val="solid"/>
          </a:ln>
          <a:effectLst>
            <a:outerShdw blurRad="19050" dist="8890" dir="2700000" algn="bl" rotWithShape="0">
              <a:srgbClr val="000000">
                <a:alpha val="2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/>
          <p:nvPr/>
        </p:nvSpPr>
        <p:spPr>
          <a:xfrm>
            <a:off x="5138928" y="5130292"/>
            <a:ext cx="184708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dirty="0">
                <a:solidFill>
                  <a:srgbClr val="22D3EE"/>
                </a:solidFill>
                <a:ea typeface="Aptos" pitchFamily="34" charset="-122"/>
                <a:cs typeface="Aptos" pitchFamily="34" charset="-120"/>
              </a:rPr>
              <a:t>VISUALIZE</a:t>
            </a:r>
            <a:endParaRPr lang="en-US" sz="1100" dirty="0"/>
          </a:p>
        </p:txBody>
      </p:sp>
      <p:sp>
        <p:nvSpPr>
          <p:cNvPr id="20" name="Text 17"/>
          <p:cNvSpPr/>
          <p:nvPr/>
        </p:nvSpPr>
        <p:spPr>
          <a:xfrm>
            <a:off x="5138928" y="5377180"/>
            <a:ext cx="1847088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E1EDF5"/>
                </a:solidFill>
                <a:ea typeface="Aptos" pitchFamily="34" charset="-122"/>
                <a:cs typeface="Aptos" pitchFamily="34" charset="-120"/>
              </a:rPr>
              <a:t>Slices and 3D structures</a:t>
            </a:r>
            <a:endParaRPr lang="en-US" sz="1050" dirty="0"/>
          </a:p>
        </p:txBody>
      </p:sp>
      <p:sp>
        <p:nvSpPr>
          <p:cNvPr id="21" name="Shape 18"/>
          <p:cNvSpPr/>
          <p:nvPr/>
        </p:nvSpPr>
        <p:spPr>
          <a:xfrm>
            <a:off x="7278624" y="5011420"/>
            <a:ext cx="2084832" cy="804672"/>
          </a:xfrm>
          <a:prstGeom prst="roundRect">
            <a:avLst>
              <a:gd name="adj" fmla="val 5682"/>
            </a:avLst>
          </a:prstGeom>
          <a:solidFill>
            <a:srgbClr val="020B14">
              <a:alpha val="96000"/>
            </a:srgbClr>
          </a:solidFill>
          <a:ln w="12700">
            <a:solidFill>
              <a:srgbClr val="22D3EE">
                <a:alpha val="66000"/>
              </a:srgbClr>
            </a:solidFill>
            <a:prstDash val="solid"/>
          </a:ln>
          <a:effectLst>
            <a:outerShdw blurRad="19050" dist="8890" dir="2700000" algn="bl" rotWithShape="0">
              <a:srgbClr val="000000">
                <a:alpha val="2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7397496" y="5130292"/>
            <a:ext cx="184708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dirty="0">
                <a:solidFill>
                  <a:srgbClr val="22D3EE"/>
                </a:solidFill>
                <a:ea typeface="Aptos" pitchFamily="34" charset="-122"/>
                <a:cs typeface="Aptos" pitchFamily="34" charset="-120"/>
              </a:rPr>
              <a:t>ASSESS</a:t>
            </a:r>
            <a:endParaRPr lang="en-US" sz="1100" dirty="0"/>
          </a:p>
        </p:txBody>
      </p:sp>
      <p:sp>
        <p:nvSpPr>
          <p:cNvPr id="23" name="Text 20"/>
          <p:cNvSpPr/>
          <p:nvPr/>
        </p:nvSpPr>
        <p:spPr>
          <a:xfrm>
            <a:off x="7397496" y="5377180"/>
            <a:ext cx="1847088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E1EDF5"/>
                </a:solidFill>
                <a:ea typeface="Aptos" pitchFamily="34" charset="-122"/>
                <a:cs typeface="Aptos" pitchFamily="34" charset="-120"/>
              </a:rPr>
              <a:t>Alignment, quality, change</a:t>
            </a:r>
            <a:endParaRPr lang="en-US" sz="1050" dirty="0"/>
          </a:p>
        </p:txBody>
      </p:sp>
      <p:sp>
        <p:nvSpPr>
          <p:cNvPr id="24" name="Shape 21"/>
          <p:cNvSpPr/>
          <p:nvPr/>
        </p:nvSpPr>
        <p:spPr>
          <a:xfrm>
            <a:off x="9537192" y="5011420"/>
            <a:ext cx="2103120" cy="804672"/>
          </a:xfrm>
          <a:prstGeom prst="roundRect">
            <a:avLst>
              <a:gd name="adj" fmla="val 5682"/>
            </a:avLst>
          </a:prstGeom>
          <a:solidFill>
            <a:srgbClr val="020B14">
              <a:alpha val="96000"/>
            </a:srgbClr>
          </a:solidFill>
          <a:ln w="12700">
            <a:solidFill>
              <a:srgbClr val="D8B4FE">
                <a:alpha val="66000"/>
              </a:srgbClr>
            </a:solidFill>
            <a:prstDash val="solid"/>
          </a:ln>
          <a:effectLst>
            <a:outerShdw blurRad="19050" dist="8890" dir="2700000" algn="bl" rotWithShape="0">
              <a:srgbClr val="000000">
                <a:alpha val="2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9656064" y="5130292"/>
            <a:ext cx="18653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dirty="0">
                <a:solidFill>
                  <a:srgbClr val="D8B4FE"/>
                </a:solidFill>
                <a:ea typeface="Aptos" pitchFamily="34" charset="-122"/>
                <a:cs typeface="Aptos" pitchFamily="34" charset="-120"/>
              </a:rPr>
              <a:t>ACT</a:t>
            </a:r>
            <a:endParaRPr lang="en-US" sz="1100" dirty="0"/>
          </a:p>
        </p:txBody>
      </p:sp>
      <p:sp>
        <p:nvSpPr>
          <p:cNvPr id="26" name="Text 23"/>
          <p:cNvSpPr/>
          <p:nvPr/>
        </p:nvSpPr>
        <p:spPr>
          <a:xfrm>
            <a:off x="9656064" y="5377180"/>
            <a:ext cx="1865376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E1EDF5"/>
                </a:solidFill>
                <a:ea typeface="Aptos" pitchFamily="34" charset="-122"/>
                <a:cs typeface="Aptos" pitchFamily="34" charset="-120"/>
              </a:rPr>
              <a:t>Adjust the experiment</a:t>
            </a:r>
            <a:endParaRPr lang="en-US" sz="1050" dirty="0"/>
          </a:p>
        </p:txBody>
      </p:sp>
      <p:sp>
        <p:nvSpPr>
          <p:cNvPr id="27" name="Text 24"/>
          <p:cNvSpPr/>
          <p:nvPr/>
        </p:nvSpPr>
        <p:spPr>
          <a:xfrm>
            <a:off x="2606040" y="5221732"/>
            <a:ext cx="16459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67E8F9"/>
                </a:solidFill>
                <a:ea typeface="Aptos" pitchFamily="34" charset="-122"/>
                <a:cs typeface="Aptos" pitchFamily="34" charset="-120"/>
              </a:rPr>
              <a:t>→</a:t>
            </a:r>
            <a:endParaRPr lang="en-US" sz="1800" dirty="0"/>
          </a:p>
        </p:txBody>
      </p:sp>
      <p:sp>
        <p:nvSpPr>
          <p:cNvPr id="28" name="Text 25"/>
          <p:cNvSpPr/>
          <p:nvPr/>
        </p:nvSpPr>
        <p:spPr>
          <a:xfrm>
            <a:off x="4864608" y="5221732"/>
            <a:ext cx="16459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67E8F9"/>
                </a:solidFill>
                <a:ea typeface="Aptos" pitchFamily="34" charset="-122"/>
                <a:cs typeface="Aptos" pitchFamily="34" charset="-120"/>
              </a:rPr>
              <a:t>→</a:t>
            </a:r>
            <a:endParaRPr lang="en-US" sz="1800" dirty="0"/>
          </a:p>
        </p:txBody>
      </p:sp>
      <p:sp>
        <p:nvSpPr>
          <p:cNvPr id="29" name="Text 26"/>
          <p:cNvSpPr/>
          <p:nvPr/>
        </p:nvSpPr>
        <p:spPr>
          <a:xfrm>
            <a:off x="7123176" y="5221732"/>
            <a:ext cx="16459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67E8F9"/>
                </a:solidFill>
                <a:ea typeface="Aptos" pitchFamily="34" charset="-122"/>
                <a:cs typeface="Aptos" pitchFamily="34" charset="-120"/>
              </a:rPr>
              <a:t>→</a:t>
            </a:r>
            <a:endParaRPr lang="en-US" sz="1800" dirty="0"/>
          </a:p>
        </p:txBody>
      </p:sp>
      <p:sp>
        <p:nvSpPr>
          <p:cNvPr id="30" name="Text 27"/>
          <p:cNvSpPr/>
          <p:nvPr/>
        </p:nvSpPr>
        <p:spPr>
          <a:xfrm>
            <a:off x="9381744" y="5221732"/>
            <a:ext cx="16459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67E8F9"/>
                </a:solidFill>
                <a:ea typeface="Aptos" pitchFamily="34" charset="-122"/>
                <a:cs typeface="Aptos" pitchFamily="34" charset="-120"/>
              </a:rPr>
              <a:t>→</a:t>
            </a:r>
            <a:endParaRPr lang="en-US" sz="1800" dirty="0"/>
          </a:p>
        </p:txBody>
      </p:sp>
      <p:sp>
        <p:nvSpPr>
          <p:cNvPr id="31" name="Shape 28"/>
          <p:cNvSpPr/>
          <p:nvPr/>
        </p:nvSpPr>
        <p:spPr>
          <a:xfrm>
            <a:off x="685800" y="6017260"/>
            <a:ext cx="10808208" cy="475488"/>
          </a:xfrm>
          <a:prstGeom prst="roundRect">
            <a:avLst>
              <a:gd name="adj" fmla="val 7692"/>
            </a:avLst>
          </a:prstGeom>
          <a:solidFill>
            <a:srgbClr val="071426"/>
          </a:solidFill>
          <a:ln w="12700">
            <a:solidFill>
              <a:srgbClr val="22D3EE">
                <a:alpha val="5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29"/>
          <p:cNvSpPr/>
          <p:nvPr/>
        </p:nvSpPr>
        <p:spPr>
          <a:xfrm>
            <a:off x="896112" y="6163564"/>
            <a:ext cx="103784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67E8F9"/>
                </a:solidFill>
                <a:ea typeface="Aptos" pitchFamily="34" charset="-122"/>
                <a:cs typeface="Aptos" pitchFamily="34" charset="-120"/>
              </a:rPr>
              <a:t>MAX IV PRODUCTION  </a:t>
            </a:r>
            <a:r>
              <a:rPr lang="en-US" sz="1350" b="1" dirty="0">
                <a:solidFill>
                  <a:srgbClr val="FFFFFF"/>
                </a:solidFill>
                <a:ea typeface="Aptos" pitchFamily="34" charset="-122"/>
                <a:cs typeface="Aptos" pitchFamily="34" charset="-120"/>
              </a:rPr>
              <a:t>Near real-time reconstruction at 2.4 Gpix/s  •  4k² camera at 150 Hz</a:t>
            </a:r>
            <a:endParaRPr lang="en-US" sz="1350" dirty="0"/>
          </a:p>
        </p:txBody>
      </p:sp>
      <p:pic>
        <p:nvPicPr>
          <p:cNvPr id="33" name="stomo-demo1-quck.mov">
            <a:hlinkClick r:id="" action="ppaction://media"/>
            <a:extLst>
              <a:ext uri="{FF2B5EF4-FFF2-40B4-BE49-F238E27FC236}">
                <a16:creationId xmlns:a16="http://schemas.microsoft.com/office/drawing/2014/main" id="{B3915FC1-6376-2B97-AA2C-3CA1511AE59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3369" t="9066" r="4336" b="6267"/>
          <a:stretch>
            <a:fillRect/>
          </a:stretch>
        </p:blipFill>
        <p:spPr>
          <a:xfrm>
            <a:off x="566928" y="1475083"/>
            <a:ext cx="5810454" cy="3372373"/>
          </a:xfrm>
          <a:prstGeom prst="rect">
            <a:avLst/>
          </a:prstGeom>
        </p:spPr>
      </p:pic>
      <p:pic>
        <p:nvPicPr>
          <p:cNvPr id="34" name="danmax-stomo-2024-03-15.mp4">
            <a:hlinkClick r:id="" action="ppaction://media"/>
            <a:extLst>
              <a:ext uri="{FF2B5EF4-FFF2-40B4-BE49-F238E27FC236}">
                <a16:creationId xmlns:a16="http://schemas.microsoft.com/office/drawing/2014/main" id="{5BFE6D3C-373F-6956-39B8-4608EED0A3D0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rcRect b="10494"/>
          <a:stretch>
            <a:fillRect/>
          </a:stretch>
        </p:blipFill>
        <p:spPr>
          <a:xfrm>
            <a:off x="9244584" y="1445760"/>
            <a:ext cx="2103120" cy="3346518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65C8360B-9759-CA1D-CA47-3B5035A12AA3}"/>
              </a:ext>
            </a:extLst>
          </p:cNvPr>
          <p:cNvSpPr txBox="1"/>
          <p:nvPr/>
        </p:nvSpPr>
        <p:spPr>
          <a:xfrm>
            <a:off x="7785671" y="4179914"/>
            <a:ext cx="13700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 err="1">
                <a:solidFill>
                  <a:schemeClr val="bg1">
                    <a:lumMod val="75000"/>
                  </a:schemeClr>
                </a:solidFill>
              </a:rPr>
              <a:t>DanMAX</a:t>
            </a:r>
            <a:br>
              <a:rPr lang="en-GB" sz="1600" dirty="0">
                <a:solidFill>
                  <a:schemeClr val="bg1">
                    <a:lumMod val="75000"/>
                  </a:schemeClr>
                </a:solidFill>
              </a:rPr>
            </a:br>
            <a:r>
              <a:rPr lang="en-GB" sz="1600" dirty="0">
                <a:solidFill>
                  <a:schemeClr val="bg1">
                    <a:lumMod val="75000"/>
                  </a:schemeClr>
                </a:solidFill>
              </a:rPr>
              <a:t>March 2024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723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1723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1630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10" repeatCount="indefinite" fill="remove" display="0">
                  <p:stCondLst>
                    <p:cond delay="indefinite"/>
                  </p:stCondLst>
                </p:cTn>
                <p:tgtEl>
                  <p:spTgt spid="33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video>
              <p:cMediaNode vol="80000" mute="1">
                <p:cTn id="16" repeatCount="indefinite" fill="remove" display="0">
                  <p:stCondLst>
                    <p:cond delay="indefinite"/>
                  </p:stCondLst>
                </p:cTn>
                <p:tgtEl>
                  <p:spTgt spid="34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1" cy="1"/>
          <a:chOff x="0" y="0"/>
          <a:chExt cx="1" cy="1"/>
        </a:xfrm>
      </p:grpSpPr>
      <p:pic>
        <p:nvPicPr>
          <p:cNvPr id="2" name="Image 0" descr="/mnt/data/6e96f69f75.png"/>
          <p:cNvPicPr>
            <a:picLocks noChangeAspect="1"/>
          </p:cNvPicPr>
          <p:nvPr/>
        </p:nvPicPr>
        <p:blipFill>
          <a:blip r:embed="rId3"/>
          <a:srcRect t="7811" b="7811"/>
          <a:stretch/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1050A">
              <a:alpha val="57000"/>
            </a:srgbClr>
          </a:solidFill>
          <a:ln w="12700">
            <a:solidFill>
              <a:srgbClr val="01050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0" y="0"/>
            <a:ext cx="12191695" cy="1353312"/>
          </a:xfrm>
          <a:prstGeom prst="rect">
            <a:avLst/>
          </a:prstGeom>
          <a:solidFill>
            <a:srgbClr val="01050A">
              <a:alpha val="98000"/>
            </a:srgbClr>
          </a:solidFill>
          <a:ln w="12700">
            <a:solidFill>
              <a:srgbClr val="01050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566928" y="310896"/>
            <a:ext cx="5029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kern="0" spc="180" dirty="0">
                <a:solidFill>
                  <a:srgbClr val="67E8F9"/>
                </a:solidFill>
                <a:latin typeface="Calibri" panose="020F0502020204030204" pitchFamily="34" charset="0"/>
                <a:ea typeface="Aptos" pitchFamily="34" charset="-122"/>
                <a:cs typeface="Calibri" panose="020F0502020204030204" pitchFamily="34" charset="0"/>
              </a:rPr>
              <a:t>STOMO AS A DATA SERVICE</a:t>
            </a:r>
            <a:endParaRPr lang="en-US" sz="115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566928" y="603504"/>
            <a:ext cx="98755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 dirty="0">
                <a:solidFill>
                  <a:srgbClr val="FFFFFF"/>
                </a:solidFill>
                <a:latin typeface="Calibri" panose="020F0502020204030204" pitchFamily="34" charset="0"/>
                <a:ea typeface="Aptos Display" pitchFamily="34" charset="-122"/>
                <a:cs typeface="Calibri" panose="020F0502020204030204" pitchFamily="34" charset="0"/>
              </a:rPr>
              <a:t>A direct path from detector stream to scientific representation</a:t>
            </a:r>
            <a:endParaRPr lang="en-US" sz="27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576072" y="1069848"/>
            <a:ext cx="9784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C6E4F2"/>
                </a:solidFill>
                <a:latin typeface="Calibri" panose="020F0502020204030204" pitchFamily="34" charset="0"/>
                <a:ea typeface="Aptos" pitchFamily="34" charset="-122"/>
                <a:cs typeface="Calibri" panose="020F0502020204030204" pitchFamily="34" charset="0"/>
              </a:rPr>
              <a:t>Expose scientific representations directly from the data stream.</a:t>
            </a:r>
            <a:endParaRPr lang="en-US" sz="145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594360" y="6647688"/>
            <a:ext cx="530352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kern="0" spc="130" dirty="0">
                <a:solidFill>
                  <a:srgbClr val="6F8FA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DATA AND EXPERIMENTS  |  DATA SERVICES</a:t>
            </a:r>
            <a:endParaRPr lang="en-US" sz="850" dirty="0"/>
          </a:p>
        </p:txBody>
      </p:sp>
      <p:sp>
        <p:nvSpPr>
          <p:cNvPr id="10" name="Text 7"/>
          <p:cNvSpPr/>
          <p:nvPr/>
        </p:nvSpPr>
        <p:spPr>
          <a:xfrm>
            <a:off x="10122408" y="6647688"/>
            <a:ext cx="146304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b="1" dirty="0">
                <a:solidFill>
                  <a:srgbClr val="6F8FA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MAX IV  ×  ALS</a:t>
            </a:r>
            <a:endParaRPr lang="en-US" sz="850" dirty="0"/>
          </a:p>
        </p:txBody>
      </p:sp>
      <p:sp>
        <p:nvSpPr>
          <p:cNvPr id="11" name="Shape 8"/>
          <p:cNvSpPr/>
          <p:nvPr/>
        </p:nvSpPr>
        <p:spPr>
          <a:xfrm>
            <a:off x="0" y="4279392"/>
            <a:ext cx="12191695" cy="2148840"/>
          </a:xfrm>
          <a:prstGeom prst="rect">
            <a:avLst/>
          </a:prstGeom>
          <a:solidFill>
            <a:srgbClr val="01050A">
              <a:alpha val="97000"/>
            </a:srgbClr>
          </a:solidFill>
          <a:ln w="12700">
            <a:solidFill>
              <a:srgbClr val="01050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Shape 9"/>
          <p:cNvSpPr/>
          <p:nvPr/>
        </p:nvSpPr>
        <p:spPr>
          <a:xfrm>
            <a:off x="502920" y="4998212"/>
            <a:ext cx="2066544" cy="804672"/>
          </a:xfrm>
          <a:prstGeom prst="roundRect">
            <a:avLst>
              <a:gd name="adj" fmla="val 5682"/>
            </a:avLst>
          </a:prstGeom>
          <a:solidFill>
            <a:srgbClr val="020B14">
              <a:alpha val="96000"/>
            </a:srgbClr>
          </a:solidFill>
          <a:ln w="12700">
            <a:solidFill>
              <a:srgbClr val="22D3EE">
                <a:alpha val="66000"/>
              </a:srgbClr>
            </a:solidFill>
            <a:prstDash val="solid"/>
          </a:ln>
          <a:effectLst>
            <a:outerShdw blurRad="19050" dist="8890" dir="2700000" algn="bl" rotWithShape="0">
              <a:srgbClr val="000000">
                <a:alpha val="23000"/>
              </a:srgbClr>
            </a:outerShdw>
          </a:effectLst>
        </p:spPr>
        <p:txBody>
          <a:bodyPr/>
          <a:lstStyle/>
          <a:p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621792" y="5117084"/>
            <a:ext cx="1828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dirty="0">
                <a:solidFill>
                  <a:srgbClr val="22D3EE"/>
                </a:solidFill>
                <a:latin typeface="Calibri" panose="020F0502020204030204" pitchFamily="34" charset="0"/>
                <a:ea typeface="Aptos" pitchFamily="34" charset="-122"/>
                <a:cs typeface="Calibri" panose="020F0502020204030204" pitchFamily="34" charset="0"/>
              </a:rPr>
              <a:t>DETECTOR + DAQ</a:t>
            </a:r>
            <a:endParaRPr lang="en-US" sz="11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621792" y="5363972"/>
            <a:ext cx="1828800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E1EDF5"/>
                </a:solidFill>
                <a:latin typeface="Calibri" panose="020F0502020204030204" pitchFamily="34" charset="0"/>
                <a:ea typeface="Aptos" pitchFamily="34" charset="-122"/>
                <a:cs typeface="Calibri" panose="020F0502020204030204" pitchFamily="34" charset="0"/>
              </a:rPr>
              <a:t>Projection frames</a:t>
            </a:r>
            <a:endParaRPr lang="en-US" sz="105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2596896" y="5217668"/>
            <a:ext cx="15544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67E8F9"/>
                </a:solidFill>
                <a:latin typeface="Calibri" panose="020F0502020204030204" pitchFamily="34" charset="0"/>
                <a:ea typeface="Aptos" pitchFamily="34" charset="-122"/>
                <a:cs typeface="Calibri" panose="020F0502020204030204" pitchFamily="34" charset="0"/>
              </a:rPr>
              <a:t>→</a:t>
            </a:r>
            <a:endParaRPr lang="en-US" sz="1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Shape 13"/>
          <p:cNvSpPr/>
          <p:nvPr/>
        </p:nvSpPr>
        <p:spPr>
          <a:xfrm>
            <a:off x="2770632" y="4998212"/>
            <a:ext cx="2066544" cy="804672"/>
          </a:xfrm>
          <a:prstGeom prst="roundRect">
            <a:avLst>
              <a:gd name="adj" fmla="val 5682"/>
            </a:avLst>
          </a:prstGeom>
          <a:solidFill>
            <a:srgbClr val="020B14">
              <a:alpha val="96000"/>
            </a:srgbClr>
          </a:solidFill>
          <a:ln w="12700">
            <a:solidFill>
              <a:srgbClr val="22D3EE">
                <a:alpha val="66000"/>
              </a:srgbClr>
            </a:solidFill>
            <a:prstDash val="solid"/>
          </a:ln>
          <a:effectLst>
            <a:outerShdw blurRad="19050" dist="8890" dir="2700000" algn="bl" rotWithShape="0">
              <a:srgbClr val="000000">
                <a:alpha val="23000"/>
              </a:srgbClr>
            </a:outerShdw>
          </a:effectLst>
        </p:spPr>
        <p:txBody>
          <a:bodyPr/>
          <a:lstStyle/>
          <a:p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2889504" y="5117084"/>
            <a:ext cx="1828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dirty="0">
                <a:solidFill>
                  <a:srgbClr val="22D3EE"/>
                </a:solidFill>
                <a:latin typeface="Calibri" panose="020F0502020204030204" pitchFamily="34" charset="0"/>
                <a:ea typeface="Aptos" pitchFamily="34" charset="-122"/>
                <a:cs typeface="Calibri" panose="020F0502020204030204" pitchFamily="34" charset="0"/>
              </a:rPr>
              <a:t>STREAM PIPELINE</a:t>
            </a:r>
            <a:endParaRPr lang="en-US" sz="11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2889504" y="5363972"/>
            <a:ext cx="1828800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E1EDF5"/>
                </a:solidFill>
                <a:latin typeface="Calibri" panose="020F0502020204030204" pitchFamily="34" charset="0"/>
                <a:ea typeface="Aptos" pitchFamily="34" charset="-122"/>
                <a:cs typeface="Calibri" panose="020F0502020204030204" pitchFamily="34" charset="0"/>
              </a:rPr>
              <a:t>Distribute + transform</a:t>
            </a:r>
            <a:endParaRPr lang="en-US" sz="105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Text 16"/>
          <p:cNvSpPr/>
          <p:nvPr/>
        </p:nvSpPr>
        <p:spPr>
          <a:xfrm>
            <a:off x="4864608" y="5217668"/>
            <a:ext cx="15544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67E8F9"/>
                </a:solidFill>
                <a:latin typeface="Calibri" panose="020F0502020204030204" pitchFamily="34" charset="0"/>
                <a:ea typeface="Aptos" pitchFamily="34" charset="-122"/>
                <a:cs typeface="Calibri" panose="020F0502020204030204" pitchFamily="34" charset="0"/>
              </a:rPr>
              <a:t>→</a:t>
            </a:r>
            <a:endParaRPr lang="en-US" sz="1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Shape 17"/>
          <p:cNvSpPr/>
          <p:nvPr/>
        </p:nvSpPr>
        <p:spPr>
          <a:xfrm>
            <a:off x="5038344" y="4998212"/>
            <a:ext cx="2066544" cy="804672"/>
          </a:xfrm>
          <a:prstGeom prst="roundRect">
            <a:avLst>
              <a:gd name="adj" fmla="val 5682"/>
            </a:avLst>
          </a:prstGeom>
          <a:solidFill>
            <a:srgbClr val="020B14">
              <a:alpha val="96000"/>
            </a:srgbClr>
          </a:solidFill>
          <a:ln w="12700">
            <a:solidFill>
              <a:srgbClr val="22D3EE">
                <a:alpha val="66000"/>
              </a:srgbClr>
            </a:solidFill>
            <a:prstDash val="solid"/>
          </a:ln>
          <a:effectLst>
            <a:outerShdw blurRad="19050" dist="8890" dir="2700000" algn="bl" rotWithShape="0">
              <a:srgbClr val="000000">
                <a:alpha val="23000"/>
              </a:srgbClr>
            </a:outerShdw>
          </a:effectLst>
        </p:spPr>
        <p:txBody>
          <a:bodyPr/>
          <a:lstStyle/>
          <a:p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Text 18"/>
          <p:cNvSpPr/>
          <p:nvPr/>
        </p:nvSpPr>
        <p:spPr>
          <a:xfrm>
            <a:off x="5157216" y="5117084"/>
            <a:ext cx="1828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dirty="0">
                <a:solidFill>
                  <a:srgbClr val="22D3EE"/>
                </a:solidFill>
                <a:latin typeface="Calibri" panose="020F0502020204030204" pitchFamily="34" charset="0"/>
                <a:ea typeface="Aptos" pitchFamily="34" charset="-122"/>
                <a:cs typeface="Calibri" panose="020F0502020204030204" pitchFamily="34" charset="0"/>
              </a:rPr>
              <a:t>GPU BACKEND</a:t>
            </a:r>
            <a:endParaRPr lang="en-US" sz="11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2" name="Text 19"/>
          <p:cNvSpPr/>
          <p:nvPr/>
        </p:nvSpPr>
        <p:spPr>
          <a:xfrm>
            <a:off x="5157216" y="5363972"/>
            <a:ext cx="1828800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E1EDF5"/>
                </a:solidFill>
                <a:latin typeface="Calibri" panose="020F0502020204030204" pitchFamily="34" charset="0"/>
                <a:ea typeface="Aptos" pitchFamily="34" charset="-122"/>
                <a:cs typeface="Calibri" panose="020F0502020204030204" pitchFamily="34" charset="0"/>
              </a:rPr>
              <a:t>Partial reconstruction</a:t>
            </a:r>
            <a:endParaRPr lang="en-US" sz="105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3" name="Text 20"/>
          <p:cNvSpPr/>
          <p:nvPr/>
        </p:nvSpPr>
        <p:spPr>
          <a:xfrm>
            <a:off x="7132320" y="5217668"/>
            <a:ext cx="15544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67E8F9"/>
                </a:solidFill>
                <a:latin typeface="Calibri" panose="020F0502020204030204" pitchFamily="34" charset="0"/>
                <a:ea typeface="Aptos" pitchFamily="34" charset="-122"/>
                <a:cs typeface="Calibri" panose="020F0502020204030204" pitchFamily="34" charset="0"/>
              </a:rPr>
              <a:t>→</a:t>
            </a:r>
            <a:endParaRPr lang="en-US" sz="1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4" name="Shape 21"/>
          <p:cNvSpPr/>
          <p:nvPr/>
        </p:nvSpPr>
        <p:spPr>
          <a:xfrm>
            <a:off x="7306056" y="4998212"/>
            <a:ext cx="2066544" cy="804672"/>
          </a:xfrm>
          <a:prstGeom prst="roundRect">
            <a:avLst>
              <a:gd name="adj" fmla="val 5682"/>
            </a:avLst>
          </a:prstGeom>
          <a:solidFill>
            <a:srgbClr val="020B14">
              <a:alpha val="96000"/>
            </a:srgbClr>
          </a:solidFill>
          <a:ln w="12700">
            <a:solidFill>
              <a:srgbClr val="D8B4FE">
                <a:alpha val="66000"/>
              </a:srgbClr>
            </a:solidFill>
            <a:prstDash val="solid"/>
          </a:ln>
          <a:effectLst>
            <a:outerShdw blurRad="19050" dist="8890" dir="2700000" algn="bl" rotWithShape="0">
              <a:srgbClr val="000000">
                <a:alpha val="23000"/>
              </a:srgbClr>
            </a:outerShdw>
          </a:effectLst>
        </p:spPr>
        <p:txBody>
          <a:bodyPr/>
          <a:lstStyle/>
          <a:p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Text 22"/>
          <p:cNvSpPr/>
          <p:nvPr/>
        </p:nvSpPr>
        <p:spPr>
          <a:xfrm>
            <a:off x="7424928" y="5117084"/>
            <a:ext cx="1828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dirty="0">
                <a:solidFill>
                  <a:srgbClr val="D8B4FE"/>
                </a:solidFill>
                <a:latin typeface="Calibri" panose="020F0502020204030204" pitchFamily="34" charset="0"/>
                <a:ea typeface="Aptos" pitchFamily="34" charset="-122"/>
                <a:cs typeface="Calibri" panose="020F0502020204030204" pitchFamily="34" charset="0"/>
              </a:rPr>
              <a:t>DATA INTERFACE</a:t>
            </a:r>
            <a:endParaRPr lang="en-US" sz="11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" name="Text 23"/>
          <p:cNvSpPr/>
          <p:nvPr/>
        </p:nvSpPr>
        <p:spPr>
          <a:xfrm>
            <a:off x="7424928" y="5363972"/>
            <a:ext cx="1828800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E1EDF5"/>
                </a:solidFill>
                <a:latin typeface="Calibri" panose="020F0502020204030204" pitchFamily="34" charset="0"/>
                <a:ea typeface="Aptos" pitchFamily="34" charset="-122"/>
                <a:cs typeface="Calibri" panose="020F0502020204030204" pitchFamily="34" charset="0"/>
              </a:rPr>
              <a:t>HSDS / HDF5</a:t>
            </a:r>
            <a:endParaRPr lang="en-US" sz="105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7" name="Text 24"/>
          <p:cNvSpPr/>
          <p:nvPr/>
        </p:nvSpPr>
        <p:spPr>
          <a:xfrm>
            <a:off x="9400032" y="5217668"/>
            <a:ext cx="15544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67E8F9"/>
                </a:solidFill>
                <a:latin typeface="Calibri" panose="020F0502020204030204" pitchFamily="34" charset="0"/>
                <a:ea typeface="Aptos" pitchFamily="34" charset="-122"/>
                <a:cs typeface="Calibri" panose="020F0502020204030204" pitchFamily="34" charset="0"/>
              </a:rPr>
              <a:t>→</a:t>
            </a:r>
            <a:endParaRPr lang="en-US" sz="1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8" name="Shape 25"/>
          <p:cNvSpPr/>
          <p:nvPr/>
        </p:nvSpPr>
        <p:spPr>
          <a:xfrm>
            <a:off x="9573768" y="4998212"/>
            <a:ext cx="2066544" cy="804672"/>
          </a:xfrm>
          <a:prstGeom prst="roundRect">
            <a:avLst>
              <a:gd name="adj" fmla="val 5682"/>
            </a:avLst>
          </a:prstGeom>
          <a:solidFill>
            <a:srgbClr val="020B14">
              <a:alpha val="96000"/>
            </a:srgbClr>
          </a:solidFill>
          <a:ln w="12700">
            <a:solidFill>
              <a:srgbClr val="D8B4FE">
                <a:alpha val="66000"/>
              </a:srgbClr>
            </a:solidFill>
            <a:prstDash val="solid"/>
          </a:ln>
          <a:effectLst>
            <a:outerShdw blurRad="19050" dist="8890" dir="2700000" algn="bl" rotWithShape="0">
              <a:srgbClr val="000000">
                <a:alpha val="23000"/>
              </a:srgbClr>
            </a:outerShdw>
          </a:effectLst>
        </p:spPr>
        <p:txBody>
          <a:bodyPr/>
          <a:lstStyle/>
          <a:p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9" name="Text 26"/>
          <p:cNvSpPr/>
          <p:nvPr/>
        </p:nvSpPr>
        <p:spPr>
          <a:xfrm>
            <a:off x="9692640" y="5117084"/>
            <a:ext cx="1828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dirty="0">
                <a:solidFill>
                  <a:srgbClr val="D8B4FE"/>
                </a:solidFill>
                <a:latin typeface="Calibri" panose="020F0502020204030204" pitchFamily="34" charset="0"/>
                <a:ea typeface="Aptos" pitchFamily="34" charset="-122"/>
                <a:cs typeface="Calibri" panose="020F0502020204030204" pitchFamily="34" charset="0"/>
              </a:rPr>
              <a:t>CONSUMERS</a:t>
            </a:r>
            <a:endParaRPr lang="en-US" sz="11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0" name="Text 27"/>
          <p:cNvSpPr/>
          <p:nvPr/>
        </p:nvSpPr>
        <p:spPr>
          <a:xfrm>
            <a:off x="9692640" y="5363972"/>
            <a:ext cx="1828800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E1EDF5"/>
                </a:solidFill>
                <a:latin typeface="Calibri" panose="020F0502020204030204" pitchFamily="34" charset="0"/>
                <a:ea typeface="Aptos" pitchFamily="34" charset="-122"/>
                <a:cs typeface="Calibri" panose="020F0502020204030204" pitchFamily="34" charset="0"/>
              </a:rPr>
              <a:t>GUI • visualization • AI</a:t>
            </a:r>
            <a:endParaRPr lang="en-US" sz="105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1" name="Shape 28"/>
          <p:cNvSpPr/>
          <p:nvPr/>
        </p:nvSpPr>
        <p:spPr>
          <a:xfrm>
            <a:off x="1790700" y="6022340"/>
            <a:ext cx="8331708" cy="512064"/>
          </a:xfrm>
          <a:prstGeom prst="roundRect">
            <a:avLst>
              <a:gd name="adj" fmla="val 7143"/>
            </a:avLst>
          </a:prstGeom>
          <a:solidFill>
            <a:srgbClr val="071426"/>
          </a:solidFill>
          <a:ln w="12700">
            <a:solidFill>
              <a:srgbClr val="5A7B96">
                <a:alpha val="55000"/>
              </a:srgbClr>
            </a:solidFill>
            <a:prstDash val="solid"/>
          </a:ln>
        </p:spPr>
        <p:txBody>
          <a:bodyPr/>
          <a:lstStyle/>
          <a:p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2" name="Text 29"/>
          <p:cNvSpPr/>
          <p:nvPr/>
        </p:nvSpPr>
        <p:spPr>
          <a:xfrm>
            <a:off x="914400" y="6196076"/>
            <a:ext cx="1036015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220" b="1" dirty="0">
                <a:solidFill>
                  <a:srgbClr val="D9EAF7"/>
                </a:solidFill>
                <a:latin typeface="Calibri" panose="020F0502020204030204" pitchFamily="34" charset="0"/>
                <a:ea typeface="Aptos" pitchFamily="34" charset="-122"/>
                <a:cs typeface="Calibri" panose="020F0502020204030204" pitchFamily="34" charset="0"/>
              </a:rPr>
              <a:t>Distributed GPU processing  •  Kubernetes orchestration  •  REST connection to the beamline GUI  •  standard HDF5 tooling</a:t>
            </a:r>
            <a:endParaRPr lang="en-US" sz="122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30F80B35-5621-62CB-8D08-4EC65277A57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092" b="9518"/>
          <a:stretch>
            <a:fillRect/>
          </a:stretch>
        </p:blipFill>
        <p:spPr>
          <a:xfrm>
            <a:off x="2421382" y="1403382"/>
            <a:ext cx="6951218" cy="3456072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1" cy="1"/>
          <a:chOff x="0" y="0"/>
          <a:chExt cx="1" cy="1"/>
        </a:xfrm>
      </p:grpSpPr>
      <p:pic>
        <p:nvPicPr>
          <p:cNvPr id="2" name="Image 0" descr="/mnt/data/11634edf41.png"/>
          <p:cNvPicPr>
            <a:picLocks noChangeAspect="1"/>
          </p:cNvPicPr>
          <p:nvPr/>
        </p:nvPicPr>
        <p:blipFill>
          <a:blip r:embed="rId3"/>
          <a:srcRect t="7811" b="7811"/>
          <a:stretch/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1050A">
              <a:alpha val="57000"/>
            </a:srgbClr>
          </a:solidFill>
          <a:ln w="12700">
            <a:solidFill>
              <a:srgbClr val="01050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0" y="0"/>
            <a:ext cx="12191695" cy="1353312"/>
          </a:xfrm>
          <a:prstGeom prst="rect">
            <a:avLst/>
          </a:prstGeom>
          <a:solidFill>
            <a:srgbClr val="01050A">
              <a:alpha val="98000"/>
            </a:srgbClr>
          </a:solidFill>
          <a:ln w="12700">
            <a:solidFill>
              <a:srgbClr val="01050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66928" y="310896"/>
            <a:ext cx="5029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kern="0" spc="180" dirty="0">
                <a:solidFill>
                  <a:srgbClr val="67E8F9"/>
                </a:solidFill>
                <a:ea typeface="Aptos" pitchFamily="34" charset="-122"/>
                <a:cs typeface="Aptos" pitchFamily="34" charset="-120"/>
              </a:rPr>
              <a:t>FROM FEEDBACK TO DECISIONS</a:t>
            </a:r>
            <a:endParaRPr lang="en-US" sz="1150" dirty="0"/>
          </a:p>
        </p:txBody>
      </p:sp>
      <p:sp>
        <p:nvSpPr>
          <p:cNvPr id="7" name="Text 4"/>
          <p:cNvSpPr/>
          <p:nvPr/>
        </p:nvSpPr>
        <p:spPr>
          <a:xfrm>
            <a:off x="566928" y="603504"/>
            <a:ext cx="98755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 dirty="0">
                <a:solidFill>
                  <a:srgbClr val="FFFFFF"/>
                </a:solidFill>
                <a:ea typeface="Aptos Display" pitchFamily="34" charset="-122"/>
                <a:cs typeface="Aptos Display" pitchFamily="34" charset="-120"/>
              </a:rPr>
              <a:t>Streaming raises information density during beamtime</a:t>
            </a:r>
            <a:endParaRPr lang="en-US" sz="2700" dirty="0"/>
          </a:p>
        </p:txBody>
      </p:sp>
      <p:sp>
        <p:nvSpPr>
          <p:cNvPr id="8" name="Text 5"/>
          <p:cNvSpPr/>
          <p:nvPr/>
        </p:nvSpPr>
        <p:spPr>
          <a:xfrm>
            <a:off x="576072" y="1069848"/>
            <a:ext cx="9784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C6E4F2"/>
                </a:solidFill>
                <a:ea typeface="Aptos" pitchFamily="34" charset="-122"/>
                <a:cs typeface="Aptos" pitchFamily="34" charset="-120"/>
              </a:rPr>
              <a:t>The value is not only faster reconstruction, but earlier understanding</a:t>
            </a:r>
            <a:endParaRPr lang="en-US" sz="1450" dirty="0"/>
          </a:p>
        </p:txBody>
      </p:sp>
      <p:sp>
        <p:nvSpPr>
          <p:cNvPr id="9" name="Text 6"/>
          <p:cNvSpPr/>
          <p:nvPr/>
        </p:nvSpPr>
        <p:spPr>
          <a:xfrm>
            <a:off x="594360" y="6647688"/>
            <a:ext cx="530352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kern="0" spc="130" dirty="0">
                <a:solidFill>
                  <a:srgbClr val="6F8FA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DATA AND EXPERIMENTS  |  DATA SERVICES</a:t>
            </a:r>
            <a:endParaRPr lang="en-US" sz="850" dirty="0"/>
          </a:p>
        </p:txBody>
      </p:sp>
      <p:sp>
        <p:nvSpPr>
          <p:cNvPr id="10" name="Text 7"/>
          <p:cNvSpPr/>
          <p:nvPr/>
        </p:nvSpPr>
        <p:spPr>
          <a:xfrm>
            <a:off x="10122408" y="6647688"/>
            <a:ext cx="146304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b="1" dirty="0">
                <a:solidFill>
                  <a:srgbClr val="6F8FA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MAX IV  ×  ALS</a:t>
            </a:r>
            <a:endParaRPr lang="en-US" sz="850" dirty="0"/>
          </a:p>
        </p:txBody>
      </p:sp>
      <p:sp>
        <p:nvSpPr>
          <p:cNvPr id="11" name="Shape 8"/>
          <p:cNvSpPr/>
          <p:nvPr/>
        </p:nvSpPr>
        <p:spPr>
          <a:xfrm>
            <a:off x="0" y="4279392"/>
            <a:ext cx="12191695" cy="2148840"/>
          </a:xfrm>
          <a:prstGeom prst="rect">
            <a:avLst/>
          </a:prstGeom>
          <a:solidFill>
            <a:srgbClr val="01050A">
              <a:alpha val="97000"/>
            </a:srgbClr>
          </a:solidFill>
          <a:ln w="12700">
            <a:solidFill>
              <a:srgbClr val="01050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9"/>
          <p:cNvSpPr/>
          <p:nvPr/>
        </p:nvSpPr>
        <p:spPr>
          <a:xfrm>
            <a:off x="566928" y="4985512"/>
            <a:ext cx="3410712" cy="804672"/>
          </a:xfrm>
          <a:prstGeom prst="roundRect">
            <a:avLst>
              <a:gd name="adj" fmla="val 5682"/>
            </a:avLst>
          </a:prstGeom>
          <a:solidFill>
            <a:srgbClr val="020B14">
              <a:alpha val="96000"/>
            </a:srgbClr>
          </a:solidFill>
          <a:ln w="12700">
            <a:solidFill>
              <a:srgbClr val="22D3EE">
                <a:alpha val="66000"/>
              </a:srgbClr>
            </a:solidFill>
            <a:prstDash val="solid"/>
          </a:ln>
          <a:effectLst>
            <a:outerShdw blurRad="19050" dist="8890" dir="2700000" algn="bl" rotWithShape="0">
              <a:srgbClr val="000000">
                <a:alpha val="2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685800" y="5104384"/>
            <a:ext cx="31729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dirty="0">
                <a:solidFill>
                  <a:srgbClr val="22D3EE"/>
                </a:solidFill>
                <a:ea typeface="Aptos" pitchFamily="34" charset="-122"/>
                <a:cs typeface="Aptos" pitchFamily="34" charset="-120"/>
              </a:rPr>
              <a:t>HUMAN-IN-THE-LOOP</a:t>
            </a:r>
            <a:endParaRPr lang="en-US" sz="1100" dirty="0"/>
          </a:p>
        </p:txBody>
      </p:sp>
      <p:sp>
        <p:nvSpPr>
          <p:cNvPr id="14" name="Text 11"/>
          <p:cNvSpPr/>
          <p:nvPr/>
        </p:nvSpPr>
        <p:spPr>
          <a:xfrm>
            <a:off x="685800" y="5351272"/>
            <a:ext cx="3172968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E1EDF5"/>
                </a:solidFill>
                <a:ea typeface="Aptos" pitchFamily="34" charset="-122"/>
                <a:cs typeface="Aptos" pitchFamily="34" charset="-120"/>
              </a:rPr>
              <a:t>Inspect slices and volumes; verify sample, setup and reconstruction</a:t>
            </a:r>
            <a:endParaRPr lang="en-US" sz="1050" dirty="0"/>
          </a:p>
        </p:txBody>
      </p:sp>
      <p:sp>
        <p:nvSpPr>
          <p:cNvPr id="15" name="Shape 12"/>
          <p:cNvSpPr/>
          <p:nvPr/>
        </p:nvSpPr>
        <p:spPr>
          <a:xfrm>
            <a:off x="4389120" y="4985512"/>
            <a:ext cx="3410712" cy="804672"/>
          </a:xfrm>
          <a:prstGeom prst="roundRect">
            <a:avLst>
              <a:gd name="adj" fmla="val 5682"/>
            </a:avLst>
          </a:prstGeom>
          <a:solidFill>
            <a:srgbClr val="020B14">
              <a:alpha val="96000"/>
            </a:srgbClr>
          </a:solidFill>
          <a:ln w="12700">
            <a:solidFill>
              <a:srgbClr val="D8B4FE">
                <a:alpha val="66000"/>
              </a:srgbClr>
            </a:solidFill>
            <a:prstDash val="solid"/>
          </a:ln>
          <a:effectLst>
            <a:outerShdw blurRad="19050" dist="8890" dir="2700000" algn="bl" rotWithShape="0">
              <a:srgbClr val="000000">
                <a:alpha val="2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4507992" y="5104384"/>
            <a:ext cx="31729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dirty="0">
                <a:solidFill>
                  <a:srgbClr val="D8B4FE"/>
                </a:solidFill>
                <a:ea typeface="Aptos" pitchFamily="34" charset="-122"/>
                <a:cs typeface="Aptos" pitchFamily="34" charset="-120"/>
              </a:rPr>
              <a:t>MACHINE-ASSISTED</a:t>
            </a:r>
            <a:endParaRPr lang="en-US" sz="1100" dirty="0"/>
          </a:p>
        </p:txBody>
      </p:sp>
      <p:sp>
        <p:nvSpPr>
          <p:cNvPr id="17" name="Text 14"/>
          <p:cNvSpPr/>
          <p:nvPr/>
        </p:nvSpPr>
        <p:spPr>
          <a:xfrm>
            <a:off x="4507992" y="5351272"/>
            <a:ext cx="3172968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E1EDF5"/>
                </a:solidFill>
                <a:ea typeface="Aptos" pitchFamily="34" charset="-122"/>
                <a:cs typeface="Aptos" pitchFamily="34" charset="-120"/>
              </a:rPr>
              <a:t>Expose images and results to analysis tools and AI interfaces</a:t>
            </a:r>
            <a:endParaRPr lang="en-US" sz="1050" dirty="0"/>
          </a:p>
        </p:txBody>
      </p:sp>
      <p:sp>
        <p:nvSpPr>
          <p:cNvPr id="18" name="Shape 15"/>
          <p:cNvSpPr/>
          <p:nvPr/>
        </p:nvSpPr>
        <p:spPr>
          <a:xfrm>
            <a:off x="8211312" y="4985512"/>
            <a:ext cx="3410712" cy="804672"/>
          </a:xfrm>
          <a:prstGeom prst="roundRect">
            <a:avLst>
              <a:gd name="adj" fmla="val 5682"/>
            </a:avLst>
          </a:prstGeom>
          <a:solidFill>
            <a:srgbClr val="020B14">
              <a:alpha val="96000"/>
            </a:srgbClr>
          </a:solidFill>
          <a:ln w="12700">
            <a:solidFill>
              <a:srgbClr val="F5A65B">
                <a:alpha val="66000"/>
              </a:srgbClr>
            </a:solidFill>
            <a:prstDash val="solid"/>
          </a:ln>
          <a:effectLst>
            <a:outerShdw blurRad="19050" dist="8890" dir="2700000" algn="bl" rotWithShape="0">
              <a:srgbClr val="000000">
                <a:alpha val="2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/>
          <p:nvPr/>
        </p:nvSpPr>
        <p:spPr>
          <a:xfrm>
            <a:off x="8330184" y="5104384"/>
            <a:ext cx="31729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dirty="0">
                <a:solidFill>
                  <a:srgbClr val="F5A65B"/>
                </a:solidFill>
                <a:ea typeface="Aptos" pitchFamily="34" charset="-122"/>
                <a:cs typeface="Aptos" pitchFamily="34" charset="-120"/>
              </a:rPr>
              <a:t>CLOSED-LOOP POTENTIAL</a:t>
            </a:r>
            <a:endParaRPr lang="en-US" sz="1100" dirty="0"/>
          </a:p>
        </p:txBody>
      </p:sp>
      <p:sp>
        <p:nvSpPr>
          <p:cNvPr id="20" name="Text 17"/>
          <p:cNvSpPr/>
          <p:nvPr/>
        </p:nvSpPr>
        <p:spPr>
          <a:xfrm>
            <a:off x="8330184" y="5351272"/>
            <a:ext cx="3172968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E1EDF5"/>
                </a:solidFill>
                <a:ea typeface="Aptos" pitchFamily="34" charset="-122"/>
                <a:cs typeface="Aptos" pitchFamily="34" charset="-120"/>
              </a:rPr>
              <a:t>Use quality metrics or detected change to guide the next acquisition</a:t>
            </a:r>
            <a:endParaRPr lang="en-US" sz="1050" dirty="0"/>
          </a:p>
        </p:txBody>
      </p:sp>
      <p:sp>
        <p:nvSpPr>
          <p:cNvPr id="21" name="Shape 18"/>
          <p:cNvSpPr/>
          <p:nvPr/>
        </p:nvSpPr>
        <p:spPr>
          <a:xfrm>
            <a:off x="2133600" y="6046216"/>
            <a:ext cx="7988808" cy="475488"/>
          </a:xfrm>
          <a:prstGeom prst="roundRect">
            <a:avLst>
              <a:gd name="adj" fmla="val 7692"/>
            </a:avLst>
          </a:prstGeom>
          <a:solidFill>
            <a:srgbClr val="100A18"/>
          </a:solidFill>
          <a:ln w="12700">
            <a:solidFill>
              <a:srgbClr val="D8B4FE">
                <a:alpha val="58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1024128" y="6201664"/>
            <a:ext cx="1013155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320" b="1" dirty="0">
                <a:solidFill>
                  <a:srgbClr val="D8B4FE"/>
                </a:solidFill>
                <a:ea typeface="Aptos" pitchFamily="34" charset="-122"/>
                <a:cs typeface="Aptos" pitchFamily="34" charset="-120"/>
              </a:rPr>
              <a:t>STREAMING TOMOGRAPHY IS THE BRIDGE:  </a:t>
            </a:r>
            <a:r>
              <a:rPr lang="en-US" sz="1320" b="1" dirty="0">
                <a:solidFill>
                  <a:srgbClr val="FFFFFF"/>
                </a:solidFill>
                <a:ea typeface="Aptos" pitchFamily="34" charset="-122"/>
                <a:cs typeface="Aptos" pitchFamily="34" charset="-120"/>
              </a:rPr>
              <a:t>detector data → visual information → human and AI decisions</a:t>
            </a:r>
            <a:endParaRPr lang="en-US" sz="1320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AE10FBF8-E706-DA4C-EFCF-484140A153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9796" y="1969192"/>
            <a:ext cx="2537944" cy="2860872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6AD5F6ED-7B64-E453-DE3B-4344D7E5D72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56831" y="1748536"/>
            <a:ext cx="4446321" cy="3088951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1">
            <a:extLst>
              <a:ext uri="{FF2B5EF4-FFF2-40B4-BE49-F238E27FC236}">
                <a16:creationId xmlns:a16="http://schemas.microsoft.com/office/drawing/2014/main" id="{1DAC79BD-9C9B-694D-B5F0-EF8E8C69A638}"/>
              </a:ext>
            </a:extLst>
          </p:cNvPr>
          <p:cNvSpPr/>
          <p:nvPr/>
        </p:nvSpPr>
        <p:spPr>
          <a:xfrm>
            <a:off x="566928" y="310896"/>
            <a:ext cx="10972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F2F7FA"/>
                </a:solidFill>
                <a:ea typeface="Aptos Display" pitchFamily="34" charset="-122"/>
                <a:cs typeface="Aptos Display" pitchFamily="34" charset="-120"/>
              </a:rPr>
              <a:t>FPGA AZINT: move the transformation next to acquisition</a:t>
            </a:r>
            <a:endParaRPr lang="en-US" sz="2700" dirty="0"/>
          </a:p>
        </p:txBody>
      </p:sp>
      <p:sp>
        <p:nvSpPr>
          <p:cNvPr id="6" name="Text 2">
            <a:extLst>
              <a:ext uri="{FF2B5EF4-FFF2-40B4-BE49-F238E27FC236}">
                <a16:creationId xmlns:a16="http://schemas.microsoft.com/office/drawing/2014/main" id="{79DF543E-0FE9-2464-42CA-3CB92B283D9B}"/>
              </a:ext>
            </a:extLst>
          </p:cNvPr>
          <p:cNvSpPr/>
          <p:nvPr/>
        </p:nvSpPr>
        <p:spPr>
          <a:xfrm>
            <a:off x="585216" y="850392"/>
            <a:ext cx="1078992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9DB0C1"/>
                </a:solidFill>
              </a:rPr>
              <a:t>Azimuthal integration converts 2D detector images into compact 1D scattering curves during the experiment.</a:t>
            </a:r>
            <a:endParaRPr lang="en-US" sz="1400" dirty="0"/>
          </a:p>
        </p:txBody>
      </p:sp>
      <p:pic>
        <p:nvPicPr>
          <p:cNvPr id="7" name="Image 0" descr="/mnt/data/faaae611ee.png">
            <a:extLst>
              <a:ext uri="{FF2B5EF4-FFF2-40B4-BE49-F238E27FC236}">
                <a16:creationId xmlns:a16="http://schemas.microsoft.com/office/drawing/2014/main" id="{54BC30C0-7102-DEEB-B288-966DAC53B5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20" r="1020"/>
          <a:stretch/>
        </p:blipFill>
        <p:spPr>
          <a:xfrm>
            <a:off x="566928" y="1335024"/>
            <a:ext cx="6583680" cy="4480560"/>
          </a:xfrm>
          <a:prstGeom prst="rect">
            <a:avLst/>
          </a:prstGeom>
        </p:spPr>
      </p:pic>
      <p:sp>
        <p:nvSpPr>
          <p:cNvPr id="8" name="Shape 5">
            <a:extLst>
              <a:ext uri="{FF2B5EF4-FFF2-40B4-BE49-F238E27FC236}">
                <a16:creationId xmlns:a16="http://schemas.microsoft.com/office/drawing/2014/main" id="{D4908E1E-1227-A230-CE81-BA62F0B00B26}"/>
              </a:ext>
            </a:extLst>
          </p:cNvPr>
          <p:cNvSpPr/>
          <p:nvPr/>
        </p:nvSpPr>
        <p:spPr>
          <a:xfrm>
            <a:off x="566928" y="1335024"/>
            <a:ext cx="6583680" cy="4480560"/>
          </a:xfrm>
          <a:prstGeom prst="rect">
            <a:avLst/>
          </a:prstGeom>
          <a:solidFill>
            <a:srgbClr val="071521">
              <a:alpha val="28000"/>
            </a:srgbClr>
          </a:solidFill>
          <a:ln w="10160">
            <a:solidFill>
              <a:srgbClr val="1D606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6">
            <a:extLst>
              <a:ext uri="{FF2B5EF4-FFF2-40B4-BE49-F238E27FC236}">
                <a16:creationId xmlns:a16="http://schemas.microsoft.com/office/drawing/2014/main" id="{359E5591-1B5D-A8AE-F63E-33C04598C785}"/>
              </a:ext>
            </a:extLst>
          </p:cNvPr>
          <p:cNvSpPr/>
          <p:nvPr/>
        </p:nvSpPr>
        <p:spPr>
          <a:xfrm>
            <a:off x="859536" y="4937760"/>
            <a:ext cx="1783080" cy="530352"/>
          </a:xfrm>
          <a:prstGeom prst="roundRect">
            <a:avLst>
              <a:gd name="adj" fmla="val 6897"/>
            </a:avLst>
          </a:prstGeom>
          <a:solidFill>
            <a:srgbClr val="071521">
              <a:alpha val="90000"/>
            </a:srgbClr>
          </a:solidFill>
          <a:ln w="12700">
            <a:solidFill>
              <a:srgbClr val="F5B94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0" name="Image 1" descr="preencoded.png">
            <a:extLst>
              <a:ext uri="{FF2B5EF4-FFF2-40B4-BE49-F238E27FC236}">
                <a16:creationId xmlns:a16="http://schemas.microsoft.com/office/drawing/2014/main" id="{0F653B6C-981F-DA05-8980-46CEF599F91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7552" y="5074920"/>
            <a:ext cx="256032" cy="256032"/>
          </a:xfrm>
          <a:prstGeom prst="rect">
            <a:avLst/>
          </a:prstGeom>
        </p:spPr>
      </p:pic>
      <p:sp>
        <p:nvSpPr>
          <p:cNvPr id="11" name="Text 7">
            <a:extLst>
              <a:ext uri="{FF2B5EF4-FFF2-40B4-BE49-F238E27FC236}">
                <a16:creationId xmlns:a16="http://schemas.microsoft.com/office/drawing/2014/main" id="{37BCC987-B9CE-A88B-47BA-7D4A0D793BAD}"/>
              </a:ext>
            </a:extLst>
          </p:cNvPr>
          <p:cNvSpPr/>
          <p:nvPr/>
        </p:nvSpPr>
        <p:spPr>
          <a:xfrm>
            <a:off x="1316736" y="5065776"/>
            <a:ext cx="120700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20" b="1" dirty="0">
                <a:solidFill>
                  <a:srgbClr val="F2F7FA"/>
                </a:solidFill>
              </a:rPr>
              <a:t>2D detector frames</a:t>
            </a:r>
            <a:endParaRPr lang="en-US" sz="1120" dirty="0"/>
          </a:p>
        </p:txBody>
      </p:sp>
      <p:sp>
        <p:nvSpPr>
          <p:cNvPr id="12" name="Shape 8">
            <a:extLst>
              <a:ext uri="{FF2B5EF4-FFF2-40B4-BE49-F238E27FC236}">
                <a16:creationId xmlns:a16="http://schemas.microsoft.com/office/drawing/2014/main" id="{B70865DE-1EFE-AAD6-9172-F0ADE016127D}"/>
              </a:ext>
            </a:extLst>
          </p:cNvPr>
          <p:cNvSpPr/>
          <p:nvPr/>
        </p:nvSpPr>
        <p:spPr>
          <a:xfrm>
            <a:off x="2706624" y="5074920"/>
            <a:ext cx="210312" cy="246888"/>
          </a:xfrm>
          <a:prstGeom prst="chevron">
            <a:avLst/>
          </a:prstGeom>
          <a:solidFill>
            <a:srgbClr val="0F6668"/>
          </a:solidFill>
          <a:ln w="12700">
            <a:solidFill>
              <a:srgbClr val="0F666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9">
            <a:extLst>
              <a:ext uri="{FF2B5EF4-FFF2-40B4-BE49-F238E27FC236}">
                <a16:creationId xmlns:a16="http://schemas.microsoft.com/office/drawing/2014/main" id="{F3791679-BB3D-0B6D-CBF8-DE9C4D524EF7}"/>
              </a:ext>
            </a:extLst>
          </p:cNvPr>
          <p:cNvSpPr/>
          <p:nvPr/>
        </p:nvSpPr>
        <p:spPr>
          <a:xfrm>
            <a:off x="2971800" y="4937760"/>
            <a:ext cx="1783080" cy="530352"/>
          </a:xfrm>
          <a:prstGeom prst="roundRect">
            <a:avLst>
              <a:gd name="adj" fmla="val 6897"/>
            </a:avLst>
          </a:prstGeom>
          <a:solidFill>
            <a:srgbClr val="071521">
              <a:alpha val="90000"/>
            </a:srgbClr>
          </a:solidFill>
          <a:ln w="12700">
            <a:solidFill>
              <a:srgbClr val="24D6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4" name="Image 2" descr="preencoded.png">
            <a:extLst>
              <a:ext uri="{FF2B5EF4-FFF2-40B4-BE49-F238E27FC236}">
                <a16:creationId xmlns:a16="http://schemas.microsoft.com/office/drawing/2014/main" id="{A9619517-852B-4F88-1BFE-C9BE97A064C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099816" y="5074920"/>
            <a:ext cx="256032" cy="256032"/>
          </a:xfrm>
          <a:prstGeom prst="rect">
            <a:avLst/>
          </a:prstGeom>
        </p:spPr>
      </p:pic>
      <p:sp>
        <p:nvSpPr>
          <p:cNvPr id="15" name="Text 10">
            <a:extLst>
              <a:ext uri="{FF2B5EF4-FFF2-40B4-BE49-F238E27FC236}">
                <a16:creationId xmlns:a16="http://schemas.microsoft.com/office/drawing/2014/main" id="{6062C85F-6338-674A-4FEB-33153734F818}"/>
              </a:ext>
            </a:extLst>
          </p:cNvPr>
          <p:cNvSpPr/>
          <p:nvPr/>
        </p:nvSpPr>
        <p:spPr>
          <a:xfrm>
            <a:off x="3429000" y="5065776"/>
            <a:ext cx="120700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20" b="1" dirty="0">
                <a:solidFill>
                  <a:srgbClr val="F2F7FA"/>
                </a:solidFill>
              </a:rPr>
              <a:t>FPGA AZINT</a:t>
            </a:r>
            <a:endParaRPr lang="en-US" sz="1120" dirty="0"/>
          </a:p>
        </p:txBody>
      </p:sp>
      <p:sp>
        <p:nvSpPr>
          <p:cNvPr id="16" name="Shape 11">
            <a:extLst>
              <a:ext uri="{FF2B5EF4-FFF2-40B4-BE49-F238E27FC236}">
                <a16:creationId xmlns:a16="http://schemas.microsoft.com/office/drawing/2014/main" id="{712B258B-BF3B-BA41-D8FE-6A2E1F552411}"/>
              </a:ext>
            </a:extLst>
          </p:cNvPr>
          <p:cNvSpPr/>
          <p:nvPr/>
        </p:nvSpPr>
        <p:spPr>
          <a:xfrm>
            <a:off x="4818888" y="5074920"/>
            <a:ext cx="210312" cy="246888"/>
          </a:xfrm>
          <a:prstGeom prst="chevron">
            <a:avLst/>
          </a:prstGeom>
          <a:solidFill>
            <a:srgbClr val="0F6668"/>
          </a:solidFill>
          <a:ln w="12700">
            <a:solidFill>
              <a:srgbClr val="0F666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2">
            <a:extLst>
              <a:ext uri="{FF2B5EF4-FFF2-40B4-BE49-F238E27FC236}">
                <a16:creationId xmlns:a16="http://schemas.microsoft.com/office/drawing/2014/main" id="{E4DBA333-102C-D0E8-ADB0-67CE03E33D66}"/>
              </a:ext>
            </a:extLst>
          </p:cNvPr>
          <p:cNvSpPr/>
          <p:nvPr/>
        </p:nvSpPr>
        <p:spPr>
          <a:xfrm>
            <a:off x="5093208" y="4937760"/>
            <a:ext cx="1783080" cy="530352"/>
          </a:xfrm>
          <a:prstGeom prst="roundRect">
            <a:avLst>
              <a:gd name="adj" fmla="val 6897"/>
            </a:avLst>
          </a:prstGeom>
          <a:solidFill>
            <a:srgbClr val="071521">
              <a:alpha val="90000"/>
            </a:srgbClr>
          </a:solidFill>
          <a:ln w="12700">
            <a:solidFill>
              <a:srgbClr val="57D3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8" name="Image 3" descr="preencoded.png">
            <a:extLst>
              <a:ext uri="{FF2B5EF4-FFF2-40B4-BE49-F238E27FC236}">
                <a16:creationId xmlns:a16="http://schemas.microsoft.com/office/drawing/2014/main" id="{C45715BB-9028-5881-9E4A-67852508D21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21224" y="5074920"/>
            <a:ext cx="256032" cy="256032"/>
          </a:xfrm>
          <a:prstGeom prst="rect">
            <a:avLst/>
          </a:prstGeom>
        </p:spPr>
      </p:pic>
      <p:sp>
        <p:nvSpPr>
          <p:cNvPr id="19" name="Text 13">
            <a:extLst>
              <a:ext uri="{FF2B5EF4-FFF2-40B4-BE49-F238E27FC236}">
                <a16:creationId xmlns:a16="http://schemas.microsoft.com/office/drawing/2014/main" id="{C27D1FBC-B4ED-A3AE-2F88-E17BEA2FA5A2}"/>
              </a:ext>
            </a:extLst>
          </p:cNvPr>
          <p:cNvSpPr/>
          <p:nvPr/>
        </p:nvSpPr>
        <p:spPr>
          <a:xfrm>
            <a:off x="5550408" y="5065776"/>
            <a:ext cx="120700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20" b="1" dirty="0">
                <a:solidFill>
                  <a:srgbClr val="F2F7FA"/>
                </a:solidFill>
              </a:rPr>
              <a:t>I(q) curves</a:t>
            </a:r>
            <a:endParaRPr lang="en-US" sz="1120" dirty="0"/>
          </a:p>
        </p:txBody>
      </p:sp>
      <p:sp>
        <p:nvSpPr>
          <p:cNvPr id="20" name="Shape 14">
            <a:extLst>
              <a:ext uri="{FF2B5EF4-FFF2-40B4-BE49-F238E27FC236}">
                <a16:creationId xmlns:a16="http://schemas.microsoft.com/office/drawing/2014/main" id="{32611A29-A9C4-F7D2-B085-E22064449256}"/>
              </a:ext>
            </a:extLst>
          </p:cNvPr>
          <p:cNvSpPr/>
          <p:nvPr/>
        </p:nvSpPr>
        <p:spPr>
          <a:xfrm>
            <a:off x="7406640" y="1335024"/>
            <a:ext cx="4224528" cy="4480560"/>
          </a:xfrm>
          <a:prstGeom prst="roundRect">
            <a:avLst>
              <a:gd name="adj" fmla="val 1299"/>
            </a:avLst>
          </a:prstGeom>
          <a:solidFill>
            <a:srgbClr val="101F2B"/>
          </a:solidFill>
          <a:ln w="12700">
            <a:solidFill>
              <a:srgbClr val="30435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5">
            <a:extLst>
              <a:ext uri="{FF2B5EF4-FFF2-40B4-BE49-F238E27FC236}">
                <a16:creationId xmlns:a16="http://schemas.microsoft.com/office/drawing/2014/main" id="{CE7C739A-D88A-E8BF-6B29-76F74E5B6E1B}"/>
              </a:ext>
            </a:extLst>
          </p:cNvPr>
          <p:cNvSpPr/>
          <p:nvPr/>
        </p:nvSpPr>
        <p:spPr>
          <a:xfrm>
            <a:off x="7699248" y="1618488"/>
            <a:ext cx="329184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kern="0" spc="140" dirty="0">
                <a:solidFill>
                  <a:srgbClr val="24D6CC"/>
                </a:solidFill>
              </a:rPr>
              <a:t>WHY TRANSFORM ONLINE</a:t>
            </a:r>
            <a:endParaRPr lang="en-US" sz="1150" dirty="0"/>
          </a:p>
        </p:txBody>
      </p:sp>
      <p:sp>
        <p:nvSpPr>
          <p:cNvPr id="22" name="Text 16">
            <a:extLst>
              <a:ext uri="{FF2B5EF4-FFF2-40B4-BE49-F238E27FC236}">
                <a16:creationId xmlns:a16="http://schemas.microsoft.com/office/drawing/2014/main" id="{36F355C1-8695-3FE9-1B95-014A52D83316}"/>
              </a:ext>
            </a:extLst>
          </p:cNvPr>
          <p:cNvSpPr/>
          <p:nvPr/>
        </p:nvSpPr>
        <p:spPr>
          <a:xfrm>
            <a:off x="7699248" y="1929384"/>
            <a:ext cx="340156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F2F7FA"/>
                </a:solidFill>
              </a:rPr>
              <a:t>The useful experimental signal is the curve, not the detector frame.</a:t>
            </a:r>
            <a:endParaRPr lang="en-US" sz="2000" dirty="0"/>
          </a:p>
        </p:txBody>
      </p:sp>
      <p:sp>
        <p:nvSpPr>
          <p:cNvPr id="23" name="Shape 17">
            <a:extLst>
              <a:ext uri="{FF2B5EF4-FFF2-40B4-BE49-F238E27FC236}">
                <a16:creationId xmlns:a16="http://schemas.microsoft.com/office/drawing/2014/main" id="{E2B4B202-B78C-3F7D-A5DE-304240D18BFB}"/>
              </a:ext>
            </a:extLst>
          </p:cNvPr>
          <p:cNvSpPr/>
          <p:nvPr/>
        </p:nvSpPr>
        <p:spPr>
          <a:xfrm>
            <a:off x="7699248" y="2788920"/>
            <a:ext cx="3639312" cy="777240"/>
          </a:xfrm>
          <a:prstGeom prst="roundRect">
            <a:avLst>
              <a:gd name="adj" fmla="val 4706"/>
            </a:avLst>
          </a:prstGeom>
          <a:solidFill>
            <a:srgbClr val="101F2B"/>
          </a:solidFill>
          <a:ln w="12700">
            <a:solidFill>
              <a:srgbClr val="57D3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4" name="Image 4" descr="preencoded.png">
            <a:extLst>
              <a:ext uri="{FF2B5EF4-FFF2-40B4-BE49-F238E27FC236}">
                <a16:creationId xmlns:a16="http://schemas.microsoft.com/office/drawing/2014/main" id="{BE652C5C-E751-FBD8-6604-9E255FFB04B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845552" y="2971800"/>
            <a:ext cx="347472" cy="347472"/>
          </a:xfrm>
          <a:prstGeom prst="rect">
            <a:avLst/>
          </a:prstGeom>
        </p:spPr>
      </p:pic>
      <p:sp>
        <p:nvSpPr>
          <p:cNvPr id="25" name="Text 18">
            <a:extLst>
              <a:ext uri="{FF2B5EF4-FFF2-40B4-BE49-F238E27FC236}">
                <a16:creationId xmlns:a16="http://schemas.microsoft.com/office/drawing/2014/main" id="{5FBE2737-6BDC-D955-20E4-9B7BD0C07301}"/>
              </a:ext>
            </a:extLst>
          </p:cNvPr>
          <p:cNvSpPr/>
          <p:nvPr/>
        </p:nvSpPr>
        <p:spPr>
          <a:xfrm>
            <a:off x="8302752" y="2935224"/>
            <a:ext cx="2889504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350" b="1" dirty="0">
                <a:solidFill>
                  <a:srgbClr val="F2F7FA"/>
                </a:solidFill>
              </a:rPr>
              <a:t>Immediate feedback</a:t>
            </a:r>
            <a:endParaRPr lang="en-US" sz="1350" dirty="0"/>
          </a:p>
        </p:txBody>
      </p:sp>
      <p:sp>
        <p:nvSpPr>
          <p:cNvPr id="26" name="Text 19">
            <a:extLst>
              <a:ext uri="{FF2B5EF4-FFF2-40B4-BE49-F238E27FC236}">
                <a16:creationId xmlns:a16="http://schemas.microsoft.com/office/drawing/2014/main" id="{A4A57994-147A-3C64-6571-1AA23C13DBA1}"/>
              </a:ext>
            </a:extLst>
          </p:cNvPr>
          <p:cNvSpPr/>
          <p:nvPr/>
        </p:nvSpPr>
        <p:spPr>
          <a:xfrm>
            <a:off x="8302752" y="3218688"/>
            <a:ext cx="2889504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80" dirty="0">
                <a:solidFill>
                  <a:srgbClr val="9DB0C1"/>
                </a:solidFill>
              </a:rPr>
              <a:t>Integrated patterns are available during acquisition.</a:t>
            </a:r>
            <a:endParaRPr lang="en-US" sz="980" dirty="0"/>
          </a:p>
        </p:txBody>
      </p:sp>
      <p:sp>
        <p:nvSpPr>
          <p:cNvPr id="27" name="Shape 20">
            <a:extLst>
              <a:ext uri="{FF2B5EF4-FFF2-40B4-BE49-F238E27FC236}">
                <a16:creationId xmlns:a16="http://schemas.microsoft.com/office/drawing/2014/main" id="{A3D3B96D-FD9B-0050-9450-B31EADA93897}"/>
              </a:ext>
            </a:extLst>
          </p:cNvPr>
          <p:cNvSpPr/>
          <p:nvPr/>
        </p:nvSpPr>
        <p:spPr>
          <a:xfrm>
            <a:off x="7699248" y="3712464"/>
            <a:ext cx="3639312" cy="777240"/>
          </a:xfrm>
          <a:prstGeom prst="roundRect">
            <a:avLst>
              <a:gd name="adj" fmla="val 4706"/>
            </a:avLst>
          </a:prstGeom>
          <a:solidFill>
            <a:srgbClr val="101F2B"/>
          </a:solidFill>
          <a:ln w="12700">
            <a:solidFill>
              <a:srgbClr val="24D6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8" name="Image 5" descr="preencoded.png">
            <a:extLst>
              <a:ext uri="{FF2B5EF4-FFF2-40B4-BE49-F238E27FC236}">
                <a16:creationId xmlns:a16="http://schemas.microsoft.com/office/drawing/2014/main" id="{BED7F6AF-417E-BC6F-EF67-F21F9714667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845552" y="3895344"/>
            <a:ext cx="347472" cy="347472"/>
          </a:xfrm>
          <a:prstGeom prst="rect">
            <a:avLst/>
          </a:prstGeom>
        </p:spPr>
      </p:pic>
      <p:sp>
        <p:nvSpPr>
          <p:cNvPr id="29" name="Text 21">
            <a:extLst>
              <a:ext uri="{FF2B5EF4-FFF2-40B4-BE49-F238E27FC236}">
                <a16:creationId xmlns:a16="http://schemas.microsoft.com/office/drawing/2014/main" id="{B4D84A21-2B26-CCA8-5462-7A478003136A}"/>
              </a:ext>
            </a:extLst>
          </p:cNvPr>
          <p:cNvSpPr/>
          <p:nvPr/>
        </p:nvSpPr>
        <p:spPr>
          <a:xfrm>
            <a:off x="8302752" y="3858768"/>
            <a:ext cx="2889504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350" b="1" dirty="0">
                <a:solidFill>
                  <a:srgbClr val="F2F7FA"/>
                </a:solidFill>
              </a:rPr>
              <a:t>Analysis-ready output</a:t>
            </a:r>
            <a:endParaRPr lang="en-US" sz="1350" dirty="0"/>
          </a:p>
        </p:txBody>
      </p:sp>
      <p:sp>
        <p:nvSpPr>
          <p:cNvPr id="30" name="Text 22">
            <a:extLst>
              <a:ext uri="{FF2B5EF4-FFF2-40B4-BE49-F238E27FC236}">
                <a16:creationId xmlns:a16="http://schemas.microsoft.com/office/drawing/2014/main" id="{487B88CA-DB74-8C1E-5C82-81835DE1E1C1}"/>
              </a:ext>
            </a:extLst>
          </p:cNvPr>
          <p:cNvSpPr/>
          <p:nvPr/>
        </p:nvSpPr>
        <p:spPr>
          <a:xfrm>
            <a:off x="8302752" y="4142232"/>
            <a:ext cx="2889504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980" dirty="0">
                <a:solidFill>
                  <a:srgbClr val="9DB0C1"/>
                </a:solidFill>
              </a:rPr>
              <a:t>I(q) is directly usable by fitting, monitoring, and ML workflows.</a:t>
            </a:r>
            <a:endParaRPr lang="en-US" sz="980" dirty="0"/>
          </a:p>
        </p:txBody>
      </p:sp>
      <p:sp>
        <p:nvSpPr>
          <p:cNvPr id="31" name="Shape 23">
            <a:extLst>
              <a:ext uri="{FF2B5EF4-FFF2-40B4-BE49-F238E27FC236}">
                <a16:creationId xmlns:a16="http://schemas.microsoft.com/office/drawing/2014/main" id="{52D72A7E-006F-A657-C519-93639C4C5CBD}"/>
              </a:ext>
            </a:extLst>
          </p:cNvPr>
          <p:cNvSpPr/>
          <p:nvPr/>
        </p:nvSpPr>
        <p:spPr>
          <a:xfrm>
            <a:off x="7699248" y="4636008"/>
            <a:ext cx="3639312" cy="777240"/>
          </a:xfrm>
          <a:prstGeom prst="roundRect">
            <a:avLst>
              <a:gd name="adj" fmla="val 4706"/>
            </a:avLst>
          </a:prstGeom>
          <a:solidFill>
            <a:srgbClr val="101F2B"/>
          </a:solidFill>
          <a:ln w="12700">
            <a:solidFill>
              <a:srgbClr val="F5B94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2" name="Image 6" descr="preencoded.png">
            <a:extLst>
              <a:ext uri="{FF2B5EF4-FFF2-40B4-BE49-F238E27FC236}">
                <a16:creationId xmlns:a16="http://schemas.microsoft.com/office/drawing/2014/main" id="{305A783C-AA70-FA4A-3003-B004E9726C0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845552" y="4818888"/>
            <a:ext cx="347472" cy="347472"/>
          </a:xfrm>
          <a:prstGeom prst="rect">
            <a:avLst/>
          </a:prstGeom>
        </p:spPr>
      </p:pic>
      <p:sp>
        <p:nvSpPr>
          <p:cNvPr id="33" name="Text 24">
            <a:extLst>
              <a:ext uri="{FF2B5EF4-FFF2-40B4-BE49-F238E27FC236}">
                <a16:creationId xmlns:a16="http://schemas.microsoft.com/office/drawing/2014/main" id="{4AA5B8C9-2D69-7BE2-AD20-09DE91195887}"/>
              </a:ext>
            </a:extLst>
          </p:cNvPr>
          <p:cNvSpPr/>
          <p:nvPr/>
        </p:nvSpPr>
        <p:spPr>
          <a:xfrm>
            <a:off x="8302752" y="4782312"/>
            <a:ext cx="2889504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350" b="1" dirty="0">
                <a:solidFill>
                  <a:srgbClr val="F2F7FA"/>
                </a:solidFill>
              </a:rPr>
              <a:t>Less downstream pressure</a:t>
            </a:r>
            <a:endParaRPr lang="en-US" sz="1350" dirty="0"/>
          </a:p>
        </p:txBody>
      </p:sp>
      <p:sp>
        <p:nvSpPr>
          <p:cNvPr id="34" name="Text 25">
            <a:extLst>
              <a:ext uri="{FF2B5EF4-FFF2-40B4-BE49-F238E27FC236}">
                <a16:creationId xmlns:a16="http://schemas.microsoft.com/office/drawing/2014/main" id="{D3A3B8C5-124A-4194-794D-7EA1B7745D4D}"/>
              </a:ext>
            </a:extLst>
          </p:cNvPr>
          <p:cNvSpPr/>
          <p:nvPr/>
        </p:nvSpPr>
        <p:spPr>
          <a:xfrm>
            <a:off x="8302752" y="5065776"/>
            <a:ext cx="2889504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0000" lnSpcReduction="20000"/>
          </a:bodyPr>
          <a:lstStyle/>
          <a:p>
            <a:pPr marL="0" indent="0">
              <a:buNone/>
            </a:pPr>
            <a:r>
              <a:rPr lang="en-US" sz="980" dirty="0">
                <a:solidFill>
                  <a:srgbClr val="9DB0C1"/>
                </a:solidFill>
              </a:rPr>
              <a:t>Expensive reduction moves from offline processing into the data path.</a:t>
            </a:r>
            <a:endParaRPr lang="en-US" sz="980" dirty="0"/>
          </a:p>
        </p:txBody>
      </p:sp>
      <p:sp>
        <p:nvSpPr>
          <p:cNvPr id="35" name="Shape 26">
            <a:extLst>
              <a:ext uri="{FF2B5EF4-FFF2-40B4-BE49-F238E27FC236}">
                <a16:creationId xmlns:a16="http://schemas.microsoft.com/office/drawing/2014/main" id="{266150D1-14B1-9FE9-0F0B-2F46D9AE78CB}"/>
              </a:ext>
            </a:extLst>
          </p:cNvPr>
          <p:cNvSpPr/>
          <p:nvPr/>
        </p:nvSpPr>
        <p:spPr>
          <a:xfrm>
            <a:off x="2523744" y="5980176"/>
            <a:ext cx="7064756" cy="393192"/>
          </a:xfrm>
          <a:prstGeom prst="roundRect">
            <a:avLst>
              <a:gd name="adj" fmla="val 6977"/>
            </a:avLst>
          </a:prstGeom>
          <a:solidFill>
            <a:srgbClr val="0F6668"/>
          </a:solidFill>
          <a:ln w="10160">
            <a:solidFill>
              <a:srgbClr val="24D6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27">
            <a:extLst>
              <a:ext uri="{FF2B5EF4-FFF2-40B4-BE49-F238E27FC236}">
                <a16:creationId xmlns:a16="http://schemas.microsoft.com/office/drawing/2014/main" id="{C111E2F8-3283-8529-88AC-E40DCEA3596C}"/>
              </a:ext>
            </a:extLst>
          </p:cNvPr>
          <p:cNvSpPr/>
          <p:nvPr/>
        </p:nvSpPr>
        <p:spPr>
          <a:xfrm>
            <a:off x="1188720" y="6080760"/>
            <a:ext cx="97475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0FFFD"/>
                </a:solidFill>
              </a:rPr>
              <a:t>FPGA AZINT is a transformation service: detector pixels in, scientific representation out.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9274040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1">
            <a:extLst>
              <a:ext uri="{FF2B5EF4-FFF2-40B4-BE49-F238E27FC236}">
                <a16:creationId xmlns:a16="http://schemas.microsoft.com/office/drawing/2014/main" id="{0A9A3279-7A79-EC66-A960-765E60CADA8F}"/>
              </a:ext>
            </a:extLst>
          </p:cNvPr>
          <p:cNvSpPr/>
          <p:nvPr/>
        </p:nvSpPr>
        <p:spPr>
          <a:xfrm>
            <a:off x="566928" y="310896"/>
            <a:ext cx="10972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F2F7FA"/>
                </a:solidFill>
                <a:ea typeface="Aptos Display" pitchFamily="34" charset="-122"/>
                <a:cs typeface="Aptos Display" pitchFamily="34" charset="-120"/>
              </a:rPr>
              <a:t>FPGA AZINT: a streaming engine at detector scale</a:t>
            </a:r>
            <a:endParaRPr lang="en-US" sz="2700" dirty="0"/>
          </a:p>
        </p:txBody>
      </p:sp>
      <p:sp>
        <p:nvSpPr>
          <p:cNvPr id="6" name="Text 2">
            <a:extLst>
              <a:ext uri="{FF2B5EF4-FFF2-40B4-BE49-F238E27FC236}">
                <a16:creationId xmlns:a16="http://schemas.microsoft.com/office/drawing/2014/main" id="{7FFA03B2-1C97-3A35-E307-8B05E9FC4AAC}"/>
              </a:ext>
            </a:extLst>
          </p:cNvPr>
          <p:cNvSpPr/>
          <p:nvPr/>
        </p:nvSpPr>
        <p:spPr>
          <a:xfrm>
            <a:off x="585216" y="850392"/>
            <a:ext cx="1078992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9DB0C1"/>
                </a:solidFill>
              </a:rPr>
              <a:t>Parallel pipelines keep the reduction in the acquisition path while scientific configuration remains flexible.</a:t>
            </a:r>
            <a:endParaRPr lang="en-US" sz="1400" dirty="0"/>
          </a:p>
        </p:txBody>
      </p:sp>
      <p:pic>
        <p:nvPicPr>
          <p:cNvPr id="7" name="Image 0" descr="/mnt/data/3ec5e7265c.png">
            <a:extLst>
              <a:ext uri="{FF2B5EF4-FFF2-40B4-BE49-F238E27FC236}">
                <a16:creationId xmlns:a16="http://schemas.microsoft.com/office/drawing/2014/main" id="{57601CAF-C14E-099F-B9ED-FBA7D39A8E5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414" r="18414"/>
          <a:stretch/>
        </p:blipFill>
        <p:spPr>
          <a:xfrm>
            <a:off x="566928" y="1325880"/>
            <a:ext cx="4297680" cy="4535424"/>
          </a:xfrm>
          <a:prstGeom prst="rect">
            <a:avLst/>
          </a:prstGeom>
        </p:spPr>
      </p:pic>
      <p:sp>
        <p:nvSpPr>
          <p:cNvPr id="8" name="Shape 5">
            <a:extLst>
              <a:ext uri="{FF2B5EF4-FFF2-40B4-BE49-F238E27FC236}">
                <a16:creationId xmlns:a16="http://schemas.microsoft.com/office/drawing/2014/main" id="{424F3966-B35A-89C8-8CCD-66ED4D1662BE}"/>
              </a:ext>
            </a:extLst>
          </p:cNvPr>
          <p:cNvSpPr/>
          <p:nvPr/>
        </p:nvSpPr>
        <p:spPr>
          <a:xfrm>
            <a:off x="566928" y="1325880"/>
            <a:ext cx="4297680" cy="4535424"/>
          </a:xfrm>
          <a:prstGeom prst="rect">
            <a:avLst/>
          </a:prstGeom>
          <a:solidFill>
            <a:srgbClr val="071521">
              <a:alpha val="22000"/>
            </a:srgbClr>
          </a:solidFill>
          <a:ln w="10160">
            <a:solidFill>
              <a:srgbClr val="1D606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>
            <a:extLst>
              <a:ext uri="{FF2B5EF4-FFF2-40B4-BE49-F238E27FC236}">
                <a16:creationId xmlns:a16="http://schemas.microsoft.com/office/drawing/2014/main" id="{636F7102-4BBC-BA17-EF40-135A06F1903F}"/>
              </a:ext>
            </a:extLst>
          </p:cNvPr>
          <p:cNvSpPr/>
          <p:nvPr/>
        </p:nvSpPr>
        <p:spPr>
          <a:xfrm>
            <a:off x="859536" y="1600200"/>
            <a:ext cx="274320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kern="0" spc="140" dirty="0">
                <a:solidFill>
                  <a:srgbClr val="24D6CC"/>
                </a:solidFill>
              </a:rPr>
              <a:t>STREAMING DATA PATH</a:t>
            </a:r>
            <a:endParaRPr lang="en-US" sz="1150" dirty="0"/>
          </a:p>
        </p:txBody>
      </p:sp>
      <p:sp>
        <p:nvSpPr>
          <p:cNvPr id="10" name="Shape 7">
            <a:extLst>
              <a:ext uri="{FF2B5EF4-FFF2-40B4-BE49-F238E27FC236}">
                <a16:creationId xmlns:a16="http://schemas.microsoft.com/office/drawing/2014/main" id="{9F3B808E-E98E-DE7D-4FF6-2DBC88FA21A6}"/>
              </a:ext>
            </a:extLst>
          </p:cNvPr>
          <p:cNvSpPr/>
          <p:nvPr/>
        </p:nvSpPr>
        <p:spPr>
          <a:xfrm>
            <a:off x="914400" y="2011680"/>
            <a:ext cx="3602736" cy="548640"/>
          </a:xfrm>
          <a:prstGeom prst="roundRect">
            <a:avLst>
              <a:gd name="adj" fmla="val 6667"/>
            </a:avLst>
          </a:prstGeom>
          <a:solidFill>
            <a:srgbClr val="071521">
              <a:alpha val="92000"/>
            </a:srgbClr>
          </a:solidFill>
          <a:ln w="11430">
            <a:solidFill>
              <a:srgbClr val="F5B94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>
            <a:extLst>
              <a:ext uri="{FF2B5EF4-FFF2-40B4-BE49-F238E27FC236}">
                <a16:creationId xmlns:a16="http://schemas.microsoft.com/office/drawing/2014/main" id="{027572CF-4A04-2ECF-E5B0-EFBB9301932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8992" y="2148840"/>
            <a:ext cx="274320" cy="274320"/>
          </a:xfrm>
          <a:prstGeom prst="rect">
            <a:avLst/>
          </a:prstGeom>
        </p:spPr>
      </p:pic>
      <p:sp>
        <p:nvSpPr>
          <p:cNvPr id="12" name="Text 8">
            <a:extLst>
              <a:ext uri="{FF2B5EF4-FFF2-40B4-BE49-F238E27FC236}">
                <a16:creationId xmlns:a16="http://schemas.microsoft.com/office/drawing/2014/main" id="{AEA2966C-9602-D92B-B052-99D88FE1A3EF}"/>
              </a:ext>
            </a:extLst>
          </p:cNvPr>
          <p:cNvSpPr/>
          <p:nvPr/>
        </p:nvSpPr>
        <p:spPr>
          <a:xfrm>
            <a:off x="1481328" y="2157984"/>
            <a:ext cx="2697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2F7FA"/>
                </a:solidFill>
              </a:rPr>
              <a:t>Receive detector stream or file (CPU)</a:t>
            </a:r>
            <a:endParaRPr lang="en-US" sz="1250" dirty="0"/>
          </a:p>
        </p:txBody>
      </p:sp>
      <p:sp>
        <p:nvSpPr>
          <p:cNvPr id="13" name="Shape 9">
            <a:extLst>
              <a:ext uri="{FF2B5EF4-FFF2-40B4-BE49-F238E27FC236}">
                <a16:creationId xmlns:a16="http://schemas.microsoft.com/office/drawing/2014/main" id="{942C2C19-AB84-921B-09C1-195BBAE9D88E}"/>
              </a:ext>
            </a:extLst>
          </p:cNvPr>
          <p:cNvSpPr/>
          <p:nvPr/>
        </p:nvSpPr>
        <p:spPr>
          <a:xfrm rot="5400000">
            <a:off x="2596896" y="2624328"/>
            <a:ext cx="228600" cy="173736"/>
          </a:xfrm>
          <a:prstGeom prst="chevron">
            <a:avLst/>
          </a:prstGeom>
          <a:solidFill>
            <a:srgbClr val="0F6668"/>
          </a:solidFill>
          <a:ln w="12700">
            <a:solidFill>
              <a:srgbClr val="0F666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0">
            <a:extLst>
              <a:ext uri="{FF2B5EF4-FFF2-40B4-BE49-F238E27FC236}">
                <a16:creationId xmlns:a16="http://schemas.microsoft.com/office/drawing/2014/main" id="{2D46A772-7668-BA49-3C9F-85485E511824}"/>
              </a:ext>
            </a:extLst>
          </p:cNvPr>
          <p:cNvSpPr/>
          <p:nvPr/>
        </p:nvSpPr>
        <p:spPr>
          <a:xfrm>
            <a:off x="914400" y="2862072"/>
            <a:ext cx="3602736" cy="548640"/>
          </a:xfrm>
          <a:prstGeom prst="roundRect">
            <a:avLst>
              <a:gd name="adj" fmla="val 6667"/>
            </a:avLst>
          </a:prstGeom>
          <a:solidFill>
            <a:srgbClr val="071521">
              <a:alpha val="92000"/>
            </a:srgbClr>
          </a:solidFill>
          <a:ln w="11430">
            <a:solidFill>
              <a:srgbClr val="F5B94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5" name="Image 2" descr="preencoded.png">
            <a:extLst>
              <a:ext uri="{FF2B5EF4-FFF2-40B4-BE49-F238E27FC236}">
                <a16:creationId xmlns:a16="http://schemas.microsoft.com/office/drawing/2014/main" id="{23AC6F85-1294-732F-E371-52926B1E57D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8992" y="2999232"/>
            <a:ext cx="274320" cy="274320"/>
          </a:xfrm>
          <a:prstGeom prst="rect">
            <a:avLst/>
          </a:prstGeom>
        </p:spPr>
      </p:pic>
      <p:sp>
        <p:nvSpPr>
          <p:cNvPr id="16" name="Text 11">
            <a:extLst>
              <a:ext uri="{FF2B5EF4-FFF2-40B4-BE49-F238E27FC236}">
                <a16:creationId xmlns:a16="http://schemas.microsoft.com/office/drawing/2014/main" id="{C7B998F2-1B86-B05C-275C-F41835FAA4E5}"/>
              </a:ext>
            </a:extLst>
          </p:cNvPr>
          <p:cNvSpPr/>
          <p:nvPr/>
        </p:nvSpPr>
        <p:spPr>
          <a:xfrm>
            <a:off x="1481328" y="3008376"/>
            <a:ext cx="2697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2F7FA"/>
                </a:solidFill>
              </a:rPr>
              <a:t>LZ4 decompression (CPU+FPGA)</a:t>
            </a:r>
            <a:endParaRPr lang="en-US" sz="1250" dirty="0"/>
          </a:p>
        </p:txBody>
      </p:sp>
      <p:sp>
        <p:nvSpPr>
          <p:cNvPr id="17" name="Shape 12">
            <a:extLst>
              <a:ext uri="{FF2B5EF4-FFF2-40B4-BE49-F238E27FC236}">
                <a16:creationId xmlns:a16="http://schemas.microsoft.com/office/drawing/2014/main" id="{08F0BA45-078B-8364-D9FF-95D32FC416D4}"/>
              </a:ext>
            </a:extLst>
          </p:cNvPr>
          <p:cNvSpPr/>
          <p:nvPr/>
        </p:nvSpPr>
        <p:spPr>
          <a:xfrm rot="5400000">
            <a:off x="2596896" y="3474720"/>
            <a:ext cx="228600" cy="173736"/>
          </a:xfrm>
          <a:prstGeom prst="chevron">
            <a:avLst/>
          </a:prstGeom>
          <a:solidFill>
            <a:srgbClr val="0F6668"/>
          </a:solidFill>
          <a:ln w="12700">
            <a:solidFill>
              <a:srgbClr val="0F666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3">
            <a:extLst>
              <a:ext uri="{FF2B5EF4-FFF2-40B4-BE49-F238E27FC236}">
                <a16:creationId xmlns:a16="http://schemas.microsoft.com/office/drawing/2014/main" id="{126A4706-8F6F-EAE3-7257-CEEBC0B9D373}"/>
              </a:ext>
            </a:extLst>
          </p:cNvPr>
          <p:cNvSpPr/>
          <p:nvPr/>
        </p:nvSpPr>
        <p:spPr>
          <a:xfrm>
            <a:off x="914400" y="3712464"/>
            <a:ext cx="3602736" cy="548640"/>
          </a:xfrm>
          <a:prstGeom prst="roundRect">
            <a:avLst>
              <a:gd name="adj" fmla="val 6667"/>
            </a:avLst>
          </a:prstGeom>
          <a:solidFill>
            <a:srgbClr val="071521">
              <a:alpha val="92000"/>
            </a:srgbClr>
          </a:solidFill>
          <a:ln w="11430">
            <a:solidFill>
              <a:srgbClr val="24D6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9" name="Image 3" descr="preencoded.png">
            <a:extLst>
              <a:ext uri="{FF2B5EF4-FFF2-40B4-BE49-F238E27FC236}">
                <a16:creationId xmlns:a16="http://schemas.microsoft.com/office/drawing/2014/main" id="{1413D07A-0F8A-63F6-5529-A1B46C02C46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78992" y="3849624"/>
            <a:ext cx="274320" cy="274320"/>
          </a:xfrm>
          <a:prstGeom prst="rect">
            <a:avLst/>
          </a:prstGeom>
        </p:spPr>
      </p:pic>
      <p:sp>
        <p:nvSpPr>
          <p:cNvPr id="20" name="Text 14">
            <a:extLst>
              <a:ext uri="{FF2B5EF4-FFF2-40B4-BE49-F238E27FC236}">
                <a16:creationId xmlns:a16="http://schemas.microsoft.com/office/drawing/2014/main" id="{6882E89A-928A-65DA-4EC7-8C2DCAFDBEF7}"/>
              </a:ext>
            </a:extLst>
          </p:cNvPr>
          <p:cNvSpPr/>
          <p:nvPr/>
        </p:nvSpPr>
        <p:spPr>
          <a:xfrm>
            <a:off x="1481328" y="3858768"/>
            <a:ext cx="2697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2F7FA"/>
                </a:solidFill>
              </a:rPr>
              <a:t>Corrections + mapping (FPGA</a:t>
            </a:r>
            <a:r>
              <a:rPr lang="en-US" sz="1250" b="1" baseline="30000" dirty="0">
                <a:solidFill>
                  <a:srgbClr val="F2F7FA"/>
                </a:solidFill>
              </a:rPr>
              <a:t>*</a:t>
            </a:r>
            <a:r>
              <a:rPr lang="en-US" sz="1250" b="1" dirty="0">
                <a:solidFill>
                  <a:srgbClr val="F2F7FA"/>
                </a:solidFill>
              </a:rPr>
              <a:t>)</a:t>
            </a:r>
            <a:endParaRPr lang="en-US" sz="1250" dirty="0"/>
          </a:p>
        </p:txBody>
      </p:sp>
      <p:sp>
        <p:nvSpPr>
          <p:cNvPr id="21" name="Shape 15">
            <a:extLst>
              <a:ext uri="{FF2B5EF4-FFF2-40B4-BE49-F238E27FC236}">
                <a16:creationId xmlns:a16="http://schemas.microsoft.com/office/drawing/2014/main" id="{0D1BD280-E995-3E71-986B-66952BE0FE33}"/>
              </a:ext>
            </a:extLst>
          </p:cNvPr>
          <p:cNvSpPr/>
          <p:nvPr/>
        </p:nvSpPr>
        <p:spPr>
          <a:xfrm rot="5400000">
            <a:off x="2596896" y="4325112"/>
            <a:ext cx="228600" cy="173736"/>
          </a:xfrm>
          <a:prstGeom prst="chevron">
            <a:avLst/>
          </a:prstGeom>
          <a:solidFill>
            <a:srgbClr val="0F6668"/>
          </a:solidFill>
          <a:ln w="12700">
            <a:solidFill>
              <a:srgbClr val="0F666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16">
            <a:extLst>
              <a:ext uri="{FF2B5EF4-FFF2-40B4-BE49-F238E27FC236}">
                <a16:creationId xmlns:a16="http://schemas.microsoft.com/office/drawing/2014/main" id="{3073E1CF-45CB-E836-C56E-B72AA8CBF13E}"/>
              </a:ext>
            </a:extLst>
          </p:cNvPr>
          <p:cNvSpPr/>
          <p:nvPr/>
        </p:nvSpPr>
        <p:spPr>
          <a:xfrm>
            <a:off x="939800" y="4562856"/>
            <a:ext cx="3602736" cy="548640"/>
          </a:xfrm>
          <a:prstGeom prst="roundRect">
            <a:avLst>
              <a:gd name="adj" fmla="val 6667"/>
            </a:avLst>
          </a:prstGeom>
          <a:solidFill>
            <a:srgbClr val="071521">
              <a:alpha val="92000"/>
            </a:srgbClr>
          </a:solidFill>
          <a:ln w="11430">
            <a:solidFill>
              <a:srgbClr val="24D6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3" name="Image 4" descr="preencoded.png">
            <a:extLst>
              <a:ext uri="{FF2B5EF4-FFF2-40B4-BE49-F238E27FC236}">
                <a16:creationId xmlns:a16="http://schemas.microsoft.com/office/drawing/2014/main" id="{07A7156D-B0A2-91A0-7528-55E0D5C997D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78992" y="4700016"/>
            <a:ext cx="274320" cy="274320"/>
          </a:xfrm>
          <a:prstGeom prst="rect">
            <a:avLst/>
          </a:prstGeom>
        </p:spPr>
      </p:pic>
      <p:sp>
        <p:nvSpPr>
          <p:cNvPr id="24" name="Text 17">
            <a:extLst>
              <a:ext uri="{FF2B5EF4-FFF2-40B4-BE49-F238E27FC236}">
                <a16:creationId xmlns:a16="http://schemas.microsoft.com/office/drawing/2014/main" id="{90826047-0309-F993-2E23-AE1CFD1AE9E4}"/>
              </a:ext>
            </a:extLst>
          </p:cNvPr>
          <p:cNvSpPr/>
          <p:nvPr/>
        </p:nvSpPr>
        <p:spPr>
          <a:xfrm>
            <a:off x="1481328" y="4709160"/>
            <a:ext cx="2697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2F7FA"/>
                </a:solidFill>
              </a:rPr>
              <a:t>Parallel </a:t>
            </a:r>
            <a:r>
              <a:rPr lang="en-US" sz="1250" b="1" dirty="0" err="1">
                <a:solidFill>
                  <a:srgbClr val="F2F7FA"/>
                </a:solidFill>
              </a:rPr>
              <a:t>bincount</a:t>
            </a:r>
            <a:r>
              <a:rPr lang="en-US" sz="1250" b="1" dirty="0">
                <a:solidFill>
                  <a:srgbClr val="F2F7FA"/>
                </a:solidFill>
              </a:rPr>
              <a:t> (FPGA)</a:t>
            </a:r>
            <a:endParaRPr lang="en-US" sz="1250" dirty="0"/>
          </a:p>
        </p:txBody>
      </p:sp>
      <p:sp>
        <p:nvSpPr>
          <p:cNvPr id="25" name="Shape 18">
            <a:extLst>
              <a:ext uri="{FF2B5EF4-FFF2-40B4-BE49-F238E27FC236}">
                <a16:creationId xmlns:a16="http://schemas.microsoft.com/office/drawing/2014/main" id="{A38544B6-A27F-08FD-2175-1BEC12C33035}"/>
              </a:ext>
            </a:extLst>
          </p:cNvPr>
          <p:cNvSpPr/>
          <p:nvPr/>
        </p:nvSpPr>
        <p:spPr>
          <a:xfrm rot="5400000">
            <a:off x="2596896" y="5175504"/>
            <a:ext cx="228600" cy="173736"/>
          </a:xfrm>
          <a:prstGeom prst="chevron">
            <a:avLst/>
          </a:prstGeom>
          <a:solidFill>
            <a:srgbClr val="0F6668"/>
          </a:solidFill>
          <a:ln w="12700">
            <a:solidFill>
              <a:srgbClr val="0F666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19">
            <a:extLst>
              <a:ext uri="{FF2B5EF4-FFF2-40B4-BE49-F238E27FC236}">
                <a16:creationId xmlns:a16="http://schemas.microsoft.com/office/drawing/2014/main" id="{385E9958-9C5D-438E-E44A-9F15E69C342D}"/>
              </a:ext>
            </a:extLst>
          </p:cNvPr>
          <p:cNvSpPr/>
          <p:nvPr/>
        </p:nvSpPr>
        <p:spPr>
          <a:xfrm>
            <a:off x="914400" y="5413248"/>
            <a:ext cx="3602736" cy="548640"/>
          </a:xfrm>
          <a:prstGeom prst="roundRect">
            <a:avLst>
              <a:gd name="adj" fmla="val 6667"/>
            </a:avLst>
          </a:prstGeom>
          <a:solidFill>
            <a:srgbClr val="071521">
              <a:alpha val="92000"/>
            </a:srgbClr>
          </a:solidFill>
          <a:ln w="11430">
            <a:solidFill>
              <a:srgbClr val="57D3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7" name="Image 5" descr="preencoded.png">
            <a:extLst>
              <a:ext uri="{FF2B5EF4-FFF2-40B4-BE49-F238E27FC236}">
                <a16:creationId xmlns:a16="http://schemas.microsoft.com/office/drawing/2014/main" id="{9104ED71-C129-F9C7-99EB-7C7DA89CEE7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78992" y="5550408"/>
            <a:ext cx="274320" cy="274320"/>
          </a:xfrm>
          <a:prstGeom prst="rect">
            <a:avLst/>
          </a:prstGeom>
        </p:spPr>
      </p:pic>
      <p:sp>
        <p:nvSpPr>
          <p:cNvPr id="28" name="Text 20">
            <a:extLst>
              <a:ext uri="{FF2B5EF4-FFF2-40B4-BE49-F238E27FC236}">
                <a16:creationId xmlns:a16="http://schemas.microsoft.com/office/drawing/2014/main" id="{84929AD9-57A6-48FF-DBCE-42C9A6FD5458}"/>
              </a:ext>
            </a:extLst>
          </p:cNvPr>
          <p:cNvSpPr/>
          <p:nvPr/>
        </p:nvSpPr>
        <p:spPr>
          <a:xfrm>
            <a:off x="1481328" y="5559552"/>
            <a:ext cx="2697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2F7FA"/>
                </a:solidFill>
              </a:rPr>
              <a:t>Integrated pattern (Python)</a:t>
            </a:r>
            <a:endParaRPr lang="en-US" sz="1250" dirty="0"/>
          </a:p>
        </p:txBody>
      </p:sp>
      <p:sp>
        <p:nvSpPr>
          <p:cNvPr id="29" name="Shape 21">
            <a:extLst>
              <a:ext uri="{FF2B5EF4-FFF2-40B4-BE49-F238E27FC236}">
                <a16:creationId xmlns:a16="http://schemas.microsoft.com/office/drawing/2014/main" id="{DBF22E21-FFDD-D749-147D-823F8C557BF1}"/>
              </a:ext>
            </a:extLst>
          </p:cNvPr>
          <p:cNvSpPr/>
          <p:nvPr/>
        </p:nvSpPr>
        <p:spPr>
          <a:xfrm>
            <a:off x="5138928" y="1325880"/>
            <a:ext cx="6492240" cy="4535424"/>
          </a:xfrm>
          <a:prstGeom prst="roundRect">
            <a:avLst>
              <a:gd name="adj" fmla="val 1210"/>
            </a:avLst>
          </a:prstGeom>
          <a:solidFill>
            <a:srgbClr val="101F2B"/>
          </a:solidFill>
          <a:ln w="12700">
            <a:solidFill>
              <a:srgbClr val="30435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2">
            <a:extLst>
              <a:ext uri="{FF2B5EF4-FFF2-40B4-BE49-F238E27FC236}">
                <a16:creationId xmlns:a16="http://schemas.microsoft.com/office/drawing/2014/main" id="{76C1B9A0-61A8-1A6F-C5F3-17C03A68BD96}"/>
              </a:ext>
            </a:extLst>
          </p:cNvPr>
          <p:cNvSpPr/>
          <p:nvPr/>
        </p:nvSpPr>
        <p:spPr>
          <a:xfrm>
            <a:off x="5449824" y="1600200"/>
            <a:ext cx="292608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kern="0" spc="140" dirty="0">
                <a:solidFill>
                  <a:srgbClr val="24D6CC"/>
                </a:solidFill>
              </a:rPr>
              <a:t>DETECTOR-SCALE RESULT</a:t>
            </a:r>
            <a:endParaRPr lang="en-US" sz="1150" dirty="0"/>
          </a:p>
        </p:txBody>
      </p:sp>
      <p:sp>
        <p:nvSpPr>
          <p:cNvPr id="31" name="Shape 23">
            <a:extLst>
              <a:ext uri="{FF2B5EF4-FFF2-40B4-BE49-F238E27FC236}">
                <a16:creationId xmlns:a16="http://schemas.microsoft.com/office/drawing/2014/main" id="{52146561-C541-5577-4560-F59FC531BADF}"/>
              </a:ext>
            </a:extLst>
          </p:cNvPr>
          <p:cNvSpPr/>
          <p:nvPr/>
        </p:nvSpPr>
        <p:spPr>
          <a:xfrm>
            <a:off x="5431536" y="1975104"/>
            <a:ext cx="1847088" cy="1133856"/>
          </a:xfrm>
          <a:prstGeom prst="roundRect">
            <a:avLst>
              <a:gd name="adj" fmla="val 4032"/>
            </a:avLst>
          </a:prstGeom>
          <a:solidFill>
            <a:srgbClr val="0C2631"/>
          </a:solidFill>
          <a:ln w="13970">
            <a:solidFill>
              <a:srgbClr val="57D3A0"/>
            </a:solidFill>
            <a:prstDash val="solid"/>
          </a:ln>
          <a:effectLst>
            <a:outerShdw blurRad="12700" dist="5080" dir="27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2" name="Text 24">
            <a:extLst>
              <a:ext uri="{FF2B5EF4-FFF2-40B4-BE49-F238E27FC236}">
                <a16:creationId xmlns:a16="http://schemas.microsoft.com/office/drawing/2014/main" id="{CCFFFF7A-1264-2008-636F-F0E1EFDC019C}"/>
              </a:ext>
            </a:extLst>
          </p:cNvPr>
          <p:cNvSpPr/>
          <p:nvPr/>
        </p:nvSpPr>
        <p:spPr>
          <a:xfrm>
            <a:off x="5522976" y="2203704"/>
            <a:ext cx="16642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57D3A0"/>
                </a:solidFill>
              </a:rPr>
              <a:t>9 Gpix/s</a:t>
            </a:r>
            <a:endParaRPr lang="en-US" sz="2200" dirty="0"/>
          </a:p>
        </p:txBody>
      </p:sp>
      <p:sp>
        <p:nvSpPr>
          <p:cNvPr id="33" name="Text 25">
            <a:extLst>
              <a:ext uri="{FF2B5EF4-FFF2-40B4-BE49-F238E27FC236}">
                <a16:creationId xmlns:a16="http://schemas.microsoft.com/office/drawing/2014/main" id="{C1FA1A58-9D2E-6B30-7FE8-1575BA99648D}"/>
              </a:ext>
            </a:extLst>
          </p:cNvPr>
          <p:cNvSpPr/>
          <p:nvPr/>
        </p:nvSpPr>
        <p:spPr>
          <a:xfrm>
            <a:off x="5559552" y="2633472"/>
            <a:ext cx="159105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 algn="ctr">
              <a:buNone/>
            </a:pPr>
            <a:r>
              <a:rPr lang="en-US" sz="980" dirty="0">
                <a:solidFill>
                  <a:srgbClr val="9DB0C1"/>
                </a:solidFill>
              </a:rPr>
              <a:t>core AZINT bincount throughput</a:t>
            </a:r>
            <a:endParaRPr lang="en-US" sz="980" dirty="0"/>
          </a:p>
        </p:txBody>
      </p:sp>
      <p:sp>
        <p:nvSpPr>
          <p:cNvPr id="34" name="Shape 26">
            <a:extLst>
              <a:ext uri="{FF2B5EF4-FFF2-40B4-BE49-F238E27FC236}">
                <a16:creationId xmlns:a16="http://schemas.microsoft.com/office/drawing/2014/main" id="{AA466515-5097-44BC-7DEF-60B82350E64B}"/>
              </a:ext>
            </a:extLst>
          </p:cNvPr>
          <p:cNvSpPr/>
          <p:nvPr/>
        </p:nvSpPr>
        <p:spPr>
          <a:xfrm>
            <a:off x="7461504" y="1975104"/>
            <a:ext cx="1847088" cy="1133856"/>
          </a:xfrm>
          <a:prstGeom prst="roundRect">
            <a:avLst>
              <a:gd name="adj" fmla="val 4032"/>
            </a:avLst>
          </a:prstGeom>
          <a:solidFill>
            <a:srgbClr val="0C2631"/>
          </a:solidFill>
          <a:ln w="13970">
            <a:solidFill>
              <a:srgbClr val="F5B942"/>
            </a:solidFill>
            <a:prstDash val="solid"/>
          </a:ln>
          <a:effectLst>
            <a:outerShdw blurRad="12700" dist="5080" dir="27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5" name="Text 27">
            <a:extLst>
              <a:ext uri="{FF2B5EF4-FFF2-40B4-BE49-F238E27FC236}">
                <a16:creationId xmlns:a16="http://schemas.microsoft.com/office/drawing/2014/main" id="{09828737-4B3A-C8C0-4A8E-F0A11F28CA4F}"/>
              </a:ext>
            </a:extLst>
          </p:cNvPr>
          <p:cNvSpPr/>
          <p:nvPr/>
        </p:nvSpPr>
        <p:spPr>
          <a:xfrm>
            <a:off x="7552944" y="2203704"/>
            <a:ext cx="16642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5B942"/>
                </a:solidFill>
              </a:rPr>
              <a:t>4.5 Mpix</a:t>
            </a:r>
            <a:endParaRPr lang="en-US" sz="2200" dirty="0"/>
          </a:p>
        </p:txBody>
      </p:sp>
      <p:sp>
        <p:nvSpPr>
          <p:cNvPr id="36" name="Text 28">
            <a:extLst>
              <a:ext uri="{FF2B5EF4-FFF2-40B4-BE49-F238E27FC236}">
                <a16:creationId xmlns:a16="http://schemas.microsoft.com/office/drawing/2014/main" id="{714C1EF3-76FA-FAB5-4DCC-D516E58FE6E5}"/>
              </a:ext>
            </a:extLst>
          </p:cNvPr>
          <p:cNvSpPr/>
          <p:nvPr/>
        </p:nvSpPr>
        <p:spPr>
          <a:xfrm>
            <a:off x="7589520" y="2633472"/>
            <a:ext cx="159105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80" dirty="0">
                <a:solidFill>
                  <a:srgbClr val="9DB0C1"/>
                </a:solidFill>
              </a:rPr>
              <a:t>detector-scale frame size</a:t>
            </a:r>
            <a:endParaRPr lang="en-US" sz="980" dirty="0"/>
          </a:p>
        </p:txBody>
      </p:sp>
      <p:sp>
        <p:nvSpPr>
          <p:cNvPr id="37" name="Shape 29">
            <a:extLst>
              <a:ext uri="{FF2B5EF4-FFF2-40B4-BE49-F238E27FC236}">
                <a16:creationId xmlns:a16="http://schemas.microsoft.com/office/drawing/2014/main" id="{026510BA-08D7-8ACC-0819-7AA274978FA5}"/>
              </a:ext>
            </a:extLst>
          </p:cNvPr>
          <p:cNvSpPr/>
          <p:nvPr/>
        </p:nvSpPr>
        <p:spPr>
          <a:xfrm>
            <a:off x="9491472" y="1975104"/>
            <a:ext cx="1847088" cy="1133856"/>
          </a:xfrm>
          <a:prstGeom prst="roundRect">
            <a:avLst>
              <a:gd name="adj" fmla="val 4032"/>
            </a:avLst>
          </a:prstGeom>
          <a:solidFill>
            <a:srgbClr val="0C2631"/>
          </a:solidFill>
          <a:ln w="13970">
            <a:solidFill>
              <a:srgbClr val="24D6CC"/>
            </a:solidFill>
            <a:prstDash val="solid"/>
          </a:ln>
          <a:effectLst>
            <a:outerShdw blurRad="12700" dist="5080" dir="27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8" name="Text 30">
            <a:extLst>
              <a:ext uri="{FF2B5EF4-FFF2-40B4-BE49-F238E27FC236}">
                <a16:creationId xmlns:a16="http://schemas.microsoft.com/office/drawing/2014/main" id="{8A83824A-E22A-C50A-1EF5-EA8BF1DED303}"/>
              </a:ext>
            </a:extLst>
          </p:cNvPr>
          <p:cNvSpPr/>
          <p:nvPr/>
        </p:nvSpPr>
        <p:spPr>
          <a:xfrm>
            <a:off x="9582912" y="2203704"/>
            <a:ext cx="16642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24D6CC"/>
                </a:solidFill>
              </a:rPr>
              <a:t>2 kHz</a:t>
            </a:r>
            <a:endParaRPr lang="en-US" sz="2200" dirty="0"/>
          </a:p>
        </p:txBody>
      </p:sp>
      <p:sp>
        <p:nvSpPr>
          <p:cNvPr id="39" name="Text 31">
            <a:extLst>
              <a:ext uri="{FF2B5EF4-FFF2-40B4-BE49-F238E27FC236}">
                <a16:creationId xmlns:a16="http://schemas.microsoft.com/office/drawing/2014/main" id="{F161D57A-3DAB-8713-18DE-2A3C457EF60D}"/>
              </a:ext>
            </a:extLst>
          </p:cNvPr>
          <p:cNvSpPr/>
          <p:nvPr/>
        </p:nvSpPr>
        <p:spPr>
          <a:xfrm>
            <a:off x="9619488" y="2633472"/>
            <a:ext cx="159105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80" dirty="0">
                <a:solidFill>
                  <a:srgbClr val="9DB0C1"/>
                </a:solidFill>
              </a:rPr>
              <a:t>real-time detector rate</a:t>
            </a:r>
            <a:endParaRPr lang="en-US" sz="980" dirty="0"/>
          </a:p>
        </p:txBody>
      </p:sp>
      <p:sp>
        <p:nvSpPr>
          <p:cNvPr id="40" name="Text 32">
            <a:extLst>
              <a:ext uri="{FF2B5EF4-FFF2-40B4-BE49-F238E27FC236}">
                <a16:creationId xmlns:a16="http://schemas.microsoft.com/office/drawing/2014/main" id="{ADB8E106-6FBF-2888-39F1-9E2E44EC6587}"/>
              </a:ext>
            </a:extLst>
          </p:cNvPr>
          <p:cNvSpPr/>
          <p:nvPr/>
        </p:nvSpPr>
        <p:spPr>
          <a:xfrm>
            <a:off x="5449824" y="3456432"/>
            <a:ext cx="53035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F2F7FA"/>
                </a:solidFill>
              </a:rPr>
              <a:t>A deliberate split between science and streaming compute</a:t>
            </a:r>
            <a:endParaRPr lang="en-US" sz="1700" dirty="0"/>
          </a:p>
        </p:txBody>
      </p:sp>
      <p:sp>
        <p:nvSpPr>
          <p:cNvPr id="41" name="Shape 33">
            <a:extLst>
              <a:ext uri="{FF2B5EF4-FFF2-40B4-BE49-F238E27FC236}">
                <a16:creationId xmlns:a16="http://schemas.microsoft.com/office/drawing/2014/main" id="{AFED575B-33D7-9940-770C-11FF5D2E487A}"/>
              </a:ext>
            </a:extLst>
          </p:cNvPr>
          <p:cNvSpPr/>
          <p:nvPr/>
        </p:nvSpPr>
        <p:spPr>
          <a:xfrm>
            <a:off x="5449824" y="3858768"/>
            <a:ext cx="2743200" cy="777240"/>
          </a:xfrm>
          <a:prstGeom prst="roundRect">
            <a:avLst>
              <a:gd name="adj" fmla="val 4706"/>
            </a:avLst>
          </a:prstGeom>
          <a:solidFill>
            <a:srgbClr val="101F2B"/>
          </a:solidFill>
          <a:ln w="12700">
            <a:solidFill>
              <a:srgbClr val="24D6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2" name="Image 6" descr="preencoded.png">
            <a:extLst>
              <a:ext uri="{FF2B5EF4-FFF2-40B4-BE49-F238E27FC236}">
                <a16:creationId xmlns:a16="http://schemas.microsoft.com/office/drawing/2014/main" id="{25F94D3C-0771-D149-7669-C34CF2CB663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596128" y="4041648"/>
            <a:ext cx="347472" cy="347472"/>
          </a:xfrm>
          <a:prstGeom prst="rect">
            <a:avLst/>
          </a:prstGeom>
        </p:spPr>
      </p:pic>
      <p:sp>
        <p:nvSpPr>
          <p:cNvPr id="43" name="Text 34">
            <a:extLst>
              <a:ext uri="{FF2B5EF4-FFF2-40B4-BE49-F238E27FC236}">
                <a16:creationId xmlns:a16="http://schemas.microsoft.com/office/drawing/2014/main" id="{89209802-107C-3DDD-5487-BC0E7FEC7FF2}"/>
              </a:ext>
            </a:extLst>
          </p:cNvPr>
          <p:cNvSpPr/>
          <p:nvPr/>
        </p:nvSpPr>
        <p:spPr>
          <a:xfrm>
            <a:off x="6053328" y="4005072"/>
            <a:ext cx="199339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350" b="1" dirty="0">
                <a:solidFill>
                  <a:srgbClr val="F2F7FA"/>
                </a:solidFill>
              </a:rPr>
              <a:t>Flexible scientific layer</a:t>
            </a:r>
            <a:endParaRPr lang="en-US" sz="1350" dirty="0"/>
          </a:p>
        </p:txBody>
      </p:sp>
      <p:sp>
        <p:nvSpPr>
          <p:cNvPr id="44" name="Text 35">
            <a:extLst>
              <a:ext uri="{FF2B5EF4-FFF2-40B4-BE49-F238E27FC236}">
                <a16:creationId xmlns:a16="http://schemas.microsoft.com/office/drawing/2014/main" id="{748EA60E-69F0-1E2E-1899-D69D8F02512C}"/>
              </a:ext>
            </a:extLst>
          </p:cNvPr>
          <p:cNvSpPr/>
          <p:nvPr/>
        </p:nvSpPr>
        <p:spPr>
          <a:xfrm>
            <a:off x="6053328" y="4288536"/>
            <a:ext cx="1993392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62500" lnSpcReduction="20000"/>
          </a:bodyPr>
          <a:lstStyle/>
          <a:p>
            <a:pPr marL="0" indent="0">
              <a:buNone/>
            </a:pPr>
            <a:r>
              <a:rPr lang="en-US" sz="980" dirty="0">
                <a:solidFill>
                  <a:srgbClr val="9DB0C1"/>
                </a:solidFill>
              </a:rPr>
              <a:t>Geometry and physical corrections remain configurable.</a:t>
            </a:r>
            <a:endParaRPr lang="en-US" sz="980" dirty="0"/>
          </a:p>
        </p:txBody>
      </p:sp>
      <p:sp>
        <p:nvSpPr>
          <p:cNvPr id="45" name="Shape 36">
            <a:extLst>
              <a:ext uri="{FF2B5EF4-FFF2-40B4-BE49-F238E27FC236}">
                <a16:creationId xmlns:a16="http://schemas.microsoft.com/office/drawing/2014/main" id="{BD006266-B8AE-3B36-640B-0A3A7C17030E}"/>
              </a:ext>
            </a:extLst>
          </p:cNvPr>
          <p:cNvSpPr/>
          <p:nvPr/>
        </p:nvSpPr>
        <p:spPr>
          <a:xfrm>
            <a:off x="8375904" y="3858768"/>
            <a:ext cx="2944368" cy="777240"/>
          </a:xfrm>
          <a:prstGeom prst="roundRect">
            <a:avLst>
              <a:gd name="adj" fmla="val 4706"/>
            </a:avLst>
          </a:prstGeom>
          <a:solidFill>
            <a:srgbClr val="101F2B"/>
          </a:solidFill>
          <a:ln w="12700">
            <a:solidFill>
              <a:srgbClr val="57D3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6" name="Image 7" descr="preencoded.png">
            <a:extLst>
              <a:ext uri="{FF2B5EF4-FFF2-40B4-BE49-F238E27FC236}">
                <a16:creationId xmlns:a16="http://schemas.microsoft.com/office/drawing/2014/main" id="{79A72F15-F9CD-6AA4-6E51-823CFEE3882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522208" y="4041648"/>
            <a:ext cx="347472" cy="347472"/>
          </a:xfrm>
          <a:prstGeom prst="rect">
            <a:avLst/>
          </a:prstGeom>
        </p:spPr>
      </p:pic>
      <p:sp>
        <p:nvSpPr>
          <p:cNvPr id="47" name="Text 37">
            <a:extLst>
              <a:ext uri="{FF2B5EF4-FFF2-40B4-BE49-F238E27FC236}">
                <a16:creationId xmlns:a16="http://schemas.microsoft.com/office/drawing/2014/main" id="{C8F5C91D-F112-0525-E031-E2CCBC594DFA}"/>
              </a:ext>
            </a:extLst>
          </p:cNvPr>
          <p:cNvSpPr/>
          <p:nvPr/>
        </p:nvSpPr>
        <p:spPr>
          <a:xfrm>
            <a:off x="8979408" y="4005072"/>
            <a:ext cx="21945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350" b="1" dirty="0">
                <a:solidFill>
                  <a:srgbClr val="F2F7FA"/>
                </a:solidFill>
              </a:rPr>
              <a:t>Fixed high-throughput core</a:t>
            </a:r>
            <a:endParaRPr lang="en-US" sz="1350" dirty="0"/>
          </a:p>
        </p:txBody>
      </p:sp>
      <p:sp>
        <p:nvSpPr>
          <p:cNvPr id="48" name="Text 38">
            <a:extLst>
              <a:ext uri="{FF2B5EF4-FFF2-40B4-BE49-F238E27FC236}">
                <a16:creationId xmlns:a16="http://schemas.microsoft.com/office/drawing/2014/main" id="{C82576FC-944A-E5E9-1159-A90FC4018B4C}"/>
              </a:ext>
            </a:extLst>
          </p:cNvPr>
          <p:cNvSpPr/>
          <p:nvPr/>
        </p:nvSpPr>
        <p:spPr>
          <a:xfrm>
            <a:off x="8979408" y="4288536"/>
            <a:ext cx="219456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980" dirty="0">
                <a:solidFill>
                  <a:srgbClr val="9DB0C1"/>
                </a:solidFill>
              </a:rPr>
              <a:t>Bincount runs as many parallel pixel pipelines.</a:t>
            </a:r>
            <a:endParaRPr lang="en-US" sz="980" dirty="0"/>
          </a:p>
        </p:txBody>
      </p:sp>
      <p:sp>
        <p:nvSpPr>
          <p:cNvPr id="49" name="Shape 39">
            <a:extLst>
              <a:ext uri="{FF2B5EF4-FFF2-40B4-BE49-F238E27FC236}">
                <a16:creationId xmlns:a16="http://schemas.microsoft.com/office/drawing/2014/main" id="{512C4D1B-332B-2B15-2C38-6E1D312E7687}"/>
              </a:ext>
            </a:extLst>
          </p:cNvPr>
          <p:cNvSpPr/>
          <p:nvPr/>
        </p:nvSpPr>
        <p:spPr>
          <a:xfrm>
            <a:off x="5449824" y="4828032"/>
            <a:ext cx="2743200" cy="777240"/>
          </a:xfrm>
          <a:prstGeom prst="roundRect">
            <a:avLst>
              <a:gd name="adj" fmla="val 4706"/>
            </a:avLst>
          </a:prstGeom>
          <a:solidFill>
            <a:srgbClr val="101F2B"/>
          </a:solidFill>
          <a:ln w="12700">
            <a:solidFill>
              <a:srgbClr val="F5B94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0" name="Image 8" descr="preencoded.png">
            <a:extLst>
              <a:ext uri="{FF2B5EF4-FFF2-40B4-BE49-F238E27FC236}">
                <a16:creationId xmlns:a16="http://schemas.microsoft.com/office/drawing/2014/main" id="{082B42D5-94E8-3E8A-18F9-646D8E15075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596128" y="5010912"/>
            <a:ext cx="347472" cy="347472"/>
          </a:xfrm>
          <a:prstGeom prst="rect">
            <a:avLst/>
          </a:prstGeom>
        </p:spPr>
      </p:pic>
      <p:sp>
        <p:nvSpPr>
          <p:cNvPr id="51" name="Text 40">
            <a:extLst>
              <a:ext uri="{FF2B5EF4-FFF2-40B4-BE49-F238E27FC236}">
                <a16:creationId xmlns:a16="http://schemas.microsoft.com/office/drawing/2014/main" id="{172F96F5-4B88-A948-BDD7-99EB5A39FE5A}"/>
              </a:ext>
            </a:extLst>
          </p:cNvPr>
          <p:cNvSpPr/>
          <p:nvPr/>
        </p:nvSpPr>
        <p:spPr>
          <a:xfrm>
            <a:off x="6053328" y="4974336"/>
            <a:ext cx="199339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350" b="1" dirty="0">
                <a:solidFill>
                  <a:srgbClr val="F2F7FA"/>
                </a:solidFill>
              </a:rPr>
              <a:t>Floating-point precision</a:t>
            </a:r>
            <a:endParaRPr lang="en-US" sz="1350" dirty="0"/>
          </a:p>
        </p:txBody>
      </p:sp>
      <p:sp>
        <p:nvSpPr>
          <p:cNvPr id="52" name="Text 41">
            <a:extLst>
              <a:ext uri="{FF2B5EF4-FFF2-40B4-BE49-F238E27FC236}">
                <a16:creationId xmlns:a16="http://schemas.microsoft.com/office/drawing/2014/main" id="{0BE61F4D-1DD5-BBAE-3568-5772C6CC33FF}"/>
              </a:ext>
            </a:extLst>
          </p:cNvPr>
          <p:cNvSpPr/>
          <p:nvPr/>
        </p:nvSpPr>
        <p:spPr>
          <a:xfrm>
            <a:off x="6053328" y="5257800"/>
            <a:ext cx="1993392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0000" lnSpcReduction="20000"/>
          </a:bodyPr>
          <a:lstStyle/>
          <a:p>
            <a:pPr marL="0" indent="0">
              <a:buNone/>
            </a:pPr>
            <a:r>
              <a:rPr lang="en-US" sz="980" dirty="0">
                <a:solidFill>
                  <a:srgbClr val="9DB0C1"/>
                </a:solidFill>
              </a:rPr>
              <a:t>Corrections retain standard numerical representation.</a:t>
            </a:r>
            <a:endParaRPr lang="en-US" sz="980" dirty="0"/>
          </a:p>
        </p:txBody>
      </p:sp>
      <p:sp>
        <p:nvSpPr>
          <p:cNvPr id="53" name="Shape 42">
            <a:extLst>
              <a:ext uri="{FF2B5EF4-FFF2-40B4-BE49-F238E27FC236}">
                <a16:creationId xmlns:a16="http://schemas.microsoft.com/office/drawing/2014/main" id="{188487BF-E159-BD58-365C-6607422DAFF4}"/>
              </a:ext>
            </a:extLst>
          </p:cNvPr>
          <p:cNvSpPr/>
          <p:nvPr/>
        </p:nvSpPr>
        <p:spPr>
          <a:xfrm>
            <a:off x="8375904" y="4828032"/>
            <a:ext cx="2944368" cy="777240"/>
          </a:xfrm>
          <a:prstGeom prst="roundRect">
            <a:avLst>
              <a:gd name="adj" fmla="val 4706"/>
            </a:avLst>
          </a:prstGeom>
          <a:solidFill>
            <a:srgbClr val="101F2B"/>
          </a:solidFill>
          <a:ln w="12700">
            <a:solidFill>
              <a:srgbClr val="F06A6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4" name="Image 9" descr="preencoded.png">
            <a:extLst>
              <a:ext uri="{FF2B5EF4-FFF2-40B4-BE49-F238E27FC236}">
                <a16:creationId xmlns:a16="http://schemas.microsoft.com/office/drawing/2014/main" id="{1707FCB8-36B2-6FF8-BFE0-5256BB9187E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8522208" y="5010912"/>
            <a:ext cx="347472" cy="347472"/>
          </a:xfrm>
          <a:prstGeom prst="rect">
            <a:avLst/>
          </a:prstGeom>
        </p:spPr>
      </p:pic>
      <p:sp>
        <p:nvSpPr>
          <p:cNvPr id="55" name="Text 43">
            <a:extLst>
              <a:ext uri="{FF2B5EF4-FFF2-40B4-BE49-F238E27FC236}">
                <a16:creationId xmlns:a16="http://schemas.microsoft.com/office/drawing/2014/main" id="{9A90F884-B8FB-9584-55D6-657F59A9B4A3}"/>
              </a:ext>
            </a:extLst>
          </p:cNvPr>
          <p:cNvSpPr/>
          <p:nvPr/>
        </p:nvSpPr>
        <p:spPr>
          <a:xfrm>
            <a:off x="8979408" y="4974336"/>
            <a:ext cx="21945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350" b="1" dirty="0">
                <a:solidFill>
                  <a:srgbClr val="F2F7FA"/>
                </a:solidFill>
              </a:rPr>
              <a:t>Current resource pressure</a:t>
            </a:r>
            <a:endParaRPr lang="en-US" sz="1350" dirty="0"/>
          </a:p>
        </p:txBody>
      </p:sp>
      <p:sp>
        <p:nvSpPr>
          <p:cNvPr id="56" name="Text 44">
            <a:extLst>
              <a:ext uri="{FF2B5EF4-FFF2-40B4-BE49-F238E27FC236}">
                <a16:creationId xmlns:a16="http://schemas.microsoft.com/office/drawing/2014/main" id="{2AB43EA3-99DD-E900-F001-B9E8946FC934}"/>
              </a:ext>
            </a:extLst>
          </p:cNvPr>
          <p:cNvSpPr/>
          <p:nvPr/>
        </p:nvSpPr>
        <p:spPr>
          <a:xfrm>
            <a:off x="8979408" y="5257800"/>
            <a:ext cx="219456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0000" lnSpcReduction="20000"/>
          </a:bodyPr>
          <a:lstStyle/>
          <a:p>
            <a:pPr marL="0" indent="0">
              <a:buNone/>
            </a:pPr>
            <a:r>
              <a:rPr lang="en-US" sz="980" dirty="0">
                <a:solidFill>
                  <a:srgbClr val="9DB0C1"/>
                </a:solidFill>
              </a:rPr>
              <a:t>LZ4 decompression remains a significant FPGA consumer.</a:t>
            </a:r>
            <a:endParaRPr lang="en-US" sz="980" dirty="0"/>
          </a:p>
        </p:txBody>
      </p:sp>
      <p:sp>
        <p:nvSpPr>
          <p:cNvPr id="57" name="Shape 45">
            <a:extLst>
              <a:ext uri="{FF2B5EF4-FFF2-40B4-BE49-F238E27FC236}">
                <a16:creationId xmlns:a16="http://schemas.microsoft.com/office/drawing/2014/main" id="{9694E1B9-11FE-BFE9-F5B9-B4A5A9E065CB}"/>
              </a:ext>
            </a:extLst>
          </p:cNvPr>
          <p:cNvSpPr/>
          <p:nvPr/>
        </p:nvSpPr>
        <p:spPr>
          <a:xfrm>
            <a:off x="2082800" y="6081776"/>
            <a:ext cx="7965768" cy="393192"/>
          </a:xfrm>
          <a:prstGeom prst="roundRect">
            <a:avLst>
              <a:gd name="adj" fmla="val 6977"/>
            </a:avLst>
          </a:prstGeom>
          <a:solidFill>
            <a:srgbClr val="123B40"/>
          </a:solidFill>
          <a:ln w="10160">
            <a:solidFill>
              <a:srgbClr val="24D6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8" name="Text 46">
            <a:extLst>
              <a:ext uri="{FF2B5EF4-FFF2-40B4-BE49-F238E27FC236}">
                <a16:creationId xmlns:a16="http://schemas.microsoft.com/office/drawing/2014/main" id="{2C979B9F-8C9B-2EF9-370F-19ECBEF82752}"/>
              </a:ext>
            </a:extLst>
          </p:cNvPr>
          <p:cNvSpPr/>
          <p:nvPr/>
        </p:nvSpPr>
        <p:spPr>
          <a:xfrm>
            <a:off x="1188720" y="6182360"/>
            <a:ext cx="97475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60" b="1" dirty="0">
                <a:solidFill>
                  <a:srgbClr val="F0FFFD"/>
                </a:solidFill>
              </a:rPr>
              <a:t>The accelerator is valuable because it makes the scientific product available at the speed of the experiment.</a:t>
            </a:r>
            <a:endParaRPr lang="en-US" sz="1360" dirty="0"/>
          </a:p>
        </p:txBody>
      </p:sp>
    </p:spTree>
    <p:extLst>
      <p:ext uri="{BB962C8B-B14F-4D97-AF65-F5344CB8AC3E}">
        <p14:creationId xmlns:p14="http://schemas.microsoft.com/office/powerpoint/2010/main" val="34616159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A3AA19CC-DCA8-9BB0-D4D5-D8DD07E6F7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6120" y="4932166"/>
            <a:ext cx="4881412" cy="13225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F43E393-1A2C-DE4B-0D05-E67813E500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639" y="5055743"/>
            <a:ext cx="6476826" cy="755070"/>
          </a:xfrm>
          <a:prstGeom prst="rect">
            <a:avLst/>
          </a:prstGeom>
        </p:spPr>
      </p:pic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56643448-D3DF-8770-BF1D-C8F38A1012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3709" y="3355086"/>
            <a:ext cx="8662690" cy="149447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0C161E0-880B-FAC2-BA78-716427D72F6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870" y="534825"/>
            <a:ext cx="7984852" cy="254896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41F9264-56E9-5C3D-2475-78BA5DD2F02B}"/>
              </a:ext>
            </a:extLst>
          </p:cNvPr>
          <p:cNvSpPr txBox="1"/>
          <p:nvPr/>
        </p:nvSpPr>
        <p:spPr>
          <a:xfrm>
            <a:off x="4382062" y="5614099"/>
            <a:ext cx="25597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FPGA result in 7.6 sec</a:t>
            </a:r>
          </a:p>
        </p:txBody>
      </p:sp>
      <p:pic>
        <p:nvPicPr>
          <p:cNvPr id="14" name="Picture 4" descr="Python – Logos Download">
            <a:extLst>
              <a:ext uri="{FF2B5EF4-FFF2-40B4-BE49-F238E27FC236}">
                <a16:creationId xmlns:a16="http://schemas.microsoft.com/office/drawing/2014/main" id="{421FB703-4BE1-90C5-8690-C70DCCDCFC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4794" y="855302"/>
            <a:ext cx="569448" cy="567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E91E9321-6980-10D8-0639-E4B9ECA4454D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83" t="21795" r="35808" b="58748"/>
          <a:stretch/>
        </p:blipFill>
        <p:spPr>
          <a:xfrm>
            <a:off x="8969730" y="137887"/>
            <a:ext cx="2891400" cy="64807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F95531B-1F54-7734-E4F8-4E79C956304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2442" y="39921"/>
            <a:ext cx="729848" cy="732780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C66E7CEF-232F-082E-B096-77C2CBD67ED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747290" y="805582"/>
            <a:ext cx="2079278" cy="430388"/>
          </a:xfrm>
          <a:prstGeom prst="rect">
            <a:avLst/>
          </a:prstGeom>
        </p:spPr>
      </p:pic>
      <p:pic>
        <p:nvPicPr>
          <p:cNvPr id="18" name="Picture 17" descr="Logo, company name&#10;&#10;Description automatically generated">
            <a:extLst>
              <a:ext uri="{FF2B5EF4-FFF2-40B4-BE49-F238E27FC236}">
                <a16:creationId xmlns:a16="http://schemas.microsoft.com/office/drawing/2014/main" id="{08AF8C85-3B37-96FA-1469-5425F60FEB0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0543" y="1561333"/>
            <a:ext cx="545558" cy="632507"/>
          </a:xfrm>
          <a:prstGeom prst="rect">
            <a:avLst/>
          </a:prstGeom>
        </p:spPr>
      </p:pic>
      <p:pic>
        <p:nvPicPr>
          <p:cNvPr id="19" name="Picture 18" descr="Logo&#10;&#10;Description automatically generated">
            <a:extLst>
              <a:ext uri="{FF2B5EF4-FFF2-40B4-BE49-F238E27FC236}">
                <a16:creationId xmlns:a16="http://schemas.microsoft.com/office/drawing/2014/main" id="{74732B54-53F0-B2BC-89DD-8DD193660AE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0922" y="1318571"/>
            <a:ext cx="2496347" cy="593749"/>
          </a:xfrm>
          <a:prstGeom prst="rect">
            <a:avLst/>
          </a:prstGeom>
        </p:spPr>
      </p:pic>
      <p:pic>
        <p:nvPicPr>
          <p:cNvPr id="23" name="Picture 22" descr="A graph of a graph&#10;&#10;Description automatically generated with medium confidence">
            <a:extLst>
              <a:ext uri="{FF2B5EF4-FFF2-40B4-BE49-F238E27FC236}">
                <a16:creationId xmlns:a16="http://schemas.microsoft.com/office/drawing/2014/main" id="{287F881D-984F-E21C-1512-CB79CABEB0B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7968" y="2400018"/>
            <a:ext cx="3845315" cy="198000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7C9B7BCC-F2EE-A687-6DC0-8295D4DF7157}"/>
              </a:ext>
            </a:extLst>
          </p:cNvPr>
          <p:cNvSpPr txBox="1"/>
          <p:nvPr/>
        </p:nvSpPr>
        <p:spPr>
          <a:xfrm>
            <a:off x="4636205" y="4138645"/>
            <a:ext cx="7318208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GB" sz="1800" b="1" dirty="0"/>
              <a:t>AZINT &amp; </a:t>
            </a:r>
            <a:r>
              <a:rPr lang="en-GB" sz="1800" b="1" dirty="0" err="1"/>
              <a:t>bincount</a:t>
            </a:r>
            <a:endParaRPr lang="en-GB" b="1" dirty="0"/>
          </a:p>
          <a:p>
            <a:pPr lvl="1"/>
            <a:r>
              <a:rPr lang="en-GB" sz="2400" b="1" dirty="0">
                <a:hlinkClick r:id="rId13"/>
              </a:rPr>
              <a:t>gitlab.com/MAXIV-SCISW/compute-fpgas/bincount</a:t>
            </a:r>
            <a:endParaRPr lang="en-GB" sz="2400" b="1" dirty="0"/>
          </a:p>
        </p:txBody>
      </p:sp>
      <p:pic>
        <p:nvPicPr>
          <p:cNvPr id="24" name="Graphic 23">
            <a:extLst>
              <a:ext uri="{FF2B5EF4-FFF2-40B4-BE49-F238E27FC236}">
                <a16:creationId xmlns:a16="http://schemas.microsoft.com/office/drawing/2014/main" id="{2F76A48A-589B-14F6-1CF1-6AE7D016D85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1128162" y="3867590"/>
            <a:ext cx="542109" cy="542109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4B767095-9DCF-0C94-EFA5-778E35AF0224}"/>
              </a:ext>
            </a:extLst>
          </p:cNvPr>
          <p:cNvSpPr txBox="1"/>
          <p:nvPr/>
        </p:nvSpPr>
        <p:spPr>
          <a:xfrm>
            <a:off x="10059518" y="3462295"/>
            <a:ext cx="199801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accent1"/>
                </a:solidFill>
              </a:rPr>
              <a:t>Open-source license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E4C4B51-5603-4F2D-FF06-93DD9C42EA5F}"/>
              </a:ext>
            </a:extLst>
          </p:cNvPr>
          <p:cNvSpPr txBox="1"/>
          <p:nvPr/>
        </p:nvSpPr>
        <p:spPr>
          <a:xfrm>
            <a:off x="519639" y="6184490"/>
            <a:ext cx="6166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bg1">
                    <a:lumMod val="75000"/>
                  </a:schemeClr>
                </a:solidFill>
              </a:rPr>
              <a:t>note: Intel FPGA DevCloud service is discontinued </a:t>
            </a:r>
          </a:p>
        </p:txBody>
      </p:sp>
    </p:spTree>
    <p:extLst>
      <p:ext uri="{BB962C8B-B14F-4D97-AF65-F5344CB8AC3E}">
        <p14:creationId xmlns:p14="http://schemas.microsoft.com/office/powerpoint/2010/main" val="14269647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181CE9D1-93B1-434A-A687-780E0DA618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2865"/>
          <a:stretch>
            <a:fillRect/>
          </a:stretch>
        </p:blipFill>
        <p:spPr>
          <a:xfrm>
            <a:off x="5504492" y="4415512"/>
            <a:ext cx="4836391" cy="1940838"/>
          </a:xfrm>
          <a:prstGeom prst="rect">
            <a:avLst/>
          </a:prstGeom>
        </p:spPr>
      </p:pic>
      <p:sp>
        <p:nvSpPr>
          <p:cNvPr id="10" name="Title 11">
            <a:extLst>
              <a:ext uri="{FF2B5EF4-FFF2-40B4-BE49-F238E27FC236}">
                <a16:creationId xmlns:a16="http://schemas.microsoft.com/office/drawing/2014/main" id="{5B10515A-ED03-CFA5-8382-8ACAB74D2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618"/>
            <a:ext cx="9085521" cy="1325563"/>
          </a:xfrm>
        </p:spPr>
        <p:txBody>
          <a:bodyPr>
            <a:normAutofit/>
          </a:bodyPr>
          <a:lstStyle/>
          <a:p>
            <a:r>
              <a:rPr lang="en-GB" sz="3600" strike="sngStrike" dirty="0"/>
              <a:t>dranspose.helpers.h5dict.</a:t>
            </a:r>
            <a:r>
              <a:rPr lang="en-GB" sz="3600" dirty="0"/>
              <a:t>fastapi_h5.router</a:t>
            </a:r>
            <a:br>
              <a:rPr lang="en-GB" dirty="0"/>
            </a:br>
            <a:r>
              <a:rPr lang="en-GB" sz="1800" dirty="0"/>
              <a:t>read-only in-memory python dictionary exposed as HSDS-like API (by Felix Engelmann)</a:t>
            </a:r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50D97B2-B4F2-FE27-E3F4-F7A44D2A3B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375" y="1217423"/>
            <a:ext cx="4869707" cy="5138927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C1DC1FA-303E-8D7A-54A3-203587C5E2A0}"/>
              </a:ext>
            </a:extLst>
          </p:cNvPr>
          <p:cNvSpPr/>
          <p:nvPr/>
        </p:nvSpPr>
        <p:spPr>
          <a:xfrm>
            <a:off x="731520" y="2279904"/>
            <a:ext cx="3206496" cy="325526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F42D5B4-52F6-3116-231D-3DA057635633}"/>
              </a:ext>
            </a:extLst>
          </p:cNvPr>
          <p:cNvSpPr txBox="1"/>
          <p:nvPr/>
        </p:nvSpPr>
        <p:spPr>
          <a:xfrm>
            <a:off x="3668713" y="1217423"/>
            <a:ext cx="1622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dirty="0" err="1"/>
              <a:t>publisher.ipynb</a:t>
            </a:r>
            <a:endParaRPr lang="en-GB" sz="1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5BE2122-502D-A03A-07BE-B421E5C209D8}"/>
              </a:ext>
            </a:extLst>
          </p:cNvPr>
          <p:cNvSpPr txBox="1"/>
          <p:nvPr/>
        </p:nvSpPr>
        <p:spPr>
          <a:xfrm>
            <a:off x="8754020" y="4415512"/>
            <a:ext cx="1622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dirty="0" err="1"/>
              <a:t>consumer.ipynb</a:t>
            </a:r>
            <a:endParaRPr lang="en-GB" sz="1400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7E22A323-5E36-5C8D-52A8-6245A01DA6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0049" y="1371311"/>
            <a:ext cx="3285279" cy="300568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9624D9D-458B-EE34-E3C7-9A64D2E5E68A}"/>
              </a:ext>
            </a:extLst>
          </p:cNvPr>
          <p:cNvSpPr txBox="1"/>
          <p:nvPr/>
        </p:nvSpPr>
        <p:spPr>
          <a:xfrm>
            <a:off x="6658234" y="1004627"/>
            <a:ext cx="6096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 err="1">
                <a:hlinkClick r:id="rId5"/>
              </a:rPr>
              <a:t>github.com</a:t>
            </a:r>
            <a:r>
              <a:rPr lang="en-GB" sz="1600" b="1" dirty="0">
                <a:hlinkClick r:id="rId5"/>
              </a:rPr>
              <a:t>/felix-</a:t>
            </a:r>
            <a:r>
              <a:rPr lang="en-GB" sz="1600" b="1" dirty="0" err="1">
                <a:hlinkClick r:id="rId5"/>
              </a:rPr>
              <a:t>engelmann</a:t>
            </a:r>
            <a:r>
              <a:rPr lang="en-GB" sz="1600" b="1" dirty="0">
                <a:hlinkClick r:id="rId5"/>
              </a:rPr>
              <a:t>/fastapi-h5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881027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1">
            <a:extLst>
              <a:ext uri="{FF2B5EF4-FFF2-40B4-BE49-F238E27FC236}">
                <a16:creationId xmlns:a16="http://schemas.microsoft.com/office/drawing/2014/main" id="{1750BB6C-AEE8-FD0E-29D0-44A02E981034}"/>
              </a:ext>
            </a:extLst>
          </p:cNvPr>
          <p:cNvSpPr/>
          <p:nvPr/>
        </p:nvSpPr>
        <p:spPr>
          <a:xfrm>
            <a:off x="566928" y="283464"/>
            <a:ext cx="438912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kern="0" spc="180" dirty="0">
                <a:solidFill>
                  <a:srgbClr val="21D4D0"/>
                </a:solidFill>
              </a:rPr>
              <a:t>JUNGFRAUJOCH AT MICROMAX</a:t>
            </a:r>
            <a:endParaRPr lang="en-US" sz="1150" dirty="0"/>
          </a:p>
        </p:txBody>
      </p:sp>
      <p:sp>
        <p:nvSpPr>
          <p:cNvPr id="6" name="Text 2">
            <a:extLst>
              <a:ext uri="{FF2B5EF4-FFF2-40B4-BE49-F238E27FC236}">
                <a16:creationId xmlns:a16="http://schemas.microsoft.com/office/drawing/2014/main" id="{9928E4EF-4A7E-42D6-5166-513AE6520C0F}"/>
              </a:ext>
            </a:extLst>
          </p:cNvPr>
          <p:cNvSpPr/>
          <p:nvPr/>
        </p:nvSpPr>
        <p:spPr>
          <a:xfrm>
            <a:off x="566928" y="594360"/>
            <a:ext cx="108813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F7FBFD"/>
                </a:solidFill>
              </a:rPr>
              <a:t>A PSI-developed DAQ and online-analysis system integrated at MAX IV</a:t>
            </a:r>
            <a:endParaRPr lang="en-US" sz="2800" dirty="0"/>
          </a:p>
        </p:txBody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40760C07-9FB1-539B-DB3B-8C1DB25489FF}"/>
              </a:ext>
            </a:extLst>
          </p:cNvPr>
          <p:cNvSpPr/>
          <p:nvPr/>
        </p:nvSpPr>
        <p:spPr>
          <a:xfrm>
            <a:off x="576072" y="1078992"/>
            <a:ext cx="105156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B4C9D7"/>
                </a:solidFill>
              </a:rPr>
              <a:t>MicroMAX combines Jungfrau 9M, heterogeneous acceleration, and API-driven controls</a:t>
            </a:r>
            <a:endParaRPr lang="en-US" sz="1450" dirty="0"/>
          </a:p>
        </p:txBody>
      </p:sp>
      <p:sp>
        <p:nvSpPr>
          <p:cNvPr id="8" name="Shape 6">
            <a:extLst>
              <a:ext uri="{FF2B5EF4-FFF2-40B4-BE49-F238E27FC236}">
                <a16:creationId xmlns:a16="http://schemas.microsoft.com/office/drawing/2014/main" id="{A9C50E45-ED35-5946-4584-6766937E939F}"/>
              </a:ext>
            </a:extLst>
          </p:cNvPr>
          <p:cNvSpPr/>
          <p:nvPr/>
        </p:nvSpPr>
        <p:spPr>
          <a:xfrm>
            <a:off x="502920" y="1572768"/>
            <a:ext cx="4800600" cy="4915438"/>
          </a:xfrm>
          <a:prstGeom prst="roundRect">
            <a:avLst>
              <a:gd name="adj" fmla="val 1029"/>
            </a:avLst>
          </a:prstGeom>
          <a:solidFill>
            <a:srgbClr val="0A1722"/>
          </a:solidFill>
          <a:ln w="12700">
            <a:solidFill>
              <a:srgbClr val="2B566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0" descr="/mnt/data/miv-data-highlights-26a/slide-11.png">
            <a:extLst>
              <a:ext uri="{FF2B5EF4-FFF2-40B4-BE49-F238E27FC236}">
                <a16:creationId xmlns:a16="http://schemas.microsoft.com/office/drawing/2014/main" id="{308DA67F-5344-9CA4-E421-51FC93DAE1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1508"/>
          <a:stretch>
            <a:fillRect/>
          </a:stretch>
        </p:blipFill>
        <p:spPr>
          <a:xfrm>
            <a:off x="812024" y="1681411"/>
            <a:ext cx="4385135" cy="2181422"/>
          </a:xfrm>
          <a:prstGeom prst="rect">
            <a:avLst/>
          </a:prstGeom>
        </p:spPr>
      </p:pic>
      <p:pic>
        <p:nvPicPr>
          <p:cNvPr id="10" name="Image 1" descr="/mnt/data/miv-data-highlights-26a/slide-12.png">
            <a:extLst>
              <a:ext uri="{FF2B5EF4-FFF2-40B4-BE49-F238E27FC236}">
                <a16:creationId xmlns:a16="http://schemas.microsoft.com/office/drawing/2014/main" id="{1157423A-3D62-4EEB-E7FB-9E81CD6D48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151" y="3918204"/>
            <a:ext cx="4362007" cy="2452096"/>
          </a:xfrm>
          <a:prstGeom prst="rect">
            <a:avLst/>
          </a:prstGeom>
        </p:spPr>
      </p:pic>
      <p:sp>
        <p:nvSpPr>
          <p:cNvPr id="12" name="Shape 8">
            <a:extLst>
              <a:ext uri="{FF2B5EF4-FFF2-40B4-BE49-F238E27FC236}">
                <a16:creationId xmlns:a16="http://schemas.microsoft.com/office/drawing/2014/main" id="{8A3B6F42-60DE-73EF-F1FF-67E66D58ECD2}"/>
              </a:ext>
            </a:extLst>
          </p:cNvPr>
          <p:cNvSpPr/>
          <p:nvPr/>
        </p:nvSpPr>
        <p:spPr>
          <a:xfrm>
            <a:off x="5623560" y="1627632"/>
            <a:ext cx="2743200" cy="1261872"/>
          </a:xfrm>
          <a:prstGeom prst="roundRect">
            <a:avLst>
              <a:gd name="adj" fmla="val 3623"/>
            </a:avLst>
          </a:prstGeom>
          <a:solidFill>
            <a:srgbClr val="071521"/>
          </a:solidFill>
          <a:ln w="13970">
            <a:solidFill>
              <a:srgbClr val="4ED9FF">
                <a:alpha val="70000"/>
              </a:srgbClr>
            </a:solidFill>
            <a:prstDash val="solid"/>
          </a:ln>
          <a:effectLst>
            <a:outerShdw blurRad="19050" dist="889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9">
            <a:extLst>
              <a:ext uri="{FF2B5EF4-FFF2-40B4-BE49-F238E27FC236}">
                <a16:creationId xmlns:a16="http://schemas.microsoft.com/office/drawing/2014/main" id="{F8F174FF-C5DE-F29E-A42F-26315EB58729}"/>
              </a:ext>
            </a:extLst>
          </p:cNvPr>
          <p:cNvSpPr/>
          <p:nvPr/>
        </p:nvSpPr>
        <p:spPr>
          <a:xfrm>
            <a:off x="5769864" y="1783080"/>
            <a:ext cx="245059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00" b="1" dirty="0">
                <a:solidFill>
                  <a:srgbClr val="4ED9FF"/>
                </a:solidFill>
              </a:rPr>
              <a:t>JUNGFRAU 9M</a:t>
            </a:r>
            <a:endParaRPr lang="en-US" sz="1300" dirty="0"/>
          </a:p>
        </p:txBody>
      </p:sp>
      <p:sp>
        <p:nvSpPr>
          <p:cNvPr id="14" name="Text 10">
            <a:extLst>
              <a:ext uri="{FF2B5EF4-FFF2-40B4-BE49-F238E27FC236}">
                <a16:creationId xmlns:a16="http://schemas.microsoft.com/office/drawing/2014/main" id="{3A69234E-BD00-CA43-B937-BCB673F265CD}"/>
              </a:ext>
            </a:extLst>
          </p:cNvPr>
          <p:cNvSpPr/>
          <p:nvPr/>
        </p:nvSpPr>
        <p:spPr>
          <a:xfrm>
            <a:off x="5769864" y="2103120"/>
            <a:ext cx="2450592" cy="6675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F7FBFD"/>
                </a:solidFill>
              </a:rPr>
              <a:t>Detector installed at MicroMAX</a:t>
            </a:r>
            <a:endParaRPr lang="en-US" sz="1150" dirty="0"/>
          </a:p>
        </p:txBody>
      </p:sp>
      <p:sp>
        <p:nvSpPr>
          <p:cNvPr id="15" name="Shape 11">
            <a:extLst>
              <a:ext uri="{FF2B5EF4-FFF2-40B4-BE49-F238E27FC236}">
                <a16:creationId xmlns:a16="http://schemas.microsoft.com/office/drawing/2014/main" id="{09C9AA51-5539-6136-5E99-F6F54C5E7C2C}"/>
              </a:ext>
            </a:extLst>
          </p:cNvPr>
          <p:cNvSpPr/>
          <p:nvPr/>
        </p:nvSpPr>
        <p:spPr>
          <a:xfrm>
            <a:off x="8613648" y="1627632"/>
            <a:ext cx="2743200" cy="1261872"/>
          </a:xfrm>
          <a:prstGeom prst="roundRect">
            <a:avLst>
              <a:gd name="adj" fmla="val 3623"/>
            </a:avLst>
          </a:prstGeom>
          <a:solidFill>
            <a:srgbClr val="071521"/>
          </a:solidFill>
          <a:ln w="13970">
            <a:solidFill>
              <a:srgbClr val="C79BFF">
                <a:alpha val="70000"/>
              </a:srgbClr>
            </a:solidFill>
            <a:prstDash val="solid"/>
          </a:ln>
          <a:effectLst>
            <a:outerShdw blurRad="19050" dist="889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2">
            <a:extLst>
              <a:ext uri="{FF2B5EF4-FFF2-40B4-BE49-F238E27FC236}">
                <a16:creationId xmlns:a16="http://schemas.microsoft.com/office/drawing/2014/main" id="{937F58AB-2C2A-815A-1519-7A3C58406AD1}"/>
              </a:ext>
            </a:extLst>
          </p:cNvPr>
          <p:cNvSpPr/>
          <p:nvPr/>
        </p:nvSpPr>
        <p:spPr>
          <a:xfrm>
            <a:off x="8759952" y="1783080"/>
            <a:ext cx="245059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00" b="1" dirty="0">
                <a:solidFill>
                  <a:srgbClr val="C79BFF"/>
                </a:solidFill>
              </a:rPr>
              <a:t>HETEROGENEOUS DCU</a:t>
            </a:r>
            <a:endParaRPr lang="en-US" sz="1300" dirty="0"/>
          </a:p>
        </p:txBody>
      </p:sp>
      <p:sp>
        <p:nvSpPr>
          <p:cNvPr id="17" name="Text 13">
            <a:extLst>
              <a:ext uri="{FF2B5EF4-FFF2-40B4-BE49-F238E27FC236}">
                <a16:creationId xmlns:a16="http://schemas.microsoft.com/office/drawing/2014/main" id="{37B84AEE-18D6-4121-2720-5C381D2DF7D8}"/>
              </a:ext>
            </a:extLst>
          </p:cNvPr>
          <p:cNvSpPr/>
          <p:nvPr/>
        </p:nvSpPr>
        <p:spPr>
          <a:xfrm>
            <a:off x="8759952" y="2103120"/>
            <a:ext cx="2450592" cy="6675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F7FBFD"/>
                </a:solidFill>
              </a:rPr>
              <a:t>FPGA + GPU detector server</a:t>
            </a:r>
            <a:endParaRPr lang="en-US" sz="1150" dirty="0"/>
          </a:p>
        </p:txBody>
      </p:sp>
      <p:sp>
        <p:nvSpPr>
          <p:cNvPr id="18" name="Shape 14">
            <a:extLst>
              <a:ext uri="{FF2B5EF4-FFF2-40B4-BE49-F238E27FC236}">
                <a16:creationId xmlns:a16="http://schemas.microsoft.com/office/drawing/2014/main" id="{F0080CE2-9685-439F-6845-D0A49DA34C90}"/>
              </a:ext>
            </a:extLst>
          </p:cNvPr>
          <p:cNvSpPr/>
          <p:nvPr/>
        </p:nvSpPr>
        <p:spPr>
          <a:xfrm>
            <a:off x="5623560" y="3127248"/>
            <a:ext cx="2743200" cy="1280160"/>
          </a:xfrm>
          <a:prstGeom prst="roundRect">
            <a:avLst>
              <a:gd name="adj" fmla="val 3571"/>
            </a:avLst>
          </a:prstGeom>
          <a:solidFill>
            <a:srgbClr val="071521"/>
          </a:solidFill>
          <a:ln w="13970">
            <a:solidFill>
              <a:srgbClr val="21D4D0">
                <a:alpha val="70000"/>
              </a:srgbClr>
            </a:solidFill>
            <a:prstDash val="solid"/>
          </a:ln>
          <a:effectLst>
            <a:outerShdw blurRad="19050" dist="889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Text 15">
            <a:extLst>
              <a:ext uri="{FF2B5EF4-FFF2-40B4-BE49-F238E27FC236}">
                <a16:creationId xmlns:a16="http://schemas.microsoft.com/office/drawing/2014/main" id="{FA882F70-4F99-9706-0577-9B37D2970F10}"/>
              </a:ext>
            </a:extLst>
          </p:cNvPr>
          <p:cNvSpPr/>
          <p:nvPr/>
        </p:nvSpPr>
        <p:spPr>
          <a:xfrm>
            <a:off x="5769864" y="3282696"/>
            <a:ext cx="245059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00" b="1" dirty="0">
                <a:solidFill>
                  <a:srgbClr val="21D4D0"/>
                </a:solidFill>
              </a:rPr>
              <a:t>COLLABORATION</a:t>
            </a:r>
            <a:endParaRPr lang="en-US" sz="1300" dirty="0"/>
          </a:p>
        </p:txBody>
      </p:sp>
      <p:sp>
        <p:nvSpPr>
          <p:cNvPr id="20" name="Text 16">
            <a:extLst>
              <a:ext uri="{FF2B5EF4-FFF2-40B4-BE49-F238E27FC236}">
                <a16:creationId xmlns:a16="http://schemas.microsoft.com/office/drawing/2014/main" id="{C0B384C2-2EE5-E5DC-25DA-489EAF9B4363}"/>
              </a:ext>
            </a:extLst>
          </p:cNvPr>
          <p:cNvSpPr/>
          <p:nvPr/>
        </p:nvSpPr>
        <p:spPr>
          <a:xfrm>
            <a:off x="5769864" y="3602736"/>
            <a:ext cx="245059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F7FBFD"/>
                </a:solidFill>
              </a:rPr>
              <a:t>MicroMAX project with the PSI MX Data Analysis Group, started in 2020</a:t>
            </a:r>
            <a:endParaRPr lang="en-US" sz="1150" dirty="0"/>
          </a:p>
        </p:txBody>
      </p:sp>
      <p:sp>
        <p:nvSpPr>
          <p:cNvPr id="21" name="Shape 17">
            <a:extLst>
              <a:ext uri="{FF2B5EF4-FFF2-40B4-BE49-F238E27FC236}">
                <a16:creationId xmlns:a16="http://schemas.microsoft.com/office/drawing/2014/main" id="{2B4D2AD9-E901-4B28-C7AA-8AB31B16D8B6}"/>
              </a:ext>
            </a:extLst>
          </p:cNvPr>
          <p:cNvSpPr/>
          <p:nvPr/>
        </p:nvSpPr>
        <p:spPr>
          <a:xfrm>
            <a:off x="8613648" y="3127248"/>
            <a:ext cx="2743200" cy="1280160"/>
          </a:xfrm>
          <a:prstGeom prst="roundRect">
            <a:avLst>
              <a:gd name="adj" fmla="val 3571"/>
            </a:avLst>
          </a:prstGeom>
          <a:solidFill>
            <a:srgbClr val="071521"/>
          </a:solidFill>
          <a:ln w="13970">
            <a:solidFill>
              <a:srgbClr val="FFB84D">
                <a:alpha val="70000"/>
              </a:srgbClr>
            </a:solidFill>
            <a:prstDash val="solid"/>
          </a:ln>
          <a:effectLst>
            <a:outerShdw blurRad="19050" dist="889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Text 18">
            <a:extLst>
              <a:ext uri="{FF2B5EF4-FFF2-40B4-BE49-F238E27FC236}">
                <a16:creationId xmlns:a16="http://schemas.microsoft.com/office/drawing/2014/main" id="{FEA9B20D-2770-B1B9-FF20-96BCF970CFE3}"/>
              </a:ext>
            </a:extLst>
          </p:cNvPr>
          <p:cNvSpPr/>
          <p:nvPr/>
        </p:nvSpPr>
        <p:spPr>
          <a:xfrm>
            <a:off x="8759952" y="3282696"/>
            <a:ext cx="245059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00" b="1" dirty="0">
                <a:solidFill>
                  <a:srgbClr val="FFB84D"/>
                </a:solidFill>
              </a:rPr>
              <a:t>OPEN INTERFACES</a:t>
            </a:r>
            <a:endParaRPr lang="en-US" sz="1300" dirty="0"/>
          </a:p>
        </p:txBody>
      </p:sp>
      <p:sp>
        <p:nvSpPr>
          <p:cNvPr id="23" name="Text 19">
            <a:extLst>
              <a:ext uri="{FF2B5EF4-FFF2-40B4-BE49-F238E27FC236}">
                <a16:creationId xmlns:a16="http://schemas.microsoft.com/office/drawing/2014/main" id="{392F2236-A0C0-02D6-16B8-FBE819A714F8}"/>
              </a:ext>
            </a:extLst>
          </p:cNvPr>
          <p:cNvSpPr/>
          <p:nvPr/>
        </p:nvSpPr>
        <p:spPr>
          <a:xfrm>
            <a:off x="8759952" y="3602736"/>
            <a:ext cx="245059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F7FBFD"/>
                </a:solidFill>
              </a:rPr>
              <a:t>MAX IV Tango control interface generated from </a:t>
            </a:r>
            <a:r>
              <a:rPr lang="en-US" sz="1150" b="1" u="sng" dirty="0">
                <a:solidFill>
                  <a:srgbClr val="F7FBFD"/>
                </a:solidFill>
              </a:rPr>
              <a:t>OpenAPI</a:t>
            </a:r>
            <a:r>
              <a:rPr lang="en-US" sz="1150" dirty="0">
                <a:solidFill>
                  <a:srgbClr val="F7FBFD"/>
                </a:solidFill>
              </a:rPr>
              <a:t> specifications</a:t>
            </a:r>
            <a:endParaRPr lang="en-US" sz="1150" dirty="0"/>
          </a:p>
        </p:txBody>
      </p:sp>
      <p:sp>
        <p:nvSpPr>
          <p:cNvPr id="24" name="Shape 20">
            <a:extLst>
              <a:ext uri="{FF2B5EF4-FFF2-40B4-BE49-F238E27FC236}">
                <a16:creationId xmlns:a16="http://schemas.microsoft.com/office/drawing/2014/main" id="{3FE6B1BE-8CCE-D9F2-8EC7-EDEFBDECFF9C}"/>
              </a:ext>
            </a:extLst>
          </p:cNvPr>
          <p:cNvSpPr/>
          <p:nvPr/>
        </p:nvSpPr>
        <p:spPr>
          <a:xfrm>
            <a:off x="5623560" y="4718304"/>
            <a:ext cx="5733288" cy="960120"/>
          </a:xfrm>
          <a:prstGeom prst="roundRect">
            <a:avLst>
              <a:gd name="adj" fmla="val 4762"/>
            </a:avLst>
          </a:prstGeom>
          <a:solidFill>
            <a:srgbClr val="11242D"/>
          </a:solidFill>
          <a:ln w="15240">
            <a:solidFill>
              <a:srgbClr val="21D4D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1">
            <a:extLst>
              <a:ext uri="{FF2B5EF4-FFF2-40B4-BE49-F238E27FC236}">
                <a16:creationId xmlns:a16="http://schemas.microsoft.com/office/drawing/2014/main" id="{540DA210-005A-A7AF-325D-FCA23F008758}"/>
              </a:ext>
            </a:extLst>
          </p:cNvPr>
          <p:cNvSpPr/>
          <p:nvPr/>
        </p:nvSpPr>
        <p:spPr>
          <a:xfrm>
            <a:off x="5833872" y="4928616"/>
            <a:ext cx="53035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7FBFD"/>
                </a:solidFill>
              </a:rPr>
              <a:t>Jungfraujoch: DAQ and data analysis system</a:t>
            </a:r>
            <a:endParaRPr lang="en-US" sz="1700" dirty="0"/>
          </a:p>
        </p:txBody>
      </p:sp>
      <p:sp>
        <p:nvSpPr>
          <p:cNvPr id="26" name="Text 22">
            <a:extLst>
              <a:ext uri="{FF2B5EF4-FFF2-40B4-BE49-F238E27FC236}">
                <a16:creationId xmlns:a16="http://schemas.microsoft.com/office/drawing/2014/main" id="{21B429D4-98E8-C27F-41A4-1BBE6C4812EB}"/>
              </a:ext>
            </a:extLst>
          </p:cNvPr>
          <p:cNvSpPr/>
          <p:nvPr/>
        </p:nvSpPr>
        <p:spPr>
          <a:xfrm>
            <a:off x="5833872" y="5239512"/>
            <a:ext cx="5303520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B4C9D7"/>
                </a:solidFill>
              </a:rPr>
              <a:t>Developed by the PSI MX Data Analysis Group</a:t>
            </a:r>
            <a:endParaRPr lang="en-US" sz="1250" dirty="0"/>
          </a:p>
        </p:txBody>
      </p:sp>
      <p:sp>
        <p:nvSpPr>
          <p:cNvPr id="27" name="Shape 23">
            <a:extLst>
              <a:ext uri="{FF2B5EF4-FFF2-40B4-BE49-F238E27FC236}">
                <a16:creationId xmlns:a16="http://schemas.microsoft.com/office/drawing/2014/main" id="{3854A36F-F254-9C23-D151-6A97B99EC53B}"/>
              </a:ext>
            </a:extLst>
          </p:cNvPr>
          <p:cNvSpPr/>
          <p:nvPr/>
        </p:nvSpPr>
        <p:spPr>
          <a:xfrm>
            <a:off x="6080760" y="5879592"/>
            <a:ext cx="4818888" cy="384048"/>
          </a:xfrm>
          <a:prstGeom prst="roundRect">
            <a:avLst>
              <a:gd name="adj" fmla="val 9524"/>
            </a:avLst>
          </a:prstGeom>
          <a:solidFill>
            <a:srgbClr val="0D3B3C"/>
          </a:solidFill>
          <a:ln w="12700">
            <a:solidFill>
              <a:srgbClr val="21D4D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4">
            <a:extLst>
              <a:ext uri="{FF2B5EF4-FFF2-40B4-BE49-F238E27FC236}">
                <a16:creationId xmlns:a16="http://schemas.microsoft.com/office/drawing/2014/main" id="{16A2187D-77AA-CEC6-3F74-AD178200D575}"/>
              </a:ext>
            </a:extLst>
          </p:cNvPr>
          <p:cNvSpPr/>
          <p:nvPr/>
        </p:nvSpPr>
        <p:spPr>
          <a:xfrm>
            <a:off x="6254496" y="5989320"/>
            <a:ext cx="448056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120" b="1" dirty="0">
                <a:solidFill>
                  <a:srgbClr val="E7FFFF"/>
                </a:solidFill>
              </a:rPr>
              <a:t>CREDIT: Filip Leonarski, PSI  •  leading Jungfraujoch development</a:t>
            </a:r>
            <a:endParaRPr lang="en-US" sz="1120" dirty="0"/>
          </a:p>
        </p:txBody>
      </p:sp>
    </p:spTree>
    <p:extLst>
      <p:ext uri="{BB962C8B-B14F-4D97-AF65-F5344CB8AC3E}">
        <p14:creationId xmlns:p14="http://schemas.microsoft.com/office/powerpoint/2010/main" val="19741541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B0044D-A509-CB7C-97AF-933CFC4B3A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>
            <a:extLst>
              <a:ext uri="{FF2B5EF4-FFF2-40B4-BE49-F238E27FC236}">
                <a16:creationId xmlns:a16="http://schemas.microsoft.com/office/drawing/2014/main" id="{05E1D450-A877-E8C6-926D-2DFC32B7D1DD}"/>
              </a:ext>
            </a:extLst>
          </p:cNvPr>
          <p:cNvSpPr/>
          <p:nvPr/>
        </p:nvSpPr>
        <p:spPr>
          <a:xfrm>
            <a:off x="566928" y="283464"/>
            <a:ext cx="438912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kern="0" spc="180" dirty="0">
                <a:solidFill>
                  <a:srgbClr val="21D4D0"/>
                </a:solidFill>
              </a:rPr>
              <a:t>JUNGFRAUJOCH AT MICROMAX</a:t>
            </a:r>
            <a:endParaRPr lang="en-US" sz="1150" dirty="0"/>
          </a:p>
        </p:txBody>
      </p:sp>
      <p:sp>
        <p:nvSpPr>
          <p:cNvPr id="3" name="Text 2">
            <a:extLst>
              <a:ext uri="{FF2B5EF4-FFF2-40B4-BE49-F238E27FC236}">
                <a16:creationId xmlns:a16="http://schemas.microsoft.com/office/drawing/2014/main" id="{E94E36E1-B41B-7994-38C7-CE5AD62ECD19}"/>
              </a:ext>
            </a:extLst>
          </p:cNvPr>
          <p:cNvSpPr/>
          <p:nvPr/>
        </p:nvSpPr>
        <p:spPr>
          <a:xfrm>
            <a:off x="566928" y="594360"/>
            <a:ext cx="108813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F7FBFD"/>
                </a:solidFill>
              </a:rPr>
              <a:t>More bandwidth, real-time indexing, and data triage</a:t>
            </a:r>
            <a:endParaRPr lang="en-US" sz="2800" dirty="0"/>
          </a:p>
        </p:txBody>
      </p:sp>
      <p:sp>
        <p:nvSpPr>
          <p:cNvPr id="4" name="Text 3">
            <a:extLst>
              <a:ext uri="{FF2B5EF4-FFF2-40B4-BE49-F238E27FC236}">
                <a16:creationId xmlns:a16="http://schemas.microsoft.com/office/drawing/2014/main" id="{2F5A32A2-FD71-A0EE-8F57-9C8377605172}"/>
              </a:ext>
            </a:extLst>
          </p:cNvPr>
          <p:cNvSpPr/>
          <p:nvPr/>
        </p:nvSpPr>
        <p:spPr>
          <a:xfrm>
            <a:off x="576072" y="1078992"/>
            <a:ext cx="105156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B4C9D7"/>
                </a:solidFill>
              </a:rPr>
              <a:t>The detector stream becomes immediate feedback while HDF5 remains the scientific record</a:t>
            </a:r>
            <a:endParaRPr lang="en-US" sz="1450" dirty="0"/>
          </a:p>
        </p:txBody>
      </p:sp>
      <p:sp>
        <p:nvSpPr>
          <p:cNvPr id="5" name="Shape 6">
            <a:extLst>
              <a:ext uri="{FF2B5EF4-FFF2-40B4-BE49-F238E27FC236}">
                <a16:creationId xmlns:a16="http://schemas.microsoft.com/office/drawing/2014/main" id="{64DBBA06-8CB7-688B-36D9-56BAC1308522}"/>
              </a:ext>
            </a:extLst>
          </p:cNvPr>
          <p:cNvSpPr/>
          <p:nvPr/>
        </p:nvSpPr>
        <p:spPr>
          <a:xfrm>
            <a:off x="512064" y="1572768"/>
            <a:ext cx="4846320" cy="4774869"/>
          </a:xfrm>
          <a:prstGeom prst="roundRect">
            <a:avLst>
              <a:gd name="adj" fmla="val 1025"/>
            </a:avLst>
          </a:prstGeom>
          <a:solidFill>
            <a:srgbClr val="0A1722"/>
          </a:solidFill>
          <a:ln w="12700">
            <a:solidFill>
              <a:srgbClr val="2B566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8">
            <a:extLst>
              <a:ext uri="{FF2B5EF4-FFF2-40B4-BE49-F238E27FC236}">
                <a16:creationId xmlns:a16="http://schemas.microsoft.com/office/drawing/2014/main" id="{FD6AD673-05C2-4225-DB30-2ADC4FA26975}"/>
              </a:ext>
            </a:extLst>
          </p:cNvPr>
          <p:cNvSpPr/>
          <p:nvPr/>
        </p:nvSpPr>
        <p:spPr>
          <a:xfrm>
            <a:off x="5669280" y="1645920"/>
            <a:ext cx="2697480" cy="1325880"/>
          </a:xfrm>
          <a:prstGeom prst="roundRect">
            <a:avLst>
              <a:gd name="adj" fmla="val 3448"/>
            </a:avLst>
          </a:prstGeom>
          <a:solidFill>
            <a:srgbClr val="071521"/>
          </a:solidFill>
          <a:ln w="13970">
            <a:solidFill>
              <a:srgbClr val="4ED9FF">
                <a:alpha val="70000"/>
              </a:srgbClr>
            </a:solidFill>
            <a:prstDash val="solid"/>
          </a:ln>
          <a:effectLst>
            <a:outerShdw blurRad="19050" dist="889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9">
            <a:extLst>
              <a:ext uri="{FF2B5EF4-FFF2-40B4-BE49-F238E27FC236}">
                <a16:creationId xmlns:a16="http://schemas.microsoft.com/office/drawing/2014/main" id="{F66180B2-93E3-B57B-3676-81659E319A7F}"/>
              </a:ext>
            </a:extLst>
          </p:cNvPr>
          <p:cNvSpPr/>
          <p:nvPr/>
        </p:nvSpPr>
        <p:spPr>
          <a:xfrm>
            <a:off x="5815584" y="1801368"/>
            <a:ext cx="240487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00" b="1" dirty="0">
                <a:solidFill>
                  <a:srgbClr val="4ED9FF"/>
                </a:solidFill>
              </a:rPr>
              <a:t>DOUBLED BANDWIDTH</a:t>
            </a:r>
            <a:endParaRPr lang="en-US" sz="1300" dirty="0"/>
          </a:p>
        </p:txBody>
      </p:sp>
      <p:sp>
        <p:nvSpPr>
          <p:cNvPr id="11" name="Text 10">
            <a:extLst>
              <a:ext uri="{FF2B5EF4-FFF2-40B4-BE49-F238E27FC236}">
                <a16:creationId xmlns:a16="http://schemas.microsoft.com/office/drawing/2014/main" id="{D064FA54-3B9D-7163-6018-2E0E5594617E}"/>
              </a:ext>
            </a:extLst>
          </p:cNvPr>
          <p:cNvSpPr/>
          <p:nvPr/>
        </p:nvSpPr>
        <p:spPr>
          <a:xfrm>
            <a:off x="5815584" y="2121408"/>
            <a:ext cx="2404872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F7FBFD"/>
                </a:solidFill>
              </a:rPr>
              <a:t>Lower compression ratio at the DCU; images with higher background can be measured</a:t>
            </a:r>
            <a:endParaRPr lang="en-US" sz="1150" dirty="0"/>
          </a:p>
        </p:txBody>
      </p:sp>
      <p:sp>
        <p:nvSpPr>
          <p:cNvPr id="12" name="Shape 11">
            <a:extLst>
              <a:ext uri="{FF2B5EF4-FFF2-40B4-BE49-F238E27FC236}">
                <a16:creationId xmlns:a16="http://schemas.microsoft.com/office/drawing/2014/main" id="{CF85D8FB-F7BA-69C5-C194-639B9829B934}"/>
              </a:ext>
            </a:extLst>
          </p:cNvPr>
          <p:cNvSpPr/>
          <p:nvPr/>
        </p:nvSpPr>
        <p:spPr>
          <a:xfrm>
            <a:off x="8622792" y="1645920"/>
            <a:ext cx="2697480" cy="1325880"/>
          </a:xfrm>
          <a:prstGeom prst="roundRect">
            <a:avLst>
              <a:gd name="adj" fmla="val 3448"/>
            </a:avLst>
          </a:prstGeom>
          <a:solidFill>
            <a:srgbClr val="071521"/>
          </a:solidFill>
          <a:ln w="13970">
            <a:solidFill>
              <a:srgbClr val="C79BFF">
                <a:alpha val="70000"/>
              </a:srgbClr>
            </a:solidFill>
            <a:prstDash val="solid"/>
          </a:ln>
          <a:effectLst>
            <a:outerShdw blurRad="19050" dist="889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2">
            <a:extLst>
              <a:ext uri="{FF2B5EF4-FFF2-40B4-BE49-F238E27FC236}">
                <a16:creationId xmlns:a16="http://schemas.microsoft.com/office/drawing/2014/main" id="{10209B4C-E963-A456-9BD5-6E8D314C909A}"/>
              </a:ext>
            </a:extLst>
          </p:cNvPr>
          <p:cNvSpPr/>
          <p:nvPr/>
        </p:nvSpPr>
        <p:spPr>
          <a:xfrm>
            <a:off x="8769096" y="1801368"/>
            <a:ext cx="240487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00" b="1" dirty="0">
                <a:solidFill>
                  <a:srgbClr val="C79BFF"/>
                </a:solidFill>
              </a:rPr>
              <a:t>8 FILE WRITERS</a:t>
            </a:r>
            <a:endParaRPr lang="en-US" sz="1300" dirty="0"/>
          </a:p>
        </p:txBody>
      </p:sp>
      <p:sp>
        <p:nvSpPr>
          <p:cNvPr id="14" name="Text 13">
            <a:extLst>
              <a:ext uri="{FF2B5EF4-FFF2-40B4-BE49-F238E27FC236}">
                <a16:creationId xmlns:a16="http://schemas.microsoft.com/office/drawing/2014/main" id="{81A74255-B952-648E-3287-C68A45B1C03D}"/>
              </a:ext>
            </a:extLst>
          </p:cNvPr>
          <p:cNvSpPr/>
          <p:nvPr/>
        </p:nvSpPr>
        <p:spPr>
          <a:xfrm>
            <a:off x="8769096" y="2121408"/>
            <a:ext cx="2404872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F7FBFD"/>
                </a:solidFill>
              </a:rPr>
              <a:t>Hosted on the DAQ Kubernetes cluster</a:t>
            </a:r>
            <a:endParaRPr lang="en-US" sz="1150" dirty="0"/>
          </a:p>
        </p:txBody>
      </p:sp>
      <p:sp>
        <p:nvSpPr>
          <p:cNvPr id="15" name="Shape 14">
            <a:extLst>
              <a:ext uri="{FF2B5EF4-FFF2-40B4-BE49-F238E27FC236}">
                <a16:creationId xmlns:a16="http://schemas.microsoft.com/office/drawing/2014/main" id="{5E6D6E8F-D85B-B3D6-3DB2-F813EBA4AC0E}"/>
              </a:ext>
            </a:extLst>
          </p:cNvPr>
          <p:cNvSpPr/>
          <p:nvPr/>
        </p:nvSpPr>
        <p:spPr>
          <a:xfrm>
            <a:off x="5669280" y="3246120"/>
            <a:ext cx="2697480" cy="1325880"/>
          </a:xfrm>
          <a:prstGeom prst="roundRect">
            <a:avLst>
              <a:gd name="adj" fmla="val 3448"/>
            </a:avLst>
          </a:prstGeom>
          <a:solidFill>
            <a:srgbClr val="071521"/>
          </a:solidFill>
          <a:ln w="13970">
            <a:solidFill>
              <a:srgbClr val="21D4D0">
                <a:alpha val="70000"/>
              </a:srgbClr>
            </a:solidFill>
            <a:prstDash val="solid"/>
          </a:ln>
          <a:effectLst>
            <a:outerShdw blurRad="19050" dist="889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5">
            <a:extLst>
              <a:ext uri="{FF2B5EF4-FFF2-40B4-BE49-F238E27FC236}">
                <a16:creationId xmlns:a16="http://schemas.microsoft.com/office/drawing/2014/main" id="{0B244940-CC61-4004-851E-2EDD272D39F3}"/>
              </a:ext>
            </a:extLst>
          </p:cNvPr>
          <p:cNvSpPr/>
          <p:nvPr/>
        </p:nvSpPr>
        <p:spPr>
          <a:xfrm>
            <a:off x="5815584" y="3401568"/>
            <a:ext cx="240487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00" b="1" dirty="0">
                <a:solidFill>
                  <a:srgbClr val="21D4D0"/>
                </a:solidFill>
              </a:rPr>
              <a:t>140 Gbit/s</a:t>
            </a:r>
            <a:r>
              <a:rPr lang="en-US" sz="1300" b="1" dirty="0">
                <a:solidFill>
                  <a:schemeClr val="bg1"/>
                </a:solidFill>
              </a:rPr>
              <a:t> </a:t>
            </a:r>
            <a:r>
              <a:rPr lang="en-US" sz="1100" b="1" dirty="0">
                <a:solidFill>
                  <a:schemeClr val="bg1"/>
                </a:solidFill>
              </a:rPr>
              <a:t>(compressed)</a:t>
            </a:r>
            <a:endParaRPr lang="en-US" sz="1300" dirty="0">
              <a:solidFill>
                <a:schemeClr val="bg1"/>
              </a:solidFill>
            </a:endParaRPr>
          </a:p>
        </p:txBody>
      </p:sp>
      <p:sp>
        <p:nvSpPr>
          <p:cNvPr id="17" name="Text 16">
            <a:extLst>
              <a:ext uri="{FF2B5EF4-FFF2-40B4-BE49-F238E27FC236}">
                <a16:creationId xmlns:a16="http://schemas.microsoft.com/office/drawing/2014/main" id="{6ABCED10-E5F5-B20D-5062-03343CB3313F}"/>
              </a:ext>
            </a:extLst>
          </p:cNvPr>
          <p:cNvSpPr/>
          <p:nvPr/>
        </p:nvSpPr>
        <p:spPr>
          <a:xfrm>
            <a:off x="5815584" y="3721608"/>
            <a:ext cx="2404872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F7FBFD"/>
                </a:solidFill>
              </a:rPr>
              <a:t>Record payload data throughput</a:t>
            </a:r>
            <a:endParaRPr lang="en-US" sz="1150" dirty="0"/>
          </a:p>
        </p:txBody>
      </p:sp>
      <p:sp>
        <p:nvSpPr>
          <p:cNvPr id="18" name="Shape 17">
            <a:extLst>
              <a:ext uri="{FF2B5EF4-FFF2-40B4-BE49-F238E27FC236}">
                <a16:creationId xmlns:a16="http://schemas.microsoft.com/office/drawing/2014/main" id="{CC8166C8-B8B3-8B7A-DB66-FD69FC8B90DA}"/>
              </a:ext>
            </a:extLst>
          </p:cNvPr>
          <p:cNvSpPr/>
          <p:nvPr/>
        </p:nvSpPr>
        <p:spPr>
          <a:xfrm>
            <a:off x="8622792" y="3246120"/>
            <a:ext cx="2697480" cy="1325880"/>
          </a:xfrm>
          <a:prstGeom prst="roundRect">
            <a:avLst>
              <a:gd name="adj" fmla="val 3448"/>
            </a:avLst>
          </a:prstGeom>
          <a:solidFill>
            <a:srgbClr val="071521"/>
          </a:solidFill>
          <a:ln w="13970">
            <a:solidFill>
              <a:srgbClr val="FFB84D">
                <a:alpha val="70000"/>
              </a:srgbClr>
            </a:solidFill>
            <a:prstDash val="solid"/>
          </a:ln>
          <a:effectLst>
            <a:outerShdw blurRad="19050" dist="889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Text 18">
            <a:extLst>
              <a:ext uri="{FF2B5EF4-FFF2-40B4-BE49-F238E27FC236}">
                <a16:creationId xmlns:a16="http://schemas.microsoft.com/office/drawing/2014/main" id="{904DEA1F-B544-F6F6-9DFD-66FAA039F371}"/>
              </a:ext>
            </a:extLst>
          </p:cNvPr>
          <p:cNvSpPr/>
          <p:nvPr/>
        </p:nvSpPr>
        <p:spPr>
          <a:xfrm>
            <a:off x="8769096" y="3401568"/>
            <a:ext cx="240487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300" b="1" dirty="0">
                <a:solidFill>
                  <a:srgbClr val="FFB84D"/>
                </a:solidFill>
              </a:rPr>
              <a:t>17.5 GB/s </a:t>
            </a:r>
            <a:r>
              <a:rPr lang="en-US" sz="1100" b="1" dirty="0">
                <a:solidFill>
                  <a:schemeClr val="bg1"/>
                </a:solidFill>
              </a:rPr>
              <a:t>(compressed)</a:t>
            </a:r>
            <a:endParaRPr lang="en-US" sz="1300" dirty="0">
              <a:solidFill>
                <a:schemeClr val="bg1"/>
              </a:solidFill>
            </a:endParaRPr>
          </a:p>
        </p:txBody>
      </p:sp>
      <p:sp>
        <p:nvSpPr>
          <p:cNvPr id="20" name="Text 19">
            <a:extLst>
              <a:ext uri="{FF2B5EF4-FFF2-40B4-BE49-F238E27FC236}">
                <a16:creationId xmlns:a16="http://schemas.microsoft.com/office/drawing/2014/main" id="{A41BC3AC-8795-67A2-31D9-891F094C1CE2}"/>
              </a:ext>
            </a:extLst>
          </p:cNvPr>
          <p:cNvSpPr/>
          <p:nvPr/>
        </p:nvSpPr>
        <p:spPr>
          <a:xfrm>
            <a:off x="8769096" y="3721608"/>
            <a:ext cx="2404872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F7FBFD"/>
                </a:solidFill>
              </a:rPr>
              <a:t>Continuous writing to HDF5</a:t>
            </a:r>
            <a:br>
              <a:rPr lang="en-US" sz="1150" dirty="0">
                <a:solidFill>
                  <a:srgbClr val="F7FBFD"/>
                </a:solidFill>
              </a:rPr>
            </a:br>
            <a:br>
              <a:rPr lang="en-US" sz="1150" dirty="0">
                <a:solidFill>
                  <a:srgbClr val="F7FBFD"/>
                </a:solidFill>
              </a:rPr>
            </a:br>
            <a:r>
              <a:rPr lang="en-US" sz="1150" dirty="0">
                <a:solidFill>
                  <a:srgbClr val="F7FBFD"/>
                </a:solidFill>
              </a:rPr>
              <a:t>The system is handling full detector capacity </a:t>
            </a:r>
            <a:r>
              <a:rPr lang="en-US" sz="1150" dirty="0">
                <a:solidFill>
                  <a:srgbClr val="F7FBFD"/>
                </a:solidFill>
                <a:latin typeface="Symbol" pitchFamily="2" charset="2"/>
              </a:rPr>
              <a:t>~</a:t>
            </a:r>
            <a:r>
              <a:rPr lang="en-US" sz="1150" dirty="0">
                <a:solidFill>
                  <a:srgbClr val="F7FBFD"/>
                </a:solidFill>
              </a:rPr>
              <a:t> 38 GB/s</a:t>
            </a:r>
            <a:endParaRPr lang="en-US" sz="1150" dirty="0"/>
          </a:p>
        </p:txBody>
      </p:sp>
      <p:sp>
        <p:nvSpPr>
          <p:cNvPr id="21" name="Shape 20">
            <a:extLst>
              <a:ext uri="{FF2B5EF4-FFF2-40B4-BE49-F238E27FC236}">
                <a16:creationId xmlns:a16="http://schemas.microsoft.com/office/drawing/2014/main" id="{CE95DA57-CF6B-867D-3841-A2D20CF95D05}"/>
              </a:ext>
            </a:extLst>
          </p:cNvPr>
          <p:cNvSpPr/>
          <p:nvPr/>
        </p:nvSpPr>
        <p:spPr>
          <a:xfrm>
            <a:off x="5669280" y="4864608"/>
            <a:ext cx="5650992" cy="877824"/>
          </a:xfrm>
          <a:prstGeom prst="roundRect">
            <a:avLst>
              <a:gd name="adj" fmla="val 5208"/>
            </a:avLst>
          </a:prstGeom>
          <a:solidFill>
            <a:srgbClr val="101827"/>
          </a:solidFill>
          <a:ln w="13970">
            <a:solidFill>
              <a:srgbClr val="C79B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1">
            <a:extLst>
              <a:ext uri="{FF2B5EF4-FFF2-40B4-BE49-F238E27FC236}">
                <a16:creationId xmlns:a16="http://schemas.microsoft.com/office/drawing/2014/main" id="{02F4791F-0AF3-44A9-F3FE-6CF76CB99FE0}"/>
              </a:ext>
            </a:extLst>
          </p:cNvPr>
          <p:cNvSpPr/>
          <p:nvPr/>
        </p:nvSpPr>
        <p:spPr>
          <a:xfrm>
            <a:off x="5879592" y="5047488"/>
            <a:ext cx="523036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C79BFF"/>
                </a:solidFill>
              </a:rPr>
              <a:t>FAST GPU-BASED REAL-TIME INDEXING</a:t>
            </a:r>
            <a:endParaRPr lang="en-US" sz="1400" dirty="0"/>
          </a:p>
        </p:txBody>
      </p:sp>
      <p:sp>
        <p:nvSpPr>
          <p:cNvPr id="23" name="Text 22">
            <a:extLst>
              <a:ext uri="{FF2B5EF4-FFF2-40B4-BE49-F238E27FC236}">
                <a16:creationId xmlns:a16="http://schemas.microsoft.com/office/drawing/2014/main" id="{9FDF98D4-D1EF-8FC6-5992-0DBBA07B72C7}"/>
              </a:ext>
            </a:extLst>
          </p:cNvPr>
          <p:cNvSpPr/>
          <p:nvPr/>
        </p:nvSpPr>
        <p:spPr>
          <a:xfrm>
            <a:off x="5879592" y="5367528"/>
            <a:ext cx="52303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20" dirty="0">
                <a:solidFill>
                  <a:srgbClr val="F7FBFD"/>
                </a:solidFill>
              </a:rPr>
              <a:t>Spot count + indexing rate feedback  •  Data triage to save valuable data</a:t>
            </a:r>
            <a:endParaRPr lang="en-US" sz="1120" dirty="0"/>
          </a:p>
        </p:txBody>
      </p:sp>
      <p:sp>
        <p:nvSpPr>
          <p:cNvPr id="24" name="Shape 23">
            <a:extLst>
              <a:ext uri="{FF2B5EF4-FFF2-40B4-BE49-F238E27FC236}">
                <a16:creationId xmlns:a16="http://schemas.microsoft.com/office/drawing/2014/main" id="{05AAADEC-2F03-4A08-5788-C801705B1C9B}"/>
              </a:ext>
            </a:extLst>
          </p:cNvPr>
          <p:cNvSpPr/>
          <p:nvPr/>
        </p:nvSpPr>
        <p:spPr>
          <a:xfrm>
            <a:off x="6080760" y="5879592"/>
            <a:ext cx="4818888" cy="384048"/>
          </a:xfrm>
          <a:prstGeom prst="roundRect">
            <a:avLst>
              <a:gd name="adj" fmla="val 9524"/>
            </a:avLst>
          </a:prstGeom>
          <a:solidFill>
            <a:srgbClr val="0D3B3C"/>
          </a:solidFill>
          <a:ln w="12700">
            <a:solidFill>
              <a:srgbClr val="21D4D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4">
            <a:extLst>
              <a:ext uri="{FF2B5EF4-FFF2-40B4-BE49-F238E27FC236}">
                <a16:creationId xmlns:a16="http://schemas.microsoft.com/office/drawing/2014/main" id="{106E4DE5-D104-2564-CBEC-03EEE38ADADC}"/>
              </a:ext>
            </a:extLst>
          </p:cNvPr>
          <p:cNvSpPr/>
          <p:nvPr/>
        </p:nvSpPr>
        <p:spPr>
          <a:xfrm>
            <a:off x="6254496" y="5989320"/>
            <a:ext cx="448056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 algn="ctr">
              <a:buNone/>
            </a:pPr>
            <a:r>
              <a:rPr lang="en-US" sz="1120" b="1" dirty="0">
                <a:solidFill>
                  <a:srgbClr val="E7FFFF"/>
                </a:solidFill>
              </a:rPr>
              <a:t>CREDIT: Filip Leonarski, PSI  and MAX IV </a:t>
            </a:r>
            <a:r>
              <a:rPr lang="en-US" sz="1120" b="1" dirty="0" err="1">
                <a:solidFill>
                  <a:srgbClr val="E7FFFF"/>
                </a:solidFill>
              </a:rPr>
              <a:t>MXCuBE</a:t>
            </a:r>
            <a:r>
              <a:rPr lang="en-US" sz="1120" b="1" dirty="0">
                <a:solidFill>
                  <a:srgbClr val="E7FFFF"/>
                </a:solidFill>
              </a:rPr>
              <a:t> team: Ezequiel </a:t>
            </a:r>
            <a:r>
              <a:rPr lang="en-US" sz="1120" b="1" dirty="0" err="1">
                <a:solidFill>
                  <a:srgbClr val="E7FFFF"/>
                </a:solidFill>
              </a:rPr>
              <a:t>Panepucci</a:t>
            </a:r>
            <a:r>
              <a:rPr lang="en-US" sz="1120" b="1" dirty="0">
                <a:solidFill>
                  <a:srgbClr val="E7FFFF"/>
                </a:solidFill>
              </a:rPr>
              <a:t> et al. </a:t>
            </a:r>
            <a:endParaRPr lang="en-US" sz="1120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E7947FFE-A669-EA2A-DA67-BDE591D9654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31895"/>
          <a:stretch>
            <a:fillRect/>
          </a:stretch>
        </p:blipFill>
        <p:spPr>
          <a:xfrm>
            <a:off x="658813" y="1695069"/>
            <a:ext cx="4551140" cy="1743488"/>
          </a:xfrm>
          <a:prstGeom prst="rect">
            <a:avLst/>
          </a:prstGeom>
        </p:spPr>
      </p:pic>
      <p:pic>
        <p:nvPicPr>
          <p:cNvPr id="29" name="micromax-2026-05-12-30sec.mp4">
            <a:hlinkClick r:id="" action="ppaction://media"/>
            <a:extLst>
              <a:ext uri="{FF2B5EF4-FFF2-40B4-BE49-F238E27FC236}">
                <a16:creationId xmlns:a16="http://schemas.microsoft.com/office/drawing/2014/main" id="{18A099B7-E1C7-61C5-86BD-69CA70FEEBC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78688" y="3595931"/>
            <a:ext cx="4531265" cy="2548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2046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249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remove" display="0">
                  <p:stCondLst>
                    <p:cond delay="indefinite"/>
                  </p:stCondLst>
                </p:cTn>
                <p:tgtEl>
                  <p:spTgt spid="2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3B1696-F50B-504C-1798-C921DD161B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>
            <a:extLst>
              <a:ext uri="{FF2B5EF4-FFF2-40B4-BE49-F238E27FC236}">
                <a16:creationId xmlns:a16="http://schemas.microsoft.com/office/drawing/2014/main" id="{5AD038DE-FD77-FB29-0896-38D2FA723D37}"/>
              </a:ext>
            </a:extLst>
          </p:cNvPr>
          <p:cNvSpPr/>
          <p:nvPr/>
        </p:nvSpPr>
        <p:spPr>
          <a:xfrm>
            <a:off x="566928" y="310896"/>
            <a:ext cx="10789920" cy="4480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4FAFD"/>
                </a:solidFill>
                <a:ea typeface="Aptos Display" pitchFamily="34" charset="-122"/>
                <a:cs typeface="Aptos Display" pitchFamily="34" charset="-120"/>
              </a:rPr>
              <a:t>Three systems, one data-service pattern</a:t>
            </a:r>
            <a:endParaRPr lang="en-US" sz="2800" dirty="0"/>
          </a:p>
        </p:txBody>
      </p:sp>
      <p:sp>
        <p:nvSpPr>
          <p:cNvPr id="3" name="Text 2">
            <a:extLst>
              <a:ext uri="{FF2B5EF4-FFF2-40B4-BE49-F238E27FC236}">
                <a16:creationId xmlns:a16="http://schemas.microsoft.com/office/drawing/2014/main" id="{B1A26097-0203-C680-AF8D-3234883F4578}"/>
              </a:ext>
            </a:extLst>
          </p:cNvPr>
          <p:cNvSpPr/>
          <p:nvPr/>
        </p:nvSpPr>
        <p:spPr>
          <a:xfrm>
            <a:off x="585216" y="850392"/>
            <a:ext cx="1083564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A9BECC"/>
                </a:solidFill>
              </a:rPr>
              <a:t>Transform raw detector streams into scientific representations that are immediately usable by people, software, and AI.</a:t>
            </a:r>
            <a:endParaRPr lang="en-US" sz="1400" dirty="0"/>
          </a:p>
        </p:txBody>
      </p:sp>
      <p:sp>
        <p:nvSpPr>
          <p:cNvPr id="4" name="Shape 3">
            <a:extLst>
              <a:ext uri="{FF2B5EF4-FFF2-40B4-BE49-F238E27FC236}">
                <a16:creationId xmlns:a16="http://schemas.microsoft.com/office/drawing/2014/main" id="{350B67B8-AD29-A795-77CC-D743C5A20999}"/>
              </a:ext>
            </a:extLst>
          </p:cNvPr>
          <p:cNvSpPr/>
          <p:nvPr/>
        </p:nvSpPr>
        <p:spPr>
          <a:xfrm>
            <a:off x="566928" y="1444752"/>
            <a:ext cx="3493008" cy="2039112"/>
          </a:xfrm>
          <a:prstGeom prst="roundRect">
            <a:avLst>
              <a:gd name="adj" fmla="val 2691"/>
            </a:avLst>
          </a:prstGeom>
          <a:solidFill>
            <a:srgbClr val="0C1C2A"/>
          </a:solidFill>
          <a:ln w="15875">
            <a:solidFill>
              <a:srgbClr val="53BDF2"/>
            </a:solidFill>
            <a:prstDash val="solid"/>
          </a:ln>
          <a:effectLst>
            <a:outerShdw blurRad="19050" dist="8890" dir="27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>
            <a:extLst>
              <a:ext uri="{FF2B5EF4-FFF2-40B4-BE49-F238E27FC236}">
                <a16:creationId xmlns:a16="http://schemas.microsoft.com/office/drawing/2014/main" id="{78C91753-ECF5-EA92-5DB5-C58E776668C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77240" y="1691640"/>
            <a:ext cx="475488" cy="475488"/>
          </a:xfrm>
          <a:prstGeom prst="rect">
            <a:avLst/>
          </a:prstGeom>
        </p:spPr>
      </p:pic>
      <p:sp>
        <p:nvSpPr>
          <p:cNvPr id="6" name="Text 4">
            <a:extLst>
              <a:ext uri="{FF2B5EF4-FFF2-40B4-BE49-F238E27FC236}">
                <a16:creationId xmlns:a16="http://schemas.microsoft.com/office/drawing/2014/main" id="{93147436-97E0-2E8E-A6E2-7BB77F81E42D}"/>
              </a:ext>
            </a:extLst>
          </p:cNvPr>
          <p:cNvSpPr/>
          <p:nvPr/>
        </p:nvSpPr>
        <p:spPr>
          <a:xfrm>
            <a:off x="1389888" y="1627632"/>
            <a:ext cx="2423160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F4FAFD"/>
                </a:solidFill>
              </a:rPr>
              <a:t>stomo</a:t>
            </a:r>
            <a:endParaRPr lang="en-US" sz="2000" dirty="0"/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859F0649-0861-F804-A6B9-D9A3CD99A168}"/>
              </a:ext>
            </a:extLst>
          </p:cNvPr>
          <p:cNvSpPr/>
          <p:nvPr/>
        </p:nvSpPr>
        <p:spPr>
          <a:xfrm>
            <a:off x="1389888" y="1956816"/>
            <a:ext cx="2423160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kern="0" spc="70" dirty="0">
                <a:solidFill>
                  <a:srgbClr val="53BDF2"/>
                </a:solidFill>
              </a:rPr>
              <a:t>TOMOGRAPHY</a:t>
            </a:r>
            <a:endParaRPr lang="en-US" sz="1050" dirty="0"/>
          </a:p>
        </p:txBody>
      </p:sp>
      <p:sp>
        <p:nvSpPr>
          <p:cNvPr id="8" name="Shape 6">
            <a:extLst>
              <a:ext uri="{FF2B5EF4-FFF2-40B4-BE49-F238E27FC236}">
                <a16:creationId xmlns:a16="http://schemas.microsoft.com/office/drawing/2014/main" id="{235C141A-DD82-10C5-B4B7-47F17EAA1302}"/>
              </a:ext>
            </a:extLst>
          </p:cNvPr>
          <p:cNvSpPr/>
          <p:nvPr/>
        </p:nvSpPr>
        <p:spPr>
          <a:xfrm>
            <a:off x="786384" y="2340864"/>
            <a:ext cx="1234440" cy="576072"/>
          </a:xfrm>
          <a:prstGeom prst="roundRect">
            <a:avLst>
              <a:gd name="adj" fmla="val 4762"/>
            </a:avLst>
          </a:prstGeom>
          <a:solidFill>
            <a:srgbClr val="13283A"/>
          </a:solidFill>
          <a:ln w="10160">
            <a:solidFill>
              <a:srgbClr val="2943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8CB6273A-7B85-5C57-F50B-F99B7E6279B9}"/>
              </a:ext>
            </a:extLst>
          </p:cNvPr>
          <p:cNvSpPr/>
          <p:nvPr/>
        </p:nvSpPr>
        <p:spPr>
          <a:xfrm>
            <a:off x="877824" y="2514600"/>
            <a:ext cx="1051560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00" dirty="0">
                <a:solidFill>
                  <a:srgbClr val="A9BECC"/>
                </a:solidFill>
              </a:rPr>
              <a:t>projections</a:t>
            </a:r>
            <a:endParaRPr lang="en-US" sz="1100" dirty="0"/>
          </a:p>
        </p:txBody>
      </p:sp>
      <p:sp>
        <p:nvSpPr>
          <p:cNvPr id="10" name="Shape 8">
            <a:extLst>
              <a:ext uri="{FF2B5EF4-FFF2-40B4-BE49-F238E27FC236}">
                <a16:creationId xmlns:a16="http://schemas.microsoft.com/office/drawing/2014/main" id="{0C0D730C-A1CD-02F2-E67B-46EA10984B02}"/>
              </a:ext>
            </a:extLst>
          </p:cNvPr>
          <p:cNvSpPr/>
          <p:nvPr/>
        </p:nvSpPr>
        <p:spPr>
          <a:xfrm>
            <a:off x="2167128" y="2487168"/>
            <a:ext cx="310896" cy="265176"/>
          </a:xfrm>
          <a:prstGeom prst="chevron">
            <a:avLst/>
          </a:prstGeom>
          <a:solidFill>
            <a:srgbClr val="53BDF2"/>
          </a:solidFill>
          <a:ln w="12700">
            <a:solidFill>
              <a:srgbClr val="53BDF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>
            <a:extLst>
              <a:ext uri="{FF2B5EF4-FFF2-40B4-BE49-F238E27FC236}">
                <a16:creationId xmlns:a16="http://schemas.microsoft.com/office/drawing/2014/main" id="{78C2734C-BF90-F794-6CF7-8ED3574E65BA}"/>
              </a:ext>
            </a:extLst>
          </p:cNvPr>
          <p:cNvSpPr/>
          <p:nvPr/>
        </p:nvSpPr>
        <p:spPr>
          <a:xfrm>
            <a:off x="2606040" y="2340864"/>
            <a:ext cx="1234440" cy="576072"/>
          </a:xfrm>
          <a:prstGeom prst="roundRect">
            <a:avLst>
              <a:gd name="adj" fmla="val 4762"/>
            </a:avLst>
          </a:prstGeom>
          <a:solidFill>
            <a:srgbClr val="102637"/>
          </a:solidFill>
          <a:ln w="11430">
            <a:solidFill>
              <a:srgbClr val="53BDF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>
            <a:extLst>
              <a:ext uri="{FF2B5EF4-FFF2-40B4-BE49-F238E27FC236}">
                <a16:creationId xmlns:a16="http://schemas.microsoft.com/office/drawing/2014/main" id="{1A9A403C-FC69-1D30-ADD1-93A66CE4337F}"/>
              </a:ext>
            </a:extLst>
          </p:cNvPr>
          <p:cNvSpPr/>
          <p:nvPr/>
        </p:nvSpPr>
        <p:spPr>
          <a:xfrm>
            <a:off x="2697480" y="2514600"/>
            <a:ext cx="1051560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20" b="1" dirty="0">
                <a:solidFill>
                  <a:srgbClr val="F4FAFD"/>
                </a:solidFill>
              </a:rPr>
              <a:t>volumes</a:t>
            </a:r>
            <a:endParaRPr lang="en-US" sz="1120" dirty="0"/>
          </a:p>
        </p:txBody>
      </p:sp>
      <p:sp>
        <p:nvSpPr>
          <p:cNvPr id="13" name="Shape 11">
            <a:extLst>
              <a:ext uri="{FF2B5EF4-FFF2-40B4-BE49-F238E27FC236}">
                <a16:creationId xmlns:a16="http://schemas.microsoft.com/office/drawing/2014/main" id="{87A41203-E9E5-F299-249B-D5454E2C82B8}"/>
              </a:ext>
            </a:extLst>
          </p:cNvPr>
          <p:cNvSpPr/>
          <p:nvPr/>
        </p:nvSpPr>
        <p:spPr>
          <a:xfrm>
            <a:off x="4352544" y="1444752"/>
            <a:ext cx="3493008" cy="2039112"/>
          </a:xfrm>
          <a:prstGeom prst="roundRect">
            <a:avLst>
              <a:gd name="adj" fmla="val 2691"/>
            </a:avLst>
          </a:prstGeom>
          <a:solidFill>
            <a:srgbClr val="0C1C2A"/>
          </a:solidFill>
          <a:ln w="15875">
            <a:solidFill>
              <a:srgbClr val="27D3CF"/>
            </a:solidFill>
            <a:prstDash val="solid"/>
          </a:ln>
          <a:effectLst>
            <a:outerShdw blurRad="19050" dist="8890" dir="27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4" name="Image 1" descr="preencoded.png">
            <a:extLst>
              <a:ext uri="{FF2B5EF4-FFF2-40B4-BE49-F238E27FC236}">
                <a16:creationId xmlns:a16="http://schemas.microsoft.com/office/drawing/2014/main" id="{FF8672E5-FAE7-1688-3FA4-CA5005610FD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62856" y="1691640"/>
            <a:ext cx="475488" cy="475488"/>
          </a:xfrm>
          <a:prstGeom prst="rect">
            <a:avLst/>
          </a:prstGeom>
        </p:spPr>
      </p:pic>
      <p:sp>
        <p:nvSpPr>
          <p:cNvPr id="15" name="Text 12">
            <a:extLst>
              <a:ext uri="{FF2B5EF4-FFF2-40B4-BE49-F238E27FC236}">
                <a16:creationId xmlns:a16="http://schemas.microsoft.com/office/drawing/2014/main" id="{BAC64436-DD88-916E-4235-A4F01280861E}"/>
              </a:ext>
            </a:extLst>
          </p:cNvPr>
          <p:cNvSpPr/>
          <p:nvPr/>
        </p:nvSpPr>
        <p:spPr>
          <a:xfrm>
            <a:off x="5175504" y="1627632"/>
            <a:ext cx="2423160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F4FAFD"/>
                </a:solidFill>
              </a:rPr>
              <a:t>(FPGA) AZINT</a:t>
            </a:r>
            <a:endParaRPr lang="en-US" sz="2000" dirty="0"/>
          </a:p>
        </p:txBody>
      </p:sp>
      <p:sp>
        <p:nvSpPr>
          <p:cNvPr id="16" name="Text 13">
            <a:extLst>
              <a:ext uri="{FF2B5EF4-FFF2-40B4-BE49-F238E27FC236}">
                <a16:creationId xmlns:a16="http://schemas.microsoft.com/office/drawing/2014/main" id="{E3DBDA76-48F9-E055-E13B-EEDE4A77DB99}"/>
              </a:ext>
            </a:extLst>
          </p:cNvPr>
          <p:cNvSpPr/>
          <p:nvPr/>
        </p:nvSpPr>
        <p:spPr>
          <a:xfrm>
            <a:off x="5175504" y="1956816"/>
            <a:ext cx="2423160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kern="0" spc="70" dirty="0">
                <a:solidFill>
                  <a:srgbClr val="27D3CF"/>
                </a:solidFill>
              </a:rPr>
              <a:t>DIFFRACTION</a:t>
            </a:r>
            <a:endParaRPr lang="en-US" sz="1050" dirty="0"/>
          </a:p>
        </p:txBody>
      </p:sp>
      <p:sp>
        <p:nvSpPr>
          <p:cNvPr id="17" name="Shape 14">
            <a:extLst>
              <a:ext uri="{FF2B5EF4-FFF2-40B4-BE49-F238E27FC236}">
                <a16:creationId xmlns:a16="http://schemas.microsoft.com/office/drawing/2014/main" id="{E17550FD-4947-A21C-A12E-A2888CA9D77E}"/>
              </a:ext>
            </a:extLst>
          </p:cNvPr>
          <p:cNvSpPr/>
          <p:nvPr/>
        </p:nvSpPr>
        <p:spPr>
          <a:xfrm>
            <a:off x="4572000" y="2340864"/>
            <a:ext cx="1234440" cy="576072"/>
          </a:xfrm>
          <a:prstGeom prst="roundRect">
            <a:avLst>
              <a:gd name="adj" fmla="val 4762"/>
            </a:avLst>
          </a:prstGeom>
          <a:solidFill>
            <a:srgbClr val="13283A"/>
          </a:solidFill>
          <a:ln w="10160">
            <a:solidFill>
              <a:srgbClr val="2943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5">
            <a:extLst>
              <a:ext uri="{FF2B5EF4-FFF2-40B4-BE49-F238E27FC236}">
                <a16:creationId xmlns:a16="http://schemas.microsoft.com/office/drawing/2014/main" id="{F9B3ECC9-4BB6-D7A4-E586-0AB501DE94C9}"/>
              </a:ext>
            </a:extLst>
          </p:cNvPr>
          <p:cNvSpPr/>
          <p:nvPr/>
        </p:nvSpPr>
        <p:spPr>
          <a:xfrm>
            <a:off x="4663440" y="2514600"/>
            <a:ext cx="1051560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00" dirty="0">
                <a:solidFill>
                  <a:srgbClr val="A9BECC"/>
                </a:solidFill>
              </a:rPr>
              <a:t>2D frames</a:t>
            </a:r>
            <a:endParaRPr lang="en-US" sz="1100" dirty="0"/>
          </a:p>
        </p:txBody>
      </p:sp>
      <p:sp>
        <p:nvSpPr>
          <p:cNvPr id="19" name="Shape 16">
            <a:extLst>
              <a:ext uri="{FF2B5EF4-FFF2-40B4-BE49-F238E27FC236}">
                <a16:creationId xmlns:a16="http://schemas.microsoft.com/office/drawing/2014/main" id="{12ED36AD-127E-B9F4-02FD-744E23F68A13}"/>
              </a:ext>
            </a:extLst>
          </p:cNvPr>
          <p:cNvSpPr/>
          <p:nvPr/>
        </p:nvSpPr>
        <p:spPr>
          <a:xfrm>
            <a:off x="5952744" y="2487168"/>
            <a:ext cx="310896" cy="265176"/>
          </a:xfrm>
          <a:prstGeom prst="chevron">
            <a:avLst/>
          </a:prstGeom>
          <a:solidFill>
            <a:srgbClr val="27D3CF"/>
          </a:solidFill>
          <a:ln w="12700">
            <a:solidFill>
              <a:srgbClr val="27D3C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7">
            <a:extLst>
              <a:ext uri="{FF2B5EF4-FFF2-40B4-BE49-F238E27FC236}">
                <a16:creationId xmlns:a16="http://schemas.microsoft.com/office/drawing/2014/main" id="{CC263B6E-1987-B67E-5B5E-43AA6FA1147D}"/>
              </a:ext>
            </a:extLst>
          </p:cNvPr>
          <p:cNvSpPr/>
          <p:nvPr/>
        </p:nvSpPr>
        <p:spPr>
          <a:xfrm>
            <a:off x="6391656" y="2340864"/>
            <a:ext cx="1234440" cy="576072"/>
          </a:xfrm>
          <a:prstGeom prst="roundRect">
            <a:avLst>
              <a:gd name="adj" fmla="val 4762"/>
            </a:avLst>
          </a:prstGeom>
          <a:solidFill>
            <a:srgbClr val="102637"/>
          </a:solidFill>
          <a:ln w="11430">
            <a:solidFill>
              <a:srgbClr val="27D3C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8">
            <a:extLst>
              <a:ext uri="{FF2B5EF4-FFF2-40B4-BE49-F238E27FC236}">
                <a16:creationId xmlns:a16="http://schemas.microsoft.com/office/drawing/2014/main" id="{7BC4463E-FF95-CEEF-9A10-666856F77566}"/>
              </a:ext>
            </a:extLst>
          </p:cNvPr>
          <p:cNvSpPr/>
          <p:nvPr/>
        </p:nvSpPr>
        <p:spPr>
          <a:xfrm>
            <a:off x="6483096" y="2514600"/>
            <a:ext cx="1051560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20" b="1" dirty="0">
                <a:solidFill>
                  <a:srgbClr val="F4FAFD"/>
                </a:solidFill>
              </a:rPr>
              <a:t>I(q) patterns</a:t>
            </a:r>
            <a:endParaRPr lang="en-US" sz="1120" dirty="0"/>
          </a:p>
        </p:txBody>
      </p:sp>
      <p:sp>
        <p:nvSpPr>
          <p:cNvPr id="22" name="Shape 19">
            <a:extLst>
              <a:ext uri="{FF2B5EF4-FFF2-40B4-BE49-F238E27FC236}">
                <a16:creationId xmlns:a16="http://schemas.microsoft.com/office/drawing/2014/main" id="{C8E9BC9D-5E3F-C3D0-9972-835CDD47F157}"/>
              </a:ext>
            </a:extLst>
          </p:cNvPr>
          <p:cNvSpPr/>
          <p:nvPr/>
        </p:nvSpPr>
        <p:spPr>
          <a:xfrm>
            <a:off x="8138160" y="1444752"/>
            <a:ext cx="3493008" cy="2039112"/>
          </a:xfrm>
          <a:prstGeom prst="roundRect">
            <a:avLst>
              <a:gd name="adj" fmla="val 2691"/>
            </a:avLst>
          </a:prstGeom>
          <a:solidFill>
            <a:srgbClr val="0C1C2A"/>
          </a:solidFill>
          <a:ln w="15875">
            <a:solidFill>
              <a:srgbClr val="B99AF7"/>
            </a:solidFill>
            <a:prstDash val="solid"/>
          </a:ln>
          <a:effectLst>
            <a:outerShdw blurRad="19050" dist="8890" dir="27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23" name="Image 2" descr="preencoded.png">
            <a:extLst>
              <a:ext uri="{FF2B5EF4-FFF2-40B4-BE49-F238E27FC236}">
                <a16:creationId xmlns:a16="http://schemas.microsoft.com/office/drawing/2014/main" id="{57E90655-2D8F-AD5C-2043-073B6858EFB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348472" y="1691640"/>
            <a:ext cx="475488" cy="475488"/>
          </a:xfrm>
          <a:prstGeom prst="rect">
            <a:avLst/>
          </a:prstGeom>
        </p:spPr>
      </p:pic>
      <p:sp>
        <p:nvSpPr>
          <p:cNvPr id="24" name="Text 20">
            <a:extLst>
              <a:ext uri="{FF2B5EF4-FFF2-40B4-BE49-F238E27FC236}">
                <a16:creationId xmlns:a16="http://schemas.microsoft.com/office/drawing/2014/main" id="{8D399BD6-28EE-B798-61CB-98F44E53E02C}"/>
              </a:ext>
            </a:extLst>
          </p:cNvPr>
          <p:cNvSpPr/>
          <p:nvPr/>
        </p:nvSpPr>
        <p:spPr>
          <a:xfrm>
            <a:off x="8961120" y="1627632"/>
            <a:ext cx="2423160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F4FAFD"/>
                </a:solidFill>
              </a:rPr>
              <a:t>Jungfraujoch</a:t>
            </a:r>
            <a:endParaRPr lang="en-US" sz="2000" dirty="0"/>
          </a:p>
        </p:txBody>
      </p:sp>
      <p:sp>
        <p:nvSpPr>
          <p:cNvPr id="25" name="Text 21">
            <a:extLst>
              <a:ext uri="{FF2B5EF4-FFF2-40B4-BE49-F238E27FC236}">
                <a16:creationId xmlns:a16="http://schemas.microsoft.com/office/drawing/2014/main" id="{BBE90005-64E2-5FE1-8252-30A9F5A4DB71}"/>
              </a:ext>
            </a:extLst>
          </p:cNvPr>
          <p:cNvSpPr/>
          <p:nvPr/>
        </p:nvSpPr>
        <p:spPr>
          <a:xfrm>
            <a:off x="8961120" y="1956816"/>
            <a:ext cx="2423160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kern="0" spc="70" dirty="0">
                <a:solidFill>
                  <a:srgbClr val="B99AF7"/>
                </a:solidFill>
              </a:rPr>
              <a:t>CRYSTALLOGRAPHY</a:t>
            </a:r>
            <a:endParaRPr lang="en-US" sz="1050" dirty="0"/>
          </a:p>
        </p:txBody>
      </p:sp>
      <p:sp>
        <p:nvSpPr>
          <p:cNvPr id="26" name="Shape 22">
            <a:extLst>
              <a:ext uri="{FF2B5EF4-FFF2-40B4-BE49-F238E27FC236}">
                <a16:creationId xmlns:a16="http://schemas.microsoft.com/office/drawing/2014/main" id="{68A458C8-DEFE-1D6B-2B69-5225B0B516D2}"/>
              </a:ext>
            </a:extLst>
          </p:cNvPr>
          <p:cNvSpPr/>
          <p:nvPr/>
        </p:nvSpPr>
        <p:spPr>
          <a:xfrm>
            <a:off x="8357616" y="2340864"/>
            <a:ext cx="1234440" cy="576072"/>
          </a:xfrm>
          <a:prstGeom prst="roundRect">
            <a:avLst>
              <a:gd name="adj" fmla="val 4762"/>
            </a:avLst>
          </a:prstGeom>
          <a:solidFill>
            <a:srgbClr val="13283A"/>
          </a:solidFill>
          <a:ln w="10160">
            <a:solidFill>
              <a:srgbClr val="2943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3">
            <a:extLst>
              <a:ext uri="{FF2B5EF4-FFF2-40B4-BE49-F238E27FC236}">
                <a16:creationId xmlns:a16="http://schemas.microsoft.com/office/drawing/2014/main" id="{73A925D8-A670-705B-CA44-499EBA6A6410}"/>
              </a:ext>
            </a:extLst>
          </p:cNvPr>
          <p:cNvSpPr/>
          <p:nvPr/>
        </p:nvSpPr>
        <p:spPr>
          <a:xfrm>
            <a:off x="8449056" y="2514600"/>
            <a:ext cx="1051560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00" dirty="0">
                <a:solidFill>
                  <a:srgbClr val="A9BECC"/>
                </a:solidFill>
              </a:rPr>
              <a:t>detector stream</a:t>
            </a:r>
            <a:endParaRPr lang="en-US" sz="1100" dirty="0"/>
          </a:p>
        </p:txBody>
      </p:sp>
      <p:sp>
        <p:nvSpPr>
          <p:cNvPr id="28" name="Shape 24">
            <a:extLst>
              <a:ext uri="{FF2B5EF4-FFF2-40B4-BE49-F238E27FC236}">
                <a16:creationId xmlns:a16="http://schemas.microsoft.com/office/drawing/2014/main" id="{D56FE646-B16C-D9D9-699C-69C009B1F961}"/>
              </a:ext>
            </a:extLst>
          </p:cNvPr>
          <p:cNvSpPr/>
          <p:nvPr/>
        </p:nvSpPr>
        <p:spPr>
          <a:xfrm>
            <a:off x="9738360" y="2487168"/>
            <a:ext cx="310896" cy="265176"/>
          </a:xfrm>
          <a:prstGeom prst="chevron">
            <a:avLst/>
          </a:prstGeom>
          <a:solidFill>
            <a:srgbClr val="B99AF7"/>
          </a:solidFill>
          <a:ln w="12700">
            <a:solidFill>
              <a:srgbClr val="B99A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Shape 25">
            <a:extLst>
              <a:ext uri="{FF2B5EF4-FFF2-40B4-BE49-F238E27FC236}">
                <a16:creationId xmlns:a16="http://schemas.microsoft.com/office/drawing/2014/main" id="{09DA6809-20E0-B7F5-5656-75FF9A25146F}"/>
              </a:ext>
            </a:extLst>
          </p:cNvPr>
          <p:cNvSpPr/>
          <p:nvPr/>
        </p:nvSpPr>
        <p:spPr>
          <a:xfrm>
            <a:off x="10177272" y="2340864"/>
            <a:ext cx="1234440" cy="576072"/>
          </a:xfrm>
          <a:prstGeom prst="roundRect">
            <a:avLst>
              <a:gd name="adj" fmla="val 4762"/>
            </a:avLst>
          </a:prstGeom>
          <a:solidFill>
            <a:srgbClr val="102637"/>
          </a:solidFill>
          <a:ln w="11430">
            <a:solidFill>
              <a:srgbClr val="B99A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6">
            <a:extLst>
              <a:ext uri="{FF2B5EF4-FFF2-40B4-BE49-F238E27FC236}">
                <a16:creationId xmlns:a16="http://schemas.microsoft.com/office/drawing/2014/main" id="{05C5B47C-EBAA-83D9-23EA-C96338E91DB9}"/>
              </a:ext>
            </a:extLst>
          </p:cNvPr>
          <p:cNvSpPr/>
          <p:nvPr/>
        </p:nvSpPr>
        <p:spPr>
          <a:xfrm>
            <a:off x="10268712" y="2514600"/>
            <a:ext cx="1051560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20" b="1" dirty="0">
                <a:solidFill>
                  <a:srgbClr val="F4FAFD"/>
                </a:solidFill>
              </a:rPr>
              <a:t>reflections</a:t>
            </a:r>
            <a:endParaRPr lang="en-US" sz="1120" dirty="0"/>
          </a:p>
        </p:txBody>
      </p:sp>
      <p:sp>
        <p:nvSpPr>
          <p:cNvPr id="31" name="Text 27">
            <a:extLst>
              <a:ext uri="{FF2B5EF4-FFF2-40B4-BE49-F238E27FC236}">
                <a16:creationId xmlns:a16="http://schemas.microsoft.com/office/drawing/2014/main" id="{796096F0-809A-047A-E059-14DC302D98AD}"/>
              </a:ext>
            </a:extLst>
          </p:cNvPr>
          <p:cNvSpPr/>
          <p:nvPr/>
        </p:nvSpPr>
        <p:spPr>
          <a:xfrm>
            <a:off x="8357616" y="3136392"/>
            <a:ext cx="3054096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850" i="1" dirty="0">
                <a:solidFill>
                  <a:srgbClr val="688297"/>
                </a:solidFill>
              </a:rPr>
              <a:t>Credit: Filip Leonarski and the PSI MX Data Analysis Group</a:t>
            </a:r>
            <a:endParaRPr lang="en-US" sz="850" dirty="0"/>
          </a:p>
        </p:txBody>
      </p:sp>
      <p:sp>
        <p:nvSpPr>
          <p:cNvPr id="32" name="Text 28">
            <a:extLst>
              <a:ext uri="{FF2B5EF4-FFF2-40B4-BE49-F238E27FC236}">
                <a16:creationId xmlns:a16="http://schemas.microsoft.com/office/drawing/2014/main" id="{70A87462-7D0D-6DF5-2EB1-CF967B66A43C}"/>
              </a:ext>
            </a:extLst>
          </p:cNvPr>
          <p:cNvSpPr/>
          <p:nvPr/>
        </p:nvSpPr>
        <p:spPr>
          <a:xfrm>
            <a:off x="713232" y="3739896"/>
            <a:ext cx="3840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30" b="1" kern="0" spc="135" dirty="0">
                <a:solidFill>
                  <a:srgbClr val="27D3CF"/>
                </a:solidFill>
              </a:rPr>
              <a:t>SHARED ARCHITECTURAL PRINCIPLES</a:t>
            </a:r>
            <a:endParaRPr lang="en-US" sz="1130" dirty="0"/>
          </a:p>
        </p:txBody>
      </p:sp>
      <p:sp>
        <p:nvSpPr>
          <p:cNvPr id="33" name="Shape 29">
            <a:extLst>
              <a:ext uri="{FF2B5EF4-FFF2-40B4-BE49-F238E27FC236}">
                <a16:creationId xmlns:a16="http://schemas.microsoft.com/office/drawing/2014/main" id="{F9E9B510-33B5-8223-FF66-068D57A130D3}"/>
              </a:ext>
            </a:extLst>
          </p:cNvPr>
          <p:cNvSpPr/>
          <p:nvPr/>
        </p:nvSpPr>
        <p:spPr>
          <a:xfrm>
            <a:off x="713232" y="4050792"/>
            <a:ext cx="10771632" cy="612648"/>
          </a:xfrm>
          <a:prstGeom prst="roundRect">
            <a:avLst>
              <a:gd name="adj" fmla="val 5970"/>
            </a:avLst>
          </a:prstGeom>
          <a:solidFill>
            <a:srgbClr val="0A1A27"/>
          </a:solidFill>
          <a:ln w="11430">
            <a:solidFill>
              <a:srgbClr val="2943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4" name="Image 3" descr="preencoded.png">
            <a:extLst>
              <a:ext uri="{FF2B5EF4-FFF2-40B4-BE49-F238E27FC236}">
                <a16:creationId xmlns:a16="http://schemas.microsoft.com/office/drawing/2014/main" id="{E32F9354-2C06-EDF8-0B00-6C225C4FD5A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32688" y="4197096"/>
            <a:ext cx="310896" cy="310896"/>
          </a:xfrm>
          <a:prstGeom prst="rect">
            <a:avLst/>
          </a:prstGeom>
        </p:spPr>
      </p:pic>
      <p:sp>
        <p:nvSpPr>
          <p:cNvPr id="35" name="Text 30">
            <a:extLst>
              <a:ext uri="{FF2B5EF4-FFF2-40B4-BE49-F238E27FC236}">
                <a16:creationId xmlns:a16="http://schemas.microsoft.com/office/drawing/2014/main" id="{1ECD18BE-C088-0DA1-2887-5D9C99A26D7A}"/>
              </a:ext>
            </a:extLst>
          </p:cNvPr>
          <p:cNvSpPr/>
          <p:nvPr/>
        </p:nvSpPr>
        <p:spPr>
          <a:xfrm>
            <a:off x="1389888" y="4178808"/>
            <a:ext cx="2057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20" b="1" dirty="0">
                <a:solidFill>
                  <a:srgbClr val="53BDF2"/>
                </a:solidFill>
              </a:rPr>
              <a:t>STREAM-NATIVE</a:t>
            </a:r>
            <a:endParaRPr lang="en-US" sz="1320" dirty="0"/>
          </a:p>
        </p:txBody>
      </p:sp>
      <p:sp>
        <p:nvSpPr>
          <p:cNvPr id="36" name="Text 31">
            <a:extLst>
              <a:ext uri="{FF2B5EF4-FFF2-40B4-BE49-F238E27FC236}">
                <a16:creationId xmlns:a16="http://schemas.microsoft.com/office/drawing/2014/main" id="{FB6DD20F-E22D-4AB3-02E9-D57632D31039}"/>
              </a:ext>
            </a:extLst>
          </p:cNvPr>
          <p:cNvSpPr/>
          <p:nvPr/>
        </p:nvSpPr>
        <p:spPr>
          <a:xfrm>
            <a:off x="3401568" y="4178808"/>
            <a:ext cx="7790688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F4FAFD"/>
                </a:solidFill>
              </a:rPr>
              <a:t>Processing starts from live data streams; no files are required.</a:t>
            </a:r>
            <a:endParaRPr lang="en-US" sz="1240" dirty="0"/>
          </a:p>
        </p:txBody>
      </p:sp>
      <p:sp>
        <p:nvSpPr>
          <p:cNvPr id="37" name="Shape 32">
            <a:extLst>
              <a:ext uri="{FF2B5EF4-FFF2-40B4-BE49-F238E27FC236}">
                <a16:creationId xmlns:a16="http://schemas.microsoft.com/office/drawing/2014/main" id="{A8B52AAF-3921-969E-A46E-3AB9831C9808}"/>
              </a:ext>
            </a:extLst>
          </p:cNvPr>
          <p:cNvSpPr/>
          <p:nvPr/>
        </p:nvSpPr>
        <p:spPr>
          <a:xfrm>
            <a:off x="713232" y="4782312"/>
            <a:ext cx="10771632" cy="612648"/>
          </a:xfrm>
          <a:prstGeom prst="roundRect">
            <a:avLst>
              <a:gd name="adj" fmla="val 5970"/>
            </a:avLst>
          </a:prstGeom>
          <a:solidFill>
            <a:srgbClr val="0A1A27"/>
          </a:solidFill>
          <a:ln w="11430">
            <a:solidFill>
              <a:srgbClr val="2943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8" name="Image 4" descr="preencoded.png">
            <a:extLst>
              <a:ext uri="{FF2B5EF4-FFF2-40B4-BE49-F238E27FC236}">
                <a16:creationId xmlns:a16="http://schemas.microsoft.com/office/drawing/2014/main" id="{0F346510-D26D-9D81-7CC0-7E2F960FF33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32688" y="4928616"/>
            <a:ext cx="310896" cy="310896"/>
          </a:xfrm>
          <a:prstGeom prst="rect">
            <a:avLst/>
          </a:prstGeom>
        </p:spPr>
      </p:pic>
      <p:sp>
        <p:nvSpPr>
          <p:cNvPr id="39" name="Text 33">
            <a:extLst>
              <a:ext uri="{FF2B5EF4-FFF2-40B4-BE49-F238E27FC236}">
                <a16:creationId xmlns:a16="http://schemas.microsoft.com/office/drawing/2014/main" id="{2493AA0A-CD12-3D73-CDF1-ADC553519DD3}"/>
              </a:ext>
            </a:extLst>
          </p:cNvPr>
          <p:cNvSpPr/>
          <p:nvPr/>
        </p:nvSpPr>
        <p:spPr>
          <a:xfrm>
            <a:off x="1389888" y="4910328"/>
            <a:ext cx="2057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20" b="1" dirty="0">
                <a:solidFill>
                  <a:srgbClr val="67D7A4"/>
                </a:solidFill>
              </a:rPr>
              <a:t>PERSIST WHEN USEFUL</a:t>
            </a:r>
            <a:endParaRPr lang="en-US" sz="1320" dirty="0"/>
          </a:p>
        </p:txBody>
      </p:sp>
      <p:sp>
        <p:nvSpPr>
          <p:cNvPr id="40" name="Text 34">
            <a:extLst>
              <a:ext uri="{FF2B5EF4-FFF2-40B4-BE49-F238E27FC236}">
                <a16:creationId xmlns:a16="http://schemas.microsoft.com/office/drawing/2014/main" id="{E10601AA-FF24-57E8-2A73-A6E604FE10C4}"/>
              </a:ext>
            </a:extLst>
          </p:cNvPr>
          <p:cNvSpPr/>
          <p:nvPr/>
        </p:nvSpPr>
        <p:spPr>
          <a:xfrm>
            <a:off x="3401568" y="4910328"/>
            <a:ext cx="7790688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F4FAFD"/>
                </a:solidFill>
              </a:rPr>
              <a:t>Scientific results can be stored in files or object storage for later analysis and reuse.</a:t>
            </a:r>
            <a:endParaRPr lang="en-US" sz="1240" dirty="0"/>
          </a:p>
        </p:txBody>
      </p:sp>
      <p:sp>
        <p:nvSpPr>
          <p:cNvPr id="41" name="Shape 35">
            <a:extLst>
              <a:ext uri="{FF2B5EF4-FFF2-40B4-BE49-F238E27FC236}">
                <a16:creationId xmlns:a16="http://schemas.microsoft.com/office/drawing/2014/main" id="{5558B159-4605-A642-2F74-5B8AB198194E}"/>
              </a:ext>
            </a:extLst>
          </p:cNvPr>
          <p:cNvSpPr/>
          <p:nvPr/>
        </p:nvSpPr>
        <p:spPr>
          <a:xfrm>
            <a:off x="713232" y="5513832"/>
            <a:ext cx="10771632" cy="612648"/>
          </a:xfrm>
          <a:prstGeom prst="roundRect">
            <a:avLst>
              <a:gd name="adj" fmla="val 5970"/>
            </a:avLst>
          </a:prstGeom>
          <a:solidFill>
            <a:srgbClr val="0A1A27"/>
          </a:solidFill>
          <a:ln w="11430">
            <a:solidFill>
              <a:srgbClr val="2943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2" name="Image 5" descr="preencoded.png">
            <a:extLst>
              <a:ext uri="{FF2B5EF4-FFF2-40B4-BE49-F238E27FC236}">
                <a16:creationId xmlns:a16="http://schemas.microsoft.com/office/drawing/2014/main" id="{C032EFBA-8153-C520-0388-718C62CA579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32688" y="5660136"/>
            <a:ext cx="310896" cy="310896"/>
          </a:xfrm>
          <a:prstGeom prst="rect">
            <a:avLst/>
          </a:prstGeom>
        </p:spPr>
      </p:pic>
      <p:sp>
        <p:nvSpPr>
          <p:cNvPr id="43" name="Text 36">
            <a:extLst>
              <a:ext uri="{FF2B5EF4-FFF2-40B4-BE49-F238E27FC236}">
                <a16:creationId xmlns:a16="http://schemas.microsoft.com/office/drawing/2014/main" id="{CE7245A8-AF51-BE05-72A5-EA6504AA82A0}"/>
              </a:ext>
            </a:extLst>
          </p:cNvPr>
          <p:cNvSpPr/>
          <p:nvPr/>
        </p:nvSpPr>
        <p:spPr>
          <a:xfrm>
            <a:off x="1389888" y="5641848"/>
            <a:ext cx="2057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20" b="1" dirty="0">
                <a:solidFill>
                  <a:srgbClr val="B99AF7"/>
                </a:solidFill>
              </a:rPr>
              <a:t>API-FIRST SERVICES</a:t>
            </a:r>
            <a:endParaRPr lang="en-US" sz="1320" dirty="0"/>
          </a:p>
        </p:txBody>
      </p:sp>
      <p:sp>
        <p:nvSpPr>
          <p:cNvPr id="44" name="Text 37">
            <a:extLst>
              <a:ext uri="{FF2B5EF4-FFF2-40B4-BE49-F238E27FC236}">
                <a16:creationId xmlns:a16="http://schemas.microsoft.com/office/drawing/2014/main" id="{3B7D08E5-1B3D-CEF9-A98B-20CE88FAD410}"/>
              </a:ext>
            </a:extLst>
          </p:cNvPr>
          <p:cNvSpPr/>
          <p:nvPr/>
        </p:nvSpPr>
        <p:spPr>
          <a:xfrm>
            <a:off x="3401568" y="5641848"/>
            <a:ext cx="7790688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F4FAFD"/>
                </a:solidFill>
              </a:rPr>
              <a:t>RESTful / OpenAPI interfaces control workflows and expose pipeline outputs to other applications.</a:t>
            </a:r>
            <a:endParaRPr lang="en-US" sz="1240" dirty="0"/>
          </a:p>
        </p:txBody>
      </p:sp>
      <p:sp>
        <p:nvSpPr>
          <p:cNvPr id="45" name="Text 38">
            <a:extLst>
              <a:ext uri="{FF2B5EF4-FFF2-40B4-BE49-F238E27FC236}">
                <a16:creationId xmlns:a16="http://schemas.microsoft.com/office/drawing/2014/main" id="{A182F526-1684-C162-D7B5-B6F21E78CD43}"/>
              </a:ext>
            </a:extLst>
          </p:cNvPr>
          <p:cNvSpPr/>
          <p:nvPr/>
        </p:nvSpPr>
        <p:spPr>
          <a:xfrm>
            <a:off x="932688" y="6336792"/>
            <a:ext cx="10332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70" b="1" kern="0" spc="45" dirty="0">
                <a:solidFill>
                  <a:srgbClr val="F4FAFD"/>
                </a:solidFill>
              </a:rPr>
              <a:t>STREAMS IN  →  SCIENTIFIC REPRESENTATIONS OUT  →  OPTIONAL PERSISTENCE  →  PROGRAMMATIC ACCESS</a:t>
            </a:r>
            <a:endParaRPr lang="en-US" sz="1170" dirty="0"/>
          </a:p>
        </p:txBody>
      </p:sp>
    </p:spTree>
    <p:extLst>
      <p:ext uri="{BB962C8B-B14F-4D97-AF65-F5344CB8AC3E}">
        <p14:creationId xmlns:p14="http://schemas.microsoft.com/office/powerpoint/2010/main" val="15276999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1">
            <a:extLst>
              <a:ext uri="{FF2B5EF4-FFF2-40B4-BE49-F238E27FC236}">
                <a16:creationId xmlns:a16="http://schemas.microsoft.com/office/drawing/2014/main" id="{DCD86FB1-F36A-62C5-811A-D2ABA0302821}"/>
              </a:ext>
            </a:extLst>
          </p:cNvPr>
          <p:cNvSpPr/>
          <p:nvPr/>
        </p:nvSpPr>
        <p:spPr>
          <a:xfrm>
            <a:off x="566928" y="310896"/>
            <a:ext cx="10607040" cy="4480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F4FAFD"/>
                </a:solidFill>
                <a:ea typeface="Aptos Display" pitchFamily="34" charset="-122"/>
                <a:cs typeface="Aptos Display" pitchFamily="34" charset="-120"/>
              </a:rPr>
              <a:t>From Data Services to AI Agents</a:t>
            </a:r>
            <a:endParaRPr lang="en-US" sz="2900" dirty="0"/>
          </a:p>
        </p:txBody>
      </p:sp>
      <p:sp>
        <p:nvSpPr>
          <p:cNvPr id="6" name="Text 2">
            <a:extLst>
              <a:ext uri="{FF2B5EF4-FFF2-40B4-BE49-F238E27FC236}">
                <a16:creationId xmlns:a16="http://schemas.microsoft.com/office/drawing/2014/main" id="{3533331E-B74A-0908-259B-44CFB23B133A}"/>
              </a:ext>
            </a:extLst>
          </p:cNvPr>
          <p:cNvSpPr/>
          <p:nvPr/>
        </p:nvSpPr>
        <p:spPr>
          <a:xfrm>
            <a:off x="585216" y="859536"/>
            <a:ext cx="1078992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A9BECC"/>
                </a:solidFill>
              </a:rPr>
              <a:t>stomo capabilities become accessible through natural language while compute and data remain inside MAX IV infrastructure.</a:t>
            </a:r>
            <a:endParaRPr lang="en-US" sz="1400" dirty="0"/>
          </a:p>
        </p:txBody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7A19AC3C-1C71-4E8E-B18A-8A1CB185EC8F}"/>
              </a:ext>
            </a:extLst>
          </p:cNvPr>
          <p:cNvSpPr/>
          <p:nvPr/>
        </p:nvSpPr>
        <p:spPr>
          <a:xfrm>
            <a:off x="731520" y="1499616"/>
            <a:ext cx="1417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kern="0" spc="115" dirty="0">
                <a:solidFill>
                  <a:srgbClr val="B99AF7"/>
                </a:solidFill>
              </a:rPr>
              <a:t>MAX IV OKD</a:t>
            </a:r>
            <a:endParaRPr lang="en-US" sz="1050" dirty="0"/>
          </a:p>
        </p:txBody>
      </p:sp>
      <p:sp>
        <p:nvSpPr>
          <p:cNvPr id="8" name="Shape 4">
            <a:extLst>
              <a:ext uri="{FF2B5EF4-FFF2-40B4-BE49-F238E27FC236}">
                <a16:creationId xmlns:a16="http://schemas.microsoft.com/office/drawing/2014/main" id="{FFC2A14A-DF13-F20E-4EAC-F99A62D265C6}"/>
              </a:ext>
            </a:extLst>
          </p:cNvPr>
          <p:cNvSpPr/>
          <p:nvPr/>
        </p:nvSpPr>
        <p:spPr>
          <a:xfrm>
            <a:off x="731520" y="1746505"/>
            <a:ext cx="2194560" cy="0"/>
          </a:xfrm>
          <a:prstGeom prst="line">
            <a:avLst/>
          </a:prstGeom>
          <a:noFill/>
          <a:ln w="12700">
            <a:solidFill>
              <a:srgbClr val="B99AF7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5">
            <a:extLst>
              <a:ext uri="{FF2B5EF4-FFF2-40B4-BE49-F238E27FC236}">
                <a16:creationId xmlns:a16="http://schemas.microsoft.com/office/drawing/2014/main" id="{C4CCEEF8-9193-DD97-AE98-0E55F9D801E0}"/>
              </a:ext>
            </a:extLst>
          </p:cNvPr>
          <p:cNvSpPr/>
          <p:nvPr/>
        </p:nvSpPr>
        <p:spPr>
          <a:xfrm>
            <a:off x="4034834" y="1499616"/>
            <a:ext cx="20116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kern="0" spc="115" dirty="0">
                <a:solidFill>
                  <a:srgbClr val="28D3CF"/>
                </a:solidFill>
              </a:rPr>
              <a:t>MAX IV KUBERNETES</a:t>
            </a:r>
            <a:endParaRPr lang="en-US" sz="1050" dirty="0"/>
          </a:p>
        </p:txBody>
      </p:sp>
      <p:sp>
        <p:nvSpPr>
          <p:cNvPr id="10" name="Shape 6">
            <a:extLst>
              <a:ext uri="{FF2B5EF4-FFF2-40B4-BE49-F238E27FC236}">
                <a16:creationId xmlns:a16="http://schemas.microsoft.com/office/drawing/2014/main" id="{0C46E2CA-9DE4-1CE8-7CD0-230E19FF7C1C}"/>
              </a:ext>
            </a:extLst>
          </p:cNvPr>
          <p:cNvSpPr/>
          <p:nvPr/>
        </p:nvSpPr>
        <p:spPr>
          <a:xfrm flipV="1">
            <a:off x="3886200" y="1746505"/>
            <a:ext cx="7388352" cy="9143"/>
          </a:xfrm>
          <a:prstGeom prst="line">
            <a:avLst/>
          </a:prstGeom>
          <a:noFill/>
          <a:ln w="12700">
            <a:solidFill>
              <a:srgbClr val="28D3CF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7">
            <a:extLst>
              <a:ext uri="{FF2B5EF4-FFF2-40B4-BE49-F238E27FC236}">
                <a16:creationId xmlns:a16="http://schemas.microsoft.com/office/drawing/2014/main" id="{D62F234A-AB26-3DE6-7A41-7F921418E906}"/>
              </a:ext>
            </a:extLst>
          </p:cNvPr>
          <p:cNvSpPr/>
          <p:nvPr/>
        </p:nvSpPr>
        <p:spPr>
          <a:xfrm>
            <a:off x="832104" y="1901952"/>
            <a:ext cx="1993392" cy="1508760"/>
          </a:xfrm>
          <a:prstGeom prst="roundRect">
            <a:avLst>
              <a:gd name="adj" fmla="val 3636"/>
            </a:avLst>
          </a:prstGeom>
          <a:solidFill>
            <a:srgbClr val="0D1D2B"/>
          </a:solidFill>
          <a:ln w="15875">
            <a:solidFill>
              <a:srgbClr val="B99AF7"/>
            </a:solidFill>
            <a:prstDash val="solid"/>
          </a:ln>
          <a:effectLst>
            <a:outerShdw blurRad="17780" dist="7620" dir="27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2" name="Image 0" descr="preencoded.png">
            <a:extLst>
              <a:ext uri="{FF2B5EF4-FFF2-40B4-BE49-F238E27FC236}">
                <a16:creationId xmlns:a16="http://schemas.microsoft.com/office/drawing/2014/main" id="{9FEDE018-F664-6569-A733-EA0E86C2028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14984" y="2121408"/>
            <a:ext cx="420624" cy="420624"/>
          </a:xfrm>
          <a:prstGeom prst="rect">
            <a:avLst/>
          </a:prstGeom>
        </p:spPr>
      </p:pic>
      <p:sp>
        <p:nvSpPr>
          <p:cNvPr id="13" name="Text 8">
            <a:extLst>
              <a:ext uri="{FF2B5EF4-FFF2-40B4-BE49-F238E27FC236}">
                <a16:creationId xmlns:a16="http://schemas.microsoft.com/office/drawing/2014/main" id="{5F7D3464-0772-3EAD-478A-63456291A87B}"/>
              </a:ext>
            </a:extLst>
          </p:cNvPr>
          <p:cNvSpPr/>
          <p:nvPr/>
        </p:nvSpPr>
        <p:spPr>
          <a:xfrm>
            <a:off x="1581912" y="2075688"/>
            <a:ext cx="1042416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4FAFD"/>
                </a:solidFill>
              </a:rPr>
              <a:t>OpenWebUI</a:t>
            </a:r>
            <a:endParaRPr lang="en-US" sz="1700" dirty="0"/>
          </a:p>
        </p:txBody>
      </p:sp>
      <p:sp>
        <p:nvSpPr>
          <p:cNvPr id="14" name="Text 9">
            <a:extLst>
              <a:ext uri="{FF2B5EF4-FFF2-40B4-BE49-F238E27FC236}">
                <a16:creationId xmlns:a16="http://schemas.microsoft.com/office/drawing/2014/main" id="{97C8694E-8E4E-58FA-B0A4-19F0796B6E9F}"/>
              </a:ext>
            </a:extLst>
          </p:cNvPr>
          <p:cNvSpPr/>
          <p:nvPr/>
        </p:nvSpPr>
        <p:spPr>
          <a:xfrm>
            <a:off x="1014984" y="2651760"/>
            <a:ext cx="162763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10" dirty="0">
                <a:solidFill>
                  <a:srgbClr val="A9BECC"/>
                </a:solidFill>
              </a:rPr>
              <a:t>Natural-language interface for scientists</a:t>
            </a:r>
            <a:endParaRPr lang="en-US" sz="1110" dirty="0"/>
          </a:p>
        </p:txBody>
      </p:sp>
      <p:sp>
        <p:nvSpPr>
          <p:cNvPr id="15" name="Shape 10">
            <a:extLst>
              <a:ext uri="{FF2B5EF4-FFF2-40B4-BE49-F238E27FC236}">
                <a16:creationId xmlns:a16="http://schemas.microsoft.com/office/drawing/2014/main" id="{FC6D98E8-7D22-F65D-4B1C-7E1E9CA26E6C}"/>
              </a:ext>
            </a:extLst>
          </p:cNvPr>
          <p:cNvSpPr/>
          <p:nvPr/>
        </p:nvSpPr>
        <p:spPr>
          <a:xfrm>
            <a:off x="1014984" y="3063240"/>
            <a:ext cx="1627632" cy="201168"/>
          </a:xfrm>
          <a:prstGeom prst="roundRect">
            <a:avLst>
              <a:gd name="adj" fmla="val 36364"/>
            </a:avLst>
          </a:prstGeom>
          <a:solidFill>
            <a:srgbClr val="112738"/>
          </a:solidFill>
          <a:ln w="7620">
            <a:solidFill>
              <a:srgbClr val="B99AF7">
                <a:alpha val="5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1">
            <a:extLst>
              <a:ext uri="{FF2B5EF4-FFF2-40B4-BE49-F238E27FC236}">
                <a16:creationId xmlns:a16="http://schemas.microsoft.com/office/drawing/2014/main" id="{777E3DB8-2ABF-4F0F-4A6A-D5C6E61B36AD}"/>
              </a:ext>
            </a:extLst>
          </p:cNvPr>
          <p:cNvSpPr/>
          <p:nvPr/>
        </p:nvSpPr>
        <p:spPr>
          <a:xfrm>
            <a:off x="1106424" y="3108960"/>
            <a:ext cx="1444752" cy="1005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B99AF7"/>
                </a:solidFill>
              </a:rPr>
              <a:t>RUNNING ON MAX IV OKD</a:t>
            </a:r>
            <a:endParaRPr lang="en-US" sz="880" dirty="0"/>
          </a:p>
        </p:txBody>
      </p:sp>
      <p:sp>
        <p:nvSpPr>
          <p:cNvPr id="17" name="Shape 12">
            <a:extLst>
              <a:ext uri="{FF2B5EF4-FFF2-40B4-BE49-F238E27FC236}">
                <a16:creationId xmlns:a16="http://schemas.microsoft.com/office/drawing/2014/main" id="{1E308AC7-495A-5CB5-A3DF-1105E74D6F5B}"/>
              </a:ext>
            </a:extLst>
          </p:cNvPr>
          <p:cNvSpPr/>
          <p:nvPr/>
        </p:nvSpPr>
        <p:spPr>
          <a:xfrm>
            <a:off x="3981902" y="1901952"/>
            <a:ext cx="1993392" cy="1508760"/>
          </a:xfrm>
          <a:prstGeom prst="roundRect">
            <a:avLst>
              <a:gd name="adj" fmla="val 3636"/>
            </a:avLst>
          </a:prstGeom>
          <a:solidFill>
            <a:srgbClr val="0D1D2B"/>
          </a:solidFill>
          <a:ln w="15875">
            <a:solidFill>
              <a:srgbClr val="00FDFF"/>
            </a:solidFill>
            <a:prstDash val="solid"/>
          </a:ln>
          <a:effectLst>
            <a:outerShdw blurRad="17780" dist="7620" dir="27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8" name="Image 1" descr="preencoded.png">
            <a:extLst>
              <a:ext uri="{FF2B5EF4-FFF2-40B4-BE49-F238E27FC236}">
                <a16:creationId xmlns:a16="http://schemas.microsoft.com/office/drawing/2014/main" id="{50E2A2C7-26B7-8A8A-41F3-E902F14D222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164782" y="2121408"/>
            <a:ext cx="420624" cy="420624"/>
          </a:xfrm>
          <a:prstGeom prst="rect">
            <a:avLst/>
          </a:prstGeom>
        </p:spPr>
      </p:pic>
      <p:sp>
        <p:nvSpPr>
          <p:cNvPr id="19" name="Text 13">
            <a:extLst>
              <a:ext uri="{FF2B5EF4-FFF2-40B4-BE49-F238E27FC236}">
                <a16:creationId xmlns:a16="http://schemas.microsoft.com/office/drawing/2014/main" id="{838D5CDB-6A8C-D7C2-C18D-43FF9B383400}"/>
              </a:ext>
            </a:extLst>
          </p:cNvPr>
          <p:cNvSpPr/>
          <p:nvPr/>
        </p:nvSpPr>
        <p:spPr>
          <a:xfrm>
            <a:off x="4731710" y="2075688"/>
            <a:ext cx="1042416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4FAFD"/>
                </a:solidFill>
              </a:rPr>
              <a:t>Local LLM</a:t>
            </a:r>
            <a:endParaRPr lang="en-US" sz="1700" dirty="0"/>
          </a:p>
        </p:txBody>
      </p:sp>
      <p:sp>
        <p:nvSpPr>
          <p:cNvPr id="20" name="Text 14">
            <a:extLst>
              <a:ext uri="{FF2B5EF4-FFF2-40B4-BE49-F238E27FC236}">
                <a16:creationId xmlns:a16="http://schemas.microsoft.com/office/drawing/2014/main" id="{C2ED33F1-4460-BFCD-D09A-1632D6DACEE6}"/>
              </a:ext>
            </a:extLst>
          </p:cNvPr>
          <p:cNvSpPr/>
          <p:nvPr/>
        </p:nvSpPr>
        <p:spPr>
          <a:xfrm>
            <a:off x="4164782" y="2651760"/>
            <a:ext cx="162763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10" dirty="0">
                <a:solidFill>
                  <a:srgbClr val="A9BECC"/>
                </a:solidFill>
              </a:rPr>
              <a:t>Local model inference using llama.cpp</a:t>
            </a:r>
            <a:endParaRPr lang="en-US" sz="1110" dirty="0"/>
          </a:p>
        </p:txBody>
      </p:sp>
      <p:sp>
        <p:nvSpPr>
          <p:cNvPr id="21" name="Shape 15">
            <a:extLst>
              <a:ext uri="{FF2B5EF4-FFF2-40B4-BE49-F238E27FC236}">
                <a16:creationId xmlns:a16="http://schemas.microsoft.com/office/drawing/2014/main" id="{DADBAA4C-C658-2EF8-D027-B4CE094BC179}"/>
              </a:ext>
            </a:extLst>
          </p:cNvPr>
          <p:cNvSpPr/>
          <p:nvPr/>
        </p:nvSpPr>
        <p:spPr>
          <a:xfrm>
            <a:off x="4164782" y="3063240"/>
            <a:ext cx="1627632" cy="201168"/>
          </a:xfrm>
          <a:prstGeom prst="roundRect">
            <a:avLst>
              <a:gd name="adj" fmla="val 36364"/>
            </a:avLst>
          </a:prstGeom>
          <a:solidFill>
            <a:srgbClr val="112738"/>
          </a:solidFill>
          <a:ln w="7620">
            <a:solidFill>
              <a:srgbClr val="00FDFF">
                <a:alpha val="5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16">
            <a:extLst>
              <a:ext uri="{FF2B5EF4-FFF2-40B4-BE49-F238E27FC236}">
                <a16:creationId xmlns:a16="http://schemas.microsoft.com/office/drawing/2014/main" id="{AC4D1FA7-5CF7-FC12-C4E0-333FC56E4C94}"/>
              </a:ext>
            </a:extLst>
          </p:cNvPr>
          <p:cNvSpPr/>
          <p:nvPr/>
        </p:nvSpPr>
        <p:spPr>
          <a:xfrm>
            <a:off x="4256222" y="3108960"/>
            <a:ext cx="1444752" cy="1005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00FDFF"/>
                </a:solidFill>
              </a:rPr>
              <a:t>LLAMA.CPP</a:t>
            </a:r>
          </a:p>
        </p:txBody>
      </p:sp>
      <p:sp>
        <p:nvSpPr>
          <p:cNvPr id="23" name="Shape 17">
            <a:extLst>
              <a:ext uri="{FF2B5EF4-FFF2-40B4-BE49-F238E27FC236}">
                <a16:creationId xmlns:a16="http://schemas.microsoft.com/office/drawing/2014/main" id="{FA1A03DE-2DDC-A631-F3CE-9489AB33AC5A}"/>
              </a:ext>
            </a:extLst>
          </p:cNvPr>
          <p:cNvSpPr/>
          <p:nvPr/>
        </p:nvSpPr>
        <p:spPr>
          <a:xfrm>
            <a:off x="6647688" y="1901952"/>
            <a:ext cx="1993392" cy="1508760"/>
          </a:xfrm>
          <a:prstGeom prst="roundRect">
            <a:avLst>
              <a:gd name="adj" fmla="val 3636"/>
            </a:avLst>
          </a:prstGeom>
          <a:solidFill>
            <a:srgbClr val="0D1D2B"/>
          </a:solidFill>
          <a:ln w="15875">
            <a:solidFill>
              <a:srgbClr val="28D3CF"/>
            </a:solidFill>
            <a:prstDash val="solid"/>
          </a:ln>
          <a:effectLst>
            <a:outerShdw blurRad="17780" dist="7620" dir="27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24" name="Image 2" descr="preencoded.png">
            <a:extLst>
              <a:ext uri="{FF2B5EF4-FFF2-40B4-BE49-F238E27FC236}">
                <a16:creationId xmlns:a16="http://schemas.microsoft.com/office/drawing/2014/main" id="{20D75E73-92C4-92CA-2DC9-A420084DF5F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30568" y="2121408"/>
            <a:ext cx="420624" cy="420624"/>
          </a:xfrm>
          <a:prstGeom prst="rect">
            <a:avLst/>
          </a:prstGeom>
        </p:spPr>
      </p:pic>
      <p:sp>
        <p:nvSpPr>
          <p:cNvPr id="25" name="Text 18">
            <a:extLst>
              <a:ext uri="{FF2B5EF4-FFF2-40B4-BE49-F238E27FC236}">
                <a16:creationId xmlns:a16="http://schemas.microsoft.com/office/drawing/2014/main" id="{32A502B4-0122-6F09-824D-FDA7C4DCAA28}"/>
              </a:ext>
            </a:extLst>
          </p:cNvPr>
          <p:cNvSpPr/>
          <p:nvPr/>
        </p:nvSpPr>
        <p:spPr>
          <a:xfrm>
            <a:off x="7397496" y="2075688"/>
            <a:ext cx="1042416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0000" lnSpcReduction="20000"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4FAFD"/>
                </a:solidFill>
              </a:rPr>
              <a:t>FastMCP server</a:t>
            </a:r>
            <a:endParaRPr lang="en-US" sz="1700" dirty="0"/>
          </a:p>
        </p:txBody>
      </p:sp>
      <p:sp>
        <p:nvSpPr>
          <p:cNvPr id="26" name="Text 19">
            <a:extLst>
              <a:ext uri="{FF2B5EF4-FFF2-40B4-BE49-F238E27FC236}">
                <a16:creationId xmlns:a16="http://schemas.microsoft.com/office/drawing/2014/main" id="{7C9EFB9F-FAB8-5BC8-E212-1BCA0434FEB6}"/>
              </a:ext>
            </a:extLst>
          </p:cNvPr>
          <p:cNvSpPr/>
          <p:nvPr/>
        </p:nvSpPr>
        <p:spPr>
          <a:xfrm>
            <a:off x="6830568" y="2651760"/>
            <a:ext cx="162763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110" dirty="0">
                <a:solidFill>
                  <a:srgbClr val="A9BECC"/>
                </a:solidFill>
              </a:rPr>
              <a:t>MCP tools bridge AI requests to stomo capabilities</a:t>
            </a:r>
            <a:endParaRPr lang="en-US" sz="1110" dirty="0"/>
          </a:p>
        </p:txBody>
      </p:sp>
      <p:sp>
        <p:nvSpPr>
          <p:cNvPr id="27" name="Shape 20">
            <a:extLst>
              <a:ext uri="{FF2B5EF4-FFF2-40B4-BE49-F238E27FC236}">
                <a16:creationId xmlns:a16="http://schemas.microsoft.com/office/drawing/2014/main" id="{14560F6A-C8E6-4770-30DF-34D92A5A6019}"/>
              </a:ext>
            </a:extLst>
          </p:cNvPr>
          <p:cNvSpPr/>
          <p:nvPr/>
        </p:nvSpPr>
        <p:spPr>
          <a:xfrm>
            <a:off x="6830568" y="3063240"/>
            <a:ext cx="1627632" cy="201168"/>
          </a:xfrm>
          <a:prstGeom prst="roundRect">
            <a:avLst>
              <a:gd name="adj" fmla="val 36364"/>
            </a:avLst>
          </a:prstGeom>
          <a:solidFill>
            <a:srgbClr val="112738"/>
          </a:solidFill>
          <a:ln w="7620">
            <a:solidFill>
              <a:srgbClr val="28D3CF">
                <a:alpha val="5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1">
            <a:extLst>
              <a:ext uri="{FF2B5EF4-FFF2-40B4-BE49-F238E27FC236}">
                <a16:creationId xmlns:a16="http://schemas.microsoft.com/office/drawing/2014/main" id="{4B79B97D-F0B7-9F9F-776E-403A62779625}"/>
              </a:ext>
            </a:extLst>
          </p:cNvPr>
          <p:cNvSpPr/>
          <p:nvPr/>
        </p:nvSpPr>
        <p:spPr>
          <a:xfrm>
            <a:off x="6922008" y="3108960"/>
            <a:ext cx="1444752" cy="1005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28D3CF"/>
                </a:solidFill>
              </a:rPr>
              <a:t>DEVELOPED WITH RISE EXPERTS</a:t>
            </a:r>
            <a:endParaRPr lang="en-US" sz="880" dirty="0"/>
          </a:p>
        </p:txBody>
      </p:sp>
      <p:sp>
        <p:nvSpPr>
          <p:cNvPr id="29" name="Shape 22">
            <a:extLst>
              <a:ext uri="{FF2B5EF4-FFF2-40B4-BE49-F238E27FC236}">
                <a16:creationId xmlns:a16="http://schemas.microsoft.com/office/drawing/2014/main" id="{26836A79-86A3-6871-1756-7B605E5E5520}"/>
              </a:ext>
            </a:extLst>
          </p:cNvPr>
          <p:cNvSpPr/>
          <p:nvPr/>
        </p:nvSpPr>
        <p:spPr>
          <a:xfrm>
            <a:off x="9354312" y="1901952"/>
            <a:ext cx="1993392" cy="1508760"/>
          </a:xfrm>
          <a:prstGeom prst="roundRect">
            <a:avLst>
              <a:gd name="adj" fmla="val 3636"/>
            </a:avLst>
          </a:prstGeom>
          <a:solidFill>
            <a:srgbClr val="0D1D2B"/>
          </a:solidFill>
          <a:ln w="15875">
            <a:solidFill>
              <a:srgbClr val="58BFF2"/>
            </a:solidFill>
            <a:prstDash val="solid"/>
          </a:ln>
          <a:effectLst>
            <a:outerShdw blurRad="17780" dist="7620" dir="27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30" name="Image 3" descr="preencoded.png">
            <a:extLst>
              <a:ext uri="{FF2B5EF4-FFF2-40B4-BE49-F238E27FC236}">
                <a16:creationId xmlns:a16="http://schemas.microsoft.com/office/drawing/2014/main" id="{EACA0712-A845-15E3-8D1B-A32FD028FDC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37192" y="2121408"/>
            <a:ext cx="420624" cy="420624"/>
          </a:xfrm>
          <a:prstGeom prst="rect">
            <a:avLst/>
          </a:prstGeom>
        </p:spPr>
      </p:pic>
      <p:sp>
        <p:nvSpPr>
          <p:cNvPr id="31" name="Text 23">
            <a:extLst>
              <a:ext uri="{FF2B5EF4-FFF2-40B4-BE49-F238E27FC236}">
                <a16:creationId xmlns:a16="http://schemas.microsoft.com/office/drawing/2014/main" id="{71CBEA85-0D03-49CE-CDDC-AA173DF469A4}"/>
              </a:ext>
            </a:extLst>
          </p:cNvPr>
          <p:cNvSpPr/>
          <p:nvPr/>
        </p:nvSpPr>
        <p:spPr>
          <a:xfrm>
            <a:off x="10104120" y="2075688"/>
            <a:ext cx="1042416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4FAFD"/>
                </a:solidFill>
              </a:rPr>
              <a:t>stomo</a:t>
            </a:r>
            <a:endParaRPr lang="en-US" sz="1700" dirty="0"/>
          </a:p>
        </p:txBody>
      </p:sp>
      <p:sp>
        <p:nvSpPr>
          <p:cNvPr id="32" name="Text 24">
            <a:extLst>
              <a:ext uri="{FF2B5EF4-FFF2-40B4-BE49-F238E27FC236}">
                <a16:creationId xmlns:a16="http://schemas.microsoft.com/office/drawing/2014/main" id="{96A3AA69-41E2-6CF0-90ED-F23B00B4F1EF}"/>
              </a:ext>
            </a:extLst>
          </p:cNvPr>
          <p:cNvSpPr/>
          <p:nvPr/>
        </p:nvSpPr>
        <p:spPr>
          <a:xfrm>
            <a:off x="9537192" y="2651760"/>
            <a:ext cx="162763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110" dirty="0">
                <a:solidFill>
                  <a:srgbClr val="A9BECC"/>
                </a:solidFill>
              </a:rPr>
              <a:t>Streaming reconstruction service and scientific outputs</a:t>
            </a:r>
            <a:endParaRPr lang="en-US" sz="1110" dirty="0"/>
          </a:p>
        </p:txBody>
      </p:sp>
      <p:sp>
        <p:nvSpPr>
          <p:cNvPr id="33" name="Shape 25">
            <a:extLst>
              <a:ext uri="{FF2B5EF4-FFF2-40B4-BE49-F238E27FC236}">
                <a16:creationId xmlns:a16="http://schemas.microsoft.com/office/drawing/2014/main" id="{FA4BD077-2458-0F85-D36A-6DA538C10484}"/>
              </a:ext>
            </a:extLst>
          </p:cNvPr>
          <p:cNvSpPr/>
          <p:nvPr/>
        </p:nvSpPr>
        <p:spPr>
          <a:xfrm>
            <a:off x="9537192" y="3063240"/>
            <a:ext cx="1627632" cy="201168"/>
          </a:xfrm>
          <a:prstGeom prst="roundRect">
            <a:avLst>
              <a:gd name="adj" fmla="val 36364"/>
            </a:avLst>
          </a:prstGeom>
          <a:solidFill>
            <a:srgbClr val="112738"/>
          </a:solidFill>
          <a:ln w="7620">
            <a:solidFill>
              <a:srgbClr val="58BFF2">
                <a:alpha val="5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26">
            <a:extLst>
              <a:ext uri="{FF2B5EF4-FFF2-40B4-BE49-F238E27FC236}">
                <a16:creationId xmlns:a16="http://schemas.microsoft.com/office/drawing/2014/main" id="{3ABDE1CC-5D60-F2ED-84C8-A896A4782608}"/>
              </a:ext>
            </a:extLst>
          </p:cNvPr>
          <p:cNvSpPr/>
          <p:nvPr/>
        </p:nvSpPr>
        <p:spPr>
          <a:xfrm>
            <a:off x="9628632" y="3108960"/>
            <a:ext cx="1444752" cy="1005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58BFF2"/>
                </a:solidFill>
              </a:rPr>
              <a:t>RUNNING ON MAX IV K8S</a:t>
            </a:r>
            <a:endParaRPr lang="en-US" sz="880" dirty="0"/>
          </a:p>
        </p:txBody>
      </p:sp>
      <p:sp>
        <p:nvSpPr>
          <p:cNvPr id="35" name="Shape 27">
            <a:extLst>
              <a:ext uri="{FF2B5EF4-FFF2-40B4-BE49-F238E27FC236}">
                <a16:creationId xmlns:a16="http://schemas.microsoft.com/office/drawing/2014/main" id="{04B81663-B141-8A78-99B9-07FE6C4A9370}"/>
              </a:ext>
            </a:extLst>
          </p:cNvPr>
          <p:cNvSpPr/>
          <p:nvPr/>
        </p:nvSpPr>
        <p:spPr>
          <a:xfrm>
            <a:off x="3087921" y="2500565"/>
            <a:ext cx="571810" cy="310896"/>
          </a:xfrm>
          <a:prstGeom prst="chevron">
            <a:avLst/>
          </a:prstGeom>
          <a:solidFill>
            <a:srgbClr val="B99AF7"/>
          </a:solidFill>
          <a:ln w="12700">
            <a:solidFill>
              <a:srgbClr val="B99A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28">
            <a:extLst>
              <a:ext uri="{FF2B5EF4-FFF2-40B4-BE49-F238E27FC236}">
                <a16:creationId xmlns:a16="http://schemas.microsoft.com/office/drawing/2014/main" id="{4CC9A857-2308-DB8C-453B-972481D51170}"/>
              </a:ext>
            </a:extLst>
          </p:cNvPr>
          <p:cNvSpPr/>
          <p:nvPr/>
        </p:nvSpPr>
        <p:spPr>
          <a:xfrm>
            <a:off x="2944368" y="2254327"/>
            <a:ext cx="779371" cy="1505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B99AF7"/>
                </a:solidFill>
              </a:rPr>
              <a:t>PROMPT / RESPONSE</a:t>
            </a:r>
            <a:endParaRPr lang="en-US" sz="900" dirty="0"/>
          </a:p>
        </p:txBody>
      </p:sp>
      <p:sp>
        <p:nvSpPr>
          <p:cNvPr id="37" name="Shape 29">
            <a:extLst>
              <a:ext uri="{FF2B5EF4-FFF2-40B4-BE49-F238E27FC236}">
                <a16:creationId xmlns:a16="http://schemas.microsoft.com/office/drawing/2014/main" id="{E1F84EA5-3D9C-DB78-6054-1D97A4D7D0B4}"/>
              </a:ext>
            </a:extLst>
          </p:cNvPr>
          <p:cNvSpPr/>
          <p:nvPr/>
        </p:nvSpPr>
        <p:spPr>
          <a:xfrm>
            <a:off x="6138532" y="2496312"/>
            <a:ext cx="394121" cy="310896"/>
          </a:xfrm>
          <a:prstGeom prst="chevron">
            <a:avLst/>
          </a:prstGeom>
          <a:solidFill>
            <a:srgbClr val="28D3CF"/>
          </a:solidFill>
          <a:ln w="12700">
            <a:solidFill>
              <a:srgbClr val="28D3C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0">
            <a:extLst>
              <a:ext uri="{FF2B5EF4-FFF2-40B4-BE49-F238E27FC236}">
                <a16:creationId xmlns:a16="http://schemas.microsoft.com/office/drawing/2014/main" id="{CCBD3CC0-D9B7-D820-BAFD-681C18F738F5}"/>
              </a:ext>
            </a:extLst>
          </p:cNvPr>
          <p:cNvSpPr/>
          <p:nvPr/>
        </p:nvSpPr>
        <p:spPr>
          <a:xfrm>
            <a:off x="5977637" y="2862072"/>
            <a:ext cx="6217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28D3CF"/>
                </a:solidFill>
              </a:rPr>
              <a:t>MCP</a:t>
            </a:r>
            <a:endParaRPr lang="en-US" sz="900" dirty="0"/>
          </a:p>
        </p:txBody>
      </p:sp>
      <p:sp>
        <p:nvSpPr>
          <p:cNvPr id="39" name="Shape 31">
            <a:extLst>
              <a:ext uri="{FF2B5EF4-FFF2-40B4-BE49-F238E27FC236}">
                <a16:creationId xmlns:a16="http://schemas.microsoft.com/office/drawing/2014/main" id="{F33BBE98-ED60-D731-D035-EEDF68DBBA82}"/>
              </a:ext>
            </a:extLst>
          </p:cNvPr>
          <p:cNvSpPr/>
          <p:nvPr/>
        </p:nvSpPr>
        <p:spPr>
          <a:xfrm>
            <a:off x="8796528" y="2496312"/>
            <a:ext cx="393192" cy="310896"/>
          </a:xfrm>
          <a:prstGeom prst="chevron">
            <a:avLst/>
          </a:prstGeom>
          <a:solidFill>
            <a:srgbClr val="28D3CF"/>
          </a:solidFill>
          <a:ln w="12700">
            <a:solidFill>
              <a:srgbClr val="28D3C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2">
            <a:extLst>
              <a:ext uri="{FF2B5EF4-FFF2-40B4-BE49-F238E27FC236}">
                <a16:creationId xmlns:a16="http://schemas.microsoft.com/office/drawing/2014/main" id="{1AE0C00B-813B-DC7D-8CF2-EC2A5A235C15}"/>
              </a:ext>
            </a:extLst>
          </p:cNvPr>
          <p:cNvSpPr/>
          <p:nvPr/>
        </p:nvSpPr>
        <p:spPr>
          <a:xfrm>
            <a:off x="8750808" y="2221992"/>
            <a:ext cx="48463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28D3CF"/>
                </a:solidFill>
              </a:rPr>
              <a:t>TOOLS / RESULTS</a:t>
            </a:r>
            <a:endParaRPr lang="en-US" sz="900" dirty="0"/>
          </a:p>
        </p:txBody>
      </p:sp>
      <p:sp>
        <p:nvSpPr>
          <p:cNvPr id="41" name="Shape 33">
            <a:extLst>
              <a:ext uri="{FF2B5EF4-FFF2-40B4-BE49-F238E27FC236}">
                <a16:creationId xmlns:a16="http://schemas.microsoft.com/office/drawing/2014/main" id="{05D23310-8176-3239-5463-2C2EBBE751CA}"/>
              </a:ext>
            </a:extLst>
          </p:cNvPr>
          <p:cNvSpPr/>
          <p:nvPr/>
        </p:nvSpPr>
        <p:spPr>
          <a:xfrm>
            <a:off x="5362364" y="3977640"/>
            <a:ext cx="4480560" cy="987552"/>
          </a:xfrm>
          <a:prstGeom prst="roundRect">
            <a:avLst>
              <a:gd name="adj" fmla="val 4630"/>
            </a:avLst>
          </a:prstGeom>
          <a:solidFill>
            <a:srgbClr val="0D1D2B"/>
          </a:solidFill>
          <a:ln w="15240">
            <a:solidFill>
              <a:srgbClr val="68D6A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2" name="Image 4" descr="preencoded.png">
            <a:extLst>
              <a:ext uri="{FF2B5EF4-FFF2-40B4-BE49-F238E27FC236}">
                <a16:creationId xmlns:a16="http://schemas.microsoft.com/office/drawing/2014/main" id="{88F612C1-1C34-EABE-46A8-9E1957971D8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00108" y="4242816"/>
            <a:ext cx="365760" cy="365760"/>
          </a:xfrm>
          <a:prstGeom prst="rect">
            <a:avLst/>
          </a:prstGeom>
        </p:spPr>
      </p:pic>
      <p:sp>
        <p:nvSpPr>
          <p:cNvPr id="43" name="Text 34">
            <a:extLst>
              <a:ext uri="{FF2B5EF4-FFF2-40B4-BE49-F238E27FC236}">
                <a16:creationId xmlns:a16="http://schemas.microsoft.com/office/drawing/2014/main" id="{4DCF5F00-38E0-3EFB-992E-E56F4D6122F8}"/>
              </a:ext>
            </a:extLst>
          </p:cNvPr>
          <p:cNvSpPr/>
          <p:nvPr/>
        </p:nvSpPr>
        <p:spPr>
          <a:xfrm>
            <a:off x="6130460" y="4142232"/>
            <a:ext cx="33741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F4FAFD"/>
                </a:solidFill>
              </a:rPr>
              <a:t>Visualization stays in the loop</a:t>
            </a:r>
            <a:endParaRPr lang="en-US" sz="1650" dirty="0"/>
          </a:p>
        </p:txBody>
      </p:sp>
      <p:sp>
        <p:nvSpPr>
          <p:cNvPr id="44" name="Text 35">
            <a:extLst>
              <a:ext uri="{FF2B5EF4-FFF2-40B4-BE49-F238E27FC236}">
                <a16:creationId xmlns:a16="http://schemas.microsoft.com/office/drawing/2014/main" id="{35BD61A4-E25C-F959-434A-FC05ABF2EDC9}"/>
              </a:ext>
            </a:extLst>
          </p:cNvPr>
          <p:cNvSpPr/>
          <p:nvPr/>
        </p:nvSpPr>
        <p:spPr>
          <a:xfrm>
            <a:off x="6130460" y="4462272"/>
            <a:ext cx="337413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1080" dirty="0">
                <a:solidFill>
                  <a:srgbClr val="A9BECC"/>
                </a:solidFill>
              </a:rPr>
              <a:t>Reconstructed images and volumes are returned for inspection by scientists and the AI-assisted interface.</a:t>
            </a:r>
            <a:endParaRPr lang="en-US" sz="1080" dirty="0"/>
          </a:p>
        </p:txBody>
      </p:sp>
      <p:sp>
        <p:nvSpPr>
          <p:cNvPr id="45" name="Shape 36">
            <a:extLst>
              <a:ext uri="{FF2B5EF4-FFF2-40B4-BE49-F238E27FC236}">
                <a16:creationId xmlns:a16="http://schemas.microsoft.com/office/drawing/2014/main" id="{A18F9C59-12DC-619F-B416-B2F3F538591C}"/>
              </a:ext>
            </a:extLst>
          </p:cNvPr>
          <p:cNvSpPr/>
          <p:nvPr/>
        </p:nvSpPr>
        <p:spPr>
          <a:xfrm>
            <a:off x="7580375" y="3511296"/>
            <a:ext cx="1" cy="393192"/>
          </a:xfrm>
          <a:prstGeom prst="line">
            <a:avLst/>
          </a:prstGeom>
          <a:noFill/>
          <a:ln w="25400">
            <a:solidFill>
              <a:srgbClr val="68D6A5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46" name="Shape 37">
            <a:extLst>
              <a:ext uri="{FF2B5EF4-FFF2-40B4-BE49-F238E27FC236}">
                <a16:creationId xmlns:a16="http://schemas.microsoft.com/office/drawing/2014/main" id="{A5D0F207-AE44-82AD-02B7-FF2C7F3B18CA}"/>
              </a:ext>
            </a:extLst>
          </p:cNvPr>
          <p:cNvSpPr/>
          <p:nvPr/>
        </p:nvSpPr>
        <p:spPr>
          <a:xfrm flipH="1">
            <a:off x="2121408" y="4462272"/>
            <a:ext cx="3076364" cy="1"/>
          </a:xfrm>
          <a:prstGeom prst="line">
            <a:avLst/>
          </a:prstGeom>
          <a:noFill/>
          <a:ln w="20320">
            <a:solidFill>
              <a:srgbClr val="68D6A5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47" name="Text 38">
            <a:extLst>
              <a:ext uri="{FF2B5EF4-FFF2-40B4-BE49-F238E27FC236}">
                <a16:creationId xmlns:a16="http://schemas.microsoft.com/office/drawing/2014/main" id="{970D15A2-FC66-3ADC-2343-481B9FC74165}"/>
              </a:ext>
            </a:extLst>
          </p:cNvPr>
          <p:cNvSpPr/>
          <p:nvPr/>
        </p:nvSpPr>
        <p:spPr>
          <a:xfrm>
            <a:off x="2500297" y="4206240"/>
            <a:ext cx="20574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68D6A5"/>
                </a:solidFill>
              </a:rPr>
              <a:t>visual outputs</a:t>
            </a:r>
            <a:endParaRPr lang="en-US" sz="950" dirty="0"/>
          </a:p>
        </p:txBody>
      </p:sp>
      <p:sp>
        <p:nvSpPr>
          <p:cNvPr id="48" name="Shape 39">
            <a:extLst>
              <a:ext uri="{FF2B5EF4-FFF2-40B4-BE49-F238E27FC236}">
                <a16:creationId xmlns:a16="http://schemas.microsoft.com/office/drawing/2014/main" id="{2A725104-6119-02EE-AE5D-A4FEDD99D8FD}"/>
              </a:ext>
            </a:extLst>
          </p:cNvPr>
          <p:cNvSpPr/>
          <p:nvPr/>
        </p:nvSpPr>
        <p:spPr>
          <a:xfrm>
            <a:off x="1807535" y="5760720"/>
            <a:ext cx="8601740" cy="530352"/>
          </a:xfrm>
          <a:prstGeom prst="roundRect">
            <a:avLst>
              <a:gd name="adj" fmla="val 6897"/>
            </a:avLst>
          </a:prstGeom>
          <a:solidFill>
            <a:srgbClr val="0D2D31"/>
          </a:solidFill>
          <a:ln w="11430">
            <a:solidFill>
              <a:srgbClr val="28D3C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9" name="Text 40">
            <a:extLst>
              <a:ext uri="{FF2B5EF4-FFF2-40B4-BE49-F238E27FC236}">
                <a16:creationId xmlns:a16="http://schemas.microsoft.com/office/drawing/2014/main" id="{65671416-EA80-A2FF-3351-075D978CCB7D}"/>
              </a:ext>
            </a:extLst>
          </p:cNvPr>
          <p:cNvSpPr/>
          <p:nvPr/>
        </p:nvSpPr>
        <p:spPr>
          <a:xfrm>
            <a:off x="1133856" y="5925312"/>
            <a:ext cx="994867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EFFFFD"/>
                </a:solidFill>
              </a:rPr>
              <a:t>SERVICE APIs MAKE THE SAME SCIENTIFIC WORKFLOW ACCESSIBLE TO USERS, VISUALIZATION TOOLS, AND AI AGENTS.</a:t>
            </a:r>
            <a:endParaRPr lang="en-US" sz="1300" dirty="0"/>
          </a:p>
        </p:txBody>
      </p:sp>
      <p:sp>
        <p:nvSpPr>
          <p:cNvPr id="50" name="Shape 36">
            <a:extLst>
              <a:ext uri="{FF2B5EF4-FFF2-40B4-BE49-F238E27FC236}">
                <a16:creationId xmlns:a16="http://schemas.microsoft.com/office/drawing/2014/main" id="{11F0971E-A791-4C45-B6C5-C167CB3DC084}"/>
              </a:ext>
            </a:extLst>
          </p:cNvPr>
          <p:cNvSpPr/>
          <p:nvPr/>
        </p:nvSpPr>
        <p:spPr>
          <a:xfrm flipH="1">
            <a:off x="8774620" y="3153156"/>
            <a:ext cx="396812" cy="6096"/>
          </a:xfrm>
          <a:prstGeom prst="line">
            <a:avLst/>
          </a:prstGeom>
          <a:noFill/>
          <a:ln w="25400">
            <a:solidFill>
              <a:srgbClr val="68D6A5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524FEBD0-8C99-4A56-504D-A36EAF541A75}"/>
              </a:ext>
            </a:extLst>
          </p:cNvPr>
          <p:cNvSpPr txBox="1"/>
          <p:nvPr/>
        </p:nvSpPr>
        <p:spPr>
          <a:xfrm>
            <a:off x="8739929" y="1233797"/>
            <a:ext cx="3319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MAX IV by Aleko Lilius and RI.SE </a:t>
            </a:r>
          </a:p>
        </p:txBody>
      </p:sp>
    </p:spTree>
    <p:extLst>
      <p:ext uri="{BB962C8B-B14F-4D97-AF65-F5344CB8AC3E}">
        <p14:creationId xmlns:p14="http://schemas.microsoft.com/office/powerpoint/2010/main" val="17748379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A18E2DA-E613-D617-FA0E-F03FEEB97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201" y="2368698"/>
            <a:ext cx="3647726" cy="1228028"/>
          </a:xfrm>
        </p:spPr>
        <p:txBody>
          <a:bodyPr/>
          <a:lstStyle/>
          <a:p>
            <a:r>
              <a:rPr lang="en-US" dirty="0"/>
              <a:t>Aleko Lilius (MAX IV) &amp; MIMER - </a:t>
            </a:r>
            <a:r>
              <a:rPr lang="en-US" dirty="0" err="1"/>
              <a:t>RI.se</a:t>
            </a:r>
            <a:r>
              <a:rPr lang="en-US" dirty="0"/>
              <a:t>:</a:t>
            </a:r>
            <a:br>
              <a:rPr lang="en-US" dirty="0"/>
            </a:br>
            <a:r>
              <a:rPr lang="en-US" sz="2400" i="1" dirty="0" err="1"/>
              <a:t>stomo</a:t>
            </a:r>
            <a:r>
              <a:rPr lang="en-US" sz="2400" i="1" dirty="0"/>
              <a:t> MCP demonstrator</a:t>
            </a:r>
            <a:endParaRPr lang="en-US" i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61FCB6-1296-CDA8-B561-B45DB81C5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113" y="62067"/>
            <a:ext cx="7608887" cy="6733865"/>
          </a:xfrm>
          <a:prstGeom prst="rect">
            <a:avLst/>
          </a:prstGeom>
          <a:noFill/>
        </p:spPr>
      </p:pic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CD489234-FFE2-C71F-B96D-62E9C309CBC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05662" y="6130977"/>
            <a:ext cx="2677381" cy="502490"/>
          </a:xfrm>
        </p:spPr>
        <p:txBody>
          <a:bodyPr/>
          <a:lstStyle/>
          <a:p>
            <a:r>
              <a:rPr lang="en-US" dirty="0"/>
              <a:t>SCIENTIFIC DATA</a:t>
            </a:r>
          </a:p>
        </p:txBody>
      </p:sp>
    </p:spTree>
    <p:extLst>
      <p:ext uri="{BB962C8B-B14F-4D97-AF65-F5344CB8AC3E}">
        <p14:creationId xmlns:p14="http://schemas.microsoft.com/office/powerpoint/2010/main" val="29045822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1">
            <a:extLst>
              <a:ext uri="{FF2B5EF4-FFF2-40B4-BE49-F238E27FC236}">
                <a16:creationId xmlns:a16="http://schemas.microsoft.com/office/drawing/2014/main" id="{47EFD6DF-9720-E6CF-E9BE-03E67792609E}"/>
              </a:ext>
            </a:extLst>
          </p:cNvPr>
          <p:cNvSpPr/>
          <p:nvPr/>
        </p:nvSpPr>
        <p:spPr>
          <a:xfrm>
            <a:off x="566928" y="310896"/>
            <a:ext cx="10881360" cy="4480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4FAFD"/>
                </a:solidFill>
              </a:rPr>
              <a:t>The visualization problem: one volume is too large for one view</a:t>
            </a:r>
            <a:endParaRPr lang="en-US" sz="2800" dirty="0"/>
          </a:p>
        </p:txBody>
      </p:sp>
      <p:sp>
        <p:nvSpPr>
          <p:cNvPr id="6" name="Text 2">
            <a:extLst>
              <a:ext uri="{FF2B5EF4-FFF2-40B4-BE49-F238E27FC236}">
                <a16:creationId xmlns:a16="http://schemas.microsoft.com/office/drawing/2014/main" id="{E0E00842-8195-E653-6201-8003E56ABD2C}"/>
              </a:ext>
            </a:extLst>
          </p:cNvPr>
          <p:cNvSpPr/>
          <p:nvPr/>
        </p:nvSpPr>
        <p:spPr>
          <a:xfrm>
            <a:off x="585216" y="859536"/>
            <a:ext cx="1078992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A9BECC"/>
                </a:solidFill>
              </a:rPr>
              <a:t>Pyramidal OME-Zarr datasets provide the right resolution for the current zoom level.</a:t>
            </a:r>
            <a:endParaRPr lang="en-US" sz="1400" dirty="0"/>
          </a:p>
        </p:txBody>
      </p:sp>
      <p:sp>
        <p:nvSpPr>
          <p:cNvPr id="7" name="Shape 5">
            <a:extLst>
              <a:ext uri="{FF2B5EF4-FFF2-40B4-BE49-F238E27FC236}">
                <a16:creationId xmlns:a16="http://schemas.microsoft.com/office/drawing/2014/main" id="{62A1EE03-C8BF-C7D4-CADC-42A5DEBB05ED}"/>
              </a:ext>
            </a:extLst>
          </p:cNvPr>
          <p:cNvSpPr/>
          <p:nvPr/>
        </p:nvSpPr>
        <p:spPr>
          <a:xfrm>
            <a:off x="566928" y="1353312"/>
            <a:ext cx="3657600" cy="4553712"/>
          </a:xfrm>
          <a:prstGeom prst="roundRect">
            <a:avLst>
              <a:gd name="adj" fmla="val 1500"/>
            </a:avLst>
          </a:prstGeom>
          <a:solidFill>
            <a:srgbClr val="101B28"/>
          </a:solidFill>
          <a:ln w="12700">
            <a:solidFill>
              <a:srgbClr val="49607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423056FB-0B0A-6CB2-E94E-80DDA92E2919}"/>
              </a:ext>
            </a:extLst>
          </p:cNvPr>
          <p:cNvSpPr/>
          <p:nvPr/>
        </p:nvSpPr>
        <p:spPr>
          <a:xfrm>
            <a:off x="841248" y="1618488"/>
            <a:ext cx="1828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30" b="1" kern="0" spc="140" dirty="0">
                <a:solidFill>
                  <a:srgbClr val="F4B84D"/>
                </a:solidFill>
              </a:rPr>
              <a:t>THE PROBLEM</a:t>
            </a:r>
            <a:endParaRPr lang="en-US" sz="1130" dirty="0"/>
          </a:p>
        </p:txBody>
      </p:sp>
      <p:pic>
        <p:nvPicPr>
          <p:cNvPr id="9" name="Image 0" descr="preencoded.png">
            <a:extLst>
              <a:ext uri="{FF2B5EF4-FFF2-40B4-BE49-F238E27FC236}">
                <a16:creationId xmlns:a16="http://schemas.microsoft.com/office/drawing/2014/main" id="{C68BBA54-654C-9588-01D0-C60D7037A85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14400" y="2039112"/>
            <a:ext cx="658368" cy="658368"/>
          </a:xfrm>
          <a:prstGeom prst="rect">
            <a:avLst/>
          </a:prstGeom>
        </p:spPr>
      </p:pic>
      <p:sp>
        <p:nvSpPr>
          <p:cNvPr id="10" name="Text 7">
            <a:extLst>
              <a:ext uri="{FF2B5EF4-FFF2-40B4-BE49-F238E27FC236}">
                <a16:creationId xmlns:a16="http://schemas.microsoft.com/office/drawing/2014/main" id="{795C7C0F-0BF9-74DE-BBBA-91178E2210D6}"/>
              </a:ext>
            </a:extLst>
          </p:cNvPr>
          <p:cNvSpPr/>
          <p:nvPr/>
        </p:nvSpPr>
        <p:spPr>
          <a:xfrm>
            <a:off x="1773936" y="2084832"/>
            <a:ext cx="199339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4FAFD"/>
                </a:solidFill>
              </a:rPr>
              <a:t>TB-scale 3D volumes</a:t>
            </a:r>
            <a:endParaRPr lang="en-US" sz="2000" dirty="0"/>
          </a:p>
        </p:txBody>
      </p:sp>
      <p:sp>
        <p:nvSpPr>
          <p:cNvPr id="11" name="Text 8">
            <a:extLst>
              <a:ext uri="{FF2B5EF4-FFF2-40B4-BE49-F238E27FC236}">
                <a16:creationId xmlns:a16="http://schemas.microsoft.com/office/drawing/2014/main" id="{A4BDFE43-6ADE-52C9-BBBE-048D32626826}"/>
              </a:ext>
            </a:extLst>
          </p:cNvPr>
          <p:cNvSpPr/>
          <p:nvPr/>
        </p:nvSpPr>
        <p:spPr>
          <a:xfrm>
            <a:off x="877824" y="2761488"/>
            <a:ext cx="30175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A9BECC"/>
                </a:solidFill>
              </a:rPr>
              <a:t>A viewer rarely needs every voxel at full resolution. Loading or transferring the entire volume delays exploration and remote visualization.</a:t>
            </a:r>
            <a:endParaRPr lang="en-US" sz="1400" dirty="0"/>
          </a:p>
        </p:txBody>
      </p:sp>
      <p:sp>
        <p:nvSpPr>
          <p:cNvPr id="12" name="Shape 9">
            <a:extLst>
              <a:ext uri="{FF2B5EF4-FFF2-40B4-BE49-F238E27FC236}">
                <a16:creationId xmlns:a16="http://schemas.microsoft.com/office/drawing/2014/main" id="{A77A293B-109D-0338-079E-AC668D1DD13C}"/>
              </a:ext>
            </a:extLst>
          </p:cNvPr>
          <p:cNvSpPr/>
          <p:nvPr/>
        </p:nvSpPr>
        <p:spPr>
          <a:xfrm>
            <a:off x="877824" y="3913632"/>
            <a:ext cx="3035808" cy="1371600"/>
          </a:xfrm>
          <a:prstGeom prst="roundRect">
            <a:avLst>
              <a:gd name="adj" fmla="val 3333"/>
            </a:avLst>
          </a:prstGeom>
          <a:solidFill>
            <a:srgbClr val="0D1D2B"/>
          </a:solidFill>
          <a:ln w="13970">
            <a:solidFill>
              <a:srgbClr val="F4B84D"/>
            </a:solidFill>
            <a:prstDash val="solid"/>
          </a:ln>
          <a:effectLst>
            <a:outerShdw blurRad="15240" dist="63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3" name="Image 1" descr="preencoded.png">
            <a:extLst>
              <a:ext uri="{FF2B5EF4-FFF2-40B4-BE49-F238E27FC236}">
                <a16:creationId xmlns:a16="http://schemas.microsoft.com/office/drawing/2014/main" id="{29CCA605-1859-62C9-5CD5-7995DB7E828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2416" y="4096512"/>
            <a:ext cx="365760" cy="365760"/>
          </a:xfrm>
          <a:prstGeom prst="rect">
            <a:avLst/>
          </a:prstGeom>
        </p:spPr>
      </p:pic>
      <p:sp>
        <p:nvSpPr>
          <p:cNvPr id="14" name="Text 10">
            <a:extLst>
              <a:ext uri="{FF2B5EF4-FFF2-40B4-BE49-F238E27FC236}">
                <a16:creationId xmlns:a16="http://schemas.microsoft.com/office/drawing/2014/main" id="{FAFD4EF2-1F3B-2A33-DF7E-44B5363A444F}"/>
              </a:ext>
            </a:extLst>
          </p:cNvPr>
          <p:cNvSpPr/>
          <p:nvPr/>
        </p:nvSpPr>
        <p:spPr>
          <a:xfrm>
            <a:off x="1536192" y="406908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4FAFD"/>
                </a:solidFill>
              </a:rPr>
              <a:t>Mismatch</a:t>
            </a:r>
            <a:endParaRPr lang="en-US" sz="1500" dirty="0"/>
          </a:p>
        </p:txBody>
      </p:sp>
      <p:sp>
        <p:nvSpPr>
          <p:cNvPr id="15" name="Text 11">
            <a:extLst>
              <a:ext uri="{FF2B5EF4-FFF2-40B4-BE49-F238E27FC236}">
                <a16:creationId xmlns:a16="http://schemas.microsoft.com/office/drawing/2014/main" id="{F2F63512-3537-03E5-B8C9-F985BB9B4E5C}"/>
              </a:ext>
            </a:extLst>
          </p:cNvPr>
          <p:cNvSpPr/>
          <p:nvPr/>
        </p:nvSpPr>
        <p:spPr>
          <a:xfrm>
            <a:off x="1042416" y="4544568"/>
            <a:ext cx="2706624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30" dirty="0">
                <a:solidFill>
                  <a:srgbClr val="A9BECC"/>
                </a:solidFill>
              </a:rPr>
              <a:t>Full-resolution storage is optimized for the scientific record, not every interactive view.</a:t>
            </a:r>
            <a:endParaRPr lang="en-US" sz="1130" dirty="0"/>
          </a:p>
        </p:txBody>
      </p:sp>
      <p:sp>
        <p:nvSpPr>
          <p:cNvPr id="16" name="Shape 12">
            <a:extLst>
              <a:ext uri="{FF2B5EF4-FFF2-40B4-BE49-F238E27FC236}">
                <a16:creationId xmlns:a16="http://schemas.microsoft.com/office/drawing/2014/main" id="{6C5C2E3A-20F0-5D44-146C-EE2D14EAB9CE}"/>
              </a:ext>
            </a:extLst>
          </p:cNvPr>
          <p:cNvSpPr/>
          <p:nvPr/>
        </p:nvSpPr>
        <p:spPr>
          <a:xfrm>
            <a:off x="4443984" y="3127248"/>
            <a:ext cx="530352" cy="457200"/>
          </a:xfrm>
          <a:prstGeom prst="chevron">
            <a:avLst/>
          </a:prstGeom>
          <a:solidFill>
            <a:srgbClr val="28D3CF"/>
          </a:solidFill>
          <a:ln w="12700">
            <a:solidFill>
              <a:srgbClr val="28D3C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3">
            <a:extLst>
              <a:ext uri="{FF2B5EF4-FFF2-40B4-BE49-F238E27FC236}">
                <a16:creationId xmlns:a16="http://schemas.microsoft.com/office/drawing/2014/main" id="{3A0804B5-6C9E-857B-42FB-EE34490908E7}"/>
              </a:ext>
            </a:extLst>
          </p:cNvPr>
          <p:cNvSpPr/>
          <p:nvPr/>
        </p:nvSpPr>
        <p:spPr>
          <a:xfrm>
            <a:off x="4279392" y="2816352"/>
            <a:ext cx="87782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28D3CF"/>
                </a:solidFill>
              </a:rPr>
              <a:t>PYRAMID</a:t>
            </a:r>
            <a:endParaRPr lang="en-US" sz="900" dirty="0"/>
          </a:p>
        </p:txBody>
      </p:sp>
      <p:sp>
        <p:nvSpPr>
          <p:cNvPr id="18" name="Shape 14">
            <a:extLst>
              <a:ext uri="{FF2B5EF4-FFF2-40B4-BE49-F238E27FC236}">
                <a16:creationId xmlns:a16="http://schemas.microsoft.com/office/drawing/2014/main" id="{BF37E368-8767-7649-CF1D-2F859DB2BC62}"/>
              </a:ext>
            </a:extLst>
          </p:cNvPr>
          <p:cNvSpPr/>
          <p:nvPr/>
        </p:nvSpPr>
        <p:spPr>
          <a:xfrm>
            <a:off x="5212080" y="1353312"/>
            <a:ext cx="6419088" cy="4553712"/>
          </a:xfrm>
          <a:prstGeom prst="roundRect">
            <a:avLst>
              <a:gd name="adj" fmla="val 1205"/>
            </a:avLst>
          </a:prstGeom>
          <a:solidFill>
            <a:srgbClr val="081B29"/>
          </a:solidFill>
          <a:ln w="12700">
            <a:solidFill>
              <a:srgbClr val="28D3CF">
                <a:alpha val="6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5">
            <a:extLst>
              <a:ext uri="{FF2B5EF4-FFF2-40B4-BE49-F238E27FC236}">
                <a16:creationId xmlns:a16="http://schemas.microsoft.com/office/drawing/2014/main" id="{987ABD06-D200-346F-B722-C6371E7E9294}"/>
              </a:ext>
            </a:extLst>
          </p:cNvPr>
          <p:cNvSpPr/>
          <p:nvPr/>
        </p:nvSpPr>
        <p:spPr>
          <a:xfrm>
            <a:off x="5504688" y="1618488"/>
            <a:ext cx="3886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30" b="1" kern="0" spc="125" dirty="0">
                <a:solidFill>
                  <a:srgbClr val="28D3CF"/>
                </a:solidFill>
              </a:rPr>
              <a:t>OME-ZARR MULTISCALE REPRESENTATION</a:t>
            </a:r>
            <a:endParaRPr lang="en-US" sz="1130" dirty="0"/>
          </a:p>
        </p:txBody>
      </p:sp>
      <p:sp>
        <p:nvSpPr>
          <p:cNvPr id="20" name="Shape 16">
            <a:extLst>
              <a:ext uri="{FF2B5EF4-FFF2-40B4-BE49-F238E27FC236}">
                <a16:creationId xmlns:a16="http://schemas.microsoft.com/office/drawing/2014/main" id="{AD7AFC1F-51D4-CB04-0AC7-5FB8A6D56D9C}"/>
              </a:ext>
            </a:extLst>
          </p:cNvPr>
          <p:cNvSpPr/>
          <p:nvPr/>
        </p:nvSpPr>
        <p:spPr>
          <a:xfrm>
            <a:off x="5715000" y="2194560"/>
            <a:ext cx="5349240" cy="658368"/>
          </a:xfrm>
          <a:prstGeom prst="roundRect">
            <a:avLst>
              <a:gd name="adj" fmla="val 5556"/>
            </a:avLst>
          </a:prstGeom>
          <a:solidFill>
            <a:srgbClr val="102839"/>
          </a:solidFill>
          <a:ln w="13970">
            <a:solidFill>
              <a:srgbClr val="B99A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1" name="Image 2" descr="preencoded.png">
            <a:extLst>
              <a:ext uri="{FF2B5EF4-FFF2-40B4-BE49-F238E27FC236}">
                <a16:creationId xmlns:a16="http://schemas.microsoft.com/office/drawing/2014/main" id="{8C86B982-C1DE-9A1A-3901-7294195EA43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870448" y="2359152"/>
            <a:ext cx="310896" cy="310896"/>
          </a:xfrm>
          <a:prstGeom prst="rect">
            <a:avLst/>
          </a:prstGeom>
        </p:spPr>
      </p:pic>
      <p:sp>
        <p:nvSpPr>
          <p:cNvPr id="22" name="Text 17">
            <a:extLst>
              <a:ext uri="{FF2B5EF4-FFF2-40B4-BE49-F238E27FC236}">
                <a16:creationId xmlns:a16="http://schemas.microsoft.com/office/drawing/2014/main" id="{AE12C6D5-98F2-C6CA-E42E-80CB312EBDCA}"/>
              </a:ext>
            </a:extLst>
          </p:cNvPr>
          <p:cNvSpPr/>
          <p:nvPr/>
        </p:nvSpPr>
        <p:spPr>
          <a:xfrm>
            <a:off x="6336792" y="2377440"/>
            <a:ext cx="454456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b="1" dirty="0">
                <a:solidFill>
                  <a:srgbClr val="F4FAFD"/>
                </a:solidFill>
              </a:rPr>
              <a:t>Level 0  •  full resolution</a:t>
            </a:r>
            <a:endParaRPr lang="en-US" sz="1250" dirty="0"/>
          </a:p>
        </p:txBody>
      </p:sp>
      <p:sp>
        <p:nvSpPr>
          <p:cNvPr id="23" name="Shape 18">
            <a:extLst>
              <a:ext uri="{FF2B5EF4-FFF2-40B4-BE49-F238E27FC236}">
                <a16:creationId xmlns:a16="http://schemas.microsoft.com/office/drawing/2014/main" id="{50FAA234-16A8-74B5-4D1F-E3739689147D}"/>
              </a:ext>
            </a:extLst>
          </p:cNvPr>
          <p:cNvSpPr/>
          <p:nvPr/>
        </p:nvSpPr>
        <p:spPr>
          <a:xfrm>
            <a:off x="6080760" y="2980944"/>
            <a:ext cx="4617720" cy="658368"/>
          </a:xfrm>
          <a:prstGeom prst="roundRect">
            <a:avLst>
              <a:gd name="adj" fmla="val 5556"/>
            </a:avLst>
          </a:prstGeom>
          <a:solidFill>
            <a:srgbClr val="102839"/>
          </a:solidFill>
          <a:ln w="13970">
            <a:solidFill>
              <a:srgbClr val="58BFF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4" name="Image 3" descr="preencoded.png">
            <a:extLst>
              <a:ext uri="{FF2B5EF4-FFF2-40B4-BE49-F238E27FC236}">
                <a16:creationId xmlns:a16="http://schemas.microsoft.com/office/drawing/2014/main" id="{C2F5A2A8-7246-F75B-A72B-AB56775F880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36208" y="3145536"/>
            <a:ext cx="310896" cy="310896"/>
          </a:xfrm>
          <a:prstGeom prst="rect">
            <a:avLst/>
          </a:prstGeom>
        </p:spPr>
      </p:pic>
      <p:sp>
        <p:nvSpPr>
          <p:cNvPr id="25" name="Text 19">
            <a:extLst>
              <a:ext uri="{FF2B5EF4-FFF2-40B4-BE49-F238E27FC236}">
                <a16:creationId xmlns:a16="http://schemas.microsoft.com/office/drawing/2014/main" id="{10597472-AD69-E7AE-2458-65C9379548E9}"/>
              </a:ext>
            </a:extLst>
          </p:cNvPr>
          <p:cNvSpPr/>
          <p:nvPr/>
        </p:nvSpPr>
        <p:spPr>
          <a:xfrm>
            <a:off x="6702552" y="3163824"/>
            <a:ext cx="381304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b="1" dirty="0">
                <a:solidFill>
                  <a:srgbClr val="F4FAFD"/>
                </a:solidFill>
              </a:rPr>
              <a:t>Level 1  •  downscaled</a:t>
            </a:r>
            <a:endParaRPr lang="en-US" sz="1250" dirty="0"/>
          </a:p>
        </p:txBody>
      </p:sp>
      <p:sp>
        <p:nvSpPr>
          <p:cNvPr id="26" name="Shape 20">
            <a:extLst>
              <a:ext uri="{FF2B5EF4-FFF2-40B4-BE49-F238E27FC236}">
                <a16:creationId xmlns:a16="http://schemas.microsoft.com/office/drawing/2014/main" id="{FF8BB169-98E3-25A0-BC75-8BEFE8DEA57D}"/>
              </a:ext>
            </a:extLst>
          </p:cNvPr>
          <p:cNvSpPr/>
          <p:nvPr/>
        </p:nvSpPr>
        <p:spPr>
          <a:xfrm>
            <a:off x="6446520" y="3767328"/>
            <a:ext cx="3886200" cy="658368"/>
          </a:xfrm>
          <a:prstGeom prst="roundRect">
            <a:avLst>
              <a:gd name="adj" fmla="val 5556"/>
            </a:avLst>
          </a:prstGeom>
          <a:solidFill>
            <a:srgbClr val="102839"/>
          </a:solidFill>
          <a:ln w="13970">
            <a:solidFill>
              <a:srgbClr val="28D3C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7" name="Image 4" descr="preencoded.png">
            <a:extLst>
              <a:ext uri="{FF2B5EF4-FFF2-40B4-BE49-F238E27FC236}">
                <a16:creationId xmlns:a16="http://schemas.microsoft.com/office/drawing/2014/main" id="{38311C7D-DA29-F022-00E3-E1766E1E5C8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601968" y="3931920"/>
            <a:ext cx="310896" cy="310896"/>
          </a:xfrm>
          <a:prstGeom prst="rect">
            <a:avLst/>
          </a:prstGeom>
        </p:spPr>
      </p:pic>
      <p:sp>
        <p:nvSpPr>
          <p:cNvPr id="28" name="Text 21">
            <a:extLst>
              <a:ext uri="{FF2B5EF4-FFF2-40B4-BE49-F238E27FC236}">
                <a16:creationId xmlns:a16="http://schemas.microsoft.com/office/drawing/2014/main" id="{AF8D5161-F538-C786-3406-B707CB8C3F13}"/>
              </a:ext>
            </a:extLst>
          </p:cNvPr>
          <p:cNvSpPr/>
          <p:nvPr/>
        </p:nvSpPr>
        <p:spPr>
          <a:xfrm>
            <a:off x="7068312" y="3950208"/>
            <a:ext cx="308152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b="1" dirty="0">
                <a:solidFill>
                  <a:srgbClr val="F4FAFD"/>
                </a:solidFill>
              </a:rPr>
              <a:t>Level 2  •  overview</a:t>
            </a:r>
            <a:endParaRPr lang="en-US" sz="1250" dirty="0"/>
          </a:p>
        </p:txBody>
      </p:sp>
      <p:sp>
        <p:nvSpPr>
          <p:cNvPr id="29" name="Shape 22">
            <a:extLst>
              <a:ext uri="{FF2B5EF4-FFF2-40B4-BE49-F238E27FC236}">
                <a16:creationId xmlns:a16="http://schemas.microsoft.com/office/drawing/2014/main" id="{195E98AA-5BA9-C013-B82E-EA28D84C7482}"/>
              </a:ext>
            </a:extLst>
          </p:cNvPr>
          <p:cNvSpPr/>
          <p:nvPr/>
        </p:nvSpPr>
        <p:spPr>
          <a:xfrm>
            <a:off x="6821424" y="4553712"/>
            <a:ext cx="3136392" cy="658368"/>
          </a:xfrm>
          <a:prstGeom prst="roundRect">
            <a:avLst>
              <a:gd name="adj" fmla="val 5556"/>
            </a:avLst>
          </a:prstGeom>
          <a:solidFill>
            <a:srgbClr val="102839"/>
          </a:solidFill>
          <a:ln w="13970">
            <a:solidFill>
              <a:srgbClr val="68D6A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0" name="Image 5" descr="preencoded.png">
            <a:extLst>
              <a:ext uri="{FF2B5EF4-FFF2-40B4-BE49-F238E27FC236}">
                <a16:creationId xmlns:a16="http://schemas.microsoft.com/office/drawing/2014/main" id="{B12F1603-AFE9-08A8-06E0-60F686C75FD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976872" y="4718304"/>
            <a:ext cx="310896" cy="310896"/>
          </a:xfrm>
          <a:prstGeom prst="rect">
            <a:avLst/>
          </a:prstGeom>
        </p:spPr>
      </p:pic>
      <p:sp>
        <p:nvSpPr>
          <p:cNvPr id="31" name="Text 23">
            <a:extLst>
              <a:ext uri="{FF2B5EF4-FFF2-40B4-BE49-F238E27FC236}">
                <a16:creationId xmlns:a16="http://schemas.microsoft.com/office/drawing/2014/main" id="{2DB225BC-4904-A897-342F-BB898C6E744D}"/>
              </a:ext>
            </a:extLst>
          </p:cNvPr>
          <p:cNvSpPr/>
          <p:nvPr/>
        </p:nvSpPr>
        <p:spPr>
          <a:xfrm>
            <a:off x="7443216" y="4736592"/>
            <a:ext cx="2331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b="1" dirty="0">
                <a:solidFill>
                  <a:srgbClr val="F4FAFD"/>
                </a:solidFill>
              </a:rPr>
              <a:t>Level 3  •  fast navigation</a:t>
            </a:r>
            <a:endParaRPr lang="en-US" sz="1250" dirty="0"/>
          </a:p>
        </p:txBody>
      </p:sp>
      <p:sp>
        <p:nvSpPr>
          <p:cNvPr id="32" name="Shape 24">
            <a:extLst>
              <a:ext uri="{FF2B5EF4-FFF2-40B4-BE49-F238E27FC236}">
                <a16:creationId xmlns:a16="http://schemas.microsoft.com/office/drawing/2014/main" id="{A2307C04-F6AB-0506-D3AD-0F7ADFD147CA}"/>
              </a:ext>
            </a:extLst>
          </p:cNvPr>
          <p:cNvSpPr/>
          <p:nvPr/>
        </p:nvSpPr>
        <p:spPr>
          <a:xfrm>
            <a:off x="2528888" y="6035040"/>
            <a:ext cx="7246048" cy="429768"/>
          </a:xfrm>
          <a:prstGeom prst="roundRect">
            <a:avLst>
              <a:gd name="adj" fmla="val 8511"/>
            </a:avLst>
          </a:prstGeom>
          <a:solidFill>
            <a:srgbClr val="0D2D31"/>
          </a:solidFill>
          <a:ln w="10160">
            <a:solidFill>
              <a:srgbClr val="28D3C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25">
            <a:extLst>
              <a:ext uri="{FF2B5EF4-FFF2-40B4-BE49-F238E27FC236}">
                <a16:creationId xmlns:a16="http://schemas.microsoft.com/office/drawing/2014/main" id="{3611E6F2-3DDF-A47B-241C-A10D80B2B891}"/>
              </a:ext>
            </a:extLst>
          </p:cNvPr>
          <p:cNvSpPr/>
          <p:nvPr/>
        </p:nvSpPr>
        <p:spPr>
          <a:xfrm>
            <a:off x="1188720" y="6153912"/>
            <a:ext cx="9820656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EFFFFD"/>
                </a:solidFill>
              </a:rPr>
              <a:t>THE VIEWER STREAMS ONLY THE RESOLUTION AND CHUNKS NEEDED FOR THE CURRENT VIEW.</a:t>
            </a: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36316441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4EB845-BDBE-8904-0EB0-A55F5282F0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>
            <a:extLst>
              <a:ext uri="{FF2B5EF4-FFF2-40B4-BE49-F238E27FC236}">
                <a16:creationId xmlns:a16="http://schemas.microsoft.com/office/drawing/2014/main" id="{4D027735-1FD4-7FED-BDCF-1B8DC2BD4E43}"/>
              </a:ext>
            </a:extLst>
          </p:cNvPr>
          <p:cNvSpPr/>
          <p:nvPr/>
        </p:nvSpPr>
        <p:spPr>
          <a:xfrm>
            <a:off x="566928" y="310896"/>
            <a:ext cx="10881360" cy="4480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i="1" dirty="0">
                <a:solidFill>
                  <a:srgbClr val="F4FAFD"/>
                </a:solidFill>
              </a:rPr>
              <a:t>Daniel White</a:t>
            </a:r>
            <a:r>
              <a:rPr lang="en-US" sz="2800" b="1" dirty="0">
                <a:solidFill>
                  <a:srgbClr val="F4FAFD"/>
                </a:solidFill>
              </a:rPr>
              <a:t>’s project: serve HDF5 as OME-Zarr in JupyterLab</a:t>
            </a:r>
            <a:endParaRPr lang="en-US" sz="2800" dirty="0"/>
          </a:p>
        </p:txBody>
      </p:sp>
      <p:sp>
        <p:nvSpPr>
          <p:cNvPr id="3" name="Text 2">
            <a:extLst>
              <a:ext uri="{FF2B5EF4-FFF2-40B4-BE49-F238E27FC236}">
                <a16:creationId xmlns:a16="http://schemas.microsoft.com/office/drawing/2014/main" id="{085DDF69-4000-7539-17E2-7AFAEFC23D78}"/>
              </a:ext>
            </a:extLst>
          </p:cNvPr>
          <p:cNvSpPr/>
          <p:nvPr/>
        </p:nvSpPr>
        <p:spPr>
          <a:xfrm>
            <a:off x="585216" y="859536"/>
            <a:ext cx="1078992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A9BECC"/>
                </a:solidFill>
              </a:rPr>
              <a:t>hdf5-zarr-server provides a virtual Zarr HTTP view without copying or converting the reconstruction.</a:t>
            </a:r>
            <a:endParaRPr lang="en-US" sz="1400" dirty="0"/>
          </a:p>
        </p:txBody>
      </p:sp>
      <p:sp>
        <p:nvSpPr>
          <p:cNvPr id="5" name="Shape 5">
            <a:extLst>
              <a:ext uri="{FF2B5EF4-FFF2-40B4-BE49-F238E27FC236}">
                <a16:creationId xmlns:a16="http://schemas.microsoft.com/office/drawing/2014/main" id="{45B8FA3F-CA0D-877D-0463-96A29BF2F22E}"/>
              </a:ext>
            </a:extLst>
          </p:cNvPr>
          <p:cNvSpPr/>
          <p:nvPr/>
        </p:nvSpPr>
        <p:spPr>
          <a:xfrm>
            <a:off x="594360" y="1572768"/>
            <a:ext cx="2084832" cy="1901952"/>
          </a:xfrm>
          <a:prstGeom prst="roundRect">
            <a:avLst>
              <a:gd name="adj" fmla="val 2885"/>
            </a:avLst>
          </a:prstGeom>
          <a:solidFill>
            <a:srgbClr val="0D1D2B"/>
          </a:solidFill>
          <a:ln w="14605">
            <a:solidFill>
              <a:srgbClr val="F4B84D"/>
            </a:solidFill>
            <a:prstDash val="solid"/>
          </a:ln>
          <a:effectLst>
            <a:outerShdw blurRad="15240" dist="63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>
            <a:extLst>
              <a:ext uri="{FF2B5EF4-FFF2-40B4-BE49-F238E27FC236}">
                <a16:creationId xmlns:a16="http://schemas.microsoft.com/office/drawing/2014/main" id="{E741134D-9915-8063-2BBE-7CFB27017B1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95528" y="1828800"/>
            <a:ext cx="438912" cy="438912"/>
          </a:xfrm>
          <a:prstGeom prst="rect">
            <a:avLst/>
          </a:prstGeom>
        </p:spPr>
      </p:pic>
      <p:sp>
        <p:nvSpPr>
          <p:cNvPr id="7" name="Text 6">
            <a:extLst>
              <a:ext uri="{FF2B5EF4-FFF2-40B4-BE49-F238E27FC236}">
                <a16:creationId xmlns:a16="http://schemas.microsoft.com/office/drawing/2014/main" id="{BA651C4A-5C4E-9CD7-F3F5-293BDEADA1C8}"/>
              </a:ext>
            </a:extLst>
          </p:cNvPr>
          <p:cNvSpPr/>
          <p:nvPr/>
        </p:nvSpPr>
        <p:spPr>
          <a:xfrm>
            <a:off x="1362456" y="1783080"/>
            <a:ext cx="113385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F4FAFD"/>
                </a:solidFill>
              </a:rPr>
              <a:t>HDF5 reconstruction</a:t>
            </a:r>
            <a:endParaRPr lang="en-US" sz="1600" dirty="0"/>
          </a:p>
        </p:txBody>
      </p:sp>
      <p:sp>
        <p:nvSpPr>
          <p:cNvPr id="8" name="Text 7">
            <a:extLst>
              <a:ext uri="{FF2B5EF4-FFF2-40B4-BE49-F238E27FC236}">
                <a16:creationId xmlns:a16="http://schemas.microsoft.com/office/drawing/2014/main" id="{7D6FEFC6-D899-EAEF-59BD-8974D8DF7701}"/>
              </a:ext>
            </a:extLst>
          </p:cNvPr>
          <p:cNvSpPr/>
          <p:nvPr/>
        </p:nvSpPr>
        <p:spPr>
          <a:xfrm>
            <a:off x="795528" y="2404872"/>
            <a:ext cx="1682496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80" dirty="0">
                <a:solidFill>
                  <a:srgbClr val="A9BECC"/>
                </a:solidFill>
              </a:rPr>
              <a:t>Chunked, pyramidal datasets remain the stored scientific object</a:t>
            </a:r>
            <a:endParaRPr lang="en-US" sz="1080" dirty="0"/>
          </a:p>
        </p:txBody>
      </p:sp>
      <p:sp>
        <p:nvSpPr>
          <p:cNvPr id="9" name="Shape 8">
            <a:extLst>
              <a:ext uri="{FF2B5EF4-FFF2-40B4-BE49-F238E27FC236}">
                <a16:creationId xmlns:a16="http://schemas.microsoft.com/office/drawing/2014/main" id="{5CAFE842-702B-9CE7-AA7A-6B044BFA1F7A}"/>
              </a:ext>
            </a:extLst>
          </p:cNvPr>
          <p:cNvSpPr/>
          <p:nvPr/>
        </p:nvSpPr>
        <p:spPr>
          <a:xfrm>
            <a:off x="2816352" y="2331720"/>
            <a:ext cx="329184" cy="310896"/>
          </a:xfrm>
          <a:prstGeom prst="chevron">
            <a:avLst/>
          </a:prstGeom>
          <a:solidFill>
            <a:srgbClr val="28D3CF"/>
          </a:solidFill>
          <a:ln w="12700">
            <a:solidFill>
              <a:srgbClr val="28D3C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9">
            <a:extLst>
              <a:ext uri="{FF2B5EF4-FFF2-40B4-BE49-F238E27FC236}">
                <a16:creationId xmlns:a16="http://schemas.microsoft.com/office/drawing/2014/main" id="{221A9E3A-A59F-D5ED-B8EB-51B7B1F00EDA}"/>
              </a:ext>
            </a:extLst>
          </p:cNvPr>
          <p:cNvSpPr/>
          <p:nvPr/>
        </p:nvSpPr>
        <p:spPr>
          <a:xfrm>
            <a:off x="3099816" y="1572768"/>
            <a:ext cx="2176272" cy="1901952"/>
          </a:xfrm>
          <a:prstGeom prst="roundRect">
            <a:avLst>
              <a:gd name="adj" fmla="val 2885"/>
            </a:avLst>
          </a:prstGeom>
          <a:solidFill>
            <a:srgbClr val="0D1D2B"/>
          </a:solidFill>
          <a:ln w="14605">
            <a:solidFill>
              <a:srgbClr val="28D3CF"/>
            </a:solidFill>
            <a:prstDash val="solid"/>
          </a:ln>
          <a:effectLst>
            <a:outerShdw blurRad="15240" dist="63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>
            <a:extLst>
              <a:ext uri="{FF2B5EF4-FFF2-40B4-BE49-F238E27FC236}">
                <a16:creationId xmlns:a16="http://schemas.microsoft.com/office/drawing/2014/main" id="{F1DDD355-85FB-F08C-9473-BD93A4209A1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00984" y="1828800"/>
            <a:ext cx="438912" cy="438912"/>
          </a:xfrm>
          <a:prstGeom prst="rect">
            <a:avLst/>
          </a:prstGeom>
        </p:spPr>
      </p:pic>
      <p:sp>
        <p:nvSpPr>
          <p:cNvPr id="12" name="Text 10">
            <a:extLst>
              <a:ext uri="{FF2B5EF4-FFF2-40B4-BE49-F238E27FC236}">
                <a16:creationId xmlns:a16="http://schemas.microsoft.com/office/drawing/2014/main" id="{41029D46-74B1-C17C-8481-BB6C627BA02A}"/>
              </a:ext>
            </a:extLst>
          </p:cNvPr>
          <p:cNvSpPr/>
          <p:nvPr/>
        </p:nvSpPr>
        <p:spPr>
          <a:xfrm>
            <a:off x="3867912" y="1783080"/>
            <a:ext cx="12252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F4FAFD"/>
                </a:solidFill>
              </a:rPr>
              <a:t>hdf5-zarr-server</a:t>
            </a:r>
            <a:endParaRPr lang="en-US" sz="1600" dirty="0"/>
          </a:p>
        </p:txBody>
      </p:sp>
      <p:sp>
        <p:nvSpPr>
          <p:cNvPr id="13" name="Text 11">
            <a:extLst>
              <a:ext uri="{FF2B5EF4-FFF2-40B4-BE49-F238E27FC236}">
                <a16:creationId xmlns:a16="http://schemas.microsoft.com/office/drawing/2014/main" id="{95CA3893-D47F-AE2E-AB8A-7E1E7AB3C524}"/>
              </a:ext>
            </a:extLst>
          </p:cNvPr>
          <p:cNvSpPr/>
          <p:nvPr/>
        </p:nvSpPr>
        <p:spPr>
          <a:xfrm>
            <a:off x="3300984" y="2404872"/>
            <a:ext cx="1773936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80" dirty="0">
                <a:solidFill>
                  <a:srgbClr val="A9BECC"/>
                </a:solidFill>
              </a:rPr>
              <a:t>FastAPI service exposes a virtual Zarr HTTP store</a:t>
            </a:r>
            <a:endParaRPr lang="en-US" sz="1080" dirty="0"/>
          </a:p>
        </p:txBody>
      </p:sp>
      <p:sp>
        <p:nvSpPr>
          <p:cNvPr id="14" name="Shape 12">
            <a:extLst>
              <a:ext uri="{FF2B5EF4-FFF2-40B4-BE49-F238E27FC236}">
                <a16:creationId xmlns:a16="http://schemas.microsoft.com/office/drawing/2014/main" id="{2B35916C-1AF6-5FA6-A9B2-4D2DAA52141A}"/>
              </a:ext>
            </a:extLst>
          </p:cNvPr>
          <p:cNvSpPr/>
          <p:nvPr/>
        </p:nvSpPr>
        <p:spPr>
          <a:xfrm>
            <a:off x="5413248" y="2331720"/>
            <a:ext cx="329184" cy="310896"/>
          </a:xfrm>
          <a:prstGeom prst="chevron">
            <a:avLst/>
          </a:prstGeom>
          <a:solidFill>
            <a:srgbClr val="28D3CF"/>
          </a:solidFill>
          <a:ln w="12700">
            <a:solidFill>
              <a:srgbClr val="28D3C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>
            <a:extLst>
              <a:ext uri="{FF2B5EF4-FFF2-40B4-BE49-F238E27FC236}">
                <a16:creationId xmlns:a16="http://schemas.microsoft.com/office/drawing/2014/main" id="{77055BAF-33BC-8F6B-AA20-FCA9DDA57ABD}"/>
              </a:ext>
            </a:extLst>
          </p:cNvPr>
          <p:cNvSpPr/>
          <p:nvPr/>
        </p:nvSpPr>
        <p:spPr>
          <a:xfrm>
            <a:off x="5715000" y="1572768"/>
            <a:ext cx="2103120" cy="1901952"/>
          </a:xfrm>
          <a:prstGeom prst="roundRect">
            <a:avLst>
              <a:gd name="adj" fmla="val 2885"/>
            </a:avLst>
          </a:prstGeom>
          <a:solidFill>
            <a:srgbClr val="0D1D2B"/>
          </a:solidFill>
          <a:ln w="14605">
            <a:solidFill>
              <a:srgbClr val="58BFF2"/>
            </a:solidFill>
            <a:prstDash val="solid"/>
          </a:ln>
          <a:effectLst>
            <a:outerShdw blurRad="15240" dist="63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6" name="Image 2" descr="preencoded.png">
            <a:extLst>
              <a:ext uri="{FF2B5EF4-FFF2-40B4-BE49-F238E27FC236}">
                <a16:creationId xmlns:a16="http://schemas.microsoft.com/office/drawing/2014/main" id="{03E24076-C27B-0109-4FDF-7FCB5A94F1B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916168" y="1828800"/>
            <a:ext cx="438912" cy="438912"/>
          </a:xfrm>
          <a:prstGeom prst="rect">
            <a:avLst/>
          </a:prstGeom>
        </p:spPr>
      </p:pic>
      <p:sp>
        <p:nvSpPr>
          <p:cNvPr id="17" name="Text 14">
            <a:extLst>
              <a:ext uri="{FF2B5EF4-FFF2-40B4-BE49-F238E27FC236}">
                <a16:creationId xmlns:a16="http://schemas.microsoft.com/office/drawing/2014/main" id="{B2F67CEC-59E7-7154-517B-E0A43F5948CC}"/>
              </a:ext>
            </a:extLst>
          </p:cNvPr>
          <p:cNvSpPr/>
          <p:nvPr/>
        </p:nvSpPr>
        <p:spPr>
          <a:xfrm>
            <a:off x="6483096" y="1783080"/>
            <a:ext cx="1152144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F4FAFD"/>
                </a:solidFill>
              </a:rPr>
              <a:t>OME-Zarr interface</a:t>
            </a:r>
            <a:endParaRPr lang="en-US" sz="1600" dirty="0"/>
          </a:p>
        </p:txBody>
      </p:sp>
      <p:sp>
        <p:nvSpPr>
          <p:cNvPr id="18" name="Text 15">
            <a:extLst>
              <a:ext uri="{FF2B5EF4-FFF2-40B4-BE49-F238E27FC236}">
                <a16:creationId xmlns:a16="http://schemas.microsoft.com/office/drawing/2014/main" id="{053E7DAB-CA30-11D2-48BD-DFBD053FEE5A}"/>
              </a:ext>
            </a:extLst>
          </p:cNvPr>
          <p:cNvSpPr/>
          <p:nvPr/>
        </p:nvSpPr>
        <p:spPr>
          <a:xfrm>
            <a:off x="5916168" y="2404872"/>
            <a:ext cx="170078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80" dirty="0">
                <a:solidFill>
                  <a:srgbClr val="A9BECC"/>
                </a:solidFill>
              </a:rPr>
              <a:t>Multiscale metadata and chunks are requested on demand</a:t>
            </a:r>
            <a:endParaRPr lang="en-US" sz="1080" dirty="0"/>
          </a:p>
        </p:txBody>
      </p:sp>
      <p:sp>
        <p:nvSpPr>
          <p:cNvPr id="19" name="Shape 16">
            <a:extLst>
              <a:ext uri="{FF2B5EF4-FFF2-40B4-BE49-F238E27FC236}">
                <a16:creationId xmlns:a16="http://schemas.microsoft.com/office/drawing/2014/main" id="{FF5A24F7-522F-7AD7-4FEF-2E3ADCF90882}"/>
              </a:ext>
            </a:extLst>
          </p:cNvPr>
          <p:cNvSpPr/>
          <p:nvPr/>
        </p:nvSpPr>
        <p:spPr>
          <a:xfrm>
            <a:off x="7955280" y="2331720"/>
            <a:ext cx="329184" cy="310896"/>
          </a:xfrm>
          <a:prstGeom prst="chevron">
            <a:avLst/>
          </a:prstGeom>
          <a:solidFill>
            <a:srgbClr val="28D3CF"/>
          </a:solidFill>
          <a:ln w="12700">
            <a:solidFill>
              <a:srgbClr val="28D3C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7">
            <a:extLst>
              <a:ext uri="{FF2B5EF4-FFF2-40B4-BE49-F238E27FC236}">
                <a16:creationId xmlns:a16="http://schemas.microsoft.com/office/drawing/2014/main" id="{42C72A34-6D12-2125-A33A-206EFA28DEB4}"/>
              </a:ext>
            </a:extLst>
          </p:cNvPr>
          <p:cNvSpPr/>
          <p:nvPr/>
        </p:nvSpPr>
        <p:spPr>
          <a:xfrm>
            <a:off x="8247888" y="1572768"/>
            <a:ext cx="2834640" cy="1901952"/>
          </a:xfrm>
          <a:prstGeom prst="roundRect">
            <a:avLst>
              <a:gd name="adj" fmla="val 2885"/>
            </a:avLst>
          </a:prstGeom>
          <a:solidFill>
            <a:srgbClr val="0D1D2B"/>
          </a:solidFill>
          <a:ln w="14605">
            <a:solidFill>
              <a:srgbClr val="B99AF7"/>
            </a:solidFill>
            <a:prstDash val="solid"/>
          </a:ln>
          <a:effectLst>
            <a:outerShdw blurRad="15240" dist="63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21" name="Image 3" descr="preencoded.png">
            <a:extLst>
              <a:ext uri="{FF2B5EF4-FFF2-40B4-BE49-F238E27FC236}">
                <a16:creationId xmlns:a16="http://schemas.microsoft.com/office/drawing/2014/main" id="{662205E7-498B-3064-FD85-C9928763C09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49056" y="1828800"/>
            <a:ext cx="438912" cy="438912"/>
          </a:xfrm>
          <a:prstGeom prst="rect">
            <a:avLst/>
          </a:prstGeom>
        </p:spPr>
      </p:pic>
      <p:sp>
        <p:nvSpPr>
          <p:cNvPr id="22" name="Text 18">
            <a:extLst>
              <a:ext uri="{FF2B5EF4-FFF2-40B4-BE49-F238E27FC236}">
                <a16:creationId xmlns:a16="http://schemas.microsoft.com/office/drawing/2014/main" id="{509E63C9-5028-19C8-F92D-7FB66EB1D3A7}"/>
              </a:ext>
            </a:extLst>
          </p:cNvPr>
          <p:cNvSpPr/>
          <p:nvPr/>
        </p:nvSpPr>
        <p:spPr>
          <a:xfrm>
            <a:off x="9015984" y="1783080"/>
            <a:ext cx="1883664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F4FAFD"/>
                </a:solidFill>
              </a:rPr>
              <a:t>JupyterLab extension</a:t>
            </a:r>
            <a:endParaRPr lang="en-US" sz="1600" dirty="0"/>
          </a:p>
        </p:txBody>
      </p:sp>
      <p:sp>
        <p:nvSpPr>
          <p:cNvPr id="23" name="Text 19">
            <a:extLst>
              <a:ext uri="{FF2B5EF4-FFF2-40B4-BE49-F238E27FC236}">
                <a16:creationId xmlns:a16="http://schemas.microsoft.com/office/drawing/2014/main" id="{CB1984B6-2A67-99A5-A6BD-D23FAFCBFFDB}"/>
              </a:ext>
            </a:extLst>
          </p:cNvPr>
          <p:cNvSpPr/>
          <p:nvPr/>
        </p:nvSpPr>
        <p:spPr>
          <a:xfrm>
            <a:off x="8449056" y="2404872"/>
            <a:ext cx="243230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80" dirty="0">
                <a:solidFill>
                  <a:srgbClr val="A9BECC"/>
                </a:solidFill>
              </a:rPr>
              <a:t>Users open and explore the tomography dataset in their analysis environment</a:t>
            </a:r>
            <a:endParaRPr lang="en-US" sz="1080" dirty="0"/>
          </a:p>
        </p:txBody>
      </p:sp>
      <p:sp>
        <p:nvSpPr>
          <p:cNvPr id="24" name="Text 20">
            <a:extLst>
              <a:ext uri="{FF2B5EF4-FFF2-40B4-BE49-F238E27FC236}">
                <a16:creationId xmlns:a16="http://schemas.microsoft.com/office/drawing/2014/main" id="{6D553A99-426E-F842-2189-267243A3F019}"/>
              </a:ext>
            </a:extLst>
          </p:cNvPr>
          <p:cNvSpPr/>
          <p:nvPr/>
        </p:nvSpPr>
        <p:spPr>
          <a:xfrm>
            <a:off x="713232" y="3858768"/>
            <a:ext cx="2697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30" b="1" kern="0" spc="135" dirty="0">
                <a:solidFill>
                  <a:srgbClr val="28D3CF"/>
                </a:solidFill>
              </a:rPr>
              <a:t>PROJECT CHARACTERISTICS</a:t>
            </a:r>
            <a:endParaRPr lang="en-US" sz="1130" dirty="0"/>
          </a:p>
        </p:txBody>
      </p:sp>
      <p:sp>
        <p:nvSpPr>
          <p:cNvPr id="25" name="Shape 21">
            <a:extLst>
              <a:ext uri="{FF2B5EF4-FFF2-40B4-BE49-F238E27FC236}">
                <a16:creationId xmlns:a16="http://schemas.microsoft.com/office/drawing/2014/main" id="{032EEABD-946A-1644-A26D-8F69A1B56B06}"/>
              </a:ext>
            </a:extLst>
          </p:cNvPr>
          <p:cNvSpPr/>
          <p:nvPr/>
        </p:nvSpPr>
        <p:spPr>
          <a:xfrm>
            <a:off x="713232" y="4178808"/>
            <a:ext cx="3410712" cy="1344168"/>
          </a:xfrm>
          <a:prstGeom prst="roundRect">
            <a:avLst>
              <a:gd name="adj" fmla="val 3401"/>
            </a:avLst>
          </a:prstGeom>
          <a:solidFill>
            <a:srgbClr val="0D1D2B"/>
          </a:solidFill>
          <a:ln w="13970">
            <a:solidFill>
              <a:srgbClr val="68D6A5"/>
            </a:solidFill>
            <a:prstDash val="solid"/>
          </a:ln>
          <a:effectLst>
            <a:outerShdw blurRad="15240" dist="63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26" name="Image 4" descr="preencoded.png">
            <a:extLst>
              <a:ext uri="{FF2B5EF4-FFF2-40B4-BE49-F238E27FC236}">
                <a16:creationId xmlns:a16="http://schemas.microsoft.com/office/drawing/2014/main" id="{C276F0D3-5CE4-C8D0-813E-894CE53439C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77824" y="4361688"/>
            <a:ext cx="365760" cy="365760"/>
          </a:xfrm>
          <a:prstGeom prst="rect">
            <a:avLst/>
          </a:prstGeom>
        </p:spPr>
      </p:pic>
      <p:sp>
        <p:nvSpPr>
          <p:cNvPr id="27" name="Text 22">
            <a:extLst>
              <a:ext uri="{FF2B5EF4-FFF2-40B4-BE49-F238E27FC236}">
                <a16:creationId xmlns:a16="http://schemas.microsoft.com/office/drawing/2014/main" id="{782250A9-E6AE-67D7-5811-BDE810446E30}"/>
              </a:ext>
            </a:extLst>
          </p:cNvPr>
          <p:cNvSpPr/>
          <p:nvPr/>
        </p:nvSpPr>
        <p:spPr>
          <a:xfrm>
            <a:off x="1371600" y="4334256"/>
            <a:ext cx="2569464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4FAFD"/>
                </a:solidFill>
              </a:rPr>
              <a:t>No data conversion</a:t>
            </a:r>
            <a:endParaRPr lang="en-US" sz="1500" dirty="0"/>
          </a:p>
        </p:txBody>
      </p:sp>
      <p:sp>
        <p:nvSpPr>
          <p:cNvPr id="28" name="Text 23">
            <a:extLst>
              <a:ext uri="{FF2B5EF4-FFF2-40B4-BE49-F238E27FC236}">
                <a16:creationId xmlns:a16="http://schemas.microsoft.com/office/drawing/2014/main" id="{A3E53DB5-BE17-95CC-4085-C546C73CB081}"/>
              </a:ext>
            </a:extLst>
          </p:cNvPr>
          <p:cNvSpPr/>
          <p:nvPr/>
        </p:nvSpPr>
        <p:spPr>
          <a:xfrm>
            <a:off x="877824" y="4809744"/>
            <a:ext cx="3081528" cy="5760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30" dirty="0">
                <a:solidFill>
                  <a:srgbClr val="A9BECC"/>
                </a:solidFill>
              </a:rPr>
              <a:t>The HDF5 reconstruction is served directly as a virtual OME-Zarr-compatible HTTP store.</a:t>
            </a:r>
            <a:endParaRPr lang="en-US" sz="1130" dirty="0"/>
          </a:p>
        </p:txBody>
      </p:sp>
      <p:sp>
        <p:nvSpPr>
          <p:cNvPr id="29" name="Shape 24">
            <a:extLst>
              <a:ext uri="{FF2B5EF4-FFF2-40B4-BE49-F238E27FC236}">
                <a16:creationId xmlns:a16="http://schemas.microsoft.com/office/drawing/2014/main" id="{85451DA7-B975-CBFB-9B4E-DBEDAFECF4C0}"/>
              </a:ext>
            </a:extLst>
          </p:cNvPr>
          <p:cNvSpPr/>
          <p:nvPr/>
        </p:nvSpPr>
        <p:spPr>
          <a:xfrm>
            <a:off x="4389120" y="4178808"/>
            <a:ext cx="3410712" cy="1344168"/>
          </a:xfrm>
          <a:prstGeom prst="roundRect">
            <a:avLst>
              <a:gd name="adj" fmla="val 3401"/>
            </a:avLst>
          </a:prstGeom>
          <a:solidFill>
            <a:srgbClr val="0D1D2B"/>
          </a:solidFill>
          <a:ln w="13970">
            <a:solidFill>
              <a:srgbClr val="58BFF2"/>
            </a:solidFill>
            <a:prstDash val="solid"/>
          </a:ln>
          <a:effectLst>
            <a:outerShdw blurRad="15240" dist="63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30" name="Image 5" descr="preencoded.png">
            <a:extLst>
              <a:ext uri="{FF2B5EF4-FFF2-40B4-BE49-F238E27FC236}">
                <a16:creationId xmlns:a16="http://schemas.microsoft.com/office/drawing/2014/main" id="{6321A216-6E3A-22F7-91A7-FB75BEBC1B1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553712" y="4361688"/>
            <a:ext cx="365760" cy="365760"/>
          </a:xfrm>
          <a:prstGeom prst="rect">
            <a:avLst/>
          </a:prstGeom>
        </p:spPr>
      </p:pic>
      <p:sp>
        <p:nvSpPr>
          <p:cNvPr id="31" name="Text 25">
            <a:extLst>
              <a:ext uri="{FF2B5EF4-FFF2-40B4-BE49-F238E27FC236}">
                <a16:creationId xmlns:a16="http://schemas.microsoft.com/office/drawing/2014/main" id="{6E284CEF-B314-475A-221B-1EC5E5BD489C}"/>
              </a:ext>
            </a:extLst>
          </p:cNvPr>
          <p:cNvSpPr/>
          <p:nvPr/>
        </p:nvSpPr>
        <p:spPr>
          <a:xfrm>
            <a:off x="5047488" y="4334256"/>
            <a:ext cx="2569464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4FAFD"/>
                </a:solidFill>
              </a:rPr>
              <a:t>On-demand chunks</a:t>
            </a:r>
            <a:endParaRPr lang="en-US" sz="1500" dirty="0"/>
          </a:p>
        </p:txBody>
      </p:sp>
      <p:sp>
        <p:nvSpPr>
          <p:cNvPr id="32" name="Text 26">
            <a:extLst>
              <a:ext uri="{FF2B5EF4-FFF2-40B4-BE49-F238E27FC236}">
                <a16:creationId xmlns:a16="http://schemas.microsoft.com/office/drawing/2014/main" id="{8ED78F71-6DCC-20DF-9A84-E9FF4FC8695C}"/>
              </a:ext>
            </a:extLst>
          </p:cNvPr>
          <p:cNvSpPr/>
          <p:nvPr/>
        </p:nvSpPr>
        <p:spPr>
          <a:xfrm>
            <a:off x="4553712" y="4809744"/>
            <a:ext cx="3081528" cy="5760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30" dirty="0">
                <a:solidFill>
                  <a:srgbClr val="A9BECC"/>
                </a:solidFill>
              </a:rPr>
              <a:t>The viewer retrieves only the chunks needed for the current view and resolution.</a:t>
            </a:r>
            <a:endParaRPr lang="en-US" sz="1130" dirty="0"/>
          </a:p>
        </p:txBody>
      </p:sp>
      <p:sp>
        <p:nvSpPr>
          <p:cNvPr id="33" name="Shape 27">
            <a:extLst>
              <a:ext uri="{FF2B5EF4-FFF2-40B4-BE49-F238E27FC236}">
                <a16:creationId xmlns:a16="http://schemas.microsoft.com/office/drawing/2014/main" id="{620B3189-6CC1-7E08-5E34-53E87F145B34}"/>
              </a:ext>
            </a:extLst>
          </p:cNvPr>
          <p:cNvSpPr/>
          <p:nvPr/>
        </p:nvSpPr>
        <p:spPr>
          <a:xfrm>
            <a:off x="8065008" y="4178808"/>
            <a:ext cx="3410712" cy="1344168"/>
          </a:xfrm>
          <a:prstGeom prst="roundRect">
            <a:avLst>
              <a:gd name="adj" fmla="val 3401"/>
            </a:avLst>
          </a:prstGeom>
          <a:solidFill>
            <a:srgbClr val="0D1D2B"/>
          </a:solidFill>
          <a:ln w="13970">
            <a:solidFill>
              <a:srgbClr val="B99AF7"/>
            </a:solidFill>
            <a:prstDash val="solid"/>
          </a:ln>
          <a:effectLst>
            <a:outerShdw blurRad="15240" dist="63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34" name="Image 6" descr="preencoded.png">
            <a:extLst>
              <a:ext uri="{FF2B5EF4-FFF2-40B4-BE49-F238E27FC236}">
                <a16:creationId xmlns:a16="http://schemas.microsoft.com/office/drawing/2014/main" id="{C79FDD27-3A80-BE09-5454-6A0E67EA627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229600" y="4361688"/>
            <a:ext cx="365760" cy="365760"/>
          </a:xfrm>
          <a:prstGeom prst="rect">
            <a:avLst/>
          </a:prstGeom>
        </p:spPr>
      </p:pic>
      <p:sp>
        <p:nvSpPr>
          <p:cNvPr id="35" name="Text 28">
            <a:extLst>
              <a:ext uri="{FF2B5EF4-FFF2-40B4-BE49-F238E27FC236}">
                <a16:creationId xmlns:a16="http://schemas.microsoft.com/office/drawing/2014/main" id="{7E3F69A5-D3C0-5D3E-664F-2507E9FD67FD}"/>
              </a:ext>
            </a:extLst>
          </p:cNvPr>
          <p:cNvSpPr/>
          <p:nvPr/>
        </p:nvSpPr>
        <p:spPr>
          <a:xfrm>
            <a:off x="8723376" y="4334256"/>
            <a:ext cx="2569464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4FAFD"/>
                </a:solidFill>
              </a:rPr>
              <a:t>User-facing deployment</a:t>
            </a:r>
            <a:endParaRPr lang="en-US" sz="1500" dirty="0"/>
          </a:p>
        </p:txBody>
      </p:sp>
      <p:sp>
        <p:nvSpPr>
          <p:cNvPr id="36" name="Text 29">
            <a:extLst>
              <a:ext uri="{FF2B5EF4-FFF2-40B4-BE49-F238E27FC236}">
                <a16:creationId xmlns:a16="http://schemas.microsoft.com/office/drawing/2014/main" id="{0F251028-76EA-39BA-2D37-9B0DA0A7A853}"/>
              </a:ext>
            </a:extLst>
          </p:cNvPr>
          <p:cNvSpPr/>
          <p:nvPr/>
        </p:nvSpPr>
        <p:spPr>
          <a:xfrm>
            <a:off x="8229600" y="4809744"/>
            <a:ext cx="3081528" cy="5760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30" dirty="0">
                <a:solidFill>
                  <a:srgbClr val="A9BECC"/>
                </a:solidFill>
              </a:rPr>
              <a:t>The capability is delivered as a JupyterLab extension close to analysis workflows.</a:t>
            </a:r>
            <a:endParaRPr lang="en-US" sz="1130" dirty="0"/>
          </a:p>
        </p:txBody>
      </p:sp>
      <p:sp>
        <p:nvSpPr>
          <p:cNvPr id="37" name="Shape 30">
            <a:extLst>
              <a:ext uri="{FF2B5EF4-FFF2-40B4-BE49-F238E27FC236}">
                <a16:creationId xmlns:a16="http://schemas.microsoft.com/office/drawing/2014/main" id="{C168B55C-CB75-0B53-012E-D75BE8A09FD7}"/>
              </a:ext>
            </a:extLst>
          </p:cNvPr>
          <p:cNvSpPr/>
          <p:nvPr/>
        </p:nvSpPr>
        <p:spPr>
          <a:xfrm>
            <a:off x="2214562" y="5843016"/>
            <a:ext cx="7715251" cy="557784"/>
          </a:xfrm>
          <a:prstGeom prst="roundRect">
            <a:avLst>
              <a:gd name="adj" fmla="val 6557"/>
            </a:avLst>
          </a:prstGeom>
          <a:solidFill>
            <a:srgbClr val="101A2A"/>
          </a:solidFill>
          <a:ln w="11430">
            <a:solidFill>
              <a:srgbClr val="B99A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1">
            <a:extLst>
              <a:ext uri="{FF2B5EF4-FFF2-40B4-BE49-F238E27FC236}">
                <a16:creationId xmlns:a16="http://schemas.microsoft.com/office/drawing/2014/main" id="{D2C935BD-D051-E516-B82A-9D7F112E7276}"/>
              </a:ext>
            </a:extLst>
          </p:cNvPr>
          <p:cNvSpPr/>
          <p:nvPr/>
        </p:nvSpPr>
        <p:spPr>
          <a:xfrm>
            <a:off x="1170432" y="6025896"/>
            <a:ext cx="985723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F4FAFD"/>
                </a:solidFill>
              </a:rPr>
              <a:t>HDF5 REMAINS THE SCIENTIFIC RECORD  •  OME-ZARR BECOMES THE INTERACTIVE VISUALIZATION INTERFACE</a:t>
            </a:r>
            <a:endParaRPr lang="en-US" sz="1250" dirty="0"/>
          </a:p>
        </p:txBody>
      </p:sp>
    </p:spTree>
    <p:extLst>
      <p:ext uri="{BB962C8B-B14F-4D97-AF65-F5344CB8AC3E}">
        <p14:creationId xmlns:p14="http://schemas.microsoft.com/office/powerpoint/2010/main" val="17468921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6CE57FA-2100-902F-AEB3-F3E9D54756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092" y="238711"/>
            <a:ext cx="4797427" cy="319028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34F6E43-124E-CBC2-643D-6786611A517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805" t="9694" r="12149" b="22186"/>
          <a:stretch>
            <a:fillRect/>
          </a:stretch>
        </p:blipFill>
        <p:spPr>
          <a:xfrm>
            <a:off x="1216822" y="3677414"/>
            <a:ext cx="4321968" cy="29418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C3F10AC-C76D-4937-4A2C-65EE8D1F0016}"/>
              </a:ext>
            </a:extLst>
          </p:cNvPr>
          <p:cNvSpPr txBox="1"/>
          <p:nvPr/>
        </p:nvSpPr>
        <p:spPr>
          <a:xfrm>
            <a:off x="6763702" y="4100941"/>
            <a:ext cx="4347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Daniel White (MAX IV)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 err="1">
                <a:solidFill>
                  <a:schemeClr val="bg1"/>
                </a:solidFill>
              </a:rPr>
              <a:t>github.com</a:t>
            </a:r>
            <a:r>
              <a:rPr lang="en-GB" dirty="0">
                <a:solidFill>
                  <a:schemeClr val="bg1"/>
                </a:solidFill>
              </a:rPr>
              <a:t>/</a:t>
            </a:r>
            <a:r>
              <a:rPr lang="en-GB" dirty="0" err="1">
                <a:solidFill>
                  <a:schemeClr val="bg1"/>
                </a:solidFill>
              </a:rPr>
              <a:t>maxiv</a:t>
            </a:r>
            <a:r>
              <a:rPr lang="en-GB" dirty="0">
                <a:solidFill>
                  <a:schemeClr val="bg1"/>
                </a:solidFill>
              </a:rPr>
              <a:t>-science/hdf5-zarr-server</a:t>
            </a:r>
          </a:p>
        </p:txBody>
      </p:sp>
      <p:pic>
        <p:nvPicPr>
          <p:cNvPr id="10" name="Picture 9" descr="QIM Logo">
            <a:extLst>
              <a:ext uri="{FF2B5EF4-FFF2-40B4-BE49-F238E27FC236}">
                <a16:creationId xmlns:a16="http://schemas.microsoft.com/office/drawing/2014/main" id="{163B2EC8-C48D-F6DE-22E2-C665C34E97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8546" y="4994437"/>
            <a:ext cx="1480683" cy="64779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A7B2C41-9F5E-CA40-226F-C877EC8137E5}"/>
              </a:ext>
            </a:extLst>
          </p:cNvPr>
          <p:cNvSpPr txBox="1"/>
          <p:nvPr/>
        </p:nvSpPr>
        <p:spPr>
          <a:xfrm>
            <a:off x="6763702" y="5642236"/>
            <a:ext cx="4347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Center</a:t>
            </a:r>
            <a:r>
              <a:rPr lang="en-GB" dirty="0">
                <a:solidFill>
                  <a:schemeClr val="bg1"/>
                </a:solidFill>
              </a:rPr>
              <a:t> for Quantification of Imaging Data from MAX IV at DTU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271F960-0A81-FDD6-A6A9-7CE5B55C7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50583" y="238711"/>
            <a:ext cx="4760519" cy="3165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39988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7F9977-04F8-B6A7-F632-A40B96CC5D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>
            <a:extLst>
              <a:ext uri="{FF2B5EF4-FFF2-40B4-BE49-F238E27FC236}">
                <a16:creationId xmlns:a16="http://schemas.microsoft.com/office/drawing/2014/main" id="{71C54AA8-CA93-88D7-BA39-76C0EB4B77A5}"/>
              </a:ext>
            </a:extLst>
          </p:cNvPr>
          <p:cNvSpPr/>
          <p:nvPr/>
        </p:nvSpPr>
        <p:spPr>
          <a:xfrm>
            <a:off x="566928" y="310896"/>
            <a:ext cx="10972800" cy="4480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4FAFD"/>
                </a:solidFill>
              </a:rPr>
              <a:t>Compression for tomography: two different optimization targets</a:t>
            </a:r>
            <a:endParaRPr lang="en-US" sz="2800" dirty="0"/>
          </a:p>
        </p:txBody>
      </p:sp>
      <p:sp>
        <p:nvSpPr>
          <p:cNvPr id="3" name="Text 2">
            <a:extLst>
              <a:ext uri="{FF2B5EF4-FFF2-40B4-BE49-F238E27FC236}">
                <a16:creationId xmlns:a16="http://schemas.microsoft.com/office/drawing/2014/main" id="{C2FEB67E-F926-A3EB-2C3C-4522CA72AC99}"/>
              </a:ext>
            </a:extLst>
          </p:cNvPr>
          <p:cNvSpPr/>
          <p:nvPr/>
        </p:nvSpPr>
        <p:spPr>
          <a:xfrm>
            <a:off x="585216" y="859536"/>
            <a:ext cx="1088136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A9BECC"/>
                </a:solidFill>
              </a:rPr>
              <a:t>JPEG2000 is emerging for archival storage, while interactive pyramidal visualization needs efficient access to small multiscale chunks.</a:t>
            </a:r>
            <a:endParaRPr lang="en-US" sz="1400" dirty="0"/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04B5E2E7-72C8-E197-91E6-BA0E8515167E}"/>
              </a:ext>
            </a:extLst>
          </p:cNvPr>
          <p:cNvSpPr/>
          <p:nvPr/>
        </p:nvSpPr>
        <p:spPr>
          <a:xfrm>
            <a:off x="566928" y="1353312"/>
            <a:ext cx="5010912" cy="4517136"/>
          </a:xfrm>
          <a:prstGeom prst="roundRect">
            <a:avLst>
              <a:gd name="adj" fmla="val 1255"/>
            </a:avLst>
          </a:prstGeom>
          <a:solidFill>
            <a:srgbClr val="0B1A27"/>
          </a:solidFill>
          <a:ln w="13970">
            <a:solidFill>
              <a:srgbClr val="58BFF2"/>
            </a:solidFill>
            <a:prstDash val="solid"/>
          </a:ln>
          <a:effectLst>
            <a:outerShdw blurRad="15240" dist="63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90437717-F34B-457C-7236-9F17C50CD953}"/>
              </a:ext>
            </a:extLst>
          </p:cNvPr>
          <p:cNvSpPr/>
          <p:nvPr/>
        </p:nvSpPr>
        <p:spPr>
          <a:xfrm>
            <a:off x="859536" y="1609344"/>
            <a:ext cx="41605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30" b="1" kern="0" spc="115" dirty="0">
                <a:solidFill>
                  <a:srgbClr val="58BFF2"/>
                </a:solidFill>
              </a:rPr>
              <a:t>ARCHIVAL COMPRESSION  •  AVAILABLE NOW</a:t>
            </a:r>
            <a:endParaRPr lang="en-US" sz="1130" dirty="0"/>
          </a:p>
        </p:txBody>
      </p:sp>
      <p:pic>
        <p:nvPicPr>
          <p:cNvPr id="7" name="Image 0" descr="preencoded.png">
            <a:extLst>
              <a:ext uri="{FF2B5EF4-FFF2-40B4-BE49-F238E27FC236}">
                <a16:creationId xmlns:a16="http://schemas.microsoft.com/office/drawing/2014/main" id="{DAFF9B14-86AC-13CF-2691-8BFC421268D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96112" y="2011680"/>
            <a:ext cx="566928" cy="566928"/>
          </a:xfrm>
          <a:prstGeom prst="rect">
            <a:avLst/>
          </a:prstGeom>
        </p:spPr>
      </p:pic>
      <p:sp>
        <p:nvSpPr>
          <p:cNvPr id="8" name="Text 5">
            <a:extLst>
              <a:ext uri="{FF2B5EF4-FFF2-40B4-BE49-F238E27FC236}">
                <a16:creationId xmlns:a16="http://schemas.microsoft.com/office/drawing/2014/main" id="{E6B5A06A-D2F3-555B-D482-269361646361}"/>
              </a:ext>
            </a:extLst>
          </p:cNvPr>
          <p:cNvSpPr/>
          <p:nvPr/>
        </p:nvSpPr>
        <p:spPr>
          <a:xfrm>
            <a:off x="1664208" y="2039112"/>
            <a:ext cx="333756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F4FAFD"/>
                </a:solidFill>
              </a:rPr>
              <a:t>JPEG2000 + HDF5 via Blosc2</a:t>
            </a:r>
            <a:endParaRPr lang="en-US" sz="2000" dirty="0"/>
          </a:p>
        </p:txBody>
      </p:sp>
      <p:sp>
        <p:nvSpPr>
          <p:cNvPr id="9" name="Text 6">
            <a:extLst>
              <a:ext uri="{FF2B5EF4-FFF2-40B4-BE49-F238E27FC236}">
                <a16:creationId xmlns:a16="http://schemas.microsoft.com/office/drawing/2014/main" id="{E8CED25A-7773-C752-DF5C-08C3322C8F10}"/>
              </a:ext>
            </a:extLst>
          </p:cNvPr>
          <p:cNvSpPr/>
          <p:nvPr/>
        </p:nvSpPr>
        <p:spPr>
          <a:xfrm>
            <a:off x="877824" y="2633472"/>
            <a:ext cx="4315968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00" dirty="0">
                <a:solidFill>
                  <a:srgbClr val="A9BECC"/>
                </a:solidFill>
              </a:rPr>
              <a:t>High-ratio compression for reconstructed tomography data, with HDF5 integration through Blosc2.</a:t>
            </a:r>
            <a:endParaRPr lang="en-US" sz="1300" dirty="0"/>
          </a:p>
        </p:txBody>
      </p:sp>
      <p:sp>
        <p:nvSpPr>
          <p:cNvPr id="10" name="Shape 7">
            <a:extLst>
              <a:ext uri="{FF2B5EF4-FFF2-40B4-BE49-F238E27FC236}">
                <a16:creationId xmlns:a16="http://schemas.microsoft.com/office/drawing/2014/main" id="{D057FB61-0B17-8ADD-186B-7416C7785CA6}"/>
              </a:ext>
            </a:extLst>
          </p:cNvPr>
          <p:cNvSpPr/>
          <p:nvPr/>
        </p:nvSpPr>
        <p:spPr>
          <a:xfrm>
            <a:off x="859536" y="3346704"/>
            <a:ext cx="4425696" cy="713232"/>
          </a:xfrm>
          <a:prstGeom prst="roundRect">
            <a:avLst>
              <a:gd name="adj" fmla="val 5128"/>
            </a:avLst>
          </a:prstGeom>
          <a:solidFill>
            <a:srgbClr val="102839"/>
          </a:solidFill>
          <a:ln w="11430">
            <a:solidFill>
              <a:srgbClr val="58BFF2">
                <a:alpha val="6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>
            <a:extLst>
              <a:ext uri="{FF2B5EF4-FFF2-40B4-BE49-F238E27FC236}">
                <a16:creationId xmlns:a16="http://schemas.microsoft.com/office/drawing/2014/main" id="{F0B86C82-63B8-38D1-433B-FC6763586C4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5840" y="3520440"/>
            <a:ext cx="320040" cy="320040"/>
          </a:xfrm>
          <a:prstGeom prst="rect">
            <a:avLst/>
          </a:prstGeom>
        </p:spPr>
      </p:pic>
      <p:sp>
        <p:nvSpPr>
          <p:cNvPr id="12" name="Text 8">
            <a:extLst>
              <a:ext uri="{FF2B5EF4-FFF2-40B4-BE49-F238E27FC236}">
                <a16:creationId xmlns:a16="http://schemas.microsoft.com/office/drawing/2014/main" id="{722D024D-6778-68F0-2DB8-EBAFE759C9EA}"/>
              </a:ext>
            </a:extLst>
          </p:cNvPr>
          <p:cNvSpPr/>
          <p:nvPr/>
        </p:nvSpPr>
        <p:spPr>
          <a:xfrm>
            <a:off x="1444752" y="3465576"/>
            <a:ext cx="3694176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320" b="1" dirty="0">
                <a:solidFill>
                  <a:srgbClr val="F4FAFD"/>
                </a:solidFill>
              </a:rPr>
              <a:t>ESRF Human Organ Atlas</a:t>
            </a:r>
            <a:endParaRPr lang="en-US" sz="1320" dirty="0"/>
          </a:p>
        </p:txBody>
      </p:sp>
      <p:sp>
        <p:nvSpPr>
          <p:cNvPr id="13" name="Text 9">
            <a:extLst>
              <a:ext uri="{FF2B5EF4-FFF2-40B4-BE49-F238E27FC236}">
                <a16:creationId xmlns:a16="http://schemas.microsoft.com/office/drawing/2014/main" id="{497BBCFC-D8E6-A510-ADBA-E9A0E13241D3}"/>
              </a:ext>
            </a:extLst>
          </p:cNvPr>
          <p:cNvSpPr/>
          <p:nvPr/>
        </p:nvSpPr>
        <p:spPr>
          <a:xfrm>
            <a:off x="1444752" y="3730752"/>
            <a:ext cx="369417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90" dirty="0">
                <a:solidFill>
                  <a:srgbClr val="A9BECC"/>
                </a:solidFill>
              </a:rPr>
              <a:t>Lossy JPEG2000 for reconstructed volume storage</a:t>
            </a:r>
            <a:endParaRPr lang="en-US" sz="990" dirty="0"/>
          </a:p>
        </p:txBody>
      </p:sp>
      <p:sp>
        <p:nvSpPr>
          <p:cNvPr id="14" name="Shape 10">
            <a:extLst>
              <a:ext uri="{FF2B5EF4-FFF2-40B4-BE49-F238E27FC236}">
                <a16:creationId xmlns:a16="http://schemas.microsoft.com/office/drawing/2014/main" id="{2BA72439-B97E-3016-AC94-F5E260300EA7}"/>
              </a:ext>
            </a:extLst>
          </p:cNvPr>
          <p:cNvSpPr/>
          <p:nvPr/>
        </p:nvSpPr>
        <p:spPr>
          <a:xfrm>
            <a:off x="859536" y="4178808"/>
            <a:ext cx="4425696" cy="713232"/>
          </a:xfrm>
          <a:prstGeom prst="roundRect">
            <a:avLst>
              <a:gd name="adj" fmla="val 5128"/>
            </a:avLst>
          </a:prstGeom>
          <a:solidFill>
            <a:srgbClr val="102839"/>
          </a:solidFill>
          <a:ln w="11430">
            <a:solidFill>
              <a:srgbClr val="68D6A5">
                <a:alpha val="6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5" name="Image 2" descr="preencoded.png">
            <a:extLst>
              <a:ext uri="{FF2B5EF4-FFF2-40B4-BE49-F238E27FC236}">
                <a16:creationId xmlns:a16="http://schemas.microsoft.com/office/drawing/2014/main" id="{DBD5BBA5-976B-C583-8B80-EE027FC07C8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5840" y="4352544"/>
            <a:ext cx="320040" cy="320040"/>
          </a:xfrm>
          <a:prstGeom prst="rect">
            <a:avLst/>
          </a:prstGeom>
        </p:spPr>
      </p:pic>
      <p:sp>
        <p:nvSpPr>
          <p:cNvPr id="16" name="Text 11">
            <a:extLst>
              <a:ext uri="{FF2B5EF4-FFF2-40B4-BE49-F238E27FC236}">
                <a16:creationId xmlns:a16="http://schemas.microsoft.com/office/drawing/2014/main" id="{BF815D89-81D8-FBD6-8369-624AB5057D3A}"/>
              </a:ext>
            </a:extLst>
          </p:cNvPr>
          <p:cNvSpPr/>
          <p:nvPr/>
        </p:nvSpPr>
        <p:spPr>
          <a:xfrm>
            <a:off x="1444752" y="4297680"/>
            <a:ext cx="3694176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320" b="1" dirty="0">
                <a:solidFill>
                  <a:srgbClr val="F4FAFD"/>
                </a:solidFill>
              </a:rPr>
              <a:t>ALBA</a:t>
            </a:r>
            <a:endParaRPr lang="en-US" sz="1320" dirty="0"/>
          </a:p>
        </p:txBody>
      </p:sp>
      <p:sp>
        <p:nvSpPr>
          <p:cNvPr id="17" name="Text 12">
            <a:extLst>
              <a:ext uri="{FF2B5EF4-FFF2-40B4-BE49-F238E27FC236}">
                <a16:creationId xmlns:a16="http://schemas.microsoft.com/office/drawing/2014/main" id="{21D70661-4EE0-669F-9E17-91252E430D53}"/>
              </a:ext>
            </a:extLst>
          </p:cNvPr>
          <p:cNvSpPr/>
          <p:nvPr/>
        </p:nvSpPr>
        <p:spPr>
          <a:xfrm>
            <a:off x="1444752" y="4562856"/>
            <a:ext cx="369417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90" dirty="0">
                <a:solidFill>
                  <a:srgbClr val="A9BECC"/>
                </a:solidFill>
              </a:rPr>
              <a:t>Tomography data archiving</a:t>
            </a:r>
            <a:endParaRPr lang="en-US" sz="990" dirty="0"/>
          </a:p>
        </p:txBody>
      </p:sp>
      <p:sp>
        <p:nvSpPr>
          <p:cNvPr id="18" name="Shape 13">
            <a:extLst>
              <a:ext uri="{FF2B5EF4-FFF2-40B4-BE49-F238E27FC236}">
                <a16:creationId xmlns:a16="http://schemas.microsoft.com/office/drawing/2014/main" id="{D6E2704B-0901-6A47-05F1-97E70ED60B7E}"/>
              </a:ext>
            </a:extLst>
          </p:cNvPr>
          <p:cNvSpPr/>
          <p:nvPr/>
        </p:nvSpPr>
        <p:spPr>
          <a:xfrm>
            <a:off x="859536" y="5010912"/>
            <a:ext cx="4425696" cy="713232"/>
          </a:xfrm>
          <a:prstGeom prst="roundRect">
            <a:avLst>
              <a:gd name="adj" fmla="val 5128"/>
            </a:avLst>
          </a:prstGeom>
          <a:solidFill>
            <a:srgbClr val="102839"/>
          </a:solidFill>
          <a:ln w="11430">
            <a:solidFill>
              <a:srgbClr val="B99AF7">
                <a:alpha val="6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9" name="Image 3" descr="preencoded.png">
            <a:extLst>
              <a:ext uri="{FF2B5EF4-FFF2-40B4-BE49-F238E27FC236}">
                <a16:creationId xmlns:a16="http://schemas.microsoft.com/office/drawing/2014/main" id="{A0A45616-4285-4D58-B8C9-25A9E49B94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05840" y="5184648"/>
            <a:ext cx="320040" cy="320040"/>
          </a:xfrm>
          <a:prstGeom prst="rect">
            <a:avLst/>
          </a:prstGeom>
        </p:spPr>
      </p:pic>
      <p:sp>
        <p:nvSpPr>
          <p:cNvPr id="20" name="Text 14">
            <a:extLst>
              <a:ext uri="{FF2B5EF4-FFF2-40B4-BE49-F238E27FC236}">
                <a16:creationId xmlns:a16="http://schemas.microsoft.com/office/drawing/2014/main" id="{BCB68F85-92E6-138D-4913-9F5DBA369DE3}"/>
              </a:ext>
            </a:extLst>
          </p:cNvPr>
          <p:cNvSpPr/>
          <p:nvPr/>
        </p:nvSpPr>
        <p:spPr>
          <a:xfrm>
            <a:off x="1444752" y="5129784"/>
            <a:ext cx="3694176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320" b="1" dirty="0">
                <a:solidFill>
                  <a:srgbClr val="F4FAFD"/>
                </a:solidFill>
              </a:rPr>
              <a:t>DARKIVER at Elettra</a:t>
            </a:r>
            <a:endParaRPr lang="en-US" sz="1320" dirty="0"/>
          </a:p>
        </p:txBody>
      </p:sp>
      <p:sp>
        <p:nvSpPr>
          <p:cNvPr id="21" name="Text 15">
            <a:extLst>
              <a:ext uri="{FF2B5EF4-FFF2-40B4-BE49-F238E27FC236}">
                <a16:creationId xmlns:a16="http://schemas.microsoft.com/office/drawing/2014/main" id="{B09CFF25-F12A-BA44-619E-6BED797C4592}"/>
              </a:ext>
            </a:extLst>
          </p:cNvPr>
          <p:cNvSpPr/>
          <p:nvPr/>
        </p:nvSpPr>
        <p:spPr>
          <a:xfrm>
            <a:off x="1444752" y="5394960"/>
            <a:ext cx="369417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90" dirty="0">
                <a:solidFill>
                  <a:srgbClr val="A9BECC"/>
                </a:solidFill>
              </a:rPr>
              <a:t>Compression and archiving activity</a:t>
            </a:r>
            <a:endParaRPr lang="en-US" sz="990" dirty="0"/>
          </a:p>
        </p:txBody>
      </p:sp>
      <p:sp>
        <p:nvSpPr>
          <p:cNvPr id="22" name="Shape 16">
            <a:extLst>
              <a:ext uri="{FF2B5EF4-FFF2-40B4-BE49-F238E27FC236}">
                <a16:creationId xmlns:a16="http://schemas.microsoft.com/office/drawing/2014/main" id="{5AE03C46-A83F-7C31-9E1D-45B5845551EF}"/>
              </a:ext>
            </a:extLst>
          </p:cNvPr>
          <p:cNvSpPr/>
          <p:nvPr/>
        </p:nvSpPr>
        <p:spPr>
          <a:xfrm>
            <a:off x="5797296" y="3017520"/>
            <a:ext cx="585216" cy="493776"/>
          </a:xfrm>
          <a:prstGeom prst="chevron">
            <a:avLst/>
          </a:prstGeom>
          <a:solidFill>
            <a:srgbClr val="F07178"/>
          </a:solidFill>
          <a:ln w="12700">
            <a:solidFill>
              <a:srgbClr val="F0717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17">
            <a:extLst>
              <a:ext uri="{FF2B5EF4-FFF2-40B4-BE49-F238E27FC236}">
                <a16:creationId xmlns:a16="http://schemas.microsoft.com/office/drawing/2014/main" id="{C717D63F-2687-1724-F5DA-204EABF7A1D8}"/>
              </a:ext>
            </a:extLst>
          </p:cNvPr>
          <p:cNvSpPr/>
          <p:nvPr/>
        </p:nvSpPr>
        <p:spPr>
          <a:xfrm>
            <a:off x="5650992" y="2688336"/>
            <a:ext cx="87782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07178"/>
                </a:solidFill>
              </a:rPr>
              <a:t>MISMATCH</a:t>
            </a:r>
            <a:endParaRPr lang="en-US" sz="950" dirty="0"/>
          </a:p>
        </p:txBody>
      </p:sp>
      <p:sp>
        <p:nvSpPr>
          <p:cNvPr id="24" name="Shape 18">
            <a:extLst>
              <a:ext uri="{FF2B5EF4-FFF2-40B4-BE49-F238E27FC236}">
                <a16:creationId xmlns:a16="http://schemas.microsoft.com/office/drawing/2014/main" id="{2221ABDF-DDD6-A964-30ED-BBFE4C8336F9}"/>
              </a:ext>
            </a:extLst>
          </p:cNvPr>
          <p:cNvSpPr/>
          <p:nvPr/>
        </p:nvSpPr>
        <p:spPr>
          <a:xfrm>
            <a:off x="6611112" y="1353312"/>
            <a:ext cx="5010912" cy="4517136"/>
          </a:xfrm>
          <a:prstGeom prst="roundRect">
            <a:avLst>
              <a:gd name="adj" fmla="val 1255"/>
            </a:avLst>
          </a:prstGeom>
          <a:solidFill>
            <a:srgbClr val="111827"/>
          </a:solidFill>
          <a:ln w="13970">
            <a:solidFill>
              <a:srgbClr val="B99AF7"/>
            </a:solidFill>
            <a:prstDash val="solid"/>
          </a:ln>
          <a:effectLst>
            <a:outerShdw blurRad="15240" dist="63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Text 19">
            <a:extLst>
              <a:ext uri="{FF2B5EF4-FFF2-40B4-BE49-F238E27FC236}">
                <a16:creationId xmlns:a16="http://schemas.microsoft.com/office/drawing/2014/main" id="{C2BF57E6-E9ED-8A36-93F4-6F86CC9C980A}"/>
              </a:ext>
            </a:extLst>
          </p:cNvPr>
          <p:cNvSpPr/>
          <p:nvPr/>
        </p:nvSpPr>
        <p:spPr>
          <a:xfrm>
            <a:off x="6903720" y="1609344"/>
            <a:ext cx="4352544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30" b="1" kern="0" spc="105" dirty="0">
                <a:solidFill>
                  <a:srgbClr val="B99AF7"/>
                </a:solidFill>
              </a:rPr>
              <a:t>INTERACTIVE VISUALIZATION  •  OPEN CHALLENGE</a:t>
            </a:r>
            <a:endParaRPr lang="en-US" sz="1130" dirty="0"/>
          </a:p>
        </p:txBody>
      </p:sp>
      <p:pic>
        <p:nvPicPr>
          <p:cNvPr id="26" name="Image 4" descr="preencoded.png">
            <a:extLst>
              <a:ext uri="{FF2B5EF4-FFF2-40B4-BE49-F238E27FC236}">
                <a16:creationId xmlns:a16="http://schemas.microsoft.com/office/drawing/2014/main" id="{5DEB93F5-5B3B-D099-B2C8-3655B94E6F9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940296" y="2011680"/>
            <a:ext cx="566928" cy="566928"/>
          </a:xfrm>
          <a:prstGeom prst="rect">
            <a:avLst/>
          </a:prstGeom>
        </p:spPr>
      </p:pic>
      <p:sp>
        <p:nvSpPr>
          <p:cNvPr id="27" name="Text 20">
            <a:extLst>
              <a:ext uri="{FF2B5EF4-FFF2-40B4-BE49-F238E27FC236}">
                <a16:creationId xmlns:a16="http://schemas.microsoft.com/office/drawing/2014/main" id="{E9D6A4D9-C95F-A4F5-77DD-4812F8B542E2}"/>
              </a:ext>
            </a:extLst>
          </p:cNvPr>
          <p:cNvSpPr/>
          <p:nvPr/>
        </p:nvSpPr>
        <p:spPr>
          <a:xfrm>
            <a:off x="7708392" y="2039112"/>
            <a:ext cx="320040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4FAFD"/>
                </a:solidFill>
              </a:rPr>
              <a:t>OME-Zarr pyramids</a:t>
            </a:r>
            <a:endParaRPr lang="en-US" sz="2000" dirty="0"/>
          </a:p>
        </p:txBody>
      </p:sp>
      <p:sp>
        <p:nvSpPr>
          <p:cNvPr id="28" name="Text 21">
            <a:extLst>
              <a:ext uri="{FF2B5EF4-FFF2-40B4-BE49-F238E27FC236}">
                <a16:creationId xmlns:a16="http://schemas.microsoft.com/office/drawing/2014/main" id="{091AAE7E-E20F-F9BF-F5D5-59987A878B5D}"/>
              </a:ext>
            </a:extLst>
          </p:cNvPr>
          <p:cNvSpPr/>
          <p:nvPr/>
        </p:nvSpPr>
        <p:spPr>
          <a:xfrm>
            <a:off x="6922008" y="2633472"/>
            <a:ext cx="4315968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00" dirty="0">
                <a:solidFill>
                  <a:srgbClr val="A9BECC"/>
                </a:solidFill>
              </a:rPr>
              <a:t>Interactive viewers request small chunks at multiple resolutions, often in a non-sequential pattern.</a:t>
            </a:r>
            <a:endParaRPr lang="en-US" sz="1300" dirty="0"/>
          </a:p>
        </p:txBody>
      </p:sp>
      <p:sp>
        <p:nvSpPr>
          <p:cNvPr id="29" name="Shape 22">
            <a:extLst>
              <a:ext uri="{FF2B5EF4-FFF2-40B4-BE49-F238E27FC236}">
                <a16:creationId xmlns:a16="http://schemas.microsoft.com/office/drawing/2014/main" id="{79FDE318-A64E-42C2-6A7E-A45EA9939468}"/>
              </a:ext>
            </a:extLst>
          </p:cNvPr>
          <p:cNvSpPr/>
          <p:nvPr/>
        </p:nvSpPr>
        <p:spPr>
          <a:xfrm>
            <a:off x="6903720" y="3346704"/>
            <a:ext cx="4425696" cy="713232"/>
          </a:xfrm>
          <a:prstGeom prst="roundRect">
            <a:avLst>
              <a:gd name="adj" fmla="val 5128"/>
            </a:avLst>
          </a:prstGeom>
          <a:solidFill>
            <a:srgbClr val="102839"/>
          </a:solidFill>
          <a:ln w="11430">
            <a:solidFill>
              <a:srgbClr val="F4B84D">
                <a:alpha val="6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0" name="Image 5" descr="preencoded.png">
            <a:extLst>
              <a:ext uri="{FF2B5EF4-FFF2-40B4-BE49-F238E27FC236}">
                <a16:creationId xmlns:a16="http://schemas.microsoft.com/office/drawing/2014/main" id="{C1190829-1407-8A8C-59EF-5BA6ADE2C39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050024" y="3520440"/>
            <a:ext cx="320040" cy="320040"/>
          </a:xfrm>
          <a:prstGeom prst="rect">
            <a:avLst/>
          </a:prstGeom>
        </p:spPr>
      </p:pic>
      <p:sp>
        <p:nvSpPr>
          <p:cNvPr id="31" name="Text 23">
            <a:extLst>
              <a:ext uri="{FF2B5EF4-FFF2-40B4-BE49-F238E27FC236}">
                <a16:creationId xmlns:a16="http://schemas.microsoft.com/office/drawing/2014/main" id="{96D3095D-B70F-E5B1-4FBF-F5400FC27281}"/>
              </a:ext>
            </a:extLst>
          </p:cNvPr>
          <p:cNvSpPr/>
          <p:nvPr/>
        </p:nvSpPr>
        <p:spPr>
          <a:xfrm>
            <a:off x="7488936" y="3465576"/>
            <a:ext cx="3694176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320" b="1" dirty="0">
                <a:solidFill>
                  <a:srgbClr val="F4FAFD"/>
                </a:solidFill>
              </a:rPr>
              <a:t>JPEG2000 preference</a:t>
            </a:r>
            <a:endParaRPr lang="en-US" sz="1320" dirty="0"/>
          </a:p>
        </p:txBody>
      </p:sp>
      <p:sp>
        <p:nvSpPr>
          <p:cNvPr id="32" name="Text 24">
            <a:extLst>
              <a:ext uri="{FF2B5EF4-FFF2-40B4-BE49-F238E27FC236}">
                <a16:creationId xmlns:a16="http://schemas.microsoft.com/office/drawing/2014/main" id="{136DCCDC-CA4A-E342-115D-86EA224CFC19}"/>
              </a:ext>
            </a:extLst>
          </p:cNvPr>
          <p:cNvSpPr/>
          <p:nvPr/>
        </p:nvSpPr>
        <p:spPr>
          <a:xfrm>
            <a:off x="7488936" y="3730752"/>
            <a:ext cx="369417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90" dirty="0">
                <a:solidFill>
                  <a:srgbClr val="A9BECC"/>
                </a:solidFill>
              </a:rPr>
              <a:t>Most effective when compressing large images or complete slices</a:t>
            </a:r>
            <a:endParaRPr lang="en-US" sz="990" dirty="0"/>
          </a:p>
        </p:txBody>
      </p:sp>
      <p:sp>
        <p:nvSpPr>
          <p:cNvPr id="33" name="Shape 25">
            <a:extLst>
              <a:ext uri="{FF2B5EF4-FFF2-40B4-BE49-F238E27FC236}">
                <a16:creationId xmlns:a16="http://schemas.microsoft.com/office/drawing/2014/main" id="{CBAE5399-FFB1-B10B-5C93-899113374BD2}"/>
              </a:ext>
            </a:extLst>
          </p:cNvPr>
          <p:cNvSpPr/>
          <p:nvPr/>
        </p:nvSpPr>
        <p:spPr>
          <a:xfrm>
            <a:off x="6903720" y="4178808"/>
            <a:ext cx="4425696" cy="713232"/>
          </a:xfrm>
          <a:prstGeom prst="roundRect">
            <a:avLst>
              <a:gd name="adj" fmla="val 5128"/>
            </a:avLst>
          </a:prstGeom>
          <a:solidFill>
            <a:srgbClr val="102839"/>
          </a:solidFill>
          <a:ln w="11430">
            <a:solidFill>
              <a:srgbClr val="B99AF7">
                <a:alpha val="6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4" name="Image 6" descr="preencoded.png">
            <a:extLst>
              <a:ext uri="{FF2B5EF4-FFF2-40B4-BE49-F238E27FC236}">
                <a16:creationId xmlns:a16="http://schemas.microsoft.com/office/drawing/2014/main" id="{550CABEB-7517-CC22-0A67-F06C8EDD4F5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050024" y="4352544"/>
            <a:ext cx="320040" cy="320040"/>
          </a:xfrm>
          <a:prstGeom prst="rect">
            <a:avLst/>
          </a:prstGeom>
        </p:spPr>
      </p:pic>
      <p:sp>
        <p:nvSpPr>
          <p:cNvPr id="35" name="Text 26">
            <a:extLst>
              <a:ext uri="{FF2B5EF4-FFF2-40B4-BE49-F238E27FC236}">
                <a16:creationId xmlns:a16="http://schemas.microsoft.com/office/drawing/2014/main" id="{6E3D1C5F-48CB-F37C-D5F4-99361DEBED7C}"/>
              </a:ext>
            </a:extLst>
          </p:cNvPr>
          <p:cNvSpPr/>
          <p:nvPr/>
        </p:nvSpPr>
        <p:spPr>
          <a:xfrm>
            <a:off x="7488936" y="4297680"/>
            <a:ext cx="3694176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320" b="1" dirty="0">
                <a:solidFill>
                  <a:srgbClr val="F4FAFD"/>
                </a:solidFill>
              </a:rPr>
              <a:t>Pyramid access pattern</a:t>
            </a:r>
            <a:endParaRPr lang="en-US" sz="1320" dirty="0"/>
          </a:p>
        </p:txBody>
      </p:sp>
      <p:sp>
        <p:nvSpPr>
          <p:cNvPr id="36" name="Text 27">
            <a:extLst>
              <a:ext uri="{FF2B5EF4-FFF2-40B4-BE49-F238E27FC236}">
                <a16:creationId xmlns:a16="http://schemas.microsoft.com/office/drawing/2014/main" id="{B71D5272-B6CB-E019-6CEA-1255308B1A47}"/>
              </a:ext>
            </a:extLst>
          </p:cNvPr>
          <p:cNvSpPr/>
          <p:nvPr/>
        </p:nvSpPr>
        <p:spPr>
          <a:xfrm>
            <a:off x="7488936" y="4562856"/>
            <a:ext cx="369417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90" dirty="0">
                <a:solidFill>
                  <a:srgbClr val="A9BECC"/>
                </a:solidFill>
              </a:rPr>
              <a:t>Many small, independently addressable multiscale chunks</a:t>
            </a:r>
            <a:endParaRPr lang="en-US" sz="990" dirty="0"/>
          </a:p>
        </p:txBody>
      </p:sp>
      <p:sp>
        <p:nvSpPr>
          <p:cNvPr id="37" name="Shape 28">
            <a:extLst>
              <a:ext uri="{FF2B5EF4-FFF2-40B4-BE49-F238E27FC236}">
                <a16:creationId xmlns:a16="http://schemas.microsoft.com/office/drawing/2014/main" id="{21265F99-4968-0A4C-570D-AB99ADFEA859}"/>
              </a:ext>
            </a:extLst>
          </p:cNvPr>
          <p:cNvSpPr/>
          <p:nvPr/>
        </p:nvSpPr>
        <p:spPr>
          <a:xfrm>
            <a:off x="6903720" y="5010912"/>
            <a:ext cx="4425696" cy="713232"/>
          </a:xfrm>
          <a:prstGeom prst="roundRect">
            <a:avLst>
              <a:gd name="adj" fmla="val 5128"/>
            </a:avLst>
          </a:prstGeom>
          <a:solidFill>
            <a:srgbClr val="102839"/>
          </a:solidFill>
          <a:ln w="11430">
            <a:solidFill>
              <a:srgbClr val="28D3CF">
                <a:alpha val="6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8" name="Image 7" descr="preencoded.png">
            <a:extLst>
              <a:ext uri="{FF2B5EF4-FFF2-40B4-BE49-F238E27FC236}">
                <a16:creationId xmlns:a16="http://schemas.microsoft.com/office/drawing/2014/main" id="{6F6E4B1B-B579-332E-FAFC-D52DC3B2DAB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050024" y="5184648"/>
            <a:ext cx="320040" cy="320040"/>
          </a:xfrm>
          <a:prstGeom prst="rect">
            <a:avLst/>
          </a:prstGeom>
        </p:spPr>
      </p:pic>
      <p:sp>
        <p:nvSpPr>
          <p:cNvPr id="39" name="Text 29">
            <a:extLst>
              <a:ext uri="{FF2B5EF4-FFF2-40B4-BE49-F238E27FC236}">
                <a16:creationId xmlns:a16="http://schemas.microsoft.com/office/drawing/2014/main" id="{4218644F-4983-1DEA-809B-1704BC687218}"/>
              </a:ext>
            </a:extLst>
          </p:cNvPr>
          <p:cNvSpPr/>
          <p:nvPr/>
        </p:nvSpPr>
        <p:spPr>
          <a:xfrm>
            <a:off x="7488936" y="5129784"/>
            <a:ext cx="3694176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320" b="1" dirty="0">
                <a:solidFill>
                  <a:srgbClr val="F4FAFD"/>
                </a:solidFill>
              </a:rPr>
              <a:t>Research need</a:t>
            </a:r>
            <a:endParaRPr lang="en-US" sz="1320" dirty="0"/>
          </a:p>
        </p:txBody>
      </p:sp>
      <p:sp>
        <p:nvSpPr>
          <p:cNvPr id="40" name="Text 30">
            <a:extLst>
              <a:ext uri="{FF2B5EF4-FFF2-40B4-BE49-F238E27FC236}">
                <a16:creationId xmlns:a16="http://schemas.microsoft.com/office/drawing/2014/main" id="{1E1E7589-361B-914E-AC89-0712932DA79D}"/>
              </a:ext>
            </a:extLst>
          </p:cNvPr>
          <p:cNvSpPr/>
          <p:nvPr/>
        </p:nvSpPr>
        <p:spPr>
          <a:xfrm>
            <a:off x="7488936" y="5394960"/>
            <a:ext cx="369417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90" dirty="0">
                <a:solidFill>
                  <a:srgbClr val="A9BECC"/>
                </a:solidFill>
              </a:rPr>
              <a:t>A codec optimized for storage efficiency and interactive access</a:t>
            </a:r>
            <a:endParaRPr lang="en-US" sz="990" dirty="0"/>
          </a:p>
        </p:txBody>
      </p:sp>
      <p:sp>
        <p:nvSpPr>
          <p:cNvPr id="41" name="Shape 31">
            <a:extLst>
              <a:ext uri="{FF2B5EF4-FFF2-40B4-BE49-F238E27FC236}">
                <a16:creationId xmlns:a16="http://schemas.microsoft.com/office/drawing/2014/main" id="{02930CE1-7C2C-1D12-2A06-384848F5345D}"/>
              </a:ext>
            </a:extLst>
          </p:cNvPr>
          <p:cNvSpPr/>
          <p:nvPr/>
        </p:nvSpPr>
        <p:spPr>
          <a:xfrm>
            <a:off x="1664208" y="5943600"/>
            <a:ext cx="8779955" cy="484632"/>
          </a:xfrm>
          <a:prstGeom prst="roundRect">
            <a:avLst>
              <a:gd name="adj" fmla="val 7547"/>
            </a:avLst>
          </a:prstGeom>
          <a:solidFill>
            <a:srgbClr val="251B21"/>
          </a:solidFill>
          <a:ln w="11430">
            <a:solidFill>
              <a:srgbClr val="F0717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2" name="Image 8" descr="preencoded.png">
            <a:extLst>
              <a:ext uri="{FF2B5EF4-FFF2-40B4-BE49-F238E27FC236}">
                <a16:creationId xmlns:a16="http://schemas.microsoft.com/office/drawing/2014/main" id="{79F98F8C-578E-3B8B-09DE-542841BB51C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868816" y="6053328"/>
            <a:ext cx="265176" cy="265176"/>
          </a:xfrm>
          <a:prstGeom prst="rect">
            <a:avLst/>
          </a:prstGeom>
        </p:spPr>
      </p:pic>
      <p:sp>
        <p:nvSpPr>
          <p:cNvPr id="43" name="Text 32">
            <a:extLst>
              <a:ext uri="{FF2B5EF4-FFF2-40B4-BE49-F238E27FC236}">
                <a16:creationId xmlns:a16="http://schemas.microsoft.com/office/drawing/2014/main" id="{717858F8-BC2E-38A8-E2DF-79E8F30A7E16}"/>
              </a:ext>
            </a:extLst>
          </p:cNvPr>
          <p:cNvSpPr/>
          <p:nvPr/>
        </p:nvSpPr>
        <p:spPr>
          <a:xfrm>
            <a:off x="1517904" y="6080760"/>
            <a:ext cx="949147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230" b="1" dirty="0">
                <a:solidFill>
                  <a:srgbClr val="F4FAFD"/>
                </a:solidFill>
              </a:rPr>
              <a:t>OPEN R&amp;D QUESTION: HOW DO WE COMPRESS ONCE FOR BOTH LONG-TERM ARCHIVING AND RESPONSIVE MULTISCALE VISUALIZATION?</a:t>
            </a:r>
            <a:endParaRPr lang="en-US" sz="1230" dirty="0"/>
          </a:p>
        </p:txBody>
      </p:sp>
    </p:spTree>
    <p:extLst>
      <p:ext uri="{BB962C8B-B14F-4D97-AF65-F5344CB8AC3E}">
        <p14:creationId xmlns:p14="http://schemas.microsoft.com/office/powerpoint/2010/main" val="1604448254"/>
      </p:ext>
    </p:extLst>
  </p:cSld>
  <p:clrMapOvr>
    <a:masterClrMapping/>
  </p:clrMapOvr>
</p:sld>
</file>

<file path=ppt/theme/theme1.xml><?xml version="1.0" encoding="utf-8"?>
<a:theme xmlns:a="http://schemas.openxmlformats.org/drawingml/2006/main" name="MAX IV">
  <a:themeElements>
    <a:clrScheme name="MAX IV ny">
      <a:dk1>
        <a:srgbClr val="001427"/>
      </a:dk1>
      <a:lt1>
        <a:srgbClr val="FFFFFF"/>
      </a:lt1>
      <a:dk2>
        <a:srgbClr val="00570C"/>
      </a:dk2>
      <a:lt2>
        <a:srgbClr val="FB8C00"/>
      </a:lt2>
      <a:accent1>
        <a:srgbClr val="767171"/>
      </a:accent1>
      <a:accent2>
        <a:srgbClr val="595555"/>
      </a:accent2>
      <a:accent3>
        <a:srgbClr val="AEAAAA"/>
      </a:accent3>
      <a:accent4>
        <a:srgbClr val="00570C"/>
      </a:accent4>
      <a:accent5>
        <a:srgbClr val="F6B222"/>
      </a:accent5>
      <a:accent6>
        <a:srgbClr val="C8C3C3"/>
      </a:accent6>
      <a:hlink>
        <a:srgbClr val="0000FF"/>
      </a:hlink>
      <a:folHlink>
        <a:srgbClr val="8100FF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233510AE-9003-3647-B248-AD9D73E0D577}" vid="{338F61DB-EFFA-254B-A70B-3D39C8E878A3}"/>
    </a:ext>
  </a:extLst>
</a:theme>
</file>

<file path=ppt/theme/theme2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AXIV_Desc xmlns="af7b11fe-7b68-436c-90b0-54f97b02b031" xsi:nil="true"/>
    <Publishable xmlns="af7b11fe-7b68-436c-90b0-54f97b02b031">true</Publishable>
    <TaxCatchAll xmlns="af7b11fe-7b68-436c-90b0-54f97b02b031"/>
    <dd2d42672e664ebb976656b339e88335 xmlns="af7b11fe-7b68-436c-90b0-54f97b02b031">
      <Terms xmlns="http://schemas.microsoft.com/office/infopath/2007/PartnerControls"/>
    </dd2d42672e664ebb976656b339e88335>
    <_dlc_DocId xmlns="af7b11fe-7b68-436c-90b0-54f97b02b031">MKVHM7KCYWXU-1058460105-224</_dlc_DocId>
    <_dlc_DocIdUrl xmlns="af7b11fe-7b68-436c-90b0-54f97b02b031">
      <Url>https://sharepoint.lu.se/sites/maxiv_maxivse/_layouts/15/DocIdRedir.aspx?ID=MKVHM7KCYWXU-1058460105-224</Url>
      <Description>MKVHM7KCYWXU-1058460105-224</Description>
    </_dlc_DocIdUrl>
  </documentManagement>
</p:properti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8C8A1373EE1745A7B31132D53BC18C" ma:contentTypeVersion="7" ma:contentTypeDescription="Create a new document." ma:contentTypeScope="" ma:versionID="3dfc0204f8b44fe204e7404f97bc0705">
  <xsd:schema xmlns:xsd="http://www.w3.org/2001/XMLSchema" xmlns:xs="http://www.w3.org/2001/XMLSchema" xmlns:p="http://schemas.microsoft.com/office/2006/metadata/properties" xmlns:ns2="af7b11fe-7b68-436c-90b0-54f97b02b031" targetNamespace="http://schemas.microsoft.com/office/2006/metadata/properties" ma:root="true" ma:fieldsID="34d9dfcf61f81b6c105a28572f41bfb5" ns2:_="">
    <xsd:import namespace="af7b11fe-7b68-436c-90b0-54f97b02b031"/>
    <xsd:element name="properties">
      <xsd:complexType>
        <xsd:sequence>
          <xsd:element name="documentManagement">
            <xsd:complexType>
              <xsd:all>
                <xsd:element ref="ns2:dd2d42672e664ebb976656b339e88335" minOccurs="0"/>
                <xsd:element ref="ns2:TaxCatchAll" minOccurs="0"/>
                <xsd:element ref="ns2:Publishable" minOccurs="0"/>
                <xsd:element ref="ns2:MAXIV_Desc" minOccurs="0"/>
                <xsd:element ref="ns2:SharedWithUsers" minOccurs="0"/>
                <xsd:element ref="ns2:_dlc_DocId" minOccurs="0"/>
                <xsd:element ref="ns2:_dlc_DocIdUrl" minOccurs="0"/>
                <xsd:element ref="ns2:_dlc_DocIdPersistId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b11fe-7b68-436c-90b0-54f97b02b031" elementFormDefault="qualified">
    <xsd:import namespace="http://schemas.microsoft.com/office/2006/documentManagement/types"/>
    <xsd:import namespace="http://schemas.microsoft.com/office/infopath/2007/PartnerControls"/>
    <xsd:element name="dd2d42672e664ebb976656b339e88335" ma:index="9" nillable="true" ma:taxonomy="true" ma:internalName="dd2d42672e664ebb976656b339e88335" ma:taxonomyFieldName="Tags" ma:displayName="Tags" ma:fieldId="{dd2d4267-2e66-4ebb-9766-56b339e88335}" ma:taxonomyMulti="true" ma:sspId="a9415ddb-cc98-4572-851a-d5d8cf0f0d2f" ma:termSetId="4f3916f9-4920-49be-afb9-8c6beb5c8d41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10" nillable="true" ma:displayName="Taxonomy Catch All Column" ma:hidden="true" ma:list="{6fdcf9f9-0677-46e4-8cdc-b271fc04d31f}" ma:internalName="TaxCatchAll" ma:showField="CatchAllData" ma:web="af7b11fe-7b68-436c-90b0-54f97b02b03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able" ma:index="11" nillable="true" ma:displayName="Publishable" ma:internalName="Publishable">
      <xsd:simpleType>
        <xsd:restriction base="dms:Boolean"/>
      </xsd:simpleType>
    </xsd:element>
    <xsd:element name="MAXIV_Desc" ma:index="12" nillable="true" ma:displayName="Description" ma:internalName="MAXIV_Desc">
      <xsd:simpleType>
        <xsd:restriction base="dms:Note">
          <xsd:maxLength value="255"/>
        </xsd:restriction>
      </xsd:simpleType>
    </xsd:element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_dlc_DocId" ma:index="14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5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6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748E198-29D6-4919-960D-AB46316E0B98}">
  <ds:schemaRefs>
    <ds:schemaRef ds:uri="http://schemas.microsoft.com/office/2006/metadata/properties"/>
    <ds:schemaRef ds:uri="http://schemas.microsoft.com/office/infopath/2007/PartnerControls"/>
    <ds:schemaRef ds:uri="7419484d-ac4d-40b7-8534-13e6aa55e888"/>
    <ds:schemaRef ds:uri="af7b11fe-7b68-436c-90b0-54f97b02b031"/>
  </ds:schemaRefs>
</ds:datastoreItem>
</file>

<file path=customXml/itemProps2.xml><?xml version="1.0" encoding="utf-8"?>
<ds:datastoreItem xmlns:ds="http://schemas.openxmlformats.org/officeDocument/2006/customXml" ds:itemID="{5BD9656F-4EA1-4F28-9FD2-E13BBB3CCDD0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381DBE20-CE38-40B1-B71B-274DB609A8E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b11fe-7b68-436c-90b0-54f97b02b0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3F60D1C6-50C5-4E5F-B294-B94BD33FC75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MAX IV</Template>
  <TotalTime>2277</TotalTime>
  <Words>2476</Words>
  <Application>Microsoft Macintosh PowerPoint</Application>
  <PresentationFormat>Widescreen</PresentationFormat>
  <Paragraphs>397</Paragraphs>
  <Slides>23</Slides>
  <Notes>4</Notes>
  <HiddenSlides>0</HiddenSlides>
  <MMClips>3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Aptos</vt:lpstr>
      <vt:lpstr>Aptos Display</vt:lpstr>
      <vt:lpstr>Arial</vt:lpstr>
      <vt:lpstr>Calibri</vt:lpstr>
      <vt:lpstr>Maven Pro Medium</vt:lpstr>
      <vt:lpstr>Open Sans Light</vt:lpstr>
      <vt:lpstr>Symbol</vt:lpstr>
      <vt:lpstr>MAX IV</vt:lpstr>
      <vt:lpstr>Data and experiments, data services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dranspose.helpers.h5dict.fastapi_h5.router read-only in-memory python dictionary exposed as HSDS-like API (by Felix Engelmann)</vt:lpstr>
      <vt:lpstr>PowerPoint Presentation</vt:lpstr>
      <vt:lpstr>PowerPoint Presentation</vt:lpstr>
      <vt:lpstr>PowerPoint Presentation</vt:lpstr>
      <vt:lpstr>PowerPoint Presentation</vt:lpstr>
      <vt:lpstr>Aleko Lilius (MAX IV) &amp; MIMER - RI.se: stomo MCP demonstrator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Zdenek Matej</dc:creator>
  <cp:keywords/>
  <dc:description/>
  <cp:lastModifiedBy>Zdenek Matej</cp:lastModifiedBy>
  <cp:revision>65</cp:revision>
  <dcterms:created xsi:type="dcterms:W3CDTF">2026-04-08T15:22:00Z</dcterms:created>
  <dcterms:modified xsi:type="dcterms:W3CDTF">2026-08-26T10:40:44Z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0x0101006A8C8A1373EE1745A7B31132D53BC18C</vt:lpwstr>
  </property>
  <property fmtid="{D5CDD505-2E9C-101B-9397-08002B2CF9AE}" pid="3" name="Tags">
    <vt:lpwstr/>
  </property>
  <property fmtid="{D5CDD505-2E9C-101B-9397-08002B2CF9AE}" pid="4" name="_dlc_DocIdItemGuid">
    <vt:lpwstr>c8f99bfc-4a92-4351-a544-02ad568d44e1</vt:lpwstr>
  </property>
</Properties>
</file>