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8816" r:id="rId5"/>
    <p:sldId id="647" r:id="rId6"/>
    <p:sldId id="8660" r:id="rId7"/>
    <p:sldId id="648" r:id="rId8"/>
    <p:sldId id="438" r:id="rId9"/>
    <p:sldId id="583" r:id="rId10"/>
    <p:sldId id="8590" r:id="rId11"/>
    <p:sldId id="8596" r:id="rId12"/>
    <p:sldId id="8592" r:id="rId13"/>
    <p:sldId id="8651" r:id="rId14"/>
    <p:sldId id="8652" r:id="rId15"/>
    <p:sldId id="640" r:id="rId16"/>
    <p:sldId id="8650" r:id="rId17"/>
    <p:sldId id="8814" r:id="rId18"/>
    <p:sldId id="8815" r:id="rId19"/>
    <p:sldId id="8597" r:id="rId20"/>
    <p:sldId id="8750" r:id="rId21"/>
    <p:sldId id="8653" r:id="rId22"/>
    <p:sldId id="723" r:id="rId23"/>
  </p:sldIdLst>
  <p:sldSz cx="12192000" cy="6858000"/>
  <p:notesSz cx="7315200" cy="12344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6E27"/>
    <a:srgbClr val="FD7835"/>
    <a:srgbClr val="FC5704"/>
    <a:srgbClr val="FFFFFF"/>
    <a:srgbClr val="9FE7E9"/>
    <a:srgbClr val="020A24"/>
    <a:srgbClr val="000B26"/>
    <a:srgbClr val="03002A"/>
    <a:srgbClr val="000000"/>
    <a:srgbClr val="F7D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E9A0F2-F2FF-496E-8B0F-9C8301B54EC3}" v="15" dt="2026-10-01T08:16:06.3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030" autoAdjust="0"/>
  </p:normalViewPr>
  <p:slideViewPr>
    <p:cSldViewPr snapToGrid="0">
      <p:cViewPr varScale="1">
        <p:scale>
          <a:sx n="52" d="100"/>
          <a:sy n="52" d="100"/>
        </p:scale>
        <p:origin x="1136" y="48"/>
      </p:cViewPr>
      <p:guideLst>
        <p:guide orient="horz" pos="2137"/>
        <p:guide pos="3863"/>
      </p:guideLst>
    </p:cSldViewPr>
  </p:slideViewPr>
  <p:outlineViewPr>
    <p:cViewPr>
      <p:scale>
        <a:sx n="33" d="100"/>
        <a:sy n="33" d="100"/>
      </p:scale>
      <p:origin x="0" y="-1096"/>
    </p:cViewPr>
  </p:outlineViewPr>
  <p:notesTextViewPr>
    <p:cViewPr>
      <p:scale>
        <a:sx n="115" d="100"/>
        <a:sy n="11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Fernandes Tavares" userId="983cf0a0-d07b-4205-a7a0-020ca053bd5c" providerId="ADAL" clId="{78F68DBB-731C-4617-B86F-6F4CD2D30949}"/>
    <pc:docChg chg="modSld">
      <pc:chgData name="Pedro Fernandes Tavares" userId="983cf0a0-d07b-4205-a7a0-020ca053bd5c" providerId="ADAL" clId="{78F68DBB-731C-4617-B86F-6F4CD2D30949}" dt="2026-09-27T19:36:54.290" v="46" actId="947"/>
      <pc:docMkLst>
        <pc:docMk/>
      </pc:docMkLst>
      <pc:sldChg chg="modSp mod">
        <pc:chgData name="Pedro Fernandes Tavares" userId="983cf0a0-d07b-4205-a7a0-020ca053bd5c" providerId="ADAL" clId="{78F68DBB-731C-4617-B86F-6F4CD2D30949}" dt="2026-09-27T19:36:54.290" v="46" actId="947"/>
        <pc:sldMkLst>
          <pc:docMk/>
          <pc:sldMk cId="1011073194" sldId="723"/>
        </pc:sldMkLst>
        <pc:spChg chg="mod">
          <ac:chgData name="Pedro Fernandes Tavares" userId="983cf0a0-d07b-4205-a7a0-020ca053bd5c" providerId="ADAL" clId="{78F68DBB-731C-4617-B86F-6F4CD2D30949}" dt="2026-09-27T19:36:54.290" v="46" actId="947"/>
          <ac:spMkLst>
            <pc:docMk/>
            <pc:sldMk cId="1011073194" sldId="723"/>
            <ac:spMk id="4" creationId="{85D4E0EC-AE29-7636-5A86-9B367D863A6D}"/>
          </ac:spMkLst>
        </pc:spChg>
      </pc:sldChg>
    </pc:docChg>
  </pc:docChgLst>
  <pc:docChgLst>
    <pc:chgData name="Marek Grabski" userId="S::maxl-mrg@lu.se::d5099dab-07a1-435b-b4bc-8435bc4489eb" providerId="AD" clId="Web-{DF5979A7-0D69-262B-D1D1-2DEBF935EC39}"/>
    <pc:docChg chg="modSld">
      <pc:chgData name="Marek Grabski" userId="S::maxl-mrg@lu.se::d5099dab-07a1-435b-b4bc-8435bc4489eb" providerId="AD" clId="Web-{DF5979A7-0D69-262B-D1D1-2DEBF935EC39}" dt="2026-09-30T05:59:41.128" v="1" actId="1076"/>
      <pc:docMkLst>
        <pc:docMk/>
      </pc:docMkLst>
      <pc:sldChg chg="modSp">
        <pc:chgData name="Marek Grabski" userId="S::maxl-mrg@lu.se::d5099dab-07a1-435b-b4bc-8435bc4489eb" providerId="AD" clId="Web-{DF5979A7-0D69-262B-D1D1-2DEBF935EC39}" dt="2026-09-30T05:59:41.128" v="1" actId="1076"/>
        <pc:sldMkLst>
          <pc:docMk/>
          <pc:sldMk cId="2217333927" sldId="8650"/>
        </pc:sldMkLst>
        <pc:spChg chg="mod">
          <ac:chgData name="Marek Grabski" userId="S::maxl-mrg@lu.se::d5099dab-07a1-435b-b4bc-8435bc4489eb" providerId="AD" clId="Web-{DF5979A7-0D69-262B-D1D1-2DEBF935EC39}" dt="2026-09-30T05:59:41.128" v="1" actId="1076"/>
          <ac:spMkLst>
            <pc:docMk/>
            <pc:sldMk cId="2217333927" sldId="8650"/>
            <ac:spMk id="11" creationId="{7B4EAACF-0753-84C4-92B9-1C75ED870B78}"/>
          </ac:spMkLst>
        </pc:spChg>
      </pc:sldChg>
    </pc:docChg>
  </pc:docChgLst>
  <pc:docChgLst>
    <pc:chgData name="Eshraq Al Dmour" userId="3f339d6e-f835-418e-b8a2-c243ae0a6b48" providerId="ADAL" clId="{A9D20EAC-33DC-4B3D-963F-B793D684360F}"/>
    <pc:docChg chg="undo custSel addSld modSld sldOrd">
      <pc:chgData name="Eshraq Al Dmour" userId="3f339d6e-f835-418e-b8a2-c243ae0a6b48" providerId="ADAL" clId="{A9D20EAC-33DC-4B3D-963F-B793D684360F}" dt="2026-10-01T18:36:38.696" v="123" actId="947"/>
      <pc:docMkLst>
        <pc:docMk/>
      </pc:docMkLst>
      <pc:sldChg chg="modSp mod">
        <pc:chgData name="Eshraq Al Dmour" userId="3f339d6e-f835-418e-b8a2-c243ae0a6b48" providerId="ADAL" clId="{A9D20EAC-33DC-4B3D-963F-B793D684360F}" dt="2026-10-01T18:36:38.696" v="123" actId="947"/>
        <pc:sldMkLst>
          <pc:docMk/>
          <pc:sldMk cId="3082700511" sldId="647"/>
        </pc:sldMkLst>
        <pc:spChg chg="mod">
          <ac:chgData name="Eshraq Al Dmour" userId="3f339d6e-f835-418e-b8a2-c243ae0a6b48" providerId="ADAL" clId="{A9D20EAC-33DC-4B3D-963F-B793D684360F}" dt="2026-10-01T18:36:38.696" v="123" actId="947"/>
          <ac:spMkLst>
            <pc:docMk/>
            <pc:sldMk cId="3082700511" sldId="647"/>
            <ac:spMk id="3" creationId="{8B33D512-43C6-AAD1-7E11-6FDBF96DB948}"/>
          </ac:spMkLst>
        </pc:spChg>
      </pc:sldChg>
      <pc:sldChg chg="modSp mod">
        <pc:chgData name="Eshraq Al Dmour" userId="3f339d6e-f835-418e-b8a2-c243ae0a6b48" providerId="ADAL" clId="{A9D20EAC-33DC-4B3D-963F-B793D684360F}" dt="2026-10-01T08:16:53.664" v="121" actId="20577"/>
        <pc:sldMkLst>
          <pc:docMk/>
          <pc:sldMk cId="1011073194" sldId="723"/>
        </pc:sldMkLst>
        <pc:spChg chg="mod">
          <ac:chgData name="Eshraq Al Dmour" userId="3f339d6e-f835-418e-b8a2-c243ae0a6b48" providerId="ADAL" clId="{A9D20EAC-33DC-4B3D-963F-B793D684360F}" dt="2026-10-01T08:16:53.664" v="121" actId="20577"/>
          <ac:spMkLst>
            <pc:docMk/>
            <pc:sldMk cId="1011073194" sldId="723"/>
            <ac:spMk id="4" creationId="{85D4E0EC-AE29-7636-5A86-9B367D863A6D}"/>
          </ac:spMkLst>
        </pc:spChg>
      </pc:sldChg>
      <pc:sldChg chg="ord">
        <pc:chgData name="Eshraq Al Dmour" userId="3f339d6e-f835-418e-b8a2-c243ae0a6b48" providerId="ADAL" clId="{A9D20EAC-33DC-4B3D-963F-B793D684360F}" dt="2026-10-01T08:15:24.245" v="114"/>
        <pc:sldMkLst>
          <pc:docMk/>
          <pc:sldMk cId="1878744007" sldId="8590"/>
        </pc:sldMkLst>
      </pc:sldChg>
      <pc:sldChg chg="add">
        <pc:chgData name="Eshraq Al Dmour" userId="3f339d6e-f835-418e-b8a2-c243ae0a6b48" providerId="ADAL" clId="{A9D20EAC-33DC-4B3D-963F-B793D684360F}" dt="2026-10-01T08:16:06.321" v="115"/>
        <pc:sldMkLst>
          <pc:docMk/>
          <pc:sldMk cId="1759972343" sldId="8596"/>
        </pc:sldMkLst>
      </pc:sldChg>
      <pc:sldChg chg="ord modTransition modAnim">
        <pc:chgData name="Eshraq Al Dmour" userId="3f339d6e-f835-418e-b8a2-c243ae0a6b48" providerId="ADAL" clId="{A9D20EAC-33DC-4B3D-963F-B793D684360F}" dt="2026-10-01T08:15:19.649" v="112"/>
        <pc:sldMkLst>
          <pc:docMk/>
          <pc:sldMk cId="2621527633" sldId="8814"/>
        </pc:sldMkLst>
      </pc:sldChg>
      <pc:sldChg chg="ord modAnim">
        <pc:chgData name="Eshraq Al Dmour" userId="3f339d6e-f835-418e-b8a2-c243ae0a6b48" providerId="ADAL" clId="{A9D20EAC-33DC-4B3D-963F-B793D684360F}" dt="2026-10-01T08:15:19.649" v="112"/>
        <pc:sldMkLst>
          <pc:docMk/>
          <pc:sldMk cId="2343424021" sldId="8815"/>
        </pc:sldMkLst>
      </pc:sldChg>
      <pc:sldChg chg="addSp delSp modSp mod">
        <pc:chgData name="Eshraq Al Dmour" userId="3f339d6e-f835-418e-b8a2-c243ae0a6b48" providerId="ADAL" clId="{A9D20EAC-33DC-4B3D-963F-B793D684360F}" dt="2026-10-01T08:16:27.185" v="120" actId="6549"/>
        <pc:sldMkLst>
          <pc:docMk/>
          <pc:sldMk cId="1951782486" sldId="8816"/>
        </pc:sldMkLst>
        <pc:spChg chg="add del mod">
          <ac:chgData name="Eshraq Al Dmour" userId="3f339d6e-f835-418e-b8a2-c243ae0a6b48" providerId="ADAL" clId="{A9D20EAC-33DC-4B3D-963F-B793D684360F}" dt="2026-10-01T08:08:48.997" v="80" actId="478"/>
          <ac:spMkLst>
            <pc:docMk/>
            <pc:sldMk cId="1951782486" sldId="8816"/>
            <ac:spMk id="2" creationId="{54EC273A-1A83-6052-8573-AC8B88412C62}"/>
          </ac:spMkLst>
        </pc:spChg>
        <pc:spChg chg="mod">
          <ac:chgData name="Eshraq Al Dmour" userId="3f339d6e-f835-418e-b8a2-c243ae0a6b48" providerId="ADAL" clId="{A9D20EAC-33DC-4B3D-963F-B793D684360F}" dt="2026-10-01T08:09:26.116" v="95" actId="6549"/>
          <ac:spMkLst>
            <pc:docMk/>
            <pc:sldMk cId="1951782486" sldId="8816"/>
            <ac:spMk id="3" creationId="{00000000-0000-0000-0000-000000000000}"/>
          </ac:spMkLst>
        </pc:spChg>
        <pc:spChg chg="mod">
          <ac:chgData name="Eshraq Al Dmour" userId="3f339d6e-f835-418e-b8a2-c243ae0a6b48" providerId="ADAL" clId="{A9D20EAC-33DC-4B3D-963F-B793D684360F}" dt="2026-10-01T08:16:27.185" v="120" actId="6549"/>
          <ac:spMkLst>
            <pc:docMk/>
            <pc:sldMk cId="1951782486" sldId="8816"/>
            <ac:spMk id="5" creationId="{00000000-0000-0000-0000-000000000000}"/>
          </ac:spMkLst>
        </pc:spChg>
        <pc:spChg chg="add del mod">
          <ac:chgData name="Eshraq Al Dmour" userId="3f339d6e-f835-418e-b8a2-c243ae0a6b48" providerId="ADAL" clId="{A9D20EAC-33DC-4B3D-963F-B793D684360F}" dt="2026-10-01T08:08:25.341" v="76" actId="478"/>
          <ac:spMkLst>
            <pc:docMk/>
            <pc:sldMk cId="1951782486" sldId="8816"/>
            <ac:spMk id="7" creationId="{5ED154A2-0BC2-BCC2-1370-FEB499EF7CB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explosion val="8"/>
          <c:dPt>
            <c:idx val="0"/>
            <c:bubble3D val="0"/>
            <c:explosion val="0"/>
            <c:spPr>
              <a:gradFill flip="none" rotWithShape="1">
                <a:gsLst>
                  <a:gs pos="72000">
                    <a:srgbClr val="768CA1"/>
                  </a:gs>
                  <a:gs pos="0">
                    <a:schemeClr val="tx2">
                      <a:lumMod val="90000"/>
                      <a:lumOff val="10000"/>
                    </a:schemeClr>
                  </a:gs>
                  <a:gs pos="100000">
                    <a:srgbClr val="ECECEC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D60-6F4B-BFEA-C4ABB6DAE4EC}"/>
              </c:ext>
            </c:extLst>
          </c:dPt>
          <c:dPt>
            <c:idx val="1"/>
            <c:bubble3D val="0"/>
            <c:explosion val="0"/>
            <c:spPr>
              <a:gradFill flip="none" rotWithShape="1">
                <a:gsLst>
                  <a:gs pos="72000">
                    <a:srgbClr val="768CA1"/>
                  </a:gs>
                  <a:gs pos="100000">
                    <a:srgbClr val="ECECEC"/>
                  </a:gs>
                  <a:gs pos="0">
                    <a:schemeClr val="tx2">
                      <a:lumMod val="90000"/>
                      <a:lumOff val="1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D60-6F4B-BFEA-C4ABB6DAE4EC}"/>
              </c:ext>
            </c:extLst>
          </c:dPt>
          <c:dPt>
            <c:idx val="2"/>
            <c:bubble3D val="0"/>
            <c:explosion val="0"/>
            <c:spPr>
              <a:gradFill flip="none" rotWithShape="1">
                <a:gsLst>
                  <a:gs pos="55000">
                    <a:srgbClr val="00933E"/>
                  </a:gs>
                  <a:gs pos="0">
                    <a:schemeClr val="accent6">
                      <a:lumMod val="75000"/>
                    </a:schemeClr>
                  </a:gs>
                  <a:gs pos="93000">
                    <a:srgbClr val="ECECEC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D60-6F4B-BFEA-C4ABB6DAE4EC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25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60-6F4B-BFEA-C4ABB6DAE4E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0.33644</cdr:x>
      <cdr:y>0.36022</cdr:y>
    </cdr:from>
    <cdr:to>
      <cdr:x>0.66356</cdr:x>
      <cdr:y>0.68541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8BD76E4B-BD86-2F7B-6862-2032A05EE38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910610" y="1955420"/>
          <a:ext cx="1857684" cy="176528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611" cy="619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864" y="0"/>
            <a:ext cx="3170611" cy="619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1724873"/>
            <a:ext cx="3170611" cy="6195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864" y="11724873"/>
            <a:ext cx="3170611" cy="6195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169920" cy="619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4143588" y="2"/>
            <a:ext cx="3169920" cy="619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-46038" y="1543050"/>
            <a:ext cx="7407276" cy="41671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31520" y="5940743"/>
            <a:ext cx="5852160" cy="48606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11725038"/>
            <a:ext cx="3169920" cy="6193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4143588" y="11725038"/>
            <a:ext cx="3169920" cy="6193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4967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784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A3EB8-8C22-4C1A-BD9E-E298F57667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65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9929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C3C6B-BA23-979A-B434-92FBB3120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5703D-3EE6-4370-19C0-1FC7BDCF9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00890-9F10-8100-3120-6165B79BC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2016, the European landscape primarily of 3GLS, &amp; many facilities undergoing upgrades into 4GLS by2030s. Within this evolving context, MAX IV has been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positioned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benchmark facility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innovative design of MAX IV has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influenced the development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subsequent light sources worldwide, inspiring facilities to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adopt and further refine its concepts.</a:t>
            </a:r>
          </a:p>
          <a:p>
            <a:pPr fontAlgn="t"/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Maintaining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 IV at the forefront of X-ray science remains a priority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MAX 4U initiative is aimed at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restoring and strengthening its leadership position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enhancing brightness and coherence.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20F78-47B9-7A8A-68C5-53B2E37A2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92FD0-1FE1-4EA8-BEA2-22A6F3FEEE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62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86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754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3995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8108A-83A6-40A5-DABB-100D25234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F88E8-FADF-0F5B-93CA-C932E411B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E3FE2-E171-DBCB-B526-B49A8846B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BBB4B-6EDE-1A52-B8C8-65E458E3A0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1F5DC-E62E-1741-B9C7-0404885C399A}" type="slidenum">
              <a:rPr kumimoji="0" lang="sv-S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v-S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105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0E60-C543-F87D-6B00-D0AE8F013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3C45C-CA15-5B38-5AC1-425D4662A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42C9D-63C6-B9C3-A715-44BA14D1C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36A9B-B6C3-BEC1-BE82-42B5A052A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1F5DC-E62E-1741-B9C7-0404885C399A}" type="slidenum">
              <a:rPr kumimoji="0" lang="sv-S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491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1619F-3847-CB70-8C62-CC9DDE811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74212-C4E7-8D9B-714F-A61DD4F83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D482D-502F-0BA9-9889-33ABEE9C5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8B7EB-6072-1D47-354A-3243CD853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1F5DC-E62E-1741-B9C7-0404885C399A}" type="slidenum">
              <a:rPr kumimoji="0" lang="sv-S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39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  <a:lvl2pPr>
              <a:defRPr baseline="0">
                <a:solidFill>
                  <a:srgbClr val="000000"/>
                </a:solidFill>
              </a:defRPr>
            </a:lvl2pPr>
            <a:lvl3pPr>
              <a:defRPr baseline="0">
                <a:solidFill>
                  <a:srgbClr val="000000"/>
                </a:solidFill>
              </a:defRPr>
            </a:lvl3pPr>
            <a:lvl4pPr>
              <a:defRPr baseline="0">
                <a:solidFill>
                  <a:srgbClr val="000000"/>
                </a:solidFill>
              </a:defRPr>
            </a:lvl4pPr>
            <a:lvl5pPr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i="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NSLS II  - MAX IV Workshop</a:t>
            </a:r>
            <a:endParaRPr lang="sv-SE" b="1" dirty="0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  <a:lvl2pPr>
              <a:defRPr baseline="0">
                <a:solidFill>
                  <a:srgbClr val="000000"/>
                </a:solidFill>
              </a:defRPr>
            </a:lvl2pPr>
            <a:lvl3pPr>
              <a:defRPr baseline="0">
                <a:solidFill>
                  <a:srgbClr val="000000"/>
                </a:solidFill>
              </a:defRPr>
            </a:lvl3pPr>
            <a:lvl4pPr>
              <a:defRPr baseline="0">
                <a:solidFill>
                  <a:srgbClr val="000000"/>
                </a:solidFill>
              </a:defRPr>
            </a:lvl4pPr>
            <a:lvl5pPr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69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+image2a">
    <p:bg>
      <p:bgPr>
        <a:solidFill>
          <a:srgbClr val="00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606876-C577-F146-9BC3-6B2995AE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01" y="1731600"/>
            <a:ext cx="3647726" cy="2502223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, </a:t>
            </a:r>
            <a:r>
              <a:rPr lang="en-GB" noProof="0" err="1"/>
              <a:t>sed</a:t>
            </a:r>
            <a:r>
              <a:rPr lang="en-GB" noProof="0"/>
              <a:t> do </a:t>
            </a:r>
            <a:r>
              <a:rPr lang="en-GB" noProof="0" err="1"/>
              <a:t>eiusmod</a:t>
            </a:r>
            <a:r>
              <a:rPr lang="en-GB" noProof="0"/>
              <a:t>, lorem ipsum </a:t>
            </a:r>
            <a:r>
              <a:rPr lang="en-GB" noProof="0" err="1"/>
              <a:t>dolor</a:t>
            </a:r>
            <a:r>
              <a:rPr lang="en-GB" noProof="0"/>
              <a:t> 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D107FDD8-46C8-144D-98AA-92A6CD9F63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83113" y="0"/>
            <a:ext cx="7608887" cy="6858000"/>
          </a:xfrm>
          <a:solidFill>
            <a:schemeClr val="bg1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FF3E3F9-9F48-264B-8620-DD3196638F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4122" y="6242746"/>
            <a:ext cx="1077912" cy="3580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56299B-C417-8B16-A907-B6F7D9604C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332412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31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October 2026</a:t>
            </a:r>
            <a:endParaRPr lang="en-GB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NSLS II – MAX IV Workshop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5BFA7-C27E-4DC1-B5F5-3F5F3F7577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1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D7E11A9-5B8E-40D7-869A-924F8E314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77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+list+image1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606876-C577-F146-9BC3-6B2995AE29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01" y="1106439"/>
            <a:ext cx="3647726" cy="895630"/>
          </a:xfrm>
        </p:spPr>
        <p:txBody>
          <a:bodyPr wrap="square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, </a:t>
            </a:r>
            <a:r>
              <a:rPr lang="en-GB" noProof="0" err="1"/>
              <a:t>sed</a:t>
            </a:r>
            <a:endParaRPr lang="en-GB" noProof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D107FDD8-46C8-144D-98AA-92A6CD9F63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83113" y="0"/>
            <a:ext cx="7608887" cy="6858000"/>
          </a:xfrm>
          <a:solidFill>
            <a:schemeClr val="bg1"/>
          </a:solidFill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5A1A82-33C9-564B-920C-739052BF72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475" y="2169764"/>
            <a:ext cx="3647726" cy="3936568"/>
          </a:xfrm>
        </p:spPr>
        <p:txBody>
          <a:bodyPr>
            <a:normAutofit/>
          </a:bodyPr>
          <a:lstStyle>
            <a:lvl1pPr marL="192600" indent="-192600">
              <a:lnSpc>
                <a:spcPct val="100000"/>
              </a:lnSpc>
              <a:defRPr sz="1800" b="1" spc="30" baseline="0">
                <a:solidFill>
                  <a:schemeClr val="bg1"/>
                </a:solidFill>
                <a:latin typeface="Open Sans Light" pitchFamily="2" charset="0"/>
              </a:defRPr>
            </a:lvl1pPr>
          </a:lstStyle>
          <a:p>
            <a:pPr lvl="0"/>
            <a:r>
              <a:rPr lang="en-GB" noProof="0"/>
              <a:t>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endParaRPr lang="en-GB" noProof="0"/>
          </a:p>
          <a:p>
            <a:pPr lvl="0"/>
            <a:endParaRPr lang="en-GB" noProof="0" err="1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F1F5251-98BF-D24E-9EC1-E3D169D5FE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4122" y="6242746"/>
            <a:ext cx="1077912" cy="358081"/>
          </a:xfrm>
          <a:prstGeom prst="rect">
            <a:avLst/>
          </a:prstGeom>
        </p:spPr>
      </p:pic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F4D990A2-161D-5844-95D8-A918FA79B3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5662" y="6130977"/>
            <a:ext cx="2677381" cy="502490"/>
          </a:xfrm>
        </p:spPr>
        <p:txBody>
          <a:bodyPr wrap="square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cap="all" spc="100" baseline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GB"/>
              <a:t>Department etc.</a:t>
            </a:r>
          </a:p>
        </p:txBody>
      </p:sp>
    </p:spTree>
    <p:extLst>
      <p:ext uri="{BB962C8B-B14F-4D97-AF65-F5344CB8AC3E}">
        <p14:creationId xmlns:p14="http://schemas.microsoft.com/office/powerpoint/2010/main" val="411278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CCF4B-DB52-2F4E-2261-365907457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A208A3-382A-2437-5835-35582C48B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2A709-6952-1B48-D697-8E10F890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BFE5A-E28B-AD48-B607-0658C2C25A6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B795D-5700-AA17-6296-3588CCD26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DCE03-DD39-5132-E432-98336C23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17FE-E8BD-A94A-9C5F-9F07C28FC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5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efits">
    <p:bg>
      <p:bgPr>
        <a:solidFill>
          <a:srgbClr val="0014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rgbClr val="00142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ubrik 11">
            <a:extLst>
              <a:ext uri="{FF2B5EF4-FFF2-40B4-BE49-F238E27FC236}">
                <a16:creationId xmlns:a16="http://schemas.microsoft.com/office/drawing/2014/main" id="{926D3B41-05CE-C748-A48B-44819C59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40230"/>
          </a:xfrm>
        </p:spPr>
        <p:txBody>
          <a:bodyPr anchor="t" anchorCtr="0">
            <a:spAutoFit/>
          </a:bodyPr>
          <a:lstStyle>
            <a:lvl1pPr algn="ctr">
              <a:defRPr sz="5400" b="1" i="0" baseline="0">
                <a:solidFill>
                  <a:schemeClr val="bg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A8FCB-A648-C0C4-7FC4-29E633E9CD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-1" y="6488132"/>
            <a:ext cx="12183943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ctr"/>
            <a:fld id="{B60D0738-23DA-A745-9B84-DD183761B382}" type="slidenum">
              <a:rPr lang="en-GB" smtClean="0"/>
              <a:pPr algn="ctr"/>
              <a:t>‹#›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7F738B-821F-4E3B-8906-003C06A89802}"/>
              </a:ext>
            </a:extLst>
          </p:cNvPr>
          <p:cNvSpPr txBox="1"/>
          <p:nvPr userDrawn="1"/>
        </p:nvSpPr>
        <p:spPr>
          <a:xfrm>
            <a:off x="11712338" y="6717282"/>
            <a:ext cx="471604" cy="15388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l"/>
            <a:r>
              <a:rPr lang="en-US" sz="400" i="1">
                <a:solidFill>
                  <a:schemeClr val="bg1"/>
                </a:solidFill>
              </a:rPr>
              <a:t>c/o A.ROBERT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CC37B6-5456-BBB3-85D8-B5E8A4657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077" y="6232787"/>
            <a:ext cx="511200" cy="484495"/>
          </a:xfrm>
          <a:prstGeom prst="rect">
            <a:avLst/>
          </a:prstGeom>
        </p:spPr>
      </p:pic>
      <p:pic>
        <p:nvPicPr>
          <p:cNvPr id="9" name="Bildobjekt 7">
            <a:extLst>
              <a:ext uri="{FF2B5EF4-FFF2-40B4-BE49-F238E27FC236}">
                <a16:creationId xmlns:a16="http://schemas.microsoft.com/office/drawing/2014/main" id="{686D37DF-C9C4-0304-6E83-C273478F4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69267" y="6242746"/>
            <a:ext cx="1077912" cy="35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55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mall för </a:t>
            </a:r>
            <a:r>
              <a:rPr lang="en-GB" noProof="0" err="1"/>
              <a:t>rubrikformat</a:t>
            </a:r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format </a:t>
            </a:r>
            <a:r>
              <a:rPr lang="en-GB" noProof="0" err="1"/>
              <a:t>på</a:t>
            </a:r>
            <a:r>
              <a:rPr lang="en-GB" noProof="0"/>
              <a:t> </a:t>
            </a:r>
            <a:r>
              <a:rPr lang="en-GB" noProof="0" err="1"/>
              <a:t>bakgrundstexten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Oct 2026</a:t>
            </a:r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NSLS II – MAX IV Workshop</a:t>
            </a:r>
          </a:p>
        </p:txBody>
      </p:sp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828" r:id="rId5"/>
    <p:sldLayoutId id="2147483830" r:id="rId6"/>
    <p:sldLayoutId id="2147483831" r:id="rId7"/>
    <p:sldLayoutId id="2147483833" r:id="rId8"/>
    <p:sldLayoutId id="2147483834" r:id="rId9"/>
    <p:sldLayoutId id="2147483835" r:id="rId10"/>
    <p:sldLayoutId id="2147483838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jpeg"/><Relationship Id="rId11" Type="http://schemas.openxmlformats.org/officeDocument/2006/relationships/image" Target="../media/image43.png"/><Relationship Id="rId5" Type="http://schemas.openxmlformats.org/officeDocument/2006/relationships/image" Target="../media/image38.jpeg"/><Relationship Id="rId10" Type="http://schemas.openxmlformats.org/officeDocument/2006/relationships/image" Target="../media/image42.jpeg"/><Relationship Id="rId4" Type="http://schemas.openxmlformats.org/officeDocument/2006/relationships/image" Target="../media/image37.jpeg"/><Relationship Id="rId9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8350" y="799332"/>
            <a:ext cx="111422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5-6 Oct. 2026</a:t>
            </a:r>
          </a:p>
          <a:p>
            <a:pPr algn="ctr"/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2. General Considerations</a:t>
            </a:r>
          </a:p>
          <a:p>
            <a:pPr algn="ctr"/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MAX 4</a:t>
            </a:r>
            <a:r>
              <a:rPr lang="en-US" sz="3600" baseline="30000" dirty="0">
                <a:solidFill>
                  <a:schemeClr val="bg1"/>
                </a:solidFill>
              </a:rPr>
              <a:t>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The first Upgrade of a 4GLS</a:t>
            </a:r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4773" y="5104561"/>
            <a:ext cx="8818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Eshraq Al-Dmour</a:t>
            </a:r>
          </a:p>
        </p:txBody>
      </p:sp>
    </p:spTree>
    <p:extLst>
      <p:ext uri="{BB962C8B-B14F-4D97-AF65-F5344CB8AC3E}">
        <p14:creationId xmlns:p14="http://schemas.microsoft.com/office/powerpoint/2010/main" val="195178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7A952-D090-3CB3-71BC-A8BD14D4F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8416-8852-568C-5149-0FEDD42C0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449"/>
            <a:ext cx="10481930" cy="934508"/>
          </a:xfrm>
        </p:spPr>
        <p:txBody>
          <a:bodyPr/>
          <a:lstStyle/>
          <a:p>
            <a:r>
              <a:rPr lang="en-GB" dirty="0"/>
              <a:t>Outline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A3D35-8653-119E-4A10-2FA3DC92FA8F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3D512-43C6-AAD1-7E11-6FDBF96DB948}"/>
              </a:ext>
            </a:extLst>
          </p:cNvPr>
          <p:cNvSpPr txBox="1">
            <a:spLocks/>
          </p:cNvSpPr>
          <p:nvPr/>
        </p:nvSpPr>
        <p:spPr>
          <a:xfrm>
            <a:off x="677214" y="1738306"/>
            <a:ext cx="11013265" cy="325225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MAX IV Laboratory in a nutshell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Why MAX 4</a:t>
            </a:r>
            <a:r>
              <a:rPr lang="en-GB" baseline="30000" dirty="0"/>
              <a:t>U</a:t>
            </a:r>
            <a:r>
              <a:rPr lang="en-GB" dirty="0"/>
              <a:t>?</a:t>
            </a:r>
          </a:p>
          <a:p>
            <a:pPr marL="0" indent="0">
              <a:buNone/>
            </a:pPr>
            <a:endParaRPr lang="en-GB" baseline="30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MAX 4</a:t>
            </a:r>
            <a:r>
              <a:rPr lang="en-GB" baseline="30000" dirty="0"/>
              <a:t>U</a:t>
            </a:r>
            <a:r>
              <a:rPr lang="en-GB" dirty="0"/>
              <a:t> Design Approach and Goals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Schedule &amp; Budget</a:t>
            </a:r>
          </a:p>
          <a:p>
            <a:pPr marL="0" indent="0">
              <a:buNone/>
            </a:pPr>
            <a:endParaRPr lang="en-GB" dirty="0"/>
          </a:p>
          <a:p>
            <a:pPr lvl="1">
              <a:buFont typeface="Wingdings" panose="05000000000000000000" pitchFamily="2" charset="2"/>
              <a:buChar char="q"/>
            </a:pPr>
            <a:endParaRPr lang="en-GB" dirty="0"/>
          </a:p>
          <a:p>
            <a:pPr lvl="1"/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270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D1040-9BA4-02C2-2F2D-AD8C113C6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3ED3706-AF55-D8FA-BDD5-642070DFC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1" y="2327148"/>
            <a:ext cx="3647726" cy="1311128"/>
          </a:xfrm>
        </p:spPr>
        <p:txBody>
          <a:bodyPr/>
          <a:lstStyle/>
          <a:p>
            <a:pPr algn="ctr"/>
            <a:r>
              <a:rPr lang="en-US" sz="4400" dirty="0"/>
              <a:t>MAX IV Laboratory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427824-5853-D47F-041F-E6B791B1573F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51B1DB-3E32-6094-6D68-13DE53E0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084" y="0"/>
            <a:ext cx="7016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4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AF58-EC6D-50E2-0207-D5FD16A7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00" y="459129"/>
            <a:ext cx="3646487" cy="493981"/>
          </a:xfrm>
        </p:spPr>
        <p:txBody>
          <a:bodyPr/>
          <a:lstStyle/>
          <a:p>
            <a:pPr algn="ctr"/>
            <a:r>
              <a:rPr lang="en-GB"/>
              <a:t>This is MAX IV</a:t>
            </a:r>
          </a:p>
        </p:txBody>
      </p:sp>
      <p:pic>
        <p:nvPicPr>
          <p:cNvPr id="17" name="Picture Placeholder 16" descr="A white building with a circular structure in the middle of a green field&#10;&#10;Description automatically generated">
            <a:extLst>
              <a:ext uri="{FF2B5EF4-FFF2-40B4-BE49-F238E27FC236}">
                <a16:creationId xmlns:a16="http://schemas.microsoft.com/office/drawing/2014/main" id="{99EA0FE5-69EC-A7DF-3992-F264705E30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4837" t="17740" r="24345"/>
          <a:stretch/>
        </p:blipFill>
        <p:spPr>
          <a:xfrm>
            <a:off x="4583113" y="0"/>
            <a:ext cx="7608887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0AAB9-9EA4-CC9D-206A-97B01D75DC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902" y="1168400"/>
            <a:ext cx="4330338" cy="4704080"/>
          </a:xfrm>
        </p:spPr>
        <p:txBody>
          <a:bodyPr>
            <a:normAutofit fontScale="92500" lnSpcReduction="20000"/>
          </a:bodyPr>
          <a:lstStyle/>
          <a:p>
            <a:pPr algn="l" rtl="0" fontAlgn="base"/>
            <a:r>
              <a:rPr lang="en-GB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 </a:t>
            </a:r>
            <a:r>
              <a:rPr lang="en-GB" sz="260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Swedish national laboratory for X-ray research </a:t>
            </a:r>
            <a:r>
              <a:rPr lang="en-GB" sz="2600" b="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with Lund University as host.</a:t>
            </a:r>
            <a:r>
              <a:rPr lang="en-US" sz="2600" b="0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​</a:t>
            </a:r>
            <a:endParaRPr lang="en-US" sz="2600" b="0" dirty="0">
              <a:solidFill>
                <a:srgbClr val="001427"/>
              </a:solidFill>
              <a:effectLst/>
              <a:latin typeface="+mn-lt"/>
              <a:ea typeface="Open Sans Light" pitchFamily="2" charset="0"/>
              <a:cs typeface="Open Sans Light" pitchFamily="2" charset="0"/>
            </a:endParaRPr>
          </a:p>
          <a:p>
            <a:pPr algn="l" rtl="0" fontAlgn="base"/>
            <a:r>
              <a:rPr lang="en-GB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 Operates</a:t>
            </a:r>
            <a:r>
              <a:rPr lang="en-GB" sz="2600" b="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 </a:t>
            </a:r>
            <a:r>
              <a:rPr lang="en-GB" sz="260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the first fourth-generation light source </a:t>
            </a:r>
            <a:r>
              <a:rPr lang="en-GB" sz="2600" b="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in the world.</a:t>
            </a:r>
          </a:p>
          <a:p>
            <a:pPr algn="l" rtl="0" fontAlgn="base"/>
            <a:r>
              <a:rPr lang="en-GB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 Inaugurated </a:t>
            </a:r>
            <a:r>
              <a:rPr lang="en-GB" sz="260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June 2016</a:t>
            </a:r>
            <a:endParaRPr lang="en-US" sz="2600" dirty="0">
              <a:solidFill>
                <a:srgbClr val="001427"/>
              </a:solidFill>
              <a:effectLst/>
              <a:latin typeface="+mn-lt"/>
              <a:ea typeface="Open Sans Light" pitchFamily="2" charset="0"/>
              <a:cs typeface="Open Sans Light" pitchFamily="2" charset="0"/>
            </a:endParaRPr>
          </a:p>
          <a:p>
            <a:pPr algn="l" rtl="0" fontAlgn="base"/>
            <a:r>
              <a:rPr lang="en-GB" sz="2600" b="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 </a:t>
            </a:r>
            <a:r>
              <a:rPr lang="en-GB" sz="260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16 beamlines </a:t>
            </a:r>
            <a:r>
              <a:rPr lang="en-GB" sz="2600" b="0" u="none" strike="noStrike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in user operation</a:t>
            </a:r>
            <a:r>
              <a:rPr lang="en-US" sz="2600" b="0" dirty="0">
                <a:solidFill>
                  <a:srgbClr val="FFFFFF"/>
                </a:solidFill>
                <a:effectLst/>
                <a:latin typeface="+mn-lt"/>
                <a:ea typeface="Open Sans Light" pitchFamily="2" charset="0"/>
                <a:cs typeface="Open Sans Light" pitchFamily="2" charset="0"/>
              </a:rPr>
              <a:t>​.</a:t>
            </a:r>
          </a:p>
          <a:p>
            <a:pPr algn="l" rtl="0" fontAlgn="base"/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&gt;</a:t>
            </a:r>
            <a:r>
              <a:rPr lang="en-US" sz="260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2000 </a:t>
            </a:r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users/year, from &gt; </a:t>
            </a:r>
            <a:r>
              <a:rPr lang="en-US" sz="260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300 </a:t>
            </a:r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institutes, from </a:t>
            </a:r>
            <a:r>
              <a:rPr lang="en-US" sz="260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38</a:t>
            </a:r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 countries.</a:t>
            </a:r>
          </a:p>
          <a:p>
            <a:pPr fontAlgn="base"/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~</a:t>
            </a:r>
            <a:r>
              <a:rPr lang="en-US" sz="260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5000</a:t>
            </a:r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 hours of delivery, with up-time of </a:t>
            </a:r>
            <a:r>
              <a:rPr lang="en-US" sz="260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98%</a:t>
            </a:r>
            <a:r>
              <a:rPr lang="en-US" sz="2600" b="0" dirty="0">
                <a:solidFill>
                  <a:srgbClr val="FFFFFF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.</a:t>
            </a:r>
          </a:p>
          <a:p>
            <a:pPr marL="0" indent="0" algn="l" rtl="0" fontAlgn="base">
              <a:buNone/>
            </a:pPr>
            <a:endParaRPr lang="en-US" b="0" dirty="0">
              <a:solidFill>
                <a:srgbClr val="FFFFFF"/>
              </a:solidFill>
              <a:ea typeface="Open Sans Light" pitchFamily="2" charset="0"/>
              <a:cs typeface="Open Sans Light" pitchFamily="2" charset="0"/>
            </a:endParaRPr>
          </a:p>
          <a:p>
            <a:pPr marL="0" indent="0" algn="l" rtl="0" fontAlgn="base">
              <a:buNone/>
            </a:pPr>
            <a:endParaRPr lang="en-US" sz="1800" b="0" dirty="0">
              <a:solidFill>
                <a:srgbClr val="FFFFFF"/>
              </a:solidFill>
              <a:effectLst/>
              <a:ea typeface="Open Sans Light" pitchFamily="2" charset="0"/>
              <a:cs typeface="Open Sans Light" pitchFamily="2" charset="0"/>
            </a:endParaRPr>
          </a:p>
          <a:p>
            <a:pPr algn="l" rtl="0" fontAlgn="base">
              <a:buFont typeface="Wingdings" panose="05000000000000000000" pitchFamily="2" charset="2"/>
              <a:buChar char="q"/>
            </a:pPr>
            <a:endParaRPr lang="en-US" b="0" dirty="0">
              <a:solidFill>
                <a:srgbClr val="001427"/>
              </a:solidFill>
              <a:effectLst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833" y="0"/>
            <a:ext cx="1329488" cy="1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27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704688" y="922832"/>
            <a:ext cx="936795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  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464535" y="554983"/>
            <a:ext cx="8737599" cy="4224528"/>
            <a:chOff x="775719" y="2585950"/>
            <a:chExt cx="7801429" cy="37719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5719" y="2585950"/>
              <a:ext cx="7801429" cy="377190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1088572" y="4596108"/>
              <a:ext cx="2127614" cy="17543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/>
            </a:p>
            <a:p>
              <a:r>
                <a:rPr lang="en-US"/>
                <a:t>	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9850692" y="3227231"/>
            <a:ext cx="2092031" cy="144655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3 GeV Ring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   </a:t>
            </a:r>
            <a:r>
              <a:rPr lang="en-US" sz="2000" b="1" dirty="0">
                <a:solidFill>
                  <a:schemeClr val="tx2"/>
                </a:solidFill>
              </a:rPr>
              <a:t>(</a:t>
            </a:r>
            <a:r>
              <a:rPr lang="en-US" sz="2000" b="1" dirty="0" err="1">
                <a:solidFill>
                  <a:schemeClr val="tx2"/>
                </a:solidFill>
              </a:rPr>
              <a:t>cir.</a:t>
            </a:r>
            <a:r>
              <a:rPr lang="en-US" sz="2000" b="1" dirty="0">
                <a:solidFill>
                  <a:schemeClr val="tx2"/>
                </a:solidFill>
              </a:rPr>
              <a:t> 528 m)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</a:rPr>
              <a:t>7BA 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</a:rPr>
              <a:t>328 pm rad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76258" y="1436299"/>
            <a:ext cx="1720197" cy="369332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Linac </a:t>
            </a:r>
            <a:r>
              <a:rPr lang="en-US" sz="1600" b="1" dirty="0">
                <a:solidFill>
                  <a:schemeClr val="tx2"/>
                </a:solidFill>
              </a:rPr>
              <a:t>(~300 m)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251466" y="731894"/>
            <a:ext cx="1422400" cy="646331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Short pulse facility (SPF)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49943" y="2112991"/>
            <a:ext cx="1891300" cy="1107996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   1.5 GeV Ring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(</a:t>
            </a:r>
            <a:r>
              <a:rPr lang="en-US" sz="1600" b="1" dirty="0" err="1">
                <a:solidFill>
                  <a:schemeClr val="tx2"/>
                </a:solidFill>
              </a:rPr>
              <a:t>cir.</a:t>
            </a:r>
            <a:r>
              <a:rPr lang="en-US" sz="1600" b="1" dirty="0">
                <a:solidFill>
                  <a:schemeClr val="tx2"/>
                </a:solidFill>
              </a:rPr>
              <a:t> 96 m)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DBA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</a:rPr>
              <a:t>6 nm rad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214D6E-DB64-BFFA-5DB1-0D7E2916AC63}"/>
              </a:ext>
            </a:extLst>
          </p:cNvPr>
          <p:cNvCxnSpPr>
            <a:cxnSpLocks/>
          </p:cNvCxnSpPr>
          <p:nvPr/>
        </p:nvCxnSpPr>
        <p:spPr>
          <a:xfrm flipV="1">
            <a:off x="1358178" y="1324703"/>
            <a:ext cx="1969075" cy="873045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BB02658-3140-9081-5F7B-318EED7D348B}"/>
              </a:ext>
            </a:extLst>
          </p:cNvPr>
          <p:cNvSpPr txBox="1"/>
          <p:nvPr/>
        </p:nvSpPr>
        <p:spPr>
          <a:xfrm>
            <a:off x="248946" y="2125541"/>
            <a:ext cx="2687320" cy="861774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>
            <a:defPPr>
              <a:defRPr lang="sv-SE"/>
            </a:defPPr>
            <a:lvl1pPr algn="ctr">
              <a:defRPr b="1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Electron Sources </a:t>
            </a:r>
          </a:p>
          <a:p>
            <a:r>
              <a:rPr lang="en-US" sz="1600" dirty="0"/>
              <a:t>(Thermionic RF gun and a photocathode </a:t>
            </a:r>
            <a:r>
              <a:rPr lang="en-GB" sz="1600" dirty="0"/>
              <a:t>gun)</a:t>
            </a:r>
            <a:endParaRPr lang="sv-SE" sz="16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B85923B-30B6-1987-B043-246A7A32BA5D}"/>
              </a:ext>
            </a:extLst>
          </p:cNvPr>
          <p:cNvCxnSpPr>
            <a:cxnSpLocks/>
          </p:cNvCxnSpPr>
          <p:nvPr/>
        </p:nvCxnSpPr>
        <p:spPr>
          <a:xfrm flipH="1" flipV="1">
            <a:off x="9182901" y="3586209"/>
            <a:ext cx="658742" cy="218071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0D5BEE1-16EE-C150-D208-FA131997C154}"/>
              </a:ext>
            </a:extLst>
          </p:cNvPr>
          <p:cNvCxnSpPr>
            <a:cxnSpLocks/>
          </p:cNvCxnSpPr>
          <p:nvPr/>
        </p:nvCxnSpPr>
        <p:spPr>
          <a:xfrm flipV="1">
            <a:off x="5641243" y="1629569"/>
            <a:ext cx="601863" cy="495972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551D83B-CF37-9914-185C-5EAB7B70A6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1805"/>
          <a:stretch>
            <a:fillRect/>
          </a:stretch>
        </p:blipFill>
        <p:spPr>
          <a:xfrm>
            <a:off x="1034806" y="3235960"/>
            <a:ext cx="6040566" cy="277864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E7151C-BAA1-FA06-8379-9CC27A2D281A}"/>
              </a:ext>
            </a:extLst>
          </p:cNvPr>
          <p:cNvSpPr/>
          <p:nvPr/>
        </p:nvSpPr>
        <p:spPr>
          <a:xfrm>
            <a:off x="3003290" y="574307"/>
            <a:ext cx="128802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43669A5-1F41-7106-39EC-742F251223B7}"/>
              </a:ext>
            </a:extLst>
          </p:cNvPr>
          <p:cNvCxnSpPr>
            <a:cxnSpLocks/>
          </p:cNvCxnSpPr>
          <p:nvPr/>
        </p:nvCxnSpPr>
        <p:spPr>
          <a:xfrm>
            <a:off x="1034806" y="2954646"/>
            <a:ext cx="250460" cy="1002674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42F7F3-7D20-7B11-1BFE-8972CFCB3202}"/>
              </a:ext>
            </a:extLst>
          </p:cNvPr>
          <p:cNvCxnSpPr>
            <a:cxnSpLocks/>
          </p:cNvCxnSpPr>
          <p:nvPr/>
        </p:nvCxnSpPr>
        <p:spPr>
          <a:xfrm flipH="1">
            <a:off x="2743226" y="2987315"/>
            <a:ext cx="1006717" cy="1053743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121C223-81E4-BDF3-07C6-893A549F95B1}"/>
              </a:ext>
            </a:extLst>
          </p:cNvPr>
          <p:cNvCxnSpPr>
            <a:cxnSpLocks/>
          </p:cNvCxnSpPr>
          <p:nvPr/>
        </p:nvCxnSpPr>
        <p:spPr>
          <a:xfrm flipH="1">
            <a:off x="5942174" y="3803755"/>
            <a:ext cx="3908519" cy="1120831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415157A-F4C5-68D9-9D88-C3DA4FB926B3}"/>
              </a:ext>
            </a:extLst>
          </p:cNvPr>
          <p:cNvCxnSpPr>
            <a:cxnSpLocks/>
          </p:cNvCxnSpPr>
          <p:nvPr/>
        </p:nvCxnSpPr>
        <p:spPr>
          <a:xfrm flipV="1">
            <a:off x="4876826" y="1133016"/>
            <a:ext cx="66354" cy="311887"/>
          </a:xfrm>
          <a:prstGeom prst="straightConnector1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9E6FE65E-DB91-A48E-88AE-1C3CA9D7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46" y="10279"/>
            <a:ext cx="5929471" cy="91255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Maven Pro Medium"/>
              </a:rPr>
              <a:t>The MAX IV Accelerators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4753B8-2237-3FA1-207B-BFD64B1A20C9}"/>
              </a:ext>
            </a:extLst>
          </p:cNvPr>
          <p:cNvSpPr txBox="1"/>
          <p:nvPr/>
        </p:nvSpPr>
        <p:spPr>
          <a:xfrm>
            <a:off x="7326376" y="4802037"/>
            <a:ext cx="4603631" cy="107721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10 operational beamlines in the 3 GeV ring + 1 under construction.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5 operational beamlines in the 1.5 GeV 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One operational beamline in the SPF.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E56F9DF-3BFE-3678-1B0E-7B4829D91BC9}"/>
              </a:ext>
            </a:extLst>
          </p:cNvPr>
          <p:cNvSpPr txBox="1">
            <a:spLocks/>
          </p:cNvSpPr>
          <p:nvPr/>
        </p:nvSpPr>
        <p:spPr>
          <a:xfrm>
            <a:off x="11238126" y="6492875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0D0738-23DA-A745-9B84-DD183761B382}" type="slidenum">
              <a:rPr lang="en-GB" smtClean="0"/>
              <a:pPr algn="ctr"/>
              <a:t>5</a:t>
            </a:fld>
            <a:endParaRPr lang="en-US">
              <a:solidFill>
                <a:srgbClr val="F2F2F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1B732-1FEA-7CC3-BBC3-73459727621E}"/>
              </a:ext>
            </a:extLst>
          </p:cNvPr>
          <p:cNvSpPr txBox="1"/>
          <p:nvPr/>
        </p:nvSpPr>
        <p:spPr>
          <a:xfrm>
            <a:off x="8069334" y="2466519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R3</a:t>
            </a:r>
            <a:endParaRPr lang="en-SE" sz="4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153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366" y="-101755"/>
            <a:ext cx="10481930" cy="1072266"/>
          </a:xfrm>
        </p:spPr>
        <p:txBody>
          <a:bodyPr>
            <a:normAutofit/>
          </a:bodyPr>
          <a:lstStyle/>
          <a:p>
            <a:r>
              <a:rPr lang="sv-SE" sz="3600" dirty="0"/>
              <a:t>MAX IV 3 GeV Ring (R3) : 528 m, 328 </a:t>
            </a:r>
            <a:r>
              <a:rPr lang="sv-SE" sz="3600" dirty="0" err="1"/>
              <a:t>pm</a:t>
            </a:r>
            <a:r>
              <a:rPr lang="sv-SE" sz="3600" dirty="0"/>
              <a:t> rad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4311"/>
          <a:stretch>
            <a:fillRect/>
          </a:stretch>
        </p:blipFill>
        <p:spPr>
          <a:xfrm>
            <a:off x="8011160" y="2270901"/>
            <a:ext cx="2838110" cy="379582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586720" y="2270901"/>
            <a:ext cx="1427480" cy="107721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algn="ctr">
              <a:defRPr sz="1600" b="1"/>
            </a:lvl1pPr>
          </a:lstStyle>
          <a:p>
            <a:r>
              <a:rPr lang="en-GB" dirty="0"/>
              <a:t>Compact Magnets</a:t>
            </a:r>
          </a:p>
          <a:p>
            <a:r>
              <a:rPr lang="en-GB" dirty="0"/>
              <a:t>(Magnet block concept)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6" r="18585"/>
          <a:stretch>
            <a:fillRect/>
          </a:stretch>
        </p:blipFill>
        <p:spPr>
          <a:xfrm rot="5400000">
            <a:off x="579748" y="3014303"/>
            <a:ext cx="2816041" cy="328880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908427" y="5052313"/>
            <a:ext cx="1798947" cy="8309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/>
              <a:t>100 MHz main RF system, plus: </a:t>
            </a:r>
          </a:p>
          <a:p>
            <a:pPr algn="ctr"/>
            <a:r>
              <a:rPr lang="en-GB" sz="1600" b="1" noProof="0" dirty="0"/>
              <a:t>300MHz, 500MHz.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83" y="728468"/>
            <a:ext cx="3895488" cy="2444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C1AFFCA-83F4-1641-9075-313C87648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5" r="8737" b="3538"/>
          <a:stretch/>
        </p:blipFill>
        <p:spPr bwMode="auto">
          <a:xfrm>
            <a:off x="5530596" y="2270901"/>
            <a:ext cx="1798947" cy="374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6058842-61F8-94C0-0A2C-8F98E36F66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t="6094" b="25112"/>
          <a:stretch/>
        </p:blipFill>
        <p:spPr bwMode="auto">
          <a:xfrm>
            <a:off x="4576520" y="4027047"/>
            <a:ext cx="1519480" cy="82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8A40B5-F60B-673C-DBBE-DDE40115F7F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466" y="0"/>
            <a:ext cx="995534" cy="99553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2691932-3116-DAB8-F6FB-4A19F13687EB}"/>
              </a:ext>
            </a:extLst>
          </p:cNvPr>
          <p:cNvGrpSpPr/>
          <p:nvPr/>
        </p:nvGrpSpPr>
        <p:grpSpPr>
          <a:xfrm>
            <a:off x="4693920" y="839597"/>
            <a:ext cx="6502546" cy="1263105"/>
            <a:chOff x="4693920" y="839597"/>
            <a:chExt cx="6502546" cy="1263105"/>
          </a:xfrm>
        </p:grpSpPr>
        <p:grpSp>
          <p:nvGrpSpPr>
            <p:cNvPr id="3" name="Group 2"/>
            <p:cNvGrpSpPr/>
            <p:nvPr/>
          </p:nvGrpSpPr>
          <p:grpSpPr>
            <a:xfrm>
              <a:off x="4693920" y="839597"/>
              <a:ext cx="6502546" cy="1263105"/>
              <a:chOff x="701100" y="1124349"/>
              <a:chExt cx="7162591" cy="1456819"/>
            </a:xfrm>
          </p:grpSpPr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100" y="1196752"/>
                <a:ext cx="7162591" cy="1384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4315423" y="1124349"/>
                <a:ext cx="648072" cy="386349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sv-SE" dirty="0"/>
                  <a:t>7BA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93DF19-20F9-1D08-0FF8-6E9EB5A29854}"/>
                </a:ext>
              </a:extLst>
            </p:cNvPr>
            <p:cNvSpPr txBox="1"/>
            <p:nvPr/>
          </p:nvSpPr>
          <p:spPr>
            <a:xfrm>
              <a:off x="5511800" y="1306654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M1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4BFE26-EF66-CD97-9ABE-4D4640AF3CF3}"/>
                </a:ext>
              </a:extLst>
            </p:cNvPr>
            <p:cNvSpPr txBox="1"/>
            <p:nvPr/>
          </p:nvSpPr>
          <p:spPr>
            <a:xfrm>
              <a:off x="10048240" y="1305775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M2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850E6A-6FD1-F78D-5385-618468EAE113}"/>
                </a:ext>
              </a:extLst>
            </p:cNvPr>
            <p:cNvSpPr txBox="1"/>
            <p:nvPr/>
          </p:nvSpPr>
          <p:spPr>
            <a:xfrm>
              <a:off x="6506487" y="1230999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U1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6D5A84-93D1-3BA1-7977-3219F2756571}"/>
                </a:ext>
              </a:extLst>
            </p:cNvPr>
            <p:cNvSpPr txBox="1"/>
            <p:nvPr/>
          </p:nvSpPr>
          <p:spPr>
            <a:xfrm>
              <a:off x="7163369" y="1159548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U2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52B621-B2F7-5925-3794-BBEF8DEBDDFE}"/>
                </a:ext>
              </a:extLst>
            </p:cNvPr>
            <p:cNvSpPr txBox="1"/>
            <p:nvPr/>
          </p:nvSpPr>
          <p:spPr>
            <a:xfrm>
              <a:off x="7814178" y="1180414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U3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673ED7-75BA-8024-E231-78A15FA99D7F}"/>
                </a:ext>
              </a:extLst>
            </p:cNvPr>
            <p:cNvSpPr txBox="1"/>
            <p:nvPr/>
          </p:nvSpPr>
          <p:spPr>
            <a:xfrm>
              <a:off x="8449178" y="1190789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U4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E0688C-CC6E-FFFD-D745-DBAA5D9461AF}"/>
                </a:ext>
              </a:extLst>
            </p:cNvPr>
            <p:cNvSpPr txBox="1"/>
            <p:nvPr/>
          </p:nvSpPr>
          <p:spPr>
            <a:xfrm>
              <a:off x="9121869" y="1261479"/>
              <a:ext cx="353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dirty="0"/>
                <a:t>U5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322508" y="2744277"/>
            <a:ext cx="1734559" cy="8309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algn="ctr">
              <a:defRPr sz="1600" b="1"/>
            </a:lvl1pPr>
          </a:lstStyle>
          <a:p>
            <a:r>
              <a:rPr lang="en-GB" noProof="0" dirty="0"/>
              <a:t>Copper NEG-coated circular vacuum chambers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5928870E-1B25-7F6C-DF5C-0142568E89F8}"/>
              </a:ext>
            </a:extLst>
          </p:cNvPr>
          <p:cNvSpPr txBox="1">
            <a:spLocks/>
          </p:cNvSpPr>
          <p:nvPr/>
        </p:nvSpPr>
        <p:spPr>
          <a:xfrm>
            <a:off x="11238126" y="6492875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0D0738-23DA-A745-9B84-DD183761B382}" type="slidenum">
              <a:rPr lang="en-GB" smtClean="0"/>
              <a:pPr algn="ctr"/>
              <a:t>6</a:t>
            </a:fld>
            <a:endParaRPr lang="en-US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16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2946-C2D0-9343-D32E-2FB9D40EE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F12A2-5AA8-56FA-DE94-C4A275C2DC51}"/>
              </a:ext>
            </a:extLst>
          </p:cNvPr>
          <p:cNvSpPr txBox="1">
            <a:spLocks/>
          </p:cNvSpPr>
          <p:nvPr/>
        </p:nvSpPr>
        <p:spPr>
          <a:xfrm>
            <a:off x="493201" y="1731600"/>
            <a:ext cx="3647726" cy="25022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sv-SE"/>
            </a:defPPr>
            <a:lvl1pPr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 b="1" i="0" spc="30">
                <a:solidFill>
                  <a:schemeClr val="bg1"/>
                </a:solidFill>
                <a:latin typeface="Maven Pro Medium" pitchFamily="2" charset="77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>
                <a:latin typeface="Maven Pro Medium" pitchFamily="2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>
                <a:latin typeface="Maven Pro Medium" pitchFamily="2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Maven Pro Medium" pitchFamily="2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Maven Pro Medium" pitchFamily="2" charset="77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4400" dirty="0"/>
              <a:t>Why MAX 4</a:t>
            </a:r>
            <a:r>
              <a:rPr lang="en-GB" sz="4400" baseline="30000" dirty="0"/>
              <a:t>U</a:t>
            </a:r>
            <a:r>
              <a:rPr lang="en-GB" sz="4400" dirty="0"/>
              <a:t>?</a:t>
            </a:r>
          </a:p>
          <a:p>
            <a:endParaRPr lang="en-GB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351A27-71EF-494E-EA08-D6F0248D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34" r="13185"/>
          <a:stretch>
            <a:fillRect/>
          </a:stretch>
        </p:blipFill>
        <p:spPr>
          <a:xfrm>
            <a:off x="4583113" y="10"/>
            <a:ext cx="7608887" cy="685799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41DBFB-A9FD-662A-827C-ABFFBC8F52B6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84221-655A-3E88-0620-53F610C37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C8696FEC-9E1F-AA34-4729-3276222204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33" t="4244" r="3097" b="1478"/>
          <a:stretch/>
        </p:blipFill>
        <p:spPr>
          <a:xfrm>
            <a:off x="5224907" y="656559"/>
            <a:ext cx="6932063" cy="61866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CE44D4-93BE-9753-D3A3-D6456CF2D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08" y="2450724"/>
            <a:ext cx="4489193" cy="646331"/>
          </a:xfrm>
        </p:spPr>
        <p:txBody>
          <a:bodyPr/>
          <a:lstStyle/>
          <a:p>
            <a:pPr algn="ctr"/>
            <a:r>
              <a:rPr lang="sv-SE" sz="4000" b="1" dirty="0" err="1">
                <a:latin typeface="Maven Pro ExtraBold" pitchFamily="2" charset="77"/>
              </a:rPr>
              <a:t>Why</a:t>
            </a:r>
            <a:r>
              <a:rPr lang="sv-SE" sz="4000" b="1" dirty="0">
                <a:latin typeface="Maven Pro ExtraBold" pitchFamily="2" charset="77"/>
              </a:rPr>
              <a:t> MAX </a:t>
            </a:r>
            <a:r>
              <a:rPr lang="sv-SE" sz="4000" dirty="0">
                <a:latin typeface="MAX4U" pitchFamily="2" charset="0"/>
              </a:rPr>
              <a:t>4</a:t>
            </a:r>
            <a:r>
              <a:rPr lang="sv-SE" sz="4000" baseline="30000" dirty="0">
                <a:latin typeface="MAX4U" pitchFamily="2" charset="0"/>
              </a:rPr>
              <a:t>U</a:t>
            </a:r>
            <a:r>
              <a:rPr lang="sv-SE" sz="4000" dirty="0">
                <a:latin typeface="MAX4U" pitchFamily="2" charset="0"/>
              </a:rPr>
              <a:t> ?</a:t>
            </a:r>
            <a:endParaRPr lang="sv-SE" sz="4000" b="1" baseline="30000" dirty="0">
              <a:latin typeface="Maven Pro Extra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61FFDB-DF74-45BA-5009-619876042B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903" y="0"/>
            <a:ext cx="4208210" cy="1960558"/>
          </a:xfrm>
          <a:prstGeom prst="rect">
            <a:avLst/>
          </a:prstGeom>
        </p:spPr>
      </p:pic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64EDCDBE-F571-52B2-300B-2DD5DD92101E}"/>
              </a:ext>
            </a:extLst>
          </p:cNvPr>
          <p:cNvSpPr/>
          <p:nvPr/>
        </p:nvSpPr>
        <p:spPr>
          <a:xfrm flipV="1">
            <a:off x="6486" y="0"/>
            <a:ext cx="361455" cy="2160000"/>
          </a:xfrm>
          <a:prstGeom prst="round1Rect">
            <a:avLst>
              <a:gd name="adj" fmla="val 50000"/>
            </a:avLst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b="1" dirty="0">
                <a:latin typeface="Maven Pro" pitchFamily="2" charset="77"/>
              </a:rPr>
              <a:t>MAX </a:t>
            </a:r>
            <a:r>
              <a:rPr lang="en-US" sz="1600" b="1" dirty="0">
                <a:latin typeface="MAX4U" pitchFamily="2" charset="0"/>
              </a:rPr>
              <a:t>4</a:t>
            </a:r>
            <a:r>
              <a:rPr lang="en-US" sz="1600" b="1" baseline="30000" dirty="0">
                <a:latin typeface="MAX4U" pitchFamily="2" charset="0"/>
              </a:rPr>
              <a:t>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B823D6-ACF9-2ED8-81AD-1A89C4D45319}"/>
              </a:ext>
            </a:extLst>
          </p:cNvPr>
          <p:cNvSpPr txBox="1"/>
          <p:nvPr/>
        </p:nvSpPr>
        <p:spPr>
          <a:xfrm>
            <a:off x="1590261" y="-6957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D1FC0C-53E8-B2F1-6AA0-BFF66FE48B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3920" y="4512689"/>
            <a:ext cx="46567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solidFill>
                  <a:schemeClr val="bg1">
                    <a:lumMod val="95000"/>
                  </a:schemeClr>
                </a:solidFill>
              </a:rPr>
              <a:t>European Context in 2016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7213" y="4425669"/>
            <a:ext cx="4350885" cy="1446550"/>
          </a:xfrm>
          <a:prstGeom prst="rect">
            <a:avLst/>
          </a:prstGeom>
          <a:solidFill>
            <a:srgbClr val="020A24"/>
          </a:solidFill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95000"/>
                  </a:schemeClr>
                </a:solidFill>
              </a:rPr>
              <a:t>European Context in </a:t>
            </a:r>
            <a:r>
              <a:rPr lang="en-GB" sz="4400" b="1" u="sng" dirty="0">
                <a:solidFill>
                  <a:schemeClr val="tx1">
                    <a:lumMod val="10000"/>
                    <a:lumOff val="90000"/>
                  </a:schemeClr>
                </a:solidFill>
              </a:rPr>
              <a:t>&gt;2030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ABD2397-8C41-9365-0BE5-55536D9E57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176" y="691141"/>
            <a:ext cx="6940924" cy="6190171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B5EB1089-D6CE-0201-C79B-8663B2465DB5}"/>
              </a:ext>
            </a:extLst>
          </p:cNvPr>
          <p:cNvGrpSpPr/>
          <p:nvPr/>
        </p:nvGrpSpPr>
        <p:grpSpPr>
          <a:xfrm>
            <a:off x="9262029" y="1294522"/>
            <a:ext cx="791581" cy="1999941"/>
            <a:chOff x="9258444" y="1387052"/>
            <a:chExt cx="791581" cy="199994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34EF8E-19B5-E707-08F6-4721D0155CE3}"/>
                </a:ext>
              </a:extLst>
            </p:cNvPr>
            <p:cNvGrpSpPr/>
            <p:nvPr/>
          </p:nvGrpSpPr>
          <p:grpSpPr>
            <a:xfrm>
              <a:off x="9258444" y="1387052"/>
              <a:ext cx="791581" cy="1355418"/>
              <a:chOff x="9254861" y="1231765"/>
              <a:chExt cx="791581" cy="1355418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37821527-537F-CC9C-9406-155D720A924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00000">
                <a:off x="9254861" y="1787714"/>
                <a:ext cx="787513" cy="799469"/>
              </a:xfrm>
              <a:prstGeom prst="teardrop">
                <a:avLst>
                  <a:gd name="adj" fmla="val 117662"/>
                </a:avLst>
              </a:prstGeom>
              <a:solidFill>
                <a:srgbClr val="0F7EB3"/>
              </a:solidFill>
            </p:spPr>
            <p:txBody>
              <a:bodyPr vert="horz" wrap="none" rtlCol="0" anchor="t">
                <a:noAutofit/>
              </a:bodyPr>
              <a:lstStyle/>
              <a:p>
                <a:pPr algn="ctr"/>
                <a:endParaRPr lang="en-US" sz="1200" b="1" dirty="0">
                  <a:solidFill>
                    <a:srgbClr val="FFDF00"/>
                  </a:solidFill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E41C7B8-32F9-CBD2-214D-C768D693F917}"/>
                  </a:ext>
                </a:extLst>
              </p:cNvPr>
              <p:cNvSpPr txBox="1"/>
              <p:nvPr/>
            </p:nvSpPr>
            <p:spPr>
              <a:xfrm>
                <a:off x="9262029" y="1231765"/>
                <a:ext cx="784413" cy="1020152"/>
              </a:xfrm>
              <a:prstGeom prst="rect">
                <a:avLst/>
              </a:prstGeom>
              <a:solidFill>
                <a:srgbClr val="0F7EB3"/>
              </a:solidFill>
            </p:spPr>
            <p:txBody>
              <a:bodyPr vert="horz" wrap="none" rtlCol="0" anchor="t"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7D029"/>
                    </a:solidFill>
                    <a:latin typeface="Arial Black" panose="020B0A04020102020204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MAX IV</a:t>
                </a:r>
              </a:p>
              <a:p>
                <a:pPr algn="ctr"/>
                <a:r>
                  <a:rPr lang="en-US" sz="1500" b="1" dirty="0">
                    <a:solidFill>
                      <a:srgbClr val="FFDF00"/>
                    </a:solidFill>
                    <a:latin typeface="Arial Black" panose="020B0A04020102020204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328</a:t>
                </a:r>
              </a:p>
              <a:p>
                <a:pPr algn="ctr"/>
                <a:endParaRPr lang="en-US" b="1" dirty="0">
                  <a:solidFill>
                    <a:srgbClr val="FFDF00"/>
                  </a:solidFill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9E31CE2-C5AB-2147-ABB2-4E7D3AEBED3F}"/>
                  </a:ext>
                </a:extLst>
              </p:cNvPr>
              <p:cNvGrpSpPr/>
              <p:nvPr/>
            </p:nvGrpSpPr>
            <p:grpSpPr>
              <a:xfrm>
                <a:off x="9325502" y="1835179"/>
                <a:ext cx="643886" cy="665045"/>
                <a:chOff x="11405895" y="1507313"/>
                <a:chExt cx="643886" cy="665045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41AB5D6F-EDC6-6523-6354-B36261F64E80}"/>
                    </a:ext>
                  </a:extLst>
                </p:cNvPr>
                <p:cNvSpPr/>
                <p:nvPr/>
              </p:nvSpPr>
              <p:spPr>
                <a:xfrm>
                  <a:off x="11405895" y="1507313"/>
                  <a:ext cx="643886" cy="665045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FA905A5E-EE6B-6666-2848-A38C6073421C}"/>
                    </a:ext>
                  </a:extLst>
                </p:cNvPr>
                <p:cNvSpPr/>
                <p:nvPr/>
              </p:nvSpPr>
              <p:spPr>
                <a:xfrm>
                  <a:off x="11442270" y="1544578"/>
                  <a:ext cx="571726" cy="590514"/>
                </a:xfrm>
                <a:prstGeom prst="ellipse">
                  <a:avLst/>
                </a:prstGeom>
                <a:blipFill dpi="0" rotWithShape="1"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/>
                  <a:stretch>
                    <a:fillRect l="-10000" r="-22000"/>
                  </a:stretch>
                </a:blip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3F19AF8-4424-65A3-669A-F305902E72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00292" y="2903819"/>
              <a:ext cx="170776" cy="483174"/>
            </a:xfrm>
            <a:prstGeom prst="line">
              <a:avLst/>
            </a:prstGeom>
            <a:ln w="34925">
              <a:solidFill>
                <a:srgbClr val="137E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1EFBAC3-DB6C-1849-4BE8-CD34319AC3DF}"/>
              </a:ext>
            </a:extLst>
          </p:cNvPr>
          <p:cNvGrpSpPr/>
          <p:nvPr/>
        </p:nvGrpSpPr>
        <p:grpSpPr>
          <a:xfrm>
            <a:off x="9258822" y="1294522"/>
            <a:ext cx="791581" cy="1997868"/>
            <a:chOff x="9258444" y="1387052"/>
            <a:chExt cx="791581" cy="1997868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CB2266B-53D1-0CD3-9E0B-424D10B99C7E}"/>
                </a:ext>
              </a:extLst>
            </p:cNvPr>
            <p:cNvGrpSpPr/>
            <p:nvPr/>
          </p:nvGrpSpPr>
          <p:grpSpPr>
            <a:xfrm>
              <a:off x="9258444" y="1387052"/>
              <a:ext cx="791581" cy="1355418"/>
              <a:chOff x="9254861" y="1231765"/>
              <a:chExt cx="791581" cy="1355418"/>
            </a:xfrm>
          </p:grpSpPr>
          <p:sp>
            <p:nvSpPr>
              <p:cNvPr id="66" name="Teardrop 65">
                <a:extLst>
                  <a:ext uri="{FF2B5EF4-FFF2-40B4-BE49-F238E27FC236}">
                    <a16:creationId xmlns:a16="http://schemas.microsoft.com/office/drawing/2014/main" id="{FDB2D683-2339-BC1E-1D01-CFEA0D1DC19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100000">
                <a:off x="9254861" y="1787714"/>
                <a:ext cx="787513" cy="799469"/>
              </a:xfrm>
              <a:prstGeom prst="teardrop">
                <a:avLst>
                  <a:gd name="adj" fmla="val 117662"/>
                </a:avLst>
              </a:prstGeom>
              <a:solidFill>
                <a:srgbClr val="0F7EB3"/>
              </a:solidFill>
            </p:spPr>
            <p:txBody>
              <a:bodyPr vert="horz" wrap="none" rtlCol="0" anchor="t">
                <a:noAutofit/>
              </a:bodyPr>
              <a:lstStyle/>
              <a:p>
                <a:pPr algn="ctr"/>
                <a:endParaRPr lang="en-US" sz="1200" b="1" dirty="0">
                  <a:solidFill>
                    <a:srgbClr val="FFDF00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AFB10A8-6F14-3AFE-385C-ED2DBD6FA7A6}"/>
                  </a:ext>
                </a:extLst>
              </p:cNvPr>
              <p:cNvSpPr txBox="1"/>
              <p:nvPr/>
            </p:nvSpPr>
            <p:spPr>
              <a:xfrm>
                <a:off x="9262029" y="1231765"/>
                <a:ext cx="784413" cy="1020152"/>
              </a:xfrm>
              <a:prstGeom prst="rect">
                <a:avLst/>
              </a:prstGeom>
              <a:solidFill>
                <a:srgbClr val="0F7EB3"/>
              </a:solidFill>
            </p:spPr>
            <p:txBody>
              <a:bodyPr vert="horz" wrap="none" rtlCol="0" anchor="t">
                <a:no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7D029"/>
                    </a:solidFill>
                    <a:latin typeface="Arial Black" panose="020B0A04020102020204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MAX 4</a:t>
                </a:r>
                <a:r>
                  <a:rPr lang="en-US" sz="1500" b="1" baseline="30000" dirty="0">
                    <a:solidFill>
                      <a:srgbClr val="F7D029"/>
                    </a:solidFill>
                    <a:latin typeface="Arial Black" panose="020B0A04020102020204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U</a:t>
                </a:r>
              </a:p>
              <a:p>
                <a:pPr algn="ctr"/>
                <a:r>
                  <a:rPr lang="en-US" b="1" dirty="0">
                    <a:solidFill>
                      <a:srgbClr val="FFDF00"/>
                    </a:solidFill>
                    <a:latin typeface="Arial Black" panose="020B0A04020102020204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&lt; 75</a:t>
                </a:r>
              </a:p>
              <a:p>
                <a:pPr algn="ctr"/>
                <a:endParaRPr lang="en-US" b="1" dirty="0">
                  <a:solidFill>
                    <a:srgbClr val="FFDF00"/>
                  </a:solidFill>
                </a:endParaRPr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D8AFC18F-1DB1-55A9-93D3-78C163319218}"/>
                  </a:ext>
                </a:extLst>
              </p:cNvPr>
              <p:cNvGrpSpPr/>
              <p:nvPr/>
            </p:nvGrpSpPr>
            <p:grpSpPr>
              <a:xfrm>
                <a:off x="9325502" y="1835179"/>
                <a:ext cx="643886" cy="665045"/>
                <a:chOff x="11405895" y="1507313"/>
                <a:chExt cx="643886" cy="665045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330E3126-7D9F-801F-49CA-29D0F88523E1}"/>
                    </a:ext>
                  </a:extLst>
                </p:cNvPr>
                <p:cNvSpPr/>
                <p:nvPr/>
              </p:nvSpPr>
              <p:spPr>
                <a:xfrm>
                  <a:off x="11405895" y="1507313"/>
                  <a:ext cx="643886" cy="665045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657745FD-4861-5682-3D9D-5793881A7273}"/>
                    </a:ext>
                  </a:extLst>
                </p:cNvPr>
                <p:cNvSpPr/>
                <p:nvPr/>
              </p:nvSpPr>
              <p:spPr>
                <a:xfrm>
                  <a:off x="11442270" y="1544578"/>
                  <a:ext cx="571726" cy="590514"/>
                </a:xfrm>
                <a:prstGeom prst="ellipse">
                  <a:avLst/>
                </a:prstGeom>
                <a:blipFill dpi="0" rotWithShape="1"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/>
                  <a:stretch>
                    <a:fillRect l="-10000" r="-22000"/>
                  </a:stretch>
                </a:blip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4A29254-689C-DE44-9811-C273824A6C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05886" y="2866420"/>
              <a:ext cx="180337" cy="518500"/>
            </a:xfrm>
            <a:prstGeom prst="line">
              <a:avLst/>
            </a:prstGeom>
            <a:ln w="34925">
              <a:solidFill>
                <a:srgbClr val="137E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4C2D575-4A1D-FB44-F9AA-0A64D9B51B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0387"/>
          <a:stretch>
            <a:fillRect/>
          </a:stretch>
        </p:blipFill>
        <p:spPr>
          <a:xfrm>
            <a:off x="5244590" y="661404"/>
            <a:ext cx="6940924" cy="59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7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C925A-0900-40F7-0B20-3F06F6784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434EF-102A-9FB8-39DE-7540B225B214}"/>
              </a:ext>
            </a:extLst>
          </p:cNvPr>
          <p:cNvSpPr txBox="1">
            <a:spLocks/>
          </p:cNvSpPr>
          <p:nvPr/>
        </p:nvSpPr>
        <p:spPr>
          <a:xfrm>
            <a:off x="493201" y="1731600"/>
            <a:ext cx="3704726" cy="25022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GB" sz="4400" b="1" spc="30" dirty="0">
                <a:solidFill>
                  <a:schemeClr val="bg1"/>
                </a:solidFill>
                <a:ea typeface="+mj-ea"/>
                <a:cs typeface="+mj-cs"/>
              </a:rPr>
              <a:t>MAX 4</a:t>
            </a:r>
            <a:r>
              <a:rPr lang="en-GB" sz="4400" b="1" spc="30" baseline="30000" dirty="0">
                <a:solidFill>
                  <a:schemeClr val="bg1"/>
                </a:solidFill>
                <a:ea typeface="+mj-ea"/>
                <a:cs typeface="+mj-cs"/>
              </a:rPr>
              <a:t>U</a:t>
            </a:r>
            <a:r>
              <a:rPr lang="en-GB" sz="4400" b="1" spc="30" dirty="0">
                <a:solidFill>
                  <a:schemeClr val="bg1"/>
                </a:solidFill>
                <a:ea typeface="+mj-ea"/>
                <a:cs typeface="+mj-cs"/>
              </a:rPr>
              <a:t> Design Approach and Goals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endParaRPr lang="en-GB" sz="4400" b="1" spc="30" dirty="0">
              <a:solidFill>
                <a:schemeClr val="bg1"/>
              </a:solidFill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788648-4D89-C896-FE43-6DC67104F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46" r="462" b="-1"/>
          <a:stretch>
            <a:fillRect/>
          </a:stretch>
        </p:blipFill>
        <p:spPr>
          <a:xfrm>
            <a:off x="4583124" y="0"/>
            <a:ext cx="7608865" cy="685800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4AF229-67AA-B101-B7BB-0DA8B72314B7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7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478A6-BBE7-1CB1-77EB-A307FBC1E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E4D0FE1-F3E2-CB82-0F5D-A2B816C00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26" y="81332"/>
            <a:ext cx="10916570" cy="1325563"/>
          </a:xfrm>
        </p:spPr>
        <p:txBody>
          <a:bodyPr/>
          <a:lstStyle/>
          <a:p>
            <a:r>
              <a:rPr lang="en-GB" dirty="0"/>
              <a:t>MAX 4</a:t>
            </a:r>
            <a:r>
              <a:rPr lang="en-GB" baseline="30000" dirty="0"/>
              <a:t>U</a:t>
            </a:r>
            <a:r>
              <a:rPr lang="en-GB" dirty="0"/>
              <a:t> Design Approach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79FB04E1-211F-F9DC-5343-E976124F196E}"/>
              </a:ext>
            </a:extLst>
          </p:cNvPr>
          <p:cNvSpPr txBox="1">
            <a:spLocks/>
          </p:cNvSpPr>
          <p:nvPr/>
        </p:nvSpPr>
        <p:spPr>
          <a:xfrm>
            <a:off x="142078" y="1383415"/>
            <a:ext cx="12049921" cy="270836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MAX 4</a:t>
            </a:r>
            <a:r>
              <a:rPr lang="en-GB" b="1" baseline="30000" dirty="0"/>
              <a:t>U</a:t>
            </a:r>
            <a:r>
              <a:rPr lang="en-GB" dirty="0"/>
              <a:t> is </a:t>
            </a:r>
            <a:r>
              <a:rPr lang="en-GB" b="1" i="1" dirty="0">
                <a:solidFill>
                  <a:srgbClr val="FF0000"/>
                </a:solidFill>
              </a:rPr>
              <a:t>NOT a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i="1" dirty="0">
                <a:solidFill>
                  <a:srgbClr val="FF0000"/>
                </a:solidFill>
              </a:rPr>
              <a:t>conventional upgrade</a:t>
            </a:r>
            <a:r>
              <a:rPr lang="en-GB" b="1" dirty="0"/>
              <a:t>, </a:t>
            </a:r>
            <a:r>
              <a:rPr lang="en-GB" dirty="0"/>
              <a:t>which requires the replacement of most components.</a:t>
            </a:r>
          </a:p>
          <a:p>
            <a:r>
              <a:rPr lang="en-GB" b="1" dirty="0"/>
              <a:t>MAX 4</a:t>
            </a:r>
            <a:r>
              <a:rPr lang="en-GB" b="1" baseline="30000" dirty="0"/>
              <a:t>U</a:t>
            </a:r>
            <a:r>
              <a:rPr lang="en-GB" dirty="0"/>
              <a:t> is a </a:t>
            </a:r>
            <a:r>
              <a:rPr lang="en-GB" b="1" i="1" dirty="0">
                <a:solidFill>
                  <a:srgbClr val="FF0000"/>
                </a:solidFill>
              </a:rPr>
              <a:t>surgical intervention </a:t>
            </a:r>
            <a:r>
              <a:rPr lang="en-GB" dirty="0"/>
              <a:t>to provide an outstanding performance improvement while </a:t>
            </a:r>
            <a:r>
              <a:rPr lang="en-GB" b="1" dirty="0"/>
              <a:t>maintaining much of the existing hardware</a:t>
            </a:r>
            <a:r>
              <a:rPr lang="en-GB" dirty="0"/>
              <a:t>.</a:t>
            </a:r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70159C-939C-CE40-C703-F7F4775C31A2}"/>
              </a:ext>
            </a:extLst>
          </p:cNvPr>
          <p:cNvSpPr txBox="1">
            <a:spLocks/>
          </p:cNvSpPr>
          <p:nvPr/>
        </p:nvSpPr>
        <p:spPr>
          <a:xfrm>
            <a:off x="142078" y="3334356"/>
            <a:ext cx="11813112" cy="270836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b="1" dirty="0"/>
              <a:t>How come this is at all possible?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R3 </a:t>
            </a:r>
            <a:r>
              <a:rPr lang="en-US" b="1" dirty="0"/>
              <a:t>was designed with future upgrades </a:t>
            </a:r>
            <a:r>
              <a:rPr lang="en-US" dirty="0"/>
              <a:t>in mind.</a:t>
            </a:r>
          </a:p>
          <a:p>
            <a:pPr lvl="1">
              <a:lnSpc>
                <a:spcPct val="100000"/>
              </a:lnSpc>
            </a:pPr>
            <a:r>
              <a:rPr lang="en-US" b="1" dirty="0"/>
              <a:t>Innovative approaches are being explored, </a:t>
            </a:r>
            <a:r>
              <a:rPr lang="en-US" dirty="0"/>
              <a:t>including advanced injection techniques and ultralong bunches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MAX 4</a:t>
            </a:r>
            <a:r>
              <a:rPr lang="en-GB" baseline="30000" dirty="0"/>
              <a:t>U</a:t>
            </a:r>
            <a:r>
              <a:rPr lang="en-GB" dirty="0"/>
              <a:t> can take advantage </a:t>
            </a:r>
            <a:r>
              <a:rPr lang="en-GB" b="1" dirty="0"/>
              <a:t>of new developments in the accelerator </a:t>
            </a:r>
            <a:r>
              <a:rPr lang="en-GB" dirty="0"/>
              <a:t>community in recent years.</a:t>
            </a:r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2F04422-B161-29ED-1FAD-BA8CDD40B9ED}"/>
              </a:ext>
            </a:extLst>
          </p:cNvPr>
          <p:cNvSpPr txBox="1">
            <a:spLocks/>
          </p:cNvSpPr>
          <p:nvPr/>
        </p:nvSpPr>
        <p:spPr>
          <a:xfrm>
            <a:off x="11238126" y="6492875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0D0738-23DA-A745-9B84-DD183761B382}" type="slidenum">
              <a:rPr lang="en-GB" smtClean="0"/>
              <a:pPr algn="ctr"/>
              <a:t>10</a:t>
            </a:fld>
            <a:endParaRPr lang="en-US">
              <a:solidFill>
                <a:srgbClr val="F2F2F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237934-3B05-1296-5449-9D09E4866B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466" y="0"/>
            <a:ext cx="995534" cy="9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1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811B8-992B-77C1-7303-C1A9B2DA5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B294C2-B3CC-6163-131E-8DFD4FFABD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162" y="0"/>
            <a:ext cx="1329488" cy="132948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34A90E-850A-A51D-2CC2-0796520CCFB9}"/>
              </a:ext>
            </a:extLst>
          </p:cNvPr>
          <p:cNvSpPr txBox="1">
            <a:spLocks/>
          </p:cNvSpPr>
          <p:nvPr/>
        </p:nvSpPr>
        <p:spPr>
          <a:xfrm>
            <a:off x="283028" y="1176618"/>
            <a:ext cx="11791406" cy="485406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Accelerator Physics (Lattice design) and Subsystem design go </a:t>
            </a:r>
            <a:r>
              <a:rPr lang="en-GB" b="1" dirty="0"/>
              <a:t>hand-in-hand </a:t>
            </a:r>
            <a:r>
              <a:rPr lang="en-GB" dirty="0"/>
              <a:t>from </a:t>
            </a:r>
            <a:r>
              <a:rPr lang="en-GB" b="1" dirty="0"/>
              <a:t>the very start of the project</a:t>
            </a:r>
          </a:p>
          <a:p>
            <a:pPr>
              <a:buFont typeface="Wingdings" panose="05000000000000000000" pitchFamily="2" charset="2"/>
              <a:buChar char="q"/>
            </a:pPr>
            <a:endParaRPr lang="en-GB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Subsystem Engineering Experts are asked NOT simply to deliver pre-determined specs but rather to </a:t>
            </a:r>
            <a:r>
              <a:rPr lang="en-GB" b="1" dirty="0"/>
              <a:t>explore the performance envelope </a:t>
            </a:r>
            <a:r>
              <a:rPr lang="en-GB" dirty="0"/>
              <a:t>that can be achieved </a:t>
            </a:r>
            <a:r>
              <a:rPr lang="en-GB" b="1" dirty="0"/>
              <a:t>within the overall boundary conditions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Provide a </a:t>
            </a:r>
            <a:r>
              <a:rPr lang="en-GB" b="1" dirty="0"/>
              <a:t>very fast iteration of lattice design to Engineering validation </a:t>
            </a:r>
            <a:r>
              <a:rPr lang="en-GB" dirty="0"/>
              <a:t>and back.</a:t>
            </a:r>
          </a:p>
          <a:p>
            <a:pPr marL="0" indent="0" algn="ctr">
              <a:buNone/>
            </a:pPr>
            <a:r>
              <a:rPr lang="en-US" sz="3200" b="1" i="1" dirty="0"/>
              <a:t>The conceptual design phase for MAX 4</a:t>
            </a:r>
            <a:r>
              <a:rPr lang="en-US" sz="3200" b="1" i="1" baseline="30000" dirty="0"/>
              <a:t>U</a:t>
            </a:r>
            <a:r>
              <a:rPr lang="en-US" sz="3200" b="1" i="1" dirty="0"/>
              <a:t> began in 2024 and continued for two years.</a:t>
            </a:r>
            <a:endParaRPr lang="en-GB" sz="3200" b="1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42C5A67-2B78-134B-BB66-2E4558A887B1}"/>
              </a:ext>
            </a:extLst>
          </p:cNvPr>
          <p:cNvSpPr txBox="1">
            <a:spLocks/>
          </p:cNvSpPr>
          <p:nvPr/>
        </p:nvSpPr>
        <p:spPr>
          <a:xfrm>
            <a:off x="11238126" y="6492875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0D0738-23DA-A745-9B84-DD183761B382}" type="slidenum">
              <a:rPr lang="en-GB" smtClean="0"/>
              <a:pPr algn="ctr"/>
              <a:t>11</a:t>
            </a:fld>
            <a:endParaRPr lang="en-US">
              <a:solidFill>
                <a:srgbClr val="F2F2F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D0A15-A691-EC1A-91CD-265173BF8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26" y="81332"/>
            <a:ext cx="10916570" cy="1325563"/>
          </a:xfrm>
        </p:spPr>
        <p:txBody>
          <a:bodyPr/>
          <a:lstStyle/>
          <a:p>
            <a:r>
              <a:rPr lang="en-GB" dirty="0"/>
              <a:t>MAX 4</a:t>
            </a:r>
            <a:r>
              <a:rPr lang="en-GB" baseline="30000" dirty="0"/>
              <a:t>U</a:t>
            </a:r>
            <a:r>
              <a:rPr lang="en-GB" dirty="0"/>
              <a:t> Design Approach</a:t>
            </a:r>
          </a:p>
        </p:txBody>
      </p:sp>
    </p:spTree>
    <p:extLst>
      <p:ext uri="{BB962C8B-B14F-4D97-AF65-F5344CB8AC3E}">
        <p14:creationId xmlns:p14="http://schemas.microsoft.com/office/powerpoint/2010/main" val="414150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90590-1D56-E7B8-1D08-CA39B6F1D7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64343" y="6580930"/>
            <a:ext cx="546750" cy="228600"/>
          </a:xfrm>
        </p:spPr>
        <p:txBody>
          <a:bodyPr/>
          <a:lstStyle/>
          <a:p>
            <a:fld id="{83BA9A72-569D-4BA7-BEE3-967D59BFB994}" type="slidenum">
              <a:rPr lang="en-GB" smtClean="0">
                <a:solidFill>
                  <a:schemeClr val="bg1"/>
                </a:solidFill>
              </a:rPr>
              <a:t>12</a:t>
            </a:fld>
            <a:endParaRPr lang="en-GB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32818-4FDB-EFB0-7324-5A93380093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88" r="2225" b="-665"/>
          <a:stretch>
            <a:fillRect/>
          </a:stretch>
        </p:blipFill>
        <p:spPr>
          <a:xfrm>
            <a:off x="6615331" y="280885"/>
            <a:ext cx="4865439" cy="5627155"/>
          </a:xfrm>
          <a:prstGeom prst="rect">
            <a:avLst/>
          </a:prstGeom>
          <a:effectLst>
            <a:outerShdw blurRad="749300" dist="50800" dir="600000" sx="98000" sy="98000" algn="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3496F1-C28B-CC7D-7BEF-3C47491054E8}"/>
              </a:ext>
            </a:extLst>
          </p:cNvPr>
          <p:cNvSpPr txBox="1"/>
          <p:nvPr/>
        </p:nvSpPr>
        <p:spPr>
          <a:xfrm>
            <a:off x="134471" y="336266"/>
            <a:ext cx="648086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CDR was completed on </a:t>
            </a:r>
          </a:p>
          <a:p>
            <a:pPr algn="ctr"/>
            <a:r>
              <a:rPr lang="en-GB" sz="3200" b="1" dirty="0"/>
              <a:t>December 24</a:t>
            </a:r>
            <a:r>
              <a:rPr lang="en-GB" sz="3200" b="1" baseline="30000" dirty="0"/>
              <a:t>th</a:t>
            </a:r>
            <a:r>
              <a:rPr lang="en-GB" sz="3200" b="1" dirty="0"/>
              <a:t>, 2025</a:t>
            </a:r>
          </a:p>
          <a:p>
            <a:endParaRPr lang="en-GB" sz="1600" dirty="0"/>
          </a:p>
          <a:p>
            <a:r>
              <a:rPr lang="en-GB" dirty="0"/>
              <a:t>https://www.maxiv.lu.se/beamlines-accelerators/max-4u/accelerator-design/</a:t>
            </a:r>
          </a:p>
          <a:p>
            <a:endParaRPr lang="en-GB" sz="3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79C3A5-75FD-F7C2-4C80-F8B61369A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349" y="2180558"/>
            <a:ext cx="1627242" cy="1633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E579BF-2626-7836-BCD4-9C46DF00EECA}"/>
              </a:ext>
            </a:extLst>
          </p:cNvPr>
          <p:cNvSpPr txBox="1"/>
          <p:nvPr/>
        </p:nvSpPr>
        <p:spPr>
          <a:xfrm>
            <a:off x="238184" y="3814401"/>
            <a:ext cx="627343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The CDR studies defined the </a:t>
            </a:r>
            <a:r>
              <a:rPr lang="en-US" b="1" i="1" u="sng" dirty="0"/>
              <a:t>design potential </a:t>
            </a:r>
            <a:r>
              <a:rPr lang="en-US" i="1" dirty="0"/>
              <a:t>of the upgrade, establishing a strong foundation for more </a:t>
            </a:r>
            <a:r>
              <a:rPr lang="en-US" b="1" i="1" u="sng" dirty="0"/>
              <a:t>ambitious goals</a:t>
            </a:r>
          </a:p>
          <a:p>
            <a:pPr algn="ctr"/>
            <a:endParaRPr lang="en-US" sz="2000" i="1" dirty="0"/>
          </a:p>
          <a:p>
            <a:pPr algn="ctr"/>
            <a:r>
              <a:rPr lang="en-US" sz="2000" i="1" dirty="0"/>
              <a:t>The emittance goal during the conceptual design was to achieve </a:t>
            </a:r>
            <a:r>
              <a:rPr lang="en-US" sz="2000" b="1" i="1" dirty="0">
                <a:solidFill>
                  <a:srgbClr val="FF0000"/>
                </a:solidFill>
              </a:rPr>
              <a:t>under 100 pm rad</a:t>
            </a:r>
            <a:r>
              <a:rPr lang="en-US" sz="2000" i="1" dirty="0"/>
              <a:t>.</a:t>
            </a:r>
          </a:p>
          <a:p>
            <a:pPr algn="ctr"/>
            <a:endParaRPr lang="en-US" sz="2000" b="1" i="1" u="sng" dirty="0"/>
          </a:p>
          <a:p>
            <a:pPr algn="ctr"/>
            <a:r>
              <a:rPr lang="en-US" sz="2000" b="1" i="1" u="sng" dirty="0">
                <a:solidFill>
                  <a:srgbClr val="FF0000"/>
                </a:solidFill>
              </a:rPr>
              <a:t>TDR goal: Emittance below 75 pm rad</a:t>
            </a:r>
            <a:endParaRPr lang="en-GB" sz="20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94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B25A4-EF80-AA0C-8E11-62D6477D3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5539C2-1470-9206-4128-BFC0F8C809B6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094823-BADD-0126-364C-01BAA20675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0D0738-23DA-A745-9B84-DD183761B382}" type="slidenum">
              <a:rPr lang="en-GB" smtClean="0"/>
              <a:pPr algn="ctr"/>
              <a:t>13</a:t>
            </a:fld>
            <a:endParaRPr lang="en-US">
              <a:solidFill>
                <a:srgbClr val="F2F2F2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E84C409-F472-73B5-4ED2-D37FBCF17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567" y="270017"/>
            <a:ext cx="11161049" cy="1325563"/>
          </a:xfrm>
        </p:spPr>
        <p:txBody>
          <a:bodyPr/>
          <a:lstStyle/>
          <a:p>
            <a:r>
              <a:rPr lang="en-GB"/>
              <a:t>MAX 4</a:t>
            </a:r>
            <a:r>
              <a:rPr lang="en-GB" baseline="30000"/>
              <a:t>U</a:t>
            </a:r>
            <a:r>
              <a:rPr lang="en-GB"/>
              <a:t> Goals and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7B4EAACF-0753-84C4-92B9-1C75ED870B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1567" y="1595580"/>
                <a:ext cx="11281353" cy="4124578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Maven Pro Medium" pitchFamily="2" charset="77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GB" sz="3200" dirty="0"/>
                  <a:t>Emittance </a:t>
                </a:r>
                <a14:m>
                  <m:oMath xmlns:m="http://schemas.openxmlformats.org/officeDocument/2006/math">
                    <m:r>
                      <a:rPr lang="en-SE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≾</m:t>
                    </m:r>
                  </m:oMath>
                </a14:m>
                <a:r>
                  <a:rPr lang="en-GB" sz="3200" dirty="0"/>
                  <a:t> </a:t>
                </a:r>
                <a:r>
                  <a:rPr lang="en-GB" sz="3200" b="1" dirty="0"/>
                  <a:t>75 pm rad</a:t>
                </a:r>
                <a:endParaRPr lang="en-GB" sz="3200" dirty="0"/>
              </a:p>
              <a:p>
                <a:pPr lvl="1"/>
                <a:r>
                  <a:rPr lang="en-GB" sz="3200" dirty="0"/>
                  <a:t>Keep the shielding wall</a:t>
                </a:r>
              </a:p>
              <a:p>
                <a:pPr lvl="1"/>
                <a:r>
                  <a:rPr lang="en-GB" sz="3200" dirty="0"/>
                  <a:t>Keep the injector: accumulation</a:t>
                </a:r>
              </a:p>
              <a:p>
                <a:pPr lvl="1"/>
                <a:r>
                  <a:rPr lang="en-GB" sz="3200" dirty="0"/>
                  <a:t>Keep existing light source positions</a:t>
                </a:r>
              </a:p>
              <a:p>
                <a:pPr lvl="1"/>
                <a:r>
                  <a:rPr lang="en-GB" sz="3200" dirty="0"/>
                  <a:t>Limited dark period</a:t>
                </a:r>
              </a:p>
              <a:p>
                <a:pPr lvl="1"/>
                <a:r>
                  <a:rPr lang="en-GB" sz="3200" dirty="0"/>
                  <a:t>Cost-effective</a:t>
                </a:r>
              </a:p>
              <a:p>
                <a:pPr lvl="1"/>
                <a:r>
                  <a:rPr lang="en-GB" sz="3200" dirty="0"/>
                  <a:t>Realisable until the early part of the next decade</a:t>
                </a:r>
              </a:p>
              <a:p>
                <a:pPr lvl="1"/>
                <a:r>
                  <a:rPr lang="en-GB" sz="3200" dirty="0"/>
                  <a:t>N</a:t>
                </a:r>
                <a:r>
                  <a:rPr lang="en-US" sz="3200" dirty="0"/>
                  <a:t>o impact on the operation of the 1.5 GeV ring/SPF</a:t>
                </a:r>
                <a:endParaRPr lang="en-GB" sz="32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7B4EAACF-0753-84C4-92B9-1C75ED870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67" y="1595580"/>
                <a:ext cx="11281353" cy="4124578"/>
              </a:xfrm>
              <a:prstGeom prst="rect">
                <a:avLst/>
              </a:prstGeom>
              <a:blipFill>
                <a:blip r:embed="rId3"/>
                <a:stretch>
                  <a:fillRect t="-2959" b="-3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61932DA-24E5-A3F3-EE17-67DE20845D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466" y="0"/>
            <a:ext cx="995534" cy="9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3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B9C1D-0F20-F4B2-8296-1962E83F3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ord 1">
            <a:extLst>
              <a:ext uri="{FF2B5EF4-FFF2-40B4-BE49-F238E27FC236}">
                <a16:creationId xmlns:a16="http://schemas.microsoft.com/office/drawing/2014/main" id="{144020C2-3C0A-497B-1C40-EB5FEF7AEEE9}"/>
              </a:ext>
            </a:extLst>
          </p:cNvPr>
          <p:cNvSpPr/>
          <p:nvPr/>
        </p:nvSpPr>
        <p:spPr>
          <a:xfrm rot="6760166">
            <a:off x="6054273" y="900824"/>
            <a:ext cx="824864" cy="824864"/>
          </a:xfrm>
          <a:prstGeom prst="chord">
            <a:avLst/>
          </a:prstGeom>
          <a:solidFill>
            <a:srgbClr val="2F91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hord 3">
            <a:extLst>
              <a:ext uri="{FF2B5EF4-FFF2-40B4-BE49-F238E27FC236}">
                <a16:creationId xmlns:a16="http://schemas.microsoft.com/office/drawing/2014/main" id="{01E48876-E306-3CDF-A120-F1D9510F7980}"/>
              </a:ext>
            </a:extLst>
          </p:cNvPr>
          <p:cNvSpPr/>
          <p:nvPr/>
        </p:nvSpPr>
        <p:spPr>
          <a:xfrm rot="6760166">
            <a:off x="6780684" y="908084"/>
            <a:ext cx="824864" cy="824864"/>
          </a:xfrm>
          <a:prstGeom prst="chord">
            <a:avLst/>
          </a:prstGeom>
          <a:solidFill>
            <a:srgbClr val="2F91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hord 5">
            <a:extLst>
              <a:ext uri="{FF2B5EF4-FFF2-40B4-BE49-F238E27FC236}">
                <a16:creationId xmlns:a16="http://schemas.microsoft.com/office/drawing/2014/main" id="{4B625120-0807-C842-9793-9F6EF00D6396}"/>
              </a:ext>
            </a:extLst>
          </p:cNvPr>
          <p:cNvSpPr/>
          <p:nvPr/>
        </p:nvSpPr>
        <p:spPr>
          <a:xfrm rot="6760166">
            <a:off x="5313349" y="900821"/>
            <a:ext cx="824864" cy="824864"/>
          </a:xfrm>
          <a:prstGeom prst="chord">
            <a:avLst/>
          </a:prstGeom>
          <a:solidFill>
            <a:srgbClr val="2F91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7B4D54-ADAD-B355-4C77-BBA36C43B3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D0738-23DA-A745-9B84-DD183761B38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417CA70-EB48-F41E-FB28-DB4F48D9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6331"/>
          </a:xfrm>
        </p:spPr>
        <p:txBody>
          <a:bodyPr/>
          <a:lstStyle/>
          <a:p>
            <a:r>
              <a:rPr lang="en-US" sz="4000"/>
              <a:t>Towards the Science Case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1C73B1-3545-D51B-ACCD-A89E38551C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6965" y="1549400"/>
            <a:ext cx="4392639" cy="3759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54DF82-E456-96F0-97E8-242707BF345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2" y="1549400"/>
            <a:ext cx="3626268" cy="15513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6AA8561-25D7-BB42-E4F2-95799E8322C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2" y="3276998"/>
            <a:ext cx="3626268" cy="16357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68EEE6A-11E0-33FD-4043-DCA62F964A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933" y="5442711"/>
            <a:ext cx="4392640" cy="123621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C4BDA5E-7E99-2631-40A8-16F98994F58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3727" y="1549399"/>
            <a:ext cx="3885179" cy="14901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0D5F076-C0D7-A184-48A3-CEDE31B399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3727" y="3100763"/>
            <a:ext cx="3885180" cy="131601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9AF125E-5A2A-E7B5-F5C0-321B25574BC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06" y="5017717"/>
            <a:ext cx="3625385" cy="110944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BA384FF-84BA-40B4-13C6-A37522196C8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41377" y="4467533"/>
            <a:ext cx="2145197" cy="221139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40BB4B5-F87B-F9FB-9EB5-10ED298DF88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62644" y="4451964"/>
            <a:ext cx="1656262" cy="1815082"/>
          </a:xfrm>
          <a:prstGeom prst="rect">
            <a:avLst/>
          </a:prstGeom>
        </p:spPr>
      </p:pic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E1B1A284-42BC-2621-A80E-30903669C34D}"/>
              </a:ext>
            </a:extLst>
          </p:cNvPr>
          <p:cNvGraphicFramePr>
            <a:graphicFrameLocks noGrp="1"/>
          </p:cNvGraphicFramePr>
          <p:nvPr/>
        </p:nvGraphicFramePr>
        <p:xfrm>
          <a:off x="254003" y="673609"/>
          <a:ext cx="11684000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15012629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89675620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689944043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735291907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48779145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84171919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8627433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0595314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62462439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983791523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627525263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651762971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818533245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986248171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820406344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79974585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1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Sept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Sep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490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527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39E6E-8C09-E33D-0336-4EA74EE79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hord 48">
            <a:extLst>
              <a:ext uri="{FF2B5EF4-FFF2-40B4-BE49-F238E27FC236}">
                <a16:creationId xmlns:a16="http://schemas.microsoft.com/office/drawing/2014/main" id="{EC154183-E457-AFD6-7295-BFC6370B61C1}"/>
              </a:ext>
            </a:extLst>
          </p:cNvPr>
          <p:cNvSpPr/>
          <p:nvPr/>
        </p:nvSpPr>
        <p:spPr>
          <a:xfrm rot="6760166">
            <a:off x="6054273" y="900824"/>
            <a:ext cx="824864" cy="824864"/>
          </a:xfrm>
          <a:prstGeom prst="chord">
            <a:avLst/>
          </a:prstGeom>
          <a:solidFill>
            <a:srgbClr val="2F91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Chord 49">
            <a:extLst>
              <a:ext uri="{FF2B5EF4-FFF2-40B4-BE49-F238E27FC236}">
                <a16:creationId xmlns:a16="http://schemas.microsoft.com/office/drawing/2014/main" id="{5A07F5B1-6E52-4FC7-0DEE-0117FA48A714}"/>
              </a:ext>
            </a:extLst>
          </p:cNvPr>
          <p:cNvSpPr/>
          <p:nvPr/>
        </p:nvSpPr>
        <p:spPr>
          <a:xfrm rot="6760166">
            <a:off x="6780684" y="908084"/>
            <a:ext cx="824864" cy="824864"/>
          </a:xfrm>
          <a:prstGeom prst="chord">
            <a:avLst/>
          </a:prstGeom>
          <a:solidFill>
            <a:srgbClr val="2F91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Chord 50">
            <a:extLst>
              <a:ext uri="{FF2B5EF4-FFF2-40B4-BE49-F238E27FC236}">
                <a16:creationId xmlns:a16="http://schemas.microsoft.com/office/drawing/2014/main" id="{0D303216-EDB5-D6D8-5E62-D9E7F3E7CABD}"/>
              </a:ext>
            </a:extLst>
          </p:cNvPr>
          <p:cNvSpPr/>
          <p:nvPr/>
        </p:nvSpPr>
        <p:spPr>
          <a:xfrm rot="6760166">
            <a:off x="5313349" y="900821"/>
            <a:ext cx="824864" cy="824864"/>
          </a:xfrm>
          <a:prstGeom prst="chord">
            <a:avLst/>
          </a:prstGeom>
          <a:solidFill>
            <a:srgbClr val="2F91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03C9E3-E5DB-32AA-A964-3D2BB6F800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D0738-23DA-A745-9B84-DD183761B38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C7195AA-DD25-C0D6-FB4E-BD26D014B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6331"/>
          </a:xfrm>
        </p:spPr>
        <p:txBody>
          <a:bodyPr/>
          <a:lstStyle/>
          <a:p>
            <a:r>
              <a:rPr lang="en-US" sz="4000"/>
              <a:t>Towards the Science Case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E25FE5-ADED-5261-0FA2-82FE55B7A18B}"/>
              </a:ext>
            </a:extLst>
          </p:cNvPr>
          <p:cNvGrpSpPr/>
          <p:nvPr/>
        </p:nvGrpSpPr>
        <p:grpSpPr>
          <a:xfrm>
            <a:off x="8116637" y="4398191"/>
            <a:ext cx="3932911" cy="1519602"/>
            <a:chOff x="8116637" y="4398191"/>
            <a:chExt cx="3932911" cy="151960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3EC95D7-7016-37CE-52C7-57B2A285F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2638" y="4444614"/>
              <a:ext cx="3616910" cy="147317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01A75E-D5C9-2351-C31B-2D866E83FAFA}"/>
                </a:ext>
              </a:extLst>
            </p:cNvPr>
            <p:cNvSpPr txBox="1"/>
            <p:nvPr/>
          </p:nvSpPr>
          <p:spPr>
            <a:xfrm>
              <a:off x="8116637" y="4398191"/>
              <a:ext cx="1642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Dean Lang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BC98E16-9D3A-CEE0-B4DC-C17154477D4B}"/>
              </a:ext>
            </a:extLst>
          </p:cNvPr>
          <p:cNvGrpSpPr/>
          <p:nvPr/>
        </p:nvGrpSpPr>
        <p:grpSpPr>
          <a:xfrm>
            <a:off x="8430483" y="1754538"/>
            <a:ext cx="3619065" cy="2119738"/>
            <a:chOff x="8430483" y="1754538"/>
            <a:chExt cx="3619065" cy="211973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FCCAC9D-AF1B-6838-7FAE-77082AEEC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0483" y="1790626"/>
              <a:ext cx="3619065" cy="208365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499B75-A64F-8529-7175-4A18BB0AFFBD}"/>
                </a:ext>
              </a:extLst>
            </p:cNvPr>
            <p:cNvSpPr txBox="1"/>
            <p:nvPr/>
          </p:nvSpPr>
          <p:spPr>
            <a:xfrm>
              <a:off x="8449565" y="1754538"/>
              <a:ext cx="1642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Rob Temperton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EF9F153-6C42-A425-9DB0-3C8A9EFD95E3}"/>
              </a:ext>
            </a:extLst>
          </p:cNvPr>
          <p:cNvGrpSpPr/>
          <p:nvPr/>
        </p:nvGrpSpPr>
        <p:grpSpPr>
          <a:xfrm>
            <a:off x="289290" y="3363715"/>
            <a:ext cx="3265501" cy="1620745"/>
            <a:chOff x="289290" y="3363715"/>
            <a:chExt cx="3265501" cy="162074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A0A8E3A-341A-A8BE-429D-855B2ABE1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290" y="3363715"/>
              <a:ext cx="3169972" cy="162074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EC6894-9A1B-AABF-316C-07AEBBA3CC61}"/>
                </a:ext>
              </a:extLst>
            </p:cNvPr>
            <p:cNvSpPr txBox="1"/>
            <p:nvPr/>
          </p:nvSpPr>
          <p:spPr>
            <a:xfrm>
              <a:off x="1165905" y="4398191"/>
              <a:ext cx="2388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Kajsa Sigfridsson Clauss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6AA916-5E82-174E-46AB-84C24387C664}"/>
              </a:ext>
            </a:extLst>
          </p:cNvPr>
          <p:cNvGrpSpPr/>
          <p:nvPr/>
        </p:nvGrpSpPr>
        <p:grpSpPr>
          <a:xfrm>
            <a:off x="277650" y="1549400"/>
            <a:ext cx="3181612" cy="1727805"/>
            <a:chOff x="277650" y="1549400"/>
            <a:chExt cx="3181612" cy="17278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06A023-DCFF-AC41-9638-AE3431B7F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7650" y="1549400"/>
              <a:ext cx="3181612" cy="172780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388F1F-C044-6F79-FE72-4B255E97AFA2}"/>
                </a:ext>
              </a:extLst>
            </p:cNvPr>
            <p:cNvSpPr txBox="1"/>
            <p:nvPr/>
          </p:nvSpPr>
          <p:spPr>
            <a:xfrm>
              <a:off x="1478071" y="2810162"/>
              <a:ext cx="19790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Leonardo Oliveira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3009765-C7B1-12BF-55ED-39650977A435}"/>
              </a:ext>
            </a:extLst>
          </p:cNvPr>
          <p:cNvGrpSpPr/>
          <p:nvPr/>
        </p:nvGrpSpPr>
        <p:grpSpPr>
          <a:xfrm>
            <a:off x="-1057299" y="5070970"/>
            <a:ext cx="6717544" cy="1730663"/>
            <a:chOff x="-1057299" y="5070970"/>
            <a:chExt cx="6717544" cy="17306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0811E9E-29DB-19B9-4906-A4E679943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89290" y="5070970"/>
              <a:ext cx="3169972" cy="173066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607544-92C6-B11E-99C9-941BCA8ACF77}"/>
                </a:ext>
              </a:extLst>
            </p:cNvPr>
            <p:cNvSpPr txBox="1"/>
            <p:nvPr/>
          </p:nvSpPr>
          <p:spPr>
            <a:xfrm>
              <a:off x="-1057299" y="6488132"/>
              <a:ext cx="6717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Balasubramanian Thiagarajan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B2F6688-FA80-AE71-8463-42783746C16B}"/>
                </a:ext>
              </a:extLst>
            </p:cNvPr>
            <p:cNvSpPr txBox="1"/>
            <p:nvPr/>
          </p:nvSpPr>
          <p:spPr>
            <a:xfrm>
              <a:off x="-522611" y="5070970"/>
              <a:ext cx="25346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“Balu”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8E8C9D-AD93-98EE-BBC1-DE0E30A61529}"/>
              </a:ext>
            </a:extLst>
          </p:cNvPr>
          <p:cNvGrpSpPr/>
          <p:nvPr/>
        </p:nvGrpSpPr>
        <p:grpSpPr>
          <a:xfrm>
            <a:off x="4127392" y="5070970"/>
            <a:ext cx="3637116" cy="1700239"/>
            <a:chOff x="4127392" y="5070970"/>
            <a:chExt cx="3637116" cy="1700239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FDDCA1C-E37B-DA76-5418-A467CC8EE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3380" y="5082328"/>
              <a:ext cx="3461128" cy="168888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9714A7C-B395-2E99-848F-D8BE4235E742}"/>
                </a:ext>
              </a:extLst>
            </p:cNvPr>
            <p:cNvSpPr txBox="1"/>
            <p:nvPr/>
          </p:nvSpPr>
          <p:spPr>
            <a:xfrm>
              <a:off x="4127392" y="5070970"/>
              <a:ext cx="1642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Kim Nygård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F884960A-8810-0AE9-905E-18460FEDFC2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6965" y="1549400"/>
            <a:ext cx="4392639" cy="37592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ABCFBD8C-A8DB-51A9-8AF3-9BCAD9AD6D53}"/>
              </a:ext>
            </a:extLst>
          </p:cNvPr>
          <p:cNvGrpSpPr/>
          <p:nvPr/>
        </p:nvGrpSpPr>
        <p:grpSpPr>
          <a:xfrm>
            <a:off x="4021135" y="1754538"/>
            <a:ext cx="4237372" cy="3163904"/>
            <a:chOff x="-162177" y="788286"/>
            <a:chExt cx="7073340" cy="5281427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075F328F-4A18-3766-C656-9CBE814C1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62177" y="788286"/>
              <a:ext cx="7073340" cy="5281427"/>
            </a:xfrm>
            <a:prstGeom prst="rect">
              <a:avLst/>
            </a:prstGeom>
            <a:effectLst>
              <a:softEdge rad="368300"/>
            </a:effectLst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4468BD7-C4BB-F508-E98E-85AE03525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7000" y="2802314"/>
              <a:ext cx="1478315" cy="1401090"/>
            </a:xfrm>
            <a:prstGeom prst="rect">
              <a:avLst/>
            </a:prstGeom>
          </p:spPr>
        </p:pic>
      </p:grp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97C06103-6106-A90B-D11D-875A7FB14736}"/>
              </a:ext>
            </a:extLst>
          </p:cNvPr>
          <p:cNvGraphicFramePr>
            <a:graphicFrameLocks noGrp="1"/>
          </p:cNvGraphicFramePr>
          <p:nvPr/>
        </p:nvGraphicFramePr>
        <p:xfrm>
          <a:off x="254003" y="673609"/>
          <a:ext cx="11684000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15012629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89675620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689944043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735291907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48779145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84171919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8627433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1059531470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62462439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983791523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627525263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3651762971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818533245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986248171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820406344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79974585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21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Sept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Sep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244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490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424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ACCA5-A840-6BC9-A471-36CCC66E8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2AAE05CE-2DA3-6B17-75EA-448BDAA08BF4}"/>
              </a:ext>
            </a:extLst>
          </p:cNvPr>
          <p:cNvSpPr txBox="1"/>
          <p:nvPr/>
        </p:nvSpPr>
        <p:spPr>
          <a:xfrm>
            <a:off x="142818" y="32826"/>
            <a:ext cx="2300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Maven Pro ExtraBold" pitchFamily="2" charset="77"/>
              </a:rPr>
              <a:t>Schedule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D6E35-EF4A-0441-0207-72237F196930}"/>
              </a:ext>
            </a:extLst>
          </p:cNvPr>
          <p:cNvSpPr txBox="1"/>
          <p:nvPr/>
        </p:nvSpPr>
        <p:spPr>
          <a:xfrm>
            <a:off x="5483279" y="4931398"/>
            <a:ext cx="5547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 downtime for the 1.5 GeV storage ring or the SPF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9AB87C-1423-BB85-FF6B-C0AF6FB9FE15}"/>
              </a:ext>
            </a:extLst>
          </p:cNvPr>
          <p:cNvSpPr txBox="1"/>
          <p:nvPr/>
        </p:nvSpPr>
        <p:spPr>
          <a:xfrm rot="16200000">
            <a:off x="10776670" y="4635045"/>
            <a:ext cx="2222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c/o Aymeric  Robert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23E4A3-B2CE-BE90-870D-138BC70A9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466" y="0"/>
            <a:ext cx="995534" cy="99553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AB0E3A4-7085-9E8D-8BE4-A424F285615E}"/>
              </a:ext>
            </a:extLst>
          </p:cNvPr>
          <p:cNvGrpSpPr/>
          <p:nvPr/>
        </p:nvGrpSpPr>
        <p:grpSpPr>
          <a:xfrm>
            <a:off x="930218" y="741683"/>
            <a:ext cx="9900342" cy="3820383"/>
            <a:chOff x="387537" y="977606"/>
            <a:chExt cx="11216754" cy="452941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5C61CBA-6E3C-B614-4E53-848802A59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234" b="44423"/>
            <a:stretch>
              <a:fillRect/>
            </a:stretch>
          </p:blipFill>
          <p:spPr>
            <a:xfrm>
              <a:off x="391751" y="3409630"/>
              <a:ext cx="11212540" cy="2097395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28D1342-0A35-B118-A233-A7FF94A3B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00" b="88938"/>
            <a:stretch>
              <a:fillRect/>
            </a:stretch>
          </p:blipFill>
          <p:spPr>
            <a:xfrm>
              <a:off x="387537" y="977606"/>
              <a:ext cx="11212540" cy="438093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5FE55F4-62CC-9A46-20DA-756320B88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6040" b="1502"/>
            <a:stretch>
              <a:fillRect/>
            </a:stretch>
          </p:blipFill>
          <p:spPr>
            <a:xfrm>
              <a:off x="391751" y="1415700"/>
              <a:ext cx="11212540" cy="200824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35DBC41-FA7B-C961-5631-FA7DBC50DE3C}"/>
              </a:ext>
            </a:extLst>
          </p:cNvPr>
          <p:cNvSpPr txBox="1"/>
          <p:nvPr/>
        </p:nvSpPr>
        <p:spPr>
          <a:xfrm>
            <a:off x="303928" y="4562066"/>
            <a:ext cx="43747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Dark Period (14 months):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~6 months: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~3 months: Subsystem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~3 months: Beam commissioning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~2 months of buffer.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2999047-A8BD-C406-D7EC-A5A62FEDE301}"/>
              </a:ext>
            </a:extLst>
          </p:cNvPr>
          <p:cNvSpPr txBox="1">
            <a:spLocks/>
          </p:cNvSpPr>
          <p:nvPr/>
        </p:nvSpPr>
        <p:spPr>
          <a:xfrm>
            <a:off x="11238126" y="6492875"/>
            <a:ext cx="492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0D0738-23DA-A745-9B84-DD183761B382}" type="slidenum">
              <a:rPr lang="en-GB" smtClean="0"/>
              <a:pPr algn="ctr"/>
              <a:t>16</a:t>
            </a:fld>
            <a:endParaRPr lang="en-US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ED367-2673-1A70-05D4-C4280B092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8A2E68-B8BD-B099-4975-40B5F01375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1165" y="2944165"/>
            <a:ext cx="1861200" cy="176397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81144F6-B0D8-DC36-B5F6-8E149C29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292458"/>
            <a:ext cx="4524103" cy="840230"/>
          </a:xfrm>
        </p:spPr>
        <p:txBody>
          <a:bodyPr/>
          <a:lstStyle/>
          <a:p>
            <a:pPr algn="l"/>
            <a:r>
              <a:rPr lang="en-US" sz="4800"/>
              <a:t>Cost envelope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9DF3D4-B076-E051-38BC-8B73B8A71A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D0738-23DA-A745-9B84-DD183761B38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DF3BE1-05C5-D6AE-FFCF-A13B6FA2CE93}"/>
              </a:ext>
            </a:extLst>
          </p:cNvPr>
          <p:cNvSpPr txBox="1"/>
          <p:nvPr/>
        </p:nvSpPr>
        <p:spPr>
          <a:xfrm>
            <a:off x="5728411" y="3530936"/>
            <a:ext cx="846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1BSEK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DDAC1D-8E7B-B7D1-65BE-BDBBA4FD4149}"/>
              </a:ext>
            </a:extLst>
          </p:cNvPr>
          <p:cNvSpPr txBox="1"/>
          <p:nvPr/>
        </p:nvSpPr>
        <p:spPr>
          <a:xfrm>
            <a:off x="7328575" y="6480564"/>
            <a:ext cx="3573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1BSEK = 700MDKK = 93M€ = 108M$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B7E452-6BEA-472A-B7FB-FEBC036FB430}"/>
              </a:ext>
            </a:extLst>
          </p:cNvPr>
          <p:cNvGrpSpPr/>
          <p:nvPr/>
        </p:nvGrpSpPr>
        <p:grpSpPr>
          <a:xfrm>
            <a:off x="3160800" y="436269"/>
            <a:ext cx="5868703" cy="6371852"/>
            <a:chOff x="3160800" y="315954"/>
            <a:chExt cx="5868703" cy="637185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DD8DB65-5230-24AC-3C33-3964FC96E7ED}"/>
                </a:ext>
              </a:extLst>
            </p:cNvPr>
            <p:cNvSpPr txBox="1"/>
            <p:nvPr/>
          </p:nvSpPr>
          <p:spPr>
            <a:xfrm rot="20461571">
              <a:off x="3162497" y="315954"/>
              <a:ext cx="5867006" cy="5867006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>
                  <a:gd name="adj" fmla="val 2721979"/>
                </a:avLst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srgbClr val="0AAF4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Accelerator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02771E-99B0-3119-17E5-F36434728A1C}"/>
                </a:ext>
              </a:extLst>
            </p:cNvPr>
            <p:cNvSpPr txBox="1"/>
            <p:nvPr/>
          </p:nvSpPr>
          <p:spPr>
            <a:xfrm rot="4254127">
              <a:off x="3160800" y="820800"/>
              <a:ext cx="5867006" cy="5867006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Science</a:t>
              </a:r>
            </a:p>
          </p:txBody>
        </p:sp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6E651B7D-3A95-717C-A164-9DDE04CE379C}"/>
                </a:ext>
              </a:extLst>
            </p:cNvPr>
            <p:cNvGraphicFramePr/>
            <p:nvPr/>
          </p:nvGraphicFramePr>
          <p:xfrm>
            <a:off x="3256547" y="707954"/>
            <a:ext cx="5678904" cy="54284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43D9A6-462D-DDD4-83BB-25F27DD59C24}"/>
                </a:ext>
              </a:extLst>
            </p:cNvPr>
            <p:cNvSpPr txBox="1"/>
            <p:nvPr/>
          </p:nvSpPr>
          <p:spPr>
            <a:xfrm>
              <a:off x="5606923" y="3259218"/>
              <a:ext cx="9781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ECECE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1BSEK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AA84464-1851-1009-2BBE-9F160D0C2B8E}"/>
                </a:ext>
              </a:extLst>
            </p:cNvPr>
            <p:cNvSpPr txBox="1"/>
            <p:nvPr/>
          </p:nvSpPr>
          <p:spPr>
            <a:xfrm>
              <a:off x="6562958" y="2061265"/>
              <a:ext cx="1550227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One New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Beamline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728165-B110-86A7-29CD-0B2CB559DA0A}"/>
                </a:ext>
              </a:extLst>
            </p:cNvPr>
            <p:cNvSpPr txBox="1"/>
            <p:nvPr/>
          </p:nvSpPr>
          <p:spPr>
            <a:xfrm>
              <a:off x="4145697" y="2087580"/>
              <a:ext cx="159939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Existing Beamlines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AF8E07-EEBD-8406-8890-90F2496F8A36}"/>
                </a:ext>
              </a:extLst>
            </p:cNvPr>
            <p:cNvSpPr txBox="1"/>
            <p:nvPr/>
          </p:nvSpPr>
          <p:spPr>
            <a:xfrm>
              <a:off x="5320885" y="1199491"/>
              <a:ext cx="15502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Beamline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Readiness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997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7DB5F-96D5-AA7B-E994-45AB90812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3756E-FDAC-6563-6E82-1C800D928562}"/>
              </a:ext>
            </a:extLst>
          </p:cNvPr>
          <p:cNvSpPr txBox="1">
            <a:spLocks/>
          </p:cNvSpPr>
          <p:nvPr/>
        </p:nvSpPr>
        <p:spPr>
          <a:xfrm>
            <a:off x="493201" y="1731600"/>
            <a:ext cx="3647726" cy="25022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defPPr>
              <a:defRPr lang="sv-SE"/>
            </a:defPPr>
            <a:lvl1pPr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4400" b="1" i="0">
                <a:solidFill>
                  <a:schemeClr val="bg1"/>
                </a:solidFill>
                <a:latin typeface="Maven Pro Medium" pitchFamily="2" charset="77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>
                <a:latin typeface="Maven Pro Medium" pitchFamily="2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>
                <a:latin typeface="Maven Pro Medium" pitchFamily="2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Maven Pro Medium" pitchFamily="2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 i="0">
                <a:latin typeface="Maven Pro Medium" pitchFamily="2" charset="77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dirty="0"/>
              <a:t>Conclusion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9BCC7-0E09-3753-DBA7-03136B80B60E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B051FA-01CF-2B88-3F4D-F201FEE411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389"/>
          <a:stretch>
            <a:fillRect/>
          </a:stretch>
        </p:blipFill>
        <p:spPr>
          <a:xfrm>
            <a:off x="4538870" y="0"/>
            <a:ext cx="7653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53669-407B-5332-F8F3-74B8C346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783845"/>
          </a:xfrm>
        </p:spPr>
        <p:txBody>
          <a:bodyPr/>
          <a:lstStyle/>
          <a:p>
            <a:r>
              <a:rPr lang="en-GB"/>
              <a:t>Conclusion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5D4E0EC-AE29-7636-5A86-9B367D863A6D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482043" y="1540021"/>
            <a:ext cx="11030401" cy="377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fontAlgn="base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LID4096" altLang="LID4096" sz="2900" dirty="0"/>
              <a:t>MAX 4</a:t>
            </a:r>
            <a:r>
              <a:rPr lang="LID4096" altLang="LID4096" sz="2900" baseline="30000" dirty="0"/>
              <a:t>U</a:t>
            </a:r>
            <a:r>
              <a:rPr lang="LID4096" altLang="LID4096" sz="2900" dirty="0"/>
              <a:t> is a </a:t>
            </a:r>
            <a:r>
              <a:rPr lang="LID4096" altLang="LID4096" sz="2900" b="1" dirty="0"/>
              <a:t>strategic, </a:t>
            </a:r>
            <a:r>
              <a:rPr lang="en-GB" altLang="LID4096" sz="2900" b="1" dirty="0"/>
              <a:t>¨</a:t>
            </a:r>
            <a:r>
              <a:rPr lang="LID4096" altLang="LID4096" sz="2900" b="1" dirty="0"/>
              <a:t>surgical</a:t>
            </a:r>
            <a:r>
              <a:rPr lang="en-GB" altLang="LID4096" sz="2900" b="1" dirty="0"/>
              <a:t>¨</a:t>
            </a:r>
            <a:r>
              <a:rPr lang="LID4096" altLang="LID4096" sz="2900" b="1" dirty="0"/>
              <a:t> upgrade </a:t>
            </a:r>
            <a:r>
              <a:rPr lang="LID4096" altLang="LID4096" sz="2900" dirty="0"/>
              <a:t>of the MAX IV 3 GeV ring</a:t>
            </a:r>
            <a:r>
              <a:rPr lang="en-GB" altLang="LID4096" sz="2900" dirty="0"/>
              <a:t>, marking the </a:t>
            </a:r>
            <a:r>
              <a:rPr lang="en-GB" altLang="LID4096" sz="2900" b="1" dirty="0"/>
              <a:t>first upgrade </a:t>
            </a:r>
            <a:r>
              <a:rPr lang="en-GB" altLang="LID4096" sz="2900" dirty="0"/>
              <a:t>of a fourth-generation light source.</a:t>
            </a:r>
            <a:endParaRPr lang="LID4096" altLang="LID4096" sz="2900" dirty="0"/>
          </a:p>
          <a:p>
            <a:pPr marR="0" lvl="0" fontAlgn="base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GB" altLang="LID4096" sz="2900" dirty="0"/>
              <a:t>MAX 4</a:t>
            </a:r>
            <a:r>
              <a:rPr lang="en-GB" altLang="LID4096" sz="2900" baseline="30000" dirty="0"/>
              <a:t>U</a:t>
            </a:r>
            <a:r>
              <a:rPr lang="en-GB" altLang="LID4096" sz="2900" dirty="0"/>
              <a:t> t</a:t>
            </a:r>
            <a:r>
              <a:rPr lang="LID4096" altLang="LID4096" sz="2900" dirty="0"/>
              <a:t>argets </a:t>
            </a:r>
            <a:r>
              <a:rPr lang="LID4096" altLang="LID4096" sz="2900" b="1" dirty="0"/>
              <a:t>&lt;</a:t>
            </a:r>
            <a:r>
              <a:rPr lang="en-GB" altLang="LID4096" sz="2900" b="1" dirty="0"/>
              <a:t>75</a:t>
            </a:r>
            <a:r>
              <a:rPr lang="LID4096" altLang="LID4096" sz="2900" b="1" dirty="0"/>
              <a:t> pm</a:t>
            </a:r>
            <a:r>
              <a:rPr lang="en-GB" altLang="LID4096" sz="2900" b="1" dirty="0"/>
              <a:t> </a:t>
            </a:r>
            <a:r>
              <a:rPr lang="LID4096" altLang="LID4096" sz="2900" b="1" dirty="0"/>
              <a:t>rad emittance</a:t>
            </a:r>
            <a:r>
              <a:rPr lang="en-GB" altLang="LID4096" sz="2900" b="1" dirty="0"/>
              <a:t>,</a:t>
            </a:r>
            <a:r>
              <a:rPr lang="LID4096" altLang="LID4096" sz="2900" dirty="0"/>
              <a:t> while preserving existing infrastructure. </a:t>
            </a:r>
            <a:endParaRPr lang="en-GB" altLang="LID4096" sz="2900" dirty="0"/>
          </a:p>
          <a:p>
            <a:pPr marR="0" lvl="0" fontAlgn="base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altLang="LID4096" sz="2900" dirty="0"/>
              <a:t>Current lattice design meets </a:t>
            </a:r>
            <a:r>
              <a:rPr lang="en-US" altLang="LID4096" sz="2900" b="1" dirty="0"/>
              <a:t>the emittance target </a:t>
            </a:r>
            <a:r>
              <a:rPr lang="en-US" altLang="LID4096" sz="2900" dirty="0"/>
              <a:t>and boundary conditions.</a:t>
            </a:r>
          </a:p>
          <a:p>
            <a:pPr marR="0" lvl="0" fontAlgn="base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altLang="LID4096" sz="2900" b="1" dirty="0"/>
              <a:t>Reuse of MAX IV infrastructure </a:t>
            </a:r>
            <a:r>
              <a:rPr lang="en-US" altLang="LID4096" sz="2900" dirty="0"/>
              <a:t>reduces cost and </a:t>
            </a:r>
            <a:r>
              <a:rPr lang="en-US" altLang="LID4096" sz="2900" dirty="0" err="1"/>
              <a:t>minimises</a:t>
            </a:r>
            <a:r>
              <a:rPr lang="en-US" altLang="LID4096" sz="2900" dirty="0"/>
              <a:t> user downtime.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13E49BF-8268-1D31-EA01-41C3A88FD046}"/>
              </a:ext>
            </a:extLst>
          </p:cNvPr>
          <p:cNvSpPr txBox="1">
            <a:spLocks/>
          </p:cNvSpPr>
          <p:nvPr/>
        </p:nvSpPr>
        <p:spPr>
          <a:xfrm>
            <a:off x="11266382" y="6540500"/>
            <a:ext cx="492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0D0738-23DA-A745-9B84-DD183761B382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2035F5-4FD5-018F-1F5E-CBBAA10992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466" y="0"/>
            <a:ext cx="995534" cy="9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7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35.6|7.9|44.9"/>
</p:tagLst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17FEC3-83BC-465E-97B6-6D1293D7B0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9fb18-5a44-48ee-9bfa-999b37c5a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3729fb18-5a44-48ee-9bfa-999b37c5a476"/>
  </ds:schemaRefs>
</ds:datastoreItem>
</file>

<file path=customXml/itemProps3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4612</TotalTime>
  <Words>870</Words>
  <Application>Microsoft Office PowerPoint</Application>
  <PresentationFormat>Widescreen</PresentationFormat>
  <Paragraphs>208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Arial Black</vt:lpstr>
      <vt:lpstr>Calibri</vt:lpstr>
      <vt:lpstr>Cambria Math</vt:lpstr>
      <vt:lpstr>Maven Pro</vt:lpstr>
      <vt:lpstr>Maven Pro ExtraBold</vt:lpstr>
      <vt:lpstr>Maven Pro Medium</vt:lpstr>
      <vt:lpstr>MAX4U</vt:lpstr>
      <vt:lpstr>Open Sans Light</vt:lpstr>
      <vt:lpstr>Wingdings</vt:lpstr>
      <vt:lpstr>MAX IV</vt:lpstr>
      <vt:lpstr>PowerPoint Presentation</vt:lpstr>
      <vt:lpstr>Outline </vt:lpstr>
      <vt:lpstr>MAX IV Laboratory</vt:lpstr>
      <vt:lpstr>This is MAX IV</vt:lpstr>
      <vt:lpstr>The MAX IV Accelerators</vt:lpstr>
      <vt:lpstr>MAX IV 3 GeV Ring (R3) : 528 m, 328 pm rad</vt:lpstr>
      <vt:lpstr>PowerPoint Presentation</vt:lpstr>
      <vt:lpstr>Why MAX 4U ?</vt:lpstr>
      <vt:lpstr>PowerPoint Presentation</vt:lpstr>
      <vt:lpstr>MAX 4U Design Approach</vt:lpstr>
      <vt:lpstr>MAX 4U Design Approach</vt:lpstr>
      <vt:lpstr>PowerPoint Presentation</vt:lpstr>
      <vt:lpstr>MAX 4U Goals and Boundary Conditions</vt:lpstr>
      <vt:lpstr>Towards the Science Case</vt:lpstr>
      <vt:lpstr>Towards the Science Case</vt:lpstr>
      <vt:lpstr>PowerPoint Presentation</vt:lpstr>
      <vt:lpstr>Cost envelope</vt:lpstr>
      <vt:lpstr>PowerPoint Presentation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Eshraq Al Dmour</cp:lastModifiedBy>
  <cp:revision>82</cp:revision>
  <cp:lastPrinted>2026-05-17T20:03:54Z</cp:lastPrinted>
  <dcterms:created xsi:type="dcterms:W3CDTF">2022-05-19T12:39:22Z</dcterms:created>
  <dcterms:modified xsi:type="dcterms:W3CDTF">2026-10-01T18:36:39Z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</Properties>
</file>