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3"/>
  </p:notesMasterIdLst>
  <p:sldIdLst>
    <p:sldId id="256" r:id="rId2"/>
    <p:sldId id="2147469489" r:id="rId3"/>
    <p:sldId id="2147469506" r:id="rId4"/>
    <p:sldId id="2147469507" r:id="rId5"/>
    <p:sldId id="5329" r:id="rId6"/>
    <p:sldId id="2147469508" r:id="rId7"/>
    <p:sldId id="2147483026" r:id="rId8"/>
    <p:sldId id="2147469490" r:id="rId9"/>
    <p:sldId id="2147469487" r:id="rId10"/>
    <p:sldId id="2147469491" r:id="rId11"/>
    <p:sldId id="5566" r:id="rId12"/>
    <p:sldId id="2147469492" r:id="rId13"/>
    <p:sldId id="2147469493" r:id="rId14"/>
    <p:sldId id="5580" r:id="rId15"/>
    <p:sldId id="5438" r:id="rId16"/>
    <p:sldId id="2147469494" r:id="rId17"/>
    <p:sldId id="2147469498" r:id="rId18"/>
    <p:sldId id="2147469500" r:id="rId19"/>
    <p:sldId id="2147469497" r:id="rId20"/>
    <p:sldId id="326" r:id="rId21"/>
    <p:sldId id="5569" r:id="rId22"/>
  </p:sldIdLst>
  <p:sldSz cx="12192000" cy="6858000"/>
  <p:notesSz cx="9601200" cy="15087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DDC"/>
    <a:srgbClr val="16394A"/>
    <a:srgbClr val="105C78"/>
    <a:srgbClr val="B2D3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67" autoAdjust="0"/>
    <p:restoredTop sz="94284" autoAdjust="0"/>
  </p:normalViewPr>
  <p:slideViewPr>
    <p:cSldViewPr snapToGrid="0" snapToObjects="1">
      <p:cViewPr varScale="1">
        <p:scale>
          <a:sx n="51" d="100"/>
          <a:sy n="51" d="100"/>
        </p:scale>
        <p:origin x="3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4160519" cy="757001"/>
          </a:xfrm>
          <a:prstGeom prst="rect">
            <a:avLst/>
          </a:prstGeom>
        </p:spPr>
        <p:txBody>
          <a:bodyPr vert="horz" lIns="141041" tIns="70521" rIns="141041" bIns="70521" rtlCol="0"/>
          <a:lstStyle>
            <a:lvl1pPr algn="l">
              <a:defRPr sz="1800"/>
            </a:lvl1pPr>
          </a:lstStyle>
          <a:p>
            <a:endParaRPr lang="en-US"/>
          </a:p>
        </p:txBody>
      </p:sp>
      <p:sp>
        <p:nvSpPr>
          <p:cNvPr id="3" name="Date Placeholder 2"/>
          <p:cNvSpPr>
            <a:spLocks noGrp="1"/>
          </p:cNvSpPr>
          <p:nvPr>
            <p:ph type="dt" idx="1"/>
          </p:nvPr>
        </p:nvSpPr>
        <p:spPr>
          <a:xfrm>
            <a:off x="5438462" y="3"/>
            <a:ext cx="4160519" cy="757001"/>
          </a:xfrm>
          <a:prstGeom prst="rect">
            <a:avLst/>
          </a:prstGeom>
        </p:spPr>
        <p:txBody>
          <a:bodyPr vert="horz" lIns="141041" tIns="70521" rIns="141041" bIns="70521" rtlCol="0"/>
          <a:lstStyle>
            <a:lvl1pPr algn="r">
              <a:defRPr sz="1800"/>
            </a:lvl1pPr>
          </a:lstStyle>
          <a:p>
            <a:fld id="{2E36F475-F7F5-6C41-B37C-656C49194CAF}" type="datetimeFigureOut">
              <a:rPr lang="en-US" smtClean="0"/>
              <a:t>10/4/2026</a:t>
            </a:fld>
            <a:endParaRPr lang="en-US"/>
          </a:p>
        </p:txBody>
      </p:sp>
      <p:sp>
        <p:nvSpPr>
          <p:cNvPr id="4" name="Slide Image Placeholder 3"/>
          <p:cNvSpPr>
            <a:spLocks noGrp="1" noRot="1" noChangeAspect="1"/>
          </p:cNvSpPr>
          <p:nvPr>
            <p:ph type="sldImg" idx="2"/>
          </p:nvPr>
        </p:nvSpPr>
        <p:spPr>
          <a:xfrm>
            <a:off x="277813" y="1885950"/>
            <a:ext cx="9045575" cy="5089525"/>
          </a:xfrm>
          <a:prstGeom prst="rect">
            <a:avLst/>
          </a:prstGeom>
          <a:noFill/>
          <a:ln w="12700">
            <a:solidFill>
              <a:prstClr val="black"/>
            </a:solidFill>
          </a:ln>
        </p:spPr>
        <p:txBody>
          <a:bodyPr vert="horz" lIns="141041" tIns="70521" rIns="141041" bIns="70521" rtlCol="0" anchor="ctr"/>
          <a:lstStyle/>
          <a:p>
            <a:endParaRPr lang="en-US"/>
          </a:p>
        </p:txBody>
      </p:sp>
      <p:sp>
        <p:nvSpPr>
          <p:cNvPr id="5" name="Notes Placeholder 4"/>
          <p:cNvSpPr>
            <a:spLocks noGrp="1"/>
          </p:cNvSpPr>
          <p:nvPr>
            <p:ph type="body" sz="quarter" idx="3"/>
          </p:nvPr>
        </p:nvSpPr>
        <p:spPr>
          <a:xfrm>
            <a:off x="960120" y="7260908"/>
            <a:ext cx="7680960" cy="5940743"/>
          </a:xfrm>
          <a:prstGeom prst="rect">
            <a:avLst/>
          </a:prstGeom>
        </p:spPr>
        <p:txBody>
          <a:bodyPr vert="horz" lIns="141041" tIns="70521" rIns="141041" bIns="7052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14330606"/>
            <a:ext cx="4160519" cy="756996"/>
          </a:xfrm>
          <a:prstGeom prst="rect">
            <a:avLst/>
          </a:prstGeom>
        </p:spPr>
        <p:txBody>
          <a:bodyPr vert="horz" lIns="141041" tIns="70521" rIns="141041" bIns="70521" rtlCol="0" anchor="b"/>
          <a:lstStyle>
            <a:lvl1pPr algn="l">
              <a:defRPr sz="1800"/>
            </a:lvl1pPr>
          </a:lstStyle>
          <a:p>
            <a:endParaRPr lang="en-US"/>
          </a:p>
        </p:txBody>
      </p:sp>
      <p:sp>
        <p:nvSpPr>
          <p:cNvPr id="7" name="Slide Number Placeholder 6"/>
          <p:cNvSpPr>
            <a:spLocks noGrp="1"/>
          </p:cNvSpPr>
          <p:nvPr>
            <p:ph type="sldNum" sz="quarter" idx="5"/>
          </p:nvPr>
        </p:nvSpPr>
        <p:spPr>
          <a:xfrm>
            <a:off x="5438462" y="14330606"/>
            <a:ext cx="4160519" cy="756996"/>
          </a:xfrm>
          <a:prstGeom prst="rect">
            <a:avLst/>
          </a:prstGeom>
        </p:spPr>
        <p:txBody>
          <a:bodyPr vert="horz" lIns="141041" tIns="70521" rIns="141041" bIns="70521" rtlCol="0" anchor="b"/>
          <a:lstStyle>
            <a:lvl1pPr algn="r">
              <a:defRPr sz="1800"/>
            </a:lvl1pPr>
          </a:lstStyle>
          <a:p>
            <a:fld id="{515839EF-EF2D-A244-8B03-02564FD38722}" type="slidenum">
              <a:rPr lang="en-US" smtClean="0"/>
              <a:t>‹#›</a:t>
            </a:fld>
            <a:endParaRPr lang="en-US"/>
          </a:p>
        </p:txBody>
      </p:sp>
    </p:spTree>
    <p:extLst>
      <p:ext uri="{BB962C8B-B14F-4D97-AF65-F5344CB8AC3E}">
        <p14:creationId xmlns:p14="http://schemas.microsoft.com/office/powerpoint/2010/main" val="2679280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839EF-EF2D-A244-8B03-02564FD38722}" type="slidenum">
              <a:rPr lang="en-US" smtClean="0"/>
              <a:t>1</a:t>
            </a:fld>
            <a:endParaRPr lang="en-US"/>
          </a:p>
        </p:txBody>
      </p:sp>
    </p:spTree>
    <p:extLst>
      <p:ext uri="{BB962C8B-B14F-4D97-AF65-F5344CB8AC3E}">
        <p14:creationId xmlns:p14="http://schemas.microsoft.com/office/powerpoint/2010/main" val="3423397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13341-C65E-8BD1-CF5F-C675AFA4A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60EF0-5F82-4FCF-9D1C-5B371A8226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EACD16-3936-8774-7F2A-F528E8F6F421}"/>
              </a:ext>
            </a:extLst>
          </p:cNvPr>
          <p:cNvSpPr>
            <a:spLocks noGrp="1"/>
          </p:cNvSpPr>
          <p:nvPr>
            <p:ph type="body" idx="1"/>
          </p:nvPr>
        </p:nvSpPr>
        <p:spPr/>
        <p:txBody>
          <a:bodyPr/>
          <a:lstStyle/>
          <a:p>
            <a:r>
              <a:rPr lang="en-US" dirty="0"/>
              <a:t>One always needs to be looking forward, and while NSLS-II is among the newest facilities in the world we have been considering upgrade paths for some while.</a:t>
            </a:r>
          </a:p>
        </p:txBody>
      </p:sp>
      <p:sp>
        <p:nvSpPr>
          <p:cNvPr id="4" name="Slide Number Placeholder 3">
            <a:extLst>
              <a:ext uri="{FF2B5EF4-FFF2-40B4-BE49-F238E27FC236}">
                <a16:creationId xmlns:a16="http://schemas.microsoft.com/office/drawing/2014/main" id="{9CE3A209-8022-99B9-2A58-3FEDCBDCBF6B}"/>
              </a:ext>
            </a:extLst>
          </p:cNvPr>
          <p:cNvSpPr>
            <a:spLocks noGrp="1"/>
          </p:cNvSpPr>
          <p:nvPr>
            <p:ph type="sldNum" sz="quarter" idx="5"/>
          </p:nvPr>
        </p:nvSpPr>
        <p:spPr/>
        <p:txBody>
          <a:bodyPr/>
          <a:lstStyle/>
          <a:p>
            <a:fld id="{515839EF-EF2D-A244-8B03-02564FD38722}" type="slidenum">
              <a:rPr lang="en-US" smtClean="0"/>
              <a:t>2</a:t>
            </a:fld>
            <a:endParaRPr lang="en-US"/>
          </a:p>
        </p:txBody>
      </p:sp>
    </p:spTree>
    <p:extLst>
      <p:ext uri="{BB962C8B-B14F-4D97-AF65-F5344CB8AC3E}">
        <p14:creationId xmlns:p14="http://schemas.microsoft.com/office/powerpoint/2010/main" val="421324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28EAD-6B31-A4A6-EF80-41156D11EA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17966-0991-3A98-1897-FB8BF6326B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E96701-1948-5192-FA0B-569D0E679B5B}"/>
              </a:ext>
            </a:extLst>
          </p:cNvPr>
          <p:cNvSpPr>
            <a:spLocks noGrp="1"/>
          </p:cNvSpPr>
          <p:nvPr>
            <p:ph type="body" idx="1"/>
          </p:nvPr>
        </p:nvSpPr>
        <p:spPr/>
        <p:txBody>
          <a:bodyPr/>
          <a:lstStyle/>
          <a:p>
            <a:r>
              <a:rPr lang="en-US" dirty="0"/>
              <a:t>One always needs to be looking forward, and while NSLS-II is among the newest facilities in the world we have been considering upgrade paths for some while.</a:t>
            </a:r>
          </a:p>
        </p:txBody>
      </p:sp>
      <p:sp>
        <p:nvSpPr>
          <p:cNvPr id="4" name="Slide Number Placeholder 3">
            <a:extLst>
              <a:ext uri="{FF2B5EF4-FFF2-40B4-BE49-F238E27FC236}">
                <a16:creationId xmlns:a16="http://schemas.microsoft.com/office/drawing/2014/main" id="{15315EFD-1338-1313-986C-7A7AE23C1E8B}"/>
              </a:ext>
            </a:extLst>
          </p:cNvPr>
          <p:cNvSpPr>
            <a:spLocks noGrp="1"/>
          </p:cNvSpPr>
          <p:nvPr>
            <p:ph type="sldNum" sz="quarter" idx="5"/>
          </p:nvPr>
        </p:nvSpPr>
        <p:spPr/>
        <p:txBody>
          <a:bodyPr/>
          <a:lstStyle/>
          <a:p>
            <a:fld id="{515839EF-EF2D-A244-8B03-02564FD38722}" type="slidenum">
              <a:rPr lang="en-US" smtClean="0"/>
              <a:t>3</a:t>
            </a:fld>
            <a:endParaRPr lang="en-US"/>
          </a:p>
        </p:txBody>
      </p:sp>
    </p:spTree>
    <p:extLst>
      <p:ext uri="{BB962C8B-B14F-4D97-AF65-F5344CB8AC3E}">
        <p14:creationId xmlns:p14="http://schemas.microsoft.com/office/powerpoint/2010/main" val="3019154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6A1AB-6F43-3E4E-8239-F53EC1AB37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F0F83B-C8CA-6CC2-19E3-E316E1E701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D96227-6891-0920-7E31-F39E14415A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A78AFE-5526-909D-DB25-09B770306046}"/>
              </a:ext>
            </a:extLst>
          </p:cNvPr>
          <p:cNvSpPr>
            <a:spLocks noGrp="1"/>
          </p:cNvSpPr>
          <p:nvPr>
            <p:ph type="sldNum" sz="quarter" idx="5"/>
          </p:nvPr>
        </p:nvSpPr>
        <p:spPr/>
        <p:txBody>
          <a:bodyPr/>
          <a:lstStyle/>
          <a:p>
            <a:fld id="{515839EF-EF2D-A244-8B03-02564FD38722}" type="slidenum">
              <a:rPr lang="en-US" smtClean="0"/>
              <a:t>8</a:t>
            </a:fld>
            <a:endParaRPr lang="en-US"/>
          </a:p>
        </p:txBody>
      </p:sp>
    </p:spTree>
    <p:extLst>
      <p:ext uri="{BB962C8B-B14F-4D97-AF65-F5344CB8AC3E}">
        <p14:creationId xmlns:p14="http://schemas.microsoft.com/office/powerpoint/2010/main" val="2758992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839EF-EF2D-A244-8B03-02564FD38722}" type="slidenum">
              <a:rPr lang="en-US" smtClean="0"/>
              <a:t>9</a:t>
            </a:fld>
            <a:endParaRPr lang="en-US"/>
          </a:p>
        </p:txBody>
      </p:sp>
    </p:spTree>
    <p:extLst>
      <p:ext uri="{BB962C8B-B14F-4D97-AF65-F5344CB8AC3E}">
        <p14:creationId xmlns:p14="http://schemas.microsoft.com/office/powerpoint/2010/main" val="4238727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77450-6A24-23F4-9370-1298410CF1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73980E-E725-1DAC-A892-E7C7553AA4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77F717-5232-DA3F-ED48-1EF844DB62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5B02CD-AA79-86BA-360E-7FA1F0D79DB2}"/>
              </a:ext>
            </a:extLst>
          </p:cNvPr>
          <p:cNvSpPr>
            <a:spLocks noGrp="1"/>
          </p:cNvSpPr>
          <p:nvPr>
            <p:ph type="sldNum" sz="quarter" idx="5"/>
          </p:nvPr>
        </p:nvSpPr>
        <p:spPr/>
        <p:txBody>
          <a:bodyPr/>
          <a:lstStyle/>
          <a:p>
            <a:fld id="{515839EF-EF2D-A244-8B03-02564FD38722}" type="slidenum">
              <a:rPr lang="en-US" smtClean="0"/>
              <a:t>10</a:t>
            </a:fld>
            <a:endParaRPr lang="en-US"/>
          </a:p>
        </p:txBody>
      </p:sp>
    </p:spTree>
    <p:extLst>
      <p:ext uri="{BB962C8B-B14F-4D97-AF65-F5344CB8AC3E}">
        <p14:creationId xmlns:p14="http://schemas.microsoft.com/office/powerpoint/2010/main" val="736040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839EF-EF2D-A244-8B03-02564FD38722}" type="slidenum">
              <a:rPr lang="en-US" smtClean="0"/>
              <a:t>11</a:t>
            </a:fld>
            <a:endParaRPr lang="en-US"/>
          </a:p>
        </p:txBody>
      </p:sp>
    </p:spTree>
    <p:extLst>
      <p:ext uri="{BB962C8B-B14F-4D97-AF65-F5344CB8AC3E}">
        <p14:creationId xmlns:p14="http://schemas.microsoft.com/office/powerpoint/2010/main" val="2645416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A2EFA-F18F-EBD2-D461-CF398FB859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857571-D734-AB58-0BB9-CFF7DD38FF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3F143C-1567-47AF-A017-479A059505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5376CB-4C44-BF84-1D64-AF8D88A5BE76}"/>
              </a:ext>
            </a:extLst>
          </p:cNvPr>
          <p:cNvSpPr>
            <a:spLocks noGrp="1"/>
          </p:cNvSpPr>
          <p:nvPr>
            <p:ph type="sldNum" sz="quarter" idx="5"/>
          </p:nvPr>
        </p:nvSpPr>
        <p:spPr/>
        <p:txBody>
          <a:bodyPr/>
          <a:lstStyle/>
          <a:p>
            <a:fld id="{515839EF-EF2D-A244-8B03-02564FD38722}" type="slidenum">
              <a:rPr lang="en-US" smtClean="0"/>
              <a:t>12</a:t>
            </a:fld>
            <a:endParaRPr lang="en-US"/>
          </a:p>
        </p:txBody>
      </p:sp>
    </p:spTree>
    <p:extLst>
      <p:ext uri="{BB962C8B-B14F-4D97-AF65-F5344CB8AC3E}">
        <p14:creationId xmlns:p14="http://schemas.microsoft.com/office/powerpoint/2010/main" val="2730372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7F54B-3550-7AA9-C4EC-13E9429BCD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80ED0A-825F-38EE-0EC1-C14F76AB2A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CBC277-9A32-FB91-6E12-B136A04FC3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6A7860-A4EC-0384-1EDC-F73847AAE589}"/>
              </a:ext>
            </a:extLst>
          </p:cNvPr>
          <p:cNvSpPr>
            <a:spLocks noGrp="1"/>
          </p:cNvSpPr>
          <p:nvPr>
            <p:ph type="sldNum" sz="quarter" idx="5"/>
          </p:nvPr>
        </p:nvSpPr>
        <p:spPr/>
        <p:txBody>
          <a:bodyPr/>
          <a:lstStyle/>
          <a:p>
            <a:fld id="{515839EF-EF2D-A244-8B03-02564FD38722}" type="slidenum">
              <a:rPr lang="en-US" smtClean="0"/>
              <a:t>13</a:t>
            </a:fld>
            <a:endParaRPr lang="en-US"/>
          </a:p>
        </p:txBody>
      </p:sp>
    </p:spTree>
    <p:extLst>
      <p:ext uri="{BB962C8B-B14F-4D97-AF65-F5344CB8AC3E}">
        <p14:creationId xmlns:p14="http://schemas.microsoft.com/office/powerpoint/2010/main" val="2545390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154CD-C794-A459-AD4E-0C4B4C9BC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62EBCE-B5E2-7601-7A2E-57640C52FB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AC155-1FD1-6AA8-42B1-5B71E0332C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69B4BC-6837-9D62-81A5-E68B3BC8DFC4}"/>
              </a:ext>
            </a:extLst>
          </p:cNvPr>
          <p:cNvSpPr>
            <a:spLocks noGrp="1"/>
          </p:cNvSpPr>
          <p:nvPr>
            <p:ph type="sldNum" sz="quarter" idx="5"/>
          </p:nvPr>
        </p:nvSpPr>
        <p:spPr/>
        <p:txBody>
          <a:bodyPr/>
          <a:lstStyle/>
          <a:p>
            <a:fld id="{515839EF-EF2D-A244-8B03-02564FD38722}" type="slidenum">
              <a:rPr lang="en-US" smtClean="0"/>
              <a:t>14</a:t>
            </a:fld>
            <a:endParaRPr lang="en-US"/>
          </a:p>
        </p:txBody>
      </p:sp>
    </p:spTree>
    <p:extLst>
      <p:ext uri="{BB962C8B-B14F-4D97-AF65-F5344CB8AC3E}">
        <p14:creationId xmlns:p14="http://schemas.microsoft.com/office/powerpoint/2010/main" val="3616212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839EF-EF2D-A244-8B03-02564FD38722}" type="slidenum">
              <a:rPr lang="en-US" smtClean="0"/>
              <a:t>15</a:t>
            </a:fld>
            <a:endParaRPr lang="en-US"/>
          </a:p>
        </p:txBody>
      </p:sp>
    </p:spTree>
    <p:extLst>
      <p:ext uri="{BB962C8B-B14F-4D97-AF65-F5344CB8AC3E}">
        <p14:creationId xmlns:p14="http://schemas.microsoft.com/office/powerpoint/2010/main" val="1178754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6F6B8-3920-D013-3A9E-637C5BEB3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FF6B48-3D04-3A09-2138-06EF3CC7BA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679FE1-4424-E626-69E2-A62DDCAEC8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C27F7C-0A5D-DB95-E0AA-305339162A32}"/>
              </a:ext>
            </a:extLst>
          </p:cNvPr>
          <p:cNvSpPr>
            <a:spLocks noGrp="1"/>
          </p:cNvSpPr>
          <p:nvPr>
            <p:ph type="sldNum" sz="quarter" idx="5"/>
          </p:nvPr>
        </p:nvSpPr>
        <p:spPr/>
        <p:txBody>
          <a:bodyPr/>
          <a:lstStyle/>
          <a:p>
            <a:fld id="{515839EF-EF2D-A244-8B03-02564FD38722}" type="slidenum">
              <a:rPr lang="en-US" smtClean="0"/>
              <a:t>19</a:t>
            </a:fld>
            <a:endParaRPr lang="en-US"/>
          </a:p>
        </p:txBody>
      </p:sp>
    </p:spTree>
    <p:extLst>
      <p:ext uri="{BB962C8B-B14F-4D97-AF65-F5344CB8AC3E}">
        <p14:creationId xmlns:p14="http://schemas.microsoft.com/office/powerpoint/2010/main" val="495774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fld id="{515839EF-EF2D-A244-8B03-02564FD38722}" type="slidenum">
              <a:rPr lang="en-US" smtClean="0"/>
              <a:t>20</a:t>
            </a:fld>
            <a:endParaRPr lang="en-US"/>
          </a:p>
        </p:txBody>
      </p:sp>
    </p:spTree>
    <p:extLst>
      <p:ext uri="{BB962C8B-B14F-4D97-AF65-F5344CB8AC3E}">
        <p14:creationId xmlns:p14="http://schemas.microsoft.com/office/powerpoint/2010/main" val="2028180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5839EF-EF2D-A244-8B03-02564FD38722}" type="slidenum">
              <a:rPr lang="en-US" smtClean="0"/>
              <a:t>21</a:t>
            </a:fld>
            <a:endParaRPr lang="en-US"/>
          </a:p>
        </p:txBody>
      </p:sp>
    </p:spTree>
    <p:extLst>
      <p:ext uri="{BB962C8B-B14F-4D97-AF65-F5344CB8AC3E}">
        <p14:creationId xmlns:p14="http://schemas.microsoft.com/office/powerpoint/2010/main" val="4119382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1.bin"/><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FD422-CF21-5F4B-9F3C-D943F67A9BE0}"/>
              </a:ext>
            </a:extLst>
          </p:cNvPr>
          <p:cNvSpPr>
            <a:spLocks noGrp="1"/>
          </p:cNvSpPr>
          <p:nvPr>
            <p:ph type="ctrTitle" hasCustomPrompt="1"/>
          </p:nvPr>
        </p:nvSpPr>
        <p:spPr>
          <a:xfrm>
            <a:off x="813175" y="2685326"/>
            <a:ext cx="10334625" cy="1803939"/>
          </a:xfrm>
        </p:spPr>
        <p:txBody>
          <a:bodyPr anchor="t" anchorCtr="0"/>
          <a:lstStyle>
            <a:lvl1pPr algn="l">
              <a:defRPr sz="6000" b="1" i="0">
                <a:solidFill>
                  <a:schemeClr val="bg1"/>
                </a:solidFill>
                <a:latin typeface="+mn-lt"/>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4A5F0DF-C789-3B48-88B2-EEF178B1680D}"/>
              </a:ext>
            </a:extLst>
          </p:cNvPr>
          <p:cNvSpPr>
            <a:spLocks noGrp="1"/>
          </p:cNvSpPr>
          <p:nvPr>
            <p:ph type="subTitle" idx="1"/>
          </p:nvPr>
        </p:nvSpPr>
        <p:spPr>
          <a:xfrm>
            <a:off x="813175" y="5773229"/>
            <a:ext cx="10334625" cy="746185"/>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Text Placeholder 4">
            <a:extLst>
              <a:ext uri="{FF2B5EF4-FFF2-40B4-BE49-F238E27FC236}">
                <a16:creationId xmlns:a16="http://schemas.microsoft.com/office/drawing/2014/main" id="{4B87851E-C1E1-6E46-8D1B-95D6C1888590}"/>
              </a:ext>
            </a:extLst>
          </p:cNvPr>
          <p:cNvSpPr>
            <a:spLocks noGrp="1"/>
          </p:cNvSpPr>
          <p:nvPr>
            <p:ph type="body" sz="quarter" idx="10"/>
          </p:nvPr>
        </p:nvSpPr>
        <p:spPr>
          <a:xfrm>
            <a:off x="813175" y="4501444"/>
            <a:ext cx="10334625" cy="1259607"/>
          </a:xfrm>
        </p:spPr>
        <p:txBody>
          <a:bodyPr>
            <a:noAutofit/>
          </a:bodyPr>
          <a:lstStyle>
            <a:lvl1pPr marL="0" indent="0">
              <a:buFontTx/>
              <a:buNone/>
              <a:defRPr sz="2400">
                <a:solidFill>
                  <a:schemeClr val="bg1"/>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Master text styles</a:t>
            </a:r>
          </a:p>
        </p:txBody>
      </p:sp>
      <p:pic>
        <p:nvPicPr>
          <p:cNvPr id="8" name="Picture 7">
            <a:extLst>
              <a:ext uri="{FF2B5EF4-FFF2-40B4-BE49-F238E27FC236}">
                <a16:creationId xmlns:a16="http://schemas.microsoft.com/office/drawing/2014/main" id="{A1CCAF04-6C30-614D-8071-3CC683E97651}"/>
              </a:ext>
            </a:extLst>
          </p:cNvPr>
          <p:cNvPicPr>
            <a:picLocks noChangeAspect="1"/>
          </p:cNvPicPr>
          <p:nvPr userDrawn="1"/>
        </p:nvPicPr>
        <p:blipFill>
          <a:blip r:embed="rId3" cstate="email">
            <a:alphaModFix amt="60000"/>
            <a:extLst>
              <a:ext uri="{28A0092B-C50C-407E-A947-70E740481C1C}">
                <a14:useLocalDpi xmlns:a14="http://schemas.microsoft.com/office/drawing/2010/main"/>
              </a:ext>
            </a:extLst>
          </a:blip>
          <a:srcRect/>
          <a:stretch/>
        </p:blipFill>
        <p:spPr>
          <a:xfrm>
            <a:off x="8418740" y="5755088"/>
            <a:ext cx="3173185" cy="419100"/>
          </a:xfrm>
          <a:prstGeom prst="rect">
            <a:avLst/>
          </a:prstGeom>
        </p:spPr>
      </p:pic>
    </p:spTree>
    <p:extLst>
      <p:ext uri="{BB962C8B-B14F-4D97-AF65-F5344CB8AC3E}">
        <p14:creationId xmlns:p14="http://schemas.microsoft.com/office/powerpoint/2010/main" val="642655364"/>
      </p:ext>
    </p:extLst>
  </p:cSld>
  <p:clrMapOvr>
    <a:masterClrMapping/>
  </p:clrMapOvr>
  <p:extLst>
    <p:ext uri="{DCECCB84-F9BA-43D5-87BE-67443E8EF086}">
      <p15:sldGuideLst xmlns:p15="http://schemas.microsoft.com/office/powerpoint/2012/main">
        <p15:guide id="7" orient="horz" pos="2160" userDrawn="1">
          <p15:clr>
            <a:srgbClr val="FBAE40"/>
          </p15:clr>
        </p15:guide>
        <p15:guide id="8" pos="3840" userDrawn="1">
          <p15:clr>
            <a:srgbClr val="FBAE40"/>
          </p15:clr>
        </p15:guide>
        <p15:guide id="9" orient="horz" pos="3888" userDrawn="1">
          <p15:clr>
            <a:srgbClr val="FBAE40"/>
          </p15:clr>
        </p15:guide>
        <p15:guide id="10" pos="360" userDrawn="1">
          <p15:clr>
            <a:srgbClr val="FBAE40"/>
          </p15:clr>
        </p15:guide>
        <p15:guide id="11" pos="7320" userDrawn="1">
          <p15:clr>
            <a:srgbClr val="FBAE40"/>
          </p15:clr>
        </p15:guide>
        <p15:guide id="12" orient="horz" pos="398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Title Slide_Print-friendl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FD422-CF21-5F4B-9F3C-D943F67A9BE0}"/>
              </a:ext>
            </a:extLst>
          </p:cNvPr>
          <p:cNvSpPr>
            <a:spLocks noGrp="1"/>
          </p:cNvSpPr>
          <p:nvPr>
            <p:ph type="ctrTitle" hasCustomPrompt="1"/>
          </p:nvPr>
        </p:nvSpPr>
        <p:spPr>
          <a:xfrm>
            <a:off x="813175" y="2650602"/>
            <a:ext cx="10334625" cy="1838663"/>
          </a:xfrm>
        </p:spPr>
        <p:txBody>
          <a:bodyPr anchor="t" anchorCtr="0"/>
          <a:lstStyle>
            <a:lvl1pPr algn="l">
              <a:defRPr sz="6000" b="1" i="0">
                <a:solidFill>
                  <a:schemeClr val="tx1"/>
                </a:solidFill>
                <a:latin typeface="+mn-lt"/>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4A5F0DF-C789-3B48-88B2-EEF178B1680D}"/>
              </a:ext>
            </a:extLst>
          </p:cNvPr>
          <p:cNvSpPr>
            <a:spLocks noGrp="1"/>
          </p:cNvSpPr>
          <p:nvPr>
            <p:ph type="subTitle" idx="1"/>
          </p:nvPr>
        </p:nvSpPr>
        <p:spPr>
          <a:xfrm>
            <a:off x="813175" y="5773229"/>
            <a:ext cx="10334625" cy="746185"/>
          </a:xfrm>
        </p:spPr>
        <p:txBody>
          <a:bodyPr>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Text Placeholder 4">
            <a:extLst>
              <a:ext uri="{FF2B5EF4-FFF2-40B4-BE49-F238E27FC236}">
                <a16:creationId xmlns:a16="http://schemas.microsoft.com/office/drawing/2014/main" id="{4B87851E-C1E1-6E46-8D1B-95D6C1888590}"/>
              </a:ext>
            </a:extLst>
          </p:cNvPr>
          <p:cNvSpPr>
            <a:spLocks noGrp="1"/>
          </p:cNvSpPr>
          <p:nvPr>
            <p:ph type="body" sz="quarter" idx="10"/>
          </p:nvPr>
        </p:nvSpPr>
        <p:spPr>
          <a:xfrm>
            <a:off x="813175" y="4501444"/>
            <a:ext cx="10334625" cy="1259607"/>
          </a:xfrm>
        </p:spPr>
        <p:txBody>
          <a:bodyPr>
            <a:noAutofit/>
          </a:bodyPr>
          <a:lstStyle>
            <a:lvl1pPr marL="0" indent="0">
              <a:buFontTx/>
              <a:buNone/>
              <a:defRPr sz="2400">
                <a:solidFill>
                  <a:schemeClr val="tx1"/>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Master text styles</a:t>
            </a:r>
          </a:p>
        </p:txBody>
      </p:sp>
      <p:pic>
        <p:nvPicPr>
          <p:cNvPr id="7" name="Picture 6">
            <a:extLst>
              <a:ext uri="{FF2B5EF4-FFF2-40B4-BE49-F238E27FC236}">
                <a16:creationId xmlns:a16="http://schemas.microsoft.com/office/drawing/2014/main" id="{E64EB6B9-C6AF-7F40-9A3F-E71E87EB2DF9}"/>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8418740" y="5742910"/>
            <a:ext cx="3173185" cy="419100"/>
          </a:xfrm>
          <a:prstGeom prst="rect">
            <a:avLst/>
          </a:prstGeom>
        </p:spPr>
      </p:pic>
    </p:spTree>
    <p:extLst>
      <p:ext uri="{BB962C8B-B14F-4D97-AF65-F5344CB8AC3E}">
        <p14:creationId xmlns:p14="http://schemas.microsoft.com/office/powerpoint/2010/main" val="3440654292"/>
      </p:ext>
    </p:extLst>
  </p:cSld>
  <p:clrMapOvr>
    <a:masterClrMapping/>
  </p:clrMapOvr>
  <p:extLst>
    <p:ext uri="{DCECCB84-F9BA-43D5-87BE-67443E8EF086}">
      <p15:sldGuideLst xmlns:p15="http://schemas.microsoft.com/office/powerpoint/2012/main">
        <p15:guide id="7" orient="horz" pos="2160" userDrawn="1">
          <p15:clr>
            <a:srgbClr val="FBAE40"/>
          </p15:clr>
        </p15:guide>
        <p15:guide id="8" pos="3840" userDrawn="1">
          <p15:clr>
            <a:srgbClr val="FBAE40"/>
          </p15:clr>
        </p15:guide>
        <p15:guide id="9" orient="horz" pos="3888" userDrawn="1">
          <p15:clr>
            <a:srgbClr val="FBAE40"/>
          </p15:clr>
        </p15:guide>
        <p15:guide id="10" pos="360" userDrawn="1">
          <p15:clr>
            <a:srgbClr val="FBAE40"/>
          </p15:clr>
        </p15:guide>
        <p15:guide id="11" pos="7320" userDrawn="1">
          <p15:clr>
            <a:srgbClr val="FBAE40"/>
          </p15:clr>
        </p15:guide>
        <p15:guide id="12" orient="horz" pos="39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F96C7-1801-CD4F-9F28-C99CEA00AE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1FB783-2389-2044-9FEC-A01C09265EC1}"/>
              </a:ext>
            </a:extLst>
          </p:cNvPr>
          <p:cNvSpPr>
            <a:spLocks noGrp="1"/>
          </p:cNvSpPr>
          <p:nvPr>
            <p:ph idx="1"/>
          </p:nvPr>
        </p:nvSpPr>
        <p:spPr/>
        <p:txBody>
          <a:bodyPr/>
          <a:lstStyle>
            <a:lvl1pPr>
              <a:buFont typeface="Arial" panose="020B0604020202020204" pitchFamily="34" charse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84785F67-179E-4145-8BCB-4A0C61A894B6}"/>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2794568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0C4E73FD-DB7D-6846-A2AE-E73A318442F4}"/>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solidFill>
                  <a:schemeClr val="tx1"/>
                </a:solidFill>
              </a:defRPr>
            </a:lvl1pPr>
          </a:lstStyle>
          <a:p>
            <a:fld id="{933A556B-7C63-244D-9B7C-B0EA8042B330}" type="slidenum">
              <a:rPr lang="en-US" smtClean="0"/>
              <a:pPr/>
              <a:t>‹#›</a:t>
            </a:fld>
            <a:endParaRPr lang="en-US" dirty="0"/>
          </a:p>
        </p:txBody>
      </p:sp>
      <p:sp>
        <p:nvSpPr>
          <p:cNvPr id="7" name="Title 1">
            <a:extLst>
              <a:ext uri="{FF2B5EF4-FFF2-40B4-BE49-F238E27FC236}">
                <a16:creationId xmlns:a16="http://schemas.microsoft.com/office/drawing/2014/main" id="{27110BA2-9B68-CC4C-A636-3277ABFA5F1F}"/>
              </a:ext>
            </a:extLst>
          </p:cNvPr>
          <p:cNvSpPr>
            <a:spLocks noGrp="1"/>
          </p:cNvSpPr>
          <p:nvPr>
            <p:ph type="ctrTitle" hasCustomPrompt="1"/>
          </p:nvPr>
        </p:nvSpPr>
        <p:spPr>
          <a:xfrm>
            <a:off x="813175" y="2541806"/>
            <a:ext cx="10334625" cy="1947460"/>
          </a:xfrm>
        </p:spPr>
        <p:txBody>
          <a:bodyPr anchor="t" anchorCtr="0"/>
          <a:lstStyle>
            <a:lvl1pPr algn="l">
              <a:defRPr sz="6000" b="1" i="0">
                <a:solidFill>
                  <a:schemeClr val="bg1"/>
                </a:solidFill>
                <a:latin typeface="+mn-lt"/>
                <a:cs typeface="Arial" panose="020B0604020202020204" pitchFamily="34" charset="0"/>
              </a:defRPr>
            </a:lvl1pPr>
          </a:lstStyle>
          <a:p>
            <a:r>
              <a:rPr lang="en-US" dirty="0"/>
              <a:t>Click To Edit Master Title Style</a:t>
            </a:r>
          </a:p>
        </p:txBody>
      </p:sp>
      <p:sp>
        <p:nvSpPr>
          <p:cNvPr id="8" name="Text Placeholder 4">
            <a:extLst>
              <a:ext uri="{FF2B5EF4-FFF2-40B4-BE49-F238E27FC236}">
                <a16:creationId xmlns:a16="http://schemas.microsoft.com/office/drawing/2014/main" id="{9FCBF15F-CA7F-7641-B9E3-4E9C3E92F434}"/>
              </a:ext>
            </a:extLst>
          </p:cNvPr>
          <p:cNvSpPr>
            <a:spLocks noGrp="1"/>
          </p:cNvSpPr>
          <p:nvPr>
            <p:ph type="body" sz="quarter" idx="10"/>
          </p:nvPr>
        </p:nvSpPr>
        <p:spPr>
          <a:xfrm>
            <a:off x="813175" y="4501444"/>
            <a:ext cx="10334625" cy="1259607"/>
          </a:xfrm>
        </p:spPr>
        <p:txBody>
          <a:bodyPr>
            <a:noAutofit/>
          </a:bodyPr>
          <a:lstStyle>
            <a:lvl1pPr marL="0" indent="0">
              <a:buFontTx/>
              <a:buNone/>
              <a:defRPr sz="2400">
                <a:solidFill>
                  <a:schemeClr val="bg1"/>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Master text styles</a:t>
            </a:r>
          </a:p>
        </p:txBody>
      </p:sp>
    </p:spTree>
    <p:extLst>
      <p:ext uri="{BB962C8B-B14F-4D97-AF65-F5344CB8AC3E}">
        <p14:creationId xmlns:p14="http://schemas.microsoft.com/office/powerpoint/2010/main" val="4223687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Section Header_Print-friendl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0C4E73FD-DB7D-6846-A2AE-E73A318442F4}"/>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solidFill>
                  <a:schemeClr val="tx1"/>
                </a:solidFill>
              </a:defRPr>
            </a:lvl1pPr>
          </a:lstStyle>
          <a:p>
            <a:fld id="{933A556B-7C63-244D-9B7C-B0EA8042B330}" type="slidenum">
              <a:rPr lang="en-US" smtClean="0"/>
              <a:pPr/>
              <a:t>‹#›</a:t>
            </a:fld>
            <a:endParaRPr lang="en-US" dirty="0"/>
          </a:p>
        </p:txBody>
      </p:sp>
      <p:sp>
        <p:nvSpPr>
          <p:cNvPr id="7" name="Title 1">
            <a:extLst>
              <a:ext uri="{FF2B5EF4-FFF2-40B4-BE49-F238E27FC236}">
                <a16:creationId xmlns:a16="http://schemas.microsoft.com/office/drawing/2014/main" id="{27110BA2-9B68-CC4C-A636-3277ABFA5F1F}"/>
              </a:ext>
            </a:extLst>
          </p:cNvPr>
          <p:cNvSpPr>
            <a:spLocks noGrp="1"/>
          </p:cNvSpPr>
          <p:nvPr>
            <p:ph type="ctrTitle" hasCustomPrompt="1"/>
          </p:nvPr>
        </p:nvSpPr>
        <p:spPr>
          <a:xfrm>
            <a:off x="813175" y="2541806"/>
            <a:ext cx="10334625" cy="1947460"/>
          </a:xfrm>
        </p:spPr>
        <p:txBody>
          <a:bodyPr anchor="t" anchorCtr="0"/>
          <a:lstStyle>
            <a:lvl1pPr algn="l">
              <a:defRPr sz="6000" b="1" i="0">
                <a:solidFill>
                  <a:schemeClr val="tx1"/>
                </a:solidFill>
                <a:latin typeface="+mn-lt"/>
                <a:cs typeface="Arial" panose="020B0604020202020204" pitchFamily="34" charset="0"/>
              </a:defRPr>
            </a:lvl1pPr>
          </a:lstStyle>
          <a:p>
            <a:r>
              <a:rPr lang="en-US" dirty="0"/>
              <a:t>Click To Edit Master Title Style</a:t>
            </a:r>
          </a:p>
        </p:txBody>
      </p:sp>
      <p:sp>
        <p:nvSpPr>
          <p:cNvPr id="8" name="Text Placeholder 4">
            <a:extLst>
              <a:ext uri="{FF2B5EF4-FFF2-40B4-BE49-F238E27FC236}">
                <a16:creationId xmlns:a16="http://schemas.microsoft.com/office/drawing/2014/main" id="{9FCBF15F-CA7F-7641-B9E3-4E9C3E92F434}"/>
              </a:ext>
            </a:extLst>
          </p:cNvPr>
          <p:cNvSpPr>
            <a:spLocks noGrp="1"/>
          </p:cNvSpPr>
          <p:nvPr>
            <p:ph type="body" sz="quarter" idx="10"/>
          </p:nvPr>
        </p:nvSpPr>
        <p:spPr>
          <a:xfrm>
            <a:off x="813175" y="4501444"/>
            <a:ext cx="10334625" cy="1259607"/>
          </a:xfrm>
        </p:spPr>
        <p:txBody>
          <a:bodyPr>
            <a:noAutofit/>
          </a:bodyPr>
          <a:lstStyle>
            <a:lvl1pPr marL="0" indent="0">
              <a:buFontTx/>
              <a:buNone/>
              <a:defRPr sz="2400">
                <a:solidFill>
                  <a:schemeClr val="tx1"/>
                </a:solidFill>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a:t>Click to edit Master text styles</a:t>
            </a:r>
          </a:p>
        </p:txBody>
      </p:sp>
    </p:spTree>
    <p:extLst>
      <p:ext uri="{BB962C8B-B14F-4D97-AF65-F5344CB8AC3E}">
        <p14:creationId xmlns:p14="http://schemas.microsoft.com/office/powerpoint/2010/main" val="1724543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B965E-00C4-6F4C-8817-84A69C14D2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8926A3-B154-C14C-BFED-E141D3C8B7D4}"/>
              </a:ext>
            </a:extLst>
          </p:cNvPr>
          <p:cNvSpPr>
            <a:spLocks noGrp="1"/>
          </p:cNvSpPr>
          <p:nvPr>
            <p:ph sz="half" idx="1"/>
          </p:nvPr>
        </p:nvSpPr>
        <p:spPr>
          <a:xfrm>
            <a:off x="5715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40C922-34CF-D846-A402-06F51B18941E}"/>
              </a:ext>
            </a:extLst>
          </p:cNvPr>
          <p:cNvSpPr>
            <a:spLocks noGrp="1"/>
          </p:cNvSpPr>
          <p:nvPr>
            <p:ph sz="half" idx="2"/>
          </p:nvPr>
        </p:nvSpPr>
        <p:spPr>
          <a:xfrm>
            <a:off x="60960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71868AE-308B-D548-82A1-318656FC5556}"/>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3630614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ACFC5-D97A-B448-B815-E68D1A9731E8}"/>
              </a:ext>
            </a:extLst>
          </p:cNvPr>
          <p:cNvSpPr>
            <a:spLocks noGrp="1"/>
          </p:cNvSpPr>
          <p:nvPr>
            <p:ph type="title"/>
          </p:nvPr>
        </p:nvSpPr>
        <p:spPr>
          <a:xfrm>
            <a:off x="57150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EBFB46D-01D9-1D44-ABED-AC6282C16BC1}"/>
              </a:ext>
            </a:extLst>
          </p:cNvPr>
          <p:cNvSpPr>
            <a:spLocks noGrp="1"/>
          </p:cNvSpPr>
          <p:nvPr>
            <p:ph type="body" idx="1"/>
          </p:nvPr>
        </p:nvSpPr>
        <p:spPr>
          <a:xfrm>
            <a:off x="57150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8F9F48-3F7F-A545-9387-0732A54B5B13}"/>
              </a:ext>
            </a:extLst>
          </p:cNvPr>
          <p:cNvSpPr>
            <a:spLocks noGrp="1"/>
          </p:cNvSpPr>
          <p:nvPr>
            <p:ph sz="half" idx="2"/>
          </p:nvPr>
        </p:nvSpPr>
        <p:spPr>
          <a:xfrm>
            <a:off x="57150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0C0DC1-B7CB-B343-8B4E-8D57625AEA93}"/>
              </a:ext>
            </a:extLst>
          </p:cNvPr>
          <p:cNvSpPr>
            <a:spLocks noGrp="1"/>
          </p:cNvSpPr>
          <p:nvPr>
            <p:ph type="body" sz="quarter" idx="3"/>
          </p:nvPr>
        </p:nvSpPr>
        <p:spPr>
          <a:xfrm>
            <a:off x="60960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2689F1-F4A7-6440-A9D9-1BF6E3E127B0}"/>
              </a:ext>
            </a:extLst>
          </p:cNvPr>
          <p:cNvSpPr>
            <a:spLocks noGrp="1"/>
          </p:cNvSpPr>
          <p:nvPr>
            <p:ph sz="quarter" idx="4"/>
          </p:nvPr>
        </p:nvSpPr>
        <p:spPr>
          <a:xfrm>
            <a:off x="60960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24E88283-FA1D-D040-8AFC-1D07DFC302AA}"/>
              </a:ext>
            </a:extLst>
          </p:cNvPr>
          <p:cNvSpPr>
            <a:spLocks noGrp="1"/>
          </p:cNvSpPr>
          <p:nvPr>
            <p:ph type="sldNum" sz="quarter" idx="10"/>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3573931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B70F5-09AC-CD48-85DB-1752A5E862CB}"/>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00D6FDB5-5C90-C844-8D34-266A469CEC57}"/>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4133593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87D20343-9337-0E42-A01C-2815CA8E0561}"/>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2391252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84E83-FA30-AE49-A809-D1503D6A57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F97B18-F1D3-C845-98E1-FCEEFD596F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0677A6-B440-D244-B039-82AFE3A152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5">
            <a:extLst>
              <a:ext uri="{FF2B5EF4-FFF2-40B4-BE49-F238E27FC236}">
                <a16:creationId xmlns:a16="http://schemas.microsoft.com/office/drawing/2014/main" id="{6ACFED41-9DB8-3441-9E99-88FCE31DC294}"/>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4160339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999BF-B963-A049-A11E-595313950F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A4A0F9-2FD7-DE46-AE52-AD7C0C073A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59413AE-9723-9D45-B482-FF92ED073F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5">
            <a:extLst>
              <a:ext uri="{FF2B5EF4-FFF2-40B4-BE49-F238E27FC236}">
                <a16:creationId xmlns:a16="http://schemas.microsoft.com/office/drawing/2014/main" id="{B0BC717A-FCD7-0D46-A097-931C02281585}"/>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18119199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0FA0D-AA3C-664A-87D2-78DEA605DF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05DD7F-359B-0241-A0E1-CB41463949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194FE3B0-EE83-EE47-9729-1EF195304D10}"/>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23816605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7785AC-BC0C-8F4E-B552-D8A6AD40EE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59A820-91F6-F544-8B07-61605B067C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E1FAE437-C75F-3A40-9104-1FFF2D5E7948}"/>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1066097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D064A90-4626-4803-B2C8-77D14E97AF52}"/>
              </a:ext>
            </a:extLst>
          </p:cNvPr>
          <p:cNvSpPr>
            <a:spLocks noGrp="1"/>
          </p:cNvSpPr>
          <p:nvPr>
            <p:ph type="sldNum" sz="quarter" idx="12"/>
          </p:nvPr>
        </p:nvSpPr>
        <p:spPr>
          <a:xfrm>
            <a:off x="5664200" y="6426200"/>
            <a:ext cx="863600" cy="351040"/>
          </a:xfrm>
        </p:spPr>
        <p:txBody>
          <a:bodyPr/>
          <a:lstStyle/>
          <a:p>
            <a:fld id="{1026480A-7295-4156-A980-3ABF5FFCB353}" type="slidenum">
              <a:rPr lang="en-US" smtClean="0"/>
              <a:t>‹#›</a:t>
            </a:fld>
            <a:endParaRPr lang="en-US" dirty="0"/>
          </a:p>
        </p:txBody>
      </p:sp>
      <p:graphicFrame>
        <p:nvGraphicFramePr>
          <p:cNvPr id="7" name="Object 9">
            <a:extLst>
              <a:ext uri="{FF2B5EF4-FFF2-40B4-BE49-F238E27FC236}">
                <a16:creationId xmlns:a16="http://schemas.microsoft.com/office/drawing/2014/main" id="{1196D570-9941-41E0-B057-43E2D647697E}"/>
              </a:ext>
            </a:extLst>
          </p:cNvPr>
          <p:cNvGraphicFramePr>
            <a:graphicFrameLocks noChangeAspect="1"/>
          </p:cNvGraphicFramePr>
          <p:nvPr userDrawn="1">
            <p:extLst>
              <p:ext uri="{D42A27DB-BD31-4B8C-83A1-F6EECF244321}">
                <p14:modId xmlns:p14="http://schemas.microsoft.com/office/powerpoint/2010/main" val="1580964634"/>
              </p:ext>
            </p:extLst>
          </p:nvPr>
        </p:nvGraphicFramePr>
        <p:xfrm>
          <a:off x="10051407" y="6272619"/>
          <a:ext cx="1973263" cy="573087"/>
        </p:xfrm>
        <a:graphic>
          <a:graphicData uri="http://schemas.openxmlformats.org/presentationml/2006/ole">
            <mc:AlternateContent xmlns:mc="http://schemas.openxmlformats.org/markup-compatibility/2006">
              <mc:Choice xmlns:v="urn:schemas-microsoft-com:vml" Requires="v">
                <p:oleObj name="Document" r:id="rId2" imgW="1943100" imgH="723900" progId="Word.Document.8">
                  <p:embed/>
                </p:oleObj>
              </mc:Choice>
              <mc:Fallback>
                <p:oleObj name="Document" r:id="rId2" imgW="1943100" imgH="723900" progId="Word.Document.8">
                  <p:embed/>
                  <p:pic>
                    <p:nvPicPr>
                      <p:cNvPr id="7" name="Object 9">
                        <a:extLst>
                          <a:ext uri="{FF2B5EF4-FFF2-40B4-BE49-F238E27FC236}">
                            <a16:creationId xmlns:a16="http://schemas.microsoft.com/office/drawing/2014/main" id="{1196D570-9941-41E0-B057-43E2D64769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1407" y="6272619"/>
                        <a:ext cx="1973263" cy="573087"/>
                      </a:xfrm>
                      <a:prstGeom prst="rect">
                        <a:avLst/>
                      </a:prstGeom>
                      <a:noFill/>
                      <a:ln>
                        <a:noFill/>
                      </a:ln>
                      <a:effectLst/>
                      <a:extLst>
                        <a:ext uri="{909E8E84-426E-40DD-AFC4-6F175D3DCCD1}">
                          <a14:hiddenFill xmlns:a14="http://schemas.microsoft.com/office/drawing/2010/main">
                            <a:solidFill>
                              <a:srgbClr val="0000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777777"/>
                              </a:outerShdw>
                            </a:effectLst>
                          </a14:hiddenEffects>
                        </a:ext>
                      </a:extLst>
                    </p:spPr>
                  </p:pic>
                </p:oleObj>
              </mc:Fallback>
            </mc:AlternateContent>
          </a:graphicData>
        </a:graphic>
      </p:graphicFrame>
      <p:pic>
        <p:nvPicPr>
          <p:cNvPr id="8" name="Picture 8" descr="Color-Seal_Green-Mark_SC_Horizontal">
            <a:extLst>
              <a:ext uri="{FF2B5EF4-FFF2-40B4-BE49-F238E27FC236}">
                <a16:creationId xmlns:a16="http://schemas.microsoft.com/office/drawing/2014/main" id="{027ADBBB-4919-4050-8977-BF98F1EA0FA7}"/>
              </a:ext>
            </a:extLst>
          </p:cNvPr>
          <p:cNvPicPr>
            <a:picLocks noChangeAspect="1" noChangeArrowheads="1"/>
          </p:cNvPicPr>
          <p:nvPr userDrawn="1"/>
        </p:nvPicPr>
        <p:blipFill rotWithShape="1">
          <a:blip r:embed="rId4" cstate="email">
            <a:extLst>
              <a:ext uri="{28A0092B-C50C-407E-A947-70E740481C1C}">
                <a14:useLocalDpi xmlns:a14="http://schemas.microsoft.com/office/drawing/2010/main"/>
              </a:ext>
            </a:extLst>
          </a:blip>
          <a:srcRect l="-2548" r="33317"/>
          <a:stretch/>
        </p:blipFill>
        <p:spPr bwMode="auto">
          <a:xfrm>
            <a:off x="15874" y="6426200"/>
            <a:ext cx="1645920" cy="419506"/>
          </a:xfrm>
          <a:prstGeom prst="rect">
            <a:avLst/>
          </a:prstGeom>
          <a:noFill/>
          <a:ln w="9525">
            <a:noFill/>
            <a:miter lim="800000"/>
            <a:headEnd/>
            <a:tailEnd/>
          </a:ln>
        </p:spPr>
      </p:pic>
      <p:cxnSp>
        <p:nvCxnSpPr>
          <p:cNvPr id="12" name="Straight Connector 11">
            <a:extLst>
              <a:ext uri="{FF2B5EF4-FFF2-40B4-BE49-F238E27FC236}">
                <a16:creationId xmlns:a16="http://schemas.microsoft.com/office/drawing/2014/main" id="{B571870A-7BA3-4F40-B8EE-A65CEE66E0BB}"/>
              </a:ext>
            </a:extLst>
          </p:cNvPr>
          <p:cNvCxnSpPr>
            <a:cxnSpLocks/>
          </p:cNvCxnSpPr>
          <p:nvPr userDrawn="1"/>
        </p:nvCxnSpPr>
        <p:spPr>
          <a:xfrm>
            <a:off x="15874" y="813856"/>
            <a:ext cx="12192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2824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7DAAA2-8718-2247-8539-9A0DC22C048C}"/>
              </a:ext>
            </a:extLst>
          </p:cNvPr>
          <p:cNvSpPr>
            <a:spLocks noGrp="1"/>
          </p:cNvSpPr>
          <p:nvPr>
            <p:ph type="title"/>
          </p:nvPr>
        </p:nvSpPr>
        <p:spPr>
          <a:xfrm>
            <a:off x="571500" y="365125"/>
            <a:ext cx="11049000" cy="1325563"/>
          </a:xfrm>
          <a:prstGeom prst="rect">
            <a:avLst/>
          </a:prstGeom>
        </p:spPr>
        <p:txBody>
          <a:bodyPr vert="horz" lIns="91440" tIns="45720" rIns="91440" bIns="45720" rtlCol="0" anchor="ctr">
            <a:normAutofit/>
          </a:bodyPr>
          <a:lstStyle/>
          <a:p>
            <a:endParaRPr lang="en-US" dirty="0"/>
          </a:p>
        </p:txBody>
      </p:sp>
      <p:sp>
        <p:nvSpPr>
          <p:cNvPr id="3" name="Text Placeholder 2">
            <a:extLst>
              <a:ext uri="{FF2B5EF4-FFF2-40B4-BE49-F238E27FC236}">
                <a16:creationId xmlns:a16="http://schemas.microsoft.com/office/drawing/2014/main" id="{A73056FE-C136-A54B-9DE3-EACD8E08FED9}"/>
              </a:ext>
            </a:extLst>
          </p:cNvPr>
          <p:cNvSpPr>
            <a:spLocks noGrp="1"/>
          </p:cNvSpPr>
          <p:nvPr>
            <p:ph type="body" idx="1"/>
          </p:nvPr>
        </p:nvSpPr>
        <p:spPr>
          <a:xfrm>
            <a:off x="571500" y="1825625"/>
            <a:ext cx="11049000" cy="4207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a:extLst>
              <a:ext uri="{FF2B5EF4-FFF2-40B4-BE49-F238E27FC236}">
                <a16:creationId xmlns:a16="http://schemas.microsoft.com/office/drawing/2014/main" id="{125833E0-DD3D-DF4F-9316-F67B7A80E307}"/>
              </a:ext>
            </a:extLst>
          </p:cNvPr>
          <p:cNvSpPr>
            <a:spLocks noGrp="1"/>
          </p:cNvSpPr>
          <p:nvPr>
            <p:ph type="sldNum" sz="quarter" idx="4"/>
          </p:nvPr>
        </p:nvSpPr>
        <p:spPr>
          <a:xfrm>
            <a:off x="11188014" y="6316595"/>
            <a:ext cx="432486" cy="365125"/>
          </a:xfrm>
          <a:prstGeom prst="rect">
            <a:avLst/>
          </a:prstGeom>
        </p:spPr>
        <p:txBody>
          <a:bodyPr lIns="0" tIns="0" rIns="45720" bIns="0" anchor="ctr"/>
          <a:lstStyle>
            <a:lvl1pPr algn="r">
              <a:defRPr sz="1000"/>
            </a:lvl1pPr>
          </a:lstStyle>
          <a:p>
            <a:fld id="{933A556B-7C63-244D-9B7C-B0EA8042B330}" type="slidenum">
              <a:rPr lang="en-US" smtClean="0"/>
              <a:pPr/>
              <a:t>‹#›</a:t>
            </a:fld>
            <a:endParaRPr lang="en-US" sz="1000" dirty="0"/>
          </a:p>
        </p:txBody>
      </p:sp>
    </p:spTree>
    <p:extLst>
      <p:ext uri="{BB962C8B-B14F-4D97-AF65-F5344CB8AC3E}">
        <p14:creationId xmlns:p14="http://schemas.microsoft.com/office/powerpoint/2010/main" val="544521178"/>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2" r:id="rId3"/>
    <p:sldLayoutId id="2147483663" r:id="rId4"/>
    <p:sldLayoutId id="214748367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4" r:id="rId14"/>
  </p:sldLayoutIdLst>
  <p:hf hdr="0" ftr="0" dt="0"/>
  <p:txStyles>
    <p:title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userDrawn="1">
          <p15:clr>
            <a:srgbClr val="F26B43"/>
          </p15:clr>
        </p15:guide>
        <p15:guide id="8" pos="3840" userDrawn="1">
          <p15:clr>
            <a:srgbClr val="F26B43"/>
          </p15:clr>
        </p15:guide>
        <p15:guide id="9" pos="360" userDrawn="1">
          <p15:clr>
            <a:srgbClr val="F26B43"/>
          </p15:clr>
        </p15:guide>
        <p15:guide id="10" orient="horz" pos="3888" userDrawn="1">
          <p15:clr>
            <a:srgbClr val="F26B43"/>
          </p15:clr>
        </p15:guide>
        <p15:guide id="11" pos="7320" userDrawn="1">
          <p15:clr>
            <a:srgbClr val="F26B43"/>
          </p15:clr>
        </p15:guide>
        <p15:guide id="12"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52.png"/><Relationship Id="rId5" Type="http://schemas.openxmlformats.org/officeDocument/2006/relationships/image" Target="../media/image32.png"/><Relationship Id="rId10" Type="http://schemas.openxmlformats.org/officeDocument/2006/relationships/image" Target="../media/image34.png"/><Relationship Id="rId4" Type="http://schemas.openxmlformats.org/officeDocument/2006/relationships/image" Target="../media/image500.png"/><Relationship Id="rId9" Type="http://schemas.openxmlformats.org/officeDocument/2006/relationships/image" Target="../media/image55.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39.emf"/><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oleObject" Target="../embeddings/oleObject2.bin"/><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42.emf"/><Relationship Id="rId5" Type="http://schemas.openxmlformats.org/officeDocument/2006/relationships/oleObject" Target="../embeddings/oleObject3.bin"/><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sv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3.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3.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56CBC-DA70-7741-BB3F-BCDBBE052F88}"/>
              </a:ext>
            </a:extLst>
          </p:cNvPr>
          <p:cNvSpPr>
            <a:spLocks noGrp="1"/>
          </p:cNvSpPr>
          <p:nvPr>
            <p:ph type="ctrTitle"/>
          </p:nvPr>
        </p:nvSpPr>
        <p:spPr>
          <a:xfrm>
            <a:off x="813175" y="2512839"/>
            <a:ext cx="10334625" cy="1803939"/>
          </a:xfrm>
        </p:spPr>
        <p:txBody>
          <a:bodyPr>
            <a:normAutofit/>
          </a:bodyPr>
          <a:lstStyle/>
          <a:p>
            <a:r>
              <a:rPr lang="en-US" dirty="0"/>
              <a:t>NSLS-II upgrade concept</a:t>
            </a:r>
          </a:p>
        </p:txBody>
      </p:sp>
      <p:sp>
        <p:nvSpPr>
          <p:cNvPr id="3" name="Subtitle 2">
            <a:extLst>
              <a:ext uri="{FF2B5EF4-FFF2-40B4-BE49-F238E27FC236}">
                <a16:creationId xmlns:a16="http://schemas.microsoft.com/office/drawing/2014/main" id="{FDB0E14B-6889-F849-8A8C-D01D7C36038D}"/>
              </a:ext>
            </a:extLst>
          </p:cNvPr>
          <p:cNvSpPr>
            <a:spLocks noGrp="1"/>
          </p:cNvSpPr>
          <p:nvPr>
            <p:ph type="subTitle" idx="1"/>
          </p:nvPr>
        </p:nvSpPr>
        <p:spPr/>
        <p:txBody>
          <a:bodyPr/>
          <a:lstStyle/>
          <a:p>
            <a:r>
              <a:rPr lang="en-US" dirty="0"/>
              <a:t>October 5</a:t>
            </a:r>
            <a:r>
              <a:rPr lang="en-US" baseline="30000" dirty="0"/>
              <a:t>th</a:t>
            </a:r>
            <a:r>
              <a:rPr lang="en-US" dirty="0"/>
              <a:t>, 2026</a:t>
            </a:r>
          </a:p>
        </p:txBody>
      </p:sp>
      <p:sp>
        <p:nvSpPr>
          <p:cNvPr id="4" name="Text Placeholder 3">
            <a:extLst>
              <a:ext uri="{FF2B5EF4-FFF2-40B4-BE49-F238E27FC236}">
                <a16:creationId xmlns:a16="http://schemas.microsoft.com/office/drawing/2014/main" id="{BD0F4563-AB5E-1F4E-B28C-08AC1323034C}"/>
              </a:ext>
            </a:extLst>
          </p:cNvPr>
          <p:cNvSpPr>
            <a:spLocks noGrp="1"/>
          </p:cNvSpPr>
          <p:nvPr>
            <p:ph type="body" sz="quarter" idx="10"/>
          </p:nvPr>
        </p:nvSpPr>
        <p:spPr/>
        <p:txBody>
          <a:bodyPr/>
          <a:lstStyle/>
          <a:p>
            <a:pPr>
              <a:spcBef>
                <a:spcPts val="0"/>
              </a:spcBef>
            </a:pPr>
            <a:r>
              <a:rPr lang="en-US" sz="1800" dirty="0"/>
              <a:t>T. Shaftan</a:t>
            </a:r>
          </a:p>
          <a:p>
            <a:pPr>
              <a:spcBef>
                <a:spcPts val="0"/>
              </a:spcBef>
            </a:pPr>
            <a:r>
              <a:rPr lang="en-US" sz="1800" dirty="0"/>
              <a:t>National Synchrotron Light Source-II, Brookhaven National Laboratory</a:t>
            </a:r>
          </a:p>
        </p:txBody>
      </p:sp>
      <p:sp>
        <p:nvSpPr>
          <p:cNvPr id="8" name="Footer Placeholder 3">
            <a:extLst>
              <a:ext uri="{FF2B5EF4-FFF2-40B4-BE49-F238E27FC236}">
                <a16:creationId xmlns:a16="http://schemas.microsoft.com/office/drawing/2014/main" id="{612D06CE-1427-FF2A-B25A-EFCC483B9BC3}"/>
              </a:ext>
            </a:extLst>
          </p:cNvPr>
          <p:cNvSpPr txBox="1">
            <a:spLocks/>
          </p:cNvSpPr>
          <p:nvPr/>
        </p:nvSpPr>
        <p:spPr>
          <a:xfrm>
            <a:off x="2636305" y="5589123"/>
            <a:ext cx="5930825" cy="978356"/>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dirty="0">
                <a:solidFill>
                  <a:schemeClr val="bg1"/>
                </a:solidFill>
              </a:rPr>
              <a:t>NSLS II-MAX IV Workshop: Fourth and Future Generation Light Source Design Challenges</a:t>
            </a:r>
          </a:p>
        </p:txBody>
      </p:sp>
    </p:spTree>
    <p:extLst>
      <p:ext uri="{BB962C8B-B14F-4D97-AF65-F5344CB8AC3E}">
        <p14:creationId xmlns:p14="http://schemas.microsoft.com/office/powerpoint/2010/main" val="2246755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B7707-C6A4-E8B6-3A9F-7060A1229D2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0E0A1C5-98FE-2C4E-05E7-9098B00E4320}"/>
              </a:ext>
            </a:extLst>
          </p:cNvPr>
          <p:cNvSpPr txBox="1">
            <a:spLocks/>
          </p:cNvSpPr>
          <p:nvPr/>
        </p:nvSpPr>
        <p:spPr>
          <a:xfrm>
            <a:off x="457200" y="228600"/>
            <a:ext cx="1422184" cy="480131"/>
          </a:xfrm>
          <a:prstGeom prst="rect">
            <a:avLst/>
          </a:prstGeom>
        </p:spPr>
        <p:txBody>
          <a:bodyPr wrap="none">
            <a:sp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panose="020B0604020202020204"/>
                <a:ea typeface="Calibri"/>
                <a:cs typeface="Calibri"/>
              </a:rPr>
              <a:t>Outline</a:t>
            </a:r>
            <a:endParaRPr kumimoji="0" lang="en-US" sz="28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panose="020B0604020202020204"/>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D35ACCF3-2A08-5B48-7F9A-76BDE12E856C}"/>
              </a:ext>
            </a:extLst>
          </p:cNvPr>
          <p:cNvSpPr txBox="1"/>
          <p:nvPr/>
        </p:nvSpPr>
        <p:spPr>
          <a:xfrm>
            <a:off x="668531" y="1547824"/>
            <a:ext cx="9886623" cy="1938992"/>
          </a:xfrm>
          <a:prstGeom prst="rect">
            <a:avLst/>
          </a:prstGeom>
          <a:solidFill>
            <a:schemeClr val="bg1"/>
          </a:solidFill>
        </p:spPr>
        <p:txBody>
          <a:bodyPr wrap="square">
            <a:spAutoFit/>
          </a:bodyPr>
          <a:lstStyle/>
          <a:p>
            <a:pPr marL="285750" indent="-285750" fontAlgn="base">
              <a:buFont typeface="Arial" panose="020B0604020202020204" pitchFamily="34" charset="0"/>
              <a:buChar char="•"/>
            </a:pPr>
            <a:r>
              <a:rPr lang="en-US" sz="2400" dirty="0"/>
              <a:t>Introduction to NSLS-II facility</a:t>
            </a:r>
          </a:p>
          <a:p>
            <a:pPr marL="285750" indent="-285750" fontAlgn="base">
              <a:buFont typeface="Arial" panose="020B0604020202020204" pitchFamily="34" charset="0"/>
              <a:buChar char="•"/>
            </a:pPr>
            <a:r>
              <a:rPr lang="en-US" sz="2400" dirty="0"/>
              <a:t>NSLS-II operations</a:t>
            </a:r>
          </a:p>
          <a:p>
            <a:pPr marL="285750" indent="-285750" fontAlgn="base">
              <a:buFont typeface="Arial" panose="020B0604020202020204" pitchFamily="34" charset="0"/>
              <a:buChar char="•"/>
            </a:pPr>
            <a:r>
              <a:rPr lang="en-US" sz="2400" dirty="0"/>
              <a:t>NSLS-II upgrade</a:t>
            </a:r>
          </a:p>
          <a:p>
            <a:pPr marL="285750" indent="-285750" fontAlgn="base">
              <a:buFont typeface="Arial" panose="020B0604020202020204" pitchFamily="34" charset="0"/>
              <a:buChar char="•"/>
            </a:pPr>
            <a:r>
              <a:rPr lang="en-US" sz="2400" dirty="0"/>
              <a:t>Complex Bend approach and Triple Complex Bend Achromat lattice</a:t>
            </a:r>
          </a:p>
          <a:p>
            <a:pPr marL="285750" indent="-285750" fontAlgn="base">
              <a:buFont typeface="Arial" panose="020B0604020202020204" pitchFamily="34" charset="0"/>
              <a:buChar char="•"/>
            </a:pPr>
            <a:r>
              <a:rPr lang="en-US" sz="2400" dirty="0"/>
              <a:t>R&amp;D and Prototype program</a:t>
            </a:r>
          </a:p>
        </p:txBody>
      </p:sp>
      <p:sp>
        <p:nvSpPr>
          <p:cNvPr id="3" name="Slide Number Placeholder 3">
            <a:extLst>
              <a:ext uri="{FF2B5EF4-FFF2-40B4-BE49-F238E27FC236}">
                <a16:creationId xmlns:a16="http://schemas.microsoft.com/office/drawing/2014/main" id="{CEE08DB4-1B2B-B479-9F1E-E3B026E304FA}"/>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2</a:t>
            </a:fld>
            <a:endParaRPr lang="en-US" sz="1600" dirty="0"/>
          </a:p>
        </p:txBody>
      </p:sp>
      <p:sp>
        <p:nvSpPr>
          <p:cNvPr id="11" name="Footer Placeholder 3">
            <a:extLst>
              <a:ext uri="{FF2B5EF4-FFF2-40B4-BE49-F238E27FC236}">
                <a16:creationId xmlns:a16="http://schemas.microsoft.com/office/drawing/2014/main" id="{9A89C566-FA05-1708-20C2-DF7FF1EFB0F7}"/>
              </a:ext>
            </a:extLst>
          </p:cNvPr>
          <p:cNvSpPr txBox="1">
            <a:spLocks/>
          </p:cNvSpPr>
          <p:nvPr/>
        </p:nvSpPr>
        <p:spPr>
          <a:xfrm>
            <a:off x="2802002" y="6519294"/>
            <a:ext cx="7453745" cy="232292"/>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NSLS II-MAX IV Workshop: Fourth and Future Generation Light Source Design Challenges</a:t>
            </a:r>
          </a:p>
        </p:txBody>
      </p:sp>
    </p:spTree>
    <p:extLst>
      <p:ext uri="{BB962C8B-B14F-4D97-AF65-F5344CB8AC3E}">
        <p14:creationId xmlns:p14="http://schemas.microsoft.com/office/powerpoint/2010/main" val="4088405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B2D00-A1FF-EE80-55A3-FFE00B58FC7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5D83187-163D-69C2-7FC3-027338B107C8}"/>
              </a:ext>
            </a:extLst>
          </p:cNvPr>
          <p:cNvSpPr txBox="1">
            <a:spLocks/>
          </p:cNvSpPr>
          <p:nvPr/>
        </p:nvSpPr>
        <p:spPr>
          <a:xfrm>
            <a:off x="2694334" y="2751067"/>
            <a:ext cx="6442789" cy="590931"/>
          </a:xfrm>
          <a:prstGeom prst="rect">
            <a:avLst/>
          </a:prstGeom>
        </p:spPr>
        <p:txBody>
          <a:bodyPr wrap="none">
            <a:sp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panose="020B0604020202020204"/>
                <a:ea typeface="Calibri"/>
                <a:cs typeface="Calibri"/>
              </a:rPr>
              <a:t>NSLS-II facility in operations</a:t>
            </a:r>
            <a:endParaRPr kumimoji="0" lang="en-US" sz="36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panose="020B0604020202020204"/>
              <a:ea typeface="Calibri" panose="020F0502020204030204" pitchFamily="34" charset="0"/>
              <a:cs typeface="Calibri" panose="020F0502020204030204" pitchFamily="34" charset="0"/>
            </a:endParaRPr>
          </a:p>
        </p:txBody>
      </p:sp>
      <p:sp>
        <p:nvSpPr>
          <p:cNvPr id="3" name="Slide Number Placeholder 3">
            <a:extLst>
              <a:ext uri="{FF2B5EF4-FFF2-40B4-BE49-F238E27FC236}">
                <a16:creationId xmlns:a16="http://schemas.microsoft.com/office/drawing/2014/main" id="{4AD1C530-F5F5-3448-B883-7589D021CA0E}"/>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3</a:t>
            </a:fld>
            <a:endParaRPr lang="en-US" sz="1600" dirty="0"/>
          </a:p>
        </p:txBody>
      </p:sp>
    </p:spTree>
    <p:extLst>
      <p:ext uri="{BB962C8B-B14F-4D97-AF65-F5344CB8AC3E}">
        <p14:creationId xmlns:p14="http://schemas.microsoft.com/office/powerpoint/2010/main" val="1510546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BD817F0-A992-C827-170A-FB38FB37BA1F}"/>
              </a:ext>
            </a:extLst>
          </p:cNvPr>
          <p:cNvSpPr>
            <a:spLocks noGrp="1"/>
          </p:cNvSpPr>
          <p:nvPr>
            <p:ph type="sldNum" sz="quarter" idx="4"/>
          </p:nvPr>
        </p:nvSpPr>
        <p:spPr/>
        <p:txBody>
          <a:bodyPr/>
          <a:lstStyle/>
          <a:p>
            <a:fld id="{933A556B-7C63-244D-9B7C-B0EA8042B330}" type="slidenum">
              <a:rPr lang="en-US" smtClean="0"/>
              <a:pPr/>
              <a:t>4</a:t>
            </a:fld>
            <a:endParaRPr lang="en-US" sz="1000" dirty="0"/>
          </a:p>
        </p:txBody>
      </p:sp>
      <p:pic>
        <p:nvPicPr>
          <p:cNvPr id="4" name="Picture 3">
            <a:extLst>
              <a:ext uri="{FF2B5EF4-FFF2-40B4-BE49-F238E27FC236}">
                <a16:creationId xmlns:a16="http://schemas.microsoft.com/office/drawing/2014/main" id="{C584EBBA-B77E-1B8E-D241-AA16728473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474" y="0"/>
            <a:ext cx="12167051" cy="6858000"/>
          </a:xfrm>
          <a:prstGeom prst="rect">
            <a:avLst/>
          </a:prstGeom>
        </p:spPr>
      </p:pic>
      <p:sp>
        <p:nvSpPr>
          <p:cNvPr id="8" name="Slide Number Placeholder 3">
            <a:extLst>
              <a:ext uri="{FF2B5EF4-FFF2-40B4-BE49-F238E27FC236}">
                <a16:creationId xmlns:a16="http://schemas.microsoft.com/office/drawing/2014/main" id="{2B960364-89FC-9804-F1AA-0EE34C27AC18}"/>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4</a:t>
            </a:fld>
            <a:endParaRPr lang="en-US" sz="1600" dirty="0"/>
          </a:p>
        </p:txBody>
      </p:sp>
      <p:sp>
        <p:nvSpPr>
          <p:cNvPr id="5" name="Footer Placeholder 3">
            <a:extLst>
              <a:ext uri="{FF2B5EF4-FFF2-40B4-BE49-F238E27FC236}">
                <a16:creationId xmlns:a16="http://schemas.microsoft.com/office/drawing/2014/main" id="{D3EC03B6-1750-9340-C040-E3FB1B5F7EA2}"/>
              </a:ext>
            </a:extLst>
          </p:cNvPr>
          <p:cNvSpPr txBox="1">
            <a:spLocks/>
          </p:cNvSpPr>
          <p:nvPr/>
        </p:nvSpPr>
        <p:spPr>
          <a:xfrm>
            <a:off x="2802002" y="6519294"/>
            <a:ext cx="7453745" cy="232292"/>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NSLS II-MAX IV Workshop: Fourth and Future Generation Light Source Design Challenges</a:t>
            </a:r>
          </a:p>
        </p:txBody>
      </p:sp>
    </p:spTree>
    <p:extLst>
      <p:ext uri="{BB962C8B-B14F-4D97-AF65-F5344CB8AC3E}">
        <p14:creationId xmlns:p14="http://schemas.microsoft.com/office/powerpoint/2010/main" val="392759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A5C31-74D4-D108-E801-69CF8577BD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9791A-E421-9F3A-9A1C-185A4E4633FF}"/>
              </a:ext>
            </a:extLst>
          </p:cNvPr>
          <p:cNvSpPr>
            <a:spLocks noGrp="1"/>
          </p:cNvSpPr>
          <p:nvPr>
            <p:ph type="title"/>
          </p:nvPr>
        </p:nvSpPr>
        <p:spPr>
          <a:xfrm>
            <a:off x="500700" y="98082"/>
            <a:ext cx="10515600" cy="712308"/>
          </a:xfrm>
        </p:spPr>
        <p:txBody>
          <a:bodyPr>
            <a:normAutofit/>
          </a:bodyPr>
          <a:lstStyle/>
          <a:p>
            <a:r>
              <a:rPr lang="en-US" sz="2800" b="1" dirty="0">
                <a:solidFill>
                  <a:srgbClr val="7030A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Beamlines at NSLS-II</a:t>
            </a:r>
          </a:p>
        </p:txBody>
      </p:sp>
      <p:sp>
        <p:nvSpPr>
          <p:cNvPr id="16" name="TextBox 15">
            <a:extLst>
              <a:ext uri="{FF2B5EF4-FFF2-40B4-BE49-F238E27FC236}">
                <a16:creationId xmlns:a16="http://schemas.microsoft.com/office/drawing/2014/main" id="{69B1796D-2166-D610-4F84-3A299FAB5B04}"/>
              </a:ext>
            </a:extLst>
          </p:cNvPr>
          <p:cNvSpPr txBox="1"/>
          <p:nvPr/>
        </p:nvSpPr>
        <p:spPr>
          <a:xfrm>
            <a:off x="439327" y="720290"/>
            <a:ext cx="6975125" cy="3139321"/>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29 beamlines at NSLS-II</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42950" lvl="1" indent="-285750">
              <a:buFont typeface="Arial" panose="020B0604020202020204" pitchFamily="34" charset="0"/>
              <a:buChar char="•"/>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4 in construction/commissioning (NEXT-II)</a:t>
            </a:r>
          </a:p>
          <a:p>
            <a:pPr marL="742950" lvl="1" indent="-285750">
              <a:buFont typeface="Arial" panose="020B0604020202020204" pitchFamily="34" charset="0"/>
              <a:buChar char="•"/>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8-12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at CD-1 level (NEXT-III)</a:t>
            </a:r>
          </a:p>
          <a:p>
            <a:pPr marL="285750" lvl="0" indent="-285750">
              <a:buFont typeface="Arial" panose="020B0604020202020204" pitchFamily="34" charset="0"/>
              <a:buChar char="•"/>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Specific capabilities</a:t>
            </a:r>
          </a:p>
          <a:p>
            <a:pPr marL="742950" lvl="1" indent="-285750">
              <a:buFont typeface="Arial" panose="020B0604020202020204" pitchFamily="34" charset="0"/>
              <a:buChar char="•"/>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3 120 m long beamlines</a:t>
            </a:r>
          </a:p>
          <a:p>
            <a:pPr marL="742950" lvl="1" indent="-285750">
              <a:buFont typeface="Arial" panose="020B0604020202020204" pitchFamily="34" charset="0"/>
              <a:buChar char="•"/>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Canted beamlines</a:t>
            </a:r>
          </a:p>
          <a:p>
            <a:pPr marL="742950" lvl="1" indent="-285750">
              <a:buFont typeface="Arial" panose="020B0604020202020204" pitchFamily="34" charset="0"/>
              <a:buChar char="•"/>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6 3PW or bending magnet sources</a:t>
            </a:r>
          </a:p>
          <a:p>
            <a:pPr marL="742950" lvl="1" indent="-285750">
              <a:buFont typeface="Arial" panose="020B0604020202020204" pitchFamily="34" charset="0"/>
              <a:buChar char="•"/>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1 IR instrument</a:t>
            </a:r>
          </a:p>
          <a:p>
            <a:pPr marL="285750" indent="-285750">
              <a:buFont typeface="Arial" panose="020B0604020202020204" pitchFamily="34" charset="0"/>
              <a:buChar char="•"/>
              <a:defRPr/>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à"/>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Compatibility of NEXT-III beamlines with NSLS-IIU</a:t>
            </a:r>
          </a:p>
          <a:p>
            <a:pPr marL="285750" indent="-285750">
              <a:buFont typeface="Wingdings" panose="05000000000000000000" pitchFamily="2" charset="2"/>
              <a:buChar char="à"/>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Enterprise experiments vs cutting-edge programs  </a:t>
            </a:r>
          </a:p>
        </p:txBody>
      </p:sp>
      <p:grpSp>
        <p:nvGrpSpPr>
          <p:cNvPr id="10" name="Group 9">
            <a:extLst>
              <a:ext uri="{FF2B5EF4-FFF2-40B4-BE49-F238E27FC236}">
                <a16:creationId xmlns:a16="http://schemas.microsoft.com/office/drawing/2014/main" id="{85F6A12C-61DC-EC64-0127-9523D03CA87B}"/>
              </a:ext>
            </a:extLst>
          </p:cNvPr>
          <p:cNvGrpSpPr/>
          <p:nvPr/>
        </p:nvGrpSpPr>
        <p:grpSpPr>
          <a:xfrm>
            <a:off x="7163399" y="98082"/>
            <a:ext cx="4447640" cy="6230478"/>
            <a:chOff x="7352082" y="69877"/>
            <a:chExt cx="4597812" cy="6516288"/>
          </a:xfrm>
        </p:grpSpPr>
        <p:pic>
          <p:nvPicPr>
            <p:cNvPr id="5" name="Picture 4">
              <a:extLst>
                <a:ext uri="{FF2B5EF4-FFF2-40B4-BE49-F238E27FC236}">
                  <a16:creationId xmlns:a16="http://schemas.microsoft.com/office/drawing/2014/main" id="{856F79D2-88DA-2025-DE02-983A287E86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07505" y="69877"/>
              <a:ext cx="2586002" cy="2233013"/>
            </a:xfrm>
            <a:prstGeom prst="rect">
              <a:avLst/>
            </a:prstGeom>
          </p:spPr>
        </p:pic>
        <p:pic>
          <p:nvPicPr>
            <p:cNvPr id="7" name="Picture 6">
              <a:extLst>
                <a:ext uri="{FF2B5EF4-FFF2-40B4-BE49-F238E27FC236}">
                  <a16:creationId xmlns:a16="http://schemas.microsoft.com/office/drawing/2014/main" id="{099F87B6-85CB-E716-1911-19F8B9E7CA7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52082" y="2249488"/>
              <a:ext cx="4597812" cy="2090906"/>
            </a:xfrm>
            <a:prstGeom prst="rect">
              <a:avLst/>
            </a:prstGeom>
          </p:spPr>
        </p:pic>
        <p:pic>
          <p:nvPicPr>
            <p:cNvPr id="9" name="Picture 8">
              <a:extLst>
                <a:ext uri="{FF2B5EF4-FFF2-40B4-BE49-F238E27FC236}">
                  <a16:creationId xmlns:a16="http://schemas.microsoft.com/office/drawing/2014/main" id="{EB4340A7-ADED-5F53-1E47-47DFA1201D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14452" y="4340394"/>
              <a:ext cx="4473071" cy="2245771"/>
            </a:xfrm>
            <a:prstGeom prst="rect">
              <a:avLst/>
            </a:prstGeom>
          </p:spPr>
        </p:pic>
      </p:grpSp>
      <p:pic>
        <p:nvPicPr>
          <p:cNvPr id="1026" name="Picture 2" descr="beamlinedevelopment timeline">
            <a:extLst>
              <a:ext uri="{FF2B5EF4-FFF2-40B4-BE49-F238E27FC236}">
                <a16:creationId xmlns:a16="http://schemas.microsoft.com/office/drawing/2014/main" id="{A17A291E-98C8-79EE-A9E7-6BB6C514C1F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79248" y="3991353"/>
            <a:ext cx="4679252" cy="2441010"/>
          </a:xfrm>
          <a:prstGeom prst="rect">
            <a:avLst/>
          </a:prstGeom>
          <a:noFill/>
          <a:extLst>
            <a:ext uri="{909E8E84-426E-40DD-AFC4-6F175D3DCCD1}">
              <a14:hiddenFill xmlns:a14="http://schemas.microsoft.com/office/drawing/2010/main">
                <a:solidFill>
                  <a:srgbClr val="FFFFFF"/>
                </a:solidFill>
              </a14:hiddenFill>
            </a:ext>
          </a:extLst>
        </p:spPr>
      </p:pic>
      <p:sp>
        <p:nvSpPr>
          <p:cNvPr id="11" name="Slide Number Placeholder 3">
            <a:extLst>
              <a:ext uri="{FF2B5EF4-FFF2-40B4-BE49-F238E27FC236}">
                <a16:creationId xmlns:a16="http://schemas.microsoft.com/office/drawing/2014/main" id="{A1FB7798-C318-1D51-3A4A-79BE015F3B6A}"/>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5</a:t>
            </a:fld>
            <a:endParaRPr lang="en-US" sz="1600" dirty="0"/>
          </a:p>
        </p:txBody>
      </p:sp>
      <p:sp>
        <p:nvSpPr>
          <p:cNvPr id="8" name="Footer Placeholder 3">
            <a:extLst>
              <a:ext uri="{FF2B5EF4-FFF2-40B4-BE49-F238E27FC236}">
                <a16:creationId xmlns:a16="http://schemas.microsoft.com/office/drawing/2014/main" id="{4FC6509F-F428-3FC7-FE09-7D5A6306C531}"/>
              </a:ext>
            </a:extLst>
          </p:cNvPr>
          <p:cNvSpPr txBox="1">
            <a:spLocks/>
          </p:cNvSpPr>
          <p:nvPr/>
        </p:nvSpPr>
        <p:spPr>
          <a:xfrm>
            <a:off x="2802002" y="6519294"/>
            <a:ext cx="7453745" cy="232292"/>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NSLS II-MAX IV Workshop: Fourth and Future Generation Light Source Design Challenges</a:t>
            </a:r>
          </a:p>
        </p:txBody>
      </p:sp>
    </p:spTree>
    <p:extLst>
      <p:ext uri="{BB962C8B-B14F-4D97-AF65-F5344CB8AC3E}">
        <p14:creationId xmlns:p14="http://schemas.microsoft.com/office/powerpoint/2010/main" val="1754772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E14DC-EA93-01B0-A5AC-9CA65620F6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7334A5-B074-3B44-C18D-4AA29F1572C4}"/>
              </a:ext>
            </a:extLst>
          </p:cNvPr>
          <p:cNvSpPr>
            <a:spLocks noGrp="1"/>
          </p:cNvSpPr>
          <p:nvPr>
            <p:ph type="title"/>
          </p:nvPr>
        </p:nvSpPr>
        <p:spPr>
          <a:xfrm>
            <a:off x="500700" y="98082"/>
            <a:ext cx="10515600" cy="712308"/>
          </a:xfrm>
        </p:spPr>
        <p:txBody>
          <a:bodyPr>
            <a:normAutofit/>
          </a:bodyPr>
          <a:lstStyle/>
          <a:p>
            <a:r>
              <a:rPr lang="en-US" sz="2800" b="1" dirty="0">
                <a:solidFill>
                  <a:srgbClr val="7030A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NSLS-II accelerators (2013-2026)</a:t>
            </a:r>
          </a:p>
        </p:txBody>
      </p:sp>
      <p:sp>
        <p:nvSpPr>
          <p:cNvPr id="16" name="TextBox 15">
            <a:extLst>
              <a:ext uri="{FF2B5EF4-FFF2-40B4-BE49-F238E27FC236}">
                <a16:creationId xmlns:a16="http://schemas.microsoft.com/office/drawing/2014/main" id="{421161A5-F753-C7D6-09E8-0349256472E8}"/>
              </a:ext>
            </a:extLst>
          </p:cNvPr>
          <p:cNvSpPr txBox="1"/>
          <p:nvPr/>
        </p:nvSpPr>
        <p:spPr>
          <a:xfrm>
            <a:off x="423917" y="843677"/>
            <a:ext cx="6015794" cy="1754326"/>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200 MeV linac (Research Instruments)</a:t>
            </a:r>
          </a:p>
          <a:p>
            <a:pPr marL="742950" lvl="1" indent="-285750">
              <a:buFont typeface="Arial" panose="020B0604020202020204" pitchFamily="34" charset="0"/>
              <a:buChar char="•"/>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Gun, bunching system, 5 3 GHz cavities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3 GeV booster (with BINP and Danfysik)</a:t>
            </a:r>
          </a:p>
          <a:p>
            <a:pPr marL="742950" lvl="1" indent="-285750">
              <a:buFont typeface="Arial" panose="020B0604020202020204" pitchFamily="34" charset="0"/>
              <a:buChar char="•"/>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158 m, 28+32 CF dipoles, PETRA 7cell cavity + IOT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3 GeV storage ring</a:t>
            </a:r>
          </a:p>
          <a:p>
            <a:pPr marL="742950" lvl="1" indent="-285750">
              <a:buFont typeface="Arial" panose="020B0604020202020204" pitchFamily="34" charset="0"/>
              <a:buChar char="•"/>
              <a:defRPr/>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792 m, 30 DBA cells, 3 SC RF cavities</a:t>
            </a:r>
          </a:p>
        </p:txBody>
      </p:sp>
      <p:pic>
        <p:nvPicPr>
          <p:cNvPr id="6" name="Picture 5">
            <a:extLst>
              <a:ext uri="{FF2B5EF4-FFF2-40B4-BE49-F238E27FC236}">
                <a16:creationId xmlns:a16="http://schemas.microsoft.com/office/drawing/2014/main" id="{73F21D20-470F-AFD0-B578-A748CCCC501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18550" y="304571"/>
            <a:ext cx="4828649" cy="3169142"/>
          </a:xfrm>
          <a:prstGeom prst="rect">
            <a:avLst/>
          </a:prstGeom>
        </p:spPr>
      </p:pic>
      <p:pic>
        <p:nvPicPr>
          <p:cNvPr id="11" name="Picture 10">
            <a:extLst>
              <a:ext uri="{FF2B5EF4-FFF2-40B4-BE49-F238E27FC236}">
                <a16:creationId xmlns:a16="http://schemas.microsoft.com/office/drawing/2014/main" id="{A09FA02C-0DDA-652E-D422-B1E3084658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25151" y="3825633"/>
            <a:ext cx="5194238" cy="2016197"/>
          </a:xfrm>
          <a:prstGeom prst="rect">
            <a:avLst/>
          </a:prstGeom>
        </p:spPr>
      </p:pic>
      <p:pic>
        <p:nvPicPr>
          <p:cNvPr id="13" name="Picture 12">
            <a:extLst>
              <a:ext uri="{FF2B5EF4-FFF2-40B4-BE49-F238E27FC236}">
                <a16:creationId xmlns:a16="http://schemas.microsoft.com/office/drawing/2014/main" id="{99D12DDE-CE59-6E94-E5AA-D708C88F5C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4801" y="2631291"/>
            <a:ext cx="4709111" cy="3622223"/>
          </a:xfrm>
          <a:prstGeom prst="rect">
            <a:avLst/>
          </a:prstGeom>
        </p:spPr>
      </p:pic>
      <p:sp>
        <p:nvSpPr>
          <p:cNvPr id="14" name="TextBox 13">
            <a:extLst>
              <a:ext uri="{FF2B5EF4-FFF2-40B4-BE49-F238E27FC236}">
                <a16:creationId xmlns:a16="http://schemas.microsoft.com/office/drawing/2014/main" id="{D682DA3C-33BE-8A30-3649-4A1D58815192}"/>
              </a:ext>
            </a:extLst>
          </p:cNvPr>
          <p:cNvSpPr txBox="1"/>
          <p:nvPr/>
        </p:nvSpPr>
        <p:spPr>
          <a:xfrm>
            <a:off x="7476565" y="3495536"/>
            <a:ext cx="2967479" cy="369332"/>
          </a:xfrm>
          <a:prstGeom prst="rect">
            <a:avLst/>
          </a:prstGeom>
          <a:noFill/>
        </p:spPr>
        <p:txBody>
          <a:bodyPr wrap="none" rtlCol="0">
            <a:spAutoFit/>
          </a:bodyPr>
          <a:lstStyle/>
          <a:p>
            <a:r>
              <a:rPr lang="en-US" dirty="0"/>
              <a:t>NSLS-II storage ring tunnel</a:t>
            </a:r>
          </a:p>
        </p:txBody>
      </p:sp>
      <p:sp>
        <p:nvSpPr>
          <p:cNvPr id="17" name="TextBox 16">
            <a:extLst>
              <a:ext uri="{FF2B5EF4-FFF2-40B4-BE49-F238E27FC236}">
                <a16:creationId xmlns:a16="http://schemas.microsoft.com/office/drawing/2014/main" id="{07404E86-E1CB-3205-BB74-75256A20F27F}"/>
              </a:ext>
            </a:extLst>
          </p:cNvPr>
          <p:cNvSpPr txBox="1"/>
          <p:nvPr/>
        </p:nvSpPr>
        <p:spPr>
          <a:xfrm>
            <a:off x="6593204" y="5802595"/>
            <a:ext cx="5079339" cy="646331"/>
          </a:xfrm>
          <a:prstGeom prst="rect">
            <a:avLst/>
          </a:prstGeom>
          <a:noFill/>
        </p:spPr>
        <p:txBody>
          <a:bodyPr wrap="none" rtlCol="0">
            <a:spAutoFit/>
          </a:bodyPr>
          <a:lstStyle/>
          <a:p>
            <a:r>
              <a:rPr lang="en-US" dirty="0"/>
              <a:t>NSLS-II storage ring Twiss parameters for a cell</a:t>
            </a:r>
          </a:p>
          <a:p>
            <a:pPr algn="ctr"/>
            <a:r>
              <a:rPr lang="en-US" dirty="0"/>
              <a:t>Emittances 800/30 pm rad at 3 GeV</a:t>
            </a:r>
          </a:p>
        </p:txBody>
      </p:sp>
      <p:sp>
        <p:nvSpPr>
          <p:cNvPr id="21" name="Slide Number Placeholder 3">
            <a:extLst>
              <a:ext uri="{FF2B5EF4-FFF2-40B4-BE49-F238E27FC236}">
                <a16:creationId xmlns:a16="http://schemas.microsoft.com/office/drawing/2014/main" id="{0C74B543-1374-467A-31F3-B14BF5C247BF}"/>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6</a:t>
            </a:fld>
            <a:endParaRPr lang="en-US" sz="1600" dirty="0"/>
          </a:p>
        </p:txBody>
      </p:sp>
      <p:sp>
        <p:nvSpPr>
          <p:cNvPr id="4" name="Footer Placeholder 3">
            <a:extLst>
              <a:ext uri="{FF2B5EF4-FFF2-40B4-BE49-F238E27FC236}">
                <a16:creationId xmlns:a16="http://schemas.microsoft.com/office/drawing/2014/main" id="{30C3D2B9-FB15-EA04-0BAA-4629745AB132}"/>
              </a:ext>
            </a:extLst>
          </p:cNvPr>
          <p:cNvSpPr txBox="1">
            <a:spLocks/>
          </p:cNvSpPr>
          <p:nvPr/>
        </p:nvSpPr>
        <p:spPr>
          <a:xfrm>
            <a:off x="2802002" y="6519294"/>
            <a:ext cx="7453745" cy="232292"/>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NSLS II-MAX IV Workshop: Fourth and Future Generation Light Source Design Challenges</a:t>
            </a:r>
          </a:p>
        </p:txBody>
      </p:sp>
    </p:spTree>
    <p:extLst>
      <p:ext uri="{BB962C8B-B14F-4D97-AF65-F5344CB8AC3E}">
        <p14:creationId xmlns:p14="http://schemas.microsoft.com/office/powerpoint/2010/main" val="3007307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1CB21-43D9-166D-D992-E807F461F8D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5B828E5-080D-73CE-B9E6-9A81B83C376A}"/>
              </a:ext>
            </a:extLst>
          </p:cNvPr>
          <p:cNvSpPr txBox="1"/>
          <p:nvPr/>
        </p:nvSpPr>
        <p:spPr>
          <a:xfrm>
            <a:off x="634874" y="116199"/>
            <a:ext cx="3736472" cy="523220"/>
          </a:xfrm>
          <a:prstGeom prst="rect">
            <a:avLst/>
          </a:prstGeom>
          <a:noFill/>
        </p:spPr>
        <p:txBody>
          <a:bodyPr wrap="none" rtlCol="0">
            <a:spAutoFit/>
          </a:bodyPr>
          <a:lstStyle/>
          <a:p>
            <a:r>
              <a:rPr lang="en-US" sz="2800" b="1" dirty="0">
                <a:solidFill>
                  <a:srgbClr val="7030A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Operations &amp; Reliability</a:t>
            </a:r>
          </a:p>
        </p:txBody>
      </p:sp>
      <p:sp>
        <p:nvSpPr>
          <p:cNvPr id="4" name="TextBox 3">
            <a:extLst>
              <a:ext uri="{FF2B5EF4-FFF2-40B4-BE49-F238E27FC236}">
                <a16:creationId xmlns:a16="http://schemas.microsoft.com/office/drawing/2014/main" id="{570695E5-E772-FAD6-7394-A7AB2DB0A5AF}"/>
              </a:ext>
            </a:extLst>
          </p:cNvPr>
          <p:cNvSpPr txBox="1"/>
          <p:nvPr/>
        </p:nvSpPr>
        <p:spPr>
          <a:xfrm>
            <a:off x="644088" y="844646"/>
            <a:ext cx="10784388" cy="1508105"/>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Operations goal is 500mA and 30pm-rad with &gt;97% reliability for ~5000 hours</a:t>
            </a:r>
          </a:p>
          <a:p>
            <a:pPr marL="914400" lvl="1" indent="-4572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Scheduled for 4800 hours in FY26 &amp; 4900 hours in FY27</a:t>
            </a:r>
          </a:p>
          <a:p>
            <a:pPr marL="457200" indent="-457200">
              <a:buFont typeface="Arial" panose="020B0604020202020204" pitchFamily="34" charset="0"/>
              <a:buChar char="•"/>
            </a:pPr>
            <a:endParaRPr lang="en-US" sz="2400" b="1"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endParaRPr lang="en-US" sz="24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0A8562C2-E39C-1B4D-C913-D3BF9A6B7B99}"/>
              </a:ext>
            </a:extLst>
          </p:cNvPr>
          <p:cNvSpPr txBox="1"/>
          <p:nvPr/>
        </p:nvSpPr>
        <p:spPr>
          <a:xfrm>
            <a:off x="644088" y="4321167"/>
            <a:ext cx="6003600" cy="1631216"/>
          </a:xfrm>
          <a:prstGeom prst="rect">
            <a:avLst/>
          </a:prstGeom>
          <a:noFill/>
        </p:spPr>
        <p:txBody>
          <a:bodyPr wrap="square" rtlCol="0">
            <a:spAutoFit/>
          </a:bodyPr>
          <a:lstStyle/>
          <a:p>
            <a:pPr marL="457200" indent="-4572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Major installation activities occur during machine shutdowns</a:t>
            </a:r>
          </a:p>
          <a:p>
            <a:pPr marL="457200" indent="-4572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Three machine shutdowns per year (~4 weeks each)</a:t>
            </a:r>
          </a:p>
          <a:p>
            <a:pPr marL="457200" indent="-4572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Two-day maintenance period every 3 weeks</a:t>
            </a:r>
          </a:p>
          <a:p>
            <a:pPr marL="457200" indent="-4572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Studies period 2-3 times per month</a:t>
            </a:r>
          </a:p>
        </p:txBody>
      </p:sp>
      <p:pic>
        <p:nvPicPr>
          <p:cNvPr id="8" name="Picture 7">
            <a:extLst>
              <a:ext uri="{FF2B5EF4-FFF2-40B4-BE49-F238E27FC236}">
                <a16:creationId xmlns:a16="http://schemas.microsoft.com/office/drawing/2014/main" id="{0661AC06-3C53-34AF-E74B-E3F151EEC4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97604" y="1655210"/>
            <a:ext cx="9262872" cy="2609521"/>
          </a:xfrm>
          <a:prstGeom prst="rect">
            <a:avLst/>
          </a:prstGeom>
        </p:spPr>
      </p:pic>
      <p:sp>
        <p:nvSpPr>
          <p:cNvPr id="10" name="Content Placeholder 2">
            <a:extLst>
              <a:ext uri="{FF2B5EF4-FFF2-40B4-BE49-F238E27FC236}">
                <a16:creationId xmlns:a16="http://schemas.microsoft.com/office/drawing/2014/main" id="{20A80D52-DCB9-306F-39D3-903DC90CEE6A}"/>
              </a:ext>
            </a:extLst>
          </p:cNvPr>
          <p:cNvSpPr txBox="1">
            <a:spLocks/>
          </p:cNvSpPr>
          <p:nvPr/>
        </p:nvSpPr>
        <p:spPr>
          <a:xfrm>
            <a:off x="4718345" y="2840069"/>
            <a:ext cx="1060663" cy="25609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105C78"/>
                </a:solidFill>
                <a:cs typeface="Arial"/>
              </a:rPr>
              <a:t>Power Dip</a:t>
            </a:r>
            <a:endParaRPr lang="en-US" sz="1400" b="1" dirty="0">
              <a:solidFill>
                <a:srgbClr val="105C78"/>
              </a:solidFill>
            </a:endParaRPr>
          </a:p>
        </p:txBody>
      </p:sp>
      <p:sp>
        <p:nvSpPr>
          <p:cNvPr id="11" name="Content Placeholder 2">
            <a:extLst>
              <a:ext uri="{FF2B5EF4-FFF2-40B4-BE49-F238E27FC236}">
                <a16:creationId xmlns:a16="http://schemas.microsoft.com/office/drawing/2014/main" id="{212022A7-EF8B-37DC-6366-CEC590699965}"/>
              </a:ext>
            </a:extLst>
          </p:cNvPr>
          <p:cNvSpPr txBox="1">
            <a:spLocks/>
          </p:cNvSpPr>
          <p:nvPr/>
        </p:nvSpPr>
        <p:spPr>
          <a:xfrm>
            <a:off x="5824728" y="3132197"/>
            <a:ext cx="1234440" cy="25609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rgbClr val="105C78"/>
                </a:solidFill>
                <a:cs typeface="Arial"/>
              </a:rPr>
              <a:t>Site CA loss</a:t>
            </a:r>
            <a:endParaRPr lang="en-US" sz="1400" b="1" dirty="0">
              <a:solidFill>
                <a:srgbClr val="105C78"/>
              </a:solidFill>
            </a:endParaRPr>
          </a:p>
        </p:txBody>
      </p:sp>
      <p:cxnSp>
        <p:nvCxnSpPr>
          <p:cNvPr id="16" name="Straight Arrow Connector 15">
            <a:extLst>
              <a:ext uri="{FF2B5EF4-FFF2-40B4-BE49-F238E27FC236}">
                <a16:creationId xmlns:a16="http://schemas.microsoft.com/office/drawing/2014/main" id="{4053D129-3C8C-4B33-1C70-987794BBE57A}"/>
              </a:ext>
            </a:extLst>
          </p:cNvPr>
          <p:cNvCxnSpPr>
            <a:cxnSpLocks/>
          </p:cNvCxnSpPr>
          <p:nvPr/>
        </p:nvCxnSpPr>
        <p:spPr>
          <a:xfrm flipV="1">
            <a:off x="5661660" y="2255753"/>
            <a:ext cx="868680" cy="68042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FC8E980-EEDB-550D-5CA3-2DFB6706DAE1}"/>
              </a:ext>
            </a:extLst>
          </p:cNvPr>
          <p:cNvCxnSpPr>
            <a:cxnSpLocks/>
          </p:cNvCxnSpPr>
          <p:nvPr/>
        </p:nvCxnSpPr>
        <p:spPr>
          <a:xfrm flipV="1">
            <a:off x="6412994" y="2422717"/>
            <a:ext cx="309329" cy="70948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A4FD281-BD73-1417-23E9-8F959BFB2D08}"/>
              </a:ext>
            </a:extLst>
          </p:cNvPr>
          <p:cNvPicPr>
            <a:picLocks noChangeAspect="1"/>
          </p:cNvPicPr>
          <p:nvPr/>
        </p:nvPicPr>
        <p:blipFill>
          <a:blip r:embed="rId3" cstate="screen">
            <a:extLst>
              <a:ext uri="{28A0092B-C50C-407E-A947-70E740481C1C}">
                <a14:useLocalDpi xmlns:a14="http://schemas.microsoft.com/office/drawing/2010/main"/>
              </a:ext>
            </a:extLst>
          </a:blip>
          <a:srcRect l="9000" t="13295" r="8950" b="6800"/>
          <a:stretch>
            <a:fillRect/>
          </a:stretch>
        </p:blipFill>
        <p:spPr>
          <a:xfrm>
            <a:off x="7536580" y="4303879"/>
            <a:ext cx="3957858" cy="2168082"/>
          </a:xfrm>
          <a:prstGeom prst="rect">
            <a:avLst/>
          </a:prstGeom>
        </p:spPr>
      </p:pic>
      <p:sp>
        <p:nvSpPr>
          <p:cNvPr id="17" name="Slide Number Placeholder 3">
            <a:extLst>
              <a:ext uri="{FF2B5EF4-FFF2-40B4-BE49-F238E27FC236}">
                <a16:creationId xmlns:a16="http://schemas.microsoft.com/office/drawing/2014/main" id="{163C4BB3-01C0-5397-FD14-4C64EF7E5F91}"/>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7</a:t>
            </a:fld>
            <a:endParaRPr lang="en-US" sz="1600" dirty="0"/>
          </a:p>
        </p:txBody>
      </p:sp>
      <p:sp>
        <p:nvSpPr>
          <p:cNvPr id="7" name="Footer Placeholder 3">
            <a:extLst>
              <a:ext uri="{FF2B5EF4-FFF2-40B4-BE49-F238E27FC236}">
                <a16:creationId xmlns:a16="http://schemas.microsoft.com/office/drawing/2014/main" id="{AD64560F-C785-A473-48B9-10DBD15BC77F}"/>
              </a:ext>
            </a:extLst>
          </p:cNvPr>
          <p:cNvSpPr txBox="1">
            <a:spLocks/>
          </p:cNvSpPr>
          <p:nvPr/>
        </p:nvSpPr>
        <p:spPr>
          <a:xfrm>
            <a:off x="2802002" y="6519294"/>
            <a:ext cx="7453745" cy="232292"/>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NSLS II-MAX IV Workshop: Fourth and Future Generation Light Source Design Challenges</a:t>
            </a:r>
          </a:p>
        </p:txBody>
      </p:sp>
    </p:spTree>
    <p:extLst>
      <p:ext uri="{BB962C8B-B14F-4D97-AF65-F5344CB8AC3E}">
        <p14:creationId xmlns:p14="http://schemas.microsoft.com/office/powerpoint/2010/main" val="3898737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B187A-3CAC-72EE-210B-78CF1270D3C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4A7D37F-43D3-CC61-D866-6DA00C562CEB}"/>
              </a:ext>
            </a:extLst>
          </p:cNvPr>
          <p:cNvSpPr txBox="1">
            <a:spLocks/>
          </p:cNvSpPr>
          <p:nvPr/>
        </p:nvSpPr>
        <p:spPr>
          <a:xfrm>
            <a:off x="4552950" y="2643188"/>
            <a:ext cx="3775393" cy="590931"/>
          </a:xfrm>
          <a:prstGeom prst="rect">
            <a:avLst/>
          </a:prstGeom>
        </p:spPr>
        <p:txBody>
          <a:bodyPr wrap="none">
            <a:sp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600" dirty="0">
                <a:solidFill>
                  <a:srgbClr val="7030A0"/>
                </a:solidFill>
                <a:effectLst>
                  <a:outerShdw blurRad="38100" dist="38100" dir="2700000" algn="tl">
                    <a:srgbClr val="000000">
                      <a:alpha val="43137"/>
                    </a:srgbClr>
                  </a:outerShdw>
                </a:effectLst>
                <a:latin typeface="Arial" panose="020B0604020202020204"/>
                <a:ea typeface="Calibri"/>
                <a:cs typeface="Calibri"/>
              </a:rPr>
              <a:t>NSLS-II upgrade</a:t>
            </a:r>
            <a:endParaRPr kumimoji="0" lang="en-US" sz="36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panose="020B0604020202020204"/>
              <a:ea typeface="Calibri" panose="020F0502020204030204" pitchFamily="34" charset="0"/>
              <a:cs typeface="Calibri" panose="020F0502020204030204" pitchFamily="34" charset="0"/>
            </a:endParaRPr>
          </a:p>
        </p:txBody>
      </p:sp>
      <p:sp>
        <p:nvSpPr>
          <p:cNvPr id="3" name="Slide Number Placeholder 3">
            <a:extLst>
              <a:ext uri="{FF2B5EF4-FFF2-40B4-BE49-F238E27FC236}">
                <a16:creationId xmlns:a16="http://schemas.microsoft.com/office/drawing/2014/main" id="{C59AE465-5452-E6C2-774E-3DCF47ED9CB9}"/>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8</a:t>
            </a:fld>
            <a:endParaRPr lang="en-US" sz="1600" dirty="0"/>
          </a:p>
        </p:txBody>
      </p:sp>
      <p:pic>
        <p:nvPicPr>
          <p:cNvPr id="5" name="Picture 4">
            <a:extLst>
              <a:ext uri="{FF2B5EF4-FFF2-40B4-BE49-F238E27FC236}">
                <a16:creationId xmlns:a16="http://schemas.microsoft.com/office/drawing/2014/main" id="{C5FBB696-4608-C43F-AAB4-953D3DB13E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18294" y="3674509"/>
            <a:ext cx="1545308" cy="1992244"/>
          </a:xfrm>
          <a:prstGeom prst="rect">
            <a:avLst/>
          </a:prstGeom>
        </p:spPr>
      </p:pic>
      <p:pic>
        <p:nvPicPr>
          <p:cNvPr id="7" name="Picture 6">
            <a:extLst>
              <a:ext uri="{FF2B5EF4-FFF2-40B4-BE49-F238E27FC236}">
                <a16:creationId xmlns:a16="http://schemas.microsoft.com/office/drawing/2014/main" id="{7B5CFA70-43BB-63CA-DF42-BD56CFCF871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21834" y="4029291"/>
            <a:ext cx="2576437" cy="1448229"/>
          </a:xfrm>
          <a:prstGeom prst="rect">
            <a:avLst/>
          </a:prstGeom>
        </p:spPr>
      </p:pic>
      <p:sp>
        <p:nvSpPr>
          <p:cNvPr id="9" name="TextBox 8">
            <a:extLst>
              <a:ext uri="{FF2B5EF4-FFF2-40B4-BE49-F238E27FC236}">
                <a16:creationId xmlns:a16="http://schemas.microsoft.com/office/drawing/2014/main" id="{4F47C340-483E-E26A-E247-0EDEF2F4B3C3}"/>
              </a:ext>
            </a:extLst>
          </p:cNvPr>
          <p:cNvSpPr txBox="1"/>
          <p:nvPr/>
        </p:nvSpPr>
        <p:spPr>
          <a:xfrm>
            <a:off x="1842737" y="3631750"/>
            <a:ext cx="678391" cy="369332"/>
          </a:xfrm>
          <a:prstGeom prst="rect">
            <a:avLst/>
          </a:prstGeom>
          <a:noFill/>
        </p:spPr>
        <p:txBody>
          <a:bodyPr wrap="none" rtlCol="0">
            <a:spAutoFit/>
          </a:bodyPr>
          <a:lstStyle/>
          <a:p>
            <a:r>
              <a:rPr lang="en-US" dirty="0"/>
              <a:t>2021</a:t>
            </a:r>
          </a:p>
        </p:txBody>
      </p:sp>
      <p:sp>
        <p:nvSpPr>
          <p:cNvPr id="11" name="TextBox 10">
            <a:extLst>
              <a:ext uri="{FF2B5EF4-FFF2-40B4-BE49-F238E27FC236}">
                <a16:creationId xmlns:a16="http://schemas.microsoft.com/office/drawing/2014/main" id="{0DE2F9AE-C13D-E8C8-B9A5-DEBDDF8AEDBC}"/>
              </a:ext>
            </a:extLst>
          </p:cNvPr>
          <p:cNvSpPr txBox="1"/>
          <p:nvPr/>
        </p:nvSpPr>
        <p:spPr>
          <a:xfrm>
            <a:off x="6119880" y="5108188"/>
            <a:ext cx="678391" cy="369332"/>
          </a:xfrm>
          <a:prstGeom prst="rect">
            <a:avLst/>
          </a:prstGeom>
          <a:noFill/>
        </p:spPr>
        <p:txBody>
          <a:bodyPr wrap="none" rtlCol="0">
            <a:spAutoFit/>
          </a:bodyPr>
          <a:lstStyle/>
          <a:p>
            <a:r>
              <a:rPr lang="en-US" dirty="0">
                <a:solidFill>
                  <a:schemeClr val="bg1"/>
                </a:solidFill>
              </a:rPr>
              <a:t>2024</a:t>
            </a:r>
          </a:p>
        </p:txBody>
      </p:sp>
      <p:pic>
        <p:nvPicPr>
          <p:cNvPr id="15" name="Picture 14">
            <a:extLst>
              <a:ext uri="{FF2B5EF4-FFF2-40B4-BE49-F238E27FC236}">
                <a16:creationId xmlns:a16="http://schemas.microsoft.com/office/drawing/2014/main" id="{78467639-631E-FDF3-F6A8-AD38539AE81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88456" y="3811931"/>
            <a:ext cx="3380390" cy="1882948"/>
          </a:xfrm>
          <a:prstGeom prst="rect">
            <a:avLst/>
          </a:prstGeom>
        </p:spPr>
      </p:pic>
      <p:sp>
        <p:nvSpPr>
          <p:cNvPr id="17" name="TextBox 16">
            <a:extLst>
              <a:ext uri="{FF2B5EF4-FFF2-40B4-BE49-F238E27FC236}">
                <a16:creationId xmlns:a16="http://schemas.microsoft.com/office/drawing/2014/main" id="{D3B38A4F-97A6-9782-A984-4DB63C590663}"/>
              </a:ext>
            </a:extLst>
          </p:cNvPr>
          <p:cNvSpPr txBox="1"/>
          <p:nvPr/>
        </p:nvSpPr>
        <p:spPr>
          <a:xfrm>
            <a:off x="2323532" y="6431446"/>
            <a:ext cx="9550698" cy="307777"/>
          </a:xfrm>
          <a:prstGeom prst="rect">
            <a:avLst/>
          </a:prstGeom>
          <a:noFill/>
        </p:spPr>
        <p:txBody>
          <a:bodyPr wrap="square">
            <a:spAutoFit/>
          </a:bodyPr>
          <a:lstStyle/>
          <a:p>
            <a:r>
              <a:rPr lang="en-US" sz="1400" dirty="0">
                <a:solidFill>
                  <a:srgbClr val="0070C0"/>
                </a:solidFill>
              </a:rPr>
              <a:t>https://science.osti.gov/-/media/About/pdf/scac/meetings/2026/BES-101-for-SCAC--20260327-no-backups.pdf</a:t>
            </a:r>
          </a:p>
        </p:txBody>
      </p:sp>
      <p:sp>
        <p:nvSpPr>
          <p:cNvPr id="19" name="TextBox 18">
            <a:extLst>
              <a:ext uri="{FF2B5EF4-FFF2-40B4-BE49-F238E27FC236}">
                <a16:creationId xmlns:a16="http://schemas.microsoft.com/office/drawing/2014/main" id="{71D7DEBF-A9F6-659E-21DD-CE9B2B318EF7}"/>
              </a:ext>
            </a:extLst>
          </p:cNvPr>
          <p:cNvSpPr txBox="1"/>
          <p:nvPr/>
        </p:nvSpPr>
        <p:spPr>
          <a:xfrm>
            <a:off x="8963599" y="3506251"/>
            <a:ext cx="697627" cy="369332"/>
          </a:xfrm>
          <a:prstGeom prst="rect">
            <a:avLst/>
          </a:prstGeom>
          <a:noFill/>
        </p:spPr>
        <p:txBody>
          <a:bodyPr wrap="none" rtlCol="0">
            <a:spAutoFit/>
          </a:bodyPr>
          <a:lstStyle/>
          <a:p>
            <a:r>
              <a:rPr lang="en-US" dirty="0">
                <a:solidFill>
                  <a:srgbClr val="FF0000"/>
                </a:solidFill>
              </a:rPr>
              <a:t>2026</a:t>
            </a:r>
          </a:p>
        </p:txBody>
      </p:sp>
      <p:sp>
        <p:nvSpPr>
          <p:cNvPr id="21" name="TextBox 16">
            <a:extLst>
              <a:ext uri="{FF2B5EF4-FFF2-40B4-BE49-F238E27FC236}">
                <a16:creationId xmlns:a16="http://schemas.microsoft.com/office/drawing/2014/main" id="{00EB2397-2C63-5823-8790-4EB0876C0B88}"/>
              </a:ext>
            </a:extLst>
          </p:cNvPr>
          <p:cNvSpPr txBox="1"/>
          <p:nvPr/>
        </p:nvSpPr>
        <p:spPr>
          <a:xfrm>
            <a:off x="8400866" y="5754338"/>
            <a:ext cx="2283136" cy="24622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0" lang="en-US" sz="10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B. Nair and A. Schwarts</a:t>
            </a:r>
            <a:endParaRPr kumimoji="0" lang="en-US" sz="1000" b="0" i="0" u="none" strike="noStrike" kern="12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Aptos" panose="020B0004020202020204" pitchFamily="34" charset="0"/>
            </a:endParaRPr>
          </a:p>
        </p:txBody>
      </p:sp>
      <p:sp>
        <p:nvSpPr>
          <p:cNvPr id="25" name="TextBox 16">
            <a:extLst>
              <a:ext uri="{FF2B5EF4-FFF2-40B4-BE49-F238E27FC236}">
                <a16:creationId xmlns:a16="http://schemas.microsoft.com/office/drawing/2014/main" id="{C1B0E37A-AF11-20FC-B6F6-AD536D70C560}"/>
              </a:ext>
            </a:extLst>
          </p:cNvPr>
          <p:cNvSpPr txBox="1"/>
          <p:nvPr/>
        </p:nvSpPr>
        <p:spPr>
          <a:xfrm>
            <a:off x="3488897" y="5694879"/>
            <a:ext cx="2283136" cy="24622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0" lang="en-US" sz="10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rPr>
              <a:t>NSLS-II proposals</a:t>
            </a:r>
            <a:endParaRPr kumimoji="0" lang="en-US" sz="1000" b="0" i="0" u="none" strike="noStrike" kern="12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247958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DD0C0-C4AE-9C84-D2D0-F0D080F633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689560-55F7-CA7A-3283-071510C8F013}"/>
              </a:ext>
            </a:extLst>
          </p:cNvPr>
          <p:cNvSpPr>
            <a:spLocks noGrp="1"/>
          </p:cNvSpPr>
          <p:nvPr>
            <p:ph type="title"/>
          </p:nvPr>
        </p:nvSpPr>
        <p:spPr>
          <a:xfrm>
            <a:off x="567186" y="-61"/>
            <a:ext cx="10977114" cy="981436"/>
          </a:xfrm>
        </p:spPr>
        <p:txBody>
          <a:bodyPr>
            <a:normAutofit/>
          </a:bodyPr>
          <a:lstStyle/>
          <a:p>
            <a:r>
              <a:rPr lang="en-US" sz="2800" dirty="0">
                <a:solidFill>
                  <a:srgbClr val="7030A0"/>
                </a:solidFill>
                <a:effectLst>
                  <a:outerShdw blurRad="38100" dist="38100" dir="2700000" algn="tl">
                    <a:srgbClr val="000000">
                      <a:alpha val="43137"/>
                    </a:srgbClr>
                  </a:outerShdw>
                </a:effectLst>
              </a:rPr>
              <a:t>NSLS-IIU: future high-brightness synchrotron light source</a:t>
            </a:r>
          </a:p>
        </p:txBody>
      </p:sp>
      <p:sp>
        <p:nvSpPr>
          <p:cNvPr id="3" name="TextBox 2">
            <a:extLst>
              <a:ext uri="{FF2B5EF4-FFF2-40B4-BE49-F238E27FC236}">
                <a16:creationId xmlns:a16="http://schemas.microsoft.com/office/drawing/2014/main" id="{E7BC6633-A08F-585E-B873-D7D7B4D1BAE6}"/>
              </a:ext>
            </a:extLst>
          </p:cNvPr>
          <p:cNvSpPr txBox="1"/>
          <p:nvPr/>
        </p:nvSpPr>
        <p:spPr>
          <a:xfrm>
            <a:off x="394315" y="940417"/>
            <a:ext cx="5458617" cy="4252446"/>
          </a:xfrm>
          <a:prstGeom prst="rect">
            <a:avLst/>
          </a:prstGeom>
          <a:noFill/>
        </p:spPr>
        <p:txBody>
          <a:bodyPr wrap="square" lIns="91440" tIns="45720" rIns="91440" bIns="45720" rtlCol="0" anchor="t">
            <a:spAutoFit/>
          </a:bodyPr>
          <a:lstStyle/>
          <a:p>
            <a:pPr>
              <a:spcBef>
                <a:spcPts val="600"/>
              </a:spcBef>
            </a:pPr>
            <a:r>
              <a:rPr lang="en-US" sz="1600" dirty="0"/>
              <a:t>The science calls for a source of world-leading brightness between 1 and 10 keV, is competitive over a broader range and is equipped with a portfolio of scattering, imaging, and spectroscopy beamlines. </a:t>
            </a:r>
            <a:endParaRPr lang="en-US" sz="200" dirty="0"/>
          </a:p>
          <a:p>
            <a:pPr>
              <a:spcBef>
                <a:spcPts val="600"/>
              </a:spcBef>
            </a:pPr>
            <a:endParaRPr lang="en-US" sz="200" b="1" dirty="0"/>
          </a:p>
          <a:p>
            <a:pPr>
              <a:spcBef>
                <a:spcPts val="600"/>
              </a:spcBef>
            </a:pPr>
            <a:endParaRPr lang="en-US" sz="200" b="1" dirty="0"/>
          </a:p>
          <a:p>
            <a:pPr>
              <a:spcBef>
                <a:spcPts val="600"/>
              </a:spcBef>
            </a:pPr>
            <a:r>
              <a:rPr lang="en-US" sz="1600" b="1" dirty="0"/>
              <a:t>NSLS-IIU answers this need</a:t>
            </a:r>
          </a:p>
          <a:p>
            <a:pPr>
              <a:spcBef>
                <a:spcPts val="1600"/>
              </a:spcBef>
            </a:pPr>
            <a:r>
              <a:rPr lang="en-US" sz="1600" b="1" dirty="0">
                <a:cs typeface="Arial" panose="020B0604020202020204"/>
              </a:rPr>
              <a:t>Upgrade goals:</a:t>
            </a:r>
            <a:endParaRPr lang="en-US" sz="1600" b="1" dirty="0">
              <a:solidFill>
                <a:srgbClr val="808080"/>
              </a:solidFill>
              <a:cs typeface="Arial" panose="020B0604020202020204"/>
            </a:endParaRPr>
          </a:p>
          <a:p>
            <a:pPr marL="233363" lvl="1" indent="-233363">
              <a:spcBef>
                <a:spcPts val="600"/>
              </a:spcBef>
              <a:buFont typeface="Courier New" panose="02070309020205020404" pitchFamily="49" charset="0"/>
              <a:buChar char="o"/>
            </a:pPr>
            <a:r>
              <a:rPr lang="en-US" sz="1600" dirty="0">
                <a:cs typeface="Arial" panose="020B0604020202020204"/>
              </a:rPr>
              <a:t> x120 in brightness at 10 keV, x15 at 1 keV</a:t>
            </a:r>
            <a:endParaRPr lang="en-US" sz="1600" dirty="0">
              <a:solidFill>
                <a:srgbClr val="808080"/>
              </a:solidFill>
              <a:cs typeface="Arial" panose="020B0604020202020204"/>
            </a:endParaRPr>
          </a:p>
          <a:p>
            <a:pPr marL="233363" lvl="1" indent="-233363">
              <a:spcBef>
                <a:spcPts val="600"/>
              </a:spcBef>
              <a:buFont typeface="Courier New" panose="02070309020205020404" pitchFamily="49" charset="0"/>
              <a:buChar char="o"/>
            </a:pPr>
            <a:r>
              <a:rPr lang="en-US" sz="1600" dirty="0">
                <a:cs typeface="Arial" panose="020B0604020202020204"/>
              </a:rPr>
              <a:t>Preserve present source locations to utilize existing beamlines</a:t>
            </a:r>
          </a:p>
          <a:p>
            <a:pPr marL="233363" lvl="1" indent="-233363">
              <a:spcBef>
                <a:spcPts val="600"/>
              </a:spcBef>
              <a:buFont typeface="Courier New" panose="02070309020205020404" pitchFamily="49" charset="0"/>
              <a:buChar char="o"/>
            </a:pPr>
            <a:r>
              <a:rPr lang="en-US" sz="1600" dirty="0">
                <a:cs typeface="Arial" panose="020B0604020202020204"/>
              </a:rPr>
              <a:t> Utilize advanced insertion devices</a:t>
            </a:r>
          </a:p>
          <a:p>
            <a:pPr marL="233363" lvl="1" indent="-233363">
              <a:spcBef>
                <a:spcPts val="600"/>
              </a:spcBef>
              <a:buFont typeface="Courier New" panose="02070309020205020404" pitchFamily="49" charset="0"/>
              <a:buChar char="o"/>
            </a:pPr>
            <a:r>
              <a:rPr lang="en-US" sz="1600" dirty="0">
                <a:cs typeface="Arial" panose="020B0604020202020204"/>
              </a:rPr>
              <a:t> Minimize power consumption</a:t>
            </a:r>
            <a:endParaRPr lang="en-US" sz="1600" dirty="0">
              <a:solidFill>
                <a:srgbClr val="808080"/>
              </a:solidFill>
              <a:cs typeface="Arial" panose="020B0604020202020204"/>
            </a:endParaRPr>
          </a:p>
          <a:p>
            <a:pPr marL="233363" lvl="1" indent="-233363">
              <a:spcBef>
                <a:spcPts val="600"/>
              </a:spcBef>
              <a:buFont typeface="Courier New" panose="02070309020205020404" pitchFamily="49" charset="0"/>
              <a:buChar char="o"/>
            </a:pPr>
            <a:r>
              <a:rPr lang="en-US" sz="1600" dirty="0">
                <a:cs typeface="Arial" panose="020B0604020202020204"/>
              </a:rPr>
              <a:t> Increase reliability</a:t>
            </a:r>
            <a:endParaRPr lang="en-US" sz="1600" dirty="0">
              <a:solidFill>
                <a:srgbClr val="808080"/>
              </a:solidFill>
              <a:cs typeface="Arial" panose="020B0604020202020204"/>
            </a:endParaRPr>
          </a:p>
          <a:p>
            <a:pPr marL="233363" lvl="1" indent="-233363">
              <a:spcBef>
                <a:spcPts val="600"/>
              </a:spcBef>
              <a:buFont typeface="Courier New" panose="02070309020205020404" pitchFamily="49" charset="0"/>
              <a:buChar char="o"/>
            </a:pPr>
            <a:r>
              <a:rPr lang="en-US" sz="1600" dirty="0">
                <a:cs typeface="Arial" panose="020B0604020202020204"/>
              </a:rPr>
              <a:t> Dark time &lt;1 year</a:t>
            </a:r>
            <a:endParaRPr lang="en-US" sz="1600" dirty="0">
              <a:solidFill>
                <a:srgbClr val="808080"/>
              </a:solidFill>
              <a:cs typeface="Arial" panose="020B0604020202020204"/>
            </a:endParaRPr>
          </a:p>
        </p:txBody>
      </p:sp>
      <p:sp>
        <p:nvSpPr>
          <p:cNvPr id="7" name="TextBox 6">
            <a:extLst>
              <a:ext uri="{FF2B5EF4-FFF2-40B4-BE49-F238E27FC236}">
                <a16:creationId xmlns:a16="http://schemas.microsoft.com/office/drawing/2014/main" id="{D08AE411-F7D6-18F4-66D1-9F59EFBFB33A}"/>
              </a:ext>
            </a:extLst>
          </p:cNvPr>
          <p:cNvSpPr txBox="1"/>
          <p:nvPr/>
        </p:nvSpPr>
        <p:spPr>
          <a:xfrm>
            <a:off x="857364" y="6099770"/>
            <a:ext cx="10477271" cy="400110"/>
          </a:xfrm>
          <a:prstGeom prst="rect">
            <a:avLst/>
          </a:prstGeom>
          <a:noFill/>
        </p:spPr>
        <p:txBody>
          <a:bodyPr wrap="square" lIns="91440" tIns="45720" rIns="91440" bIns="45720" anchor="t">
            <a:spAutoFit/>
          </a:bodyPr>
          <a:lstStyle/>
          <a:p>
            <a:pPr algn="ctr"/>
            <a:r>
              <a:rPr lang="en-US" sz="2000" b="1" dirty="0">
                <a:solidFill>
                  <a:schemeClr val="tx2"/>
                </a:solidFill>
              </a:rPr>
              <a:t>Secure international competitiveness in the next decade and beyond</a:t>
            </a:r>
            <a:endParaRPr lang="en-US" sz="2000" dirty="0">
              <a:solidFill>
                <a:schemeClr val="tx2"/>
              </a:solidFill>
              <a:cs typeface="Arial"/>
            </a:endParaRPr>
          </a:p>
        </p:txBody>
      </p:sp>
      <p:sp>
        <p:nvSpPr>
          <p:cNvPr id="6" name="Slide Number Placeholder 3">
            <a:extLst>
              <a:ext uri="{FF2B5EF4-FFF2-40B4-BE49-F238E27FC236}">
                <a16:creationId xmlns:a16="http://schemas.microsoft.com/office/drawing/2014/main" id="{40C8E68D-0AFF-E01C-2B61-CFE8AF58ACBF}"/>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9</a:t>
            </a:fld>
            <a:endParaRPr lang="en-US" sz="1600" dirty="0"/>
          </a:p>
        </p:txBody>
      </p:sp>
      <p:grpSp>
        <p:nvGrpSpPr>
          <p:cNvPr id="4" name="Group 3">
            <a:extLst>
              <a:ext uri="{FF2B5EF4-FFF2-40B4-BE49-F238E27FC236}">
                <a16:creationId xmlns:a16="http://schemas.microsoft.com/office/drawing/2014/main" id="{FF0910D2-BC63-EB85-3092-EFD8F4CC3B79}"/>
              </a:ext>
            </a:extLst>
          </p:cNvPr>
          <p:cNvGrpSpPr/>
          <p:nvPr/>
        </p:nvGrpSpPr>
        <p:grpSpPr>
          <a:xfrm>
            <a:off x="5716020" y="981375"/>
            <a:ext cx="6319097" cy="4693284"/>
            <a:chOff x="6633052" y="1129810"/>
            <a:chExt cx="5437924" cy="4026213"/>
          </a:xfrm>
        </p:grpSpPr>
        <p:pic>
          <p:nvPicPr>
            <p:cNvPr id="5" name="Picture 4" descr="A graph showing the different types of soft and hard&#10;&#10;Description automatically generated with medium confidence">
              <a:extLst>
                <a:ext uri="{FF2B5EF4-FFF2-40B4-BE49-F238E27FC236}">
                  <a16:creationId xmlns:a16="http://schemas.microsoft.com/office/drawing/2014/main" id="{CAE1EBC7-94A8-C540-15F5-0E745D0685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33052" y="1129810"/>
              <a:ext cx="5437924" cy="3863788"/>
            </a:xfrm>
            <a:prstGeom prst="rect">
              <a:avLst/>
            </a:prstGeom>
          </p:spPr>
        </p:pic>
        <p:sp>
          <p:nvSpPr>
            <p:cNvPr id="8" name="TextBox 7">
              <a:extLst>
                <a:ext uri="{FF2B5EF4-FFF2-40B4-BE49-F238E27FC236}">
                  <a16:creationId xmlns:a16="http://schemas.microsoft.com/office/drawing/2014/main" id="{F2E230D9-B2A9-5AE3-8730-92BC292DDB27}"/>
                </a:ext>
              </a:extLst>
            </p:cNvPr>
            <p:cNvSpPr txBox="1"/>
            <p:nvPr/>
          </p:nvSpPr>
          <p:spPr>
            <a:xfrm>
              <a:off x="8654855" y="4862794"/>
              <a:ext cx="2441552" cy="293229"/>
            </a:xfrm>
            <a:prstGeom prst="rect">
              <a:avLst/>
            </a:prstGeom>
            <a:noFill/>
          </p:spPr>
          <p:txBody>
            <a:bodyPr wrap="square">
              <a:spAutoFit/>
            </a:bodyPr>
            <a:lstStyle/>
            <a:p>
              <a:endParaRPr lang="en-US" sz="1100" dirty="0">
                <a:solidFill>
                  <a:srgbClr val="0070C0"/>
                </a:solidFill>
              </a:endParaRPr>
            </a:p>
          </p:txBody>
        </p:sp>
        <p:cxnSp>
          <p:nvCxnSpPr>
            <p:cNvPr id="10" name="Straight Arrow Connector 9">
              <a:extLst>
                <a:ext uri="{FF2B5EF4-FFF2-40B4-BE49-F238E27FC236}">
                  <a16:creationId xmlns:a16="http://schemas.microsoft.com/office/drawing/2014/main" id="{B538DD04-70E0-9F5C-6121-8AAE792E0686}"/>
                </a:ext>
              </a:extLst>
            </p:cNvPr>
            <p:cNvCxnSpPr>
              <a:cxnSpLocks/>
            </p:cNvCxnSpPr>
            <p:nvPr/>
          </p:nvCxnSpPr>
          <p:spPr>
            <a:xfrm flipV="1">
              <a:off x="10246658" y="1707777"/>
              <a:ext cx="0" cy="15015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D649858-AF78-6CC2-8F11-BFC08C6B5A25}"/>
                </a:ext>
              </a:extLst>
            </p:cNvPr>
            <p:cNvCxnSpPr>
              <a:cxnSpLocks/>
            </p:cNvCxnSpPr>
            <p:nvPr/>
          </p:nvCxnSpPr>
          <p:spPr>
            <a:xfrm flipV="1">
              <a:off x="9076764" y="2577352"/>
              <a:ext cx="0" cy="86061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D49B418-AA91-7212-7D03-49BAF786F222}"/>
                </a:ext>
              </a:extLst>
            </p:cNvPr>
            <p:cNvCxnSpPr>
              <a:cxnSpLocks/>
            </p:cNvCxnSpPr>
            <p:nvPr/>
          </p:nvCxnSpPr>
          <p:spPr>
            <a:xfrm>
              <a:off x="10569388" y="3384177"/>
              <a:ext cx="1284193" cy="0"/>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9" name="TextBox 16">
            <a:extLst>
              <a:ext uri="{FF2B5EF4-FFF2-40B4-BE49-F238E27FC236}">
                <a16:creationId xmlns:a16="http://schemas.microsoft.com/office/drawing/2014/main" id="{52B7F12D-9F32-C8EA-7629-0133E142F2EE}"/>
              </a:ext>
            </a:extLst>
          </p:cNvPr>
          <p:cNvSpPr txBox="1"/>
          <p:nvPr/>
        </p:nvSpPr>
        <p:spPr>
          <a:xfrm>
            <a:off x="9451626" y="5350083"/>
            <a:ext cx="2279559"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0" lang="en-US" sz="1400" b="0" i="1" u="none" kern="1200" cap="none" spc="0" normalizeH="0" baseline="0" noProof="0" dirty="0">
                <a:ln>
                  <a:noFill/>
                </a:ln>
                <a:solidFill>
                  <a:srgbClr val="00B0F0"/>
                </a:solidFill>
                <a:effectLst/>
                <a:uLnTx/>
                <a:uFillTx/>
                <a:latin typeface="Aptos" panose="020B0004020202020204" pitchFamily="34" charset="0"/>
                <a:ea typeface="+mn-ea"/>
                <a:cs typeface="+mn-cs"/>
              </a:rPr>
              <a:t>D.</a:t>
            </a:r>
            <a:r>
              <a:rPr kumimoji="0" lang="en-US" sz="1400" b="0" i="0" u="none" kern="1200" cap="none" spc="0" normalizeH="0" baseline="0" noProof="0" dirty="0">
                <a:ln>
                  <a:noFill/>
                </a:ln>
                <a:solidFill>
                  <a:srgbClr val="00B0F0"/>
                </a:solidFill>
                <a:effectLst/>
                <a:uLnTx/>
                <a:uFillTx/>
                <a:latin typeface="Aptos" panose="020B0004020202020204" pitchFamily="34" charset="0"/>
                <a:ea typeface="Times New Roman" panose="02020603050405020304" pitchFamily="18" charset="0"/>
                <a:cs typeface="Aptos" panose="020B0004020202020204" pitchFamily="34" charset="0"/>
              </a:rPr>
              <a:t> Hidas (2023)</a:t>
            </a:r>
            <a:endParaRPr kumimoji="0" lang="en-US" sz="1400" b="0" i="0" u="none" kern="1200" cap="none" spc="0" normalizeH="0" baseline="0" noProof="0" dirty="0">
              <a:ln>
                <a:noFill/>
              </a:ln>
              <a:solidFill>
                <a:srgbClr val="00B0F0"/>
              </a:solidFill>
              <a:effectLst/>
              <a:uLnTx/>
              <a:uFillTx/>
              <a:latin typeface="Aptos" panose="020B0004020202020204" pitchFamily="34" charset="0"/>
              <a:ea typeface="Aptos" panose="020B0004020202020204" pitchFamily="34" charset="0"/>
              <a:cs typeface="Aptos" panose="020B0004020202020204" pitchFamily="34" charset="0"/>
            </a:endParaRPr>
          </a:p>
        </p:txBody>
      </p:sp>
      <p:sp>
        <p:nvSpPr>
          <p:cNvPr id="17" name="TextBox 16">
            <a:extLst>
              <a:ext uri="{FF2B5EF4-FFF2-40B4-BE49-F238E27FC236}">
                <a16:creationId xmlns:a16="http://schemas.microsoft.com/office/drawing/2014/main" id="{DF441C1E-2FDC-C52B-374D-D1B3EF1CE4C7}"/>
              </a:ext>
            </a:extLst>
          </p:cNvPr>
          <p:cNvSpPr txBox="1"/>
          <p:nvPr/>
        </p:nvSpPr>
        <p:spPr>
          <a:xfrm>
            <a:off x="3943230" y="5607880"/>
            <a:ext cx="5171287" cy="369332"/>
          </a:xfrm>
          <a:prstGeom prst="rect">
            <a:avLst/>
          </a:prstGeom>
          <a:noFill/>
        </p:spPr>
        <p:txBody>
          <a:bodyPr wrap="none" rtlCol="0">
            <a:spAutoFit/>
          </a:bodyPr>
          <a:lstStyle/>
          <a:p>
            <a:r>
              <a:rPr lang="en-US" dirty="0"/>
              <a:t>Goals: 4 GeV, &lt;40 pm rad emittance in flat beam</a:t>
            </a:r>
          </a:p>
        </p:txBody>
      </p:sp>
      <p:sp>
        <p:nvSpPr>
          <p:cNvPr id="14" name="Footer Placeholder 3">
            <a:extLst>
              <a:ext uri="{FF2B5EF4-FFF2-40B4-BE49-F238E27FC236}">
                <a16:creationId xmlns:a16="http://schemas.microsoft.com/office/drawing/2014/main" id="{067BB611-41A3-E376-F8E5-16F80B2FBAD2}"/>
              </a:ext>
            </a:extLst>
          </p:cNvPr>
          <p:cNvSpPr txBox="1">
            <a:spLocks/>
          </p:cNvSpPr>
          <p:nvPr/>
        </p:nvSpPr>
        <p:spPr>
          <a:xfrm>
            <a:off x="2802002" y="6519294"/>
            <a:ext cx="7453745" cy="232292"/>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NSLS II-MAX IV Workshop: Fourth and Future Generation Light Source Design Challenges</a:t>
            </a:r>
          </a:p>
        </p:txBody>
      </p:sp>
    </p:spTree>
    <p:extLst>
      <p:ext uri="{BB962C8B-B14F-4D97-AF65-F5344CB8AC3E}">
        <p14:creationId xmlns:p14="http://schemas.microsoft.com/office/powerpoint/2010/main" val="1922737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B5F82-0209-BC11-6BA1-2314E40A495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2B3F815-99F1-8D49-2C26-C621145FCA4A}"/>
              </a:ext>
            </a:extLst>
          </p:cNvPr>
          <p:cNvSpPr txBox="1">
            <a:spLocks/>
          </p:cNvSpPr>
          <p:nvPr/>
        </p:nvSpPr>
        <p:spPr>
          <a:xfrm>
            <a:off x="1390650" y="2590801"/>
            <a:ext cx="8503353" cy="1089529"/>
          </a:xfrm>
          <a:prstGeom prst="rect">
            <a:avLst/>
          </a:prstGeom>
        </p:spPr>
        <p:txBody>
          <a:bodyPr wrap="none">
            <a:sp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pPr fontAlgn="base"/>
            <a:r>
              <a:rPr lang="en-US" sz="3600" dirty="0">
                <a:solidFill>
                  <a:srgbClr val="7030A0"/>
                </a:solidFill>
                <a:effectLst>
                  <a:outerShdw blurRad="38100" dist="38100" dir="2700000" algn="tl">
                    <a:srgbClr val="000000">
                      <a:alpha val="43137"/>
                    </a:srgbClr>
                  </a:outerShdw>
                </a:effectLst>
              </a:rPr>
              <a:t>Complex Bend (CB) concept</a:t>
            </a:r>
          </a:p>
          <a:p>
            <a:pPr fontAlgn="base"/>
            <a:r>
              <a:rPr lang="en-US" sz="3600" dirty="0">
                <a:solidFill>
                  <a:srgbClr val="7030A0"/>
                </a:solidFill>
                <a:effectLst>
                  <a:outerShdw blurRad="38100" dist="38100" dir="2700000" algn="tl">
                    <a:srgbClr val="000000">
                      <a:alpha val="43137"/>
                    </a:srgbClr>
                  </a:outerShdw>
                </a:effectLst>
              </a:rPr>
              <a:t>Triple Complex Bend Achromat lattice</a:t>
            </a:r>
          </a:p>
        </p:txBody>
      </p:sp>
      <p:sp>
        <p:nvSpPr>
          <p:cNvPr id="3" name="Slide Number Placeholder 3">
            <a:extLst>
              <a:ext uri="{FF2B5EF4-FFF2-40B4-BE49-F238E27FC236}">
                <a16:creationId xmlns:a16="http://schemas.microsoft.com/office/drawing/2014/main" id="{BEB4568A-F0B2-6794-EE77-EE5A52CC3362}"/>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10</a:t>
            </a:fld>
            <a:endParaRPr lang="en-US" sz="1600" dirty="0"/>
          </a:p>
        </p:txBody>
      </p:sp>
    </p:spTree>
    <p:extLst>
      <p:ext uri="{BB962C8B-B14F-4D97-AF65-F5344CB8AC3E}">
        <p14:creationId xmlns:p14="http://schemas.microsoft.com/office/powerpoint/2010/main" val="2595620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1EBE0-0B3A-CF40-FBB0-FDB65FD96BCD}"/>
              </a:ext>
            </a:extLst>
          </p:cNvPr>
          <p:cNvSpPr>
            <a:spLocks noGrp="1"/>
          </p:cNvSpPr>
          <p:nvPr>
            <p:ph type="title"/>
          </p:nvPr>
        </p:nvSpPr>
        <p:spPr>
          <a:xfrm>
            <a:off x="571501" y="53227"/>
            <a:ext cx="11049000" cy="746874"/>
          </a:xfrm>
        </p:spPr>
        <p:txBody>
          <a:bodyPr>
            <a:normAutofit/>
          </a:bodyPr>
          <a:lstStyle/>
          <a:p>
            <a:r>
              <a:rPr lang="en-US" sz="2800" dirty="0">
                <a:solidFill>
                  <a:srgbClr val="7030A0"/>
                </a:solidFill>
                <a:effectLst>
                  <a:outerShdw blurRad="38100" dist="38100" dir="2700000" algn="tl">
                    <a:srgbClr val="000000">
                      <a:alpha val="43137"/>
                    </a:srgbClr>
                  </a:outerShdw>
                </a:effectLst>
              </a:rPr>
              <a:t>Benefits of CB approach</a:t>
            </a:r>
          </a:p>
        </p:txBody>
      </p:sp>
      <p:sp>
        <p:nvSpPr>
          <p:cNvPr id="3" name="Content Placeholder 2">
            <a:extLst>
              <a:ext uri="{FF2B5EF4-FFF2-40B4-BE49-F238E27FC236}">
                <a16:creationId xmlns:a16="http://schemas.microsoft.com/office/drawing/2014/main" id="{94215A9B-319B-B6B1-81FF-1C5051F8FF90}"/>
              </a:ext>
            </a:extLst>
          </p:cNvPr>
          <p:cNvSpPr>
            <a:spLocks noGrp="1"/>
          </p:cNvSpPr>
          <p:nvPr>
            <p:ph idx="1"/>
          </p:nvPr>
        </p:nvSpPr>
        <p:spPr>
          <a:xfrm>
            <a:off x="465150" y="770999"/>
            <a:ext cx="5965944" cy="4855717"/>
          </a:xfrm>
        </p:spPr>
        <p:txBody>
          <a:bodyPr>
            <a:normAutofit lnSpcReduction="10000"/>
          </a:bodyPr>
          <a:lstStyle/>
          <a:p>
            <a:pPr marL="0" indent="0"/>
            <a:r>
              <a:rPr lang="en-US" sz="1800" dirty="0"/>
              <a:t>1. MBA lattices feature much tighter arrangement of elements as compared with DBAs/TBAs</a:t>
            </a:r>
          </a:p>
          <a:p>
            <a:pPr marL="914400" lvl="1" indent="-457200"/>
            <a:r>
              <a:rPr lang="en-US" sz="1600" dirty="0"/>
              <a:t>Large number of magnets</a:t>
            </a:r>
          </a:p>
          <a:p>
            <a:pPr marL="914400" lvl="1" indent="-457200"/>
            <a:r>
              <a:rPr lang="en-US" sz="1600" dirty="0"/>
              <a:t>Small diameter of vacuum chambers </a:t>
            </a:r>
            <a:r>
              <a:rPr lang="en-US" sz="1600" dirty="0">
                <a:sym typeface="Wingdings" panose="05000000000000000000" pitchFamily="2" charset="2"/>
              </a:rPr>
              <a:t>constrains conductivity = more pumping required</a:t>
            </a:r>
          </a:p>
          <a:p>
            <a:pPr marL="914400" lvl="1" indent="-457200"/>
            <a:r>
              <a:rPr lang="en-US" sz="1600" dirty="0">
                <a:sym typeface="Wingdings" panose="05000000000000000000" pitchFamily="2" charset="2"/>
              </a:rPr>
              <a:t>Strong focusing results for large number of diagnostics and correctors</a:t>
            </a:r>
          </a:p>
          <a:p>
            <a:pPr marL="457200" indent="-457200">
              <a:buFont typeface="Arial" panose="020B0604020202020204" pitchFamily="34" charset="0"/>
              <a:buChar char="•"/>
            </a:pPr>
            <a:r>
              <a:rPr lang="en-US" sz="1800" dirty="0">
                <a:sym typeface="Wingdings" panose="05000000000000000000" pitchFamily="2" charset="2"/>
              </a:rPr>
              <a:t>Due to tight composition of CB lattice, we free up more room for IDs and accelerator components </a:t>
            </a:r>
          </a:p>
          <a:p>
            <a:pPr marL="0" indent="0"/>
            <a:endParaRPr lang="en-US" altLang="en-US" sz="1800" dirty="0"/>
          </a:p>
          <a:p>
            <a:pPr marL="0" indent="0"/>
            <a:r>
              <a:rPr lang="en-US" altLang="en-US" sz="1800" dirty="0"/>
              <a:t>2. Relaying on Permanent magnet technology for majority of the lattice magnets</a:t>
            </a:r>
          </a:p>
          <a:p>
            <a:pPr marL="457200" indent="-457200">
              <a:buFont typeface="Arial" panose="020B0604020202020204" pitchFamily="34" charset="0"/>
              <a:buChar char="•"/>
            </a:pPr>
            <a:r>
              <a:rPr lang="en-US" altLang="en-US" sz="1800" dirty="0"/>
              <a:t>NSLS-IIU magnets at 3 GeV (4 GeV) will consume </a:t>
            </a:r>
            <a:r>
              <a:rPr lang="en-US" altLang="en-US" sz="1800" dirty="0">
                <a:solidFill>
                  <a:srgbClr val="FF0000"/>
                </a:solidFill>
              </a:rPr>
              <a:t>17% </a:t>
            </a:r>
            <a:r>
              <a:rPr lang="en-US" altLang="en-US" sz="1800" dirty="0"/>
              <a:t>(</a:t>
            </a:r>
            <a:r>
              <a:rPr lang="en-US" altLang="en-US" sz="1800" dirty="0">
                <a:solidFill>
                  <a:srgbClr val="FF0000"/>
                </a:solidFill>
              </a:rPr>
              <a:t>30%</a:t>
            </a:r>
            <a:r>
              <a:rPr lang="en-US" altLang="en-US" sz="1800" dirty="0"/>
              <a:t>) of power relative to NSLS-II magnets</a:t>
            </a:r>
          </a:p>
          <a:p>
            <a:pPr marL="0" indent="0"/>
            <a:endParaRPr lang="en-US" sz="1800" dirty="0"/>
          </a:p>
          <a:p>
            <a:pPr marL="0" indent="0"/>
            <a:r>
              <a:rPr lang="en-US" sz="1800" dirty="0"/>
              <a:t>3. Low </a:t>
            </a:r>
            <a:r>
              <a:rPr lang="en-US" sz="1800" dirty="0">
                <a:sym typeface="Symbol" panose="05050102010706020507" pitchFamily="18" charset="2"/>
              </a:rPr>
              <a:t></a:t>
            </a:r>
            <a:r>
              <a:rPr lang="en-US" sz="1800" baseline="-25000" dirty="0">
                <a:sym typeface="Symbol" panose="05050102010706020507" pitchFamily="18" charset="2"/>
              </a:rPr>
              <a:t>x</a:t>
            </a:r>
            <a:r>
              <a:rPr lang="en-US" sz="1800" dirty="0">
                <a:sym typeface="Symbol" panose="05050102010706020507" pitchFamily="18" charset="2"/>
              </a:rPr>
              <a:t>: </a:t>
            </a:r>
            <a:r>
              <a:rPr lang="en-US" sz="1800" dirty="0"/>
              <a:t>792 m long ring with 23 pm at 3 GeV</a:t>
            </a:r>
          </a:p>
          <a:p>
            <a:pPr marL="457200" lvl="1" indent="0"/>
            <a:r>
              <a:rPr lang="en-US" sz="1400" dirty="0"/>
              <a:t>IBS sets the limit at 3-4 GeV</a:t>
            </a:r>
          </a:p>
        </p:txBody>
      </p:sp>
      <p:sp>
        <p:nvSpPr>
          <p:cNvPr id="10" name="TextBox 9">
            <a:extLst>
              <a:ext uri="{FF2B5EF4-FFF2-40B4-BE49-F238E27FC236}">
                <a16:creationId xmlns:a16="http://schemas.microsoft.com/office/drawing/2014/main" id="{79F1C122-146A-66FD-EECF-330F8F8A2C10}"/>
              </a:ext>
            </a:extLst>
          </p:cNvPr>
          <p:cNvSpPr txBox="1"/>
          <p:nvPr/>
        </p:nvSpPr>
        <p:spPr>
          <a:xfrm>
            <a:off x="6877551" y="3501525"/>
            <a:ext cx="1612500" cy="1077218"/>
          </a:xfrm>
          <a:prstGeom prst="rect">
            <a:avLst/>
          </a:prstGeom>
          <a:noFill/>
        </p:spPr>
        <p:txBody>
          <a:bodyPr wrap="square" rtlCol="0">
            <a:spAutoFit/>
          </a:bodyPr>
          <a:lstStyle/>
          <a:p>
            <a:r>
              <a:rPr lang="en-US" sz="1400" dirty="0"/>
              <a:t>Early thoughts on MAX-4 upgrade</a:t>
            </a:r>
          </a:p>
          <a:p>
            <a:r>
              <a:rPr lang="en-US" sz="1200" i="1" dirty="0">
                <a:latin typeface="Times New Roman" panose="02020603050405020304" pitchFamily="18" charset="0"/>
                <a:cs typeface="Times New Roman" panose="02020603050405020304" pitchFamily="18" charset="0"/>
              </a:rPr>
              <a:t>E</a:t>
            </a:r>
            <a:r>
              <a:rPr lang="en-US" sz="1200" dirty="0">
                <a:latin typeface="Times New Roman" panose="02020603050405020304" pitchFamily="18" charset="0"/>
                <a:cs typeface="Times New Roman" panose="02020603050405020304" pitchFamily="18" charset="0"/>
              </a:rPr>
              <a:t>=3 GeV</a:t>
            </a:r>
          </a:p>
          <a:p>
            <a:r>
              <a:rPr lang="en-US" sz="1200" i="1" dirty="0">
                <a:latin typeface="Times New Roman" panose="02020603050405020304" pitchFamily="18" charset="0"/>
                <a:cs typeface="Times New Roman" panose="02020603050405020304" pitchFamily="18" charset="0"/>
              </a:rPr>
              <a:t>C</a:t>
            </a:r>
            <a:r>
              <a:rPr lang="en-US" sz="1200" dirty="0">
                <a:latin typeface="Times New Roman" panose="02020603050405020304" pitchFamily="18" charset="0"/>
                <a:cs typeface="Times New Roman" panose="02020603050405020304" pitchFamily="18" charset="0"/>
              </a:rPr>
              <a:t>=528 m</a:t>
            </a:r>
          </a:p>
          <a:p>
            <a:r>
              <a:rPr lang="en-US" sz="1200" dirty="0">
                <a:latin typeface="Times New Roman" panose="02020603050405020304" pitchFamily="18" charset="0"/>
                <a:cs typeface="Times New Roman" panose="02020603050405020304" pitchFamily="18" charset="0"/>
              </a:rPr>
              <a:t>𝜀</a:t>
            </a:r>
            <a:r>
              <a:rPr lang="en-US" sz="1200" i="1" baseline="-25000" dirty="0">
                <a:latin typeface="Times New Roman" panose="02020603050405020304" pitchFamily="18" charset="0"/>
                <a:cs typeface="Times New Roman" panose="02020603050405020304" pitchFamily="18" charset="0"/>
              </a:rPr>
              <a:t>x</a:t>
            </a:r>
            <a:r>
              <a:rPr lang="en-US" sz="1200" dirty="0">
                <a:latin typeface="Times New Roman" panose="02020603050405020304" pitchFamily="18" charset="0"/>
                <a:cs typeface="Times New Roman" panose="02020603050405020304" pitchFamily="18" charset="0"/>
              </a:rPr>
              <a:t>=250</a:t>
            </a:r>
            <a:r>
              <a:rPr lang="en-US" sz="1200" dirty="0">
                <a:latin typeface="Times New Roman" panose="02020603050405020304" pitchFamily="18" charset="0"/>
                <a:cs typeface="Times New Roman" panose="02020603050405020304" pitchFamily="18" charset="0"/>
                <a:sym typeface="Wingdings" panose="05000000000000000000" pitchFamily="2" charset="2"/>
              </a:rPr>
              <a:t>10</a:t>
            </a:r>
            <a:r>
              <a:rPr lang="en-US" sz="1200" dirty="0">
                <a:latin typeface="Times New Roman" panose="02020603050405020304" pitchFamily="18" charset="0"/>
                <a:cs typeface="Times New Roman" panose="02020603050405020304" pitchFamily="18" charset="0"/>
              </a:rPr>
              <a:t> pm</a:t>
            </a:r>
          </a:p>
        </p:txBody>
      </p:sp>
      <p:pic>
        <p:nvPicPr>
          <p:cNvPr id="14" name="Picture 13">
            <a:extLst>
              <a:ext uri="{FF2B5EF4-FFF2-40B4-BE49-F238E27FC236}">
                <a16:creationId xmlns:a16="http://schemas.microsoft.com/office/drawing/2014/main" id="{7A28C335-852B-9667-950A-241E341D9F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26544" y="3497420"/>
            <a:ext cx="3383624" cy="1139669"/>
          </a:xfrm>
          <a:prstGeom prst="rect">
            <a:avLst/>
          </a:prstGeom>
        </p:spPr>
      </p:pic>
      <p:pic>
        <p:nvPicPr>
          <p:cNvPr id="20" name="Picture 19" descr="SR_5-6-NEW_01-22.63.jpg">
            <a:extLst>
              <a:ext uri="{FF2B5EF4-FFF2-40B4-BE49-F238E27FC236}">
                <a16:creationId xmlns:a16="http://schemas.microsoft.com/office/drawing/2014/main" id="{62FCAB88-6A53-C3CA-5269-E9F5B427755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535725" y="1716089"/>
            <a:ext cx="3301493" cy="844374"/>
          </a:xfrm>
          <a:prstGeom prst="rect">
            <a:avLst/>
          </a:prstGeom>
        </p:spPr>
      </p:pic>
      <p:pic>
        <p:nvPicPr>
          <p:cNvPr id="21" name="Picture 20" descr="SR_5-6-NEW_01-22.62.jpg">
            <a:extLst>
              <a:ext uri="{FF2B5EF4-FFF2-40B4-BE49-F238E27FC236}">
                <a16:creationId xmlns:a16="http://schemas.microsoft.com/office/drawing/2014/main" id="{BD967523-078D-48B6-5B71-900F19088F0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531135" y="2635646"/>
            <a:ext cx="3310672" cy="771662"/>
          </a:xfrm>
          <a:prstGeom prst="rect">
            <a:avLst/>
          </a:prstGeom>
        </p:spPr>
      </p:pic>
      <p:sp>
        <p:nvSpPr>
          <p:cNvPr id="22" name="TextBox 21">
            <a:extLst>
              <a:ext uri="{FF2B5EF4-FFF2-40B4-BE49-F238E27FC236}">
                <a16:creationId xmlns:a16="http://schemas.microsoft.com/office/drawing/2014/main" id="{2941AE47-D922-EC8D-8748-EBD97C638160}"/>
              </a:ext>
            </a:extLst>
          </p:cNvPr>
          <p:cNvSpPr txBox="1"/>
          <p:nvPr/>
        </p:nvSpPr>
        <p:spPr>
          <a:xfrm>
            <a:off x="3959476" y="5551512"/>
            <a:ext cx="2346229" cy="861774"/>
          </a:xfrm>
          <a:prstGeom prst="rect">
            <a:avLst/>
          </a:prstGeom>
          <a:noFill/>
        </p:spPr>
        <p:txBody>
          <a:bodyPr wrap="square" rtlCol="0">
            <a:spAutoFit/>
          </a:bodyPr>
          <a:lstStyle/>
          <a:p>
            <a:r>
              <a:rPr lang="en-US" sz="1400" dirty="0"/>
              <a:t>NSLS-IIU:</a:t>
            </a:r>
          </a:p>
          <a:p>
            <a:r>
              <a:rPr lang="en-US" sz="1200" i="1" dirty="0">
                <a:latin typeface="Times New Roman" panose="02020603050405020304" pitchFamily="18" charset="0"/>
                <a:cs typeface="Times New Roman" panose="02020603050405020304" pitchFamily="18" charset="0"/>
              </a:rPr>
              <a:t>E</a:t>
            </a:r>
            <a:r>
              <a:rPr lang="en-US" sz="1200" dirty="0">
                <a:latin typeface="Times New Roman" panose="02020603050405020304" pitchFamily="18" charset="0"/>
                <a:cs typeface="Times New Roman" panose="02020603050405020304" pitchFamily="18" charset="0"/>
              </a:rPr>
              <a:t>=3-4 GeV</a:t>
            </a:r>
          </a:p>
          <a:p>
            <a:r>
              <a:rPr lang="en-US" sz="1200" i="1" dirty="0">
                <a:latin typeface="Times New Roman" panose="02020603050405020304" pitchFamily="18" charset="0"/>
                <a:cs typeface="Times New Roman" panose="02020603050405020304" pitchFamily="18" charset="0"/>
              </a:rPr>
              <a:t>C</a:t>
            </a:r>
            <a:r>
              <a:rPr lang="en-US" sz="1200" dirty="0">
                <a:latin typeface="Times New Roman" panose="02020603050405020304" pitchFamily="18" charset="0"/>
                <a:cs typeface="Times New Roman" panose="02020603050405020304" pitchFamily="18" charset="0"/>
              </a:rPr>
              <a:t>=792 m</a:t>
            </a:r>
          </a:p>
          <a:p>
            <a:r>
              <a:rPr lang="en-US" sz="1200" dirty="0">
                <a:latin typeface="Times New Roman" panose="02020603050405020304" pitchFamily="18" charset="0"/>
                <a:cs typeface="Times New Roman" panose="02020603050405020304" pitchFamily="18" charset="0"/>
              </a:rPr>
              <a:t>𝜀</a:t>
            </a:r>
            <a:r>
              <a:rPr lang="en-US" sz="1200" i="1" baseline="-25000" dirty="0">
                <a:latin typeface="Times New Roman" panose="02020603050405020304" pitchFamily="18" charset="0"/>
                <a:cs typeface="Times New Roman" panose="02020603050405020304" pitchFamily="18" charset="0"/>
              </a:rPr>
              <a:t>x</a:t>
            </a:r>
            <a:r>
              <a:rPr lang="en-US" sz="1200" dirty="0">
                <a:latin typeface="Times New Roman" panose="02020603050405020304" pitchFamily="18" charset="0"/>
                <a:cs typeface="Times New Roman" panose="02020603050405020304" pitchFamily="18" charset="0"/>
              </a:rPr>
              <a:t>=35 pm</a:t>
            </a:r>
          </a:p>
        </p:txBody>
      </p:sp>
      <p:pic>
        <p:nvPicPr>
          <p:cNvPr id="24" name="Picture 23">
            <a:extLst>
              <a:ext uri="{FF2B5EF4-FFF2-40B4-BE49-F238E27FC236}">
                <a16:creationId xmlns:a16="http://schemas.microsoft.com/office/drawing/2014/main" id="{FF415510-5023-DCC0-2C35-6D0BF335A6E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607589" y="60769"/>
            <a:ext cx="3273786" cy="1478663"/>
          </a:xfrm>
          <a:prstGeom prst="rect">
            <a:avLst/>
          </a:prstGeom>
        </p:spPr>
      </p:pic>
      <p:sp>
        <p:nvSpPr>
          <p:cNvPr id="25" name="TextBox 24">
            <a:extLst>
              <a:ext uri="{FF2B5EF4-FFF2-40B4-BE49-F238E27FC236}">
                <a16:creationId xmlns:a16="http://schemas.microsoft.com/office/drawing/2014/main" id="{C2DC7FAD-FFC3-EE1B-D1CA-1896F7ACD1D9}"/>
              </a:ext>
            </a:extLst>
          </p:cNvPr>
          <p:cNvSpPr txBox="1"/>
          <p:nvPr/>
        </p:nvSpPr>
        <p:spPr>
          <a:xfrm>
            <a:off x="6981615" y="275179"/>
            <a:ext cx="1234633" cy="861774"/>
          </a:xfrm>
          <a:prstGeom prst="rect">
            <a:avLst/>
          </a:prstGeom>
          <a:noFill/>
        </p:spPr>
        <p:txBody>
          <a:bodyPr wrap="none" rtlCol="0">
            <a:spAutoFit/>
          </a:bodyPr>
          <a:lstStyle/>
          <a:p>
            <a:r>
              <a:rPr lang="en-US" sz="1400" dirty="0"/>
              <a:t>APS/APS-U</a:t>
            </a:r>
          </a:p>
          <a:p>
            <a:r>
              <a:rPr lang="en-US" sz="1200" i="1" dirty="0">
                <a:latin typeface="Times New Roman" panose="02020603050405020304" pitchFamily="18" charset="0"/>
                <a:cs typeface="Times New Roman" panose="02020603050405020304" pitchFamily="18" charset="0"/>
              </a:rPr>
              <a:t>E</a:t>
            </a:r>
            <a:r>
              <a:rPr lang="en-US" sz="1200" dirty="0">
                <a:latin typeface="Times New Roman" panose="02020603050405020304" pitchFamily="18" charset="0"/>
                <a:cs typeface="Times New Roman" panose="02020603050405020304" pitchFamily="18" charset="0"/>
              </a:rPr>
              <a:t>=7</a:t>
            </a:r>
            <a:r>
              <a:rPr lang="en-US" sz="1200" dirty="0">
                <a:latin typeface="Times New Roman" panose="02020603050405020304" pitchFamily="18" charset="0"/>
                <a:cs typeface="Times New Roman" panose="02020603050405020304" pitchFamily="18" charset="0"/>
                <a:sym typeface="Wingdings" panose="05000000000000000000" pitchFamily="2" charset="2"/>
              </a:rPr>
              <a:t>6</a:t>
            </a:r>
            <a:r>
              <a:rPr lang="en-US" sz="1200" dirty="0">
                <a:latin typeface="Times New Roman" panose="02020603050405020304" pitchFamily="18" charset="0"/>
                <a:cs typeface="Times New Roman" panose="02020603050405020304" pitchFamily="18" charset="0"/>
              </a:rPr>
              <a:t> GeV</a:t>
            </a:r>
          </a:p>
          <a:p>
            <a:r>
              <a:rPr lang="en-US" sz="1200" i="1" dirty="0">
                <a:latin typeface="Times New Roman" panose="02020603050405020304" pitchFamily="18" charset="0"/>
                <a:cs typeface="Times New Roman" panose="02020603050405020304" pitchFamily="18" charset="0"/>
              </a:rPr>
              <a:t>C</a:t>
            </a:r>
            <a:r>
              <a:rPr lang="en-US" sz="1200" dirty="0">
                <a:latin typeface="Times New Roman" panose="02020603050405020304" pitchFamily="18" charset="0"/>
                <a:cs typeface="Times New Roman" panose="02020603050405020304" pitchFamily="18" charset="0"/>
              </a:rPr>
              <a:t>=1104 m</a:t>
            </a:r>
          </a:p>
          <a:p>
            <a:r>
              <a:rPr lang="en-US" sz="1200" dirty="0">
                <a:latin typeface="Times New Roman" panose="02020603050405020304" pitchFamily="18" charset="0"/>
                <a:cs typeface="Times New Roman" panose="02020603050405020304" pitchFamily="18" charset="0"/>
              </a:rPr>
              <a:t>𝜀</a:t>
            </a:r>
            <a:r>
              <a:rPr lang="en-US" sz="1200" i="1" baseline="-25000" dirty="0">
                <a:latin typeface="Times New Roman" panose="02020603050405020304" pitchFamily="18" charset="0"/>
                <a:cs typeface="Times New Roman" panose="02020603050405020304" pitchFamily="18" charset="0"/>
              </a:rPr>
              <a:t>x</a:t>
            </a:r>
            <a:r>
              <a:rPr lang="en-US" sz="1200" dirty="0">
                <a:latin typeface="Times New Roman" panose="02020603050405020304" pitchFamily="18" charset="0"/>
                <a:cs typeface="Times New Roman" panose="02020603050405020304" pitchFamily="18" charset="0"/>
              </a:rPr>
              <a:t>=3100</a:t>
            </a:r>
            <a:r>
              <a:rPr lang="en-US" sz="1200" dirty="0">
                <a:latin typeface="Times New Roman" panose="02020603050405020304" pitchFamily="18" charset="0"/>
                <a:cs typeface="Times New Roman" panose="02020603050405020304" pitchFamily="18" charset="0"/>
                <a:sym typeface="Wingdings" panose="05000000000000000000" pitchFamily="2" charset="2"/>
              </a:rPr>
              <a:t>36</a:t>
            </a:r>
            <a:r>
              <a:rPr lang="en-US" sz="1200" dirty="0">
                <a:latin typeface="Times New Roman" panose="02020603050405020304" pitchFamily="18" charset="0"/>
                <a:cs typeface="Times New Roman" panose="02020603050405020304" pitchFamily="18" charset="0"/>
              </a:rPr>
              <a:t> pm</a:t>
            </a:r>
          </a:p>
        </p:txBody>
      </p:sp>
      <p:sp>
        <p:nvSpPr>
          <p:cNvPr id="6" name="Slide Number Placeholder 3">
            <a:extLst>
              <a:ext uri="{FF2B5EF4-FFF2-40B4-BE49-F238E27FC236}">
                <a16:creationId xmlns:a16="http://schemas.microsoft.com/office/drawing/2014/main" id="{4C21CA72-81C6-4EBA-D28C-F3CBA4075939}"/>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11</a:t>
            </a:fld>
            <a:endParaRPr lang="en-US" sz="1600" dirty="0"/>
          </a:p>
        </p:txBody>
      </p:sp>
      <p:pic>
        <p:nvPicPr>
          <p:cNvPr id="9" name="Picture 8">
            <a:extLst>
              <a:ext uri="{FF2B5EF4-FFF2-40B4-BE49-F238E27FC236}">
                <a16:creationId xmlns:a16="http://schemas.microsoft.com/office/drawing/2014/main" id="{730BB0FA-59B4-98C6-4D41-1C3049758C3C}"/>
              </a:ext>
            </a:extLst>
          </p:cNvPr>
          <p:cNvPicPr>
            <a:picLocks noChangeAspect="1"/>
          </p:cNvPicPr>
          <p:nvPr/>
        </p:nvPicPr>
        <p:blipFill>
          <a:blip r:embed="rId7"/>
          <a:stretch>
            <a:fillRect/>
          </a:stretch>
        </p:blipFill>
        <p:spPr>
          <a:xfrm>
            <a:off x="8730475" y="5116632"/>
            <a:ext cx="2776237" cy="1552132"/>
          </a:xfrm>
          <a:prstGeom prst="rect">
            <a:avLst/>
          </a:prstGeom>
        </p:spPr>
      </p:pic>
      <p:pic>
        <p:nvPicPr>
          <p:cNvPr id="12" name="Picture 11">
            <a:extLst>
              <a:ext uri="{FF2B5EF4-FFF2-40B4-BE49-F238E27FC236}">
                <a16:creationId xmlns:a16="http://schemas.microsoft.com/office/drawing/2014/main" id="{38389C17-F8DE-ADF5-79C3-A50A655A450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926146" y="5597614"/>
            <a:ext cx="3692092" cy="856665"/>
          </a:xfrm>
          <a:prstGeom prst="rect">
            <a:avLst/>
          </a:prstGeom>
        </p:spPr>
      </p:pic>
      <p:sp>
        <p:nvSpPr>
          <p:cNvPr id="15" name="TextBox 14">
            <a:extLst>
              <a:ext uri="{FF2B5EF4-FFF2-40B4-BE49-F238E27FC236}">
                <a16:creationId xmlns:a16="http://schemas.microsoft.com/office/drawing/2014/main" id="{6710F473-22B4-56B8-7174-AE5DC4685741}"/>
              </a:ext>
            </a:extLst>
          </p:cNvPr>
          <p:cNvSpPr txBox="1"/>
          <p:nvPr/>
        </p:nvSpPr>
        <p:spPr>
          <a:xfrm>
            <a:off x="4717753" y="6427113"/>
            <a:ext cx="6097022" cy="430887"/>
          </a:xfrm>
          <a:prstGeom prst="rect">
            <a:avLst/>
          </a:prstGeom>
          <a:noFill/>
        </p:spPr>
        <p:txBody>
          <a:bodyPr wrap="square">
            <a:spAutoFit/>
          </a:bodyPr>
          <a:lstStyle/>
          <a:p>
            <a:r>
              <a:rPr lang="en-US" sz="1050" b="1" dirty="0">
                <a:solidFill>
                  <a:srgbClr val="00B0F0"/>
                </a:solidFill>
              </a:rPr>
              <a:t>NSLSII-ASD-TN--276; BNL--211211-2019-TECH                            </a:t>
            </a:r>
          </a:p>
          <a:p>
            <a:r>
              <a:rPr lang="en-US" sz="1050" b="1" dirty="0">
                <a:solidFill>
                  <a:srgbClr val="00B0F0"/>
                </a:solidFill>
              </a:rPr>
              <a:t>(Shaftan, Smaluk and Wang, Concept of Complex Bend, 2018)</a:t>
            </a:r>
          </a:p>
        </p:txBody>
      </p:sp>
      <p:sp>
        <p:nvSpPr>
          <p:cNvPr id="17" name="TextBox 16">
            <a:extLst>
              <a:ext uri="{FF2B5EF4-FFF2-40B4-BE49-F238E27FC236}">
                <a16:creationId xmlns:a16="http://schemas.microsoft.com/office/drawing/2014/main" id="{668A757A-70F3-57A2-89BF-24F295AC1842}"/>
              </a:ext>
            </a:extLst>
          </p:cNvPr>
          <p:cNvSpPr txBox="1"/>
          <p:nvPr/>
        </p:nvSpPr>
        <p:spPr>
          <a:xfrm>
            <a:off x="6927467" y="2016547"/>
            <a:ext cx="1562584" cy="861774"/>
          </a:xfrm>
          <a:prstGeom prst="rect">
            <a:avLst/>
          </a:prstGeom>
          <a:noFill/>
        </p:spPr>
        <p:txBody>
          <a:bodyPr wrap="square" rtlCol="0">
            <a:spAutoFit/>
          </a:bodyPr>
          <a:lstStyle/>
          <a:p>
            <a:r>
              <a:rPr lang="en-US" sz="1400" dirty="0"/>
              <a:t>ALS/ALS-U</a:t>
            </a:r>
          </a:p>
          <a:p>
            <a:r>
              <a:rPr lang="en-US" sz="1200" i="1" dirty="0">
                <a:latin typeface="Times New Roman" panose="02020603050405020304" pitchFamily="18" charset="0"/>
                <a:cs typeface="Times New Roman" panose="02020603050405020304" pitchFamily="18" charset="0"/>
              </a:rPr>
              <a:t>E</a:t>
            </a:r>
            <a:r>
              <a:rPr lang="en-US" sz="1200" dirty="0">
                <a:latin typeface="Times New Roman" panose="02020603050405020304" pitchFamily="18" charset="0"/>
                <a:cs typeface="Times New Roman" panose="02020603050405020304" pitchFamily="18" charset="0"/>
              </a:rPr>
              <a:t>=1.9</a:t>
            </a:r>
            <a:r>
              <a:rPr lang="en-US" sz="1200" dirty="0">
                <a:latin typeface="Times New Roman" panose="02020603050405020304" pitchFamily="18" charset="0"/>
                <a:cs typeface="Times New Roman" panose="02020603050405020304" pitchFamily="18" charset="0"/>
                <a:sym typeface="Wingdings" panose="05000000000000000000" pitchFamily="2" charset="2"/>
              </a:rPr>
              <a:t></a:t>
            </a:r>
            <a:r>
              <a:rPr lang="en-US" sz="1200" dirty="0">
                <a:latin typeface="Times New Roman" panose="02020603050405020304" pitchFamily="18" charset="0"/>
                <a:cs typeface="Times New Roman" panose="02020603050405020304" pitchFamily="18" charset="0"/>
              </a:rPr>
              <a:t>2 GeV</a:t>
            </a:r>
          </a:p>
          <a:p>
            <a:r>
              <a:rPr lang="en-US" sz="1200" i="1" dirty="0">
                <a:latin typeface="Times New Roman" panose="02020603050405020304" pitchFamily="18" charset="0"/>
                <a:cs typeface="Times New Roman" panose="02020603050405020304" pitchFamily="18" charset="0"/>
              </a:rPr>
              <a:t>C</a:t>
            </a:r>
            <a:r>
              <a:rPr lang="en-US" sz="1200" dirty="0">
                <a:latin typeface="Times New Roman" panose="02020603050405020304" pitchFamily="18" charset="0"/>
                <a:cs typeface="Times New Roman" panose="02020603050405020304" pitchFamily="18" charset="0"/>
              </a:rPr>
              <a:t>=197 m</a:t>
            </a:r>
          </a:p>
          <a:p>
            <a:r>
              <a:rPr lang="en-US" sz="1200" dirty="0">
                <a:latin typeface="Times New Roman" panose="02020603050405020304" pitchFamily="18" charset="0"/>
                <a:cs typeface="Times New Roman" panose="02020603050405020304" pitchFamily="18" charset="0"/>
              </a:rPr>
              <a:t>𝜀</a:t>
            </a:r>
            <a:r>
              <a:rPr lang="en-US" sz="1200" i="1" baseline="-25000" dirty="0">
                <a:latin typeface="Times New Roman" panose="02020603050405020304" pitchFamily="18" charset="0"/>
                <a:cs typeface="Times New Roman" panose="02020603050405020304" pitchFamily="18" charset="0"/>
              </a:rPr>
              <a:t>x</a:t>
            </a:r>
            <a:r>
              <a:rPr lang="en-US" sz="1200" dirty="0">
                <a:latin typeface="Times New Roman" panose="02020603050405020304" pitchFamily="18" charset="0"/>
                <a:cs typeface="Times New Roman" panose="02020603050405020304" pitchFamily="18" charset="0"/>
              </a:rPr>
              <a:t>=2000</a:t>
            </a:r>
            <a:r>
              <a:rPr lang="en-US" sz="1200" dirty="0">
                <a:latin typeface="Times New Roman" panose="02020603050405020304" pitchFamily="18" charset="0"/>
                <a:cs typeface="Times New Roman" panose="02020603050405020304" pitchFamily="18" charset="0"/>
                <a:sym typeface="Wingdings" panose="05000000000000000000" pitchFamily="2" charset="2"/>
              </a:rPr>
              <a:t>70</a:t>
            </a:r>
            <a:r>
              <a:rPr lang="en-US" sz="1200" dirty="0">
                <a:latin typeface="Times New Roman" panose="02020603050405020304" pitchFamily="18" charset="0"/>
                <a:cs typeface="Times New Roman" panose="02020603050405020304" pitchFamily="18" charset="0"/>
              </a:rPr>
              <a:t> pm</a:t>
            </a:r>
          </a:p>
        </p:txBody>
      </p:sp>
    </p:spTree>
    <p:extLst>
      <p:ext uri="{BB962C8B-B14F-4D97-AF65-F5344CB8AC3E}">
        <p14:creationId xmlns:p14="http://schemas.microsoft.com/office/powerpoint/2010/main" val="361050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2821D-77E3-B23E-EA14-FA3509FB8AA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25907E3-10DC-A802-6484-630F333FE7E2}"/>
              </a:ext>
            </a:extLst>
          </p:cNvPr>
          <p:cNvSpPr txBox="1">
            <a:spLocks/>
          </p:cNvSpPr>
          <p:nvPr/>
        </p:nvSpPr>
        <p:spPr>
          <a:xfrm>
            <a:off x="361248" y="104300"/>
            <a:ext cx="8637814" cy="480131"/>
          </a:xfrm>
          <a:prstGeom prst="rect">
            <a:avLst/>
          </a:prstGeom>
        </p:spPr>
        <p:txBody>
          <a:bodyPr wrap="none">
            <a:sp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800" dirty="0">
                <a:solidFill>
                  <a:srgbClr val="7030A0"/>
                </a:solidFill>
                <a:effectLst>
                  <a:outerShdw blurRad="38100" dist="38100" dir="2700000" algn="tl">
                    <a:srgbClr val="000000">
                      <a:alpha val="43137"/>
                    </a:srgbClr>
                  </a:outerShdw>
                </a:effectLst>
                <a:latin typeface="Arial" panose="020B0604020202020204"/>
                <a:ea typeface="Calibri"/>
                <a:cs typeface="Calibri"/>
              </a:rPr>
              <a:t>NSLS-IIU Triple Complex Achromat lattice (TCBA)</a:t>
            </a:r>
            <a:endParaRPr kumimoji="0" lang="en-US" sz="28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panose="020B0604020202020204"/>
              <a:ea typeface="Calibri" panose="020F0502020204030204" pitchFamily="34" charset="0"/>
              <a:cs typeface="Calibri" panose="020F0502020204030204" pitchFamily="34" charset="0"/>
            </a:endParaRPr>
          </a:p>
        </p:txBody>
      </p:sp>
      <p:grpSp>
        <p:nvGrpSpPr>
          <p:cNvPr id="27" name="Group 26">
            <a:extLst>
              <a:ext uri="{FF2B5EF4-FFF2-40B4-BE49-F238E27FC236}">
                <a16:creationId xmlns:a16="http://schemas.microsoft.com/office/drawing/2014/main" id="{5BF5B0B3-374C-8B65-273C-7FF74A7EEAE0}"/>
              </a:ext>
            </a:extLst>
          </p:cNvPr>
          <p:cNvGrpSpPr/>
          <p:nvPr/>
        </p:nvGrpSpPr>
        <p:grpSpPr>
          <a:xfrm>
            <a:off x="7292205" y="1029848"/>
            <a:ext cx="4899794" cy="5656760"/>
            <a:chOff x="7086990" y="883751"/>
            <a:chExt cx="4899794" cy="5656760"/>
          </a:xfrm>
        </p:grpSpPr>
        <p:grpSp>
          <p:nvGrpSpPr>
            <p:cNvPr id="2" name="Group 1">
              <a:extLst>
                <a:ext uri="{FF2B5EF4-FFF2-40B4-BE49-F238E27FC236}">
                  <a16:creationId xmlns:a16="http://schemas.microsoft.com/office/drawing/2014/main" id="{3B224AE3-9B98-305A-BD4A-447D50391340}"/>
                </a:ext>
              </a:extLst>
            </p:cNvPr>
            <p:cNvGrpSpPr/>
            <p:nvPr/>
          </p:nvGrpSpPr>
          <p:grpSpPr>
            <a:xfrm>
              <a:off x="7086990" y="1082185"/>
              <a:ext cx="4663726" cy="1882604"/>
              <a:chOff x="787544" y="1834016"/>
              <a:chExt cx="5029200" cy="2125870"/>
            </a:xfrm>
          </p:grpSpPr>
          <p:pic>
            <p:nvPicPr>
              <p:cNvPr id="5" name="Picture 4" descr="A graph of a graph&#10;&#10;Description automatically generated with medium confidence">
                <a:extLst>
                  <a:ext uri="{FF2B5EF4-FFF2-40B4-BE49-F238E27FC236}">
                    <a16:creationId xmlns:a16="http://schemas.microsoft.com/office/drawing/2014/main" id="{37F80C29-CD62-F529-6BF9-CF7DF37174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7544" y="1834016"/>
                <a:ext cx="5029200" cy="2125870"/>
              </a:xfrm>
              <a:prstGeom prst="rect">
                <a:avLst/>
              </a:prstGeom>
            </p:spPr>
          </p:pic>
          <p:grpSp>
            <p:nvGrpSpPr>
              <p:cNvPr id="6" name="Group 5">
                <a:extLst>
                  <a:ext uri="{FF2B5EF4-FFF2-40B4-BE49-F238E27FC236}">
                    <a16:creationId xmlns:a16="http://schemas.microsoft.com/office/drawing/2014/main" id="{85EBA77A-5D4D-E6A3-4AFC-1C6F80DDF6AC}"/>
                  </a:ext>
                </a:extLst>
              </p:cNvPr>
              <p:cNvGrpSpPr/>
              <p:nvPr/>
            </p:nvGrpSpPr>
            <p:grpSpPr>
              <a:xfrm>
                <a:off x="1623031" y="2141885"/>
                <a:ext cx="1136644" cy="216570"/>
                <a:chOff x="1623031" y="2144109"/>
                <a:chExt cx="1136644" cy="216570"/>
              </a:xfrm>
            </p:grpSpPr>
            <p:cxnSp>
              <p:nvCxnSpPr>
                <p:cNvPr id="8" name="Straight Arrow Connector 7">
                  <a:extLst>
                    <a:ext uri="{FF2B5EF4-FFF2-40B4-BE49-F238E27FC236}">
                      <a16:creationId xmlns:a16="http://schemas.microsoft.com/office/drawing/2014/main" id="{CAC4B74C-9392-CDF4-BA2D-326C6C066F7A}"/>
                    </a:ext>
                  </a:extLst>
                </p:cNvPr>
                <p:cNvCxnSpPr>
                  <a:cxnSpLocks/>
                </p:cNvCxnSpPr>
                <p:nvPr/>
              </p:nvCxnSpPr>
              <p:spPr>
                <a:xfrm>
                  <a:off x="1812412" y="2360679"/>
                  <a:ext cx="757882"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24AC6DE-8FF6-1BF0-E999-C70ADD384B7E}"/>
                        </a:ext>
                      </a:extLst>
                    </p:cNvPr>
                    <p:cNvSpPr txBox="1"/>
                    <p:nvPr/>
                  </p:nvSpPr>
                  <p:spPr>
                    <a:xfrm>
                      <a:off x="1623031" y="2144109"/>
                      <a:ext cx="1136644" cy="153888"/>
                    </a:xfrm>
                    <a:prstGeom prst="rect">
                      <a:avLst/>
                    </a:prstGeom>
                    <a:noFill/>
                  </p:spPr>
                  <p:txBody>
                    <a:bodyPr wrap="square" lIns="0" tIns="0" rIns="0" bIns="0" rtlCol="0">
                      <a:spAutoFit/>
                    </a:bodyPr>
                    <a:lstStyle/>
                    <a:p>
                      <a:pPr/>
                      <a14:m>
                        <m:oMathPara xmlns:m="http://schemas.openxmlformats.org/officeDocument/2006/math">
                          <m:oMath>
                            <m:d>
                              <m:dPr>
                                <m:ctrlPr>
                                  <a:rPr lang="el-GR" sz="1000" b="0" i="1" smtClean="0">
                                    <a:latin typeface="Cambria Math" panose="02040503050406030204" pitchFamily="18" charset="0"/>
                                    <a:ea typeface="Cambria Math" panose="02040503050406030204" pitchFamily="18" charset="0"/>
                                  </a:rPr>
                                </m:ctrlPr>
                              </m:dPr>
                              <m:e>
                                <m:r>
                                  <m:rPr>
                                    <m:sty m:val="p"/>
                                  </m:rPr>
                                  <a:rPr lang="el-GR" sz="1000" b="0" i="1" smtClean="0">
                                    <a:latin typeface="Cambria Math" panose="02040503050406030204" pitchFamily="18" charset="0"/>
                                    <a:ea typeface="Cambria Math" panose="02040503050406030204" pitchFamily="18" charset="0"/>
                                  </a:rPr>
                                  <m:t>Δ</m:t>
                                </m:r>
                                <m:sSub>
                                  <m:sSubPr>
                                    <m:ctrlPr>
                                      <a:rPr lang="el-GR" sz="1000" b="0" i="1" smtClean="0">
                                        <a:latin typeface="Cambria Math" panose="02040503050406030204" pitchFamily="18" charset="0"/>
                                        <a:ea typeface="Cambria Math" panose="02040503050406030204" pitchFamily="18" charset="0"/>
                                      </a:rPr>
                                    </m:ctrlPr>
                                  </m:sSubPr>
                                  <m:e>
                                    <m:r>
                                      <a:rPr lang="el-GR" sz="1000" b="0" i="1" smtClean="0">
                                        <a:latin typeface="Cambria Math" panose="02040503050406030204" pitchFamily="18" charset="0"/>
                                        <a:ea typeface="Cambria Math" panose="02040503050406030204" pitchFamily="18" charset="0"/>
                                      </a:rPr>
                                      <m:t>𝜇</m:t>
                                    </m:r>
                                  </m:e>
                                  <m:sub>
                                    <m:r>
                                      <a:rPr lang="en-US" sz="1000" b="0" i="1" smtClean="0">
                                        <a:latin typeface="Cambria Math" panose="02040503050406030204" pitchFamily="18" charset="0"/>
                                        <a:ea typeface="Cambria Math" panose="02040503050406030204" pitchFamily="18" charset="0"/>
                                      </a:rPr>
                                      <m:t>𝑥</m:t>
                                    </m:r>
                                  </m:sub>
                                </m:sSub>
                                <m:r>
                                  <a:rPr lang="en-US" sz="1000" b="0" i="1" smtClean="0">
                                    <a:latin typeface="Cambria Math" panose="02040503050406030204" pitchFamily="18" charset="0"/>
                                    <a:ea typeface="Cambria Math" panose="02040503050406030204" pitchFamily="18" charset="0"/>
                                  </a:rPr>
                                  <m:t>,</m:t>
                                </m:r>
                                <m:r>
                                  <m:rPr>
                                    <m:sty m:val="p"/>
                                  </m:rPr>
                                  <a:rPr lang="el-GR" sz="1000" i="1">
                                    <a:latin typeface="Cambria Math" panose="02040503050406030204" pitchFamily="18" charset="0"/>
                                    <a:ea typeface="Cambria Math" panose="02040503050406030204" pitchFamily="18" charset="0"/>
                                  </a:rPr>
                                  <m:t>Δ</m:t>
                                </m:r>
                                <m:sSub>
                                  <m:sSubPr>
                                    <m:ctrlPr>
                                      <a:rPr lang="el-GR" sz="1000" i="1">
                                        <a:latin typeface="Cambria Math" panose="02040503050406030204" pitchFamily="18" charset="0"/>
                                        <a:ea typeface="Cambria Math" panose="02040503050406030204" pitchFamily="18" charset="0"/>
                                      </a:rPr>
                                    </m:ctrlPr>
                                  </m:sSubPr>
                                  <m:e>
                                    <m:r>
                                      <a:rPr lang="el-GR" sz="1000" i="1">
                                        <a:latin typeface="Cambria Math" panose="02040503050406030204" pitchFamily="18" charset="0"/>
                                        <a:ea typeface="Cambria Math" panose="02040503050406030204" pitchFamily="18" charset="0"/>
                                      </a:rPr>
                                      <m:t>𝜇</m:t>
                                    </m:r>
                                  </m:e>
                                  <m:sub>
                                    <m:r>
                                      <a:rPr lang="en-US" sz="1000" i="1">
                                        <a:latin typeface="Cambria Math" panose="02040503050406030204" pitchFamily="18" charset="0"/>
                                        <a:ea typeface="Cambria Math" panose="02040503050406030204" pitchFamily="18" charset="0"/>
                                      </a:rPr>
                                      <m:t>𝑥</m:t>
                                    </m:r>
                                  </m:sub>
                                </m:sSub>
                              </m:e>
                            </m:d>
                            <m:r>
                              <a:rPr lang="en-US" sz="1000" b="0" i="1" smtClean="0">
                                <a:latin typeface="Cambria Math" panose="02040503050406030204" pitchFamily="18" charset="0"/>
                              </a:rPr>
                              <m:t>=(3</m:t>
                            </m:r>
                            <m:r>
                              <a:rPr lang="en-US" sz="1000" b="0" i="1" smtClean="0">
                                <a:latin typeface="Cambria Math" panose="02040503050406030204" pitchFamily="18" charset="0"/>
                                <a:ea typeface="Cambria Math" panose="02040503050406030204" pitchFamily="18" charset="0"/>
                              </a:rPr>
                              <m:t>𝜋</m:t>
                            </m:r>
                            <m:r>
                              <a:rPr lang="en-US" sz="1000" b="0" i="1" smtClean="0">
                                <a:latin typeface="Cambria Math" panose="02040503050406030204" pitchFamily="18" charset="0"/>
                                <a:ea typeface="Cambria Math" panose="02040503050406030204" pitchFamily="18" charset="0"/>
                              </a:rPr>
                              <m:t>,</m:t>
                            </m:r>
                            <m:r>
                              <a:rPr lang="en-US" sz="1000" b="0" i="1" smtClean="0">
                                <a:latin typeface="Cambria Math" panose="02040503050406030204" pitchFamily="18" charset="0"/>
                                <a:ea typeface="Cambria Math" panose="02040503050406030204" pitchFamily="18" charset="0"/>
                              </a:rPr>
                              <m:t>𝜋</m:t>
                            </m:r>
                            <m:r>
                              <a:rPr lang="en-US" sz="1000" b="0" i="1" smtClean="0">
                                <a:latin typeface="Cambria Math" panose="02040503050406030204" pitchFamily="18" charset="0"/>
                              </a:rPr>
                              <m:t>)</m:t>
                            </m:r>
                          </m:oMath>
                        </m:oMathPara>
                      </a14:m>
                      <a:endParaRPr lang="en-US" sz="1000" dirty="0"/>
                    </a:p>
                  </p:txBody>
                </p:sp>
              </mc:Choice>
              <mc:Fallback xmlns="">
                <p:sp>
                  <p:nvSpPr>
                    <p:cNvPr id="24" name="TextBox 23">
                      <a:extLst>
                        <a:ext uri="{FF2B5EF4-FFF2-40B4-BE49-F238E27FC236}">
                          <a16:creationId xmlns:a16="http://schemas.microsoft.com/office/drawing/2014/main" id="{C73C338D-3723-1263-3260-0DB82B80AF50}"/>
                        </a:ext>
                      </a:extLst>
                    </p:cNvPr>
                    <p:cNvSpPr txBox="1">
                      <a:spLocks noRot="1" noChangeAspect="1" noMove="1" noResize="1" noEditPoints="1" noAdjustHandles="1" noChangeArrowheads="1" noChangeShapeType="1" noTextEdit="1"/>
                    </p:cNvSpPr>
                    <p:nvPr/>
                  </p:nvSpPr>
                  <p:spPr>
                    <a:xfrm>
                      <a:off x="1623031" y="2144109"/>
                      <a:ext cx="1136644" cy="153888"/>
                    </a:xfrm>
                    <a:prstGeom prst="rect">
                      <a:avLst/>
                    </a:prstGeom>
                    <a:blipFill>
                      <a:blip r:embed="rId4"/>
                      <a:stretch>
                        <a:fillRect b="-172727"/>
                      </a:stretch>
                    </a:blipFill>
                  </p:spPr>
                  <p:txBody>
                    <a:bodyPr/>
                    <a:lstStyle/>
                    <a:p>
                      <a:r>
                        <a:rPr lang="en-US">
                          <a:noFill/>
                        </a:rPr>
                        <a:t> </a:t>
                      </a:r>
                    </a:p>
                  </p:txBody>
                </p:sp>
              </mc:Fallback>
            </mc:AlternateContent>
          </p:grpSp>
        </p:grpSp>
        <p:grpSp>
          <p:nvGrpSpPr>
            <p:cNvPr id="10" name="Group 9">
              <a:extLst>
                <a:ext uri="{FF2B5EF4-FFF2-40B4-BE49-F238E27FC236}">
                  <a16:creationId xmlns:a16="http://schemas.microsoft.com/office/drawing/2014/main" id="{13787E60-594E-BFD5-8C7E-D0BDD2695921}"/>
                </a:ext>
              </a:extLst>
            </p:cNvPr>
            <p:cNvGrpSpPr/>
            <p:nvPr/>
          </p:nvGrpSpPr>
          <p:grpSpPr>
            <a:xfrm>
              <a:off x="7086990" y="3083299"/>
              <a:ext cx="4663726" cy="1723372"/>
              <a:chOff x="787544" y="4252091"/>
              <a:chExt cx="5029200" cy="2129298"/>
            </a:xfrm>
          </p:grpSpPr>
          <p:pic>
            <p:nvPicPr>
              <p:cNvPr id="11" name="Picture 10" descr="A graph of a graph&#10;&#10;Description automatically generated with medium confidence">
                <a:extLst>
                  <a:ext uri="{FF2B5EF4-FFF2-40B4-BE49-F238E27FC236}">
                    <a16:creationId xmlns:a16="http://schemas.microsoft.com/office/drawing/2014/main" id="{C6734A0F-4114-7E68-2EEC-19A9D187F75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7544" y="4252091"/>
                <a:ext cx="5029200" cy="2129298"/>
              </a:xfrm>
              <a:prstGeom prst="rect">
                <a:avLst/>
              </a:prstGeom>
            </p:spPr>
          </p:pic>
          <p:grpSp>
            <p:nvGrpSpPr>
              <p:cNvPr id="12" name="Group 11">
                <a:extLst>
                  <a:ext uri="{FF2B5EF4-FFF2-40B4-BE49-F238E27FC236}">
                    <a16:creationId xmlns:a16="http://schemas.microsoft.com/office/drawing/2014/main" id="{2F0C02B4-0BF0-4CED-F85F-BE377D184598}"/>
                  </a:ext>
                </a:extLst>
              </p:cNvPr>
              <p:cNvGrpSpPr/>
              <p:nvPr/>
            </p:nvGrpSpPr>
            <p:grpSpPr>
              <a:xfrm>
                <a:off x="1623031" y="4545143"/>
                <a:ext cx="1136644" cy="216570"/>
                <a:chOff x="1623031" y="2144109"/>
                <a:chExt cx="1136644" cy="216570"/>
              </a:xfrm>
            </p:grpSpPr>
            <p:cxnSp>
              <p:nvCxnSpPr>
                <p:cNvPr id="13" name="Straight Arrow Connector 12">
                  <a:extLst>
                    <a:ext uri="{FF2B5EF4-FFF2-40B4-BE49-F238E27FC236}">
                      <a16:creationId xmlns:a16="http://schemas.microsoft.com/office/drawing/2014/main" id="{5F7F5CC2-BE69-2615-FA2A-E9E827D1F630}"/>
                    </a:ext>
                  </a:extLst>
                </p:cNvPr>
                <p:cNvCxnSpPr>
                  <a:cxnSpLocks/>
                </p:cNvCxnSpPr>
                <p:nvPr/>
              </p:nvCxnSpPr>
              <p:spPr>
                <a:xfrm>
                  <a:off x="1812412" y="2360679"/>
                  <a:ext cx="757882"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4CCB959-3E09-EE22-CDD5-94E497383535}"/>
                        </a:ext>
                      </a:extLst>
                    </p:cNvPr>
                    <p:cNvSpPr txBox="1"/>
                    <p:nvPr/>
                  </p:nvSpPr>
                  <p:spPr>
                    <a:xfrm>
                      <a:off x="1623031" y="2144109"/>
                      <a:ext cx="1136644" cy="153888"/>
                    </a:xfrm>
                    <a:prstGeom prst="rect">
                      <a:avLst/>
                    </a:prstGeom>
                    <a:noFill/>
                  </p:spPr>
                  <p:txBody>
                    <a:bodyPr wrap="square" lIns="0" tIns="0" rIns="0" bIns="0" rtlCol="0">
                      <a:spAutoFit/>
                    </a:bodyPr>
                    <a:lstStyle/>
                    <a:p>
                      <a:pPr/>
                      <a14:m>
                        <m:oMathPara xmlns:m="http://schemas.openxmlformats.org/officeDocument/2006/math">
                          <m:oMath>
                            <m:d>
                              <m:dPr>
                                <m:ctrlPr>
                                  <a:rPr lang="el-GR" sz="1000" b="0" i="1" smtClean="0">
                                    <a:latin typeface="Cambria Math" panose="02040503050406030204" pitchFamily="18" charset="0"/>
                                    <a:ea typeface="Cambria Math" panose="02040503050406030204" pitchFamily="18" charset="0"/>
                                  </a:rPr>
                                </m:ctrlPr>
                              </m:dPr>
                              <m:e>
                                <m:r>
                                  <m:rPr>
                                    <m:sty m:val="p"/>
                                  </m:rPr>
                                  <a:rPr lang="el-GR" sz="1000" b="0" i="1" smtClean="0">
                                    <a:latin typeface="Cambria Math" panose="02040503050406030204" pitchFamily="18" charset="0"/>
                                    <a:ea typeface="Cambria Math" panose="02040503050406030204" pitchFamily="18" charset="0"/>
                                  </a:rPr>
                                  <m:t>Δ</m:t>
                                </m:r>
                                <m:sSub>
                                  <m:sSubPr>
                                    <m:ctrlPr>
                                      <a:rPr lang="el-GR" sz="1000" b="0" i="1" smtClean="0">
                                        <a:latin typeface="Cambria Math" panose="02040503050406030204" pitchFamily="18" charset="0"/>
                                        <a:ea typeface="Cambria Math" panose="02040503050406030204" pitchFamily="18" charset="0"/>
                                      </a:rPr>
                                    </m:ctrlPr>
                                  </m:sSubPr>
                                  <m:e>
                                    <m:r>
                                      <a:rPr lang="el-GR" sz="1000" b="0" i="1" smtClean="0">
                                        <a:latin typeface="Cambria Math" panose="02040503050406030204" pitchFamily="18" charset="0"/>
                                        <a:ea typeface="Cambria Math" panose="02040503050406030204" pitchFamily="18" charset="0"/>
                                      </a:rPr>
                                      <m:t>𝜇</m:t>
                                    </m:r>
                                  </m:e>
                                  <m:sub>
                                    <m:r>
                                      <a:rPr lang="en-US" sz="1000" b="0" i="1" smtClean="0">
                                        <a:latin typeface="Cambria Math" panose="02040503050406030204" pitchFamily="18" charset="0"/>
                                        <a:ea typeface="Cambria Math" panose="02040503050406030204" pitchFamily="18" charset="0"/>
                                      </a:rPr>
                                      <m:t>𝑥</m:t>
                                    </m:r>
                                  </m:sub>
                                </m:sSub>
                                <m:r>
                                  <a:rPr lang="en-US" sz="1000" b="0" i="1" smtClean="0">
                                    <a:latin typeface="Cambria Math" panose="02040503050406030204" pitchFamily="18" charset="0"/>
                                    <a:ea typeface="Cambria Math" panose="02040503050406030204" pitchFamily="18" charset="0"/>
                                  </a:rPr>
                                  <m:t>,</m:t>
                                </m:r>
                                <m:r>
                                  <m:rPr>
                                    <m:sty m:val="p"/>
                                  </m:rPr>
                                  <a:rPr lang="el-GR" sz="1000" i="1">
                                    <a:latin typeface="Cambria Math" panose="02040503050406030204" pitchFamily="18" charset="0"/>
                                    <a:ea typeface="Cambria Math" panose="02040503050406030204" pitchFamily="18" charset="0"/>
                                  </a:rPr>
                                  <m:t>Δ</m:t>
                                </m:r>
                                <m:sSub>
                                  <m:sSubPr>
                                    <m:ctrlPr>
                                      <a:rPr lang="el-GR" sz="1000" i="1">
                                        <a:latin typeface="Cambria Math" panose="02040503050406030204" pitchFamily="18" charset="0"/>
                                        <a:ea typeface="Cambria Math" panose="02040503050406030204" pitchFamily="18" charset="0"/>
                                      </a:rPr>
                                    </m:ctrlPr>
                                  </m:sSubPr>
                                  <m:e>
                                    <m:r>
                                      <a:rPr lang="el-GR" sz="1000" i="1">
                                        <a:latin typeface="Cambria Math" panose="02040503050406030204" pitchFamily="18" charset="0"/>
                                        <a:ea typeface="Cambria Math" panose="02040503050406030204" pitchFamily="18" charset="0"/>
                                      </a:rPr>
                                      <m:t>𝜇</m:t>
                                    </m:r>
                                  </m:e>
                                  <m:sub>
                                    <m:r>
                                      <a:rPr lang="en-US" sz="1000" i="1">
                                        <a:latin typeface="Cambria Math" panose="02040503050406030204" pitchFamily="18" charset="0"/>
                                        <a:ea typeface="Cambria Math" panose="02040503050406030204" pitchFamily="18" charset="0"/>
                                      </a:rPr>
                                      <m:t>𝑥</m:t>
                                    </m:r>
                                  </m:sub>
                                </m:sSub>
                              </m:e>
                            </m:d>
                            <m:r>
                              <a:rPr lang="en-US" sz="1000" b="0" i="1" smtClean="0">
                                <a:latin typeface="Cambria Math" panose="02040503050406030204" pitchFamily="18" charset="0"/>
                              </a:rPr>
                              <m:t>=(3</m:t>
                            </m:r>
                            <m:r>
                              <a:rPr lang="en-US" sz="1000" b="0" i="1" smtClean="0">
                                <a:latin typeface="Cambria Math" panose="02040503050406030204" pitchFamily="18" charset="0"/>
                                <a:ea typeface="Cambria Math" panose="02040503050406030204" pitchFamily="18" charset="0"/>
                              </a:rPr>
                              <m:t>𝜋</m:t>
                            </m:r>
                            <m:r>
                              <a:rPr lang="en-US" sz="1000" b="0" i="1" smtClean="0">
                                <a:latin typeface="Cambria Math" panose="02040503050406030204" pitchFamily="18" charset="0"/>
                                <a:ea typeface="Cambria Math" panose="02040503050406030204" pitchFamily="18" charset="0"/>
                              </a:rPr>
                              <m:t>,</m:t>
                            </m:r>
                            <m:r>
                              <a:rPr lang="en-US" sz="1000" b="0" i="1" smtClean="0">
                                <a:latin typeface="Cambria Math" panose="02040503050406030204" pitchFamily="18" charset="0"/>
                                <a:ea typeface="Cambria Math" panose="02040503050406030204" pitchFamily="18" charset="0"/>
                              </a:rPr>
                              <m:t>𝜋</m:t>
                            </m:r>
                            <m:r>
                              <a:rPr lang="en-US" sz="1000" b="0" i="1" smtClean="0">
                                <a:latin typeface="Cambria Math" panose="02040503050406030204" pitchFamily="18" charset="0"/>
                              </a:rPr>
                              <m:t>)</m:t>
                            </m:r>
                          </m:oMath>
                        </m:oMathPara>
                      </a14:m>
                      <a:endParaRPr lang="en-US" sz="1000" dirty="0"/>
                    </a:p>
                  </p:txBody>
                </p:sp>
              </mc:Choice>
              <mc:Fallback xmlns="">
                <p:sp>
                  <p:nvSpPr>
                    <p:cNvPr id="29" name="TextBox 28">
                      <a:extLst>
                        <a:ext uri="{FF2B5EF4-FFF2-40B4-BE49-F238E27FC236}">
                          <a16:creationId xmlns:a16="http://schemas.microsoft.com/office/drawing/2014/main" id="{22C08C7F-3D7A-5377-6A28-D3D1CF4A40BC}"/>
                        </a:ext>
                      </a:extLst>
                    </p:cNvPr>
                    <p:cNvSpPr txBox="1">
                      <a:spLocks noRot="1" noChangeAspect="1" noMove="1" noResize="1" noEditPoints="1" noAdjustHandles="1" noChangeArrowheads="1" noChangeShapeType="1" noTextEdit="1"/>
                    </p:cNvSpPr>
                    <p:nvPr/>
                  </p:nvSpPr>
                  <p:spPr>
                    <a:xfrm>
                      <a:off x="1623031" y="2144109"/>
                      <a:ext cx="1136644" cy="153888"/>
                    </a:xfrm>
                    <a:prstGeom prst="rect">
                      <a:avLst/>
                    </a:prstGeom>
                    <a:blipFill>
                      <a:blip r:embed="rId6"/>
                      <a:stretch>
                        <a:fillRect b="-190476"/>
                      </a:stretch>
                    </a:blipFill>
                  </p:spPr>
                  <p:txBody>
                    <a:bodyPr/>
                    <a:lstStyle/>
                    <a:p>
                      <a:r>
                        <a:rPr lang="en-US">
                          <a:noFill/>
                        </a:rPr>
                        <a:t> </a:t>
                      </a:r>
                    </a:p>
                  </p:txBody>
                </p:sp>
              </mc:Fallback>
            </mc:AlternateContent>
          </p:grpSp>
        </p:grpSp>
        <p:grpSp>
          <p:nvGrpSpPr>
            <p:cNvPr id="16" name="Group 15">
              <a:extLst>
                <a:ext uri="{FF2B5EF4-FFF2-40B4-BE49-F238E27FC236}">
                  <a16:creationId xmlns:a16="http://schemas.microsoft.com/office/drawing/2014/main" id="{F22242EA-8719-4E2E-E98C-30A10397C287}"/>
                </a:ext>
              </a:extLst>
            </p:cNvPr>
            <p:cNvGrpSpPr/>
            <p:nvPr/>
          </p:nvGrpSpPr>
          <p:grpSpPr>
            <a:xfrm>
              <a:off x="7086990" y="4915399"/>
              <a:ext cx="4722906" cy="1625112"/>
              <a:chOff x="6388244" y="1731491"/>
              <a:chExt cx="5029200" cy="2013057"/>
            </a:xfrm>
          </p:grpSpPr>
          <p:pic>
            <p:nvPicPr>
              <p:cNvPr id="17" name="Picture 16">
                <a:extLst>
                  <a:ext uri="{FF2B5EF4-FFF2-40B4-BE49-F238E27FC236}">
                    <a16:creationId xmlns:a16="http://schemas.microsoft.com/office/drawing/2014/main" id="{62037B11-53FC-5080-F6BA-1B0E7A9AA0BE}"/>
                  </a:ext>
                </a:extLst>
              </p:cNvPr>
              <p:cNvPicPr>
                <a:picLocks noChangeAspect="1"/>
              </p:cNvPicPr>
              <p:nvPr/>
            </p:nvPicPr>
            <p:blipFill>
              <a:blip r:embed="rId7" cstate="screen">
                <a:extLst>
                  <a:ext uri="{28A0092B-C50C-407E-A947-70E740481C1C}">
                    <a14:useLocalDpi xmlns:a14="http://schemas.microsoft.com/office/drawing/2010/main"/>
                  </a:ext>
                </a:extLst>
              </a:blip>
              <a:srcRect b="5612"/>
              <a:stretch>
                <a:fillRect/>
              </a:stretch>
            </p:blipFill>
            <p:spPr>
              <a:xfrm>
                <a:off x="6388244" y="1731491"/>
                <a:ext cx="5029200" cy="2013057"/>
              </a:xfrm>
              <a:prstGeom prst="rect">
                <a:avLst/>
              </a:prstGeom>
            </p:spPr>
          </p:pic>
          <p:cxnSp>
            <p:nvCxnSpPr>
              <p:cNvPr id="18" name="Straight Arrow Connector 17">
                <a:extLst>
                  <a:ext uri="{FF2B5EF4-FFF2-40B4-BE49-F238E27FC236}">
                    <a16:creationId xmlns:a16="http://schemas.microsoft.com/office/drawing/2014/main" id="{6CB051A3-A9C6-615B-876A-4BC5C702036A}"/>
                  </a:ext>
                </a:extLst>
              </p:cNvPr>
              <p:cNvCxnSpPr>
                <a:cxnSpLocks/>
              </p:cNvCxnSpPr>
              <p:nvPr/>
            </p:nvCxnSpPr>
            <p:spPr>
              <a:xfrm>
                <a:off x="7410024" y="2295773"/>
                <a:ext cx="757882"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B8CA4BD-3891-4EDB-95C4-06626A9E8445}"/>
                      </a:ext>
                    </a:extLst>
                  </p:cNvPr>
                  <p:cNvSpPr txBox="1"/>
                  <p:nvPr/>
                </p:nvSpPr>
                <p:spPr>
                  <a:xfrm>
                    <a:off x="7228880" y="2051616"/>
                    <a:ext cx="1136644" cy="153888"/>
                  </a:xfrm>
                  <a:prstGeom prst="rect">
                    <a:avLst/>
                  </a:prstGeom>
                  <a:noFill/>
                </p:spPr>
                <p:txBody>
                  <a:bodyPr wrap="square" lIns="0" tIns="0" rIns="0" bIns="0" rtlCol="0">
                    <a:spAutoFit/>
                  </a:bodyPr>
                  <a:lstStyle/>
                  <a:p>
                    <a:pPr/>
                    <a14:m>
                      <m:oMathPara xmlns:m="http://schemas.openxmlformats.org/officeDocument/2006/math">
                        <m:oMath>
                          <m:d>
                            <m:dPr>
                              <m:ctrlPr>
                                <a:rPr lang="el-GR" sz="1000" b="0" i="1" smtClean="0">
                                  <a:latin typeface="Cambria Math" panose="02040503050406030204" pitchFamily="18" charset="0"/>
                                  <a:ea typeface="Cambria Math" panose="02040503050406030204" pitchFamily="18" charset="0"/>
                                </a:rPr>
                              </m:ctrlPr>
                            </m:dPr>
                            <m:e>
                              <m:r>
                                <m:rPr>
                                  <m:sty m:val="p"/>
                                </m:rPr>
                                <a:rPr lang="el-GR" sz="1000" b="0" i="1" smtClean="0">
                                  <a:latin typeface="Cambria Math" panose="02040503050406030204" pitchFamily="18" charset="0"/>
                                  <a:ea typeface="Cambria Math" panose="02040503050406030204" pitchFamily="18" charset="0"/>
                                </a:rPr>
                                <m:t>Δ</m:t>
                              </m:r>
                              <m:sSub>
                                <m:sSubPr>
                                  <m:ctrlPr>
                                    <a:rPr lang="el-GR" sz="1000" b="0" i="1" smtClean="0">
                                      <a:latin typeface="Cambria Math" panose="02040503050406030204" pitchFamily="18" charset="0"/>
                                      <a:ea typeface="Cambria Math" panose="02040503050406030204" pitchFamily="18" charset="0"/>
                                    </a:rPr>
                                  </m:ctrlPr>
                                </m:sSubPr>
                                <m:e>
                                  <m:r>
                                    <a:rPr lang="el-GR" sz="1000" b="0" i="1" smtClean="0">
                                      <a:latin typeface="Cambria Math" panose="02040503050406030204" pitchFamily="18" charset="0"/>
                                      <a:ea typeface="Cambria Math" panose="02040503050406030204" pitchFamily="18" charset="0"/>
                                    </a:rPr>
                                    <m:t>𝜇</m:t>
                                  </m:r>
                                </m:e>
                                <m:sub>
                                  <m:r>
                                    <a:rPr lang="en-US" sz="1000" b="0" i="1" smtClean="0">
                                      <a:latin typeface="Cambria Math" panose="02040503050406030204" pitchFamily="18" charset="0"/>
                                      <a:ea typeface="Cambria Math" panose="02040503050406030204" pitchFamily="18" charset="0"/>
                                    </a:rPr>
                                    <m:t>𝑥</m:t>
                                  </m:r>
                                </m:sub>
                              </m:sSub>
                              <m:r>
                                <a:rPr lang="en-US" sz="1000" b="0" i="1" smtClean="0">
                                  <a:latin typeface="Cambria Math" panose="02040503050406030204" pitchFamily="18" charset="0"/>
                                  <a:ea typeface="Cambria Math" panose="02040503050406030204" pitchFamily="18" charset="0"/>
                                </a:rPr>
                                <m:t>,</m:t>
                              </m:r>
                              <m:r>
                                <m:rPr>
                                  <m:sty m:val="p"/>
                                </m:rPr>
                                <a:rPr lang="el-GR" sz="1000" i="1">
                                  <a:latin typeface="Cambria Math" panose="02040503050406030204" pitchFamily="18" charset="0"/>
                                  <a:ea typeface="Cambria Math" panose="02040503050406030204" pitchFamily="18" charset="0"/>
                                </a:rPr>
                                <m:t>Δ</m:t>
                              </m:r>
                              <m:sSub>
                                <m:sSubPr>
                                  <m:ctrlPr>
                                    <a:rPr lang="el-GR" sz="1000" i="1">
                                      <a:latin typeface="Cambria Math" panose="02040503050406030204" pitchFamily="18" charset="0"/>
                                      <a:ea typeface="Cambria Math" panose="02040503050406030204" pitchFamily="18" charset="0"/>
                                    </a:rPr>
                                  </m:ctrlPr>
                                </m:sSubPr>
                                <m:e>
                                  <m:r>
                                    <a:rPr lang="el-GR" sz="1000" i="1">
                                      <a:latin typeface="Cambria Math" panose="02040503050406030204" pitchFamily="18" charset="0"/>
                                      <a:ea typeface="Cambria Math" panose="02040503050406030204" pitchFamily="18" charset="0"/>
                                    </a:rPr>
                                    <m:t>𝜇</m:t>
                                  </m:r>
                                </m:e>
                                <m:sub>
                                  <m:r>
                                    <a:rPr lang="en-US" sz="1000" i="1">
                                      <a:latin typeface="Cambria Math" panose="02040503050406030204" pitchFamily="18" charset="0"/>
                                      <a:ea typeface="Cambria Math" panose="02040503050406030204" pitchFamily="18" charset="0"/>
                                    </a:rPr>
                                    <m:t>𝑥</m:t>
                                  </m:r>
                                </m:sub>
                              </m:sSub>
                            </m:e>
                          </m:d>
                          <m:r>
                            <a:rPr lang="en-US" sz="1000" b="0" i="1" smtClean="0">
                              <a:latin typeface="Cambria Math" panose="02040503050406030204" pitchFamily="18" charset="0"/>
                            </a:rPr>
                            <m:t>=(3</m:t>
                          </m:r>
                          <m:r>
                            <a:rPr lang="en-US" sz="1000" b="0" i="1" smtClean="0">
                              <a:latin typeface="Cambria Math" panose="02040503050406030204" pitchFamily="18" charset="0"/>
                              <a:ea typeface="Cambria Math" panose="02040503050406030204" pitchFamily="18" charset="0"/>
                            </a:rPr>
                            <m:t>𝜋</m:t>
                          </m:r>
                          <m:r>
                            <a:rPr lang="en-US" sz="1000" b="0" i="1" smtClean="0">
                              <a:latin typeface="Cambria Math" panose="02040503050406030204" pitchFamily="18" charset="0"/>
                              <a:ea typeface="Cambria Math" panose="02040503050406030204" pitchFamily="18" charset="0"/>
                            </a:rPr>
                            <m:t>,</m:t>
                          </m:r>
                          <m:r>
                            <a:rPr lang="en-US" sz="1000" b="0" i="1" smtClean="0">
                              <a:latin typeface="Cambria Math" panose="02040503050406030204" pitchFamily="18" charset="0"/>
                              <a:ea typeface="Cambria Math" panose="02040503050406030204" pitchFamily="18" charset="0"/>
                            </a:rPr>
                            <m:t>𝜋</m:t>
                          </m:r>
                          <m:r>
                            <a:rPr lang="en-US" sz="1000" b="0" i="1" smtClean="0">
                              <a:latin typeface="Cambria Math" panose="02040503050406030204" pitchFamily="18" charset="0"/>
                            </a:rPr>
                            <m:t>)</m:t>
                          </m:r>
                        </m:oMath>
                      </m:oMathPara>
                    </a14:m>
                    <a:endParaRPr lang="en-US" sz="1000" dirty="0"/>
                  </a:p>
                </p:txBody>
              </p:sp>
            </mc:Choice>
            <mc:Fallback xmlns="">
              <p:sp>
                <p:nvSpPr>
                  <p:cNvPr id="15" name="TextBox 14">
                    <a:extLst>
                      <a:ext uri="{FF2B5EF4-FFF2-40B4-BE49-F238E27FC236}">
                        <a16:creationId xmlns:a16="http://schemas.microsoft.com/office/drawing/2014/main" id="{484AF6EB-2159-3219-57AD-FFCFE7D278D9}"/>
                      </a:ext>
                    </a:extLst>
                  </p:cNvPr>
                  <p:cNvSpPr txBox="1">
                    <a:spLocks noRot="1" noChangeAspect="1" noMove="1" noResize="1" noEditPoints="1" noAdjustHandles="1" noChangeArrowheads="1" noChangeShapeType="1" noTextEdit="1"/>
                  </p:cNvSpPr>
                  <p:nvPr/>
                </p:nvSpPr>
                <p:spPr>
                  <a:xfrm>
                    <a:off x="7228880" y="2051616"/>
                    <a:ext cx="1136644" cy="153888"/>
                  </a:xfrm>
                  <a:prstGeom prst="rect">
                    <a:avLst/>
                  </a:prstGeom>
                  <a:blipFill>
                    <a:blip r:embed="rId9"/>
                    <a:stretch>
                      <a:fillRect b="-190476"/>
                    </a:stretch>
                  </a:blipFill>
                </p:spPr>
                <p:txBody>
                  <a:bodyPr/>
                  <a:lstStyle/>
                  <a:p>
                    <a:r>
                      <a:rPr lang="en-US">
                        <a:noFill/>
                      </a:rPr>
                      <a:t> </a:t>
                    </a:r>
                  </a:p>
                </p:txBody>
              </p:sp>
            </mc:Fallback>
          </mc:AlternateContent>
        </p:grpSp>
        <p:sp>
          <p:nvSpPr>
            <p:cNvPr id="20" name="TextBox 19">
              <a:extLst>
                <a:ext uri="{FF2B5EF4-FFF2-40B4-BE49-F238E27FC236}">
                  <a16:creationId xmlns:a16="http://schemas.microsoft.com/office/drawing/2014/main" id="{77E1FE26-3480-7788-8E1F-02CB68638969}"/>
                </a:ext>
              </a:extLst>
            </p:cNvPr>
            <p:cNvSpPr txBox="1"/>
            <p:nvPr/>
          </p:nvSpPr>
          <p:spPr>
            <a:xfrm>
              <a:off x="7172843" y="4684693"/>
              <a:ext cx="4813941" cy="307777"/>
            </a:xfrm>
            <a:prstGeom prst="rect">
              <a:avLst/>
            </a:prstGeom>
            <a:noFill/>
          </p:spPr>
          <p:txBody>
            <a:bodyPr wrap="square" rtlCol="0">
              <a:spAutoFit/>
            </a:bodyPr>
            <a:lstStyle/>
            <a:p>
              <a:r>
                <a:rPr lang="en-US" sz="1400" dirty="0">
                  <a:solidFill>
                    <a:srgbClr val="00B0F0"/>
                  </a:solidFill>
                </a:rPr>
                <a:t>Layout of one supercell with </a:t>
              </a:r>
              <a:r>
                <a:rPr lang="en-US" sz="1400" dirty="0">
                  <a:solidFill>
                    <a:srgbClr val="FF0000"/>
                  </a:solidFill>
                </a:rPr>
                <a:t>double low beta </a:t>
              </a:r>
              <a:r>
                <a:rPr lang="en-US" sz="1400" dirty="0">
                  <a:solidFill>
                    <a:srgbClr val="00B0F0"/>
                  </a:solidFill>
                </a:rPr>
                <a:t>functions</a:t>
              </a:r>
            </a:p>
          </p:txBody>
        </p:sp>
        <p:sp>
          <p:nvSpPr>
            <p:cNvPr id="21" name="TextBox 20">
              <a:extLst>
                <a:ext uri="{FF2B5EF4-FFF2-40B4-BE49-F238E27FC236}">
                  <a16:creationId xmlns:a16="http://schemas.microsoft.com/office/drawing/2014/main" id="{94E4C0CF-BD92-55A5-CAF2-8A7CBCDD09C3}"/>
                </a:ext>
              </a:extLst>
            </p:cNvPr>
            <p:cNvSpPr txBox="1"/>
            <p:nvPr/>
          </p:nvSpPr>
          <p:spPr>
            <a:xfrm>
              <a:off x="7248369" y="2870816"/>
              <a:ext cx="4340967" cy="307777"/>
            </a:xfrm>
            <a:prstGeom prst="rect">
              <a:avLst/>
            </a:prstGeom>
            <a:noFill/>
          </p:spPr>
          <p:txBody>
            <a:bodyPr wrap="square" rtlCol="0">
              <a:spAutoFit/>
            </a:bodyPr>
            <a:lstStyle/>
            <a:p>
              <a:r>
                <a:rPr lang="en-US" sz="1400" dirty="0">
                  <a:solidFill>
                    <a:srgbClr val="00B0F0"/>
                  </a:solidFill>
                </a:rPr>
                <a:t>Layout of one supercell with </a:t>
              </a:r>
              <a:r>
                <a:rPr lang="en-US" sz="1400" dirty="0">
                  <a:solidFill>
                    <a:srgbClr val="FF0000"/>
                  </a:solidFill>
                </a:rPr>
                <a:t>high beta </a:t>
              </a:r>
              <a:r>
                <a:rPr lang="en-US" sz="1400" dirty="0">
                  <a:solidFill>
                    <a:srgbClr val="00B0F0"/>
                  </a:solidFill>
                </a:rPr>
                <a:t>function</a:t>
              </a:r>
            </a:p>
          </p:txBody>
        </p:sp>
        <p:sp>
          <p:nvSpPr>
            <p:cNvPr id="22" name="TextBox 21">
              <a:extLst>
                <a:ext uri="{FF2B5EF4-FFF2-40B4-BE49-F238E27FC236}">
                  <a16:creationId xmlns:a16="http://schemas.microsoft.com/office/drawing/2014/main" id="{6CD49E52-94B6-60A1-EAF3-A32C26323334}"/>
                </a:ext>
              </a:extLst>
            </p:cNvPr>
            <p:cNvSpPr txBox="1"/>
            <p:nvPr/>
          </p:nvSpPr>
          <p:spPr>
            <a:xfrm>
              <a:off x="7254542" y="883751"/>
              <a:ext cx="4178406" cy="307777"/>
            </a:xfrm>
            <a:prstGeom prst="rect">
              <a:avLst/>
            </a:prstGeom>
            <a:noFill/>
          </p:spPr>
          <p:txBody>
            <a:bodyPr wrap="square" rtlCol="0">
              <a:spAutoFit/>
            </a:bodyPr>
            <a:lstStyle/>
            <a:p>
              <a:r>
                <a:rPr lang="en-US" sz="1400" dirty="0">
                  <a:solidFill>
                    <a:srgbClr val="00B0F0"/>
                  </a:solidFill>
                </a:rPr>
                <a:t>Layout of one supercell with </a:t>
              </a:r>
              <a:r>
                <a:rPr lang="en-US" sz="1400" dirty="0">
                  <a:solidFill>
                    <a:srgbClr val="FF0000"/>
                  </a:solidFill>
                </a:rPr>
                <a:t>low beta </a:t>
              </a:r>
              <a:r>
                <a:rPr lang="en-US" sz="1400" dirty="0">
                  <a:solidFill>
                    <a:srgbClr val="00B0F0"/>
                  </a:solidFill>
                </a:rPr>
                <a:t>functions</a:t>
              </a:r>
            </a:p>
          </p:txBody>
        </p:sp>
      </p:grpSp>
      <p:pic>
        <p:nvPicPr>
          <p:cNvPr id="23" name="Picture 2" descr="Image preview">
            <a:extLst>
              <a:ext uri="{FF2B5EF4-FFF2-40B4-BE49-F238E27FC236}">
                <a16:creationId xmlns:a16="http://schemas.microsoft.com/office/drawing/2014/main" id="{7FD621C9-ECFB-BBA5-12E5-AC4618E5DDB0}"/>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701014" y="3429000"/>
            <a:ext cx="3228490" cy="268213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25EF993-38F1-D686-4282-7B7614117F4F}"/>
              </a:ext>
            </a:extLst>
          </p:cNvPr>
          <p:cNvSpPr txBox="1"/>
          <p:nvPr/>
        </p:nvSpPr>
        <p:spPr>
          <a:xfrm>
            <a:off x="2057011" y="6287517"/>
            <a:ext cx="6096000" cy="523220"/>
          </a:xfrm>
          <a:prstGeom prst="rect">
            <a:avLst/>
          </a:prstGeom>
          <a:noFill/>
        </p:spPr>
        <p:txBody>
          <a:bodyPr wrap="square">
            <a:spAutoFit/>
          </a:bodyPr>
          <a:lstStyle/>
          <a:p>
            <a:r>
              <a:rPr lang="en-US" sz="1400" dirty="0">
                <a:solidFill>
                  <a:srgbClr val="00B0F0"/>
                </a:solidFill>
              </a:rPr>
              <a:t>Design study of a low emittance complex bend achromat lattice</a:t>
            </a:r>
          </a:p>
          <a:p>
            <a:r>
              <a:rPr lang="en-US" sz="1400" dirty="0">
                <a:solidFill>
                  <a:srgbClr val="00B0F0"/>
                </a:solidFill>
              </a:rPr>
              <a:t>Song and Shaftan, Phys. Rev. Accel. Beams 27, 061601, 2024</a:t>
            </a:r>
          </a:p>
        </p:txBody>
      </p:sp>
      <p:sp>
        <p:nvSpPr>
          <p:cNvPr id="26" name="TextBox 25">
            <a:extLst>
              <a:ext uri="{FF2B5EF4-FFF2-40B4-BE49-F238E27FC236}">
                <a16:creationId xmlns:a16="http://schemas.microsoft.com/office/drawing/2014/main" id="{80AEB878-3745-4136-93AE-CF06A038FE27}"/>
              </a:ext>
            </a:extLst>
          </p:cNvPr>
          <p:cNvSpPr txBox="1"/>
          <p:nvPr/>
        </p:nvSpPr>
        <p:spPr>
          <a:xfrm>
            <a:off x="508940" y="4137316"/>
            <a:ext cx="2280503" cy="738664"/>
          </a:xfrm>
          <a:prstGeom prst="rect">
            <a:avLst/>
          </a:prstGeom>
          <a:noFill/>
        </p:spPr>
        <p:txBody>
          <a:bodyPr wrap="square" rtlCol="0">
            <a:spAutoFit/>
          </a:bodyPr>
          <a:lstStyle/>
          <a:p>
            <a:r>
              <a:rPr lang="en-US" sz="1400" dirty="0"/>
              <a:t>&lt;100 um accurate fit to the NSLS-II tunnel</a:t>
            </a:r>
          </a:p>
          <a:p>
            <a:r>
              <a:rPr lang="en-US" sz="1400" dirty="0">
                <a:solidFill>
                  <a:srgbClr val="00B0F0"/>
                </a:solidFill>
              </a:rPr>
              <a:t>Kosciuk, Hidaka</a:t>
            </a:r>
          </a:p>
        </p:txBody>
      </p:sp>
      <p:sp>
        <p:nvSpPr>
          <p:cNvPr id="3" name="Slide Number Placeholder 3">
            <a:extLst>
              <a:ext uri="{FF2B5EF4-FFF2-40B4-BE49-F238E27FC236}">
                <a16:creationId xmlns:a16="http://schemas.microsoft.com/office/drawing/2014/main" id="{8DD18649-16AE-741B-6485-7BD9B44A481D}"/>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12</a:t>
            </a:fld>
            <a:endParaRPr lang="en-US" sz="1600" dirty="0"/>
          </a:p>
        </p:txBody>
      </p:sp>
      <p:graphicFrame>
        <p:nvGraphicFramePr>
          <p:cNvPr id="29" name="Table 28">
            <a:extLst>
              <a:ext uri="{FF2B5EF4-FFF2-40B4-BE49-F238E27FC236}">
                <a16:creationId xmlns:a16="http://schemas.microsoft.com/office/drawing/2014/main" id="{75727B9F-C53C-CD17-EC23-EF62E9B7424B}"/>
              </a:ext>
            </a:extLst>
          </p:cNvPr>
          <p:cNvGraphicFramePr>
            <a:graphicFrameLocks noGrp="1"/>
          </p:cNvGraphicFramePr>
          <p:nvPr>
            <p:extLst>
              <p:ext uri="{D42A27DB-BD31-4B8C-83A1-F6EECF244321}">
                <p14:modId xmlns:p14="http://schemas.microsoft.com/office/powerpoint/2010/main" val="4134794456"/>
              </p:ext>
            </p:extLst>
          </p:nvPr>
        </p:nvGraphicFramePr>
        <p:xfrm>
          <a:off x="662759" y="975131"/>
          <a:ext cx="5991099" cy="2084663"/>
        </p:xfrm>
        <a:graphic>
          <a:graphicData uri="http://schemas.openxmlformats.org/drawingml/2006/table">
            <a:tbl>
              <a:tblPr/>
              <a:tblGrid>
                <a:gridCol w="3926605">
                  <a:extLst>
                    <a:ext uri="{9D8B030D-6E8A-4147-A177-3AD203B41FA5}">
                      <a16:colId xmlns:a16="http://schemas.microsoft.com/office/drawing/2014/main" val="3943221060"/>
                    </a:ext>
                  </a:extLst>
                </a:gridCol>
                <a:gridCol w="2064494">
                  <a:extLst>
                    <a:ext uri="{9D8B030D-6E8A-4147-A177-3AD203B41FA5}">
                      <a16:colId xmlns:a16="http://schemas.microsoft.com/office/drawing/2014/main" val="3896983457"/>
                    </a:ext>
                  </a:extLst>
                </a:gridCol>
              </a:tblGrid>
              <a:tr h="213339">
                <a:tc>
                  <a:txBody>
                    <a:bodyPr/>
                    <a:lstStyle/>
                    <a:p>
                      <a:pPr algn="l" rtl="0" fontAlgn="ctr">
                        <a:buNone/>
                      </a:pPr>
                      <a:r>
                        <a:rPr lang="en-US" sz="1600" b="1" i="0" u="none" strike="noStrike">
                          <a:solidFill>
                            <a:srgbClr val="000000"/>
                          </a:solidFill>
                          <a:effectLst/>
                          <a:latin typeface="Arial" panose="020B0604020202020204" pitchFamily="34" charset="0"/>
                        </a:rPr>
                        <a:t>Parameter</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buNone/>
                      </a:pPr>
                      <a:r>
                        <a:rPr lang="en-US" sz="1600" b="1" i="0" u="none" strike="noStrike">
                          <a:solidFill>
                            <a:srgbClr val="000000"/>
                          </a:solidFill>
                          <a:effectLst/>
                          <a:latin typeface="Arial" panose="020B0604020202020204" pitchFamily="34" charset="0"/>
                        </a:rPr>
                        <a:t>values</a:t>
                      </a:r>
                    </a:p>
                  </a:txBody>
                  <a:tcPr marL="3175" marR="3175" marT="31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26304128"/>
                  </a:ext>
                </a:extLst>
              </a:tr>
              <a:tr h="213339">
                <a:tc>
                  <a:txBody>
                    <a:bodyPr/>
                    <a:lstStyle/>
                    <a:p>
                      <a:pPr algn="l" rtl="0" fontAlgn="ctr">
                        <a:buNone/>
                      </a:pPr>
                      <a:r>
                        <a:rPr lang="en-US" sz="1600" b="0" i="0" u="none" strike="noStrike" dirty="0">
                          <a:solidFill>
                            <a:srgbClr val="000000"/>
                          </a:solidFill>
                          <a:effectLst/>
                          <a:latin typeface="Arial" panose="020B0604020202020204" pitchFamily="34" charset="0"/>
                        </a:rPr>
                        <a:t>Circumference [m]</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buNone/>
                      </a:pPr>
                      <a:r>
                        <a:rPr lang="en-US" sz="1600" b="0" i="0" u="none" strike="noStrike">
                          <a:solidFill>
                            <a:srgbClr val="000000"/>
                          </a:solidFill>
                          <a:effectLst/>
                          <a:latin typeface="Arial" panose="020B0604020202020204" pitchFamily="34" charset="0"/>
                        </a:rPr>
                        <a:t>791.768</a:t>
                      </a:r>
                    </a:p>
                  </a:txBody>
                  <a:tcPr marL="3175" marR="3175" marT="31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57187958"/>
                  </a:ext>
                </a:extLst>
              </a:tr>
              <a:tr h="213339">
                <a:tc>
                  <a:txBody>
                    <a:bodyPr/>
                    <a:lstStyle/>
                    <a:p>
                      <a:pPr algn="l" rtl="0" fontAlgn="ctr">
                        <a:buNone/>
                      </a:pPr>
                      <a:r>
                        <a:rPr lang="en-US" sz="1600" b="0" i="0" u="none" strike="noStrike">
                          <a:solidFill>
                            <a:srgbClr val="000000"/>
                          </a:solidFill>
                          <a:effectLst/>
                          <a:latin typeface="Arial" panose="020B0604020202020204" pitchFamily="34" charset="0"/>
                        </a:rPr>
                        <a:t>Beam energy [GeV] </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buNone/>
                      </a:pPr>
                      <a:r>
                        <a:rPr lang="en-US" sz="1600" b="0" i="0" u="none" strike="noStrike" dirty="0">
                          <a:solidFill>
                            <a:srgbClr val="000000"/>
                          </a:solidFill>
                          <a:effectLst/>
                          <a:latin typeface="Arial" panose="020B0604020202020204" pitchFamily="34" charset="0"/>
                        </a:rPr>
                        <a:t>3 (4)</a:t>
                      </a:r>
                    </a:p>
                  </a:txBody>
                  <a:tcPr marL="3175" marR="3175" marT="31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01210335"/>
                  </a:ext>
                </a:extLst>
              </a:tr>
              <a:tr h="213339">
                <a:tc>
                  <a:txBody>
                    <a:bodyPr/>
                    <a:lstStyle/>
                    <a:p>
                      <a:pPr algn="l" rtl="0" fontAlgn="ctr">
                        <a:buNone/>
                      </a:pPr>
                      <a:r>
                        <a:rPr lang="en-US" sz="1600" b="0" i="0" u="none" strike="noStrike" dirty="0">
                          <a:solidFill>
                            <a:srgbClr val="000000"/>
                          </a:solidFill>
                          <a:effectLst/>
                          <a:latin typeface="Arial" panose="020B0604020202020204" pitchFamily="34" charset="0"/>
                        </a:rPr>
                        <a:t>Beam emittance [pm rad]</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buNone/>
                      </a:pPr>
                      <a:r>
                        <a:rPr lang="en-US" sz="1600" b="0" i="0" u="none" strike="noStrike" dirty="0">
                          <a:solidFill>
                            <a:srgbClr val="000000"/>
                          </a:solidFill>
                          <a:effectLst/>
                          <a:latin typeface="Arial" panose="020B0604020202020204" pitchFamily="34" charset="0"/>
                        </a:rPr>
                        <a:t>23 (38)</a:t>
                      </a:r>
                    </a:p>
                  </a:txBody>
                  <a:tcPr marL="3175" marR="3175" marT="31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42856429"/>
                  </a:ext>
                </a:extLst>
              </a:tr>
              <a:tr h="213339">
                <a:tc>
                  <a:txBody>
                    <a:bodyPr/>
                    <a:lstStyle/>
                    <a:p>
                      <a:pPr algn="l" rtl="0" fontAlgn="ctr">
                        <a:buNone/>
                      </a:pPr>
                      <a:r>
                        <a:rPr lang="el-GR" sz="1600" b="0" i="0" u="none" strike="noStrike">
                          <a:solidFill>
                            <a:srgbClr val="000000"/>
                          </a:solidFill>
                          <a:effectLst/>
                          <a:latin typeface="Arial" panose="020B0604020202020204" pitchFamily="34" charset="0"/>
                        </a:rPr>
                        <a:t>β</a:t>
                      </a:r>
                      <a:r>
                        <a:rPr lang="en-US" sz="1600" b="0" i="0" u="none" strike="noStrike" baseline="-25000">
                          <a:solidFill>
                            <a:srgbClr val="000000"/>
                          </a:solidFill>
                          <a:effectLst/>
                          <a:latin typeface="Arial" panose="020B0604020202020204" pitchFamily="34" charset="0"/>
                        </a:rPr>
                        <a:t>x</a:t>
                      </a:r>
                      <a:r>
                        <a:rPr lang="en-US" sz="1600" b="0" i="0" u="none" strike="noStrike">
                          <a:solidFill>
                            <a:srgbClr val="000000"/>
                          </a:solidFill>
                          <a:effectLst/>
                          <a:latin typeface="Arial" panose="020B0604020202020204" pitchFamily="34" charset="0"/>
                        </a:rPr>
                        <a:t>/</a:t>
                      </a:r>
                      <a:r>
                        <a:rPr lang="el-GR" sz="1600" b="0" i="0" u="none" strike="noStrike">
                          <a:solidFill>
                            <a:srgbClr val="000000"/>
                          </a:solidFill>
                          <a:effectLst/>
                          <a:latin typeface="Arial" panose="020B0604020202020204" pitchFamily="34" charset="0"/>
                        </a:rPr>
                        <a:t>β</a:t>
                      </a:r>
                      <a:r>
                        <a:rPr lang="en-US" sz="1600" b="0" i="0" u="none" strike="noStrike" baseline="-25000">
                          <a:solidFill>
                            <a:srgbClr val="000000"/>
                          </a:solidFill>
                          <a:effectLst/>
                          <a:latin typeface="Arial" panose="020B0604020202020204" pitchFamily="34" charset="0"/>
                        </a:rPr>
                        <a:t>y</a:t>
                      </a:r>
                      <a:r>
                        <a:rPr lang="en-US" sz="1600" b="0" i="0" u="none" strike="noStrike">
                          <a:solidFill>
                            <a:srgbClr val="000000"/>
                          </a:solidFill>
                          <a:effectLst/>
                          <a:latin typeface="Arial" panose="020B0604020202020204" pitchFamily="34" charset="0"/>
                        </a:rPr>
                        <a:t> at ID center / SS [m]</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buNone/>
                      </a:pPr>
                      <a:r>
                        <a:rPr lang="en-US" sz="1600" b="0" i="0" u="none" strike="noStrike" dirty="0">
                          <a:solidFill>
                            <a:srgbClr val="000000"/>
                          </a:solidFill>
                          <a:effectLst/>
                          <a:latin typeface="Arial" panose="020B0604020202020204" pitchFamily="34" charset="0"/>
                        </a:rPr>
                        <a:t>1.94, 1.95</a:t>
                      </a:r>
                    </a:p>
                  </a:txBody>
                  <a:tcPr marL="3175" marR="3175" marT="31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812517"/>
                  </a:ext>
                </a:extLst>
              </a:tr>
              <a:tr h="213339">
                <a:tc>
                  <a:txBody>
                    <a:bodyPr/>
                    <a:lstStyle/>
                    <a:p>
                      <a:pPr algn="l" rtl="0" fontAlgn="ctr">
                        <a:buNone/>
                      </a:pPr>
                      <a:r>
                        <a:rPr lang="en-US" sz="1600" b="0" i="0" u="none" strike="noStrike" dirty="0">
                          <a:solidFill>
                            <a:srgbClr val="000000"/>
                          </a:solidFill>
                          <a:effectLst/>
                          <a:latin typeface="Arial" panose="020B0604020202020204" pitchFamily="34" charset="0"/>
                        </a:rPr>
                        <a:t>β</a:t>
                      </a:r>
                      <a:r>
                        <a:rPr lang="en-US" sz="1600" b="0" i="0" u="none" strike="noStrike" baseline="-25000" dirty="0">
                          <a:solidFill>
                            <a:srgbClr val="000000"/>
                          </a:solidFill>
                          <a:effectLst/>
                          <a:latin typeface="Arial" panose="020B0604020202020204" pitchFamily="34" charset="0"/>
                        </a:rPr>
                        <a:t>x</a:t>
                      </a:r>
                      <a:r>
                        <a:rPr lang="en-US" sz="1600" b="0" i="0" u="none" strike="noStrike" dirty="0">
                          <a:solidFill>
                            <a:srgbClr val="000000"/>
                          </a:solidFill>
                          <a:effectLst/>
                          <a:latin typeface="Arial" panose="020B0604020202020204" pitchFamily="34" charset="0"/>
                        </a:rPr>
                        <a:t>/β</a:t>
                      </a:r>
                      <a:r>
                        <a:rPr lang="en-US" sz="1600" b="0" i="0" u="none" strike="noStrike" baseline="-25000" dirty="0">
                          <a:solidFill>
                            <a:srgbClr val="000000"/>
                          </a:solidFill>
                          <a:effectLst/>
                          <a:latin typeface="Arial" panose="020B0604020202020204" pitchFamily="34" charset="0"/>
                        </a:rPr>
                        <a:t>y</a:t>
                      </a:r>
                      <a:r>
                        <a:rPr lang="en-US" sz="1600" b="0" i="0" u="none" strike="noStrike" dirty="0">
                          <a:solidFill>
                            <a:srgbClr val="000000"/>
                          </a:solidFill>
                          <a:effectLst/>
                          <a:latin typeface="Arial" panose="020B0604020202020204" pitchFamily="34" charset="0"/>
                        </a:rPr>
                        <a:t> at ID center / LS low β [m]</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buNone/>
                      </a:pPr>
                      <a:r>
                        <a:rPr lang="en-US" sz="1600" b="0" i="0" u="none" strike="noStrike" dirty="0">
                          <a:solidFill>
                            <a:srgbClr val="000000"/>
                          </a:solidFill>
                          <a:effectLst/>
                          <a:latin typeface="Arial" panose="020B0604020202020204" pitchFamily="34" charset="0"/>
                        </a:rPr>
                        <a:t>2.95, 2.99</a:t>
                      </a:r>
                    </a:p>
                  </a:txBody>
                  <a:tcPr marL="3175" marR="3175" marT="31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43901545"/>
                  </a:ext>
                </a:extLst>
              </a:tr>
              <a:tr h="279228">
                <a:tc>
                  <a:txBody>
                    <a:bodyPr/>
                    <a:lstStyle/>
                    <a:p>
                      <a:pPr algn="l" rtl="0" fontAlgn="ctr">
                        <a:buNone/>
                      </a:pPr>
                      <a:r>
                        <a:rPr lang="en-US" sz="1600" b="0" i="0" u="none" strike="noStrike">
                          <a:solidFill>
                            <a:srgbClr val="000000"/>
                          </a:solidFill>
                          <a:effectLst/>
                          <a:latin typeface="Arial" panose="020B0604020202020204" pitchFamily="34" charset="0"/>
                        </a:rPr>
                        <a:t>β</a:t>
                      </a:r>
                      <a:r>
                        <a:rPr lang="en-US" sz="1600" b="0" i="0" u="none" strike="noStrike" baseline="-25000">
                          <a:solidFill>
                            <a:srgbClr val="000000"/>
                          </a:solidFill>
                          <a:effectLst/>
                          <a:latin typeface="Arial" panose="020B0604020202020204" pitchFamily="34" charset="0"/>
                        </a:rPr>
                        <a:t>x</a:t>
                      </a:r>
                      <a:r>
                        <a:rPr lang="en-US" sz="1600" b="0" i="0" u="none" strike="noStrike">
                          <a:solidFill>
                            <a:srgbClr val="000000"/>
                          </a:solidFill>
                          <a:effectLst/>
                          <a:latin typeface="Arial" panose="020B0604020202020204" pitchFamily="34" charset="0"/>
                        </a:rPr>
                        <a:t>/β</a:t>
                      </a:r>
                      <a:r>
                        <a:rPr lang="en-US" sz="1600" b="0" i="0" u="none" strike="noStrike" baseline="-25000">
                          <a:solidFill>
                            <a:srgbClr val="000000"/>
                          </a:solidFill>
                          <a:effectLst/>
                          <a:latin typeface="Arial" panose="020B0604020202020204" pitchFamily="34" charset="0"/>
                        </a:rPr>
                        <a:t>y</a:t>
                      </a:r>
                      <a:r>
                        <a:rPr lang="en-US" sz="1600" b="0" i="0" u="none" strike="noStrike">
                          <a:solidFill>
                            <a:srgbClr val="000000"/>
                          </a:solidFill>
                          <a:effectLst/>
                          <a:latin typeface="Arial" panose="020B0604020202020204" pitchFamily="34" charset="0"/>
                        </a:rPr>
                        <a:t> at ID center / LS high β [m]</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buNone/>
                      </a:pPr>
                      <a:r>
                        <a:rPr lang="en-US" sz="1600" b="0" i="0" u="none" strike="noStrike" dirty="0">
                          <a:solidFill>
                            <a:srgbClr val="000000"/>
                          </a:solidFill>
                          <a:effectLst/>
                          <a:latin typeface="Arial" panose="020B0604020202020204" pitchFamily="34" charset="0"/>
                        </a:rPr>
                        <a:t>19.35, 4.96</a:t>
                      </a:r>
                    </a:p>
                  </a:txBody>
                  <a:tcPr marL="3175" marR="3175" marT="31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21245291"/>
                  </a:ext>
                </a:extLst>
              </a:tr>
              <a:tr h="323345">
                <a:tc>
                  <a:txBody>
                    <a:bodyPr/>
                    <a:lstStyle/>
                    <a:p>
                      <a:pPr algn="l" rtl="0" fontAlgn="ctr">
                        <a:buNone/>
                      </a:pPr>
                      <a:r>
                        <a:rPr lang="en-US" sz="1600" b="0" i="0" u="none" strike="noStrike">
                          <a:solidFill>
                            <a:srgbClr val="000000"/>
                          </a:solidFill>
                          <a:effectLst/>
                          <a:latin typeface="Arial" panose="020B0604020202020204" pitchFamily="34" charset="0"/>
                        </a:rPr>
                        <a:t>β</a:t>
                      </a:r>
                      <a:r>
                        <a:rPr lang="en-US" sz="1600" b="0" i="0" u="none" strike="noStrike" baseline="-25000">
                          <a:solidFill>
                            <a:srgbClr val="000000"/>
                          </a:solidFill>
                          <a:effectLst/>
                          <a:latin typeface="Arial" panose="020B0604020202020204" pitchFamily="34" charset="0"/>
                        </a:rPr>
                        <a:t>x</a:t>
                      </a:r>
                      <a:r>
                        <a:rPr lang="en-US" sz="1600" b="0" i="0" u="none" strike="noStrike">
                          <a:solidFill>
                            <a:srgbClr val="000000"/>
                          </a:solidFill>
                          <a:effectLst/>
                          <a:latin typeface="Arial" panose="020B0604020202020204" pitchFamily="34" charset="0"/>
                        </a:rPr>
                        <a:t>/β</a:t>
                      </a:r>
                      <a:r>
                        <a:rPr lang="en-US" sz="1600" b="0" i="0" u="none" strike="noStrike" baseline="-25000">
                          <a:solidFill>
                            <a:srgbClr val="000000"/>
                          </a:solidFill>
                          <a:effectLst/>
                          <a:latin typeface="Arial" panose="020B0604020202020204" pitchFamily="34" charset="0"/>
                        </a:rPr>
                        <a:t>y</a:t>
                      </a:r>
                      <a:r>
                        <a:rPr lang="en-US" sz="1600" b="0" i="0" u="none" strike="noStrike">
                          <a:solidFill>
                            <a:srgbClr val="000000"/>
                          </a:solidFill>
                          <a:effectLst/>
                          <a:latin typeface="Arial" panose="020B0604020202020204" pitchFamily="34" charset="0"/>
                        </a:rPr>
                        <a:t> at ID center / LS double low β [m]</a:t>
                      </a:r>
                    </a:p>
                  </a:txBody>
                  <a:tcPr marL="3175" marR="3175" marT="31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rtl="0" fontAlgn="ctr">
                        <a:buNone/>
                      </a:pPr>
                      <a:r>
                        <a:rPr lang="en-US" sz="1600" b="0" i="0" u="none" strike="noStrike" dirty="0">
                          <a:solidFill>
                            <a:srgbClr val="000000"/>
                          </a:solidFill>
                          <a:effectLst/>
                          <a:latin typeface="Arial" panose="020B0604020202020204" pitchFamily="34" charset="0"/>
                        </a:rPr>
                        <a:t>(0.7, 0.7), (0.7, 0.7)</a:t>
                      </a:r>
                    </a:p>
                  </a:txBody>
                  <a:tcPr marL="3175" marR="3175" marT="31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54304014"/>
                  </a:ext>
                </a:extLst>
              </a:tr>
            </a:tbl>
          </a:graphicData>
        </a:graphic>
      </p:graphicFrame>
      <p:sp>
        <p:nvSpPr>
          <p:cNvPr id="30" name="TextBox 29">
            <a:extLst>
              <a:ext uri="{FF2B5EF4-FFF2-40B4-BE49-F238E27FC236}">
                <a16:creationId xmlns:a16="http://schemas.microsoft.com/office/drawing/2014/main" id="{80C21FED-FDEA-6603-86F9-3D83510D2928}"/>
              </a:ext>
            </a:extLst>
          </p:cNvPr>
          <p:cNvSpPr txBox="1"/>
          <p:nvPr/>
        </p:nvSpPr>
        <p:spPr>
          <a:xfrm>
            <a:off x="8414747" y="587698"/>
            <a:ext cx="2280503" cy="307777"/>
          </a:xfrm>
          <a:prstGeom prst="rect">
            <a:avLst/>
          </a:prstGeom>
          <a:noFill/>
          <a:ln>
            <a:solidFill>
              <a:srgbClr val="00ADDC"/>
            </a:solidFill>
          </a:ln>
        </p:spPr>
        <p:txBody>
          <a:bodyPr wrap="square" rtlCol="0">
            <a:spAutoFit/>
          </a:bodyPr>
          <a:lstStyle/>
          <a:p>
            <a:r>
              <a:rPr lang="en-US" sz="1400" b="1" dirty="0">
                <a:solidFill>
                  <a:srgbClr val="00B0F0"/>
                </a:solidFill>
              </a:rPr>
              <a:t>12 1.5 m Complex Bends </a:t>
            </a:r>
          </a:p>
        </p:txBody>
      </p:sp>
      <p:cxnSp>
        <p:nvCxnSpPr>
          <p:cNvPr id="32" name="Straight Arrow Connector 31">
            <a:extLst>
              <a:ext uri="{FF2B5EF4-FFF2-40B4-BE49-F238E27FC236}">
                <a16:creationId xmlns:a16="http://schemas.microsoft.com/office/drawing/2014/main" id="{CD4D54FD-649F-8558-7376-4C84B054D79D}"/>
              </a:ext>
            </a:extLst>
          </p:cNvPr>
          <p:cNvCxnSpPr/>
          <p:nvPr/>
        </p:nvCxnSpPr>
        <p:spPr>
          <a:xfrm flipH="1">
            <a:off x="8082672" y="890065"/>
            <a:ext cx="426714" cy="4680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6DC5E781-3AC5-1F78-E00F-BFD699728A0B}"/>
              </a:ext>
            </a:extLst>
          </p:cNvPr>
          <p:cNvCxnSpPr>
            <a:cxnSpLocks/>
          </p:cNvCxnSpPr>
          <p:nvPr/>
        </p:nvCxnSpPr>
        <p:spPr>
          <a:xfrm flipH="1">
            <a:off x="8454913" y="891250"/>
            <a:ext cx="303458" cy="4640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902FA12-8E83-06C0-72C7-D9CAC9D279FC}"/>
              </a:ext>
            </a:extLst>
          </p:cNvPr>
          <p:cNvCxnSpPr>
            <a:cxnSpLocks/>
          </p:cNvCxnSpPr>
          <p:nvPr/>
        </p:nvCxnSpPr>
        <p:spPr>
          <a:xfrm flipH="1">
            <a:off x="8711147" y="871231"/>
            <a:ext cx="339535" cy="4868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8AA2E87-AD92-AC4B-99A3-9E290C7C288A}"/>
              </a:ext>
            </a:extLst>
          </p:cNvPr>
          <p:cNvCxnSpPr>
            <a:cxnSpLocks/>
          </p:cNvCxnSpPr>
          <p:nvPr/>
        </p:nvCxnSpPr>
        <p:spPr>
          <a:xfrm flipH="1">
            <a:off x="9050682" y="878864"/>
            <a:ext cx="167552" cy="4909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5AD73196-EC9F-418F-0AE8-19733F0670C1}"/>
              </a:ext>
            </a:extLst>
          </p:cNvPr>
          <p:cNvCxnSpPr>
            <a:cxnSpLocks/>
            <a:stCxn id="30" idx="2"/>
          </p:cNvCxnSpPr>
          <p:nvPr/>
        </p:nvCxnSpPr>
        <p:spPr>
          <a:xfrm>
            <a:off x="9554999" y="895475"/>
            <a:ext cx="228507" cy="4625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1C7C094B-CA29-42BE-95DC-C1C3EF55D67A}"/>
              </a:ext>
            </a:extLst>
          </p:cNvPr>
          <p:cNvCxnSpPr>
            <a:cxnSpLocks/>
          </p:cNvCxnSpPr>
          <p:nvPr/>
        </p:nvCxnSpPr>
        <p:spPr>
          <a:xfrm>
            <a:off x="10054281" y="925582"/>
            <a:ext cx="196105" cy="4242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B82BB00-46DA-A330-2A0A-358524A92794}"/>
              </a:ext>
            </a:extLst>
          </p:cNvPr>
          <p:cNvCxnSpPr>
            <a:cxnSpLocks/>
          </p:cNvCxnSpPr>
          <p:nvPr/>
        </p:nvCxnSpPr>
        <p:spPr>
          <a:xfrm>
            <a:off x="10338202" y="898023"/>
            <a:ext cx="168418" cy="4546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A9011E55-ECDA-3B62-39AE-E412B1E84757}"/>
              </a:ext>
            </a:extLst>
          </p:cNvPr>
          <p:cNvCxnSpPr>
            <a:cxnSpLocks/>
          </p:cNvCxnSpPr>
          <p:nvPr/>
        </p:nvCxnSpPr>
        <p:spPr>
          <a:xfrm>
            <a:off x="10594436" y="878864"/>
            <a:ext cx="251719" cy="4855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EB0AEAA-162F-9A2D-69A9-87A1C8594184}"/>
              </a:ext>
            </a:extLst>
          </p:cNvPr>
          <p:cNvSpPr txBox="1"/>
          <p:nvPr/>
        </p:nvSpPr>
        <p:spPr>
          <a:xfrm>
            <a:off x="508940" y="5147701"/>
            <a:ext cx="1749069" cy="338554"/>
          </a:xfrm>
          <a:prstGeom prst="rect">
            <a:avLst/>
          </a:prstGeom>
          <a:noFill/>
        </p:spPr>
        <p:txBody>
          <a:bodyPr wrap="none" rtlCol="0">
            <a:spAutoFit/>
          </a:bodyPr>
          <a:lstStyle/>
          <a:p>
            <a:r>
              <a:rPr lang="en-US" sz="1600" dirty="0"/>
              <a:t>400 mA at 4 GeV</a:t>
            </a:r>
          </a:p>
        </p:txBody>
      </p:sp>
      <p:sp>
        <p:nvSpPr>
          <p:cNvPr id="25" name="TextBox 24">
            <a:extLst>
              <a:ext uri="{FF2B5EF4-FFF2-40B4-BE49-F238E27FC236}">
                <a16:creationId xmlns:a16="http://schemas.microsoft.com/office/drawing/2014/main" id="{8CD2B319-2170-6661-43DF-4E469A850D41}"/>
              </a:ext>
            </a:extLst>
          </p:cNvPr>
          <p:cNvSpPr txBox="1"/>
          <p:nvPr/>
        </p:nvSpPr>
        <p:spPr>
          <a:xfrm>
            <a:off x="539927" y="5446171"/>
            <a:ext cx="1300356" cy="307777"/>
          </a:xfrm>
          <a:prstGeom prst="rect">
            <a:avLst/>
          </a:prstGeom>
          <a:noFill/>
        </p:spPr>
        <p:txBody>
          <a:bodyPr wrap="none" rtlCol="0">
            <a:spAutoFit/>
          </a:bodyPr>
          <a:lstStyle/>
          <a:p>
            <a:r>
              <a:rPr lang="en-US" sz="1400" dirty="0">
                <a:solidFill>
                  <a:srgbClr val="00B0F0"/>
                </a:solidFill>
              </a:rPr>
              <a:t>Smaluk, Khan</a:t>
            </a:r>
          </a:p>
        </p:txBody>
      </p:sp>
    </p:spTree>
    <p:extLst>
      <p:ext uri="{BB962C8B-B14F-4D97-AF65-F5344CB8AC3E}">
        <p14:creationId xmlns:p14="http://schemas.microsoft.com/office/powerpoint/2010/main" val="3292516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EBCCE-25F4-4E80-6758-7C2B29AA99E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738697B-8113-633C-8508-3FA5890DF094}"/>
              </a:ext>
            </a:extLst>
          </p:cNvPr>
          <p:cNvSpPr txBox="1">
            <a:spLocks/>
          </p:cNvSpPr>
          <p:nvPr/>
        </p:nvSpPr>
        <p:spPr>
          <a:xfrm>
            <a:off x="861734" y="340659"/>
            <a:ext cx="9689726" cy="535531"/>
          </a:xfrm>
          <a:prstGeom prst="rect">
            <a:avLst/>
          </a:prstGeom>
        </p:spPr>
        <p:txBody>
          <a:bodyPr wrap="square">
            <a:sp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pPr fontAlgn="base"/>
            <a:r>
              <a:rPr lang="en-US" sz="3200" dirty="0">
                <a:solidFill>
                  <a:srgbClr val="7030A0"/>
                </a:solidFill>
                <a:effectLst>
                  <a:outerShdw blurRad="38100" dist="38100" dir="2700000" algn="tl">
                    <a:srgbClr val="000000">
                      <a:alpha val="43137"/>
                    </a:srgbClr>
                  </a:outerShdw>
                </a:effectLst>
              </a:rPr>
              <a:t>R&amp;D and Prototype program on Complex Bends</a:t>
            </a:r>
          </a:p>
        </p:txBody>
      </p:sp>
      <p:sp>
        <p:nvSpPr>
          <p:cNvPr id="3" name="Slide Number Placeholder 3">
            <a:extLst>
              <a:ext uri="{FF2B5EF4-FFF2-40B4-BE49-F238E27FC236}">
                <a16:creationId xmlns:a16="http://schemas.microsoft.com/office/drawing/2014/main" id="{567A4F24-2D96-7E25-586B-E98DD7FFDCB9}"/>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13</a:t>
            </a:fld>
            <a:endParaRPr lang="en-US" sz="1600" dirty="0"/>
          </a:p>
        </p:txBody>
      </p:sp>
      <p:pic>
        <p:nvPicPr>
          <p:cNvPr id="5" name="Picture 4">
            <a:extLst>
              <a:ext uri="{FF2B5EF4-FFF2-40B4-BE49-F238E27FC236}">
                <a16:creationId xmlns:a16="http://schemas.microsoft.com/office/drawing/2014/main" id="{2CF8035F-DE52-783D-69B1-6AC0614182E5}"/>
              </a:ext>
            </a:extLst>
          </p:cNvPr>
          <p:cNvPicPr>
            <a:picLocks noChangeAspect="1"/>
          </p:cNvPicPr>
          <p:nvPr/>
        </p:nvPicPr>
        <p:blipFill>
          <a:blip r:embed="rId3"/>
          <a:stretch>
            <a:fillRect/>
          </a:stretch>
        </p:blipFill>
        <p:spPr>
          <a:xfrm>
            <a:off x="4870866" y="1805447"/>
            <a:ext cx="6635334" cy="4660722"/>
          </a:xfrm>
          <a:prstGeom prst="rect">
            <a:avLst/>
          </a:prstGeom>
        </p:spPr>
      </p:pic>
    </p:spTree>
    <p:extLst>
      <p:ext uri="{BB962C8B-B14F-4D97-AF65-F5344CB8AC3E}">
        <p14:creationId xmlns:p14="http://schemas.microsoft.com/office/powerpoint/2010/main" val="183519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3F294-6037-5077-2E93-71D22ED263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9DBE5F-65C7-5DF3-BC05-F04D76A648B5}"/>
              </a:ext>
            </a:extLst>
          </p:cNvPr>
          <p:cNvSpPr>
            <a:spLocks noGrp="1"/>
          </p:cNvSpPr>
          <p:nvPr>
            <p:ph type="title" idx="4294967295"/>
          </p:nvPr>
        </p:nvSpPr>
        <p:spPr>
          <a:xfrm>
            <a:off x="501651" y="111525"/>
            <a:ext cx="8180386" cy="703811"/>
          </a:xfrm>
        </p:spPr>
        <p:txBody>
          <a:bodyPr>
            <a:normAutofit/>
          </a:bodyPr>
          <a:lstStyle/>
          <a:p>
            <a:r>
              <a:rPr lang="en-US" sz="2800" dirty="0">
                <a:solidFill>
                  <a:srgbClr val="7030A0"/>
                </a:solidFill>
                <a:effectLst>
                  <a:outerShdw blurRad="38100" dist="38100" dir="2700000" algn="tl">
                    <a:srgbClr val="000000">
                      <a:alpha val="43137"/>
                    </a:srgbClr>
                  </a:outerShdw>
                </a:effectLst>
                <a:latin typeface="Arial"/>
                <a:cs typeface="Arial"/>
              </a:rPr>
              <a:t>Low energy Complex Bend prototype</a:t>
            </a:r>
          </a:p>
        </p:txBody>
      </p:sp>
      <p:sp>
        <p:nvSpPr>
          <p:cNvPr id="3" name="Content Placeholder 2">
            <a:extLst>
              <a:ext uri="{FF2B5EF4-FFF2-40B4-BE49-F238E27FC236}">
                <a16:creationId xmlns:a16="http://schemas.microsoft.com/office/drawing/2014/main" id="{F0113941-7D3E-0AA6-D0CD-1D676089341A}"/>
              </a:ext>
            </a:extLst>
          </p:cNvPr>
          <p:cNvSpPr txBox="1">
            <a:spLocks/>
          </p:cNvSpPr>
          <p:nvPr/>
        </p:nvSpPr>
        <p:spPr>
          <a:xfrm>
            <a:off x="419456" y="986153"/>
            <a:ext cx="6223440" cy="4653054"/>
          </a:xfrm>
          <a:prstGeom prst="rect">
            <a:avLst/>
          </a:prstGeom>
        </p:spPr>
        <p:txBody>
          <a:bodyPr lIns="91440" tIns="45720" rIns="91440" bIns="45720" anchor="t">
            <a:noAutofit/>
          </a:bodyPr>
          <a:lst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cs typeface="Arial" panose="020B0604020202020204"/>
              </a:rPr>
              <a:t>We scaled the Complex Bend parameters from 3 GeV down to 100 MeV </a:t>
            </a:r>
          </a:p>
          <a:p>
            <a:pPr lvl="1"/>
            <a:r>
              <a:rPr lang="en-US" sz="1600" dirty="0">
                <a:cs typeface="Arial" panose="020B0604020202020204"/>
              </a:rPr>
              <a:t>Reduced the quadrupole pole length by a factor of 6 while keeping the values of bend angle and sqrt(𝐾</a:t>
            </a:r>
            <a:r>
              <a:rPr lang="en-US" sz="1600" baseline="-25000" dirty="0">
                <a:cs typeface="Arial" panose="020B0604020202020204"/>
              </a:rPr>
              <a:t>1</a:t>
            </a:r>
            <a:r>
              <a:rPr lang="en-US" sz="1600" dirty="0">
                <a:cs typeface="Arial" panose="020B0604020202020204"/>
              </a:rPr>
              <a:t>)𝐿 the same as for the 3 GeV CB cell. </a:t>
            </a:r>
          </a:p>
          <a:p>
            <a:pPr lvl="1"/>
            <a:r>
              <a:rPr lang="en-US" sz="1600" dirty="0">
                <a:cs typeface="Arial" panose="020B0604020202020204"/>
              </a:rPr>
              <a:t>The CB prototype pole is 46 mm long and consists of four cells, with the field gradient at 150 T/m. </a:t>
            </a:r>
          </a:p>
          <a:p>
            <a:endParaRPr lang="en-US" sz="1800" dirty="0">
              <a:cs typeface="Arial" panose="020B0604020202020204"/>
            </a:endParaRPr>
          </a:p>
          <a:p>
            <a:r>
              <a:rPr lang="en-US" sz="1800" dirty="0">
                <a:cs typeface="Arial" panose="020B0604020202020204"/>
              </a:rPr>
              <a:t>Installed in NSLS-II linac and commissioned with beam</a:t>
            </a:r>
          </a:p>
          <a:p>
            <a:pPr lvl="1"/>
            <a:r>
              <a:rPr lang="en-US" sz="1600" dirty="0">
                <a:cs typeface="Arial" panose="020B0604020202020204"/>
              </a:rPr>
              <a:t>Demonstrated high quality of the magnetic field in the Complex Bend set-up</a:t>
            </a:r>
          </a:p>
          <a:p>
            <a:pPr lvl="1"/>
            <a:r>
              <a:rPr lang="en-US" sz="1600" dirty="0">
                <a:cs typeface="Arial" panose="020B0604020202020204"/>
              </a:rPr>
              <a:t>Achieved focused beam size (X/Y) of 60/120 um at 168 MeV and 50/110 um at 200 MeV</a:t>
            </a:r>
          </a:p>
          <a:p>
            <a:endParaRPr lang="en-US" sz="1400" dirty="0">
              <a:cs typeface="Arial" panose="020B0604020202020204"/>
            </a:endParaRPr>
          </a:p>
        </p:txBody>
      </p:sp>
      <p:grpSp>
        <p:nvGrpSpPr>
          <p:cNvPr id="21" name="Group 20">
            <a:extLst>
              <a:ext uri="{FF2B5EF4-FFF2-40B4-BE49-F238E27FC236}">
                <a16:creationId xmlns:a16="http://schemas.microsoft.com/office/drawing/2014/main" id="{FF88925B-E50E-AFA2-8A2F-1F54EF3344A3}"/>
              </a:ext>
            </a:extLst>
          </p:cNvPr>
          <p:cNvGrpSpPr/>
          <p:nvPr/>
        </p:nvGrpSpPr>
        <p:grpSpPr>
          <a:xfrm>
            <a:off x="7459595" y="2680066"/>
            <a:ext cx="4303589" cy="3557873"/>
            <a:chOff x="7086608" y="460875"/>
            <a:chExt cx="4770853" cy="3946062"/>
          </a:xfrm>
        </p:grpSpPr>
        <p:pic>
          <p:nvPicPr>
            <p:cNvPr id="4" name="Picture 3" descr="A picture containing cluttered&#10;&#10;Description automatically generated">
              <a:extLst>
                <a:ext uri="{FF2B5EF4-FFF2-40B4-BE49-F238E27FC236}">
                  <a16:creationId xmlns:a16="http://schemas.microsoft.com/office/drawing/2014/main" id="{9B31AF7F-7494-981A-4189-9D50D086871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442527" y="460875"/>
              <a:ext cx="4344130" cy="2779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x_Picture 5">
              <a:extLst>
                <a:ext uri="{FF2B5EF4-FFF2-40B4-BE49-F238E27FC236}">
                  <a16:creationId xmlns:a16="http://schemas.microsoft.com/office/drawing/2014/main" id="{EB0CE09B-E714-E397-4D28-8AF7009D8349}"/>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t="3904" b="300"/>
            <a:stretch/>
          </p:blipFill>
          <p:spPr bwMode="auto">
            <a:xfrm>
              <a:off x="7086608" y="3241184"/>
              <a:ext cx="4770853" cy="1165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10">
            <a:extLst>
              <a:ext uri="{FF2B5EF4-FFF2-40B4-BE49-F238E27FC236}">
                <a16:creationId xmlns:a16="http://schemas.microsoft.com/office/drawing/2014/main" id="{E65C0711-7067-5075-482A-5FEBD1A43D4F}"/>
              </a:ext>
            </a:extLst>
          </p:cNvPr>
          <p:cNvSpPr txBox="1"/>
          <p:nvPr/>
        </p:nvSpPr>
        <p:spPr>
          <a:xfrm>
            <a:off x="8386762" y="5208207"/>
            <a:ext cx="3312553" cy="2308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a:solidFill>
                  <a:schemeClr val="bg1"/>
                </a:solidFill>
              </a:rPr>
              <a:t>Images collated after the 200 MeV beam passed through CB</a:t>
            </a:r>
            <a:endParaRPr lang="en-US" sz="900">
              <a:solidFill>
                <a:schemeClr val="bg1"/>
              </a:solidFill>
              <a:cs typeface="Arial"/>
            </a:endParaRPr>
          </a:p>
        </p:txBody>
      </p:sp>
      <p:sp>
        <p:nvSpPr>
          <p:cNvPr id="5" name="TextBox 4">
            <a:extLst>
              <a:ext uri="{FF2B5EF4-FFF2-40B4-BE49-F238E27FC236}">
                <a16:creationId xmlns:a16="http://schemas.microsoft.com/office/drawing/2014/main" id="{E1B91AA7-0BC0-AD85-D0DB-1374CF71B06B}"/>
              </a:ext>
            </a:extLst>
          </p:cNvPr>
          <p:cNvSpPr txBox="1"/>
          <p:nvPr/>
        </p:nvSpPr>
        <p:spPr>
          <a:xfrm>
            <a:off x="7844523" y="6213239"/>
            <a:ext cx="4102905" cy="307777"/>
          </a:xfrm>
          <a:prstGeom prst="rect">
            <a:avLst/>
          </a:prstGeom>
          <a:noFill/>
        </p:spPr>
        <p:txBody>
          <a:bodyPr wrap="square" lIns="91440" tIns="45720" rIns="91440" bIns="45720" rtlCol="0" anchor="t">
            <a:spAutoFit/>
          </a:bodyPr>
          <a:lstStyle/>
          <a:p>
            <a:pPr algn="ctr"/>
            <a:r>
              <a:rPr lang="en-US" sz="1400" dirty="0"/>
              <a:t>Four periods of CB in the NSLS-II linac tunnel </a:t>
            </a:r>
            <a:endParaRPr lang="en-US" sz="1400" dirty="0">
              <a:cs typeface="Arial"/>
            </a:endParaRPr>
          </a:p>
        </p:txBody>
      </p:sp>
      <p:sp>
        <p:nvSpPr>
          <p:cNvPr id="22" name="TextBox 21">
            <a:extLst>
              <a:ext uri="{FF2B5EF4-FFF2-40B4-BE49-F238E27FC236}">
                <a16:creationId xmlns:a16="http://schemas.microsoft.com/office/drawing/2014/main" id="{260F285D-612F-3A9A-6569-E308CA036890}"/>
              </a:ext>
            </a:extLst>
          </p:cNvPr>
          <p:cNvSpPr txBox="1"/>
          <p:nvPr/>
        </p:nvSpPr>
        <p:spPr>
          <a:xfrm>
            <a:off x="373273" y="5641606"/>
            <a:ext cx="5232523" cy="523220"/>
          </a:xfrm>
          <a:prstGeom prst="rect">
            <a:avLst/>
          </a:prstGeom>
          <a:noFill/>
        </p:spPr>
        <p:txBody>
          <a:bodyPr wrap="square">
            <a:spAutoFit/>
          </a:bodyPr>
          <a:lstStyle/>
          <a:p>
            <a:r>
              <a:rPr lang="en-US" sz="1400" dirty="0"/>
              <a:t>Complex Bend prototype beamline design and  commissioning, </a:t>
            </a:r>
            <a:r>
              <a:rPr lang="en-US" sz="1400" dirty="0">
                <a:solidFill>
                  <a:srgbClr val="00B0F0"/>
                </a:solidFill>
              </a:rPr>
              <a:t>Wang et al., </a:t>
            </a:r>
            <a:r>
              <a:rPr lang="en-US" sz="1400" dirty="0"/>
              <a:t>IPAC-2022, MOPA151</a:t>
            </a:r>
          </a:p>
        </p:txBody>
      </p:sp>
      <p:sp>
        <p:nvSpPr>
          <p:cNvPr id="6" name="Slide Number Placeholder 3">
            <a:extLst>
              <a:ext uri="{FF2B5EF4-FFF2-40B4-BE49-F238E27FC236}">
                <a16:creationId xmlns:a16="http://schemas.microsoft.com/office/drawing/2014/main" id="{D2D77BFD-82D8-95C6-4E4E-EDCE8367AD02}"/>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14</a:t>
            </a:fld>
            <a:endParaRPr lang="en-US" sz="1600" dirty="0"/>
          </a:p>
        </p:txBody>
      </p:sp>
      <p:grpSp>
        <p:nvGrpSpPr>
          <p:cNvPr id="7" name="Group 6">
            <a:extLst>
              <a:ext uri="{FF2B5EF4-FFF2-40B4-BE49-F238E27FC236}">
                <a16:creationId xmlns:a16="http://schemas.microsoft.com/office/drawing/2014/main" id="{4268E5F3-552F-09C8-8A20-894E7A641CA0}"/>
              </a:ext>
            </a:extLst>
          </p:cNvPr>
          <p:cNvGrpSpPr/>
          <p:nvPr/>
        </p:nvGrpSpPr>
        <p:grpSpPr>
          <a:xfrm>
            <a:off x="1" y="6362880"/>
            <a:ext cx="501650" cy="501650"/>
            <a:chOff x="1" y="6180911"/>
            <a:chExt cx="501650" cy="501650"/>
          </a:xfrm>
        </p:grpSpPr>
        <p:grpSp>
          <p:nvGrpSpPr>
            <p:cNvPr id="9" name="Group 8">
              <a:extLst>
                <a:ext uri="{FF2B5EF4-FFF2-40B4-BE49-F238E27FC236}">
                  <a16:creationId xmlns:a16="http://schemas.microsoft.com/office/drawing/2014/main" id="{57CFBE72-56FD-BE70-3CB9-73A8FCCB8C11}"/>
                </a:ext>
              </a:extLst>
            </p:cNvPr>
            <p:cNvGrpSpPr/>
            <p:nvPr/>
          </p:nvGrpSpPr>
          <p:grpSpPr>
            <a:xfrm>
              <a:off x="1" y="6180911"/>
              <a:ext cx="501650" cy="501650"/>
              <a:chOff x="1" y="6180911"/>
              <a:chExt cx="501650" cy="501650"/>
            </a:xfrm>
          </p:grpSpPr>
          <p:sp>
            <p:nvSpPr>
              <p:cNvPr id="11" name="Oval 10">
                <a:extLst>
                  <a:ext uri="{FF2B5EF4-FFF2-40B4-BE49-F238E27FC236}">
                    <a16:creationId xmlns:a16="http://schemas.microsoft.com/office/drawing/2014/main" id="{B2B47988-6FCF-81A2-605B-8365D11432C7}"/>
                  </a:ext>
                </a:extLst>
              </p:cNvPr>
              <p:cNvSpPr/>
              <p:nvPr/>
            </p:nvSpPr>
            <p:spPr>
              <a:xfrm>
                <a:off x="1" y="6180911"/>
                <a:ext cx="501650" cy="501650"/>
              </a:xfrm>
              <a:prstGeom prst="ellipse">
                <a:avLst/>
              </a:prstGeom>
              <a:solidFill>
                <a:srgbClr val="FFCD34">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pic>
            <p:nvPicPr>
              <p:cNvPr id="13" name="Picture 2" descr="Right-handed trefoil">
                <a:extLst>
                  <a:ext uri="{FF2B5EF4-FFF2-40B4-BE49-F238E27FC236}">
                    <a16:creationId xmlns:a16="http://schemas.microsoft.com/office/drawing/2014/main" id="{0D8384A1-0EFC-6E36-88F5-DECE3E90657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5493" y="6183070"/>
                <a:ext cx="427045" cy="427045"/>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Oval 9">
              <a:extLst>
                <a:ext uri="{FF2B5EF4-FFF2-40B4-BE49-F238E27FC236}">
                  <a16:creationId xmlns:a16="http://schemas.microsoft.com/office/drawing/2014/main" id="{D1B4AB80-DD5D-672E-6668-9287BADDBCEA}"/>
                </a:ext>
              </a:extLst>
            </p:cNvPr>
            <p:cNvSpPr/>
            <p:nvPr/>
          </p:nvSpPr>
          <p:spPr>
            <a:xfrm>
              <a:off x="326127" y="6447079"/>
              <a:ext cx="94292" cy="94292"/>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aphicFrame>
        <p:nvGraphicFramePr>
          <p:cNvPr id="24" name="Object 23">
            <a:extLst>
              <a:ext uri="{FF2B5EF4-FFF2-40B4-BE49-F238E27FC236}">
                <a16:creationId xmlns:a16="http://schemas.microsoft.com/office/drawing/2014/main" id="{EE97D766-9342-0E2E-C062-CC2559977252}"/>
              </a:ext>
            </a:extLst>
          </p:cNvPr>
          <p:cNvGraphicFramePr>
            <a:graphicFrameLocks noChangeAspect="1"/>
          </p:cNvGraphicFramePr>
          <p:nvPr>
            <p:extLst>
              <p:ext uri="{D42A27DB-BD31-4B8C-83A1-F6EECF244321}">
                <p14:modId xmlns:p14="http://schemas.microsoft.com/office/powerpoint/2010/main" val="4081301526"/>
              </p:ext>
            </p:extLst>
          </p:nvPr>
        </p:nvGraphicFramePr>
        <p:xfrm>
          <a:off x="8660825" y="201192"/>
          <a:ext cx="3068637" cy="2033587"/>
        </p:xfrm>
        <a:graphic>
          <a:graphicData uri="http://schemas.openxmlformats.org/presentationml/2006/ole">
            <mc:AlternateContent xmlns:mc="http://schemas.openxmlformats.org/markup-compatibility/2006">
              <mc:Choice xmlns:v="urn:schemas-microsoft-com:vml" Requires="v">
                <p:oleObj r:id="rId6" imgW="3068993" imgH="2033891" progId="">
                  <p:embed/>
                </p:oleObj>
              </mc:Choice>
              <mc:Fallback>
                <p:oleObj r:id="rId6" imgW="3068993" imgH="2033891" progId="">
                  <p:embed/>
                  <p:pic>
                    <p:nvPicPr>
                      <p:cNvPr id="0" name=""/>
                      <p:cNvPicPr/>
                      <p:nvPr/>
                    </p:nvPicPr>
                    <p:blipFill>
                      <a:blip r:embed="rId7"/>
                      <a:stretch>
                        <a:fillRect/>
                      </a:stretch>
                    </p:blipFill>
                    <p:spPr>
                      <a:xfrm>
                        <a:off x="8660825" y="201192"/>
                        <a:ext cx="3068637" cy="2033587"/>
                      </a:xfrm>
                      <a:prstGeom prst="rect">
                        <a:avLst/>
                      </a:prstGeom>
                    </p:spPr>
                  </p:pic>
                </p:oleObj>
              </mc:Fallback>
            </mc:AlternateContent>
          </a:graphicData>
        </a:graphic>
      </p:graphicFrame>
      <p:sp>
        <p:nvSpPr>
          <p:cNvPr id="25" name="TextBox 24">
            <a:extLst>
              <a:ext uri="{FF2B5EF4-FFF2-40B4-BE49-F238E27FC236}">
                <a16:creationId xmlns:a16="http://schemas.microsoft.com/office/drawing/2014/main" id="{D7D80957-DD24-565A-ED94-34C66ECD696F}"/>
              </a:ext>
            </a:extLst>
          </p:cNvPr>
          <p:cNvSpPr txBox="1"/>
          <p:nvPr/>
        </p:nvSpPr>
        <p:spPr>
          <a:xfrm>
            <a:off x="7991585" y="2218155"/>
            <a:ext cx="4102905" cy="307777"/>
          </a:xfrm>
          <a:prstGeom prst="rect">
            <a:avLst/>
          </a:prstGeom>
          <a:noFill/>
        </p:spPr>
        <p:txBody>
          <a:bodyPr wrap="square" lIns="91440" tIns="45720" rIns="91440" bIns="45720" rtlCol="0" anchor="t">
            <a:spAutoFit/>
          </a:bodyPr>
          <a:lstStyle/>
          <a:p>
            <a:pPr algn="ctr"/>
            <a:r>
              <a:rPr lang="en-US" sz="1400" dirty="0"/>
              <a:t>PMQ prototype at 150 T/m </a:t>
            </a:r>
            <a:endParaRPr lang="en-US" sz="1400" dirty="0">
              <a:cs typeface="Arial"/>
            </a:endParaRPr>
          </a:p>
        </p:txBody>
      </p:sp>
      <p:sp>
        <p:nvSpPr>
          <p:cNvPr id="15" name="Footer Placeholder 3">
            <a:extLst>
              <a:ext uri="{FF2B5EF4-FFF2-40B4-BE49-F238E27FC236}">
                <a16:creationId xmlns:a16="http://schemas.microsoft.com/office/drawing/2014/main" id="{3C4DD22B-5937-FDFF-8AF3-A9497DF6A017}"/>
              </a:ext>
            </a:extLst>
          </p:cNvPr>
          <p:cNvSpPr txBox="1">
            <a:spLocks/>
          </p:cNvSpPr>
          <p:nvPr/>
        </p:nvSpPr>
        <p:spPr>
          <a:xfrm>
            <a:off x="2802002" y="6519294"/>
            <a:ext cx="7453745" cy="232292"/>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NSLS II-MAX IV Workshop: Fourth and Future Generation Light Source Design Challenges</a:t>
            </a:r>
          </a:p>
        </p:txBody>
      </p:sp>
    </p:spTree>
    <p:extLst>
      <p:ext uri="{BB962C8B-B14F-4D97-AF65-F5344CB8AC3E}">
        <p14:creationId xmlns:p14="http://schemas.microsoft.com/office/powerpoint/2010/main" val="390610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AD742-6BDB-76D5-7C5B-892A48889B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234052-3EF6-F1A9-3657-EE67F7E6B7B4}"/>
              </a:ext>
            </a:extLst>
          </p:cNvPr>
          <p:cNvSpPr>
            <a:spLocks noGrp="1"/>
          </p:cNvSpPr>
          <p:nvPr>
            <p:ph type="title"/>
          </p:nvPr>
        </p:nvSpPr>
        <p:spPr>
          <a:xfrm>
            <a:off x="592182" y="118207"/>
            <a:ext cx="11502921" cy="679904"/>
          </a:xfrm>
        </p:spPr>
        <p:txBody>
          <a:bodyPr>
            <a:normAutofit/>
          </a:bodyPr>
          <a:lstStyle/>
          <a:p>
            <a:r>
              <a:rPr lang="en-US" sz="2800" dirty="0">
                <a:solidFill>
                  <a:srgbClr val="7030A0"/>
                </a:solidFill>
                <a:effectLst>
                  <a:outerShdw blurRad="38100" dist="38100" dir="2700000" algn="tl">
                    <a:srgbClr val="000000">
                      <a:alpha val="43137"/>
                    </a:srgbClr>
                  </a:outerShdw>
                </a:effectLst>
              </a:rPr>
              <a:t>Full-energy Complex Bend prototype</a:t>
            </a:r>
          </a:p>
        </p:txBody>
      </p:sp>
      <p:sp>
        <p:nvSpPr>
          <p:cNvPr id="3" name="Content Placeholder 2">
            <a:extLst>
              <a:ext uri="{FF2B5EF4-FFF2-40B4-BE49-F238E27FC236}">
                <a16:creationId xmlns:a16="http://schemas.microsoft.com/office/drawing/2014/main" id="{40A4A512-CE9C-9326-74A4-B61CB27F657A}"/>
              </a:ext>
            </a:extLst>
          </p:cNvPr>
          <p:cNvSpPr>
            <a:spLocks noGrp="1"/>
          </p:cNvSpPr>
          <p:nvPr>
            <p:ph idx="1"/>
          </p:nvPr>
        </p:nvSpPr>
        <p:spPr>
          <a:xfrm>
            <a:off x="390557" y="891690"/>
            <a:ext cx="3927275" cy="4990568"/>
          </a:xfrm>
        </p:spPr>
        <p:txBody>
          <a:bodyPr>
            <a:noAutofit/>
          </a:bodyPr>
          <a:lstStyle/>
          <a:p>
            <a:pPr marL="285750" indent="-285750">
              <a:buSzPct val="130000"/>
              <a:buFont typeface="Arial" panose="020B0604020202020204" pitchFamily="34" charset="0"/>
              <a:buChar char="•"/>
            </a:pPr>
            <a:r>
              <a:rPr lang="en-US" sz="1800" dirty="0">
                <a:cs typeface="Calibri" panose="020F0502020204030204" pitchFamily="34" charset="0"/>
              </a:rPr>
              <a:t>Supported by BNL we completed the first large-scale Complex Bend prototype</a:t>
            </a:r>
          </a:p>
          <a:p>
            <a:pPr marL="285750" indent="-285750">
              <a:buSzPct val="130000"/>
              <a:buFont typeface="Arial" panose="020B0604020202020204" pitchFamily="34" charset="0"/>
              <a:buChar char="•"/>
            </a:pPr>
            <a:endParaRPr lang="en-US" sz="1800" i="1" dirty="0">
              <a:cs typeface="Calibri" panose="020F0502020204030204" pitchFamily="34" charset="0"/>
            </a:endParaRPr>
          </a:p>
          <a:p>
            <a:pPr marL="285750" indent="-285750">
              <a:buSzPct val="130000"/>
              <a:buFont typeface="Arial" panose="020B0604020202020204" pitchFamily="34" charset="0"/>
              <a:buChar char="•"/>
            </a:pPr>
            <a:r>
              <a:rPr lang="en-US" sz="1800" i="1" dirty="0">
                <a:cs typeface="Calibri" panose="020F0502020204030204" pitchFamily="34" charset="0"/>
              </a:rPr>
              <a:t>High-precision PM magnet: </a:t>
            </a:r>
          </a:p>
          <a:p>
            <a:pPr marL="742950" lvl="1" indent="-285750">
              <a:buSzPct val="130000"/>
            </a:pPr>
            <a:r>
              <a:rPr lang="en-US" sz="1400" dirty="0">
                <a:cs typeface="Calibri" panose="020F0502020204030204" pitchFamily="34" charset="0"/>
              </a:rPr>
              <a:t>15-segment string of PMQs with 0.25-0.5 T, +/-130 T/m aligned along 4</a:t>
            </a:r>
            <a:r>
              <a:rPr lang="en-US" sz="1400" dirty="0">
                <a:cs typeface="Calibri" panose="020F0502020204030204" pitchFamily="34" charset="0"/>
                <a:sym typeface="Symbol" panose="05050102010706020507" pitchFamily="18" charset="2"/>
              </a:rPr>
              <a:t> bend with field quality better than 10</a:t>
            </a:r>
            <a:r>
              <a:rPr lang="en-US" sz="1600" baseline="30000" dirty="0">
                <a:cs typeface="Calibri" panose="020F0502020204030204" pitchFamily="34" charset="0"/>
                <a:sym typeface="Symbol" panose="05050102010706020507" pitchFamily="18" charset="2"/>
              </a:rPr>
              <a:t>-4</a:t>
            </a:r>
          </a:p>
          <a:p>
            <a:pPr marL="285750" indent="-285750">
              <a:buSzPct val="130000"/>
              <a:buFont typeface="Arial" panose="020B0604020202020204" pitchFamily="34" charset="0"/>
              <a:buChar char="•"/>
            </a:pPr>
            <a:r>
              <a:rPr lang="en-US" sz="2000" dirty="0">
                <a:cs typeface="Calibri" panose="020F0502020204030204" pitchFamily="34" charset="0"/>
                <a:sym typeface="Symbol" panose="05050102010706020507" pitchFamily="18" charset="2"/>
              </a:rPr>
              <a:t>Measured, corrected and assembled</a:t>
            </a:r>
            <a:endParaRPr lang="en-US" sz="1800" dirty="0">
              <a:cs typeface="Calibri" panose="020F0502020204030204" pitchFamily="34" charset="0"/>
            </a:endParaRPr>
          </a:p>
        </p:txBody>
      </p:sp>
      <p:pic>
        <p:nvPicPr>
          <p:cNvPr id="30" name="Picture 29" descr="A picture containing text, indoor, counter, table">
            <a:extLst>
              <a:ext uri="{FF2B5EF4-FFF2-40B4-BE49-F238E27FC236}">
                <a16:creationId xmlns:a16="http://schemas.microsoft.com/office/drawing/2014/main" id="{0555EC57-8197-D017-48F0-F78A563CF300}"/>
              </a:ext>
            </a:extLst>
          </p:cNvPr>
          <p:cNvPicPr>
            <a:picLocks noChangeAspect="1"/>
          </p:cNvPicPr>
          <p:nvPr/>
        </p:nvPicPr>
        <p:blipFill>
          <a:blip r:embed="rId3" cstate="email">
            <a:extLst>
              <a:ext uri="{28A0092B-C50C-407E-A947-70E740481C1C}">
                <a14:useLocalDpi xmlns:a14="http://schemas.microsoft.com/office/drawing/2010/main"/>
              </a:ext>
            </a:extLst>
          </a:blip>
          <a:srcRect t="-12" r="5206" b="1805"/>
          <a:stretch/>
        </p:blipFill>
        <p:spPr>
          <a:xfrm>
            <a:off x="8248650" y="1028493"/>
            <a:ext cx="3287223" cy="5283584"/>
          </a:xfrm>
          <a:prstGeom prst="rect">
            <a:avLst/>
          </a:prstGeom>
          <a:ln w="34925">
            <a:solidFill>
              <a:srgbClr val="7030A0"/>
            </a:solidFill>
            <a:prstDash val="lgDash"/>
          </a:ln>
          <a:effectLst>
            <a:outerShdw blurRad="50800" dist="38100" dir="2700000" algn="tl" rotWithShape="0">
              <a:prstClr val="black">
                <a:alpha val="40000"/>
              </a:prstClr>
            </a:outerShdw>
          </a:effectLst>
        </p:spPr>
      </p:pic>
      <p:grpSp>
        <p:nvGrpSpPr>
          <p:cNvPr id="13" name="Group 12">
            <a:extLst>
              <a:ext uri="{FF2B5EF4-FFF2-40B4-BE49-F238E27FC236}">
                <a16:creationId xmlns:a16="http://schemas.microsoft.com/office/drawing/2014/main" id="{5A3A5695-88D0-81DE-BB4F-ED4F058F8AB6}"/>
              </a:ext>
            </a:extLst>
          </p:cNvPr>
          <p:cNvGrpSpPr/>
          <p:nvPr/>
        </p:nvGrpSpPr>
        <p:grpSpPr>
          <a:xfrm>
            <a:off x="8948468" y="3658802"/>
            <a:ext cx="2773506" cy="3119218"/>
            <a:chOff x="4084871" y="4149589"/>
            <a:chExt cx="1890261" cy="2452476"/>
          </a:xfrm>
        </p:grpSpPr>
        <p:sp>
          <p:nvSpPr>
            <p:cNvPr id="31" name="TextBox 30">
              <a:extLst>
                <a:ext uri="{FF2B5EF4-FFF2-40B4-BE49-F238E27FC236}">
                  <a16:creationId xmlns:a16="http://schemas.microsoft.com/office/drawing/2014/main" id="{C62C0F96-76D7-BEB6-92AB-D6538F66A625}"/>
                </a:ext>
              </a:extLst>
            </p:cNvPr>
            <p:cNvSpPr txBox="1"/>
            <p:nvPr/>
          </p:nvSpPr>
          <p:spPr>
            <a:xfrm>
              <a:off x="4084871" y="6325066"/>
              <a:ext cx="1890261" cy="276999"/>
            </a:xfrm>
            <a:prstGeom prst="rect">
              <a:avLst/>
            </a:prstGeom>
            <a:noFill/>
          </p:spPr>
          <p:txBody>
            <a:bodyPr wrap="none" rtlCol="0">
              <a:spAutoFit/>
            </a:bodyPr>
            <a:lstStyle/>
            <a:p>
              <a:r>
                <a:rPr lang="en-US" sz="1200" i="1" dirty="0"/>
                <a:t>Complex Bend Prototype</a:t>
              </a:r>
            </a:p>
          </p:txBody>
        </p:sp>
        <p:cxnSp>
          <p:nvCxnSpPr>
            <p:cNvPr id="47" name="Straight Arrow Connector 46">
              <a:extLst>
                <a:ext uri="{FF2B5EF4-FFF2-40B4-BE49-F238E27FC236}">
                  <a16:creationId xmlns:a16="http://schemas.microsoft.com/office/drawing/2014/main" id="{ABF57E89-8F1D-5EC2-008C-456163B14708}"/>
                </a:ext>
              </a:extLst>
            </p:cNvPr>
            <p:cNvCxnSpPr>
              <a:cxnSpLocks/>
              <a:endCxn id="30" idx="3"/>
            </p:cNvCxnSpPr>
            <p:nvPr/>
          </p:nvCxnSpPr>
          <p:spPr>
            <a:xfrm flipV="1">
              <a:off x="4514397" y="4158617"/>
              <a:ext cx="1333899" cy="676717"/>
            </a:xfrm>
            <a:prstGeom prst="straightConnector1">
              <a:avLst/>
            </a:prstGeom>
            <a:ln w="57150">
              <a:solidFill>
                <a:schemeClr val="bg1"/>
              </a:solidFill>
              <a:headEnd type="triangl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8DC21447-2EEE-B0A6-8A66-525F7E20BD6F}"/>
                </a:ext>
              </a:extLst>
            </p:cNvPr>
            <p:cNvSpPr txBox="1"/>
            <p:nvPr/>
          </p:nvSpPr>
          <p:spPr>
            <a:xfrm>
              <a:off x="5030002" y="4149589"/>
              <a:ext cx="774571" cy="369332"/>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b="1" dirty="0">
                  <a:solidFill>
                    <a:schemeClr val="bg1"/>
                  </a:solidFill>
                  <a:effectLst>
                    <a:outerShdw blurRad="38100" dist="38100" dir="2700000" algn="tl">
                      <a:srgbClr val="000000">
                        <a:alpha val="43137"/>
                      </a:srgbClr>
                    </a:outerShdw>
                  </a:effectLst>
                </a:rPr>
                <a:t>1.7 m</a:t>
              </a:r>
            </a:p>
          </p:txBody>
        </p:sp>
      </p:grpSp>
      <p:grpSp>
        <p:nvGrpSpPr>
          <p:cNvPr id="12" name="Group 11">
            <a:extLst>
              <a:ext uri="{FF2B5EF4-FFF2-40B4-BE49-F238E27FC236}">
                <a16:creationId xmlns:a16="http://schemas.microsoft.com/office/drawing/2014/main" id="{C6CB6D21-4B87-3425-142E-CA3378AC3830}"/>
              </a:ext>
            </a:extLst>
          </p:cNvPr>
          <p:cNvGrpSpPr/>
          <p:nvPr/>
        </p:nvGrpSpPr>
        <p:grpSpPr>
          <a:xfrm>
            <a:off x="4585466" y="1028493"/>
            <a:ext cx="3161897" cy="2756876"/>
            <a:chOff x="3041806" y="1863831"/>
            <a:chExt cx="3161897" cy="2756876"/>
          </a:xfrm>
        </p:grpSpPr>
        <p:pic>
          <p:nvPicPr>
            <p:cNvPr id="50" name="Picture 49" descr="A group of people in a room&#10;&#10;Description automatically generated with medium confidence">
              <a:extLst>
                <a:ext uri="{FF2B5EF4-FFF2-40B4-BE49-F238E27FC236}">
                  <a16:creationId xmlns:a16="http://schemas.microsoft.com/office/drawing/2014/main" id="{7D3C3499-47ED-2B04-5381-B94A403682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41806" y="1863831"/>
              <a:ext cx="3161897" cy="2461651"/>
            </a:xfrm>
            <a:prstGeom prst="rect">
              <a:avLst/>
            </a:prstGeom>
          </p:spPr>
        </p:pic>
        <p:sp>
          <p:nvSpPr>
            <p:cNvPr id="51" name="TextBox 50">
              <a:extLst>
                <a:ext uri="{FF2B5EF4-FFF2-40B4-BE49-F238E27FC236}">
                  <a16:creationId xmlns:a16="http://schemas.microsoft.com/office/drawing/2014/main" id="{F639606A-975A-8E1C-493B-31B29EDCD81F}"/>
                </a:ext>
              </a:extLst>
            </p:cNvPr>
            <p:cNvSpPr txBox="1"/>
            <p:nvPr/>
          </p:nvSpPr>
          <p:spPr>
            <a:xfrm>
              <a:off x="4205812" y="4343708"/>
              <a:ext cx="833883" cy="276999"/>
            </a:xfrm>
            <a:prstGeom prst="rect">
              <a:avLst/>
            </a:prstGeom>
            <a:noFill/>
          </p:spPr>
          <p:txBody>
            <a:bodyPr wrap="none" rtlCol="0">
              <a:spAutoFit/>
            </a:bodyPr>
            <a:lstStyle/>
            <a:p>
              <a:r>
                <a:rPr lang="en-US" sz="1200" i="1" dirty="0"/>
                <a:t>The team</a:t>
              </a:r>
            </a:p>
          </p:txBody>
        </p:sp>
        <p:sp>
          <p:nvSpPr>
            <p:cNvPr id="10" name="Rectangle 9">
              <a:extLst>
                <a:ext uri="{FF2B5EF4-FFF2-40B4-BE49-F238E27FC236}">
                  <a16:creationId xmlns:a16="http://schemas.microsoft.com/office/drawing/2014/main" id="{1E777654-DCE8-59CB-B4D9-973F052B106C}"/>
                </a:ext>
              </a:extLst>
            </p:cNvPr>
            <p:cNvSpPr/>
            <p:nvPr/>
          </p:nvSpPr>
          <p:spPr>
            <a:xfrm>
              <a:off x="4136063" y="3004499"/>
              <a:ext cx="835521" cy="1205291"/>
            </a:xfrm>
            <a:prstGeom prst="rect">
              <a:avLst/>
            </a:prstGeom>
            <a:noFill/>
            <a:ln w="38100">
              <a:solidFill>
                <a:schemeClr val="bg1"/>
              </a:solidFill>
              <a:prstDash val="dash"/>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Arrow: Down 10">
            <a:extLst>
              <a:ext uri="{FF2B5EF4-FFF2-40B4-BE49-F238E27FC236}">
                <a16:creationId xmlns:a16="http://schemas.microsoft.com/office/drawing/2014/main" id="{8E43E026-74B8-82D0-0012-62C1DCB39B2E}"/>
              </a:ext>
            </a:extLst>
          </p:cNvPr>
          <p:cNvSpPr/>
          <p:nvPr/>
        </p:nvSpPr>
        <p:spPr>
          <a:xfrm rot="17619046">
            <a:off x="7269299" y="2572119"/>
            <a:ext cx="206712" cy="1872504"/>
          </a:xfrm>
          <a:prstGeom prst="downArrow">
            <a:avLst>
              <a:gd name="adj1" fmla="val 50000"/>
              <a:gd name="adj2" fmla="val 165264"/>
            </a:avLst>
          </a:prstGeom>
          <a:solidFill>
            <a:srgbClr val="7030A0"/>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3">
            <a:extLst>
              <a:ext uri="{FF2B5EF4-FFF2-40B4-BE49-F238E27FC236}">
                <a16:creationId xmlns:a16="http://schemas.microsoft.com/office/drawing/2014/main" id="{8831F133-A216-5EE5-C3E4-62E34A5972D3}"/>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15</a:t>
            </a:fld>
            <a:endParaRPr lang="en-US" sz="1600" dirty="0"/>
          </a:p>
        </p:txBody>
      </p:sp>
      <p:graphicFrame>
        <p:nvGraphicFramePr>
          <p:cNvPr id="7" name="Object 6">
            <a:extLst>
              <a:ext uri="{FF2B5EF4-FFF2-40B4-BE49-F238E27FC236}">
                <a16:creationId xmlns:a16="http://schemas.microsoft.com/office/drawing/2014/main" id="{3112F9EA-0349-04ED-EFEF-751421CAE213}"/>
              </a:ext>
            </a:extLst>
          </p:cNvPr>
          <p:cNvGraphicFramePr>
            <a:graphicFrameLocks noChangeAspect="1"/>
          </p:cNvGraphicFramePr>
          <p:nvPr>
            <p:extLst>
              <p:ext uri="{D42A27DB-BD31-4B8C-83A1-F6EECF244321}">
                <p14:modId xmlns:p14="http://schemas.microsoft.com/office/powerpoint/2010/main" val="2433049296"/>
              </p:ext>
            </p:extLst>
          </p:nvPr>
        </p:nvGraphicFramePr>
        <p:xfrm>
          <a:off x="4585466" y="3857803"/>
          <a:ext cx="3166589" cy="2480651"/>
        </p:xfrm>
        <a:graphic>
          <a:graphicData uri="http://schemas.openxmlformats.org/presentationml/2006/ole">
            <mc:AlternateContent xmlns:mc="http://schemas.openxmlformats.org/markup-compatibility/2006">
              <mc:Choice xmlns:v="urn:schemas-microsoft-com:vml" Requires="v">
                <p:oleObj r:id="rId5" imgW="5152129" imgH="3717587" progId="">
                  <p:embed/>
                </p:oleObj>
              </mc:Choice>
              <mc:Fallback>
                <p:oleObj r:id="rId5" imgW="5152129" imgH="3717587" progId="">
                  <p:embed/>
                  <p:pic>
                    <p:nvPicPr>
                      <p:cNvPr id="0" name=""/>
                      <p:cNvPicPr/>
                      <p:nvPr/>
                    </p:nvPicPr>
                    <p:blipFill>
                      <a:blip r:embed="rId6"/>
                      <a:stretch>
                        <a:fillRect/>
                      </a:stretch>
                    </p:blipFill>
                    <p:spPr>
                      <a:xfrm>
                        <a:off x="4585466" y="3857803"/>
                        <a:ext cx="3166589" cy="2480651"/>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06547A4F-253D-41B2-0DAC-1F0799729D5E}"/>
              </a:ext>
            </a:extLst>
          </p:cNvPr>
          <p:cNvSpPr txBox="1"/>
          <p:nvPr/>
        </p:nvSpPr>
        <p:spPr>
          <a:xfrm>
            <a:off x="5749472" y="6324868"/>
            <a:ext cx="1140056" cy="276999"/>
          </a:xfrm>
          <a:prstGeom prst="rect">
            <a:avLst/>
          </a:prstGeom>
          <a:noFill/>
        </p:spPr>
        <p:txBody>
          <a:bodyPr wrap="none" rtlCol="0">
            <a:spAutoFit/>
          </a:bodyPr>
          <a:lstStyle/>
          <a:p>
            <a:r>
              <a:rPr lang="en-US" sz="1200" i="1" dirty="0"/>
              <a:t>Halbach PMQ</a:t>
            </a:r>
          </a:p>
        </p:txBody>
      </p:sp>
      <p:pic>
        <p:nvPicPr>
          <p:cNvPr id="9" name="Picture 8">
            <a:extLst>
              <a:ext uri="{FF2B5EF4-FFF2-40B4-BE49-F238E27FC236}">
                <a16:creationId xmlns:a16="http://schemas.microsoft.com/office/drawing/2014/main" id="{10CC7B16-32BD-DE6A-39BC-A38B5CF5B6F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7946" y="4440767"/>
            <a:ext cx="3132498" cy="1660509"/>
          </a:xfrm>
          <a:prstGeom prst="rect">
            <a:avLst/>
          </a:prstGeom>
        </p:spPr>
      </p:pic>
      <p:sp>
        <p:nvSpPr>
          <p:cNvPr id="5" name="Footer Placeholder 3">
            <a:extLst>
              <a:ext uri="{FF2B5EF4-FFF2-40B4-BE49-F238E27FC236}">
                <a16:creationId xmlns:a16="http://schemas.microsoft.com/office/drawing/2014/main" id="{0BEF5F79-4A05-0388-79CE-6D3F9DDF7737}"/>
              </a:ext>
            </a:extLst>
          </p:cNvPr>
          <p:cNvSpPr txBox="1">
            <a:spLocks/>
          </p:cNvSpPr>
          <p:nvPr/>
        </p:nvSpPr>
        <p:spPr>
          <a:xfrm>
            <a:off x="2369127" y="6572168"/>
            <a:ext cx="7453745" cy="232292"/>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NSLS II-MAX IV Workshop: Fourth and Future Generation Light Source Design Challenges</a:t>
            </a:r>
          </a:p>
        </p:txBody>
      </p:sp>
      <p:sp>
        <p:nvSpPr>
          <p:cNvPr id="6" name="TextBox 5">
            <a:extLst>
              <a:ext uri="{FF2B5EF4-FFF2-40B4-BE49-F238E27FC236}">
                <a16:creationId xmlns:a16="http://schemas.microsoft.com/office/drawing/2014/main" id="{B0EE15FB-3C8D-EDD2-7F99-6D1F6881C582}"/>
              </a:ext>
            </a:extLst>
          </p:cNvPr>
          <p:cNvSpPr txBox="1"/>
          <p:nvPr/>
        </p:nvSpPr>
        <p:spPr>
          <a:xfrm>
            <a:off x="7796135" y="553136"/>
            <a:ext cx="3242073" cy="338554"/>
          </a:xfrm>
          <a:prstGeom prst="rect">
            <a:avLst/>
          </a:prstGeom>
          <a:noFill/>
        </p:spPr>
        <p:txBody>
          <a:bodyPr wrap="square">
            <a:spAutoFit/>
          </a:bodyPr>
          <a:lstStyle/>
          <a:p>
            <a:r>
              <a:rPr lang="en-US" sz="1600" dirty="0">
                <a:solidFill>
                  <a:srgbClr val="00B0F0"/>
                </a:solidFill>
              </a:rPr>
              <a:t>S. Sharma, P. N’Gotta et al.</a:t>
            </a:r>
          </a:p>
        </p:txBody>
      </p:sp>
    </p:spTree>
    <p:extLst>
      <p:ext uri="{BB962C8B-B14F-4D97-AF65-F5344CB8AC3E}">
        <p14:creationId xmlns:p14="http://schemas.microsoft.com/office/powerpoint/2010/main" val="1831247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85DEF-D062-1A3A-9094-AC2443323C6C}"/>
              </a:ext>
            </a:extLst>
          </p:cNvPr>
          <p:cNvSpPr>
            <a:spLocks noGrp="1"/>
          </p:cNvSpPr>
          <p:nvPr>
            <p:ph type="title"/>
          </p:nvPr>
        </p:nvSpPr>
        <p:spPr>
          <a:xfrm>
            <a:off x="471487" y="0"/>
            <a:ext cx="10882313" cy="747713"/>
          </a:xfrm>
        </p:spPr>
        <p:txBody>
          <a:bodyPr>
            <a:normAutofit/>
          </a:bodyPr>
          <a:lstStyle/>
          <a:p>
            <a:r>
              <a:rPr lang="en-US" sz="2800" dirty="0">
                <a:solidFill>
                  <a:srgbClr val="7030A0"/>
                </a:solidFill>
                <a:effectLst>
                  <a:outerShdw blurRad="38100" dist="38100" dir="2700000" algn="tl">
                    <a:srgbClr val="000000">
                      <a:alpha val="43137"/>
                    </a:srgbClr>
                  </a:outerShdw>
                </a:effectLst>
              </a:rPr>
              <a:t>Next step: CBs in NSLS-II operations</a:t>
            </a:r>
          </a:p>
        </p:txBody>
      </p:sp>
      <p:sp>
        <p:nvSpPr>
          <p:cNvPr id="3" name="Content Placeholder 2">
            <a:extLst>
              <a:ext uri="{FF2B5EF4-FFF2-40B4-BE49-F238E27FC236}">
                <a16:creationId xmlns:a16="http://schemas.microsoft.com/office/drawing/2014/main" id="{EB7E06C7-F8A4-3B9D-2C39-0AF5FB3130C9}"/>
              </a:ext>
            </a:extLst>
          </p:cNvPr>
          <p:cNvSpPr>
            <a:spLocks noGrp="1"/>
          </p:cNvSpPr>
          <p:nvPr>
            <p:ph idx="1"/>
          </p:nvPr>
        </p:nvSpPr>
        <p:spPr>
          <a:xfrm>
            <a:off x="611980" y="1026943"/>
            <a:ext cx="5950327" cy="4665972"/>
          </a:xfrm>
        </p:spPr>
        <p:txBody>
          <a:bodyPr>
            <a:normAutofit lnSpcReduction="10000"/>
          </a:bodyPr>
          <a:lstStyle/>
          <a:p>
            <a:pPr marL="285750" lvl="0" indent="-285750">
              <a:buFont typeface="Arial" panose="020B0604020202020204" pitchFamily="34" charset="0"/>
              <a:buChar char="•"/>
            </a:pPr>
            <a:r>
              <a:rPr lang="en-US" sz="2000" dirty="0"/>
              <a:t>DOE FWP project 2025-2028</a:t>
            </a:r>
          </a:p>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n-US" sz="2000" dirty="0"/>
              <a:t>Project goals </a:t>
            </a:r>
          </a:p>
          <a:p>
            <a:pPr marL="742950" lvl="1" indent="-285750"/>
            <a:r>
              <a:rPr lang="en-US" sz="1800" dirty="0"/>
              <a:t>Develop and demonstrate accelerator design of CBs and their model in the NSLS-II ring lattice.</a:t>
            </a:r>
          </a:p>
          <a:p>
            <a:pPr marL="742950" lvl="1" indent="-285750"/>
            <a:r>
              <a:rPr lang="en-US" sz="1800" dirty="0"/>
              <a:t>With beam study program predict major impact of the mechanical and magnetic constraints on the ring lattice. Use the scraper and the 12-pole magnets to simulate changes imposed by CBs in the ring. </a:t>
            </a:r>
          </a:p>
          <a:p>
            <a:pPr marL="742950" lvl="1" indent="-285750"/>
            <a:r>
              <a:rPr lang="en-US" sz="1800" dirty="0"/>
              <a:t>Build and characterize two CBs and demonstrate the required specifications using mechanical and magnetic measurement benches.</a:t>
            </a:r>
          </a:p>
          <a:p>
            <a:pPr marL="742950" lvl="1" indent="-285750"/>
            <a:r>
              <a:rPr lang="en-US" sz="1800" dirty="0"/>
              <a:t>Install these CBs in the tunnel and prepare the ring for operations within a single shutdown.</a:t>
            </a:r>
          </a:p>
          <a:p>
            <a:pPr marL="742950" lvl="1" indent="-285750"/>
            <a:r>
              <a:rPr lang="en-US" sz="1800" dirty="0"/>
              <a:t>Fully characterize the performance of CBs and performance of the modified ring lattice.</a:t>
            </a:r>
          </a:p>
        </p:txBody>
      </p:sp>
      <p:pic>
        <p:nvPicPr>
          <p:cNvPr id="5" name="Picture 4">
            <a:extLst>
              <a:ext uri="{FF2B5EF4-FFF2-40B4-BE49-F238E27FC236}">
                <a16:creationId xmlns:a16="http://schemas.microsoft.com/office/drawing/2014/main" id="{E2D8D7A7-59D4-984C-FC39-6BCFDFDBE8C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09313" y="578184"/>
            <a:ext cx="4601130" cy="3011160"/>
          </a:xfrm>
          <a:prstGeom prst="rect">
            <a:avLst/>
          </a:prstGeom>
        </p:spPr>
      </p:pic>
      <p:sp>
        <p:nvSpPr>
          <p:cNvPr id="6" name="TextBox 5">
            <a:extLst>
              <a:ext uri="{FF2B5EF4-FFF2-40B4-BE49-F238E27FC236}">
                <a16:creationId xmlns:a16="http://schemas.microsoft.com/office/drawing/2014/main" id="{9F551DF7-EF56-6739-0820-A2679490F3B1}"/>
              </a:ext>
            </a:extLst>
          </p:cNvPr>
          <p:cNvSpPr txBox="1"/>
          <p:nvPr/>
        </p:nvSpPr>
        <p:spPr>
          <a:xfrm>
            <a:off x="6689626" y="3671889"/>
            <a:ext cx="5356412" cy="338554"/>
          </a:xfrm>
          <a:prstGeom prst="rect">
            <a:avLst/>
          </a:prstGeom>
          <a:noFill/>
        </p:spPr>
        <p:txBody>
          <a:bodyPr wrap="square" rtlCol="0">
            <a:spAutoFit/>
          </a:bodyPr>
          <a:lstStyle/>
          <a:p>
            <a:r>
              <a:rPr lang="en-US" sz="1600" i="1" dirty="0"/>
              <a:t>R&amp;D project to replace two 2.4 m NSLS-II dipoles by CBs</a:t>
            </a:r>
            <a:endParaRPr lang="en-US" sz="1600" b="1" i="1" dirty="0">
              <a:solidFill>
                <a:srgbClr val="FF0000"/>
              </a:solidFill>
            </a:endParaRPr>
          </a:p>
        </p:txBody>
      </p:sp>
      <p:sp>
        <p:nvSpPr>
          <p:cNvPr id="11" name="Slide Number Placeholder 3">
            <a:extLst>
              <a:ext uri="{FF2B5EF4-FFF2-40B4-BE49-F238E27FC236}">
                <a16:creationId xmlns:a16="http://schemas.microsoft.com/office/drawing/2014/main" id="{418DA43F-EE0F-44F7-503E-695CBFFBD805}"/>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16</a:t>
            </a:fld>
            <a:endParaRPr lang="en-US" sz="1600" dirty="0"/>
          </a:p>
        </p:txBody>
      </p:sp>
      <p:pic>
        <p:nvPicPr>
          <p:cNvPr id="14" name="Picture 13">
            <a:extLst>
              <a:ext uri="{FF2B5EF4-FFF2-40B4-BE49-F238E27FC236}">
                <a16:creationId xmlns:a16="http://schemas.microsoft.com/office/drawing/2014/main" id="{91C5AA06-F88D-7C18-A739-A26B43E531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79261" y="4090006"/>
            <a:ext cx="3314205" cy="2168885"/>
          </a:xfrm>
          <a:prstGeom prst="rect">
            <a:avLst/>
          </a:prstGeom>
        </p:spPr>
      </p:pic>
      <p:sp>
        <p:nvSpPr>
          <p:cNvPr id="16" name="TextBox 16">
            <a:extLst>
              <a:ext uri="{FF2B5EF4-FFF2-40B4-BE49-F238E27FC236}">
                <a16:creationId xmlns:a16="http://schemas.microsoft.com/office/drawing/2014/main" id="{DE6A8969-DB14-3D6B-9E9A-2A27A1D220E4}"/>
              </a:ext>
            </a:extLst>
          </p:cNvPr>
          <p:cNvSpPr txBox="1"/>
          <p:nvPr/>
        </p:nvSpPr>
        <p:spPr>
          <a:xfrm>
            <a:off x="6435968" y="5975084"/>
            <a:ext cx="2283136"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0" lang="en-US" b="0" i="1" u="none" strike="noStrike" kern="1200" cap="none" spc="0" normalizeH="0" baseline="0" noProof="0" dirty="0">
                <a:ln>
                  <a:noFill/>
                </a:ln>
                <a:solidFill>
                  <a:srgbClr val="00B0F0"/>
                </a:solidFill>
                <a:effectLst/>
                <a:uLnTx/>
                <a:uFillTx/>
                <a:latin typeface="Aptos" panose="020B0004020202020204" pitchFamily="34" charset="0"/>
                <a:ea typeface="+mn-ea"/>
                <a:cs typeface="+mn-cs"/>
              </a:rPr>
              <a:t>B. Kosciuk</a:t>
            </a:r>
            <a:endParaRPr kumimoji="0" lang="en-US" b="0" i="0" u="none" strike="noStrike" kern="1200" cap="none" spc="0" normalizeH="0" baseline="0" noProof="0" dirty="0">
              <a:ln>
                <a:noFill/>
              </a:ln>
              <a:solidFill>
                <a:srgbClr val="00B0F0"/>
              </a:solidFill>
              <a:effectLst/>
              <a:uLnTx/>
              <a:uFillTx/>
              <a:latin typeface="Aptos" panose="020B0004020202020204" pitchFamily="34" charset="0"/>
              <a:ea typeface="Aptos" panose="020B0004020202020204" pitchFamily="34" charset="0"/>
              <a:cs typeface="Aptos" panose="020B0004020202020204" pitchFamily="34" charset="0"/>
            </a:endParaRPr>
          </a:p>
        </p:txBody>
      </p:sp>
      <p:sp>
        <p:nvSpPr>
          <p:cNvPr id="8" name="Footer Placeholder 3">
            <a:extLst>
              <a:ext uri="{FF2B5EF4-FFF2-40B4-BE49-F238E27FC236}">
                <a16:creationId xmlns:a16="http://schemas.microsoft.com/office/drawing/2014/main" id="{2570A645-CB30-BFE9-2225-11005679FF14}"/>
              </a:ext>
            </a:extLst>
          </p:cNvPr>
          <p:cNvSpPr txBox="1">
            <a:spLocks/>
          </p:cNvSpPr>
          <p:nvPr/>
        </p:nvSpPr>
        <p:spPr>
          <a:xfrm>
            <a:off x="2802002" y="6519294"/>
            <a:ext cx="7453745" cy="232292"/>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NSLS II-MAX IV Workshop: Fourth and Future Generation Light Source Design Challenges</a:t>
            </a:r>
          </a:p>
        </p:txBody>
      </p:sp>
    </p:spTree>
    <p:extLst>
      <p:ext uri="{BB962C8B-B14F-4D97-AF65-F5344CB8AC3E}">
        <p14:creationId xmlns:p14="http://schemas.microsoft.com/office/powerpoint/2010/main" val="832526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C5CAB-98B9-7083-63AB-49DA38E3A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790751-0F54-CB87-ADDE-A9C91520CFC3}"/>
              </a:ext>
            </a:extLst>
          </p:cNvPr>
          <p:cNvSpPr>
            <a:spLocks noGrp="1"/>
          </p:cNvSpPr>
          <p:nvPr>
            <p:ph type="title"/>
          </p:nvPr>
        </p:nvSpPr>
        <p:spPr>
          <a:xfrm>
            <a:off x="163073" y="9732"/>
            <a:ext cx="11784356" cy="707350"/>
          </a:xfrm>
        </p:spPr>
        <p:txBody>
          <a:bodyPr>
            <a:normAutofit/>
          </a:bodyPr>
          <a:lstStyle/>
          <a:p>
            <a:pPr marL="457200" lvl="1" fontAlgn="base"/>
            <a:r>
              <a:rPr lang="en-US" sz="2800" b="1" dirty="0">
                <a:solidFill>
                  <a:srgbClr val="7030A0"/>
                </a:solidFill>
                <a:effectLst>
                  <a:outerShdw blurRad="38100" dist="38100" dir="2700000" algn="tl">
                    <a:srgbClr val="000000">
                      <a:alpha val="43137"/>
                    </a:srgbClr>
                  </a:outerShdw>
                </a:effectLst>
              </a:rPr>
              <a:t>Accurate representation of CB magnetic fields in lattice models</a:t>
            </a:r>
          </a:p>
        </p:txBody>
      </p:sp>
      <p:sp>
        <p:nvSpPr>
          <p:cNvPr id="3" name="Content Placeholder 2">
            <a:extLst>
              <a:ext uri="{FF2B5EF4-FFF2-40B4-BE49-F238E27FC236}">
                <a16:creationId xmlns:a16="http://schemas.microsoft.com/office/drawing/2014/main" id="{57471C44-48B3-DBCB-EA96-C64F344AABEA}"/>
              </a:ext>
            </a:extLst>
          </p:cNvPr>
          <p:cNvSpPr>
            <a:spLocks noGrp="1"/>
          </p:cNvSpPr>
          <p:nvPr>
            <p:ph idx="1"/>
          </p:nvPr>
        </p:nvSpPr>
        <p:spPr>
          <a:xfrm>
            <a:off x="185503" y="1162324"/>
            <a:ext cx="5077984" cy="4892217"/>
          </a:xfrm>
        </p:spPr>
        <p:txBody>
          <a:bodyPr>
            <a:normAutofit/>
          </a:bodyPr>
          <a:lstStyle/>
          <a:p>
            <a:pPr marL="457200" indent="-457200">
              <a:buFont typeface="Arial" panose="020B0604020202020204" pitchFamily="34" charset="0"/>
              <a:buChar char="•"/>
            </a:pPr>
            <a:r>
              <a:rPr lang="en-US" sz="1800" dirty="0"/>
              <a:t>Patrick’s model in Radia and optimization process</a:t>
            </a:r>
          </a:p>
          <a:p>
            <a:pPr marL="914400" lvl="1" indent="-457200"/>
            <a:r>
              <a:rPr lang="en-US" sz="1400" dirty="0"/>
              <a:t>Straight CB geometry first</a:t>
            </a:r>
          </a:p>
          <a:p>
            <a:pPr marL="914400" lvl="1" indent="-457200"/>
            <a:r>
              <a:rPr lang="en-US" sz="1400" dirty="0"/>
              <a:t>Optimizing PMQ parameters </a:t>
            </a:r>
          </a:p>
          <a:p>
            <a:pPr marL="914400" lvl="1" indent="-457200"/>
            <a:r>
              <a:rPr lang="en-US" sz="1400" dirty="0"/>
              <a:t>Aligning PMQs along bent trajectory</a:t>
            </a:r>
          </a:p>
          <a:p>
            <a:pPr marL="914400" lvl="1" indent="-457200"/>
            <a:r>
              <a:rPr lang="en-US" sz="1400" dirty="0"/>
              <a:t>Minimizing deviations</a:t>
            </a:r>
          </a:p>
          <a:p>
            <a:pPr marL="914400" lvl="1" indent="-457200"/>
            <a:r>
              <a:rPr lang="en-US" sz="1400" dirty="0"/>
              <a:t>Computing integrals</a:t>
            </a:r>
          </a:p>
          <a:p>
            <a:pPr marL="914400" lvl="1" indent="-457200"/>
            <a:r>
              <a:rPr lang="en-US" sz="1400" dirty="0"/>
              <a:t>Optimizing focusing gradients </a:t>
            </a:r>
          </a:p>
          <a:p>
            <a:pPr marL="914400" lvl="1" indent="-457200"/>
            <a:r>
              <a:rPr lang="en-US" sz="1400" dirty="0"/>
              <a:t>Computing residual field errors within GFR (+/- 3mm)</a:t>
            </a:r>
          </a:p>
          <a:p>
            <a:pPr marL="457200" indent="-457200">
              <a:buFont typeface="Arial" panose="020B0604020202020204" pitchFamily="34" charset="0"/>
              <a:buChar char="•"/>
            </a:pPr>
            <a:r>
              <a:rPr lang="en-US" sz="1800" dirty="0"/>
              <a:t>Residual trajectory error 10 um</a:t>
            </a:r>
          </a:p>
          <a:p>
            <a:pPr marL="457200" indent="-457200">
              <a:buFont typeface="Arial" panose="020B0604020202020204" pitchFamily="34" charset="0"/>
              <a:buChar char="•"/>
            </a:pPr>
            <a:r>
              <a:rPr lang="en-US" sz="1800" dirty="0"/>
              <a:t>Residual field harmonics error 10 units x m</a:t>
            </a:r>
          </a:p>
          <a:p>
            <a:pPr marL="285750" indent="-285750">
              <a:buFont typeface="Arial" panose="020B0604020202020204" pitchFamily="34" charset="0"/>
              <a:buChar char="•"/>
            </a:pPr>
            <a:r>
              <a:rPr lang="en-US" sz="1600" dirty="0"/>
              <a:t>Development of detailed field/tracking models </a:t>
            </a:r>
          </a:p>
          <a:p>
            <a:pPr lvl="1"/>
            <a:r>
              <a:rPr lang="en-US" sz="1400" dirty="0"/>
              <a:t>PMQs 3D model field map extraction</a:t>
            </a:r>
          </a:p>
          <a:p>
            <a:pPr lvl="1"/>
            <a:r>
              <a:rPr lang="en-US" sz="1400" dirty="0"/>
              <a:t>Tracking with Generalized Gradient Method in Elegant* </a:t>
            </a:r>
          </a:p>
          <a:p>
            <a:pPr marL="457200" indent="-457200">
              <a:buFont typeface="Arial" panose="020B0604020202020204" pitchFamily="34" charset="0"/>
              <a:buChar char="•"/>
            </a:pPr>
            <a:endParaRPr lang="en-US" sz="1800" dirty="0"/>
          </a:p>
        </p:txBody>
      </p:sp>
      <p:pic>
        <p:nvPicPr>
          <p:cNvPr id="7" name="Picture 6">
            <a:extLst>
              <a:ext uri="{FF2B5EF4-FFF2-40B4-BE49-F238E27FC236}">
                <a16:creationId xmlns:a16="http://schemas.microsoft.com/office/drawing/2014/main" id="{E4AE61F6-8FAD-7082-9822-2E952ABC6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56516" y="619322"/>
            <a:ext cx="6927870" cy="707350"/>
          </a:xfrm>
          <a:prstGeom prst="rect">
            <a:avLst/>
          </a:prstGeom>
        </p:spPr>
      </p:pic>
      <p:grpSp>
        <p:nvGrpSpPr>
          <p:cNvPr id="8" name="Group 7">
            <a:extLst>
              <a:ext uri="{FF2B5EF4-FFF2-40B4-BE49-F238E27FC236}">
                <a16:creationId xmlns:a16="http://schemas.microsoft.com/office/drawing/2014/main" id="{4B6D55CF-9334-D97C-59A7-DC50CAC9CCBE}"/>
              </a:ext>
            </a:extLst>
          </p:cNvPr>
          <p:cNvGrpSpPr/>
          <p:nvPr/>
        </p:nvGrpSpPr>
        <p:grpSpPr>
          <a:xfrm>
            <a:off x="4873484" y="1400662"/>
            <a:ext cx="3155458" cy="2583884"/>
            <a:chOff x="263632" y="2836799"/>
            <a:chExt cx="5177048" cy="3483926"/>
          </a:xfrm>
        </p:grpSpPr>
        <p:pic>
          <p:nvPicPr>
            <p:cNvPr id="9" name="Graphic 8">
              <a:extLst>
                <a:ext uri="{FF2B5EF4-FFF2-40B4-BE49-F238E27FC236}">
                  <a16:creationId xmlns:a16="http://schemas.microsoft.com/office/drawing/2014/main" id="{2AEF1EEC-2D88-47B2-C782-B65525CC550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3632" y="2836799"/>
              <a:ext cx="5177048" cy="3483926"/>
            </a:xfrm>
            <a:prstGeom prst="rect">
              <a:avLst/>
            </a:prstGeom>
          </p:spPr>
        </p:pic>
        <p:pic>
          <p:nvPicPr>
            <p:cNvPr id="10" name="Picture 9">
              <a:extLst>
                <a:ext uri="{FF2B5EF4-FFF2-40B4-BE49-F238E27FC236}">
                  <a16:creationId xmlns:a16="http://schemas.microsoft.com/office/drawing/2014/main" id="{2A99E523-8EDA-6BC9-100D-E3A303FD8733}"/>
                </a:ext>
              </a:extLst>
            </p:cNvPr>
            <p:cNvPicPr>
              <a:picLocks noChangeAspect="1"/>
            </p:cNvPicPr>
            <p:nvPr/>
          </p:nvPicPr>
          <p:blipFill>
            <a:blip r:embed="rId4"/>
            <a:stretch>
              <a:fillRect/>
            </a:stretch>
          </p:blipFill>
          <p:spPr>
            <a:xfrm>
              <a:off x="4128685" y="3290323"/>
              <a:ext cx="1162212" cy="514422"/>
            </a:xfrm>
            <a:prstGeom prst="rect">
              <a:avLst/>
            </a:prstGeom>
          </p:spPr>
        </p:pic>
      </p:grpSp>
      <p:pic>
        <p:nvPicPr>
          <p:cNvPr id="11" name="Graphic 10">
            <a:extLst>
              <a:ext uri="{FF2B5EF4-FFF2-40B4-BE49-F238E27FC236}">
                <a16:creationId xmlns:a16="http://schemas.microsoft.com/office/drawing/2014/main" id="{54432802-6340-AF4D-6173-40B125F37AA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83536" y="3984546"/>
            <a:ext cx="3233009" cy="2457060"/>
          </a:xfrm>
          <a:prstGeom prst="rect">
            <a:avLst/>
          </a:prstGeom>
        </p:spPr>
      </p:pic>
      <p:grpSp>
        <p:nvGrpSpPr>
          <p:cNvPr id="12" name="Group 11">
            <a:extLst>
              <a:ext uri="{FF2B5EF4-FFF2-40B4-BE49-F238E27FC236}">
                <a16:creationId xmlns:a16="http://schemas.microsoft.com/office/drawing/2014/main" id="{1CF6527F-3E87-24D1-C257-3FDC1DF3CB9D}"/>
              </a:ext>
            </a:extLst>
          </p:cNvPr>
          <p:cNvGrpSpPr/>
          <p:nvPr/>
        </p:nvGrpSpPr>
        <p:grpSpPr>
          <a:xfrm>
            <a:off x="8488126" y="4007012"/>
            <a:ext cx="3396260" cy="2405426"/>
            <a:chOff x="6096000" y="1439455"/>
            <a:chExt cx="5959493" cy="3716962"/>
          </a:xfrm>
        </p:grpSpPr>
        <p:pic>
          <p:nvPicPr>
            <p:cNvPr id="13" name="Graphic 12">
              <a:extLst>
                <a:ext uri="{FF2B5EF4-FFF2-40B4-BE49-F238E27FC236}">
                  <a16:creationId xmlns:a16="http://schemas.microsoft.com/office/drawing/2014/main" id="{803D8AA2-86FE-32D0-3C24-C86D136B33A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96000" y="1439455"/>
              <a:ext cx="5422392" cy="3716962"/>
            </a:xfrm>
            <a:prstGeom prst="rect">
              <a:avLst/>
            </a:prstGeom>
          </p:spPr>
        </p:pic>
        <p:pic>
          <p:nvPicPr>
            <p:cNvPr id="14" name="Picture 13">
              <a:extLst>
                <a:ext uri="{FF2B5EF4-FFF2-40B4-BE49-F238E27FC236}">
                  <a16:creationId xmlns:a16="http://schemas.microsoft.com/office/drawing/2014/main" id="{07AD6E64-5DCA-F7A5-1B8C-30FB94E8D46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536680" y="2609309"/>
              <a:ext cx="518813" cy="1639382"/>
            </a:xfrm>
            <a:prstGeom prst="rect">
              <a:avLst/>
            </a:prstGeom>
          </p:spPr>
        </p:pic>
      </p:grpSp>
      <p:grpSp>
        <p:nvGrpSpPr>
          <p:cNvPr id="15" name="Group 14">
            <a:extLst>
              <a:ext uri="{FF2B5EF4-FFF2-40B4-BE49-F238E27FC236}">
                <a16:creationId xmlns:a16="http://schemas.microsoft.com/office/drawing/2014/main" id="{EB5B71EC-C5C6-C09C-3831-BCF5423D52D8}"/>
              </a:ext>
            </a:extLst>
          </p:cNvPr>
          <p:cNvGrpSpPr/>
          <p:nvPr/>
        </p:nvGrpSpPr>
        <p:grpSpPr>
          <a:xfrm>
            <a:off x="8382513" y="1349028"/>
            <a:ext cx="3821840" cy="2600324"/>
            <a:chOff x="244896" y="556180"/>
            <a:chExt cx="5519677" cy="3051381"/>
          </a:xfrm>
        </p:grpSpPr>
        <p:pic>
          <p:nvPicPr>
            <p:cNvPr id="16" name="Graphic 15">
              <a:extLst>
                <a:ext uri="{FF2B5EF4-FFF2-40B4-BE49-F238E27FC236}">
                  <a16:creationId xmlns:a16="http://schemas.microsoft.com/office/drawing/2014/main" id="{8EFB586A-C559-FB47-0FBD-BEA127A42E5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44896" y="556180"/>
              <a:ext cx="4557257" cy="3051381"/>
            </a:xfrm>
            <a:prstGeom prst="rect">
              <a:avLst/>
            </a:prstGeom>
          </p:spPr>
        </p:pic>
        <p:pic>
          <p:nvPicPr>
            <p:cNvPr id="17" name="Picture 16">
              <a:extLst>
                <a:ext uri="{FF2B5EF4-FFF2-40B4-BE49-F238E27FC236}">
                  <a16:creationId xmlns:a16="http://schemas.microsoft.com/office/drawing/2014/main" id="{996DD309-B765-27A1-D58E-2123947D167F}"/>
                </a:ext>
              </a:extLst>
            </p:cNvPr>
            <p:cNvPicPr>
              <a:picLocks noChangeAspect="1"/>
            </p:cNvPicPr>
            <p:nvPr/>
          </p:nvPicPr>
          <p:blipFill>
            <a:blip r:embed="rId4"/>
            <a:stretch>
              <a:fillRect/>
            </a:stretch>
          </p:blipFill>
          <p:spPr>
            <a:xfrm>
              <a:off x="4874814" y="1688042"/>
              <a:ext cx="889759" cy="393828"/>
            </a:xfrm>
            <a:prstGeom prst="rect">
              <a:avLst/>
            </a:prstGeom>
          </p:spPr>
        </p:pic>
      </p:grpSp>
      <p:sp>
        <p:nvSpPr>
          <p:cNvPr id="23" name="TextBox 22">
            <a:extLst>
              <a:ext uri="{FF2B5EF4-FFF2-40B4-BE49-F238E27FC236}">
                <a16:creationId xmlns:a16="http://schemas.microsoft.com/office/drawing/2014/main" id="{4A27A231-F944-A3EA-FA60-577704BAE7C2}"/>
              </a:ext>
            </a:extLst>
          </p:cNvPr>
          <p:cNvSpPr txBox="1"/>
          <p:nvPr/>
        </p:nvSpPr>
        <p:spPr>
          <a:xfrm>
            <a:off x="7970947" y="6232910"/>
            <a:ext cx="3242073" cy="338554"/>
          </a:xfrm>
          <a:prstGeom prst="rect">
            <a:avLst/>
          </a:prstGeom>
          <a:noFill/>
        </p:spPr>
        <p:txBody>
          <a:bodyPr wrap="square">
            <a:spAutoFit/>
          </a:bodyPr>
          <a:lstStyle/>
          <a:p>
            <a:r>
              <a:rPr lang="en-US" sz="1600" dirty="0">
                <a:solidFill>
                  <a:srgbClr val="00B0F0"/>
                </a:solidFill>
              </a:rPr>
              <a:t>P. N’Gotta</a:t>
            </a:r>
          </a:p>
        </p:txBody>
      </p:sp>
      <p:sp>
        <p:nvSpPr>
          <p:cNvPr id="26" name="TextBox 25">
            <a:extLst>
              <a:ext uri="{FF2B5EF4-FFF2-40B4-BE49-F238E27FC236}">
                <a16:creationId xmlns:a16="http://schemas.microsoft.com/office/drawing/2014/main" id="{B9F270C4-1144-638A-695F-C18A3C7DD90B}"/>
              </a:ext>
            </a:extLst>
          </p:cNvPr>
          <p:cNvSpPr txBox="1"/>
          <p:nvPr/>
        </p:nvSpPr>
        <p:spPr>
          <a:xfrm>
            <a:off x="609351" y="5645656"/>
            <a:ext cx="3423633" cy="600164"/>
          </a:xfrm>
          <a:prstGeom prst="rect">
            <a:avLst/>
          </a:prstGeom>
          <a:noFill/>
        </p:spPr>
        <p:txBody>
          <a:bodyPr wrap="square">
            <a:spAutoFit/>
          </a:bodyPr>
          <a:lstStyle/>
          <a:p>
            <a:r>
              <a:rPr lang="en-US" sz="1100" dirty="0">
                <a:solidFill>
                  <a:srgbClr val="00B0F0"/>
                </a:solidFill>
              </a:rPr>
              <a:t>* M. Borland, "elegant: A Flexible SDDS-Compliant Code for Accelerator Simulation," Advanced Photon Source LS-287, September 2000</a:t>
            </a:r>
          </a:p>
        </p:txBody>
      </p:sp>
      <p:sp>
        <p:nvSpPr>
          <p:cNvPr id="27" name="Slide Number Placeholder 3">
            <a:extLst>
              <a:ext uri="{FF2B5EF4-FFF2-40B4-BE49-F238E27FC236}">
                <a16:creationId xmlns:a16="http://schemas.microsoft.com/office/drawing/2014/main" id="{AB3A3F4B-87C9-E8F2-0913-FA556CCCB8E2}"/>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17</a:t>
            </a:fld>
            <a:endParaRPr lang="en-US" sz="1600" dirty="0"/>
          </a:p>
        </p:txBody>
      </p:sp>
      <p:sp>
        <p:nvSpPr>
          <p:cNvPr id="6" name="Footer Placeholder 3">
            <a:extLst>
              <a:ext uri="{FF2B5EF4-FFF2-40B4-BE49-F238E27FC236}">
                <a16:creationId xmlns:a16="http://schemas.microsoft.com/office/drawing/2014/main" id="{54C0788D-86D0-39A1-37B6-DD643F09CD20}"/>
              </a:ext>
            </a:extLst>
          </p:cNvPr>
          <p:cNvSpPr txBox="1">
            <a:spLocks/>
          </p:cNvSpPr>
          <p:nvPr/>
        </p:nvSpPr>
        <p:spPr>
          <a:xfrm>
            <a:off x="2802002" y="6519294"/>
            <a:ext cx="7453745" cy="232292"/>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NSLS II-MAX IV Workshop: Fourth and Future Generation Light Source Design Challenges</a:t>
            </a:r>
          </a:p>
        </p:txBody>
      </p:sp>
    </p:spTree>
    <p:extLst>
      <p:ext uri="{BB962C8B-B14F-4D97-AF65-F5344CB8AC3E}">
        <p14:creationId xmlns:p14="http://schemas.microsoft.com/office/powerpoint/2010/main" val="746723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F28BE-05F4-FC58-1AA8-1182DDE074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46BC96-E192-0BAD-4480-D6FD839493F0}"/>
              </a:ext>
            </a:extLst>
          </p:cNvPr>
          <p:cNvSpPr>
            <a:spLocks noGrp="1"/>
          </p:cNvSpPr>
          <p:nvPr>
            <p:ph type="title"/>
          </p:nvPr>
        </p:nvSpPr>
        <p:spPr>
          <a:xfrm>
            <a:off x="0" y="0"/>
            <a:ext cx="11772900" cy="745274"/>
          </a:xfrm>
        </p:spPr>
        <p:txBody>
          <a:bodyPr>
            <a:normAutofit/>
          </a:bodyPr>
          <a:lstStyle/>
          <a:p>
            <a:pPr marL="457200" lvl="1" fontAlgn="base"/>
            <a:r>
              <a:rPr lang="en-US" sz="2800" b="1" dirty="0">
                <a:solidFill>
                  <a:srgbClr val="7030A0"/>
                </a:solidFill>
                <a:effectLst>
                  <a:outerShdw blurRad="38100" dist="38100" dir="2700000" algn="tl">
                    <a:srgbClr val="000000">
                      <a:alpha val="43137"/>
                    </a:srgbClr>
                  </a:outerShdw>
                </a:effectLst>
              </a:rPr>
              <a:t>Complex Bend manufacturing: field quality and manufacturability </a:t>
            </a:r>
          </a:p>
        </p:txBody>
      </p:sp>
      <p:sp>
        <p:nvSpPr>
          <p:cNvPr id="3" name="Content Placeholder 2">
            <a:extLst>
              <a:ext uri="{FF2B5EF4-FFF2-40B4-BE49-F238E27FC236}">
                <a16:creationId xmlns:a16="http://schemas.microsoft.com/office/drawing/2014/main" id="{F2163C8E-D7A0-8ADB-D0AE-E952EAF6DF9E}"/>
              </a:ext>
            </a:extLst>
          </p:cNvPr>
          <p:cNvSpPr>
            <a:spLocks noGrp="1"/>
          </p:cNvSpPr>
          <p:nvPr>
            <p:ph idx="1"/>
          </p:nvPr>
        </p:nvSpPr>
        <p:spPr>
          <a:xfrm>
            <a:off x="351007" y="971437"/>
            <a:ext cx="5734050" cy="5227232"/>
          </a:xfrm>
        </p:spPr>
        <p:txBody>
          <a:bodyPr>
            <a:normAutofit/>
          </a:bodyPr>
          <a:lstStyle/>
          <a:p>
            <a:r>
              <a:rPr lang="en-US" sz="2000" dirty="0"/>
              <a:t>PMQs field harmonics ≤10 units</a:t>
            </a:r>
          </a:p>
          <a:p>
            <a:pPr lvl="1"/>
            <a:r>
              <a:rPr lang="en-US" sz="1600" dirty="0"/>
              <a:t>Halbach PMQ harmonics correction capability ~150 units</a:t>
            </a:r>
          </a:p>
          <a:p>
            <a:pPr lvl="2"/>
            <a:r>
              <a:rPr lang="en-US" sz="1400" dirty="0"/>
              <a:t>Developed correction methods: PM radial displacement, Magic Finger, PM machining</a:t>
            </a:r>
          </a:p>
          <a:p>
            <a:pPr lvl="2"/>
            <a:r>
              <a:rPr lang="en-US" sz="1400" dirty="0"/>
              <a:t>Computerized Radial displacement system integrated with measurement bench</a:t>
            </a:r>
          </a:p>
          <a:p>
            <a:pPr lvl="2"/>
            <a:r>
              <a:rPr lang="en-US" sz="1400" dirty="0"/>
              <a:t>Fast and accurate correction of harmonics</a:t>
            </a:r>
          </a:p>
          <a:p>
            <a:pPr lvl="1"/>
            <a:r>
              <a:rPr lang="en-US" sz="1600" dirty="0"/>
              <a:t>Hybrid PMQ less sensitive to errors</a:t>
            </a:r>
          </a:p>
          <a:p>
            <a:pPr lvl="2"/>
            <a:r>
              <a:rPr lang="en-US" sz="1400" dirty="0"/>
              <a:t>design include correction with iron shim </a:t>
            </a:r>
          </a:p>
          <a:p>
            <a:pPr lvl="2"/>
            <a:r>
              <a:rPr lang="en-US" sz="1400" dirty="0"/>
              <a:t>Precise poles EDM machining of the assembled PMQ  </a:t>
            </a:r>
          </a:p>
          <a:p>
            <a:endParaRPr lang="en-US" sz="2000" dirty="0"/>
          </a:p>
          <a:p>
            <a:r>
              <a:rPr lang="en-US" sz="2000" dirty="0"/>
              <a:t>Accurate magnetic measurement and alignment </a:t>
            </a:r>
          </a:p>
          <a:p>
            <a:pPr lvl="1"/>
            <a:r>
              <a:rPr lang="en-US" sz="1600" dirty="0"/>
              <a:t>PCB rotating coil with small diameter (12 mm) and high precision (0.1 unit)</a:t>
            </a:r>
          </a:p>
          <a:p>
            <a:pPr lvl="1"/>
            <a:r>
              <a:rPr lang="en-US" sz="1600" dirty="0"/>
              <a:t>Stretch wire bench is in works for cross-check</a:t>
            </a:r>
          </a:p>
          <a:p>
            <a:pPr lvl="1"/>
            <a:r>
              <a:rPr lang="en-US" sz="1600" dirty="0"/>
              <a:t>Precise alignment of PMQs with CMM &lt;15 µm</a:t>
            </a:r>
          </a:p>
        </p:txBody>
      </p:sp>
      <p:pic>
        <p:nvPicPr>
          <p:cNvPr id="7" name="Picture 6" descr="A picture containing toy, LEGO&#10;&#10;AI-generated content may be incorrect.">
            <a:extLst>
              <a:ext uri="{FF2B5EF4-FFF2-40B4-BE49-F238E27FC236}">
                <a16:creationId xmlns:a16="http://schemas.microsoft.com/office/drawing/2014/main" id="{E5ACC88E-292D-7DB1-55E5-725AAE3950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18589" y="977516"/>
            <a:ext cx="1742433" cy="1728743"/>
          </a:xfrm>
          <a:prstGeom prst="rect">
            <a:avLst/>
          </a:prstGeom>
        </p:spPr>
      </p:pic>
      <p:pic>
        <p:nvPicPr>
          <p:cNvPr id="8" name="Picture 7">
            <a:extLst>
              <a:ext uri="{FF2B5EF4-FFF2-40B4-BE49-F238E27FC236}">
                <a16:creationId xmlns:a16="http://schemas.microsoft.com/office/drawing/2014/main" id="{12EEDC90-1791-993C-D25D-FB5DF485BA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72992" y="996951"/>
            <a:ext cx="1993317" cy="1709308"/>
          </a:xfrm>
          <a:prstGeom prst="rect">
            <a:avLst/>
          </a:prstGeom>
        </p:spPr>
      </p:pic>
      <p:pic>
        <p:nvPicPr>
          <p:cNvPr id="9" name="Picture 8">
            <a:extLst>
              <a:ext uri="{FF2B5EF4-FFF2-40B4-BE49-F238E27FC236}">
                <a16:creationId xmlns:a16="http://schemas.microsoft.com/office/drawing/2014/main" id="{7A04EC0C-9915-D4E5-7BF4-EE3C3BC2F8C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0202617" y="992440"/>
            <a:ext cx="1570283" cy="1718330"/>
          </a:xfrm>
          <a:prstGeom prst="rect">
            <a:avLst/>
          </a:prstGeom>
        </p:spPr>
      </p:pic>
      <p:pic>
        <p:nvPicPr>
          <p:cNvPr id="10" name="Picture 9">
            <a:extLst>
              <a:ext uri="{FF2B5EF4-FFF2-40B4-BE49-F238E27FC236}">
                <a16:creationId xmlns:a16="http://schemas.microsoft.com/office/drawing/2014/main" id="{AEFB4097-67FA-3350-8899-65E4736A5AF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82827" y="3366455"/>
            <a:ext cx="2524125" cy="2203224"/>
          </a:xfrm>
          <a:prstGeom prst="rect">
            <a:avLst/>
          </a:prstGeom>
        </p:spPr>
      </p:pic>
      <p:pic>
        <p:nvPicPr>
          <p:cNvPr id="11" name="Picture 10">
            <a:extLst>
              <a:ext uri="{FF2B5EF4-FFF2-40B4-BE49-F238E27FC236}">
                <a16:creationId xmlns:a16="http://schemas.microsoft.com/office/drawing/2014/main" id="{BD1552BD-58C1-1876-0D53-B6F34A18216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02493" y="3190072"/>
            <a:ext cx="2051096" cy="2511442"/>
          </a:xfrm>
          <a:prstGeom prst="rect">
            <a:avLst/>
          </a:prstGeom>
        </p:spPr>
      </p:pic>
      <p:sp>
        <p:nvSpPr>
          <p:cNvPr id="15" name="TextBox 14">
            <a:extLst>
              <a:ext uri="{FF2B5EF4-FFF2-40B4-BE49-F238E27FC236}">
                <a16:creationId xmlns:a16="http://schemas.microsoft.com/office/drawing/2014/main" id="{CC6FBC11-799A-A178-AF32-E351B4304B14}"/>
              </a:ext>
            </a:extLst>
          </p:cNvPr>
          <p:cNvSpPr txBox="1"/>
          <p:nvPr/>
        </p:nvSpPr>
        <p:spPr>
          <a:xfrm>
            <a:off x="6161653" y="2830553"/>
            <a:ext cx="2430508" cy="276999"/>
          </a:xfrm>
          <a:prstGeom prst="rect">
            <a:avLst/>
          </a:prstGeom>
          <a:noFill/>
        </p:spPr>
        <p:txBody>
          <a:bodyPr wrap="square" rtlCol="0">
            <a:spAutoFit/>
          </a:bodyPr>
          <a:lstStyle/>
          <a:p>
            <a:pPr algn="ctr"/>
            <a:r>
              <a:rPr lang="en-US" sz="1200" dirty="0"/>
              <a:t>Radial displacement system</a:t>
            </a:r>
          </a:p>
        </p:txBody>
      </p:sp>
      <p:sp>
        <p:nvSpPr>
          <p:cNvPr id="16" name="TextBox 15">
            <a:extLst>
              <a:ext uri="{FF2B5EF4-FFF2-40B4-BE49-F238E27FC236}">
                <a16:creationId xmlns:a16="http://schemas.microsoft.com/office/drawing/2014/main" id="{57714FD3-7C95-43A9-BBF1-24140D8E5CF0}"/>
              </a:ext>
            </a:extLst>
          </p:cNvPr>
          <p:cNvSpPr txBox="1"/>
          <p:nvPr/>
        </p:nvSpPr>
        <p:spPr>
          <a:xfrm>
            <a:off x="8405687" y="2857214"/>
            <a:ext cx="1694536" cy="276999"/>
          </a:xfrm>
          <a:prstGeom prst="rect">
            <a:avLst/>
          </a:prstGeom>
          <a:noFill/>
        </p:spPr>
        <p:txBody>
          <a:bodyPr wrap="square" rtlCol="0">
            <a:spAutoFit/>
          </a:bodyPr>
          <a:lstStyle/>
          <a:p>
            <a:pPr algn="ctr"/>
            <a:r>
              <a:rPr lang="en-US" sz="1200" dirty="0"/>
              <a:t>Magic fingers</a:t>
            </a:r>
          </a:p>
        </p:txBody>
      </p:sp>
      <p:sp>
        <p:nvSpPr>
          <p:cNvPr id="17" name="TextBox 16">
            <a:extLst>
              <a:ext uri="{FF2B5EF4-FFF2-40B4-BE49-F238E27FC236}">
                <a16:creationId xmlns:a16="http://schemas.microsoft.com/office/drawing/2014/main" id="{EA06866A-238B-1817-D9A6-BBCCD634C662}"/>
              </a:ext>
            </a:extLst>
          </p:cNvPr>
          <p:cNvSpPr txBox="1"/>
          <p:nvPr/>
        </p:nvSpPr>
        <p:spPr>
          <a:xfrm>
            <a:off x="10149350" y="2857215"/>
            <a:ext cx="1694536" cy="276999"/>
          </a:xfrm>
          <a:prstGeom prst="rect">
            <a:avLst/>
          </a:prstGeom>
          <a:noFill/>
        </p:spPr>
        <p:txBody>
          <a:bodyPr wrap="square" rtlCol="0">
            <a:spAutoFit/>
          </a:bodyPr>
          <a:lstStyle/>
          <a:p>
            <a:pPr algn="ctr"/>
            <a:r>
              <a:rPr lang="en-US" sz="1200" dirty="0"/>
              <a:t>Bore EDM machining</a:t>
            </a:r>
          </a:p>
        </p:txBody>
      </p:sp>
      <p:sp>
        <p:nvSpPr>
          <p:cNvPr id="18" name="TextBox 17">
            <a:extLst>
              <a:ext uri="{FF2B5EF4-FFF2-40B4-BE49-F238E27FC236}">
                <a16:creationId xmlns:a16="http://schemas.microsoft.com/office/drawing/2014/main" id="{191EF8DF-CC18-85DB-9B3F-118F6F5A40AC}"/>
              </a:ext>
            </a:extLst>
          </p:cNvPr>
          <p:cNvSpPr txBox="1"/>
          <p:nvPr/>
        </p:nvSpPr>
        <p:spPr>
          <a:xfrm>
            <a:off x="6698960" y="5757373"/>
            <a:ext cx="2524125" cy="261610"/>
          </a:xfrm>
          <a:prstGeom prst="rect">
            <a:avLst/>
          </a:prstGeom>
          <a:noFill/>
        </p:spPr>
        <p:txBody>
          <a:bodyPr wrap="square" rtlCol="0">
            <a:spAutoFit/>
          </a:bodyPr>
          <a:lstStyle/>
          <a:p>
            <a:pPr algn="ctr"/>
            <a:r>
              <a:rPr lang="en-US" sz="1100" dirty="0"/>
              <a:t>Halbach PMQ on rotating coil bench</a:t>
            </a:r>
          </a:p>
        </p:txBody>
      </p:sp>
      <p:sp>
        <p:nvSpPr>
          <p:cNvPr id="19" name="TextBox 18">
            <a:extLst>
              <a:ext uri="{FF2B5EF4-FFF2-40B4-BE49-F238E27FC236}">
                <a16:creationId xmlns:a16="http://schemas.microsoft.com/office/drawing/2014/main" id="{D117E002-FB12-8EDB-8E55-A49E94559541}"/>
              </a:ext>
            </a:extLst>
          </p:cNvPr>
          <p:cNvSpPr txBox="1"/>
          <p:nvPr/>
        </p:nvSpPr>
        <p:spPr>
          <a:xfrm>
            <a:off x="9766569" y="5736283"/>
            <a:ext cx="1611092" cy="261610"/>
          </a:xfrm>
          <a:prstGeom prst="rect">
            <a:avLst/>
          </a:prstGeom>
          <a:noFill/>
        </p:spPr>
        <p:txBody>
          <a:bodyPr wrap="square" rtlCol="0">
            <a:spAutoFit/>
          </a:bodyPr>
          <a:lstStyle/>
          <a:p>
            <a:pPr algn="ctr"/>
            <a:r>
              <a:rPr lang="en-US" sz="1100" dirty="0"/>
              <a:t>Hybrid PMQ prototype</a:t>
            </a:r>
          </a:p>
        </p:txBody>
      </p:sp>
      <p:sp>
        <p:nvSpPr>
          <p:cNvPr id="24" name="Slide Number Placeholder 3">
            <a:extLst>
              <a:ext uri="{FF2B5EF4-FFF2-40B4-BE49-F238E27FC236}">
                <a16:creationId xmlns:a16="http://schemas.microsoft.com/office/drawing/2014/main" id="{6378AD90-E331-ED95-10EE-3CB00C5D8ED8}"/>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18</a:t>
            </a:fld>
            <a:endParaRPr lang="en-US" sz="1600" dirty="0"/>
          </a:p>
        </p:txBody>
      </p:sp>
      <p:sp>
        <p:nvSpPr>
          <p:cNvPr id="6" name="Footer Placeholder 3">
            <a:extLst>
              <a:ext uri="{FF2B5EF4-FFF2-40B4-BE49-F238E27FC236}">
                <a16:creationId xmlns:a16="http://schemas.microsoft.com/office/drawing/2014/main" id="{346D65C0-09E7-8109-989B-D363939165CC}"/>
              </a:ext>
            </a:extLst>
          </p:cNvPr>
          <p:cNvSpPr txBox="1">
            <a:spLocks/>
          </p:cNvSpPr>
          <p:nvPr/>
        </p:nvSpPr>
        <p:spPr>
          <a:xfrm>
            <a:off x="2802002" y="6519294"/>
            <a:ext cx="7453745" cy="232292"/>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NSLS II-MAX IV Workshop: Fourth and Future Generation Light Source Design Challenges</a:t>
            </a:r>
          </a:p>
        </p:txBody>
      </p:sp>
      <p:sp>
        <p:nvSpPr>
          <p:cNvPr id="5" name="TextBox 4">
            <a:extLst>
              <a:ext uri="{FF2B5EF4-FFF2-40B4-BE49-F238E27FC236}">
                <a16:creationId xmlns:a16="http://schemas.microsoft.com/office/drawing/2014/main" id="{1E6230AD-41E0-6E31-74B1-BD5D02D10065}"/>
              </a:ext>
            </a:extLst>
          </p:cNvPr>
          <p:cNvSpPr txBox="1"/>
          <p:nvPr/>
        </p:nvSpPr>
        <p:spPr>
          <a:xfrm>
            <a:off x="7970947" y="6232910"/>
            <a:ext cx="3242073" cy="338554"/>
          </a:xfrm>
          <a:prstGeom prst="rect">
            <a:avLst/>
          </a:prstGeom>
          <a:noFill/>
        </p:spPr>
        <p:txBody>
          <a:bodyPr wrap="square">
            <a:spAutoFit/>
          </a:bodyPr>
          <a:lstStyle/>
          <a:p>
            <a:r>
              <a:rPr lang="en-US" sz="1600" dirty="0">
                <a:solidFill>
                  <a:srgbClr val="00B0F0"/>
                </a:solidFill>
              </a:rPr>
              <a:t>S. Sharma et al.</a:t>
            </a:r>
          </a:p>
        </p:txBody>
      </p:sp>
    </p:spTree>
    <p:extLst>
      <p:ext uri="{BB962C8B-B14F-4D97-AF65-F5344CB8AC3E}">
        <p14:creationId xmlns:p14="http://schemas.microsoft.com/office/powerpoint/2010/main" val="2416602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1992C-4E06-4ABF-F0DE-B8C198DC4CB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D55F192-F852-C963-6850-E4F2A6720CED}"/>
              </a:ext>
            </a:extLst>
          </p:cNvPr>
          <p:cNvSpPr txBox="1">
            <a:spLocks/>
          </p:cNvSpPr>
          <p:nvPr/>
        </p:nvSpPr>
        <p:spPr>
          <a:xfrm>
            <a:off x="1390650" y="2590801"/>
            <a:ext cx="9224963" cy="646331"/>
          </a:xfrm>
          <a:prstGeom prst="rect">
            <a:avLst/>
          </a:prstGeom>
        </p:spPr>
        <p:txBody>
          <a:bodyPr wrap="square">
            <a:spAutoFit/>
          </a:bodyPr>
          <a:lst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a:lstStyle>
          <a:p>
            <a:pPr fontAlgn="base"/>
            <a:r>
              <a:rPr lang="en-US" sz="4000" dirty="0">
                <a:solidFill>
                  <a:srgbClr val="7030A0"/>
                </a:solidFill>
                <a:effectLst>
                  <a:outerShdw blurRad="38100" dist="38100" dir="2700000" algn="tl">
                    <a:srgbClr val="000000">
                      <a:alpha val="43137"/>
                    </a:srgbClr>
                  </a:outerShdw>
                </a:effectLst>
              </a:rPr>
              <a:t>In closing</a:t>
            </a:r>
          </a:p>
        </p:txBody>
      </p:sp>
      <p:sp>
        <p:nvSpPr>
          <p:cNvPr id="3" name="Slide Number Placeholder 3">
            <a:extLst>
              <a:ext uri="{FF2B5EF4-FFF2-40B4-BE49-F238E27FC236}">
                <a16:creationId xmlns:a16="http://schemas.microsoft.com/office/drawing/2014/main" id="{49FF9232-0F56-9F04-77DF-B222B1955A8C}"/>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19</a:t>
            </a:fld>
            <a:endParaRPr lang="en-US" sz="1600" dirty="0"/>
          </a:p>
        </p:txBody>
      </p:sp>
    </p:spTree>
    <p:extLst>
      <p:ext uri="{BB962C8B-B14F-4D97-AF65-F5344CB8AC3E}">
        <p14:creationId xmlns:p14="http://schemas.microsoft.com/office/powerpoint/2010/main" val="370345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A7C63FBF-928C-02C4-2EAB-A5E306825908}"/>
              </a:ext>
            </a:extLst>
          </p:cNvPr>
          <p:cNvSpPr txBox="1"/>
          <p:nvPr/>
        </p:nvSpPr>
        <p:spPr>
          <a:xfrm>
            <a:off x="577329" y="5807608"/>
            <a:ext cx="1760867" cy="276999"/>
          </a:xfrm>
          <a:prstGeom prst="rect">
            <a:avLst/>
          </a:prstGeom>
          <a:noFill/>
        </p:spPr>
        <p:txBody>
          <a:bodyPr wrap="none" rtlCol="0">
            <a:spAutoFit/>
          </a:bodyPr>
          <a:lstStyle/>
          <a:p>
            <a:r>
              <a:rPr lang="en-US" sz="1200" i="1" dirty="0"/>
              <a:t>Wedge Moving System</a:t>
            </a:r>
          </a:p>
        </p:txBody>
      </p:sp>
      <p:pic>
        <p:nvPicPr>
          <p:cNvPr id="17" name="Picture 16">
            <a:extLst>
              <a:ext uri="{FF2B5EF4-FFF2-40B4-BE49-F238E27FC236}">
                <a16:creationId xmlns:a16="http://schemas.microsoft.com/office/drawing/2014/main" id="{E17B1965-C5B1-7163-F725-0CE4C98EFB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6968" y="2071126"/>
            <a:ext cx="2810715" cy="2119040"/>
          </a:xfrm>
          <a:prstGeom prst="rect">
            <a:avLst/>
          </a:prstGeom>
        </p:spPr>
      </p:pic>
      <p:sp>
        <p:nvSpPr>
          <p:cNvPr id="19" name="TextBox 18">
            <a:extLst>
              <a:ext uri="{FF2B5EF4-FFF2-40B4-BE49-F238E27FC236}">
                <a16:creationId xmlns:a16="http://schemas.microsoft.com/office/drawing/2014/main" id="{EC881AD9-29BC-5C77-C18F-B57CF7A96144}"/>
              </a:ext>
            </a:extLst>
          </p:cNvPr>
          <p:cNvSpPr txBox="1"/>
          <p:nvPr/>
        </p:nvSpPr>
        <p:spPr>
          <a:xfrm>
            <a:off x="4919852" y="4158478"/>
            <a:ext cx="1798441" cy="276999"/>
          </a:xfrm>
          <a:prstGeom prst="rect">
            <a:avLst/>
          </a:prstGeom>
          <a:noFill/>
        </p:spPr>
        <p:txBody>
          <a:bodyPr wrap="none" rtlCol="0">
            <a:spAutoFit/>
          </a:bodyPr>
          <a:lstStyle/>
          <a:p>
            <a:r>
              <a:rPr lang="en-US" sz="1200" i="1" dirty="0"/>
              <a:t>CB Prototype Assembly</a:t>
            </a:r>
          </a:p>
        </p:txBody>
      </p:sp>
      <p:pic>
        <p:nvPicPr>
          <p:cNvPr id="20" name="Picture 19">
            <a:extLst>
              <a:ext uri="{FF2B5EF4-FFF2-40B4-BE49-F238E27FC236}">
                <a16:creationId xmlns:a16="http://schemas.microsoft.com/office/drawing/2014/main" id="{8A29ABE1-9536-9761-F8AE-820E54884971}"/>
              </a:ext>
            </a:extLst>
          </p:cNvPr>
          <p:cNvPicPr>
            <a:picLocks/>
          </p:cNvPicPr>
          <p:nvPr/>
        </p:nvPicPr>
        <p:blipFill>
          <a:blip r:embed="rId4" cstate="email">
            <a:extLst>
              <a:ext uri="{28A0092B-C50C-407E-A947-70E740481C1C}">
                <a14:useLocalDpi xmlns:a14="http://schemas.microsoft.com/office/drawing/2010/main"/>
              </a:ext>
            </a:extLst>
          </a:blip>
          <a:stretch>
            <a:fillRect/>
          </a:stretch>
        </p:blipFill>
        <p:spPr>
          <a:xfrm>
            <a:off x="4586375" y="4455846"/>
            <a:ext cx="2810714" cy="1320441"/>
          </a:xfrm>
          <a:prstGeom prst="rect">
            <a:avLst/>
          </a:prstGeom>
        </p:spPr>
      </p:pic>
      <p:sp>
        <p:nvSpPr>
          <p:cNvPr id="22" name="TextBox 21">
            <a:extLst>
              <a:ext uri="{FF2B5EF4-FFF2-40B4-BE49-F238E27FC236}">
                <a16:creationId xmlns:a16="http://schemas.microsoft.com/office/drawing/2014/main" id="{891EB00E-C450-7BB3-DD6A-FDF30E5EDD43}"/>
              </a:ext>
            </a:extLst>
          </p:cNvPr>
          <p:cNvSpPr txBox="1"/>
          <p:nvPr/>
        </p:nvSpPr>
        <p:spPr>
          <a:xfrm>
            <a:off x="4945969" y="5807607"/>
            <a:ext cx="1665649" cy="276999"/>
          </a:xfrm>
          <a:prstGeom prst="rect">
            <a:avLst/>
          </a:prstGeom>
          <a:noFill/>
        </p:spPr>
        <p:txBody>
          <a:bodyPr wrap="none" rtlCol="0">
            <a:spAutoFit/>
          </a:bodyPr>
          <a:lstStyle/>
          <a:p>
            <a:r>
              <a:rPr lang="en-US" sz="1200" i="1" dirty="0"/>
              <a:t>CB Vacuum Chamber</a:t>
            </a:r>
          </a:p>
        </p:txBody>
      </p:sp>
      <p:pic>
        <p:nvPicPr>
          <p:cNvPr id="26" name="Picture 25">
            <a:extLst>
              <a:ext uri="{FF2B5EF4-FFF2-40B4-BE49-F238E27FC236}">
                <a16:creationId xmlns:a16="http://schemas.microsoft.com/office/drawing/2014/main" id="{E791750A-FD6D-E008-6E20-4D9EFFE14BD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9507" y="2478150"/>
            <a:ext cx="1565604" cy="1354036"/>
          </a:xfrm>
          <a:prstGeom prst="rect">
            <a:avLst/>
          </a:prstGeom>
        </p:spPr>
      </p:pic>
      <p:pic>
        <p:nvPicPr>
          <p:cNvPr id="28" name="Picture 27">
            <a:extLst>
              <a:ext uri="{FF2B5EF4-FFF2-40B4-BE49-F238E27FC236}">
                <a16:creationId xmlns:a16="http://schemas.microsoft.com/office/drawing/2014/main" id="{B1D88341-C5FA-C991-3015-2ABAF094D97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63929" y="4264875"/>
            <a:ext cx="1565604" cy="1529100"/>
          </a:xfrm>
          <a:prstGeom prst="rect">
            <a:avLst/>
          </a:prstGeom>
        </p:spPr>
      </p:pic>
      <p:pic>
        <p:nvPicPr>
          <p:cNvPr id="31" name="Picture 30">
            <a:extLst>
              <a:ext uri="{FF2B5EF4-FFF2-40B4-BE49-F238E27FC236}">
                <a16:creationId xmlns:a16="http://schemas.microsoft.com/office/drawing/2014/main" id="{17957F53-F3EE-B1EF-3B44-7021E95A605A}"/>
              </a:ext>
            </a:extLst>
          </p:cNvPr>
          <p:cNvPicPr>
            <a:picLocks/>
          </p:cNvPicPr>
          <p:nvPr/>
        </p:nvPicPr>
        <p:blipFill>
          <a:blip r:embed="rId7" cstate="email">
            <a:extLst>
              <a:ext uri="{28A0092B-C50C-407E-A947-70E740481C1C}">
                <a14:useLocalDpi xmlns:a14="http://schemas.microsoft.com/office/drawing/2010/main"/>
              </a:ext>
            </a:extLst>
          </a:blip>
          <a:stretch>
            <a:fillRect/>
          </a:stretch>
        </p:blipFill>
        <p:spPr>
          <a:xfrm>
            <a:off x="2565487" y="4423990"/>
            <a:ext cx="1871854" cy="1352297"/>
          </a:xfrm>
          <a:prstGeom prst="rect">
            <a:avLst/>
          </a:prstGeom>
        </p:spPr>
      </p:pic>
      <p:sp>
        <p:nvSpPr>
          <p:cNvPr id="32" name="TextBox 31">
            <a:extLst>
              <a:ext uri="{FF2B5EF4-FFF2-40B4-BE49-F238E27FC236}">
                <a16:creationId xmlns:a16="http://schemas.microsoft.com/office/drawing/2014/main" id="{65A9E145-1CC5-55F9-0E11-E7F72266EB5A}"/>
              </a:ext>
            </a:extLst>
          </p:cNvPr>
          <p:cNvSpPr txBox="1"/>
          <p:nvPr/>
        </p:nvSpPr>
        <p:spPr>
          <a:xfrm>
            <a:off x="536713" y="3910031"/>
            <a:ext cx="1771191" cy="276999"/>
          </a:xfrm>
          <a:prstGeom prst="rect">
            <a:avLst/>
          </a:prstGeom>
          <a:noFill/>
        </p:spPr>
        <p:txBody>
          <a:bodyPr wrap="none" rtlCol="0">
            <a:spAutoFit/>
          </a:bodyPr>
          <a:lstStyle/>
          <a:p>
            <a:r>
              <a:rPr lang="en-US" sz="1200" i="1" dirty="0"/>
              <a:t>Magic Finger Assembly</a:t>
            </a:r>
          </a:p>
        </p:txBody>
      </p:sp>
      <p:sp>
        <p:nvSpPr>
          <p:cNvPr id="35" name="TextBox 34">
            <a:extLst>
              <a:ext uri="{FF2B5EF4-FFF2-40B4-BE49-F238E27FC236}">
                <a16:creationId xmlns:a16="http://schemas.microsoft.com/office/drawing/2014/main" id="{58541613-9742-4CBD-33F9-2DB12A3C4F20}"/>
              </a:ext>
            </a:extLst>
          </p:cNvPr>
          <p:cNvSpPr txBox="1"/>
          <p:nvPr/>
        </p:nvSpPr>
        <p:spPr>
          <a:xfrm>
            <a:off x="2644283" y="3894643"/>
            <a:ext cx="1308371" cy="307777"/>
          </a:xfrm>
          <a:prstGeom prst="rect">
            <a:avLst/>
          </a:prstGeom>
          <a:noFill/>
        </p:spPr>
        <p:txBody>
          <a:bodyPr wrap="none" rtlCol="0">
            <a:spAutoFit/>
          </a:bodyPr>
          <a:lstStyle/>
          <a:p>
            <a:r>
              <a:rPr lang="en-US" sz="1400" i="1" dirty="0"/>
              <a:t>Magic Fingers</a:t>
            </a:r>
          </a:p>
        </p:txBody>
      </p:sp>
      <p:sp>
        <p:nvSpPr>
          <p:cNvPr id="37" name="TextBox 36">
            <a:extLst>
              <a:ext uri="{FF2B5EF4-FFF2-40B4-BE49-F238E27FC236}">
                <a16:creationId xmlns:a16="http://schemas.microsoft.com/office/drawing/2014/main" id="{FE0982FF-A867-D2F9-3D11-7D0B54505C75}"/>
              </a:ext>
            </a:extLst>
          </p:cNvPr>
          <p:cNvSpPr txBox="1"/>
          <p:nvPr/>
        </p:nvSpPr>
        <p:spPr>
          <a:xfrm>
            <a:off x="663929" y="2149190"/>
            <a:ext cx="1140056" cy="276999"/>
          </a:xfrm>
          <a:prstGeom prst="rect">
            <a:avLst/>
          </a:prstGeom>
          <a:noFill/>
        </p:spPr>
        <p:txBody>
          <a:bodyPr wrap="none" rtlCol="0">
            <a:spAutoFit/>
          </a:bodyPr>
          <a:lstStyle/>
          <a:p>
            <a:r>
              <a:rPr lang="en-US" sz="1200" i="1" dirty="0"/>
              <a:t>Halbach PMQ</a:t>
            </a:r>
          </a:p>
        </p:txBody>
      </p:sp>
      <p:sp>
        <p:nvSpPr>
          <p:cNvPr id="38" name="TextBox 37">
            <a:extLst>
              <a:ext uri="{FF2B5EF4-FFF2-40B4-BE49-F238E27FC236}">
                <a16:creationId xmlns:a16="http://schemas.microsoft.com/office/drawing/2014/main" id="{4BE57931-E43D-6E85-BEB1-3AD26A7E09EC}"/>
              </a:ext>
            </a:extLst>
          </p:cNvPr>
          <p:cNvSpPr txBox="1"/>
          <p:nvPr/>
        </p:nvSpPr>
        <p:spPr>
          <a:xfrm>
            <a:off x="2525916" y="5817025"/>
            <a:ext cx="2535770" cy="276999"/>
          </a:xfrm>
          <a:prstGeom prst="rect">
            <a:avLst/>
          </a:prstGeom>
          <a:noFill/>
        </p:spPr>
        <p:txBody>
          <a:bodyPr wrap="square" rtlCol="0">
            <a:spAutoFit/>
          </a:bodyPr>
          <a:lstStyle/>
          <a:p>
            <a:r>
              <a:rPr lang="en-US" sz="1200" i="1" dirty="0"/>
              <a:t>Radiation Resistance Test</a:t>
            </a:r>
          </a:p>
        </p:txBody>
      </p:sp>
      <p:pic>
        <p:nvPicPr>
          <p:cNvPr id="6" name="Picture 5">
            <a:extLst>
              <a:ext uri="{FF2B5EF4-FFF2-40B4-BE49-F238E27FC236}">
                <a16:creationId xmlns:a16="http://schemas.microsoft.com/office/drawing/2014/main" id="{BCF5088B-B095-82B7-9190-A5D22B50276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697520" y="780326"/>
            <a:ext cx="1338222" cy="1355888"/>
          </a:xfrm>
          <a:prstGeom prst="rect">
            <a:avLst/>
          </a:prstGeom>
        </p:spPr>
      </p:pic>
      <p:sp>
        <p:nvSpPr>
          <p:cNvPr id="7" name="TextBox 6">
            <a:extLst>
              <a:ext uri="{FF2B5EF4-FFF2-40B4-BE49-F238E27FC236}">
                <a16:creationId xmlns:a16="http://schemas.microsoft.com/office/drawing/2014/main" id="{20C76C84-9794-E406-B83C-B4AA763BF14D}"/>
              </a:ext>
            </a:extLst>
          </p:cNvPr>
          <p:cNvSpPr txBox="1"/>
          <p:nvPr/>
        </p:nvSpPr>
        <p:spPr>
          <a:xfrm>
            <a:off x="2835994" y="2136214"/>
            <a:ext cx="1421309" cy="276999"/>
          </a:xfrm>
          <a:prstGeom prst="rect">
            <a:avLst/>
          </a:prstGeom>
          <a:noFill/>
        </p:spPr>
        <p:txBody>
          <a:bodyPr wrap="square" rtlCol="0">
            <a:spAutoFit/>
          </a:bodyPr>
          <a:lstStyle/>
          <a:p>
            <a:r>
              <a:rPr lang="en-US" sz="1200" i="1" dirty="0"/>
              <a:t>Hybrid PMQ</a:t>
            </a:r>
          </a:p>
        </p:txBody>
      </p:sp>
      <p:sp>
        <p:nvSpPr>
          <p:cNvPr id="2" name="Title 1">
            <a:extLst>
              <a:ext uri="{FF2B5EF4-FFF2-40B4-BE49-F238E27FC236}">
                <a16:creationId xmlns:a16="http://schemas.microsoft.com/office/drawing/2014/main" id="{4F263819-5875-922A-8C2E-C0E0A0AA1C0A}"/>
              </a:ext>
            </a:extLst>
          </p:cNvPr>
          <p:cNvSpPr>
            <a:spLocks noGrp="1"/>
          </p:cNvSpPr>
          <p:nvPr>
            <p:ph type="title"/>
          </p:nvPr>
        </p:nvSpPr>
        <p:spPr>
          <a:xfrm>
            <a:off x="316117" y="46317"/>
            <a:ext cx="11745512" cy="662368"/>
          </a:xfrm>
        </p:spPr>
        <p:txBody>
          <a:bodyPr>
            <a:normAutofit/>
          </a:bodyPr>
          <a:lstStyle/>
          <a:p>
            <a:r>
              <a:rPr lang="en-US" sz="2800" dirty="0">
                <a:solidFill>
                  <a:srgbClr val="7030A0"/>
                </a:solidFill>
                <a:effectLst>
                  <a:outerShdw blurRad="38100" dist="38100" dir="2700000" algn="tl">
                    <a:srgbClr val="000000">
                      <a:alpha val="43137"/>
                    </a:srgbClr>
                  </a:outerShdw>
                </a:effectLst>
              </a:rPr>
              <a:t>Development of technology for future light sources</a:t>
            </a:r>
          </a:p>
        </p:txBody>
      </p:sp>
      <p:sp>
        <p:nvSpPr>
          <p:cNvPr id="5" name="Content Placeholder 4">
            <a:extLst>
              <a:ext uri="{FF2B5EF4-FFF2-40B4-BE49-F238E27FC236}">
                <a16:creationId xmlns:a16="http://schemas.microsoft.com/office/drawing/2014/main" id="{BACC1491-0977-7593-CE66-C00D0839846B}"/>
              </a:ext>
            </a:extLst>
          </p:cNvPr>
          <p:cNvSpPr>
            <a:spLocks noGrp="1"/>
          </p:cNvSpPr>
          <p:nvPr>
            <p:ph idx="1"/>
          </p:nvPr>
        </p:nvSpPr>
        <p:spPr>
          <a:xfrm>
            <a:off x="7397089" y="3266040"/>
            <a:ext cx="4628938" cy="3368936"/>
          </a:xfrm>
        </p:spPr>
        <p:txBody>
          <a:bodyPr>
            <a:normAutofit lnSpcReduction="10000"/>
          </a:bodyPr>
          <a:lstStyle/>
          <a:p>
            <a:pPr marL="0" indent="0">
              <a:lnSpc>
                <a:spcPct val="113000"/>
              </a:lnSpc>
              <a:spcBef>
                <a:spcPts val="0"/>
              </a:spcBef>
              <a:buSzPct val="130000"/>
            </a:pPr>
            <a:endParaRPr lang="en-US" sz="1400" dirty="0"/>
          </a:p>
          <a:p>
            <a:pPr marL="457200" indent="-457200">
              <a:buFont typeface="Courier New" panose="02070309020205020404" pitchFamily="49" charset="0"/>
              <a:buChar char="o"/>
            </a:pPr>
            <a:r>
              <a:rPr lang="en-US" sz="1800" dirty="0"/>
              <a:t>We aim to produce a “standard” element for future synchrotrons</a:t>
            </a:r>
          </a:p>
          <a:p>
            <a:pPr marL="914400" lvl="1" indent="-457200"/>
            <a:r>
              <a:rPr lang="en-US" sz="1600" dirty="0"/>
              <a:t>Optimized design: in B, B’, </a:t>
            </a:r>
            <a:r>
              <a:rPr lang="en-US" sz="1600" dirty="0">
                <a:sym typeface="Symbol" panose="05050102010706020507" pitchFamily="18" charset="2"/>
              </a:rPr>
              <a:t>B</a:t>
            </a:r>
            <a:r>
              <a:rPr lang="en-US" sz="1600" baseline="-25000" dirty="0">
                <a:sym typeface="Symbol" panose="05050102010706020507" pitchFamily="18" charset="2"/>
              </a:rPr>
              <a:t>n </a:t>
            </a:r>
            <a:r>
              <a:rPr lang="en-US" sz="1600" dirty="0">
                <a:sym typeface="Symbol" panose="05050102010706020507" pitchFamily="18" charset="2"/>
              </a:rPr>
              <a:t>, CB bore, cost </a:t>
            </a:r>
          </a:p>
          <a:p>
            <a:pPr marL="914400" lvl="1" indent="-457200"/>
            <a:r>
              <a:rPr lang="en-US" sz="1700" dirty="0"/>
              <a:t>Develop technologies for design, production, assembly, measurements </a:t>
            </a:r>
          </a:p>
          <a:p>
            <a:endParaRPr lang="en-US" sz="2400" dirty="0">
              <a:solidFill>
                <a:srgbClr val="C00000"/>
              </a:solidFill>
            </a:endParaRPr>
          </a:p>
          <a:p>
            <a:pPr algn="r"/>
            <a:r>
              <a:rPr lang="en-US" sz="2400" dirty="0">
                <a:solidFill>
                  <a:srgbClr val="C00000"/>
                </a:solidFill>
              </a:rPr>
              <a:t>	Looking forward to your comments and advice</a:t>
            </a:r>
          </a:p>
        </p:txBody>
      </p:sp>
      <p:sp>
        <p:nvSpPr>
          <p:cNvPr id="8" name="Content Placeholder 4">
            <a:extLst>
              <a:ext uri="{FF2B5EF4-FFF2-40B4-BE49-F238E27FC236}">
                <a16:creationId xmlns:a16="http://schemas.microsoft.com/office/drawing/2014/main" id="{ED48E596-6AF0-EFB6-94BA-938360C77A03}"/>
              </a:ext>
            </a:extLst>
          </p:cNvPr>
          <p:cNvSpPr txBox="1">
            <a:spLocks/>
          </p:cNvSpPr>
          <p:nvPr/>
        </p:nvSpPr>
        <p:spPr>
          <a:xfrm>
            <a:off x="4561953" y="742929"/>
            <a:ext cx="7445412" cy="38621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3000"/>
              </a:lnSpc>
              <a:spcBef>
                <a:spcPts val="0"/>
              </a:spcBef>
              <a:buSzPct val="130000"/>
              <a:buFont typeface="Courier New" panose="02070309020205020404" pitchFamily="49" charset="0"/>
              <a:buChar char="o"/>
            </a:pPr>
            <a:r>
              <a:rPr lang="en-US" sz="1800" dirty="0"/>
              <a:t>We progressing with a program on PM Complex Bend prototypes  </a:t>
            </a:r>
          </a:p>
          <a:p>
            <a:pPr>
              <a:lnSpc>
                <a:spcPct val="113000"/>
              </a:lnSpc>
              <a:spcBef>
                <a:spcPts val="0"/>
              </a:spcBef>
              <a:buSzPct val="130000"/>
            </a:pPr>
            <a:endParaRPr lang="en-US" sz="1400" dirty="0"/>
          </a:p>
          <a:p>
            <a:pPr marL="285750" indent="-285750">
              <a:lnSpc>
                <a:spcPct val="113000"/>
              </a:lnSpc>
              <a:spcBef>
                <a:spcPts val="0"/>
              </a:spcBef>
              <a:buSzPct val="130000"/>
              <a:buFont typeface="Arial" panose="020B0604020202020204" pitchFamily="34" charset="0"/>
              <a:buChar char="•"/>
            </a:pPr>
            <a:endParaRPr lang="en-US" sz="1400" dirty="0"/>
          </a:p>
          <a:p>
            <a:endParaRPr lang="en-US" dirty="0"/>
          </a:p>
        </p:txBody>
      </p:sp>
      <p:sp>
        <p:nvSpPr>
          <p:cNvPr id="11" name="Content Placeholder 4">
            <a:extLst>
              <a:ext uri="{FF2B5EF4-FFF2-40B4-BE49-F238E27FC236}">
                <a16:creationId xmlns:a16="http://schemas.microsoft.com/office/drawing/2014/main" id="{6A209D9B-DE87-5B9E-AD9D-2B0E2609E01F}"/>
              </a:ext>
            </a:extLst>
          </p:cNvPr>
          <p:cNvSpPr txBox="1">
            <a:spLocks/>
          </p:cNvSpPr>
          <p:nvPr/>
        </p:nvSpPr>
        <p:spPr>
          <a:xfrm>
            <a:off x="7251825" y="1077685"/>
            <a:ext cx="4809804" cy="226970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3000"/>
              </a:lnSpc>
              <a:spcBef>
                <a:spcPts val="0"/>
              </a:spcBef>
              <a:buSzPct val="130000"/>
            </a:pPr>
            <a:endParaRPr lang="en-US" sz="1400" dirty="0"/>
          </a:p>
          <a:p>
            <a:pPr marL="285750" indent="-285750">
              <a:lnSpc>
                <a:spcPct val="113000"/>
              </a:lnSpc>
              <a:spcBef>
                <a:spcPts val="0"/>
              </a:spcBef>
              <a:buSzPct val="130000"/>
              <a:buFont typeface="Courier New" panose="02070309020205020404" pitchFamily="49" charset="0"/>
              <a:buChar char="o"/>
            </a:pPr>
            <a:r>
              <a:rPr lang="en-US" sz="1700" dirty="0"/>
              <a:t>CBs </a:t>
            </a:r>
            <a:r>
              <a:rPr lang="en-US" sz="1900" dirty="0"/>
              <a:t>provide competitive advantages:</a:t>
            </a:r>
          </a:p>
          <a:p>
            <a:pPr marL="796925" lvl="2" indent="-222250">
              <a:lnSpc>
                <a:spcPct val="113000"/>
              </a:lnSpc>
              <a:spcBef>
                <a:spcPts val="0"/>
              </a:spcBef>
              <a:buSzPct val="90000"/>
              <a:tabLst>
                <a:tab pos="574675" algn="l"/>
              </a:tabLst>
            </a:pPr>
            <a:r>
              <a:rPr lang="en-US" sz="1600" dirty="0"/>
              <a:t>Building block of low emittance TCBA lattice</a:t>
            </a:r>
          </a:p>
          <a:p>
            <a:pPr marL="796925" lvl="2" indent="-222250">
              <a:lnSpc>
                <a:spcPct val="113000"/>
              </a:lnSpc>
              <a:spcBef>
                <a:spcPts val="0"/>
              </a:spcBef>
              <a:buSzPct val="90000"/>
              <a:tabLst>
                <a:tab pos="574675" algn="l"/>
              </a:tabLst>
            </a:pPr>
            <a:r>
              <a:rPr lang="en-US" sz="1600" dirty="0"/>
              <a:t>No coils, power supplies, controls and DI water infrastructure. No maintenance! </a:t>
            </a:r>
          </a:p>
          <a:p>
            <a:pPr marL="796925" lvl="2" indent="-222250">
              <a:lnSpc>
                <a:spcPct val="113000"/>
              </a:lnSpc>
              <a:spcBef>
                <a:spcPts val="0"/>
              </a:spcBef>
              <a:buSzPct val="90000"/>
              <a:tabLst>
                <a:tab pos="574675" algn="l"/>
              </a:tabLst>
            </a:pPr>
            <a:r>
              <a:rPr lang="en-US" sz="1600" dirty="0"/>
              <a:t>Facility magnets energy consumption of ~1.7 MW is reduced by 75% at 3 GeV</a:t>
            </a:r>
          </a:p>
          <a:p>
            <a:pPr marL="796925" lvl="2" indent="-222250">
              <a:lnSpc>
                <a:spcPct val="113000"/>
              </a:lnSpc>
              <a:spcBef>
                <a:spcPts val="0"/>
              </a:spcBef>
              <a:buSzPct val="90000"/>
              <a:tabLst>
                <a:tab pos="574675" algn="l"/>
              </a:tabLst>
            </a:pPr>
            <a:r>
              <a:rPr lang="en-US" sz="1600" dirty="0"/>
              <a:t>Compact and cost-effective design</a:t>
            </a:r>
          </a:p>
        </p:txBody>
      </p:sp>
      <p:sp>
        <p:nvSpPr>
          <p:cNvPr id="12" name="Slide Number Placeholder 3">
            <a:extLst>
              <a:ext uri="{FF2B5EF4-FFF2-40B4-BE49-F238E27FC236}">
                <a16:creationId xmlns:a16="http://schemas.microsoft.com/office/drawing/2014/main" id="{A716C45E-2D2C-24B3-530C-25E9D3DD43DC}"/>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20</a:t>
            </a:fld>
            <a:endParaRPr lang="en-US" sz="1600" dirty="0"/>
          </a:p>
        </p:txBody>
      </p:sp>
      <p:pic>
        <p:nvPicPr>
          <p:cNvPr id="4" name="Picture 3">
            <a:extLst>
              <a:ext uri="{FF2B5EF4-FFF2-40B4-BE49-F238E27FC236}">
                <a16:creationId xmlns:a16="http://schemas.microsoft.com/office/drawing/2014/main" id="{AF1AB29B-A2DB-DBA3-CADE-02AC1B54AF4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10213" y="780325"/>
            <a:ext cx="1276956" cy="1387817"/>
          </a:xfrm>
          <a:prstGeom prst="rect">
            <a:avLst/>
          </a:prstGeom>
        </p:spPr>
      </p:pic>
      <p:pic>
        <p:nvPicPr>
          <p:cNvPr id="14" name="Picture 13">
            <a:extLst>
              <a:ext uri="{FF2B5EF4-FFF2-40B4-BE49-F238E27FC236}">
                <a16:creationId xmlns:a16="http://schemas.microsoft.com/office/drawing/2014/main" id="{7092086B-63EB-0D46-A2E5-7D787CFCD68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95469" y="2345102"/>
            <a:ext cx="1500648" cy="1549541"/>
          </a:xfrm>
          <a:prstGeom prst="rect">
            <a:avLst/>
          </a:prstGeom>
        </p:spPr>
      </p:pic>
      <p:sp>
        <p:nvSpPr>
          <p:cNvPr id="10" name="Footer Placeholder 3">
            <a:extLst>
              <a:ext uri="{FF2B5EF4-FFF2-40B4-BE49-F238E27FC236}">
                <a16:creationId xmlns:a16="http://schemas.microsoft.com/office/drawing/2014/main" id="{0111B359-F6E4-3336-736A-030CE28C1065}"/>
              </a:ext>
            </a:extLst>
          </p:cNvPr>
          <p:cNvSpPr txBox="1">
            <a:spLocks/>
          </p:cNvSpPr>
          <p:nvPr/>
        </p:nvSpPr>
        <p:spPr>
          <a:xfrm>
            <a:off x="2802002" y="6519294"/>
            <a:ext cx="7453745" cy="232292"/>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NSLS II-MAX IV Workshop: Fourth and Future Generation Light Source Design Challenges</a:t>
            </a:r>
          </a:p>
        </p:txBody>
      </p:sp>
    </p:spTree>
    <p:extLst>
      <p:ext uri="{BB962C8B-B14F-4D97-AF65-F5344CB8AC3E}">
        <p14:creationId xmlns:p14="http://schemas.microsoft.com/office/powerpoint/2010/main" val="30725051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1AB5C-EB86-1CEE-A3E0-3AA315A4128C}"/>
              </a:ext>
            </a:extLst>
          </p:cNvPr>
          <p:cNvSpPr>
            <a:spLocks noGrp="1"/>
          </p:cNvSpPr>
          <p:nvPr>
            <p:ph type="title"/>
          </p:nvPr>
        </p:nvSpPr>
        <p:spPr>
          <a:xfrm>
            <a:off x="571500" y="365126"/>
            <a:ext cx="11049000" cy="997048"/>
          </a:xfrm>
        </p:spPr>
        <p:txBody>
          <a:bodyPr/>
          <a:lstStyle/>
          <a:p>
            <a:r>
              <a:rPr lang="en-US" dirty="0"/>
              <a:t>NSLS-II colleagues and collaborators</a:t>
            </a:r>
          </a:p>
        </p:txBody>
      </p:sp>
      <p:sp>
        <p:nvSpPr>
          <p:cNvPr id="3" name="Content Placeholder 2">
            <a:extLst>
              <a:ext uri="{FF2B5EF4-FFF2-40B4-BE49-F238E27FC236}">
                <a16:creationId xmlns:a16="http://schemas.microsoft.com/office/drawing/2014/main" id="{DD84D392-08F5-80B2-2702-B425A461A899}"/>
              </a:ext>
            </a:extLst>
          </p:cNvPr>
          <p:cNvSpPr>
            <a:spLocks noGrp="1"/>
          </p:cNvSpPr>
          <p:nvPr>
            <p:ph idx="1"/>
          </p:nvPr>
        </p:nvSpPr>
        <p:spPr>
          <a:xfrm>
            <a:off x="571500" y="1791729"/>
            <a:ext cx="11272386" cy="1740743"/>
          </a:xfrm>
        </p:spPr>
        <p:txBody>
          <a:bodyPr>
            <a:normAutofit/>
          </a:bodyPr>
          <a:lstStyle/>
          <a:p>
            <a:r>
              <a:rPr lang="en-US" sz="2400" dirty="0"/>
              <a:t>   BNL: M. Song, S. Sharma, P. N’Gotta, B. Kosciuk, G. Wang, M. Musardo, T. Tanabe, D. Hidas, S. Brooks (BNL CAD), R. Todd, M. Seegitz, Y. Hidaka, Y.  Li, V. Smaluk, F. Plassard, A. Khan, X. Yang, G. Bassi, J. Choi, L. Doom, O. Chubar, P. Palecek, F. DePaola, L. Doom, R. Faussete, T. Shaftan</a:t>
            </a:r>
          </a:p>
        </p:txBody>
      </p:sp>
      <p:sp>
        <p:nvSpPr>
          <p:cNvPr id="5" name="Slide Number Placeholder 3">
            <a:extLst>
              <a:ext uri="{FF2B5EF4-FFF2-40B4-BE49-F238E27FC236}">
                <a16:creationId xmlns:a16="http://schemas.microsoft.com/office/drawing/2014/main" id="{50289A49-C05C-E83A-D41C-80B61E80DDD7}"/>
              </a:ext>
            </a:extLst>
          </p:cNvPr>
          <p:cNvSpPr txBox="1">
            <a:spLocks/>
          </p:cNvSpPr>
          <p:nvPr/>
        </p:nvSpPr>
        <p:spPr>
          <a:xfrm>
            <a:off x="11731186" y="6338454"/>
            <a:ext cx="432486" cy="365125"/>
          </a:xfrm>
          <a:prstGeom prst="rect">
            <a:avLst/>
          </a:prstGeom>
        </p:spPr>
        <p:txBody>
          <a:bodyPr lIns="0" tIns="0" rIns="45720" bIns="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33A556B-7C63-244D-9B7C-B0EA8042B330}" type="slidenum">
              <a:rPr lang="en-US" sz="1600" smtClean="0"/>
              <a:pPr algn="ctr"/>
              <a:t>21</a:t>
            </a:fld>
            <a:endParaRPr lang="en-US" sz="1600" dirty="0"/>
          </a:p>
        </p:txBody>
      </p:sp>
      <p:sp>
        <p:nvSpPr>
          <p:cNvPr id="7" name="TextBox 6">
            <a:extLst>
              <a:ext uri="{FF2B5EF4-FFF2-40B4-BE49-F238E27FC236}">
                <a16:creationId xmlns:a16="http://schemas.microsoft.com/office/drawing/2014/main" id="{BA3BA01D-62CD-2F81-0AC6-F1D36CD4CD58}"/>
              </a:ext>
            </a:extLst>
          </p:cNvPr>
          <p:cNvSpPr txBox="1"/>
          <p:nvPr/>
        </p:nvSpPr>
        <p:spPr>
          <a:xfrm>
            <a:off x="785662" y="3856606"/>
            <a:ext cx="6095198" cy="1569660"/>
          </a:xfrm>
          <a:prstGeom prst="rect">
            <a:avLst/>
          </a:prstGeom>
          <a:noFill/>
        </p:spPr>
        <p:txBody>
          <a:bodyPr wrap="square">
            <a:spAutoFit/>
          </a:bodyPr>
          <a:lstStyle/>
          <a:p>
            <a:r>
              <a:rPr lang="en-US" sz="2400" dirty="0"/>
              <a:t>ANL/APSU: C. Doose, A. Jain, M. Jaski</a:t>
            </a:r>
          </a:p>
          <a:p>
            <a:r>
              <a:rPr lang="en-US" sz="2400" dirty="0" err="1"/>
              <a:t>FermiLab</a:t>
            </a:r>
            <a:r>
              <a:rPr lang="en-US" sz="2400" dirty="0"/>
              <a:t>: J. DiMarco</a:t>
            </a:r>
          </a:p>
          <a:p>
            <a:r>
              <a:rPr lang="en-US" sz="2400" dirty="0"/>
              <a:t>SLAC: J. Safranek, X. Huang</a:t>
            </a:r>
          </a:p>
          <a:p>
            <a:r>
              <a:rPr lang="en-US" sz="2400" dirty="0"/>
              <a:t>Korea-4GSR: J. Lee</a:t>
            </a:r>
          </a:p>
        </p:txBody>
      </p:sp>
      <p:sp>
        <p:nvSpPr>
          <p:cNvPr id="6" name="Footer Placeholder 3">
            <a:extLst>
              <a:ext uri="{FF2B5EF4-FFF2-40B4-BE49-F238E27FC236}">
                <a16:creationId xmlns:a16="http://schemas.microsoft.com/office/drawing/2014/main" id="{0530035C-FAD7-096E-8428-8296ECA7AC71}"/>
              </a:ext>
            </a:extLst>
          </p:cNvPr>
          <p:cNvSpPr txBox="1">
            <a:spLocks/>
          </p:cNvSpPr>
          <p:nvPr/>
        </p:nvSpPr>
        <p:spPr>
          <a:xfrm>
            <a:off x="2802002" y="6519294"/>
            <a:ext cx="7453745" cy="232292"/>
          </a:xfrm>
          <a:prstGeom prst="rect">
            <a:avLst/>
          </a:prstGeom>
        </p:spPr>
        <p:txBody>
          <a:bodyPr vert="horz" lIns="91440" tIns="45720" rIns="91440" bIns="45720" rtlCol="0" anchor="ctr"/>
          <a:lstStyle>
            <a:defPPr>
              <a:defRPr lang="en-US"/>
            </a:defPPr>
            <a:lvl1pPr marL="0" algn="ctr" defTabSz="914400" rtl="0" eaLnBrk="1" latinLnBrk="0" hangingPunct="1">
              <a:defRPr sz="105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SLS Seminar, 9/2026</a:t>
            </a:r>
          </a:p>
        </p:txBody>
      </p:sp>
    </p:spTree>
    <p:extLst>
      <p:ext uri="{BB962C8B-B14F-4D97-AF65-F5344CB8AC3E}">
        <p14:creationId xmlns:p14="http://schemas.microsoft.com/office/powerpoint/2010/main" val="3332097987"/>
      </p:ext>
    </p:extLst>
  </p:cSld>
  <p:clrMapOvr>
    <a:masterClrMapping/>
  </p:clrMapOvr>
</p:sld>
</file>

<file path=ppt/theme/theme1.xml><?xml version="1.0" encoding="utf-8"?>
<a:theme xmlns:a="http://schemas.openxmlformats.org/drawingml/2006/main" name="BNL">
  <a:themeElements>
    <a:clrScheme name="BNL Color Palette">
      <a:dk1>
        <a:srgbClr val="000000"/>
      </a:dk1>
      <a:lt1>
        <a:srgbClr val="FFFFFF"/>
      </a:lt1>
      <a:dk2>
        <a:srgbClr val="000000"/>
      </a:dk2>
      <a:lt2>
        <a:srgbClr val="FFFFFF"/>
      </a:lt2>
      <a:accent1>
        <a:srgbClr val="105C78"/>
      </a:accent1>
      <a:accent2>
        <a:srgbClr val="00ADDC"/>
      </a:accent2>
      <a:accent3>
        <a:srgbClr val="B2D33B"/>
      </a:accent3>
      <a:accent4>
        <a:srgbClr val="F68B1F"/>
      </a:accent4>
      <a:accent5>
        <a:srgbClr val="B72467"/>
      </a:accent5>
      <a:accent6>
        <a:srgbClr val="FFCD34"/>
      </a:accent6>
      <a:hlink>
        <a:srgbClr val="4881C3"/>
      </a:hlink>
      <a:folHlink>
        <a:srgbClr val="51499E"/>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5" id="{02B1611D-C42F-0A41-BAED-D3B41970EBE3}" vid="{7E203859-C242-EE45-BB6D-C700A593D7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89561e60-dc75-4c28-a1c9-2e8d8870196b}" enabled="0" method="" siteId="{89561e60-dc75-4c28-a1c9-2e8d8870196b}" removed="1"/>
</clbl:labelList>
</file>

<file path=docProps/app.xml><?xml version="1.0" encoding="utf-8"?>
<Properties xmlns="http://schemas.openxmlformats.org/officeDocument/2006/extended-properties" xmlns:vt="http://schemas.openxmlformats.org/officeDocument/2006/docPropsVTypes">
  <Template/>
  <TotalTime>21323</TotalTime>
  <Words>1965</Words>
  <Application>Microsoft Office PowerPoint</Application>
  <PresentationFormat>Widescreen</PresentationFormat>
  <Paragraphs>279</Paragraphs>
  <Slides>21</Slides>
  <Notes>14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1" baseType="lpstr">
      <vt:lpstr>Aptos</vt:lpstr>
      <vt:lpstr>Arial</vt:lpstr>
      <vt:lpstr>Calibri</vt:lpstr>
      <vt:lpstr>Cambria Math</vt:lpstr>
      <vt:lpstr>Courier New</vt:lpstr>
      <vt:lpstr>Symbol</vt:lpstr>
      <vt:lpstr>Times New Roman</vt:lpstr>
      <vt:lpstr>Wingdings</vt:lpstr>
      <vt:lpstr>BNL</vt:lpstr>
      <vt:lpstr>Document</vt:lpstr>
      <vt:lpstr>NSLS-II upgrade concept</vt:lpstr>
      <vt:lpstr>PowerPoint Presentation</vt:lpstr>
      <vt:lpstr>PowerPoint Presentation</vt:lpstr>
      <vt:lpstr>PowerPoint Presentation</vt:lpstr>
      <vt:lpstr>Beamlines at NSLS-II</vt:lpstr>
      <vt:lpstr>NSLS-II accelerators (2013-2026)</vt:lpstr>
      <vt:lpstr>PowerPoint Presentation</vt:lpstr>
      <vt:lpstr>PowerPoint Presentation</vt:lpstr>
      <vt:lpstr>NSLS-IIU: future high-brightness synchrotron light source</vt:lpstr>
      <vt:lpstr>PowerPoint Presentation</vt:lpstr>
      <vt:lpstr>Benefits of CB approach</vt:lpstr>
      <vt:lpstr>PowerPoint Presentation</vt:lpstr>
      <vt:lpstr>PowerPoint Presentation</vt:lpstr>
      <vt:lpstr>Low energy Complex Bend prototype</vt:lpstr>
      <vt:lpstr>Full-energy Complex Bend prototype</vt:lpstr>
      <vt:lpstr>Next step: CBs in NSLS-II operations</vt:lpstr>
      <vt:lpstr>Accurate representation of CB magnetic fields in lattice models</vt:lpstr>
      <vt:lpstr>Complex Bend manufacturing: field quality and manufacturability </vt:lpstr>
      <vt:lpstr>PowerPoint Presentation</vt:lpstr>
      <vt:lpstr>Development of technology for future light sources</vt:lpstr>
      <vt:lpstr>NSLS-II colleagues and collaborators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subject/>
  <dc:creator>Abramowitz, Jennifer</dc:creator>
  <cp:keywords/>
  <dc:description/>
  <cp:lastModifiedBy>Shaftan, Timur</cp:lastModifiedBy>
  <cp:revision>321</cp:revision>
  <cp:lastPrinted>2025-10-04T19:00:05Z</cp:lastPrinted>
  <dcterms:created xsi:type="dcterms:W3CDTF">2025-03-13T20:01:11Z</dcterms:created>
  <dcterms:modified xsi:type="dcterms:W3CDTF">2026-10-05T08:11:40Z</dcterms:modified>
  <cp:category/>
</cp:coreProperties>
</file>