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4"/>
    <p:sldMasterId id="2147483654" r:id="rId5"/>
    <p:sldMasterId id="2147483658" r:id="rId6"/>
  </p:sldMasterIdLst>
  <p:sldIdLst>
    <p:sldId id="256" r:id="rId7"/>
    <p:sldId id="257" r:id="rId8"/>
    <p:sldId id="258" r:id="rId9"/>
    <p:sldId id="264" r:id="rId10"/>
    <p:sldId id="261" r:id="rId11"/>
    <p:sldId id="262" r:id="rId12"/>
    <p:sldId id="263" r:id="rId13"/>
    <p:sldId id="265" r:id="rId14"/>
    <p:sldId id="266" r:id="rId15"/>
    <p:sldId id="267" r:id="rId16"/>
    <p:sldId id="274" r:id="rId17"/>
    <p:sldId id="275" r:id="rId18"/>
    <p:sldId id="276" r:id="rId19"/>
    <p:sldId id="273" r:id="rId20"/>
    <p:sldId id="268" r:id="rId21"/>
    <p:sldId id="269" r:id="rId22"/>
    <p:sldId id="270" r:id="rId23"/>
    <p:sldId id="271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A2DA01-8919-CC39-0F48-3597AC64C184}" v="182" dt="2026-10-05T05:50:19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microsoft.com/office/2016/11/relationships/changesInfo" Target="changesInfos/changesInfo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Sjöström" userId="S::maxl-msj@lu.se::f7f23c3c-6484-4600-9e9f-7d4dec9a6b24" providerId="AD" clId="Web-{30A2DA01-8919-CC39-0F48-3597AC64C184}"/>
    <pc:docChg chg="modSld">
      <pc:chgData name="Magnus Sjöström" userId="S::maxl-msj@lu.se::f7f23c3c-6484-4600-9e9f-7d4dec9a6b24" providerId="AD" clId="Web-{30A2DA01-8919-CC39-0F48-3597AC64C184}" dt="2026-10-05T05:50:18.850" v="115" actId="20577"/>
      <pc:docMkLst>
        <pc:docMk/>
      </pc:docMkLst>
      <pc:sldChg chg="modSp">
        <pc:chgData name="Magnus Sjöström" userId="S::maxl-msj@lu.se::f7f23c3c-6484-4600-9e9f-7d4dec9a6b24" providerId="AD" clId="Web-{30A2DA01-8919-CC39-0F48-3597AC64C184}" dt="2026-10-05T05:50:18.850" v="115" actId="20577"/>
        <pc:sldMkLst>
          <pc:docMk/>
          <pc:sldMk cId="0" sldId="257"/>
        </pc:sldMkLst>
        <pc:spChg chg="mod">
          <ac:chgData name="Magnus Sjöström" userId="S::maxl-msj@lu.se::f7f23c3c-6484-4600-9e9f-7d4dec9a6b24" providerId="AD" clId="Web-{30A2DA01-8919-CC39-0F48-3597AC64C184}" dt="2026-10-05T05:50:18.850" v="115" actId="20577"/>
          <ac:spMkLst>
            <pc:docMk/>
            <pc:sldMk cId="0" sldId="257"/>
            <ac:spMk id="38" creationId="{00000000-0000-0000-0000-000000000000}"/>
          </ac:spMkLst>
        </pc:spChg>
      </pc:sldChg>
      <pc:sldChg chg="modSp">
        <pc:chgData name="Magnus Sjöström" userId="S::maxl-msj@lu.se::f7f23c3c-6484-4600-9e9f-7d4dec9a6b24" providerId="AD" clId="Web-{30A2DA01-8919-CC39-0F48-3597AC64C184}" dt="2026-10-05T05:49:50.443" v="101" actId="20577"/>
        <pc:sldMkLst>
          <pc:docMk/>
          <pc:sldMk cId="0" sldId="258"/>
        </pc:sldMkLst>
        <pc:spChg chg="mod">
          <ac:chgData name="Magnus Sjöström" userId="S::maxl-msj@lu.se::f7f23c3c-6484-4600-9e9f-7d4dec9a6b24" providerId="AD" clId="Web-{30A2DA01-8919-CC39-0F48-3597AC64C184}" dt="2026-10-05T05:49:50.443" v="101" actId="20577"/>
          <ac:spMkLst>
            <pc:docMk/>
            <pc:sldMk cId="0" sldId="258"/>
            <ac:spMk id="2" creationId="{9532C522-F912-260A-E8BE-77083D43FD39}"/>
          </ac:spMkLst>
        </pc:spChg>
        <pc:spChg chg="mod">
          <ac:chgData name="Magnus Sjöström" userId="S::maxl-msj@lu.se::f7f23c3c-6484-4600-9e9f-7d4dec9a6b24" providerId="AD" clId="Web-{30A2DA01-8919-CC39-0F48-3597AC64C184}" dt="2026-10-05T05:47:59.053" v="17" actId="20577"/>
          <ac:spMkLst>
            <pc:docMk/>
            <pc:sldMk cId="0" sldId="258"/>
            <ac:spMk id="43" creationId="{00000000-0000-0000-0000-000000000000}"/>
          </ac:spMkLst>
        </pc:spChg>
      </pc:sldChg>
    </pc:docChg>
  </pc:docChgLst>
  <pc:docChgLst>
    <pc:chgData name="Magnus Sjöström" userId="S::maxl-msj@lu.se::f7f23c3c-6484-4600-9e9f-7d4dec9a6b24" providerId="AD" clId="Web-{23951653-F25A-6249-58A6-3F490F578126}"/>
    <pc:docChg chg="modSld sldOrd">
      <pc:chgData name="Magnus Sjöström" userId="S::maxl-msj@lu.se::f7f23c3c-6484-4600-9e9f-7d4dec9a6b24" providerId="AD" clId="Web-{23951653-F25A-6249-58A6-3F490F578126}" dt="2026-09-30T21:57:17.799" v="18"/>
      <pc:docMkLst>
        <pc:docMk/>
      </pc:docMkLst>
      <pc:sldChg chg="modSp ord">
        <pc:chgData name="Magnus Sjöström" userId="S::maxl-msj@lu.se::f7f23c3c-6484-4600-9e9f-7d4dec9a6b24" providerId="AD" clId="Web-{23951653-F25A-6249-58A6-3F490F578126}" dt="2026-09-30T21:57:17.799" v="15"/>
        <pc:sldMkLst>
          <pc:docMk/>
          <pc:sldMk cId="0" sldId="273"/>
        </pc:sldMkLst>
        <pc:spChg chg="mod">
          <ac:chgData name="Magnus Sjöström" userId="S::maxl-msj@lu.se::f7f23c3c-6484-4600-9e9f-7d4dec9a6b24" providerId="AD" clId="Web-{23951653-F25A-6249-58A6-3F490F578126}" dt="2026-09-30T21:56:22.299" v="14" actId="20577"/>
          <ac:spMkLst>
            <pc:docMk/>
            <pc:sldMk cId="0" sldId="273"/>
            <ac:spMk id="6" creationId="{32A9B7C5-1078-62D7-90F8-EF9C41419FB3}"/>
          </ac:spMkLst>
        </pc:spChg>
      </pc:sldChg>
      <pc:sldChg chg="ord">
        <pc:chgData name="Magnus Sjöström" userId="S::maxl-msj@lu.se::f7f23c3c-6484-4600-9e9f-7d4dec9a6b24" providerId="AD" clId="Web-{23951653-F25A-6249-58A6-3F490F578126}" dt="2026-09-30T21:57:17.799" v="18"/>
        <pc:sldMkLst>
          <pc:docMk/>
          <pc:sldMk cId="0" sldId="274"/>
        </pc:sldMkLst>
      </pc:sldChg>
      <pc:sldChg chg="ord">
        <pc:chgData name="Magnus Sjöström" userId="S::maxl-msj@lu.se::f7f23c3c-6484-4600-9e9f-7d4dec9a6b24" providerId="AD" clId="Web-{23951653-F25A-6249-58A6-3F490F578126}" dt="2026-09-30T21:57:17.799" v="17"/>
        <pc:sldMkLst>
          <pc:docMk/>
          <pc:sldMk cId="0" sldId="275"/>
        </pc:sldMkLst>
      </pc:sldChg>
      <pc:sldChg chg="ord">
        <pc:chgData name="Magnus Sjöström" userId="S::maxl-msj@lu.se::f7f23c3c-6484-4600-9e9f-7d4dec9a6b24" providerId="AD" clId="Web-{23951653-F25A-6249-58A6-3F490F578126}" dt="2026-09-30T21:57:17.799" v="16"/>
        <pc:sldMkLst>
          <pc:docMk/>
          <pc:sldMk cId="0" sldId="276"/>
        </pc:sldMkLst>
      </pc:sldChg>
    </pc:docChg>
  </pc:docChgLst>
  <pc:docChgLst>
    <pc:chgData name="Magnus Sjöström" userId="S::maxl-msj@lu.se::f7f23c3c-6484-4600-9e9f-7d4dec9a6b24" providerId="AD" clId="Web-{00000000-0000-0000-0000-000000000000}"/>
    <pc:docChg chg="delSld modSld sldOrd">
      <pc:chgData name="Magnus Sjöström" userId="S::maxl-msj@lu.se::f7f23c3c-6484-4600-9e9f-7d4dec9a6b24" providerId="AD" clId="Web-{00000000-0000-0000-0000-000000000000}" dt="2026-09-30T21:18:13.912" v="386"/>
      <pc:docMkLst>
        <pc:docMk/>
      </pc:docMkLst>
      <pc:sldChg chg="modSp">
        <pc:chgData name="Magnus Sjöström" userId="S::maxl-msj@lu.se::f7f23c3c-6484-4600-9e9f-7d4dec9a6b24" providerId="AD" clId="Web-{00000000-0000-0000-0000-000000000000}" dt="2026-09-30T20:59:47.669" v="249" actId="20577"/>
        <pc:sldMkLst>
          <pc:docMk/>
          <pc:sldMk cId="0" sldId="257"/>
        </pc:sldMkLst>
        <pc:spChg chg="mod">
          <ac:chgData name="Magnus Sjöström" userId="S::maxl-msj@lu.se::f7f23c3c-6484-4600-9e9f-7d4dec9a6b24" providerId="AD" clId="Web-{00000000-0000-0000-0000-000000000000}" dt="2026-09-30T20:59:47.669" v="249" actId="20577"/>
          <ac:spMkLst>
            <pc:docMk/>
            <pc:sldMk cId="0" sldId="257"/>
            <ac:spMk id="38" creationId="{00000000-0000-0000-0000-000000000000}"/>
          </ac:spMkLst>
        </pc:spChg>
      </pc:sldChg>
      <pc:sldChg chg="addSp modSp">
        <pc:chgData name="Magnus Sjöström" userId="S::maxl-msj@lu.se::f7f23c3c-6484-4600-9e9f-7d4dec9a6b24" providerId="AD" clId="Web-{00000000-0000-0000-0000-000000000000}" dt="2026-09-30T20:59:30.966" v="247" actId="20577"/>
        <pc:sldMkLst>
          <pc:docMk/>
          <pc:sldMk cId="0" sldId="258"/>
        </pc:sldMkLst>
        <pc:spChg chg="add mod">
          <ac:chgData name="Magnus Sjöström" userId="S::maxl-msj@lu.se::f7f23c3c-6484-4600-9e9f-7d4dec9a6b24" providerId="AD" clId="Web-{00000000-0000-0000-0000-000000000000}" dt="2026-09-30T20:59:30.966" v="247" actId="20577"/>
          <ac:spMkLst>
            <pc:docMk/>
            <pc:sldMk cId="0" sldId="258"/>
            <ac:spMk id="2" creationId="{9532C522-F912-260A-E8BE-77083D43FD39}"/>
          </ac:spMkLst>
        </pc:spChg>
        <pc:spChg chg="mod">
          <ac:chgData name="Magnus Sjöström" userId="S::maxl-msj@lu.se::f7f23c3c-6484-4600-9e9f-7d4dec9a6b24" providerId="AD" clId="Web-{00000000-0000-0000-0000-000000000000}" dt="2026-09-30T20:58:05.356" v="215" actId="20577"/>
          <ac:spMkLst>
            <pc:docMk/>
            <pc:sldMk cId="0" sldId="258"/>
            <ac:spMk id="43" creationId="{00000000-0000-0000-0000-000000000000}"/>
          </ac:spMkLst>
        </pc:spChg>
        <pc:spChg chg="mod">
          <ac:chgData name="Magnus Sjöström" userId="S::maxl-msj@lu.se::f7f23c3c-6484-4600-9e9f-7d4dec9a6b24" providerId="AD" clId="Web-{00000000-0000-0000-0000-000000000000}" dt="2026-09-30T20:55:01.464" v="182" actId="20577"/>
          <ac:spMkLst>
            <pc:docMk/>
            <pc:sldMk cId="0" sldId="258"/>
            <ac:spMk id="44" creationId="{00000000-0000-0000-0000-000000000000}"/>
          </ac:spMkLst>
        </pc:spChg>
      </pc:sldChg>
      <pc:sldChg chg="modSp">
        <pc:chgData name="Magnus Sjöström" userId="S::maxl-msj@lu.se::f7f23c3c-6484-4600-9e9f-7d4dec9a6b24" providerId="AD" clId="Web-{00000000-0000-0000-0000-000000000000}" dt="2026-09-30T20:45:46.116" v="131" actId="20577"/>
        <pc:sldMkLst>
          <pc:docMk/>
          <pc:sldMk cId="0" sldId="262"/>
        </pc:sldMkLst>
        <pc:spChg chg="mod">
          <ac:chgData name="Magnus Sjöström" userId="S::maxl-msj@lu.se::f7f23c3c-6484-4600-9e9f-7d4dec9a6b24" providerId="AD" clId="Web-{00000000-0000-0000-0000-000000000000}" dt="2026-09-30T20:45:46.116" v="131" actId="20577"/>
          <ac:spMkLst>
            <pc:docMk/>
            <pc:sldMk cId="0" sldId="262"/>
            <ac:spMk id="74" creationId="{00000000-0000-0000-0000-000000000000}"/>
          </ac:spMkLst>
        </pc:spChg>
      </pc:sldChg>
      <pc:sldChg chg="modSp">
        <pc:chgData name="Magnus Sjöström" userId="S::maxl-msj@lu.se::f7f23c3c-6484-4600-9e9f-7d4dec9a6b24" providerId="AD" clId="Web-{00000000-0000-0000-0000-000000000000}" dt="2026-09-30T20:46:11.007" v="145" actId="20577"/>
        <pc:sldMkLst>
          <pc:docMk/>
          <pc:sldMk cId="0" sldId="263"/>
        </pc:sldMkLst>
        <pc:spChg chg="mod">
          <ac:chgData name="Magnus Sjöström" userId="S::maxl-msj@lu.se::f7f23c3c-6484-4600-9e9f-7d4dec9a6b24" providerId="AD" clId="Web-{00000000-0000-0000-0000-000000000000}" dt="2026-09-30T20:46:11.007" v="145" actId="20577"/>
          <ac:spMkLst>
            <pc:docMk/>
            <pc:sldMk cId="0" sldId="263"/>
            <ac:spMk id="84" creationId="{00000000-0000-0000-0000-000000000000}"/>
          </ac:spMkLst>
        </pc:spChg>
      </pc:sldChg>
      <pc:sldChg chg="modSp ord">
        <pc:chgData name="Magnus Sjöström" userId="S::maxl-msj@lu.se::f7f23c3c-6484-4600-9e9f-7d4dec9a6b24" providerId="AD" clId="Web-{00000000-0000-0000-0000-000000000000}" dt="2026-09-30T20:43:18.865" v="100" actId="20577"/>
        <pc:sldMkLst>
          <pc:docMk/>
          <pc:sldMk cId="0" sldId="264"/>
        </pc:sldMkLst>
        <pc:spChg chg="mod">
          <ac:chgData name="Magnus Sjöström" userId="S::maxl-msj@lu.se::f7f23c3c-6484-4600-9e9f-7d4dec9a6b24" providerId="AD" clId="Web-{00000000-0000-0000-0000-000000000000}" dt="2026-09-30T20:43:18.865" v="100" actId="20577"/>
          <ac:spMkLst>
            <pc:docMk/>
            <pc:sldMk cId="0" sldId="264"/>
            <ac:spMk id="88" creationId="{00000000-0000-0000-0000-000000000000}"/>
          </ac:spMkLst>
        </pc:spChg>
      </pc:sldChg>
      <pc:sldChg chg="addSp delSp modSp">
        <pc:chgData name="Magnus Sjöström" userId="S::maxl-msj@lu.se::f7f23c3c-6484-4600-9e9f-7d4dec9a6b24" providerId="AD" clId="Web-{00000000-0000-0000-0000-000000000000}" dt="2026-09-30T20:51:28.525" v="168" actId="1076"/>
        <pc:sldMkLst>
          <pc:docMk/>
          <pc:sldMk cId="0" sldId="265"/>
        </pc:sldMkLst>
        <pc:grpChg chg="add mod">
          <ac:chgData name="Magnus Sjöström" userId="S::maxl-msj@lu.se::f7f23c3c-6484-4600-9e9f-7d4dec9a6b24" providerId="AD" clId="Web-{00000000-0000-0000-0000-000000000000}" dt="2026-09-30T20:51:28.525" v="168" actId="1076"/>
          <ac:grpSpMkLst>
            <pc:docMk/>
            <pc:sldMk cId="0" sldId="265"/>
            <ac:grpSpMk id="11" creationId="{C1F631B8-6674-88F4-B5AE-B112074F2149}"/>
          </ac:grpSpMkLst>
        </pc:grpChg>
        <pc:picChg chg="mod topLvl">
          <ac:chgData name="Magnus Sjöström" userId="S::maxl-msj@lu.se::f7f23c3c-6484-4600-9e9f-7d4dec9a6b24" providerId="AD" clId="Web-{00000000-0000-0000-0000-000000000000}" dt="2026-09-30T20:51:09.681" v="166" actId="1076"/>
          <ac:picMkLst>
            <pc:docMk/>
            <pc:sldMk cId="0" sldId="265"/>
            <ac:picMk id="4" creationId="{005C3CCA-078C-33C3-41C2-796E9979D08B}"/>
          </ac:picMkLst>
        </pc:picChg>
        <pc:picChg chg="mod ord topLvl modCrop">
          <ac:chgData name="Magnus Sjöström" userId="S::maxl-msj@lu.se::f7f23c3c-6484-4600-9e9f-7d4dec9a6b24" providerId="AD" clId="Web-{00000000-0000-0000-0000-000000000000}" dt="2026-09-30T20:50:45.102" v="163"/>
          <ac:picMkLst>
            <pc:docMk/>
            <pc:sldMk cId="0" sldId="265"/>
            <ac:picMk id="9" creationId="{421993D9-E66B-8447-9DEB-351E0B544281}"/>
          </ac:picMkLst>
        </pc:picChg>
      </pc:sldChg>
      <pc:sldChg chg="addSp modSp">
        <pc:chgData name="Magnus Sjöström" userId="S::maxl-msj@lu.se::f7f23c3c-6484-4600-9e9f-7d4dec9a6b24" providerId="AD" clId="Web-{00000000-0000-0000-0000-000000000000}" dt="2026-09-30T20:53:38.572" v="179" actId="1076"/>
        <pc:sldMkLst>
          <pc:docMk/>
          <pc:sldMk cId="0" sldId="267"/>
        </pc:sldMkLst>
        <pc:spChg chg="mod">
          <ac:chgData name="Magnus Sjöström" userId="S::maxl-msj@lu.se::f7f23c3c-6484-4600-9e9f-7d4dec9a6b24" providerId="AD" clId="Web-{00000000-0000-0000-0000-000000000000}" dt="2026-09-30T20:53:16.838" v="178" actId="1076"/>
          <ac:spMkLst>
            <pc:docMk/>
            <pc:sldMk cId="0" sldId="267"/>
            <ac:spMk id="140" creationId="{00000000-0000-0000-0000-000000000000}"/>
          </ac:spMkLst>
        </pc:spChg>
        <pc:spChg chg="mod">
          <ac:chgData name="Magnus Sjöström" userId="S::maxl-msj@lu.se::f7f23c3c-6484-4600-9e9f-7d4dec9a6b24" providerId="AD" clId="Web-{00000000-0000-0000-0000-000000000000}" dt="2026-09-30T20:53:01.478" v="176" actId="1076"/>
          <ac:spMkLst>
            <pc:docMk/>
            <pc:sldMk cId="0" sldId="267"/>
            <ac:spMk id="142" creationId="{00000000-0000-0000-0000-000000000000}"/>
          </ac:spMkLst>
        </pc:spChg>
        <pc:spChg chg="mod">
          <ac:chgData name="Magnus Sjöström" userId="S::maxl-msj@lu.se::f7f23c3c-6484-4600-9e9f-7d4dec9a6b24" providerId="AD" clId="Web-{00000000-0000-0000-0000-000000000000}" dt="2026-09-30T20:53:08.103" v="177" actId="1076"/>
          <ac:spMkLst>
            <pc:docMk/>
            <pc:sldMk cId="0" sldId="267"/>
            <ac:spMk id="143" creationId="{00000000-0000-0000-0000-000000000000}"/>
          </ac:spMkLst>
        </pc:spChg>
        <pc:grpChg chg="add mod">
          <ac:chgData name="Magnus Sjöström" userId="S::maxl-msj@lu.se::f7f23c3c-6484-4600-9e9f-7d4dec9a6b24" providerId="AD" clId="Web-{00000000-0000-0000-0000-000000000000}" dt="2026-09-30T20:53:38.572" v="179" actId="1076"/>
          <ac:grpSpMkLst>
            <pc:docMk/>
            <pc:sldMk cId="0" sldId="267"/>
            <ac:grpSpMk id="5" creationId="{2BE43C9B-B711-66EF-D193-A5BF6E3FA0AE}"/>
          </ac:grpSpMkLst>
        </pc:grpChg>
        <pc:picChg chg="mod">
          <ac:chgData name="Magnus Sjöström" userId="S::maxl-msj@lu.se::f7f23c3c-6484-4600-9e9f-7d4dec9a6b24" providerId="AD" clId="Web-{00000000-0000-0000-0000-000000000000}" dt="2026-09-30T20:52:52.619" v="175" actId="14100"/>
          <ac:picMkLst>
            <pc:docMk/>
            <pc:sldMk cId="0" sldId="267"/>
            <ac:picMk id="137" creationId="{00000000-0000-0000-0000-000000000000}"/>
          </ac:picMkLst>
        </pc:picChg>
      </pc:sldChg>
      <pc:sldChg chg="addSp modSp">
        <pc:chgData name="Magnus Sjöström" userId="S::maxl-msj@lu.se::f7f23c3c-6484-4600-9e9f-7d4dec9a6b24" providerId="AD" clId="Web-{00000000-0000-0000-0000-000000000000}" dt="2026-09-30T20:34:52.298" v="63" actId="1076"/>
        <pc:sldMkLst>
          <pc:docMk/>
          <pc:sldMk cId="0" sldId="270"/>
        </pc:sldMkLst>
        <pc:spChg chg="add mod">
          <ac:chgData name="Magnus Sjöström" userId="S::maxl-msj@lu.se::f7f23c3c-6484-4600-9e9f-7d4dec9a6b24" providerId="AD" clId="Web-{00000000-0000-0000-0000-000000000000}" dt="2026-09-30T20:32:35.406" v="47" actId="14100"/>
          <ac:spMkLst>
            <pc:docMk/>
            <pc:sldMk cId="0" sldId="270"/>
            <ac:spMk id="4" creationId="{B3652CF4-8686-EF41-F5AB-D2D8306B81BC}"/>
          </ac:spMkLst>
        </pc:spChg>
        <pc:spChg chg="mod">
          <ac:chgData name="Magnus Sjöström" userId="S::maxl-msj@lu.se::f7f23c3c-6484-4600-9e9f-7d4dec9a6b24" providerId="AD" clId="Web-{00000000-0000-0000-0000-000000000000}" dt="2026-09-30T20:34:28.626" v="60" actId="20577"/>
          <ac:spMkLst>
            <pc:docMk/>
            <pc:sldMk cId="0" sldId="270"/>
            <ac:spMk id="195" creationId="{00000000-0000-0000-0000-000000000000}"/>
          </ac:spMkLst>
        </pc:spChg>
        <pc:grpChg chg="add mod">
          <ac:chgData name="Magnus Sjöström" userId="S::maxl-msj@lu.se::f7f23c3c-6484-4600-9e9f-7d4dec9a6b24" providerId="AD" clId="Web-{00000000-0000-0000-0000-000000000000}" dt="2026-09-30T20:29:26.296" v="18" actId="1076"/>
          <ac:grpSpMkLst>
            <pc:docMk/>
            <pc:sldMk cId="0" sldId="270"/>
            <ac:grpSpMk id="2" creationId="{6F5990BF-694D-FC21-E385-DADCDE65B087}"/>
          </ac:grpSpMkLst>
        </pc:grpChg>
        <pc:grpChg chg="add mod">
          <ac:chgData name="Magnus Sjöström" userId="S::maxl-msj@lu.se::f7f23c3c-6484-4600-9e9f-7d4dec9a6b24" providerId="AD" clId="Web-{00000000-0000-0000-0000-000000000000}" dt="2026-09-30T20:34:52.298" v="63" actId="1076"/>
          <ac:grpSpMkLst>
            <pc:docMk/>
            <pc:sldMk cId="0" sldId="270"/>
            <ac:grpSpMk id="5" creationId="{3508F434-B405-D8A5-4D04-A6EC137CD547}"/>
          </ac:grpSpMkLst>
        </pc:grpChg>
        <pc:cxnChg chg="add mod">
          <ac:chgData name="Magnus Sjöström" userId="S::maxl-msj@lu.se::f7f23c3c-6484-4600-9e9f-7d4dec9a6b24" providerId="AD" clId="Web-{00000000-0000-0000-0000-000000000000}" dt="2026-09-30T20:33:30.657" v="49"/>
          <ac:cxnSpMkLst>
            <pc:docMk/>
            <pc:sldMk cId="0" sldId="270"/>
            <ac:cxnSpMk id="3" creationId="{6BE0910C-4E13-015C-74DD-C4C0630AB965}"/>
          </ac:cxnSpMkLst>
        </pc:cxnChg>
      </pc:sldChg>
      <pc:sldChg chg="addSp delSp modSp ord">
        <pc:chgData name="Magnus Sjöström" userId="S::maxl-msj@lu.se::f7f23c3c-6484-4600-9e9f-7d4dec9a6b24" providerId="AD" clId="Web-{00000000-0000-0000-0000-000000000000}" dt="2026-09-30T21:09:41.705" v="307" actId="20577"/>
        <pc:sldMkLst>
          <pc:docMk/>
          <pc:sldMk cId="0" sldId="273"/>
        </pc:sldMkLst>
        <pc:spChg chg="add mod">
          <ac:chgData name="Magnus Sjöström" userId="S::maxl-msj@lu.se::f7f23c3c-6484-4600-9e9f-7d4dec9a6b24" providerId="AD" clId="Web-{00000000-0000-0000-0000-000000000000}" dt="2026-09-30T20:38:59.018" v="70" actId="20577"/>
          <ac:spMkLst>
            <pc:docMk/>
            <pc:sldMk cId="0" sldId="273"/>
            <ac:spMk id="3" creationId="{0558A562-70C5-C8D2-FE58-C2C0D94BC3DE}"/>
          </ac:spMkLst>
        </pc:spChg>
        <pc:spChg chg="add mod">
          <ac:chgData name="Magnus Sjöström" userId="S::maxl-msj@lu.se::f7f23c3c-6484-4600-9e9f-7d4dec9a6b24" providerId="AD" clId="Web-{00000000-0000-0000-0000-000000000000}" dt="2026-09-30T21:09:41.705" v="307" actId="20577"/>
          <ac:spMkLst>
            <pc:docMk/>
            <pc:sldMk cId="0" sldId="273"/>
            <ac:spMk id="6" creationId="{32A9B7C5-1078-62D7-90F8-EF9C41419FB3}"/>
          </ac:spMkLst>
        </pc:spChg>
        <pc:picChg chg="add mod">
          <ac:chgData name="Magnus Sjöström" userId="S::maxl-msj@lu.se::f7f23c3c-6484-4600-9e9f-7d4dec9a6b24" providerId="AD" clId="Web-{00000000-0000-0000-0000-000000000000}" dt="2026-09-30T21:09:16.704" v="303" actId="1076"/>
          <ac:picMkLst>
            <pc:docMk/>
            <pc:sldMk cId="0" sldId="273"/>
            <ac:picMk id="7" creationId="{87CCA41C-FA12-08D3-2649-D7A0373BAA2F}"/>
          </ac:picMkLst>
        </pc:picChg>
      </pc:sldChg>
      <pc:sldChg chg="addSp delSp modSp">
        <pc:chgData name="Magnus Sjöström" userId="S::maxl-msj@lu.se::f7f23c3c-6484-4600-9e9f-7d4dec9a6b24" providerId="AD" clId="Web-{00000000-0000-0000-0000-000000000000}" dt="2026-09-30T21:18:13.912" v="386"/>
        <pc:sldMkLst>
          <pc:docMk/>
          <pc:sldMk cId="0" sldId="278"/>
        </pc:sldMkLst>
        <pc:spChg chg="add">
          <ac:chgData name="Magnus Sjöström" userId="S::maxl-msj@lu.se::f7f23c3c-6484-4600-9e9f-7d4dec9a6b24" providerId="AD" clId="Web-{00000000-0000-0000-0000-000000000000}" dt="2026-09-30T21:15:28.114" v="365"/>
          <ac:spMkLst>
            <pc:docMk/>
            <pc:sldMk cId="0" sldId="278"/>
            <ac:spMk id="7" creationId="{AC470571-C7F2-3058-254F-B24FC24647F8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129" v="366"/>
          <ac:spMkLst>
            <pc:docMk/>
            <pc:sldMk cId="0" sldId="278"/>
            <ac:spMk id="9" creationId="{A6D17EE8-67A5-4346-18ED-917C8A164CE9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129" v="367"/>
          <ac:spMkLst>
            <pc:docMk/>
            <pc:sldMk cId="0" sldId="278"/>
            <ac:spMk id="11" creationId="{6C7CD255-068C-C6AF-D22C-247FF3061D8A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145" v="368"/>
          <ac:spMkLst>
            <pc:docMk/>
            <pc:sldMk cId="0" sldId="278"/>
            <ac:spMk id="13" creationId="{6B6572C1-66F8-0ECD-CD2F-3B38B363B772}"/>
          </ac:spMkLst>
        </pc:spChg>
        <pc:spChg chg="add mod">
          <ac:chgData name="Magnus Sjöström" userId="S::maxl-msj@lu.se::f7f23c3c-6484-4600-9e9f-7d4dec9a6b24" providerId="AD" clId="Web-{00000000-0000-0000-0000-000000000000}" dt="2026-09-30T21:16:00.426" v="377" actId="20577"/>
          <ac:spMkLst>
            <pc:docMk/>
            <pc:sldMk cId="0" sldId="278"/>
            <ac:spMk id="15" creationId="{6CA7E831-0544-C98C-E271-B8C8897CB1C8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176" v="370"/>
          <ac:spMkLst>
            <pc:docMk/>
            <pc:sldMk cId="0" sldId="278"/>
            <ac:spMk id="17" creationId="{236D8F38-C8E9-0EDF-0028-4D949456531A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192" v="371"/>
          <ac:spMkLst>
            <pc:docMk/>
            <pc:sldMk cId="0" sldId="278"/>
            <ac:spMk id="19" creationId="{2124D3AA-ED85-254E-97D5-ECD17FEB8308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207" v="372"/>
          <ac:spMkLst>
            <pc:docMk/>
            <pc:sldMk cId="0" sldId="278"/>
            <ac:spMk id="21" creationId="{33A8CE6B-9FCA-A902-897B-0D8B88F6AD2E}"/>
          </ac:spMkLst>
        </pc:spChg>
        <pc:spChg chg="add">
          <ac:chgData name="Magnus Sjöström" userId="S::maxl-msj@lu.se::f7f23c3c-6484-4600-9e9f-7d4dec9a6b24" providerId="AD" clId="Web-{00000000-0000-0000-0000-000000000000}" dt="2026-09-30T21:15:28.223" v="373"/>
          <ac:spMkLst>
            <pc:docMk/>
            <pc:sldMk cId="0" sldId="278"/>
            <ac:spMk id="23" creationId="{1E34B01C-ACC4-9BB1-92F2-EC0C42367143}"/>
          </ac:spMkLst>
        </pc:spChg>
        <pc:spChg chg="add mod">
          <ac:chgData name="Magnus Sjöström" userId="S::maxl-msj@lu.se::f7f23c3c-6484-4600-9e9f-7d4dec9a6b24" providerId="AD" clId="Web-{00000000-0000-0000-0000-000000000000}" dt="2026-09-30T21:18:13.912" v="386"/>
          <ac:spMkLst>
            <pc:docMk/>
            <pc:sldMk cId="0" sldId="278"/>
            <ac:spMk id="26" creationId="{B0923792-DE97-555A-7A37-E0BCF51ABF35}"/>
          </ac:spMkLst>
        </pc:spChg>
        <pc:spChg chg="mod">
          <ac:chgData name="Magnus Sjöström" userId="S::maxl-msj@lu.se::f7f23c3c-6484-4600-9e9f-7d4dec9a6b24" providerId="AD" clId="Web-{00000000-0000-0000-0000-000000000000}" dt="2026-09-30T21:12:16.190" v="356" actId="20577"/>
          <ac:spMkLst>
            <pc:docMk/>
            <pc:sldMk cId="0" sldId="278"/>
            <ac:spMk id="235" creationId="{00000000-0000-0000-0000-000000000000}"/>
          </ac:spMkLst>
        </pc:spChg>
        <pc:grpChg chg="add mod">
          <ac:chgData name="Magnus Sjöström" userId="S::maxl-msj@lu.se::f7f23c3c-6484-4600-9e9f-7d4dec9a6b24" providerId="AD" clId="Web-{00000000-0000-0000-0000-000000000000}" dt="2026-09-30T21:17:18.505" v="381" actId="1076"/>
          <ac:grpSpMkLst>
            <pc:docMk/>
            <pc:sldMk cId="0" sldId="278"/>
            <ac:grpSpMk id="24" creationId="{10AA17A0-10F7-0918-8C9D-18F1F1044EEE}"/>
          </ac:grpSpMkLst>
        </pc:grpChg>
        <pc:picChg chg="topLvl">
          <ac:chgData name="Magnus Sjöström" userId="S::maxl-msj@lu.se::f7f23c3c-6484-4600-9e9f-7d4dec9a6b24" providerId="AD" clId="Web-{00000000-0000-0000-0000-000000000000}" dt="2026-09-30T21:16:10.192" v="378"/>
          <ac:picMkLst>
            <pc:docMk/>
            <pc:sldMk cId="0" sldId="278"/>
            <ac:picMk id="3" creationId="{DC28445E-27F5-AB00-4CB5-941F7BC5944F}"/>
          </ac:picMkLst>
        </pc:picChg>
      </pc:sldChg>
      <pc:sldChg chg="modSp">
        <pc:chgData name="Magnus Sjöström" userId="S::maxl-msj@lu.se::f7f23c3c-6484-4600-9e9f-7d4dec9a6b24" providerId="AD" clId="Web-{00000000-0000-0000-0000-000000000000}" dt="2026-09-30T21:14:57.051" v="364" actId="20577"/>
        <pc:sldMkLst>
          <pc:docMk/>
          <pc:sldMk cId="0" sldId="280"/>
        </pc:sldMkLst>
        <pc:spChg chg="mod">
          <ac:chgData name="Magnus Sjöström" userId="S::maxl-msj@lu.se::f7f23c3c-6484-4600-9e9f-7d4dec9a6b24" providerId="AD" clId="Web-{00000000-0000-0000-0000-000000000000}" dt="2026-09-30T21:14:57.051" v="364" actId="20577"/>
          <ac:spMkLst>
            <pc:docMk/>
            <pc:sldMk cId="0" sldId="280"/>
            <ac:spMk id="238" creationId="{00000000-0000-0000-0000-000000000000}"/>
          </ac:spMkLst>
        </pc:spChg>
      </pc:sldChg>
    </pc:docChg>
  </pc:docChgLst>
  <pc:docChgLst>
    <pc:chgData name="Magnus Sjöström" userId="S::maxl-msj@lu.se::f7f23c3c-6484-4600-9e9f-7d4dec9a6b24" providerId="AD" clId="Web-{729A16A4-F834-32E5-09CA-2A0E0CB596E6}"/>
    <pc:docChg chg="modSld">
      <pc:chgData name="Magnus Sjöström" userId="S::maxl-msj@lu.se::f7f23c3c-6484-4600-9e9f-7d4dec9a6b24" providerId="AD" clId="Web-{729A16A4-F834-32E5-09CA-2A0E0CB596E6}" dt="2026-10-02T07:31:47.739" v="2" actId="20577"/>
      <pc:docMkLst>
        <pc:docMk/>
      </pc:docMkLst>
      <pc:sldChg chg="modSp">
        <pc:chgData name="Magnus Sjöström" userId="S::maxl-msj@lu.se::f7f23c3c-6484-4600-9e9f-7d4dec9a6b24" providerId="AD" clId="Web-{729A16A4-F834-32E5-09CA-2A0E0CB596E6}" dt="2026-10-02T07:31:47.739" v="2" actId="20577"/>
        <pc:sldMkLst>
          <pc:docMk/>
          <pc:sldMk cId="0" sldId="256"/>
        </pc:sldMkLst>
        <pc:spChg chg="mod">
          <ac:chgData name="Magnus Sjöström" userId="S::maxl-msj@lu.se::f7f23c3c-6484-4600-9e9f-7d4dec9a6b24" providerId="AD" clId="Web-{729A16A4-F834-32E5-09CA-2A0E0CB596E6}" dt="2026-10-02T07:31:47.739" v="2" actId="20577"/>
          <ac:spMkLst>
            <pc:docMk/>
            <pc:sldMk cId="0" sldId="256"/>
            <ac:spMk id="3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rge text on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71ACD82C-658F-495D-966E-9B951B48AA2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eadline + text on white 2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5A78079-B03A-4C93-B124-6A14F792AEC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/>
          <p:nvPr/>
        </p:nvPicPr>
        <p:blipFill>
          <a:blip r:embed="rId3"/>
          <a:stretch/>
        </p:blipFill>
        <p:spPr>
          <a:xfrm>
            <a:off x="10866600" y="0"/>
            <a:ext cx="1324800" cy="1324800"/>
          </a:xfrm>
          <a:prstGeom prst="rect">
            <a:avLst/>
          </a:prstGeom>
          <a:ln w="0">
            <a:noFill/>
          </a:ln>
        </p:spPr>
      </p:pic>
      <p:pic>
        <p:nvPicPr>
          <p:cNvPr id="3" name="Bildobjekt 12"/>
          <p:cNvPicPr/>
          <p:nvPr/>
        </p:nvPicPr>
        <p:blipFill>
          <a:blip r:embed="rId4">
            <a:grayscl/>
            <a:alphaModFix amt="19000"/>
          </a:blip>
          <a:stretch/>
        </p:blipFill>
        <p:spPr>
          <a:xfrm>
            <a:off x="4583160" y="3429000"/>
            <a:ext cx="7840800" cy="3271680"/>
          </a:xfrm>
          <a:prstGeom prst="rect">
            <a:avLst/>
          </a:prstGeom>
          <a:ln w="0">
            <a:noFill/>
          </a:ln>
        </p:spPr>
      </p:pic>
      <p:pic>
        <p:nvPicPr>
          <p:cNvPr id="4" name="Bildobjekt 7"/>
          <p:cNvPicPr/>
          <p:nvPr/>
        </p:nvPicPr>
        <p:blipFill>
          <a:blip r:embed="rId5"/>
          <a:stretch/>
        </p:blipFill>
        <p:spPr>
          <a:xfrm>
            <a:off x="10782360" y="6242760"/>
            <a:ext cx="1077120" cy="35748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FFFF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/>
          <p:nvPr/>
        </p:nvPicPr>
        <p:blipFill>
          <a:blip r:embed="rId3"/>
          <a:stretch/>
        </p:blipFill>
        <p:spPr>
          <a:xfrm>
            <a:off x="10866600" y="0"/>
            <a:ext cx="1324800" cy="1324800"/>
          </a:xfrm>
          <a:prstGeom prst="rect">
            <a:avLst/>
          </a:prstGeom>
          <a:ln w="0">
            <a:noFill/>
          </a:ln>
        </p:spPr>
      </p:pic>
      <p:sp>
        <p:nvSpPr>
          <p:cNvPr id="11" name="Rektangel 1"/>
          <p:cNvSpPr/>
          <p:nvPr/>
        </p:nvSpPr>
        <p:spPr>
          <a:xfrm>
            <a:off x="0" y="6055920"/>
            <a:ext cx="12191400" cy="801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sv-SE" sz="1800" b="1" strike="noStrike" spc="-1">
                <a:solidFill>
                  <a:schemeClr val="lt1"/>
                </a:solidFill>
                <a:latin typeface="Calibri"/>
              </a:rPr>
              <a:t>NSLS II-MAX IV Workshop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" name="Bildobjekt 14"/>
          <p:cNvPicPr/>
          <p:nvPr/>
        </p:nvPicPr>
        <p:blipFill>
          <a:blip r:embed="rId4"/>
          <a:stretch/>
        </p:blipFill>
        <p:spPr>
          <a:xfrm>
            <a:off x="10782360" y="6242760"/>
            <a:ext cx="1077120" cy="357480"/>
          </a:xfrm>
          <a:prstGeom prst="rect">
            <a:avLst/>
          </a:prstGeom>
          <a:ln w="0">
            <a:noFill/>
          </a:ln>
        </p:spPr>
      </p:pic>
      <p:sp>
        <p:nvSpPr>
          <p:cNvPr id="13" name="TextBox 8"/>
          <p:cNvSpPr/>
          <p:nvPr/>
        </p:nvSpPr>
        <p:spPr>
          <a:xfrm>
            <a:off x="105840" y="6272280"/>
            <a:ext cx="12250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spc="-1">
                <a:solidFill>
                  <a:schemeClr val="lt1"/>
                </a:solidFill>
                <a:latin typeface="Calibri"/>
              </a:rPr>
              <a:t>Oct. 2026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"/>
          <p:cNvSpPr>
            <a:spLocks noGrp="1"/>
          </p:cNvSpPr>
          <p:nvPr>
            <p:ph type="sldNum" idx="1"/>
          </p:nvPr>
        </p:nvSpPr>
        <p:spPr>
          <a:xfrm>
            <a:off x="1123812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2196F1E-5578-4D3D-9FCF-43D85296541C}" type="slidenum">
              <a:rPr lang="en-GB" sz="16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rPr>
              <a:t>‹#›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7"/>
          <p:cNvPicPr/>
          <p:nvPr/>
        </p:nvPicPr>
        <p:blipFill>
          <a:blip r:embed="rId3"/>
          <a:stretch/>
        </p:blipFill>
        <p:spPr>
          <a:xfrm>
            <a:off x="10866600" y="0"/>
            <a:ext cx="1324800" cy="1324800"/>
          </a:xfrm>
          <a:prstGeom prst="rect">
            <a:avLst/>
          </a:prstGeom>
          <a:ln w="0">
            <a:noFill/>
          </a:ln>
        </p:spPr>
      </p:pic>
      <p:sp>
        <p:nvSpPr>
          <p:cNvPr id="22" name="Rektangel 1"/>
          <p:cNvSpPr/>
          <p:nvPr/>
        </p:nvSpPr>
        <p:spPr>
          <a:xfrm>
            <a:off x="0" y="6055920"/>
            <a:ext cx="12191400" cy="801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sv-SE" sz="1800" b="1" strike="noStrike" spc="-1">
                <a:solidFill>
                  <a:schemeClr val="lt1"/>
                </a:solidFill>
                <a:latin typeface="Calibri"/>
              </a:rPr>
              <a:t>MAX 4</a:t>
            </a:r>
            <a:r>
              <a:rPr lang="sv-SE" sz="1800" b="1" strike="noStrike" spc="-1" baseline="30000">
                <a:solidFill>
                  <a:schemeClr val="lt1"/>
                </a:solidFill>
                <a:latin typeface="Calibri"/>
              </a:rPr>
              <a:t>U</a:t>
            </a:r>
            <a:r>
              <a:rPr lang="sv-SE" sz="1800" b="1" strike="noStrike" spc="-1">
                <a:solidFill>
                  <a:schemeClr val="lt1"/>
                </a:solidFill>
                <a:latin typeface="Calibri"/>
              </a:rPr>
              <a:t> MAC Meeting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3" name="Bildobjekt 14"/>
          <p:cNvPicPr/>
          <p:nvPr/>
        </p:nvPicPr>
        <p:blipFill>
          <a:blip r:embed="rId4"/>
          <a:stretch/>
        </p:blipFill>
        <p:spPr>
          <a:xfrm>
            <a:off x="10782360" y="6242760"/>
            <a:ext cx="1077120" cy="357480"/>
          </a:xfrm>
          <a:prstGeom prst="rect">
            <a:avLst/>
          </a:prstGeom>
          <a:ln w="0">
            <a:noFill/>
          </a:ln>
        </p:spPr>
      </p:pic>
      <p:sp>
        <p:nvSpPr>
          <p:cNvPr id="24" name="TextBox 8"/>
          <p:cNvSpPr/>
          <p:nvPr/>
        </p:nvSpPr>
        <p:spPr>
          <a:xfrm>
            <a:off x="92880" y="6272280"/>
            <a:ext cx="1272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spc="-1">
                <a:solidFill>
                  <a:schemeClr val="lt1"/>
                </a:solidFill>
                <a:latin typeface="Calibri"/>
              </a:rPr>
              <a:t>June 2026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sldNum" idx="5"/>
          </p:nvPr>
        </p:nvSpPr>
        <p:spPr>
          <a:xfrm>
            <a:off x="1123812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AF8BBB2-A18F-4BB8-B7B6-63B4598C9527}" type="slidenum">
              <a:rPr lang="en-GB" sz="16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rPr>
              <a:t>‹#›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42680" y="1985760"/>
            <a:ext cx="10514880" cy="922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sv-SE" sz="6000" b="1" spc="-1" dirty="0">
                <a:solidFill>
                  <a:schemeClr val="lt1"/>
                </a:solidFill>
                <a:latin typeface="Maven Pro Medium"/>
              </a:rPr>
              <a:t>3. </a:t>
            </a:r>
            <a:r>
              <a:rPr lang="sv-SE" sz="6000" b="1" strike="noStrike" spc="-1" dirty="0" err="1">
                <a:solidFill>
                  <a:schemeClr val="lt1"/>
                </a:solidFill>
                <a:latin typeface="Maven Pro Medium"/>
              </a:rPr>
              <a:t>Lattice</a:t>
            </a:r>
            <a:r>
              <a:rPr lang="sv-SE" sz="6000" b="1" strike="noStrike" spc="-1" dirty="0">
                <a:solidFill>
                  <a:schemeClr val="lt1"/>
                </a:solidFill>
                <a:latin typeface="Maven Pro Medium"/>
              </a:rPr>
              <a:t> design </a:t>
            </a:r>
            <a:r>
              <a:rPr lang="sv-SE" sz="6000" b="1" strike="noStrike" spc="-1" dirty="0" err="1">
                <a:solidFill>
                  <a:schemeClr val="lt1"/>
                </a:solidFill>
                <a:latin typeface="Maven Pro Medium"/>
              </a:rPr>
              <a:t>strategies</a:t>
            </a:r>
            <a:endParaRPr lang="en-US" sz="6000" b="0" strike="noStrike" spc="-1">
              <a:solidFill>
                <a:schemeClr val="lt1"/>
              </a:solidFill>
              <a:latin typeface="Arial"/>
              <a:cs typeface="Arial"/>
            </a:endParaRPr>
          </a:p>
        </p:txBody>
      </p:sp>
      <p:sp>
        <p:nvSpPr>
          <p:cNvPr id="34" name="TextBox 2"/>
          <p:cNvSpPr/>
          <p:nvPr/>
        </p:nvSpPr>
        <p:spPr>
          <a:xfrm>
            <a:off x="2234880" y="3437640"/>
            <a:ext cx="79160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3600" b="1" strike="noStrike" spc="-1">
                <a:solidFill>
                  <a:schemeClr val="lt1"/>
                </a:solidFill>
                <a:latin typeface="Calibri"/>
              </a:rPr>
              <a:t>NSLS II-MAX IV workshop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GB" sz="3600" b="1" strike="noStrike" spc="-1">
                <a:solidFill>
                  <a:schemeClr val="lt1"/>
                </a:solidFill>
                <a:latin typeface="Calibri"/>
              </a:rPr>
              <a:t>5-6 Oct. 2026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TextBox 3"/>
          <p:cNvSpPr/>
          <p:nvPr/>
        </p:nvSpPr>
        <p:spPr>
          <a:xfrm>
            <a:off x="2944080" y="5166000"/>
            <a:ext cx="18396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GB" sz="2000" b="1" i="1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6" name="TextBox 4"/>
          <p:cNvSpPr/>
          <p:nvPr/>
        </p:nvSpPr>
        <p:spPr>
          <a:xfrm>
            <a:off x="3429000" y="5047920"/>
            <a:ext cx="54860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GB" sz="2800" b="1" strike="noStrike" spc="-1">
                <a:solidFill>
                  <a:schemeClr val="lt1"/>
                </a:solidFill>
                <a:latin typeface="Calibri"/>
              </a:rPr>
              <a:t>Magnus Sjöström (MAX IV)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48104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1" strike="noStrike" spc="-1">
                <a:solidFill>
                  <a:srgbClr val="000000"/>
                </a:solidFill>
                <a:latin typeface="Maven Pro Medium"/>
              </a:rPr>
              <a:t>Outline	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838080" y="1825200"/>
            <a:ext cx="10481040" cy="39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 dirty="0">
                <a:solidFill>
                  <a:srgbClr val="000000"/>
                </a:solidFill>
                <a:latin typeface="Maven Pro Medium"/>
              </a:rPr>
              <a:t>Overview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863600" lvl="1" indent="-32385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 dirty="0">
                <a:solidFill>
                  <a:srgbClr val="000000"/>
                </a:solidFill>
                <a:latin typeface="Maven Pro Medium"/>
              </a:rPr>
              <a:t>Boundary conditions</a:t>
            </a:r>
            <a:endParaRPr lang="en-US" sz="2800" b="0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spc="-1" dirty="0">
                <a:solidFill>
                  <a:srgbClr val="000000"/>
                </a:solidFill>
                <a:latin typeface="Maven Pro Medium"/>
              </a:rPr>
              <a:t>Toolkit</a:t>
            </a:r>
            <a:endParaRPr lang="en-US" sz="2800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63600" lvl="1" indent="-32385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spc="-1" dirty="0">
                <a:solidFill>
                  <a:srgbClr val="000000"/>
                </a:solidFill>
                <a:latin typeface="Maven Pro Medium"/>
              </a:rPr>
              <a:t>Lattice layout</a:t>
            </a:r>
            <a:endParaRPr lang="en-US" sz="2800" b="0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pc="-1" dirty="0">
                <a:solidFill>
                  <a:srgbClr val="000000"/>
                </a:solidFill>
                <a:latin typeface="Maven Pro Medium"/>
              </a:rPr>
              <a:t>Design principles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 dirty="0">
                <a:solidFill>
                  <a:srgbClr val="000000"/>
                </a:solidFill>
                <a:latin typeface="Maven Pro Medium"/>
              </a:rPr>
              <a:t>Error modelling</a:t>
            </a:r>
            <a:endParaRPr lang="en-US" sz="2800" b="0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pc="-1" dirty="0">
                <a:solidFill>
                  <a:srgbClr val="000000"/>
                </a:solidFill>
                <a:latin typeface="Maven Pro Medium"/>
              </a:rPr>
              <a:t>Lattice performance</a:t>
            </a:r>
            <a:endParaRPr lang="en-GB" sz="2800" b="0" strike="noStrike" spc="-1" dirty="0">
              <a:solidFill>
                <a:srgbClr val="000000"/>
              </a:solidFill>
              <a:latin typeface="Maven Pro Medium"/>
            </a:endParaRPr>
          </a:p>
          <a:p>
            <a:pPr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pc="-1" dirty="0">
                <a:solidFill>
                  <a:srgbClr val="000000"/>
                </a:solidFill>
                <a:latin typeface="Maven Pro Medium"/>
              </a:rPr>
              <a:t>Next steps</a:t>
            </a:r>
            <a:endParaRPr lang="en-GB" sz="2800" b="0" strike="noStrike" spc="-1" dirty="0">
              <a:solidFill>
                <a:srgbClr val="000000"/>
              </a:solidFill>
              <a:latin typeface="Maven Pro Medium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01"/>
              </a:spcBef>
              <a:buNone/>
              <a:tabLst>
                <a:tab pos="0" algn="l"/>
              </a:tabLst>
            </a:pPr>
            <a:endParaRPr lang="en-US" spc="-1">
              <a:solidFill>
                <a:srgbClr val="000000"/>
              </a:solidFill>
              <a:latin typeface="Arial"/>
              <a:cs typeface="Arial"/>
            </a:endParaRPr>
          </a:p>
          <a:p>
            <a:pPr indent="0">
              <a:spcBef>
                <a:spcPts val="1001"/>
              </a:spcBef>
              <a:buNone/>
              <a:tabLst>
                <a:tab pos="0" algn="l"/>
              </a:tabLst>
            </a:pPr>
            <a:endParaRPr lang="en-US" spc="-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TextBox 3"/>
          <p:cNvSpPr/>
          <p:nvPr/>
        </p:nvSpPr>
        <p:spPr>
          <a:xfrm>
            <a:off x="9955800" y="6373800"/>
            <a:ext cx="5760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sldNum" idx="7"/>
          </p:nvPr>
        </p:nvSpPr>
        <p:spPr>
          <a:xfrm>
            <a:off x="11696760" y="651240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rgbClr val="F2F2F2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AA49BD09-09D4-479F-B895-2CB75ED3466B}" type="slidenum">
              <a:rPr lang="en-GB" sz="1600" b="0" strike="noStrike" spc="-1">
                <a:solidFill>
                  <a:srgbClr val="F2F2F2"/>
                </a:solidFill>
                <a:latin typeface="Calibri"/>
              </a:rPr>
              <a:t>2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7086600" y="1371600"/>
            <a:ext cx="5028840" cy="20574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48104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sv-SE" sz="4400" b="1" strike="noStrike" spc="-1">
                <a:solidFill>
                  <a:srgbClr val="000000"/>
                </a:solidFill>
                <a:latin typeface="Maven Pro Medium"/>
              </a:rPr>
              <a:t>Overview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6839415" cy="39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1800" indent="-32385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400" b="0" strike="noStrike" spc="-1" dirty="0">
                <a:solidFill>
                  <a:schemeClr val="dk1"/>
                </a:solidFill>
                <a:latin typeface="Maven Pro Medium"/>
              </a:rPr>
              <a:t>Lattice design is a multi-objective optimization problem</a:t>
            </a:r>
            <a:endParaRPr lang="en-US" sz="24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marL="431800" indent="-32385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400" b="0" strike="noStrike" spc="-1" dirty="0">
                <a:solidFill>
                  <a:schemeClr val="dk1"/>
                </a:solidFill>
                <a:latin typeface="Maven Pro Medium"/>
              </a:rPr>
              <a:t>Determine constraints and parameters (fluid, will change)</a:t>
            </a:r>
            <a:endParaRPr lang="en-US" sz="24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400" spc="-1" dirty="0" err="1">
                <a:solidFill>
                  <a:schemeClr val="dk1"/>
                </a:solidFill>
                <a:latin typeface="Maven Pro Medium"/>
                <a:cs typeface="Arial"/>
              </a:rPr>
              <a:t>Time</a:t>
            </a:r>
            <a:r>
              <a:rPr lang="sv-SE" sz="2400" spc="-1" dirty="0">
                <a:solidFill>
                  <a:schemeClr val="dk1"/>
                </a:solidFill>
                <a:latin typeface="Maven Pro Medium"/>
                <a:cs typeface="Arial"/>
              </a:rPr>
              <a:t> is a </a:t>
            </a:r>
            <a:r>
              <a:rPr lang="sv-SE" sz="2400" spc="-1" dirty="0" err="1">
                <a:solidFill>
                  <a:schemeClr val="dk1"/>
                </a:solidFill>
                <a:latin typeface="Maven Pro Medium"/>
                <a:cs typeface="Arial"/>
              </a:rPr>
              <a:t>boundary</a:t>
            </a:r>
            <a:r>
              <a:rPr lang="sv-SE" sz="2400" spc="-1" dirty="0">
                <a:solidFill>
                  <a:schemeClr val="dk1"/>
                </a:solidFill>
                <a:latin typeface="Maven Pro Medium"/>
                <a:cs typeface="Arial"/>
              </a:rPr>
              <a:t> </a:t>
            </a:r>
            <a:r>
              <a:rPr lang="sv-SE" sz="2400" spc="-1" dirty="0" err="1">
                <a:solidFill>
                  <a:schemeClr val="dk1"/>
                </a:solidFill>
                <a:latin typeface="Maven Pro Medium"/>
                <a:cs typeface="Arial"/>
              </a:rPr>
              <a:t>constraint</a:t>
            </a:r>
            <a:r>
              <a:rPr lang="sv-SE" sz="2400" spc="-1" dirty="0">
                <a:solidFill>
                  <a:schemeClr val="dk1"/>
                </a:solidFill>
                <a:latin typeface="Maven Pro Medium"/>
                <a:cs typeface="Arial"/>
              </a:rPr>
              <a:t> (</a:t>
            </a:r>
            <a:r>
              <a:rPr lang="sv-SE" sz="2400" spc="-1" dirty="0" err="1">
                <a:solidFill>
                  <a:schemeClr val="dk1"/>
                </a:solidFill>
                <a:latin typeface="Maven Pro Medium"/>
                <a:cs typeface="Arial"/>
              </a:rPr>
              <a:t>project-wise</a:t>
            </a:r>
            <a:r>
              <a:rPr lang="sv-SE" sz="2400" spc="-1" dirty="0">
                <a:solidFill>
                  <a:schemeClr val="dk1"/>
                </a:solidFill>
                <a:latin typeface="Maven Pro Medium"/>
                <a:cs typeface="Arial"/>
              </a:rPr>
              <a:t>)! To get a rapid start...</a:t>
            </a: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600" spc="-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86600" y="1371600"/>
            <a:ext cx="5028840" cy="178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Emittance &lt;= 75 pm rad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Keep the shielding wall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Keep the injector: accumulation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Keep existing light source positions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Limited dark period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Cost-effective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err="1">
                <a:solidFill>
                  <a:srgbClr val="000000"/>
                </a:solidFill>
                <a:latin typeface="Arial"/>
              </a:rPr>
              <a:t>Realisable</a:t>
            </a: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 until the early part of the next decade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15900" indent="-2159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1" strike="noStrike" spc="-1" dirty="0">
                <a:solidFill>
                  <a:srgbClr val="000000"/>
                </a:solidFill>
                <a:latin typeface="Arial"/>
              </a:rPr>
              <a:t>No impact on the operation of the 1.5 GeV ring/SPF</a:t>
            </a:r>
            <a:endParaRPr lang="en-US" sz="1500" b="1" strike="noStrike" spc="-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3E4C58D6-421E-4EDC-B66D-FE441C94EA38}" type="slidenum">
              <a:t>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2C522-F912-260A-E8BE-77083D43FD39}"/>
              </a:ext>
            </a:extLst>
          </p:cNvPr>
          <p:cNvSpPr txBox="1"/>
          <p:nvPr/>
        </p:nvSpPr>
        <p:spPr>
          <a:xfrm>
            <a:off x="458683" y="3980505"/>
            <a:ext cx="9459951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63600" lvl="1" indent="-323850">
              <a:buFont typeface="Symbol,sans-serif"/>
              <a:buChar char=""/>
            </a:pP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Necessary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to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work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in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parallel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with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engineering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,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alignment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, etc. → information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exchange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important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from the start →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tools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to export/import data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needed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early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on (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e.g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.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reference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orbits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)</a:t>
            </a:r>
            <a:r>
              <a:rPr lang="en-US" sz="1600" b="0" i="0" dirty="0">
                <a:latin typeface="Maven Pro Medium"/>
                <a:ea typeface="Arial"/>
                <a:cs typeface="Arial"/>
              </a:rPr>
              <a:t>​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863600" lvl="1" indent="-323850" algn="l" rtl="0">
              <a:buFont typeface="Symbol,sans-serif"/>
              <a:buChar char=""/>
            </a:pP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Team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competencies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determine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tool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preference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(AT, Tracy, Thor)</a:t>
            </a:r>
            <a:r>
              <a:rPr lang="en-US" sz="1600" b="0" i="0" dirty="0">
                <a:latin typeface="Maven Pro Medium"/>
                <a:ea typeface="Arial"/>
                <a:cs typeface="Arial"/>
              </a:rPr>
              <a:t>​</a:t>
            </a:r>
          </a:p>
          <a:p>
            <a:pPr marL="539750" lvl="1"/>
            <a:endParaRPr lang="en-US" sz="1600" dirty="0">
              <a:solidFill>
                <a:srgbClr val="001427"/>
              </a:solidFill>
              <a:latin typeface="Maven Pro Medium"/>
              <a:ea typeface="Arial"/>
              <a:cs typeface="Arial"/>
            </a:endParaRPr>
          </a:p>
          <a:p>
            <a:pPr marL="539750" lvl="1"/>
            <a:r>
              <a:rPr lang="en-US" sz="240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An advantage...</a:t>
            </a:r>
          </a:p>
          <a:p>
            <a:pPr marL="539750" lvl="1"/>
            <a:r>
              <a:rPr lang="sv-SE" sz="160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Cost-effective</a:t>
            </a:r>
            <a:r>
              <a:rPr lang="sv-SE" sz="160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and </a:t>
            </a:r>
            <a:r>
              <a:rPr lang="sv-SE" sz="160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limited</a:t>
            </a:r>
            <a:r>
              <a:rPr lang="sv-SE" sz="160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dark period driver for </a:t>
            </a:r>
            <a:r>
              <a:rPr lang="sv-SE" sz="160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keeping</a:t>
            </a:r>
            <a:r>
              <a:rPr lang="sv-SE" sz="160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the 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vacuum system→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impedance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boundary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conditions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relatively</a:t>
            </a:r>
            <a:r>
              <a:rPr lang="sv-SE" sz="1600" b="0" i="0" u="none" strike="noStrike" baseline="0" dirty="0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 </a:t>
            </a:r>
            <a:r>
              <a:rPr lang="sv-SE" sz="1600" b="0" i="0" u="none" strike="noStrike" baseline="0" dirty="0" err="1">
                <a:solidFill>
                  <a:srgbClr val="001427"/>
                </a:solidFill>
                <a:latin typeface="Maven Pro Medium"/>
                <a:ea typeface="Arial"/>
                <a:cs typeface="Arial"/>
              </a:rPr>
              <a:t>well-known</a:t>
            </a:r>
            <a:r>
              <a:rPr lang="en-US" sz="1600" b="0" i="0" dirty="0">
                <a:latin typeface="Maven Pro Medium"/>
                <a:ea typeface="Arial"/>
                <a:cs typeface="Arial"/>
              </a:rPr>
              <a:t>​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endParaRPr/>
          </a:p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48104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sv-SE" b="1" spc="-1">
                <a:solidFill>
                  <a:srgbClr val="000000"/>
                </a:solidFill>
                <a:latin typeface="Maven Pro Medium"/>
              </a:rPr>
              <a:t>Toolkit</a:t>
            </a:r>
            <a:endParaRPr lang="en-US"/>
          </a:p>
        </p:txBody>
      </p:sp>
      <p:sp>
        <p:nvSpPr>
          <p:cNvPr id="89" name="TextBox 76"/>
          <p:cNvSpPr/>
          <p:nvPr/>
        </p:nvSpPr>
        <p:spPr>
          <a:xfrm>
            <a:off x="7315560" y="4114800"/>
            <a:ext cx="4571640" cy="161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1800" b="0" strike="noStrike" spc="-1">
                <a:solidFill>
                  <a:schemeClr val="dk1"/>
                </a:solidFill>
                <a:latin typeface="Aptos"/>
              </a:rPr>
              <a:t>NB! Tracy, AT, Thor, Thor-scsi all have the same Hamiltonian and Symplectic Integrator(s) (i.e, forward self consistent model)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417"/>
              </a:spcBef>
            </a:pPr>
            <a:r>
              <a:rPr lang="en-SE" sz="1800" b="0" strike="noStrike" spc="-1">
                <a:solidFill>
                  <a:schemeClr val="dk1"/>
                </a:solidFill>
                <a:latin typeface="Aptos"/>
              </a:rPr>
              <a:t>Cross-checks done vs. elegant, Xsuite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687160" y="124560"/>
            <a:ext cx="2272680" cy="3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b="0" i="1" strike="noStrike" spc="-1">
                <a:solidFill>
                  <a:srgbClr val="000000"/>
                </a:solidFill>
                <a:latin typeface="Calibri"/>
              </a:rPr>
              <a:t>Slide by G. P. Segurana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Shape 1"/>
          <p:cNvSpPr/>
          <p:nvPr/>
        </p:nvSpPr>
        <p:spPr>
          <a:xfrm>
            <a:off x="2272320" y="4014720"/>
            <a:ext cx="699480" cy="2880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21590">
            <a:solidFill>
              <a:srgbClr val="20A33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SE" sz="1400" b="0" strike="noStrike" spc="-1">
                <a:solidFill>
                  <a:schemeClr val="dk1"/>
                </a:solidFill>
                <a:latin typeface="Calibri"/>
              </a:rPr>
              <a:t>pyAT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Shape 2"/>
          <p:cNvSpPr/>
          <p:nvPr/>
        </p:nvSpPr>
        <p:spPr>
          <a:xfrm>
            <a:off x="1650960" y="4770360"/>
            <a:ext cx="912600" cy="66816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21590">
            <a:solidFill>
              <a:srgbClr val="20A33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SE" sz="1400" b="0" strike="noStrike" spc="-1">
                <a:solidFill>
                  <a:schemeClr val="dk1"/>
                </a:solidFill>
                <a:latin typeface="Calibri"/>
              </a:rPr>
              <a:t>cLatt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 0"/>
          <p:cNvSpPr/>
          <p:nvPr/>
        </p:nvSpPr>
        <p:spPr>
          <a:xfrm>
            <a:off x="685800" y="914400"/>
            <a:ext cx="8284320" cy="507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Shape 3"/>
          <p:cNvSpPr/>
          <p:nvPr/>
        </p:nvSpPr>
        <p:spPr>
          <a:xfrm>
            <a:off x="2080440" y="4280760"/>
            <a:ext cx="912600" cy="66816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21590">
            <a:solidFill>
              <a:srgbClr val="20A33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SE" sz="1400" b="0" strike="noStrike" spc="-1">
                <a:solidFill>
                  <a:schemeClr val="dk1"/>
                </a:solidFill>
                <a:latin typeface="Calibri"/>
              </a:rPr>
              <a:t>AT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Shape 4"/>
          <p:cNvSpPr/>
          <p:nvPr/>
        </p:nvSpPr>
        <p:spPr>
          <a:xfrm>
            <a:off x="3378240" y="3732120"/>
            <a:ext cx="1312920" cy="682560"/>
          </a:xfrm>
          <a:prstGeom prst="rect">
            <a:avLst/>
          </a:prstGeom>
          <a:solidFill>
            <a:srgbClr val="FFFFFF"/>
          </a:solidFill>
          <a:ln w="21590">
            <a:solidFill>
              <a:srgbClr val="0964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300" b="0" strike="noStrike" spc="-1">
                <a:solidFill>
                  <a:srgbClr val="111111"/>
                </a:solidFill>
                <a:latin typeface="Arial"/>
                <a:ea typeface="Arial"/>
              </a:rPr>
              <a:t>AT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300" b="0" strike="noStrike" spc="-1">
                <a:solidFill>
                  <a:srgbClr val="111111"/>
                </a:solidFill>
                <a:latin typeface="Arial"/>
                <a:ea typeface="Arial"/>
              </a:rPr>
              <a:t>Flat-file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Shape 9"/>
          <p:cNvSpPr/>
          <p:nvPr/>
        </p:nvSpPr>
        <p:spPr>
          <a:xfrm>
            <a:off x="4448880" y="2548440"/>
            <a:ext cx="996840" cy="66816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21590">
            <a:solidFill>
              <a:srgbClr val="20A33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7" name="Text 10"/>
          <p:cNvSpPr/>
          <p:nvPr/>
        </p:nvSpPr>
        <p:spPr>
          <a:xfrm>
            <a:off x="4512240" y="2592360"/>
            <a:ext cx="870480" cy="58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111111"/>
                </a:solidFill>
                <a:latin typeface="Arial"/>
                <a:ea typeface="Arial"/>
              </a:rPr>
              <a:t>Tracy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Shape 11"/>
          <p:cNvSpPr/>
          <p:nvPr/>
        </p:nvSpPr>
        <p:spPr>
          <a:xfrm>
            <a:off x="5846040" y="2548440"/>
            <a:ext cx="1305720" cy="668160"/>
          </a:xfrm>
          <a:prstGeom prst="rect">
            <a:avLst/>
          </a:prstGeom>
          <a:solidFill>
            <a:srgbClr val="FFFFFF"/>
          </a:solidFill>
          <a:ln w="21590">
            <a:solidFill>
              <a:srgbClr val="0964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9" name="Text 12"/>
          <p:cNvSpPr/>
          <p:nvPr/>
        </p:nvSpPr>
        <p:spPr>
          <a:xfrm>
            <a:off x="5909040" y="2592360"/>
            <a:ext cx="1179360" cy="58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strike="noStrike" spc="-1">
                <a:solidFill>
                  <a:srgbClr val="111111"/>
                </a:solidFill>
                <a:latin typeface="Arial"/>
                <a:ea typeface="Arial"/>
              </a:rPr>
              <a:t>Flat-file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Shape 13"/>
          <p:cNvSpPr/>
          <p:nvPr/>
        </p:nvSpPr>
        <p:spPr>
          <a:xfrm>
            <a:off x="7552080" y="2548440"/>
            <a:ext cx="982800" cy="66816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21590">
            <a:solidFill>
              <a:srgbClr val="20A33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1" name="Text 14"/>
          <p:cNvSpPr/>
          <p:nvPr/>
        </p:nvSpPr>
        <p:spPr>
          <a:xfrm>
            <a:off x="7615080" y="2592360"/>
            <a:ext cx="856440" cy="58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111111"/>
                </a:solidFill>
                <a:latin typeface="Arial"/>
                <a:ea typeface="Arial"/>
              </a:rPr>
              <a:t>Thor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Shape 27"/>
          <p:cNvSpPr/>
          <p:nvPr/>
        </p:nvSpPr>
        <p:spPr>
          <a:xfrm>
            <a:off x="5445720" y="2882520"/>
            <a:ext cx="399960" cy="36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3" name="Shape 28"/>
          <p:cNvSpPr/>
          <p:nvPr/>
        </p:nvSpPr>
        <p:spPr>
          <a:xfrm>
            <a:off x="7151760" y="2882520"/>
            <a:ext cx="399960" cy="36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Shape 29"/>
          <p:cNvSpPr/>
          <p:nvPr/>
        </p:nvSpPr>
        <p:spPr>
          <a:xfrm>
            <a:off x="3978360" y="1815120"/>
            <a:ext cx="1003680" cy="392040"/>
          </a:xfrm>
          <a:prstGeom prst="rect">
            <a:avLst/>
          </a:prstGeom>
          <a:solidFill>
            <a:srgbClr val="FFFFFF"/>
          </a:solidFill>
          <a:ln w="21590">
            <a:solidFill>
              <a:srgbClr val="AE21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5" name="Text 30"/>
          <p:cNvSpPr/>
          <p:nvPr/>
        </p:nvSpPr>
        <p:spPr>
          <a:xfrm>
            <a:off x="4041720" y="1858680"/>
            <a:ext cx="8773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111111"/>
                </a:solidFill>
                <a:latin typeface="Arial"/>
                <a:ea typeface="Arial"/>
              </a:rPr>
              <a:t>Linear optics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Shape 31"/>
          <p:cNvSpPr/>
          <p:nvPr/>
        </p:nvSpPr>
        <p:spPr>
          <a:xfrm>
            <a:off x="5087520" y="1815120"/>
            <a:ext cx="1087920" cy="392040"/>
          </a:xfrm>
          <a:prstGeom prst="rect">
            <a:avLst/>
          </a:prstGeom>
          <a:solidFill>
            <a:srgbClr val="FFFFFF"/>
          </a:solidFill>
          <a:ln w="21590">
            <a:solidFill>
              <a:srgbClr val="AE21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7" name="Text 32"/>
          <p:cNvSpPr/>
          <p:nvPr/>
        </p:nvSpPr>
        <p:spPr>
          <a:xfrm>
            <a:off x="5150880" y="1858680"/>
            <a:ext cx="96156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111111"/>
                </a:solidFill>
                <a:latin typeface="Arial"/>
                <a:ea typeface="Arial"/>
              </a:rPr>
              <a:t>Tune footprint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Shape 33"/>
          <p:cNvSpPr/>
          <p:nvPr/>
        </p:nvSpPr>
        <p:spPr>
          <a:xfrm>
            <a:off x="6281280" y="1815120"/>
            <a:ext cx="1038600" cy="392040"/>
          </a:xfrm>
          <a:prstGeom prst="rect">
            <a:avLst/>
          </a:prstGeom>
          <a:solidFill>
            <a:srgbClr val="FFFFFF"/>
          </a:solidFill>
          <a:ln w="21590">
            <a:solidFill>
              <a:srgbClr val="AE21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9" name="Text 34"/>
          <p:cNvSpPr/>
          <p:nvPr/>
        </p:nvSpPr>
        <p:spPr>
          <a:xfrm>
            <a:off x="6344640" y="1858680"/>
            <a:ext cx="91224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111111"/>
                </a:solidFill>
                <a:latin typeface="Arial"/>
                <a:ea typeface="Arial"/>
              </a:rPr>
              <a:t>RDTs, ADTs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Shape 35"/>
          <p:cNvSpPr/>
          <p:nvPr/>
        </p:nvSpPr>
        <p:spPr>
          <a:xfrm>
            <a:off x="4947120" y="2359800"/>
            <a:ext cx="360" cy="188640"/>
          </a:xfrm>
          <a:prstGeom prst="line">
            <a:avLst/>
          </a:prstGeom>
          <a:ln w="22225">
            <a:solidFill>
              <a:srgbClr val="0964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1" name="Shape 36"/>
          <p:cNvSpPr/>
          <p:nvPr/>
        </p:nvSpPr>
        <p:spPr>
          <a:xfrm>
            <a:off x="4483800" y="2359800"/>
            <a:ext cx="2316960" cy="360"/>
          </a:xfrm>
          <a:prstGeom prst="line">
            <a:avLst/>
          </a:prstGeom>
          <a:ln w="22225">
            <a:solidFill>
              <a:srgbClr val="0964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2" name="Shape 37"/>
          <p:cNvSpPr/>
          <p:nvPr/>
        </p:nvSpPr>
        <p:spPr>
          <a:xfrm>
            <a:off x="4483800" y="2207160"/>
            <a:ext cx="360" cy="15264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3" name="Shape 38"/>
          <p:cNvSpPr/>
          <p:nvPr/>
        </p:nvSpPr>
        <p:spPr>
          <a:xfrm>
            <a:off x="5628240" y="2207160"/>
            <a:ext cx="360" cy="15264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4" name="Shape 39"/>
          <p:cNvSpPr/>
          <p:nvPr/>
        </p:nvSpPr>
        <p:spPr>
          <a:xfrm>
            <a:off x="6800760" y="2207160"/>
            <a:ext cx="360" cy="15264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5" name="Shape 43"/>
          <p:cNvSpPr/>
          <p:nvPr/>
        </p:nvSpPr>
        <p:spPr>
          <a:xfrm>
            <a:off x="7404480" y="1749600"/>
            <a:ext cx="1277640" cy="508320"/>
          </a:xfrm>
          <a:prstGeom prst="rect">
            <a:avLst/>
          </a:prstGeom>
          <a:solidFill>
            <a:srgbClr val="7030A0">
              <a:alpha val="10000"/>
            </a:srgbClr>
          </a:solidFill>
          <a:ln w="21590">
            <a:solidFill>
              <a:srgbClr val="AE21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6" name="Text 44"/>
          <p:cNvSpPr/>
          <p:nvPr/>
        </p:nvSpPr>
        <p:spPr>
          <a:xfrm>
            <a:off x="7467840" y="1793520"/>
            <a:ext cx="1151280" cy="42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111111"/>
                </a:solidFill>
                <a:latin typeface="Arial"/>
                <a:ea typeface="Arial"/>
              </a:rPr>
              <a:t>Multipole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111111"/>
                </a:solidFill>
                <a:latin typeface="Arial"/>
                <a:ea typeface="Arial"/>
              </a:rPr>
              <a:t>Optimization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Shape 45"/>
          <p:cNvSpPr/>
          <p:nvPr/>
        </p:nvSpPr>
        <p:spPr>
          <a:xfrm>
            <a:off x="8043480" y="2257920"/>
            <a:ext cx="0" cy="29052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Shape 48"/>
          <p:cNvSpPr/>
          <p:nvPr/>
        </p:nvSpPr>
        <p:spPr>
          <a:xfrm flipH="1">
            <a:off x="5494680" y="3284640"/>
            <a:ext cx="2457720" cy="817560"/>
          </a:xfrm>
          <a:prstGeom prst="line">
            <a:avLst/>
          </a:prstGeom>
          <a:ln w="22225">
            <a:solidFill>
              <a:srgbClr val="7030A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9" name="Shape 20"/>
          <p:cNvSpPr/>
          <p:nvPr/>
        </p:nvSpPr>
        <p:spPr>
          <a:xfrm flipV="1">
            <a:off x="1886400" y="2599560"/>
            <a:ext cx="385560" cy="382680"/>
          </a:xfrm>
          <a:prstGeom prst="line">
            <a:avLst/>
          </a:prstGeom>
          <a:ln w="22225">
            <a:solidFill>
              <a:srgbClr val="0964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Shape 5"/>
          <p:cNvSpPr/>
          <p:nvPr/>
        </p:nvSpPr>
        <p:spPr>
          <a:xfrm>
            <a:off x="1163160" y="3001680"/>
            <a:ext cx="912600" cy="6678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21590">
            <a:solidFill>
              <a:srgbClr val="20A33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SE" sz="1400" b="0" strike="noStrike" spc="-1">
                <a:solidFill>
                  <a:schemeClr val="dk1"/>
                </a:solidFill>
                <a:latin typeface="Calibri"/>
              </a:rPr>
              <a:t>OPA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Shape 6"/>
          <p:cNvSpPr/>
          <p:nvPr/>
        </p:nvSpPr>
        <p:spPr>
          <a:xfrm flipH="1" flipV="1">
            <a:off x="1810800" y="3749040"/>
            <a:ext cx="386280" cy="491400"/>
          </a:xfrm>
          <a:prstGeom prst="line">
            <a:avLst/>
          </a:prstGeom>
          <a:ln w="22225">
            <a:solidFill>
              <a:srgbClr val="0964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2" name="Shape 7"/>
          <p:cNvSpPr/>
          <p:nvPr/>
        </p:nvSpPr>
        <p:spPr>
          <a:xfrm flipV="1">
            <a:off x="3026880" y="4302720"/>
            <a:ext cx="280440" cy="111960"/>
          </a:xfrm>
          <a:prstGeom prst="line">
            <a:avLst/>
          </a:prstGeom>
          <a:ln w="22225">
            <a:solidFill>
              <a:srgbClr val="09649A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3" name="Shape 8"/>
          <p:cNvSpPr/>
          <p:nvPr/>
        </p:nvSpPr>
        <p:spPr>
          <a:xfrm flipV="1">
            <a:off x="4048560" y="3222720"/>
            <a:ext cx="400320" cy="446760"/>
          </a:xfrm>
          <a:prstGeom prst="line">
            <a:avLst/>
          </a:prstGeom>
          <a:ln w="22225">
            <a:solidFill>
              <a:srgbClr val="0964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4" name="Shape 10"/>
          <p:cNvSpPr/>
          <p:nvPr/>
        </p:nvSpPr>
        <p:spPr>
          <a:xfrm>
            <a:off x="3894120" y="2611440"/>
            <a:ext cx="491400" cy="191520"/>
          </a:xfrm>
          <a:prstGeom prst="line">
            <a:avLst/>
          </a:prstGeom>
          <a:ln w="22225">
            <a:solidFill>
              <a:srgbClr val="0964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5" name="Shape 12"/>
          <p:cNvSpPr/>
          <p:nvPr/>
        </p:nvSpPr>
        <p:spPr>
          <a:xfrm>
            <a:off x="2286360" y="2253960"/>
            <a:ext cx="1544400" cy="682560"/>
          </a:xfrm>
          <a:prstGeom prst="rect">
            <a:avLst/>
          </a:prstGeom>
          <a:solidFill>
            <a:srgbClr val="FFFFFF"/>
          </a:solidFill>
          <a:ln w="21590">
            <a:solidFill>
              <a:srgbClr val="0964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300" b="0" strike="noStrike" spc="-1">
                <a:solidFill>
                  <a:srgbClr val="111111"/>
                </a:solidFill>
                <a:latin typeface="Arial"/>
                <a:ea typeface="Arial"/>
              </a:rPr>
              <a:t>Tracy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300" b="0" strike="noStrike" spc="-1">
                <a:solidFill>
                  <a:srgbClr val="111111"/>
                </a:solidFill>
                <a:latin typeface="Arial"/>
                <a:ea typeface="Arial"/>
              </a:rPr>
              <a:t>lattice file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Shape 14"/>
          <p:cNvSpPr/>
          <p:nvPr/>
        </p:nvSpPr>
        <p:spPr>
          <a:xfrm>
            <a:off x="3108600" y="4932720"/>
            <a:ext cx="1739520" cy="862560"/>
          </a:xfrm>
          <a:prstGeom prst="rect">
            <a:avLst/>
          </a:prstGeom>
          <a:solidFill>
            <a:srgbClr val="7030A0">
              <a:alpha val="10000"/>
            </a:srgbClr>
          </a:solidFill>
          <a:ln w="21590">
            <a:solidFill>
              <a:srgbClr val="AE21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SE" sz="1300" b="0" strike="noStrike" spc="-1">
                <a:solidFill>
                  <a:schemeClr val="dk1"/>
                </a:solidFill>
                <a:latin typeface="Arial"/>
              </a:rPr>
              <a:t>Standarized benchmarking and lattice versioning</a:t>
            </a:r>
            <a:endParaRPr lang="en-US" sz="13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Shape 15"/>
          <p:cNvSpPr/>
          <p:nvPr/>
        </p:nvSpPr>
        <p:spPr>
          <a:xfrm>
            <a:off x="2642400" y="5257800"/>
            <a:ext cx="384480" cy="4680"/>
          </a:xfrm>
          <a:prstGeom prst="line">
            <a:avLst/>
          </a:prstGeom>
          <a:ln w="22225">
            <a:solidFill>
              <a:srgbClr val="0964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0320" rIns="90000" bIns="-4032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8" name="Shape 16"/>
          <p:cNvSpPr/>
          <p:nvPr/>
        </p:nvSpPr>
        <p:spPr>
          <a:xfrm flipH="1">
            <a:off x="2605320" y="3054600"/>
            <a:ext cx="14400" cy="960120"/>
          </a:xfrm>
          <a:prstGeom prst="line">
            <a:avLst/>
          </a:prstGeom>
          <a:ln w="22225">
            <a:solidFill>
              <a:srgbClr val="0964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9" name="Shape 17"/>
          <p:cNvSpPr/>
          <p:nvPr/>
        </p:nvSpPr>
        <p:spPr>
          <a:xfrm flipH="1" flipV="1">
            <a:off x="3894120" y="2968200"/>
            <a:ext cx="1600560" cy="1134000"/>
          </a:xfrm>
          <a:prstGeom prst="line">
            <a:avLst/>
          </a:prstGeom>
          <a:ln w="22225">
            <a:solidFill>
              <a:srgbClr val="7030A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0" name="Shape 18"/>
          <p:cNvSpPr/>
          <p:nvPr/>
        </p:nvSpPr>
        <p:spPr>
          <a:xfrm flipH="1" flipV="1">
            <a:off x="4761720" y="4091760"/>
            <a:ext cx="732960" cy="2520"/>
          </a:xfrm>
          <a:prstGeom prst="line">
            <a:avLst/>
          </a:prstGeom>
          <a:ln w="22225">
            <a:solidFill>
              <a:srgbClr val="7030A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2480" rIns="90000" bIns="-42480" anchor="t">
            <a:noAutofit/>
          </a:bodyPr>
          <a:lstStyle/>
          <a:p>
            <a:endParaRPr lang="en-SE" sz="13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9A63FC5-C9FF-4BEA-8D03-C2CA50DB95FB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6"/>
          <p:cNvGrpSpPr/>
          <p:nvPr/>
        </p:nvGrpSpPr>
        <p:grpSpPr>
          <a:xfrm>
            <a:off x="203040" y="1221480"/>
            <a:ext cx="7053480" cy="4220280"/>
            <a:chOff x="203040" y="1221480"/>
            <a:chExt cx="7053480" cy="4220280"/>
          </a:xfrm>
        </p:grpSpPr>
        <p:pic>
          <p:nvPicPr>
            <p:cNvPr id="54" name="Picture 4"/>
            <p:cNvPicPr/>
            <p:nvPr/>
          </p:nvPicPr>
          <p:blipFill>
            <a:blip r:embed="rId2"/>
            <a:srcRect l="13314" t="2676" r="5593" b="78857"/>
            <a:stretch/>
          </p:blipFill>
          <p:spPr>
            <a:xfrm>
              <a:off x="708120" y="3503160"/>
              <a:ext cx="6548400" cy="4482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Group 5"/>
            <p:cNvGrpSpPr/>
            <p:nvPr/>
          </p:nvGrpSpPr>
          <p:grpSpPr>
            <a:xfrm>
              <a:off x="203040" y="1221480"/>
              <a:ext cx="6979320" cy="4220280"/>
              <a:chOff x="203040" y="1221480"/>
              <a:chExt cx="6979320" cy="4220280"/>
            </a:xfrm>
          </p:grpSpPr>
          <p:pic>
            <p:nvPicPr>
              <p:cNvPr id="56" name="Picture 16"/>
              <p:cNvPicPr/>
              <p:nvPr/>
            </p:nvPicPr>
            <p:blipFill>
              <a:blip r:embed="rId3"/>
              <a:stretch/>
            </p:blipFill>
            <p:spPr>
              <a:xfrm>
                <a:off x="2750040" y="1878840"/>
                <a:ext cx="2801880" cy="397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7" name="Picture 23"/>
              <p:cNvPicPr/>
              <p:nvPr/>
            </p:nvPicPr>
            <p:blipFill>
              <a:blip r:embed="rId4"/>
              <a:stretch/>
            </p:blipFill>
            <p:spPr>
              <a:xfrm>
                <a:off x="374760" y="1221480"/>
                <a:ext cx="2077920" cy="1431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8" name="Picture 25"/>
              <p:cNvPicPr/>
              <p:nvPr/>
            </p:nvPicPr>
            <p:blipFill>
              <a:blip r:embed="rId5"/>
              <a:stretch/>
            </p:blipFill>
            <p:spPr>
              <a:xfrm>
                <a:off x="2750040" y="2254320"/>
                <a:ext cx="2796120" cy="357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9" name="Picture 26"/>
              <p:cNvPicPr/>
              <p:nvPr/>
            </p:nvPicPr>
            <p:blipFill>
              <a:blip r:embed="rId2"/>
              <a:srcRect t="25615" b="1631"/>
              <a:stretch/>
            </p:blipFill>
            <p:spPr>
              <a:xfrm>
                <a:off x="203040" y="3913560"/>
                <a:ext cx="6979320" cy="15282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0" name="TextBox 8"/>
          <p:cNvSpPr/>
          <p:nvPr/>
        </p:nvSpPr>
        <p:spPr>
          <a:xfrm>
            <a:off x="23760" y="5671080"/>
            <a:ext cx="3024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Graphic by A. Sharma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Title 6"/>
          <p:cNvSpPr/>
          <p:nvPr/>
        </p:nvSpPr>
        <p:spPr>
          <a:xfrm>
            <a:off x="221760" y="10188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Overview: layout and linear optics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Left Brace 4"/>
          <p:cNvSpPr/>
          <p:nvPr/>
        </p:nvSpPr>
        <p:spPr>
          <a:xfrm rot="5400000">
            <a:off x="1530720" y="2405520"/>
            <a:ext cx="242640" cy="1601640"/>
          </a:xfrm>
          <a:prstGeom prst="leftBrace">
            <a:avLst>
              <a:gd name="adj1" fmla="val 8333"/>
              <a:gd name="adj2" fmla="val 50000"/>
            </a:avLst>
          </a:prstGeom>
          <a:noFill/>
          <a:ln>
            <a:solidFill>
              <a:srgbClr val="76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Left Brace 5"/>
          <p:cNvSpPr/>
          <p:nvPr/>
        </p:nvSpPr>
        <p:spPr>
          <a:xfrm rot="5400000">
            <a:off x="3299760" y="2287800"/>
            <a:ext cx="242640" cy="1837440"/>
          </a:xfrm>
          <a:prstGeom prst="leftBrace">
            <a:avLst>
              <a:gd name="adj1" fmla="val 8333"/>
              <a:gd name="adj2" fmla="val 50000"/>
            </a:avLst>
          </a:prstGeom>
          <a:noFill/>
          <a:ln>
            <a:solidFill>
              <a:srgbClr val="76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Left Brace 14"/>
          <p:cNvSpPr/>
          <p:nvPr/>
        </p:nvSpPr>
        <p:spPr>
          <a:xfrm rot="5400000">
            <a:off x="5177520" y="2287800"/>
            <a:ext cx="242640" cy="1837440"/>
          </a:xfrm>
          <a:prstGeom prst="leftBrace">
            <a:avLst>
              <a:gd name="adj1" fmla="val 8333"/>
              <a:gd name="adj2" fmla="val 50000"/>
            </a:avLst>
          </a:prstGeom>
          <a:noFill/>
          <a:ln>
            <a:solidFill>
              <a:srgbClr val="76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Left Brace 16"/>
          <p:cNvSpPr/>
          <p:nvPr/>
        </p:nvSpPr>
        <p:spPr>
          <a:xfrm rot="5400000">
            <a:off x="7055280" y="2287800"/>
            <a:ext cx="242640" cy="1837440"/>
          </a:xfrm>
          <a:prstGeom prst="leftBrace">
            <a:avLst>
              <a:gd name="adj1" fmla="val 8333"/>
              <a:gd name="adj2" fmla="val 50000"/>
            </a:avLst>
          </a:prstGeom>
          <a:noFill/>
          <a:ln>
            <a:solidFill>
              <a:srgbClr val="7671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TextBox 12"/>
          <p:cNvSpPr/>
          <p:nvPr/>
        </p:nvSpPr>
        <p:spPr>
          <a:xfrm>
            <a:off x="105840" y="2774880"/>
            <a:ext cx="13327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0" i="1" strike="noStrike" spc="-1">
                <a:solidFill>
                  <a:schemeClr val="dk1"/>
                </a:solidFill>
                <a:latin typeface="Calibri"/>
                <a:ea typeface="Calibri"/>
              </a:rPr>
              <a:t>Lattice design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xtBox 17"/>
          <p:cNvSpPr/>
          <p:nvPr/>
        </p:nvSpPr>
        <p:spPr>
          <a:xfrm>
            <a:off x="105840" y="3428280"/>
            <a:ext cx="13327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0" i="1" strike="noStrike" spc="-1">
                <a:solidFill>
                  <a:schemeClr val="dk1"/>
                </a:solidFill>
                <a:latin typeface="Calibri"/>
                <a:ea typeface="Calibri"/>
              </a:rPr>
              <a:t>Mechanic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TextBox 21"/>
          <p:cNvSpPr/>
          <p:nvPr/>
        </p:nvSpPr>
        <p:spPr>
          <a:xfrm>
            <a:off x="1440360" y="2802960"/>
            <a:ext cx="62604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00" b="0" strike="noStrike" spc="-1">
                <a:solidFill>
                  <a:schemeClr val="dk1"/>
                </a:solidFill>
                <a:latin typeface="Calibri"/>
                <a:ea typeface="Calibri"/>
              </a:rPr>
              <a:t>MC1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TextBox 22"/>
          <p:cNvSpPr/>
          <p:nvPr/>
        </p:nvSpPr>
        <p:spPr>
          <a:xfrm>
            <a:off x="3218400" y="2802960"/>
            <a:ext cx="62604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00" b="0" strike="noStrike" spc="-1">
                <a:solidFill>
                  <a:schemeClr val="dk1"/>
                </a:solidFill>
                <a:latin typeface="Calibri"/>
                <a:ea typeface="Calibri"/>
              </a:rPr>
              <a:t>UC1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TextBox 23"/>
          <p:cNvSpPr/>
          <p:nvPr/>
        </p:nvSpPr>
        <p:spPr>
          <a:xfrm>
            <a:off x="5050800" y="2784960"/>
            <a:ext cx="48096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00" b="0" strike="noStrike" spc="-1">
                <a:solidFill>
                  <a:schemeClr val="dk1"/>
                </a:solidFill>
                <a:latin typeface="Calibri"/>
                <a:ea typeface="Calibri"/>
              </a:rPr>
              <a:t>UC2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TextBox 26"/>
          <p:cNvSpPr/>
          <p:nvPr/>
        </p:nvSpPr>
        <p:spPr>
          <a:xfrm>
            <a:off x="6592680" y="2784960"/>
            <a:ext cx="5806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00" b="0" strike="noStrike" spc="-1">
                <a:solidFill>
                  <a:schemeClr val="dk1"/>
                </a:solidFill>
                <a:latin typeface="Calibri"/>
                <a:ea typeface="Calibri"/>
              </a:rPr>
              <a:t>UC3/2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Picture 27" descr="A graph with numbers and lines&#10;&#10;AI-generated content may be incorrect."/>
          <p:cNvPicPr/>
          <p:nvPr/>
        </p:nvPicPr>
        <p:blipFill>
          <a:blip r:embed="rId6"/>
          <a:stretch/>
        </p:blipFill>
        <p:spPr>
          <a:xfrm>
            <a:off x="7181280" y="1730520"/>
            <a:ext cx="4927680" cy="3965760"/>
          </a:xfrm>
          <a:prstGeom prst="rect">
            <a:avLst/>
          </a:prstGeom>
          <a:ln w="0">
            <a:noFill/>
          </a:ln>
        </p:spPr>
      </p:pic>
      <p:sp>
        <p:nvSpPr>
          <p:cNvPr id="73" name="TextBox 27"/>
          <p:cNvSpPr/>
          <p:nvPr/>
        </p:nvSpPr>
        <p:spPr>
          <a:xfrm>
            <a:off x="2810880" y="1227240"/>
            <a:ext cx="8532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  <a:ea typeface="Calibri"/>
              </a:rPr>
              <a:t>Overall structure (7 MBA) inherited from the current MAX IV 3 GeV ring (</a:t>
            </a:r>
            <a:r>
              <a:rPr lang="en-US" sz="1800" b="1" strike="noStrike" spc="-1">
                <a:solidFill>
                  <a:schemeClr val="dk1"/>
                </a:solidFill>
                <a:latin typeface="Calibri"/>
                <a:ea typeface="Calibri"/>
              </a:rPr>
              <a:t>R3</a:t>
            </a:r>
            <a:r>
              <a:rPr lang="en-US" sz="1800" b="0" strike="noStrike" spc="-1">
                <a:solidFill>
                  <a:schemeClr val="dk1"/>
                </a:solidFill>
                <a:latin typeface="Calibri"/>
                <a:ea typeface="Calibri"/>
              </a:rPr>
              <a:t>)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C37B548-B018-476D-8DCD-49C46ED26DE4}" type="slidenum"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15"/>
          <p:cNvSpPr/>
          <p:nvPr/>
        </p:nvSpPr>
        <p:spPr>
          <a:xfrm>
            <a:off x="293760" y="12024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pc="-1">
                <a:solidFill>
                  <a:srgbClr val="000000"/>
                </a:solidFill>
                <a:latin typeface="Maven Pro Medium"/>
              </a:rPr>
              <a:t>Design</a:t>
            </a: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 principles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Text Placeholder 13"/>
          <p:cNvSpPr/>
          <p:nvPr/>
        </p:nvSpPr>
        <p:spPr>
          <a:xfrm>
            <a:off x="417240" y="1374120"/>
            <a:ext cx="11353320" cy="383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1" strike="noStrike" spc="-1">
                <a:solidFill>
                  <a:srgbClr val="000000"/>
                </a:solidFill>
                <a:latin typeface="Maven Pro Medium"/>
              </a:rPr>
              <a:t>Unit cells (UC1-5)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 charset="2"/>
              <a:buChar char=""/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Maven Pro Medium"/>
              </a:rPr>
              <a:t>Fulfil Higher-Order Achromat conditions for robustness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 charset="2"/>
              <a:buChar char=""/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Maven Pro Medium"/>
              </a:rPr>
              <a:t>Distributed chromaticity correction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 charset="2"/>
              <a:buChar char=""/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Maven Pro Medium"/>
              </a:rPr>
              <a:t>Reverse bends for emittance reduction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1" strike="noStrike" spc="-1">
                <a:solidFill>
                  <a:srgbClr val="000000"/>
                </a:solidFill>
                <a:latin typeface="Maven Pro Medium"/>
              </a:rPr>
              <a:t>Matching cells (MC)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 charset="2"/>
              <a:buChar char=""/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Maven Pro Medium"/>
              </a:rPr>
              <a:t>Matching of long straight dispersion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 charset="2"/>
              <a:buChar char=""/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Maven Pro Medium"/>
              </a:rPr>
              <a:t>MC + long straight phase advance chosen to approach a –I transform (Δphi = (2n+1)π, n e Z)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Box 15"/>
          <p:cNvSpPr/>
          <p:nvPr/>
        </p:nvSpPr>
        <p:spPr>
          <a:xfrm>
            <a:off x="4010400" y="5454360"/>
            <a:ext cx="8170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rgbClr val="000000"/>
                </a:solidFill>
                <a:latin typeface="Maven Pro Medium"/>
              </a:rPr>
              <a:t>HOA fulfilment: above green resonances cancelled within the 5 unit cells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7" name="Group 3"/>
          <p:cNvGrpSpPr/>
          <p:nvPr/>
        </p:nvGrpSpPr>
        <p:grpSpPr>
          <a:xfrm>
            <a:off x="4010040" y="3621600"/>
            <a:ext cx="7892640" cy="1836000"/>
            <a:chOff x="4010040" y="3621600"/>
            <a:chExt cx="7892640" cy="1836000"/>
          </a:xfrm>
        </p:grpSpPr>
        <p:grpSp>
          <p:nvGrpSpPr>
            <p:cNvPr id="78" name="Group 4"/>
            <p:cNvGrpSpPr/>
            <p:nvPr/>
          </p:nvGrpSpPr>
          <p:grpSpPr>
            <a:xfrm>
              <a:off x="4010040" y="3621600"/>
              <a:ext cx="7892640" cy="1836000"/>
              <a:chOff x="4010040" y="3621600"/>
              <a:chExt cx="7892640" cy="1836000"/>
            </a:xfrm>
          </p:grpSpPr>
          <p:pic>
            <p:nvPicPr>
              <p:cNvPr id="79" name="Picture 14"/>
              <p:cNvPicPr/>
              <p:nvPr/>
            </p:nvPicPr>
            <p:blipFill>
              <a:blip r:embed="rId2"/>
              <a:stretch/>
            </p:blipFill>
            <p:spPr>
              <a:xfrm>
                <a:off x="4010040" y="3621600"/>
                <a:ext cx="7892640" cy="18360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0" name="Rectangle 1"/>
              <p:cNvSpPr/>
              <p:nvPr/>
            </p:nvSpPr>
            <p:spPr>
              <a:xfrm>
                <a:off x="11245680" y="4045680"/>
                <a:ext cx="649080" cy="1396800"/>
              </a:xfrm>
              <a:prstGeom prst="rect">
                <a:avLst/>
              </a:prstGeom>
              <a:solidFill>
                <a:srgbClr val="E00B0B">
                  <a:alpha val="30000"/>
                </a:srgbClr>
              </a:solidFill>
              <a:ln>
                <a:solidFill>
                  <a:srgbClr val="33313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US" sz="1800" b="0" strike="noStrike" spc="-1">
                  <a:solidFill>
                    <a:schemeClr val="lt1"/>
                  </a:solidFill>
                  <a:latin typeface="Calibri"/>
                </a:endParaRPr>
              </a:p>
            </p:txBody>
          </p:sp>
        </p:grpSp>
        <p:sp>
          <p:nvSpPr>
            <p:cNvPr id="81" name="Rectangle 6"/>
            <p:cNvSpPr/>
            <p:nvPr/>
          </p:nvSpPr>
          <p:spPr>
            <a:xfrm>
              <a:off x="6369120" y="4055760"/>
              <a:ext cx="4863960" cy="1396800"/>
            </a:xfrm>
            <a:prstGeom prst="rect">
              <a:avLst/>
            </a:prstGeom>
            <a:solidFill>
              <a:srgbClr val="19E00B">
                <a:alpha val="30000"/>
              </a:srgbClr>
            </a:solidFill>
            <a:ln>
              <a:solidFill>
                <a:srgbClr val="3331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82" name="TextBox 16"/>
          <p:cNvSpPr/>
          <p:nvPr/>
        </p:nvSpPr>
        <p:spPr>
          <a:xfrm>
            <a:off x="6570360" y="1414800"/>
            <a:ext cx="561096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i="1" strike="noStrike" spc="-1">
                <a:solidFill>
                  <a:srgbClr val="000000"/>
                </a:solidFill>
                <a:latin typeface="Maven Pro Medium"/>
                <a:ea typeface="Maven Pro Medium"/>
              </a:rPr>
              <a:t>NB!</a:t>
            </a:r>
            <a:r>
              <a:rPr lang="en-US" sz="1400" b="0" i="1" strike="noStrike" spc="-1">
                <a:solidFill>
                  <a:srgbClr val="000000"/>
                </a:solidFill>
                <a:latin typeface="Maven Pro Medium"/>
                <a:ea typeface="Maven Pro Medium"/>
              </a:rPr>
              <a:t>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14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Matching cell bend angle needed as a tuning knob --&gt; balance needed with engineering constraints (getting light out)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Calibri"/>
              <a:buChar char="-"/>
            </a:pPr>
            <a:r>
              <a:rPr lang="en-US" sz="14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Beta function reduction at long straights under investigation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Picture 15" descr="A graph with numbers and lines&#10;&#10;AI-generated content may be incorrect."/>
          <p:cNvPicPr/>
          <p:nvPr/>
        </p:nvPicPr>
        <p:blipFill>
          <a:blip r:embed="rId3"/>
          <a:stretch/>
        </p:blipFill>
        <p:spPr>
          <a:xfrm>
            <a:off x="414000" y="3428640"/>
            <a:ext cx="3221640" cy="259092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5595759-FA0E-4596-B38E-3D927F3764F8}" type="slidenum">
              <a:t>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18"/>
          <p:cNvSpPr/>
          <p:nvPr/>
        </p:nvSpPr>
        <p:spPr>
          <a:xfrm>
            <a:off x="838080" y="36540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SE" sz="3600" b="1" spc="-1">
                <a:solidFill>
                  <a:srgbClr val="000000"/>
                </a:solidFill>
                <a:latin typeface="Maven Pro Medium"/>
              </a:rPr>
              <a:t>Design principles: Nonlinear</a:t>
            </a:r>
            <a:r>
              <a:rPr lang="en-SE" sz="3600" b="1" strike="noStrike" spc="-1">
                <a:solidFill>
                  <a:srgbClr val="000000"/>
                </a:solidFill>
                <a:latin typeface="Maven Pro Medium"/>
              </a:rPr>
              <a:t> optimization</a:t>
            </a:r>
            <a:endParaRPr lang="en-US" sz="3600" b="0" strike="noStrike" spc="-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5" name="Text Placeholder 4"/>
          <p:cNvSpPr/>
          <p:nvPr/>
        </p:nvSpPr>
        <p:spPr>
          <a:xfrm>
            <a:off x="838080" y="1825560"/>
            <a:ext cx="6236640" cy="397296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Picture 24"/>
          <p:cNvPicPr/>
          <p:nvPr/>
        </p:nvPicPr>
        <p:blipFill>
          <a:blip r:embed="rId3"/>
          <a:stretch/>
        </p:blipFill>
        <p:spPr>
          <a:xfrm>
            <a:off x="7080840" y="1395720"/>
            <a:ext cx="4402800" cy="4402800"/>
          </a:xfrm>
          <a:prstGeom prst="rect">
            <a:avLst/>
          </a:prstGeom>
          <a:ln w="0">
            <a:noFill/>
          </a:ln>
        </p:spPr>
      </p:pic>
      <p:sp>
        <p:nvSpPr>
          <p:cNvPr id="87" name="Rectangle 86"/>
          <p:cNvSpPr/>
          <p:nvPr/>
        </p:nvSpPr>
        <p:spPr>
          <a:xfrm>
            <a:off x="8687160" y="124560"/>
            <a:ext cx="2272680" cy="3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b="0" i="1" strike="noStrike" spc="-1">
                <a:solidFill>
                  <a:srgbClr val="000000"/>
                </a:solidFill>
                <a:latin typeface="Calibri"/>
              </a:rPr>
              <a:t>Slide by G. P. Segurana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0FA7B8C-F276-46D3-8B65-144126575393}" type="slidenum"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3"/>
          <p:cNvSpPr/>
          <p:nvPr/>
        </p:nvSpPr>
        <p:spPr>
          <a:xfrm>
            <a:off x="838440" y="36540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SE" sz="4400" b="1" strike="noStrike" spc="-1">
                <a:solidFill>
                  <a:srgbClr val="000000"/>
                </a:solidFill>
                <a:latin typeface="Maven Pro Medium"/>
              </a:rPr>
              <a:t>Nonlinear optimization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 Placeholder 3"/>
          <p:cNvSpPr/>
          <p:nvPr/>
        </p:nvSpPr>
        <p:spPr>
          <a:xfrm>
            <a:off x="838440" y="1825560"/>
            <a:ext cx="10249560" cy="39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800" b="0" strike="noStrike" spc="-1">
                <a:solidFill>
                  <a:srgbClr val="000000"/>
                </a:solidFill>
                <a:latin typeface="Maven Pro Medium"/>
              </a:rPr>
              <a:t>Method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 </a:t>
            </a: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Truncated Power Series Algebra (</a:t>
            </a: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TPSA</a:t>
            </a: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)</a:t>
            </a: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 – Compute driving terms up to </a:t>
            </a:r>
            <a:r>
              <a:rPr lang="en-SE" sz="2400" b="0" i="1" strike="noStrike" spc="-1">
                <a:solidFill>
                  <a:srgbClr val="000000"/>
                </a:solidFill>
                <a:latin typeface="Maven Pro Medium"/>
              </a:rPr>
              <a:t>arbitrary</a:t>
            </a: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 order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 Construct Jacobian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 Iterate (with appropriate set of weights, knobs and constraints)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000" b="0" strike="noStrike" spc="-1">
                <a:solidFill>
                  <a:srgbClr val="000000"/>
                </a:solidFill>
                <a:latin typeface="Maven Pro Medium"/>
              </a:rPr>
              <a:t> 4 chromatic sextupole families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000" b="0" strike="noStrike" spc="-1">
                <a:solidFill>
                  <a:srgbClr val="000000"/>
                </a:solidFill>
                <a:latin typeface="Maven Pro Medium"/>
              </a:rPr>
              <a:t> 3 geometric octupole families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3AD7CDA-45ED-4BB4-9B6F-0E008A4E2D54}" type="slidenum">
              <a:t>8</a:t>
            </a:fld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F631B8-6674-88F4-B5AE-B112074F2149}"/>
              </a:ext>
            </a:extLst>
          </p:cNvPr>
          <p:cNvGrpSpPr/>
          <p:nvPr/>
        </p:nvGrpSpPr>
        <p:grpSpPr>
          <a:xfrm>
            <a:off x="2098748" y="4719747"/>
            <a:ext cx="7062772" cy="1087104"/>
            <a:chOff x="834943" y="4719747"/>
            <a:chExt cx="7062772" cy="1087104"/>
          </a:xfrm>
        </p:grpSpPr>
        <p:pic>
          <p:nvPicPr>
            <p:cNvPr id="9" name="Picture 26">
              <a:extLst>
                <a:ext uri="{FF2B5EF4-FFF2-40B4-BE49-F238E27FC236}">
                  <a16:creationId xmlns:a16="http://schemas.microsoft.com/office/drawing/2014/main" id="{421993D9-E66B-8447-9DEB-351E0B544281}"/>
                </a:ext>
              </a:extLst>
            </p:cNvPr>
            <p:cNvPicPr/>
            <p:nvPr/>
          </p:nvPicPr>
          <p:blipFill>
            <a:blip r:embed="rId2"/>
            <a:srcRect t="62667" b="1778"/>
            <a:stretch>
              <a:fillRect/>
            </a:stretch>
          </p:blipFill>
          <p:spPr>
            <a:xfrm>
              <a:off x="834943" y="5063290"/>
              <a:ext cx="6979320" cy="743561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005C3CCA-078C-33C3-41C2-796E9979D08B}"/>
                </a:ext>
              </a:extLst>
            </p:cNvPr>
            <p:cNvPicPr/>
            <p:nvPr/>
          </p:nvPicPr>
          <p:blipFill>
            <a:blip r:embed="rId2"/>
            <a:srcRect l="13314" t="2676" r="5593" b="78857"/>
            <a:stretch/>
          </p:blipFill>
          <p:spPr>
            <a:xfrm>
              <a:off x="1349315" y="4719747"/>
              <a:ext cx="6548400" cy="446226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ldNum" idx="8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1521435-C233-4001-BE20-A08183CB5036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9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34" name="Table 1"/>
          <p:cNvGraphicFramePr/>
          <p:nvPr/>
        </p:nvGraphicFramePr>
        <p:xfrm>
          <a:off x="2103840" y="100440"/>
          <a:ext cx="8752680" cy="5838480"/>
        </p:xfrm>
        <a:graphic>
          <a:graphicData uri="http://schemas.openxmlformats.org/drawingml/2006/table">
            <a:tbl>
              <a:tblPr/>
              <a:tblGrid>
                <a:gridCol w="308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9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880">
                <a:tc>
                  <a:txBody>
                    <a:bodyPr/>
                    <a:lstStyle/>
                    <a:p>
                      <a:endParaRPr lang="en-US" sz="12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 marL="69840" marR="69840">
                    <a:lnL w="12240">
                      <a:solidFill>
                        <a:srgbClr val="001427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001427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Aptos"/>
                        </a:rPr>
                        <a:t>R3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Aptos"/>
                        </a:rPr>
                        <a:t>(as designed)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00570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Aptos"/>
                        </a:rPr>
                        <a:t>TDR-1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Aptos"/>
                        </a:rPr>
                        <a:t>(n01-02-01-01)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00570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Aptos"/>
                        </a:rPr>
                        <a:t>Units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0057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Natural Emittance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328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65.2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p</a:t>
                      </a: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m</a:t>
                      </a: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 </a:t>
                      </a: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rad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Natural Energy spread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7.69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8.46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10</a:t>
                      </a:r>
                      <a:r>
                        <a:rPr lang="en-US" sz="1200" b="1" strike="noStrike" spc="-1" baseline="30000">
                          <a:solidFill>
                            <a:srgbClr val="001427"/>
                          </a:solidFill>
                          <a:latin typeface="Aptos"/>
                        </a:rPr>
                        <a:t>-4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it-IT" sz="1200" b="1" strike="noStrike" spc="-1">
                          <a:solidFill>
                            <a:srgbClr val="001427"/>
                          </a:solidFill>
                          <a:latin typeface="Symbol"/>
                        </a:rPr>
                        <a:t>b</a:t>
                      </a: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Symbol"/>
                        </a:rPr>
                        <a:t> </a:t>
                      </a: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@ long straights (x/y)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9.0 / 2.0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4.2 / 4.4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m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Natural Bunch length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8.8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5.7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mm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Betatron tunes (x/y)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42.20, 16.28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55.32, 16.17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Natural chromaticity per achromat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-2.50, -2.51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-4.88, -2.88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Corrected chromaticity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+1, +1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+2, +2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Momentum compaction factor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[3.06, 1.63, 15.8]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[0.53, 3.63, -4.48]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10</a:t>
                      </a:r>
                      <a:r>
                        <a:rPr lang="en-US" sz="1200" b="1" strike="noStrike" spc="-1" baseline="30000">
                          <a:solidFill>
                            <a:srgbClr val="001427"/>
                          </a:solidFill>
                          <a:latin typeface="Aptos"/>
                        </a:rPr>
                        <a:t>-4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Total abs. deflection angle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360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442.15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deg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M1 block deflection angle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1.50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1.30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deg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Max. orbit shift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21.5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mm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Radio-frequency change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-18.2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kHz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Energy loss per turn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364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474.16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keV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Damping times (H/ V/ L)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0000"/>
                          </a:solidFill>
                          <a:latin typeface="Aptos"/>
                        </a:rPr>
                        <a:t>15.73 / 29.05 /25.19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Aptos"/>
                        </a:rPr>
                        <a:t>11.45 / 22.29 / 21.17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0000"/>
                          </a:solidFill>
                          <a:latin typeface="Aptos"/>
                        </a:rPr>
                        <a:t>ms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CDD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8840">
                <a:tc>
                  <a:txBody>
                    <a:bodyPr/>
                    <a:lstStyle/>
                    <a:p>
                      <a:pPr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RF Voltage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6480">
                      <a:solidFill>
                        <a:srgbClr val="00570C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US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1.8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1.0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2024"/>
                        </a:lnSpc>
                      </a:pPr>
                      <a:r>
                        <a:rPr lang="en-GB" sz="1200" b="1" strike="noStrike" spc="-1">
                          <a:solidFill>
                            <a:srgbClr val="001427"/>
                          </a:solidFill>
                          <a:latin typeface="Calibri"/>
                        </a:rPr>
                        <a:t>MV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40" marR="6984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6480">
                      <a:solidFill>
                        <a:srgbClr val="00570C"/>
                      </a:solidFill>
                      <a:prstDash val="solid"/>
                    </a:lnR>
                    <a:lnT w="6480">
                      <a:solidFill>
                        <a:srgbClr val="00570C"/>
                      </a:solidFill>
                      <a:prstDash val="solid"/>
                    </a:lnT>
                    <a:lnB w="6480">
                      <a:solidFill>
                        <a:srgbClr val="00570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5" name="Title 10"/>
          <p:cNvSpPr/>
          <p:nvPr/>
        </p:nvSpPr>
        <p:spPr>
          <a:xfrm>
            <a:off x="224640" y="10656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TDR-1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Num" idx="9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F0C5804-0782-4555-A041-1AEA7581FD04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10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37" name="Picture 10" descr="A graph of a line graph&#10;&#10;AI-generated content may be incorrect."/>
          <p:cNvPicPr/>
          <p:nvPr/>
        </p:nvPicPr>
        <p:blipFill>
          <a:blip r:embed="rId2"/>
          <a:srcRect r="232" b="-311"/>
          <a:stretch/>
        </p:blipFill>
        <p:spPr>
          <a:xfrm>
            <a:off x="555840" y="1055160"/>
            <a:ext cx="5536440" cy="2755774"/>
          </a:xfrm>
          <a:prstGeom prst="rect">
            <a:avLst/>
          </a:prstGeom>
          <a:ln w="0">
            <a:noFill/>
          </a:ln>
        </p:spPr>
      </p:pic>
      <p:sp>
        <p:nvSpPr>
          <p:cNvPr id="138" name="Title 11"/>
          <p:cNvSpPr/>
          <p:nvPr/>
        </p:nvSpPr>
        <p:spPr>
          <a:xfrm>
            <a:off x="221400" y="10188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TDR-1: orbit and field strengths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" name="Picture 11" descr="A table with numbers and symbols&#10;&#10;AI-generated content may be incorrect."/>
          <p:cNvPicPr/>
          <p:nvPr/>
        </p:nvPicPr>
        <p:blipFill>
          <a:blip r:embed="rId3"/>
          <a:stretch/>
        </p:blipFill>
        <p:spPr>
          <a:xfrm>
            <a:off x="6785640" y="3056760"/>
            <a:ext cx="5105880" cy="2739240"/>
          </a:xfrm>
          <a:prstGeom prst="rect">
            <a:avLst/>
          </a:prstGeom>
          <a:ln w="0">
            <a:noFill/>
          </a:ln>
        </p:spPr>
      </p:pic>
      <p:sp>
        <p:nvSpPr>
          <p:cNvPr id="140" name="Text Placeholder 10"/>
          <p:cNvSpPr/>
          <p:nvPr/>
        </p:nvSpPr>
        <p:spPr>
          <a:xfrm>
            <a:off x="1023934" y="3807041"/>
            <a:ext cx="10326960" cy="64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87222"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800" b="0" i="1" strike="noStrike" spc="-1">
                <a:solidFill>
                  <a:srgbClr val="000000"/>
                </a:solidFill>
                <a:latin typeface="Maven Pro Medium"/>
              </a:rPr>
              <a:t>Design orbit difference between TDR-1 and R3.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800" b="0" i="1" strike="noStrike" spc="-1">
                <a:solidFill>
                  <a:srgbClr val="000000"/>
                </a:solidFill>
                <a:latin typeface="Maven Pro Medium"/>
              </a:rPr>
              <a:t>NB! Inter-block orbit difference significantly smaller.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1" name="Picture 12" descr="A colorful squares with black text&#10;&#10;AI-generated content may be incorrect."/>
          <p:cNvPicPr/>
          <p:nvPr/>
        </p:nvPicPr>
        <p:blipFill>
          <a:blip r:embed="rId4"/>
          <a:stretch/>
        </p:blipFill>
        <p:spPr>
          <a:xfrm>
            <a:off x="6913440" y="1245600"/>
            <a:ext cx="2501280" cy="1672200"/>
          </a:xfrm>
          <a:prstGeom prst="rect">
            <a:avLst/>
          </a:prstGeom>
          <a:ln w="0">
            <a:noFill/>
          </a:ln>
        </p:spPr>
      </p:pic>
      <p:sp>
        <p:nvSpPr>
          <p:cNvPr id="142" name="Rectangle 2"/>
          <p:cNvSpPr/>
          <p:nvPr/>
        </p:nvSpPr>
        <p:spPr>
          <a:xfrm>
            <a:off x="2952067" y="1429847"/>
            <a:ext cx="391320" cy="534960"/>
          </a:xfrm>
          <a:prstGeom prst="rect">
            <a:avLst/>
          </a:prstGeom>
          <a:noFill/>
          <a:ln>
            <a:solidFill>
              <a:srgbClr val="3331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lt1"/>
                </a:solidFill>
                <a:latin typeface="Calibri"/>
                <a:ea typeface="Calibri"/>
              </a:rPr>
              <a:t>z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Box 9"/>
          <p:cNvSpPr/>
          <p:nvPr/>
        </p:nvSpPr>
        <p:spPr>
          <a:xfrm>
            <a:off x="2871552" y="1973269"/>
            <a:ext cx="5533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0" i="1" strike="noStrike" spc="-1">
                <a:solidFill>
                  <a:schemeClr val="dk1"/>
                </a:solidFill>
                <a:latin typeface="Calibri"/>
                <a:ea typeface="Calibri"/>
              </a:rPr>
              <a:t>UC3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E43C9B-B711-66EF-D193-A5BF6E3FA0AE}"/>
              </a:ext>
            </a:extLst>
          </p:cNvPr>
          <p:cNvGrpSpPr/>
          <p:nvPr/>
        </p:nvGrpSpPr>
        <p:grpSpPr>
          <a:xfrm>
            <a:off x="221626" y="4784795"/>
            <a:ext cx="6626016" cy="910544"/>
            <a:chOff x="834943" y="4719747"/>
            <a:chExt cx="7062772" cy="1087104"/>
          </a:xfrm>
        </p:grpSpPr>
        <p:pic>
          <p:nvPicPr>
            <p:cNvPr id="3" name="Picture 26">
              <a:extLst>
                <a:ext uri="{FF2B5EF4-FFF2-40B4-BE49-F238E27FC236}">
                  <a16:creationId xmlns:a16="http://schemas.microsoft.com/office/drawing/2014/main" id="{F35F1E70-C208-AB63-1736-267B83ADF288}"/>
                </a:ext>
              </a:extLst>
            </p:cNvPr>
            <p:cNvPicPr/>
            <p:nvPr/>
          </p:nvPicPr>
          <p:blipFill>
            <a:blip r:embed="rId5"/>
            <a:srcRect t="62667" b="1778"/>
            <a:stretch>
              <a:fillRect/>
            </a:stretch>
          </p:blipFill>
          <p:spPr>
            <a:xfrm>
              <a:off x="834943" y="5063290"/>
              <a:ext cx="6979320" cy="743561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6D6B096C-BE17-505C-5BF6-8EF0F61B048A}"/>
                </a:ext>
              </a:extLst>
            </p:cNvPr>
            <p:cNvPicPr/>
            <p:nvPr/>
          </p:nvPicPr>
          <p:blipFill>
            <a:blip r:embed="rId5"/>
            <a:srcRect l="13314" t="2676" r="5593" b="78857"/>
            <a:stretch/>
          </p:blipFill>
          <p:spPr>
            <a:xfrm>
              <a:off x="1349315" y="4719747"/>
              <a:ext cx="6548400" cy="446226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sldNum" idx="16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65D3CE9-5A48-4B73-B3A3-F22767E14FF0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11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Title 2"/>
          <p:cNvSpPr txBox="1"/>
          <p:nvPr/>
        </p:nvSpPr>
        <p:spPr>
          <a:xfrm>
            <a:off x="293760" y="277920"/>
            <a:ext cx="1048140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GB" sz="3600" b="1" strike="noStrike" spc="-1">
                <a:solidFill>
                  <a:srgbClr val="000000"/>
                </a:solidFill>
                <a:latin typeface="Maven Pro Medium"/>
              </a:rPr>
              <a:t>Error model: multipole errors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2" name="Picture 30" descr="A white sheet with black text&#10;&#10;Description automatically generated"/>
          <p:cNvPicPr/>
          <p:nvPr/>
        </p:nvPicPr>
        <p:blipFill>
          <a:blip r:embed="rId2"/>
          <a:stretch/>
        </p:blipFill>
        <p:spPr>
          <a:xfrm>
            <a:off x="289440" y="1237320"/>
            <a:ext cx="4739760" cy="4761720"/>
          </a:xfrm>
          <a:prstGeom prst="rect">
            <a:avLst/>
          </a:prstGeom>
          <a:ln w="0">
            <a:noFill/>
          </a:ln>
        </p:spPr>
      </p:pic>
      <p:sp>
        <p:nvSpPr>
          <p:cNvPr id="213" name="TextBox 20"/>
          <p:cNvSpPr/>
          <p:nvPr/>
        </p:nvSpPr>
        <p:spPr>
          <a:xfrm>
            <a:off x="5094360" y="2833920"/>
            <a:ext cx="6640200" cy="265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2000" b="0" strike="noStrike" spc="-1">
                <a:solidFill>
                  <a:schemeClr val="dk1"/>
                </a:solidFill>
                <a:latin typeface="Calibri"/>
                <a:ea typeface="Calibri"/>
              </a:rPr>
              <a:t>Work is ongoing to import field error data from magnet design.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2000" b="0" strike="noStrike" spc="-1">
                <a:solidFill>
                  <a:schemeClr val="dk1"/>
                </a:solidFill>
                <a:latin typeface="Calibri"/>
                <a:ea typeface="Calibri"/>
              </a:rPr>
              <a:t>Table on the left shows the multipole errors assumed up to now, i.e. data from the Swiss Light Source (SLS).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i="1" strike="noStrike" spc="-1">
                <a:solidFill>
                  <a:schemeClr val="dk1"/>
                </a:solidFill>
                <a:latin typeface="Calibri"/>
                <a:ea typeface="Calibri"/>
              </a:rPr>
              <a:t>E.I. Antokhin et al., "Precise Magnetic Measurements of the SLS Storage Ring Multipoles: Measuring System and Results", Proc. of APAC'01, Beijing, China.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sldNum" idx="17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AC4421D-0E87-4F17-A72C-5570C6B6EA71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12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Title 16"/>
          <p:cNvSpPr txBox="1"/>
          <p:nvPr/>
        </p:nvSpPr>
        <p:spPr>
          <a:xfrm>
            <a:off x="282600" y="277920"/>
            <a:ext cx="1048140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GB" sz="3600" b="1" strike="noStrike" spc="-1">
                <a:solidFill>
                  <a:srgbClr val="000000"/>
                </a:solidFill>
                <a:latin typeface="Maven Pro Medium"/>
              </a:rPr>
              <a:t>Error model: main field variation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Text Placeholder 14"/>
          <p:cNvSpPr txBox="1"/>
          <p:nvPr/>
        </p:nvSpPr>
        <p:spPr>
          <a:xfrm>
            <a:off x="739800" y="1346400"/>
            <a:ext cx="10481400" cy="93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2000" b="0" strike="noStrike" spc="-1">
                <a:solidFill>
                  <a:srgbClr val="000000"/>
                </a:solidFill>
                <a:latin typeface="Maven Pro Medium"/>
              </a:rPr>
              <a:t>Currently relies on historical data from MAX IV 3 GeV ring series production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2000" b="0" strike="noStrike" spc="-1">
                <a:solidFill>
                  <a:srgbClr val="000000"/>
                </a:solidFill>
                <a:latin typeface="Maven Pro Medium"/>
              </a:rPr>
              <a:t>Inclusion of field errors from magnet design underway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17" name="Table 5"/>
          <p:cNvGraphicFramePr/>
          <p:nvPr/>
        </p:nvGraphicFramePr>
        <p:xfrm>
          <a:off x="279360" y="2286000"/>
          <a:ext cx="4727880" cy="2372160"/>
        </p:xfrm>
        <a:graphic>
          <a:graphicData uri="http://schemas.openxmlformats.org/drawingml/2006/table">
            <a:tbl>
              <a:tblPr/>
              <a:tblGrid>
                <a:gridCol w="236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endParaRPr lang="en-GB" sz="14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Main field variation, standard dev. (10</a:t>
                      </a:r>
                      <a:r>
                        <a:rPr lang="en-GB" sz="1400" b="1" strike="noStrike" spc="-1" baseline="30000">
                          <a:solidFill>
                            <a:srgbClr val="FFFFFF"/>
                          </a:solidFill>
                          <a:latin typeface="Calibri"/>
                        </a:rPr>
                        <a:t>-3</a:t>
                      </a:r>
                      <a:r>
                        <a:rPr lang="en-GB" sz="14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) [2,3]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Dipole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0.87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Dipole gradient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1.1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Quadrupole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1.8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Sextupole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2.3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4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Octupole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2.4</a:t>
                      </a:r>
                      <a:endParaRPr lang="en-US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8" name="TextBox 32"/>
          <p:cNvSpPr/>
          <p:nvPr/>
        </p:nvSpPr>
        <p:spPr>
          <a:xfrm>
            <a:off x="5190840" y="2279880"/>
            <a:ext cx="6935400" cy="361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400" b="1" strike="noStrike" spc="-1">
                <a:solidFill>
                  <a:schemeClr val="dk1"/>
                </a:solidFill>
                <a:latin typeface="Calibri"/>
                <a:ea typeface="Calibri"/>
              </a:rPr>
              <a:t>Bold </a:t>
            </a: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– based on data (references below)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(parenthesis) – ignored as impact reasoned to be negligible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rgbClr val="FF0000"/>
                </a:solidFill>
                <a:latin typeface="Calibri"/>
                <a:ea typeface="Calibri"/>
              </a:rPr>
              <a:t>Red</a:t>
            </a: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 – proxy value used (measured BBA reproducibility, i.e. only includes random component)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rgbClr val="0070C0"/>
                </a:solidFill>
                <a:latin typeface="Calibri"/>
                <a:ea typeface="Calibri"/>
              </a:rPr>
              <a:t>Blue</a:t>
            </a: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 – unavailable, historical assumption used. NB! Magnet roll errors show up as skew components in evaluation of series production field measurement data.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1" u="sng" strike="noStrike" spc="-1">
                <a:solidFill>
                  <a:schemeClr val="dk1"/>
                </a:solidFill>
                <a:uFillTx/>
                <a:latin typeface="Calibri"/>
                <a:ea typeface="Calibri"/>
              </a:rPr>
              <a:t>Sources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Internal MAX IV report by SAM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M. Johansson et al., "Magnet design for a low-emittance storage ring", Journal of Synch. Rad., July 2014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M. Johansson et al., "MAX IV 3 GeV STORAGE RING MAGNET BLOCK PRODUCTION SERIES MEASUREMENT RESULTS", Proc. of IPAC 2015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Internal communication, Design Office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Experimental data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TextBox 33"/>
          <p:cNvSpPr/>
          <p:nvPr/>
        </p:nvSpPr>
        <p:spPr>
          <a:xfrm>
            <a:off x="381240" y="5081040"/>
            <a:ext cx="447912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NB! Data was available per family; the above are weighted averages.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sldNum" idx="18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65FB57B-38D6-4208-B7D4-E3D46A38A22A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13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Title 9"/>
          <p:cNvSpPr txBox="1"/>
          <p:nvPr/>
        </p:nvSpPr>
        <p:spPr>
          <a:xfrm>
            <a:off x="266400" y="45720"/>
            <a:ext cx="1048140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GB" sz="3600" b="1" strike="noStrike" spc="-1">
                <a:solidFill>
                  <a:srgbClr val="000000"/>
                </a:solidFill>
                <a:latin typeface="Maven Pro Medium"/>
              </a:rPr>
              <a:t>Error model: misalignments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Text Placeholder 9"/>
          <p:cNvSpPr txBox="1"/>
          <p:nvPr/>
        </p:nvSpPr>
        <p:spPr>
          <a:xfrm>
            <a:off x="537480" y="1066320"/>
            <a:ext cx="11658600" cy="1291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555" lnSpcReduction="10000"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2200" b="0" strike="noStrike" spc="-1">
                <a:solidFill>
                  <a:srgbClr val="000000"/>
                </a:solidFill>
                <a:latin typeface="Maven Pro Medium"/>
              </a:rPr>
              <a:t>Magnet misalignments are applied for all magnets inside a block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2200" b="0" strike="noStrike" spc="-1">
                <a:solidFill>
                  <a:srgbClr val="000000"/>
                </a:solidFill>
                <a:latin typeface="Maven Pro Medium"/>
              </a:rPr>
              <a:t>Girders first treated as stiff bodies (element shifts/rotates around an anchor point), then a sag added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GB" sz="2200" b="0" strike="noStrike" spc="-1">
                <a:solidFill>
                  <a:srgbClr val="000000"/>
                </a:solidFill>
                <a:latin typeface="Maven Pro Medium"/>
              </a:rPr>
              <a:t>BPM misalignments are added to BPMs along with their BBA magnet misalignment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23" name="Table 4"/>
          <p:cNvGraphicFramePr/>
          <p:nvPr/>
        </p:nvGraphicFramePr>
        <p:xfrm>
          <a:off x="191160" y="2362680"/>
          <a:ext cx="4892040" cy="3235680"/>
        </p:xfrm>
        <a:graphic>
          <a:graphicData uri="http://schemas.openxmlformats.org/drawingml/2006/table">
            <a:tbl>
              <a:tblPr/>
              <a:tblGrid>
                <a:gridCol w="66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endParaRPr lang="en-GB" sz="6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Magnet misalignment (µm/µrad) [2,3]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Girder misalignment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(µm/µrad) [1,4]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BPM "misalignment"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Times New Roman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(µm/µrad) [5]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Sway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4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27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Heave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9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21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Surge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16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Pitch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21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Yaw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21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(0)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Roll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100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157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Sag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rgbClr val="0070C0"/>
                          </a:solidFill>
                          <a:latin typeface="Calibri"/>
                        </a:rPr>
                        <a:t>-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20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2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-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4" name="TextBox 31"/>
          <p:cNvSpPr/>
          <p:nvPr/>
        </p:nvSpPr>
        <p:spPr>
          <a:xfrm>
            <a:off x="5190840" y="2279880"/>
            <a:ext cx="6935400" cy="361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400" b="1" strike="noStrike" spc="-1">
                <a:solidFill>
                  <a:schemeClr val="dk1"/>
                </a:solidFill>
                <a:latin typeface="Calibri"/>
                <a:ea typeface="Calibri"/>
              </a:rPr>
              <a:t>Bold </a:t>
            </a: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– based on data (references below)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(parenthesis) – ignored as impact reasoned to be negligible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rgbClr val="FF0000"/>
                </a:solidFill>
                <a:latin typeface="Calibri"/>
                <a:ea typeface="Calibri"/>
              </a:rPr>
              <a:t>Red</a:t>
            </a: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 – proxy value used (measured BBA reproducibility, i.e. only includes random component)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rgbClr val="0070C0"/>
                </a:solidFill>
                <a:latin typeface="Calibri"/>
                <a:ea typeface="Calibri"/>
              </a:rPr>
              <a:t>Blue</a:t>
            </a:r>
            <a:r>
              <a:rPr lang="en-GB" sz="1400" b="0" strike="noStrike" spc="-1">
                <a:solidFill>
                  <a:schemeClr val="dk1"/>
                </a:solidFill>
                <a:latin typeface="Calibri"/>
                <a:ea typeface="Calibri"/>
              </a:rPr>
              <a:t> – unavailable, historical assumption used. NB! Magnet roll errors show up as skew components in evaluation of series production field measurement data.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1" u="sng" strike="noStrike" spc="-1">
                <a:solidFill>
                  <a:schemeClr val="dk1"/>
                </a:solidFill>
                <a:uFillTx/>
                <a:latin typeface="Calibri"/>
                <a:ea typeface="Calibri"/>
              </a:rPr>
              <a:t>Sources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Internal MAX IV report by SAM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M. Johansson et al., "Magnet design for a low-emittance storage ring", Journal of Synch. Rad., July 2014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M. Johansson et al., "MAX IV 3 GeV STORAGE RING MAGNET BLOCK PRODUCTION SERIES MEASUREMENT RESULTS", Proc. of IPAC 2015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Internal communication, Design Office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1"/>
              </a:spcBef>
              <a:buClr>
                <a:srgbClr val="008013"/>
              </a:buClr>
              <a:buFont typeface="OpenSymbol"/>
              <a:buAutoNum type="arabicPeriod"/>
            </a:pPr>
            <a:r>
              <a:rPr lang="en-GB" sz="1200" b="0" strike="noStrike" spc="-1">
                <a:solidFill>
                  <a:srgbClr val="008013"/>
                </a:solidFill>
                <a:latin typeface="Arial"/>
                <a:ea typeface="Calibri"/>
              </a:rPr>
              <a:t>Experimental data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ldNum" idx="15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A1BF2A3-DD6F-457B-85C8-47DABB0C36A4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14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58A562-70C5-C8D2-FE58-C2C0D94BC3DE}"/>
              </a:ext>
            </a:extLst>
          </p:cNvPr>
          <p:cNvSpPr txBox="1"/>
          <p:nvPr/>
        </p:nvSpPr>
        <p:spPr>
          <a:xfrm>
            <a:off x="293760" y="277920"/>
            <a:ext cx="1048140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GB" sz="3600" b="1" strike="noStrike" spc="-1">
                <a:solidFill>
                  <a:srgbClr val="000000"/>
                </a:solidFill>
                <a:latin typeface="Maven Pro Medium"/>
              </a:rPr>
              <a:t>Error </a:t>
            </a:r>
            <a:r>
              <a:rPr lang="en-GB" sz="3600" b="1" spc="-1">
                <a:solidFill>
                  <a:srgbClr val="000000"/>
                </a:solidFill>
                <a:latin typeface="Maven Pro Medium"/>
              </a:rPr>
              <a:t>correction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9B7C5-1078-62D7-90F8-EF9C41419FB3}"/>
              </a:ext>
            </a:extLst>
          </p:cNvPr>
          <p:cNvSpPr txBox="1"/>
          <p:nvPr/>
        </p:nvSpPr>
        <p:spPr>
          <a:xfrm>
            <a:off x="457060" y="5139144"/>
            <a:ext cx="113819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Parts included in the optimization and benchmarking chain as they become available.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CA41C-FA12-08D3-2649-D7A0373BA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89048"/>
            <a:ext cx="11379200" cy="3544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sldNum" idx="10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7BF5488-6F86-42BA-8A5B-581D6C1979D7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15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Text Placeholder 8"/>
          <p:cNvSpPr/>
          <p:nvPr/>
        </p:nvSpPr>
        <p:spPr>
          <a:xfrm>
            <a:off x="8613000" y="5050440"/>
            <a:ext cx="32673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89999"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000" b="0" i="1" strike="noStrike" spc="-1">
                <a:solidFill>
                  <a:srgbClr val="000000"/>
                </a:solidFill>
                <a:latin typeface="Maven Pro Medium"/>
              </a:rPr>
              <a:t>NB! Lifetime numbers are for unstretched bunches.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" name="Picture 17" descr="A graph of a curve&#10;&#10;AI-generated content may be incorrect."/>
          <p:cNvPicPr/>
          <p:nvPr/>
        </p:nvPicPr>
        <p:blipFill>
          <a:blip r:embed="rId2"/>
          <a:stretch/>
        </p:blipFill>
        <p:spPr>
          <a:xfrm>
            <a:off x="3960" y="1900800"/>
            <a:ext cx="4183200" cy="3055680"/>
          </a:xfrm>
          <a:prstGeom prst="rect">
            <a:avLst/>
          </a:prstGeom>
          <a:ln w="0">
            <a:noFill/>
          </a:ln>
        </p:spPr>
      </p:pic>
      <p:sp>
        <p:nvSpPr>
          <p:cNvPr id="147" name="Title 13"/>
          <p:cNvSpPr/>
          <p:nvPr/>
        </p:nvSpPr>
        <p:spPr>
          <a:xfrm>
            <a:off x="221760" y="10188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TDR-1: DA and LMA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TextBox 13"/>
          <p:cNvSpPr/>
          <p:nvPr/>
        </p:nvSpPr>
        <p:spPr>
          <a:xfrm>
            <a:off x="225720" y="1058040"/>
            <a:ext cx="69696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Reduced error model, orbit + tune correction, 30 seeds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9" name="Picture 18"/>
          <p:cNvPicPr/>
          <p:nvPr/>
        </p:nvPicPr>
        <p:blipFill>
          <a:blip r:embed="rId3"/>
          <a:stretch/>
        </p:blipFill>
        <p:spPr>
          <a:xfrm>
            <a:off x="4005000" y="1900800"/>
            <a:ext cx="3999240" cy="2999160"/>
          </a:xfrm>
          <a:prstGeom prst="rect">
            <a:avLst/>
          </a:prstGeom>
          <a:ln w="0">
            <a:noFill/>
          </a:ln>
        </p:spPr>
      </p:pic>
      <p:pic>
        <p:nvPicPr>
          <p:cNvPr id="150" name="Picture 19"/>
          <p:cNvPicPr/>
          <p:nvPr/>
        </p:nvPicPr>
        <p:blipFill>
          <a:blip r:embed="rId4"/>
          <a:stretch/>
        </p:blipFill>
        <p:spPr>
          <a:xfrm>
            <a:off x="8004960" y="1928880"/>
            <a:ext cx="3999240" cy="299916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22"/>
          <p:cNvPicPr/>
          <p:nvPr/>
        </p:nvPicPr>
        <p:blipFill>
          <a:blip r:embed="rId5">
            <a:alphaModFix amt="35000"/>
          </a:blip>
          <a:srcRect l="28168" t="12727" r="40244" b="11115"/>
          <a:stretch/>
        </p:blipFill>
        <p:spPr>
          <a:xfrm>
            <a:off x="505080" y="2281320"/>
            <a:ext cx="2937600" cy="2322360"/>
          </a:xfrm>
          <a:prstGeom prst="rect">
            <a:avLst/>
          </a:prstGeom>
          <a:ln w="0">
            <a:noFill/>
          </a:ln>
        </p:spPr>
      </p:pic>
      <p:sp>
        <p:nvSpPr>
          <p:cNvPr id="152" name="TextBox 14"/>
          <p:cNvSpPr/>
          <p:nvPr/>
        </p:nvSpPr>
        <p:spPr>
          <a:xfrm>
            <a:off x="505080" y="5050440"/>
            <a:ext cx="61074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Tune diffusion rate superimposed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(ideal lattice, zero chromaticity)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sldNum" idx="11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BF589B-00AC-4C31-A295-78BE32F0E752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16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4" name="Group 2"/>
          <p:cNvGrpSpPr/>
          <p:nvPr/>
        </p:nvGrpSpPr>
        <p:grpSpPr>
          <a:xfrm>
            <a:off x="8230680" y="1721160"/>
            <a:ext cx="3952440" cy="3304800"/>
            <a:chOff x="8230680" y="1721160"/>
            <a:chExt cx="3952440" cy="3304800"/>
          </a:xfrm>
        </p:grpSpPr>
        <p:pic>
          <p:nvPicPr>
            <p:cNvPr id="155" name="Picture 5" descr="A graph with blue dots&#10;&#10;AI-generated content may be incorrect."/>
            <p:cNvPicPr/>
            <p:nvPr/>
          </p:nvPicPr>
          <p:blipFill>
            <a:blip r:embed="rId2"/>
            <a:srcRect r="232"/>
            <a:stretch/>
          </p:blipFill>
          <p:spPr>
            <a:xfrm>
              <a:off x="8230680" y="1721160"/>
              <a:ext cx="3952440" cy="3304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6" name="Rectangle 3"/>
            <p:cNvSpPr/>
            <p:nvPr/>
          </p:nvSpPr>
          <p:spPr>
            <a:xfrm>
              <a:off x="10019160" y="1721160"/>
              <a:ext cx="525600" cy="218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SE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</p:grpSp>
      <p:pic>
        <p:nvPicPr>
          <p:cNvPr id="157" name="Picture 20"/>
          <p:cNvPicPr/>
          <p:nvPr/>
        </p:nvPicPr>
        <p:blipFill>
          <a:blip r:embed="rId3"/>
          <a:stretch/>
        </p:blipFill>
        <p:spPr>
          <a:xfrm>
            <a:off x="3843000" y="1681560"/>
            <a:ext cx="4506120" cy="3379320"/>
          </a:xfrm>
          <a:prstGeom prst="rect">
            <a:avLst/>
          </a:prstGeom>
          <a:ln w="0">
            <a:noFill/>
          </a:ln>
        </p:spPr>
      </p:pic>
      <p:pic>
        <p:nvPicPr>
          <p:cNvPr id="158" name="Picture 21"/>
          <p:cNvPicPr/>
          <p:nvPr/>
        </p:nvPicPr>
        <p:blipFill>
          <a:blip r:embed="rId4"/>
          <a:srcRect l="4600"/>
          <a:stretch/>
        </p:blipFill>
        <p:spPr>
          <a:xfrm>
            <a:off x="34560" y="1681560"/>
            <a:ext cx="4298760" cy="3379320"/>
          </a:xfrm>
          <a:prstGeom prst="rect">
            <a:avLst/>
          </a:prstGeom>
          <a:ln w="0">
            <a:noFill/>
          </a:ln>
        </p:spPr>
      </p:pic>
      <p:sp>
        <p:nvSpPr>
          <p:cNvPr id="159" name="Text Placeholder 7"/>
          <p:cNvSpPr/>
          <p:nvPr/>
        </p:nvSpPr>
        <p:spPr>
          <a:xfrm>
            <a:off x="225720" y="5241240"/>
            <a:ext cx="11094120" cy="76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71666"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Maven Pro Medium"/>
              </a:rPr>
              <a:t>Particle grid in [cT, dp/p] tracked in 6D for 4525 turns (3 synchrotron periods)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800" b="0" i="1" strike="noStrike" spc="-1">
                <a:solidFill>
                  <a:srgbClr val="000000"/>
                </a:solidFill>
                <a:latin typeface="Maven Pro Medium"/>
              </a:rPr>
              <a:t>NB! Above does not include harmonic cavities, V</a:t>
            </a:r>
            <a:r>
              <a:rPr lang="en-US" sz="1900" b="0" i="1" strike="noStrike" spc="-1" baseline="-25000">
                <a:solidFill>
                  <a:srgbClr val="000000"/>
                </a:solidFill>
                <a:latin typeface="Maven Pro Medium"/>
              </a:rPr>
              <a:t>acc</a:t>
            </a:r>
            <a:r>
              <a:rPr lang="en-US" sz="2800" b="0" i="1" strike="noStrike" spc="-1">
                <a:solidFill>
                  <a:srgbClr val="000000"/>
                </a:solidFill>
                <a:latin typeface="Maven Pro Medium"/>
              </a:rPr>
              <a:t> = 1.0 MV (non-optimized)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Title 8"/>
          <p:cNvSpPr/>
          <p:nvPr/>
        </p:nvSpPr>
        <p:spPr>
          <a:xfrm>
            <a:off x="221760" y="10188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TDR-1: Long. acceptance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TextBox 5"/>
          <p:cNvSpPr/>
          <p:nvPr/>
        </p:nvSpPr>
        <p:spPr>
          <a:xfrm>
            <a:off x="1556280" y="1491120"/>
            <a:ext cx="1837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Calibri"/>
                <a:ea typeface="Calibri"/>
              </a:rPr>
              <a:t>Ideal lattice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TextBox 6"/>
          <p:cNvSpPr/>
          <p:nvPr/>
        </p:nvSpPr>
        <p:spPr>
          <a:xfrm>
            <a:off x="5462640" y="1502280"/>
            <a:ext cx="13690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1" strike="noStrike" spc="-1">
                <a:solidFill>
                  <a:schemeClr val="dk1"/>
                </a:solidFill>
                <a:latin typeface="Calibri"/>
                <a:ea typeface="Calibri"/>
              </a:rPr>
              <a:t>30 seeds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TextBox 18"/>
          <p:cNvSpPr/>
          <p:nvPr/>
        </p:nvSpPr>
        <p:spPr>
          <a:xfrm>
            <a:off x="2563560" y="2226600"/>
            <a:ext cx="801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Lost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TextBox 24"/>
          <p:cNvSpPr/>
          <p:nvPr/>
        </p:nvSpPr>
        <p:spPr>
          <a:xfrm>
            <a:off x="1765080" y="3242520"/>
            <a:ext cx="801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Kept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Rectangle 4"/>
          <p:cNvSpPr/>
          <p:nvPr/>
        </p:nvSpPr>
        <p:spPr>
          <a:xfrm>
            <a:off x="8730360" y="3275280"/>
            <a:ext cx="3082680" cy="7020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25920" rIns="90000" bIns="2592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6" name="TextBox 25"/>
          <p:cNvSpPr/>
          <p:nvPr/>
        </p:nvSpPr>
        <p:spPr>
          <a:xfrm>
            <a:off x="225720" y="1058040"/>
            <a:ext cx="69696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>
                <a:solidFill>
                  <a:schemeClr val="dk1"/>
                </a:solidFill>
                <a:latin typeface="Calibri"/>
                <a:ea typeface="Calibri"/>
              </a:rPr>
              <a:t>Reduced error model, orbit + tune correction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sldNum" idx="12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986DA8F-8A6B-47E3-8CCE-B3AB1F027241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17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68" name="Group 8"/>
          <p:cNvGrpSpPr/>
          <p:nvPr/>
        </p:nvGrpSpPr>
        <p:grpSpPr>
          <a:xfrm>
            <a:off x="4478760" y="590040"/>
            <a:ext cx="6494040" cy="5467680"/>
            <a:chOff x="4478760" y="590040"/>
            <a:chExt cx="6494040" cy="5467680"/>
          </a:xfrm>
        </p:grpSpPr>
        <p:pic>
          <p:nvPicPr>
            <p:cNvPr id="169" name="Picture 31"/>
            <p:cNvPicPr/>
            <p:nvPr/>
          </p:nvPicPr>
          <p:blipFill>
            <a:blip r:embed="rId2"/>
            <a:stretch/>
          </p:blipFill>
          <p:spPr>
            <a:xfrm>
              <a:off x="4478760" y="590040"/>
              <a:ext cx="6494040" cy="5467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0" name="Freeform: Shape 1"/>
            <p:cNvSpPr/>
            <p:nvPr/>
          </p:nvSpPr>
          <p:spPr>
            <a:xfrm>
              <a:off x="5183640" y="2144880"/>
              <a:ext cx="4083480" cy="1104840"/>
            </a:xfrm>
            <a:custGeom>
              <a:avLst/>
              <a:gdLst>
                <a:gd name="textAreaLeft" fmla="*/ 0 w 4083480"/>
                <a:gd name="textAreaRight" fmla="*/ 4083840 w 4083480"/>
                <a:gd name="textAreaTop" fmla="*/ 0 h 1104840"/>
                <a:gd name="textAreaBottom" fmla="*/ 1105200 h 1104840"/>
              </a:gdLst>
              <a:ahLst/>
              <a:cxnLst/>
              <a:rect l="textAreaLeft" t="textAreaTop" r="textAreaRight" b="textAreaBottom"/>
              <a:pathLst>
                <a:path w="5161280" h="2428240">
                  <a:moveTo>
                    <a:pt x="0" y="0"/>
                  </a:moveTo>
                  <a:lnTo>
                    <a:pt x="1889760" y="0"/>
                  </a:lnTo>
                  <a:lnTo>
                    <a:pt x="3159760" y="2428240"/>
                  </a:lnTo>
                  <a:lnTo>
                    <a:pt x="5161280" y="2428240"/>
                  </a:lnTo>
                </a:path>
              </a:pathLst>
            </a:custGeom>
            <a:noFill/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SE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cxnSp>
          <p:nvCxnSpPr>
            <p:cNvPr id="171" name="Straight Connector 1"/>
            <p:cNvCxnSpPr/>
            <p:nvPr/>
          </p:nvCxnSpPr>
          <p:spPr>
            <a:xfrm flipV="1">
              <a:off x="5174640" y="3249720"/>
              <a:ext cx="4975560" cy="13320"/>
            </a:xfrm>
            <a:prstGeom prst="straightConnector1">
              <a:avLst/>
            </a:prstGeom>
            <a:ln>
              <a:solidFill>
                <a:srgbClr val="FFFFFF"/>
              </a:solidFill>
              <a:prstDash val="lgDash"/>
            </a:ln>
          </p:spPr>
        </p:cxnSp>
        <p:cxnSp>
          <p:nvCxnSpPr>
            <p:cNvPr id="172" name="Straight Connector 2"/>
            <p:cNvCxnSpPr/>
            <p:nvPr/>
          </p:nvCxnSpPr>
          <p:spPr>
            <a:xfrm flipV="1">
              <a:off x="6685560" y="973800"/>
              <a:ext cx="360" cy="4542120"/>
            </a:xfrm>
            <a:prstGeom prst="straightConnector1">
              <a:avLst/>
            </a:prstGeom>
            <a:ln>
              <a:solidFill>
                <a:srgbClr val="FFFFFF"/>
              </a:solidFill>
              <a:prstDash val="lgDash"/>
            </a:ln>
          </p:spPr>
        </p:cxnSp>
        <p:cxnSp>
          <p:nvCxnSpPr>
            <p:cNvPr id="173" name="Straight Connector 8"/>
            <p:cNvCxnSpPr/>
            <p:nvPr/>
          </p:nvCxnSpPr>
          <p:spPr>
            <a:xfrm flipV="1">
              <a:off x="7661880" y="973800"/>
              <a:ext cx="360" cy="4542120"/>
            </a:xfrm>
            <a:prstGeom prst="straightConnector1">
              <a:avLst/>
            </a:prstGeom>
            <a:ln>
              <a:solidFill>
                <a:srgbClr val="FFFFFF"/>
              </a:solidFill>
              <a:prstDash val="lgDash"/>
            </a:ln>
          </p:spPr>
        </p:cxnSp>
        <p:sp>
          <p:nvSpPr>
            <p:cNvPr id="174" name="Oval 1"/>
            <p:cNvSpPr/>
            <p:nvPr/>
          </p:nvSpPr>
          <p:spPr>
            <a:xfrm>
              <a:off x="6517440" y="3219480"/>
              <a:ext cx="86400" cy="86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16200" rIns="90000" bIns="16200" anchor="ctr">
              <a:noAutofit/>
            </a:bodyPr>
            <a:lstStyle/>
            <a:p>
              <a:endParaRPr lang="en-SE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cxnSp>
          <p:nvCxnSpPr>
            <p:cNvPr id="175" name="Straight Arrow Connector 1"/>
            <p:cNvCxnSpPr/>
            <p:nvPr/>
          </p:nvCxnSpPr>
          <p:spPr>
            <a:xfrm>
              <a:off x="6553440" y="2952000"/>
              <a:ext cx="360" cy="2066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 w="med" len="med"/>
            </a:ln>
          </p:spPr>
        </p:cxnSp>
        <p:cxnSp>
          <p:nvCxnSpPr>
            <p:cNvPr id="176" name="Straight Connector 9"/>
            <p:cNvCxnSpPr/>
            <p:nvPr/>
          </p:nvCxnSpPr>
          <p:spPr>
            <a:xfrm>
              <a:off x="7662960" y="2466000"/>
              <a:ext cx="360" cy="2082600"/>
            </a:xfrm>
            <a:prstGeom prst="straightConnector1">
              <a:avLst/>
            </a:prstGeom>
            <a:ln>
              <a:solidFill>
                <a:srgbClr val="767171"/>
              </a:solidFill>
              <a:prstDash val="lgDash"/>
            </a:ln>
          </p:spPr>
        </p:cxnSp>
        <p:cxnSp>
          <p:nvCxnSpPr>
            <p:cNvPr id="177" name="Straight Connector 10"/>
            <p:cNvCxnSpPr/>
            <p:nvPr/>
          </p:nvCxnSpPr>
          <p:spPr>
            <a:xfrm flipH="1">
              <a:off x="6680880" y="2825640"/>
              <a:ext cx="2160" cy="961920"/>
            </a:xfrm>
            <a:prstGeom prst="straightConnector1">
              <a:avLst/>
            </a:prstGeom>
            <a:ln>
              <a:solidFill>
                <a:srgbClr val="767171"/>
              </a:solidFill>
              <a:prstDash val="lgDash"/>
            </a:ln>
          </p:spPr>
        </p:cxnSp>
        <p:cxnSp>
          <p:nvCxnSpPr>
            <p:cNvPr id="178" name="Straight Connector 11"/>
            <p:cNvCxnSpPr/>
            <p:nvPr/>
          </p:nvCxnSpPr>
          <p:spPr>
            <a:xfrm flipV="1">
              <a:off x="6436080" y="1774080"/>
              <a:ext cx="360" cy="2916360"/>
            </a:xfrm>
            <a:prstGeom prst="straightConnector1">
              <a:avLst/>
            </a:prstGeom>
            <a:ln>
              <a:solidFill>
                <a:srgbClr val="00B0F0"/>
              </a:solidFill>
              <a:prstDash val="lgDash"/>
            </a:ln>
          </p:spPr>
        </p:cxnSp>
        <p:sp>
          <p:nvSpPr>
            <p:cNvPr id="179" name="Freeform: Shape 3"/>
            <p:cNvSpPr/>
            <p:nvPr/>
          </p:nvSpPr>
          <p:spPr>
            <a:xfrm>
              <a:off x="5262840" y="2703960"/>
              <a:ext cx="1290960" cy="250920"/>
            </a:xfrm>
            <a:custGeom>
              <a:avLst/>
              <a:gdLst>
                <a:gd name="textAreaLeft" fmla="*/ 0 w 1290960"/>
                <a:gd name="textAreaRight" fmla="*/ 1291320 w 1290960"/>
                <a:gd name="textAreaTop" fmla="*/ 0 h 250920"/>
                <a:gd name="textAreaBottom" fmla="*/ 251280 h 250920"/>
              </a:gdLst>
              <a:ahLst/>
              <a:cxnLst/>
              <a:rect l="textAreaLeft" t="textAreaTop" r="textAreaRight" b="textAreaBottom"/>
              <a:pathLst>
                <a:path w="1291261" h="251241">
                  <a:moveTo>
                    <a:pt x="1291261" y="251241"/>
                  </a:moveTo>
                  <a:lnTo>
                    <a:pt x="701137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SE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80" name="TextBox 43"/>
            <p:cNvSpPr/>
            <p:nvPr/>
          </p:nvSpPr>
          <p:spPr>
            <a:xfrm>
              <a:off x="5111640" y="2438640"/>
              <a:ext cx="9874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rgbClr val="FF0000"/>
                  </a:solidFill>
                  <a:latin typeface="Calibri"/>
                </a:rPr>
                <a:t>IE ~ 100%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TextBox 44"/>
            <p:cNvSpPr/>
            <p:nvPr/>
          </p:nvSpPr>
          <p:spPr>
            <a:xfrm>
              <a:off x="5099760" y="1853280"/>
              <a:ext cx="117792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chemeClr val="lt1"/>
                  </a:solidFill>
                  <a:latin typeface="Calibri"/>
                </a:rPr>
                <a:t>kick plateau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2" name="TextBox 45"/>
            <p:cNvSpPr/>
            <p:nvPr/>
          </p:nvSpPr>
          <p:spPr>
            <a:xfrm>
              <a:off x="6833520" y="2091600"/>
              <a:ext cx="158616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chemeClr val="lt1"/>
                  </a:solidFill>
                  <a:latin typeface="Calibri"/>
                </a:rPr>
                <a:t>SLK trailing edge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3" name="TextBox 46"/>
            <p:cNvSpPr/>
            <p:nvPr/>
          </p:nvSpPr>
          <p:spPr>
            <a:xfrm>
              <a:off x="8535600" y="2883960"/>
              <a:ext cx="7570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chemeClr val="lt1"/>
                  </a:solidFill>
                  <a:latin typeface="Calibri"/>
                </a:rPr>
                <a:t>SLK off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4" name="Oval 2"/>
            <p:cNvSpPr/>
            <p:nvPr/>
          </p:nvSpPr>
          <p:spPr>
            <a:xfrm>
              <a:off x="7624440" y="3219480"/>
              <a:ext cx="86400" cy="864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16200" rIns="90000" bIns="16200" anchor="ctr">
              <a:noAutofit/>
            </a:bodyPr>
            <a:lstStyle/>
            <a:p>
              <a:endParaRPr lang="en-SE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cxnSp>
          <p:nvCxnSpPr>
            <p:cNvPr id="185" name="Straight Arrow Connector 2"/>
            <p:cNvCxnSpPr/>
            <p:nvPr/>
          </p:nvCxnSpPr>
          <p:spPr>
            <a:xfrm flipV="1">
              <a:off x="7668360" y="3342960"/>
              <a:ext cx="360" cy="21348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 w="med" len="med"/>
            </a:ln>
          </p:spPr>
        </p:cxnSp>
        <p:sp>
          <p:nvSpPr>
            <p:cNvPr id="186" name="Freeform: Shape 4"/>
            <p:cNvSpPr/>
            <p:nvPr/>
          </p:nvSpPr>
          <p:spPr>
            <a:xfrm flipH="1" flipV="1">
              <a:off x="7668720" y="3556080"/>
              <a:ext cx="1583280" cy="259560"/>
            </a:xfrm>
            <a:custGeom>
              <a:avLst/>
              <a:gdLst>
                <a:gd name="textAreaLeft" fmla="*/ 360 w 1583280"/>
                <a:gd name="textAreaRight" fmla="*/ 1584000 w 1583280"/>
                <a:gd name="textAreaTop" fmla="*/ -360 h 259560"/>
                <a:gd name="textAreaBottom" fmla="*/ 259560 h 259560"/>
              </a:gdLst>
              <a:ahLst/>
              <a:cxnLst/>
              <a:rect l="textAreaLeft" t="textAreaTop" r="textAreaRight" b="textAreaBottom"/>
              <a:pathLst>
                <a:path w="1291261" h="251241">
                  <a:moveTo>
                    <a:pt x="1291261" y="251241"/>
                  </a:moveTo>
                  <a:lnTo>
                    <a:pt x="701137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SE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87" name="TextBox 47"/>
            <p:cNvSpPr/>
            <p:nvPr/>
          </p:nvSpPr>
          <p:spPr>
            <a:xfrm>
              <a:off x="8149320" y="3837600"/>
              <a:ext cx="128916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rgbClr val="00B050"/>
                  </a:solidFill>
                  <a:latin typeface="Calibri"/>
                </a:rPr>
                <a:t>stored bunch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88" name="Straight Connector 12"/>
            <p:cNvCxnSpPr/>
            <p:nvPr/>
          </p:nvCxnSpPr>
          <p:spPr>
            <a:xfrm flipV="1">
              <a:off x="7167600" y="994320"/>
              <a:ext cx="360" cy="4542120"/>
            </a:xfrm>
            <a:prstGeom prst="straightConnector1">
              <a:avLst/>
            </a:prstGeom>
            <a:ln>
              <a:solidFill>
                <a:srgbClr val="FFFFFF"/>
              </a:solidFill>
              <a:prstDash val="lgDash"/>
            </a:ln>
          </p:spPr>
        </p:cxnSp>
        <p:cxnSp>
          <p:nvCxnSpPr>
            <p:cNvPr id="189" name="Straight Connector 13"/>
            <p:cNvCxnSpPr/>
            <p:nvPr/>
          </p:nvCxnSpPr>
          <p:spPr>
            <a:xfrm>
              <a:off x="7167600" y="2553120"/>
              <a:ext cx="360" cy="1918080"/>
            </a:xfrm>
            <a:prstGeom prst="straightConnector1">
              <a:avLst/>
            </a:prstGeom>
            <a:ln>
              <a:solidFill>
                <a:srgbClr val="767171"/>
              </a:solidFill>
              <a:prstDash val="lgDash"/>
            </a:ln>
          </p:spPr>
        </p:cxnSp>
        <p:cxnSp>
          <p:nvCxnSpPr>
            <p:cNvPr id="190" name="Straight Connector 14"/>
            <p:cNvCxnSpPr/>
            <p:nvPr/>
          </p:nvCxnSpPr>
          <p:spPr>
            <a:xfrm flipV="1">
              <a:off x="6557760" y="1258560"/>
              <a:ext cx="360" cy="3744360"/>
            </a:xfrm>
            <a:prstGeom prst="straightConnector1">
              <a:avLst/>
            </a:prstGeom>
            <a:ln>
              <a:solidFill>
                <a:srgbClr val="FF0000"/>
              </a:solidFill>
              <a:prstDash val="lgDash"/>
            </a:ln>
          </p:spPr>
        </p:cxnSp>
        <p:sp>
          <p:nvSpPr>
            <p:cNvPr id="191" name="TextBox 48"/>
            <p:cNvSpPr/>
            <p:nvPr/>
          </p:nvSpPr>
          <p:spPr>
            <a:xfrm>
              <a:off x="5780160" y="4480200"/>
              <a:ext cx="68400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rgbClr val="00B0F0"/>
                  </a:solidFill>
                  <a:latin typeface="Calibri"/>
                </a:rPr>
                <a:t>-2.4ns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2" name="TextBox 49"/>
            <p:cNvSpPr/>
            <p:nvPr/>
          </p:nvSpPr>
          <p:spPr>
            <a:xfrm>
              <a:off x="5910840" y="4804200"/>
              <a:ext cx="68400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rgbClr val="FF0000"/>
                  </a:solidFill>
                  <a:latin typeface="Calibri"/>
                </a:rPr>
                <a:t>-2.2ns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3" name="TextBox 50"/>
            <p:cNvSpPr/>
            <p:nvPr/>
          </p:nvSpPr>
          <p:spPr>
            <a:xfrm>
              <a:off x="6032160" y="5112720"/>
              <a:ext cx="68400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SE" sz="1400" b="0" strike="noStrike" spc="-1">
                  <a:solidFill>
                    <a:schemeClr val="lt1"/>
                  </a:solidFill>
                  <a:latin typeface="Calibri"/>
                </a:rPr>
                <a:t>-2.0ns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4" name="TextBox 42"/>
          <p:cNvSpPr/>
          <p:nvPr/>
        </p:nvSpPr>
        <p:spPr>
          <a:xfrm>
            <a:off x="0" y="-3240"/>
            <a:ext cx="10927440" cy="5918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570C"/>
              </a:gs>
            </a:gsLst>
            <a:lin ang="108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3200" b="1" strike="noStrike" cap="all" spc="-1" baseline="12000">
                <a:solidFill>
                  <a:schemeClr val="lt1"/>
                </a:solidFill>
                <a:latin typeface="Aptos"/>
              </a:rPr>
              <a:t>ax</a:t>
            </a:r>
            <a:r>
              <a:rPr lang="en-SE" sz="3200" b="1" strike="noStrike" cap="all" spc="-1" baseline="-12000">
                <a:solidFill>
                  <a:schemeClr val="lt1"/>
                </a:solidFill>
                <a:latin typeface="Aptos"/>
              </a:rPr>
              <a:t>PH</a:t>
            </a:r>
            <a:r>
              <a:rPr lang="en-SE" sz="3200" b="1" strike="noStrike" cap="all" spc="-1" baseline="12000">
                <a:solidFill>
                  <a:schemeClr val="lt1"/>
                </a:solidFill>
                <a:latin typeface="Aptos"/>
              </a:rPr>
              <a:t>EN</a:t>
            </a:r>
            <a:r>
              <a:rPr lang="en-SE" sz="3200" b="1" strike="noStrike" spc="-1">
                <a:solidFill>
                  <a:schemeClr val="lt1"/>
                </a:solidFill>
                <a:latin typeface="Aptos"/>
              </a:rPr>
              <a:t> injection – longitudinal </a:t>
            </a:r>
            <a:r>
              <a:rPr lang="en-SE" sz="3200" b="1" strike="noStrike" spc="-1">
                <a:solidFill>
                  <a:srgbClr val="00570C"/>
                </a:solidFill>
                <a:latin typeface="Aptos"/>
              </a:rPr>
              <a:t>acceptance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8600" y="914400"/>
            <a:ext cx="4795520" cy="5578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it-IT" sz="1800" b="1" strike="noStrike" spc="-1" dirty="0">
                <a:solidFill>
                  <a:schemeClr val="dk1"/>
                </a:solidFill>
                <a:latin typeface="Aptos"/>
              </a:rPr>
              <a:t>T</a:t>
            </a:r>
            <a:r>
              <a:rPr lang="en-SE" sz="1800" b="1" strike="noStrike" spc="-1" err="1">
                <a:solidFill>
                  <a:schemeClr val="dk1"/>
                </a:solidFill>
                <a:latin typeface="Aptos"/>
              </a:rPr>
              <a:t>ransverse</a:t>
            </a:r>
            <a:r>
              <a:rPr lang="en-SE" sz="1800" b="1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GB" sz="1800" b="1" strike="noStrike" spc="-1" dirty="0">
                <a:solidFill>
                  <a:schemeClr val="dk1"/>
                </a:solidFill>
                <a:latin typeface="Aptos"/>
              </a:rPr>
              <a:t>Dynamic Aperture </a:t>
            </a:r>
            <a:r>
              <a:rPr lang="en-GB" sz="1800" b="0" strike="noStrike" spc="-1" dirty="0">
                <a:solidFill>
                  <a:schemeClr val="dk1"/>
                </a:solidFill>
                <a:latin typeface="Aptos"/>
              </a:rPr>
              <a:t>(</a:t>
            </a:r>
            <a:r>
              <a:rPr lang="en-SE" sz="1800" b="0" strike="noStrike" spc="-1" dirty="0">
                <a:solidFill>
                  <a:schemeClr val="dk1"/>
                </a:solidFill>
                <a:latin typeface="Aptos"/>
              </a:rPr>
              <a:t>T</a:t>
            </a:r>
            <a:r>
              <a:rPr lang="en-GB" sz="1800" b="0" strike="noStrike" spc="-1" dirty="0">
                <a:solidFill>
                  <a:schemeClr val="dk1"/>
                </a:solidFill>
                <a:latin typeface="Aptos"/>
              </a:rPr>
              <a:t>DA) for </a:t>
            </a:r>
            <a:r>
              <a:rPr lang="en-GB" sz="1800" b="1" strike="noStrike" spc="-1" dirty="0">
                <a:solidFill>
                  <a:schemeClr val="dk1"/>
                </a:solidFill>
                <a:latin typeface="Aptos"/>
              </a:rPr>
              <a:t>off-axis accumulation</a:t>
            </a:r>
            <a:r>
              <a:rPr lang="en-GB" b="1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GB" sz="1800" b="0" strike="noStrike" spc="-1">
                <a:solidFill>
                  <a:schemeClr val="dk1"/>
                </a:solidFill>
                <a:latin typeface="Aptos"/>
              </a:rPr>
              <a:t>guideline</a:t>
            </a:r>
            <a:r>
              <a:rPr lang="en-GB" sz="1800" b="0" strike="noStrike" spc="-1" dirty="0">
                <a:solidFill>
                  <a:srgbClr val="236A2D"/>
                </a:solidFill>
                <a:latin typeface="Aptos"/>
              </a:rPr>
              <a:t>: </a:t>
            </a:r>
            <a:endParaRPr lang="en-US" sz="1800" b="0" strike="noStrike" spc="-1">
              <a:solidFill>
                <a:srgbClr val="000000"/>
              </a:solidFill>
              <a:latin typeface="Arial"/>
              <a:cs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800" b="1" strike="noStrike" spc="-1" dirty="0">
                <a:solidFill>
                  <a:srgbClr val="236A2D"/>
                </a:solidFill>
                <a:latin typeface="Aptos"/>
              </a:rPr>
              <a:t>[-</a:t>
            </a:r>
            <a:r>
              <a:rPr lang="en-SE" sz="1800" b="1" strike="noStrike" spc="-1" dirty="0">
                <a:solidFill>
                  <a:srgbClr val="236A2D"/>
                </a:solidFill>
                <a:latin typeface="Aptos"/>
              </a:rPr>
              <a:t>5</a:t>
            </a:r>
            <a:r>
              <a:rPr lang="en-GB" sz="1800" b="1" strike="noStrike" spc="-1" dirty="0">
                <a:solidFill>
                  <a:srgbClr val="236A2D"/>
                </a:solidFill>
                <a:latin typeface="Aptos"/>
              </a:rPr>
              <a:t>,+4] mm (H)</a:t>
            </a:r>
            <a:r>
              <a:rPr lang="en-SE" sz="1800" b="1" strike="noStrike" spc="-1" dirty="0">
                <a:solidFill>
                  <a:srgbClr val="236A2D"/>
                </a:solidFill>
                <a:latin typeface="Aptos"/>
              </a:rPr>
              <a:t> </a:t>
            </a:r>
            <a:r>
              <a:rPr lang="en-SE" sz="1800" b="0" strike="noStrike" spc="-1" dirty="0">
                <a:solidFill>
                  <a:schemeClr val="dk1"/>
                </a:solidFill>
                <a:latin typeface="Aptos"/>
              </a:rPr>
              <a:t>with the </a:t>
            </a:r>
            <a:r>
              <a:rPr lang="en-SE" sz="1800" b="1" strike="noStrike" spc="-1" dirty="0">
                <a:solidFill>
                  <a:srgbClr val="236A2D"/>
                </a:solidFill>
                <a:latin typeface="Aptos"/>
              </a:rPr>
              <a:t>present </a:t>
            </a:r>
            <a:r>
              <a:rPr lang="en-SE" sz="1800" b="1" u="sng" strike="noStrike" spc="-1" dirty="0">
                <a:solidFill>
                  <a:srgbClr val="00570C"/>
                </a:solidFill>
                <a:uFillTx/>
                <a:latin typeface="Aptos"/>
                <a:hlinkClick r:id="" action="ppaction://noaction"/>
              </a:rPr>
              <a:t>MIK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SE" sz="1800" b="1" i="1" strike="noStrike" spc="-1" dirty="0">
                <a:solidFill>
                  <a:srgbClr val="236A2D"/>
                </a:solidFill>
                <a:latin typeface="Aptos"/>
              </a:rPr>
              <a:t>However</a:t>
            </a:r>
            <a:r>
              <a:rPr lang="en-SE" sz="1800" b="1" strike="noStrike" spc="-1" dirty="0">
                <a:solidFill>
                  <a:srgbClr val="236A2D"/>
                </a:solidFill>
                <a:latin typeface="Aptos"/>
              </a:rPr>
              <a:t>, </a:t>
            </a:r>
            <a:r>
              <a:rPr lang="en-SE" sz="1800" b="0" strike="noStrike" spc="-1" dirty="0">
                <a:solidFill>
                  <a:schemeClr val="dk1"/>
                </a:solidFill>
                <a:latin typeface="Aptos"/>
              </a:rPr>
              <a:t>newly designed SOLEIL-II MIK </a:t>
            </a:r>
            <a:r>
              <a:rPr lang="en-SE" sz="1800" b="1" strike="noStrike" spc="-1" dirty="0">
                <a:solidFill>
                  <a:schemeClr val="dk1"/>
                </a:solidFill>
                <a:latin typeface="Aptos"/>
              </a:rPr>
              <a:t>may</a:t>
            </a:r>
            <a:r>
              <a:rPr lang="en-SE" sz="1800" b="0" strike="noStrike" spc="-1" dirty="0">
                <a:solidFill>
                  <a:schemeClr val="dk1"/>
                </a:solidFill>
                <a:latin typeface="Aptos"/>
              </a:rPr>
              <a:t> be </a:t>
            </a:r>
            <a:r>
              <a:rPr lang="en-SE" sz="1800" b="1" strike="noStrike" spc="-1" dirty="0">
                <a:solidFill>
                  <a:schemeClr val="dk1"/>
                </a:solidFill>
                <a:latin typeface="Aptos"/>
              </a:rPr>
              <a:t>effective for the purpose</a:t>
            </a:r>
            <a:endParaRPr lang="en-US" sz="1800" b="0" strike="noStrike" spc="-1" dirty="0">
              <a:solidFill>
                <a:schemeClr val="dk1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endParaRPr lang="en-SE" b="1" spc="-1" dirty="0">
              <a:solidFill>
                <a:schemeClr val="dk1"/>
              </a:solidFill>
              <a:latin typeface="Aptos"/>
            </a:endParaRPr>
          </a:p>
          <a:p>
            <a:endParaRPr lang="en-SE" b="1" spc="-1" dirty="0">
              <a:solidFill>
                <a:schemeClr val="dk1"/>
              </a:solidFill>
              <a:latin typeface="Aptos"/>
            </a:endParaRPr>
          </a:p>
          <a:p>
            <a:endParaRPr lang="en-SE" b="1" spc="-1" dirty="0">
              <a:solidFill>
                <a:schemeClr val="dk1"/>
              </a:solidFill>
              <a:latin typeface="Aptos"/>
            </a:endParaRPr>
          </a:p>
          <a:p>
            <a:endParaRPr lang="en-SE" b="1" spc="-1" dirty="0">
              <a:solidFill>
                <a:schemeClr val="dk1"/>
              </a:solidFill>
              <a:latin typeface="Aptos"/>
            </a:endParaRPr>
          </a:p>
          <a:p>
            <a:r>
              <a:rPr lang="en-SE" sz="1800" b="1" strike="noStrike" spc="-1" dirty="0">
                <a:solidFill>
                  <a:schemeClr val="dk1"/>
                </a:solidFill>
                <a:latin typeface="Aptos"/>
              </a:rPr>
              <a:t>Longitudinal Dynamic Aperture (LDA)</a:t>
            </a:r>
            <a:r>
              <a:rPr lang="en-SE" sz="2400" b="1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SE" sz="1800" b="0" strike="noStrike" spc="-1">
                <a:solidFill>
                  <a:schemeClr val="dk1"/>
                </a:solidFill>
                <a:latin typeface="Aptos"/>
              </a:rPr>
              <a:t>for</a:t>
            </a:r>
            <a:endParaRPr lang="en-US" spc="-1">
              <a:solidFill>
                <a:schemeClr val="dk1"/>
              </a:solidFill>
              <a:latin typeface="Arial"/>
              <a:cs typeface="Arial"/>
            </a:endParaRPr>
          </a:p>
          <a:p>
            <a:r>
              <a:rPr lang="en-SE" b="1" spc="-1" dirty="0">
                <a:solidFill>
                  <a:schemeClr val="dk1"/>
                </a:solidFill>
                <a:latin typeface="Aptos"/>
              </a:rPr>
              <a:t> </a:t>
            </a:r>
            <a:r>
              <a:rPr lang="en-SE" sz="2400" b="1" strike="noStrike" cap="all" spc="-1" baseline="12000" err="1">
                <a:solidFill>
                  <a:schemeClr val="dk1"/>
                </a:solidFill>
                <a:latin typeface="Aptos"/>
              </a:rPr>
              <a:t>ax</a:t>
            </a:r>
            <a:r>
              <a:rPr lang="en-SE" sz="2400" b="1" strike="noStrike" cap="all" spc="-1" baseline="-12000" err="1">
                <a:solidFill>
                  <a:schemeClr val="dk1"/>
                </a:solidFill>
                <a:latin typeface="Aptos"/>
              </a:rPr>
              <a:t>PH</a:t>
            </a:r>
            <a:r>
              <a:rPr lang="en-SE" sz="2400" b="1" strike="noStrike" cap="all" spc="-1" baseline="12000" err="1">
                <a:solidFill>
                  <a:schemeClr val="dk1"/>
                </a:solidFill>
                <a:latin typeface="Aptos"/>
              </a:rPr>
              <a:t>EN</a:t>
            </a:r>
            <a:r>
              <a:rPr lang="en-SE" sz="2400" b="1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SE" sz="1800" b="1" strike="noStrike" spc="-1">
                <a:solidFill>
                  <a:schemeClr val="dk1"/>
                </a:solidFill>
                <a:latin typeface="Aptos"/>
              </a:rPr>
              <a:t>accumulation promising </a:t>
            </a:r>
            <a:r>
              <a:rPr lang="en-SE" sz="1800" b="1" strike="noStrike" spc="-1" dirty="0">
                <a:solidFill>
                  <a:schemeClr val="dk1"/>
                </a:solidFill>
                <a:latin typeface="Aptos"/>
              </a:rPr>
              <a:t>solution</a:t>
            </a:r>
            <a:endParaRPr lang="en-US" sz="1800" b="0" strike="noStrike" spc="-1">
              <a:solidFill>
                <a:schemeClr val="dk1"/>
              </a:solidFill>
              <a:latin typeface="Arial"/>
              <a:cs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8687160" y="124560"/>
            <a:ext cx="2272680" cy="3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b="0" i="1" strike="noStrike" spc="-1">
                <a:solidFill>
                  <a:srgbClr val="000000"/>
                </a:solidFill>
                <a:latin typeface="Calibri"/>
              </a:rPr>
              <a:t>Material by M. Apollonio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08F434-B405-D8A5-4D04-A6EC137CD547}"/>
              </a:ext>
            </a:extLst>
          </p:cNvPr>
          <p:cNvGrpSpPr/>
          <p:nvPr/>
        </p:nvGrpSpPr>
        <p:grpSpPr>
          <a:xfrm>
            <a:off x="806480" y="2504440"/>
            <a:ext cx="3084800" cy="2538400"/>
            <a:chOff x="897920" y="2707640"/>
            <a:chExt cx="2647920" cy="217264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F5990BF-694D-FC21-E385-DADCDE65B087}"/>
                </a:ext>
              </a:extLst>
            </p:cNvPr>
            <p:cNvGrpSpPr/>
            <p:nvPr/>
          </p:nvGrpSpPr>
          <p:grpSpPr>
            <a:xfrm>
              <a:off x="897920" y="2707640"/>
              <a:ext cx="2647920" cy="2172640"/>
              <a:chOff x="1253520" y="2971800"/>
              <a:chExt cx="2404080" cy="1756080"/>
            </a:xfrm>
          </p:grpSpPr>
          <p:pic>
            <p:nvPicPr>
              <p:cNvPr id="196" name="Picture 9" descr="A graph of a curve&#10;&#10;AI-generated content may be incorrect."/>
              <p:cNvPicPr/>
              <p:nvPr/>
            </p:nvPicPr>
            <p:blipFill>
              <a:blip r:embed="rId3"/>
              <a:stretch/>
            </p:blipFill>
            <p:spPr>
              <a:xfrm>
                <a:off x="1253520" y="2971800"/>
                <a:ext cx="2404080" cy="1756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97" name="Picture 28"/>
              <p:cNvPicPr/>
              <p:nvPr/>
            </p:nvPicPr>
            <p:blipFill>
              <a:blip r:embed="rId4">
                <a:alphaModFix amt="35000"/>
              </a:blip>
              <a:srcRect l="28168" t="12727" r="40244" b="11115"/>
              <a:stretch/>
            </p:blipFill>
            <p:spPr>
              <a:xfrm>
                <a:off x="1541520" y="3190320"/>
                <a:ext cx="1688040" cy="1334880"/>
              </a:xfrm>
              <a:prstGeom prst="rect">
                <a:avLst/>
              </a:prstGeom>
              <a:ln w="0">
                <a:noFill/>
              </a:ln>
            </p:spPr>
          </p:pic>
        </p:grp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6BE0910C-4E13-015C-74DD-C4C0630AB965}"/>
                </a:ext>
              </a:extLst>
            </p:cNvPr>
            <p:cNvCxnSpPr/>
            <p:nvPr/>
          </p:nvCxnSpPr>
          <p:spPr>
            <a:xfrm>
              <a:off x="1637741" y="4489607"/>
              <a:ext cx="1070190" cy="11151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652CF4-8686-EF41-F5AB-D2D8306B81BC}"/>
                </a:ext>
              </a:extLst>
            </p:cNvPr>
            <p:cNvSpPr txBox="1"/>
            <p:nvPr/>
          </p:nvSpPr>
          <p:spPr>
            <a:xfrm>
              <a:off x="1454716" y="4070787"/>
              <a:ext cx="1591877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ea typeface="Calibri"/>
                  <a:cs typeface="Calibri"/>
                </a:rPr>
                <a:t>[-3.5,+2.5] mm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ldNum" idx="13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F5DE017-3589-4C76-8B54-5EAF736663D1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18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00" name="Picture 32"/>
          <p:cNvPicPr/>
          <p:nvPr/>
        </p:nvPicPr>
        <p:blipFill>
          <a:blip r:embed="rId2"/>
          <a:stretch/>
        </p:blipFill>
        <p:spPr>
          <a:xfrm>
            <a:off x="-7560" y="581400"/>
            <a:ext cx="12191760" cy="5463000"/>
          </a:xfrm>
          <a:prstGeom prst="rect">
            <a:avLst/>
          </a:prstGeom>
          <a:ln w="0">
            <a:noFill/>
          </a:ln>
        </p:spPr>
      </p:pic>
      <p:sp>
        <p:nvSpPr>
          <p:cNvPr id="201" name="TextBox 51"/>
          <p:cNvSpPr/>
          <p:nvPr/>
        </p:nvSpPr>
        <p:spPr>
          <a:xfrm>
            <a:off x="0" y="-3240"/>
            <a:ext cx="10927440" cy="59184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570C"/>
              </a:gs>
            </a:gsLst>
            <a:lin ang="108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3200" b="1" strike="noStrike" cap="all" spc="-1" baseline="12000">
                <a:solidFill>
                  <a:schemeClr val="lt1"/>
                </a:solidFill>
                <a:latin typeface="Aptos"/>
              </a:rPr>
              <a:t>ax</a:t>
            </a:r>
            <a:r>
              <a:rPr lang="en-SE" sz="3200" b="1" strike="noStrike" cap="all" spc="-1" baseline="-12000">
                <a:solidFill>
                  <a:schemeClr val="lt1"/>
                </a:solidFill>
                <a:latin typeface="Aptos"/>
              </a:rPr>
              <a:t>PH</a:t>
            </a:r>
            <a:r>
              <a:rPr lang="en-SE" sz="3200" b="1" strike="noStrike" cap="all" spc="-1" baseline="12000">
                <a:solidFill>
                  <a:schemeClr val="lt1"/>
                </a:solidFill>
                <a:latin typeface="Aptos"/>
              </a:rPr>
              <a:t>EN</a:t>
            </a:r>
            <a:r>
              <a:rPr lang="en-SE" sz="3200" b="1" strike="noStrike" spc="-1">
                <a:solidFill>
                  <a:schemeClr val="lt1"/>
                </a:solidFill>
                <a:latin typeface="Aptos"/>
              </a:rPr>
              <a:t> injection – 30 error seeds </a:t>
            </a:r>
            <a:r>
              <a:rPr lang="en-SE" sz="3200" b="1" strike="noStrike" spc="-1">
                <a:solidFill>
                  <a:srgbClr val="02580E"/>
                </a:solidFill>
                <a:latin typeface="Aptos"/>
              </a:rPr>
              <a:t>dynamics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TextBox 52"/>
          <p:cNvSpPr/>
          <p:nvPr/>
        </p:nvSpPr>
        <p:spPr>
          <a:xfrm>
            <a:off x="8125200" y="3229200"/>
            <a:ext cx="109692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2000" b="0" i="1" strike="noStrike" spc="-1">
                <a:solidFill>
                  <a:schemeClr val="lt1">
                    <a:lumMod val="50000"/>
                  </a:schemeClr>
                </a:solidFill>
                <a:latin typeface="Calibri"/>
              </a:rPr>
              <a:t>A. Dixon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TextBox 53"/>
          <p:cNvSpPr/>
          <p:nvPr/>
        </p:nvSpPr>
        <p:spPr>
          <a:xfrm>
            <a:off x="2507760" y="4031640"/>
            <a:ext cx="4839840" cy="118692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  <a:effectLst>
            <a:outerShdw blurRad="50760" dist="215865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it-IT" sz="2400" b="0" strike="noStrike" spc="-1">
                <a:solidFill>
                  <a:schemeClr val="dk1"/>
                </a:solidFill>
                <a:latin typeface="Calibri"/>
              </a:rPr>
              <a:t>O</a:t>
            </a:r>
            <a:r>
              <a:rPr lang="en-SE" sz="2400" b="0" strike="noStrike" spc="-1">
                <a:solidFill>
                  <a:schemeClr val="dk1"/>
                </a:solidFill>
                <a:latin typeface="Calibri"/>
              </a:rPr>
              <a:t>ne </a:t>
            </a:r>
            <a:r>
              <a:rPr lang="en-SE" sz="2400" b="1" strike="noStrike" spc="-1">
                <a:solidFill>
                  <a:srgbClr val="02580E"/>
                </a:solidFill>
                <a:latin typeface="Calibri"/>
              </a:rPr>
              <a:t>synchrotron period ≈ 2000 turns </a:t>
            </a:r>
            <a:r>
              <a:rPr lang="en-SE" sz="2400" b="0" strike="noStrike" spc="-1">
                <a:solidFill>
                  <a:schemeClr val="dk1"/>
                </a:solidFill>
                <a:latin typeface="Calibri"/>
              </a:rPr>
              <a:t>(depends on initial amplitude)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Picture 33"/>
          <p:cNvPicPr/>
          <p:nvPr/>
        </p:nvPicPr>
        <p:blipFill>
          <a:blip r:embed="rId3"/>
          <a:srcRect l="32857" t="32438" r="29536" b="30219"/>
          <a:stretch/>
        </p:blipFill>
        <p:spPr>
          <a:xfrm>
            <a:off x="10319760" y="4307400"/>
            <a:ext cx="1103400" cy="1018440"/>
          </a:xfrm>
          <a:prstGeom prst="rect">
            <a:avLst/>
          </a:prstGeom>
          <a:ln w="0">
            <a:noFill/>
          </a:ln>
        </p:spPr>
      </p:pic>
      <p:pic>
        <p:nvPicPr>
          <p:cNvPr id="205" name="Picture 34"/>
          <p:cNvPicPr/>
          <p:nvPr/>
        </p:nvPicPr>
        <p:blipFill>
          <a:blip r:embed="rId4"/>
          <a:srcRect l="93549" r="3228"/>
          <a:stretch/>
        </p:blipFill>
        <p:spPr>
          <a:xfrm rot="5400000">
            <a:off x="10847880" y="2048760"/>
            <a:ext cx="184680" cy="2391480"/>
          </a:xfrm>
          <a:prstGeom prst="rect">
            <a:avLst/>
          </a:prstGeom>
          <a:ln w="0">
            <a:noFill/>
          </a:ln>
        </p:spPr>
      </p:pic>
      <p:sp>
        <p:nvSpPr>
          <p:cNvPr id="206" name="TextBox 54"/>
          <p:cNvSpPr/>
          <p:nvPr/>
        </p:nvSpPr>
        <p:spPr>
          <a:xfrm>
            <a:off x="9739080" y="3261960"/>
            <a:ext cx="2500920" cy="3024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SE" sz="700" b="0" strike="noStrike" spc="-1">
                <a:solidFill>
                  <a:schemeClr val="dk1"/>
                </a:solidFill>
                <a:latin typeface="Calibri"/>
              </a:rPr>
              <a:t>0                                                3000                                         6000</a:t>
            </a:r>
            <a:endParaRPr lang="en-US" sz="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8687160" y="124560"/>
            <a:ext cx="2272680" cy="3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b="0" i="1" strike="noStrike" spc="-1">
                <a:solidFill>
                  <a:srgbClr val="000000"/>
                </a:solidFill>
                <a:latin typeface="Calibri"/>
              </a:rPr>
              <a:t>Slide by M. Apollonio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Num" idx="19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79AD5C3-534E-40CC-9326-D4958C7B2211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19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226" name="Group 1"/>
          <p:cNvGrpSpPr/>
          <p:nvPr/>
        </p:nvGrpSpPr>
        <p:grpSpPr>
          <a:xfrm>
            <a:off x="3960" y="1579680"/>
            <a:ext cx="7502400" cy="3236400"/>
            <a:chOff x="3960" y="1579680"/>
            <a:chExt cx="7502400" cy="3236400"/>
          </a:xfrm>
        </p:grpSpPr>
        <p:pic>
          <p:nvPicPr>
            <p:cNvPr id="227" name="Picture 1" descr="A graph of different colored lines&#10;&#10;AI-generated content may be incorrect."/>
            <p:cNvPicPr/>
            <p:nvPr/>
          </p:nvPicPr>
          <p:blipFill>
            <a:blip r:embed="rId2"/>
            <a:stretch/>
          </p:blipFill>
          <p:spPr>
            <a:xfrm>
              <a:off x="3960" y="1579680"/>
              <a:ext cx="3881160" cy="3236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8" name="Picture 2" descr="A graph of different colored lines&#10;&#10;AI-generated content may be incorrect."/>
            <p:cNvPicPr/>
            <p:nvPr/>
          </p:nvPicPr>
          <p:blipFill>
            <a:blip r:embed="rId3"/>
            <a:stretch/>
          </p:blipFill>
          <p:spPr>
            <a:xfrm>
              <a:off x="3625200" y="1579680"/>
              <a:ext cx="3881160" cy="32364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9" name="Title 7"/>
          <p:cNvSpPr/>
          <p:nvPr/>
        </p:nvSpPr>
        <p:spPr>
          <a:xfrm>
            <a:off x="838080" y="36504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400" b="1" strike="noStrike" spc="-1">
                <a:solidFill>
                  <a:srgbClr val="000000"/>
                </a:solidFill>
                <a:latin typeface="Maven Pro Medium"/>
              </a:rPr>
              <a:t>Intra-Beam Scattering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0" name="Picture 3"/>
          <p:cNvPicPr/>
          <p:nvPr/>
        </p:nvPicPr>
        <p:blipFill>
          <a:blip r:embed="rId4"/>
          <a:srcRect r="-219" b="-302"/>
          <a:stretch/>
        </p:blipFill>
        <p:spPr>
          <a:xfrm>
            <a:off x="7508160" y="1577520"/>
            <a:ext cx="4389120" cy="3235680"/>
          </a:xfrm>
          <a:prstGeom prst="rect">
            <a:avLst/>
          </a:prstGeom>
          <a:ln w="0">
            <a:noFill/>
          </a:ln>
        </p:spPr>
      </p:pic>
      <p:sp>
        <p:nvSpPr>
          <p:cNvPr id="231" name="TextBox 1"/>
          <p:cNvSpPr/>
          <p:nvPr/>
        </p:nvSpPr>
        <p:spPr>
          <a:xfrm>
            <a:off x="297000" y="5027400"/>
            <a:ext cx="1167660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  <a:ea typeface="Calibri"/>
              </a:rPr>
              <a:t>Regarding achievable lengthening with the various RF system solutions, see presentation by Å. Andersson.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Rectangle 7"/>
          <p:cNvSpPr/>
          <p:nvPr/>
        </p:nvSpPr>
        <p:spPr>
          <a:xfrm>
            <a:off x="1001880" y="1614600"/>
            <a:ext cx="2044080" cy="1918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Calibri"/>
              </a:rPr>
              <a:t>I</a:t>
            </a:r>
            <a:r>
              <a:rPr lang="en-US" sz="1800" b="0" strike="noStrike" spc="-1" baseline="-25000">
                <a:solidFill>
                  <a:srgbClr val="000000"/>
                </a:solidFill>
                <a:latin typeface="Calibri"/>
                <a:ea typeface="Calibri"/>
              </a:rPr>
              <a:t>beam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Calibri"/>
              </a:rPr>
              <a:t> = 500 mA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Rectangle 8"/>
          <p:cNvSpPr/>
          <p:nvPr/>
        </p:nvSpPr>
        <p:spPr>
          <a:xfrm>
            <a:off x="4605480" y="1614600"/>
            <a:ext cx="2044080" cy="1918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Calibri"/>
              </a:rPr>
              <a:t>I</a:t>
            </a:r>
            <a:r>
              <a:rPr lang="en-US" sz="1800" b="0" strike="noStrike" spc="-1" baseline="-25000">
                <a:solidFill>
                  <a:srgbClr val="000000"/>
                </a:solidFill>
                <a:latin typeface="Calibri"/>
                <a:ea typeface="Calibri"/>
              </a:rPr>
              <a:t>beam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Calibri"/>
              </a:rPr>
              <a:t> = 500 mA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48104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1" strike="noStrike" spc="-1">
                <a:solidFill>
                  <a:srgbClr val="000000"/>
                </a:solidFill>
                <a:latin typeface="Maven Pro Medium"/>
              </a:rPr>
              <a:t>Outlook / next steps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491760" y="1513440"/>
            <a:ext cx="10481040" cy="39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000" spc="-1">
                <a:solidFill>
                  <a:schemeClr val="dk1"/>
                </a:solidFill>
                <a:latin typeface="Maven Pro Medium"/>
              </a:rPr>
              <a:t>Review </a:t>
            </a: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of girder </a:t>
            </a:r>
            <a:r>
              <a:rPr lang="sv-SE" sz="2000" spc="-1">
                <a:solidFill>
                  <a:schemeClr val="dk1"/>
                </a:solidFill>
                <a:latin typeface="Maven Pro Medium"/>
              </a:rPr>
              <a:t>misalignment handling</a:t>
            </a:r>
            <a:endParaRPr lang="en-US" sz="2000" b="0" strike="noStrike" spc="-1">
              <a:solidFill>
                <a:schemeClr val="dk1"/>
              </a:solidFill>
              <a:latin typeface="Arial"/>
              <a:cs typeface="Arial"/>
            </a:endParaRPr>
          </a:p>
          <a:p>
            <a:pPr marL="431800" indent="-32385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Error correction: implement full simulated commissioning, identify knob configuration for LOCO, include NOECO, etc.</a:t>
            </a:r>
            <a:endParaRPr lang="en-US" sz="2000" b="0" strike="noStrike" spc="-1">
              <a:solidFill>
                <a:srgbClr val="000000"/>
              </a:solidFill>
              <a:latin typeface="Arial"/>
              <a:cs typeface="Arial"/>
            </a:endParaRPr>
          </a:p>
          <a:p>
            <a:pPr marL="431800" indent="-32385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Iterate with engineering</a:t>
            </a:r>
            <a:endParaRPr lang="en-US" sz="2000" b="0" strike="noStrike" spc="-1">
              <a:solidFill>
                <a:srgbClr val="000000"/>
              </a:solidFill>
              <a:latin typeface="Arial"/>
              <a:cs typeface="Arial"/>
            </a:endParaRPr>
          </a:p>
          <a:p>
            <a:pPr marL="863600" lvl="1" indent="-32385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Error model update (alignment, field errors, etc.)</a:t>
            </a:r>
            <a:endParaRPr lang="en-US" sz="2000" b="0" strike="noStrike" spc="-1">
              <a:solidFill>
                <a:srgbClr val="000000"/>
              </a:solidFill>
              <a:latin typeface="Arial"/>
              <a:cs typeface="Arial"/>
            </a:endParaRPr>
          </a:p>
          <a:p>
            <a:pPr marL="863600" lvl="1" indent="-32385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Increase MC bending angle to preserve vacuum chamber</a:t>
            </a:r>
            <a:endParaRPr lang="en-US" sz="2000" b="0" strike="noStrike" spc="-1">
              <a:solidFill>
                <a:srgbClr val="000000"/>
              </a:solidFill>
              <a:latin typeface="Arial"/>
              <a:cs typeface="Arial"/>
            </a:endParaRPr>
          </a:p>
          <a:p>
            <a:pPr marL="431800" indent="-32385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Lattice improvements: lower long straight betas, improve robustness (sextupole family break-up or remove UC dispersion beating), </a:t>
            </a:r>
            <a:r>
              <a:rPr lang="sv-SE" sz="2000" spc="-1">
                <a:solidFill>
                  <a:schemeClr val="dk1"/>
                </a:solidFill>
                <a:latin typeface="Maven Pro Medium"/>
              </a:rPr>
              <a:t>change R1 into pure quadrupole, etc</a:t>
            </a:r>
            <a:r>
              <a:rPr lang="sv-SE" sz="2000" b="0" strike="noStrike" spc="-1">
                <a:solidFill>
                  <a:schemeClr val="dk1"/>
                </a:solidFill>
                <a:latin typeface="Maven Pro Medium"/>
              </a:rPr>
              <a:t>.</a:t>
            </a:r>
            <a:endParaRPr lang="en-US" sz="2000" b="0" strike="noStrike" spc="-1">
              <a:solidFill>
                <a:schemeClr val="dk1"/>
              </a:solidFill>
              <a:latin typeface="Arial"/>
              <a:cs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sldNum" idx="20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61B0CA6-C0A2-4CA5-A019-51DFD76F59E4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20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" name="Picture 26">
            <a:extLst>
              <a:ext uri="{FF2B5EF4-FFF2-40B4-BE49-F238E27FC236}">
                <a16:creationId xmlns:a16="http://schemas.microsoft.com/office/drawing/2014/main" id="{DC28445E-27F5-AB00-4CB5-941F7BC5944F}"/>
              </a:ext>
            </a:extLst>
          </p:cNvPr>
          <p:cNvPicPr/>
          <p:nvPr/>
        </p:nvPicPr>
        <p:blipFill>
          <a:blip r:embed="rId2"/>
          <a:srcRect t="62667" b="1778"/>
          <a:stretch>
            <a:fillRect/>
          </a:stretch>
        </p:blipFill>
        <p:spPr>
          <a:xfrm>
            <a:off x="834943" y="5314152"/>
            <a:ext cx="9201577" cy="622797"/>
          </a:xfrm>
          <a:prstGeom prst="rect">
            <a:avLst/>
          </a:prstGeom>
          <a:ln w="0"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0AA17A0-10F7-0918-8C9D-18F1F1044EEE}"/>
              </a:ext>
            </a:extLst>
          </p:cNvPr>
          <p:cNvGrpSpPr/>
          <p:nvPr/>
        </p:nvGrpSpPr>
        <p:grpSpPr>
          <a:xfrm>
            <a:off x="747035" y="4875025"/>
            <a:ext cx="10386992" cy="525082"/>
            <a:chOff x="105840" y="2774880"/>
            <a:chExt cx="7989480" cy="552960"/>
          </a:xfrm>
        </p:grpSpPr>
        <p:sp>
          <p:nvSpPr>
            <p:cNvPr id="7" name="Left Brace 4">
              <a:extLst>
                <a:ext uri="{FF2B5EF4-FFF2-40B4-BE49-F238E27FC236}">
                  <a16:creationId xmlns:a16="http://schemas.microsoft.com/office/drawing/2014/main" id="{AC470571-C7F2-3058-254F-B24FC24647F8}"/>
                </a:ext>
              </a:extLst>
            </p:cNvPr>
            <p:cNvSpPr/>
            <p:nvPr/>
          </p:nvSpPr>
          <p:spPr>
            <a:xfrm rot="5400000">
              <a:off x="1530720" y="2405520"/>
              <a:ext cx="242640" cy="160164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76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9" name="Left Brace 5">
              <a:extLst>
                <a:ext uri="{FF2B5EF4-FFF2-40B4-BE49-F238E27FC236}">
                  <a16:creationId xmlns:a16="http://schemas.microsoft.com/office/drawing/2014/main" id="{A6D17EE8-67A5-4346-18ED-917C8A164CE9}"/>
                </a:ext>
              </a:extLst>
            </p:cNvPr>
            <p:cNvSpPr/>
            <p:nvPr/>
          </p:nvSpPr>
          <p:spPr>
            <a:xfrm rot="5400000">
              <a:off x="3299760" y="2287800"/>
              <a:ext cx="242640" cy="183744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76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1" name="Left Brace 14">
              <a:extLst>
                <a:ext uri="{FF2B5EF4-FFF2-40B4-BE49-F238E27FC236}">
                  <a16:creationId xmlns:a16="http://schemas.microsoft.com/office/drawing/2014/main" id="{6C7CD255-068C-C6AF-D22C-247FF3061D8A}"/>
                </a:ext>
              </a:extLst>
            </p:cNvPr>
            <p:cNvSpPr/>
            <p:nvPr/>
          </p:nvSpPr>
          <p:spPr>
            <a:xfrm rot="5400000">
              <a:off x="5177520" y="2287800"/>
              <a:ext cx="242640" cy="183744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76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3" name="Left Brace 16">
              <a:extLst>
                <a:ext uri="{FF2B5EF4-FFF2-40B4-BE49-F238E27FC236}">
                  <a16:creationId xmlns:a16="http://schemas.microsoft.com/office/drawing/2014/main" id="{6B6572C1-66F8-0ECD-CD2F-3B38B363B772}"/>
                </a:ext>
              </a:extLst>
            </p:cNvPr>
            <p:cNvSpPr/>
            <p:nvPr/>
          </p:nvSpPr>
          <p:spPr>
            <a:xfrm rot="5400000">
              <a:off x="7055280" y="2287800"/>
              <a:ext cx="242640" cy="183744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>
              <a:solidFill>
                <a:srgbClr val="767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US" sz="1800" b="0" strike="noStrike" spc="-1">
                <a:solidFill>
                  <a:schemeClr val="dk1"/>
                </a:solidFill>
                <a:latin typeface="Calibri"/>
              </a:endParaRPr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6CA7E831-0544-C98C-E271-B8C8897CB1C8}"/>
                </a:ext>
              </a:extLst>
            </p:cNvPr>
            <p:cNvSpPr/>
            <p:nvPr/>
          </p:nvSpPr>
          <p:spPr>
            <a:xfrm>
              <a:off x="105840" y="2774880"/>
              <a:ext cx="1332720" cy="30632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horzOverflow="overflow" lIns="90000" tIns="45000" rIns="90000" bIns="45000" numCol="1" spcCol="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endParaRPr lang="en-US" sz="1400" b="0" i="1" strike="noStrike" spc="-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id="{236D8F38-C8E9-0EDF-0028-4D949456531A}"/>
                </a:ext>
              </a:extLst>
            </p:cNvPr>
            <p:cNvSpPr/>
            <p:nvPr/>
          </p:nvSpPr>
          <p:spPr>
            <a:xfrm>
              <a:off x="1440360" y="2802960"/>
              <a:ext cx="62604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horzOverflow="overflow" lIns="90000" tIns="45000" rIns="90000" bIns="45000" numCol="1" spcCol="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200" b="0" strike="noStrike" spc="-1">
                  <a:solidFill>
                    <a:schemeClr val="dk1"/>
                  </a:solidFill>
                  <a:latin typeface="Calibri"/>
                  <a:ea typeface="Calibri"/>
                </a:rPr>
                <a:t>MC1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2124D3AA-ED85-254E-97D5-ECD17FEB8308}"/>
                </a:ext>
              </a:extLst>
            </p:cNvPr>
            <p:cNvSpPr/>
            <p:nvPr/>
          </p:nvSpPr>
          <p:spPr>
            <a:xfrm>
              <a:off x="3218400" y="2802960"/>
              <a:ext cx="62604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horzOverflow="overflow" lIns="90000" tIns="45000" rIns="90000" bIns="45000" numCol="1" spcCol="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200" b="0" strike="noStrike" spc="-1">
                  <a:solidFill>
                    <a:schemeClr val="dk1"/>
                  </a:solidFill>
                  <a:latin typeface="Calibri"/>
                  <a:ea typeface="Calibri"/>
                </a:rPr>
                <a:t>UC1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TextBox 23">
              <a:extLst>
                <a:ext uri="{FF2B5EF4-FFF2-40B4-BE49-F238E27FC236}">
                  <a16:creationId xmlns:a16="http://schemas.microsoft.com/office/drawing/2014/main" id="{33A8CE6B-9FCA-A902-897B-0D8B88F6AD2E}"/>
                </a:ext>
              </a:extLst>
            </p:cNvPr>
            <p:cNvSpPr/>
            <p:nvPr/>
          </p:nvSpPr>
          <p:spPr>
            <a:xfrm>
              <a:off x="5050800" y="2784960"/>
              <a:ext cx="48096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horzOverflow="overflow" lIns="90000" tIns="45000" rIns="90000" bIns="45000" numCol="1" spcCol="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200" b="0" strike="noStrike" spc="-1">
                  <a:solidFill>
                    <a:schemeClr val="dk1"/>
                  </a:solidFill>
                  <a:latin typeface="Calibri"/>
                  <a:ea typeface="Calibri"/>
                </a:rPr>
                <a:t>UC2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TextBox 26">
              <a:extLst>
                <a:ext uri="{FF2B5EF4-FFF2-40B4-BE49-F238E27FC236}">
                  <a16:creationId xmlns:a16="http://schemas.microsoft.com/office/drawing/2014/main" id="{1E34B01C-ACC4-9BB1-92F2-EC0C42367143}"/>
                </a:ext>
              </a:extLst>
            </p:cNvPr>
            <p:cNvSpPr/>
            <p:nvPr/>
          </p:nvSpPr>
          <p:spPr>
            <a:xfrm>
              <a:off x="6592680" y="2784960"/>
              <a:ext cx="5806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horzOverflow="overflow" lIns="90000" tIns="45000" rIns="90000" bIns="45000" numCol="1" spcCol="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200" b="0" strike="noStrike" spc="-1">
                  <a:solidFill>
                    <a:schemeClr val="dk1"/>
                  </a:solidFill>
                  <a:latin typeface="Calibri"/>
                  <a:ea typeface="Calibri"/>
                </a:rPr>
                <a:t>UC3/2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0923792-DE97-555A-7A37-E0BCF51ABF35}"/>
              </a:ext>
            </a:extLst>
          </p:cNvPr>
          <p:cNvSpPr/>
          <p:nvPr/>
        </p:nvSpPr>
        <p:spPr>
          <a:xfrm>
            <a:off x="9955002" y="5005370"/>
            <a:ext cx="1371181" cy="401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894600" y="2644920"/>
            <a:ext cx="10514880" cy="1753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6000" b="1" strike="noStrike" spc="-1">
                <a:solidFill>
                  <a:schemeClr val="lt1"/>
                </a:solidFill>
                <a:latin typeface="Calibri"/>
              </a:rPr>
              <a:t>Thank you for your attention!</a:t>
            </a:r>
            <a:br>
              <a:rPr sz="6000"/>
            </a:br>
            <a:endParaRPr lang="en-US" sz="6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894600" y="2644920"/>
            <a:ext cx="10514880" cy="1753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6000" b="1" spc="-1">
                <a:solidFill>
                  <a:schemeClr val="lt1"/>
                </a:solidFill>
                <a:latin typeface="Maven Pro Medium"/>
              </a:rPr>
              <a:t>Supplementary</a:t>
            </a:r>
            <a:r>
              <a:rPr lang="en-GB" sz="6000" b="1" strike="noStrike" spc="-1">
                <a:solidFill>
                  <a:schemeClr val="lt1"/>
                </a:solidFill>
                <a:latin typeface="Maven Pro Medium"/>
              </a:rPr>
              <a:t> Material</a:t>
            </a:r>
            <a:br>
              <a:rPr sz="6000" dirty="0"/>
            </a:br>
            <a:endParaRPr lang="en-US" sz="6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Num" idx="21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9F97790-7776-451F-8226-5CA64AC2F4E3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23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Title 12"/>
          <p:cNvSpPr/>
          <p:nvPr/>
        </p:nvSpPr>
        <p:spPr>
          <a:xfrm>
            <a:off x="838800" y="36504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GB" sz="4400" b="1" strike="noStrike" spc="-1">
                <a:solidFill>
                  <a:srgbClr val="000000"/>
                </a:solidFill>
                <a:latin typeface="Maven Pro Medium"/>
              </a:rPr>
              <a:t>ID correction scheme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Text Placeholder 11"/>
          <p:cNvSpPr/>
          <p:nvPr/>
        </p:nvSpPr>
        <p:spPr>
          <a:xfrm>
            <a:off x="838800" y="1825200"/>
            <a:ext cx="6767280" cy="39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800" b="0" strike="noStrike" spc="-1">
                <a:solidFill>
                  <a:srgbClr val="000000"/>
                </a:solidFill>
                <a:latin typeface="Maven Pro Medium"/>
              </a:rPr>
              <a:t> Method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 IDs considered: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GB" sz="2000" b="0" strike="noStrike" spc="-1">
                <a:solidFill>
                  <a:srgbClr val="000000"/>
                </a:solidFill>
                <a:latin typeface="Maven Pro Medium"/>
              </a:rPr>
              <a:t> All current and planned IDs at closest gap settings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GB" sz="2000" b="0" strike="noStrike" spc="-1">
                <a:solidFill>
                  <a:srgbClr val="000000"/>
                </a:solidFill>
                <a:latin typeface="Maven Pro Medium"/>
              </a:rPr>
              <a:t> EPUs set for horizontal polarization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SE" sz="2400" b="0" strike="noStrike" spc="-1">
                <a:solidFill>
                  <a:srgbClr val="000000"/>
                </a:solidFill>
                <a:latin typeface="Maven Pro Medium"/>
              </a:rPr>
              <a:t> </a:t>
            </a: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Global correction of </a:t>
            </a:r>
            <a:r>
              <a:rPr lang="en-GB" sz="2400" b="1" strike="noStrike" spc="-1">
                <a:solidFill>
                  <a:srgbClr val="000000"/>
                </a:solidFill>
                <a:latin typeface="Maven Pro Medium"/>
              </a:rPr>
              <a:t>beta-</a:t>
            </a: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 and </a:t>
            </a:r>
            <a:r>
              <a:rPr lang="en-GB" sz="2400" b="1" strike="noStrike" spc="-1">
                <a:solidFill>
                  <a:srgbClr val="000000"/>
                </a:solidFill>
                <a:latin typeface="Maven Pro Medium"/>
              </a:rPr>
              <a:t>phase-beating</a:t>
            </a: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 at </a:t>
            </a:r>
            <a:r>
              <a:rPr lang="en-GB" sz="2400" b="1" strike="noStrike" spc="-1">
                <a:solidFill>
                  <a:srgbClr val="000000"/>
                </a:solidFill>
                <a:latin typeface="Maven Pro Medium"/>
              </a:rPr>
              <a:t>sextupoles</a:t>
            </a: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 [2, 3]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n-GB" sz="2400" b="0" strike="noStrike" spc="-1">
                <a:solidFill>
                  <a:srgbClr val="000000"/>
                </a:solidFill>
                <a:latin typeface="Maven Pro Medium"/>
              </a:rPr>
              <a:t> Restore the symmetry of the sextupole lattice. No compensation of non-linearities yet.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2" name="Picture 6"/>
          <p:cNvPicPr/>
          <p:nvPr/>
        </p:nvPicPr>
        <p:blipFill>
          <a:blip r:embed="rId2"/>
          <a:stretch/>
        </p:blipFill>
        <p:spPr>
          <a:xfrm>
            <a:off x="7509240" y="1605600"/>
            <a:ext cx="3728880" cy="2875680"/>
          </a:xfrm>
          <a:prstGeom prst="rect">
            <a:avLst/>
          </a:prstGeom>
          <a:ln w="0">
            <a:noFill/>
          </a:ln>
        </p:spPr>
      </p:pic>
      <p:pic>
        <p:nvPicPr>
          <p:cNvPr id="243" name="Picture 7"/>
          <p:cNvPicPr/>
          <p:nvPr/>
        </p:nvPicPr>
        <p:blipFill>
          <a:blip r:embed="rId3"/>
          <a:stretch/>
        </p:blipFill>
        <p:spPr>
          <a:xfrm>
            <a:off x="1063080" y="5579280"/>
            <a:ext cx="4885920" cy="438480"/>
          </a:xfrm>
          <a:prstGeom prst="rect">
            <a:avLst/>
          </a:prstGeom>
          <a:ln w="0">
            <a:noFill/>
          </a:ln>
        </p:spPr>
      </p:pic>
      <p:sp>
        <p:nvSpPr>
          <p:cNvPr id="244" name="TextBox 7"/>
          <p:cNvSpPr/>
          <p:nvPr/>
        </p:nvSpPr>
        <p:spPr>
          <a:xfrm>
            <a:off x="6630120" y="4800600"/>
            <a:ext cx="5486040" cy="137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1400" b="0" strike="noStrike" spc="-1">
                <a:solidFill>
                  <a:srgbClr val="000000"/>
                </a:solidFill>
                <a:latin typeface="Calibri"/>
              </a:rPr>
              <a:t>[2] </a:t>
            </a: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J. Bengtsson and E. Forest, “Global matching of the normalized ring,” AIP Conference Proceedings, vol. 255. AIP, 1992. doi: 10.1063/1.42301.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[3] T. V. Shaftan, J. Bengtsson, and S. L. Kramer, “Control of Dynamic Aperture with Insertion Devices”, in Proc. EPAC'06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8687520" y="124560"/>
            <a:ext cx="2272680" cy="3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b="0" i="1" strike="noStrike" spc="-1">
                <a:solidFill>
                  <a:srgbClr val="000000"/>
                </a:solidFill>
                <a:latin typeface="Calibri"/>
              </a:rPr>
              <a:t>Slide by G. P. Segurana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Num" idx="22"/>
          </p:nvPr>
        </p:nvSpPr>
        <p:spPr>
          <a:xfrm>
            <a:off x="11696760" y="6492960"/>
            <a:ext cx="491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324D22A-F7C3-4BA7-B958-B3A04131F2F0}" type="slidenum">
              <a:rPr lang="en-GB" sz="1600" b="0" strike="noStrike" spc="-1">
                <a:solidFill>
                  <a:schemeClr val="lt1">
                    <a:lumMod val="95000"/>
                  </a:schemeClr>
                </a:solidFill>
                <a:latin typeface="Calibri"/>
              </a:rPr>
              <a:t>24</a:t>
            </a:fld>
            <a:endParaRPr lang="en-US" sz="1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7" name="Title 14"/>
          <p:cNvSpPr/>
          <p:nvPr/>
        </p:nvSpPr>
        <p:spPr>
          <a:xfrm>
            <a:off x="411840" y="330120"/>
            <a:ext cx="1048104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SE" sz="4400" b="1" strike="noStrike" spc="-1">
                <a:solidFill>
                  <a:srgbClr val="000000"/>
                </a:solidFill>
                <a:latin typeface="Maven Pro Medium"/>
              </a:rPr>
              <a:t>Insertion Devices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8" name="Picture 8"/>
          <p:cNvPicPr/>
          <p:nvPr/>
        </p:nvPicPr>
        <p:blipFill>
          <a:blip r:embed="rId2"/>
          <a:stretch/>
        </p:blipFill>
        <p:spPr>
          <a:xfrm>
            <a:off x="6132960" y="2237760"/>
            <a:ext cx="5612760" cy="3707640"/>
          </a:xfrm>
          <a:prstGeom prst="rect">
            <a:avLst/>
          </a:prstGeom>
          <a:ln w="0">
            <a:noFill/>
          </a:ln>
        </p:spPr>
      </p:pic>
      <p:sp>
        <p:nvSpPr>
          <p:cNvPr id="249" name="Text Placeholder 12"/>
          <p:cNvSpPr/>
          <p:nvPr/>
        </p:nvSpPr>
        <p:spPr>
          <a:xfrm>
            <a:off x="838800" y="1825200"/>
            <a:ext cx="5257080" cy="341676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</a:pPr>
            <a:endParaRPr lang="sv-SE" sz="2800" b="0" strike="noStrike" spc="-1">
              <a:solidFill>
                <a:schemeClr val="dk1"/>
              </a:solidFill>
              <a:latin typeface="Maven Pro Medium"/>
            </a:endParaRPr>
          </a:p>
        </p:txBody>
      </p:sp>
      <p:sp>
        <p:nvSpPr>
          <p:cNvPr id="250" name="TextBox 10"/>
          <p:cNvSpPr/>
          <p:nvPr/>
        </p:nvSpPr>
        <p:spPr>
          <a:xfrm>
            <a:off x="1118160" y="5668200"/>
            <a:ext cx="4746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1800" b="0" i="1" strike="noStrike" spc="-1">
                <a:solidFill>
                  <a:schemeClr val="dk1"/>
                </a:solidFill>
                <a:latin typeface="Calibri"/>
              </a:rPr>
              <a:t>*See error model in complementary slides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TextBox 11"/>
          <p:cNvSpPr/>
          <p:nvPr/>
        </p:nvSpPr>
        <p:spPr>
          <a:xfrm>
            <a:off x="6673680" y="1977120"/>
            <a:ext cx="45316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SE" sz="1800" b="0" strike="noStrike" spc="-1">
                <a:solidFill>
                  <a:schemeClr val="dk1"/>
                </a:solidFill>
                <a:latin typeface="Calibri"/>
              </a:rPr>
              <a:t>Tuning knobs: Q1, Q2 and R1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2" name="Picture 13"/>
          <p:cNvPicPr/>
          <p:nvPr/>
        </p:nvPicPr>
        <p:blipFill>
          <a:blip r:embed="rId4"/>
          <a:srcRect t="67715" b="1631"/>
          <a:stretch/>
        </p:blipFill>
        <p:spPr>
          <a:xfrm>
            <a:off x="4942800" y="1219320"/>
            <a:ext cx="7248960" cy="668520"/>
          </a:xfrm>
          <a:prstGeom prst="rect">
            <a:avLst/>
          </a:prstGeom>
          <a:ln w="0">
            <a:noFill/>
          </a:ln>
        </p:spPr>
      </p:pic>
      <p:sp>
        <p:nvSpPr>
          <p:cNvPr id="253" name="Down Arrow 4"/>
          <p:cNvSpPr/>
          <p:nvPr/>
        </p:nvSpPr>
        <p:spPr>
          <a:xfrm>
            <a:off x="5687280" y="914400"/>
            <a:ext cx="164880" cy="304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570C"/>
          </a:solidFill>
          <a:ln>
            <a:solidFill>
              <a:srgbClr val="00260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SE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54" name="Down Arrow 5"/>
          <p:cNvSpPr/>
          <p:nvPr/>
        </p:nvSpPr>
        <p:spPr>
          <a:xfrm>
            <a:off x="5913720" y="914400"/>
            <a:ext cx="164880" cy="304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570C"/>
          </a:solidFill>
          <a:ln>
            <a:solidFill>
              <a:srgbClr val="00260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SE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55" name="Down Arrow 6"/>
          <p:cNvSpPr/>
          <p:nvPr/>
        </p:nvSpPr>
        <p:spPr>
          <a:xfrm>
            <a:off x="6985080" y="914400"/>
            <a:ext cx="164880" cy="304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570C"/>
          </a:solidFill>
          <a:ln>
            <a:solidFill>
              <a:srgbClr val="00260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SE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8687520" y="124560"/>
            <a:ext cx="2272680" cy="33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400" b="0" i="1" strike="noStrike" spc="-1">
                <a:solidFill>
                  <a:srgbClr val="000000"/>
                </a:solidFill>
                <a:latin typeface="Calibri"/>
              </a:rPr>
              <a:t>Slide by G. P. Segurana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60F7BE-AC78-4CA7-B204-0B66DCF5893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D197442-7EF6-416B-A1EE-BD4EB2A0A2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00E25A-6F94-47FA-8D6E-6D985AE5FC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9fb18-5a44-48ee-9bfa-999b37c5a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21768</TotalTime>
  <Words>22</Words>
  <Application>Microsoft Office PowerPoint</Application>
  <PresentationFormat>Widescreen</PresentationFormat>
  <Paragraphs>13</Paragraphs>
  <Slides>24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MAX IV</vt:lpstr>
      <vt:lpstr>MAX IV</vt:lpstr>
      <vt:lpstr>MAX IV</vt:lpstr>
      <vt:lpstr>3. Lattice design strategies</vt:lpstr>
      <vt:lpstr>Outline </vt:lpstr>
      <vt:lpstr>Overview</vt:lpstr>
      <vt:lpstr>Toolkit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Outlook / next steps</vt:lpstr>
      <vt:lpstr>Thank you for your attention! </vt:lpstr>
      <vt:lpstr>Supplementary Material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dc:description/>
  <cp:lastModifiedBy/>
  <cp:revision>561</cp:revision>
  <cp:lastPrinted>2023-12-11T14:42:34Z</cp:lastPrinted>
  <dcterms:created xsi:type="dcterms:W3CDTF">2022-05-19T12:39:22Z</dcterms:created>
  <dcterms:modified xsi:type="dcterms:W3CDTF">2026-10-05T05:50:27Z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PresentationFormat">
    <vt:lpwstr>Widescreen</vt:lpwstr>
  </property>
  <property fmtid="{D5CDD505-2E9C-101B-9397-08002B2CF9AE}" pid="4" name="Slides">
    <vt:i4>5</vt:i4>
  </property>
  <property fmtid="{D5CDD505-2E9C-101B-9397-08002B2CF9AE}" pid="5" name="Tags">
    <vt:lpwstr/>
  </property>
</Properties>
</file>