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9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1427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1427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1427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1427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1427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1427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1427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1427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1427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67BA3E-EF73-A0CB-93A6-C9AB12C1DAEA}" v="334" dt="2026-10-01T12:50:57.798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1427"/>
        </a:fontRef>
        <a:srgbClr val="001427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4D4"/>
          </a:solidFill>
        </a:fill>
      </a:tcStyle>
    </a:wholeTbl>
    <a:band2H>
      <a:tcTxStyle/>
      <a:tcStyle>
        <a:tcBdr/>
        <a:fill>
          <a:solidFill>
            <a:srgbClr val="EBEBEB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1427"/>
        </a:fontRef>
        <a:srgbClr val="001427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3E2E2"/>
          </a:solidFill>
        </a:fill>
      </a:tcStyle>
    </a:wholeTbl>
    <a:band2H>
      <a:tcTxStyle/>
      <a:tcStyle>
        <a:tcBdr/>
        <a:fill>
          <a:solidFill>
            <a:srgbClr val="F1F1F1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1427"/>
        </a:fontRef>
        <a:srgbClr val="001427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BE9E9"/>
          </a:solidFill>
        </a:fill>
      </a:tcStyle>
    </a:wholeTbl>
    <a:band2H>
      <a:tcTxStyle/>
      <a:tcStyle>
        <a:tcBdr/>
        <a:fill>
          <a:solidFill>
            <a:srgbClr val="F5F4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1427"/>
        </a:fontRef>
        <a:srgbClr val="00142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7E7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1427"/>
        </a:fontRef>
        <a:srgbClr val="00142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1427"/>
              </a:solidFill>
              <a:prstDash val="solid"/>
              <a:round/>
            </a:ln>
          </a:top>
          <a:bottom>
            <a:ln w="25400" cap="flat">
              <a:solidFill>
                <a:srgbClr val="001427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1427"/>
              </a:solidFill>
              <a:prstDash val="solid"/>
              <a:round/>
            </a:ln>
          </a:top>
          <a:bottom>
            <a:ln w="25400" cap="flat">
              <a:solidFill>
                <a:srgbClr val="001427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1427"/>
        </a:fontRef>
        <a:srgbClr val="001427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B"/>
          </a:solidFill>
        </a:fill>
      </a:tcStyle>
    </a:wholeTbl>
    <a:band2H>
      <a:tcTxStyle/>
      <a:tcStyle>
        <a:tcBdr/>
        <a:fill>
          <a:solidFill>
            <a:srgbClr val="E6E7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1427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1427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1427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1427"/>
        </a:fontRef>
        <a:srgbClr val="001427"/>
      </a:tcTxStyle>
      <a:tcStyle>
        <a:tcBdr>
          <a:left>
            <a:ln w="12700" cap="flat">
              <a:solidFill>
                <a:srgbClr val="001427"/>
              </a:solidFill>
              <a:prstDash val="solid"/>
              <a:round/>
            </a:ln>
          </a:left>
          <a:right>
            <a:ln w="12700" cap="flat">
              <a:solidFill>
                <a:srgbClr val="001427"/>
              </a:solidFill>
              <a:prstDash val="solid"/>
              <a:round/>
            </a:ln>
          </a:right>
          <a:top>
            <a:ln w="12700" cap="flat">
              <a:solidFill>
                <a:srgbClr val="001427"/>
              </a:solidFill>
              <a:prstDash val="solid"/>
              <a:round/>
            </a:ln>
          </a:top>
          <a:bottom>
            <a:ln w="12700" cap="flat">
              <a:solidFill>
                <a:srgbClr val="001427"/>
              </a:solidFill>
              <a:prstDash val="solid"/>
              <a:round/>
            </a:ln>
          </a:bottom>
          <a:insideH>
            <a:ln w="12700" cap="flat">
              <a:solidFill>
                <a:srgbClr val="001427"/>
              </a:solidFill>
              <a:prstDash val="solid"/>
              <a:round/>
            </a:ln>
          </a:insideH>
          <a:insideV>
            <a:ln w="12700" cap="flat">
              <a:solidFill>
                <a:srgbClr val="001427"/>
              </a:solidFill>
              <a:prstDash val="solid"/>
              <a:round/>
            </a:ln>
          </a:insideV>
        </a:tcBdr>
        <a:fill>
          <a:solidFill>
            <a:srgbClr val="001427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1427"/>
        </a:fontRef>
        <a:srgbClr val="001427"/>
      </a:tcTxStyle>
      <a:tcStyle>
        <a:tcBdr>
          <a:left>
            <a:ln w="12700" cap="flat">
              <a:solidFill>
                <a:srgbClr val="001427"/>
              </a:solidFill>
              <a:prstDash val="solid"/>
              <a:round/>
            </a:ln>
          </a:left>
          <a:right>
            <a:ln w="12700" cap="flat">
              <a:solidFill>
                <a:srgbClr val="001427"/>
              </a:solidFill>
              <a:prstDash val="solid"/>
              <a:round/>
            </a:ln>
          </a:right>
          <a:top>
            <a:ln w="12700" cap="flat">
              <a:solidFill>
                <a:srgbClr val="001427"/>
              </a:solidFill>
              <a:prstDash val="solid"/>
              <a:round/>
            </a:ln>
          </a:top>
          <a:bottom>
            <a:ln w="12700" cap="flat">
              <a:solidFill>
                <a:srgbClr val="001427"/>
              </a:solidFill>
              <a:prstDash val="solid"/>
              <a:round/>
            </a:ln>
          </a:bottom>
          <a:insideH>
            <a:ln w="12700" cap="flat">
              <a:solidFill>
                <a:srgbClr val="001427"/>
              </a:solidFill>
              <a:prstDash val="solid"/>
              <a:round/>
            </a:ln>
          </a:insideH>
          <a:insideV>
            <a:ln w="12700" cap="flat">
              <a:solidFill>
                <a:srgbClr val="001427"/>
              </a:solidFill>
              <a:prstDash val="solid"/>
              <a:round/>
            </a:ln>
          </a:insideV>
        </a:tcBdr>
        <a:fill>
          <a:solidFill>
            <a:srgbClr val="001427">
              <a:alpha val="20000"/>
            </a:srgbClr>
          </a:solidFill>
        </a:fill>
      </a:tcStyle>
    </a:firstCol>
    <a:lastRow>
      <a:tcTxStyle b="on" i="off">
        <a:fontRef idx="major">
          <a:srgbClr val="001427"/>
        </a:fontRef>
        <a:srgbClr val="001427"/>
      </a:tcTxStyle>
      <a:tcStyle>
        <a:tcBdr>
          <a:left>
            <a:ln w="12700" cap="flat">
              <a:solidFill>
                <a:srgbClr val="001427"/>
              </a:solidFill>
              <a:prstDash val="solid"/>
              <a:round/>
            </a:ln>
          </a:left>
          <a:right>
            <a:ln w="12700" cap="flat">
              <a:solidFill>
                <a:srgbClr val="001427"/>
              </a:solidFill>
              <a:prstDash val="solid"/>
              <a:round/>
            </a:ln>
          </a:right>
          <a:top>
            <a:ln w="50800" cap="flat">
              <a:solidFill>
                <a:srgbClr val="001427"/>
              </a:solidFill>
              <a:prstDash val="solid"/>
              <a:round/>
            </a:ln>
          </a:top>
          <a:bottom>
            <a:ln w="12700" cap="flat">
              <a:solidFill>
                <a:srgbClr val="001427"/>
              </a:solidFill>
              <a:prstDash val="solid"/>
              <a:round/>
            </a:ln>
          </a:bottom>
          <a:insideH>
            <a:ln w="12700" cap="flat">
              <a:solidFill>
                <a:srgbClr val="001427"/>
              </a:solidFill>
              <a:prstDash val="solid"/>
              <a:round/>
            </a:ln>
          </a:insideH>
          <a:insideV>
            <a:ln w="12700" cap="flat">
              <a:solidFill>
                <a:srgbClr val="001427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1427"/>
        </a:fontRef>
        <a:srgbClr val="001427"/>
      </a:tcTxStyle>
      <a:tcStyle>
        <a:tcBdr>
          <a:left>
            <a:ln w="12700" cap="flat">
              <a:solidFill>
                <a:srgbClr val="001427"/>
              </a:solidFill>
              <a:prstDash val="solid"/>
              <a:round/>
            </a:ln>
          </a:left>
          <a:right>
            <a:ln w="12700" cap="flat">
              <a:solidFill>
                <a:srgbClr val="001427"/>
              </a:solidFill>
              <a:prstDash val="solid"/>
              <a:round/>
            </a:ln>
          </a:right>
          <a:top>
            <a:ln w="12700" cap="flat">
              <a:solidFill>
                <a:srgbClr val="001427"/>
              </a:solidFill>
              <a:prstDash val="solid"/>
              <a:round/>
            </a:ln>
          </a:top>
          <a:bottom>
            <a:ln w="25400" cap="flat">
              <a:solidFill>
                <a:srgbClr val="001427"/>
              </a:solidFill>
              <a:prstDash val="solid"/>
              <a:round/>
            </a:ln>
          </a:bottom>
          <a:insideH>
            <a:ln w="12700" cap="flat">
              <a:solidFill>
                <a:srgbClr val="001427"/>
              </a:solidFill>
              <a:prstDash val="solid"/>
              <a:round/>
            </a:ln>
          </a:insideH>
          <a:insideV>
            <a:ln w="12700" cap="flat">
              <a:solidFill>
                <a:srgbClr val="001427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is Cullinan" userId="S::fr3716cu@lu.se::211dfee9-d6dd-4f2e-8680-eea0dbef383a" providerId="AD" clId="Web-{2F67BA3E-EF73-A0CB-93A6-C9AB12C1DAEA}"/>
    <pc:docChg chg="modSld">
      <pc:chgData name="Francis Cullinan" userId="S::fr3716cu@lu.se::211dfee9-d6dd-4f2e-8680-eea0dbef383a" providerId="AD" clId="Web-{2F67BA3E-EF73-A0CB-93A6-C9AB12C1DAEA}" dt="2026-10-01T12:50:56.891" v="308" actId="20577"/>
      <pc:docMkLst>
        <pc:docMk/>
      </pc:docMkLst>
      <pc:sldChg chg="modSp">
        <pc:chgData name="Francis Cullinan" userId="S::fr3716cu@lu.se::211dfee9-d6dd-4f2e-8680-eea0dbef383a" providerId="AD" clId="Web-{2F67BA3E-EF73-A0CB-93A6-C9AB12C1DAEA}" dt="2026-10-01T11:12:35.746" v="25" actId="20577"/>
        <pc:sldMkLst>
          <pc:docMk/>
          <pc:sldMk cId="0" sldId="257"/>
        </pc:sldMkLst>
        <pc:spChg chg="mod">
          <ac:chgData name="Francis Cullinan" userId="S::fr3716cu@lu.se::211dfee9-d6dd-4f2e-8680-eea0dbef383a" providerId="AD" clId="Web-{2F67BA3E-EF73-A0CB-93A6-C9AB12C1DAEA}" dt="2026-10-01T11:12:35.746" v="25" actId="20577"/>
          <ac:spMkLst>
            <pc:docMk/>
            <pc:sldMk cId="0" sldId="257"/>
            <ac:spMk id="110" creationId="{00000000-0000-0000-0000-000000000000}"/>
          </ac:spMkLst>
        </pc:spChg>
      </pc:sldChg>
      <pc:sldChg chg="modSp">
        <pc:chgData name="Francis Cullinan" userId="S::fr3716cu@lu.se::211dfee9-d6dd-4f2e-8680-eea0dbef383a" providerId="AD" clId="Web-{2F67BA3E-EF73-A0CB-93A6-C9AB12C1DAEA}" dt="2026-10-01T11:52:14.738" v="170" actId="20577"/>
        <pc:sldMkLst>
          <pc:docMk/>
          <pc:sldMk cId="0" sldId="261"/>
        </pc:sldMkLst>
        <pc:spChg chg="mod">
          <ac:chgData name="Francis Cullinan" userId="S::fr3716cu@lu.se::211dfee9-d6dd-4f2e-8680-eea0dbef383a" providerId="AD" clId="Web-{2F67BA3E-EF73-A0CB-93A6-C9AB12C1DAEA}" dt="2026-10-01T11:52:14.738" v="170" actId="20577"/>
          <ac:spMkLst>
            <pc:docMk/>
            <pc:sldMk cId="0" sldId="261"/>
            <ac:spMk id="136" creationId="{00000000-0000-0000-0000-000000000000}"/>
          </ac:spMkLst>
        </pc:spChg>
      </pc:sldChg>
      <pc:sldChg chg="modSp">
        <pc:chgData name="Francis Cullinan" userId="S::fr3716cu@lu.se::211dfee9-d6dd-4f2e-8680-eea0dbef383a" providerId="AD" clId="Web-{2F67BA3E-EF73-A0CB-93A6-C9AB12C1DAEA}" dt="2026-10-01T11:52:34.301" v="179" actId="20577"/>
        <pc:sldMkLst>
          <pc:docMk/>
          <pc:sldMk cId="0" sldId="262"/>
        </pc:sldMkLst>
        <pc:spChg chg="mod">
          <ac:chgData name="Francis Cullinan" userId="S::fr3716cu@lu.se::211dfee9-d6dd-4f2e-8680-eea0dbef383a" providerId="AD" clId="Web-{2F67BA3E-EF73-A0CB-93A6-C9AB12C1DAEA}" dt="2026-10-01T11:52:34.301" v="179" actId="20577"/>
          <ac:spMkLst>
            <pc:docMk/>
            <pc:sldMk cId="0" sldId="262"/>
            <ac:spMk id="154" creationId="{00000000-0000-0000-0000-000000000000}"/>
          </ac:spMkLst>
        </pc:spChg>
      </pc:sldChg>
      <pc:sldChg chg="addSp delSp modSp">
        <pc:chgData name="Francis Cullinan" userId="S::fr3716cu@lu.se::211dfee9-d6dd-4f2e-8680-eea0dbef383a" providerId="AD" clId="Web-{2F67BA3E-EF73-A0CB-93A6-C9AB12C1DAEA}" dt="2026-10-01T11:54:50.322" v="231"/>
        <pc:sldMkLst>
          <pc:docMk/>
          <pc:sldMk cId="0" sldId="263"/>
        </pc:sldMkLst>
        <pc:spChg chg="mod">
          <ac:chgData name="Francis Cullinan" userId="S::fr3716cu@lu.se::211dfee9-d6dd-4f2e-8680-eea0dbef383a" providerId="AD" clId="Web-{2F67BA3E-EF73-A0CB-93A6-C9AB12C1DAEA}" dt="2026-10-01T11:53:18.272" v="209" actId="20577"/>
          <ac:spMkLst>
            <pc:docMk/>
            <pc:sldMk cId="0" sldId="263"/>
            <ac:spMk id="159" creationId="{00000000-0000-0000-0000-000000000000}"/>
          </ac:spMkLst>
        </pc:spChg>
        <pc:spChg chg="mod">
          <ac:chgData name="Francis Cullinan" userId="S::fr3716cu@lu.se::211dfee9-d6dd-4f2e-8680-eea0dbef383a" providerId="AD" clId="Web-{2F67BA3E-EF73-A0CB-93A6-C9AB12C1DAEA}" dt="2026-10-01T11:53:00.052" v="184" actId="20577"/>
          <ac:spMkLst>
            <pc:docMk/>
            <pc:sldMk cId="0" sldId="263"/>
            <ac:spMk id="160" creationId="{00000000-0000-0000-0000-000000000000}"/>
          </ac:spMkLst>
        </pc:spChg>
        <pc:spChg chg="mod topLvl">
          <ac:chgData name="Francis Cullinan" userId="S::fr3716cu@lu.se::211dfee9-d6dd-4f2e-8680-eea0dbef383a" providerId="AD" clId="Web-{2F67BA3E-EF73-A0CB-93A6-C9AB12C1DAEA}" dt="2026-10-01T11:54:45.166" v="230" actId="1076"/>
          <ac:spMkLst>
            <pc:docMk/>
            <pc:sldMk cId="0" sldId="263"/>
            <ac:spMk id="163" creationId="{00000000-0000-0000-0000-000000000000}"/>
          </ac:spMkLst>
        </pc:spChg>
        <pc:grpChg chg="add">
          <ac:chgData name="Francis Cullinan" userId="S::fr3716cu@lu.se::211dfee9-d6dd-4f2e-8680-eea0dbef383a" providerId="AD" clId="Web-{2F67BA3E-EF73-A0CB-93A6-C9AB12C1DAEA}" dt="2026-10-01T11:54:50.322" v="231"/>
          <ac:grpSpMkLst>
            <pc:docMk/>
            <pc:sldMk cId="0" sldId="263"/>
            <ac:grpSpMk id="2" creationId="{7C391592-3FE0-B595-B616-FDA83B9169A9}"/>
          </ac:grpSpMkLst>
        </pc:grpChg>
        <pc:grpChg chg="del">
          <ac:chgData name="Francis Cullinan" userId="S::fr3716cu@lu.se::211dfee9-d6dd-4f2e-8680-eea0dbef383a" providerId="AD" clId="Web-{2F67BA3E-EF73-A0CB-93A6-C9AB12C1DAEA}" dt="2026-10-01T11:54:19.305" v="227"/>
          <ac:grpSpMkLst>
            <pc:docMk/>
            <pc:sldMk cId="0" sldId="263"/>
            <ac:grpSpMk id="164" creationId="{00000000-0000-0000-0000-000000000000}"/>
          </ac:grpSpMkLst>
        </pc:grpChg>
        <pc:picChg chg="topLvl">
          <ac:chgData name="Francis Cullinan" userId="S::fr3716cu@lu.se::211dfee9-d6dd-4f2e-8680-eea0dbef383a" providerId="AD" clId="Web-{2F67BA3E-EF73-A0CB-93A6-C9AB12C1DAEA}" dt="2026-10-01T11:54:19.305" v="227"/>
          <ac:picMkLst>
            <pc:docMk/>
            <pc:sldMk cId="0" sldId="263"/>
            <ac:picMk id="162" creationId="{00000000-0000-0000-0000-000000000000}"/>
          </ac:picMkLst>
        </pc:picChg>
      </pc:sldChg>
      <pc:sldChg chg="addSp delSp modSp">
        <pc:chgData name="Francis Cullinan" userId="S::fr3716cu@lu.se::211dfee9-d6dd-4f2e-8680-eea0dbef383a" providerId="AD" clId="Web-{2F67BA3E-EF73-A0CB-93A6-C9AB12C1DAEA}" dt="2026-10-01T12:50:56.891" v="308" actId="20577"/>
        <pc:sldMkLst>
          <pc:docMk/>
          <pc:sldMk cId="0" sldId="264"/>
        </pc:sldMkLst>
        <pc:spChg chg="add del mod">
          <ac:chgData name="Francis Cullinan" userId="S::fr3716cu@lu.se::211dfee9-d6dd-4f2e-8680-eea0dbef383a" providerId="AD" clId="Web-{2F67BA3E-EF73-A0CB-93A6-C9AB12C1DAEA}" dt="2026-10-01T11:58:13.659" v="248"/>
          <ac:spMkLst>
            <pc:docMk/>
            <pc:sldMk cId="0" sldId="264"/>
            <ac:spMk id="3" creationId="{05E7B612-5247-F167-8766-87F60219B363}"/>
          </ac:spMkLst>
        </pc:spChg>
        <pc:spChg chg="add del">
          <ac:chgData name="Francis Cullinan" userId="S::fr3716cu@lu.se::211dfee9-d6dd-4f2e-8680-eea0dbef383a" providerId="AD" clId="Web-{2F67BA3E-EF73-A0CB-93A6-C9AB12C1DAEA}" dt="2026-10-01T11:58:12.080" v="247"/>
          <ac:spMkLst>
            <pc:docMk/>
            <pc:sldMk cId="0" sldId="264"/>
            <ac:spMk id="5" creationId="{8978922E-63E1-0EE6-6192-A758B659DFA3}"/>
          </ac:spMkLst>
        </pc:spChg>
        <pc:spChg chg="add mod">
          <ac:chgData name="Francis Cullinan" userId="S::fr3716cu@lu.se::211dfee9-d6dd-4f2e-8680-eea0dbef383a" providerId="AD" clId="Web-{2F67BA3E-EF73-A0CB-93A6-C9AB12C1DAEA}" dt="2026-10-01T11:59:05.364" v="300" actId="20577"/>
          <ac:spMkLst>
            <pc:docMk/>
            <pc:sldMk cId="0" sldId="264"/>
            <ac:spMk id="7" creationId="{82E92029-D43D-764B-E43E-6EAAE3C64B3D}"/>
          </ac:spMkLst>
        </pc:spChg>
        <pc:spChg chg="add del mod">
          <ac:chgData name="Francis Cullinan" userId="S::fr3716cu@lu.se::211dfee9-d6dd-4f2e-8680-eea0dbef383a" providerId="AD" clId="Web-{2F67BA3E-EF73-A0CB-93A6-C9AB12C1DAEA}" dt="2026-10-01T11:58:51.754" v="282"/>
          <ac:spMkLst>
            <pc:docMk/>
            <pc:sldMk cId="0" sldId="264"/>
            <ac:spMk id="166" creationId="{00000000-0000-0000-0000-000000000000}"/>
          </ac:spMkLst>
        </pc:spChg>
        <pc:spChg chg="add del mod">
          <ac:chgData name="Francis Cullinan" userId="S::fr3716cu@lu.se::211dfee9-d6dd-4f2e-8680-eea0dbef383a" providerId="AD" clId="Web-{2F67BA3E-EF73-A0CB-93A6-C9AB12C1DAEA}" dt="2026-10-01T12:50:56.891" v="308" actId="20577"/>
          <ac:spMkLst>
            <pc:docMk/>
            <pc:sldMk cId="0" sldId="264"/>
            <ac:spMk id="168" creationId="{00000000-0000-0000-0000-000000000000}"/>
          </ac:spMkLst>
        </pc:spChg>
      </pc:sldChg>
      <pc:sldChg chg="delSp modSp">
        <pc:chgData name="Francis Cullinan" userId="S::fr3716cu@lu.se::211dfee9-d6dd-4f2e-8680-eea0dbef383a" providerId="AD" clId="Web-{2F67BA3E-EF73-A0CB-93A6-C9AB12C1DAEA}" dt="2026-10-01T11:59:13.880" v="301" actId="1076"/>
        <pc:sldMkLst>
          <pc:docMk/>
          <pc:sldMk cId="0" sldId="265"/>
        </pc:sldMkLst>
        <pc:spChg chg="mod">
          <ac:chgData name="Francis Cullinan" userId="S::fr3716cu@lu.se::211dfee9-d6dd-4f2e-8680-eea0dbef383a" providerId="AD" clId="Web-{2F67BA3E-EF73-A0CB-93A6-C9AB12C1DAEA}" dt="2026-10-01T11:59:13.880" v="301" actId="1076"/>
          <ac:spMkLst>
            <pc:docMk/>
            <pc:sldMk cId="0" sldId="265"/>
            <ac:spMk id="173" creationId="{00000000-0000-0000-0000-000000000000}"/>
          </ac:spMkLst>
        </pc:spChg>
        <pc:spChg chg="del mod">
          <ac:chgData name="Francis Cullinan" userId="S::fr3716cu@lu.se::211dfee9-d6dd-4f2e-8680-eea0dbef383a" providerId="AD" clId="Web-{2F67BA3E-EF73-A0CB-93A6-C9AB12C1DAEA}" dt="2026-10-01T10:11:37.022" v="4"/>
          <ac:spMkLst>
            <pc:docMk/>
            <pc:sldMk cId="0" sldId="265"/>
            <ac:spMk id="175" creationId="{00000000-0000-0000-0000-000000000000}"/>
          </ac:spMkLst>
        </pc:spChg>
      </pc:sldChg>
      <pc:sldChg chg="modSp">
        <pc:chgData name="Francis Cullinan" userId="S::fr3716cu@lu.se::211dfee9-d6dd-4f2e-8680-eea0dbef383a" providerId="AD" clId="Web-{2F67BA3E-EF73-A0CB-93A6-C9AB12C1DAEA}" dt="2026-10-01T12:00:13.273" v="302" actId="1076"/>
        <pc:sldMkLst>
          <pc:docMk/>
          <pc:sldMk cId="0" sldId="266"/>
        </pc:sldMkLst>
        <pc:spChg chg="mod">
          <ac:chgData name="Francis Cullinan" userId="S::fr3716cu@lu.se::211dfee9-d6dd-4f2e-8680-eea0dbef383a" providerId="AD" clId="Web-{2F67BA3E-EF73-A0CB-93A6-C9AB12C1DAEA}" dt="2026-10-01T12:00:13.273" v="302" actId="1076"/>
          <ac:spMkLst>
            <pc:docMk/>
            <pc:sldMk cId="0" sldId="266"/>
            <ac:spMk id="182" creationId="{00000000-0000-0000-0000-000000000000}"/>
          </ac:spMkLst>
        </pc:spChg>
      </pc:sldChg>
      <pc:sldChg chg="delSp modSp">
        <pc:chgData name="Francis Cullinan" userId="S::fr3716cu@lu.se::211dfee9-d6dd-4f2e-8680-eea0dbef383a" providerId="AD" clId="Web-{2F67BA3E-EF73-A0CB-93A6-C9AB12C1DAEA}" dt="2026-10-01T10:11:48.507" v="7"/>
        <pc:sldMkLst>
          <pc:docMk/>
          <pc:sldMk cId="0" sldId="269"/>
        </pc:sldMkLst>
        <pc:spChg chg="del mod">
          <ac:chgData name="Francis Cullinan" userId="S::fr3716cu@lu.se::211dfee9-d6dd-4f2e-8680-eea0dbef383a" providerId="AD" clId="Web-{2F67BA3E-EF73-A0CB-93A6-C9AB12C1DAEA}" dt="2026-10-01T10:11:48.507" v="7"/>
          <ac:spMkLst>
            <pc:docMk/>
            <pc:sldMk cId="0" sldId="269"/>
            <ac:spMk id="209" creationId="{00000000-0000-0000-0000-000000000000}"/>
          </ac:spMkLst>
        </pc:spChg>
      </pc:sldChg>
      <pc:sldChg chg="delSp">
        <pc:chgData name="Francis Cullinan" userId="S::fr3716cu@lu.se::211dfee9-d6dd-4f2e-8680-eea0dbef383a" providerId="AD" clId="Web-{2F67BA3E-EF73-A0CB-93A6-C9AB12C1DAEA}" dt="2026-10-01T10:11:53.116" v="8"/>
        <pc:sldMkLst>
          <pc:docMk/>
          <pc:sldMk cId="0" sldId="271"/>
        </pc:sldMkLst>
        <pc:spChg chg="del">
          <ac:chgData name="Francis Cullinan" userId="S::fr3716cu@lu.se::211dfee9-d6dd-4f2e-8680-eea0dbef383a" providerId="AD" clId="Web-{2F67BA3E-EF73-A0CB-93A6-C9AB12C1DAEA}" dt="2026-10-01T10:11:53.116" v="8"/>
          <ac:spMkLst>
            <pc:docMk/>
            <pc:sldMk cId="0" sldId="271"/>
            <ac:spMk id="22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8" name="Shape 19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\begin{equation}</a:t>
            </a:r>
          </a:p>
          <a:p>
            <a:r>
              <a:t>    R = \frac{\int d\tau \lambda_0^2(\tau)}{\int d\tau \lambda^2(\tau)},</a:t>
            </a:r>
          </a:p>
          <a:p>
            <a:r>
              <a:t>\end{equation}</a:t>
            </a:r>
          </a:p>
          <a:p>
            <a:endParaRPr/>
          </a:p>
          <a:p>
            <a:r>
              <a:t>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og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 descr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6436" y="0"/>
            <a:ext cx="1325564" cy="13255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Bildobjekt 8" descr="Bildobjekt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509" y="1944894"/>
            <a:ext cx="5888982" cy="1988526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Add slide title"/>
          <p:cNvSpPr txBox="1">
            <a:spLocks noGrp="1"/>
          </p:cNvSpPr>
          <p:nvPr>
            <p:ph type="title" hasCustomPrompt="1"/>
          </p:nvPr>
        </p:nvSpPr>
        <p:spPr>
          <a:xfrm>
            <a:off x="0" y="-465835"/>
            <a:ext cx="12192000" cy="341633"/>
          </a:xfrm>
          <a:prstGeom prst="rect">
            <a:avLst/>
          </a:prstGeom>
        </p:spPr>
        <p:txBody>
          <a:bodyPr anchor="t"/>
          <a:lstStyle>
            <a:lvl1pPr algn="l">
              <a:defRPr sz="1800" b="0">
                <a:solidFill>
                  <a:srgbClr val="001427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r>
              <a:t>Add slide title</a:t>
            </a:r>
          </a:p>
        </p:txBody>
      </p:sp>
      <p:sp>
        <p:nvSpPr>
          <p:cNvPr id="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arge text on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line + text on whi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7" descr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6436" y="0"/>
            <a:ext cx="1325564" cy="1325563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Rektangel 1"/>
          <p:cNvSpPr/>
          <p:nvPr/>
        </p:nvSpPr>
        <p:spPr>
          <a:xfrm>
            <a:off x="10485619" y="0"/>
            <a:ext cx="1706381" cy="6858000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4" name="Bildobjekt 14" descr="Bildobjekt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2300" y="6242746"/>
            <a:ext cx="1077913" cy="358082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Klicka här för att ändra mall för rubrikformat"/>
          <p:cNvSpPr txBox="1">
            <a:spLocks noGrp="1"/>
          </p:cNvSpPr>
          <p:nvPr>
            <p:ph type="title" hasCustomPrompt="1"/>
          </p:nvPr>
        </p:nvSpPr>
        <p:spPr>
          <a:xfrm>
            <a:off x="838200" y="365125"/>
            <a:ext cx="9085521" cy="1325563"/>
          </a:xfrm>
          <a:prstGeom prst="rect">
            <a:avLst/>
          </a:prstGeom>
        </p:spPr>
        <p:txBody>
          <a:bodyPr/>
          <a:lstStyle>
            <a:lvl1pPr algn="l">
              <a:defRPr sz="4400">
                <a:solidFill>
                  <a:srgbClr val="000000"/>
                </a:solidFill>
              </a:defRPr>
            </a:lvl1pPr>
          </a:lstStyle>
          <a:p>
            <a:r>
              <a:t>Klicka här för att ändra mall för rubrikformat</a:t>
            </a:r>
          </a:p>
        </p:txBody>
      </p:sp>
      <p:sp>
        <p:nvSpPr>
          <p:cNvPr id="36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200"/>
            <a:ext cx="9085521" cy="4352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line + text on whit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7" descr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6436" y="0"/>
            <a:ext cx="1325564" cy="132556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7" name="Rektangel 1"/>
          <p:cNvGrpSpPr/>
          <p:nvPr/>
        </p:nvGrpSpPr>
        <p:grpSpPr>
          <a:xfrm>
            <a:off x="0" y="6056026"/>
            <a:ext cx="12192000" cy="801975"/>
            <a:chOff x="0" y="0"/>
            <a:chExt cx="12192000" cy="801974"/>
          </a:xfrm>
        </p:grpSpPr>
        <p:sp>
          <p:nvSpPr>
            <p:cNvPr id="45" name="Rectangle"/>
            <p:cNvSpPr/>
            <p:nvPr/>
          </p:nvSpPr>
          <p:spPr>
            <a:xfrm>
              <a:off x="0" y="-1"/>
              <a:ext cx="12192000" cy="80197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" name="NSLS II-MAX IV Workshop"/>
            <p:cNvSpPr txBox="1"/>
            <p:nvPr/>
          </p:nvSpPr>
          <p:spPr>
            <a:xfrm>
              <a:off x="45719" y="234443"/>
              <a:ext cx="12100561" cy="333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>
                  <a:solidFill>
                    <a:srgbClr val="FFFFFF"/>
                  </a:solidFill>
                </a:defRPr>
              </a:lvl1pPr>
            </a:lstStyle>
            <a:p>
              <a:r>
                <a:t>NSLS II-MAX IV Workshop</a:t>
              </a:r>
            </a:p>
          </p:txBody>
        </p:sp>
      </p:grpSp>
      <p:pic>
        <p:nvPicPr>
          <p:cNvPr id="48" name="Bildobjekt 14" descr="Bildobjekt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2300" y="6242746"/>
            <a:ext cx="1077913" cy="358082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481930" cy="1325563"/>
          </a:xfrm>
          <a:prstGeom prst="rect">
            <a:avLst/>
          </a:prstGeom>
        </p:spPr>
        <p:txBody>
          <a:bodyPr/>
          <a:lstStyle>
            <a:lvl1pPr algn="l">
              <a:defRPr sz="4400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50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200"/>
            <a:ext cx="10481930" cy="397365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" name="TextBox 8"/>
          <p:cNvSpPr txBox="1"/>
          <p:nvPr/>
        </p:nvSpPr>
        <p:spPr>
          <a:xfrm>
            <a:off x="202475" y="6272346"/>
            <a:ext cx="1009834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r>
              <a:t>Oct. 2026</a:t>
            </a:r>
          </a:p>
        </p:txBody>
      </p:sp>
      <p:sp>
        <p:nvSpPr>
          <p:cNvPr id="5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20519" y="6525140"/>
            <a:ext cx="310119" cy="30059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ustom Layou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7" descr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6436" y="0"/>
            <a:ext cx="1325564" cy="1325563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>
              <a:defRPr sz="4400">
                <a:solidFill>
                  <a:srgbClr val="001427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line + text on whit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7" descr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6436" y="0"/>
            <a:ext cx="1325564" cy="132556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1" name="Rektangel 1"/>
          <p:cNvGrpSpPr/>
          <p:nvPr/>
        </p:nvGrpSpPr>
        <p:grpSpPr>
          <a:xfrm>
            <a:off x="0" y="6056026"/>
            <a:ext cx="12192000" cy="801975"/>
            <a:chOff x="0" y="0"/>
            <a:chExt cx="12192000" cy="801974"/>
          </a:xfrm>
        </p:grpSpPr>
        <p:sp>
          <p:nvSpPr>
            <p:cNvPr id="69" name="Rectangle"/>
            <p:cNvSpPr/>
            <p:nvPr/>
          </p:nvSpPr>
          <p:spPr>
            <a:xfrm>
              <a:off x="0" y="-1"/>
              <a:ext cx="12192000" cy="80197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" name="MAX 4U MAC Meeting"/>
            <p:cNvSpPr txBox="1"/>
            <p:nvPr/>
          </p:nvSpPr>
          <p:spPr>
            <a:xfrm>
              <a:off x="45719" y="234443"/>
              <a:ext cx="12100561" cy="333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b="1">
                  <a:solidFill>
                    <a:srgbClr val="FFFFFF"/>
                  </a:solidFill>
                </a:defRPr>
              </a:pPr>
              <a:r>
                <a:t>MAX 4</a:t>
              </a:r>
              <a:r>
                <a:rPr baseline="30000"/>
                <a:t>U</a:t>
              </a:r>
              <a:r>
                <a:t> MAC Meeting</a:t>
              </a:r>
            </a:p>
          </p:txBody>
        </p:sp>
      </p:grpSp>
      <p:pic>
        <p:nvPicPr>
          <p:cNvPr id="72" name="Bildobjekt 14" descr="Bildobjekt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2300" y="6242746"/>
            <a:ext cx="1077913" cy="358082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481930" cy="1325563"/>
          </a:xfrm>
          <a:prstGeom prst="rect">
            <a:avLst/>
          </a:prstGeom>
        </p:spPr>
        <p:txBody>
          <a:bodyPr/>
          <a:lstStyle>
            <a:lvl1pPr algn="l">
              <a:defRPr sz="4400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74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200"/>
            <a:ext cx="10481930" cy="397365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TextBox 8"/>
          <p:cNvSpPr txBox="1"/>
          <p:nvPr/>
        </p:nvSpPr>
        <p:spPr>
          <a:xfrm>
            <a:off x="202474" y="6272346"/>
            <a:ext cx="1055376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r>
              <a:t>June 2026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20519" y="6525140"/>
            <a:ext cx="310119" cy="30059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>
              <a:defRPr sz="4400" b="0">
                <a:solidFill>
                  <a:srgbClr val="000000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r>
              <a:t>Title Text</a:t>
            </a:r>
          </a:p>
        </p:txBody>
      </p:sp>
      <p:sp>
        <p:nvSpPr>
          <p:cNvPr id="84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buFont typeface="Arial"/>
              <a:buChar char="•"/>
              <a:defRPr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1pPr>
            <a:lvl2pPr>
              <a:buFont typeface="Arial"/>
              <a:buChar char="•"/>
              <a:defRPr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2pPr>
            <a:lvl3pPr>
              <a:buFont typeface="Arial"/>
              <a:buChar char="•"/>
              <a:defRPr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3pPr>
            <a:lvl4pPr>
              <a:buFont typeface="Arial"/>
              <a:buChar char="•"/>
              <a:defRPr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4pPr>
            <a:lvl5pPr>
              <a:buFont typeface="Arial"/>
              <a:buChar char="•"/>
              <a:defRPr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57575"/>
                </a:solidFill>
                <a:latin typeface="Aptos"/>
                <a:ea typeface="Aptos"/>
                <a:cs typeface="Aptos"/>
                <a:sym typeface="Apto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line + text on whit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ktangel 1"/>
          <p:cNvSpPr/>
          <p:nvPr/>
        </p:nvSpPr>
        <p:spPr>
          <a:xfrm>
            <a:off x="0" y="6056026"/>
            <a:ext cx="12192000" cy="801975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 anchor="ctr"/>
          <a:lstStyle>
            <a:lvl1pPr algn="ctr">
              <a:defRPr b="1">
                <a:solidFill>
                  <a:srgbClr val="FFFFFF"/>
                </a:solidFill>
              </a:defRPr>
            </a:lvl1pPr>
          </a:lstStyle>
          <a:p>
            <a:r>
              <a:t>HarmonLIP, October 2025, ALBA, Barcelona, Spain.</a:t>
            </a:r>
          </a:p>
        </p:txBody>
      </p:sp>
      <p:pic>
        <p:nvPicPr>
          <p:cNvPr id="93" name="Bildobjekt 14" descr="Bildobjekt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2300" y="6242746"/>
            <a:ext cx="1077913" cy="358082"/>
          </a:xfrm>
          <a:prstGeom prst="rect">
            <a:avLst/>
          </a:prstGeom>
          <a:ln w="12700">
            <a:miter lim="400000"/>
          </a:ln>
        </p:spPr>
      </p:pic>
      <p:sp>
        <p:nvSpPr>
          <p:cNvPr id="94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481930" cy="1325563"/>
          </a:xfrm>
          <a:prstGeom prst="rect">
            <a:avLst/>
          </a:prstGeom>
        </p:spPr>
        <p:txBody>
          <a:bodyPr/>
          <a:lstStyle>
            <a:lvl1pPr algn="l"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95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200"/>
            <a:ext cx="10481930" cy="3973654"/>
          </a:xfrm>
          <a:prstGeom prst="rect">
            <a:avLst/>
          </a:prstGeom>
        </p:spPr>
        <p:txBody>
          <a:bodyPr/>
          <a:lstStyle>
            <a:lvl1pPr>
              <a:buFont typeface="Arial"/>
              <a:buChar char="•"/>
              <a:defRPr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  <a:lvl2pPr>
              <a:buFont typeface="Arial"/>
              <a:buChar char="•"/>
              <a:defRPr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2pPr>
            <a:lvl3pPr>
              <a:buFont typeface="Arial"/>
              <a:buChar char="•"/>
              <a:defRPr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3pPr>
            <a:lvl4pPr>
              <a:buFont typeface="Arial"/>
              <a:buChar char="•"/>
              <a:defRPr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4pPr>
            <a:lvl5pPr>
              <a:buFont typeface="Arial"/>
              <a:buChar char="•"/>
              <a:defRPr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-192011" y="6306716"/>
            <a:ext cx="794280" cy="300594"/>
          </a:xfrm>
          <a:prstGeom prst="rect">
            <a:avLst/>
          </a:prstGeom>
        </p:spPr>
        <p:txBody>
          <a:bodyPr wrap="square"/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Picture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66436" y="0"/>
            <a:ext cx="1325564" cy="1325563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Bildobjekt 12" descr="Bildobjekt 12"/>
          <p:cNvPicPr>
            <a:picLocks noChangeAspect="1"/>
          </p:cNvPicPr>
          <p:nvPr/>
        </p:nvPicPr>
        <p:blipFill>
          <a:blip r:embed="rId11">
            <a:alphaModFix amt="19000"/>
          </a:blip>
          <a:stretch>
            <a:fillRect/>
          </a:stretch>
        </p:blipFill>
        <p:spPr>
          <a:xfrm>
            <a:off x="4583112" y="3429000"/>
            <a:ext cx="7841541" cy="3272221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Bildobjekt 7" descr="Bildobjekt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782300" y="6242746"/>
            <a:ext cx="1077913" cy="35808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itle Text"/>
          <p:cNvSpPr txBox="1">
            <a:spLocks noGrp="1"/>
          </p:cNvSpPr>
          <p:nvPr>
            <p:ph type="title"/>
          </p:nvPr>
        </p:nvSpPr>
        <p:spPr>
          <a:xfrm>
            <a:off x="838200" y="2170930"/>
            <a:ext cx="10515600" cy="1754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6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B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ransition spd="med"/>
  <p:txStyles>
    <p:titleStyle>
      <a:lvl1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0" baseline="0">
          <a:solidFill>
            <a:srgbClr val="FFFFFF"/>
          </a:solidFill>
          <a:uFillTx/>
          <a:latin typeface="Maven Pro Medium"/>
          <a:ea typeface="Maven Pro Medium"/>
          <a:cs typeface="Maven Pro Medium"/>
          <a:sym typeface="Maven Pro Medium"/>
        </a:defRPr>
      </a:lvl1pPr>
      <a:lvl2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0" baseline="0">
          <a:solidFill>
            <a:srgbClr val="FFFFFF"/>
          </a:solidFill>
          <a:uFillTx/>
          <a:latin typeface="Maven Pro Medium"/>
          <a:ea typeface="Maven Pro Medium"/>
          <a:cs typeface="Maven Pro Medium"/>
          <a:sym typeface="Maven Pro Medium"/>
        </a:defRPr>
      </a:lvl2pPr>
      <a:lvl3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0" baseline="0">
          <a:solidFill>
            <a:srgbClr val="FFFFFF"/>
          </a:solidFill>
          <a:uFillTx/>
          <a:latin typeface="Maven Pro Medium"/>
          <a:ea typeface="Maven Pro Medium"/>
          <a:cs typeface="Maven Pro Medium"/>
          <a:sym typeface="Maven Pro Medium"/>
        </a:defRPr>
      </a:lvl3pPr>
      <a:lvl4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0" baseline="0">
          <a:solidFill>
            <a:srgbClr val="FFFFFF"/>
          </a:solidFill>
          <a:uFillTx/>
          <a:latin typeface="Maven Pro Medium"/>
          <a:ea typeface="Maven Pro Medium"/>
          <a:cs typeface="Maven Pro Medium"/>
          <a:sym typeface="Maven Pro Medium"/>
        </a:defRPr>
      </a:lvl4pPr>
      <a:lvl5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0" baseline="0">
          <a:solidFill>
            <a:srgbClr val="FFFFFF"/>
          </a:solidFill>
          <a:uFillTx/>
          <a:latin typeface="Maven Pro Medium"/>
          <a:ea typeface="Maven Pro Medium"/>
          <a:cs typeface="Maven Pro Medium"/>
          <a:sym typeface="Maven Pro Medium"/>
        </a:defRPr>
      </a:lvl5pPr>
      <a:lvl6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0" baseline="0">
          <a:solidFill>
            <a:srgbClr val="FFFFFF"/>
          </a:solidFill>
          <a:uFillTx/>
          <a:latin typeface="Maven Pro Medium"/>
          <a:ea typeface="Maven Pro Medium"/>
          <a:cs typeface="Maven Pro Medium"/>
          <a:sym typeface="Maven Pro Medium"/>
        </a:defRPr>
      </a:lvl6pPr>
      <a:lvl7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0" baseline="0">
          <a:solidFill>
            <a:srgbClr val="FFFFFF"/>
          </a:solidFill>
          <a:uFillTx/>
          <a:latin typeface="Maven Pro Medium"/>
          <a:ea typeface="Maven Pro Medium"/>
          <a:cs typeface="Maven Pro Medium"/>
          <a:sym typeface="Maven Pro Medium"/>
        </a:defRPr>
      </a:lvl7pPr>
      <a:lvl8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0" baseline="0">
          <a:solidFill>
            <a:srgbClr val="FFFFFF"/>
          </a:solidFill>
          <a:uFillTx/>
          <a:latin typeface="Maven Pro Medium"/>
          <a:ea typeface="Maven Pro Medium"/>
          <a:cs typeface="Maven Pro Medium"/>
          <a:sym typeface="Maven Pro Medium"/>
        </a:defRPr>
      </a:lvl8pPr>
      <a:lvl9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0" baseline="0">
          <a:solidFill>
            <a:srgbClr val="FFFFFF"/>
          </a:solidFill>
          <a:uFillTx/>
          <a:latin typeface="Maven Pro Medium"/>
          <a:ea typeface="Maven Pro Medium"/>
          <a:cs typeface="Maven Pro Medium"/>
          <a:sym typeface="Maven Pro Medium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❑"/>
        <a:tabLst/>
        <a:defRPr sz="2800" b="0" i="0" u="none" strike="noStrike" cap="none" spc="0" baseline="0">
          <a:solidFill>
            <a:srgbClr val="001427"/>
          </a:solidFill>
          <a:uFillTx/>
          <a:latin typeface="Maven Pro Medium"/>
          <a:ea typeface="Maven Pro Medium"/>
          <a:cs typeface="Maven Pro Medium"/>
          <a:sym typeface="Maven Pro Medium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❑"/>
        <a:tabLst/>
        <a:defRPr sz="2800" b="0" i="0" u="none" strike="noStrike" cap="none" spc="0" baseline="0">
          <a:solidFill>
            <a:srgbClr val="001427"/>
          </a:solidFill>
          <a:uFillTx/>
          <a:latin typeface="Maven Pro Medium"/>
          <a:ea typeface="Maven Pro Medium"/>
          <a:cs typeface="Maven Pro Medium"/>
          <a:sym typeface="Maven Pro Medium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❑"/>
        <a:tabLst/>
        <a:defRPr sz="2800" b="0" i="0" u="none" strike="noStrike" cap="none" spc="0" baseline="0">
          <a:solidFill>
            <a:srgbClr val="001427"/>
          </a:solidFill>
          <a:uFillTx/>
          <a:latin typeface="Maven Pro Medium"/>
          <a:ea typeface="Maven Pro Medium"/>
          <a:cs typeface="Maven Pro Medium"/>
          <a:sym typeface="Maven Pro Medium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❑"/>
        <a:tabLst/>
        <a:defRPr sz="2800" b="0" i="0" u="none" strike="noStrike" cap="none" spc="0" baseline="0">
          <a:solidFill>
            <a:srgbClr val="001427"/>
          </a:solidFill>
          <a:uFillTx/>
          <a:latin typeface="Maven Pro Medium"/>
          <a:ea typeface="Maven Pro Medium"/>
          <a:cs typeface="Maven Pro Medium"/>
          <a:sym typeface="Maven Pro Medium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❑"/>
        <a:tabLst/>
        <a:defRPr sz="2800" b="0" i="0" u="none" strike="noStrike" cap="none" spc="0" baseline="0">
          <a:solidFill>
            <a:srgbClr val="001427"/>
          </a:solidFill>
          <a:uFillTx/>
          <a:latin typeface="Maven Pro Medium"/>
          <a:ea typeface="Maven Pro Medium"/>
          <a:cs typeface="Maven Pro Medium"/>
          <a:sym typeface="Maven Pro Medium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800" b="0" i="0" u="none" strike="noStrike" cap="none" spc="0" baseline="0">
          <a:solidFill>
            <a:srgbClr val="001427"/>
          </a:solidFill>
          <a:uFillTx/>
          <a:latin typeface="Maven Pro Medium"/>
          <a:ea typeface="Maven Pro Medium"/>
          <a:cs typeface="Maven Pro Medium"/>
          <a:sym typeface="Maven Pro Medium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800" b="0" i="0" u="none" strike="noStrike" cap="none" spc="0" baseline="0">
          <a:solidFill>
            <a:srgbClr val="001427"/>
          </a:solidFill>
          <a:uFillTx/>
          <a:latin typeface="Maven Pro Medium"/>
          <a:ea typeface="Maven Pro Medium"/>
          <a:cs typeface="Maven Pro Medium"/>
          <a:sym typeface="Maven Pro Medium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800" b="0" i="0" u="none" strike="noStrike" cap="none" spc="0" baseline="0">
          <a:solidFill>
            <a:srgbClr val="001427"/>
          </a:solidFill>
          <a:uFillTx/>
          <a:latin typeface="Maven Pro Medium"/>
          <a:ea typeface="Maven Pro Medium"/>
          <a:cs typeface="Maven Pro Medium"/>
          <a:sym typeface="Maven Pro Medium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800" b="0" i="0" u="none" strike="noStrike" cap="none" spc="0" baseline="0">
          <a:solidFill>
            <a:srgbClr val="001427"/>
          </a:solidFill>
          <a:uFillTx/>
          <a:latin typeface="Maven Pro Medium"/>
          <a:ea typeface="Maven Pro Medium"/>
          <a:cs typeface="Maven Pro Medium"/>
          <a:sym typeface="Maven Pro Medium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itle 1"/>
          <p:cNvSpPr txBox="1">
            <a:spLocks noGrp="1"/>
          </p:cNvSpPr>
          <p:nvPr>
            <p:ph type="title"/>
          </p:nvPr>
        </p:nvSpPr>
        <p:spPr>
          <a:xfrm>
            <a:off x="742664" y="1985927"/>
            <a:ext cx="10515601" cy="923331"/>
          </a:xfrm>
          <a:prstGeom prst="rect">
            <a:avLst/>
          </a:prstGeom>
        </p:spPr>
        <p:txBody>
          <a:bodyPr/>
          <a:lstStyle>
            <a:lvl1pPr defTabSz="832104">
              <a:defRPr sz="5460"/>
            </a:lvl1pPr>
          </a:lstStyle>
          <a:p>
            <a:r>
              <a:t>5. Collective Effects</a:t>
            </a:r>
          </a:p>
        </p:txBody>
      </p:sp>
      <p:sp>
        <p:nvSpPr>
          <p:cNvPr id="106" name="TextBox 2"/>
          <p:cNvSpPr txBox="1"/>
          <p:nvPr/>
        </p:nvSpPr>
        <p:spPr>
          <a:xfrm>
            <a:off x="2280500" y="3437521"/>
            <a:ext cx="7825314" cy="11081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</a:defRPr>
            </a:pPr>
            <a:r>
              <a:t>NSLS II-MAX IV workshop</a:t>
            </a:r>
          </a:p>
          <a:p>
            <a:pPr algn="ctr">
              <a:defRPr sz="3600" b="1">
                <a:solidFill>
                  <a:srgbClr val="FFFFFF"/>
                </a:solidFill>
              </a:defRPr>
            </a:pPr>
            <a:r>
              <a:t>5-6 Oct. 2026</a:t>
            </a:r>
          </a:p>
        </p:txBody>
      </p:sp>
      <p:sp>
        <p:nvSpPr>
          <p:cNvPr id="107" name="TextBox 4"/>
          <p:cNvSpPr txBox="1"/>
          <p:nvPr/>
        </p:nvSpPr>
        <p:spPr>
          <a:xfrm>
            <a:off x="3167759" y="5073921"/>
            <a:ext cx="6050796" cy="876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spAutoFit/>
          </a:bodyPr>
          <a:lstStyle>
            <a:lvl1pPr algn="ctr">
              <a:defRPr sz="2800" b="1">
                <a:solidFill>
                  <a:srgbClr val="FFFFFF"/>
                </a:solidFill>
              </a:defRPr>
            </a:lvl1pPr>
          </a:lstStyle>
          <a:p>
            <a:r>
              <a:t>Francis Cullinan, Murilo Barbosa Alves MAX IV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Outline	</a:t>
            </a:r>
          </a:p>
        </p:txBody>
      </p:sp>
      <p:sp>
        <p:nvSpPr>
          <p:cNvPr id="110" name="Text Placeholder 2"/>
          <p:cNvSpPr txBox="1">
            <a:spLocks noGrp="1"/>
          </p:cNvSpPr>
          <p:nvPr>
            <p:ph type="body" idx="1"/>
          </p:nvPr>
        </p:nvSpPr>
        <p:spPr>
          <a:xfrm>
            <a:off x="482600" y="1797327"/>
            <a:ext cx="11498834" cy="3973655"/>
          </a:xfrm>
          <a:prstGeom prst="rect">
            <a:avLst/>
          </a:prstGeom>
        </p:spPr>
        <p:txBody>
          <a:bodyPr lIns="45719" tIns="45720" rIns="45719" bIns="45720" anchor="t">
            <a:normAutofit/>
          </a:bodyPr>
          <a:lstStyle/>
          <a:p>
            <a:pPr defTabSz="905255">
              <a:lnSpc>
                <a:spcPct val="150000"/>
              </a:lnSpc>
              <a:spcBef>
                <a:spcPts val="900"/>
              </a:spcBef>
              <a:buFont typeface="Arial"/>
              <a:buChar char="•"/>
              <a:defRPr sz="2772"/>
            </a:pPr>
            <a:r>
              <a:rPr sz="2750"/>
              <a:t>Single-bunch </a:t>
            </a:r>
            <a:r>
              <a:rPr lang="en-US" sz="2750"/>
              <a:t>instabilities</a:t>
            </a:r>
            <a:endParaRPr lang="en-US" sz="2772"/>
          </a:p>
          <a:p>
            <a:pPr defTabSz="905255">
              <a:lnSpc>
                <a:spcPct val="150000"/>
              </a:lnSpc>
              <a:spcBef>
                <a:spcPts val="900"/>
              </a:spcBef>
              <a:buFont typeface="Arial"/>
              <a:buChar char="•"/>
              <a:defRPr sz="2772"/>
            </a:pPr>
            <a:r>
              <a:rPr lang="en-US" sz="2750"/>
              <a:t>Bunch</a:t>
            </a:r>
            <a:r>
              <a:rPr sz="2750"/>
              <a:t> lengthening and mode-1 instability</a:t>
            </a:r>
            <a:endParaRPr lang="en-US" sz="2750"/>
          </a:p>
          <a:p>
            <a:pPr defTabSz="905255">
              <a:lnSpc>
                <a:spcPct val="150000"/>
              </a:lnSpc>
              <a:spcBef>
                <a:spcPts val="900"/>
              </a:spcBef>
              <a:buSzTx/>
              <a:buFont typeface="Arial"/>
              <a:buChar char="•"/>
              <a:defRPr sz="2772"/>
            </a:pPr>
            <a:r>
              <a:rPr sz="2750"/>
              <a:t>Predictions for MAX4</a:t>
            </a:r>
            <a:r>
              <a:rPr sz="2750" baseline="31999"/>
              <a:t>U</a:t>
            </a:r>
            <a:r>
              <a:rPr sz="2750"/>
              <a:t>,</a:t>
            </a:r>
            <a:r>
              <a:rPr sz="2750" baseline="31999"/>
              <a:t> </a:t>
            </a:r>
            <a:r>
              <a:rPr sz="2750"/>
              <a:t>experiments on present R3 ring</a:t>
            </a:r>
          </a:p>
          <a:p>
            <a:pPr lvl="1" defTabSz="905255">
              <a:spcBef>
                <a:spcPts val="900"/>
              </a:spcBef>
              <a:buFont typeface="Courier New"/>
              <a:buChar char="o"/>
              <a:defRPr sz="2772"/>
            </a:pPr>
            <a:r>
              <a:rPr sz="2750"/>
              <a:t>Reuse of majority of vacuum chambers (impedance budget)</a:t>
            </a:r>
          </a:p>
          <a:p>
            <a:pPr lvl="1" defTabSz="905255">
              <a:spcBef>
                <a:spcPts val="900"/>
              </a:spcBef>
              <a:buFont typeface="Courier New"/>
              <a:buChar char="o"/>
              <a:defRPr sz="2772"/>
            </a:pPr>
            <a:r>
              <a:rPr sz="2750"/>
              <a:t>Components of RF system available (performance to be demonstrated)</a:t>
            </a:r>
          </a:p>
        </p:txBody>
      </p:sp>
      <p:sp>
        <p:nvSpPr>
          <p:cNvPr id="111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839309" y="6544514"/>
            <a:ext cx="207130" cy="300594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/>
          <a:lstStyle>
            <a:lvl1pPr algn="ctr">
              <a:defRPr>
                <a:solidFill>
                  <a:srgbClr val="F2F2F2"/>
                </a:solidFill>
              </a:defRPr>
            </a:lvl1pPr>
          </a:lstStyle>
          <a:p>
            <a:fld id="{86CB4B4D-7CA3-9044-876B-883B54F8677D}" type="slidenum">
              <a:t>2</a:t>
            </a:fld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tle 1"/>
          <p:cNvSpPr txBox="1">
            <a:spLocks noGrp="1"/>
          </p:cNvSpPr>
          <p:nvPr>
            <p:ph type="title"/>
          </p:nvPr>
        </p:nvSpPr>
        <p:spPr>
          <a:xfrm>
            <a:off x="838200" y="55744"/>
            <a:ext cx="10481930" cy="1325564"/>
          </a:xfrm>
          <a:prstGeom prst="rect">
            <a:avLst/>
          </a:prstGeom>
        </p:spPr>
        <p:txBody>
          <a:bodyPr/>
          <a:lstStyle/>
          <a:p>
            <a:r>
              <a:t>R3 vs. TDR-1</a:t>
            </a:r>
          </a:p>
        </p:txBody>
      </p:sp>
      <p:sp>
        <p:nvSpPr>
          <p:cNvPr id="11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11523508" y="6525140"/>
            <a:ext cx="207130" cy="300595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graphicFrame>
        <p:nvGraphicFramePr>
          <p:cNvPr id="115" name="Group 4"/>
          <p:cNvGraphicFramePr/>
          <p:nvPr/>
        </p:nvGraphicFramePr>
        <p:xfrm>
          <a:off x="636965" y="1242747"/>
          <a:ext cx="9102881" cy="436773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2407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6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98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61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0736">
                <a:tc>
                  <a:txBody>
                    <a:bodyPr/>
                    <a:lstStyle/>
                    <a:p>
                      <a:pPr algn="l">
                        <a:defRPr sz="1600">
                          <a:latin typeface="Open Sans"/>
                          <a:ea typeface="Open Sans"/>
                          <a:cs typeface="Open Sans"/>
                          <a:sym typeface="Open Sans"/>
                        </a:defRPr>
                      </a:pPr>
                      <a:endParaRPr/>
                    </a:p>
                  </a:txBody>
                  <a:tcPr marL="12700" marR="12700" marT="12700" marB="12700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600" b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defRPr>
                      </a:pPr>
                      <a:r>
                        <a:t>R3</a:t>
                      </a:r>
                      <a:r>
                        <a:rPr b="0">
                          <a:solidFill>
                            <a:srgbClr val="001427"/>
                          </a:solidFill>
                        </a:rPr>
                        <a:t> </a:t>
                      </a:r>
                      <a:br>
                        <a:rPr b="0">
                          <a:solidFill>
                            <a:srgbClr val="001427"/>
                          </a:solidFill>
                        </a:rPr>
                      </a:br>
                      <a:r>
                        <a:t>(as designed)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600" b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defRPr>
                      </a:pPr>
                      <a:r>
                        <a:t>MAX 4</a:t>
                      </a:r>
                      <a:r>
                        <a:rPr baseline="30000"/>
                        <a:t>U</a:t>
                      </a:r>
                      <a:r>
                        <a:rPr b="0">
                          <a:solidFill>
                            <a:srgbClr val="001427"/>
                          </a:solidFill>
                        </a:rPr>
                        <a:t> </a:t>
                      </a:r>
                      <a:br>
                        <a:rPr b="0">
                          <a:solidFill>
                            <a:srgbClr val="001427"/>
                          </a:solidFill>
                        </a:rPr>
                      </a:br>
                      <a:r>
                        <a:t>(TDR-1)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600" b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defRPr>
                      </a:pPr>
                      <a:r>
                        <a:t>Units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110">
                <a:tc>
                  <a:txBody>
                    <a:bodyPr/>
                    <a:lstStyle/>
                    <a:p>
                      <a:pPr algn="l" defTabSz="457200">
                        <a:spcBef>
                          <a:spcPts val="1600"/>
                        </a:spcBef>
                        <a:defRPr sz="1600">
                          <a:latin typeface="Open Sans"/>
                          <a:ea typeface="Open Sans"/>
                          <a:cs typeface="Open Sans"/>
                          <a:sym typeface="Open Sans"/>
                        </a:defRPr>
                      </a:pPr>
                      <a:r>
                        <a:t>Natural emittance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001427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328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001427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65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001427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pm rad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110">
                <a:tc>
                  <a:txBody>
                    <a:bodyPr/>
                    <a:lstStyle/>
                    <a:p>
                      <a:pPr algn="l" defTabSz="457200">
                        <a:spcBef>
                          <a:spcPts val="1600"/>
                        </a:spcBef>
                        <a:defRPr sz="1600" b="1">
                          <a:latin typeface="Open Sans"/>
                          <a:ea typeface="Open Sans"/>
                          <a:cs typeface="Open Sans"/>
                          <a:sym typeface="Open Sans"/>
                        </a:defRPr>
                      </a:pPr>
                      <a:r>
                        <a:t>Natural energy spread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solidFill>
                      <a:schemeClr val="accent4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600" b="1">
                          <a:latin typeface="Open Sans"/>
                          <a:ea typeface="Open Sans"/>
                          <a:cs typeface="Open Sans"/>
                          <a:sym typeface="Open Sans"/>
                        </a:defRPr>
                      </a:pPr>
                      <a:r>
                        <a:t>7.7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solidFill>
                      <a:schemeClr val="accent4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600" b="1">
                          <a:latin typeface="Open Sans"/>
                          <a:ea typeface="Open Sans"/>
                          <a:cs typeface="Open Sans"/>
                          <a:sym typeface="Open Sans"/>
                        </a:defRPr>
                      </a:pPr>
                      <a:r>
                        <a:t>8.5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solidFill>
                      <a:schemeClr val="accent4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600" b="1">
                          <a:latin typeface="Open Sans"/>
                          <a:ea typeface="Open Sans"/>
                          <a:cs typeface="Open Sans"/>
                          <a:sym typeface="Open Sans"/>
                        </a:defRPr>
                      </a:pPr>
                      <a:r>
                        <a:t>10</a:t>
                      </a:r>
                      <a:r>
                        <a:rPr baseline="31999"/>
                        <a:t>-4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solidFill>
                      <a:schemeClr val="accent4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110">
                <a:tc>
                  <a:txBody>
                    <a:bodyPr/>
                    <a:lstStyle/>
                    <a:p>
                      <a:pPr algn="l" defTabSz="457200">
                        <a:spcBef>
                          <a:spcPts val="1600"/>
                        </a:spcBef>
                        <a:defRPr sz="1600">
                          <a:latin typeface="Open Sans"/>
                          <a:ea typeface="Open Sans"/>
                          <a:cs typeface="Open Sans"/>
                          <a:sym typeface="Open Sans"/>
                        </a:defRPr>
                      </a:pPr>
                      <a:r>
                        <a:t>RF voltage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001427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1.8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001427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1.0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001427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MV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9921">
                <a:tc>
                  <a:txBody>
                    <a:bodyPr/>
                    <a:lstStyle/>
                    <a:p>
                      <a:pPr algn="l" defTabSz="457200">
                        <a:spcBef>
                          <a:spcPts val="1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001427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Momentum compaction factor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solidFill>
                      <a:schemeClr val="accent4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001427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3.06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solidFill>
                      <a:schemeClr val="accent4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600" b="1">
                          <a:latin typeface="Open Sans"/>
                          <a:ea typeface="Open Sans"/>
                          <a:cs typeface="Open Sans"/>
                          <a:sym typeface="Open Sans"/>
                        </a:defRPr>
                      </a:pPr>
                      <a:r>
                        <a:t>0.53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solidFill>
                      <a:schemeClr val="accent4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600" b="1">
                          <a:latin typeface="Open Sans"/>
                          <a:ea typeface="Open Sans"/>
                          <a:cs typeface="Open Sans"/>
                          <a:sym typeface="Open Sans"/>
                        </a:defRPr>
                      </a:pPr>
                      <a:r>
                        <a:t>10</a:t>
                      </a:r>
                      <a:r>
                        <a:rPr baseline="31999"/>
                        <a:t>-4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solidFill>
                      <a:schemeClr val="accent4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l" defTabSz="457200">
                        <a:spcBef>
                          <a:spcPts val="1600"/>
                        </a:spcBef>
                        <a:defRPr sz="1600">
                          <a:latin typeface="Open Sans"/>
                          <a:ea typeface="Open Sans"/>
                          <a:cs typeface="Open Sans"/>
                          <a:sym typeface="Open Sans"/>
                        </a:defRPr>
                      </a:pPr>
                      <a:r>
                        <a:t>Energy loss per turn (dipoles)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600">
                          <a:latin typeface="Open Sans"/>
                          <a:ea typeface="Open Sans"/>
                          <a:cs typeface="Open Sans"/>
                          <a:sym typeface="Open Sans"/>
                        </a:defRPr>
                      </a:pPr>
                      <a:r>
                        <a:t>360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600">
                          <a:latin typeface="Open Sans"/>
                          <a:ea typeface="Open Sans"/>
                          <a:cs typeface="Open Sans"/>
                          <a:sym typeface="Open Sans"/>
                        </a:defRPr>
                      </a:pPr>
                      <a:r>
                        <a:t>474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001427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keV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110">
                <a:tc>
                  <a:txBody>
                    <a:bodyPr/>
                    <a:lstStyle/>
                    <a:p>
                      <a:pPr algn="l" defTabSz="457200">
                        <a:spcBef>
                          <a:spcPts val="1600"/>
                        </a:spcBef>
                        <a:defRPr sz="1600" b="1">
                          <a:latin typeface="Open Sans"/>
                          <a:ea typeface="Open Sans"/>
                          <a:cs typeface="Open Sans"/>
                          <a:sym typeface="Open Sans"/>
                        </a:defRPr>
                      </a:pPr>
                      <a:r>
                        <a:t>Natural bunch length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solidFill>
                      <a:schemeClr val="accent4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001427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29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solidFill>
                      <a:schemeClr val="accent4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001427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19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solidFill>
                      <a:schemeClr val="accent4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001427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ps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solidFill>
                      <a:schemeClr val="accent4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110">
                <a:tc>
                  <a:txBody>
                    <a:bodyPr/>
                    <a:lstStyle/>
                    <a:p>
                      <a:pPr algn="l" defTabSz="457200">
                        <a:spcBef>
                          <a:spcPts val="1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001427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Synchrotron frequency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001427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1274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001427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376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001427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Hz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110">
                <a:tc>
                  <a:txBody>
                    <a:bodyPr/>
                    <a:lstStyle/>
                    <a:p>
                      <a:pPr algn="l" defTabSz="457200">
                        <a:spcBef>
                          <a:spcPts val="1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001427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Average 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solidFill>
                      <a:schemeClr val="accent4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001427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3.73 / 6.85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solidFill>
                      <a:schemeClr val="accent4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001427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3.18 / 6.13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solidFill>
                      <a:schemeClr val="accent4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001427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solidFill>
                      <a:schemeClr val="accent4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110">
                <a:tc>
                  <a:txBody>
                    <a:bodyPr/>
                    <a:lstStyle/>
                    <a:p>
                      <a:pPr algn="l" defTabSz="457200">
                        <a:spcBef>
                          <a:spcPts val="1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001427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Damping times (H/ V/ L)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001427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15.73 / 29.05 /25.19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600">
                          <a:latin typeface="Open Sans"/>
                          <a:ea typeface="Open Sans"/>
                          <a:cs typeface="Open Sans"/>
                          <a:sym typeface="Open Sans"/>
                        </a:defRPr>
                      </a:pPr>
                      <a:r>
                        <a:t>11.45 / 22.29 / 21.17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001427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ms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2110">
                <a:tc>
                  <a:txBody>
                    <a:bodyPr/>
                    <a:lstStyle/>
                    <a:p>
                      <a:pPr algn="l" defTabSz="457200">
                        <a:spcBef>
                          <a:spcPts val="1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001427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Fill pattern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001427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176/176 buckets filled</a:t>
                      </a:r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457200">
                        <a:spcBef>
                          <a:spcPts val="1600"/>
                        </a:spcBef>
                        <a:defRPr sz="1600">
                          <a:latin typeface="Open Sans"/>
                          <a:ea typeface="Open Sans"/>
                          <a:cs typeface="Open Sans"/>
                          <a:sym typeface="Open Sans"/>
                        </a:defRPr>
                      </a:pPr>
                      <a:endParaRPr/>
                    </a:p>
                  </a:txBody>
                  <a:tcPr marL="12700" marR="12700" marT="12700" marB="12700" anchor="ctr" horzOverflow="overflow">
                    <a:lnL w="12700">
                      <a:solidFill>
                        <a:srgbClr val="001427"/>
                      </a:solidFill>
                    </a:lnL>
                    <a:lnR w="12700">
                      <a:solidFill>
                        <a:srgbClr val="001427"/>
                      </a:solidFill>
                    </a:lnR>
                    <a:lnT w="12700">
                      <a:solidFill>
                        <a:srgbClr val="001427"/>
                      </a:solidFill>
                    </a:lnT>
                    <a:lnB w="12700">
                      <a:solidFill>
                        <a:srgbClr val="001427"/>
                      </a:solidFill>
                    </a:lnB>
                    <a:solidFill>
                      <a:srgbClr val="FFFFF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16" name="Factor of 6 reduction…"/>
          <p:cNvSpPr txBox="1"/>
          <p:nvPr/>
        </p:nvSpPr>
        <p:spPr>
          <a:xfrm>
            <a:off x="9804822" y="3078306"/>
            <a:ext cx="2041995" cy="625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/>
          <a:p>
            <a:r>
              <a:t>Factor of 6 reduction</a:t>
            </a:r>
          </a:p>
          <a:p>
            <a:r>
              <a:t>-&gt;biggest challenge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11" descr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541893" y="1814995"/>
            <a:ext cx="4969604" cy="3727204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Title 1"/>
          <p:cNvSpPr txBox="1">
            <a:spLocks noGrp="1"/>
          </p:cNvSpPr>
          <p:nvPr>
            <p:ph type="title"/>
          </p:nvPr>
        </p:nvSpPr>
        <p:spPr>
          <a:xfrm>
            <a:off x="838200" y="26143"/>
            <a:ext cx="10481930" cy="1325564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t>RF Cavities at MAX IV:</a:t>
            </a:r>
          </a:p>
        </p:txBody>
      </p:sp>
      <p:sp>
        <p:nvSpPr>
          <p:cNvPr id="120" name="Slide Number Placeholder 1"/>
          <p:cNvSpPr txBox="1">
            <a:spLocks noGrp="1"/>
          </p:cNvSpPr>
          <p:nvPr>
            <p:ph type="sldNum" sz="quarter" idx="2"/>
          </p:nvPr>
        </p:nvSpPr>
        <p:spPr>
          <a:xfrm>
            <a:off x="11523508" y="6525140"/>
            <a:ext cx="207130" cy="300595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pic>
        <p:nvPicPr>
          <p:cNvPr id="121" name="Content Placeholder 4" descr="Content Placeholder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0156" y="1058778"/>
            <a:ext cx="3601616" cy="4802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564" y="1058778"/>
            <a:ext cx="3092714" cy="5498159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TextBox 9"/>
          <p:cNvSpPr txBox="1"/>
          <p:nvPr/>
        </p:nvSpPr>
        <p:spPr>
          <a:xfrm>
            <a:off x="4118321" y="4637535"/>
            <a:ext cx="1719617" cy="11290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 b="1">
                <a:solidFill>
                  <a:srgbClr val="FFFF00"/>
                </a:solidFill>
              </a:defRPr>
            </a:pPr>
            <a:r>
              <a:t>300 MHz</a:t>
            </a:r>
          </a:p>
          <a:p>
            <a:pPr>
              <a:defRPr sz="2400" b="1">
                <a:solidFill>
                  <a:srgbClr val="FFFF00"/>
                </a:solidFill>
              </a:defRPr>
            </a:pPr>
            <a:r>
              <a:t>R</a:t>
            </a:r>
            <a:r>
              <a:rPr baseline="-5999"/>
              <a:t>s0</a:t>
            </a:r>
            <a:r>
              <a:t>=2.75 MΩ</a:t>
            </a:r>
          </a:p>
          <a:p>
            <a:pPr>
              <a:defRPr sz="2400" b="1">
                <a:solidFill>
                  <a:srgbClr val="FFFF00"/>
                </a:solidFill>
              </a:defRPr>
            </a:pPr>
            <a:r>
              <a:t>Q</a:t>
            </a:r>
            <a:r>
              <a:rPr baseline="-5999"/>
              <a:t>0</a:t>
            </a:r>
            <a:r>
              <a:t>=20800</a:t>
            </a:r>
          </a:p>
        </p:txBody>
      </p:sp>
      <p:sp>
        <p:nvSpPr>
          <p:cNvPr id="124" name="TextBox 9"/>
          <p:cNvSpPr txBox="1"/>
          <p:nvPr/>
        </p:nvSpPr>
        <p:spPr>
          <a:xfrm>
            <a:off x="8211517" y="5025805"/>
            <a:ext cx="1857901" cy="11290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 b="1">
                <a:solidFill>
                  <a:srgbClr val="FFFF00"/>
                </a:solidFill>
              </a:defRPr>
            </a:pPr>
            <a:r>
              <a:t>500 MHz</a:t>
            </a:r>
          </a:p>
          <a:p>
            <a:pPr>
              <a:defRPr sz="2400" b="1">
                <a:solidFill>
                  <a:srgbClr val="FFFF00"/>
                </a:solidFill>
              </a:defRPr>
            </a:pPr>
            <a:r>
              <a:t>R</a:t>
            </a:r>
            <a:r>
              <a:rPr baseline="-5999"/>
              <a:t>s0</a:t>
            </a:r>
            <a:r>
              <a:t>=4 MΩ</a:t>
            </a:r>
          </a:p>
          <a:p>
            <a:pPr>
              <a:defRPr sz="2400" b="1">
                <a:solidFill>
                  <a:srgbClr val="FFFF00"/>
                </a:solidFill>
              </a:defRPr>
            </a:pPr>
            <a:r>
              <a:t>Q</a:t>
            </a:r>
            <a:r>
              <a:rPr baseline="-5999"/>
              <a:t>0</a:t>
            </a:r>
            <a:r>
              <a:t>=31000</a:t>
            </a:r>
          </a:p>
        </p:txBody>
      </p:sp>
      <p:sp>
        <p:nvSpPr>
          <p:cNvPr id="125" name="TextBox 9"/>
          <p:cNvSpPr txBox="1"/>
          <p:nvPr/>
        </p:nvSpPr>
        <p:spPr>
          <a:xfrm>
            <a:off x="326114" y="5438707"/>
            <a:ext cx="1719617" cy="14973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 b="1">
                <a:solidFill>
                  <a:srgbClr val="FFFF00"/>
                </a:solidFill>
              </a:defRPr>
            </a:pPr>
            <a:r>
              <a:t>100 MHz</a:t>
            </a:r>
          </a:p>
          <a:p>
            <a:pPr>
              <a:defRPr sz="2400" b="1">
                <a:solidFill>
                  <a:srgbClr val="FFFF00"/>
                </a:solidFill>
              </a:defRPr>
            </a:pPr>
            <a:r>
              <a:t>R</a:t>
            </a:r>
            <a:r>
              <a:rPr baseline="-5999"/>
              <a:t>s0</a:t>
            </a:r>
            <a:r>
              <a:t>=1.71 MΩ</a:t>
            </a:r>
          </a:p>
          <a:p>
            <a:pPr>
              <a:defRPr sz="2400" b="1">
                <a:solidFill>
                  <a:srgbClr val="FFFF00"/>
                </a:solidFill>
              </a:defRPr>
            </a:pPr>
            <a:r>
              <a:t>Q</a:t>
            </a:r>
            <a:r>
              <a:rPr baseline="-5999"/>
              <a:t>0</a:t>
            </a:r>
            <a:r>
              <a:t>=20284</a:t>
            </a:r>
          </a:p>
        </p:txBody>
      </p:sp>
      <p:sp>
        <p:nvSpPr>
          <p:cNvPr id="126" name="Slide by Åke Andersson"/>
          <p:cNvSpPr txBox="1"/>
          <p:nvPr/>
        </p:nvSpPr>
        <p:spPr>
          <a:xfrm>
            <a:off x="8529818" y="118782"/>
            <a:ext cx="2249498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t>Slide by Åke Andersson</a:t>
            </a:r>
          </a:p>
        </p:txBody>
      </p:sp>
      <p:sp>
        <p:nvSpPr>
          <p:cNvPr id="127" name="TextBox 8"/>
          <p:cNvSpPr txBox="1"/>
          <p:nvPr/>
        </p:nvSpPr>
        <p:spPr>
          <a:xfrm>
            <a:off x="231577" y="1066776"/>
            <a:ext cx="977861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>
            <a:lvl1pPr>
              <a:defRPr sz="3200" b="1">
                <a:solidFill>
                  <a:srgbClr val="FFFF00"/>
                </a:solidFill>
              </a:defRPr>
            </a:lvl1pPr>
          </a:lstStyle>
          <a:p>
            <a:r>
              <a:t>Main</a:t>
            </a:r>
          </a:p>
        </p:txBody>
      </p:sp>
      <p:sp>
        <p:nvSpPr>
          <p:cNvPr id="128" name="TextBox 8"/>
          <p:cNvSpPr txBox="1"/>
          <p:nvPr/>
        </p:nvSpPr>
        <p:spPr>
          <a:xfrm>
            <a:off x="6707621" y="1206476"/>
            <a:ext cx="781606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>
            <a:lvl1pPr>
              <a:defRPr sz="3200" b="1">
                <a:solidFill>
                  <a:srgbClr val="FFFF00"/>
                </a:solidFill>
              </a:defRPr>
            </a:lvl1pPr>
          </a:lstStyle>
          <a:p>
            <a:r>
              <a:t>HC3</a:t>
            </a:r>
          </a:p>
        </p:txBody>
      </p:sp>
      <p:sp>
        <p:nvSpPr>
          <p:cNvPr id="129" name="TextBox 8"/>
          <p:cNvSpPr txBox="1"/>
          <p:nvPr/>
        </p:nvSpPr>
        <p:spPr>
          <a:xfrm>
            <a:off x="10061377" y="1558488"/>
            <a:ext cx="781606" cy="497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>
            <a:lvl1pPr>
              <a:defRPr sz="3200" b="1">
                <a:solidFill>
                  <a:srgbClr val="FFFF00"/>
                </a:solidFill>
              </a:defRPr>
            </a:lvl1pPr>
          </a:lstStyle>
          <a:p>
            <a:r>
              <a:t>HC5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itle 1"/>
          <p:cNvSpPr txBox="1">
            <a:spLocks noGrp="1"/>
          </p:cNvSpPr>
          <p:nvPr>
            <p:ph type="title"/>
          </p:nvPr>
        </p:nvSpPr>
        <p:spPr>
          <a:xfrm>
            <a:off x="894644" y="2645063"/>
            <a:ext cx="10515601" cy="1754327"/>
          </a:xfrm>
          <a:prstGeom prst="rect">
            <a:avLst/>
          </a:prstGeom>
        </p:spPr>
        <p:txBody>
          <a:bodyPr/>
          <a:lstStyle/>
          <a:p>
            <a:pPr defTabSz="877823">
              <a:defRPr sz="5760"/>
            </a:pPr>
            <a:r>
              <a:t>Single-Bunch Effects</a:t>
            </a:r>
            <a:br/>
            <a:endParaRPr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scaleIths_IDsOpenClosed_TDR1Only_BlueOrange.png" descr="scaleIths_IDsOpenClosed_TDR1Only_BlueOran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078" y="2456908"/>
            <a:ext cx="4216797" cy="316259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scaleIths_IDsOpenClosed_R3Only_wDeliveryChro_BlueOrange.png" descr="scaleIths_IDsOpenClosed_R3Only_wDeliveryChro_BlueOr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393" y="2456908"/>
            <a:ext cx="4216798" cy="3162599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Title 1"/>
          <p:cNvSpPr txBox="1">
            <a:spLocks noGrp="1"/>
          </p:cNvSpPr>
          <p:nvPr>
            <p:ph type="title"/>
          </p:nvPr>
        </p:nvSpPr>
        <p:spPr>
          <a:xfrm>
            <a:off x="855035" y="-182707"/>
            <a:ext cx="10481930" cy="1325564"/>
          </a:xfrm>
          <a:prstGeom prst="rect">
            <a:avLst/>
          </a:prstGeom>
        </p:spPr>
        <p:txBody>
          <a:bodyPr/>
          <a:lstStyle/>
          <a:p>
            <a:r>
              <a:t>Transverse Mode-Coupling Instability</a:t>
            </a:r>
          </a:p>
        </p:txBody>
      </p:sp>
      <p:sp>
        <p:nvSpPr>
          <p:cNvPr id="136" name="Text Placeholder 2"/>
          <p:cNvSpPr txBox="1">
            <a:spLocks noGrp="1"/>
          </p:cNvSpPr>
          <p:nvPr>
            <p:ph type="body" sz="quarter" idx="1"/>
          </p:nvPr>
        </p:nvSpPr>
        <p:spPr>
          <a:xfrm>
            <a:off x="386664" y="914598"/>
            <a:ext cx="11379596" cy="1205489"/>
          </a:xfrm>
          <a:prstGeom prst="rect">
            <a:avLst/>
          </a:prstGeom>
        </p:spPr>
        <p:txBody>
          <a:bodyPr lIns="45719" tIns="45720" rIns="45719" bIns="45720" anchor="t">
            <a:normAutofit/>
          </a:bodyPr>
          <a:lstStyle/>
          <a:p>
            <a:pPr marL="226060" indent="-226060" defTabSz="905255">
              <a:spcBef>
                <a:spcPts val="900"/>
              </a:spcBef>
              <a:defRPr sz="1979"/>
            </a:pPr>
            <a:r>
              <a:rPr lang="en-US" sz="1950"/>
              <a:t>Vertical plane</a:t>
            </a:r>
          </a:p>
          <a:p>
            <a:pPr marL="226060" indent="-226060" defTabSz="905255">
              <a:spcBef>
                <a:spcPts val="900"/>
              </a:spcBef>
              <a:defRPr sz="1979"/>
            </a:pPr>
            <a:r>
              <a:rPr sz="1950"/>
              <a:t>Mode-coupling calculations based on the impedance model overestimate current thresholds in R3*</a:t>
            </a:r>
          </a:p>
          <a:p>
            <a:pPr marL="226060" indent="-226060" defTabSz="905255">
              <a:spcBef>
                <a:spcPts val="900"/>
              </a:spcBef>
              <a:defRPr sz="1979"/>
            </a:pPr>
            <a:r>
              <a:rPr lang="en-US" sz="1950"/>
              <a:t>TDR1</a:t>
            </a:r>
            <a:r>
              <a:rPr sz="1950"/>
              <a:t> estimates obtained from R3 measured data after </a:t>
            </a:r>
            <a:r>
              <a:rPr sz="1950">
                <a:solidFill>
                  <a:schemeClr val="accent5"/>
                </a:solidFill>
              </a:rPr>
              <a:t>offset</a:t>
            </a:r>
            <a:r>
              <a:rPr sz="1950"/>
              <a:t> + </a:t>
            </a:r>
            <a:r>
              <a:rPr sz="1950">
                <a:solidFill>
                  <a:schemeClr val="accent4"/>
                </a:solidFill>
              </a:rPr>
              <a:t>chromaticity scaling</a:t>
            </a:r>
            <a:r>
              <a:rPr sz="1950"/>
              <a:t> </a:t>
            </a:r>
          </a:p>
        </p:txBody>
      </p:sp>
      <p:sp>
        <p:nvSpPr>
          <p:cNvPr id="137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11523508" y="6525140"/>
            <a:ext cx="207130" cy="300595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138" name="R3 measured"/>
          <p:cNvSpPr txBox="1"/>
          <p:nvPr/>
        </p:nvSpPr>
        <p:spPr>
          <a:xfrm>
            <a:off x="1750344" y="3287175"/>
            <a:ext cx="1321704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/>
          <a:p>
            <a:r>
              <a:t>R3 measured</a:t>
            </a:r>
          </a:p>
        </p:txBody>
      </p:sp>
      <p:sp>
        <p:nvSpPr>
          <p:cNvPr id="139" name="TDR1"/>
          <p:cNvSpPr txBox="1"/>
          <p:nvPr/>
        </p:nvSpPr>
        <p:spPr>
          <a:xfrm>
            <a:off x="8283393" y="2871999"/>
            <a:ext cx="596167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/>
          <a:p>
            <a:r>
              <a:t>TDR1</a:t>
            </a:r>
          </a:p>
        </p:txBody>
      </p:sp>
      <p:grpSp>
        <p:nvGrpSpPr>
          <p:cNvPr id="147" name="Group"/>
          <p:cNvGrpSpPr/>
          <p:nvPr/>
        </p:nvGrpSpPr>
        <p:grpSpPr>
          <a:xfrm>
            <a:off x="3652699" y="2144927"/>
            <a:ext cx="4216650" cy="950595"/>
            <a:chOff x="0" y="0"/>
            <a:chExt cx="4216648" cy="950594"/>
          </a:xfrm>
        </p:grpSpPr>
        <p:pic>
          <p:nvPicPr>
            <p:cNvPr id="140" name="Picture 22" descr="Picture 22"/>
            <p:cNvPicPr>
              <a:picLocks noChangeAspect="1"/>
            </p:cNvPicPr>
            <p:nvPr/>
          </p:nvPicPr>
          <p:blipFill>
            <a:blip r:embed="rId4"/>
            <a:srcRect t="6838" b="22446"/>
            <a:stretch>
              <a:fillRect/>
            </a:stretch>
          </p:blipFill>
          <p:spPr>
            <a:xfrm>
              <a:off x="0" y="0"/>
              <a:ext cx="4216649" cy="4770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1" name="2.4"/>
            <p:cNvSpPr txBox="1"/>
            <p:nvPr/>
          </p:nvSpPr>
          <p:spPr>
            <a:xfrm>
              <a:off x="1911611" y="604807"/>
              <a:ext cx="393575" cy="333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solidFill>
                    <a:schemeClr val="accent4"/>
                  </a:solidFill>
                </a:defRPr>
              </a:lvl1pPr>
            </a:lstStyle>
            <a:p>
              <a:r>
                <a:t>2.4</a:t>
              </a:r>
            </a:p>
          </p:txBody>
        </p:sp>
        <p:sp>
          <p:nvSpPr>
            <p:cNvPr id="142" name="0.8"/>
            <p:cNvSpPr txBox="1"/>
            <p:nvPr/>
          </p:nvSpPr>
          <p:spPr>
            <a:xfrm>
              <a:off x="2738853" y="617507"/>
              <a:ext cx="393574" cy="333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solidFill>
                    <a:schemeClr val="accent5"/>
                  </a:solidFill>
                </a:defRPr>
              </a:lvl1pPr>
            </a:lstStyle>
            <a:p>
              <a:r>
                <a:t>0.8</a:t>
              </a:r>
            </a:p>
          </p:txBody>
        </p:sp>
        <p:sp>
          <p:nvSpPr>
            <p:cNvPr id="143" name="Line"/>
            <p:cNvSpPr/>
            <p:nvPr/>
          </p:nvSpPr>
          <p:spPr>
            <a:xfrm flipH="1" flipV="1">
              <a:off x="1745290" y="493021"/>
              <a:ext cx="202640" cy="202640"/>
            </a:xfrm>
            <a:prstGeom prst="line">
              <a:avLst/>
            </a:prstGeom>
            <a:noFill/>
            <a:ln w="25400" cap="flat">
              <a:solidFill>
                <a:schemeClr val="accent4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44" name="Line"/>
            <p:cNvSpPr/>
            <p:nvPr/>
          </p:nvSpPr>
          <p:spPr>
            <a:xfrm flipV="1">
              <a:off x="3101844" y="496802"/>
              <a:ext cx="198150" cy="198150"/>
            </a:xfrm>
            <a:prstGeom prst="line">
              <a:avLst/>
            </a:prstGeom>
            <a:noFill/>
            <a:ln w="25400" cap="flat">
              <a:solidFill>
                <a:schemeClr val="accent5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45" name="Line"/>
            <p:cNvSpPr/>
            <p:nvPr/>
          </p:nvSpPr>
          <p:spPr>
            <a:xfrm>
              <a:off x="1495149" y="493021"/>
              <a:ext cx="596167" cy="1"/>
            </a:xfrm>
            <a:prstGeom prst="line">
              <a:avLst/>
            </a:prstGeom>
            <a:noFill/>
            <a:ln w="25400" cap="flat">
              <a:solidFill>
                <a:schemeClr val="accent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46" name="Line"/>
            <p:cNvSpPr/>
            <p:nvPr/>
          </p:nvSpPr>
          <p:spPr>
            <a:xfrm>
              <a:off x="3184249" y="493021"/>
              <a:ext cx="787155" cy="1"/>
            </a:xfrm>
            <a:prstGeom prst="line">
              <a:avLst/>
            </a:prstGeom>
            <a:noFill/>
            <a:ln w="25400" cap="flat">
              <a:solidFill>
                <a:schemeClr val="accent5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48" name="*V. Smaluk, “Impedance computations and beam-based measurements: a problem of discrepancy”, NIMA 888 22-30, 2018."/>
          <p:cNvSpPr txBox="1"/>
          <p:nvPr/>
        </p:nvSpPr>
        <p:spPr>
          <a:xfrm>
            <a:off x="13605" y="5764582"/>
            <a:ext cx="11990164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spAutoFit/>
          </a:bodyPr>
          <a:lstStyle/>
          <a:p>
            <a:r>
              <a:t>*V. Smaluk, “Impedance computations and beam-based measurements: a problem of discrepancy”, NIMA </a:t>
            </a:r>
            <a:r>
              <a:rPr b="1"/>
              <a:t>888</a:t>
            </a:r>
            <a:r>
              <a:t> 22-30, 2018.</a:t>
            </a:r>
          </a:p>
        </p:txBody>
      </p:sp>
      <p:sp>
        <p:nvSpPr>
          <p:cNvPr id="149" name="Delivery  value"/>
          <p:cNvSpPr txBox="1"/>
          <p:nvPr/>
        </p:nvSpPr>
        <p:spPr>
          <a:xfrm>
            <a:off x="3391322" y="3673051"/>
            <a:ext cx="914176" cy="625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FF7372"/>
                </a:solidFill>
              </a:defRPr>
            </a:pPr>
            <a:r>
              <a:t>Delivery </a:t>
            </a:r>
            <a:br/>
            <a:r>
              <a:t>value</a:t>
            </a:r>
          </a:p>
        </p:txBody>
      </p:sp>
      <p:sp>
        <p:nvSpPr>
          <p:cNvPr id="150" name="Arrow"/>
          <p:cNvSpPr/>
          <p:nvPr/>
        </p:nvSpPr>
        <p:spPr>
          <a:xfrm>
            <a:off x="5034866" y="3062808"/>
            <a:ext cx="1520260" cy="781823"/>
          </a:xfrm>
          <a:prstGeom prst="rightArrow">
            <a:avLst>
              <a:gd name="adj1" fmla="val 45963"/>
              <a:gd name="adj2" fmla="val 103571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1" name="scaled"/>
          <p:cNvSpPr txBox="1"/>
          <p:nvPr/>
        </p:nvSpPr>
        <p:spPr>
          <a:xfrm>
            <a:off x="5132370" y="3287175"/>
            <a:ext cx="684124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/>
          <a:p>
            <a:r>
              <a:t>scaled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ths_HC5OffOn_BlueOrange.png" descr="iths_HC5OffOn_BlueOran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7008" y="2450135"/>
            <a:ext cx="5162969" cy="3872228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45719" tIns="45720" rIns="45719" bIns="45720" anchor="ctr">
            <a:normAutofit/>
          </a:bodyPr>
          <a:lstStyle/>
          <a:p>
            <a:pPr lvl="1" algn="l">
              <a:defRPr sz="4400">
                <a:solidFill>
                  <a:srgbClr val="000000"/>
                </a:solidFill>
              </a:defRPr>
            </a:pPr>
            <a:r>
              <a:t>Effect Of HC5 </a:t>
            </a:r>
            <a:r>
              <a:rPr lang="en-US"/>
              <a:t>Lengthening on TMCI</a:t>
            </a:r>
            <a:endParaRPr/>
          </a:p>
        </p:txBody>
      </p:sp>
      <p:sp>
        <p:nvSpPr>
          <p:cNvPr id="155" name="Text Placeholder 2"/>
          <p:cNvSpPr txBox="1">
            <a:spLocks noGrp="1"/>
          </p:cNvSpPr>
          <p:nvPr>
            <p:ph type="body" sz="quarter" idx="1"/>
          </p:nvPr>
        </p:nvSpPr>
        <p:spPr>
          <a:xfrm>
            <a:off x="838200" y="1444274"/>
            <a:ext cx="10481930" cy="1149912"/>
          </a:xfrm>
          <a:prstGeom prst="rect">
            <a:avLst/>
          </a:prstGeom>
        </p:spPr>
        <p:txBody>
          <a:bodyPr/>
          <a:lstStyle/>
          <a:p>
            <a:pPr marL="162305" indent="-162305" defTabSz="649223">
              <a:spcBef>
                <a:spcPts val="700"/>
              </a:spcBef>
              <a:defRPr sz="1987"/>
            </a:pPr>
            <a:r>
              <a:t>Active HC5 enables single-bunch experiments with high bunch charge but low total current</a:t>
            </a:r>
          </a:p>
          <a:p>
            <a:pPr marL="162305" indent="-162305" defTabSz="649223">
              <a:spcBef>
                <a:spcPts val="700"/>
              </a:spcBef>
              <a:defRPr sz="1987"/>
            </a:pPr>
            <a:r>
              <a:t>R3 measurements show moderate increase from chromaticity&gt;0.2</a:t>
            </a:r>
          </a:p>
          <a:p>
            <a:pPr marL="162305" indent="-162305" defTabSz="649223">
              <a:spcBef>
                <a:spcPts val="700"/>
              </a:spcBef>
              <a:defRPr sz="1987"/>
            </a:pPr>
            <a:r>
              <a:t>Thresholds repeatable to within 0.1 mA</a:t>
            </a:r>
          </a:p>
        </p:txBody>
      </p:sp>
      <p:sp>
        <p:nvSpPr>
          <p:cNvPr id="156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11523508" y="6525140"/>
            <a:ext cx="207130" cy="300595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157" name="R3"/>
          <p:cNvSpPr txBox="1"/>
          <p:nvPr/>
        </p:nvSpPr>
        <p:spPr>
          <a:xfrm>
            <a:off x="5959134" y="2938450"/>
            <a:ext cx="477451" cy="444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/>
            </a:lvl1pPr>
          </a:lstStyle>
          <a:p>
            <a:r>
              <a:t>R3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45719" tIns="45720" rIns="45719" bIns="45720" anchor="ctr">
            <a:normAutofit/>
          </a:bodyPr>
          <a:lstStyle/>
          <a:p>
            <a:r>
              <a:t>R3 impedance budget</a:t>
            </a:r>
          </a:p>
        </p:txBody>
      </p:sp>
      <p:sp>
        <p:nvSpPr>
          <p:cNvPr id="160" name="R3 impedance model based on ImpedanceWake2D (resistive wall)+ GdfidL (geometric)…"/>
          <p:cNvSpPr txBox="1">
            <a:spLocks noGrp="1"/>
          </p:cNvSpPr>
          <p:nvPr>
            <p:ph type="body" sz="quarter" idx="1"/>
          </p:nvPr>
        </p:nvSpPr>
        <p:spPr>
          <a:xfrm>
            <a:off x="838200" y="1442173"/>
            <a:ext cx="10914789" cy="1325564"/>
          </a:xfrm>
          <a:prstGeom prst="rect">
            <a:avLst/>
          </a:prstGeom>
        </p:spPr>
        <p:txBody>
          <a:bodyPr lIns="45719" tIns="45720" rIns="45719" bIns="45720" anchor="t">
            <a:normAutofit/>
          </a:bodyPr>
          <a:lstStyle/>
          <a:p>
            <a:pPr marL="217170" indent="-217170" defTabSz="868680">
              <a:spcBef>
                <a:spcPts val="900"/>
              </a:spcBef>
              <a:defRPr sz="2660"/>
            </a:pPr>
            <a:r>
              <a:rPr sz="2650"/>
              <a:t>R3 impedance model based on ImpedanceWake2D (resistive wall)+ </a:t>
            </a:r>
            <a:r>
              <a:rPr sz="2650" err="1"/>
              <a:t>GdfidL</a:t>
            </a:r>
            <a:r>
              <a:rPr sz="2650"/>
              <a:t> (geometric)</a:t>
            </a:r>
          </a:p>
          <a:p>
            <a:pPr marL="217170" indent="-217170" defTabSz="868680">
              <a:spcBef>
                <a:spcPts val="900"/>
              </a:spcBef>
              <a:defRPr sz="2660"/>
            </a:pPr>
            <a:r>
              <a:rPr sz="2650"/>
              <a:t>To add: 500 MHz cavity, injection </a:t>
            </a:r>
            <a:r>
              <a:rPr sz="2650" err="1"/>
              <a:t>striplines</a:t>
            </a:r>
            <a:r>
              <a:rPr lang="en-US" sz="2650"/>
              <a:t>, CSR</a:t>
            </a:r>
            <a:endParaRPr sz="2650"/>
          </a:p>
        </p:txBody>
      </p:sp>
      <p:sp>
        <p:nvSpPr>
          <p:cNvPr id="1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23508" y="6525140"/>
            <a:ext cx="207130" cy="300595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C391592-3FE0-B595-B616-FDA83B9169A9}"/>
              </a:ext>
            </a:extLst>
          </p:cNvPr>
          <p:cNvGrpSpPr/>
          <p:nvPr/>
        </p:nvGrpSpPr>
        <p:grpSpPr>
          <a:xfrm>
            <a:off x="2670193" y="2686262"/>
            <a:ext cx="6817945" cy="3539063"/>
            <a:chOff x="2670193" y="2686262"/>
            <a:chExt cx="6817945" cy="3539063"/>
          </a:xfrm>
        </p:grpSpPr>
        <p:pic>
          <p:nvPicPr>
            <p:cNvPr id="162" name="Content Placeholder 4" descr="Content Placeholder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70193" y="2816350"/>
              <a:ext cx="6817945" cy="34089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3" name="MAX IV R3 - 5 Main Cavities 2*HC3"/>
            <p:cNvSpPr txBox="1"/>
            <p:nvPr/>
          </p:nvSpPr>
          <p:spPr>
            <a:xfrm>
              <a:off x="2902999" y="2686262"/>
              <a:ext cx="6223800" cy="32447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r>
                <a:t>MAX IV R3</a:t>
              </a:r>
              <a:r>
                <a:rPr lang="en-US"/>
                <a:t> longitudinal impedance </a:t>
              </a:r>
              <a:r>
                <a:t>- 5 Main Cavities 2*HC3</a:t>
              </a:r>
            </a:p>
          </p:txBody>
        </p:sp>
      </p:grp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hree methods predict the same microwave instability threshold for TDR1…"/>
          <p:cNvSpPr txBox="1">
            <a:spLocks noGrp="1"/>
          </p:cNvSpPr>
          <p:nvPr>
            <p:ph type="body" sz="half" idx="1"/>
          </p:nvPr>
        </p:nvSpPr>
        <p:spPr>
          <a:xfrm>
            <a:off x="381000" y="1825200"/>
            <a:ext cx="5838133" cy="3973654"/>
          </a:xfrm>
          <a:prstGeom prst="rect">
            <a:avLst/>
          </a:prstGeom>
        </p:spPr>
        <p:txBody>
          <a:bodyPr/>
          <a:lstStyle/>
          <a:p>
            <a:r>
              <a:t>Three methods predict the same microwave instability threshold for TDR1</a:t>
            </a:r>
          </a:p>
          <a:p>
            <a:r>
              <a:t>Current threshold below value required for 500 mA</a:t>
            </a:r>
          </a:p>
        </p:txBody>
      </p:sp>
      <p:sp>
        <p:nvSpPr>
          <p:cNvPr id="1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43529" y="6506161"/>
            <a:ext cx="174085" cy="338554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5719" tIns="45720" rIns="45719" bIns="45720" anchor="ctr">
            <a:spAutoFit/>
          </a:bodyPr>
          <a:lstStyle>
            <a:lvl1pPr>
              <a:defRPr sz="1200">
                <a:solidFill>
                  <a:srgbClr val="757575"/>
                </a:solidFill>
                <a:latin typeface="Aptos"/>
                <a:ea typeface="Aptos"/>
                <a:cs typeface="Aptos"/>
                <a:sym typeface="Aptos"/>
              </a:defRPr>
            </a:lvl1pPr>
          </a:lstStyle>
          <a:p>
            <a:fld id="{86CB4B4D-7CA3-9044-876B-883B54F8677D}" type="slidenum">
              <a:rPr sz="1600" dirty="0">
                <a:solidFill>
                  <a:srgbClr val="FFFFFF"/>
                </a:solidFill>
              </a:rPr>
              <a:t>9</a:t>
            </a:fld>
            <a:endParaRPr lang="en-US" sz="1600">
              <a:solidFill>
                <a:srgbClr val="FFFFFF"/>
              </a:solidFill>
            </a:endParaRPr>
          </a:p>
        </p:txBody>
      </p:sp>
      <p:pic>
        <p:nvPicPr>
          <p:cNvPr id="169" name="Content Placeholder 4" descr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448" y="2078476"/>
            <a:ext cx="5295901" cy="3467101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70" name="Table 8"/>
          <p:cNvGraphicFramePr/>
          <p:nvPr/>
        </p:nvGraphicFramePr>
        <p:xfrm>
          <a:off x="723898" y="4351866"/>
          <a:ext cx="5295900" cy="14833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26502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5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Method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MWI threshold [mA]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Pycolleff (mode-coupling)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001427"/>
                          </a:solidFill>
                        </a:rPr>
                        <a:t>1.73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Inovesa (VFP solver)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3DDD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001427"/>
                          </a:solidFill>
                        </a:rPr>
                        <a:t>1.80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3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Mbtrack2 (tracking)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001427"/>
                          </a:solidFill>
                        </a:rPr>
                        <a:t>1.90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82E92029-D43D-764B-E43E-6EAAE3C64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45719" tIns="45720" rIns="45719" bIns="45720" anchor="ctr">
            <a:normAutofit/>
          </a:bodyPr>
          <a:lstStyle/>
          <a:p>
            <a:r>
              <a:rPr lang="en-US"/>
              <a:t>Microwave threshold, no IBS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Microwave Instability with IB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Microwave Instability with IBS</a:t>
            </a:r>
          </a:p>
        </p:txBody>
      </p:sp>
      <p:sp>
        <p:nvSpPr>
          <p:cNvPr id="173" name="IBS added to different methods…"/>
          <p:cNvSpPr txBox="1">
            <a:spLocks noGrp="1"/>
          </p:cNvSpPr>
          <p:nvPr>
            <p:ph type="body" idx="1"/>
          </p:nvPr>
        </p:nvSpPr>
        <p:spPr>
          <a:xfrm>
            <a:off x="295421" y="1696173"/>
            <a:ext cx="11601158" cy="3973654"/>
          </a:xfrm>
          <a:prstGeom prst="rect">
            <a:avLst/>
          </a:prstGeom>
        </p:spPr>
        <p:txBody>
          <a:bodyPr/>
          <a:lstStyle/>
          <a:p>
            <a:r>
              <a:t>IBS added to different methods</a:t>
            </a:r>
          </a:p>
          <a:p>
            <a:pPr marL="685800" lvl="1" indent="-228600"/>
            <a:r>
              <a:t>Mbtrack2: self-consistent recalculation of IBS kicks using Completely Integrated Modified Piwinski Model (CIMP) </a:t>
            </a:r>
          </a:p>
          <a:p>
            <a:pPr marL="685800" lvl="1" indent="-228600"/>
            <a:r>
              <a:t>Pycollef+Inovesa: current-dependent energy spread as input</a:t>
            </a:r>
          </a:p>
        </p:txBody>
      </p:sp>
      <p:sp>
        <p:nvSpPr>
          <p:cNvPr id="1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graphicFrame>
        <p:nvGraphicFramePr>
          <p:cNvPr id="176" name="Table 7"/>
          <p:cNvGraphicFramePr/>
          <p:nvPr/>
        </p:nvGraphicFramePr>
        <p:xfrm>
          <a:off x="1252587" y="3906334"/>
          <a:ext cx="9653154" cy="14833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34980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1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08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23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Method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23561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MWI without IBS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23561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MWI with IBS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23561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rPr>
                        <a:t>Increment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2356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defRPr>
                      </a:pPr>
                      <a:r>
                        <a:t>Pycollef (mode-coupling)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latin typeface="Aptos"/>
                          <a:ea typeface="Aptos"/>
                          <a:cs typeface="Aptos"/>
                          <a:sym typeface="Aptos"/>
                        </a:rPr>
                        <a:t>1.73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latin typeface="Aptos"/>
                          <a:ea typeface="Aptos"/>
                          <a:cs typeface="Aptos"/>
                          <a:sym typeface="Aptos"/>
                        </a:rPr>
                        <a:t>2.77 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latin typeface="Aptos"/>
                          <a:ea typeface="Aptos"/>
                          <a:cs typeface="Aptos"/>
                          <a:sym typeface="Aptos"/>
                        </a:rPr>
                        <a:t>+60%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defRPr>
                      </a:pPr>
                      <a:r>
                        <a:t>Inovesa (VFP solver)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3DDD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latin typeface="Aptos"/>
                          <a:ea typeface="Aptos"/>
                          <a:cs typeface="Aptos"/>
                          <a:sym typeface="Aptos"/>
                        </a:rPr>
                        <a:t>1.8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3DDD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latin typeface="Aptos"/>
                          <a:ea typeface="Aptos"/>
                          <a:cs typeface="Aptos"/>
                          <a:sym typeface="Aptos"/>
                        </a:rPr>
                        <a:t>3.0 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3DDD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latin typeface="Aptos"/>
                          <a:ea typeface="Aptos"/>
                          <a:cs typeface="Aptos"/>
                          <a:sym typeface="Aptos"/>
                        </a:rPr>
                        <a:t>+67%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3DD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  <a:latin typeface="Aptos"/>
                          <a:ea typeface="Aptos"/>
                          <a:cs typeface="Aptos"/>
                          <a:sym typeface="Aptos"/>
                        </a:defRPr>
                      </a:pPr>
                      <a:r>
                        <a:t>Mbtrack2 (tracking)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latin typeface="Aptos"/>
                          <a:ea typeface="Aptos"/>
                          <a:cs typeface="Aptos"/>
                          <a:sym typeface="Aptos"/>
                        </a:rPr>
                        <a:t>1.9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latin typeface="Aptos"/>
                          <a:ea typeface="Aptos"/>
                          <a:cs typeface="Aptos"/>
                          <a:sym typeface="Aptos"/>
                        </a:rPr>
                        <a:t>2.1 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latin typeface="Aptos"/>
                          <a:ea typeface="Aptos"/>
                          <a:cs typeface="Aptos"/>
                          <a:sym typeface="Aptos"/>
                        </a:rPr>
                        <a:t>+10%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energySpreadVsCurrent_SG_wWoHC.png" descr="energySpreadVsCurrent_SG_wWoH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7618" y="1442173"/>
            <a:ext cx="5298205" cy="3973654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Effect of Harmonic-Cavity Lengthening"/>
          <p:cNvSpPr txBox="1">
            <a:spLocks noGrp="1"/>
          </p:cNvSpPr>
          <p:nvPr>
            <p:ph type="title"/>
          </p:nvPr>
        </p:nvSpPr>
        <p:spPr>
          <a:xfrm>
            <a:off x="254000" y="136525"/>
            <a:ext cx="10481930" cy="1325563"/>
          </a:xfrm>
          <a:prstGeom prst="rect">
            <a:avLst/>
          </a:prstGeom>
        </p:spPr>
        <p:txBody>
          <a:bodyPr/>
          <a:lstStyle/>
          <a:p>
            <a:r>
              <a:t>Effect of Harmonic-Cavity Lengthening</a:t>
            </a:r>
          </a:p>
        </p:txBody>
      </p:sp>
      <p:sp>
        <p:nvSpPr>
          <p:cNvPr id="180" name="Inovesa predicted next to no effect of HC3 on microwave threshold…"/>
          <p:cNvSpPr txBox="1">
            <a:spLocks noGrp="1"/>
          </p:cNvSpPr>
          <p:nvPr>
            <p:ph type="body" sz="half" idx="1"/>
          </p:nvPr>
        </p:nvSpPr>
        <p:spPr>
          <a:xfrm>
            <a:off x="328422" y="1593943"/>
            <a:ext cx="6522900" cy="3973654"/>
          </a:xfrm>
          <a:prstGeom prst="rect">
            <a:avLst/>
          </a:prstGeom>
        </p:spPr>
        <p:txBody>
          <a:bodyPr/>
          <a:lstStyle/>
          <a:p>
            <a:pPr marL="226313" indent="-226313" defTabSz="905255">
              <a:spcBef>
                <a:spcPts val="900"/>
              </a:spcBef>
              <a:defRPr sz="2772"/>
            </a:pPr>
            <a:r>
              <a:t>Inovesa predicted next to no effect of HC3 on microwave threshold</a:t>
            </a:r>
          </a:p>
          <a:p>
            <a:pPr marL="226313" indent="-226313" defTabSz="905255">
              <a:spcBef>
                <a:spcPts val="900"/>
              </a:spcBef>
              <a:defRPr sz="2772"/>
            </a:pPr>
            <a:r>
              <a:t>Strong influence of HC5 lengthening measured in R3*</a:t>
            </a:r>
          </a:p>
          <a:p>
            <a:pPr marL="678941" lvl="1" indent="-226313" defTabSz="905255">
              <a:spcBef>
                <a:spcPts val="900"/>
              </a:spcBef>
              <a:defRPr sz="2772"/>
            </a:pPr>
            <a:r>
              <a:t>No lengthening: 6.4 mA</a:t>
            </a:r>
          </a:p>
          <a:p>
            <a:pPr marL="678941" lvl="1" indent="-226313" defTabSz="905255">
              <a:spcBef>
                <a:spcPts val="900"/>
              </a:spcBef>
              <a:defRPr sz="2772"/>
            </a:pPr>
            <a:r>
              <a:t>At flat potential: 11.3 mA</a:t>
            </a:r>
          </a:p>
          <a:p>
            <a:pPr marL="226313" indent="-226313" defTabSz="905255">
              <a:spcBef>
                <a:spcPts val="900"/>
              </a:spcBef>
              <a:defRPr sz="2772"/>
            </a:pPr>
            <a:r>
              <a:t>Work in progress to understand discrepancies in calculations/simulation with HCs and IBS</a:t>
            </a:r>
          </a:p>
        </p:txBody>
      </p:sp>
      <p:sp>
        <p:nvSpPr>
          <p:cNvPr id="1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182" name="Inovesa on CDR SG lattice"/>
          <p:cNvSpPr txBox="1"/>
          <p:nvPr/>
        </p:nvSpPr>
        <p:spPr>
          <a:xfrm>
            <a:off x="7290222" y="1597779"/>
            <a:ext cx="2470955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/>
          <a:p>
            <a:r>
              <a:t>Inovesa on CDR SG lattice</a:t>
            </a:r>
          </a:p>
        </p:txBody>
      </p:sp>
      <p:sp>
        <p:nvSpPr>
          <p:cNvPr id="183" name="*Insertion devices closed (necessary to see instability with HC5 on)"/>
          <p:cNvSpPr txBox="1"/>
          <p:nvPr/>
        </p:nvSpPr>
        <p:spPr>
          <a:xfrm>
            <a:off x="152822" y="5699452"/>
            <a:ext cx="6295429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/>
          <a:p>
            <a:r>
              <a:t>*Insertion devices closed (necessary to see instability with HC5 on)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itle 1"/>
          <p:cNvSpPr txBox="1">
            <a:spLocks noGrp="1"/>
          </p:cNvSpPr>
          <p:nvPr>
            <p:ph type="title"/>
          </p:nvPr>
        </p:nvSpPr>
        <p:spPr>
          <a:xfrm>
            <a:off x="894644" y="2645063"/>
            <a:ext cx="10515601" cy="1754327"/>
          </a:xfrm>
          <a:prstGeom prst="rect">
            <a:avLst/>
          </a:prstGeom>
        </p:spPr>
        <p:txBody>
          <a:bodyPr/>
          <a:lstStyle/>
          <a:p>
            <a:pPr defTabSz="877823">
              <a:defRPr sz="5760"/>
            </a:pPr>
            <a:r>
              <a:t>Bunch Lengthening</a:t>
            </a:r>
            <a:br/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Picture 9" descr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8015" y="2079000"/>
            <a:ext cx="4001008" cy="2893810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Double-RF: passive HC3</a:t>
            </a:r>
          </a:p>
        </p:txBody>
      </p:sp>
      <p:sp>
        <p:nvSpPr>
          <p:cNvPr id="189" name="Text Placeholder 2"/>
          <p:cNvSpPr txBox="1">
            <a:spLocks noGrp="1"/>
          </p:cNvSpPr>
          <p:nvPr>
            <p:ph type="body" sz="quarter" idx="1"/>
          </p:nvPr>
        </p:nvSpPr>
        <p:spPr>
          <a:xfrm>
            <a:off x="838199" y="1382895"/>
            <a:ext cx="10481931" cy="1212193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  <a:r>
              <a:t>Semi-flat potential: correct amplitude but not phase</a:t>
            </a:r>
          </a:p>
          <a:p>
            <a:pPr>
              <a:defRPr sz="2000"/>
            </a:pPr>
            <a:r>
              <a:t>Predictions using Pycolleff</a:t>
            </a:r>
          </a:p>
        </p:txBody>
      </p:sp>
      <p:sp>
        <p:nvSpPr>
          <p:cNvPr id="190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pic>
        <p:nvPicPr>
          <p:cNvPr id="191" name="Picture 11" descr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1356" y="2079000"/>
            <a:ext cx="4001008" cy="2893810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Text Placeholder 2"/>
          <p:cNvSpPr txBox="1"/>
          <p:nvPr/>
        </p:nvSpPr>
        <p:spPr>
          <a:xfrm>
            <a:off x="2367023" y="2751983"/>
            <a:ext cx="1035659" cy="509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2000">
                <a:solidFill>
                  <a:srgbClr val="000000"/>
                </a:solidFill>
                <a:latin typeface="Maven Pro Medium"/>
                <a:ea typeface="Maven Pro Medium"/>
                <a:cs typeface="Maven Pro Medium"/>
                <a:sym typeface="Maven Pro Medium"/>
              </a:defRPr>
            </a:lvl1pPr>
          </a:lstStyle>
          <a:p>
            <a:r>
              <a:t>2 HC3s</a:t>
            </a:r>
          </a:p>
        </p:txBody>
      </p:sp>
      <p:sp>
        <p:nvSpPr>
          <p:cNvPr id="193" name="Text Placeholder 2"/>
          <p:cNvSpPr txBox="1"/>
          <p:nvPr/>
        </p:nvSpPr>
        <p:spPr>
          <a:xfrm>
            <a:off x="7119638" y="3023887"/>
            <a:ext cx="1035659" cy="509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2000">
                <a:solidFill>
                  <a:srgbClr val="000000"/>
                </a:solidFill>
                <a:latin typeface="Maven Pro Medium"/>
                <a:ea typeface="Maven Pro Medium"/>
                <a:cs typeface="Maven Pro Medium"/>
                <a:sym typeface="Maven Pro Medium"/>
              </a:defRPr>
            </a:lvl1pPr>
          </a:lstStyle>
          <a:p>
            <a:r>
              <a:t>1 HC3</a:t>
            </a:r>
          </a:p>
        </p:txBody>
      </p:sp>
      <p:sp>
        <p:nvSpPr>
          <p:cNvPr id="194" name="5-point Star 17"/>
          <p:cNvSpPr/>
          <p:nvPr/>
        </p:nvSpPr>
        <p:spPr>
          <a:xfrm>
            <a:off x="9480643" y="2076756"/>
            <a:ext cx="287080" cy="258307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00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95" name="Text Placeholder 2"/>
          <p:cNvSpPr txBox="1"/>
          <p:nvPr/>
        </p:nvSpPr>
        <p:spPr>
          <a:xfrm>
            <a:off x="813075" y="4866336"/>
            <a:ext cx="7446931" cy="39736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Char char="❑"/>
              <a:defRPr sz="2000">
                <a:solidFill>
                  <a:srgbClr val="000000"/>
                </a:solidFill>
                <a:latin typeface="Maven Pro Medium"/>
                <a:ea typeface="Maven Pro Medium"/>
                <a:cs typeface="Maven Pro Medium"/>
                <a:sym typeface="Maven Pro Medium"/>
              </a:defRPr>
            </a:pPr>
            <a:r>
              <a:t>Mode 0 should be controlled by Mode 0 Damper (as in R3)</a:t>
            </a:r>
            <a:endParaRPr sz="280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Char char="❑"/>
              <a:defRPr sz="2000">
                <a:solidFill>
                  <a:srgbClr val="000000"/>
                </a:solidFill>
                <a:latin typeface="Maven Pro Medium"/>
                <a:ea typeface="Maven Pro Medium"/>
                <a:cs typeface="Maven Pro Medium"/>
                <a:sym typeface="Maven Pro Medium"/>
              </a:defRPr>
            </a:pPr>
            <a:r>
              <a:t>Mode 1 unstable with 2 HC3s</a:t>
            </a:r>
            <a:endParaRPr sz="280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Char char="❑"/>
              <a:defRPr sz="2000">
                <a:solidFill>
                  <a:srgbClr val="000000"/>
                </a:solidFill>
                <a:latin typeface="Maven Pro Medium"/>
                <a:ea typeface="Maven Pro Medium"/>
                <a:cs typeface="Maven Pro Medium"/>
                <a:sym typeface="Maven Pro Medium"/>
              </a:defRPr>
            </a:pPr>
            <a:r>
              <a:rPr b="1">
                <a:solidFill>
                  <a:schemeClr val="accent4"/>
                </a:solidFill>
              </a:rPr>
              <a:t>Mode 1 stable with single passive HC3</a:t>
            </a:r>
          </a:p>
        </p:txBody>
      </p:sp>
      <p:sp>
        <p:nvSpPr>
          <p:cNvPr id="196" name="Black contours: Touschek lifetime improvement factor"/>
          <p:cNvSpPr txBox="1"/>
          <p:nvPr/>
        </p:nvSpPr>
        <p:spPr>
          <a:xfrm>
            <a:off x="10118019" y="3515871"/>
            <a:ext cx="1603506" cy="12121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1400">
                <a:solidFill>
                  <a:srgbClr val="000000"/>
                </a:solidFill>
                <a:latin typeface="Maven Pro Medium"/>
                <a:ea typeface="Maven Pro Medium"/>
                <a:cs typeface="Maven Pro Medium"/>
                <a:sym typeface="Maven Pro Medium"/>
              </a:defRPr>
            </a:pPr>
            <a:r>
              <a:t>Black contours:</a:t>
            </a:r>
            <a:br/>
            <a:r>
              <a:t>Touschek lifetime improvement factor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Picture 9" descr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962" y="2808917"/>
            <a:ext cx="4563317" cy="342248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08" y="2808917"/>
            <a:ext cx="4563317" cy="3422489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Title 1"/>
          <p:cNvSpPr txBox="1">
            <a:spLocks noGrp="1"/>
          </p:cNvSpPr>
          <p:nvPr>
            <p:ph type="title"/>
          </p:nvPr>
        </p:nvSpPr>
        <p:spPr>
          <a:xfrm>
            <a:off x="305842" y="375989"/>
            <a:ext cx="10481931" cy="1325564"/>
          </a:xfrm>
          <a:prstGeom prst="rect">
            <a:avLst/>
          </a:prstGeom>
        </p:spPr>
        <p:txBody>
          <a:bodyPr/>
          <a:lstStyle/>
          <a:p>
            <a:r>
              <a:t>Double-RF and energy loss per turn</a:t>
            </a:r>
          </a:p>
        </p:txBody>
      </p:sp>
      <p:sp>
        <p:nvSpPr>
          <p:cNvPr id="203" name="Text Placeholder 2"/>
          <p:cNvSpPr txBox="1">
            <a:spLocks noGrp="1"/>
          </p:cNvSpPr>
          <p:nvPr>
            <p:ph type="body" sz="quarter" idx="1"/>
          </p:nvPr>
        </p:nvSpPr>
        <p:spPr>
          <a:xfrm>
            <a:off x="1588477" y="2797037"/>
            <a:ext cx="2807474" cy="801975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 typeface="Wingdings"/>
              <a:buNone/>
              <a:defRPr sz="2400"/>
            </a:pPr>
            <a:r>
              <a:t> </a:t>
            </a:r>
            <a:r>
              <a:rPr sz="2000"/>
              <a:t>IDs open, 474 keV</a:t>
            </a:r>
          </a:p>
        </p:txBody>
      </p:sp>
      <p:sp>
        <p:nvSpPr>
          <p:cNvPr id="204" name="Slide Number Placeholder 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5" name="Text Placeholder 2"/>
              <p:cNvSpPr txBox="1"/>
              <p:nvPr/>
            </p:nvSpPr>
            <p:spPr>
              <a:xfrm>
                <a:off x="1344740" y="4987852"/>
                <a:ext cx="2447500" cy="124093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xmlns:m="http://schemas.openxmlformats.org/officeDocument/2006/math" val="1"/>
                </a:ext>
              </a:extLst>
            </p:spPr>
            <p:txBody>
              <a:bodyPr lIns="45719" rIns="45719">
                <a:normAutofit/>
              </a:bodyPr>
              <a:lstStyle/>
              <a:p>
                <a:pPr>
                  <a:spcBef>
                    <a:spcPts val="1000"/>
                  </a:spcBef>
                  <a:defRPr>
                    <a:solidFill>
                      <a:srgbClr val="000000"/>
                    </a:solidFill>
                    <a:latin typeface="Maven Pro Medium"/>
                    <a:ea typeface="Maven Pro Medium"/>
                    <a:cs typeface="Maven Pro Medium"/>
                    <a:sym typeface="Maven Pro Medium"/>
                  </a:defRPr>
                </a:pPr>
                <a:r>
                  <a:t>V</a:t>
                </a:r>
                <a:r>
                  <a:rPr baseline="-25000"/>
                  <a:t>RF</a:t>
                </a:r>
                <a:r>
                  <a:t> = 1.0 MV</a:t>
                </a:r>
                <a:br>
                  <a:rPr sz="280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sub>
                    </m:sSub>
                    <m:r>
                      <a:rPr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=102</m:t>
                    </m:r>
                  </m:oMath>
                </a14:m>
                <a:r>
                  <a:t> ps</a:t>
                </a:r>
                <a:endParaRPr sz="1698"/>
              </a:p>
            </p:txBody>
          </p:sp>
        </mc:Choice>
        <mc:Fallback xmlns="">
          <p:sp>
            <p:nvSpPr>
              <p:cNvPr id="205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740" y="4987852"/>
                <a:ext cx="2447500" cy="1240936"/>
              </a:xfrm>
              <a:prstGeom prst="rect">
                <a:avLst/>
              </a:prstGeom>
              <a:blipFill>
                <a:blip r:embed="rId4"/>
                <a:stretch>
                  <a:fillRect l="-3990" t="-2451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a14="http://schemas.microsoft.com/office/drawing/2010/main" xmlns:m="http://schemas.openxmlformats.org/officeDocument/2006/math" xmlns:ma14="http://schemas.microsoft.com/office/mac/drawingml/2011/main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6" name="Text Placeholder 2"/>
          <p:cNvSpPr txBox="1"/>
          <p:nvPr/>
        </p:nvSpPr>
        <p:spPr>
          <a:xfrm>
            <a:off x="7533003" y="2797576"/>
            <a:ext cx="2807474" cy="546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2400">
                <a:solidFill>
                  <a:srgbClr val="000000"/>
                </a:solidFill>
                <a:latin typeface="Maven Pro Medium"/>
                <a:ea typeface="Maven Pro Medium"/>
                <a:cs typeface="Maven Pro Medium"/>
                <a:sym typeface="Maven Pro Medium"/>
              </a:defRPr>
            </a:pPr>
            <a:r>
              <a:t> </a:t>
            </a:r>
            <a:r>
              <a:rPr sz="2000"/>
              <a:t>IDs closed, 800 keV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7" name="Text Placeholder 2"/>
              <p:cNvSpPr txBox="1"/>
              <p:nvPr/>
            </p:nvSpPr>
            <p:spPr>
              <a:xfrm>
                <a:off x="7164130" y="5022000"/>
                <a:ext cx="2578152" cy="153187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xmlns:m="http://schemas.openxmlformats.org/officeDocument/2006/math" val="1"/>
                </a:ext>
              </a:extLst>
            </p:spPr>
            <p:txBody>
              <a:bodyPr lIns="45719" rIns="45719">
                <a:normAutofit/>
              </a:bodyPr>
              <a:lstStyle/>
              <a:p>
                <a:pPr>
                  <a:lnSpc>
                    <a:spcPct val="90000"/>
                  </a:lnSpc>
                  <a:spcBef>
                    <a:spcPts val="1000"/>
                  </a:spcBef>
                  <a:defRPr>
                    <a:solidFill>
                      <a:srgbClr val="000000"/>
                    </a:solidFill>
                    <a:latin typeface="Maven Pro Medium"/>
                    <a:ea typeface="Maven Pro Medium"/>
                    <a:cs typeface="Maven Pro Medium"/>
                    <a:sym typeface="Maven Pro Medium"/>
                  </a:defRPr>
                </a:pPr>
                <a:r>
                  <a:t>V</a:t>
                </a:r>
                <a:r>
                  <a:rPr baseline="-25000"/>
                  <a:t>RF</a:t>
                </a:r>
                <a:r>
                  <a:t> = 1.4 MV</a:t>
                </a:r>
                <a:br>
                  <a:rPr sz="280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sub>
                    </m:sSub>
                    <m:r>
                      <a:rPr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=106</m:t>
                    </m:r>
                  </m:oMath>
                </a14:m>
                <a:r>
                  <a:t> ps</a:t>
                </a:r>
                <a:endParaRPr sz="2800"/>
              </a:p>
            </p:txBody>
          </p:sp>
        </mc:Choice>
        <mc:Fallback xmlns="">
          <p:sp>
            <p:nvSpPr>
              <p:cNvPr id="207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130" y="5022000"/>
                <a:ext cx="2578152" cy="1531879"/>
              </a:xfrm>
              <a:prstGeom prst="rect">
                <a:avLst/>
              </a:prstGeom>
              <a:blipFill>
                <a:blip r:embed="rId5"/>
                <a:stretch>
                  <a:fillRect l="-3783" t="-3984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a14="http://schemas.microsoft.com/office/drawing/2010/main" xmlns:m="http://schemas.openxmlformats.org/officeDocument/2006/math" xmlns:ma14="http://schemas.microsoft.com/office/mac/drawingml/2011/main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Text Placeholder 2"/>
              <p:cNvSpPr txBox="1"/>
              <p:nvPr/>
            </p:nvSpPr>
            <p:spPr>
              <a:xfrm>
                <a:off x="231054" y="1556641"/>
                <a:ext cx="11748439" cy="124093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xmlns:m="http://schemas.openxmlformats.org/officeDocument/2006/math" val="1"/>
                </a:ext>
              </a:extLst>
            </p:spPr>
            <p:txBody>
              <a:bodyPr lIns="45719" rIns="45719">
                <a:normAutofit/>
              </a:bodyPr>
              <a:lstStyle/>
              <a:p>
                <a:pPr marL="228600" indent="-228600">
                  <a:lnSpc>
                    <a:spcPct val="90000"/>
                  </a:lnSpc>
                  <a:spcBef>
                    <a:spcPts val="1000"/>
                  </a:spcBef>
                  <a:buSzPct val="100000"/>
                  <a:buChar char="❑"/>
                  <a:defRPr sz="2000">
                    <a:solidFill>
                      <a:srgbClr val="000000"/>
                    </a:solidFill>
                    <a:latin typeface="Maven Pro Medium"/>
                    <a:ea typeface="Maven Pro Medium"/>
                    <a:cs typeface="Maven Pro Medium"/>
                    <a:sym typeface="Maven Pro Medium"/>
                  </a:defRPr>
                </a:pPr>
                <a:r>
                  <a:t>Single </a:t>
                </a:r>
                <a:r>
                  <a:rPr b="1"/>
                  <a:t>passive</a:t>
                </a:r>
                <a:r>
                  <a:t> HC3, good lengthening, V</a:t>
                </a:r>
                <a:r>
                  <a:rPr baseline="-25000"/>
                  <a:t>RF</a:t>
                </a:r>
                <a:r>
                  <a:t> increased 1.0 MV </a:t>
                </a:r>
                <a14:m>
                  <m:oMath xmlns:m="http://schemas.openxmlformats.org/officeDocument/2006/math">
                    <m:r>
                      <a:rPr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t> 1.4 MV for closed IDs</a:t>
                </a:r>
                <a:endParaRPr sz="2800"/>
              </a:p>
              <a:p>
                <a:pPr marL="228600" indent="-228600">
                  <a:lnSpc>
                    <a:spcPct val="90000"/>
                  </a:lnSpc>
                  <a:spcBef>
                    <a:spcPts val="1000"/>
                  </a:spcBef>
                  <a:buSzPct val="100000"/>
                  <a:buChar char="❑"/>
                  <a:defRPr sz="2000">
                    <a:solidFill>
                      <a:srgbClr val="000000"/>
                    </a:solidFill>
                    <a:latin typeface="Maven Pro Medium"/>
                    <a:ea typeface="Maven Pro Medium"/>
                    <a:cs typeface="Maven Pro Medium"/>
                    <a:sym typeface="Maven Pro Medium"/>
                  </a:defRPr>
                </a:pPr>
                <a:r>
                  <a:t>Active HC3 would allow reaching the full-flat potential independently of energy loss, beam current, RF voltage -&gt; work in progress</a:t>
                </a:r>
              </a:p>
            </p:txBody>
          </p:sp>
        </mc:Choice>
        <mc:Fallback xmlns="">
          <p:sp>
            <p:nvSpPr>
              <p:cNvPr id="208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054" y="1556641"/>
                <a:ext cx="11748439" cy="1240936"/>
              </a:xfrm>
              <a:prstGeom prst="rect">
                <a:avLst/>
              </a:prstGeom>
              <a:blipFill>
                <a:blip r:embed="rId6"/>
                <a:stretch>
                  <a:fillRect l="-1090" t="-8824" r="-778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a14="http://schemas.microsoft.com/office/drawing/2010/main" xmlns:m="http://schemas.openxmlformats.org/officeDocument/2006/math" xmlns:ma14="http://schemas.microsoft.com/office/mac/drawingml/2011/main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vrfVsCurrent_doubleTripleRF_TDR1.png" descr="vrfVsCurrent_doubleTripleRF_TDR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825" y="3464769"/>
            <a:ext cx="3690577" cy="27679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bunchDists_doubleTripleRF_passiveHC3_TDR1.png" descr="bunchDists_doubleTripleRF_passiveHC3_TDR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254287" y="1300162"/>
            <a:ext cx="6117369" cy="4588027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Triple-RF Lengthen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Triple-RF Lengthening</a:t>
            </a:r>
          </a:p>
        </p:txBody>
      </p:sp>
      <p:sp>
        <p:nvSpPr>
          <p:cNvPr id="214" name="Factor of two additional lengthening can be achieved by adding active HC5 to HC3…"/>
          <p:cNvSpPr txBox="1">
            <a:spLocks noGrp="1"/>
          </p:cNvSpPr>
          <p:nvPr>
            <p:ph type="body" sz="half" idx="1"/>
          </p:nvPr>
        </p:nvSpPr>
        <p:spPr>
          <a:xfrm>
            <a:off x="304800" y="1442173"/>
            <a:ext cx="6281174" cy="3973654"/>
          </a:xfrm>
          <a:prstGeom prst="rect">
            <a:avLst/>
          </a:prstGeom>
        </p:spPr>
        <p:txBody>
          <a:bodyPr/>
          <a:lstStyle/>
          <a:p>
            <a:r>
              <a:t>Factor of two additional lengthening can be achieved by adding active HC5 to HC3</a:t>
            </a:r>
          </a:p>
          <a:p>
            <a:r>
              <a:t>RF voltage needs to be adjusted for HC3 passive</a:t>
            </a:r>
          </a:p>
        </p:txBody>
      </p:sp>
      <p:sp>
        <p:nvSpPr>
          <p:cNvPr id="2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sp>
        <p:nvSpPr>
          <p:cNvPr id="216" name="στ = 19.2 ps"/>
          <p:cNvSpPr txBox="1"/>
          <p:nvPr/>
        </p:nvSpPr>
        <p:spPr>
          <a:xfrm>
            <a:off x="8284044" y="2243494"/>
            <a:ext cx="1150068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4E85B8"/>
                </a:solidFill>
              </a:defRPr>
            </a:pPr>
            <a:r>
              <a:t>σ</a:t>
            </a:r>
            <a:r>
              <a:rPr baseline="-5999"/>
              <a:t>τ </a:t>
            </a:r>
            <a:r>
              <a:t>= 19.2 ps</a:t>
            </a:r>
          </a:p>
        </p:txBody>
      </p:sp>
      <p:sp>
        <p:nvSpPr>
          <p:cNvPr id="217" name="στ = 125 ps"/>
          <p:cNvSpPr txBox="1"/>
          <p:nvPr/>
        </p:nvSpPr>
        <p:spPr>
          <a:xfrm>
            <a:off x="9673347" y="4682129"/>
            <a:ext cx="1092360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ED8838"/>
                </a:solidFill>
              </a:defRPr>
            </a:pPr>
            <a:r>
              <a:t>σ</a:t>
            </a:r>
            <a:r>
              <a:rPr baseline="-5999"/>
              <a:t>τ </a:t>
            </a:r>
            <a:r>
              <a:t>= 125 ps</a:t>
            </a:r>
          </a:p>
        </p:txBody>
      </p:sp>
      <p:sp>
        <p:nvSpPr>
          <p:cNvPr id="218" name="στ = 257 ps"/>
          <p:cNvSpPr txBox="1"/>
          <p:nvPr/>
        </p:nvSpPr>
        <p:spPr>
          <a:xfrm>
            <a:off x="7554626" y="4831628"/>
            <a:ext cx="1092360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59A348"/>
                </a:solidFill>
              </a:defRPr>
            </a:pPr>
            <a:r>
              <a:t>σ</a:t>
            </a:r>
            <a:r>
              <a:rPr baseline="-5999"/>
              <a:t>τ </a:t>
            </a:r>
            <a:r>
              <a:t>= 257 ps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Triple-RF Mode 1 Limitatio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Triple-RF Mode 1 Limitations</a:t>
            </a:r>
          </a:p>
        </p:txBody>
      </p:sp>
      <p:sp>
        <p:nvSpPr>
          <p:cNvPr id="221" name="Triple active system…"/>
          <p:cNvSpPr txBox="1">
            <a:spLocks noGrp="1"/>
          </p:cNvSpPr>
          <p:nvPr>
            <p:ph type="body" idx="1"/>
          </p:nvPr>
        </p:nvSpPr>
        <p:spPr>
          <a:xfrm>
            <a:off x="855035" y="1538090"/>
            <a:ext cx="10481930" cy="3973654"/>
          </a:xfrm>
          <a:prstGeom prst="rect">
            <a:avLst/>
          </a:prstGeom>
        </p:spPr>
        <p:txBody>
          <a:bodyPr/>
          <a:lstStyle/>
          <a:p>
            <a:r>
              <a:t>Triple active system</a:t>
            </a:r>
          </a:p>
          <a:p>
            <a:r>
              <a:t>Unreasonable constraints on R/Q to keep mode 1 stable</a:t>
            </a:r>
          </a:p>
          <a:p>
            <a:r>
              <a:t>Mode-1 feedback necessary</a:t>
            </a:r>
          </a:p>
        </p:txBody>
      </p:sp>
      <p:sp>
        <p:nvSpPr>
          <p:cNvPr id="2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pic>
        <p:nvPicPr>
          <p:cNvPr id="223" name="unknown.jpeg" descr="unknown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342" y="3094104"/>
            <a:ext cx="3834773" cy="3019090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Text"/>
          <p:cNvSpPr txBox="1"/>
          <p:nvPr/>
        </p:nvSpPr>
        <p:spPr>
          <a:xfrm>
            <a:off x="-4146604" y="-1358474"/>
            <a:ext cx="14224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defRPr sz="120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 </a:t>
            </a:r>
          </a:p>
        </p:txBody>
      </p:sp>
      <p:pic>
        <p:nvPicPr>
          <p:cNvPr id="225" name="unknown.jpeg" descr="unknown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4554" y="3102469"/>
            <a:ext cx="3834785" cy="3002510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Text"/>
          <p:cNvSpPr txBox="1"/>
          <p:nvPr/>
        </p:nvSpPr>
        <p:spPr>
          <a:xfrm>
            <a:off x="1196574" y="-1174057"/>
            <a:ext cx="142241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defRPr sz="120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 </a:t>
            </a:r>
          </a:p>
        </p:txBody>
      </p:sp>
      <p:sp>
        <p:nvSpPr>
          <p:cNvPr id="228" name="R3"/>
          <p:cNvSpPr txBox="1"/>
          <p:nvPr/>
        </p:nvSpPr>
        <p:spPr>
          <a:xfrm>
            <a:off x="3815907" y="4381269"/>
            <a:ext cx="477451" cy="444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/>
            </a:lvl1pPr>
          </a:lstStyle>
          <a:p>
            <a:r>
              <a:t>R3</a:t>
            </a:r>
          </a:p>
        </p:txBody>
      </p:sp>
      <p:sp>
        <p:nvSpPr>
          <p:cNvPr id="229" name="TDR1"/>
          <p:cNvSpPr txBox="1"/>
          <p:nvPr/>
        </p:nvSpPr>
        <p:spPr>
          <a:xfrm>
            <a:off x="7178000" y="4089368"/>
            <a:ext cx="869515" cy="444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/>
            </a:lvl1pPr>
          </a:lstStyle>
          <a:p>
            <a:r>
              <a:t>TDR1</a:t>
            </a:r>
          </a:p>
        </p:txBody>
      </p:sp>
      <p:sp>
        <p:nvSpPr>
          <p:cNvPr id="230" name="existing HC3"/>
          <p:cNvSpPr txBox="1"/>
          <p:nvPr/>
        </p:nvSpPr>
        <p:spPr>
          <a:xfrm>
            <a:off x="7661190" y="3358373"/>
            <a:ext cx="1241336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D52E21"/>
                </a:solidFill>
              </a:defRPr>
            </a:lvl1pPr>
          </a:lstStyle>
          <a:p>
            <a:r>
              <a:t>existing HC3</a:t>
            </a:r>
          </a:p>
        </p:txBody>
      </p:sp>
      <p:sp>
        <p:nvSpPr>
          <p:cNvPr id="231" name="existing HC5"/>
          <p:cNvSpPr txBox="1"/>
          <p:nvPr/>
        </p:nvSpPr>
        <p:spPr>
          <a:xfrm rot="5400000">
            <a:off x="9100092" y="4437105"/>
            <a:ext cx="1241337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D52E21"/>
                </a:solidFill>
              </a:defRPr>
            </a:lvl1pPr>
          </a:lstStyle>
          <a:p>
            <a:r>
              <a:t>existing HC5</a:t>
            </a:r>
          </a:p>
        </p:txBody>
      </p:sp>
      <p:sp>
        <p:nvSpPr>
          <p:cNvPr id="232" name="Existing cavities (one of each)"/>
          <p:cNvSpPr txBox="1"/>
          <p:nvPr/>
        </p:nvSpPr>
        <p:spPr>
          <a:xfrm>
            <a:off x="4776918" y="3212323"/>
            <a:ext cx="1598225" cy="625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D52E21"/>
                </a:solidFill>
              </a:defRPr>
            </a:lvl1pPr>
          </a:lstStyle>
          <a:p>
            <a:r>
              <a:t>Existing cavities (one of each)</a:t>
            </a:r>
          </a:p>
        </p:txBody>
      </p:sp>
      <p:sp>
        <p:nvSpPr>
          <p:cNvPr id="233" name="Line"/>
          <p:cNvSpPr/>
          <p:nvPr/>
        </p:nvSpPr>
        <p:spPr>
          <a:xfrm flipH="1">
            <a:off x="4478558" y="3711303"/>
            <a:ext cx="328598" cy="328598"/>
          </a:xfrm>
          <a:prstGeom prst="line">
            <a:avLst/>
          </a:prstGeom>
          <a:ln w="25400">
            <a:solidFill>
              <a:srgbClr val="D52E21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Mode-1 Reactive Feedbac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Mode-1 Reactive Feedback</a:t>
            </a:r>
          </a:p>
        </p:txBody>
      </p:sp>
      <p:sp>
        <p:nvSpPr>
          <p:cNvPr id="236" name="Initial simulations show promise of reactive mode-1 feedback"/>
          <p:cNvSpPr txBox="1">
            <a:spLocks noGrp="1"/>
          </p:cNvSpPr>
          <p:nvPr>
            <p:ph type="body" sz="quarter" idx="1"/>
          </p:nvPr>
        </p:nvSpPr>
        <p:spPr>
          <a:xfrm>
            <a:off x="838200" y="1545800"/>
            <a:ext cx="10481930" cy="1175748"/>
          </a:xfrm>
          <a:prstGeom prst="rect">
            <a:avLst/>
          </a:prstGeom>
        </p:spPr>
        <p:txBody>
          <a:bodyPr/>
          <a:lstStyle/>
          <a:p>
            <a:r>
              <a:t>Initial simulations show promise of reactive mode-1 feedback</a:t>
            </a:r>
          </a:p>
        </p:txBody>
      </p:sp>
      <p:sp>
        <p:nvSpPr>
          <p:cNvPr id="2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pic>
        <p:nvPicPr>
          <p:cNvPr id="238" name="mode1DetuneScan_Phases0And180AndFBOff.png" descr="mode1DetuneScan_Phases0And180AndFBOf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3312" y="2234659"/>
            <a:ext cx="5314874" cy="3986156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Mbtrack, R3 double RF, 2*HC3, 400 mA"/>
          <p:cNvSpPr txBox="1"/>
          <p:nvPr/>
        </p:nvSpPr>
        <p:spPr>
          <a:xfrm>
            <a:off x="3369693" y="2388459"/>
            <a:ext cx="3727362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/>
          <a:p>
            <a:r>
              <a:t>Mbtrack, R3 double RF, 2*HC3, 400 mA</a:t>
            </a:r>
          </a:p>
        </p:txBody>
      </p:sp>
      <p:sp>
        <p:nvSpPr>
          <p:cNvPr id="240" name="R3"/>
          <p:cNvSpPr txBox="1"/>
          <p:nvPr/>
        </p:nvSpPr>
        <p:spPr>
          <a:xfrm>
            <a:off x="4587274" y="4166407"/>
            <a:ext cx="477452" cy="444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/>
            </a:lvl1pPr>
          </a:lstStyle>
          <a:p>
            <a:r>
              <a:t>R3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bunchProfileTurn94_R3_0p1Rs2.png" descr="bunchProfileTurn94_R3_0p1Rs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4234" y="3050869"/>
            <a:ext cx="4280442" cy="3210331"/>
          </a:xfrm>
          <a:prstGeom prst="rect">
            <a:avLst/>
          </a:prstGeom>
          <a:ln w="12700">
            <a:miter lim="400000"/>
          </a:ln>
        </p:spPr>
      </p:pic>
      <p:sp>
        <p:nvSpPr>
          <p:cNvPr id="243" name="Text"/>
          <p:cNvSpPr txBox="1"/>
          <p:nvPr/>
        </p:nvSpPr>
        <p:spPr>
          <a:xfrm>
            <a:off x="548828" y="-1358801"/>
            <a:ext cx="142241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defRPr sz="120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 </a:t>
            </a:r>
          </a:p>
        </p:txBody>
      </p:sp>
      <p:pic>
        <p:nvPicPr>
          <p:cNvPr id="244" name="bunchProfileEvolutionImshow_R3_0p1Rs2.png" descr="bunchProfileEvolutionImshow_R3_0p1Rs2.png"/>
          <p:cNvPicPr>
            <a:picLocks noChangeAspect="1"/>
          </p:cNvPicPr>
          <p:nvPr/>
        </p:nvPicPr>
        <p:blipFill>
          <a:blip r:embed="rId3"/>
          <a:srcRect l="582" r="582"/>
          <a:stretch>
            <a:fillRect/>
          </a:stretch>
        </p:blipFill>
        <p:spPr>
          <a:xfrm>
            <a:off x="3110638" y="3001728"/>
            <a:ext cx="4280441" cy="3248163"/>
          </a:xfrm>
          <a:prstGeom prst="rect">
            <a:avLst/>
          </a:prstGeom>
          <a:ln w="12700">
            <a:miter lim="400000"/>
          </a:ln>
        </p:spPr>
      </p:pic>
      <p:sp>
        <p:nvSpPr>
          <p:cNvPr id="245" name="Text"/>
          <p:cNvSpPr txBox="1"/>
          <p:nvPr/>
        </p:nvSpPr>
        <p:spPr>
          <a:xfrm>
            <a:off x="-3159470" y="-1756271"/>
            <a:ext cx="142241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>
            <a:lvl1pPr defTabSz="457200">
              <a:defRPr sz="120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 </a:t>
            </a:r>
          </a:p>
        </p:txBody>
      </p:sp>
      <p:sp>
        <p:nvSpPr>
          <p:cNvPr id="246" name="Triple-RF Macroparticle Simulation Attemp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68680">
              <a:defRPr sz="4180"/>
            </a:lvl1pPr>
          </a:lstStyle>
          <a:p>
            <a:r>
              <a:t>Triple-RF Macroparticle Simulation Attempts</a:t>
            </a:r>
          </a:p>
        </p:txBody>
      </p:sp>
      <p:sp>
        <p:nvSpPr>
          <p:cNvPr id="247" name="Strange mode-0 instability observed when attempting to simulate all three cavities, even with reduced shunt impedance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Strange mode-0 instability observed when attempting to simulate all three cavities, even with reduced shunt impedances</a:t>
            </a:r>
          </a:p>
          <a:p>
            <a:r>
              <a:t>Increased radiation damping impacts bunch lengths and profiles</a:t>
            </a:r>
          </a:p>
        </p:txBody>
      </p:sp>
      <p:sp>
        <p:nvSpPr>
          <p:cNvPr id="2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249" name="R3, 400 mA triple-active system…"/>
          <p:cNvSpPr txBox="1"/>
          <p:nvPr/>
        </p:nvSpPr>
        <p:spPr>
          <a:xfrm>
            <a:off x="1202710" y="4238261"/>
            <a:ext cx="1883895" cy="17401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 sz="2800"/>
            </a:pPr>
            <a:r>
              <a:t>R3, 400 mA triple-active system</a:t>
            </a:r>
          </a:p>
          <a:p>
            <a:pPr algn="r">
              <a:defRPr sz="2800"/>
            </a:pPr>
            <a:r>
              <a:t>10% R</a:t>
            </a:r>
            <a:r>
              <a:rPr baseline="-5999"/>
              <a:t>s</a:t>
            </a:r>
          </a:p>
        </p:txBody>
      </p:sp>
      <p:sp>
        <p:nvSpPr>
          <p:cNvPr id="250" name="Turn 94"/>
          <p:cNvSpPr txBox="1"/>
          <p:nvPr/>
        </p:nvSpPr>
        <p:spPr>
          <a:xfrm>
            <a:off x="8242722" y="3897456"/>
            <a:ext cx="804675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/>
          <a:p>
            <a:r>
              <a:t>Turn 94</a:t>
            </a:r>
          </a:p>
        </p:txBody>
      </p:sp>
      <p:sp>
        <p:nvSpPr>
          <p:cNvPr id="251" name="Line"/>
          <p:cNvSpPr/>
          <p:nvPr/>
        </p:nvSpPr>
        <p:spPr>
          <a:xfrm>
            <a:off x="3822700" y="5738480"/>
            <a:ext cx="1584878" cy="1"/>
          </a:xfrm>
          <a:prstGeom prst="line">
            <a:avLst/>
          </a:prstGeom>
          <a:ln w="25400">
            <a:solidFill>
              <a:srgbClr val="000000"/>
            </a:solidFill>
            <a:miter/>
            <a:headEnd type="triangle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52" name="Radiation…"/>
          <p:cNvSpPr txBox="1"/>
          <p:nvPr/>
        </p:nvSpPr>
        <p:spPr>
          <a:xfrm>
            <a:off x="3785022" y="5125947"/>
            <a:ext cx="1657684" cy="6288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/>
          <a:p>
            <a:r>
              <a:t>Radiation </a:t>
            </a:r>
          </a:p>
          <a:p>
            <a:r>
              <a:t>damping ✕ 1000</a:t>
            </a:r>
          </a:p>
        </p:txBody>
      </p:sp>
      <p:sp>
        <p:nvSpPr>
          <p:cNvPr id="253" name="Line"/>
          <p:cNvSpPr/>
          <p:nvPr/>
        </p:nvSpPr>
        <p:spPr>
          <a:xfrm>
            <a:off x="3822700" y="3684104"/>
            <a:ext cx="2856174" cy="1"/>
          </a:xfrm>
          <a:prstGeom prst="line">
            <a:avLst/>
          </a:prstGeom>
          <a:ln w="25400">
            <a:solidFill>
              <a:srgbClr val="000000"/>
            </a:solidFill>
            <a:miter/>
            <a:headEnd type="triangle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54" name="RF Feedback on"/>
          <p:cNvSpPr txBox="1"/>
          <p:nvPr/>
        </p:nvSpPr>
        <p:spPr>
          <a:xfrm>
            <a:off x="4112820" y="3411976"/>
            <a:ext cx="1556778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/>
          <a:p>
            <a:r>
              <a:t>RF Feedback on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Conclusions</a:t>
            </a:r>
          </a:p>
        </p:txBody>
      </p:sp>
      <p:sp>
        <p:nvSpPr>
          <p:cNvPr id="257" name="Text Placeholder 2"/>
          <p:cNvSpPr txBox="1">
            <a:spLocks noGrp="1"/>
          </p:cNvSpPr>
          <p:nvPr>
            <p:ph type="body" idx="1"/>
          </p:nvPr>
        </p:nvSpPr>
        <p:spPr>
          <a:xfrm>
            <a:off x="838200" y="1642637"/>
            <a:ext cx="10481930" cy="4283035"/>
          </a:xfrm>
          <a:prstGeom prst="rect">
            <a:avLst/>
          </a:prstGeom>
        </p:spPr>
        <p:txBody>
          <a:bodyPr/>
          <a:lstStyle/>
          <a:p>
            <a:pPr marL="171450" indent="-171450" defTabSz="685800">
              <a:spcBef>
                <a:spcPts val="700"/>
              </a:spcBef>
              <a:defRPr sz="2100"/>
            </a:pPr>
            <a:r>
              <a:t>Low momentum compaction leads to many challenges regarding collective effects in MAX4</a:t>
            </a:r>
            <a:r>
              <a:rPr baseline="31999"/>
              <a:t>U</a:t>
            </a:r>
          </a:p>
          <a:p>
            <a:pPr marL="171450" indent="-171450" defTabSz="685800">
              <a:spcBef>
                <a:spcPts val="700"/>
              </a:spcBef>
              <a:defRPr sz="2100"/>
            </a:pPr>
            <a:r>
              <a:t>Active harmonic-cavity system in R3 is a useful test environment for single-bunch collective effects</a:t>
            </a:r>
          </a:p>
          <a:p>
            <a:pPr marL="171450" indent="-171450" defTabSz="685800">
              <a:spcBef>
                <a:spcPts val="700"/>
              </a:spcBef>
              <a:defRPr sz="2100"/>
            </a:pPr>
            <a:r>
              <a:t>TMCI can be controlled with chromaticity, bunch lengthening expected to be beneficial</a:t>
            </a:r>
          </a:p>
          <a:p>
            <a:pPr marL="171450" indent="-171450" defTabSz="685800">
              <a:spcBef>
                <a:spcPts val="700"/>
              </a:spcBef>
              <a:defRPr sz="2100"/>
            </a:pPr>
            <a:r>
              <a:t>Microwave instability happens below design current, effects of IBS and bunch lengthening under investigation</a:t>
            </a:r>
          </a:p>
          <a:p>
            <a:pPr marL="171450" indent="-171450" defTabSz="685800">
              <a:spcBef>
                <a:spcPts val="700"/>
              </a:spcBef>
              <a:defRPr sz="2100"/>
            </a:pPr>
            <a:r>
              <a:t>Components not included yet on the impedance budget: stripline kickers, 500 MHz cavity, CSR</a:t>
            </a:r>
          </a:p>
          <a:p>
            <a:pPr marL="171450" indent="-171450" defTabSz="685800">
              <a:spcBef>
                <a:spcPts val="700"/>
              </a:spcBef>
              <a:defRPr sz="2100"/>
            </a:pPr>
            <a:r>
              <a:t>MAX4</a:t>
            </a:r>
            <a:r>
              <a:rPr baseline="31999"/>
              <a:t>U </a:t>
            </a:r>
            <a:r>
              <a:t>bunch lengthening requires overcoming technical obstacles</a:t>
            </a:r>
          </a:p>
          <a:p>
            <a:pPr marL="514350" lvl="1" indent="-171450" defTabSz="685800">
              <a:spcBef>
                <a:spcPts val="700"/>
              </a:spcBef>
              <a:defRPr sz="2100"/>
            </a:pPr>
            <a:r>
              <a:t>Double RF: power dissipation in single HC3</a:t>
            </a:r>
          </a:p>
          <a:p>
            <a:pPr marL="514350" lvl="1" indent="-171450" defTabSz="685800">
              <a:spcBef>
                <a:spcPts val="700"/>
              </a:spcBef>
              <a:defRPr sz="2100"/>
            </a:pPr>
            <a:r>
              <a:t>Triple RF: need for mode-1 feedback, working macroparticle simulations</a:t>
            </a:r>
          </a:p>
        </p:txBody>
      </p:sp>
      <p:sp>
        <p:nvSpPr>
          <p:cNvPr id="258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11879011" y="6525140"/>
            <a:ext cx="310119" cy="300595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/>
          <a:lstStyle>
            <a:lvl1pPr>
              <a:defRPr>
                <a:solidFill>
                  <a:srgbClr val="F2F2F2"/>
                </a:solidFill>
              </a:defRPr>
            </a:lvl1pPr>
          </a:lstStyle>
          <a:p>
            <a:fld id="{86CB4B4D-7CA3-9044-876B-883B54F8677D}" type="slidenum">
              <a:t>19</a:t>
            </a:fld>
            <a:endParaRPr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Title 1"/>
          <p:cNvSpPr txBox="1">
            <a:spLocks noGrp="1"/>
          </p:cNvSpPr>
          <p:nvPr>
            <p:ph type="title"/>
          </p:nvPr>
        </p:nvSpPr>
        <p:spPr>
          <a:xfrm>
            <a:off x="894644" y="2645063"/>
            <a:ext cx="10515601" cy="1754327"/>
          </a:xfrm>
          <a:prstGeom prst="rect">
            <a:avLst/>
          </a:prstGeom>
        </p:spPr>
        <p:txBody>
          <a:bodyPr/>
          <a:lstStyle/>
          <a:p>
            <a:pPr defTabSz="877823">
              <a:defRPr sz="5760"/>
            </a:pPr>
            <a:r>
              <a:t>Complementary Material</a:t>
            </a:r>
            <a:br/>
            <a:endParaRPr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 algn="l" defTabSz="905255">
              <a:defRPr sz="4356">
                <a:solidFill>
                  <a:srgbClr val="000000"/>
                </a:solidFill>
              </a:defRPr>
            </a:pPr>
            <a:r>
              <a:t>Effect Of Harmonic-Cavity Lengthening</a:t>
            </a:r>
          </a:p>
        </p:txBody>
      </p:sp>
      <p:sp>
        <p:nvSpPr>
          <p:cNvPr id="263" name="Text Placeholder 2"/>
          <p:cNvSpPr txBox="1">
            <a:spLocks noGrp="1"/>
          </p:cNvSpPr>
          <p:nvPr>
            <p:ph type="body" sz="half" idx="1"/>
          </p:nvPr>
        </p:nvSpPr>
        <p:spPr>
          <a:xfrm>
            <a:off x="631775" y="1797327"/>
            <a:ext cx="5713824" cy="3973655"/>
          </a:xfrm>
          <a:prstGeom prst="rect">
            <a:avLst/>
          </a:prstGeom>
        </p:spPr>
        <p:txBody>
          <a:bodyPr/>
          <a:lstStyle/>
          <a:p>
            <a:r>
              <a:t>Venturini* predicts decreased TMCI threshold at zero chromaticity with HC lengthening</a:t>
            </a:r>
          </a:p>
        </p:txBody>
      </p:sp>
      <p:sp>
        <p:nvSpPr>
          <p:cNvPr id="264" name="Slide Number Placeholder 3"/>
          <p:cNvSpPr txBox="1">
            <a:spLocks noGrp="1"/>
          </p:cNvSpPr>
          <p:nvPr>
            <p:ph type="sldNum" sz="quarter" idx="2"/>
          </p:nvPr>
        </p:nvSpPr>
        <p:spPr>
          <a:xfrm>
            <a:off x="11420519" y="6525140"/>
            <a:ext cx="310119" cy="300595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  <p:pic>
        <p:nvPicPr>
          <p:cNvPr id="26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581" y="3252282"/>
            <a:ext cx="5214151" cy="23672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66" name="Screenshot 2026-09-22 at 13.27.30.png" descr="Screenshot 2026-09-22 at 13.27.30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295716" y="1861785"/>
            <a:ext cx="5713824" cy="3844739"/>
          </a:xfrm>
          <a:prstGeom prst="rect">
            <a:avLst/>
          </a:prstGeom>
          <a:ln w="12700">
            <a:miter lim="400000"/>
          </a:ln>
        </p:spPr>
      </p:pic>
      <p:sp>
        <p:nvSpPr>
          <p:cNvPr id="267" name="M. Brosi &amp; F. Cullinan, WEPM098, IPAC 2025"/>
          <p:cNvSpPr txBox="1"/>
          <p:nvPr/>
        </p:nvSpPr>
        <p:spPr>
          <a:xfrm>
            <a:off x="7317158" y="1738727"/>
            <a:ext cx="4193045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/>
          <a:p>
            <a:r>
              <a:t>M. Brosi &amp; F. Cullinan, WEPM098, IPAC 2025</a:t>
            </a:r>
          </a:p>
        </p:txBody>
      </p:sp>
      <p:sp>
        <p:nvSpPr>
          <p:cNvPr id="268" name="measurements in R1"/>
          <p:cNvSpPr txBox="1"/>
          <p:nvPr/>
        </p:nvSpPr>
        <p:spPr>
          <a:xfrm>
            <a:off x="7126263" y="2119853"/>
            <a:ext cx="1449019" cy="5771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spAutoFit/>
          </a:bodyPr>
          <a:lstStyle>
            <a:lvl1pPr>
              <a:defRPr sz="1700"/>
            </a:lvl1pPr>
          </a:lstStyle>
          <a:p>
            <a:r>
              <a:t>measurements in R1</a:t>
            </a:r>
          </a:p>
        </p:txBody>
      </p:sp>
      <p:sp>
        <p:nvSpPr>
          <p:cNvPr id="269" name="*M. Venturini, “Harmonic cavities and the transverse mode-coupling instability driven by a resistive wall”, PRAB 21 024402, 2018"/>
          <p:cNvSpPr txBox="1"/>
          <p:nvPr/>
        </p:nvSpPr>
        <p:spPr>
          <a:xfrm>
            <a:off x="13605" y="5764582"/>
            <a:ext cx="11990164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spAutoFit/>
          </a:bodyPr>
          <a:lstStyle/>
          <a:p>
            <a:r>
              <a:t>*M. Venturini, “Harmonic cavities and the transverse mode-coupling instability driven by a resistive wall”, PRAB </a:t>
            </a:r>
            <a:r>
              <a:rPr b="1"/>
              <a:t>21</a:t>
            </a:r>
            <a:r>
              <a:t> 024402, 2018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Microwave Instability in R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Microwave Instability in R3</a:t>
            </a:r>
          </a:p>
        </p:txBody>
      </p:sp>
      <p:sp>
        <p:nvSpPr>
          <p:cNvPr id="272" name="Impact of IBS measured in R3…"/>
          <p:cNvSpPr txBox="1">
            <a:spLocks noGrp="1"/>
          </p:cNvSpPr>
          <p:nvPr>
            <p:ph type="body" sz="half" idx="1"/>
          </p:nvPr>
        </p:nvSpPr>
        <p:spPr>
          <a:xfrm>
            <a:off x="544859" y="1797327"/>
            <a:ext cx="5691301" cy="3973655"/>
          </a:xfrm>
          <a:prstGeom prst="rect">
            <a:avLst/>
          </a:prstGeom>
        </p:spPr>
        <p:txBody>
          <a:bodyPr/>
          <a:lstStyle/>
          <a:p>
            <a:r>
              <a:t>Impact of IBS measured in R3</a:t>
            </a:r>
          </a:p>
          <a:p>
            <a:r>
              <a:t>Energy spread dependence on bunch current</a:t>
            </a:r>
          </a:p>
          <a:p>
            <a:r>
              <a:t>Beam size in three dimensions</a:t>
            </a:r>
          </a:p>
          <a:p>
            <a:r>
              <a:t>Good agreement with thresholds predicted by Inovesa</a:t>
            </a:r>
          </a:p>
        </p:txBody>
      </p:sp>
      <p:sp>
        <p:nvSpPr>
          <p:cNvPr id="27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/>
          <a:lstStyle/>
          <a:p>
            <a:fld id="{86CB4B4D-7CA3-9044-876B-883B54F8677D}" type="slidenum">
              <a:t>22</a:t>
            </a:fld>
            <a:endParaRPr/>
          </a:p>
        </p:txBody>
      </p:sp>
      <p:grpSp>
        <p:nvGrpSpPr>
          <p:cNvPr id="276" name="Group"/>
          <p:cNvGrpSpPr/>
          <p:nvPr/>
        </p:nvGrpSpPr>
        <p:grpSpPr>
          <a:xfrm>
            <a:off x="6169014" y="1406752"/>
            <a:ext cx="5691301" cy="4754805"/>
            <a:chOff x="0" y="0"/>
            <a:chExt cx="5691299" cy="4754803"/>
          </a:xfrm>
        </p:grpSpPr>
        <p:pic>
          <p:nvPicPr>
            <p:cNvPr id="274" name="Screenshot 2026-09-22 at 13.29.18.png" descr="Screenshot 2026-09-22 at 13.29.18.png"/>
            <p:cNvPicPr>
              <a:picLocks noChangeAspect="1"/>
            </p:cNvPicPr>
            <p:nvPr/>
          </p:nvPicPr>
          <p:blipFill>
            <a:blip r:embed="rId2"/>
            <a:srcRect b="61559"/>
            <a:stretch>
              <a:fillRect/>
            </a:stretch>
          </p:blipFill>
          <p:spPr>
            <a:xfrm>
              <a:off x="0" y="0"/>
              <a:ext cx="5691300" cy="41727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5" name="Screenshot 2026-09-22 at 13.29.18.png" descr="Screenshot 2026-09-22 at 13.29.18.png"/>
            <p:cNvPicPr>
              <a:picLocks noChangeAspect="1"/>
            </p:cNvPicPr>
            <p:nvPr/>
          </p:nvPicPr>
          <p:blipFill>
            <a:blip r:embed="rId2"/>
            <a:srcRect t="94421"/>
            <a:stretch>
              <a:fillRect/>
            </a:stretch>
          </p:blipFill>
          <p:spPr>
            <a:xfrm>
              <a:off x="0" y="4149239"/>
              <a:ext cx="5691300" cy="6055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77" name="M. Brosi et al., WEPM099, IPAC 2025"/>
          <p:cNvSpPr txBox="1"/>
          <p:nvPr/>
        </p:nvSpPr>
        <p:spPr>
          <a:xfrm>
            <a:off x="8203579" y="1406752"/>
            <a:ext cx="3503896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/>
          <a:p>
            <a:r>
              <a:t>M. Brosi et al., WEPM099, IPAC 2025</a:t>
            </a:r>
          </a:p>
        </p:txBody>
      </p:sp>
      <p:sp>
        <p:nvSpPr>
          <p:cNvPr id="278" name="R3"/>
          <p:cNvSpPr txBox="1"/>
          <p:nvPr/>
        </p:nvSpPr>
        <p:spPr>
          <a:xfrm>
            <a:off x="7393910" y="1795450"/>
            <a:ext cx="477452" cy="444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/>
            </a:lvl1pPr>
          </a:lstStyle>
          <a:p>
            <a:r>
              <a:t>R3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Microwave Instabilit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Microwave Instability</a:t>
            </a:r>
          </a:p>
        </p:txBody>
      </p:sp>
      <p:sp>
        <p:nvSpPr>
          <p:cNvPr id="281" name="Energy spread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Energy spread</a:t>
            </a:r>
          </a:p>
        </p:txBody>
      </p:sp>
      <p:sp>
        <p:nvSpPr>
          <p:cNvPr id="2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/>
          <a:lstStyle/>
          <a:p>
            <a:fld id="{86CB4B4D-7CA3-9044-876B-883B54F8677D}" type="slidenum">
              <a:t>23</a:t>
            </a:fld>
            <a:endParaRPr/>
          </a:p>
        </p:txBody>
      </p:sp>
      <p:pic>
        <p:nvPicPr>
          <p:cNvPr id="283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2251" y="2267336"/>
            <a:ext cx="5295901" cy="34671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itle 1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48193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r>
              <a:t>Tools</a:t>
            </a:r>
          </a:p>
        </p:txBody>
      </p:sp>
      <p:sp>
        <p:nvSpPr>
          <p:cNvPr id="286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601232" y="1209083"/>
            <a:ext cx="10955867" cy="4439834"/>
          </a:xfrm>
          <a:prstGeom prst="rect">
            <a:avLst/>
          </a:prstGeom>
        </p:spPr>
        <p:txBody>
          <a:bodyPr/>
          <a:lstStyle/>
          <a:p>
            <a:pPr marL="832104" lvl="1" indent="-416052" defTabSz="832104">
              <a:lnSpc>
                <a:spcPct val="81000"/>
              </a:lnSpc>
              <a:spcBef>
                <a:spcPts val="400"/>
              </a:spcBef>
              <a:buAutoNum type="arabicPeriod"/>
              <a:defRPr sz="2002"/>
            </a:pPr>
            <a:r>
              <a:t>pycolleff</a:t>
            </a:r>
          </a:p>
          <a:p>
            <a:pPr marL="1040130" lvl="2" indent="-208026" defTabSz="832104">
              <a:lnSpc>
                <a:spcPct val="81000"/>
              </a:lnSpc>
              <a:spcBef>
                <a:spcPts val="400"/>
              </a:spcBef>
              <a:defRPr sz="1638"/>
            </a:pPr>
            <a:r>
              <a:t>Longitudinal mode-coupling theory for Gaussian bunches, linear longitudinal dynamics (single-rf)</a:t>
            </a:r>
          </a:p>
          <a:p>
            <a:pPr marL="1040130" lvl="2" indent="-208026" defTabSz="832104">
              <a:lnSpc>
                <a:spcPct val="81000"/>
              </a:lnSpc>
              <a:spcBef>
                <a:spcPts val="400"/>
              </a:spcBef>
              <a:defRPr sz="1638"/>
            </a:pPr>
            <a:r>
              <a:t>Input: longitudinal impedance</a:t>
            </a:r>
          </a:p>
          <a:p>
            <a:pPr marL="1040130" lvl="2" indent="-208026" defTabSz="832104">
              <a:lnSpc>
                <a:spcPct val="81000"/>
              </a:lnSpc>
              <a:spcBef>
                <a:spcPts val="400"/>
              </a:spcBef>
              <a:defRPr sz="1638"/>
            </a:pPr>
            <a:r>
              <a:t>Instability criterium: growth rate &gt; 0</a:t>
            </a:r>
          </a:p>
          <a:p>
            <a:pPr marL="832104" lvl="1" indent="-416052" defTabSz="832104">
              <a:lnSpc>
                <a:spcPct val="81000"/>
              </a:lnSpc>
              <a:spcBef>
                <a:spcPts val="400"/>
              </a:spcBef>
              <a:buAutoNum type="arabicPeriod"/>
              <a:defRPr sz="2002"/>
            </a:pPr>
            <a:r>
              <a:t>Inovesa</a:t>
            </a:r>
          </a:p>
          <a:p>
            <a:pPr marL="1040130" lvl="2" indent="-208026" defTabSz="832104">
              <a:lnSpc>
                <a:spcPct val="81000"/>
              </a:lnSpc>
              <a:spcBef>
                <a:spcPts val="400"/>
              </a:spcBef>
              <a:defRPr sz="1638"/>
            </a:pPr>
            <a:r>
              <a:t>Vlasov-Fokker-Planck numerical solver on frequency-domain</a:t>
            </a:r>
          </a:p>
          <a:p>
            <a:pPr marL="1040130" lvl="2" indent="-208026" defTabSz="832104">
              <a:lnSpc>
                <a:spcPct val="81000"/>
              </a:lnSpc>
              <a:spcBef>
                <a:spcPts val="400"/>
              </a:spcBef>
              <a:defRPr sz="1638"/>
            </a:pPr>
            <a:r>
              <a:t>Input: longitudinal impedance</a:t>
            </a:r>
          </a:p>
          <a:p>
            <a:pPr marL="1040130" lvl="2" indent="-208026" defTabSz="832104">
              <a:lnSpc>
                <a:spcPct val="81000"/>
              </a:lnSpc>
              <a:spcBef>
                <a:spcPts val="400"/>
              </a:spcBef>
              <a:defRPr sz="1638"/>
            </a:pPr>
            <a:r>
              <a:t>CSR models (free-space and shielded parallel plates)</a:t>
            </a:r>
          </a:p>
          <a:p>
            <a:pPr marL="1040130" lvl="2" indent="-208026" defTabSz="832104">
              <a:lnSpc>
                <a:spcPct val="81000"/>
              </a:lnSpc>
              <a:spcBef>
                <a:spcPts val="400"/>
              </a:spcBef>
              <a:defRPr sz="1638"/>
            </a:pPr>
            <a:r>
              <a:t>Ideal harmonic cavity</a:t>
            </a:r>
          </a:p>
          <a:p>
            <a:pPr marL="1040130" lvl="2" indent="-208026" defTabSz="832104">
              <a:lnSpc>
                <a:spcPct val="81000"/>
              </a:lnSpc>
              <a:spcBef>
                <a:spcPts val="400"/>
              </a:spcBef>
              <a:defRPr sz="1638"/>
            </a:pPr>
            <a:r>
              <a:t>Instability criterium: large energy spread variation</a:t>
            </a:r>
          </a:p>
          <a:p>
            <a:pPr marL="832104" lvl="1" indent="-416052" defTabSz="832104">
              <a:lnSpc>
                <a:spcPct val="81000"/>
              </a:lnSpc>
              <a:spcBef>
                <a:spcPts val="400"/>
              </a:spcBef>
              <a:buAutoNum type="arabicPeriod"/>
              <a:defRPr sz="2002"/>
            </a:pPr>
            <a:r>
              <a:t>mbtrack2</a:t>
            </a:r>
          </a:p>
          <a:p>
            <a:pPr marL="1040130" lvl="2" indent="-208026" defTabSz="832104">
              <a:lnSpc>
                <a:spcPct val="81000"/>
              </a:lnSpc>
              <a:spcBef>
                <a:spcPts val="400"/>
              </a:spcBef>
              <a:defRPr sz="1638"/>
            </a:pPr>
            <a:r>
              <a:t>Macroparticle tracking on time-domain (100k macroparticles, 50k turns)</a:t>
            </a:r>
          </a:p>
          <a:p>
            <a:pPr marL="1040130" lvl="2" indent="-208026" defTabSz="832104">
              <a:lnSpc>
                <a:spcPct val="81000"/>
              </a:lnSpc>
              <a:spcBef>
                <a:spcPts val="400"/>
              </a:spcBef>
              <a:defRPr sz="1638"/>
            </a:pPr>
            <a:r>
              <a:t>Input: wake function</a:t>
            </a:r>
          </a:p>
          <a:p>
            <a:pPr marL="1040130" lvl="2" indent="-208026" defTabSz="832104">
              <a:lnSpc>
                <a:spcPct val="81000"/>
              </a:lnSpc>
              <a:spcBef>
                <a:spcPts val="400"/>
              </a:spcBef>
              <a:defRPr sz="1638"/>
            </a:pPr>
            <a:r>
              <a:t>CSR models (free-space and shielded parallel plates)</a:t>
            </a:r>
          </a:p>
          <a:p>
            <a:pPr marL="1040130" lvl="2" indent="-208026" defTabSz="832104">
              <a:lnSpc>
                <a:spcPct val="81000"/>
              </a:lnSpc>
              <a:spcBef>
                <a:spcPts val="400"/>
              </a:spcBef>
              <a:defRPr sz="1638"/>
            </a:pPr>
            <a:r>
              <a:t>Intrabeam scattering (IBS)</a:t>
            </a:r>
          </a:p>
          <a:p>
            <a:pPr marL="1040130" lvl="2" indent="-208026" defTabSz="832104">
              <a:lnSpc>
                <a:spcPct val="81000"/>
              </a:lnSpc>
              <a:spcBef>
                <a:spcPts val="400"/>
              </a:spcBef>
              <a:defRPr sz="1638"/>
            </a:pPr>
            <a:r>
              <a:t>Instability criterium: large energy spread variation</a:t>
            </a:r>
          </a:p>
        </p:txBody>
      </p:sp>
      <p:sp>
        <p:nvSpPr>
          <p:cNvPr id="2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56982" y="6540817"/>
            <a:ext cx="273656" cy="2692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/>
          <a:lstStyle>
            <a:lvl1pPr>
              <a:defRPr sz="1200">
                <a:solidFill>
                  <a:srgbClr val="757575"/>
                </a:solidFill>
                <a:latin typeface="Aptos"/>
                <a:ea typeface="Aptos"/>
                <a:cs typeface="Aptos"/>
                <a:sym typeface="Aptos"/>
              </a:defRPr>
            </a:lvl1pPr>
          </a:lstStyle>
          <a:p>
            <a:fld id="{86CB4B4D-7CA3-9044-876B-883B54F8677D}" type="slidenum">
              <a:t>24</a:t>
            </a:fld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MAX IV">
  <a:themeElements>
    <a:clrScheme name="MAX IV">
      <a:dk1>
        <a:srgbClr val="001427"/>
      </a:dk1>
      <a:lt1>
        <a:srgbClr val="00570C"/>
      </a:lt1>
      <a:dk2>
        <a:srgbClr val="A7A7A7"/>
      </a:dk2>
      <a:lt2>
        <a:srgbClr val="535353"/>
      </a:lt2>
      <a:accent1>
        <a:srgbClr val="767171"/>
      </a:accent1>
      <a:accent2>
        <a:srgbClr val="595555"/>
      </a:accent2>
      <a:accent3>
        <a:srgbClr val="AEAAAA"/>
      </a:accent3>
      <a:accent4>
        <a:srgbClr val="00570C"/>
      </a:accent4>
      <a:accent5>
        <a:srgbClr val="F6B222"/>
      </a:accent5>
      <a:accent6>
        <a:srgbClr val="C8C3C3"/>
      </a:accent6>
      <a:hlink>
        <a:srgbClr val="0000FF"/>
      </a:hlink>
      <a:folHlink>
        <a:srgbClr val="FF00FF"/>
      </a:folHlink>
    </a:clrScheme>
    <a:fontScheme name="MAX IV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AX IV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1427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1427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AX IV">
  <a:themeElements>
    <a:clrScheme name="MAX IV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67171"/>
      </a:accent1>
      <a:accent2>
        <a:srgbClr val="595555"/>
      </a:accent2>
      <a:accent3>
        <a:srgbClr val="AEAAAA"/>
      </a:accent3>
      <a:accent4>
        <a:srgbClr val="00570C"/>
      </a:accent4>
      <a:accent5>
        <a:srgbClr val="F6B222"/>
      </a:accent5>
      <a:accent6>
        <a:srgbClr val="C8C3C3"/>
      </a:accent6>
      <a:hlink>
        <a:srgbClr val="0000FF"/>
      </a:hlink>
      <a:folHlink>
        <a:srgbClr val="FF00FF"/>
      </a:folHlink>
    </a:clrScheme>
    <a:fontScheme name="MAX IV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AX IV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1427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1427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772276DB0FD1B47A3D5FB7763874218" ma:contentTypeVersion="4" ma:contentTypeDescription="Skapa ett nytt dokument." ma:contentTypeScope="" ma:versionID="7c42493d59d8478d838de3706c4ee635">
  <xsd:schema xmlns:xsd="http://www.w3.org/2001/XMLSchema" xmlns:xs="http://www.w3.org/2001/XMLSchema" xmlns:p="http://schemas.microsoft.com/office/2006/metadata/properties" xmlns:ns2="3729fb18-5a44-48ee-9bfa-999b37c5a476" targetNamespace="http://schemas.microsoft.com/office/2006/metadata/properties" ma:root="true" ma:fieldsID="349dd95f9f5695ecce4c7f28957520d9" ns2:_="">
    <xsd:import namespace="3729fb18-5a44-48ee-9bfa-999b37c5a4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29fb18-5a44-48ee-9bfa-999b37c5a4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D1CC27-68A3-48D3-930A-C57B8316BD0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6E29015-41FB-4A3E-9C88-E3BE39C687A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45FEF1A-31D3-4A61-BA98-B93660D1FB4D}">
  <ds:schemaRefs>
    <ds:schemaRef ds:uri="3729fb18-5a44-48ee-9bfa-999b37c5a47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24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MAX IV</vt:lpstr>
      <vt:lpstr>5. Collective Effects</vt:lpstr>
      <vt:lpstr>Outline </vt:lpstr>
      <vt:lpstr>R3 vs. TDR-1</vt:lpstr>
      <vt:lpstr>RF Cavities at MAX IV:</vt:lpstr>
      <vt:lpstr>Single-Bunch Effects </vt:lpstr>
      <vt:lpstr>Transverse Mode-Coupling Instability</vt:lpstr>
      <vt:lpstr>Effect Of HC5 Lengthening on TMCI</vt:lpstr>
      <vt:lpstr>R3 impedance budget</vt:lpstr>
      <vt:lpstr>Microwave threshold, no IBS</vt:lpstr>
      <vt:lpstr>Microwave Instability with IBS</vt:lpstr>
      <vt:lpstr>Effect of Harmonic-Cavity Lengthening</vt:lpstr>
      <vt:lpstr>Bunch Lengthening </vt:lpstr>
      <vt:lpstr>Double-RF: passive HC3</vt:lpstr>
      <vt:lpstr>Double-RF and energy loss per turn</vt:lpstr>
      <vt:lpstr>Triple-RF Lengthening</vt:lpstr>
      <vt:lpstr>Triple-RF Mode 1 Limitations</vt:lpstr>
      <vt:lpstr>Mode-1 Reactive Feedback</vt:lpstr>
      <vt:lpstr>Triple-RF Macroparticle Simulation Attempts</vt:lpstr>
      <vt:lpstr>Conclusions</vt:lpstr>
      <vt:lpstr>Complementary Material </vt:lpstr>
      <vt:lpstr>Effect Of Harmonic-Cavity Lengthening</vt:lpstr>
      <vt:lpstr>Microwave Instability in R3</vt:lpstr>
      <vt:lpstr>Microwave Instability</vt:lpstr>
      <vt:lpstr>Tools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7</cp:revision>
  <dcterms:modified xsi:type="dcterms:W3CDTF">2026-10-01T12:51:07Z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0x0101003772276DB0FD1B47A3D5FB7763874218</vt:lpwstr>
  </property>
</Properties>
</file>