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6"/>
  </p:notesMasterIdLst>
  <p:sldIdLst>
    <p:sldId id="256" r:id="rId5"/>
    <p:sldId id="2147478721" r:id="rId6"/>
    <p:sldId id="2147478701" r:id="rId7"/>
    <p:sldId id="5123" r:id="rId8"/>
    <p:sldId id="2147478705" r:id="rId9"/>
    <p:sldId id="2147478708" r:id="rId10"/>
    <p:sldId id="5382" r:id="rId11"/>
    <p:sldId id="2147478699" r:id="rId12"/>
    <p:sldId id="2147478713" r:id="rId13"/>
    <p:sldId id="261" r:id="rId14"/>
    <p:sldId id="2147478715" r:id="rId15"/>
    <p:sldId id="5344" r:id="rId16"/>
    <p:sldId id="2147478720" r:id="rId17"/>
    <p:sldId id="2147478719" r:id="rId18"/>
    <p:sldId id="260" r:id="rId19"/>
    <p:sldId id="2147478717" r:id="rId20"/>
    <p:sldId id="2147478709" r:id="rId21"/>
    <p:sldId id="259" r:id="rId22"/>
    <p:sldId id="5341" r:id="rId23"/>
    <p:sldId id="5362" r:id="rId24"/>
    <p:sldId id="214747871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762137-159B-80E2-4368-3AFCBFAF12DD}" name="Shaftan, Timur" initials="ST" userId="S::tshaftan@bnl.gov::fe3d1042-bcf0-4c99-890f-6edde6c717e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87470" autoAdjust="0"/>
  </p:normalViewPr>
  <p:slideViewPr>
    <p:cSldViewPr snapToGrid="0">
      <p:cViewPr varScale="1">
        <p:scale>
          <a:sx n="73" d="100"/>
          <a:sy n="73" d="100"/>
        </p:scale>
        <p:origin x="8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, Guimei" userId="c841c87b-1bd2-4bff-a65a-194a138c90a0" providerId="ADAL" clId="{B3E74621-DF8E-4FAE-ACB0-646D7AFB2986}"/>
    <pc:docChg chg="modSld">
      <pc:chgData name="Wang, Guimei" userId="c841c87b-1bd2-4bff-a65a-194a138c90a0" providerId="ADAL" clId="{B3E74621-DF8E-4FAE-ACB0-646D7AFB2986}" dt="2026-10-02T14:32:46.511" v="5" actId="14100"/>
      <pc:docMkLst>
        <pc:docMk/>
      </pc:docMkLst>
      <pc:sldChg chg="modSp mod">
        <pc:chgData name="Wang, Guimei" userId="c841c87b-1bd2-4bff-a65a-194a138c90a0" providerId="ADAL" clId="{B3E74621-DF8E-4FAE-ACB0-646D7AFB2986}" dt="2026-10-02T14:32:46.511" v="5" actId="14100"/>
        <pc:sldMkLst>
          <pc:docMk/>
          <pc:sldMk cId="2334229724" sldId="2147478715"/>
        </pc:sldMkLst>
        <pc:graphicFrameChg chg="mod">
          <ac:chgData name="Wang, Guimei" userId="c841c87b-1bd2-4bff-a65a-194a138c90a0" providerId="ADAL" clId="{B3E74621-DF8E-4FAE-ACB0-646D7AFB2986}" dt="2026-10-02T14:32:43.467" v="4" actId="1076"/>
          <ac:graphicFrameMkLst>
            <pc:docMk/>
            <pc:sldMk cId="2334229724" sldId="2147478715"/>
            <ac:graphicFrameMk id="5" creationId="{0079CD4B-9BDB-5058-C5AE-C27F44C6582C}"/>
          </ac:graphicFrameMkLst>
        </pc:graphicFrameChg>
        <pc:picChg chg="mod">
          <ac:chgData name="Wang, Guimei" userId="c841c87b-1bd2-4bff-a65a-194a138c90a0" providerId="ADAL" clId="{B3E74621-DF8E-4FAE-ACB0-646D7AFB2986}" dt="2026-10-02T14:32:46.511" v="5" actId="14100"/>
          <ac:picMkLst>
            <pc:docMk/>
            <pc:sldMk cId="2334229724" sldId="2147478715"/>
            <ac:picMk id="35" creationId="{0A439308-7796-637A-0F46-C0437420A952}"/>
          </ac:picMkLst>
        </pc:picChg>
        <pc:picChg chg="mod">
          <ac:chgData name="Wang, Guimei" userId="c841c87b-1bd2-4bff-a65a-194a138c90a0" providerId="ADAL" clId="{B3E74621-DF8E-4FAE-ACB0-646D7AFB2986}" dt="2026-10-02T14:32:39.545" v="3" actId="1076"/>
          <ac:picMkLst>
            <pc:docMk/>
            <pc:sldMk cId="2334229724" sldId="2147478715"/>
            <ac:picMk id="39" creationId="{C1ED8AA8-9E48-FD3F-60DD-F059C57649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1EACB-61C0-7E4A-482E-5F761F97D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E2DABC-3442-292D-61F0-07766B29F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63E49E-64BA-454B-EA70-E65551D98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2D5B5-F9B2-6857-38E0-60337304D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1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15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09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15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53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05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00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56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6083" y="5755088"/>
            <a:ext cx="3238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6083" y="5742910"/>
            <a:ext cx="3238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68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454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7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75" y="2457138"/>
            <a:ext cx="11040158" cy="1911661"/>
          </a:xfrm>
        </p:spPr>
        <p:txBody>
          <a:bodyPr>
            <a:noAutofit/>
          </a:bodyPr>
          <a:lstStyle/>
          <a:p>
            <a:r>
              <a:rPr lang="en-US" sz="4000" dirty="0"/>
              <a:t>Complex Bend R&amp;D for NSLS-IIU: from prototype beamline testing to NSLS-II SR Operation with CB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MAX IV – NSLS-IIU Joint Workshop, Oct. 5-6,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13622"/>
            <a:ext cx="10334625" cy="1259607"/>
          </a:xfrm>
        </p:spPr>
        <p:txBody>
          <a:bodyPr/>
          <a:lstStyle/>
          <a:p>
            <a:r>
              <a:rPr lang="en-US" sz="2400" dirty="0"/>
              <a:t>Guimei Wang</a:t>
            </a:r>
          </a:p>
          <a:p>
            <a:r>
              <a:rPr lang="en-US" dirty="0"/>
              <a:t>NSLS-II, Brookhaven National Laboratory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E8B5A-24B1-D500-A75B-31868DA66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1F17-B1C6-910F-AA39-C418CD9A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049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CB R&amp;D path toward NSLS-IIU: experimental validation of CB technology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7C475-BC8F-B7EC-59E9-2DB3F46FA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90" y="1284292"/>
            <a:ext cx="5847907" cy="3499101"/>
          </a:xfrm>
        </p:spPr>
        <p:txBody>
          <a:bodyPr>
            <a:normAutofit/>
          </a:bodyPr>
          <a:lstStyle/>
          <a:p>
            <a:pPr marL="0" indent="0"/>
            <a:r>
              <a:rPr lang="en-US" sz="2400" b="1" dirty="0"/>
              <a:t>100-200 MeV Linac CB prototype beamline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533"/>
                </a:solidFill>
                <a:latin typeface="Aptos" pitchFamily="34" charset="0"/>
              </a:rPr>
              <a:t>Low energy, single 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A2533"/>
                </a:solidFill>
                <a:latin typeface="Aptos" pitchFamily="34" charset="0"/>
              </a:rPr>
              <a:t>Scaled-down, compact CB enabled with lower beam rigidity</a:t>
            </a:r>
          </a:p>
          <a:p>
            <a:pPr marL="914400" lvl="1" indent="-457200"/>
            <a:r>
              <a:rPr lang="en-US" sz="2000" dirty="0"/>
              <a:t>Demonstrate </a:t>
            </a:r>
            <a:r>
              <a:rPr lang="en-US" sz="2000" dirty="0">
                <a:solidFill>
                  <a:srgbClr val="1A2533"/>
                </a:solidFill>
                <a:latin typeface="Aptos" pitchFamily="34" charset="0"/>
              </a:rPr>
              <a:t>high-gradient PMQ technology </a:t>
            </a:r>
          </a:p>
          <a:p>
            <a:pPr marL="914400" lvl="1" indent="-457200"/>
            <a:r>
              <a:rPr lang="en-US" sz="2000" dirty="0"/>
              <a:t>Demonstrate s</a:t>
            </a:r>
            <a:r>
              <a:rPr lang="en-US" sz="2000" dirty="0">
                <a:solidFill>
                  <a:srgbClr val="1A2533"/>
                </a:solidFill>
                <a:latin typeface="Aptos" pitchFamily="34" charset="0"/>
              </a:rPr>
              <a:t>trong focusing + bending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EDB20-A94C-0E25-ED4D-6B2C3F3DA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</a:t>
            </a:fld>
            <a:endParaRPr lang="en-US" sz="1000"/>
          </a:p>
        </p:txBody>
      </p:sp>
      <p:pic>
        <p:nvPicPr>
          <p:cNvPr id="6" name="Picture 1" descr="A picture containing cluttered&#10;&#10;Description automatically generated">
            <a:extLst>
              <a:ext uri="{FF2B5EF4-FFF2-40B4-BE49-F238E27FC236}">
                <a16:creationId xmlns:a16="http://schemas.microsoft.com/office/drawing/2014/main" id="{633746FE-CAD7-A2F5-7D71-B3D4718B1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45"/>
          <a:stretch>
            <a:fillRect/>
          </a:stretch>
        </p:blipFill>
        <p:spPr bwMode="auto">
          <a:xfrm>
            <a:off x="1295151" y="4257309"/>
            <a:ext cx="3807201" cy="2323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A09925-ACD0-6A30-C2BF-E13DD1574CE8}"/>
              </a:ext>
            </a:extLst>
          </p:cNvPr>
          <p:cNvSpPr txBox="1">
            <a:spLocks/>
          </p:cNvSpPr>
          <p:nvPr/>
        </p:nvSpPr>
        <p:spPr>
          <a:xfrm>
            <a:off x="6387180" y="1284292"/>
            <a:ext cx="5529026" cy="3373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400" b="1" dirty="0"/>
              <a:t>3 GeV SR CB replacement 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Full energy, SR normal operation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SR beam dynamics + operational feasibility proof</a:t>
            </a:r>
          </a:p>
          <a:p>
            <a:pPr marL="914400" lvl="1" indent="-457200"/>
            <a:r>
              <a:rPr lang="en-US" sz="2000" dirty="0"/>
              <a:t>Field quality, alignment accuracy and error correction</a:t>
            </a:r>
          </a:p>
          <a:p>
            <a:pPr marL="914400" lvl="1" indent="-457200"/>
            <a:r>
              <a:rPr lang="en-US" sz="2000" dirty="0"/>
              <a:t>DA/MA, injection, lifetime </a:t>
            </a:r>
          </a:p>
          <a:p>
            <a:pPr marL="914400" lvl="1" indent="-457200"/>
            <a:r>
              <a:rPr lang="en-US" sz="2000" dirty="0"/>
              <a:t>PMQ radiation resilience and long-term field stability  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Image 1" descr="/mnt/data/extracted_scope/image28.png">
            <a:extLst>
              <a:ext uri="{FF2B5EF4-FFF2-40B4-BE49-F238E27FC236}">
                <a16:creationId xmlns:a16="http://schemas.microsoft.com/office/drawing/2014/main" id="{9725BB4A-38B0-46C3-8040-05CC0C31CF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30" b="5730"/>
          <a:stretch/>
        </p:blipFill>
        <p:spPr>
          <a:xfrm>
            <a:off x="6865869" y="4616717"/>
            <a:ext cx="4680204" cy="21771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82F6715-9668-7078-587B-C5EAB25E2B75}"/>
              </a:ext>
            </a:extLst>
          </p:cNvPr>
          <p:cNvSpPr/>
          <p:nvPr/>
        </p:nvSpPr>
        <p:spPr>
          <a:xfrm>
            <a:off x="390419" y="1180073"/>
            <a:ext cx="5439134" cy="29744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FBDFE-0E84-8369-F804-57AD51FA58CE}"/>
              </a:ext>
            </a:extLst>
          </p:cNvPr>
          <p:cNvSpPr/>
          <p:nvPr/>
        </p:nvSpPr>
        <p:spPr>
          <a:xfrm>
            <a:off x="6432021" y="1172111"/>
            <a:ext cx="5529026" cy="337369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DCD0AF22-CA7F-3F02-C78F-D75BD21C32D3}"/>
              </a:ext>
            </a:extLst>
          </p:cNvPr>
          <p:cNvSpPr/>
          <p:nvPr/>
        </p:nvSpPr>
        <p:spPr>
          <a:xfrm>
            <a:off x="5867399" y="2407143"/>
            <a:ext cx="564621" cy="514962"/>
          </a:xfrm>
          <a:prstGeom prst="plus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00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25AD0-60CD-1C27-4539-9D29D3D92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57" y="162408"/>
            <a:ext cx="11538880" cy="1325563"/>
          </a:xfrm>
        </p:spPr>
        <p:txBody>
          <a:bodyPr/>
          <a:lstStyle/>
          <a:p>
            <a:r>
              <a:rPr lang="en-US" dirty="0"/>
              <a:t>CB prototype: scale down energy, preserve strong focusing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BF976-7D58-8E37-DDF8-49C294EFF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3</a:t>
            </a:fld>
            <a:endParaRPr lang="en-US" sz="1000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0467D27F-7AB7-FCD0-6891-49F682BB6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brightnessContrast bright="10000" contrast="-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1978" y="1320256"/>
            <a:ext cx="3484765" cy="2539586"/>
          </a:xfrm>
          <a:prstGeom prst="rect">
            <a:avLst/>
          </a:prstGeom>
        </p:spPr>
      </p:pic>
      <p:pic>
        <p:nvPicPr>
          <p:cNvPr id="8" name="Picture 7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C04CAF03-546C-D97C-B5E2-6A618C734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628" y="4591245"/>
            <a:ext cx="2403028" cy="2162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3190B3-7A5A-F1BD-5E4A-BF744BD6C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8676" y="4653623"/>
            <a:ext cx="3157131" cy="2142569"/>
          </a:xfrm>
          <a:prstGeom prst="rect">
            <a:avLst/>
          </a:prstGeom>
        </p:spPr>
      </p:pic>
      <p:pic>
        <p:nvPicPr>
          <p:cNvPr id="14" name="Content Placeholder 7">
            <a:extLst>
              <a:ext uri="{FF2B5EF4-FFF2-40B4-BE49-F238E27FC236}">
                <a16:creationId xmlns:a16="http://schemas.microsoft.com/office/drawing/2014/main" id="{9406B24D-6879-721B-532A-72AE15D515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039" y="4591246"/>
            <a:ext cx="3736131" cy="21629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D4F081E-0971-357C-35C9-8FF799010C1D}"/>
              </a:ext>
            </a:extLst>
          </p:cNvPr>
          <p:cNvSpPr txBox="1"/>
          <p:nvPr/>
        </p:nvSpPr>
        <p:spPr>
          <a:xfrm>
            <a:off x="297863" y="1487971"/>
            <a:ext cx="76791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Scale Energy strategy: 3 GeV</a:t>
            </a:r>
            <a:r>
              <a:rPr lang="en-US" sz="2000" dirty="0">
                <a:sym typeface="Wingdings" panose="05000000000000000000" pitchFamily="2" charset="2"/>
              </a:rPr>
              <a:t>100-200 MeV</a:t>
            </a:r>
            <a:r>
              <a:rPr lang="en-US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Demonstrate high-gradient PMQ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Preserve high-gradient strong focusing while scaling down the CB dimensions: CB pole length from 30 cm to 4.7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Prototype PMQ: 12.7 mm aperture, 4.7 cm length with design gradient ~150 T/m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Maintain stable optics by optimizing the drift between CB poles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16-wedge Halbach PMQ design; 9 prototype poles fabricated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Measured gradient: 137–139 T/m, with &lt;1% pole-to-pole variation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79FD96-8A24-F695-04FA-64D1F10329CF}"/>
              </a:ext>
            </a:extLst>
          </p:cNvPr>
          <p:cNvSpPr txBox="1"/>
          <p:nvPr/>
        </p:nvSpPr>
        <p:spPr>
          <a:xfrm>
            <a:off x="4002623" y="4655532"/>
            <a:ext cx="2718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PMQ from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RadiaBeam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46C8F1-A8AA-7E42-B165-185BED4533EE}"/>
              </a:ext>
            </a:extLst>
          </p:cNvPr>
          <p:cNvSpPr txBox="1"/>
          <p:nvPr/>
        </p:nvSpPr>
        <p:spPr>
          <a:xfrm>
            <a:off x="7676915" y="3944914"/>
            <a:ext cx="4834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Compact permanent magnets can achieve the high gradient required by the CB concept.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D80E4B-570E-7D74-2946-E87043A973AE}"/>
              </a:ext>
            </a:extLst>
          </p:cNvPr>
          <p:cNvSpPr txBox="1"/>
          <p:nvPr/>
        </p:nvSpPr>
        <p:spPr>
          <a:xfrm>
            <a:off x="8083296" y="981702"/>
            <a:ext cx="42519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kern="8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PMQ on PCB rotating coil measurement bench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4552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7C1D-E2BB-4D37-A1F5-46BEA960F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386" y="287981"/>
            <a:ext cx="7886700" cy="6050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 prototype test beamline  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1B8B002-AD04-4765-A1AE-0F821C0C6B5B}"/>
              </a:ext>
            </a:extLst>
          </p:cNvPr>
          <p:cNvGrpSpPr/>
          <p:nvPr/>
        </p:nvGrpSpPr>
        <p:grpSpPr>
          <a:xfrm>
            <a:off x="3044462" y="2034258"/>
            <a:ext cx="3654557" cy="404556"/>
            <a:chOff x="1057542" y="1867523"/>
            <a:chExt cx="4872743" cy="53940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82D00E9-3207-42F1-A9B1-A307A35904E5}"/>
                </a:ext>
              </a:extLst>
            </p:cNvPr>
            <p:cNvSpPr/>
            <p:nvPr/>
          </p:nvSpPr>
          <p:spPr>
            <a:xfrm>
              <a:off x="1803383" y="1867523"/>
              <a:ext cx="147781" cy="286322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142B9E5-BAF3-43D1-99A3-28298B09BAEA}"/>
                </a:ext>
              </a:extLst>
            </p:cNvPr>
            <p:cNvSpPr txBox="1"/>
            <p:nvPr/>
          </p:nvSpPr>
          <p:spPr>
            <a:xfrm>
              <a:off x="1057542" y="1884548"/>
              <a:ext cx="79894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Quad: 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DB0A891-6F69-456D-8327-F9D56D378BDB}"/>
                </a:ext>
              </a:extLst>
            </p:cNvPr>
            <p:cNvCxnSpPr/>
            <p:nvPr/>
          </p:nvCxnSpPr>
          <p:spPr>
            <a:xfrm>
              <a:off x="3435924" y="1884548"/>
              <a:ext cx="0" cy="286322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97673D4-0CE4-4548-9789-B00D969C8F64}"/>
                </a:ext>
              </a:extLst>
            </p:cNvPr>
            <p:cNvSpPr txBox="1"/>
            <p:nvPr/>
          </p:nvSpPr>
          <p:spPr>
            <a:xfrm>
              <a:off x="2568281" y="1867523"/>
              <a:ext cx="867640" cy="492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Corrector: 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8DE2283-3EB5-4C9F-B226-ED9A2EA03DBA}"/>
                </a:ext>
              </a:extLst>
            </p:cNvPr>
            <p:cNvSpPr/>
            <p:nvPr/>
          </p:nvSpPr>
          <p:spPr>
            <a:xfrm>
              <a:off x="4574302" y="1935062"/>
              <a:ext cx="147781" cy="166254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E9FCCD-05A7-4E5B-B9FD-BB31F107EEE0}"/>
                </a:ext>
              </a:extLst>
            </p:cNvPr>
            <p:cNvSpPr txBox="1"/>
            <p:nvPr/>
          </p:nvSpPr>
          <p:spPr>
            <a:xfrm>
              <a:off x="3893112" y="1867523"/>
              <a:ext cx="8676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Flag:</a:t>
              </a:r>
            </a:p>
          </p:txBody>
        </p:sp>
        <p:sp>
          <p:nvSpPr>
            <p:cNvPr id="83" name="Partial Circle 82">
              <a:extLst>
                <a:ext uri="{FF2B5EF4-FFF2-40B4-BE49-F238E27FC236}">
                  <a16:creationId xmlns:a16="http://schemas.microsoft.com/office/drawing/2014/main" id="{B59F0BC9-3F60-4012-A34F-97285300F54F}"/>
                </a:ext>
              </a:extLst>
            </p:cNvPr>
            <p:cNvSpPr/>
            <p:nvPr/>
          </p:nvSpPr>
          <p:spPr>
            <a:xfrm>
              <a:off x="5748173" y="1920356"/>
              <a:ext cx="182112" cy="205381"/>
            </a:xfrm>
            <a:prstGeom prst="pi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9BE5DF-BDE2-49FA-B5D6-B4DB448C52A2}"/>
                </a:ext>
              </a:extLst>
            </p:cNvPr>
            <p:cNvSpPr txBox="1"/>
            <p:nvPr/>
          </p:nvSpPr>
          <p:spPr>
            <a:xfrm>
              <a:off x="4948929" y="1914488"/>
              <a:ext cx="867640" cy="492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Aperture: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C9956DC-288F-411A-8B40-997A0ECBC74D}"/>
              </a:ext>
            </a:extLst>
          </p:cNvPr>
          <p:cNvSpPr txBox="1"/>
          <p:nvPr/>
        </p:nvSpPr>
        <p:spPr>
          <a:xfrm>
            <a:off x="357227" y="3658012"/>
            <a:ext cx="7016762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Installed at the end of the NSLS-II linac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Dedicated CB test beamline branched from the normal diagnostic beamline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b="1" dirty="0"/>
              <a:t>6 quadrupoles</a:t>
            </a:r>
            <a:r>
              <a:rPr lang="en-US" dirty="0"/>
              <a:t> for optics matching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b="1" dirty="0"/>
              <a:t>4 correctors</a:t>
            </a:r>
            <a:r>
              <a:rPr lang="en-US" dirty="0"/>
              <a:t> for trajectory control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Beam diagnostics: </a:t>
            </a:r>
            <a:r>
              <a:rPr lang="en-US" b="1" dirty="0"/>
              <a:t>3 flags, 2 slits, high-resolution profile monitor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Each CB pole mounted on a motorized translation stage for alignment and controlled offset studies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Commissioning performed with </a:t>
            </a:r>
            <a:r>
              <a:rPr lang="en-US" b="1" dirty="0"/>
              <a:t>1 → 2 → 4 CB periods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D4AE7CE-5FE9-05B9-6DE2-39FE81FEB47A}"/>
              </a:ext>
            </a:extLst>
          </p:cNvPr>
          <p:cNvSpPr/>
          <p:nvPr/>
        </p:nvSpPr>
        <p:spPr>
          <a:xfrm>
            <a:off x="8495558" y="3653635"/>
            <a:ext cx="19495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CB beamline optics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8292A3A-D604-94D9-B4F3-9EE0E6310EC9}"/>
              </a:ext>
            </a:extLst>
          </p:cNvPr>
          <p:cNvGrpSpPr/>
          <p:nvPr/>
        </p:nvGrpSpPr>
        <p:grpSpPr>
          <a:xfrm>
            <a:off x="2394552" y="743195"/>
            <a:ext cx="7371534" cy="2838492"/>
            <a:chOff x="780095" y="850783"/>
            <a:chExt cx="7371534" cy="283849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CA1D5DA-309E-8A61-28DE-4690DBC12CB9}"/>
                </a:ext>
              </a:extLst>
            </p:cNvPr>
            <p:cNvGrpSpPr/>
            <p:nvPr/>
          </p:nvGrpSpPr>
          <p:grpSpPr>
            <a:xfrm>
              <a:off x="780095" y="850783"/>
              <a:ext cx="7075793" cy="2838492"/>
              <a:chOff x="0" y="349333"/>
              <a:chExt cx="6384814" cy="266382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94835229-7F52-A20E-62F6-4423E75EA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49333"/>
                <a:ext cx="5782747" cy="26638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9DD2C13C-8C62-27A3-E797-FBEA59148B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58031" y="2227917"/>
                <a:ext cx="2226783" cy="747679"/>
              </a:xfrm>
              <a:prstGeom prst="rect">
                <a:avLst/>
              </a:prstGeom>
            </p:spPr>
          </p:pic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A2AF22E8-F038-4A8E-0F92-EA9EE80E6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01631" y="2834089"/>
              <a:ext cx="2749998" cy="796704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B3CE000-BD41-C300-D748-08EC31B54E27}"/>
              </a:ext>
            </a:extLst>
          </p:cNvPr>
          <p:cNvSpPr txBox="1"/>
          <p:nvPr/>
        </p:nvSpPr>
        <p:spPr>
          <a:xfrm>
            <a:off x="3362449" y="2814158"/>
            <a:ext cx="56938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FCT3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2F497-0940-152B-66AC-668495F7D6AE}"/>
              </a:ext>
            </a:extLst>
          </p:cNvPr>
          <p:cNvSpPr txBox="1"/>
          <p:nvPr/>
        </p:nvSpPr>
        <p:spPr>
          <a:xfrm>
            <a:off x="8762460" y="3310998"/>
            <a:ext cx="5180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ICT1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B06F5A8-EFA5-5E4E-C7F6-A78452A5F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747845" y="3906834"/>
            <a:ext cx="4229665" cy="284598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3FACF00D-21C7-E086-77CE-BEE6D3243EFB}"/>
              </a:ext>
            </a:extLst>
          </p:cNvPr>
          <p:cNvSpPr/>
          <p:nvPr/>
        </p:nvSpPr>
        <p:spPr>
          <a:xfrm>
            <a:off x="10214000" y="5978353"/>
            <a:ext cx="462261" cy="433482"/>
          </a:xfrm>
          <a:prstGeom prst="ellipse">
            <a:avLst/>
          </a:prstGeom>
          <a:solidFill>
            <a:schemeClr val="accent3"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32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FC2ED-8842-D70A-66A4-A73B64AF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 prototype commissioning: strong focusing → bending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92668-29BB-45BA-1B19-CAEF64FC8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5</a:t>
            </a:fld>
            <a:endParaRPr lang="en-US" sz="100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B27F98-3F37-AA24-6AA2-77BEDC8EC0C1}"/>
              </a:ext>
            </a:extLst>
          </p:cNvPr>
          <p:cNvSpPr txBox="1">
            <a:spLocks/>
          </p:cNvSpPr>
          <p:nvPr/>
        </p:nvSpPr>
        <p:spPr>
          <a:xfrm>
            <a:off x="571500" y="1709873"/>
            <a:ext cx="5445252" cy="2286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Phase I:  strong focusing </a:t>
            </a:r>
          </a:p>
          <a:p>
            <a:pPr lvl="1"/>
            <a:r>
              <a:rPr lang="en-US" dirty="0"/>
              <a:t>Beam centered through each PMQ</a:t>
            </a:r>
          </a:p>
          <a:p>
            <a:pPr lvl="1"/>
            <a:r>
              <a:rPr lang="en-US" dirty="0"/>
              <a:t>No intentional dipole component</a:t>
            </a:r>
          </a:p>
          <a:p>
            <a:pPr lvl="1"/>
            <a:r>
              <a:rPr lang="en-US" dirty="0"/>
              <a:t>Commissioned with </a:t>
            </a:r>
            <a:r>
              <a:rPr lang="en-US" b="1" dirty="0"/>
              <a:t>1 → 2 → 4 CB periods</a:t>
            </a:r>
          </a:p>
          <a:p>
            <a:pPr lvl="1"/>
            <a:r>
              <a:rPr lang="en-US" dirty="0"/>
              <a:t>Verify stable strong-focusing optics</a:t>
            </a:r>
          </a:p>
          <a:p>
            <a:pPr lvl="1"/>
            <a:r>
              <a:rPr lang="en-US" dirty="0"/>
              <a:t>Compare measured beam size with model</a:t>
            </a:r>
          </a:p>
          <a:p>
            <a:pPr lvl="1"/>
            <a:endParaRPr lang="en-US" dirty="0"/>
          </a:p>
          <a:p>
            <a:endParaRPr 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lvl="1"/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0F4CCF8-D0C0-B95D-38F9-53B4160A932B}"/>
              </a:ext>
            </a:extLst>
          </p:cNvPr>
          <p:cNvSpPr txBox="1">
            <a:spLocks/>
          </p:cNvSpPr>
          <p:nvPr/>
        </p:nvSpPr>
        <p:spPr>
          <a:xfrm>
            <a:off x="6675120" y="1709873"/>
            <a:ext cx="4764024" cy="2413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Phase II — Bending + strong focusing</a:t>
            </a:r>
          </a:p>
          <a:p>
            <a:pPr lvl="1"/>
            <a:r>
              <a:rPr lang="en-US" dirty="0"/>
              <a:t>Intentionally offset each PMQ from the beam trajectory</a:t>
            </a:r>
          </a:p>
          <a:p>
            <a:pPr lvl="1"/>
            <a:r>
              <a:rPr lang="en-US" dirty="0"/>
              <a:t>Quadrupole offset generates dipole field</a:t>
            </a:r>
          </a:p>
          <a:p>
            <a:pPr lvl="1"/>
            <a:r>
              <a:rPr lang="en-US" dirty="0"/>
              <a:t>PMQ offset ~1 mm</a:t>
            </a:r>
          </a:p>
          <a:p>
            <a:pPr lvl="1"/>
            <a:r>
              <a:rPr lang="en-US" dirty="0"/>
              <a:t>Bending ~0.8° per CB period</a:t>
            </a:r>
          </a:p>
          <a:p>
            <a:pPr lvl="1"/>
            <a:r>
              <a:rPr lang="en-US" dirty="0"/>
              <a:t>4 periods → ~3.2° total bend</a:t>
            </a:r>
          </a:p>
          <a:p>
            <a:pPr lvl="1"/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B6D376FD-DE92-FBC2-C3BB-D405035EE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015113"/>
            <a:ext cx="2318004" cy="2588387"/>
          </a:xfrm>
          <a:prstGeom prst="rect">
            <a:avLst/>
          </a:prstGeom>
        </p:spPr>
      </p:pic>
      <p:pic>
        <p:nvPicPr>
          <p:cNvPr id="16" name="Picture 1" descr="A picture containing cluttered&#10;&#10;Description automatically generated">
            <a:extLst>
              <a:ext uri="{FF2B5EF4-FFF2-40B4-BE49-F238E27FC236}">
                <a16:creationId xmlns:a16="http://schemas.microsoft.com/office/drawing/2014/main" id="{D08C1532-C7D0-5992-7A25-A71726E0B9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67" y="4015113"/>
            <a:ext cx="3942141" cy="266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Chart, line chart&#10;&#10;AI-generated content may be incorrect.">
            <a:extLst>
              <a:ext uri="{FF2B5EF4-FFF2-40B4-BE49-F238E27FC236}">
                <a16:creationId xmlns:a16="http://schemas.microsoft.com/office/drawing/2014/main" id="{04526A6D-0FCA-C2E9-3EBF-7BFB4A4D9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7096" y="3937394"/>
            <a:ext cx="4738099" cy="28852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F0B716-8F97-716B-364A-3F197FAFE3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1535" y="4142177"/>
            <a:ext cx="1581713" cy="127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8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6FEE-F2BE-C504-40D1-702D59F5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62409"/>
            <a:ext cx="11049000" cy="923330"/>
          </a:xfrm>
        </p:spPr>
        <p:txBody>
          <a:bodyPr/>
          <a:lstStyle/>
          <a:p>
            <a:r>
              <a:rPr lang="en-US" dirty="0"/>
              <a:t>CB prototype commissioning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83A9A-C6B2-46FA-25AE-60B125727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6</a:t>
            </a:fld>
            <a:endParaRPr lang="en-US" sz="10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A6BE61-9403-260A-ABA6-FFA96E88CD0B}"/>
              </a:ext>
            </a:extLst>
          </p:cNvPr>
          <p:cNvCxnSpPr>
            <a:cxnSpLocks/>
          </p:cNvCxnSpPr>
          <p:nvPr/>
        </p:nvCxnSpPr>
        <p:spPr>
          <a:xfrm flipV="1">
            <a:off x="873760" y="1634423"/>
            <a:ext cx="9919903" cy="10668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EA04AAA-E488-45D2-5A32-CA1451184D54}"/>
              </a:ext>
            </a:extLst>
          </p:cNvPr>
          <p:cNvSpPr/>
          <p:nvPr/>
        </p:nvSpPr>
        <p:spPr>
          <a:xfrm>
            <a:off x="1376680" y="1649663"/>
            <a:ext cx="193040" cy="2133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51C0E0-6BA5-00A1-0473-E0E98F18EA1F}"/>
              </a:ext>
            </a:extLst>
          </p:cNvPr>
          <p:cNvSpPr/>
          <p:nvPr/>
        </p:nvSpPr>
        <p:spPr>
          <a:xfrm>
            <a:off x="5711123" y="1584728"/>
            <a:ext cx="193040" cy="2133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FE70D4-2A93-44B1-B23D-DAE9789D8066}"/>
              </a:ext>
            </a:extLst>
          </p:cNvPr>
          <p:cNvSpPr/>
          <p:nvPr/>
        </p:nvSpPr>
        <p:spPr>
          <a:xfrm>
            <a:off x="9714163" y="1544972"/>
            <a:ext cx="193040" cy="21336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14B478-9AEF-4EFD-7C2E-DD9B01573A8F}"/>
              </a:ext>
            </a:extLst>
          </p:cNvPr>
          <p:cNvSpPr txBox="1"/>
          <p:nvPr/>
        </p:nvSpPr>
        <p:spPr>
          <a:xfrm>
            <a:off x="1016000" y="1219200"/>
            <a:ext cx="157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Jan.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2E0567-E22B-7045-C4E3-4C9140A2B16D}"/>
              </a:ext>
            </a:extLst>
          </p:cNvPr>
          <p:cNvSpPr txBox="1"/>
          <p:nvPr/>
        </p:nvSpPr>
        <p:spPr>
          <a:xfrm>
            <a:off x="5110480" y="1196560"/>
            <a:ext cx="177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Aug.-Dec. 2023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873EB9-5C74-262A-FC89-8EEF61792BE4}"/>
              </a:ext>
            </a:extLst>
          </p:cNvPr>
          <p:cNvSpPr txBox="1"/>
          <p:nvPr/>
        </p:nvSpPr>
        <p:spPr>
          <a:xfrm>
            <a:off x="9020743" y="1165972"/>
            <a:ext cx="177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Jan. 2024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66268C-A69C-CCC7-F33C-414B3DB89552}"/>
              </a:ext>
            </a:extLst>
          </p:cNvPr>
          <p:cNvSpPr txBox="1"/>
          <p:nvPr/>
        </p:nvSpPr>
        <p:spPr>
          <a:xfrm>
            <a:off x="873760" y="1891295"/>
            <a:ext cx="207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CB period</a:t>
            </a:r>
          </a:p>
          <a:p>
            <a:r>
              <a:rPr lang="en-US" dirty="0"/>
              <a:t>Strong focusing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5AAB55-F986-4555-F956-96E3B53554A1}"/>
              </a:ext>
            </a:extLst>
          </p:cNvPr>
          <p:cNvSpPr txBox="1"/>
          <p:nvPr/>
        </p:nvSpPr>
        <p:spPr>
          <a:xfrm>
            <a:off x="4867843" y="1884878"/>
            <a:ext cx="207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2/4 CB periods</a:t>
            </a:r>
          </a:p>
          <a:p>
            <a:r>
              <a:rPr lang="en-US" dirty="0"/>
              <a:t>Strong focusing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3D7C0B-8EB4-D2F6-4E21-41AF0CA9B6E5}"/>
              </a:ext>
            </a:extLst>
          </p:cNvPr>
          <p:cNvSpPr txBox="1"/>
          <p:nvPr/>
        </p:nvSpPr>
        <p:spPr>
          <a:xfrm>
            <a:off x="8624236" y="1916315"/>
            <a:ext cx="3334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CB periods</a:t>
            </a:r>
          </a:p>
          <a:p>
            <a:r>
              <a:rPr lang="en-US" dirty="0"/>
              <a:t>PMQ-offset bending + focusing 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5EBDADAD-D6E3-ED5F-A37D-4A98CE4602DA}"/>
              </a:ext>
            </a:extLst>
          </p:cNvPr>
          <p:cNvSpPr txBox="1">
            <a:spLocks/>
          </p:cNvSpPr>
          <p:nvPr/>
        </p:nvSpPr>
        <p:spPr>
          <a:xfrm>
            <a:off x="304638" y="2667687"/>
            <a:ext cx="6099370" cy="17726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Phase I:  strong focusing demonstrated </a:t>
            </a:r>
          </a:p>
          <a:p>
            <a:pPr lvl="1"/>
            <a:r>
              <a:rPr lang="en-US" sz="2200" dirty="0"/>
              <a:t>Tested at 100 / 168 / 200 MeV</a:t>
            </a:r>
          </a:p>
          <a:p>
            <a:pPr lvl="1"/>
            <a:r>
              <a:rPr lang="en-US" sz="2200" dirty="0"/>
              <a:t>ML optimization achieved beam size &lt;100 </a:t>
            </a:r>
            <a:r>
              <a:rPr lang="en-US" sz="2200" dirty="0" err="1"/>
              <a:t>μm</a:t>
            </a:r>
            <a:endParaRPr lang="en-US" sz="2200" dirty="0"/>
          </a:p>
          <a:p>
            <a:pPr lvl="1"/>
            <a:r>
              <a:rPr lang="en-US" sz="2200" dirty="0"/>
              <a:t>Stable focusing maintained through multi-period CB</a:t>
            </a:r>
          </a:p>
          <a:p>
            <a:pPr lvl="1"/>
            <a:endParaRPr lang="en-US" dirty="0"/>
          </a:p>
          <a:p>
            <a:endParaRPr lang="en-US" dirty="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lvl="1"/>
            <a:endParaRPr lang="en-US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0EAD600E-7897-17F2-B0A9-1128D95843F2}"/>
              </a:ext>
            </a:extLst>
          </p:cNvPr>
          <p:cNvSpPr txBox="1">
            <a:spLocks/>
          </p:cNvSpPr>
          <p:nvPr/>
        </p:nvSpPr>
        <p:spPr>
          <a:xfrm>
            <a:off x="6217920" y="2674983"/>
            <a:ext cx="5974080" cy="189540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400" dirty="0"/>
              <a:t>Phase II:  bending demonstrated </a:t>
            </a:r>
          </a:p>
          <a:p>
            <a:pPr lvl="1"/>
            <a:r>
              <a:rPr lang="en-US" sz="2600" dirty="0"/>
              <a:t>Bend angle changes linearly with PMQ offset </a:t>
            </a:r>
          </a:p>
          <a:p>
            <a:pPr lvl="1"/>
            <a:r>
              <a:rPr lang="en-US" sz="2600" dirty="0"/>
              <a:t>1.3 mm offset</a:t>
            </a:r>
            <a:r>
              <a:rPr lang="en-US" sz="2600" dirty="0">
                <a:sym typeface="Wingdings" panose="05000000000000000000" pitchFamily="2" charset="2"/>
              </a:rPr>
              <a:t> </a:t>
            </a:r>
            <a:r>
              <a:rPr lang="en-US" sz="2600" dirty="0"/>
              <a:t>0.78° bend/period</a:t>
            </a:r>
          </a:p>
          <a:p>
            <a:pPr lvl="1"/>
            <a:r>
              <a:rPr lang="en-US" sz="2600" dirty="0"/>
              <a:t>4 periods</a:t>
            </a:r>
            <a:r>
              <a:rPr lang="en-US" sz="2600" dirty="0">
                <a:sym typeface="Wingdings" panose="05000000000000000000" pitchFamily="2" charset="2"/>
              </a:rPr>
              <a:t> ~</a:t>
            </a:r>
            <a:r>
              <a:rPr lang="en-US" sz="2600" dirty="0"/>
              <a:t>3.2° total bend; measurement agrees with theory within ~15% </a:t>
            </a:r>
            <a:endParaRPr lang="en-US" dirty="0"/>
          </a:p>
        </p:txBody>
      </p:sp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E98C7DC4-4B45-788F-018A-1C1163D2D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16000" y="4615539"/>
            <a:ext cx="4286317" cy="1980647"/>
          </a:xfrm>
          <a:prstGeom prst="rect">
            <a:avLst/>
          </a:prstGeom>
        </p:spPr>
      </p:pic>
      <p:pic>
        <p:nvPicPr>
          <p:cNvPr id="23" name="Content Placeholder 8">
            <a:extLst>
              <a:ext uri="{FF2B5EF4-FFF2-40B4-BE49-F238E27FC236}">
                <a16:creationId xmlns:a16="http://schemas.microsoft.com/office/drawing/2014/main" id="{269A8644-1FEC-238F-A3F2-1C24484E9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490" y="4533499"/>
            <a:ext cx="3853180" cy="21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7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C82C9-3FB7-6C80-D08C-557A2D042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17" y="162985"/>
            <a:ext cx="12061921" cy="1325563"/>
          </a:xfrm>
        </p:spPr>
        <p:txBody>
          <a:bodyPr/>
          <a:lstStyle/>
          <a:p>
            <a:r>
              <a:rPr lang="en-US" dirty="0"/>
              <a:t>From single-pass CB prototype to storage-ring demonstration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9E13E-038F-C117-6A20-2BE0E9AD6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7</a:t>
            </a:fld>
            <a:endParaRPr lang="en-US" sz="10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D1B48-5B24-4944-5FD8-243FDEC3329E}"/>
              </a:ext>
            </a:extLst>
          </p:cNvPr>
          <p:cNvSpPr/>
          <p:nvPr/>
        </p:nvSpPr>
        <p:spPr>
          <a:xfrm>
            <a:off x="333826" y="1548764"/>
            <a:ext cx="5296953" cy="36033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4F39E-19A1-A75E-8128-610039E19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18" y="1601577"/>
            <a:ext cx="5431207" cy="3247150"/>
          </a:xfrm>
        </p:spPr>
        <p:txBody>
          <a:bodyPr>
            <a:normAutofit/>
          </a:bodyPr>
          <a:lstStyle/>
          <a:p>
            <a:r>
              <a:rPr lang="en-US" sz="2400" b="1" dirty="0"/>
              <a:t>100-200 MeV single-pass prototype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Demonstrated</a:t>
            </a:r>
            <a:r>
              <a:rPr lang="en-US" sz="2400" b="1" dirty="0"/>
              <a:t> the CB principle</a:t>
            </a:r>
            <a:endParaRPr lang="en-US" sz="24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200" dirty="0"/>
              <a:t>High-gradient PMQ technology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200" dirty="0"/>
              <a:t>Strong focusing through multiple CB periods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200" dirty="0"/>
              <a:t>Controlled bending from PMQ offset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200" dirty="0"/>
              <a:t>Beam response consistent with model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162461-0B7B-F7B4-7996-7A0FA7FA31DD}"/>
              </a:ext>
            </a:extLst>
          </p:cNvPr>
          <p:cNvGrpSpPr/>
          <p:nvPr/>
        </p:nvGrpSpPr>
        <p:grpSpPr>
          <a:xfrm>
            <a:off x="731922" y="1558252"/>
            <a:ext cx="11588416" cy="4686942"/>
            <a:chOff x="731922" y="1558252"/>
            <a:chExt cx="11588416" cy="46869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C5A0EF-DD87-5677-3126-10A8BD51CA0D}"/>
                </a:ext>
              </a:extLst>
            </p:cNvPr>
            <p:cNvSpPr txBox="1"/>
            <p:nvPr/>
          </p:nvSpPr>
          <p:spPr>
            <a:xfrm>
              <a:off x="731922" y="5414197"/>
              <a:ext cx="11275594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i="1" dirty="0"/>
                <a:t>From magnet/beam proof-of-principle → to beam-dynamics and operational validation.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00B11AE-C8AA-D59E-3C71-E4C914408840}"/>
                </a:ext>
              </a:extLst>
            </p:cNvPr>
            <p:cNvSpPr/>
            <p:nvPr/>
          </p:nvSpPr>
          <p:spPr>
            <a:xfrm>
              <a:off x="5935580" y="1558252"/>
              <a:ext cx="6256420" cy="380783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771AA392-C85E-6785-1E14-D97A4785C7E2}"/>
                </a:ext>
              </a:extLst>
            </p:cNvPr>
            <p:cNvSpPr txBox="1">
              <a:spLocks/>
            </p:cNvSpPr>
            <p:nvPr/>
          </p:nvSpPr>
          <p:spPr>
            <a:xfrm>
              <a:off x="5935580" y="1696427"/>
              <a:ext cx="6384758" cy="356868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/>
                <a:t>3 GeV storage-ring CB replacement  </a:t>
              </a:r>
            </a:p>
            <a:p>
              <a:r>
                <a:rPr lang="en-US" b="1" dirty="0"/>
                <a:t>Validate CB under real beam operation  </a:t>
              </a:r>
              <a:endParaRPr lang="en-US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/>
                <a:t>Replace two existing dipoles with CBs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/>
                <a:t>Integrate into the existing NSLS-II SR lattice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/>
                <a:t>Maintain injection, lifetime and beam performance for operation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/>
                <a:t>Evaluate field/alignment errors and correction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2400" dirty="0"/>
                <a:t>Validate PM Radiation-Resistance and long-term stability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dirty="0"/>
            </a:p>
            <a:p>
              <a:endParaRPr lang="en-US" dirty="0"/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B01AA954-2774-895E-19DB-CFC97E644BB5}"/>
                </a:ext>
              </a:extLst>
            </p:cNvPr>
            <p:cNvSpPr/>
            <p:nvPr/>
          </p:nvSpPr>
          <p:spPr>
            <a:xfrm>
              <a:off x="5630779" y="2959768"/>
              <a:ext cx="304801" cy="46923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362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39D678-63E0-B39F-056D-2F9109BB9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10" y="134274"/>
            <a:ext cx="11446779" cy="590931"/>
          </a:xfrm>
        </p:spPr>
        <p:txBody>
          <a:bodyPr wrap="square">
            <a:spAutoFit/>
          </a:bodyPr>
          <a:lstStyle/>
          <a:p>
            <a:r>
              <a:rPr lang="en-US" sz="3600" dirty="0"/>
              <a:t>3 GeV CB replacement at NSLS-II: project goals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03C469-2331-E44F-87EC-B0A9A81021E5}"/>
              </a:ext>
            </a:extLst>
          </p:cNvPr>
          <p:cNvSpPr txBox="1"/>
          <p:nvPr/>
        </p:nvSpPr>
        <p:spPr>
          <a:xfrm>
            <a:off x="7037539" y="4833229"/>
            <a:ext cx="48158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i="1" dirty="0">
                <a:solidFill>
                  <a:srgbClr val="FF0000"/>
                </a:solidFill>
              </a:rPr>
              <a:t>Funded 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R&amp;D project: replace two 2.62 m NSLS-II dipoles </a:t>
            </a:r>
            <a:r>
              <a:rPr lang="en-US" sz="2000" i="1" dirty="0">
                <a:solidFill>
                  <a:srgbClr val="FF0000"/>
                </a:solidFill>
                <a:latin typeface="Arial" panose="020B0604020202020204"/>
              </a:rPr>
              <a:t>with </a:t>
            </a:r>
            <a:r>
              <a:rPr kumimoji="0" lang="en-US" sz="20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CBs (FY26-FY28)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FD1081-A42A-3057-CFA8-7AA988C7A1F1}"/>
              </a:ext>
            </a:extLst>
          </p:cNvPr>
          <p:cNvSpPr txBox="1"/>
          <p:nvPr/>
        </p:nvSpPr>
        <p:spPr>
          <a:xfrm>
            <a:off x="200159" y="835971"/>
            <a:ext cx="660985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7" lvl="0" indent="-1698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 Develop and integrate the full-scale CB design into the existing NSLS-II 3 GeV storage-ring lattice</a:t>
            </a:r>
          </a:p>
          <a:p>
            <a:pPr marL="401637" lvl="0" indent="-1698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Use scraper and multipole correctors to evaluate impact of reduced aperture, field/alignment errors, and correction strategies before CB installation.</a:t>
            </a:r>
          </a:p>
          <a:p>
            <a:pPr marL="401637" lvl="0" indent="-1698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Build and characterize two CB assemblies and verify their magnetic and mechanical specifications using measurement benches </a:t>
            </a:r>
          </a:p>
          <a:p>
            <a:pPr marL="401637" indent="-1698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Replace two existing NSLS-II dipoles, install the CBs within a single shutdown, and commission the modified SR lattice to support normal user operation.</a:t>
            </a:r>
          </a:p>
          <a:p>
            <a:pPr marL="401637" indent="-169863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 Characterize CB impact on optics, injection, and lifetime, and assess long-term PM field stability under radiation exposure.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3EEE822-BAB4-D81A-BDCD-05ACE64F56F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9ED8099-1D48-4521-9B69-0A1497B420F9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966207-FFB1-5903-7821-FB37928C13E7}"/>
              </a:ext>
            </a:extLst>
          </p:cNvPr>
          <p:cNvGrpSpPr/>
          <p:nvPr/>
        </p:nvGrpSpPr>
        <p:grpSpPr>
          <a:xfrm>
            <a:off x="6932428" y="1071892"/>
            <a:ext cx="5167424" cy="3583172"/>
            <a:chOff x="3788663" y="786329"/>
            <a:chExt cx="7882129" cy="5325214"/>
          </a:xfrm>
        </p:grpSpPr>
        <p:pic>
          <p:nvPicPr>
            <p:cNvPr id="6" name="Picture 5" descr="A picture containing indoor">
              <a:extLst>
                <a:ext uri="{FF2B5EF4-FFF2-40B4-BE49-F238E27FC236}">
                  <a16:creationId xmlns:a16="http://schemas.microsoft.com/office/drawing/2014/main" id="{C8D76F8A-0E7E-EF93-971D-84C60E959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80" t="23031" r="21833" b="29563"/>
            <a:stretch>
              <a:fillRect/>
            </a:stretch>
          </p:blipFill>
          <p:spPr>
            <a:xfrm>
              <a:off x="3788663" y="786329"/>
              <a:ext cx="7882129" cy="2682543"/>
            </a:xfrm>
            <a:prstGeom prst="rect">
              <a:avLst/>
            </a:prstGeom>
          </p:spPr>
        </p:pic>
        <p:pic>
          <p:nvPicPr>
            <p:cNvPr id="10" name="Picture 9" descr="A picture containing indoor">
              <a:extLst>
                <a:ext uri="{FF2B5EF4-FFF2-40B4-BE49-F238E27FC236}">
                  <a16:creationId xmlns:a16="http://schemas.microsoft.com/office/drawing/2014/main" id="{E9132C3C-D33D-3B00-20FD-DF6B8B1CE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818" t="24033" r="23699" b="30959"/>
            <a:stretch>
              <a:fillRect/>
            </a:stretch>
          </p:blipFill>
          <p:spPr>
            <a:xfrm>
              <a:off x="3788663" y="3429000"/>
              <a:ext cx="7882129" cy="2682543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2689903-596B-20D8-5A3F-5300E059B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59936" y="2742692"/>
              <a:ext cx="185347" cy="2585222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E62279D-5CF5-C555-C516-128276DF80C9}"/>
                </a:ext>
              </a:extLst>
            </p:cNvPr>
            <p:cNvCxnSpPr>
              <a:cxnSpLocks/>
            </p:cNvCxnSpPr>
            <p:nvPr/>
          </p:nvCxnSpPr>
          <p:spPr>
            <a:xfrm>
              <a:off x="10747609" y="2112176"/>
              <a:ext cx="172513" cy="2608529"/>
            </a:xfrm>
            <a:prstGeom prst="straightConnector1">
              <a:avLst/>
            </a:prstGeom>
            <a:ln w="15875">
              <a:solidFill>
                <a:schemeClr val="bg1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D7D341-73DB-F6EC-BC53-EA393DAA7FF9}"/>
                </a:ext>
              </a:extLst>
            </p:cNvPr>
            <p:cNvSpPr txBox="1"/>
            <p:nvPr/>
          </p:nvSpPr>
          <p:spPr>
            <a:xfrm>
              <a:off x="3948994" y="1670858"/>
              <a:ext cx="9925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C13-G5</a:t>
              </a:r>
            </a:p>
            <a:p>
              <a:r>
                <a:rPr lang="en-US">
                  <a:solidFill>
                    <a:schemeClr val="bg1"/>
                  </a:solidFill>
                </a:rPr>
                <a:t>Dipole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FBC2F0-762F-2078-B9A0-D6787522DAFB}"/>
                </a:ext>
              </a:extLst>
            </p:cNvPr>
            <p:cNvSpPr txBox="1"/>
            <p:nvPr/>
          </p:nvSpPr>
          <p:spPr>
            <a:xfrm>
              <a:off x="10073696" y="978794"/>
              <a:ext cx="9925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C14-G3</a:t>
              </a:r>
            </a:p>
            <a:p>
              <a:r>
                <a:rPr lang="en-US">
                  <a:solidFill>
                    <a:schemeClr val="bg1"/>
                  </a:solidFill>
                </a:rPr>
                <a:t>Dipole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1E640B-A1BD-4FAF-341D-A9A3DB300773}"/>
                </a:ext>
              </a:extLst>
            </p:cNvPr>
            <p:cNvSpPr txBox="1"/>
            <p:nvPr/>
          </p:nvSpPr>
          <p:spPr>
            <a:xfrm>
              <a:off x="4352609" y="4552784"/>
              <a:ext cx="1095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Complex</a:t>
              </a:r>
            </a:p>
            <a:p>
              <a:r>
                <a:rPr lang="en-US">
                  <a:solidFill>
                    <a:schemeClr val="bg1"/>
                  </a:solidFill>
                </a:rPr>
                <a:t>Bend 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E10A46C-5B03-5D40-11E6-7A1BEE9DDD52}"/>
                </a:ext>
              </a:extLst>
            </p:cNvPr>
            <p:cNvSpPr txBox="1"/>
            <p:nvPr/>
          </p:nvSpPr>
          <p:spPr>
            <a:xfrm>
              <a:off x="9802011" y="3974191"/>
              <a:ext cx="1095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Complex</a:t>
              </a:r>
            </a:p>
            <a:p>
              <a:r>
                <a:rPr lang="en-US" dirty="0">
                  <a:solidFill>
                    <a:schemeClr val="bg1"/>
                  </a:solidFill>
                </a:rPr>
                <a:t>Bend 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3D3D6E-C1EB-3DD7-B158-453B818DC2A0}"/>
                </a:ext>
              </a:extLst>
            </p:cNvPr>
            <p:cNvSpPr txBox="1"/>
            <p:nvPr/>
          </p:nvSpPr>
          <p:spPr>
            <a:xfrm>
              <a:off x="6921331" y="1738333"/>
              <a:ext cx="17079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C14 Straight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753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88BA-EDFA-6623-4E95-3FC36C063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69" y="176280"/>
            <a:ext cx="11485821" cy="1325563"/>
          </a:xfrm>
        </p:spPr>
        <p:txBody>
          <a:bodyPr/>
          <a:lstStyle/>
          <a:p>
            <a:r>
              <a:rPr lang="en-US" dirty="0"/>
              <a:t>Key design constraints for CB integration into NSLS-II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716AB1-4041-AE6C-DB66-37D0914CF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1F5D4-9183-FB5E-00FC-DB4E84B6069D}"/>
              </a:ext>
            </a:extLst>
          </p:cNvPr>
          <p:cNvSpPr txBox="1"/>
          <p:nvPr/>
        </p:nvSpPr>
        <p:spPr>
          <a:xfrm>
            <a:off x="571499" y="1352397"/>
            <a:ext cx="1135823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Preserve beam entry and exit coordinates and minimize modifications to neighboring girders.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Use a symmetric two-dipole replacement to preserve lattice symmetry.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Match the local CB optics to the existing ring while keeping nearby quadrupole gradients within 22 T/m limits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Maintain sufficient DA and MA for 10 mm off-axis injection and adequate beam lifetime.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Accommodate the smaller CB physical aperture: ~18 mm vs. 76 × 25 mm dipole chamber.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Minimize </a:t>
            </a:r>
            <a:r>
              <a:rPr lang="en-US" sz="2000" dirty="0" err="1"/>
              <a:t>sextupole</a:t>
            </a:r>
            <a:r>
              <a:rPr lang="en-US" sz="2000" dirty="0"/>
              <a:t> power-supply changes and maintain tolerance to realistic field and alignment errors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3959D8-F817-995D-6CA9-D02948703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984" y="4564297"/>
            <a:ext cx="5803904" cy="201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80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9BE55-F4E0-8AA6-0241-C547727A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10151"/>
            <a:ext cx="11049000" cy="768354"/>
          </a:xfrm>
        </p:spPr>
        <p:txBody>
          <a:bodyPr/>
          <a:lstStyle/>
          <a:p>
            <a:r>
              <a:rPr lang="en-US" dirty="0"/>
              <a:t>Complex bend lattice design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FEF34-6576-E2A8-B74D-156286DA6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10</a:t>
            </a:fld>
            <a:endParaRPr lang="en-US" sz="100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027E142-6C7A-F14B-A3EE-8B430B7CF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85" y="1380087"/>
            <a:ext cx="5486400" cy="239630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AE0F79B-B1C0-0F5F-5C24-6AD23442429E}"/>
              </a:ext>
            </a:extLst>
          </p:cNvPr>
          <p:cNvSpPr txBox="1"/>
          <p:nvPr/>
        </p:nvSpPr>
        <p:spPr>
          <a:xfrm>
            <a:off x="347313" y="1081541"/>
            <a:ext cx="54864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rgbClr val="002060"/>
                </a:solidFill>
              </a:rPr>
              <a:t>Original lattice supercell layout and Twiss function along the supercell 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9FCD58B-D44B-5BF2-93CA-FDC93DEC5DED}"/>
              </a:ext>
            </a:extLst>
          </p:cNvPr>
          <p:cNvGrpSpPr/>
          <p:nvPr/>
        </p:nvGrpSpPr>
        <p:grpSpPr>
          <a:xfrm>
            <a:off x="6367792" y="1373929"/>
            <a:ext cx="5486400" cy="2340756"/>
            <a:chOff x="366385" y="4458609"/>
            <a:chExt cx="5486400" cy="2340756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7D7B444-01FD-7EB2-1D9D-A1ADFA942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385" y="4458609"/>
              <a:ext cx="5486400" cy="2340756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D3EF63B-CCEA-BB23-375E-5F150336CAF6}"/>
                </a:ext>
              </a:extLst>
            </p:cNvPr>
            <p:cNvSpPr txBox="1"/>
            <p:nvPr/>
          </p:nvSpPr>
          <p:spPr>
            <a:xfrm>
              <a:off x="2620107" y="5173604"/>
              <a:ext cx="11166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Within limits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317E541-3AC9-36A1-86A9-6174A8E940E0}"/>
                </a:ext>
              </a:extLst>
            </p:cNvPr>
            <p:cNvSpPr/>
            <p:nvPr/>
          </p:nvSpPr>
          <p:spPr>
            <a:xfrm>
              <a:off x="2372097" y="4809393"/>
              <a:ext cx="353518" cy="439616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9FBE75A-7ED7-7DDF-FA90-C791D0D3290E}"/>
                </a:ext>
              </a:extLst>
            </p:cNvPr>
            <p:cNvSpPr/>
            <p:nvPr/>
          </p:nvSpPr>
          <p:spPr>
            <a:xfrm>
              <a:off x="3522342" y="4809393"/>
              <a:ext cx="353518" cy="439616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2FB806C-2894-4228-4880-45BA8B8D0D26}"/>
                </a:ext>
              </a:extLst>
            </p:cNvPr>
            <p:cNvCxnSpPr/>
            <p:nvPr/>
          </p:nvCxnSpPr>
          <p:spPr>
            <a:xfrm>
              <a:off x="2748168" y="5074541"/>
              <a:ext cx="298939" cy="1744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F776C05-450D-CC59-0528-64E08C395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98706" y="5071923"/>
              <a:ext cx="288114" cy="17708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72CEB9CC-2B22-0ADD-E7D2-1151750D8265}"/>
              </a:ext>
            </a:extLst>
          </p:cNvPr>
          <p:cNvSpPr txBox="1"/>
          <p:nvPr/>
        </p:nvSpPr>
        <p:spPr>
          <a:xfrm>
            <a:off x="6245229" y="870540"/>
            <a:ext cx="57315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solidFill>
                  <a:srgbClr val="002060"/>
                </a:solidFill>
              </a:rPr>
              <a:t>Lattice supercell with complex bends and Twiss function along the supercell</a:t>
            </a:r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75E8637F-1138-BEEE-85B4-2AEB300FBCDB}"/>
              </a:ext>
            </a:extLst>
          </p:cNvPr>
          <p:cNvSpPr/>
          <p:nvPr/>
        </p:nvSpPr>
        <p:spPr>
          <a:xfrm>
            <a:off x="5833714" y="2332198"/>
            <a:ext cx="466485" cy="41323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3C6C96B-BFB3-50AB-B89B-1EB234BF3DF1}"/>
              </a:ext>
            </a:extLst>
          </p:cNvPr>
          <p:cNvGrpSpPr/>
          <p:nvPr/>
        </p:nvGrpSpPr>
        <p:grpSpPr>
          <a:xfrm>
            <a:off x="851710" y="4077585"/>
            <a:ext cx="2224389" cy="1422425"/>
            <a:chOff x="6186894" y="951012"/>
            <a:chExt cx="2587637" cy="164592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EF342ADE-936A-34E0-86F7-B2245F6B0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12656"/>
            <a:stretch>
              <a:fillRect/>
            </a:stretch>
          </p:blipFill>
          <p:spPr>
            <a:xfrm>
              <a:off x="6186894" y="951012"/>
              <a:ext cx="2474461" cy="164592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1EF685-90E0-6BB7-7CB5-C0CA214974AE}"/>
                </a:ext>
              </a:extLst>
            </p:cNvPr>
            <p:cNvSpPr txBox="1"/>
            <p:nvPr/>
          </p:nvSpPr>
          <p:spPr>
            <a:xfrm>
              <a:off x="7609268" y="2128557"/>
              <a:ext cx="1165263" cy="3027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CD434B9-BEE1-FCD2-DD41-DC6DEDB1D4D5}"/>
              </a:ext>
            </a:extLst>
          </p:cNvPr>
          <p:cNvSpPr txBox="1"/>
          <p:nvPr/>
        </p:nvSpPr>
        <p:spPr>
          <a:xfrm>
            <a:off x="925473" y="5556624"/>
            <a:ext cx="1979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Existing Dipole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FB8A54D-F3E2-4F7B-2FAE-B2ADD10FC9AB}"/>
              </a:ext>
            </a:extLst>
          </p:cNvPr>
          <p:cNvGrpSpPr/>
          <p:nvPr/>
        </p:nvGrpSpPr>
        <p:grpSpPr>
          <a:xfrm>
            <a:off x="6043264" y="4077585"/>
            <a:ext cx="2345033" cy="1386052"/>
            <a:chOff x="9146039" y="937466"/>
            <a:chExt cx="2608668" cy="164592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88888CD-F308-1E27-F413-F6623DFF0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6901" b="11783"/>
            <a:stretch>
              <a:fillRect/>
            </a:stretch>
          </p:blipFill>
          <p:spPr>
            <a:xfrm>
              <a:off x="9146039" y="937466"/>
              <a:ext cx="2474461" cy="164592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7314DB1-78DB-7277-5349-B50BF4FB1267}"/>
                </a:ext>
              </a:extLst>
            </p:cNvPr>
            <p:cNvSpPr txBox="1"/>
            <p:nvPr/>
          </p:nvSpPr>
          <p:spPr>
            <a:xfrm>
              <a:off x="10589444" y="2128558"/>
              <a:ext cx="1165263" cy="310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B3270536-7771-6E52-67D9-FB797980C6C0}"/>
              </a:ext>
            </a:extLst>
          </p:cNvPr>
          <p:cNvSpPr txBox="1"/>
          <p:nvPr/>
        </p:nvSpPr>
        <p:spPr>
          <a:xfrm>
            <a:off x="6165671" y="5556624"/>
            <a:ext cx="1979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Complex Bend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1FA513-C96D-3133-429C-6D28AC54C5DF}"/>
              </a:ext>
            </a:extLst>
          </p:cNvPr>
          <p:cNvSpPr txBox="1"/>
          <p:nvPr/>
        </p:nvSpPr>
        <p:spPr>
          <a:xfrm>
            <a:off x="6928872" y="1109837"/>
            <a:ext cx="47075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C00000"/>
                </a:solidFill>
              </a:rPr>
              <a:t>Beam entry/exit CB coordinate matched within 1.6 </a:t>
            </a:r>
            <a:r>
              <a:rPr lang="el-GR" sz="1400" dirty="0">
                <a:solidFill>
                  <a:srgbClr val="C00000"/>
                </a:solidFill>
              </a:rPr>
              <a:t>μ</a:t>
            </a:r>
            <a:r>
              <a:rPr lang="en-US" sz="1400" dirty="0">
                <a:solidFill>
                  <a:srgbClr val="C00000"/>
                </a:solidFill>
              </a:rPr>
              <a:t>m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4E177398-A086-1AB1-5B88-DA228CA37F55}"/>
              </a:ext>
            </a:extLst>
          </p:cNvPr>
          <p:cNvGraphicFramePr>
            <a:graphicFrameLocks noGrp="1"/>
          </p:cNvGraphicFramePr>
          <p:nvPr/>
        </p:nvGraphicFramePr>
        <p:xfrm>
          <a:off x="3123632" y="4077585"/>
          <a:ext cx="1999535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973">
                  <a:extLst>
                    <a:ext uri="{9D8B030D-6E8A-4147-A177-3AD203B41FA5}">
                      <a16:colId xmlns:a16="http://schemas.microsoft.com/office/drawing/2014/main" val="717511330"/>
                    </a:ext>
                  </a:extLst>
                </a:gridCol>
                <a:gridCol w="720969">
                  <a:extLst>
                    <a:ext uri="{9D8B030D-6E8A-4147-A177-3AD203B41FA5}">
                      <a16:colId xmlns:a16="http://schemas.microsoft.com/office/drawing/2014/main" val="826884312"/>
                    </a:ext>
                  </a:extLst>
                </a:gridCol>
                <a:gridCol w="694593">
                  <a:extLst>
                    <a:ext uri="{9D8B030D-6E8A-4147-A177-3AD203B41FA5}">
                      <a16:colId xmlns:a16="http://schemas.microsoft.com/office/drawing/2014/main" val="412081711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Existing dipole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06716"/>
                  </a:ext>
                </a:extLst>
              </a:tr>
              <a:tr h="248570"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L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B (T)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67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693931"/>
                  </a:ext>
                </a:extLst>
              </a:tr>
            </a:tbl>
          </a:graphicData>
        </a:graphic>
      </p:graphicFrame>
      <p:sp>
        <p:nvSpPr>
          <p:cNvPr id="70" name="TextBox 69">
            <a:extLst>
              <a:ext uri="{FF2B5EF4-FFF2-40B4-BE49-F238E27FC236}">
                <a16:creationId xmlns:a16="http://schemas.microsoft.com/office/drawing/2014/main" id="{54FAB320-0041-E747-FAAE-1B78F2CBBCF8}"/>
              </a:ext>
            </a:extLst>
          </p:cNvPr>
          <p:cNvSpPr txBox="1"/>
          <p:nvPr/>
        </p:nvSpPr>
        <p:spPr>
          <a:xfrm>
            <a:off x="3079505" y="5019813"/>
            <a:ext cx="2043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Existing quadrupole strength: ~20 T/m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782AB9E-0670-4F68-241D-D1F68ABB8669}"/>
              </a:ext>
            </a:extLst>
          </p:cNvPr>
          <p:cNvCxnSpPr>
            <a:cxnSpLocks/>
            <a:endCxn id="56" idx="0"/>
          </p:cNvCxnSpPr>
          <p:nvPr/>
        </p:nvCxnSpPr>
        <p:spPr>
          <a:xfrm flipH="1">
            <a:off x="1915260" y="2594018"/>
            <a:ext cx="325205" cy="14835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31AF2ADD-9C1F-209D-B83C-52795B8220F1}"/>
              </a:ext>
            </a:extLst>
          </p:cNvPr>
          <p:cNvSpPr/>
          <p:nvPr/>
        </p:nvSpPr>
        <p:spPr>
          <a:xfrm>
            <a:off x="2064073" y="1849002"/>
            <a:ext cx="325205" cy="7280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C797547-937D-5316-8E9D-CC0C709B8A90}"/>
              </a:ext>
            </a:extLst>
          </p:cNvPr>
          <p:cNvSpPr/>
          <p:nvPr/>
        </p:nvSpPr>
        <p:spPr>
          <a:xfrm>
            <a:off x="8057907" y="1458704"/>
            <a:ext cx="325205" cy="103637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96FC21E-44C5-AECE-CBC4-361F4CF092A0}"/>
              </a:ext>
            </a:extLst>
          </p:cNvPr>
          <p:cNvCxnSpPr>
            <a:cxnSpLocks/>
          </p:cNvCxnSpPr>
          <p:nvPr/>
        </p:nvCxnSpPr>
        <p:spPr>
          <a:xfrm flipH="1">
            <a:off x="7754765" y="2490707"/>
            <a:ext cx="403726" cy="16067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7E259A2-EA89-6B29-4694-C78FC60F16B0}"/>
                  </a:ext>
                </a:extLst>
              </p:cNvPr>
              <p:cNvSpPr txBox="1"/>
              <p:nvPr/>
            </p:nvSpPr>
            <p:spPr>
              <a:xfrm>
                <a:off x="8554537" y="3783535"/>
                <a:ext cx="33091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𝐁𝐦𝐚𝐱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𝐆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𝐦𝐚𝐠𝐧𝐞𝐭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𝐛𝐨𝐫𝐞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𝐫𝐚𝐝𝐢𝐮𝐬</m:t>
                      </m:r>
                      <m:r>
                        <a:rPr lang="en-US" sz="12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12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𝟏𝟐𝐦𝐦</m:t>
                          </m:r>
                        </m:e>
                      </m:d>
                    </m:oMath>
                  </m:oMathPara>
                </a14:m>
                <a:endParaRPr lang="en-US" sz="1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7E259A2-EA89-6B29-4694-C78FC60F1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4537" y="3783535"/>
                <a:ext cx="3309178" cy="184666"/>
              </a:xfrm>
              <a:prstGeom prst="rect">
                <a:avLst/>
              </a:prstGeom>
              <a:blipFill>
                <a:blip r:embed="rId7"/>
                <a:stretch>
                  <a:fillRect t="-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E86CD62-4EF5-DA01-8FFB-05FCF23F9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73340"/>
              </p:ext>
            </p:extLst>
          </p:nvPr>
        </p:nvGraphicFramePr>
        <p:xfrm>
          <a:off x="8337401" y="3986675"/>
          <a:ext cx="3639352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788">
                  <a:extLst>
                    <a:ext uri="{9D8B030D-6E8A-4147-A177-3AD203B41FA5}">
                      <a16:colId xmlns:a16="http://schemas.microsoft.com/office/drawing/2014/main" val="717511330"/>
                    </a:ext>
                  </a:extLst>
                </a:gridCol>
                <a:gridCol w="666898">
                  <a:extLst>
                    <a:ext uri="{9D8B030D-6E8A-4147-A177-3AD203B41FA5}">
                      <a16:colId xmlns:a16="http://schemas.microsoft.com/office/drawing/2014/main" val="826884312"/>
                    </a:ext>
                  </a:extLst>
                </a:gridCol>
                <a:gridCol w="609734">
                  <a:extLst>
                    <a:ext uri="{9D8B030D-6E8A-4147-A177-3AD203B41FA5}">
                      <a16:colId xmlns:a16="http://schemas.microsoft.com/office/drawing/2014/main" val="4120817114"/>
                    </a:ext>
                  </a:extLst>
                </a:gridCol>
                <a:gridCol w="866966">
                  <a:extLst>
                    <a:ext uri="{9D8B030D-6E8A-4147-A177-3AD203B41FA5}">
                      <a16:colId xmlns:a16="http://schemas.microsoft.com/office/drawing/2014/main" val="4049646007"/>
                    </a:ext>
                  </a:extLst>
                </a:gridCol>
                <a:gridCol w="866966">
                  <a:extLst>
                    <a:ext uri="{9D8B030D-6E8A-4147-A177-3AD203B41FA5}">
                      <a16:colId xmlns:a16="http://schemas.microsoft.com/office/drawing/2014/main" val="2687223551"/>
                    </a:ext>
                  </a:extLst>
                </a:gridCol>
              </a:tblGrid>
              <a:tr h="286114">
                <a:tc gridSpan="4"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Complex bend parameters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06716"/>
                  </a:ext>
                </a:extLst>
              </a:tr>
              <a:tr h="286114"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L [cm]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B (T)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G (T/m)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/>
                        <a:t>Bmax</a:t>
                      </a:r>
                      <a:r>
                        <a:rPr lang="en-US" sz="1300" dirty="0"/>
                        <a:t> (T)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67837"/>
                  </a:ext>
                </a:extLst>
              </a:tr>
              <a:tr h="286114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20/30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693931"/>
                  </a:ext>
                </a:extLst>
              </a:tr>
              <a:tr h="2861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BQD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-53.86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1255"/>
                  </a:ext>
                </a:extLst>
              </a:tr>
              <a:tr h="2861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BQF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0.38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fontAlgn="base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60.41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fontAlgn="base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48588"/>
                  </a:ext>
                </a:extLst>
              </a:tr>
              <a:tr h="486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/>
                        <a:t>Poles Gap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BQD to BQF 3 cm, </a:t>
                      </a:r>
                    </a:p>
                    <a:p>
                      <a:pPr algn="ctr"/>
                      <a:r>
                        <a:rPr lang="en-US" sz="1300" dirty="0"/>
                        <a:t>BQD/BQF to B 5 cm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rtl="0" fontAlgn="base">
                        <a:buNone/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17317"/>
                  </a:ext>
                </a:extLst>
              </a:tr>
            </a:tbl>
          </a:graphicData>
        </a:graphic>
      </p:graphicFrame>
      <p:sp>
        <p:nvSpPr>
          <p:cNvPr id="85" name="TextBox 84">
            <a:extLst>
              <a:ext uri="{FF2B5EF4-FFF2-40B4-BE49-F238E27FC236}">
                <a16:creationId xmlns:a16="http://schemas.microsoft.com/office/drawing/2014/main" id="{C189998C-D9E4-E024-69BA-9CD5A005A70F}"/>
              </a:ext>
            </a:extLst>
          </p:cNvPr>
          <p:cNvSpPr txBox="1"/>
          <p:nvPr/>
        </p:nvSpPr>
        <p:spPr>
          <a:xfrm>
            <a:off x="2074414" y="6102907"/>
            <a:ext cx="6845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0070C0"/>
                </a:solidFill>
              </a:rPr>
              <a:t>Local emittance contributions over 30 cells have a minor impact on the overall SR emittance!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8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B0CD-45B4-44C2-9A3D-4E37C188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04" y="31210"/>
            <a:ext cx="11049000" cy="1325563"/>
          </a:xfrm>
        </p:spPr>
        <p:txBody>
          <a:bodyPr/>
          <a:lstStyle/>
          <a:p>
            <a:r>
              <a:rPr lang="en-US" dirty="0"/>
              <a:t>CB lattice: nonlinear performance &amp; error robustness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142E57-E1B3-E778-9F3D-5F3FA494F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11</a:t>
            </a:fld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AEC4EB-8C37-F292-FB54-330E8E9BC94E}"/>
              </a:ext>
            </a:extLst>
          </p:cNvPr>
          <p:cNvSpPr txBox="1"/>
          <p:nvPr/>
        </p:nvSpPr>
        <p:spPr>
          <a:xfrm>
            <a:off x="269742" y="3429000"/>
            <a:ext cx="40430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Dynamic aperture: nominal vs. CB lattice</a:t>
            </a:r>
            <a:endParaRPr lang="en-US" sz="15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F7F413C-37E0-5683-36AE-6D310E25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455" y="4132199"/>
            <a:ext cx="3090884" cy="21718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88F713-E115-8230-2A5E-BFF7990A5F18}"/>
              </a:ext>
            </a:extLst>
          </p:cNvPr>
          <p:cNvSpPr txBox="1"/>
          <p:nvPr/>
        </p:nvSpPr>
        <p:spPr>
          <a:xfrm>
            <a:off x="7600448" y="3890553"/>
            <a:ext cx="3276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600" dirty="0"/>
              <a:t>Robustness to realistic errors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9CC560-8CDA-B157-052B-EED9AB83B14F}"/>
              </a:ext>
            </a:extLst>
          </p:cNvPr>
          <p:cNvSpPr txBox="1"/>
          <p:nvPr/>
        </p:nvSpPr>
        <p:spPr>
          <a:xfrm>
            <a:off x="522904" y="1397675"/>
            <a:ext cx="459196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/>
              <a:t>Nonlinear optimization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CBs break lattice symmetry and initially degrade DA/MA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Optimize harmonic </a:t>
            </a:r>
            <a:r>
              <a:rPr lang="en-US" dirty="0" err="1"/>
              <a:t>sextupoles</a:t>
            </a:r>
            <a:r>
              <a:rPr lang="en-US" dirty="0"/>
              <a:t> with minimal power-supply changes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DA and MA restored to near-nominal levels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DD3B79-FCC5-FF53-13A9-B7ACB718FCA3}"/>
              </a:ext>
            </a:extLst>
          </p:cNvPr>
          <p:cNvSpPr txBox="1"/>
          <p:nvPr/>
        </p:nvSpPr>
        <p:spPr>
          <a:xfrm>
            <a:off x="5849455" y="1264811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Realistic error analysis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Apply realistic magnet field, alignment, BPM, and girder errors to the optimized CB lattice.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Evaluate robustness with 100 random error seeds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Use existing correction system: 360 BPMs/correctors for orbit; 300 normal + 30 skew quads for optics correction.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correction: orbit/optics close to nominal; DA nearly restored.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A439308-7796-637A-0F46-C0437420A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42" y="3719679"/>
            <a:ext cx="4123523" cy="242270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1ED8AA8-9E48-FD3F-60DD-F059C5764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656" y="4238749"/>
            <a:ext cx="2603968" cy="227196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79CD4B-9BDB-5058-C5AE-C27F44C658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285636"/>
              </p:ext>
            </p:extLst>
          </p:nvPr>
        </p:nvGraphicFramePr>
        <p:xfrm>
          <a:off x="4134589" y="4238749"/>
          <a:ext cx="2255901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4531">
                  <a:extLst>
                    <a:ext uri="{9D8B030D-6E8A-4147-A177-3AD203B41FA5}">
                      <a16:colId xmlns:a16="http://schemas.microsoft.com/office/drawing/2014/main" val="3670348677"/>
                    </a:ext>
                  </a:extLst>
                </a:gridCol>
                <a:gridCol w="891370">
                  <a:extLst>
                    <a:ext uri="{9D8B030D-6E8A-4147-A177-3AD203B41FA5}">
                      <a16:colId xmlns:a16="http://schemas.microsoft.com/office/drawing/2014/main" val="3127111350"/>
                    </a:ext>
                  </a:extLst>
                </a:gridCol>
              </a:tblGrid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CB error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RMS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7790840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X/Y offset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30 </a:t>
                      </a:r>
                      <a:r>
                        <a:rPr lang="en-US" sz="1400" dirty="0" err="1"/>
                        <a:t>μm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2967642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0.5 </a:t>
                      </a:r>
                      <a:r>
                        <a:rPr lang="en-US" sz="1400" dirty="0" err="1"/>
                        <a:t>mrad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078451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Dipole error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0.1%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7103734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Quads error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6107623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 err="1"/>
                        <a:t>Sextupole</a:t>
                      </a:r>
                      <a:r>
                        <a:rPr lang="en-US" sz="1400" dirty="0"/>
                        <a:t>, K2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0.7 m⁻³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9055256"/>
                  </a:ext>
                </a:extLst>
              </a:tr>
              <a:tr h="2855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Octupole, K3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150 m⁻⁴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8074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229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9EDF7-FED4-0485-06DC-C9D7694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758" y="22188"/>
            <a:ext cx="1162775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CB aperture verification: scraper design → installation → beam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4D9ED-F9D9-27B8-B0B0-C1242439F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630" y="1227221"/>
            <a:ext cx="6729056" cy="5200877"/>
          </a:xfrm>
        </p:spPr>
        <p:txBody>
          <a:bodyPr>
            <a:normAutofit fontScale="85000" lnSpcReduction="10000"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Dedicated scraper design</a:t>
            </a:r>
          </a:p>
          <a:p>
            <a:pPr lvl="1"/>
            <a:r>
              <a:rPr lang="en-US" sz="2000" dirty="0"/>
              <a:t>H/V </a:t>
            </a:r>
            <a:r>
              <a:rPr lang="en-US" sz="2100" dirty="0"/>
              <a:t>precision scraper reproduces the local CB aperture constraint to evaluate its impact on beam dynamics</a:t>
            </a:r>
          </a:p>
          <a:p>
            <a:pPr lvl="1">
              <a:lnSpc>
                <a:spcPct val="100000"/>
              </a:lnSpc>
            </a:pPr>
            <a:r>
              <a:rPr lang="en-US" sz="2100" dirty="0"/>
              <a:t>Enables controlled aperture scans before CB installation</a:t>
            </a:r>
          </a:p>
          <a:p>
            <a:pPr lvl="1">
              <a:lnSpc>
                <a:spcPct val="100000"/>
              </a:lnSpc>
            </a:pPr>
            <a:r>
              <a:rPr lang="en-US" sz="2100" dirty="0"/>
              <a:t>Target CB aperture: ~18 mm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Installed in NSLS-II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Scraper fabricated and installed in Cell 13, near CB installation region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Provides direct beam-based test of the proposed CB aperture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Beam-tested aperture requirement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Scan aperture in both horizontal and vertical planes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Measure aperture impact on injection efficiency and beam lifetime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Injection remains robust down to ~14 mm</a:t>
            </a:r>
          </a:p>
          <a:p>
            <a:pPr marL="742950" lvl="1" indent="-285750"/>
            <a:r>
              <a:rPr lang="en-US" sz="2000" dirty="0"/>
              <a:t>~18 mm aperture required to preserve beam lifetime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000" dirty="0"/>
              <a:t>Measurements agree well with simulation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13B83-B152-01A2-9CA7-8C963896B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12</a:t>
            </a:fld>
            <a:endParaRPr lang="en-US" sz="10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98CCA-25AC-9FF0-FB66-3F7F5B903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191" y="975834"/>
            <a:ext cx="4317180" cy="165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C8474-980F-C4EA-B3CF-3566F1F63DF5}"/>
              </a:ext>
            </a:extLst>
          </p:cNvPr>
          <p:cNvSpPr txBox="1"/>
          <p:nvPr/>
        </p:nvSpPr>
        <p:spPr>
          <a:xfrm>
            <a:off x="7326861" y="1982658"/>
            <a:ext cx="11067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H&amp;V Scrapers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C7B94E-F7AC-3AEA-44AE-2701682A88D5}"/>
              </a:ext>
            </a:extLst>
          </p:cNvPr>
          <p:cNvCxnSpPr>
            <a:cxnSpLocks/>
          </p:cNvCxnSpPr>
          <p:nvPr/>
        </p:nvCxnSpPr>
        <p:spPr>
          <a:xfrm flipV="1">
            <a:off x="8181377" y="1740410"/>
            <a:ext cx="389099" cy="5609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8147AC0-7D11-E109-BEF0-9F26FDAF7E8D}"/>
              </a:ext>
            </a:extLst>
          </p:cNvPr>
          <p:cNvSpPr txBox="1"/>
          <p:nvPr/>
        </p:nvSpPr>
        <p:spPr>
          <a:xfrm>
            <a:off x="7735788" y="2591338"/>
            <a:ext cx="36929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en-US" dirty="0"/>
              <a:t>C13 local small physical aperture test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73FA22-D3A6-7556-3685-4C8C1DBBD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087" y="2879384"/>
            <a:ext cx="4267284" cy="14011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1D3291-4792-6AF8-64F9-F9F96C493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2354" y="4415589"/>
            <a:ext cx="4644016" cy="2266131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BB47B3-DAEB-93AD-1C77-45E92F595F0D}"/>
              </a:ext>
            </a:extLst>
          </p:cNvPr>
          <p:cNvCxnSpPr>
            <a:cxnSpLocks/>
          </p:cNvCxnSpPr>
          <p:nvPr/>
        </p:nvCxnSpPr>
        <p:spPr>
          <a:xfrm>
            <a:off x="8439535" y="4685715"/>
            <a:ext cx="0" cy="1757313"/>
          </a:xfrm>
          <a:prstGeom prst="line">
            <a:avLst/>
          </a:prstGeom>
          <a:ln w="1587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2A82BE2-2D61-DAF5-89FF-ED89B9839BA2}"/>
              </a:ext>
            </a:extLst>
          </p:cNvPr>
          <p:cNvCxnSpPr>
            <a:cxnSpLocks/>
          </p:cNvCxnSpPr>
          <p:nvPr/>
        </p:nvCxnSpPr>
        <p:spPr>
          <a:xfrm>
            <a:off x="7976797" y="4613576"/>
            <a:ext cx="0" cy="181452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14CAE6F-628A-E807-EFB3-6C5CE4CFC620}"/>
              </a:ext>
            </a:extLst>
          </p:cNvPr>
          <p:cNvSpPr txBox="1"/>
          <p:nvPr/>
        </p:nvSpPr>
        <p:spPr>
          <a:xfrm>
            <a:off x="7449087" y="4275022"/>
            <a:ext cx="43659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Horizontal aperture impact on efficiency &amp; lifetime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4497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D770D-5CF7-603D-F431-FA7C4AC7C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AC8D-120B-964C-9800-429EE7C6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3" y="3642"/>
            <a:ext cx="11049000" cy="1059407"/>
          </a:xfrm>
        </p:spPr>
        <p:txBody>
          <a:bodyPr>
            <a:normAutofit/>
          </a:bodyPr>
          <a:lstStyle/>
          <a:p>
            <a:r>
              <a:rPr lang="en-US" sz="3200" dirty="0"/>
              <a:t>8-pole corrector: beam-based CB error studies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3D63F-CD7C-88BB-6D4E-E3750466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13</a:t>
            </a:fld>
            <a:endParaRPr lang="en-US" sz="100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58E852F-EAA3-4AE9-9728-4342CC8359CA}"/>
              </a:ext>
            </a:extLst>
          </p:cNvPr>
          <p:cNvSpPr txBox="1">
            <a:spLocks/>
          </p:cNvSpPr>
          <p:nvPr/>
        </p:nvSpPr>
        <p:spPr>
          <a:xfrm>
            <a:off x="359610" y="1009495"/>
            <a:ext cx="7018205" cy="5307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lvl="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Dedicated 8-pole corrector under development will be installed near the CB location to reproduce expected CB field/alignment errors before installation</a:t>
            </a:r>
          </a:p>
          <a:p>
            <a:r>
              <a:rPr lang="en-US" dirty="0"/>
              <a:t>Designed to provide independent normal and skew multipoles, N = 1–4, to generate controlled CB-like perturbations to orbit and optics</a:t>
            </a:r>
          </a:p>
          <a:p>
            <a:r>
              <a:rPr lang="en-US" dirty="0"/>
              <a:t>Will enable beam studies of the CB’s error impact on orbit, optics, injection efficiency, and beam lifetime. </a:t>
            </a:r>
          </a:p>
          <a:p>
            <a:r>
              <a:rPr lang="en-US" dirty="0"/>
              <a:t>CB field and alignment errors are mapped to equivalent corrector strengths to cover the expected error range</a:t>
            </a:r>
          </a:p>
          <a:p>
            <a:pPr lvl="0"/>
            <a:r>
              <a:rPr lang="en-US" dirty="0"/>
              <a:t>After CB installation, the same corrector can provide local residual-error compensation  </a:t>
            </a:r>
          </a:p>
          <a:p>
            <a:pPr marL="0" lvl="0" indent="0">
              <a:buNone/>
            </a:pP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84DAA1-E111-025B-4A2A-17F5E3191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665" y="1224769"/>
            <a:ext cx="3200835" cy="3175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4AFC40-5DA4-BAE1-07F8-8F049D28DB34}"/>
              </a:ext>
            </a:extLst>
          </p:cNvPr>
          <p:cNvSpPr txBox="1"/>
          <p:nvPr/>
        </p:nvSpPr>
        <p:spPr>
          <a:xfrm>
            <a:off x="8323288" y="5116266"/>
            <a:ext cx="3297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Bore diameter: 23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Length: 100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10 independent power-supply channels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1A6445-0936-C3F4-F692-28EF0E59C508}"/>
              </a:ext>
            </a:extLst>
          </p:cNvPr>
          <p:cNvCxnSpPr>
            <a:cxnSpLocks/>
          </p:cNvCxnSpPr>
          <p:nvPr/>
        </p:nvCxnSpPr>
        <p:spPr>
          <a:xfrm>
            <a:off x="8520039" y="4477400"/>
            <a:ext cx="2729531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28CDB4C-504C-D7AF-1BAC-82CEDAB40295}"/>
              </a:ext>
            </a:extLst>
          </p:cNvPr>
          <p:cNvCxnSpPr>
            <a:cxnSpLocks/>
          </p:cNvCxnSpPr>
          <p:nvPr/>
        </p:nvCxnSpPr>
        <p:spPr>
          <a:xfrm>
            <a:off x="8323288" y="1345561"/>
            <a:ext cx="0" cy="2797567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A5E818B-8EA8-1F36-73F8-1DD57CAAE920}"/>
              </a:ext>
            </a:extLst>
          </p:cNvPr>
          <p:cNvSpPr txBox="1"/>
          <p:nvPr/>
        </p:nvSpPr>
        <p:spPr>
          <a:xfrm>
            <a:off x="9035223" y="4585214"/>
            <a:ext cx="151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350 mm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28113C-6C2E-EFF0-58FF-498038A696B4}"/>
              </a:ext>
            </a:extLst>
          </p:cNvPr>
          <p:cNvSpPr txBox="1"/>
          <p:nvPr/>
        </p:nvSpPr>
        <p:spPr>
          <a:xfrm rot="16200000">
            <a:off x="7407333" y="2440514"/>
            <a:ext cx="1189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350 mm</a:t>
            </a:r>
          </a:p>
        </p:txBody>
      </p:sp>
    </p:spTree>
    <p:extLst>
      <p:ext uri="{BB962C8B-B14F-4D97-AF65-F5344CB8AC3E}">
        <p14:creationId xmlns:p14="http://schemas.microsoft.com/office/powerpoint/2010/main" val="252113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5BF9-0041-36A2-DF33-0835E4925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0"/>
            <a:ext cx="11049000" cy="1058779"/>
          </a:xfrm>
        </p:spPr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02E66A-5531-B96B-9F2E-08EDC819B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14</a:t>
            </a:fld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113F98-B8B4-0697-41E3-5AE5C8AB35C4}"/>
              </a:ext>
            </a:extLst>
          </p:cNvPr>
          <p:cNvSpPr txBox="1"/>
          <p:nvPr/>
        </p:nvSpPr>
        <p:spPr>
          <a:xfrm>
            <a:off x="724900" y="866846"/>
            <a:ext cx="10717132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Linac prototype demonstrated the core CB concept: high-gradient PMQ, strong focusing, and controlled bending. 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3 GeV storage-ring replacement extends the R&amp;D from proof-of-principle to operational validation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Lattice studies show acceptable DA/MA and robustness to realistic errors; beam studies validate the aperture size requirement.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funded CB replacement will test full-scale magnet technology, beam dynamics, correction capability, radiation resilience, and long-term operation stability 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CB installation and beam commissioning are planned in 2028.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CB replacement project provides the experimental and operational bridge to full NSLS-IIU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846282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FD236-C8D3-1338-9F12-5C8A11D8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1B25F96-F819-ED57-1B19-254AC8EDCC10}"/>
              </a:ext>
            </a:extLst>
          </p:cNvPr>
          <p:cNvGraphicFramePr>
            <a:graphicFrameLocks noGrp="1"/>
          </p:cNvGraphicFramePr>
          <p:nvPr/>
        </p:nvGraphicFramePr>
        <p:xfrm>
          <a:off x="6221287" y="3665028"/>
          <a:ext cx="2737753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571">
                  <a:extLst>
                    <a:ext uri="{9D8B030D-6E8A-4147-A177-3AD203B41FA5}">
                      <a16:colId xmlns:a16="http://schemas.microsoft.com/office/drawing/2014/main" val="3652034245"/>
                    </a:ext>
                  </a:extLst>
                </a:gridCol>
                <a:gridCol w="985591">
                  <a:extLst>
                    <a:ext uri="{9D8B030D-6E8A-4147-A177-3AD203B41FA5}">
                      <a16:colId xmlns:a16="http://schemas.microsoft.com/office/drawing/2014/main" val="1968721231"/>
                    </a:ext>
                  </a:extLst>
                </a:gridCol>
                <a:gridCol w="985591">
                  <a:extLst>
                    <a:ext uri="{9D8B030D-6E8A-4147-A177-3AD203B41FA5}">
                      <a16:colId xmlns:a16="http://schemas.microsoft.com/office/drawing/2014/main" val="1109710601"/>
                    </a:ext>
                  </a:extLst>
                </a:gridCol>
              </a:tblGrid>
              <a:tr h="285398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B(T)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K1(T/m)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5725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CB1-1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31.8235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0234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15.3594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306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-7.3592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8715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CB2-1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-50.0152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8934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CB2-2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4.4561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8756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-23.0097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657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CB3-1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37.6295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022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CB3-2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-20.4543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839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CB3-3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32.6139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61557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3B797CDE-76EB-AC77-A9EE-B009FC8BC148}"/>
              </a:ext>
            </a:extLst>
          </p:cNvPr>
          <p:cNvSpPr txBox="1"/>
          <p:nvPr/>
        </p:nvSpPr>
        <p:spPr>
          <a:xfrm>
            <a:off x="9134252" y="3954428"/>
            <a:ext cx="30577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lvl="0" indent="-91440" fontAlgn="base">
              <a:buFont typeface="Arial" panose="020B0604020202020204" pitchFamily="34" charset="0"/>
              <a:buChar char="•"/>
            </a:pPr>
            <a:r>
              <a:rPr lang="en-US" sz="1400" dirty="0"/>
              <a:t>The middle PMQ of each triplet as a combined-function magnet. The two side PMQs are pure quadrupoles.</a:t>
            </a:r>
          </a:p>
          <a:p>
            <a:pPr marL="91440" lvl="0" indent="-91440" fontAlgn="base">
              <a:buFont typeface="Arial" panose="020B0604020202020204" pitchFamily="34" charset="0"/>
              <a:buChar char="•"/>
            </a:pPr>
            <a:r>
              <a:rPr lang="en-US" sz="1400" dirty="0"/>
              <a:t>The three PM triplets with canted angles of (+1) </a:t>
            </a:r>
            <a:r>
              <a:rPr lang="en-US" sz="1400" dirty="0" err="1"/>
              <a:t>mrad</a:t>
            </a:r>
            <a:r>
              <a:rPr lang="en-US" sz="1400" dirty="0"/>
              <a:t>, (-2) </a:t>
            </a:r>
            <a:r>
              <a:rPr lang="en-US" sz="1400" dirty="0" err="1"/>
              <a:t>mrad</a:t>
            </a:r>
            <a:r>
              <a:rPr lang="en-US" sz="1400" dirty="0"/>
              <a:t>, and (+1) </a:t>
            </a:r>
            <a:r>
              <a:rPr lang="en-US" sz="1400" dirty="0" err="1"/>
              <a:t>mrad</a:t>
            </a:r>
            <a:r>
              <a:rPr lang="en-US" sz="1400" dirty="0"/>
              <a:t>.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400" dirty="0"/>
              <a:t>Optics is matched.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400" dirty="0"/>
              <a:t>Emittance contribution is only 4.5pm, negligible.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Each CB PMQ length = 10cm.</a:t>
            </a:r>
          </a:p>
          <a:p>
            <a:pPr marL="91440" indent="-9144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Adjacent CB PMQ distance = 3cm.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0EBDB1-9B7B-F784-DB1C-F2EC470F7473}"/>
              </a:ext>
            </a:extLst>
          </p:cNvPr>
          <p:cNvSpPr txBox="1"/>
          <p:nvPr/>
        </p:nvSpPr>
        <p:spPr>
          <a:xfrm>
            <a:off x="858373" y="144972"/>
            <a:ext cx="9416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/>
              <a:t>Mini CB project: Install 3 CB arrays in the ID section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5BE1C-D60B-D3B0-D47A-EF785663E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26" y="698890"/>
            <a:ext cx="5303520" cy="27876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C257B6-77F5-173E-1EE4-71A7DDEB3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26" y="3925335"/>
            <a:ext cx="5303520" cy="2787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4DB045-8E55-B62F-237A-E674F22C363F}"/>
              </a:ext>
            </a:extLst>
          </p:cNvPr>
          <p:cNvSpPr txBox="1"/>
          <p:nvPr/>
        </p:nvSpPr>
        <p:spPr>
          <a:xfrm>
            <a:off x="159261" y="3431208"/>
            <a:ext cx="497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Start the optics matching from the downstream B1G5C25B and match the optics at the upstream B1G3C26A.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3209584-657F-761D-B633-2FC30CDA1103}"/>
              </a:ext>
            </a:extLst>
          </p:cNvPr>
          <p:cNvSpPr/>
          <p:nvPr/>
        </p:nvSpPr>
        <p:spPr>
          <a:xfrm>
            <a:off x="4765663" y="3525201"/>
            <a:ext cx="514350" cy="36151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F87E18-0462-C1FF-459D-508F8BB2455C}"/>
              </a:ext>
            </a:extLst>
          </p:cNvPr>
          <p:cNvSpPr txBox="1"/>
          <p:nvPr/>
        </p:nvSpPr>
        <p:spPr>
          <a:xfrm>
            <a:off x="1843955" y="4061731"/>
            <a:ext cx="679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CB1-1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07C526-81DC-D317-A85A-68D0902D2155}"/>
              </a:ext>
            </a:extLst>
          </p:cNvPr>
          <p:cNvSpPr txBox="1"/>
          <p:nvPr/>
        </p:nvSpPr>
        <p:spPr>
          <a:xfrm>
            <a:off x="1843955" y="4535233"/>
            <a:ext cx="679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CB1-2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79B29C-8D79-EF99-2A16-5989372376B4}"/>
              </a:ext>
            </a:extLst>
          </p:cNvPr>
          <p:cNvSpPr txBox="1"/>
          <p:nvPr/>
        </p:nvSpPr>
        <p:spPr>
          <a:xfrm>
            <a:off x="2304836" y="4377348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CB1-3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FBC116-A8A2-13E3-10EB-F4324E95EBAB}"/>
              </a:ext>
            </a:extLst>
          </p:cNvPr>
          <p:cNvSpPr txBox="1"/>
          <p:nvPr/>
        </p:nvSpPr>
        <p:spPr>
          <a:xfrm>
            <a:off x="2890129" y="4816099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CB2-1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33CA45-A5E9-595A-2CB1-537460474BD5}"/>
              </a:ext>
            </a:extLst>
          </p:cNvPr>
          <p:cNvSpPr txBox="1"/>
          <p:nvPr/>
        </p:nvSpPr>
        <p:spPr>
          <a:xfrm>
            <a:off x="3091784" y="4321323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CB2-2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7A3AF9-7D07-D5AD-32D3-F6D5126D75A0}"/>
              </a:ext>
            </a:extLst>
          </p:cNvPr>
          <p:cNvSpPr txBox="1"/>
          <p:nvPr/>
        </p:nvSpPr>
        <p:spPr>
          <a:xfrm>
            <a:off x="3372094" y="4760074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CB2-3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1769CD-588C-1C83-6579-283631256334}"/>
              </a:ext>
            </a:extLst>
          </p:cNvPr>
          <p:cNvSpPr txBox="1"/>
          <p:nvPr/>
        </p:nvSpPr>
        <p:spPr>
          <a:xfrm>
            <a:off x="3490419" y="4116180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CB3-1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EE52E7-8B5D-A95A-69D1-EB4C1C0FD85F}"/>
              </a:ext>
            </a:extLst>
          </p:cNvPr>
          <p:cNvSpPr txBox="1"/>
          <p:nvPr/>
        </p:nvSpPr>
        <p:spPr>
          <a:xfrm>
            <a:off x="3886650" y="4727384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CB3-2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EDFD02E-376A-6073-8873-0BF40BF16BAF}"/>
              </a:ext>
            </a:extLst>
          </p:cNvPr>
          <p:cNvSpPr txBox="1"/>
          <p:nvPr/>
        </p:nvSpPr>
        <p:spPr>
          <a:xfrm>
            <a:off x="4032941" y="4200230"/>
            <a:ext cx="600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CB3-3</a:t>
            </a:r>
          </a:p>
        </p:txBody>
      </p: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A77025E3-A1CF-CA81-9210-25A63182B3E3}"/>
              </a:ext>
            </a:extLst>
          </p:cNvPr>
          <p:cNvGraphicFramePr>
            <a:graphicFrameLocks noGrp="1"/>
          </p:cNvGraphicFramePr>
          <p:nvPr/>
        </p:nvGraphicFramePr>
        <p:xfrm>
          <a:off x="6352031" y="969821"/>
          <a:ext cx="438264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0881">
                  <a:extLst>
                    <a:ext uri="{9D8B030D-6E8A-4147-A177-3AD203B41FA5}">
                      <a16:colId xmlns:a16="http://schemas.microsoft.com/office/drawing/2014/main" val="1760905544"/>
                    </a:ext>
                  </a:extLst>
                </a:gridCol>
                <a:gridCol w="1460881">
                  <a:extLst>
                    <a:ext uri="{9D8B030D-6E8A-4147-A177-3AD203B41FA5}">
                      <a16:colId xmlns:a16="http://schemas.microsoft.com/office/drawing/2014/main" val="3251179387"/>
                    </a:ext>
                  </a:extLst>
                </a:gridCol>
                <a:gridCol w="1460881">
                  <a:extLst>
                    <a:ext uri="{9D8B030D-6E8A-4147-A177-3AD203B41FA5}">
                      <a16:colId xmlns:a16="http://schemas.microsoft.com/office/drawing/2014/main" val="4004525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K1 (T/m)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1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effectLst/>
                          <a:latin typeface="+mn-lt"/>
                        </a:rPr>
                        <a:t>QDC26A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effectLst/>
                          <a:latin typeface="+mn-lt"/>
                        </a:rPr>
                        <a:t>0.268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</a:t>
                      </a:r>
                      <a:r>
                        <a:rPr lang="en-US" sz="1400" b="0" i="0" dirty="0">
                          <a:effectLst/>
                          <a:latin typeface="+mn-lt"/>
                        </a:rPr>
                        <a:t>37.29331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8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effectLst/>
                          <a:latin typeface="+mn-lt"/>
                        </a:rPr>
                        <a:t>QFC26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effectLst/>
                          <a:latin typeface="+mn-lt"/>
                        </a:rPr>
                        <a:t>30.5529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4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effectLst/>
                          <a:latin typeface="+mn-lt"/>
                        </a:rPr>
                        <a:t>QDC26B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</a:t>
                      </a:r>
                      <a:r>
                        <a:rPr lang="en-US" sz="1400" b="0" i="0" dirty="0">
                          <a:effectLst/>
                          <a:latin typeface="+mn-lt"/>
                        </a:rPr>
                        <a:t>37.29331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3595"/>
                  </a:ext>
                </a:extLst>
              </a:tr>
            </a:tbl>
          </a:graphicData>
        </a:graphic>
      </p:graphicFrame>
      <p:sp>
        <p:nvSpPr>
          <p:cNvPr id="53" name="TextBox 52">
            <a:extLst>
              <a:ext uri="{FF2B5EF4-FFF2-40B4-BE49-F238E27FC236}">
                <a16:creationId xmlns:a16="http://schemas.microsoft.com/office/drawing/2014/main" id="{1FC689CA-30AC-5773-E23A-79DA8164E60C}"/>
              </a:ext>
            </a:extLst>
          </p:cNvPr>
          <p:cNvSpPr txBox="1"/>
          <p:nvPr/>
        </p:nvSpPr>
        <p:spPr>
          <a:xfrm>
            <a:off x="2371725" y="1551106"/>
            <a:ext cx="818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QDC26A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375B49-80D4-6004-3357-0D4A7CDA2246}"/>
              </a:ext>
            </a:extLst>
          </p:cNvPr>
          <p:cNvSpPr txBox="1"/>
          <p:nvPr/>
        </p:nvSpPr>
        <p:spPr>
          <a:xfrm>
            <a:off x="2905126" y="822028"/>
            <a:ext cx="791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QFC26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77153E-F862-B9CC-A8CF-7C31C900546C}"/>
              </a:ext>
            </a:extLst>
          </p:cNvPr>
          <p:cNvSpPr txBox="1"/>
          <p:nvPr/>
        </p:nvSpPr>
        <p:spPr>
          <a:xfrm>
            <a:off x="3477375" y="1551036"/>
            <a:ext cx="818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QDC26B</a:t>
            </a:r>
          </a:p>
        </p:txBody>
      </p:sp>
    </p:spTree>
    <p:extLst>
      <p:ext uri="{BB962C8B-B14F-4D97-AF65-F5344CB8AC3E}">
        <p14:creationId xmlns:p14="http://schemas.microsoft.com/office/powerpoint/2010/main" val="3710026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25017-F24E-2642-A467-6BB271331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6769"/>
            <a:ext cx="11049000" cy="1325563"/>
          </a:xfrm>
        </p:spPr>
        <p:txBody>
          <a:bodyPr/>
          <a:lstStyle/>
          <a:p>
            <a:r>
              <a:rPr lang="en-US" dirty="0"/>
              <a:t>Discussion points / feedback requested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36C156-1E06-619D-FE69-C0804FD91E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16</a:t>
            </a:fld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2608F-FBEB-7FE9-0DD3-3B9DBE7FE0BE}"/>
              </a:ext>
            </a:extLst>
          </p:cNvPr>
          <p:cNvSpPr txBox="1"/>
          <p:nvPr/>
        </p:nvSpPr>
        <p:spPr>
          <a:xfrm>
            <a:off x="571500" y="1282691"/>
            <a:ext cx="11315700" cy="5113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PM magnet field quality and error correction</a:t>
            </a:r>
            <a:r>
              <a:rPr lang="en-US" sz="2000" dirty="0"/>
              <a:t>: Are the planned magnetic specification verification before installation sufficient to characterize the expected CB field and alignment errors? After installation, are the local 8-pole correctors together with the existing global orbit/optics correction system sufficient to compensate the remaining errors? What additional error scenarios or measurements should we prioritize?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Operational margins</a:t>
            </a:r>
            <a:r>
              <a:rPr lang="en-US" sz="2000" dirty="0"/>
              <a:t>: with the local physical aperture reduced from the existing dipole aperture to ~18 mm, does the scraper beam study provide sufficient confidence in the operational margin for injection, lifetime, and beam-loss/radiation control? What additional machine-protection/beam study should we include?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Path to NSLS-IIU:</a:t>
            </a:r>
            <a:r>
              <a:rPr lang="en-US" sz="2000" dirty="0"/>
              <a:t> What aspects of the two-CB 3 GeV demonstration would you consider most important to validate before scaling the technology to a future low-emittance upgrade?</a:t>
            </a:r>
          </a:p>
        </p:txBody>
      </p:sp>
    </p:spTree>
    <p:extLst>
      <p:ext uri="{BB962C8B-B14F-4D97-AF65-F5344CB8AC3E}">
        <p14:creationId xmlns:p14="http://schemas.microsoft.com/office/powerpoint/2010/main" val="3384677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896A-C071-FC2F-EF34-E261E6D2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9DCB8-D171-1BED-5A6E-D66CF29BD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22658-B7A6-BB2A-E658-5A8D4CDDF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17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061326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672EF-DC0C-3CFF-2A73-A425519D1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99" y="244561"/>
            <a:ext cx="10718801" cy="63688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05787B-D4C3-2833-ECEF-E7BBA005AAA4}"/>
              </a:ext>
            </a:extLst>
          </p:cNvPr>
          <p:cNvSpPr txBox="1"/>
          <p:nvPr/>
        </p:nvSpPr>
        <p:spPr>
          <a:xfrm>
            <a:off x="3557586" y="2409825"/>
            <a:ext cx="5076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Constraints in geometry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118CD-D808-2789-464E-D112822CC86B}"/>
              </a:ext>
            </a:extLst>
          </p:cNvPr>
          <p:cNvSpPr txBox="1">
            <a:spLocks/>
          </p:cNvSpPr>
          <p:nvPr/>
        </p:nvSpPr>
        <p:spPr>
          <a:xfrm>
            <a:off x="571498" y="244561"/>
            <a:ext cx="110490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Mini-CB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927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9F1AAF-1A71-BFF1-E9A7-64A6F3437C05}"/>
              </a:ext>
            </a:extLst>
          </p:cNvPr>
          <p:cNvSpPr txBox="1">
            <a:spLocks/>
          </p:cNvSpPr>
          <p:nvPr/>
        </p:nvSpPr>
        <p:spPr>
          <a:xfrm>
            <a:off x="646175" y="172902"/>
            <a:ext cx="11039689" cy="7941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CB replacement magnet design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9CD5885-572D-7A4D-4159-728544ACD8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6176" y="984707"/>
            <a:ext cx="2507805" cy="249532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FD0B2B-219A-1F88-5B4C-FC62473B8F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2373" y="1004431"/>
            <a:ext cx="2507805" cy="250316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7CE7631-EF08-5495-5909-8C173B672C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262" y="988986"/>
            <a:ext cx="2349824" cy="25470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4F6621-7986-C34E-4727-30B145268D9C}"/>
              </a:ext>
            </a:extLst>
          </p:cNvPr>
          <p:cNvSpPr txBox="1"/>
          <p:nvPr/>
        </p:nvSpPr>
        <p:spPr>
          <a:xfrm>
            <a:off x="4758361" y="3536314"/>
            <a:ext cx="184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BQF (0.38 T / 60.4 T/m)</a:t>
            </a:r>
          </a:p>
          <a:p>
            <a:pPr algn="ctr"/>
            <a:r>
              <a:rPr lang="en-US" sz="1200" dirty="0"/>
              <a:t>Focusing Hybrid PM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48C76F-F378-E8BE-4A57-C841A4D0D1B3}"/>
              </a:ext>
            </a:extLst>
          </p:cNvPr>
          <p:cNvSpPr txBox="1"/>
          <p:nvPr/>
        </p:nvSpPr>
        <p:spPr>
          <a:xfrm>
            <a:off x="2465736" y="3536516"/>
            <a:ext cx="2033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BQD (0.66 T / -53.86 T/m)</a:t>
            </a:r>
          </a:p>
          <a:p>
            <a:pPr algn="ctr"/>
            <a:r>
              <a:rPr lang="en-US" sz="1200" dirty="0"/>
              <a:t>De-focusing Hybrid PM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6FD05C-A654-28A5-C200-D2CCFA9CCBAB}"/>
              </a:ext>
            </a:extLst>
          </p:cNvPr>
          <p:cNvSpPr txBox="1"/>
          <p:nvPr/>
        </p:nvSpPr>
        <p:spPr>
          <a:xfrm>
            <a:off x="510250" y="3432107"/>
            <a:ext cx="1847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 (0.52 T)</a:t>
            </a:r>
          </a:p>
          <a:p>
            <a:pPr algn="ctr"/>
            <a:r>
              <a:rPr lang="en-US" sz="1200" dirty="0"/>
              <a:t>PM Dipole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1487928-E7BB-F51A-1C71-7269B7514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" r="3427"/>
          <a:stretch>
            <a:fillRect/>
          </a:stretch>
        </p:blipFill>
        <p:spPr>
          <a:xfrm>
            <a:off x="510250" y="4057311"/>
            <a:ext cx="6095199" cy="28006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6F14196-6501-FDD8-AF98-3BC2D7D18441}"/>
              </a:ext>
            </a:extLst>
          </p:cNvPr>
          <p:cNvSpPr txBox="1"/>
          <p:nvPr/>
        </p:nvSpPr>
        <p:spPr>
          <a:xfrm flipH="1">
            <a:off x="2178004" y="4098937"/>
            <a:ext cx="301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86F025-A221-BB54-B995-2AEA123F61F7}"/>
              </a:ext>
            </a:extLst>
          </p:cNvPr>
          <p:cNvSpPr txBox="1"/>
          <p:nvPr/>
        </p:nvSpPr>
        <p:spPr>
          <a:xfrm>
            <a:off x="2506593" y="4039632"/>
            <a:ext cx="542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BQD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56E7F-89FF-5684-24AE-B7CDB01F2B93}"/>
              </a:ext>
            </a:extLst>
          </p:cNvPr>
          <p:cNvSpPr txBox="1"/>
          <p:nvPr/>
        </p:nvSpPr>
        <p:spPr>
          <a:xfrm>
            <a:off x="2967995" y="4037608"/>
            <a:ext cx="542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BQF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B414EA3-1146-B33E-3611-9544F1349020}"/>
              </a:ext>
            </a:extLst>
          </p:cNvPr>
          <p:cNvCxnSpPr>
            <a:cxnSpLocks/>
            <a:endCxn id="20" idx="2"/>
          </p:cNvCxnSpPr>
          <p:nvPr/>
        </p:nvCxnSpPr>
        <p:spPr>
          <a:xfrm flipH="1" flipV="1">
            <a:off x="2328770" y="4375936"/>
            <a:ext cx="56814" cy="303056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93CC0FB-1A60-8BD1-8832-604A0D130E0C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2760795" y="4316631"/>
            <a:ext cx="16966" cy="32981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46E395F-6A5D-2F10-39DB-1E1B3F23CC6D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2940938" y="4314607"/>
            <a:ext cx="298225" cy="331841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B596F09-E2E9-3D4E-FE25-0ADE8CB0F519}"/>
              </a:ext>
            </a:extLst>
          </p:cNvPr>
          <p:cNvSpPr txBox="1"/>
          <p:nvPr/>
        </p:nvSpPr>
        <p:spPr>
          <a:xfrm>
            <a:off x="6632506" y="967028"/>
            <a:ext cx="542368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Full CB assembly: alternating dipole + focusing/defocusing hybrid PM elements provide the required bending and strong alternating-gradient focusing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Hybrid </a:t>
            </a:r>
            <a:r>
              <a:rPr lang="en-US" dirty="0" err="1"/>
              <a:t>Sm₂Co</a:t>
            </a:r>
            <a:r>
              <a:rPr lang="en-US" dirty="0"/>
              <a:t>₁₇ PMQs: achieve the required field/gradient with pole-tip fields up to ~1.3 T, comparable to the future NSLS-IIU design, with good radiation resistance.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Built-in tuning and alignment: PMQs are mounted on horizontal translation stages (±0.5 mm) for alignment adjustment; iron tuning plates provide ~ 5% gradient tuning with small harmonic impact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Field-quality control: ~10-unit field quality achieved after shimming; cross-talk corrected with shims and temperature compensation included. </a:t>
            </a:r>
          </a:p>
        </p:txBody>
      </p:sp>
    </p:spTree>
    <p:extLst>
      <p:ext uri="{BB962C8B-B14F-4D97-AF65-F5344CB8AC3E}">
        <p14:creationId xmlns:p14="http://schemas.microsoft.com/office/powerpoint/2010/main" val="2361780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DD578-C67A-C213-9454-EBB801FD6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53" y="0"/>
            <a:ext cx="11303825" cy="967286"/>
          </a:xfrm>
        </p:spPr>
        <p:txBody>
          <a:bodyPr>
            <a:noAutofit/>
          </a:bodyPr>
          <a:lstStyle/>
          <a:p>
            <a:r>
              <a:rPr lang="en-US" sz="3200" dirty="0"/>
              <a:t>CB error specification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E5A62-06BB-E63E-B8D3-4D1BEB84D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20</a:t>
            </a:fld>
            <a:endParaRPr lang="en-US" sz="10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3C0B0C-5620-24D1-79E6-844F3547CBA3}"/>
              </a:ext>
            </a:extLst>
          </p:cNvPr>
          <p:cNvGraphicFramePr>
            <a:graphicFrameLocks noGrp="1"/>
          </p:cNvGraphicFramePr>
          <p:nvPr/>
        </p:nvGraphicFramePr>
        <p:xfrm>
          <a:off x="5559977" y="1230729"/>
          <a:ext cx="6422571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0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Error 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Cutoff (σ)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BPMs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O</a:t>
                      </a:r>
                      <a:r>
                        <a:rPr dirty="0"/>
                        <a:t>ffset x</a:t>
                      </a:r>
                      <a:r>
                        <a:rPr lang="en-US" dirty="0"/>
                        <a:t>/y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μm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R</a:t>
                      </a:r>
                      <a:r>
                        <a:rPr dirty="0"/>
                        <a:t>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C</a:t>
                      </a:r>
                      <a:r>
                        <a:rPr lang="en-US" dirty="0"/>
                        <a:t>omplex Bend: </a:t>
                      </a:r>
                      <a:r>
                        <a:rPr dirty="0"/>
                        <a:t>CB1 / CB2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O</a:t>
                      </a:r>
                      <a:r>
                        <a:rPr dirty="0"/>
                        <a:t>ffset x/y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μm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R</a:t>
                      </a:r>
                      <a:r>
                        <a:rPr dirty="0"/>
                        <a:t>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FSE_DIPOLE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0.1%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FSE_QUADRUPOLE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1%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K2 (</a:t>
                      </a:r>
                      <a:r>
                        <a:rPr dirty="0" err="1"/>
                        <a:t>sextupole</a:t>
                      </a:r>
                      <a:r>
                        <a:rPr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m⁻³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K3 (octupole)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m⁻⁴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C</a:t>
                      </a:r>
                      <a:r>
                        <a:rPr lang="en-US" dirty="0"/>
                        <a:t>omplex Bend: </a:t>
                      </a:r>
                      <a:r>
                        <a:rPr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O</a:t>
                      </a:r>
                      <a:r>
                        <a:rPr dirty="0"/>
                        <a:t>ffset x/y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μm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R</a:t>
                      </a:r>
                      <a:r>
                        <a:rPr dirty="0"/>
                        <a:t>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lang="en-US" dirty="0"/>
                        <a:t>FSE_DIPOLE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1×10⁻³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K2 (</a:t>
                      </a:r>
                      <a:r>
                        <a:rPr dirty="0" err="1"/>
                        <a:t>sextupole</a:t>
                      </a:r>
                      <a:r>
                        <a:rPr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m⁻³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763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K3 (octupole)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t>m⁻⁴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A0BE1D-77CB-1A31-E95F-22D3B6820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709" y="835411"/>
            <a:ext cx="5392720" cy="2936262"/>
          </a:xfrm>
        </p:spPr>
        <p:txBody>
          <a:bodyPr>
            <a:no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CB alignment and field errors were translated into an equivalent multipole-corrector specification 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Target components include dipole, quadrupole, skew quad and </a:t>
            </a:r>
            <a:r>
              <a:rPr lang="en-US" altLang="en-US" sz="2000" dirty="0" err="1"/>
              <a:t>sextupole</a:t>
            </a:r>
            <a:r>
              <a:rPr lang="en-US" altLang="en-US" sz="2000" dirty="0"/>
              <a:t> terms 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/>
              <a:t>This provides the basis for both error-sensitivity studies and correction tests 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FF84F3-8DF4-9005-AD80-E1DBE5749004}"/>
              </a:ext>
            </a:extLst>
          </p:cNvPr>
          <p:cNvSpPr txBox="1"/>
          <p:nvPr/>
        </p:nvSpPr>
        <p:spPr>
          <a:xfrm>
            <a:off x="7408458" y="742146"/>
            <a:ext cx="32283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CB error specifications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62582-842D-93DB-6B02-357EA7212046}"/>
              </a:ext>
            </a:extLst>
          </p:cNvPr>
          <p:cNvSpPr txBox="1"/>
          <p:nvPr/>
        </p:nvSpPr>
        <p:spPr>
          <a:xfrm>
            <a:off x="1154599" y="3719310"/>
            <a:ext cx="36274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Equivalent integral multipole error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148A0C9-C3B6-9A56-C3F7-5D09AE9A024F}"/>
              </a:ext>
            </a:extLst>
          </p:cNvPr>
          <p:cNvGraphicFramePr>
            <a:graphicFrameLocks noGrp="1"/>
          </p:cNvGraphicFramePr>
          <p:nvPr/>
        </p:nvGraphicFramePr>
        <p:xfrm>
          <a:off x="1139091" y="4101339"/>
          <a:ext cx="3627487" cy="1415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3725">
                  <a:extLst>
                    <a:ext uri="{9D8B030D-6E8A-4147-A177-3AD203B41FA5}">
                      <a16:colId xmlns:a16="http://schemas.microsoft.com/office/drawing/2014/main" val="3283487278"/>
                    </a:ext>
                  </a:extLst>
                </a:gridCol>
                <a:gridCol w="1526824">
                  <a:extLst>
                    <a:ext uri="{9D8B030D-6E8A-4147-A177-3AD203B41FA5}">
                      <a16:colId xmlns:a16="http://schemas.microsoft.com/office/drawing/2014/main" val="4217590828"/>
                    </a:ext>
                  </a:extLst>
                </a:gridCol>
                <a:gridCol w="1116938">
                  <a:extLst>
                    <a:ext uri="{9D8B030D-6E8A-4147-A177-3AD203B41FA5}">
                      <a16:colId xmlns:a16="http://schemas.microsoft.com/office/drawing/2014/main" val="156633219"/>
                    </a:ext>
                  </a:extLst>
                </a:gridCol>
              </a:tblGrid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Integral multipole strength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05178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Dipole 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By*L [T-m]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1.0467E-03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80938433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Dipole 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Bx*L [T-m]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5.2333E-04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0387794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Normal Q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G*L [T]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4.8000E-01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5382984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Skew Q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100" u="none" strike="noStrike" dirty="0">
                          <a:effectLst/>
                        </a:rPr>
                        <a:t>G*L [T]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4.8000E-02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9190738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Sextupole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S*L [T/m]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1.4000E+01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977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845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D62F-E1E6-5391-3003-B5A8E859B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910" y="67468"/>
            <a:ext cx="11049000" cy="830739"/>
          </a:xfrm>
        </p:spPr>
        <p:txBody>
          <a:bodyPr/>
          <a:lstStyle/>
          <a:p>
            <a:r>
              <a:rPr lang="en-US" dirty="0"/>
              <a:t>Nonlinear dynamics optimization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505A0E-E61E-A4FA-C91A-EF48CF85D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4316" y="898207"/>
            <a:ext cx="7896726" cy="54183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502B8-C635-5F26-4FC5-3561B5EF1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21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00572791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L_PPT_Template_2021_Widescreen_Compressed_060121" id="{12E83E08-87E0-F644-89EB-87DEB220AE0B}" vid="{EBE5DD67-AF26-1345-A97E-9F8C3AF25A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6BCE65F720AE44897C90E557C0EEBF" ma:contentTypeVersion="3" ma:contentTypeDescription="Create a new document." ma:contentTypeScope="" ma:versionID="4fe468fab299221f56a5a1aef5c7be22">
  <xsd:schema xmlns:xsd="http://www.w3.org/2001/XMLSchema" xmlns:xs="http://www.w3.org/2001/XMLSchema" xmlns:p="http://schemas.microsoft.com/office/2006/metadata/properties" xmlns:ns2="173ea93b-51a6-4b5b-ad94-6bd79b8b9b08" targetNamespace="http://schemas.microsoft.com/office/2006/metadata/properties" ma:root="true" ma:fieldsID="ca0a59956ee744d51d83daec858384bb" ns2:_="">
    <xsd:import namespace="173ea93b-51a6-4b5b-ad94-6bd79b8b9b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3ea93b-51a6-4b5b-ad94-6bd79b8b9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27B21D-A61F-420C-A691-8E580A54E8F0}">
  <ds:schemaRefs>
    <ds:schemaRef ds:uri="http://purl.org/dc/terms/"/>
    <ds:schemaRef ds:uri="http://schemas.openxmlformats.org/package/2006/metadata/core-properties"/>
    <ds:schemaRef ds:uri="173ea93b-51a6-4b5b-ad94-6bd79b8b9b08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FCF7F02-4BE0-4F6E-822C-1541E3B9A1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3ea93b-51a6-4b5b-ad94-6bd79b8b9b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BC463E-726B-47BB-A1C5-9FDE8FFC10C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bnl_ppt_template_2021_widescreen_compressed</Template>
  <TotalTime>12852</TotalTime>
  <Words>2173</Words>
  <Application>Microsoft Office PowerPoint</Application>
  <PresentationFormat>Widescreen</PresentationFormat>
  <Paragraphs>397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Narrow</vt:lpstr>
      <vt:lpstr>Arial</vt:lpstr>
      <vt:lpstr>Calibri</vt:lpstr>
      <vt:lpstr>Cambria Math</vt:lpstr>
      <vt:lpstr>Times</vt:lpstr>
      <vt:lpstr>Wingdings</vt:lpstr>
      <vt:lpstr>BNL</vt:lpstr>
      <vt:lpstr>Complex Bend R&amp;D for NSLS-IIU: from prototype beamline testing to NSLS-II SR Operation with CB</vt:lpstr>
      <vt:lpstr>CB R&amp;D path toward NSLS-IIU: experimental validation of CB technology  </vt:lpstr>
      <vt:lpstr>CB prototype: scale down energy, preserve strong focusing </vt:lpstr>
      <vt:lpstr>CB prototype test beamline  </vt:lpstr>
      <vt:lpstr>CB prototype commissioning: strong focusing → bending</vt:lpstr>
      <vt:lpstr>CB prototype commissioning results</vt:lpstr>
      <vt:lpstr>From single-pass CB prototype to storage-ring demonstration</vt:lpstr>
      <vt:lpstr>3 GeV CB replacement at NSLS-II: project goals</vt:lpstr>
      <vt:lpstr>Key design constraints for CB integration into NSLS-II</vt:lpstr>
      <vt:lpstr>Complex bend lattice design</vt:lpstr>
      <vt:lpstr>CB lattice: nonlinear performance &amp; error robustness</vt:lpstr>
      <vt:lpstr>CB aperture verification: scraper design → installation → beam test</vt:lpstr>
      <vt:lpstr>8-pole corrector: beam-based CB error studies</vt:lpstr>
      <vt:lpstr>Summary </vt:lpstr>
      <vt:lpstr>PowerPoint Presentation</vt:lpstr>
      <vt:lpstr>Discussion points / feedback requested</vt:lpstr>
      <vt:lpstr>Backup slides</vt:lpstr>
      <vt:lpstr>PowerPoint Presentation</vt:lpstr>
      <vt:lpstr>PowerPoint Presentation</vt:lpstr>
      <vt:lpstr>CB error specification</vt:lpstr>
      <vt:lpstr>Nonlinear dynamics optimization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 emittance ring lattice Design</dc:title>
  <dc:subject/>
  <dc:creator>Song, Minghao (PS)</dc:creator>
  <cp:keywords/>
  <dc:description/>
  <cp:lastModifiedBy>Wang, Guimei</cp:lastModifiedBy>
  <cp:revision>14</cp:revision>
  <dcterms:created xsi:type="dcterms:W3CDTF">2023-05-26T15:08:03Z</dcterms:created>
  <dcterms:modified xsi:type="dcterms:W3CDTF">2026-10-02T14:32:48Z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0x010100156BCE65F720AE44897C90E557C0EEBF</vt:lpwstr>
  </property>
  <property fmtid="{D5CDD505-2E9C-101B-9397-08002B2CF9AE}" pid="3" name="MediaServiceImageTags">
    <vt:lpwstr/>
  </property>
</Properties>
</file>