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00" r:id="rId5"/>
  </p:sldMasterIdLst>
  <p:notesMasterIdLst>
    <p:notesMasterId r:id="rId28"/>
  </p:notesMasterIdLst>
  <p:handoutMasterIdLst>
    <p:handoutMasterId r:id="rId29"/>
  </p:handoutMasterIdLst>
  <p:sldIdLst>
    <p:sldId id="257" r:id="rId6"/>
    <p:sldId id="509" r:id="rId7"/>
    <p:sldId id="510" r:id="rId8"/>
    <p:sldId id="511" r:id="rId9"/>
    <p:sldId id="522" r:id="rId10"/>
    <p:sldId id="512" r:id="rId11"/>
    <p:sldId id="513" r:id="rId12"/>
    <p:sldId id="514" r:id="rId13"/>
    <p:sldId id="516" r:id="rId14"/>
    <p:sldId id="515" r:id="rId15"/>
    <p:sldId id="517" r:id="rId16"/>
    <p:sldId id="528" r:id="rId17"/>
    <p:sldId id="519" r:id="rId18"/>
    <p:sldId id="523" r:id="rId19"/>
    <p:sldId id="524" r:id="rId20"/>
    <p:sldId id="525" r:id="rId21"/>
    <p:sldId id="520" r:id="rId22"/>
    <p:sldId id="527" r:id="rId23"/>
    <p:sldId id="526" r:id="rId24"/>
    <p:sldId id="508" r:id="rId25"/>
    <p:sldId id="529" r:id="rId26"/>
    <p:sldId id="507" r:id="rId27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70C"/>
    <a:srgbClr val="000000"/>
    <a:srgbClr val="F2F2F2"/>
    <a:srgbClr val="0070C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81" autoAdjust="0"/>
    <p:restoredTop sz="97459" autoAdjust="0"/>
  </p:normalViewPr>
  <p:slideViewPr>
    <p:cSldViewPr snapToGrid="0">
      <p:cViewPr varScale="1">
        <p:scale>
          <a:sx n="52" d="100"/>
          <a:sy n="52" d="100"/>
        </p:scale>
        <p:origin x="824" y="48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hraq Al Dmour" userId="3f339d6e-f835-418e-b8a2-c243ae0a6b48" providerId="ADAL" clId="{A9D20EAC-33DC-4B3D-963F-B793D684360F}"/>
    <pc:docChg chg="custSel modSld">
      <pc:chgData name="Eshraq Al Dmour" userId="3f339d6e-f835-418e-b8a2-c243ae0a6b48" providerId="ADAL" clId="{A9D20EAC-33DC-4B3D-963F-B793D684360F}" dt="2026-10-04T19:11:48.358" v="1" actId="27636"/>
      <pc:docMkLst>
        <pc:docMk/>
      </pc:docMkLst>
      <pc:sldChg chg="modSp mod">
        <pc:chgData name="Eshraq Al Dmour" userId="3f339d6e-f835-418e-b8a2-c243ae0a6b48" providerId="ADAL" clId="{A9D20EAC-33DC-4B3D-963F-B793D684360F}" dt="2026-10-04T19:11:47.866" v="0" actId="27636"/>
        <pc:sldMkLst>
          <pc:docMk/>
          <pc:sldMk cId="1222396053" sldId="510"/>
        </pc:sldMkLst>
        <pc:spChg chg="mod">
          <ac:chgData name="Eshraq Al Dmour" userId="3f339d6e-f835-418e-b8a2-c243ae0a6b48" providerId="ADAL" clId="{A9D20EAC-33DC-4B3D-963F-B793D684360F}" dt="2026-10-04T19:11:47.866" v="0" actId="27636"/>
          <ac:spMkLst>
            <pc:docMk/>
            <pc:sldMk cId="1222396053" sldId="510"/>
            <ac:spMk id="3" creationId="{CC1AB483-E68C-E51C-C7AD-174AA1703D51}"/>
          </ac:spMkLst>
        </pc:spChg>
      </pc:sldChg>
      <pc:sldChg chg="modSp mod">
        <pc:chgData name="Eshraq Al Dmour" userId="3f339d6e-f835-418e-b8a2-c243ae0a6b48" providerId="ADAL" clId="{A9D20EAC-33DC-4B3D-963F-B793D684360F}" dt="2026-10-04T19:11:48.358" v="1" actId="27636"/>
        <pc:sldMkLst>
          <pc:docMk/>
          <pc:sldMk cId="3120738026" sldId="527"/>
        </pc:sldMkLst>
        <pc:spChg chg="mod">
          <ac:chgData name="Eshraq Al Dmour" userId="3f339d6e-f835-418e-b8a2-c243ae0a6b48" providerId="ADAL" clId="{A9D20EAC-33DC-4B3D-963F-B793D684360F}" dt="2026-10-04T19:11:48.358" v="1" actId="27636"/>
          <ac:spMkLst>
            <pc:docMk/>
            <pc:sldMk cId="3120738026" sldId="527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7508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II-MAX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97332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70389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  <a:lvl2pPr>
              <a:defRPr baseline="0">
                <a:solidFill>
                  <a:srgbClr val="000000"/>
                </a:solidFill>
              </a:defRPr>
            </a:lvl2pPr>
            <a:lvl3pPr>
              <a:defRPr baseline="0">
                <a:solidFill>
                  <a:srgbClr val="000000"/>
                </a:solidFill>
              </a:defRPr>
            </a:lvl3pPr>
            <a:lvl4pPr>
              <a:defRPr baseline="0">
                <a:solidFill>
                  <a:srgbClr val="000000"/>
                </a:solidFill>
              </a:defRPr>
            </a:lvl4pPr>
            <a:lvl5pPr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8492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  <a:lvl2pPr>
              <a:defRPr baseline="0">
                <a:solidFill>
                  <a:srgbClr val="000000"/>
                </a:solidFill>
              </a:defRPr>
            </a:lvl2pPr>
            <a:lvl3pPr>
              <a:defRPr baseline="0">
                <a:solidFill>
                  <a:srgbClr val="000000"/>
                </a:solidFill>
              </a:defRPr>
            </a:lvl3pPr>
            <a:lvl4pPr>
              <a:defRPr baseline="0">
                <a:solidFill>
                  <a:srgbClr val="000000"/>
                </a:solidFill>
              </a:defRPr>
            </a:lvl4pPr>
            <a:lvl5pPr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94836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December 2023</a:t>
            </a:r>
            <a:endParaRPr lang="en-GB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MAX IV MAC meeting</a:t>
            </a:r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5BFA7-C27E-4DC1-B5F5-3F5F3F7577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03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A901AD-B2A2-6543-BE27-DD56C26A3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133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7">
          <p15:clr>
            <a:srgbClr val="F26B43"/>
          </p15:clr>
        </p15:guide>
        <p15:guide id="3" pos="4793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C273A-1A83-6052-8573-AC8B88412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5" y="1570429"/>
            <a:ext cx="10515600" cy="1754326"/>
          </a:xfrm>
        </p:spPr>
        <p:txBody>
          <a:bodyPr/>
          <a:lstStyle/>
          <a:p>
            <a:r>
              <a:rPr lang="sv-SE" dirty="0" err="1"/>
              <a:t>Single</a:t>
            </a:r>
            <a:r>
              <a:rPr lang="sv-SE" dirty="0"/>
              <a:t> and </a:t>
            </a:r>
            <a:r>
              <a:rPr lang="sv-SE" dirty="0" err="1"/>
              <a:t>Multiple</a:t>
            </a:r>
            <a:r>
              <a:rPr lang="sv-SE" dirty="0"/>
              <a:t> </a:t>
            </a:r>
            <a:r>
              <a:rPr lang="sv-SE" dirty="0" err="1"/>
              <a:t>Harmonic</a:t>
            </a:r>
            <a:r>
              <a:rPr lang="sv-SE" dirty="0"/>
              <a:t> </a:t>
            </a:r>
            <a:r>
              <a:rPr lang="sv-SE" dirty="0" err="1"/>
              <a:t>Cavities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2234780" y="3437522"/>
            <a:ext cx="7916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NSLS II-MAX IV workshop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5-6 Oct.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8137" y="5104561"/>
            <a:ext cx="476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Åke Andersson</a:t>
            </a:r>
          </a:p>
        </p:txBody>
      </p:sp>
    </p:spTree>
    <p:extLst>
      <p:ext uri="{BB962C8B-B14F-4D97-AF65-F5344CB8AC3E}">
        <p14:creationId xmlns:p14="http://schemas.microsoft.com/office/powerpoint/2010/main" val="2820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MAX-Lab &amp; MAX IV Harmonic Cavity (HC) saga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Bunch lengthening from theory, different HC combinations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Power consumption, different HC combinations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Higher Order Mode (HOM) damping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R/Q considerations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Active vs Passive operation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Conclusions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Questions and Discussions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C5828-8CF3-2619-D16E-B9F4EB26E92D}"/>
              </a:ext>
            </a:extLst>
          </p:cNvPr>
          <p:cNvSpPr txBox="1"/>
          <p:nvPr/>
        </p:nvSpPr>
        <p:spPr>
          <a:xfrm>
            <a:off x="9955850" y="6373737"/>
            <a:ext cx="576841" cy="320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193288-6045-60A8-ABD2-32E812E277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512248"/>
            <a:ext cx="492512" cy="365125"/>
          </a:xfrm>
        </p:spPr>
        <p:txBody>
          <a:bodyPr/>
          <a:lstStyle/>
          <a:p>
            <a:pPr algn="ctr"/>
            <a:fld id="{B60D0738-23DA-A745-9B84-DD183761B382}" type="slidenum">
              <a:rPr lang="en-GB" smtClean="0">
                <a:solidFill>
                  <a:srgbClr val="F2F2F2"/>
                </a:solidFill>
              </a:rPr>
              <a:pPr algn="ctr"/>
              <a:t>2</a:t>
            </a:fld>
            <a:endParaRPr lang="en-US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0155-314C-D80E-1094-13BA7CFFB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Looking 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AB483-E68C-E51C-C7AD-174AA1703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08890"/>
            <a:ext cx="10481930" cy="39736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At the old </a:t>
            </a:r>
            <a:r>
              <a:rPr lang="en-GB" b="1" dirty="0"/>
              <a:t>MAX Laboratory </a:t>
            </a:r>
            <a:r>
              <a:rPr lang="en-GB" dirty="0"/>
              <a:t>we had HCs in all storage rings:</a:t>
            </a:r>
          </a:p>
          <a:p>
            <a:pPr marL="0" indent="0">
              <a:buNone/>
            </a:pPr>
            <a:r>
              <a:rPr lang="en-GB" dirty="0"/>
              <a:t>  </a:t>
            </a:r>
          </a:p>
          <a:p>
            <a:r>
              <a:rPr lang="en-GB" dirty="0"/>
              <a:t>One 3</a:t>
            </a:r>
            <a:r>
              <a:rPr lang="en-GB" baseline="30000" dirty="0"/>
              <a:t>rd</a:t>
            </a:r>
            <a:r>
              <a:rPr lang="en-GB" dirty="0"/>
              <a:t> HC (1.5 GHz) in MAX-I (1988-2015)</a:t>
            </a:r>
          </a:p>
          <a:p>
            <a:r>
              <a:rPr lang="en-GB" dirty="0"/>
              <a:t>Four 3</a:t>
            </a:r>
            <a:r>
              <a:rPr lang="en-GB" baseline="30000" dirty="0"/>
              <a:t>rd</a:t>
            </a:r>
            <a:r>
              <a:rPr lang="en-GB" dirty="0"/>
              <a:t> HCs (1.5 GHz) in MAX-II (1997-2005)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 2005 we changed the </a:t>
            </a:r>
            <a:r>
              <a:rPr lang="en-GB" b="1" dirty="0"/>
              <a:t>main RF </a:t>
            </a:r>
            <a:r>
              <a:rPr lang="en-GB" dirty="0"/>
              <a:t>to a commercial </a:t>
            </a:r>
            <a:r>
              <a:rPr lang="en-GB" b="1" dirty="0"/>
              <a:t>100 MHz</a:t>
            </a:r>
            <a:r>
              <a:rPr lang="en-GB" dirty="0"/>
              <a:t>: </a:t>
            </a:r>
          </a:p>
          <a:p>
            <a:r>
              <a:rPr lang="en-GB" dirty="0"/>
              <a:t>One 5</a:t>
            </a:r>
            <a:r>
              <a:rPr lang="en-GB" baseline="30000" dirty="0"/>
              <a:t>th</a:t>
            </a:r>
            <a:r>
              <a:rPr lang="en-GB" dirty="0"/>
              <a:t> HC (500 MHz) in MAX-II (2005-2015)</a:t>
            </a:r>
          </a:p>
          <a:p>
            <a:r>
              <a:rPr lang="en-GB" dirty="0"/>
              <a:t>One 5</a:t>
            </a:r>
            <a:r>
              <a:rPr lang="en-GB" baseline="30000" dirty="0"/>
              <a:t>th</a:t>
            </a:r>
            <a:r>
              <a:rPr lang="en-GB" dirty="0"/>
              <a:t> HC (500 MHz) in MAX-III, together with one 3</a:t>
            </a:r>
            <a:r>
              <a:rPr lang="en-GB" baseline="30000" dirty="0"/>
              <a:t>rd</a:t>
            </a:r>
            <a:r>
              <a:rPr lang="en-GB" dirty="0"/>
              <a:t> HC (300 MHz), (2010-2015). This was the HC prototype for the MAX IV Laboratory rings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268C7-C1AB-01D0-514C-69B8EA8B4A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39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0155-314C-D80E-1094-13BA7CFFB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84" y="79989"/>
            <a:ext cx="10481930" cy="637765"/>
          </a:xfrm>
        </p:spPr>
        <p:txBody>
          <a:bodyPr>
            <a:normAutofit fontScale="90000"/>
          </a:bodyPr>
          <a:lstStyle/>
          <a:p>
            <a:r>
              <a:rPr lang="en-GB" dirty="0"/>
              <a:t>Looking 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AB483-E68C-E51C-C7AD-174AA1703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6084" y="875070"/>
            <a:ext cx="10481930" cy="48746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At the present </a:t>
            </a:r>
            <a:r>
              <a:rPr lang="en-GB" b="1" dirty="0"/>
              <a:t>MAX IV Laboratory </a:t>
            </a:r>
            <a:r>
              <a:rPr lang="en-GB" dirty="0"/>
              <a:t>both rings (R1 &amp; R3) were designed and commissioned with 3</a:t>
            </a:r>
            <a:r>
              <a:rPr lang="en-GB" baseline="30000" dirty="0"/>
              <a:t>rd</a:t>
            </a:r>
            <a:r>
              <a:rPr lang="en-GB" dirty="0"/>
              <a:t> HCs from start:  </a:t>
            </a:r>
          </a:p>
          <a:p>
            <a:r>
              <a:rPr lang="en-GB" dirty="0"/>
              <a:t> 2015-2016: Three 3</a:t>
            </a:r>
            <a:r>
              <a:rPr lang="en-GB" baseline="30000" dirty="0"/>
              <a:t>rd</a:t>
            </a:r>
            <a:r>
              <a:rPr lang="en-GB" dirty="0"/>
              <a:t> HCs (300 MHz) in R3 (Were running  up to 200 mA with HCs parked, using </a:t>
            </a:r>
            <a:r>
              <a:rPr lang="en-GB" dirty="0" err="1"/>
              <a:t>BbB</a:t>
            </a:r>
            <a:r>
              <a:rPr lang="en-GB" dirty="0"/>
              <a:t> longitudinal FB)</a:t>
            </a:r>
          </a:p>
          <a:p>
            <a:r>
              <a:rPr lang="en-GB" dirty="0"/>
              <a:t> 2016: Two 3</a:t>
            </a:r>
            <a:r>
              <a:rPr lang="en-GB" baseline="30000" dirty="0"/>
              <a:t>rd</a:t>
            </a:r>
            <a:r>
              <a:rPr lang="en-GB" dirty="0"/>
              <a:t> HCs (300 MHz) in R1 (No FB needed, reached 500 mA stable operation after a couple of years)</a:t>
            </a:r>
          </a:p>
          <a:p>
            <a:r>
              <a:rPr lang="en-GB" dirty="0"/>
              <a:t> 2017-2022: 3</a:t>
            </a:r>
            <a:r>
              <a:rPr lang="en-GB" baseline="30000" dirty="0"/>
              <a:t>rd</a:t>
            </a:r>
            <a:r>
              <a:rPr lang="en-GB" dirty="0"/>
              <a:t> HCs in lengthening mode in R3 (Mode-0 FB was needed, Mode-1 always present (to my knowledge))</a:t>
            </a:r>
          </a:p>
          <a:p>
            <a:r>
              <a:rPr lang="en-GB" dirty="0"/>
              <a:t> January 2023: Two 3</a:t>
            </a:r>
            <a:r>
              <a:rPr lang="en-GB" baseline="30000" dirty="0"/>
              <a:t>rd</a:t>
            </a:r>
            <a:r>
              <a:rPr lang="en-GB" dirty="0"/>
              <a:t> HCs (300 MHz) in R3 (Mode-0 FB still needed, but Mode-1 not anymore annoying even at 400 mA)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268C7-C1AB-01D0-514C-69B8EA8B4A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83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0155-314C-D80E-1094-13BA7CFFB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84" y="79989"/>
            <a:ext cx="10481930" cy="637765"/>
          </a:xfrm>
        </p:spPr>
        <p:txBody>
          <a:bodyPr>
            <a:normAutofit fontScale="90000"/>
          </a:bodyPr>
          <a:lstStyle/>
          <a:p>
            <a:r>
              <a:rPr lang="en-GB" dirty="0"/>
              <a:t>Looking back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AB483-E68C-E51C-C7AD-174AA1703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6084" y="875070"/>
            <a:ext cx="10481930" cy="48746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2025 Summer: Installed one HOM-damped active 5</a:t>
            </a:r>
            <a:r>
              <a:rPr lang="en-GB" baseline="30000" dirty="0"/>
              <a:t>th</a:t>
            </a:r>
            <a:r>
              <a:rPr lang="en-GB" dirty="0"/>
              <a:t> harmonic (500 MHz) in R3 (Difficult to park, but we survived delivery for </a:t>
            </a:r>
            <a:r>
              <a:rPr lang="en-SE" dirty="0"/>
              <a:t>½</a:t>
            </a:r>
            <a:r>
              <a:rPr lang="en-GB" dirty="0"/>
              <a:t> year)</a:t>
            </a:r>
          </a:p>
          <a:p>
            <a:r>
              <a:rPr lang="en-GB" dirty="0"/>
              <a:t> Jan 2026: We decided to park the two 3</a:t>
            </a:r>
            <a:r>
              <a:rPr lang="en-GB" baseline="30000" dirty="0"/>
              <a:t>rd</a:t>
            </a:r>
            <a:r>
              <a:rPr lang="en-GB" dirty="0"/>
              <a:t> HCs at symmetric positions around 3*</a:t>
            </a:r>
            <a:r>
              <a:rPr lang="en-GB" dirty="0" err="1"/>
              <a:t>rf</a:t>
            </a:r>
            <a:r>
              <a:rPr lang="en-GB" dirty="0"/>
              <a:t>, and did passive stretching with the 5</a:t>
            </a:r>
            <a:r>
              <a:rPr lang="en-GB" baseline="30000" dirty="0"/>
              <a:t>th</a:t>
            </a:r>
            <a:r>
              <a:rPr lang="en-GB" dirty="0"/>
              <a:t> HC (Mode-0 FB needed; we allowed a strong Mode-1)</a:t>
            </a:r>
          </a:p>
          <a:p>
            <a:r>
              <a:rPr lang="en-GB" dirty="0"/>
              <a:t> 2026 Summer: Removed both 3</a:t>
            </a:r>
            <a:r>
              <a:rPr lang="en-GB" baseline="30000" dirty="0"/>
              <a:t>rd</a:t>
            </a:r>
            <a:r>
              <a:rPr lang="en-GB" dirty="0"/>
              <a:t> HCs from R3 (Mode-0 FB needed, a weak Mode-1 &amp; a weak Mode-167, originating from main cavities; both damped with our </a:t>
            </a:r>
            <a:r>
              <a:rPr lang="en-GB" dirty="0" err="1"/>
              <a:t>BbB</a:t>
            </a:r>
            <a:r>
              <a:rPr lang="en-GB" dirty="0"/>
              <a:t> system)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268C7-C1AB-01D0-514C-69B8EA8B4A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136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916" y="146173"/>
            <a:ext cx="10481930" cy="548960"/>
          </a:xfrm>
        </p:spPr>
        <p:txBody>
          <a:bodyPr>
            <a:normAutofit fontScale="90000"/>
          </a:bodyPr>
          <a:lstStyle/>
          <a:p>
            <a:r>
              <a:rPr lang="en-GB" dirty="0"/>
              <a:t>Our cavities in R3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64" y="1058779"/>
            <a:ext cx="3092714" cy="5498157"/>
          </a:xfrm>
          <a:prstGeom prst="rect">
            <a:avLst/>
          </a:prstGeom>
        </p:spPr>
      </p:pic>
      <p:pic>
        <p:nvPicPr>
          <p:cNvPr id="7" name="Content Placeholder 4" descr="Presentation for 300MHz Cavit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156" y="1058779"/>
            <a:ext cx="3601616" cy="480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41893" y="1814995"/>
            <a:ext cx="4969603" cy="3727203"/>
          </a:xfrm>
          <a:prstGeom prst="rect">
            <a:avLst/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2A5C8CFD-F745-D733-51B2-9605AEE4291B}"/>
              </a:ext>
            </a:extLst>
          </p:cNvPr>
          <p:cNvSpPr txBox="1"/>
          <p:nvPr/>
        </p:nvSpPr>
        <p:spPr>
          <a:xfrm>
            <a:off x="242855" y="5199759"/>
            <a:ext cx="1541066" cy="1323439"/>
          </a:xfrm>
          <a:prstGeom prst="rect">
            <a:avLst/>
          </a:prstGeom>
          <a:solidFill>
            <a:srgbClr val="7F7F7F">
              <a:alpha val="50196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5 installed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100 MHz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R</a:t>
            </a:r>
            <a:r>
              <a:rPr sz="2000" baseline="-5999" dirty="0">
                <a:solidFill>
                  <a:srgbClr val="FFFF00"/>
                </a:solidFill>
              </a:rPr>
              <a:t>s0</a:t>
            </a:r>
            <a:r>
              <a:rPr sz="2000" dirty="0">
                <a:solidFill>
                  <a:srgbClr val="FFFF00"/>
                </a:solidFill>
              </a:rPr>
              <a:t>=1.7 MΩ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Q</a:t>
            </a:r>
            <a:r>
              <a:rPr sz="2000" baseline="-5999" dirty="0">
                <a:solidFill>
                  <a:srgbClr val="FFFF00"/>
                </a:solidFill>
              </a:rPr>
              <a:t>0</a:t>
            </a:r>
            <a:r>
              <a:rPr sz="2000" dirty="0">
                <a:solidFill>
                  <a:srgbClr val="FFFF00"/>
                </a:solidFill>
              </a:rPr>
              <a:t>=20</a:t>
            </a:r>
            <a:r>
              <a:rPr lang="en-US" sz="2000" dirty="0">
                <a:solidFill>
                  <a:srgbClr val="FFFF00"/>
                </a:solidFill>
              </a:rPr>
              <a:t>400</a:t>
            </a:r>
            <a:endParaRPr sz="2000" dirty="0">
              <a:solidFill>
                <a:srgbClr val="FFFF00"/>
              </a:solidFill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92ABF13D-81B1-A662-8336-A67990D166BB}"/>
              </a:ext>
            </a:extLst>
          </p:cNvPr>
          <p:cNvSpPr txBox="1"/>
          <p:nvPr/>
        </p:nvSpPr>
        <p:spPr>
          <a:xfrm>
            <a:off x="4070616" y="4435019"/>
            <a:ext cx="2546120" cy="1323439"/>
          </a:xfrm>
          <a:prstGeom prst="rect">
            <a:avLst/>
          </a:prstGeom>
          <a:solidFill>
            <a:srgbClr val="7F7F7F">
              <a:alpha val="50196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>
                <a:solidFill>
                  <a:srgbClr val="FFFF00"/>
                </a:solidFill>
              </a:defRPr>
            </a:pPr>
            <a:r>
              <a:rPr lang="en-US" sz="2000" dirty="0">
                <a:solidFill>
                  <a:srgbClr val="FFFF00"/>
                </a:solidFill>
              </a:rPr>
              <a:t>2</a:t>
            </a:r>
            <a:r>
              <a:rPr sz="2000" dirty="0">
                <a:solidFill>
                  <a:srgbClr val="FFFF00"/>
                </a:solidFill>
              </a:rPr>
              <a:t> installed</a:t>
            </a:r>
            <a:r>
              <a:rPr lang="en-GB" sz="2000" dirty="0">
                <a:solidFill>
                  <a:srgbClr val="FFFF00"/>
                </a:solidFill>
              </a:rPr>
              <a:t> (0 now)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lang="en-GB" sz="2000" dirty="0">
                <a:solidFill>
                  <a:srgbClr val="FFFF00"/>
                </a:solidFill>
              </a:rPr>
              <a:t>300 MHz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R</a:t>
            </a:r>
            <a:r>
              <a:rPr sz="2000" baseline="-5999" dirty="0">
                <a:solidFill>
                  <a:srgbClr val="FFFF00"/>
                </a:solidFill>
              </a:rPr>
              <a:t>s0</a:t>
            </a:r>
            <a:r>
              <a:rPr sz="2000" dirty="0">
                <a:solidFill>
                  <a:srgbClr val="FFFF00"/>
                </a:solidFill>
              </a:rPr>
              <a:t>=</a:t>
            </a:r>
            <a:r>
              <a:rPr lang="en-US" sz="2000" dirty="0">
                <a:solidFill>
                  <a:srgbClr val="FFFF00"/>
                </a:solidFill>
              </a:rPr>
              <a:t>2.7</a:t>
            </a:r>
            <a:r>
              <a:rPr sz="2000" dirty="0">
                <a:solidFill>
                  <a:srgbClr val="FFFF00"/>
                </a:solidFill>
              </a:rPr>
              <a:t> MΩ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Q</a:t>
            </a:r>
            <a:r>
              <a:rPr sz="2000" baseline="-5999" dirty="0">
                <a:solidFill>
                  <a:srgbClr val="FFFF00"/>
                </a:solidFill>
              </a:rPr>
              <a:t>0</a:t>
            </a:r>
            <a:r>
              <a:rPr sz="2000" dirty="0">
                <a:solidFill>
                  <a:srgbClr val="FFFF00"/>
                </a:solidFill>
              </a:rPr>
              <a:t>=20</a:t>
            </a:r>
            <a:r>
              <a:rPr lang="en-US" sz="2000" dirty="0">
                <a:solidFill>
                  <a:srgbClr val="FFFF00"/>
                </a:solidFill>
              </a:rPr>
              <a:t>900</a:t>
            </a:r>
            <a:endParaRPr sz="2000" dirty="0">
              <a:solidFill>
                <a:srgbClr val="FFFF00"/>
              </a:solidFill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3CB7AEBA-DCBB-B9EE-298B-266B1454E598}"/>
              </a:ext>
            </a:extLst>
          </p:cNvPr>
          <p:cNvSpPr txBox="1"/>
          <p:nvPr/>
        </p:nvSpPr>
        <p:spPr>
          <a:xfrm>
            <a:off x="8163093" y="4839959"/>
            <a:ext cx="2853224" cy="1323439"/>
          </a:xfrm>
          <a:prstGeom prst="rect">
            <a:avLst/>
          </a:prstGeom>
          <a:solidFill>
            <a:srgbClr val="7F7F7F">
              <a:alpha val="50196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 b="1">
                <a:solidFill>
                  <a:srgbClr val="FFFF00"/>
                </a:solidFill>
              </a:defRPr>
            </a:pPr>
            <a:r>
              <a:rPr lang="en-US" sz="2000" dirty="0">
                <a:solidFill>
                  <a:srgbClr val="FFFF00"/>
                </a:solidFill>
              </a:rPr>
              <a:t>1</a:t>
            </a:r>
            <a:r>
              <a:rPr sz="2000" dirty="0">
                <a:solidFill>
                  <a:srgbClr val="FFFF00"/>
                </a:solidFill>
              </a:rPr>
              <a:t> installed</a:t>
            </a:r>
            <a:r>
              <a:rPr lang="en-US" sz="2000" dirty="0">
                <a:solidFill>
                  <a:srgbClr val="FFFF00"/>
                </a:solidFill>
              </a:rPr>
              <a:t> (Summer 2025)</a:t>
            </a:r>
            <a:endParaRPr lang="en-GB" sz="2000" dirty="0">
              <a:solidFill>
                <a:srgbClr val="FFFF00"/>
              </a:solidFill>
            </a:endParaRP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lang="en-GB" sz="2000" dirty="0">
                <a:solidFill>
                  <a:srgbClr val="FFFF00"/>
                </a:solidFill>
              </a:rPr>
              <a:t>500 MHz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R</a:t>
            </a:r>
            <a:r>
              <a:rPr sz="2000" baseline="-5999" dirty="0">
                <a:solidFill>
                  <a:srgbClr val="FFFF00"/>
                </a:solidFill>
              </a:rPr>
              <a:t>s0</a:t>
            </a:r>
            <a:r>
              <a:rPr sz="2000" dirty="0">
                <a:solidFill>
                  <a:srgbClr val="FFFF00"/>
                </a:solidFill>
              </a:rPr>
              <a:t>=</a:t>
            </a:r>
            <a:r>
              <a:rPr lang="en-US" sz="2000" dirty="0">
                <a:solidFill>
                  <a:srgbClr val="FFFF00"/>
                </a:solidFill>
              </a:rPr>
              <a:t>3.6</a:t>
            </a:r>
            <a:r>
              <a:rPr sz="2000" dirty="0">
                <a:solidFill>
                  <a:srgbClr val="FFFF00"/>
                </a:solidFill>
              </a:rPr>
              <a:t> MΩ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rPr sz="2000" dirty="0">
                <a:solidFill>
                  <a:srgbClr val="FFFF00"/>
                </a:solidFill>
              </a:rPr>
              <a:t>Q</a:t>
            </a:r>
            <a:r>
              <a:rPr sz="2000" baseline="-5999" dirty="0">
                <a:solidFill>
                  <a:srgbClr val="FFFF00"/>
                </a:solidFill>
              </a:rPr>
              <a:t>0</a:t>
            </a:r>
            <a:r>
              <a:rPr sz="2000" dirty="0">
                <a:solidFill>
                  <a:srgbClr val="FFFF00"/>
                </a:solidFill>
              </a:rPr>
              <a:t>=</a:t>
            </a:r>
            <a:r>
              <a:rPr lang="en-US" sz="2000" dirty="0">
                <a:solidFill>
                  <a:srgbClr val="FFFF00"/>
                </a:solidFill>
              </a:rPr>
              <a:t>31000</a:t>
            </a:r>
            <a:endParaRPr sz="2000" dirty="0">
              <a:solidFill>
                <a:srgbClr val="FFFF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317965-8E0C-1F56-7A67-70B825D6E10B}"/>
              </a:ext>
            </a:extLst>
          </p:cNvPr>
          <p:cNvSpPr txBox="1"/>
          <p:nvPr/>
        </p:nvSpPr>
        <p:spPr>
          <a:xfrm>
            <a:off x="1717545" y="1058779"/>
            <a:ext cx="1612733" cy="369332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E" dirty="0">
                <a:solidFill>
                  <a:schemeClr val="bg1"/>
                </a:solidFill>
              </a:rPr>
              <a:t>HOM-damped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317965-8E0C-1F56-7A67-70B825D6E10B}"/>
              </a:ext>
            </a:extLst>
          </p:cNvPr>
          <p:cNvSpPr txBox="1"/>
          <p:nvPr/>
        </p:nvSpPr>
        <p:spPr>
          <a:xfrm>
            <a:off x="10274673" y="1186884"/>
            <a:ext cx="1612733" cy="369332"/>
          </a:xfrm>
          <a:prstGeom prst="rect">
            <a:avLst/>
          </a:prstGeom>
          <a:solidFill>
            <a:srgbClr val="7F7F7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E" dirty="0">
                <a:solidFill>
                  <a:schemeClr val="bg1"/>
                </a:solidFill>
              </a:rPr>
              <a:t>HOM-damped</a:t>
            </a:r>
          </a:p>
        </p:txBody>
      </p:sp>
      <p:sp>
        <p:nvSpPr>
          <p:cNvPr id="21" name="Wakefields">
            <a:extLst>
              <a:ext uri="{FF2B5EF4-FFF2-40B4-BE49-F238E27FC236}">
                <a16:creationId xmlns:a16="http://schemas.microsoft.com/office/drawing/2014/main" id="{CA4BE0C1-51EC-834F-8022-A382CB36DC39}"/>
              </a:ext>
            </a:extLst>
          </p:cNvPr>
          <p:cNvSpPr txBox="1"/>
          <p:nvPr/>
        </p:nvSpPr>
        <p:spPr>
          <a:xfrm>
            <a:off x="4532660" y="780231"/>
            <a:ext cx="1818395" cy="54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defTabSz="2413954">
              <a:spcBef>
                <a:spcPts val="4400"/>
              </a:spcBef>
              <a:defRPr sz="4752"/>
            </a:lvl1pPr>
          </a:lstStyle>
          <a:p>
            <a:r>
              <a:rPr lang="en-US" sz="2376" dirty="0"/>
              <a:t>HC3</a:t>
            </a:r>
            <a:r>
              <a:rPr lang="en-US" sz="2400" dirty="0"/>
              <a:t> (Passive)</a:t>
            </a:r>
            <a:endParaRPr sz="2376" dirty="0"/>
          </a:p>
        </p:txBody>
      </p:sp>
      <p:sp>
        <p:nvSpPr>
          <p:cNvPr id="22" name="Wakefields">
            <a:extLst>
              <a:ext uri="{FF2B5EF4-FFF2-40B4-BE49-F238E27FC236}">
                <a16:creationId xmlns:a16="http://schemas.microsoft.com/office/drawing/2014/main" id="{4720A54B-C8BD-C579-6AD2-C4D90D47F524}"/>
              </a:ext>
            </a:extLst>
          </p:cNvPr>
          <p:cNvSpPr txBox="1"/>
          <p:nvPr/>
        </p:nvSpPr>
        <p:spPr>
          <a:xfrm>
            <a:off x="8321979" y="798154"/>
            <a:ext cx="1618434" cy="54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Autofit/>
          </a:bodyPr>
          <a:lstStyle>
            <a:lvl1pPr defTabSz="2413954">
              <a:spcBef>
                <a:spcPts val="4400"/>
              </a:spcBef>
              <a:defRPr sz="4752"/>
            </a:lvl1pPr>
          </a:lstStyle>
          <a:p>
            <a:r>
              <a:rPr lang="en-US" sz="2400" dirty="0"/>
              <a:t>HC5 (Active)</a:t>
            </a:r>
            <a:endParaRPr sz="2400" dirty="0"/>
          </a:p>
        </p:txBody>
      </p:sp>
      <p:sp>
        <p:nvSpPr>
          <p:cNvPr id="23" name="Wakefields">
            <a:extLst>
              <a:ext uri="{FF2B5EF4-FFF2-40B4-BE49-F238E27FC236}">
                <a16:creationId xmlns:a16="http://schemas.microsoft.com/office/drawing/2014/main" id="{EA05C35C-EC68-8438-042F-E7FE217E535C}"/>
              </a:ext>
            </a:extLst>
          </p:cNvPr>
          <p:cNvSpPr txBox="1"/>
          <p:nvPr/>
        </p:nvSpPr>
        <p:spPr>
          <a:xfrm>
            <a:off x="629927" y="677210"/>
            <a:ext cx="1612733" cy="548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rmAutofit/>
          </a:bodyPr>
          <a:lstStyle>
            <a:lvl1pPr defTabSz="2413954">
              <a:spcBef>
                <a:spcPts val="4400"/>
              </a:spcBef>
              <a:defRPr sz="4752"/>
            </a:lvl1pPr>
          </a:lstStyle>
          <a:p>
            <a:r>
              <a:rPr lang="en-US" sz="2400" dirty="0"/>
              <a:t>Main</a:t>
            </a:r>
            <a:r>
              <a:rPr lang="en-US" sz="2376" dirty="0"/>
              <a:t> Cavity</a:t>
            </a:r>
            <a:endParaRPr sz="2376" dirty="0"/>
          </a:p>
        </p:txBody>
      </p:sp>
    </p:spTree>
    <p:extLst>
      <p:ext uri="{BB962C8B-B14F-4D97-AF65-F5344CB8AC3E}">
        <p14:creationId xmlns:p14="http://schemas.microsoft.com/office/powerpoint/2010/main" val="120922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135" y="188144"/>
            <a:ext cx="2821859" cy="2623882"/>
          </a:xfrm>
        </p:spPr>
        <p:txBody>
          <a:bodyPr>
            <a:normAutofit/>
          </a:bodyPr>
          <a:lstStyle/>
          <a:p>
            <a:r>
              <a:rPr lang="en-GB" dirty="0"/>
              <a:t>Multiple Harmonic Cavities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357" y="188144"/>
            <a:ext cx="7385430" cy="36387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357" y="4001877"/>
            <a:ext cx="7309226" cy="219721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57832" y="4198374"/>
            <a:ext cx="7846142" cy="1150373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lgDash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37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64703" cy="22099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377" y="2209914"/>
            <a:ext cx="5188217" cy="3632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663" y="2135415"/>
            <a:ext cx="3607257" cy="27490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88217" y="5103911"/>
            <a:ext cx="5568273" cy="64633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Illustrations for odd harmonics, but formulae valid for arbitrary harmonics.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80153" y="5969659"/>
            <a:ext cx="3629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FF00"/>
                </a:solidFill>
              </a:rPr>
              <a:t>Plots: Curtesy of F. </a:t>
            </a:r>
            <a:r>
              <a:rPr lang="en-GB" sz="1600" dirty="0" err="1">
                <a:solidFill>
                  <a:srgbClr val="FFFF00"/>
                </a:solidFill>
              </a:rPr>
              <a:t>Cullinan</a:t>
            </a:r>
            <a:r>
              <a:rPr lang="en-GB" sz="1600" dirty="0">
                <a:solidFill>
                  <a:srgbClr val="FFFF00"/>
                </a:solidFill>
              </a:rPr>
              <a:t> &amp; P. F. Tavares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920" y="1378581"/>
            <a:ext cx="3838807" cy="361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9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827" y="192076"/>
            <a:ext cx="7291173" cy="195713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278118" y="505005"/>
            <a:ext cx="10510" cy="6187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31994" y="4643261"/>
            <a:ext cx="5518701" cy="5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278118" y="505005"/>
            <a:ext cx="1807284" cy="414351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1959804" y="4643261"/>
            <a:ext cx="328824" cy="2049711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2294347" y="4183856"/>
            <a:ext cx="79417" cy="45940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02046" y="1902142"/>
            <a:ext cx="149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=1200 kV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544" y="5885893"/>
            <a:ext cx="149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=538 kV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9003" y="4184479"/>
            <a:ext cx="149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=107 kV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7805" y="2023869"/>
            <a:ext cx="1908142" cy="1754326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Phasor diagram (in scale), for FP N=2.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 seen from 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that cavity needs to be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active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288628" y="4643262"/>
            <a:ext cx="1368972" cy="10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292507" y="4228892"/>
            <a:ext cx="65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endParaRPr kumimoji="0" lang="en-GB" sz="1800" b="1" i="0" u="none" strike="noStrike" kern="1200" cap="none" spc="0" normalizeH="0" baseline="-2500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92595" y="199733"/>
            <a:ext cx="93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ns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769204" y="226498"/>
            <a:ext cx="5831799" cy="9427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545820" y="4851612"/>
            <a:ext cx="3347683" cy="1754326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GB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=1.4 kW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beam500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*U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=3.1 kW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4.5 kW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Very moderate power requirement to 500 MHz cavity!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79262" y="706290"/>
            <a:ext cx="265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FWHM = 1090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828" y="2557642"/>
            <a:ext cx="7291172" cy="195713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67652" y="2520888"/>
            <a:ext cx="4839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Natural bunch length, single RF system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71810" y="2929320"/>
            <a:ext cx="1651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FWHM = 89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6590092" y="4768655"/>
          <a:ext cx="440740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5459">
                  <a:extLst>
                    <a:ext uri="{9D8B030D-6E8A-4147-A177-3AD203B41FA5}">
                      <a16:colId xmlns:a16="http://schemas.microsoft.com/office/drawing/2014/main" val="322094248"/>
                    </a:ext>
                  </a:extLst>
                </a:gridCol>
                <a:gridCol w="1450801">
                  <a:extLst>
                    <a:ext uri="{9D8B030D-6E8A-4147-A177-3AD203B41FA5}">
                      <a16:colId xmlns:a16="http://schemas.microsoft.com/office/drawing/2014/main" val="1246720518"/>
                    </a:ext>
                  </a:extLst>
                </a:gridCol>
                <a:gridCol w="1641149">
                  <a:extLst>
                    <a:ext uri="{9D8B030D-6E8A-4147-A177-3AD203B41FA5}">
                      <a16:colId xmlns:a16="http://schemas.microsoft.com/office/drawing/2014/main" val="1057347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At</a:t>
                      </a:r>
                      <a:r>
                        <a:rPr lang="en-GB" baseline="0" dirty="0"/>
                        <a:t> FP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RMS-lengthening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FWHM-lengthening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2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 HC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51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2 HC frequencies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42450"/>
                  </a:ext>
                </a:extLst>
              </a:tr>
            </a:tbl>
          </a:graphicData>
        </a:graphic>
      </p:graphicFrame>
      <p:sp>
        <p:nvSpPr>
          <p:cNvPr id="2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113039" y="6423375"/>
            <a:ext cx="78449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5BFA7-C27E-4DC1-B5F5-3F5F3F75777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1427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1427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490" y="110417"/>
            <a:ext cx="3204017" cy="156966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R3</a:t>
            </a:r>
            <a:endParaRPr kumimoji="0" lang="en-GB" sz="3600" b="1" i="0" u="none" strike="noStrike" kern="1200" cap="none" spc="0" normalizeH="0" baseline="30000" noProof="0" dirty="0">
              <a:ln>
                <a:noFill/>
              </a:ln>
              <a:solidFill>
                <a:srgbClr val="00570C">
                  <a:lumMod val="90000"/>
                  <a:lumOff val="1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48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0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GB" sz="2000" b="1" i="0" u="none" strike="noStrike" kern="1200" cap="none" spc="0" normalizeH="0" noProof="0" dirty="0" err="1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keV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/turn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570C">
                  <a:lumMod val="90000"/>
                  <a:lumOff val="1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Main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 V</a:t>
            </a:r>
            <a:r>
              <a:rPr lang="en-GB" sz="2000" b="1" baseline="-25000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1</a:t>
            </a:r>
            <a:r>
              <a:rPr kumimoji="0" lang="en-GB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00</a:t>
            </a:r>
            <a:r>
              <a:rPr kumimoji="0" lang="en-GB" sz="2000" b="1" i="0" u="none" strike="noStrike" kern="1200" cap="none" spc="0" normalizeH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 =1200 kV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baseline="0" dirty="0" err="1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I</a:t>
            </a:r>
            <a:r>
              <a:rPr lang="en-GB" sz="2000" b="1" baseline="-25000" dirty="0" err="1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av</a:t>
            </a:r>
            <a:r>
              <a:rPr lang="en-GB" sz="2000" b="1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 = 400 mA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570C">
                  <a:lumMod val="90000"/>
                  <a:lumOff val="1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84331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549" y="89821"/>
            <a:ext cx="9239865" cy="1070385"/>
          </a:xfrm>
        </p:spPr>
        <p:txBody>
          <a:bodyPr>
            <a:normAutofit fontScale="90000"/>
          </a:bodyPr>
          <a:lstStyle/>
          <a:p>
            <a:r>
              <a:rPr lang="en-GB" dirty="0"/>
              <a:t>Quantitative lengthening for two harmonic frequencies in R3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85135" y="1445341"/>
            <a:ext cx="2428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Example, where we considered </a:t>
            </a:r>
            <a:r>
              <a:rPr lang="en-GB" b="1" dirty="0"/>
              <a:t>keeping the 5</a:t>
            </a:r>
            <a:r>
              <a:rPr lang="en-GB" b="1" baseline="30000" dirty="0"/>
              <a:t>th</a:t>
            </a:r>
            <a:r>
              <a:rPr lang="en-GB" b="1" dirty="0"/>
              <a:t> HC</a:t>
            </a:r>
            <a:r>
              <a:rPr lang="en-GB" dirty="0"/>
              <a:t>, while varying the frequency of the other HC; </a:t>
            </a:r>
          </a:p>
          <a:p>
            <a:r>
              <a:rPr lang="en-GB" dirty="0"/>
              <a:t>U</a:t>
            </a:r>
            <a:r>
              <a:rPr lang="en-GB" baseline="-25000" dirty="0"/>
              <a:t>0</a:t>
            </a:r>
            <a:r>
              <a:rPr lang="en-GB" dirty="0"/>
              <a:t> = 500 </a:t>
            </a:r>
            <a:r>
              <a:rPr lang="en-GB" dirty="0" err="1"/>
              <a:t>keV</a:t>
            </a:r>
            <a:endParaRPr lang="en-GB" dirty="0"/>
          </a:p>
          <a:p>
            <a:r>
              <a:rPr lang="en-GB" dirty="0"/>
              <a:t>V</a:t>
            </a:r>
            <a:r>
              <a:rPr lang="en-GB" baseline="-25000" dirty="0"/>
              <a:t>100</a:t>
            </a:r>
            <a:r>
              <a:rPr lang="en-GB" dirty="0"/>
              <a:t> = 1130 kV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549" y="1160206"/>
            <a:ext cx="7602371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1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09" y="121613"/>
            <a:ext cx="10481930" cy="559107"/>
          </a:xfrm>
        </p:spPr>
        <p:txBody>
          <a:bodyPr>
            <a:normAutofit fontScale="90000"/>
          </a:bodyPr>
          <a:lstStyle/>
          <a:p>
            <a:r>
              <a:rPr lang="en-GB" dirty="0"/>
              <a:t>Power exchange with beam at </a:t>
            </a:r>
            <a:r>
              <a:rPr lang="en-GB" dirty="0" err="1"/>
              <a:t>SupFP</a:t>
            </a:r>
            <a:r>
              <a:rPr lang="en-GB" dirty="0"/>
              <a:t>, R3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11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283" y="1209366"/>
            <a:ext cx="6669366" cy="40607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5806" y="1769806"/>
            <a:ext cx="1592826" cy="2031325"/>
          </a:xfrm>
          <a:prstGeom prst="rect">
            <a:avLst/>
          </a:prstGeom>
          <a:noFill/>
          <a:ln w="28575">
            <a:solidFill>
              <a:srgbClr val="00570C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same example as above with </a:t>
            </a:r>
            <a:r>
              <a:rPr lang="en-GB" b="1" dirty="0"/>
              <a:t>200 kW </a:t>
            </a:r>
            <a:r>
              <a:rPr lang="en-GB" dirty="0"/>
              <a:t>synchrotron radiation losses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5300" y="1393097"/>
            <a:ext cx="2017232" cy="3693319"/>
          </a:xfrm>
          <a:prstGeom prst="rect">
            <a:avLst/>
          </a:prstGeom>
          <a:noFill/>
          <a:ln w="28575">
            <a:solidFill>
              <a:srgbClr val="00570C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Adding the powers from the two frequencies, scaled by the FF, the (-) sum needs always to be supplied by the main RF system.</a:t>
            </a:r>
          </a:p>
          <a:p>
            <a:r>
              <a:rPr lang="en-GB" dirty="0" err="1"/>
              <a:t>Ohmic</a:t>
            </a:r>
            <a:r>
              <a:rPr lang="en-GB" dirty="0"/>
              <a:t> losses adds to this, but the beam power in 1</a:t>
            </a:r>
            <a:r>
              <a:rPr lang="en-GB" baseline="30000" dirty="0"/>
              <a:t>st</a:t>
            </a:r>
            <a:r>
              <a:rPr lang="en-GB" dirty="0"/>
              <a:t> HC may be used.</a:t>
            </a:r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651820" y="5327981"/>
            <a:ext cx="8406581" cy="70788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Our choice of a 3</a:t>
            </a:r>
            <a:r>
              <a:rPr lang="en-GB" sz="2000" baseline="30000" dirty="0"/>
              <a:t>rd</a:t>
            </a:r>
            <a:r>
              <a:rPr lang="en-GB" sz="2000" dirty="0"/>
              <a:t> and a 5</a:t>
            </a:r>
            <a:r>
              <a:rPr lang="en-GB" sz="2000" baseline="30000" dirty="0"/>
              <a:t>th</a:t>
            </a:r>
            <a:r>
              <a:rPr lang="en-GB" sz="2000" dirty="0"/>
              <a:t> harmonic frequency gives good lengthening (</a:t>
            </a:r>
            <a:r>
              <a:rPr lang="en-SE" sz="2000" dirty="0"/>
              <a:t>~</a:t>
            </a:r>
            <a:r>
              <a:rPr lang="en-GB" sz="2000" dirty="0"/>
              <a:t> 9) and reasonable power consumption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237703" y="4809419"/>
            <a:ext cx="0" cy="518562"/>
          </a:xfrm>
          <a:prstGeom prst="straightConnector1">
            <a:avLst/>
          </a:prstGeom>
          <a:ln w="38100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08984" y="3055090"/>
            <a:ext cx="1592826" cy="36933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harmonic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8803" y="1838238"/>
            <a:ext cx="1592826" cy="369332"/>
          </a:xfrm>
          <a:prstGeom prst="rect">
            <a:avLst/>
          </a:prstGeom>
          <a:noFill/>
          <a:ln w="28575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harmonic</a:t>
            </a:r>
          </a:p>
        </p:txBody>
      </p:sp>
    </p:spTree>
    <p:extLst>
      <p:ext uri="{BB962C8B-B14F-4D97-AF65-F5344CB8AC3E}">
        <p14:creationId xmlns:p14="http://schemas.microsoft.com/office/powerpoint/2010/main" val="121443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578" y="2635827"/>
            <a:ext cx="7310780" cy="19623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936" y="433758"/>
            <a:ext cx="7222064" cy="193858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2278118" y="505005"/>
            <a:ext cx="10510" cy="6187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31994" y="4643261"/>
            <a:ext cx="5518701" cy="5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278118" y="505005"/>
            <a:ext cx="1807284" cy="414351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1959804" y="4643261"/>
            <a:ext cx="328824" cy="2049711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2294347" y="4183856"/>
            <a:ext cx="79417" cy="45940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02046" y="1902142"/>
            <a:ext cx="149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=1400 kV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544" y="5885893"/>
            <a:ext cx="149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=543 kV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9003" y="4184479"/>
            <a:ext cx="1499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=106 kV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537" y="2672371"/>
            <a:ext cx="2209800" cy="646331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Phasor diagram (not fully in scale), </a:t>
            </a:r>
            <a:r>
              <a:rPr lang="en-GB" b="1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Sup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FP  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288628" y="4643262"/>
            <a:ext cx="1368972" cy="10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292507" y="4228892"/>
            <a:ext cx="656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endParaRPr kumimoji="0" lang="en-GB" sz="1800" b="1" i="0" u="none" strike="noStrike" kern="1200" cap="none" spc="0" normalizeH="0" baseline="-2500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192595" y="199733"/>
            <a:ext cx="934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ns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769204" y="226498"/>
            <a:ext cx="5831799" cy="9427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545820" y="4851612"/>
            <a:ext cx="3347683" cy="923330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cav500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1.4 kW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beam500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GB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*U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*F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</a:t>
            </a:r>
            <a:r>
              <a:rPr lang="en-GB" b="1" noProof="0" dirty="0">
                <a:solidFill>
                  <a:srgbClr val="001427"/>
                </a:solidFill>
                <a:latin typeface="Calibri" panose="020F0502020204030204"/>
              </a:rPr>
              <a:t>6.7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gen500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lang="en-GB" b="1" dirty="0">
                <a:solidFill>
                  <a:srgbClr val="001427"/>
                </a:solidFill>
                <a:latin typeface="Calibri" panose="020F0502020204030204"/>
              </a:rPr>
              <a:t>8.1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79262" y="706290"/>
            <a:ext cx="265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FWHM = </a:t>
            </a:r>
            <a:r>
              <a:rPr lang="en-GB" b="1" dirty="0">
                <a:solidFill>
                  <a:srgbClr val="001427"/>
                </a:solidFill>
                <a:latin typeface="Calibri" panose="020F0502020204030204"/>
              </a:rPr>
              <a:t>838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67652" y="2520888"/>
            <a:ext cx="4839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Natural bunch length, single RF system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71810" y="2929320"/>
            <a:ext cx="1651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FWHM = 39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142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854737"/>
              </p:ext>
            </p:extLst>
          </p:nvPr>
        </p:nvGraphicFramePr>
        <p:xfrm>
          <a:off x="6590092" y="4768655"/>
          <a:ext cx="440740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5459">
                  <a:extLst>
                    <a:ext uri="{9D8B030D-6E8A-4147-A177-3AD203B41FA5}">
                      <a16:colId xmlns:a16="http://schemas.microsoft.com/office/drawing/2014/main" val="322094248"/>
                    </a:ext>
                  </a:extLst>
                </a:gridCol>
                <a:gridCol w="1450801">
                  <a:extLst>
                    <a:ext uri="{9D8B030D-6E8A-4147-A177-3AD203B41FA5}">
                      <a16:colId xmlns:a16="http://schemas.microsoft.com/office/drawing/2014/main" val="1246720518"/>
                    </a:ext>
                  </a:extLst>
                </a:gridCol>
                <a:gridCol w="1641149">
                  <a:extLst>
                    <a:ext uri="{9D8B030D-6E8A-4147-A177-3AD203B41FA5}">
                      <a16:colId xmlns:a16="http://schemas.microsoft.com/office/drawing/2014/main" val="1057347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At</a:t>
                      </a:r>
                      <a:r>
                        <a:rPr lang="en-GB" baseline="0" dirty="0"/>
                        <a:t> FP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RMS-lengthening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FWHM-lengthening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2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 HC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51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2 HC frequencies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42450"/>
                  </a:ext>
                </a:extLst>
              </a:tr>
            </a:tbl>
          </a:graphicData>
        </a:graphic>
      </p:graphicFrame>
      <p:sp>
        <p:nvSpPr>
          <p:cNvPr id="2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113039" y="6423375"/>
            <a:ext cx="78449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E5BFA7-C27E-4DC1-B5F5-3F5F3F75777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1427">
                    <a:tint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1427">
                  <a:tint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490" y="110417"/>
            <a:ext cx="3204017" cy="193899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M4</a:t>
            </a:r>
            <a:r>
              <a:rPr kumimoji="0" lang="en-GB" sz="3600" b="1" i="0" u="none" strike="noStrike" kern="1200" cap="none" spc="0" normalizeH="0" baseline="3000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800</a:t>
            </a:r>
            <a:r>
              <a:rPr kumimoji="0" lang="en-GB" sz="2800" b="1" i="0" u="none" strike="noStrike" kern="1200" cap="none" spc="0" normalizeH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GB" sz="2800" b="1" i="0" u="none" strike="noStrike" kern="1200" cap="none" spc="0" normalizeH="0" noProof="0" dirty="0" err="1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keV</a:t>
            </a:r>
            <a:r>
              <a:rPr kumimoji="0" lang="en-GB" sz="2800" b="1" i="0" u="none" strike="noStrike" kern="1200" cap="none" spc="0" normalizeH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/turn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570C">
                  <a:lumMod val="90000"/>
                  <a:lumOff val="10000"/>
                </a:srgb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Main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 V</a:t>
            </a:r>
            <a:r>
              <a:rPr lang="en-GB" sz="2800" b="1" baseline="-25000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1</a:t>
            </a:r>
            <a:r>
              <a:rPr kumimoji="0" lang="en-GB" sz="2800" b="1" i="0" u="none" strike="noStrike" kern="1200" cap="none" spc="0" normalizeH="0" baseline="-2500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00</a:t>
            </a:r>
            <a:r>
              <a:rPr kumimoji="0" lang="en-GB" sz="2800" b="1" i="0" u="none" strike="noStrike" kern="1200" cap="none" spc="0" normalizeH="0" noProof="0" dirty="0">
                <a:ln>
                  <a:noFill/>
                </a:ln>
                <a:solidFill>
                  <a:srgbClr val="00570C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/>
              </a:rPr>
              <a:t> =1400 kV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baseline="0" dirty="0" err="1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I</a:t>
            </a:r>
            <a:r>
              <a:rPr lang="en-GB" sz="2800" b="1" baseline="-25000" dirty="0" err="1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av</a:t>
            </a:r>
            <a:r>
              <a:rPr lang="en-GB" sz="2800" b="1" dirty="0">
                <a:solidFill>
                  <a:srgbClr val="00570C">
                    <a:lumMod val="90000"/>
                    <a:lumOff val="10000"/>
                  </a:srgbClr>
                </a:solidFill>
                <a:latin typeface="Calibri" panose="020F0502020204030204"/>
              </a:rPr>
              <a:t> = 500 mA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570C">
                  <a:lumMod val="90000"/>
                  <a:lumOff val="10000"/>
                </a:srgb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45820" y="5974953"/>
            <a:ext cx="3347683" cy="369332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GB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cav</a:t>
            </a:r>
            <a:r>
              <a:rPr lang="en-GB" b="1" baseline="-25000" dirty="0">
                <a:solidFill>
                  <a:srgbClr val="001427"/>
                </a:solidFill>
                <a:latin typeface="Calibri" panose="020F0502020204030204"/>
              </a:rPr>
              <a:t>3</a:t>
            </a:r>
            <a:r>
              <a:rPr kumimoji="0" lang="en-GB" sz="1800" b="1" i="0" u="none" strike="noStrike" kern="1200" cap="none" spc="0" normalizeH="0" baseline="-2500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00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lang="en-GB" b="1" dirty="0">
                <a:solidFill>
                  <a:srgbClr val="001427"/>
                </a:solidFill>
                <a:latin typeface="Calibri" panose="020F0502020204030204"/>
              </a:rPr>
              <a:t>55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14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kW</a:t>
            </a:r>
          </a:p>
        </p:txBody>
      </p:sp>
    </p:spTree>
    <p:extLst>
      <p:ext uri="{BB962C8B-B14F-4D97-AF65-F5344CB8AC3E}">
        <p14:creationId xmlns:p14="http://schemas.microsoft.com/office/powerpoint/2010/main" val="2977268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608269"/>
          </a:xfrm>
        </p:spPr>
        <p:txBody>
          <a:bodyPr>
            <a:normAutofit fontScale="90000"/>
          </a:bodyPr>
          <a:lstStyle/>
          <a:p>
            <a:r>
              <a:rPr lang="en-GB" dirty="0"/>
              <a:t>HOM-damping main cavities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D5EFD9-1278-5CA2-B9E2-214E4F3F2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80" y="1178585"/>
            <a:ext cx="8547471" cy="40841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77B80-33D5-D57C-0AC3-2236B91981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9851" y="1573213"/>
            <a:ext cx="2990850" cy="368950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A4344C5-390B-440D-DADD-7F23E39C730B}"/>
              </a:ext>
            </a:extLst>
          </p:cNvPr>
          <p:cNvSpPr/>
          <p:nvPr/>
        </p:nvSpPr>
        <p:spPr>
          <a:xfrm rot="3695604">
            <a:off x="10291827" y="2525676"/>
            <a:ext cx="871208" cy="690015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832A9A-434C-0907-95D7-330752762807}"/>
              </a:ext>
            </a:extLst>
          </p:cNvPr>
          <p:cNvSpPr/>
          <p:nvPr/>
        </p:nvSpPr>
        <p:spPr>
          <a:xfrm rot="1514295">
            <a:off x="8879151" y="3955137"/>
            <a:ext cx="1208285" cy="614565"/>
          </a:xfrm>
          <a:prstGeom prst="ellipse">
            <a:avLst/>
          </a:prstGeom>
          <a:noFill/>
          <a:ln w="762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EA4251-F46D-01E4-79C3-FE3BF6C98CE2}"/>
              </a:ext>
            </a:extLst>
          </p:cNvPr>
          <p:cNvSpPr/>
          <p:nvPr/>
        </p:nvSpPr>
        <p:spPr>
          <a:xfrm rot="8105776">
            <a:off x="10550176" y="4117535"/>
            <a:ext cx="810656" cy="685025"/>
          </a:xfrm>
          <a:prstGeom prst="ellipse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43AD7B-44E2-8E58-DD81-9AF247C5D0D9}"/>
              </a:ext>
            </a:extLst>
          </p:cNvPr>
          <p:cNvSpPr/>
          <p:nvPr/>
        </p:nvSpPr>
        <p:spPr>
          <a:xfrm>
            <a:off x="202380" y="3931319"/>
            <a:ext cx="8177353" cy="2794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6523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AF269-E98A-30B7-32FA-4A7F598B0AF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r>
              <a:rPr lang="en-SE" dirty="0"/>
              <a:t>22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CB180-55EE-E422-493A-747B2C1FF37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D81F69A-8762-06CC-C748-6FC5A6999B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293" y="1373329"/>
            <a:ext cx="3574285" cy="4535326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6CD9DEE7-3817-C80E-05BC-75B8B15FF578}"/>
              </a:ext>
            </a:extLst>
          </p:cNvPr>
          <p:cNvSpPr/>
          <p:nvPr/>
        </p:nvSpPr>
        <p:spPr>
          <a:xfrm rot="1407923">
            <a:off x="2322096" y="1234779"/>
            <a:ext cx="1180136" cy="221848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7244E32-3D3E-9EC5-70B6-39192680B919}"/>
              </a:ext>
            </a:extLst>
          </p:cNvPr>
          <p:cNvCxnSpPr>
            <a:cxnSpLocks/>
          </p:cNvCxnSpPr>
          <p:nvPr/>
        </p:nvCxnSpPr>
        <p:spPr>
          <a:xfrm>
            <a:off x="3500196" y="1327117"/>
            <a:ext cx="1062279" cy="615463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6F2CBA3-52DF-ABE4-A9D6-E026CE310E23}"/>
              </a:ext>
            </a:extLst>
          </p:cNvPr>
          <p:cNvCxnSpPr>
            <a:cxnSpLocks/>
          </p:cNvCxnSpPr>
          <p:nvPr/>
        </p:nvCxnSpPr>
        <p:spPr>
          <a:xfrm flipH="1" flipV="1">
            <a:off x="2544214" y="3429000"/>
            <a:ext cx="1241454" cy="469919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65FF32E-E762-CEC6-2B5D-8B9FAE75B0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87" b="-1"/>
          <a:stretch/>
        </p:blipFill>
        <p:spPr>
          <a:xfrm>
            <a:off x="3963077" y="1204301"/>
            <a:ext cx="5504760" cy="28398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47E345-36DC-266C-5E8B-F28AB01CFF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5713" y="3627011"/>
            <a:ext cx="1477375" cy="151014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896E30-29C2-43A6-10C8-C3F5A9E7AC99}"/>
              </a:ext>
            </a:extLst>
          </p:cNvPr>
          <p:cNvCxnSpPr>
            <a:cxnSpLocks/>
          </p:cNvCxnSpPr>
          <p:nvPr/>
        </p:nvCxnSpPr>
        <p:spPr>
          <a:xfrm>
            <a:off x="7252634" y="2156627"/>
            <a:ext cx="0" cy="1793935"/>
          </a:xfrm>
          <a:prstGeom prst="line">
            <a:avLst/>
          </a:prstGeom>
          <a:ln w="1905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270F5C-37F4-6DEB-08ED-93638E36D1D8}"/>
              </a:ext>
            </a:extLst>
          </p:cNvPr>
          <p:cNvCxnSpPr>
            <a:cxnSpLocks/>
          </p:cNvCxnSpPr>
          <p:nvPr/>
        </p:nvCxnSpPr>
        <p:spPr>
          <a:xfrm>
            <a:off x="7021653" y="2231666"/>
            <a:ext cx="230981" cy="0"/>
          </a:xfrm>
          <a:prstGeom prst="line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D84BA4A-6A9E-2394-2D59-21980E8987B9}"/>
              </a:ext>
            </a:extLst>
          </p:cNvPr>
          <p:cNvCxnSpPr>
            <a:cxnSpLocks/>
          </p:cNvCxnSpPr>
          <p:nvPr/>
        </p:nvCxnSpPr>
        <p:spPr>
          <a:xfrm>
            <a:off x="7021653" y="3812522"/>
            <a:ext cx="230981" cy="0"/>
          </a:xfrm>
          <a:prstGeom prst="line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89ED36D-3B4B-6CB4-4707-C22DFFB719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9186" y="4370161"/>
            <a:ext cx="2557758" cy="1533980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4F9383C-9B00-2E6B-5F00-928837671E67}"/>
              </a:ext>
            </a:extLst>
          </p:cNvPr>
          <p:cNvSpPr/>
          <p:nvPr/>
        </p:nvSpPr>
        <p:spPr>
          <a:xfrm rot="4195274">
            <a:off x="2301454" y="4268647"/>
            <a:ext cx="923375" cy="127100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BFC60B-E6EE-29D5-4DBD-D242DBA893A7}"/>
              </a:ext>
            </a:extLst>
          </p:cNvPr>
          <p:cNvCxnSpPr>
            <a:cxnSpLocks/>
            <a:endCxn id="12" idx="2"/>
          </p:cNvCxnSpPr>
          <p:nvPr/>
        </p:nvCxnSpPr>
        <p:spPr>
          <a:xfrm flipH="1">
            <a:off x="2604639" y="4322914"/>
            <a:ext cx="1308549" cy="147609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BD7029-4DB7-BDA0-A9FE-E4AEBFC34838}"/>
              </a:ext>
            </a:extLst>
          </p:cNvPr>
          <p:cNvCxnSpPr>
            <a:cxnSpLocks/>
          </p:cNvCxnSpPr>
          <p:nvPr/>
        </p:nvCxnSpPr>
        <p:spPr>
          <a:xfrm flipH="1" flipV="1">
            <a:off x="2733675" y="5442312"/>
            <a:ext cx="1321302" cy="559735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8824B5D-D24D-2C92-5738-AB247DCF6EC4}"/>
              </a:ext>
            </a:extLst>
          </p:cNvPr>
          <p:cNvSpPr txBox="1"/>
          <p:nvPr/>
        </p:nvSpPr>
        <p:spPr>
          <a:xfrm>
            <a:off x="6861336" y="5399013"/>
            <a:ext cx="2191181" cy="64633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75000"/>
                    <a:lumOff val="25000"/>
                  </a:schemeClr>
                </a:solidFill>
              </a:rPr>
              <a:t>75 dB</a:t>
            </a:r>
            <a:r>
              <a:rPr lang="en-US" dirty="0"/>
              <a:t> fundamental power rejection </a:t>
            </a:r>
          </a:p>
        </p:txBody>
      </p:sp>
      <p:pic>
        <p:nvPicPr>
          <p:cNvPr id="24" name="Picture 23" descr="A close-up of a machine&#10;&#10;Description automatically generated">
            <a:extLst>
              <a:ext uri="{FF2B5EF4-FFF2-40B4-BE49-F238E27FC236}">
                <a16:creationId xmlns:a16="http://schemas.microsoft.com/office/drawing/2014/main" id="{42591FC6-491F-60CD-F45E-397E1DD16B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363738" y="1552031"/>
            <a:ext cx="2727925" cy="2080869"/>
          </a:xfrm>
          <a:prstGeom prst="rect">
            <a:avLst/>
          </a:prstGeom>
        </p:spPr>
      </p:pic>
      <p:pic>
        <p:nvPicPr>
          <p:cNvPr id="29" name="Picture 28" descr="A person holding a metal object&#10;&#10;Description automatically generated">
            <a:extLst>
              <a:ext uri="{FF2B5EF4-FFF2-40B4-BE49-F238E27FC236}">
                <a16:creationId xmlns:a16="http://schemas.microsoft.com/office/drawing/2014/main" id="{C9FAF84A-790E-180D-C55E-FDB9CE0D47F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8948553" y="4348651"/>
            <a:ext cx="1976789" cy="1330003"/>
          </a:xfrm>
          <a:prstGeom prst="rect">
            <a:avLst/>
          </a:prstGeom>
        </p:spPr>
      </p:pic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DF169B4A-9FA4-F06B-67CB-1799C0BB0D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969499" y="6032792"/>
            <a:ext cx="3779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FF00"/>
                </a:solidFill>
              </a:rPr>
              <a:t>Slide: Curtesy of Henrique o. Caiafa Duarte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83A179-328F-43A6-37E2-1BA028A75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3" y="48463"/>
            <a:ext cx="10481930" cy="527309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r>
              <a:rPr lang="en-GB" dirty="0"/>
              <a:t>All-but-L7 HOM Dampers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89076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81930" cy="647598"/>
          </a:xfrm>
        </p:spPr>
        <p:txBody>
          <a:bodyPr>
            <a:normAutofit fontScale="90000"/>
          </a:bodyPr>
          <a:lstStyle/>
          <a:p>
            <a:r>
              <a:rPr lang="en-GB" dirty="0"/>
              <a:t>HOM-damping HC3 (preliminary)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15</a:t>
            </a:fld>
            <a:endParaRPr lang="en-GB"/>
          </a:p>
        </p:txBody>
      </p:sp>
      <p:pic>
        <p:nvPicPr>
          <p:cNvPr id="1026" name="image_0" descr="be4fe536-6c36-465c-be91-b04199cb53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7" y="1347332"/>
            <a:ext cx="5149109" cy="382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_1" descr="2f580a0e-3f70-46dc-8f93-5bc1901a23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697" y="2030207"/>
            <a:ext cx="659368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71998" y="6008988"/>
            <a:ext cx="338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FF00"/>
                </a:solidFill>
              </a:rPr>
              <a:t>Slide: Curtesy of Henrique o. C. Duarte</a:t>
            </a:r>
          </a:p>
        </p:txBody>
      </p:sp>
    </p:spTree>
    <p:extLst>
      <p:ext uri="{BB962C8B-B14F-4D97-AF65-F5344CB8AC3E}">
        <p14:creationId xmlns:p14="http://schemas.microsoft.com/office/powerpoint/2010/main" val="1780278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608269"/>
          </a:xfrm>
        </p:spPr>
        <p:txBody>
          <a:bodyPr>
            <a:normAutofit fontScale="90000"/>
          </a:bodyPr>
          <a:lstStyle/>
          <a:p>
            <a:r>
              <a:rPr lang="en-GB" dirty="0"/>
              <a:t>HOM-damping 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After the installation of main cavity HOM-dampers the reproducibility of delivery conditions became much better</a:t>
            </a:r>
          </a:p>
          <a:p>
            <a:r>
              <a:rPr lang="en-GB" dirty="0"/>
              <a:t>Before, we had to rely on very tight temperature regulation of each main cavity</a:t>
            </a:r>
          </a:p>
          <a:p>
            <a:r>
              <a:rPr lang="en-GB" dirty="0"/>
              <a:t>We are now looking forward to Henrique O. Caiafa Duarte making the same magic installations in our 300 MHz cavities </a:t>
            </a:r>
            <a:r>
              <a:rPr lang="en-SE" dirty="0">
                <a:sym typeface="Wingdings" panose="05000000000000000000" pitchFamily="2" charset="2"/>
              </a:rPr>
              <a:t></a:t>
            </a:r>
            <a:endParaRPr lang="en-GB" dirty="0">
              <a:sym typeface="Wingdings" panose="05000000000000000000" pitchFamily="2" charset="2"/>
            </a:endParaRPr>
          </a:p>
          <a:p>
            <a:r>
              <a:rPr lang="en-GB" dirty="0">
                <a:sym typeface="Wingdings" panose="05000000000000000000" pitchFamily="2" charset="2"/>
              </a:rPr>
              <a:t>The 5</a:t>
            </a:r>
            <a:r>
              <a:rPr lang="en-GB" baseline="30000" dirty="0">
                <a:sym typeface="Wingdings" panose="05000000000000000000" pitchFamily="2" charset="2"/>
              </a:rPr>
              <a:t>th</a:t>
            </a:r>
            <a:r>
              <a:rPr lang="en-GB" dirty="0">
                <a:sym typeface="Wingdings" panose="05000000000000000000" pitchFamily="2" charset="2"/>
              </a:rPr>
              <a:t> HC is the “EU-type” already HOM-damped with Wave-guides and in-vacuum ferrites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677094"/>
          </a:xfrm>
        </p:spPr>
        <p:txBody>
          <a:bodyPr>
            <a:normAutofit fontScale="90000"/>
          </a:bodyPr>
          <a:lstStyle/>
          <a:p>
            <a:r>
              <a:rPr lang="en-GB" dirty="0"/>
              <a:t>R/Q 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It was already shown by </a:t>
            </a:r>
            <a:r>
              <a:rPr lang="en-GB" dirty="0" err="1"/>
              <a:t>Dr.</a:t>
            </a:r>
            <a:r>
              <a:rPr lang="en-GB" dirty="0"/>
              <a:t> </a:t>
            </a:r>
            <a:r>
              <a:rPr lang="en-GB" dirty="0" err="1"/>
              <a:t>Cullinan</a:t>
            </a:r>
            <a:r>
              <a:rPr lang="en-GB" dirty="0"/>
              <a:t> and </a:t>
            </a:r>
            <a:r>
              <a:rPr lang="en-GB" dirty="0" err="1"/>
              <a:t>Dr.</a:t>
            </a:r>
            <a:r>
              <a:rPr lang="en-GB" dirty="0"/>
              <a:t> Alves, that two 300 MHz cavities will prevent us from reaching full stretching with a one-harmonic system for M4U (presentation by F. </a:t>
            </a:r>
            <a:r>
              <a:rPr lang="en-GB" dirty="0" err="1"/>
              <a:t>Cullinan</a:t>
            </a:r>
            <a:r>
              <a:rPr lang="en-GB" dirty="0"/>
              <a:t>)</a:t>
            </a:r>
          </a:p>
          <a:p>
            <a:r>
              <a:rPr lang="en-GB" dirty="0"/>
              <a:t> Therefore, a project is launched for improving both cooling and tuning at our present 300 MHz cavities.</a:t>
            </a:r>
          </a:p>
          <a:p>
            <a:r>
              <a:rPr lang="en-GB" dirty="0"/>
              <a:t>Kilpatrick limit is up at 700 kV in those cavities, and we would not need more than 550 kV</a:t>
            </a:r>
          </a:p>
          <a:p>
            <a:r>
              <a:rPr lang="en-GB" dirty="0"/>
              <a:t> Goal is to handle the power and fields in a single cavity, </a:t>
            </a:r>
            <a:r>
              <a:rPr lang="en-GB" dirty="0" err="1"/>
              <a:t>i.e</a:t>
            </a:r>
            <a:r>
              <a:rPr lang="en-GB" dirty="0"/>
              <a:t> lowering the total R/Q by </a:t>
            </a:r>
            <a:r>
              <a:rPr lang="en-GB"/>
              <a:t>a factor 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86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677094"/>
          </a:xfrm>
        </p:spPr>
        <p:txBody>
          <a:bodyPr>
            <a:normAutofit fontScale="90000"/>
          </a:bodyPr>
          <a:lstStyle/>
          <a:p>
            <a:r>
              <a:rPr lang="en-GB" dirty="0"/>
              <a:t>R/Q 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1198344"/>
            <a:ext cx="7708490" cy="3973653"/>
          </a:xfrm>
        </p:spPr>
        <p:txBody>
          <a:bodyPr>
            <a:normAutofit fontScale="92500"/>
          </a:bodyPr>
          <a:lstStyle/>
          <a:p>
            <a:r>
              <a:rPr lang="en-GB" dirty="0"/>
              <a:t> However</a:t>
            </a:r>
            <a:r>
              <a:rPr lang="en-SE" dirty="0"/>
              <a:t>…</a:t>
            </a:r>
            <a:r>
              <a:rPr lang="en-GB" dirty="0"/>
              <a:t>..</a:t>
            </a:r>
          </a:p>
          <a:p>
            <a:r>
              <a:rPr lang="en-GB" dirty="0"/>
              <a:t> Recent calculations by </a:t>
            </a:r>
            <a:r>
              <a:rPr lang="en-GB" dirty="0" err="1"/>
              <a:t>Dr.</a:t>
            </a:r>
            <a:r>
              <a:rPr lang="en-GB" dirty="0"/>
              <a:t> Alves show that with two HC frequencies, the R/Q of both HCs need to be very low, </a:t>
            </a:r>
            <a:r>
              <a:rPr lang="en-SE" dirty="0"/>
              <a:t>~</a:t>
            </a:r>
            <a:r>
              <a:rPr lang="en-GB" dirty="0"/>
              <a:t>10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n-GB" dirty="0"/>
              <a:t>, in order to avoid the Mode-1 instability.</a:t>
            </a:r>
          </a:p>
          <a:p>
            <a:r>
              <a:rPr lang="en-GB" dirty="0"/>
              <a:t> Similar simulation results reported from HALF (China)</a:t>
            </a:r>
          </a:p>
          <a:p>
            <a:r>
              <a:rPr lang="en-GB" dirty="0"/>
              <a:t> Looks like we need a dedicated Mode-1 feedback !!</a:t>
            </a:r>
          </a:p>
          <a:p>
            <a:r>
              <a:rPr lang="en-GB" dirty="0"/>
              <a:t> To be discussed </a:t>
            </a:r>
            <a:r>
              <a:rPr lang="en-SE" dirty="0"/>
              <a:t>…</a:t>
            </a:r>
            <a:r>
              <a:rPr lang="en-GB" dirty="0"/>
              <a:t>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33" y="1740310"/>
            <a:ext cx="4596867" cy="367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38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549275"/>
          </a:xfrm>
        </p:spPr>
        <p:txBody>
          <a:bodyPr>
            <a:normAutofit fontScale="90000"/>
          </a:bodyPr>
          <a:lstStyle/>
          <a:p>
            <a:r>
              <a:rPr lang="en-GB" dirty="0"/>
              <a:t>Active vs Passive Operation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Our present point of view is that the triple RF is more sensitive to phase and amplitude changes == &gt; Speaks for active operation, both on 1</a:t>
            </a:r>
            <a:r>
              <a:rPr lang="en-GB" baseline="30000" dirty="0"/>
              <a:t>st</a:t>
            </a:r>
            <a:r>
              <a:rPr lang="en-GB" dirty="0"/>
              <a:t> and 2</a:t>
            </a:r>
            <a:r>
              <a:rPr lang="en-GB" baseline="30000" dirty="0"/>
              <a:t>nd</a:t>
            </a:r>
            <a:r>
              <a:rPr lang="en-GB" dirty="0"/>
              <a:t> harmonic system.</a:t>
            </a:r>
            <a:endParaRPr lang="en-GB" u="sng" dirty="0"/>
          </a:p>
          <a:p>
            <a:r>
              <a:rPr lang="en-GB" dirty="0"/>
              <a:t> To be discussed </a:t>
            </a:r>
            <a:r>
              <a:rPr lang="en-SE" dirty="0"/>
              <a:t>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25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 While choosing HC frequencies, power considerations may be important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HOM-damped cavities preferable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R/Q for a double HC system tend to very low values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Also the power consuming HC frequency may need active input, for precise operation</a:t>
            </a:r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B541A-3127-4F88-04F7-729D479FA70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96618" y="6492875"/>
            <a:ext cx="492512" cy="365125"/>
          </a:xfrm>
        </p:spPr>
        <p:txBody>
          <a:bodyPr/>
          <a:lstStyle/>
          <a:p>
            <a:fld id="{B60D0738-23DA-A745-9B84-DD183761B382}" type="slidenum">
              <a:rPr lang="en-GB" dirty="0" smtClean="0">
                <a:solidFill>
                  <a:schemeClr val="bg1">
                    <a:lumMod val="95000"/>
                  </a:schemeClr>
                </a:solidFill>
              </a:rPr>
              <a:pPr/>
              <a:t>20</a:t>
            </a:fld>
            <a:endParaRPr lang="en-US" dirty="0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38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591805"/>
          </a:xfrm>
        </p:spPr>
        <p:txBody>
          <a:bodyPr>
            <a:normAutofit fontScale="90000"/>
          </a:bodyPr>
          <a:lstStyle/>
          <a:p>
            <a:r>
              <a:rPr lang="en-GB" dirty="0"/>
              <a:t>Questions and Discussions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 </a:t>
            </a:r>
            <a:r>
              <a:rPr lang="en-SE" dirty="0"/>
              <a:t>…</a:t>
            </a:r>
            <a:r>
              <a:rPr lang="en-GB" dirty="0"/>
              <a:t>..?</a:t>
            </a:r>
          </a:p>
          <a:p>
            <a:r>
              <a:rPr lang="en-GB" dirty="0"/>
              <a:t> </a:t>
            </a:r>
            <a:r>
              <a:rPr lang="en-SE" dirty="0"/>
              <a:t>…</a:t>
            </a:r>
            <a:r>
              <a:rPr lang="en-GB" dirty="0"/>
              <a:t>..?</a:t>
            </a:r>
          </a:p>
          <a:p>
            <a:r>
              <a:rPr lang="en-GB" dirty="0"/>
              <a:t> </a:t>
            </a:r>
            <a:r>
              <a:rPr lang="en-SE" dirty="0"/>
              <a:t>…</a:t>
            </a:r>
            <a:r>
              <a:rPr lang="en-GB" dirty="0"/>
              <a:t>..?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923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644" y="2645064"/>
            <a:ext cx="10515600" cy="1754326"/>
          </a:xfrm>
        </p:spPr>
        <p:txBody>
          <a:bodyPr/>
          <a:lstStyle/>
          <a:p>
            <a:r>
              <a:rPr lang="en-GB" dirty="0"/>
              <a:t>Complementary Material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1_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48E198-29D6-4919-960D-AB46316E0B98}">
  <ds:schemaRefs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3729fb18-5a44-48ee-9bfa-999b37c5a47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268D4D-1DAA-45E8-80E2-550A7CCA1CBE}"/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17473</TotalTime>
  <Words>1207</Words>
  <Application>Microsoft Office PowerPoint</Application>
  <PresentationFormat>Widescreen</PresentationFormat>
  <Paragraphs>179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Maven Pro Medium</vt:lpstr>
      <vt:lpstr>Open Sans Light</vt:lpstr>
      <vt:lpstr>Wingdings</vt:lpstr>
      <vt:lpstr>MAX IV</vt:lpstr>
      <vt:lpstr>1_MAX IV</vt:lpstr>
      <vt:lpstr>Single and Multiple Harmonic Cavities</vt:lpstr>
      <vt:lpstr>Outline </vt:lpstr>
      <vt:lpstr>Looking back</vt:lpstr>
      <vt:lpstr>Looking back</vt:lpstr>
      <vt:lpstr>Looking back</vt:lpstr>
      <vt:lpstr>Our cavities in R3</vt:lpstr>
      <vt:lpstr>Multiple Harmonic Cavities</vt:lpstr>
      <vt:lpstr>PowerPoint Presentation</vt:lpstr>
      <vt:lpstr>PowerPoint Presentation</vt:lpstr>
      <vt:lpstr>Quantitative lengthening for two harmonic frequencies in R3</vt:lpstr>
      <vt:lpstr>Power exchange with beam at SupFP, R3</vt:lpstr>
      <vt:lpstr>PowerPoint Presentation</vt:lpstr>
      <vt:lpstr>HOM-damping main cavities</vt:lpstr>
      <vt:lpstr>All-but-L7 HOM Dampers</vt:lpstr>
      <vt:lpstr>HOM-damping HC3 (preliminary)</vt:lpstr>
      <vt:lpstr>HOM-damping summary</vt:lpstr>
      <vt:lpstr>R/Q considerations</vt:lpstr>
      <vt:lpstr>R/Q considerations</vt:lpstr>
      <vt:lpstr>Active vs Passive Operation</vt:lpstr>
      <vt:lpstr>Conclusions</vt:lpstr>
      <vt:lpstr>Questions and Discussions</vt:lpstr>
      <vt:lpstr>Complementary Material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Eshraq Al Dmour</cp:lastModifiedBy>
  <cp:revision>398</cp:revision>
  <cp:lastPrinted>2023-12-11T14:42:34Z</cp:lastPrinted>
  <dcterms:created xsi:type="dcterms:W3CDTF">2022-05-19T12:39:22Z</dcterms:created>
  <dcterms:modified xsi:type="dcterms:W3CDTF">2026-10-04T19:11:54Z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</Properties>
</file>