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509" r:id="rId6"/>
    <p:sldId id="511" r:id="rId7"/>
    <p:sldId id="510" r:id="rId8"/>
    <p:sldId id="514" r:id="rId9"/>
    <p:sldId id="513" r:id="rId10"/>
    <p:sldId id="517" r:id="rId11"/>
    <p:sldId id="516" r:id="rId12"/>
    <p:sldId id="515" r:id="rId13"/>
    <p:sldId id="508" r:id="rId14"/>
    <p:sldId id="507" r:id="rId15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00570C"/>
    <a:srgbClr val="F2F2F2"/>
    <a:srgbClr val="0070C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1" autoAdjust="0"/>
    <p:restoredTop sz="97459" autoAdjust="0"/>
  </p:normalViewPr>
  <p:slideViewPr>
    <p:cSldViewPr snapToGrid="0">
      <p:cViewPr>
        <p:scale>
          <a:sx n="196" d="100"/>
          <a:sy n="196" d="100"/>
        </p:scale>
        <p:origin x="-9260" y="-149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Fernandes Tavares" userId="983cf0a0-d07b-4205-a7a0-020ca053bd5c" providerId="ADAL" clId="{78F68DBB-731C-4617-B86F-6F4CD2D30949}"/>
    <pc:docChg chg="modSld">
      <pc:chgData name="Pedro Fernandes Tavares" userId="983cf0a0-d07b-4205-a7a0-020ca053bd5c" providerId="ADAL" clId="{78F68DBB-731C-4617-B86F-6F4CD2D30949}" dt="2026-09-30T19:40:44.943" v="4" actId="20577"/>
      <pc:docMkLst>
        <pc:docMk/>
      </pc:docMkLst>
      <pc:sldChg chg="modSp mod">
        <pc:chgData name="Pedro Fernandes Tavares" userId="983cf0a0-d07b-4205-a7a0-020ca053bd5c" providerId="ADAL" clId="{78F68DBB-731C-4617-B86F-6F4CD2D30949}" dt="2026-09-30T19:40:44.943" v="4" actId="20577"/>
        <pc:sldMkLst>
          <pc:docMk/>
          <pc:sldMk cId="719382795" sldId="508"/>
        </pc:sldMkLst>
        <pc:spChg chg="mod">
          <ac:chgData name="Pedro Fernandes Tavares" userId="983cf0a0-d07b-4205-a7a0-020ca053bd5c" providerId="ADAL" clId="{78F68DBB-731C-4617-B86F-6F4CD2D30949}" dt="2026-09-30T19:40:44.943" v="4" actId="20577"/>
          <ac:spMkLst>
            <pc:docMk/>
            <pc:sldMk cId="719382795" sldId="508"/>
            <ac:spMk id="3" creationId="{00000000-0000-0000-0000-000000000000}"/>
          </ac:spMkLst>
        </pc:spChg>
      </pc:sldChg>
      <pc:sldChg chg="modSp mod">
        <pc:chgData name="Pedro Fernandes Tavares" userId="983cf0a0-d07b-4205-a7a0-020ca053bd5c" providerId="ADAL" clId="{78F68DBB-731C-4617-B86F-6F4CD2D30949}" dt="2026-09-30T19:26:11.297" v="0" actId="947"/>
        <pc:sldMkLst>
          <pc:docMk/>
          <pc:sldMk cId="4190684576" sldId="509"/>
        </pc:sldMkLst>
        <pc:spChg chg="mod">
          <ac:chgData name="Pedro Fernandes Tavares" userId="983cf0a0-d07b-4205-a7a0-020ca053bd5c" providerId="ADAL" clId="{78F68DBB-731C-4617-B86F-6F4CD2D30949}" dt="2026-09-30T19:26:11.297" v="0" actId="947"/>
          <ac:spMkLst>
            <pc:docMk/>
            <pc:sldMk cId="4190684576" sldId="509"/>
            <ac:spMk id="3" creationId="{00000000-0000-0000-0000-000000000000}"/>
          </ac:spMkLst>
        </pc:spChg>
      </pc:sldChg>
      <pc:sldChg chg="modSp mod">
        <pc:chgData name="Pedro Fernandes Tavares" userId="983cf0a0-d07b-4205-a7a0-020ca053bd5c" providerId="ADAL" clId="{78F68DBB-731C-4617-B86F-6F4CD2D30949}" dt="2026-09-30T19:38:47.726" v="2" actId="947"/>
        <pc:sldMkLst>
          <pc:docMk/>
          <pc:sldMk cId="3121239130" sldId="516"/>
        </pc:sldMkLst>
        <pc:spChg chg="mod">
          <ac:chgData name="Pedro Fernandes Tavares" userId="983cf0a0-d07b-4205-a7a0-020ca053bd5c" providerId="ADAL" clId="{78F68DBB-731C-4617-B86F-6F4CD2D30949}" dt="2026-09-30T19:38:47.726" v="2" actId="947"/>
          <ac:spMkLst>
            <pc:docMk/>
            <pc:sldMk cId="3121239130" sldId="516"/>
            <ac:spMk id="51" creationId="{D54CB577-4188-552D-F3AA-7FC9574ACA4E}"/>
          </ac:spMkLst>
        </pc:spChg>
      </pc:sldChg>
      <pc:sldChg chg="modSp mod">
        <pc:chgData name="Pedro Fernandes Tavares" userId="983cf0a0-d07b-4205-a7a0-020ca053bd5c" providerId="ADAL" clId="{78F68DBB-731C-4617-B86F-6F4CD2D30949}" dt="2026-09-30T19:38:12.338" v="1" actId="947"/>
        <pc:sldMkLst>
          <pc:docMk/>
          <pc:sldMk cId="2165744037" sldId="517"/>
        </pc:sldMkLst>
        <pc:spChg chg="mod">
          <ac:chgData name="Pedro Fernandes Tavares" userId="983cf0a0-d07b-4205-a7a0-020ca053bd5c" providerId="ADAL" clId="{78F68DBB-731C-4617-B86F-6F4CD2D30949}" dt="2026-09-30T19:38:12.338" v="1" actId="947"/>
          <ac:spMkLst>
            <pc:docMk/>
            <pc:sldMk cId="2165744037" sldId="517"/>
            <ac:spMk id="23" creationId="{1E194572-0C1E-020A-1803-AF4A11C7F28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II-MAX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273A-1A83-6052-8573-AC8B8841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1985927"/>
            <a:ext cx="10515600" cy="923330"/>
          </a:xfrm>
        </p:spPr>
        <p:txBody>
          <a:bodyPr/>
          <a:lstStyle/>
          <a:p>
            <a:r>
              <a:rPr lang="sv-SE" dirty="0" err="1"/>
              <a:t>Emittance</a:t>
            </a:r>
            <a:r>
              <a:rPr lang="sv-SE" dirty="0"/>
              <a:t> </a:t>
            </a:r>
            <a:r>
              <a:rPr lang="sv-SE" dirty="0" err="1"/>
              <a:t>Diagnostics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234780" y="3437522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8137" y="5104561"/>
            <a:ext cx="6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Jonas Breunlin </a:t>
            </a:r>
            <a:r>
              <a:rPr lang="en-GB" sz="1400" b="1" dirty="0">
                <a:solidFill>
                  <a:schemeClr val="bg1"/>
                </a:solidFill>
              </a:rPr>
              <a:t>on behalf of the MAX IV diagnostic beamlines team</a:t>
            </a: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Intro : the MAX IV bending magnet diagnostic beamlines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Transverse and longitudinal beam diagnostics today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Towards MAX4</a:t>
            </a:r>
            <a:r>
              <a:rPr lang="en-GB" baseline="30000" dirty="0"/>
              <a:t>U</a:t>
            </a:r>
            <a:r>
              <a:rPr lang="en-GB" dirty="0"/>
              <a:t>: resolving smaller horizontal beam sizes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Optics components degradation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C5828-8CF3-2619-D16E-B9F4EB26E92D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3288-6045-60A8-ABD2-32E812E277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2</a:t>
            </a:fld>
            <a:endParaRPr lang="en-US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09096-9E4D-964D-C1EB-4F6FCCE37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852C-EAE2-AB7A-2E99-FACC638D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bending magnet diagnostic beamlines at MAX IV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18F5A-5013-EBE0-1C31-18A04B2A4B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3C9478-86D7-4F55-E8F0-434CA71690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733" y="4422182"/>
            <a:ext cx="7749915" cy="4378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F0E505-5183-A771-3C02-2E411D0E4661}"/>
              </a:ext>
            </a:extLst>
          </p:cNvPr>
          <p:cNvSpPr txBox="1"/>
          <p:nvPr/>
        </p:nvSpPr>
        <p:spPr>
          <a:xfrm>
            <a:off x="4308998" y="1631158"/>
            <a:ext cx="2634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 err="1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0F9253-45C4-A928-8975-42927731D408}"/>
              </a:ext>
            </a:extLst>
          </p:cNvPr>
          <p:cNvSpPr txBox="1"/>
          <p:nvPr/>
        </p:nvSpPr>
        <p:spPr>
          <a:xfrm>
            <a:off x="9548663" y="3677052"/>
            <a:ext cx="2212258" cy="64633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Bend </a:t>
            </a:r>
            <a:r>
              <a:rPr lang="en-GB" b="1" dirty="0" err="1"/>
              <a:t>magn</a:t>
            </a:r>
            <a:r>
              <a:rPr lang="en-GB" b="1" dirty="0"/>
              <a:t> </a:t>
            </a:r>
            <a:r>
              <a:rPr lang="en-GB" b="1" dirty="0" err="1"/>
              <a:t>diagBLs</a:t>
            </a:r>
            <a:r>
              <a:rPr lang="en-GB" b="1" dirty="0"/>
              <a:t>:</a:t>
            </a:r>
          </a:p>
          <a:p>
            <a:r>
              <a:rPr lang="en-GB" b="1" dirty="0"/>
              <a:t>B320B &amp; B302B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717B859-5276-FBBF-00D2-AAF8B9C1D175}"/>
              </a:ext>
            </a:extLst>
          </p:cNvPr>
          <p:cNvSpPr/>
          <p:nvPr/>
        </p:nvSpPr>
        <p:spPr>
          <a:xfrm>
            <a:off x="90535" y="1690688"/>
            <a:ext cx="6205175" cy="437868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983B0F4-06A6-F2FC-D8CE-A56E98256E34}"/>
                  </a:ext>
                </a:extLst>
              </p:cNvPr>
              <p:cNvSpPr txBox="1"/>
              <p:nvPr/>
            </p:nvSpPr>
            <p:spPr>
              <a:xfrm>
                <a:off x="7604159" y="1215041"/>
                <a:ext cx="3726414" cy="2336409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sv-SE" sz="1600" b="1" dirty="0"/>
                  <a:t>Two</a:t>
                </a:r>
                <a:r>
                  <a:rPr lang="sv-SE" sz="1600" dirty="0"/>
                  <a:t> </a:t>
                </a:r>
                <a:r>
                  <a:rPr lang="sv-SE" sz="1600" dirty="0" err="1"/>
                  <a:t>beam</a:t>
                </a:r>
                <a:r>
                  <a:rPr lang="sv-SE" sz="1600" dirty="0"/>
                  <a:t> </a:t>
                </a:r>
                <a:r>
                  <a:rPr lang="sv-SE" sz="1600" dirty="0" err="1"/>
                  <a:t>lines</a:t>
                </a:r>
                <a:r>
                  <a:rPr lang="sv-SE" sz="1600" dirty="0"/>
                  <a:t>, </a:t>
                </a:r>
                <a:r>
                  <a:rPr lang="sv-SE" sz="1600" dirty="0" err="1"/>
                  <a:t>because</a:t>
                </a:r>
                <a:r>
                  <a:rPr lang="sv-SE" sz="1600" dirty="0"/>
                  <a:t> </a:t>
                </a:r>
                <a:r>
                  <a:rPr lang="sv-SE" sz="1600" dirty="0" err="1"/>
                  <a:t>we</a:t>
                </a:r>
                <a:r>
                  <a:rPr lang="sv-SE" sz="1600" dirty="0"/>
                  <a:t> </a:t>
                </a:r>
                <a:r>
                  <a:rPr lang="sv-SE" sz="1600" dirty="0" err="1"/>
                  <a:t>search</a:t>
                </a:r>
                <a:r>
                  <a:rPr lang="sv-SE" sz="1600" dirty="0"/>
                  <a:t> </a:t>
                </a:r>
                <a:r>
                  <a:rPr lang="sv-SE" sz="1600" dirty="0" err="1"/>
                  <a:t>two</a:t>
                </a:r>
                <a:r>
                  <a:rPr lang="sv-SE" sz="1600" dirty="0"/>
                  <a:t> </a:t>
                </a:r>
                <a:r>
                  <a:rPr lang="sv-SE" sz="1600" dirty="0" err="1"/>
                  <a:t>unknowns</a:t>
                </a:r>
                <a:r>
                  <a:rPr lang="sv-SE" sz="1600" dirty="0"/>
                  <a:t>, </a:t>
                </a:r>
                <a:r>
                  <a:rPr lang="sv-SE" sz="1600" b="1" dirty="0"/>
                  <a:t>Horizontal </a:t>
                </a:r>
                <a:r>
                  <a:rPr lang="sv-SE" sz="1600" b="1" dirty="0" err="1"/>
                  <a:t>emittance</a:t>
                </a:r>
                <a:r>
                  <a:rPr lang="sv-SE" sz="16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6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sv-SE" sz="1600" b="1" i="1">
                            <a:latin typeface="Cambria Math"/>
                            <a:ea typeface="Cambria Math"/>
                          </a:rPr>
                          <m:t>𝝐</m:t>
                        </m:r>
                      </m:e>
                      <m:sub>
                        <m:r>
                          <a:rPr lang="sv-SE" sz="1600" b="1" i="1">
                            <a:latin typeface="Cambria Math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sv-SE" sz="1600" b="1" dirty="0"/>
                  <a:t> and Relative </a:t>
                </a:r>
                <a:r>
                  <a:rPr lang="sv-SE" sz="1600" b="1" dirty="0" err="1"/>
                  <a:t>energy</a:t>
                </a:r>
                <a:r>
                  <a:rPr lang="sv-SE" sz="1600" b="1" dirty="0"/>
                  <a:t> </a:t>
                </a:r>
                <a:r>
                  <a:rPr lang="sv-SE" sz="1600" b="1" dirty="0" err="1"/>
                  <a:t>spread</a:t>
                </a:r>
                <a:r>
                  <a:rPr lang="sv-SE" sz="16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600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sv-SE" sz="1600" b="1" i="1"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b>
                        <m:r>
                          <a:rPr lang="el-GR" sz="1600" b="1" i="1" smtClean="0">
                            <a:latin typeface="Cambria Math"/>
                            <a:ea typeface="Cambria Math"/>
                          </a:rPr>
                          <m:t>𝜹</m:t>
                        </m:r>
                      </m:sub>
                    </m:sSub>
                  </m:oMath>
                </a14:m>
                <a:r>
                  <a:rPr lang="sv-SE" sz="1600" dirty="0"/>
                  <a:t>, from </a:t>
                </a:r>
                <a:r>
                  <a:rPr lang="sv-SE" sz="1600" dirty="0" err="1"/>
                  <a:t>two</a:t>
                </a:r>
                <a:r>
                  <a:rPr lang="sv-SE" sz="1600" dirty="0"/>
                  <a:t> </a:t>
                </a:r>
                <a:r>
                  <a:rPr lang="sv-SE" sz="1600" dirty="0" err="1"/>
                  <a:t>measured</a:t>
                </a:r>
                <a:r>
                  <a:rPr lang="sv-SE" sz="1600" dirty="0"/>
                  <a:t> </a:t>
                </a:r>
                <a:r>
                  <a:rPr lang="sv-SE" sz="1600" dirty="0" err="1"/>
                  <a:t>horizontal</a:t>
                </a:r>
                <a:r>
                  <a:rPr lang="sv-SE" sz="1600" dirty="0"/>
                  <a:t> </a:t>
                </a:r>
                <a:r>
                  <a:rPr lang="sv-SE" sz="1600" dirty="0" err="1"/>
                  <a:t>beam</a:t>
                </a:r>
                <a:r>
                  <a:rPr lang="sv-SE" sz="1600" dirty="0"/>
                  <a:t> </a:t>
                </a:r>
                <a:r>
                  <a:rPr lang="sv-SE" sz="1600" dirty="0" err="1"/>
                  <a:t>sizes</a:t>
                </a:r>
                <a:r>
                  <a:rPr lang="sv-SE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v-SE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sv-SE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GB" sz="16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  <m:r>
                          <a:rPr lang="en-GB" sz="1600" b="0" i="1" smtClean="0">
                            <a:latin typeface="Cambria Math" panose="02040503050406030204" pitchFamily="18" charset="0"/>
                            <a:ea typeface="Cambria Math"/>
                          </a:rPr>
                          <m:t>1,2</m:t>
                        </m:r>
                      </m:sub>
                    </m:sSub>
                  </m:oMath>
                </a14:m>
                <a:r>
                  <a:rPr lang="sv-SE" sz="1600" dirty="0"/>
                  <a:t>. 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1,2</m:t>
                          </m:r>
                        </m:sub>
                      </m:sSub>
                      <m:r>
                        <a:rPr lang="sv-SE" sz="16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1,2</m:t>
                              </m:r>
                            </m:sub>
                          </m:sSub>
                          <m:r>
                            <a:rPr lang="sv-SE" sz="16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sv-SE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sv-SE" sz="16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sv-SE" sz="16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600" i="1">
                                          <a:latin typeface="Cambria Math"/>
                                          <a:ea typeface="Cambria Math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sv-SE" sz="16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GB" sz="1600" b="0" i="1" smtClean="0">
                                          <a:latin typeface="Cambria Math" panose="02040503050406030204" pitchFamily="18" charset="0"/>
                                        </a:rPr>
                                        <m:t>1,2</m:t>
                                      </m:r>
                                    </m:sub>
                                  </m:sSub>
                                  <m:r>
                                    <a:rPr lang="sv-SE" sz="1600" i="1">
                                      <a:latin typeface="Cambria Math"/>
                                      <a:ea typeface="Cambria Math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sv-SE" sz="16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v-SE" sz="1600" i="1">
                                          <a:latin typeface="Cambria Math"/>
                                          <a:ea typeface="Cambria Math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l-GR" sz="1600" i="1" smtClean="0">
                                          <a:latin typeface="Cambria Math"/>
                                          <a:ea typeface="Cambria Math"/>
                                        </a:rPr>
                                        <m:t>δ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sv-SE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sv-SE" sz="1600" dirty="0"/>
              </a:p>
              <a:p>
                <a:r>
                  <a:rPr lang="sv-SE" sz="1600" dirty="0" err="1"/>
                  <a:t>Vertical</a:t>
                </a:r>
                <a:r>
                  <a:rPr lang="sv-SE" sz="1600" dirty="0"/>
                  <a:t> </a:t>
                </a:r>
                <a:r>
                  <a:rPr lang="sv-SE" sz="1600" dirty="0" err="1"/>
                  <a:t>emittance</a:t>
                </a:r>
                <a:r>
                  <a:rPr lang="sv-SE" sz="1600" dirty="0"/>
                  <a:t> </a:t>
                </a:r>
                <a:r>
                  <a:rPr lang="sv-SE" sz="1600" dirty="0" err="1"/>
                  <a:t>simply</a:t>
                </a:r>
                <a:r>
                  <a:rPr lang="sv-SE" sz="1600" dirty="0"/>
                  <a:t> from: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v-SE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𝑦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sv-SE" sz="16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sv-SE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sv-SE" sz="16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sSub>
                            <m:sSubPr>
                              <m:ctrlPr>
                                <a:rPr lang="sv-SE" sz="1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sv-SE" sz="16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sv-SE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983B0F4-06A6-F2FC-D8CE-A56E98256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4159" y="1215041"/>
                <a:ext cx="3726414" cy="2336409"/>
              </a:xfrm>
              <a:prstGeom prst="rect">
                <a:avLst/>
              </a:prstGeom>
              <a:blipFill>
                <a:blip r:embed="rId3"/>
                <a:stretch>
                  <a:fillRect l="-817" t="-78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6F32EB2-1EA7-E45C-C495-F8AEE8D48A3B}"/>
              </a:ext>
            </a:extLst>
          </p:cNvPr>
          <p:cNvCxnSpPr>
            <a:cxnSpLocks/>
          </p:cNvCxnSpPr>
          <p:nvPr/>
        </p:nvCxnSpPr>
        <p:spPr>
          <a:xfrm flipH="1">
            <a:off x="9216428" y="4318022"/>
            <a:ext cx="805696" cy="1051663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1C35AB7-9FC3-4A7C-FA5A-A05720241A7D}"/>
              </a:ext>
            </a:extLst>
          </p:cNvPr>
          <p:cNvCxnSpPr>
            <a:cxnSpLocks/>
          </p:cNvCxnSpPr>
          <p:nvPr/>
        </p:nvCxnSpPr>
        <p:spPr>
          <a:xfrm flipH="1">
            <a:off x="9886384" y="4318022"/>
            <a:ext cx="914400" cy="1324937"/>
          </a:xfrm>
          <a:prstGeom prst="straightConnector1">
            <a:avLst/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F02EC32-EB18-7989-4742-64AE0E09AD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6" y="1794848"/>
            <a:ext cx="6054614" cy="421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0155-314C-D80E-1094-13BA7CFFB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Longitudinal (time-resolved) beam diagnostics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AB483-E68C-E51C-C7AD-174AA1703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1619" y="1756756"/>
            <a:ext cx="4358488" cy="3757884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GB" sz="2000" dirty="0"/>
              <a:t> Streak Camera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268C7-C1AB-01D0-514C-69B8EA8B4A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705FDAC-8545-F5D7-9862-957E0448D66D}"/>
              </a:ext>
            </a:extLst>
          </p:cNvPr>
          <p:cNvSpPr txBox="1">
            <a:spLocks/>
          </p:cNvSpPr>
          <p:nvPr/>
        </p:nvSpPr>
        <p:spPr>
          <a:xfrm>
            <a:off x="4802278" y="1756757"/>
            <a:ext cx="7238831" cy="375788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 Time-Correlated Single Photon Counting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770948D-CE67-0037-5567-1E842AD3D3C3}"/>
              </a:ext>
            </a:extLst>
          </p:cNvPr>
          <p:cNvSpPr txBox="1">
            <a:spLocks/>
          </p:cNvSpPr>
          <p:nvPr/>
        </p:nvSpPr>
        <p:spPr>
          <a:xfrm>
            <a:off x="684291" y="5629452"/>
            <a:ext cx="10777396" cy="4138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Importance of long. diagnostics bunch lengthening with multiple passive / active harmonic cavities, also for the upgrade!</a:t>
            </a:r>
          </a:p>
        </p:txBody>
      </p:sp>
      <p:pic>
        <p:nvPicPr>
          <p:cNvPr id="7" name="Picture 6" descr="https://elogy.maxiv.lu.se/attachments/2022/09/13/1663065582-inline-322243-3.png">
            <a:extLst>
              <a:ext uri="{FF2B5EF4-FFF2-40B4-BE49-F238E27FC236}">
                <a16:creationId xmlns:a16="http://schemas.microsoft.com/office/drawing/2014/main" id="{259E4E38-820F-0772-7E14-EA36D0A81D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3" r="5327"/>
          <a:stretch>
            <a:fillRect/>
          </a:stretch>
        </p:blipFill>
        <p:spPr>
          <a:xfrm>
            <a:off x="285937" y="2055089"/>
            <a:ext cx="4177419" cy="3441445"/>
          </a:xfrm>
          <a:prstGeom prst="rect">
            <a:avLst/>
          </a:prstGeom>
        </p:spPr>
      </p:pic>
      <p:pic>
        <p:nvPicPr>
          <p:cNvPr id="8" name="Picture 7" descr="https://elogy.maxiv.lu.se/attachments/2026/03/19/1773939383-inline-134654-0.png">
            <a:extLst>
              <a:ext uri="{FF2B5EF4-FFF2-40B4-BE49-F238E27FC236}">
                <a16:creationId xmlns:a16="http://schemas.microsoft.com/office/drawing/2014/main" id="{5AA90166-98F1-E1B4-391D-5EC5406263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08" t="15881" r="7034" b="2680"/>
          <a:stretch>
            <a:fillRect/>
          </a:stretch>
        </p:blipFill>
        <p:spPr>
          <a:xfrm>
            <a:off x="8627058" y="2645153"/>
            <a:ext cx="3333323" cy="2759507"/>
          </a:xfrm>
          <a:prstGeom prst="rect">
            <a:avLst/>
          </a:prstGeom>
        </p:spPr>
      </p:pic>
      <p:pic>
        <p:nvPicPr>
          <p:cNvPr id="9" name="Picture 8" descr="https://elogy.maxiv.lu.se/attachments/2026/08/25/1787648162-inline-76414-0.png">
            <a:extLst>
              <a:ext uri="{FF2B5EF4-FFF2-40B4-BE49-F238E27FC236}">
                <a16:creationId xmlns:a16="http://schemas.microsoft.com/office/drawing/2014/main" id="{C030F052-C438-0CA4-57DD-503639ED6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329" y="2106921"/>
            <a:ext cx="5874261" cy="275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9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1A874-E1EE-1BF3-1582-994A9287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339C8-8424-EE23-B2D8-4BCE48101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Transverse beam size diagnostics today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0DF47-4205-13A3-CA66-51D7F12E53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44831AC-9F27-665C-A0EA-E53939375E34}"/>
              </a:ext>
            </a:extLst>
          </p:cNvPr>
          <p:cNvSpPr txBox="1">
            <a:spLocks/>
          </p:cNvSpPr>
          <p:nvPr/>
        </p:nvSpPr>
        <p:spPr>
          <a:xfrm>
            <a:off x="381000" y="1825201"/>
            <a:ext cx="5077278" cy="34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/>
              <a:t>Imaging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synchrotron</a:t>
            </a:r>
            <a:r>
              <a:rPr lang="de-DE" sz="2000" dirty="0"/>
              <a:t> </a:t>
            </a:r>
            <a:r>
              <a:rPr lang="de-DE" sz="2000" dirty="0" err="1"/>
              <a:t>radiation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micrometer</a:t>
            </a:r>
            <a:r>
              <a:rPr lang="de-DE" sz="2000" dirty="0"/>
              <a:t> </a:t>
            </a:r>
            <a:r>
              <a:rPr lang="de-DE" sz="2000" dirty="0" err="1"/>
              <a:t>electron</a:t>
            </a:r>
            <a:r>
              <a:rPr lang="de-DE" sz="2000" dirty="0"/>
              <a:t> </a:t>
            </a:r>
            <a:r>
              <a:rPr lang="de-DE" sz="2000" dirty="0" err="1"/>
              <a:t>beams</a:t>
            </a:r>
            <a:r>
              <a:rPr lang="de-DE" sz="2000" dirty="0"/>
              <a:t>: </a:t>
            </a:r>
            <a:r>
              <a:rPr lang="de-DE" sz="2000" dirty="0" err="1"/>
              <a:t>Interference</a:t>
            </a:r>
            <a:r>
              <a:rPr lang="de-DE" sz="2000" dirty="0"/>
              <a:t> and SR </a:t>
            </a:r>
            <a:r>
              <a:rPr lang="de-DE" sz="2000" dirty="0" err="1"/>
              <a:t>inherent</a:t>
            </a:r>
            <a:r>
              <a:rPr lang="de-DE" sz="2000" dirty="0"/>
              <a:t> </a:t>
            </a:r>
            <a:r>
              <a:rPr lang="de-DE" sz="2000" dirty="0" err="1"/>
              <a:t>effects</a:t>
            </a:r>
            <a:r>
              <a:rPr lang="de-DE" sz="2000" dirty="0"/>
              <a:t> </a:t>
            </a:r>
            <a:r>
              <a:rPr lang="de-DE" sz="2000" dirty="0" err="1"/>
              <a:t>dominate</a:t>
            </a:r>
            <a:r>
              <a:rPr lang="de-DE" sz="2000" dirty="0"/>
              <a:t>!</a:t>
            </a:r>
          </a:p>
          <a:p>
            <a:r>
              <a:rPr lang="de-DE" sz="2000" dirty="0"/>
              <a:t>Model-</a:t>
            </a:r>
            <a:r>
              <a:rPr lang="de-DE" sz="2000" dirty="0" err="1"/>
              <a:t>based</a:t>
            </a:r>
            <a:r>
              <a:rPr lang="de-DE" sz="2000" dirty="0"/>
              <a:t> </a:t>
            </a:r>
            <a:r>
              <a:rPr lang="de-DE" sz="2000" dirty="0" err="1"/>
              <a:t>calculations</a:t>
            </a:r>
            <a:r>
              <a:rPr lang="de-DE" sz="2000" dirty="0"/>
              <a:t> </a:t>
            </a:r>
            <a:r>
              <a:rPr lang="de-DE" sz="2000" dirty="0" err="1"/>
              <a:t>done</a:t>
            </a:r>
            <a:r>
              <a:rPr lang="de-DE" sz="2000" dirty="0"/>
              <a:t> in the Synchrotron Radiation Workshop (SRW)</a:t>
            </a:r>
          </a:p>
          <a:p>
            <a:r>
              <a:rPr lang="de-DE" sz="2000" dirty="0"/>
              <a:t>Fringe </a:t>
            </a:r>
            <a:r>
              <a:rPr lang="de-DE" sz="2000" dirty="0" err="1"/>
              <a:t>visibility</a:t>
            </a:r>
            <a:r>
              <a:rPr lang="de-DE" sz="2000" dirty="0"/>
              <a:t> </a:t>
            </a:r>
            <a:r>
              <a:rPr lang="de-DE" sz="2000" dirty="0" err="1"/>
              <a:t>gives</a:t>
            </a:r>
            <a:r>
              <a:rPr lang="de-DE" sz="2000" dirty="0"/>
              <a:t> beam </a:t>
            </a:r>
            <a:r>
              <a:rPr lang="de-DE" sz="2000" dirty="0" err="1"/>
              <a:t>sizes</a:t>
            </a:r>
            <a:endParaRPr lang="de-DE" sz="2000" dirty="0"/>
          </a:p>
          <a:p>
            <a:r>
              <a:rPr lang="de-DE" sz="2000" dirty="0"/>
              <a:t>Online </a:t>
            </a:r>
            <a:r>
              <a:rPr lang="de-DE" sz="2000" dirty="0" err="1"/>
              <a:t>image</a:t>
            </a:r>
            <a:r>
              <a:rPr lang="de-DE" sz="2000" dirty="0"/>
              <a:t> </a:t>
            </a:r>
            <a:r>
              <a:rPr lang="de-DE" sz="2000" dirty="0" err="1"/>
              <a:t>evaluation</a:t>
            </a:r>
            <a:r>
              <a:rPr lang="de-DE" sz="2000" dirty="0"/>
              <a:t> for beam </a:t>
            </a:r>
            <a:r>
              <a:rPr lang="de-DE" sz="2000" dirty="0" err="1"/>
              <a:t>size</a:t>
            </a:r>
            <a:r>
              <a:rPr lang="de-DE" sz="2000" dirty="0"/>
              <a:t> </a:t>
            </a:r>
            <a:r>
              <a:rPr lang="de-DE" sz="2000" dirty="0" err="1"/>
              <a:t>measurements</a:t>
            </a:r>
            <a:endParaRPr lang="de-DE" sz="2000" dirty="0"/>
          </a:p>
          <a:p>
            <a:r>
              <a:rPr lang="de-DE" sz="2000" dirty="0" err="1"/>
              <a:t>Combination</a:t>
            </a:r>
            <a:r>
              <a:rPr lang="de-DE" sz="2000" dirty="0"/>
              <a:t> of beam </a:t>
            </a:r>
            <a:r>
              <a:rPr lang="de-DE" sz="2000" dirty="0" err="1"/>
              <a:t>size</a:t>
            </a:r>
            <a:r>
              <a:rPr lang="de-DE" sz="2000" dirty="0"/>
              <a:t> </a:t>
            </a:r>
            <a:r>
              <a:rPr lang="de-DE" sz="2000" dirty="0" err="1"/>
              <a:t>measurements</a:t>
            </a:r>
            <a:r>
              <a:rPr lang="de-DE" sz="2000" dirty="0"/>
              <a:t> to </a:t>
            </a:r>
            <a:r>
              <a:rPr lang="de-DE" sz="2000" dirty="0" err="1"/>
              <a:t>get</a:t>
            </a:r>
            <a:r>
              <a:rPr lang="de-DE" sz="2000" dirty="0"/>
              <a:t> </a:t>
            </a:r>
            <a:r>
              <a:rPr lang="de-DE" sz="2000" dirty="0" err="1"/>
              <a:t>emittances</a:t>
            </a:r>
            <a:r>
              <a:rPr lang="de-DE" sz="2000" dirty="0"/>
              <a:t> and </a:t>
            </a:r>
            <a:r>
              <a:rPr lang="de-DE" sz="2000" dirty="0" err="1"/>
              <a:t>energy</a:t>
            </a:r>
            <a:r>
              <a:rPr lang="de-DE" sz="2000" dirty="0"/>
              <a:t> </a:t>
            </a:r>
            <a:r>
              <a:rPr lang="de-DE" sz="2000" dirty="0" err="1"/>
              <a:t>spread</a:t>
            </a:r>
            <a:r>
              <a:rPr lang="de-DE" sz="2000" dirty="0"/>
              <a:t>: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Font typeface="Wingdings" panose="05000000000000000000" pitchFamily="2" charset="2"/>
              <a:buNone/>
            </a:pPr>
            <a:endParaRPr lang="de-D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04FBA1-8037-1342-105D-5A789A44679D}"/>
              </a:ext>
            </a:extLst>
          </p:cNvPr>
          <p:cNvCxnSpPr>
            <a:cxnSpLocks/>
          </p:cNvCxnSpPr>
          <p:nvPr/>
        </p:nvCxnSpPr>
        <p:spPr>
          <a:xfrm flipV="1">
            <a:off x="3432252" y="5730844"/>
            <a:ext cx="2026026" cy="245933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F11773-7141-3920-6541-B847F96FB714}"/>
              </a:ext>
            </a:extLst>
          </p:cNvPr>
          <p:cNvCxnSpPr/>
          <p:nvPr/>
        </p:nvCxnSpPr>
        <p:spPr>
          <a:xfrm>
            <a:off x="5610477" y="3950648"/>
            <a:ext cx="684076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7F54D11-9D52-3838-76A0-543C125F8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0" t="15751" r="23931" b="17769"/>
          <a:stretch/>
        </p:blipFill>
        <p:spPr>
          <a:xfrm>
            <a:off x="5789462" y="3982845"/>
            <a:ext cx="2026026" cy="20260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8A5907-F2BD-FBB1-18A2-845B779D7A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t="10312" r="26572" b="14855"/>
          <a:stretch/>
        </p:blipFill>
        <p:spPr>
          <a:xfrm>
            <a:off x="5778041" y="1640830"/>
            <a:ext cx="1956163" cy="20260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E72A97-5415-CF1D-BE02-8AC6058BD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256" y="1602122"/>
            <a:ext cx="3222601" cy="19147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57C9EA-EF69-F966-7C79-436C37B39B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647" y="3950648"/>
            <a:ext cx="3155210" cy="1852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CD5B02-6353-FF49-80F2-6C351C9B13AC}"/>
                  </a:ext>
                </a:extLst>
              </p:cNvPr>
              <p:cNvSpPr txBox="1"/>
              <p:nvPr/>
            </p:nvSpPr>
            <p:spPr>
              <a:xfrm>
                <a:off x="8886801" y="3629254"/>
                <a:ext cx="2795631" cy="291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Vertical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</a:t>
                </a: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intensity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</a:t>
                </a: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profile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, sensitive </a:t>
                </a: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to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142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142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de-DE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142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𝑦</m:t>
                        </m:r>
                      </m:sub>
                    </m:sSub>
                  </m:oMath>
                </a14:m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</a:t>
                </a:r>
                <a:endParaRPr kumimoji="0" lang="sv-FI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1427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CD5B02-6353-FF49-80F2-6C351C9B1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801" y="3629254"/>
                <a:ext cx="2795631" cy="291618"/>
              </a:xfrm>
              <a:prstGeom prst="rect">
                <a:avLst/>
              </a:prstGeom>
              <a:blipFill>
                <a:blip r:embed="rId6"/>
                <a:stretch>
                  <a:fillRect l="-218" b="-12500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39D8271C-11B9-A339-0707-67C535766553}"/>
              </a:ext>
            </a:extLst>
          </p:cNvPr>
          <p:cNvSpPr txBox="1"/>
          <p:nvPr/>
        </p:nvSpPr>
        <p:spPr>
          <a:xfrm>
            <a:off x="5676337" y="1352900"/>
            <a:ext cx="293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B320B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measurement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sv-FI" sz="18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1C9C0A-D21C-812A-4E9F-54501D1B792B}"/>
              </a:ext>
            </a:extLst>
          </p:cNvPr>
          <p:cNvSpPr txBox="1"/>
          <p:nvPr/>
        </p:nvSpPr>
        <p:spPr>
          <a:xfrm>
            <a:off x="5676338" y="3691598"/>
            <a:ext cx="304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SRW </a:t>
            </a:r>
            <a:r>
              <a:rPr kumimoji="0" lang="de-DE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calculation</a:t>
            </a: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B320B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sv-FI" sz="18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7CFF97-E07A-E745-18E8-7251B53BD7DA}"/>
                  </a:ext>
                </a:extLst>
              </p:cNvPr>
              <p:cNvSpPr txBox="1"/>
              <p:nvPr/>
            </p:nvSpPr>
            <p:spPr>
              <a:xfrm>
                <a:off x="8841804" y="1296415"/>
                <a:ext cx="29333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Horizontal </a:t>
                </a: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intensity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</a:t>
                </a: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profile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, sensitive </a:t>
                </a:r>
                <a:r>
                  <a:rPr kumimoji="0" lang="de-DE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to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1427"/>
                    </a:solidFill>
                    <a:effectLst/>
                    <a:uLnTx/>
                    <a:uFillTx/>
                    <a:latin typeface="Calibri" panose="020F0502020204030204"/>
                    <a:cs typeface="+mn-cs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142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142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de-DE" sz="1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142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𝑥</m:t>
                        </m:r>
                      </m:sub>
                    </m:sSub>
                  </m:oMath>
                </a14:m>
                <a:endParaRPr kumimoji="0" lang="sv-FI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1427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7CFF97-E07A-E745-18E8-7251B53BD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1804" y="1296415"/>
                <a:ext cx="2933318" cy="276999"/>
              </a:xfrm>
              <a:prstGeom prst="rect">
                <a:avLst/>
              </a:prstGeom>
              <a:blipFill>
                <a:blip r:embed="rId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7CD82545-1C43-EDA6-B4B3-B090841930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5" y="5123940"/>
            <a:ext cx="1785246" cy="9063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89C44ED-8B3E-4130-1E5C-698B2BA951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15" y="5123940"/>
            <a:ext cx="2077429" cy="86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2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38BB9-B5B1-26E3-6D20-F60DB8FB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A1BB-2740-CA50-AE7B-35E51F15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Preparing for the upgrade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C0FA2-CB68-AA2F-AC81-5C468CCB59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109" y="1825200"/>
            <a:ext cx="5743669" cy="3973653"/>
          </a:xfrm>
        </p:spPr>
        <p:txBody>
          <a:bodyPr>
            <a:normAutofit/>
          </a:bodyPr>
          <a:lstStyle/>
          <a:p>
            <a:r>
              <a:rPr lang="en-GB" sz="1800" dirty="0"/>
              <a:t>Source points of diagnostic beamlines are kept</a:t>
            </a:r>
          </a:p>
          <a:p>
            <a:r>
              <a:rPr lang="en-GB" sz="1800" dirty="0"/>
              <a:t>Vacuum chambers will be designed if needed, such that vis-UV dipole radiation can be extracted. </a:t>
            </a:r>
          </a:p>
          <a:p>
            <a:r>
              <a:rPr lang="en-GB" sz="1800" dirty="0"/>
              <a:t>Majority of the vacuum system etc. can be kept</a:t>
            </a:r>
          </a:p>
          <a:p>
            <a:r>
              <a:rPr lang="en-GB" sz="1800" dirty="0"/>
              <a:t>Reduction in horizontal emittance, beta functions and dispersion.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en-GB" sz="1400" dirty="0"/>
              <a:t>Resolve horizontal beam sizes &gt; 10 </a:t>
            </a:r>
            <a:r>
              <a:rPr lang="en-GB" sz="1400" dirty="0" err="1"/>
              <a:t>micrometers</a:t>
            </a:r>
            <a:endParaRPr lang="en-GB" sz="1400" dirty="0"/>
          </a:p>
          <a:p>
            <a:pPr lvl="1">
              <a:buFont typeface="Wingdings" panose="05000000000000000000" pitchFamily="2" charset="2"/>
              <a:buChar char="è"/>
            </a:pPr>
            <a:r>
              <a:rPr lang="en-GB" sz="1400" dirty="0"/>
              <a:t>Requires retuning of the horizontal beam size method</a:t>
            </a:r>
          </a:p>
          <a:p>
            <a:pPr lvl="1">
              <a:buFont typeface="Wingdings" panose="05000000000000000000" pitchFamily="2" charset="2"/>
              <a:buChar char="è"/>
            </a:pPr>
            <a:endParaRPr lang="en-GB" sz="1400" dirty="0"/>
          </a:p>
          <a:p>
            <a:r>
              <a:rPr lang="en-GB" sz="1800" dirty="0"/>
              <a:t>No significant changes to the vertical beam size and emittance expected.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67535-36FB-39AB-0755-3D6DB997DFB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41A5E8-2393-634B-B783-F96E9346C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6" t="6472"/>
          <a:stretch>
            <a:fillRect/>
          </a:stretch>
        </p:blipFill>
        <p:spPr>
          <a:xfrm>
            <a:off x="6013450" y="1561418"/>
            <a:ext cx="6065158" cy="24345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9C8201-FBA8-97DB-5E22-335CAF6AD002}"/>
              </a:ext>
            </a:extLst>
          </p:cNvPr>
          <p:cNvSpPr txBox="1"/>
          <p:nvPr/>
        </p:nvSpPr>
        <p:spPr>
          <a:xfrm>
            <a:off x="5988049" y="1261936"/>
            <a:ext cx="6203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Lattice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functions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B302B source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65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pm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TDR-1 </a:t>
            </a: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lattice. 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Åke Andersson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B9FC5A-0434-CAEA-B75C-80B25EEAE7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2164"/>
          <a:stretch>
            <a:fillRect/>
          </a:stretch>
        </p:blipFill>
        <p:spPr>
          <a:xfrm>
            <a:off x="6555757" y="4094083"/>
            <a:ext cx="5522851" cy="2404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ECAD1E3-1809-2BF9-A478-B08A27880FE2}"/>
              </a:ext>
            </a:extLst>
          </p:cNvPr>
          <p:cNvSpPr txBox="1"/>
          <p:nvPr/>
        </p:nvSpPr>
        <p:spPr>
          <a:xfrm>
            <a:off x="3779707" y="5180565"/>
            <a:ext cx="2983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shown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to the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right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: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SRW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calculation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a 10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micrometer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horizontal beam,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 365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nm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horizontal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acceptance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angle of 16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mrad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3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CA75-296D-2DD0-B241-E1EB3E500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375D0-07AA-E391-36CE-31266F70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Horizontal beam size 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B0F198-CAC5-32C2-5E5D-8D006B0124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108" y="1690688"/>
            <a:ext cx="6802916" cy="4108165"/>
          </a:xfrm>
        </p:spPr>
        <p:txBody>
          <a:bodyPr>
            <a:normAutofit/>
          </a:bodyPr>
          <a:lstStyle/>
          <a:p>
            <a:r>
              <a:rPr lang="en-GB" sz="1800" dirty="0"/>
              <a:t>Beam size resolution from the slope of the sensitivity curve:</a:t>
            </a:r>
          </a:p>
          <a:p>
            <a:pPr marL="457200" lvl="1" indent="0">
              <a:buNone/>
            </a:pPr>
            <a:r>
              <a:rPr lang="en-GB" sz="1400" dirty="0"/>
              <a:t>change of the observable VPR (valley-to-peak ratio) per change in beam size </a:t>
            </a:r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5E81A-5967-9CE6-19B7-3C2C065377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B55BB4-DF66-5AF0-868A-124BD1DBD7AF}"/>
              </a:ext>
            </a:extLst>
          </p:cNvPr>
          <p:cNvSpPr txBox="1"/>
          <p:nvPr/>
        </p:nvSpPr>
        <p:spPr>
          <a:xfrm>
            <a:off x="7699854" y="1914443"/>
            <a:ext cx="33272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A horizontal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method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combines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multiple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beamline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parameters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maximize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beam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size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sensitivity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for a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given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(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range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of) beam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size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(s).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Many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beam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line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parameters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can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be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easily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changed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:</a:t>
            </a:r>
          </a:p>
          <a:p>
            <a:pPr lvl="1">
              <a:defRPr/>
            </a:pP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Wavelength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-&gt; bandpass filter</a:t>
            </a:r>
          </a:p>
          <a:p>
            <a:pPr lvl="1">
              <a:defRPr/>
            </a:pP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Acceptance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angle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-&gt;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movable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apertures</a:t>
            </a:r>
            <a:endParaRPr lang="sv-SE" sz="1200" dirty="0">
              <a:solidFill>
                <a:srgbClr val="001427"/>
              </a:solidFill>
              <a:latin typeface="Calibri" panose="020F0502020204030204"/>
            </a:endParaRPr>
          </a:p>
          <a:p>
            <a:pPr lvl="1">
              <a:defRPr/>
            </a:pP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…etc.</a:t>
            </a:r>
          </a:p>
          <a:p>
            <a:pPr lvl="1">
              <a:defRPr/>
            </a:pPr>
            <a:endParaRPr lang="sv-SE" sz="1200" dirty="0">
              <a:solidFill>
                <a:srgbClr val="001427"/>
              </a:solidFill>
              <a:latin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There is a limit to the maximum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accepance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angles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! -&gt;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engineering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sv-SE" sz="1200" dirty="0" err="1">
                <a:solidFill>
                  <a:srgbClr val="001427"/>
                </a:solidFill>
                <a:latin typeface="Calibri" panose="020F0502020204030204"/>
              </a:rPr>
              <a:t>challenge</a:t>
            </a:r>
            <a:r>
              <a:rPr lang="sv-SE" sz="1200" dirty="0">
                <a:solidFill>
                  <a:srgbClr val="001427"/>
                </a:solidFill>
                <a:latin typeface="Calibri" panose="020F0502020204030204"/>
              </a:rPr>
              <a:t>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B9BA53-A083-A7A7-CFDA-1CF5A5CAC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9" y="2337946"/>
            <a:ext cx="5271304" cy="35076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F9765C-FEEB-9F4C-8BE9-1EB2DBA5DBA4}"/>
              </a:ext>
            </a:extLst>
          </p:cNvPr>
          <p:cNvSpPr txBox="1"/>
          <p:nvPr/>
        </p:nvSpPr>
        <p:spPr>
          <a:xfrm>
            <a:off x="3837883" y="3025256"/>
            <a:ext cx="2983232" cy="276999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B320B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today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22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micrometers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42BE1C-4DA5-C1F4-09DA-9AEDD5734557}"/>
              </a:ext>
            </a:extLst>
          </p:cNvPr>
          <p:cNvSpPr txBox="1"/>
          <p:nvPr/>
        </p:nvSpPr>
        <p:spPr>
          <a:xfrm>
            <a:off x="3837882" y="4945129"/>
            <a:ext cx="327814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B320B @ MAX4U,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10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micrometers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Two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candidates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9D1BCD4-1164-D40E-CF47-65C13CC8DD79}"/>
              </a:ext>
            </a:extLst>
          </p:cNvPr>
          <p:cNvCxnSpPr>
            <a:cxnSpLocks/>
          </p:cNvCxnSpPr>
          <p:nvPr/>
        </p:nvCxnSpPr>
        <p:spPr>
          <a:xfrm flipH="1" flipV="1">
            <a:off x="2372008" y="4508626"/>
            <a:ext cx="1465874" cy="667335"/>
          </a:xfrm>
          <a:prstGeom prst="straightConnector1">
            <a:avLst/>
          </a:prstGeom>
          <a:ln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1024F18-B1B2-D384-2661-B7DECB0A8D0C}"/>
              </a:ext>
            </a:extLst>
          </p:cNvPr>
          <p:cNvCxnSpPr>
            <a:cxnSpLocks/>
          </p:cNvCxnSpPr>
          <p:nvPr/>
        </p:nvCxnSpPr>
        <p:spPr>
          <a:xfrm flipH="1">
            <a:off x="4209861" y="3302255"/>
            <a:ext cx="751438" cy="34174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E194572-0C1E-020A-1803-AF4A11C7F289}"/>
              </a:ext>
            </a:extLst>
          </p:cNvPr>
          <p:cNvSpPr txBox="1"/>
          <p:nvPr/>
        </p:nvSpPr>
        <p:spPr>
          <a:xfrm>
            <a:off x="7491627" y="5431333"/>
            <a:ext cx="3327263" cy="4616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Side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note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: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even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today‘s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method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has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a non-zero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slope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at MAX4</a:t>
            </a:r>
            <a:r>
              <a:rPr lang="de-DE" sz="1200" baseline="30000" dirty="0">
                <a:solidFill>
                  <a:srgbClr val="001427"/>
                </a:solidFill>
                <a:latin typeface="Calibri" panose="020F0502020204030204"/>
              </a:rPr>
              <a:t>U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 beam </a:t>
            </a:r>
            <a:r>
              <a:rPr lang="de-DE" sz="1200" dirty="0" err="1">
                <a:solidFill>
                  <a:srgbClr val="001427"/>
                </a:solidFill>
                <a:latin typeface="Calibri" panose="020F0502020204030204"/>
              </a:rPr>
              <a:t>sizes</a:t>
            </a:r>
            <a:r>
              <a:rPr lang="de-DE" sz="1200" dirty="0">
                <a:solidFill>
                  <a:srgbClr val="001427"/>
                </a:solidFill>
                <a:latin typeface="Calibri" panose="020F0502020204030204"/>
              </a:rPr>
              <a:t>! </a:t>
            </a:r>
            <a:endParaRPr lang="sv-SE" sz="1200" dirty="0">
              <a:solidFill>
                <a:srgbClr val="001427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6574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8EBF8-8311-7D9D-A518-A2863E3E5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B2991-1B96-7563-AD4C-F8582D2D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Horizontal beam size resolution estimates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1BCFD-1191-E907-B713-139D8CD5DF3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0AE8925-35EE-2324-1016-A9941BDC8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8" y="2038529"/>
            <a:ext cx="4562695" cy="267715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9BEBF22-3D7E-CF18-6376-4CA5910DA80B}"/>
              </a:ext>
            </a:extLst>
          </p:cNvPr>
          <p:cNvSpPr txBox="1"/>
          <p:nvPr/>
        </p:nvSpPr>
        <p:spPr>
          <a:xfrm>
            <a:off x="6971548" y="2817297"/>
            <a:ext cx="4653099" cy="92333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slope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vpr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/ Δ(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_x/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x,design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= 0.27</a:t>
            </a:r>
          </a:p>
          <a:p>
            <a:pPr>
              <a:defRPr/>
            </a:pPr>
            <a:r>
              <a:rPr lang="de-DE" dirty="0" err="1">
                <a:solidFill>
                  <a:srgbClr val="001427"/>
                </a:solidFill>
              </a:rPr>
              <a:t>std</a:t>
            </a:r>
            <a:r>
              <a:rPr lang="de-DE" dirty="0">
                <a:solidFill>
                  <a:srgbClr val="001427"/>
                </a:solidFill>
              </a:rPr>
              <a:t>(</a:t>
            </a:r>
            <a:r>
              <a:rPr lang="de-DE" dirty="0" err="1">
                <a:solidFill>
                  <a:srgbClr val="001427"/>
                </a:solidFill>
              </a:rPr>
              <a:t>vpr</a:t>
            </a:r>
            <a:r>
              <a:rPr lang="de-DE" dirty="0">
                <a:solidFill>
                  <a:srgbClr val="001427"/>
                </a:solidFill>
              </a:rPr>
              <a:t>) / 0.27 = </a:t>
            </a:r>
            <a:r>
              <a:rPr lang="de-DE" dirty="0" err="1">
                <a:solidFill>
                  <a:srgbClr val="001427"/>
                </a:solidFill>
              </a:rPr>
              <a:t>std</a:t>
            </a:r>
            <a:r>
              <a:rPr lang="de-DE" dirty="0">
                <a:solidFill>
                  <a:srgbClr val="001427"/>
                </a:solidFill>
              </a:rPr>
              <a:t>(</a:t>
            </a:r>
            <a:r>
              <a:rPr lang="el-GR" dirty="0">
                <a:solidFill>
                  <a:srgbClr val="001427"/>
                </a:solidFill>
              </a:rPr>
              <a:t>σ</a:t>
            </a:r>
            <a:r>
              <a:rPr lang="de-DE" dirty="0">
                <a:solidFill>
                  <a:srgbClr val="001427"/>
                </a:solidFill>
              </a:rPr>
              <a:t>_x/</a:t>
            </a:r>
            <a:r>
              <a:rPr lang="el-GR" dirty="0">
                <a:solidFill>
                  <a:srgbClr val="001427"/>
                </a:solidFill>
              </a:rPr>
              <a:t>σ</a:t>
            </a:r>
            <a:r>
              <a:rPr lang="de-DE" dirty="0">
                <a:solidFill>
                  <a:srgbClr val="001427"/>
                </a:solidFill>
              </a:rPr>
              <a:t>_</a:t>
            </a:r>
            <a:r>
              <a:rPr lang="de-DE" dirty="0" err="1">
                <a:solidFill>
                  <a:srgbClr val="001427"/>
                </a:solidFill>
              </a:rPr>
              <a:t>x,design</a:t>
            </a:r>
            <a:r>
              <a:rPr lang="de-DE" dirty="0">
                <a:solidFill>
                  <a:srgbClr val="001427"/>
                </a:solidFill>
              </a:rPr>
              <a:t>) = 0.007</a:t>
            </a:r>
          </a:p>
        </p:txBody>
      </p:sp>
      <p:sp>
        <p:nvSpPr>
          <p:cNvPr id="31" name="Left Arrow 22">
            <a:extLst>
              <a:ext uri="{FF2B5EF4-FFF2-40B4-BE49-F238E27FC236}">
                <a16:creationId xmlns:a16="http://schemas.microsoft.com/office/drawing/2014/main" id="{7101E320-7340-9178-60CC-B069A8C79188}"/>
              </a:ext>
            </a:extLst>
          </p:cNvPr>
          <p:cNvSpPr/>
          <p:nvPr/>
        </p:nvSpPr>
        <p:spPr>
          <a:xfrm>
            <a:off x="4581436" y="3187398"/>
            <a:ext cx="2390111" cy="84882"/>
          </a:xfrm>
          <a:prstGeom prst="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785C7EE5-716C-B795-F357-C8FBB6B88F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108" y="1690688"/>
            <a:ext cx="6087692" cy="454983"/>
          </a:xfrm>
        </p:spPr>
        <p:txBody>
          <a:bodyPr>
            <a:normAutofit fontScale="92500" lnSpcReduction="20000"/>
          </a:bodyPr>
          <a:lstStyle/>
          <a:p>
            <a:r>
              <a:rPr lang="en-GB" sz="1800" dirty="0"/>
              <a:t>Comparing methods by their horizontal beam size resolution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977C17-AB55-7671-D5E7-3D7F42D07188}"/>
              </a:ext>
            </a:extLst>
          </p:cNvPr>
          <p:cNvSpPr txBox="1"/>
          <p:nvPr/>
        </p:nvSpPr>
        <p:spPr>
          <a:xfrm>
            <a:off x="6682213" y="1302909"/>
            <a:ext cx="4483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deviation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B320B horizontal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valley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-peak ratio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_x at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cold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beam: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vpr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0.1546 </a:t>
            </a:r>
            <a:r>
              <a:rPr kumimoji="0" lang="en-S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±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0.0019          -&gt;   1.3 %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_x = 22.934 </a:t>
            </a:r>
            <a:r>
              <a:rPr kumimoji="0" lang="en-S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±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0.167 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µm    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-&gt;   0.7 %</a:t>
            </a:r>
          </a:p>
        </p:txBody>
      </p:sp>
      <p:sp>
        <p:nvSpPr>
          <p:cNvPr id="48" name="Left Arrow 22">
            <a:extLst>
              <a:ext uri="{FF2B5EF4-FFF2-40B4-BE49-F238E27FC236}">
                <a16:creationId xmlns:a16="http://schemas.microsoft.com/office/drawing/2014/main" id="{37CA6289-520D-35EB-278F-44813383D7D2}"/>
              </a:ext>
            </a:extLst>
          </p:cNvPr>
          <p:cNvSpPr/>
          <p:nvPr/>
        </p:nvSpPr>
        <p:spPr>
          <a:xfrm rot="1033507">
            <a:off x="4537028" y="3720481"/>
            <a:ext cx="2540697" cy="84882"/>
          </a:xfrm>
          <a:prstGeom prst="left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Left Arrow 22">
            <a:extLst>
              <a:ext uri="{FF2B5EF4-FFF2-40B4-BE49-F238E27FC236}">
                <a16:creationId xmlns:a16="http://schemas.microsoft.com/office/drawing/2014/main" id="{C879EAA0-4B44-824E-EC1B-2F5485C20214}"/>
              </a:ext>
            </a:extLst>
          </p:cNvPr>
          <p:cNvSpPr/>
          <p:nvPr/>
        </p:nvSpPr>
        <p:spPr>
          <a:xfrm rot="2140077">
            <a:off x="4329018" y="4371622"/>
            <a:ext cx="2955006" cy="84882"/>
          </a:xfrm>
          <a:prstGeom prst="lef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B9B6F2-C81C-A959-90BD-5A688818B523}"/>
              </a:ext>
            </a:extLst>
          </p:cNvPr>
          <p:cNvSpPr txBox="1"/>
          <p:nvPr/>
        </p:nvSpPr>
        <p:spPr>
          <a:xfrm>
            <a:off x="6971550" y="3802261"/>
            <a:ext cx="46531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slope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vpr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/ Δ(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_x/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x,design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= 0.175</a:t>
            </a:r>
          </a:p>
          <a:p>
            <a:pPr>
              <a:defRPr/>
            </a:pPr>
            <a:r>
              <a:rPr lang="de-DE" dirty="0" err="1">
                <a:solidFill>
                  <a:srgbClr val="001427"/>
                </a:solidFill>
              </a:rPr>
              <a:t>std</a:t>
            </a:r>
            <a:r>
              <a:rPr lang="de-DE" dirty="0">
                <a:solidFill>
                  <a:srgbClr val="001427"/>
                </a:solidFill>
              </a:rPr>
              <a:t>(</a:t>
            </a:r>
            <a:r>
              <a:rPr lang="de-DE" dirty="0" err="1">
                <a:solidFill>
                  <a:srgbClr val="001427"/>
                </a:solidFill>
              </a:rPr>
              <a:t>vpr</a:t>
            </a:r>
            <a:r>
              <a:rPr lang="de-DE" dirty="0">
                <a:solidFill>
                  <a:srgbClr val="001427"/>
                </a:solidFill>
              </a:rPr>
              <a:t>) / 0.175 = </a:t>
            </a:r>
            <a:r>
              <a:rPr lang="de-DE" dirty="0" err="1">
                <a:solidFill>
                  <a:srgbClr val="001427"/>
                </a:solidFill>
              </a:rPr>
              <a:t>std</a:t>
            </a:r>
            <a:r>
              <a:rPr lang="de-DE" dirty="0">
                <a:solidFill>
                  <a:srgbClr val="001427"/>
                </a:solidFill>
              </a:rPr>
              <a:t>(</a:t>
            </a:r>
            <a:r>
              <a:rPr lang="el-GR" dirty="0">
                <a:solidFill>
                  <a:srgbClr val="001427"/>
                </a:solidFill>
              </a:rPr>
              <a:t>σ</a:t>
            </a:r>
            <a:r>
              <a:rPr lang="de-DE" dirty="0">
                <a:solidFill>
                  <a:srgbClr val="001427"/>
                </a:solidFill>
              </a:rPr>
              <a:t>_x/</a:t>
            </a:r>
            <a:r>
              <a:rPr lang="el-GR" dirty="0">
                <a:solidFill>
                  <a:srgbClr val="001427"/>
                </a:solidFill>
              </a:rPr>
              <a:t>σ</a:t>
            </a:r>
            <a:r>
              <a:rPr lang="de-DE" dirty="0">
                <a:solidFill>
                  <a:srgbClr val="001427"/>
                </a:solidFill>
              </a:rPr>
              <a:t>_</a:t>
            </a:r>
            <a:r>
              <a:rPr lang="de-DE" dirty="0" err="1">
                <a:solidFill>
                  <a:srgbClr val="001427"/>
                </a:solidFill>
              </a:rPr>
              <a:t>x,design</a:t>
            </a:r>
            <a:r>
              <a:rPr lang="de-DE" dirty="0">
                <a:solidFill>
                  <a:srgbClr val="001427"/>
                </a:solidFill>
              </a:rPr>
              <a:t>) = 0.0108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83F4FA-35FD-288E-F6B1-51FF4CF16004}"/>
              </a:ext>
            </a:extLst>
          </p:cNvPr>
          <p:cNvSpPr txBox="1"/>
          <p:nvPr/>
        </p:nvSpPr>
        <p:spPr>
          <a:xfrm>
            <a:off x="6971548" y="4787225"/>
            <a:ext cx="46531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slope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vpr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/ Δ(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_x/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x,design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= 0.151</a:t>
            </a:r>
          </a:p>
          <a:p>
            <a:pPr>
              <a:defRPr/>
            </a:pPr>
            <a:r>
              <a:rPr lang="de-DE" dirty="0" err="1">
                <a:solidFill>
                  <a:srgbClr val="001427"/>
                </a:solidFill>
              </a:rPr>
              <a:t>std</a:t>
            </a:r>
            <a:r>
              <a:rPr lang="de-DE" dirty="0">
                <a:solidFill>
                  <a:srgbClr val="001427"/>
                </a:solidFill>
              </a:rPr>
              <a:t>(</a:t>
            </a:r>
            <a:r>
              <a:rPr lang="de-DE" dirty="0" err="1">
                <a:solidFill>
                  <a:srgbClr val="001427"/>
                </a:solidFill>
              </a:rPr>
              <a:t>vpr</a:t>
            </a:r>
            <a:r>
              <a:rPr lang="de-DE" dirty="0">
                <a:solidFill>
                  <a:srgbClr val="001427"/>
                </a:solidFill>
              </a:rPr>
              <a:t>) / 0.175 = </a:t>
            </a:r>
            <a:r>
              <a:rPr lang="de-DE" dirty="0" err="1">
                <a:solidFill>
                  <a:srgbClr val="001427"/>
                </a:solidFill>
              </a:rPr>
              <a:t>std</a:t>
            </a:r>
            <a:r>
              <a:rPr lang="de-DE" dirty="0">
                <a:solidFill>
                  <a:srgbClr val="001427"/>
                </a:solidFill>
              </a:rPr>
              <a:t>(</a:t>
            </a:r>
            <a:r>
              <a:rPr lang="el-GR" dirty="0">
                <a:solidFill>
                  <a:srgbClr val="001427"/>
                </a:solidFill>
              </a:rPr>
              <a:t>σ</a:t>
            </a:r>
            <a:r>
              <a:rPr lang="de-DE" dirty="0">
                <a:solidFill>
                  <a:srgbClr val="001427"/>
                </a:solidFill>
              </a:rPr>
              <a:t>_x/</a:t>
            </a:r>
            <a:r>
              <a:rPr lang="el-GR" dirty="0">
                <a:solidFill>
                  <a:srgbClr val="001427"/>
                </a:solidFill>
              </a:rPr>
              <a:t>σ</a:t>
            </a:r>
            <a:r>
              <a:rPr lang="de-DE" dirty="0">
                <a:solidFill>
                  <a:srgbClr val="001427"/>
                </a:solidFill>
              </a:rPr>
              <a:t>_</a:t>
            </a:r>
            <a:r>
              <a:rPr lang="de-DE" dirty="0" err="1">
                <a:solidFill>
                  <a:srgbClr val="001427"/>
                </a:solidFill>
              </a:rPr>
              <a:t>x,design</a:t>
            </a:r>
            <a:r>
              <a:rPr lang="de-DE" dirty="0">
                <a:solidFill>
                  <a:srgbClr val="001427"/>
                </a:solidFill>
              </a:rPr>
              <a:t>) = 0.0126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D54CB577-4188-552D-F3AA-7FC9574ACA4E}"/>
              </a:ext>
            </a:extLst>
          </p:cNvPr>
          <p:cNvSpPr txBox="1">
            <a:spLocks/>
          </p:cNvSpPr>
          <p:nvPr/>
        </p:nvSpPr>
        <p:spPr>
          <a:xfrm>
            <a:off x="313108" y="5063523"/>
            <a:ext cx="6467938" cy="1148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4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20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q"/>
              <a:defRPr sz="1800" b="0" i="0" kern="1200" baseline="0">
                <a:solidFill>
                  <a:srgbClr val="000000"/>
                </a:solidFill>
                <a:latin typeface="Maven Pro Med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/>
              <a:t>-&gt; The standard deviation of the measured horizontal beam size is expected to increase from 0.7% (B320B, </a:t>
            </a:r>
            <a:r>
              <a:rPr lang="en-GB" sz="1800" dirty="0" smtClean="0"/>
              <a:t>R3</a:t>
            </a:r>
            <a:r>
              <a:rPr lang="en-GB" sz="1800" dirty="0" smtClean="0"/>
              <a:t>) </a:t>
            </a:r>
            <a:r>
              <a:rPr lang="en-GB" sz="1800" dirty="0"/>
              <a:t>to 1.26% (B320B, MAX4</a:t>
            </a:r>
            <a:r>
              <a:rPr lang="en-GB" sz="1800" baseline="30000" dirty="0"/>
              <a:t>U</a:t>
            </a:r>
            <a:r>
              <a:rPr lang="en-GB" sz="1800" dirty="0"/>
              <a:t>) assuming a more conservative method.</a:t>
            </a:r>
          </a:p>
        </p:txBody>
      </p:sp>
    </p:spTree>
    <p:extLst>
      <p:ext uri="{BB962C8B-B14F-4D97-AF65-F5344CB8AC3E}">
        <p14:creationId xmlns:p14="http://schemas.microsoft.com/office/powerpoint/2010/main" val="31212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3C098-1687-2051-E814-C348433AB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35E09-159B-45E9-3B73-0CA4D66BF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UV-induced optics degradation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5EF04-BE39-63E6-8778-28025646940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DC18E9-E537-0373-CE5C-2A15A3BDBD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61" r="6228" b="37182"/>
          <a:stretch/>
        </p:blipFill>
        <p:spPr>
          <a:xfrm rot="16200000">
            <a:off x="617464" y="2317271"/>
            <a:ext cx="2695904" cy="3282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031260-F6F3-3F77-AAEB-C3C9173DE57C}"/>
              </a:ext>
            </a:extLst>
          </p:cNvPr>
          <p:cNvSpPr txBox="1"/>
          <p:nvPr/>
        </p:nvSpPr>
        <p:spPr>
          <a:xfrm>
            <a:off x="324228" y="1706875"/>
            <a:ext cx="34615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Fused</a:t>
            </a:r>
            <a:r>
              <a:rPr lang="de-DE" sz="1400" dirty="0"/>
              <a:t> Silica Lens (76 mm </a:t>
            </a:r>
            <a:r>
              <a:rPr lang="de-DE" sz="1400" dirty="0" err="1"/>
              <a:t>diameter</a:t>
            </a:r>
            <a:r>
              <a:rPr lang="de-DE" sz="1400" dirty="0"/>
              <a:t>)</a:t>
            </a:r>
          </a:p>
          <a:p>
            <a:r>
              <a:rPr lang="de-DE" sz="1400" dirty="0"/>
              <a:t>After ca. 1 </a:t>
            </a:r>
            <a:r>
              <a:rPr lang="de-DE" sz="1400" dirty="0" err="1"/>
              <a:t>year</a:t>
            </a:r>
            <a:r>
              <a:rPr lang="de-DE" sz="1400" dirty="0"/>
              <a:t> of </a:t>
            </a:r>
            <a:r>
              <a:rPr lang="de-DE" sz="1400" dirty="0" err="1"/>
              <a:t>exposure</a:t>
            </a:r>
            <a:r>
              <a:rPr lang="de-DE" sz="1400" dirty="0"/>
              <a:t>. The visible </a:t>
            </a:r>
            <a:r>
              <a:rPr lang="de-DE" sz="1400" dirty="0" err="1"/>
              <a:t>contamination</a:t>
            </a:r>
            <a:r>
              <a:rPr lang="de-DE" sz="1400" dirty="0"/>
              <a:t> </a:t>
            </a:r>
            <a:r>
              <a:rPr lang="de-DE" sz="1400" dirty="0" err="1"/>
              <a:t>is</a:t>
            </a:r>
            <a:r>
              <a:rPr lang="de-DE" sz="1400" dirty="0"/>
              <a:t> </a:t>
            </a:r>
            <a:r>
              <a:rPr lang="de-DE" sz="1400" dirty="0" err="1"/>
              <a:t>Hydrocarbons</a:t>
            </a:r>
            <a:endParaRPr lang="de-DE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F20BAC-B07D-31EA-0704-18F6CB143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156" y="2303603"/>
            <a:ext cx="2457622" cy="13615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0CA1A2-EC8E-2E4A-361F-8C5EB8BCE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156" y="4132436"/>
            <a:ext cx="2602286" cy="136151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545CBB5-E202-426B-E48C-29B5BCAF96F4}"/>
              </a:ext>
            </a:extLst>
          </p:cNvPr>
          <p:cNvSpPr txBox="1"/>
          <p:nvPr/>
        </p:nvSpPr>
        <p:spPr>
          <a:xfrm>
            <a:off x="3698494" y="1399397"/>
            <a:ext cx="3944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optics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degradation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affects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beam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size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measurements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already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after a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short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exposure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weeks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delivery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beam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(400 mA). 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131879-2A11-1844-5805-2B9CF3712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723995" y="2629517"/>
            <a:ext cx="4233677" cy="269590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AB6DAF3-FAE4-B904-1C32-5D299122AF6D}"/>
              </a:ext>
            </a:extLst>
          </p:cNvPr>
          <p:cNvSpPr txBox="1"/>
          <p:nvPr/>
        </p:nvSpPr>
        <p:spPr>
          <a:xfrm>
            <a:off x="7788996" y="5298264"/>
            <a:ext cx="29333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 by Eleni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Moschovaki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D9669B-F861-DE84-EB6D-E638BEAF55C3}"/>
              </a:ext>
            </a:extLst>
          </p:cNvPr>
          <p:cNvSpPr txBox="1"/>
          <p:nvPr/>
        </p:nvSpPr>
        <p:spPr>
          <a:xfrm>
            <a:off x="7788996" y="1698152"/>
            <a:ext cx="39448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Apart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surface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contamination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bulk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effect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well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Image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obtained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via HeNe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illumination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a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bed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an B320B-exposed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lense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that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not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degradation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visible to the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eye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E058F9D9-BE36-CDD3-D6DF-6EDD5B5831BA}"/>
              </a:ext>
            </a:extLst>
          </p:cNvPr>
          <p:cNvSpPr/>
          <p:nvPr/>
        </p:nvSpPr>
        <p:spPr>
          <a:xfrm>
            <a:off x="4755183" y="3803218"/>
            <a:ext cx="64829" cy="25349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5EDC53-07E9-EC05-E53E-D803DFBCD09F}"/>
              </a:ext>
            </a:extLst>
          </p:cNvPr>
          <p:cNvSpPr txBox="1"/>
          <p:nvPr/>
        </p:nvSpPr>
        <p:spPr>
          <a:xfrm>
            <a:off x="4902640" y="3785151"/>
            <a:ext cx="3944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weeks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de-D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delivery</a:t>
            </a: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beam 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(400 mA). 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5D1C27C-81AA-9CEE-9441-2584C5AA38B9}"/>
              </a:ext>
            </a:extLst>
          </p:cNvPr>
          <p:cNvSpPr txBox="1"/>
          <p:nvPr/>
        </p:nvSpPr>
        <p:spPr>
          <a:xfrm>
            <a:off x="324228" y="5547400"/>
            <a:ext cx="11716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currently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investigation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protecting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optics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an additional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mirror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downstream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SiC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, but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upstream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of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any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FS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element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) and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thereby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removing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harmful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spectral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</a:t>
            </a:r>
            <a:r>
              <a:rPr lang="de-DE" sz="1400" dirty="0" err="1">
                <a:solidFill>
                  <a:srgbClr val="001427"/>
                </a:solidFill>
                <a:latin typeface="Calibri" panose="020F0502020204030204"/>
              </a:rPr>
              <a:t>components</a:t>
            </a:r>
            <a:r>
              <a:rPr lang="de-DE" sz="1400" dirty="0">
                <a:solidFill>
                  <a:srgbClr val="001427"/>
                </a:solidFill>
                <a:latin typeface="Calibri" panose="020F0502020204030204"/>
              </a:rPr>
              <a:t> in the UV.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80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vis-UV bending magnet diagnostic beamlines continue to be vital diagnostics…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worth taking them with us through the upgrade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there a challenges ahead: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Engineering: preserve opening angles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err="1"/>
              <a:t>Opitimize</a:t>
            </a:r>
            <a:r>
              <a:rPr lang="en-GB" dirty="0"/>
              <a:t> the ‘methods’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Understand and solve the optics degradation problem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B541A-3127-4F88-04F7-729D479FA70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10</a:t>
            </a:fld>
            <a:endParaRPr lang="en-US" dirty="0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3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644" y="2645064"/>
            <a:ext cx="10515600" cy="1754326"/>
          </a:xfrm>
        </p:spPr>
        <p:txBody>
          <a:bodyPr/>
          <a:lstStyle/>
          <a:p>
            <a:r>
              <a:rPr lang="en-GB" dirty="0"/>
              <a:t>Complementary Material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CAA4D18-E297-4BC2-A04B-123C2AC7B086}"/>
</file>

<file path=customXml/itemProps2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48E198-29D6-4919-960D-AB46316E0B98}">
  <ds:schemaRefs>
    <ds:schemaRef ds:uri="http://purl.org/dc/terms/"/>
    <ds:schemaRef ds:uri="http://schemas.microsoft.com/office/2006/metadata/properties"/>
    <ds:schemaRef ds:uri="3729fb18-5a44-48ee-9bfa-999b37c5a476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14535</TotalTime>
  <Words>890</Words>
  <Application>Microsoft Office PowerPoint</Application>
  <PresentationFormat>Widescreen</PresentationFormat>
  <Paragraphs>98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 Math</vt:lpstr>
      <vt:lpstr>Maven Pro Medium</vt:lpstr>
      <vt:lpstr>Open Sans Light</vt:lpstr>
      <vt:lpstr>Wingdings</vt:lpstr>
      <vt:lpstr>MAX IV</vt:lpstr>
      <vt:lpstr>Emittance Diagnostics</vt:lpstr>
      <vt:lpstr>Outline </vt:lpstr>
      <vt:lpstr>Overview: bending magnet diagnostic beamlines at MAX IV</vt:lpstr>
      <vt:lpstr>Longitudinal (time-resolved) beam diagnostics</vt:lpstr>
      <vt:lpstr>Transverse beam size diagnostics today</vt:lpstr>
      <vt:lpstr>Preparing for the upgrade</vt:lpstr>
      <vt:lpstr>Horizontal beam size methods</vt:lpstr>
      <vt:lpstr>Horizontal beam size resolution estimates</vt:lpstr>
      <vt:lpstr>UV-induced optics degradation</vt:lpstr>
      <vt:lpstr>Conclusions</vt:lpstr>
      <vt:lpstr>Complementary Material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Åke Andersson</cp:lastModifiedBy>
  <cp:revision>431</cp:revision>
  <cp:lastPrinted>2023-12-11T14:42:34Z</cp:lastPrinted>
  <dcterms:created xsi:type="dcterms:W3CDTF">2022-05-19T12:39:22Z</dcterms:created>
  <dcterms:modified xsi:type="dcterms:W3CDTF">2026-10-04T19:14:22Z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</Properties>
</file>