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7" r:id="rId5"/>
    <p:sldId id="509" r:id="rId6"/>
    <p:sldId id="8603" r:id="rId7"/>
    <p:sldId id="511" r:id="rId8"/>
    <p:sldId id="512" r:id="rId9"/>
    <p:sldId id="510" r:id="rId10"/>
    <p:sldId id="513" r:id="rId11"/>
    <p:sldId id="527" r:id="rId12"/>
    <p:sldId id="528" r:id="rId13"/>
    <p:sldId id="529" r:id="rId14"/>
    <p:sldId id="530" r:id="rId15"/>
    <p:sldId id="531" r:id="rId16"/>
    <p:sldId id="532" r:id="rId17"/>
    <p:sldId id="522" r:id="rId18"/>
    <p:sldId id="8604" r:id="rId19"/>
    <p:sldId id="524" r:id="rId20"/>
    <p:sldId id="525" r:id="rId21"/>
    <p:sldId id="508" r:id="rId22"/>
    <p:sldId id="507" r:id="rId23"/>
  </p:sldIdLst>
  <p:sldSz cx="12192000" cy="6858000"/>
  <p:notesSz cx="6724650" cy="9774238"/>
  <p:defaultTextStyle>
    <a:defPPr>
      <a:defRPr lang="sv-S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63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edro Fernandes Tavares" initials="PFT" lastIdx="1" clrIdx="0">
    <p:extLst>
      <p:ext uri="{19B8F6BF-5375-455C-9EA6-DF929625EA0E}">
        <p15:presenceInfo xmlns:p15="http://schemas.microsoft.com/office/powerpoint/2012/main" userId="S-1-5-21-866374714-467368472-620632744-124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FFFFF"/>
    <a:srgbClr val="00570C"/>
    <a:srgbClr val="F2F2F2"/>
    <a:srgbClr val="0070C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3F9E7C-61C6-4DB7-B423-B67395A1AE3D}" v="145" dt="2026-10-01T13:52:56.453"/>
    <p1510:client id="{8206390B-F96F-0126-934A-CA02F94E0074}" v="29" dt="2026-10-01T13:33:28.8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37"/>
        <p:guide pos="3863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l Åhnberg" userId="12f751d6-bc3c-4be8-9326-e05cc8e9b24d" providerId="ADAL" clId="{8D3FF7DE-1EE1-4E06-BC31-2EBFC1FD6270}"/>
    <pc:docChg chg="addSld modSld">
      <pc:chgData name="Karl Åhnberg" userId="12f751d6-bc3c-4be8-9326-e05cc8e9b24d" providerId="ADAL" clId="{8D3FF7DE-1EE1-4E06-BC31-2EBFC1FD6270}" dt="2026-09-23T11:15:37.996" v="0"/>
      <pc:docMkLst>
        <pc:docMk/>
      </pc:docMkLst>
      <pc:sldChg chg="add">
        <pc:chgData name="Karl Åhnberg" userId="12f751d6-bc3c-4be8-9326-e05cc8e9b24d" providerId="ADAL" clId="{8D3FF7DE-1EE1-4E06-BC31-2EBFC1FD6270}" dt="2026-09-23T11:15:37.996" v="0"/>
        <pc:sldMkLst>
          <pc:docMk/>
          <pc:sldMk cId="1959311206" sldId="512"/>
        </pc:sldMkLst>
      </pc:sldChg>
    </pc:docChg>
  </pc:docChgLst>
  <pc:docChgLst>
    <pc:chgData name="Karl Åhnberg" userId="12f751d6-bc3c-4be8-9326-e05cc8e9b24d" providerId="ADAL" clId="{A281FDA7-98E8-4F09-8318-5A849A2F33E9}"/>
    <pc:docChg chg="undo custSel modSld">
      <pc:chgData name="Karl Åhnberg" userId="12f751d6-bc3c-4be8-9326-e05cc8e9b24d" providerId="ADAL" clId="{A281FDA7-98E8-4F09-8318-5A849A2F33E9}" dt="2026-10-01T13:52:56.453" v="144"/>
      <pc:docMkLst>
        <pc:docMk/>
      </pc:docMkLst>
      <pc:sldChg chg="addSp delSp modSp mod delAnim modAnim">
        <pc:chgData name="Karl Åhnberg" userId="12f751d6-bc3c-4be8-9326-e05cc8e9b24d" providerId="ADAL" clId="{A281FDA7-98E8-4F09-8318-5A849A2F33E9}" dt="2026-10-01T13:52:56.453" v="144"/>
        <pc:sldMkLst>
          <pc:docMk/>
          <pc:sldMk cId="1222396053" sldId="510"/>
        </pc:sldMkLst>
        <pc:picChg chg="add mod ord modCrop">
          <ac:chgData name="Karl Åhnberg" userId="12f751d6-bc3c-4be8-9326-e05cc8e9b24d" providerId="ADAL" clId="{A281FDA7-98E8-4F09-8318-5A849A2F33E9}" dt="2026-10-01T13:52:49.350" v="142" actId="1076"/>
          <ac:picMkLst>
            <pc:docMk/>
            <pc:sldMk cId="1222396053" sldId="510"/>
            <ac:picMk id="3" creationId="{9AB9E60C-16B1-8096-7DD2-129836C3CCCB}"/>
          </ac:picMkLst>
        </pc:picChg>
        <pc:picChg chg="del">
          <ac:chgData name="Karl Åhnberg" userId="12f751d6-bc3c-4be8-9326-e05cc8e9b24d" providerId="ADAL" clId="{A281FDA7-98E8-4F09-8318-5A849A2F33E9}" dt="2026-10-01T13:51:25.067" v="0" actId="478"/>
          <ac:picMkLst>
            <pc:docMk/>
            <pc:sldMk cId="1222396053" sldId="510"/>
            <ac:picMk id="5" creationId="{7A28D3AA-ECE9-6D91-2E50-76257935DBC0}"/>
          </ac:picMkLst>
        </pc:picChg>
      </pc:sldChg>
    </pc:docChg>
  </pc:docChgLst>
  <pc:docChgLst>
    <pc:chgData name="Karl Åhnberg" userId="S::maxl-kah@lu.se::12f751d6-bc3c-4be8-9326-e05cc8e9b24d" providerId="AD" clId="Web-{8206390B-F96F-0126-934A-CA02F94E0074}"/>
    <pc:docChg chg="modSld">
      <pc:chgData name="Karl Åhnberg" userId="S::maxl-kah@lu.se::12f751d6-bc3c-4be8-9326-e05cc8e9b24d" providerId="AD" clId="Web-{8206390B-F96F-0126-934A-CA02F94E0074}" dt="2026-10-01T13:33:28.547" v="14" actId="20577"/>
      <pc:docMkLst>
        <pc:docMk/>
      </pc:docMkLst>
      <pc:sldChg chg="modSp">
        <pc:chgData name="Karl Åhnberg" userId="S::maxl-kah@lu.se::12f751d6-bc3c-4be8-9326-e05cc8e9b24d" providerId="AD" clId="Web-{8206390B-F96F-0126-934A-CA02F94E0074}" dt="2026-10-01T13:33:28.547" v="14" actId="20577"/>
        <pc:sldMkLst>
          <pc:docMk/>
          <pc:sldMk cId="2820082408" sldId="257"/>
        </pc:sldMkLst>
        <pc:spChg chg="mod">
          <ac:chgData name="Karl Åhnberg" userId="S::maxl-kah@lu.se::12f751d6-bc3c-4be8-9326-e05cc8e9b24d" providerId="AD" clId="Web-{8206390B-F96F-0126-934A-CA02F94E0074}" dt="2026-10-01T13:33:28.547" v="14" actId="20577"/>
          <ac:spMkLst>
            <pc:docMk/>
            <pc:sldMk cId="2820082408" sldId="257"/>
            <ac:spMk id="5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8413" y="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AD1ED5-8C2D-4246-A2E9-8515948A2B83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70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8413" y="928370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00E6ED-6418-42C0-A42F-E694197994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5969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sidhuvud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sv-SE"/>
          </a:p>
        </p:txBody>
      </p:sp>
      <p:sp>
        <p:nvSpPr>
          <p:cNvPr id="3" name="Platshållare för datum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93D0AE-253A-0841-99E6-ED326168C812}" type="datetimeFigureOut">
              <a:rPr lang="sv-SE" smtClean="0"/>
              <a:t>2026-10-01</a:t>
            </a:fld>
            <a:endParaRPr lang="sv-SE"/>
          </a:p>
        </p:txBody>
      </p:sp>
      <p:sp>
        <p:nvSpPr>
          <p:cNvPr id="4" name="Platshållare för bildobjekt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sv-SE"/>
          </a:p>
        </p:txBody>
      </p:sp>
      <p:sp>
        <p:nvSpPr>
          <p:cNvPr id="5" name="Platshållare för anteckninga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sv-SE"/>
              <a:t>Klicka här för att ändra format på bakgrundstexten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6" name="Platshållare för sidfot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sv-SE"/>
          </a:p>
        </p:txBody>
      </p:sp>
      <p:sp>
        <p:nvSpPr>
          <p:cNvPr id="7" name="Platshållare för bildnumm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41F5DC-E62E-1741-B9C7-0404885C399A}" type="slidenum">
              <a:rPr lang="sv-SE" smtClean="0"/>
              <a:t>‹#›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531253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Bildobjekt 8">
            <a:extLst>
              <a:ext uri="{FF2B5EF4-FFF2-40B4-BE49-F238E27FC236}">
                <a16:creationId xmlns:a16="http://schemas.microsoft.com/office/drawing/2014/main" id="{9597E56A-6611-0C46-897E-0D1B00E9F2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51510" y="1944894"/>
            <a:ext cx="5888981" cy="1988525"/>
          </a:xfrm>
          <a:prstGeom prst="rect">
            <a:avLst/>
          </a:prstGeom>
        </p:spPr>
      </p:pic>
      <p:sp>
        <p:nvSpPr>
          <p:cNvPr id="5" name="Rubrik 11">
            <a:extLst>
              <a:ext uri="{FF2B5EF4-FFF2-40B4-BE49-F238E27FC236}">
                <a16:creationId xmlns:a16="http://schemas.microsoft.com/office/drawing/2014/main" id="{0387F07B-9515-8D4E-A517-8B201A648F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-465834"/>
            <a:ext cx="12192000" cy="341632"/>
          </a:xfrm>
        </p:spPr>
        <p:txBody>
          <a:bodyPr anchor="t" anchorCtr="0">
            <a:spAutoFit/>
          </a:bodyPr>
          <a:lstStyle>
            <a:lvl1pPr>
              <a:defRPr sz="1800" b="0" i="0">
                <a:latin typeface="Open Sans Light" pitchFamily="2" charset="0"/>
                <a:ea typeface="Open Sans Light" pitchFamily="2" charset="0"/>
                <a:cs typeface="Open Sans Light" pitchFamily="2" charset="0"/>
              </a:defRPr>
            </a:lvl1pPr>
          </a:lstStyle>
          <a:p>
            <a:r>
              <a:rPr lang="en-GB" noProof="0"/>
              <a:t>Add slide title</a:t>
            </a:r>
          </a:p>
        </p:txBody>
      </p:sp>
    </p:spTree>
    <p:extLst>
      <p:ext uri="{BB962C8B-B14F-4D97-AF65-F5344CB8AC3E}">
        <p14:creationId xmlns:p14="http://schemas.microsoft.com/office/powerpoint/2010/main" val="3019047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ext on dark blu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Bildobjekt 12">
            <a:extLst>
              <a:ext uri="{FF2B5EF4-FFF2-40B4-BE49-F238E27FC236}">
                <a16:creationId xmlns:a16="http://schemas.microsoft.com/office/drawing/2014/main" id="{0568D3A4-B2EC-914D-AC10-05A946BAB0B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alphaModFix amt="19000"/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83113" y="3429000"/>
            <a:ext cx="7841539" cy="3272221"/>
          </a:xfrm>
          <a:prstGeom prst="rect">
            <a:avLst/>
          </a:prstGeom>
        </p:spPr>
      </p:pic>
      <p:pic>
        <p:nvPicPr>
          <p:cNvPr id="8" name="Bildobjekt 7">
            <a:extLst>
              <a:ext uri="{FF2B5EF4-FFF2-40B4-BE49-F238E27FC236}">
                <a16:creationId xmlns:a16="http://schemas.microsoft.com/office/drawing/2014/main" id="{B45E0E22-4684-584D-B225-38BF62C9167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2300" y="6242746"/>
            <a:ext cx="1077912" cy="358081"/>
          </a:xfrm>
          <a:prstGeom prst="rect">
            <a:avLst/>
          </a:prstGeom>
        </p:spPr>
      </p:pic>
      <p:sp>
        <p:nvSpPr>
          <p:cNvPr id="4" name="Rubrik 3">
            <a:extLst>
              <a:ext uri="{FF2B5EF4-FFF2-40B4-BE49-F238E27FC236}">
                <a16:creationId xmlns:a16="http://schemas.microsoft.com/office/drawing/2014/main" id="{519880DC-796D-80AC-6183-EF1E7A8A6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70930"/>
            <a:ext cx="10515600" cy="1754326"/>
          </a:xfrm>
        </p:spPr>
        <p:txBody>
          <a:bodyPr>
            <a:spAutoFit/>
          </a:bodyPr>
          <a:lstStyle>
            <a:lvl1pPr algn="ctr">
              <a:defRPr sz="6000" baseline="0">
                <a:solidFill>
                  <a:schemeClr val="bg1"/>
                </a:solidFill>
              </a:defRPr>
            </a:lvl1pPr>
          </a:lstStyle>
          <a:p>
            <a:r>
              <a:rPr lang="sv-SE"/>
              <a:t>Klicka här för att ändra mall för rubrikformat</a:t>
            </a:r>
          </a:p>
        </p:txBody>
      </p:sp>
    </p:spTree>
    <p:extLst>
      <p:ext uri="{BB962C8B-B14F-4D97-AF65-F5344CB8AC3E}">
        <p14:creationId xmlns:p14="http://schemas.microsoft.com/office/powerpoint/2010/main" val="399335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 + text on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ktangel 1">
            <a:extLst>
              <a:ext uri="{FF2B5EF4-FFF2-40B4-BE49-F238E27FC236}">
                <a16:creationId xmlns:a16="http://schemas.microsoft.com/office/drawing/2014/main" id="{3B085E7A-13F3-FA46-8A6A-1779D93E7A71}"/>
              </a:ext>
            </a:extLst>
          </p:cNvPr>
          <p:cNvSpPr/>
          <p:nvPr userDrawn="1"/>
        </p:nvSpPr>
        <p:spPr>
          <a:xfrm>
            <a:off x="10485620" y="0"/>
            <a:ext cx="170638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pic>
        <p:nvPicPr>
          <p:cNvPr id="15" name="Bildobjekt 14">
            <a:extLst>
              <a:ext uri="{FF2B5EF4-FFF2-40B4-BE49-F238E27FC236}">
                <a16:creationId xmlns:a16="http://schemas.microsoft.com/office/drawing/2014/main" id="{F77D3DF4-6ABB-8442-B568-0BA625AB8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2300" y="6242746"/>
            <a:ext cx="1077912" cy="358081"/>
          </a:xfrm>
          <a:prstGeom prst="rect">
            <a:avLst/>
          </a:prstGeom>
        </p:spPr>
      </p:pic>
      <p:sp>
        <p:nvSpPr>
          <p:cNvPr id="3" name="Rubrik 3">
            <a:extLst>
              <a:ext uri="{FF2B5EF4-FFF2-40B4-BE49-F238E27FC236}">
                <a16:creationId xmlns:a16="http://schemas.microsoft.com/office/drawing/2014/main" id="{CB0FA37E-C0E5-0971-1585-8CD06DCFE5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9085521" cy="1325563"/>
          </a:xfrm>
        </p:spPr>
        <p:txBody>
          <a:bodyPr/>
          <a:lstStyle>
            <a:lvl1pPr>
              <a:defRPr baseline="0">
                <a:solidFill>
                  <a:srgbClr val="000000"/>
                </a:solidFill>
              </a:defRPr>
            </a:lvl1pPr>
          </a:lstStyle>
          <a:p>
            <a:r>
              <a:rPr lang="sv-SE"/>
              <a:t>Klicka här för att ändra mall för rubrikformat</a:t>
            </a:r>
          </a:p>
        </p:txBody>
      </p:sp>
      <p:sp>
        <p:nvSpPr>
          <p:cNvPr id="5" name="Platshållare för text 8">
            <a:extLst>
              <a:ext uri="{FF2B5EF4-FFF2-40B4-BE49-F238E27FC236}">
                <a16:creationId xmlns:a16="http://schemas.microsoft.com/office/drawing/2014/main" id="{E4320BBD-9AA7-DDEA-436C-D92FE8ADA42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1825200"/>
            <a:ext cx="9085521" cy="4352400"/>
          </a:xfrm>
        </p:spPr>
        <p:txBody>
          <a:bodyPr/>
          <a:lstStyle>
            <a:lvl1pPr marL="228600" indent="-228600">
              <a:buFont typeface="Wingdings" panose="05000000000000000000" pitchFamily="2" charset="2"/>
              <a:buChar char="q"/>
              <a:defRPr baseline="0">
                <a:solidFill>
                  <a:srgbClr val="000000"/>
                </a:solidFill>
              </a:defRPr>
            </a:lvl1pPr>
            <a:lvl2pPr marL="685800" indent="-228600">
              <a:buFont typeface="Wingdings" panose="05000000000000000000" pitchFamily="2" charset="2"/>
              <a:buChar char="q"/>
              <a:defRPr baseline="0">
                <a:solidFill>
                  <a:srgbClr val="000000"/>
                </a:solidFill>
              </a:defRPr>
            </a:lvl2pPr>
            <a:lvl3pPr marL="1143000" indent="-228600">
              <a:buFont typeface="Wingdings" panose="05000000000000000000" pitchFamily="2" charset="2"/>
              <a:buChar char="q"/>
              <a:defRPr baseline="0">
                <a:solidFill>
                  <a:srgbClr val="000000"/>
                </a:solidFill>
              </a:defRPr>
            </a:lvl3pPr>
            <a:lvl4pPr marL="1600200" indent="-228600">
              <a:buFont typeface="Wingdings" panose="05000000000000000000" pitchFamily="2" charset="2"/>
              <a:buChar char="q"/>
              <a:defRPr baseline="0">
                <a:solidFill>
                  <a:srgbClr val="000000"/>
                </a:solidFill>
              </a:defRPr>
            </a:lvl4pPr>
            <a:lvl5pPr marL="2057400" indent="-228600">
              <a:buFont typeface="Wingdings" panose="05000000000000000000" pitchFamily="2" charset="2"/>
              <a:buChar char="q"/>
              <a:defRPr baseline="0">
                <a:solidFill>
                  <a:srgbClr val="000000"/>
                </a:solidFill>
              </a:defRPr>
            </a:lvl5pPr>
          </a:lstStyle>
          <a:p>
            <a:pPr lvl="0"/>
            <a:r>
              <a:rPr lang="sv-SE"/>
              <a:t>Klicka här för att ändra format på bakgrundstexten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</p:spTree>
    <p:extLst>
      <p:ext uri="{BB962C8B-B14F-4D97-AF65-F5344CB8AC3E}">
        <p14:creationId xmlns:p14="http://schemas.microsoft.com/office/powerpoint/2010/main" val="31276908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 + text on whi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ktangel 1">
            <a:extLst>
              <a:ext uri="{FF2B5EF4-FFF2-40B4-BE49-F238E27FC236}">
                <a16:creationId xmlns:a16="http://schemas.microsoft.com/office/drawing/2014/main" id="{3B085E7A-13F3-FA46-8A6A-1779D93E7A71}"/>
              </a:ext>
            </a:extLst>
          </p:cNvPr>
          <p:cNvSpPr/>
          <p:nvPr userDrawn="1"/>
        </p:nvSpPr>
        <p:spPr>
          <a:xfrm>
            <a:off x="0" y="6056026"/>
            <a:ext cx="12192000" cy="80197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v-SE" b="1"/>
              <a:t>NSLS II-MAX IV Workshop</a:t>
            </a:r>
          </a:p>
        </p:txBody>
      </p:sp>
      <p:pic>
        <p:nvPicPr>
          <p:cNvPr id="15" name="Bildobjekt 14">
            <a:extLst>
              <a:ext uri="{FF2B5EF4-FFF2-40B4-BE49-F238E27FC236}">
                <a16:creationId xmlns:a16="http://schemas.microsoft.com/office/drawing/2014/main" id="{F77D3DF4-6ABB-8442-B568-0BA625AB8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2300" y="6242746"/>
            <a:ext cx="1077912" cy="358081"/>
          </a:xfrm>
          <a:prstGeom prst="rect">
            <a:avLst/>
          </a:prstGeom>
        </p:spPr>
      </p:pic>
      <p:sp>
        <p:nvSpPr>
          <p:cNvPr id="3" name="Rubrik 3">
            <a:extLst>
              <a:ext uri="{FF2B5EF4-FFF2-40B4-BE49-F238E27FC236}">
                <a16:creationId xmlns:a16="http://schemas.microsoft.com/office/drawing/2014/main" id="{6983A65E-6342-9B97-A3EC-31148331E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481930" cy="1325563"/>
          </a:xfrm>
        </p:spPr>
        <p:txBody>
          <a:bodyPr/>
          <a:lstStyle>
            <a:lvl1pPr>
              <a:defRPr baseline="0">
                <a:solidFill>
                  <a:srgbClr val="000000"/>
                </a:solidFill>
              </a:defRPr>
            </a:lvl1pPr>
          </a:lstStyle>
          <a:p>
            <a:r>
              <a:rPr lang="sv-SE"/>
              <a:t>Klicka här för att ändra mall för rubrikformat</a:t>
            </a:r>
          </a:p>
        </p:txBody>
      </p:sp>
      <p:sp>
        <p:nvSpPr>
          <p:cNvPr id="6" name="Platshållare för text 8">
            <a:extLst>
              <a:ext uri="{FF2B5EF4-FFF2-40B4-BE49-F238E27FC236}">
                <a16:creationId xmlns:a16="http://schemas.microsoft.com/office/drawing/2014/main" id="{E0AB5566-6C50-2E2E-E529-0F7BC6B33EF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1825200"/>
            <a:ext cx="10481930" cy="3973653"/>
          </a:xfrm>
        </p:spPr>
        <p:txBody>
          <a:bodyPr/>
          <a:lstStyle>
            <a:lvl1pPr marL="228600" indent="-228600">
              <a:buFont typeface="Wingdings" panose="05000000000000000000" pitchFamily="2" charset="2"/>
              <a:buChar char="q"/>
              <a:defRPr baseline="0">
                <a:solidFill>
                  <a:srgbClr val="000000"/>
                </a:solidFill>
              </a:defRPr>
            </a:lvl1pPr>
            <a:lvl2pPr marL="685800" indent="-228600">
              <a:buFont typeface="Wingdings" panose="05000000000000000000" pitchFamily="2" charset="2"/>
              <a:buChar char="q"/>
              <a:defRPr baseline="0">
                <a:solidFill>
                  <a:srgbClr val="000000"/>
                </a:solidFill>
              </a:defRPr>
            </a:lvl2pPr>
            <a:lvl3pPr marL="1143000" indent="-228600">
              <a:buFont typeface="Wingdings" panose="05000000000000000000" pitchFamily="2" charset="2"/>
              <a:buChar char="q"/>
              <a:defRPr baseline="0">
                <a:solidFill>
                  <a:srgbClr val="000000"/>
                </a:solidFill>
              </a:defRPr>
            </a:lvl3pPr>
            <a:lvl4pPr marL="1600200" indent="-228600">
              <a:buFont typeface="Wingdings" panose="05000000000000000000" pitchFamily="2" charset="2"/>
              <a:buChar char="q"/>
              <a:defRPr baseline="0">
                <a:solidFill>
                  <a:srgbClr val="000000"/>
                </a:solidFill>
              </a:defRPr>
            </a:lvl4pPr>
            <a:lvl5pPr marL="2057400" indent="-228600">
              <a:buFont typeface="Wingdings" panose="05000000000000000000" pitchFamily="2" charset="2"/>
              <a:buChar char="q"/>
              <a:defRPr baseline="0">
                <a:solidFill>
                  <a:srgbClr val="000000"/>
                </a:solidFill>
              </a:defRPr>
            </a:lvl5pPr>
          </a:lstStyle>
          <a:p>
            <a:pPr lvl="0"/>
            <a:r>
              <a:rPr lang="sv-SE"/>
              <a:t>Klicka här för att ändra format på bakgrundstexten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9" name="TextBox 8"/>
          <p:cNvSpPr txBox="1"/>
          <p:nvPr userDrawn="1"/>
        </p:nvSpPr>
        <p:spPr>
          <a:xfrm>
            <a:off x="156755" y="6272347"/>
            <a:ext cx="1124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Oct. 2026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99E2B9-33C2-36C6-4DF3-FA15292DC5F4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1238126" y="6492875"/>
            <a:ext cx="492512" cy="365125"/>
          </a:xfrm>
        </p:spPr>
        <p:txBody>
          <a:bodyPr/>
          <a:lstStyle>
            <a:lvl1pPr>
              <a:defRPr sz="1600">
                <a:solidFill>
                  <a:schemeClr val="bg1"/>
                </a:solidFill>
              </a:defRPr>
            </a:lvl1pPr>
          </a:lstStyle>
          <a:p>
            <a:fld id="{B60D0738-23DA-A745-9B84-DD183761B38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7835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0D0738-23DA-A745-9B84-DD183761B382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968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rubrik 1">
            <a:extLst>
              <a:ext uri="{FF2B5EF4-FFF2-40B4-BE49-F238E27FC236}">
                <a16:creationId xmlns:a16="http://schemas.microsoft.com/office/drawing/2014/main" id="{A7C097BC-5D24-D541-B7D2-C97D9E4F7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noProof="0" err="1"/>
              <a:t>Klicka</a:t>
            </a:r>
            <a:r>
              <a:rPr lang="en-GB" noProof="0"/>
              <a:t> </a:t>
            </a:r>
            <a:r>
              <a:rPr lang="en-GB" noProof="0" err="1"/>
              <a:t>här</a:t>
            </a:r>
            <a:r>
              <a:rPr lang="en-GB" noProof="0"/>
              <a:t> för </a:t>
            </a:r>
            <a:r>
              <a:rPr lang="en-GB" noProof="0" err="1"/>
              <a:t>att</a:t>
            </a:r>
            <a:r>
              <a:rPr lang="en-GB" noProof="0"/>
              <a:t> </a:t>
            </a:r>
            <a:r>
              <a:rPr lang="en-GB" noProof="0" err="1"/>
              <a:t>ändra</a:t>
            </a:r>
            <a:r>
              <a:rPr lang="en-GB" noProof="0"/>
              <a:t> mall för </a:t>
            </a:r>
            <a:r>
              <a:rPr lang="en-GB" noProof="0" err="1"/>
              <a:t>rubrikformat</a:t>
            </a:r>
            <a:endParaRPr lang="en-GB" noProof="0"/>
          </a:p>
        </p:txBody>
      </p:sp>
      <p:sp>
        <p:nvSpPr>
          <p:cNvPr id="3" name="Platshållare för text 2">
            <a:extLst>
              <a:ext uri="{FF2B5EF4-FFF2-40B4-BE49-F238E27FC236}">
                <a16:creationId xmlns:a16="http://schemas.microsoft.com/office/drawing/2014/main" id="{DFE01D72-6C88-5D46-A46C-E622231482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err="1"/>
              <a:t>Klicka</a:t>
            </a:r>
            <a:r>
              <a:rPr lang="en-GB" noProof="0"/>
              <a:t> </a:t>
            </a:r>
            <a:r>
              <a:rPr lang="en-GB" noProof="0" err="1"/>
              <a:t>här</a:t>
            </a:r>
            <a:r>
              <a:rPr lang="en-GB" noProof="0"/>
              <a:t> för </a:t>
            </a:r>
            <a:r>
              <a:rPr lang="en-GB" noProof="0" err="1"/>
              <a:t>att</a:t>
            </a:r>
            <a:r>
              <a:rPr lang="en-GB" noProof="0"/>
              <a:t> </a:t>
            </a:r>
            <a:r>
              <a:rPr lang="en-GB" noProof="0" err="1"/>
              <a:t>ändra</a:t>
            </a:r>
            <a:r>
              <a:rPr lang="en-GB" noProof="0"/>
              <a:t> format </a:t>
            </a:r>
            <a:r>
              <a:rPr lang="en-GB" noProof="0" err="1"/>
              <a:t>på</a:t>
            </a:r>
            <a:r>
              <a:rPr lang="en-GB" noProof="0"/>
              <a:t> </a:t>
            </a:r>
            <a:r>
              <a:rPr lang="en-GB" noProof="0" err="1"/>
              <a:t>bakgrundstexten</a:t>
            </a:r>
            <a:endParaRPr lang="en-GB" noProof="0"/>
          </a:p>
          <a:p>
            <a:pPr lvl="1"/>
            <a:r>
              <a:rPr lang="en-GB" noProof="0" err="1"/>
              <a:t>Nivå</a:t>
            </a:r>
            <a:r>
              <a:rPr lang="en-GB" noProof="0"/>
              <a:t> </a:t>
            </a:r>
            <a:r>
              <a:rPr lang="en-GB" noProof="0" err="1"/>
              <a:t>två</a:t>
            </a:r>
            <a:endParaRPr lang="en-GB" noProof="0"/>
          </a:p>
          <a:p>
            <a:pPr lvl="2"/>
            <a:r>
              <a:rPr lang="en-GB" noProof="0" err="1"/>
              <a:t>Nivå</a:t>
            </a:r>
            <a:r>
              <a:rPr lang="en-GB" noProof="0"/>
              <a:t> </a:t>
            </a:r>
            <a:r>
              <a:rPr lang="en-GB" noProof="0" err="1"/>
              <a:t>tre</a:t>
            </a:r>
            <a:endParaRPr lang="en-GB" noProof="0"/>
          </a:p>
          <a:p>
            <a:pPr lvl="3"/>
            <a:r>
              <a:rPr lang="en-GB" noProof="0" err="1"/>
              <a:t>Nivå</a:t>
            </a:r>
            <a:r>
              <a:rPr lang="en-GB" noProof="0"/>
              <a:t> </a:t>
            </a:r>
            <a:r>
              <a:rPr lang="en-GB" noProof="0" err="1"/>
              <a:t>fyra</a:t>
            </a:r>
            <a:endParaRPr lang="en-GB" noProof="0"/>
          </a:p>
          <a:p>
            <a:pPr lvl="4"/>
            <a:r>
              <a:rPr lang="en-GB" noProof="0" err="1"/>
              <a:t>Nivå</a:t>
            </a:r>
            <a:r>
              <a:rPr lang="en-GB" noProof="0"/>
              <a:t> fem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B1C5F608-2730-2040-AD18-5009FBBA01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32EB5182-753F-E241-94A2-937B30B2D8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0D0738-23DA-A745-9B84-DD183761B382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6437" y="0"/>
            <a:ext cx="1325563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557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96" r:id="rId2"/>
    <p:sldLayoutId id="2147483691" r:id="rId3"/>
    <p:sldLayoutId id="2147483698" r:id="rId4"/>
    <p:sldLayoutId id="2147483699" r:id="rId5"/>
  </p:sldLayoutIdLst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baseline="0">
          <a:solidFill>
            <a:schemeClr val="tx1"/>
          </a:solidFill>
          <a:latin typeface="Maven Pro Medium" pitchFamily="2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q"/>
        <a:defRPr sz="2800" b="0" i="0" kern="1200">
          <a:solidFill>
            <a:schemeClr val="tx1"/>
          </a:solidFill>
          <a:latin typeface="Maven Pro Medium" pitchFamily="2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q"/>
        <a:defRPr sz="2400" b="0" i="0" kern="1200">
          <a:solidFill>
            <a:schemeClr val="tx1"/>
          </a:solidFill>
          <a:latin typeface="Maven Pro Medium" pitchFamily="2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q"/>
        <a:defRPr sz="2000" b="0" i="0" kern="1200">
          <a:solidFill>
            <a:schemeClr val="tx1"/>
          </a:solidFill>
          <a:latin typeface="Maven Pro Medium" pitchFamily="2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q"/>
        <a:defRPr sz="1800" b="0" i="0" kern="1200">
          <a:solidFill>
            <a:schemeClr val="tx1"/>
          </a:solidFill>
          <a:latin typeface="Maven Pro Medium" pitchFamily="2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q"/>
        <a:defRPr sz="1800" b="0" i="0" kern="1200">
          <a:solidFill>
            <a:schemeClr val="tx1"/>
          </a:solidFill>
          <a:latin typeface="Maven Pro Medium" pitchFamily="2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v-S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2887" userDrawn="1">
          <p15:clr>
            <a:srgbClr val="F26B43"/>
          </p15:clr>
        </p15:guide>
        <p15:guide id="3" pos="4793" userDrawn="1">
          <p15:clr>
            <a:srgbClr val="F26B43"/>
          </p15:clr>
        </p15:guide>
        <p15:guide id="4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1.png"/><Relationship Id="rId4" Type="http://schemas.openxmlformats.org/officeDocument/2006/relationships/image" Target="../media/image20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tif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C273A-1A83-6052-8573-AC8B88412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665" y="1985927"/>
            <a:ext cx="10515600" cy="923330"/>
          </a:xfrm>
        </p:spPr>
        <p:txBody>
          <a:bodyPr/>
          <a:lstStyle/>
          <a:p>
            <a:r>
              <a:rPr lang="sv-SE"/>
              <a:t>Mechanical integration</a:t>
            </a:r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2234780" y="3437522"/>
            <a:ext cx="79167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>
                <a:solidFill>
                  <a:schemeClr val="bg1"/>
                </a:solidFill>
              </a:rPr>
              <a:t>NSLS II-MAX IV workshop</a:t>
            </a:r>
          </a:p>
          <a:p>
            <a:pPr algn="ctr"/>
            <a:r>
              <a:rPr lang="en-GB" sz="3600" b="1">
                <a:solidFill>
                  <a:schemeClr val="bg1"/>
                </a:solidFill>
              </a:rPr>
              <a:t>5-6 Oct. 2026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44011" y="5166116"/>
            <a:ext cx="184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000" b="1" i="1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858137" y="5104561"/>
            <a:ext cx="4767725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>
                <a:solidFill>
                  <a:schemeClr val="bg1"/>
                </a:solidFill>
              </a:rPr>
              <a:t>Karl Åhnberg on behalf of Design Office </a:t>
            </a:r>
          </a:p>
        </p:txBody>
      </p:sp>
    </p:spTree>
    <p:extLst>
      <p:ext uri="{BB962C8B-B14F-4D97-AF65-F5344CB8AC3E}">
        <p14:creationId xmlns:p14="http://schemas.microsoft.com/office/powerpoint/2010/main" val="2820082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Outline	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fontScale="5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Beam path comparison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Reusing vacuum chambers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Lattice fly by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Installation procedure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/>
              <a:t>Standard achromat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/>
              <a:t>Removing top half magnet cells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/>
              <a:t>Local strongback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/>
              <a:t>Removing bottom half of magnet cells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/>
              <a:t>Vacuum work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/>
              <a:t>Installing new bottom half magnet cells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/>
              <a:t>Installing new top half magnet cells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Integration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Raytracing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Clearance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Mock up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Conclusions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0C5828-8CF3-2619-D16E-B9F4EB26E92D}"/>
              </a:ext>
            </a:extLst>
          </p:cNvPr>
          <p:cNvSpPr txBox="1"/>
          <p:nvPr/>
        </p:nvSpPr>
        <p:spPr>
          <a:xfrm>
            <a:off x="9955850" y="6373737"/>
            <a:ext cx="576841" cy="3204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193288-6045-60A8-ABD2-32E812E27734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1696618" y="6512248"/>
            <a:ext cx="492512" cy="365125"/>
          </a:xfrm>
        </p:spPr>
        <p:txBody>
          <a:bodyPr/>
          <a:lstStyle/>
          <a:p>
            <a:pPr algn="ctr"/>
            <a:fld id="{B60D0738-23DA-A745-9B84-DD183761B382}" type="slidenum">
              <a:rPr lang="en-GB" smtClean="0">
                <a:solidFill>
                  <a:srgbClr val="F2F2F2"/>
                </a:solidFill>
              </a:rPr>
              <a:pPr algn="ctr"/>
              <a:t>2</a:t>
            </a:fld>
            <a:endParaRPr lang="en-US">
              <a:solidFill>
                <a:srgbClr val="F2F2F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684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/>
    </mc:Choice>
    <mc:Fallback>
      <p:transition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88076-B710-F925-3196-5E9739070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481930" cy="1003346"/>
          </a:xfrm>
        </p:spPr>
        <p:txBody>
          <a:bodyPr/>
          <a:lstStyle/>
          <a:p>
            <a:r>
              <a:rPr lang="en-GB"/>
              <a:t>Beam path comparison</a:t>
            </a:r>
            <a:endParaRPr lang="en-S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E2FBBA-94AD-80EB-1A6B-F3A23D063DEB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3</a:t>
            </a:fld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8BA5E2E-ACEF-D3E2-2A0D-90260C3969A9}"/>
              </a:ext>
            </a:extLst>
          </p:cNvPr>
          <p:cNvGrpSpPr/>
          <p:nvPr/>
        </p:nvGrpSpPr>
        <p:grpSpPr>
          <a:xfrm>
            <a:off x="194133" y="3685917"/>
            <a:ext cx="7460457" cy="1917364"/>
            <a:chOff x="256537" y="2815966"/>
            <a:chExt cx="11803734" cy="3033601"/>
          </a:xfrm>
        </p:grpSpPr>
        <p:pic>
          <p:nvPicPr>
            <p:cNvPr id="107" name="Picture 106">
              <a:extLst>
                <a:ext uri="{FF2B5EF4-FFF2-40B4-BE49-F238E27FC236}">
                  <a16:creationId xmlns:a16="http://schemas.microsoft.com/office/drawing/2014/main" id="{22C5859C-645C-A2CD-F0F9-ECB94036F60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1303" y="4807288"/>
              <a:ext cx="11688968" cy="1042279"/>
            </a:xfrm>
            <a:prstGeom prst="rect">
              <a:avLst/>
            </a:prstGeom>
          </p:spPr>
        </p:pic>
        <p:sp>
          <p:nvSpPr>
            <p:cNvPr id="108" name="TextBox 107">
              <a:extLst>
                <a:ext uri="{FF2B5EF4-FFF2-40B4-BE49-F238E27FC236}">
                  <a16:creationId xmlns:a16="http://schemas.microsoft.com/office/drawing/2014/main" id="{B4E7E443-E0F0-E370-53AC-E66434C134C3}"/>
                </a:ext>
              </a:extLst>
            </p:cNvPr>
            <p:cNvSpPr txBox="1"/>
            <p:nvPr/>
          </p:nvSpPr>
          <p:spPr>
            <a:xfrm>
              <a:off x="256537" y="4631409"/>
              <a:ext cx="3778546" cy="5843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/>
                <a:t>MAX 4</a:t>
              </a:r>
              <a:r>
                <a:rPr lang="en-GB" b="1" baseline="30000"/>
                <a:t>U</a:t>
              </a:r>
              <a:r>
                <a:rPr lang="en-GB" b="1"/>
                <a:t> </a:t>
              </a:r>
              <a:r>
                <a:rPr lang="en-GB" sz="1400" b="1"/>
                <a:t>Lattice</a:t>
              </a:r>
              <a:endParaRPr lang="en-GB" b="1"/>
            </a:p>
          </p:txBody>
        </p:sp>
        <p:grpSp>
          <p:nvGrpSpPr>
            <p:cNvPr id="109" name="Group 108">
              <a:extLst>
                <a:ext uri="{FF2B5EF4-FFF2-40B4-BE49-F238E27FC236}">
                  <a16:creationId xmlns:a16="http://schemas.microsoft.com/office/drawing/2014/main" id="{7CBE11A9-F41E-3626-8335-AD8512C31EF7}"/>
                </a:ext>
              </a:extLst>
            </p:cNvPr>
            <p:cNvGrpSpPr/>
            <p:nvPr/>
          </p:nvGrpSpPr>
          <p:grpSpPr>
            <a:xfrm>
              <a:off x="371303" y="2815966"/>
              <a:ext cx="11688968" cy="1724622"/>
              <a:chOff x="100965" y="1637266"/>
              <a:chExt cx="12257723" cy="1808538"/>
            </a:xfrm>
          </p:grpSpPr>
          <p:pic>
            <p:nvPicPr>
              <p:cNvPr id="110" name="Picture 109">
                <a:extLst>
                  <a:ext uri="{FF2B5EF4-FFF2-40B4-BE49-F238E27FC236}">
                    <a16:creationId xmlns:a16="http://schemas.microsoft.com/office/drawing/2014/main" id="{878121E7-2860-6AD6-3AC4-2E209ECD017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0965" y="2198981"/>
                <a:ext cx="12257723" cy="1246823"/>
              </a:xfrm>
              <a:prstGeom prst="rect">
                <a:avLst/>
              </a:prstGeom>
            </p:spPr>
          </p:pic>
          <p:sp>
            <p:nvSpPr>
              <p:cNvPr id="111" name="TextBox 110">
                <a:extLst>
                  <a:ext uri="{FF2B5EF4-FFF2-40B4-BE49-F238E27FC236}">
                    <a16:creationId xmlns:a16="http://schemas.microsoft.com/office/drawing/2014/main" id="{C6557AE9-1DDC-BBFB-2286-CFDDD15A8476}"/>
                  </a:ext>
                </a:extLst>
              </p:cNvPr>
              <p:cNvSpPr txBox="1"/>
              <p:nvPr/>
            </p:nvSpPr>
            <p:spPr>
              <a:xfrm>
                <a:off x="100965" y="1637266"/>
                <a:ext cx="4389903" cy="5106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400" b="1"/>
                  <a:t>Current Lattice (half achromat)</a:t>
                </a:r>
              </a:p>
            </p:txBody>
          </p:sp>
        </p:grp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14263C4-3E3F-9384-FEE3-89080A05AFB0}"/>
              </a:ext>
            </a:extLst>
          </p:cNvPr>
          <p:cNvSpPr txBox="1"/>
          <p:nvPr/>
        </p:nvSpPr>
        <p:spPr>
          <a:xfrm>
            <a:off x="509178" y="1254266"/>
            <a:ext cx="670615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>
                <a:latin typeface="Maven Pro Medium"/>
              </a:rPr>
              <a:t>The maximum offset between R3 and MAX4</a:t>
            </a:r>
            <a:r>
              <a:rPr lang="en-US" sz="1800" baseline="30000">
                <a:latin typeface="Maven Pro Medium"/>
              </a:rPr>
              <a:t>U</a:t>
            </a:r>
            <a:r>
              <a:rPr lang="en-US" sz="1800">
                <a:latin typeface="Maven Pro Medium"/>
              </a:rPr>
              <a:t> (TDR-1 lattice) orbits (including bending) is 22 mm (in the middle of the arc). </a:t>
            </a:r>
          </a:p>
          <a:p>
            <a:endParaRPr lang="en-US" b="1">
              <a:solidFill>
                <a:srgbClr val="FF0000"/>
              </a:solidFill>
              <a:latin typeface="Maven Pro Medium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0000"/>
                </a:solidFill>
                <a:highlight>
                  <a:srgbClr val="FFFFFF"/>
                </a:highlight>
                <a:latin typeface="Maven Pro Medium"/>
              </a:rPr>
              <a:t>The vacuum chambers will be shifted outwards and bent to follow the new orbit.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0000"/>
                </a:solidFill>
                <a:highlight>
                  <a:srgbClr val="FFFFFF"/>
                </a:highlight>
                <a:latin typeface="Maven Pro Medium"/>
              </a:rPr>
              <a:t>After shifting the vacuum chambers, the maximum transversal axis difference in the middle of the arc is 5 mm. Therefore,  some chambers will be bent by 5 mm maximum. </a:t>
            </a:r>
            <a:endParaRPr lang="en-US" sz="1800">
              <a:solidFill>
                <a:srgbClr val="000000"/>
              </a:solidFill>
              <a:highlight>
                <a:srgbClr val="FFFFFF"/>
              </a:highlight>
              <a:latin typeface="Maven Pro Medium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8F1E0FA-B229-FDF7-5A6B-98E9620B8DF8}"/>
              </a:ext>
            </a:extLst>
          </p:cNvPr>
          <p:cNvGrpSpPr/>
          <p:nvPr/>
        </p:nvGrpSpPr>
        <p:grpSpPr>
          <a:xfrm>
            <a:off x="7573434" y="1519767"/>
            <a:ext cx="4476152" cy="4220633"/>
            <a:chOff x="7569200" y="1816100"/>
            <a:chExt cx="4476152" cy="4220633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0B8CC715-2B83-856B-25E6-B5A2C7C93F16}"/>
                </a:ext>
              </a:extLst>
            </p:cNvPr>
            <p:cNvGrpSpPr/>
            <p:nvPr/>
          </p:nvGrpSpPr>
          <p:grpSpPr>
            <a:xfrm>
              <a:off x="7654590" y="1936569"/>
              <a:ext cx="4390762" cy="3972111"/>
              <a:chOff x="7654590" y="1936569"/>
              <a:chExt cx="4390762" cy="3972111"/>
            </a:xfrm>
          </p:grpSpPr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D2A79D5B-6DA2-93E7-C90E-6CD9E5050DA8}"/>
                  </a:ext>
                </a:extLst>
              </p:cNvPr>
              <p:cNvGrpSpPr/>
              <p:nvPr/>
            </p:nvGrpSpPr>
            <p:grpSpPr>
              <a:xfrm>
                <a:off x="7807936" y="2083643"/>
                <a:ext cx="4237416" cy="3825037"/>
                <a:chOff x="7807936" y="2083643"/>
                <a:chExt cx="4237416" cy="3825037"/>
              </a:xfrm>
            </p:grpSpPr>
            <p:grpSp>
              <p:nvGrpSpPr>
                <p:cNvPr id="17" name="Group 16">
                  <a:extLst>
                    <a:ext uri="{FF2B5EF4-FFF2-40B4-BE49-F238E27FC236}">
                      <a16:creationId xmlns:a16="http://schemas.microsoft.com/office/drawing/2014/main" id="{687BFE0B-E5BF-3B72-EBE1-143A82C1B47B}"/>
                    </a:ext>
                  </a:extLst>
                </p:cNvPr>
                <p:cNvGrpSpPr/>
                <p:nvPr/>
              </p:nvGrpSpPr>
              <p:grpSpPr>
                <a:xfrm>
                  <a:off x="7807936" y="2083643"/>
                  <a:ext cx="4237416" cy="3356977"/>
                  <a:chOff x="6937991" y="1274433"/>
                  <a:chExt cx="4237416" cy="3356977"/>
                </a:xfrm>
              </p:grpSpPr>
              <p:grpSp>
                <p:nvGrpSpPr>
                  <p:cNvPr id="11" name="Group 10">
                    <a:extLst>
                      <a:ext uri="{FF2B5EF4-FFF2-40B4-BE49-F238E27FC236}">
                        <a16:creationId xmlns:a16="http://schemas.microsoft.com/office/drawing/2014/main" id="{480336E0-1695-BB7A-7109-2C1092031147}"/>
                      </a:ext>
                    </a:extLst>
                  </p:cNvPr>
                  <p:cNvGrpSpPr/>
                  <p:nvPr/>
                </p:nvGrpSpPr>
                <p:grpSpPr>
                  <a:xfrm>
                    <a:off x="6937991" y="1274433"/>
                    <a:ext cx="4237416" cy="3356977"/>
                    <a:chOff x="6934200" y="1274433"/>
                    <a:chExt cx="4237416" cy="3356977"/>
                  </a:xfrm>
                </p:grpSpPr>
                <p:pic>
                  <p:nvPicPr>
                    <p:cNvPr id="106" name="Picture 105">
                      <a:extLst>
                        <a:ext uri="{FF2B5EF4-FFF2-40B4-BE49-F238E27FC236}">
                          <a16:creationId xmlns:a16="http://schemas.microsoft.com/office/drawing/2014/main" id="{A4A48B80-CAD6-2854-F017-FB33A2B6C068}"/>
                        </a:ex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4"/>
                    <a:stretch>
                      <a:fillRect/>
                    </a:stretch>
                  </p:blipFill>
                  <p:spPr>
                    <a:xfrm>
                      <a:off x="6934200" y="1484238"/>
                      <a:ext cx="4237416" cy="3147172"/>
                    </a:xfrm>
                    <a:prstGeom prst="rect">
                      <a:avLst/>
                    </a:prstGeom>
                  </p:spPr>
                </p:pic>
                <p:sp>
                  <p:nvSpPr>
                    <p:cNvPr id="8" name="TextBox 7">
                      <a:extLst>
                        <a:ext uri="{FF2B5EF4-FFF2-40B4-BE49-F238E27FC236}">
                          <a16:creationId xmlns:a16="http://schemas.microsoft.com/office/drawing/2014/main" id="{4D7D6E15-C55A-2F94-3EFB-A1E9760ECD1A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9505485" y="1274433"/>
                      <a:ext cx="1394837" cy="461665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>
                      <a:solidFill>
                        <a:srgbClr val="C00000"/>
                      </a:solidFill>
                    </a:ln>
                  </p:spPr>
                  <p:txBody>
                    <a:bodyPr wrap="square">
                      <a:spAutoFit/>
                    </a:bodyPr>
                    <a:lstStyle/>
                    <a:p>
                      <a:r>
                        <a:rPr lang="en-US" sz="1200">
                          <a:solidFill>
                            <a:srgbClr val="FF0000"/>
                          </a:solidFill>
                          <a:latin typeface="Maven Pro Medium"/>
                        </a:rPr>
                        <a:t>maximum relative orbit offset 22 mm</a:t>
                      </a:r>
                      <a:endParaRPr lang="en-SE" sz="1200">
                        <a:solidFill>
                          <a:srgbClr val="FF0000"/>
                        </a:solidFill>
                      </a:endParaRPr>
                    </a:p>
                  </p:txBody>
                </p:sp>
                <p:cxnSp>
                  <p:nvCxnSpPr>
                    <p:cNvPr id="10" name="Straight Arrow Connector 9">
                      <a:extLst>
                        <a:ext uri="{FF2B5EF4-FFF2-40B4-BE49-F238E27FC236}">
                          <a16:creationId xmlns:a16="http://schemas.microsoft.com/office/drawing/2014/main" id="{A6877193-0FE5-9EEE-4E0C-048B4DAA5F1A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8912682" y="1690688"/>
                      <a:ext cx="583341" cy="335588"/>
                    </a:xfrm>
                    <a:prstGeom prst="straightConnector1">
                      <a:avLst/>
                    </a:prstGeom>
                    <a:ln w="28575">
                      <a:solidFill>
                        <a:srgbClr val="FF0000"/>
                      </a:solidFill>
                      <a:tailEnd type="triangle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7" name="Left Brace 6">
                    <a:extLst>
                      <a:ext uri="{FF2B5EF4-FFF2-40B4-BE49-F238E27FC236}">
                        <a16:creationId xmlns:a16="http://schemas.microsoft.com/office/drawing/2014/main" id="{7C19208C-5D91-0299-C11F-24674454D2D8}"/>
                      </a:ext>
                    </a:extLst>
                  </p:cNvPr>
                  <p:cNvSpPr/>
                  <p:nvPr/>
                </p:nvSpPr>
                <p:spPr>
                  <a:xfrm>
                    <a:off x="8298286" y="2026276"/>
                    <a:ext cx="366814" cy="361978"/>
                  </a:xfrm>
                  <a:prstGeom prst="leftBrace">
                    <a:avLst/>
                  </a:prstGeom>
                  <a:ln w="28575">
                    <a:solidFill>
                      <a:srgbClr val="FF00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SE"/>
                  </a:p>
                </p:txBody>
              </p:sp>
              <p:cxnSp>
                <p:nvCxnSpPr>
                  <p:cNvPr id="12" name="Straight Arrow Connector 11">
                    <a:extLst>
                      <a:ext uri="{FF2B5EF4-FFF2-40B4-BE49-F238E27FC236}">
                        <a16:creationId xmlns:a16="http://schemas.microsoft.com/office/drawing/2014/main" id="{DA68FBE2-C61D-37C9-5864-DFA47BD1A7D4}"/>
                      </a:ext>
                    </a:extLst>
                  </p:cNvPr>
                  <p:cNvCxnSpPr>
                    <a:cxnSpLocks/>
                    <a:endCxn id="7" idx="1"/>
                  </p:cNvCxnSpPr>
                  <p:nvPr/>
                </p:nvCxnSpPr>
                <p:spPr>
                  <a:xfrm>
                    <a:off x="7931472" y="1613818"/>
                    <a:ext cx="366814" cy="593447"/>
                  </a:xfrm>
                  <a:prstGeom prst="straightConnector1">
                    <a:avLst/>
                  </a:prstGeom>
                  <a:ln w="28575">
                    <a:solidFill>
                      <a:srgbClr val="FF00FF"/>
                    </a:solidFill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20" name="TextBox 19">
                  <a:extLst>
                    <a:ext uri="{FF2B5EF4-FFF2-40B4-BE49-F238E27FC236}">
                      <a16:creationId xmlns:a16="http://schemas.microsoft.com/office/drawing/2014/main" id="{AEE7E7EF-12D9-7048-823A-B44EBD3F904A}"/>
                    </a:ext>
                  </a:extLst>
                </p:cNvPr>
                <p:cNvSpPr txBox="1"/>
                <p:nvPr/>
              </p:nvSpPr>
              <p:spPr>
                <a:xfrm>
                  <a:off x="8247171" y="5385460"/>
                  <a:ext cx="3661833" cy="52322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sz="1400">
                      <a:latin typeface="Maven Pro Medium"/>
                    </a:rPr>
                    <a:t>Offset </a:t>
                  </a:r>
                  <a:r>
                    <a:rPr lang="en-US" sz="1400" err="1">
                      <a:latin typeface="Maven Pro Medium"/>
                    </a:rPr>
                    <a:t>dZ</a:t>
                  </a:r>
                  <a:r>
                    <a:rPr lang="en-US" sz="1400">
                      <a:latin typeface="Maven Pro Medium"/>
                    </a:rPr>
                    <a:t> between R3 and TDR-1 lattices, along one full achromat. </a:t>
                  </a:r>
                  <a:endParaRPr lang="en-SE" sz="1400"/>
                </a:p>
              </p:txBody>
            </p:sp>
          </p:grpSp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25777BDA-060B-4906-C0E9-6FEAB10F5EFF}"/>
                  </a:ext>
                </a:extLst>
              </p:cNvPr>
              <p:cNvSpPr txBox="1"/>
              <p:nvPr/>
            </p:nvSpPr>
            <p:spPr>
              <a:xfrm>
                <a:off x="7654590" y="1936569"/>
                <a:ext cx="1780743" cy="461665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C00000"/>
                </a:solidFill>
              </a:ln>
            </p:spPr>
            <p:txBody>
              <a:bodyPr wrap="square">
                <a:spAutoFit/>
              </a:bodyPr>
              <a:lstStyle/>
              <a:p>
                <a:r>
                  <a:rPr lang="en-US" sz="1200">
                    <a:solidFill>
                      <a:srgbClr val="FF0000"/>
                    </a:solidFill>
                    <a:latin typeface="Maven Pro Medium"/>
                  </a:rPr>
                  <a:t>Offset </a:t>
                </a:r>
                <a:r>
                  <a:rPr lang="en-US" sz="1200" err="1">
                    <a:solidFill>
                      <a:srgbClr val="FF0000"/>
                    </a:solidFill>
                    <a:latin typeface="Maven Pro Medium"/>
                  </a:rPr>
                  <a:t>dZ</a:t>
                </a:r>
                <a:r>
                  <a:rPr lang="en-US" sz="1200">
                    <a:solidFill>
                      <a:srgbClr val="FF0000"/>
                    </a:solidFill>
                    <a:latin typeface="Maven Pro Medium"/>
                  </a:rPr>
                  <a:t> in central  vacuum chamber: 5 mm</a:t>
                </a:r>
                <a:endParaRPr lang="en-SE" sz="120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EC8B153-74BA-4845-B078-8A9C071A0E3B}"/>
                </a:ext>
              </a:extLst>
            </p:cNvPr>
            <p:cNvSpPr/>
            <p:nvPr/>
          </p:nvSpPr>
          <p:spPr>
            <a:xfrm>
              <a:off x="7569200" y="1816100"/>
              <a:ext cx="4428667" cy="4220633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SE"/>
            </a:p>
          </p:txBody>
        </p:sp>
      </p:grpSp>
    </p:spTree>
    <p:extLst>
      <p:ext uri="{BB962C8B-B14F-4D97-AF65-F5344CB8AC3E}">
        <p14:creationId xmlns:p14="http://schemas.microsoft.com/office/powerpoint/2010/main" val="2389146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7C2EFA-CA2B-33AC-DF92-47F7A4C41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451FD-557F-3EC1-50D0-94DDCA753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146" y="57777"/>
            <a:ext cx="10481930" cy="768081"/>
          </a:xfrm>
        </p:spPr>
        <p:txBody>
          <a:bodyPr>
            <a:normAutofit/>
          </a:bodyPr>
          <a:lstStyle/>
          <a:p>
            <a:r>
              <a:rPr lang="en-GB" sz="3600"/>
              <a:t>Reusing vacuum chambers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299E0-863F-8523-74E5-E757817C21D0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43BA366-27BF-B29D-B1E6-DE1C140DC04F}"/>
              </a:ext>
            </a:extLst>
          </p:cNvPr>
          <p:cNvSpPr txBox="1"/>
          <p:nvPr/>
        </p:nvSpPr>
        <p:spPr>
          <a:xfrm>
            <a:off x="410300" y="879699"/>
            <a:ext cx="616435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New chambers was found to be very similar to the already existing vacuum chambers of R3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Difference in length ~0.5mm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Bending radius goes from 19.1m to 16.3m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FEA for bending including beam power was performed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F22C7D57-487B-223E-77C4-CB4B66CDD7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172" y="2903164"/>
            <a:ext cx="4463912" cy="3772273"/>
          </a:xfrm>
          <a:prstGeom prst="rect">
            <a:avLst/>
          </a:prstGeom>
        </p:spPr>
      </p:pic>
      <p:grpSp>
        <p:nvGrpSpPr>
          <p:cNvPr id="111" name="Group 110">
            <a:extLst>
              <a:ext uri="{FF2B5EF4-FFF2-40B4-BE49-F238E27FC236}">
                <a16:creationId xmlns:a16="http://schemas.microsoft.com/office/drawing/2014/main" id="{C0B0D849-6932-0222-7ECB-B4968B6E6E3A}"/>
              </a:ext>
            </a:extLst>
          </p:cNvPr>
          <p:cNvGrpSpPr>
            <a:grpSpLocks noChangeAspect="1"/>
          </p:cNvGrpSpPr>
          <p:nvPr/>
        </p:nvGrpSpPr>
        <p:grpSpPr>
          <a:xfrm>
            <a:off x="6877172" y="1008421"/>
            <a:ext cx="4442958" cy="1860661"/>
            <a:chOff x="0" y="876063"/>
            <a:chExt cx="12192000" cy="5105874"/>
          </a:xfrm>
        </p:grpSpPr>
        <p:pic>
          <p:nvPicPr>
            <p:cNvPr id="112" name="Picture 111" descr="A video game screen shot of a colorful line&#10;&#10;Description automatically generated with medium confidence">
              <a:extLst>
                <a:ext uri="{FF2B5EF4-FFF2-40B4-BE49-F238E27FC236}">
                  <a16:creationId xmlns:a16="http://schemas.microsoft.com/office/drawing/2014/main" id="{F061B7EA-E698-172B-0C0A-0AFA40B8932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876063"/>
              <a:ext cx="12192000" cy="5105874"/>
            </a:xfrm>
            <a:prstGeom prst="rect">
              <a:avLst/>
            </a:prstGeom>
          </p:spPr>
        </p:pic>
        <p:pic>
          <p:nvPicPr>
            <p:cNvPr id="113" name="Picture 112" descr="A long pipe with arrows&#10;&#10;Description automatically generated">
              <a:extLst>
                <a:ext uri="{FF2B5EF4-FFF2-40B4-BE49-F238E27FC236}">
                  <a16:creationId xmlns:a16="http://schemas.microsoft.com/office/drawing/2014/main" id="{BE3510AF-A31C-6B04-3CD5-EEAD86D9DC5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2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1913" y="1342248"/>
              <a:ext cx="11496261" cy="4633063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973E698A-6352-114F-3421-5BA50D31BB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14" y="2747263"/>
            <a:ext cx="5353530" cy="32565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2165F7A-5F93-33D9-B2C3-4F2962AFC432}"/>
              </a:ext>
            </a:extLst>
          </p:cNvPr>
          <p:cNvSpPr txBox="1"/>
          <p:nvPr/>
        </p:nvSpPr>
        <p:spPr>
          <a:xfrm rot="16200000">
            <a:off x="9387430" y="3282362"/>
            <a:ext cx="50711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Ray tracing by Karl </a:t>
            </a:r>
            <a:r>
              <a:rPr lang="en-US" sz="1400"/>
              <a:t>Åhnberg, FEA by Pablo Sanchez Navarro</a:t>
            </a:r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4102488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AD49C5-1202-C776-1965-A714D8D38C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4867A-DFDE-8F2D-C869-DCF4FA714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Chamber design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2F4D7B-98E7-7001-F39B-27953CB5025B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EF8BD5D-4F87-CE87-2AF9-DAAC90ABB5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6354" y="1685949"/>
            <a:ext cx="6880508" cy="39938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5D1DF9B-32E0-CDB1-C962-935EDB59069E}"/>
              </a:ext>
            </a:extLst>
          </p:cNvPr>
          <p:cNvSpPr txBox="1"/>
          <p:nvPr/>
        </p:nvSpPr>
        <p:spPr>
          <a:xfrm>
            <a:off x="9595522" y="1172236"/>
            <a:ext cx="5068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/>
              <a:t>R3</a:t>
            </a:r>
            <a:endParaRPr lang="en-SE" sz="2400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D9FC39B7-BD66-D970-5153-AC700B68BFA0}"/>
              </a:ext>
            </a:extLst>
          </p:cNvPr>
          <p:cNvGrpSpPr/>
          <p:nvPr/>
        </p:nvGrpSpPr>
        <p:grpSpPr>
          <a:xfrm>
            <a:off x="1344168" y="1131569"/>
            <a:ext cx="7298792" cy="4911340"/>
            <a:chOff x="-123167" y="1229023"/>
            <a:chExt cx="7677991" cy="5330227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FE35092-66BC-6F84-E49F-B2C4ED9B110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23167" y="1638640"/>
              <a:ext cx="7677991" cy="4920610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5F278314-E04A-084F-302B-EB81C2A1E4E5}"/>
                </a:ext>
              </a:extLst>
            </p:cNvPr>
            <p:cNvSpPr txBox="1"/>
            <p:nvPr/>
          </p:nvSpPr>
          <p:spPr>
            <a:xfrm>
              <a:off x="3245188" y="1229023"/>
              <a:ext cx="94128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/>
                <a:t>TDR-1</a:t>
              </a:r>
              <a:endParaRPr lang="en-SE" sz="2400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367F8AD-5F56-5410-E21F-65C4A9FEB52C}"/>
                </a:ext>
              </a:extLst>
            </p:cNvPr>
            <p:cNvSpPr txBox="1"/>
            <p:nvPr/>
          </p:nvSpPr>
          <p:spPr>
            <a:xfrm>
              <a:off x="4983018" y="2554586"/>
              <a:ext cx="17283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Bending and reuse chamber</a:t>
              </a:r>
              <a:endParaRPr lang="en-SE"/>
            </a:p>
          </p:txBody>
        </p:sp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B8A1483F-8986-1BEB-3564-25589117CF78}"/>
                </a:ext>
              </a:extLst>
            </p:cNvPr>
            <p:cNvCxnSpPr>
              <a:cxnSpLocks/>
              <a:stCxn id="26" idx="1"/>
            </p:cNvCxnSpPr>
            <p:nvPr/>
          </p:nvCxnSpPr>
          <p:spPr>
            <a:xfrm flipH="1" flipV="1">
              <a:off x="3885752" y="2451246"/>
              <a:ext cx="1097266" cy="426506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504CD4A1-A08E-A905-9082-61FD0BF39A44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638850" y="3828453"/>
              <a:ext cx="1545336" cy="423830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60CA1652-1CDB-D58E-6077-F0B6F74BCEEC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547872" y="4279592"/>
              <a:ext cx="1645920" cy="82486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>
              <a:extLst>
                <a:ext uri="{FF2B5EF4-FFF2-40B4-BE49-F238E27FC236}">
                  <a16:creationId xmlns:a16="http://schemas.microsoft.com/office/drawing/2014/main" id="{64333067-5D13-FA89-8587-CBAB8D3C228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613952" y="4490403"/>
              <a:ext cx="1579840" cy="504910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Arrow Connector 40">
              <a:extLst>
                <a:ext uri="{FF2B5EF4-FFF2-40B4-BE49-F238E27FC236}">
                  <a16:creationId xmlns:a16="http://schemas.microsoft.com/office/drawing/2014/main" id="{A5880082-CF76-2EFC-CA1E-262235FD7FB3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556689" y="4151267"/>
              <a:ext cx="1627497" cy="140961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D5CE4267-8734-3F06-814A-516F9541AD06}"/>
                </a:ext>
              </a:extLst>
            </p:cNvPr>
            <p:cNvSpPr txBox="1"/>
            <p:nvPr/>
          </p:nvSpPr>
          <p:spPr>
            <a:xfrm>
              <a:off x="5202609" y="4177412"/>
              <a:ext cx="158376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/>
                <a:t>New chambers</a:t>
              </a:r>
              <a:endParaRPr lang="en-SE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F9D052-EFFB-A8E1-8E52-96B73BA4D81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5294" y="1765226"/>
            <a:ext cx="3069386" cy="3044518"/>
          </a:xfrm>
        </p:spPr>
        <p:txBody>
          <a:bodyPr>
            <a:noAutofit/>
          </a:bodyPr>
          <a:lstStyle/>
          <a:p>
            <a:r>
              <a:rPr lang="en-GB" sz="2000"/>
              <a:t>No conceptual change</a:t>
            </a:r>
          </a:p>
          <a:p>
            <a:r>
              <a:rPr lang="en-GB" sz="2000"/>
              <a:t>Angle from first dipole reduce from 1.5 deg. to 1.3 deg.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5BE668B-FDAF-9934-BBE7-85FADDD22AEF}"/>
              </a:ext>
            </a:extLst>
          </p:cNvPr>
          <p:cNvSpPr txBox="1"/>
          <p:nvPr/>
        </p:nvSpPr>
        <p:spPr>
          <a:xfrm>
            <a:off x="6389402" y="3091652"/>
            <a:ext cx="124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Reuse BPM</a:t>
            </a:r>
            <a:endParaRPr lang="en-SE"/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4614811C-DE6E-46E0-028C-FA3DA4483667}"/>
              </a:ext>
            </a:extLst>
          </p:cNvPr>
          <p:cNvCxnSpPr>
            <a:cxnSpLocks/>
          </p:cNvCxnSpPr>
          <p:nvPr/>
        </p:nvCxnSpPr>
        <p:spPr>
          <a:xfrm flipH="1">
            <a:off x="5952022" y="3288490"/>
            <a:ext cx="492293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327E4B4A-BB22-B70B-631B-017914010116}"/>
              </a:ext>
            </a:extLst>
          </p:cNvPr>
          <p:cNvSpPr txBox="1"/>
          <p:nvPr/>
        </p:nvSpPr>
        <p:spPr>
          <a:xfrm>
            <a:off x="7021574" y="1577599"/>
            <a:ext cx="124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Reuse BPM</a:t>
            </a:r>
            <a:endParaRPr lang="en-SE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CFA5313-6846-D6F4-45EB-32F668209A70}"/>
              </a:ext>
            </a:extLst>
          </p:cNvPr>
          <p:cNvSpPr txBox="1"/>
          <p:nvPr/>
        </p:nvSpPr>
        <p:spPr>
          <a:xfrm>
            <a:off x="6670649" y="5197346"/>
            <a:ext cx="124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Reuse BPM</a:t>
            </a:r>
            <a:endParaRPr lang="en-SE"/>
          </a:p>
        </p:txBody>
      </p: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EDCD0992-FC48-5E59-C4B5-4D521A9B5615}"/>
              </a:ext>
            </a:extLst>
          </p:cNvPr>
          <p:cNvCxnSpPr>
            <a:cxnSpLocks/>
          </p:cNvCxnSpPr>
          <p:nvPr/>
        </p:nvCxnSpPr>
        <p:spPr>
          <a:xfrm flipH="1">
            <a:off x="6389402" y="5382012"/>
            <a:ext cx="281247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DE463DCA-66A7-761E-64D6-69F19B10F3A3}"/>
              </a:ext>
            </a:extLst>
          </p:cNvPr>
          <p:cNvCxnSpPr>
            <a:cxnSpLocks/>
          </p:cNvCxnSpPr>
          <p:nvPr/>
        </p:nvCxnSpPr>
        <p:spPr>
          <a:xfrm flipH="1">
            <a:off x="6714983" y="1762265"/>
            <a:ext cx="304658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9311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TDR-1(2)">
            <a:hlinkClick r:id="" action="ppaction://media"/>
            <a:extLst>
              <a:ext uri="{FF2B5EF4-FFF2-40B4-BE49-F238E27FC236}">
                <a16:creationId xmlns:a16="http://schemas.microsoft.com/office/drawing/2014/main" id="{9AB9E60C-16B1-8096-7DD2-129836C3CC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14017" r="13908"/>
          <a:stretch>
            <a:fillRect/>
          </a:stretch>
        </p:blipFill>
        <p:spPr>
          <a:xfrm>
            <a:off x="1819982" y="830305"/>
            <a:ext cx="6660000" cy="51973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CB0155-314C-D80E-1094-13BA7CFFB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Lattice fly by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7268C7-C1AB-01D0-514C-69B8EA8B4AC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6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CB510B-F5C0-558C-1AED-265B2443F3C0}"/>
              </a:ext>
            </a:extLst>
          </p:cNvPr>
          <p:cNvCxnSpPr/>
          <p:nvPr/>
        </p:nvCxnSpPr>
        <p:spPr>
          <a:xfrm>
            <a:off x="9301447" y="2445249"/>
            <a:ext cx="534256" cy="0"/>
          </a:xfrm>
          <a:prstGeom prst="line">
            <a:avLst/>
          </a:prstGeom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9369880-E372-24B8-DCDF-FD8E000B4636}"/>
              </a:ext>
            </a:extLst>
          </p:cNvPr>
          <p:cNvCxnSpPr/>
          <p:nvPr/>
        </p:nvCxnSpPr>
        <p:spPr>
          <a:xfrm>
            <a:off x="9301447" y="2720939"/>
            <a:ext cx="534256" cy="0"/>
          </a:xfrm>
          <a:prstGeom prst="line">
            <a:avLst/>
          </a:prstGeom>
          <a:ln w="28575">
            <a:solidFill>
              <a:schemeClr val="tx1">
                <a:lumMod val="50000"/>
                <a:lumOff val="50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109F1AB-F584-D029-0E75-F6E609CE6CA3}"/>
              </a:ext>
            </a:extLst>
          </p:cNvPr>
          <p:cNvCxnSpPr/>
          <p:nvPr/>
        </p:nvCxnSpPr>
        <p:spPr>
          <a:xfrm>
            <a:off x="9301447" y="2998341"/>
            <a:ext cx="534256" cy="0"/>
          </a:xfrm>
          <a:prstGeom prst="line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3B8EAE-4C47-1510-2FD7-9F7E20EE30CE}"/>
              </a:ext>
            </a:extLst>
          </p:cNvPr>
          <p:cNvCxnSpPr/>
          <p:nvPr/>
        </p:nvCxnSpPr>
        <p:spPr>
          <a:xfrm>
            <a:off x="9301447" y="3265468"/>
            <a:ext cx="53425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7100D770-7AE1-B81D-D4C6-65AB0711A973}"/>
              </a:ext>
            </a:extLst>
          </p:cNvPr>
          <p:cNvSpPr txBox="1"/>
          <p:nvPr/>
        </p:nvSpPr>
        <p:spPr>
          <a:xfrm>
            <a:off x="9897348" y="2278917"/>
            <a:ext cx="280484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R3 beam path</a:t>
            </a:r>
          </a:p>
          <a:p>
            <a:r>
              <a:rPr lang="en-GB"/>
              <a:t>R3 Vacuum chamber</a:t>
            </a:r>
          </a:p>
          <a:p>
            <a:r>
              <a:rPr lang="en-GB"/>
              <a:t>M4U beam path</a:t>
            </a:r>
          </a:p>
          <a:p>
            <a:r>
              <a:rPr lang="en-GB"/>
              <a:t>M4U Vacuum chamber</a:t>
            </a:r>
          </a:p>
          <a:p>
            <a:r>
              <a:rPr lang="en-GB"/>
              <a:t>SR start/end</a:t>
            </a:r>
          </a:p>
          <a:p>
            <a:r>
              <a:rPr lang="en-GB"/>
              <a:t>SR peak</a:t>
            </a:r>
          </a:p>
          <a:p>
            <a:endParaRPr lang="en-SE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9B22BB8-BD96-B960-800D-29379C601212}"/>
              </a:ext>
            </a:extLst>
          </p:cNvPr>
          <p:cNvCxnSpPr/>
          <p:nvPr/>
        </p:nvCxnSpPr>
        <p:spPr>
          <a:xfrm>
            <a:off x="9301447" y="3551432"/>
            <a:ext cx="534256" cy="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188C47E-AE06-8F63-D580-A1B1779FEC34}"/>
              </a:ext>
            </a:extLst>
          </p:cNvPr>
          <p:cNvCxnSpPr/>
          <p:nvPr/>
        </p:nvCxnSpPr>
        <p:spPr>
          <a:xfrm>
            <a:off x="9301447" y="3808286"/>
            <a:ext cx="534256" cy="0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2396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EBEB37-D40B-55A3-98F5-DA58602BC2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CA84E-1D86-3CA4-63DF-F5D170B8B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Installation procedure – std. achromat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9426A0-C092-1A02-13B4-76DA7A4DFDB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r>
              <a:rPr lang="en-GB" sz="2000"/>
              <a:t>With or without insertion device and front end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9DBBF0-6095-7403-5F3B-5478D3E4C09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5E2069-BDC3-27C0-BEE5-16CFD6A573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7414" y="527282"/>
            <a:ext cx="9642784" cy="5803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207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2B8ED5-1E8B-9917-4C0B-CCB3F73FD8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B2DE0-FC28-2D08-4D3B-EE5C08FDB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Installation procedure – removing top half of magnet cells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4C24D7-58E7-2F0F-B015-2128A1E282D9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C9B23EE-EEC9-A2D4-F88B-09BA042A9D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2572" y="2720168"/>
            <a:ext cx="4400339" cy="33002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39B759-B96A-A33F-72A1-D0C7C9A02B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1659" y="594806"/>
            <a:ext cx="9015012" cy="5425617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E12F63-0E92-7F79-730B-3A90151D7F9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1788830"/>
            <a:ext cx="4677076" cy="3973653"/>
          </a:xfrm>
        </p:spPr>
        <p:txBody>
          <a:bodyPr/>
          <a:lstStyle/>
          <a:p>
            <a:r>
              <a:rPr lang="en-GB"/>
              <a:t>All top halves of magnet cells removed</a:t>
            </a:r>
          </a:p>
          <a:p>
            <a:r>
              <a:rPr lang="en-GB"/>
              <a:t>Standard operation</a:t>
            </a:r>
          </a:p>
          <a:p>
            <a:pPr lvl="1"/>
            <a:r>
              <a:rPr lang="en-GB"/>
              <a:t>Forklift required</a:t>
            </a:r>
          </a:p>
        </p:txBody>
      </p:sp>
    </p:spTree>
    <p:extLst>
      <p:ext uri="{BB962C8B-B14F-4D97-AF65-F5344CB8AC3E}">
        <p14:creationId xmlns:p14="http://schemas.microsoft.com/office/powerpoint/2010/main" val="3349772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4989BA-ADBE-AF14-30E9-7D2D7A0F1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0A0E4-7F76-EB55-8CEC-BACF74314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Installation procedure – local strongback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02059C-BDBC-5AD9-6669-CC9E88D944D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1825200"/>
            <a:ext cx="4151049" cy="1983320"/>
          </a:xfrm>
        </p:spPr>
        <p:txBody>
          <a:bodyPr>
            <a:noAutofit/>
          </a:bodyPr>
          <a:lstStyle/>
          <a:p>
            <a:r>
              <a:rPr lang="en-GB" sz="2000"/>
              <a:t>Local vacuum strongback</a:t>
            </a:r>
          </a:p>
          <a:p>
            <a:r>
              <a:rPr lang="en-GB" sz="2000"/>
              <a:t>Supporting vacuum system and bending chambers</a:t>
            </a:r>
          </a:p>
          <a:p>
            <a:r>
              <a:rPr lang="en-GB" sz="2000"/>
              <a:t>Recording vacuum chamber position as reference for new chamber position</a:t>
            </a:r>
            <a:endParaRPr lang="en-GB" sz="200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B66A84-30DE-3272-48AC-02DAEF3A340F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516890-0844-A782-9972-A016CFCC32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9146" y="610067"/>
            <a:ext cx="8995762" cy="54140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001DF09-7DC1-E87A-751C-550A63E0E2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89" y="2244267"/>
            <a:ext cx="7048859" cy="4091539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7D7665A6-2E7E-9883-6DEB-B2F4C504A4CF}"/>
              </a:ext>
            </a:extLst>
          </p:cNvPr>
          <p:cNvSpPr/>
          <p:nvPr/>
        </p:nvSpPr>
        <p:spPr>
          <a:xfrm rot="20846356">
            <a:off x="10011605" y="1545977"/>
            <a:ext cx="1450197" cy="54184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1781D03-A25E-B29A-0B9D-A57EC69B51E9}"/>
              </a:ext>
            </a:extLst>
          </p:cNvPr>
          <p:cNvSpPr/>
          <p:nvPr/>
        </p:nvSpPr>
        <p:spPr>
          <a:xfrm rot="19665340">
            <a:off x="3693314" y="4044665"/>
            <a:ext cx="1345074" cy="49074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531BE53-24A5-6297-90CE-E4CC175D37E6}"/>
              </a:ext>
            </a:extLst>
          </p:cNvPr>
          <p:cNvSpPr txBox="1">
            <a:spLocks/>
          </p:cNvSpPr>
          <p:nvPr/>
        </p:nvSpPr>
        <p:spPr>
          <a:xfrm>
            <a:off x="838200" y="3780396"/>
            <a:ext cx="3973498" cy="54613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  <a:defRPr sz="2800" b="0" i="0" kern="1200" baseline="0">
                <a:solidFill>
                  <a:srgbClr val="000000"/>
                </a:solidFill>
                <a:latin typeface="Maven Pro Medium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q"/>
              <a:defRPr sz="2400" b="0" i="0" kern="1200" baseline="0">
                <a:solidFill>
                  <a:srgbClr val="000000"/>
                </a:solidFill>
                <a:latin typeface="Maven Pro Medium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q"/>
              <a:defRPr sz="2000" b="0" i="0" kern="1200" baseline="0">
                <a:solidFill>
                  <a:srgbClr val="000000"/>
                </a:solidFill>
                <a:latin typeface="Maven Pro Medium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q"/>
              <a:defRPr sz="1800" b="0" i="0" kern="1200" baseline="0">
                <a:solidFill>
                  <a:srgbClr val="000000"/>
                </a:solidFill>
                <a:latin typeface="Maven Pro Medium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q"/>
              <a:defRPr sz="1800" b="0" i="0" kern="1200" baseline="0">
                <a:solidFill>
                  <a:srgbClr val="000000"/>
                </a:solidFill>
                <a:latin typeface="Maven Pro Medium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/>
              <a:t>New chambers</a:t>
            </a:r>
          </a:p>
          <a:p>
            <a:pPr lvl="1"/>
            <a:r>
              <a:rPr lang="en-GB" sz="1600"/>
              <a:t>Assembly table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4C080B8B-0FFB-9D19-4783-E0DE9797B8B6}"/>
              </a:ext>
            </a:extLst>
          </p:cNvPr>
          <p:cNvSpPr txBox="1">
            <a:spLocks/>
          </p:cNvSpPr>
          <p:nvPr/>
        </p:nvSpPr>
        <p:spPr>
          <a:xfrm>
            <a:off x="257092" y="4775813"/>
            <a:ext cx="2557129" cy="754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  <a:defRPr sz="2800" b="0" i="0" kern="1200" baseline="0">
                <a:solidFill>
                  <a:srgbClr val="000000"/>
                </a:solidFill>
                <a:latin typeface="Maven Pro Medium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q"/>
              <a:defRPr sz="2400" b="0" i="0" kern="1200" baseline="0">
                <a:solidFill>
                  <a:srgbClr val="000000"/>
                </a:solidFill>
                <a:latin typeface="Maven Pro Medium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q"/>
              <a:defRPr sz="2000" b="0" i="0" kern="1200" baseline="0">
                <a:solidFill>
                  <a:srgbClr val="000000"/>
                </a:solidFill>
                <a:latin typeface="Maven Pro Medium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q"/>
              <a:defRPr sz="1800" b="0" i="0" kern="1200" baseline="0">
                <a:solidFill>
                  <a:srgbClr val="000000"/>
                </a:solidFill>
                <a:latin typeface="Maven Pro Medium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q"/>
              <a:defRPr sz="1800" b="0" i="0" kern="1200" baseline="0">
                <a:solidFill>
                  <a:srgbClr val="000000"/>
                </a:solidFill>
                <a:latin typeface="Maven Pro Medium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/>
              <a:t>More details of vacuum installation in vacuum presentation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0099753-9743-7B99-71D7-734FC39E6445}"/>
              </a:ext>
            </a:extLst>
          </p:cNvPr>
          <p:cNvCxnSpPr>
            <a:cxnSpLocks/>
          </p:cNvCxnSpPr>
          <p:nvPr/>
        </p:nvCxnSpPr>
        <p:spPr>
          <a:xfrm flipH="1" flipV="1">
            <a:off x="5255581" y="3723686"/>
            <a:ext cx="3293615" cy="182489"/>
          </a:xfrm>
          <a:prstGeom prst="straightConnector1">
            <a:avLst/>
          </a:prstGeom>
          <a:ln w="19050"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46E554B2-E4F3-1634-D2E0-36060570FE09}"/>
              </a:ext>
            </a:extLst>
          </p:cNvPr>
          <p:cNvCxnSpPr>
            <a:cxnSpLocks/>
          </p:cNvCxnSpPr>
          <p:nvPr/>
        </p:nvCxnSpPr>
        <p:spPr>
          <a:xfrm flipH="1" flipV="1">
            <a:off x="6079165" y="3366003"/>
            <a:ext cx="2594935" cy="448927"/>
          </a:xfrm>
          <a:prstGeom prst="straightConnector1">
            <a:avLst/>
          </a:prstGeom>
          <a:ln w="19050"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156B548-276B-991A-31EC-3BADBBFE6629}"/>
              </a:ext>
            </a:extLst>
          </p:cNvPr>
          <p:cNvCxnSpPr>
            <a:cxnSpLocks/>
          </p:cNvCxnSpPr>
          <p:nvPr/>
        </p:nvCxnSpPr>
        <p:spPr>
          <a:xfrm flipH="1" flipV="1">
            <a:off x="7027292" y="2987618"/>
            <a:ext cx="1869058" cy="730827"/>
          </a:xfrm>
          <a:prstGeom prst="straightConnector1">
            <a:avLst/>
          </a:prstGeom>
          <a:ln w="19050"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95139D8-85A9-2305-6F05-885B46E4E96A}"/>
              </a:ext>
            </a:extLst>
          </p:cNvPr>
          <p:cNvCxnSpPr>
            <a:cxnSpLocks/>
          </p:cNvCxnSpPr>
          <p:nvPr/>
        </p:nvCxnSpPr>
        <p:spPr>
          <a:xfrm flipH="1" flipV="1">
            <a:off x="8060185" y="2569781"/>
            <a:ext cx="1055728" cy="1020685"/>
          </a:xfrm>
          <a:prstGeom prst="straightConnector1">
            <a:avLst/>
          </a:prstGeom>
          <a:ln w="19050"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4EA3ED9-5171-42BC-C9E4-927AC53AD50B}"/>
              </a:ext>
            </a:extLst>
          </p:cNvPr>
          <p:cNvCxnSpPr>
            <a:cxnSpLocks/>
          </p:cNvCxnSpPr>
          <p:nvPr/>
        </p:nvCxnSpPr>
        <p:spPr>
          <a:xfrm flipH="1" flipV="1">
            <a:off x="9115913" y="2265339"/>
            <a:ext cx="269343" cy="1252561"/>
          </a:xfrm>
          <a:prstGeom prst="straightConnector1">
            <a:avLst/>
          </a:prstGeom>
          <a:ln w="19050"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557877D5-CE89-A703-25D0-6F308349AA6A}"/>
              </a:ext>
            </a:extLst>
          </p:cNvPr>
          <p:cNvSpPr txBox="1"/>
          <p:nvPr/>
        </p:nvSpPr>
        <p:spPr>
          <a:xfrm>
            <a:off x="6953250" y="5751443"/>
            <a:ext cx="10665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/>
              <a:t>By Nils Pistora</a:t>
            </a:r>
            <a:endParaRPr lang="en-SE" sz="1200"/>
          </a:p>
        </p:txBody>
      </p:sp>
    </p:spTree>
    <p:extLst>
      <p:ext uri="{BB962C8B-B14F-4D97-AF65-F5344CB8AC3E}">
        <p14:creationId xmlns:p14="http://schemas.microsoft.com/office/powerpoint/2010/main" val="85405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0E3933-E122-9D33-5D50-AE682482A1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5F5F0-F3B3-02A7-436F-102C6A7E7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Installation procedure – removing bottom half of magnet cell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394E23-0563-4C1D-4E2F-63BDDE47FD8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3E33C3-5226-56D8-3DB7-7DB4B72928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9298" y="461386"/>
            <a:ext cx="11395010" cy="6858000"/>
          </a:xfrm>
          <a:prstGeom prst="rect">
            <a:avLst/>
          </a:prstGeom>
        </p:spPr>
      </p:pic>
      <p:pic>
        <p:nvPicPr>
          <p:cNvPr id="7" name="WhatsApp Video 2025-09-12 at 10.19.31">
            <a:hlinkClick r:id="" action="ppaction://media"/>
            <a:extLst>
              <a:ext uri="{FF2B5EF4-FFF2-40B4-BE49-F238E27FC236}">
                <a16:creationId xmlns:a16="http://schemas.microsoft.com/office/drawing/2014/main" id="{BF435F74-E8EB-D2CB-C4F3-284DC7163E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74025" y="3421515"/>
            <a:ext cx="4456168" cy="25118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74B085-7636-1A93-84C5-648B8E8B601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1690689"/>
            <a:ext cx="3467470" cy="3902244"/>
          </a:xfrm>
        </p:spPr>
        <p:txBody>
          <a:bodyPr>
            <a:normAutofit/>
          </a:bodyPr>
          <a:lstStyle/>
          <a:p>
            <a:r>
              <a:rPr lang="en-GB" sz="2000"/>
              <a:t>Vacuum system supported by local strongback and fully decoupled from magnets</a:t>
            </a:r>
          </a:p>
          <a:p>
            <a:r>
              <a:rPr lang="en-GB" sz="2000"/>
              <a:t>Lowering bottom magnet cell half by 30 mm</a:t>
            </a:r>
          </a:p>
          <a:p>
            <a:r>
              <a:rPr lang="en-GB" sz="2000"/>
              <a:t>Sliding out on transportation table</a:t>
            </a:r>
          </a:p>
        </p:txBody>
      </p:sp>
    </p:spTree>
    <p:extLst>
      <p:ext uri="{BB962C8B-B14F-4D97-AF65-F5344CB8AC3E}">
        <p14:creationId xmlns:p14="http://schemas.microsoft.com/office/powerpoint/2010/main" val="1267662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62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6E0D43-9743-9411-BDA8-D926D7B589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3FF11-E90A-1192-9230-622F89DC8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Installation procedure – vacuum work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F1FFFC-1FF7-FFFA-4134-2BA7D74F8C6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9F74F1A-E7DE-DADE-B3A8-8FA3AFB877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8115" y="1023801"/>
            <a:ext cx="7992787" cy="481039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07F33EE-7C95-C8D1-0A1E-BEF66B6A5F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9596" y="2146562"/>
            <a:ext cx="6124417" cy="385562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A52E211-2CA0-188E-528E-81AC55F56A7C}"/>
              </a:ext>
            </a:extLst>
          </p:cNvPr>
          <p:cNvSpPr txBox="1"/>
          <p:nvPr/>
        </p:nvSpPr>
        <p:spPr>
          <a:xfrm>
            <a:off x="172533" y="5694414"/>
            <a:ext cx="28680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/>
              <a:t>More details in vacuum presentation</a:t>
            </a:r>
            <a:endParaRPr lang="en-SE" sz="1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332927B-04E1-E719-06A1-5B646BAA9AD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873" t="21220" r="22506" b="12979"/>
          <a:stretch>
            <a:fillRect/>
          </a:stretch>
        </p:blipFill>
        <p:spPr>
          <a:xfrm>
            <a:off x="3820791" y="4820785"/>
            <a:ext cx="1728847" cy="118140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54A828-596C-7230-46D1-3CA8676E716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1395908"/>
            <a:ext cx="4404852" cy="3264869"/>
          </a:xfrm>
        </p:spPr>
        <p:txBody>
          <a:bodyPr>
            <a:normAutofit/>
          </a:bodyPr>
          <a:lstStyle/>
          <a:p>
            <a:r>
              <a:rPr lang="en-GB" sz="1600"/>
              <a:t>Magnets cells removed</a:t>
            </a:r>
          </a:p>
          <a:p>
            <a:r>
              <a:rPr lang="en-GB" sz="1600"/>
              <a:t>Installation of new chambers</a:t>
            </a:r>
          </a:p>
          <a:p>
            <a:r>
              <a:rPr lang="en-GB" sz="1600"/>
              <a:t>Re-used chambers in new position</a:t>
            </a:r>
          </a:p>
          <a:p>
            <a:r>
              <a:rPr lang="en-GB" sz="1600"/>
              <a:t>Bending chambers and checking position</a:t>
            </a:r>
          </a:p>
          <a:p>
            <a:r>
              <a:rPr lang="en-GB" sz="1600"/>
              <a:t>Mounting baking oven</a:t>
            </a:r>
          </a:p>
          <a:p>
            <a:r>
              <a:rPr lang="en-GB" sz="1600"/>
              <a:t>Baking and NEG activation</a:t>
            </a:r>
          </a:p>
          <a:p>
            <a:r>
              <a:rPr lang="en-GB" sz="1600"/>
              <a:t>Bending chambers</a:t>
            </a:r>
            <a:br>
              <a:rPr lang="en-GB" sz="2000"/>
            </a:br>
            <a:br>
              <a:rPr lang="en-GB" sz="2000"/>
            </a:br>
            <a:endParaRPr lang="en-GB" sz="200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705906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A76484-34B3-8E33-DBCA-5D7E8CC18A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310AC-98D1-B94B-1F53-B8F724EF0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Installation procedure – Installing new bottom half of magnet cell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6E4DCF-7AB7-96AE-71B0-A8966DAC6D6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1825200"/>
            <a:ext cx="4982497" cy="3973653"/>
          </a:xfrm>
        </p:spPr>
        <p:txBody>
          <a:bodyPr>
            <a:normAutofit fontScale="92500" lnSpcReduction="10000"/>
          </a:bodyPr>
          <a:lstStyle/>
          <a:p>
            <a:r>
              <a:rPr lang="en-GB" sz="2000"/>
              <a:t>Vacuum system in new position and shaped to new orbit</a:t>
            </a:r>
          </a:p>
          <a:p>
            <a:r>
              <a:rPr lang="en-GB" sz="2000"/>
              <a:t>Sliding in new magnet cells</a:t>
            </a:r>
          </a:p>
          <a:p>
            <a:r>
              <a:rPr lang="en-GB" sz="2000"/>
              <a:t>Lifting 30 mm to new position</a:t>
            </a:r>
          </a:p>
          <a:p>
            <a:pPr lvl="1"/>
            <a:r>
              <a:rPr lang="en-GB" sz="2000"/>
              <a:t>3x synchronized jacks</a:t>
            </a:r>
          </a:p>
          <a:p>
            <a:r>
              <a:rPr lang="en-GB" sz="2000"/>
              <a:t>Vacuum chamber supported by magnet block</a:t>
            </a:r>
          </a:p>
          <a:p>
            <a:r>
              <a:rPr lang="en-GB" sz="2000"/>
              <a:t>Final shape of bent vacuum chamber defined by features in magnet block</a:t>
            </a:r>
          </a:p>
          <a:p>
            <a:r>
              <a:rPr lang="en-GB" sz="2000"/>
              <a:t>Aiming for position of magnets within ±0.5 mm</a:t>
            </a:r>
          </a:p>
          <a:p>
            <a:r>
              <a:rPr lang="en-GB" sz="2000"/>
              <a:t>Remove local vacuum strongback</a:t>
            </a:r>
            <a:br>
              <a:rPr lang="en-GB"/>
            </a:br>
            <a:endParaRPr lang="en-GB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19AE58-50D5-782F-93A0-53A07D7C3E5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B8CD33-896D-0B21-D7CC-E004BEFD98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6274" y="1690688"/>
            <a:ext cx="6311891" cy="397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084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76DA8F-D585-6285-F344-E371DE8AB5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15AE7-7950-26C0-16D5-DF397E6D4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Installation procedure – Installing new top half of magnet cell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7BEB1E-D03E-3B57-B8BB-B81906BC53C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FEC48E7-7B92-5F4A-F392-EAA49215F2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697" y="633515"/>
            <a:ext cx="9307215" cy="58593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FB1915-729F-2FC3-B741-D953EB7F92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1502" y="3289507"/>
            <a:ext cx="3492907" cy="261968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4FFE47-6A31-2725-B05F-8A16A8D006A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1825200"/>
            <a:ext cx="4982497" cy="3973653"/>
          </a:xfrm>
        </p:spPr>
        <p:txBody>
          <a:bodyPr>
            <a:normAutofit/>
          </a:bodyPr>
          <a:lstStyle/>
          <a:p>
            <a:r>
              <a:rPr lang="en-GB" sz="2000"/>
              <a:t>Vacuum chambers and bottom magnet cells in place</a:t>
            </a:r>
          </a:p>
          <a:p>
            <a:r>
              <a:rPr lang="en-GB" sz="2000"/>
              <a:t>Installing magnet cell top halves</a:t>
            </a:r>
          </a:p>
          <a:p>
            <a:pPr lvl="1"/>
            <a:r>
              <a:rPr lang="en-GB" sz="2000"/>
              <a:t>Forklift required</a:t>
            </a:r>
          </a:p>
          <a:p>
            <a:r>
              <a:rPr lang="en-GB" sz="2000"/>
              <a:t>Achromat ready for alignment</a:t>
            </a:r>
            <a:br>
              <a:rPr lang="en-GB"/>
            </a:br>
            <a:endParaRPr lang="en-GB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938862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B083EB-5539-8782-8707-16CCDE85CA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C6AA1-22EC-4B84-82F5-FFA0FD4D8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Integration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C0184-FA11-AA5F-AEA6-CA67338BE9F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71870" y="1602564"/>
            <a:ext cx="3906864" cy="2862303"/>
          </a:xfrm>
        </p:spPr>
        <p:txBody>
          <a:bodyPr>
            <a:normAutofit fontScale="92500" lnSpcReduction="10000"/>
          </a:bodyPr>
          <a:lstStyle/>
          <a:p>
            <a:r>
              <a:rPr lang="en-GB" sz="2000"/>
              <a:t>Interference detection and clearance using CAD software</a:t>
            </a:r>
          </a:p>
          <a:p>
            <a:r>
              <a:rPr lang="en-GB" sz="2000"/>
              <a:t>MAX IV clearance</a:t>
            </a:r>
          </a:p>
          <a:p>
            <a:pPr lvl="1"/>
            <a:r>
              <a:rPr lang="en-GB" sz="1600"/>
              <a:t>Pole tips to VC – 0.5 mm</a:t>
            </a:r>
          </a:p>
          <a:p>
            <a:pPr lvl="1"/>
            <a:r>
              <a:rPr lang="en-GB" sz="1600"/>
              <a:t>Coils to VC – 3 mm</a:t>
            </a:r>
          </a:p>
          <a:p>
            <a:r>
              <a:rPr lang="en-GB" sz="2000"/>
              <a:t>MAX 4</a:t>
            </a:r>
            <a:r>
              <a:rPr lang="en-GB" sz="2000" baseline="30000"/>
              <a:t>U</a:t>
            </a:r>
          </a:p>
          <a:p>
            <a:pPr lvl="1"/>
            <a:r>
              <a:rPr lang="en-GB" sz="1600"/>
              <a:t>Pole tips to VC – 0.5 mm</a:t>
            </a:r>
          </a:p>
          <a:p>
            <a:pPr lvl="1"/>
            <a:r>
              <a:rPr lang="en-GB" sz="1600"/>
              <a:t>Coils to VC - </a:t>
            </a:r>
            <a:r>
              <a:rPr lang="en-GB" sz="1600" err="1"/>
              <a:t>tbd</a:t>
            </a:r>
            <a:endParaRPr lang="en-GB" sz="1600"/>
          </a:p>
          <a:p>
            <a:r>
              <a:rPr lang="en-GB" sz="2000"/>
              <a:t>3D scan of R3 planned – combining CAD and scanned reality 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E2B21C-DD5C-58E9-A12F-D3F91399BBC1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766D22E-C342-35D4-BD3C-67B7E35DCB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5452" y="771363"/>
            <a:ext cx="5150412" cy="340788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B4573C0-C5E2-DC0D-E024-FF1B1EA95F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4038" y="3263779"/>
            <a:ext cx="2670617" cy="2643412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DD122BF-31E5-6FE7-38DD-D7BA926B528D}"/>
              </a:ext>
            </a:extLst>
          </p:cNvPr>
          <p:cNvCxnSpPr>
            <a:cxnSpLocks/>
          </p:cNvCxnSpPr>
          <p:nvPr/>
        </p:nvCxnSpPr>
        <p:spPr>
          <a:xfrm>
            <a:off x="5999517" y="491280"/>
            <a:ext cx="1230165" cy="132396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A57A3B6F-B164-B383-2764-2C1193B4B763}"/>
              </a:ext>
            </a:extLst>
          </p:cNvPr>
          <p:cNvSpPr txBox="1"/>
          <p:nvPr/>
        </p:nvSpPr>
        <p:spPr>
          <a:xfrm>
            <a:off x="5415703" y="180459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CAD</a:t>
            </a:r>
            <a:endParaRPr lang="en-SE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384A31-8FE7-071B-4F0C-E621FD0FAD6E}"/>
              </a:ext>
            </a:extLst>
          </p:cNvPr>
          <p:cNvSpPr txBox="1"/>
          <p:nvPr/>
        </p:nvSpPr>
        <p:spPr>
          <a:xfrm>
            <a:off x="7090470" y="4179247"/>
            <a:ext cx="22168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3D scanned point clouds</a:t>
            </a:r>
            <a:endParaRPr lang="en-SE" sz="160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2EFF6BD-6B7B-7FE5-310F-BFFD77D1DF4A}"/>
              </a:ext>
            </a:extLst>
          </p:cNvPr>
          <p:cNvCxnSpPr>
            <a:cxnSpLocks/>
          </p:cNvCxnSpPr>
          <p:nvPr/>
        </p:nvCxnSpPr>
        <p:spPr>
          <a:xfrm flipV="1">
            <a:off x="7512553" y="4881186"/>
            <a:ext cx="2243240" cy="638106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4B1DEA3F-73BE-E21D-9244-11D93A31044F}"/>
              </a:ext>
            </a:extLst>
          </p:cNvPr>
          <p:cNvSpPr txBox="1"/>
          <p:nvPr/>
        </p:nvSpPr>
        <p:spPr>
          <a:xfrm>
            <a:off x="6986844" y="5343909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CAD</a:t>
            </a:r>
            <a:endParaRPr lang="en-SE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846480-954B-0848-E496-38B1D737ABC2}"/>
              </a:ext>
            </a:extLst>
          </p:cNvPr>
          <p:cNvSpPr txBox="1"/>
          <p:nvPr/>
        </p:nvSpPr>
        <p:spPr>
          <a:xfrm>
            <a:off x="10145864" y="2986780"/>
            <a:ext cx="132177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/>
              <a:t>By Albert Torrente</a:t>
            </a:r>
            <a:endParaRPr lang="en-SE" sz="1200"/>
          </a:p>
        </p:txBody>
      </p:sp>
    </p:spTree>
    <p:extLst>
      <p:ext uri="{BB962C8B-B14F-4D97-AF65-F5344CB8AC3E}">
        <p14:creationId xmlns:p14="http://schemas.microsoft.com/office/powerpoint/2010/main" val="15184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D1FA2-A3DF-5F8A-AC37-7AFB04C1F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Clearance</a:t>
            </a:r>
            <a:endParaRPr lang="en-S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00B91F-6679-7934-A09B-CCC77596125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832BCF-1E2A-63E6-855C-2D0ED39BC1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5535" y="1538063"/>
            <a:ext cx="4125103" cy="37818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9D503BA-C23A-5987-12F9-57553E0669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301" y="2146782"/>
            <a:ext cx="6165846" cy="378187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02D4EF3-7D9C-5983-C1F3-2C5DF41D34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1444" y="583722"/>
            <a:ext cx="2037167" cy="111625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83F71C3-7BB0-ED87-071F-469025A14317}"/>
              </a:ext>
            </a:extLst>
          </p:cNvPr>
          <p:cNvCxnSpPr>
            <a:cxnSpLocks/>
          </p:cNvCxnSpPr>
          <p:nvPr/>
        </p:nvCxnSpPr>
        <p:spPr>
          <a:xfrm>
            <a:off x="7605535" y="2661007"/>
            <a:ext cx="973386" cy="38710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3A3E639F-685B-F16A-35C0-AACD6AA9F9FB}"/>
              </a:ext>
            </a:extLst>
          </p:cNvPr>
          <p:cNvSpPr txBox="1"/>
          <p:nvPr/>
        </p:nvSpPr>
        <p:spPr>
          <a:xfrm>
            <a:off x="7037797" y="2219217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 mm</a:t>
            </a:r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414065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8C76A-811C-FE6F-D2D5-EE7753003F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3AEFC82E-0F6A-CE66-E6D2-26FA5D0D47BF}"/>
              </a:ext>
            </a:extLst>
          </p:cNvPr>
          <p:cNvGrpSpPr/>
          <p:nvPr/>
        </p:nvGrpSpPr>
        <p:grpSpPr>
          <a:xfrm>
            <a:off x="5966137" y="85034"/>
            <a:ext cx="5370679" cy="2474505"/>
            <a:chOff x="5343229" y="3429000"/>
            <a:chExt cx="6655323" cy="3313851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5C70B050-F840-8204-CC96-0DAC81ADA65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200189" y="3429000"/>
              <a:ext cx="5346242" cy="3259010"/>
            </a:xfrm>
            <a:prstGeom prst="rect">
              <a:avLst/>
            </a:prstGeom>
          </p:spPr>
        </p:pic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78D316AF-F0C4-0E15-F019-9FA3126648BD}"/>
                </a:ext>
              </a:extLst>
            </p:cNvPr>
            <p:cNvSpPr/>
            <p:nvPr/>
          </p:nvSpPr>
          <p:spPr>
            <a:xfrm rot="932507">
              <a:off x="7344390" y="5512264"/>
              <a:ext cx="3473958" cy="63716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SE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B37215E-14E3-9F7F-CCEE-26258A6B9F11}"/>
                </a:ext>
              </a:extLst>
            </p:cNvPr>
            <p:cNvSpPr/>
            <p:nvPr/>
          </p:nvSpPr>
          <p:spPr>
            <a:xfrm rot="2367044">
              <a:off x="6231175" y="4799029"/>
              <a:ext cx="1875921" cy="263849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SE"/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4AEB0E6-3E04-9064-6A81-3235F156F6F7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991582" y="6236804"/>
              <a:ext cx="970967" cy="279167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FDD37EBA-9E94-E415-1B6A-7EBBFC3D446D}"/>
                </a:ext>
              </a:extLst>
            </p:cNvPr>
            <p:cNvSpPr txBox="1"/>
            <p:nvPr/>
          </p:nvSpPr>
          <p:spPr>
            <a:xfrm rot="884470">
              <a:off x="11297719" y="6185468"/>
              <a:ext cx="70083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/>
                <a:t>e-beam</a:t>
              </a:r>
              <a:endParaRPr lang="en-SE" sz="1200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CE0112F-CC17-8D0B-7572-7484094DFCD4}"/>
                </a:ext>
              </a:extLst>
            </p:cNvPr>
            <p:cNvSpPr txBox="1"/>
            <p:nvPr/>
          </p:nvSpPr>
          <p:spPr>
            <a:xfrm>
              <a:off x="7969024" y="6248242"/>
              <a:ext cx="2075586" cy="4946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/>
                <a:t>SR from UC1 D2</a:t>
              </a:r>
              <a:endParaRPr lang="en-SE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57B07BC2-04FF-5A85-9FAE-73DD652790B7}"/>
                </a:ext>
              </a:extLst>
            </p:cNvPr>
            <p:cNvSpPr txBox="1"/>
            <p:nvPr/>
          </p:nvSpPr>
          <p:spPr>
            <a:xfrm>
              <a:off x="5343229" y="4982646"/>
              <a:ext cx="2075586" cy="4946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/>
                <a:t>SR from UC2 D2</a:t>
              </a:r>
              <a:endParaRPr lang="en-SE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E96B77-FF52-6B5E-F91D-7C79DC58D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Raytracing and FEA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F4D4C4-E837-B53F-AAB8-01D94CCC79F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16</a:t>
            </a:fld>
            <a:endParaRPr lang="en-GB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EC1E7A9D-EA27-7CAD-B88E-CA758FA1760B}"/>
              </a:ext>
            </a:extLst>
          </p:cNvPr>
          <p:cNvGrpSpPr/>
          <p:nvPr/>
        </p:nvGrpSpPr>
        <p:grpSpPr>
          <a:xfrm>
            <a:off x="7461062" y="3048045"/>
            <a:ext cx="4174301" cy="2707423"/>
            <a:chOff x="5780283" y="2793778"/>
            <a:chExt cx="5987979" cy="3883763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43E46F79-2227-832C-005E-6B876344C35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901098" y="2793778"/>
              <a:ext cx="4043047" cy="3699097"/>
            </a:xfrm>
            <a:prstGeom prst="rect">
              <a:avLst/>
            </a:prstGeom>
          </p:spPr>
        </p:pic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9C5AE11C-CA52-6EB1-978C-28A65CF72E84}"/>
                </a:ext>
              </a:extLst>
            </p:cNvPr>
            <p:cNvSpPr txBox="1"/>
            <p:nvPr/>
          </p:nvSpPr>
          <p:spPr>
            <a:xfrm>
              <a:off x="9460323" y="5618071"/>
              <a:ext cx="2307939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/>
                <a:t>VC03/04(UC2) sleeve</a:t>
              </a:r>
            </a:p>
            <a:p>
              <a:r>
                <a:rPr lang="en-GB"/>
                <a:t>Cooled</a:t>
              </a:r>
              <a:endParaRPr lang="en-SE"/>
            </a:p>
          </p:txBody>
        </p: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8F934254-4446-9624-4685-8DC6F4C234B4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9618116" y="4822013"/>
              <a:ext cx="1253311" cy="818896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9BD421EE-A476-1E86-7E6A-649405297DD6}"/>
                </a:ext>
              </a:extLst>
            </p:cNvPr>
            <p:cNvSpPr txBox="1"/>
            <p:nvPr/>
          </p:nvSpPr>
          <p:spPr>
            <a:xfrm>
              <a:off x="9227098" y="6274970"/>
              <a:ext cx="23457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/>
                <a:t>VC03/04(UC2) SS ring</a:t>
              </a:r>
              <a:endParaRPr lang="en-SE"/>
            </a:p>
          </p:txBody>
        </p:sp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A881E9FF-DB3E-5C19-70DC-0EFB2A901A6D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9406393" y="5523972"/>
              <a:ext cx="397690" cy="750998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3EB6747-345E-54C6-9702-CC44150DDD86}"/>
                </a:ext>
              </a:extLst>
            </p:cNvPr>
            <p:cNvSpPr txBox="1"/>
            <p:nvPr/>
          </p:nvSpPr>
          <p:spPr>
            <a:xfrm>
              <a:off x="8201331" y="6274970"/>
              <a:ext cx="78098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/>
                <a:t>RF DS</a:t>
              </a:r>
              <a:endParaRPr lang="en-SE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3281D714-3B6E-9842-E905-F3ED4A243AC8}"/>
                </a:ext>
              </a:extLst>
            </p:cNvPr>
            <p:cNvSpPr txBox="1"/>
            <p:nvPr/>
          </p:nvSpPr>
          <p:spPr>
            <a:xfrm>
              <a:off x="5780283" y="6274970"/>
              <a:ext cx="7793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/>
                <a:t>RF US</a:t>
              </a:r>
              <a:endParaRPr lang="en-SE"/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F6AD83A5-D624-82CC-BC06-99B9C7752E8C}"/>
                </a:ext>
              </a:extLst>
            </p:cNvPr>
            <p:cNvSpPr txBox="1"/>
            <p:nvPr/>
          </p:nvSpPr>
          <p:spPr>
            <a:xfrm>
              <a:off x="6963154" y="6308209"/>
              <a:ext cx="6399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/>
                <a:t>BPM</a:t>
              </a:r>
              <a:endParaRPr lang="en-SE"/>
            </a:p>
          </p:txBody>
        </p: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id="{0D0128CB-ABAE-9D73-BBAE-5D386F192A31}"/>
                </a:ext>
              </a:extLst>
            </p:cNvPr>
            <p:cNvCxnSpPr>
              <a:cxnSpLocks/>
              <a:stCxn id="28" idx="0"/>
            </p:cNvCxnSpPr>
            <p:nvPr/>
          </p:nvCxnSpPr>
          <p:spPr>
            <a:xfrm flipV="1">
              <a:off x="6169974" y="5171880"/>
              <a:ext cx="222875" cy="110309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>
              <a:extLst>
                <a:ext uri="{FF2B5EF4-FFF2-40B4-BE49-F238E27FC236}">
                  <a16:creationId xmlns:a16="http://schemas.microsoft.com/office/drawing/2014/main" id="{DC00F5C6-720A-9A65-758E-EE6E8D18531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283114" y="5171880"/>
              <a:ext cx="44372" cy="110309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1B111304-D171-EDD8-7CB5-8B309FE15688}"/>
                </a:ext>
              </a:extLst>
            </p:cNvPr>
            <p:cNvCxnSpPr>
              <a:cxnSpLocks/>
              <a:stCxn id="27" idx="0"/>
            </p:cNvCxnSpPr>
            <p:nvPr/>
          </p:nvCxnSpPr>
          <p:spPr>
            <a:xfrm flipH="1" flipV="1">
              <a:off x="8544325" y="5139678"/>
              <a:ext cx="47498" cy="1135292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C3FFBE31-16CD-53F2-2F37-984BBF1458B8}"/>
              </a:ext>
            </a:extLst>
          </p:cNvPr>
          <p:cNvSpPr/>
          <p:nvPr/>
        </p:nvSpPr>
        <p:spPr>
          <a:xfrm>
            <a:off x="8259828" y="3723220"/>
            <a:ext cx="767512" cy="130407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24B336-0098-5174-80F9-E0A0244966E9}"/>
              </a:ext>
            </a:extLst>
          </p:cNvPr>
          <p:cNvSpPr txBox="1"/>
          <p:nvPr/>
        </p:nvSpPr>
        <p:spPr>
          <a:xfrm>
            <a:off x="7334623" y="2840527"/>
            <a:ext cx="272343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Reflected SR in BPM region</a:t>
            </a:r>
          </a:p>
          <a:p>
            <a:r>
              <a:rPr lang="en-GB" sz="1200"/>
              <a:t>TDR-1: 0.2 W</a:t>
            </a:r>
          </a:p>
          <a:p>
            <a:r>
              <a:rPr lang="en-GB" sz="1200"/>
              <a:t>R3: 0.08 W</a:t>
            </a:r>
            <a:endParaRPr lang="en-SE" sz="1200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DF2E4A22-E368-171A-A117-45E278234D54}"/>
              </a:ext>
            </a:extLst>
          </p:cNvPr>
          <p:cNvGrpSpPr/>
          <p:nvPr/>
        </p:nvGrpSpPr>
        <p:grpSpPr>
          <a:xfrm>
            <a:off x="20184" y="1814831"/>
            <a:ext cx="7218859" cy="4134093"/>
            <a:chOff x="-4611" y="0"/>
            <a:chExt cx="11164646" cy="6470460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05793571-2CAE-EEC1-9E15-EE9649E0639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927478" y="157292"/>
              <a:ext cx="6440270" cy="1844804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5FB51B3-13CB-6B14-1C69-20146D7184C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973614" y="0"/>
              <a:ext cx="3808412" cy="1937227"/>
            </a:xfrm>
            <a:prstGeom prst="rect">
              <a:avLst/>
            </a:prstGeom>
          </p:spPr>
        </p:pic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2C9778E4-F772-E76B-E1BC-B46F1D6A6026}"/>
                </a:ext>
              </a:extLst>
            </p:cNvPr>
            <p:cNvCxnSpPr>
              <a:cxnSpLocks/>
            </p:cNvCxnSpPr>
            <p:nvPr/>
          </p:nvCxnSpPr>
          <p:spPr>
            <a:xfrm>
              <a:off x="3644443" y="879684"/>
              <a:ext cx="2335338" cy="968296"/>
            </a:xfrm>
            <a:prstGeom prst="straightConnector1">
              <a:avLst/>
            </a:prstGeom>
            <a:ln w="28575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8E29AA8B-DF36-1C6C-2CB4-A5D0C2AC80B8}"/>
                </a:ext>
              </a:extLst>
            </p:cNvPr>
            <p:cNvSpPr txBox="1"/>
            <p:nvPr/>
          </p:nvSpPr>
          <p:spPr>
            <a:xfrm>
              <a:off x="3680379" y="1306318"/>
              <a:ext cx="1107032" cy="4335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/>
                <a:t>1.8 kW</a:t>
              </a:r>
              <a:endParaRPr lang="en-SE" sz="1200"/>
            </a:p>
          </p:txBody>
        </p: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7FB28CA5-8499-0062-071B-32A6C5A551F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795747" y="254734"/>
              <a:ext cx="394705" cy="203977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3F895C4D-CDF9-D088-EDEE-4397322D7C8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-4611" y="3797369"/>
              <a:ext cx="1927710" cy="978053"/>
            </a:xfrm>
            <a:prstGeom prst="rect">
              <a:avLst/>
            </a:prstGeom>
          </p:spPr>
        </p:pic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3A5CDB54-BDE4-B261-3C86-379E36722A54}"/>
                </a:ext>
              </a:extLst>
            </p:cNvPr>
            <p:cNvSpPr txBox="1"/>
            <p:nvPr/>
          </p:nvSpPr>
          <p:spPr>
            <a:xfrm>
              <a:off x="92351" y="4688114"/>
              <a:ext cx="1844669" cy="17823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/>
                <a:t>A –Nominal</a:t>
              </a:r>
            </a:p>
            <a:p>
              <a:r>
                <a:rPr lang="en-GB" sz="1000"/>
                <a:t>C – Top/left 0.5 mm</a:t>
              </a:r>
            </a:p>
            <a:p>
              <a:r>
                <a:rPr lang="en-GB" sz="1000"/>
                <a:t>D – Top/right 0.5 mm</a:t>
              </a:r>
              <a:endParaRPr lang="en-SE" sz="1000"/>
            </a:p>
            <a:p>
              <a:endParaRPr lang="en-SE"/>
            </a:p>
          </p:txBody>
        </p:sp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CEE79B02-69A3-2844-C40D-2B5283E24DE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5545" y="2383701"/>
              <a:ext cx="1751765" cy="968296"/>
            </a:xfrm>
            <a:prstGeom prst="rect">
              <a:avLst/>
            </a:prstGeom>
          </p:spPr>
        </p:pic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3AAEE4C8-C965-DAD9-600E-089E46B71F3C}"/>
                </a:ext>
              </a:extLst>
            </p:cNvPr>
            <p:cNvSpPr txBox="1"/>
            <p:nvPr/>
          </p:nvSpPr>
          <p:spPr>
            <a:xfrm>
              <a:off x="13654" y="1016290"/>
              <a:ext cx="1678666" cy="12283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900"/>
                <a:t>Nominal – 9 W/mm</a:t>
              </a:r>
              <a:r>
                <a:rPr lang="en-GB" sz="900" baseline="30000"/>
                <a:t>2</a:t>
              </a:r>
            </a:p>
            <a:p>
              <a:r>
                <a:rPr lang="en-GB" sz="900"/>
                <a:t>Balder Wiggler (21 kW)</a:t>
              </a:r>
            </a:p>
            <a:p>
              <a:r>
                <a:rPr lang="en-GB" sz="900"/>
                <a:t>TDR-1 e-beam</a:t>
              </a:r>
              <a:endParaRPr lang="en-SE" sz="900"/>
            </a:p>
          </p:txBody>
        </p: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35D0758B-A4CE-898D-7DFD-BD7E68813632}"/>
                </a:ext>
              </a:extLst>
            </p:cNvPr>
            <p:cNvGrpSpPr/>
            <p:nvPr/>
          </p:nvGrpSpPr>
          <p:grpSpPr>
            <a:xfrm>
              <a:off x="1887466" y="4157469"/>
              <a:ext cx="8894560" cy="1963347"/>
              <a:chOff x="1887466" y="2055813"/>
              <a:chExt cx="8894560" cy="1963347"/>
            </a:xfrm>
          </p:grpSpPr>
          <p:pic>
            <p:nvPicPr>
              <p:cNvPr id="39" name="Picture 38">
                <a:extLst>
                  <a:ext uri="{FF2B5EF4-FFF2-40B4-BE49-F238E27FC236}">
                    <a16:creationId xmlns:a16="http://schemas.microsoft.com/office/drawing/2014/main" id="{41BF6C13-C698-CB4E-45DA-313264527C9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rcRect b="7601"/>
              <a:stretch>
                <a:fillRect/>
              </a:stretch>
            </p:blipFill>
            <p:spPr>
              <a:xfrm>
                <a:off x="1887466" y="2331988"/>
                <a:ext cx="6374487" cy="1687172"/>
              </a:xfrm>
              <a:prstGeom prst="rect">
                <a:avLst/>
              </a:prstGeom>
            </p:spPr>
          </p:pic>
          <p:pic>
            <p:nvPicPr>
              <p:cNvPr id="40" name="Picture 39">
                <a:extLst>
                  <a:ext uri="{FF2B5EF4-FFF2-40B4-BE49-F238E27FC236}">
                    <a16:creationId xmlns:a16="http://schemas.microsoft.com/office/drawing/2014/main" id="{94A29F79-A554-30DF-F51A-DF61247C594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973614" y="2055813"/>
                <a:ext cx="3808412" cy="1937227"/>
              </a:xfrm>
              <a:prstGeom prst="rect">
                <a:avLst/>
              </a:prstGeom>
            </p:spPr>
          </p:pic>
          <p:cxnSp>
            <p:nvCxnSpPr>
              <p:cNvPr id="41" name="Straight Arrow Connector 40">
                <a:extLst>
                  <a:ext uri="{FF2B5EF4-FFF2-40B4-BE49-F238E27FC236}">
                    <a16:creationId xmlns:a16="http://schemas.microsoft.com/office/drawing/2014/main" id="{2E8519CF-C264-50F6-0CBE-220AE9DB79E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99571" y="3050864"/>
                <a:ext cx="2335338" cy="968296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Arrow Connector 41">
                <a:extLst>
                  <a:ext uri="{FF2B5EF4-FFF2-40B4-BE49-F238E27FC236}">
                    <a16:creationId xmlns:a16="http://schemas.microsoft.com/office/drawing/2014/main" id="{8CD8B125-5A61-8CF6-6FB6-2B5252C0EE5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715188" y="2425914"/>
                <a:ext cx="394705" cy="203977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84C540D2-24C0-1FC5-F88A-3AA86AEE92FB}"/>
                  </a:ext>
                </a:extLst>
              </p:cNvPr>
              <p:cNvSpPr txBox="1"/>
              <p:nvPr/>
            </p:nvSpPr>
            <p:spPr>
              <a:xfrm>
                <a:off x="4109893" y="2203542"/>
                <a:ext cx="915319" cy="4335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/>
                  <a:t>108 W</a:t>
                </a:r>
                <a:endParaRPr lang="en-SE" sz="1200"/>
              </a:p>
            </p:txBody>
          </p:sp>
          <p:sp>
            <p:nvSpPr>
              <p:cNvPr id="44" name="TextBox 43">
                <a:extLst>
                  <a:ext uri="{FF2B5EF4-FFF2-40B4-BE49-F238E27FC236}">
                    <a16:creationId xmlns:a16="http://schemas.microsoft.com/office/drawing/2014/main" id="{AC6FD149-9C49-E363-7777-1455560E425F}"/>
                  </a:ext>
                </a:extLst>
              </p:cNvPr>
              <p:cNvSpPr txBox="1"/>
              <p:nvPr/>
            </p:nvSpPr>
            <p:spPr>
              <a:xfrm>
                <a:off x="2593762" y="2173947"/>
                <a:ext cx="940111" cy="4335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/>
                  <a:t>Case D</a:t>
                </a:r>
                <a:endParaRPr lang="en-SE" sz="1200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16CBE037-2D4C-8D60-221D-C10F3BA4A098}"/>
                </a:ext>
              </a:extLst>
            </p:cNvPr>
            <p:cNvGrpSpPr/>
            <p:nvPr/>
          </p:nvGrpSpPr>
          <p:grpSpPr>
            <a:xfrm>
              <a:off x="1887466" y="1995761"/>
              <a:ext cx="8894560" cy="2032647"/>
              <a:chOff x="1887466" y="4101729"/>
              <a:chExt cx="8894560" cy="2032647"/>
            </a:xfrm>
          </p:grpSpPr>
          <p:pic>
            <p:nvPicPr>
              <p:cNvPr id="46" name="Picture 45">
                <a:extLst>
                  <a:ext uri="{FF2B5EF4-FFF2-40B4-BE49-F238E27FC236}">
                    <a16:creationId xmlns:a16="http://schemas.microsoft.com/office/drawing/2014/main" id="{CC1A0CD5-879F-EBB6-BD4E-68D241657AE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887466" y="4252783"/>
                <a:ext cx="6374486" cy="1825961"/>
              </a:xfrm>
              <a:prstGeom prst="rect">
                <a:avLst/>
              </a:prstGeom>
            </p:spPr>
          </p:pic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48BF177F-E965-4166-9671-27D8C0E124D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973614" y="4197149"/>
                <a:ext cx="3808412" cy="1937227"/>
              </a:xfrm>
              <a:prstGeom prst="rect">
                <a:avLst/>
              </a:prstGeom>
            </p:spPr>
          </p:pic>
          <p:cxnSp>
            <p:nvCxnSpPr>
              <p:cNvPr id="48" name="Straight Arrow Connector 47">
                <a:extLst>
                  <a:ext uri="{FF2B5EF4-FFF2-40B4-BE49-F238E27FC236}">
                    <a16:creationId xmlns:a16="http://schemas.microsoft.com/office/drawing/2014/main" id="{645B4A48-97F4-C3E9-B7AC-F5A75795472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08263" y="4965342"/>
                <a:ext cx="2335338" cy="968296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9" name="TextBox 48">
                <a:extLst>
                  <a:ext uri="{FF2B5EF4-FFF2-40B4-BE49-F238E27FC236}">
                    <a16:creationId xmlns:a16="http://schemas.microsoft.com/office/drawing/2014/main" id="{588EABEF-8FF8-1940-EF33-9B6328A5D516}"/>
                  </a:ext>
                </a:extLst>
              </p:cNvPr>
              <p:cNvSpPr txBox="1"/>
              <p:nvPr/>
            </p:nvSpPr>
            <p:spPr>
              <a:xfrm>
                <a:off x="3912541" y="5391976"/>
                <a:ext cx="962424" cy="4335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/>
                  <a:t>2.8 kW</a:t>
                </a:r>
                <a:endParaRPr lang="en-SE" sz="1200"/>
              </a:p>
            </p:txBody>
          </p:sp>
          <p:cxnSp>
            <p:nvCxnSpPr>
              <p:cNvPr id="50" name="Straight Arrow Connector 49">
                <a:extLst>
                  <a:ext uri="{FF2B5EF4-FFF2-40B4-BE49-F238E27FC236}">
                    <a16:creationId xmlns:a16="http://schemas.microsoft.com/office/drawing/2014/main" id="{692089DD-CF0F-5C46-2CB6-954F3C94FD32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759567" y="4477453"/>
                <a:ext cx="394705" cy="66916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CD594BE1-BD44-C1A8-2025-2F0847ED76D2}"/>
                  </a:ext>
                </a:extLst>
              </p:cNvPr>
              <p:cNvSpPr txBox="1"/>
              <p:nvPr/>
            </p:nvSpPr>
            <p:spPr>
              <a:xfrm>
                <a:off x="4190452" y="4261670"/>
                <a:ext cx="793839" cy="4335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/>
                  <a:t>60 W</a:t>
                </a:r>
                <a:endParaRPr lang="en-SE" sz="1200"/>
              </a:p>
            </p:txBody>
          </p:sp>
          <p:sp>
            <p:nvSpPr>
              <p:cNvPr id="52" name="TextBox 51">
                <a:extLst>
                  <a:ext uri="{FF2B5EF4-FFF2-40B4-BE49-F238E27FC236}">
                    <a16:creationId xmlns:a16="http://schemas.microsoft.com/office/drawing/2014/main" id="{5FD6D2AE-000D-3BA7-4679-4434E9C2FF97}"/>
                  </a:ext>
                </a:extLst>
              </p:cNvPr>
              <p:cNvSpPr txBox="1"/>
              <p:nvPr/>
            </p:nvSpPr>
            <p:spPr>
              <a:xfrm>
                <a:off x="2627343" y="4101729"/>
                <a:ext cx="920278" cy="4335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/>
                  <a:t>Case C</a:t>
                </a:r>
                <a:endParaRPr lang="en-SE" sz="1200"/>
              </a:p>
            </p:txBody>
          </p:sp>
        </p:grp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0610CACB-1566-8A8C-F84C-CA82DB188B9B}"/>
                </a:ext>
              </a:extLst>
            </p:cNvPr>
            <p:cNvSpPr txBox="1"/>
            <p:nvPr/>
          </p:nvSpPr>
          <p:spPr>
            <a:xfrm>
              <a:off x="4190452" y="20838"/>
              <a:ext cx="887600" cy="4335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/>
                <a:t>46 W</a:t>
              </a:r>
              <a:endParaRPr lang="en-SE" sz="1200"/>
            </a:p>
          </p:txBody>
        </p: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D8F1E50C-770B-3F8E-0A8B-035320793973}"/>
                </a:ext>
              </a:extLst>
            </p:cNvPr>
            <p:cNvCxnSpPr>
              <a:cxnSpLocks/>
            </p:cNvCxnSpPr>
            <p:nvPr/>
          </p:nvCxnSpPr>
          <p:spPr>
            <a:xfrm>
              <a:off x="1887466" y="1989208"/>
              <a:ext cx="9272569" cy="19795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ED73CD0E-EA71-4CA1-27D8-CBA0C2B10621}"/>
                </a:ext>
              </a:extLst>
            </p:cNvPr>
            <p:cNvCxnSpPr>
              <a:cxnSpLocks/>
            </p:cNvCxnSpPr>
            <p:nvPr/>
          </p:nvCxnSpPr>
          <p:spPr>
            <a:xfrm>
              <a:off x="1887466" y="4108777"/>
              <a:ext cx="9272569" cy="19795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BF5319B7-6AD4-0BB0-3207-0149FF5D91E4}"/>
                </a:ext>
              </a:extLst>
            </p:cNvPr>
            <p:cNvSpPr txBox="1"/>
            <p:nvPr/>
          </p:nvSpPr>
          <p:spPr>
            <a:xfrm>
              <a:off x="3353372" y="5414763"/>
              <a:ext cx="1014694" cy="4335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/>
                <a:t>1.3 kW</a:t>
              </a:r>
              <a:endParaRPr lang="en-SE" sz="1200"/>
            </a:p>
          </p:txBody>
        </p:sp>
      </p:grpSp>
      <p:sp>
        <p:nvSpPr>
          <p:cNvPr id="90" name="TextBox 89">
            <a:extLst>
              <a:ext uri="{FF2B5EF4-FFF2-40B4-BE49-F238E27FC236}">
                <a16:creationId xmlns:a16="http://schemas.microsoft.com/office/drawing/2014/main" id="{CF5560DB-A5CE-359A-6400-712B72E11620}"/>
              </a:ext>
            </a:extLst>
          </p:cNvPr>
          <p:cNvSpPr txBox="1"/>
          <p:nvPr/>
        </p:nvSpPr>
        <p:spPr>
          <a:xfrm>
            <a:off x="1695705" y="1792350"/>
            <a:ext cx="6030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/>
              <a:t>Case A</a:t>
            </a:r>
            <a:endParaRPr lang="en-SE" sz="1200"/>
          </a:p>
        </p:txBody>
      </p:sp>
    </p:spTree>
    <p:extLst>
      <p:ext uri="{BB962C8B-B14F-4D97-AF65-F5344CB8AC3E}">
        <p14:creationId xmlns:p14="http://schemas.microsoft.com/office/powerpoint/2010/main" val="3079704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42E709-E0A6-272C-EA60-5E6F6A5A61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8C915-99F0-F2C5-B3A3-779781718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Mock up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0FC439-5769-5511-BC11-AF357E67726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1825200"/>
            <a:ext cx="4221480" cy="39736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/>
              <a:t>First mock-up for development and practice</a:t>
            </a:r>
          </a:p>
          <a:p>
            <a:r>
              <a:rPr lang="en-GB" sz="1600"/>
              <a:t>Concrete stand</a:t>
            </a:r>
          </a:p>
          <a:p>
            <a:r>
              <a:rPr lang="en-GB" sz="1600"/>
              <a:t>Magnet dummy</a:t>
            </a:r>
          </a:p>
          <a:p>
            <a:pPr lvl="1"/>
            <a:r>
              <a:rPr lang="en-GB" sz="1200"/>
              <a:t>R3 UC1,2 iron yoke, top and bottom</a:t>
            </a:r>
          </a:p>
          <a:p>
            <a:r>
              <a:rPr lang="en-GB" sz="1600"/>
              <a:t>Vacuum chambers</a:t>
            </a:r>
          </a:p>
          <a:p>
            <a:r>
              <a:rPr lang="en-GB" sz="1600"/>
              <a:t>Local vacuum strongback</a:t>
            </a:r>
          </a:p>
          <a:p>
            <a:r>
              <a:rPr lang="en-GB" sz="1600"/>
              <a:t>Magnet transportation table</a:t>
            </a:r>
          </a:p>
          <a:p>
            <a:r>
              <a:rPr lang="en-GB" sz="1600"/>
              <a:t>Jacks for lowering bottom magnet cell</a:t>
            </a:r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/>
              <a:t>Testing procedures and tools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4AE24A-117E-48E2-3125-86665CCCF511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B60D0738-23DA-A745-9B84-DD183761B382}" type="slidenum">
              <a:rPr lang="en-GB" smtClean="0"/>
              <a:pPr/>
              <a:t>17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596915-AE89-E449-4FB9-6AB909B06B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2512" y="1269634"/>
            <a:ext cx="5942475" cy="4456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081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No change in the mechanical concept of magnets or vacuum system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Large part of the vacuum system can be reused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Magnets can be replaced by using a combination of already existing procedures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6B541A-3127-4F88-04F7-729D479FA70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1696618" y="6492875"/>
            <a:ext cx="492512" cy="365125"/>
          </a:xfrm>
        </p:spPr>
        <p:txBody>
          <a:bodyPr/>
          <a:lstStyle/>
          <a:p>
            <a:fld id="{B60D0738-23DA-A745-9B84-DD183761B382}" type="slidenum"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pPr/>
              <a:t>18</a:t>
            </a:fld>
            <a:endParaRPr lang="en-US">
              <a:solidFill>
                <a:schemeClr val="bg1">
                  <a:lumMod val="9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19382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4644" y="2645064"/>
            <a:ext cx="10515600" cy="1754326"/>
          </a:xfrm>
        </p:spPr>
        <p:txBody>
          <a:bodyPr/>
          <a:lstStyle/>
          <a:p>
            <a:r>
              <a:rPr lang="en-GB"/>
              <a:t>Complementary Material</a:t>
            </a:r>
            <a:br>
              <a:rPr lang="en-GB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311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>
</file>

<file path=ppt/theme/theme1.xml><?xml version="1.0" encoding="utf-8"?>
<a:theme xmlns:a="http://schemas.openxmlformats.org/drawingml/2006/main" name="MAX IV">
  <a:themeElements>
    <a:clrScheme name="MAX IV ny">
      <a:dk1>
        <a:srgbClr val="001427"/>
      </a:dk1>
      <a:lt1>
        <a:srgbClr val="FFFFFF"/>
      </a:lt1>
      <a:dk2>
        <a:srgbClr val="00570C"/>
      </a:dk2>
      <a:lt2>
        <a:srgbClr val="FB8C00"/>
      </a:lt2>
      <a:accent1>
        <a:srgbClr val="767171"/>
      </a:accent1>
      <a:accent2>
        <a:srgbClr val="595555"/>
      </a:accent2>
      <a:accent3>
        <a:srgbClr val="AEAAAA"/>
      </a:accent3>
      <a:accent4>
        <a:srgbClr val="00570C"/>
      </a:accent4>
      <a:accent5>
        <a:srgbClr val="F6B222"/>
      </a:accent5>
      <a:accent6>
        <a:srgbClr val="C8C3C3"/>
      </a:accent6>
      <a:hlink>
        <a:srgbClr val="0000FF"/>
      </a:hlink>
      <a:folHlink>
        <a:srgbClr val="8100FF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X IV" id="{516FC9ED-6BBD-C744-B2F0-90A71CB59E0C}" vid="{13190349-0772-8741-AF07-2E14FF89C4D4}"/>
    </a:ext>
  </a:extLst>
</a:theme>
</file>

<file path=ppt/theme/theme2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3772276DB0FD1B47A3D5FB7763874218" ma:contentTypeVersion="4" ma:contentTypeDescription="Skapa ett nytt dokument." ma:contentTypeScope="" ma:versionID="7c42493d59d8478d838de3706c4ee635">
  <xsd:schema xmlns:xsd="http://www.w3.org/2001/XMLSchema" xmlns:xs="http://www.w3.org/2001/XMLSchema" xmlns:p="http://schemas.microsoft.com/office/2006/metadata/properties" xmlns:ns2="3729fb18-5a44-48ee-9bfa-999b37c5a476" targetNamespace="http://schemas.microsoft.com/office/2006/metadata/properties" ma:root="true" ma:fieldsID="349dd95f9f5695ecce4c7f28957520d9" ns2:_="">
    <xsd:import namespace="3729fb18-5a44-48ee-9bfa-999b37c5a47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29fb18-5a44-48ee-9bfa-999b37c5a4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11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A0A50A7-4A78-43E4-B9FD-E9B12962601C}">
  <ds:schemaRefs>
    <ds:schemaRef ds:uri="3729fb18-5a44-48ee-9bfa-999b37c5a47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F60D1C6-50C5-4E5F-B294-B94BD33FC75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748E198-29D6-4919-960D-AB46316E0B98}">
  <ds:schemaRefs>
    <ds:schemaRef ds:uri="3729fb18-5a44-48ee-9bfa-999b37c5a476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MAX IV</Template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MAX IV</vt:lpstr>
      <vt:lpstr>Mechanical integration</vt:lpstr>
      <vt:lpstr>Outline </vt:lpstr>
      <vt:lpstr>Beam path comparison</vt:lpstr>
      <vt:lpstr>Reusing vacuum chambers</vt:lpstr>
      <vt:lpstr>Chamber design</vt:lpstr>
      <vt:lpstr>Lattice fly by</vt:lpstr>
      <vt:lpstr>Installation procedure – std. achromat</vt:lpstr>
      <vt:lpstr>Installation procedure – removing top half of magnet cells</vt:lpstr>
      <vt:lpstr>Installation procedure – local strongback</vt:lpstr>
      <vt:lpstr>Installation procedure – removing bottom half of magnet cell</vt:lpstr>
      <vt:lpstr>Installation procedure – vacuum work</vt:lpstr>
      <vt:lpstr>Installation procedure – Installing new bottom half of magnet cell</vt:lpstr>
      <vt:lpstr>Installation procedure – Installing new top half of magnet cell</vt:lpstr>
      <vt:lpstr>Integration</vt:lpstr>
      <vt:lpstr>Clearance</vt:lpstr>
      <vt:lpstr>Raytracing and FEA</vt:lpstr>
      <vt:lpstr>Mock up</vt:lpstr>
      <vt:lpstr>Conclusions</vt:lpstr>
      <vt:lpstr>Complementary Material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Aymeric Robert</dc:creator>
  <cp:keywords/>
  <dc:description/>
  <cp:revision>1</cp:revision>
  <cp:lastPrinted>2023-12-11T14:42:34Z</cp:lastPrinted>
  <dcterms:created xsi:type="dcterms:W3CDTF">2022-05-19T12:39:22Z</dcterms:created>
  <dcterms:modified xsi:type="dcterms:W3CDTF">2026-10-01T13:53:20Z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0x0101003772276DB0FD1B47A3D5FB7763874218</vt:lpwstr>
  </property>
  <property fmtid="{D5CDD505-2E9C-101B-9397-08002B2CF9AE}" pid="3" name="Tags">
    <vt:lpwstr/>
  </property>
</Properties>
</file>