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7" r:id="rId5"/>
    <p:sldId id="509" r:id="rId6"/>
    <p:sldId id="734" r:id="rId7"/>
    <p:sldId id="723" r:id="rId8"/>
    <p:sldId id="721" r:id="rId9"/>
    <p:sldId id="720" r:id="rId10"/>
    <p:sldId id="719" r:id="rId11"/>
    <p:sldId id="730" r:id="rId12"/>
    <p:sldId id="752" r:id="rId13"/>
    <p:sldId id="753" r:id="rId14"/>
    <p:sldId id="746" r:id="rId15"/>
    <p:sldId id="732" r:id="rId16"/>
    <p:sldId id="740" r:id="rId17"/>
    <p:sldId id="742" r:id="rId18"/>
    <p:sldId id="747" r:id="rId19"/>
    <p:sldId id="744" r:id="rId20"/>
    <p:sldId id="716" r:id="rId21"/>
    <p:sldId id="724" r:id="rId22"/>
    <p:sldId id="741" r:id="rId23"/>
    <p:sldId id="748" r:id="rId24"/>
    <p:sldId id="283" r:id="rId25"/>
    <p:sldId id="745" r:id="rId26"/>
    <p:sldId id="733" r:id="rId27"/>
    <p:sldId id="754" r:id="rId28"/>
    <p:sldId id="507" r:id="rId29"/>
    <p:sldId id="739" r:id="rId30"/>
    <p:sldId id="738" r:id="rId31"/>
    <p:sldId id="755" r:id="rId32"/>
    <p:sldId id="260" r:id="rId33"/>
    <p:sldId id="281" r:id="rId34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570C"/>
    <a:srgbClr val="0070C0"/>
    <a:srgbClr val="DA6E14"/>
    <a:srgbClr val="FFFFFF"/>
    <a:srgbClr val="F2F2F2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CE6329-47A9-4BF0-803B-DECB0074A9F7}" v="13" dt="2026-10-01T13:10:08.8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8" autoAdjust="0"/>
    <p:restoredTop sz="97459" autoAdjust="0"/>
  </p:normalViewPr>
  <p:slideViewPr>
    <p:cSldViewPr snapToGrid="0">
      <p:cViewPr varScale="1">
        <p:scale>
          <a:sx n="155" d="100"/>
          <a:sy n="155" d="100"/>
        </p:scale>
        <p:origin x="516" y="114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239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yu Zhou" userId="3b2bcebe-7e21-45da-ad9d-7cb1835ce4da" providerId="ADAL" clId="{20616D94-2825-44B0-9EFC-47F2E5FB7A7B}"/>
    <pc:docChg chg="custSel addSld delSld modSld sldOrd">
      <pc:chgData name="Keyu Zhou" userId="3b2bcebe-7e21-45da-ad9d-7cb1835ce4da" providerId="ADAL" clId="{20616D94-2825-44B0-9EFC-47F2E5FB7A7B}" dt="2026-10-01T13:31:35.071" v="272" actId="20577"/>
      <pc:docMkLst>
        <pc:docMk/>
      </pc:docMkLst>
      <pc:sldChg chg="modSp mod ord">
        <pc:chgData name="Keyu Zhou" userId="3b2bcebe-7e21-45da-ad9d-7cb1835ce4da" providerId="ADAL" clId="{20616D94-2825-44B0-9EFC-47F2E5FB7A7B}" dt="2026-10-01T13:30:59.919" v="258" actId="1036"/>
        <pc:sldMkLst>
          <pc:docMk/>
          <pc:sldMk cId="2820082408" sldId="257"/>
        </pc:sldMkLst>
        <pc:spChg chg="mod">
          <ac:chgData name="Keyu Zhou" userId="3b2bcebe-7e21-45da-ad9d-7cb1835ce4da" providerId="ADAL" clId="{20616D94-2825-44B0-9EFC-47F2E5FB7A7B}" dt="2026-10-01T13:30:59.919" v="258" actId="1036"/>
          <ac:spMkLst>
            <pc:docMk/>
            <pc:sldMk cId="2820082408" sldId="257"/>
            <ac:spMk id="3" creationId="{00000000-0000-0000-0000-000000000000}"/>
          </ac:spMkLst>
        </pc:spChg>
      </pc:sldChg>
      <pc:sldChg chg="delSp modSp mod ord">
        <pc:chgData name="Keyu Zhou" userId="3b2bcebe-7e21-45da-ad9d-7cb1835ce4da" providerId="ADAL" clId="{20616D94-2825-44B0-9EFC-47F2E5FB7A7B}" dt="2026-10-01T13:20:42.779" v="257" actId="478"/>
        <pc:sldMkLst>
          <pc:docMk/>
          <pc:sldMk cId="3214569104" sldId="260"/>
        </pc:sldMkLst>
        <pc:picChg chg="del mod">
          <ac:chgData name="Keyu Zhou" userId="3b2bcebe-7e21-45da-ad9d-7cb1835ce4da" providerId="ADAL" clId="{20616D94-2825-44B0-9EFC-47F2E5FB7A7B}" dt="2026-10-01T13:20:42.779" v="257" actId="478"/>
          <ac:picMkLst>
            <pc:docMk/>
            <pc:sldMk cId="3214569104" sldId="260"/>
            <ac:picMk id="12" creationId="{F4132FCD-D852-6C7B-3674-706F9ED8C5B5}"/>
          </ac:picMkLst>
        </pc:picChg>
      </pc:sldChg>
      <pc:sldChg chg="modSp mod">
        <pc:chgData name="Keyu Zhou" userId="3b2bcebe-7e21-45da-ad9d-7cb1835ce4da" providerId="ADAL" clId="{20616D94-2825-44B0-9EFC-47F2E5FB7A7B}" dt="2026-10-01T13:18:52.739" v="255" actId="207"/>
        <pc:sldMkLst>
          <pc:docMk/>
          <pc:sldMk cId="3204072860" sldId="283"/>
        </pc:sldMkLst>
        <pc:spChg chg="mod">
          <ac:chgData name="Keyu Zhou" userId="3b2bcebe-7e21-45da-ad9d-7cb1835ce4da" providerId="ADAL" clId="{20616D94-2825-44B0-9EFC-47F2E5FB7A7B}" dt="2026-10-01T13:18:52.739" v="255" actId="207"/>
          <ac:spMkLst>
            <pc:docMk/>
            <pc:sldMk cId="3204072860" sldId="283"/>
            <ac:spMk id="11" creationId="{F729B915-D328-082A-B2D4-814AF00EAF3E}"/>
          </ac:spMkLst>
        </pc:spChg>
      </pc:sldChg>
      <pc:sldChg chg="add del ord">
        <pc:chgData name="Keyu Zhou" userId="3b2bcebe-7e21-45da-ad9d-7cb1835ce4da" providerId="ADAL" clId="{20616D94-2825-44B0-9EFC-47F2E5FB7A7B}" dt="2026-09-30T15:42:57.336" v="95" actId="47"/>
        <pc:sldMkLst>
          <pc:docMk/>
          <pc:sldMk cId="0" sldId="306"/>
        </pc:sldMkLst>
      </pc:sldChg>
      <pc:sldChg chg="modSp mod">
        <pc:chgData name="Keyu Zhou" userId="3b2bcebe-7e21-45da-ad9d-7cb1835ce4da" providerId="ADAL" clId="{20616D94-2825-44B0-9EFC-47F2E5FB7A7B}" dt="2026-09-30T15:06:59.062" v="6" actId="20577"/>
        <pc:sldMkLst>
          <pc:docMk/>
          <pc:sldMk cId="4190684576" sldId="509"/>
        </pc:sldMkLst>
        <pc:spChg chg="mod">
          <ac:chgData name="Keyu Zhou" userId="3b2bcebe-7e21-45da-ad9d-7cb1835ce4da" providerId="ADAL" clId="{20616D94-2825-44B0-9EFC-47F2E5FB7A7B}" dt="2026-09-30T15:06:59.062" v="6" actId="20577"/>
          <ac:spMkLst>
            <pc:docMk/>
            <pc:sldMk cId="4190684576" sldId="509"/>
            <ac:spMk id="7" creationId="{D2E72CD2-403C-FEE9-0626-FE8DE0402544}"/>
          </ac:spMkLst>
        </pc:spChg>
      </pc:sldChg>
      <pc:sldChg chg="addSp modSp mod modAnim">
        <pc:chgData name="Keyu Zhou" userId="3b2bcebe-7e21-45da-ad9d-7cb1835ce4da" providerId="ADAL" clId="{20616D94-2825-44B0-9EFC-47F2E5FB7A7B}" dt="2026-10-01T13:09:28.152" v="102" actId="313"/>
        <pc:sldMkLst>
          <pc:docMk/>
          <pc:sldMk cId="3850681969" sldId="719"/>
        </pc:sldMkLst>
        <pc:spChg chg="mod">
          <ac:chgData name="Keyu Zhou" userId="3b2bcebe-7e21-45da-ad9d-7cb1835ce4da" providerId="ADAL" clId="{20616D94-2825-44B0-9EFC-47F2E5FB7A7B}" dt="2026-09-30T11:23:58.019" v="3" actId="164"/>
          <ac:spMkLst>
            <pc:docMk/>
            <pc:sldMk cId="3850681969" sldId="719"/>
            <ac:spMk id="7" creationId="{BB091174-FD33-3659-84CB-994FE1014C58}"/>
          </ac:spMkLst>
        </pc:spChg>
        <pc:spChg chg="mod">
          <ac:chgData name="Keyu Zhou" userId="3b2bcebe-7e21-45da-ad9d-7cb1835ce4da" providerId="ADAL" clId="{20616D94-2825-44B0-9EFC-47F2E5FB7A7B}" dt="2026-09-30T11:23:58.019" v="3" actId="164"/>
          <ac:spMkLst>
            <pc:docMk/>
            <pc:sldMk cId="3850681969" sldId="719"/>
            <ac:spMk id="9" creationId="{49892993-22E8-8E0C-4A81-B809688ACA4D}"/>
          </ac:spMkLst>
        </pc:spChg>
        <pc:spChg chg="mod">
          <ac:chgData name="Keyu Zhou" userId="3b2bcebe-7e21-45da-ad9d-7cb1835ce4da" providerId="ADAL" clId="{20616D94-2825-44B0-9EFC-47F2E5FB7A7B}" dt="2026-10-01T13:09:28.152" v="102" actId="313"/>
          <ac:spMkLst>
            <pc:docMk/>
            <pc:sldMk cId="3850681969" sldId="719"/>
            <ac:spMk id="14" creationId="{F5DFC1B9-6DC4-877E-D289-7958D2EF46B5}"/>
          </ac:spMkLst>
        </pc:spChg>
        <pc:grpChg chg="mod">
          <ac:chgData name="Keyu Zhou" userId="3b2bcebe-7e21-45da-ad9d-7cb1835ce4da" providerId="ADAL" clId="{20616D94-2825-44B0-9EFC-47F2E5FB7A7B}" dt="2026-09-30T11:23:58.019" v="3" actId="164"/>
          <ac:grpSpMkLst>
            <pc:docMk/>
            <pc:sldMk cId="3850681969" sldId="719"/>
            <ac:grpSpMk id="3" creationId="{191FEE30-C3F1-5772-528F-843E9716676B}"/>
          </ac:grpSpMkLst>
        </pc:grpChg>
        <pc:grpChg chg="add mod">
          <ac:chgData name="Keyu Zhou" userId="3b2bcebe-7e21-45da-ad9d-7cb1835ce4da" providerId="ADAL" clId="{20616D94-2825-44B0-9EFC-47F2E5FB7A7B}" dt="2026-09-30T11:23:58.019" v="3" actId="164"/>
          <ac:grpSpMkLst>
            <pc:docMk/>
            <pc:sldMk cId="3850681969" sldId="719"/>
            <ac:grpSpMk id="11" creationId="{C7C0A6E8-0F0A-18A7-381A-A61F4DBF09AC}"/>
          </ac:grpSpMkLst>
        </pc:grpChg>
      </pc:sldChg>
      <pc:sldChg chg="ord">
        <pc:chgData name="Keyu Zhou" userId="3b2bcebe-7e21-45da-ad9d-7cb1835ce4da" providerId="ADAL" clId="{20616D94-2825-44B0-9EFC-47F2E5FB7A7B}" dt="2026-09-30T11:24:34.825" v="4"/>
        <pc:sldMkLst>
          <pc:docMk/>
          <pc:sldMk cId="2731421282" sldId="722"/>
        </pc:sldMkLst>
      </pc:sldChg>
      <pc:sldChg chg="modSp mod">
        <pc:chgData name="Keyu Zhou" userId="3b2bcebe-7e21-45da-ad9d-7cb1835ce4da" providerId="ADAL" clId="{20616D94-2825-44B0-9EFC-47F2E5FB7A7B}" dt="2026-09-30T15:08:39.653" v="26" actId="20577"/>
        <pc:sldMkLst>
          <pc:docMk/>
          <pc:sldMk cId="3774766797" sldId="723"/>
        </pc:sldMkLst>
        <pc:spChg chg="mod">
          <ac:chgData name="Keyu Zhou" userId="3b2bcebe-7e21-45da-ad9d-7cb1835ce4da" providerId="ADAL" clId="{20616D94-2825-44B0-9EFC-47F2E5FB7A7B}" dt="2026-09-30T15:08:39.653" v="26" actId="20577"/>
          <ac:spMkLst>
            <pc:docMk/>
            <pc:sldMk cId="3774766797" sldId="723"/>
            <ac:spMk id="27" creationId="{1758F19B-FD30-94BE-FCE5-88F076FE7178}"/>
          </ac:spMkLst>
        </pc:spChg>
      </pc:sldChg>
      <pc:sldChg chg="addSp modSp mod">
        <pc:chgData name="Keyu Zhou" userId="3b2bcebe-7e21-45da-ad9d-7cb1835ce4da" providerId="ADAL" clId="{20616D94-2825-44B0-9EFC-47F2E5FB7A7B}" dt="2026-09-30T15:40:41.581" v="92" actId="20577"/>
        <pc:sldMkLst>
          <pc:docMk/>
          <pc:sldMk cId="1601866714" sldId="724"/>
        </pc:sldMkLst>
        <pc:spChg chg="mod">
          <ac:chgData name="Keyu Zhou" userId="3b2bcebe-7e21-45da-ad9d-7cb1835ce4da" providerId="ADAL" clId="{20616D94-2825-44B0-9EFC-47F2E5FB7A7B}" dt="2026-09-30T15:40:41.581" v="92" actId="20577"/>
          <ac:spMkLst>
            <pc:docMk/>
            <pc:sldMk cId="1601866714" sldId="724"/>
            <ac:spMk id="10" creationId="{0042595D-755C-945D-9F0F-3A1A90441059}"/>
          </ac:spMkLst>
        </pc:spChg>
        <pc:spChg chg="add mod">
          <ac:chgData name="Keyu Zhou" userId="3b2bcebe-7e21-45da-ad9d-7cb1835ce4da" providerId="ADAL" clId="{20616D94-2825-44B0-9EFC-47F2E5FB7A7B}" dt="2026-09-30T15:39:34.858" v="60" actId="164"/>
          <ac:spMkLst>
            <pc:docMk/>
            <pc:sldMk cId="1601866714" sldId="724"/>
            <ac:spMk id="13" creationId="{95241D0F-07EA-A4E5-C90B-BC61D915A518}"/>
          </ac:spMkLst>
        </pc:spChg>
        <pc:spChg chg="mod">
          <ac:chgData name="Keyu Zhou" userId="3b2bcebe-7e21-45da-ad9d-7cb1835ce4da" providerId="ADAL" clId="{20616D94-2825-44B0-9EFC-47F2E5FB7A7B}" dt="2026-09-30T15:35:22.220" v="44" actId="20577"/>
          <ac:spMkLst>
            <pc:docMk/>
            <pc:sldMk cId="1601866714" sldId="724"/>
            <ac:spMk id="31" creationId="{1A6C838C-FEBE-2070-490D-82A9C6BA505C}"/>
          </ac:spMkLst>
        </pc:spChg>
        <pc:grpChg chg="add mod">
          <ac:chgData name="Keyu Zhou" userId="3b2bcebe-7e21-45da-ad9d-7cb1835ce4da" providerId="ADAL" clId="{20616D94-2825-44B0-9EFC-47F2E5FB7A7B}" dt="2026-09-30T15:39:34.858" v="60" actId="164"/>
          <ac:grpSpMkLst>
            <pc:docMk/>
            <pc:sldMk cId="1601866714" sldId="724"/>
            <ac:grpSpMk id="19" creationId="{5903F931-36B3-C019-C4DC-0995EF57F385}"/>
          </ac:grpSpMkLst>
        </pc:grpChg>
        <pc:cxnChg chg="add mod">
          <ac:chgData name="Keyu Zhou" userId="3b2bcebe-7e21-45da-ad9d-7cb1835ce4da" providerId="ADAL" clId="{20616D94-2825-44B0-9EFC-47F2E5FB7A7B}" dt="2026-09-30T15:39:34.858" v="60" actId="164"/>
          <ac:cxnSpMkLst>
            <pc:docMk/>
            <pc:sldMk cId="1601866714" sldId="724"/>
            <ac:cxnSpMk id="9" creationId="{6D189BC7-F4A1-0EDD-50EC-99912C2E934D}"/>
          </ac:cxnSpMkLst>
        </pc:cxnChg>
        <pc:cxnChg chg="mod">
          <ac:chgData name="Keyu Zhou" userId="3b2bcebe-7e21-45da-ad9d-7cb1835ce4da" providerId="ADAL" clId="{20616D94-2825-44B0-9EFC-47F2E5FB7A7B}" dt="2026-09-30T15:36:01.052" v="45" actId="1076"/>
          <ac:cxnSpMkLst>
            <pc:docMk/>
            <pc:sldMk cId="1601866714" sldId="724"/>
            <ac:cxnSpMk id="16" creationId="{F6FD840D-3626-6AEA-992A-D0670FF3E8F8}"/>
          </ac:cxnSpMkLst>
        </pc:cxnChg>
      </pc:sldChg>
      <pc:sldChg chg="modSp mod">
        <pc:chgData name="Keyu Zhou" userId="3b2bcebe-7e21-45da-ad9d-7cb1835ce4da" providerId="ADAL" clId="{20616D94-2825-44B0-9EFC-47F2E5FB7A7B}" dt="2026-09-30T15:08:02.314" v="12" actId="20577"/>
        <pc:sldMkLst>
          <pc:docMk/>
          <pc:sldMk cId="833770029" sldId="733"/>
        </pc:sldMkLst>
        <pc:spChg chg="mod">
          <ac:chgData name="Keyu Zhou" userId="3b2bcebe-7e21-45da-ad9d-7cb1835ce4da" providerId="ADAL" clId="{20616D94-2825-44B0-9EFC-47F2E5FB7A7B}" dt="2026-09-30T15:08:02.314" v="12" actId="20577"/>
          <ac:spMkLst>
            <pc:docMk/>
            <pc:sldMk cId="833770029" sldId="733"/>
            <ac:spMk id="15" creationId="{169DD209-F61B-210F-9B1E-C4701109C53D}"/>
          </ac:spMkLst>
        </pc:spChg>
      </pc:sldChg>
      <pc:sldChg chg="modSp mod">
        <pc:chgData name="Keyu Zhou" userId="3b2bcebe-7e21-45da-ad9d-7cb1835ce4da" providerId="ADAL" clId="{20616D94-2825-44B0-9EFC-47F2E5FB7A7B}" dt="2026-09-30T15:07:07.347" v="7" actId="20577"/>
        <pc:sldMkLst>
          <pc:docMk/>
          <pc:sldMk cId="2522173745" sldId="734"/>
        </pc:sldMkLst>
        <pc:spChg chg="mod">
          <ac:chgData name="Keyu Zhou" userId="3b2bcebe-7e21-45da-ad9d-7cb1835ce4da" providerId="ADAL" clId="{20616D94-2825-44B0-9EFC-47F2E5FB7A7B}" dt="2026-09-30T15:07:07.347" v="7" actId="20577"/>
          <ac:spMkLst>
            <pc:docMk/>
            <pc:sldMk cId="2522173745" sldId="734"/>
            <ac:spMk id="4" creationId="{C01FC5DC-DACB-8984-21D3-40CEA9A746BD}"/>
          </ac:spMkLst>
        </pc:spChg>
      </pc:sldChg>
      <pc:sldChg chg="ord">
        <pc:chgData name="Keyu Zhou" userId="3b2bcebe-7e21-45da-ad9d-7cb1835ce4da" providerId="ADAL" clId="{20616D94-2825-44B0-9EFC-47F2E5FB7A7B}" dt="2026-09-30T15:42:42.535" v="94"/>
        <pc:sldMkLst>
          <pc:docMk/>
          <pc:sldMk cId="438487835" sldId="738"/>
        </pc:sldMkLst>
      </pc:sldChg>
      <pc:sldChg chg="ord">
        <pc:chgData name="Keyu Zhou" userId="3b2bcebe-7e21-45da-ad9d-7cb1835ce4da" providerId="ADAL" clId="{20616D94-2825-44B0-9EFC-47F2E5FB7A7B}" dt="2026-09-30T10:21:18.581" v="0"/>
        <pc:sldMkLst>
          <pc:docMk/>
          <pc:sldMk cId="2420928710" sldId="739"/>
        </pc:sldMkLst>
      </pc:sldChg>
      <pc:sldChg chg="delSp modSp mod">
        <pc:chgData name="Keyu Zhou" userId="3b2bcebe-7e21-45da-ad9d-7cb1835ce4da" providerId="ADAL" clId="{20616D94-2825-44B0-9EFC-47F2E5FB7A7B}" dt="2026-09-30T15:14:18.226" v="31" actId="1076"/>
        <pc:sldMkLst>
          <pc:docMk/>
          <pc:sldMk cId="3937507621" sldId="742"/>
        </pc:sldMkLst>
        <pc:spChg chg="mod">
          <ac:chgData name="Keyu Zhou" userId="3b2bcebe-7e21-45da-ad9d-7cb1835ce4da" providerId="ADAL" clId="{20616D94-2825-44B0-9EFC-47F2E5FB7A7B}" dt="2026-09-30T15:14:18.226" v="31" actId="1076"/>
          <ac:spMkLst>
            <pc:docMk/>
            <pc:sldMk cId="3937507621" sldId="742"/>
            <ac:spMk id="5" creationId="{4CB59A90-BC37-1B72-315A-47E683D6AD67}"/>
          </ac:spMkLst>
        </pc:spChg>
        <pc:spChg chg="del">
          <ac:chgData name="Keyu Zhou" userId="3b2bcebe-7e21-45da-ad9d-7cb1835ce4da" providerId="ADAL" clId="{20616D94-2825-44B0-9EFC-47F2E5FB7A7B}" dt="2026-09-30T15:14:13.381" v="30" actId="478"/>
          <ac:spMkLst>
            <pc:docMk/>
            <pc:sldMk cId="3937507621" sldId="742"/>
            <ac:spMk id="15" creationId="{B10B1734-4E53-C59D-1676-09D4B16ED442}"/>
          </ac:spMkLst>
        </pc:spChg>
      </pc:sldChg>
      <pc:sldChg chg="modSp mod">
        <pc:chgData name="Keyu Zhou" userId="3b2bcebe-7e21-45da-ad9d-7cb1835ce4da" providerId="ADAL" clId="{20616D94-2825-44B0-9EFC-47F2E5FB7A7B}" dt="2026-09-30T15:07:24.099" v="9" actId="20577"/>
        <pc:sldMkLst>
          <pc:docMk/>
          <pc:sldMk cId="965071529" sldId="744"/>
        </pc:sldMkLst>
        <pc:spChg chg="mod">
          <ac:chgData name="Keyu Zhou" userId="3b2bcebe-7e21-45da-ad9d-7cb1835ce4da" providerId="ADAL" clId="{20616D94-2825-44B0-9EFC-47F2E5FB7A7B}" dt="2026-09-30T15:07:24.099" v="9" actId="20577"/>
          <ac:spMkLst>
            <pc:docMk/>
            <pc:sldMk cId="965071529" sldId="744"/>
            <ac:spMk id="4" creationId="{0E47069B-3A5D-DFE2-EC77-5F72B4460615}"/>
          </ac:spMkLst>
        </pc:spChg>
      </pc:sldChg>
      <pc:sldChg chg="modSp mod">
        <pc:chgData name="Keyu Zhou" userId="3b2bcebe-7e21-45da-ad9d-7cb1835ce4da" providerId="ADAL" clId="{20616D94-2825-44B0-9EFC-47F2E5FB7A7B}" dt="2026-09-30T15:07:29.365" v="10" actId="20577"/>
        <pc:sldMkLst>
          <pc:docMk/>
          <pc:sldMk cId="637191632" sldId="745"/>
        </pc:sldMkLst>
        <pc:spChg chg="mod">
          <ac:chgData name="Keyu Zhou" userId="3b2bcebe-7e21-45da-ad9d-7cb1835ce4da" providerId="ADAL" clId="{20616D94-2825-44B0-9EFC-47F2E5FB7A7B}" dt="2026-09-30T15:07:29.365" v="10" actId="20577"/>
          <ac:spMkLst>
            <pc:docMk/>
            <pc:sldMk cId="637191632" sldId="745"/>
            <ac:spMk id="4" creationId="{6B9D8655-CD7C-D539-0205-248A0DD8C418}"/>
          </ac:spMkLst>
        </pc:spChg>
      </pc:sldChg>
      <pc:sldChg chg="modSp">
        <pc:chgData name="Keyu Zhou" userId="3b2bcebe-7e21-45da-ad9d-7cb1835ce4da" providerId="ADAL" clId="{20616D94-2825-44B0-9EFC-47F2E5FB7A7B}" dt="2026-09-30T15:11:56.735" v="29" actId="20577"/>
        <pc:sldMkLst>
          <pc:docMk/>
          <pc:sldMk cId="3372595657" sldId="746"/>
        </pc:sldMkLst>
        <pc:spChg chg="mod">
          <ac:chgData name="Keyu Zhou" userId="3b2bcebe-7e21-45da-ad9d-7cb1835ce4da" providerId="ADAL" clId="{20616D94-2825-44B0-9EFC-47F2E5FB7A7B}" dt="2026-09-30T15:11:56.735" v="29" actId="20577"/>
          <ac:spMkLst>
            <pc:docMk/>
            <pc:sldMk cId="3372595657" sldId="746"/>
            <ac:spMk id="11" creationId="{C5351582-BFD3-F1D3-7CD0-15BDE3427CEE}"/>
          </ac:spMkLst>
        </pc:spChg>
      </pc:sldChg>
      <pc:sldChg chg="addSp modSp mod">
        <pc:chgData name="Keyu Zhou" userId="3b2bcebe-7e21-45da-ad9d-7cb1835ce4da" providerId="ADAL" clId="{20616D94-2825-44B0-9EFC-47F2E5FB7A7B}" dt="2026-10-01T13:31:35.071" v="272" actId="20577"/>
        <pc:sldMkLst>
          <pc:docMk/>
          <pc:sldMk cId="1212523038" sldId="747"/>
        </pc:sldMkLst>
        <pc:spChg chg="add mod">
          <ac:chgData name="Keyu Zhou" userId="3b2bcebe-7e21-45da-ad9d-7cb1835ce4da" providerId="ADAL" clId="{20616D94-2825-44B0-9EFC-47F2E5FB7A7B}" dt="2026-10-01T13:31:35.071" v="272" actId="20577"/>
          <ac:spMkLst>
            <pc:docMk/>
            <pc:sldMk cId="1212523038" sldId="747"/>
            <ac:spMk id="2" creationId="{06F281A0-289B-9D0D-459F-6866C56100A9}"/>
          </ac:spMkLst>
        </pc:spChg>
      </pc:sldChg>
      <pc:sldChg chg="del ord">
        <pc:chgData name="Keyu Zhou" userId="3b2bcebe-7e21-45da-ad9d-7cb1835ce4da" providerId="ADAL" clId="{20616D94-2825-44B0-9EFC-47F2E5FB7A7B}" dt="2026-09-30T15:31:25.610" v="32" actId="47"/>
        <pc:sldMkLst>
          <pc:docMk/>
          <pc:sldMk cId="4203993399" sldId="750"/>
        </pc:sldMkLst>
      </pc:sldChg>
      <pc:sldChg chg="modSp mod">
        <pc:chgData name="Keyu Zhou" userId="3b2bcebe-7e21-45da-ad9d-7cb1835ce4da" providerId="ADAL" clId="{20616D94-2825-44B0-9EFC-47F2E5FB7A7B}" dt="2026-09-30T15:07:18.708" v="8" actId="20577"/>
        <pc:sldMkLst>
          <pc:docMk/>
          <pc:sldMk cId="3704921781" sldId="753"/>
        </pc:sldMkLst>
        <pc:spChg chg="mod">
          <ac:chgData name="Keyu Zhou" userId="3b2bcebe-7e21-45da-ad9d-7cb1835ce4da" providerId="ADAL" clId="{20616D94-2825-44B0-9EFC-47F2E5FB7A7B}" dt="2026-09-30T15:07:18.708" v="8" actId="20577"/>
          <ac:spMkLst>
            <pc:docMk/>
            <pc:sldMk cId="3704921781" sldId="753"/>
            <ac:spMk id="4" creationId="{6656D5BE-F275-B419-81A5-C41C051170A3}"/>
          </ac:spMkLst>
        </pc:spChg>
      </pc:sldChg>
      <pc:sldChg chg="add">
        <pc:chgData name="Keyu Zhou" userId="3b2bcebe-7e21-45da-ad9d-7cb1835ce4da" providerId="ADAL" clId="{20616D94-2825-44B0-9EFC-47F2E5FB7A7B}" dt="2026-09-30T15:00:56.368" v="5"/>
        <pc:sldMkLst>
          <pc:docMk/>
          <pc:sldMk cId="2978341586" sldId="754"/>
        </pc:sldMkLst>
      </pc:sldChg>
      <pc:sldChg chg="addSp delSp modSp add mod">
        <pc:chgData name="Keyu Zhou" userId="3b2bcebe-7e21-45da-ad9d-7cb1835ce4da" providerId="ADAL" clId="{20616D94-2825-44B0-9EFC-47F2E5FB7A7B}" dt="2026-09-30T15:32:18.685" v="39" actId="478"/>
        <pc:sldMkLst>
          <pc:docMk/>
          <pc:sldMk cId="2057463021" sldId="755"/>
        </pc:sldMkLst>
        <pc:spChg chg="add mod">
          <ac:chgData name="Keyu Zhou" userId="3b2bcebe-7e21-45da-ad9d-7cb1835ce4da" providerId="ADAL" clId="{20616D94-2825-44B0-9EFC-47F2E5FB7A7B}" dt="2026-09-30T15:32:16.331" v="38"/>
          <ac:spMkLst>
            <pc:docMk/>
            <pc:sldMk cId="2057463021" sldId="755"/>
            <ac:spMk id="2" creationId="{FDA36F23-7CF0-4103-EE14-72A851423467}"/>
          </ac:spMkLst>
        </pc:spChg>
        <pc:spChg chg="add mod">
          <ac:chgData name="Keyu Zhou" userId="3b2bcebe-7e21-45da-ad9d-7cb1835ce4da" providerId="ADAL" clId="{20616D94-2825-44B0-9EFC-47F2E5FB7A7B}" dt="2026-09-30T15:32:16.331" v="38"/>
          <ac:spMkLst>
            <pc:docMk/>
            <pc:sldMk cId="2057463021" sldId="755"/>
            <ac:spMk id="3" creationId="{D5E7833C-C76F-724F-BBEB-8287CD008DD1}"/>
          </ac:spMkLst>
        </pc:spChg>
        <pc:spChg chg="del">
          <ac:chgData name="Keyu Zhou" userId="3b2bcebe-7e21-45da-ad9d-7cb1835ce4da" providerId="ADAL" clId="{20616D94-2825-44B0-9EFC-47F2E5FB7A7B}" dt="2026-09-30T15:31:46.584" v="35" actId="478"/>
          <ac:spMkLst>
            <pc:docMk/>
            <pc:sldMk cId="2057463021" sldId="755"/>
            <ac:spMk id="6" creationId="{7119D73B-9ECA-E0C9-A14E-F3C7297E11E7}"/>
          </ac:spMkLst>
        </pc:spChg>
        <pc:spChg chg="del">
          <ac:chgData name="Keyu Zhou" userId="3b2bcebe-7e21-45da-ad9d-7cb1835ce4da" providerId="ADAL" clId="{20616D94-2825-44B0-9EFC-47F2E5FB7A7B}" dt="2026-09-30T15:32:18.685" v="39" actId="478"/>
          <ac:spMkLst>
            <pc:docMk/>
            <pc:sldMk cId="2057463021" sldId="755"/>
            <ac:spMk id="9" creationId="{ED9F5395-C61E-B9FE-811D-52FBBBE84696}"/>
          </ac:spMkLst>
        </pc:spChg>
        <pc:spChg chg="del">
          <ac:chgData name="Keyu Zhou" userId="3b2bcebe-7e21-45da-ad9d-7cb1835ce4da" providerId="ADAL" clId="{20616D94-2825-44B0-9EFC-47F2E5FB7A7B}" dt="2026-09-30T15:31:46.584" v="35" actId="478"/>
          <ac:spMkLst>
            <pc:docMk/>
            <pc:sldMk cId="2057463021" sldId="755"/>
            <ac:spMk id="10" creationId="{2B4668A2-2188-9B0E-024E-128F3C04A3BE}"/>
          </ac:spMkLst>
        </pc:spChg>
        <pc:spChg chg="del">
          <ac:chgData name="Keyu Zhou" userId="3b2bcebe-7e21-45da-ad9d-7cb1835ce4da" providerId="ADAL" clId="{20616D94-2825-44B0-9EFC-47F2E5FB7A7B}" dt="2026-09-30T15:31:46.584" v="35" actId="478"/>
          <ac:spMkLst>
            <pc:docMk/>
            <pc:sldMk cId="2057463021" sldId="755"/>
            <ac:spMk id="11" creationId="{69B4A7D1-7D9A-F742-E2AA-1D5291F78AAC}"/>
          </ac:spMkLst>
        </pc:spChg>
        <pc:spChg chg="add mod">
          <ac:chgData name="Keyu Zhou" userId="3b2bcebe-7e21-45da-ad9d-7cb1835ce4da" providerId="ADAL" clId="{20616D94-2825-44B0-9EFC-47F2E5FB7A7B}" dt="2026-09-30T15:32:16.331" v="38"/>
          <ac:spMkLst>
            <pc:docMk/>
            <pc:sldMk cId="2057463021" sldId="755"/>
            <ac:spMk id="14" creationId="{3A104ED5-8A29-6EFD-B873-F8BB10DD46A1}"/>
          </ac:spMkLst>
        </pc:spChg>
        <pc:spChg chg="add mod">
          <ac:chgData name="Keyu Zhou" userId="3b2bcebe-7e21-45da-ad9d-7cb1835ce4da" providerId="ADAL" clId="{20616D94-2825-44B0-9EFC-47F2E5FB7A7B}" dt="2026-09-30T15:32:16.331" v="38"/>
          <ac:spMkLst>
            <pc:docMk/>
            <pc:sldMk cId="2057463021" sldId="755"/>
            <ac:spMk id="15" creationId="{A381E839-250C-D83F-6BD2-05143001AB1E}"/>
          </ac:spMkLst>
        </pc:spChg>
        <pc:graphicFrameChg chg="add mod">
          <ac:chgData name="Keyu Zhou" userId="3b2bcebe-7e21-45da-ad9d-7cb1835ce4da" providerId="ADAL" clId="{20616D94-2825-44B0-9EFC-47F2E5FB7A7B}" dt="2026-09-30T15:32:16.331" v="38"/>
          <ac:graphicFrameMkLst>
            <pc:docMk/>
            <pc:sldMk cId="2057463021" sldId="755"/>
            <ac:graphicFrameMk id="5" creationId="{2BA46EFC-1172-8CAE-3012-9FA833EF2D1A}"/>
          </ac:graphicFrameMkLst>
        </pc:graphicFrameChg>
        <pc:picChg chg="del">
          <ac:chgData name="Keyu Zhou" userId="3b2bcebe-7e21-45da-ad9d-7cb1835ce4da" providerId="ADAL" clId="{20616D94-2825-44B0-9EFC-47F2E5FB7A7B}" dt="2026-09-30T15:31:46.584" v="35" actId="478"/>
          <ac:picMkLst>
            <pc:docMk/>
            <pc:sldMk cId="2057463021" sldId="755"/>
            <ac:picMk id="7" creationId="{BDC7D20B-3F90-093C-5E15-76BED950A3EB}"/>
          </ac:picMkLst>
        </pc:picChg>
        <pc:picChg chg="del">
          <ac:chgData name="Keyu Zhou" userId="3b2bcebe-7e21-45da-ad9d-7cb1835ce4da" providerId="ADAL" clId="{20616D94-2825-44B0-9EFC-47F2E5FB7A7B}" dt="2026-09-30T15:31:46.584" v="35" actId="478"/>
          <ac:picMkLst>
            <pc:docMk/>
            <pc:sldMk cId="2057463021" sldId="755"/>
            <ac:picMk id="8" creationId="{8F4AFAED-31FC-D099-8C23-FA0D1E775C38}"/>
          </ac:picMkLst>
        </pc:picChg>
        <pc:picChg chg="del">
          <ac:chgData name="Keyu Zhou" userId="3b2bcebe-7e21-45da-ad9d-7cb1835ce4da" providerId="ADAL" clId="{20616D94-2825-44B0-9EFC-47F2E5FB7A7B}" dt="2026-09-30T15:31:46.584" v="35" actId="478"/>
          <ac:picMkLst>
            <pc:docMk/>
            <pc:sldMk cId="2057463021" sldId="755"/>
            <ac:picMk id="12" creationId="{1962B41C-C9F2-4A60-4D20-4F17F29D199A}"/>
          </ac:picMkLst>
        </pc:picChg>
        <pc:picChg chg="del">
          <ac:chgData name="Keyu Zhou" userId="3b2bcebe-7e21-45da-ad9d-7cb1835ce4da" providerId="ADAL" clId="{20616D94-2825-44B0-9EFC-47F2E5FB7A7B}" dt="2026-09-30T15:31:46.584" v="35" actId="478"/>
          <ac:picMkLst>
            <pc:docMk/>
            <pc:sldMk cId="2057463021" sldId="755"/>
            <ac:picMk id="13" creationId="{22948170-A26A-3BD5-CDE5-030C600C77B8}"/>
          </ac:picMkLst>
        </pc:picChg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2643634026" sldId="756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130987343" sldId="757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1207385199" sldId="758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2953545854" sldId="759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1142487058" sldId="760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1413780530" sldId="761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3695914484" sldId="762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2168212904" sldId="763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1196219460" sldId="764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3217342378" sldId="765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1208482587" sldId="766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2188656631" sldId="767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2030669190" sldId="768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2793681812" sldId="769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4057047072" sldId="770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3368527317" sldId="771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2881561774" sldId="772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1484490300" sldId="773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380860245" sldId="774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759123016" sldId="775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291449520" sldId="776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1252183007" sldId="777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1725095849" sldId="778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1220455350" sldId="779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3342813844" sldId="780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2465021217" sldId="781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2548679518" sldId="782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2093816727" sldId="783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344090672" sldId="784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989019552" sldId="785"/>
        </pc:sldMkLst>
      </pc:sldChg>
      <pc:sldChg chg="add del">
        <pc:chgData name="Keyu Zhou" userId="3b2bcebe-7e21-45da-ad9d-7cb1835ce4da" providerId="ADAL" clId="{20616D94-2825-44B0-9EFC-47F2E5FB7A7B}" dt="2026-09-30T15:32:04.405" v="37"/>
        <pc:sldMkLst>
          <pc:docMk/>
          <pc:sldMk cId="611188734" sldId="786"/>
        </pc:sldMkLst>
      </pc:sldChg>
      <pc:sldMasterChg chg="delSldLayout">
        <pc:chgData name="Keyu Zhou" userId="3b2bcebe-7e21-45da-ad9d-7cb1835ce4da" providerId="ADAL" clId="{20616D94-2825-44B0-9EFC-47F2E5FB7A7B}" dt="2026-09-30T15:42:57.336" v="95" actId="47"/>
        <pc:sldMasterMkLst>
          <pc:docMk/>
          <pc:sldMasterMk cId="4230557473" sldId="2147483648"/>
        </pc:sldMasterMkLst>
        <pc:sldLayoutChg chg="del">
          <pc:chgData name="Keyu Zhou" userId="3b2bcebe-7e21-45da-ad9d-7cb1835ce4da" providerId="ADAL" clId="{20616D94-2825-44B0-9EFC-47F2E5FB7A7B}" dt="2026-09-30T15:42:57.336" v="95" actId="47"/>
          <pc:sldLayoutMkLst>
            <pc:docMk/>
            <pc:sldMasterMk cId="4230557473" sldId="2147483648"/>
            <pc:sldLayoutMk cId="1369706670" sldId="214748370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36448-0E43-557C-E5DF-7B5558116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54D1BF-A096-29E5-23E7-9637E8A0A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BCFD02-96CE-21DB-2189-8798A5B164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F305D-1DCD-5980-3188-3DA5C4BD28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5599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2587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70458-BCDD-6713-24D0-BC6FCB146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800A23-F41A-9CD6-C214-B3D08739B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8AAE40-D51F-B5E9-FC86-ECD01A6A0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8D971-DCA3-D625-3E7E-A6F270344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8661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79200-18DD-84DA-9E6B-88D11F50F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E964EC-603A-0987-E09D-AB6274709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15C2EB-4341-F779-A649-9A8A2DE7A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30A7C-9D68-7AEE-5A0C-033B6AAB76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9578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8B621-A80E-9CBC-F0D8-737142253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8CE590-5DCF-D36C-89A5-5E5DD5F66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C77BB8-9A08-8E6F-0FB6-3B36B712A8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C2FEF-EC02-16E0-2E56-CD74C86632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3062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29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5946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/>
              <a:t>NSLS II-MAX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+graph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B9B1740-07E7-524A-B67C-68F12CB6A298}"/>
              </a:ext>
            </a:extLst>
          </p:cNvPr>
          <p:cNvSpPr/>
          <p:nvPr userDrawn="1"/>
        </p:nvSpPr>
        <p:spPr>
          <a:xfrm>
            <a:off x="4583113" y="0"/>
            <a:ext cx="76088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9606876-C577-F146-9BC3-6B2995AE2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01" y="1731600"/>
            <a:ext cx="3647726" cy="2502223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, lorem ipsum </a:t>
            </a:r>
            <a:r>
              <a:rPr lang="en-GB" noProof="0" dirty="0" err="1"/>
              <a:t>dolor</a:t>
            </a:r>
            <a:r>
              <a:rPr lang="en-GB" noProof="0" dirty="0"/>
              <a:t> 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5EF5933F-C18B-EE46-A6B6-D804A28269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662" y="6130977"/>
            <a:ext cx="2677381" cy="502490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cap="all" spc="100" baseline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GB" dirty="0"/>
              <a:t>Department etc.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11D8764A-2FF4-9141-ABB8-299BD67DCB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4122" y="6242746"/>
            <a:ext cx="1077912" cy="35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mall för </a:t>
            </a:r>
            <a:r>
              <a:rPr lang="en-GB" noProof="0" dirty="0" err="1"/>
              <a:t>rubrikformat</a:t>
            </a:r>
            <a:endParaRPr lang="en-GB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bakgrundstexten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  <p:sldLayoutId id="2147483700" r:id="rId6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C273A-1A83-6052-8573-AC8B88412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65" y="1570430"/>
            <a:ext cx="10515600" cy="1754326"/>
          </a:xfrm>
        </p:spPr>
        <p:txBody>
          <a:bodyPr/>
          <a:lstStyle/>
          <a:p>
            <a:r>
              <a:rPr lang="sv-SE" altLang="zh-CN" dirty="0"/>
              <a:t>Survey and Alignment Strategy for MAX 4</a:t>
            </a:r>
            <a:r>
              <a:rPr lang="en-US" altLang="zh-CN" baseline="30000" dirty="0"/>
              <a:t>U</a:t>
            </a:r>
            <a:endParaRPr lang="en-GB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2234780" y="3443700"/>
            <a:ext cx="7916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NSLS II-MAX IV workshop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5-6 Oct.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8137" y="5104561"/>
            <a:ext cx="4767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Keyu Zhou</a:t>
            </a:r>
          </a:p>
        </p:txBody>
      </p:sp>
    </p:spTree>
    <p:extLst>
      <p:ext uri="{BB962C8B-B14F-4D97-AF65-F5344CB8AC3E}">
        <p14:creationId xmlns:p14="http://schemas.microsoft.com/office/powerpoint/2010/main" val="282008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Maven Pro Medium"/>
              </a:rPr>
              <a:t>Outline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0C5828-8CF3-2619-D16E-B9F4EB26E92D}"/>
              </a:ext>
            </a:extLst>
          </p:cNvPr>
          <p:cNvSpPr txBox="1"/>
          <p:nvPr/>
        </p:nvSpPr>
        <p:spPr>
          <a:xfrm>
            <a:off x="9955850" y="6373737"/>
            <a:ext cx="5768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>
              <a:latin typeface="Maven Pro Medium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193288-6045-60A8-ABD2-32E812E277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512248"/>
            <a:ext cx="492512" cy="365125"/>
          </a:xfrm>
        </p:spPr>
        <p:txBody>
          <a:bodyPr/>
          <a:lstStyle/>
          <a:p>
            <a:pPr algn="ctr"/>
            <a:fld id="{B60D0738-23DA-A745-9B84-DD183761B382}" type="slidenum">
              <a:rPr lang="en-GB" smtClean="0">
                <a:solidFill>
                  <a:srgbClr val="F2F2F2"/>
                </a:solidFill>
                <a:latin typeface="Maven Pro Medium"/>
              </a:rPr>
              <a:pPr algn="ctr"/>
              <a:t>2</a:t>
            </a:fld>
            <a:endParaRPr lang="en-US">
              <a:solidFill>
                <a:srgbClr val="F2F2F2"/>
              </a:solidFill>
              <a:latin typeface="Maven Pro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E72CD2-403C-FEE9-0626-FE8DE0402544}"/>
              </a:ext>
            </a:extLst>
          </p:cNvPr>
          <p:cNvSpPr txBox="1"/>
          <p:nvPr/>
        </p:nvSpPr>
        <p:spPr>
          <a:xfrm>
            <a:off x="838200" y="1493033"/>
            <a:ext cx="9383162" cy="368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Survey and Alignment </a:t>
            </a:r>
            <a:r>
              <a:rPr lang="sv-SE" sz="2800" dirty="0">
                <a:solidFill>
                  <a:srgbClr val="000000"/>
                </a:solidFill>
                <a:latin typeface="Maven Pro Medium"/>
              </a:rPr>
              <a:t>Work</a:t>
            </a:r>
            <a:r>
              <a:rPr lang="en-US" sz="2800" dirty="0">
                <a:solidFill>
                  <a:srgbClr val="000000"/>
                </a:solidFill>
                <a:latin typeface="Maven Pro Medium"/>
              </a:rPr>
              <a:t> at MAX IV</a:t>
            </a:r>
          </a:p>
          <a:p>
            <a:endParaRPr lang="en-US" sz="2000" b="1" dirty="0">
              <a:latin typeface="Maven Pro Medium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What Does MAX 4</a:t>
            </a:r>
            <a:r>
              <a:rPr lang="en-US" sz="2800" baseline="30000" dirty="0">
                <a:solidFill>
                  <a:srgbClr val="000000"/>
                </a:solidFill>
                <a:latin typeface="Maven Pro Medium"/>
              </a:rPr>
              <a:t>U </a:t>
            </a:r>
            <a:r>
              <a:rPr lang="en-US" sz="2800" dirty="0">
                <a:solidFill>
                  <a:srgbClr val="000000"/>
                </a:solidFill>
                <a:latin typeface="Maven Pro Medium"/>
              </a:rPr>
              <a:t>Mean to Alignment?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endParaRPr lang="en-US" sz="2800" baseline="30000" dirty="0">
              <a:solidFill>
                <a:srgbClr val="000000"/>
              </a:solidFill>
              <a:latin typeface="Maven Pro Medium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Survey and Alignment Strategy for MAX 4</a:t>
            </a:r>
            <a:r>
              <a:rPr lang="en-US" sz="2800" baseline="30000" dirty="0">
                <a:solidFill>
                  <a:srgbClr val="000000"/>
                </a:solidFill>
                <a:latin typeface="Maven Pro Medium"/>
              </a:rPr>
              <a:t>U</a:t>
            </a:r>
          </a:p>
          <a:p>
            <a:endParaRPr lang="en-US" sz="2000" b="1" dirty="0">
              <a:latin typeface="Maven Pro Medium"/>
            </a:endParaRPr>
          </a:p>
          <a:p>
            <a:pPr marL="400050" indent="-4000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 Conclusion</a:t>
            </a:r>
            <a:r>
              <a:rPr lang="en-US" sz="1600" dirty="0">
                <a:solidFill>
                  <a:srgbClr val="0070C0"/>
                </a:solidFill>
                <a:latin typeface="Maven Pro Medium"/>
              </a:rPr>
              <a:t>	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aven Pro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0070C0"/>
                </a:solidFill>
                <a:latin typeface="Maven Pro Medium"/>
              </a:rPr>
              <a:t>        </a:t>
            </a:r>
            <a:endParaRPr lang="en-US" sz="2000" dirty="0">
              <a:solidFill>
                <a:schemeClr val="accent1"/>
              </a:solidFill>
              <a:latin typeface="Maven Pro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aven Pro Medium"/>
            </a:endParaRPr>
          </a:p>
          <a:p>
            <a:pPr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ven Pro Medium"/>
              </a:rPr>
              <a:t>       </a:t>
            </a:r>
            <a:endParaRPr lang="en-SE" dirty="0" err="1">
              <a:solidFill>
                <a:schemeClr val="accent1"/>
              </a:solidFill>
              <a:latin typeface="Maven Pro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9068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91A21-4CCA-9C67-1E9C-731A9378F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C79BAE53-82A2-2D06-7B54-8C20AD320A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987" y="6344044"/>
            <a:ext cx="1264584" cy="308341"/>
          </a:xfrm>
        </p:spPr>
        <p:txBody>
          <a:bodyPr/>
          <a:lstStyle/>
          <a:p>
            <a:r>
              <a:rPr lang="sv-SE" sz="1600" b="1" dirty="0">
                <a:latin typeface="Maven Pro Medium"/>
              </a:rPr>
              <a:t>OCT.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D3680C-3ED3-62AE-BB24-0D3D1AB361CE}"/>
              </a:ext>
            </a:extLst>
          </p:cNvPr>
          <p:cNvSpPr txBox="1"/>
          <p:nvPr/>
        </p:nvSpPr>
        <p:spPr>
          <a:xfrm>
            <a:off x="5500030" y="5568955"/>
            <a:ext cx="194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aven Pro Medium"/>
              </a:rPr>
              <a:t>  Keyu Zhou</a:t>
            </a:r>
          </a:p>
          <a:p>
            <a:r>
              <a:rPr lang="en-US" dirty="0">
                <a:solidFill>
                  <a:schemeClr val="bg1"/>
                </a:solidFill>
                <a:latin typeface="Maven Pro Medium"/>
              </a:rPr>
              <a:t>27 July 2023</a:t>
            </a:r>
            <a:endParaRPr lang="en-SE" dirty="0">
              <a:latin typeface="Maven Pro Medium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329006F-D0D6-6FF2-B178-107BFB4DD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0" y="2156460"/>
            <a:ext cx="4524929" cy="1143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Maven Pro Medium"/>
              </a:rPr>
              <a:t>Outline</a:t>
            </a:r>
            <a:endParaRPr lang="en-GB" sz="3200" dirty="0">
              <a:latin typeface="Maven Pro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1FC5DC-DACB-8984-21D3-40CEA9A746BD}"/>
              </a:ext>
            </a:extLst>
          </p:cNvPr>
          <p:cNvSpPr txBox="1"/>
          <p:nvPr/>
        </p:nvSpPr>
        <p:spPr>
          <a:xfrm>
            <a:off x="4624484" y="1512593"/>
            <a:ext cx="7025055" cy="4528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C00000"/>
                </a:solidFill>
                <a:latin typeface="Maven Pro Medium"/>
              </a:rPr>
              <a:t>Survey and Alignment </a:t>
            </a:r>
            <a:r>
              <a:rPr lang="sv-SE" sz="2800" dirty="0">
                <a:solidFill>
                  <a:srgbClr val="C00000"/>
                </a:solidFill>
                <a:latin typeface="Maven Pro Medium"/>
              </a:rPr>
              <a:t>Work</a:t>
            </a:r>
            <a:r>
              <a:rPr lang="en-US" sz="2800" dirty="0">
                <a:solidFill>
                  <a:srgbClr val="C00000"/>
                </a:solidFill>
                <a:latin typeface="Maven Pro Medium"/>
              </a:rPr>
              <a:t> at MAX IV</a:t>
            </a:r>
          </a:p>
          <a:p>
            <a:pPr lvl="0">
              <a:defRPr/>
            </a:pPr>
            <a:r>
              <a:rPr lang="en-US" sz="2000" dirty="0">
                <a:solidFill>
                  <a:srgbClr val="0070C0"/>
                </a:solidFill>
                <a:latin typeface="Maven Pro Medium"/>
              </a:rPr>
              <a:t>         Alignment needs at accelerators and beamlines</a:t>
            </a:r>
          </a:p>
          <a:p>
            <a:pPr lvl="0">
              <a:defRPr/>
            </a:pPr>
            <a:r>
              <a:rPr lang="en-US" sz="2000" dirty="0">
                <a:solidFill>
                  <a:srgbClr val="0070C0"/>
                </a:solidFill>
                <a:latin typeface="Maven Pro Medium"/>
              </a:rPr>
              <a:t>         Survey and alignment networks at MAX IV</a:t>
            </a:r>
          </a:p>
          <a:p>
            <a:r>
              <a:rPr lang="en-US" sz="2000" dirty="0">
                <a:solidFill>
                  <a:srgbClr val="0070C0"/>
                </a:solidFill>
                <a:latin typeface="Maven Pro Medium"/>
              </a:rPr>
              <a:t>         Alignment strategy at MAX IV </a:t>
            </a:r>
          </a:p>
          <a:p>
            <a:endParaRPr lang="en-US" sz="2000" b="1" dirty="0">
              <a:latin typeface="Maven Pro Medium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What Does MAX 4</a:t>
            </a:r>
            <a:r>
              <a:rPr lang="en-US" sz="2800" baseline="30000" dirty="0">
                <a:solidFill>
                  <a:srgbClr val="000000"/>
                </a:solidFill>
                <a:latin typeface="Maven Pro Medium"/>
              </a:rPr>
              <a:t>U </a:t>
            </a:r>
            <a:r>
              <a:rPr lang="en-US" sz="2800" dirty="0">
                <a:solidFill>
                  <a:srgbClr val="000000"/>
                </a:solidFill>
                <a:latin typeface="Maven Pro Medium"/>
              </a:rPr>
              <a:t>Mean to Alignment?</a:t>
            </a:r>
            <a:endParaRPr lang="en-US" sz="2800" baseline="30000" dirty="0">
              <a:solidFill>
                <a:srgbClr val="000000"/>
              </a:solidFill>
              <a:latin typeface="Maven Pro Medium"/>
            </a:endParaRPr>
          </a:p>
          <a:p>
            <a:pPr lvl="0">
              <a:defRPr/>
            </a:pPr>
            <a:endParaRPr lang="en-US" sz="2000" dirty="0">
              <a:solidFill>
                <a:srgbClr val="C00000"/>
              </a:solidFill>
              <a:latin typeface="Maven Pro Medium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Survey and Alignment Strategy for MAX 4</a:t>
            </a:r>
            <a:r>
              <a:rPr lang="en-US" sz="2800" baseline="30000" dirty="0">
                <a:solidFill>
                  <a:srgbClr val="000000"/>
                </a:solidFill>
                <a:latin typeface="Maven Pro Medium"/>
              </a:rPr>
              <a:t>U</a:t>
            </a:r>
          </a:p>
          <a:p>
            <a:endParaRPr lang="en-US" sz="2000" b="1" dirty="0">
              <a:latin typeface="Maven Pro Medium"/>
            </a:endParaRPr>
          </a:p>
          <a:p>
            <a:pPr marL="400050" indent="-4000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Conclusion</a:t>
            </a:r>
            <a:r>
              <a:rPr lang="en-US" sz="1600" dirty="0">
                <a:solidFill>
                  <a:srgbClr val="0070C0"/>
                </a:solidFill>
                <a:latin typeface="Maven Pro Medium"/>
              </a:rPr>
              <a:t>	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aven Pro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0070C0"/>
                </a:solidFill>
                <a:latin typeface="Maven Pro Medium"/>
              </a:rPr>
              <a:t>        </a:t>
            </a:r>
            <a:endParaRPr lang="en-US" sz="2000" dirty="0">
              <a:solidFill>
                <a:schemeClr val="accent1"/>
              </a:solidFill>
              <a:latin typeface="Maven Pro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aven Pro Medium"/>
            </a:endParaRPr>
          </a:p>
          <a:p>
            <a:pPr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ven Pro Medium"/>
              </a:rPr>
              <a:t>       </a:t>
            </a:r>
            <a:endParaRPr lang="en-SE" dirty="0" err="1">
              <a:solidFill>
                <a:schemeClr val="accent1"/>
              </a:solidFill>
              <a:latin typeface="Maven Pro Medium"/>
            </a:endParaRP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78AD757A-055A-149A-3265-932BECA01F1C}"/>
              </a:ext>
            </a:extLst>
          </p:cNvPr>
          <p:cNvSpPr txBox="1">
            <a:spLocks/>
          </p:cNvSpPr>
          <p:nvPr/>
        </p:nvSpPr>
        <p:spPr>
          <a:xfrm>
            <a:off x="5079052" y="6344043"/>
            <a:ext cx="3213609" cy="30834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200" b="0" i="0" kern="1200" cap="all" spc="100" baseline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4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b="1" dirty="0" err="1">
                <a:solidFill>
                  <a:srgbClr val="00570C"/>
                </a:solidFill>
                <a:latin typeface="Maven Pro Medium"/>
              </a:rPr>
              <a:t>Nsls</a:t>
            </a:r>
            <a:r>
              <a:rPr lang="sv-SE" sz="1600" b="1" dirty="0">
                <a:solidFill>
                  <a:srgbClr val="00570C"/>
                </a:solidFill>
                <a:latin typeface="Maven Pro Medium"/>
              </a:rPr>
              <a:t> ii-max iv </a:t>
            </a:r>
            <a:r>
              <a:rPr lang="sv-SE" sz="1600" b="1" dirty="0" err="1">
                <a:solidFill>
                  <a:srgbClr val="00570C"/>
                </a:solidFill>
                <a:latin typeface="Maven Pro Medium"/>
              </a:rPr>
              <a:t>wORKSHOP</a:t>
            </a:r>
            <a:endParaRPr lang="sv-SE" sz="1600" b="1" dirty="0">
              <a:solidFill>
                <a:srgbClr val="00570C"/>
              </a:solidFill>
              <a:latin typeface="Maven Pro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22173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C64C5-8664-0823-2AFF-E108C1DD5B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4</a:t>
            </a:fld>
            <a:endParaRPr lang="en-GB">
              <a:latin typeface="Maven Pro Medium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3588A9-9F97-A0EB-F824-B87CEDF29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4627416"/>
            <a:ext cx="3343732" cy="1432121"/>
          </a:xfrm>
          <a:prstGeom prst="rect">
            <a:avLst/>
          </a:prstGeom>
        </p:spPr>
      </p:pic>
      <p:pic>
        <p:nvPicPr>
          <p:cNvPr id="6" name="Picture 2" descr="file:///P:/AnnikaNyberg/MAXIV_Linac/140902_LinacSection_maxivSite/content/bin/images/large/_9022000520.jpg">
            <a:extLst>
              <a:ext uri="{FF2B5EF4-FFF2-40B4-BE49-F238E27FC236}">
                <a16:creationId xmlns:a16="http://schemas.microsoft.com/office/drawing/2014/main" id="{ADE83F15-02E0-5F21-D89C-680AEDB97D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" t="23126" r="3967" b="31708"/>
          <a:stretch/>
        </p:blipFill>
        <p:spPr bwMode="auto">
          <a:xfrm>
            <a:off x="3467430" y="1046472"/>
            <a:ext cx="1828693" cy="44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53C6834-0057-4C41-508D-2915087BEC16}"/>
              </a:ext>
            </a:extLst>
          </p:cNvPr>
          <p:cNvGrpSpPr/>
          <p:nvPr/>
        </p:nvGrpSpPr>
        <p:grpSpPr>
          <a:xfrm>
            <a:off x="1288473" y="2189908"/>
            <a:ext cx="7245927" cy="2704076"/>
            <a:chOff x="1295400" y="2572221"/>
            <a:chExt cx="5715000" cy="226744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3FFE42-121D-BF13-1381-875541D3B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0781"/>
            <a:stretch/>
          </p:blipFill>
          <p:spPr>
            <a:xfrm>
              <a:off x="1295400" y="2572221"/>
              <a:ext cx="5715000" cy="2267443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22F4323-CB6E-31C9-2F0F-9C6B5D8EC822}"/>
                </a:ext>
              </a:extLst>
            </p:cNvPr>
            <p:cNvCxnSpPr/>
            <p:nvPr/>
          </p:nvCxnSpPr>
          <p:spPr>
            <a:xfrm>
              <a:off x="1828800" y="2815554"/>
              <a:ext cx="4648200" cy="290512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B6DC0B8-6927-68B9-829D-C6C39ED85B54}"/>
                </a:ext>
              </a:extLst>
            </p:cNvPr>
            <p:cNvSpPr/>
            <p:nvPr/>
          </p:nvSpPr>
          <p:spPr>
            <a:xfrm>
              <a:off x="3048000" y="2909633"/>
              <a:ext cx="447675" cy="214313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aven Pro Medium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DDFD583-1BF8-5687-B962-B71938FA7A09}"/>
                </a:ext>
              </a:extLst>
            </p:cNvPr>
            <p:cNvSpPr/>
            <p:nvPr/>
          </p:nvSpPr>
          <p:spPr>
            <a:xfrm>
              <a:off x="3705225" y="3039391"/>
              <a:ext cx="2371128" cy="923009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aven Pro Medium"/>
              </a:endParaRPr>
            </a:p>
          </p:txBody>
        </p:sp>
      </p:grpSp>
      <p:pic>
        <p:nvPicPr>
          <p:cNvPr id="12" name="Picture 2" descr="C:\Users\pawgar\Desktop\PANDA user meeting bilder\Building_MAX4_2.jpg">
            <a:extLst>
              <a:ext uri="{FF2B5EF4-FFF2-40B4-BE49-F238E27FC236}">
                <a16:creationId xmlns:a16="http://schemas.microsoft.com/office/drawing/2014/main" id="{11C130A2-4664-57A8-3C55-5C381E013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3" t="12674" r="24659" b="11565"/>
          <a:stretch/>
        </p:blipFill>
        <p:spPr bwMode="auto">
          <a:xfrm>
            <a:off x="7587460" y="826217"/>
            <a:ext cx="1365227" cy="90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pawgar\Desktop\PRIVATE\Photos_Samsung Galaxy s3_JUNI2014\Camera\20140520_101500.jpg">
            <a:extLst>
              <a:ext uri="{FF2B5EF4-FFF2-40B4-BE49-F238E27FC236}">
                <a16:creationId xmlns:a16="http://schemas.microsoft.com/office/drawing/2014/main" id="{7163B725-AA5A-A503-3F20-080C1CE784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4" t="30452" b="5650"/>
          <a:stretch/>
        </p:blipFill>
        <p:spPr bwMode="auto">
          <a:xfrm>
            <a:off x="6381880" y="827926"/>
            <a:ext cx="812761" cy="90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7C81DB0-D862-0830-B9A7-92D2003B555F}"/>
              </a:ext>
            </a:extLst>
          </p:cNvPr>
          <p:cNvCxnSpPr>
            <a:cxnSpLocks/>
          </p:cNvCxnSpPr>
          <p:nvPr/>
        </p:nvCxnSpPr>
        <p:spPr>
          <a:xfrm flipV="1">
            <a:off x="2800231" y="1809637"/>
            <a:ext cx="647080" cy="670462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52C29DA-91DC-C24E-39AA-EADAB9946E92}"/>
              </a:ext>
            </a:extLst>
          </p:cNvPr>
          <p:cNvCxnSpPr>
            <a:cxnSpLocks/>
          </p:cNvCxnSpPr>
          <p:nvPr/>
        </p:nvCxnSpPr>
        <p:spPr>
          <a:xfrm flipV="1">
            <a:off x="6913043" y="2018445"/>
            <a:ext cx="1067188" cy="672707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7D639F2-B4FD-171A-2491-417349B72BF2}"/>
              </a:ext>
            </a:extLst>
          </p:cNvPr>
          <p:cNvCxnSpPr>
            <a:cxnSpLocks/>
          </p:cNvCxnSpPr>
          <p:nvPr/>
        </p:nvCxnSpPr>
        <p:spPr>
          <a:xfrm>
            <a:off x="7824779" y="2936554"/>
            <a:ext cx="1629553" cy="97908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F3B2F54-0BAC-4389-3910-FE89E2EB93C4}"/>
              </a:ext>
            </a:extLst>
          </p:cNvPr>
          <p:cNvCxnSpPr>
            <a:cxnSpLocks/>
          </p:cNvCxnSpPr>
          <p:nvPr/>
        </p:nvCxnSpPr>
        <p:spPr>
          <a:xfrm>
            <a:off x="8270074" y="3590203"/>
            <a:ext cx="412264" cy="1765435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30C9F19-526C-A12C-672A-39DD647E75DE}"/>
              </a:ext>
            </a:extLst>
          </p:cNvPr>
          <p:cNvSpPr txBox="1"/>
          <p:nvPr/>
        </p:nvSpPr>
        <p:spPr>
          <a:xfrm>
            <a:off x="8891918" y="5771928"/>
            <a:ext cx="1438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Maven Pro Medium"/>
              </a:rPr>
              <a:t>NanoMAX</a:t>
            </a:r>
            <a:r>
              <a:rPr lang="en-US" sz="1200" dirty="0">
                <a:latin typeface="Maven Pro Medium"/>
              </a:rPr>
              <a:t> beamline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E77069-9092-AA02-9F91-C1507F169E19}"/>
              </a:ext>
            </a:extLst>
          </p:cNvPr>
          <p:cNvSpPr txBox="1"/>
          <p:nvPr/>
        </p:nvSpPr>
        <p:spPr>
          <a:xfrm>
            <a:off x="6191118" y="1742168"/>
            <a:ext cx="3167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Maven Pro Medium"/>
              </a:rPr>
              <a:t>1.5 </a:t>
            </a:r>
            <a:r>
              <a:rPr lang="en-US" sz="1200" dirty="0" err="1">
                <a:latin typeface="Maven Pro Medium"/>
              </a:rPr>
              <a:t>Gev</a:t>
            </a:r>
            <a:r>
              <a:rPr lang="en-US" sz="1200" dirty="0">
                <a:latin typeface="Maven Pro Medium"/>
              </a:rPr>
              <a:t> Ring and 3 </a:t>
            </a:r>
            <a:r>
              <a:rPr lang="en-US" sz="1200" dirty="0" err="1">
                <a:latin typeface="Maven Pro Medium"/>
              </a:rPr>
              <a:t>Gev</a:t>
            </a:r>
            <a:r>
              <a:rPr lang="en-US" sz="1200" dirty="0">
                <a:latin typeface="Maven Pro Medium"/>
              </a:rPr>
              <a:t> Ring magnets alignment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75F6BB-45B8-20D3-4E9E-73F00AA74576}"/>
              </a:ext>
            </a:extLst>
          </p:cNvPr>
          <p:cNvSpPr txBox="1"/>
          <p:nvPr/>
        </p:nvSpPr>
        <p:spPr>
          <a:xfrm>
            <a:off x="3420273" y="1658569"/>
            <a:ext cx="17207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Maven Pro Medium"/>
              </a:rPr>
              <a:t>Linac</a:t>
            </a:r>
            <a:r>
              <a:rPr lang="en-US" sz="1200" dirty="0">
                <a:latin typeface="Maven Pro Medium"/>
              </a:rPr>
              <a:t> element alignment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C3D99A-6767-20C3-F241-58BD37057386}"/>
              </a:ext>
            </a:extLst>
          </p:cNvPr>
          <p:cNvSpPr txBox="1"/>
          <p:nvPr/>
        </p:nvSpPr>
        <p:spPr>
          <a:xfrm>
            <a:off x="1335529" y="4895553"/>
            <a:ext cx="2016321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Maven Pro Medium"/>
              </a:rPr>
              <a:t>Beamline alignment: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Maven Pro Medium"/>
              </a:rPr>
              <a:t>Insertion device alignment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Maven Pro Medium"/>
              </a:rPr>
              <a:t>Front End alignment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Maven Pro Medium"/>
              </a:rPr>
              <a:t>Optics alignment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Maven Pro Medium"/>
              </a:rPr>
              <a:t>End station alignment</a:t>
            </a:r>
          </a:p>
          <a:p>
            <a:r>
              <a:rPr lang="en-US" sz="1200" dirty="0">
                <a:latin typeface="Maven Pro Medium"/>
              </a:rPr>
              <a:t>     …</a:t>
            </a:r>
          </a:p>
          <a:p>
            <a:endParaRPr lang="en-US" sz="1600" dirty="0">
              <a:latin typeface="Maven Pro Medium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1EC6E0F-EA4F-7027-FB4D-F911F15FA5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8069" y="4919349"/>
            <a:ext cx="1383369" cy="109471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FB8898D-0248-638E-1CB0-417D1AE040F5}"/>
              </a:ext>
            </a:extLst>
          </p:cNvPr>
          <p:cNvSpPr txBox="1"/>
          <p:nvPr/>
        </p:nvSpPr>
        <p:spPr>
          <a:xfrm>
            <a:off x="5561128" y="5650699"/>
            <a:ext cx="2239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Maven Pro Medium"/>
              </a:rPr>
              <a:t>CoSAXS</a:t>
            </a:r>
            <a:r>
              <a:rPr lang="en-US" sz="1200" dirty="0">
                <a:latin typeface="Maven Pro Medium"/>
              </a:rPr>
              <a:t> optical hutch alignment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F30328D-EAE1-B08D-D046-5E5BB1655592}"/>
              </a:ext>
            </a:extLst>
          </p:cNvPr>
          <p:cNvCxnSpPr>
            <a:cxnSpLocks/>
          </p:cNvCxnSpPr>
          <p:nvPr/>
        </p:nvCxnSpPr>
        <p:spPr>
          <a:xfrm>
            <a:off x="5708600" y="4233619"/>
            <a:ext cx="0" cy="1062591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49D02D22-EABD-B3AD-33DF-5699028D16B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4"/>
          <a:stretch/>
        </p:blipFill>
        <p:spPr>
          <a:xfrm>
            <a:off x="9733792" y="2688291"/>
            <a:ext cx="1543050" cy="112961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73CD789-C850-D920-9890-A2C9A1605509}"/>
              </a:ext>
            </a:extLst>
          </p:cNvPr>
          <p:cNvSpPr txBox="1"/>
          <p:nvPr/>
        </p:nvSpPr>
        <p:spPr>
          <a:xfrm>
            <a:off x="9454332" y="3896073"/>
            <a:ext cx="2264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  <a:latin typeface="Maven Pro Medium"/>
              </a:rPr>
              <a:t>Linac and SPF magnets alignment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58F19B-FD30-94BE-FCE5-88F076FE7178}"/>
              </a:ext>
            </a:extLst>
          </p:cNvPr>
          <p:cNvSpPr txBox="1"/>
          <p:nvPr/>
        </p:nvSpPr>
        <p:spPr>
          <a:xfrm>
            <a:off x="1046910" y="995248"/>
            <a:ext cx="21523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Maven Pro Medium"/>
              </a:rPr>
              <a:t>Accelerators alignment: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Maven Pro Medium"/>
              </a:rPr>
              <a:t>Gun alignment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Maven Pro Medium"/>
              </a:rPr>
              <a:t>Linac element alignment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Maven Pro Medium"/>
              </a:rPr>
              <a:t>Transfer lines alignment</a:t>
            </a:r>
          </a:p>
          <a:p>
            <a:r>
              <a:rPr lang="en-US" sz="1200" dirty="0">
                <a:latin typeface="Maven Pro Medium"/>
              </a:rPr>
              <a:t>     …</a:t>
            </a:r>
          </a:p>
          <a:p>
            <a:endParaRPr lang="en-US" sz="1600" dirty="0">
              <a:latin typeface="Maven Pro Medium"/>
            </a:endParaRPr>
          </a:p>
        </p:txBody>
      </p:sp>
      <p:sp>
        <p:nvSpPr>
          <p:cNvPr id="28" name="Rubrik 1">
            <a:extLst>
              <a:ext uri="{FF2B5EF4-FFF2-40B4-BE49-F238E27FC236}">
                <a16:creationId xmlns:a16="http://schemas.microsoft.com/office/drawing/2014/main" id="{4A1EDE12-A09D-7FDC-BD0D-BB71F230C039}"/>
              </a:ext>
            </a:extLst>
          </p:cNvPr>
          <p:cNvSpPr txBox="1">
            <a:spLocks/>
          </p:cNvSpPr>
          <p:nvPr/>
        </p:nvSpPr>
        <p:spPr>
          <a:xfrm>
            <a:off x="441094" y="117171"/>
            <a:ext cx="7593294" cy="62745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chemeClr val="tx1"/>
                </a:solidFill>
                <a:latin typeface="Maven Pro Medium"/>
              </a:rPr>
              <a:t>Alignment needs at MAX IV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DE95811-62E3-807B-E616-18A0C78102C8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646530" y="1880668"/>
            <a:ext cx="1544588" cy="564927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76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DCE0F-66B9-F751-1792-D54427A5230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  <a:ea typeface="+mj-ea"/>
              </a:rPr>
              <a:pPr/>
              <a:t>5</a:t>
            </a:fld>
            <a:endParaRPr lang="en-GB">
              <a:latin typeface="Maven Pro Medium"/>
              <a:ea typeface="+mj-e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567423-A241-3D2A-E59C-EB0352CE36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5" b="24183"/>
          <a:stretch/>
        </p:blipFill>
        <p:spPr>
          <a:xfrm>
            <a:off x="7844655" y="3942396"/>
            <a:ext cx="3427301" cy="1853232"/>
          </a:xfrm>
          <a:prstGeom prst="rect">
            <a:avLst/>
          </a:prstGeom>
        </p:spPr>
      </p:pic>
      <p:pic>
        <p:nvPicPr>
          <p:cNvPr id="7" name="Bildobjekt 2">
            <a:extLst>
              <a:ext uri="{FF2B5EF4-FFF2-40B4-BE49-F238E27FC236}">
                <a16:creationId xmlns:a16="http://schemas.microsoft.com/office/drawing/2014/main" id="{FC32700E-255B-54F2-18E8-411BAB987D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8" r="5555" b="15216"/>
          <a:stretch/>
        </p:blipFill>
        <p:spPr>
          <a:xfrm>
            <a:off x="1856680" y="2938348"/>
            <a:ext cx="3374616" cy="28572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48032D-2983-0C98-715C-74469486C9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2" b="35829"/>
          <a:stretch/>
        </p:blipFill>
        <p:spPr>
          <a:xfrm>
            <a:off x="9698680" y="3249280"/>
            <a:ext cx="1516138" cy="5804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18BB70-7A9E-A9F2-A4A7-175FAD0810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93" y="3923996"/>
            <a:ext cx="1334907" cy="885983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78F54EA3-3E03-D0A7-55D4-F0E89161854A}"/>
              </a:ext>
            </a:extLst>
          </p:cNvPr>
          <p:cNvSpPr/>
          <p:nvPr/>
        </p:nvSpPr>
        <p:spPr>
          <a:xfrm>
            <a:off x="9539869" y="4075203"/>
            <a:ext cx="2286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Maven Pro Medium"/>
              <a:ea typeface="+mj-ea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D692309-7153-3F0A-2995-CFE8486BA91F}"/>
              </a:ext>
            </a:extLst>
          </p:cNvPr>
          <p:cNvSpPr/>
          <p:nvPr/>
        </p:nvSpPr>
        <p:spPr>
          <a:xfrm>
            <a:off x="3626450" y="5454455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aven Pro Medium"/>
              <a:ea typeface="+mj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DD5DC-D19E-0EDF-6040-CFA66B56C9CD}"/>
              </a:ext>
            </a:extLst>
          </p:cNvPr>
          <p:cNvSpPr txBox="1"/>
          <p:nvPr/>
        </p:nvSpPr>
        <p:spPr>
          <a:xfrm>
            <a:off x="7005439" y="2993466"/>
            <a:ext cx="3667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u="sng" dirty="0">
                <a:latin typeface="Maven Pro Medium"/>
                <a:ea typeface="+mj-ea"/>
              </a:rPr>
              <a:t>Wall nest</a:t>
            </a:r>
            <a:r>
              <a:rPr lang="en-US" altLang="zh-CN" sz="1600" dirty="0">
                <a:latin typeface="Maven Pro Medium"/>
                <a:ea typeface="+mj-ea"/>
              </a:rPr>
              <a:t>:</a:t>
            </a:r>
          </a:p>
          <a:p>
            <a:r>
              <a:rPr lang="en-US" sz="1600" dirty="0">
                <a:latin typeface="Maven Pro Medium"/>
                <a:ea typeface="+mj-ea"/>
              </a:rPr>
              <a:t>Mounted on the wall with </a:t>
            </a:r>
          </a:p>
          <a:p>
            <a:r>
              <a:rPr lang="en-US" sz="1600" dirty="0">
                <a:latin typeface="Maven Pro Medium"/>
                <a:ea typeface="+mj-ea"/>
              </a:rPr>
              <a:t>expansion bolts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22A2F9-3E65-4784-ED06-BE87EE375DFC}"/>
              </a:ext>
            </a:extLst>
          </p:cNvPr>
          <p:cNvSpPr txBox="1"/>
          <p:nvPr/>
        </p:nvSpPr>
        <p:spPr>
          <a:xfrm>
            <a:off x="184812" y="2892028"/>
            <a:ext cx="16718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u="sng" dirty="0">
                <a:latin typeface="Maven Pro Medium"/>
                <a:ea typeface="+mj-ea"/>
              </a:rPr>
              <a:t>Floor nest</a:t>
            </a:r>
            <a:r>
              <a:rPr lang="en-US" altLang="zh-CN" sz="1600" dirty="0">
                <a:latin typeface="Maven Pro Medium"/>
                <a:ea typeface="+mj-ea"/>
              </a:rPr>
              <a:t>:</a:t>
            </a:r>
          </a:p>
          <a:p>
            <a:r>
              <a:rPr lang="en-US" sz="1600" dirty="0">
                <a:latin typeface="Maven Pro Medium"/>
                <a:ea typeface="+mj-ea"/>
              </a:rPr>
              <a:t>Glued to the floor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EDDD7E-FB5D-A123-13A9-5F0757E308FE}"/>
              </a:ext>
            </a:extLst>
          </p:cNvPr>
          <p:cNvCxnSpPr>
            <a:cxnSpLocks/>
          </p:cNvCxnSpPr>
          <p:nvPr/>
        </p:nvCxnSpPr>
        <p:spPr>
          <a:xfrm>
            <a:off x="1696016" y="4761583"/>
            <a:ext cx="1754354" cy="74524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1EB347-5665-24DF-373A-31BB654D51FD}"/>
              </a:ext>
            </a:extLst>
          </p:cNvPr>
          <p:cNvCxnSpPr>
            <a:cxnSpLocks/>
          </p:cNvCxnSpPr>
          <p:nvPr/>
        </p:nvCxnSpPr>
        <p:spPr>
          <a:xfrm flipV="1">
            <a:off x="9542005" y="3674864"/>
            <a:ext cx="664190" cy="4449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Diamond 15">
            <a:extLst>
              <a:ext uri="{FF2B5EF4-FFF2-40B4-BE49-F238E27FC236}">
                <a16:creationId xmlns:a16="http://schemas.microsoft.com/office/drawing/2014/main" id="{CF2D7E21-136C-9DC9-37D3-08CB5ACC962F}"/>
              </a:ext>
            </a:extLst>
          </p:cNvPr>
          <p:cNvSpPr/>
          <p:nvPr/>
        </p:nvSpPr>
        <p:spPr>
          <a:xfrm>
            <a:off x="1247080" y="1451653"/>
            <a:ext cx="115111" cy="126460"/>
          </a:xfrm>
          <a:prstGeom prst="diamond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aven Pro Medium"/>
              <a:ea typeface="+mj-ea"/>
            </a:endParaRPr>
          </a:p>
        </p:txBody>
      </p:sp>
      <p:sp>
        <p:nvSpPr>
          <p:cNvPr id="17" name="Diamond 16">
            <a:extLst>
              <a:ext uri="{FF2B5EF4-FFF2-40B4-BE49-F238E27FC236}">
                <a16:creationId xmlns:a16="http://schemas.microsoft.com/office/drawing/2014/main" id="{823AC299-577D-301E-3D60-BB0AA5A609AA}"/>
              </a:ext>
            </a:extLst>
          </p:cNvPr>
          <p:cNvSpPr/>
          <p:nvPr/>
        </p:nvSpPr>
        <p:spPr>
          <a:xfrm>
            <a:off x="1247079" y="1859840"/>
            <a:ext cx="115111" cy="126460"/>
          </a:xfrm>
          <a:prstGeom prst="diamond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aven Pro Medium"/>
              <a:ea typeface="+mj-ea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8E8CAB-590F-F0B5-F00D-473D6859B71E}"/>
              </a:ext>
            </a:extLst>
          </p:cNvPr>
          <p:cNvSpPr/>
          <p:nvPr/>
        </p:nvSpPr>
        <p:spPr>
          <a:xfrm>
            <a:off x="1412756" y="2416616"/>
            <a:ext cx="2506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noProof="0" dirty="0">
                <a:latin typeface="Maven Pro Medium"/>
                <a:ea typeface="+mj-ea"/>
              </a:rPr>
              <a:t>Horizontal distance </a:t>
            </a:r>
            <a:r>
              <a:rPr lang="sv-SE" dirty="0">
                <a:latin typeface="Maven Pro Medium"/>
                <a:ea typeface="+mj-ea"/>
                <a:cs typeface="Calibri" panose="020F0502020204030204" pitchFamily="34" charset="0"/>
              </a:rPr>
              <a:t>~6 m</a:t>
            </a:r>
            <a:endParaRPr lang="en-US" dirty="0">
              <a:latin typeface="Maven Pro Medium"/>
              <a:ea typeface="+mj-e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92A901-3539-D7F4-34FF-0EB5CF65603C}"/>
              </a:ext>
            </a:extLst>
          </p:cNvPr>
          <p:cNvSpPr txBox="1"/>
          <p:nvPr/>
        </p:nvSpPr>
        <p:spPr>
          <a:xfrm>
            <a:off x="1399481" y="1338148"/>
            <a:ext cx="3847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Maven Pro Medium"/>
                <a:ea typeface="+mj-ea"/>
              </a:rPr>
              <a:t>Nests on both of sides of wall and floor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7FABF4-7623-1C16-BC63-217ACC98E3F7}"/>
              </a:ext>
            </a:extLst>
          </p:cNvPr>
          <p:cNvSpPr txBox="1"/>
          <p:nvPr/>
        </p:nvSpPr>
        <p:spPr>
          <a:xfrm>
            <a:off x="1393613" y="1766987"/>
            <a:ext cx="7868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aven Pro Medium"/>
                <a:ea typeface="+mj-ea"/>
              </a:rPr>
              <a:t>Two different height of wall nests to have better</a:t>
            </a:r>
          </a:p>
          <a:p>
            <a:r>
              <a:rPr lang="en-US" dirty="0">
                <a:latin typeface="Maven Pro Medium"/>
                <a:ea typeface="+mj-ea"/>
              </a:rPr>
              <a:t>differential distribution of vertical angle observations </a:t>
            </a:r>
          </a:p>
        </p:txBody>
      </p:sp>
      <p:sp>
        <p:nvSpPr>
          <p:cNvPr id="21" name="Diamond 20">
            <a:extLst>
              <a:ext uri="{FF2B5EF4-FFF2-40B4-BE49-F238E27FC236}">
                <a16:creationId xmlns:a16="http://schemas.microsoft.com/office/drawing/2014/main" id="{5D321B98-DFF9-D384-2C9C-23271F53EF06}"/>
              </a:ext>
            </a:extLst>
          </p:cNvPr>
          <p:cNvSpPr/>
          <p:nvPr/>
        </p:nvSpPr>
        <p:spPr>
          <a:xfrm>
            <a:off x="1247081" y="1082321"/>
            <a:ext cx="115111" cy="126460"/>
          </a:xfrm>
          <a:prstGeom prst="diamond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aven Pro Medium"/>
              <a:ea typeface="+mj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C3C3BA-F4D5-0307-2265-52FD14813CBF}"/>
              </a:ext>
            </a:extLst>
          </p:cNvPr>
          <p:cNvSpPr txBox="1"/>
          <p:nvPr/>
        </p:nvSpPr>
        <p:spPr>
          <a:xfrm>
            <a:off x="1399482" y="968816"/>
            <a:ext cx="5740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Maven Pro Medium"/>
                <a:ea typeface="+mj-ea"/>
              </a:rPr>
              <a:t>Local network, no connection to outside geodetic networks</a:t>
            </a:r>
          </a:p>
        </p:txBody>
      </p:sp>
      <p:sp>
        <p:nvSpPr>
          <p:cNvPr id="23" name="Diamond 22">
            <a:extLst>
              <a:ext uri="{FF2B5EF4-FFF2-40B4-BE49-F238E27FC236}">
                <a16:creationId xmlns:a16="http://schemas.microsoft.com/office/drawing/2014/main" id="{9F84A267-0247-7F24-E0CE-0DAE6DCF5EC3}"/>
              </a:ext>
            </a:extLst>
          </p:cNvPr>
          <p:cNvSpPr/>
          <p:nvPr/>
        </p:nvSpPr>
        <p:spPr>
          <a:xfrm>
            <a:off x="1247079" y="2557348"/>
            <a:ext cx="115111" cy="126460"/>
          </a:xfrm>
          <a:prstGeom prst="diamond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aven Pro Medium"/>
              <a:ea typeface="+mj-ea"/>
            </a:endParaRPr>
          </a:p>
        </p:txBody>
      </p:sp>
      <p:sp>
        <p:nvSpPr>
          <p:cNvPr id="24" name="Rubrik 1">
            <a:extLst>
              <a:ext uri="{FF2B5EF4-FFF2-40B4-BE49-F238E27FC236}">
                <a16:creationId xmlns:a16="http://schemas.microsoft.com/office/drawing/2014/main" id="{14AC90F8-DB84-E4B8-DD27-124F3E7F5DF7}"/>
              </a:ext>
            </a:extLst>
          </p:cNvPr>
          <p:cNvSpPr txBox="1">
            <a:spLocks/>
          </p:cNvSpPr>
          <p:nvPr/>
        </p:nvSpPr>
        <p:spPr>
          <a:xfrm>
            <a:off x="594829" y="0"/>
            <a:ext cx="7955263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400" dirty="0">
                <a:solidFill>
                  <a:schemeClr val="tx1"/>
                </a:solidFill>
                <a:latin typeface="Maven Pro Medium"/>
              </a:rPr>
              <a:t>Alignment network at MAX IV</a:t>
            </a:r>
            <a:endParaRPr lang="en-GB" sz="4400" dirty="0">
              <a:solidFill>
                <a:schemeClr val="tx1"/>
              </a:solidFill>
              <a:latin typeface="Maven Pro Medium"/>
            </a:endParaRPr>
          </a:p>
        </p:txBody>
      </p:sp>
    </p:spTree>
    <p:extLst>
      <p:ext uri="{BB962C8B-B14F-4D97-AF65-F5344CB8AC3E}">
        <p14:creationId xmlns:p14="http://schemas.microsoft.com/office/powerpoint/2010/main" val="159995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5C1E6-67BE-814C-76F4-9907BD136AC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6</a:t>
            </a:fld>
            <a:endParaRPr lang="en-GB">
              <a:latin typeface="Maven Pro Medium"/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840D5F5F-6738-9BCF-ECB1-D511CEB188B5}"/>
              </a:ext>
            </a:extLst>
          </p:cNvPr>
          <p:cNvSpPr txBox="1">
            <a:spLocks/>
          </p:cNvSpPr>
          <p:nvPr/>
        </p:nvSpPr>
        <p:spPr>
          <a:xfrm>
            <a:off x="2667000" y="712982"/>
            <a:ext cx="7593294" cy="44716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1800" dirty="0">
              <a:latin typeface="Maven Pro Medium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613C5B-74B8-79F8-9954-29019D7E8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948" y="3415178"/>
            <a:ext cx="6950605" cy="24028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C38CE2C-66A7-1128-EEC8-5FF0D273C3C8}"/>
              </a:ext>
            </a:extLst>
          </p:cNvPr>
          <p:cNvSpPr txBox="1"/>
          <p:nvPr/>
        </p:nvSpPr>
        <p:spPr>
          <a:xfrm>
            <a:off x="822651" y="4690497"/>
            <a:ext cx="67506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1" dirty="0">
                <a:latin typeface="Maven Pro Medium"/>
              </a:rPr>
              <a:t>Network 1</a:t>
            </a:r>
            <a:r>
              <a:rPr lang="sv-SE" sz="1400" dirty="0">
                <a:latin typeface="Maven Pro Medium"/>
              </a:rPr>
              <a:t>: </a:t>
            </a:r>
            <a:r>
              <a:rPr lang="sv-SE" sz="1400" dirty="0" err="1">
                <a:latin typeface="Maven Pro Medium"/>
              </a:rPr>
              <a:t>Linac</a:t>
            </a:r>
            <a:r>
              <a:rPr lang="sv-SE" sz="1400" dirty="0">
                <a:latin typeface="Maven Pro Medium"/>
              </a:rPr>
              <a:t> tunnel +SPF area+TR1+TR3</a:t>
            </a:r>
          </a:p>
          <a:p>
            <a:endParaRPr lang="sv-SE" sz="1400" dirty="0">
              <a:latin typeface="Maven Pro Medium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400" b="1" dirty="0" err="1">
                <a:latin typeface="Maven Pro Medium"/>
              </a:rPr>
              <a:t>Network</a:t>
            </a:r>
            <a:r>
              <a:rPr lang="sv-SE" sz="1400" b="1" dirty="0">
                <a:latin typeface="Maven Pro Medium"/>
              </a:rPr>
              <a:t> 2</a:t>
            </a:r>
            <a:r>
              <a:rPr lang="sv-SE" sz="1400" dirty="0">
                <a:latin typeface="Maven Pro Medium"/>
              </a:rPr>
              <a:t>: 3 GeV ring tunnel + 3 GeV ring  </a:t>
            </a:r>
            <a:r>
              <a:rPr lang="sv-SE" sz="1400" dirty="0" err="1">
                <a:latin typeface="Maven Pro Medium"/>
              </a:rPr>
              <a:t>beamline</a:t>
            </a:r>
            <a:r>
              <a:rPr lang="sv-SE" sz="1400" dirty="0">
                <a:latin typeface="Maven Pro Medium"/>
              </a:rPr>
              <a:t> area</a:t>
            </a:r>
          </a:p>
          <a:p>
            <a:endParaRPr lang="sv-SE" sz="1400" dirty="0">
              <a:latin typeface="Maven Pro Medium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sz="1400" b="1" dirty="0" err="1">
                <a:latin typeface="Maven Pro Medium"/>
              </a:rPr>
              <a:t>Network</a:t>
            </a:r>
            <a:r>
              <a:rPr lang="sv-SE" sz="1400" b="1" dirty="0">
                <a:latin typeface="Maven Pro Medium"/>
              </a:rPr>
              <a:t> 3</a:t>
            </a:r>
            <a:r>
              <a:rPr lang="sv-SE" sz="1400" dirty="0">
                <a:latin typeface="Maven Pro Medium"/>
              </a:rPr>
              <a:t>: 1.5 GeV ring + 1.5 GeV ring </a:t>
            </a:r>
            <a:r>
              <a:rPr lang="sv-SE" sz="1400" dirty="0" err="1">
                <a:latin typeface="Maven Pro Medium"/>
              </a:rPr>
              <a:t>beamline</a:t>
            </a:r>
            <a:r>
              <a:rPr lang="sv-SE" sz="1400" dirty="0">
                <a:latin typeface="Maven Pro Medium"/>
              </a:rPr>
              <a:t> area</a:t>
            </a:r>
            <a:endParaRPr lang="en-US" sz="1400" dirty="0" err="1">
              <a:latin typeface="Maven Pro Medium"/>
            </a:endParaRP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B0F35F5E-A7A0-8411-5BDB-98E246BE92C3}"/>
              </a:ext>
            </a:extLst>
          </p:cNvPr>
          <p:cNvSpPr txBox="1">
            <a:spLocks/>
          </p:cNvSpPr>
          <p:nvPr/>
        </p:nvSpPr>
        <p:spPr>
          <a:xfrm>
            <a:off x="640097" y="98068"/>
            <a:ext cx="8157062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400" dirty="0">
                <a:solidFill>
                  <a:srgbClr val="000000"/>
                </a:solidFill>
                <a:latin typeface="Maven Pro Medium"/>
              </a:rPr>
              <a:t>Alignment network at MAX IV</a:t>
            </a:r>
            <a:endParaRPr lang="en-GB" sz="4400" dirty="0">
              <a:solidFill>
                <a:srgbClr val="000000"/>
              </a:solidFill>
              <a:latin typeface="Maven Pro Medium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B4952FB-6A9C-F4B1-95DA-7DB2111E68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56" t="17860" r="6224" b="4259"/>
          <a:stretch>
            <a:fillRect/>
          </a:stretch>
        </p:blipFill>
        <p:spPr>
          <a:xfrm>
            <a:off x="3810221" y="988422"/>
            <a:ext cx="6585875" cy="226439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E23A3AA-7D5C-62F6-EAF7-C54128C36508}"/>
              </a:ext>
            </a:extLst>
          </p:cNvPr>
          <p:cNvSpPr txBox="1"/>
          <p:nvPr/>
        </p:nvSpPr>
        <p:spPr>
          <a:xfrm>
            <a:off x="822651" y="4216513"/>
            <a:ext cx="3273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>
                <a:solidFill>
                  <a:srgbClr val="0070C0"/>
                </a:solidFill>
                <a:latin typeface="Maven Pro Medium"/>
              </a:rPr>
              <a:t>Three independent </a:t>
            </a:r>
            <a:r>
              <a:rPr lang="sv-SE" sz="2000" b="1" dirty="0" err="1">
                <a:solidFill>
                  <a:srgbClr val="0070C0"/>
                </a:solidFill>
                <a:latin typeface="Maven Pro Medium"/>
              </a:rPr>
              <a:t>networks</a:t>
            </a:r>
            <a:endParaRPr lang="en-US" sz="2000" b="1" dirty="0" err="1">
              <a:solidFill>
                <a:srgbClr val="0070C0"/>
              </a:solidFill>
              <a:latin typeface="Maven Pro Medium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441013-AF99-50EF-4299-35078B71FA19}"/>
              </a:ext>
            </a:extLst>
          </p:cNvPr>
          <p:cNvSpPr/>
          <p:nvPr/>
        </p:nvSpPr>
        <p:spPr>
          <a:xfrm>
            <a:off x="822651" y="2087608"/>
            <a:ext cx="2455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Maven Pro Medium"/>
              </a:rPr>
              <a:t>MAX IV Facility (CAD)</a:t>
            </a:r>
          </a:p>
        </p:txBody>
      </p:sp>
    </p:spTree>
    <p:extLst>
      <p:ext uri="{BB962C8B-B14F-4D97-AF65-F5344CB8AC3E}">
        <p14:creationId xmlns:p14="http://schemas.microsoft.com/office/powerpoint/2010/main" val="11076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E6961-ED97-AC7F-70B0-BAFFD319E0D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7</a:t>
            </a:fld>
            <a:endParaRPr lang="en-GB">
              <a:latin typeface="Maven Pro Medium"/>
            </a:endParaRPr>
          </a:p>
        </p:txBody>
      </p:sp>
      <p:sp>
        <p:nvSpPr>
          <p:cNvPr id="20" name="Rubrik 1">
            <a:extLst>
              <a:ext uri="{FF2B5EF4-FFF2-40B4-BE49-F238E27FC236}">
                <a16:creationId xmlns:a16="http://schemas.microsoft.com/office/drawing/2014/main" id="{48C9C50D-A0C6-5BCF-B8C1-B5D85A0DDCFE}"/>
              </a:ext>
            </a:extLst>
          </p:cNvPr>
          <p:cNvSpPr txBox="1">
            <a:spLocks/>
          </p:cNvSpPr>
          <p:nvPr/>
        </p:nvSpPr>
        <p:spPr>
          <a:xfrm>
            <a:off x="640097" y="98068"/>
            <a:ext cx="8107117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400" dirty="0">
                <a:solidFill>
                  <a:srgbClr val="000000"/>
                </a:solidFill>
                <a:latin typeface="Maven Pro Medium"/>
              </a:rPr>
              <a:t>Alignment network at MAX IV</a:t>
            </a:r>
            <a:endParaRPr lang="en-GB" sz="4400" dirty="0">
              <a:solidFill>
                <a:srgbClr val="000000"/>
              </a:solidFill>
              <a:latin typeface="Maven Pro Medium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14C9D0-1F8B-C999-89F1-8F6674295D2A}"/>
              </a:ext>
            </a:extLst>
          </p:cNvPr>
          <p:cNvSpPr txBox="1"/>
          <p:nvPr/>
        </p:nvSpPr>
        <p:spPr>
          <a:xfrm>
            <a:off x="914401" y="932843"/>
            <a:ext cx="975445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Maven Pro Medium"/>
              </a:rPr>
              <a:t>Limitation of free adjustment solution: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Maven Pro Medium"/>
              </a:rPr>
              <a:t>No Absolute external reference at MAX IV, the network remains floating in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Maven Pro Medium"/>
              </a:rPr>
              <a:t>Blindness to gravity and earth’s curvature for large scale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Maven Pro Medium"/>
              </a:rPr>
              <a:t>Stack-up error, especially with poor geometric diversity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B8AE9E0-BA6C-44E2-181F-BE9493A32C02}"/>
              </a:ext>
            </a:extLst>
          </p:cNvPr>
          <p:cNvGrpSpPr/>
          <p:nvPr/>
        </p:nvGrpSpPr>
        <p:grpSpPr>
          <a:xfrm>
            <a:off x="436790" y="5243435"/>
            <a:ext cx="10614974" cy="792781"/>
            <a:chOff x="436790" y="5243435"/>
            <a:chExt cx="10614974" cy="7927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5DFC1B9-6DC4-877E-D289-7958D2EF46B5}"/>
                </a:ext>
              </a:extLst>
            </p:cNvPr>
            <p:cNvSpPr txBox="1"/>
            <p:nvPr/>
          </p:nvSpPr>
          <p:spPr>
            <a:xfrm>
              <a:off x="436790" y="5243435"/>
              <a:ext cx="4812639" cy="7927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14313" indent="-214313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rgbClr val="0070C0"/>
                  </a:solidFill>
                  <a:latin typeface="Maven Pro Medium"/>
                </a:rPr>
                <a:t>We have a weak estimation of waviness</a:t>
              </a:r>
            </a:p>
            <a:p>
              <a:pPr marL="214313" indent="-214313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rgbClr val="0070C0"/>
                  </a:solidFill>
                  <a:latin typeface="Maven Pro Medium"/>
                </a:rPr>
                <a:t>Corrector-magnets can handle the waviness</a:t>
              </a: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5561B7D2-258D-3B9A-7A92-5B2FADADF6A2}"/>
                </a:ext>
              </a:extLst>
            </p:cNvPr>
            <p:cNvSpPr/>
            <p:nvPr/>
          </p:nvSpPr>
          <p:spPr>
            <a:xfrm>
              <a:off x="5316217" y="5571067"/>
              <a:ext cx="1956184" cy="254159"/>
            </a:xfrm>
            <a:prstGeom prst="rightArrow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Maven Pro Medium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4EC92E3-5502-5FD1-BD9F-E4B16283BCC2}"/>
                </a:ext>
              </a:extLst>
            </p:cNvPr>
            <p:cNvSpPr txBox="1"/>
            <p:nvPr/>
          </p:nvSpPr>
          <p:spPr>
            <a:xfrm>
              <a:off x="7848836" y="5455159"/>
              <a:ext cx="32029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rgbClr val="0070C0"/>
                  </a:solidFill>
                  <a:latin typeface="Maven Pro Medium"/>
                </a:rPr>
                <a:t>Boundary conditions introduced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C0A6E8-0F0A-18A7-381A-A61F4DBF09AC}"/>
              </a:ext>
            </a:extLst>
          </p:cNvPr>
          <p:cNvGrpSpPr/>
          <p:nvPr/>
        </p:nvGrpSpPr>
        <p:grpSpPr>
          <a:xfrm>
            <a:off x="1116207" y="2414044"/>
            <a:ext cx="10564644" cy="2472955"/>
            <a:chOff x="1116207" y="2414044"/>
            <a:chExt cx="10564644" cy="247295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91FEE30-C3F1-5772-528F-843E9716676B}"/>
                </a:ext>
              </a:extLst>
            </p:cNvPr>
            <p:cNvGrpSpPr/>
            <p:nvPr/>
          </p:nvGrpSpPr>
          <p:grpSpPr>
            <a:xfrm>
              <a:off x="2718190" y="2414044"/>
              <a:ext cx="8962661" cy="2472955"/>
              <a:chOff x="418242" y="2869722"/>
              <a:chExt cx="8962661" cy="2472955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631E7BC4-0C1E-7B26-0793-22587A28D3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246820" y="2936826"/>
                <a:ext cx="4134083" cy="2157883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00897E9B-53FE-36A2-2576-04F721371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242" y="2869722"/>
                <a:ext cx="4064817" cy="2472955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0CC9041-6F99-3540-5160-FDA00B4CA43E}"/>
                  </a:ext>
                </a:extLst>
              </p:cNvPr>
              <p:cNvSpPr txBox="1"/>
              <p:nvPr/>
            </p:nvSpPr>
            <p:spPr>
              <a:xfrm>
                <a:off x="6241683" y="3486678"/>
                <a:ext cx="2745040" cy="630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100" b="1" dirty="0">
                    <a:solidFill>
                      <a:schemeClr val="bg1">
                        <a:lumMod val="50000"/>
                      </a:schemeClr>
                    </a:solidFill>
                    <a:latin typeface="Maven Pro Medium"/>
                  </a:rPr>
                  <a:t>Roughness:</a:t>
                </a:r>
              </a:p>
              <a:p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Maven Pro Medium"/>
                  </a:rPr>
                  <a:t>High spatial frequency error</a:t>
                </a:r>
                <a:endParaRPr lang="LID4096" sz="1400" b="1" dirty="0">
                  <a:solidFill>
                    <a:schemeClr val="bg1">
                      <a:lumMod val="50000"/>
                    </a:schemeClr>
                  </a:solidFill>
                  <a:latin typeface="Maven Pro Medium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B821485-A188-F912-F1F6-A620A8D82794}"/>
                  </a:ext>
                </a:extLst>
              </p:cNvPr>
              <p:cNvSpPr txBox="1"/>
              <p:nvPr/>
            </p:nvSpPr>
            <p:spPr>
              <a:xfrm>
                <a:off x="1452263" y="3435473"/>
                <a:ext cx="2651214" cy="630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100" b="1" dirty="0">
                    <a:solidFill>
                      <a:schemeClr val="bg1">
                        <a:lumMod val="50000"/>
                      </a:schemeClr>
                    </a:solidFill>
                    <a:latin typeface="Maven Pro Medium"/>
                  </a:rPr>
                  <a:t>Waviness: </a:t>
                </a:r>
              </a:p>
              <a:p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Maven Pro Medium"/>
                  </a:rPr>
                  <a:t>Low spatial frequency error</a:t>
                </a:r>
                <a:endParaRPr lang="LID4096" sz="1400" b="1" dirty="0">
                  <a:solidFill>
                    <a:schemeClr val="bg1">
                      <a:lumMod val="50000"/>
                    </a:schemeClr>
                  </a:solidFill>
                  <a:latin typeface="Maven Pro Medium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B091174-FD33-3659-84CB-994FE1014C58}"/>
                </a:ext>
              </a:extLst>
            </p:cNvPr>
            <p:cNvSpPr txBox="1"/>
            <p:nvPr/>
          </p:nvSpPr>
          <p:spPr>
            <a:xfrm>
              <a:off x="1116207" y="3242439"/>
              <a:ext cx="15909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>
                  <a:solidFill>
                    <a:srgbClr val="0070C0"/>
                  </a:solidFill>
                </a:rPr>
                <a:t>Errors=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9892993-22E8-8E0C-4A81-B809688ACA4D}"/>
                </a:ext>
              </a:extLst>
            </p:cNvPr>
            <p:cNvSpPr txBox="1"/>
            <p:nvPr/>
          </p:nvSpPr>
          <p:spPr>
            <a:xfrm>
              <a:off x="7111648" y="3191802"/>
              <a:ext cx="6298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rgbClr val="0070C0"/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068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F89C5-D0C2-0ED2-6F1D-DD04661409F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99671C-C0B2-8EA8-92D1-4B8B45B20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04" y="1836055"/>
            <a:ext cx="5677545" cy="3525249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D5C29816-85EC-9BD4-ACAC-7281794BD3EE}"/>
              </a:ext>
            </a:extLst>
          </p:cNvPr>
          <p:cNvSpPr txBox="1">
            <a:spLocks/>
          </p:cNvSpPr>
          <p:nvPr/>
        </p:nvSpPr>
        <p:spPr>
          <a:xfrm>
            <a:off x="640097" y="98068"/>
            <a:ext cx="8107117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400" dirty="0">
                <a:solidFill>
                  <a:srgbClr val="000000"/>
                </a:solidFill>
                <a:latin typeface="Maven Pro Medium"/>
              </a:rPr>
              <a:t>3 GeV ring magnets alignment</a:t>
            </a:r>
            <a:endParaRPr lang="en-GB" sz="4400" dirty="0">
              <a:solidFill>
                <a:srgbClr val="000000"/>
              </a:solidFill>
              <a:latin typeface="Maven Pro Medium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C001A2-B090-B0CC-0715-12F0BE0F76C8}"/>
              </a:ext>
            </a:extLst>
          </p:cNvPr>
          <p:cNvSpPr txBox="1"/>
          <p:nvPr/>
        </p:nvSpPr>
        <p:spPr>
          <a:xfrm>
            <a:off x="446150" y="867809"/>
            <a:ext cx="10707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Maven Pro Medium"/>
              </a:rPr>
              <a:t>Magnet cell in 3 GeV ring: integrated unit containing consecutive magnet elements in a common solid iron block</a:t>
            </a:r>
            <a:br>
              <a:rPr lang="en-US" dirty="0">
                <a:latin typeface="Maven Pro Medium"/>
              </a:rPr>
            </a:br>
            <a:endParaRPr lang="en-SE" dirty="0">
              <a:latin typeface="Maven Pro Medium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A246EB-B5D5-D40E-362A-332C88861625}"/>
              </a:ext>
            </a:extLst>
          </p:cNvPr>
          <p:cNvSpPr txBox="1"/>
          <p:nvPr/>
        </p:nvSpPr>
        <p:spPr>
          <a:xfrm>
            <a:off x="2387192" y="5528526"/>
            <a:ext cx="1906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latin typeface="Maven Pro Medium"/>
              </a:rPr>
              <a:t>UC4 magnet cell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D5A3E0-09C8-148F-B818-C061BAAAC957}"/>
              </a:ext>
            </a:extLst>
          </p:cNvPr>
          <p:cNvCxnSpPr>
            <a:cxnSpLocks/>
          </p:cNvCxnSpPr>
          <p:nvPr/>
        </p:nvCxnSpPr>
        <p:spPr>
          <a:xfrm>
            <a:off x="1261539" y="2055850"/>
            <a:ext cx="846647" cy="327154"/>
          </a:xfrm>
          <a:prstGeom prst="lin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A85DF02-D14E-718D-35A6-59185DF97301}"/>
              </a:ext>
            </a:extLst>
          </p:cNvPr>
          <p:cNvCxnSpPr>
            <a:cxnSpLocks/>
          </p:cNvCxnSpPr>
          <p:nvPr/>
        </p:nvCxnSpPr>
        <p:spPr>
          <a:xfrm>
            <a:off x="1066238" y="2558108"/>
            <a:ext cx="647884" cy="295049"/>
          </a:xfrm>
          <a:prstGeom prst="lin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DB31EBF-D6F3-FD4F-AAE0-98594CE9228E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1312459" y="4004844"/>
            <a:ext cx="795727" cy="360668"/>
          </a:xfrm>
          <a:prstGeom prst="lin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A80423C-3334-128E-29AC-F1FAC2E91DEB}"/>
              </a:ext>
            </a:extLst>
          </p:cNvPr>
          <p:cNvSpPr txBox="1"/>
          <p:nvPr/>
        </p:nvSpPr>
        <p:spPr>
          <a:xfrm>
            <a:off x="62052" y="1829006"/>
            <a:ext cx="1259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570C"/>
                </a:solidFill>
              </a:rPr>
              <a:t>Upper yoke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5C7ECC-F9DE-588D-D889-BA52F65306B1}"/>
              </a:ext>
            </a:extLst>
          </p:cNvPr>
          <p:cNvSpPr txBox="1"/>
          <p:nvPr/>
        </p:nvSpPr>
        <p:spPr>
          <a:xfrm>
            <a:off x="62052" y="3820178"/>
            <a:ext cx="1250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570C"/>
                </a:solidFill>
              </a:rPr>
              <a:t>Lower yoke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50DA2A-6516-51B9-0AB3-138593C68377}"/>
              </a:ext>
            </a:extLst>
          </p:cNvPr>
          <p:cNvSpPr txBox="1"/>
          <p:nvPr/>
        </p:nvSpPr>
        <p:spPr>
          <a:xfrm>
            <a:off x="71846" y="2382770"/>
            <a:ext cx="1004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570C"/>
                </a:solidFill>
              </a:rPr>
              <a:t>Magnets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D46FC32-2AA1-AA10-CAA5-E7A25901671C}"/>
              </a:ext>
            </a:extLst>
          </p:cNvPr>
          <p:cNvGrpSpPr/>
          <p:nvPr/>
        </p:nvGrpSpPr>
        <p:grpSpPr>
          <a:xfrm>
            <a:off x="446150" y="1329474"/>
            <a:ext cx="11861816" cy="4562430"/>
            <a:chOff x="446150" y="1329474"/>
            <a:chExt cx="11861816" cy="45624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68BBD4-DC8D-BD2A-CA37-0ED10AC19935}"/>
                </a:ext>
              </a:extLst>
            </p:cNvPr>
            <p:cNvSpPr txBox="1"/>
            <p:nvPr/>
          </p:nvSpPr>
          <p:spPr>
            <a:xfrm>
              <a:off x="446150" y="1329474"/>
              <a:ext cx="85980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solidFill>
                    <a:srgbClr val="0070C0"/>
                  </a:solidFill>
                </a:rPr>
                <a:t>Intra magnet cell </a:t>
              </a:r>
              <a:r>
                <a:rPr lang="en-GB" sz="2000" dirty="0">
                  <a:solidFill>
                    <a:srgbClr val="0070C0"/>
                  </a:solidFill>
                </a:rPr>
                <a:t>alignment: Guaranteed by mechanical manufacturing tolerance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B0C4CEA-8B1A-B955-9D2A-284D54912597}"/>
                </a:ext>
              </a:extLst>
            </p:cNvPr>
            <p:cNvGrpSpPr/>
            <p:nvPr/>
          </p:nvGrpSpPr>
          <p:grpSpPr>
            <a:xfrm>
              <a:off x="5640205" y="1514141"/>
              <a:ext cx="6667761" cy="4377763"/>
              <a:chOff x="5640205" y="1514141"/>
              <a:chExt cx="6667761" cy="4377763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46BD3F6A-50A7-128F-1499-5066B1CBA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02765" y="3371031"/>
                <a:ext cx="1523111" cy="1843766"/>
              </a:xfrm>
              <a:prstGeom prst="rect">
                <a:avLst/>
              </a:prstGeom>
            </p:spPr>
          </p:pic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B20E558-6343-D93B-054A-9295C10FC135}"/>
                  </a:ext>
                </a:extLst>
              </p:cNvPr>
              <p:cNvGrpSpPr/>
              <p:nvPr/>
            </p:nvGrpSpPr>
            <p:grpSpPr>
              <a:xfrm>
                <a:off x="8176421" y="1514141"/>
                <a:ext cx="3591982" cy="3700656"/>
                <a:chOff x="8176421" y="1514141"/>
                <a:chExt cx="3591982" cy="3700656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EDB503D4-D285-24BB-0C3A-0432954102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 r="10549"/>
                <a:stretch>
                  <a:fillRect/>
                </a:stretch>
              </p:blipFill>
              <p:spPr>
                <a:xfrm>
                  <a:off x="8176421" y="1681621"/>
                  <a:ext cx="3591982" cy="3463591"/>
                </a:xfrm>
                <a:prstGeom prst="ellipse">
                  <a:avLst/>
                </a:prstGeom>
              </p:spPr>
            </p:pic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2274FB5B-B70D-28DC-5D38-AED36C704A25}"/>
                    </a:ext>
                  </a:extLst>
                </p:cNvPr>
                <p:cNvSpPr/>
                <p:nvPr/>
              </p:nvSpPr>
              <p:spPr>
                <a:xfrm>
                  <a:off x="8176421" y="1514141"/>
                  <a:ext cx="3406475" cy="3700656"/>
                </a:xfrm>
                <a:prstGeom prst="ellipse">
                  <a:avLst/>
                </a:prstGeom>
                <a:noFill/>
                <a:ln w="190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F31B697-6555-6A2F-E0B6-0A8FB87DFE3D}"/>
                  </a:ext>
                </a:extLst>
              </p:cNvPr>
              <p:cNvSpPr txBox="1"/>
              <p:nvPr/>
            </p:nvSpPr>
            <p:spPr>
              <a:xfrm>
                <a:off x="5975848" y="5491794"/>
                <a:ext cx="63321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latin typeface="Maven Pro Medium"/>
                  </a:rPr>
                  <a:t>Magnet half yoke with very tight manufacturing tolerance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FD54068-ECC4-551C-673D-F546B814E8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40205" y="4980381"/>
                <a:ext cx="646444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36BF2717-CE6E-005D-0AB4-F713A89136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25876" y="4781205"/>
                <a:ext cx="821338" cy="199176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1270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FB99F-399B-C41A-EFAA-020ED1C3B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527D0-487B-C2FD-DFEA-CE061104F87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7E93B8-4A5E-8354-DE2E-5C0D691B5C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71" t="10441" r="3459" b="20476"/>
          <a:stretch>
            <a:fillRect/>
          </a:stretch>
        </p:blipFill>
        <p:spPr>
          <a:xfrm>
            <a:off x="970414" y="3203098"/>
            <a:ext cx="7869293" cy="283556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4A299BC4-FCBE-C709-8841-721430E765AF}"/>
              </a:ext>
            </a:extLst>
          </p:cNvPr>
          <p:cNvSpPr txBox="1">
            <a:spLocks/>
          </p:cNvSpPr>
          <p:nvPr/>
        </p:nvSpPr>
        <p:spPr>
          <a:xfrm>
            <a:off x="640097" y="98068"/>
            <a:ext cx="8107117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400" dirty="0">
                <a:solidFill>
                  <a:srgbClr val="000000"/>
                </a:solidFill>
                <a:latin typeface="Maven Pro Medium"/>
              </a:rPr>
              <a:t>3 GeV ring magnets alignment</a:t>
            </a:r>
            <a:endParaRPr lang="en-GB" sz="4400" dirty="0">
              <a:solidFill>
                <a:srgbClr val="000000"/>
              </a:solidFill>
              <a:latin typeface="Maven Pro Medium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3A6DBF-FAE7-99BE-ABD8-DE4C14A29C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97" t="14619" r="3369" b="54312"/>
          <a:stretch>
            <a:fillRect/>
          </a:stretch>
        </p:blipFill>
        <p:spPr>
          <a:xfrm>
            <a:off x="344031" y="2519923"/>
            <a:ext cx="9170663" cy="17277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052752-77C1-F72D-D960-E11791A2B905}"/>
              </a:ext>
            </a:extLst>
          </p:cNvPr>
          <p:cNvSpPr txBox="1"/>
          <p:nvPr/>
        </p:nvSpPr>
        <p:spPr>
          <a:xfrm>
            <a:off x="640097" y="947470"/>
            <a:ext cx="3159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Inter magnet cell </a:t>
            </a:r>
            <a:r>
              <a:rPr lang="en-GB" sz="2000" dirty="0">
                <a:solidFill>
                  <a:srgbClr val="0070C0"/>
                </a:solidFill>
              </a:rPr>
              <a:t>alignment: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DA91AF-83FD-4810-D5F0-0B674FD561AA}"/>
              </a:ext>
            </a:extLst>
          </p:cNvPr>
          <p:cNvSpPr txBox="1"/>
          <p:nvPr/>
        </p:nvSpPr>
        <p:spPr>
          <a:xfrm>
            <a:off x="3947313" y="954374"/>
            <a:ext cx="6678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Fiducialization</a:t>
            </a:r>
            <a:r>
              <a:rPr lang="en-GB" dirty="0"/>
              <a:t> is done by manufacturer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Cell to cell alignment is done with standard MAX IV alignment sets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9C10082-9D96-9CA0-6F4A-C5A60E27513E}"/>
              </a:ext>
            </a:extLst>
          </p:cNvPr>
          <p:cNvGrpSpPr/>
          <p:nvPr/>
        </p:nvGrpSpPr>
        <p:grpSpPr>
          <a:xfrm>
            <a:off x="1448554" y="1434064"/>
            <a:ext cx="10743445" cy="3814573"/>
            <a:chOff x="1448554" y="1434064"/>
            <a:chExt cx="10743445" cy="3814573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6F2DA8F-4769-7BF6-9E28-541ECECFA409}"/>
                </a:ext>
              </a:extLst>
            </p:cNvPr>
            <p:cNvCxnSpPr>
              <a:cxnSpLocks/>
            </p:cNvCxnSpPr>
            <p:nvPr/>
          </p:nvCxnSpPr>
          <p:spPr>
            <a:xfrm>
              <a:off x="8939933" y="4138589"/>
              <a:ext cx="1227117" cy="668715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26EC85-EF07-1AA4-2E83-673194858840}"/>
                </a:ext>
              </a:extLst>
            </p:cNvPr>
            <p:cNvGrpSpPr/>
            <p:nvPr/>
          </p:nvGrpSpPr>
          <p:grpSpPr>
            <a:xfrm>
              <a:off x="1448554" y="1434064"/>
              <a:ext cx="10743445" cy="3814573"/>
              <a:chOff x="1702113" y="1434064"/>
              <a:chExt cx="10752431" cy="3814573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D2BB5F6-7F9B-5166-5FD9-2ACD98FE80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50405" y="1434064"/>
                <a:ext cx="864643" cy="1182129"/>
              </a:xfrm>
              <a:prstGeom prst="rect">
                <a:avLst/>
              </a:prstGeom>
            </p:spPr>
          </p:pic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03D5876-3E2D-A2C7-F5DB-392A74E90E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78456" y="1757015"/>
                <a:ext cx="1808805" cy="16103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C72F95F-6D9C-736C-F789-52C8B81461C2}"/>
                  </a:ext>
                </a:extLst>
              </p:cNvPr>
              <p:cNvSpPr txBox="1"/>
              <p:nvPr/>
            </p:nvSpPr>
            <p:spPr>
              <a:xfrm>
                <a:off x="10070836" y="2582482"/>
                <a:ext cx="194004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2">
                        <a:lumMod val="90000"/>
                        <a:lumOff val="10000"/>
                      </a:schemeClr>
                    </a:solidFill>
                  </a:rPr>
                  <a:t>5 Fiducial nests on each magnet cell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632DD301-C44B-0F4D-FF9A-4EEBEC98B9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02113" y="1535931"/>
                <a:ext cx="0" cy="1966360"/>
              </a:xfrm>
              <a:prstGeom prst="line">
                <a:avLst/>
              </a:prstGeom>
              <a:ln w="28575" cap="flat" cmpd="sng" algn="ctr">
                <a:solidFill>
                  <a:schemeClr val="accent4">
                    <a:lumMod val="75000"/>
                    <a:lumOff val="2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27C572D-AEF0-525E-B804-BF7E68F79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1671" y="1535931"/>
                <a:ext cx="0" cy="1966360"/>
              </a:xfrm>
              <a:prstGeom prst="line">
                <a:avLst/>
              </a:prstGeom>
              <a:ln w="28575" cap="flat" cmpd="sng" algn="ctr">
                <a:solidFill>
                  <a:schemeClr val="accent4">
                    <a:lumMod val="75000"/>
                    <a:lumOff val="2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DCC1E96-3ECD-24CF-FD72-087E57B731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3861" y="1505509"/>
                <a:ext cx="0" cy="1966359"/>
              </a:xfrm>
              <a:prstGeom prst="line">
                <a:avLst/>
              </a:prstGeom>
              <a:ln w="28575" cap="flat" cmpd="sng" algn="ctr">
                <a:solidFill>
                  <a:schemeClr val="accent4">
                    <a:lumMod val="75000"/>
                    <a:lumOff val="2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C1EC440-B27B-96DE-551A-A6E04803EE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16607" y="1537334"/>
                <a:ext cx="0" cy="2113032"/>
              </a:xfrm>
              <a:prstGeom prst="line">
                <a:avLst/>
              </a:prstGeom>
              <a:ln w="28575" cap="flat" cmpd="sng" algn="ctr">
                <a:solidFill>
                  <a:schemeClr val="accent4">
                    <a:lumMod val="75000"/>
                    <a:lumOff val="2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DA53F38F-84D0-AE94-B160-D7B605C13A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65172" y="1565086"/>
                <a:ext cx="0" cy="1975472"/>
              </a:xfrm>
              <a:prstGeom prst="line">
                <a:avLst/>
              </a:prstGeom>
              <a:ln w="28575" cap="flat" cmpd="sng" algn="ctr">
                <a:solidFill>
                  <a:schemeClr val="accent4">
                    <a:lumMod val="75000"/>
                    <a:lumOff val="2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87BD2F-B604-14B6-05F1-E53590B33DF8}"/>
                  </a:ext>
                </a:extLst>
              </p:cNvPr>
              <p:cNvSpPr txBox="1"/>
              <p:nvPr/>
            </p:nvSpPr>
            <p:spPr>
              <a:xfrm>
                <a:off x="9093201" y="4879305"/>
                <a:ext cx="3361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2">
                        <a:lumMod val="90000"/>
                        <a:lumOff val="10000"/>
                      </a:schemeClr>
                    </a:solidFill>
                  </a:rPr>
                  <a:t>Standard MAX IV alignment sets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24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0.0074 L -0.00391 -0.15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4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2EDA8-E7FD-2316-7E99-3E9F73EA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974D8229-284F-D0E7-9B36-0A5C37424F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987" y="6344044"/>
            <a:ext cx="1264584" cy="308341"/>
          </a:xfrm>
        </p:spPr>
        <p:txBody>
          <a:bodyPr/>
          <a:lstStyle/>
          <a:p>
            <a:r>
              <a:rPr lang="sv-SE" sz="1600" b="1" dirty="0">
                <a:latin typeface="Maven Pro Medium"/>
              </a:rPr>
              <a:t>OCT.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EB038C-C833-7FA9-0DBE-223B1478E5D2}"/>
              </a:ext>
            </a:extLst>
          </p:cNvPr>
          <p:cNvSpPr txBox="1"/>
          <p:nvPr/>
        </p:nvSpPr>
        <p:spPr>
          <a:xfrm>
            <a:off x="5500030" y="5568955"/>
            <a:ext cx="194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aven Pro Medium"/>
              </a:rPr>
              <a:t>  Keyu Zhou</a:t>
            </a:r>
          </a:p>
          <a:p>
            <a:r>
              <a:rPr lang="en-US" dirty="0">
                <a:solidFill>
                  <a:schemeClr val="bg1"/>
                </a:solidFill>
                <a:latin typeface="Maven Pro Medium"/>
              </a:rPr>
              <a:t>27 July 2023</a:t>
            </a:r>
            <a:endParaRPr lang="en-SE" dirty="0">
              <a:latin typeface="Maven Pro Medium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EB1C1F-CFE6-6B88-A6D9-A498F4BD3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0" y="2156460"/>
            <a:ext cx="4524929" cy="1143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Maven Pro Medium"/>
              </a:rPr>
              <a:t>Outline</a:t>
            </a:r>
            <a:endParaRPr lang="en-GB" sz="3200" dirty="0">
              <a:latin typeface="Maven Pro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6D5BE-F275-B419-81A5-C41C051170A3}"/>
              </a:ext>
            </a:extLst>
          </p:cNvPr>
          <p:cNvSpPr txBox="1"/>
          <p:nvPr/>
        </p:nvSpPr>
        <p:spPr>
          <a:xfrm>
            <a:off x="4624484" y="1512593"/>
            <a:ext cx="7025055" cy="4220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latin typeface="Maven Pro Medium"/>
              </a:rPr>
              <a:t>Survey and Alignment </a:t>
            </a:r>
            <a:r>
              <a:rPr lang="sv-SE" sz="2800" dirty="0">
                <a:latin typeface="Maven Pro Medium"/>
              </a:rPr>
              <a:t>Work</a:t>
            </a:r>
            <a:r>
              <a:rPr lang="en-US" sz="2800" dirty="0">
                <a:latin typeface="Maven Pro Medium"/>
              </a:rPr>
              <a:t> at MAX IV</a:t>
            </a:r>
          </a:p>
          <a:p>
            <a:endParaRPr lang="en-US" sz="2000" b="1" dirty="0">
              <a:latin typeface="Maven Pro Medium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C00000"/>
                </a:solidFill>
                <a:latin typeface="Maven Pro Medium"/>
              </a:rPr>
              <a:t>What Does MAX 4</a:t>
            </a:r>
            <a:r>
              <a:rPr lang="en-US" sz="2800" baseline="30000" dirty="0">
                <a:solidFill>
                  <a:srgbClr val="C00000"/>
                </a:solidFill>
                <a:latin typeface="Maven Pro Medium"/>
              </a:rPr>
              <a:t>U </a:t>
            </a:r>
            <a:r>
              <a:rPr lang="en-US" sz="2800" dirty="0">
                <a:solidFill>
                  <a:srgbClr val="C00000"/>
                </a:solidFill>
                <a:latin typeface="Maven Pro Medium"/>
              </a:rPr>
              <a:t>Mean to Alignment?</a:t>
            </a:r>
          </a:p>
          <a:p>
            <a:pPr lvl="0">
              <a:defRPr/>
            </a:pPr>
            <a:r>
              <a:rPr lang="en-US" sz="2000" dirty="0">
                <a:solidFill>
                  <a:srgbClr val="0070C0"/>
                </a:solidFill>
                <a:latin typeface="Maven Pro Medium"/>
              </a:rPr>
              <a:t>       Alignment requirements for 3 GeV ring</a:t>
            </a:r>
          </a:p>
          <a:p>
            <a:pPr lvl="0">
              <a:defRPr/>
            </a:pPr>
            <a:r>
              <a:rPr lang="en-US" sz="2000" dirty="0">
                <a:solidFill>
                  <a:srgbClr val="0070C0"/>
                </a:solidFill>
                <a:latin typeface="Maven Pro Medium"/>
              </a:rPr>
              <a:t>       Error budget for MAX 4</a:t>
            </a:r>
            <a:r>
              <a:rPr lang="en-US" sz="2000" baseline="30000" dirty="0">
                <a:solidFill>
                  <a:srgbClr val="0070C0"/>
                </a:solidFill>
                <a:latin typeface="Maven Pro Medium"/>
              </a:rPr>
              <a:t>U </a:t>
            </a:r>
            <a:r>
              <a:rPr lang="en-US" sz="2000" dirty="0">
                <a:solidFill>
                  <a:srgbClr val="0070C0"/>
                </a:solidFill>
                <a:latin typeface="Maven Pro Medium"/>
              </a:rPr>
              <a:t>       </a:t>
            </a:r>
          </a:p>
          <a:p>
            <a:pPr lvl="0">
              <a:defRPr/>
            </a:pPr>
            <a:endParaRPr lang="en-US" sz="2000" dirty="0">
              <a:solidFill>
                <a:srgbClr val="C00000"/>
              </a:solidFill>
              <a:latin typeface="Maven Pro Medium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Survey and Alignment Strategy for MAX 4</a:t>
            </a:r>
            <a:r>
              <a:rPr lang="en-US" sz="2800" baseline="30000" dirty="0">
                <a:solidFill>
                  <a:srgbClr val="000000"/>
                </a:solidFill>
                <a:latin typeface="Maven Pro Medium"/>
              </a:rPr>
              <a:t>U</a:t>
            </a:r>
          </a:p>
          <a:p>
            <a:endParaRPr lang="en-US" sz="2000" b="1" dirty="0">
              <a:latin typeface="Maven Pro Medium"/>
            </a:endParaRPr>
          </a:p>
          <a:p>
            <a:pPr marL="400050" indent="-4000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Conclusion</a:t>
            </a:r>
            <a:r>
              <a:rPr lang="en-US" sz="1600" dirty="0">
                <a:solidFill>
                  <a:srgbClr val="0070C0"/>
                </a:solidFill>
                <a:latin typeface="Maven Pro Medium"/>
              </a:rPr>
              <a:t>	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aven Pro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0070C0"/>
                </a:solidFill>
                <a:latin typeface="Maven Pro Medium"/>
              </a:rPr>
              <a:t>        </a:t>
            </a:r>
            <a:endParaRPr lang="en-US" sz="2000" dirty="0">
              <a:solidFill>
                <a:schemeClr val="accent1"/>
              </a:solidFill>
              <a:latin typeface="Maven Pro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aven Pro Medium"/>
            </a:endParaRPr>
          </a:p>
          <a:p>
            <a:pPr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ven Pro Medium"/>
              </a:rPr>
              <a:t>       </a:t>
            </a:r>
            <a:endParaRPr lang="en-SE" dirty="0" err="1">
              <a:solidFill>
                <a:schemeClr val="accent1"/>
              </a:solidFill>
              <a:latin typeface="Maven Pro Medium"/>
            </a:endParaRP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EFAEE8DD-42B3-0AB5-2D83-9F8D0C68F569}"/>
              </a:ext>
            </a:extLst>
          </p:cNvPr>
          <p:cNvSpPr txBox="1">
            <a:spLocks/>
          </p:cNvSpPr>
          <p:nvPr/>
        </p:nvSpPr>
        <p:spPr>
          <a:xfrm>
            <a:off x="5079052" y="6344043"/>
            <a:ext cx="3213609" cy="30834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200" b="0" i="0" kern="1200" cap="all" spc="100" baseline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4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b="1" dirty="0" err="1">
                <a:solidFill>
                  <a:srgbClr val="00570C"/>
                </a:solidFill>
                <a:latin typeface="Maven Pro Medium"/>
              </a:rPr>
              <a:t>Nsls</a:t>
            </a:r>
            <a:r>
              <a:rPr lang="sv-SE" sz="1600" b="1" dirty="0">
                <a:solidFill>
                  <a:srgbClr val="00570C"/>
                </a:solidFill>
                <a:latin typeface="Maven Pro Medium"/>
              </a:rPr>
              <a:t> ii-max iv </a:t>
            </a:r>
            <a:r>
              <a:rPr lang="sv-SE" sz="1600" b="1" dirty="0" err="1">
                <a:solidFill>
                  <a:srgbClr val="00570C"/>
                </a:solidFill>
                <a:latin typeface="Maven Pro Medium"/>
              </a:rPr>
              <a:t>wORKSHOP</a:t>
            </a:r>
            <a:endParaRPr lang="sv-SE" sz="1600" b="1" dirty="0">
              <a:solidFill>
                <a:srgbClr val="00570C"/>
              </a:solidFill>
              <a:latin typeface="Maven Pro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04921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1B23C-527E-0019-900E-570656B76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05F81-96E4-2DC8-7A8F-C4407DD0F5B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11</a:t>
            </a:fld>
            <a:endParaRPr lang="en-GB">
              <a:latin typeface="Maven Pro Medium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CDC3C85-B5B7-CF78-F557-32F5D99E811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8589" y="2082437"/>
                <a:ext cx="6002447" cy="4124578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b="0" i="0" kern="1200">
                    <a:solidFill>
                      <a:schemeClr val="tx1"/>
                    </a:solidFill>
                    <a:latin typeface="Maven Pro Medium" pitchFamily="2" charset="77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b="0" i="0" kern="1200">
                    <a:solidFill>
                      <a:schemeClr val="tx1"/>
                    </a:solidFill>
                    <a:latin typeface="Maven Pro Medium" pitchFamily="2" charset="77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b="0" i="0" kern="1200">
                    <a:solidFill>
                      <a:schemeClr val="tx1"/>
                    </a:solidFill>
                    <a:latin typeface="Maven Pro Medium" pitchFamily="2" charset="77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Maven Pro Medium" pitchFamily="2" charset="77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Maven Pro Medium" pitchFamily="2" charset="77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r>
                  <a:rPr lang="en-GB" sz="2000" b="1" dirty="0">
                    <a:solidFill>
                      <a:srgbClr val="C00000"/>
                    </a:solidFill>
                    <a:latin typeface="Maven Pro Medium"/>
                  </a:rPr>
                  <a:t>Emittance </a:t>
                </a:r>
                <a14:m>
                  <m:oMath xmlns:m="http://schemas.openxmlformats.org/officeDocument/2006/math">
                    <m:r>
                      <a:rPr lang="en-SE" sz="20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≾</m:t>
                    </m:r>
                  </m:oMath>
                </a14:m>
                <a:r>
                  <a:rPr lang="en-GB" sz="2000" b="1" dirty="0">
                    <a:solidFill>
                      <a:srgbClr val="C00000"/>
                    </a:solidFill>
                    <a:latin typeface="Maven Pro Medium"/>
                  </a:rPr>
                  <a:t> 75 pm rad</a:t>
                </a:r>
              </a:p>
              <a:p>
                <a:pPr lvl="1"/>
                <a:r>
                  <a:rPr lang="en-GB" sz="2000" dirty="0">
                    <a:latin typeface="Maven Pro Medium"/>
                  </a:rPr>
                  <a:t>Keep the shielding wall</a:t>
                </a:r>
              </a:p>
              <a:p>
                <a:pPr lvl="1"/>
                <a:r>
                  <a:rPr lang="en-GB" sz="2000" dirty="0">
                    <a:latin typeface="Maven Pro Medium"/>
                  </a:rPr>
                  <a:t>Keep the injector: accumulation</a:t>
                </a:r>
              </a:p>
              <a:p>
                <a:pPr lvl="1"/>
                <a:r>
                  <a:rPr lang="en-GB" sz="2000" b="1" dirty="0">
                    <a:solidFill>
                      <a:srgbClr val="C00000"/>
                    </a:solidFill>
                    <a:latin typeface="Maven Pro Medium"/>
                  </a:rPr>
                  <a:t>Keep existing light source positions</a:t>
                </a:r>
              </a:p>
              <a:p>
                <a:pPr lvl="1"/>
                <a:r>
                  <a:rPr lang="en-GB" sz="2000" b="1" dirty="0">
                    <a:solidFill>
                      <a:srgbClr val="C00000"/>
                    </a:solidFill>
                    <a:latin typeface="Maven Pro Medium"/>
                  </a:rPr>
                  <a:t>Limited dark period</a:t>
                </a:r>
              </a:p>
              <a:p>
                <a:pPr lvl="1"/>
                <a:r>
                  <a:rPr lang="en-GB" sz="2000" b="1" dirty="0">
                    <a:solidFill>
                      <a:srgbClr val="C00000"/>
                    </a:solidFill>
                    <a:latin typeface="Maven Pro Medium"/>
                  </a:rPr>
                  <a:t>Cost-effective</a:t>
                </a:r>
              </a:p>
              <a:p>
                <a:pPr lvl="1"/>
                <a:r>
                  <a:rPr lang="en-GB" sz="2000" dirty="0">
                    <a:latin typeface="Maven Pro Medium"/>
                  </a:rPr>
                  <a:t>Realisable until the early part of the next decade</a:t>
                </a:r>
              </a:p>
              <a:p>
                <a:pPr lvl="1"/>
                <a:r>
                  <a:rPr lang="en-GB" sz="2000" dirty="0">
                    <a:latin typeface="Maven Pro Medium"/>
                  </a:rPr>
                  <a:t>N</a:t>
                </a:r>
                <a:r>
                  <a:rPr lang="en-US" sz="2000" dirty="0">
                    <a:latin typeface="Maven Pro Medium"/>
                  </a:rPr>
                  <a:t>o impact on the operation of the 1.5 GeV ring/SPF</a:t>
                </a:r>
                <a:endParaRPr lang="en-GB" sz="2000" dirty="0">
                  <a:latin typeface="Maven Pro Medium"/>
                </a:endParaRPr>
              </a:p>
              <a:p>
                <a:endParaRPr lang="en-GB" dirty="0">
                  <a:latin typeface="Maven Pro Medium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CDC3C85-B5B7-CF78-F557-32F5D99E81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89" y="2082437"/>
                <a:ext cx="6002447" cy="4124578"/>
              </a:xfrm>
              <a:prstGeom prst="rect">
                <a:avLst/>
              </a:prstGeom>
              <a:blipFill>
                <a:blip r:embed="rId2"/>
                <a:stretch>
                  <a:fillRect t="-16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ubrik 1">
            <a:extLst>
              <a:ext uri="{FF2B5EF4-FFF2-40B4-BE49-F238E27FC236}">
                <a16:creationId xmlns:a16="http://schemas.microsoft.com/office/drawing/2014/main" id="{116D9944-E46C-61A6-B107-D33CF78BF044}"/>
              </a:ext>
            </a:extLst>
          </p:cNvPr>
          <p:cNvSpPr txBox="1">
            <a:spLocks/>
          </p:cNvSpPr>
          <p:nvPr/>
        </p:nvSpPr>
        <p:spPr>
          <a:xfrm>
            <a:off x="452674" y="120218"/>
            <a:ext cx="10320950" cy="83099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sz="4000" dirty="0">
                <a:solidFill>
                  <a:srgbClr val="000000"/>
                </a:solidFill>
                <a:latin typeface="Maven Pro Medium"/>
              </a:rPr>
              <a:t>What </a:t>
            </a:r>
            <a:r>
              <a:rPr lang="sv-SE" sz="4000" dirty="0" err="1">
                <a:solidFill>
                  <a:srgbClr val="000000"/>
                </a:solidFill>
                <a:latin typeface="Maven Pro Medium"/>
              </a:rPr>
              <a:t>does</a:t>
            </a:r>
            <a:r>
              <a:rPr lang="sv-SE" sz="4000" dirty="0">
                <a:solidFill>
                  <a:srgbClr val="000000"/>
                </a:solidFill>
                <a:latin typeface="Maven Pro Medium"/>
              </a:rPr>
              <a:t> MAX 4</a:t>
            </a:r>
            <a:r>
              <a:rPr lang="sv-SE" sz="4000" baseline="30000" dirty="0">
                <a:solidFill>
                  <a:srgbClr val="000000"/>
                </a:solidFill>
                <a:latin typeface="Maven Pro Medium"/>
              </a:rPr>
              <a:t>U </a:t>
            </a:r>
            <a:r>
              <a:rPr lang="sv-SE" sz="4000" dirty="0" err="1">
                <a:solidFill>
                  <a:srgbClr val="000000"/>
                </a:solidFill>
                <a:latin typeface="Maven Pro Medium"/>
              </a:rPr>
              <a:t>mean</a:t>
            </a:r>
            <a:r>
              <a:rPr lang="sv-SE" sz="4000" dirty="0">
                <a:solidFill>
                  <a:srgbClr val="000000"/>
                </a:solidFill>
                <a:latin typeface="Maven Pro Medium"/>
              </a:rPr>
              <a:t> to survey and alignment</a:t>
            </a:r>
            <a:endParaRPr lang="en-GB" sz="4000" dirty="0">
              <a:solidFill>
                <a:srgbClr val="000000"/>
              </a:solidFill>
              <a:latin typeface="Maven Pro Medium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09F971-7758-54C3-EB81-F9752D086BCC}"/>
              </a:ext>
            </a:extLst>
          </p:cNvPr>
          <p:cNvSpPr txBox="1"/>
          <p:nvPr/>
        </p:nvSpPr>
        <p:spPr>
          <a:xfrm>
            <a:off x="754456" y="1315308"/>
            <a:ext cx="5341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100" dirty="0">
                <a:solidFill>
                  <a:srgbClr val="0070C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MAX 4</a:t>
            </a:r>
            <a:r>
              <a:rPr lang="en-GB" sz="2400" b="1" kern="100" baseline="30000" dirty="0">
                <a:solidFill>
                  <a:srgbClr val="0070C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U</a:t>
            </a:r>
            <a:r>
              <a:rPr lang="en-GB" sz="2400" b="1" kern="100" dirty="0">
                <a:solidFill>
                  <a:srgbClr val="0070C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goals and boundary conditions</a:t>
            </a:r>
            <a:endParaRPr lang="en-GB" sz="2400" b="1" dirty="0">
              <a:solidFill>
                <a:srgbClr val="0070C0"/>
              </a:solidFill>
              <a:latin typeface="Maven Pro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2DAABA-456F-4A62-5801-E11853ED2CDA}"/>
              </a:ext>
            </a:extLst>
          </p:cNvPr>
          <p:cNvSpPr txBox="1"/>
          <p:nvPr/>
        </p:nvSpPr>
        <p:spPr>
          <a:xfrm>
            <a:off x="6189917" y="2686089"/>
            <a:ext cx="54773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Symbol" panose="05050102010706020507" pitchFamily="18" charset="2"/>
              <a:buChar char=""/>
            </a:pPr>
            <a:endParaRPr lang="en-GB" kern="100" dirty="0"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GB" sz="1800" b="1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Light sources/</a:t>
            </a: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Insertion devices could be taken as boundary condition for the </a:t>
            </a:r>
            <a:r>
              <a:rPr lang="en-GB" sz="1800" b="1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network solution</a:t>
            </a: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, to keep the source positions of the beamlines. </a:t>
            </a:r>
            <a:endParaRPr lang="en-GB" kern="100" dirty="0"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97747E-1B7B-EB91-C193-CDB4CD017CA6}"/>
              </a:ext>
            </a:extLst>
          </p:cNvPr>
          <p:cNvSpPr txBox="1"/>
          <p:nvPr/>
        </p:nvSpPr>
        <p:spPr>
          <a:xfrm>
            <a:off x="6053752" y="1284828"/>
            <a:ext cx="61382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b="1" kern="100" dirty="0">
                <a:solidFill>
                  <a:srgbClr val="0070C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Survey and alignment assumptions based on MAX 4</a:t>
            </a:r>
            <a:r>
              <a:rPr lang="en-GB" sz="2400" b="1" kern="100" baseline="30000" dirty="0">
                <a:solidFill>
                  <a:srgbClr val="0070C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U</a:t>
            </a:r>
            <a:r>
              <a:rPr lang="en-GB" sz="2400" b="1" kern="100" dirty="0">
                <a:solidFill>
                  <a:srgbClr val="0070C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goals and boundary conditions: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351582-BFD3-F1D3-7CD0-15BDE3427CEE}"/>
              </a:ext>
            </a:extLst>
          </p:cNvPr>
          <p:cNvSpPr txBox="1"/>
          <p:nvPr/>
        </p:nvSpPr>
        <p:spPr>
          <a:xfrm>
            <a:off x="6189917" y="4230037"/>
            <a:ext cx="5477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Calibri" panose="020F0502020204030204" pitchFamily="34" charset="0"/>
              </a:rPr>
              <a:t>The </a:t>
            </a:r>
            <a:r>
              <a:rPr lang="en-GB" sz="1800" b="1" kern="100" dirty="0">
                <a:effectLst/>
                <a:latin typeface="Maven Pro Medium"/>
                <a:ea typeface="DengXian" panose="02010600030101010101" pitchFamily="2" charset="-122"/>
                <a:cs typeface="Calibri" panose="020F0502020204030204" pitchFamily="34" charset="0"/>
              </a:rPr>
              <a:t>same </a:t>
            </a:r>
            <a:r>
              <a:rPr lang="en-GB" sz="1800" b="1" kern="100" dirty="0" err="1">
                <a:effectLst/>
                <a:latin typeface="Maven Pro Medium"/>
                <a:ea typeface="DengXian" panose="02010600030101010101" pitchFamily="2" charset="-122"/>
                <a:cs typeface="Calibri" panose="020F0502020204030204" pitchFamily="34" charset="0"/>
              </a:rPr>
              <a:t>fiducialization</a:t>
            </a:r>
            <a:r>
              <a:rPr lang="en-GB" sz="1800" b="1" kern="100" dirty="0">
                <a:effectLst/>
                <a:latin typeface="Maven Pro Medium"/>
                <a:ea typeface="DengXian" panose="02010600030101010101" pitchFamily="2" charset="-122"/>
                <a:cs typeface="Calibri" panose="020F0502020204030204" pitchFamily="34" charset="0"/>
              </a:rPr>
              <a:t> and alignment system </a:t>
            </a: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Calibri" panose="020F0502020204030204" pitchFamily="34" charset="0"/>
              </a:rPr>
              <a:t>as for 3 GeV ring will be adopted. </a:t>
            </a:r>
            <a:endParaRPr lang="en-GB" sz="12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06B973-00F8-3F1B-293E-F8D60078D8FD}"/>
              </a:ext>
            </a:extLst>
          </p:cNvPr>
          <p:cNvSpPr txBox="1"/>
          <p:nvPr/>
        </p:nvSpPr>
        <p:spPr>
          <a:xfrm>
            <a:off x="6189917" y="2177577"/>
            <a:ext cx="5048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GB" sz="1800" b="1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Tighter alignment requirements</a:t>
            </a:r>
          </a:p>
          <a:p>
            <a:pPr marR="0" lvl="0" algn="just">
              <a:lnSpc>
                <a:spcPct val="100000"/>
              </a:lnSpc>
            </a:pPr>
            <a:endParaRPr lang="en-GB" sz="18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59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38B95-5CE4-3F22-E87E-8221DEB7E8B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b="1" smtClean="0">
                <a:latin typeface="Maven Pro Medium"/>
              </a:rPr>
              <a:pPr/>
              <a:t>12</a:t>
            </a:fld>
            <a:endParaRPr lang="en-GB" b="1">
              <a:latin typeface="Maven Pro Medium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6434EFD-7619-0B84-A08A-2E4C94354A23}"/>
              </a:ext>
            </a:extLst>
          </p:cNvPr>
          <p:cNvSpPr/>
          <p:nvPr/>
        </p:nvSpPr>
        <p:spPr>
          <a:xfrm>
            <a:off x="2403760" y="2551796"/>
            <a:ext cx="1858336" cy="916808"/>
          </a:xfrm>
          <a:custGeom>
            <a:avLst/>
            <a:gdLst>
              <a:gd name="csX0" fmla="*/ 0 w 1356532"/>
              <a:gd name="csY0" fmla="*/ 458404 h 916808"/>
              <a:gd name="csX1" fmla="*/ 678266 w 1356532"/>
              <a:gd name="csY1" fmla="*/ 0 h 916808"/>
              <a:gd name="csX2" fmla="*/ 1356532 w 1356532"/>
              <a:gd name="csY2" fmla="*/ 458404 h 916808"/>
              <a:gd name="csX3" fmla="*/ 678266 w 1356532"/>
              <a:gd name="csY3" fmla="*/ 916808 h 916808"/>
              <a:gd name="csX4" fmla="*/ 0 w 1356532"/>
              <a:gd name="csY4" fmla="*/ 458404 h 9168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56532" h="916808">
                <a:moveTo>
                  <a:pt x="0" y="458404"/>
                </a:moveTo>
                <a:cubicBezTo>
                  <a:pt x="0" y="205234"/>
                  <a:pt x="303670" y="0"/>
                  <a:pt x="678266" y="0"/>
                </a:cubicBezTo>
                <a:cubicBezTo>
                  <a:pt x="1052862" y="0"/>
                  <a:pt x="1356532" y="205234"/>
                  <a:pt x="1356532" y="458404"/>
                </a:cubicBezTo>
                <a:cubicBezTo>
                  <a:pt x="1356532" y="711574"/>
                  <a:pt x="1052862" y="916808"/>
                  <a:pt x="678266" y="916808"/>
                </a:cubicBezTo>
                <a:cubicBezTo>
                  <a:pt x="303670" y="916808"/>
                  <a:pt x="0" y="711574"/>
                  <a:pt x="0" y="458404"/>
                </a:cubicBezTo>
                <a:close/>
              </a:path>
            </a:pathLst>
          </a:custGeom>
          <a:solidFill>
            <a:schemeClr val="accent4">
              <a:lumMod val="50000"/>
              <a:lumOff val="5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6440" tIns="152043" rIns="216440" bIns="152043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>
                <a:solidFill>
                  <a:schemeClr val="tx1"/>
                </a:solidFill>
              </a:rPr>
              <a:t>Network/</a:t>
            </a:r>
          </a:p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>
                <a:solidFill>
                  <a:schemeClr val="tx1"/>
                </a:solidFill>
              </a:rPr>
              <a:t>Localization Accuracy</a:t>
            </a:r>
            <a:endParaRPr lang="en-GB" sz="1400" b="1" kern="1200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61FAEEB-7B41-1557-E1F4-A4DCE24D72EA}"/>
              </a:ext>
            </a:extLst>
          </p:cNvPr>
          <p:cNvSpPr/>
          <p:nvPr/>
        </p:nvSpPr>
        <p:spPr>
          <a:xfrm>
            <a:off x="3136079" y="3525874"/>
            <a:ext cx="530084" cy="530084"/>
          </a:xfrm>
          <a:custGeom>
            <a:avLst/>
            <a:gdLst>
              <a:gd name="csX0" fmla="*/ 70263 w 530084"/>
              <a:gd name="csY0" fmla="*/ 202704 h 530084"/>
              <a:gd name="csX1" fmla="*/ 202704 w 530084"/>
              <a:gd name="csY1" fmla="*/ 202704 h 530084"/>
              <a:gd name="csX2" fmla="*/ 202704 w 530084"/>
              <a:gd name="csY2" fmla="*/ 70263 h 530084"/>
              <a:gd name="csX3" fmla="*/ 327380 w 530084"/>
              <a:gd name="csY3" fmla="*/ 70263 h 530084"/>
              <a:gd name="csX4" fmla="*/ 327380 w 530084"/>
              <a:gd name="csY4" fmla="*/ 202704 h 530084"/>
              <a:gd name="csX5" fmla="*/ 459821 w 530084"/>
              <a:gd name="csY5" fmla="*/ 202704 h 530084"/>
              <a:gd name="csX6" fmla="*/ 459821 w 530084"/>
              <a:gd name="csY6" fmla="*/ 327380 h 530084"/>
              <a:gd name="csX7" fmla="*/ 327380 w 530084"/>
              <a:gd name="csY7" fmla="*/ 327380 h 530084"/>
              <a:gd name="csX8" fmla="*/ 327380 w 530084"/>
              <a:gd name="csY8" fmla="*/ 459821 h 530084"/>
              <a:gd name="csX9" fmla="*/ 202704 w 530084"/>
              <a:gd name="csY9" fmla="*/ 459821 h 530084"/>
              <a:gd name="csX10" fmla="*/ 202704 w 530084"/>
              <a:gd name="csY10" fmla="*/ 327380 h 530084"/>
              <a:gd name="csX11" fmla="*/ 70263 w 530084"/>
              <a:gd name="csY11" fmla="*/ 327380 h 530084"/>
              <a:gd name="csX12" fmla="*/ 70263 w 530084"/>
              <a:gd name="csY12" fmla="*/ 202704 h 5300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30084" h="530084">
                <a:moveTo>
                  <a:pt x="70263" y="202704"/>
                </a:moveTo>
                <a:lnTo>
                  <a:pt x="202704" y="202704"/>
                </a:lnTo>
                <a:lnTo>
                  <a:pt x="202704" y="70263"/>
                </a:lnTo>
                <a:lnTo>
                  <a:pt x="327380" y="70263"/>
                </a:lnTo>
                <a:lnTo>
                  <a:pt x="327380" y="202704"/>
                </a:lnTo>
                <a:lnTo>
                  <a:pt x="459821" y="202704"/>
                </a:lnTo>
                <a:lnTo>
                  <a:pt x="459821" y="327380"/>
                </a:lnTo>
                <a:lnTo>
                  <a:pt x="327380" y="327380"/>
                </a:lnTo>
                <a:lnTo>
                  <a:pt x="327380" y="459821"/>
                </a:lnTo>
                <a:lnTo>
                  <a:pt x="202704" y="459821"/>
                </a:lnTo>
                <a:lnTo>
                  <a:pt x="202704" y="327380"/>
                </a:lnTo>
                <a:lnTo>
                  <a:pt x="70263" y="327380"/>
                </a:lnTo>
                <a:lnTo>
                  <a:pt x="70263" y="202704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63" tIns="202704" rIns="70263" bIns="202704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800" b="1" kern="12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75D5BCA-0CAB-E040-F2F5-B5BDABA4CE4D}"/>
              </a:ext>
            </a:extLst>
          </p:cNvPr>
          <p:cNvSpPr/>
          <p:nvPr/>
        </p:nvSpPr>
        <p:spPr>
          <a:xfrm>
            <a:off x="2518195" y="4101701"/>
            <a:ext cx="1636353" cy="913938"/>
          </a:xfrm>
          <a:custGeom>
            <a:avLst/>
            <a:gdLst>
              <a:gd name="csX0" fmla="*/ 0 w 1463325"/>
              <a:gd name="csY0" fmla="*/ 456969 h 913938"/>
              <a:gd name="csX1" fmla="*/ 731663 w 1463325"/>
              <a:gd name="csY1" fmla="*/ 0 h 913938"/>
              <a:gd name="csX2" fmla="*/ 1463326 w 1463325"/>
              <a:gd name="csY2" fmla="*/ 456969 h 913938"/>
              <a:gd name="csX3" fmla="*/ 731663 w 1463325"/>
              <a:gd name="csY3" fmla="*/ 913938 h 913938"/>
              <a:gd name="csX4" fmla="*/ 0 w 1463325"/>
              <a:gd name="csY4" fmla="*/ 456969 h 9139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63325" h="913938">
                <a:moveTo>
                  <a:pt x="0" y="456969"/>
                </a:moveTo>
                <a:cubicBezTo>
                  <a:pt x="0" y="204592"/>
                  <a:pt x="327577" y="0"/>
                  <a:pt x="731663" y="0"/>
                </a:cubicBezTo>
                <a:cubicBezTo>
                  <a:pt x="1135749" y="0"/>
                  <a:pt x="1463326" y="204592"/>
                  <a:pt x="1463326" y="456969"/>
                </a:cubicBezTo>
                <a:cubicBezTo>
                  <a:pt x="1463326" y="709346"/>
                  <a:pt x="1135749" y="913938"/>
                  <a:pt x="731663" y="913938"/>
                </a:cubicBezTo>
                <a:cubicBezTo>
                  <a:pt x="327577" y="913938"/>
                  <a:pt x="0" y="709346"/>
                  <a:pt x="0" y="456969"/>
                </a:cubicBezTo>
                <a:close/>
              </a:path>
            </a:pathLst>
          </a:custGeom>
          <a:solidFill>
            <a:schemeClr val="accent4">
              <a:lumMod val="50000"/>
              <a:lumOff val="5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-2625857"/>
              <a:satOff val="-3913"/>
              <a:lumOff val="18922"/>
              <a:alphaOff val="0"/>
            </a:schemeClr>
          </a:fillRef>
          <a:effectRef idx="3">
            <a:schemeClr val="accent4">
              <a:hueOff val="-2625857"/>
              <a:satOff val="-3913"/>
              <a:lumOff val="1892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2079" tIns="151623" rIns="232079" bIns="151623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>
                <a:solidFill>
                  <a:schemeClr val="tx1"/>
                </a:solidFill>
              </a:rPr>
              <a:t>Measurement</a:t>
            </a:r>
            <a:r>
              <a:rPr lang="en-US" sz="1200" b="1" kern="1200" dirty="0">
                <a:solidFill>
                  <a:schemeClr val="tx1"/>
                </a:solidFill>
              </a:rPr>
              <a:t> </a:t>
            </a:r>
            <a:r>
              <a:rPr lang="en-US" sz="1400" b="1" kern="1200" dirty="0">
                <a:solidFill>
                  <a:schemeClr val="tx1"/>
                </a:solidFill>
              </a:rPr>
              <a:t>accuracy</a:t>
            </a:r>
            <a:endParaRPr lang="en-GB" sz="1200" b="1" kern="1200" dirty="0">
              <a:solidFill>
                <a:schemeClr val="tx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F8A7D8A-F7E3-109B-BDA9-C367F9193761}"/>
              </a:ext>
            </a:extLst>
          </p:cNvPr>
          <p:cNvSpPr/>
          <p:nvPr/>
        </p:nvSpPr>
        <p:spPr>
          <a:xfrm rot="21578148">
            <a:off x="3772679" y="3598735"/>
            <a:ext cx="1102805" cy="339985"/>
          </a:xfrm>
          <a:custGeom>
            <a:avLst/>
            <a:gdLst>
              <a:gd name="csX0" fmla="*/ 0 w 1102805"/>
              <a:gd name="csY0" fmla="*/ 67997 h 339985"/>
              <a:gd name="csX1" fmla="*/ 932813 w 1102805"/>
              <a:gd name="csY1" fmla="*/ 67997 h 339985"/>
              <a:gd name="csX2" fmla="*/ 932813 w 1102805"/>
              <a:gd name="csY2" fmla="*/ 0 h 339985"/>
              <a:gd name="csX3" fmla="*/ 1102805 w 1102805"/>
              <a:gd name="csY3" fmla="*/ 169993 h 339985"/>
              <a:gd name="csX4" fmla="*/ 932813 w 1102805"/>
              <a:gd name="csY4" fmla="*/ 339985 h 339985"/>
              <a:gd name="csX5" fmla="*/ 932813 w 1102805"/>
              <a:gd name="csY5" fmla="*/ 271988 h 339985"/>
              <a:gd name="csX6" fmla="*/ 0 w 1102805"/>
              <a:gd name="csY6" fmla="*/ 271988 h 339985"/>
              <a:gd name="csX7" fmla="*/ 0 w 1102805"/>
              <a:gd name="csY7" fmla="*/ 67997 h 3399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102805" h="339985">
                <a:moveTo>
                  <a:pt x="0" y="67997"/>
                </a:moveTo>
                <a:lnTo>
                  <a:pt x="932813" y="67997"/>
                </a:lnTo>
                <a:lnTo>
                  <a:pt x="932813" y="0"/>
                </a:lnTo>
                <a:lnTo>
                  <a:pt x="1102805" y="169993"/>
                </a:lnTo>
                <a:lnTo>
                  <a:pt x="932813" y="339985"/>
                </a:lnTo>
                <a:lnTo>
                  <a:pt x="932813" y="271988"/>
                </a:lnTo>
                <a:lnTo>
                  <a:pt x="0" y="271988"/>
                </a:lnTo>
                <a:lnTo>
                  <a:pt x="0" y="67997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-5251714"/>
              <a:satOff val="-7826"/>
              <a:lumOff val="37844"/>
              <a:alphaOff val="0"/>
            </a:schemeClr>
          </a:fillRef>
          <a:effectRef idx="3">
            <a:schemeClr val="accent4">
              <a:hueOff val="-5251714"/>
              <a:satOff val="-7826"/>
              <a:lumOff val="3784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7996" rIns="101995" bIns="67997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400" b="1" kern="12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B339354-C922-5FD5-6B72-978932A6A036}"/>
              </a:ext>
            </a:extLst>
          </p:cNvPr>
          <p:cNvSpPr/>
          <p:nvPr/>
        </p:nvSpPr>
        <p:spPr>
          <a:xfrm>
            <a:off x="4984678" y="3139812"/>
            <a:ext cx="1376428" cy="1452523"/>
          </a:xfrm>
          <a:custGeom>
            <a:avLst/>
            <a:gdLst>
              <a:gd name="csX0" fmla="*/ 0 w 1376428"/>
              <a:gd name="csY0" fmla="*/ 726262 h 1452523"/>
              <a:gd name="csX1" fmla="*/ 688214 w 1376428"/>
              <a:gd name="csY1" fmla="*/ 0 h 1452523"/>
              <a:gd name="csX2" fmla="*/ 1376428 w 1376428"/>
              <a:gd name="csY2" fmla="*/ 726262 h 1452523"/>
              <a:gd name="csX3" fmla="*/ 688214 w 1376428"/>
              <a:gd name="csY3" fmla="*/ 1452524 h 1452523"/>
              <a:gd name="csX4" fmla="*/ 0 w 1376428"/>
              <a:gd name="csY4" fmla="*/ 726262 h 14525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76428" h="1452523">
                <a:moveTo>
                  <a:pt x="0" y="726262"/>
                </a:moveTo>
                <a:cubicBezTo>
                  <a:pt x="0" y="325159"/>
                  <a:pt x="308124" y="0"/>
                  <a:pt x="688214" y="0"/>
                </a:cubicBezTo>
                <a:cubicBezTo>
                  <a:pt x="1068304" y="0"/>
                  <a:pt x="1376428" y="325159"/>
                  <a:pt x="1376428" y="726262"/>
                </a:cubicBezTo>
                <a:cubicBezTo>
                  <a:pt x="1376428" y="1127365"/>
                  <a:pt x="1068304" y="1452524"/>
                  <a:pt x="688214" y="1452524"/>
                </a:cubicBezTo>
                <a:cubicBezTo>
                  <a:pt x="308124" y="1452524"/>
                  <a:pt x="0" y="1127365"/>
                  <a:pt x="0" y="726262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-5251714"/>
              <a:satOff val="-7826"/>
              <a:lumOff val="37844"/>
              <a:alphaOff val="0"/>
            </a:schemeClr>
          </a:fillRef>
          <a:effectRef idx="3">
            <a:schemeClr val="accent4">
              <a:hueOff val="-5251714"/>
              <a:satOff val="-7826"/>
              <a:lumOff val="3784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3163" tIns="234307" rIns="223163" bIns="234307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1" kern="1200" dirty="0">
                <a:solidFill>
                  <a:schemeClr val="tx1"/>
                </a:solidFill>
              </a:rPr>
              <a:t>Alignment accuracy might achieve</a:t>
            </a:r>
            <a:endParaRPr lang="en-GB" sz="1700" b="1" kern="1200" dirty="0">
              <a:solidFill>
                <a:schemeClr val="tx1"/>
              </a:solidFill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7CBB2FF1-A8E5-06DA-FA38-513EDA8D49E7}"/>
              </a:ext>
            </a:extLst>
          </p:cNvPr>
          <p:cNvSpPr/>
          <p:nvPr/>
        </p:nvSpPr>
        <p:spPr>
          <a:xfrm>
            <a:off x="6966937" y="3137648"/>
            <a:ext cx="330187" cy="474232"/>
          </a:xfrm>
          <a:prstGeom prst="downArrow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latin typeface="Maven Pro Medium"/>
            </a:endParaRP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C0357589-7008-6E28-24C3-E5E68CFC2009}"/>
              </a:ext>
            </a:extLst>
          </p:cNvPr>
          <p:cNvSpPr/>
          <p:nvPr/>
        </p:nvSpPr>
        <p:spPr>
          <a:xfrm>
            <a:off x="5987518" y="2448742"/>
            <a:ext cx="2343191" cy="549677"/>
          </a:xfrm>
          <a:prstGeom prst="hexagon">
            <a:avLst/>
          </a:prstGeom>
          <a:solidFill>
            <a:schemeClr val="tx1">
              <a:lumMod val="25000"/>
              <a:lumOff val="75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Maven Pro Medium"/>
              </a:rPr>
              <a:t>Proper alignment system</a:t>
            </a:r>
            <a:endParaRPr lang="en-GB" b="1" dirty="0">
              <a:latin typeface="Maven Pro Medium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D75CAE6-F52C-DD7A-FE07-EFD962F2A207}"/>
              </a:ext>
            </a:extLst>
          </p:cNvPr>
          <p:cNvGrpSpPr/>
          <p:nvPr/>
        </p:nvGrpSpPr>
        <p:grpSpPr>
          <a:xfrm>
            <a:off x="7902634" y="3074573"/>
            <a:ext cx="2439354" cy="1587942"/>
            <a:chOff x="3170449" y="701965"/>
            <a:chExt cx="1630150" cy="172027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8570778-A98B-2D24-10D0-E87EEB0A2CAF}"/>
                </a:ext>
              </a:extLst>
            </p:cNvPr>
            <p:cNvSpPr/>
            <p:nvPr/>
          </p:nvSpPr>
          <p:spPr>
            <a:xfrm>
              <a:off x="3170449" y="701965"/>
              <a:ext cx="1630150" cy="1720271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2131353"/>
                <a:satOff val="12733"/>
                <a:lumOff val="40786"/>
                <a:alphaOff val="0"/>
              </a:schemeClr>
            </a:fillRef>
            <a:effectRef idx="3">
              <a:schemeClr val="accent4">
                <a:hueOff val="-2131353"/>
                <a:satOff val="12733"/>
                <a:lumOff val="4078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b="1">
                <a:latin typeface="Maven Pro Medium"/>
              </a:endParaRPr>
            </a:p>
          </p:txBody>
        </p:sp>
        <p:sp>
          <p:nvSpPr>
            <p:cNvPr id="11" name="Oval 4">
              <a:extLst>
                <a:ext uri="{FF2B5EF4-FFF2-40B4-BE49-F238E27FC236}">
                  <a16:creationId xmlns:a16="http://schemas.microsoft.com/office/drawing/2014/main" id="{55801118-6D13-BC02-E22B-87908CDC5CDB}"/>
                </a:ext>
              </a:extLst>
            </p:cNvPr>
            <p:cNvSpPr txBox="1"/>
            <p:nvPr/>
          </p:nvSpPr>
          <p:spPr>
            <a:xfrm>
              <a:off x="3409179" y="1042793"/>
              <a:ext cx="1152690" cy="12164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solidFill>
                    <a:schemeClr val="tx1"/>
                  </a:solidFill>
                  <a:latin typeface="Maven Pro Medium"/>
                </a:rPr>
                <a:t>Alignment accuracy achieved</a:t>
              </a:r>
              <a:endParaRPr lang="en-GB" sz="2000" b="1" kern="1200" dirty="0">
                <a:solidFill>
                  <a:schemeClr val="tx1"/>
                </a:solidFill>
                <a:latin typeface="Maven Pro Medium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7F697CE-CEF2-8057-C4CC-02DDC96F5DB4}"/>
              </a:ext>
            </a:extLst>
          </p:cNvPr>
          <p:cNvGrpSpPr/>
          <p:nvPr/>
        </p:nvGrpSpPr>
        <p:grpSpPr>
          <a:xfrm rot="21426496">
            <a:off x="6649530" y="3720924"/>
            <a:ext cx="1002598" cy="371682"/>
            <a:chOff x="2598458" y="1322853"/>
            <a:chExt cx="626769" cy="402655"/>
          </a:xfrm>
        </p:grpSpPr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425C53A6-1E14-7703-1A1D-22E591B074CF}"/>
                </a:ext>
              </a:extLst>
            </p:cNvPr>
            <p:cNvSpPr/>
            <p:nvPr/>
          </p:nvSpPr>
          <p:spPr>
            <a:xfrm rot="110176">
              <a:off x="2598458" y="1322853"/>
              <a:ext cx="626769" cy="402655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2131353"/>
                <a:satOff val="12733"/>
                <a:lumOff val="40786"/>
                <a:alphaOff val="0"/>
              </a:schemeClr>
            </a:fillRef>
            <a:effectRef idx="3">
              <a:schemeClr val="accent4">
                <a:hueOff val="-2131353"/>
                <a:satOff val="12733"/>
                <a:lumOff val="4078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b="1">
                <a:latin typeface="Maven Pro Medium"/>
              </a:endParaRPr>
            </a:p>
          </p:txBody>
        </p:sp>
        <p:sp>
          <p:nvSpPr>
            <p:cNvPr id="14" name="Arrow: Right 4">
              <a:extLst>
                <a:ext uri="{FF2B5EF4-FFF2-40B4-BE49-F238E27FC236}">
                  <a16:creationId xmlns:a16="http://schemas.microsoft.com/office/drawing/2014/main" id="{DDF5B72D-372F-A7AB-FDD8-7BF8032D78F5}"/>
                </a:ext>
              </a:extLst>
            </p:cNvPr>
            <p:cNvSpPr txBox="1"/>
            <p:nvPr/>
          </p:nvSpPr>
          <p:spPr>
            <a:xfrm rot="110176">
              <a:off x="2598489" y="1401449"/>
              <a:ext cx="505973" cy="2415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700" b="1" kern="1200">
                <a:latin typeface="Maven Pro Medium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DFE83E5-76E4-67BB-84E0-75D535508980}"/>
              </a:ext>
            </a:extLst>
          </p:cNvPr>
          <p:cNvGrpSpPr/>
          <p:nvPr/>
        </p:nvGrpSpPr>
        <p:grpSpPr>
          <a:xfrm>
            <a:off x="1082280" y="1163014"/>
            <a:ext cx="7044717" cy="4804709"/>
            <a:chOff x="401730" y="806848"/>
            <a:chExt cx="7083539" cy="517963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97DFD0A-ACC7-D33D-D424-389B9F0E9127}"/>
                </a:ext>
              </a:extLst>
            </p:cNvPr>
            <p:cNvSpPr/>
            <p:nvPr/>
          </p:nvSpPr>
          <p:spPr>
            <a:xfrm>
              <a:off x="5334000" y="806848"/>
              <a:ext cx="2151269" cy="695610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Maven Pro Medium"/>
                </a:rPr>
                <a:t>Design review</a:t>
              </a:r>
              <a:endParaRPr lang="en-GB" b="1" dirty="0">
                <a:latin typeface="Maven Pro Medium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1F7E8A8-3398-1B52-54D6-A629E0ECD632}"/>
                </a:ext>
              </a:extLst>
            </p:cNvPr>
            <p:cNvSpPr/>
            <p:nvPr/>
          </p:nvSpPr>
          <p:spPr>
            <a:xfrm>
              <a:off x="1447800" y="828390"/>
              <a:ext cx="2151269" cy="695610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Maven Pro Medium"/>
                </a:rPr>
                <a:t>Network Survey</a:t>
              </a:r>
              <a:endParaRPr lang="en-GB" b="1" dirty="0">
                <a:latin typeface="Maven Pro Medium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AACF115E-E8A6-0B1F-BDC1-FFBBA1D41950}"/>
                </a:ext>
              </a:extLst>
            </p:cNvPr>
            <p:cNvSpPr/>
            <p:nvPr/>
          </p:nvSpPr>
          <p:spPr>
            <a:xfrm>
              <a:off x="401730" y="5290867"/>
              <a:ext cx="2151269" cy="695610"/>
            </a:xfrm>
            <a:prstGeom prst="roundRect">
              <a:avLst/>
            </a:prstGeom>
            <a:solidFill>
              <a:schemeClr val="tx1">
                <a:lumMod val="25000"/>
                <a:lumOff val="75000"/>
              </a:schemeClr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rgbClr val="00570C"/>
                  </a:solidFill>
                  <a:latin typeface="Maven Pro Medium"/>
                </a:rPr>
                <a:t>Fiducialization</a:t>
              </a:r>
              <a:endParaRPr lang="en-GB" b="1" dirty="0">
                <a:solidFill>
                  <a:srgbClr val="00570C"/>
                </a:solidFill>
                <a:latin typeface="Maven Pro Medium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C54E7F8-F653-6CAD-F6EA-9EC276A0DCE7}"/>
                </a:ext>
              </a:extLst>
            </p:cNvPr>
            <p:cNvSpPr/>
            <p:nvPr/>
          </p:nvSpPr>
          <p:spPr>
            <a:xfrm>
              <a:off x="3073322" y="5290868"/>
              <a:ext cx="2151269" cy="695610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Maven Pro Medium"/>
                </a:rPr>
                <a:t>Alignment</a:t>
              </a:r>
              <a:endParaRPr lang="en-GB" b="1" dirty="0">
                <a:latin typeface="Maven Pro Medium"/>
              </a:endParaRPr>
            </a:p>
          </p:txBody>
        </p:sp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9348D2B1-0829-6E7A-F5BB-72E9DC3B23EA}"/>
                </a:ext>
              </a:extLst>
            </p:cNvPr>
            <p:cNvSpPr/>
            <p:nvPr/>
          </p:nvSpPr>
          <p:spPr>
            <a:xfrm>
              <a:off x="2523434" y="1605881"/>
              <a:ext cx="257857" cy="592568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>
                <a:latin typeface="Maven Pro Medium"/>
              </a:endParaRPr>
            </a:p>
          </p:txBody>
        </p:sp>
        <p:sp>
          <p:nvSpPr>
            <p:cNvPr id="21" name="Arrow: Down 20">
              <a:extLst>
                <a:ext uri="{FF2B5EF4-FFF2-40B4-BE49-F238E27FC236}">
                  <a16:creationId xmlns:a16="http://schemas.microsoft.com/office/drawing/2014/main" id="{D448CEC3-E741-B9F3-449D-76062CCCC6A8}"/>
                </a:ext>
              </a:extLst>
            </p:cNvPr>
            <p:cNvSpPr/>
            <p:nvPr/>
          </p:nvSpPr>
          <p:spPr>
            <a:xfrm>
              <a:off x="6318816" y="1541032"/>
              <a:ext cx="257857" cy="592568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>
                <a:latin typeface="Maven Pro Medium"/>
              </a:endParaRPr>
            </a:p>
          </p:txBody>
        </p:sp>
        <p:sp>
          <p:nvSpPr>
            <p:cNvPr id="22" name="Arrow: Down 21">
              <a:extLst>
                <a:ext uri="{FF2B5EF4-FFF2-40B4-BE49-F238E27FC236}">
                  <a16:creationId xmlns:a16="http://schemas.microsoft.com/office/drawing/2014/main" id="{28E94369-D435-490B-A72E-216F77D9379B}"/>
                </a:ext>
              </a:extLst>
            </p:cNvPr>
            <p:cNvSpPr/>
            <p:nvPr/>
          </p:nvSpPr>
          <p:spPr>
            <a:xfrm rot="10800000">
              <a:off x="2675592" y="4994584"/>
              <a:ext cx="257857" cy="592568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>
                <a:latin typeface="Maven Pro Medium"/>
              </a:endParaRPr>
            </a:p>
          </p:txBody>
        </p:sp>
      </p:grpSp>
      <p:sp>
        <p:nvSpPr>
          <p:cNvPr id="3" name="Rubrik 1">
            <a:extLst>
              <a:ext uri="{FF2B5EF4-FFF2-40B4-BE49-F238E27FC236}">
                <a16:creationId xmlns:a16="http://schemas.microsoft.com/office/drawing/2014/main" id="{F67D6587-FC78-DDA9-7863-3A4B2BDCF1AE}"/>
              </a:ext>
            </a:extLst>
          </p:cNvPr>
          <p:cNvSpPr txBox="1">
            <a:spLocks/>
          </p:cNvSpPr>
          <p:nvPr/>
        </p:nvSpPr>
        <p:spPr>
          <a:xfrm>
            <a:off x="640097" y="98068"/>
            <a:ext cx="7593294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rgbClr val="000000"/>
                </a:solidFill>
                <a:latin typeface="Maven Pro Medium"/>
              </a:rPr>
              <a:t>Alignment accuracy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986D19E-564B-A068-F88C-FB207E015527}"/>
              </a:ext>
            </a:extLst>
          </p:cNvPr>
          <p:cNvSpPr/>
          <p:nvPr/>
        </p:nvSpPr>
        <p:spPr>
          <a:xfrm>
            <a:off x="3632829" y="5244098"/>
            <a:ext cx="2321355" cy="8019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996B97B-A6ED-F3A5-3642-3427519CEA48}"/>
              </a:ext>
            </a:extLst>
          </p:cNvPr>
          <p:cNvSpPr/>
          <p:nvPr/>
        </p:nvSpPr>
        <p:spPr>
          <a:xfrm>
            <a:off x="2002726" y="1043139"/>
            <a:ext cx="2449002" cy="838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485F82-E465-554B-B485-1AC2200D8667}"/>
              </a:ext>
            </a:extLst>
          </p:cNvPr>
          <p:cNvSpPr txBox="1"/>
          <p:nvPr/>
        </p:nvSpPr>
        <p:spPr>
          <a:xfrm>
            <a:off x="1426605" y="127757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667E2C-AA36-0291-6EC3-169C843BBB94}"/>
              </a:ext>
            </a:extLst>
          </p:cNvPr>
          <p:cNvSpPr txBox="1"/>
          <p:nvPr/>
        </p:nvSpPr>
        <p:spPr>
          <a:xfrm>
            <a:off x="6210263" y="53224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15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173C7-BAEE-FAC3-007B-8D3903D35D3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18849429-634A-98ED-19E6-D4AAE53F463C}"/>
              </a:ext>
            </a:extLst>
          </p:cNvPr>
          <p:cNvSpPr txBox="1">
            <a:spLocks/>
          </p:cNvSpPr>
          <p:nvPr/>
        </p:nvSpPr>
        <p:spPr>
          <a:xfrm>
            <a:off x="441093" y="185335"/>
            <a:ext cx="8580692" cy="62745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rgbClr val="000000"/>
                </a:solidFill>
                <a:latin typeface="Maven Pro Medium"/>
              </a:rPr>
              <a:t>Alignment requirements in R3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0D64A-915E-208D-8F87-1371F4230017}"/>
              </a:ext>
            </a:extLst>
          </p:cNvPr>
          <p:cNvSpPr txBox="1"/>
          <p:nvPr/>
        </p:nvSpPr>
        <p:spPr>
          <a:xfrm>
            <a:off x="500591" y="3217568"/>
            <a:ext cx="643766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1600" dirty="0">
                <a:latin typeface="Maven Pro Medium"/>
              </a:rPr>
              <a:t>  3GeV-ring: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ven Pro Medium"/>
              </a:rPr>
              <a:t>140 integrated magnet blocks in 20 achromats.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ven Pro Medium"/>
              </a:rPr>
              <a:t>Block size: 256x350x2300-3350 mm.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C00000"/>
                </a:solidFill>
                <a:latin typeface="Maven Pro Medium"/>
              </a:rPr>
              <a:t>Block-to-block alignment requirements: </a:t>
            </a:r>
          </a:p>
          <a:p>
            <a:pPr lvl="1"/>
            <a:r>
              <a:rPr lang="en-US" sz="1600" b="1" dirty="0">
                <a:solidFill>
                  <a:srgbClr val="C00000"/>
                </a:solidFill>
                <a:latin typeface="Maven Pro Medium"/>
              </a:rPr>
              <a:t>	100 (goal 50) </a:t>
            </a:r>
            <a:r>
              <a:rPr lang="el-GR" sz="1600" b="1" dirty="0">
                <a:solidFill>
                  <a:srgbClr val="C00000"/>
                </a:solidFill>
                <a:latin typeface="Maven Pro Medium"/>
              </a:rPr>
              <a:t>μ</a:t>
            </a:r>
            <a:r>
              <a:rPr lang="en-US" sz="1600" b="1" dirty="0">
                <a:solidFill>
                  <a:srgbClr val="C00000"/>
                </a:solidFill>
                <a:latin typeface="Maven Pro Medium"/>
              </a:rPr>
              <a:t>m, 1</a:t>
            </a:r>
            <a:r>
              <a:rPr lang="el-GR" sz="1600" b="1" dirty="0">
                <a:solidFill>
                  <a:srgbClr val="C00000"/>
                </a:solidFill>
                <a:latin typeface="Maven Pro Medium"/>
              </a:rPr>
              <a:t>σ</a:t>
            </a:r>
            <a:endParaRPr lang="en-US" sz="1600" b="1" dirty="0">
              <a:solidFill>
                <a:srgbClr val="C00000"/>
              </a:solidFill>
              <a:latin typeface="Maven Pro Medium"/>
            </a:endParaRPr>
          </a:p>
          <a:p>
            <a:pPr lvl="1"/>
            <a:r>
              <a:rPr lang="en-US" sz="1600" b="1" dirty="0">
                <a:solidFill>
                  <a:srgbClr val="C00000"/>
                </a:solidFill>
              </a:rPr>
              <a:t>	Roll: 0.2mrad, 1</a:t>
            </a:r>
            <a:r>
              <a:rPr lang="el-GR" sz="1600" b="1" dirty="0">
                <a:solidFill>
                  <a:srgbClr val="C00000"/>
                </a:solidFill>
                <a:latin typeface="Maven Pro Medium"/>
              </a:rPr>
              <a:t>σ</a:t>
            </a:r>
            <a:r>
              <a:rPr lang="en-US" sz="1600" b="1" dirty="0">
                <a:solidFill>
                  <a:srgbClr val="C00000"/>
                </a:solidFill>
              </a:rPr>
              <a:t>.</a:t>
            </a:r>
            <a:endParaRPr lang="en-US" sz="1600" b="1" dirty="0">
              <a:solidFill>
                <a:srgbClr val="C00000"/>
              </a:solidFill>
              <a:latin typeface="Maven Pro Medium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ven Pro Medium"/>
              </a:rPr>
              <a:t>Diameter size requirements: down to a few mm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12DDFF-23C1-3C5A-9DF4-0C375D9429BA}"/>
              </a:ext>
            </a:extLst>
          </p:cNvPr>
          <p:cNvSpPr txBox="1"/>
          <p:nvPr/>
        </p:nvSpPr>
        <p:spPr>
          <a:xfrm>
            <a:off x="8924994" y="3927017"/>
            <a:ext cx="315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Maven Pro Medium"/>
              </a:rPr>
              <a:t>Relative alignment requirement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F8200B-459F-F361-18BD-CAA20B945790}"/>
              </a:ext>
            </a:extLst>
          </p:cNvPr>
          <p:cNvSpPr txBox="1"/>
          <p:nvPr/>
        </p:nvSpPr>
        <p:spPr>
          <a:xfrm>
            <a:off x="7572000" y="3046321"/>
            <a:ext cx="2477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Maven Pro Medium"/>
              </a:rPr>
              <a:t>1 achromat in 3GeV-ring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BD5DC4-A835-6FB5-0AAC-E591D55A6095}"/>
              </a:ext>
            </a:extLst>
          </p:cNvPr>
          <p:cNvSpPr txBox="1"/>
          <p:nvPr/>
        </p:nvSpPr>
        <p:spPr>
          <a:xfrm>
            <a:off x="8940073" y="4608621"/>
            <a:ext cx="3014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Maven Pro Medium"/>
              </a:rPr>
              <a:t>Global alignment requirement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1B4B92-FA52-A1AE-ADDB-8857F44E89E6}"/>
              </a:ext>
            </a:extLst>
          </p:cNvPr>
          <p:cNvSpPr txBox="1"/>
          <p:nvPr/>
        </p:nvSpPr>
        <p:spPr>
          <a:xfrm>
            <a:off x="8930412" y="5234758"/>
            <a:ext cx="2700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4">
                    <a:lumMod val="90000"/>
                    <a:lumOff val="10000"/>
                  </a:schemeClr>
                </a:solidFill>
                <a:latin typeface="Maven Pro Medium"/>
              </a:rPr>
              <a:t>Mechanical tolerances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CE6C5FC4-AE9C-C540-8F18-F37374572C55}"/>
              </a:ext>
            </a:extLst>
          </p:cNvPr>
          <p:cNvSpPr/>
          <p:nvPr/>
        </p:nvSpPr>
        <p:spPr>
          <a:xfrm rot="10800000">
            <a:off x="7671071" y="4030581"/>
            <a:ext cx="899257" cy="162204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Maven Pro Medium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6D997E92-51B6-394D-E3D2-CB6D7556DFD1}"/>
              </a:ext>
            </a:extLst>
          </p:cNvPr>
          <p:cNvSpPr/>
          <p:nvPr/>
        </p:nvSpPr>
        <p:spPr>
          <a:xfrm rot="10800000">
            <a:off x="7693840" y="4689847"/>
            <a:ext cx="899257" cy="162204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Maven Pro Medium"/>
            </a:endParaRP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F41FBBC7-022F-1281-E913-D7876D6163D6}"/>
              </a:ext>
            </a:extLst>
          </p:cNvPr>
          <p:cNvSpPr/>
          <p:nvPr/>
        </p:nvSpPr>
        <p:spPr>
          <a:xfrm rot="10800000">
            <a:off x="7693840" y="5338319"/>
            <a:ext cx="899257" cy="162207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Maven Pro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DDEB00-79EE-2F49-E522-FA3BF0435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79" y="1258286"/>
            <a:ext cx="5441837" cy="17772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7E6E76-B623-EE1E-0CFE-2E06F3DF00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449" b="13709"/>
          <a:stretch>
            <a:fillRect/>
          </a:stretch>
        </p:blipFill>
        <p:spPr>
          <a:xfrm>
            <a:off x="7139940" y="1260250"/>
            <a:ext cx="4449660" cy="17752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0DFA2F5-D954-75FA-3FC4-68C809EAC6AA}"/>
              </a:ext>
            </a:extLst>
          </p:cNvPr>
          <p:cNvSpPr txBox="1"/>
          <p:nvPr/>
        </p:nvSpPr>
        <p:spPr>
          <a:xfrm>
            <a:off x="500591" y="5215514"/>
            <a:ext cx="73480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</a:pPr>
            <a:r>
              <a:rPr lang="en-GB" sz="1600" dirty="0">
                <a:latin typeface="Maven Pro Medium"/>
              </a:rPr>
              <a:t> Accuracy of the magnets inside one block is guaranteed by machining tolerances.</a:t>
            </a:r>
            <a:endParaRPr lang="en-GB" sz="1600" dirty="0">
              <a:solidFill>
                <a:srgbClr val="4C4C4C"/>
              </a:solidFill>
              <a:latin typeface="Maven Pro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0589A3-EBED-6817-DF72-ABB14ABAF1A0}"/>
              </a:ext>
            </a:extLst>
          </p:cNvPr>
          <p:cNvSpPr txBox="1"/>
          <p:nvPr/>
        </p:nvSpPr>
        <p:spPr>
          <a:xfrm>
            <a:off x="2480655" y="2977290"/>
            <a:ext cx="3213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Maven Pro Medium"/>
              </a:rPr>
              <a:t>UC 3 magnet in 3GeV-ring (CAD)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98F5B0-549B-409F-87F2-0B15077892AF}"/>
              </a:ext>
            </a:extLst>
          </p:cNvPr>
          <p:cNvSpPr txBox="1"/>
          <p:nvPr/>
        </p:nvSpPr>
        <p:spPr>
          <a:xfrm>
            <a:off x="7129246" y="3397662"/>
            <a:ext cx="4821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</a:rPr>
              <a:t>We don’t have intra-girder alignment </a:t>
            </a:r>
          </a:p>
        </p:txBody>
      </p:sp>
    </p:spTree>
    <p:extLst>
      <p:ext uri="{BB962C8B-B14F-4D97-AF65-F5344CB8AC3E}">
        <p14:creationId xmlns:p14="http://schemas.microsoft.com/office/powerpoint/2010/main" val="21430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308E3-5C9C-927F-9971-F2C9C9A83DC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14</a:t>
            </a:fld>
            <a:endParaRPr lang="en-GB">
              <a:latin typeface="Maven Pro Medium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81D20D-4D83-F983-B3D5-C8DC0D445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26" y="2833024"/>
            <a:ext cx="2879124" cy="203906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00330A8-F443-5B56-2C53-98BD8EFF4E12}"/>
              </a:ext>
            </a:extLst>
          </p:cNvPr>
          <p:cNvSpPr/>
          <p:nvPr/>
        </p:nvSpPr>
        <p:spPr>
          <a:xfrm>
            <a:off x="1915243" y="1541583"/>
            <a:ext cx="2486578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rgbClr val="0070C0"/>
                </a:solidFill>
              </a:rPr>
              <a:t> 15 </a:t>
            </a:r>
            <a:r>
              <a:rPr lang="el-GR" dirty="0">
                <a:solidFill>
                  <a:srgbClr val="0070C0"/>
                </a:solidFill>
                <a:cs typeface="Calibri" panose="020F0502020204030204" pitchFamily="34" charset="0"/>
              </a:rPr>
              <a:t>μ</a:t>
            </a:r>
            <a:r>
              <a:rPr lang="en-US" dirty="0">
                <a:solidFill>
                  <a:srgbClr val="0070C0"/>
                </a:solidFill>
                <a:latin typeface="Maven Pro Medium"/>
              </a:rPr>
              <a:t>m + 6 </a:t>
            </a:r>
            <a:r>
              <a:rPr lang="el-GR" dirty="0">
                <a:solidFill>
                  <a:srgbClr val="0070C0"/>
                </a:solidFill>
                <a:cs typeface="Calibri" panose="020F0502020204030204" pitchFamily="34" charset="0"/>
              </a:rPr>
              <a:t>μ</a:t>
            </a:r>
            <a:r>
              <a:rPr lang="en-US" dirty="0">
                <a:solidFill>
                  <a:srgbClr val="0070C0"/>
                </a:solidFill>
                <a:latin typeface="Maven Pro Medium"/>
              </a:rPr>
              <a:t>m/m  (MPE)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id="{5F340DDB-4EC9-80DB-D407-99692A828324}"/>
              </a:ext>
            </a:extLst>
          </p:cNvPr>
          <p:cNvSpPr txBox="1"/>
          <p:nvPr/>
        </p:nvSpPr>
        <p:spPr>
          <a:xfrm>
            <a:off x="114300" y="1556972"/>
            <a:ext cx="1260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aven Pro Medium"/>
              </a:rPr>
              <a:t>3D Accuracy:</a:t>
            </a:r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F7AF4CAC-8ACD-EEB1-0C1D-842C48E42531}"/>
              </a:ext>
            </a:extLst>
          </p:cNvPr>
          <p:cNvSpPr txBox="1">
            <a:spLocks/>
          </p:cNvSpPr>
          <p:nvPr/>
        </p:nvSpPr>
        <p:spPr>
          <a:xfrm>
            <a:off x="441092" y="185335"/>
            <a:ext cx="8993291" cy="7661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rgbClr val="000000"/>
                </a:solidFill>
                <a:latin typeface="Maven Pro Medium"/>
              </a:rPr>
              <a:t>R3 magnet cell misalignment error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35459D-5860-DF20-BDE7-0B9739307DC9}"/>
              </a:ext>
            </a:extLst>
          </p:cNvPr>
          <p:cNvSpPr txBox="1"/>
          <p:nvPr/>
        </p:nvSpPr>
        <p:spPr>
          <a:xfrm>
            <a:off x="-64873" y="1148280"/>
            <a:ext cx="5545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aven Pro Medium"/>
              </a:rPr>
              <a:t>Measurement accuracy according to manufacturer</a:t>
            </a:r>
            <a:endParaRPr lang="en-GB" sz="2000" b="1" dirty="0">
              <a:solidFill>
                <a:schemeClr val="tx2">
                  <a:lumMod val="90000"/>
                  <a:lumOff val="10000"/>
                </a:schemeClr>
              </a:solidFill>
              <a:latin typeface="Maven Pro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D477B0-6AD1-EC0B-D3A8-0EB83574C3A3}"/>
              </a:ext>
            </a:extLst>
          </p:cNvPr>
          <p:cNvSpPr txBox="1"/>
          <p:nvPr/>
        </p:nvSpPr>
        <p:spPr>
          <a:xfrm>
            <a:off x="5628400" y="1173715"/>
            <a:ext cx="3534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aven Pro Medium"/>
              </a:rPr>
              <a:t>3</a:t>
            </a: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Maven Pro Medium"/>
              </a:rPr>
              <a:t>D misalignment error analysis </a:t>
            </a:r>
            <a:endParaRPr lang="en-GB" sz="2000" b="1" dirty="0">
              <a:solidFill>
                <a:schemeClr val="tx2">
                  <a:lumMod val="90000"/>
                  <a:lumOff val="10000"/>
                </a:schemeClr>
              </a:solidFill>
              <a:latin typeface="Maven Pro Medium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BA4B9E3B-4F10-D0CE-1FF3-2F16603617D4}"/>
              </a:ext>
            </a:extLst>
          </p:cNvPr>
          <p:cNvSpPr/>
          <p:nvPr/>
        </p:nvSpPr>
        <p:spPr>
          <a:xfrm rot="16200000">
            <a:off x="4932950" y="2993126"/>
            <a:ext cx="296616" cy="1641092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73367B-9981-BCAF-5A2A-7A9967894164}"/>
              </a:ext>
            </a:extLst>
          </p:cNvPr>
          <p:cNvSpPr txBox="1"/>
          <p:nvPr/>
        </p:nvSpPr>
        <p:spPr>
          <a:xfrm>
            <a:off x="5399903" y="1498308"/>
            <a:ext cx="679209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Laser tracker survey data from </a:t>
            </a:r>
            <a:r>
              <a:rPr lang="en-GB" sz="1600" b="1" dirty="0">
                <a:solidFill>
                  <a:srgbClr val="C00000"/>
                </a:solidFill>
              </a:rPr>
              <a:t>3 independent surveys </a:t>
            </a:r>
            <a:r>
              <a:rPr lang="en-GB" sz="1600" dirty="0"/>
              <a:t>in Survey R3-2016, 2017 and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For each survey, </a:t>
            </a:r>
            <a:r>
              <a:rPr lang="en-GB" sz="1600" b="1" dirty="0">
                <a:solidFill>
                  <a:srgbClr val="C00000"/>
                </a:solidFill>
              </a:rPr>
              <a:t>100 stations inside R3 </a:t>
            </a:r>
            <a:r>
              <a:rPr lang="en-GB" sz="1600" dirty="0"/>
              <a:t>tunnel were used in simulation.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An average measurement distance of </a:t>
            </a:r>
            <a:r>
              <a:rPr lang="en-GB" sz="1600" b="1" dirty="0">
                <a:solidFill>
                  <a:srgbClr val="C00000"/>
                </a:solidFill>
              </a:rPr>
              <a:t>6.1 m in radius </a:t>
            </a:r>
            <a:r>
              <a:rPr lang="en-GB" sz="1600" dirty="0"/>
              <a:t>in the three surveys.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Weight=1 on magnets nominals as boundary condition for local alignment uncertainty simulation.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D91206D7-AF52-0E00-43C7-A698667C13AC}"/>
              </a:ext>
            </a:extLst>
          </p:cNvPr>
          <p:cNvSpPr txBox="1"/>
          <p:nvPr/>
        </p:nvSpPr>
        <p:spPr>
          <a:xfrm>
            <a:off x="114300" y="1997266"/>
            <a:ext cx="4617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aven Pro Medium"/>
              </a:rPr>
              <a:t>Angular uncertainty:        1 arcsecond</a:t>
            </a:r>
          </a:p>
          <a:p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aven Pro Medium"/>
              </a:rPr>
              <a:t>Distance uncertainty</a:t>
            </a:r>
            <a:r>
              <a:rPr lang="sv-SE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aven Pro Medium"/>
              </a:rPr>
              <a:t>:       0.00762 mm+0.0025 mm/m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Maven Pro Medium"/>
            </a:endParaRPr>
          </a:p>
        </p:txBody>
      </p:sp>
      <p:pic>
        <p:nvPicPr>
          <p:cNvPr id="9" name="Picture 8" descr="A diagram of a graph&#10;&#10;AI-generated content may be incorrect.">
            <a:extLst>
              <a:ext uri="{FF2B5EF4-FFF2-40B4-BE49-F238E27FC236}">
                <a16:creationId xmlns:a16="http://schemas.microsoft.com/office/drawing/2014/main" id="{4A5A6592-184A-DCA0-F8C2-BD8226984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743" y="2955460"/>
            <a:ext cx="4103787" cy="30392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B59A90-BC37-1B72-315A-47E683D6AD67}"/>
              </a:ext>
            </a:extLst>
          </p:cNvPr>
          <p:cNvSpPr txBox="1"/>
          <p:nvPr/>
        </p:nvSpPr>
        <p:spPr>
          <a:xfrm>
            <a:off x="114300" y="5359692"/>
            <a:ext cx="6496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4"/>
                </a:solidFill>
              </a:rPr>
              <a:t>Local alignment uncertainty does not include waviness of network</a:t>
            </a:r>
          </a:p>
        </p:txBody>
      </p:sp>
    </p:spTree>
    <p:extLst>
      <p:ext uri="{BB962C8B-B14F-4D97-AF65-F5344CB8AC3E}">
        <p14:creationId xmlns:p14="http://schemas.microsoft.com/office/powerpoint/2010/main" val="393750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E4E8B-4958-DAB9-314A-E1B37ACC9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442F7-4B4F-5826-717B-39C613D2A5D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15</a:t>
            </a:fld>
            <a:endParaRPr lang="en-GB">
              <a:latin typeface="Maven Pro Medium"/>
            </a:endParaRPr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E35C3BA-31BF-AA44-24B3-2EB08D53F243}"/>
              </a:ext>
            </a:extLst>
          </p:cNvPr>
          <p:cNvSpPr txBox="1">
            <a:spLocks/>
          </p:cNvSpPr>
          <p:nvPr/>
        </p:nvSpPr>
        <p:spPr>
          <a:xfrm>
            <a:off x="441092" y="185335"/>
            <a:ext cx="8993291" cy="7661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chemeClr val="tx1"/>
                </a:solidFill>
                <a:latin typeface="Maven Pro Medium"/>
              </a:rPr>
              <a:t>R3 magnet cell misalignment error</a:t>
            </a:r>
          </a:p>
        </p:txBody>
      </p:sp>
      <p:pic>
        <p:nvPicPr>
          <p:cNvPr id="3" name="Picture 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01ED5128-6561-F675-DFD5-8C6F9A571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82007"/>
            <a:ext cx="5706351" cy="1575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106D28-B2E4-000B-89C3-F91702456FDC}"/>
              </a:ext>
            </a:extLst>
          </p:cNvPr>
          <p:cNvSpPr txBox="1"/>
          <p:nvPr/>
        </p:nvSpPr>
        <p:spPr>
          <a:xfrm>
            <a:off x="812924" y="1449660"/>
            <a:ext cx="77671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US" sz="1600" b="1" kern="100" dirty="0">
                <a:solidFill>
                  <a:srgbClr val="C0000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6.6 m </a:t>
            </a:r>
            <a:r>
              <a:rPr lang="en-US" sz="16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shot length assumed for laser tracker measurement in network survey.</a:t>
            </a:r>
            <a:endParaRPr lang="en-GB" sz="16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US" sz="1600" b="1" kern="100" dirty="0">
                <a:solidFill>
                  <a:srgbClr val="C0000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3.5 m </a:t>
            </a:r>
            <a:r>
              <a:rPr lang="en-US" sz="16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shot length assumed for laser tracker measurement in alignment.</a:t>
            </a:r>
            <a:endParaRPr lang="en-GB" sz="16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6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New alignment network (no deformation) used for localization </a:t>
            </a:r>
            <a:endParaRPr lang="en-GB" sz="16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726C26-C8EA-9443-8F8A-24044D722BA7}"/>
              </a:ext>
            </a:extLst>
          </p:cNvPr>
          <p:cNvSpPr txBox="1"/>
          <p:nvPr/>
        </p:nvSpPr>
        <p:spPr>
          <a:xfrm>
            <a:off x="6005087" y="2941023"/>
            <a:ext cx="6094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kern="100" dirty="0">
                <a:solidFill>
                  <a:srgbClr val="0070C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Simulated 6-DOF error of A01M1 Cell</a:t>
            </a:r>
            <a:endParaRPr lang="en-GB" b="1" dirty="0">
              <a:solidFill>
                <a:srgbClr val="0070C0"/>
              </a:solidFill>
              <a:latin typeface="Maven Pro Medium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4F29EAE-1F34-51F2-357B-4900F8969F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4" t="2966" r="4747" b="4545"/>
          <a:stretch>
            <a:fillRect/>
          </a:stretch>
        </p:blipFill>
        <p:spPr>
          <a:xfrm>
            <a:off x="643233" y="3508740"/>
            <a:ext cx="4462351" cy="20581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F14B511-715D-78C4-9BC4-46E6C87D4E03}"/>
              </a:ext>
            </a:extLst>
          </p:cNvPr>
          <p:cNvSpPr txBox="1"/>
          <p:nvPr/>
        </p:nvSpPr>
        <p:spPr>
          <a:xfrm>
            <a:off x="812924" y="1042477"/>
            <a:ext cx="2647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Simulation is based on: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04C68E-110F-E0B3-2F1D-6E958C632B6E}"/>
              </a:ext>
            </a:extLst>
          </p:cNvPr>
          <p:cNvSpPr txBox="1"/>
          <p:nvPr/>
        </p:nvSpPr>
        <p:spPr>
          <a:xfrm>
            <a:off x="705862" y="2943353"/>
            <a:ext cx="4337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kern="100" dirty="0">
                <a:solidFill>
                  <a:srgbClr val="0070C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Definition of frame with origin on the beam on the mid-point along a magnet-cell </a:t>
            </a:r>
            <a:endParaRPr lang="en-GB" b="1" dirty="0">
              <a:solidFill>
                <a:srgbClr val="0070C0"/>
              </a:solidFill>
              <a:latin typeface="Maven Pro Medium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501613-46B4-58E5-C6C8-9160C0411A4E}"/>
              </a:ext>
            </a:extLst>
          </p:cNvPr>
          <p:cNvSpPr txBox="1"/>
          <p:nvPr/>
        </p:nvSpPr>
        <p:spPr>
          <a:xfrm>
            <a:off x="5996919" y="3310355"/>
            <a:ext cx="5950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 3D fiducial local absolute uncertainty of </a:t>
            </a:r>
            <a:r>
              <a:rPr lang="en-US" sz="1400" dirty="0">
                <a:solidFill>
                  <a:srgbClr val="FF0000"/>
                </a:solidFill>
              </a:rPr>
              <a:t>63 µm </a:t>
            </a:r>
            <a:r>
              <a:rPr lang="en-US" sz="1400" dirty="0"/>
              <a:t>(</a:t>
            </a:r>
            <a:r>
              <a:rPr lang="en-US" sz="1400" dirty="0">
                <a:latin typeface="Maven Pro Medium"/>
              </a:rPr>
              <a:t>1</a:t>
            </a:r>
            <a:r>
              <a:rPr lang="el-GR" sz="1400" dirty="0">
                <a:latin typeface="Maven Pro Medium"/>
              </a:rPr>
              <a:t>σ</a:t>
            </a:r>
            <a:r>
              <a:rPr lang="en-US" sz="1400" dirty="0"/>
              <a:t>) is used for simulation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F281A0-289B-9D0D-459F-6866C56100A9}"/>
              </a:ext>
            </a:extLst>
          </p:cNvPr>
          <p:cNvSpPr txBox="1"/>
          <p:nvPr/>
        </p:nvSpPr>
        <p:spPr>
          <a:xfrm>
            <a:off x="5628503" y="5299908"/>
            <a:ext cx="642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This uncertainty simulation was presented in CDR phase.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It is now updated with new data  after relative alignment study</a:t>
            </a:r>
          </a:p>
        </p:txBody>
      </p:sp>
    </p:spTree>
    <p:extLst>
      <p:ext uri="{BB962C8B-B14F-4D97-AF65-F5344CB8AC3E}">
        <p14:creationId xmlns:p14="http://schemas.microsoft.com/office/powerpoint/2010/main" val="121252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B4AE2-AB64-3419-A0CF-429F613D2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9D292-DDE0-5963-6E58-909D08CADF01}"/>
              </a:ext>
            </a:extLst>
          </p:cNvPr>
          <p:cNvSpPr txBox="1"/>
          <p:nvPr/>
        </p:nvSpPr>
        <p:spPr>
          <a:xfrm>
            <a:off x="5500030" y="5568955"/>
            <a:ext cx="194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aven Pro Medium"/>
              </a:rPr>
              <a:t>  Keyu Zhou</a:t>
            </a:r>
          </a:p>
          <a:p>
            <a:r>
              <a:rPr lang="en-US" dirty="0">
                <a:solidFill>
                  <a:schemeClr val="bg1"/>
                </a:solidFill>
                <a:latin typeface="Maven Pro Medium"/>
              </a:rPr>
              <a:t>27 July 2023</a:t>
            </a:r>
            <a:endParaRPr lang="en-SE" dirty="0">
              <a:latin typeface="Maven Pro Medium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A47AFD8-7F4C-2B59-5100-49B79B27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0" y="2156460"/>
            <a:ext cx="4524929" cy="1143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Maven Pro Medium"/>
              </a:rPr>
              <a:t>Outline</a:t>
            </a:r>
            <a:endParaRPr lang="en-GB" sz="3200" dirty="0">
              <a:latin typeface="Maven Pro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47069B-3A5D-DFE2-EC77-5F72B4460615}"/>
              </a:ext>
            </a:extLst>
          </p:cNvPr>
          <p:cNvSpPr txBox="1"/>
          <p:nvPr/>
        </p:nvSpPr>
        <p:spPr>
          <a:xfrm>
            <a:off x="4649709" y="1846824"/>
            <a:ext cx="7025055" cy="4220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Survey and Alignment </a:t>
            </a:r>
            <a:r>
              <a:rPr lang="sv-SE" sz="2800" dirty="0">
                <a:solidFill>
                  <a:srgbClr val="000000"/>
                </a:solidFill>
                <a:latin typeface="Maven Pro Medium"/>
              </a:rPr>
              <a:t>Work</a:t>
            </a:r>
            <a:r>
              <a:rPr lang="en-US" sz="2800" dirty="0">
                <a:solidFill>
                  <a:srgbClr val="000000"/>
                </a:solidFill>
                <a:latin typeface="Maven Pro Medium"/>
              </a:rPr>
              <a:t> at MAX IV</a:t>
            </a:r>
          </a:p>
          <a:p>
            <a:endParaRPr lang="en-US" sz="2000" b="1" dirty="0">
              <a:latin typeface="Maven Pro Medium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latin typeface="Maven Pro Medium"/>
              </a:rPr>
              <a:t>Alignment requirement for MAX 4</a:t>
            </a:r>
            <a:r>
              <a:rPr lang="en-US" sz="2800" baseline="30000" dirty="0">
                <a:latin typeface="Maven Pro Medium"/>
              </a:rPr>
              <a:t>U</a:t>
            </a:r>
          </a:p>
          <a:p>
            <a:pPr lvl="0">
              <a:defRPr/>
            </a:pPr>
            <a:endParaRPr lang="en-US" sz="2000" dirty="0">
              <a:solidFill>
                <a:srgbClr val="C00000"/>
              </a:solidFill>
              <a:latin typeface="Maven Pro Medium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C00000"/>
                </a:solidFill>
                <a:latin typeface="Maven Pro Medium"/>
              </a:rPr>
              <a:t>Survey</a:t>
            </a:r>
            <a:r>
              <a:rPr lang="en-US" sz="2800" dirty="0">
                <a:solidFill>
                  <a:srgbClr val="000000"/>
                </a:solidFill>
                <a:latin typeface="Maven Pro Medium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Maven Pro Medium"/>
              </a:rPr>
              <a:t>and Alignment Strategy for MAX 4</a:t>
            </a:r>
            <a:r>
              <a:rPr lang="en-US" sz="2800" baseline="30000" dirty="0">
                <a:solidFill>
                  <a:srgbClr val="C00000"/>
                </a:solidFill>
                <a:latin typeface="Maven Pro Medium"/>
              </a:rPr>
              <a:t>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ven Pro Medium"/>
                <a:ea typeface="+mn-ea"/>
                <a:cs typeface="+mn-cs"/>
              </a:rPr>
              <a:t>     Survey strategy for MAX 4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ven Pro Medium"/>
                <a:ea typeface="+mn-ea"/>
                <a:cs typeface="+mn-cs"/>
              </a:rPr>
              <a:t>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ven Pro Medium"/>
                <a:ea typeface="+mn-ea"/>
                <a:cs typeface="+mn-cs"/>
              </a:rPr>
              <a:t>     Alignment strategy for MAX 4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ven Pro Medium"/>
                <a:ea typeface="+mn-ea"/>
                <a:cs typeface="+mn-cs"/>
              </a:rPr>
              <a:t>U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ven Pro Medium"/>
                <a:ea typeface="+mn-ea"/>
                <a:cs typeface="+mn-cs"/>
              </a:rPr>
              <a:t>      </a:t>
            </a:r>
            <a:endParaRPr lang="en-US" sz="2800" dirty="0">
              <a:solidFill>
                <a:srgbClr val="C00000"/>
              </a:solidFill>
              <a:latin typeface="Maven Pro Medium"/>
            </a:endParaRPr>
          </a:p>
          <a:p>
            <a:endParaRPr lang="en-US" sz="2000" b="1" dirty="0">
              <a:latin typeface="Maven Pro Medium"/>
            </a:endParaRPr>
          </a:p>
          <a:p>
            <a:pPr marL="400050" indent="-4000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Conclusion</a:t>
            </a:r>
            <a:r>
              <a:rPr lang="en-US" sz="1600" dirty="0">
                <a:solidFill>
                  <a:srgbClr val="0070C0"/>
                </a:solidFill>
                <a:latin typeface="Maven Pro Medium"/>
              </a:rPr>
              <a:t>	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aven Pro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0070C0"/>
                </a:solidFill>
                <a:latin typeface="Maven Pro Medium"/>
              </a:rPr>
              <a:t>        </a:t>
            </a:r>
            <a:endParaRPr lang="en-US" sz="2000" dirty="0">
              <a:solidFill>
                <a:schemeClr val="accent1"/>
              </a:solidFill>
              <a:latin typeface="Maven Pro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aven Pro Medium"/>
            </a:endParaRPr>
          </a:p>
          <a:p>
            <a:pPr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ven Pro Medium"/>
              </a:rPr>
              <a:t>       </a:t>
            </a:r>
            <a:endParaRPr lang="en-SE" dirty="0" err="1">
              <a:solidFill>
                <a:schemeClr val="accent1"/>
              </a:solidFill>
              <a:latin typeface="Maven Pro Medium"/>
            </a:endParaRPr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DF3F9908-944C-F5D3-C89E-ACF61EA74A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987" y="6344044"/>
            <a:ext cx="1264584" cy="308341"/>
          </a:xfrm>
        </p:spPr>
        <p:txBody>
          <a:bodyPr/>
          <a:lstStyle/>
          <a:p>
            <a:r>
              <a:rPr lang="sv-SE" sz="1600" b="1" dirty="0">
                <a:latin typeface="Maven Pro Medium"/>
              </a:rPr>
              <a:t>OCT. 2026</a:t>
            </a:r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3C441D96-7E4A-4470-FA4A-EFAA405A5884}"/>
              </a:ext>
            </a:extLst>
          </p:cNvPr>
          <p:cNvSpPr txBox="1">
            <a:spLocks/>
          </p:cNvSpPr>
          <p:nvPr/>
        </p:nvSpPr>
        <p:spPr>
          <a:xfrm>
            <a:off x="5079052" y="6344043"/>
            <a:ext cx="3213609" cy="30834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200" b="0" i="0" kern="1200" cap="all" spc="100" baseline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4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b="1" dirty="0" err="1">
                <a:solidFill>
                  <a:srgbClr val="00570C"/>
                </a:solidFill>
                <a:latin typeface="Maven Pro Medium"/>
              </a:rPr>
              <a:t>Nsls</a:t>
            </a:r>
            <a:r>
              <a:rPr lang="sv-SE" sz="1600" b="1" dirty="0">
                <a:solidFill>
                  <a:srgbClr val="00570C"/>
                </a:solidFill>
                <a:latin typeface="Maven Pro Medium"/>
              </a:rPr>
              <a:t> ii-max iv </a:t>
            </a:r>
            <a:r>
              <a:rPr lang="sv-SE" sz="1600" b="1" dirty="0" err="1">
                <a:solidFill>
                  <a:srgbClr val="00570C"/>
                </a:solidFill>
                <a:latin typeface="Maven Pro Medium"/>
              </a:rPr>
              <a:t>wORKSHOP</a:t>
            </a:r>
            <a:endParaRPr lang="sv-SE" sz="1600" b="1" dirty="0">
              <a:solidFill>
                <a:srgbClr val="00570C"/>
              </a:solidFill>
              <a:latin typeface="Maven Pro Medium"/>
            </a:endParaRPr>
          </a:p>
        </p:txBody>
      </p:sp>
    </p:spTree>
    <p:extLst>
      <p:ext uri="{BB962C8B-B14F-4D97-AF65-F5344CB8AC3E}">
        <p14:creationId xmlns:p14="http://schemas.microsoft.com/office/powerpoint/2010/main" val="965071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1BFEB-CB66-99DB-6433-B68EE0F92CF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2403986" y="6492875"/>
            <a:ext cx="492512" cy="365125"/>
          </a:xfrm>
        </p:spPr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17</a:t>
            </a:fld>
            <a:endParaRPr lang="en-GB" dirty="0">
              <a:latin typeface="Maven Pro Medium"/>
            </a:endParaRP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9B13F26C-698C-798D-AB98-C1DC36700DDA}"/>
              </a:ext>
            </a:extLst>
          </p:cNvPr>
          <p:cNvSpPr txBox="1">
            <a:spLocks/>
          </p:cNvSpPr>
          <p:nvPr/>
        </p:nvSpPr>
        <p:spPr>
          <a:xfrm>
            <a:off x="507342" y="15947"/>
            <a:ext cx="7593294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rgbClr val="000000"/>
                </a:solidFill>
                <a:latin typeface="Maven Pro Medium"/>
              </a:rPr>
              <a:t>3 GeV ring network survey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1A50647-BE7A-1CFA-4046-2B46C322A94A}"/>
              </a:ext>
            </a:extLst>
          </p:cNvPr>
          <p:cNvGrpSpPr/>
          <p:nvPr/>
        </p:nvGrpSpPr>
        <p:grpSpPr>
          <a:xfrm>
            <a:off x="3364975" y="834534"/>
            <a:ext cx="5321976" cy="5188931"/>
            <a:chOff x="3097747" y="563253"/>
            <a:chExt cx="5459240" cy="532150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870E669-80C0-3A87-1636-F0D92E01E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304" t="2021" r="7306" b="1961"/>
            <a:stretch>
              <a:fillRect/>
            </a:stretch>
          </p:blipFill>
          <p:spPr>
            <a:xfrm>
              <a:off x="3097747" y="563253"/>
              <a:ext cx="5459240" cy="5321501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BBD316C-D121-1B20-7C7A-5F76C04734BB}"/>
                </a:ext>
              </a:extLst>
            </p:cNvPr>
            <p:cNvGrpSpPr/>
            <p:nvPr/>
          </p:nvGrpSpPr>
          <p:grpSpPr>
            <a:xfrm>
              <a:off x="3711920" y="1140737"/>
              <a:ext cx="4255129" cy="4191754"/>
              <a:chOff x="4818299" y="1607399"/>
              <a:chExt cx="3480254" cy="3468116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D16F160F-D983-E6C3-A623-8D2350E122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19838203">
                <a:off x="5472445" y="1790732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B1679102-D855-4A0A-C901-A23611E73D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18674571">
                <a:off x="5056200" y="2106896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2F0320B5-E39D-3697-9ABA-7890217D91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20773173">
                <a:off x="5939183" y="1628807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29C53554-E1EB-4116-E83B-F3E2520880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350291">
                <a:off x="6507506" y="1607399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442A1E32-57D9-66B0-37EF-57025F3CC9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1282007">
                <a:off x="7010587" y="1747106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44F7862B-72C7-32F1-DC1F-D495A9A1EA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2566794">
                <a:off x="7469260" y="2067537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4BB42997-3684-E5CA-CB58-3833838DFF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3561431">
                <a:off x="7808985" y="2489985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8EA8C38-78F9-7D3B-464A-FD3CA550C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4509177">
                <a:off x="7983611" y="2967770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910EDA4B-DFDE-C178-0D28-5D8C4A187B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5682154">
                <a:off x="8020684" y="3501170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A3E60D21-787E-5E5B-BFBA-EA36071481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6694556">
                <a:off x="7863679" y="4028221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51C9E2B1-FA5F-CAE7-B038-9095DA309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8039668">
                <a:off x="7551638" y="4509689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5763181E-7909-F240-556D-F896AE0A2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8970968">
                <a:off x="7129582" y="4817474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1B9EC8F2-7562-A177-DCE0-C44A8B4D29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9957296">
                <a:off x="6636025" y="5004423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DC6DA806-EB0D-7243-E77F-02153086CB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11213493">
                <a:off x="6091942" y="5012673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63928E4F-C99F-BB27-A2CA-6940CEAB7A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12182093">
                <a:off x="5580712" y="4856196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89262620-FEF1-F08C-F4E2-59AE480C38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13208724">
                <a:off x="5108782" y="4557880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3103586E-B6F8-30BB-7D8C-6110415D57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14246974">
                <a:off x="4795937" y="4157830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B213C789-FD62-27E7-D4D0-21713C6FFD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15630265">
                <a:off x="4607529" y="3611731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6D95E0F3-37E9-E1EB-99EB-E91869BD6D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16622365">
                <a:off x="4603272" y="3064145"/>
                <a:ext cx="492895" cy="62842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87E8D281-B5C0-56D7-3D2A-7D6752CAE7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80" t="23772" b="26464"/>
              <a:stretch>
                <a:fillRect/>
              </a:stretch>
            </p:blipFill>
            <p:spPr>
              <a:xfrm rot="17759950">
                <a:off x="4754190" y="2567359"/>
                <a:ext cx="492895" cy="62842"/>
              </a:xfrm>
              <a:prstGeom prst="rect">
                <a:avLst/>
              </a:prstGeom>
            </p:spPr>
          </p:pic>
        </p:grp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055212C-A5D0-7064-9401-D5B908E9F90F}"/>
              </a:ext>
            </a:extLst>
          </p:cNvPr>
          <p:cNvCxnSpPr>
            <a:cxnSpLocks/>
          </p:cNvCxnSpPr>
          <p:nvPr/>
        </p:nvCxnSpPr>
        <p:spPr>
          <a:xfrm flipV="1">
            <a:off x="7174092" y="1587558"/>
            <a:ext cx="1352688" cy="27574"/>
          </a:xfrm>
          <a:prstGeom prst="lin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4DDA2E7-6178-7E00-4EEB-72BC82DB61DA}"/>
              </a:ext>
            </a:extLst>
          </p:cNvPr>
          <p:cNvCxnSpPr>
            <a:cxnSpLocks/>
          </p:cNvCxnSpPr>
          <p:nvPr/>
        </p:nvCxnSpPr>
        <p:spPr>
          <a:xfrm>
            <a:off x="7723218" y="2275139"/>
            <a:ext cx="1314285" cy="400036"/>
          </a:xfrm>
          <a:prstGeom prst="lin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1458D2-210C-48A4-3533-AAE2F160E378}"/>
              </a:ext>
            </a:extLst>
          </p:cNvPr>
          <p:cNvCxnSpPr>
            <a:cxnSpLocks/>
          </p:cNvCxnSpPr>
          <p:nvPr/>
        </p:nvCxnSpPr>
        <p:spPr>
          <a:xfrm>
            <a:off x="7461009" y="5083961"/>
            <a:ext cx="1463917" cy="0"/>
          </a:xfrm>
          <a:prstGeom prst="lin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62482D5-4AAF-4EFC-393A-EAE8683595D1}"/>
              </a:ext>
            </a:extLst>
          </p:cNvPr>
          <p:cNvCxnSpPr>
            <a:cxnSpLocks/>
          </p:cNvCxnSpPr>
          <p:nvPr/>
        </p:nvCxnSpPr>
        <p:spPr>
          <a:xfrm flipV="1">
            <a:off x="3153181" y="4356280"/>
            <a:ext cx="988123" cy="84179"/>
          </a:xfrm>
          <a:prstGeom prst="lin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4B7EDB31-8555-A8C8-2226-E98D3B7428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46" t="11611" r="4292" b="12085"/>
          <a:stretch>
            <a:fillRect/>
          </a:stretch>
        </p:blipFill>
        <p:spPr>
          <a:xfrm>
            <a:off x="8543374" y="707192"/>
            <a:ext cx="2273825" cy="127215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111D9EF-BFAA-AE3C-7475-01BB2BED2E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073" r="2028" b="21425"/>
          <a:stretch>
            <a:fillRect/>
          </a:stretch>
        </p:blipFill>
        <p:spPr>
          <a:xfrm>
            <a:off x="7424" y="4175483"/>
            <a:ext cx="3377473" cy="42122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777BD65-4554-758F-AD92-D5EE6312A4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9580"/>
          <a:stretch>
            <a:fillRect/>
          </a:stretch>
        </p:blipFill>
        <p:spPr>
          <a:xfrm>
            <a:off x="8894497" y="4227169"/>
            <a:ext cx="1676091" cy="1335153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DFD6A22-3C85-FEF8-E7FA-4A6CE114F5AC}"/>
              </a:ext>
            </a:extLst>
          </p:cNvPr>
          <p:cNvCxnSpPr>
            <a:cxnSpLocks/>
          </p:cNvCxnSpPr>
          <p:nvPr/>
        </p:nvCxnSpPr>
        <p:spPr>
          <a:xfrm>
            <a:off x="2887530" y="1438710"/>
            <a:ext cx="1386558" cy="298396"/>
          </a:xfrm>
          <a:prstGeom prst="lin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542B2553-22D4-A724-3C73-F937CAE88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495" y="891445"/>
            <a:ext cx="1973172" cy="2110836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E4F5B16-7FD1-42EA-2317-E2610758574A}"/>
              </a:ext>
            </a:extLst>
          </p:cNvPr>
          <p:cNvSpPr txBox="1"/>
          <p:nvPr/>
        </p:nvSpPr>
        <p:spPr>
          <a:xfrm>
            <a:off x="4286870" y="2472663"/>
            <a:ext cx="3174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Maven Pro Medium"/>
              </a:rPr>
              <a:t>3 GeV ring boundary condition:</a:t>
            </a:r>
            <a:endParaRPr lang="en-GB" b="1" dirty="0">
              <a:solidFill>
                <a:srgbClr val="0070C0"/>
              </a:solidFill>
              <a:latin typeface="Maven Pro Medium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6C2A462B-C6C8-9A10-7554-C5FA6796EDE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799" b="8935"/>
          <a:stretch>
            <a:fillRect/>
          </a:stretch>
        </p:blipFill>
        <p:spPr>
          <a:xfrm>
            <a:off x="9096117" y="2472663"/>
            <a:ext cx="2079518" cy="1323978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DCE6A6D6-C0E7-56EE-9915-5F95B1F0D159}"/>
              </a:ext>
            </a:extLst>
          </p:cNvPr>
          <p:cNvSpPr txBox="1"/>
          <p:nvPr/>
        </p:nvSpPr>
        <p:spPr>
          <a:xfrm>
            <a:off x="4298631" y="2862544"/>
            <a:ext cx="39339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Insertion device nominals</a:t>
            </a:r>
          </a:p>
          <a:p>
            <a:pPr marL="342900" marR="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pl-PL" sz="1800" kern="100" dirty="0"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M1, U1, U2,</a:t>
            </a:r>
            <a:r>
              <a:rPr lang="en-US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U3,</a:t>
            </a:r>
            <a:r>
              <a:rPr lang="pl-PL" sz="1800" kern="100" dirty="0"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U4, U5, M2 </a:t>
            </a:r>
            <a:endParaRPr lang="en-US" sz="18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R="0" lvl="0">
              <a:lnSpc>
                <a:spcPct val="100000"/>
              </a:lnSpc>
            </a:pPr>
            <a:r>
              <a:rPr lang="en-US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     </a:t>
            </a:r>
            <a:r>
              <a:rPr lang="pl-PL" sz="1800" kern="100" dirty="0">
                <a:effectLst/>
                <a:ea typeface="DengXian" panose="02010600030101010101" pitchFamily="2" charset="-122"/>
                <a:cs typeface="Arial" panose="020B0604020202020204" pitchFamily="34" charset="0"/>
              </a:rPr>
              <a:t>magnets nominals</a:t>
            </a:r>
            <a:endParaRPr lang="en-GB" sz="18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Network floor points inside tunnel</a:t>
            </a:r>
          </a:p>
          <a:p>
            <a:pPr marL="342900" marR="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GB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Network points at beamline area</a:t>
            </a:r>
            <a:endParaRPr lang="en-GB" sz="18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4B1413-5935-4ABD-CA0D-079B7F659D4F}"/>
              </a:ext>
            </a:extLst>
          </p:cNvPr>
          <p:cNvSpPr txBox="1"/>
          <p:nvPr/>
        </p:nvSpPr>
        <p:spPr>
          <a:xfrm>
            <a:off x="734775" y="2996223"/>
            <a:ext cx="2188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Hippie beamline area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58908-9353-E275-7DCC-EE208C67BD78}"/>
              </a:ext>
            </a:extLst>
          </p:cNvPr>
          <p:cNvSpPr txBox="1"/>
          <p:nvPr/>
        </p:nvSpPr>
        <p:spPr>
          <a:xfrm>
            <a:off x="8645181" y="1955435"/>
            <a:ext cx="2750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Front end area in R3 tunnel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0E9E16-0D44-5EEA-B64A-844FD9E300F5}"/>
              </a:ext>
            </a:extLst>
          </p:cNvPr>
          <p:cNvSpPr txBox="1"/>
          <p:nvPr/>
        </p:nvSpPr>
        <p:spPr>
          <a:xfrm>
            <a:off x="8983213" y="3827932"/>
            <a:ext cx="2116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NanoMAX</a:t>
            </a:r>
            <a:r>
              <a:rPr lang="en-GB" dirty="0"/>
              <a:t> undulator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CA6D5E-AB36-B9FA-5919-46ACD4C397B0}"/>
              </a:ext>
            </a:extLst>
          </p:cNvPr>
          <p:cNvSpPr txBox="1"/>
          <p:nvPr/>
        </p:nvSpPr>
        <p:spPr>
          <a:xfrm>
            <a:off x="424315" y="4535932"/>
            <a:ext cx="3019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Magnet cells in one achromat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D77B03-CF2B-7A67-695B-0282AABBF371}"/>
              </a:ext>
            </a:extLst>
          </p:cNvPr>
          <p:cNvSpPr txBox="1"/>
          <p:nvPr/>
        </p:nvSpPr>
        <p:spPr>
          <a:xfrm>
            <a:off x="6758466" y="5756088"/>
            <a:ext cx="5549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Concrete gate connecting tunnel and beamline networks </a:t>
            </a:r>
          </a:p>
        </p:txBody>
      </p:sp>
    </p:spTree>
    <p:extLst>
      <p:ext uri="{BB962C8B-B14F-4D97-AF65-F5344CB8AC3E}">
        <p14:creationId xmlns:p14="http://schemas.microsoft.com/office/powerpoint/2010/main" val="110410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F285DB50-FDD3-976E-C7D7-41DDD7A8CB69}"/>
              </a:ext>
            </a:extLst>
          </p:cNvPr>
          <p:cNvGrpSpPr/>
          <p:nvPr/>
        </p:nvGrpSpPr>
        <p:grpSpPr>
          <a:xfrm>
            <a:off x="2575807" y="898456"/>
            <a:ext cx="5241956" cy="4946426"/>
            <a:chOff x="3437074" y="893057"/>
            <a:chExt cx="5241956" cy="494642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0535C4D-E0EE-9A69-C04C-61E778C91FDB}"/>
                </a:ext>
              </a:extLst>
            </p:cNvPr>
            <p:cNvGrpSpPr/>
            <p:nvPr/>
          </p:nvGrpSpPr>
          <p:grpSpPr>
            <a:xfrm>
              <a:off x="3437074" y="893057"/>
              <a:ext cx="5241956" cy="4946426"/>
              <a:chOff x="6800705" y="754428"/>
              <a:chExt cx="4474999" cy="4412656"/>
            </a:xfrm>
          </p:grpSpPr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7872C528-CBC1-4F06-E81A-AA826F7E61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6168" t="1083" r="4180" b="3504"/>
              <a:stretch>
                <a:fillRect/>
              </a:stretch>
            </p:blipFill>
            <p:spPr>
              <a:xfrm>
                <a:off x="6800705" y="754428"/>
                <a:ext cx="4474999" cy="4412656"/>
              </a:xfrm>
              <a:prstGeom prst="rect">
                <a:avLst/>
              </a:prstGeom>
            </p:spPr>
          </p:pic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5D85576A-6193-9535-2CB9-563EFFEAFF42}"/>
                  </a:ext>
                </a:extLst>
              </p:cNvPr>
              <p:cNvGrpSpPr/>
              <p:nvPr/>
            </p:nvGrpSpPr>
            <p:grpSpPr>
              <a:xfrm>
                <a:off x="7250327" y="1210550"/>
                <a:ext cx="3567065" cy="3558012"/>
                <a:chOff x="4818299" y="1607399"/>
                <a:chExt cx="3480254" cy="3468116"/>
              </a:xfrm>
            </p:grpSpPr>
            <p:pic>
              <p:nvPicPr>
                <p:cNvPr id="34" name="Picture 33">
                  <a:extLst>
                    <a:ext uri="{FF2B5EF4-FFF2-40B4-BE49-F238E27FC236}">
                      <a16:creationId xmlns:a16="http://schemas.microsoft.com/office/drawing/2014/main" id="{C691B324-C5BE-4F36-439A-5A47937AC8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19838203">
                  <a:off x="5472445" y="1790732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86CCFC79-8D7F-8325-A15D-DB07F7E86E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18674571">
                  <a:off x="5056200" y="2106896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248A3051-9D2D-65EF-EF27-8CAFB0D72C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20773173">
                  <a:off x="5939183" y="1628807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C0ABD778-65D0-9B9D-4D59-1EB5728FF4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350291">
                  <a:off x="6507506" y="1607399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EA50911D-CAB7-F35A-D4C1-0715C2226F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1282007">
                  <a:off x="7010587" y="1747106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39" name="Picture 38">
                  <a:extLst>
                    <a:ext uri="{FF2B5EF4-FFF2-40B4-BE49-F238E27FC236}">
                      <a16:creationId xmlns:a16="http://schemas.microsoft.com/office/drawing/2014/main" id="{8665A2ED-360F-A414-99E5-8F86B91087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2566794">
                  <a:off x="7469260" y="2067537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BFE52AF1-32CC-F549-4146-8AB8E2657A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3561431">
                  <a:off x="7808985" y="2489985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433B2743-99A6-6F82-9638-F97BC1B982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4509177">
                  <a:off x="7983611" y="2967770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42" name="Picture 41">
                  <a:extLst>
                    <a:ext uri="{FF2B5EF4-FFF2-40B4-BE49-F238E27FC236}">
                      <a16:creationId xmlns:a16="http://schemas.microsoft.com/office/drawing/2014/main" id="{DB4365F1-9BEB-6A77-F280-18A1274FE5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5682154">
                  <a:off x="8020684" y="3501170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43" name="Picture 42">
                  <a:extLst>
                    <a:ext uri="{FF2B5EF4-FFF2-40B4-BE49-F238E27FC236}">
                      <a16:creationId xmlns:a16="http://schemas.microsoft.com/office/drawing/2014/main" id="{DA6139FF-27EE-3204-8BCF-6F98A783B3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6694556">
                  <a:off x="7863679" y="4028221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44" name="Picture 43">
                  <a:extLst>
                    <a:ext uri="{FF2B5EF4-FFF2-40B4-BE49-F238E27FC236}">
                      <a16:creationId xmlns:a16="http://schemas.microsoft.com/office/drawing/2014/main" id="{EDFC3B83-1A83-8DC6-B733-671C8AFF8A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8039668">
                  <a:off x="7551638" y="4509689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id="{66375869-202F-2691-D83A-82DF3A0EDA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8970968">
                  <a:off x="7129582" y="4817474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46" name="Picture 45">
                  <a:extLst>
                    <a:ext uri="{FF2B5EF4-FFF2-40B4-BE49-F238E27FC236}">
                      <a16:creationId xmlns:a16="http://schemas.microsoft.com/office/drawing/2014/main" id="{8868921E-6F6B-085C-3544-39EF2573FD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9957296">
                  <a:off x="6636025" y="5004423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47" name="Picture 46">
                  <a:extLst>
                    <a:ext uri="{FF2B5EF4-FFF2-40B4-BE49-F238E27FC236}">
                      <a16:creationId xmlns:a16="http://schemas.microsoft.com/office/drawing/2014/main" id="{16B37C61-DDAB-7C65-3D3B-CD22F53E64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11213493">
                  <a:off x="6091942" y="5012673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82EF880E-2267-37D0-833D-33D294028B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12182093">
                  <a:off x="5580712" y="4856196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49" name="Picture 48">
                  <a:extLst>
                    <a:ext uri="{FF2B5EF4-FFF2-40B4-BE49-F238E27FC236}">
                      <a16:creationId xmlns:a16="http://schemas.microsoft.com/office/drawing/2014/main" id="{A1F91CCC-353F-D43B-FA99-8FCE5328CD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13208724">
                  <a:off x="5108782" y="4557880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4F79629D-1459-4DC2-4DD9-F323B3A06C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14246974">
                  <a:off x="4795937" y="4157830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B1980F65-3539-8D73-1714-3F3219A7D5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15630265">
                  <a:off x="4607529" y="3611731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D7D1A2AC-0B2B-CF9A-F8D0-A8C865B702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16622365">
                  <a:off x="4603272" y="3064145"/>
                  <a:ext cx="492895" cy="62842"/>
                </a:xfrm>
                <a:prstGeom prst="rect">
                  <a:avLst/>
                </a:prstGeom>
              </p:spPr>
            </p:pic>
            <p:pic>
              <p:nvPicPr>
                <p:cNvPr id="53" name="Picture 52">
                  <a:extLst>
                    <a:ext uri="{FF2B5EF4-FFF2-40B4-BE49-F238E27FC236}">
                      <a16:creationId xmlns:a16="http://schemas.microsoft.com/office/drawing/2014/main" id="{41D46645-D5C4-46C3-2673-E954C913BC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880" t="23772" b="26464"/>
                <a:stretch>
                  <a:fillRect/>
                </a:stretch>
              </p:blipFill>
              <p:spPr>
                <a:xfrm rot="17759950">
                  <a:off x="4754190" y="2567359"/>
                  <a:ext cx="492895" cy="6284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C009C2B-F7F9-D2F6-2F4C-D6A75D981326}"/>
                </a:ext>
              </a:extLst>
            </p:cNvPr>
            <p:cNvGrpSpPr/>
            <p:nvPr/>
          </p:nvGrpSpPr>
          <p:grpSpPr>
            <a:xfrm>
              <a:off x="6993625" y="4625375"/>
              <a:ext cx="893075" cy="1005515"/>
              <a:chOff x="6993625" y="4625375"/>
              <a:chExt cx="893075" cy="1005515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D8FCA16-69C0-28F2-8BF3-0C0F6B93C9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44170" y="4625375"/>
                <a:ext cx="242530" cy="137993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79BD50B-59BA-9AEC-897F-104B659343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53567" y="4704294"/>
                <a:ext cx="296710" cy="158126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99609A6-08B7-BEDA-62FC-5A06F6067E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14763" y="4769484"/>
                <a:ext cx="314827" cy="171109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6FD840D-3626-6AEA-992A-D0670FF3E8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40006" y="4835663"/>
                <a:ext cx="349363" cy="194814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B9340E2-D633-59CB-8572-D650219ED5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64823" y="4909456"/>
                <a:ext cx="409886" cy="233294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40054896-43ED-B8C7-0B6B-63F2436169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66313" y="4987393"/>
                <a:ext cx="486083" cy="280921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1C741E17-E928-3886-D0FB-EE57664DAD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78208" y="5048579"/>
                <a:ext cx="557133" cy="324123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F62F133-5D35-AEA4-E718-CA010FD998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15175" y="5124880"/>
                <a:ext cx="590350" cy="336087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D8C7C71A-3824-476C-0A81-31BBF01D9A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56164" y="5197916"/>
                <a:ext cx="625182" cy="348772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39867330-4E9E-4F17-3E34-ED94E736B0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93625" y="5266566"/>
                <a:ext cx="657905" cy="364324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B9B0F5-1AB1-DD73-954F-74C18116E91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18</a:t>
            </a:fld>
            <a:endParaRPr lang="en-GB">
              <a:latin typeface="Maven Pro Medium"/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DFFA936B-6FFD-4AF9-D4F3-DAAD9AB93348}"/>
              </a:ext>
            </a:extLst>
          </p:cNvPr>
          <p:cNvSpPr txBox="1">
            <a:spLocks/>
          </p:cNvSpPr>
          <p:nvPr/>
        </p:nvSpPr>
        <p:spPr>
          <a:xfrm>
            <a:off x="640097" y="98068"/>
            <a:ext cx="7593294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chemeClr val="tx1"/>
                </a:solidFill>
                <a:latin typeface="Maven Pro Medium"/>
              </a:rPr>
              <a:t>MAX 4</a:t>
            </a:r>
            <a:r>
              <a:rPr lang="en-GB" sz="4400" baseline="30000" dirty="0">
                <a:solidFill>
                  <a:schemeClr val="tx1"/>
                </a:solidFill>
                <a:latin typeface="Maven Pro Medium"/>
              </a:rPr>
              <a:t>U</a:t>
            </a:r>
            <a:r>
              <a:rPr lang="en-GB" sz="4400" dirty="0">
                <a:solidFill>
                  <a:schemeClr val="tx1"/>
                </a:solidFill>
                <a:latin typeface="Maven Pro Medium"/>
              </a:rPr>
              <a:t> network survey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B12BD2-794C-D252-DB5C-34142C07AE9A}"/>
              </a:ext>
            </a:extLst>
          </p:cNvPr>
          <p:cNvSpPr txBox="1"/>
          <p:nvPr/>
        </p:nvSpPr>
        <p:spPr>
          <a:xfrm>
            <a:off x="44222" y="1719582"/>
            <a:ext cx="264075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Magnet cells nominals will </a:t>
            </a:r>
            <a:r>
              <a:rPr lang="en-GB" sz="1800" b="1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NOT</a:t>
            </a: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be the same</a:t>
            </a:r>
          </a:p>
          <a:p>
            <a:pPr marR="0" lvl="0">
              <a:lnSpc>
                <a:spcPct val="100000"/>
              </a:lnSpc>
            </a:pP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</a:p>
          <a:p>
            <a:pPr marL="342900" marR="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GB" sz="1800" b="1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Existing beamlines</a:t>
            </a:r>
          </a:p>
          <a:p>
            <a:pPr marR="0" lvl="0">
              <a:lnSpc>
                <a:spcPct val="100000"/>
              </a:lnSpc>
            </a:pPr>
            <a:endParaRPr lang="en-GB" sz="18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b="1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1</a:t>
            </a: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New beamline under construction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42595D-755C-945D-9F0F-3A1A90441059}"/>
              </a:ext>
            </a:extLst>
          </p:cNvPr>
          <p:cNvSpPr txBox="1"/>
          <p:nvPr/>
        </p:nvSpPr>
        <p:spPr>
          <a:xfrm>
            <a:off x="35445" y="3892894"/>
            <a:ext cx="23434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GB" sz="1800" b="1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Light sources/ Insertion devices</a:t>
            </a: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nominals should </a:t>
            </a:r>
            <a:r>
              <a:rPr lang="en-GB" sz="1800" b="1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NOT</a:t>
            </a: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be changed or moved</a:t>
            </a:r>
          </a:p>
          <a:p>
            <a:pPr marL="342900" marR="0" lvl="0" indent="-342900" algn="just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GB" b="1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TR3</a:t>
            </a:r>
            <a:r>
              <a:rPr lang="en-GB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might need realignment</a:t>
            </a:r>
            <a:endParaRPr lang="en-GB" sz="18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0000"/>
              </a:lnSpc>
              <a:buFont typeface="Symbol" panose="05050102010706020507" pitchFamily="18" charset="2"/>
              <a:buChar char=""/>
            </a:pPr>
            <a:endParaRPr lang="en-GB" sz="18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93DEE2-410E-05D5-E427-52AA8729B2E8}"/>
              </a:ext>
            </a:extLst>
          </p:cNvPr>
          <p:cNvSpPr txBox="1"/>
          <p:nvPr/>
        </p:nvSpPr>
        <p:spPr>
          <a:xfrm>
            <a:off x="317478" y="1135586"/>
            <a:ext cx="21262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Maven Pro Medium"/>
              </a:rPr>
              <a:t>MAX 4</a:t>
            </a:r>
            <a:r>
              <a:rPr lang="en-US" sz="2000" b="1" baseline="30000" dirty="0">
                <a:solidFill>
                  <a:srgbClr val="0070C0"/>
                </a:solidFill>
                <a:latin typeface="Maven Pro Medium"/>
              </a:rPr>
              <a:t>U</a:t>
            </a:r>
            <a:r>
              <a:rPr lang="en-US" sz="2000" b="1" dirty="0">
                <a:solidFill>
                  <a:srgbClr val="0070C0"/>
                </a:solidFill>
                <a:latin typeface="Maven Pro Medium"/>
              </a:rPr>
              <a:t> condition</a:t>
            </a:r>
            <a:endParaRPr lang="en-GB" sz="2000" b="1" dirty="0">
              <a:solidFill>
                <a:srgbClr val="0070C0"/>
              </a:solidFill>
              <a:latin typeface="Maven Pro Medium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5D504B-A213-D5A4-F13F-F103E645A635}"/>
              </a:ext>
            </a:extLst>
          </p:cNvPr>
          <p:cNvGrpSpPr/>
          <p:nvPr/>
        </p:nvGrpSpPr>
        <p:grpSpPr>
          <a:xfrm>
            <a:off x="7766115" y="1080034"/>
            <a:ext cx="4441509" cy="4675732"/>
            <a:chOff x="7766115" y="1080034"/>
            <a:chExt cx="4441509" cy="467573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A6C838C-FEBE-2070-490D-82A9C6BA505C}"/>
                </a:ext>
              </a:extLst>
            </p:cNvPr>
            <p:cNvSpPr txBox="1"/>
            <p:nvPr/>
          </p:nvSpPr>
          <p:spPr>
            <a:xfrm>
              <a:off x="7766115" y="1508449"/>
              <a:ext cx="4441509" cy="42473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Symbol" panose="05050102010706020507" pitchFamily="18" charset="2"/>
                <a:buChar char=""/>
              </a:pPr>
              <a:r>
                <a:rPr lang="en-GB" b="1" kern="100" dirty="0"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Magnet nominals </a:t>
              </a:r>
              <a:r>
                <a:rPr lang="en-GB" kern="100" dirty="0"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will </a:t>
              </a:r>
              <a:r>
                <a:rPr lang="en-GB" b="1" kern="100" dirty="0"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NOT</a:t>
              </a:r>
              <a:r>
                <a:rPr lang="en-GB" kern="100" dirty="0"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 be used as boundary conditions anymore.</a:t>
              </a:r>
            </a:p>
            <a:p>
              <a:r>
                <a:rPr lang="en-GB" kern="100" dirty="0"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 </a:t>
              </a:r>
            </a:p>
            <a:p>
              <a:pPr marL="342900" indent="-342900">
                <a:buFont typeface="Symbol" panose="05050102010706020507" pitchFamily="18" charset="2"/>
                <a:buChar char=""/>
              </a:pPr>
              <a:r>
                <a:rPr lang="en-GB" b="1" kern="100" dirty="0"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A new alignment network </a:t>
              </a:r>
              <a:r>
                <a:rPr lang="en-GB" kern="100" dirty="0"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should be used for the alignment of the magnet blocks. </a:t>
              </a:r>
            </a:p>
            <a:p>
              <a:endParaRPr lang="en-GB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endParaRPr>
            </a:p>
            <a:p>
              <a:pPr marL="342900" indent="-342900">
                <a:buFont typeface="Symbol" panose="05050102010706020507" pitchFamily="18" charset="2"/>
                <a:buChar char=""/>
              </a:pPr>
              <a:r>
                <a:rPr lang="en-GB" b="1" kern="100" dirty="0"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A complete network survey </a:t>
              </a:r>
              <a:r>
                <a:rPr lang="en-GB" kern="100" dirty="0"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needs to be done including beamline areas.</a:t>
              </a:r>
            </a:p>
            <a:p>
              <a:pPr marL="342900" indent="-342900">
                <a:buFont typeface="Symbol" panose="05050102010706020507" pitchFamily="18" charset="2"/>
                <a:buChar char=""/>
              </a:pPr>
              <a:endParaRPr lang="en-GB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endParaRPr>
            </a:p>
            <a:p>
              <a:pPr marL="342900" marR="0" lvl="0" indent="-342900">
                <a:lnSpc>
                  <a:spcPct val="100000"/>
                </a:lnSpc>
                <a:buFont typeface="Symbol" panose="05050102010706020507" pitchFamily="18" charset="2"/>
                <a:buChar char=""/>
              </a:pPr>
              <a:r>
                <a:rPr lang="en-GB" sz="1800" b="1" kern="100" dirty="0">
                  <a:effectLst/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12 Insertion devices nominals </a:t>
              </a:r>
              <a:r>
                <a:rPr lang="en-GB" sz="1800" kern="100" dirty="0">
                  <a:effectLst/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will be used as network boundary condition</a:t>
              </a:r>
              <a:endParaRPr lang="en-GB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endParaRPr>
            </a:p>
            <a:p>
              <a:pPr marL="342900" marR="0" lvl="0" indent="-342900">
                <a:lnSpc>
                  <a:spcPct val="100000"/>
                </a:lnSpc>
                <a:buFont typeface="Symbol" panose="05050102010706020507" pitchFamily="18" charset="2"/>
                <a:buChar char=""/>
              </a:pPr>
              <a:endPara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endParaRPr>
            </a:p>
            <a:p>
              <a:pPr marL="342900" marR="0" lvl="0" indent="-342900">
                <a:lnSpc>
                  <a:spcPct val="100000"/>
                </a:lnSpc>
                <a:buFont typeface="Symbol" panose="05050102010706020507" pitchFamily="18" charset="2"/>
                <a:buChar char=""/>
              </a:pPr>
              <a:r>
                <a:rPr lang="en-GB" sz="1800" kern="100" dirty="0">
                  <a:effectLst/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More floor points are added inside R3 tunnel.  If floor points should </a:t>
              </a:r>
              <a:r>
                <a:rPr lang="en-GB" kern="100" dirty="0">
                  <a:latin typeface="Maven Pro Medium"/>
                  <a:ea typeface="DengXian" panose="02010600030101010101" pitchFamily="2" charset="-122"/>
                  <a:cs typeface="Arial" panose="020B0604020202020204" pitchFamily="34" charset="0"/>
                </a:rPr>
                <a:t>be used as boundary conditions still under discussion</a:t>
              </a:r>
              <a:endPara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8FF2C7-254B-DA7F-1F28-BD9320B016A4}"/>
                </a:ext>
              </a:extLst>
            </p:cNvPr>
            <p:cNvSpPr txBox="1"/>
            <p:nvPr/>
          </p:nvSpPr>
          <p:spPr>
            <a:xfrm>
              <a:off x="7949869" y="1080034"/>
              <a:ext cx="26992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70C0"/>
                  </a:solidFill>
                  <a:latin typeface="Maven Pro Medium"/>
                </a:rPr>
                <a:t>MAX 4</a:t>
              </a:r>
              <a:r>
                <a:rPr lang="en-US" sz="2000" b="1" baseline="30000" dirty="0">
                  <a:solidFill>
                    <a:srgbClr val="0070C0"/>
                  </a:solidFill>
                  <a:latin typeface="Maven Pro Medium"/>
                </a:rPr>
                <a:t>U</a:t>
              </a:r>
              <a:r>
                <a:rPr lang="en-US" sz="2000" b="1" dirty="0">
                  <a:solidFill>
                    <a:srgbClr val="0070C0"/>
                  </a:solidFill>
                  <a:latin typeface="Maven Pro Medium"/>
                </a:rPr>
                <a:t> Survey Strategy</a:t>
              </a:r>
              <a:endParaRPr lang="en-GB" sz="2000" b="1" dirty="0">
                <a:solidFill>
                  <a:srgbClr val="0070C0"/>
                </a:solidFill>
                <a:latin typeface="Maven Pro Medium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903F931-36B3-C019-C4DC-0995EF57F385}"/>
              </a:ext>
            </a:extLst>
          </p:cNvPr>
          <p:cNvGrpSpPr/>
          <p:nvPr/>
        </p:nvGrpSpPr>
        <p:grpSpPr>
          <a:xfrm>
            <a:off x="5196785" y="764243"/>
            <a:ext cx="1593478" cy="571398"/>
            <a:chOff x="5196785" y="764243"/>
            <a:chExt cx="1593478" cy="57139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D189BC7-F4A1-0EDD-50EC-99912C2E934D}"/>
                </a:ext>
              </a:extLst>
            </p:cNvPr>
            <p:cNvCxnSpPr/>
            <p:nvPr/>
          </p:nvCxnSpPr>
          <p:spPr>
            <a:xfrm flipV="1">
              <a:off x="5196785" y="982362"/>
              <a:ext cx="1120156" cy="35327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241D0F-07EA-A4E5-C90B-BC61D915A518}"/>
                </a:ext>
              </a:extLst>
            </p:cNvPr>
            <p:cNvSpPr txBox="1"/>
            <p:nvPr/>
          </p:nvSpPr>
          <p:spPr>
            <a:xfrm>
              <a:off x="6284996" y="764243"/>
              <a:ext cx="5052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>
                  <a:solidFill>
                    <a:srgbClr val="C00000"/>
                  </a:solidFill>
                  <a:latin typeface="Maven Pro Medium"/>
                </a:rPr>
                <a:t>TR3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186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C1770-B385-1A20-F8B6-9682C7D33E8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19</a:t>
            </a:fld>
            <a:endParaRPr lang="en-GB">
              <a:latin typeface="Maven Pro Medium"/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78428B1-C843-68C6-7966-561534E77AE4}"/>
              </a:ext>
            </a:extLst>
          </p:cNvPr>
          <p:cNvSpPr txBox="1">
            <a:spLocks/>
          </p:cNvSpPr>
          <p:nvPr/>
        </p:nvSpPr>
        <p:spPr>
          <a:xfrm>
            <a:off x="640097" y="98068"/>
            <a:ext cx="7593294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rgbClr val="000000"/>
                </a:solidFill>
                <a:latin typeface="Maven Pro Medium"/>
              </a:rPr>
              <a:t>MAX 4</a:t>
            </a:r>
            <a:r>
              <a:rPr lang="en-GB" sz="4400" baseline="30000" dirty="0">
                <a:solidFill>
                  <a:srgbClr val="000000"/>
                </a:solidFill>
                <a:latin typeface="Maven Pro Medium"/>
              </a:rPr>
              <a:t>U</a:t>
            </a:r>
            <a:r>
              <a:rPr lang="en-GB" sz="4400" dirty="0">
                <a:solidFill>
                  <a:srgbClr val="000000"/>
                </a:solidFill>
                <a:latin typeface="Maven Pro Medium"/>
              </a:rPr>
              <a:t> alignment strategy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7556B7-A198-F216-79BC-8F1FA16CFD09}"/>
              </a:ext>
            </a:extLst>
          </p:cNvPr>
          <p:cNvSpPr txBox="1"/>
          <p:nvPr/>
        </p:nvSpPr>
        <p:spPr>
          <a:xfrm>
            <a:off x="640096" y="1340535"/>
            <a:ext cx="112833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800" b="1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Magnet cells</a:t>
            </a: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will use Identical alignment systems and </a:t>
            </a:r>
            <a:r>
              <a:rPr lang="en-GB" sz="1800" kern="100" dirty="0" err="1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fiducialization</a:t>
            </a: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strategies as it is in R3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b="1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Relative accuracy </a:t>
            </a:r>
            <a:r>
              <a:rPr lang="en-GB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between the magnet cells </a:t>
            </a:r>
            <a:r>
              <a:rPr lang="en-GB" sz="1800" kern="100" dirty="0"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are more important than global accuracy, the closer the magnet cells are, the tighter requirements are needed. </a:t>
            </a:r>
            <a:endParaRPr lang="en-GB" dirty="0">
              <a:latin typeface="Maven Pro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1E4C03-860F-9326-B865-9D881A1F03B3}"/>
              </a:ext>
            </a:extLst>
          </p:cNvPr>
          <p:cNvSpPr txBox="1"/>
          <p:nvPr/>
        </p:nvSpPr>
        <p:spPr>
          <a:xfrm>
            <a:off x="640097" y="936268"/>
            <a:ext cx="16279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  <a:latin typeface="Maven Pro Medium"/>
              </a:rPr>
              <a:t>Assumptions: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ADCB92-AE42-57C1-8B7D-95B99132F621}"/>
              </a:ext>
            </a:extLst>
          </p:cNvPr>
          <p:cNvSpPr txBox="1"/>
          <p:nvPr/>
        </p:nvSpPr>
        <p:spPr>
          <a:xfrm>
            <a:off x="640096" y="2396768"/>
            <a:ext cx="2569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  <a:latin typeface="Maven Pro Medium"/>
              </a:rPr>
              <a:t>Measurement project: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E6B5E1-18C8-3ED1-89DA-93D7455FCBEA}"/>
              </a:ext>
            </a:extLst>
          </p:cNvPr>
          <p:cNvSpPr txBox="1"/>
          <p:nvPr/>
        </p:nvSpPr>
        <p:spPr>
          <a:xfrm>
            <a:off x="205226" y="5089090"/>
            <a:ext cx="11775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7030A0"/>
                </a:solidFill>
                <a:latin typeface="Maven Pro Medium"/>
              </a:rPr>
              <a:t>Absolute station</a:t>
            </a:r>
            <a:r>
              <a:rPr lang="en-US" dirty="0">
                <a:solidFill>
                  <a:srgbClr val="7030A0"/>
                </a:solidFill>
                <a:latin typeface="Maven Pro Medium"/>
              </a:rPr>
              <a:t>: Instrument localized with the </a:t>
            </a:r>
            <a:r>
              <a:rPr lang="en-US" b="1" dirty="0">
                <a:solidFill>
                  <a:srgbClr val="7030A0"/>
                </a:solidFill>
                <a:latin typeface="Maven Pro Medium"/>
              </a:rPr>
              <a:t>network,</a:t>
            </a:r>
            <a:r>
              <a:rPr lang="en-US" dirty="0">
                <a:solidFill>
                  <a:srgbClr val="7030A0"/>
                </a:solidFill>
                <a:latin typeface="Maven Pro Medium"/>
              </a:rPr>
              <a:t> using </a:t>
            </a:r>
            <a:r>
              <a:rPr lang="en-US" b="1" dirty="0">
                <a:solidFill>
                  <a:srgbClr val="7030A0"/>
                </a:solidFill>
                <a:latin typeface="Maven Pro Medium"/>
              </a:rPr>
              <a:t>double face </a:t>
            </a:r>
            <a:r>
              <a:rPr lang="en-US" dirty="0">
                <a:solidFill>
                  <a:srgbClr val="7030A0"/>
                </a:solidFill>
                <a:latin typeface="Maven Pro Medium"/>
              </a:rPr>
              <a:t>measurement.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7030A0"/>
                </a:solidFill>
                <a:latin typeface="Maven Pro Medium"/>
              </a:rPr>
              <a:t>Relative station</a:t>
            </a:r>
            <a:r>
              <a:rPr lang="en-US" dirty="0">
                <a:solidFill>
                  <a:srgbClr val="7030A0"/>
                </a:solidFill>
                <a:latin typeface="Maven Pro Medium"/>
              </a:rPr>
              <a:t>: Instrument localized with neighboring magnet cells that are aligned (measured) in </a:t>
            </a:r>
            <a:r>
              <a:rPr lang="en-US" b="1" dirty="0">
                <a:solidFill>
                  <a:srgbClr val="7030A0"/>
                </a:solidFill>
                <a:latin typeface="Maven Pro Medium"/>
              </a:rPr>
              <a:t>absolute stations, </a:t>
            </a:r>
            <a:r>
              <a:rPr lang="en-US" dirty="0">
                <a:solidFill>
                  <a:srgbClr val="7030A0"/>
                </a:solidFill>
                <a:latin typeface="Maven Pro Medium"/>
              </a:rPr>
              <a:t>using</a:t>
            </a:r>
            <a:r>
              <a:rPr lang="en-US" b="1" dirty="0">
                <a:solidFill>
                  <a:srgbClr val="7030A0"/>
                </a:solidFill>
                <a:latin typeface="Maven Pro Medium"/>
              </a:rPr>
              <a:t> single face </a:t>
            </a:r>
            <a:r>
              <a:rPr lang="en-US" dirty="0">
                <a:solidFill>
                  <a:srgbClr val="7030A0"/>
                </a:solidFill>
                <a:latin typeface="Maven Pro Medium"/>
              </a:rPr>
              <a:t>measurement. </a:t>
            </a:r>
          </a:p>
          <a:p>
            <a:endParaRPr lang="en-US" dirty="0">
              <a:solidFill>
                <a:srgbClr val="7030A0"/>
              </a:solidFill>
              <a:latin typeface="Maven Pro Medium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692E25E-7410-A542-BE05-1C34E9E8AE30}"/>
              </a:ext>
            </a:extLst>
          </p:cNvPr>
          <p:cNvGrpSpPr/>
          <p:nvPr/>
        </p:nvGrpSpPr>
        <p:grpSpPr>
          <a:xfrm rot="398633">
            <a:off x="2951479" y="2232428"/>
            <a:ext cx="6736622" cy="2799642"/>
            <a:chOff x="2426588" y="1469522"/>
            <a:chExt cx="6209691" cy="254002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8351DB6-4325-95C7-9E22-F28F3ED269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487" t="21944" r="8659" b="26728"/>
            <a:stretch>
              <a:fillRect/>
            </a:stretch>
          </p:blipFill>
          <p:spPr>
            <a:xfrm rot="21165452">
              <a:off x="3454006" y="1653036"/>
              <a:ext cx="3610596" cy="796127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4ADB18-FEFD-BE28-EBF3-5D1CABBF3B06}"/>
                </a:ext>
              </a:extLst>
            </p:cNvPr>
            <p:cNvCxnSpPr>
              <a:cxnSpLocks/>
            </p:cNvCxnSpPr>
            <p:nvPr/>
          </p:nvCxnSpPr>
          <p:spPr>
            <a:xfrm rot="21165452">
              <a:off x="3370571" y="2703325"/>
              <a:ext cx="187629" cy="575716"/>
            </a:xfrm>
            <a:prstGeom prst="line">
              <a:avLst/>
            </a:prstGeom>
            <a:ln w="19050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5EF251D-A7EF-B447-75E7-4F3D35AF5BB2}"/>
                </a:ext>
              </a:extLst>
            </p:cNvPr>
            <p:cNvCxnSpPr>
              <a:cxnSpLocks/>
            </p:cNvCxnSpPr>
            <p:nvPr/>
          </p:nvCxnSpPr>
          <p:spPr>
            <a:xfrm rot="21165452" flipH="1">
              <a:off x="3557401" y="2690698"/>
              <a:ext cx="334690" cy="555336"/>
            </a:xfrm>
            <a:prstGeom prst="line">
              <a:avLst/>
            </a:prstGeom>
            <a:ln w="19050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623EBA1-5E98-907E-B80F-C95568759FF4}"/>
                </a:ext>
              </a:extLst>
            </p:cNvPr>
            <p:cNvCxnSpPr>
              <a:cxnSpLocks/>
            </p:cNvCxnSpPr>
            <p:nvPr/>
          </p:nvCxnSpPr>
          <p:spPr>
            <a:xfrm rot="21165452" flipH="1">
              <a:off x="7143351" y="2247769"/>
              <a:ext cx="136919" cy="608832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425B951-4DD8-A7B5-54CA-46A36751F13C}"/>
                </a:ext>
              </a:extLst>
            </p:cNvPr>
            <p:cNvSpPr txBox="1"/>
            <p:nvPr/>
          </p:nvSpPr>
          <p:spPr>
            <a:xfrm rot="20329964">
              <a:off x="2426588" y="3534845"/>
              <a:ext cx="2736851" cy="474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Maven Pro Medium"/>
                </a:rPr>
                <a:t>Absolute-station #1</a:t>
              </a:r>
            </a:p>
            <a:p>
              <a:pPr algn="ctr"/>
              <a:r>
                <a:rPr lang="en-US" sz="1200" dirty="0">
                  <a:latin typeface="Maven Pro Medium"/>
                </a:rPr>
                <a:t>(Including network) 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063B19F-B70A-B5E7-DF40-2530ECA2DE1F}"/>
                </a:ext>
              </a:extLst>
            </p:cNvPr>
            <p:cNvGrpSpPr/>
            <p:nvPr/>
          </p:nvGrpSpPr>
          <p:grpSpPr>
            <a:xfrm rot="21165452">
              <a:off x="3882285" y="2329892"/>
              <a:ext cx="2956428" cy="839360"/>
              <a:chOff x="4401064" y="1783565"/>
              <a:chExt cx="2956428" cy="83936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DEA161C-BEB1-9816-2A28-1A899A892C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16623" y="1899472"/>
                <a:ext cx="1462655" cy="413955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B51C31F4-03A4-E213-A81A-82DB13191C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2448" y="1862534"/>
                <a:ext cx="832299" cy="450892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521CEF9-FF31-C89E-E5F9-6ECC9AA8CB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79278" y="1921125"/>
                <a:ext cx="1385488" cy="392302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0266AC12-9C71-4AC2-AFD8-892E6D3D7C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44618" y="1862534"/>
                <a:ext cx="868618" cy="450892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95209766-E8A1-6042-166D-145A3598C6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7141" y="1783565"/>
                <a:ext cx="417606" cy="503096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ACCE8F9-D84E-51B0-748B-AF55505749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64466" y="1783565"/>
                <a:ext cx="429505" cy="529862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DF3A8B22-46FC-8C52-E003-01AF505A6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1845" y="1783565"/>
                <a:ext cx="5101" cy="529862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E627E6A-5183-F094-48A4-837B8CCB10C6}"/>
                  </a:ext>
                </a:extLst>
              </p:cNvPr>
              <p:cNvSpPr txBox="1"/>
              <p:nvPr/>
            </p:nvSpPr>
            <p:spPr>
              <a:xfrm>
                <a:off x="4401064" y="2315766"/>
                <a:ext cx="2956428" cy="307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2"/>
                    </a:solidFill>
                    <a:latin typeface="Maven Pro Medium"/>
                  </a:rPr>
                  <a:t>Relative-station</a:t>
                </a:r>
              </a:p>
            </p:txBody>
          </p:sp>
        </p:grp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D1B224C-8E4F-5F38-A459-4CE718A4E7C9}"/>
                </a:ext>
              </a:extLst>
            </p:cNvPr>
            <p:cNvSpPr/>
            <p:nvPr/>
          </p:nvSpPr>
          <p:spPr>
            <a:xfrm rot="20262976">
              <a:off x="2474958" y="1930864"/>
              <a:ext cx="1817581" cy="1721937"/>
            </a:xfrm>
            <a:prstGeom prst="roundRect">
              <a:avLst/>
            </a:prstGeom>
            <a:noFill/>
            <a:ln>
              <a:solidFill>
                <a:schemeClr val="accent6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Maven Pro Medium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A0108C5-7B25-ABA4-A438-339D0D2814D2}"/>
                </a:ext>
              </a:extLst>
            </p:cNvPr>
            <p:cNvCxnSpPr>
              <a:cxnSpLocks/>
            </p:cNvCxnSpPr>
            <p:nvPr/>
          </p:nvCxnSpPr>
          <p:spPr>
            <a:xfrm rot="21165452" flipH="1">
              <a:off x="3550318" y="2578783"/>
              <a:ext cx="942848" cy="629211"/>
            </a:xfrm>
            <a:prstGeom prst="line">
              <a:avLst/>
            </a:prstGeom>
            <a:ln w="19050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A021F16-D426-3220-03B0-BCD1D50992B3}"/>
                </a:ext>
              </a:extLst>
            </p:cNvPr>
            <p:cNvCxnSpPr>
              <a:cxnSpLocks/>
            </p:cNvCxnSpPr>
            <p:nvPr/>
          </p:nvCxnSpPr>
          <p:spPr>
            <a:xfrm rot="21165452" flipH="1">
              <a:off x="3571599" y="2463442"/>
              <a:ext cx="1335825" cy="711323"/>
            </a:xfrm>
            <a:prstGeom prst="line">
              <a:avLst/>
            </a:prstGeom>
            <a:ln w="19050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CFBC495-DB1C-46B7-7D86-8959821C1147}"/>
                </a:ext>
              </a:extLst>
            </p:cNvPr>
            <p:cNvCxnSpPr>
              <a:cxnSpLocks/>
            </p:cNvCxnSpPr>
            <p:nvPr/>
          </p:nvCxnSpPr>
          <p:spPr>
            <a:xfrm rot="21165452" flipH="1">
              <a:off x="3553590" y="2400532"/>
              <a:ext cx="1793131" cy="760214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70C9FE-E0F1-4694-BD0F-88C5E6F817D5}"/>
                </a:ext>
              </a:extLst>
            </p:cNvPr>
            <p:cNvCxnSpPr>
              <a:cxnSpLocks/>
            </p:cNvCxnSpPr>
            <p:nvPr/>
          </p:nvCxnSpPr>
          <p:spPr>
            <a:xfrm rot="21165452" flipH="1">
              <a:off x="3571529" y="2402901"/>
              <a:ext cx="2205974" cy="702722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51EE87-362D-0100-35E6-CC735AAD2F96}"/>
                </a:ext>
              </a:extLst>
            </p:cNvPr>
            <p:cNvCxnSpPr>
              <a:cxnSpLocks/>
            </p:cNvCxnSpPr>
            <p:nvPr/>
          </p:nvCxnSpPr>
          <p:spPr>
            <a:xfrm rot="21165452" flipH="1">
              <a:off x="3580195" y="2409226"/>
              <a:ext cx="2621259" cy="694155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DB9E11-6010-0BD7-F905-C69C006B070B}"/>
                </a:ext>
              </a:extLst>
            </p:cNvPr>
            <p:cNvCxnSpPr>
              <a:cxnSpLocks/>
            </p:cNvCxnSpPr>
            <p:nvPr/>
          </p:nvCxnSpPr>
          <p:spPr>
            <a:xfrm rot="21165452" flipH="1">
              <a:off x="3557991" y="2433012"/>
              <a:ext cx="3221275" cy="624029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154D554-809E-690F-831A-61C91522CEDA}"/>
                </a:ext>
              </a:extLst>
            </p:cNvPr>
            <p:cNvCxnSpPr>
              <a:cxnSpLocks/>
            </p:cNvCxnSpPr>
            <p:nvPr/>
          </p:nvCxnSpPr>
          <p:spPr>
            <a:xfrm rot="21165452">
              <a:off x="4902532" y="2226957"/>
              <a:ext cx="2276635" cy="790739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7A61657-2775-516B-2FEB-EE2A1CFE88B3}"/>
                </a:ext>
              </a:extLst>
            </p:cNvPr>
            <p:cNvCxnSpPr>
              <a:cxnSpLocks/>
            </p:cNvCxnSpPr>
            <p:nvPr/>
          </p:nvCxnSpPr>
          <p:spPr>
            <a:xfrm rot="21165452">
              <a:off x="4480338" y="2283644"/>
              <a:ext cx="2682869" cy="749042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3EA1971-989D-4936-27C9-D00B4BB24EFF}"/>
                </a:ext>
              </a:extLst>
            </p:cNvPr>
            <p:cNvCxnSpPr>
              <a:cxnSpLocks/>
            </p:cNvCxnSpPr>
            <p:nvPr/>
          </p:nvCxnSpPr>
          <p:spPr>
            <a:xfrm rot="21165452">
              <a:off x="6801388" y="2267887"/>
              <a:ext cx="343237" cy="619022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FF9082E-BAD7-F16B-2333-6A9B3FCC8D86}"/>
                </a:ext>
              </a:extLst>
            </p:cNvPr>
            <p:cNvCxnSpPr>
              <a:cxnSpLocks/>
            </p:cNvCxnSpPr>
            <p:nvPr/>
          </p:nvCxnSpPr>
          <p:spPr>
            <a:xfrm rot="21165452">
              <a:off x="6186669" y="2243104"/>
              <a:ext cx="956386" cy="682707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7DC1271-78A3-E37E-AC63-7473C289DCE4}"/>
                </a:ext>
              </a:extLst>
            </p:cNvPr>
            <p:cNvSpPr txBox="1"/>
            <p:nvPr/>
          </p:nvSpPr>
          <p:spPr>
            <a:xfrm rot="415457">
              <a:off x="5511971" y="3184992"/>
              <a:ext cx="3124308" cy="474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Maven Pro Medium"/>
                </a:rPr>
                <a:t>Absolute-station #2</a:t>
              </a:r>
            </a:p>
            <a:p>
              <a:pPr algn="ctr"/>
              <a:r>
                <a:rPr lang="en-US" sz="1200" dirty="0">
                  <a:latin typeface="Maven Pro Medium"/>
                </a:rPr>
                <a:t>(including network) 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4C4FDF4-2A6C-8A3C-5CC0-FD636BB5B3B6}"/>
                </a:ext>
              </a:extLst>
            </p:cNvPr>
            <p:cNvCxnSpPr>
              <a:cxnSpLocks/>
            </p:cNvCxnSpPr>
            <p:nvPr/>
          </p:nvCxnSpPr>
          <p:spPr>
            <a:xfrm rot="21165452">
              <a:off x="5757259" y="2175929"/>
              <a:ext cx="1368956" cy="770403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1DDF870-CDEC-5851-2575-8CBF45C39427}"/>
                </a:ext>
              </a:extLst>
            </p:cNvPr>
            <p:cNvCxnSpPr>
              <a:cxnSpLocks/>
            </p:cNvCxnSpPr>
            <p:nvPr/>
          </p:nvCxnSpPr>
          <p:spPr>
            <a:xfrm rot="21165452">
              <a:off x="5316761" y="2181604"/>
              <a:ext cx="1830969" cy="786413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471F4DA-9E31-0A78-D06C-1EB1A250F60E}"/>
                </a:ext>
              </a:extLst>
            </p:cNvPr>
            <p:cNvCxnSpPr>
              <a:cxnSpLocks/>
            </p:cNvCxnSpPr>
            <p:nvPr/>
          </p:nvCxnSpPr>
          <p:spPr>
            <a:xfrm rot="21165452">
              <a:off x="3883443" y="2421325"/>
              <a:ext cx="3281794" cy="657025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C33E68C-5327-626A-453D-3786C113E8C1}"/>
                </a:ext>
              </a:extLst>
            </p:cNvPr>
            <p:cNvSpPr/>
            <p:nvPr/>
          </p:nvSpPr>
          <p:spPr>
            <a:xfrm rot="21165452">
              <a:off x="3551296" y="3204655"/>
              <a:ext cx="110548" cy="112197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aven Pro Medium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BA20141-B997-A7B7-C18F-DFB5B328DAFA}"/>
                </a:ext>
              </a:extLst>
            </p:cNvPr>
            <p:cNvSpPr/>
            <p:nvPr/>
          </p:nvSpPr>
          <p:spPr>
            <a:xfrm rot="21165452">
              <a:off x="5299150" y="2803201"/>
              <a:ext cx="110548" cy="11219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Maven Pro Medium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F9C0FDD-41D2-58B8-EA27-FFD1E4B6C0D3}"/>
                </a:ext>
              </a:extLst>
            </p:cNvPr>
            <p:cNvSpPr/>
            <p:nvPr/>
          </p:nvSpPr>
          <p:spPr>
            <a:xfrm rot="21165452">
              <a:off x="7140987" y="2788430"/>
              <a:ext cx="110548" cy="112197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aven Pro Medium"/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4B5E28D-382E-22EF-75ED-420B1C960010}"/>
                </a:ext>
              </a:extLst>
            </p:cNvPr>
            <p:cNvSpPr/>
            <p:nvPr/>
          </p:nvSpPr>
          <p:spPr>
            <a:xfrm rot="362590">
              <a:off x="6339058" y="1493134"/>
              <a:ext cx="1817581" cy="1721937"/>
            </a:xfrm>
            <a:prstGeom prst="roundRect">
              <a:avLst/>
            </a:prstGeom>
            <a:noFill/>
            <a:ln>
              <a:solidFill>
                <a:schemeClr val="accent6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Maven Pro Medium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627C40-6B8A-3321-C7CD-F3F06166E382}"/>
                </a:ext>
              </a:extLst>
            </p:cNvPr>
            <p:cNvSpPr txBox="1"/>
            <p:nvPr/>
          </p:nvSpPr>
          <p:spPr>
            <a:xfrm rot="21201367">
              <a:off x="3837016" y="1469522"/>
              <a:ext cx="2736851" cy="307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Maven Pro Medium"/>
                </a:rPr>
                <a:t>7 magnet cells in Achromat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782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F72CD-9A22-6DE3-EC5F-A1BE51337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77AE9-6971-57EA-0969-44FFB4FD83E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20</a:t>
            </a:fld>
            <a:endParaRPr lang="en-GB">
              <a:latin typeface="Maven Pro Medium"/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F1A93179-539A-25FB-9092-A5CF4385DDC5}"/>
              </a:ext>
            </a:extLst>
          </p:cNvPr>
          <p:cNvSpPr txBox="1">
            <a:spLocks/>
          </p:cNvSpPr>
          <p:nvPr/>
        </p:nvSpPr>
        <p:spPr>
          <a:xfrm>
            <a:off x="640097" y="98068"/>
            <a:ext cx="7593294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rgbClr val="000000"/>
                </a:solidFill>
                <a:latin typeface="Maven Pro Medium"/>
              </a:rPr>
              <a:t>MAX 4</a:t>
            </a:r>
            <a:r>
              <a:rPr lang="en-GB" sz="4400" baseline="30000" dirty="0">
                <a:solidFill>
                  <a:srgbClr val="000000"/>
                </a:solidFill>
                <a:latin typeface="Maven Pro Medium"/>
              </a:rPr>
              <a:t>U</a:t>
            </a:r>
            <a:r>
              <a:rPr lang="en-GB" sz="4400" dirty="0">
                <a:solidFill>
                  <a:srgbClr val="000000"/>
                </a:solidFill>
                <a:latin typeface="Maven Pro Medium"/>
              </a:rPr>
              <a:t> alignment strategy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E7DC7F-A0BE-9271-5F64-E8DF8BF3F448}"/>
              </a:ext>
            </a:extLst>
          </p:cNvPr>
          <p:cNvGrpSpPr/>
          <p:nvPr/>
        </p:nvGrpSpPr>
        <p:grpSpPr>
          <a:xfrm>
            <a:off x="1208759" y="919524"/>
            <a:ext cx="8358909" cy="4915528"/>
            <a:chOff x="-612401" y="671265"/>
            <a:chExt cx="14026591" cy="1100725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BDA9759-60C5-8ABA-40FC-51EB5006DBE2}"/>
                </a:ext>
              </a:extLst>
            </p:cNvPr>
            <p:cNvGrpSpPr/>
            <p:nvPr/>
          </p:nvGrpSpPr>
          <p:grpSpPr>
            <a:xfrm>
              <a:off x="-612401" y="671265"/>
              <a:ext cx="14026591" cy="11007250"/>
              <a:chOff x="-612401" y="671265"/>
              <a:chExt cx="14026591" cy="1100725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F6A4FCE-18FB-D0FA-7F70-2E6F1C7ACD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1487" t="21944" r="8659" b="26728"/>
              <a:stretch>
                <a:fillRect/>
              </a:stretch>
            </p:blipFill>
            <p:spPr>
              <a:xfrm>
                <a:off x="3952829" y="671265"/>
                <a:ext cx="4521200" cy="992263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44EF773E-4BAB-2CD4-569D-FCC1A440D7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1487" t="21944" r="8659" b="26728"/>
              <a:stretch>
                <a:fillRect/>
              </a:stretch>
            </p:blipFill>
            <p:spPr>
              <a:xfrm rot="20270867">
                <a:off x="-612401" y="1990180"/>
                <a:ext cx="4098399" cy="899470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A47E8D12-31F1-122F-DCA4-1C955E763D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1487" t="21944" r="8659" b="26728"/>
              <a:stretch>
                <a:fillRect/>
              </a:stretch>
            </p:blipFill>
            <p:spPr>
              <a:xfrm rot="1319383">
                <a:off x="8892991" y="1956660"/>
                <a:ext cx="4521199" cy="992261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9176A26-246D-1710-E6D4-94A2259BEF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13506" y="2080445"/>
                <a:ext cx="886993" cy="599255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EABB0F09-AA17-D741-99AD-6BD53B0E08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4374" y="1781026"/>
                <a:ext cx="246126" cy="898673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D7071B6-9CEE-1710-A7C5-E7C23217C8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00500" y="1737454"/>
                <a:ext cx="459245" cy="942248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2663B43-6BCD-F393-4EC9-FE4BECE099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77945" y="1816005"/>
                <a:ext cx="443755" cy="93037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0A3E2F51-93D9-0F5A-C7E3-CA6672044E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521700" y="2746375"/>
                <a:ext cx="2482850" cy="18495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FA67021-1183-932F-66DC-AF563AAA82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1700" y="1663527"/>
                <a:ext cx="188777" cy="1082848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AD2C8F6-3122-34E2-08B7-95A14E6409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1700" y="1987551"/>
                <a:ext cx="753841" cy="758824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B132387-C980-5FBC-EA1D-5F5E99DC94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0211" y="1750873"/>
                <a:ext cx="1786331" cy="706578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7F7B17F-C71E-215D-685D-9F0EF6A3DB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43960" y="1540868"/>
                <a:ext cx="715767" cy="837993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B95902C9-B236-A684-E3EE-C88D11A60B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76543" y="1816005"/>
                <a:ext cx="1704028" cy="641445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A4F99DCE-47E1-4E35-509B-010969F8E7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33141" y="1537556"/>
                <a:ext cx="1130339" cy="919893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FA3E9156-A004-09E1-256A-5A7253DADA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3611" y="1625365"/>
                <a:ext cx="1112216" cy="798725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F839A15-F229-68A1-05E8-FEAEADE688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57995" y="1520475"/>
                <a:ext cx="550620" cy="936977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2195917-632D-74E2-2DA9-29ACA28E14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54713" y="1797050"/>
                <a:ext cx="6387" cy="66040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113B7C6-791F-DD4F-7244-4F4772BBDD7D}"/>
                  </a:ext>
                </a:extLst>
              </p:cNvPr>
              <p:cNvSpPr txBox="1"/>
              <p:nvPr/>
            </p:nvSpPr>
            <p:spPr>
              <a:xfrm rot="20497752">
                <a:off x="6338903" y="1987566"/>
                <a:ext cx="2222258" cy="5795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i="1" dirty="0">
                    <a:solidFill>
                      <a:schemeClr val="bg2"/>
                    </a:solidFill>
                    <a:latin typeface="Maven Pro Medium"/>
                  </a:rPr>
                  <a:t>Localization shots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3ED7CC7-63BE-EBF7-62FE-58074F43949C}"/>
                  </a:ext>
                </a:extLst>
              </p:cNvPr>
              <p:cNvSpPr txBox="1"/>
              <p:nvPr/>
            </p:nvSpPr>
            <p:spPr>
              <a:xfrm>
                <a:off x="8941575" y="2296206"/>
                <a:ext cx="2206943" cy="518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i="1" dirty="0">
                    <a:latin typeface="Maven Pro Medium"/>
                  </a:rPr>
                  <a:t>Alignment shots</a:t>
                </a: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7F0C74C-2344-88F2-E2CD-1814CC0085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15943" y="1691759"/>
                <a:ext cx="2260600" cy="968891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8D4A60D6-DA96-241F-F8F9-9D9BA9B92F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36468" y="1411514"/>
                <a:ext cx="24632" cy="995395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5913D6A-63EE-015C-6A08-019FD0464B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373918" y="1724165"/>
                <a:ext cx="2125014" cy="1007506"/>
              </a:xfrm>
              <a:prstGeom prst="line">
                <a:avLst/>
              </a:prstGeom>
              <a:ln w="1905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7C391BD3-16AE-68D1-41AB-E5A5292BE02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87312" y="2656404"/>
                <a:ext cx="2360838" cy="108466"/>
              </a:xfrm>
              <a:prstGeom prst="line">
                <a:avLst/>
              </a:prstGeom>
              <a:ln w="1905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6523849-29AE-5262-6703-213F6908C176}"/>
                  </a:ext>
                </a:extLst>
              </p:cNvPr>
              <p:cNvSpPr txBox="1"/>
              <p:nvPr/>
            </p:nvSpPr>
            <p:spPr>
              <a:xfrm>
                <a:off x="10019415" y="2679701"/>
                <a:ext cx="1341223" cy="549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Maven Pro Medium"/>
                  </a:rPr>
                  <a:t>13.2 m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C016E89-35E5-C930-5668-2A23A37B736D}"/>
                  </a:ext>
                </a:extLst>
              </p:cNvPr>
              <p:cNvSpPr txBox="1"/>
              <p:nvPr/>
            </p:nvSpPr>
            <p:spPr>
              <a:xfrm rot="1026108">
                <a:off x="4399960" y="1811314"/>
                <a:ext cx="882281" cy="518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solidFill>
                      <a:schemeClr val="bg2"/>
                    </a:solidFill>
                    <a:latin typeface="Maven Pro Medium"/>
                  </a:rPr>
                  <a:t>10 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FE331AF-D377-13E5-62B0-26AA686AD6B1}"/>
                  </a:ext>
                </a:extLst>
              </p:cNvPr>
              <p:cNvSpPr txBox="1"/>
              <p:nvPr/>
            </p:nvSpPr>
            <p:spPr>
              <a:xfrm rot="1669166">
                <a:off x="4726602" y="1518332"/>
                <a:ext cx="888324" cy="5795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dirty="0">
                    <a:latin typeface="Maven Pro Medium"/>
                  </a:rPr>
                  <a:t>6.5 m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7B4175C-8F5D-EC01-B6DC-0B5C919DD280}"/>
                  </a:ext>
                </a:extLst>
              </p:cNvPr>
              <p:cNvSpPr txBox="1"/>
              <p:nvPr/>
            </p:nvSpPr>
            <p:spPr>
              <a:xfrm>
                <a:off x="4458821" y="2922372"/>
                <a:ext cx="3063413" cy="689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2"/>
                    </a:solidFill>
                    <a:latin typeface="Maven Pro Medium"/>
                  </a:rPr>
                  <a:t>Relative-station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83522DB-C3BB-9C00-2EF4-58076E8779A1}"/>
                  </a:ext>
                </a:extLst>
              </p:cNvPr>
              <p:cNvSpPr txBox="1"/>
              <p:nvPr/>
            </p:nvSpPr>
            <p:spPr>
              <a:xfrm>
                <a:off x="1185678" y="2953690"/>
                <a:ext cx="3702049" cy="610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Maven Pro Medium"/>
                  </a:rPr>
                  <a:t>Absolute-station #1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BE25E8D-7AB5-0E9B-FFC4-A7DE21A3F876}"/>
                  </a:ext>
                </a:extLst>
              </p:cNvPr>
              <p:cNvSpPr txBox="1"/>
              <p:nvPr/>
            </p:nvSpPr>
            <p:spPr>
              <a:xfrm>
                <a:off x="7116154" y="2976386"/>
                <a:ext cx="3702049" cy="1037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Maven Pro Medium"/>
                  </a:rPr>
                  <a:t>Absolute-station #2</a:t>
                </a:r>
              </a:p>
              <a:p>
                <a:pPr algn="ctr"/>
                <a:endParaRPr lang="en-US" sz="1400" dirty="0">
                  <a:latin typeface="Maven Pro Medium"/>
                </a:endParaRP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9322716C-CCE7-95FD-F097-D750B0EFAD9F}"/>
                  </a:ext>
                </a:extLst>
              </p:cNvPr>
              <p:cNvSpPr txBox="1"/>
              <p:nvPr/>
            </p:nvSpPr>
            <p:spPr>
              <a:xfrm rot="2793986">
                <a:off x="4507770" y="9978590"/>
                <a:ext cx="2965519" cy="434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i="1" dirty="0">
                    <a:solidFill>
                      <a:schemeClr val="bg2"/>
                    </a:solidFill>
                    <a:latin typeface="Maven Pro Medium"/>
                  </a:rPr>
                  <a:t>Localization shots</a:t>
                </a:r>
              </a:p>
            </p:txBody>
          </p:sp>
        </p:grp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3396475-FF9D-CE75-9554-1C09AD1D5946}"/>
                </a:ext>
              </a:extLst>
            </p:cNvPr>
            <p:cNvSpPr/>
            <p:nvPr/>
          </p:nvSpPr>
          <p:spPr>
            <a:xfrm>
              <a:off x="3926686" y="2576683"/>
              <a:ext cx="155746" cy="16470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Maven Pro Medium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F2EB556-65D7-0E21-5D50-C7C5F977A52E}"/>
                </a:ext>
              </a:extLst>
            </p:cNvPr>
            <p:cNvSpPr/>
            <p:nvPr/>
          </p:nvSpPr>
          <p:spPr>
            <a:xfrm>
              <a:off x="8443827" y="2650426"/>
              <a:ext cx="155746" cy="16470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Maven Pro Medium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BD602FD-0B61-DE07-3DC2-58A0FC7A5CE8}"/>
                </a:ext>
              </a:extLst>
            </p:cNvPr>
            <p:cNvSpPr/>
            <p:nvPr/>
          </p:nvSpPr>
          <p:spPr>
            <a:xfrm>
              <a:off x="6183227" y="2370437"/>
              <a:ext cx="155746" cy="164705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Maven Pro Medium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F27AB2F-9AE5-36B5-1C73-9EF18DC5C2D6}"/>
              </a:ext>
            </a:extLst>
          </p:cNvPr>
          <p:cNvGrpSpPr/>
          <p:nvPr/>
        </p:nvGrpSpPr>
        <p:grpSpPr>
          <a:xfrm>
            <a:off x="1074041" y="2546085"/>
            <a:ext cx="8596192" cy="2874222"/>
            <a:chOff x="-508686" y="350018"/>
            <a:chExt cx="13922380" cy="6511854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542C4C0-ACD2-3EE1-2C54-098FD3915AF0}"/>
                </a:ext>
              </a:extLst>
            </p:cNvPr>
            <p:cNvGrpSpPr/>
            <p:nvPr/>
          </p:nvGrpSpPr>
          <p:grpSpPr>
            <a:xfrm>
              <a:off x="-508686" y="350018"/>
              <a:ext cx="13922380" cy="6511854"/>
              <a:chOff x="-508686" y="350018"/>
              <a:chExt cx="13922380" cy="6511854"/>
            </a:xfrm>
          </p:grpSpPr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FDA1F85E-705A-1617-846D-D9BA3D8684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1487" t="21944" r="8659" b="26728"/>
              <a:stretch>
                <a:fillRect/>
              </a:stretch>
            </p:blipFill>
            <p:spPr>
              <a:xfrm>
                <a:off x="3926685" y="350018"/>
                <a:ext cx="4521200" cy="992261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5B278F96-C2CC-7956-259D-D79152CB60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1487" t="21944" r="8659" b="26728"/>
              <a:stretch>
                <a:fillRect/>
              </a:stretch>
            </p:blipFill>
            <p:spPr>
              <a:xfrm rot="20014243">
                <a:off x="-508686" y="1920704"/>
                <a:ext cx="4098399" cy="899471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7B9EAB06-08DE-A9E1-DFF8-885F0FF898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1487" t="21944" r="8659" b="26728"/>
              <a:stretch>
                <a:fillRect/>
              </a:stretch>
            </p:blipFill>
            <p:spPr>
              <a:xfrm rot="1508978">
                <a:off x="8892494" y="1956659"/>
                <a:ext cx="4521200" cy="992263"/>
              </a:xfrm>
              <a:prstGeom prst="rect">
                <a:avLst/>
              </a:prstGeom>
            </p:spPr>
          </p:pic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A3A0202C-9536-AF8D-9834-803A080798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05739" y="2087212"/>
                <a:ext cx="894762" cy="592489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4AA8834D-62A2-851B-99C1-64B50B6569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8123" y="2312703"/>
                <a:ext cx="1512376" cy="366998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A367582-49C3-7343-D815-EBB6E577A6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1940" y="1770357"/>
                <a:ext cx="268559" cy="909342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1393D51-ABB9-2D40-AAE0-9A23D8C641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00501" y="1382602"/>
                <a:ext cx="315912" cy="1297098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95398FC5-AE67-22C1-F979-21345FD561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00501" y="1340749"/>
                <a:ext cx="1104937" cy="1338953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BF0543D5-D142-E26D-CC86-0B2587D3D1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3778" y="1621120"/>
                <a:ext cx="507921" cy="1125256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29EB8029-345B-7E6E-DBF8-4DE8693321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92564" y="1319824"/>
                <a:ext cx="1229137" cy="1426552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6AEBD1B6-8B83-22D8-3DCA-B31CCBCB8C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1701" y="1361677"/>
                <a:ext cx="224332" cy="1384698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B875737D-A678-8BC2-A9C8-E7D8E468E4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1701" y="1822048"/>
                <a:ext cx="847247" cy="924326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E1ED6E07-227E-7E63-CAD7-D6B56DE557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1701" y="2219641"/>
                <a:ext cx="1511691" cy="526733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B686E982-2BC9-ABEB-D486-9EA51F92C0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40995" y="1445379"/>
                <a:ext cx="1835548" cy="1012071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9E9BF281-668D-A043-D6E3-7336347870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3123" y="1382602"/>
                <a:ext cx="1112703" cy="1074849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68396ADB-1282-89B5-EB12-3859680D7F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76544" y="1675902"/>
                <a:ext cx="1780527" cy="781548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BF0A64E1-8EF9-6F72-6E9E-F254372578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33141" y="1361677"/>
                <a:ext cx="927483" cy="1095774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18B48085-EE5F-5516-DA34-B9AFDF6922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54660" y="1257047"/>
                <a:ext cx="591166" cy="1167045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B34A8892-3A08-2854-A5F5-4633978E31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57996" y="1319824"/>
                <a:ext cx="522392" cy="1137624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D38AA4E4-11B9-09EC-1A13-441406B52ACB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>
              <a:xfrm flipH="1">
                <a:off x="6171835" y="1342279"/>
                <a:ext cx="15450" cy="856136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E4E8D7C-AB7F-DB77-1104-4036CDD41F75}"/>
                  </a:ext>
                </a:extLst>
              </p:cNvPr>
              <p:cNvSpPr txBox="1"/>
              <p:nvPr/>
            </p:nvSpPr>
            <p:spPr>
              <a:xfrm rot="20535170">
                <a:off x="6193265" y="1858221"/>
                <a:ext cx="2138164" cy="475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i="1" dirty="0">
                    <a:solidFill>
                      <a:schemeClr val="bg2"/>
                    </a:solidFill>
                    <a:latin typeface="Maven Pro Medium"/>
                  </a:rPr>
                  <a:t>Localization shots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C2A9954-AB06-DED1-BFB9-78D25068AF7F}"/>
                  </a:ext>
                </a:extLst>
              </p:cNvPr>
              <p:cNvSpPr txBox="1"/>
              <p:nvPr/>
            </p:nvSpPr>
            <p:spPr>
              <a:xfrm rot="579693">
                <a:off x="2204919" y="2433012"/>
                <a:ext cx="2234139" cy="592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i="1" dirty="0">
                    <a:latin typeface="Maven Pro Medium"/>
                  </a:rPr>
                  <a:t>Alignment shots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E2B39ED-D1A3-C77F-3909-D07CFAF36E16}"/>
                  </a:ext>
                </a:extLst>
              </p:cNvPr>
              <p:cNvSpPr txBox="1"/>
              <p:nvPr/>
            </p:nvSpPr>
            <p:spPr>
              <a:xfrm rot="3643411">
                <a:off x="7632579" y="1693192"/>
                <a:ext cx="1433451" cy="448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Maven Pro Medium"/>
                  </a:rPr>
                  <a:t>7.4 m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4A1A2EF-0E85-9BE2-76A6-76D29CB3567D}"/>
                  </a:ext>
                </a:extLst>
              </p:cNvPr>
              <p:cNvSpPr txBox="1"/>
              <p:nvPr/>
            </p:nvSpPr>
            <p:spPr>
              <a:xfrm rot="1630660">
                <a:off x="5012034" y="1239096"/>
                <a:ext cx="1012512" cy="592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solidFill>
                      <a:schemeClr val="bg2"/>
                    </a:solidFill>
                    <a:latin typeface="Maven Pro Medium"/>
                  </a:rPr>
                  <a:t>6.5 m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19EAD95-0A72-0798-80D5-3424953319DC}"/>
                  </a:ext>
                </a:extLst>
              </p:cNvPr>
              <p:cNvSpPr txBox="1"/>
              <p:nvPr/>
            </p:nvSpPr>
            <p:spPr>
              <a:xfrm rot="1026108">
                <a:off x="4824666" y="2276291"/>
                <a:ext cx="882281" cy="504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solidFill>
                      <a:schemeClr val="bg2"/>
                    </a:solidFill>
                    <a:latin typeface="Maven Pro Medium"/>
                  </a:rPr>
                  <a:t>10 m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C26F047-AF46-46EF-9ECE-5EE3A7FF3B08}"/>
                  </a:ext>
                </a:extLst>
              </p:cNvPr>
              <p:cNvSpPr txBox="1"/>
              <p:nvPr/>
            </p:nvSpPr>
            <p:spPr>
              <a:xfrm>
                <a:off x="5033035" y="2874106"/>
                <a:ext cx="2217220" cy="559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2"/>
                    </a:solidFill>
                    <a:latin typeface="Maven Pro Medium"/>
                  </a:rPr>
                  <a:t>Relative-station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8053615-4828-5CE3-A53A-837C9B1B976B}"/>
                  </a:ext>
                </a:extLst>
              </p:cNvPr>
              <p:cNvSpPr txBox="1"/>
              <p:nvPr/>
            </p:nvSpPr>
            <p:spPr>
              <a:xfrm>
                <a:off x="1695201" y="2810972"/>
                <a:ext cx="3702050" cy="559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Maven Pro Medium"/>
                  </a:rPr>
                  <a:t>Absolute-station #1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79DF757-DA08-CEDB-3B47-146F4390CE2A}"/>
                  </a:ext>
                </a:extLst>
              </p:cNvPr>
              <p:cNvSpPr txBox="1"/>
              <p:nvPr/>
            </p:nvSpPr>
            <p:spPr>
              <a:xfrm>
                <a:off x="6727272" y="2737676"/>
                <a:ext cx="3702050" cy="559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Maven Pro Medium"/>
                  </a:rPr>
                  <a:t>Absolute-station #2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F509FC2-AC50-3F6F-AEF3-36A4B56B04E9}"/>
                  </a:ext>
                </a:extLst>
              </p:cNvPr>
              <p:cNvSpPr txBox="1"/>
              <p:nvPr/>
            </p:nvSpPr>
            <p:spPr>
              <a:xfrm rot="21334438">
                <a:off x="8612590" y="6269167"/>
                <a:ext cx="2234139" cy="592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i="1" dirty="0">
                    <a:latin typeface="Maven Pro Medium"/>
                  </a:rPr>
                  <a:t>Alignment shots</a:t>
                </a:r>
              </a:p>
            </p:txBody>
          </p:sp>
        </p:grp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AAD8C33-15D0-B187-7310-9723593DCABD}"/>
                </a:ext>
              </a:extLst>
            </p:cNvPr>
            <p:cNvSpPr/>
            <p:nvPr/>
          </p:nvSpPr>
          <p:spPr>
            <a:xfrm>
              <a:off x="3926686" y="2576683"/>
              <a:ext cx="155746" cy="16470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Maven Pro Medium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859DBE9-4C49-E60C-9AEC-A6718F9B1865}"/>
                </a:ext>
              </a:extLst>
            </p:cNvPr>
            <p:cNvSpPr/>
            <p:nvPr/>
          </p:nvSpPr>
          <p:spPr>
            <a:xfrm>
              <a:off x="8443827" y="2650426"/>
              <a:ext cx="155746" cy="16470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Maven Pro Medium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F27DC47-AB0A-59B2-4D90-D3CDE4D1A4AD}"/>
                </a:ext>
              </a:extLst>
            </p:cNvPr>
            <p:cNvSpPr/>
            <p:nvPr/>
          </p:nvSpPr>
          <p:spPr>
            <a:xfrm>
              <a:off x="6183227" y="2370437"/>
              <a:ext cx="155746" cy="164705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Maven Pro Medium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B0B9497-EB57-4855-8AD1-888DC1874C61}"/>
              </a:ext>
            </a:extLst>
          </p:cNvPr>
          <p:cNvGrpSpPr/>
          <p:nvPr/>
        </p:nvGrpSpPr>
        <p:grpSpPr>
          <a:xfrm>
            <a:off x="1163780" y="4178558"/>
            <a:ext cx="8233391" cy="1543973"/>
            <a:chOff x="-542330" y="944488"/>
            <a:chExt cx="13913510" cy="2648931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31D0C173-B999-F70B-1028-BEA50B63C530}"/>
                </a:ext>
              </a:extLst>
            </p:cNvPr>
            <p:cNvGrpSpPr/>
            <p:nvPr/>
          </p:nvGrpSpPr>
          <p:grpSpPr>
            <a:xfrm>
              <a:off x="-542330" y="944488"/>
              <a:ext cx="13913510" cy="2648931"/>
              <a:chOff x="-542330" y="944488"/>
              <a:chExt cx="13913510" cy="2648931"/>
            </a:xfrm>
          </p:grpSpPr>
          <p:pic>
            <p:nvPicPr>
              <p:cNvPr id="117" name="Picture 116">
                <a:extLst>
                  <a:ext uri="{FF2B5EF4-FFF2-40B4-BE49-F238E27FC236}">
                    <a16:creationId xmlns:a16="http://schemas.microsoft.com/office/drawing/2014/main" id="{A350C752-8AD9-5492-E0C7-A8FBFDA0A2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1487" t="21944" r="8659" b="26728"/>
              <a:stretch>
                <a:fillRect/>
              </a:stretch>
            </p:blipFill>
            <p:spPr>
              <a:xfrm>
                <a:off x="4000500" y="944488"/>
                <a:ext cx="4521200" cy="992262"/>
              </a:xfrm>
              <a:prstGeom prst="rect">
                <a:avLst/>
              </a:prstGeom>
            </p:spPr>
          </p:pic>
          <p:pic>
            <p:nvPicPr>
              <p:cNvPr id="118" name="Picture 117">
                <a:extLst>
                  <a:ext uri="{FF2B5EF4-FFF2-40B4-BE49-F238E27FC236}">
                    <a16:creationId xmlns:a16="http://schemas.microsoft.com/office/drawing/2014/main" id="{3C77144E-AD85-B90E-E89C-D1A60BA138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1487" t="21944" r="8659" b="26728"/>
              <a:stretch>
                <a:fillRect/>
              </a:stretch>
            </p:blipFill>
            <p:spPr>
              <a:xfrm rot="20014243">
                <a:off x="-542330" y="2089855"/>
                <a:ext cx="4098399" cy="899470"/>
              </a:xfrm>
              <a:prstGeom prst="rect">
                <a:avLst/>
              </a:prstGeom>
            </p:spPr>
          </p:pic>
          <p:pic>
            <p:nvPicPr>
              <p:cNvPr id="119" name="Picture 118">
                <a:extLst>
                  <a:ext uri="{FF2B5EF4-FFF2-40B4-BE49-F238E27FC236}">
                    <a16:creationId xmlns:a16="http://schemas.microsoft.com/office/drawing/2014/main" id="{18DF4A65-3B56-E074-75B4-755D16B7F8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1487" t="21944" r="8659" b="26728"/>
              <a:stretch>
                <a:fillRect/>
              </a:stretch>
            </p:blipFill>
            <p:spPr>
              <a:xfrm rot="1508978">
                <a:off x="8849980" y="2043458"/>
                <a:ext cx="4521200" cy="992262"/>
              </a:xfrm>
              <a:prstGeom prst="rect">
                <a:avLst/>
              </a:prstGeom>
            </p:spPr>
          </p:pic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C8816109-D9C7-1479-3F5E-D9E37C4EF3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3100" y="2241550"/>
                <a:ext cx="787400" cy="43815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D0A68AA6-D6F3-F36D-D7C7-08CA81B072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58283" y="2476500"/>
                <a:ext cx="1442217" cy="20320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FB71CF17-8A83-66C9-87A4-CCBFB8CA46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65550" y="1962150"/>
                <a:ext cx="234950" cy="71755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178043F9-B3DF-6C1A-326F-6B469301A2D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00500" y="1987550"/>
                <a:ext cx="419100" cy="69215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0E908AC6-7DCE-5724-81ED-97C01515F2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00500" y="1796663"/>
                <a:ext cx="1155116" cy="883037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4FAF10C9-897B-813C-4A4D-F94E4337F8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91898" y="1974850"/>
                <a:ext cx="429802" cy="771525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498E0E84-141B-4967-43E4-FD4B6C2E3C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65094" y="1818481"/>
                <a:ext cx="1156606" cy="927894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1E07C9F7-0A06-ED26-49C8-5FE9EB2DC91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1700" y="1987550"/>
                <a:ext cx="171450" cy="758825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C937DD88-3D5D-7C79-EDB8-ED74C882C4A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1700" y="2198516"/>
                <a:ext cx="698304" cy="547859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56DB81F7-5B29-8C76-EB93-07AC5EBCF2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21700" y="2415879"/>
                <a:ext cx="1410795" cy="330496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4BB0539C-9E34-E821-47DA-CBBB092A2A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898" y="1797050"/>
                <a:ext cx="522928" cy="627040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EB85A144-AF5A-55DD-D44D-7B10B0C449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57995" y="1797050"/>
                <a:ext cx="537828" cy="660400"/>
              </a:xfrm>
              <a:prstGeom prst="line">
                <a:avLst/>
              </a:prstGeom>
              <a:ln w="19050" cap="flat" cmpd="sng" algn="ctr">
                <a:solidFill>
                  <a:schemeClr val="accent5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BD40DF86-30F9-7560-CCE1-C36B65B51C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54713" y="1797050"/>
                <a:ext cx="6387" cy="66040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4E2E47C-C18E-F8A0-C23D-628F8D9729A3}"/>
                  </a:ext>
                </a:extLst>
              </p:cNvPr>
              <p:cNvSpPr txBox="1"/>
              <p:nvPr/>
            </p:nvSpPr>
            <p:spPr>
              <a:xfrm>
                <a:off x="1468490" y="2983384"/>
                <a:ext cx="3702049" cy="528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Maven Pro Medium"/>
                  </a:rPr>
                  <a:t>Absolute-station #1</a:t>
                </a:r>
              </a:p>
            </p:txBody>
          </p: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48960435-D25D-27BE-46DB-FA663908AE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80016" y="2592387"/>
                <a:ext cx="1910216" cy="87313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E269DC2A-465A-5369-D801-8D661AE12B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34742" y="1778536"/>
                <a:ext cx="1663677" cy="886182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6BEBEEF8-1AFD-6962-1889-FC34DF9826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43833" y="1770062"/>
                <a:ext cx="1669269" cy="973909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D37AAA77-8C86-C40B-E8FD-61A313EB71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13102" y="2611437"/>
                <a:ext cx="1902374" cy="147638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D8084D10-988D-955D-B51E-BD6A9175C9D4}"/>
                  </a:ext>
                </a:extLst>
              </p:cNvPr>
              <p:cNvSpPr txBox="1"/>
              <p:nvPr/>
            </p:nvSpPr>
            <p:spPr>
              <a:xfrm>
                <a:off x="4833914" y="3065379"/>
                <a:ext cx="2698626" cy="528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2"/>
                    </a:solidFill>
                    <a:latin typeface="Maven Pro Medium"/>
                  </a:rPr>
                  <a:t>Relative-station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E8AD794D-DC98-99C7-0CD0-9E8131F30941}"/>
                  </a:ext>
                </a:extLst>
              </p:cNvPr>
              <p:cNvSpPr txBox="1"/>
              <p:nvPr/>
            </p:nvSpPr>
            <p:spPr>
              <a:xfrm>
                <a:off x="7112315" y="3022913"/>
                <a:ext cx="3702049" cy="528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Maven Pro Medium"/>
                  </a:rPr>
                  <a:t>Absolute-station #2</a:t>
                </a:r>
              </a:p>
            </p:txBody>
          </p:sp>
        </p:grp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531ADCD6-41EA-E3E7-F7E4-FA0D0879C2AF}"/>
                </a:ext>
              </a:extLst>
            </p:cNvPr>
            <p:cNvSpPr/>
            <p:nvPr/>
          </p:nvSpPr>
          <p:spPr>
            <a:xfrm>
              <a:off x="3926686" y="2576683"/>
              <a:ext cx="155746" cy="16470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FAD17E8F-5132-7F3F-454D-787EFBB9859D}"/>
                </a:ext>
              </a:extLst>
            </p:cNvPr>
            <p:cNvSpPr/>
            <p:nvPr/>
          </p:nvSpPr>
          <p:spPr>
            <a:xfrm>
              <a:off x="8443827" y="2650426"/>
              <a:ext cx="155746" cy="16470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170C3121-9256-2A51-3F4C-36423CAF0F70}"/>
                </a:ext>
              </a:extLst>
            </p:cNvPr>
            <p:cNvSpPr/>
            <p:nvPr/>
          </p:nvSpPr>
          <p:spPr>
            <a:xfrm>
              <a:off x="6183227" y="2370437"/>
              <a:ext cx="155746" cy="164705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AAAE49AA-8578-A806-C336-9EF246DBD79F}"/>
              </a:ext>
            </a:extLst>
          </p:cNvPr>
          <p:cNvSpPr txBox="1"/>
          <p:nvPr/>
        </p:nvSpPr>
        <p:spPr>
          <a:xfrm>
            <a:off x="1409240" y="997231"/>
            <a:ext cx="1250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  <a:latin typeface="Maven Pro Medium"/>
              </a:rPr>
              <a:t>Strategy 1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81DFB32B-C0DD-BF00-2584-A4D8B202597A}"/>
              </a:ext>
            </a:extLst>
          </p:cNvPr>
          <p:cNvSpPr txBox="1"/>
          <p:nvPr/>
        </p:nvSpPr>
        <p:spPr>
          <a:xfrm>
            <a:off x="1409239" y="2717793"/>
            <a:ext cx="1250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  <a:latin typeface="Maven Pro Medium"/>
              </a:rPr>
              <a:t>Strategy 2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F2AB12B-18F1-52C3-C0E6-F1FDBB8B47CB}"/>
              </a:ext>
            </a:extLst>
          </p:cNvPr>
          <p:cNvSpPr txBox="1"/>
          <p:nvPr/>
        </p:nvSpPr>
        <p:spPr>
          <a:xfrm>
            <a:off x="1409238" y="4354087"/>
            <a:ext cx="1250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  <a:latin typeface="Maven Pro Medium"/>
              </a:rPr>
              <a:t>Strategy 3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5F1B8C8-0DEB-E7AD-ADC4-097E6A64A842}"/>
              </a:ext>
            </a:extLst>
          </p:cNvPr>
          <p:cNvSpPr txBox="1"/>
          <p:nvPr/>
        </p:nvSpPr>
        <p:spPr>
          <a:xfrm>
            <a:off x="1490961" y="6046688"/>
            <a:ext cx="2188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Maven Pro Medium"/>
              </a:rPr>
              <a:t>Project led by Behrouz Afzali Far</a:t>
            </a:r>
          </a:p>
        </p:txBody>
      </p:sp>
    </p:spTree>
    <p:extLst>
      <p:ext uri="{BB962C8B-B14F-4D97-AF65-F5344CB8AC3E}">
        <p14:creationId xmlns:p14="http://schemas.microsoft.com/office/powerpoint/2010/main" val="101824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1E4FC-9958-FB78-814B-0F46A5F64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2241C-1808-C3B8-A47A-1AD25BD2A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707" y="-66831"/>
            <a:ext cx="10481930" cy="1325563"/>
          </a:xfrm>
        </p:spPr>
        <p:txBody>
          <a:bodyPr/>
          <a:lstStyle/>
          <a:p>
            <a:r>
              <a:rPr lang="en-US" dirty="0"/>
              <a:t>Preliminary Results (relative uncertainty)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89B10F-B9B9-A84E-9E97-FDBD30EFF5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393" b="50822"/>
          <a:stretch>
            <a:fillRect/>
          </a:stretch>
        </p:blipFill>
        <p:spPr>
          <a:xfrm>
            <a:off x="2569229" y="1127572"/>
            <a:ext cx="6964059" cy="28385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729B915-D328-082A-B2D4-814AF00EAF3E}"/>
              </a:ext>
            </a:extLst>
          </p:cNvPr>
          <p:cNvSpPr txBox="1"/>
          <p:nvPr/>
        </p:nvSpPr>
        <p:spPr>
          <a:xfrm>
            <a:off x="498244" y="4505316"/>
            <a:ext cx="111955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Strategy 2 yields the best results which according to the model, considering the manual uncertainty (16.7 µm), is roughly </a:t>
            </a:r>
            <a:r>
              <a:rPr lang="en-GB" sz="1600" b="1" dirty="0">
                <a:solidFill>
                  <a:srgbClr val="C00000"/>
                </a:solidFill>
              </a:rPr>
              <a:t>40 </a:t>
            </a:r>
            <a:r>
              <a:rPr lang="en-US" sz="1600" b="1" dirty="0">
                <a:solidFill>
                  <a:srgbClr val="C00000"/>
                </a:solidFill>
              </a:rPr>
              <a:t>µm</a:t>
            </a:r>
            <a:r>
              <a:rPr lang="en-US" sz="1600" dirty="0"/>
              <a:t>.</a:t>
            </a:r>
          </a:p>
          <a:p>
            <a:r>
              <a:rPr lang="en-US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If we consider the 120% factor of safety: </a:t>
            </a:r>
            <a:r>
              <a:rPr lang="en-US" sz="1600" dirty="0">
                <a:highlight>
                  <a:srgbClr val="00FF00"/>
                </a:highlight>
              </a:rPr>
              <a:t>48 µm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3DAA3A-5A47-3513-5B69-AF33E71A8D47}"/>
              </a:ext>
            </a:extLst>
          </p:cNvPr>
          <p:cNvSpPr txBox="1"/>
          <p:nvPr/>
        </p:nvSpPr>
        <p:spPr>
          <a:xfrm>
            <a:off x="4946812" y="3840004"/>
            <a:ext cx="265741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Across one achromat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9479AA-EF0A-B801-AC69-09B795AE74A9}"/>
              </a:ext>
            </a:extLst>
          </p:cNvPr>
          <p:cNvSpPr txBox="1"/>
          <p:nvPr/>
        </p:nvSpPr>
        <p:spPr>
          <a:xfrm>
            <a:off x="1490961" y="6046688"/>
            <a:ext cx="2188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Maven Pro Medium"/>
              </a:rPr>
              <a:t>Project led by Behrouz Afzali Far</a:t>
            </a:r>
          </a:p>
        </p:txBody>
      </p:sp>
    </p:spTree>
    <p:extLst>
      <p:ext uri="{BB962C8B-B14F-4D97-AF65-F5344CB8AC3E}">
        <p14:creationId xmlns:p14="http://schemas.microsoft.com/office/powerpoint/2010/main" val="320407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B311E-8CAA-78CD-ECAE-337F56A22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6B73FD-80A9-654A-F573-7A72BE974F01}"/>
              </a:ext>
            </a:extLst>
          </p:cNvPr>
          <p:cNvSpPr txBox="1"/>
          <p:nvPr/>
        </p:nvSpPr>
        <p:spPr>
          <a:xfrm>
            <a:off x="5500030" y="5568955"/>
            <a:ext cx="194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aven Pro Medium"/>
              </a:rPr>
              <a:t>  Keyu Zhou</a:t>
            </a:r>
          </a:p>
          <a:p>
            <a:r>
              <a:rPr lang="en-US" dirty="0">
                <a:solidFill>
                  <a:schemeClr val="bg1"/>
                </a:solidFill>
                <a:latin typeface="Maven Pro Medium"/>
              </a:rPr>
              <a:t>27 July 2023</a:t>
            </a:r>
            <a:endParaRPr lang="en-SE" dirty="0">
              <a:latin typeface="Maven Pro Medium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4EE5502-7C30-5520-4C68-063168A3C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0" y="2156460"/>
            <a:ext cx="4524929" cy="1143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Maven Pro Medium"/>
              </a:rPr>
              <a:t>Outline</a:t>
            </a:r>
            <a:endParaRPr lang="en-GB" sz="3200" dirty="0">
              <a:latin typeface="Maven Pro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9D8655-CD7C-D539-0205-248A0DD8C418}"/>
              </a:ext>
            </a:extLst>
          </p:cNvPr>
          <p:cNvSpPr txBox="1"/>
          <p:nvPr/>
        </p:nvSpPr>
        <p:spPr>
          <a:xfrm>
            <a:off x="4649709" y="1846824"/>
            <a:ext cx="7025055" cy="360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00"/>
                </a:solidFill>
                <a:latin typeface="Maven Pro Medium"/>
              </a:rPr>
              <a:t>Survey and Alignment </a:t>
            </a:r>
            <a:r>
              <a:rPr lang="sv-SE" sz="2800" dirty="0">
                <a:solidFill>
                  <a:srgbClr val="000000"/>
                </a:solidFill>
                <a:latin typeface="Maven Pro Medium"/>
              </a:rPr>
              <a:t>Work</a:t>
            </a:r>
            <a:r>
              <a:rPr lang="en-US" sz="2800" dirty="0">
                <a:solidFill>
                  <a:srgbClr val="000000"/>
                </a:solidFill>
                <a:latin typeface="Maven Pro Medium"/>
              </a:rPr>
              <a:t> at MAX IV</a:t>
            </a:r>
          </a:p>
          <a:p>
            <a:endParaRPr lang="en-US" sz="2000" b="1" dirty="0">
              <a:latin typeface="Maven Pro Medium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latin typeface="Maven Pro Medium"/>
              </a:rPr>
              <a:t>Alignment requirement for MAX 4U</a:t>
            </a:r>
          </a:p>
          <a:p>
            <a:pPr lvl="0">
              <a:defRPr/>
            </a:pPr>
            <a:endParaRPr lang="en-US" sz="2000" dirty="0">
              <a:solidFill>
                <a:srgbClr val="C00000"/>
              </a:solidFill>
              <a:latin typeface="Maven Pro Medium"/>
            </a:endParaRP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en-US" sz="2800" dirty="0">
                <a:latin typeface="Maven Pro Medium"/>
              </a:rPr>
              <a:t>Survey and Alignment Strategy for MAX 4U</a:t>
            </a:r>
          </a:p>
          <a:p>
            <a:endParaRPr lang="en-US" sz="2000" b="1" dirty="0">
              <a:latin typeface="Maven Pro Medium"/>
            </a:endParaRPr>
          </a:p>
          <a:p>
            <a:pPr marL="400050" indent="-4000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C00000"/>
                </a:solidFill>
                <a:latin typeface="Maven Pro Medium"/>
              </a:rPr>
              <a:t>Conclusion</a:t>
            </a:r>
            <a:r>
              <a:rPr lang="en-US" sz="1600" dirty="0">
                <a:solidFill>
                  <a:srgbClr val="C00000"/>
                </a:solidFill>
                <a:latin typeface="Maven Pro Medium"/>
              </a:rPr>
              <a:t>	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aven Pro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0070C0"/>
                </a:solidFill>
                <a:latin typeface="Maven Pro Medium"/>
              </a:rPr>
              <a:t>        </a:t>
            </a:r>
            <a:endParaRPr lang="en-US" sz="2000" dirty="0">
              <a:solidFill>
                <a:schemeClr val="accent1"/>
              </a:solidFill>
              <a:latin typeface="Maven Pro Medium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aven Pro Medium"/>
            </a:endParaRPr>
          </a:p>
          <a:p>
            <a:pPr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aven Pro Medium"/>
              </a:rPr>
              <a:t>       </a:t>
            </a:r>
            <a:endParaRPr lang="en-SE" dirty="0" err="1">
              <a:solidFill>
                <a:schemeClr val="accent1"/>
              </a:solidFill>
              <a:latin typeface="Maven Pro Medium"/>
            </a:endParaRPr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386A21DC-499D-1643-6AF0-85C16B2275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987" y="6344044"/>
            <a:ext cx="1264584" cy="308341"/>
          </a:xfrm>
        </p:spPr>
        <p:txBody>
          <a:bodyPr/>
          <a:lstStyle/>
          <a:p>
            <a:r>
              <a:rPr lang="sv-SE" sz="1600" b="1" dirty="0">
                <a:latin typeface="Maven Pro Medium"/>
              </a:rPr>
              <a:t>OCT. 2026</a:t>
            </a:r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056B3680-0095-3B60-69EF-CE639E056BAC}"/>
              </a:ext>
            </a:extLst>
          </p:cNvPr>
          <p:cNvSpPr txBox="1">
            <a:spLocks/>
          </p:cNvSpPr>
          <p:nvPr/>
        </p:nvSpPr>
        <p:spPr>
          <a:xfrm>
            <a:off x="5079052" y="6344043"/>
            <a:ext cx="3213609" cy="30834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200" b="0" i="0" kern="1200" cap="all" spc="100" baseline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4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b="1" dirty="0" err="1">
                <a:solidFill>
                  <a:srgbClr val="00570C"/>
                </a:solidFill>
                <a:latin typeface="Maven Pro Medium"/>
              </a:rPr>
              <a:t>Nsls</a:t>
            </a:r>
            <a:r>
              <a:rPr lang="sv-SE" sz="1600" b="1" dirty="0">
                <a:solidFill>
                  <a:srgbClr val="00570C"/>
                </a:solidFill>
                <a:latin typeface="Maven Pro Medium"/>
              </a:rPr>
              <a:t> ii-max iv </a:t>
            </a:r>
            <a:r>
              <a:rPr lang="sv-SE" sz="1600" b="1" dirty="0" err="1">
                <a:solidFill>
                  <a:srgbClr val="00570C"/>
                </a:solidFill>
                <a:latin typeface="Maven Pro Medium"/>
              </a:rPr>
              <a:t>wORKSHOP</a:t>
            </a:r>
            <a:endParaRPr lang="sv-SE" sz="1600" b="1" dirty="0">
              <a:solidFill>
                <a:srgbClr val="00570C"/>
              </a:solidFill>
              <a:latin typeface="Maven Pro Medium"/>
            </a:endParaRPr>
          </a:p>
        </p:txBody>
      </p:sp>
    </p:spTree>
    <p:extLst>
      <p:ext uri="{BB962C8B-B14F-4D97-AF65-F5344CB8AC3E}">
        <p14:creationId xmlns:p14="http://schemas.microsoft.com/office/powerpoint/2010/main" val="637191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84A49-8B5C-BD3C-37AF-EE8258DCAEC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23</a:t>
            </a:fld>
            <a:endParaRPr lang="en-GB">
              <a:latin typeface="Maven Pro Medium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4AD10A-D4FD-CC8B-38A2-B25374372A97}"/>
              </a:ext>
            </a:extLst>
          </p:cNvPr>
          <p:cNvSpPr txBox="1"/>
          <p:nvPr/>
        </p:nvSpPr>
        <p:spPr>
          <a:xfrm>
            <a:off x="576405" y="951215"/>
            <a:ext cx="98984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b="1" kern="100" dirty="0">
                <a:solidFill>
                  <a:srgbClr val="0070C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Survey and alignment assumptions based on MAX 4</a:t>
            </a:r>
            <a:r>
              <a:rPr lang="en-GB" sz="2400" b="1" kern="100" baseline="30000" dirty="0">
                <a:solidFill>
                  <a:srgbClr val="0070C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U</a:t>
            </a:r>
            <a:r>
              <a:rPr lang="en-GB" sz="2400" b="1" kern="100" dirty="0">
                <a:solidFill>
                  <a:srgbClr val="0070C0"/>
                </a:solidFill>
                <a:effectLst/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goals and boundary conditions: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9DD209-F61B-210F-9B1E-C4701109C53D}"/>
              </a:ext>
            </a:extLst>
          </p:cNvPr>
          <p:cNvSpPr txBox="1"/>
          <p:nvPr/>
        </p:nvSpPr>
        <p:spPr>
          <a:xfrm>
            <a:off x="712569" y="1843964"/>
            <a:ext cx="105255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en-GB" sz="2000" kern="100" dirty="0">
                <a:latin typeface="Maven Pro Medium"/>
                <a:ea typeface="DengXian" panose="02010600030101010101" pitchFamily="2" charset="-122"/>
                <a:cs typeface="Calibri" panose="020F0502020204030204" pitchFamily="34" charset="0"/>
              </a:rPr>
              <a:t>The </a:t>
            </a:r>
            <a:r>
              <a:rPr lang="en-GB" sz="2000" b="1" kern="100" dirty="0">
                <a:latin typeface="Maven Pro Medium"/>
                <a:ea typeface="DengXian" panose="02010600030101010101" pitchFamily="2" charset="-122"/>
                <a:cs typeface="Calibri" panose="020F0502020204030204" pitchFamily="34" charset="0"/>
              </a:rPr>
              <a:t>same </a:t>
            </a:r>
            <a:r>
              <a:rPr lang="en-GB" sz="2000" b="1" kern="100" dirty="0" err="1">
                <a:latin typeface="Maven Pro Medium"/>
                <a:ea typeface="DengXian" panose="02010600030101010101" pitchFamily="2" charset="-122"/>
                <a:cs typeface="Calibri" panose="020F0502020204030204" pitchFamily="34" charset="0"/>
              </a:rPr>
              <a:t>fiducialization</a:t>
            </a:r>
            <a:r>
              <a:rPr lang="en-GB" sz="2000" b="1" kern="100" dirty="0">
                <a:latin typeface="Maven Pro Medium"/>
                <a:ea typeface="DengXian" panose="02010600030101010101" pitchFamily="2" charset="-122"/>
                <a:cs typeface="Calibri" panose="020F0502020204030204" pitchFamily="34" charset="0"/>
              </a:rPr>
              <a:t> and alignment system </a:t>
            </a:r>
            <a:r>
              <a:rPr lang="en-GB" sz="2000" kern="100" dirty="0">
                <a:latin typeface="Maven Pro Medium"/>
                <a:ea typeface="DengXian" panose="02010600030101010101" pitchFamily="2" charset="-122"/>
                <a:cs typeface="Calibri" panose="020F0502020204030204" pitchFamily="34" charset="0"/>
              </a:rPr>
              <a:t>as on 3 GeV ring will be adopted. </a:t>
            </a:r>
            <a:endParaRPr lang="en-GB" sz="2000" kern="100" dirty="0"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0000"/>
              </a:lnSpc>
              <a:buFont typeface="Symbol" panose="05050102010706020507" pitchFamily="18" charset="2"/>
              <a:buChar char=""/>
            </a:pPr>
            <a:endParaRPr lang="en-GB" sz="20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en-GB" sz="2000" b="1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A full network survey including beamline area </a:t>
            </a:r>
            <a:r>
              <a:rPr lang="en-GB" sz="2000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needs to be taken before but close to the dark period, one option is in </a:t>
            </a:r>
            <a:r>
              <a:rPr lang="en-GB" sz="2000" b="1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Summer shutdown 2030</a:t>
            </a:r>
            <a:r>
              <a:rPr lang="en-GB" sz="2000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.</a:t>
            </a:r>
          </a:p>
          <a:p>
            <a:pPr algn="just"/>
            <a:endParaRPr lang="en-GB" sz="2000" kern="100" dirty="0"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en-GB" sz="2000" b="1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Light sources/Insertion devices</a:t>
            </a:r>
            <a:r>
              <a:rPr lang="en-GB" sz="2000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 should be taken as </a:t>
            </a:r>
            <a:r>
              <a:rPr lang="en-GB" sz="2000" b="1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boundary conditions </a:t>
            </a:r>
            <a:r>
              <a:rPr lang="en-GB" sz="2000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for the network solution, to keep the source positions of the beamlines. 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endParaRPr lang="en-GB" sz="2000" kern="100" dirty="0"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en-GB" sz="2000" b="1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Relative magnet-cell to magnet-cell alignment uncertainty </a:t>
            </a:r>
            <a:r>
              <a:rPr lang="en-GB" sz="2000" kern="100" dirty="0">
                <a:latin typeface="Maven Pro Medium"/>
                <a:ea typeface="DengXian" panose="02010600030101010101" pitchFamily="2" charset="-122"/>
                <a:cs typeface="Arial" panose="020B0604020202020204" pitchFamily="34" charset="0"/>
              </a:rPr>
              <a:t>needs to be considered with priority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endParaRPr lang="en-GB" sz="2000" kern="100" dirty="0"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endParaRPr lang="en-GB" sz="2000" kern="100" dirty="0"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0000"/>
              </a:lnSpc>
              <a:buFont typeface="Symbol" panose="05050102010706020507" pitchFamily="18" charset="2"/>
              <a:buChar char=""/>
            </a:pPr>
            <a:endParaRPr lang="en-GB" sz="2000" kern="100" dirty="0">
              <a:effectLst/>
              <a:latin typeface="Maven Pro Medium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4EA04E64-E044-6803-9FCF-6F19FAA5066E}"/>
              </a:ext>
            </a:extLst>
          </p:cNvPr>
          <p:cNvSpPr txBox="1">
            <a:spLocks/>
          </p:cNvSpPr>
          <p:nvPr/>
        </p:nvSpPr>
        <p:spPr>
          <a:xfrm>
            <a:off x="507342" y="15947"/>
            <a:ext cx="7593294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rgbClr val="000000"/>
                </a:solidFill>
                <a:latin typeface="Maven Pro Medium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83377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644" y="3060562"/>
            <a:ext cx="10515600" cy="923330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7834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644" y="2645064"/>
            <a:ext cx="10515600" cy="1754326"/>
          </a:xfrm>
        </p:spPr>
        <p:txBody>
          <a:bodyPr/>
          <a:lstStyle/>
          <a:p>
            <a:r>
              <a:rPr lang="en-GB" dirty="0"/>
              <a:t>Complementary Material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3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30D12-9EAC-5501-4244-E12CB59EA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0AADB-8A52-92E4-2204-2F5E7B94E66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26</a:t>
            </a:fld>
            <a:endParaRPr lang="en-GB">
              <a:latin typeface="Maven Pro Medium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77AB67-C1C1-65DB-DD5B-4EA8848B4769}"/>
              </a:ext>
            </a:extLst>
          </p:cNvPr>
          <p:cNvSpPr/>
          <p:nvPr/>
        </p:nvSpPr>
        <p:spPr>
          <a:xfrm>
            <a:off x="182045" y="1981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Maven Pro Medium"/>
              </a:rPr>
              <a:t>Minimal kinematic coupling </a:t>
            </a:r>
          </a:p>
          <a:p>
            <a:r>
              <a:rPr lang="en-US" dirty="0">
                <a:latin typeface="Maven Pro Medium"/>
              </a:rPr>
              <a:t>(one thing at a time)</a:t>
            </a:r>
          </a:p>
          <a:p>
            <a:endParaRPr lang="en-US" dirty="0">
              <a:latin typeface="Maven Pro Medium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697E47-083B-20AD-DF86-336B126FF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175" y="418754"/>
            <a:ext cx="5106554" cy="31838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F0D931-AA6D-2023-3423-E4EBCA831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175" y="3787491"/>
            <a:ext cx="4783871" cy="21129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4E7CEC-34AA-2942-CF67-8FD82F6E45FC}"/>
              </a:ext>
            </a:extLst>
          </p:cNvPr>
          <p:cNvSpPr txBox="1"/>
          <p:nvPr/>
        </p:nvSpPr>
        <p:spPr>
          <a:xfrm>
            <a:off x="1490961" y="6046688"/>
            <a:ext cx="2279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Maven Pro Medium"/>
              </a:rPr>
              <a:t>MAX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Maven Pro Medium"/>
              </a:rPr>
              <a:t>IV_Alignment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Maven Pro Medium"/>
              </a:rPr>
              <a:t> _Standard-1.0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5652E9-1347-7CFC-CD81-ED830D408872}"/>
              </a:ext>
            </a:extLst>
          </p:cNvPr>
          <p:cNvSpPr/>
          <p:nvPr/>
        </p:nvSpPr>
        <p:spPr>
          <a:xfrm>
            <a:off x="182045" y="378749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Maven Pro Medium"/>
              </a:rPr>
              <a:t>Reflector nests close to feet to </a:t>
            </a:r>
          </a:p>
          <a:p>
            <a:r>
              <a:rPr lang="en-US" dirty="0">
                <a:latin typeface="Maven Pro Medium"/>
              </a:rPr>
              <a:t>minimize alignment iteration</a:t>
            </a:r>
          </a:p>
          <a:p>
            <a:endParaRPr lang="en-US" dirty="0">
              <a:latin typeface="Maven Pro Medium"/>
            </a:endParaRPr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E14533EB-79B7-8661-99C6-5766F5DC056B}"/>
              </a:ext>
            </a:extLst>
          </p:cNvPr>
          <p:cNvSpPr txBox="1">
            <a:spLocks/>
          </p:cNvSpPr>
          <p:nvPr/>
        </p:nvSpPr>
        <p:spPr>
          <a:xfrm>
            <a:off x="182045" y="98068"/>
            <a:ext cx="7593294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rgbClr val="000000"/>
                </a:solidFill>
                <a:latin typeface="Maven Pro Medium"/>
              </a:rPr>
              <a:t>Alignment system</a:t>
            </a:r>
          </a:p>
        </p:txBody>
      </p:sp>
      <p:pic>
        <p:nvPicPr>
          <p:cNvPr id="12" name="Picture 2" descr="140513_0676">
            <a:extLst>
              <a:ext uri="{FF2B5EF4-FFF2-40B4-BE49-F238E27FC236}">
                <a16:creationId xmlns:a16="http://schemas.microsoft.com/office/drawing/2014/main" id="{7B897955-ED56-E182-2E6E-F6C9ED0FF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782" y="3923252"/>
            <a:ext cx="3368029" cy="16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170924-E8C3-86B2-3CF8-D88CF7C0D0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2760"/>
          <a:stretch/>
        </p:blipFill>
        <p:spPr>
          <a:xfrm>
            <a:off x="8541309" y="1606994"/>
            <a:ext cx="3380765" cy="132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92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6721F-8E33-A89A-F21D-B996C6004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DF9A3-A5F9-1C11-A87C-DB1B76ED5BD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27</a:t>
            </a:fld>
            <a:endParaRPr lang="en-GB">
              <a:latin typeface="Maven Pro Medium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C23E0B-6790-60B3-DA83-B38E1F59B801}"/>
              </a:ext>
            </a:extLst>
          </p:cNvPr>
          <p:cNvSpPr txBox="1"/>
          <p:nvPr/>
        </p:nvSpPr>
        <p:spPr>
          <a:xfrm>
            <a:off x="6841273" y="1663830"/>
            <a:ext cx="37550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Maven Pro Medium"/>
              </a:rPr>
              <a:t>index + Belleville washer (push-</a:t>
            </a:r>
            <a:r>
              <a:rPr lang="en-US" sz="1600" dirty="0" err="1">
                <a:latin typeface="Maven Pro Medium"/>
              </a:rPr>
              <a:t>repush</a:t>
            </a:r>
            <a:r>
              <a:rPr lang="en-US" sz="1600" dirty="0">
                <a:latin typeface="Maven Pro Medium"/>
              </a:rPr>
              <a:t> )</a:t>
            </a:r>
          </a:p>
          <a:p>
            <a:r>
              <a:rPr lang="en-US" sz="1600" dirty="0">
                <a:latin typeface="Maven Pro Medium"/>
              </a:rPr>
              <a:t>+spherical bearings + sliding surfaces</a:t>
            </a:r>
          </a:p>
          <a:p>
            <a:endParaRPr lang="en-US" sz="1600" dirty="0">
              <a:latin typeface="Maven Pro Medium"/>
            </a:endParaRPr>
          </a:p>
          <a:p>
            <a:r>
              <a:rPr lang="en-US" sz="1600" dirty="0">
                <a:latin typeface="Maven Pro Medium"/>
              </a:rPr>
              <a:t>1mm</a:t>
            </a:r>
          </a:p>
          <a:p>
            <a:r>
              <a:rPr lang="en-US" sz="1600" dirty="0">
                <a:latin typeface="Maven Pro Medium"/>
              </a:rPr>
              <a:t>5 </a:t>
            </a:r>
            <a:r>
              <a:rPr lang="el-GR" sz="1600" dirty="0">
                <a:latin typeface="Maven Pro Medium"/>
              </a:rPr>
              <a:t>μ</a:t>
            </a:r>
            <a:r>
              <a:rPr lang="en-US" sz="1600" dirty="0">
                <a:latin typeface="Maven Pro Medium"/>
              </a:rPr>
              <a:t>m (one tenth of alignment tolerance)</a:t>
            </a:r>
          </a:p>
          <a:p>
            <a:r>
              <a:rPr lang="en-US" sz="1600" dirty="0">
                <a:latin typeface="Maven Pro Medium"/>
              </a:rPr>
              <a:t>36 mm</a:t>
            </a:r>
          </a:p>
          <a:p>
            <a:r>
              <a:rPr lang="en-US" sz="1600" dirty="0">
                <a:latin typeface="Maven Pro Medium"/>
              </a:rPr>
              <a:t>±12.5 mm</a:t>
            </a:r>
          </a:p>
          <a:p>
            <a:endParaRPr lang="en-US" sz="1600" dirty="0">
              <a:latin typeface="Maven Pro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F4ABD3-5592-0903-4087-B82C649DECF3}"/>
              </a:ext>
            </a:extLst>
          </p:cNvPr>
          <p:cNvSpPr txBox="1"/>
          <p:nvPr/>
        </p:nvSpPr>
        <p:spPr>
          <a:xfrm>
            <a:off x="1135547" y="1632972"/>
            <a:ext cx="1336306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Blip>
                <a:blip r:embed="rId2"/>
              </a:buBlip>
            </a:pPr>
            <a:r>
              <a:rPr lang="en-US" sz="1600" dirty="0">
                <a:latin typeface="Maven Pro Medium"/>
              </a:rPr>
              <a:t>Structure</a:t>
            </a:r>
          </a:p>
          <a:p>
            <a:endParaRPr lang="en-US" sz="1600" dirty="0">
              <a:latin typeface="Maven Pro Medium"/>
            </a:endParaRPr>
          </a:p>
          <a:p>
            <a:endParaRPr lang="en-US" sz="1600" dirty="0">
              <a:latin typeface="Maven Pro Medium"/>
            </a:endParaRPr>
          </a:p>
          <a:p>
            <a:pPr marL="214313" indent="-214313">
              <a:buBlip>
                <a:blip r:embed="rId2"/>
              </a:buBlip>
            </a:pPr>
            <a:r>
              <a:rPr lang="en-US" sz="1600" dirty="0">
                <a:latin typeface="Maven Pro Medium"/>
              </a:rPr>
              <a:t>Pitch                        </a:t>
            </a:r>
          </a:p>
          <a:p>
            <a:pPr marL="214313" indent="-214313">
              <a:buBlip>
                <a:blip r:embed="rId2"/>
              </a:buBlip>
            </a:pPr>
            <a:r>
              <a:rPr lang="en-US" sz="1600" dirty="0">
                <a:latin typeface="Maven Pro Medium"/>
              </a:rPr>
              <a:t>Resolution</a:t>
            </a:r>
          </a:p>
          <a:p>
            <a:pPr marL="214313" indent="-214313">
              <a:buBlip>
                <a:blip r:embed="rId2"/>
              </a:buBlip>
            </a:pPr>
            <a:r>
              <a:rPr lang="en-US" sz="1600" dirty="0">
                <a:latin typeface="Maven Pro Medium"/>
              </a:rPr>
              <a:t>Full Range</a:t>
            </a:r>
          </a:p>
          <a:p>
            <a:pPr marL="214313" indent="-214313">
              <a:buBlip>
                <a:blip r:embed="rId2"/>
              </a:buBlip>
            </a:pPr>
            <a:r>
              <a:rPr lang="en-US" sz="1600" dirty="0">
                <a:latin typeface="Maven Pro Medium"/>
              </a:rPr>
              <a:t>Safe Range</a:t>
            </a:r>
          </a:p>
          <a:p>
            <a:endParaRPr lang="en-US" sz="1600" dirty="0">
              <a:latin typeface="Maven Pro Medium"/>
            </a:endParaRPr>
          </a:p>
          <a:p>
            <a:pPr marL="214313" indent="-214313">
              <a:buBlip>
                <a:blip r:embed="rId2"/>
              </a:buBlip>
            </a:pPr>
            <a:r>
              <a:rPr lang="en-US" sz="1600" dirty="0">
                <a:latin typeface="Maven Pro Medium"/>
              </a:rPr>
              <a:t>Advantage</a:t>
            </a:r>
            <a:r>
              <a:rPr lang="en-US" sz="1350" dirty="0">
                <a:latin typeface="Maven Pro Medium"/>
              </a:rPr>
              <a:t>	</a:t>
            </a:r>
          </a:p>
        </p:txBody>
      </p:sp>
      <p:pic>
        <p:nvPicPr>
          <p:cNvPr id="7" name="Picture 7" descr="F:\MAXlabFiles\ställskruv.JPG">
            <a:extLst>
              <a:ext uri="{FF2B5EF4-FFF2-40B4-BE49-F238E27FC236}">
                <a16:creationId xmlns:a16="http://schemas.microsoft.com/office/drawing/2014/main" id="{36B5F815-5962-0B57-18C9-C05900DE3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3" t="3326" r="19217"/>
          <a:stretch/>
        </p:blipFill>
        <p:spPr bwMode="auto">
          <a:xfrm>
            <a:off x="1588009" y="4279775"/>
            <a:ext cx="1005687" cy="1892425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:\MAXlabFiles\par.JPG">
            <a:extLst>
              <a:ext uri="{FF2B5EF4-FFF2-40B4-BE49-F238E27FC236}">
                <a16:creationId xmlns:a16="http://schemas.microsoft.com/office/drawing/2014/main" id="{06BEB5C6-3AEE-1B35-33AF-22B3733169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6" t="20722" b="21847"/>
          <a:stretch/>
        </p:blipFill>
        <p:spPr bwMode="auto">
          <a:xfrm>
            <a:off x="7168679" y="3972154"/>
            <a:ext cx="2309258" cy="1014946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00F275-DE9D-227A-E0CC-114649ECC02E}"/>
              </a:ext>
            </a:extLst>
          </p:cNvPr>
          <p:cNvSpPr txBox="1"/>
          <p:nvPr/>
        </p:nvSpPr>
        <p:spPr>
          <a:xfrm>
            <a:off x="3579267" y="1269384"/>
            <a:ext cx="1339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aven Pro Medium"/>
              </a:rPr>
              <a:t>Vertical feet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61CBDF-4C31-CFB9-031B-5A708ED9EE70}"/>
              </a:ext>
            </a:extLst>
          </p:cNvPr>
          <p:cNvSpPr txBox="1"/>
          <p:nvPr/>
        </p:nvSpPr>
        <p:spPr>
          <a:xfrm>
            <a:off x="7755673" y="1261692"/>
            <a:ext cx="1683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Maven Pro Medium"/>
              </a:rPr>
              <a:t>Transversal feet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B24D78-C4B4-566F-3667-106FAA2C3D45}"/>
              </a:ext>
            </a:extLst>
          </p:cNvPr>
          <p:cNvSpPr txBox="1"/>
          <p:nvPr/>
        </p:nvSpPr>
        <p:spPr>
          <a:xfrm>
            <a:off x="2410740" y="1663830"/>
            <a:ext cx="288117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Maven Pro Medium"/>
              </a:rPr>
              <a:t>Threaded rod +spherical bearing</a:t>
            </a:r>
          </a:p>
          <a:p>
            <a:r>
              <a:rPr lang="en-US" sz="1600" dirty="0">
                <a:latin typeface="Maven Pro Medium"/>
              </a:rPr>
              <a:t>+sliding surfaces</a:t>
            </a:r>
          </a:p>
          <a:p>
            <a:r>
              <a:rPr lang="en-US" sz="1600" dirty="0">
                <a:latin typeface="Maven Pro Medium"/>
              </a:rPr>
              <a:t>Locking screws</a:t>
            </a:r>
          </a:p>
          <a:p>
            <a:r>
              <a:rPr lang="en-US" sz="1600" dirty="0">
                <a:latin typeface="Maven Pro Medium"/>
              </a:rPr>
              <a:t>1mm</a:t>
            </a:r>
          </a:p>
          <a:p>
            <a:r>
              <a:rPr lang="en-US" sz="1600" dirty="0">
                <a:latin typeface="Maven Pro Medium"/>
              </a:rPr>
              <a:t>5 </a:t>
            </a:r>
            <a:r>
              <a:rPr lang="el-GR" sz="1600" dirty="0">
                <a:latin typeface="Maven Pro Medium"/>
              </a:rPr>
              <a:t>μ</a:t>
            </a:r>
            <a:r>
              <a:rPr lang="en-US" sz="1600" dirty="0">
                <a:latin typeface="Maven Pro Medium"/>
              </a:rPr>
              <a:t>m</a:t>
            </a:r>
          </a:p>
          <a:p>
            <a:r>
              <a:rPr lang="en-US" sz="1600" dirty="0">
                <a:latin typeface="Maven Pro Medium"/>
              </a:rPr>
              <a:t>21 mm</a:t>
            </a:r>
          </a:p>
          <a:p>
            <a:r>
              <a:rPr lang="en-US" sz="1600" dirty="0">
                <a:latin typeface="Maven Pro Medium"/>
              </a:rPr>
              <a:t>±5 mm</a:t>
            </a:r>
          </a:p>
          <a:p>
            <a:endParaRPr lang="en-US" sz="1600" dirty="0">
              <a:latin typeface="Maven Pro Medium"/>
            </a:endParaRPr>
          </a:p>
          <a:p>
            <a:endParaRPr lang="en-US" sz="1600" dirty="0">
              <a:latin typeface="Maven Pro Medium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00BCF3-8542-4D7B-A7D0-E2588C8F1B46}"/>
              </a:ext>
            </a:extLst>
          </p:cNvPr>
          <p:cNvSpPr/>
          <p:nvPr/>
        </p:nvSpPr>
        <p:spPr>
          <a:xfrm>
            <a:off x="2471853" y="3623846"/>
            <a:ext cx="58591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Maven Pro Medium"/>
              </a:rPr>
              <a:t>Minimal stick-and-slip,    Easy and straightforward to use</a:t>
            </a:r>
          </a:p>
        </p:txBody>
      </p:sp>
      <p:pic>
        <p:nvPicPr>
          <p:cNvPr id="13" name="Picture 3" descr="C:\Users\bensom\Documents\1_Bengt jobb\bengt jobb o lite spinn 074.JPG">
            <a:extLst>
              <a:ext uri="{FF2B5EF4-FFF2-40B4-BE49-F238E27FC236}">
                <a16:creationId xmlns:a16="http://schemas.microsoft.com/office/drawing/2014/main" id="{4E0C4AE8-58F5-72E2-8A4D-E81021B8B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95" t="27489" r="-1618" b="24260"/>
          <a:stretch/>
        </p:blipFill>
        <p:spPr bwMode="auto">
          <a:xfrm>
            <a:off x="7133784" y="5012192"/>
            <a:ext cx="2748480" cy="95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bensom\Documents\1_Bengt jobb\bengt jobb o lite spinn 084.JPG">
            <a:extLst>
              <a:ext uri="{FF2B5EF4-FFF2-40B4-BE49-F238E27FC236}">
                <a16:creationId xmlns:a16="http://schemas.microsoft.com/office/drawing/2014/main" id="{720F4FF5-F8A7-1BB1-3140-CB9F5F8D42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65"/>
          <a:stretch/>
        </p:blipFill>
        <p:spPr bwMode="auto">
          <a:xfrm>
            <a:off x="3005253" y="4102414"/>
            <a:ext cx="1654228" cy="188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ubrik 1">
            <a:extLst>
              <a:ext uri="{FF2B5EF4-FFF2-40B4-BE49-F238E27FC236}">
                <a16:creationId xmlns:a16="http://schemas.microsoft.com/office/drawing/2014/main" id="{0FC9CAE1-7FCF-771D-CCB6-C76003468585}"/>
              </a:ext>
            </a:extLst>
          </p:cNvPr>
          <p:cNvSpPr txBox="1">
            <a:spLocks/>
          </p:cNvSpPr>
          <p:nvPr/>
        </p:nvSpPr>
        <p:spPr>
          <a:xfrm>
            <a:off x="640097" y="98068"/>
            <a:ext cx="7593294" cy="838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4400" dirty="0">
                <a:solidFill>
                  <a:srgbClr val="000000"/>
                </a:solidFill>
                <a:latin typeface="Maven Pro Medium"/>
              </a:rPr>
              <a:t>Alignment system</a:t>
            </a:r>
          </a:p>
        </p:txBody>
      </p:sp>
    </p:spTree>
    <p:extLst>
      <p:ext uri="{BB962C8B-B14F-4D97-AF65-F5344CB8AC3E}">
        <p14:creationId xmlns:p14="http://schemas.microsoft.com/office/powerpoint/2010/main" val="43848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12610-8EC4-CC0F-AF44-DA987C0E8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98C94E-F2E3-47AA-2A04-233B68BE82A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>
                <a:latin typeface="Maven Pro Medium"/>
              </a:rPr>
              <a:pPr/>
              <a:t>28</a:t>
            </a:fld>
            <a:endParaRPr lang="en-GB">
              <a:latin typeface="Maven Pro Medium"/>
            </a:endParaRPr>
          </a:p>
        </p:txBody>
      </p:sp>
      <p:sp>
        <p:nvSpPr>
          <p:cNvPr id="2" name="PlaceHolder 1">
            <a:extLst>
              <a:ext uri="{FF2B5EF4-FFF2-40B4-BE49-F238E27FC236}">
                <a16:creationId xmlns:a16="http://schemas.microsoft.com/office/drawing/2014/main" id="{FDA36F23-7CF0-4103-EE14-72A851423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760" y="277920"/>
            <a:ext cx="1048104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3600" b="1" strike="noStrike" spc="-1">
                <a:solidFill>
                  <a:srgbClr val="000000"/>
                </a:solidFill>
                <a:latin typeface="Maven Pro Medium"/>
              </a:rPr>
              <a:t>Updated error model: magnitudes</a:t>
            </a:r>
            <a:endParaRPr lang="en-GB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5E7833C-C76F-724F-BBEB-8287CD008DD1}"/>
              </a:ext>
            </a:extLst>
          </p:cNvPr>
          <p:cNvSpPr txBox="1">
            <a:spLocks/>
          </p:cNvSpPr>
          <p:nvPr/>
        </p:nvSpPr>
        <p:spPr>
          <a:xfrm>
            <a:off x="750960" y="1346400"/>
            <a:ext cx="10481040" cy="48960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rgbClr val="000000"/>
                </a:solidFill>
                <a:latin typeface="Maven Pro Medium" pitchFamily="2" charset="77"/>
                <a:ea typeface="+mj-ea"/>
                <a:cs typeface="+mj-cs"/>
              </a:defRPr>
            </a:lvl1pPr>
          </a:lstStyle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en-GB" sz="2000" b="0" i="1" spc="-1">
                <a:latin typeface="Maven Pro Medium"/>
              </a:rPr>
              <a:t>No truly complete error model exists; reality is always more complex</a:t>
            </a:r>
            <a:endParaRPr lang="en-GB" sz="2000" b="0" spc="-1">
              <a:latin typeface="Arial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endParaRPr lang="en-GB" sz="2000" b="0" spc="-1">
              <a:latin typeface="Arial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BA46EFC-1172-8CAE-3012-9FA833EF2D1A}"/>
              </a:ext>
            </a:extLst>
          </p:cNvPr>
          <p:cNvGraphicFramePr/>
          <p:nvPr/>
        </p:nvGraphicFramePr>
        <p:xfrm>
          <a:off x="290520" y="1834560"/>
          <a:ext cx="4892040" cy="3189960"/>
        </p:xfrm>
        <a:graphic>
          <a:graphicData uri="http://schemas.openxmlformats.org/drawingml/2006/table">
            <a:tbl>
              <a:tblPr/>
              <a:tblGrid>
                <a:gridCol w="7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endParaRPr lang="en-GB" sz="900" b="1" strike="noStrike" spc="-1">
                        <a:solidFill>
                          <a:schemeClr val="lt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Magnet misalignment (µm/µrad) [2,3]</a:t>
                      </a:r>
                      <a:endParaRPr lang="en-GB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Girder misalignment</a:t>
                      </a:r>
                      <a:endParaRPr lang="en-GB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(µm/µrad) [1,4]</a:t>
                      </a:r>
                      <a:endParaRPr lang="en-GB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BPM "misalignment"</a:t>
                      </a:r>
                      <a:endParaRPr lang="en-GB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(µm/µrad) [5]</a:t>
                      </a:r>
                      <a:endParaRPr lang="en-GB" sz="11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Sway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4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27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Heave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9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21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Surge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16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Pitch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21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Yaw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21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Roll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100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157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100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Sag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-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20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-</a:t>
                      </a:r>
                      <a:endParaRPr lang="en-GB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TextBox 8">
            <a:extLst>
              <a:ext uri="{FF2B5EF4-FFF2-40B4-BE49-F238E27FC236}">
                <a16:creationId xmlns:a16="http://schemas.microsoft.com/office/drawing/2014/main" id="{3A104ED5-8A29-6EFD-B873-F8BB10DD46A1}"/>
              </a:ext>
            </a:extLst>
          </p:cNvPr>
          <p:cNvSpPr/>
          <p:nvPr/>
        </p:nvSpPr>
        <p:spPr>
          <a:xfrm>
            <a:off x="5233320" y="1733760"/>
            <a:ext cx="6935040" cy="426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600" b="1" strike="noStrike" spc="-1">
                <a:solidFill>
                  <a:schemeClr val="dk1"/>
                </a:solidFill>
                <a:latin typeface="Calibri"/>
                <a:ea typeface="Calibri"/>
              </a:rPr>
              <a:t>Bold </a:t>
            </a:r>
            <a:r>
              <a:rPr lang="en-GB" sz="1600" b="0" strike="noStrike" spc="-1">
                <a:solidFill>
                  <a:schemeClr val="dk1"/>
                </a:solidFill>
                <a:latin typeface="Calibri"/>
                <a:ea typeface="Calibri"/>
              </a:rPr>
              <a:t>– based on data (references below)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600" b="0" strike="noStrike" spc="-1">
                <a:solidFill>
                  <a:schemeClr val="dk1"/>
                </a:solidFill>
                <a:latin typeface="Calibri"/>
                <a:ea typeface="Calibri"/>
              </a:rPr>
              <a:t>(parenthesis) – ignored as impact reasoned to be negligible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600" b="0" strike="noStrike" spc="-1">
                <a:solidFill>
                  <a:srgbClr val="FF0000"/>
                </a:solidFill>
                <a:latin typeface="Calibri"/>
                <a:ea typeface="Calibri"/>
              </a:rPr>
              <a:t>Red</a:t>
            </a:r>
            <a:r>
              <a:rPr lang="en-GB" sz="1600" b="0" strike="noStrike" spc="-1">
                <a:solidFill>
                  <a:schemeClr val="dk1"/>
                </a:solidFill>
                <a:latin typeface="Calibri"/>
                <a:ea typeface="Calibri"/>
              </a:rPr>
              <a:t> – proxy value used (measured BBA reproducibility, i.e. only includes random component)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600" b="0" strike="noStrike" spc="-1">
                <a:solidFill>
                  <a:srgbClr val="0070C0"/>
                </a:solidFill>
                <a:latin typeface="Calibri"/>
                <a:ea typeface="Calibri"/>
              </a:rPr>
              <a:t>Blue</a:t>
            </a:r>
            <a:r>
              <a:rPr lang="en-GB" sz="1600" b="0" strike="noStrike" spc="-1">
                <a:solidFill>
                  <a:schemeClr val="dk1"/>
                </a:solidFill>
                <a:latin typeface="Calibri"/>
                <a:ea typeface="Calibri"/>
              </a:rPr>
              <a:t> – unavailable, historical assumption used. NB! Magnet roll errors show up as skew components in evaluation of series production field measurement data.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600" b="1" u="sng" strike="noStrike" spc="-1">
                <a:solidFill>
                  <a:schemeClr val="dk1"/>
                </a:solidFill>
                <a:uFillTx/>
                <a:latin typeface="Calibri"/>
                <a:ea typeface="Calibri"/>
              </a:rPr>
              <a:t>Sources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400" b="0" strike="noStrike" spc="-1">
                <a:solidFill>
                  <a:srgbClr val="008013"/>
                </a:solidFill>
                <a:latin typeface="Arial"/>
                <a:ea typeface="Calibri"/>
              </a:rPr>
              <a:t>Internal MAX IV report by SAM</a:t>
            </a:r>
            <a:endParaRPr lang="en-GB" sz="14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400" b="0" strike="noStrike" spc="-1">
                <a:solidFill>
                  <a:srgbClr val="008013"/>
                </a:solidFill>
                <a:latin typeface="Arial"/>
                <a:ea typeface="Calibri"/>
              </a:rPr>
              <a:t>M. Johansson et al., "Magnet design for a low-emittance storage ring", Journal of Synch. Rad., July 2014</a:t>
            </a:r>
            <a:endParaRPr lang="en-GB" sz="14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400" b="0" strike="noStrike" spc="-1">
                <a:solidFill>
                  <a:srgbClr val="008013"/>
                </a:solidFill>
                <a:latin typeface="Arial"/>
                <a:ea typeface="Calibri"/>
              </a:rPr>
              <a:t>M. Johansson et al., "MAX IV 3 GeV STORAGE RING MAGNET BLOCK PRODUCTION SERIES MEASUREMENT RESULTS", Proc. of IPAC 2015</a:t>
            </a:r>
            <a:endParaRPr lang="en-GB" sz="14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400" b="0" strike="noStrike" spc="-1">
                <a:solidFill>
                  <a:srgbClr val="008013"/>
                </a:solidFill>
                <a:latin typeface="Arial"/>
                <a:ea typeface="Calibri"/>
              </a:rPr>
              <a:t>Internal communication, Design Office</a:t>
            </a:r>
            <a:endParaRPr lang="en-GB" sz="14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400" b="0" strike="noStrike" spc="-1">
                <a:solidFill>
                  <a:srgbClr val="008013"/>
                </a:solidFill>
                <a:latin typeface="Arial"/>
                <a:ea typeface="Calibri"/>
              </a:rPr>
              <a:t>Experimental data</a:t>
            </a:r>
            <a:endParaRPr lang="en-GB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>
            <a:extLst>
              <a:ext uri="{FF2B5EF4-FFF2-40B4-BE49-F238E27FC236}">
                <a16:creationId xmlns:a16="http://schemas.microsoft.com/office/drawing/2014/main" id="{A381E839-250C-D83F-6BD2-05143001AB1E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D499DA-17F6-4348-AD47-A46E43908FF2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46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BCB47-5441-1C15-5970-D62072422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2" y="317594"/>
            <a:ext cx="10481930" cy="1325563"/>
          </a:xfrm>
        </p:spPr>
        <p:txBody>
          <a:bodyPr/>
          <a:lstStyle/>
          <a:p>
            <a:r>
              <a:rPr lang="en-GB" dirty="0"/>
              <a:t>What is our error model?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A33DC1B-66F3-5A24-9F63-4AD1877194F7}"/>
              </a:ext>
            </a:extLst>
          </p:cNvPr>
          <p:cNvGrpSpPr/>
          <p:nvPr/>
        </p:nvGrpSpPr>
        <p:grpSpPr>
          <a:xfrm>
            <a:off x="221052" y="2520823"/>
            <a:ext cx="3486813" cy="3180845"/>
            <a:chOff x="277074" y="2201982"/>
            <a:chExt cx="3766896" cy="3180845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159764E-6D4C-68BC-ED48-6E9823ADC63F}"/>
                </a:ext>
              </a:extLst>
            </p:cNvPr>
            <p:cNvSpPr/>
            <p:nvPr/>
          </p:nvSpPr>
          <p:spPr>
            <a:xfrm>
              <a:off x="694964" y="2201982"/>
              <a:ext cx="2931120" cy="26162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A2B641-AFAF-63A9-F6F6-A7CB415A4872}"/>
                </a:ext>
              </a:extLst>
            </p:cNvPr>
            <p:cNvSpPr txBox="1"/>
            <p:nvPr/>
          </p:nvSpPr>
          <p:spPr>
            <a:xfrm>
              <a:off x="277074" y="4336387"/>
              <a:ext cx="3766896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Misalignment</a:t>
              </a:r>
              <a:r>
                <a:rPr lang="en-US" sz="1100" dirty="0"/>
                <a:t> </a:t>
              </a:r>
            </a:p>
            <a:p>
              <a:pPr algn="ctr"/>
              <a:endParaRPr lang="en-US" sz="1100" dirty="0"/>
            </a:p>
            <a:p>
              <a:pPr algn="ctr"/>
              <a:r>
                <a:rPr lang="en-US" sz="1100" dirty="0"/>
                <a:t>Misalignment could be larger that alignment uncertainty because of additional errors related to building deformation over time, temperature, fiducialization, etc. 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31D665E-3EDC-D40A-E561-415FDBCCB652}"/>
                </a:ext>
              </a:extLst>
            </p:cNvPr>
            <p:cNvSpPr/>
            <p:nvPr/>
          </p:nvSpPr>
          <p:spPr>
            <a:xfrm>
              <a:off x="954109" y="2371495"/>
              <a:ext cx="2039916" cy="17272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0A5EA4-8B64-94AD-A709-4DE06E056E48}"/>
                </a:ext>
              </a:extLst>
            </p:cNvPr>
            <p:cNvSpPr txBox="1"/>
            <p:nvPr/>
          </p:nvSpPr>
          <p:spPr>
            <a:xfrm>
              <a:off x="1201948" y="2610615"/>
              <a:ext cx="1544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alignment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2495B30-28B7-23BA-30E8-A0C9CFA9C97D}"/>
                </a:ext>
              </a:extLst>
            </p:cNvPr>
            <p:cNvSpPr/>
            <p:nvPr/>
          </p:nvSpPr>
          <p:spPr>
            <a:xfrm>
              <a:off x="1412239" y="3030616"/>
              <a:ext cx="1496571" cy="796768"/>
            </a:xfrm>
            <a:prstGeom prst="ellipse">
              <a:avLst/>
            </a:prstGeom>
            <a:solidFill>
              <a:srgbClr val="FF00FF">
                <a:alpha val="65882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3C3AD0-5565-6B92-163D-D5AE0E74FFB3}"/>
                </a:ext>
              </a:extLst>
            </p:cNvPr>
            <p:cNvSpPr txBox="1"/>
            <p:nvPr/>
          </p:nvSpPr>
          <p:spPr>
            <a:xfrm>
              <a:off x="1350209" y="3244334"/>
              <a:ext cx="1620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measurement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DB447E5-1E9C-1DC5-3DDA-E67AD1646FBF}"/>
              </a:ext>
            </a:extLst>
          </p:cNvPr>
          <p:cNvSpPr txBox="1"/>
          <p:nvPr/>
        </p:nvSpPr>
        <p:spPr>
          <a:xfrm>
            <a:off x="4415763" y="1951672"/>
            <a:ext cx="69665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Alignment uncertainty model: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Total </a:t>
            </a:r>
            <a:r>
              <a:rPr lang="en-US" dirty="0"/>
              <a:t>(includes the waviness, this is not relevant for realignment)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Local </a:t>
            </a:r>
            <a:r>
              <a:rPr lang="en-US" dirty="0"/>
              <a:t>(where nominal points are used to remove the stack-up error)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highlight>
                  <a:srgbClr val="FFFF00"/>
                </a:highlight>
              </a:rPr>
              <a:t>Absolute</a:t>
            </a:r>
            <a:r>
              <a:rPr lang="en-US" dirty="0">
                <a:highlight>
                  <a:srgbClr val="FFFF00"/>
                </a:highlight>
              </a:rPr>
              <a:t> (to the network)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Relative</a:t>
            </a:r>
            <a:r>
              <a:rPr lang="en-US" dirty="0"/>
              <a:t> (cell-to-cell)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A74355-316E-1515-EAC5-6E4565A59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041" y="3596398"/>
            <a:ext cx="4887159" cy="199481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D9BF17D9-417D-1C6E-EF9C-C9E3BD99E8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0928" y="3483687"/>
            <a:ext cx="3221785" cy="241896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0BE12A8-D4BA-325A-171C-EBF99332593F}"/>
              </a:ext>
            </a:extLst>
          </p:cNvPr>
          <p:cNvSpPr/>
          <p:nvPr/>
        </p:nvSpPr>
        <p:spPr>
          <a:xfrm>
            <a:off x="8915400" y="4287210"/>
            <a:ext cx="1225550" cy="130507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3A22253-7524-3E4B-5BD2-6F5D7AB58F81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4679950" y="4857750"/>
            <a:ext cx="4235450" cy="81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9D1B1D8-694C-14BD-082B-B1224E46509C}"/>
              </a:ext>
            </a:extLst>
          </p:cNvPr>
          <p:cNvCxnSpPr>
            <a:cxnSpLocks/>
          </p:cNvCxnSpPr>
          <p:nvPr/>
        </p:nvCxnSpPr>
        <p:spPr>
          <a:xfrm flipV="1">
            <a:off x="2468458" y="2207802"/>
            <a:ext cx="1947305" cy="7907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BA102DF-D797-FA82-A6B9-ACFF86D877F0}"/>
              </a:ext>
            </a:extLst>
          </p:cNvPr>
          <p:cNvSpPr txBox="1"/>
          <p:nvPr/>
        </p:nvSpPr>
        <p:spPr>
          <a:xfrm>
            <a:off x="7828739" y="5591210"/>
            <a:ext cx="341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These values are given for</a:t>
            </a:r>
            <a:r>
              <a:rPr lang="en-US" sz="1400" dirty="0">
                <a:solidFill>
                  <a:srgbClr val="FF0000"/>
                </a:solidFill>
              </a:rPr>
              <a:t> 3.5m, </a:t>
            </a:r>
            <a:r>
              <a:rPr lang="en-US" sz="1400" dirty="0"/>
              <a:t>and a fiducial absolute uncertainty of </a:t>
            </a:r>
            <a:r>
              <a:rPr lang="en-US" sz="1400" dirty="0">
                <a:solidFill>
                  <a:srgbClr val="FF0000"/>
                </a:solidFill>
              </a:rPr>
              <a:t>63 µm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1B1DD3-11BA-C861-4FD2-4875E5DC0A57}"/>
              </a:ext>
            </a:extLst>
          </p:cNvPr>
          <p:cNvSpPr txBox="1"/>
          <p:nvPr/>
        </p:nvSpPr>
        <p:spPr>
          <a:xfrm>
            <a:off x="1421405" y="2082665"/>
            <a:ext cx="13852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Local error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56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063E95D-EA05-FE0B-27BE-0729964BE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4558F-5597-D5C1-905D-8D9A7E65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707" y="-66831"/>
            <a:ext cx="10481930" cy="1325563"/>
          </a:xfrm>
        </p:spPr>
        <p:txBody>
          <a:bodyPr/>
          <a:lstStyle/>
          <a:p>
            <a:r>
              <a:rPr lang="en-US" dirty="0"/>
              <a:t>Preliminary Results (absolute uncertainty)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C57989-17B5-EA82-20A3-85F320444D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5460"/>
          <a:stretch>
            <a:fillRect/>
          </a:stretch>
        </p:blipFill>
        <p:spPr>
          <a:xfrm>
            <a:off x="2328007" y="1144402"/>
            <a:ext cx="6964059" cy="28105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3A1649-9679-2308-3718-DB2C3ADD4CFB}"/>
              </a:ext>
            </a:extLst>
          </p:cNvPr>
          <p:cNvSpPr txBox="1"/>
          <p:nvPr/>
        </p:nvSpPr>
        <p:spPr>
          <a:xfrm>
            <a:off x="528726" y="4063640"/>
            <a:ext cx="106852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At roughly </a:t>
            </a:r>
            <a:r>
              <a:rPr lang="en-GB" sz="1600" b="1" dirty="0"/>
              <a:t>3.5 m</a:t>
            </a:r>
            <a:r>
              <a:rPr lang="en-GB" sz="1600" dirty="0"/>
              <a:t>, considering </a:t>
            </a:r>
            <a:r>
              <a:rPr lang="en-US" sz="1600" dirty="0"/>
              <a:t>the network uncertainty (30</a:t>
            </a:r>
            <a:r>
              <a:rPr lang="en-GB" sz="1600" dirty="0"/>
              <a:t> </a:t>
            </a:r>
            <a:r>
              <a:rPr lang="en-US" sz="1600" dirty="0"/>
              <a:t>µm) and the manual uncertainty (16.7 µm), the absolute uncertainty is obtained as </a:t>
            </a:r>
            <a:r>
              <a:rPr lang="en-US" sz="1600" b="1" dirty="0"/>
              <a:t>53 µm</a:t>
            </a:r>
            <a:r>
              <a:rPr lang="en-US" sz="16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7B1B500-6CD1-FAF5-6DBE-BD2CCC8D6BCF}"/>
                  </a:ext>
                </a:extLst>
              </p:cNvPr>
              <p:cNvSpPr txBox="1"/>
              <p:nvPr/>
            </p:nvSpPr>
            <p:spPr>
              <a:xfrm>
                <a:off x="2881766" y="4807622"/>
                <a:ext cx="6141874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𝑓𝑎𝑐𝑡𝑜𝑟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𝑠𝑎𝑓𝑒𝑡𝑦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𝑐𝑜𝑛𝑠𝑒𝑟𝑣𝑎𝑡𝑖𝑣𝑒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𝑠𝑖𝑚𝑢𝑙𝑎𝑡𝑖𝑜𝑛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𝑚𝑒𝑎𝑠𝑢𝑟𝑒𝑚𝑒𝑛𝑡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63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53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120%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7B1B500-6CD1-FAF5-6DBE-BD2CCC8D6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1766" y="4807622"/>
                <a:ext cx="6141874" cy="5259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C20E3BFD-BEED-A83B-4FF8-899D959F184D}"/>
              </a:ext>
            </a:extLst>
          </p:cNvPr>
          <p:cNvSpPr/>
          <p:nvPr/>
        </p:nvSpPr>
        <p:spPr>
          <a:xfrm>
            <a:off x="2899934" y="2804908"/>
            <a:ext cx="550103" cy="551164"/>
          </a:xfrm>
          <a:prstGeom prst="rect">
            <a:avLst/>
          </a:prstGeom>
          <a:noFill/>
          <a:ln w="28575">
            <a:solidFill>
              <a:schemeClr val="accent4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71F130F-29F7-3606-3A5D-5BA4A66163C0}"/>
              </a:ext>
            </a:extLst>
          </p:cNvPr>
          <p:cNvCxnSpPr>
            <a:cxnSpLocks/>
          </p:cNvCxnSpPr>
          <p:nvPr/>
        </p:nvCxnSpPr>
        <p:spPr>
          <a:xfrm flipH="1">
            <a:off x="2092461" y="3369432"/>
            <a:ext cx="1082524" cy="744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B95A0D4-E78C-2E00-9A65-B223235F9FF7}"/>
              </a:ext>
            </a:extLst>
          </p:cNvPr>
          <p:cNvSpPr txBox="1"/>
          <p:nvPr/>
        </p:nvSpPr>
        <p:spPr>
          <a:xfrm>
            <a:off x="4705582" y="3840004"/>
            <a:ext cx="265741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Across one achromat</a:t>
            </a:r>
          </a:p>
        </p:txBody>
      </p:sp>
    </p:spTree>
    <p:extLst>
      <p:ext uri="{BB962C8B-B14F-4D97-AF65-F5344CB8AC3E}">
        <p14:creationId xmlns:p14="http://schemas.microsoft.com/office/powerpoint/2010/main" val="360507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48E198-29D6-4919-960D-AB46316E0B98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3729fb18-5a44-48ee-9bfa-999b37c5a47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188E614-E460-4150-A04B-3836C15D1313}"/>
</file>

<file path=customXml/itemProps3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aa68094-6104-41a6-b443-d4b52451f617}" enabled="0" method="" siteId="{7aa68094-6104-41a6-b443-d4b52451f61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TotalTime>22235</TotalTime>
  <Words>2007</Words>
  <Application>Microsoft Office PowerPoint</Application>
  <PresentationFormat>Widescreen</PresentationFormat>
  <Paragraphs>423</Paragraphs>
  <Slides>30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DengXian</vt:lpstr>
      <vt:lpstr>Maven Pro Medium</vt:lpstr>
      <vt:lpstr>OpenSymbol</vt:lpstr>
      <vt:lpstr>Arial</vt:lpstr>
      <vt:lpstr>Calibri</vt:lpstr>
      <vt:lpstr>Cambria Math</vt:lpstr>
      <vt:lpstr>Open Sans Light</vt:lpstr>
      <vt:lpstr>Symbol</vt:lpstr>
      <vt:lpstr>Wingdings</vt:lpstr>
      <vt:lpstr>MAX IV</vt:lpstr>
      <vt:lpstr>Survey and Alignment Strategy for MAX 4U</vt:lpstr>
      <vt:lpstr>Outline 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Preliminary Results (relative uncertainty)</vt:lpstr>
      <vt:lpstr>Outline</vt:lpstr>
      <vt:lpstr>PowerPoint Presentation</vt:lpstr>
      <vt:lpstr>Thank you</vt:lpstr>
      <vt:lpstr>Complementary Material </vt:lpstr>
      <vt:lpstr>PowerPoint Presentation</vt:lpstr>
      <vt:lpstr>PowerPoint Presentation</vt:lpstr>
      <vt:lpstr>Updated error model: magnitudes</vt:lpstr>
      <vt:lpstr>What is our error model?</vt:lpstr>
      <vt:lpstr>Preliminary Results (absolute uncertainty)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lastModifiedBy>Keyu Zhou</cp:lastModifiedBy>
  <cp:revision>711</cp:revision>
  <cp:lastPrinted>2023-12-11T14:42:34Z</cp:lastPrinted>
  <dcterms:created xsi:type="dcterms:W3CDTF">2022-05-19T12:39:22Z</dcterms:created>
  <dcterms:modified xsi:type="dcterms:W3CDTF">2026-10-01T13:31:40Z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</Properties>
</file>