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60" r:id="rId5"/>
    <p:sldId id="1670" r:id="rId6"/>
    <p:sldId id="263" r:id="rId7"/>
    <p:sldId id="267" r:id="rId8"/>
    <p:sldId id="1660" r:id="rId9"/>
    <p:sldId id="1675" r:id="rId10"/>
    <p:sldId id="380" r:id="rId11"/>
    <p:sldId id="1678" r:id="rId12"/>
    <p:sldId id="1677" r:id="rId13"/>
    <p:sldId id="266" r:id="rId14"/>
    <p:sldId id="1679" r:id="rId15"/>
    <p:sldId id="1674" r:id="rId16"/>
    <p:sldId id="1672" r:id="rId17"/>
    <p:sldId id="1681" r:id="rId18"/>
    <p:sldId id="268" r:id="rId19"/>
    <p:sldId id="1680" r:id="rId20"/>
    <p:sldId id="1671" r:id="rId21"/>
    <p:sldId id="16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4CD23-92F6-4999-A308-5A976ABD19D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9599D-92A3-4EA6-8FD1-765947C57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20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5839EF-EF2D-A244-8B03-02564FD387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25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693E3-0213-71C3-C851-F7B12485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09646-F226-EEB1-5182-06D0D1B5E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0A9A4-66A8-BBE2-888C-4F19B9C4F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6E53E-7A87-7286-4741-48D2C81E5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AA0D0-2A4D-450A-B30B-B34169C53A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8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733" y="109090"/>
            <a:ext cx="11505346" cy="867022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759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7779C-EA03-1504-9D95-FFD1EE87BB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2469" y="6317845"/>
            <a:ext cx="1780952" cy="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5EF5AA-2877-CEF8-8D95-2DB3181F9064}"/>
              </a:ext>
            </a:extLst>
          </p:cNvPr>
          <p:cNvCxnSpPr/>
          <p:nvPr userDrawn="1"/>
        </p:nvCxnSpPr>
        <p:spPr>
          <a:xfrm>
            <a:off x="224287" y="690114"/>
            <a:ext cx="1196771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7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54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628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883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4418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9166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75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188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7778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81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E07C-D2B4-4EDF-FDE8-D68262676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F43FAC-317E-7FD6-F115-03301E382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65BDB-268F-3372-E1FF-39B80E91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C71F-7110-4603-8F29-E459B21B86E0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7BE04-1229-5AC7-2C19-A513989B9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M.Breitfeller 8/26/26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4AF61-89D6-470A-9663-43EB0B9E2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2E2E-EDD1-4018-9594-772FF71A7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8A15A-854F-D049-8A2C-6BAF2CFD5A9E}"/>
              </a:ext>
            </a:extLst>
          </p:cNvPr>
          <p:cNvSpPr txBox="1">
            <a:spLocks/>
          </p:cNvSpPr>
          <p:nvPr userDrawn="1"/>
        </p:nvSpPr>
        <p:spPr>
          <a:xfrm>
            <a:off x="6417606" y="6310312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3A556B-7C63-244D-9B7C-B0EA8042B330}" type="slidenum">
              <a:rPr lang="en-US" sz="1200" smtClean="0"/>
              <a:pPr/>
              <a:t>‹#›</a:t>
            </a:fld>
            <a:endParaRPr lang="en-US" sz="12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CAA5A0-8FAD-3955-4511-27EE87FA1633}"/>
              </a:ext>
            </a:extLst>
          </p:cNvPr>
          <p:cNvCxnSpPr>
            <a:cxnSpLocks/>
          </p:cNvCxnSpPr>
          <p:nvPr userDrawn="1"/>
        </p:nvCxnSpPr>
        <p:spPr>
          <a:xfrm>
            <a:off x="0" y="759125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1EC7A78-4022-2C30-F93A-DA2D4C6A0749}"/>
              </a:ext>
            </a:extLst>
          </p:cNvPr>
          <p:cNvSpPr txBox="1"/>
          <p:nvPr userDrawn="1"/>
        </p:nvSpPr>
        <p:spPr>
          <a:xfrm>
            <a:off x="4551680" y="6245502"/>
            <a:ext cx="11929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S. Sharma</a:t>
            </a:r>
          </a:p>
          <a:p>
            <a:r>
              <a:rPr lang="en-US" sz="1100" dirty="0"/>
              <a:t>October 6,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A2433-B928-58BF-716A-499573AFC6E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331706" y="6310312"/>
            <a:ext cx="1780952" cy="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4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36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732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EBEC8C9-6BA0-F4DE-3145-7399485FFFA8}"/>
              </a:ext>
            </a:extLst>
          </p:cNvPr>
          <p:cNvSpPr txBox="1"/>
          <p:nvPr/>
        </p:nvSpPr>
        <p:spPr>
          <a:xfrm>
            <a:off x="1186430" y="2502756"/>
            <a:ext cx="91669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Alignment of Complex-Bend Magnets, Magnetic Measurement Lab and Temperature Stability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786EEB-D6EE-BAF9-EBF5-878DD8EA8EE8}"/>
              </a:ext>
            </a:extLst>
          </p:cNvPr>
          <p:cNvSpPr txBox="1"/>
          <p:nvPr/>
        </p:nvSpPr>
        <p:spPr>
          <a:xfrm>
            <a:off x="2748106" y="5405911"/>
            <a:ext cx="708389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ea typeface="+mn-lt"/>
                <a:cs typeface="+mn-lt"/>
              </a:rPr>
              <a:t>This information is controlled by the U.S. Department of Commerce Export Administration Regulations 15 CFR Parts 730-774 as EAR99 Technology.</a:t>
            </a:r>
            <a:endParaRPr lang="en-US" sz="1000" dirty="0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D6F275-E470-A084-0B37-E391C0B0D178}"/>
              </a:ext>
            </a:extLst>
          </p:cNvPr>
          <p:cNvSpPr txBox="1"/>
          <p:nvPr/>
        </p:nvSpPr>
        <p:spPr>
          <a:xfrm>
            <a:off x="5037680" y="4042982"/>
            <a:ext cx="1853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Sushil Sharma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NSLS-II/BNL</a:t>
            </a:r>
          </a:p>
        </p:txBody>
      </p:sp>
    </p:spTree>
    <p:extLst>
      <p:ext uri="{BB962C8B-B14F-4D97-AF65-F5344CB8AC3E}">
        <p14:creationId xmlns:p14="http://schemas.microsoft.com/office/powerpoint/2010/main" val="49112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F3E0-529D-F584-0681-9622733D4F3A}"/>
              </a:ext>
            </a:extLst>
          </p:cNvPr>
          <p:cNvSpPr txBox="1">
            <a:spLocks/>
          </p:cNvSpPr>
          <p:nvPr/>
        </p:nvSpPr>
        <p:spPr>
          <a:xfrm>
            <a:off x="452582" y="1034658"/>
            <a:ext cx="11194473" cy="4830433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Aft>
                <a:spcPts val="400"/>
              </a:spcAft>
            </a:pPr>
            <a:endParaRPr lang="en-US" sz="2700" dirty="0"/>
          </a:p>
          <a:p>
            <a:pPr>
              <a:spcAft>
                <a:spcPts val="400"/>
              </a:spcAft>
            </a:pPr>
            <a:r>
              <a:rPr lang="en-US" sz="5100" dirty="0"/>
              <a:t>NSLS-II:</a:t>
            </a:r>
            <a:br>
              <a:rPr lang="en-US" sz="4000" dirty="0"/>
            </a:br>
            <a:endParaRPr lang="en-US" sz="2900" dirty="0"/>
          </a:p>
          <a:p>
            <a:pPr lvl="1">
              <a:spcAft>
                <a:spcPts val="400"/>
              </a:spcAft>
            </a:pPr>
            <a:r>
              <a:rPr lang="en-US" sz="4200" dirty="0"/>
              <a:t>Alignment: Rodger Hubbard, Chenghao Yu</a:t>
            </a:r>
          </a:p>
          <a:p>
            <a:pPr lvl="1">
              <a:spcAft>
                <a:spcPts val="400"/>
              </a:spcAft>
            </a:pPr>
            <a:endParaRPr lang="en-US" sz="4200" dirty="0"/>
          </a:p>
          <a:p>
            <a:pPr lvl="1">
              <a:spcAft>
                <a:spcPts val="400"/>
              </a:spcAft>
            </a:pPr>
            <a:r>
              <a:rPr lang="en-US" sz="4200" dirty="0"/>
              <a:t>Magnetic Measurements: Mark Breitfeller, Rich </a:t>
            </a:r>
            <a:r>
              <a:rPr lang="en-US" sz="4200" dirty="0" err="1"/>
              <a:t>Fausette</a:t>
            </a:r>
            <a:r>
              <a:rPr lang="en-US" sz="4200" dirty="0"/>
              <a:t>, Marco Musardo, Patrick </a:t>
            </a:r>
            <a:r>
              <a:rPr lang="en-US" sz="4200" dirty="0" err="1"/>
              <a:t>N’gotta</a:t>
            </a:r>
            <a:r>
              <a:rPr lang="en-US" sz="4200" dirty="0"/>
              <a:t> </a:t>
            </a:r>
          </a:p>
          <a:p>
            <a:pPr lvl="1">
              <a:spcAft>
                <a:spcPts val="400"/>
              </a:spcAft>
            </a:pPr>
            <a:endParaRPr lang="en-US" sz="4200" dirty="0"/>
          </a:p>
          <a:p>
            <a:pPr lvl="1">
              <a:spcAft>
                <a:spcPts val="400"/>
              </a:spcAft>
            </a:pPr>
            <a:r>
              <a:rPr lang="en-US" sz="4200" dirty="0"/>
              <a:t>Temperature Stability: Lewis Doom, John Gosman</a:t>
            </a:r>
          </a:p>
          <a:p>
            <a:pPr>
              <a:spcAft>
                <a:spcPts val="400"/>
              </a:spcAft>
            </a:pPr>
            <a:endParaRPr lang="en-US" sz="4500" b="0" dirty="0"/>
          </a:p>
          <a:p>
            <a:pPr>
              <a:spcAft>
                <a:spcPts val="400"/>
              </a:spcAft>
            </a:pPr>
            <a:endParaRPr lang="en-US" sz="3800" dirty="0"/>
          </a:p>
          <a:p>
            <a:pPr>
              <a:spcAft>
                <a:spcPts val="400"/>
              </a:spcAft>
            </a:pPr>
            <a:r>
              <a:rPr lang="en-US" sz="5100" dirty="0"/>
              <a:t>APS: </a:t>
            </a:r>
            <a:r>
              <a:rPr lang="en-US" sz="4200" b="0" dirty="0"/>
              <a:t>C. Doose, A. Jain</a:t>
            </a:r>
          </a:p>
          <a:p>
            <a:pPr>
              <a:spcAft>
                <a:spcPts val="400"/>
              </a:spcAft>
            </a:pPr>
            <a:endParaRPr lang="en-US" sz="3200" b="0" dirty="0"/>
          </a:p>
          <a:p>
            <a:pPr>
              <a:spcAft>
                <a:spcPts val="400"/>
              </a:spcAft>
            </a:pPr>
            <a:r>
              <a:rPr lang="en-US" sz="5100" dirty="0" err="1"/>
              <a:t>FermiLab</a:t>
            </a:r>
            <a:r>
              <a:rPr lang="en-US" sz="5100" dirty="0"/>
              <a:t>:</a:t>
            </a:r>
            <a:r>
              <a:rPr lang="en-US" sz="5100" b="0" dirty="0"/>
              <a:t> </a:t>
            </a:r>
            <a:r>
              <a:rPr lang="en-US" sz="4200" b="0" dirty="0"/>
              <a:t>J. DiMarco</a:t>
            </a:r>
            <a:br>
              <a:rPr lang="en-US" sz="2700" dirty="0"/>
            </a:br>
            <a:endParaRPr lang="en-US" sz="2700" dirty="0"/>
          </a:p>
          <a:p>
            <a:pPr>
              <a:spcAft>
                <a:spcPts val="400"/>
              </a:spcAft>
            </a:pPr>
            <a:br>
              <a:rPr lang="en-US" sz="27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1200" dirty="0"/>
            </a:b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36060-4EA8-CB35-D1A4-F89482A35D68}"/>
              </a:ext>
            </a:extLst>
          </p:cNvPr>
          <p:cNvSpPr txBox="1"/>
          <p:nvPr/>
        </p:nvSpPr>
        <p:spPr>
          <a:xfrm>
            <a:off x="4156364" y="138545"/>
            <a:ext cx="330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Acknowledgment</a:t>
            </a:r>
          </a:p>
        </p:txBody>
      </p:sp>
    </p:spTree>
    <p:extLst>
      <p:ext uri="{BB962C8B-B14F-4D97-AF65-F5344CB8AC3E}">
        <p14:creationId xmlns:p14="http://schemas.microsoft.com/office/powerpoint/2010/main" val="254482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DA8DE4-E0FF-5959-A6C5-D600F4B41A8D}"/>
              </a:ext>
            </a:extLst>
          </p:cNvPr>
          <p:cNvSpPr txBox="1"/>
          <p:nvPr/>
        </p:nvSpPr>
        <p:spPr>
          <a:xfrm>
            <a:off x="4876801" y="76201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2EBD2D-F40B-AFAD-F3A6-3416573415D2}"/>
              </a:ext>
            </a:extLst>
          </p:cNvPr>
          <p:cNvSpPr txBox="1"/>
          <p:nvPr/>
        </p:nvSpPr>
        <p:spPr>
          <a:xfrm>
            <a:off x="3352801" y="990601"/>
            <a:ext cx="5987537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Engineering specifications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Magnet alignment</a:t>
            </a:r>
          </a:p>
          <a:p>
            <a:pPr marL="742950" lvl="1" indent="-285750">
              <a:spcAft>
                <a:spcPts val="60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Fiducialization of magnetic axis</a:t>
            </a:r>
          </a:p>
          <a:p>
            <a:pPr marL="742950" lvl="1" indent="-285750">
              <a:spcAft>
                <a:spcPts val="60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Alignment of the fiducials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Magnetic measurement lab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Printed circuit board (PCB) coil magnetic measurement bench and upgrade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PCB coils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Stretched wire bench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Temperature stability in the SR Tunnel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Temporal (with respect to time)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Spatial (with respect to location)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745936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F9912F-5D88-537A-4BC2-D244E0C6C9D8}"/>
              </a:ext>
            </a:extLst>
          </p:cNvPr>
          <p:cNvSpPr txBox="1"/>
          <p:nvPr/>
        </p:nvSpPr>
        <p:spPr>
          <a:xfrm>
            <a:off x="3505199" y="74358"/>
            <a:ext cx="5014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Engineering Specifications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6BA16-DD3E-8D0B-B614-2C13B9BFE798}"/>
              </a:ext>
            </a:extLst>
          </p:cNvPr>
          <p:cNvSpPr txBox="1"/>
          <p:nvPr/>
        </p:nvSpPr>
        <p:spPr>
          <a:xfrm>
            <a:off x="860602" y="1352265"/>
            <a:ext cx="5014513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2-Cell Complex Bend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Magnetic field measurement error</a:t>
            </a:r>
          </a:p>
          <a:p>
            <a:pPr marL="742950" lvl="1" indent="-285750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&lt; 1 unit of harmonics error </a:t>
            </a: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Alignment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µm, rms, ±1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cut-off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 angle, &lt; 0.2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mrad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rms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Vibration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(25, 70) nm rms (X, Y) uncorrelated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SR temperature stability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±0.1 ºC (temporal, local cells 13 and 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02F58-BA33-C6A5-B2E8-8EFADEAAAC00}"/>
              </a:ext>
            </a:extLst>
          </p:cNvPr>
          <p:cNvSpPr txBox="1"/>
          <p:nvPr/>
        </p:nvSpPr>
        <p:spPr>
          <a:xfrm>
            <a:off x="6576613" y="1268441"/>
            <a:ext cx="4542491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NSLSII-U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Magnetic field measurements</a:t>
            </a:r>
          </a:p>
          <a:p>
            <a:pPr marL="742950" lvl="1" indent="-285750"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&lt; 1 unit of harmonics error </a:t>
            </a: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Alignment: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 µm, rms, ±1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cut-off (adjacent PMQs)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 angle, &lt; 0.2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mrad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rms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Vibration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 25 nm rms(X,Y) uncorrelated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SR temperature stability</a:t>
            </a:r>
          </a:p>
          <a:p>
            <a:pPr marL="742950" lvl="1" indent="-285750">
              <a:spcAft>
                <a:spcPts val="600"/>
              </a:spcAft>
              <a:buSzPct val="90000"/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±0.1 ºC (temporal and all 30 cells)</a:t>
            </a:r>
          </a:p>
        </p:txBody>
      </p:sp>
    </p:spTree>
    <p:extLst>
      <p:ext uri="{BB962C8B-B14F-4D97-AF65-F5344CB8AC3E}">
        <p14:creationId xmlns:p14="http://schemas.microsoft.com/office/powerpoint/2010/main" val="151776570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4846-593B-D919-35F8-8250260EF5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18737" y="48313"/>
            <a:ext cx="7724775" cy="754706"/>
          </a:xfrm>
        </p:spPr>
        <p:txBody>
          <a:bodyPr/>
          <a:lstStyle/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Magnet 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041C4-BE57-ECF2-3754-692606BE2B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988564" y="3034337"/>
            <a:ext cx="6588055" cy="2265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Error </a:t>
            </a:r>
            <a:r>
              <a:rPr lang="en-US" altLang="zh-CN" sz="1800" b="1" dirty="0"/>
              <a:t>budget for NSLSII-U</a:t>
            </a:r>
          </a:p>
          <a:p>
            <a:pPr>
              <a:buClr>
                <a:srgbClr val="FF0000"/>
              </a:buClr>
              <a:buSzPct val="120000"/>
            </a:pPr>
            <a:r>
              <a:rPr lang="en-US" altLang="zh-CN" sz="1800" dirty="0"/>
              <a:t>Fiducialization of magnetic axis, ( ~ 5 µm, with CMM), ~ 10 µm with Laser trackers</a:t>
            </a:r>
          </a:p>
          <a:p>
            <a:pPr>
              <a:buClr>
                <a:srgbClr val="FF0000"/>
              </a:buClr>
              <a:buSzPct val="120000"/>
            </a:pPr>
            <a:r>
              <a:rPr lang="en-US" sz="1800" dirty="0"/>
              <a:t>Alignment of the magnets on a common girder (~ 10 </a:t>
            </a:r>
            <a:r>
              <a:rPr lang="en-US" altLang="zh-CN" sz="1800" dirty="0"/>
              <a:t>µm</a:t>
            </a:r>
            <a:r>
              <a:rPr lang="en-US" sz="1800" dirty="0"/>
              <a:t>)</a:t>
            </a:r>
          </a:p>
          <a:p>
            <a:pPr>
              <a:buClr>
                <a:srgbClr val="FF0000"/>
              </a:buClr>
              <a:buSzPct val="120000"/>
            </a:pPr>
            <a:r>
              <a:rPr lang="en-US" sz="1800" dirty="0"/>
              <a:t>Total error &lt; 15 </a:t>
            </a:r>
            <a:r>
              <a:rPr lang="en-US" altLang="zh-CN" sz="1800" dirty="0"/>
              <a:t>µm (rms)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0D7EB5-E3E4-3429-9F63-993AFC591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597" y="1030206"/>
            <a:ext cx="2747418" cy="14876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85DB41-98AB-FDC9-D6AA-A1170DBBE12B}"/>
              </a:ext>
            </a:extLst>
          </p:cNvPr>
          <p:cNvSpPr txBox="1"/>
          <p:nvPr/>
        </p:nvSpPr>
        <p:spPr>
          <a:xfrm>
            <a:off x="4899944" y="2517823"/>
            <a:ext cx="276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Complex-Bend Assembly</a:t>
            </a:r>
          </a:p>
        </p:txBody>
      </p:sp>
    </p:spTree>
    <p:extLst>
      <p:ext uri="{BB962C8B-B14F-4D97-AF65-F5344CB8AC3E}">
        <p14:creationId xmlns:p14="http://schemas.microsoft.com/office/powerpoint/2010/main" val="410586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600065-FD35-A87E-AEF4-5D83B8A9C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791" y="960237"/>
            <a:ext cx="1741873" cy="19953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0F818E8-B5C7-1318-CCCB-5CCB9323FE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1088928"/>
                  </p:ext>
                </p:extLst>
              </p:nvPr>
            </p:nvGraphicFramePr>
            <p:xfrm>
              <a:off x="1623277" y="4244311"/>
              <a:ext cx="8540239" cy="1599864"/>
            </p:xfrm>
            <a:graphic>
              <a:graphicData uri="http://schemas.openxmlformats.org/drawingml/2006/table">
                <a:tbl>
                  <a:tblPr/>
                  <a:tblGrid>
                    <a:gridCol w="4489172">
                      <a:extLst>
                        <a:ext uri="{9D8B030D-6E8A-4147-A177-3AD203B41FA5}">
                          <a16:colId xmlns:a16="http://schemas.microsoft.com/office/drawing/2014/main" val="48997548"/>
                        </a:ext>
                      </a:extLst>
                    </a:gridCol>
                    <a:gridCol w="2161241">
                      <a:extLst>
                        <a:ext uri="{9D8B030D-6E8A-4147-A177-3AD203B41FA5}">
                          <a16:colId xmlns:a16="http://schemas.microsoft.com/office/drawing/2014/main" val="1168212843"/>
                        </a:ext>
                      </a:extLst>
                    </a:gridCol>
                    <a:gridCol w="1889826">
                      <a:extLst>
                        <a:ext uri="{9D8B030D-6E8A-4147-A177-3AD203B41FA5}">
                          <a16:colId xmlns:a16="http://schemas.microsoft.com/office/drawing/2014/main" val="3681988498"/>
                        </a:ext>
                      </a:extLst>
                    </a:gridCol>
                  </a:tblGrid>
                  <a:tr h="492289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Machine Model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Error at</a:t>
                          </a:r>
                        </a:p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 L=500 mm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Error at L=2,500 mm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9224813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ZEISS PRISMO ultra (e.g., 16/24/10)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1.50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5.50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3834304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Hexagon Leitz PMM-C (24.16.10 / Accuracy+)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1.22 to 1.95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3.72 to 6.95 </a:t>
                          </a:r>
                          <a:r>
                            <a:rPr lang="en-US" sz="16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μm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4645974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dirty="0"/>
                            <a:t>Wenzel LH 1210 / 1512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2.61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3.05 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kern="12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7.05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to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8.05 </m:t>
                                </m:r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  <m:r>
                                  <m:rPr>
                                    <m:nor/>
                                  </m:rPr>
                                  <a:rPr lang="en-US" sz="1800" i="0" kern="1200">
                                    <a:solidFill>
                                      <a:schemeClr val="tx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743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0F818E8-B5C7-1318-CCCB-5CCB9323FE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1088928"/>
                  </p:ext>
                </p:extLst>
              </p:nvPr>
            </p:nvGraphicFramePr>
            <p:xfrm>
              <a:off x="1623277" y="4244311"/>
              <a:ext cx="8540239" cy="1599864"/>
            </p:xfrm>
            <a:graphic>
              <a:graphicData uri="http://schemas.openxmlformats.org/drawingml/2006/table">
                <a:tbl>
                  <a:tblPr/>
                  <a:tblGrid>
                    <a:gridCol w="4489172">
                      <a:extLst>
                        <a:ext uri="{9D8B030D-6E8A-4147-A177-3AD203B41FA5}">
                          <a16:colId xmlns:a16="http://schemas.microsoft.com/office/drawing/2014/main" val="48997548"/>
                        </a:ext>
                      </a:extLst>
                    </a:gridCol>
                    <a:gridCol w="2161241">
                      <a:extLst>
                        <a:ext uri="{9D8B030D-6E8A-4147-A177-3AD203B41FA5}">
                          <a16:colId xmlns:a16="http://schemas.microsoft.com/office/drawing/2014/main" val="1168212843"/>
                        </a:ext>
                      </a:extLst>
                    </a:gridCol>
                    <a:gridCol w="1889826">
                      <a:extLst>
                        <a:ext uri="{9D8B030D-6E8A-4147-A177-3AD203B41FA5}">
                          <a16:colId xmlns:a16="http://schemas.microsoft.com/office/drawing/2014/main" val="3681988498"/>
                        </a:ext>
                      </a:extLst>
                    </a:gridCol>
                  </a:tblGrid>
                  <a:tr h="497205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2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Machine Model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Error at</a:t>
                          </a:r>
                        </a:p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 L=500 mm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Error at L=2,500 mm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9224813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ZEISS PRISMO ultra (e.g., 16/24/10)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1.50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5.50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3834304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Hexagon Leitz PMM-C (24.16.10 / Accuracy+)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1.22 to 1.95 μm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3.72 to 6.95 </a:t>
                          </a:r>
                          <a:r>
                            <a:rPr lang="en-US" sz="16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μm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4645974"/>
                      </a:ext>
                    </a:extLst>
                  </a:tr>
                  <a:tr h="367553">
                    <a:tc>
                      <a:txBody>
                        <a:bodyPr/>
                        <a:lstStyle/>
                        <a:p>
                          <a:pPr algn="l" fontAlgn="b">
                            <a:buNone/>
                          </a:pPr>
                          <a:r>
                            <a:rPr lang="en-US" sz="1600" dirty="0"/>
                            <a:t>Wenzel LH 1210 / 1512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7887" t="-353333" r="-87606" b="-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2581" t="-353333" r="-323" b="-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7436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3D1ECE2-2C46-8D96-38E0-72FDBB636FC5}"/>
              </a:ext>
            </a:extLst>
          </p:cNvPr>
          <p:cNvSpPr txBox="1"/>
          <p:nvPr/>
        </p:nvSpPr>
        <p:spPr>
          <a:xfrm>
            <a:off x="1182328" y="3058161"/>
            <a:ext cx="2298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ZEISS PRISMO ultra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11F069-4A01-59ED-F779-4C82FA098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475" y="1047140"/>
            <a:ext cx="1245557" cy="20110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F3ACD9-E79F-B850-7EB7-E4CAF30B2119}"/>
              </a:ext>
            </a:extLst>
          </p:cNvPr>
          <p:cNvSpPr txBox="1"/>
          <p:nvPr/>
        </p:nvSpPr>
        <p:spPr>
          <a:xfrm>
            <a:off x="4112342" y="3149223"/>
            <a:ext cx="2298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Hexagon Leitz PMM-C 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C4A8DE4-4F4A-1B08-92E6-925AE09A9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275" y="984301"/>
            <a:ext cx="1411028" cy="2136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8FD27F-793D-AFF2-8420-F1C5FCB19D00}"/>
              </a:ext>
            </a:extLst>
          </p:cNvPr>
          <p:cNvSpPr txBox="1"/>
          <p:nvPr/>
        </p:nvSpPr>
        <p:spPr>
          <a:xfrm>
            <a:off x="7455310" y="3121001"/>
            <a:ext cx="26915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buNone/>
            </a:pPr>
            <a:r>
              <a:rPr lang="en-US" sz="1600" dirty="0"/>
              <a:t>Wenzel LH 1210 / 1512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1C0F42-D769-7253-D175-ED9C8B28440D}"/>
              </a:ext>
            </a:extLst>
          </p:cNvPr>
          <p:cNvSpPr txBox="1"/>
          <p:nvPr/>
        </p:nvSpPr>
        <p:spPr>
          <a:xfrm>
            <a:off x="6096000" y="3828887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Fiducialization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95BB8A-7CAF-37D8-D8C0-B1863825A14A}"/>
              </a:ext>
            </a:extLst>
          </p:cNvPr>
          <p:cNvSpPr txBox="1"/>
          <p:nvPr/>
        </p:nvSpPr>
        <p:spPr>
          <a:xfrm>
            <a:off x="8396749" y="378393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Alignment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0F4A73-CA6F-941A-345F-C31B0161C86E}"/>
              </a:ext>
            </a:extLst>
          </p:cNvPr>
          <p:cNvSpPr txBox="1"/>
          <p:nvPr/>
        </p:nvSpPr>
        <p:spPr>
          <a:xfrm>
            <a:off x="3676684" y="100122"/>
            <a:ext cx="49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CMM for Magnet Alignment</a:t>
            </a:r>
          </a:p>
        </p:txBody>
      </p:sp>
    </p:spTree>
    <p:extLst>
      <p:ext uri="{BB962C8B-B14F-4D97-AF65-F5344CB8AC3E}">
        <p14:creationId xmlns:p14="http://schemas.microsoft.com/office/powerpoint/2010/main" val="422689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9F1138F3-E4EE-E778-61CB-AE4FF5B17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2075" y="63065"/>
            <a:ext cx="4387850" cy="470617"/>
          </a:xfrm>
        </p:spPr>
        <p:txBody>
          <a:bodyPr>
            <a:normAutofit fontScale="90000"/>
          </a:bodyPr>
          <a:lstStyle/>
          <a:p>
            <a:r>
              <a:rPr lang="en-US" altLang="en-US" sz="3200" b="0" dirty="0">
                <a:latin typeface="Arial" panose="020B0604020202020204" pitchFamily="34" charset="0"/>
                <a:cs typeface="Arial" panose="020B0604020202020204" pitchFamily="34" charset="0"/>
              </a:rPr>
              <a:t>Fiducialization Steps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A033EC06-D45C-2CFA-F136-7D2FC5034F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0053" y="1106487"/>
            <a:ext cx="3462697" cy="131357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altLang="en-US" dirty="0"/>
              <a:t>From internal magnetic axis to measurable fiducial points</a:t>
            </a:r>
            <a:endParaRPr lang="en-US" altLang="en-US" dirty="0"/>
          </a:p>
        </p:txBody>
      </p:sp>
      <p:sp>
        <p:nvSpPr>
          <p:cNvPr id="4100" name="Content Placeholder 2">
            <a:extLst>
              <a:ext uri="{FF2B5EF4-FFF2-40B4-BE49-F238E27FC236}">
                <a16:creationId xmlns:a16="http://schemas.microsoft.com/office/drawing/2014/main" id="{CC9D2A2A-E68F-4FFF-C7F5-905852B16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03" y="4175995"/>
            <a:ext cx="91376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360" tIns="44280" rIns="90360" bIns="44280"/>
          <a:lstStyle>
            <a:lvl1pPr marL="342900" indent="-342900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buSzPct val="120000"/>
              <a:buFont typeface="Arial" panose="020B0604020202020204" pitchFamily="34" charset="0"/>
              <a:buChar char="•"/>
            </a:pPr>
            <a:r>
              <a:rPr lang="en-GB" altLang="en-US" sz="2000" dirty="0" err="1"/>
              <a:t>Fiducialize</a:t>
            </a:r>
            <a:r>
              <a:rPr lang="en-GB" altLang="en-US" sz="2000" dirty="0"/>
              <a:t> the rotating printed circuit board (PCB) coil and Hexapod and PMQs mechanically.</a:t>
            </a:r>
            <a:endParaRPr lang="en-US" altLang="en-US" sz="2000" dirty="0"/>
          </a:p>
          <a:p>
            <a:pPr>
              <a:buSzPct val="120000"/>
              <a:buFont typeface="Arial" panose="020B0604020202020204" pitchFamily="34" charset="0"/>
              <a:buChar char="•"/>
            </a:pPr>
            <a:r>
              <a:rPr lang="en-GB" altLang="en-US" sz="2000" dirty="0"/>
              <a:t>Adjust the location of PMQs relative to the PCB coil by use of Hexapod so that the magnetic axis of the PMQ and PCB coil is coaxial (micron level accuracy).</a:t>
            </a:r>
            <a:endParaRPr lang="en-US" altLang="en-US" sz="2000" dirty="0"/>
          </a:p>
          <a:p>
            <a:pPr>
              <a:buSzPct val="120000"/>
              <a:buFont typeface="Arial" panose="020B0604020202020204" pitchFamily="34" charset="0"/>
              <a:buChar char="•"/>
            </a:pPr>
            <a:r>
              <a:rPr lang="en-GB" altLang="en-US" sz="2000" dirty="0"/>
              <a:t>Measure the fiducials on rotating coil and magnets with a CMM or laser trackers.</a:t>
            </a:r>
          </a:p>
          <a:p>
            <a:pPr>
              <a:buSzPct val="120000"/>
              <a:buFont typeface="Arial" panose="020B0604020202020204" pitchFamily="34" charset="0"/>
              <a:buChar char="•"/>
            </a:pPr>
            <a:r>
              <a:rPr lang="en-GB" altLang="en-US" sz="2000" dirty="0"/>
              <a:t>Build a local frame of the PMQs so that magnetic center and fiducials can be related.</a:t>
            </a:r>
            <a:endParaRPr lang="en-US" alt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altLang="en-US" sz="2000" dirty="0"/>
          </a:p>
        </p:txBody>
      </p:sp>
      <p:pic>
        <p:nvPicPr>
          <p:cNvPr id="4101" name="Picture 6">
            <a:extLst>
              <a:ext uri="{FF2B5EF4-FFF2-40B4-BE49-F238E27FC236}">
                <a16:creationId xmlns:a16="http://schemas.microsoft.com/office/drawing/2014/main" id="{A8F10FAD-BA0B-0782-876D-05668CA3C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14" y="873842"/>
            <a:ext cx="441642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1B8888-7C16-2DBB-C82B-2DD4C6513724}"/>
              </a:ext>
            </a:extLst>
          </p:cNvPr>
          <p:cNvSpPr txBox="1"/>
          <p:nvPr/>
        </p:nvSpPr>
        <p:spPr>
          <a:xfrm>
            <a:off x="9116039" y="1763277"/>
            <a:ext cx="2629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Courtesy: Chenghao Yu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0FE8AC-A255-2DE6-1021-A0A607C89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211" y="1250195"/>
            <a:ext cx="5811794" cy="4852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A90C9D-CAB6-3074-33AC-24B2E92A9C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842" b="-1447"/>
          <a:stretch>
            <a:fillRect/>
          </a:stretch>
        </p:blipFill>
        <p:spPr bwMode="auto">
          <a:xfrm>
            <a:off x="661942" y="1375855"/>
            <a:ext cx="5545269" cy="26400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16F17C-E8C9-9126-2509-726382BAB9D3}"/>
              </a:ext>
            </a:extLst>
          </p:cNvPr>
          <p:cNvSpPr txBox="1"/>
          <p:nvPr/>
        </p:nvSpPr>
        <p:spPr>
          <a:xfrm>
            <a:off x="2953265" y="160638"/>
            <a:ext cx="7121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Alignment by Multiple Laser Trackers Setup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4E8112-AA3D-6A0A-B46F-ECB692936AC3}"/>
              </a:ext>
            </a:extLst>
          </p:cNvPr>
          <p:cNvSpPr txBox="1"/>
          <p:nvPr/>
        </p:nvSpPr>
        <p:spPr>
          <a:xfrm>
            <a:off x="345670" y="4558815"/>
            <a:ext cx="5545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difference between 4 and 10 laser trackers setup is ~ 5 µm. This is expected to be smaller in a temperature-controlled lab.</a:t>
            </a:r>
          </a:p>
        </p:txBody>
      </p:sp>
    </p:spTree>
    <p:extLst>
      <p:ext uri="{BB962C8B-B14F-4D97-AF65-F5344CB8AC3E}">
        <p14:creationId xmlns:p14="http://schemas.microsoft.com/office/powerpoint/2010/main" val="4723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28A443B-DD6F-0D7B-EFB4-63A9E06FC35D}"/>
              </a:ext>
            </a:extLst>
          </p:cNvPr>
          <p:cNvGrpSpPr/>
          <p:nvPr/>
        </p:nvGrpSpPr>
        <p:grpSpPr>
          <a:xfrm>
            <a:off x="548140" y="912812"/>
            <a:ext cx="1974850" cy="5334938"/>
            <a:chOff x="9357852" y="882429"/>
            <a:chExt cx="1974850" cy="5334938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B1E8789B-265C-46E8-C42E-DF1DB3E37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7852" y="988142"/>
              <a:ext cx="1974850" cy="522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757625-6768-98A1-EF32-3419F7D90B8C}"/>
                </a:ext>
              </a:extLst>
            </p:cNvPr>
            <p:cNvSpPr txBox="1"/>
            <p:nvPr/>
          </p:nvSpPr>
          <p:spPr>
            <a:xfrm>
              <a:off x="10605074" y="2748592"/>
              <a:ext cx="312906" cy="36933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9EEB25-F09D-237E-9FD2-537F04EF0B70}"/>
                </a:ext>
              </a:extLst>
            </p:cNvPr>
            <p:cNvSpPr txBox="1"/>
            <p:nvPr/>
          </p:nvSpPr>
          <p:spPr>
            <a:xfrm>
              <a:off x="10032371" y="882429"/>
              <a:ext cx="312906" cy="36933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D24916-7282-066F-9795-7C08E9C92606}"/>
                </a:ext>
              </a:extLst>
            </p:cNvPr>
            <p:cNvSpPr txBox="1"/>
            <p:nvPr/>
          </p:nvSpPr>
          <p:spPr>
            <a:xfrm>
              <a:off x="10188824" y="1673123"/>
              <a:ext cx="312906" cy="36933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BCD3343-9D08-F8BA-3E9D-9365A10095DB}"/>
              </a:ext>
            </a:extLst>
          </p:cNvPr>
          <p:cNvSpPr txBox="1"/>
          <p:nvPr/>
        </p:nvSpPr>
        <p:spPr>
          <a:xfrm>
            <a:off x="1535565" y="113344"/>
            <a:ext cx="9662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High-Precision Alignment with Collimated Magnet Fiducials 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F7A7FB6B-3662-B5DC-1E7E-AFED2857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835" y="1052890"/>
            <a:ext cx="4702151" cy="17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F9C1A1-1C10-9B51-2E0D-C9B3D620D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054" y="3148307"/>
            <a:ext cx="4885714" cy="220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667691D-908D-8441-475C-1A09B042FD98}"/>
              </a:ext>
            </a:extLst>
          </p:cNvPr>
          <p:cNvSpPr txBox="1"/>
          <p:nvPr/>
        </p:nvSpPr>
        <p:spPr>
          <a:xfrm>
            <a:off x="2668215" y="5666610"/>
            <a:ext cx="77500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>
                <a:solidFill>
                  <a:srgbClr val="002060"/>
                </a:solidFill>
              </a:rPr>
              <a:t>C. Yu, et al.,” High Precision Alignment R&amp;D Activities in NSLS-II”, IWAA2026, October 5-9, 2026, Tokyo, Japan</a:t>
            </a:r>
            <a:endParaRPr lang="en-US" sz="1200" i="1" dirty="0">
              <a:solidFill>
                <a:srgbClr val="00206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1888D2E-BE84-7D5D-D884-E3225E9CA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970" y="1282144"/>
            <a:ext cx="4586136" cy="108353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8CC169-6A05-F1B4-EB14-9C6D50B34BD5}"/>
              </a:ext>
            </a:extLst>
          </p:cNvPr>
          <p:cNvSpPr txBox="1"/>
          <p:nvPr/>
        </p:nvSpPr>
        <p:spPr>
          <a:xfrm>
            <a:off x="8072613" y="2755506"/>
            <a:ext cx="44877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precision is achieved by using top magnet fiducials collimated with the laser tracker.</a:t>
            </a:r>
          </a:p>
          <a:p>
            <a:endParaRPr lang="en-US" dirty="0"/>
          </a:p>
          <a:p>
            <a:r>
              <a:rPr lang="en-US" dirty="0"/>
              <a:t>Alignment of ~ 5 µm is achieved which compares favorably with multiple laser trackers technique.</a:t>
            </a:r>
          </a:p>
        </p:txBody>
      </p:sp>
    </p:spTree>
    <p:extLst>
      <p:ext uri="{BB962C8B-B14F-4D97-AF65-F5344CB8AC3E}">
        <p14:creationId xmlns:p14="http://schemas.microsoft.com/office/powerpoint/2010/main" val="2904972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5FCF59C2-8DD0-0669-D833-28D5C430E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348" y="998283"/>
            <a:ext cx="5839468" cy="3826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012ECA-3C47-F38D-F93B-251BC3BF2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10" y="1062309"/>
            <a:ext cx="5172030" cy="3475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927E6F-C70D-20B3-857A-00C5661992C6}"/>
              </a:ext>
            </a:extLst>
          </p:cNvPr>
          <p:cNvSpPr txBox="1"/>
          <p:nvPr/>
        </p:nvSpPr>
        <p:spPr>
          <a:xfrm>
            <a:off x="3701845" y="207157"/>
            <a:ext cx="506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Magnetic Measurement Bench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2B4CE7-A47C-8792-7AB1-902DC596FAB7}"/>
              </a:ext>
            </a:extLst>
          </p:cNvPr>
          <p:cNvSpPr txBox="1"/>
          <p:nvPr/>
        </p:nvSpPr>
        <p:spPr>
          <a:xfrm>
            <a:off x="904568" y="5168028"/>
            <a:ext cx="89080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A magnetic measurement bench was built in collaboration with APS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3 small diameter (12 mm Φ ) PCB coils were built by Fermilab.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B7FE9B0-199A-EA6F-84C4-A1161B3A9A74}"/>
              </a:ext>
            </a:extLst>
          </p:cNvPr>
          <p:cNvCxnSpPr>
            <a:cxnSpLocks/>
          </p:cNvCxnSpPr>
          <p:nvPr/>
        </p:nvCxnSpPr>
        <p:spPr>
          <a:xfrm flipH="1" flipV="1">
            <a:off x="3200158" y="2948882"/>
            <a:ext cx="752410" cy="16891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E2D4E80-64BE-73C1-942F-05910C276FBE}"/>
              </a:ext>
            </a:extLst>
          </p:cNvPr>
          <p:cNvSpPr txBox="1"/>
          <p:nvPr/>
        </p:nvSpPr>
        <p:spPr>
          <a:xfrm>
            <a:off x="3879964" y="458877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PMQ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4E21C4B-4BF6-EDDC-5BE2-6A5F618AE5D9}"/>
              </a:ext>
            </a:extLst>
          </p:cNvPr>
          <p:cNvCxnSpPr>
            <a:cxnSpLocks/>
          </p:cNvCxnSpPr>
          <p:nvPr/>
        </p:nvCxnSpPr>
        <p:spPr>
          <a:xfrm flipH="1" flipV="1">
            <a:off x="9841815" y="4600617"/>
            <a:ext cx="325641" cy="653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4A8DC29-F926-E5E2-8765-FB85CE80C155}"/>
              </a:ext>
            </a:extLst>
          </p:cNvPr>
          <p:cNvSpPr txBox="1"/>
          <p:nvPr/>
        </p:nvSpPr>
        <p:spPr>
          <a:xfrm>
            <a:off x="10281297" y="496994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Fixed Support</a:t>
            </a:r>
          </a:p>
        </p:txBody>
      </p:sp>
    </p:spTree>
    <p:extLst>
      <p:ext uri="{BB962C8B-B14F-4D97-AF65-F5344CB8AC3E}">
        <p14:creationId xmlns:p14="http://schemas.microsoft.com/office/powerpoint/2010/main" val="387669400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C567F-4A98-D4F4-18E2-CD9FC138E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9669B-8EB3-34EC-2907-D0AC19B7E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03" y="1242834"/>
            <a:ext cx="10114059" cy="4935716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D458D2A-6ABD-60C3-7410-4D6D6EF61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5075"/>
            <a:ext cx="1809750" cy="542925"/>
          </a:xfrm>
          <a:prstGeom prst="rect">
            <a:avLst/>
          </a:prstGeom>
        </p:spPr>
      </p:pic>
      <p:pic>
        <p:nvPicPr>
          <p:cNvPr id="8" name="Picture 7" descr="Company name&#10;&#10;Description automatically generated with medium confidence">
            <a:extLst>
              <a:ext uri="{FF2B5EF4-FFF2-40B4-BE49-F238E27FC236}">
                <a16:creationId xmlns:a16="http://schemas.microsoft.com/office/drawing/2014/main" id="{A661347C-E05E-43B8-42B8-EF33898CD9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775" y="6343650"/>
            <a:ext cx="2181225" cy="5143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16972E-ABFA-04E4-90CF-9518E9AB449A}"/>
              </a:ext>
            </a:extLst>
          </p:cNvPr>
          <p:cNvCxnSpPr>
            <a:cxnSpLocks/>
          </p:cNvCxnSpPr>
          <p:nvPr/>
        </p:nvCxnSpPr>
        <p:spPr>
          <a:xfrm>
            <a:off x="0" y="808264"/>
            <a:ext cx="12192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7659752-134E-A608-059E-D042F42E3F36}"/>
              </a:ext>
            </a:extLst>
          </p:cNvPr>
          <p:cNvSpPr txBox="1"/>
          <p:nvPr/>
        </p:nvSpPr>
        <p:spPr>
          <a:xfrm>
            <a:off x="313559" y="1011450"/>
            <a:ext cx="4131668" cy="83099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/>
              <a:t>With the Coil’s Bullet Pin fully inserted into Fixed Bearing, the Grip Jaws are released, and coil can rotate.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A5B05A-DEAA-09FA-8DDA-6A19E24CED44}"/>
              </a:ext>
            </a:extLst>
          </p:cNvPr>
          <p:cNvSpPr txBox="1"/>
          <p:nvPr/>
        </p:nvSpPr>
        <p:spPr>
          <a:xfrm>
            <a:off x="5239028" y="2572111"/>
            <a:ext cx="985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3B2408-4F44-4CE0-223B-091F018061B9}"/>
              </a:ext>
            </a:extLst>
          </p:cNvPr>
          <p:cNvSpPr txBox="1"/>
          <p:nvPr/>
        </p:nvSpPr>
        <p:spPr>
          <a:xfrm>
            <a:off x="9008965" y="2776615"/>
            <a:ext cx="1378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Bullet Pin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594EF2-6F4A-86A3-02D7-6A029ADF0499}"/>
              </a:ext>
            </a:extLst>
          </p:cNvPr>
          <p:cNvSpPr txBox="1"/>
          <p:nvPr/>
        </p:nvSpPr>
        <p:spPr>
          <a:xfrm>
            <a:off x="1590814" y="4078824"/>
            <a:ext cx="1237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Linear Stage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5338A3-B399-72CD-5614-FCB1A0A150B6}"/>
              </a:ext>
            </a:extLst>
          </p:cNvPr>
          <p:cNvSpPr txBox="1"/>
          <p:nvPr/>
        </p:nvSpPr>
        <p:spPr>
          <a:xfrm>
            <a:off x="3222793" y="3611873"/>
            <a:ext cx="1237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Rotary Stage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A1D4109-A38B-94C2-D9F2-B0AA69DCD092}"/>
              </a:ext>
            </a:extLst>
          </p:cNvPr>
          <p:cNvCxnSpPr>
            <a:cxnSpLocks/>
          </p:cNvCxnSpPr>
          <p:nvPr/>
        </p:nvCxnSpPr>
        <p:spPr>
          <a:xfrm flipH="1">
            <a:off x="8335217" y="2938552"/>
            <a:ext cx="673748" cy="3191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D3985F-EED2-C1B1-BBB6-E7B4BBBB03EE}"/>
              </a:ext>
            </a:extLst>
          </p:cNvPr>
          <p:cNvCxnSpPr>
            <a:cxnSpLocks/>
          </p:cNvCxnSpPr>
          <p:nvPr/>
        </p:nvCxnSpPr>
        <p:spPr>
          <a:xfrm>
            <a:off x="5655997" y="2773339"/>
            <a:ext cx="568591" cy="4128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5926564-18A3-D9A7-AF44-AD02DFF4AA60}"/>
              </a:ext>
            </a:extLst>
          </p:cNvPr>
          <p:cNvSpPr txBox="1"/>
          <p:nvPr/>
        </p:nvSpPr>
        <p:spPr>
          <a:xfrm>
            <a:off x="8824481" y="1866764"/>
            <a:ext cx="1378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PMQ Magnet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7A5478D-32E5-B2A3-F182-5FBD8AC672F8}"/>
              </a:ext>
            </a:extLst>
          </p:cNvPr>
          <p:cNvCxnSpPr>
            <a:cxnSpLocks/>
          </p:cNvCxnSpPr>
          <p:nvPr/>
        </p:nvCxnSpPr>
        <p:spPr>
          <a:xfrm flipH="1">
            <a:off x="7267575" y="2042339"/>
            <a:ext cx="1595126" cy="577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3A1C493-9367-C69D-06DF-20DE5083EF44}"/>
              </a:ext>
            </a:extLst>
          </p:cNvPr>
          <p:cNvSpPr txBox="1"/>
          <p:nvPr/>
        </p:nvSpPr>
        <p:spPr>
          <a:xfrm>
            <a:off x="5134253" y="1857142"/>
            <a:ext cx="985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Bushing Disc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9AD95D-D04E-68F1-B712-1EBD2A957354}"/>
              </a:ext>
            </a:extLst>
          </p:cNvPr>
          <p:cNvCxnSpPr>
            <a:cxnSpLocks/>
          </p:cNvCxnSpPr>
          <p:nvPr/>
        </p:nvCxnSpPr>
        <p:spPr>
          <a:xfrm>
            <a:off x="5627033" y="2278192"/>
            <a:ext cx="971891" cy="806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0A949BF-0081-0529-3B3A-7828D7B413C7}"/>
              </a:ext>
            </a:extLst>
          </p:cNvPr>
          <p:cNvSpPr txBox="1"/>
          <p:nvPr/>
        </p:nvSpPr>
        <p:spPr>
          <a:xfrm>
            <a:off x="3127056" y="142520"/>
            <a:ext cx="6268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Rotating Coil Support  Mechanism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14D84-2A42-03FC-20A9-3EF993A4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20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291F5-E185-BE80-E05C-211961AA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753E7A-9CB9-5637-877A-7576892189FD}"/>
              </a:ext>
            </a:extLst>
          </p:cNvPr>
          <p:cNvSpPr txBox="1"/>
          <p:nvPr/>
        </p:nvSpPr>
        <p:spPr>
          <a:xfrm>
            <a:off x="3991550" y="117988"/>
            <a:ext cx="4798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New PCB Coils for 2-Cell CB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F3C8BB-9DB5-2158-FCA6-32897A5D3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59" y="1454178"/>
            <a:ext cx="4215232" cy="1499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955027-14E7-00BE-1273-5AD5F5C464E9}"/>
              </a:ext>
            </a:extLst>
          </p:cNvPr>
          <p:cNvSpPr txBox="1"/>
          <p:nvPr/>
        </p:nvSpPr>
        <p:spPr>
          <a:xfrm>
            <a:off x="1071716" y="3059668"/>
            <a:ext cx="342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 layers with 75 µm wide trace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76E255-0ED0-BCEF-52C0-DDBF17014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744" y="3766577"/>
            <a:ext cx="3246261" cy="2138083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9246889-C70D-81EC-8350-DF0E29034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388102"/>
              </p:ext>
            </p:extLst>
          </p:nvPr>
        </p:nvGraphicFramePr>
        <p:xfrm>
          <a:off x="4999575" y="1350722"/>
          <a:ext cx="6872504" cy="4553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8126">
                  <a:extLst>
                    <a:ext uri="{9D8B030D-6E8A-4147-A177-3AD203B41FA5}">
                      <a16:colId xmlns:a16="http://schemas.microsoft.com/office/drawing/2014/main" val="4233579425"/>
                    </a:ext>
                  </a:extLst>
                </a:gridCol>
                <a:gridCol w="1718126">
                  <a:extLst>
                    <a:ext uri="{9D8B030D-6E8A-4147-A177-3AD203B41FA5}">
                      <a16:colId xmlns:a16="http://schemas.microsoft.com/office/drawing/2014/main" val="593242420"/>
                    </a:ext>
                  </a:extLst>
                </a:gridCol>
                <a:gridCol w="1718126">
                  <a:extLst>
                    <a:ext uri="{9D8B030D-6E8A-4147-A177-3AD203B41FA5}">
                      <a16:colId xmlns:a16="http://schemas.microsoft.com/office/drawing/2014/main" val="4133568907"/>
                    </a:ext>
                  </a:extLst>
                </a:gridCol>
                <a:gridCol w="1718126">
                  <a:extLst>
                    <a:ext uri="{9D8B030D-6E8A-4147-A177-3AD203B41FA5}">
                      <a16:colId xmlns:a16="http://schemas.microsoft.com/office/drawing/2014/main" val="1769401938"/>
                    </a:ext>
                  </a:extLst>
                </a:gridCol>
              </a:tblGrid>
              <a:tr h="607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</a:rPr>
                        <a:t>Parameter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88900" marB="889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</a:rPr>
                        <a:t>Reproducibility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88900" marB="889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</a:rPr>
                        <a:t>Absolute Accuracy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88900" marB="889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</a:rPr>
                        <a:t>Conditions / Comments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88900" marB="88900"/>
                </a:tc>
                <a:extLst>
                  <a:ext uri="{0D108BD9-81ED-4DB2-BD59-A6C34878D82A}">
                    <a16:rowId xmlns:a16="http://schemas.microsoft.com/office/drawing/2014/main" val="2633264547"/>
                  </a:ext>
                </a:extLst>
              </a:tr>
              <a:tr h="55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</a:rPr>
                        <a:t>Magnetic Center Position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±1 µm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±5 µm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0655821"/>
                  </a:ext>
                </a:extLst>
              </a:tr>
              <a:tr h="55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</a:rPr>
                        <a:t>Magnetic Roll Angle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±0.05 mRad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±0.1 mRad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With offset calibration applied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extLst>
                  <a:ext uri="{0D108BD9-81ED-4DB2-BD59-A6C34878D82A}">
                    <a16:rowId xmlns:a16="http://schemas.microsoft.com/office/drawing/2014/main" val="370049102"/>
                  </a:ext>
                </a:extLst>
              </a:tr>
              <a:tr h="78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</a:rPr>
                        <a:t>Magnetic Integral Strength 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0.01%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0.05%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Circular measurement, field integral ≥ 0.01 Tm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extLst>
                  <a:ext uri="{0D108BD9-81ED-4DB2-BD59-A6C34878D82A}">
                    <a16:rowId xmlns:a16="http://schemas.microsoft.com/office/drawing/2014/main" val="2492380309"/>
                  </a:ext>
                </a:extLst>
              </a:tr>
              <a:tr h="78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solidFill>
                            <a:srgbClr val="002060"/>
                          </a:solidFill>
                          <a:effectLst/>
                        </a:rPr>
                        <a:t>Higher Harmonic Content</a:t>
                      </a:r>
                      <a:endParaRPr lang="en-US" sz="140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0.05 unit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 unit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Per higher harmonic multipole term relative to main harmonic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extLst>
                  <a:ext uri="{0D108BD9-81ED-4DB2-BD59-A6C34878D82A}">
                    <a16:rowId xmlns:a16="http://schemas.microsoft.com/office/drawing/2014/main" val="2976189822"/>
                  </a:ext>
                </a:extLst>
              </a:tr>
              <a:tr h="78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</a:rPr>
                        <a:t>Bucking (DB, DQB, DQSB) ratio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&gt; 50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&gt; 500 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63500" marB="63500"/>
                </a:tc>
                <a:extLst>
                  <a:ext uri="{0D108BD9-81ED-4DB2-BD59-A6C34878D82A}">
                    <a16:rowId xmlns:a16="http://schemas.microsoft.com/office/drawing/2014/main" val="399329524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5484B5A-C70D-8DC3-BF3C-8AFE28440B0D}"/>
              </a:ext>
            </a:extLst>
          </p:cNvPr>
          <p:cNvSpPr txBox="1"/>
          <p:nvPr/>
        </p:nvSpPr>
        <p:spPr>
          <a:xfrm>
            <a:off x="4876800" y="953340"/>
            <a:ext cx="2871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Reference Radius = 9 mm</a:t>
            </a:r>
          </a:p>
        </p:txBody>
      </p:sp>
    </p:spTree>
    <p:extLst>
      <p:ext uri="{BB962C8B-B14F-4D97-AF65-F5344CB8AC3E}">
        <p14:creationId xmlns:p14="http://schemas.microsoft.com/office/powerpoint/2010/main" val="192910572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46509D-7942-BB57-2060-6141B8E39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226" y="979476"/>
            <a:ext cx="3254193" cy="32438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61C656-0955-AE8A-9CCF-2E9117B554B3}"/>
              </a:ext>
            </a:extLst>
          </p:cNvPr>
          <p:cNvSpPr txBox="1"/>
          <p:nvPr/>
        </p:nvSpPr>
        <p:spPr>
          <a:xfrm>
            <a:off x="2684207" y="176981"/>
            <a:ext cx="7540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Stretched Wire Magnetic Measurement Bench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41FE7-146D-5B82-3A56-F74D6DCDA57E}"/>
              </a:ext>
            </a:extLst>
          </p:cNvPr>
          <p:cNvSpPr txBox="1"/>
          <p:nvPr/>
        </p:nvSpPr>
        <p:spPr>
          <a:xfrm>
            <a:off x="2261419" y="1445378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Danfysik</a:t>
            </a:r>
          </a:p>
          <a:p>
            <a:r>
              <a:rPr lang="en-US" dirty="0"/>
              <a:t>Model 694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D861DD-1F6A-6887-1751-75A00A3D6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83" y="4502646"/>
            <a:ext cx="10587100" cy="1527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3D3D02-C509-E456-2FCE-01E8AE4ACED8}"/>
              </a:ext>
            </a:extLst>
          </p:cNvPr>
          <p:cNvSpPr txBox="1"/>
          <p:nvPr/>
        </p:nvSpPr>
        <p:spPr>
          <a:xfrm>
            <a:off x="875071" y="4223371"/>
            <a:ext cx="7494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Performance specifications for magnet with aperture larger than 30 mm</a:t>
            </a:r>
          </a:p>
        </p:txBody>
      </p:sp>
    </p:spTree>
    <p:extLst>
      <p:ext uri="{BB962C8B-B14F-4D97-AF65-F5344CB8AC3E}">
        <p14:creationId xmlns:p14="http://schemas.microsoft.com/office/powerpoint/2010/main" val="232238771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CBB42E-434D-C62A-4884-CD95BF680BC5}"/>
              </a:ext>
            </a:extLst>
          </p:cNvPr>
          <p:cNvSpPr txBox="1"/>
          <p:nvPr/>
        </p:nvSpPr>
        <p:spPr>
          <a:xfrm>
            <a:off x="3574473" y="135081"/>
            <a:ext cx="5722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Temperature Stability in SR Tunnel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C55396-F4B5-6A2D-5082-8299236E9191}"/>
                  </a:ext>
                </a:extLst>
              </p:cNvPr>
              <p:cNvSpPr txBox="1"/>
              <p:nvPr/>
            </p:nvSpPr>
            <p:spPr>
              <a:xfrm>
                <a:off x="1656014" y="1225494"/>
                <a:ext cx="10203873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NSLS-II specification: </a:t>
                </a:r>
              </a:p>
              <a:p>
                <a:r>
                  <a:rPr lang="en-US" dirty="0"/>
                  <a:t>	</a:t>
                </a:r>
              </a:p>
              <a:p>
                <a:r>
                  <a:rPr lang="en-US" dirty="0"/>
                  <a:t>	± 0.1 ºC (temporal) for the stability of magnets and BPMs positions</a:t>
                </a:r>
              </a:p>
              <a:p>
                <a:endParaRPr lang="en-US" b="1" dirty="0"/>
              </a:p>
              <a:p>
                <a:r>
                  <a:rPr lang="en-US" b="1" dirty="0"/>
                  <a:t>NSLSII-U specifications:</a:t>
                </a:r>
              </a:p>
              <a:p>
                <a:endParaRPr lang="en-US" dirty="0"/>
              </a:p>
              <a:p>
                <a:r>
                  <a:rPr lang="en-US" dirty="0"/>
                  <a:t>	 ± 0.1 ºC (temporal) for the stability of magnets and BPMs positions</a:t>
                </a:r>
              </a:p>
              <a:p>
                <a:r>
                  <a:rPr lang="en-US" dirty="0"/>
                  <a:t>	 </a:t>
                </a:r>
              </a:p>
              <a:p>
                <a:r>
                  <a:rPr lang="en-US" dirty="0"/>
                  <a:t>	± 0.1 ºC (spatial) for the stability of remanence (Br) in permanent magnets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		For Sm</a:t>
                </a:r>
                <a:r>
                  <a:rPr lang="en-US" baseline="-25000" dirty="0"/>
                  <a:t>2</a:t>
                </a:r>
                <a:r>
                  <a:rPr lang="en-US" dirty="0"/>
                  <a:t>Co</a:t>
                </a:r>
                <a:r>
                  <a:rPr lang="en-US" baseline="-25000" dirty="0"/>
                  <a:t>17,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=  - 0.03% / ºC</a:t>
                </a:r>
              </a:p>
              <a:p>
                <a:endParaRPr lang="en-US" dirty="0"/>
              </a:p>
              <a:p>
                <a:r>
                  <a:rPr lang="en-US" dirty="0"/>
                  <a:t>	</a:t>
                </a:r>
              </a:p>
              <a:p>
                <a:endParaRPr lang="en-US" dirty="0"/>
              </a:p>
              <a:p>
                <a:r>
                  <a:rPr lang="en-US" dirty="0"/>
                  <a:t>	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C55396-F4B5-6A2D-5082-8299236E9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014" y="1225494"/>
                <a:ext cx="10203873" cy="5078313"/>
              </a:xfrm>
              <a:prstGeom prst="rect">
                <a:avLst/>
              </a:prstGeom>
              <a:blipFill>
                <a:blip r:embed="rId2"/>
                <a:stretch>
                  <a:fillRect l="-538" t="-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81312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48AA7C-BCFB-011A-4B46-CB19D27EE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49" y="895854"/>
            <a:ext cx="7950432" cy="42469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CD33E-664D-D852-D750-1A573D1F5293}"/>
              </a:ext>
            </a:extLst>
          </p:cNvPr>
          <p:cNvSpPr txBox="1"/>
          <p:nvPr/>
        </p:nvSpPr>
        <p:spPr>
          <a:xfrm>
            <a:off x="3277778" y="250721"/>
            <a:ext cx="6322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Temperature Stability in the SR Tunnel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AC0C2-6C29-57F8-A674-AECFB054FB4F}"/>
              </a:ext>
            </a:extLst>
          </p:cNvPr>
          <p:cNvSpPr txBox="1"/>
          <p:nvPr/>
        </p:nvSpPr>
        <p:spPr>
          <a:xfrm>
            <a:off x="593749" y="5139308"/>
            <a:ext cx="9473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600" dirty="0"/>
              <a:t>The SR tunnel already has a temporal stability of ± 0.1 ºC. Local adjustment of the air-conditioning/heating system will be required to achieve spatial stability of ± 0.1 ºC.</a:t>
            </a: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600" dirty="0"/>
              <a:t>With infrared heaters around the magnetic measurement bench, temperature stability &lt; ± 0.05 ºC </a:t>
            </a:r>
          </a:p>
          <a:p>
            <a:pPr marL="285750" indent="-28575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600" dirty="0"/>
              <a:t>As a backup, thermal shunts will be incorporated in the PMQ designs for NSLSII-U.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1C913-A1CF-1CC7-78A4-8309A9A51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0" y="1060790"/>
            <a:ext cx="3195782" cy="35518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BF641D-CDA5-1AD1-9A31-46ECAB654FF7}"/>
              </a:ext>
            </a:extLst>
          </p:cNvPr>
          <p:cNvSpPr txBox="1"/>
          <p:nvPr/>
        </p:nvSpPr>
        <p:spPr>
          <a:xfrm>
            <a:off x="9458036" y="4612624"/>
            <a:ext cx="2733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Infrared Heater for Temperature Stability</a:t>
            </a:r>
          </a:p>
        </p:txBody>
      </p:sp>
    </p:spTree>
    <p:extLst>
      <p:ext uri="{BB962C8B-B14F-4D97-AF65-F5344CB8AC3E}">
        <p14:creationId xmlns:p14="http://schemas.microsoft.com/office/powerpoint/2010/main" val="257950161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87D53CF-A83E-84BA-6488-9F49092A9B5A}"/>
              </a:ext>
            </a:extLst>
          </p:cNvPr>
          <p:cNvSpPr txBox="1"/>
          <p:nvPr/>
        </p:nvSpPr>
        <p:spPr>
          <a:xfrm>
            <a:off x="2847913" y="147484"/>
            <a:ext cx="7508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One-Week Temperature Profile in Cells 13, 14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CC4242-69B2-82F9-84A4-554188E40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050" y="1405129"/>
            <a:ext cx="6597106" cy="11359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24CBCE-5103-2DEB-4E5D-8ED6EB3C36D9}"/>
              </a:ext>
            </a:extLst>
          </p:cNvPr>
          <p:cNvSpPr txBox="1"/>
          <p:nvPr/>
        </p:nvSpPr>
        <p:spPr>
          <a:xfrm>
            <a:off x="457200" y="1095949"/>
            <a:ext cx="4592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Girder temperature rises by ~ 0.2 ºC when beam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Vacuum chamber temperature rises by ~ 1 ºC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general, temperature stability in time (temporal) is within specifications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AD4CD-8198-A76E-C8F1-747F1F59B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1060" y="2998522"/>
            <a:ext cx="9549880" cy="30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05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0225A-E97B-929A-96CD-5E2F3645A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064" y="906392"/>
            <a:ext cx="5056328" cy="5045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A5F93A-E44F-9A45-4EE2-620ED7BCA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389" y="1351607"/>
            <a:ext cx="1942857" cy="460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45A5D0-B187-4A67-FBAC-39CB8DF38EBA}"/>
              </a:ext>
            </a:extLst>
          </p:cNvPr>
          <p:cNvSpPr txBox="1"/>
          <p:nvPr/>
        </p:nvSpPr>
        <p:spPr>
          <a:xfrm>
            <a:off x="3411686" y="88490"/>
            <a:ext cx="4756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Spatial Temperature Stability</a:t>
            </a:r>
          </a:p>
        </p:txBody>
      </p:sp>
    </p:spTree>
    <p:extLst>
      <p:ext uri="{BB962C8B-B14F-4D97-AF65-F5344CB8AC3E}">
        <p14:creationId xmlns:p14="http://schemas.microsoft.com/office/powerpoint/2010/main" val="165575083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A86817-5A97-994E-F041-95216AA7E2C0}"/>
              </a:ext>
            </a:extLst>
          </p:cNvPr>
          <p:cNvSpPr txBox="1"/>
          <p:nvPr/>
        </p:nvSpPr>
        <p:spPr>
          <a:xfrm>
            <a:off x="4524152" y="124691"/>
            <a:ext cx="2417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83477-37F3-CB0F-E432-875204E26919}"/>
              </a:ext>
            </a:extLst>
          </p:cNvPr>
          <p:cNvSpPr txBox="1"/>
          <p:nvPr/>
        </p:nvSpPr>
        <p:spPr>
          <a:xfrm>
            <a:off x="1768185" y="1080655"/>
            <a:ext cx="86556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The alignment specifications for the 2-Cell CB match those for NSLS-II and can be met using existing equipment.</a:t>
            </a:r>
          </a:p>
          <a:p>
            <a:pPr marL="285750" lvl="0" indent="-285750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NSLS-II-U will require equipment upgrades (e.g., CMM, new laser trackers) and further R&amp;D on the collimated fiducials technique.</a:t>
            </a:r>
          </a:p>
          <a:p>
            <a:pPr marL="285750" lvl="0" indent="-285750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The PCB-coil magnetic measurement bench will be retrofitted with new supports to improve fiducialization and magnetic field measurements.</a:t>
            </a:r>
          </a:p>
          <a:p>
            <a:pPr marL="285750" lvl="0" indent="-285750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NSLS-II-U will require additional benches; procurement for a stretched-wire bench is underway.</a:t>
            </a:r>
          </a:p>
          <a:p>
            <a:pPr marL="285750" lvl="0" indent="-285750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Temporal temperature stability in the SR tunnel meets specifications, while R&amp;D is underway to improve spatial temperature stability.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2819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SLS-II_PPT_Template_Widescreen_wFooter_new" id="{B29EAB64-E8F0-FF4B-A307-BB39ADC8A07F}" vid="{372C21F3-BA56-7F48-8A9C-8C3D97E319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6BCE65F720AE44897C90E557C0EEBF" ma:contentTypeVersion="3" ma:contentTypeDescription="Create a new document." ma:contentTypeScope="" ma:versionID="4fe468fab299221f56a5a1aef5c7be22">
  <xsd:schema xmlns:xsd="http://www.w3.org/2001/XMLSchema" xmlns:xs="http://www.w3.org/2001/XMLSchema" xmlns:p="http://schemas.microsoft.com/office/2006/metadata/properties" xmlns:ns2="173ea93b-51a6-4b5b-ad94-6bd79b8b9b08" targetNamespace="http://schemas.microsoft.com/office/2006/metadata/properties" ma:root="true" ma:fieldsID="ca0a59956ee744d51d83daec858384bb" ns2:_="">
    <xsd:import namespace="173ea93b-51a6-4b5b-ad94-6bd79b8b9b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3ea93b-51a6-4b5b-ad94-6bd79b8b9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BF469D-2DB1-411C-A658-755E8BAFAA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3ea93b-51a6-4b5b-ad94-6bd79b8b9b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5E2E07-60CC-49A8-9778-017F1FA62F0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35A74E4-1B5A-4A63-825D-193D6FB44D2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3798</TotalTime>
  <Words>1077</Words>
  <Application>Microsoft Office PowerPoint</Application>
  <PresentationFormat>Widescreen</PresentationFormat>
  <Paragraphs>177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BNL</vt:lpstr>
      <vt:lpstr>PowerPoint Presentation</vt:lpstr>
      <vt:lpstr>PowerPoint Presentation</vt:lpstr>
      <vt:lpstr>PowerPoint Presentation</vt:lpstr>
      <vt:lpstr>PowerPoint Presentation</vt:lpstr>
      <vt:lpstr>Magnet  Alignment</vt:lpstr>
      <vt:lpstr>PowerPoint Presentation</vt:lpstr>
      <vt:lpstr>Fiducialization Steps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N'Gotta, Patrick (PS)</dc:creator>
  <cp:lastModifiedBy>Sharma, Sushil</cp:lastModifiedBy>
  <cp:revision>12</cp:revision>
  <dcterms:created xsi:type="dcterms:W3CDTF">2026-03-26T17:43:10Z</dcterms:created>
  <dcterms:modified xsi:type="dcterms:W3CDTF">2026-10-05T07:56:46Z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0x010100156BCE65F720AE44897C90E557C0EEBF</vt:lpwstr>
  </property>
</Properties>
</file>