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817" r:id="rId6"/>
    <p:sldId id="812" r:id="rId7"/>
    <p:sldId id="816" r:id="rId8"/>
    <p:sldId id="814" r:id="rId9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89310" autoAdjust="0"/>
  </p:normalViewPr>
  <p:slideViewPr>
    <p:cSldViewPr snapToGrid="0">
      <p:cViewPr varScale="1">
        <p:scale>
          <a:sx n="50" d="100"/>
          <a:sy n="50" d="100"/>
        </p:scale>
        <p:origin x="876" y="24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9303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71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  <p:sldLayoutId id="2147483700" r:id="rId6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93301" y="4352330"/>
            <a:ext cx="34382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Closing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Eshraq Al-Dmour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150471" y="2967335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347472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 Collaboration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11137392" y="73152"/>
            <a:ext cx="841248" cy="841248"/>
          </a:xfrm>
          <a:prstGeom prst="arc">
            <a:avLst/>
          </a:prstGeom>
          <a:solidFill>
            <a:srgbClr val="FFFFFF">
              <a:alpha val="0"/>
            </a:srgbClr>
          </a:solidFill>
          <a:ln w="635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4" name="Shape 2"/>
          <p:cNvSpPr/>
          <p:nvPr/>
        </p:nvSpPr>
        <p:spPr>
          <a:xfrm>
            <a:off x="11311128" y="228600"/>
            <a:ext cx="475488" cy="475488"/>
          </a:xfrm>
          <a:prstGeom prst="ellipse">
            <a:avLst/>
          </a:prstGeom>
          <a:solidFill>
            <a:srgbClr val="639AAA"/>
          </a:solidFill>
          <a:ln w="12700">
            <a:solidFill>
              <a:srgbClr val="639A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Text 3"/>
          <p:cNvSpPr/>
          <p:nvPr/>
        </p:nvSpPr>
        <p:spPr>
          <a:xfrm>
            <a:off x="11045952" y="850392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39AAA"/>
                </a:solidFill>
              </a:rPr>
              <a:t>MAX4U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006414"/>
          </a:solidFill>
          <a:ln w="12700">
            <a:solidFill>
              <a:srgbClr val="00641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7" name="Text 5"/>
          <p:cNvSpPr/>
          <p:nvPr/>
        </p:nvSpPr>
        <p:spPr>
          <a:xfrm>
            <a:off x="246888" y="636422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Oct.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56048" y="63642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NSLS II MAX IV Workshop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667744" y="657453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30352" y="1485519"/>
            <a:ext cx="3493008" cy="1938274"/>
          </a:xfrm>
          <a:prstGeom prst="roundRect">
            <a:avLst>
              <a:gd name="adj" fmla="val 3871"/>
            </a:avLst>
          </a:prstGeom>
          <a:solidFill>
            <a:srgbClr val="F3F6F5"/>
          </a:solidFill>
          <a:ln w="12700">
            <a:solidFill>
              <a:srgbClr val="D7DFDC"/>
            </a:solidFill>
            <a:prstDash val="solid"/>
          </a:ln>
        </p:spPr>
        <p:txBody>
          <a:bodyPr/>
          <a:lstStyle/>
          <a:p>
            <a:endParaRPr lang="en-GB" sz="2800" dirty="0"/>
          </a:p>
        </p:txBody>
      </p:sp>
      <p:sp>
        <p:nvSpPr>
          <p:cNvPr id="12" name="Text 10"/>
          <p:cNvSpPr/>
          <p:nvPr/>
        </p:nvSpPr>
        <p:spPr>
          <a:xfrm>
            <a:off x="718312" y="1690243"/>
            <a:ext cx="31638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Beam dynamics &amp; injection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718312" y="2267331"/>
            <a:ext cx="31638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Nonlinear optics and online optimisation; off-phase injection; injection efficiency, lifetime and error sensitivity.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352544" y="1485519"/>
            <a:ext cx="3493008" cy="1938274"/>
          </a:xfrm>
          <a:prstGeom prst="roundRect">
            <a:avLst>
              <a:gd name="adj" fmla="val 3871"/>
            </a:avLst>
          </a:prstGeom>
          <a:solidFill>
            <a:srgbClr val="F3F6F5"/>
          </a:solidFill>
          <a:ln w="12700">
            <a:solidFill>
              <a:srgbClr val="D7DFDC"/>
            </a:solidFill>
            <a:prstDash val="solid"/>
          </a:ln>
        </p:spPr>
        <p:txBody>
          <a:bodyPr/>
          <a:lstStyle/>
          <a:p>
            <a:endParaRPr lang="en-GB" sz="2800" dirty="0"/>
          </a:p>
        </p:txBody>
      </p:sp>
      <p:sp>
        <p:nvSpPr>
          <p:cNvPr id="16" name="Text 14"/>
          <p:cNvSpPr/>
          <p:nvPr/>
        </p:nvSpPr>
        <p:spPr>
          <a:xfrm>
            <a:off x="4517136" y="1659255"/>
            <a:ext cx="31638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Diagnostics &amp; feedback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4517136" y="2194433"/>
            <a:ext cx="31638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Small-emittance/beam-size diagnostics; visible and X-ray techniques; emittance, orbit and bunch-by-bunch feedback.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8174736" y="1485519"/>
            <a:ext cx="3493008" cy="1922526"/>
          </a:xfrm>
          <a:prstGeom prst="roundRect">
            <a:avLst>
              <a:gd name="adj" fmla="val 3871"/>
            </a:avLst>
          </a:prstGeom>
          <a:solidFill>
            <a:srgbClr val="F3F6F5"/>
          </a:solidFill>
          <a:ln w="12700">
            <a:solidFill>
              <a:srgbClr val="D7DFDC"/>
            </a:solidFill>
            <a:prstDash val="solid"/>
          </a:ln>
        </p:spPr>
        <p:txBody>
          <a:bodyPr/>
          <a:lstStyle/>
          <a:p>
            <a:endParaRPr lang="en-GB" sz="2800" dirty="0"/>
          </a:p>
        </p:txBody>
      </p:sp>
      <p:sp>
        <p:nvSpPr>
          <p:cNvPr id="20" name="Text 18"/>
          <p:cNvSpPr/>
          <p:nvPr/>
        </p:nvSpPr>
        <p:spPr>
          <a:xfrm>
            <a:off x="8385048" y="1725930"/>
            <a:ext cx="31638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Collective effects &amp; RF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8339328" y="2209419"/>
            <a:ext cx="31638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Benchmark impedance and microwave-instability models; triple-RF and harmonic-cavity simulations; feedback modelling.</a:t>
            </a: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2019300" y="3628517"/>
            <a:ext cx="4079748" cy="2132203"/>
          </a:xfrm>
          <a:prstGeom prst="roundRect">
            <a:avLst>
              <a:gd name="adj" fmla="val 3871"/>
            </a:avLst>
          </a:prstGeom>
          <a:solidFill>
            <a:srgbClr val="F3F6F5"/>
          </a:solidFill>
          <a:ln w="12700">
            <a:solidFill>
              <a:srgbClr val="D7DFDC"/>
            </a:solidFill>
            <a:prstDash val="solid"/>
          </a:ln>
        </p:spPr>
        <p:txBody>
          <a:bodyPr/>
          <a:lstStyle/>
          <a:p>
            <a:endParaRPr lang="en-GB" sz="2800" dirty="0"/>
          </a:p>
        </p:txBody>
      </p:sp>
      <p:sp>
        <p:nvSpPr>
          <p:cNvPr id="24" name="Text 22"/>
          <p:cNvSpPr/>
          <p:nvPr/>
        </p:nvSpPr>
        <p:spPr>
          <a:xfrm>
            <a:off x="2276856" y="3819525"/>
            <a:ext cx="31638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Vacuum &amp; integration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2276856" y="4477892"/>
            <a:ext cx="3657600" cy="599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Synrad/Molflow+ studies, surface properties and desorption; photon heat-load criteria; alignment and absorber integration.</a:t>
            </a: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6428232" y="3581781"/>
            <a:ext cx="3744468" cy="2455799"/>
          </a:xfrm>
          <a:prstGeom prst="roundRect">
            <a:avLst>
              <a:gd name="adj" fmla="val 3871"/>
            </a:avLst>
          </a:prstGeom>
          <a:solidFill>
            <a:srgbClr val="F3F6F5"/>
          </a:solidFill>
          <a:ln w="12700">
            <a:solidFill>
              <a:srgbClr val="D7DFDC"/>
            </a:solidFill>
            <a:prstDash val="solid"/>
          </a:ln>
        </p:spPr>
        <p:txBody>
          <a:bodyPr/>
          <a:lstStyle/>
          <a:p>
            <a:endParaRPr lang="en-GB" sz="2800" dirty="0"/>
          </a:p>
        </p:txBody>
      </p:sp>
      <p:sp>
        <p:nvSpPr>
          <p:cNvPr id="28" name="Text 26"/>
          <p:cNvSpPr/>
          <p:nvPr/>
        </p:nvSpPr>
        <p:spPr>
          <a:xfrm>
            <a:off x="6592824" y="3836289"/>
            <a:ext cx="31638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Joint validation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6592824" y="4351782"/>
            <a:ext cx="31638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Exchange commissioning experience and use existing machines/test sections to validate prototypes and new concepts before upgrade installation.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0595A-4D4C-2504-0522-940ABE36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 b="0" dirty="0"/>
              <a:t>Acknowledgement</a:t>
            </a:r>
            <a:br>
              <a:rPr lang="" b="0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774F1C-A71F-F204-A038-E29A377EF2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0500" y="1109938"/>
            <a:ext cx="11495609" cy="5062262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Timur Shaftan.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Pedro F. Tavares.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" dirty="0"/>
              <a:t>Helena Lewis.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" dirty="0"/>
              <a:t>Shandana Mufti.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" dirty="0"/>
              <a:t>Speakers.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" dirty="0"/>
              <a:t>ession chairs.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</a:t>
            </a:r>
            <a:r>
              <a:rPr lang="" dirty="0"/>
              <a:t>roup disucssion chairs, zoom hosts and report writing.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special thank you to our colleagues from NSLS-II who travelled across the Atlantic to be with us in person.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Thank you also to our colleagues from NSLS-II who joined remotely and started their day early to participate.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Finally, thank you to everyone at MAX IV whose dedication and support over the past months made this workshop possible.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8700B-A30C-6CEE-D679-E7BD2FC860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3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437E-F957-EB1B-20D1-95D08583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BE04B-19EA-09F7-26D1-EFA6214A08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56B6F-940C-B74D-290D-1E36CC9E2EB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D369BA-5B8E-9C16-50EA-F98113149F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59" b="19696"/>
          <a:stretch>
            <a:fillRect/>
          </a:stretch>
        </p:blipFill>
        <p:spPr>
          <a:xfrm>
            <a:off x="62499" y="1690688"/>
            <a:ext cx="12067002" cy="404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6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43E18B-E332-83B5-5107-9B8CA1C67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102" y="2231271"/>
            <a:ext cx="9665796" cy="1754326"/>
          </a:xfrm>
        </p:spPr>
        <p:txBody>
          <a:bodyPr/>
          <a:lstStyle/>
          <a:p>
            <a:r>
              <a:rPr lang="en-GB" dirty="0"/>
              <a:t>Thank You &amp; Safe Travel back home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7C966-060D-F352-0CF2-348E0BBA83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99875" y="6492875"/>
            <a:ext cx="492125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71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8A591302C97141B58E7357DFCD0355" ma:contentTypeVersion="15" ma:contentTypeDescription="Skapa ett nytt dokument." ma:contentTypeScope="" ma:versionID="592aded5d0fef3cb6ac79ba8ced2a577">
  <xsd:schema xmlns:xsd="http://www.w3.org/2001/XMLSchema" xmlns:xs="http://www.w3.org/2001/XMLSchema" xmlns:p="http://schemas.microsoft.com/office/2006/metadata/properties" xmlns:ns2="8deee7e3-6a51-4f73-9817-976676bb7785" xmlns:ns3="0cce38bb-719c-467a-bf9c-ebafdfcbc228" targetNamespace="http://schemas.microsoft.com/office/2006/metadata/properties" ma:root="true" ma:fieldsID="6dac61b52befbe891bc1b2555f2de140" ns2:_="" ns3:_="">
    <xsd:import namespace="8deee7e3-6a51-4f73-9817-976676bb7785"/>
    <xsd:import namespace="0cce38bb-719c-467a-bf9c-ebafdfcbc2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eee7e3-6a51-4f73-9817-976676bb77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Bildmarkeringar" ma:readOnly="false" ma:fieldId="{5cf76f15-5ced-4ddc-b409-7134ff3c332f}" ma:taxonomyMulti="true" ma:sspId="b7ff440d-ff14-435e-976f-a4884291df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ce38bb-719c-467a-bf9c-ebafdfcbc22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9e2a692-3300-4644-870b-685f1e2f259f}" ma:internalName="TaxCatchAll" ma:showField="CatchAllData" ma:web="0cce38bb-719c-467a-bf9c-ebafdfcbc2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eee7e3-6a51-4f73-9817-976676bb7785">
      <Terms xmlns="http://schemas.microsoft.com/office/infopath/2007/PartnerControls"/>
    </lcf76f155ced4ddcb4097134ff3c332f>
    <TaxCatchAll xmlns="0cce38bb-719c-467a-bf9c-ebafdfcbc228" xsi:nil="true"/>
    <SharedWithUsers xmlns="0cce38bb-719c-467a-bf9c-ebafdfcbc228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C4AF10-D16A-4420-A642-6D2B1C378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eee7e3-6a51-4f73-9817-976676bb7785"/>
    <ds:schemaRef ds:uri="0cce38bb-719c-467a-bf9c-ebafdfcbc2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55eb86aa-4ee5-4635-9229-b7ec160beb94"/>
    <ds:schemaRef ds:uri="http://purl.org/dc/dcmitype/"/>
    <ds:schemaRef ds:uri="e0c042b5-af5b-4c84-aece-0e1071538da0"/>
    <ds:schemaRef ds:uri="http://schemas.openxmlformats.org/package/2006/metadata/core-properties"/>
    <ds:schemaRef ds:uri="http://purl.org/dc/terms/"/>
    <ds:schemaRef ds:uri="8deee7e3-6a51-4f73-9817-976676bb7785"/>
    <ds:schemaRef ds:uri="0cce38bb-719c-467a-bf9c-ebafdfcbc228"/>
  </ds:schemaRefs>
</ds:datastoreItem>
</file>

<file path=customXml/itemProps3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44094</TotalTime>
  <Words>240</Words>
  <Application>Microsoft Office PowerPoint</Application>
  <PresentationFormat>Widescreen</PresentationFormat>
  <Paragraphs>36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Maven Pro Medium</vt:lpstr>
      <vt:lpstr>Open Sans Light</vt:lpstr>
      <vt:lpstr>Wingdings</vt:lpstr>
      <vt:lpstr>MAX IV</vt:lpstr>
      <vt:lpstr>PowerPoint Presentation</vt:lpstr>
      <vt:lpstr>PowerPoint Presentation</vt:lpstr>
      <vt:lpstr>Acknowledgement </vt:lpstr>
      <vt:lpstr>PowerPoint Presentation</vt:lpstr>
      <vt:lpstr>Thank You &amp; Safe Travel back home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Eshraq Al Dmour</cp:lastModifiedBy>
  <cp:revision>377</cp:revision>
  <cp:lastPrinted>2023-12-11T14:42:34Z</cp:lastPrinted>
  <dcterms:created xsi:type="dcterms:W3CDTF">2022-05-19T12:39:22Z</dcterms:created>
  <dcterms:modified xsi:type="dcterms:W3CDTF">2026-10-06T14:53:07Z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0x010100DA8A591302C97141B58E7357DFCD0355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