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7" r:id="rId5"/>
    <p:sldId id="813" r:id="rId6"/>
    <p:sldId id="815" r:id="rId7"/>
    <p:sldId id="816" r:id="rId8"/>
  </p:sldIdLst>
  <p:sldSz cx="12192000" cy="6858000"/>
  <p:notesSz cx="6724650" cy="97742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ro Fernandes Tavares" initials="PFT" lastIdx="1" clrIdx="0">
    <p:extLst>
      <p:ext uri="{19B8F6BF-5375-455C-9EA6-DF929625EA0E}">
        <p15:presenceInfo xmlns:p15="http://schemas.microsoft.com/office/powerpoint/2012/main" userId="S-1-5-21-866374714-467368472-620632744-1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929F"/>
    <a:srgbClr val="ECEBEB"/>
    <a:srgbClr val="A4A4A4"/>
    <a:srgbClr val="ED7D31"/>
    <a:srgbClr val="5B9BD5"/>
    <a:srgbClr val="5A9BD5"/>
    <a:srgbClr val="ED7C30"/>
    <a:srgbClr val="5A9AD5"/>
    <a:srgbClr val="FFFFFF"/>
    <a:srgbClr val="D5FF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77658D-E415-411D-B013-DD22D707EE7A}" v="5612" dt="2026-10-06T14:46:53.310"/>
    <p1510:client id="{A2CD9ADF-9EB7-4BB8-B7E0-EBAD8742A47B}" v="5" dt="2026-10-06T13:10:11.418"/>
    <p1510:client id="{EA2F1EE7-7318-4D24-AE47-46274EBB1077}" v="7" dt="2026-10-06T11:30:22.2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86786" autoAdjust="0"/>
  </p:normalViewPr>
  <p:slideViewPr>
    <p:cSldViewPr snapToGrid="0">
      <p:cViewPr>
        <p:scale>
          <a:sx n="125" d="100"/>
          <a:sy n="125" d="100"/>
        </p:scale>
        <p:origin x="216" y="0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239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l Åhnberg" userId="12f751d6-bc3c-4be8-9326-e05cc8e9b24d" providerId="ADAL" clId="{8D3FF7DE-1EE1-4E06-BC31-2EBFC1FD6270}"/>
    <pc:docChg chg="undo custSel modSld">
      <pc:chgData name="Karl Åhnberg" userId="12f751d6-bc3c-4be8-9326-e05cc8e9b24d" providerId="ADAL" clId="{8D3FF7DE-1EE1-4E06-BC31-2EBFC1FD6270}" dt="2026-10-06T11:30:22.294" v="6"/>
      <pc:docMkLst>
        <pc:docMk/>
      </pc:docMkLst>
      <pc:sldChg chg="addSp delSp modSp mod">
        <pc:chgData name="Karl Åhnberg" userId="12f751d6-bc3c-4be8-9326-e05cc8e9b24d" providerId="ADAL" clId="{8D3FF7DE-1EE1-4E06-BC31-2EBFC1FD6270}" dt="2026-10-06T11:30:22.294" v="6"/>
        <pc:sldMkLst>
          <pc:docMk/>
          <pc:sldMk cId="3055776594" sldId="257"/>
        </pc:sldMkLst>
        <pc:spChg chg="mod">
          <ac:chgData name="Karl Åhnberg" userId="12f751d6-bc3c-4be8-9326-e05cc8e9b24d" providerId="ADAL" clId="{8D3FF7DE-1EE1-4E06-BC31-2EBFC1FD6270}" dt="2026-10-06T11:30:22.294" v="6"/>
          <ac:spMkLst>
            <pc:docMk/>
            <pc:sldMk cId="3055776594" sldId="257"/>
            <ac:spMk id="3" creationId="{00000000-0000-0000-0000-000000000000}"/>
          </ac:spMkLst>
        </pc:spChg>
        <pc:spChg chg="add del">
          <ac:chgData name="Karl Åhnberg" userId="12f751d6-bc3c-4be8-9326-e05cc8e9b24d" providerId="ADAL" clId="{8D3FF7DE-1EE1-4E06-BC31-2EBFC1FD6270}" dt="2026-10-06T11:29:34.911" v="1" actId="22"/>
          <ac:spMkLst>
            <pc:docMk/>
            <pc:sldMk cId="3055776594" sldId="257"/>
            <ac:spMk id="5" creationId="{E768F789-C476-F269-BF3E-7CF9098963AD}"/>
          </ac:spMkLst>
        </pc:spChg>
        <pc:graphicFrameChg chg="add del mod">
          <ac:chgData name="Karl Åhnberg" userId="12f751d6-bc3c-4be8-9326-e05cc8e9b24d" providerId="ADAL" clId="{8D3FF7DE-1EE1-4E06-BC31-2EBFC1FD6270}" dt="2026-10-06T11:30:06.785" v="4" actId="478"/>
          <ac:graphicFrameMkLst>
            <pc:docMk/>
            <pc:sldMk cId="3055776594" sldId="257"/>
            <ac:graphicFrameMk id="6" creationId="{BE8919C8-1581-13A2-DD39-DC1FD4D8D8DD}"/>
          </ac:graphicFrameMkLst>
        </pc:graphicFrameChg>
      </pc:sldChg>
    </pc:docChg>
  </pc:docChgLst>
  <pc:docChgLst>
    <pc:chgData name="Eshraq Al Dmour" userId="3f339d6e-f835-418e-b8a2-c243ae0a6b48" providerId="ADAL" clId="{A9D20EAC-33DC-4B3D-963F-B793D684360F}"/>
    <pc:docChg chg="addSld modSld">
      <pc:chgData name="Eshraq Al Dmour" userId="3f339d6e-f835-418e-b8a2-c243ae0a6b48" providerId="ADAL" clId="{A9D20EAC-33DC-4B3D-963F-B793D684360F}" dt="2026-10-06T13:10:11.418" v="4" actId="20577"/>
      <pc:docMkLst>
        <pc:docMk/>
      </pc:docMkLst>
      <pc:sldChg chg="modSp mod">
        <pc:chgData name="Eshraq Al Dmour" userId="3f339d6e-f835-418e-b8a2-c243ae0a6b48" providerId="ADAL" clId="{A9D20EAC-33DC-4B3D-963F-B793D684360F}" dt="2026-10-06T13:04:06.910" v="1" actId="207"/>
        <pc:sldMkLst>
          <pc:docMk/>
          <pc:sldMk cId="3055776594" sldId="257"/>
        </pc:sldMkLst>
        <pc:spChg chg="mod">
          <ac:chgData name="Eshraq Al Dmour" userId="3f339d6e-f835-418e-b8a2-c243ae0a6b48" providerId="ADAL" clId="{A9D20EAC-33DC-4B3D-963F-B793D684360F}" dt="2026-10-06T13:04:06.910" v="1" actId="207"/>
          <ac:spMkLst>
            <pc:docMk/>
            <pc:sldMk cId="3055776594" sldId="257"/>
            <ac:spMk id="3" creationId="{00000000-0000-0000-0000-000000000000}"/>
          </ac:spMkLst>
        </pc:spChg>
      </pc:sldChg>
      <pc:sldChg chg="modSp mod">
        <pc:chgData name="Eshraq Al Dmour" userId="3f339d6e-f835-418e-b8a2-c243ae0a6b48" providerId="ADAL" clId="{A9D20EAC-33DC-4B3D-963F-B793D684360F}" dt="2026-10-06T13:10:11.418" v="4" actId="20577"/>
        <pc:sldMkLst>
          <pc:docMk/>
          <pc:sldMk cId="3714048769" sldId="815"/>
        </pc:sldMkLst>
        <pc:spChg chg="mod">
          <ac:chgData name="Eshraq Al Dmour" userId="3f339d6e-f835-418e-b8a2-c243ae0a6b48" providerId="ADAL" clId="{A9D20EAC-33DC-4B3D-963F-B793D684360F}" dt="2026-10-06T13:10:11.418" v="4" actId="20577"/>
          <ac:spMkLst>
            <pc:docMk/>
            <pc:sldMk cId="3714048769" sldId="815"/>
            <ac:spMk id="3" creationId="{2EAD2CCB-E950-4867-990E-3840D29FB14E}"/>
          </ac:spMkLst>
        </pc:spChg>
      </pc:sldChg>
      <pc:sldChg chg="add modTransition">
        <pc:chgData name="Eshraq Al Dmour" userId="3f339d6e-f835-418e-b8a2-c243ae0a6b48" providerId="ADAL" clId="{A9D20EAC-33DC-4B3D-963F-B793D684360F}" dt="2026-10-06T11:25:34.194" v="0"/>
        <pc:sldMkLst>
          <pc:docMk/>
          <pc:sldMk cId="2474619313" sldId="816"/>
        </pc:sldMkLst>
      </pc:sldChg>
    </pc:docChg>
  </pc:docChgLst>
  <pc:docChgLst>
    <pc:chgData name="Marek Grabski" userId="d5099dab-07a1-435b-b4bc-8435bc4489eb" providerId="ADAL" clId="{654B4E85-6FCD-4D72-916B-B0309CDC3C7E}"/>
    <pc:docChg chg="undo redo custSel modSld">
      <pc:chgData name="Marek Grabski" userId="d5099dab-07a1-435b-b4bc-8435bc4489eb" providerId="ADAL" clId="{654B4E85-6FCD-4D72-916B-B0309CDC3C7E}" dt="2026-10-06T14:59:08.995" v="6000" actId="20577"/>
      <pc:docMkLst>
        <pc:docMk/>
      </pc:docMkLst>
      <pc:sldChg chg="modSp mod">
        <pc:chgData name="Marek Grabski" userId="d5099dab-07a1-435b-b4bc-8435bc4489eb" providerId="ADAL" clId="{654B4E85-6FCD-4D72-916B-B0309CDC3C7E}" dt="2026-10-06T11:28:50.587" v="0" actId="20577"/>
        <pc:sldMkLst>
          <pc:docMk/>
          <pc:sldMk cId="3055776594" sldId="257"/>
        </pc:sldMkLst>
        <pc:spChg chg="mod">
          <ac:chgData name="Marek Grabski" userId="d5099dab-07a1-435b-b4bc-8435bc4489eb" providerId="ADAL" clId="{654B4E85-6FCD-4D72-916B-B0309CDC3C7E}" dt="2026-10-06T11:28:50.587" v="0" actId="20577"/>
          <ac:spMkLst>
            <pc:docMk/>
            <pc:sldMk cId="3055776594" sldId="257"/>
            <ac:spMk id="3" creationId="{00000000-0000-0000-0000-000000000000}"/>
          </ac:spMkLst>
        </pc:spChg>
      </pc:sldChg>
      <pc:sldChg chg="modSp mod">
        <pc:chgData name="Marek Grabski" userId="d5099dab-07a1-435b-b4bc-8435bc4489eb" providerId="ADAL" clId="{654B4E85-6FCD-4D72-916B-B0309CDC3C7E}" dt="2026-10-06T14:58:14.121" v="5956" actId="20577"/>
        <pc:sldMkLst>
          <pc:docMk/>
          <pc:sldMk cId="3810404391" sldId="813"/>
        </pc:sldMkLst>
        <pc:spChg chg="mod">
          <ac:chgData name="Marek Grabski" userId="d5099dab-07a1-435b-b4bc-8435bc4489eb" providerId="ADAL" clId="{654B4E85-6FCD-4D72-916B-B0309CDC3C7E}" dt="2026-10-06T14:58:14.121" v="5956" actId="20577"/>
          <ac:spMkLst>
            <pc:docMk/>
            <pc:sldMk cId="3810404391" sldId="813"/>
            <ac:spMk id="3" creationId="{8BC9B742-3F8D-8C55-A67E-61E141162E1D}"/>
          </ac:spMkLst>
        </pc:spChg>
      </pc:sldChg>
      <pc:sldChg chg="modSp mod">
        <pc:chgData name="Marek Grabski" userId="d5099dab-07a1-435b-b4bc-8435bc4489eb" providerId="ADAL" clId="{654B4E85-6FCD-4D72-916B-B0309CDC3C7E}" dt="2026-10-06T14:59:08.995" v="6000" actId="20577"/>
        <pc:sldMkLst>
          <pc:docMk/>
          <pc:sldMk cId="3714048769" sldId="815"/>
        </pc:sldMkLst>
        <pc:spChg chg="mod">
          <ac:chgData name="Marek Grabski" userId="d5099dab-07a1-435b-b4bc-8435bc4489eb" providerId="ADAL" clId="{654B4E85-6FCD-4D72-916B-B0309CDC3C7E}" dt="2026-10-06T14:59:08.995" v="6000" actId="20577"/>
          <ac:spMkLst>
            <pc:docMk/>
            <pc:sldMk cId="3714048769" sldId="815"/>
            <ac:spMk id="3" creationId="{2EAD2CCB-E950-4867-990E-3840D29FB14E}"/>
          </ac:spMkLst>
        </pc:spChg>
      </pc:sldChg>
      <pc:sldChg chg="modSp mod">
        <pc:chgData name="Marek Grabski" userId="d5099dab-07a1-435b-b4bc-8435bc4489eb" providerId="ADAL" clId="{654B4E85-6FCD-4D72-916B-B0309CDC3C7E}" dt="2026-10-06T14:22:26.989" v="5139" actId="27636"/>
        <pc:sldMkLst>
          <pc:docMk/>
          <pc:sldMk cId="2474619313" sldId="816"/>
        </pc:sldMkLst>
        <pc:spChg chg="mod">
          <ac:chgData name="Marek Grabski" userId="d5099dab-07a1-435b-b4bc-8435bc4489eb" providerId="ADAL" clId="{654B4E85-6FCD-4D72-916B-B0309CDC3C7E}" dt="2026-10-06T14:22:26.989" v="5139" actId="27636"/>
          <ac:spMkLst>
            <pc:docMk/>
            <pc:sldMk cId="2474619313" sldId="816"/>
            <ac:spMk id="2" creationId="{E9F22FB0-18E7-5418-AB99-D9823A16C0CA}"/>
          </ac:spMkLst>
        </pc:spChg>
        <pc:spChg chg="mod">
          <ac:chgData name="Marek Grabski" userId="d5099dab-07a1-435b-b4bc-8435bc4489eb" providerId="ADAL" clId="{654B4E85-6FCD-4D72-916B-B0309CDC3C7E}" dt="2026-10-06T14:15:21.443" v="5137" actId="20577"/>
          <ac:spMkLst>
            <pc:docMk/>
            <pc:sldMk cId="2474619313" sldId="816"/>
            <ac:spMk id="3" creationId="{08521BA1-43D8-AC1A-9DC5-FDB38B4C396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D1ED5-8C2D-4246-A2E9-8515948A2B83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8413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0E6ED-6418-42C0-A42F-E694197994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596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3D0AE-253A-0841-99E6-ED326168C812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1F5DC-E62E-1741-B9C7-0404885C39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125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7386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GB" sz="1800" dirty="0"/>
              <a:t>What would you change if you could design MAXIV/NSLSII again?</a:t>
            </a:r>
          </a:p>
          <a:p>
            <a:pPr marL="914400" lvl="2" indent="0">
              <a:buNone/>
            </a:pPr>
            <a:r>
              <a:rPr lang="en-GB" sz="1400" dirty="0"/>
              <a:t>MAXIV: 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GB" sz="1400" dirty="0"/>
              <a:t>introduce bellows to the arc section to allow </a:t>
            </a:r>
            <a:r>
              <a:rPr lang="en-GB" sz="1400" dirty="0" err="1"/>
              <a:t>insitu</a:t>
            </a:r>
            <a:r>
              <a:rPr lang="en-GB" sz="1400" dirty="0"/>
              <a:t> NEG activation (lack of longitudinal stroke was major obstacle), 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GB" sz="1400" dirty="0"/>
              <a:t>more careful management of areas prone to heat up or close to shadowed areas (longer absorbers, larger apertures of sensitive hardware where possible, perhaps </a:t>
            </a:r>
            <a:r>
              <a:rPr lang="en-GB" sz="1400" dirty="0" err="1"/>
              <a:t>fiducialization</a:t>
            </a:r>
            <a:r>
              <a:rPr lang="en-GB" sz="1400" dirty="0"/>
              <a:t> and alignment of critical components, smaller beam aperture to the FE to shield a vacuum chamber upstream the Front End, 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GB" sz="1400" dirty="0"/>
              <a:t>include PLC of Front end in the ring system not in beamline (so that it can be controlled by the machine easier), 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GB" sz="1400" dirty="0"/>
              <a:t>simpler naming convention for vacuum hardware. </a:t>
            </a:r>
          </a:p>
          <a:p>
            <a:pPr marL="914400" lvl="2" indent="0">
              <a:buNone/>
            </a:pPr>
            <a:r>
              <a:rPr lang="en-GB" sz="1400" dirty="0"/>
              <a:t>NSLSII: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GB" sz="1400" dirty="0"/>
              <a:t>y</a:t>
            </a:r>
          </a:p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873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9597E56A-6611-0C46-897E-0D1B00E9F2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1510" y="1944894"/>
            <a:ext cx="5888981" cy="1988525"/>
          </a:xfrm>
          <a:prstGeom prst="rect">
            <a:avLst/>
          </a:prstGeom>
        </p:spPr>
      </p:pic>
      <p:sp>
        <p:nvSpPr>
          <p:cNvPr id="5" name="Rubrik 11">
            <a:extLst>
              <a:ext uri="{FF2B5EF4-FFF2-40B4-BE49-F238E27FC236}">
                <a16:creationId xmlns:a16="http://schemas.microsoft.com/office/drawing/2014/main" id="{0387F07B-9515-8D4E-A517-8B201A648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465834"/>
            <a:ext cx="12192000" cy="341632"/>
          </a:xfrm>
        </p:spPr>
        <p:txBody>
          <a:bodyPr anchor="t" anchorCtr="0">
            <a:spAutoFit/>
          </a:bodyPr>
          <a:lstStyle>
            <a:lvl1pPr>
              <a:defRPr sz="1800" b="0" i="0"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GB" noProof="0"/>
              <a:t>Add slide title</a:t>
            </a:r>
          </a:p>
        </p:txBody>
      </p:sp>
    </p:spTree>
    <p:extLst>
      <p:ext uri="{BB962C8B-B14F-4D97-AF65-F5344CB8AC3E}">
        <p14:creationId xmlns:p14="http://schemas.microsoft.com/office/powerpoint/2010/main" val="301904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0568D3A4-B2EC-914D-AC10-05A946BAB0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9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3113" y="3429000"/>
            <a:ext cx="7841539" cy="3272221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B45E0E22-4684-584D-B225-38BF62C916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519880DC-796D-80AC-6183-EF1E7A8A6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0930"/>
            <a:ext cx="10515600" cy="1754326"/>
          </a:xfrm>
        </p:spPr>
        <p:txBody>
          <a:bodyPr>
            <a:sp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9933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10485620" y="0"/>
            <a:ext cx="17063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CB0FA37E-C0E5-0971-1585-8CD06DCFE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085521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5" name="Platshållare för text 8">
            <a:extLst>
              <a:ext uri="{FF2B5EF4-FFF2-40B4-BE49-F238E27FC236}">
                <a16:creationId xmlns:a16="http://schemas.microsoft.com/office/drawing/2014/main" id="{E4320BBD-9AA7-DDEA-436C-D92FE8ADA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9085521" cy="4352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27690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0" y="6056026"/>
            <a:ext cx="12192000" cy="8019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/>
              <a:t>NSLS II MAX IV Workshop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6983A65E-6342-9B97-A3EC-31148331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6" name="Platshållare för text 8">
            <a:extLst>
              <a:ext uri="{FF2B5EF4-FFF2-40B4-BE49-F238E27FC236}">
                <a16:creationId xmlns:a16="http://schemas.microsoft.com/office/drawing/2014/main" id="{E0AB5566-6C50-2E2E-E529-0F7BC6B33E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10481930" cy="397365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56755" y="6272347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Oct.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99E2B9-33C2-36C6-4DF3-FA15292DC5F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38126" y="6492875"/>
            <a:ext cx="492512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B60D0738-23DA-A745-9B84-DD183761B3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783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996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C097BC-5D24-D541-B7D2-C97D9E4F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mall för </a:t>
            </a:r>
            <a:r>
              <a:rPr lang="en-GB" noProof="0" dirty="0" err="1"/>
              <a:t>rubrikformat</a:t>
            </a:r>
            <a:endParaRPr lang="en-GB" noProof="0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E01D72-6C88-5D46-A46C-E62223148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 err="1"/>
              <a:t>Klicka</a:t>
            </a:r>
            <a:r>
              <a:rPr lang="en-GB" noProof="0" dirty="0"/>
              <a:t> </a:t>
            </a:r>
            <a:r>
              <a:rPr lang="en-GB" noProof="0" dirty="0" err="1"/>
              <a:t>här</a:t>
            </a:r>
            <a:r>
              <a:rPr lang="en-GB" noProof="0" dirty="0"/>
              <a:t> för </a:t>
            </a:r>
            <a:r>
              <a:rPr lang="en-GB" noProof="0" dirty="0" err="1"/>
              <a:t>att</a:t>
            </a:r>
            <a:r>
              <a:rPr lang="en-GB" noProof="0" dirty="0"/>
              <a:t> </a:t>
            </a:r>
            <a:r>
              <a:rPr lang="en-GB" noProof="0" dirty="0" err="1"/>
              <a:t>ändra</a:t>
            </a:r>
            <a:r>
              <a:rPr lang="en-GB" noProof="0" dirty="0"/>
              <a:t> format </a:t>
            </a:r>
            <a:r>
              <a:rPr lang="en-GB" noProof="0" dirty="0" err="1"/>
              <a:t>på</a:t>
            </a:r>
            <a:r>
              <a:rPr lang="en-GB" noProof="0" dirty="0"/>
              <a:t> </a:t>
            </a:r>
            <a:r>
              <a:rPr lang="en-GB" noProof="0" dirty="0" err="1"/>
              <a:t>bakgrundstexten</a:t>
            </a:r>
            <a:endParaRPr lang="en-GB" noProof="0" dirty="0"/>
          </a:p>
          <a:p>
            <a:pPr lvl="1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två</a:t>
            </a:r>
            <a:endParaRPr lang="en-GB" noProof="0" dirty="0"/>
          </a:p>
          <a:p>
            <a:pPr lvl="2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tre</a:t>
            </a:r>
            <a:endParaRPr lang="en-GB" noProof="0" dirty="0"/>
          </a:p>
          <a:p>
            <a:pPr lvl="3"/>
            <a:r>
              <a:rPr lang="en-GB" noProof="0" dirty="0" err="1"/>
              <a:t>Nivå</a:t>
            </a:r>
            <a:r>
              <a:rPr lang="en-GB" noProof="0" dirty="0"/>
              <a:t> </a:t>
            </a:r>
            <a:r>
              <a:rPr lang="en-GB" noProof="0" dirty="0" err="1"/>
              <a:t>fyra</a:t>
            </a:r>
            <a:endParaRPr lang="en-GB" noProof="0" dirty="0"/>
          </a:p>
          <a:p>
            <a:pPr lvl="4"/>
            <a:r>
              <a:rPr lang="en-GB" noProof="0" dirty="0" err="1"/>
              <a:t>Nivå</a:t>
            </a:r>
            <a:r>
              <a:rPr lang="en-GB" noProof="0" dirty="0"/>
              <a:t>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C5F608-2730-2040-AD18-5009FBBA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EB5182-753F-E241-94A2-937B30B2D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437" y="0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57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6" r:id="rId2"/>
    <p:sldLayoutId id="2147483691" r:id="rId3"/>
    <p:sldLayoutId id="2147483698" r:id="rId4"/>
    <p:sldLayoutId id="2147483699" r:id="rId5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Maven Pro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q"/>
        <a:defRPr sz="2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4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0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7" userDrawn="1">
          <p15:clr>
            <a:srgbClr val="F26B43"/>
          </p15:clr>
        </p15:guide>
        <p15:guide id="3" pos="4793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5100" y="4042731"/>
            <a:ext cx="100076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solidFill>
                  <a:schemeClr val="bg1"/>
                </a:solidFill>
              </a:rPr>
              <a:t>Group 5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Vacuum Systems and mechanical integration, Alignment, DC and pulsed Magnet Systems</a:t>
            </a:r>
            <a:br>
              <a:rPr lang="en-GB" sz="2800" b="1" dirty="0">
                <a:solidFill>
                  <a:schemeClr val="bg1"/>
                </a:solidFill>
              </a:rPr>
            </a:br>
            <a:r>
              <a:rPr lang="en-GB" sz="2800" b="1" dirty="0">
                <a:solidFill>
                  <a:schemeClr val="bg1"/>
                </a:solidFill>
              </a:rPr>
              <a:t>Reporting back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44011" y="516611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000" b="1" i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BC849-A390-CA69-AA45-C65DE1F41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066" y="186801"/>
            <a:ext cx="4980972" cy="26728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6F6643-CEDD-8FC4-924C-306F3C551465}"/>
              </a:ext>
            </a:extLst>
          </p:cNvPr>
          <p:cNvSpPr txBox="1"/>
          <p:nvPr/>
        </p:nvSpPr>
        <p:spPr>
          <a:xfrm>
            <a:off x="417171" y="2906712"/>
            <a:ext cx="1186405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NSLS-II &amp; MAX IV Workshop: Fourth and Future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Generation Light Source Design Challenges</a:t>
            </a:r>
          </a:p>
          <a:p>
            <a:pPr algn="ctr"/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776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AB076-47C4-5273-3900-342DFE7F7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93094"/>
            <a:ext cx="10481930" cy="766053"/>
          </a:xfrm>
        </p:spPr>
        <p:txBody>
          <a:bodyPr/>
          <a:lstStyle/>
          <a:p>
            <a:r>
              <a:rPr lang="en-US" dirty="0"/>
              <a:t>Key Takeaways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9B742-3F8D-8C55-A67E-61E141162E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3211" y="1059147"/>
            <a:ext cx="10554789" cy="504447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2000" dirty="0"/>
              <a:t>Vacuum system: both upgrades rely on previous experience and design approaches.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 dirty="0"/>
              <a:t>What are the largest deviations from the previous design, new implementations?</a:t>
            </a:r>
          </a:p>
          <a:p>
            <a:pPr marL="914400" lvl="2" indent="0">
              <a:buNone/>
            </a:pPr>
            <a:r>
              <a:rPr lang="en-GB" sz="1400" dirty="0"/>
              <a:t>MAX4U: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400" dirty="0"/>
              <a:t>the installation procedure differs significantly from the original one.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400" dirty="0"/>
              <a:t>For MAX4U one new RF-shielded bellow (of 25 mm compression stroke) will be added near the arc </a:t>
            </a:r>
            <a:r>
              <a:rPr lang="en-GB" sz="1400" dirty="0" err="1"/>
              <a:t>center</a:t>
            </a:r>
            <a:r>
              <a:rPr lang="en-GB" sz="1400" dirty="0"/>
              <a:t> to allow baking without venting the long straight sections for IDs (how ever the magnets for the baking must be always removed).</a:t>
            </a:r>
          </a:p>
          <a:p>
            <a:pPr marL="914400" lvl="2" indent="0">
              <a:buNone/>
            </a:pPr>
            <a:r>
              <a:rPr lang="en-GB" sz="1400" dirty="0"/>
              <a:t>NSLSII-U: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400" dirty="0"/>
              <a:t>Vacuum chambers much smaller ID: 11 mm, alu chambers machined in 2 halves and welded together (NSLSII VCs were extruded), have antechamber thus influence on the magnet design.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400" dirty="0"/>
              <a:t>No issue with having the magnet opening in midplane (space for antechamber), although not having antechamber thus more space for magnet assembly might be beneficial.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400" dirty="0"/>
              <a:t>Installation process: It will be the same as NSLSII: modules with magnets on girders pre-assembled and later placed in the tunnel and flanged connection done, then pumping etc. 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0" indent="0">
              <a:buNone/>
            </a:pPr>
            <a:r>
              <a:rPr lang="en-GB" sz="2000" dirty="0"/>
              <a:t>Magnets: Permanent magnets will extensively be used in NSLSII-U. Some challenges in getting material, assembly, integration, installation (previous experience exists: ESRF-EBS, SLSII). At MAX4U seems PM will not be used. CB magnet string considered to have motorized individual magnetic elements which is a big challenge. </a:t>
            </a:r>
          </a:p>
          <a:p>
            <a:pPr marL="0" indent="0">
              <a:buNone/>
            </a:pPr>
            <a:r>
              <a:rPr lang="en-GB" sz="2000" dirty="0"/>
              <a:t>NSLSII-U develops an NLK (Non-Linear Kicker) (MIK) based on ceramic blocks that are inserted into metal vacuum chamber (similar to TPS, BESSY…).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 dirty="0"/>
              <a:t>What are experiences from NSLSII/BESSY/TPS? At MAXIV ceramic chamber of the MIK heats up to 41 to 74 </a:t>
            </a:r>
            <a:r>
              <a:rPr lang="en-GB" sz="1600" dirty="0" err="1"/>
              <a:t>deg</a:t>
            </a:r>
            <a:r>
              <a:rPr lang="en-GB" sz="1600" dirty="0"/>
              <a:t> C (at 400 mA) depending on the operation mode (in 2026).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BD8EFE-DA6E-980A-D33E-6CB6D567654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40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8E93A-C74D-0F85-E8CE-E49606B9C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 opportunities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D2CCB-E950-4867-990E-3840D29FB1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1"/>
            <a:ext cx="9479280" cy="388218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Exchange regarding vacuum simulations in </a:t>
            </a:r>
            <a:r>
              <a:rPr lang="en-GB" dirty="0" err="1"/>
              <a:t>Molflow</a:t>
            </a:r>
            <a:r>
              <a:rPr lang="en-GB" dirty="0"/>
              <a:t>+ coupled with </a:t>
            </a:r>
            <a:r>
              <a:rPr lang="en-GB" dirty="0" err="1"/>
              <a:t>Synrad</a:t>
            </a:r>
            <a:r>
              <a:rPr lang="en-GB" dirty="0"/>
              <a:t>. </a:t>
            </a:r>
          </a:p>
          <a:p>
            <a:pPr lvl="1"/>
            <a:r>
              <a:rPr lang="en-GB" dirty="0"/>
              <a:t>Material surface properties choice: roughness, Reflection studies (experience from EIC, APS).</a:t>
            </a:r>
          </a:p>
          <a:p>
            <a:pPr lvl="1"/>
            <a:r>
              <a:rPr lang="en-GB" dirty="0"/>
              <a:t>Vacuum chamber desorption studies: what has been done at NSLSII? Dipole and 3PW source, Chamber for EIC were measured there. </a:t>
            </a:r>
          </a:p>
          <a:p>
            <a:pPr lvl="1"/>
            <a:r>
              <a:rPr lang="en-US" dirty="0"/>
              <a:t>NSLSII have a section in ring where components can be tested with beam, could MAXIV use it if need be?</a:t>
            </a:r>
            <a:endParaRPr lang="en-GB" dirty="0"/>
          </a:p>
          <a:p>
            <a:r>
              <a:rPr lang="en-GB" dirty="0"/>
              <a:t>Magnets: rotating coil measurement at NSLSII. NLK at MAXIV experience to share with NSLSII</a:t>
            </a:r>
          </a:p>
          <a:p>
            <a:r>
              <a:rPr lang="en-GB" dirty="0"/>
              <a:t>Alignment: </a:t>
            </a:r>
            <a:r>
              <a:rPr lang="en-GB" dirty="0" err="1"/>
              <a:t>fiducialization</a:t>
            </a:r>
            <a:r>
              <a:rPr lang="en-GB" dirty="0"/>
              <a:t> procedure, stretched wire measurement, Multiple laser tracker alignment.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B4793-291E-0129-0259-6BADEB296C3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048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22FB0-18E7-5418-AB99-D9823A16C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869315"/>
          </a:xfrm>
        </p:spPr>
        <p:txBody>
          <a:bodyPr>
            <a:normAutofit fontScale="90000"/>
          </a:bodyPr>
          <a:lstStyle/>
          <a:p>
            <a:r>
              <a:rPr lang="" b="0" dirty="0"/>
              <a:t>Challenges / Open Questions</a:t>
            </a:r>
            <a:br>
              <a:rPr lang="" b="0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21BA1-43D8-AC1A-9DC5-FDB38B4C39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5429" y="1288870"/>
            <a:ext cx="9828711" cy="44337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2400" dirty="0"/>
              <a:t>Stored beam allowed envelope, ensuring that chambers intercepting photon beam can operate safely (mostly light from IDs). </a:t>
            </a:r>
          </a:p>
          <a:p>
            <a:pPr lvl="1"/>
            <a:r>
              <a:rPr lang="en-GB" sz="2000" dirty="0"/>
              <a:t>At MAXIV/MAX4U photon beam from several IDs (Wiggler, EPU, 3PW) is difficult to handle in the location where photon and electron beam split (magnet bore is the limit),</a:t>
            </a:r>
          </a:p>
          <a:p>
            <a:pPr lvl="1"/>
            <a:r>
              <a:rPr lang="en-GB" sz="2000" dirty="0"/>
              <a:t>What is the beam position used to simulate extreme cases (offset from nominal position, angle). How to simulate vacuum chamber misalignment/manufacturing errors. How does it translate to the allowed beam envelope? At which conditions the beam is dumped? </a:t>
            </a:r>
          </a:p>
          <a:p>
            <a:pPr lvl="2"/>
            <a:r>
              <a:rPr lang="en-GB" sz="1600" dirty="0"/>
              <a:t>MAX4U: with the usually applied offset 0.5 mm and angle some vacuum chambers will not fulfil the design criteria due to excessive heat from photon beam. </a:t>
            </a:r>
          </a:p>
          <a:p>
            <a:pPr lvl="1"/>
            <a:r>
              <a:rPr lang="en-GB" sz="2000" dirty="0"/>
              <a:t>What are the material design criteria for absorbers, etc.? Are they different?</a:t>
            </a:r>
          </a:p>
          <a:p>
            <a:pPr lvl="1"/>
            <a:r>
              <a:rPr lang="en-GB" sz="2000" dirty="0"/>
              <a:t>What is the alignment approach to lumped absorbers or other parts close to the photon beam? Are they individually aligned or rely on mechanical tolerances only to other aligned components?</a:t>
            </a:r>
          </a:p>
          <a:p>
            <a:pPr lvl="1"/>
            <a:r>
              <a:rPr lang="en-GB" sz="2000" dirty="0"/>
              <a:t>Does the 4 GeV option for NSLSII-U put more stringent requirements on the photon absorbers due to higher photon power?</a:t>
            </a:r>
          </a:p>
          <a:p>
            <a:pPr marL="0" indent="0">
              <a:buNone/>
            </a:pPr>
            <a:r>
              <a:rPr lang="en-GB" sz="2400" dirty="0"/>
              <a:t>Magnets: </a:t>
            </a:r>
          </a:p>
          <a:p>
            <a:pPr marL="0" indent="0">
              <a:buNone/>
            </a:pPr>
            <a:r>
              <a:rPr lang="en-GB" sz="2400" dirty="0"/>
              <a:t>Alignment: </a:t>
            </a:r>
          </a:p>
          <a:p>
            <a:endParaRPr lang="en-GB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B615C4-56C1-4ED8-BDCD-D09925207D9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1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MAX IV">
  <a:themeElements>
    <a:clrScheme name="MAX IV ny">
      <a:dk1>
        <a:srgbClr val="001427"/>
      </a:dk1>
      <a:lt1>
        <a:srgbClr val="FFFFFF"/>
      </a:lt1>
      <a:dk2>
        <a:srgbClr val="00570C"/>
      </a:dk2>
      <a:lt2>
        <a:srgbClr val="FB8C00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81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X IV" id="{516FC9ED-6BBD-C744-B2F0-90A71CB59E0C}" vid="{13190349-0772-8741-AF07-2E14FF89C4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772276DB0FD1B47A3D5FB7763874218" ma:contentTypeVersion="4" ma:contentTypeDescription="Skapa ett nytt dokument." ma:contentTypeScope="" ma:versionID="7c42493d59d8478d838de3706c4ee635">
  <xsd:schema xmlns:xsd="http://www.w3.org/2001/XMLSchema" xmlns:xs="http://www.w3.org/2001/XMLSchema" xmlns:p="http://schemas.microsoft.com/office/2006/metadata/properties" xmlns:ns2="3729fb18-5a44-48ee-9bfa-999b37c5a476" targetNamespace="http://schemas.microsoft.com/office/2006/metadata/properties" ma:root="true" ma:fieldsID="349dd95f9f5695ecce4c7f28957520d9" ns2:_="">
    <xsd:import namespace="3729fb18-5a44-48ee-9bfa-999b37c5a4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9fb18-5a44-48ee-9bfa-999b37c5a4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F60D1C6-50C5-4E5F-B294-B94BD33FC7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465F8AC-E9B5-4660-B909-85E7EF875D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29fb18-5a44-48ee-9bfa-999b37c5a4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748E198-29D6-4919-960D-AB46316E0B98}">
  <ds:schemaRefs>
    <ds:schemaRef ds:uri="http://purl.org/dc/dcmitype/"/>
    <ds:schemaRef ds:uri="http://schemas.microsoft.com/office/2006/metadata/properties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3729fb18-5a44-48ee-9bfa-999b37c5a476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MAX IV</Template>
  <TotalTime>44163</TotalTime>
  <Words>771</Words>
  <Application>Microsoft Office PowerPoint</Application>
  <PresentationFormat>Widescreen</PresentationFormat>
  <Paragraphs>48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Maven Pro Medium</vt:lpstr>
      <vt:lpstr>Open Sans Light</vt:lpstr>
      <vt:lpstr>Wingdings</vt:lpstr>
      <vt:lpstr>MAX IV</vt:lpstr>
      <vt:lpstr>PowerPoint Presentation</vt:lpstr>
      <vt:lpstr>Key Takeaways</vt:lpstr>
      <vt:lpstr>Collaboration opportunities</vt:lpstr>
      <vt:lpstr>Challenges / Open Questions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Aymeric Robert</dc:creator>
  <cp:keywords/>
  <dc:description/>
  <cp:lastModifiedBy>Marek Grabski</cp:lastModifiedBy>
  <cp:revision>374</cp:revision>
  <cp:lastPrinted>2023-12-11T14:42:34Z</cp:lastPrinted>
  <dcterms:created xsi:type="dcterms:W3CDTF">2022-05-19T12:39:22Z</dcterms:created>
  <dcterms:modified xsi:type="dcterms:W3CDTF">2026-10-06T14:59:12Z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0x0101003772276DB0FD1B47A3D5FB7763874218</vt:lpwstr>
  </property>
  <property fmtid="{D5CDD505-2E9C-101B-9397-08002B2CF9AE}" pid="3" name="Tags">
    <vt:lpwstr/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