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9"/>
  </p:notesMasterIdLst>
  <p:handoutMasterIdLst>
    <p:handoutMasterId r:id="rId10"/>
  </p:handoutMasterIdLst>
  <p:sldIdLst>
    <p:sldId id="257" r:id="rId5"/>
    <p:sldId id="813" r:id="rId6"/>
    <p:sldId id="815" r:id="rId7"/>
    <p:sldId id="816" r:id="rId8"/>
  </p:sldIdLst>
  <p:sldSz cx="12192000" cy="6858000"/>
  <p:notesSz cx="6724650" cy="97742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dro Fernandes Tavares" initials="PFT" lastIdx="1" clrIdx="0">
    <p:extLst>
      <p:ext uri="{19B8F6BF-5375-455C-9EA6-DF929625EA0E}">
        <p15:presenceInfo xmlns:p15="http://schemas.microsoft.com/office/powerpoint/2012/main" userId="S-1-5-21-866374714-467368472-620632744-124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929F"/>
    <a:srgbClr val="ECEBEB"/>
    <a:srgbClr val="A4A4A4"/>
    <a:srgbClr val="ED7D31"/>
    <a:srgbClr val="5B9BD5"/>
    <a:srgbClr val="5A9BD5"/>
    <a:srgbClr val="ED7C30"/>
    <a:srgbClr val="5A9AD5"/>
    <a:srgbClr val="FFFFFF"/>
    <a:srgbClr val="D5FF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9C98DA-DB64-45C6-B557-6813BB55E4EA}" v="1" dt="2026-10-06T11:24:56.602"/>
    <p1510:client id="{798E5453-631E-4A7A-98C7-BE6767E97CB2}" v="2" dt="2026-10-06T14:08:22.8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781" autoAdjust="0"/>
    <p:restoredTop sz="89310" autoAdjust="0"/>
  </p:normalViewPr>
  <p:slideViewPr>
    <p:cSldViewPr snapToGrid="0">
      <p:cViewPr varScale="1">
        <p:scale>
          <a:sx n="56" d="100"/>
          <a:sy n="56" d="100"/>
        </p:scale>
        <p:origin x="732" y="56"/>
      </p:cViewPr>
      <p:guideLst>
        <p:guide orient="horz" pos="2137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4" d="100"/>
          <a:sy n="74" d="100"/>
        </p:scale>
        <p:origin x="2394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ik Mansten" userId="0e07ef9c-ff47-4303-a9e6-765644786855" providerId="ADAL" clId="{98104D0B-FC92-4CCF-B676-CF97EA81BDFD}"/>
    <pc:docChg chg="modSld">
      <pc:chgData name="Erik Mansten" userId="0e07ef9c-ff47-4303-a9e6-765644786855" providerId="ADAL" clId="{98104D0B-FC92-4CCF-B676-CF97EA81BDFD}" dt="2026-10-06T14:21:28.811" v="226" actId="20577"/>
      <pc:docMkLst>
        <pc:docMk/>
      </pc:docMkLst>
      <pc:sldChg chg="modSp mod">
        <pc:chgData name="Erik Mansten" userId="0e07ef9c-ff47-4303-a9e6-765644786855" providerId="ADAL" clId="{98104D0B-FC92-4CCF-B676-CF97EA81BDFD}" dt="2026-10-06T14:21:28.811" v="226" actId="20577"/>
        <pc:sldMkLst>
          <pc:docMk/>
          <pc:sldMk cId="3810404391" sldId="813"/>
        </pc:sldMkLst>
        <pc:spChg chg="mod">
          <ac:chgData name="Erik Mansten" userId="0e07ef9c-ff47-4303-a9e6-765644786855" providerId="ADAL" clId="{98104D0B-FC92-4CCF-B676-CF97EA81BDFD}" dt="2026-10-06T14:21:28.811" v="226" actId="20577"/>
          <ac:spMkLst>
            <pc:docMk/>
            <pc:sldMk cId="3810404391" sldId="813"/>
            <ac:spMk id="3" creationId="{8BC9B742-3F8D-8C55-A67E-61E141162E1D}"/>
          </ac:spMkLst>
        </pc:spChg>
      </pc:sldChg>
      <pc:sldChg chg="modSp mod">
        <pc:chgData name="Erik Mansten" userId="0e07ef9c-ff47-4303-a9e6-765644786855" providerId="ADAL" clId="{98104D0B-FC92-4CCF-B676-CF97EA81BDFD}" dt="2026-10-06T14:10:37.084" v="124" actId="20577"/>
        <pc:sldMkLst>
          <pc:docMk/>
          <pc:sldMk cId="3714048769" sldId="815"/>
        </pc:sldMkLst>
        <pc:spChg chg="mod">
          <ac:chgData name="Erik Mansten" userId="0e07ef9c-ff47-4303-a9e6-765644786855" providerId="ADAL" clId="{98104D0B-FC92-4CCF-B676-CF97EA81BDFD}" dt="2026-10-06T14:10:37.084" v="124" actId="20577"/>
          <ac:spMkLst>
            <pc:docMk/>
            <pc:sldMk cId="3714048769" sldId="815"/>
            <ac:spMk id="3" creationId="{2EAD2CCB-E950-4867-990E-3840D29FB14E}"/>
          </ac:spMkLst>
        </pc:spChg>
      </pc:sldChg>
      <pc:sldChg chg="modSp mod">
        <pc:chgData name="Erik Mansten" userId="0e07ef9c-ff47-4303-a9e6-765644786855" providerId="ADAL" clId="{98104D0B-FC92-4CCF-B676-CF97EA81BDFD}" dt="2026-10-06T14:09:22.631" v="69" actId="20577"/>
        <pc:sldMkLst>
          <pc:docMk/>
          <pc:sldMk cId="2474619313" sldId="816"/>
        </pc:sldMkLst>
        <pc:spChg chg="mod">
          <ac:chgData name="Erik Mansten" userId="0e07ef9c-ff47-4303-a9e6-765644786855" providerId="ADAL" clId="{98104D0B-FC92-4CCF-B676-CF97EA81BDFD}" dt="2026-10-06T14:09:22.631" v="69" actId="20577"/>
          <ac:spMkLst>
            <pc:docMk/>
            <pc:sldMk cId="2474619313" sldId="816"/>
            <ac:spMk id="3" creationId="{08521BA1-43D8-AC1A-9DC5-FDB38B4C396C}"/>
          </ac:spMkLst>
        </pc:spChg>
      </pc:sldChg>
    </pc:docChg>
  </pc:docChgLst>
  <pc:docChgLst>
    <pc:chgData name="Eshraq Al Dmour" userId="3f339d6e-f835-418e-b8a2-c243ae0a6b48" providerId="ADAL" clId="{A9D20EAC-33DC-4B3D-963F-B793D684360F}"/>
    <pc:docChg chg="addSld modSld">
      <pc:chgData name="Eshraq Al Dmour" userId="3f339d6e-f835-418e-b8a2-c243ae0a6b48" providerId="ADAL" clId="{A9D20EAC-33DC-4B3D-963F-B793D684360F}" dt="2026-10-06T11:24:56.599" v="0"/>
      <pc:docMkLst>
        <pc:docMk/>
      </pc:docMkLst>
      <pc:sldChg chg="add modTransition">
        <pc:chgData name="Eshraq Al Dmour" userId="3f339d6e-f835-418e-b8a2-c243ae0a6b48" providerId="ADAL" clId="{A9D20EAC-33DC-4B3D-963F-B793D684360F}" dt="2026-10-06T11:24:56.599" v="0"/>
        <pc:sldMkLst>
          <pc:docMk/>
          <pc:sldMk cId="2474619313" sldId="81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08413" y="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AD1ED5-8C2D-4246-A2E9-8515948A2B83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28370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08413" y="928370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00E6ED-6418-42C0-A42F-E694197994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5969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4015" cy="4904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09079" y="0"/>
            <a:ext cx="2914015" cy="4904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93D0AE-253A-0841-99E6-ED326168C812}" type="datetimeFigureOut">
              <a:rPr lang="sv-SE" smtClean="0"/>
              <a:t>2026-10-06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30213" y="1222375"/>
            <a:ext cx="5864225" cy="329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2465" y="4703852"/>
            <a:ext cx="5379720" cy="384860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283830"/>
            <a:ext cx="2914015" cy="4904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09079" y="9283830"/>
            <a:ext cx="2914015" cy="4904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41F5DC-E62E-1741-B9C7-0404885C39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31253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1F5DC-E62E-1741-B9C7-0404885C399A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67386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9597E56A-6611-0C46-897E-0D1B00E9F2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51510" y="1944894"/>
            <a:ext cx="5888981" cy="1988525"/>
          </a:xfrm>
          <a:prstGeom prst="rect">
            <a:avLst/>
          </a:prstGeom>
        </p:spPr>
      </p:pic>
      <p:sp>
        <p:nvSpPr>
          <p:cNvPr id="5" name="Rubrik 11">
            <a:extLst>
              <a:ext uri="{FF2B5EF4-FFF2-40B4-BE49-F238E27FC236}">
                <a16:creationId xmlns:a16="http://schemas.microsoft.com/office/drawing/2014/main" id="{0387F07B-9515-8D4E-A517-8B201A648F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465834"/>
            <a:ext cx="12192000" cy="341632"/>
          </a:xfrm>
        </p:spPr>
        <p:txBody>
          <a:bodyPr anchor="t" anchorCtr="0">
            <a:spAutoFit/>
          </a:bodyPr>
          <a:lstStyle>
            <a:lvl1pPr>
              <a:defRPr sz="1800" b="0" i="0"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</a:lstStyle>
          <a:p>
            <a:r>
              <a:rPr lang="en-GB" noProof="0"/>
              <a:t>Add slide title</a:t>
            </a:r>
          </a:p>
        </p:txBody>
      </p:sp>
    </p:spTree>
    <p:extLst>
      <p:ext uri="{BB962C8B-B14F-4D97-AF65-F5344CB8AC3E}">
        <p14:creationId xmlns:p14="http://schemas.microsoft.com/office/powerpoint/2010/main" val="3019047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on dark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objekt 12">
            <a:extLst>
              <a:ext uri="{FF2B5EF4-FFF2-40B4-BE49-F238E27FC236}">
                <a16:creationId xmlns:a16="http://schemas.microsoft.com/office/drawing/2014/main" id="{0568D3A4-B2EC-914D-AC10-05A946BAB0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9000"/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3113" y="3429000"/>
            <a:ext cx="7841539" cy="3272221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B45E0E22-4684-584D-B225-38BF62C916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82300" y="6242746"/>
            <a:ext cx="1077912" cy="358081"/>
          </a:xfrm>
          <a:prstGeom prst="rect">
            <a:avLst/>
          </a:prstGeom>
        </p:spPr>
      </p:pic>
      <p:sp>
        <p:nvSpPr>
          <p:cNvPr id="4" name="Rubrik 3">
            <a:extLst>
              <a:ext uri="{FF2B5EF4-FFF2-40B4-BE49-F238E27FC236}">
                <a16:creationId xmlns:a16="http://schemas.microsoft.com/office/drawing/2014/main" id="{519880DC-796D-80AC-6183-EF1E7A8A6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70930"/>
            <a:ext cx="10515600" cy="1754326"/>
          </a:xfrm>
        </p:spPr>
        <p:txBody>
          <a:bodyPr>
            <a:sp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9933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text o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B085E7A-13F3-FA46-8A6A-1779D93E7A71}"/>
              </a:ext>
            </a:extLst>
          </p:cNvPr>
          <p:cNvSpPr/>
          <p:nvPr userDrawn="1"/>
        </p:nvSpPr>
        <p:spPr>
          <a:xfrm>
            <a:off x="10485620" y="0"/>
            <a:ext cx="170638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F77D3DF4-6ABB-8442-B568-0BA625AB8E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82300" y="6242746"/>
            <a:ext cx="1077912" cy="358081"/>
          </a:xfrm>
          <a:prstGeom prst="rect">
            <a:avLst/>
          </a:prstGeom>
        </p:spPr>
      </p:pic>
      <p:sp>
        <p:nvSpPr>
          <p:cNvPr id="3" name="Rubrik 3">
            <a:extLst>
              <a:ext uri="{FF2B5EF4-FFF2-40B4-BE49-F238E27FC236}">
                <a16:creationId xmlns:a16="http://schemas.microsoft.com/office/drawing/2014/main" id="{CB0FA37E-C0E5-0971-1585-8CD06DCFE5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9085521" cy="1325563"/>
          </a:xfrm>
        </p:spPr>
        <p:txBody>
          <a:bodyPr/>
          <a:lstStyle>
            <a:lvl1pPr>
              <a:defRPr baseline="0">
                <a:solidFill>
                  <a:srgbClr val="000000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5" name="Platshållare för text 8">
            <a:extLst>
              <a:ext uri="{FF2B5EF4-FFF2-40B4-BE49-F238E27FC236}">
                <a16:creationId xmlns:a16="http://schemas.microsoft.com/office/drawing/2014/main" id="{E4320BBD-9AA7-DDEA-436C-D92FE8ADA4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5200"/>
            <a:ext cx="9085521" cy="4352400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1pPr>
            <a:lvl2pPr marL="6858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2pPr>
            <a:lvl3pPr marL="11430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3pPr>
            <a:lvl4pPr marL="16002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4pPr>
            <a:lvl5pPr marL="20574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1276908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text on whi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B085E7A-13F3-FA46-8A6A-1779D93E7A71}"/>
              </a:ext>
            </a:extLst>
          </p:cNvPr>
          <p:cNvSpPr/>
          <p:nvPr userDrawn="1"/>
        </p:nvSpPr>
        <p:spPr>
          <a:xfrm>
            <a:off x="0" y="6056026"/>
            <a:ext cx="12192000" cy="8019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 dirty="0"/>
              <a:t>NSLS II MAX IV Workshop</a:t>
            </a:r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F77D3DF4-6ABB-8442-B568-0BA625AB8E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82300" y="6242746"/>
            <a:ext cx="1077912" cy="358081"/>
          </a:xfrm>
          <a:prstGeom prst="rect">
            <a:avLst/>
          </a:prstGeom>
        </p:spPr>
      </p:pic>
      <p:sp>
        <p:nvSpPr>
          <p:cNvPr id="3" name="Rubrik 3">
            <a:extLst>
              <a:ext uri="{FF2B5EF4-FFF2-40B4-BE49-F238E27FC236}">
                <a16:creationId xmlns:a16="http://schemas.microsoft.com/office/drawing/2014/main" id="{6983A65E-6342-9B97-A3EC-31148331E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481930" cy="1325563"/>
          </a:xfrm>
        </p:spPr>
        <p:txBody>
          <a:bodyPr/>
          <a:lstStyle>
            <a:lvl1pPr>
              <a:defRPr baseline="0">
                <a:solidFill>
                  <a:srgbClr val="000000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6" name="Platshållare för text 8">
            <a:extLst>
              <a:ext uri="{FF2B5EF4-FFF2-40B4-BE49-F238E27FC236}">
                <a16:creationId xmlns:a16="http://schemas.microsoft.com/office/drawing/2014/main" id="{E0AB5566-6C50-2E2E-E529-0F7BC6B33E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5200"/>
            <a:ext cx="10481930" cy="3973653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1pPr>
            <a:lvl2pPr marL="6858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2pPr>
            <a:lvl3pPr marL="11430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3pPr>
            <a:lvl4pPr marL="16002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4pPr>
            <a:lvl5pPr marL="20574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156755" y="6272347"/>
            <a:ext cx="1098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Oct.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99E2B9-33C2-36C6-4DF3-FA15292DC5F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38126" y="6492875"/>
            <a:ext cx="492512" cy="36512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fld id="{B60D0738-23DA-A745-9B84-DD183761B38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77835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0D0738-23DA-A745-9B84-DD183761B38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9968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C097BC-5D24-D541-B7D2-C97D9E4F7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noProof="0" dirty="0" err="1"/>
              <a:t>Klicka</a:t>
            </a:r>
            <a:r>
              <a:rPr lang="en-GB" noProof="0" dirty="0"/>
              <a:t> </a:t>
            </a:r>
            <a:r>
              <a:rPr lang="en-GB" noProof="0" dirty="0" err="1"/>
              <a:t>här</a:t>
            </a:r>
            <a:r>
              <a:rPr lang="en-GB" noProof="0" dirty="0"/>
              <a:t> för </a:t>
            </a:r>
            <a:r>
              <a:rPr lang="en-GB" noProof="0" dirty="0" err="1"/>
              <a:t>att</a:t>
            </a:r>
            <a:r>
              <a:rPr lang="en-GB" noProof="0" dirty="0"/>
              <a:t> </a:t>
            </a:r>
            <a:r>
              <a:rPr lang="en-GB" noProof="0" dirty="0" err="1"/>
              <a:t>ändra</a:t>
            </a:r>
            <a:r>
              <a:rPr lang="en-GB" noProof="0" dirty="0"/>
              <a:t> mall för </a:t>
            </a:r>
            <a:r>
              <a:rPr lang="en-GB" noProof="0" dirty="0" err="1"/>
              <a:t>rubrikformat</a:t>
            </a:r>
            <a:endParaRPr lang="en-GB" noProof="0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FE01D72-6C88-5D46-A46C-E622231482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 dirty="0" err="1"/>
              <a:t>Klicka</a:t>
            </a:r>
            <a:r>
              <a:rPr lang="en-GB" noProof="0" dirty="0"/>
              <a:t> </a:t>
            </a:r>
            <a:r>
              <a:rPr lang="en-GB" noProof="0" dirty="0" err="1"/>
              <a:t>här</a:t>
            </a:r>
            <a:r>
              <a:rPr lang="en-GB" noProof="0" dirty="0"/>
              <a:t> för </a:t>
            </a:r>
            <a:r>
              <a:rPr lang="en-GB" noProof="0" dirty="0" err="1"/>
              <a:t>att</a:t>
            </a:r>
            <a:r>
              <a:rPr lang="en-GB" noProof="0" dirty="0"/>
              <a:t> </a:t>
            </a:r>
            <a:r>
              <a:rPr lang="en-GB" noProof="0" dirty="0" err="1"/>
              <a:t>ändra</a:t>
            </a:r>
            <a:r>
              <a:rPr lang="en-GB" noProof="0" dirty="0"/>
              <a:t> format </a:t>
            </a:r>
            <a:r>
              <a:rPr lang="en-GB" noProof="0" dirty="0" err="1"/>
              <a:t>på</a:t>
            </a:r>
            <a:r>
              <a:rPr lang="en-GB" noProof="0" dirty="0"/>
              <a:t> </a:t>
            </a:r>
            <a:r>
              <a:rPr lang="en-GB" noProof="0" dirty="0" err="1"/>
              <a:t>bakgrundstexten</a:t>
            </a:r>
            <a:endParaRPr lang="en-GB" noProof="0" dirty="0"/>
          </a:p>
          <a:p>
            <a:pPr lvl="1"/>
            <a:r>
              <a:rPr lang="en-GB" noProof="0" dirty="0" err="1"/>
              <a:t>Nivå</a:t>
            </a:r>
            <a:r>
              <a:rPr lang="en-GB" noProof="0" dirty="0"/>
              <a:t> </a:t>
            </a:r>
            <a:r>
              <a:rPr lang="en-GB" noProof="0" dirty="0" err="1"/>
              <a:t>två</a:t>
            </a:r>
            <a:endParaRPr lang="en-GB" noProof="0" dirty="0"/>
          </a:p>
          <a:p>
            <a:pPr lvl="2"/>
            <a:r>
              <a:rPr lang="en-GB" noProof="0" dirty="0" err="1"/>
              <a:t>Nivå</a:t>
            </a:r>
            <a:r>
              <a:rPr lang="en-GB" noProof="0" dirty="0"/>
              <a:t> </a:t>
            </a:r>
            <a:r>
              <a:rPr lang="en-GB" noProof="0" dirty="0" err="1"/>
              <a:t>tre</a:t>
            </a:r>
            <a:endParaRPr lang="en-GB" noProof="0" dirty="0"/>
          </a:p>
          <a:p>
            <a:pPr lvl="3"/>
            <a:r>
              <a:rPr lang="en-GB" noProof="0" dirty="0" err="1"/>
              <a:t>Nivå</a:t>
            </a:r>
            <a:r>
              <a:rPr lang="en-GB" noProof="0" dirty="0"/>
              <a:t> </a:t>
            </a:r>
            <a:r>
              <a:rPr lang="en-GB" noProof="0" dirty="0" err="1"/>
              <a:t>fyra</a:t>
            </a:r>
            <a:endParaRPr lang="en-GB" noProof="0" dirty="0"/>
          </a:p>
          <a:p>
            <a:pPr lvl="4"/>
            <a:r>
              <a:rPr lang="en-GB" noProof="0" dirty="0" err="1"/>
              <a:t>Nivå</a:t>
            </a:r>
            <a:r>
              <a:rPr lang="en-GB" noProof="0" dirty="0"/>
              <a:t>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1C5F608-2730-2040-AD18-5009FBBA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2EB5182-753F-E241-94A2-937B30B2D8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0D0738-23DA-A745-9B84-DD183761B38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437" y="0"/>
            <a:ext cx="1325563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557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96" r:id="rId2"/>
    <p:sldLayoutId id="2147483691" r:id="rId3"/>
    <p:sldLayoutId id="2147483698" r:id="rId4"/>
    <p:sldLayoutId id="2147483699" r:id="rId5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baseline="0">
          <a:solidFill>
            <a:schemeClr val="tx1"/>
          </a:solidFill>
          <a:latin typeface="Maven Pro Med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q"/>
        <a:defRPr sz="28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24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20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18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18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7" userDrawn="1">
          <p15:clr>
            <a:srgbClr val="F26B43"/>
          </p15:clr>
        </p15:guide>
        <p15:guide id="3" pos="4793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45396" y="4227398"/>
            <a:ext cx="10007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chemeClr val="bg1"/>
                </a:solidFill>
              </a:rPr>
              <a:t>Group 3</a:t>
            </a:r>
          </a:p>
          <a:p>
            <a:pPr algn="ctr"/>
            <a:r>
              <a:rPr lang="en-GB" sz="4000" b="1" dirty="0">
                <a:solidFill>
                  <a:schemeClr val="bg1"/>
                </a:solidFill>
              </a:rPr>
              <a:t>Emittance Diagnostics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44011" y="516611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2000" b="1" i="1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CBC849-A390-CA69-AA45-C65DE1F41A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6066" y="186801"/>
            <a:ext cx="4980972" cy="267288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26F6643-CEDD-8FC4-924C-306F3C551465}"/>
              </a:ext>
            </a:extLst>
          </p:cNvPr>
          <p:cNvSpPr txBox="1"/>
          <p:nvPr/>
        </p:nvSpPr>
        <p:spPr>
          <a:xfrm>
            <a:off x="417171" y="2906712"/>
            <a:ext cx="1186405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NSLS-II &amp; MAX IV Workshop: Fourth and Future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</a:rPr>
              <a:t>Generation Light Source Design Challenges</a:t>
            </a:r>
          </a:p>
          <a:p>
            <a:pPr algn="ctr"/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776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AB076-47C4-5273-3900-342DFE7F7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93094"/>
            <a:ext cx="10481930" cy="766053"/>
          </a:xfrm>
        </p:spPr>
        <p:txBody>
          <a:bodyPr/>
          <a:lstStyle/>
          <a:p>
            <a:r>
              <a:rPr lang="en-US" dirty="0"/>
              <a:t>Key Takeaways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C9B742-3F8D-8C55-A67E-61E141162E1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900" y="1329900"/>
            <a:ext cx="10481930" cy="3973653"/>
          </a:xfrm>
        </p:spPr>
        <p:txBody>
          <a:bodyPr/>
          <a:lstStyle/>
          <a:p>
            <a:r>
              <a:rPr lang="en-GB" dirty="0"/>
              <a:t>We have the same challenges but have up to now handled them with different techniques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/>
              <a:t>Present: B</a:t>
            </a:r>
            <a:r>
              <a:rPr lang="en-GB" dirty="0"/>
              <a:t>. Kosciuk (NSLS II), B. Bacha (NSLS II), V. </a:t>
            </a:r>
            <a:r>
              <a:rPr lang="en-GB" dirty="0" err="1"/>
              <a:t>Smaluk</a:t>
            </a:r>
            <a:r>
              <a:rPr lang="en-GB" dirty="0"/>
              <a:t> (NSLS II), D. </a:t>
            </a:r>
            <a:r>
              <a:rPr lang="en-GB" dirty="0" err="1"/>
              <a:t>Padrazo</a:t>
            </a:r>
            <a:r>
              <a:rPr lang="en-GB" dirty="0"/>
              <a:t> (NSLS II), J. Breunlin (MAX IV), E. Mansten (MAX IV)</a:t>
            </a:r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BD8EFE-DA6E-980A-D33E-6CB6D567654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0404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8E93A-C74D-0F85-E8CE-E49606B9C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Collaboration opportunities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D2CCB-E950-4867-990E-3840D29FB14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GB" dirty="0"/>
              <a:t>Develop measurement capacity for small emittance and beam size using techniques in the visible and X-ray domains.</a:t>
            </a:r>
          </a:p>
          <a:p>
            <a:pPr lvl="0"/>
            <a:r>
              <a:rPr lang="en-GB" dirty="0"/>
              <a:t> RF excitation to adjust vertical emittance for feedback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6B4793-291E-0129-0259-6BADEB296C3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4048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22FB0-18E7-5418-AB99-D9823A16C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" b="0" dirty="0"/>
              <a:t>Challenges / Open Questions</a:t>
            </a:r>
            <a:br>
              <a:rPr lang="" b="0" dirty="0"/>
            </a:b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521BA1-43D8-AC1A-9DC5-FDB38B4C396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GB" dirty="0"/>
              <a:t>Measure small electron beams</a:t>
            </a:r>
          </a:p>
          <a:p>
            <a:pPr lvl="1"/>
            <a:r>
              <a:rPr lang="en-GB" dirty="0"/>
              <a:t>Small pinholes (X-rays)</a:t>
            </a:r>
          </a:p>
          <a:p>
            <a:pPr lvl="1"/>
            <a:r>
              <a:rPr lang="en-GB" dirty="0"/>
              <a:t>Open acceptance (visible)</a:t>
            </a:r>
          </a:p>
          <a:p>
            <a:pPr lvl="0"/>
            <a:r>
              <a:rPr lang="en-GB" dirty="0"/>
              <a:t>Feedback on emittance</a:t>
            </a:r>
          </a:p>
          <a:p>
            <a:pPr lvl="1"/>
            <a:r>
              <a:rPr lang="en-GB" dirty="0"/>
              <a:t>Vertical</a:t>
            </a:r>
          </a:p>
          <a:p>
            <a:pPr lvl="1"/>
            <a:r>
              <a:rPr lang="en-GB" dirty="0"/>
              <a:t>Horizontal</a:t>
            </a:r>
          </a:p>
          <a:p>
            <a:pPr lvl="1"/>
            <a:r>
              <a:rPr lang="en-GB" dirty="0"/>
              <a:t>A round beam should have close to equal horizontal and vertical beam sizes</a:t>
            </a:r>
          </a:p>
          <a:p>
            <a:pPr lvl="1"/>
            <a:r>
              <a:rPr lang="en-GB" dirty="0"/>
              <a:t>Coupling feedback is a candidate at MAX IV.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B615C4-56C1-4ED8-BDCD-D09925207D9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4619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MAX IV">
  <a:themeElements>
    <a:clrScheme name="MAX IV ny">
      <a:dk1>
        <a:srgbClr val="001427"/>
      </a:dk1>
      <a:lt1>
        <a:srgbClr val="FFFFFF"/>
      </a:lt1>
      <a:dk2>
        <a:srgbClr val="00570C"/>
      </a:dk2>
      <a:lt2>
        <a:srgbClr val="FB8C00"/>
      </a:lt2>
      <a:accent1>
        <a:srgbClr val="767171"/>
      </a:accent1>
      <a:accent2>
        <a:srgbClr val="595555"/>
      </a:accent2>
      <a:accent3>
        <a:srgbClr val="AEAAAA"/>
      </a:accent3>
      <a:accent4>
        <a:srgbClr val="00570C"/>
      </a:accent4>
      <a:accent5>
        <a:srgbClr val="F6B222"/>
      </a:accent5>
      <a:accent6>
        <a:srgbClr val="C8C3C3"/>
      </a:accent6>
      <a:hlink>
        <a:srgbClr val="0000FF"/>
      </a:hlink>
      <a:folHlink>
        <a:srgbClr val="8100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X IV" id="{516FC9ED-6BBD-C744-B2F0-90A71CB59E0C}" vid="{13190349-0772-8741-AF07-2E14FF89C4D4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772276DB0FD1B47A3D5FB7763874218" ma:contentTypeVersion="4" ma:contentTypeDescription="Skapa ett nytt dokument." ma:contentTypeScope="" ma:versionID="7c42493d59d8478d838de3706c4ee635">
  <xsd:schema xmlns:xsd="http://www.w3.org/2001/XMLSchema" xmlns:xs="http://www.w3.org/2001/XMLSchema" xmlns:p="http://schemas.microsoft.com/office/2006/metadata/properties" xmlns:ns2="3729fb18-5a44-48ee-9bfa-999b37c5a476" targetNamespace="http://schemas.microsoft.com/office/2006/metadata/properties" ma:root="true" ma:fieldsID="349dd95f9f5695ecce4c7f28957520d9" ns2:_="">
    <xsd:import namespace="3729fb18-5a44-48ee-9bfa-999b37c5a47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29fb18-5a44-48ee-9bfa-999b37c5a47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1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60F8961-EE83-470C-A12F-BA880F8DDAF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729fb18-5a44-48ee-9bfa-999b37c5a47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F60D1C6-50C5-4E5F-B294-B94BD33FC75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748E198-29D6-4919-960D-AB46316E0B98}">
  <ds:schemaRefs>
    <ds:schemaRef ds:uri="http://schemas.microsoft.com/office/2006/metadata/properties"/>
    <ds:schemaRef ds:uri="http://schemas.microsoft.com/office/2006/documentManagement/types"/>
    <ds:schemaRef ds:uri="http://purl.org/dc/dcmitype/"/>
    <ds:schemaRef ds:uri="3729fb18-5a44-48ee-9bfa-999b37c5a476"/>
    <ds:schemaRef ds:uri="http://www.w3.org/XML/1998/namespace"/>
    <ds:schemaRef ds:uri="http://purl.org/dc/terms/"/>
    <ds:schemaRef ds:uri="http://purl.org/dc/elements/1.1/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MAX IV</Template>
  <TotalTime>44092</TotalTime>
  <Words>158</Words>
  <Application>Microsoft Office PowerPoint</Application>
  <PresentationFormat>Widescreen</PresentationFormat>
  <Paragraphs>27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Maven Pro Medium</vt:lpstr>
      <vt:lpstr>Open Sans Light</vt:lpstr>
      <vt:lpstr>Wingdings</vt:lpstr>
      <vt:lpstr>MAX IV</vt:lpstr>
      <vt:lpstr>PowerPoint Presentation</vt:lpstr>
      <vt:lpstr>Key Takeaways</vt:lpstr>
      <vt:lpstr>Collaboration opportunities</vt:lpstr>
      <vt:lpstr>Challenges / Open Questions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Aymeric Robert</dc:creator>
  <cp:keywords/>
  <dc:description/>
  <cp:lastModifiedBy>Erik Mansten</cp:lastModifiedBy>
  <cp:revision>375</cp:revision>
  <cp:lastPrinted>2023-12-11T14:42:34Z</cp:lastPrinted>
  <dcterms:created xsi:type="dcterms:W3CDTF">2022-05-19T12:39:22Z</dcterms:created>
  <dcterms:modified xsi:type="dcterms:W3CDTF">2026-10-06T14:21:36Z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0x0101003772276DB0FD1B47A3D5FB7763874218</vt:lpwstr>
  </property>
  <property fmtid="{D5CDD505-2E9C-101B-9397-08002B2CF9AE}" pid="3" name="Tags">
    <vt:lpwstr/>
  </property>
  <property fmtid="{D5CDD505-2E9C-101B-9397-08002B2CF9AE}" pid="4" name="MediaServiceImageTags">
    <vt:lpwstr/>
  </property>
  <property fmtid="{D5CDD505-2E9C-101B-9397-08002B2CF9AE}" pid="5" name="ComplianceAsset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</Properties>
</file>