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handoutMasterIdLst>
    <p:handoutMasterId r:id="rId46"/>
  </p:handoutMasterIdLst>
  <p:sldIdLst>
    <p:sldId id="373" r:id="rId2"/>
    <p:sldId id="477" r:id="rId3"/>
    <p:sldId id="507" r:id="rId4"/>
    <p:sldId id="483" r:id="rId5"/>
    <p:sldId id="493" r:id="rId6"/>
    <p:sldId id="485" r:id="rId7"/>
    <p:sldId id="478" r:id="rId8"/>
    <p:sldId id="382" r:id="rId9"/>
    <p:sldId id="504" r:id="rId10"/>
    <p:sldId id="505" r:id="rId11"/>
    <p:sldId id="447" r:id="rId12"/>
    <p:sldId id="486" r:id="rId13"/>
    <p:sldId id="383" r:id="rId14"/>
    <p:sldId id="516" r:id="rId15"/>
    <p:sldId id="384" r:id="rId16"/>
    <p:sldId id="476" r:id="rId17"/>
    <p:sldId id="451" r:id="rId18"/>
    <p:sldId id="450" r:id="rId19"/>
    <p:sldId id="509" r:id="rId20"/>
    <p:sldId id="511" r:id="rId21"/>
    <p:sldId id="512" r:id="rId22"/>
    <p:sldId id="410" r:id="rId23"/>
    <p:sldId id="508" r:id="rId24"/>
    <p:sldId id="429" r:id="rId25"/>
    <p:sldId id="418" r:id="rId26"/>
    <p:sldId id="472" r:id="rId27"/>
    <p:sldId id="513" r:id="rId28"/>
    <p:sldId id="417" r:id="rId29"/>
    <p:sldId id="426" r:id="rId30"/>
    <p:sldId id="427" r:id="rId31"/>
    <p:sldId id="469" r:id="rId32"/>
    <p:sldId id="428" r:id="rId33"/>
    <p:sldId id="484" r:id="rId34"/>
    <p:sldId id="377" r:id="rId35"/>
    <p:sldId id="515" r:id="rId36"/>
    <p:sldId id="437" r:id="rId37"/>
    <p:sldId id="510" r:id="rId38"/>
    <p:sldId id="495" r:id="rId39"/>
    <p:sldId id="506" r:id="rId40"/>
    <p:sldId id="500" r:id="rId41"/>
    <p:sldId id="492" r:id="rId42"/>
    <p:sldId id="490" r:id="rId43"/>
    <p:sldId id="498" r:id="rId44"/>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00FF"/>
    <a:srgbClr val="9966FF"/>
    <a:srgbClr val="FFF7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229" autoAdjust="0"/>
    <p:restoredTop sz="83713" autoAdjust="0"/>
  </p:normalViewPr>
  <p:slideViewPr>
    <p:cSldViewPr>
      <p:cViewPr>
        <p:scale>
          <a:sx n="70" d="100"/>
          <a:sy n="70" d="100"/>
        </p:scale>
        <p:origin x="3192" y="2616"/>
      </p:cViewPr>
      <p:guideLst>
        <p:guide orient="horz" pos="2160"/>
        <p:guide pos="2880"/>
      </p:guideLst>
    </p:cSldViewPr>
  </p:slideViewPr>
  <p:notesTextViewPr>
    <p:cViewPr>
      <p:scale>
        <a:sx n="1" d="1"/>
        <a:sy n="1" d="1"/>
      </p:scale>
      <p:origin x="0" y="0"/>
    </p:cViewPr>
  </p:notesTextViewPr>
  <p:sorterViewPr>
    <p:cViewPr>
      <p:scale>
        <a:sx n="164" d="100"/>
        <a:sy n="16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FEAD26-E4AB-6E41-AA1F-B6C06DC22462}" type="datetimeFigureOut">
              <a:rPr lang="en-US" smtClean="0"/>
              <a:t>4/11/18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255F27-3C2E-D54A-9531-92EF8F7AC3D8}" type="slidenum">
              <a:rPr lang="en-US" smtClean="0"/>
              <a:t>‹#›</a:t>
            </a:fld>
            <a:endParaRPr lang="en-US"/>
          </a:p>
        </p:txBody>
      </p:sp>
    </p:spTree>
    <p:extLst>
      <p:ext uri="{BB962C8B-B14F-4D97-AF65-F5344CB8AC3E}">
        <p14:creationId xmlns:p14="http://schemas.microsoft.com/office/powerpoint/2010/main" val="4272490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692AD8-EDB4-7A44-8729-05608258C4FD}" type="datetimeFigureOut">
              <a:rPr lang="en-US" smtClean="0"/>
              <a:t>4/11/18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1407A5-D0D3-304E-BE2C-AAA75DCF8358}" type="slidenum">
              <a:rPr lang="en-US" smtClean="0"/>
              <a:t>‹#›</a:t>
            </a:fld>
            <a:endParaRPr lang="en-US"/>
          </a:p>
        </p:txBody>
      </p:sp>
    </p:spTree>
    <p:extLst>
      <p:ext uri="{BB962C8B-B14F-4D97-AF65-F5344CB8AC3E}">
        <p14:creationId xmlns:p14="http://schemas.microsoft.com/office/powerpoint/2010/main" val="10645255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From fundamental to applied science.</a:t>
            </a:r>
          </a:p>
          <a:p>
            <a:endParaRPr lang="en-US" b="1" dirty="0"/>
          </a:p>
          <a:p>
            <a:endParaRPr lang="en-US" b="1" dirty="0"/>
          </a:p>
          <a:p>
            <a:r>
              <a:rPr lang="en-US" b="1" dirty="0"/>
              <a:t>The success of the above is largely linked to an </a:t>
            </a:r>
            <a:r>
              <a:rPr lang="en-US" b="1" dirty="0" err="1"/>
              <a:t>interdiciplinary</a:t>
            </a:r>
            <a:r>
              <a:rPr lang="en-US" b="1" dirty="0"/>
              <a:t> environment.</a:t>
            </a:r>
          </a:p>
          <a:p>
            <a:endParaRPr lang="en-US" b="1" baseline="0" dirty="0"/>
          </a:p>
          <a:p>
            <a:r>
              <a:rPr lang="en-US" b="1" baseline="0" dirty="0"/>
              <a:t>In terms of the all aspects of </a:t>
            </a:r>
            <a:r>
              <a:rPr lang="en-US" b="1" baseline="0" dirty="0" err="1"/>
              <a:t>methofdology</a:t>
            </a:r>
            <a:r>
              <a:rPr lang="en-US" b="1" baseline="0" dirty="0"/>
              <a:t> development.</a:t>
            </a:r>
          </a:p>
          <a:p>
            <a:r>
              <a:rPr lang="en-US" b="1" baseline="0" dirty="0"/>
              <a:t>KOF</a:t>
            </a:r>
          </a:p>
          <a:p>
            <a:endParaRPr lang="en-US" b="1" baseline="0" dirty="0"/>
          </a:p>
          <a:p>
            <a:r>
              <a:rPr lang="en-US" b="1" baseline="0" dirty="0"/>
              <a:t>Specifically 8 </a:t>
            </a:r>
            <a:r>
              <a:rPr lang="en-US" b="1" baseline="0" dirty="0" err="1"/>
              <a:t>ppeople</a:t>
            </a:r>
            <a:r>
              <a:rPr lang="en-US" b="1" baseline="0" dirty="0"/>
              <a:t> putting this in the context of energy wit a close </a:t>
            </a:r>
            <a:r>
              <a:rPr lang="en-US" b="1" baseline="0" dirty="0" err="1"/>
              <a:t>colaboration</a:t>
            </a:r>
            <a:r>
              <a:rPr lang="en-US" b="1" baseline="0" dirty="0"/>
              <a:t> with applied researchers.</a:t>
            </a:r>
          </a:p>
          <a:p>
            <a:endParaRPr lang="en-US" b="1" baseline="0" dirty="0"/>
          </a:p>
          <a:p>
            <a:r>
              <a:rPr lang="en-US" b="1" baseline="0" dirty="0"/>
              <a:t>Environment for </a:t>
            </a:r>
            <a:r>
              <a:rPr lang="en-US" b="1" baseline="0" dirty="0" err="1"/>
              <a:t>reserchers</a:t>
            </a:r>
            <a:r>
              <a:rPr lang="en-US" b="1" baseline="0" dirty="0"/>
              <a:t> </a:t>
            </a:r>
            <a:r>
              <a:rPr lang="en-US" b="1" baseline="0" dirty="0" err="1"/>
              <a:t>phd</a:t>
            </a:r>
            <a:r>
              <a:rPr lang="en-US" b="1" baseline="0" dirty="0"/>
              <a:t> students 50 people. </a:t>
            </a:r>
          </a:p>
          <a:p>
            <a:endParaRPr lang="en-US" b="1" baseline="0" dirty="0"/>
          </a:p>
          <a:p>
            <a:r>
              <a:rPr lang="en-US" b="1" baseline="0" dirty="0"/>
              <a:t>How o </a:t>
            </a:r>
            <a:r>
              <a:rPr lang="en-US" b="1" baseline="0" dirty="0" err="1"/>
              <a:t>wi</a:t>
            </a:r>
            <a:r>
              <a:rPr lang="en-US" b="1" baseline="0" dirty="0"/>
              <a:t> bring develop new </a:t>
            </a:r>
            <a:r>
              <a:rPr lang="en-US" b="1" baseline="0" dirty="0" err="1"/>
              <a:t>oportuniteis</a:t>
            </a:r>
            <a:r>
              <a:rPr lang="en-US" b="1" baseline="0" dirty="0"/>
              <a:t> to energy </a:t>
            </a:r>
            <a:r>
              <a:rPr lang="en-US" b="1" baseline="0" dirty="0" err="1"/>
              <a:t>resech</a:t>
            </a:r>
            <a:r>
              <a:rPr lang="en-US" b="1" baseline="0" dirty="0"/>
              <a:t> , bring it out to the real applied researchers.</a:t>
            </a:r>
          </a:p>
          <a:p>
            <a:endParaRPr lang="en-US" b="1" baseline="0" dirty="0"/>
          </a:p>
          <a:p>
            <a:r>
              <a:rPr lang="en-US" b="1" baseline="0" dirty="0" err="1"/>
              <a:t>Excelence</a:t>
            </a:r>
            <a:r>
              <a:rPr lang="en-US" b="1" baseline="0" dirty="0"/>
              <a:t> in developing and using the spectroscopy. And in </a:t>
            </a:r>
          </a:p>
          <a:p>
            <a:endParaRPr lang="en-US" b="1" baseline="0" dirty="0"/>
          </a:p>
          <a:p>
            <a:endParaRPr lang="en-US" b="1"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2</a:t>
            </a:fld>
            <a:endParaRPr lang="en-US"/>
          </a:p>
        </p:txBody>
      </p:sp>
    </p:spTree>
    <p:extLst>
      <p:ext uri="{BB962C8B-B14F-4D97-AF65-F5344CB8AC3E}">
        <p14:creationId xmlns:p14="http://schemas.microsoft.com/office/powerpoint/2010/main" val="4108160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dirty="0" err="1"/>
              <a:t>sam</a:t>
            </a:r>
            <a:r>
              <a:rPr lang="en-US" dirty="0"/>
              <a:t> manner.</a:t>
            </a:r>
          </a:p>
          <a:p>
            <a:endParaRPr lang="en-US" dirty="0"/>
          </a:p>
          <a:p>
            <a:r>
              <a:rPr lang="en-US" dirty="0"/>
              <a:t>Similarly.</a:t>
            </a:r>
          </a:p>
          <a:p>
            <a:endParaRPr lang="en-US" dirty="0"/>
          </a:p>
          <a:p>
            <a:r>
              <a:rPr lang="en-US" dirty="0"/>
              <a:t>Investigating</a:t>
            </a:r>
            <a:r>
              <a:rPr lang="en-US" baseline="0" dirty="0"/>
              <a:t> valence levels.</a:t>
            </a:r>
          </a:p>
          <a:p>
            <a:r>
              <a:rPr lang="en-US" baseline="0" dirty="0"/>
              <a:t>Information about the energy matching.</a:t>
            </a:r>
          </a:p>
          <a:p>
            <a:endParaRPr lang="en-US" baseline="0" dirty="0"/>
          </a:p>
          <a:p>
            <a:r>
              <a:rPr lang="en-US" baseline="0" dirty="0"/>
              <a:t>Simple systems</a:t>
            </a:r>
          </a:p>
          <a:p>
            <a:r>
              <a:rPr lang="en-US" baseline="0" dirty="0"/>
              <a:t>VBE, HOMO LEVEL and </a:t>
            </a:r>
            <a:r>
              <a:rPr lang="en-US" baseline="0" dirty="0" err="1"/>
              <a:t>trapstates</a:t>
            </a:r>
            <a:r>
              <a:rPr lang="en-US" baseline="0" dirty="0"/>
              <a:t>.</a:t>
            </a:r>
          </a:p>
          <a:p>
            <a:endParaRPr lang="en-US" baseline="0" dirty="0"/>
          </a:p>
          <a:p>
            <a:r>
              <a:rPr lang="en-US" baseline="0" dirty="0"/>
              <a:t>Comparing complex systems Understand how molecular design changes these energy </a:t>
            </a:r>
            <a:r>
              <a:rPr lang="en-US" baseline="0" dirty="0" err="1"/>
              <a:t>levels,fintuning</a:t>
            </a:r>
            <a:r>
              <a:rPr lang="en-US" baseline="0" dirty="0"/>
              <a:t> and </a:t>
            </a:r>
            <a:r>
              <a:rPr lang="en-US" baseline="0" dirty="0" err="1"/>
              <a:t>finaly</a:t>
            </a:r>
            <a:r>
              <a:rPr lang="en-US" baseline="0" dirty="0"/>
              <a:t> </a:t>
            </a:r>
            <a:r>
              <a:rPr lang="en-US" baseline="0" dirty="0" err="1"/>
              <a:t>aproch</a:t>
            </a:r>
            <a:r>
              <a:rPr lang="en-US" baseline="0" dirty="0"/>
              <a:t>  </a:t>
            </a:r>
            <a:r>
              <a:rPr lang="en-US" baseline="0" dirty="0" err="1"/>
              <a:t>realsystems</a:t>
            </a:r>
            <a:r>
              <a:rPr lang="en-US" baseline="0" dirty="0"/>
              <a:t> measuring under </a:t>
            </a:r>
            <a:r>
              <a:rPr lang="en-US" baseline="0" dirty="0" err="1"/>
              <a:t>highe</a:t>
            </a:r>
            <a:r>
              <a:rPr lang="en-US" baseline="0" dirty="0"/>
              <a:t> </a:t>
            </a:r>
            <a:r>
              <a:rPr lang="en-US" baseline="0" dirty="0" err="1"/>
              <a:t>presure</a:t>
            </a:r>
            <a:r>
              <a:rPr lang="en-US" baseline="0" dirty="0"/>
              <a:t> with e.g. water understand what happens in real systems.</a:t>
            </a:r>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14</a:t>
            </a:fld>
            <a:endParaRPr lang="en-US"/>
          </a:p>
        </p:txBody>
      </p:sp>
    </p:spTree>
    <p:extLst>
      <p:ext uri="{BB962C8B-B14F-4D97-AF65-F5344CB8AC3E}">
        <p14:creationId xmlns:p14="http://schemas.microsoft.com/office/powerpoint/2010/main" val="3538059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Summarizing second example</a:t>
            </a:r>
            <a:endParaRPr lang="en-US" baseline="0" dirty="0"/>
          </a:p>
          <a:p>
            <a:r>
              <a:rPr lang="en-US" baseline="0" dirty="0"/>
              <a:t>We learned that the most efficient dyes have a configuration at the surface were the HOMO level is sticking out from the surface</a:t>
            </a:r>
          </a:p>
          <a:p>
            <a:r>
              <a:rPr lang="en-US" baseline="0" dirty="0"/>
              <a:t>Facilitate separation and  prevent recombination.</a:t>
            </a:r>
          </a:p>
          <a:p>
            <a:endParaRPr lang="en-US" baseline="0" dirty="0"/>
          </a:p>
          <a:p>
            <a:r>
              <a:rPr lang="en-US" baseline="0" dirty="0"/>
              <a:t>This contributed to a new set of dye molecules allowed to a new set of material combination.</a:t>
            </a:r>
          </a:p>
          <a:p>
            <a:endParaRPr lang="en-US" baseline="0" dirty="0"/>
          </a:p>
          <a:p>
            <a:r>
              <a:rPr lang="en-US" baseline="0" dirty="0"/>
              <a:t>One </a:t>
            </a:r>
            <a:r>
              <a:rPr lang="en-US" baseline="0" dirty="0" err="1"/>
              <a:t>beeing</a:t>
            </a:r>
            <a:r>
              <a:rPr lang="en-US" baseline="0" dirty="0"/>
              <a:t> the perovskite materials </a:t>
            </a:r>
            <a:r>
              <a:rPr lang="en-US" baseline="0" dirty="0" err="1"/>
              <a:t>inarganic</a:t>
            </a:r>
            <a:r>
              <a:rPr lang="en-US" baseline="0" dirty="0"/>
              <a:t>.</a:t>
            </a:r>
          </a:p>
          <a:p>
            <a:endParaRPr lang="en-US" baseline="0" dirty="0"/>
          </a:p>
          <a:p>
            <a:r>
              <a:rPr lang="en-US" baseline="0" dirty="0"/>
              <a:t>The importance of this was then </a:t>
            </a:r>
            <a:r>
              <a:rPr lang="en-US" baseline="0" dirty="0" err="1"/>
              <a:t>achnoledge</a:t>
            </a:r>
            <a:r>
              <a:rPr lang="en-US" baseline="0" dirty="0"/>
              <a:t> in the new </a:t>
            </a:r>
            <a:r>
              <a:rPr lang="en-US" baseline="0" dirty="0" err="1"/>
              <a:t>familiesof</a:t>
            </a:r>
            <a:r>
              <a:rPr lang="en-US" baseline="0" dirty="0"/>
              <a:t> complexes that intern </a:t>
            </a:r>
            <a:r>
              <a:rPr lang="en-US" baseline="0" dirty="0" err="1"/>
              <a:t>alowed</a:t>
            </a:r>
            <a:r>
              <a:rPr lang="en-US" baseline="0" dirty="0"/>
              <a:t> a new generation of redox systems.</a:t>
            </a:r>
          </a:p>
          <a:p>
            <a:r>
              <a:rPr lang="en-US" baseline="0" dirty="0"/>
              <a:t>With improved properties.</a:t>
            </a:r>
          </a:p>
          <a:p>
            <a:endParaRPr lang="en-US" baseline="0" dirty="0"/>
          </a:p>
          <a:p>
            <a:r>
              <a:rPr lang="en-US" baseline="0" dirty="0"/>
              <a:t>This include the dramatic change removing dye molecules in this </a:t>
            </a:r>
            <a:r>
              <a:rPr lang="en-US" baseline="0" dirty="0" err="1"/>
              <a:t>consept</a:t>
            </a:r>
            <a:r>
              <a:rPr lang="en-US" baseline="0" dirty="0"/>
              <a:t> with </a:t>
            </a:r>
            <a:r>
              <a:rPr lang="en-US" baseline="0" dirty="0" err="1"/>
              <a:t>perovsket</a:t>
            </a:r>
            <a:r>
              <a:rPr lang="en-US" baseline="0" dirty="0"/>
              <a:t> inorganic (or more strictly hybrid) materials</a:t>
            </a:r>
          </a:p>
          <a:p>
            <a:endParaRPr lang="en-US" baseline="0" dirty="0"/>
          </a:p>
          <a:p>
            <a:r>
              <a:rPr lang="en-US" baseline="0" dirty="0"/>
              <a:t>We showed how the photon science could be used to measure how the molecule is oriented at the surface, its energy matching as well as were the electron is how it move from one side into the substrate leaving hole</a:t>
            </a:r>
          </a:p>
          <a:p>
            <a:endParaRPr lang="en-US" baseline="0" dirty="0"/>
          </a:p>
          <a:p>
            <a:r>
              <a:rPr lang="en-US" baseline="0" dirty="0" err="1"/>
              <a:t>Realy</a:t>
            </a:r>
            <a:r>
              <a:rPr lang="en-US" baseline="0" dirty="0"/>
              <a:t> targeting Real systems.</a:t>
            </a:r>
          </a:p>
          <a:p>
            <a:endParaRPr lang="en-US" baseline="0" dirty="0"/>
          </a:p>
          <a:p>
            <a:r>
              <a:rPr lang="en-US" baseline="0" dirty="0"/>
              <a:t>This concept was then used to design new </a:t>
            </a:r>
            <a:r>
              <a:rPr lang="en-US" baseline="0" dirty="0" err="1"/>
              <a:t>famillies</a:t>
            </a:r>
            <a:r>
              <a:rPr lang="en-US" baseline="0" dirty="0"/>
              <a:t> of dye molecules specifically </a:t>
            </a:r>
            <a:r>
              <a:rPr lang="en-US" baseline="0" dirty="0" err="1"/>
              <a:t>alowing</a:t>
            </a:r>
            <a:r>
              <a:rPr lang="en-US" baseline="0" dirty="0"/>
              <a:t> the change of the electrolyte system and </a:t>
            </a:r>
            <a:r>
              <a:rPr lang="en-US" baseline="0" dirty="0" err="1"/>
              <a:t>therby</a:t>
            </a:r>
            <a:r>
              <a:rPr lang="en-US" baseline="0" dirty="0"/>
              <a:t> </a:t>
            </a:r>
            <a:r>
              <a:rPr lang="en-US" baseline="0" dirty="0" err="1"/>
              <a:t>hopen</a:t>
            </a:r>
            <a:r>
              <a:rPr lang="en-US" baseline="0" dirty="0"/>
              <a:t> for higher voltage systems.</a:t>
            </a:r>
          </a:p>
          <a:p>
            <a:endParaRPr lang="en-US" baseline="0" dirty="0"/>
          </a:p>
          <a:p>
            <a:r>
              <a:rPr lang="en-US" baseline="0" dirty="0"/>
              <a:t>In NREL </a:t>
            </a:r>
            <a:r>
              <a:rPr lang="en-US" baseline="0" dirty="0" err="1"/>
              <a:t>efficiencicny</a:t>
            </a:r>
            <a:r>
              <a:rPr lang="en-US" baseline="0" dirty="0"/>
              <a:t> </a:t>
            </a:r>
            <a:r>
              <a:rPr lang="en-US" baseline="0" dirty="0" err="1"/>
              <a:t>shart</a:t>
            </a:r>
            <a:r>
              <a:rPr lang="en-US" baseline="0" dirty="0"/>
              <a:t> </a:t>
            </a:r>
            <a:r>
              <a:rPr lang="en-US" baseline="0" dirty="0" err="1"/>
              <a:t>contibuted</a:t>
            </a:r>
            <a:r>
              <a:rPr lang="en-US" baseline="0" dirty="0"/>
              <a:t> to this push in efficiencies.</a:t>
            </a:r>
          </a:p>
          <a:p>
            <a:endParaRPr lang="en-US" baseline="0" dirty="0"/>
          </a:p>
          <a:p>
            <a:r>
              <a:rPr lang="en-US" baseline="0" dirty="0"/>
              <a:t>Interestingly in the </a:t>
            </a:r>
            <a:r>
              <a:rPr lang="en-US" baseline="0" dirty="0" err="1"/>
              <a:t>sam</a:t>
            </a:r>
            <a:r>
              <a:rPr lang="en-US" baseline="0" dirty="0"/>
              <a:t> </a:t>
            </a:r>
            <a:r>
              <a:rPr lang="en-US" baseline="0" dirty="0" err="1"/>
              <a:t>shart</a:t>
            </a:r>
            <a:r>
              <a:rPr lang="en-US" baseline="0" dirty="0"/>
              <a:t> there is also the </a:t>
            </a:r>
            <a:r>
              <a:rPr lang="en-US" baseline="0" dirty="0" err="1"/>
              <a:t>apperence</a:t>
            </a:r>
            <a:r>
              <a:rPr lang="en-US" baseline="0" dirty="0"/>
              <a:t> of a different hybrid systems </a:t>
            </a:r>
            <a:r>
              <a:rPr lang="en-US" baseline="0" dirty="0" err="1"/>
              <a:t>refered</a:t>
            </a:r>
            <a:r>
              <a:rPr lang="en-US" baseline="0" dirty="0"/>
              <a:t> to the </a:t>
            </a:r>
            <a:r>
              <a:rPr lang="en-US" baseline="0" dirty="0" err="1"/>
              <a:t>perovskit</a:t>
            </a:r>
            <a:r>
              <a:rPr lang="en-US" baseline="0" dirty="0"/>
              <a:t> solar cells  </a:t>
            </a:r>
            <a:r>
              <a:rPr lang="en-US" baseline="0" dirty="0" err="1"/>
              <a:t>statrin</a:t>
            </a:r>
            <a:r>
              <a:rPr lang="en-US" baseline="0" dirty="0"/>
              <a:t> 2013 with values of 10 </a:t>
            </a:r>
            <a:r>
              <a:rPr lang="en-US" baseline="0" dirty="0" err="1"/>
              <a:t>procent</a:t>
            </a:r>
            <a:r>
              <a:rPr lang="en-US" baseline="0" dirty="0"/>
              <a:t> and that has during only a few years reached over 20 </a:t>
            </a:r>
            <a:r>
              <a:rPr lang="en-US" baseline="0" dirty="0" err="1"/>
              <a:t>procen</a:t>
            </a:r>
            <a:r>
              <a:rPr lang="en-US" baseline="0" dirty="0"/>
              <a:t> we have had similar values.</a:t>
            </a:r>
          </a:p>
          <a:p>
            <a:endParaRPr lang="en-US" baseline="0" dirty="0"/>
          </a:p>
          <a:p>
            <a:r>
              <a:rPr lang="en-US" baseline="0" dirty="0"/>
              <a:t>We have </a:t>
            </a:r>
            <a:r>
              <a:rPr lang="en-US" baseline="0" dirty="0" err="1"/>
              <a:t>olso</a:t>
            </a:r>
            <a:r>
              <a:rPr lang="en-US" baseline="0" dirty="0"/>
              <a:t> had an impact on this development using a similar </a:t>
            </a:r>
            <a:r>
              <a:rPr lang="en-US" baseline="0" dirty="0" err="1"/>
              <a:t>aproch</a:t>
            </a:r>
            <a:r>
              <a:rPr lang="en-US" baseline="0" dirty="0"/>
              <a:t> model systems and applied systems</a:t>
            </a:r>
          </a:p>
          <a:p>
            <a:endParaRPr lang="en-US" baseline="0" dirty="0"/>
          </a:p>
        </p:txBody>
      </p:sp>
      <p:sp>
        <p:nvSpPr>
          <p:cNvPr id="4" name="Slide Number Placeholder 3"/>
          <p:cNvSpPr>
            <a:spLocks noGrp="1"/>
          </p:cNvSpPr>
          <p:nvPr>
            <p:ph type="sldNum" sz="quarter" idx="10"/>
          </p:nvPr>
        </p:nvSpPr>
        <p:spPr/>
        <p:txBody>
          <a:bodyPr/>
          <a:lstStyle/>
          <a:p>
            <a:fld id="{A51407A5-D0D3-304E-BE2C-AAA75DCF8358}" type="slidenum">
              <a:rPr lang="en-US" smtClean="0"/>
              <a:t>15</a:t>
            </a:fld>
            <a:endParaRPr lang="en-US"/>
          </a:p>
        </p:txBody>
      </p:sp>
    </p:spTree>
    <p:extLst>
      <p:ext uri="{BB962C8B-B14F-4D97-AF65-F5344CB8AC3E}">
        <p14:creationId xmlns:p14="http://schemas.microsoft.com/office/powerpoint/2010/main" val="1417485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p:cNvSpPr>
            <a:spLocks noGrp="1" noRot="1" noChangeAspect="1" noChangeArrowheads="1" noTextEdit="1"/>
          </p:cNvSpPr>
          <p:nvPr>
            <p:ph type="sldImg"/>
          </p:nvPr>
        </p:nvSpPr>
        <p:spPr>
          <a:xfrm>
            <a:off x="1419225" y="631825"/>
            <a:ext cx="4211638" cy="3157538"/>
          </a:xfrm>
          <a:solidFill>
            <a:srgbClr val="FFFFFF"/>
          </a:solidFill>
          <a:ln/>
        </p:spPr>
      </p:sp>
      <p:sp>
        <p:nvSpPr>
          <p:cNvPr id="50179" name="Rectangle 2"/>
          <p:cNvSpPr>
            <a:spLocks noGrp="1" noChangeArrowheads="1"/>
          </p:cNvSpPr>
          <p:nvPr>
            <p:ph type="body" idx="1"/>
          </p:nvPr>
        </p:nvSpPr>
        <p:spPr>
          <a:xfrm>
            <a:off x="704265" y="4000500"/>
            <a:ext cx="5640651" cy="3789485"/>
          </a:xfrm>
          <a:noFill/>
          <a:ln/>
        </p:spPr>
        <p:txBody>
          <a:bodyPr wrap="none" anchor="ctr"/>
          <a:lstStyle/>
          <a:p>
            <a:r>
              <a:rPr lang="en-GB" b="1" noProof="0" dirty="0">
                <a:latin typeface="Times New Roman" pitchFamily="18" charset="0"/>
                <a:ea typeface="ＭＳ Ｐゴシック" pitchFamily="34" charset="-128"/>
              </a:rPr>
              <a:t>The over al goal is make more</a:t>
            </a:r>
            <a:r>
              <a:rPr lang="en-GB" b="1" baseline="0" noProof="0" dirty="0">
                <a:latin typeface="Times New Roman" pitchFamily="18" charset="0"/>
                <a:ea typeface="ＭＳ Ｐゴシック" pitchFamily="34" charset="-128"/>
              </a:rPr>
              <a:t> efficient and more stable </a:t>
            </a:r>
            <a:r>
              <a:rPr lang="en-GB" b="1" baseline="0" noProof="0" dirty="0" err="1">
                <a:latin typeface="Times New Roman" pitchFamily="18" charset="0"/>
                <a:ea typeface="ＭＳ Ｐゴシック" pitchFamily="34" charset="-128"/>
              </a:rPr>
              <a:t>solarcell</a:t>
            </a:r>
            <a:r>
              <a:rPr lang="en-GB" b="1" baseline="0" noProof="0" dirty="0">
                <a:latin typeface="Times New Roman" pitchFamily="18" charset="0"/>
                <a:ea typeface="ＭＳ Ｐゴシック" pitchFamily="34" charset="-128"/>
              </a:rPr>
              <a:t> </a:t>
            </a:r>
          </a:p>
          <a:p>
            <a:r>
              <a:rPr lang="en-GB" b="1" noProof="0" dirty="0">
                <a:latin typeface="Times New Roman" pitchFamily="18" charset="0"/>
                <a:ea typeface="ＭＳ Ｐゴシック" pitchFamily="34" charset="-128"/>
              </a:rPr>
              <a:t>The core of my activity - Understand key interfacial processes …</a:t>
            </a:r>
            <a:endParaRPr lang="en-GB" b="1" baseline="0" noProof="0" dirty="0">
              <a:latin typeface="Times New Roman" pitchFamily="18" charset="0"/>
              <a:ea typeface="ＭＳ Ｐゴシック" pitchFamily="34" charset="-128"/>
            </a:endParaRPr>
          </a:p>
          <a:p>
            <a:r>
              <a:rPr lang="en-GB" noProof="0" dirty="0">
                <a:latin typeface="Times New Roman" pitchFamily="18" charset="0"/>
                <a:ea typeface="ＭＳ Ｐゴシック" pitchFamily="34" charset="-128"/>
              </a:rPr>
              <a:t>EXAMPLE</a:t>
            </a:r>
            <a:r>
              <a:rPr lang="en-GB" baseline="0" noProof="0" dirty="0">
                <a:latin typeface="Times New Roman" pitchFamily="18" charset="0"/>
                <a:ea typeface="ＭＳ Ｐゴシック" pitchFamily="34" charset="-128"/>
              </a:rPr>
              <a:t> 1: </a:t>
            </a:r>
            <a:r>
              <a:rPr lang="en-GB" noProof="0" dirty="0">
                <a:latin typeface="Times New Roman" pitchFamily="18" charset="0"/>
                <a:ea typeface="ＭＳ Ｐゴシック" pitchFamily="34" charset="-128"/>
              </a:rPr>
              <a:t>Solar</a:t>
            </a:r>
            <a:r>
              <a:rPr lang="en-GB" baseline="0" noProof="0" dirty="0">
                <a:latin typeface="Times New Roman" pitchFamily="18" charset="0"/>
                <a:ea typeface="ＭＳ Ｐゴシック" pitchFamily="34" charset="-128"/>
              </a:rPr>
              <a:t> energy </a:t>
            </a:r>
            <a:r>
              <a:rPr lang="en-GB" b="1" baseline="0" noProof="0" dirty="0">
                <a:latin typeface="Times New Roman" pitchFamily="18" charset="0"/>
                <a:ea typeface="ＭＳ Ｐゴシック" pitchFamily="34" charset="-128"/>
              </a:rPr>
              <a:t>light excite charges charge separation </a:t>
            </a:r>
            <a:r>
              <a:rPr lang="en-GB" baseline="0" noProof="0" dirty="0">
                <a:latin typeface="Times New Roman" pitchFamily="18" charset="0"/>
                <a:ea typeface="ＭＳ Ｐゴシック" pitchFamily="34" charset="-128"/>
              </a:rPr>
              <a:t>use in external load.</a:t>
            </a:r>
          </a:p>
          <a:p>
            <a:r>
              <a:rPr lang="en-GB" noProof="0" dirty="0">
                <a:latin typeface="Times New Roman" pitchFamily="18" charset="0"/>
                <a:ea typeface="ＭＳ Ｐゴシック" pitchFamily="34" charset="-128"/>
              </a:rPr>
              <a:t>EXAMPLE</a:t>
            </a:r>
            <a:r>
              <a:rPr lang="en-GB" baseline="0" noProof="0" dirty="0">
                <a:latin typeface="Times New Roman" pitchFamily="18" charset="0"/>
                <a:ea typeface="ＭＳ Ｐゴシック" pitchFamily="34" charset="-128"/>
              </a:rPr>
              <a:t> 2:  Battery external load to </a:t>
            </a:r>
            <a:r>
              <a:rPr lang="en-GB" b="1" baseline="0" noProof="0" dirty="0">
                <a:latin typeface="Times New Roman" pitchFamily="18" charset="0"/>
                <a:ea typeface="ＭＳ Ｐゴシック" pitchFamily="34" charset="-128"/>
              </a:rPr>
              <a:t>move atoms and electrons to new chemistries</a:t>
            </a:r>
            <a:r>
              <a:rPr lang="en-GB" baseline="0" noProof="0" dirty="0">
                <a:latin typeface="Times New Roman" pitchFamily="18" charset="0"/>
                <a:ea typeface="ＭＳ Ｐゴシック" pitchFamily="34" charset="-128"/>
              </a:rPr>
              <a:t>.</a:t>
            </a:r>
          </a:p>
          <a:p>
            <a:endParaRPr lang="en-GB" b="1" baseline="0" noProof="0" dirty="0">
              <a:latin typeface="Times New Roman" pitchFamily="18" charset="0"/>
              <a:ea typeface="ＭＳ Ｐゴシック" pitchFamily="34" charset="-128"/>
            </a:endParaRPr>
          </a:p>
          <a:p>
            <a:r>
              <a:rPr lang="en-GB" b="1" baseline="0" noProof="0" dirty="0">
                <a:latin typeface="Times New Roman" pitchFamily="18" charset="0"/>
                <a:ea typeface="ＭＳ Ｐゴシック" pitchFamily="34" charset="-128"/>
              </a:rPr>
              <a:t>Understand the energetics at the interface. What is the energy of the charges</a:t>
            </a:r>
          </a:p>
          <a:p>
            <a:r>
              <a:rPr lang="en-GB" b="1" baseline="0" noProof="0" dirty="0">
                <a:latin typeface="Times New Roman" pitchFamily="18" charset="0"/>
                <a:ea typeface="ＭＳ Ｐゴシック" pitchFamily="34" charset="-128"/>
              </a:rPr>
              <a:t>Understand the </a:t>
            </a:r>
            <a:r>
              <a:rPr lang="en-GB" b="1" baseline="0" noProof="0" dirty="0" err="1">
                <a:latin typeface="Times New Roman" pitchFamily="18" charset="0"/>
                <a:ea typeface="ＭＳ Ｐゴシック" pitchFamily="34" charset="-128"/>
              </a:rPr>
              <a:t>organistion</a:t>
            </a:r>
            <a:r>
              <a:rPr lang="en-GB" b="1" baseline="0" noProof="0" dirty="0">
                <a:latin typeface="Times New Roman" pitchFamily="18" charset="0"/>
                <a:ea typeface="ＭＳ Ｐゴシック" pitchFamily="34" charset="-128"/>
              </a:rPr>
              <a:t> of the atoms </a:t>
            </a:r>
            <a:r>
              <a:rPr lang="en-GB" b="1" baseline="0" noProof="0" dirty="0" err="1">
                <a:latin typeface="Times New Roman" pitchFamily="18" charset="0"/>
                <a:ea typeface="ＭＳ Ｐゴシック" pitchFamily="34" charset="-128"/>
              </a:rPr>
              <a:t>molecures</a:t>
            </a:r>
            <a:r>
              <a:rPr lang="en-GB" b="1" baseline="0" noProof="0" dirty="0">
                <a:latin typeface="Times New Roman" pitchFamily="18" charset="0"/>
                <a:ea typeface="ＭＳ Ｐゴシック" pitchFamily="34" charset="-128"/>
              </a:rPr>
              <a:t> surfaces to </a:t>
            </a:r>
            <a:r>
              <a:rPr lang="en-GB" b="1" baseline="0" noProof="0" dirty="0" err="1">
                <a:latin typeface="Times New Roman" pitchFamily="18" charset="0"/>
                <a:ea typeface="ＭＳ Ｐゴシック" pitchFamily="34" charset="-128"/>
              </a:rPr>
              <a:t>acomplish</a:t>
            </a:r>
            <a:r>
              <a:rPr lang="en-GB" b="1" baseline="0" noProof="0" dirty="0">
                <a:latin typeface="Times New Roman" pitchFamily="18" charset="0"/>
                <a:ea typeface="ＭＳ Ｐゴシック" pitchFamily="34" charset="-128"/>
              </a:rPr>
              <a:t> this.</a:t>
            </a:r>
          </a:p>
          <a:p>
            <a:endParaRPr lang="en-GB" b="1" baseline="0" noProof="0" dirty="0">
              <a:latin typeface="Times New Roman" pitchFamily="18" charset="0"/>
              <a:ea typeface="ＭＳ Ｐゴシック" pitchFamily="34"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b="1" baseline="0" noProof="0" dirty="0">
                <a:latin typeface="Times New Roman" pitchFamily="18" charset="0"/>
                <a:ea typeface="ＭＳ Ｐゴシック" pitchFamily="34" charset="-128"/>
              </a:rPr>
              <a:t>BOTH SYSTEMS IS UNDERSTANDING CHERG TRANSPORT OVER THE INTERFACE UPON </a:t>
            </a:r>
            <a:r>
              <a:rPr lang="en-GB" b="1" baseline="0" noProof="0" dirty="0" err="1">
                <a:latin typeface="Times New Roman" pitchFamily="18" charset="0"/>
                <a:ea typeface="ＭＳ Ｐゴシック" pitchFamily="34" charset="-128"/>
              </a:rPr>
              <a:t>ELECtricgieal</a:t>
            </a:r>
            <a:r>
              <a:rPr lang="en-GB" b="1" baseline="0" noProof="0" dirty="0">
                <a:latin typeface="Times New Roman" pitchFamily="18" charset="0"/>
                <a:ea typeface="ＭＳ Ｐゴシック" pitchFamily="34" charset="-128"/>
              </a:rPr>
              <a:t> (external voltage or photovoltage)</a:t>
            </a:r>
            <a:endParaRPr lang="en-GB" baseline="0" noProof="0" dirty="0">
              <a:latin typeface="Times New Roman" pitchFamily="18" charset="0"/>
              <a:ea typeface="ＭＳ Ｐゴシック" pitchFamily="34" charset="-128"/>
            </a:endParaRPr>
          </a:p>
          <a:p>
            <a:endParaRPr lang="en-GB" b="1" baseline="0" noProof="0" dirty="0">
              <a:latin typeface="Times New Roman" pitchFamily="18" charset="0"/>
              <a:ea typeface="ＭＳ Ｐゴシック" pitchFamily="34" charset="-128"/>
            </a:endParaRPr>
          </a:p>
          <a:p>
            <a:endParaRPr lang="en-GB" b="1" baseline="0" noProof="0" dirty="0">
              <a:latin typeface="Times New Roman" pitchFamily="18" charset="0"/>
              <a:ea typeface="ＭＳ Ｐゴシック" pitchFamily="34" charset="-128"/>
            </a:endParaRPr>
          </a:p>
          <a:p>
            <a:r>
              <a:rPr lang="en-GB" b="1" baseline="0" noProof="0" dirty="0">
                <a:latin typeface="Times New Roman" pitchFamily="18" charset="0"/>
                <a:ea typeface="ＭＳ Ｐゴシック" pitchFamily="34" charset="-128"/>
              </a:rPr>
              <a:t>Electronic structure. What is the energy of the electrons that are moving</a:t>
            </a:r>
            <a:r>
              <a:rPr lang="en-GB" baseline="0" noProof="0" dirty="0">
                <a:latin typeface="Times New Roman" pitchFamily="18" charset="0"/>
                <a:ea typeface="ＭＳ Ｐゴシック" pitchFamily="34" charset="-128"/>
              </a:rPr>
              <a:t> – how do we control the transport</a:t>
            </a:r>
            <a:endParaRPr lang="en-GB" b="1" baseline="0" noProof="0" dirty="0">
              <a:latin typeface="Times New Roman" pitchFamily="18" charset="0"/>
              <a:ea typeface="ＭＳ Ｐゴシック" pitchFamily="34" charset="-128"/>
            </a:endParaRPr>
          </a:p>
          <a:p>
            <a:r>
              <a:rPr lang="en-GB" b="1" baseline="0" noProof="0" dirty="0">
                <a:latin typeface="Times New Roman" pitchFamily="18" charset="0"/>
                <a:ea typeface="ＭＳ Ｐゴシック" pitchFamily="34" charset="-128"/>
              </a:rPr>
              <a:t>Interface structure - How should the materials/molecules be arranged to accomplish this at interface surfaces.</a:t>
            </a:r>
          </a:p>
          <a:p>
            <a:endParaRPr lang="en-GB" b="1"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How the electron store energy by the excitation to different energy levels and how the levels should be </a:t>
            </a:r>
            <a:r>
              <a:rPr lang="en-GB" baseline="0" noProof="0" dirty="0" err="1">
                <a:latin typeface="Times New Roman" pitchFamily="18" charset="0"/>
                <a:ea typeface="ＭＳ Ｐゴシック" pitchFamily="34" charset="-128"/>
              </a:rPr>
              <a:t>designe</a:t>
            </a:r>
            <a:r>
              <a:rPr lang="en-GB" baseline="0" noProof="0" dirty="0">
                <a:latin typeface="Times New Roman" pitchFamily="18" charset="0"/>
                <a:ea typeface="ＭＳ Ｐゴシック" pitchFamily="34" charset="-128"/>
              </a:rPr>
              <a:t> for charge separation.</a:t>
            </a:r>
          </a:p>
          <a:p>
            <a:endParaRPr lang="en-GB"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How the atoms should be arranged to </a:t>
            </a:r>
            <a:r>
              <a:rPr lang="en-GB" baseline="0" noProof="0" dirty="0" err="1">
                <a:latin typeface="Times New Roman" pitchFamily="18" charset="0"/>
                <a:ea typeface="ＭＳ Ｐゴシック" pitchFamily="34" charset="-128"/>
              </a:rPr>
              <a:t>accopmplsh</a:t>
            </a:r>
            <a:r>
              <a:rPr lang="en-GB" baseline="0" noProof="0" dirty="0">
                <a:latin typeface="Times New Roman" pitchFamily="18" charset="0"/>
                <a:ea typeface="ＭＳ Ｐゴシック" pitchFamily="34" charset="-128"/>
              </a:rPr>
              <a:t> thus</a:t>
            </a:r>
          </a:p>
          <a:p>
            <a:endParaRPr lang="en-GB" baseline="0" noProof="0" dirty="0">
              <a:latin typeface="Times New Roman" pitchFamily="18" charset="0"/>
              <a:ea typeface="ＭＳ Ｐゴシック" pitchFamily="34" charset="-128"/>
            </a:endParaRPr>
          </a:p>
          <a:p>
            <a:endParaRPr lang="en-GB" noProof="0" dirty="0">
              <a:latin typeface="Times New Roman" pitchFamily="18" charset="0"/>
              <a:ea typeface="ＭＳ Ｐゴシック" pitchFamily="34" charset="-128"/>
            </a:endParaRPr>
          </a:p>
          <a:p>
            <a:endParaRPr lang="en-GB" noProof="0" dirty="0">
              <a:latin typeface="Times New Roman" pitchFamily="18" charset="0"/>
              <a:ea typeface="ＭＳ Ｐゴシック" pitchFamily="34" charset="-128"/>
            </a:endParaRPr>
          </a:p>
          <a:p>
            <a:r>
              <a:rPr lang="en-GB" noProof="0" dirty="0">
                <a:latin typeface="Times New Roman" pitchFamily="18" charset="0"/>
                <a:ea typeface="ＭＳ Ｐゴシック" pitchFamily="34" charset="-128"/>
              </a:rPr>
              <a:t>Solar cells you have a system. </a:t>
            </a:r>
            <a:r>
              <a:rPr lang="en-GB" noProof="0" dirty="0" err="1">
                <a:latin typeface="Times New Roman" pitchFamily="18" charset="0"/>
                <a:ea typeface="ＭＳ Ｐゴシック" pitchFamily="34" charset="-128"/>
              </a:rPr>
              <a:t>Iluminatete</a:t>
            </a:r>
            <a:r>
              <a:rPr lang="en-GB" baseline="0" noProof="0" dirty="0">
                <a:latin typeface="Times New Roman" pitchFamily="18" charset="0"/>
                <a:ea typeface="ＭＳ Ｐゴシック" pitchFamily="34" charset="-128"/>
              </a:rPr>
              <a:t> you get charge carriers that you have to </a:t>
            </a:r>
            <a:r>
              <a:rPr lang="en-GB" baseline="0" noProof="0" dirty="0" err="1">
                <a:latin typeface="Times New Roman" pitchFamily="18" charset="0"/>
                <a:ea typeface="ＭＳ Ｐゴシック" pitchFamily="34" charset="-128"/>
              </a:rPr>
              <a:t>separate,alow</a:t>
            </a:r>
            <a:r>
              <a:rPr lang="en-GB" baseline="0" noProof="0" dirty="0">
                <a:latin typeface="Times New Roman" pitchFamily="18" charset="0"/>
                <a:ea typeface="ＭＳ Ｐゴシック" pitchFamily="34" charset="-128"/>
              </a:rPr>
              <a:t> you to </a:t>
            </a:r>
            <a:r>
              <a:rPr lang="en-GB" baseline="0" noProof="0" dirty="0" err="1">
                <a:latin typeface="Times New Roman" pitchFamily="18" charset="0"/>
                <a:ea typeface="ＭＳ Ｐゴシック" pitchFamily="34" charset="-128"/>
              </a:rPr>
              <a:t>tak</a:t>
            </a:r>
            <a:r>
              <a:rPr lang="en-GB" baseline="0" noProof="0" dirty="0">
                <a:latin typeface="Times New Roman" pitchFamily="18" charset="0"/>
                <a:ea typeface="ＭＳ Ｐゴシック" pitchFamily="34" charset="-128"/>
              </a:rPr>
              <a:t> out the energy in an external load.</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Electronic or atomic picture.</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Batteries.</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Store energy by using a voltage that move charge and </a:t>
            </a:r>
            <a:r>
              <a:rPr lang="en-GB" baseline="0" noProof="0" dirty="0" err="1">
                <a:latin typeface="Times New Roman" pitchFamily="18" charset="0"/>
                <a:ea typeface="ＭＳ Ｐゴシック" pitchFamily="34" charset="-128"/>
              </a:rPr>
              <a:t>creat</a:t>
            </a:r>
            <a:r>
              <a:rPr lang="en-GB" baseline="0" noProof="0" dirty="0">
                <a:latin typeface="Times New Roman" pitchFamily="18" charset="0"/>
                <a:ea typeface="ＭＳ Ｐゴシック" pitchFamily="34" charset="-128"/>
              </a:rPr>
              <a:t> charged.</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In an </a:t>
            </a:r>
            <a:r>
              <a:rPr lang="en-GB" baseline="0" noProof="0" dirty="0" err="1">
                <a:latin typeface="Times New Roman" pitchFamily="18" charset="0"/>
                <a:ea typeface="ＭＳ Ｐゴシック" pitchFamily="34" charset="-128"/>
              </a:rPr>
              <a:t>electon</a:t>
            </a:r>
            <a:r>
              <a:rPr lang="en-GB" baseline="0" noProof="0" dirty="0">
                <a:latin typeface="Times New Roman" pitchFamily="18" charset="0"/>
                <a:ea typeface="ＭＳ Ｐゴシック" pitchFamily="34" charset="-128"/>
              </a:rPr>
              <a:t> </a:t>
            </a:r>
            <a:r>
              <a:rPr lang="en-GB" baseline="0" noProof="0" dirty="0" err="1">
                <a:latin typeface="Times New Roman" pitchFamily="18" charset="0"/>
                <a:ea typeface="ＭＳ Ｐゴシック" pitchFamily="34" charset="-128"/>
              </a:rPr>
              <a:t>ocr</a:t>
            </a:r>
            <a:r>
              <a:rPr lang="en-GB" baseline="0" noProof="0" dirty="0">
                <a:latin typeface="Times New Roman" pitchFamily="18" charset="0"/>
                <a:ea typeface="ＭＳ Ｐゴシック" pitchFamily="34" charset="-128"/>
              </a:rPr>
              <a:t> energy level </a:t>
            </a:r>
            <a:r>
              <a:rPr lang="en-GB" baseline="0" noProof="0" dirty="0" err="1">
                <a:latin typeface="Times New Roman" pitchFamily="18" charset="0"/>
                <a:ea typeface="ＭＳ Ｐゴシック" pitchFamily="34" charset="-128"/>
              </a:rPr>
              <a:t>diafram</a:t>
            </a:r>
            <a:r>
              <a:rPr lang="en-GB" baseline="0" noProof="0" dirty="0">
                <a:latin typeface="Times New Roman" pitchFamily="18" charset="0"/>
                <a:ea typeface="ＭＳ Ｐゴシック" pitchFamily="34" charset="-128"/>
              </a:rPr>
              <a:t> we have move lift and move charges and </a:t>
            </a:r>
            <a:r>
              <a:rPr lang="en-GB" baseline="0" noProof="0" dirty="0" err="1">
                <a:latin typeface="Times New Roman" pitchFamily="18" charset="0"/>
                <a:ea typeface="ＭＳ Ｐゴシック" pitchFamily="34" charset="-128"/>
              </a:rPr>
              <a:t>stor</a:t>
            </a:r>
            <a:r>
              <a:rPr lang="en-GB" baseline="0" noProof="0" dirty="0">
                <a:latin typeface="Times New Roman" pitchFamily="18" charset="0"/>
                <a:ea typeface="ＭＳ Ｐゴシック" pitchFamily="34" charset="-128"/>
              </a:rPr>
              <a:t> them at different energy levels and </a:t>
            </a:r>
            <a:r>
              <a:rPr lang="en-GB" baseline="0" noProof="0" dirty="0" err="1">
                <a:latin typeface="Times New Roman" pitchFamily="18" charset="0"/>
                <a:ea typeface="ＭＳ Ｐゴシック" pitchFamily="34" charset="-128"/>
              </a:rPr>
              <a:t>thes</a:t>
            </a:r>
            <a:r>
              <a:rPr lang="en-GB" baseline="0" noProof="0" dirty="0">
                <a:latin typeface="Times New Roman" pitchFamily="18" charset="0"/>
                <a:ea typeface="ＭＳ Ｐゴシック" pitchFamily="34" charset="-128"/>
              </a:rPr>
              <a:t> levels have to match for for directing the process.</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Similarly for the </a:t>
            </a:r>
            <a:r>
              <a:rPr lang="en-GB" baseline="0" noProof="0" dirty="0" err="1">
                <a:latin typeface="Times New Roman" pitchFamily="18" charset="0"/>
                <a:ea typeface="ＭＳ Ｐゴシック" pitchFamily="34" charset="-128"/>
              </a:rPr>
              <a:t>battry</a:t>
            </a:r>
            <a:r>
              <a:rPr lang="en-GB" baseline="0" noProof="0" dirty="0">
                <a:latin typeface="Times New Roman" pitchFamily="18" charset="0"/>
                <a:ea typeface="ＭＳ Ｐゴシック" pitchFamily="34" charset="-128"/>
              </a:rPr>
              <a:t> we move electrons in energy rich </a:t>
            </a:r>
            <a:r>
              <a:rPr lang="en-GB" baseline="0" noProof="0" dirty="0" err="1">
                <a:latin typeface="Times New Roman" pitchFamily="18" charset="0"/>
                <a:ea typeface="ＭＳ Ｐゴシック" pitchFamily="34" charset="-128"/>
              </a:rPr>
              <a:t>electons</a:t>
            </a:r>
            <a:r>
              <a:rPr lang="en-GB" baseline="0" noProof="0" dirty="0">
                <a:latin typeface="Times New Roman" pitchFamily="18" charset="0"/>
                <a:ea typeface="ＭＳ Ｐゴシック" pitchFamily="34" charset="-128"/>
              </a:rPr>
              <a:t> t and that will bring move the </a:t>
            </a:r>
            <a:r>
              <a:rPr lang="en-GB" baseline="0" noProof="0" dirty="0" err="1">
                <a:latin typeface="Times New Roman" pitchFamily="18" charset="0"/>
                <a:ea typeface="ＭＳ Ｐゴシック" pitchFamily="34" charset="-128"/>
              </a:rPr>
              <a:t>litium</a:t>
            </a:r>
            <a:r>
              <a:rPr lang="en-GB" baseline="0" noProof="0" dirty="0">
                <a:latin typeface="Times New Roman" pitchFamily="18" charset="0"/>
                <a:ea typeface="ＭＳ Ｐゴシック" pitchFamily="34" charset="-128"/>
              </a:rPr>
              <a:t> ions </a:t>
            </a:r>
            <a:r>
              <a:rPr lang="en-GB" baseline="0" noProof="0" dirty="0" err="1">
                <a:latin typeface="Times New Roman" pitchFamily="18" charset="0"/>
                <a:ea typeface="ＭＳ Ｐゴシック" pitchFamily="34" charset="-128"/>
              </a:rPr>
              <a:t>atoring</a:t>
            </a:r>
            <a:r>
              <a:rPr lang="en-GB" baseline="0" noProof="0" dirty="0">
                <a:latin typeface="Times New Roman" pitchFamily="18" charset="0"/>
                <a:ea typeface="ＭＳ Ｐゴシック" pitchFamily="34" charset="-128"/>
              </a:rPr>
              <a:t> the energy.</a:t>
            </a:r>
          </a:p>
          <a:p>
            <a:endParaRPr lang="en-GB"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Batteries move Li ions.</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Molecular </a:t>
            </a:r>
            <a:r>
              <a:rPr lang="en-GB" baseline="0" noProof="0" dirty="0" err="1">
                <a:latin typeface="Times New Roman" pitchFamily="18" charset="0"/>
                <a:ea typeface="ＭＳ Ｐゴシック" pitchFamily="34" charset="-128"/>
              </a:rPr>
              <a:t>functinal</a:t>
            </a:r>
            <a:r>
              <a:rPr lang="en-GB" baseline="0" noProof="0" dirty="0">
                <a:latin typeface="Times New Roman" pitchFamily="18" charset="0"/>
                <a:ea typeface="ＭＳ Ｐゴシック" pitchFamily="34" charset="-128"/>
              </a:rPr>
              <a:t> system/solar cell need an </a:t>
            </a:r>
            <a:r>
              <a:rPr lang="en-GB" baseline="0" noProof="0" dirty="0" err="1">
                <a:latin typeface="Times New Roman" pitchFamily="18" charset="0"/>
                <a:ea typeface="ＭＳ Ｐゴシック" pitchFamily="34" charset="-128"/>
              </a:rPr>
              <a:t>arrangment</a:t>
            </a:r>
            <a:r>
              <a:rPr lang="en-GB" baseline="0" noProof="0" dirty="0">
                <a:latin typeface="Times New Roman" pitchFamily="18" charset="0"/>
                <a:ea typeface="ＭＳ Ｐゴシック" pitchFamily="34" charset="-128"/>
              </a:rPr>
              <a:t> that facilitate the specific process.</a:t>
            </a:r>
          </a:p>
          <a:p>
            <a:endParaRPr lang="en-GB"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a:t>
            </a:r>
          </a:p>
          <a:p>
            <a:endParaRPr lang="en-GB" baseline="0" noProof="0" dirty="0">
              <a:latin typeface="Times New Roman" pitchFamily="18" charset="0"/>
              <a:ea typeface="ＭＳ Ｐゴシック" pitchFamily="34" charset="-128"/>
            </a:endParaRPr>
          </a:p>
          <a:p>
            <a:endParaRPr lang="en-GB" noProof="0" dirty="0">
              <a:latin typeface="Times New Roman" pitchFamily="18" charset="0"/>
              <a:ea typeface="ＭＳ Ｐゴシック" pitchFamily="34" charset="-128"/>
            </a:endParaRPr>
          </a:p>
          <a:p>
            <a:endParaRPr lang="en-GB" noProof="0" dirty="0">
              <a:latin typeface="Times New Roman" pitchFamily="18" charset="0"/>
              <a:ea typeface="ＭＳ Ｐゴシック" pitchFamily="34" charset="-128"/>
            </a:endParaRPr>
          </a:p>
          <a:p>
            <a:r>
              <a:rPr lang="en-GB" noProof="0" dirty="0" err="1">
                <a:latin typeface="Times New Roman" pitchFamily="18" charset="0"/>
                <a:ea typeface="ＭＳ Ｐゴシック" pitchFamily="34" charset="-128"/>
              </a:rPr>
              <a:t>Methylammonium</a:t>
            </a:r>
            <a:r>
              <a:rPr lang="en-GB" baseline="0" noProof="0" dirty="0">
                <a:latin typeface="Times New Roman" pitchFamily="18" charset="0"/>
                <a:ea typeface="ＭＳ Ｐゴシック" pitchFamily="34" charset="-128"/>
              </a:rPr>
              <a:t> lead iodide</a:t>
            </a:r>
          </a:p>
          <a:p>
            <a:endParaRPr lang="en-GB" baseline="0" noProof="0" dirty="0">
              <a:latin typeface="Times New Roman" pitchFamily="18" charset="0"/>
              <a:ea typeface="ＭＳ Ｐゴシック" pitchFamily="34" charset="-128"/>
            </a:endParaRPr>
          </a:p>
          <a:p>
            <a:r>
              <a:rPr lang="en-GB" baseline="0" noProof="0" dirty="0" err="1">
                <a:latin typeface="Times New Roman" pitchFamily="18" charset="0"/>
                <a:ea typeface="ＭＳ Ｐゴシック" pitchFamily="34" charset="-128"/>
              </a:rPr>
              <a:t>Hybride</a:t>
            </a:r>
            <a:r>
              <a:rPr lang="en-GB" baseline="0" noProof="0" dirty="0">
                <a:latin typeface="Times New Roman" pitchFamily="18" charset="0"/>
                <a:ea typeface="ＭＳ Ｐゴシック" pitchFamily="34" charset="-128"/>
              </a:rPr>
              <a:t> material.</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Depending on the diffusion length </a:t>
            </a:r>
            <a:r>
              <a:rPr lang="en-GB" baseline="0" noProof="0" dirty="0" err="1">
                <a:latin typeface="Times New Roman" pitchFamily="18" charset="0"/>
                <a:ea typeface="ＭＳ Ｐゴシック" pitchFamily="34" charset="-128"/>
              </a:rPr>
              <a:t>varsus</a:t>
            </a:r>
            <a:r>
              <a:rPr lang="en-GB" baseline="0" noProof="0" dirty="0">
                <a:latin typeface="Times New Roman" pitchFamily="18" charset="0"/>
                <a:ea typeface="ＭＳ Ｐゴシック" pitchFamily="34" charset="-128"/>
              </a:rPr>
              <a:t> the </a:t>
            </a:r>
            <a:r>
              <a:rPr lang="en-GB" baseline="0" noProof="0" dirty="0" err="1">
                <a:latin typeface="Times New Roman" pitchFamily="18" charset="0"/>
                <a:ea typeface="ＭＳ Ｐゴシック" pitchFamily="34" charset="-128"/>
              </a:rPr>
              <a:t>absortion</a:t>
            </a:r>
            <a:r>
              <a:rPr lang="en-GB" baseline="0" noProof="0" dirty="0">
                <a:latin typeface="Times New Roman" pitchFamily="18" charset="0"/>
                <a:ea typeface="ＭＳ Ｐゴシック" pitchFamily="34" charset="-128"/>
              </a:rPr>
              <a:t> coefficient.</a:t>
            </a:r>
          </a:p>
          <a:p>
            <a:endParaRPr lang="en-GB" baseline="0" noProof="0" dirty="0">
              <a:latin typeface="Times New Roman" pitchFamily="18" charset="0"/>
              <a:ea typeface="ＭＳ Ｐゴシック" pitchFamily="34" charset="-128"/>
            </a:endParaRPr>
          </a:p>
          <a:p>
            <a:endParaRPr lang="en-GB" noProof="0" dirty="0">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level</a:t>
            </a:r>
            <a:r>
              <a:rPr lang="en-US" baseline="0" dirty="0"/>
              <a:t> matching</a:t>
            </a:r>
            <a:endParaRPr lang="en-US" dirty="0"/>
          </a:p>
          <a:p>
            <a:endParaRPr lang="en-US" dirty="0"/>
          </a:p>
          <a:p>
            <a:r>
              <a:rPr lang="en-US" dirty="0"/>
              <a:t>Energy alignment energy calibrated using the substrate</a:t>
            </a:r>
            <a:r>
              <a:rPr lang="en-US" baseline="0" dirty="0"/>
              <a:t> signal Ti2p3/2</a:t>
            </a:r>
            <a:endParaRPr lang="en-US" dirty="0"/>
          </a:p>
        </p:txBody>
      </p:sp>
      <p:sp>
        <p:nvSpPr>
          <p:cNvPr id="4" name="Slide Number Placeholder 3"/>
          <p:cNvSpPr>
            <a:spLocks noGrp="1"/>
          </p:cNvSpPr>
          <p:nvPr>
            <p:ph type="sldNum" sz="quarter" idx="10"/>
          </p:nvPr>
        </p:nvSpPr>
        <p:spPr/>
        <p:txBody>
          <a:bodyPr/>
          <a:lstStyle/>
          <a:p>
            <a:pPr>
              <a:defRPr/>
            </a:pPr>
            <a:fld id="{F4F06960-E253-43BF-B7AB-FCA285FB2B4E}" type="slidenum">
              <a:rPr lang="sv-SE" smtClean="0"/>
              <a:pPr>
                <a:defRPr/>
              </a:pPr>
              <a:t>19</a:t>
            </a:fld>
            <a:endParaRPr lang="sv-SE"/>
          </a:p>
        </p:txBody>
      </p:sp>
    </p:spTree>
    <p:extLst>
      <p:ext uri="{BB962C8B-B14F-4D97-AF65-F5344CB8AC3E}">
        <p14:creationId xmlns:p14="http://schemas.microsoft.com/office/powerpoint/2010/main" val="2620950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2.55</a:t>
            </a:r>
            <a:r>
              <a:rPr lang="en-US" baseline="0" dirty="0"/>
              <a:t> I/</a:t>
            </a:r>
            <a:r>
              <a:rPr lang="en-US" baseline="0" dirty="0" err="1"/>
              <a:t>Pb</a:t>
            </a:r>
            <a:r>
              <a:rPr lang="en-US" baseline="0" dirty="0"/>
              <a:t> is expected</a:t>
            </a:r>
          </a:p>
          <a:p>
            <a:endParaRPr lang="en-US" dirty="0"/>
          </a:p>
          <a:p>
            <a:r>
              <a:rPr lang="en-US" sz="1200" b="0" i="0" u="none" strike="noStrike" kern="1200" baseline="0" dirty="0">
                <a:solidFill>
                  <a:schemeClr val="tx1"/>
                </a:solidFill>
                <a:latin typeface="+mn-lt"/>
                <a:ea typeface="+mn-ea"/>
                <a:cs typeface="+mn-cs"/>
              </a:rPr>
              <a:t> This is in line with the PES-results and points toward a</a:t>
            </a:r>
          </a:p>
          <a:p>
            <a:r>
              <a:rPr lang="en-US" sz="1200" b="0" i="0" u="none" strike="noStrike" kern="1200" baseline="0" dirty="0">
                <a:solidFill>
                  <a:schemeClr val="tx1"/>
                </a:solidFill>
                <a:latin typeface="+mn-lt"/>
                <a:ea typeface="+mn-ea"/>
                <a:cs typeface="+mn-cs"/>
              </a:rPr>
              <a:t>crystallization process where the perovskite grains are grown</a:t>
            </a:r>
          </a:p>
          <a:p>
            <a:r>
              <a:rPr lang="en-US" sz="1200" b="0" i="0" u="none" strike="noStrike" kern="1200" baseline="0" dirty="0">
                <a:solidFill>
                  <a:schemeClr val="tx1"/>
                </a:solidFill>
                <a:latin typeface="+mn-lt"/>
                <a:ea typeface="+mn-ea"/>
                <a:cs typeface="+mn-cs"/>
              </a:rPr>
              <a:t>from the outside of PbI2 -grains by diff </a:t>
            </a:r>
            <a:r>
              <a:rPr lang="en-US" sz="1200" b="0" i="0" u="none" strike="noStrike" kern="1200" baseline="0" dirty="0" err="1">
                <a:solidFill>
                  <a:schemeClr val="tx1"/>
                </a:solidFill>
                <a:latin typeface="+mn-lt"/>
                <a:ea typeface="+mn-ea"/>
                <a:cs typeface="+mn-cs"/>
              </a:rPr>
              <a:t>usion</a:t>
            </a:r>
            <a:r>
              <a:rPr lang="en-US" sz="1200" b="0" i="0" u="none" strike="noStrike" kern="1200" baseline="0" dirty="0">
                <a:solidFill>
                  <a:schemeClr val="tx1"/>
                </a:solidFill>
                <a:latin typeface="+mn-lt"/>
                <a:ea typeface="+mn-ea"/>
                <a:cs typeface="+mn-cs"/>
              </a:rPr>
              <a:t> and intercalation of</a:t>
            </a:r>
          </a:p>
          <a:p>
            <a:r>
              <a:rPr lang="en-US" sz="1200" b="0" i="0" u="none" strike="noStrike" kern="1200" baseline="0" dirty="0">
                <a:solidFill>
                  <a:schemeClr val="tx1"/>
                </a:solidFill>
                <a:latin typeface="+mn-lt"/>
                <a:ea typeface="+mn-ea"/>
                <a:cs typeface="+mn-cs"/>
              </a:rPr>
              <a:t>the organic ions. A surplus of organic ions would facilitate</a:t>
            </a:r>
          </a:p>
          <a:p>
            <a:r>
              <a:rPr lang="en-US" sz="1200" b="0" i="0" u="none" strike="noStrike" kern="1200" baseline="0" dirty="0">
                <a:solidFill>
                  <a:schemeClr val="tx1"/>
                </a:solidFill>
                <a:latin typeface="+mn-lt"/>
                <a:ea typeface="+mn-ea"/>
                <a:cs typeface="+mn-cs"/>
              </a:rPr>
              <a:t>complete conversion whereas a </a:t>
            </a:r>
            <a:r>
              <a:rPr lang="en-US" sz="1200" b="0" i="0" u="none" strike="noStrike" kern="1200" baseline="0" dirty="0" err="1">
                <a:solidFill>
                  <a:schemeClr val="tx1"/>
                </a:solidFill>
                <a:latin typeface="+mn-lt"/>
                <a:ea typeface="+mn-ea"/>
                <a:cs typeface="+mn-cs"/>
              </a:rPr>
              <a:t>defi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ciency</a:t>
            </a:r>
            <a:r>
              <a:rPr lang="en-US" sz="1200" b="0" i="0" u="none" strike="noStrike" kern="1200" baseline="0" dirty="0">
                <a:solidFill>
                  <a:schemeClr val="tx1"/>
                </a:solidFill>
                <a:latin typeface="+mn-lt"/>
                <a:ea typeface="+mn-ea"/>
                <a:cs typeface="+mn-cs"/>
              </a:rPr>
              <a:t> of organic ion may</a:t>
            </a:r>
          </a:p>
          <a:p>
            <a:r>
              <a:rPr lang="en-US" sz="1200" b="0" i="0" u="none" strike="noStrike" kern="1200" baseline="0" dirty="0">
                <a:solidFill>
                  <a:schemeClr val="tx1"/>
                </a:solidFill>
                <a:latin typeface="+mn-lt"/>
                <a:ea typeface="+mn-ea"/>
                <a:cs typeface="+mn-cs"/>
              </a:rPr>
              <a:t>leave small pockets of unreacted amorphous PbI2  within the</a:t>
            </a:r>
          </a:p>
          <a:p>
            <a:r>
              <a:rPr lang="en-US" sz="1200" b="0" i="0" u="none" strike="noStrike" kern="1200" baseline="0" dirty="0">
                <a:solidFill>
                  <a:schemeClr val="tx1"/>
                </a:solidFill>
                <a:latin typeface="+mn-lt"/>
                <a:ea typeface="+mn-ea"/>
                <a:cs typeface="+mn-cs"/>
              </a:rPr>
              <a:t>perovskite grains</a:t>
            </a:r>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22</a:t>
            </a:fld>
            <a:endParaRPr lang="en-US"/>
          </a:p>
        </p:txBody>
      </p:sp>
    </p:spTree>
    <p:extLst>
      <p:ext uri="{BB962C8B-B14F-4D97-AF65-F5344CB8AC3E}">
        <p14:creationId xmlns:p14="http://schemas.microsoft.com/office/powerpoint/2010/main" val="2176279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24</a:t>
            </a:fld>
            <a:endParaRPr lang="en-US"/>
          </a:p>
        </p:txBody>
      </p:sp>
    </p:spTree>
    <p:extLst>
      <p:ext uri="{BB962C8B-B14F-4D97-AF65-F5344CB8AC3E}">
        <p14:creationId xmlns:p14="http://schemas.microsoft.com/office/powerpoint/2010/main" val="2268549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a:t>
            </a:r>
            <a:r>
              <a:rPr lang="en-US" sz="1200" b="0" i="0" u="none" strike="noStrike" kern="1200" baseline="0" dirty="0" err="1">
                <a:solidFill>
                  <a:schemeClr val="tx1"/>
                </a:solidFill>
                <a:latin typeface="+mn-lt"/>
                <a:ea typeface="+mn-ea"/>
                <a:cs typeface="+mn-cs"/>
              </a:rPr>
              <a:t>photoinduced</a:t>
            </a:r>
            <a:r>
              <a:rPr lang="en-US" sz="1200" b="0" i="0" u="none" strike="noStrike" kern="1200" baseline="0" dirty="0">
                <a:solidFill>
                  <a:schemeClr val="tx1"/>
                </a:solidFill>
                <a:latin typeface="+mn-lt"/>
                <a:ea typeface="+mn-ea"/>
                <a:cs typeface="+mn-cs"/>
              </a:rPr>
              <a:t> measurements, the laser system installed at the</a:t>
            </a:r>
          </a:p>
          <a:p>
            <a:r>
              <a:rPr lang="en-US" sz="1200" b="0" i="0" u="none" strike="noStrike" kern="1200" baseline="0" dirty="0" err="1">
                <a:solidFill>
                  <a:schemeClr val="tx1"/>
                </a:solidFill>
                <a:latin typeface="+mn-lt"/>
                <a:ea typeface="+mn-ea"/>
                <a:cs typeface="+mn-cs"/>
              </a:rPr>
              <a:t>beamline</a:t>
            </a:r>
            <a:r>
              <a:rPr lang="en-US" sz="1200" b="0" i="0" u="none" strike="noStrike" kern="1200" baseline="0" dirty="0">
                <a:solidFill>
                  <a:schemeClr val="tx1"/>
                </a:solidFill>
                <a:latin typeface="+mn-lt"/>
                <a:ea typeface="+mn-ea"/>
                <a:cs typeface="+mn-cs"/>
              </a:rPr>
              <a:t> (Tangerine model from the company Amplitude </a:t>
            </a:r>
            <a:r>
              <a:rPr lang="en-US" sz="1200" b="0" i="0" u="none" strike="noStrike" kern="1200" baseline="0" dirty="0" err="1">
                <a:solidFill>
                  <a:schemeClr val="tx1"/>
                </a:solidFill>
                <a:latin typeface="+mn-lt"/>
                <a:ea typeface="+mn-ea"/>
                <a:cs typeface="+mn-cs"/>
              </a:rPr>
              <a:t>Systemes</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was used at its second harmonic (515 nm), a pulse length of about 350</a:t>
            </a:r>
          </a:p>
          <a:p>
            <a:r>
              <a:rPr lang="en-US" sz="1200" b="0" i="0" u="none" strike="noStrike" kern="1200" baseline="0" dirty="0" err="1">
                <a:solidFill>
                  <a:schemeClr val="tx1"/>
                </a:solidFill>
                <a:latin typeface="+mn-lt"/>
                <a:ea typeface="+mn-ea"/>
                <a:cs typeface="+mn-cs"/>
              </a:rPr>
              <a:t>fs</a:t>
            </a:r>
            <a:r>
              <a:rPr lang="en-US" sz="1200" b="0" i="0" u="none" strike="noStrike" kern="1200" baseline="0" dirty="0">
                <a:solidFill>
                  <a:schemeClr val="tx1"/>
                </a:solidFill>
                <a:latin typeface="+mn-lt"/>
                <a:ea typeface="+mn-ea"/>
                <a:cs typeface="+mn-cs"/>
              </a:rPr>
              <a:t>, and a repetition frequency of 208.33 kHz (i.e., 1/6 of the repetition</a:t>
            </a:r>
          </a:p>
          <a:p>
            <a:r>
              <a:rPr lang="en-US" sz="1200" b="0" i="0" u="none" strike="noStrike" kern="1200" baseline="0" dirty="0">
                <a:solidFill>
                  <a:schemeClr val="tx1"/>
                </a:solidFill>
                <a:latin typeface="+mn-lt"/>
                <a:ea typeface="+mn-ea"/>
                <a:cs typeface="+mn-cs"/>
              </a:rPr>
              <a:t>rate of the synchrotron pulses).</a:t>
            </a:r>
            <a:endParaRPr lang="en-US" dirty="0"/>
          </a:p>
          <a:p>
            <a:endParaRPr lang="en-US" dirty="0"/>
          </a:p>
          <a:p>
            <a:r>
              <a:rPr lang="en-US" dirty="0"/>
              <a:t>Sample</a:t>
            </a:r>
            <a:r>
              <a:rPr lang="en-US" baseline="0" dirty="0"/>
              <a:t> environment</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X-FEL (Non linear physics)</a:t>
            </a:r>
          </a:p>
          <a:p>
            <a:endParaRPr lang="en-US" dirty="0"/>
          </a:p>
          <a:p>
            <a:r>
              <a:rPr lang="en-US" dirty="0"/>
              <a:t>and MAXIV</a:t>
            </a:r>
          </a:p>
          <a:p>
            <a:endParaRPr lang="en-US" dirty="0"/>
          </a:p>
          <a:p>
            <a:endParaRPr lang="en-US" dirty="0"/>
          </a:p>
          <a:p>
            <a:r>
              <a:rPr lang="en-US" dirty="0"/>
              <a:t>1-10-100</a:t>
            </a:r>
            <a:r>
              <a:rPr lang="en-US" baseline="0" dirty="0"/>
              <a:t> </a:t>
            </a:r>
            <a:r>
              <a:rPr lang="en-US" dirty="0"/>
              <a:t>K </a:t>
            </a:r>
            <a:r>
              <a:rPr lang="en-US" dirty="0" err="1"/>
              <a:t>Wueo</a:t>
            </a:r>
            <a:r>
              <a:rPr lang="en-US" dirty="0"/>
              <a:t> developments</a:t>
            </a:r>
          </a:p>
          <a:p>
            <a:endParaRPr lang="en-US" dirty="0"/>
          </a:p>
          <a:p>
            <a:r>
              <a:rPr lang="en-US" dirty="0"/>
              <a:t>Source, detection AND sample environment</a:t>
            </a:r>
          </a:p>
          <a:p>
            <a:endParaRPr lang="en-US" dirty="0"/>
          </a:p>
          <a:p>
            <a:r>
              <a:rPr lang="en-US" dirty="0" err="1"/>
              <a:t>KeysTIME</a:t>
            </a:r>
            <a:r>
              <a:rPr lang="en-US" dirty="0"/>
              <a:t> AND RESLOUTION FROMSOURCES, EFFICIENT DETECTION AND RESOLUTION</a:t>
            </a:r>
            <a:r>
              <a:rPr lang="en-US" baseline="0" dirty="0"/>
              <a:t> FROM THE DETECCTORS.</a:t>
            </a:r>
          </a:p>
          <a:p>
            <a:r>
              <a:rPr lang="en-US" baseline="0" dirty="0"/>
              <a:t>CLEVER ENVIRONMENT TO MEASURE ON RELEVENT SAMPELS . EVERY THING HAS TO BE DEVELOP. </a:t>
            </a:r>
            <a:endParaRPr lang="en-US" dirty="0"/>
          </a:p>
          <a:p>
            <a:endParaRPr lang="en-US" dirty="0"/>
          </a:p>
          <a:p>
            <a:r>
              <a:rPr lang="en-US" dirty="0"/>
              <a:t>The</a:t>
            </a:r>
            <a:r>
              <a:rPr lang="en-US" baseline="0" dirty="0"/>
              <a:t> building of </a:t>
            </a:r>
            <a:r>
              <a:rPr lang="en-US" baseline="0" dirty="0" err="1"/>
              <a:t>thes</a:t>
            </a:r>
            <a:r>
              <a:rPr lang="en-US" baseline="0" dirty="0"/>
              <a:t> </a:t>
            </a:r>
            <a:r>
              <a:rPr lang="en-US" baseline="0" dirty="0" err="1"/>
              <a:t>machins</a:t>
            </a:r>
            <a:r>
              <a:rPr lang="en-US" baseline="0" dirty="0"/>
              <a:t> is to perform SCIENCE.</a:t>
            </a:r>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25</a:t>
            </a:fld>
            <a:endParaRPr lang="en-US"/>
          </a:p>
        </p:txBody>
      </p:sp>
    </p:spTree>
    <p:extLst>
      <p:ext uri="{BB962C8B-B14F-4D97-AF65-F5344CB8AC3E}">
        <p14:creationId xmlns:p14="http://schemas.microsoft.com/office/powerpoint/2010/main" val="2664614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a:t>
            </a:r>
            <a:r>
              <a:rPr lang="en-US" baseline="0" dirty="0"/>
              <a:t> environment</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X-FEL (Non linear physics)</a:t>
            </a:r>
          </a:p>
          <a:p>
            <a:endParaRPr lang="en-US" dirty="0"/>
          </a:p>
          <a:p>
            <a:r>
              <a:rPr lang="en-US" dirty="0"/>
              <a:t>and MAXIV</a:t>
            </a:r>
          </a:p>
          <a:p>
            <a:endParaRPr lang="en-US" dirty="0"/>
          </a:p>
          <a:p>
            <a:endParaRPr lang="en-US" dirty="0"/>
          </a:p>
          <a:p>
            <a:r>
              <a:rPr lang="en-US" dirty="0"/>
              <a:t>1-10-100</a:t>
            </a:r>
            <a:r>
              <a:rPr lang="en-US" baseline="0" dirty="0"/>
              <a:t> </a:t>
            </a:r>
            <a:r>
              <a:rPr lang="en-US" dirty="0"/>
              <a:t>K </a:t>
            </a:r>
            <a:r>
              <a:rPr lang="en-US" dirty="0" err="1"/>
              <a:t>Wueo</a:t>
            </a:r>
            <a:r>
              <a:rPr lang="en-US" dirty="0"/>
              <a:t> developments</a:t>
            </a:r>
          </a:p>
          <a:p>
            <a:endParaRPr lang="en-US" dirty="0"/>
          </a:p>
          <a:p>
            <a:r>
              <a:rPr lang="en-US" dirty="0"/>
              <a:t>Source, detection AND sample environment</a:t>
            </a:r>
          </a:p>
          <a:p>
            <a:endParaRPr lang="en-US" dirty="0"/>
          </a:p>
          <a:p>
            <a:r>
              <a:rPr lang="en-US" dirty="0" err="1"/>
              <a:t>KeysTIME</a:t>
            </a:r>
            <a:r>
              <a:rPr lang="en-US" dirty="0"/>
              <a:t> AND RESLOUTION FROMSOURCES, EFFICIENT DETECTION AND RESOLUTION</a:t>
            </a:r>
            <a:r>
              <a:rPr lang="en-US" baseline="0" dirty="0"/>
              <a:t> FROM THE DETECCTORS.</a:t>
            </a:r>
          </a:p>
          <a:p>
            <a:r>
              <a:rPr lang="en-US" baseline="0" dirty="0"/>
              <a:t>CLEVER ENVIRONMENT TO MEASURE ON RELEVENT SAMPELS . EVERY THING HAS TO BE DEVELOP. </a:t>
            </a:r>
            <a:endParaRPr lang="en-US" dirty="0"/>
          </a:p>
          <a:p>
            <a:endParaRPr lang="en-US" dirty="0"/>
          </a:p>
          <a:p>
            <a:r>
              <a:rPr lang="en-US" dirty="0"/>
              <a:t>The</a:t>
            </a:r>
            <a:r>
              <a:rPr lang="en-US" baseline="0" dirty="0"/>
              <a:t> building of </a:t>
            </a:r>
            <a:r>
              <a:rPr lang="en-US" baseline="0" dirty="0" err="1"/>
              <a:t>thes</a:t>
            </a:r>
            <a:r>
              <a:rPr lang="en-US" baseline="0" dirty="0"/>
              <a:t> </a:t>
            </a:r>
            <a:r>
              <a:rPr lang="en-US" baseline="0" dirty="0" err="1"/>
              <a:t>machins</a:t>
            </a:r>
            <a:r>
              <a:rPr lang="en-US" baseline="0" dirty="0"/>
              <a:t> is to perform SCIENCE.</a:t>
            </a:r>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28</a:t>
            </a:fld>
            <a:endParaRPr lang="en-US"/>
          </a:p>
        </p:txBody>
      </p:sp>
    </p:spTree>
    <p:extLst>
      <p:ext uri="{BB962C8B-B14F-4D97-AF65-F5344CB8AC3E}">
        <p14:creationId xmlns:p14="http://schemas.microsoft.com/office/powerpoint/2010/main" val="2664614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 To determine the time zero overlap of the probe and pump at the sample </a:t>
            </a:r>
            <a:r>
              <a:rPr lang="en-US" sz="1200" i="1" kern="1200" dirty="0">
                <a:solidFill>
                  <a:schemeClr val="tx1"/>
                </a:solidFill>
                <a:effectLst/>
                <a:latin typeface="Arial" charset="0"/>
                <a:ea typeface="ＭＳ Ｐゴシック" charset="-128"/>
                <a:cs typeface="ＭＳ Ｐゴシック" charset="-128"/>
              </a:rPr>
              <a:t>and the full width half maximum of the overlap</a:t>
            </a:r>
            <a:r>
              <a:rPr lang="en-US" sz="1200" kern="1200" dirty="0">
                <a:solidFill>
                  <a:schemeClr val="tx1"/>
                </a:solidFill>
                <a:effectLst/>
                <a:latin typeface="Arial" charset="0"/>
                <a:ea typeface="ＭＳ Ｐゴシック" charset="-128"/>
                <a:cs typeface="ＭＳ Ｐゴシック" charset="-128"/>
              </a:rPr>
              <a:t>, side bands were measured on helium gas.</a:t>
            </a:r>
            <a:r>
              <a:rPr lang="en-US" sz="1200" kern="1200" baseline="30000" dirty="0">
                <a:solidFill>
                  <a:schemeClr val="tx1"/>
                </a:solidFill>
                <a:effectLst/>
                <a:latin typeface="Arial" charset="0"/>
                <a:ea typeface="ＭＳ Ｐゴシック" charset="-128"/>
                <a:cs typeface="ＭＳ Ｐゴシック" charset="-128"/>
              </a:rPr>
              <a:t>23</a:t>
            </a:r>
            <a:r>
              <a:rPr lang="en-US" sz="1200" kern="1200" dirty="0">
                <a:solidFill>
                  <a:schemeClr val="tx1"/>
                </a:solidFill>
                <a:effectLst/>
                <a:latin typeface="Arial" charset="0"/>
                <a:ea typeface="ＭＳ Ｐゴシック" charset="-128"/>
                <a:cs typeface="ＭＳ Ｐゴシック" charset="-128"/>
              </a:rPr>
              <a:t>  </a:t>
            </a:r>
            <a:r>
              <a:rPr lang="en-US" dirty="0">
                <a:effectLst/>
              </a:rPr>
              <a:t> </a:t>
            </a:r>
            <a:r>
              <a:rPr lang="en-US" sz="1200" kern="1200" dirty="0">
                <a:solidFill>
                  <a:schemeClr val="tx1"/>
                </a:solidFill>
                <a:effectLst/>
                <a:latin typeface="Arial" charset="0"/>
                <a:ea typeface="ＭＳ Ｐゴシック" charset="-128"/>
                <a:cs typeface="ＭＳ Ｐゴシック" charset="-128"/>
              </a:rPr>
              <a:t> Say that this was only for 800 nm and that FWHM was determined to be 52 </a:t>
            </a:r>
            <a:r>
              <a:rPr lang="en-US" sz="1200" kern="1200" dirty="0" err="1">
                <a:solidFill>
                  <a:schemeClr val="tx1"/>
                </a:solidFill>
                <a:effectLst/>
                <a:latin typeface="Arial" charset="0"/>
                <a:ea typeface="ＭＳ Ｐゴシック" charset="-128"/>
                <a:cs typeface="ＭＳ Ｐゴシック" charset="-128"/>
              </a:rPr>
              <a:t>fs</a:t>
            </a:r>
            <a:r>
              <a:rPr lang="en-US" sz="1200" kern="1200" dirty="0">
                <a:solidFill>
                  <a:schemeClr val="tx1"/>
                </a:solidFill>
                <a:effectLst/>
                <a:latin typeface="Arial" charset="0"/>
                <a:ea typeface="ＭＳ Ｐゴシック" charset="-128"/>
                <a:cs typeface="ＭＳ Ｐゴシック" charset="-128"/>
              </a:rPr>
              <a:t> +- ? here?</a:t>
            </a:r>
          </a:p>
          <a:p>
            <a:endParaRPr lang="en-US" dirty="0"/>
          </a:p>
          <a:p>
            <a:r>
              <a:rPr lang="en-US" dirty="0"/>
              <a:t>39 </a:t>
            </a:r>
            <a:r>
              <a:rPr lang="en-US" dirty="0" err="1"/>
              <a:t>eV</a:t>
            </a:r>
            <a:r>
              <a:rPr lang="en-US" dirty="0"/>
              <a:t>.</a:t>
            </a:r>
          </a:p>
        </p:txBody>
      </p:sp>
      <p:sp>
        <p:nvSpPr>
          <p:cNvPr id="4" name="Slide Number Placeholder 3"/>
          <p:cNvSpPr>
            <a:spLocks noGrp="1"/>
          </p:cNvSpPr>
          <p:nvPr>
            <p:ph type="sldNum" sz="quarter" idx="10"/>
          </p:nvPr>
        </p:nvSpPr>
        <p:spPr/>
        <p:txBody>
          <a:bodyPr/>
          <a:lstStyle/>
          <a:p>
            <a:pPr>
              <a:defRPr/>
            </a:pPr>
            <a:fld id="{F4F06960-E253-43BF-B7AB-FCA285FB2B4E}" type="slidenum">
              <a:rPr lang="sv-SE" smtClean="0"/>
              <a:pPr>
                <a:defRPr/>
              </a:pPr>
              <a:t>29</a:t>
            </a:fld>
            <a:endParaRPr lang="sv-SE"/>
          </a:p>
        </p:txBody>
      </p:sp>
    </p:spTree>
    <p:extLst>
      <p:ext uri="{BB962C8B-B14F-4D97-AF65-F5344CB8AC3E}">
        <p14:creationId xmlns:p14="http://schemas.microsoft.com/office/powerpoint/2010/main" val="1875132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Mother </a:t>
            </a:r>
            <a:r>
              <a:rPr lang="en-US" dirty="0" err="1"/>
              <a:t>compand</a:t>
            </a:r>
            <a:r>
              <a:rPr lang="en-US" dirty="0"/>
              <a:t> is this</a:t>
            </a:r>
          </a:p>
          <a:p>
            <a:r>
              <a:rPr lang="en-US" dirty="0"/>
              <a:t>Methyl </a:t>
            </a:r>
            <a:r>
              <a:rPr lang="en-US" dirty="0" err="1"/>
              <a:t>amonium</a:t>
            </a:r>
            <a:r>
              <a:rPr lang="en-US" dirty="0"/>
              <a:t> lead </a:t>
            </a:r>
            <a:r>
              <a:rPr lang="en-US" dirty="0" err="1"/>
              <a:t>Iodied</a:t>
            </a:r>
            <a:r>
              <a:rPr lang="en-US" dirty="0"/>
              <a:t>.</a:t>
            </a:r>
          </a:p>
          <a:p>
            <a:endParaRPr lang="en-US" dirty="0"/>
          </a:p>
          <a:p>
            <a:r>
              <a:rPr lang="en-US" dirty="0"/>
              <a:t>Have done similar investigation. </a:t>
            </a:r>
            <a:r>
              <a:rPr lang="en-US" dirty="0" err="1"/>
              <a:t>Loking</a:t>
            </a:r>
            <a:r>
              <a:rPr lang="en-US" dirty="0"/>
              <a:t> simply at the bulk contributions – and then understanding changes in </a:t>
            </a:r>
            <a:r>
              <a:rPr lang="en-US" dirty="0" err="1"/>
              <a:t>stochiometry</a:t>
            </a:r>
            <a:r>
              <a:rPr lang="en-US" baseline="0" dirty="0"/>
              <a:t> in interfacial </a:t>
            </a:r>
            <a:r>
              <a:rPr lang="en-US" dirty="0"/>
              <a:t>structures.</a:t>
            </a:r>
          </a:p>
          <a:p>
            <a:endParaRPr lang="en-US" dirty="0"/>
          </a:p>
          <a:p>
            <a:r>
              <a:rPr lang="en-US" dirty="0" err="1"/>
              <a:t>Enegy</a:t>
            </a:r>
            <a:r>
              <a:rPr lang="en-US" dirty="0"/>
              <a:t> match,</a:t>
            </a:r>
            <a:r>
              <a:rPr lang="en-US" baseline="0" dirty="0"/>
              <a:t> learn how to change the </a:t>
            </a:r>
            <a:r>
              <a:rPr lang="en-US" baseline="0" dirty="0" err="1"/>
              <a:t>controll</a:t>
            </a:r>
            <a:r>
              <a:rPr lang="en-US" baseline="0" dirty="0"/>
              <a:t> the </a:t>
            </a:r>
            <a:r>
              <a:rPr lang="en-US" baseline="0" dirty="0" err="1"/>
              <a:t>absorbtion</a:t>
            </a:r>
            <a:r>
              <a:rPr lang="en-US" baseline="0" dirty="0"/>
              <a:t>, </a:t>
            </a:r>
            <a:r>
              <a:rPr lang="en-US" baseline="0" dirty="0" err="1"/>
              <a:t>coller</a:t>
            </a:r>
            <a:r>
              <a:rPr lang="en-US" baseline="0" dirty="0"/>
              <a:t> of the materials and how the energy levels change and in the and match the </a:t>
            </a:r>
            <a:r>
              <a:rPr lang="en-US" baseline="0" dirty="0" err="1"/>
              <a:t>sunstrat</a:t>
            </a:r>
            <a:r>
              <a:rPr lang="en-US" baseline="0" dirty="0"/>
              <a:t> or </a:t>
            </a:r>
            <a:r>
              <a:rPr lang="en-US" baseline="0" dirty="0" err="1"/>
              <a:t>elekton</a:t>
            </a:r>
            <a:r>
              <a:rPr lang="en-US" baseline="0" dirty="0"/>
              <a:t> transporting layer. </a:t>
            </a:r>
          </a:p>
          <a:p>
            <a:endParaRPr lang="en-US" baseline="0" dirty="0"/>
          </a:p>
          <a:p>
            <a:r>
              <a:rPr lang="en-US" baseline="0" dirty="0" err="1"/>
              <a:t>Som</a:t>
            </a:r>
            <a:r>
              <a:rPr lang="en-US" baseline="0" dirty="0"/>
              <a:t> experimental ide of how the </a:t>
            </a:r>
            <a:r>
              <a:rPr lang="en-US" baseline="0" dirty="0" err="1"/>
              <a:t>electon</a:t>
            </a:r>
            <a:r>
              <a:rPr lang="en-US" baseline="0" dirty="0"/>
              <a:t> look like HOMO </a:t>
            </a:r>
            <a:r>
              <a:rPr lang="en-US" baseline="0" dirty="0" err="1"/>
              <a:t>beeing</a:t>
            </a:r>
            <a:r>
              <a:rPr lang="en-US" baseline="0" dirty="0"/>
              <a:t> an I p </a:t>
            </a:r>
            <a:r>
              <a:rPr lang="en-US" baseline="0" dirty="0" err="1"/>
              <a:t>antibonding</a:t>
            </a:r>
            <a:r>
              <a:rPr lang="en-US" baseline="0" dirty="0"/>
              <a:t> character. </a:t>
            </a:r>
            <a:r>
              <a:rPr lang="en-US" baseline="0" dirty="0" err="1"/>
              <a:t>Wy</a:t>
            </a:r>
            <a:r>
              <a:rPr lang="en-US" baseline="0" dirty="0"/>
              <a:t> this materials is non sensitive to DEFECT STATES. </a:t>
            </a:r>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33</a:t>
            </a:fld>
            <a:endParaRPr lang="en-US"/>
          </a:p>
        </p:txBody>
      </p:sp>
    </p:spTree>
    <p:extLst>
      <p:ext uri="{BB962C8B-B14F-4D97-AF65-F5344CB8AC3E}">
        <p14:creationId xmlns:p14="http://schemas.microsoft.com/office/powerpoint/2010/main" val="220889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From fundamental to applied science.</a:t>
            </a:r>
          </a:p>
          <a:p>
            <a:endParaRPr lang="en-US" b="1" dirty="0"/>
          </a:p>
          <a:p>
            <a:endParaRPr lang="en-US" b="1" dirty="0"/>
          </a:p>
          <a:p>
            <a:r>
              <a:rPr lang="en-US" b="1" dirty="0"/>
              <a:t>The success of the above is largely linked to an </a:t>
            </a:r>
            <a:r>
              <a:rPr lang="en-US" b="1" dirty="0" err="1"/>
              <a:t>interdiciplinary</a:t>
            </a:r>
            <a:r>
              <a:rPr lang="en-US" b="1" dirty="0"/>
              <a:t> environment.</a:t>
            </a:r>
          </a:p>
          <a:p>
            <a:endParaRPr lang="en-US" b="1" baseline="0" dirty="0"/>
          </a:p>
          <a:p>
            <a:r>
              <a:rPr lang="en-US" b="1" baseline="0" dirty="0"/>
              <a:t>In terms of the all aspects of </a:t>
            </a:r>
            <a:r>
              <a:rPr lang="en-US" b="1" baseline="0" dirty="0" err="1"/>
              <a:t>methofdology</a:t>
            </a:r>
            <a:r>
              <a:rPr lang="en-US" b="1" baseline="0" dirty="0"/>
              <a:t> development.</a:t>
            </a:r>
          </a:p>
          <a:p>
            <a:r>
              <a:rPr lang="en-US" b="1" baseline="0" dirty="0"/>
              <a:t>KOF</a:t>
            </a:r>
          </a:p>
          <a:p>
            <a:endParaRPr lang="en-US" b="1" baseline="0" dirty="0"/>
          </a:p>
          <a:p>
            <a:r>
              <a:rPr lang="en-US" b="1" baseline="0" dirty="0"/>
              <a:t>Specifically 8 </a:t>
            </a:r>
            <a:r>
              <a:rPr lang="en-US" b="1" baseline="0" dirty="0" err="1"/>
              <a:t>ppeople</a:t>
            </a:r>
            <a:r>
              <a:rPr lang="en-US" b="1" baseline="0" dirty="0"/>
              <a:t> putting this in the context of energy wit a close </a:t>
            </a:r>
            <a:r>
              <a:rPr lang="en-US" b="1" baseline="0" dirty="0" err="1"/>
              <a:t>colaboration</a:t>
            </a:r>
            <a:r>
              <a:rPr lang="en-US" b="1" baseline="0" dirty="0"/>
              <a:t> with applied researchers.</a:t>
            </a:r>
          </a:p>
          <a:p>
            <a:endParaRPr lang="en-US" b="1" baseline="0" dirty="0"/>
          </a:p>
          <a:p>
            <a:r>
              <a:rPr lang="en-US" b="1" baseline="0" dirty="0"/>
              <a:t>Environment for </a:t>
            </a:r>
            <a:r>
              <a:rPr lang="en-US" b="1" baseline="0" dirty="0" err="1"/>
              <a:t>reserchers</a:t>
            </a:r>
            <a:r>
              <a:rPr lang="en-US" b="1" baseline="0" dirty="0"/>
              <a:t> </a:t>
            </a:r>
            <a:r>
              <a:rPr lang="en-US" b="1" baseline="0" dirty="0" err="1"/>
              <a:t>phd</a:t>
            </a:r>
            <a:r>
              <a:rPr lang="en-US" b="1" baseline="0" dirty="0"/>
              <a:t> students 50 people. </a:t>
            </a:r>
          </a:p>
          <a:p>
            <a:endParaRPr lang="en-US" b="1" baseline="0" dirty="0"/>
          </a:p>
          <a:p>
            <a:r>
              <a:rPr lang="en-US" b="1" baseline="0" dirty="0"/>
              <a:t>How o </a:t>
            </a:r>
            <a:r>
              <a:rPr lang="en-US" b="1" baseline="0" dirty="0" err="1"/>
              <a:t>wi</a:t>
            </a:r>
            <a:r>
              <a:rPr lang="en-US" b="1" baseline="0" dirty="0"/>
              <a:t> bring develop new </a:t>
            </a:r>
            <a:r>
              <a:rPr lang="en-US" b="1" baseline="0" dirty="0" err="1"/>
              <a:t>oportuniteis</a:t>
            </a:r>
            <a:r>
              <a:rPr lang="en-US" b="1" baseline="0" dirty="0"/>
              <a:t> to energy </a:t>
            </a:r>
            <a:r>
              <a:rPr lang="en-US" b="1" baseline="0" dirty="0" err="1"/>
              <a:t>resech</a:t>
            </a:r>
            <a:r>
              <a:rPr lang="en-US" b="1" baseline="0" dirty="0"/>
              <a:t> , bring it out to the real applied researchers.</a:t>
            </a:r>
          </a:p>
          <a:p>
            <a:endParaRPr lang="en-US" b="1" baseline="0" dirty="0"/>
          </a:p>
          <a:p>
            <a:r>
              <a:rPr lang="en-US" b="1" baseline="0" dirty="0" err="1"/>
              <a:t>Excelence</a:t>
            </a:r>
            <a:r>
              <a:rPr lang="en-US" b="1" baseline="0" dirty="0"/>
              <a:t> in developing and using the spectroscopy. And in </a:t>
            </a:r>
          </a:p>
          <a:p>
            <a:endParaRPr lang="en-US" b="1" baseline="0" dirty="0"/>
          </a:p>
          <a:p>
            <a:endParaRPr lang="en-US" b="1"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3</a:t>
            </a:fld>
            <a:endParaRPr lang="en-US"/>
          </a:p>
        </p:txBody>
      </p:sp>
    </p:spTree>
    <p:extLst>
      <p:ext uri="{BB962C8B-B14F-4D97-AF65-F5344CB8AC3E}">
        <p14:creationId xmlns:p14="http://schemas.microsoft.com/office/powerpoint/2010/main" val="3229072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 </a:t>
            </a:r>
            <a:r>
              <a:rPr lang="en-US" dirty="0" err="1"/>
              <a:t>fiml</a:t>
            </a:r>
            <a:r>
              <a:rPr lang="en-US" dirty="0"/>
              <a:t> solar cell configuration</a:t>
            </a:r>
            <a:endParaRPr lang="en-US" baseline="0" dirty="0"/>
          </a:p>
          <a:p>
            <a:endParaRPr lang="en-US" baseline="0" dirty="0"/>
          </a:p>
          <a:p>
            <a:r>
              <a:rPr lang="en-US" baseline="0" dirty="0"/>
              <a:t>EHL </a:t>
            </a:r>
            <a:r>
              <a:rPr lang="en-US" baseline="0" dirty="0" err="1"/>
              <a:t>sam</a:t>
            </a:r>
            <a:r>
              <a:rPr lang="en-US" baseline="0" dirty="0"/>
              <a:t> shift.</a:t>
            </a:r>
          </a:p>
          <a:p>
            <a:r>
              <a:rPr lang="en-US" baseline="0" dirty="0" err="1"/>
              <a:t>Perovskit</a:t>
            </a:r>
            <a:r>
              <a:rPr lang="en-US" baseline="0" dirty="0"/>
              <a:t> has a smaller shift and interestingly the constituents in the </a:t>
            </a:r>
            <a:r>
              <a:rPr lang="en-US" baseline="0" dirty="0" err="1"/>
              <a:t>perovskit</a:t>
            </a:r>
            <a:r>
              <a:rPr lang="en-US" baseline="0" dirty="0"/>
              <a:t> shift differently. </a:t>
            </a:r>
          </a:p>
          <a:p>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34</a:t>
            </a:fld>
            <a:endParaRPr lang="en-US"/>
          </a:p>
        </p:txBody>
      </p:sp>
    </p:spTree>
    <p:extLst>
      <p:ext uri="{BB962C8B-B14F-4D97-AF65-F5344CB8AC3E}">
        <p14:creationId xmlns:p14="http://schemas.microsoft.com/office/powerpoint/2010/main" val="3169093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opportunities –developed by us may role is to</a:t>
            </a:r>
            <a:r>
              <a:rPr lang="en-US" baseline="0" dirty="0"/>
              <a:t> </a:t>
            </a:r>
            <a:r>
              <a:rPr lang="en-US" baseline="0" dirty="0" err="1"/>
              <a:t>meke</a:t>
            </a:r>
            <a:r>
              <a:rPr lang="en-US" baseline="0" dirty="0"/>
              <a:t> design so we can </a:t>
            </a:r>
            <a:r>
              <a:rPr lang="en-US" baseline="0" dirty="0" err="1"/>
              <a:t>anserr</a:t>
            </a:r>
            <a:r>
              <a:rPr lang="en-US" baseline="0" dirty="0"/>
              <a:t> question linked the the energy research</a:t>
            </a:r>
            <a:endParaRPr lang="en-US" dirty="0"/>
          </a:p>
          <a:p>
            <a:endParaRPr lang="en-US" dirty="0"/>
          </a:p>
          <a:p>
            <a:endParaRPr lang="en-US" dirty="0"/>
          </a:p>
          <a:p>
            <a:endParaRPr lang="en-US" dirty="0"/>
          </a:p>
          <a:p>
            <a:r>
              <a:rPr lang="en-US" baseline="0" dirty="0"/>
              <a:t>.</a:t>
            </a:r>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35</a:t>
            </a:fld>
            <a:endParaRPr lang="en-US"/>
          </a:p>
        </p:txBody>
      </p:sp>
    </p:spTree>
    <p:extLst>
      <p:ext uri="{BB962C8B-B14F-4D97-AF65-F5344CB8AC3E}">
        <p14:creationId xmlns:p14="http://schemas.microsoft.com/office/powerpoint/2010/main" val="656305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
          <p:cNvSpPr>
            <a:spLocks noGrp="1" noRot="1" noChangeAspect="1" noChangeArrowheads="1" noTextEdit="1"/>
          </p:cNvSpPr>
          <p:nvPr>
            <p:ph type="sldImg"/>
          </p:nvPr>
        </p:nvSpPr>
        <p:spPr>
          <a:xfrm>
            <a:off x="1192213" y="681038"/>
            <a:ext cx="4543425" cy="3408362"/>
          </a:xfrm>
          <a:solidFill>
            <a:srgbClr val="FFFFFF"/>
          </a:solidFill>
          <a:ln>
            <a:solidFill>
              <a:srgbClr val="000000"/>
            </a:solidFill>
            <a:miter lim="800000"/>
          </a:ln>
        </p:spPr>
      </p:sp>
      <p:sp>
        <p:nvSpPr>
          <p:cNvPr id="75779" name="Rectangle 2"/>
          <p:cNvSpPr>
            <a:spLocks noGrp="1" noChangeArrowheads="1"/>
          </p:cNvSpPr>
          <p:nvPr>
            <p:ph type="body" idx="1"/>
          </p:nvPr>
        </p:nvSpPr>
        <p:spPr>
          <a:xfrm>
            <a:off x="692003" y="4316132"/>
            <a:ext cx="5540912" cy="4089506"/>
          </a:xfrm>
          <a:noFill/>
          <a:ln/>
        </p:spPr>
        <p:txBody>
          <a:bodyPr wrap="none" anchor="ctr"/>
          <a:lstStyle/>
          <a:p>
            <a:endParaRPr lang="sv-SE">
              <a:latin typeface="Times New Roman" pitchFamily="18" charset="0"/>
            </a:endParaRPr>
          </a:p>
        </p:txBody>
      </p:sp>
    </p:spTree>
    <p:extLst>
      <p:ext uri="{BB962C8B-B14F-4D97-AF65-F5344CB8AC3E}">
        <p14:creationId xmlns:p14="http://schemas.microsoft.com/office/powerpoint/2010/main" val="879849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CANNOT SEE Sigma star Pb6s-I5p   </a:t>
            </a:r>
          </a:p>
          <a:p>
            <a:endParaRPr lang="en-US" dirty="0"/>
          </a:p>
          <a:p>
            <a:r>
              <a:rPr lang="en-US" dirty="0"/>
              <a:t>MAINLY BR/I</a:t>
            </a:r>
            <a:r>
              <a:rPr lang="en-US" baseline="0" dirty="0"/>
              <a:t> P ORBITALS</a:t>
            </a:r>
            <a:endParaRPr lang="en-US" dirty="0"/>
          </a:p>
          <a:p>
            <a:r>
              <a:rPr lang="en-US" dirty="0"/>
              <a:t> 6 versus 2 electrons</a:t>
            </a:r>
          </a:p>
          <a:p>
            <a:endParaRPr lang="en-US" dirty="0"/>
          </a:p>
          <a:p>
            <a:r>
              <a:rPr lang="en-US" dirty="0"/>
              <a:t>C1s 758  0.077 1487</a:t>
            </a:r>
            <a:r>
              <a:rPr lang="en-US" baseline="0" dirty="0"/>
              <a:t> 0.013 8000 </a:t>
            </a:r>
            <a:r>
              <a:rPr lang="en-US" baseline="0" dirty="0" err="1"/>
              <a:t>ev</a:t>
            </a:r>
            <a:r>
              <a:rPr lang="en-US" baseline="0" dirty="0"/>
              <a:t> 0.00008</a:t>
            </a:r>
          </a:p>
          <a:p>
            <a:r>
              <a:rPr lang="en-US" baseline="0" dirty="0"/>
              <a:t>C2p 0.0022   0.00024   0.00000038</a:t>
            </a:r>
          </a:p>
          <a:p>
            <a:r>
              <a:rPr lang="en-US" dirty="0"/>
              <a:t> </a:t>
            </a:r>
          </a:p>
          <a:p>
            <a:r>
              <a:rPr lang="en-US" dirty="0"/>
              <a:t>Lead 0.0019    0.00061    0.000035</a:t>
            </a:r>
          </a:p>
          <a:p>
            <a:endParaRPr lang="en-US" dirty="0"/>
          </a:p>
          <a:p>
            <a:r>
              <a:rPr lang="en-US" dirty="0"/>
              <a:t>2.2.2</a:t>
            </a:r>
            <a:r>
              <a:rPr lang="en-US" baseline="0" dirty="0"/>
              <a:t> unit cell  DFT  </a:t>
            </a:r>
            <a:r>
              <a:rPr lang="en-US" sz="1200" b="0" i="0" u="none" strike="noStrike" kern="1200" baseline="0" dirty="0">
                <a:solidFill>
                  <a:schemeClr val="tx1"/>
                </a:solidFill>
                <a:latin typeface="Arial" charset="0"/>
                <a:ea typeface="ＭＳ Ｐゴシック" charset="-128"/>
                <a:cs typeface="ＭＳ Ｐゴシック" charset="-128"/>
              </a:rPr>
              <a:t>DFT </a:t>
            </a:r>
            <a:r>
              <a:rPr lang="en-US" sz="1200" b="0" i="0" u="none" strike="noStrike" kern="1200" baseline="0" dirty="0" err="1">
                <a:solidFill>
                  <a:schemeClr val="tx1"/>
                </a:solidFill>
                <a:latin typeface="Arial" charset="0"/>
                <a:ea typeface="ＭＳ Ｐゴシック" charset="-128"/>
                <a:cs typeface="ＭＳ Ｐゴシック" charset="-128"/>
              </a:rPr>
              <a:t>Odelius</a:t>
            </a:r>
            <a:r>
              <a:rPr lang="en-US" sz="1200" b="0" i="0" u="none" strike="noStrike" kern="1200" baseline="0" dirty="0">
                <a:solidFill>
                  <a:schemeClr val="tx1"/>
                </a:solidFill>
                <a:latin typeface="Arial" charset="0"/>
                <a:ea typeface="ＭＳ Ｐゴシック" charset="-128"/>
                <a:cs typeface="ＭＳ Ｐゴシック" charset="-128"/>
              </a:rPr>
              <a:t> </a:t>
            </a:r>
          </a:p>
          <a:p>
            <a:endParaRPr lang="en-US" sz="1200" b="0" i="0" u="none" strike="noStrike" kern="1200" baseline="0" dirty="0">
              <a:solidFill>
                <a:schemeClr val="tx1"/>
              </a:solidFill>
              <a:latin typeface="Arial" charset="0"/>
              <a:ea typeface="ＭＳ Ｐゴシック" charset="-128"/>
              <a:cs typeface="ＭＳ Ｐゴシック" charset="-128"/>
            </a:endParaRPr>
          </a:p>
          <a:p>
            <a:r>
              <a:rPr lang="en-US" sz="1200" b="0" i="0" u="none" strike="noStrike" kern="1200" baseline="0" dirty="0">
                <a:solidFill>
                  <a:schemeClr val="tx1"/>
                </a:solidFill>
                <a:latin typeface="Arial" charset="0"/>
                <a:ea typeface="ＭＳ Ｐゴシック" charset="-128"/>
                <a:cs typeface="ＭＳ Ｐゴシック" charset="-128"/>
              </a:rPr>
              <a:t>In our calculation, we have employed</a:t>
            </a:r>
          </a:p>
          <a:p>
            <a:r>
              <a:rPr lang="en-US" sz="1200" b="0" i="0" u="none" strike="noStrike" kern="1200" baseline="0" dirty="0">
                <a:solidFill>
                  <a:schemeClr val="tx1"/>
                </a:solidFill>
                <a:latin typeface="Arial" charset="0"/>
                <a:ea typeface="ＭＳ Ｐゴシック" charset="-128"/>
                <a:cs typeface="ＭＳ Ｐゴシック" charset="-128"/>
              </a:rPr>
              <a:t>a 2 </a:t>
            </a:r>
            <a:r>
              <a:rPr lang="en-US" sz="1200" b="0" i="0" u="none" strike="noStrike" kern="1200" baseline="0" dirty="0" err="1">
                <a:solidFill>
                  <a:schemeClr val="tx1"/>
                </a:solidFill>
                <a:latin typeface="Arial" charset="0"/>
                <a:ea typeface="ＭＳ Ｐゴシック" charset="-128"/>
                <a:cs typeface="ＭＳ Ｐゴシック" charset="-128"/>
              </a:rPr>
              <a:t>Å</a:t>
            </a:r>
            <a:r>
              <a:rPr lang="en-US" sz="1200" b="0" i="0" u="none" strike="noStrike" kern="1200" baseline="0" dirty="0">
                <a:solidFill>
                  <a:schemeClr val="tx1"/>
                </a:solidFill>
                <a:latin typeface="Arial" charset="0"/>
                <a:ea typeface="ＭＳ Ｐゴシック" charset="-128"/>
                <a:cs typeface="ＭＳ Ｐゴシック" charset="-128"/>
              </a:rPr>
              <a:t>~  2 </a:t>
            </a:r>
            <a:r>
              <a:rPr lang="en-US" sz="1200" b="0" i="0" u="none" strike="noStrike" kern="1200" baseline="0" dirty="0" err="1">
                <a:solidFill>
                  <a:schemeClr val="tx1"/>
                </a:solidFill>
                <a:latin typeface="Arial" charset="0"/>
                <a:ea typeface="ＭＳ Ｐゴシック" charset="-128"/>
                <a:cs typeface="ＭＳ Ｐゴシック" charset="-128"/>
              </a:rPr>
              <a:t>Å</a:t>
            </a:r>
            <a:r>
              <a:rPr lang="en-US" sz="1200" b="0" i="0" u="none" strike="noStrike" kern="1200" baseline="0" dirty="0">
                <a:solidFill>
                  <a:schemeClr val="tx1"/>
                </a:solidFill>
                <a:latin typeface="Arial" charset="0"/>
                <a:ea typeface="ＭＳ Ｐゴシック" charset="-128"/>
                <a:cs typeface="ＭＳ Ｐゴシック" charset="-128"/>
              </a:rPr>
              <a:t>~  2 </a:t>
            </a:r>
            <a:r>
              <a:rPr lang="en-US" sz="1200" b="0" i="0" u="none" strike="noStrike" kern="1200" baseline="0" dirty="0" err="1">
                <a:solidFill>
                  <a:schemeClr val="tx1"/>
                </a:solidFill>
                <a:latin typeface="Arial" charset="0"/>
                <a:ea typeface="ＭＳ Ｐゴシック" charset="-128"/>
                <a:cs typeface="ＭＳ Ｐゴシック" charset="-128"/>
              </a:rPr>
              <a:t>supercell</a:t>
            </a:r>
            <a:r>
              <a:rPr lang="en-US" sz="1200" b="0" i="0" u="none" strike="noStrike" kern="1200" baseline="0" dirty="0">
                <a:solidFill>
                  <a:schemeClr val="tx1"/>
                </a:solidFill>
                <a:latin typeface="Arial" charset="0"/>
                <a:ea typeface="ＭＳ Ｐゴシック" charset="-128"/>
                <a:cs typeface="ＭＳ Ｐゴシック" charset="-128"/>
              </a:rPr>
              <a:t>, with approximate dimensions 17 </a:t>
            </a:r>
            <a:r>
              <a:rPr lang="en-US" sz="1200" b="0" i="0" u="none" strike="noStrike" kern="1200" baseline="0" dirty="0" err="1">
                <a:solidFill>
                  <a:schemeClr val="tx1"/>
                </a:solidFill>
                <a:latin typeface="Arial" charset="0"/>
                <a:ea typeface="ＭＳ Ｐゴシック" charset="-128"/>
                <a:cs typeface="ＭＳ Ｐゴシック" charset="-128"/>
              </a:rPr>
              <a:t>Å</a:t>
            </a:r>
            <a:r>
              <a:rPr lang="en-US" sz="1200" b="0" i="0" u="none" strike="noStrike" kern="1200" baseline="0" dirty="0">
                <a:solidFill>
                  <a:schemeClr val="tx1"/>
                </a:solidFill>
                <a:latin typeface="Arial" charset="0"/>
                <a:ea typeface="ＭＳ Ｐゴシック" charset="-128"/>
                <a:cs typeface="ＭＳ Ｐゴシック" charset="-128"/>
              </a:rPr>
              <a:t>~  17 </a:t>
            </a:r>
            <a:r>
              <a:rPr lang="en-US" sz="1200" b="0" i="0" u="none" strike="noStrike" kern="1200" baseline="0" dirty="0" err="1">
                <a:solidFill>
                  <a:schemeClr val="tx1"/>
                </a:solidFill>
                <a:latin typeface="Arial" charset="0"/>
                <a:ea typeface="ＭＳ Ｐゴシック" charset="-128"/>
                <a:cs typeface="ＭＳ Ｐゴシック" charset="-128"/>
              </a:rPr>
              <a:t>Å</a:t>
            </a:r>
            <a:r>
              <a:rPr lang="en-US" sz="1200" b="0" i="0" u="none" strike="noStrike" kern="1200" baseline="0" dirty="0">
                <a:solidFill>
                  <a:schemeClr val="tx1"/>
                </a:solidFill>
                <a:latin typeface="Arial" charset="0"/>
                <a:ea typeface="ＭＳ Ｐゴシック" charset="-128"/>
                <a:cs typeface="ＭＳ Ｐゴシック" charset="-128"/>
              </a:rPr>
              <a:t>~</a:t>
            </a:r>
          </a:p>
          <a:p>
            <a:r>
              <a:rPr lang="en-US" sz="1200" b="0" i="0" u="none" strike="noStrike" kern="1200" baseline="0" dirty="0">
                <a:solidFill>
                  <a:schemeClr val="tx1"/>
                </a:solidFill>
                <a:latin typeface="Arial" charset="0"/>
                <a:ea typeface="ＭＳ Ｐゴシック" charset="-128"/>
                <a:cs typeface="ＭＳ Ｐゴシック" charset="-128"/>
              </a:rPr>
              <a:t> 25 </a:t>
            </a:r>
            <a:r>
              <a:rPr lang="en-US" sz="1200" b="0" i="0" u="none" strike="noStrike" kern="1200" baseline="0" dirty="0" err="1">
                <a:solidFill>
                  <a:schemeClr val="tx1"/>
                </a:solidFill>
                <a:latin typeface="Arial" charset="0"/>
                <a:ea typeface="ＭＳ Ｐゴシック" charset="-128"/>
                <a:cs typeface="ＭＳ Ｐゴシック" charset="-128"/>
              </a:rPr>
              <a:t>Å</a:t>
            </a:r>
            <a:r>
              <a:rPr lang="en-US" sz="1200" b="0" i="0" u="none" strike="noStrike" kern="1200" baseline="0" dirty="0">
                <a:solidFill>
                  <a:schemeClr val="tx1"/>
                </a:solidFill>
                <a:latin typeface="Arial" charset="0"/>
                <a:ea typeface="ＭＳ Ｐゴシック" charset="-128"/>
                <a:cs typeface="ＭＳ Ｐゴシック" charset="-128"/>
              </a:rPr>
              <a:t>, containing 32 Pb2+ , 96 I− /Br− , and 32 CH3 NH3</a:t>
            </a:r>
          </a:p>
          <a:p>
            <a:r>
              <a:rPr lang="en-US" sz="1200" b="0" i="0" u="none" strike="noStrike" kern="1200" baseline="0" dirty="0">
                <a:solidFill>
                  <a:schemeClr val="tx1"/>
                </a:solidFill>
                <a:latin typeface="Arial" charset="0"/>
                <a:ea typeface="ＭＳ Ｐゴシック" charset="-128"/>
                <a:cs typeface="ＭＳ Ｐゴシック" charset="-128"/>
              </a:rPr>
              <a:t>+  ions.</a:t>
            </a:r>
          </a:p>
          <a:p>
            <a:r>
              <a:rPr lang="en-US" sz="1200" b="0" i="0" u="none" strike="noStrike" kern="1200" baseline="0" dirty="0">
                <a:solidFill>
                  <a:schemeClr val="tx1"/>
                </a:solidFill>
                <a:latin typeface="Arial" charset="0"/>
                <a:ea typeface="ＭＳ Ｐゴシック" charset="-128"/>
                <a:cs typeface="ＭＳ Ｐゴシック" charset="-128"/>
              </a:rPr>
              <a:t>The geometries of both the </a:t>
            </a:r>
            <a:r>
              <a:rPr lang="en-US" sz="1200" b="0" i="0" u="none" strike="noStrike" kern="1200" baseline="0" dirty="0" err="1">
                <a:solidFill>
                  <a:schemeClr val="tx1"/>
                </a:solidFill>
                <a:latin typeface="Arial" charset="0"/>
                <a:ea typeface="ＭＳ Ｐゴシック" charset="-128"/>
                <a:cs typeface="ＭＳ Ｐゴシック" charset="-128"/>
              </a:rPr>
              <a:t>perovskite</a:t>
            </a:r>
            <a:r>
              <a:rPr lang="en-US" sz="1200" b="0" i="0" u="none" strike="noStrike" kern="1200" baseline="0" dirty="0">
                <a:solidFill>
                  <a:schemeClr val="tx1"/>
                </a:solidFill>
                <a:latin typeface="Arial" charset="0"/>
                <a:ea typeface="ＭＳ Ｐゴシック" charset="-128"/>
                <a:cs typeface="ＭＳ Ｐゴシック" charset="-128"/>
              </a:rPr>
              <a:t> structures were</a:t>
            </a:r>
          </a:p>
          <a:p>
            <a:r>
              <a:rPr lang="en-US" sz="1200" b="0" i="0" u="none" strike="noStrike" kern="1200" baseline="0" dirty="0">
                <a:solidFill>
                  <a:schemeClr val="tx1"/>
                </a:solidFill>
                <a:latin typeface="Arial" charset="0"/>
                <a:ea typeface="ＭＳ Ｐゴシック" charset="-128"/>
                <a:cs typeface="ＭＳ Ｐゴシック" charset="-128"/>
              </a:rPr>
              <a:t>optimized </a:t>
            </a:r>
            <a:r>
              <a:rPr lang="en-US" sz="1200" b="0" i="0" u="none" strike="noStrike" kern="1200" baseline="0" dirty="0" err="1">
                <a:solidFill>
                  <a:schemeClr val="tx1"/>
                </a:solidFill>
                <a:latin typeface="Arial" charset="0"/>
                <a:ea typeface="ＭＳ Ｐゴシック" charset="-128"/>
                <a:cs typeface="ＭＳ Ｐゴシック" charset="-128"/>
              </a:rPr>
              <a:t>i</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4F06960-E253-43BF-B7AB-FCA285FB2B4E}" type="slidenum">
              <a:rPr lang="sv-SE" smtClean="0"/>
              <a:pPr>
                <a:defRPr/>
              </a:pPr>
              <a:t>37</a:t>
            </a:fld>
            <a:endParaRPr lang="sv-SE"/>
          </a:p>
        </p:txBody>
      </p:sp>
    </p:spTree>
    <p:extLst>
      <p:ext uri="{BB962C8B-B14F-4D97-AF65-F5344CB8AC3E}">
        <p14:creationId xmlns:p14="http://schemas.microsoft.com/office/powerpoint/2010/main" val="4096290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opportunities –developed by us may role is to</a:t>
            </a:r>
            <a:r>
              <a:rPr lang="en-US" baseline="0" dirty="0"/>
              <a:t> </a:t>
            </a:r>
            <a:r>
              <a:rPr lang="en-US" baseline="0" dirty="0" err="1"/>
              <a:t>meke</a:t>
            </a:r>
            <a:r>
              <a:rPr lang="en-US" baseline="0" dirty="0"/>
              <a:t> design so we can </a:t>
            </a:r>
            <a:r>
              <a:rPr lang="en-US" baseline="0" dirty="0" err="1"/>
              <a:t>anserr</a:t>
            </a:r>
            <a:r>
              <a:rPr lang="en-US" baseline="0" dirty="0"/>
              <a:t> question linked the the energy research</a:t>
            </a:r>
            <a:endParaRPr lang="en-US" dirty="0"/>
          </a:p>
          <a:p>
            <a:endParaRPr lang="en-US" dirty="0"/>
          </a:p>
          <a:p>
            <a:endParaRPr lang="en-US" dirty="0"/>
          </a:p>
          <a:p>
            <a:endParaRPr lang="en-US" dirty="0"/>
          </a:p>
          <a:p>
            <a:r>
              <a:rPr lang="en-US" baseline="0" dirty="0"/>
              <a:t>.</a:t>
            </a:r>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38</a:t>
            </a:fld>
            <a:endParaRPr lang="en-US"/>
          </a:p>
        </p:txBody>
      </p:sp>
    </p:spTree>
    <p:extLst>
      <p:ext uri="{BB962C8B-B14F-4D97-AF65-F5344CB8AC3E}">
        <p14:creationId xmlns:p14="http://schemas.microsoft.com/office/powerpoint/2010/main" val="1001009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1192213" y="681038"/>
            <a:ext cx="4543425" cy="3408362"/>
          </a:xfrm>
          <a:solidFill>
            <a:srgbClr val="FFFFFF"/>
          </a:solidFill>
          <a:ln/>
        </p:spPr>
      </p:sp>
      <p:sp>
        <p:nvSpPr>
          <p:cNvPr id="56323" name="Rectangle 2"/>
          <p:cNvSpPr>
            <a:spLocks noGrp="1" noChangeArrowheads="1"/>
          </p:cNvSpPr>
          <p:nvPr>
            <p:ph type="body" idx="1"/>
          </p:nvPr>
        </p:nvSpPr>
        <p:spPr>
          <a:xfrm>
            <a:off x="691193" y="4315558"/>
            <a:ext cx="5540975" cy="4089888"/>
          </a:xfrm>
          <a:noFill/>
          <a:ln/>
        </p:spPr>
        <p:txBody>
          <a:bodyPr wrap="none" anchor="ctr"/>
          <a:lstStyle/>
          <a:p>
            <a:endParaRPr lang="sv-SE"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523542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MOrphology</a:t>
            </a:r>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40</a:t>
            </a:fld>
            <a:endParaRPr lang="en-US"/>
          </a:p>
        </p:txBody>
      </p:sp>
    </p:spTree>
    <p:extLst>
      <p:ext uri="{BB962C8B-B14F-4D97-AF65-F5344CB8AC3E}">
        <p14:creationId xmlns:p14="http://schemas.microsoft.com/office/powerpoint/2010/main" val="3777359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opportunities –developed by us may role is to</a:t>
            </a:r>
            <a:r>
              <a:rPr lang="en-US" baseline="0" dirty="0"/>
              <a:t> </a:t>
            </a:r>
            <a:r>
              <a:rPr lang="en-US" baseline="0" dirty="0" err="1"/>
              <a:t>meke</a:t>
            </a:r>
            <a:r>
              <a:rPr lang="en-US" baseline="0" dirty="0"/>
              <a:t> design so we can </a:t>
            </a:r>
            <a:r>
              <a:rPr lang="en-US" baseline="0" dirty="0" err="1"/>
              <a:t>anserr</a:t>
            </a:r>
            <a:r>
              <a:rPr lang="en-US" baseline="0" dirty="0"/>
              <a:t> question linked the the energy research</a:t>
            </a:r>
            <a:endParaRPr lang="en-US" dirty="0"/>
          </a:p>
          <a:p>
            <a:endParaRPr lang="en-US" dirty="0"/>
          </a:p>
          <a:p>
            <a:endParaRPr lang="en-US" dirty="0"/>
          </a:p>
          <a:p>
            <a:endParaRPr lang="en-US" dirty="0"/>
          </a:p>
          <a:p>
            <a:r>
              <a:rPr lang="en-US" baseline="0" dirty="0"/>
              <a:t>.</a:t>
            </a:r>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41</a:t>
            </a:fld>
            <a:endParaRPr lang="en-US"/>
          </a:p>
        </p:txBody>
      </p:sp>
    </p:spTree>
    <p:extLst>
      <p:ext uri="{BB962C8B-B14F-4D97-AF65-F5344CB8AC3E}">
        <p14:creationId xmlns:p14="http://schemas.microsoft.com/office/powerpoint/2010/main" val="3357419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beamline</a:t>
            </a:r>
            <a:r>
              <a:rPr lang="en-US" sz="1200" dirty="0"/>
              <a:t> 9.3.1 of the Advanced Light Source (ALS) at Lawrence Berkeley National Laboratory [30]. The end-station is equipped with a </a:t>
            </a:r>
            <a:r>
              <a:rPr lang="en-US" sz="1200" dirty="0" err="1"/>
              <a:t>Scienta</a:t>
            </a:r>
            <a:r>
              <a:rPr lang="en-US" sz="1200" dirty="0"/>
              <a:t> R4000 HiPP-2 </a:t>
            </a:r>
            <a:r>
              <a:rPr lang="en-US" sz="1200" dirty="0" err="1"/>
              <a:t>spectromete</a:t>
            </a:r>
            <a:endParaRPr lang="en-US" sz="1200" dirty="0"/>
          </a:p>
          <a:p>
            <a:endParaRPr lang="en-US" sz="1200" dirty="0"/>
          </a:p>
          <a:p>
            <a:r>
              <a:rPr lang="en-US" sz="1200" dirty="0"/>
              <a:t>HIPPIE </a:t>
            </a:r>
            <a:r>
              <a:rPr lang="en-US" sz="1200" dirty="0" err="1"/>
              <a:t>upp</a:t>
            </a:r>
            <a:r>
              <a:rPr lang="en-US" sz="1200" dirty="0"/>
              <a:t> to 200o</a:t>
            </a:r>
            <a:r>
              <a:rPr lang="en-US" sz="1200" baseline="0" dirty="0"/>
              <a:t> </a:t>
            </a:r>
            <a:r>
              <a:rPr lang="en-US" sz="1200" baseline="0" dirty="0" err="1"/>
              <a:t>eV</a:t>
            </a:r>
            <a:endParaRPr lang="en-US" sz="1200" dirty="0"/>
          </a:p>
          <a:p>
            <a:endParaRPr lang="en-US" sz="1200" dirty="0"/>
          </a:p>
          <a:p>
            <a:endParaRPr lang="en-US" sz="1200" dirty="0"/>
          </a:p>
          <a:p>
            <a:r>
              <a:rPr lang="en-US" sz="1200" dirty="0"/>
              <a:t>Susanna K. Eriksson,† Maria </a:t>
            </a:r>
            <a:r>
              <a:rPr lang="en-US" sz="1200" dirty="0" err="1"/>
              <a:t>Hahlin</a:t>
            </a:r>
            <a:r>
              <a:rPr lang="en-US" sz="1200" dirty="0"/>
              <a:t>,,‡ </a:t>
            </a:r>
            <a:r>
              <a:rPr lang="en-US" sz="1200" dirty="0" err="1"/>
              <a:t>Stephanus</a:t>
            </a:r>
            <a:r>
              <a:rPr lang="en-US" sz="1200" dirty="0"/>
              <a:t> </a:t>
            </a:r>
            <a:r>
              <a:rPr lang="en-US" sz="1200" dirty="0" err="1"/>
              <a:t>Axnanda</a:t>
            </a:r>
            <a:r>
              <a:rPr lang="en-US" sz="1200" dirty="0"/>
              <a:t>,¶ Ethan </a:t>
            </a:r>
            <a:r>
              <a:rPr lang="en-US" sz="1200" dirty="0" err="1"/>
              <a:t>Crumlin</a:t>
            </a:r>
            <a:r>
              <a:rPr lang="en-US" sz="1200" dirty="0"/>
              <a:t>,¶</a:t>
            </a:r>
          </a:p>
          <a:p>
            <a:r>
              <a:rPr lang="en-US" sz="1200" dirty="0"/>
              <a:t>Regan </a:t>
            </a:r>
            <a:r>
              <a:rPr lang="en-US" sz="1200" dirty="0" err="1"/>
              <a:t>Wilks</a:t>
            </a:r>
            <a:r>
              <a:rPr lang="en-US" sz="1200" dirty="0"/>
              <a:t>,§ Anna I. K. Eriksson,† </a:t>
            </a:r>
            <a:r>
              <a:rPr lang="en-US" sz="1200" dirty="0" err="1"/>
              <a:t>Zhi</a:t>
            </a:r>
            <a:r>
              <a:rPr lang="en-US" sz="1200" dirty="0"/>
              <a:t> Liu,¶ John </a:t>
            </a:r>
            <a:r>
              <a:rPr lang="en-US" sz="1200" dirty="0" err="1"/>
              <a:t>Åhlund,k</a:t>
            </a:r>
            <a:r>
              <a:rPr lang="en-US" sz="1200" dirty="0"/>
              <a:t> Anders </a:t>
            </a:r>
            <a:r>
              <a:rPr lang="en-US" sz="1200" dirty="0" err="1"/>
              <a:t>Hagfeldt</a:t>
            </a:r>
            <a:r>
              <a:rPr lang="en-US" sz="1200" dirty="0"/>
              <a:t>,†</a:t>
            </a:r>
          </a:p>
          <a:p>
            <a:r>
              <a:rPr lang="en-US" sz="1200" dirty="0"/>
              <a:t>Hans Siegbahn,‡ David E. Starr,§ Marcus </a:t>
            </a:r>
            <a:r>
              <a:rPr lang="en-US" sz="1200" dirty="0" err="1"/>
              <a:t>Bär</a:t>
            </a:r>
            <a:r>
              <a:rPr lang="en-US" sz="1200" dirty="0"/>
              <a:t>,§ and Håkan Rensmo,‡</a:t>
            </a:r>
          </a:p>
          <a:p>
            <a:endParaRPr lang="en-US" sz="1200" dirty="0"/>
          </a:p>
          <a:p>
            <a:r>
              <a:rPr lang="en-US" sz="1200" dirty="0"/>
              <a:t>Department of Chemistry-</a:t>
            </a:r>
            <a:r>
              <a:rPr lang="en-US" sz="1200" dirty="0" err="1"/>
              <a:t>Ångström</a:t>
            </a:r>
            <a:r>
              <a:rPr lang="en-US" sz="1200" dirty="0"/>
              <a:t>, Uppsala University, Box 523, SE-751 20 Uppsala, Sweden,</a:t>
            </a:r>
          </a:p>
          <a:p>
            <a:r>
              <a:rPr lang="en-US" sz="1200" dirty="0"/>
              <a:t>Department of Physics and Astronomy, Uppsala University, Box 516, SE-751 20 Uppsala,</a:t>
            </a:r>
          </a:p>
          <a:p>
            <a:r>
              <a:rPr lang="en-US" sz="1200" dirty="0"/>
              <a:t>Sweden, Advanced Light Source Division and Material Science Division, Lawrence Berkeley</a:t>
            </a:r>
          </a:p>
          <a:p>
            <a:r>
              <a:rPr lang="en-US" sz="1200" dirty="0"/>
              <a:t>National Laboratory, Berkeley, California 94720, U.S.A, Solar Energy Research,</a:t>
            </a:r>
          </a:p>
          <a:p>
            <a:r>
              <a:rPr lang="en-US" sz="1200" dirty="0"/>
              <a:t>Helmholtz-</a:t>
            </a:r>
            <a:r>
              <a:rPr lang="en-US" sz="1200" dirty="0" err="1"/>
              <a:t>Zentrum</a:t>
            </a:r>
            <a:r>
              <a:rPr lang="en-US" sz="1200" dirty="0"/>
              <a:t> Berlin </a:t>
            </a:r>
            <a:r>
              <a:rPr lang="en-US" sz="1200" dirty="0" err="1"/>
              <a:t>für</a:t>
            </a:r>
            <a:r>
              <a:rPr lang="en-US" sz="1200" dirty="0"/>
              <a:t> </a:t>
            </a:r>
            <a:r>
              <a:rPr lang="en-US" sz="1200" dirty="0" err="1"/>
              <a:t>Materialien</a:t>
            </a:r>
            <a:r>
              <a:rPr lang="en-US" sz="1200" dirty="0"/>
              <a:t> und </a:t>
            </a:r>
            <a:r>
              <a:rPr lang="en-US" sz="1200" dirty="0" err="1"/>
              <a:t>Energie</a:t>
            </a:r>
            <a:r>
              <a:rPr lang="en-US" sz="1200" dirty="0"/>
              <a:t> GmbH (HZB), D-14109 Berlin, Germany,</a:t>
            </a:r>
          </a:p>
          <a:p>
            <a:r>
              <a:rPr lang="en-US" sz="1200" dirty="0"/>
              <a:t>and VG </a:t>
            </a:r>
            <a:r>
              <a:rPr lang="en-US" sz="1200" dirty="0" err="1"/>
              <a:t>Scienta</a:t>
            </a:r>
            <a:r>
              <a:rPr lang="en-US" sz="1200" dirty="0"/>
              <a:t> AB, Box 15120, SE-750 15 Uppsala, Sweden</a:t>
            </a:r>
          </a:p>
          <a:p>
            <a:endParaRPr lang="en-US" dirty="0"/>
          </a:p>
        </p:txBody>
      </p:sp>
      <p:sp>
        <p:nvSpPr>
          <p:cNvPr id="4" name="Slide Number Placeholder 3"/>
          <p:cNvSpPr>
            <a:spLocks noGrp="1"/>
          </p:cNvSpPr>
          <p:nvPr>
            <p:ph type="sldNum" sz="quarter" idx="10"/>
          </p:nvPr>
        </p:nvSpPr>
        <p:spPr/>
        <p:txBody>
          <a:bodyPr/>
          <a:lstStyle/>
          <a:p>
            <a:pPr>
              <a:defRPr/>
            </a:pPr>
            <a:fld id="{F4F06960-E253-43BF-B7AB-FCA285FB2B4E}" type="slidenum">
              <a:rPr lang="sv-SE" smtClean="0"/>
              <a:pPr>
                <a:defRPr/>
              </a:pPr>
              <a:t>42</a:t>
            </a:fld>
            <a:endParaRPr lang="sv-SE"/>
          </a:p>
        </p:txBody>
      </p:sp>
    </p:spTree>
    <p:extLst>
      <p:ext uri="{BB962C8B-B14F-4D97-AF65-F5344CB8AC3E}">
        <p14:creationId xmlns:p14="http://schemas.microsoft.com/office/powerpoint/2010/main" val="1442216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 </a:t>
            </a:r>
          </a:p>
        </p:txBody>
      </p:sp>
      <p:sp>
        <p:nvSpPr>
          <p:cNvPr id="4" name="Slide Number Placeholder 3"/>
          <p:cNvSpPr>
            <a:spLocks noGrp="1"/>
          </p:cNvSpPr>
          <p:nvPr>
            <p:ph type="sldNum" sz="quarter" idx="10"/>
          </p:nvPr>
        </p:nvSpPr>
        <p:spPr/>
        <p:txBody>
          <a:bodyPr/>
          <a:lstStyle/>
          <a:p>
            <a:pPr>
              <a:defRPr/>
            </a:pPr>
            <a:fld id="{2A3208BF-F34F-4032-ADA8-4564B998B2D0}" type="slidenum">
              <a:rPr lang="en-US" smtClean="0"/>
              <a:pPr>
                <a:defRPr/>
              </a:pPr>
              <a:t>43</a:t>
            </a:fld>
            <a:endParaRPr lang="en-US" dirty="0"/>
          </a:p>
        </p:txBody>
      </p:sp>
    </p:spTree>
    <p:extLst>
      <p:ext uri="{BB962C8B-B14F-4D97-AF65-F5344CB8AC3E}">
        <p14:creationId xmlns:p14="http://schemas.microsoft.com/office/powerpoint/2010/main" val="1501385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opportunities –developed by us may role is to</a:t>
            </a:r>
            <a:r>
              <a:rPr lang="en-US" baseline="0" dirty="0"/>
              <a:t> </a:t>
            </a:r>
            <a:r>
              <a:rPr lang="en-US" baseline="0" dirty="0" err="1"/>
              <a:t>meke</a:t>
            </a:r>
            <a:r>
              <a:rPr lang="en-US" baseline="0" dirty="0"/>
              <a:t> design so we can </a:t>
            </a:r>
            <a:r>
              <a:rPr lang="en-US" baseline="0" dirty="0" err="1"/>
              <a:t>anserr</a:t>
            </a:r>
            <a:r>
              <a:rPr lang="en-US" baseline="0" dirty="0"/>
              <a:t> question linked the the energy research</a:t>
            </a:r>
            <a:endParaRPr lang="en-US" dirty="0"/>
          </a:p>
          <a:p>
            <a:endParaRPr lang="en-US" dirty="0"/>
          </a:p>
          <a:p>
            <a:endParaRPr lang="en-US" dirty="0"/>
          </a:p>
          <a:p>
            <a:endParaRPr lang="en-US" dirty="0"/>
          </a:p>
          <a:p>
            <a:r>
              <a:rPr lang="en-US" baseline="0" dirty="0"/>
              <a:t>.</a:t>
            </a:r>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4</a:t>
            </a:fld>
            <a:endParaRPr lang="en-US"/>
          </a:p>
        </p:txBody>
      </p:sp>
    </p:spTree>
    <p:extLst>
      <p:ext uri="{BB962C8B-B14F-4D97-AF65-F5344CB8AC3E}">
        <p14:creationId xmlns:p14="http://schemas.microsoft.com/office/powerpoint/2010/main" val="266461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Summarizing second example</a:t>
            </a:r>
            <a:endParaRPr lang="en-US" baseline="0" dirty="0"/>
          </a:p>
          <a:p>
            <a:r>
              <a:rPr lang="en-US" baseline="0" dirty="0"/>
              <a:t>We learned that the most efficient dyes have a configuration at the surface were the HOMO level is sticking out from the surface</a:t>
            </a:r>
          </a:p>
          <a:p>
            <a:r>
              <a:rPr lang="en-US" baseline="0" dirty="0"/>
              <a:t>Facilitate separation and  prevent recombination.</a:t>
            </a:r>
          </a:p>
          <a:p>
            <a:endParaRPr lang="en-US" baseline="0" dirty="0"/>
          </a:p>
          <a:p>
            <a:r>
              <a:rPr lang="en-US" baseline="0" dirty="0"/>
              <a:t>This contributed to a new set of dye molecules allowed to a new set of material combination.</a:t>
            </a:r>
          </a:p>
          <a:p>
            <a:endParaRPr lang="en-US" baseline="0" dirty="0"/>
          </a:p>
          <a:p>
            <a:r>
              <a:rPr lang="en-US" baseline="0" dirty="0"/>
              <a:t>Organic I low light intensity application.</a:t>
            </a:r>
          </a:p>
          <a:p>
            <a:r>
              <a:rPr lang="en-US" baseline="0" dirty="0"/>
              <a:t>Perovskite in flexible and tandem cells</a:t>
            </a:r>
          </a:p>
          <a:p>
            <a:endParaRPr lang="en-US" baseline="0" dirty="0"/>
          </a:p>
          <a:p>
            <a:r>
              <a:rPr lang="en-US" baseline="0" dirty="0"/>
              <a:t>One </a:t>
            </a:r>
            <a:r>
              <a:rPr lang="en-US" baseline="0" dirty="0" err="1"/>
              <a:t>beeing</a:t>
            </a:r>
            <a:r>
              <a:rPr lang="en-US" baseline="0" dirty="0"/>
              <a:t> the perovskite materials </a:t>
            </a:r>
            <a:r>
              <a:rPr lang="en-US" baseline="0" dirty="0" err="1"/>
              <a:t>inarganic</a:t>
            </a:r>
            <a:r>
              <a:rPr lang="en-US" baseline="0" dirty="0"/>
              <a:t>.</a:t>
            </a:r>
          </a:p>
          <a:p>
            <a:endParaRPr lang="en-US" baseline="0" dirty="0"/>
          </a:p>
          <a:p>
            <a:r>
              <a:rPr lang="en-US" baseline="0" dirty="0"/>
              <a:t>The importance of this was then </a:t>
            </a:r>
            <a:r>
              <a:rPr lang="en-US" baseline="0" dirty="0" err="1"/>
              <a:t>achnoledge</a:t>
            </a:r>
            <a:r>
              <a:rPr lang="en-US" baseline="0" dirty="0"/>
              <a:t> in the new </a:t>
            </a:r>
            <a:r>
              <a:rPr lang="en-US" baseline="0" dirty="0" err="1"/>
              <a:t>familiesof</a:t>
            </a:r>
            <a:r>
              <a:rPr lang="en-US" baseline="0" dirty="0"/>
              <a:t> complexes that intern </a:t>
            </a:r>
            <a:r>
              <a:rPr lang="en-US" baseline="0" dirty="0" err="1"/>
              <a:t>alowed</a:t>
            </a:r>
            <a:r>
              <a:rPr lang="en-US" baseline="0" dirty="0"/>
              <a:t> a new generation of redox systems.</a:t>
            </a:r>
          </a:p>
          <a:p>
            <a:r>
              <a:rPr lang="en-US" baseline="0" dirty="0"/>
              <a:t>With improved properties.</a:t>
            </a:r>
          </a:p>
          <a:p>
            <a:endParaRPr lang="en-US" baseline="0" dirty="0"/>
          </a:p>
          <a:p>
            <a:r>
              <a:rPr lang="en-US" baseline="0" dirty="0"/>
              <a:t>This include the dramatic change removing dye molecules in this </a:t>
            </a:r>
            <a:r>
              <a:rPr lang="en-US" baseline="0" dirty="0" err="1"/>
              <a:t>consept</a:t>
            </a:r>
            <a:r>
              <a:rPr lang="en-US" baseline="0" dirty="0"/>
              <a:t> with </a:t>
            </a:r>
            <a:r>
              <a:rPr lang="en-US" baseline="0" dirty="0" err="1"/>
              <a:t>perovsket</a:t>
            </a:r>
            <a:r>
              <a:rPr lang="en-US" baseline="0" dirty="0"/>
              <a:t> inorganic (or more strictly hybrid) materials</a:t>
            </a:r>
          </a:p>
          <a:p>
            <a:endParaRPr lang="en-US" baseline="0" dirty="0"/>
          </a:p>
          <a:p>
            <a:r>
              <a:rPr lang="en-US" baseline="0" dirty="0"/>
              <a:t>We showed how the photon science could be used to measure how the molecule is oriented at the surface, its energy matching as well as were the electron is how it move from one side into the substrate leaving hole</a:t>
            </a:r>
          </a:p>
          <a:p>
            <a:endParaRPr lang="en-US" baseline="0" dirty="0"/>
          </a:p>
          <a:p>
            <a:r>
              <a:rPr lang="en-US" baseline="0" dirty="0" err="1"/>
              <a:t>Realy</a:t>
            </a:r>
            <a:r>
              <a:rPr lang="en-US" baseline="0" dirty="0"/>
              <a:t> targeting Real systems.</a:t>
            </a:r>
          </a:p>
          <a:p>
            <a:endParaRPr lang="en-US" baseline="0" dirty="0"/>
          </a:p>
          <a:p>
            <a:r>
              <a:rPr lang="en-US" baseline="0" dirty="0"/>
              <a:t>This concept was then used to design new </a:t>
            </a:r>
            <a:r>
              <a:rPr lang="en-US" baseline="0" dirty="0" err="1"/>
              <a:t>famillies</a:t>
            </a:r>
            <a:r>
              <a:rPr lang="en-US" baseline="0" dirty="0"/>
              <a:t> of dye molecules specifically </a:t>
            </a:r>
            <a:r>
              <a:rPr lang="en-US" baseline="0" dirty="0" err="1"/>
              <a:t>alowing</a:t>
            </a:r>
            <a:r>
              <a:rPr lang="en-US" baseline="0" dirty="0"/>
              <a:t> the change of the electrolyte system and </a:t>
            </a:r>
            <a:r>
              <a:rPr lang="en-US" baseline="0" dirty="0" err="1"/>
              <a:t>therby</a:t>
            </a:r>
            <a:r>
              <a:rPr lang="en-US" baseline="0" dirty="0"/>
              <a:t> </a:t>
            </a:r>
            <a:r>
              <a:rPr lang="en-US" baseline="0" dirty="0" err="1"/>
              <a:t>hopen</a:t>
            </a:r>
            <a:r>
              <a:rPr lang="en-US" baseline="0" dirty="0"/>
              <a:t> for higher voltage systems.</a:t>
            </a:r>
          </a:p>
          <a:p>
            <a:endParaRPr lang="en-US" baseline="0" dirty="0"/>
          </a:p>
          <a:p>
            <a:r>
              <a:rPr lang="en-US" baseline="0" dirty="0"/>
              <a:t>In NREL </a:t>
            </a:r>
            <a:r>
              <a:rPr lang="en-US" baseline="0" dirty="0" err="1"/>
              <a:t>efficiencicny</a:t>
            </a:r>
            <a:r>
              <a:rPr lang="en-US" baseline="0" dirty="0"/>
              <a:t> </a:t>
            </a:r>
            <a:r>
              <a:rPr lang="en-US" baseline="0" dirty="0" err="1"/>
              <a:t>shart</a:t>
            </a:r>
            <a:r>
              <a:rPr lang="en-US" baseline="0" dirty="0"/>
              <a:t> </a:t>
            </a:r>
            <a:r>
              <a:rPr lang="en-US" baseline="0" dirty="0" err="1"/>
              <a:t>contibuted</a:t>
            </a:r>
            <a:r>
              <a:rPr lang="en-US" baseline="0" dirty="0"/>
              <a:t> to this push in efficiencies.</a:t>
            </a:r>
          </a:p>
          <a:p>
            <a:endParaRPr lang="en-US" baseline="0" dirty="0"/>
          </a:p>
          <a:p>
            <a:r>
              <a:rPr lang="en-US" baseline="0" dirty="0"/>
              <a:t>Interestingly in the </a:t>
            </a:r>
            <a:r>
              <a:rPr lang="en-US" baseline="0" dirty="0" err="1"/>
              <a:t>sam</a:t>
            </a:r>
            <a:r>
              <a:rPr lang="en-US" baseline="0" dirty="0"/>
              <a:t> </a:t>
            </a:r>
            <a:r>
              <a:rPr lang="en-US" baseline="0" dirty="0" err="1"/>
              <a:t>shart</a:t>
            </a:r>
            <a:r>
              <a:rPr lang="en-US" baseline="0" dirty="0"/>
              <a:t> there is also the </a:t>
            </a:r>
            <a:r>
              <a:rPr lang="en-US" baseline="0" dirty="0" err="1"/>
              <a:t>apperence</a:t>
            </a:r>
            <a:r>
              <a:rPr lang="en-US" baseline="0" dirty="0"/>
              <a:t> of a different hybrid systems </a:t>
            </a:r>
            <a:r>
              <a:rPr lang="en-US" baseline="0" dirty="0" err="1"/>
              <a:t>refered</a:t>
            </a:r>
            <a:r>
              <a:rPr lang="en-US" baseline="0" dirty="0"/>
              <a:t> to the </a:t>
            </a:r>
            <a:r>
              <a:rPr lang="en-US" baseline="0" dirty="0" err="1"/>
              <a:t>perovskit</a:t>
            </a:r>
            <a:r>
              <a:rPr lang="en-US" baseline="0" dirty="0"/>
              <a:t> solar cells  </a:t>
            </a:r>
            <a:r>
              <a:rPr lang="en-US" baseline="0" dirty="0" err="1"/>
              <a:t>statrin</a:t>
            </a:r>
            <a:r>
              <a:rPr lang="en-US" baseline="0" dirty="0"/>
              <a:t> 2013 with values of 10 </a:t>
            </a:r>
            <a:r>
              <a:rPr lang="en-US" baseline="0" dirty="0" err="1"/>
              <a:t>procent</a:t>
            </a:r>
            <a:r>
              <a:rPr lang="en-US" baseline="0" dirty="0"/>
              <a:t> and that has during only a few years reached over 20 </a:t>
            </a:r>
            <a:r>
              <a:rPr lang="en-US" baseline="0" dirty="0" err="1"/>
              <a:t>procen</a:t>
            </a:r>
            <a:r>
              <a:rPr lang="en-US" baseline="0" dirty="0"/>
              <a:t> we have had similar values.</a:t>
            </a:r>
          </a:p>
          <a:p>
            <a:endParaRPr lang="en-US" baseline="0" dirty="0"/>
          </a:p>
          <a:p>
            <a:r>
              <a:rPr lang="en-US" baseline="0" dirty="0"/>
              <a:t>We have </a:t>
            </a:r>
            <a:r>
              <a:rPr lang="en-US" baseline="0" dirty="0" err="1"/>
              <a:t>olso</a:t>
            </a:r>
            <a:r>
              <a:rPr lang="en-US" baseline="0" dirty="0"/>
              <a:t> had an impact on this development using a similar </a:t>
            </a:r>
            <a:r>
              <a:rPr lang="en-US" baseline="0" dirty="0" err="1"/>
              <a:t>aproch</a:t>
            </a:r>
            <a:r>
              <a:rPr lang="en-US" baseline="0" dirty="0"/>
              <a:t> model systems and applied systems</a:t>
            </a:r>
          </a:p>
          <a:p>
            <a:endParaRPr lang="en-US" baseline="0" dirty="0"/>
          </a:p>
        </p:txBody>
      </p:sp>
      <p:sp>
        <p:nvSpPr>
          <p:cNvPr id="4" name="Slide Number Placeholder 3"/>
          <p:cNvSpPr>
            <a:spLocks noGrp="1"/>
          </p:cNvSpPr>
          <p:nvPr>
            <p:ph type="sldNum" sz="quarter" idx="10"/>
          </p:nvPr>
        </p:nvSpPr>
        <p:spPr/>
        <p:txBody>
          <a:bodyPr/>
          <a:lstStyle/>
          <a:p>
            <a:fld id="{A51407A5-D0D3-304E-BE2C-AAA75DCF8358}" type="slidenum">
              <a:rPr lang="en-US" smtClean="0"/>
              <a:t>5</a:t>
            </a:fld>
            <a:endParaRPr lang="en-US"/>
          </a:p>
        </p:txBody>
      </p:sp>
    </p:spTree>
    <p:extLst>
      <p:ext uri="{BB962C8B-B14F-4D97-AF65-F5344CB8AC3E}">
        <p14:creationId xmlns:p14="http://schemas.microsoft.com/office/powerpoint/2010/main" val="1417485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p:cNvSpPr>
            <a:spLocks noGrp="1" noRot="1" noChangeAspect="1" noChangeArrowheads="1" noTextEdit="1"/>
          </p:cNvSpPr>
          <p:nvPr>
            <p:ph type="sldImg"/>
          </p:nvPr>
        </p:nvSpPr>
        <p:spPr>
          <a:xfrm>
            <a:off x="1419225" y="631825"/>
            <a:ext cx="4211638" cy="3157538"/>
          </a:xfrm>
          <a:solidFill>
            <a:srgbClr val="FFFFFF"/>
          </a:solidFill>
          <a:ln/>
        </p:spPr>
      </p:sp>
      <p:sp>
        <p:nvSpPr>
          <p:cNvPr id="50179" name="Rectangle 2"/>
          <p:cNvSpPr>
            <a:spLocks noGrp="1" noChangeArrowheads="1"/>
          </p:cNvSpPr>
          <p:nvPr>
            <p:ph type="body" idx="1"/>
          </p:nvPr>
        </p:nvSpPr>
        <p:spPr>
          <a:xfrm>
            <a:off x="704265" y="4000500"/>
            <a:ext cx="5640651" cy="3789485"/>
          </a:xfrm>
          <a:noFill/>
          <a:ln/>
        </p:spPr>
        <p:txBody>
          <a:bodyPr wrap="none" anchor="ctr"/>
          <a:lstStyle/>
          <a:p>
            <a:r>
              <a:rPr lang="en-GB" b="1" noProof="0" dirty="0">
                <a:latin typeface="Times New Roman" pitchFamily="18" charset="0"/>
                <a:ea typeface="ＭＳ Ｐゴシック" pitchFamily="34" charset="-128"/>
              </a:rPr>
              <a:t>The over al goal is make more</a:t>
            </a:r>
            <a:r>
              <a:rPr lang="en-GB" b="1" baseline="0" noProof="0" dirty="0">
                <a:latin typeface="Times New Roman" pitchFamily="18" charset="0"/>
                <a:ea typeface="ＭＳ Ｐゴシック" pitchFamily="34" charset="-128"/>
              </a:rPr>
              <a:t> efficient and more stable </a:t>
            </a:r>
            <a:r>
              <a:rPr lang="en-GB" b="1" baseline="0" noProof="0" dirty="0" err="1">
                <a:latin typeface="Times New Roman" pitchFamily="18" charset="0"/>
                <a:ea typeface="ＭＳ Ｐゴシック" pitchFamily="34" charset="-128"/>
              </a:rPr>
              <a:t>solarcell</a:t>
            </a:r>
            <a:r>
              <a:rPr lang="en-GB" b="1" baseline="0" noProof="0" dirty="0">
                <a:latin typeface="Times New Roman" pitchFamily="18" charset="0"/>
                <a:ea typeface="ＭＳ Ｐゴシック" pitchFamily="34" charset="-128"/>
              </a:rPr>
              <a:t> </a:t>
            </a:r>
          </a:p>
          <a:p>
            <a:r>
              <a:rPr lang="en-GB" b="1" noProof="0" dirty="0">
                <a:latin typeface="Times New Roman" pitchFamily="18" charset="0"/>
                <a:ea typeface="ＭＳ Ｐゴシック" pitchFamily="34" charset="-128"/>
              </a:rPr>
              <a:t>The core of my activity - Understand key interfacial processes …</a:t>
            </a:r>
            <a:endParaRPr lang="en-GB" b="1" baseline="0" noProof="0" dirty="0">
              <a:latin typeface="Times New Roman" pitchFamily="18" charset="0"/>
              <a:ea typeface="ＭＳ Ｐゴシック" pitchFamily="34" charset="-128"/>
            </a:endParaRPr>
          </a:p>
          <a:p>
            <a:r>
              <a:rPr lang="en-GB" noProof="0" dirty="0">
                <a:latin typeface="Times New Roman" pitchFamily="18" charset="0"/>
                <a:ea typeface="ＭＳ Ｐゴシック" pitchFamily="34" charset="-128"/>
              </a:rPr>
              <a:t>EXAMPLE</a:t>
            </a:r>
            <a:r>
              <a:rPr lang="en-GB" baseline="0" noProof="0" dirty="0">
                <a:latin typeface="Times New Roman" pitchFamily="18" charset="0"/>
                <a:ea typeface="ＭＳ Ｐゴシック" pitchFamily="34" charset="-128"/>
              </a:rPr>
              <a:t> 1: </a:t>
            </a:r>
            <a:r>
              <a:rPr lang="en-GB" noProof="0" dirty="0">
                <a:latin typeface="Times New Roman" pitchFamily="18" charset="0"/>
                <a:ea typeface="ＭＳ Ｐゴシック" pitchFamily="34" charset="-128"/>
              </a:rPr>
              <a:t>Solar</a:t>
            </a:r>
            <a:r>
              <a:rPr lang="en-GB" baseline="0" noProof="0" dirty="0">
                <a:latin typeface="Times New Roman" pitchFamily="18" charset="0"/>
                <a:ea typeface="ＭＳ Ｐゴシック" pitchFamily="34" charset="-128"/>
              </a:rPr>
              <a:t> energy </a:t>
            </a:r>
            <a:r>
              <a:rPr lang="en-GB" b="1" baseline="0" noProof="0" dirty="0">
                <a:latin typeface="Times New Roman" pitchFamily="18" charset="0"/>
                <a:ea typeface="ＭＳ Ｐゴシック" pitchFamily="34" charset="-128"/>
              </a:rPr>
              <a:t>light excite charges charge separation </a:t>
            </a:r>
            <a:r>
              <a:rPr lang="en-GB" baseline="0" noProof="0" dirty="0">
                <a:latin typeface="Times New Roman" pitchFamily="18" charset="0"/>
                <a:ea typeface="ＭＳ Ｐゴシック" pitchFamily="34" charset="-128"/>
              </a:rPr>
              <a:t>use in external load.</a:t>
            </a:r>
          </a:p>
          <a:p>
            <a:r>
              <a:rPr lang="en-GB" noProof="0" dirty="0">
                <a:latin typeface="Times New Roman" pitchFamily="18" charset="0"/>
                <a:ea typeface="ＭＳ Ｐゴシック" pitchFamily="34" charset="-128"/>
              </a:rPr>
              <a:t>EXAMPLE</a:t>
            </a:r>
            <a:r>
              <a:rPr lang="en-GB" baseline="0" noProof="0" dirty="0">
                <a:latin typeface="Times New Roman" pitchFamily="18" charset="0"/>
                <a:ea typeface="ＭＳ Ｐゴシック" pitchFamily="34" charset="-128"/>
              </a:rPr>
              <a:t> 2:  Battery external load to </a:t>
            </a:r>
            <a:r>
              <a:rPr lang="en-GB" b="1" baseline="0" noProof="0" dirty="0">
                <a:latin typeface="Times New Roman" pitchFamily="18" charset="0"/>
                <a:ea typeface="ＭＳ Ｐゴシック" pitchFamily="34" charset="-128"/>
              </a:rPr>
              <a:t>move atoms and electrons to new chemistries</a:t>
            </a:r>
            <a:r>
              <a:rPr lang="en-GB" baseline="0" noProof="0" dirty="0">
                <a:latin typeface="Times New Roman" pitchFamily="18" charset="0"/>
                <a:ea typeface="ＭＳ Ｐゴシック" pitchFamily="34" charset="-128"/>
              </a:rPr>
              <a:t>.</a:t>
            </a:r>
          </a:p>
          <a:p>
            <a:endParaRPr lang="en-GB" b="1" baseline="0" noProof="0" dirty="0">
              <a:latin typeface="Times New Roman" pitchFamily="18" charset="0"/>
              <a:ea typeface="ＭＳ Ｐゴシック" pitchFamily="34" charset="-128"/>
            </a:endParaRPr>
          </a:p>
          <a:p>
            <a:r>
              <a:rPr lang="en-GB" b="1" baseline="0" noProof="0" dirty="0">
                <a:latin typeface="Times New Roman" pitchFamily="18" charset="0"/>
                <a:ea typeface="ＭＳ Ｐゴシック" pitchFamily="34" charset="-128"/>
              </a:rPr>
              <a:t>Understand the energetics at the interface. What is the energy of the charges</a:t>
            </a:r>
          </a:p>
          <a:p>
            <a:r>
              <a:rPr lang="en-GB" b="1" baseline="0" noProof="0" dirty="0">
                <a:latin typeface="Times New Roman" pitchFamily="18" charset="0"/>
                <a:ea typeface="ＭＳ Ｐゴシック" pitchFamily="34" charset="-128"/>
              </a:rPr>
              <a:t>Understand the </a:t>
            </a:r>
            <a:r>
              <a:rPr lang="en-GB" b="1" baseline="0" noProof="0" dirty="0" err="1">
                <a:latin typeface="Times New Roman" pitchFamily="18" charset="0"/>
                <a:ea typeface="ＭＳ Ｐゴシック" pitchFamily="34" charset="-128"/>
              </a:rPr>
              <a:t>organistion</a:t>
            </a:r>
            <a:r>
              <a:rPr lang="en-GB" b="1" baseline="0" noProof="0" dirty="0">
                <a:latin typeface="Times New Roman" pitchFamily="18" charset="0"/>
                <a:ea typeface="ＭＳ Ｐゴシック" pitchFamily="34" charset="-128"/>
              </a:rPr>
              <a:t> of the atoms </a:t>
            </a:r>
            <a:r>
              <a:rPr lang="en-GB" b="1" baseline="0" noProof="0" dirty="0" err="1">
                <a:latin typeface="Times New Roman" pitchFamily="18" charset="0"/>
                <a:ea typeface="ＭＳ Ｐゴシック" pitchFamily="34" charset="-128"/>
              </a:rPr>
              <a:t>molecures</a:t>
            </a:r>
            <a:r>
              <a:rPr lang="en-GB" b="1" baseline="0" noProof="0" dirty="0">
                <a:latin typeface="Times New Roman" pitchFamily="18" charset="0"/>
                <a:ea typeface="ＭＳ Ｐゴシック" pitchFamily="34" charset="-128"/>
              </a:rPr>
              <a:t> surfaces to </a:t>
            </a:r>
            <a:r>
              <a:rPr lang="en-GB" b="1" baseline="0" noProof="0" dirty="0" err="1">
                <a:latin typeface="Times New Roman" pitchFamily="18" charset="0"/>
                <a:ea typeface="ＭＳ Ｐゴシック" pitchFamily="34" charset="-128"/>
              </a:rPr>
              <a:t>acomplish</a:t>
            </a:r>
            <a:r>
              <a:rPr lang="en-GB" b="1" baseline="0" noProof="0" dirty="0">
                <a:latin typeface="Times New Roman" pitchFamily="18" charset="0"/>
                <a:ea typeface="ＭＳ Ｐゴシック" pitchFamily="34" charset="-128"/>
              </a:rPr>
              <a:t> this.</a:t>
            </a:r>
          </a:p>
          <a:p>
            <a:endParaRPr lang="en-GB" b="1" baseline="0" noProof="0" dirty="0">
              <a:latin typeface="Times New Roman" pitchFamily="18" charset="0"/>
              <a:ea typeface="ＭＳ Ｐゴシック" pitchFamily="34"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b="1" baseline="0" noProof="0" dirty="0">
                <a:latin typeface="Times New Roman" pitchFamily="18" charset="0"/>
                <a:ea typeface="ＭＳ Ｐゴシック" pitchFamily="34" charset="-128"/>
              </a:rPr>
              <a:t>BOTH SYSTEMS IS UNDERSTANDING CHERG TRANSPORT OVER THE INTERFACE UPON </a:t>
            </a:r>
            <a:r>
              <a:rPr lang="en-GB" b="1" baseline="0" noProof="0" dirty="0" err="1">
                <a:latin typeface="Times New Roman" pitchFamily="18" charset="0"/>
                <a:ea typeface="ＭＳ Ｐゴシック" pitchFamily="34" charset="-128"/>
              </a:rPr>
              <a:t>ELECtricgieal</a:t>
            </a:r>
            <a:r>
              <a:rPr lang="en-GB" b="1" baseline="0" noProof="0" dirty="0">
                <a:latin typeface="Times New Roman" pitchFamily="18" charset="0"/>
                <a:ea typeface="ＭＳ Ｐゴシック" pitchFamily="34" charset="-128"/>
              </a:rPr>
              <a:t> (external voltage or photovoltage)</a:t>
            </a:r>
            <a:endParaRPr lang="en-GB" baseline="0" noProof="0" dirty="0">
              <a:latin typeface="Times New Roman" pitchFamily="18" charset="0"/>
              <a:ea typeface="ＭＳ Ｐゴシック" pitchFamily="34" charset="-128"/>
            </a:endParaRPr>
          </a:p>
          <a:p>
            <a:endParaRPr lang="en-GB" b="1" baseline="0" noProof="0" dirty="0">
              <a:latin typeface="Times New Roman" pitchFamily="18" charset="0"/>
              <a:ea typeface="ＭＳ Ｐゴシック" pitchFamily="34" charset="-128"/>
            </a:endParaRPr>
          </a:p>
          <a:p>
            <a:endParaRPr lang="en-GB" b="1" baseline="0" noProof="0" dirty="0">
              <a:latin typeface="Times New Roman" pitchFamily="18" charset="0"/>
              <a:ea typeface="ＭＳ Ｐゴシック" pitchFamily="34" charset="-128"/>
            </a:endParaRPr>
          </a:p>
          <a:p>
            <a:r>
              <a:rPr lang="en-GB" b="1" baseline="0" noProof="0" dirty="0">
                <a:latin typeface="Times New Roman" pitchFamily="18" charset="0"/>
                <a:ea typeface="ＭＳ Ｐゴシック" pitchFamily="34" charset="-128"/>
              </a:rPr>
              <a:t>Electronic structure. What is the energy of the electrons that are moving</a:t>
            </a:r>
            <a:r>
              <a:rPr lang="en-GB" baseline="0" noProof="0" dirty="0">
                <a:latin typeface="Times New Roman" pitchFamily="18" charset="0"/>
                <a:ea typeface="ＭＳ Ｐゴシック" pitchFamily="34" charset="-128"/>
              </a:rPr>
              <a:t> – how do we control the transport</a:t>
            </a:r>
            <a:endParaRPr lang="en-GB" b="1" baseline="0" noProof="0" dirty="0">
              <a:latin typeface="Times New Roman" pitchFamily="18" charset="0"/>
              <a:ea typeface="ＭＳ Ｐゴシック" pitchFamily="34" charset="-128"/>
            </a:endParaRPr>
          </a:p>
          <a:p>
            <a:r>
              <a:rPr lang="en-GB" b="1" baseline="0" noProof="0" dirty="0">
                <a:latin typeface="Times New Roman" pitchFamily="18" charset="0"/>
                <a:ea typeface="ＭＳ Ｐゴシック" pitchFamily="34" charset="-128"/>
              </a:rPr>
              <a:t>Interface structure - How should the materials/molecules be arranged to accomplish this at interface surfaces.</a:t>
            </a:r>
          </a:p>
          <a:p>
            <a:endParaRPr lang="en-GB" b="1"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How the electron store energy by the excitation to different energy levels and how the levels should be </a:t>
            </a:r>
            <a:r>
              <a:rPr lang="en-GB" baseline="0" noProof="0" dirty="0" err="1">
                <a:latin typeface="Times New Roman" pitchFamily="18" charset="0"/>
                <a:ea typeface="ＭＳ Ｐゴシック" pitchFamily="34" charset="-128"/>
              </a:rPr>
              <a:t>designe</a:t>
            </a:r>
            <a:r>
              <a:rPr lang="en-GB" baseline="0" noProof="0" dirty="0">
                <a:latin typeface="Times New Roman" pitchFamily="18" charset="0"/>
                <a:ea typeface="ＭＳ Ｐゴシック" pitchFamily="34" charset="-128"/>
              </a:rPr>
              <a:t> for charge separation.</a:t>
            </a:r>
          </a:p>
          <a:p>
            <a:endParaRPr lang="en-GB"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How the atoms should be arranged to </a:t>
            </a:r>
            <a:r>
              <a:rPr lang="en-GB" baseline="0" noProof="0" dirty="0" err="1">
                <a:latin typeface="Times New Roman" pitchFamily="18" charset="0"/>
                <a:ea typeface="ＭＳ Ｐゴシック" pitchFamily="34" charset="-128"/>
              </a:rPr>
              <a:t>accopmplsh</a:t>
            </a:r>
            <a:r>
              <a:rPr lang="en-GB" baseline="0" noProof="0" dirty="0">
                <a:latin typeface="Times New Roman" pitchFamily="18" charset="0"/>
                <a:ea typeface="ＭＳ Ｐゴシック" pitchFamily="34" charset="-128"/>
              </a:rPr>
              <a:t> thus</a:t>
            </a:r>
          </a:p>
          <a:p>
            <a:endParaRPr lang="en-GB" baseline="0" noProof="0" dirty="0">
              <a:latin typeface="Times New Roman" pitchFamily="18" charset="0"/>
              <a:ea typeface="ＭＳ Ｐゴシック" pitchFamily="34" charset="-128"/>
            </a:endParaRPr>
          </a:p>
          <a:p>
            <a:endParaRPr lang="en-GB" noProof="0" dirty="0">
              <a:latin typeface="Times New Roman" pitchFamily="18" charset="0"/>
              <a:ea typeface="ＭＳ Ｐゴシック" pitchFamily="34" charset="-128"/>
            </a:endParaRPr>
          </a:p>
          <a:p>
            <a:endParaRPr lang="en-GB" noProof="0" dirty="0">
              <a:latin typeface="Times New Roman" pitchFamily="18" charset="0"/>
              <a:ea typeface="ＭＳ Ｐゴシック" pitchFamily="34" charset="-128"/>
            </a:endParaRPr>
          </a:p>
          <a:p>
            <a:r>
              <a:rPr lang="en-GB" noProof="0" dirty="0">
                <a:latin typeface="Times New Roman" pitchFamily="18" charset="0"/>
                <a:ea typeface="ＭＳ Ｐゴシック" pitchFamily="34" charset="-128"/>
              </a:rPr>
              <a:t>Solar cells you have a system. </a:t>
            </a:r>
            <a:r>
              <a:rPr lang="en-GB" noProof="0" dirty="0" err="1">
                <a:latin typeface="Times New Roman" pitchFamily="18" charset="0"/>
                <a:ea typeface="ＭＳ Ｐゴシック" pitchFamily="34" charset="-128"/>
              </a:rPr>
              <a:t>Iluminatete</a:t>
            </a:r>
            <a:r>
              <a:rPr lang="en-GB" baseline="0" noProof="0" dirty="0">
                <a:latin typeface="Times New Roman" pitchFamily="18" charset="0"/>
                <a:ea typeface="ＭＳ Ｐゴシック" pitchFamily="34" charset="-128"/>
              </a:rPr>
              <a:t> you get charge carriers that you have to </a:t>
            </a:r>
            <a:r>
              <a:rPr lang="en-GB" baseline="0" noProof="0" dirty="0" err="1">
                <a:latin typeface="Times New Roman" pitchFamily="18" charset="0"/>
                <a:ea typeface="ＭＳ Ｐゴシック" pitchFamily="34" charset="-128"/>
              </a:rPr>
              <a:t>separate,alow</a:t>
            </a:r>
            <a:r>
              <a:rPr lang="en-GB" baseline="0" noProof="0" dirty="0">
                <a:latin typeface="Times New Roman" pitchFamily="18" charset="0"/>
                <a:ea typeface="ＭＳ Ｐゴシック" pitchFamily="34" charset="-128"/>
              </a:rPr>
              <a:t> you to </a:t>
            </a:r>
            <a:r>
              <a:rPr lang="en-GB" baseline="0" noProof="0" dirty="0" err="1">
                <a:latin typeface="Times New Roman" pitchFamily="18" charset="0"/>
                <a:ea typeface="ＭＳ Ｐゴシック" pitchFamily="34" charset="-128"/>
              </a:rPr>
              <a:t>tak</a:t>
            </a:r>
            <a:r>
              <a:rPr lang="en-GB" baseline="0" noProof="0" dirty="0">
                <a:latin typeface="Times New Roman" pitchFamily="18" charset="0"/>
                <a:ea typeface="ＭＳ Ｐゴシック" pitchFamily="34" charset="-128"/>
              </a:rPr>
              <a:t> out the energy in an external load.</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Electronic or atomic picture.</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Batteries.</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Store energy by using a voltage that move charge and </a:t>
            </a:r>
            <a:r>
              <a:rPr lang="en-GB" baseline="0" noProof="0" dirty="0" err="1">
                <a:latin typeface="Times New Roman" pitchFamily="18" charset="0"/>
                <a:ea typeface="ＭＳ Ｐゴシック" pitchFamily="34" charset="-128"/>
              </a:rPr>
              <a:t>creat</a:t>
            </a:r>
            <a:r>
              <a:rPr lang="en-GB" baseline="0" noProof="0" dirty="0">
                <a:latin typeface="Times New Roman" pitchFamily="18" charset="0"/>
                <a:ea typeface="ＭＳ Ｐゴシック" pitchFamily="34" charset="-128"/>
              </a:rPr>
              <a:t> charged.</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In an </a:t>
            </a:r>
            <a:r>
              <a:rPr lang="en-GB" baseline="0" noProof="0" dirty="0" err="1">
                <a:latin typeface="Times New Roman" pitchFamily="18" charset="0"/>
                <a:ea typeface="ＭＳ Ｐゴシック" pitchFamily="34" charset="-128"/>
              </a:rPr>
              <a:t>electon</a:t>
            </a:r>
            <a:r>
              <a:rPr lang="en-GB" baseline="0" noProof="0" dirty="0">
                <a:latin typeface="Times New Roman" pitchFamily="18" charset="0"/>
                <a:ea typeface="ＭＳ Ｐゴシック" pitchFamily="34" charset="-128"/>
              </a:rPr>
              <a:t> </a:t>
            </a:r>
            <a:r>
              <a:rPr lang="en-GB" baseline="0" noProof="0" dirty="0" err="1">
                <a:latin typeface="Times New Roman" pitchFamily="18" charset="0"/>
                <a:ea typeface="ＭＳ Ｐゴシック" pitchFamily="34" charset="-128"/>
              </a:rPr>
              <a:t>ocr</a:t>
            </a:r>
            <a:r>
              <a:rPr lang="en-GB" baseline="0" noProof="0" dirty="0">
                <a:latin typeface="Times New Roman" pitchFamily="18" charset="0"/>
                <a:ea typeface="ＭＳ Ｐゴシック" pitchFamily="34" charset="-128"/>
              </a:rPr>
              <a:t> energy level </a:t>
            </a:r>
            <a:r>
              <a:rPr lang="en-GB" baseline="0" noProof="0" dirty="0" err="1">
                <a:latin typeface="Times New Roman" pitchFamily="18" charset="0"/>
                <a:ea typeface="ＭＳ Ｐゴシック" pitchFamily="34" charset="-128"/>
              </a:rPr>
              <a:t>diafram</a:t>
            </a:r>
            <a:r>
              <a:rPr lang="en-GB" baseline="0" noProof="0" dirty="0">
                <a:latin typeface="Times New Roman" pitchFamily="18" charset="0"/>
                <a:ea typeface="ＭＳ Ｐゴシック" pitchFamily="34" charset="-128"/>
              </a:rPr>
              <a:t> we have move lift and move charges and </a:t>
            </a:r>
            <a:r>
              <a:rPr lang="en-GB" baseline="0" noProof="0" dirty="0" err="1">
                <a:latin typeface="Times New Roman" pitchFamily="18" charset="0"/>
                <a:ea typeface="ＭＳ Ｐゴシック" pitchFamily="34" charset="-128"/>
              </a:rPr>
              <a:t>stor</a:t>
            </a:r>
            <a:r>
              <a:rPr lang="en-GB" baseline="0" noProof="0" dirty="0">
                <a:latin typeface="Times New Roman" pitchFamily="18" charset="0"/>
                <a:ea typeface="ＭＳ Ｐゴシック" pitchFamily="34" charset="-128"/>
              </a:rPr>
              <a:t> them at different energy levels and </a:t>
            </a:r>
            <a:r>
              <a:rPr lang="en-GB" baseline="0" noProof="0" dirty="0" err="1">
                <a:latin typeface="Times New Roman" pitchFamily="18" charset="0"/>
                <a:ea typeface="ＭＳ Ｐゴシック" pitchFamily="34" charset="-128"/>
              </a:rPr>
              <a:t>thes</a:t>
            </a:r>
            <a:r>
              <a:rPr lang="en-GB" baseline="0" noProof="0" dirty="0">
                <a:latin typeface="Times New Roman" pitchFamily="18" charset="0"/>
                <a:ea typeface="ＭＳ Ｐゴシック" pitchFamily="34" charset="-128"/>
              </a:rPr>
              <a:t> levels have to match for for directing the process.</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Similarly for the </a:t>
            </a:r>
            <a:r>
              <a:rPr lang="en-GB" baseline="0" noProof="0" dirty="0" err="1">
                <a:latin typeface="Times New Roman" pitchFamily="18" charset="0"/>
                <a:ea typeface="ＭＳ Ｐゴシック" pitchFamily="34" charset="-128"/>
              </a:rPr>
              <a:t>battry</a:t>
            </a:r>
            <a:r>
              <a:rPr lang="en-GB" baseline="0" noProof="0" dirty="0">
                <a:latin typeface="Times New Roman" pitchFamily="18" charset="0"/>
                <a:ea typeface="ＭＳ Ｐゴシック" pitchFamily="34" charset="-128"/>
              </a:rPr>
              <a:t> we move electrons in energy rich </a:t>
            </a:r>
            <a:r>
              <a:rPr lang="en-GB" baseline="0" noProof="0" dirty="0" err="1">
                <a:latin typeface="Times New Roman" pitchFamily="18" charset="0"/>
                <a:ea typeface="ＭＳ Ｐゴシック" pitchFamily="34" charset="-128"/>
              </a:rPr>
              <a:t>electons</a:t>
            </a:r>
            <a:r>
              <a:rPr lang="en-GB" baseline="0" noProof="0" dirty="0">
                <a:latin typeface="Times New Roman" pitchFamily="18" charset="0"/>
                <a:ea typeface="ＭＳ Ｐゴシック" pitchFamily="34" charset="-128"/>
              </a:rPr>
              <a:t> t and that will bring move the </a:t>
            </a:r>
            <a:r>
              <a:rPr lang="en-GB" baseline="0" noProof="0" dirty="0" err="1">
                <a:latin typeface="Times New Roman" pitchFamily="18" charset="0"/>
                <a:ea typeface="ＭＳ Ｐゴシック" pitchFamily="34" charset="-128"/>
              </a:rPr>
              <a:t>litium</a:t>
            </a:r>
            <a:r>
              <a:rPr lang="en-GB" baseline="0" noProof="0" dirty="0">
                <a:latin typeface="Times New Roman" pitchFamily="18" charset="0"/>
                <a:ea typeface="ＭＳ Ｐゴシック" pitchFamily="34" charset="-128"/>
              </a:rPr>
              <a:t> ions </a:t>
            </a:r>
            <a:r>
              <a:rPr lang="en-GB" baseline="0" noProof="0" dirty="0" err="1">
                <a:latin typeface="Times New Roman" pitchFamily="18" charset="0"/>
                <a:ea typeface="ＭＳ Ｐゴシック" pitchFamily="34" charset="-128"/>
              </a:rPr>
              <a:t>atoring</a:t>
            </a:r>
            <a:r>
              <a:rPr lang="en-GB" baseline="0" noProof="0" dirty="0">
                <a:latin typeface="Times New Roman" pitchFamily="18" charset="0"/>
                <a:ea typeface="ＭＳ Ｐゴシック" pitchFamily="34" charset="-128"/>
              </a:rPr>
              <a:t> the energy.</a:t>
            </a:r>
          </a:p>
          <a:p>
            <a:endParaRPr lang="en-GB"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Batteries move Li ions.</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Molecular </a:t>
            </a:r>
            <a:r>
              <a:rPr lang="en-GB" baseline="0" noProof="0" dirty="0" err="1">
                <a:latin typeface="Times New Roman" pitchFamily="18" charset="0"/>
                <a:ea typeface="ＭＳ Ｐゴシック" pitchFamily="34" charset="-128"/>
              </a:rPr>
              <a:t>functinal</a:t>
            </a:r>
            <a:r>
              <a:rPr lang="en-GB" baseline="0" noProof="0" dirty="0">
                <a:latin typeface="Times New Roman" pitchFamily="18" charset="0"/>
                <a:ea typeface="ＭＳ Ｐゴシック" pitchFamily="34" charset="-128"/>
              </a:rPr>
              <a:t> system/solar cell need an </a:t>
            </a:r>
            <a:r>
              <a:rPr lang="en-GB" baseline="0" noProof="0" dirty="0" err="1">
                <a:latin typeface="Times New Roman" pitchFamily="18" charset="0"/>
                <a:ea typeface="ＭＳ Ｐゴシック" pitchFamily="34" charset="-128"/>
              </a:rPr>
              <a:t>arrangment</a:t>
            </a:r>
            <a:r>
              <a:rPr lang="en-GB" baseline="0" noProof="0" dirty="0">
                <a:latin typeface="Times New Roman" pitchFamily="18" charset="0"/>
                <a:ea typeface="ＭＳ Ｐゴシック" pitchFamily="34" charset="-128"/>
              </a:rPr>
              <a:t> that facilitate the specific process.</a:t>
            </a:r>
          </a:p>
          <a:p>
            <a:endParaRPr lang="en-GB" baseline="0" noProof="0" dirty="0">
              <a:latin typeface="Times New Roman" pitchFamily="18" charset="0"/>
              <a:ea typeface="ＭＳ Ｐゴシック" pitchFamily="34" charset="-128"/>
            </a:endParaRP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a:t>
            </a:r>
          </a:p>
          <a:p>
            <a:endParaRPr lang="en-GB" baseline="0" noProof="0" dirty="0">
              <a:latin typeface="Times New Roman" pitchFamily="18" charset="0"/>
              <a:ea typeface="ＭＳ Ｐゴシック" pitchFamily="34" charset="-128"/>
            </a:endParaRPr>
          </a:p>
          <a:p>
            <a:endParaRPr lang="en-GB" noProof="0" dirty="0">
              <a:latin typeface="Times New Roman" pitchFamily="18" charset="0"/>
              <a:ea typeface="ＭＳ Ｐゴシック" pitchFamily="34" charset="-128"/>
            </a:endParaRPr>
          </a:p>
          <a:p>
            <a:endParaRPr lang="en-GB" noProof="0" dirty="0">
              <a:latin typeface="Times New Roman" pitchFamily="18" charset="0"/>
              <a:ea typeface="ＭＳ Ｐゴシック" pitchFamily="34" charset="-128"/>
            </a:endParaRPr>
          </a:p>
          <a:p>
            <a:r>
              <a:rPr lang="en-GB" noProof="0" dirty="0" err="1">
                <a:latin typeface="Times New Roman" pitchFamily="18" charset="0"/>
                <a:ea typeface="ＭＳ Ｐゴシック" pitchFamily="34" charset="-128"/>
              </a:rPr>
              <a:t>Methylammonium</a:t>
            </a:r>
            <a:r>
              <a:rPr lang="en-GB" baseline="0" noProof="0" dirty="0">
                <a:latin typeface="Times New Roman" pitchFamily="18" charset="0"/>
                <a:ea typeface="ＭＳ Ｐゴシック" pitchFamily="34" charset="-128"/>
              </a:rPr>
              <a:t> lead iodide</a:t>
            </a:r>
          </a:p>
          <a:p>
            <a:endParaRPr lang="en-GB" baseline="0" noProof="0" dirty="0">
              <a:latin typeface="Times New Roman" pitchFamily="18" charset="0"/>
              <a:ea typeface="ＭＳ Ｐゴシック" pitchFamily="34" charset="-128"/>
            </a:endParaRPr>
          </a:p>
          <a:p>
            <a:r>
              <a:rPr lang="en-GB" baseline="0" noProof="0" dirty="0" err="1">
                <a:latin typeface="Times New Roman" pitchFamily="18" charset="0"/>
                <a:ea typeface="ＭＳ Ｐゴシック" pitchFamily="34" charset="-128"/>
              </a:rPr>
              <a:t>Hybride</a:t>
            </a:r>
            <a:r>
              <a:rPr lang="en-GB" baseline="0" noProof="0" dirty="0">
                <a:latin typeface="Times New Roman" pitchFamily="18" charset="0"/>
                <a:ea typeface="ＭＳ Ｐゴシック" pitchFamily="34" charset="-128"/>
              </a:rPr>
              <a:t> material.</a:t>
            </a:r>
          </a:p>
          <a:p>
            <a:endParaRPr lang="en-GB" baseline="0" noProof="0" dirty="0">
              <a:latin typeface="Times New Roman" pitchFamily="18" charset="0"/>
              <a:ea typeface="ＭＳ Ｐゴシック" pitchFamily="34" charset="-128"/>
            </a:endParaRPr>
          </a:p>
          <a:p>
            <a:r>
              <a:rPr lang="en-GB" baseline="0" noProof="0" dirty="0">
                <a:latin typeface="Times New Roman" pitchFamily="18" charset="0"/>
                <a:ea typeface="ＭＳ Ｐゴシック" pitchFamily="34" charset="-128"/>
              </a:rPr>
              <a:t>Depending on the diffusion length </a:t>
            </a:r>
            <a:r>
              <a:rPr lang="en-GB" baseline="0" noProof="0" dirty="0" err="1">
                <a:latin typeface="Times New Roman" pitchFamily="18" charset="0"/>
                <a:ea typeface="ＭＳ Ｐゴシック" pitchFamily="34" charset="-128"/>
              </a:rPr>
              <a:t>varsus</a:t>
            </a:r>
            <a:r>
              <a:rPr lang="en-GB" baseline="0" noProof="0" dirty="0">
                <a:latin typeface="Times New Roman" pitchFamily="18" charset="0"/>
                <a:ea typeface="ＭＳ Ｐゴシック" pitchFamily="34" charset="-128"/>
              </a:rPr>
              <a:t> the </a:t>
            </a:r>
            <a:r>
              <a:rPr lang="en-GB" baseline="0" noProof="0" dirty="0" err="1">
                <a:latin typeface="Times New Roman" pitchFamily="18" charset="0"/>
                <a:ea typeface="ＭＳ Ｐゴシック" pitchFamily="34" charset="-128"/>
              </a:rPr>
              <a:t>absortion</a:t>
            </a:r>
            <a:r>
              <a:rPr lang="en-GB" baseline="0" noProof="0" dirty="0">
                <a:latin typeface="Times New Roman" pitchFamily="18" charset="0"/>
                <a:ea typeface="ＭＳ Ｐゴシック" pitchFamily="34" charset="-128"/>
              </a:rPr>
              <a:t> coefficient.</a:t>
            </a:r>
          </a:p>
          <a:p>
            <a:endParaRPr lang="en-GB" baseline="0" noProof="0" dirty="0">
              <a:latin typeface="Times New Roman" pitchFamily="18" charset="0"/>
              <a:ea typeface="ＭＳ Ｐゴシック" pitchFamily="34" charset="-128"/>
            </a:endParaRPr>
          </a:p>
          <a:p>
            <a:endParaRPr lang="en-GB" noProof="0" dirty="0">
              <a:latin typeface="Times New Roman" pitchFamily="18"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battery examples </a:t>
            </a:r>
            <a:r>
              <a:rPr lang="en-US" b="1" dirty="0" err="1"/>
              <a:t>shouwed</a:t>
            </a:r>
            <a:r>
              <a:rPr lang="en-US" b="1" dirty="0"/>
              <a:t> the methodology development.</a:t>
            </a:r>
          </a:p>
          <a:p>
            <a:r>
              <a:rPr lang="en-US" b="1" dirty="0"/>
              <a:t>An example from light to electrical </a:t>
            </a:r>
            <a:r>
              <a:rPr lang="en-US" b="1" dirty="0" err="1"/>
              <a:t>enery</a:t>
            </a:r>
            <a:r>
              <a:rPr lang="en-US" b="1" dirty="0"/>
              <a:t> conversion using dye molecules.</a:t>
            </a:r>
          </a:p>
          <a:p>
            <a:endParaRPr lang="en-US" dirty="0"/>
          </a:p>
          <a:p>
            <a:r>
              <a:rPr lang="en-US" dirty="0"/>
              <a:t>The</a:t>
            </a:r>
            <a:r>
              <a:rPr lang="en-US" baseline="0" dirty="0"/>
              <a:t> dye- absorbing </a:t>
            </a:r>
            <a:r>
              <a:rPr lang="en-US" baseline="0" dirty="0" err="1"/>
              <a:t>vissible</a:t>
            </a:r>
            <a:r>
              <a:rPr lang="en-US" baseline="0" dirty="0"/>
              <a:t> </a:t>
            </a:r>
            <a:r>
              <a:rPr lang="en-US" baseline="0" dirty="0" err="1"/>
              <a:t>ligt</a:t>
            </a:r>
            <a:r>
              <a:rPr lang="en-US" baseline="0" dirty="0"/>
              <a:t> is the key component in this system and we have </a:t>
            </a:r>
            <a:r>
              <a:rPr lang="en-US" baseline="0" dirty="0" err="1"/>
              <a:t>invetigatd</a:t>
            </a:r>
            <a:r>
              <a:rPr lang="en-US" baseline="0" dirty="0"/>
              <a:t>  </a:t>
            </a:r>
            <a:r>
              <a:rPr lang="en-US" baseline="0" dirty="0" err="1"/>
              <a:t>forst</a:t>
            </a:r>
            <a:r>
              <a:rPr lang="en-US" baseline="0" dirty="0"/>
              <a:t> its structure at the surface – interface structure.</a:t>
            </a:r>
          </a:p>
          <a:p>
            <a:r>
              <a:rPr lang="en-US" baseline="0" dirty="0"/>
              <a:t> By measuring model systems. </a:t>
            </a:r>
            <a:r>
              <a:rPr lang="en-US" baseline="0" dirty="0" err="1"/>
              <a:t>AUndersting</a:t>
            </a:r>
            <a:r>
              <a:rPr lang="en-US" baseline="0" dirty="0"/>
              <a:t> the structure of molecules at. </a:t>
            </a:r>
          </a:p>
          <a:p>
            <a:r>
              <a:rPr lang="en-US" baseline="0" dirty="0"/>
              <a:t>Based on this Investigate </a:t>
            </a:r>
            <a:r>
              <a:rPr lang="en-US" baseline="0" dirty="0" err="1"/>
              <a:t>mor</a:t>
            </a:r>
            <a:r>
              <a:rPr lang="en-US" baseline="0" dirty="0"/>
              <a:t> COMPLEX systems with dye molecules </a:t>
            </a:r>
            <a:r>
              <a:rPr lang="en-US" baseline="0" dirty="0" err="1"/>
              <a:t>onnaonostructured</a:t>
            </a:r>
            <a:r>
              <a:rPr lang="en-US" baseline="0" dirty="0"/>
              <a:t> surfaces</a:t>
            </a:r>
          </a:p>
          <a:p>
            <a:r>
              <a:rPr lang="en-US" baseline="0" dirty="0"/>
              <a:t>And then expose these </a:t>
            </a:r>
            <a:r>
              <a:rPr lang="en-US" baseline="0" dirty="0" err="1"/>
              <a:t>surfeces</a:t>
            </a:r>
            <a:r>
              <a:rPr lang="en-US" baseline="0" dirty="0"/>
              <a:t> to liquids we can </a:t>
            </a:r>
            <a:r>
              <a:rPr lang="en-US" baseline="0" dirty="0" err="1"/>
              <a:t>undesrstand</a:t>
            </a:r>
            <a:r>
              <a:rPr lang="en-US" baseline="0" dirty="0"/>
              <a:t> the structure of real/applied interfaces.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7</a:t>
            </a:fld>
            <a:endParaRPr lang="en-US"/>
          </a:p>
        </p:txBody>
      </p:sp>
    </p:spTree>
    <p:extLst>
      <p:ext uri="{BB962C8B-B14F-4D97-AF65-F5344CB8AC3E}">
        <p14:creationId xmlns:p14="http://schemas.microsoft.com/office/powerpoint/2010/main" val="1001857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dirty="0" err="1"/>
              <a:t>sam</a:t>
            </a:r>
            <a:r>
              <a:rPr lang="en-US" dirty="0"/>
              <a:t> manner.</a:t>
            </a:r>
          </a:p>
          <a:p>
            <a:endParaRPr lang="en-US" dirty="0"/>
          </a:p>
          <a:p>
            <a:r>
              <a:rPr lang="en-US" dirty="0"/>
              <a:t>Similarly.</a:t>
            </a:r>
          </a:p>
          <a:p>
            <a:endParaRPr lang="en-US" dirty="0"/>
          </a:p>
          <a:p>
            <a:r>
              <a:rPr lang="en-US" dirty="0"/>
              <a:t>Investigating</a:t>
            </a:r>
            <a:r>
              <a:rPr lang="en-US" baseline="0" dirty="0"/>
              <a:t> valence levels.</a:t>
            </a:r>
          </a:p>
          <a:p>
            <a:r>
              <a:rPr lang="en-US" baseline="0" dirty="0"/>
              <a:t>Information about the energy matching.</a:t>
            </a:r>
          </a:p>
          <a:p>
            <a:endParaRPr lang="en-US" baseline="0" dirty="0"/>
          </a:p>
          <a:p>
            <a:r>
              <a:rPr lang="en-US" baseline="0" dirty="0"/>
              <a:t>Simple systems</a:t>
            </a:r>
          </a:p>
          <a:p>
            <a:r>
              <a:rPr lang="en-US" baseline="0" dirty="0"/>
              <a:t>VBE, HOMO LEVEL and </a:t>
            </a:r>
            <a:r>
              <a:rPr lang="en-US" baseline="0" dirty="0" err="1"/>
              <a:t>trapstates</a:t>
            </a:r>
            <a:r>
              <a:rPr lang="en-US" baseline="0" dirty="0"/>
              <a:t>.</a:t>
            </a:r>
          </a:p>
          <a:p>
            <a:endParaRPr lang="en-US" baseline="0" dirty="0"/>
          </a:p>
          <a:p>
            <a:r>
              <a:rPr lang="en-US" baseline="0" dirty="0"/>
              <a:t>Comparing complex systems Understand how molecular design changes these energy </a:t>
            </a:r>
            <a:r>
              <a:rPr lang="en-US" baseline="0" dirty="0" err="1"/>
              <a:t>levels,fintuning</a:t>
            </a:r>
            <a:r>
              <a:rPr lang="en-US" baseline="0" dirty="0"/>
              <a:t> and </a:t>
            </a:r>
            <a:r>
              <a:rPr lang="en-US" baseline="0" dirty="0" err="1"/>
              <a:t>finaly</a:t>
            </a:r>
            <a:r>
              <a:rPr lang="en-US" baseline="0" dirty="0"/>
              <a:t> </a:t>
            </a:r>
            <a:r>
              <a:rPr lang="en-US" baseline="0" dirty="0" err="1"/>
              <a:t>aproch</a:t>
            </a:r>
            <a:r>
              <a:rPr lang="en-US" baseline="0" dirty="0"/>
              <a:t>  </a:t>
            </a:r>
            <a:r>
              <a:rPr lang="en-US" baseline="0" dirty="0" err="1"/>
              <a:t>realsystems</a:t>
            </a:r>
            <a:r>
              <a:rPr lang="en-US" baseline="0" dirty="0"/>
              <a:t> measuring under </a:t>
            </a:r>
            <a:r>
              <a:rPr lang="en-US" baseline="0" dirty="0" err="1"/>
              <a:t>highe</a:t>
            </a:r>
            <a:r>
              <a:rPr lang="en-US" baseline="0" dirty="0"/>
              <a:t> </a:t>
            </a:r>
            <a:r>
              <a:rPr lang="en-US" baseline="0" dirty="0" err="1"/>
              <a:t>presure</a:t>
            </a:r>
            <a:r>
              <a:rPr lang="en-US" baseline="0" dirty="0"/>
              <a:t> with e.g. water understand what happens in real systems.</a:t>
            </a:r>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8</a:t>
            </a:fld>
            <a:endParaRPr lang="en-US"/>
          </a:p>
        </p:txBody>
      </p:sp>
    </p:spTree>
    <p:extLst>
      <p:ext uri="{BB962C8B-B14F-4D97-AF65-F5344CB8AC3E}">
        <p14:creationId xmlns:p14="http://schemas.microsoft.com/office/powerpoint/2010/main" val="1885128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p:cNvSpPr>
            <a:spLocks noGrp="1" noRot="1" noChangeAspect="1" noChangeArrowheads="1" noTextEdit="1"/>
          </p:cNvSpPr>
          <p:nvPr>
            <p:ph type="sldImg"/>
          </p:nvPr>
        </p:nvSpPr>
        <p:spPr>
          <a:xfrm>
            <a:off x="1419225" y="631825"/>
            <a:ext cx="4211638" cy="3157538"/>
          </a:xfrm>
          <a:solidFill>
            <a:srgbClr val="FFFFFF"/>
          </a:solidFill>
          <a:ln/>
        </p:spPr>
      </p:sp>
      <p:sp>
        <p:nvSpPr>
          <p:cNvPr id="54275" name="Rectangle 2"/>
          <p:cNvSpPr>
            <a:spLocks noGrp="1" noChangeArrowheads="1"/>
          </p:cNvSpPr>
          <p:nvPr>
            <p:ph type="body" idx="1"/>
          </p:nvPr>
        </p:nvSpPr>
        <p:spPr>
          <a:xfrm>
            <a:off x="704265" y="4000500"/>
            <a:ext cx="5640651" cy="3789485"/>
          </a:xfrm>
          <a:noFill/>
          <a:ln/>
        </p:spPr>
        <p:txBody>
          <a:bodyPr wrap="none" anchor="ctr"/>
          <a:lstStyle/>
          <a:p>
            <a:endParaRPr lang="sv-SE">
              <a:latin typeface="Times New Roman" pitchFamily="18"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our spectroscopy in a more advance way.</a:t>
            </a:r>
          </a:p>
          <a:p>
            <a:r>
              <a:rPr lang="en-US" dirty="0"/>
              <a:t>The electron that move around is sometimes </a:t>
            </a:r>
            <a:r>
              <a:rPr lang="en-US" dirty="0" err="1"/>
              <a:t>refered</a:t>
            </a:r>
            <a:r>
              <a:rPr lang="en-US" dirty="0"/>
              <a:t> to as the HOMO</a:t>
            </a:r>
          </a:p>
          <a:p>
            <a:r>
              <a:rPr lang="en-US" dirty="0"/>
              <a:t>Were is this HOMO electron. The</a:t>
            </a:r>
            <a:r>
              <a:rPr lang="en-US" baseline="0" dirty="0"/>
              <a:t> </a:t>
            </a:r>
            <a:r>
              <a:rPr lang="en-US" baseline="0" dirty="0" err="1"/>
              <a:t>Experimentaly</a:t>
            </a:r>
            <a:r>
              <a:rPr lang="en-US" baseline="0" dirty="0"/>
              <a:t> that the HOMO level is distributed at the </a:t>
            </a:r>
            <a:r>
              <a:rPr lang="en-US" baseline="0" dirty="0" err="1"/>
              <a:t>metalic</a:t>
            </a:r>
            <a:r>
              <a:rPr lang="en-US" baseline="0" dirty="0"/>
              <a:t> </a:t>
            </a:r>
            <a:r>
              <a:rPr lang="en-US" baseline="0" dirty="0" err="1"/>
              <a:t>centar</a:t>
            </a:r>
            <a:r>
              <a:rPr lang="en-US" baseline="0" dirty="0"/>
              <a:t> and at the </a:t>
            </a:r>
            <a:r>
              <a:rPr lang="en-US" baseline="0" dirty="0" err="1"/>
              <a:t>Supher</a:t>
            </a:r>
            <a:r>
              <a:rPr lang="en-US" baseline="0" dirty="0"/>
              <a:t> </a:t>
            </a:r>
            <a:r>
              <a:rPr lang="en-US" baseline="0" dirty="0" err="1"/>
              <a:t>lignands</a:t>
            </a:r>
            <a:r>
              <a:rPr lang="en-US" baseline="0" dirty="0"/>
              <a:t>. Sticking out from the surface. </a:t>
            </a:r>
            <a:endParaRPr lang="en-US" dirty="0"/>
          </a:p>
          <a:p>
            <a:endParaRPr lang="en-US" dirty="0"/>
          </a:p>
          <a:p>
            <a:endParaRPr lang="en-US" dirty="0"/>
          </a:p>
          <a:p>
            <a:r>
              <a:rPr lang="en-US" dirty="0"/>
              <a:t>We can do more advanced spectroscopy were we by selection of energies can investigate how particular atoms</a:t>
            </a:r>
            <a:r>
              <a:rPr lang="en-US" baseline="0" dirty="0"/>
              <a:t> </a:t>
            </a:r>
            <a:r>
              <a:rPr lang="en-US" baseline="0" dirty="0" err="1"/>
              <a:t>conmtribut</a:t>
            </a:r>
            <a:r>
              <a:rPr lang="en-US" baseline="0" dirty="0"/>
              <a:t> to the valence level or </a:t>
            </a:r>
            <a:r>
              <a:rPr lang="en-US" baseline="0" dirty="0" err="1"/>
              <a:t>specificvaly</a:t>
            </a:r>
            <a:r>
              <a:rPr lang="en-US" baseline="0" dirty="0"/>
              <a:t> the HOMO level which is the </a:t>
            </a:r>
            <a:r>
              <a:rPr lang="en-US" baseline="0" dirty="0" err="1"/>
              <a:t>lectron</a:t>
            </a:r>
            <a:r>
              <a:rPr lang="en-US" baseline="0" dirty="0"/>
              <a:t> with the smallest binding energy, the electron that interact with light in a solar cell and then move around.</a:t>
            </a:r>
          </a:p>
          <a:p>
            <a:endParaRPr lang="en-US" dirty="0"/>
          </a:p>
          <a:p>
            <a:r>
              <a:rPr lang="en-US" dirty="0"/>
              <a:t>For example nitrogen DARK </a:t>
            </a:r>
            <a:r>
              <a:rPr lang="en-US" dirty="0" err="1"/>
              <a:t>blu</a:t>
            </a:r>
            <a:r>
              <a:rPr lang="en-US" dirty="0"/>
              <a:t> atoms her and ruthenium and Ruthenium levels here AND the &lt;</a:t>
            </a:r>
            <a:r>
              <a:rPr lang="en-US" dirty="0" err="1"/>
              <a:t>lIGHT</a:t>
            </a:r>
            <a:r>
              <a:rPr lang="en-US" dirty="0"/>
              <a:t> BLUE. Get</a:t>
            </a:r>
          </a:p>
          <a:p>
            <a:endParaRPr lang="en-US" dirty="0"/>
          </a:p>
          <a:p>
            <a:r>
              <a:rPr lang="en-US" dirty="0"/>
              <a:t>A state with a LONG lifetime</a:t>
            </a:r>
          </a:p>
          <a:p>
            <a:endParaRPr lang="en-US" dirty="0"/>
          </a:p>
          <a:p>
            <a:endParaRPr lang="en-US" dirty="0"/>
          </a:p>
          <a:p>
            <a:endParaRPr lang="en-US" dirty="0"/>
          </a:p>
          <a:p>
            <a:r>
              <a:rPr lang="en-US" dirty="0" err="1"/>
              <a:t>Lonfg</a:t>
            </a:r>
            <a:r>
              <a:rPr lang="en-US" dirty="0"/>
              <a:t> </a:t>
            </a:r>
            <a:r>
              <a:rPr lang="en-US" dirty="0" err="1"/>
              <a:t>lifetiem</a:t>
            </a:r>
            <a:endParaRPr lang="en-US" dirty="0"/>
          </a:p>
        </p:txBody>
      </p:sp>
      <p:sp>
        <p:nvSpPr>
          <p:cNvPr id="4" name="Slide Number Placeholder 3"/>
          <p:cNvSpPr>
            <a:spLocks noGrp="1"/>
          </p:cNvSpPr>
          <p:nvPr>
            <p:ph type="sldNum" sz="quarter" idx="10"/>
          </p:nvPr>
        </p:nvSpPr>
        <p:spPr/>
        <p:txBody>
          <a:bodyPr/>
          <a:lstStyle/>
          <a:p>
            <a:fld id="{A51407A5-D0D3-304E-BE2C-AAA75DCF8358}" type="slidenum">
              <a:rPr lang="en-US" smtClean="0"/>
              <a:t>13</a:t>
            </a:fld>
            <a:endParaRPr lang="en-US"/>
          </a:p>
        </p:txBody>
      </p:sp>
    </p:spTree>
    <p:extLst>
      <p:ext uri="{BB962C8B-B14F-4D97-AF65-F5344CB8AC3E}">
        <p14:creationId xmlns:p14="http://schemas.microsoft.com/office/powerpoint/2010/main" val="2730009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normAutofit/>
          </a:bodyPr>
          <a:lstStyle>
            <a:lvl1pPr algn="ctr">
              <a:defRPr sz="4400">
                <a:latin typeface="Arial" pitchFamily="34" charset="0"/>
                <a:cs typeface="Arial" pitchFamily="34" charset="0"/>
              </a:defRPr>
            </a:lvl1pPr>
          </a:lstStyle>
          <a:p>
            <a:r>
              <a:rPr lang="sv-SE" dirty="0"/>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här för att ändra format på underrubrik i bakgrunden</a:t>
            </a:r>
          </a:p>
        </p:txBody>
      </p:sp>
      <p:sp>
        <p:nvSpPr>
          <p:cNvPr id="4" name="Platshållare för datum 3"/>
          <p:cNvSpPr>
            <a:spLocks noGrp="1"/>
          </p:cNvSpPr>
          <p:nvPr>
            <p:ph type="dt" sz="half" idx="10"/>
          </p:nvPr>
        </p:nvSpPr>
        <p:spPr/>
        <p:txBody>
          <a:bodyPr/>
          <a:lstStyle>
            <a:lvl1pPr>
              <a:defRPr>
                <a:latin typeface="Arial" pitchFamily="34" charset="0"/>
                <a:cs typeface="Arial" pitchFamily="34" charset="0"/>
              </a:defRPr>
            </a:lvl1pPr>
          </a:lstStyle>
          <a:p>
            <a:fld id="{D4D0BB35-49B1-4A9E-BF2B-3D4542905BD1}" type="datetimeFigureOut">
              <a:rPr lang="sv-SE" smtClean="0"/>
              <a:t>2018-04-11</a:t>
            </a:fld>
            <a:endParaRPr lang="sv-SE"/>
          </a:p>
        </p:txBody>
      </p:sp>
      <p:sp>
        <p:nvSpPr>
          <p:cNvPr id="5" name="Platshållare för sidfot 4"/>
          <p:cNvSpPr>
            <a:spLocks noGrp="1"/>
          </p:cNvSpPr>
          <p:nvPr>
            <p:ph type="ftr" sz="quarter" idx="11"/>
          </p:nvPr>
        </p:nvSpPr>
        <p:spPr/>
        <p:txBody>
          <a:bodyPr/>
          <a:lstStyle>
            <a:lvl1pPr>
              <a:defRPr>
                <a:latin typeface="Arial" pitchFamily="34" charset="0"/>
                <a:cs typeface="Arial" pitchFamily="34" charset="0"/>
              </a:defRPr>
            </a:lvl1pPr>
          </a:lstStyle>
          <a:p>
            <a:endParaRPr lang="sv-SE"/>
          </a:p>
        </p:txBody>
      </p:sp>
      <p:sp>
        <p:nvSpPr>
          <p:cNvPr id="6" name="Platshållare för bildnummer 5"/>
          <p:cNvSpPr>
            <a:spLocks noGrp="1"/>
          </p:cNvSpPr>
          <p:nvPr>
            <p:ph type="sldNum" sz="quarter" idx="12"/>
          </p:nvPr>
        </p:nvSpPr>
        <p:spPr/>
        <p:txBody>
          <a:bodyPr/>
          <a:lstStyle>
            <a:lvl1pPr>
              <a:defRPr>
                <a:latin typeface="Arial" pitchFamily="34" charset="0"/>
                <a:cs typeface="Arial" pitchFamily="34" charset="0"/>
              </a:defRPr>
            </a:lvl1pPr>
          </a:lstStyle>
          <a:p>
            <a:fld id="{442D8877-4C7F-427A-9C07-12C41EAEE3A4}" type="slidenum">
              <a:rPr lang="sv-SE" smtClean="0"/>
              <a:t>‹#›</a:t>
            </a:fld>
            <a:endParaRPr lang="sv-SE"/>
          </a:p>
        </p:txBody>
      </p:sp>
    </p:spTree>
    <p:extLst>
      <p:ext uri="{BB962C8B-B14F-4D97-AF65-F5344CB8AC3E}">
        <p14:creationId xmlns:p14="http://schemas.microsoft.com/office/powerpoint/2010/main" val="910472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2051720" y="274638"/>
            <a:ext cx="6635080" cy="1143000"/>
          </a:xfrm>
        </p:spPr>
        <p:txBody>
          <a:bodyPr>
            <a:normAutofit/>
          </a:bodyPr>
          <a:lstStyle>
            <a:lvl1pPr>
              <a:defRPr sz="3600">
                <a:latin typeface="Arial" pitchFamily="34" charset="0"/>
                <a:cs typeface="Arial" pitchFamily="34" charset="0"/>
              </a:defRPr>
            </a:lvl1pPr>
          </a:lstStyle>
          <a:p>
            <a:r>
              <a:rPr lang="sv-SE"/>
              <a:t>Klicka här för att ändra format</a:t>
            </a:r>
          </a:p>
        </p:txBody>
      </p:sp>
      <p:sp>
        <p:nvSpPr>
          <p:cNvPr id="3" name="Platshållare för lodrät text 2"/>
          <p:cNvSpPr>
            <a:spLocks noGrp="1"/>
          </p:cNvSpPr>
          <p:nvPr>
            <p:ph type="body" orient="vert" idx="1"/>
          </p:nvPr>
        </p:nvSpPr>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itchFamily="34" charset="0"/>
                <a:cs typeface="Arial" pitchFamily="34" charset="0"/>
              </a:defRPr>
            </a:lvl1pPr>
          </a:lstStyle>
          <a:p>
            <a:fld id="{D4D0BB35-49B1-4A9E-BF2B-3D4542905BD1}" type="datetimeFigureOut">
              <a:rPr lang="sv-SE" smtClean="0"/>
              <a:t>2018-04-11</a:t>
            </a:fld>
            <a:endParaRPr lang="sv-SE"/>
          </a:p>
        </p:txBody>
      </p:sp>
      <p:sp>
        <p:nvSpPr>
          <p:cNvPr id="5" name="Platshållare för sidfot 4"/>
          <p:cNvSpPr>
            <a:spLocks noGrp="1"/>
          </p:cNvSpPr>
          <p:nvPr>
            <p:ph type="ftr" sz="quarter" idx="11"/>
          </p:nvPr>
        </p:nvSpPr>
        <p:spPr/>
        <p:txBody>
          <a:bodyPr/>
          <a:lstStyle>
            <a:lvl1pPr>
              <a:defRPr>
                <a:latin typeface="Arial" pitchFamily="34" charset="0"/>
                <a:cs typeface="Arial" pitchFamily="34" charset="0"/>
              </a:defRPr>
            </a:lvl1pPr>
          </a:lstStyle>
          <a:p>
            <a:endParaRPr lang="sv-SE"/>
          </a:p>
        </p:txBody>
      </p:sp>
      <p:sp>
        <p:nvSpPr>
          <p:cNvPr id="6" name="Platshållare för bildnummer 5"/>
          <p:cNvSpPr>
            <a:spLocks noGrp="1"/>
          </p:cNvSpPr>
          <p:nvPr>
            <p:ph type="sldNum" sz="quarter" idx="12"/>
          </p:nvPr>
        </p:nvSpPr>
        <p:spPr/>
        <p:txBody>
          <a:bodyPr/>
          <a:lstStyle>
            <a:lvl1pPr>
              <a:defRPr>
                <a:latin typeface="Arial" pitchFamily="34" charset="0"/>
                <a:cs typeface="Arial" pitchFamily="34" charset="0"/>
              </a:defRPr>
            </a:lvl1pPr>
          </a:lstStyle>
          <a:p>
            <a:fld id="{442D8877-4C7F-427A-9C07-12C41EAEE3A4}" type="slidenum">
              <a:rPr lang="sv-SE" smtClean="0"/>
              <a:t>‹#›</a:t>
            </a:fld>
            <a:endParaRPr lang="sv-SE"/>
          </a:p>
        </p:txBody>
      </p:sp>
    </p:spTree>
    <p:extLst>
      <p:ext uri="{BB962C8B-B14F-4D97-AF65-F5344CB8AC3E}">
        <p14:creationId xmlns:p14="http://schemas.microsoft.com/office/powerpoint/2010/main" val="3483912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normAutofit/>
          </a:bodyPr>
          <a:lstStyle>
            <a:lvl1pPr>
              <a:defRPr sz="3600">
                <a:latin typeface="Arial" pitchFamily="34" charset="0"/>
                <a:cs typeface="Arial" pitchFamily="34" charset="0"/>
              </a:defRPr>
            </a:lvl1pPr>
          </a:lstStyle>
          <a:p>
            <a:r>
              <a:rPr lang="sv-SE"/>
              <a:t>Klicka här för att ändra format</a:t>
            </a:r>
            <a:endParaRPr lang="sv-SE" dirty="0"/>
          </a:p>
        </p:txBody>
      </p:sp>
      <p:sp>
        <p:nvSpPr>
          <p:cNvPr id="3" name="Platshållare för lodrät text 2"/>
          <p:cNvSpPr>
            <a:spLocks noGrp="1"/>
          </p:cNvSpPr>
          <p:nvPr>
            <p:ph type="body" orient="vert" idx="1"/>
          </p:nvPr>
        </p:nvSpPr>
        <p:spPr>
          <a:xfrm>
            <a:off x="457200" y="27463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atin typeface="Arial" pitchFamily="34" charset="0"/>
                <a:cs typeface="Arial" pitchFamily="34" charset="0"/>
              </a:defRPr>
            </a:lvl1pPr>
          </a:lstStyle>
          <a:p>
            <a:fld id="{D4D0BB35-49B1-4A9E-BF2B-3D4542905BD1}" type="datetimeFigureOut">
              <a:rPr lang="sv-SE" smtClean="0"/>
              <a:t>2018-04-11</a:t>
            </a:fld>
            <a:endParaRPr lang="sv-SE"/>
          </a:p>
        </p:txBody>
      </p:sp>
      <p:sp>
        <p:nvSpPr>
          <p:cNvPr id="5" name="Platshållare för sidfot 4"/>
          <p:cNvSpPr>
            <a:spLocks noGrp="1"/>
          </p:cNvSpPr>
          <p:nvPr>
            <p:ph type="ftr" sz="quarter" idx="11"/>
          </p:nvPr>
        </p:nvSpPr>
        <p:spPr/>
        <p:txBody>
          <a:bodyPr/>
          <a:lstStyle>
            <a:lvl1pPr>
              <a:defRPr>
                <a:latin typeface="Arial" pitchFamily="34" charset="0"/>
                <a:cs typeface="Arial" pitchFamily="34" charset="0"/>
              </a:defRPr>
            </a:lvl1pPr>
          </a:lstStyle>
          <a:p>
            <a:endParaRPr lang="sv-SE"/>
          </a:p>
        </p:txBody>
      </p:sp>
      <p:sp>
        <p:nvSpPr>
          <p:cNvPr id="6" name="Platshållare för bildnummer 5"/>
          <p:cNvSpPr>
            <a:spLocks noGrp="1"/>
          </p:cNvSpPr>
          <p:nvPr>
            <p:ph type="sldNum" sz="quarter" idx="12"/>
          </p:nvPr>
        </p:nvSpPr>
        <p:spPr/>
        <p:txBody>
          <a:bodyPr/>
          <a:lstStyle>
            <a:lvl1pPr>
              <a:defRPr>
                <a:latin typeface="Arial" pitchFamily="34" charset="0"/>
                <a:cs typeface="Arial" pitchFamily="34" charset="0"/>
              </a:defRPr>
            </a:lvl1pPr>
          </a:lstStyle>
          <a:p>
            <a:fld id="{442D8877-4C7F-427A-9C07-12C41EAEE3A4}" type="slidenum">
              <a:rPr lang="sv-SE" smtClean="0"/>
              <a:t>‹#›</a:t>
            </a:fld>
            <a:endParaRPr lang="sv-SE"/>
          </a:p>
        </p:txBody>
      </p:sp>
    </p:spTree>
    <p:extLst>
      <p:ext uri="{BB962C8B-B14F-4D97-AF65-F5344CB8AC3E}">
        <p14:creationId xmlns:p14="http://schemas.microsoft.com/office/powerpoint/2010/main" val="421721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979712" y="485800"/>
            <a:ext cx="6707088" cy="1143000"/>
          </a:xfrm>
        </p:spPr>
        <p:txBody>
          <a:bodyPr>
            <a:normAutofit/>
          </a:bodyPr>
          <a:lstStyle>
            <a:lvl1pPr algn="r">
              <a:defRPr sz="3600">
                <a:latin typeface="Arial" pitchFamily="34" charset="0"/>
                <a:cs typeface="Arial" pitchFamily="34" charset="0"/>
              </a:defRPr>
            </a:lvl1pPr>
          </a:lstStyle>
          <a:p>
            <a:r>
              <a:rPr lang="sv-SE"/>
              <a:t>Klicka här för att ändra format</a:t>
            </a:r>
          </a:p>
        </p:txBody>
      </p:sp>
      <p:sp>
        <p:nvSpPr>
          <p:cNvPr id="3" name="Platshållare för innehåll 2"/>
          <p:cNvSpPr>
            <a:spLocks noGrp="1"/>
          </p:cNvSpPr>
          <p:nvPr>
            <p:ph idx="1"/>
          </p:nvPr>
        </p:nvSpPr>
        <p:spPr/>
        <p:txBody>
          <a:bodyPr>
            <a:norm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lvl1pPr>
              <a:defRPr>
                <a:latin typeface="Arial" pitchFamily="34" charset="0"/>
                <a:cs typeface="Arial" pitchFamily="34" charset="0"/>
              </a:defRPr>
            </a:lvl1pPr>
          </a:lstStyle>
          <a:p>
            <a:fld id="{D4D0BB35-49B1-4A9E-BF2B-3D4542905BD1}" type="datetimeFigureOut">
              <a:rPr lang="sv-SE" smtClean="0"/>
              <a:t>2018-04-11</a:t>
            </a:fld>
            <a:endParaRPr lang="sv-SE"/>
          </a:p>
        </p:txBody>
      </p:sp>
      <p:sp>
        <p:nvSpPr>
          <p:cNvPr id="5" name="Platshållare för sidfot 4"/>
          <p:cNvSpPr>
            <a:spLocks noGrp="1"/>
          </p:cNvSpPr>
          <p:nvPr>
            <p:ph type="ftr" sz="quarter" idx="11"/>
          </p:nvPr>
        </p:nvSpPr>
        <p:spPr/>
        <p:txBody>
          <a:bodyPr/>
          <a:lstStyle>
            <a:lvl1pPr>
              <a:defRPr>
                <a:latin typeface="Arial" pitchFamily="34" charset="0"/>
                <a:cs typeface="Arial" pitchFamily="34" charset="0"/>
              </a:defRPr>
            </a:lvl1pPr>
          </a:lstStyle>
          <a:p>
            <a:endParaRPr lang="sv-SE"/>
          </a:p>
        </p:txBody>
      </p:sp>
      <p:sp>
        <p:nvSpPr>
          <p:cNvPr id="6" name="Platshållare för bildnummer 5"/>
          <p:cNvSpPr>
            <a:spLocks noGrp="1"/>
          </p:cNvSpPr>
          <p:nvPr>
            <p:ph type="sldNum" sz="quarter" idx="12"/>
          </p:nvPr>
        </p:nvSpPr>
        <p:spPr/>
        <p:txBody>
          <a:bodyPr/>
          <a:lstStyle>
            <a:lvl1pPr>
              <a:defRPr>
                <a:latin typeface="Arial" pitchFamily="34" charset="0"/>
                <a:cs typeface="Arial" pitchFamily="34" charset="0"/>
              </a:defRPr>
            </a:lvl1pPr>
          </a:lstStyle>
          <a:p>
            <a:fld id="{442D8877-4C7F-427A-9C07-12C41EAEE3A4}" type="slidenum">
              <a:rPr lang="sv-SE" smtClean="0"/>
              <a:t>‹#›</a:t>
            </a:fld>
            <a:endParaRPr lang="sv-SE"/>
          </a:p>
        </p:txBody>
      </p:sp>
    </p:spTree>
    <p:extLst>
      <p:ext uri="{BB962C8B-B14F-4D97-AF65-F5344CB8AC3E}">
        <p14:creationId xmlns:p14="http://schemas.microsoft.com/office/powerpoint/2010/main" val="321864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atin typeface="Arial" pitchFamily="34" charset="0"/>
                <a:cs typeface="Arial" pitchFamily="34" charset="0"/>
              </a:defRPr>
            </a:lvl1pPr>
          </a:lstStyle>
          <a:p>
            <a:fld id="{D4D0BB35-49B1-4A9E-BF2B-3D4542905BD1}" type="datetimeFigureOut">
              <a:rPr lang="sv-SE" smtClean="0"/>
              <a:t>2018-04-11</a:t>
            </a:fld>
            <a:endParaRPr lang="sv-SE"/>
          </a:p>
        </p:txBody>
      </p:sp>
      <p:sp>
        <p:nvSpPr>
          <p:cNvPr id="5" name="Platshållare för sidfot 4"/>
          <p:cNvSpPr>
            <a:spLocks noGrp="1"/>
          </p:cNvSpPr>
          <p:nvPr>
            <p:ph type="ftr" sz="quarter" idx="11"/>
          </p:nvPr>
        </p:nvSpPr>
        <p:spPr/>
        <p:txBody>
          <a:bodyPr/>
          <a:lstStyle>
            <a:lvl1pPr>
              <a:defRPr>
                <a:latin typeface="Arial" pitchFamily="34" charset="0"/>
                <a:cs typeface="Arial" pitchFamily="34" charset="0"/>
              </a:defRPr>
            </a:lvl1pPr>
          </a:lstStyle>
          <a:p>
            <a:endParaRPr lang="sv-SE"/>
          </a:p>
        </p:txBody>
      </p:sp>
      <p:sp>
        <p:nvSpPr>
          <p:cNvPr id="6" name="Platshållare för bildnummer 5"/>
          <p:cNvSpPr>
            <a:spLocks noGrp="1"/>
          </p:cNvSpPr>
          <p:nvPr>
            <p:ph type="sldNum" sz="quarter" idx="12"/>
          </p:nvPr>
        </p:nvSpPr>
        <p:spPr/>
        <p:txBody>
          <a:bodyPr/>
          <a:lstStyle/>
          <a:p>
            <a:fld id="{442D8877-4C7F-427A-9C07-12C41EAEE3A4}" type="slidenum">
              <a:rPr lang="sv-SE" smtClean="0"/>
              <a:t>‹#›</a:t>
            </a:fld>
            <a:endParaRPr lang="sv-SE"/>
          </a:p>
        </p:txBody>
      </p:sp>
    </p:spTree>
    <p:extLst>
      <p:ext uri="{BB962C8B-B14F-4D97-AF65-F5344CB8AC3E}">
        <p14:creationId xmlns:p14="http://schemas.microsoft.com/office/powerpoint/2010/main" val="1560332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1907704" y="485800"/>
            <a:ext cx="6779096" cy="1143000"/>
          </a:xfrm>
        </p:spPr>
        <p:txBody>
          <a:bodyPr>
            <a:normAutofit/>
          </a:bodyPr>
          <a:lstStyle>
            <a:lvl1pPr algn="r">
              <a:defRPr sz="3600">
                <a:latin typeface="Arial" pitchFamily="34" charset="0"/>
                <a:cs typeface="Arial" pitchFamily="34" charset="0"/>
              </a:defRPr>
            </a:lvl1p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norm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norm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lvl1pPr>
              <a:defRPr>
                <a:latin typeface="Arial" pitchFamily="34" charset="0"/>
                <a:cs typeface="Arial" pitchFamily="34" charset="0"/>
              </a:defRPr>
            </a:lvl1pPr>
          </a:lstStyle>
          <a:p>
            <a:fld id="{D4D0BB35-49B1-4A9E-BF2B-3D4542905BD1}" type="datetimeFigureOut">
              <a:rPr lang="sv-SE" smtClean="0"/>
              <a:t>2018-04-11</a:t>
            </a:fld>
            <a:endParaRPr lang="sv-SE"/>
          </a:p>
        </p:txBody>
      </p:sp>
      <p:sp>
        <p:nvSpPr>
          <p:cNvPr id="6" name="Platshållare för sidfot 5"/>
          <p:cNvSpPr>
            <a:spLocks noGrp="1"/>
          </p:cNvSpPr>
          <p:nvPr>
            <p:ph type="ftr" sz="quarter" idx="11"/>
          </p:nvPr>
        </p:nvSpPr>
        <p:spPr/>
        <p:txBody>
          <a:bodyPr/>
          <a:lstStyle>
            <a:lvl1pPr>
              <a:defRPr>
                <a:latin typeface="Arial" pitchFamily="34" charset="0"/>
                <a:cs typeface="Arial" pitchFamily="34" charset="0"/>
              </a:defRPr>
            </a:lvl1pPr>
          </a:lstStyle>
          <a:p>
            <a:endParaRPr lang="sv-SE"/>
          </a:p>
        </p:txBody>
      </p:sp>
      <p:sp>
        <p:nvSpPr>
          <p:cNvPr id="7" name="Platshållare för bildnummer 6"/>
          <p:cNvSpPr>
            <a:spLocks noGrp="1"/>
          </p:cNvSpPr>
          <p:nvPr>
            <p:ph type="sldNum" sz="quarter" idx="12"/>
          </p:nvPr>
        </p:nvSpPr>
        <p:spPr/>
        <p:txBody>
          <a:bodyPr/>
          <a:lstStyle>
            <a:lvl1pPr>
              <a:defRPr>
                <a:latin typeface="Arial" pitchFamily="34" charset="0"/>
                <a:cs typeface="Arial" pitchFamily="34" charset="0"/>
              </a:defRPr>
            </a:lvl1pPr>
          </a:lstStyle>
          <a:p>
            <a:fld id="{442D8877-4C7F-427A-9C07-12C41EAEE3A4}" type="slidenum">
              <a:rPr lang="sv-SE" smtClean="0"/>
              <a:t>‹#›</a:t>
            </a:fld>
            <a:endParaRPr lang="sv-SE"/>
          </a:p>
        </p:txBody>
      </p:sp>
    </p:spTree>
    <p:extLst>
      <p:ext uri="{BB962C8B-B14F-4D97-AF65-F5344CB8AC3E}">
        <p14:creationId xmlns:p14="http://schemas.microsoft.com/office/powerpoint/2010/main" val="418734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979712" y="485800"/>
            <a:ext cx="6707088" cy="1143000"/>
          </a:xfrm>
        </p:spPr>
        <p:txBody>
          <a:bodyPr>
            <a:normAutofit/>
          </a:bodyPr>
          <a:lstStyle>
            <a:lvl1pPr>
              <a:defRPr sz="3600">
                <a:latin typeface="Arial" pitchFamily="34" charset="0"/>
                <a:cs typeface="Arial" pitchFamily="34" charset="0"/>
              </a:defRPr>
            </a:lvl1pPr>
          </a:lstStyle>
          <a:p>
            <a:r>
              <a:rPr lang="sv-SE"/>
              <a:t>Klicka här för att ändra format</a:t>
            </a:r>
            <a:endParaRPr lang="sv-SE" dirty="0"/>
          </a:p>
        </p:txBody>
      </p:sp>
      <p:sp>
        <p:nvSpPr>
          <p:cNvPr id="3" name="Platshållare för text 2"/>
          <p:cNvSpPr>
            <a:spLocks noGrp="1"/>
          </p:cNvSpPr>
          <p:nvPr>
            <p:ph type="body" idx="1"/>
          </p:nvPr>
        </p:nvSpPr>
        <p:spPr>
          <a:xfrm>
            <a:off x="457200" y="170911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358032"/>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4645025" y="170911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358032"/>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lvl1pPr>
              <a:defRPr>
                <a:latin typeface="Arial" pitchFamily="34" charset="0"/>
                <a:cs typeface="Arial" pitchFamily="34" charset="0"/>
              </a:defRPr>
            </a:lvl1pPr>
          </a:lstStyle>
          <a:p>
            <a:fld id="{D4D0BB35-49B1-4A9E-BF2B-3D4542905BD1}" type="datetimeFigureOut">
              <a:rPr lang="sv-SE" smtClean="0"/>
              <a:t>2018-04-11</a:t>
            </a:fld>
            <a:endParaRPr lang="sv-SE"/>
          </a:p>
        </p:txBody>
      </p:sp>
      <p:sp>
        <p:nvSpPr>
          <p:cNvPr id="8" name="Platshållare för sidfot 7"/>
          <p:cNvSpPr>
            <a:spLocks noGrp="1"/>
          </p:cNvSpPr>
          <p:nvPr>
            <p:ph type="ftr" sz="quarter" idx="11"/>
          </p:nvPr>
        </p:nvSpPr>
        <p:spPr/>
        <p:txBody>
          <a:bodyPr/>
          <a:lstStyle>
            <a:lvl1pPr>
              <a:defRPr>
                <a:latin typeface="Arial" pitchFamily="34" charset="0"/>
                <a:cs typeface="Arial" pitchFamily="34" charset="0"/>
              </a:defRPr>
            </a:lvl1pPr>
          </a:lstStyle>
          <a:p>
            <a:endParaRPr lang="sv-SE"/>
          </a:p>
        </p:txBody>
      </p:sp>
      <p:sp>
        <p:nvSpPr>
          <p:cNvPr id="9" name="Platshållare för bildnummer 8"/>
          <p:cNvSpPr>
            <a:spLocks noGrp="1"/>
          </p:cNvSpPr>
          <p:nvPr>
            <p:ph type="sldNum" sz="quarter" idx="12"/>
          </p:nvPr>
        </p:nvSpPr>
        <p:spPr/>
        <p:txBody>
          <a:bodyPr/>
          <a:lstStyle>
            <a:lvl1pPr>
              <a:defRPr>
                <a:latin typeface="Arial" pitchFamily="34" charset="0"/>
                <a:cs typeface="Arial" pitchFamily="34" charset="0"/>
              </a:defRPr>
            </a:lvl1pPr>
          </a:lstStyle>
          <a:p>
            <a:fld id="{442D8877-4C7F-427A-9C07-12C41EAEE3A4}" type="slidenum">
              <a:rPr lang="sv-SE" smtClean="0"/>
              <a:t>‹#›</a:t>
            </a:fld>
            <a:endParaRPr lang="sv-SE"/>
          </a:p>
        </p:txBody>
      </p:sp>
    </p:spTree>
    <p:extLst>
      <p:ext uri="{BB962C8B-B14F-4D97-AF65-F5344CB8AC3E}">
        <p14:creationId xmlns:p14="http://schemas.microsoft.com/office/powerpoint/2010/main" val="147265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2051720" y="485800"/>
            <a:ext cx="6635080" cy="1143000"/>
          </a:xfrm>
        </p:spPr>
        <p:txBody>
          <a:bodyPr>
            <a:normAutofit/>
          </a:bodyPr>
          <a:lstStyle>
            <a:lvl1pPr>
              <a:defRPr sz="3600">
                <a:latin typeface="Arial" pitchFamily="34" charset="0"/>
                <a:cs typeface="Arial" pitchFamily="34" charset="0"/>
              </a:defRPr>
            </a:lvl1p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lvl1pPr>
              <a:defRPr>
                <a:latin typeface="Arial" pitchFamily="34" charset="0"/>
                <a:cs typeface="Arial" pitchFamily="34" charset="0"/>
              </a:defRPr>
            </a:lvl1pPr>
          </a:lstStyle>
          <a:p>
            <a:fld id="{D4D0BB35-49B1-4A9E-BF2B-3D4542905BD1}" type="datetimeFigureOut">
              <a:rPr lang="sv-SE" smtClean="0"/>
              <a:t>2018-04-11</a:t>
            </a:fld>
            <a:endParaRPr lang="sv-SE"/>
          </a:p>
        </p:txBody>
      </p:sp>
      <p:sp>
        <p:nvSpPr>
          <p:cNvPr id="4" name="Platshållare för sidfot 3"/>
          <p:cNvSpPr>
            <a:spLocks noGrp="1"/>
          </p:cNvSpPr>
          <p:nvPr>
            <p:ph type="ftr" sz="quarter" idx="11"/>
          </p:nvPr>
        </p:nvSpPr>
        <p:spPr/>
        <p:txBody>
          <a:bodyPr/>
          <a:lstStyle>
            <a:lvl1pPr>
              <a:defRPr>
                <a:latin typeface="Arial" pitchFamily="34" charset="0"/>
                <a:cs typeface="Arial" pitchFamily="34" charset="0"/>
              </a:defRPr>
            </a:lvl1pPr>
          </a:lstStyle>
          <a:p>
            <a:endParaRPr lang="sv-SE"/>
          </a:p>
        </p:txBody>
      </p:sp>
      <p:sp>
        <p:nvSpPr>
          <p:cNvPr id="5" name="Platshållare för bildnummer 4"/>
          <p:cNvSpPr>
            <a:spLocks noGrp="1"/>
          </p:cNvSpPr>
          <p:nvPr>
            <p:ph type="sldNum" sz="quarter" idx="12"/>
          </p:nvPr>
        </p:nvSpPr>
        <p:spPr/>
        <p:txBody>
          <a:bodyPr/>
          <a:lstStyle>
            <a:lvl1pPr>
              <a:defRPr>
                <a:latin typeface="Arial" pitchFamily="34" charset="0"/>
                <a:cs typeface="Arial" pitchFamily="34" charset="0"/>
              </a:defRPr>
            </a:lvl1pPr>
          </a:lstStyle>
          <a:p>
            <a:fld id="{442D8877-4C7F-427A-9C07-12C41EAEE3A4}" type="slidenum">
              <a:rPr lang="sv-SE" smtClean="0"/>
              <a:t>‹#›</a:t>
            </a:fld>
            <a:endParaRPr lang="sv-SE"/>
          </a:p>
        </p:txBody>
      </p:sp>
    </p:spTree>
    <p:extLst>
      <p:ext uri="{BB962C8B-B14F-4D97-AF65-F5344CB8AC3E}">
        <p14:creationId xmlns:p14="http://schemas.microsoft.com/office/powerpoint/2010/main" val="425390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atin typeface="Arial" pitchFamily="34" charset="0"/>
                <a:cs typeface="Arial" pitchFamily="34" charset="0"/>
              </a:defRPr>
            </a:lvl1pPr>
          </a:lstStyle>
          <a:p>
            <a:fld id="{D4D0BB35-49B1-4A9E-BF2B-3D4542905BD1}" type="datetimeFigureOut">
              <a:rPr lang="sv-SE" smtClean="0"/>
              <a:t>2018-04-11</a:t>
            </a:fld>
            <a:endParaRPr lang="sv-SE"/>
          </a:p>
        </p:txBody>
      </p:sp>
      <p:sp>
        <p:nvSpPr>
          <p:cNvPr id="3" name="Platshållare för sidfot 2"/>
          <p:cNvSpPr>
            <a:spLocks noGrp="1"/>
          </p:cNvSpPr>
          <p:nvPr>
            <p:ph type="ftr" sz="quarter" idx="11"/>
          </p:nvPr>
        </p:nvSpPr>
        <p:spPr/>
        <p:txBody>
          <a:bodyPr/>
          <a:lstStyle>
            <a:lvl1pPr>
              <a:defRPr>
                <a:latin typeface="Arial" pitchFamily="34" charset="0"/>
                <a:cs typeface="Arial" pitchFamily="34" charset="0"/>
              </a:defRPr>
            </a:lvl1pPr>
          </a:lstStyle>
          <a:p>
            <a:endParaRPr lang="sv-SE"/>
          </a:p>
        </p:txBody>
      </p:sp>
      <p:sp>
        <p:nvSpPr>
          <p:cNvPr id="4" name="Platshållare för bildnummer 3"/>
          <p:cNvSpPr>
            <a:spLocks noGrp="1"/>
          </p:cNvSpPr>
          <p:nvPr>
            <p:ph type="sldNum" sz="quarter" idx="12"/>
          </p:nvPr>
        </p:nvSpPr>
        <p:spPr/>
        <p:txBody>
          <a:bodyPr/>
          <a:lstStyle>
            <a:lvl1pPr>
              <a:defRPr>
                <a:latin typeface="Arial" pitchFamily="34" charset="0"/>
                <a:cs typeface="Arial" pitchFamily="34" charset="0"/>
              </a:defRPr>
            </a:lvl1pPr>
          </a:lstStyle>
          <a:p>
            <a:fld id="{442D8877-4C7F-427A-9C07-12C41EAEE3A4}" type="slidenum">
              <a:rPr lang="sv-SE" smtClean="0"/>
              <a:t>‹#›</a:t>
            </a:fld>
            <a:endParaRPr lang="sv-SE"/>
          </a:p>
        </p:txBody>
      </p:sp>
    </p:spTree>
    <p:extLst>
      <p:ext uri="{BB962C8B-B14F-4D97-AF65-F5344CB8AC3E}">
        <p14:creationId xmlns:p14="http://schemas.microsoft.com/office/powerpoint/2010/main" val="198705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nehåll med bildtex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3563888" y="836712"/>
            <a:ext cx="5122912" cy="5472608"/>
          </a:xfrm>
        </p:spPr>
        <p:txBody>
          <a:bodyPr>
            <a:norm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vl6pPr>
              <a:defRPr sz="2000"/>
            </a:lvl6pPr>
            <a:lvl7pPr>
              <a:defRPr sz="2000"/>
            </a:lvl7pPr>
            <a:lvl8pPr>
              <a:defRPr sz="2000"/>
            </a:lvl8pPr>
            <a:lvl9pPr>
              <a:defRPr sz="20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text 3"/>
          <p:cNvSpPr>
            <a:spLocks noGrp="1"/>
          </p:cNvSpPr>
          <p:nvPr>
            <p:ph type="body" sz="half" idx="2"/>
          </p:nvPr>
        </p:nvSpPr>
        <p:spPr>
          <a:xfrm>
            <a:off x="457200" y="1618257"/>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lvl1pPr>
              <a:defRPr>
                <a:latin typeface="Arial" pitchFamily="34" charset="0"/>
                <a:cs typeface="Arial" pitchFamily="34" charset="0"/>
              </a:defRPr>
            </a:lvl1pPr>
          </a:lstStyle>
          <a:p>
            <a:fld id="{D4D0BB35-49B1-4A9E-BF2B-3D4542905BD1}" type="datetimeFigureOut">
              <a:rPr lang="sv-SE" smtClean="0"/>
              <a:t>2018-04-11</a:t>
            </a:fld>
            <a:endParaRPr lang="sv-SE"/>
          </a:p>
        </p:txBody>
      </p:sp>
      <p:sp>
        <p:nvSpPr>
          <p:cNvPr id="6" name="Platshållare för sidfot 5"/>
          <p:cNvSpPr>
            <a:spLocks noGrp="1"/>
          </p:cNvSpPr>
          <p:nvPr>
            <p:ph type="ftr" sz="quarter" idx="11"/>
          </p:nvPr>
        </p:nvSpPr>
        <p:spPr/>
        <p:txBody>
          <a:bodyPr/>
          <a:lstStyle>
            <a:lvl1pPr>
              <a:defRPr>
                <a:latin typeface="Arial" pitchFamily="34" charset="0"/>
                <a:cs typeface="Arial" pitchFamily="34" charset="0"/>
              </a:defRPr>
            </a:lvl1pPr>
          </a:lstStyle>
          <a:p>
            <a:endParaRPr lang="sv-SE" dirty="0"/>
          </a:p>
        </p:txBody>
      </p:sp>
      <p:sp>
        <p:nvSpPr>
          <p:cNvPr id="7" name="Platshållare för bildnummer 6"/>
          <p:cNvSpPr>
            <a:spLocks noGrp="1"/>
          </p:cNvSpPr>
          <p:nvPr>
            <p:ph type="sldNum" sz="quarter" idx="12"/>
          </p:nvPr>
        </p:nvSpPr>
        <p:spPr/>
        <p:txBody>
          <a:bodyPr/>
          <a:lstStyle>
            <a:lvl1pPr>
              <a:defRPr>
                <a:latin typeface="Arial" pitchFamily="34" charset="0"/>
                <a:cs typeface="Arial" pitchFamily="34" charset="0"/>
              </a:defRPr>
            </a:lvl1pPr>
          </a:lstStyle>
          <a:p>
            <a:fld id="{442D8877-4C7F-427A-9C07-12C41EAEE3A4}" type="slidenum">
              <a:rPr lang="sv-SE" smtClean="0"/>
              <a:t>‹#›</a:t>
            </a:fld>
            <a:endParaRPr lang="sv-SE"/>
          </a:p>
        </p:txBody>
      </p:sp>
    </p:spTree>
    <p:extLst>
      <p:ext uri="{BB962C8B-B14F-4D97-AF65-F5344CB8AC3E}">
        <p14:creationId xmlns:p14="http://schemas.microsoft.com/office/powerpoint/2010/main" val="237948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lvl1pPr>
              <a:defRPr>
                <a:latin typeface="Arial" pitchFamily="34" charset="0"/>
                <a:cs typeface="Arial" pitchFamily="34" charset="0"/>
              </a:defRPr>
            </a:lvl1pPr>
          </a:lstStyle>
          <a:p>
            <a:fld id="{D4D0BB35-49B1-4A9E-BF2B-3D4542905BD1}" type="datetimeFigureOut">
              <a:rPr lang="sv-SE" smtClean="0"/>
              <a:t>2018-04-11</a:t>
            </a:fld>
            <a:endParaRPr lang="sv-SE"/>
          </a:p>
        </p:txBody>
      </p:sp>
      <p:sp>
        <p:nvSpPr>
          <p:cNvPr id="6" name="Platshållare för sidfot 5"/>
          <p:cNvSpPr>
            <a:spLocks noGrp="1"/>
          </p:cNvSpPr>
          <p:nvPr>
            <p:ph type="ftr" sz="quarter" idx="11"/>
          </p:nvPr>
        </p:nvSpPr>
        <p:spPr/>
        <p:txBody>
          <a:bodyPr/>
          <a:lstStyle>
            <a:lvl1pPr>
              <a:defRPr>
                <a:latin typeface="Arial" pitchFamily="34" charset="0"/>
                <a:cs typeface="Arial" pitchFamily="34" charset="0"/>
              </a:defRPr>
            </a:lvl1pPr>
          </a:lstStyle>
          <a:p>
            <a:endParaRPr lang="sv-SE"/>
          </a:p>
        </p:txBody>
      </p:sp>
      <p:sp>
        <p:nvSpPr>
          <p:cNvPr id="7" name="Platshållare för bildnummer 6"/>
          <p:cNvSpPr>
            <a:spLocks noGrp="1"/>
          </p:cNvSpPr>
          <p:nvPr>
            <p:ph type="sldNum" sz="quarter" idx="12"/>
          </p:nvPr>
        </p:nvSpPr>
        <p:spPr/>
        <p:txBody>
          <a:bodyPr/>
          <a:lstStyle>
            <a:lvl1pPr>
              <a:defRPr>
                <a:latin typeface="Arial" pitchFamily="34" charset="0"/>
                <a:cs typeface="Arial" pitchFamily="34" charset="0"/>
              </a:defRPr>
            </a:lvl1pPr>
          </a:lstStyle>
          <a:p>
            <a:fld id="{442D8877-4C7F-427A-9C07-12C41EAEE3A4}" type="slidenum">
              <a:rPr lang="sv-SE" smtClean="0"/>
              <a:t>‹#›</a:t>
            </a:fld>
            <a:endParaRPr lang="sv-SE"/>
          </a:p>
        </p:txBody>
      </p:sp>
    </p:spTree>
    <p:extLst>
      <p:ext uri="{BB962C8B-B14F-4D97-AF65-F5344CB8AC3E}">
        <p14:creationId xmlns:p14="http://schemas.microsoft.com/office/powerpoint/2010/main" val="156107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2" name="Platshållare för rubrik 1"/>
          <p:cNvSpPr>
            <a:spLocks noGrp="1"/>
          </p:cNvSpPr>
          <p:nvPr>
            <p:ph type="title"/>
          </p:nvPr>
        </p:nvSpPr>
        <p:spPr>
          <a:xfrm>
            <a:off x="2123728" y="485800"/>
            <a:ext cx="6563072" cy="1143000"/>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D4D0BB35-49B1-4A9E-BF2B-3D4542905BD1}" type="datetimeFigureOut">
              <a:rPr lang="sv-SE" smtClean="0"/>
              <a:t>2018-04-11</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442D8877-4C7F-427A-9C07-12C41EAEE3A4}" type="slidenum">
              <a:rPr lang="sv-SE" smtClean="0"/>
              <a:t>‹#›</a:t>
            </a:fld>
            <a:endParaRPr lang="sv-SE"/>
          </a:p>
        </p:txBody>
      </p:sp>
    </p:spTree>
    <p:extLst>
      <p:ext uri="{BB962C8B-B14F-4D97-AF65-F5344CB8AC3E}">
        <p14:creationId xmlns:p14="http://schemas.microsoft.com/office/powerpoint/2010/main" val="1937530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spcBef>
          <a:spcPct val="0"/>
        </a:spcBef>
        <a:buNone/>
        <a:defRPr sz="36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41.emf"/><Relationship Id="rId7"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8.png"/><Relationship Id="rId5" Type="http://schemas.openxmlformats.org/officeDocument/2006/relationships/image" Target="../media/image43.emf"/><Relationship Id="rId10" Type="http://schemas.openxmlformats.org/officeDocument/2006/relationships/image" Target="../media/image27.emf"/><Relationship Id="rId4" Type="http://schemas.openxmlformats.org/officeDocument/2006/relationships/image" Target="../media/image42.emf"/><Relationship Id="rId9" Type="http://schemas.openxmlformats.org/officeDocument/2006/relationships/image" Target="../media/image26.emf"/></Relationships>
</file>

<file path=ppt/slides/_rels/slide14.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32.png"/><Relationship Id="rId3" Type="http://schemas.openxmlformats.org/officeDocument/2006/relationships/image" Target="../media/image14.emf"/><Relationship Id="rId7" Type="http://schemas.openxmlformats.org/officeDocument/2006/relationships/image" Target="../media/image19.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27.emf"/><Relationship Id="rId5" Type="http://schemas.openxmlformats.org/officeDocument/2006/relationships/image" Target="../media/image30.png"/><Relationship Id="rId10" Type="http://schemas.openxmlformats.org/officeDocument/2006/relationships/image" Target="../media/image26.emf"/><Relationship Id="rId4" Type="http://schemas.openxmlformats.org/officeDocument/2006/relationships/image" Target="../media/image29.png"/><Relationship Id="rId9" Type="http://schemas.openxmlformats.org/officeDocument/2006/relationships/image" Target="../media/image13.emf"/><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5.emf"/><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7.emf"/><Relationship Id="rId5" Type="http://schemas.openxmlformats.org/officeDocument/2006/relationships/image" Target="../media/image56.png"/><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2.xml"/><Relationship Id="rId5" Type="http://schemas.openxmlformats.org/officeDocument/2006/relationships/image" Target="../media/image69.tiff"/><Relationship Id="rId4" Type="http://schemas.openxmlformats.org/officeDocument/2006/relationships/image" Target="../media/image68.tiff"/></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image" Target="../media/image71.emf"/></Relationships>
</file>

<file path=ppt/slides/_rels/slide2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75.emf"/><Relationship Id="rId4" Type="http://schemas.openxmlformats.org/officeDocument/2006/relationships/image" Target="../media/image74.emf"/></Relationships>
</file>

<file path=ppt/slides/_rels/slide2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78.emf"/></Relationships>
</file>

<file path=ppt/slides/_rels/slide2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82.emf"/><Relationship Id="rId4" Type="http://schemas.openxmlformats.org/officeDocument/2006/relationships/image" Target="../media/image81.emf"/></Relationships>
</file>

<file path=ppt/slides/_rels/slide2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33.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2.png"/><Relationship Id="rId7" Type="http://schemas.openxmlformats.org/officeDocument/2006/relationships/image" Target="../media/image94.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93.emf"/><Relationship Id="rId10" Type="http://schemas.openxmlformats.org/officeDocument/2006/relationships/image" Target="../media/image96.emf"/><Relationship Id="rId4" Type="http://schemas.openxmlformats.org/officeDocument/2006/relationships/image" Target="../media/image57.emf"/><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0.emf"/><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2.png"/></Relationships>
</file>

<file path=ppt/slides/_rels/slide35.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2.tiff"/><Relationship Id="rId4" Type="http://schemas.openxmlformats.org/officeDocument/2006/relationships/image" Target="../media/image7.png"/><Relationship Id="rId9" Type="http://schemas.openxmlformats.org/officeDocument/2006/relationships/image" Target="../media/image104.tiff"/></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emf"/><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112.png"/><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3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6.png"/><Relationship Id="rId4" Type="http://schemas.openxmlformats.org/officeDocument/2006/relationships/image" Target="../media/image42.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23.png"/><Relationship Id="rId4" Type="http://schemas.openxmlformats.org/officeDocument/2006/relationships/image" Target="../media/image122.e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emf"/><Relationship Id="rId3" Type="http://schemas.openxmlformats.org/officeDocument/2006/relationships/image" Target="../media/image18.emf"/><Relationship Id="rId7" Type="http://schemas.openxmlformats.org/officeDocument/2006/relationships/image" Target="../media/image22.png"/><Relationship Id="rId12"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wmf"/><Relationship Id="rId11" Type="http://schemas.openxmlformats.org/officeDocument/2006/relationships/image" Target="../media/image25.emf"/><Relationship Id="rId5" Type="http://schemas.openxmlformats.org/officeDocument/2006/relationships/image" Target="../media/image20.emf"/><Relationship Id="rId10" Type="http://schemas.openxmlformats.org/officeDocument/2006/relationships/image" Target="../media/image13.emf"/><Relationship Id="rId4" Type="http://schemas.openxmlformats.org/officeDocument/2006/relationships/image" Target="../media/image19.png"/><Relationship Id="rId9" Type="http://schemas.openxmlformats.org/officeDocument/2006/relationships/image" Target="../media/image24.emf"/><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32.png"/><Relationship Id="rId3" Type="http://schemas.openxmlformats.org/officeDocument/2006/relationships/image" Target="../media/image14.emf"/><Relationship Id="rId7" Type="http://schemas.openxmlformats.org/officeDocument/2006/relationships/image" Target="../media/image19.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27.emf"/><Relationship Id="rId5" Type="http://schemas.openxmlformats.org/officeDocument/2006/relationships/image" Target="../media/image30.png"/><Relationship Id="rId10" Type="http://schemas.openxmlformats.org/officeDocument/2006/relationships/image" Target="../media/image26.emf"/><Relationship Id="rId4" Type="http://schemas.openxmlformats.org/officeDocument/2006/relationships/image" Target="../media/image29.png"/><Relationship Id="rId9" Type="http://schemas.openxmlformats.org/officeDocument/2006/relationships/image" Target="../media/image13.emf"/><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Håkan Rensmo</a:t>
            </a:r>
          </a:p>
        </p:txBody>
      </p:sp>
      <p:sp>
        <p:nvSpPr>
          <p:cNvPr id="3" name="Subtitle 2"/>
          <p:cNvSpPr>
            <a:spLocks noGrp="1"/>
          </p:cNvSpPr>
          <p:nvPr>
            <p:ph type="subTitle" idx="1"/>
          </p:nvPr>
        </p:nvSpPr>
        <p:spPr/>
        <p:txBody>
          <a:bodyPr/>
          <a:lstStyle/>
          <a:p>
            <a:r>
              <a:rPr lang="en-GB" b="1" dirty="0"/>
              <a:t>Electron spectroscopy of solar cell materials</a:t>
            </a:r>
          </a:p>
          <a:p>
            <a:endParaRPr lang="en-GB" b="1" dirty="0"/>
          </a:p>
          <a:p>
            <a:r>
              <a:rPr lang="en-GB" b="1" dirty="0"/>
              <a:t>Woodstock 1    2018</a:t>
            </a:r>
          </a:p>
          <a:p>
            <a:endParaRPr lang="en-GB" b="1" dirty="0"/>
          </a:p>
          <a:p>
            <a:endParaRPr lang="en-GB" b="1" dirty="0"/>
          </a:p>
        </p:txBody>
      </p:sp>
      <p:pic>
        <p:nvPicPr>
          <p:cNvPr id="4" name="Picture 3">
            <a:extLst>
              <a:ext uri="{FF2B5EF4-FFF2-40B4-BE49-F238E27FC236}">
                <a16:creationId xmlns:a16="http://schemas.microsoft.com/office/drawing/2014/main" id="{CB37CC80-51BF-FA4B-90F4-E83CB31DDC4C}"/>
              </a:ext>
            </a:extLst>
          </p:cNvPr>
          <p:cNvPicPr>
            <a:picLocks noChangeAspect="1"/>
          </p:cNvPicPr>
          <p:nvPr/>
        </p:nvPicPr>
        <p:blipFill>
          <a:blip r:embed="rId2"/>
          <a:stretch>
            <a:fillRect/>
          </a:stretch>
        </p:blipFill>
        <p:spPr>
          <a:xfrm>
            <a:off x="6156176" y="4653136"/>
            <a:ext cx="1084334" cy="843186"/>
          </a:xfrm>
          <a:prstGeom prst="rect">
            <a:avLst/>
          </a:prstGeom>
        </p:spPr>
      </p:pic>
    </p:spTree>
    <p:extLst>
      <p:ext uri="{BB962C8B-B14F-4D97-AF65-F5344CB8AC3E}">
        <p14:creationId xmlns:p14="http://schemas.microsoft.com/office/powerpoint/2010/main" val="2796216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78C0C-90F0-5A4F-B4D6-5BF29F333ED7}"/>
              </a:ext>
            </a:extLst>
          </p:cNvPr>
          <p:cNvPicPr>
            <a:picLocks noChangeAspect="1"/>
          </p:cNvPicPr>
          <p:nvPr/>
        </p:nvPicPr>
        <p:blipFill>
          <a:blip r:embed="rId2"/>
          <a:stretch>
            <a:fillRect/>
          </a:stretch>
        </p:blipFill>
        <p:spPr>
          <a:xfrm>
            <a:off x="6194241" y="1691928"/>
            <a:ext cx="2495485" cy="4536504"/>
          </a:xfrm>
          <a:prstGeom prst="rect">
            <a:avLst/>
          </a:prstGeom>
        </p:spPr>
      </p:pic>
      <p:pic>
        <p:nvPicPr>
          <p:cNvPr id="6" name="Picture 5">
            <a:extLst>
              <a:ext uri="{FF2B5EF4-FFF2-40B4-BE49-F238E27FC236}">
                <a16:creationId xmlns:a16="http://schemas.microsoft.com/office/drawing/2014/main" id="{E8F1B8B2-6AE2-E54A-B8DE-7F4500A0E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691928"/>
            <a:ext cx="3468968" cy="4668068"/>
          </a:xfrm>
          <a:prstGeom prst="rect">
            <a:avLst/>
          </a:prstGeom>
        </p:spPr>
      </p:pic>
      <p:pic>
        <p:nvPicPr>
          <p:cNvPr id="7" name="Picture 18">
            <a:extLst>
              <a:ext uri="{FF2B5EF4-FFF2-40B4-BE49-F238E27FC236}">
                <a16:creationId xmlns:a16="http://schemas.microsoft.com/office/drawing/2014/main" id="{18135509-4FA6-884E-992B-8206FE5C0E49}"/>
              </a:ext>
            </a:extLst>
          </p:cNvPr>
          <p:cNvPicPr>
            <a:picLocks noChangeAspect="1" noChangeArrowheads="1"/>
          </p:cNvPicPr>
          <p:nvPr/>
        </p:nvPicPr>
        <p:blipFill>
          <a:blip r:embed="rId4"/>
          <a:srcRect/>
          <a:stretch>
            <a:fillRect/>
          </a:stretch>
        </p:blipFill>
        <p:spPr bwMode="auto">
          <a:xfrm rot="5024691">
            <a:off x="325855" y="1683614"/>
            <a:ext cx="1319881" cy="1187797"/>
          </a:xfrm>
          <a:prstGeom prst="rect">
            <a:avLst/>
          </a:prstGeom>
          <a:noFill/>
          <a:ln w="9525">
            <a:noFill/>
            <a:round/>
            <a:headEnd/>
            <a:tailEnd/>
          </a:ln>
        </p:spPr>
      </p:pic>
      <p:sp>
        <p:nvSpPr>
          <p:cNvPr id="8" name="Slide Number Placeholder 3">
            <a:extLst>
              <a:ext uri="{FF2B5EF4-FFF2-40B4-BE49-F238E27FC236}">
                <a16:creationId xmlns:a16="http://schemas.microsoft.com/office/drawing/2014/main" id="{675F1F18-04EC-FE4A-8A81-AADE63C9C951}"/>
              </a:ext>
            </a:extLst>
          </p:cNvPr>
          <p:cNvSpPr>
            <a:spLocks noGrp="1"/>
          </p:cNvSpPr>
          <p:nvPr>
            <p:ph type="sldNum" sz="quarter" idx="12"/>
          </p:nvPr>
        </p:nvSpPr>
        <p:spPr>
          <a:xfrm>
            <a:off x="9115400" y="285329"/>
            <a:ext cx="2132013" cy="474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sv-SE">
              <a:solidFill>
                <a:srgbClr val="000000"/>
              </a:solidFill>
              <a:ea typeface="Arial Unicode MS" panose="020B0604020202020204" pitchFamily="34" charset="-128"/>
            </a:endParaRPr>
          </a:p>
          <a:p>
            <a:pPr eaLnBrk="1" hangingPunct="1"/>
            <a:endParaRPr lang="en-US" altLang="sv-SE" sz="1400">
              <a:solidFill>
                <a:srgbClr val="000000"/>
              </a:solidFill>
              <a:ea typeface="Arial Unicode MS" panose="020B0604020202020204" pitchFamily="34" charset="-128"/>
            </a:endParaRPr>
          </a:p>
        </p:txBody>
      </p:sp>
      <p:grpSp>
        <p:nvGrpSpPr>
          <p:cNvPr id="19" name="Group 18">
            <a:extLst>
              <a:ext uri="{FF2B5EF4-FFF2-40B4-BE49-F238E27FC236}">
                <a16:creationId xmlns:a16="http://schemas.microsoft.com/office/drawing/2014/main" id="{64EECCE4-E091-C04B-9F60-D2B6DAD2F7F5}"/>
              </a:ext>
            </a:extLst>
          </p:cNvPr>
          <p:cNvGrpSpPr/>
          <p:nvPr/>
        </p:nvGrpSpPr>
        <p:grpSpPr>
          <a:xfrm>
            <a:off x="5490353" y="1268760"/>
            <a:ext cx="1407775" cy="1504728"/>
            <a:chOff x="6257900" y="-2835696"/>
            <a:chExt cx="4305300" cy="3148013"/>
          </a:xfrm>
        </p:grpSpPr>
        <p:pic>
          <p:nvPicPr>
            <p:cNvPr id="11" name="Picture 21">
              <a:extLst>
                <a:ext uri="{FF2B5EF4-FFF2-40B4-BE49-F238E27FC236}">
                  <a16:creationId xmlns:a16="http://schemas.microsoft.com/office/drawing/2014/main" id="{2E3F53E4-4E58-9243-B623-7D18A48C9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75" t="35423" r="6250" b="16721"/>
            <a:stretch>
              <a:fillRect/>
            </a:stretch>
          </p:blipFill>
          <p:spPr bwMode="auto">
            <a:xfrm>
              <a:off x="6257900" y="-1278358"/>
              <a:ext cx="4191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a:extLst>
                <a:ext uri="{FF2B5EF4-FFF2-40B4-BE49-F238E27FC236}">
                  <a16:creationId xmlns:a16="http://schemas.microsoft.com/office/drawing/2014/main" id="{6E820841-7087-F143-A500-A0CD927326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75" t="35423" r="6250" b="16721"/>
            <a:stretch>
              <a:fillRect/>
            </a:stretch>
          </p:blipFill>
          <p:spPr bwMode="auto">
            <a:xfrm>
              <a:off x="6372200" y="-2835696"/>
              <a:ext cx="4191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19">
            <a:extLst>
              <a:ext uri="{FF2B5EF4-FFF2-40B4-BE49-F238E27FC236}">
                <a16:creationId xmlns:a16="http://schemas.microsoft.com/office/drawing/2014/main" id="{B048746C-F7D8-0643-90B8-F5BEA4C51169}"/>
              </a:ext>
            </a:extLst>
          </p:cNvPr>
          <p:cNvPicPr>
            <a:picLocks noChangeAspect="1"/>
          </p:cNvPicPr>
          <p:nvPr/>
        </p:nvPicPr>
        <p:blipFill>
          <a:blip r:embed="rId6"/>
          <a:stretch>
            <a:fillRect/>
          </a:stretch>
        </p:blipFill>
        <p:spPr>
          <a:xfrm>
            <a:off x="3563888" y="4653136"/>
            <a:ext cx="1084334" cy="843186"/>
          </a:xfrm>
          <a:prstGeom prst="rect">
            <a:avLst/>
          </a:prstGeom>
        </p:spPr>
      </p:pic>
      <p:sp>
        <p:nvSpPr>
          <p:cNvPr id="22" name="TextBox 21">
            <a:extLst>
              <a:ext uri="{FF2B5EF4-FFF2-40B4-BE49-F238E27FC236}">
                <a16:creationId xmlns:a16="http://schemas.microsoft.com/office/drawing/2014/main" id="{86F897CD-9C06-9147-8696-F23129320F42}"/>
              </a:ext>
            </a:extLst>
          </p:cNvPr>
          <p:cNvSpPr txBox="1"/>
          <p:nvPr/>
        </p:nvSpPr>
        <p:spPr>
          <a:xfrm>
            <a:off x="4321850" y="5990664"/>
            <a:ext cx="652743" cy="369332"/>
          </a:xfrm>
          <a:prstGeom prst="rect">
            <a:avLst/>
          </a:prstGeom>
          <a:noFill/>
        </p:spPr>
        <p:txBody>
          <a:bodyPr wrap="none" rtlCol="0">
            <a:spAutoFit/>
          </a:bodyPr>
          <a:lstStyle/>
          <a:p>
            <a:r>
              <a:rPr lang="sv-SE" dirty="0"/>
              <a:t>1996</a:t>
            </a:r>
          </a:p>
        </p:txBody>
      </p:sp>
    </p:spTree>
    <p:extLst>
      <p:ext uri="{BB962C8B-B14F-4D97-AF65-F5344CB8AC3E}">
        <p14:creationId xmlns:p14="http://schemas.microsoft.com/office/powerpoint/2010/main" val="2521013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l="7675" t="7353" r="7981" b="4412"/>
          <a:stretch>
            <a:fillRect/>
          </a:stretch>
        </p:blipFill>
        <p:spPr bwMode="auto">
          <a:xfrm>
            <a:off x="-36512" y="3964994"/>
            <a:ext cx="3922406" cy="2920390"/>
          </a:xfrm>
          <a:prstGeom prst="rect">
            <a:avLst/>
          </a:prstGeom>
          <a:noFill/>
          <a:ln w="9525">
            <a:noFill/>
            <a:miter lim="800000"/>
            <a:headEnd/>
            <a:tailEnd/>
          </a:ln>
          <a:effectLst/>
        </p:spPr>
      </p:pic>
      <p:sp>
        <p:nvSpPr>
          <p:cNvPr id="82" name="Rectangle 81"/>
          <p:cNvSpPr/>
          <p:nvPr/>
        </p:nvSpPr>
        <p:spPr>
          <a:xfrm>
            <a:off x="285568" y="3260297"/>
            <a:ext cx="3024336" cy="61729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rgbClr val="2F2B20"/>
              </a:solidFill>
            </a:endParaRPr>
          </a:p>
        </p:txBody>
      </p:sp>
      <p:sp>
        <p:nvSpPr>
          <p:cNvPr id="83" name="TextBox 153"/>
          <p:cNvSpPr txBox="1">
            <a:spLocks noChangeArrowheads="1"/>
          </p:cNvSpPr>
          <p:nvPr/>
        </p:nvSpPr>
        <p:spPr bwMode="auto">
          <a:xfrm>
            <a:off x="3525854" y="3301528"/>
            <a:ext cx="2520354" cy="523220"/>
          </a:xfrm>
          <a:prstGeom prst="rect">
            <a:avLst/>
          </a:prstGeom>
          <a:noFill/>
          <a:ln w="9525">
            <a:noFill/>
            <a:miter lim="800000"/>
            <a:headEnd/>
            <a:tailEnd/>
          </a:ln>
        </p:spPr>
        <p:txBody>
          <a:bodyPr wrap="square">
            <a:spAutoFit/>
          </a:bodyPr>
          <a:lstStyle/>
          <a:p>
            <a:pPr algn="ctr"/>
            <a:r>
              <a:rPr lang="sv-SE" sz="1400" dirty="0">
                <a:solidFill>
                  <a:srgbClr val="2F2B20"/>
                </a:solidFill>
                <a:cs typeface="Arial" pitchFamily="34" charset="0"/>
                <a:sym typeface="Wingdings 2" pitchFamily="18" charset="2"/>
              </a:rPr>
              <a:t>Variation of the </a:t>
            </a:r>
          </a:p>
          <a:p>
            <a:pPr algn="ctr"/>
            <a:r>
              <a:rPr lang="sv-SE" sz="1400" dirty="0">
                <a:solidFill>
                  <a:srgbClr val="2F2B20"/>
                </a:solidFill>
                <a:cs typeface="Arial" pitchFamily="34" charset="0"/>
                <a:sym typeface="Wingdings 2" pitchFamily="18" charset="2"/>
              </a:rPr>
              <a:t>photon energy (h</a:t>
            </a:r>
            <a:r>
              <a:rPr lang="el-GR" sz="1400" dirty="0">
                <a:solidFill>
                  <a:srgbClr val="2F2B20"/>
                </a:solidFill>
                <a:latin typeface="Calibri"/>
                <a:cs typeface="Arial" pitchFamily="34" charset="0"/>
                <a:sym typeface="Wingdings 2" pitchFamily="18" charset="2"/>
              </a:rPr>
              <a:t>ν</a:t>
            </a:r>
            <a:r>
              <a:rPr lang="sv-SE" sz="1400" dirty="0">
                <a:solidFill>
                  <a:srgbClr val="2F2B20"/>
                </a:solidFill>
                <a:cs typeface="Arial" pitchFamily="34" charset="0"/>
                <a:sym typeface="Wingdings 2" pitchFamily="18" charset="2"/>
              </a:rPr>
              <a:t>)</a:t>
            </a:r>
            <a:endParaRPr lang="fr-FR" sz="1400" dirty="0">
              <a:solidFill>
                <a:srgbClr val="2F2B20"/>
              </a:solidFill>
              <a:cs typeface="Arial" pitchFamily="34" charset="0"/>
            </a:endParaRPr>
          </a:p>
        </p:txBody>
      </p:sp>
      <p:sp>
        <p:nvSpPr>
          <p:cNvPr id="89" name="TextBox 176"/>
          <p:cNvSpPr txBox="1">
            <a:spLocks noChangeArrowheads="1"/>
          </p:cNvSpPr>
          <p:nvPr/>
        </p:nvSpPr>
        <p:spPr bwMode="auto">
          <a:xfrm>
            <a:off x="166040" y="3301529"/>
            <a:ext cx="1512168" cy="523220"/>
          </a:xfrm>
          <a:prstGeom prst="rect">
            <a:avLst/>
          </a:prstGeom>
          <a:noFill/>
          <a:ln w="9525">
            <a:noFill/>
            <a:miter lim="800000"/>
            <a:headEnd/>
            <a:tailEnd/>
          </a:ln>
        </p:spPr>
        <p:txBody>
          <a:bodyPr wrap="square">
            <a:spAutoFit/>
          </a:bodyPr>
          <a:lstStyle/>
          <a:p>
            <a:pPr algn="ctr"/>
            <a:r>
              <a:rPr lang="sv-SE" sz="1400" dirty="0">
                <a:solidFill>
                  <a:srgbClr val="2F2B20"/>
                </a:solidFill>
                <a:cs typeface="Arial" pitchFamily="34" charset="0"/>
                <a:sym typeface="Wingdings 2" pitchFamily="18" charset="2"/>
              </a:rPr>
              <a:t>Depth of the </a:t>
            </a:r>
          </a:p>
          <a:p>
            <a:pPr algn="ctr"/>
            <a:r>
              <a:rPr lang="sv-SE" sz="1400" dirty="0">
                <a:solidFill>
                  <a:srgbClr val="2F2B20"/>
                </a:solidFill>
                <a:cs typeface="Arial" pitchFamily="34" charset="0"/>
                <a:sym typeface="Wingdings 2" pitchFamily="18" charset="2"/>
              </a:rPr>
              <a:t>analysis</a:t>
            </a:r>
            <a:endParaRPr lang="fr-FR" sz="1400" dirty="0">
              <a:solidFill>
                <a:srgbClr val="2F2B20"/>
              </a:solidFill>
              <a:cs typeface="Arial" pitchFamily="34" charset="0"/>
            </a:endParaRPr>
          </a:p>
        </p:txBody>
      </p:sp>
      <p:sp>
        <p:nvSpPr>
          <p:cNvPr id="91" name="Right Arrow 178"/>
          <p:cNvSpPr/>
          <p:nvPr/>
        </p:nvSpPr>
        <p:spPr bwMode="auto">
          <a:xfrm>
            <a:off x="3381912" y="3705762"/>
            <a:ext cx="413098" cy="227294"/>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457200" tIns="228600" rIns="457200" bIns="228600"/>
          <a:lstStyle/>
          <a:p>
            <a:pPr algn="ctr" defTabSz="865188">
              <a:spcBef>
                <a:spcPct val="20000"/>
              </a:spcBef>
              <a:defRPr/>
            </a:pPr>
            <a:endParaRPr lang="fr-FR" sz="1400">
              <a:solidFill>
                <a:srgbClr val="000000"/>
              </a:solidFill>
              <a:cs typeface="Arial" pitchFamily="34" charset="0"/>
            </a:endParaRPr>
          </a:p>
        </p:txBody>
      </p:sp>
      <p:sp>
        <p:nvSpPr>
          <p:cNvPr id="92" name="ZoneTexte 34"/>
          <p:cNvSpPr txBox="1">
            <a:spLocks noChangeArrowheads="1"/>
          </p:cNvSpPr>
          <p:nvPr/>
        </p:nvSpPr>
        <p:spPr bwMode="auto">
          <a:xfrm>
            <a:off x="6660232" y="5630061"/>
            <a:ext cx="1728192" cy="338554"/>
          </a:xfrm>
          <a:prstGeom prst="rect">
            <a:avLst/>
          </a:prstGeom>
          <a:noFill/>
          <a:ln w="38100">
            <a:noFill/>
            <a:miter lim="800000"/>
            <a:headEnd/>
            <a:tailEnd/>
          </a:ln>
        </p:spPr>
        <p:txBody>
          <a:bodyPr wrap="square">
            <a:spAutoFit/>
          </a:bodyPr>
          <a:lstStyle/>
          <a:p>
            <a:pPr algn="ctr"/>
            <a:r>
              <a:rPr lang="fr-FR" sz="1600" b="1" dirty="0">
                <a:solidFill>
                  <a:srgbClr val="2F2B20"/>
                </a:solidFill>
                <a:cs typeface="Arial" pitchFamily="34" charset="0"/>
              </a:rPr>
              <a:t>E</a:t>
            </a:r>
            <a:r>
              <a:rPr lang="fr-FR" sz="1600" b="1" baseline="-25000" dirty="0">
                <a:solidFill>
                  <a:srgbClr val="2F2B20"/>
                </a:solidFill>
                <a:cs typeface="Arial" pitchFamily="34" charset="0"/>
              </a:rPr>
              <a:t>kin</a:t>
            </a:r>
            <a:r>
              <a:rPr lang="fr-FR" sz="1600" b="1" dirty="0">
                <a:solidFill>
                  <a:srgbClr val="2F2B20"/>
                </a:solidFill>
                <a:cs typeface="Arial" pitchFamily="34" charset="0"/>
              </a:rPr>
              <a:t> = h</a:t>
            </a:r>
            <a:r>
              <a:rPr lang="el-GR" sz="1600" b="1" dirty="0">
                <a:solidFill>
                  <a:srgbClr val="2F2B20"/>
                </a:solidFill>
                <a:latin typeface="Calibri"/>
                <a:cs typeface="Arial" pitchFamily="34" charset="0"/>
              </a:rPr>
              <a:t>ν</a:t>
            </a:r>
            <a:r>
              <a:rPr lang="fr-FR" sz="1600" b="1" dirty="0">
                <a:solidFill>
                  <a:srgbClr val="2F2B20"/>
                </a:solidFill>
                <a:cs typeface="Arial" pitchFamily="34" charset="0"/>
              </a:rPr>
              <a:t> - E</a:t>
            </a:r>
            <a:r>
              <a:rPr lang="fr-FR" sz="1600" b="1" baseline="-25000" dirty="0">
                <a:solidFill>
                  <a:srgbClr val="2F2B20"/>
                </a:solidFill>
                <a:cs typeface="Arial" pitchFamily="34" charset="0"/>
              </a:rPr>
              <a:t>b</a:t>
            </a:r>
          </a:p>
        </p:txBody>
      </p:sp>
      <p:sp>
        <p:nvSpPr>
          <p:cNvPr id="93" name="Rectangle 92"/>
          <p:cNvSpPr/>
          <p:nvPr/>
        </p:nvSpPr>
        <p:spPr>
          <a:xfrm>
            <a:off x="3885894" y="3260297"/>
            <a:ext cx="1800200" cy="64807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rgbClr val="2F2B20"/>
              </a:solidFill>
            </a:endParaRPr>
          </a:p>
        </p:txBody>
      </p:sp>
      <p:sp>
        <p:nvSpPr>
          <p:cNvPr id="111" name="Text Box 8"/>
          <p:cNvSpPr txBox="1">
            <a:spLocks noChangeArrowheads="1"/>
          </p:cNvSpPr>
          <p:nvPr/>
        </p:nvSpPr>
        <p:spPr bwMode="auto">
          <a:xfrm>
            <a:off x="999594" y="3404313"/>
            <a:ext cx="2652712" cy="340735"/>
          </a:xfrm>
          <a:prstGeom prst="rect">
            <a:avLst/>
          </a:prstGeom>
          <a:noFill/>
          <a:ln w="9525">
            <a:noFill/>
            <a:round/>
            <a:headEnd/>
            <a:tailEnd/>
          </a:ln>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sv-SE" sz="1600" dirty="0">
                <a:solidFill>
                  <a:srgbClr val="2F2B20"/>
                </a:solidFill>
              </a:rPr>
              <a:t>≈ 3 IMFP =   f (E</a:t>
            </a:r>
            <a:r>
              <a:rPr lang="sv-SE" sz="1600" baseline="-25000" dirty="0">
                <a:solidFill>
                  <a:srgbClr val="2F2B20"/>
                </a:solidFill>
              </a:rPr>
              <a:t>kin</a:t>
            </a:r>
            <a:r>
              <a:rPr lang="sv-SE" sz="1600" dirty="0">
                <a:solidFill>
                  <a:srgbClr val="2F2B20"/>
                </a:solidFill>
              </a:rPr>
              <a:t>)</a:t>
            </a:r>
          </a:p>
        </p:txBody>
      </p:sp>
      <p:sp>
        <p:nvSpPr>
          <p:cNvPr id="147" name="Text Box 19"/>
          <p:cNvSpPr txBox="1">
            <a:spLocks noChangeArrowheads="1"/>
          </p:cNvSpPr>
          <p:nvPr/>
        </p:nvSpPr>
        <p:spPr bwMode="auto">
          <a:xfrm>
            <a:off x="3885968" y="4197739"/>
            <a:ext cx="2448000" cy="648512"/>
          </a:xfrm>
          <a:prstGeom prst="rect">
            <a:avLst/>
          </a:prstGeom>
          <a:noFill/>
          <a:ln w="9525">
            <a:solidFill>
              <a:srgbClr val="0070C0"/>
            </a:solidFill>
            <a:round/>
            <a:headEnd/>
            <a:tailEnd/>
          </a:ln>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b="1" u="sng" dirty="0">
                <a:solidFill>
                  <a:srgbClr val="0070C0"/>
                </a:solidFill>
                <a:cs typeface="Times New Roman" pitchFamily="18" charset="0"/>
              </a:rPr>
              <a:t>Soft X-ray</a:t>
            </a:r>
            <a:r>
              <a:rPr lang="fr-FR" sz="1200" b="1" dirty="0">
                <a:solidFill>
                  <a:srgbClr val="0070C0"/>
                </a:solidFill>
                <a:cs typeface="Times New Roman" pitchFamily="18" charset="0"/>
              </a:rPr>
              <a:t>: MAX IV</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dirty="0">
                <a:solidFill>
                  <a:srgbClr val="0070C0"/>
                </a:solidFill>
                <a:cs typeface="Times New Roman" pitchFamily="18" charset="0"/>
              </a:rPr>
              <a:t>h</a:t>
            </a:r>
            <a:r>
              <a:rPr lang="el-GR" sz="1200" dirty="0">
                <a:solidFill>
                  <a:srgbClr val="0070C0"/>
                </a:solidFill>
                <a:cs typeface="Times New Roman"/>
              </a:rPr>
              <a:t> ν </a:t>
            </a:r>
            <a:r>
              <a:rPr lang="fr-FR" sz="1200" dirty="0">
                <a:solidFill>
                  <a:srgbClr val="0070C0"/>
                </a:solidFill>
                <a:cs typeface="Times New Roman" pitchFamily="18" charset="0"/>
              </a:rPr>
              <a:t>= 50 - 1500 eV</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b="1" i="1" dirty="0">
                <a:solidFill>
                  <a:srgbClr val="0070C0"/>
                </a:solidFill>
                <a:cs typeface="Times New Roman" pitchFamily="18" charset="0"/>
              </a:rPr>
              <a:t>E</a:t>
            </a:r>
            <a:r>
              <a:rPr lang="fr-FR" sz="1200" b="1" i="1" baseline="-25000" dirty="0">
                <a:solidFill>
                  <a:srgbClr val="0070C0"/>
                </a:solidFill>
                <a:cs typeface="Times New Roman" pitchFamily="18" charset="0"/>
              </a:rPr>
              <a:t>kin</a:t>
            </a:r>
            <a:r>
              <a:rPr lang="fr-FR" sz="1200" b="1" i="1" dirty="0">
                <a:solidFill>
                  <a:srgbClr val="0070C0"/>
                </a:solidFill>
                <a:cs typeface="Times New Roman" pitchFamily="18" charset="0"/>
              </a:rPr>
              <a:t> </a:t>
            </a:r>
            <a:r>
              <a:rPr lang="fr-FR" sz="1200" b="1" i="1" dirty="0" err="1">
                <a:solidFill>
                  <a:srgbClr val="0070C0"/>
                </a:solidFill>
                <a:cs typeface="Times New Roman" pitchFamily="18" charset="0"/>
              </a:rPr>
              <a:t>tunable</a:t>
            </a:r>
            <a:r>
              <a:rPr lang="fr-FR" sz="1200" b="1" i="1" dirty="0">
                <a:solidFill>
                  <a:srgbClr val="0070C0"/>
                </a:solidFill>
                <a:cs typeface="Times New Roman" pitchFamily="18" charset="0"/>
              </a:rPr>
              <a:t> for </a:t>
            </a:r>
            <a:r>
              <a:rPr lang="fr-FR" sz="1200" b="1" i="1" dirty="0" err="1">
                <a:solidFill>
                  <a:srgbClr val="0070C0"/>
                </a:solidFill>
                <a:cs typeface="Times New Roman" pitchFamily="18" charset="0"/>
              </a:rPr>
              <a:t>each</a:t>
            </a:r>
            <a:r>
              <a:rPr lang="fr-FR" sz="1200" b="1" i="1" dirty="0">
                <a:solidFill>
                  <a:srgbClr val="0070C0"/>
                </a:solidFill>
                <a:cs typeface="Times New Roman" pitchFamily="18" charset="0"/>
              </a:rPr>
              <a:t> </a:t>
            </a:r>
            <a:r>
              <a:rPr lang="fr-FR" sz="1200" b="1" i="1" dirty="0" err="1">
                <a:solidFill>
                  <a:srgbClr val="0070C0"/>
                </a:solidFill>
                <a:cs typeface="Times New Roman" pitchFamily="18" charset="0"/>
              </a:rPr>
              <a:t>core</a:t>
            </a:r>
            <a:r>
              <a:rPr lang="fr-FR" sz="1200" b="1" i="1" dirty="0">
                <a:solidFill>
                  <a:srgbClr val="0070C0"/>
                </a:solidFill>
                <a:cs typeface="Times New Roman" pitchFamily="18" charset="0"/>
              </a:rPr>
              <a:t> </a:t>
            </a:r>
            <a:r>
              <a:rPr lang="fr-FR" sz="1200" b="1" i="1" dirty="0" err="1">
                <a:solidFill>
                  <a:srgbClr val="0070C0"/>
                </a:solidFill>
                <a:cs typeface="Times New Roman" pitchFamily="18" charset="0"/>
              </a:rPr>
              <a:t>peak</a:t>
            </a:r>
            <a:r>
              <a:rPr lang="fr-FR" sz="1200" b="1" i="1" dirty="0">
                <a:solidFill>
                  <a:srgbClr val="0070C0"/>
                </a:solidFill>
                <a:cs typeface="Times New Roman" pitchFamily="18" charset="0"/>
              </a:rPr>
              <a:t> </a:t>
            </a:r>
          </a:p>
        </p:txBody>
      </p:sp>
      <p:sp>
        <p:nvSpPr>
          <p:cNvPr id="148" name="Text Box 20"/>
          <p:cNvSpPr txBox="1">
            <a:spLocks noChangeArrowheads="1"/>
          </p:cNvSpPr>
          <p:nvPr/>
        </p:nvSpPr>
        <p:spPr bwMode="auto">
          <a:xfrm>
            <a:off x="3885968" y="5802680"/>
            <a:ext cx="2448000" cy="648512"/>
          </a:xfrm>
          <a:prstGeom prst="rect">
            <a:avLst/>
          </a:prstGeom>
          <a:noFill/>
          <a:ln w="9525">
            <a:solidFill>
              <a:srgbClr val="00B050"/>
            </a:solidFill>
            <a:round/>
            <a:headEnd/>
            <a:tailEnd/>
          </a:ln>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u="sng" dirty="0">
                <a:solidFill>
                  <a:srgbClr val="00B050"/>
                </a:solidFill>
                <a:cs typeface="Times New Roman" pitchFamily="18" charset="0"/>
              </a:rPr>
              <a:t>Hard x-ray: </a:t>
            </a:r>
            <a:r>
              <a:rPr lang="fr-FR" sz="1200" b="1" dirty="0">
                <a:solidFill>
                  <a:srgbClr val="00B050"/>
                </a:solidFill>
                <a:cs typeface="Times New Roman" pitchFamily="18" charset="0"/>
              </a:rPr>
              <a:t>Bessy II </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dirty="0">
                <a:solidFill>
                  <a:srgbClr val="00B050"/>
                </a:solidFill>
                <a:cs typeface="Times New Roman" pitchFamily="18" charset="0"/>
              </a:rPr>
              <a:t>h</a:t>
            </a:r>
            <a:r>
              <a:rPr lang="el-GR" sz="1200" dirty="0">
                <a:solidFill>
                  <a:srgbClr val="00B050"/>
                </a:solidFill>
                <a:cs typeface="Times New Roman"/>
              </a:rPr>
              <a:t> ν </a:t>
            </a:r>
            <a:r>
              <a:rPr lang="fr-FR" sz="1200" dirty="0">
                <a:solidFill>
                  <a:srgbClr val="00B050"/>
                </a:solidFill>
                <a:cs typeface="Times New Roman" pitchFamily="18" charset="0"/>
              </a:rPr>
              <a:t>= 2000 – 10,000 eV</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b="1" i="1" dirty="0">
                <a:solidFill>
                  <a:srgbClr val="00B050"/>
                </a:solidFill>
                <a:cs typeface="Times New Roman" pitchFamily="18" charset="0"/>
              </a:rPr>
              <a:t>E</a:t>
            </a:r>
            <a:r>
              <a:rPr lang="fr-FR" sz="1200" b="1" i="1" baseline="-25000" dirty="0">
                <a:solidFill>
                  <a:srgbClr val="00B050"/>
                </a:solidFill>
                <a:cs typeface="Times New Roman" pitchFamily="18" charset="0"/>
              </a:rPr>
              <a:t>kin</a:t>
            </a:r>
            <a:r>
              <a:rPr lang="fr-FR" sz="1200" b="1" i="1" dirty="0">
                <a:solidFill>
                  <a:srgbClr val="00B050"/>
                </a:solidFill>
                <a:cs typeface="Times New Roman" pitchFamily="18" charset="0"/>
              </a:rPr>
              <a:t> </a:t>
            </a:r>
            <a:r>
              <a:rPr lang="fr-FR" sz="1200" b="1" i="1" dirty="0" err="1">
                <a:solidFill>
                  <a:srgbClr val="00B050"/>
                </a:solidFill>
                <a:cs typeface="Times New Roman" pitchFamily="18" charset="0"/>
              </a:rPr>
              <a:t>tunable</a:t>
            </a:r>
            <a:r>
              <a:rPr lang="fr-FR" sz="1200" b="1" i="1" dirty="0">
                <a:solidFill>
                  <a:srgbClr val="00B050"/>
                </a:solidFill>
                <a:cs typeface="Times New Roman" pitchFamily="18" charset="0"/>
              </a:rPr>
              <a:t> for </a:t>
            </a:r>
            <a:r>
              <a:rPr lang="fr-FR" sz="1200" b="1" i="1" dirty="0" err="1">
                <a:solidFill>
                  <a:srgbClr val="00B050"/>
                </a:solidFill>
                <a:cs typeface="Times New Roman" pitchFamily="18" charset="0"/>
              </a:rPr>
              <a:t>each</a:t>
            </a:r>
            <a:r>
              <a:rPr lang="fr-FR" sz="1200" b="1" i="1" dirty="0">
                <a:solidFill>
                  <a:srgbClr val="00B050"/>
                </a:solidFill>
                <a:cs typeface="Times New Roman" pitchFamily="18" charset="0"/>
              </a:rPr>
              <a:t> </a:t>
            </a:r>
            <a:r>
              <a:rPr lang="fr-FR" sz="1200" b="1" i="1" dirty="0" err="1">
                <a:solidFill>
                  <a:srgbClr val="00B050"/>
                </a:solidFill>
                <a:cs typeface="Times New Roman" pitchFamily="18" charset="0"/>
              </a:rPr>
              <a:t>core</a:t>
            </a:r>
            <a:r>
              <a:rPr lang="fr-FR" sz="1200" b="1" i="1" dirty="0">
                <a:solidFill>
                  <a:srgbClr val="00B050"/>
                </a:solidFill>
                <a:cs typeface="Times New Roman" pitchFamily="18" charset="0"/>
              </a:rPr>
              <a:t> </a:t>
            </a:r>
            <a:r>
              <a:rPr lang="fr-FR" sz="1200" b="1" i="1" dirty="0" err="1">
                <a:solidFill>
                  <a:srgbClr val="00B050"/>
                </a:solidFill>
                <a:cs typeface="Times New Roman" pitchFamily="18" charset="0"/>
              </a:rPr>
              <a:t>peak</a:t>
            </a:r>
            <a:endParaRPr lang="fr-FR" sz="1200" b="1" i="1" dirty="0">
              <a:solidFill>
                <a:srgbClr val="00B050"/>
              </a:solidFill>
              <a:cs typeface="Times New Roman" pitchFamily="18" charset="0"/>
            </a:endParaRPr>
          </a:p>
        </p:txBody>
      </p:sp>
      <p:sp>
        <p:nvSpPr>
          <p:cNvPr id="132" name="Rectangle 131"/>
          <p:cNvSpPr/>
          <p:nvPr/>
        </p:nvSpPr>
        <p:spPr>
          <a:xfrm>
            <a:off x="6624256" y="4072775"/>
            <a:ext cx="1584176" cy="1512168"/>
          </a:xfrm>
          <a:prstGeom prst="rect">
            <a:avLst/>
          </a:prstGeom>
          <a:gradFill flip="none" rotWithShape="1">
            <a:gsLst>
              <a:gs pos="0">
                <a:schemeClr val="bg1">
                  <a:lumMod val="65000"/>
                </a:schemeClr>
              </a:gs>
              <a:gs pos="50000">
                <a:schemeClr val="bg1">
                  <a:lumMod val="75000"/>
                </a:schemeClr>
              </a:gs>
              <a:gs pos="100000">
                <a:schemeClr val="bg1">
                  <a:lumMod val="85000"/>
                </a:schemeClr>
              </a:gs>
            </a:gsLst>
            <a:lin ang="5400000" scaled="1"/>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Parallélogramme 153"/>
          <p:cNvSpPr/>
          <p:nvPr/>
        </p:nvSpPr>
        <p:spPr>
          <a:xfrm>
            <a:off x="6624256" y="3784743"/>
            <a:ext cx="1821210" cy="288032"/>
          </a:xfrm>
          <a:prstGeom prst="parallelogram">
            <a:avLst>
              <a:gd name="adj" fmla="val 85784"/>
            </a:avLst>
          </a:prstGeom>
          <a:solidFill>
            <a:schemeClr val="bg1">
              <a:lumMod val="65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Parallélogramme 154"/>
          <p:cNvSpPr/>
          <p:nvPr/>
        </p:nvSpPr>
        <p:spPr>
          <a:xfrm rot="5400000" flipV="1">
            <a:off x="7434431" y="4559226"/>
            <a:ext cx="1800000" cy="252000"/>
          </a:xfrm>
          <a:prstGeom prst="parallelogram">
            <a:avLst>
              <a:gd name="adj" fmla="val 114003"/>
            </a:avLst>
          </a:prstGeom>
          <a:gradFill flip="none" rotWithShape="1">
            <a:gsLst>
              <a:gs pos="0">
                <a:schemeClr val="bg1">
                  <a:lumMod val="50000"/>
                </a:schemeClr>
              </a:gs>
              <a:gs pos="50000">
                <a:schemeClr val="bg1">
                  <a:lumMod val="65000"/>
                </a:schemeClr>
              </a:gs>
              <a:gs pos="100000">
                <a:schemeClr val="bg1">
                  <a:lumMod val="75000"/>
                </a:schemeClr>
              </a:gs>
            </a:gsLst>
            <a:lin ang="0" scaled="1"/>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0" name="Connecteur droit avec flèche 159"/>
          <p:cNvCxnSpPr/>
          <p:nvPr/>
        </p:nvCxnSpPr>
        <p:spPr>
          <a:xfrm flipV="1">
            <a:off x="7204344" y="4017778"/>
            <a:ext cx="364232" cy="662240"/>
          </a:xfrm>
          <a:prstGeom prst="straightConnector1">
            <a:avLst/>
          </a:prstGeom>
          <a:ln w="28575">
            <a:solidFill>
              <a:srgbClr val="FF0000"/>
            </a:solidFill>
            <a:prstDash val="sysDot"/>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64" name="Connecteur droit avec flèche 163"/>
          <p:cNvCxnSpPr/>
          <p:nvPr/>
        </p:nvCxnSpPr>
        <p:spPr>
          <a:xfrm>
            <a:off x="6896830" y="3929042"/>
            <a:ext cx="555490" cy="1296144"/>
          </a:xfrm>
          <a:prstGeom prst="straightConnector1">
            <a:avLst/>
          </a:prstGeom>
          <a:ln w="28575">
            <a:solidFill>
              <a:schemeClr val="tx1"/>
            </a:solidFill>
            <a:prstDash val="sysDot"/>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69" name="Ellipse 168"/>
          <p:cNvSpPr/>
          <p:nvPr/>
        </p:nvSpPr>
        <p:spPr>
          <a:xfrm>
            <a:off x="7157925" y="4594345"/>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Connecteur droit avec flèche 170"/>
          <p:cNvCxnSpPr/>
          <p:nvPr/>
        </p:nvCxnSpPr>
        <p:spPr>
          <a:xfrm>
            <a:off x="6660232" y="3377059"/>
            <a:ext cx="239936" cy="560119"/>
          </a:xfrm>
          <a:prstGeom prst="straightConnector1">
            <a:avLst/>
          </a:prstGeom>
          <a:ln w="28575">
            <a:solidFill>
              <a:schemeClr val="tx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6" name="Connecteur droit avec flèche 175"/>
          <p:cNvCxnSpPr/>
          <p:nvPr/>
        </p:nvCxnSpPr>
        <p:spPr>
          <a:xfrm flipV="1">
            <a:off x="7578662" y="3401558"/>
            <a:ext cx="327606" cy="590551"/>
          </a:xfrm>
          <a:prstGeom prst="straightConnector1">
            <a:avLst/>
          </a:prstGeom>
          <a:ln w="28575">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96" name="ZoneTexte 34"/>
          <p:cNvSpPr txBox="1">
            <a:spLocks noChangeArrowheads="1"/>
          </p:cNvSpPr>
          <p:nvPr/>
        </p:nvSpPr>
        <p:spPr bwMode="auto">
          <a:xfrm>
            <a:off x="6300192" y="3014424"/>
            <a:ext cx="576064" cy="338554"/>
          </a:xfrm>
          <a:prstGeom prst="rect">
            <a:avLst/>
          </a:prstGeom>
          <a:noFill/>
          <a:ln w="38100">
            <a:noFill/>
            <a:miter lim="800000"/>
            <a:headEnd/>
            <a:tailEnd/>
          </a:ln>
        </p:spPr>
        <p:txBody>
          <a:bodyPr wrap="square">
            <a:spAutoFit/>
          </a:bodyPr>
          <a:lstStyle/>
          <a:p>
            <a:pPr algn="ctr"/>
            <a:r>
              <a:rPr lang="fr-FR" sz="1600" b="1" dirty="0">
                <a:solidFill>
                  <a:srgbClr val="2F2B20"/>
                </a:solidFill>
                <a:cs typeface="Arial" pitchFamily="34" charset="0"/>
              </a:rPr>
              <a:t>h</a:t>
            </a:r>
            <a:r>
              <a:rPr lang="el-GR" sz="1600" b="1" dirty="0">
                <a:solidFill>
                  <a:srgbClr val="2F2B20"/>
                </a:solidFill>
                <a:latin typeface="Calibri"/>
                <a:cs typeface="Arial" pitchFamily="34" charset="0"/>
              </a:rPr>
              <a:t>ν</a:t>
            </a:r>
            <a:endParaRPr lang="fr-FR" sz="1600" b="1" baseline="-25000" dirty="0">
              <a:solidFill>
                <a:srgbClr val="2F2B20"/>
              </a:solidFill>
              <a:cs typeface="Arial" pitchFamily="34" charset="0"/>
            </a:endParaRPr>
          </a:p>
        </p:txBody>
      </p:sp>
      <p:sp>
        <p:nvSpPr>
          <p:cNvPr id="47" name="TextBox 46"/>
          <p:cNvSpPr txBox="1"/>
          <p:nvPr/>
        </p:nvSpPr>
        <p:spPr>
          <a:xfrm>
            <a:off x="1145551" y="4121224"/>
            <a:ext cx="1967178" cy="338553"/>
          </a:xfrm>
          <a:prstGeom prst="rect">
            <a:avLst/>
          </a:prstGeom>
          <a:noFill/>
        </p:spPr>
        <p:txBody>
          <a:bodyPr wrap="none" rtlCol="0">
            <a:spAutoFit/>
          </a:bodyPr>
          <a:lstStyle/>
          <a:p>
            <a:r>
              <a:rPr lang="en-US" sz="1600" b="1" i="1" dirty="0"/>
              <a:t>“Universal curve”</a:t>
            </a:r>
          </a:p>
        </p:txBody>
      </p:sp>
      <p:cxnSp>
        <p:nvCxnSpPr>
          <p:cNvPr id="50" name="Straight Connector 49"/>
          <p:cNvCxnSpPr/>
          <p:nvPr/>
        </p:nvCxnSpPr>
        <p:spPr bwMode="auto">
          <a:xfrm>
            <a:off x="1984121" y="5790081"/>
            <a:ext cx="0" cy="0"/>
          </a:xfrm>
          <a:prstGeom prst="line">
            <a:avLst/>
          </a:prstGeom>
          <a:solidFill>
            <a:schemeClr val="accent1"/>
          </a:solidFill>
          <a:ln w="952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2" name="Connecteur droit avec flèche 101"/>
          <p:cNvCxnSpPr/>
          <p:nvPr/>
        </p:nvCxnSpPr>
        <p:spPr>
          <a:xfrm>
            <a:off x="1984121" y="6286337"/>
            <a:ext cx="765270" cy="0"/>
          </a:xfrm>
          <a:prstGeom prst="straightConnector1">
            <a:avLst/>
          </a:prstGeom>
          <a:ln w="28575">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Ellipse 169"/>
          <p:cNvSpPr/>
          <p:nvPr/>
        </p:nvSpPr>
        <p:spPr>
          <a:xfrm rot="3854965">
            <a:off x="2298367" y="5246020"/>
            <a:ext cx="182488" cy="891355"/>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49" name="Straight Connector 48"/>
          <p:cNvCxnSpPr/>
          <p:nvPr/>
        </p:nvCxnSpPr>
        <p:spPr bwMode="auto">
          <a:xfrm flipH="1" flipV="1">
            <a:off x="2813547" y="5435696"/>
            <a:ext cx="0" cy="1043999"/>
          </a:xfrm>
          <a:prstGeom prst="line">
            <a:avLst/>
          </a:prstGeom>
          <a:solidFill>
            <a:schemeClr val="accent1"/>
          </a:solidFill>
          <a:ln w="9525" cap="flat" cmpd="sng" algn="ctr">
            <a:solidFill>
              <a:srgbClr val="0000FF"/>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1" name="Straight Connector 50"/>
          <p:cNvCxnSpPr/>
          <p:nvPr/>
        </p:nvCxnSpPr>
        <p:spPr bwMode="auto">
          <a:xfrm flipH="1" flipV="1">
            <a:off x="1984121" y="5911754"/>
            <a:ext cx="0" cy="577529"/>
          </a:xfrm>
          <a:prstGeom prst="line">
            <a:avLst/>
          </a:prstGeom>
          <a:solidFill>
            <a:schemeClr val="accent1"/>
          </a:solidFill>
          <a:ln w="9525" cap="flat" cmpd="sng" algn="ctr">
            <a:solidFill>
              <a:srgbClr val="0000FF"/>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3" name="Straight Connector 52"/>
          <p:cNvCxnSpPr/>
          <p:nvPr/>
        </p:nvCxnSpPr>
        <p:spPr bwMode="auto">
          <a:xfrm flipV="1">
            <a:off x="445871" y="5458791"/>
            <a:ext cx="2376000" cy="0"/>
          </a:xfrm>
          <a:prstGeom prst="line">
            <a:avLst/>
          </a:prstGeom>
          <a:solidFill>
            <a:schemeClr val="accent1"/>
          </a:solidFill>
          <a:ln w="9525" cap="flat" cmpd="sng" algn="ctr">
            <a:solidFill>
              <a:srgbClr val="0000FF"/>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 name="Straight Connector 53"/>
          <p:cNvCxnSpPr>
            <a:stCxn id="48" idx="4"/>
          </p:cNvCxnSpPr>
          <p:nvPr/>
        </p:nvCxnSpPr>
        <p:spPr bwMode="auto">
          <a:xfrm flipH="1" flipV="1">
            <a:off x="480571" y="5883994"/>
            <a:ext cx="1507621" cy="5911"/>
          </a:xfrm>
          <a:prstGeom prst="line">
            <a:avLst/>
          </a:prstGeom>
          <a:solidFill>
            <a:schemeClr val="accent1"/>
          </a:solidFill>
          <a:ln w="9525" cap="flat" cmpd="sng" algn="ctr">
            <a:solidFill>
              <a:srgbClr val="0000FF"/>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5" name="Ellipse 169"/>
          <p:cNvSpPr/>
          <p:nvPr/>
        </p:nvSpPr>
        <p:spPr>
          <a:xfrm rot="10800000">
            <a:off x="389977" y="5452174"/>
            <a:ext cx="118849" cy="42487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6" name="Ellipse 169"/>
          <p:cNvSpPr/>
          <p:nvPr/>
        </p:nvSpPr>
        <p:spPr>
          <a:xfrm rot="3432902">
            <a:off x="3180529" y="4755551"/>
            <a:ext cx="182488" cy="835359"/>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58" name="Straight Connector 57"/>
          <p:cNvCxnSpPr/>
          <p:nvPr/>
        </p:nvCxnSpPr>
        <p:spPr bwMode="auto">
          <a:xfrm flipH="1" flipV="1">
            <a:off x="2931247" y="5366015"/>
            <a:ext cx="0" cy="1115998"/>
          </a:xfrm>
          <a:prstGeom prst="line">
            <a:avLst/>
          </a:prstGeom>
          <a:solidFill>
            <a:schemeClr val="accent1"/>
          </a:solidFill>
          <a:ln w="9525"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9" name="Connecteur droit avec flèche 101"/>
          <p:cNvCxnSpPr/>
          <p:nvPr/>
        </p:nvCxnSpPr>
        <p:spPr>
          <a:xfrm>
            <a:off x="2931247" y="6286057"/>
            <a:ext cx="685364" cy="0"/>
          </a:xfrm>
          <a:prstGeom prst="straightConnector1">
            <a:avLst/>
          </a:prstGeom>
          <a:ln w="28575">
            <a:solidFill>
              <a:srgbClr val="008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56" idx="4"/>
          </p:cNvCxnSpPr>
          <p:nvPr/>
        </p:nvCxnSpPr>
        <p:spPr bwMode="auto">
          <a:xfrm>
            <a:off x="445871" y="5399399"/>
            <a:ext cx="2474755" cy="0"/>
          </a:xfrm>
          <a:prstGeom prst="line">
            <a:avLst/>
          </a:prstGeom>
          <a:solidFill>
            <a:schemeClr val="accent1"/>
          </a:solidFill>
          <a:ln w="9525"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4" name="Ellipse 169"/>
          <p:cNvSpPr/>
          <p:nvPr/>
        </p:nvSpPr>
        <p:spPr>
          <a:xfrm>
            <a:off x="354098" y="4870352"/>
            <a:ext cx="182488" cy="513585"/>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6" name="Text Box 18"/>
          <p:cNvSpPr txBox="1">
            <a:spLocks noChangeArrowheads="1"/>
          </p:cNvSpPr>
          <p:nvPr/>
        </p:nvSpPr>
        <p:spPr bwMode="auto">
          <a:xfrm>
            <a:off x="3885968" y="4989827"/>
            <a:ext cx="2448000" cy="648512"/>
          </a:xfrm>
          <a:prstGeom prst="rect">
            <a:avLst/>
          </a:prstGeom>
          <a:noFill/>
          <a:ln w="9525">
            <a:solidFill>
              <a:srgbClr val="FF0000"/>
            </a:solidFill>
            <a:round/>
            <a:headEnd/>
            <a:tailEnd/>
          </a:ln>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b="1" dirty="0">
                <a:solidFill>
                  <a:srgbClr val="FF0000"/>
                </a:solidFill>
                <a:cs typeface="Times New Roman" pitchFamily="18" charset="0"/>
              </a:rPr>
              <a:t>In-house XPS</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dirty="0">
                <a:solidFill>
                  <a:srgbClr val="FF0000"/>
                </a:solidFill>
                <a:cs typeface="Times New Roman" pitchFamily="18" charset="0"/>
              </a:rPr>
              <a:t>h</a:t>
            </a:r>
            <a:r>
              <a:rPr lang="el-GR" sz="1200" dirty="0">
                <a:solidFill>
                  <a:srgbClr val="FF0000"/>
                </a:solidFill>
                <a:cs typeface="Times New Roman"/>
              </a:rPr>
              <a:t>ν</a:t>
            </a:r>
            <a:r>
              <a:rPr lang="fr-FR" sz="1200" dirty="0">
                <a:solidFill>
                  <a:srgbClr val="FF0000"/>
                </a:solidFill>
                <a:cs typeface="Times New Roman" pitchFamily="18" charset="0"/>
              </a:rPr>
              <a:t>=1487 eV</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b="1" i="1" dirty="0">
                <a:solidFill>
                  <a:srgbClr val="FF0000"/>
                </a:solidFill>
                <a:cs typeface="Times New Roman" pitchFamily="18" charset="0"/>
              </a:rPr>
              <a:t>E</a:t>
            </a:r>
            <a:r>
              <a:rPr lang="fr-FR" sz="1200" b="1" i="1" baseline="-25000" dirty="0">
                <a:solidFill>
                  <a:srgbClr val="FF0000"/>
                </a:solidFill>
                <a:cs typeface="Times New Roman" pitchFamily="18" charset="0"/>
              </a:rPr>
              <a:t>kin</a:t>
            </a:r>
            <a:r>
              <a:rPr lang="fr-FR" sz="1200" b="1" i="1" dirty="0">
                <a:solidFill>
                  <a:srgbClr val="FF0000"/>
                </a:solidFill>
                <a:cs typeface="Times New Roman" pitchFamily="18" charset="0"/>
              </a:rPr>
              <a:t> </a:t>
            </a:r>
            <a:r>
              <a:rPr lang="fr-FR" sz="1200" b="1" i="1" dirty="0" err="1">
                <a:solidFill>
                  <a:srgbClr val="FF0000"/>
                </a:solidFill>
                <a:cs typeface="Times New Roman" pitchFamily="18" charset="0"/>
              </a:rPr>
              <a:t>fixed</a:t>
            </a:r>
            <a:r>
              <a:rPr lang="fr-FR" sz="1200" b="1" i="1" dirty="0">
                <a:solidFill>
                  <a:srgbClr val="FF0000"/>
                </a:solidFill>
                <a:cs typeface="Times New Roman" pitchFamily="18" charset="0"/>
              </a:rPr>
              <a:t>  for </a:t>
            </a:r>
            <a:r>
              <a:rPr lang="fr-FR" sz="1200" b="1" i="1" dirty="0" err="1">
                <a:solidFill>
                  <a:srgbClr val="FF0000"/>
                </a:solidFill>
                <a:cs typeface="Times New Roman" pitchFamily="18" charset="0"/>
              </a:rPr>
              <a:t>each</a:t>
            </a:r>
            <a:r>
              <a:rPr lang="fr-FR" sz="1200" b="1" i="1" dirty="0">
                <a:solidFill>
                  <a:srgbClr val="FF0000"/>
                </a:solidFill>
                <a:cs typeface="Times New Roman" pitchFamily="18" charset="0"/>
              </a:rPr>
              <a:t> </a:t>
            </a:r>
            <a:r>
              <a:rPr lang="fr-FR" sz="1200" b="1" i="1" dirty="0" err="1">
                <a:solidFill>
                  <a:srgbClr val="FF0000"/>
                </a:solidFill>
                <a:cs typeface="Times New Roman" pitchFamily="18" charset="0"/>
              </a:rPr>
              <a:t>core</a:t>
            </a:r>
            <a:r>
              <a:rPr lang="fr-FR" sz="1200" b="1" i="1" dirty="0">
                <a:solidFill>
                  <a:srgbClr val="FF0000"/>
                </a:solidFill>
                <a:cs typeface="Times New Roman" pitchFamily="18" charset="0"/>
              </a:rPr>
              <a:t> </a:t>
            </a:r>
            <a:r>
              <a:rPr lang="fr-FR" sz="1200" b="1" i="1" dirty="0" err="1">
                <a:solidFill>
                  <a:srgbClr val="FF0000"/>
                </a:solidFill>
                <a:cs typeface="Times New Roman" pitchFamily="18" charset="0"/>
              </a:rPr>
              <a:t>peak</a:t>
            </a:r>
            <a:r>
              <a:rPr lang="fr-FR" sz="1200" b="1" i="1" dirty="0">
                <a:solidFill>
                  <a:srgbClr val="FF0000"/>
                </a:solidFill>
                <a:cs typeface="Times New Roman" pitchFamily="18" charset="0"/>
              </a:rPr>
              <a:t> </a:t>
            </a:r>
          </a:p>
        </p:txBody>
      </p:sp>
      <p:sp>
        <p:nvSpPr>
          <p:cNvPr id="65" name="Ellipse 169"/>
          <p:cNvSpPr/>
          <p:nvPr/>
        </p:nvSpPr>
        <p:spPr>
          <a:xfrm>
            <a:off x="2798746" y="5392388"/>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66" name="Straight Connector 65"/>
          <p:cNvCxnSpPr/>
          <p:nvPr/>
        </p:nvCxnSpPr>
        <p:spPr bwMode="auto">
          <a:xfrm flipH="1" flipV="1">
            <a:off x="2862866" y="5444156"/>
            <a:ext cx="11376" cy="1035539"/>
          </a:xfrm>
          <a:prstGeom prst="line">
            <a:avLst/>
          </a:prstGeom>
          <a:solidFill>
            <a:schemeClr val="accent1"/>
          </a:solidFill>
          <a:ln w="952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7" name="Straight Connector 66"/>
          <p:cNvCxnSpPr/>
          <p:nvPr/>
        </p:nvCxnSpPr>
        <p:spPr bwMode="auto">
          <a:xfrm>
            <a:off x="467367" y="5422827"/>
            <a:ext cx="2406875" cy="0"/>
          </a:xfrm>
          <a:prstGeom prst="line">
            <a:avLst/>
          </a:prstGeom>
          <a:solidFill>
            <a:schemeClr val="accent1"/>
          </a:solidFill>
          <a:ln w="952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0" name="Ellipse 169"/>
          <p:cNvSpPr/>
          <p:nvPr/>
        </p:nvSpPr>
        <p:spPr>
          <a:xfrm>
            <a:off x="389976" y="5392388"/>
            <a:ext cx="108000" cy="517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1" name="TextBox 70"/>
          <p:cNvSpPr txBox="1"/>
          <p:nvPr/>
        </p:nvSpPr>
        <p:spPr>
          <a:xfrm>
            <a:off x="1551384" y="4666375"/>
            <a:ext cx="992579" cy="577081"/>
          </a:xfrm>
          <a:prstGeom prst="rect">
            <a:avLst/>
          </a:prstGeom>
          <a:noFill/>
        </p:spPr>
        <p:txBody>
          <a:bodyPr wrap="none" rtlCol="0">
            <a:spAutoFit/>
          </a:bodyPr>
          <a:lstStyle/>
          <a:p>
            <a:pPr algn="ctr"/>
            <a:r>
              <a:rPr lang="en-US" sz="1050" b="1" dirty="0">
                <a:solidFill>
                  <a:srgbClr val="FF0000"/>
                </a:solidFill>
              </a:rPr>
              <a:t>C1s</a:t>
            </a:r>
          </a:p>
          <a:p>
            <a:pPr algn="ctr"/>
            <a:r>
              <a:rPr lang="en-US" sz="1050" dirty="0" err="1">
                <a:solidFill>
                  <a:srgbClr val="FF0000"/>
                </a:solidFill>
              </a:rPr>
              <a:t>E</a:t>
            </a:r>
            <a:r>
              <a:rPr lang="en-US" sz="1050" baseline="-25000" dirty="0" err="1">
                <a:solidFill>
                  <a:srgbClr val="FF0000"/>
                </a:solidFill>
              </a:rPr>
              <a:t>b</a:t>
            </a:r>
            <a:r>
              <a:rPr lang="en-US" sz="1050" dirty="0">
                <a:solidFill>
                  <a:srgbClr val="FF0000"/>
                </a:solidFill>
              </a:rPr>
              <a:t>=285 eV</a:t>
            </a:r>
          </a:p>
          <a:p>
            <a:pPr algn="ctr"/>
            <a:r>
              <a:rPr lang="en-US" sz="1050" dirty="0" err="1">
                <a:solidFill>
                  <a:srgbClr val="FF0000"/>
                </a:solidFill>
              </a:rPr>
              <a:t>E</a:t>
            </a:r>
            <a:r>
              <a:rPr lang="en-US" sz="1050" baseline="-25000" dirty="0" err="1">
                <a:solidFill>
                  <a:srgbClr val="FF0000"/>
                </a:solidFill>
              </a:rPr>
              <a:t>k</a:t>
            </a:r>
            <a:r>
              <a:rPr lang="en-US" sz="1050" dirty="0">
                <a:solidFill>
                  <a:srgbClr val="FF0000"/>
                </a:solidFill>
              </a:rPr>
              <a:t> = 1202 eV</a:t>
            </a:r>
          </a:p>
        </p:txBody>
      </p:sp>
      <p:cxnSp>
        <p:nvCxnSpPr>
          <p:cNvPr id="72" name="Connecteur droit avec flèche 161"/>
          <p:cNvCxnSpPr/>
          <p:nvPr/>
        </p:nvCxnSpPr>
        <p:spPr>
          <a:xfrm flipV="1">
            <a:off x="6955415" y="3803654"/>
            <a:ext cx="162173" cy="268993"/>
          </a:xfrm>
          <a:prstGeom prst="straightConnector1">
            <a:avLst/>
          </a:prstGeom>
          <a:ln w="28575">
            <a:solidFill>
              <a:srgbClr val="0000FF"/>
            </a:solidFill>
            <a:prstDash val="sysDot"/>
            <a:headEnd type="none" w="med" len="med"/>
            <a:tailEnd type="none" w="lg" len="lg"/>
          </a:ln>
        </p:spPr>
        <p:style>
          <a:lnRef idx="1">
            <a:schemeClr val="accent1"/>
          </a:lnRef>
          <a:fillRef idx="0">
            <a:schemeClr val="accent1"/>
          </a:fillRef>
          <a:effectRef idx="0">
            <a:schemeClr val="accent1"/>
          </a:effectRef>
          <a:fontRef idx="minor">
            <a:schemeClr val="tx1"/>
          </a:fontRef>
        </p:style>
      </p:cxnSp>
      <p:sp>
        <p:nvSpPr>
          <p:cNvPr id="74" name="Ellipse 169"/>
          <p:cNvSpPr/>
          <p:nvPr/>
        </p:nvSpPr>
        <p:spPr>
          <a:xfrm>
            <a:off x="6910967" y="4044707"/>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Connecteur droit avec flèche 176"/>
          <p:cNvCxnSpPr/>
          <p:nvPr/>
        </p:nvCxnSpPr>
        <p:spPr>
          <a:xfrm flipV="1">
            <a:off x="7111238" y="3343279"/>
            <a:ext cx="273050" cy="466725"/>
          </a:xfrm>
          <a:prstGeom prst="straightConnector1">
            <a:avLst/>
          </a:prstGeom>
          <a:ln w="28575">
            <a:solidFill>
              <a:srgbClr val="0000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7" name="Ellipse 169"/>
          <p:cNvSpPr/>
          <p:nvPr/>
        </p:nvSpPr>
        <p:spPr>
          <a:xfrm>
            <a:off x="7000318" y="4244413"/>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Connecteur droit avec flèche 161"/>
          <p:cNvCxnSpPr/>
          <p:nvPr/>
        </p:nvCxnSpPr>
        <p:spPr>
          <a:xfrm flipV="1">
            <a:off x="7107815" y="3794129"/>
            <a:ext cx="254248" cy="430919"/>
          </a:xfrm>
          <a:prstGeom prst="straightConnector1">
            <a:avLst/>
          </a:prstGeom>
          <a:ln w="28575">
            <a:solidFill>
              <a:srgbClr val="0000FF"/>
            </a:solidFill>
            <a:prstDash val="sysDot"/>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79" name="Connecteur droit avec flèche 176"/>
          <p:cNvCxnSpPr/>
          <p:nvPr/>
        </p:nvCxnSpPr>
        <p:spPr>
          <a:xfrm flipV="1">
            <a:off x="7362063" y="3381379"/>
            <a:ext cx="238125" cy="419100"/>
          </a:xfrm>
          <a:prstGeom prst="straightConnector1">
            <a:avLst/>
          </a:prstGeom>
          <a:ln w="28575">
            <a:solidFill>
              <a:srgbClr val="0000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00" name="Title 1"/>
          <p:cNvSpPr>
            <a:spLocks noGrp="1"/>
          </p:cNvSpPr>
          <p:nvPr>
            <p:ph type="title"/>
          </p:nvPr>
        </p:nvSpPr>
        <p:spPr>
          <a:xfrm>
            <a:off x="1763688" y="53752"/>
            <a:ext cx="6984776" cy="1143000"/>
          </a:xfrm>
        </p:spPr>
        <p:txBody>
          <a:bodyPr/>
          <a:lstStyle/>
          <a:p>
            <a:r>
              <a:rPr lang="en-US" sz="2800" dirty="0">
                <a:solidFill>
                  <a:prstClr val="black"/>
                </a:solidFill>
              </a:rPr>
              <a:t>PES (XPS), Y-axis</a:t>
            </a:r>
            <a:endParaRPr lang="en-US" sz="2800" b="1" dirty="0"/>
          </a:p>
        </p:txBody>
      </p:sp>
      <p:sp>
        <p:nvSpPr>
          <p:cNvPr id="99" name="Ellipse 168"/>
          <p:cNvSpPr/>
          <p:nvPr/>
        </p:nvSpPr>
        <p:spPr>
          <a:xfrm>
            <a:off x="7308063" y="4971166"/>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Connecteur droit avec flèche 155"/>
          <p:cNvCxnSpPr/>
          <p:nvPr/>
        </p:nvCxnSpPr>
        <p:spPr>
          <a:xfrm flipV="1">
            <a:off x="7452320" y="4001050"/>
            <a:ext cx="655787" cy="1224136"/>
          </a:xfrm>
          <a:prstGeom prst="straightConnector1">
            <a:avLst/>
          </a:prstGeom>
          <a:ln w="28575">
            <a:solidFill>
              <a:srgbClr val="008000"/>
            </a:solidFill>
            <a:prstDash val="sysDot"/>
            <a:headEnd type="none" w="med" len="med"/>
            <a:tailEnd type="none" w="lg" len="lg"/>
          </a:ln>
        </p:spPr>
        <p:style>
          <a:lnRef idx="1">
            <a:schemeClr val="accent1"/>
          </a:lnRef>
          <a:fillRef idx="0">
            <a:schemeClr val="accent1"/>
          </a:fillRef>
          <a:effectRef idx="0">
            <a:schemeClr val="accent1"/>
          </a:effectRef>
          <a:fontRef idx="minor">
            <a:schemeClr val="tx1"/>
          </a:fontRef>
        </p:style>
      </p:cxnSp>
      <p:sp>
        <p:nvSpPr>
          <p:cNvPr id="168" name="Ellipse 167"/>
          <p:cNvSpPr/>
          <p:nvPr/>
        </p:nvSpPr>
        <p:spPr>
          <a:xfrm>
            <a:off x="7398073" y="5169301"/>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Connecteur droit avec flèche 155"/>
          <p:cNvCxnSpPr/>
          <p:nvPr/>
        </p:nvCxnSpPr>
        <p:spPr>
          <a:xfrm flipV="1">
            <a:off x="7334060" y="3973236"/>
            <a:ext cx="580703" cy="1092050"/>
          </a:xfrm>
          <a:prstGeom prst="straightConnector1">
            <a:avLst/>
          </a:prstGeom>
          <a:ln w="28575">
            <a:solidFill>
              <a:srgbClr val="008000"/>
            </a:solidFill>
            <a:prstDash val="sysDot"/>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75" name="Connecteur droit avec flèche 174"/>
          <p:cNvCxnSpPr/>
          <p:nvPr/>
        </p:nvCxnSpPr>
        <p:spPr>
          <a:xfrm flipV="1">
            <a:off x="8127917" y="3387678"/>
            <a:ext cx="311695" cy="581026"/>
          </a:xfrm>
          <a:prstGeom prst="straightConnector1">
            <a:avLst/>
          </a:prstGeom>
          <a:ln w="28575">
            <a:solidFill>
              <a:srgbClr val="008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4" name="Connecteur droit avec flèche 174"/>
          <p:cNvCxnSpPr/>
          <p:nvPr/>
        </p:nvCxnSpPr>
        <p:spPr>
          <a:xfrm flipV="1">
            <a:off x="7919437" y="3373518"/>
            <a:ext cx="311695" cy="581026"/>
          </a:xfrm>
          <a:prstGeom prst="straightConnector1">
            <a:avLst/>
          </a:prstGeom>
          <a:ln w="28575">
            <a:solidFill>
              <a:srgbClr val="008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0" name="Text Box 22"/>
          <p:cNvSpPr txBox="1">
            <a:spLocks noChangeArrowheads="1"/>
          </p:cNvSpPr>
          <p:nvPr/>
        </p:nvSpPr>
        <p:spPr bwMode="auto">
          <a:xfrm>
            <a:off x="213560" y="2540217"/>
            <a:ext cx="5572909" cy="523220"/>
          </a:xfrm>
          <a:prstGeom prst="rect">
            <a:avLst/>
          </a:prstGeom>
          <a:solidFill>
            <a:srgbClr val="FFFF00"/>
          </a:solidFill>
          <a:ln w="9525">
            <a:noFill/>
            <a:miter lim="800000"/>
            <a:headEnd/>
            <a:tailEnd/>
          </a:ln>
        </p:spPr>
        <p:txBody>
          <a:bodyPr wrap="none">
            <a:spAutoFit/>
          </a:bodyPr>
          <a:lstStyle/>
          <a:p>
            <a:pPr eaLnBrk="0" hangingPunct="0">
              <a:defRPr/>
            </a:pPr>
            <a:r>
              <a:rPr lang="en-US" sz="2800" i="1" dirty="0" err="1">
                <a:solidFill>
                  <a:schemeClr val="tx1"/>
                </a:solidFill>
                <a:latin typeface="Times" charset="0"/>
              </a:rPr>
              <a:t>I</a:t>
            </a:r>
            <a:r>
              <a:rPr lang="en-US" sz="2800" i="1" baseline="-25000" dirty="0" err="1">
                <a:solidFill>
                  <a:schemeClr val="tx1"/>
                </a:solidFill>
                <a:latin typeface="Times" charset="0"/>
              </a:rPr>
              <a:t>a</a:t>
            </a:r>
            <a:r>
              <a:rPr lang="en-US" sz="2800" i="1" dirty="0">
                <a:solidFill>
                  <a:schemeClr val="tx1"/>
                </a:solidFill>
                <a:latin typeface="Times" charset="0"/>
              </a:rPr>
              <a:t>   </a:t>
            </a:r>
            <a:r>
              <a:rPr lang="en-US" sz="2800" dirty="0">
                <a:solidFill>
                  <a:schemeClr val="tx1"/>
                </a:solidFill>
                <a:latin typeface="Times" charset="0"/>
                <a:sym typeface="Symbol" pitchFamily="18" charset="2"/>
              </a:rPr>
              <a:t></a:t>
            </a:r>
            <a:r>
              <a:rPr lang="en-US" sz="2800" i="1" dirty="0">
                <a:solidFill>
                  <a:schemeClr val="tx1"/>
                </a:solidFill>
                <a:latin typeface="Times" charset="0"/>
                <a:sym typeface="Symbol" pitchFamily="18" charset="2"/>
              </a:rPr>
              <a:t>   </a:t>
            </a:r>
            <a:r>
              <a:rPr lang="en-US" sz="2800" i="1" dirty="0" err="1">
                <a:solidFill>
                  <a:schemeClr val="tx1"/>
                </a:solidFill>
                <a:latin typeface="Symbol" pitchFamily="18" charset="2"/>
                <a:sym typeface="Symbol" pitchFamily="18" charset="2"/>
              </a:rPr>
              <a:t>r</a:t>
            </a:r>
            <a:r>
              <a:rPr lang="en-US" sz="2800" i="1" baseline="-25000" dirty="0" err="1">
                <a:solidFill>
                  <a:schemeClr val="tx1"/>
                </a:solidFill>
                <a:latin typeface="Times New Roman" pitchFamily="18" charset="0"/>
                <a:sym typeface="Symbol" pitchFamily="18" charset="2"/>
              </a:rPr>
              <a:t>a</a:t>
            </a:r>
            <a:r>
              <a:rPr lang="en-US" sz="2800" i="1" dirty="0">
                <a:solidFill>
                  <a:schemeClr val="tx1"/>
                </a:solidFill>
                <a:latin typeface="Times" charset="0"/>
                <a:sym typeface="Symbol" pitchFamily="18" charset="2"/>
              </a:rPr>
              <a:t> </a:t>
            </a:r>
            <a:r>
              <a:rPr lang="en-US" sz="2800" dirty="0">
                <a:solidFill>
                  <a:schemeClr val="tx1"/>
                </a:solidFill>
                <a:latin typeface="Symbol" pitchFamily="18" charset="2"/>
                <a:sym typeface="Symbol" pitchFamily="18" charset="2"/>
              </a:rPr>
              <a:t>*</a:t>
            </a:r>
            <a:r>
              <a:rPr lang="en-US" sz="2800" i="1" dirty="0">
                <a:solidFill>
                  <a:schemeClr val="tx1"/>
                </a:solidFill>
                <a:latin typeface="Symbol" pitchFamily="18" charset="2"/>
                <a:sym typeface="Symbol" pitchFamily="18" charset="2"/>
              </a:rPr>
              <a:t> </a:t>
            </a:r>
            <a:r>
              <a:rPr lang="en-US" sz="2800" i="1" dirty="0" err="1">
                <a:solidFill>
                  <a:schemeClr val="tx1"/>
                </a:solidFill>
                <a:latin typeface="Symbol" pitchFamily="18" charset="2"/>
                <a:sym typeface="Symbol" pitchFamily="18" charset="2"/>
              </a:rPr>
              <a:t>s</a:t>
            </a:r>
            <a:r>
              <a:rPr lang="en-US" sz="2800" i="1" baseline="-25000" dirty="0" err="1">
                <a:solidFill>
                  <a:schemeClr val="tx1"/>
                </a:solidFill>
                <a:latin typeface="Times New Roman" pitchFamily="18" charset="0"/>
                <a:sym typeface="Symbol" pitchFamily="18" charset="2"/>
              </a:rPr>
              <a:t>a</a:t>
            </a:r>
            <a:r>
              <a:rPr lang="en-US" sz="2800" dirty="0">
                <a:solidFill>
                  <a:schemeClr val="tx1"/>
                </a:solidFill>
                <a:latin typeface="Symbol" pitchFamily="18" charset="2"/>
                <a:sym typeface="Symbol" pitchFamily="18" charset="2"/>
              </a:rPr>
              <a:t>(</a:t>
            </a:r>
            <a:r>
              <a:rPr lang="en-US" sz="2800" i="1" dirty="0" err="1">
                <a:solidFill>
                  <a:srgbClr val="3366FF"/>
                </a:solidFill>
                <a:latin typeface="Times New Roman" pitchFamily="18" charset="0"/>
                <a:sym typeface="Symbol" pitchFamily="18" charset="2"/>
              </a:rPr>
              <a:t>h</a:t>
            </a:r>
            <a:r>
              <a:rPr lang="en-US" sz="2800" i="1" dirty="0" err="1">
                <a:solidFill>
                  <a:srgbClr val="3366FF"/>
                </a:solidFill>
                <a:latin typeface="Symbol" pitchFamily="18" charset="2"/>
                <a:sym typeface="Symbol" pitchFamily="18" charset="2"/>
              </a:rPr>
              <a:t>n</a:t>
            </a:r>
            <a:r>
              <a:rPr lang="en-US" sz="2800" i="1" dirty="0" err="1">
                <a:solidFill>
                  <a:schemeClr val="tx1"/>
                </a:solidFill>
                <a:latin typeface="Symbol" pitchFamily="18" charset="2"/>
                <a:sym typeface="Symbol" pitchFamily="18" charset="2"/>
              </a:rPr>
              <a:t>,q</a:t>
            </a:r>
            <a:r>
              <a:rPr lang="en-US" sz="2800" dirty="0">
                <a:solidFill>
                  <a:schemeClr val="tx1"/>
                </a:solidFill>
                <a:latin typeface="Symbol" pitchFamily="18" charset="2"/>
                <a:sym typeface="Symbol" pitchFamily="18" charset="2"/>
              </a:rPr>
              <a:t>)</a:t>
            </a:r>
            <a:r>
              <a:rPr lang="en-US" sz="2800" i="1" dirty="0">
                <a:solidFill>
                  <a:schemeClr val="tx1"/>
                </a:solidFill>
                <a:latin typeface="Symbol" pitchFamily="18" charset="2"/>
                <a:sym typeface="Symbol" pitchFamily="18" charset="2"/>
              </a:rPr>
              <a:t> </a:t>
            </a:r>
            <a:r>
              <a:rPr lang="en-US" sz="2800" dirty="0">
                <a:solidFill>
                  <a:schemeClr val="tx1"/>
                </a:solidFill>
                <a:latin typeface="Symbol" pitchFamily="18" charset="2"/>
                <a:sym typeface="Symbol" pitchFamily="18" charset="2"/>
              </a:rPr>
              <a:t>*</a:t>
            </a:r>
            <a:r>
              <a:rPr lang="en-US" sz="2800" i="1" dirty="0">
                <a:solidFill>
                  <a:schemeClr val="tx1"/>
                </a:solidFill>
                <a:latin typeface="Symbol" pitchFamily="18" charset="2"/>
                <a:sym typeface="Symbol" pitchFamily="18" charset="2"/>
              </a:rPr>
              <a:t> </a:t>
            </a:r>
            <a:r>
              <a:rPr lang="en-US" sz="2800" i="1" dirty="0">
                <a:solidFill>
                  <a:schemeClr val="tx1"/>
                </a:solidFill>
                <a:latin typeface="Times New Roman" pitchFamily="18" charset="0"/>
                <a:sym typeface="Symbol" pitchFamily="18" charset="2"/>
              </a:rPr>
              <a:t>exp </a:t>
            </a:r>
            <a:r>
              <a:rPr lang="en-US" sz="2800" dirty="0">
                <a:solidFill>
                  <a:schemeClr val="tx1"/>
                </a:solidFill>
                <a:latin typeface="Symbol" pitchFamily="18" charset="2"/>
                <a:sym typeface="Symbol" pitchFamily="18" charset="2"/>
              </a:rPr>
              <a:t>[</a:t>
            </a:r>
            <a:r>
              <a:rPr lang="en-US" sz="2800" i="1" dirty="0">
                <a:solidFill>
                  <a:schemeClr val="tx1"/>
                </a:solidFill>
                <a:latin typeface="Symbol" pitchFamily="18" charset="2"/>
                <a:sym typeface="Symbol" pitchFamily="18" charset="2"/>
              </a:rPr>
              <a:t>-</a:t>
            </a:r>
            <a:r>
              <a:rPr lang="en-US" sz="2800" i="1" dirty="0">
                <a:solidFill>
                  <a:schemeClr val="tx1"/>
                </a:solidFill>
                <a:latin typeface="+mn-lt"/>
                <a:sym typeface="Symbol" pitchFamily="18" charset="2"/>
              </a:rPr>
              <a:t>z</a:t>
            </a:r>
            <a:r>
              <a:rPr lang="en-US" sz="2800" i="1" dirty="0">
                <a:solidFill>
                  <a:schemeClr val="tx1"/>
                </a:solidFill>
                <a:latin typeface="Symbol" pitchFamily="18" charset="2"/>
                <a:sym typeface="Symbol" pitchFamily="18" charset="2"/>
              </a:rPr>
              <a:t>/</a:t>
            </a:r>
            <a:r>
              <a:rPr lang="en-US" sz="2800" i="1" dirty="0">
                <a:solidFill>
                  <a:srgbClr val="FF0000"/>
                </a:solidFill>
                <a:latin typeface="Symbol" pitchFamily="18" charset="2"/>
                <a:sym typeface="Symbol" pitchFamily="18" charset="2"/>
              </a:rPr>
              <a:t>L</a:t>
            </a:r>
            <a:r>
              <a:rPr lang="en-US" sz="2800" dirty="0">
                <a:solidFill>
                  <a:srgbClr val="FF0000"/>
                </a:solidFill>
                <a:latin typeface="Symbol" pitchFamily="18" charset="2"/>
                <a:sym typeface="Symbol" pitchFamily="18" charset="2"/>
              </a:rPr>
              <a:t>(</a:t>
            </a:r>
            <a:r>
              <a:rPr lang="en-US" sz="2800" i="1" dirty="0" err="1">
                <a:solidFill>
                  <a:srgbClr val="FF0000"/>
                </a:solidFill>
                <a:latin typeface="Symbol" pitchFamily="18" charset="2"/>
                <a:sym typeface="Symbol" pitchFamily="18" charset="2"/>
              </a:rPr>
              <a:t>E</a:t>
            </a:r>
            <a:r>
              <a:rPr lang="en-US" sz="2800" i="1" baseline="-25000" dirty="0" err="1">
                <a:solidFill>
                  <a:srgbClr val="FF0000"/>
                </a:solidFill>
                <a:latin typeface="Times New Roman" pitchFamily="18" charset="0"/>
                <a:sym typeface="Symbol" pitchFamily="18" charset="2"/>
              </a:rPr>
              <a:t>k</a:t>
            </a:r>
            <a:r>
              <a:rPr lang="en-US" sz="2800" dirty="0">
                <a:solidFill>
                  <a:srgbClr val="FF0000"/>
                </a:solidFill>
                <a:latin typeface="Symbol" pitchFamily="18" charset="2"/>
                <a:sym typeface="Symbol" pitchFamily="18" charset="2"/>
              </a:rPr>
              <a:t>)</a:t>
            </a:r>
            <a:r>
              <a:rPr lang="en-US" sz="2800" dirty="0">
                <a:solidFill>
                  <a:schemeClr val="tx1"/>
                </a:solidFill>
                <a:latin typeface="Symbol" pitchFamily="18" charset="2"/>
                <a:sym typeface="Symbol" pitchFamily="18" charset="2"/>
              </a:rPr>
              <a:t>]</a:t>
            </a:r>
            <a:endParaRPr lang="sv-SE" sz="2800" dirty="0">
              <a:solidFill>
                <a:schemeClr val="tx1"/>
              </a:solidFill>
              <a:latin typeface="Symbol" pitchFamily="18" charset="2"/>
              <a:sym typeface="Symbol" pitchFamily="18" charset="2"/>
            </a:endParaRPr>
          </a:p>
        </p:txBody>
      </p:sp>
      <p:graphicFrame>
        <p:nvGraphicFramePr>
          <p:cNvPr id="63" name="Table 62"/>
          <p:cNvGraphicFramePr>
            <a:graphicFrameLocks noGrp="1"/>
          </p:cNvGraphicFramePr>
          <p:nvPr>
            <p:extLst>
              <p:ext uri="{D42A27DB-BD31-4B8C-83A1-F6EECF244321}">
                <p14:modId xmlns:p14="http://schemas.microsoft.com/office/powerpoint/2010/main" val="3888883439"/>
              </p:ext>
            </p:extLst>
          </p:nvPr>
        </p:nvGraphicFramePr>
        <p:xfrm>
          <a:off x="147792" y="1395080"/>
          <a:ext cx="8964487" cy="1025808"/>
        </p:xfrm>
        <a:graphic>
          <a:graphicData uri="http://schemas.openxmlformats.org/drawingml/2006/table">
            <a:tbl>
              <a:tblPr firstRow="1" bandRow="1">
                <a:tableStyleId>{8EC20E35-A176-4012-BC5E-935CFFF8708E}</a:tableStyleId>
              </a:tblPr>
              <a:tblGrid>
                <a:gridCol w="201622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4571999">
                  <a:extLst>
                    <a:ext uri="{9D8B030D-6E8A-4147-A177-3AD203B41FA5}">
                      <a16:colId xmlns:a16="http://schemas.microsoft.com/office/drawing/2014/main" val="20002"/>
                    </a:ext>
                  </a:extLst>
                </a:gridCol>
              </a:tblGrid>
              <a:tr h="446688">
                <a:tc>
                  <a:txBody>
                    <a:bodyPr/>
                    <a:lstStyle/>
                    <a:p>
                      <a:r>
                        <a:rPr lang="en-US" sz="1600" dirty="0"/>
                        <a:t>Property</a:t>
                      </a:r>
                    </a:p>
                  </a:txBody>
                  <a:tcPr/>
                </a:tc>
                <a:tc>
                  <a:txBody>
                    <a:bodyPr/>
                    <a:lstStyle/>
                    <a:p>
                      <a:r>
                        <a:rPr lang="en-US" sz="1600" dirty="0"/>
                        <a:t>Facility</a:t>
                      </a:r>
                    </a:p>
                  </a:txBody>
                  <a:tcPr/>
                </a:tc>
                <a:tc>
                  <a:txBody>
                    <a:bodyPr/>
                    <a:lstStyle/>
                    <a:p>
                      <a:r>
                        <a:rPr lang="en-US" sz="1600" dirty="0"/>
                        <a:t>Technique</a:t>
                      </a:r>
                    </a:p>
                  </a:txBody>
                  <a:tcPr/>
                </a:tc>
                <a:extLst>
                  <a:ext uri="{0D108BD9-81ED-4DB2-BD59-A6C34878D82A}">
                    <a16:rowId xmlns:a16="http://schemas.microsoft.com/office/drawing/2014/main" val="10000"/>
                  </a:ext>
                </a:extLst>
              </a:tr>
              <a:tr h="539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FF"/>
                          </a:solidFill>
                        </a:rPr>
                        <a:t>ENVIRONMENTS I</a:t>
                      </a:r>
                    </a:p>
                  </a:txBody>
                  <a:tcPr/>
                </a:tc>
                <a:tc>
                  <a:txBody>
                    <a:bodyPr/>
                    <a:lstStyle/>
                    <a:p>
                      <a:r>
                        <a:rPr lang="en-US" sz="1600" dirty="0"/>
                        <a:t>HAXPES @</a:t>
                      </a:r>
                      <a:r>
                        <a:rPr lang="en-US" sz="1600" baseline="0" dirty="0"/>
                        <a:t> </a:t>
                      </a:r>
                      <a:r>
                        <a:rPr lang="en-US" sz="1600" dirty="0"/>
                        <a:t>BESSY, SOLEIL, </a:t>
                      </a:r>
                      <a:r>
                        <a:rPr lang="en-US" sz="1600" dirty="0">
                          <a:solidFill>
                            <a:srgbClr val="FF0000"/>
                          </a:solidFill>
                        </a:rPr>
                        <a:t>DIAMOND</a:t>
                      </a:r>
                      <a:r>
                        <a:rPr lang="en-US" sz="1600" dirty="0"/>
                        <a:t>,</a:t>
                      </a:r>
                      <a:r>
                        <a:rPr lang="en-US" sz="1600" baseline="0" dirty="0"/>
                        <a:t> </a:t>
                      </a:r>
                      <a:r>
                        <a:rPr lang="en-US" sz="1600" dirty="0"/>
                        <a:t>DESY</a:t>
                      </a:r>
                    </a:p>
                  </a:txBody>
                  <a:tcPr/>
                </a:tc>
                <a:tc>
                  <a:txBody>
                    <a:bodyPr/>
                    <a:lstStyle/>
                    <a:p>
                      <a:r>
                        <a:rPr lang="en-US" sz="1600" dirty="0"/>
                        <a:t>PES on real buried interfaces during operations.</a:t>
                      </a:r>
                    </a:p>
                    <a:p>
                      <a:r>
                        <a:rPr lang="en-US" sz="1600" dirty="0"/>
                        <a:t>Surface -  bulk. PDOS.</a:t>
                      </a:r>
                    </a:p>
                  </a:txBody>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12652BCC-9634-FC4B-B72F-8DB0B6CB9B10}"/>
              </a:ext>
            </a:extLst>
          </p:cNvPr>
          <p:cNvSpPr txBox="1"/>
          <p:nvPr/>
        </p:nvSpPr>
        <p:spPr>
          <a:xfrm rot="18112880">
            <a:off x="7241757" y="2771233"/>
            <a:ext cx="641522" cy="369332"/>
          </a:xfrm>
          <a:prstGeom prst="rect">
            <a:avLst/>
          </a:prstGeom>
          <a:noFill/>
        </p:spPr>
        <p:txBody>
          <a:bodyPr wrap="none" rtlCol="0">
            <a:spAutoFit/>
          </a:bodyPr>
          <a:lstStyle/>
          <a:p>
            <a:r>
              <a:rPr lang="sv-SE" dirty="0"/>
              <a:t>BL51</a:t>
            </a:r>
          </a:p>
        </p:txBody>
      </p:sp>
      <p:sp>
        <p:nvSpPr>
          <p:cNvPr id="62" name="TextBox 61">
            <a:extLst>
              <a:ext uri="{FF2B5EF4-FFF2-40B4-BE49-F238E27FC236}">
                <a16:creationId xmlns:a16="http://schemas.microsoft.com/office/drawing/2014/main" id="{06E72426-0C50-1647-A07A-DA5515C78413}"/>
              </a:ext>
            </a:extLst>
          </p:cNvPr>
          <p:cNvSpPr txBox="1"/>
          <p:nvPr/>
        </p:nvSpPr>
        <p:spPr>
          <a:xfrm rot="18112880">
            <a:off x="7660191" y="2818740"/>
            <a:ext cx="699230" cy="369332"/>
          </a:xfrm>
          <a:prstGeom prst="rect">
            <a:avLst/>
          </a:prstGeom>
          <a:noFill/>
        </p:spPr>
        <p:txBody>
          <a:bodyPr wrap="none" rtlCol="0">
            <a:spAutoFit/>
          </a:bodyPr>
          <a:lstStyle/>
          <a:p>
            <a:r>
              <a:rPr lang="sv-SE" dirty="0"/>
              <a:t>BLI41</a:t>
            </a:r>
          </a:p>
        </p:txBody>
      </p:sp>
      <p:sp>
        <p:nvSpPr>
          <p:cNvPr id="68" name="TextBox 67">
            <a:extLst>
              <a:ext uri="{FF2B5EF4-FFF2-40B4-BE49-F238E27FC236}">
                <a16:creationId xmlns:a16="http://schemas.microsoft.com/office/drawing/2014/main" id="{42C341E7-A502-574B-910A-36F41EBD8333}"/>
              </a:ext>
            </a:extLst>
          </p:cNvPr>
          <p:cNvSpPr txBox="1"/>
          <p:nvPr/>
        </p:nvSpPr>
        <p:spPr>
          <a:xfrm rot="18112880">
            <a:off x="8185492" y="2676967"/>
            <a:ext cx="1040670" cy="646331"/>
          </a:xfrm>
          <a:prstGeom prst="rect">
            <a:avLst/>
          </a:prstGeom>
          <a:noFill/>
        </p:spPr>
        <p:txBody>
          <a:bodyPr wrap="none" rtlCol="0">
            <a:spAutoFit/>
          </a:bodyPr>
          <a:lstStyle/>
          <a:p>
            <a:r>
              <a:rPr lang="sv-SE" dirty="0"/>
              <a:t>BESSY,</a:t>
            </a:r>
          </a:p>
          <a:p>
            <a:r>
              <a:rPr lang="sv-SE" dirty="0"/>
              <a:t>Diamond</a:t>
            </a:r>
          </a:p>
        </p:txBody>
      </p:sp>
    </p:spTree>
    <p:extLst>
      <p:ext uri="{BB962C8B-B14F-4D97-AF65-F5344CB8AC3E}">
        <p14:creationId xmlns:p14="http://schemas.microsoft.com/office/powerpoint/2010/main" val="936030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2"/>
          <p:cNvSpPr txBox="1">
            <a:spLocks noChangeArrowheads="1"/>
          </p:cNvSpPr>
          <p:nvPr/>
        </p:nvSpPr>
        <p:spPr bwMode="auto">
          <a:xfrm>
            <a:off x="179512" y="2492896"/>
            <a:ext cx="5572909" cy="523220"/>
          </a:xfrm>
          <a:prstGeom prst="rect">
            <a:avLst/>
          </a:prstGeom>
          <a:solidFill>
            <a:srgbClr val="FFFF00"/>
          </a:solidFill>
          <a:ln w="9525">
            <a:noFill/>
            <a:miter lim="800000"/>
            <a:headEnd/>
            <a:tailEnd/>
          </a:ln>
        </p:spPr>
        <p:txBody>
          <a:bodyPr wrap="none">
            <a:spAutoFit/>
          </a:bodyPr>
          <a:lstStyle/>
          <a:p>
            <a:pPr eaLnBrk="0" hangingPunct="0">
              <a:defRPr/>
            </a:pPr>
            <a:r>
              <a:rPr lang="en-US" sz="2800" i="1" dirty="0" err="1">
                <a:solidFill>
                  <a:schemeClr val="tx1"/>
                </a:solidFill>
                <a:latin typeface="Times" charset="0"/>
              </a:rPr>
              <a:t>I</a:t>
            </a:r>
            <a:r>
              <a:rPr lang="en-US" sz="2800" i="1" baseline="-25000" dirty="0" err="1">
                <a:solidFill>
                  <a:schemeClr val="tx1"/>
                </a:solidFill>
                <a:latin typeface="Times" charset="0"/>
              </a:rPr>
              <a:t>a</a:t>
            </a:r>
            <a:r>
              <a:rPr lang="en-US" sz="2800" i="1" dirty="0">
                <a:solidFill>
                  <a:schemeClr val="tx1"/>
                </a:solidFill>
                <a:latin typeface="Times" charset="0"/>
              </a:rPr>
              <a:t>   </a:t>
            </a:r>
            <a:r>
              <a:rPr lang="en-US" sz="2800" dirty="0">
                <a:solidFill>
                  <a:schemeClr val="tx1"/>
                </a:solidFill>
                <a:latin typeface="Times" charset="0"/>
                <a:sym typeface="Symbol" pitchFamily="18" charset="2"/>
              </a:rPr>
              <a:t></a:t>
            </a:r>
            <a:r>
              <a:rPr lang="en-US" sz="2800" i="1" dirty="0">
                <a:solidFill>
                  <a:schemeClr val="tx1"/>
                </a:solidFill>
                <a:latin typeface="Times" charset="0"/>
                <a:sym typeface="Symbol" pitchFamily="18" charset="2"/>
              </a:rPr>
              <a:t>   </a:t>
            </a:r>
            <a:r>
              <a:rPr lang="en-US" sz="2800" i="1" dirty="0" err="1">
                <a:solidFill>
                  <a:schemeClr val="tx1"/>
                </a:solidFill>
                <a:latin typeface="Symbol" pitchFamily="18" charset="2"/>
                <a:sym typeface="Symbol" pitchFamily="18" charset="2"/>
              </a:rPr>
              <a:t>r</a:t>
            </a:r>
            <a:r>
              <a:rPr lang="en-US" sz="2800" i="1" baseline="-25000" dirty="0" err="1">
                <a:solidFill>
                  <a:schemeClr val="tx1"/>
                </a:solidFill>
                <a:latin typeface="Times New Roman" pitchFamily="18" charset="0"/>
                <a:sym typeface="Symbol" pitchFamily="18" charset="2"/>
              </a:rPr>
              <a:t>a</a:t>
            </a:r>
            <a:r>
              <a:rPr lang="en-US" sz="2800" i="1" dirty="0">
                <a:solidFill>
                  <a:schemeClr val="tx1"/>
                </a:solidFill>
                <a:latin typeface="Times" charset="0"/>
                <a:sym typeface="Symbol" pitchFamily="18" charset="2"/>
              </a:rPr>
              <a:t> </a:t>
            </a:r>
            <a:r>
              <a:rPr lang="en-US" sz="2800" dirty="0">
                <a:solidFill>
                  <a:schemeClr val="tx1"/>
                </a:solidFill>
                <a:latin typeface="Symbol" pitchFamily="18" charset="2"/>
                <a:sym typeface="Symbol" pitchFamily="18" charset="2"/>
              </a:rPr>
              <a:t>*</a:t>
            </a:r>
            <a:r>
              <a:rPr lang="en-US" sz="2800" i="1" dirty="0">
                <a:solidFill>
                  <a:schemeClr val="tx1"/>
                </a:solidFill>
                <a:latin typeface="Symbol" pitchFamily="18" charset="2"/>
                <a:sym typeface="Symbol" pitchFamily="18" charset="2"/>
              </a:rPr>
              <a:t> </a:t>
            </a:r>
            <a:r>
              <a:rPr lang="en-US" sz="2800" i="1" dirty="0" err="1">
                <a:solidFill>
                  <a:schemeClr val="tx1"/>
                </a:solidFill>
                <a:latin typeface="Symbol" pitchFamily="18" charset="2"/>
                <a:sym typeface="Symbol" pitchFamily="18" charset="2"/>
              </a:rPr>
              <a:t>s</a:t>
            </a:r>
            <a:r>
              <a:rPr lang="en-US" sz="2800" i="1" baseline="-25000" dirty="0" err="1">
                <a:solidFill>
                  <a:schemeClr val="tx1"/>
                </a:solidFill>
                <a:latin typeface="Times New Roman" pitchFamily="18" charset="0"/>
                <a:sym typeface="Symbol" pitchFamily="18" charset="2"/>
              </a:rPr>
              <a:t>a</a:t>
            </a:r>
            <a:r>
              <a:rPr lang="en-US" sz="2800" dirty="0">
                <a:solidFill>
                  <a:schemeClr val="tx1"/>
                </a:solidFill>
                <a:latin typeface="Symbol" pitchFamily="18" charset="2"/>
                <a:sym typeface="Symbol" pitchFamily="18" charset="2"/>
              </a:rPr>
              <a:t>(</a:t>
            </a:r>
            <a:r>
              <a:rPr lang="en-US" sz="2800" i="1" dirty="0" err="1">
                <a:solidFill>
                  <a:srgbClr val="3366FF"/>
                </a:solidFill>
                <a:latin typeface="Times New Roman" pitchFamily="18" charset="0"/>
                <a:sym typeface="Symbol" pitchFamily="18" charset="2"/>
              </a:rPr>
              <a:t>h</a:t>
            </a:r>
            <a:r>
              <a:rPr lang="en-US" sz="2800" i="1" dirty="0" err="1">
                <a:solidFill>
                  <a:srgbClr val="3366FF"/>
                </a:solidFill>
                <a:latin typeface="Symbol" pitchFamily="18" charset="2"/>
                <a:sym typeface="Symbol" pitchFamily="18" charset="2"/>
              </a:rPr>
              <a:t>n</a:t>
            </a:r>
            <a:r>
              <a:rPr lang="en-US" sz="2800" i="1" dirty="0" err="1">
                <a:solidFill>
                  <a:schemeClr val="tx1"/>
                </a:solidFill>
                <a:latin typeface="Symbol" pitchFamily="18" charset="2"/>
                <a:sym typeface="Symbol" pitchFamily="18" charset="2"/>
              </a:rPr>
              <a:t>,q</a:t>
            </a:r>
            <a:r>
              <a:rPr lang="en-US" sz="2800" dirty="0">
                <a:solidFill>
                  <a:schemeClr val="tx1"/>
                </a:solidFill>
                <a:latin typeface="Symbol" pitchFamily="18" charset="2"/>
                <a:sym typeface="Symbol" pitchFamily="18" charset="2"/>
              </a:rPr>
              <a:t>)</a:t>
            </a:r>
            <a:r>
              <a:rPr lang="en-US" sz="2800" i="1" dirty="0">
                <a:solidFill>
                  <a:schemeClr val="tx1"/>
                </a:solidFill>
                <a:latin typeface="Symbol" pitchFamily="18" charset="2"/>
                <a:sym typeface="Symbol" pitchFamily="18" charset="2"/>
              </a:rPr>
              <a:t> </a:t>
            </a:r>
            <a:r>
              <a:rPr lang="en-US" sz="2800" dirty="0">
                <a:solidFill>
                  <a:schemeClr val="tx1"/>
                </a:solidFill>
                <a:latin typeface="Symbol" pitchFamily="18" charset="2"/>
                <a:sym typeface="Symbol" pitchFamily="18" charset="2"/>
              </a:rPr>
              <a:t>*</a:t>
            </a:r>
            <a:r>
              <a:rPr lang="en-US" sz="2800" i="1" dirty="0">
                <a:solidFill>
                  <a:schemeClr val="tx1"/>
                </a:solidFill>
                <a:latin typeface="Symbol" pitchFamily="18" charset="2"/>
                <a:sym typeface="Symbol" pitchFamily="18" charset="2"/>
              </a:rPr>
              <a:t> </a:t>
            </a:r>
            <a:r>
              <a:rPr lang="en-US" sz="2800" i="1" dirty="0">
                <a:solidFill>
                  <a:schemeClr val="tx1"/>
                </a:solidFill>
                <a:latin typeface="Times New Roman" pitchFamily="18" charset="0"/>
                <a:sym typeface="Symbol" pitchFamily="18" charset="2"/>
              </a:rPr>
              <a:t>exp </a:t>
            </a:r>
            <a:r>
              <a:rPr lang="en-US" sz="2800" dirty="0">
                <a:solidFill>
                  <a:schemeClr val="tx1"/>
                </a:solidFill>
                <a:latin typeface="Symbol" pitchFamily="18" charset="2"/>
                <a:sym typeface="Symbol" pitchFamily="18" charset="2"/>
              </a:rPr>
              <a:t>[</a:t>
            </a:r>
            <a:r>
              <a:rPr lang="en-US" sz="2800" i="1" dirty="0">
                <a:solidFill>
                  <a:schemeClr val="tx1"/>
                </a:solidFill>
                <a:latin typeface="Symbol" pitchFamily="18" charset="2"/>
                <a:sym typeface="Symbol" pitchFamily="18" charset="2"/>
              </a:rPr>
              <a:t>-</a:t>
            </a:r>
            <a:r>
              <a:rPr lang="en-US" sz="2800" i="1" dirty="0">
                <a:solidFill>
                  <a:schemeClr val="tx1"/>
                </a:solidFill>
                <a:latin typeface="+mn-lt"/>
                <a:sym typeface="Symbol" pitchFamily="18" charset="2"/>
              </a:rPr>
              <a:t>z</a:t>
            </a:r>
            <a:r>
              <a:rPr lang="en-US" sz="2800" i="1" dirty="0">
                <a:solidFill>
                  <a:schemeClr val="tx1"/>
                </a:solidFill>
                <a:latin typeface="Symbol" pitchFamily="18" charset="2"/>
                <a:sym typeface="Symbol" pitchFamily="18" charset="2"/>
              </a:rPr>
              <a:t>/</a:t>
            </a:r>
            <a:r>
              <a:rPr lang="en-US" sz="2800" i="1" dirty="0">
                <a:solidFill>
                  <a:srgbClr val="FF0000"/>
                </a:solidFill>
                <a:latin typeface="Symbol" pitchFamily="18" charset="2"/>
                <a:sym typeface="Symbol" pitchFamily="18" charset="2"/>
              </a:rPr>
              <a:t>L</a:t>
            </a:r>
            <a:r>
              <a:rPr lang="en-US" sz="2800" dirty="0">
                <a:solidFill>
                  <a:srgbClr val="FF0000"/>
                </a:solidFill>
                <a:latin typeface="Symbol" pitchFamily="18" charset="2"/>
                <a:sym typeface="Symbol" pitchFamily="18" charset="2"/>
              </a:rPr>
              <a:t>(</a:t>
            </a:r>
            <a:r>
              <a:rPr lang="en-US" sz="2800" i="1" dirty="0" err="1">
                <a:solidFill>
                  <a:srgbClr val="FF0000"/>
                </a:solidFill>
                <a:latin typeface="Symbol" pitchFamily="18" charset="2"/>
                <a:sym typeface="Symbol" pitchFamily="18" charset="2"/>
              </a:rPr>
              <a:t>E</a:t>
            </a:r>
            <a:r>
              <a:rPr lang="en-US" sz="2800" i="1" baseline="-25000" dirty="0" err="1">
                <a:solidFill>
                  <a:srgbClr val="FF0000"/>
                </a:solidFill>
                <a:latin typeface="Times New Roman" pitchFamily="18" charset="0"/>
                <a:sym typeface="Symbol" pitchFamily="18" charset="2"/>
              </a:rPr>
              <a:t>k</a:t>
            </a:r>
            <a:r>
              <a:rPr lang="en-US" sz="2800" dirty="0">
                <a:solidFill>
                  <a:srgbClr val="FF0000"/>
                </a:solidFill>
                <a:latin typeface="Symbol" pitchFamily="18" charset="2"/>
                <a:sym typeface="Symbol" pitchFamily="18" charset="2"/>
              </a:rPr>
              <a:t>)</a:t>
            </a:r>
            <a:r>
              <a:rPr lang="en-US" sz="2800" dirty="0">
                <a:solidFill>
                  <a:schemeClr val="tx1"/>
                </a:solidFill>
                <a:latin typeface="Symbol" pitchFamily="18" charset="2"/>
                <a:sym typeface="Symbol" pitchFamily="18" charset="2"/>
              </a:rPr>
              <a:t>]</a:t>
            </a:r>
            <a:endParaRPr lang="sv-SE" sz="2800" dirty="0">
              <a:solidFill>
                <a:schemeClr val="tx1"/>
              </a:solidFill>
              <a:latin typeface="Symbol" pitchFamily="18" charset="2"/>
              <a:sym typeface="Symbol" pitchFamily="18" charset="2"/>
            </a:endParaRPr>
          </a:p>
        </p:txBody>
      </p:sp>
      <p:pic>
        <p:nvPicPr>
          <p:cNvPr id="28" name="Picture 27"/>
          <p:cNvPicPr>
            <a:picLocks noChangeAspect="1"/>
          </p:cNvPicPr>
          <p:nvPr/>
        </p:nvPicPr>
        <p:blipFill>
          <a:blip r:embed="rId3"/>
          <a:stretch>
            <a:fillRect/>
          </a:stretch>
        </p:blipFill>
        <p:spPr>
          <a:xfrm>
            <a:off x="323528" y="3861048"/>
            <a:ext cx="4370630" cy="2332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itle 1"/>
          <p:cNvSpPr>
            <a:spLocks noGrp="1"/>
          </p:cNvSpPr>
          <p:nvPr>
            <p:ph type="title"/>
          </p:nvPr>
        </p:nvSpPr>
        <p:spPr>
          <a:xfrm>
            <a:off x="1763688" y="53752"/>
            <a:ext cx="6984776" cy="1143000"/>
          </a:xfrm>
        </p:spPr>
        <p:txBody>
          <a:bodyPr/>
          <a:lstStyle/>
          <a:p>
            <a:r>
              <a:rPr lang="en-US" sz="2800" dirty="0">
                <a:solidFill>
                  <a:prstClr val="black"/>
                </a:solidFill>
              </a:rPr>
              <a:t>PES (XPS), Y-axis</a:t>
            </a:r>
            <a:endParaRPr lang="en-US" sz="2800" b="1" dirty="0"/>
          </a:p>
        </p:txBody>
      </p:sp>
      <p:graphicFrame>
        <p:nvGraphicFramePr>
          <p:cNvPr id="6" name="Table 5"/>
          <p:cNvGraphicFramePr>
            <a:graphicFrameLocks noGrp="1"/>
          </p:cNvGraphicFramePr>
          <p:nvPr>
            <p:extLst>
              <p:ext uri="{D42A27DB-BD31-4B8C-83A1-F6EECF244321}">
                <p14:modId xmlns:p14="http://schemas.microsoft.com/office/powerpoint/2010/main" val="2734288469"/>
              </p:ext>
            </p:extLst>
          </p:nvPr>
        </p:nvGraphicFramePr>
        <p:xfrm>
          <a:off x="147792" y="1395080"/>
          <a:ext cx="8964487" cy="1025808"/>
        </p:xfrm>
        <a:graphic>
          <a:graphicData uri="http://schemas.openxmlformats.org/drawingml/2006/table">
            <a:tbl>
              <a:tblPr firstRow="1" bandRow="1">
                <a:tableStyleId>{8EC20E35-A176-4012-BC5E-935CFFF8708E}</a:tableStyleId>
              </a:tblPr>
              <a:tblGrid>
                <a:gridCol w="201622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4571999">
                  <a:extLst>
                    <a:ext uri="{9D8B030D-6E8A-4147-A177-3AD203B41FA5}">
                      <a16:colId xmlns:a16="http://schemas.microsoft.com/office/drawing/2014/main" val="20002"/>
                    </a:ext>
                  </a:extLst>
                </a:gridCol>
              </a:tblGrid>
              <a:tr h="446688">
                <a:tc>
                  <a:txBody>
                    <a:bodyPr/>
                    <a:lstStyle/>
                    <a:p>
                      <a:r>
                        <a:rPr lang="en-US" sz="1600" dirty="0"/>
                        <a:t>Property</a:t>
                      </a:r>
                    </a:p>
                  </a:txBody>
                  <a:tcPr/>
                </a:tc>
                <a:tc>
                  <a:txBody>
                    <a:bodyPr/>
                    <a:lstStyle/>
                    <a:p>
                      <a:r>
                        <a:rPr lang="en-US" sz="1600" dirty="0"/>
                        <a:t>Facility</a:t>
                      </a:r>
                    </a:p>
                  </a:txBody>
                  <a:tcPr/>
                </a:tc>
                <a:tc>
                  <a:txBody>
                    <a:bodyPr/>
                    <a:lstStyle/>
                    <a:p>
                      <a:r>
                        <a:rPr lang="en-US" sz="1600" dirty="0"/>
                        <a:t>Technique</a:t>
                      </a:r>
                    </a:p>
                  </a:txBody>
                  <a:tcPr/>
                </a:tc>
                <a:extLst>
                  <a:ext uri="{0D108BD9-81ED-4DB2-BD59-A6C34878D82A}">
                    <a16:rowId xmlns:a16="http://schemas.microsoft.com/office/drawing/2014/main" val="10000"/>
                  </a:ext>
                </a:extLst>
              </a:tr>
              <a:tr h="539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FF"/>
                          </a:solidFill>
                        </a:rPr>
                        <a:t>ENVIRONMENTS I</a:t>
                      </a:r>
                    </a:p>
                  </a:txBody>
                  <a:tcPr/>
                </a:tc>
                <a:tc>
                  <a:txBody>
                    <a:bodyPr/>
                    <a:lstStyle/>
                    <a:p>
                      <a:r>
                        <a:rPr lang="en-US" sz="1600" dirty="0"/>
                        <a:t>HAXPES @</a:t>
                      </a:r>
                      <a:r>
                        <a:rPr lang="en-US" sz="1600" baseline="0" dirty="0"/>
                        <a:t> </a:t>
                      </a:r>
                      <a:r>
                        <a:rPr lang="en-US" sz="1600" dirty="0"/>
                        <a:t>BESSY, SOLEIL, </a:t>
                      </a:r>
                      <a:r>
                        <a:rPr lang="en-US" sz="1600" dirty="0">
                          <a:solidFill>
                            <a:srgbClr val="FF0000"/>
                          </a:solidFill>
                        </a:rPr>
                        <a:t>DIAMOND</a:t>
                      </a:r>
                      <a:r>
                        <a:rPr lang="en-US" sz="1600" dirty="0"/>
                        <a:t>,</a:t>
                      </a:r>
                      <a:r>
                        <a:rPr lang="en-US" sz="1600" baseline="0" dirty="0"/>
                        <a:t> </a:t>
                      </a:r>
                      <a:r>
                        <a:rPr lang="en-US" sz="1600" dirty="0"/>
                        <a:t>DESY</a:t>
                      </a:r>
                    </a:p>
                  </a:txBody>
                  <a:tcPr/>
                </a:tc>
                <a:tc>
                  <a:txBody>
                    <a:bodyPr/>
                    <a:lstStyle/>
                    <a:p>
                      <a:r>
                        <a:rPr lang="en-US" sz="1600" dirty="0"/>
                        <a:t>PES on real buried interfaces during operations.</a:t>
                      </a:r>
                    </a:p>
                    <a:p>
                      <a:r>
                        <a:rPr lang="en-US" sz="1600" dirty="0"/>
                        <a:t>Surface bulk. PDOS.</a:t>
                      </a:r>
                    </a:p>
                  </a:txBody>
                  <a:tcPr/>
                </a:tc>
                <a:extLst>
                  <a:ext uri="{0D108BD9-81ED-4DB2-BD59-A6C34878D82A}">
                    <a16:rowId xmlns:a16="http://schemas.microsoft.com/office/drawing/2014/main" val="10001"/>
                  </a:ext>
                </a:extLst>
              </a:tr>
            </a:tbl>
          </a:graphicData>
        </a:graphic>
      </p:graphicFrame>
      <p:sp>
        <p:nvSpPr>
          <p:cNvPr id="61" name="ZoneTexte 34">
            <a:extLst>
              <a:ext uri="{FF2B5EF4-FFF2-40B4-BE49-F238E27FC236}">
                <a16:creationId xmlns:a16="http://schemas.microsoft.com/office/drawing/2014/main" id="{A6DECA0A-93C2-7243-89FE-F0C245C92682}"/>
              </a:ext>
            </a:extLst>
          </p:cNvPr>
          <p:cNvSpPr txBox="1">
            <a:spLocks noChangeArrowheads="1"/>
          </p:cNvSpPr>
          <p:nvPr/>
        </p:nvSpPr>
        <p:spPr bwMode="auto">
          <a:xfrm>
            <a:off x="6660232" y="5630061"/>
            <a:ext cx="1728192" cy="338554"/>
          </a:xfrm>
          <a:prstGeom prst="rect">
            <a:avLst/>
          </a:prstGeom>
          <a:noFill/>
          <a:ln w="38100">
            <a:noFill/>
            <a:miter lim="800000"/>
            <a:headEnd/>
            <a:tailEnd/>
          </a:ln>
        </p:spPr>
        <p:txBody>
          <a:bodyPr wrap="square">
            <a:spAutoFit/>
          </a:bodyPr>
          <a:lstStyle/>
          <a:p>
            <a:pPr algn="ctr"/>
            <a:r>
              <a:rPr lang="fr-FR" sz="1600" b="1" dirty="0">
                <a:solidFill>
                  <a:srgbClr val="2F2B20"/>
                </a:solidFill>
                <a:cs typeface="Arial" pitchFamily="34" charset="0"/>
              </a:rPr>
              <a:t>E</a:t>
            </a:r>
            <a:r>
              <a:rPr lang="fr-FR" sz="1600" b="1" baseline="-25000" dirty="0">
                <a:solidFill>
                  <a:srgbClr val="2F2B20"/>
                </a:solidFill>
                <a:cs typeface="Arial" pitchFamily="34" charset="0"/>
              </a:rPr>
              <a:t>kin</a:t>
            </a:r>
            <a:r>
              <a:rPr lang="fr-FR" sz="1600" b="1" dirty="0">
                <a:solidFill>
                  <a:srgbClr val="2F2B20"/>
                </a:solidFill>
                <a:cs typeface="Arial" pitchFamily="34" charset="0"/>
              </a:rPr>
              <a:t> = h</a:t>
            </a:r>
            <a:r>
              <a:rPr lang="el-GR" sz="1600" b="1" dirty="0">
                <a:solidFill>
                  <a:srgbClr val="2F2B20"/>
                </a:solidFill>
                <a:latin typeface="Calibri"/>
                <a:cs typeface="Arial" pitchFamily="34" charset="0"/>
              </a:rPr>
              <a:t>ν</a:t>
            </a:r>
            <a:r>
              <a:rPr lang="fr-FR" sz="1600" b="1" dirty="0">
                <a:solidFill>
                  <a:srgbClr val="2F2B20"/>
                </a:solidFill>
                <a:cs typeface="Arial" pitchFamily="34" charset="0"/>
              </a:rPr>
              <a:t> - E</a:t>
            </a:r>
            <a:r>
              <a:rPr lang="fr-FR" sz="1600" b="1" baseline="-25000" dirty="0">
                <a:solidFill>
                  <a:srgbClr val="2F2B20"/>
                </a:solidFill>
                <a:cs typeface="Arial" pitchFamily="34" charset="0"/>
              </a:rPr>
              <a:t>b</a:t>
            </a:r>
          </a:p>
        </p:txBody>
      </p:sp>
      <p:sp>
        <p:nvSpPr>
          <p:cNvPr id="62" name="Rectangle 61">
            <a:extLst>
              <a:ext uri="{FF2B5EF4-FFF2-40B4-BE49-F238E27FC236}">
                <a16:creationId xmlns:a16="http://schemas.microsoft.com/office/drawing/2014/main" id="{9B94E978-F11F-2C43-9A21-3B51A39B46B3}"/>
              </a:ext>
            </a:extLst>
          </p:cNvPr>
          <p:cNvSpPr/>
          <p:nvPr/>
        </p:nvSpPr>
        <p:spPr>
          <a:xfrm>
            <a:off x="6624256" y="4072775"/>
            <a:ext cx="1584176" cy="1512168"/>
          </a:xfrm>
          <a:prstGeom prst="rect">
            <a:avLst/>
          </a:prstGeom>
          <a:gradFill flip="none" rotWithShape="1">
            <a:gsLst>
              <a:gs pos="0">
                <a:schemeClr val="bg1">
                  <a:lumMod val="65000"/>
                </a:schemeClr>
              </a:gs>
              <a:gs pos="50000">
                <a:schemeClr val="bg1">
                  <a:lumMod val="75000"/>
                </a:schemeClr>
              </a:gs>
              <a:gs pos="100000">
                <a:schemeClr val="bg1">
                  <a:lumMod val="85000"/>
                </a:schemeClr>
              </a:gs>
            </a:gsLst>
            <a:lin ang="5400000" scaled="1"/>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arallélogramme 153">
            <a:extLst>
              <a:ext uri="{FF2B5EF4-FFF2-40B4-BE49-F238E27FC236}">
                <a16:creationId xmlns:a16="http://schemas.microsoft.com/office/drawing/2014/main" id="{1777A610-A457-8F4A-8E2B-E21B5845F205}"/>
              </a:ext>
            </a:extLst>
          </p:cNvPr>
          <p:cNvSpPr/>
          <p:nvPr/>
        </p:nvSpPr>
        <p:spPr>
          <a:xfrm>
            <a:off x="6624256" y="3784743"/>
            <a:ext cx="1821210" cy="288032"/>
          </a:xfrm>
          <a:prstGeom prst="parallelogram">
            <a:avLst>
              <a:gd name="adj" fmla="val 85784"/>
            </a:avLst>
          </a:prstGeom>
          <a:solidFill>
            <a:schemeClr val="bg1">
              <a:lumMod val="65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arallélogramme 154">
            <a:extLst>
              <a:ext uri="{FF2B5EF4-FFF2-40B4-BE49-F238E27FC236}">
                <a16:creationId xmlns:a16="http://schemas.microsoft.com/office/drawing/2014/main" id="{A4F5EB19-0387-A64D-9DDB-2561025CFE13}"/>
              </a:ext>
            </a:extLst>
          </p:cNvPr>
          <p:cNvSpPr/>
          <p:nvPr/>
        </p:nvSpPr>
        <p:spPr>
          <a:xfrm rot="5400000" flipV="1">
            <a:off x="7434431" y="4559226"/>
            <a:ext cx="1800000" cy="252000"/>
          </a:xfrm>
          <a:prstGeom prst="parallelogram">
            <a:avLst>
              <a:gd name="adj" fmla="val 114003"/>
            </a:avLst>
          </a:prstGeom>
          <a:gradFill flip="none" rotWithShape="1">
            <a:gsLst>
              <a:gs pos="0">
                <a:schemeClr val="bg1">
                  <a:lumMod val="50000"/>
                </a:schemeClr>
              </a:gs>
              <a:gs pos="50000">
                <a:schemeClr val="bg1">
                  <a:lumMod val="65000"/>
                </a:schemeClr>
              </a:gs>
              <a:gs pos="100000">
                <a:schemeClr val="bg1">
                  <a:lumMod val="75000"/>
                </a:schemeClr>
              </a:gs>
            </a:gsLst>
            <a:lin ang="0" scaled="1"/>
            <a:tileRect/>
          </a:gra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Connecteur droit avec flèche 159">
            <a:extLst>
              <a:ext uri="{FF2B5EF4-FFF2-40B4-BE49-F238E27FC236}">
                <a16:creationId xmlns:a16="http://schemas.microsoft.com/office/drawing/2014/main" id="{E00A4DDE-B3FA-3A45-A4E4-77699F69F053}"/>
              </a:ext>
            </a:extLst>
          </p:cNvPr>
          <p:cNvCxnSpPr/>
          <p:nvPr/>
        </p:nvCxnSpPr>
        <p:spPr>
          <a:xfrm flipV="1">
            <a:off x="7204344" y="4017778"/>
            <a:ext cx="364232" cy="662240"/>
          </a:xfrm>
          <a:prstGeom prst="straightConnector1">
            <a:avLst/>
          </a:prstGeom>
          <a:ln w="28575">
            <a:solidFill>
              <a:srgbClr val="FF0000"/>
            </a:solidFill>
            <a:prstDash val="sysDot"/>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66" name="Connecteur droit avec flèche 163">
            <a:extLst>
              <a:ext uri="{FF2B5EF4-FFF2-40B4-BE49-F238E27FC236}">
                <a16:creationId xmlns:a16="http://schemas.microsoft.com/office/drawing/2014/main" id="{8222D29D-DE8E-FA4B-ADB9-5E6932848E2A}"/>
              </a:ext>
            </a:extLst>
          </p:cNvPr>
          <p:cNvCxnSpPr/>
          <p:nvPr/>
        </p:nvCxnSpPr>
        <p:spPr>
          <a:xfrm>
            <a:off x="6896830" y="3929042"/>
            <a:ext cx="555490" cy="1296144"/>
          </a:xfrm>
          <a:prstGeom prst="straightConnector1">
            <a:avLst/>
          </a:prstGeom>
          <a:ln w="28575">
            <a:solidFill>
              <a:schemeClr val="tx1"/>
            </a:solidFill>
            <a:prstDash val="sysDot"/>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7" name="Ellipse 168">
            <a:extLst>
              <a:ext uri="{FF2B5EF4-FFF2-40B4-BE49-F238E27FC236}">
                <a16:creationId xmlns:a16="http://schemas.microsoft.com/office/drawing/2014/main" id="{F1027CE0-4849-1941-86ED-FB58439AB491}"/>
              </a:ext>
            </a:extLst>
          </p:cNvPr>
          <p:cNvSpPr/>
          <p:nvPr/>
        </p:nvSpPr>
        <p:spPr>
          <a:xfrm>
            <a:off x="7157925" y="4594345"/>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Connecteur droit avec flèche 170">
            <a:extLst>
              <a:ext uri="{FF2B5EF4-FFF2-40B4-BE49-F238E27FC236}">
                <a16:creationId xmlns:a16="http://schemas.microsoft.com/office/drawing/2014/main" id="{A727B820-2A90-FD42-8D87-A3A9F0C499D8}"/>
              </a:ext>
            </a:extLst>
          </p:cNvPr>
          <p:cNvCxnSpPr/>
          <p:nvPr/>
        </p:nvCxnSpPr>
        <p:spPr>
          <a:xfrm>
            <a:off x="6660232" y="3377059"/>
            <a:ext cx="239936" cy="560119"/>
          </a:xfrm>
          <a:prstGeom prst="straightConnector1">
            <a:avLst/>
          </a:prstGeom>
          <a:ln w="28575">
            <a:solidFill>
              <a:schemeClr val="tx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Connecteur droit avec flèche 175">
            <a:extLst>
              <a:ext uri="{FF2B5EF4-FFF2-40B4-BE49-F238E27FC236}">
                <a16:creationId xmlns:a16="http://schemas.microsoft.com/office/drawing/2014/main" id="{A93D5639-C3FD-B443-A70C-EACDA4F1B375}"/>
              </a:ext>
            </a:extLst>
          </p:cNvPr>
          <p:cNvCxnSpPr/>
          <p:nvPr/>
        </p:nvCxnSpPr>
        <p:spPr>
          <a:xfrm flipV="1">
            <a:off x="7578662" y="3401558"/>
            <a:ext cx="327606" cy="590551"/>
          </a:xfrm>
          <a:prstGeom prst="straightConnector1">
            <a:avLst/>
          </a:prstGeom>
          <a:ln w="28575">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0" name="ZoneTexte 34">
            <a:extLst>
              <a:ext uri="{FF2B5EF4-FFF2-40B4-BE49-F238E27FC236}">
                <a16:creationId xmlns:a16="http://schemas.microsoft.com/office/drawing/2014/main" id="{1A33C73E-3776-2147-8F23-29511E1F3E93}"/>
              </a:ext>
            </a:extLst>
          </p:cNvPr>
          <p:cNvSpPr txBox="1">
            <a:spLocks noChangeArrowheads="1"/>
          </p:cNvSpPr>
          <p:nvPr/>
        </p:nvSpPr>
        <p:spPr bwMode="auto">
          <a:xfrm>
            <a:off x="6300192" y="3014424"/>
            <a:ext cx="576064" cy="338554"/>
          </a:xfrm>
          <a:prstGeom prst="rect">
            <a:avLst/>
          </a:prstGeom>
          <a:noFill/>
          <a:ln w="38100">
            <a:noFill/>
            <a:miter lim="800000"/>
            <a:headEnd/>
            <a:tailEnd/>
          </a:ln>
        </p:spPr>
        <p:txBody>
          <a:bodyPr wrap="square">
            <a:spAutoFit/>
          </a:bodyPr>
          <a:lstStyle/>
          <a:p>
            <a:pPr algn="ctr"/>
            <a:r>
              <a:rPr lang="fr-FR" sz="1600" b="1" dirty="0">
                <a:solidFill>
                  <a:srgbClr val="2F2B20"/>
                </a:solidFill>
                <a:cs typeface="Arial" pitchFamily="34" charset="0"/>
              </a:rPr>
              <a:t>h</a:t>
            </a:r>
            <a:r>
              <a:rPr lang="el-GR" sz="1600" b="1" dirty="0">
                <a:solidFill>
                  <a:srgbClr val="2F2B20"/>
                </a:solidFill>
                <a:latin typeface="Calibri"/>
                <a:cs typeface="Arial" pitchFamily="34" charset="0"/>
              </a:rPr>
              <a:t>ν</a:t>
            </a:r>
            <a:endParaRPr lang="fr-FR" sz="1600" b="1" baseline="-25000" dirty="0">
              <a:solidFill>
                <a:srgbClr val="2F2B20"/>
              </a:solidFill>
              <a:cs typeface="Arial" pitchFamily="34" charset="0"/>
            </a:endParaRPr>
          </a:p>
        </p:txBody>
      </p:sp>
      <p:cxnSp>
        <p:nvCxnSpPr>
          <p:cNvPr id="71" name="Connecteur droit avec flèche 161">
            <a:extLst>
              <a:ext uri="{FF2B5EF4-FFF2-40B4-BE49-F238E27FC236}">
                <a16:creationId xmlns:a16="http://schemas.microsoft.com/office/drawing/2014/main" id="{38166A2B-D280-A441-BCC1-CAD7822CB68E}"/>
              </a:ext>
            </a:extLst>
          </p:cNvPr>
          <p:cNvCxnSpPr/>
          <p:nvPr/>
        </p:nvCxnSpPr>
        <p:spPr>
          <a:xfrm flipV="1">
            <a:off x="6955415" y="3803654"/>
            <a:ext cx="162173" cy="268993"/>
          </a:xfrm>
          <a:prstGeom prst="straightConnector1">
            <a:avLst/>
          </a:prstGeom>
          <a:ln w="28575">
            <a:solidFill>
              <a:srgbClr val="0000FF"/>
            </a:solidFill>
            <a:prstDash val="sysDot"/>
            <a:headEnd type="none" w="med" len="med"/>
            <a:tailEnd type="none" w="lg" len="lg"/>
          </a:ln>
        </p:spPr>
        <p:style>
          <a:lnRef idx="1">
            <a:schemeClr val="accent1"/>
          </a:lnRef>
          <a:fillRef idx="0">
            <a:schemeClr val="accent1"/>
          </a:fillRef>
          <a:effectRef idx="0">
            <a:schemeClr val="accent1"/>
          </a:effectRef>
          <a:fontRef idx="minor">
            <a:schemeClr val="tx1"/>
          </a:fontRef>
        </p:style>
      </p:cxnSp>
      <p:sp>
        <p:nvSpPr>
          <p:cNvPr id="72" name="Ellipse 169">
            <a:extLst>
              <a:ext uri="{FF2B5EF4-FFF2-40B4-BE49-F238E27FC236}">
                <a16:creationId xmlns:a16="http://schemas.microsoft.com/office/drawing/2014/main" id="{686142E0-A7FB-264E-AA97-9AA4F9C92D32}"/>
              </a:ext>
            </a:extLst>
          </p:cNvPr>
          <p:cNvSpPr/>
          <p:nvPr/>
        </p:nvSpPr>
        <p:spPr>
          <a:xfrm>
            <a:off x="6910967" y="4044707"/>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Connecteur droit avec flèche 176">
            <a:extLst>
              <a:ext uri="{FF2B5EF4-FFF2-40B4-BE49-F238E27FC236}">
                <a16:creationId xmlns:a16="http://schemas.microsoft.com/office/drawing/2014/main" id="{06141102-581B-AB46-93B5-3B147E08F1DD}"/>
              </a:ext>
            </a:extLst>
          </p:cNvPr>
          <p:cNvCxnSpPr/>
          <p:nvPr/>
        </p:nvCxnSpPr>
        <p:spPr>
          <a:xfrm flipV="1">
            <a:off x="7111238" y="3343279"/>
            <a:ext cx="273050" cy="466725"/>
          </a:xfrm>
          <a:prstGeom prst="straightConnector1">
            <a:avLst/>
          </a:prstGeom>
          <a:ln w="28575">
            <a:solidFill>
              <a:srgbClr val="0000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4" name="Ellipse 169">
            <a:extLst>
              <a:ext uri="{FF2B5EF4-FFF2-40B4-BE49-F238E27FC236}">
                <a16:creationId xmlns:a16="http://schemas.microsoft.com/office/drawing/2014/main" id="{CAD093B2-2AB2-2646-91CA-3E8E01ED6D9B}"/>
              </a:ext>
            </a:extLst>
          </p:cNvPr>
          <p:cNvSpPr/>
          <p:nvPr/>
        </p:nvSpPr>
        <p:spPr>
          <a:xfrm>
            <a:off x="7000318" y="4244413"/>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Connecteur droit avec flèche 161">
            <a:extLst>
              <a:ext uri="{FF2B5EF4-FFF2-40B4-BE49-F238E27FC236}">
                <a16:creationId xmlns:a16="http://schemas.microsoft.com/office/drawing/2014/main" id="{1AB0174B-D0FE-064F-8A2B-5E4F45712F0F}"/>
              </a:ext>
            </a:extLst>
          </p:cNvPr>
          <p:cNvCxnSpPr/>
          <p:nvPr/>
        </p:nvCxnSpPr>
        <p:spPr>
          <a:xfrm flipV="1">
            <a:off x="7107815" y="3794129"/>
            <a:ext cx="254248" cy="430919"/>
          </a:xfrm>
          <a:prstGeom prst="straightConnector1">
            <a:avLst/>
          </a:prstGeom>
          <a:ln w="28575">
            <a:solidFill>
              <a:srgbClr val="0000FF"/>
            </a:solidFill>
            <a:prstDash val="sysDot"/>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76" name="Connecteur droit avec flèche 176">
            <a:extLst>
              <a:ext uri="{FF2B5EF4-FFF2-40B4-BE49-F238E27FC236}">
                <a16:creationId xmlns:a16="http://schemas.microsoft.com/office/drawing/2014/main" id="{C63730BA-1616-AB42-AA69-03A2DDE55675}"/>
              </a:ext>
            </a:extLst>
          </p:cNvPr>
          <p:cNvCxnSpPr/>
          <p:nvPr/>
        </p:nvCxnSpPr>
        <p:spPr>
          <a:xfrm flipV="1">
            <a:off x="7362063" y="3381379"/>
            <a:ext cx="238125" cy="419100"/>
          </a:xfrm>
          <a:prstGeom prst="straightConnector1">
            <a:avLst/>
          </a:prstGeom>
          <a:ln w="28575">
            <a:solidFill>
              <a:srgbClr val="0000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7" name="Ellipse 168">
            <a:extLst>
              <a:ext uri="{FF2B5EF4-FFF2-40B4-BE49-F238E27FC236}">
                <a16:creationId xmlns:a16="http://schemas.microsoft.com/office/drawing/2014/main" id="{D4D73119-0EA5-124B-BF3F-90CB5D5C9D90}"/>
              </a:ext>
            </a:extLst>
          </p:cNvPr>
          <p:cNvSpPr/>
          <p:nvPr/>
        </p:nvSpPr>
        <p:spPr>
          <a:xfrm>
            <a:off x="7308063" y="4971166"/>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Connecteur droit avec flèche 155">
            <a:extLst>
              <a:ext uri="{FF2B5EF4-FFF2-40B4-BE49-F238E27FC236}">
                <a16:creationId xmlns:a16="http://schemas.microsoft.com/office/drawing/2014/main" id="{9CFE5E9E-D862-FB4C-83FB-B7448FF5ED21}"/>
              </a:ext>
            </a:extLst>
          </p:cNvPr>
          <p:cNvCxnSpPr/>
          <p:nvPr/>
        </p:nvCxnSpPr>
        <p:spPr>
          <a:xfrm flipV="1">
            <a:off x="7452320" y="4001050"/>
            <a:ext cx="655787" cy="1224136"/>
          </a:xfrm>
          <a:prstGeom prst="straightConnector1">
            <a:avLst/>
          </a:prstGeom>
          <a:ln w="28575">
            <a:solidFill>
              <a:srgbClr val="008000"/>
            </a:solidFill>
            <a:prstDash val="sysDot"/>
            <a:headEnd type="none" w="med" len="med"/>
            <a:tailEnd type="none" w="lg" len="lg"/>
          </a:ln>
        </p:spPr>
        <p:style>
          <a:lnRef idx="1">
            <a:schemeClr val="accent1"/>
          </a:lnRef>
          <a:fillRef idx="0">
            <a:schemeClr val="accent1"/>
          </a:fillRef>
          <a:effectRef idx="0">
            <a:schemeClr val="accent1"/>
          </a:effectRef>
          <a:fontRef idx="minor">
            <a:schemeClr val="tx1"/>
          </a:fontRef>
        </p:style>
      </p:cxnSp>
      <p:sp>
        <p:nvSpPr>
          <p:cNvPr id="79" name="Ellipse 167">
            <a:extLst>
              <a:ext uri="{FF2B5EF4-FFF2-40B4-BE49-F238E27FC236}">
                <a16:creationId xmlns:a16="http://schemas.microsoft.com/office/drawing/2014/main" id="{C624297D-8CCF-E34A-BE66-4A00FD77A163}"/>
              </a:ext>
            </a:extLst>
          </p:cNvPr>
          <p:cNvSpPr/>
          <p:nvPr/>
        </p:nvSpPr>
        <p:spPr>
          <a:xfrm>
            <a:off x="7398073" y="5169301"/>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Connecteur droit avec flèche 155">
            <a:extLst>
              <a:ext uri="{FF2B5EF4-FFF2-40B4-BE49-F238E27FC236}">
                <a16:creationId xmlns:a16="http://schemas.microsoft.com/office/drawing/2014/main" id="{AEF8B173-F2C9-A746-AB56-A2F2EF538070}"/>
              </a:ext>
            </a:extLst>
          </p:cNvPr>
          <p:cNvCxnSpPr/>
          <p:nvPr/>
        </p:nvCxnSpPr>
        <p:spPr>
          <a:xfrm flipV="1">
            <a:off x="7334060" y="3973236"/>
            <a:ext cx="580703" cy="1092050"/>
          </a:xfrm>
          <a:prstGeom prst="straightConnector1">
            <a:avLst/>
          </a:prstGeom>
          <a:ln w="28575">
            <a:solidFill>
              <a:srgbClr val="008000"/>
            </a:solidFill>
            <a:prstDash val="sysDot"/>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81" name="Connecteur droit avec flèche 174">
            <a:extLst>
              <a:ext uri="{FF2B5EF4-FFF2-40B4-BE49-F238E27FC236}">
                <a16:creationId xmlns:a16="http://schemas.microsoft.com/office/drawing/2014/main" id="{E816AE1E-4A8F-6344-ABAF-79F1A2265CC7}"/>
              </a:ext>
            </a:extLst>
          </p:cNvPr>
          <p:cNvCxnSpPr/>
          <p:nvPr/>
        </p:nvCxnSpPr>
        <p:spPr>
          <a:xfrm flipV="1">
            <a:off x="8127917" y="3387678"/>
            <a:ext cx="311695" cy="581026"/>
          </a:xfrm>
          <a:prstGeom prst="straightConnector1">
            <a:avLst/>
          </a:prstGeom>
          <a:ln w="28575">
            <a:solidFill>
              <a:srgbClr val="008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2" name="Connecteur droit avec flèche 174">
            <a:extLst>
              <a:ext uri="{FF2B5EF4-FFF2-40B4-BE49-F238E27FC236}">
                <a16:creationId xmlns:a16="http://schemas.microsoft.com/office/drawing/2014/main" id="{54D51F26-BA1C-CE4A-93A6-DB68EABAEF27}"/>
              </a:ext>
            </a:extLst>
          </p:cNvPr>
          <p:cNvCxnSpPr/>
          <p:nvPr/>
        </p:nvCxnSpPr>
        <p:spPr>
          <a:xfrm flipV="1">
            <a:off x="7919437" y="3373518"/>
            <a:ext cx="311695" cy="581026"/>
          </a:xfrm>
          <a:prstGeom prst="straightConnector1">
            <a:avLst/>
          </a:prstGeom>
          <a:ln w="28575">
            <a:solidFill>
              <a:srgbClr val="008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A965677D-25FD-0349-9A48-5A55461ACE49}"/>
              </a:ext>
            </a:extLst>
          </p:cNvPr>
          <p:cNvSpPr txBox="1"/>
          <p:nvPr/>
        </p:nvSpPr>
        <p:spPr>
          <a:xfrm rot="18112880">
            <a:off x="7241757" y="2771233"/>
            <a:ext cx="641522" cy="369332"/>
          </a:xfrm>
          <a:prstGeom prst="rect">
            <a:avLst/>
          </a:prstGeom>
          <a:noFill/>
        </p:spPr>
        <p:txBody>
          <a:bodyPr wrap="none" rtlCol="0">
            <a:spAutoFit/>
          </a:bodyPr>
          <a:lstStyle/>
          <a:p>
            <a:r>
              <a:rPr lang="sv-SE" dirty="0"/>
              <a:t>BL51</a:t>
            </a:r>
          </a:p>
        </p:txBody>
      </p:sp>
      <p:sp>
        <p:nvSpPr>
          <p:cNvPr id="84" name="TextBox 83">
            <a:extLst>
              <a:ext uri="{FF2B5EF4-FFF2-40B4-BE49-F238E27FC236}">
                <a16:creationId xmlns:a16="http://schemas.microsoft.com/office/drawing/2014/main" id="{3CB12EBF-B330-1741-A01D-97844BD19526}"/>
              </a:ext>
            </a:extLst>
          </p:cNvPr>
          <p:cNvSpPr txBox="1"/>
          <p:nvPr/>
        </p:nvSpPr>
        <p:spPr>
          <a:xfrm rot="18112880">
            <a:off x="7660191" y="2818740"/>
            <a:ext cx="699230" cy="369332"/>
          </a:xfrm>
          <a:prstGeom prst="rect">
            <a:avLst/>
          </a:prstGeom>
          <a:noFill/>
        </p:spPr>
        <p:txBody>
          <a:bodyPr wrap="none" rtlCol="0">
            <a:spAutoFit/>
          </a:bodyPr>
          <a:lstStyle/>
          <a:p>
            <a:r>
              <a:rPr lang="sv-SE" dirty="0"/>
              <a:t>BLI41</a:t>
            </a:r>
          </a:p>
        </p:txBody>
      </p:sp>
      <p:sp>
        <p:nvSpPr>
          <p:cNvPr id="85" name="TextBox 84">
            <a:extLst>
              <a:ext uri="{FF2B5EF4-FFF2-40B4-BE49-F238E27FC236}">
                <a16:creationId xmlns:a16="http://schemas.microsoft.com/office/drawing/2014/main" id="{4F62A19D-FD0E-B741-960E-C31BBE6E3D0E}"/>
              </a:ext>
            </a:extLst>
          </p:cNvPr>
          <p:cNvSpPr txBox="1"/>
          <p:nvPr/>
        </p:nvSpPr>
        <p:spPr>
          <a:xfrm rot="18112880">
            <a:off x="8185492" y="2676967"/>
            <a:ext cx="1040670" cy="646331"/>
          </a:xfrm>
          <a:prstGeom prst="rect">
            <a:avLst/>
          </a:prstGeom>
          <a:noFill/>
        </p:spPr>
        <p:txBody>
          <a:bodyPr wrap="none" rtlCol="0">
            <a:spAutoFit/>
          </a:bodyPr>
          <a:lstStyle/>
          <a:p>
            <a:r>
              <a:rPr lang="sv-SE" dirty="0"/>
              <a:t>BESSY,</a:t>
            </a:r>
          </a:p>
          <a:p>
            <a:r>
              <a:rPr lang="sv-SE" dirty="0"/>
              <a:t>Diamond</a:t>
            </a:r>
          </a:p>
        </p:txBody>
      </p:sp>
    </p:spTree>
    <p:extLst>
      <p:ext uri="{BB962C8B-B14F-4D97-AF65-F5344CB8AC3E}">
        <p14:creationId xmlns:p14="http://schemas.microsoft.com/office/powerpoint/2010/main" val="15048005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589954" y="404664"/>
            <a:ext cx="1584176" cy="646331"/>
          </a:xfrm>
          <a:prstGeom prst="rect">
            <a:avLst/>
          </a:prstGeom>
          <a:solidFill>
            <a:srgbClr val="3366FF"/>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err="1"/>
              <a:t>Orbital</a:t>
            </a:r>
            <a:r>
              <a:rPr lang="sv-SE" dirty="0"/>
              <a:t> </a:t>
            </a:r>
          </a:p>
          <a:p>
            <a:r>
              <a:rPr lang="sv-SE" dirty="0" err="1"/>
              <a:t>composition</a:t>
            </a:r>
            <a:endParaRPr lang="en-US"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9" y="4509120"/>
            <a:ext cx="2088231" cy="1872208"/>
          </a:xfrm>
          <a:prstGeom prst="rect">
            <a:avLst/>
          </a:prstGeom>
        </p:spPr>
      </p:pic>
      <p:pic>
        <p:nvPicPr>
          <p:cNvPr id="24" name="Picture 39"/>
          <p:cNvPicPr>
            <a:picLocks noChangeAspect="1" noChangeArrowheads="1"/>
          </p:cNvPicPr>
          <p:nvPr/>
        </p:nvPicPr>
        <p:blipFill>
          <a:blip r:embed="rId4"/>
          <a:srcRect/>
          <a:stretch>
            <a:fillRect/>
          </a:stretch>
        </p:blipFill>
        <p:spPr bwMode="auto">
          <a:xfrm>
            <a:off x="3347864" y="4509120"/>
            <a:ext cx="1872208" cy="2005409"/>
          </a:xfrm>
          <a:prstGeom prst="rect">
            <a:avLst/>
          </a:prstGeom>
          <a:noFill/>
          <a:ln w="9525">
            <a:noFill/>
            <a:miter lim="800000"/>
            <a:headEnd/>
            <a:tailEnd/>
          </a:ln>
        </p:spPr>
      </p:pic>
      <p:sp>
        <p:nvSpPr>
          <p:cNvPr id="4" name="TextBox 3"/>
          <p:cNvSpPr txBox="1"/>
          <p:nvPr/>
        </p:nvSpPr>
        <p:spPr>
          <a:xfrm>
            <a:off x="7343801" y="4581128"/>
            <a:ext cx="1800199" cy="1754327"/>
          </a:xfrm>
          <a:prstGeom prst="rect">
            <a:avLst/>
          </a:prstGeom>
          <a:noFill/>
        </p:spPr>
        <p:txBody>
          <a:bodyPr wrap="square" rtlCol="0">
            <a:spAutoFit/>
          </a:bodyPr>
          <a:lstStyle/>
          <a:p>
            <a:pPr algn="ctr"/>
            <a:endParaRPr lang="en-US" dirty="0"/>
          </a:p>
          <a:p>
            <a:pPr algn="ctr"/>
            <a:r>
              <a:rPr lang="en-US" dirty="0"/>
              <a:t>Ligand to Ligand Charge transfer</a:t>
            </a:r>
          </a:p>
          <a:p>
            <a:pPr algn="ctr"/>
            <a:endParaRPr lang="en-US" dirty="0"/>
          </a:p>
          <a:p>
            <a:pPr algn="ctr"/>
            <a:r>
              <a:rPr lang="en-US" dirty="0"/>
              <a:t>Long lifetime</a:t>
            </a:r>
          </a:p>
          <a:p>
            <a:pPr algn="ctr"/>
            <a:endParaRPr lang="en-US" dirty="0"/>
          </a:p>
        </p:txBody>
      </p:sp>
      <p:pic>
        <p:nvPicPr>
          <p:cNvPr id="15" name="Picture 39"/>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9812" t="2093" r="3823" b="88475"/>
          <a:stretch/>
        </p:blipFill>
        <p:spPr bwMode="auto">
          <a:xfrm>
            <a:off x="4176982" y="4531569"/>
            <a:ext cx="906451" cy="356671"/>
          </a:xfrm>
          <a:prstGeom prst="rect">
            <a:avLst/>
          </a:prstGeom>
          <a:noFill/>
          <a:ln w="9525">
            <a:noFill/>
            <a:miter lim="800000"/>
            <a:headEnd/>
            <a:tailEnd/>
          </a:ln>
        </p:spPr>
      </p:pic>
      <p:pic>
        <p:nvPicPr>
          <p:cNvPr id="16" name="Picture 15"/>
          <p:cNvPicPr>
            <a:picLocks noChangeAspect="1"/>
          </p:cNvPicPr>
          <p:nvPr/>
        </p:nvPicPr>
        <p:blipFill rotWithShape="1">
          <a:blip r:embed="rId5" cstate="screen">
            <a:extLst>
              <a:ext uri="{28A0092B-C50C-407E-A947-70E740481C1C}">
                <a14:useLocalDpi xmlns:a14="http://schemas.microsoft.com/office/drawing/2010/main"/>
              </a:ext>
            </a:extLst>
          </a:blip>
          <a:srcRect l="35768" r="33618" b="56360"/>
          <a:stretch/>
        </p:blipFill>
        <p:spPr>
          <a:xfrm rot="16892484">
            <a:off x="5563302" y="4598693"/>
            <a:ext cx="1786812" cy="1424497"/>
          </a:xfrm>
          <a:prstGeom prst="rect">
            <a:avLst/>
          </a:prstGeom>
        </p:spPr>
      </p:pic>
      <p:sp>
        <p:nvSpPr>
          <p:cNvPr id="19" name="Text Box 57"/>
          <p:cNvSpPr txBox="1">
            <a:spLocks noChangeArrowheads="1"/>
          </p:cNvSpPr>
          <p:nvPr/>
        </p:nvSpPr>
        <p:spPr bwMode="auto">
          <a:xfrm>
            <a:off x="5364088" y="6237113"/>
            <a:ext cx="2232248" cy="648512"/>
          </a:xfrm>
          <a:prstGeom prst="rect">
            <a:avLst/>
          </a:prstGeom>
          <a:noFill/>
          <a:ln w="9525">
            <a:noFill/>
            <a:round/>
            <a:headEnd/>
            <a:tailEnd/>
          </a:ln>
        </p:spPr>
        <p:txBody>
          <a:bodyPr wrap="square" lIns="90000" tIns="46800" rIns="90000" bIns="46800">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HOMO CHARACTER</a:t>
            </a:r>
            <a:r>
              <a:rPr lang="en-GB" b="1" dirty="0">
                <a:solidFill>
                  <a:srgbClr val="000000"/>
                </a:solidFill>
              </a:rPr>
              <a:t>:    2/3 Ru4d +1/3 NCS p</a:t>
            </a:r>
          </a:p>
        </p:txBody>
      </p:sp>
      <p:sp>
        <p:nvSpPr>
          <p:cNvPr id="20" name="Title 1"/>
          <p:cNvSpPr>
            <a:spLocks noGrp="1"/>
          </p:cNvSpPr>
          <p:nvPr>
            <p:ph type="title"/>
          </p:nvPr>
        </p:nvSpPr>
        <p:spPr>
          <a:xfrm>
            <a:off x="1763688" y="476672"/>
            <a:ext cx="6707088" cy="1143000"/>
          </a:xfrm>
        </p:spPr>
        <p:txBody>
          <a:bodyPr>
            <a:normAutofit/>
          </a:bodyPr>
          <a:lstStyle/>
          <a:p>
            <a:pPr lvl="0" algn="l">
              <a:spcBef>
                <a:spcPct val="20000"/>
              </a:spcBef>
            </a:pPr>
            <a:r>
              <a:rPr lang="en-US" sz="2000" dirty="0">
                <a:solidFill>
                  <a:prstClr val="black"/>
                </a:solidFill>
                <a:ea typeface="+mn-ea"/>
              </a:rPr>
              <a:t>Example on atomic level understanding –</a:t>
            </a:r>
            <a:br>
              <a:rPr lang="en-US" sz="2000" dirty="0">
                <a:solidFill>
                  <a:prstClr val="black"/>
                </a:solidFill>
                <a:ea typeface="+mn-ea"/>
              </a:rPr>
            </a:br>
            <a:r>
              <a:rPr lang="en-US" sz="2000" dirty="0">
                <a:solidFill>
                  <a:prstClr val="black"/>
                </a:solidFill>
                <a:ea typeface="+mn-ea"/>
              </a:rPr>
              <a:t>Light to electrical energy conversion using dye molecules</a:t>
            </a:r>
            <a:endParaRPr lang="en-US" sz="2000" dirty="0"/>
          </a:p>
        </p:txBody>
      </p:sp>
      <p:pic>
        <p:nvPicPr>
          <p:cNvPr id="21" name="Picture 1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1384877">
            <a:off x="3174772" y="2171201"/>
            <a:ext cx="1270538" cy="1412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6" name="Picture 25"/>
          <p:cNvPicPr>
            <a:picLocks noChangeAspect="1"/>
          </p:cNvPicPr>
          <p:nvPr/>
        </p:nvPicPr>
        <p:blipFill>
          <a:blip r:embed="rId7"/>
          <a:stretch>
            <a:fillRect/>
          </a:stretch>
        </p:blipFill>
        <p:spPr>
          <a:xfrm>
            <a:off x="7884368" y="2204864"/>
            <a:ext cx="1090982" cy="1284774"/>
          </a:xfrm>
          <a:prstGeom prst="rect">
            <a:avLst/>
          </a:prstGeom>
        </p:spPr>
      </p:pic>
      <p:pic>
        <p:nvPicPr>
          <p:cNvPr id="27" name="Picture 26"/>
          <p:cNvPicPr>
            <a:picLocks noChangeAspect="1"/>
          </p:cNvPicPr>
          <p:nvPr/>
        </p:nvPicPr>
        <p:blipFill rotWithShape="1">
          <a:blip r:embed="rId8" cstate="screen">
            <a:extLst>
              <a:ext uri="{28A0092B-C50C-407E-A947-70E740481C1C}">
                <a14:useLocalDpi xmlns:a14="http://schemas.microsoft.com/office/drawing/2010/main"/>
              </a:ext>
            </a:extLst>
          </a:blip>
          <a:srcRect l="43309" t="13555" r="27411" b="53955"/>
          <a:stretch/>
        </p:blipFill>
        <p:spPr>
          <a:xfrm rot="5127758">
            <a:off x="5702553" y="2001008"/>
            <a:ext cx="1939535" cy="1603962"/>
          </a:xfrm>
          <a:prstGeom prst="rect">
            <a:avLst/>
          </a:prstGeom>
        </p:spPr>
      </p:pic>
      <p:sp>
        <p:nvSpPr>
          <p:cNvPr id="28" name="TextBox 27"/>
          <p:cNvSpPr txBox="1"/>
          <p:nvPr/>
        </p:nvSpPr>
        <p:spPr>
          <a:xfrm>
            <a:off x="395536" y="3769876"/>
            <a:ext cx="848284" cy="523220"/>
          </a:xfrm>
          <a:prstGeom prst="rect">
            <a:avLst/>
          </a:prstGeom>
          <a:solidFill>
            <a:srgbClr val="FF0000"/>
          </a:solidFill>
          <a:effectLst>
            <a:outerShdw blurRad="50800" dist="38100" dir="2700000" algn="tl" rotWithShape="0">
              <a:prstClr val="black">
                <a:alpha val="40000"/>
              </a:prstClr>
            </a:outerShdw>
          </a:effectLst>
        </p:spPr>
        <p:txBody>
          <a:bodyPr wrap="none" rtlCol="0">
            <a:spAutoFit/>
          </a:bodyPr>
          <a:lstStyle/>
          <a:p>
            <a:r>
              <a:rPr lang="en-US" sz="1400" dirty="0">
                <a:solidFill>
                  <a:schemeClr val="bg1"/>
                </a:solidFill>
              </a:rPr>
              <a:t>MODEL </a:t>
            </a:r>
          </a:p>
          <a:p>
            <a:r>
              <a:rPr lang="en-US" sz="1400" dirty="0">
                <a:solidFill>
                  <a:schemeClr val="bg1"/>
                </a:solidFill>
              </a:rPr>
              <a:t>SYSTEMS</a:t>
            </a:r>
          </a:p>
        </p:txBody>
      </p:sp>
      <p:sp>
        <p:nvSpPr>
          <p:cNvPr id="29" name="TextBox 28"/>
          <p:cNvSpPr txBox="1"/>
          <p:nvPr/>
        </p:nvSpPr>
        <p:spPr>
          <a:xfrm>
            <a:off x="7812360" y="3769876"/>
            <a:ext cx="848284" cy="523220"/>
          </a:xfrm>
          <a:prstGeom prst="rect">
            <a:avLst/>
          </a:prstGeom>
          <a:solidFill>
            <a:srgbClr val="008000"/>
          </a:solidFill>
          <a:ln>
            <a:noFill/>
          </a:ln>
          <a:effectLst>
            <a:outerShdw blurRad="50800" dist="38100" dir="2700000" algn="tl" rotWithShape="0">
              <a:prstClr val="black">
                <a:alpha val="40000"/>
              </a:prstClr>
            </a:outerShdw>
          </a:effectLst>
        </p:spPr>
        <p:txBody>
          <a:bodyPr wrap="none" rtlCol="0">
            <a:spAutoFit/>
          </a:bodyPr>
          <a:lstStyle/>
          <a:p>
            <a:r>
              <a:rPr lang="en-US" sz="1400" dirty="0">
                <a:solidFill>
                  <a:srgbClr val="FFFFFF"/>
                </a:solidFill>
              </a:rPr>
              <a:t>REAL</a:t>
            </a:r>
          </a:p>
          <a:p>
            <a:r>
              <a:rPr lang="en-US" sz="1400" dirty="0">
                <a:solidFill>
                  <a:srgbClr val="FFFFFF"/>
                </a:solidFill>
              </a:rPr>
              <a:t>SYSTEMS</a:t>
            </a:r>
          </a:p>
        </p:txBody>
      </p:sp>
      <p:pic>
        <p:nvPicPr>
          <p:cNvPr id="30" name="Picture 29"/>
          <p:cNvPicPr>
            <a:picLocks noChangeAspect="1"/>
          </p:cNvPicPr>
          <p:nvPr/>
        </p:nvPicPr>
        <p:blipFill rotWithShape="1">
          <a:blip r:embed="rId9" cstate="screen">
            <a:extLst>
              <a:ext uri="{28A0092B-C50C-407E-A947-70E740481C1C}">
                <a14:useLocalDpi xmlns:a14="http://schemas.microsoft.com/office/drawing/2010/main"/>
              </a:ext>
            </a:extLst>
          </a:blip>
          <a:srcRect l="29118" t="29880" r="14114" b="22718"/>
          <a:stretch/>
        </p:blipFill>
        <p:spPr>
          <a:xfrm rot="5400000">
            <a:off x="487899" y="2400533"/>
            <a:ext cx="864094" cy="904804"/>
          </a:xfrm>
          <a:prstGeom prst="rect">
            <a:avLst/>
          </a:prstGeom>
        </p:spPr>
      </p:pic>
      <p:pic>
        <p:nvPicPr>
          <p:cNvPr id="31" name="Picture 30"/>
          <p:cNvPicPr>
            <a:picLocks noChangeAspect="1"/>
          </p:cNvPicPr>
          <p:nvPr/>
        </p:nvPicPr>
        <p:blipFill rotWithShape="1">
          <a:blip r:embed="rId10" cstate="screen">
            <a:extLst>
              <a:ext uri="{28A0092B-C50C-407E-A947-70E740481C1C}">
                <a14:useLocalDpi xmlns:a14="http://schemas.microsoft.com/office/drawing/2010/main"/>
              </a:ext>
            </a:extLst>
          </a:blip>
          <a:srcRect l="3241" t="38843" b="5778"/>
          <a:stretch/>
        </p:blipFill>
        <p:spPr>
          <a:xfrm>
            <a:off x="1403648" y="2420888"/>
            <a:ext cx="1286965" cy="862778"/>
          </a:xfrm>
          <a:prstGeom prst="rect">
            <a:avLst/>
          </a:prstGeom>
        </p:spPr>
      </p:pic>
      <p:pic>
        <p:nvPicPr>
          <p:cNvPr id="32" name="Picture 29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72000" y="1700808"/>
            <a:ext cx="1167566" cy="2095071"/>
          </a:xfrm>
          <a:prstGeom prst="rect">
            <a:avLst/>
          </a:prstGeom>
          <a:noFill/>
          <a:ln w="9525">
            <a:noFill/>
            <a:miter lim="800000"/>
            <a:headEnd/>
            <a:tailEnd/>
          </a:ln>
        </p:spPr>
      </p:pic>
      <p:sp>
        <p:nvSpPr>
          <p:cNvPr id="33" name="Rectangle 32"/>
          <p:cNvSpPr/>
          <p:nvPr/>
        </p:nvSpPr>
        <p:spPr>
          <a:xfrm>
            <a:off x="179512" y="4437112"/>
            <a:ext cx="2412776" cy="2088232"/>
          </a:xfrm>
          <a:prstGeom prst="rect">
            <a:avLst/>
          </a:prstGeom>
          <a:noFill/>
          <a:ln w="66675">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3059832" y="1844824"/>
            <a:ext cx="1584176" cy="1800200"/>
          </a:xfrm>
          <a:prstGeom prst="rect">
            <a:avLst/>
          </a:prstGeom>
          <a:noFill/>
          <a:ln w="6667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a:off x="1763688" y="4149080"/>
            <a:ext cx="20162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364088" y="4149080"/>
            <a:ext cx="20162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211960" y="3789040"/>
            <a:ext cx="902811" cy="523220"/>
          </a:xfrm>
          <a:prstGeom prst="rect">
            <a:avLst/>
          </a:prstGeom>
          <a:solidFill>
            <a:srgbClr val="FFFF00"/>
          </a:solidFill>
          <a:ln>
            <a:noFill/>
          </a:ln>
          <a:effectLst>
            <a:outerShdw blurRad="50800" dist="38100" dir="2700000" algn="tl" rotWithShape="0">
              <a:prstClr val="black">
                <a:alpha val="40000"/>
              </a:prstClr>
            </a:outerShdw>
          </a:effectLst>
        </p:spPr>
        <p:txBody>
          <a:bodyPr wrap="none" rtlCol="0">
            <a:spAutoFit/>
          </a:bodyPr>
          <a:lstStyle/>
          <a:p>
            <a:r>
              <a:rPr lang="en-US" sz="1400" dirty="0"/>
              <a:t>COMPLEX</a:t>
            </a:r>
          </a:p>
          <a:p>
            <a:r>
              <a:rPr lang="en-US" sz="1400" dirty="0"/>
              <a:t>SYSTEMS</a:t>
            </a:r>
          </a:p>
        </p:txBody>
      </p:sp>
      <p:cxnSp>
        <p:nvCxnSpPr>
          <p:cNvPr id="43" name="Straight Connector 42"/>
          <p:cNvCxnSpPr/>
          <p:nvPr/>
        </p:nvCxnSpPr>
        <p:spPr>
          <a:xfrm>
            <a:off x="3419872" y="4581128"/>
            <a:ext cx="0" cy="1728192"/>
          </a:xfrm>
          <a:prstGeom prst="line">
            <a:avLst/>
          </a:prstGeom>
          <a:ln w="66675">
            <a:solidFill>
              <a:srgbClr val="00FFFF"/>
            </a:solidFill>
            <a:prstDash val="dash"/>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004048" y="4509120"/>
            <a:ext cx="0" cy="1728192"/>
          </a:xfrm>
          <a:prstGeom prst="line">
            <a:avLst/>
          </a:prstGeom>
          <a:ln w="66675">
            <a:solidFill>
              <a:srgbClr val="00FFFF"/>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3491880" y="6453336"/>
            <a:ext cx="1512168" cy="0"/>
          </a:xfrm>
          <a:prstGeom prst="line">
            <a:avLst/>
          </a:prstGeom>
          <a:ln w="66675">
            <a:solidFill>
              <a:srgbClr val="00FFFF"/>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635896" y="4437112"/>
            <a:ext cx="1440160" cy="0"/>
          </a:xfrm>
          <a:prstGeom prst="line">
            <a:avLst/>
          </a:prstGeom>
          <a:ln w="66675">
            <a:solidFill>
              <a:srgbClr val="00FFFF"/>
            </a:solidFill>
            <a:prstDash val="dash"/>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rot="19640179">
            <a:off x="8684" y="613946"/>
            <a:ext cx="1150600" cy="369332"/>
          </a:xfrm>
          <a:prstGeom prst="rect">
            <a:avLst/>
          </a:prstGeom>
          <a:noFill/>
        </p:spPr>
        <p:txBody>
          <a:bodyPr wrap="none" rtlCol="0">
            <a:spAutoFit/>
          </a:bodyPr>
          <a:lstStyle/>
          <a:p>
            <a:r>
              <a:rPr lang="en-US" dirty="0"/>
              <a:t>Example 1</a:t>
            </a:r>
          </a:p>
        </p:txBody>
      </p:sp>
    </p:spTree>
    <p:extLst>
      <p:ext uri="{BB962C8B-B14F-4D97-AF65-F5344CB8AC3E}">
        <p14:creationId xmlns:p14="http://schemas.microsoft.com/office/powerpoint/2010/main" val="1711407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03453" y="404664"/>
            <a:ext cx="1656184" cy="646331"/>
          </a:xfrm>
          <a:prstGeom prst="rect">
            <a:avLst/>
          </a:prstGeom>
          <a:solidFill>
            <a:srgbClr val="00B05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Energy </a:t>
            </a:r>
            <a:r>
              <a:rPr lang="sv-SE" dirty="0" err="1"/>
              <a:t>matching</a:t>
            </a:r>
            <a:endParaRPr lang="en-US" dirty="0"/>
          </a:p>
        </p:txBody>
      </p: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4288" y="4725144"/>
            <a:ext cx="1763885" cy="18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528" y="4725144"/>
            <a:ext cx="2422227" cy="2034137"/>
          </a:xfrm>
          <a:prstGeom prst="rect">
            <a:avLst/>
          </a:prstGeom>
        </p:spPr>
      </p:pic>
      <p:pic>
        <p:nvPicPr>
          <p:cNvPr id="25" name="Picture 24" descr="Screen Shot 2014-12-10 at 20.49.14.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7306" y="4653136"/>
            <a:ext cx="1446942" cy="2204864"/>
          </a:xfrm>
          <a:prstGeom prst="rect">
            <a:avLst/>
          </a:prstGeom>
        </p:spPr>
      </p:pic>
      <p:pic>
        <p:nvPicPr>
          <p:cNvPr id="6" name="Picture 5"/>
          <p:cNvPicPr>
            <a:picLocks noChangeAspect="1"/>
          </p:cNvPicPr>
          <p:nvPr/>
        </p:nvPicPr>
        <p:blipFill>
          <a:blip r:embed="rId6"/>
          <a:stretch>
            <a:fillRect/>
          </a:stretch>
        </p:blipFill>
        <p:spPr>
          <a:xfrm>
            <a:off x="2987824" y="4777947"/>
            <a:ext cx="2266248" cy="2060848"/>
          </a:xfrm>
          <a:prstGeom prst="rect">
            <a:avLst/>
          </a:prstGeom>
        </p:spPr>
      </p:pic>
      <p:sp>
        <p:nvSpPr>
          <p:cNvPr id="38" name="Title 1"/>
          <p:cNvSpPr>
            <a:spLocks noGrp="1"/>
          </p:cNvSpPr>
          <p:nvPr>
            <p:ph type="title"/>
          </p:nvPr>
        </p:nvSpPr>
        <p:spPr>
          <a:xfrm>
            <a:off x="1763688" y="476672"/>
            <a:ext cx="6707088" cy="1143000"/>
          </a:xfrm>
        </p:spPr>
        <p:txBody>
          <a:bodyPr>
            <a:normAutofit/>
          </a:bodyPr>
          <a:lstStyle/>
          <a:p>
            <a:pPr lvl="0" algn="l">
              <a:spcBef>
                <a:spcPct val="20000"/>
              </a:spcBef>
            </a:pPr>
            <a:r>
              <a:rPr lang="en-US" sz="2000" dirty="0">
                <a:solidFill>
                  <a:prstClr val="black"/>
                </a:solidFill>
                <a:ea typeface="+mn-ea"/>
              </a:rPr>
              <a:t>Example on atomic level understanding –</a:t>
            </a:r>
            <a:br>
              <a:rPr lang="en-US" sz="2000" dirty="0">
                <a:solidFill>
                  <a:prstClr val="black"/>
                </a:solidFill>
                <a:ea typeface="+mn-ea"/>
              </a:rPr>
            </a:br>
            <a:r>
              <a:rPr lang="en-US" sz="2000" dirty="0">
                <a:solidFill>
                  <a:prstClr val="black"/>
                </a:solidFill>
                <a:ea typeface="+mn-ea"/>
              </a:rPr>
              <a:t>Light to electrical energy conversion using dye molecules</a:t>
            </a:r>
            <a:endParaRPr lang="en-US" sz="2000" dirty="0"/>
          </a:p>
        </p:txBody>
      </p:sp>
      <p:pic>
        <p:nvPicPr>
          <p:cNvPr id="39" name="Picture 1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1384877">
            <a:off x="3174772" y="2171201"/>
            <a:ext cx="1270538" cy="1412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0" name="Picture 39"/>
          <p:cNvPicPr>
            <a:picLocks noChangeAspect="1"/>
          </p:cNvPicPr>
          <p:nvPr/>
        </p:nvPicPr>
        <p:blipFill>
          <a:blip r:embed="rId8"/>
          <a:stretch>
            <a:fillRect/>
          </a:stretch>
        </p:blipFill>
        <p:spPr>
          <a:xfrm>
            <a:off x="7884368" y="2204864"/>
            <a:ext cx="1090982" cy="1284774"/>
          </a:xfrm>
          <a:prstGeom prst="rect">
            <a:avLst/>
          </a:prstGeom>
        </p:spPr>
      </p:pic>
      <p:pic>
        <p:nvPicPr>
          <p:cNvPr id="41" name="Picture 40"/>
          <p:cNvPicPr>
            <a:picLocks noChangeAspect="1"/>
          </p:cNvPicPr>
          <p:nvPr/>
        </p:nvPicPr>
        <p:blipFill rotWithShape="1">
          <a:blip r:embed="rId9" cstate="screen">
            <a:extLst>
              <a:ext uri="{28A0092B-C50C-407E-A947-70E740481C1C}">
                <a14:useLocalDpi xmlns:a14="http://schemas.microsoft.com/office/drawing/2010/main"/>
              </a:ext>
            </a:extLst>
          </a:blip>
          <a:srcRect l="43309" t="13555" r="27411" b="53955"/>
          <a:stretch/>
        </p:blipFill>
        <p:spPr>
          <a:xfrm rot="5127758">
            <a:off x="5702553" y="2001008"/>
            <a:ext cx="1939535" cy="1603962"/>
          </a:xfrm>
          <a:prstGeom prst="rect">
            <a:avLst/>
          </a:prstGeom>
        </p:spPr>
      </p:pic>
      <p:sp>
        <p:nvSpPr>
          <p:cNvPr id="42" name="TextBox 41"/>
          <p:cNvSpPr txBox="1"/>
          <p:nvPr/>
        </p:nvSpPr>
        <p:spPr>
          <a:xfrm>
            <a:off x="395536" y="3769876"/>
            <a:ext cx="848284" cy="523220"/>
          </a:xfrm>
          <a:prstGeom prst="rect">
            <a:avLst/>
          </a:prstGeom>
          <a:solidFill>
            <a:srgbClr val="FF0000"/>
          </a:solidFill>
          <a:effectLst>
            <a:outerShdw blurRad="50800" dist="38100" dir="2700000" algn="tl" rotWithShape="0">
              <a:prstClr val="black">
                <a:alpha val="40000"/>
              </a:prstClr>
            </a:outerShdw>
          </a:effectLst>
        </p:spPr>
        <p:txBody>
          <a:bodyPr wrap="none" rtlCol="0">
            <a:spAutoFit/>
          </a:bodyPr>
          <a:lstStyle/>
          <a:p>
            <a:r>
              <a:rPr lang="en-US" sz="1400" dirty="0">
                <a:solidFill>
                  <a:schemeClr val="bg1"/>
                </a:solidFill>
              </a:rPr>
              <a:t>MODEL </a:t>
            </a:r>
          </a:p>
          <a:p>
            <a:r>
              <a:rPr lang="en-US" sz="1400" dirty="0">
                <a:solidFill>
                  <a:schemeClr val="bg1"/>
                </a:solidFill>
              </a:rPr>
              <a:t>SYSTEMS</a:t>
            </a:r>
          </a:p>
        </p:txBody>
      </p:sp>
      <p:sp>
        <p:nvSpPr>
          <p:cNvPr id="43" name="TextBox 42"/>
          <p:cNvSpPr txBox="1"/>
          <p:nvPr/>
        </p:nvSpPr>
        <p:spPr>
          <a:xfrm>
            <a:off x="7812360" y="3769876"/>
            <a:ext cx="848284" cy="523220"/>
          </a:xfrm>
          <a:prstGeom prst="rect">
            <a:avLst/>
          </a:prstGeom>
          <a:solidFill>
            <a:srgbClr val="008000"/>
          </a:solidFill>
          <a:ln>
            <a:noFill/>
          </a:ln>
          <a:effectLst>
            <a:outerShdw blurRad="50800" dist="38100" dir="2700000" algn="tl" rotWithShape="0">
              <a:prstClr val="black">
                <a:alpha val="40000"/>
              </a:prstClr>
            </a:outerShdw>
          </a:effectLst>
        </p:spPr>
        <p:txBody>
          <a:bodyPr wrap="none" rtlCol="0">
            <a:spAutoFit/>
          </a:bodyPr>
          <a:lstStyle/>
          <a:p>
            <a:r>
              <a:rPr lang="en-US" sz="1400" dirty="0">
                <a:solidFill>
                  <a:srgbClr val="FFFFFF"/>
                </a:solidFill>
              </a:rPr>
              <a:t>REAL</a:t>
            </a:r>
          </a:p>
          <a:p>
            <a:r>
              <a:rPr lang="en-US" sz="1400" dirty="0">
                <a:solidFill>
                  <a:srgbClr val="FFFFFF"/>
                </a:solidFill>
              </a:rPr>
              <a:t>SYSTEMS</a:t>
            </a:r>
          </a:p>
        </p:txBody>
      </p:sp>
      <p:pic>
        <p:nvPicPr>
          <p:cNvPr id="44" name="Picture 43"/>
          <p:cNvPicPr>
            <a:picLocks noChangeAspect="1"/>
          </p:cNvPicPr>
          <p:nvPr/>
        </p:nvPicPr>
        <p:blipFill rotWithShape="1">
          <a:blip r:embed="rId10" cstate="screen">
            <a:extLst>
              <a:ext uri="{28A0092B-C50C-407E-A947-70E740481C1C}">
                <a14:useLocalDpi xmlns:a14="http://schemas.microsoft.com/office/drawing/2010/main"/>
              </a:ext>
            </a:extLst>
          </a:blip>
          <a:srcRect l="29118" t="29880" r="14114" b="22718"/>
          <a:stretch/>
        </p:blipFill>
        <p:spPr>
          <a:xfrm rot="5400000">
            <a:off x="487899" y="2400533"/>
            <a:ext cx="864094" cy="904804"/>
          </a:xfrm>
          <a:prstGeom prst="rect">
            <a:avLst/>
          </a:prstGeom>
        </p:spPr>
      </p:pic>
      <p:pic>
        <p:nvPicPr>
          <p:cNvPr id="45" name="Picture 44"/>
          <p:cNvPicPr>
            <a:picLocks noChangeAspect="1"/>
          </p:cNvPicPr>
          <p:nvPr/>
        </p:nvPicPr>
        <p:blipFill rotWithShape="1">
          <a:blip r:embed="rId11" cstate="screen">
            <a:extLst>
              <a:ext uri="{28A0092B-C50C-407E-A947-70E740481C1C}">
                <a14:useLocalDpi xmlns:a14="http://schemas.microsoft.com/office/drawing/2010/main"/>
              </a:ext>
            </a:extLst>
          </a:blip>
          <a:srcRect l="3241" t="38843" b="5778"/>
          <a:stretch/>
        </p:blipFill>
        <p:spPr>
          <a:xfrm>
            <a:off x="1403648" y="2420888"/>
            <a:ext cx="1286965" cy="862778"/>
          </a:xfrm>
          <a:prstGeom prst="rect">
            <a:avLst/>
          </a:prstGeom>
        </p:spPr>
      </p:pic>
      <p:pic>
        <p:nvPicPr>
          <p:cNvPr id="46" name="Picture 29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72000" y="1700808"/>
            <a:ext cx="1167566" cy="2095071"/>
          </a:xfrm>
          <a:prstGeom prst="rect">
            <a:avLst/>
          </a:prstGeom>
          <a:noFill/>
          <a:ln w="9525">
            <a:noFill/>
            <a:miter lim="800000"/>
            <a:headEnd/>
            <a:tailEnd/>
          </a:ln>
        </p:spPr>
      </p:pic>
      <p:sp>
        <p:nvSpPr>
          <p:cNvPr id="47" name="Rectangle 46"/>
          <p:cNvSpPr/>
          <p:nvPr/>
        </p:nvSpPr>
        <p:spPr>
          <a:xfrm>
            <a:off x="1331640" y="1700808"/>
            <a:ext cx="3168352" cy="1944216"/>
          </a:xfrm>
          <a:prstGeom prst="rect">
            <a:avLst/>
          </a:prstGeom>
          <a:noFill/>
          <a:ln w="666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131840" y="1700808"/>
            <a:ext cx="2592288" cy="1944216"/>
          </a:xfrm>
          <a:prstGeom prst="rect">
            <a:avLst/>
          </a:prstGeom>
          <a:noFill/>
          <a:ln w="66675">
            <a:solidFill>
              <a:srgbClr val="FFF70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5940152" y="1700808"/>
            <a:ext cx="1584176" cy="2016224"/>
          </a:xfrm>
          <a:prstGeom prst="rect">
            <a:avLst/>
          </a:prstGeom>
          <a:noFill/>
          <a:ln w="66675">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a:off x="1763688" y="4149080"/>
            <a:ext cx="20162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5364088" y="4149080"/>
            <a:ext cx="20162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211960" y="3789040"/>
            <a:ext cx="902811" cy="523220"/>
          </a:xfrm>
          <a:prstGeom prst="rect">
            <a:avLst/>
          </a:prstGeom>
          <a:solidFill>
            <a:srgbClr val="FFFF00"/>
          </a:solidFill>
          <a:ln>
            <a:noFill/>
          </a:ln>
          <a:effectLst>
            <a:outerShdw blurRad="50800" dist="38100" dir="2700000" algn="tl" rotWithShape="0">
              <a:prstClr val="black">
                <a:alpha val="40000"/>
              </a:prstClr>
            </a:outerShdw>
          </a:effectLst>
        </p:spPr>
        <p:txBody>
          <a:bodyPr wrap="none" rtlCol="0">
            <a:spAutoFit/>
          </a:bodyPr>
          <a:lstStyle/>
          <a:p>
            <a:r>
              <a:rPr lang="en-US" sz="1400" dirty="0"/>
              <a:t>COMPLEX</a:t>
            </a:r>
          </a:p>
          <a:p>
            <a:r>
              <a:rPr lang="en-US" sz="1400" dirty="0"/>
              <a:t>SYSTEMS</a:t>
            </a:r>
          </a:p>
        </p:txBody>
      </p:sp>
      <p:sp>
        <p:nvSpPr>
          <p:cNvPr id="53" name="Rectangle 52"/>
          <p:cNvSpPr/>
          <p:nvPr/>
        </p:nvSpPr>
        <p:spPr>
          <a:xfrm>
            <a:off x="179512" y="4509120"/>
            <a:ext cx="2592288" cy="2348880"/>
          </a:xfrm>
          <a:prstGeom prst="rect">
            <a:avLst/>
          </a:prstGeom>
          <a:noFill/>
          <a:ln w="666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987824" y="4725144"/>
            <a:ext cx="2160240" cy="1944216"/>
          </a:xfrm>
          <a:prstGeom prst="rect">
            <a:avLst/>
          </a:prstGeom>
          <a:noFill/>
          <a:ln w="66675">
            <a:solidFill>
              <a:srgbClr val="FFF70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5364088" y="4653136"/>
            <a:ext cx="1584176" cy="2016224"/>
          </a:xfrm>
          <a:prstGeom prst="rect">
            <a:avLst/>
          </a:prstGeom>
          <a:noFill/>
          <a:ln w="66675">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12455" y="1268760"/>
            <a:ext cx="1510149" cy="369332"/>
          </a:xfrm>
          <a:prstGeom prst="rect">
            <a:avLst/>
          </a:prstGeom>
          <a:noFill/>
        </p:spPr>
        <p:txBody>
          <a:bodyPr wrap="none" rtlCol="0">
            <a:spAutoFit/>
          </a:bodyPr>
          <a:lstStyle/>
          <a:p>
            <a:r>
              <a:rPr lang="en-US" dirty="0"/>
              <a:t>Valence levels</a:t>
            </a:r>
          </a:p>
        </p:txBody>
      </p:sp>
      <p:sp>
        <p:nvSpPr>
          <p:cNvPr id="26" name="TextBox 25"/>
          <p:cNvSpPr txBox="1"/>
          <p:nvPr/>
        </p:nvSpPr>
        <p:spPr>
          <a:xfrm rot="19640179">
            <a:off x="8684" y="613946"/>
            <a:ext cx="1150600" cy="369332"/>
          </a:xfrm>
          <a:prstGeom prst="rect">
            <a:avLst/>
          </a:prstGeom>
          <a:noFill/>
        </p:spPr>
        <p:txBody>
          <a:bodyPr wrap="none" rtlCol="0">
            <a:spAutoFit/>
          </a:bodyPr>
          <a:lstStyle/>
          <a:p>
            <a:r>
              <a:rPr lang="en-US" dirty="0"/>
              <a:t>Example 1</a:t>
            </a:r>
          </a:p>
        </p:txBody>
      </p:sp>
      <p:pic>
        <p:nvPicPr>
          <p:cNvPr id="27" name="Picture 26">
            <a:extLst>
              <a:ext uri="{FF2B5EF4-FFF2-40B4-BE49-F238E27FC236}">
                <a16:creationId xmlns:a16="http://schemas.microsoft.com/office/drawing/2014/main" id="{E5068A19-E3EB-414F-99E7-15D4E3A7AC4A}"/>
              </a:ext>
            </a:extLst>
          </p:cNvPr>
          <p:cNvPicPr>
            <a:picLocks noChangeAspect="1"/>
          </p:cNvPicPr>
          <p:nvPr/>
        </p:nvPicPr>
        <p:blipFill rotWithShape="1">
          <a:blip r:embed="rId13">
            <a:alphaModFix amt="74000"/>
            <a:extLst>
              <a:ext uri="{BEBA8EAE-BF5A-486C-A8C5-ECC9F3942E4B}">
                <a14:imgProps xmlns:a14="http://schemas.microsoft.com/office/drawing/2010/main">
                  <a14:imgLayer r:embed="rId14">
                    <a14:imgEffect>
                      <a14:sharpenSoften amount="7000"/>
                    </a14:imgEffect>
                    <a14:imgEffect>
                      <a14:brightnessContrast contrast="40000"/>
                    </a14:imgEffect>
                  </a14:imgLayer>
                </a14:imgProps>
              </a:ext>
            </a:extLst>
          </a:blip>
          <a:srcRect l="15652" r="11300"/>
          <a:stretch/>
        </p:blipFill>
        <p:spPr>
          <a:xfrm>
            <a:off x="1331639" y="4593913"/>
            <a:ext cx="792089" cy="843186"/>
          </a:xfrm>
          <a:prstGeom prst="rect">
            <a:avLst/>
          </a:prstGeom>
        </p:spPr>
      </p:pic>
    </p:spTree>
    <p:extLst>
      <p:ext uri="{BB962C8B-B14F-4D97-AF65-F5344CB8AC3E}">
        <p14:creationId xmlns:p14="http://schemas.microsoft.com/office/powerpoint/2010/main" val="1097392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2564904"/>
            <a:ext cx="7236296" cy="4019240"/>
          </a:xfrm>
          <a:prstGeom prst="rect">
            <a:avLst/>
          </a:prstGeom>
        </p:spPr>
      </p:pic>
      <p:sp>
        <p:nvSpPr>
          <p:cNvPr id="23" name="Title 1"/>
          <p:cNvSpPr>
            <a:spLocks noGrp="1"/>
          </p:cNvSpPr>
          <p:nvPr>
            <p:ph type="title"/>
          </p:nvPr>
        </p:nvSpPr>
        <p:spPr>
          <a:xfrm>
            <a:off x="1763688" y="476672"/>
            <a:ext cx="6707088" cy="1143000"/>
          </a:xfrm>
        </p:spPr>
        <p:txBody>
          <a:bodyPr>
            <a:normAutofit/>
          </a:bodyPr>
          <a:lstStyle/>
          <a:p>
            <a:pPr lvl="0" algn="l">
              <a:spcBef>
                <a:spcPct val="20000"/>
              </a:spcBef>
            </a:pPr>
            <a:r>
              <a:rPr lang="en-US" sz="2000" dirty="0">
                <a:solidFill>
                  <a:prstClr val="black"/>
                </a:solidFill>
                <a:ea typeface="+mn-ea"/>
              </a:rPr>
              <a:t>Example on atomic level understanding –</a:t>
            </a:r>
            <a:br>
              <a:rPr lang="en-US" sz="2000" dirty="0">
                <a:solidFill>
                  <a:prstClr val="black"/>
                </a:solidFill>
                <a:ea typeface="+mn-ea"/>
              </a:rPr>
            </a:br>
            <a:r>
              <a:rPr lang="en-US" sz="2000" dirty="0">
                <a:solidFill>
                  <a:prstClr val="black"/>
                </a:solidFill>
                <a:ea typeface="+mn-ea"/>
              </a:rPr>
              <a:t>Light to electrical energy conversion using dye molecules</a:t>
            </a:r>
            <a:endParaRPr lang="en-US" sz="2000" dirty="0"/>
          </a:p>
        </p:txBody>
      </p:sp>
      <p:sp>
        <p:nvSpPr>
          <p:cNvPr id="24" name="TextBox 23"/>
          <p:cNvSpPr txBox="1"/>
          <p:nvPr/>
        </p:nvSpPr>
        <p:spPr>
          <a:xfrm>
            <a:off x="395536" y="1537628"/>
            <a:ext cx="848284" cy="523220"/>
          </a:xfrm>
          <a:prstGeom prst="rect">
            <a:avLst/>
          </a:prstGeom>
          <a:solidFill>
            <a:srgbClr val="FF0000"/>
          </a:solidFill>
          <a:effectLst>
            <a:outerShdw blurRad="50800" dist="38100" dir="2700000" algn="tl" rotWithShape="0">
              <a:prstClr val="black">
                <a:alpha val="40000"/>
              </a:prstClr>
            </a:outerShdw>
          </a:effectLst>
        </p:spPr>
        <p:txBody>
          <a:bodyPr wrap="none" rtlCol="0">
            <a:spAutoFit/>
          </a:bodyPr>
          <a:lstStyle/>
          <a:p>
            <a:r>
              <a:rPr lang="en-US" sz="1400" dirty="0">
                <a:solidFill>
                  <a:schemeClr val="bg1"/>
                </a:solidFill>
              </a:rPr>
              <a:t>MODEL </a:t>
            </a:r>
          </a:p>
          <a:p>
            <a:r>
              <a:rPr lang="en-US" sz="1400" dirty="0">
                <a:solidFill>
                  <a:schemeClr val="bg1"/>
                </a:solidFill>
              </a:rPr>
              <a:t>SYSTEMS</a:t>
            </a:r>
          </a:p>
        </p:txBody>
      </p:sp>
      <p:sp>
        <p:nvSpPr>
          <p:cNvPr id="25" name="TextBox 24"/>
          <p:cNvSpPr txBox="1"/>
          <p:nvPr/>
        </p:nvSpPr>
        <p:spPr>
          <a:xfrm>
            <a:off x="7812360" y="1537628"/>
            <a:ext cx="848284" cy="523220"/>
          </a:xfrm>
          <a:prstGeom prst="rect">
            <a:avLst/>
          </a:prstGeom>
          <a:solidFill>
            <a:srgbClr val="008000"/>
          </a:solidFill>
          <a:ln>
            <a:noFill/>
          </a:ln>
          <a:effectLst>
            <a:outerShdw blurRad="50800" dist="38100" dir="2700000" algn="tl" rotWithShape="0">
              <a:prstClr val="black">
                <a:alpha val="40000"/>
              </a:prstClr>
            </a:outerShdw>
          </a:effectLst>
        </p:spPr>
        <p:txBody>
          <a:bodyPr wrap="none" rtlCol="0">
            <a:spAutoFit/>
          </a:bodyPr>
          <a:lstStyle/>
          <a:p>
            <a:r>
              <a:rPr lang="en-US" sz="1400" dirty="0">
                <a:solidFill>
                  <a:srgbClr val="FFFFFF"/>
                </a:solidFill>
              </a:rPr>
              <a:t>REAL</a:t>
            </a:r>
          </a:p>
          <a:p>
            <a:r>
              <a:rPr lang="en-US" sz="1400" dirty="0">
                <a:solidFill>
                  <a:srgbClr val="FFFFFF"/>
                </a:solidFill>
              </a:rPr>
              <a:t>SYSTEMS</a:t>
            </a:r>
          </a:p>
        </p:txBody>
      </p:sp>
      <p:cxnSp>
        <p:nvCxnSpPr>
          <p:cNvPr id="26" name="Straight Arrow Connector 25"/>
          <p:cNvCxnSpPr/>
          <p:nvPr/>
        </p:nvCxnSpPr>
        <p:spPr>
          <a:xfrm>
            <a:off x="1763688" y="1916832"/>
            <a:ext cx="20162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211960" y="1556792"/>
            <a:ext cx="902811" cy="523220"/>
          </a:xfrm>
          <a:prstGeom prst="rect">
            <a:avLst/>
          </a:prstGeom>
          <a:solidFill>
            <a:srgbClr val="FFFF00"/>
          </a:solidFill>
          <a:ln>
            <a:noFill/>
          </a:ln>
          <a:effectLst>
            <a:outerShdw blurRad="50800" dist="38100" dir="2700000" algn="tl" rotWithShape="0">
              <a:prstClr val="black">
                <a:alpha val="40000"/>
              </a:prstClr>
            </a:outerShdw>
          </a:effectLst>
        </p:spPr>
        <p:txBody>
          <a:bodyPr wrap="none" rtlCol="0">
            <a:spAutoFit/>
          </a:bodyPr>
          <a:lstStyle/>
          <a:p>
            <a:r>
              <a:rPr lang="en-US" sz="1400" dirty="0"/>
              <a:t>COMPLEX</a:t>
            </a:r>
          </a:p>
          <a:p>
            <a:r>
              <a:rPr lang="en-US" sz="1400" dirty="0"/>
              <a:t>SYSTEMS</a:t>
            </a:r>
          </a:p>
        </p:txBody>
      </p:sp>
      <p:cxnSp>
        <p:nvCxnSpPr>
          <p:cNvPr id="6" name="Straight Connector 5"/>
          <p:cNvCxnSpPr/>
          <p:nvPr/>
        </p:nvCxnSpPr>
        <p:spPr>
          <a:xfrm flipV="1">
            <a:off x="971600" y="4005064"/>
            <a:ext cx="6696744" cy="72008"/>
          </a:xfrm>
          <a:prstGeom prst="line">
            <a:avLst/>
          </a:prstGeom>
          <a:ln w="539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55576" y="6548527"/>
            <a:ext cx="4864526" cy="276999"/>
          </a:xfrm>
          <a:prstGeom prst="rect">
            <a:avLst/>
          </a:prstGeom>
          <a:noFill/>
        </p:spPr>
        <p:txBody>
          <a:bodyPr wrap="square" rtlCol="0">
            <a:spAutoFit/>
          </a:bodyPr>
          <a:lstStyle/>
          <a:p>
            <a:r>
              <a:rPr lang="en-US" sz="1200" dirty="0"/>
              <a:t>Johansson, EMJ et al. Chem. Phys. Chem.   2014,15, 1006   (refs. therein)</a:t>
            </a:r>
          </a:p>
        </p:txBody>
      </p:sp>
      <p:cxnSp>
        <p:nvCxnSpPr>
          <p:cNvPr id="47" name="Straight Arrow Connector 46"/>
          <p:cNvCxnSpPr/>
          <p:nvPr/>
        </p:nvCxnSpPr>
        <p:spPr>
          <a:xfrm>
            <a:off x="5364088" y="1916832"/>
            <a:ext cx="20162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9640179">
            <a:off x="8684" y="613946"/>
            <a:ext cx="1150600" cy="369332"/>
          </a:xfrm>
          <a:prstGeom prst="rect">
            <a:avLst/>
          </a:prstGeom>
          <a:noFill/>
        </p:spPr>
        <p:txBody>
          <a:bodyPr wrap="none" rtlCol="0">
            <a:spAutoFit/>
          </a:bodyPr>
          <a:lstStyle/>
          <a:p>
            <a:r>
              <a:rPr lang="en-US" dirty="0"/>
              <a:t>Example 1</a:t>
            </a:r>
          </a:p>
        </p:txBody>
      </p:sp>
      <p:pic>
        <p:nvPicPr>
          <p:cNvPr id="14" name="Picture 13" descr="Screen Shot 2018-03-03 at 08.23.12.png"/>
          <p:cNvPicPr>
            <a:picLocks noChangeAspect="1"/>
          </p:cNvPicPr>
          <p:nvPr/>
        </p:nvPicPr>
        <p:blipFill rotWithShape="1">
          <a:blip r:embed="rId4" cstate="print">
            <a:extLst>
              <a:ext uri="{28A0092B-C50C-407E-A947-70E740481C1C}">
                <a14:useLocalDpi xmlns:a14="http://schemas.microsoft.com/office/drawing/2010/main" val="0"/>
              </a:ext>
            </a:extLst>
          </a:blip>
          <a:srcRect l="73506" t="47967"/>
          <a:stretch/>
        </p:blipFill>
        <p:spPr>
          <a:xfrm>
            <a:off x="5940152" y="3458625"/>
            <a:ext cx="3131840" cy="33895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5"/>
          <a:stretch>
            <a:fillRect/>
          </a:stretch>
        </p:blipFill>
        <p:spPr>
          <a:xfrm>
            <a:off x="1547664" y="2204864"/>
            <a:ext cx="5298393" cy="3986518"/>
          </a:xfrm>
          <a:prstGeom prst="rect">
            <a:avLst/>
          </a:prstGeom>
        </p:spPr>
      </p:pic>
      <p:pic>
        <p:nvPicPr>
          <p:cNvPr id="15" name="Picture 14">
            <a:extLst>
              <a:ext uri="{FF2B5EF4-FFF2-40B4-BE49-F238E27FC236}">
                <a16:creationId xmlns:a16="http://schemas.microsoft.com/office/drawing/2014/main" id="{13AE8D58-FA37-E247-8DA7-C8867B7608B1}"/>
              </a:ext>
            </a:extLst>
          </p:cNvPr>
          <p:cNvPicPr>
            <a:picLocks noChangeAspect="1"/>
          </p:cNvPicPr>
          <p:nvPr/>
        </p:nvPicPr>
        <p:blipFill rotWithShape="1">
          <a:blip r:embed="rId6">
            <a:alphaModFix amt="74000"/>
            <a:extLst>
              <a:ext uri="{BEBA8EAE-BF5A-486C-A8C5-ECC9F3942E4B}">
                <a14:imgProps xmlns:a14="http://schemas.microsoft.com/office/drawing/2010/main">
                  <a14:imgLayer r:embed="rId7">
                    <a14:imgEffect>
                      <a14:sharpenSoften amount="7000"/>
                    </a14:imgEffect>
                    <a14:imgEffect>
                      <a14:brightnessContrast contrast="40000"/>
                    </a14:imgEffect>
                  </a14:imgLayer>
                </a14:imgProps>
              </a:ext>
            </a:extLst>
          </a:blip>
          <a:srcRect l="15652" r="11300"/>
          <a:stretch/>
        </p:blipFill>
        <p:spPr>
          <a:xfrm>
            <a:off x="4968043" y="2440472"/>
            <a:ext cx="792089" cy="843186"/>
          </a:xfrm>
          <a:prstGeom prst="rect">
            <a:avLst/>
          </a:prstGeom>
        </p:spPr>
      </p:pic>
    </p:spTree>
    <p:extLst>
      <p:ext uri="{BB962C8B-B14F-4D97-AF65-F5344CB8AC3E}">
        <p14:creationId xmlns:p14="http://schemas.microsoft.com/office/powerpoint/2010/main" val="3716999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srcRect t="9981" r="68549"/>
          <a:stretch/>
        </p:blipFill>
        <p:spPr>
          <a:xfrm>
            <a:off x="-22412" y="1772816"/>
            <a:ext cx="2875862" cy="1851687"/>
          </a:xfrm>
          <a:prstGeom prst="rect">
            <a:avLst/>
          </a:prstGeom>
        </p:spPr>
      </p:pic>
      <p:sp>
        <p:nvSpPr>
          <p:cNvPr id="94" name="Title 4"/>
          <p:cNvSpPr>
            <a:spLocks noGrp="1"/>
          </p:cNvSpPr>
          <p:nvPr>
            <p:ph type="title"/>
          </p:nvPr>
        </p:nvSpPr>
        <p:spPr>
          <a:xfrm>
            <a:off x="1691680" y="404664"/>
            <a:ext cx="7272808" cy="814536"/>
          </a:xfrm>
        </p:spPr>
        <p:txBody>
          <a:bodyPr>
            <a:noAutofit/>
          </a:bodyPr>
          <a:lstStyle/>
          <a:p>
            <a:r>
              <a:rPr lang="en-GB" sz="2400" b="1" dirty="0"/>
              <a:t>Electron spectroscopy of solar cell materials</a:t>
            </a:r>
          </a:p>
        </p:txBody>
      </p:sp>
      <p:sp>
        <p:nvSpPr>
          <p:cNvPr id="15" name="Rectangle 14"/>
          <p:cNvSpPr/>
          <p:nvPr/>
        </p:nvSpPr>
        <p:spPr>
          <a:xfrm>
            <a:off x="251520" y="1340768"/>
            <a:ext cx="4412486" cy="338554"/>
          </a:xfrm>
          <a:prstGeom prst="rect">
            <a:avLst/>
          </a:prstGeom>
          <a:solidFill>
            <a:schemeClr val="tx1"/>
          </a:solidFill>
        </p:spPr>
        <p:txBody>
          <a:bodyPr wrap="none">
            <a:spAutoFit/>
          </a:bodyPr>
          <a:lstStyle/>
          <a:p>
            <a:r>
              <a:rPr lang="en-US" sz="1600" dirty="0">
                <a:solidFill>
                  <a:schemeClr val="bg1"/>
                </a:solidFill>
              </a:rPr>
              <a:t>Understand key interfacial processes in conversion</a:t>
            </a:r>
          </a:p>
        </p:txBody>
      </p:sp>
      <p:sp>
        <p:nvSpPr>
          <p:cNvPr id="90" name="TextBox 89"/>
          <p:cNvSpPr txBox="1"/>
          <p:nvPr/>
        </p:nvSpPr>
        <p:spPr>
          <a:xfrm>
            <a:off x="467544" y="3789040"/>
            <a:ext cx="1105178" cy="369332"/>
          </a:xfrm>
          <a:prstGeom prst="rect">
            <a:avLst/>
          </a:prstGeom>
          <a:solidFill>
            <a:srgbClr val="0000FF"/>
          </a:solidFill>
        </p:spPr>
        <p:txBody>
          <a:bodyPr wrap="none" rtlCol="0">
            <a:spAutoFit/>
          </a:bodyPr>
          <a:lstStyle/>
          <a:p>
            <a:r>
              <a:rPr lang="en-US" dirty="0">
                <a:solidFill>
                  <a:schemeClr val="bg1"/>
                </a:solidFill>
              </a:rPr>
              <a:t>3D design</a:t>
            </a:r>
          </a:p>
        </p:txBody>
      </p:sp>
      <p:sp>
        <p:nvSpPr>
          <p:cNvPr id="91" name="TextBox 90"/>
          <p:cNvSpPr txBox="1"/>
          <p:nvPr/>
        </p:nvSpPr>
        <p:spPr>
          <a:xfrm>
            <a:off x="4788024" y="4077072"/>
            <a:ext cx="2027268" cy="369332"/>
          </a:xfrm>
          <a:prstGeom prst="rect">
            <a:avLst/>
          </a:prstGeom>
          <a:solidFill>
            <a:srgbClr val="0000FF"/>
          </a:solidFill>
        </p:spPr>
        <p:txBody>
          <a:bodyPr wrap="none" rtlCol="0">
            <a:spAutoFit/>
          </a:bodyPr>
          <a:lstStyle/>
          <a:p>
            <a:r>
              <a:rPr lang="en-US" dirty="0">
                <a:solidFill>
                  <a:schemeClr val="bg1"/>
                </a:solidFill>
              </a:rPr>
              <a:t>Electronic structure</a:t>
            </a:r>
          </a:p>
        </p:txBody>
      </p:sp>
      <p:sp>
        <p:nvSpPr>
          <p:cNvPr id="92" name="TextBox 91"/>
          <p:cNvSpPr txBox="1"/>
          <p:nvPr/>
        </p:nvSpPr>
        <p:spPr>
          <a:xfrm>
            <a:off x="2555776" y="4077072"/>
            <a:ext cx="1943298" cy="369332"/>
          </a:xfrm>
          <a:prstGeom prst="rect">
            <a:avLst/>
          </a:prstGeom>
          <a:solidFill>
            <a:srgbClr val="0000FF"/>
          </a:solidFill>
        </p:spPr>
        <p:txBody>
          <a:bodyPr wrap="none" rtlCol="0">
            <a:spAutoFit/>
          </a:bodyPr>
          <a:lstStyle/>
          <a:p>
            <a:r>
              <a:rPr lang="en-US" dirty="0">
                <a:solidFill>
                  <a:schemeClr val="bg1"/>
                </a:solidFill>
              </a:rPr>
              <a:t>Interface structure</a:t>
            </a:r>
          </a:p>
        </p:txBody>
      </p:sp>
      <p:sp>
        <p:nvSpPr>
          <p:cNvPr id="17" name="TextBox 16"/>
          <p:cNvSpPr txBox="1"/>
          <p:nvPr/>
        </p:nvSpPr>
        <p:spPr>
          <a:xfrm>
            <a:off x="7230293" y="1340768"/>
            <a:ext cx="1584176" cy="584776"/>
          </a:xfrm>
          <a:prstGeom prst="rect">
            <a:avLst/>
          </a:prstGeom>
          <a:solidFill>
            <a:srgbClr val="FF00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sz="1600" dirty="0"/>
              <a:t>Interface </a:t>
            </a:r>
            <a:r>
              <a:rPr lang="sv-SE" sz="1600" dirty="0" err="1"/>
              <a:t>structure</a:t>
            </a:r>
            <a:endParaRPr lang="en-US" sz="1600" dirty="0"/>
          </a:p>
        </p:txBody>
      </p:sp>
      <p:sp>
        <p:nvSpPr>
          <p:cNvPr id="18" name="TextBox 17"/>
          <p:cNvSpPr txBox="1"/>
          <p:nvPr/>
        </p:nvSpPr>
        <p:spPr>
          <a:xfrm>
            <a:off x="7230293" y="2492896"/>
            <a:ext cx="1584176" cy="584776"/>
          </a:xfrm>
          <a:prstGeom prst="rect">
            <a:avLst/>
          </a:prstGeom>
          <a:solidFill>
            <a:srgbClr val="3366FF"/>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sz="1600" dirty="0" err="1"/>
              <a:t>Orbital</a:t>
            </a:r>
            <a:r>
              <a:rPr lang="sv-SE" sz="1600" dirty="0"/>
              <a:t> </a:t>
            </a:r>
          </a:p>
          <a:p>
            <a:r>
              <a:rPr lang="sv-SE" sz="1600" dirty="0" err="1"/>
              <a:t>composition</a:t>
            </a:r>
            <a:endParaRPr lang="en-US" sz="1600" dirty="0"/>
          </a:p>
        </p:txBody>
      </p:sp>
      <p:sp>
        <p:nvSpPr>
          <p:cNvPr id="19" name="TextBox 18"/>
          <p:cNvSpPr txBox="1"/>
          <p:nvPr/>
        </p:nvSpPr>
        <p:spPr>
          <a:xfrm>
            <a:off x="7161146" y="1916832"/>
            <a:ext cx="1587318" cy="276999"/>
          </a:xfrm>
          <a:prstGeom prst="rect">
            <a:avLst/>
          </a:prstGeom>
          <a:noFill/>
        </p:spPr>
        <p:txBody>
          <a:bodyPr wrap="none" rtlCol="0">
            <a:spAutoFit/>
          </a:bodyPr>
          <a:lstStyle/>
          <a:p>
            <a:r>
              <a:rPr lang="en-US" sz="1200" dirty="0"/>
              <a:t>Where are the atoms?</a:t>
            </a:r>
          </a:p>
        </p:txBody>
      </p:sp>
      <p:sp>
        <p:nvSpPr>
          <p:cNvPr id="21" name="TextBox 20"/>
          <p:cNvSpPr txBox="1"/>
          <p:nvPr/>
        </p:nvSpPr>
        <p:spPr>
          <a:xfrm>
            <a:off x="7230293" y="3501008"/>
            <a:ext cx="1518171" cy="584776"/>
          </a:xfrm>
          <a:prstGeom prst="rect">
            <a:avLst/>
          </a:prstGeom>
          <a:solidFill>
            <a:srgbClr val="00B05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sz="1600" dirty="0"/>
              <a:t>Energy </a:t>
            </a:r>
            <a:r>
              <a:rPr lang="sv-SE" sz="1600" dirty="0" err="1"/>
              <a:t>matching</a:t>
            </a:r>
            <a:endParaRPr lang="en-US" sz="1600" dirty="0"/>
          </a:p>
        </p:txBody>
      </p:sp>
      <p:sp>
        <p:nvSpPr>
          <p:cNvPr id="22" name="Rectangle 21"/>
          <p:cNvSpPr/>
          <p:nvPr/>
        </p:nvSpPr>
        <p:spPr>
          <a:xfrm>
            <a:off x="7092280" y="3068960"/>
            <a:ext cx="1778702" cy="276999"/>
          </a:xfrm>
          <a:prstGeom prst="rect">
            <a:avLst/>
          </a:prstGeom>
        </p:spPr>
        <p:txBody>
          <a:bodyPr wrap="none">
            <a:spAutoFit/>
          </a:bodyPr>
          <a:lstStyle/>
          <a:p>
            <a:r>
              <a:rPr lang="en-US" sz="1200" dirty="0"/>
              <a:t>Where are the electrons?</a:t>
            </a:r>
          </a:p>
        </p:txBody>
      </p:sp>
      <p:sp>
        <p:nvSpPr>
          <p:cNvPr id="23" name="TextBox 22"/>
          <p:cNvSpPr txBox="1"/>
          <p:nvPr/>
        </p:nvSpPr>
        <p:spPr>
          <a:xfrm>
            <a:off x="7236296" y="4797152"/>
            <a:ext cx="1584176" cy="584776"/>
          </a:xfrm>
          <a:prstGeom prst="rect">
            <a:avLst/>
          </a:prstGeom>
          <a:solidFill>
            <a:srgbClr val="FFFF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sz="1600" dirty="0"/>
              <a:t>Dynamics</a:t>
            </a:r>
          </a:p>
          <a:p>
            <a:endParaRPr lang="en-US" sz="1600" dirty="0"/>
          </a:p>
        </p:txBody>
      </p:sp>
      <p:sp>
        <p:nvSpPr>
          <p:cNvPr id="24" name="Rectangle 23"/>
          <p:cNvSpPr/>
          <p:nvPr/>
        </p:nvSpPr>
        <p:spPr>
          <a:xfrm>
            <a:off x="7164288" y="5373216"/>
            <a:ext cx="1800200" cy="646331"/>
          </a:xfrm>
          <a:prstGeom prst="rect">
            <a:avLst/>
          </a:prstGeom>
        </p:spPr>
        <p:txBody>
          <a:bodyPr wrap="square">
            <a:spAutoFit/>
          </a:bodyPr>
          <a:lstStyle/>
          <a:p>
            <a:r>
              <a:rPr lang="en-US" sz="1200" dirty="0"/>
              <a:t>How do electrons and atoms move during the conversion process.</a:t>
            </a:r>
          </a:p>
        </p:txBody>
      </p:sp>
      <p:sp>
        <p:nvSpPr>
          <p:cNvPr id="25" name="TextBox 24"/>
          <p:cNvSpPr txBox="1"/>
          <p:nvPr/>
        </p:nvSpPr>
        <p:spPr>
          <a:xfrm>
            <a:off x="7092281" y="4077073"/>
            <a:ext cx="1800200" cy="461665"/>
          </a:xfrm>
          <a:prstGeom prst="rect">
            <a:avLst/>
          </a:prstGeom>
          <a:noFill/>
        </p:spPr>
        <p:txBody>
          <a:bodyPr wrap="square" rtlCol="0">
            <a:spAutoFit/>
          </a:bodyPr>
          <a:lstStyle/>
          <a:p>
            <a:r>
              <a:rPr lang="en-US" sz="1200" dirty="0"/>
              <a:t>How to facilitate efficient charge transfer</a:t>
            </a:r>
          </a:p>
        </p:txBody>
      </p:sp>
      <p:sp>
        <p:nvSpPr>
          <p:cNvPr id="26" name="Rectangle 25"/>
          <p:cNvSpPr/>
          <p:nvPr/>
        </p:nvSpPr>
        <p:spPr>
          <a:xfrm>
            <a:off x="0" y="6237312"/>
            <a:ext cx="9144000" cy="646331"/>
          </a:xfrm>
          <a:prstGeom prst="rect">
            <a:avLst/>
          </a:prstGeom>
          <a:solidFill>
            <a:schemeClr val="tx1"/>
          </a:solidFill>
        </p:spPr>
        <p:txBody>
          <a:bodyPr wrap="square">
            <a:spAutoFit/>
          </a:bodyPr>
          <a:lstStyle/>
          <a:p>
            <a:r>
              <a:rPr lang="en-US" dirty="0">
                <a:solidFill>
                  <a:srgbClr val="FFFFFF"/>
                </a:solidFill>
              </a:rPr>
              <a:t>          Goal 1: Explore, at the atomic level, the limitations of conversion due to charge dynamics.    </a:t>
            </a:r>
          </a:p>
          <a:p>
            <a:r>
              <a:rPr lang="en-US" dirty="0">
                <a:solidFill>
                  <a:srgbClr val="FFFFFF"/>
                </a:solidFill>
              </a:rPr>
              <a:t>          Goal 2: Define design rules for  efficient energy conversion.</a:t>
            </a:r>
          </a:p>
        </p:txBody>
      </p:sp>
      <p:sp>
        <p:nvSpPr>
          <p:cNvPr id="28" name="Oval 27"/>
          <p:cNvSpPr/>
          <p:nvPr/>
        </p:nvSpPr>
        <p:spPr>
          <a:xfrm>
            <a:off x="1043608" y="2564904"/>
            <a:ext cx="288032" cy="216024"/>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a:stCxn id="28" idx="0"/>
          </p:cNvCxnSpPr>
          <p:nvPr/>
        </p:nvCxnSpPr>
        <p:spPr>
          <a:xfrm flipV="1">
            <a:off x="1187624" y="1916832"/>
            <a:ext cx="1800200" cy="648072"/>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28" idx="4"/>
          </p:cNvCxnSpPr>
          <p:nvPr/>
        </p:nvCxnSpPr>
        <p:spPr>
          <a:xfrm>
            <a:off x="1187624" y="2780928"/>
            <a:ext cx="1728192" cy="72008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rotWithShape="1">
          <a:blip r:embed="rId4"/>
          <a:srcRect l="69056" b="58541"/>
          <a:stretch/>
        </p:blipFill>
        <p:spPr>
          <a:xfrm>
            <a:off x="2915816" y="1772816"/>
            <a:ext cx="1427153" cy="1824352"/>
          </a:xfrm>
          <a:prstGeom prst="rect">
            <a:avLst/>
          </a:prstGeom>
        </p:spPr>
      </p:pic>
      <p:pic>
        <p:nvPicPr>
          <p:cNvPr id="36" name="Bildobjekt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9552" y="4653136"/>
            <a:ext cx="1152128" cy="1514776"/>
          </a:xfrm>
          <a:prstGeom prst="rect">
            <a:avLst/>
          </a:prstGeom>
        </p:spPr>
      </p:pic>
      <p:pic>
        <p:nvPicPr>
          <p:cNvPr id="37" name="Picture 36"/>
          <p:cNvPicPr>
            <a:picLocks noChangeAspect="1"/>
          </p:cNvPicPr>
          <p:nvPr/>
        </p:nvPicPr>
        <p:blipFill rotWithShape="1">
          <a:blip r:embed="rId6"/>
          <a:srcRect l="47241" t="20023" r="20046" b="54261"/>
          <a:stretch/>
        </p:blipFill>
        <p:spPr>
          <a:xfrm>
            <a:off x="5004048" y="4797152"/>
            <a:ext cx="1363559" cy="1214179"/>
          </a:xfrm>
          <a:prstGeom prst="rect">
            <a:avLst/>
          </a:prstGeom>
        </p:spPr>
      </p:pic>
      <p:pic>
        <p:nvPicPr>
          <p:cNvPr id="45" name="Picture 44"/>
          <p:cNvPicPr>
            <a:picLocks noChangeAspect="1"/>
          </p:cNvPicPr>
          <p:nvPr/>
        </p:nvPicPr>
        <p:blipFill rotWithShape="1">
          <a:blip r:embed="rId7" cstate="screen">
            <a:extLst>
              <a:ext uri="{28A0092B-C50C-407E-A947-70E740481C1C}">
                <a14:useLocalDpi xmlns:a14="http://schemas.microsoft.com/office/drawing/2010/main"/>
              </a:ext>
            </a:extLst>
          </a:blip>
          <a:srcRect r="42346"/>
          <a:stretch/>
        </p:blipFill>
        <p:spPr>
          <a:xfrm rot="5400000">
            <a:off x="2762163" y="4878797"/>
            <a:ext cx="1436404" cy="985083"/>
          </a:xfrm>
          <a:prstGeom prst="rect">
            <a:avLst/>
          </a:prstGeom>
        </p:spPr>
      </p:pic>
      <p:pic>
        <p:nvPicPr>
          <p:cNvPr id="27" name="Picture 26"/>
          <p:cNvPicPr>
            <a:picLocks noChangeAspect="1"/>
          </p:cNvPicPr>
          <p:nvPr/>
        </p:nvPicPr>
        <p:blipFill>
          <a:blip r:embed="rId8"/>
          <a:stretch>
            <a:fillRect/>
          </a:stretch>
        </p:blipFill>
        <p:spPr>
          <a:xfrm>
            <a:off x="4932040" y="1772816"/>
            <a:ext cx="1800200" cy="1626743"/>
          </a:xfrm>
          <a:prstGeom prst="rect">
            <a:avLst/>
          </a:prstGeom>
        </p:spPr>
      </p:pic>
    </p:spTree>
    <p:extLst>
      <p:ext uri="{BB962C8B-B14F-4D97-AF65-F5344CB8AC3E}">
        <p14:creationId xmlns:p14="http://schemas.microsoft.com/office/powerpoint/2010/main" val="136622144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125760"/>
            <a:ext cx="6984776" cy="1143000"/>
          </a:xfrm>
        </p:spPr>
        <p:txBody>
          <a:bodyPr/>
          <a:lstStyle/>
          <a:p>
            <a:pPr algn="l"/>
            <a:r>
              <a:rPr lang="en-US" sz="3200" dirty="0"/>
              <a:t>Synthesis</a:t>
            </a:r>
          </a:p>
        </p:txBody>
      </p:sp>
      <p:pic>
        <p:nvPicPr>
          <p:cNvPr id="204" name="Bildobjekt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520" y="1700808"/>
            <a:ext cx="2067027" cy="2717650"/>
          </a:xfrm>
          <a:prstGeom prst="rect">
            <a:avLst/>
          </a:prstGeom>
        </p:spPr>
      </p:pic>
      <p:pic>
        <p:nvPicPr>
          <p:cNvPr id="2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700808"/>
            <a:ext cx="5431638" cy="3600400"/>
          </a:xfrm>
          <a:prstGeom prst="rect">
            <a:avLst/>
          </a:prstGeom>
          <a:noFill/>
          <a:extLst>
            <a:ext uri="{909E8E84-426E-40dd-AFC4-6F175D3DCCD1}">
              <a14:hiddenFill xmlns:a14="http://schemas.microsoft.com/office/drawing/2010/main" xmlns="">
                <a:solidFill>
                  <a:srgbClr val="FFFFFF"/>
                </a:solidFill>
              </a14:hiddenFill>
            </a:ext>
          </a:extLst>
        </p:spPr>
      </p:pic>
      <p:sp>
        <p:nvSpPr>
          <p:cNvPr id="208" name="Text Box 3"/>
          <p:cNvSpPr txBox="1">
            <a:spLocks noChangeArrowheads="1"/>
          </p:cNvSpPr>
          <p:nvPr/>
        </p:nvSpPr>
        <p:spPr bwMode="auto">
          <a:xfrm>
            <a:off x="3131840" y="5517232"/>
            <a:ext cx="5804768"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1200" dirty="0"/>
              <a:t>Figure 6 from Recent progress in efficient hybrid lead halide perovskite solar cells</a:t>
            </a:r>
          </a:p>
          <a:p>
            <a:pPr eaLnBrk="1" hangingPunct="1"/>
            <a:r>
              <a:rPr lang="en-US" sz="1200" dirty="0"/>
              <a:t>Jin Cui et al 2015 Sci. Technol. Adv. Mater. 16 036004 </a:t>
            </a:r>
          </a:p>
          <a:p>
            <a:pPr eaLnBrk="1" hangingPunct="1"/>
            <a:r>
              <a:rPr lang="en-US" sz="1200" dirty="0"/>
              <a:t>doi:10.1088/1468-6996/16/3/036004</a:t>
            </a:r>
          </a:p>
        </p:txBody>
      </p:sp>
      <p:sp>
        <p:nvSpPr>
          <p:cNvPr id="3" name="TextBox 2"/>
          <p:cNvSpPr txBox="1"/>
          <p:nvPr/>
        </p:nvSpPr>
        <p:spPr>
          <a:xfrm>
            <a:off x="3419872" y="1052736"/>
            <a:ext cx="3910558" cy="369332"/>
          </a:xfrm>
          <a:prstGeom prst="rect">
            <a:avLst/>
          </a:prstGeom>
          <a:noFill/>
        </p:spPr>
        <p:txBody>
          <a:bodyPr wrap="none" rtlCol="0">
            <a:spAutoFit/>
          </a:bodyPr>
          <a:lstStyle/>
          <a:p>
            <a:r>
              <a:rPr lang="en-US" b="1" dirty="0"/>
              <a:t>Simple: </a:t>
            </a:r>
            <a:r>
              <a:rPr lang="en-US" dirty="0"/>
              <a:t>2 salt solutions, </a:t>
            </a:r>
            <a:r>
              <a:rPr lang="en-US" dirty="0" err="1"/>
              <a:t>e.g</a:t>
            </a:r>
            <a:r>
              <a:rPr lang="en-US" dirty="0"/>
              <a:t> PbI</a:t>
            </a:r>
            <a:r>
              <a:rPr lang="en-US" baseline="-25000" dirty="0"/>
              <a:t>2</a:t>
            </a:r>
            <a:r>
              <a:rPr lang="en-US" dirty="0"/>
              <a:t> + MAI</a:t>
            </a:r>
            <a:endParaRPr lang="en-US" baseline="-25000" dirty="0"/>
          </a:p>
        </p:txBody>
      </p:sp>
      <p:pic>
        <p:nvPicPr>
          <p:cNvPr id="8" name="Picture 7"/>
          <p:cNvPicPr>
            <a:picLocks noChangeAspect="1"/>
          </p:cNvPicPr>
          <p:nvPr/>
        </p:nvPicPr>
        <p:blipFill rotWithShape="1">
          <a:blip r:embed="rId4"/>
          <a:srcRect l="31907" t="10185" r="53929" b="63810"/>
          <a:stretch/>
        </p:blipFill>
        <p:spPr>
          <a:xfrm>
            <a:off x="7956376" y="836712"/>
            <a:ext cx="744356" cy="696196"/>
          </a:xfrm>
          <a:prstGeom prst="rect">
            <a:avLst/>
          </a:prstGeom>
        </p:spPr>
      </p:pic>
      <p:sp>
        <p:nvSpPr>
          <p:cNvPr id="4" name="TextBox 3"/>
          <p:cNvSpPr txBox="1"/>
          <p:nvPr/>
        </p:nvSpPr>
        <p:spPr>
          <a:xfrm>
            <a:off x="8511551" y="1340768"/>
            <a:ext cx="515586" cy="369332"/>
          </a:xfrm>
          <a:prstGeom prst="rect">
            <a:avLst/>
          </a:prstGeom>
          <a:noFill/>
        </p:spPr>
        <p:txBody>
          <a:bodyPr wrap="none" rtlCol="0">
            <a:spAutoFit/>
          </a:bodyPr>
          <a:lstStyle/>
          <a:p>
            <a:r>
              <a:rPr lang="en-US" dirty="0"/>
              <a:t>MA</a:t>
            </a:r>
          </a:p>
        </p:txBody>
      </p:sp>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r="42346"/>
          <a:stretch/>
        </p:blipFill>
        <p:spPr>
          <a:xfrm rot="5400000">
            <a:off x="-76543" y="4909191"/>
            <a:ext cx="2088233" cy="1432107"/>
          </a:xfrm>
          <a:prstGeom prst="rect">
            <a:avLst/>
          </a:prstGeom>
        </p:spPr>
      </p:pic>
    </p:spTree>
    <p:extLst>
      <p:ext uri="{BB962C8B-B14F-4D97-AF65-F5344CB8AC3E}">
        <p14:creationId xmlns:p14="http://schemas.microsoft.com/office/powerpoint/2010/main" val="3200839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1905054" y="3842260"/>
            <a:ext cx="3167052" cy="432000"/>
          </a:xfrm>
          <a:prstGeom prst="rect">
            <a:avLst/>
          </a:prstGeom>
          <a:ln/>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4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pPr>
            <a:r>
              <a:rPr lang="en-US" sz="2000" dirty="0">
                <a:solidFill>
                  <a:schemeClr val="bg1"/>
                </a:solidFill>
              </a:rPr>
              <a:t>FA</a:t>
            </a:r>
            <a:r>
              <a:rPr lang="en-US" sz="2000" baseline="-25000" dirty="0">
                <a:solidFill>
                  <a:schemeClr val="bg1"/>
                </a:solidFill>
              </a:rPr>
              <a:t>x</a:t>
            </a:r>
            <a:r>
              <a:rPr lang="en-US" sz="2000" dirty="0">
                <a:solidFill>
                  <a:schemeClr val="bg1"/>
                </a:solidFill>
              </a:rPr>
              <a:t>MA</a:t>
            </a:r>
            <a:r>
              <a:rPr lang="en-US" sz="2000" baseline="-25000" dirty="0">
                <a:solidFill>
                  <a:schemeClr val="bg1"/>
                </a:solidFill>
              </a:rPr>
              <a:t>1-x</a:t>
            </a:r>
            <a:r>
              <a:rPr lang="en-US" sz="2000" dirty="0">
                <a:solidFill>
                  <a:schemeClr val="bg1"/>
                </a:solidFill>
              </a:rPr>
              <a:t>Pb(I</a:t>
            </a:r>
            <a:r>
              <a:rPr lang="en-US" sz="2000" baseline="-25000" dirty="0">
                <a:solidFill>
                  <a:schemeClr val="bg1"/>
                </a:solidFill>
              </a:rPr>
              <a:t>1-x</a:t>
            </a:r>
            <a:r>
              <a:rPr lang="en-US" sz="2000" dirty="0">
                <a:solidFill>
                  <a:schemeClr val="bg1"/>
                </a:solidFill>
              </a:rPr>
              <a:t>Br</a:t>
            </a:r>
            <a:r>
              <a:rPr lang="en-US" sz="2000" baseline="-25000" dirty="0">
                <a:solidFill>
                  <a:schemeClr val="bg1"/>
                </a:solidFill>
              </a:rPr>
              <a:t>x</a:t>
            </a:r>
            <a:r>
              <a:rPr lang="en-US" sz="2000" dirty="0">
                <a:solidFill>
                  <a:schemeClr val="bg1"/>
                </a:solidFill>
              </a:rPr>
              <a:t>)</a:t>
            </a:r>
            <a:r>
              <a:rPr lang="en-US" sz="2000" baseline="-25000" dirty="0">
                <a:solidFill>
                  <a:schemeClr val="bg1"/>
                </a:solidFill>
              </a:rPr>
              <a:t>3</a:t>
            </a:r>
          </a:p>
        </p:txBody>
      </p:sp>
      <p:sp>
        <p:nvSpPr>
          <p:cNvPr id="3" name="Content Placeholder 2"/>
          <p:cNvSpPr>
            <a:spLocks noGrp="1"/>
          </p:cNvSpPr>
          <p:nvPr>
            <p:ph idx="1"/>
          </p:nvPr>
        </p:nvSpPr>
        <p:spPr>
          <a:xfrm>
            <a:off x="1905054" y="2007776"/>
            <a:ext cx="2441676" cy="432000"/>
          </a:xfrm>
        </p:spPr>
        <p:style>
          <a:lnRef idx="1">
            <a:schemeClr val="accent1"/>
          </a:lnRef>
          <a:fillRef idx="3">
            <a:schemeClr val="accent1"/>
          </a:fillRef>
          <a:effectRef idx="2">
            <a:schemeClr val="accent1"/>
          </a:effectRef>
          <a:fontRef idx="minor">
            <a:schemeClr val="lt1"/>
          </a:fontRef>
        </p:style>
        <p:txBody>
          <a:bodyPr/>
          <a:lstStyle/>
          <a:p>
            <a:pPr marL="0" indent="0" algn="ctr">
              <a:buNone/>
            </a:pPr>
            <a:r>
              <a:rPr lang="en-US" sz="2000" dirty="0"/>
              <a:t>MAPbI</a:t>
            </a:r>
            <a:r>
              <a:rPr lang="en-US" sz="2000" baseline="-25000" dirty="0"/>
              <a:t>3</a:t>
            </a:r>
          </a:p>
        </p:txBody>
      </p:sp>
      <p:sp>
        <p:nvSpPr>
          <p:cNvPr id="4" name="Content Placeholder 2"/>
          <p:cNvSpPr txBox="1">
            <a:spLocks/>
          </p:cNvSpPr>
          <p:nvPr/>
        </p:nvSpPr>
        <p:spPr bwMode="auto">
          <a:xfrm>
            <a:off x="1905054" y="2935777"/>
            <a:ext cx="3167052" cy="432000"/>
          </a:xfrm>
          <a:prstGeom prst="rect">
            <a:avLst/>
          </a:prstGeom>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4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pPr>
            <a:r>
              <a:rPr lang="en-US" sz="2000" dirty="0" err="1">
                <a:solidFill>
                  <a:schemeClr val="bg1"/>
                </a:solidFill>
              </a:rPr>
              <a:t>MAPb</a:t>
            </a:r>
            <a:r>
              <a:rPr lang="en-US" sz="2000" dirty="0">
                <a:solidFill>
                  <a:schemeClr val="bg1"/>
                </a:solidFill>
              </a:rPr>
              <a:t>(I</a:t>
            </a:r>
            <a:r>
              <a:rPr lang="en-US" sz="2000" baseline="-25000" dirty="0">
                <a:solidFill>
                  <a:schemeClr val="bg1"/>
                </a:solidFill>
              </a:rPr>
              <a:t>1-x</a:t>
            </a:r>
            <a:r>
              <a:rPr lang="en-US" sz="2000" dirty="0">
                <a:solidFill>
                  <a:schemeClr val="bg1"/>
                </a:solidFill>
              </a:rPr>
              <a:t>Br</a:t>
            </a:r>
            <a:r>
              <a:rPr lang="en-US" sz="2000" baseline="-25000" dirty="0">
                <a:solidFill>
                  <a:schemeClr val="bg1"/>
                </a:solidFill>
              </a:rPr>
              <a:t>x</a:t>
            </a:r>
            <a:r>
              <a:rPr lang="en-US" sz="2000" dirty="0">
                <a:solidFill>
                  <a:schemeClr val="bg1"/>
                </a:solidFill>
              </a:rPr>
              <a:t>)</a:t>
            </a:r>
            <a:r>
              <a:rPr lang="en-US" sz="2000" baseline="-25000" dirty="0">
                <a:solidFill>
                  <a:schemeClr val="bg1"/>
                </a:solidFill>
              </a:rPr>
              <a:t>x</a:t>
            </a:r>
          </a:p>
          <a:p>
            <a:pPr algn="ctr"/>
            <a:endParaRPr lang="en-US" sz="2000" dirty="0">
              <a:solidFill>
                <a:schemeClr val="bg1"/>
              </a:solidFill>
            </a:endParaRPr>
          </a:p>
        </p:txBody>
      </p:sp>
      <p:cxnSp>
        <p:nvCxnSpPr>
          <p:cNvPr id="25" name="Straight Connector 24"/>
          <p:cNvCxnSpPr/>
          <p:nvPr/>
        </p:nvCxnSpPr>
        <p:spPr>
          <a:xfrm>
            <a:off x="1763688" y="2060848"/>
            <a:ext cx="0" cy="3193480"/>
          </a:xfrm>
          <a:prstGeom prst="line">
            <a:avLst/>
          </a:prstGeom>
          <a:ln w="19050" cmpd="sng">
            <a:solidFill>
              <a:schemeClr val="tx1"/>
            </a:solidFill>
            <a:prstDash val="solid"/>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26" name="Content Placeholder 2"/>
          <p:cNvSpPr txBox="1">
            <a:spLocks/>
          </p:cNvSpPr>
          <p:nvPr/>
        </p:nvSpPr>
        <p:spPr bwMode="auto">
          <a:xfrm>
            <a:off x="1905053" y="4733821"/>
            <a:ext cx="6198811" cy="467435"/>
          </a:xfrm>
          <a:prstGeom prst="rect">
            <a:avLst/>
          </a:prstGeom>
          <a:ln/>
          <a:extLst/>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4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pPr>
            <a:r>
              <a:rPr lang="en-US" sz="2000" dirty="0">
                <a:solidFill>
                  <a:schemeClr val="bg1"/>
                </a:solidFill>
              </a:rPr>
              <a:t>Multi cation (K</a:t>
            </a:r>
            <a:r>
              <a:rPr lang="en-US" sz="2000" baseline="30000" dirty="0">
                <a:solidFill>
                  <a:schemeClr val="bg1"/>
                </a:solidFill>
              </a:rPr>
              <a:t>+</a:t>
            </a:r>
            <a:r>
              <a:rPr lang="en-US" sz="2000" dirty="0">
                <a:solidFill>
                  <a:schemeClr val="bg1"/>
                </a:solidFill>
              </a:rPr>
              <a:t>, Cs</a:t>
            </a:r>
            <a:r>
              <a:rPr lang="en-US" sz="2000" baseline="30000" dirty="0">
                <a:solidFill>
                  <a:schemeClr val="bg1"/>
                </a:solidFill>
              </a:rPr>
              <a:t>+</a:t>
            </a:r>
            <a:r>
              <a:rPr lang="en-US" sz="2000" dirty="0">
                <a:solidFill>
                  <a:schemeClr val="bg1"/>
                </a:solidFill>
              </a:rPr>
              <a:t>, MA</a:t>
            </a:r>
            <a:r>
              <a:rPr lang="en-US" sz="2000" baseline="30000" dirty="0">
                <a:solidFill>
                  <a:schemeClr val="bg1"/>
                </a:solidFill>
              </a:rPr>
              <a:t>+</a:t>
            </a:r>
            <a:r>
              <a:rPr lang="en-US" sz="2000" dirty="0">
                <a:solidFill>
                  <a:schemeClr val="bg1"/>
                </a:solidFill>
              </a:rPr>
              <a:t>, FA</a:t>
            </a:r>
            <a:r>
              <a:rPr lang="en-US" sz="2000" baseline="30000" dirty="0">
                <a:solidFill>
                  <a:schemeClr val="bg1"/>
                </a:solidFill>
              </a:rPr>
              <a:t>+</a:t>
            </a:r>
            <a:r>
              <a:rPr lang="en-US" sz="2000" dirty="0">
                <a:solidFill>
                  <a:schemeClr val="bg1"/>
                </a:solidFill>
              </a:rPr>
              <a:t>) mixed perovskite</a:t>
            </a:r>
          </a:p>
        </p:txBody>
      </p:sp>
      <p:sp>
        <p:nvSpPr>
          <p:cNvPr id="8" name="Title 1"/>
          <p:cNvSpPr txBox="1">
            <a:spLocks/>
          </p:cNvSpPr>
          <p:nvPr/>
        </p:nvSpPr>
        <p:spPr bwMode="auto">
          <a:xfrm>
            <a:off x="1823152" y="306121"/>
            <a:ext cx="6984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36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defRPr>
            </a:lvl9pPr>
          </a:lstStyle>
          <a:p>
            <a:pPr algn="l"/>
            <a:r>
              <a:rPr lang="en-US" sz="2400" b="1" dirty="0"/>
              <a:t>Examples: Lead-based halide perovskite</a:t>
            </a:r>
          </a:p>
        </p:txBody>
      </p:sp>
      <p:sp>
        <p:nvSpPr>
          <p:cNvPr id="9" name="TextBox 8"/>
          <p:cNvSpPr txBox="1"/>
          <p:nvPr/>
        </p:nvSpPr>
        <p:spPr>
          <a:xfrm rot="5400000">
            <a:off x="1226676" y="3317940"/>
            <a:ext cx="723275" cy="369332"/>
          </a:xfrm>
          <a:prstGeom prst="rect">
            <a:avLst/>
          </a:prstGeom>
          <a:noFill/>
        </p:spPr>
        <p:txBody>
          <a:bodyPr wrap="none" rtlCol="0">
            <a:spAutoFit/>
          </a:bodyPr>
          <a:lstStyle/>
          <a:p>
            <a:r>
              <a:rPr lang="en-US" b="1" dirty="0"/>
              <a:t>Time</a:t>
            </a: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96136" y="1484784"/>
            <a:ext cx="3011792" cy="266963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3"/>
          <a:srcRect r="80161" b="63402"/>
          <a:stretch/>
        </p:blipFill>
        <p:spPr>
          <a:xfrm>
            <a:off x="1619672" y="5445224"/>
            <a:ext cx="934731" cy="878464"/>
          </a:xfrm>
          <a:prstGeom prst="rect">
            <a:avLst/>
          </a:prstGeom>
        </p:spPr>
      </p:pic>
      <p:pic>
        <p:nvPicPr>
          <p:cNvPr id="6" name="Picture 5"/>
          <p:cNvPicPr>
            <a:picLocks noChangeAspect="1"/>
          </p:cNvPicPr>
          <p:nvPr/>
        </p:nvPicPr>
        <p:blipFill rotWithShape="1">
          <a:blip r:embed="rId3"/>
          <a:srcRect l="31907" t="10185" r="53929" b="63810"/>
          <a:stretch/>
        </p:blipFill>
        <p:spPr>
          <a:xfrm>
            <a:off x="3059832" y="5661248"/>
            <a:ext cx="744356" cy="696196"/>
          </a:xfrm>
          <a:prstGeom prst="rect">
            <a:avLst/>
          </a:prstGeom>
        </p:spPr>
      </p:pic>
      <p:sp>
        <p:nvSpPr>
          <p:cNvPr id="7" name="TextBox 6"/>
          <p:cNvSpPr txBox="1"/>
          <p:nvPr/>
        </p:nvSpPr>
        <p:spPr>
          <a:xfrm>
            <a:off x="2051720" y="6309320"/>
            <a:ext cx="1224877" cy="369332"/>
          </a:xfrm>
          <a:prstGeom prst="rect">
            <a:avLst/>
          </a:prstGeom>
          <a:noFill/>
        </p:spPr>
        <p:txBody>
          <a:bodyPr wrap="none" rtlCol="0">
            <a:spAutoFit/>
          </a:bodyPr>
          <a:lstStyle/>
          <a:p>
            <a:r>
              <a:rPr lang="en-US" dirty="0"/>
              <a:t>FA         MA</a:t>
            </a:r>
          </a:p>
        </p:txBody>
      </p:sp>
      <p:sp>
        <p:nvSpPr>
          <p:cNvPr id="11" name="TextBox 10"/>
          <p:cNvSpPr txBox="1"/>
          <p:nvPr/>
        </p:nvSpPr>
        <p:spPr>
          <a:xfrm>
            <a:off x="4427984" y="6021288"/>
            <a:ext cx="4479186" cy="369332"/>
          </a:xfrm>
          <a:prstGeom prst="rect">
            <a:avLst/>
          </a:prstGeom>
          <a:noFill/>
        </p:spPr>
        <p:txBody>
          <a:bodyPr wrap="none" rtlCol="0">
            <a:spAutoFit/>
          </a:bodyPr>
          <a:lstStyle/>
          <a:p>
            <a:r>
              <a:rPr lang="en-US" dirty="0"/>
              <a:t>(Also: attempts to replace </a:t>
            </a:r>
            <a:r>
              <a:rPr lang="en-US" dirty="0" err="1"/>
              <a:t>Pb</a:t>
            </a:r>
            <a:r>
              <a:rPr lang="en-US" dirty="0"/>
              <a:t> to Bi, </a:t>
            </a:r>
            <a:r>
              <a:rPr lang="en-US" dirty="0" err="1"/>
              <a:t>Sn</a:t>
            </a:r>
            <a:r>
              <a:rPr lang="en-US" dirty="0"/>
              <a:t>, </a:t>
            </a:r>
            <a:r>
              <a:rPr lang="en-US" dirty="0" err="1"/>
              <a:t>Sn</a:t>
            </a:r>
            <a:r>
              <a:rPr lang="en-US" dirty="0"/>
              <a:t>, Ag)</a:t>
            </a:r>
          </a:p>
        </p:txBody>
      </p:sp>
      <p:pic>
        <p:nvPicPr>
          <p:cNvPr id="14" name="Picture 13"/>
          <p:cNvPicPr>
            <a:picLocks noChangeAspect="1"/>
          </p:cNvPicPr>
          <p:nvPr/>
        </p:nvPicPr>
        <p:blipFill rotWithShape="1">
          <a:blip r:embed="rId4"/>
          <a:srcRect l="69056" b="58541"/>
          <a:stretch/>
        </p:blipFill>
        <p:spPr>
          <a:xfrm>
            <a:off x="0" y="2852936"/>
            <a:ext cx="1427153" cy="1824352"/>
          </a:xfrm>
          <a:prstGeom prst="rect">
            <a:avLst/>
          </a:prstGeom>
        </p:spPr>
      </p:pic>
      <p:sp>
        <p:nvSpPr>
          <p:cNvPr id="12" name="TextBox 11"/>
          <p:cNvSpPr txBox="1"/>
          <p:nvPr/>
        </p:nvSpPr>
        <p:spPr>
          <a:xfrm>
            <a:off x="179512" y="1340768"/>
            <a:ext cx="2095445" cy="369332"/>
          </a:xfrm>
          <a:prstGeom prst="rect">
            <a:avLst/>
          </a:prstGeom>
          <a:noFill/>
        </p:spPr>
        <p:txBody>
          <a:bodyPr wrap="none" rtlCol="0">
            <a:spAutoFit/>
          </a:bodyPr>
          <a:lstStyle/>
          <a:p>
            <a:r>
              <a:rPr lang="en-US" dirty="0"/>
              <a:t>HAXPES and SOXPES</a:t>
            </a:r>
          </a:p>
        </p:txBody>
      </p:sp>
      <p:pic>
        <p:nvPicPr>
          <p:cNvPr id="16" name="Picture 15">
            <a:extLst>
              <a:ext uri="{FF2B5EF4-FFF2-40B4-BE49-F238E27FC236}">
                <a16:creationId xmlns:a16="http://schemas.microsoft.com/office/drawing/2014/main" id="{37E36FD9-EE8E-4949-BC5B-758791E0F550}"/>
              </a:ext>
            </a:extLst>
          </p:cNvPr>
          <p:cNvPicPr>
            <a:picLocks noChangeAspect="1"/>
          </p:cNvPicPr>
          <p:nvPr/>
        </p:nvPicPr>
        <p:blipFill rotWithShape="1">
          <a:blip r:embed="rId5"/>
          <a:srcRect l="68227" t="36223" r="23754" b="52391"/>
          <a:stretch/>
        </p:blipFill>
        <p:spPr>
          <a:xfrm>
            <a:off x="7504305" y="574442"/>
            <a:ext cx="1402865" cy="1135658"/>
          </a:xfrm>
          <a:prstGeom prst="rect">
            <a:avLst/>
          </a:prstGeom>
          <a:ln>
            <a:noFill/>
          </a:ln>
          <a:effectLst>
            <a:softEdge rad="112500"/>
          </a:effectLst>
        </p:spPr>
      </p:pic>
    </p:spTree>
    <p:extLst>
      <p:ext uri="{BB962C8B-B14F-4D97-AF65-F5344CB8AC3E}">
        <p14:creationId xmlns:p14="http://schemas.microsoft.com/office/powerpoint/2010/main" val="2759708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332656"/>
            <a:ext cx="4928592" cy="1090612"/>
          </a:xfrm>
        </p:spPr>
        <p:txBody>
          <a:bodyPr/>
          <a:lstStyle/>
          <a:p>
            <a:r>
              <a:rPr lang="en-US" sz="3200" dirty="0"/>
              <a:t>TiO</a:t>
            </a:r>
            <a:r>
              <a:rPr lang="en-US" sz="3200" baseline="-25000" dirty="0"/>
              <a:t>2</a:t>
            </a:r>
            <a:r>
              <a:rPr lang="en-US" sz="3200" dirty="0"/>
              <a:t>/ CH</a:t>
            </a:r>
            <a:r>
              <a:rPr lang="en-US" sz="3200" baseline="-25000" dirty="0"/>
              <a:t>3</a:t>
            </a:r>
            <a:r>
              <a:rPr lang="en-US" sz="3200" dirty="0"/>
              <a:t>NH</a:t>
            </a:r>
            <a:r>
              <a:rPr lang="en-US" sz="3200" baseline="-25000" dirty="0"/>
              <a:t>3</a:t>
            </a:r>
            <a:r>
              <a:rPr lang="en-US" sz="3200" dirty="0"/>
              <a:t>PbI</a:t>
            </a:r>
            <a:r>
              <a:rPr lang="en-US" sz="3200" baseline="-25000" dirty="0"/>
              <a:t>3</a:t>
            </a:r>
            <a:r>
              <a:rPr lang="en-US" sz="3200" dirty="0"/>
              <a:t> </a:t>
            </a:r>
            <a:br>
              <a:rPr lang="en-US" sz="3200" dirty="0"/>
            </a:br>
            <a:r>
              <a:rPr lang="en-US" sz="3200" dirty="0"/>
              <a:t>band alignment</a:t>
            </a:r>
          </a:p>
        </p:txBody>
      </p:sp>
      <p:sp>
        <p:nvSpPr>
          <p:cNvPr id="12" name="TextBox 11"/>
          <p:cNvSpPr txBox="1"/>
          <p:nvPr/>
        </p:nvSpPr>
        <p:spPr>
          <a:xfrm>
            <a:off x="7524328" y="260648"/>
            <a:ext cx="1517953" cy="830997"/>
          </a:xfrm>
          <a:prstGeom prst="rect">
            <a:avLst/>
          </a:prstGeom>
          <a:solidFill>
            <a:srgbClr val="00B05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Energy </a:t>
            </a:r>
            <a:r>
              <a:rPr lang="sv-SE" dirty="0" err="1"/>
              <a:t>matching</a:t>
            </a:r>
            <a:endParaRPr lang="en-US" dirty="0"/>
          </a:p>
        </p:txBody>
      </p:sp>
      <p:sp>
        <p:nvSpPr>
          <p:cNvPr id="23" name="TextBox 22"/>
          <p:cNvSpPr txBox="1"/>
          <p:nvPr/>
        </p:nvSpPr>
        <p:spPr>
          <a:xfrm>
            <a:off x="111954" y="6228020"/>
            <a:ext cx="9032046" cy="369332"/>
          </a:xfrm>
          <a:prstGeom prst="rect">
            <a:avLst/>
          </a:prstGeom>
          <a:noFill/>
        </p:spPr>
        <p:txBody>
          <a:bodyPr wrap="square" rtlCol="0">
            <a:spAutoFit/>
          </a:bodyPr>
          <a:lstStyle/>
          <a:p>
            <a:r>
              <a:rPr lang="en-US" sz="1800" dirty="0"/>
              <a:t>Energy calibrate versus the substrate, i.e. versus TiO</a:t>
            </a:r>
            <a:r>
              <a:rPr lang="en-US" sz="1800" baseline="-25000" dirty="0"/>
              <a:t>2</a:t>
            </a:r>
            <a:r>
              <a:rPr lang="en-US" sz="1800" dirty="0"/>
              <a:t> core level peak (Ti 2p</a:t>
            </a:r>
            <a:r>
              <a:rPr lang="en-US" sz="1800" baseline="-25000" dirty="0"/>
              <a:t>3/2</a:t>
            </a:r>
            <a:r>
              <a:rPr lang="en-US" sz="1800" dirty="0"/>
              <a:t>)</a:t>
            </a:r>
          </a:p>
        </p:txBody>
      </p:sp>
      <p:sp>
        <p:nvSpPr>
          <p:cNvPr id="7" name="Rectangle 6"/>
          <p:cNvSpPr/>
          <p:nvPr/>
        </p:nvSpPr>
        <p:spPr>
          <a:xfrm>
            <a:off x="5220072" y="6608385"/>
            <a:ext cx="6120680" cy="276999"/>
          </a:xfrm>
          <a:prstGeom prst="rect">
            <a:avLst/>
          </a:prstGeom>
        </p:spPr>
        <p:txBody>
          <a:bodyPr wrap="square">
            <a:spAutoFit/>
          </a:bodyPr>
          <a:lstStyle/>
          <a:p>
            <a:r>
              <a:rPr lang="en-US" sz="1200" dirty="0"/>
              <a:t> see also Philip Schulz et al. Energy Environ. Sci. , 2014.</a:t>
            </a:r>
          </a:p>
        </p:txBody>
      </p:sp>
      <p:pic>
        <p:nvPicPr>
          <p:cNvPr id="71" name="Picture 70"/>
          <p:cNvPicPr>
            <a:picLocks noChangeAspect="1"/>
          </p:cNvPicPr>
          <p:nvPr/>
        </p:nvPicPr>
        <p:blipFill>
          <a:blip r:embed="rId3"/>
          <a:stretch>
            <a:fillRect/>
          </a:stretch>
        </p:blipFill>
        <p:spPr>
          <a:xfrm>
            <a:off x="4054272" y="2271401"/>
            <a:ext cx="1800200" cy="1626743"/>
          </a:xfrm>
          <a:prstGeom prst="rect">
            <a:avLst/>
          </a:prstGeom>
        </p:spPr>
      </p:pic>
      <p:grpSp>
        <p:nvGrpSpPr>
          <p:cNvPr id="3" name="Group 2">
            <a:extLst>
              <a:ext uri="{FF2B5EF4-FFF2-40B4-BE49-F238E27FC236}">
                <a16:creationId xmlns:a16="http://schemas.microsoft.com/office/drawing/2014/main" id="{9F93396A-1EC6-864A-87EC-09AF183478A9}"/>
              </a:ext>
            </a:extLst>
          </p:cNvPr>
          <p:cNvGrpSpPr/>
          <p:nvPr/>
        </p:nvGrpSpPr>
        <p:grpSpPr>
          <a:xfrm>
            <a:off x="395536" y="2220773"/>
            <a:ext cx="2902416" cy="3547863"/>
            <a:chOff x="5148064" y="1988840"/>
            <a:chExt cx="3618046" cy="4032448"/>
          </a:xfrm>
        </p:grpSpPr>
        <p:pic>
          <p:nvPicPr>
            <p:cNvPr id="5" name="Picture 4" descr="Fig3.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1988840"/>
              <a:ext cx="3618046" cy="4032448"/>
            </a:xfrm>
            <a:prstGeom prst="rect">
              <a:avLst/>
            </a:prstGeom>
          </p:spPr>
        </p:pic>
        <p:sp>
          <p:nvSpPr>
            <p:cNvPr id="24" name="TextBox 23"/>
            <p:cNvSpPr txBox="1"/>
            <p:nvPr/>
          </p:nvSpPr>
          <p:spPr>
            <a:xfrm>
              <a:off x="6156176" y="3861048"/>
              <a:ext cx="761747" cy="276999"/>
            </a:xfrm>
            <a:prstGeom prst="rect">
              <a:avLst/>
            </a:prstGeom>
            <a:noFill/>
          </p:spPr>
          <p:txBody>
            <a:bodyPr wrap="none" rtlCol="0">
              <a:spAutoFit/>
            </a:bodyPr>
            <a:lstStyle/>
            <a:p>
              <a:r>
                <a:rPr lang="en-US" sz="1200" dirty="0"/>
                <a:t>2010 </a:t>
              </a:r>
              <a:r>
                <a:rPr lang="en-US" sz="1200" dirty="0" err="1"/>
                <a:t>eV</a:t>
              </a:r>
              <a:endParaRPr lang="en-US" sz="1200" dirty="0"/>
            </a:p>
          </p:txBody>
        </p:sp>
        <p:cxnSp>
          <p:nvCxnSpPr>
            <p:cNvPr id="4" name="Straight Arrow Connector 3"/>
            <p:cNvCxnSpPr/>
            <p:nvPr/>
          </p:nvCxnSpPr>
          <p:spPr bwMode="auto">
            <a:xfrm>
              <a:off x="7596336" y="4941168"/>
              <a:ext cx="648072" cy="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 name="TextBox 5"/>
            <p:cNvSpPr txBox="1"/>
            <p:nvPr/>
          </p:nvSpPr>
          <p:spPr>
            <a:xfrm>
              <a:off x="7884368" y="4581128"/>
              <a:ext cx="710451" cy="307777"/>
            </a:xfrm>
            <a:prstGeom prst="rect">
              <a:avLst/>
            </a:prstGeom>
            <a:noFill/>
          </p:spPr>
          <p:txBody>
            <a:bodyPr wrap="none" rtlCol="0">
              <a:spAutoFit/>
            </a:bodyPr>
            <a:lstStyle/>
            <a:p>
              <a:r>
                <a:rPr lang="en-US" sz="1400" dirty="0"/>
                <a:t>2.1 </a:t>
              </a:r>
              <a:r>
                <a:rPr lang="en-US" sz="1400" dirty="0" err="1"/>
                <a:t>eV</a:t>
              </a:r>
              <a:endParaRPr lang="en-US" sz="1400" dirty="0"/>
            </a:p>
          </p:txBody>
        </p:sp>
        <p:cxnSp>
          <p:nvCxnSpPr>
            <p:cNvPr id="72" name="Straight Connector 71"/>
            <p:cNvCxnSpPr/>
            <p:nvPr/>
          </p:nvCxnSpPr>
          <p:spPr bwMode="auto">
            <a:xfrm>
              <a:off x="7596336" y="5301208"/>
              <a:ext cx="0" cy="57606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3" name="Straight Connector 72"/>
            <p:cNvCxnSpPr/>
            <p:nvPr/>
          </p:nvCxnSpPr>
          <p:spPr bwMode="auto">
            <a:xfrm>
              <a:off x="7236296" y="5157192"/>
              <a:ext cx="216024" cy="43204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4" name="TextBox 73"/>
            <p:cNvSpPr txBox="1"/>
            <p:nvPr/>
          </p:nvSpPr>
          <p:spPr>
            <a:xfrm>
              <a:off x="7308304" y="5085184"/>
              <a:ext cx="582211" cy="215444"/>
            </a:xfrm>
            <a:prstGeom prst="rect">
              <a:avLst/>
            </a:prstGeom>
            <a:noFill/>
          </p:spPr>
          <p:txBody>
            <a:bodyPr wrap="none" rtlCol="0">
              <a:spAutoFit/>
            </a:bodyPr>
            <a:lstStyle/>
            <a:p>
              <a:r>
                <a:rPr lang="en-US" sz="800" dirty="0"/>
                <a:t>VB edge</a:t>
              </a:r>
            </a:p>
          </p:txBody>
        </p:sp>
        <p:cxnSp>
          <p:nvCxnSpPr>
            <p:cNvPr id="75" name="Straight Connector 74"/>
            <p:cNvCxnSpPr/>
            <p:nvPr/>
          </p:nvCxnSpPr>
          <p:spPr bwMode="auto">
            <a:xfrm>
              <a:off x="7452320" y="5589240"/>
              <a:ext cx="115212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6" name="TextBox 75"/>
            <p:cNvSpPr txBox="1"/>
            <p:nvPr/>
          </p:nvSpPr>
          <p:spPr>
            <a:xfrm>
              <a:off x="8028384" y="5085184"/>
              <a:ext cx="582211" cy="215444"/>
            </a:xfrm>
            <a:prstGeom prst="rect">
              <a:avLst/>
            </a:prstGeom>
            <a:noFill/>
          </p:spPr>
          <p:txBody>
            <a:bodyPr wrap="none" rtlCol="0">
              <a:spAutoFit/>
            </a:bodyPr>
            <a:lstStyle/>
            <a:p>
              <a:r>
                <a:rPr lang="en-US" sz="800" dirty="0"/>
                <a:t>VB edge</a:t>
              </a:r>
            </a:p>
          </p:txBody>
        </p:sp>
        <p:cxnSp>
          <p:nvCxnSpPr>
            <p:cNvPr id="77" name="Straight Connector 76"/>
            <p:cNvCxnSpPr/>
            <p:nvPr/>
          </p:nvCxnSpPr>
          <p:spPr bwMode="auto">
            <a:xfrm>
              <a:off x="8172400" y="5229200"/>
              <a:ext cx="0" cy="576064"/>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8" name="Straight Connector 77"/>
            <p:cNvCxnSpPr/>
            <p:nvPr/>
          </p:nvCxnSpPr>
          <p:spPr bwMode="auto">
            <a:xfrm>
              <a:off x="7884368" y="5053329"/>
              <a:ext cx="207495" cy="53591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4" name="Straight Connector 83"/>
            <p:cNvCxnSpPr/>
            <p:nvPr/>
          </p:nvCxnSpPr>
          <p:spPr bwMode="auto">
            <a:xfrm>
              <a:off x="5868144" y="2708920"/>
              <a:ext cx="108012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pic>
        <p:nvPicPr>
          <p:cNvPr id="80" name="Picture 79">
            <a:extLst>
              <a:ext uri="{FF2B5EF4-FFF2-40B4-BE49-F238E27FC236}">
                <a16:creationId xmlns:a16="http://schemas.microsoft.com/office/drawing/2014/main" id="{297A56DB-B5BB-2645-AAFC-6E1F151156DE}"/>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3732074" y="4221000"/>
            <a:ext cx="2114163" cy="1448049"/>
          </a:xfrm>
          <a:prstGeom prst="rect">
            <a:avLst/>
          </a:prstGeom>
          <a:noFill/>
        </p:spPr>
      </p:pic>
      <p:pic>
        <p:nvPicPr>
          <p:cNvPr id="81" name="그림 6">
            <a:extLst>
              <a:ext uri="{FF2B5EF4-FFF2-40B4-BE49-F238E27FC236}">
                <a16:creationId xmlns:a16="http://schemas.microsoft.com/office/drawing/2014/main" id="{FE8602ED-D682-BB4D-B0BC-E2515A4E616B}"/>
              </a:ext>
            </a:extLst>
          </p:cNvPr>
          <p:cNvPicPr/>
          <p:nvPr/>
        </p:nvPicPr>
        <p:blipFill>
          <a:blip r:embed="rId6">
            <a:extLst>
              <a:ext uri="{28A0092B-C50C-407E-A947-70E740481C1C}">
                <a14:useLocalDpi xmlns:a14="http://schemas.microsoft.com/office/drawing/2010/main"/>
              </a:ext>
            </a:extLst>
          </a:blip>
          <a:stretch>
            <a:fillRect/>
          </a:stretch>
        </p:blipFill>
        <p:spPr>
          <a:xfrm>
            <a:off x="6042705" y="2174645"/>
            <a:ext cx="3101295" cy="3630412"/>
          </a:xfrm>
          <a:prstGeom prst="rect">
            <a:avLst/>
          </a:prstGeom>
        </p:spPr>
      </p:pic>
      <p:sp>
        <p:nvSpPr>
          <p:cNvPr id="82" name="Content Placeholder 2">
            <a:extLst>
              <a:ext uri="{FF2B5EF4-FFF2-40B4-BE49-F238E27FC236}">
                <a16:creationId xmlns:a16="http://schemas.microsoft.com/office/drawing/2014/main" id="{3FB35703-F46E-F54D-A550-26EAF5456B75}"/>
              </a:ext>
            </a:extLst>
          </p:cNvPr>
          <p:cNvSpPr>
            <a:spLocks noGrp="1"/>
          </p:cNvSpPr>
          <p:nvPr>
            <p:ph idx="1"/>
          </p:nvPr>
        </p:nvSpPr>
        <p:spPr>
          <a:xfrm>
            <a:off x="625906" y="1642771"/>
            <a:ext cx="2441676" cy="432000"/>
          </a:xfrm>
        </p:spPr>
        <p:style>
          <a:lnRef idx="1">
            <a:schemeClr val="accent1"/>
          </a:lnRef>
          <a:fillRef idx="3">
            <a:schemeClr val="accent1"/>
          </a:fillRef>
          <a:effectRef idx="2">
            <a:schemeClr val="accent1"/>
          </a:effectRef>
          <a:fontRef idx="minor">
            <a:schemeClr val="lt1"/>
          </a:fontRef>
        </p:style>
        <p:txBody>
          <a:bodyPr/>
          <a:lstStyle/>
          <a:p>
            <a:pPr marL="0" indent="0" algn="ctr">
              <a:buNone/>
            </a:pPr>
            <a:r>
              <a:rPr lang="en-US" sz="2000" dirty="0"/>
              <a:t>MAPbI</a:t>
            </a:r>
            <a:r>
              <a:rPr lang="en-US" sz="2000" baseline="-25000" dirty="0"/>
              <a:t>3</a:t>
            </a:r>
          </a:p>
        </p:txBody>
      </p:sp>
      <p:sp>
        <p:nvSpPr>
          <p:cNvPr id="83" name="Content Placeholder 2">
            <a:extLst>
              <a:ext uri="{FF2B5EF4-FFF2-40B4-BE49-F238E27FC236}">
                <a16:creationId xmlns:a16="http://schemas.microsoft.com/office/drawing/2014/main" id="{89531981-AAE0-A645-A941-39C949D5C1C2}"/>
              </a:ext>
            </a:extLst>
          </p:cNvPr>
          <p:cNvSpPr txBox="1">
            <a:spLocks/>
          </p:cNvSpPr>
          <p:nvPr/>
        </p:nvSpPr>
        <p:spPr bwMode="auto">
          <a:xfrm>
            <a:off x="5846237" y="1486753"/>
            <a:ext cx="3167052" cy="432000"/>
          </a:xfrm>
          <a:prstGeom prst="rect">
            <a:avLst/>
          </a:prstGeom>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4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pPr>
            <a:r>
              <a:rPr lang="en-US" sz="2000" dirty="0" err="1">
                <a:solidFill>
                  <a:schemeClr val="bg1"/>
                </a:solidFill>
              </a:rPr>
              <a:t>MAPb</a:t>
            </a:r>
            <a:r>
              <a:rPr lang="en-US" sz="2000" dirty="0">
                <a:solidFill>
                  <a:schemeClr val="bg1"/>
                </a:solidFill>
              </a:rPr>
              <a:t>(I</a:t>
            </a:r>
            <a:r>
              <a:rPr lang="en-US" sz="2000" baseline="-25000" dirty="0">
                <a:solidFill>
                  <a:schemeClr val="bg1"/>
                </a:solidFill>
              </a:rPr>
              <a:t>1-x</a:t>
            </a:r>
            <a:r>
              <a:rPr lang="en-US" sz="2000" dirty="0">
                <a:solidFill>
                  <a:schemeClr val="bg1"/>
                </a:solidFill>
              </a:rPr>
              <a:t>Br</a:t>
            </a:r>
            <a:r>
              <a:rPr lang="en-US" sz="2000" baseline="-25000" dirty="0">
                <a:solidFill>
                  <a:schemeClr val="bg1"/>
                </a:solidFill>
              </a:rPr>
              <a:t>x</a:t>
            </a:r>
            <a:r>
              <a:rPr lang="en-US" sz="2000" dirty="0">
                <a:solidFill>
                  <a:schemeClr val="bg1"/>
                </a:solidFill>
              </a:rPr>
              <a:t>)</a:t>
            </a:r>
            <a:r>
              <a:rPr lang="en-US" sz="2000" baseline="-25000" dirty="0">
                <a:solidFill>
                  <a:schemeClr val="bg1"/>
                </a:solidFill>
              </a:rPr>
              <a:t>x</a:t>
            </a:r>
          </a:p>
          <a:p>
            <a:pPr algn="ctr"/>
            <a:endParaRPr lang="en-US" sz="2000" dirty="0">
              <a:solidFill>
                <a:schemeClr val="bg1"/>
              </a:solidFill>
            </a:endParaRPr>
          </a:p>
        </p:txBody>
      </p:sp>
    </p:spTree>
    <p:extLst>
      <p:ext uri="{BB962C8B-B14F-4D97-AF65-F5344CB8AC3E}">
        <p14:creationId xmlns:p14="http://schemas.microsoft.com/office/powerpoint/2010/main" val="286755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Molecular  and Condensed Matter Physics</a:t>
            </a:r>
            <a:br>
              <a:rPr lang="en-US" dirty="0"/>
            </a:br>
            <a:endParaRPr lang="en-US" dirty="0"/>
          </a:p>
        </p:txBody>
      </p:sp>
      <p:pic>
        <p:nvPicPr>
          <p:cNvPr id="23" name="Picture 22"/>
          <p:cNvPicPr>
            <a:picLocks noChangeAspect="1"/>
          </p:cNvPicPr>
          <p:nvPr/>
        </p:nvPicPr>
        <p:blipFill>
          <a:blip r:embed="rId3"/>
          <a:stretch>
            <a:fillRect/>
          </a:stretch>
        </p:blipFill>
        <p:spPr>
          <a:xfrm>
            <a:off x="251520" y="1484784"/>
            <a:ext cx="6417357" cy="3659020"/>
          </a:xfrm>
          <a:prstGeom prst="rect">
            <a:avLst/>
          </a:prstGeom>
        </p:spPr>
      </p:pic>
      <p:sp>
        <p:nvSpPr>
          <p:cNvPr id="10" name="TextBox 9"/>
          <p:cNvSpPr txBox="1"/>
          <p:nvPr/>
        </p:nvSpPr>
        <p:spPr>
          <a:xfrm>
            <a:off x="179512" y="5013176"/>
            <a:ext cx="8567936" cy="2031325"/>
          </a:xfrm>
          <a:prstGeom prst="rect">
            <a:avLst/>
          </a:prstGeom>
          <a:noFill/>
        </p:spPr>
        <p:txBody>
          <a:bodyPr wrap="square" rtlCol="0">
            <a:spAutoFit/>
          </a:bodyPr>
          <a:lstStyle/>
          <a:p>
            <a:endParaRPr lang="en-US" sz="1400" b="1" dirty="0"/>
          </a:p>
          <a:p>
            <a:r>
              <a:rPr lang="en-US" sz="1400" b="1" dirty="0">
                <a:solidFill>
                  <a:srgbClr val="FF0000"/>
                </a:solidFill>
              </a:rPr>
              <a:t>CMD (UU)  </a:t>
            </a:r>
            <a:r>
              <a:rPr lang="en-US" sz="1400" b="1" dirty="0"/>
              <a:t>Erik Johansson, </a:t>
            </a:r>
            <a:r>
              <a:rPr lang="en-US" sz="1400" b="1" dirty="0" err="1"/>
              <a:t>Gerrit</a:t>
            </a:r>
            <a:r>
              <a:rPr lang="en-US" sz="1400" b="1" dirty="0"/>
              <a:t> </a:t>
            </a:r>
            <a:r>
              <a:rPr lang="en-US" sz="1400" b="1" dirty="0" err="1"/>
              <a:t>Boschloo</a:t>
            </a:r>
            <a:r>
              <a:rPr lang="en-US" sz="1400" b="1" dirty="0"/>
              <a:t>, </a:t>
            </a:r>
            <a:r>
              <a:rPr lang="en-US" sz="1400" b="1" dirty="0" err="1"/>
              <a:t>Jesper</a:t>
            </a:r>
            <a:r>
              <a:rPr lang="en-US" sz="1400" b="1" dirty="0"/>
              <a:t> Jacobson, </a:t>
            </a:r>
          </a:p>
          <a:p>
            <a:r>
              <a:rPr lang="en-US" sz="1400" b="1" dirty="0">
                <a:solidFill>
                  <a:srgbClr val="FF0000"/>
                </a:solidFill>
              </a:rPr>
              <a:t>KTH</a:t>
            </a:r>
            <a:r>
              <a:rPr lang="en-US" sz="1400" b="1" dirty="0"/>
              <a:t> Ute </a:t>
            </a:r>
            <a:r>
              <a:rPr lang="en-US" sz="1400" b="1" dirty="0" err="1"/>
              <a:t>Cappel</a:t>
            </a:r>
            <a:r>
              <a:rPr lang="en-US" sz="1400" b="1" dirty="0"/>
              <a:t>, James Gardner , Lichen Sun, Lars </a:t>
            </a:r>
            <a:r>
              <a:rPr lang="en-US" sz="1400" b="1" dirty="0" err="1"/>
              <a:t>Kloo</a:t>
            </a:r>
            <a:endParaRPr lang="en-US" sz="1400" b="1" dirty="0"/>
          </a:p>
          <a:p>
            <a:r>
              <a:rPr lang="en-US" sz="1400" b="1" dirty="0">
                <a:solidFill>
                  <a:srgbClr val="FF0000"/>
                </a:solidFill>
              </a:rPr>
              <a:t>SU</a:t>
            </a:r>
            <a:r>
              <a:rPr lang="en-US" sz="1400" b="1" dirty="0"/>
              <a:t>, Michael </a:t>
            </a:r>
            <a:r>
              <a:rPr lang="en-US" sz="1400" b="1" dirty="0" err="1"/>
              <a:t>Odelius</a:t>
            </a:r>
            <a:endParaRPr lang="en-US" sz="1400" b="1" dirty="0"/>
          </a:p>
          <a:p>
            <a:r>
              <a:rPr lang="en-US" sz="1400" b="1" dirty="0">
                <a:solidFill>
                  <a:srgbClr val="FF0000"/>
                </a:solidFill>
              </a:rPr>
              <a:t>ÅABC (UU)</a:t>
            </a:r>
            <a:r>
              <a:rPr lang="en-US" sz="1400" b="1" dirty="0"/>
              <a:t> Kristina </a:t>
            </a:r>
            <a:r>
              <a:rPr lang="en-US" sz="1400" b="1" dirty="0" err="1"/>
              <a:t>Edström</a:t>
            </a:r>
            <a:r>
              <a:rPr lang="en-US" sz="1400" b="1" dirty="0"/>
              <a:t>, Daniel </a:t>
            </a:r>
            <a:r>
              <a:rPr lang="en-US" sz="1400" b="1" dirty="0" err="1"/>
              <a:t>Brndell</a:t>
            </a:r>
            <a:r>
              <a:rPr lang="en-US" sz="1400" b="1" dirty="0"/>
              <a:t>,</a:t>
            </a:r>
          </a:p>
          <a:p>
            <a:r>
              <a:rPr lang="en-US" sz="1400" b="1" dirty="0">
                <a:solidFill>
                  <a:srgbClr val="FF0000"/>
                </a:solidFill>
              </a:rPr>
              <a:t>Cambridge</a:t>
            </a:r>
            <a:r>
              <a:rPr lang="en-US" sz="1400" b="1" dirty="0"/>
              <a:t>: Sam </a:t>
            </a:r>
            <a:r>
              <a:rPr lang="en-US" sz="1400" b="1" dirty="0" err="1"/>
              <a:t>Stranks</a:t>
            </a:r>
            <a:endParaRPr lang="en-US" sz="1400" b="1" dirty="0"/>
          </a:p>
          <a:p>
            <a:r>
              <a:rPr lang="en-US" sz="1400" b="1" dirty="0">
                <a:solidFill>
                  <a:srgbClr val="FF0000"/>
                </a:solidFill>
              </a:rPr>
              <a:t>EPFL</a:t>
            </a:r>
            <a:r>
              <a:rPr lang="en-US" sz="1400" b="1" dirty="0"/>
              <a:t>: - Michael </a:t>
            </a:r>
            <a:r>
              <a:rPr lang="en-US" sz="1400" b="1" dirty="0" err="1"/>
              <a:t>Saliba</a:t>
            </a:r>
            <a:r>
              <a:rPr lang="en-US" sz="1400" b="1" dirty="0"/>
              <a:t>, Anders </a:t>
            </a:r>
            <a:r>
              <a:rPr lang="en-US" sz="1400" b="1" dirty="0" err="1"/>
              <a:t>Hagfeldt</a:t>
            </a:r>
            <a:endParaRPr lang="en-US" sz="1400" b="1" dirty="0"/>
          </a:p>
          <a:p>
            <a:r>
              <a:rPr lang="en-US" sz="1400" b="1" dirty="0" err="1">
                <a:solidFill>
                  <a:srgbClr val="FF0000"/>
                </a:solidFill>
              </a:rPr>
              <a:t>Bessy</a:t>
            </a:r>
            <a:r>
              <a:rPr lang="en-US" sz="1400" b="1" dirty="0"/>
              <a:t>: </a:t>
            </a:r>
            <a:r>
              <a:rPr lang="en-US" sz="1400" b="1" dirty="0" err="1"/>
              <a:t>Mihaela</a:t>
            </a:r>
            <a:r>
              <a:rPr lang="en-US" sz="1400" b="1" dirty="0"/>
              <a:t> </a:t>
            </a:r>
            <a:r>
              <a:rPr lang="en-US" sz="1400" b="1" dirty="0" err="1"/>
              <a:t>Gorgoi</a:t>
            </a:r>
            <a:r>
              <a:rPr lang="en-US" sz="1400" b="1" dirty="0"/>
              <a:t>, </a:t>
            </a:r>
            <a:r>
              <a:rPr lang="en-US" sz="1400" b="1" dirty="0" err="1"/>
              <a:t>UBjL</a:t>
            </a:r>
            <a:r>
              <a:rPr lang="en-US" sz="1400" b="1" dirty="0"/>
              <a:t>, </a:t>
            </a:r>
            <a:r>
              <a:rPr lang="en-US" sz="1400" b="1" dirty="0" err="1"/>
              <a:t>Föhlish</a:t>
            </a:r>
            <a:r>
              <a:rPr lang="en-US" sz="1400" b="1" dirty="0"/>
              <a:t>, </a:t>
            </a:r>
            <a:r>
              <a:rPr lang="en-US" sz="1400" b="1" dirty="0" err="1"/>
              <a:t>Ovsyannikov</a:t>
            </a:r>
            <a:r>
              <a:rPr lang="en-US" sz="1400" b="1" dirty="0"/>
              <a:t>, </a:t>
            </a:r>
            <a:r>
              <a:rPr lang="en-US" sz="1400" b="1" dirty="0" err="1"/>
              <a:t>Giangrisostomi</a:t>
            </a:r>
            <a:r>
              <a:rPr lang="en-US" sz="1400" b="1" dirty="0"/>
              <a:t>, </a:t>
            </a:r>
            <a:r>
              <a:rPr lang="en-US" sz="1400" b="1" dirty="0" err="1"/>
              <a:t>Bidermane</a:t>
            </a:r>
            <a:r>
              <a:rPr lang="en-US" sz="1400" b="1" dirty="0"/>
              <a:t>, </a:t>
            </a:r>
            <a:r>
              <a:rPr lang="en-US" sz="1400" b="1" dirty="0" err="1"/>
              <a:t>Leitner</a:t>
            </a:r>
            <a:r>
              <a:rPr lang="en-US" sz="1400" b="1" dirty="0"/>
              <a:t>, </a:t>
            </a:r>
          </a:p>
          <a:p>
            <a:endParaRPr lang="en-US" sz="1400" dirty="0"/>
          </a:p>
        </p:txBody>
      </p:sp>
      <p:sp>
        <p:nvSpPr>
          <p:cNvPr id="6" name="Rectangle 5"/>
          <p:cNvSpPr/>
          <p:nvPr/>
        </p:nvSpPr>
        <p:spPr>
          <a:xfrm>
            <a:off x="251520" y="3861048"/>
            <a:ext cx="6768752" cy="1138773"/>
          </a:xfrm>
          <a:prstGeom prst="rect">
            <a:avLst/>
          </a:prstGeom>
        </p:spPr>
        <p:txBody>
          <a:bodyPr wrap="square">
            <a:spAutoFit/>
          </a:bodyPr>
          <a:lstStyle/>
          <a:p>
            <a:endParaRPr lang="en-US" sz="1400" dirty="0">
              <a:solidFill>
                <a:srgbClr val="FFFFFF"/>
              </a:solidFill>
            </a:endParaRPr>
          </a:p>
          <a:p>
            <a:r>
              <a:rPr lang="en-US" b="1" dirty="0">
                <a:solidFill>
                  <a:srgbClr val="FFFFFF"/>
                </a:solidFill>
              </a:rPr>
              <a:t>Maria </a:t>
            </a:r>
            <a:r>
              <a:rPr lang="en-US" b="1" dirty="0" err="1">
                <a:solidFill>
                  <a:srgbClr val="FFFFFF"/>
                </a:solidFill>
              </a:rPr>
              <a:t>Hahlin</a:t>
            </a:r>
            <a:r>
              <a:rPr lang="en-US" b="1" dirty="0">
                <a:solidFill>
                  <a:srgbClr val="FFFFFF"/>
                </a:solidFill>
              </a:rPr>
              <a:t>, Ida </a:t>
            </a:r>
            <a:r>
              <a:rPr lang="en-US" b="1" dirty="0" err="1">
                <a:solidFill>
                  <a:srgbClr val="FFFFFF"/>
                </a:solidFill>
              </a:rPr>
              <a:t>Källquist</a:t>
            </a:r>
            <a:r>
              <a:rPr lang="en-US" b="1" dirty="0">
                <a:solidFill>
                  <a:srgbClr val="FFFFFF"/>
                </a:solidFill>
              </a:rPr>
              <a:t>, </a:t>
            </a:r>
            <a:r>
              <a:rPr lang="en-US" b="1" dirty="0" err="1">
                <a:solidFill>
                  <a:srgbClr val="FFFFFF"/>
                </a:solidFill>
              </a:rPr>
              <a:t>Dibya</a:t>
            </a:r>
            <a:r>
              <a:rPr lang="en-US" b="1" dirty="0">
                <a:solidFill>
                  <a:srgbClr val="FFFFFF"/>
                </a:solidFill>
              </a:rPr>
              <a:t> </a:t>
            </a:r>
            <a:r>
              <a:rPr lang="en-US" b="1" dirty="0" err="1">
                <a:solidFill>
                  <a:srgbClr val="FFFFFF"/>
                </a:solidFill>
              </a:rPr>
              <a:t>Phyal</a:t>
            </a:r>
            <a:r>
              <a:rPr lang="en-US" b="1" dirty="0">
                <a:solidFill>
                  <a:srgbClr val="FFFFFF"/>
                </a:solidFill>
              </a:rPr>
              <a:t>, Bertrand Philippe, Felix </a:t>
            </a:r>
            <a:r>
              <a:rPr lang="en-US" b="1" dirty="0" err="1">
                <a:solidFill>
                  <a:srgbClr val="FFFFFF"/>
                </a:solidFill>
              </a:rPr>
              <a:t>Masel</a:t>
            </a:r>
            <a:r>
              <a:rPr lang="en-US" b="1" dirty="0">
                <a:solidFill>
                  <a:srgbClr val="FFFFFF"/>
                </a:solidFill>
              </a:rPr>
              <a:t>, Fredrik Lindgren, Sebastian </a:t>
            </a:r>
            <a:r>
              <a:rPr lang="en-US" b="1" dirty="0" err="1">
                <a:solidFill>
                  <a:srgbClr val="FFFFFF"/>
                </a:solidFill>
              </a:rPr>
              <a:t>Svanström</a:t>
            </a:r>
            <a:r>
              <a:rPr lang="en-US" b="1" dirty="0">
                <a:solidFill>
                  <a:srgbClr val="FFFFFF"/>
                </a:solidFill>
              </a:rPr>
              <a:t>,</a:t>
            </a:r>
          </a:p>
          <a:p>
            <a:r>
              <a:rPr lang="en-US" b="1" dirty="0">
                <a:solidFill>
                  <a:srgbClr val="FFFFFF"/>
                </a:solidFill>
              </a:rPr>
              <a:t>Former members: </a:t>
            </a:r>
            <a:r>
              <a:rPr lang="en-US" b="1" dirty="0" err="1">
                <a:solidFill>
                  <a:srgbClr val="FFFFFF"/>
                </a:solidFill>
              </a:rPr>
              <a:t>Rebecka</a:t>
            </a:r>
            <a:r>
              <a:rPr lang="en-US" b="1" dirty="0">
                <a:solidFill>
                  <a:srgbClr val="FFFFFF"/>
                </a:solidFill>
              </a:rPr>
              <a:t> </a:t>
            </a:r>
            <a:r>
              <a:rPr lang="en-US" b="1" dirty="0" err="1">
                <a:solidFill>
                  <a:srgbClr val="FFFFFF"/>
                </a:solidFill>
              </a:rPr>
              <a:t>Lindblad</a:t>
            </a:r>
            <a:r>
              <a:rPr lang="en-US" b="1" dirty="0">
                <a:solidFill>
                  <a:srgbClr val="FFFFFF"/>
                </a:solidFill>
              </a:rPr>
              <a:t>, </a:t>
            </a:r>
            <a:r>
              <a:rPr lang="en-US" b="1" dirty="0" err="1">
                <a:solidFill>
                  <a:srgbClr val="FFFFFF"/>
                </a:solidFill>
              </a:rPr>
              <a:t>Susanaa</a:t>
            </a:r>
            <a:r>
              <a:rPr lang="en-US" b="1" dirty="0">
                <a:solidFill>
                  <a:srgbClr val="FFFFFF"/>
                </a:solidFill>
              </a:rPr>
              <a:t> </a:t>
            </a:r>
            <a:r>
              <a:rPr lang="en-US" b="1" dirty="0" err="1">
                <a:solidFill>
                  <a:srgbClr val="FFFFFF"/>
                </a:solidFill>
              </a:rPr>
              <a:t>Kaufman.Eriksson</a:t>
            </a:r>
            <a:endParaRPr lang="en-US" b="1" dirty="0">
              <a:solidFill>
                <a:srgbClr val="FFFFFF"/>
              </a:solidFill>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8773" y="2047460"/>
            <a:ext cx="2255227" cy="2314575"/>
          </a:xfrm>
          <a:prstGeom prst="rect">
            <a:avLst/>
          </a:prstGeom>
        </p:spPr>
      </p:pic>
      <p:pic>
        <p:nvPicPr>
          <p:cNvPr id="7" name="Picture 6"/>
          <p:cNvPicPr>
            <a:picLocks noChangeAspect="1"/>
          </p:cNvPicPr>
          <p:nvPr/>
        </p:nvPicPr>
        <p:blipFill>
          <a:blip r:embed="rId5"/>
          <a:stretch>
            <a:fillRect/>
          </a:stretch>
        </p:blipFill>
        <p:spPr>
          <a:xfrm>
            <a:off x="6948264" y="4797152"/>
            <a:ext cx="2042076" cy="1741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32002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XPS gives </a:t>
            </a:r>
            <a:br>
              <a:rPr lang="en-US" dirty="0"/>
            </a:br>
            <a:r>
              <a:rPr lang="en-US" dirty="0"/>
              <a:t>Partial DOS (not DOS)</a:t>
            </a:r>
          </a:p>
        </p:txBody>
      </p:sp>
      <p:pic>
        <p:nvPicPr>
          <p:cNvPr id="5" name="Picture 4"/>
          <p:cNvPicPr/>
          <p:nvPr/>
        </p:nvPicPr>
        <p:blipFill>
          <a:blip r:embed="rId2" cstate="email">
            <a:extLst>
              <a:ext uri="{28A0092B-C50C-407E-A947-70E740481C1C}">
                <a14:useLocalDpi xmlns:a14="http://schemas.microsoft.com/office/drawing/2010/main"/>
              </a:ext>
            </a:extLst>
          </a:blip>
          <a:srcRect/>
          <a:stretch>
            <a:fillRect/>
          </a:stretch>
        </p:blipFill>
        <p:spPr bwMode="auto">
          <a:xfrm>
            <a:off x="4427984" y="2852936"/>
            <a:ext cx="3871833" cy="3204577"/>
          </a:xfrm>
          <a:prstGeom prst="rect">
            <a:avLst/>
          </a:prstGeom>
          <a:noFill/>
          <a:ln>
            <a:noFill/>
          </a:ln>
        </p:spPr>
      </p:pic>
      <p:sp>
        <p:nvSpPr>
          <p:cNvPr id="6" name="TextBox 5"/>
          <p:cNvSpPr txBox="1"/>
          <p:nvPr/>
        </p:nvSpPr>
        <p:spPr>
          <a:xfrm>
            <a:off x="7132813" y="332656"/>
            <a:ext cx="1831675" cy="830997"/>
          </a:xfrm>
          <a:prstGeom prst="rect">
            <a:avLst/>
          </a:prstGeom>
          <a:solidFill>
            <a:srgbClr val="00B0F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err="1"/>
              <a:t>Orbital</a:t>
            </a:r>
            <a:r>
              <a:rPr lang="sv-SE" dirty="0"/>
              <a:t> </a:t>
            </a:r>
          </a:p>
          <a:p>
            <a:r>
              <a:rPr lang="sv-SE" dirty="0" err="1"/>
              <a:t>composition</a:t>
            </a:r>
            <a:endParaRPr lang="en-US" dirty="0"/>
          </a:p>
        </p:txBody>
      </p:sp>
      <p:pic>
        <p:nvPicPr>
          <p:cNvPr id="7" name="Picture 6"/>
          <p:cNvPicPr/>
          <p:nvPr/>
        </p:nvPicPr>
        <p:blipFill rotWithShape="1">
          <a:blip r:embed="rId3">
            <a:extLst>
              <a:ext uri="{28A0092B-C50C-407E-A947-70E740481C1C}">
                <a14:useLocalDpi xmlns:a14="http://schemas.microsoft.com/office/drawing/2010/main" val="0"/>
              </a:ext>
            </a:extLst>
          </a:blip>
          <a:srcRect l="67131"/>
          <a:stretch/>
        </p:blipFill>
        <p:spPr bwMode="auto">
          <a:xfrm>
            <a:off x="539552" y="1916832"/>
            <a:ext cx="3096344" cy="4752528"/>
          </a:xfrm>
          <a:prstGeom prst="rect">
            <a:avLst/>
          </a:prstGeom>
          <a:noFill/>
          <a:ln>
            <a:noFill/>
          </a:ln>
        </p:spPr>
      </p:pic>
      <p:sp>
        <p:nvSpPr>
          <p:cNvPr id="4" name="Rectangle 3"/>
          <p:cNvSpPr/>
          <p:nvPr/>
        </p:nvSpPr>
        <p:spPr>
          <a:xfrm>
            <a:off x="4067944" y="2060848"/>
            <a:ext cx="2614004" cy="369332"/>
          </a:xfrm>
          <a:prstGeom prst="rect">
            <a:avLst/>
          </a:prstGeom>
        </p:spPr>
        <p:txBody>
          <a:bodyPr wrap="none">
            <a:spAutoFit/>
          </a:bodyPr>
          <a:lstStyle/>
          <a:p>
            <a:r>
              <a:rPr lang="en-US" b="1" dirty="0"/>
              <a:t>FA</a:t>
            </a:r>
            <a:r>
              <a:rPr lang="en-US" b="1" baseline="-25000" dirty="0"/>
              <a:t>0.85</a:t>
            </a:r>
            <a:r>
              <a:rPr lang="en-US" b="1" dirty="0"/>
              <a:t>MA</a:t>
            </a:r>
            <a:r>
              <a:rPr lang="en-US" b="1" baseline="-25000" dirty="0"/>
              <a:t>0.15</a:t>
            </a:r>
            <a:r>
              <a:rPr lang="en-US" b="1" dirty="0"/>
              <a:t>Pb(I</a:t>
            </a:r>
            <a:r>
              <a:rPr lang="en-US" b="1" baseline="-25000" dirty="0"/>
              <a:t>0.85</a:t>
            </a:r>
            <a:r>
              <a:rPr lang="en-US" b="1" dirty="0"/>
              <a:t>Br</a:t>
            </a:r>
            <a:r>
              <a:rPr lang="en-US" b="1" baseline="-25000" dirty="0"/>
              <a:t>0.15</a:t>
            </a:r>
            <a:r>
              <a:rPr lang="en-US" b="1" dirty="0"/>
              <a:t>)</a:t>
            </a:r>
            <a:r>
              <a:rPr lang="en-US" b="1" baseline="-25000" dirty="0"/>
              <a:t>3</a:t>
            </a:r>
            <a:endParaRPr lang="en-US" dirty="0"/>
          </a:p>
        </p:txBody>
      </p:sp>
      <p:sp>
        <p:nvSpPr>
          <p:cNvPr id="8" name="TextBox 7"/>
          <p:cNvSpPr txBox="1"/>
          <p:nvPr/>
        </p:nvSpPr>
        <p:spPr>
          <a:xfrm>
            <a:off x="5148064" y="6211669"/>
            <a:ext cx="4320480" cy="646331"/>
          </a:xfrm>
          <a:prstGeom prst="rect">
            <a:avLst/>
          </a:prstGeom>
          <a:noFill/>
        </p:spPr>
        <p:txBody>
          <a:bodyPr wrap="square" rtlCol="0">
            <a:spAutoFit/>
          </a:bodyPr>
          <a:lstStyle/>
          <a:p>
            <a:r>
              <a:rPr lang="en-US" dirty="0"/>
              <a:t>Measurements at high energy mainly measure the PbX</a:t>
            </a:r>
            <a:r>
              <a:rPr lang="en-US" baseline="-25000" dirty="0"/>
              <a:t>6</a:t>
            </a:r>
            <a:r>
              <a:rPr lang="en-US" dirty="0"/>
              <a:t>-unit</a:t>
            </a:r>
            <a:endParaRPr lang="en-US" baseline="-25000" dirty="0"/>
          </a:p>
        </p:txBody>
      </p:sp>
    </p:spTree>
    <p:extLst>
      <p:ext uri="{BB962C8B-B14F-4D97-AF65-F5344CB8AC3E}">
        <p14:creationId xmlns:p14="http://schemas.microsoft.com/office/powerpoint/2010/main" val="73868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485190" y="2780928"/>
            <a:ext cx="5652120" cy="3317022"/>
          </a:xfrm>
          <a:prstGeom prst="rect">
            <a:avLst/>
          </a:prstGeom>
          <a:noFill/>
          <a:ln>
            <a:noFill/>
          </a:ln>
        </p:spPr>
      </p:pic>
      <p:sp>
        <p:nvSpPr>
          <p:cNvPr id="7" name="TextBox 6"/>
          <p:cNvSpPr txBox="1"/>
          <p:nvPr/>
        </p:nvSpPr>
        <p:spPr>
          <a:xfrm>
            <a:off x="7132813" y="332656"/>
            <a:ext cx="1831675" cy="830997"/>
          </a:xfrm>
          <a:prstGeom prst="rect">
            <a:avLst/>
          </a:prstGeom>
          <a:solidFill>
            <a:srgbClr val="00B0F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err="1"/>
              <a:t>Orbital</a:t>
            </a:r>
            <a:r>
              <a:rPr lang="sv-SE" dirty="0"/>
              <a:t> </a:t>
            </a:r>
          </a:p>
          <a:p>
            <a:r>
              <a:rPr lang="sv-SE" dirty="0" err="1"/>
              <a:t>composition</a:t>
            </a:r>
            <a:endParaRPr lang="en-US" dirty="0"/>
          </a:p>
        </p:txBody>
      </p:sp>
      <p:sp>
        <p:nvSpPr>
          <p:cNvPr id="2" name="TextBox 1"/>
          <p:cNvSpPr txBox="1"/>
          <p:nvPr/>
        </p:nvSpPr>
        <p:spPr>
          <a:xfrm>
            <a:off x="0" y="6309320"/>
            <a:ext cx="9045565" cy="369332"/>
          </a:xfrm>
          <a:prstGeom prst="rect">
            <a:avLst/>
          </a:prstGeom>
          <a:noFill/>
        </p:spPr>
        <p:txBody>
          <a:bodyPr wrap="none" rtlCol="0">
            <a:spAutoFit/>
          </a:bodyPr>
          <a:lstStyle/>
          <a:p>
            <a:r>
              <a:rPr lang="en-US" dirty="0"/>
              <a:t>The top of the valence band has Pb6s -  I5p (or Br4p ) anti - bonding character. Defect tolerant.</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48880"/>
            <a:ext cx="2736304" cy="3960440"/>
          </a:xfrm>
          <a:prstGeom prst="rect">
            <a:avLst/>
          </a:prstGeom>
          <a:noFill/>
          <a:ln>
            <a:noFill/>
          </a:ln>
        </p:spPr>
      </p:pic>
      <p:grpSp>
        <p:nvGrpSpPr>
          <p:cNvPr id="3" name="Group 2"/>
          <p:cNvGrpSpPr/>
          <p:nvPr/>
        </p:nvGrpSpPr>
        <p:grpSpPr>
          <a:xfrm>
            <a:off x="3347864" y="1484784"/>
            <a:ext cx="1201832" cy="1392409"/>
            <a:chOff x="3419872" y="620688"/>
            <a:chExt cx="1201832" cy="1392409"/>
          </a:xfrm>
        </p:grpSpPr>
        <p:pic>
          <p:nvPicPr>
            <p:cNvPr id="10" name="Picture 9"/>
            <p:cNvPicPr>
              <a:picLocks noChangeAspect="1"/>
            </p:cNvPicPr>
            <p:nvPr/>
          </p:nvPicPr>
          <p:blipFill rotWithShape="1">
            <a:blip r:embed="rId4"/>
            <a:srcRect l="69056" b="58541"/>
            <a:stretch/>
          </p:blipFill>
          <p:spPr>
            <a:xfrm>
              <a:off x="3419872" y="620688"/>
              <a:ext cx="1201832" cy="1392409"/>
            </a:xfrm>
            <a:prstGeom prst="rect">
              <a:avLst/>
            </a:prstGeom>
          </p:spPr>
        </p:pic>
        <p:sp>
          <p:nvSpPr>
            <p:cNvPr id="11" name="Oval 10"/>
            <p:cNvSpPr/>
            <p:nvPr/>
          </p:nvSpPr>
          <p:spPr>
            <a:xfrm>
              <a:off x="3578773" y="668693"/>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670694" y="1213685"/>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183709" y="1324143"/>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896574" y="668693"/>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198976" y="664791"/>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288633" y="663869"/>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429320" y="678631"/>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054751" y="888491"/>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684706" y="860715"/>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708707" y="891357"/>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437920" y="843781"/>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456784" y="873419"/>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456784" y="1169753"/>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868549" y="672927"/>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Rectangle 38"/>
          <p:cNvSpPr/>
          <p:nvPr/>
        </p:nvSpPr>
        <p:spPr>
          <a:xfrm>
            <a:off x="5148064" y="2060848"/>
            <a:ext cx="2614004" cy="369332"/>
          </a:xfrm>
          <a:prstGeom prst="rect">
            <a:avLst/>
          </a:prstGeom>
        </p:spPr>
        <p:txBody>
          <a:bodyPr wrap="none">
            <a:spAutoFit/>
          </a:bodyPr>
          <a:lstStyle/>
          <a:p>
            <a:r>
              <a:rPr lang="en-US" b="1" dirty="0"/>
              <a:t>FA</a:t>
            </a:r>
            <a:r>
              <a:rPr lang="en-US" b="1" baseline="-25000" dirty="0"/>
              <a:t>0.85</a:t>
            </a:r>
            <a:r>
              <a:rPr lang="en-US" b="1" dirty="0"/>
              <a:t>MA</a:t>
            </a:r>
            <a:r>
              <a:rPr lang="en-US" b="1" baseline="-25000" dirty="0"/>
              <a:t>0.15</a:t>
            </a:r>
            <a:r>
              <a:rPr lang="en-US" b="1" dirty="0"/>
              <a:t>Pb(I</a:t>
            </a:r>
            <a:r>
              <a:rPr lang="en-US" b="1" baseline="-25000" dirty="0"/>
              <a:t>0.85</a:t>
            </a:r>
            <a:r>
              <a:rPr lang="en-US" b="1" dirty="0"/>
              <a:t>Br</a:t>
            </a:r>
            <a:r>
              <a:rPr lang="en-US" b="1" baseline="-25000" dirty="0"/>
              <a:t>0.15</a:t>
            </a:r>
            <a:r>
              <a:rPr lang="en-US" b="1" dirty="0"/>
              <a:t>)</a:t>
            </a:r>
            <a:r>
              <a:rPr lang="en-US" b="1" baseline="-25000" dirty="0"/>
              <a:t>3</a:t>
            </a:r>
            <a:endParaRPr lang="en-US" dirty="0"/>
          </a:p>
        </p:txBody>
      </p:sp>
      <p:sp>
        <p:nvSpPr>
          <p:cNvPr id="27" name="TextBox 26"/>
          <p:cNvSpPr txBox="1"/>
          <p:nvPr/>
        </p:nvSpPr>
        <p:spPr>
          <a:xfrm>
            <a:off x="0" y="1772816"/>
            <a:ext cx="3070522" cy="369332"/>
          </a:xfrm>
          <a:prstGeom prst="rect">
            <a:avLst/>
          </a:prstGeom>
          <a:noFill/>
        </p:spPr>
        <p:txBody>
          <a:bodyPr wrap="none" rtlCol="0">
            <a:spAutoFit/>
          </a:bodyPr>
          <a:lstStyle/>
          <a:p>
            <a:r>
              <a:rPr lang="en-US" dirty="0" err="1"/>
              <a:t>Odelius</a:t>
            </a:r>
            <a:r>
              <a:rPr lang="en-US" dirty="0"/>
              <a:t> (Stockholm University)</a:t>
            </a:r>
          </a:p>
        </p:txBody>
      </p:sp>
    </p:spTree>
    <p:extLst>
      <p:ext uri="{BB962C8B-B14F-4D97-AF65-F5344CB8AC3E}">
        <p14:creationId xmlns:p14="http://schemas.microsoft.com/office/powerpoint/2010/main" val="1051624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cstate="email">
            <a:extLst>
              <a:ext uri="{28A0092B-C50C-407E-A947-70E740481C1C}">
                <a14:useLocalDpi xmlns:a14="http://schemas.microsoft.com/office/drawing/2010/main"/>
              </a:ext>
            </a:extLst>
          </a:blip>
          <a:srcRect r="49804" b="70464"/>
          <a:stretch/>
        </p:blipFill>
        <p:spPr>
          <a:xfrm>
            <a:off x="467544" y="2417279"/>
            <a:ext cx="5224400" cy="1134656"/>
          </a:xfrm>
          <a:prstGeom prst="rect">
            <a:avLst/>
          </a:prstGeom>
        </p:spPr>
      </p:pic>
      <p:sp>
        <p:nvSpPr>
          <p:cNvPr id="36" name="TextBox 35"/>
          <p:cNvSpPr txBox="1"/>
          <p:nvPr/>
        </p:nvSpPr>
        <p:spPr>
          <a:xfrm>
            <a:off x="1717770" y="876600"/>
            <a:ext cx="6008864" cy="1200329"/>
          </a:xfrm>
          <a:prstGeom prst="rect">
            <a:avLst/>
          </a:prstGeom>
          <a:noFill/>
        </p:spPr>
        <p:txBody>
          <a:bodyPr wrap="none" rtlCol="0">
            <a:spAutoFit/>
          </a:bodyPr>
          <a:lstStyle/>
          <a:p>
            <a:r>
              <a:rPr lang="en-US" dirty="0"/>
              <a:t>Investigation of a mixed </a:t>
            </a:r>
            <a:r>
              <a:rPr lang="en-US" dirty="0" err="1"/>
              <a:t>perovskie</a:t>
            </a:r>
            <a:r>
              <a:rPr lang="en-US" dirty="0"/>
              <a:t> </a:t>
            </a:r>
            <a:r>
              <a:rPr lang="en-US" b="1" dirty="0"/>
              <a:t>(FA</a:t>
            </a:r>
            <a:r>
              <a:rPr lang="en-US" b="1" baseline="-25000" dirty="0"/>
              <a:t>0.85</a:t>
            </a:r>
            <a:r>
              <a:rPr lang="en-US" b="1" dirty="0"/>
              <a:t>MA</a:t>
            </a:r>
            <a:r>
              <a:rPr lang="en-US" b="1" baseline="-25000" dirty="0"/>
              <a:t>0.15</a:t>
            </a:r>
            <a:r>
              <a:rPr lang="en-US" b="1" dirty="0"/>
              <a:t>Pb(I</a:t>
            </a:r>
            <a:r>
              <a:rPr lang="en-US" b="1" baseline="-25000" dirty="0"/>
              <a:t>0.85</a:t>
            </a:r>
            <a:r>
              <a:rPr lang="en-US" b="1" dirty="0"/>
              <a:t>Br</a:t>
            </a:r>
            <a:r>
              <a:rPr lang="en-US" b="1" baseline="-25000" dirty="0"/>
              <a:t>0.15</a:t>
            </a:r>
            <a:r>
              <a:rPr lang="en-US" b="1" dirty="0"/>
              <a:t>)</a:t>
            </a:r>
            <a:r>
              <a:rPr lang="en-US" b="1" baseline="-25000" dirty="0"/>
              <a:t>3</a:t>
            </a:r>
            <a:r>
              <a:rPr lang="en-US" b="1" dirty="0"/>
              <a:t>)</a:t>
            </a:r>
            <a:r>
              <a:rPr lang="en-US" b="1" baseline="-25000" dirty="0"/>
              <a:t> </a:t>
            </a:r>
          </a:p>
          <a:p>
            <a:pPr marL="887413">
              <a:buAutoNum type="alphaLcParenBoth"/>
            </a:pPr>
            <a:r>
              <a:rPr lang="en-US" dirty="0"/>
              <a:t> -10% PbI</a:t>
            </a:r>
            <a:r>
              <a:rPr lang="en-US" baseline="-25000" dirty="0"/>
              <a:t>2</a:t>
            </a:r>
          </a:p>
          <a:p>
            <a:pPr marL="887413">
              <a:buAutoNum type="alphaLcParenBoth"/>
            </a:pPr>
            <a:r>
              <a:rPr lang="en-US" dirty="0"/>
              <a:t> Stoichiometric (0%)</a:t>
            </a:r>
          </a:p>
          <a:p>
            <a:pPr marL="887413"/>
            <a:r>
              <a:rPr lang="en-US" dirty="0"/>
              <a:t>(c) +10% PbI</a:t>
            </a:r>
            <a:r>
              <a:rPr lang="en-US" baseline="-25000" dirty="0"/>
              <a:t>2</a:t>
            </a:r>
            <a:endParaRPr lang="en-US" b="1" baseline="-25000" dirty="0"/>
          </a:p>
        </p:txBody>
      </p:sp>
      <p:grpSp>
        <p:nvGrpSpPr>
          <p:cNvPr id="3" name="Group 2"/>
          <p:cNvGrpSpPr/>
          <p:nvPr/>
        </p:nvGrpSpPr>
        <p:grpSpPr>
          <a:xfrm>
            <a:off x="2786004" y="2566442"/>
            <a:ext cx="2608406" cy="1450406"/>
            <a:chOff x="4919637" y="2566442"/>
            <a:chExt cx="2608406" cy="1450406"/>
          </a:xfrm>
        </p:grpSpPr>
        <p:sp>
          <p:nvSpPr>
            <p:cNvPr id="2" name="TextBox 1"/>
            <p:cNvSpPr txBox="1"/>
            <p:nvPr/>
          </p:nvSpPr>
          <p:spPr>
            <a:xfrm>
              <a:off x="4919637" y="3678294"/>
              <a:ext cx="2608406" cy="338554"/>
            </a:xfrm>
            <a:prstGeom prst="rect">
              <a:avLst/>
            </a:prstGeom>
            <a:noFill/>
          </p:spPr>
          <p:txBody>
            <a:bodyPr wrap="none" rtlCol="0">
              <a:spAutoFit/>
            </a:bodyPr>
            <a:lstStyle/>
            <a:p>
              <a:pPr algn="ctr"/>
              <a:r>
                <a:rPr lang="en-US" sz="1600" b="1" dirty="0"/>
                <a:t>Interpretation of the data</a:t>
              </a:r>
            </a:p>
          </p:txBody>
        </p:sp>
        <p:sp>
          <p:nvSpPr>
            <p:cNvPr id="38" name="Rectangle 37"/>
            <p:cNvSpPr/>
            <p:nvPr/>
          </p:nvSpPr>
          <p:spPr bwMode="auto">
            <a:xfrm>
              <a:off x="5193219" y="2566442"/>
              <a:ext cx="2043366" cy="916953"/>
            </a:xfrm>
            <a:prstGeom prst="rect">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erling" pitchFamily="18" charset="0"/>
                <a:ea typeface="ＭＳ Ｐゴシック" charset="-128"/>
              </a:endParaRPr>
            </a:p>
          </p:txBody>
        </p:sp>
        <p:cxnSp>
          <p:nvCxnSpPr>
            <p:cNvPr id="4" name="Straight Connector 3"/>
            <p:cNvCxnSpPr>
              <a:stCxn id="2" idx="0"/>
              <a:endCxn id="38" idx="2"/>
            </p:cNvCxnSpPr>
            <p:nvPr/>
          </p:nvCxnSpPr>
          <p:spPr bwMode="auto">
            <a:xfrm flipH="1" flipV="1">
              <a:off x="6214902" y="3483395"/>
              <a:ext cx="0" cy="194899"/>
            </a:xfrm>
            <a:prstGeom prst="line">
              <a:avLst/>
            </a:prstGeom>
            <a:solidFill>
              <a:schemeClr val="accent1"/>
            </a:solidFill>
            <a:ln w="9525" cap="flat" cmpd="sng" algn="ctr">
              <a:solidFill>
                <a:schemeClr val="tx1"/>
              </a:solidFill>
              <a:prstDash val="solid"/>
              <a:round/>
              <a:headEnd type="oval" w="med" len="med"/>
              <a:tailEnd type="oval"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87" name="Rectangle 86"/>
          <p:cNvSpPr/>
          <p:nvPr/>
        </p:nvSpPr>
        <p:spPr>
          <a:xfrm>
            <a:off x="0" y="6237312"/>
            <a:ext cx="4042593" cy="307777"/>
          </a:xfrm>
          <a:prstGeom prst="rect">
            <a:avLst/>
          </a:prstGeom>
        </p:spPr>
        <p:txBody>
          <a:bodyPr wrap="none">
            <a:spAutoFit/>
          </a:bodyPr>
          <a:lstStyle/>
          <a:p>
            <a:r>
              <a:rPr lang="nb-NO" sz="1400" dirty="0"/>
              <a:t>Jacobsson et al. JACS 2016, </a:t>
            </a:r>
            <a:r>
              <a:rPr lang="fi-FI" sz="1400" dirty="0"/>
              <a:t>138, 10331−10343</a:t>
            </a:r>
            <a:endParaRPr lang="en-US" sz="1400" dirty="0"/>
          </a:p>
        </p:txBody>
      </p:sp>
      <p:sp>
        <p:nvSpPr>
          <p:cNvPr id="6" name="TextBox 5"/>
          <p:cNvSpPr txBox="1"/>
          <p:nvPr/>
        </p:nvSpPr>
        <p:spPr>
          <a:xfrm>
            <a:off x="3560748" y="2148146"/>
            <a:ext cx="1204769" cy="307777"/>
          </a:xfrm>
          <a:prstGeom prst="rect">
            <a:avLst/>
          </a:prstGeom>
          <a:noFill/>
        </p:spPr>
        <p:txBody>
          <a:bodyPr wrap="none" rtlCol="0">
            <a:spAutoFit/>
          </a:bodyPr>
          <a:lstStyle/>
          <a:p>
            <a:r>
              <a:rPr lang="en-US" sz="1400" b="1" i="1" dirty="0"/>
              <a:t>Theo ≈ 2.55</a:t>
            </a:r>
          </a:p>
        </p:txBody>
      </p:sp>
      <p:sp>
        <p:nvSpPr>
          <p:cNvPr id="88" name="TextBox 87"/>
          <p:cNvSpPr txBox="1"/>
          <p:nvPr/>
        </p:nvSpPr>
        <p:spPr>
          <a:xfrm>
            <a:off x="7626047" y="34870"/>
            <a:ext cx="1517953" cy="830997"/>
          </a:xfrm>
          <a:prstGeom prst="rect">
            <a:avLst/>
          </a:prstGeom>
          <a:solidFill>
            <a:srgbClr val="FF00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Interface </a:t>
            </a:r>
            <a:r>
              <a:rPr lang="sv-SE" dirty="0" err="1"/>
              <a:t>structure</a:t>
            </a:r>
            <a:endParaRPr lang="en-US" dirty="0"/>
          </a:p>
        </p:txBody>
      </p:sp>
      <p:sp>
        <p:nvSpPr>
          <p:cNvPr id="8" name="TextBox 7"/>
          <p:cNvSpPr txBox="1"/>
          <p:nvPr/>
        </p:nvSpPr>
        <p:spPr>
          <a:xfrm>
            <a:off x="3496300" y="6211669"/>
            <a:ext cx="5647700" cy="646331"/>
          </a:xfrm>
          <a:prstGeom prst="rect">
            <a:avLst/>
          </a:prstGeom>
          <a:noFill/>
        </p:spPr>
        <p:txBody>
          <a:bodyPr wrap="none" rtlCol="0">
            <a:spAutoFit/>
          </a:bodyPr>
          <a:lstStyle/>
          <a:p>
            <a:r>
              <a:rPr lang="en-US" b="1" dirty="0">
                <a:solidFill>
                  <a:srgbClr val="0000FF"/>
                </a:solidFill>
              </a:rPr>
              <a:t>EXCESS PbI</a:t>
            </a:r>
            <a:r>
              <a:rPr lang="en-US" b="1" baseline="-25000" dirty="0">
                <a:solidFill>
                  <a:srgbClr val="0000FF"/>
                </a:solidFill>
              </a:rPr>
              <a:t>2</a:t>
            </a:r>
            <a:r>
              <a:rPr lang="en-US" b="1" dirty="0">
                <a:solidFill>
                  <a:srgbClr val="0000FF"/>
                </a:solidFill>
              </a:rPr>
              <a:t>  FAVOURS PHOTOCURRENT AND EFFIVIENCY</a:t>
            </a:r>
          </a:p>
          <a:p>
            <a:r>
              <a:rPr lang="en-US" b="1" dirty="0">
                <a:solidFill>
                  <a:srgbClr val="0000FF"/>
                </a:solidFill>
              </a:rPr>
              <a:t>(minimize organic layers that prevent charge transport)</a:t>
            </a:r>
          </a:p>
        </p:txBody>
      </p:sp>
      <p:pic>
        <p:nvPicPr>
          <p:cNvPr id="10" name="Picture 9" descr="Screen Shot 2017-10-17 at 07.16.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149080"/>
            <a:ext cx="5292080" cy="2098822"/>
          </a:xfrm>
          <a:prstGeom prst="rect">
            <a:avLst/>
          </a:prstGeom>
        </p:spPr>
      </p:pic>
      <p:sp>
        <p:nvSpPr>
          <p:cNvPr id="14" name="Content Placeholder 2"/>
          <p:cNvSpPr txBox="1">
            <a:spLocks/>
          </p:cNvSpPr>
          <p:nvPr/>
        </p:nvSpPr>
        <p:spPr bwMode="auto">
          <a:xfrm>
            <a:off x="1907704" y="260648"/>
            <a:ext cx="4886521" cy="591629"/>
          </a:xfrm>
          <a:prstGeom prst="rect">
            <a:avLst/>
          </a:prstGeom>
          <a:ln/>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4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pPr>
            <a:r>
              <a:rPr lang="en-US" dirty="0">
                <a:solidFill>
                  <a:schemeClr val="bg1"/>
                </a:solidFill>
              </a:rPr>
              <a:t>FA</a:t>
            </a:r>
            <a:r>
              <a:rPr lang="en-US" baseline="-25000" dirty="0">
                <a:solidFill>
                  <a:schemeClr val="bg1"/>
                </a:solidFill>
              </a:rPr>
              <a:t>x</a:t>
            </a:r>
            <a:r>
              <a:rPr lang="en-US" dirty="0">
                <a:solidFill>
                  <a:schemeClr val="bg1"/>
                </a:solidFill>
              </a:rPr>
              <a:t>MA</a:t>
            </a:r>
            <a:r>
              <a:rPr lang="en-US" baseline="-25000" dirty="0">
                <a:solidFill>
                  <a:schemeClr val="bg1"/>
                </a:solidFill>
              </a:rPr>
              <a:t>1-x</a:t>
            </a:r>
            <a:r>
              <a:rPr lang="en-US" dirty="0">
                <a:solidFill>
                  <a:schemeClr val="bg1"/>
                </a:solidFill>
              </a:rPr>
              <a:t>Pb(I</a:t>
            </a:r>
            <a:r>
              <a:rPr lang="en-US" baseline="-25000" dirty="0">
                <a:solidFill>
                  <a:schemeClr val="bg1"/>
                </a:solidFill>
              </a:rPr>
              <a:t>1-x</a:t>
            </a:r>
            <a:r>
              <a:rPr lang="en-US" dirty="0">
                <a:solidFill>
                  <a:schemeClr val="bg1"/>
                </a:solidFill>
              </a:rPr>
              <a:t>Br</a:t>
            </a:r>
            <a:r>
              <a:rPr lang="en-US" baseline="-25000" dirty="0">
                <a:solidFill>
                  <a:schemeClr val="bg1"/>
                </a:solidFill>
              </a:rPr>
              <a:t>x</a:t>
            </a:r>
            <a:r>
              <a:rPr lang="en-US" dirty="0">
                <a:solidFill>
                  <a:schemeClr val="bg1"/>
                </a:solidFill>
              </a:rPr>
              <a:t>)</a:t>
            </a:r>
            <a:r>
              <a:rPr lang="en-US" baseline="-25000" dirty="0">
                <a:solidFill>
                  <a:schemeClr val="bg1"/>
                </a:solidFill>
              </a:rPr>
              <a:t>3</a:t>
            </a:r>
          </a:p>
        </p:txBody>
      </p:sp>
      <p:pic>
        <p:nvPicPr>
          <p:cNvPr id="1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66968" b="45634"/>
          <a:stretch/>
        </p:blipFill>
        <p:spPr bwMode="auto">
          <a:xfrm>
            <a:off x="6372200" y="2132856"/>
            <a:ext cx="2536343" cy="215298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6"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b="47923"/>
          <a:stretch/>
        </p:blipFill>
        <p:spPr bwMode="auto">
          <a:xfrm>
            <a:off x="5397840" y="4509120"/>
            <a:ext cx="3774101" cy="140808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1797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9BF3D-FD71-1F4E-B69D-6B22625F66B9}"/>
              </a:ext>
            </a:extLst>
          </p:cNvPr>
          <p:cNvPicPr>
            <a:picLocks noChangeAspect="1"/>
          </p:cNvPicPr>
          <p:nvPr/>
        </p:nvPicPr>
        <p:blipFill>
          <a:blip r:embed="rId2"/>
          <a:stretch>
            <a:fillRect/>
          </a:stretch>
        </p:blipFill>
        <p:spPr>
          <a:xfrm>
            <a:off x="1272" y="1947440"/>
            <a:ext cx="2775260" cy="2583649"/>
          </a:xfrm>
          <a:prstGeom prst="rect">
            <a:avLst/>
          </a:prstGeom>
        </p:spPr>
      </p:pic>
      <p:pic>
        <p:nvPicPr>
          <p:cNvPr id="5" name="Picture 4">
            <a:extLst>
              <a:ext uri="{FF2B5EF4-FFF2-40B4-BE49-F238E27FC236}">
                <a16:creationId xmlns:a16="http://schemas.microsoft.com/office/drawing/2014/main" id="{EAD4E85A-C523-744A-941A-4AAC7499563D}"/>
              </a:ext>
            </a:extLst>
          </p:cNvPr>
          <p:cNvPicPr>
            <a:picLocks noChangeAspect="1"/>
          </p:cNvPicPr>
          <p:nvPr/>
        </p:nvPicPr>
        <p:blipFill>
          <a:blip r:embed="rId3"/>
          <a:stretch>
            <a:fillRect/>
          </a:stretch>
        </p:blipFill>
        <p:spPr>
          <a:xfrm>
            <a:off x="2769208" y="2458228"/>
            <a:ext cx="2872627" cy="2072861"/>
          </a:xfrm>
          <a:prstGeom prst="rect">
            <a:avLst/>
          </a:prstGeom>
        </p:spPr>
      </p:pic>
      <p:pic>
        <p:nvPicPr>
          <p:cNvPr id="6" name="Picture 5">
            <a:extLst>
              <a:ext uri="{FF2B5EF4-FFF2-40B4-BE49-F238E27FC236}">
                <a16:creationId xmlns:a16="http://schemas.microsoft.com/office/drawing/2014/main" id="{D8B4823F-4A57-F34B-88E4-DE0B443BFCA1}"/>
              </a:ext>
            </a:extLst>
          </p:cNvPr>
          <p:cNvPicPr>
            <a:picLocks noChangeAspect="1"/>
          </p:cNvPicPr>
          <p:nvPr/>
        </p:nvPicPr>
        <p:blipFill rotWithShape="1">
          <a:blip r:embed="rId4"/>
          <a:srcRect b="49035"/>
          <a:stretch/>
        </p:blipFill>
        <p:spPr>
          <a:xfrm>
            <a:off x="5870896" y="2010809"/>
            <a:ext cx="3164584" cy="2520280"/>
          </a:xfrm>
          <a:prstGeom prst="rect">
            <a:avLst/>
          </a:prstGeom>
        </p:spPr>
      </p:pic>
      <p:pic>
        <p:nvPicPr>
          <p:cNvPr id="7" name="Picture 6">
            <a:extLst>
              <a:ext uri="{FF2B5EF4-FFF2-40B4-BE49-F238E27FC236}">
                <a16:creationId xmlns:a16="http://schemas.microsoft.com/office/drawing/2014/main" id="{5BDB6E3F-9E6A-1E4C-8EFB-E4115907B795}"/>
              </a:ext>
            </a:extLst>
          </p:cNvPr>
          <p:cNvPicPr>
            <a:picLocks noChangeAspect="1"/>
          </p:cNvPicPr>
          <p:nvPr/>
        </p:nvPicPr>
        <p:blipFill>
          <a:blip r:embed="rId5"/>
          <a:stretch>
            <a:fillRect/>
          </a:stretch>
        </p:blipFill>
        <p:spPr>
          <a:xfrm>
            <a:off x="1403648" y="4760165"/>
            <a:ext cx="6121548" cy="1445764"/>
          </a:xfrm>
          <a:prstGeom prst="rect">
            <a:avLst/>
          </a:prstGeom>
        </p:spPr>
      </p:pic>
      <p:sp>
        <p:nvSpPr>
          <p:cNvPr id="8" name="Title 1">
            <a:extLst>
              <a:ext uri="{FF2B5EF4-FFF2-40B4-BE49-F238E27FC236}">
                <a16:creationId xmlns:a16="http://schemas.microsoft.com/office/drawing/2014/main" id="{CEF13031-788A-DC48-996A-BDD3E3DBA801}"/>
              </a:ext>
            </a:extLst>
          </p:cNvPr>
          <p:cNvSpPr>
            <a:spLocks noGrp="1"/>
          </p:cNvSpPr>
          <p:nvPr>
            <p:ph type="title"/>
          </p:nvPr>
        </p:nvSpPr>
        <p:spPr>
          <a:xfrm>
            <a:off x="844463" y="1284396"/>
            <a:ext cx="8171967" cy="1143000"/>
          </a:xfrm>
        </p:spPr>
        <p:txBody>
          <a:bodyPr/>
          <a:lstStyle/>
          <a:p>
            <a:pPr algn="l"/>
            <a:r>
              <a:rPr lang="en-US" sz="3200" dirty="0"/>
              <a:t>efficient luminescence=high PV </a:t>
            </a:r>
            <a:r>
              <a:rPr lang="en-US" sz="3200" dirty="0" err="1"/>
              <a:t>efficienccy</a:t>
            </a:r>
            <a:endParaRPr lang="en-US" sz="3200" dirty="0"/>
          </a:p>
        </p:txBody>
      </p:sp>
      <p:sp>
        <p:nvSpPr>
          <p:cNvPr id="10" name="TextBox 9">
            <a:extLst>
              <a:ext uri="{FF2B5EF4-FFF2-40B4-BE49-F238E27FC236}">
                <a16:creationId xmlns:a16="http://schemas.microsoft.com/office/drawing/2014/main" id="{72FE4DB4-3FC7-DD40-950C-C1A479F6DC76}"/>
              </a:ext>
            </a:extLst>
          </p:cNvPr>
          <p:cNvSpPr txBox="1"/>
          <p:nvPr/>
        </p:nvSpPr>
        <p:spPr>
          <a:xfrm>
            <a:off x="1952163" y="6435005"/>
            <a:ext cx="5024517" cy="369332"/>
          </a:xfrm>
          <a:prstGeom prst="rect">
            <a:avLst/>
          </a:prstGeom>
          <a:noFill/>
        </p:spPr>
        <p:txBody>
          <a:bodyPr wrap="none" rtlCol="0">
            <a:spAutoFit/>
          </a:bodyPr>
          <a:lstStyle/>
          <a:p>
            <a:r>
              <a:rPr lang="sv-SE" dirty="0"/>
              <a:t>M. Abdi-</a:t>
            </a:r>
            <a:r>
              <a:rPr lang="sv-SE" dirty="0" err="1"/>
              <a:t>Jalebi</a:t>
            </a:r>
            <a:r>
              <a:rPr lang="sv-SE" dirty="0"/>
              <a:t>, </a:t>
            </a:r>
            <a:r>
              <a:rPr lang="sv-SE" dirty="0" err="1"/>
              <a:t>et.al</a:t>
            </a:r>
            <a:r>
              <a:rPr lang="sv-SE" dirty="0"/>
              <a:t> , </a:t>
            </a:r>
            <a:r>
              <a:rPr lang="sv-SE" i="1" dirty="0"/>
              <a:t>Nature </a:t>
            </a:r>
            <a:r>
              <a:rPr lang="sv-SE" b="1" dirty="0"/>
              <a:t>2018,</a:t>
            </a:r>
            <a:r>
              <a:rPr lang="sv-SE" dirty="0"/>
              <a:t> </a:t>
            </a:r>
            <a:r>
              <a:rPr lang="sv-SE" i="1" dirty="0"/>
              <a:t>555</a:t>
            </a:r>
            <a:r>
              <a:rPr lang="sv-SE" dirty="0"/>
              <a:t> (7697), 497.</a:t>
            </a:r>
          </a:p>
        </p:txBody>
      </p:sp>
      <p:sp>
        <p:nvSpPr>
          <p:cNvPr id="9" name="Content Placeholder 2">
            <a:extLst>
              <a:ext uri="{FF2B5EF4-FFF2-40B4-BE49-F238E27FC236}">
                <a16:creationId xmlns:a16="http://schemas.microsoft.com/office/drawing/2014/main" id="{8A31CE7D-FA51-A046-877C-6F274783D3DA}"/>
              </a:ext>
            </a:extLst>
          </p:cNvPr>
          <p:cNvSpPr txBox="1">
            <a:spLocks/>
          </p:cNvSpPr>
          <p:nvPr/>
        </p:nvSpPr>
        <p:spPr bwMode="auto">
          <a:xfrm>
            <a:off x="2267744" y="547338"/>
            <a:ext cx="6198811" cy="467435"/>
          </a:xfrm>
          <a:prstGeom prst="rect">
            <a:avLst/>
          </a:prstGeom>
          <a:ln/>
          <a:extLst/>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4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pPr>
            <a:r>
              <a:rPr lang="en-US" sz="2000" dirty="0">
                <a:solidFill>
                  <a:schemeClr val="bg1"/>
                </a:solidFill>
              </a:rPr>
              <a:t>Multi cation (K</a:t>
            </a:r>
            <a:r>
              <a:rPr lang="en-US" sz="2000" baseline="30000" dirty="0">
                <a:solidFill>
                  <a:schemeClr val="bg1"/>
                </a:solidFill>
              </a:rPr>
              <a:t>+</a:t>
            </a:r>
            <a:r>
              <a:rPr lang="en-US" sz="2000" dirty="0">
                <a:solidFill>
                  <a:schemeClr val="bg1"/>
                </a:solidFill>
              </a:rPr>
              <a:t>, Cs</a:t>
            </a:r>
            <a:r>
              <a:rPr lang="en-US" sz="2000" baseline="30000" dirty="0">
                <a:solidFill>
                  <a:schemeClr val="bg1"/>
                </a:solidFill>
              </a:rPr>
              <a:t>+</a:t>
            </a:r>
            <a:r>
              <a:rPr lang="en-US" sz="2000" dirty="0">
                <a:solidFill>
                  <a:schemeClr val="bg1"/>
                </a:solidFill>
              </a:rPr>
              <a:t>, MA</a:t>
            </a:r>
            <a:r>
              <a:rPr lang="en-US" sz="2000" baseline="30000" dirty="0">
                <a:solidFill>
                  <a:schemeClr val="bg1"/>
                </a:solidFill>
              </a:rPr>
              <a:t>+</a:t>
            </a:r>
            <a:r>
              <a:rPr lang="en-US" sz="2000" dirty="0">
                <a:solidFill>
                  <a:schemeClr val="bg1"/>
                </a:solidFill>
              </a:rPr>
              <a:t>, FA</a:t>
            </a:r>
            <a:r>
              <a:rPr lang="en-US" sz="2000" baseline="30000" dirty="0">
                <a:solidFill>
                  <a:schemeClr val="bg1"/>
                </a:solidFill>
              </a:rPr>
              <a:t>+</a:t>
            </a:r>
            <a:r>
              <a:rPr lang="en-US" sz="2000" dirty="0">
                <a:solidFill>
                  <a:schemeClr val="bg1"/>
                </a:solidFill>
              </a:rPr>
              <a:t>) mixed perovskite</a:t>
            </a:r>
          </a:p>
        </p:txBody>
      </p:sp>
    </p:spTree>
    <p:extLst>
      <p:ext uri="{BB962C8B-B14F-4D97-AF65-F5344CB8AC3E}">
        <p14:creationId xmlns:p14="http://schemas.microsoft.com/office/powerpoint/2010/main" val="4180356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a:t>PES measurements with </a:t>
            </a:r>
            <a:br>
              <a:rPr lang="en-GB" dirty="0"/>
            </a:br>
            <a:r>
              <a:rPr lang="en-GB" dirty="0"/>
              <a:t>laser illumination</a:t>
            </a:r>
          </a:p>
        </p:txBody>
      </p:sp>
      <p:sp>
        <p:nvSpPr>
          <p:cNvPr id="3" name="Content Placeholder 2"/>
          <p:cNvSpPr>
            <a:spLocks noGrp="1"/>
          </p:cNvSpPr>
          <p:nvPr>
            <p:ph idx="1"/>
          </p:nvPr>
        </p:nvSpPr>
        <p:spPr>
          <a:xfrm>
            <a:off x="3763756" y="2682578"/>
            <a:ext cx="4148138" cy="4175422"/>
          </a:xfrm>
        </p:spPr>
        <p:txBody>
          <a:bodyPr>
            <a:normAutofit/>
          </a:bodyPr>
          <a:lstStyle/>
          <a:p>
            <a:r>
              <a:rPr lang="en-GB" sz="1800" dirty="0"/>
              <a:t>X-rays and pump laser on same spot on sample</a:t>
            </a:r>
          </a:p>
          <a:p>
            <a:r>
              <a:rPr lang="en-GB" sz="1800" dirty="0"/>
              <a:t>Measure spectra using X-rays</a:t>
            </a:r>
          </a:p>
          <a:p>
            <a:r>
              <a:rPr lang="en-GB" sz="1800" dirty="0"/>
              <a:t>Follow changes induced by laser</a:t>
            </a:r>
          </a:p>
        </p:txBody>
      </p:sp>
      <p:sp>
        <p:nvSpPr>
          <p:cNvPr id="20" name="TextBox 19"/>
          <p:cNvSpPr txBox="1"/>
          <p:nvPr/>
        </p:nvSpPr>
        <p:spPr>
          <a:xfrm>
            <a:off x="7380312" y="548680"/>
            <a:ext cx="1584176" cy="646331"/>
          </a:xfrm>
          <a:prstGeom prst="rect">
            <a:avLst/>
          </a:prstGeom>
          <a:solidFill>
            <a:srgbClr val="FFFF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Dynamics</a:t>
            </a:r>
          </a:p>
          <a:p>
            <a:endParaRPr lang="en-US" dirty="0"/>
          </a:p>
        </p:txBody>
      </p:sp>
      <p:pic>
        <p:nvPicPr>
          <p:cNvPr id="4" name="Picture 3"/>
          <p:cNvPicPr>
            <a:picLocks noChangeAspect="1"/>
          </p:cNvPicPr>
          <p:nvPr/>
        </p:nvPicPr>
        <p:blipFill rotWithShape="1">
          <a:blip r:embed="rId3"/>
          <a:srcRect b="47938"/>
          <a:stretch/>
        </p:blipFill>
        <p:spPr>
          <a:xfrm>
            <a:off x="3419872" y="4653136"/>
            <a:ext cx="5275736" cy="1975409"/>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3343774888"/>
              </p:ext>
            </p:extLst>
          </p:nvPr>
        </p:nvGraphicFramePr>
        <p:xfrm>
          <a:off x="107504" y="1628800"/>
          <a:ext cx="8964487" cy="741680"/>
        </p:xfrm>
        <a:graphic>
          <a:graphicData uri="http://schemas.openxmlformats.org/drawingml/2006/table">
            <a:tbl>
              <a:tblPr firstRow="1" bandRow="1">
                <a:tableStyleId>{8EC20E35-A176-4012-BC5E-935CFFF8708E}</a:tableStyleId>
              </a:tblPr>
              <a:tblGrid>
                <a:gridCol w="201622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5436095">
                  <a:extLst>
                    <a:ext uri="{9D8B030D-6E8A-4147-A177-3AD203B41FA5}">
                      <a16:colId xmlns:a16="http://schemas.microsoft.com/office/drawing/2014/main" val="20002"/>
                    </a:ext>
                  </a:extLst>
                </a:gridCol>
              </a:tblGrid>
              <a:tr h="370840">
                <a:tc>
                  <a:txBody>
                    <a:bodyPr/>
                    <a:lstStyle/>
                    <a:p>
                      <a:r>
                        <a:rPr lang="en-US" sz="1600" dirty="0"/>
                        <a:t>Property</a:t>
                      </a:r>
                    </a:p>
                  </a:txBody>
                  <a:tcPr/>
                </a:tc>
                <a:tc>
                  <a:txBody>
                    <a:bodyPr/>
                    <a:lstStyle/>
                    <a:p>
                      <a:r>
                        <a:rPr lang="en-US" sz="1600" dirty="0"/>
                        <a:t>Facility</a:t>
                      </a:r>
                    </a:p>
                  </a:txBody>
                  <a:tcPr/>
                </a:tc>
                <a:tc>
                  <a:txBody>
                    <a:bodyPr/>
                    <a:lstStyle/>
                    <a:p>
                      <a:r>
                        <a:rPr lang="en-US" sz="1600" dirty="0"/>
                        <a:t>Technique</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366FF"/>
                          </a:solidFill>
                        </a:rPr>
                        <a:t>EFFICIENT DETECTION </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err="1"/>
                        <a:t>UBjL</a:t>
                      </a:r>
                      <a:r>
                        <a:rPr lang="en-US" sz="1600" dirty="0"/>
                        <a:t> @</a:t>
                      </a:r>
                      <a:r>
                        <a:rPr lang="en-US" sz="1600" baseline="0" dirty="0"/>
                        <a:t> </a:t>
                      </a:r>
                      <a:r>
                        <a:rPr lang="en-US" sz="1600" dirty="0" err="1"/>
                        <a:t>Bessy</a:t>
                      </a:r>
                      <a:r>
                        <a:rPr lang="en-US" sz="1600" dirty="0"/>
                        <a:t> 2</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PES using </a:t>
                      </a:r>
                      <a:r>
                        <a:rPr lang="en-US" sz="1600" dirty="0" err="1"/>
                        <a:t>ArTOF</a:t>
                      </a:r>
                      <a:r>
                        <a:rPr lang="en-US" sz="1600" baseline="0" dirty="0"/>
                        <a:t> – </a:t>
                      </a:r>
                      <a:r>
                        <a:rPr lang="en-US" sz="1600" dirty="0" err="1"/>
                        <a:t>LowDose</a:t>
                      </a:r>
                      <a:r>
                        <a:rPr lang="en-US" sz="1600" dirty="0"/>
                        <a:t>-measurements, </a:t>
                      </a:r>
                      <a:r>
                        <a:rPr lang="en-US" sz="1600" dirty="0" err="1"/>
                        <a:t>ps</a:t>
                      </a:r>
                      <a:r>
                        <a:rPr lang="en-US" sz="1600" dirty="0"/>
                        <a:t> time resolution </a:t>
                      </a:r>
                    </a:p>
                  </a:txBody>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4"/>
          <a:stretch>
            <a:fillRect/>
          </a:stretch>
        </p:blipFill>
        <p:spPr>
          <a:xfrm>
            <a:off x="395536" y="2348880"/>
            <a:ext cx="1981935" cy="2448272"/>
          </a:xfrm>
          <a:prstGeom prst="rect">
            <a:avLst/>
          </a:prstGeom>
        </p:spPr>
      </p:pic>
      <p:pic>
        <p:nvPicPr>
          <p:cNvPr id="25"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512" y="5085184"/>
            <a:ext cx="2969854" cy="163169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1945364" y="3358500"/>
            <a:ext cx="1687782" cy="369332"/>
          </a:xfrm>
          <a:prstGeom prst="rect">
            <a:avLst/>
          </a:prstGeom>
          <a:noFill/>
        </p:spPr>
        <p:txBody>
          <a:bodyPr wrap="none" rtlCol="0">
            <a:spAutoFit/>
          </a:bodyPr>
          <a:lstStyle/>
          <a:p>
            <a:r>
              <a:rPr lang="en-US" dirty="0"/>
              <a:t>515 nm at 1 sun</a:t>
            </a:r>
          </a:p>
        </p:txBody>
      </p:sp>
      <p:pic>
        <p:nvPicPr>
          <p:cNvPr id="11" name="Picture 10">
            <a:extLst>
              <a:ext uri="{FF2B5EF4-FFF2-40B4-BE49-F238E27FC236}">
                <a16:creationId xmlns:a16="http://schemas.microsoft.com/office/drawing/2014/main" id="{23D15CFE-0BC6-0741-AF02-52AA03DBF98B}"/>
              </a:ext>
            </a:extLst>
          </p:cNvPr>
          <p:cNvPicPr>
            <a:picLocks noChangeAspect="1"/>
          </p:cNvPicPr>
          <p:nvPr/>
        </p:nvPicPr>
        <p:blipFill rotWithShape="1">
          <a:blip r:embed="rId6"/>
          <a:srcRect l="55746" t="33021" r="36235" b="55593"/>
          <a:stretch/>
        </p:blipFill>
        <p:spPr>
          <a:xfrm>
            <a:off x="7786576" y="2550787"/>
            <a:ext cx="1295287" cy="1048571"/>
          </a:xfrm>
          <a:prstGeom prst="rect">
            <a:avLst/>
          </a:prstGeom>
          <a:ln>
            <a:noFill/>
          </a:ln>
          <a:effectLst>
            <a:softEdge rad="112500"/>
          </a:effectLst>
        </p:spPr>
      </p:pic>
      <p:sp>
        <p:nvSpPr>
          <p:cNvPr id="5" name="TextBox 4">
            <a:extLst>
              <a:ext uri="{FF2B5EF4-FFF2-40B4-BE49-F238E27FC236}">
                <a16:creationId xmlns:a16="http://schemas.microsoft.com/office/drawing/2014/main" id="{78E080A6-2F52-9B45-8CFF-5365E3D0981F}"/>
              </a:ext>
            </a:extLst>
          </p:cNvPr>
          <p:cNvSpPr txBox="1"/>
          <p:nvPr/>
        </p:nvSpPr>
        <p:spPr>
          <a:xfrm rot="850386">
            <a:off x="6531485" y="1705585"/>
            <a:ext cx="2283702" cy="369332"/>
          </a:xfrm>
          <a:prstGeom prst="rect">
            <a:avLst/>
          </a:prstGeom>
          <a:noFill/>
        </p:spPr>
        <p:txBody>
          <a:bodyPr wrap="none" rtlCol="0">
            <a:spAutoFit/>
          </a:bodyPr>
          <a:lstStyle/>
          <a:p>
            <a:r>
              <a:rPr lang="sv-SE" dirty="0">
                <a:solidFill>
                  <a:srgbClr val="FF0000"/>
                </a:solidFill>
              </a:rPr>
              <a:t>Mårtensson, Svensson</a:t>
            </a:r>
          </a:p>
        </p:txBody>
      </p:sp>
    </p:spTree>
    <p:extLst>
      <p:ext uri="{BB962C8B-B14F-4D97-AF65-F5344CB8AC3E}">
        <p14:creationId xmlns:p14="http://schemas.microsoft.com/office/powerpoint/2010/main" val="2580137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6"/>
          <p:cNvSpPr>
            <a:spLocks noGrp="1"/>
          </p:cNvSpPr>
          <p:nvPr>
            <p:ph type="title"/>
          </p:nvPr>
        </p:nvSpPr>
        <p:spPr>
          <a:xfrm>
            <a:off x="1907704" y="332656"/>
            <a:ext cx="5760640" cy="1143000"/>
          </a:xfrm>
        </p:spPr>
        <p:txBody>
          <a:bodyPr>
            <a:normAutofit/>
          </a:bodyPr>
          <a:lstStyle/>
          <a:p>
            <a:pPr algn="l"/>
            <a:r>
              <a:rPr lang="en-GB" sz="2800" dirty="0"/>
              <a:t>Following moving atoms/charges Light induced changes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1098784895"/>
              </p:ext>
            </p:extLst>
          </p:nvPr>
        </p:nvGraphicFramePr>
        <p:xfrm>
          <a:off x="107504" y="1628800"/>
          <a:ext cx="8964487" cy="741680"/>
        </p:xfrm>
        <a:graphic>
          <a:graphicData uri="http://schemas.openxmlformats.org/drawingml/2006/table">
            <a:tbl>
              <a:tblPr firstRow="1" bandRow="1">
                <a:tableStyleId>{8EC20E35-A176-4012-BC5E-935CFFF8708E}</a:tableStyleId>
              </a:tblPr>
              <a:tblGrid>
                <a:gridCol w="201622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5436095">
                  <a:extLst>
                    <a:ext uri="{9D8B030D-6E8A-4147-A177-3AD203B41FA5}">
                      <a16:colId xmlns:a16="http://schemas.microsoft.com/office/drawing/2014/main" val="20002"/>
                    </a:ext>
                  </a:extLst>
                </a:gridCol>
              </a:tblGrid>
              <a:tr h="370840">
                <a:tc>
                  <a:txBody>
                    <a:bodyPr/>
                    <a:lstStyle/>
                    <a:p>
                      <a:r>
                        <a:rPr lang="en-US" sz="1600" dirty="0"/>
                        <a:t>Property</a:t>
                      </a:r>
                    </a:p>
                  </a:txBody>
                  <a:tcPr/>
                </a:tc>
                <a:tc>
                  <a:txBody>
                    <a:bodyPr/>
                    <a:lstStyle/>
                    <a:p>
                      <a:r>
                        <a:rPr lang="en-US" sz="1600" dirty="0"/>
                        <a:t>Facility</a:t>
                      </a:r>
                    </a:p>
                  </a:txBody>
                  <a:tcPr/>
                </a:tc>
                <a:tc>
                  <a:txBody>
                    <a:bodyPr/>
                    <a:lstStyle/>
                    <a:p>
                      <a:r>
                        <a:rPr lang="en-US" sz="1600" dirty="0"/>
                        <a:t>Technique</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366FF"/>
                          </a:solidFill>
                        </a:rPr>
                        <a:t>EFFICIENT DETECTION </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err="1"/>
                        <a:t>UBjL</a:t>
                      </a:r>
                      <a:r>
                        <a:rPr lang="en-US" sz="1600" dirty="0"/>
                        <a:t> @</a:t>
                      </a:r>
                      <a:r>
                        <a:rPr lang="en-US" sz="1600" baseline="0" dirty="0"/>
                        <a:t> </a:t>
                      </a:r>
                      <a:r>
                        <a:rPr lang="en-US" sz="1600" dirty="0" err="1"/>
                        <a:t>Bessy</a:t>
                      </a:r>
                      <a:r>
                        <a:rPr lang="en-US" sz="1600" dirty="0"/>
                        <a:t> 2</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PES using </a:t>
                      </a:r>
                      <a:r>
                        <a:rPr lang="en-US" sz="1600" dirty="0" err="1"/>
                        <a:t>ArTOF</a:t>
                      </a:r>
                      <a:r>
                        <a:rPr lang="en-US" sz="1600" baseline="0" dirty="0"/>
                        <a:t> – </a:t>
                      </a:r>
                      <a:r>
                        <a:rPr lang="en-US" sz="1600" dirty="0" err="1"/>
                        <a:t>LowDose</a:t>
                      </a:r>
                      <a:r>
                        <a:rPr lang="en-US" sz="1600" dirty="0"/>
                        <a:t>-measurements, </a:t>
                      </a:r>
                      <a:r>
                        <a:rPr lang="en-US" sz="1600" dirty="0" err="1"/>
                        <a:t>ps</a:t>
                      </a:r>
                      <a:r>
                        <a:rPr lang="en-US" sz="1600" dirty="0"/>
                        <a:t> time resolution </a:t>
                      </a:r>
                    </a:p>
                  </a:txBody>
                  <a:tcPr/>
                </a:tc>
                <a:extLst>
                  <a:ext uri="{0D108BD9-81ED-4DB2-BD59-A6C34878D82A}">
                    <a16:rowId xmlns:a16="http://schemas.microsoft.com/office/drawing/2014/main" val="10001"/>
                  </a:ext>
                </a:extLst>
              </a:tr>
            </a:tbl>
          </a:graphicData>
        </a:graphic>
      </p:graphicFrame>
      <p:pic>
        <p:nvPicPr>
          <p:cNvPr id="26" name="Picture 25"/>
          <p:cNvPicPr>
            <a:picLocks noChangeAspect="1"/>
          </p:cNvPicPr>
          <p:nvPr/>
        </p:nvPicPr>
        <p:blipFill>
          <a:blip r:embed="rId3"/>
          <a:stretch>
            <a:fillRect/>
          </a:stretch>
        </p:blipFill>
        <p:spPr>
          <a:xfrm>
            <a:off x="395536" y="2564904"/>
            <a:ext cx="8220683" cy="2232248"/>
          </a:xfrm>
          <a:prstGeom prst="rect">
            <a:avLst/>
          </a:prstGeom>
        </p:spPr>
      </p:pic>
      <p:pic>
        <p:nvPicPr>
          <p:cNvPr id="30" name="Picture 29"/>
          <p:cNvPicPr>
            <a:picLocks noChangeAspect="1"/>
          </p:cNvPicPr>
          <p:nvPr/>
        </p:nvPicPr>
        <p:blipFill>
          <a:blip r:embed="rId4"/>
          <a:stretch>
            <a:fillRect/>
          </a:stretch>
        </p:blipFill>
        <p:spPr>
          <a:xfrm>
            <a:off x="395536" y="4869160"/>
            <a:ext cx="2208245" cy="1419586"/>
          </a:xfrm>
          <a:prstGeom prst="rect">
            <a:avLst/>
          </a:prstGeom>
        </p:spPr>
      </p:pic>
      <p:sp>
        <p:nvSpPr>
          <p:cNvPr id="50" name="TextBox 49"/>
          <p:cNvSpPr txBox="1"/>
          <p:nvPr/>
        </p:nvSpPr>
        <p:spPr>
          <a:xfrm>
            <a:off x="7380312" y="548680"/>
            <a:ext cx="1584176" cy="646331"/>
          </a:xfrm>
          <a:prstGeom prst="rect">
            <a:avLst/>
          </a:prstGeom>
          <a:solidFill>
            <a:srgbClr val="FFFF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Dynamics</a:t>
            </a:r>
          </a:p>
          <a:p>
            <a:endParaRPr lang="en-US" dirty="0"/>
          </a:p>
        </p:txBody>
      </p:sp>
      <p:grpSp>
        <p:nvGrpSpPr>
          <p:cNvPr id="52" name="Group 51"/>
          <p:cNvGrpSpPr/>
          <p:nvPr/>
        </p:nvGrpSpPr>
        <p:grpSpPr>
          <a:xfrm>
            <a:off x="6444208" y="4797152"/>
            <a:ext cx="2204986" cy="1944216"/>
            <a:chOff x="5515773" y="1369462"/>
            <a:chExt cx="3376707" cy="3142238"/>
          </a:xfrm>
        </p:grpSpPr>
        <p:pic>
          <p:nvPicPr>
            <p:cNvPr id="53" name="Picture 52" descr="SelectedSpectra_f086_1spectrum.eps"/>
            <p:cNvPicPr>
              <a:picLocks noChangeAspect="1"/>
            </p:cNvPicPr>
            <p:nvPr/>
          </p:nvPicPr>
          <p:blipFill rotWithShape="1">
            <a:blip r:embed="rId5">
              <a:extLst>
                <a:ext uri="{28A0092B-C50C-407E-A947-70E740481C1C}">
                  <a14:useLocalDpi xmlns:a14="http://schemas.microsoft.com/office/drawing/2010/main" val="0"/>
                </a:ext>
              </a:extLst>
            </a:blip>
            <a:srcRect l="14078" r="12065"/>
            <a:stretch/>
          </p:blipFill>
          <p:spPr>
            <a:xfrm>
              <a:off x="5515773" y="1628800"/>
              <a:ext cx="3376707" cy="2882900"/>
            </a:xfrm>
            <a:prstGeom prst="rect">
              <a:avLst/>
            </a:prstGeom>
          </p:spPr>
        </p:pic>
        <p:sp>
          <p:nvSpPr>
            <p:cNvPr id="54" name="Rectangle 53"/>
            <p:cNvSpPr/>
            <p:nvPr/>
          </p:nvSpPr>
          <p:spPr>
            <a:xfrm>
              <a:off x="8145237" y="2823319"/>
              <a:ext cx="675235" cy="461665"/>
            </a:xfrm>
            <a:prstGeom prst="rect">
              <a:avLst/>
            </a:prstGeom>
          </p:spPr>
          <p:txBody>
            <a:bodyPr wrap="none">
              <a:spAutoFit/>
            </a:bodyPr>
            <a:lstStyle/>
            <a:p>
              <a:r>
                <a:rPr lang="en-GB" dirty="0">
                  <a:ln>
                    <a:solidFill>
                      <a:schemeClr val="tx1"/>
                    </a:solidFill>
                  </a:ln>
                  <a:solidFill>
                    <a:srgbClr val="00FFFF"/>
                  </a:solidFill>
                </a:rPr>
                <a:t>Pb</a:t>
              </a:r>
              <a:r>
                <a:rPr lang="en-GB" baseline="30000" dirty="0">
                  <a:ln>
                    <a:solidFill>
                      <a:schemeClr val="tx1"/>
                    </a:solidFill>
                  </a:ln>
                  <a:solidFill>
                    <a:srgbClr val="00FFFF"/>
                  </a:solidFill>
                </a:rPr>
                <a:t>0</a:t>
              </a:r>
              <a:endParaRPr lang="en-GB" dirty="0">
                <a:ln>
                  <a:solidFill>
                    <a:schemeClr val="tx1"/>
                  </a:solidFill>
                </a:ln>
                <a:solidFill>
                  <a:srgbClr val="00FFFF"/>
                </a:solidFill>
              </a:endParaRPr>
            </a:p>
          </p:txBody>
        </p:sp>
        <p:sp>
          <p:nvSpPr>
            <p:cNvPr id="55" name="Rectangle 54"/>
            <p:cNvSpPr/>
            <p:nvPr/>
          </p:nvSpPr>
          <p:spPr>
            <a:xfrm>
              <a:off x="7351824" y="1369462"/>
              <a:ext cx="795059" cy="461665"/>
            </a:xfrm>
            <a:prstGeom prst="rect">
              <a:avLst/>
            </a:prstGeom>
          </p:spPr>
          <p:txBody>
            <a:bodyPr wrap="none">
              <a:spAutoFit/>
            </a:bodyPr>
            <a:lstStyle/>
            <a:p>
              <a:r>
                <a:rPr lang="en-GB" dirty="0">
                  <a:ln>
                    <a:solidFill>
                      <a:schemeClr val="tx1"/>
                    </a:solidFill>
                  </a:ln>
                  <a:solidFill>
                    <a:srgbClr val="0000FF"/>
                  </a:solidFill>
                </a:rPr>
                <a:t>Pb</a:t>
              </a:r>
              <a:r>
                <a:rPr lang="en-GB" baseline="30000" dirty="0">
                  <a:ln>
                    <a:solidFill>
                      <a:schemeClr val="tx1"/>
                    </a:solidFill>
                  </a:ln>
                  <a:solidFill>
                    <a:srgbClr val="0000FF"/>
                  </a:solidFill>
                </a:rPr>
                <a:t>2+</a:t>
              </a:r>
              <a:endParaRPr lang="en-GB" dirty="0">
                <a:ln>
                  <a:solidFill>
                    <a:schemeClr val="tx1"/>
                  </a:solidFill>
                </a:ln>
                <a:solidFill>
                  <a:srgbClr val="0000FF"/>
                </a:solidFill>
              </a:endParaRPr>
            </a:p>
          </p:txBody>
        </p:sp>
        <p:cxnSp>
          <p:nvCxnSpPr>
            <p:cNvPr id="56" name="Straight Connector 55"/>
            <p:cNvCxnSpPr/>
            <p:nvPr/>
          </p:nvCxnSpPr>
          <p:spPr>
            <a:xfrm>
              <a:off x="8388424" y="3212976"/>
              <a:ext cx="0" cy="360040"/>
            </a:xfrm>
            <a:prstGeom prst="line">
              <a:avLst/>
            </a:prstGeom>
            <a:ln w="28575"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6372200" y="1556792"/>
              <a:ext cx="1368152" cy="400110"/>
            </a:xfrm>
            <a:prstGeom prst="rect">
              <a:avLst/>
            </a:prstGeom>
            <a:noFill/>
          </p:spPr>
          <p:txBody>
            <a:bodyPr wrap="square" rtlCol="0">
              <a:spAutoFit/>
            </a:bodyPr>
            <a:lstStyle/>
            <a:p>
              <a:r>
                <a:rPr lang="en-GB" sz="2000" b="1" dirty="0">
                  <a:solidFill>
                    <a:srgbClr val="0000FF"/>
                  </a:solidFill>
                </a:rPr>
                <a:t>35 min</a:t>
              </a:r>
            </a:p>
          </p:txBody>
        </p:sp>
      </p:grpSp>
      <p:sp>
        <p:nvSpPr>
          <p:cNvPr id="78" name="Rectangle 77"/>
          <p:cNvSpPr/>
          <p:nvPr/>
        </p:nvSpPr>
        <p:spPr>
          <a:xfrm>
            <a:off x="2699792" y="5157192"/>
            <a:ext cx="2997307" cy="369332"/>
          </a:xfrm>
          <a:prstGeom prst="rect">
            <a:avLst/>
          </a:prstGeom>
        </p:spPr>
        <p:txBody>
          <a:bodyPr wrap="none">
            <a:spAutoFit/>
          </a:bodyPr>
          <a:lstStyle/>
          <a:p>
            <a:pPr algn="ctr"/>
            <a:r>
              <a:rPr lang="en-US" b="1" i="1" dirty="0">
                <a:latin typeface="Arial"/>
                <a:cs typeface="Arial"/>
              </a:rPr>
              <a:t>(FAPbI</a:t>
            </a:r>
            <a:r>
              <a:rPr lang="en-US" b="1" i="1" baseline="-25000" dirty="0">
                <a:latin typeface="Arial"/>
                <a:cs typeface="Arial"/>
              </a:rPr>
              <a:t>3 </a:t>
            </a:r>
            <a:r>
              <a:rPr lang="en-US" b="1" i="1" dirty="0">
                <a:latin typeface="Arial"/>
                <a:cs typeface="Arial"/>
              </a:rPr>
              <a:t>)</a:t>
            </a:r>
            <a:r>
              <a:rPr lang="en-US" b="1" i="1" baseline="-25000" dirty="0">
                <a:latin typeface="Arial"/>
                <a:cs typeface="Arial"/>
              </a:rPr>
              <a:t>0.85 </a:t>
            </a:r>
            <a:r>
              <a:rPr lang="en-US" b="1" i="1" dirty="0">
                <a:latin typeface="Arial"/>
                <a:cs typeface="Arial"/>
              </a:rPr>
              <a:t>(MAPbBr</a:t>
            </a:r>
            <a:r>
              <a:rPr lang="en-US" b="1" i="1" baseline="-25000" dirty="0">
                <a:latin typeface="Arial"/>
                <a:cs typeface="Arial"/>
              </a:rPr>
              <a:t>3 </a:t>
            </a:r>
            <a:r>
              <a:rPr lang="en-US" b="1" i="1" dirty="0">
                <a:latin typeface="Arial"/>
                <a:cs typeface="Arial"/>
              </a:rPr>
              <a:t>)</a:t>
            </a:r>
            <a:r>
              <a:rPr lang="en-US" b="1" i="1" baseline="-25000" dirty="0">
                <a:latin typeface="Arial"/>
                <a:cs typeface="Arial"/>
              </a:rPr>
              <a:t>0.15</a:t>
            </a:r>
          </a:p>
        </p:txBody>
      </p:sp>
    </p:spTree>
    <p:extLst>
      <p:ext uri="{BB962C8B-B14F-4D97-AF65-F5344CB8AC3E}">
        <p14:creationId xmlns:p14="http://schemas.microsoft.com/office/powerpoint/2010/main" val="1029971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000" dirty="0"/>
              <a:t>Energy shift, intensity changes and </a:t>
            </a:r>
            <a:br>
              <a:rPr lang="en-GB" sz="2000" dirty="0"/>
            </a:br>
            <a:r>
              <a:rPr lang="en-GB" sz="2000" dirty="0"/>
              <a:t>metallic lead</a:t>
            </a:r>
          </a:p>
        </p:txBody>
      </p:sp>
      <p:pic>
        <p:nvPicPr>
          <p:cNvPr id="19" name="Content Placeholder 18" descr="fixed_086_PerMe.eps"/>
          <p:cNvPicPr>
            <a:picLocks noGrp="1"/>
          </p:cNvPicPr>
          <p:nvPr>
            <p:ph idx="1"/>
          </p:nvPr>
        </p:nvPicPr>
        <p:blipFill>
          <a:blip r:embed="rId2">
            <a:extLst>
              <a:ext uri="{28A0092B-C50C-407E-A947-70E740481C1C}">
                <a14:useLocalDpi xmlns:a14="http://schemas.microsoft.com/office/drawing/2010/main" val="0"/>
              </a:ext>
            </a:extLst>
          </a:blip>
          <a:srcRect t="60" b="60"/>
          <a:stretch>
            <a:fillRect/>
          </a:stretch>
        </p:blipFill>
        <p:spPr>
          <a:xfrm>
            <a:off x="4712932" y="1340768"/>
            <a:ext cx="4464496" cy="2586676"/>
          </a:xfrm>
        </p:spPr>
      </p:pic>
      <p:grpSp>
        <p:nvGrpSpPr>
          <p:cNvPr id="26" name="Group 25"/>
          <p:cNvGrpSpPr/>
          <p:nvPr/>
        </p:nvGrpSpPr>
        <p:grpSpPr>
          <a:xfrm>
            <a:off x="179512" y="1484784"/>
            <a:ext cx="4167964" cy="2716580"/>
            <a:chOff x="4860032" y="1412776"/>
            <a:chExt cx="4167964" cy="2716580"/>
          </a:xfrm>
        </p:grpSpPr>
        <p:pic>
          <p:nvPicPr>
            <p:cNvPr id="4" name="Picture 3" descr="IntComp_Pb5d_I4d_Br3d.eps"/>
            <p:cNvPicPr>
              <a:picLocks noChangeAspect="1"/>
            </p:cNvPicPr>
            <p:nvPr/>
          </p:nvPicPr>
          <p:blipFill rotWithShape="1">
            <a:blip r:embed="rId3">
              <a:extLst>
                <a:ext uri="{28A0092B-C50C-407E-A947-70E740481C1C}">
                  <a14:useLocalDpi xmlns:a14="http://schemas.microsoft.com/office/drawing/2010/main" val="0"/>
                </a:ext>
              </a:extLst>
            </a:blip>
            <a:srcRect t="2475" r="6399"/>
            <a:stretch/>
          </p:blipFill>
          <p:spPr>
            <a:xfrm>
              <a:off x="4860032" y="1412776"/>
              <a:ext cx="4167964" cy="2716580"/>
            </a:xfrm>
            <a:prstGeom prst="rect">
              <a:avLst/>
            </a:prstGeom>
          </p:spPr>
        </p:pic>
        <p:sp>
          <p:nvSpPr>
            <p:cNvPr id="8" name="TextBox 7"/>
            <p:cNvSpPr txBox="1"/>
            <p:nvPr/>
          </p:nvSpPr>
          <p:spPr>
            <a:xfrm>
              <a:off x="5691621" y="3604627"/>
              <a:ext cx="486869" cy="341317"/>
            </a:xfrm>
            <a:prstGeom prst="rect">
              <a:avLst/>
            </a:prstGeom>
            <a:noFill/>
          </p:spPr>
          <p:txBody>
            <a:bodyPr wrap="square" rtlCol="0">
              <a:spAutoFit/>
            </a:bodyPr>
            <a:lstStyle/>
            <a:p>
              <a:pPr algn="ctr"/>
              <a:r>
                <a:rPr lang="en-GB" sz="1600" b="1" dirty="0">
                  <a:latin typeface="Arial"/>
                  <a:cs typeface="Arial"/>
                </a:rPr>
                <a:t>on</a:t>
              </a:r>
            </a:p>
          </p:txBody>
        </p:sp>
        <p:sp>
          <p:nvSpPr>
            <p:cNvPr id="9" name="TextBox 8"/>
            <p:cNvSpPr txBox="1"/>
            <p:nvPr/>
          </p:nvSpPr>
          <p:spPr>
            <a:xfrm>
              <a:off x="8028437" y="3604627"/>
              <a:ext cx="486869" cy="341317"/>
            </a:xfrm>
            <a:prstGeom prst="rect">
              <a:avLst/>
            </a:prstGeom>
            <a:noFill/>
          </p:spPr>
          <p:txBody>
            <a:bodyPr wrap="square" rtlCol="0">
              <a:spAutoFit/>
            </a:bodyPr>
            <a:lstStyle/>
            <a:p>
              <a:pPr algn="ctr"/>
              <a:r>
                <a:rPr lang="en-GB" sz="1600" b="1" dirty="0">
                  <a:latin typeface="Arial"/>
                  <a:cs typeface="Arial"/>
                </a:rPr>
                <a:t>off</a:t>
              </a:r>
            </a:p>
          </p:txBody>
        </p:sp>
        <p:pic>
          <p:nvPicPr>
            <p:cNvPr id="12" name="Picture 11" descr="ShiftComp_Pb5d_I4d_Br3d.eps"/>
            <p:cNvPicPr>
              <a:picLocks noChangeAspect="1"/>
            </p:cNvPicPr>
            <p:nvPr/>
          </p:nvPicPr>
          <p:blipFill rotWithShape="1">
            <a:blip r:embed="rId4">
              <a:extLst>
                <a:ext uri="{28A0092B-C50C-407E-A947-70E740481C1C}">
                  <a14:useLocalDpi xmlns:a14="http://schemas.microsoft.com/office/drawing/2010/main" val="0"/>
                </a:ext>
              </a:extLst>
            </a:blip>
            <a:srcRect l="44419" t="47898" r="39445" b="28628"/>
            <a:stretch/>
          </p:blipFill>
          <p:spPr>
            <a:xfrm>
              <a:off x="6021566" y="1574561"/>
              <a:ext cx="943745" cy="858863"/>
            </a:xfrm>
            <a:prstGeom prst="rect">
              <a:avLst/>
            </a:prstGeom>
          </p:spPr>
        </p:pic>
        <p:sp>
          <p:nvSpPr>
            <p:cNvPr id="15" name="TextBox 14"/>
            <p:cNvSpPr txBox="1"/>
            <p:nvPr/>
          </p:nvSpPr>
          <p:spPr>
            <a:xfrm>
              <a:off x="5436096" y="3864121"/>
              <a:ext cx="3528392" cy="246221"/>
            </a:xfrm>
            <a:prstGeom prst="rect">
              <a:avLst/>
            </a:prstGeom>
            <a:solidFill>
              <a:schemeClr val="bg1"/>
            </a:solidFill>
          </p:spPr>
          <p:txBody>
            <a:bodyPr wrap="square" lIns="0" tIns="0" rIns="0" bIns="0" rtlCol="0">
              <a:spAutoFit/>
            </a:bodyPr>
            <a:lstStyle/>
            <a:p>
              <a:pPr algn="ctr"/>
              <a:r>
                <a:rPr lang="en-GB" sz="1600" dirty="0"/>
                <a:t>Time (minutes)</a:t>
              </a:r>
            </a:p>
          </p:txBody>
        </p:sp>
        <p:sp>
          <p:nvSpPr>
            <p:cNvPr id="21" name="TextBox 20"/>
            <p:cNvSpPr txBox="1"/>
            <p:nvPr/>
          </p:nvSpPr>
          <p:spPr>
            <a:xfrm rot="16200000">
              <a:off x="3975031" y="2441793"/>
              <a:ext cx="2160240" cy="246221"/>
            </a:xfrm>
            <a:prstGeom prst="rect">
              <a:avLst/>
            </a:prstGeom>
            <a:solidFill>
              <a:schemeClr val="bg1"/>
            </a:solidFill>
          </p:spPr>
          <p:txBody>
            <a:bodyPr wrap="square" lIns="0" tIns="0" rIns="0" bIns="0" rtlCol="0">
              <a:spAutoFit/>
            </a:bodyPr>
            <a:lstStyle/>
            <a:p>
              <a:pPr algn="ctr"/>
              <a:r>
                <a:rPr lang="en-GB" sz="1600" dirty="0"/>
                <a:t>Intensity (normalised)</a:t>
              </a:r>
            </a:p>
          </p:txBody>
        </p:sp>
      </p:grpSp>
      <p:grpSp>
        <p:nvGrpSpPr>
          <p:cNvPr id="13" name="Group 12"/>
          <p:cNvGrpSpPr/>
          <p:nvPr/>
        </p:nvGrpSpPr>
        <p:grpSpPr>
          <a:xfrm>
            <a:off x="0" y="4183440"/>
            <a:ext cx="4452900" cy="2708439"/>
            <a:chOff x="323528" y="1420917"/>
            <a:chExt cx="4452900" cy="2708439"/>
          </a:xfrm>
        </p:grpSpPr>
        <p:pic>
          <p:nvPicPr>
            <p:cNvPr id="5" name="Picture 4" descr="ShiftComp_Pb5d_I4d_Br3d.eps"/>
            <p:cNvPicPr>
              <a:picLocks noChangeAspect="1"/>
            </p:cNvPicPr>
            <p:nvPr/>
          </p:nvPicPr>
          <p:blipFill rotWithShape="1">
            <a:blip r:embed="rId4">
              <a:extLst>
                <a:ext uri="{28A0092B-C50C-407E-A947-70E740481C1C}">
                  <a14:useLocalDpi xmlns:a14="http://schemas.microsoft.com/office/drawing/2010/main" val="0"/>
                </a:ext>
              </a:extLst>
            </a:blip>
            <a:srcRect t="2767"/>
            <a:stretch/>
          </p:blipFill>
          <p:spPr>
            <a:xfrm>
              <a:off x="323528" y="1420917"/>
              <a:ext cx="4452900" cy="2708439"/>
            </a:xfrm>
            <a:prstGeom prst="rect">
              <a:avLst/>
            </a:prstGeom>
          </p:spPr>
        </p:pic>
        <p:sp>
          <p:nvSpPr>
            <p:cNvPr id="10" name="TextBox 9"/>
            <p:cNvSpPr txBox="1"/>
            <p:nvPr/>
          </p:nvSpPr>
          <p:spPr>
            <a:xfrm>
              <a:off x="1239623" y="3607139"/>
              <a:ext cx="486869" cy="341317"/>
            </a:xfrm>
            <a:prstGeom prst="rect">
              <a:avLst/>
            </a:prstGeom>
            <a:noFill/>
          </p:spPr>
          <p:txBody>
            <a:bodyPr wrap="square" rtlCol="0">
              <a:spAutoFit/>
            </a:bodyPr>
            <a:lstStyle/>
            <a:p>
              <a:pPr algn="ctr"/>
              <a:r>
                <a:rPr lang="en-GB" sz="1600" b="1" dirty="0">
                  <a:latin typeface="Arial"/>
                  <a:cs typeface="Arial"/>
                </a:rPr>
                <a:t>on</a:t>
              </a:r>
            </a:p>
          </p:txBody>
        </p:sp>
        <p:sp>
          <p:nvSpPr>
            <p:cNvPr id="11" name="TextBox 10"/>
            <p:cNvSpPr txBox="1"/>
            <p:nvPr/>
          </p:nvSpPr>
          <p:spPr>
            <a:xfrm>
              <a:off x="3641027" y="3607139"/>
              <a:ext cx="486869" cy="341317"/>
            </a:xfrm>
            <a:prstGeom prst="rect">
              <a:avLst/>
            </a:prstGeom>
            <a:noFill/>
          </p:spPr>
          <p:txBody>
            <a:bodyPr wrap="square" rtlCol="0">
              <a:spAutoFit/>
            </a:bodyPr>
            <a:lstStyle/>
            <a:p>
              <a:pPr algn="ctr"/>
              <a:r>
                <a:rPr lang="en-GB" sz="1600" b="1" dirty="0">
                  <a:latin typeface="Arial"/>
                  <a:cs typeface="Arial"/>
                </a:rPr>
                <a:t>off</a:t>
              </a:r>
            </a:p>
          </p:txBody>
        </p:sp>
        <p:pic>
          <p:nvPicPr>
            <p:cNvPr id="16" name="Picture 15" descr="ShiftComp_Pb5d_I4d_Br3d.eps"/>
            <p:cNvPicPr>
              <a:picLocks noChangeAspect="1"/>
            </p:cNvPicPr>
            <p:nvPr/>
          </p:nvPicPr>
          <p:blipFill rotWithShape="1">
            <a:blip r:embed="rId4">
              <a:extLst>
                <a:ext uri="{28A0092B-C50C-407E-A947-70E740481C1C}">
                  <a14:useLocalDpi xmlns:a14="http://schemas.microsoft.com/office/drawing/2010/main" val="0"/>
                </a:ext>
              </a:extLst>
            </a:blip>
            <a:srcRect l="44419" t="47898" r="39445" b="28628"/>
            <a:stretch/>
          </p:blipFill>
          <p:spPr>
            <a:xfrm>
              <a:off x="2184148" y="2638064"/>
              <a:ext cx="943745" cy="858863"/>
            </a:xfrm>
            <a:prstGeom prst="rect">
              <a:avLst/>
            </a:prstGeom>
          </p:spPr>
        </p:pic>
        <p:sp>
          <p:nvSpPr>
            <p:cNvPr id="14" name="TextBox 13"/>
            <p:cNvSpPr txBox="1"/>
            <p:nvPr/>
          </p:nvSpPr>
          <p:spPr>
            <a:xfrm>
              <a:off x="1043608" y="3864121"/>
              <a:ext cx="3528392" cy="246221"/>
            </a:xfrm>
            <a:prstGeom prst="rect">
              <a:avLst/>
            </a:prstGeom>
            <a:solidFill>
              <a:schemeClr val="bg1"/>
            </a:solidFill>
          </p:spPr>
          <p:txBody>
            <a:bodyPr wrap="square" lIns="0" tIns="0" rIns="0" bIns="0" rtlCol="0">
              <a:spAutoFit/>
            </a:bodyPr>
            <a:lstStyle/>
            <a:p>
              <a:pPr algn="ctr"/>
              <a:r>
                <a:rPr lang="en-GB" sz="1600" dirty="0"/>
                <a:t>Time (minutes)</a:t>
              </a:r>
            </a:p>
          </p:txBody>
        </p:sp>
        <p:sp>
          <p:nvSpPr>
            <p:cNvPr id="23" name="TextBox 22"/>
            <p:cNvSpPr txBox="1"/>
            <p:nvPr/>
          </p:nvSpPr>
          <p:spPr>
            <a:xfrm rot="16200000">
              <a:off x="-561473" y="2441794"/>
              <a:ext cx="2160240" cy="246221"/>
            </a:xfrm>
            <a:prstGeom prst="rect">
              <a:avLst/>
            </a:prstGeom>
            <a:solidFill>
              <a:schemeClr val="bg1"/>
            </a:solidFill>
          </p:spPr>
          <p:txBody>
            <a:bodyPr wrap="square" lIns="0" tIns="0" rIns="0" bIns="0" rtlCol="0">
              <a:spAutoFit/>
            </a:bodyPr>
            <a:lstStyle/>
            <a:p>
              <a:pPr algn="ctr"/>
              <a:r>
                <a:rPr lang="en-GB" sz="1600" dirty="0"/>
                <a:t>ΔE (eV)</a:t>
              </a:r>
            </a:p>
          </p:txBody>
        </p:sp>
      </p:grpSp>
      <p:grpSp>
        <p:nvGrpSpPr>
          <p:cNvPr id="27" name="Group 26"/>
          <p:cNvGrpSpPr/>
          <p:nvPr/>
        </p:nvGrpSpPr>
        <p:grpSpPr>
          <a:xfrm>
            <a:off x="4640925" y="1556792"/>
            <a:ext cx="4104455" cy="2448272"/>
            <a:chOff x="251521" y="4293096"/>
            <a:chExt cx="4104455" cy="2448272"/>
          </a:xfrm>
        </p:grpSpPr>
        <p:sp>
          <p:nvSpPr>
            <p:cNvPr id="20" name="TextBox 19"/>
            <p:cNvSpPr txBox="1"/>
            <p:nvPr/>
          </p:nvSpPr>
          <p:spPr>
            <a:xfrm>
              <a:off x="899592" y="6495147"/>
              <a:ext cx="3456384" cy="246221"/>
            </a:xfrm>
            <a:prstGeom prst="rect">
              <a:avLst/>
            </a:prstGeom>
            <a:solidFill>
              <a:schemeClr val="bg1"/>
            </a:solidFill>
          </p:spPr>
          <p:txBody>
            <a:bodyPr wrap="square" lIns="0" tIns="0" rIns="0" bIns="0" rtlCol="0">
              <a:spAutoFit/>
            </a:bodyPr>
            <a:lstStyle/>
            <a:p>
              <a:pPr algn="ctr"/>
              <a:r>
                <a:rPr lang="en-GB" sz="1600" dirty="0"/>
                <a:t>Time (minutes)</a:t>
              </a:r>
            </a:p>
          </p:txBody>
        </p:sp>
        <p:sp>
          <p:nvSpPr>
            <p:cNvPr id="22" name="TextBox 21"/>
            <p:cNvSpPr txBox="1"/>
            <p:nvPr/>
          </p:nvSpPr>
          <p:spPr>
            <a:xfrm rot="16200000">
              <a:off x="-705488" y="5250105"/>
              <a:ext cx="2160240" cy="246221"/>
            </a:xfrm>
            <a:prstGeom prst="rect">
              <a:avLst/>
            </a:prstGeom>
            <a:solidFill>
              <a:schemeClr val="bg1"/>
            </a:solidFill>
          </p:spPr>
          <p:txBody>
            <a:bodyPr wrap="square" lIns="0" tIns="0" rIns="0" bIns="0" rtlCol="0">
              <a:spAutoFit/>
            </a:bodyPr>
            <a:lstStyle/>
            <a:p>
              <a:pPr algn="ctr"/>
              <a:r>
                <a:rPr lang="en-GB" sz="1600" dirty="0"/>
                <a:t>Intensity  Pb</a:t>
              </a:r>
              <a:r>
                <a:rPr lang="en-GB" sz="1600" baseline="30000" dirty="0"/>
                <a:t>0</a:t>
              </a:r>
              <a:r>
                <a:rPr lang="en-GB" sz="1600" dirty="0"/>
                <a:t> (%)</a:t>
              </a:r>
            </a:p>
          </p:txBody>
        </p:sp>
        <p:sp>
          <p:nvSpPr>
            <p:cNvPr id="24" name="TextBox 23"/>
            <p:cNvSpPr txBox="1"/>
            <p:nvPr/>
          </p:nvSpPr>
          <p:spPr>
            <a:xfrm>
              <a:off x="971600" y="6251803"/>
              <a:ext cx="486869" cy="341317"/>
            </a:xfrm>
            <a:prstGeom prst="rect">
              <a:avLst/>
            </a:prstGeom>
            <a:noFill/>
          </p:spPr>
          <p:txBody>
            <a:bodyPr wrap="square" rtlCol="0">
              <a:spAutoFit/>
            </a:bodyPr>
            <a:lstStyle/>
            <a:p>
              <a:pPr algn="ctr"/>
              <a:r>
                <a:rPr lang="en-GB" sz="1600" b="1" dirty="0">
                  <a:latin typeface="Arial"/>
                  <a:cs typeface="Arial"/>
                </a:rPr>
                <a:t>on</a:t>
              </a:r>
            </a:p>
          </p:txBody>
        </p:sp>
        <p:sp>
          <p:nvSpPr>
            <p:cNvPr id="25" name="TextBox 24"/>
            <p:cNvSpPr txBox="1"/>
            <p:nvPr/>
          </p:nvSpPr>
          <p:spPr>
            <a:xfrm>
              <a:off x="2512776" y="6262603"/>
              <a:ext cx="486869" cy="341317"/>
            </a:xfrm>
            <a:prstGeom prst="rect">
              <a:avLst/>
            </a:prstGeom>
            <a:noFill/>
          </p:spPr>
          <p:txBody>
            <a:bodyPr wrap="square" rtlCol="0">
              <a:spAutoFit/>
            </a:bodyPr>
            <a:lstStyle/>
            <a:p>
              <a:pPr algn="ctr"/>
              <a:r>
                <a:rPr lang="en-GB" sz="1600" b="1" dirty="0">
                  <a:latin typeface="Arial"/>
                  <a:cs typeface="Arial"/>
                </a:rPr>
                <a:t>off</a:t>
              </a:r>
            </a:p>
          </p:txBody>
        </p:sp>
      </p:grpSp>
      <p:sp>
        <p:nvSpPr>
          <p:cNvPr id="29" name="Rectangle 28"/>
          <p:cNvSpPr/>
          <p:nvPr/>
        </p:nvSpPr>
        <p:spPr>
          <a:xfrm>
            <a:off x="5868144" y="6488668"/>
            <a:ext cx="2997307" cy="369332"/>
          </a:xfrm>
          <a:prstGeom prst="rect">
            <a:avLst/>
          </a:prstGeom>
        </p:spPr>
        <p:txBody>
          <a:bodyPr wrap="none">
            <a:spAutoFit/>
          </a:bodyPr>
          <a:lstStyle/>
          <a:p>
            <a:pPr algn="ctr"/>
            <a:r>
              <a:rPr lang="en-US" b="1" i="1" dirty="0">
                <a:latin typeface="Arial"/>
                <a:cs typeface="Arial"/>
              </a:rPr>
              <a:t>(FAPbI</a:t>
            </a:r>
            <a:r>
              <a:rPr lang="en-US" b="1" i="1" baseline="-25000" dirty="0">
                <a:latin typeface="Arial"/>
                <a:cs typeface="Arial"/>
              </a:rPr>
              <a:t>3 </a:t>
            </a:r>
            <a:r>
              <a:rPr lang="en-US" b="1" i="1" dirty="0">
                <a:latin typeface="Arial"/>
                <a:cs typeface="Arial"/>
              </a:rPr>
              <a:t>)</a:t>
            </a:r>
            <a:r>
              <a:rPr lang="en-US" b="1" i="1" baseline="-25000" dirty="0">
                <a:latin typeface="Arial"/>
                <a:cs typeface="Arial"/>
              </a:rPr>
              <a:t>0.85 </a:t>
            </a:r>
            <a:r>
              <a:rPr lang="en-US" b="1" i="1" dirty="0">
                <a:latin typeface="Arial"/>
                <a:cs typeface="Arial"/>
              </a:rPr>
              <a:t>(MAPbBr</a:t>
            </a:r>
            <a:r>
              <a:rPr lang="en-US" b="1" i="1" baseline="-25000" dirty="0">
                <a:latin typeface="Arial"/>
                <a:cs typeface="Arial"/>
              </a:rPr>
              <a:t>3 </a:t>
            </a:r>
            <a:r>
              <a:rPr lang="en-US" b="1" i="1" dirty="0">
                <a:latin typeface="Arial"/>
                <a:cs typeface="Arial"/>
              </a:rPr>
              <a:t>)</a:t>
            </a:r>
            <a:r>
              <a:rPr lang="en-US" b="1" i="1" baseline="-25000" dirty="0">
                <a:latin typeface="Arial"/>
                <a:cs typeface="Arial"/>
              </a:rPr>
              <a:t>0.15</a:t>
            </a:r>
          </a:p>
        </p:txBody>
      </p:sp>
      <p:grpSp>
        <p:nvGrpSpPr>
          <p:cNvPr id="30" name="Group 29"/>
          <p:cNvGrpSpPr/>
          <p:nvPr/>
        </p:nvGrpSpPr>
        <p:grpSpPr>
          <a:xfrm>
            <a:off x="8460432" y="4797152"/>
            <a:ext cx="432048" cy="360040"/>
            <a:chOff x="6660232" y="3356992"/>
            <a:chExt cx="432048" cy="360040"/>
          </a:xfrm>
        </p:grpSpPr>
        <p:sp>
          <p:nvSpPr>
            <p:cNvPr id="31" name="Oval 30"/>
            <p:cNvSpPr/>
            <p:nvPr/>
          </p:nvSpPr>
          <p:spPr>
            <a:xfrm>
              <a:off x="6660232" y="3356992"/>
              <a:ext cx="432048" cy="360040"/>
            </a:xfrm>
            <a:prstGeom prst="ellipse">
              <a:avLst/>
            </a:prstGeom>
            <a:solidFill>
              <a:srgbClr val="48AB00"/>
            </a:solidFill>
            <a:ln w="28575" cmpd="sng">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kern="1200" cap="none" normalizeH="0" baseline="0">
                <a:ln>
                  <a:noFill/>
                </a:ln>
                <a:solidFill>
                  <a:schemeClr val="tx1"/>
                </a:solidFill>
                <a:effectLst/>
                <a:latin typeface="Arial" charset="0"/>
                <a:ea typeface="ＭＳ Ｐゴシック" charset="-128"/>
                <a:cs typeface="ＭＳ Ｐゴシック" charset="-128"/>
              </a:endParaRPr>
            </a:p>
          </p:txBody>
        </p:sp>
        <p:sp>
          <p:nvSpPr>
            <p:cNvPr id="32" name="TextBox 31"/>
            <p:cNvSpPr txBox="1"/>
            <p:nvPr/>
          </p:nvSpPr>
          <p:spPr>
            <a:xfrm>
              <a:off x="6660232" y="3356992"/>
              <a:ext cx="432048" cy="338554"/>
            </a:xfrm>
            <a:prstGeom prst="rect">
              <a:avLst/>
            </a:prstGeom>
            <a:noFill/>
          </p:spPr>
          <p:txBody>
            <a:bodyPr wrap="square" rtlCol="0">
              <a:spAutoFit/>
            </a:bodyPr>
            <a:lstStyle/>
            <a:p>
              <a:r>
                <a:rPr lang="en-GB" sz="1600" kern="1200" dirty="0"/>
                <a:t>Br</a:t>
              </a:r>
              <a:r>
                <a:rPr lang="en-GB" sz="1800" kern="1200" baseline="36000" dirty="0"/>
                <a:t>-</a:t>
              </a:r>
            </a:p>
          </p:txBody>
        </p:sp>
      </p:grpSp>
      <p:grpSp>
        <p:nvGrpSpPr>
          <p:cNvPr id="33" name="Group 32"/>
          <p:cNvGrpSpPr/>
          <p:nvPr/>
        </p:nvGrpSpPr>
        <p:grpSpPr>
          <a:xfrm>
            <a:off x="8460432" y="5229200"/>
            <a:ext cx="504056" cy="360040"/>
            <a:chOff x="6660232" y="3501008"/>
            <a:chExt cx="504056" cy="360040"/>
          </a:xfrm>
          <a:solidFill>
            <a:srgbClr val="FF00FF"/>
          </a:solidFill>
          <a:scene3d>
            <a:camera prst="obliqueTopRight"/>
            <a:lightRig rig="threePt" dir="t"/>
          </a:scene3d>
        </p:grpSpPr>
        <p:sp>
          <p:nvSpPr>
            <p:cNvPr id="34" name="Oval 33"/>
            <p:cNvSpPr/>
            <p:nvPr/>
          </p:nvSpPr>
          <p:spPr>
            <a:xfrm>
              <a:off x="6660232" y="3501008"/>
              <a:ext cx="432048" cy="360040"/>
            </a:xfrm>
            <a:prstGeom prst="ellipse">
              <a:avLst/>
            </a:prstGeom>
            <a:grpFill/>
            <a:ln w="28575" cmpd="sng">
              <a:no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kern="1200" cap="none" normalizeH="0" baseline="0">
                <a:ln>
                  <a:noFill/>
                </a:ln>
                <a:solidFill>
                  <a:schemeClr val="tx1"/>
                </a:solidFill>
                <a:effectLst/>
                <a:latin typeface="Arial" charset="0"/>
                <a:ea typeface="ＭＳ Ｐゴシック" charset="-128"/>
                <a:cs typeface="ＭＳ Ｐゴシック" charset="-128"/>
              </a:endParaRPr>
            </a:p>
          </p:txBody>
        </p:sp>
        <p:sp>
          <p:nvSpPr>
            <p:cNvPr id="35" name="TextBox 34"/>
            <p:cNvSpPr txBox="1"/>
            <p:nvPr/>
          </p:nvSpPr>
          <p:spPr>
            <a:xfrm>
              <a:off x="6732240" y="3522494"/>
              <a:ext cx="432048" cy="338554"/>
            </a:xfrm>
            <a:prstGeom prst="rect">
              <a:avLst/>
            </a:prstGeom>
            <a:noFill/>
            <a:ln>
              <a:noFill/>
            </a:ln>
          </p:spPr>
          <p:txBody>
            <a:bodyPr wrap="square" rtlCol="0">
              <a:spAutoFit/>
            </a:bodyPr>
            <a:lstStyle/>
            <a:p>
              <a:r>
                <a:rPr lang="en-GB" sz="1600" kern="1200" dirty="0"/>
                <a:t>I</a:t>
              </a:r>
              <a:r>
                <a:rPr lang="en-GB" sz="1800" kern="1200" baseline="36000" dirty="0"/>
                <a:t>-</a:t>
              </a:r>
            </a:p>
          </p:txBody>
        </p:sp>
      </p:grpSp>
      <p:cxnSp>
        <p:nvCxnSpPr>
          <p:cNvPr id="36" name="Straight Arrow Connector 35"/>
          <p:cNvCxnSpPr/>
          <p:nvPr/>
        </p:nvCxnSpPr>
        <p:spPr bwMode="auto">
          <a:xfrm>
            <a:off x="8672788" y="5329168"/>
            <a:ext cx="3668" cy="476096"/>
          </a:xfrm>
          <a:prstGeom prst="straightConnector1">
            <a:avLst/>
          </a:prstGeom>
          <a:solidFill>
            <a:schemeClr val="accent1"/>
          </a:solidFill>
          <a:ln w="28575" cap="flat" cmpd="sng" algn="ctr">
            <a:solidFill>
              <a:srgbClr val="FF00FF"/>
            </a:solidFill>
            <a:prstDash val="solid"/>
            <a:round/>
            <a:headEnd type="none" w="med" len="med"/>
            <a:tailEnd type="triangle"/>
          </a:ln>
          <a:effectLst/>
        </p:spPr>
      </p:cxnSp>
      <p:cxnSp>
        <p:nvCxnSpPr>
          <p:cNvPr id="37" name="Straight Arrow Connector 36"/>
          <p:cNvCxnSpPr/>
          <p:nvPr/>
        </p:nvCxnSpPr>
        <p:spPr bwMode="auto">
          <a:xfrm flipV="1">
            <a:off x="8676456" y="4581128"/>
            <a:ext cx="0" cy="288032"/>
          </a:xfrm>
          <a:prstGeom prst="straightConnector1">
            <a:avLst/>
          </a:prstGeom>
          <a:solidFill>
            <a:schemeClr val="accent1"/>
          </a:solidFill>
          <a:ln w="28575" cap="flat" cmpd="sng" algn="ctr">
            <a:solidFill>
              <a:srgbClr val="48AB00"/>
            </a:solidFill>
            <a:prstDash val="solid"/>
            <a:round/>
            <a:headEnd type="none" w="med" len="med"/>
            <a:tailEnd type="triangle"/>
          </a:ln>
          <a:effectLst/>
        </p:spPr>
      </p:cxnSp>
      <p:sp>
        <p:nvSpPr>
          <p:cNvPr id="38" name="Oval 37"/>
          <p:cNvSpPr/>
          <p:nvPr/>
        </p:nvSpPr>
        <p:spPr>
          <a:xfrm>
            <a:off x="6156176" y="4941168"/>
            <a:ext cx="555490" cy="445130"/>
          </a:xfrm>
          <a:prstGeom prst="ellipse">
            <a:avLst/>
          </a:prstGeom>
          <a:solidFill>
            <a:srgbClr val="00FFFF"/>
          </a:solidFill>
          <a:ln w="28575" cmpd="sng">
            <a:noFill/>
          </a:ln>
          <a:scene3d>
            <a:camera prst="obliqueTopRigh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kern="1200" cap="none" normalizeH="0" baseline="0">
              <a:ln>
                <a:noFill/>
              </a:ln>
              <a:effectLst/>
              <a:latin typeface="Arial" charset="0"/>
              <a:ea typeface="ＭＳ Ｐゴシック" charset="-128"/>
              <a:cs typeface="ＭＳ Ｐゴシック" charset="-128"/>
            </a:endParaRPr>
          </a:p>
        </p:txBody>
      </p:sp>
      <p:sp>
        <p:nvSpPr>
          <p:cNvPr id="39" name="TextBox 38"/>
          <p:cNvSpPr txBox="1"/>
          <p:nvPr/>
        </p:nvSpPr>
        <p:spPr>
          <a:xfrm>
            <a:off x="6176750" y="4962654"/>
            <a:ext cx="555490" cy="338554"/>
          </a:xfrm>
          <a:prstGeom prst="rect">
            <a:avLst/>
          </a:prstGeom>
          <a:noFill/>
          <a:ln>
            <a:noFill/>
          </a:ln>
          <a:scene3d>
            <a:camera prst="obliqueTopRight"/>
            <a:lightRig rig="threePt" dir="t"/>
          </a:scene3d>
        </p:spPr>
        <p:txBody>
          <a:bodyPr wrap="square" rtlCol="0">
            <a:spAutoFit/>
          </a:bodyPr>
          <a:lstStyle/>
          <a:p>
            <a:r>
              <a:rPr lang="en-GB" sz="1600" dirty="0">
                <a:solidFill>
                  <a:srgbClr val="000000"/>
                </a:solidFill>
              </a:rPr>
              <a:t>Pb</a:t>
            </a:r>
            <a:r>
              <a:rPr lang="en-GB" sz="1600" baseline="30000" dirty="0">
                <a:solidFill>
                  <a:srgbClr val="000000"/>
                </a:solidFill>
              </a:rPr>
              <a:t>0</a:t>
            </a:r>
            <a:endParaRPr lang="en-GB" sz="1800" kern="1200" baseline="36000" dirty="0">
              <a:solidFill>
                <a:srgbClr val="000000"/>
              </a:solidFill>
            </a:endParaRPr>
          </a:p>
        </p:txBody>
      </p:sp>
      <p:grpSp>
        <p:nvGrpSpPr>
          <p:cNvPr id="40" name="Group 39"/>
          <p:cNvGrpSpPr/>
          <p:nvPr/>
        </p:nvGrpSpPr>
        <p:grpSpPr>
          <a:xfrm>
            <a:off x="6804248" y="4293096"/>
            <a:ext cx="1633880" cy="2160240"/>
            <a:chOff x="6804248" y="4293096"/>
            <a:chExt cx="1633880" cy="2160240"/>
          </a:xfrm>
        </p:grpSpPr>
        <p:pic>
          <p:nvPicPr>
            <p:cNvPr id="41" name="Picture 40"/>
            <p:cNvPicPr>
              <a:picLocks noChangeAspect="1"/>
            </p:cNvPicPr>
            <p:nvPr/>
          </p:nvPicPr>
          <p:blipFill rotWithShape="1">
            <a:blip r:embed="rId5"/>
            <a:srcRect l="69056" b="58541"/>
            <a:stretch/>
          </p:blipFill>
          <p:spPr>
            <a:xfrm>
              <a:off x="6804248" y="4293096"/>
              <a:ext cx="1633880" cy="2088613"/>
            </a:xfrm>
            <a:prstGeom prst="rect">
              <a:avLst/>
            </a:prstGeom>
          </p:spPr>
        </p:pic>
        <p:sp>
          <p:nvSpPr>
            <p:cNvPr id="42" name="Oval 41"/>
            <p:cNvSpPr/>
            <p:nvPr/>
          </p:nvSpPr>
          <p:spPr>
            <a:xfrm>
              <a:off x="7020272" y="4365104"/>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7145238" y="5182592"/>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842677" y="5348278"/>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452320" y="4365104"/>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863433" y="4359250"/>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948264" y="5877272"/>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053808" y="5838800"/>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985321" y="4357868"/>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6817092" y="4380010"/>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7667360" y="4694800"/>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7164288" y="4653136"/>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196917" y="4699100"/>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8188275" y="4627736"/>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8213921" y="4672193"/>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8213921" y="5116693"/>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414220" y="4371454"/>
              <a:ext cx="72008" cy="72008"/>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8" name="Group 57"/>
            <p:cNvGrpSpPr/>
            <p:nvPr/>
          </p:nvGrpSpPr>
          <p:grpSpPr>
            <a:xfrm>
              <a:off x="7740352" y="6093296"/>
              <a:ext cx="360040" cy="360040"/>
              <a:chOff x="9828584" y="5301208"/>
              <a:chExt cx="360040" cy="360040"/>
            </a:xfrm>
          </p:grpSpPr>
          <p:sp>
            <p:nvSpPr>
              <p:cNvPr id="68" name="Oval 67"/>
              <p:cNvSpPr/>
              <p:nvPr/>
            </p:nvSpPr>
            <p:spPr>
              <a:xfrm>
                <a:off x="9828584" y="5373216"/>
                <a:ext cx="288032" cy="288032"/>
              </a:xfrm>
              <a:prstGeom prst="ellipse">
                <a:avLst/>
              </a:prstGeom>
              <a:solidFill>
                <a:srgbClr val="FFFFFF"/>
              </a:solidFill>
              <a:ln w="28575" cmpd="sng">
                <a:solidFill>
                  <a:srgbClr val="FF0000"/>
                </a:solidFill>
              </a:ln>
              <a:scene3d>
                <a:camera prst="obliqueTopRigh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kern="1200" cap="none" normalizeH="0" baseline="0">
                  <a:ln>
                    <a:noFill/>
                  </a:ln>
                  <a:effectLst/>
                  <a:latin typeface="Arial" charset="0"/>
                  <a:ea typeface="ＭＳ Ｐゴシック" charset="-128"/>
                  <a:cs typeface="ＭＳ Ｐゴシック" charset="-128"/>
                </a:endParaRPr>
              </a:p>
            </p:txBody>
          </p:sp>
          <p:sp>
            <p:nvSpPr>
              <p:cNvPr id="69" name="TextBox 68"/>
              <p:cNvSpPr txBox="1"/>
              <p:nvPr/>
            </p:nvSpPr>
            <p:spPr>
              <a:xfrm>
                <a:off x="9828584" y="5301208"/>
                <a:ext cx="360040" cy="338554"/>
              </a:xfrm>
              <a:prstGeom prst="rect">
                <a:avLst/>
              </a:prstGeom>
              <a:noFill/>
              <a:ln>
                <a:noFill/>
              </a:ln>
              <a:scene3d>
                <a:camera prst="obliqueTopRight"/>
                <a:lightRig rig="threePt" dir="t"/>
              </a:scene3d>
            </p:spPr>
            <p:txBody>
              <a:bodyPr wrap="square" rtlCol="0">
                <a:spAutoFit/>
              </a:bodyPr>
              <a:lstStyle/>
              <a:p>
                <a:r>
                  <a:rPr lang="en-GB" sz="1600" dirty="0">
                    <a:solidFill>
                      <a:srgbClr val="000000"/>
                    </a:solidFill>
                  </a:rPr>
                  <a:t>e</a:t>
                </a:r>
                <a:r>
                  <a:rPr lang="en-GB" sz="1600" baseline="30000" dirty="0">
                    <a:solidFill>
                      <a:srgbClr val="000000"/>
                    </a:solidFill>
                  </a:rPr>
                  <a:t>-</a:t>
                </a:r>
                <a:endParaRPr lang="en-GB" baseline="36000" dirty="0">
                  <a:solidFill>
                    <a:srgbClr val="000000"/>
                  </a:solidFill>
                </a:endParaRPr>
              </a:p>
            </p:txBody>
          </p:sp>
        </p:grpSp>
        <p:grpSp>
          <p:nvGrpSpPr>
            <p:cNvPr id="59" name="Group 58"/>
            <p:cNvGrpSpPr/>
            <p:nvPr/>
          </p:nvGrpSpPr>
          <p:grpSpPr>
            <a:xfrm>
              <a:off x="6876256" y="6093296"/>
              <a:ext cx="360040" cy="360040"/>
              <a:chOff x="9828584" y="5301208"/>
              <a:chExt cx="360040" cy="360040"/>
            </a:xfrm>
          </p:grpSpPr>
          <p:sp>
            <p:nvSpPr>
              <p:cNvPr id="66" name="Oval 65"/>
              <p:cNvSpPr/>
              <p:nvPr/>
            </p:nvSpPr>
            <p:spPr>
              <a:xfrm>
                <a:off x="9828584" y="5373216"/>
                <a:ext cx="288032" cy="288032"/>
              </a:xfrm>
              <a:prstGeom prst="ellipse">
                <a:avLst/>
              </a:prstGeom>
              <a:solidFill>
                <a:srgbClr val="FFFFFF"/>
              </a:solidFill>
              <a:ln w="28575" cmpd="sng">
                <a:solidFill>
                  <a:srgbClr val="FF0000"/>
                </a:solidFill>
              </a:ln>
              <a:scene3d>
                <a:camera prst="obliqueTopRigh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kern="1200" cap="none" normalizeH="0" baseline="0">
                  <a:ln>
                    <a:noFill/>
                  </a:ln>
                  <a:effectLst/>
                  <a:latin typeface="Arial" charset="0"/>
                  <a:ea typeface="ＭＳ Ｐゴシック" charset="-128"/>
                  <a:cs typeface="ＭＳ Ｐゴシック" charset="-128"/>
                </a:endParaRPr>
              </a:p>
            </p:txBody>
          </p:sp>
          <p:sp>
            <p:nvSpPr>
              <p:cNvPr id="67" name="TextBox 66"/>
              <p:cNvSpPr txBox="1"/>
              <p:nvPr/>
            </p:nvSpPr>
            <p:spPr>
              <a:xfrm>
                <a:off x="9828584" y="5301208"/>
                <a:ext cx="360040" cy="338554"/>
              </a:xfrm>
              <a:prstGeom prst="rect">
                <a:avLst/>
              </a:prstGeom>
              <a:noFill/>
              <a:ln>
                <a:noFill/>
              </a:ln>
              <a:scene3d>
                <a:camera prst="obliqueTopRight"/>
                <a:lightRig rig="threePt" dir="t"/>
              </a:scene3d>
            </p:spPr>
            <p:txBody>
              <a:bodyPr wrap="square" rtlCol="0">
                <a:spAutoFit/>
              </a:bodyPr>
              <a:lstStyle/>
              <a:p>
                <a:r>
                  <a:rPr lang="en-GB" sz="1600" dirty="0">
                    <a:solidFill>
                      <a:srgbClr val="000000"/>
                    </a:solidFill>
                  </a:rPr>
                  <a:t>e</a:t>
                </a:r>
                <a:r>
                  <a:rPr lang="en-GB" sz="1600" baseline="30000" dirty="0">
                    <a:solidFill>
                      <a:srgbClr val="000000"/>
                    </a:solidFill>
                  </a:rPr>
                  <a:t>-</a:t>
                </a:r>
                <a:endParaRPr lang="en-GB" baseline="36000" dirty="0">
                  <a:solidFill>
                    <a:srgbClr val="000000"/>
                  </a:solidFill>
                </a:endParaRPr>
              </a:p>
            </p:txBody>
          </p:sp>
        </p:grpSp>
        <p:grpSp>
          <p:nvGrpSpPr>
            <p:cNvPr id="60" name="Group 59"/>
            <p:cNvGrpSpPr/>
            <p:nvPr/>
          </p:nvGrpSpPr>
          <p:grpSpPr>
            <a:xfrm>
              <a:off x="7740352" y="5733256"/>
              <a:ext cx="360040" cy="338554"/>
              <a:chOff x="10188624" y="4314582"/>
              <a:chExt cx="360040" cy="338554"/>
            </a:xfrm>
          </p:grpSpPr>
          <p:sp>
            <p:nvSpPr>
              <p:cNvPr id="64" name="Oval 63"/>
              <p:cNvSpPr/>
              <p:nvPr/>
            </p:nvSpPr>
            <p:spPr>
              <a:xfrm>
                <a:off x="10188624" y="4365104"/>
                <a:ext cx="288032" cy="288032"/>
              </a:xfrm>
              <a:prstGeom prst="ellipse">
                <a:avLst/>
              </a:prstGeom>
              <a:solidFill>
                <a:srgbClr val="FFFFFF"/>
              </a:solidFill>
              <a:ln w="28575" cmpd="sng">
                <a:solidFill>
                  <a:srgbClr val="0000FF"/>
                </a:solidFill>
              </a:ln>
              <a:scene3d>
                <a:camera prst="obliqueTopRigh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kern="1200" cap="none" normalizeH="0" baseline="0">
                  <a:ln>
                    <a:noFill/>
                  </a:ln>
                  <a:effectLst/>
                  <a:latin typeface="Arial" charset="0"/>
                  <a:ea typeface="ＭＳ Ｐゴシック" charset="-128"/>
                  <a:cs typeface="ＭＳ Ｐゴシック" charset="-128"/>
                </a:endParaRPr>
              </a:p>
            </p:txBody>
          </p:sp>
          <p:sp>
            <p:nvSpPr>
              <p:cNvPr id="65" name="TextBox 64"/>
              <p:cNvSpPr txBox="1"/>
              <p:nvPr/>
            </p:nvSpPr>
            <p:spPr>
              <a:xfrm>
                <a:off x="10188624" y="4314582"/>
                <a:ext cx="360040" cy="338554"/>
              </a:xfrm>
              <a:prstGeom prst="rect">
                <a:avLst/>
              </a:prstGeom>
              <a:noFill/>
              <a:ln>
                <a:noFill/>
              </a:ln>
              <a:scene3d>
                <a:camera prst="obliqueTopRight"/>
                <a:lightRig rig="threePt" dir="t"/>
              </a:scene3d>
            </p:spPr>
            <p:txBody>
              <a:bodyPr wrap="square" rtlCol="0">
                <a:spAutoFit/>
              </a:bodyPr>
              <a:lstStyle/>
              <a:p>
                <a:r>
                  <a:rPr lang="en-GB" sz="1600" dirty="0">
                    <a:solidFill>
                      <a:srgbClr val="000000"/>
                    </a:solidFill>
                  </a:rPr>
                  <a:t>h</a:t>
                </a:r>
                <a:r>
                  <a:rPr lang="en-GB" sz="1600" baseline="30000" dirty="0">
                    <a:solidFill>
                      <a:srgbClr val="000000"/>
                    </a:solidFill>
                  </a:rPr>
                  <a:t>+</a:t>
                </a:r>
                <a:endParaRPr lang="en-GB" baseline="36000" dirty="0">
                  <a:solidFill>
                    <a:srgbClr val="000000"/>
                  </a:solidFill>
                </a:endParaRPr>
              </a:p>
            </p:txBody>
          </p:sp>
        </p:grpSp>
        <p:grpSp>
          <p:nvGrpSpPr>
            <p:cNvPr id="61" name="Group 60"/>
            <p:cNvGrpSpPr/>
            <p:nvPr/>
          </p:nvGrpSpPr>
          <p:grpSpPr>
            <a:xfrm>
              <a:off x="6948264" y="5733256"/>
              <a:ext cx="360040" cy="338554"/>
              <a:chOff x="10188624" y="4314582"/>
              <a:chExt cx="360040" cy="338554"/>
            </a:xfrm>
          </p:grpSpPr>
          <p:sp>
            <p:nvSpPr>
              <p:cNvPr id="62" name="Oval 61"/>
              <p:cNvSpPr/>
              <p:nvPr/>
            </p:nvSpPr>
            <p:spPr>
              <a:xfrm>
                <a:off x="10188624" y="4365104"/>
                <a:ext cx="288032" cy="288032"/>
              </a:xfrm>
              <a:prstGeom prst="ellipse">
                <a:avLst/>
              </a:prstGeom>
              <a:solidFill>
                <a:srgbClr val="FFFFFF"/>
              </a:solidFill>
              <a:ln w="28575" cmpd="sng">
                <a:solidFill>
                  <a:srgbClr val="0000FF"/>
                </a:solidFill>
              </a:ln>
              <a:scene3d>
                <a:camera prst="obliqueTopRigh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kern="1200" cap="none" normalizeH="0" baseline="0">
                  <a:ln>
                    <a:noFill/>
                  </a:ln>
                  <a:effectLst/>
                  <a:latin typeface="Arial" charset="0"/>
                  <a:ea typeface="ＭＳ Ｐゴシック" charset="-128"/>
                  <a:cs typeface="ＭＳ Ｐゴシック" charset="-128"/>
                </a:endParaRPr>
              </a:p>
            </p:txBody>
          </p:sp>
          <p:sp>
            <p:nvSpPr>
              <p:cNvPr id="63" name="TextBox 62"/>
              <p:cNvSpPr txBox="1"/>
              <p:nvPr/>
            </p:nvSpPr>
            <p:spPr>
              <a:xfrm>
                <a:off x="10188624" y="4314582"/>
                <a:ext cx="360040" cy="338554"/>
              </a:xfrm>
              <a:prstGeom prst="rect">
                <a:avLst/>
              </a:prstGeom>
              <a:noFill/>
              <a:ln>
                <a:noFill/>
              </a:ln>
              <a:scene3d>
                <a:camera prst="obliqueTopRight"/>
                <a:lightRig rig="threePt" dir="t"/>
              </a:scene3d>
            </p:spPr>
            <p:txBody>
              <a:bodyPr wrap="square" rtlCol="0">
                <a:spAutoFit/>
              </a:bodyPr>
              <a:lstStyle/>
              <a:p>
                <a:r>
                  <a:rPr lang="en-GB" sz="1600" dirty="0">
                    <a:solidFill>
                      <a:srgbClr val="000000"/>
                    </a:solidFill>
                  </a:rPr>
                  <a:t>h</a:t>
                </a:r>
                <a:r>
                  <a:rPr lang="en-GB" sz="1600" baseline="30000" dirty="0">
                    <a:solidFill>
                      <a:srgbClr val="000000"/>
                    </a:solidFill>
                  </a:rPr>
                  <a:t>+</a:t>
                </a:r>
                <a:endParaRPr lang="en-GB" baseline="36000" dirty="0">
                  <a:solidFill>
                    <a:srgbClr val="000000"/>
                  </a:solidFill>
                </a:endParaRPr>
              </a:p>
            </p:txBody>
          </p:sp>
        </p:grpSp>
      </p:grpSp>
      <p:sp>
        <p:nvSpPr>
          <p:cNvPr id="70" name="TextBox 69"/>
          <p:cNvSpPr txBox="1"/>
          <p:nvPr/>
        </p:nvSpPr>
        <p:spPr>
          <a:xfrm>
            <a:off x="7380312" y="548680"/>
            <a:ext cx="1584176" cy="646331"/>
          </a:xfrm>
          <a:prstGeom prst="rect">
            <a:avLst/>
          </a:prstGeom>
          <a:solidFill>
            <a:srgbClr val="FFFF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Dynamics</a:t>
            </a:r>
          </a:p>
          <a:p>
            <a:endParaRPr lang="en-US" dirty="0"/>
          </a:p>
        </p:txBody>
      </p:sp>
    </p:spTree>
    <p:extLst>
      <p:ext uri="{BB962C8B-B14F-4D97-AF65-F5344CB8AC3E}">
        <p14:creationId xmlns:p14="http://schemas.microsoft.com/office/powerpoint/2010/main" val="1859832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000" dirty="0"/>
              <a:t>Energy shift, intensity changes and </a:t>
            </a:r>
            <a:br>
              <a:rPr lang="en-GB" sz="2000" dirty="0"/>
            </a:br>
            <a:r>
              <a:rPr lang="en-GB" sz="2000" dirty="0"/>
              <a:t>metallic lead</a:t>
            </a:r>
          </a:p>
        </p:txBody>
      </p:sp>
      <p:grpSp>
        <p:nvGrpSpPr>
          <p:cNvPr id="26" name="Group 25"/>
          <p:cNvGrpSpPr/>
          <p:nvPr/>
        </p:nvGrpSpPr>
        <p:grpSpPr>
          <a:xfrm>
            <a:off x="395536" y="2110891"/>
            <a:ext cx="4167964" cy="2716580"/>
            <a:chOff x="4860032" y="1412776"/>
            <a:chExt cx="4167964" cy="2716580"/>
          </a:xfrm>
        </p:grpSpPr>
        <p:pic>
          <p:nvPicPr>
            <p:cNvPr id="4" name="Picture 3" descr="IntComp_Pb5d_I4d_Br3d.eps"/>
            <p:cNvPicPr>
              <a:picLocks noChangeAspect="1"/>
            </p:cNvPicPr>
            <p:nvPr/>
          </p:nvPicPr>
          <p:blipFill rotWithShape="1">
            <a:blip r:embed="rId2">
              <a:extLst>
                <a:ext uri="{28A0092B-C50C-407E-A947-70E740481C1C}">
                  <a14:useLocalDpi xmlns:a14="http://schemas.microsoft.com/office/drawing/2010/main" val="0"/>
                </a:ext>
              </a:extLst>
            </a:blip>
            <a:srcRect t="2475" r="6399"/>
            <a:stretch/>
          </p:blipFill>
          <p:spPr>
            <a:xfrm>
              <a:off x="4860032" y="1412776"/>
              <a:ext cx="4167964" cy="2716580"/>
            </a:xfrm>
            <a:prstGeom prst="rect">
              <a:avLst/>
            </a:prstGeom>
          </p:spPr>
        </p:pic>
        <p:sp>
          <p:nvSpPr>
            <p:cNvPr id="8" name="TextBox 7"/>
            <p:cNvSpPr txBox="1"/>
            <p:nvPr/>
          </p:nvSpPr>
          <p:spPr>
            <a:xfrm>
              <a:off x="5691621" y="3604627"/>
              <a:ext cx="486869" cy="341317"/>
            </a:xfrm>
            <a:prstGeom prst="rect">
              <a:avLst/>
            </a:prstGeom>
            <a:noFill/>
          </p:spPr>
          <p:txBody>
            <a:bodyPr wrap="square" rtlCol="0">
              <a:spAutoFit/>
            </a:bodyPr>
            <a:lstStyle/>
            <a:p>
              <a:pPr algn="ctr"/>
              <a:r>
                <a:rPr lang="en-GB" sz="1600" b="1" dirty="0">
                  <a:latin typeface="Arial"/>
                  <a:cs typeface="Arial"/>
                </a:rPr>
                <a:t>on</a:t>
              </a:r>
            </a:p>
          </p:txBody>
        </p:sp>
        <p:sp>
          <p:nvSpPr>
            <p:cNvPr id="9" name="TextBox 8"/>
            <p:cNvSpPr txBox="1"/>
            <p:nvPr/>
          </p:nvSpPr>
          <p:spPr>
            <a:xfrm>
              <a:off x="8028437" y="3604627"/>
              <a:ext cx="486869" cy="341317"/>
            </a:xfrm>
            <a:prstGeom prst="rect">
              <a:avLst/>
            </a:prstGeom>
            <a:noFill/>
          </p:spPr>
          <p:txBody>
            <a:bodyPr wrap="square" rtlCol="0">
              <a:spAutoFit/>
            </a:bodyPr>
            <a:lstStyle/>
            <a:p>
              <a:pPr algn="ctr"/>
              <a:r>
                <a:rPr lang="en-GB" sz="1600" b="1" dirty="0">
                  <a:latin typeface="Arial"/>
                  <a:cs typeface="Arial"/>
                </a:rPr>
                <a:t>off</a:t>
              </a:r>
            </a:p>
          </p:txBody>
        </p:sp>
        <p:pic>
          <p:nvPicPr>
            <p:cNvPr id="12" name="Picture 11" descr="ShiftComp_Pb5d_I4d_Br3d.eps"/>
            <p:cNvPicPr>
              <a:picLocks noChangeAspect="1"/>
            </p:cNvPicPr>
            <p:nvPr/>
          </p:nvPicPr>
          <p:blipFill rotWithShape="1">
            <a:blip r:embed="rId3">
              <a:extLst>
                <a:ext uri="{28A0092B-C50C-407E-A947-70E740481C1C}">
                  <a14:useLocalDpi xmlns:a14="http://schemas.microsoft.com/office/drawing/2010/main" val="0"/>
                </a:ext>
              </a:extLst>
            </a:blip>
            <a:srcRect l="44419" t="47898" r="39445" b="28628"/>
            <a:stretch/>
          </p:blipFill>
          <p:spPr>
            <a:xfrm>
              <a:off x="6021566" y="1574561"/>
              <a:ext cx="943745" cy="858863"/>
            </a:xfrm>
            <a:prstGeom prst="rect">
              <a:avLst/>
            </a:prstGeom>
          </p:spPr>
        </p:pic>
        <p:sp>
          <p:nvSpPr>
            <p:cNvPr id="15" name="TextBox 14"/>
            <p:cNvSpPr txBox="1"/>
            <p:nvPr/>
          </p:nvSpPr>
          <p:spPr>
            <a:xfrm>
              <a:off x="5436096" y="3864121"/>
              <a:ext cx="3528392" cy="246221"/>
            </a:xfrm>
            <a:prstGeom prst="rect">
              <a:avLst/>
            </a:prstGeom>
            <a:solidFill>
              <a:schemeClr val="bg1"/>
            </a:solidFill>
          </p:spPr>
          <p:txBody>
            <a:bodyPr wrap="square" lIns="0" tIns="0" rIns="0" bIns="0" rtlCol="0">
              <a:spAutoFit/>
            </a:bodyPr>
            <a:lstStyle/>
            <a:p>
              <a:pPr algn="ctr"/>
              <a:r>
                <a:rPr lang="en-GB" sz="1600" dirty="0"/>
                <a:t>Time (minutes)</a:t>
              </a:r>
            </a:p>
          </p:txBody>
        </p:sp>
        <p:sp>
          <p:nvSpPr>
            <p:cNvPr id="21" name="TextBox 20"/>
            <p:cNvSpPr txBox="1"/>
            <p:nvPr/>
          </p:nvSpPr>
          <p:spPr>
            <a:xfrm rot="16200000">
              <a:off x="3975031" y="2441793"/>
              <a:ext cx="2160240" cy="246221"/>
            </a:xfrm>
            <a:prstGeom prst="rect">
              <a:avLst/>
            </a:prstGeom>
            <a:solidFill>
              <a:schemeClr val="bg1"/>
            </a:solidFill>
          </p:spPr>
          <p:txBody>
            <a:bodyPr wrap="square" lIns="0" tIns="0" rIns="0" bIns="0" rtlCol="0">
              <a:spAutoFit/>
            </a:bodyPr>
            <a:lstStyle/>
            <a:p>
              <a:pPr algn="ctr"/>
              <a:r>
                <a:rPr lang="en-GB" sz="1600" dirty="0"/>
                <a:t>Intensity (normalised)</a:t>
              </a:r>
            </a:p>
          </p:txBody>
        </p:sp>
      </p:grpSp>
      <p:sp>
        <p:nvSpPr>
          <p:cNvPr id="70" name="TextBox 69"/>
          <p:cNvSpPr txBox="1"/>
          <p:nvPr/>
        </p:nvSpPr>
        <p:spPr>
          <a:xfrm>
            <a:off x="7380312" y="548680"/>
            <a:ext cx="1584176" cy="646331"/>
          </a:xfrm>
          <a:prstGeom prst="rect">
            <a:avLst/>
          </a:prstGeom>
          <a:solidFill>
            <a:srgbClr val="FFFF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Dynamics</a:t>
            </a:r>
          </a:p>
          <a:p>
            <a:endParaRPr lang="en-US" dirty="0"/>
          </a:p>
        </p:txBody>
      </p:sp>
      <p:pic>
        <p:nvPicPr>
          <p:cNvPr id="73" name="Picture 72">
            <a:extLst>
              <a:ext uri="{FF2B5EF4-FFF2-40B4-BE49-F238E27FC236}">
                <a16:creationId xmlns:a16="http://schemas.microsoft.com/office/drawing/2014/main" id="{FF9F8615-1401-0F48-80D2-F29E2F302C6C}"/>
              </a:ext>
            </a:extLst>
          </p:cNvPr>
          <p:cNvPicPr>
            <a:picLocks noChangeAspect="1"/>
          </p:cNvPicPr>
          <p:nvPr/>
        </p:nvPicPr>
        <p:blipFill rotWithShape="1">
          <a:blip r:embed="rId4"/>
          <a:srcRect l="1176" r="47723"/>
          <a:stretch/>
        </p:blipFill>
        <p:spPr bwMode="auto">
          <a:xfrm>
            <a:off x="4981303" y="2110891"/>
            <a:ext cx="4092577" cy="2751471"/>
          </a:xfrm>
          <a:prstGeom prst="rect">
            <a:avLst/>
          </a:prstGeom>
          <a:ln>
            <a:noFill/>
          </a:ln>
          <a:extLst>
            <a:ext uri="{53640926-AAD7-44D8-BBD7-CCE9431645EC}">
              <a14:shadowObscured xmlns:a14="http://schemas.microsoft.com/office/drawing/2010/main"/>
            </a:ext>
          </a:extLst>
        </p:spPr>
      </p:pic>
      <p:sp>
        <p:nvSpPr>
          <p:cNvPr id="74" name="Content Placeholder 2">
            <a:extLst>
              <a:ext uri="{FF2B5EF4-FFF2-40B4-BE49-F238E27FC236}">
                <a16:creationId xmlns:a16="http://schemas.microsoft.com/office/drawing/2014/main" id="{EFD2D184-305F-EA40-B7E4-40F447D63D61}"/>
              </a:ext>
            </a:extLst>
          </p:cNvPr>
          <p:cNvSpPr txBox="1">
            <a:spLocks/>
          </p:cNvSpPr>
          <p:nvPr/>
        </p:nvSpPr>
        <p:spPr bwMode="auto">
          <a:xfrm>
            <a:off x="364597" y="5478021"/>
            <a:ext cx="3199344" cy="591629"/>
          </a:xfrm>
          <a:prstGeom prst="rect">
            <a:avLst/>
          </a:prstGeom>
          <a:ln/>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4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pPr>
            <a:r>
              <a:rPr lang="en-US" dirty="0">
                <a:solidFill>
                  <a:schemeClr val="bg1"/>
                </a:solidFill>
              </a:rPr>
              <a:t>FA</a:t>
            </a:r>
            <a:r>
              <a:rPr lang="en-US" baseline="-25000" dirty="0">
                <a:solidFill>
                  <a:schemeClr val="bg1"/>
                </a:solidFill>
              </a:rPr>
              <a:t>x</a:t>
            </a:r>
            <a:r>
              <a:rPr lang="en-US" dirty="0">
                <a:solidFill>
                  <a:schemeClr val="bg1"/>
                </a:solidFill>
              </a:rPr>
              <a:t>MA</a:t>
            </a:r>
            <a:r>
              <a:rPr lang="en-US" baseline="-25000" dirty="0">
                <a:solidFill>
                  <a:schemeClr val="bg1"/>
                </a:solidFill>
              </a:rPr>
              <a:t>1-x</a:t>
            </a:r>
            <a:r>
              <a:rPr lang="en-US" dirty="0">
                <a:solidFill>
                  <a:schemeClr val="bg1"/>
                </a:solidFill>
              </a:rPr>
              <a:t>Pb(I</a:t>
            </a:r>
            <a:r>
              <a:rPr lang="en-US" baseline="-25000" dirty="0">
                <a:solidFill>
                  <a:schemeClr val="bg1"/>
                </a:solidFill>
              </a:rPr>
              <a:t>1-x</a:t>
            </a:r>
            <a:r>
              <a:rPr lang="en-US" dirty="0">
                <a:solidFill>
                  <a:schemeClr val="bg1"/>
                </a:solidFill>
              </a:rPr>
              <a:t>Br</a:t>
            </a:r>
            <a:r>
              <a:rPr lang="en-US" baseline="-25000" dirty="0">
                <a:solidFill>
                  <a:schemeClr val="bg1"/>
                </a:solidFill>
              </a:rPr>
              <a:t>x</a:t>
            </a:r>
            <a:r>
              <a:rPr lang="en-US" dirty="0">
                <a:solidFill>
                  <a:schemeClr val="bg1"/>
                </a:solidFill>
              </a:rPr>
              <a:t>)</a:t>
            </a:r>
            <a:r>
              <a:rPr lang="en-US" baseline="-25000" dirty="0">
                <a:solidFill>
                  <a:schemeClr val="bg1"/>
                </a:solidFill>
              </a:rPr>
              <a:t>3</a:t>
            </a:r>
          </a:p>
        </p:txBody>
      </p:sp>
      <p:sp>
        <p:nvSpPr>
          <p:cNvPr id="75" name="Content Placeholder 2">
            <a:extLst>
              <a:ext uri="{FF2B5EF4-FFF2-40B4-BE49-F238E27FC236}">
                <a16:creationId xmlns:a16="http://schemas.microsoft.com/office/drawing/2014/main" id="{39D25271-0815-F549-8E98-08EBBC85C4FE}"/>
              </a:ext>
            </a:extLst>
          </p:cNvPr>
          <p:cNvSpPr txBox="1">
            <a:spLocks/>
          </p:cNvSpPr>
          <p:nvPr/>
        </p:nvSpPr>
        <p:spPr bwMode="auto">
          <a:xfrm>
            <a:off x="3784877" y="5517636"/>
            <a:ext cx="5266964" cy="467435"/>
          </a:xfrm>
          <a:prstGeom prst="rect">
            <a:avLst/>
          </a:prstGeom>
          <a:ln/>
          <a:extLst/>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4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pPr>
            <a:r>
              <a:rPr lang="en-US" sz="2000" dirty="0">
                <a:solidFill>
                  <a:schemeClr val="bg1"/>
                </a:solidFill>
              </a:rPr>
              <a:t>Multi cation (K</a:t>
            </a:r>
            <a:r>
              <a:rPr lang="en-US" sz="2000" baseline="30000" dirty="0">
                <a:solidFill>
                  <a:schemeClr val="bg1"/>
                </a:solidFill>
              </a:rPr>
              <a:t>+</a:t>
            </a:r>
            <a:r>
              <a:rPr lang="en-US" sz="2000" dirty="0">
                <a:solidFill>
                  <a:schemeClr val="bg1"/>
                </a:solidFill>
              </a:rPr>
              <a:t>, Cs</a:t>
            </a:r>
            <a:r>
              <a:rPr lang="en-US" sz="2000" baseline="30000" dirty="0">
                <a:solidFill>
                  <a:schemeClr val="bg1"/>
                </a:solidFill>
              </a:rPr>
              <a:t>+</a:t>
            </a:r>
            <a:r>
              <a:rPr lang="en-US" sz="2000" dirty="0">
                <a:solidFill>
                  <a:schemeClr val="bg1"/>
                </a:solidFill>
              </a:rPr>
              <a:t>, MA</a:t>
            </a:r>
            <a:r>
              <a:rPr lang="en-US" sz="2000" baseline="30000" dirty="0">
                <a:solidFill>
                  <a:schemeClr val="bg1"/>
                </a:solidFill>
              </a:rPr>
              <a:t>+</a:t>
            </a:r>
            <a:r>
              <a:rPr lang="en-US" sz="2000" dirty="0">
                <a:solidFill>
                  <a:schemeClr val="bg1"/>
                </a:solidFill>
              </a:rPr>
              <a:t>, FA</a:t>
            </a:r>
            <a:r>
              <a:rPr lang="en-US" sz="2000" baseline="30000" dirty="0">
                <a:solidFill>
                  <a:schemeClr val="bg1"/>
                </a:solidFill>
              </a:rPr>
              <a:t>+</a:t>
            </a:r>
            <a:r>
              <a:rPr lang="en-US" sz="2000" dirty="0">
                <a:solidFill>
                  <a:schemeClr val="bg1"/>
                </a:solidFill>
              </a:rPr>
              <a:t>) mixed perovskite</a:t>
            </a:r>
          </a:p>
        </p:txBody>
      </p:sp>
    </p:spTree>
    <p:extLst>
      <p:ext uri="{BB962C8B-B14F-4D97-AF65-F5344CB8AC3E}">
        <p14:creationId xmlns:p14="http://schemas.microsoft.com/office/powerpoint/2010/main" val="2231702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6"/>
          <p:cNvSpPr>
            <a:spLocks noGrp="1"/>
          </p:cNvSpPr>
          <p:nvPr>
            <p:ph type="title"/>
          </p:nvPr>
        </p:nvSpPr>
        <p:spPr>
          <a:xfrm>
            <a:off x="1907704" y="332656"/>
            <a:ext cx="5760640" cy="1143000"/>
          </a:xfrm>
        </p:spPr>
        <p:txBody>
          <a:bodyPr>
            <a:normAutofit/>
          </a:bodyPr>
          <a:lstStyle/>
          <a:p>
            <a:pPr algn="l"/>
            <a:r>
              <a:rPr lang="en-GB" sz="2800" dirty="0"/>
              <a:t>Following moving electrons</a:t>
            </a:r>
            <a:endParaRPr lang="en-US" sz="2800" dirty="0"/>
          </a:p>
        </p:txBody>
      </p:sp>
      <p:pic>
        <p:nvPicPr>
          <p:cNvPr id="13" name="Picture 12" descr="IMG_1442.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2636912"/>
            <a:ext cx="1584177" cy="2241811"/>
          </a:xfrm>
          <a:prstGeom prst="rect">
            <a:avLst/>
          </a:prstGeom>
          <a:ln>
            <a:noFill/>
          </a:ln>
          <a:effectLst>
            <a:softEdge rad="112500"/>
          </a:effectLst>
        </p:spPr>
      </p:pic>
      <p:graphicFrame>
        <p:nvGraphicFramePr>
          <p:cNvPr id="3" name="Table 2"/>
          <p:cNvGraphicFramePr>
            <a:graphicFrameLocks noGrp="1"/>
          </p:cNvGraphicFramePr>
          <p:nvPr>
            <p:extLst>
              <p:ext uri="{D42A27DB-BD31-4B8C-83A1-F6EECF244321}">
                <p14:modId xmlns:p14="http://schemas.microsoft.com/office/powerpoint/2010/main" val="1177089140"/>
              </p:ext>
            </p:extLst>
          </p:nvPr>
        </p:nvGraphicFramePr>
        <p:xfrm>
          <a:off x="107504" y="1628800"/>
          <a:ext cx="8964487" cy="741680"/>
        </p:xfrm>
        <a:graphic>
          <a:graphicData uri="http://schemas.openxmlformats.org/drawingml/2006/table">
            <a:tbl>
              <a:tblPr firstRow="1" bandRow="1">
                <a:tableStyleId>{8EC20E35-A176-4012-BC5E-935CFFF8708E}</a:tableStyleId>
              </a:tblPr>
              <a:tblGrid>
                <a:gridCol w="1728192">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4716015">
                  <a:extLst>
                    <a:ext uri="{9D8B030D-6E8A-4147-A177-3AD203B41FA5}">
                      <a16:colId xmlns:a16="http://schemas.microsoft.com/office/drawing/2014/main" val="20002"/>
                    </a:ext>
                  </a:extLst>
                </a:gridCol>
              </a:tblGrid>
              <a:tr h="370840">
                <a:tc>
                  <a:txBody>
                    <a:bodyPr/>
                    <a:lstStyle/>
                    <a:p>
                      <a:r>
                        <a:rPr lang="en-US" sz="1600" dirty="0"/>
                        <a:t>Property</a:t>
                      </a:r>
                    </a:p>
                  </a:txBody>
                  <a:tcPr/>
                </a:tc>
                <a:tc>
                  <a:txBody>
                    <a:bodyPr/>
                    <a:lstStyle/>
                    <a:p>
                      <a:r>
                        <a:rPr lang="en-US" sz="1600" dirty="0"/>
                        <a:t>Facility</a:t>
                      </a:r>
                    </a:p>
                  </a:txBody>
                  <a:tcPr/>
                </a:tc>
                <a:tc>
                  <a:txBody>
                    <a:bodyPr/>
                    <a:lstStyle/>
                    <a:p>
                      <a:r>
                        <a:rPr lang="en-US" sz="1600" dirty="0"/>
                        <a:t>Technique</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TIME RESOLVED</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HELIOS (HHG @ UU)</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50 </a:t>
                      </a:r>
                      <a:r>
                        <a:rPr lang="en-US" sz="1600" dirty="0" err="1"/>
                        <a:t>fs</a:t>
                      </a:r>
                      <a:r>
                        <a:rPr lang="en-US" sz="1600" dirty="0"/>
                        <a:t>, 20-70 </a:t>
                      </a:r>
                      <a:r>
                        <a:rPr lang="en-US" sz="1600" dirty="0" err="1"/>
                        <a:t>eV</a:t>
                      </a:r>
                      <a:r>
                        <a:rPr lang="en-US" sz="1600" dirty="0"/>
                        <a:t>, time-resolved PES and </a:t>
                      </a:r>
                      <a:r>
                        <a:rPr lang="en-US" sz="1600" dirty="0" err="1"/>
                        <a:t>bandmapping</a:t>
                      </a:r>
                      <a:endParaRPr lang="en-US" sz="1600" dirty="0"/>
                    </a:p>
                  </a:txBody>
                  <a:tcPr/>
                </a:tc>
                <a:extLst>
                  <a:ext uri="{0D108BD9-81ED-4DB2-BD59-A6C34878D82A}">
                    <a16:rowId xmlns:a16="http://schemas.microsoft.com/office/drawing/2014/main" val="10001"/>
                  </a:ext>
                </a:extLst>
              </a:tr>
            </a:tbl>
          </a:graphicData>
        </a:graphic>
      </p:graphicFrame>
      <p:pic>
        <p:nvPicPr>
          <p:cNvPr id="15" name="Picture 14"/>
          <p:cNvPicPr>
            <a:picLocks noChangeAspect="1"/>
          </p:cNvPicPr>
          <p:nvPr/>
        </p:nvPicPr>
        <p:blipFill>
          <a:blip r:embed="rId4"/>
          <a:stretch>
            <a:fillRect/>
          </a:stretch>
        </p:blipFill>
        <p:spPr>
          <a:xfrm>
            <a:off x="5364088" y="3068960"/>
            <a:ext cx="2134098" cy="1584176"/>
          </a:xfrm>
          <a:prstGeom prst="rect">
            <a:avLst/>
          </a:prstGeom>
        </p:spPr>
      </p:pic>
      <p:pic>
        <p:nvPicPr>
          <p:cNvPr id="18" name="Picture 17"/>
          <p:cNvPicPr>
            <a:picLocks noChangeAspect="1"/>
          </p:cNvPicPr>
          <p:nvPr/>
        </p:nvPicPr>
        <p:blipFill>
          <a:blip r:embed="rId5"/>
          <a:stretch>
            <a:fillRect/>
          </a:stretch>
        </p:blipFill>
        <p:spPr>
          <a:xfrm>
            <a:off x="1835696" y="2780928"/>
            <a:ext cx="2275054" cy="1875382"/>
          </a:xfrm>
          <a:prstGeom prst="rect">
            <a:avLst/>
          </a:prstGeom>
        </p:spPr>
      </p:pic>
      <p:pic>
        <p:nvPicPr>
          <p:cNvPr id="8" name="Picture 1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512" y="5085184"/>
            <a:ext cx="2969854" cy="163169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788024" y="2492896"/>
            <a:ext cx="3711272" cy="369332"/>
          </a:xfrm>
          <a:prstGeom prst="rect">
            <a:avLst/>
          </a:prstGeom>
          <a:noFill/>
        </p:spPr>
        <p:txBody>
          <a:bodyPr wrap="none" rtlCol="0">
            <a:spAutoFit/>
          </a:bodyPr>
          <a:lstStyle/>
          <a:p>
            <a:r>
              <a:rPr lang="en-US" dirty="0"/>
              <a:t>How can one control </a:t>
            </a:r>
            <a:r>
              <a:rPr lang="en-US" dirty="0" err="1"/>
              <a:t>thermalisation</a:t>
            </a:r>
            <a:r>
              <a:rPr lang="en-US" dirty="0"/>
              <a:t> ?</a:t>
            </a:r>
          </a:p>
        </p:txBody>
      </p:sp>
      <p:sp>
        <p:nvSpPr>
          <p:cNvPr id="4" name="Rectangle 3"/>
          <p:cNvSpPr/>
          <p:nvPr/>
        </p:nvSpPr>
        <p:spPr>
          <a:xfrm>
            <a:off x="5148064" y="6596961"/>
            <a:ext cx="3168352" cy="246221"/>
          </a:xfrm>
          <a:prstGeom prst="rect">
            <a:avLst/>
          </a:prstGeom>
        </p:spPr>
        <p:txBody>
          <a:bodyPr wrap="square">
            <a:spAutoFit/>
          </a:bodyPr>
          <a:lstStyle/>
          <a:p>
            <a:r>
              <a:rPr lang="en-US" sz="1000" u="sng" dirty="0" err="1"/>
              <a:t>Cappel</a:t>
            </a:r>
            <a:r>
              <a:rPr lang="en-US" sz="1000" u="sng" dirty="0"/>
              <a:t> et al. PCCP, 2016, 18 21921-21929</a:t>
            </a:r>
            <a:endParaRPr lang="en-US" sz="1000" dirty="0"/>
          </a:p>
        </p:txBody>
      </p:sp>
      <p:pic>
        <p:nvPicPr>
          <p:cNvPr id="11"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47686"/>
          <a:stretch/>
        </p:blipFill>
        <p:spPr bwMode="auto">
          <a:xfrm>
            <a:off x="5364088" y="4725144"/>
            <a:ext cx="1925382" cy="176661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 name="TextBox 11"/>
          <p:cNvSpPr txBox="1"/>
          <p:nvPr/>
        </p:nvSpPr>
        <p:spPr>
          <a:xfrm>
            <a:off x="7380312" y="548680"/>
            <a:ext cx="1584176" cy="646331"/>
          </a:xfrm>
          <a:prstGeom prst="rect">
            <a:avLst/>
          </a:prstGeom>
          <a:solidFill>
            <a:srgbClr val="FFFF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Dynamics</a:t>
            </a:r>
          </a:p>
          <a:p>
            <a:endParaRPr lang="en-US" dirty="0"/>
          </a:p>
        </p:txBody>
      </p:sp>
    </p:spTree>
    <p:extLst>
      <p:ext uri="{BB962C8B-B14F-4D97-AF65-F5344CB8AC3E}">
        <p14:creationId xmlns:p14="http://schemas.microsoft.com/office/powerpoint/2010/main" val="1191017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a:t>Time-resolved photoelectron spectroscopy </a:t>
            </a:r>
          </a:p>
        </p:txBody>
      </p:sp>
      <p:cxnSp>
        <p:nvCxnSpPr>
          <p:cNvPr id="5" name="Straight Connector 4"/>
          <p:cNvCxnSpPr/>
          <p:nvPr/>
        </p:nvCxnSpPr>
        <p:spPr>
          <a:xfrm>
            <a:off x="2995714" y="4967960"/>
            <a:ext cx="108000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995714" y="3311960"/>
            <a:ext cx="108000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499770" y="2204864"/>
            <a:ext cx="964060" cy="870820"/>
          </a:xfrm>
          <a:prstGeom prst="straightConnector1">
            <a:avLst/>
          </a:prstGeom>
          <a:ln w="57150" cmpd="sng">
            <a:solidFill>
              <a:srgbClr val="3366FF"/>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219850" y="4725144"/>
            <a:ext cx="1288254" cy="461665"/>
          </a:xfrm>
          <a:prstGeom prst="rect">
            <a:avLst/>
          </a:prstGeom>
          <a:noFill/>
          <a:effectLst/>
        </p:spPr>
        <p:txBody>
          <a:bodyPr wrap="square" rtlCol="0">
            <a:spAutoFit/>
          </a:bodyPr>
          <a:lstStyle/>
          <a:p>
            <a:r>
              <a:rPr lang="en-US" dirty="0">
                <a:latin typeface="Arial"/>
                <a:cs typeface="Arial"/>
              </a:rPr>
              <a:t>HOMO</a:t>
            </a:r>
          </a:p>
        </p:txBody>
      </p:sp>
      <p:sp>
        <p:nvSpPr>
          <p:cNvPr id="15" name="TextBox 14"/>
          <p:cNvSpPr txBox="1"/>
          <p:nvPr/>
        </p:nvSpPr>
        <p:spPr>
          <a:xfrm>
            <a:off x="4219850" y="3068960"/>
            <a:ext cx="1288254" cy="461665"/>
          </a:xfrm>
          <a:prstGeom prst="rect">
            <a:avLst/>
          </a:prstGeom>
          <a:noFill/>
          <a:effectLst/>
        </p:spPr>
        <p:txBody>
          <a:bodyPr wrap="square" rtlCol="0">
            <a:spAutoFit/>
          </a:bodyPr>
          <a:lstStyle/>
          <a:p>
            <a:r>
              <a:rPr lang="en-US" dirty="0">
                <a:latin typeface="Arial"/>
                <a:cs typeface="Arial"/>
              </a:rPr>
              <a:t>LUMO</a:t>
            </a:r>
          </a:p>
        </p:txBody>
      </p:sp>
      <p:sp>
        <p:nvSpPr>
          <p:cNvPr id="16" name="Oval 10"/>
          <p:cNvSpPr>
            <a:spLocks/>
          </p:cNvSpPr>
          <p:nvPr/>
        </p:nvSpPr>
        <p:spPr bwMode="auto">
          <a:xfrm>
            <a:off x="4507882" y="1988840"/>
            <a:ext cx="216000" cy="216000"/>
          </a:xfrm>
          <a:prstGeom prst="ellipse">
            <a:avLst/>
          </a:prstGeom>
          <a:solidFill>
            <a:srgbClr val="000000"/>
          </a:solidFill>
          <a:ln w="12700">
            <a:solidFill>
              <a:schemeClr val="tx1"/>
            </a:solidFill>
            <a:round/>
            <a:headEnd/>
            <a:tailEnd/>
          </a:ln>
          <a:effectLst/>
        </p:spPr>
        <p:txBody>
          <a:bodyPr lIns="0" tIns="0" rIns="0" bIns="0">
            <a:prstTxWarp prst="textNoShape">
              <a:avLst/>
            </a:prstTxWarp>
          </a:bodyPr>
          <a:lstStyle/>
          <a:p>
            <a:endParaRPr lang="sv-SE" sz="2000"/>
          </a:p>
        </p:txBody>
      </p:sp>
      <p:sp>
        <p:nvSpPr>
          <p:cNvPr id="17" name="Oval 10"/>
          <p:cNvSpPr>
            <a:spLocks/>
          </p:cNvSpPr>
          <p:nvPr/>
        </p:nvSpPr>
        <p:spPr bwMode="auto">
          <a:xfrm>
            <a:off x="3643786" y="4859960"/>
            <a:ext cx="216000" cy="216000"/>
          </a:xfrm>
          <a:prstGeom prst="ellipse">
            <a:avLst/>
          </a:prstGeom>
          <a:solidFill>
            <a:srgbClr val="000000"/>
          </a:solidFill>
          <a:ln w="12700">
            <a:solidFill>
              <a:schemeClr val="tx1"/>
            </a:solidFill>
            <a:round/>
            <a:headEnd/>
            <a:tailEnd/>
          </a:ln>
          <a:effectLst/>
        </p:spPr>
        <p:txBody>
          <a:bodyPr lIns="0" tIns="0" rIns="0" bIns="0">
            <a:prstTxWarp prst="textNoShape">
              <a:avLst/>
            </a:prstTxWarp>
          </a:bodyPr>
          <a:lstStyle/>
          <a:p>
            <a:endParaRPr lang="sv-SE" sz="2000"/>
          </a:p>
        </p:txBody>
      </p:sp>
      <p:cxnSp>
        <p:nvCxnSpPr>
          <p:cNvPr id="22" name="Straight Connector 21"/>
          <p:cNvCxnSpPr/>
          <p:nvPr/>
        </p:nvCxnSpPr>
        <p:spPr>
          <a:xfrm>
            <a:off x="2995714" y="5481240"/>
            <a:ext cx="108000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Oval 10"/>
          <p:cNvSpPr>
            <a:spLocks/>
          </p:cNvSpPr>
          <p:nvPr/>
        </p:nvSpPr>
        <p:spPr bwMode="auto">
          <a:xfrm>
            <a:off x="3211738" y="5373240"/>
            <a:ext cx="216000" cy="216000"/>
          </a:xfrm>
          <a:prstGeom prst="ellipse">
            <a:avLst/>
          </a:prstGeom>
          <a:solidFill>
            <a:srgbClr val="000000"/>
          </a:solidFill>
          <a:ln w="12700">
            <a:solidFill>
              <a:schemeClr val="tx1"/>
            </a:solidFill>
            <a:round/>
            <a:headEnd/>
            <a:tailEnd/>
          </a:ln>
          <a:effectLst/>
        </p:spPr>
        <p:txBody>
          <a:bodyPr lIns="0" tIns="0" rIns="0" bIns="0">
            <a:prstTxWarp prst="textNoShape">
              <a:avLst/>
            </a:prstTxWarp>
          </a:bodyPr>
          <a:lstStyle/>
          <a:p>
            <a:endParaRPr lang="sv-SE" sz="2000"/>
          </a:p>
        </p:txBody>
      </p:sp>
      <p:sp>
        <p:nvSpPr>
          <p:cNvPr id="24" name="Oval 10"/>
          <p:cNvSpPr>
            <a:spLocks/>
          </p:cNvSpPr>
          <p:nvPr/>
        </p:nvSpPr>
        <p:spPr bwMode="auto">
          <a:xfrm>
            <a:off x="3643786" y="5373240"/>
            <a:ext cx="216000" cy="216000"/>
          </a:xfrm>
          <a:prstGeom prst="ellipse">
            <a:avLst/>
          </a:prstGeom>
          <a:solidFill>
            <a:srgbClr val="000000"/>
          </a:solidFill>
          <a:ln w="12700">
            <a:solidFill>
              <a:schemeClr val="tx1"/>
            </a:solidFill>
            <a:round/>
            <a:headEnd/>
            <a:tailEnd/>
          </a:ln>
          <a:effectLst/>
        </p:spPr>
        <p:txBody>
          <a:bodyPr lIns="0" tIns="0" rIns="0" bIns="0">
            <a:prstTxWarp prst="textNoShape">
              <a:avLst/>
            </a:prstTxWarp>
          </a:bodyPr>
          <a:lstStyle/>
          <a:p>
            <a:endParaRPr lang="sv-SE" sz="2000"/>
          </a:p>
        </p:txBody>
      </p:sp>
      <p:cxnSp>
        <p:nvCxnSpPr>
          <p:cNvPr id="13" name="Straight Arrow Connector 12"/>
          <p:cNvCxnSpPr/>
          <p:nvPr/>
        </p:nvCxnSpPr>
        <p:spPr>
          <a:xfrm flipV="1">
            <a:off x="6452098" y="1844824"/>
            <a:ext cx="0" cy="4248472"/>
          </a:xfrm>
          <a:prstGeom prst="straightConnector1">
            <a:avLst/>
          </a:prstGeom>
          <a:ln w="5715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 name="Freeform 17"/>
          <p:cNvSpPr/>
          <p:nvPr/>
        </p:nvSpPr>
        <p:spPr>
          <a:xfrm rot="5400000">
            <a:off x="6884145" y="3789041"/>
            <a:ext cx="2088232" cy="2520281"/>
          </a:xfrm>
          <a:custGeom>
            <a:avLst/>
            <a:gdLst>
              <a:gd name="connsiteX0" fmla="*/ 0 w 526617"/>
              <a:gd name="connsiteY0" fmla="*/ 433736 h 439930"/>
              <a:gd name="connsiteX1" fmla="*/ 161083 w 526617"/>
              <a:gd name="connsiteY1" fmla="*/ 316038 h 439930"/>
              <a:gd name="connsiteX2" fmla="*/ 297383 w 526617"/>
              <a:gd name="connsiteY2" fmla="*/ 113 h 439930"/>
              <a:gd name="connsiteX3" fmla="*/ 402707 w 526617"/>
              <a:gd name="connsiteY3" fmla="*/ 353206 h 439930"/>
              <a:gd name="connsiteX4" fmla="*/ 526617 w 526617"/>
              <a:gd name="connsiteY4" fmla="*/ 439930 h 439930"/>
              <a:gd name="connsiteX5" fmla="*/ 526617 w 526617"/>
              <a:gd name="connsiteY5" fmla="*/ 439930 h 43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17" h="439930">
                <a:moveTo>
                  <a:pt x="0" y="433736"/>
                </a:moveTo>
                <a:cubicBezTo>
                  <a:pt x="55759" y="411022"/>
                  <a:pt x="111519" y="388308"/>
                  <a:pt x="161083" y="316038"/>
                </a:cubicBezTo>
                <a:cubicBezTo>
                  <a:pt x="210647" y="243768"/>
                  <a:pt x="257112" y="-6082"/>
                  <a:pt x="297383" y="113"/>
                </a:cubicBezTo>
                <a:cubicBezTo>
                  <a:pt x="337654" y="6308"/>
                  <a:pt x="364501" y="279903"/>
                  <a:pt x="402707" y="353206"/>
                </a:cubicBezTo>
                <a:cubicBezTo>
                  <a:pt x="440913" y="426509"/>
                  <a:pt x="526617" y="439930"/>
                  <a:pt x="526617" y="439930"/>
                </a:cubicBezTo>
                <a:lnTo>
                  <a:pt x="526617" y="439930"/>
                </a:lnTo>
              </a:path>
            </a:pathLst>
          </a:custGeom>
          <a:no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8" name="Straight Connector 7"/>
          <p:cNvCxnSpPr>
            <a:stCxn id="18" idx="0"/>
          </p:cNvCxnSpPr>
          <p:nvPr/>
        </p:nvCxnSpPr>
        <p:spPr bwMode="auto">
          <a:xfrm flipH="1" flipV="1">
            <a:off x="6668122" y="1916832"/>
            <a:ext cx="35483" cy="2088234"/>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8" name="Freeform 27"/>
          <p:cNvSpPr/>
          <p:nvPr/>
        </p:nvSpPr>
        <p:spPr>
          <a:xfrm rot="5400000">
            <a:off x="6560110" y="4113077"/>
            <a:ext cx="2088232" cy="1872208"/>
          </a:xfrm>
          <a:custGeom>
            <a:avLst/>
            <a:gdLst>
              <a:gd name="connsiteX0" fmla="*/ 0 w 526617"/>
              <a:gd name="connsiteY0" fmla="*/ 433736 h 439930"/>
              <a:gd name="connsiteX1" fmla="*/ 161083 w 526617"/>
              <a:gd name="connsiteY1" fmla="*/ 316038 h 439930"/>
              <a:gd name="connsiteX2" fmla="*/ 297383 w 526617"/>
              <a:gd name="connsiteY2" fmla="*/ 113 h 439930"/>
              <a:gd name="connsiteX3" fmla="*/ 402707 w 526617"/>
              <a:gd name="connsiteY3" fmla="*/ 353206 h 439930"/>
              <a:gd name="connsiteX4" fmla="*/ 526617 w 526617"/>
              <a:gd name="connsiteY4" fmla="*/ 439930 h 439930"/>
              <a:gd name="connsiteX5" fmla="*/ 526617 w 526617"/>
              <a:gd name="connsiteY5" fmla="*/ 439930 h 43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17" h="439930">
                <a:moveTo>
                  <a:pt x="0" y="433736"/>
                </a:moveTo>
                <a:cubicBezTo>
                  <a:pt x="55759" y="411022"/>
                  <a:pt x="111519" y="388308"/>
                  <a:pt x="161083" y="316038"/>
                </a:cubicBezTo>
                <a:cubicBezTo>
                  <a:pt x="210647" y="243768"/>
                  <a:pt x="257112" y="-6082"/>
                  <a:pt x="297383" y="113"/>
                </a:cubicBezTo>
                <a:cubicBezTo>
                  <a:pt x="337654" y="6308"/>
                  <a:pt x="364501" y="279903"/>
                  <a:pt x="402707" y="353206"/>
                </a:cubicBezTo>
                <a:cubicBezTo>
                  <a:pt x="440913" y="426509"/>
                  <a:pt x="526617" y="439930"/>
                  <a:pt x="526617" y="439930"/>
                </a:cubicBezTo>
                <a:lnTo>
                  <a:pt x="526617" y="439930"/>
                </a:lnTo>
              </a:path>
            </a:pathLst>
          </a:custGeom>
          <a:solidFill>
            <a:schemeClr val="bg1"/>
          </a:solid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9" name="Freeform 28"/>
          <p:cNvSpPr/>
          <p:nvPr/>
        </p:nvSpPr>
        <p:spPr>
          <a:xfrm rot="5400000">
            <a:off x="5840010" y="2780928"/>
            <a:ext cx="2088232" cy="360040"/>
          </a:xfrm>
          <a:custGeom>
            <a:avLst/>
            <a:gdLst>
              <a:gd name="connsiteX0" fmla="*/ 0 w 526617"/>
              <a:gd name="connsiteY0" fmla="*/ 433736 h 439930"/>
              <a:gd name="connsiteX1" fmla="*/ 161083 w 526617"/>
              <a:gd name="connsiteY1" fmla="*/ 316038 h 439930"/>
              <a:gd name="connsiteX2" fmla="*/ 297383 w 526617"/>
              <a:gd name="connsiteY2" fmla="*/ 113 h 439930"/>
              <a:gd name="connsiteX3" fmla="*/ 402707 w 526617"/>
              <a:gd name="connsiteY3" fmla="*/ 353206 h 439930"/>
              <a:gd name="connsiteX4" fmla="*/ 526617 w 526617"/>
              <a:gd name="connsiteY4" fmla="*/ 439930 h 439930"/>
              <a:gd name="connsiteX5" fmla="*/ 526617 w 526617"/>
              <a:gd name="connsiteY5" fmla="*/ 439930 h 43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17" h="439930">
                <a:moveTo>
                  <a:pt x="0" y="433736"/>
                </a:moveTo>
                <a:cubicBezTo>
                  <a:pt x="55759" y="411022"/>
                  <a:pt x="111519" y="388308"/>
                  <a:pt x="161083" y="316038"/>
                </a:cubicBezTo>
                <a:cubicBezTo>
                  <a:pt x="210647" y="243768"/>
                  <a:pt x="257112" y="-6082"/>
                  <a:pt x="297383" y="113"/>
                </a:cubicBezTo>
                <a:cubicBezTo>
                  <a:pt x="337654" y="6308"/>
                  <a:pt x="364501" y="279903"/>
                  <a:pt x="402707" y="353206"/>
                </a:cubicBezTo>
                <a:cubicBezTo>
                  <a:pt x="440913" y="426509"/>
                  <a:pt x="526617" y="439930"/>
                  <a:pt x="526617" y="439930"/>
                </a:cubicBezTo>
                <a:lnTo>
                  <a:pt x="526617" y="439930"/>
                </a:lnTo>
              </a:path>
            </a:pathLst>
          </a:custGeom>
          <a:no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3" name="TextBox 32"/>
          <p:cNvSpPr txBox="1"/>
          <p:nvPr/>
        </p:nvSpPr>
        <p:spPr>
          <a:xfrm rot="16200000">
            <a:off x="4862709" y="3547452"/>
            <a:ext cx="2570777" cy="461665"/>
          </a:xfrm>
          <a:prstGeom prst="rect">
            <a:avLst/>
          </a:prstGeom>
          <a:noFill/>
          <a:effectLst/>
        </p:spPr>
        <p:txBody>
          <a:bodyPr wrap="square" rtlCol="0">
            <a:spAutoFit/>
          </a:bodyPr>
          <a:lstStyle/>
          <a:p>
            <a:r>
              <a:rPr lang="en-US" dirty="0">
                <a:solidFill>
                  <a:schemeClr val="tx1">
                    <a:lumMod val="50000"/>
                    <a:lumOff val="50000"/>
                  </a:schemeClr>
                </a:solidFill>
                <a:latin typeface="Arial"/>
                <a:cs typeface="Arial"/>
              </a:rPr>
              <a:t>Kinetic Energy</a:t>
            </a:r>
          </a:p>
        </p:txBody>
      </p:sp>
      <p:sp>
        <p:nvSpPr>
          <p:cNvPr id="34" name="TextBox 33"/>
          <p:cNvSpPr txBox="1"/>
          <p:nvPr/>
        </p:nvSpPr>
        <p:spPr>
          <a:xfrm>
            <a:off x="8028384" y="3861048"/>
            <a:ext cx="1288254" cy="830997"/>
          </a:xfrm>
          <a:prstGeom prst="rect">
            <a:avLst/>
          </a:prstGeom>
          <a:noFill/>
          <a:effectLst/>
        </p:spPr>
        <p:txBody>
          <a:bodyPr wrap="square" rtlCol="0">
            <a:spAutoFit/>
          </a:bodyPr>
          <a:lstStyle/>
          <a:p>
            <a:r>
              <a:rPr lang="en-US" dirty="0">
                <a:latin typeface="Arial"/>
                <a:cs typeface="Arial"/>
              </a:rPr>
              <a:t>Without pump</a:t>
            </a:r>
          </a:p>
        </p:txBody>
      </p:sp>
      <p:sp>
        <p:nvSpPr>
          <p:cNvPr id="35" name="TextBox 34"/>
          <p:cNvSpPr txBox="1"/>
          <p:nvPr/>
        </p:nvSpPr>
        <p:spPr>
          <a:xfrm>
            <a:off x="7172178" y="2708920"/>
            <a:ext cx="1288254" cy="830997"/>
          </a:xfrm>
          <a:prstGeom prst="rect">
            <a:avLst/>
          </a:prstGeom>
          <a:noFill/>
          <a:effectLst/>
        </p:spPr>
        <p:txBody>
          <a:bodyPr wrap="square" rtlCol="0">
            <a:spAutoFit/>
          </a:bodyPr>
          <a:lstStyle/>
          <a:p>
            <a:r>
              <a:rPr lang="en-US" dirty="0">
                <a:solidFill>
                  <a:srgbClr val="FF0000"/>
                </a:solidFill>
                <a:latin typeface="Arial"/>
                <a:cs typeface="Arial"/>
              </a:rPr>
              <a:t>With pump</a:t>
            </a:r>
          </a:p>
        </p:txBody>
      </p:sp>
      <p:pic>
        <p:nvPicPr>
          <p:cNvPr id="25" name="Picture 24" descr="green_photon_arrow.eps"/>
          <p:cNvPicPr>
            <a:picLocks/>
          </p:cNvPicPr>
          <p:nvPr/>
        </p:nvPicPr>
        <p:blipFill rotWithShape="1">
          <a:blip r:embed="rId3" cstate="email">
            <a:extLst>
              <a:ext uri="{28A0092B-C50C-407E-A947-70E740481C1C}">
                <a14:useLocalDpi xmlns:a14="http://schemas.microsoft.com/office/drawing/2010/main"/>
              </a:ext>
            </a:extLst>
          </a:blip>
          <a:srcRect l="16035" t="14740" r="9365" b="17226"/>
          <a:stretch/>
        </p:blipFill>
        <p:spPr>
          <a:xfrm rot="1824325">
            <a:off x="135648" y="3921970"/>
            <a:ext cx="1081863" cy="855091"/>
          </a:xfrm>
          <a:prstGeom prst="rect">
            <a:avLst/>
          </a:prstGeom>
        </p:spPr>
      </p:pic>
      <p:cxnSp>
        <p:nvCxnSpPr>
          <p:cNvPr id="26" name="Straight Connector 25"/>
          <p:cNvCxnSpPr/>
          <p:nvPr/>
        </p:nvCxnSpPr>
        <p:spPr>
          <a:xfrm>
            <a:off x="971600" y="4868976"/>
            <a:ext cx="108000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07504" y="4653136"/>
            <a:ext cx="1288254" cy="396916"/>
          </a:xfrm>
          <a:prstGeom prst="rect">
            <a:avLst/>
          </a:prstGeom>
          <a:noFill/>
          <a:effectLst/>
        </p:spPr>
        <p:txBody>
          <a:bodyPr wrap="square" rtlCol="0">
            <a:spAutoFit/>
          </a:bodyPr>
          <a:lstStyle/>
          <a:p>
            <a:r>
              <a:rPr lang="en-US" sz="2000" dirty="0">
                <a:latin typeface="Arial"/>
                <a:cs typeface="Arial"/>
              </a:rPr>
              <a:t>Pump</a:t>
            </a:r>
          </a:p>
        </p:txBody>
      </p:sp>
      <p:sp>
        <p:nvSpPr>
          <p:cNvPr id="30" name="Oval 10"/>
          <p:cNvSpPr>
            <a:spLocks/>
          </p:cNvSpPr>
          <p:nvPr/>
        </p:nvSpPr>
        <p:spPr bwMode="auto">
          <a:xfrm>
            <a:off x="1115616" y="3068960"/>
            <a:ext cx="216000" cy="216000"/>
          </a:xfrm>
          <a:prstGeom prst="ellipse">
            <a:avLst/>
          </a:prstGeom>
          <a:solidFill>
            <a:srgbClr val="000000"/>
          </a:solidFill>
          <a:ln w="12700">
            <a:solidFill>
              <a:schemeClr val="tx1"/>
            </a:solidFill>
            <a:round/>
            <a:headEnd/>
            <a:tailEnd/>
          </a:ln>
          <a:effectLst/>
        </p:spPr>
        <p:txBody>
          <a:bodyPr lIns="0" tIns="0" rIns="0" bIns="0">
            <a:prstTxWarp prst="textNoShape">
              <a:avLst/>
            </a:prstTxWarp>
          </a:bodyPr>
          <a:lstStyle/>
          <a:p>
            <a:endParaRPr lang="sv-SE" sz="2000"/>
          </a:p>
        </p:txBody>
      </p:sp>
      <p:sp>
        <p:nvSpPr>
          <p:cNvPr id="31" name="Oval 10"/>
          <p:cNvSpPr>
            <a:spLocks/>
          </p:cNvSpPr>
          <p:nvPr/>
        </p:nvSpPr>
        <p:spPr bwMode="auto">
          <a:xfrm>
            <a:off x="1619672" y="4760976"/>
            <a:ext cx="216000" cy="216000"/>
          </a:xfrm>
          <a:prstGeom prst="ellipse">
            <a:avLst/>
          </a:prstGeom>
          <a:solidFill>
            <a:srgbClr val="000000"/>
          </a:solidFill>
          <a:ln w="12700">
            <a:solidFill>
              <a:schemeClr val="tx1"/>
            </a:solidFill>
            <a:round/>
            <a:headEnd/>
            <a:tailEnd/>
          </a:ln>
          <a:effectLst/>
        </p:spPr>
        <p:txBody>
          <a:bodyPr lIns="0" tIns="0" rIns="0" bIns="0">
            <a:prstTxWarp prst="textNoShape">
              <a:avLst/>
            </a:prstTxWarp>
          </a:bodyPr>
          <a:lstStyle/>
          <a:p>
            <a:endParaRPr lang="sv-SE" sz="2000"/>
          </a:p>
        </p:txBody>
      </p:sp>
      <p:cxnSp>
        <p:nvCxnSpPr>
          <p:cNvPr id="32" name="Straight Connector 31"/>
          <p:cNvCxnSpPr/>
          <p:nvPr/>
        </p:nvCxnSpPr>
        <p:spPr>
          <a:xfrm>
            <a:off x="971600" y="5382256"/>
            <a:ext cx="108000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Oval 10"/>
          <p:cNvSpPr>
            <a:spLocks/>
          </p:cNvSpPr>
          <p:nvPr/>
        </p:nvSpPr>
        <p:spPr bwMode="auto">
          <a:xfrm>
            <a:off x="1187624" y="5274256"/>
            <a:ext cx="216000" cy="216000"/>
          </a:xfrm>
          <a:prstGeom prst="ellipse">
            <a:avLst/>
          </a:prstGeom>
          <a:solidFill>
            <a:srgbClr val="000000"/>
          </a:solidFill>
          <a:ln w="12700">
            <a:solidFill>
              <a:schemeClr val="tx1"/>
            </a:solidFill>
            <a:round/>
            <a:headEnd/>
            <a:tailEnd/>
          </a:ln>
          <a:effectLst/>
        </p:spPr>
        <p:txBody>
          <a:bodyPr lIns="0" tIns="0" rIns="0" bIns="0">
            <a:prstTxWarp prst="textNoShape">
              <a:avLst/>
            </a:prstTxWarp>
          </a:bodyPr>
          <a:lstStyle/>
          <a:p>
            <a:endParaRPr lang="sv-SE" sz="2000"/>
          </a:p>
        </p:txBody>
      </p:sp>
      <p:sp>
        <p:nvSpPr>
          <p:cNvPr id="37" name="Oval 10"/>
          <p:cNvSpPr>
            <a:spLocks/>
          </p:cNvSpPr>
          <p:nvPr/>
        </p:nvSpPr>
        <p:spPr bwMode="auto">
          <a:xfrm>
            <a:off x="1619672" y="5274256"/>
            <a:ext cx="216000" cy="216000"/>
          </a:xfrm>
          <a:prstGeom prst="ellipse">
            <a:avLst/>
          </a:prstGeom>
          <a:solidFill>
            <a:srgbClr val="000000"/>
          </a:solidFill>
          <a:ln w="12700">
            <a:solidFill>
              <a:schemeClr val="tx1"/>
            </a:solidFill>
            <a:round/>
            <a:headEnd/>
            <a:tailEnd/>
          </a:ln>
          <a:effectLst/>
        </p:spPr>
        <p:txBody>
          <a:bodyPr lIns="0" tIns="0" rIns="0" bIns="0">
            <a:prstTxWarp prst="textNoShape">
              <a:avLst/>
            </a:prstTxWarp>
          </a:bodyPr>
          <a:lstStyle/>
          <a:p>
            <a:endParaRPr lang="sv-SE" sz="2000"/>
          </a:p>
        </p:txBody>
      </p:sp>
      <p:cxnSp>
        <p:nvCxnSpPr>
          <p:cNvPr id="40" name="Straight Connector 39"/>
          <p:cNvCxnSpPr/>
          <p:nvPr/>
        </p:nvCxnSpPr>
        <p:spPr>
          <a:xfrm>
            <a:off x="971600" y="3212976"/>
            <a:ext cx="108000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1" name="Picture 40" descr="XUV_photon_arrow_3pt.eps"/>
          <p:cNvPicPr>
            <a:picLocks/>
          </p:cNvPicPr>
          <p:nvPr/>
        </p:nvPicPr>
        <p:blipFill rotWithShape="1">
          <a:blip r:embed="rId4" cstate="email">
            <a:extLst>
              <a:ext uri="{28A0092B-C50C-407E-A947-70E740481C1C}">
                <a14:useLocalDpi xmlns:a14="http://schemas.microsoft.com/office/drawing/2010/main"/>
              </a:ext>
            </a:extLst>
          </a:blip>
          <a:srcRect l="16726" t="12771" r="8087" b="17355"/>
          <a:stretch/>
        </p:blipFill>
        <p:spPr>
          <a:xfrm rot="1836987">
            <a:off x="1724258" y="2134285"/>
            <a:ext cx="1656000" cy="864000"/>
          </a:xfrm>
          <a:prstGeom prst="rect">
            <a:avLst/>
          </a:prstGeom>
        </p:spPr>
      </p:pic>
      <p:sp>
        <p:nvSpPr>
          <p:cNvPr id="42" name="TextBox 41"/>
          <p:cNvSpPr txBox="1"/>
          <p:nvPr/>
        </p:nvSpPr>
        <p:spPr>
          <a:xfrm>
            <a:off x="2771800" y="1700808"/>
            <a:ext cx="1296144" cy="707886"/>
          </a:xfrm>
          <a:prstGeom prst="rect">
            <a:avLst/>
          </a:prstGeom>
          <a:noFill/>
          <a:effectLst/>
        </p:spPr>
        <p:txBody>
          <a:bodyPr wrap="square" rtlCol="0">
            <a:spAutoFit/>
          </a:bodyPr>
          <a:lstStyle/>
          <a:p>
            <a:pPr algn="ctr"/>
            <a:r>
              <a:rPr lang="en-US" sz="2000" dirty="0">
                <a:latin typeface="Arial"/>
                <a:cs typeface="Arial"/>
              </a:rPr>
              <a:t>XUV Probe</a:t>
            </a:r>
          </a:p>
        </p:txBody>
      </p:sp>
      <p:sp>
        <p:nvSpPr>
          <p:cNvPr id="44" name="TextBox 43"/>
          <p:cNvSpPr txBox="1"/>
          <p:nvPr/>
        </p:nvSpPr>
        <p:spPr>
          <a:xfrm>
            <a:off x="0" y="3573016"/>
            <a:ext cx="1296144" cy="400110"/>
          </a:xfrm>
          <a:prstGeom prst="rect">
            <a:avLst/>
          </a:prstGeom>
          <a:noFill/>
          <a:effectLst/>
        </p:spPr>
        <p:txBody>
          <a:bodyPr wrap="square" rtlCol="0">
            <a:spAutoFit/>
          </a:bodyPr>
          <a:lstStyle/>
          <a:p>
            <a:pPr algn="ctr"/>
            <a:r>
              <a:rPr lang="en-US" sz="2000" dirty="0">
                <a:latin typeface="Arial"/>
                <a:cs typeface="Arial"/>
              </a:rPr>
              <a:t>VIS</a:t>
            </a:r>
          </a:p>
        </p:txBody>
      </p:sp>
      <p:cxnSp>
        <p:nvCxnSpPr>
          <p:cNvPr id="46" name="Straight Arrow Connector 45"/>
          <p:cNvCxnSpPr>
            <a:endCxn id="30" idx="4"/>
          </p:cNvCxnSpPr>
          <p:nvPr/>
        </p:nvCxnSpPr>
        <p:spPr>
          <a:xfrm flipV="1">
            <a:off x="1187624" y="3284960"/>
            <a:ext cx="35992" cy="1590924"/>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Rectangle 93"/>
          <p:cNvSpPr/>
          <p:nvPr/>
        </p:nvSpPr>
        <p:spPr>
          <a:xfrm>
            <a:off x="0" y="5912153"/>
            <a:ext cx="9163060" cy="923330"/>
          </a:xfrm>
          <a:prstGeom prst="rect">
            <a:avLst/>
          </a:prstGeom>
        </p:spPr>
        <p:txBody>
          <a:bodyPr wrap="square">
            <a:spAutoFit/>
          </a:bodyPr>
          <a:lstStyle/>
          <a:p>
            <a:pPr algn="r"/>
            <a:r>
              <a:rPr lang="en-GB" sz="1800" dirty="0"/>
              <a:t>Ute </a:t>
            </a:r>
            <a:r>
              <a:rPr lang="en-GB" sz="1800" dirty="0" err="1"/>
              <a:t>Cappel</a:t>
            </a:r>
            <a:r>
              <a:rPr lang="en-GB" sz="1800" dirty="0"/>
              <a:t>, Johan </a:t>
            </a:r>
            <a:r>
              <a:rPr lang="en-GB" sz="1800" dirty="0" err="1"/>
              <a:t>Söderström</a:t>
            </a:r>
            <a:r>
              <a:rPr lang="en-GB" sz="1800" dirty="0"/>
              <a:t>, </a:t>
            </a:r>
            <a:r>
              <a:rPr lang="en-GB" sz="1800" dirty="0" err="1"/>
              <a:t>Torsten</a:t>
            </a:r>
            <a:r>
              <a:rPr lang="en-GB" sz="1800" dirty="0"/>
              <a:t> </a:t>
            </a:r>
            <a:r>
              <a:rPr lang="en-GB" sz="1800" dirty="0" err="1"/>
              <a:t>Leitner</a:t>
            </a:r>
            <a:r>
              <a:rPr lang="en-GB" sz="1800" dirty="0"/>
              <a:t> et al.</a:t>
            </a:r>
          </a:p>
          <a:p>
            <a:pPr algn="r"/>
            <a:r>
              <a:rPr lang="en-GB" sz="1800" dirty="0" err="1"/>
              <a:t>Ovsyannikov</a:t>
            </a:r>
            <a:r>
              <a:rPr lang="en-GB" sz="1800" dirty="0"/>
              <a:t>, R. et al</a:t>
            </a:r>
            <a:r>
              <a:rPr lang="en-GB" sz="1800" i="1" dirty="0"/>
              <a:t>.,</a:t>
            </a:r>
            <a:r>
              <a:rPr lang="en-GB" sz="1800" dirty="0"/>
              <a:t> </a:t>
            </a:r>
            <a:r>
              <a:rPr lang="en-GB" sz="1800" i="1" dirty="0"/>
              <a:t>J. Electron </a:t>
            </a:r>
            <a:r>
              <a:rPr lang="en-GB" sz="1800" i="1" dirty="0" err="1"/>
              <a:t>Spectros</a:t>
            </a:r>
            <a:r>
              <a:rPr lang="en-GB" sz="1800" i="1" dirty="0"/>
              <a:t>. </a:t>
            </a:r>
            <a:r>
              <a:rPr lang="en-GB" sz="1800" i="1" dirty="0" err="1"/>
              <a:t>Relat</a:t>
            </a:r>
            <a:r>
              <a:rPr lang="en-GB" sz="1800" i="1" dirty="0"/>
              <a:t>. Phenomena</a:t>
            </a:r>
            <a:r>
              <a:rPr lang="en-GB" sz="1800" dirty="0"/>
              <a:t> </a:t>
            </a:r>
            <a:r>
              <a:rPr lang="en-GB" sz="1800" b="1" dirty="0"/>
              <a:t>191,</a:t>
            </a:r>
            <a:r>
              <a:rPr lang="en-GB" sz="1800" dirty="0"/>
              <a:t> 92–103 (2013)l.</a:t>
            </a:r>
          </a:p>
          <a:p>
            <a:pPr algn="r"/>
            <a:r>
              <a:rPr lang="en-GB" sz="1800" dirty="0" err="1"/>
              <a:t>Terschlüsen</a:t>
            </a:r>
            <a:r>
              <a:rPr lang="en-GB" sz="1800" dirty="0"/>
              <a:t>, J. A. et al</a:t>
            </a:r>
            <a:r>
              <a:rPr lang="en-GB" sz="1800" i="1" dirty="0"/>
              <a:t>.,</a:t>
            </a:r>
            <a:r>
              <a:rPr lang="en-GB" sz="1800" dirty="0"/>
              <a:t> </a:t>
            </a:r>
            <a:r>
              <a:rPr lang="en-GB" sz="1800" i="1" dirty="0" err="1"/>
              <a:t>Nucl</a:t>
            </a:r>
            <a:r>
              <a:rPr lang="en-GB" sz="1800" i="1" dirty="0"/>
              <a:t>. </a:t>
            </a:r>
            <a:r>
              <a:rPr lang="en-GB" sz="1800" i="1" dirty="0" err="1"/>
              <a:t>Instrum</a:t>
            </a:r>
            <a:r>
              <a:rPr lang="en-GB" sz="1800" i="1" dirty="0"/>
              <a:t>. Methods Phys. Res., Sect. A</a:t>
            </a:r>
            <a:r>
              <a:rPr lang="en-GB" sz="1800" dirty="0"/>
              <a:t> </a:t>
            </a:r>
            <a:r>
              <a:rPr lang="en-GB" sz="1800" b="1" dirty="0"/>
              <a:t>768,</a:t>
            </a:r>
            <a:r>
              <a:rPr lang="en-GB" sz="1800" dirty="0"/>
              <a:t> 84–88 (2014).</a:t>
            </a:r>
            <a:r>
              <a:rPr lang="en-US" sz="1800" dirty="0"/>
              <a:t> </a:t>
            </a:r>
            <a:endParaRPr lang="en-GB" sz="1800" dirty="0"/>
          </a:p>
        </p:txBody>
      </p:sp>
      <p:sp>
        <p:nvSpPr>
          <p:cNvPr id="95" name="Rectangle 94"/>
          <p:cNvSpPr/>
          <p:nvPr/>
        </p:nvSpPr>
        <p:spPr>
          <a:xfrm>
            <a:off x="0" y="5589240"/>
            <a:ext cx="8964488" cy="369332"/>
          </a:xfrm>
          <a:prstGeom prst="rect">
            <a:avLst/>
          </a:prstGeom>
        </p:spPr>
        <p:txBody>
          <a:bodyPr wrap="square">
            <a:spAutoFit/>
          </a:bodyPr>
          <a:lstStyle/>
          <a:p>
            <a:pPr algn="r"/>
            <a:r>
              <a:rPr lang="en-GB" sz="1800" dirty="0"/>
              <a:t>.</a:t>
            </a:r>
            <a:r>
              <a:rPr lang="en-US" sz="1800" dirty="0"/>
              <a:t> </a:t>
            </a:r>
            <a:endParaRPr lang="en-GB" sz="1800" dirty="0"/>
          </a:p>
        </p:txBody>
      </p:sp>
      <p:sp>
        <p:nvSpPr>
          <p:cNvPr id="38" name="TextBox 37"/>
          <p:cNvSpPr txBox="1"/>
          <p:nvPr/>
        </p:nvSpPr>
        <p:spPr>
          <a:xfrm>
            <a:off x="7380312" y="548680"/>
            <a:ext cx="1584176" cy="646331"/>
          </a:xfrm>
          <a:prstGeom prst="rect">
            <a:avLst/>
          </a:prstGeom>
          <a:solidFill>
            <a:srgbClr val="FFFF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Dynamics</a:t>
            </a:r>
          </a:p>
          <a:p>
            <a:endParaRPr lang="en-US" dirty="0"/>
          </a:p>
        </p:txBody>
      </p:sp>
    </p:spTree>
    <p:extLst>
      <p:ext uri="{BB962C8B-B14F-4D97-AF65-F5344CB8AC3E}">
        <p14:creationId xmlns:p14="http://schemas.microsoft.com/office/powerpoint/2010/main" val="1737272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Molecular  and Condensed Matter Physics</a:t>
            </a:r>
            <a:br>
              <a:rPr lang="en-US" dirty="0"/>
            </a:br>
            <a:endParaRPr lang="en-US" dirty="0"/>
          </a:p>
        </p:txBody>
      </p:sp>
      <p:pic>
        <p:nvPicPr>
          <p:cNvPr id="23" name="Picture 22"/>
          <p:cNvPicPr>
            <a:picLocks noChangeAspect="1"/>
          </p:cNvPicPr>
          <p:nvPr/>
        </p:nvPicPr>
        <p:blipFill>
          <a:blip r:embed="rId3">
            <a:alphaModFix amt="35000"/>
          </a:blip>
          <a:stretch>
            <a:fillRect/>
          </a:stretch>
        </p:blipFill>
        <p:spPr>
          <a:xfrm>
            <a:off x="251520" y="1484784"/>
            <a:ext cx="6417357" cy="3659020"/>
          </a:xfrm>
          <a:prstGeom prst="rect">
            <a:avLst/>
          </a:prstGeom>
        </p:spPr>
      </p:pic>
      <p:sp>
        <p:nvSpPr>
          <p:cNvPr id="10" name="TextBox 9"/>
          <p:cNvSpPr txBox="1"/>
          <p:nvPr/>
        </p:nvSpPr>
        <p:spPr>
          <a:xfrm>
            <a:off x="179512" y="5013176"/>
            <a:ext cx="8567936" cy="2031325"/>
          </a:xfrm>
          <a:prstGeom prst="rect">
            <a:avLst/>
          </a:prstGeom>
          <a:noFill/>
        </p:spPr>
        <p:txBody>
          <a:bodyPr wrap="square" rtlCol="0">
            <a:spAutoFit/>
          </a:bodyPr>
          <a:lstStyle/>
          <a:p>
            <a:endParaRPr lang="en-US" sz="1400" b="1" dirty="0"/>
          </a:p>
          <a:p>
            <a:r>
              <a:rPr lang="en-US" sz="1400" b="1" dirty="0">
                <a:solidFill>
                  <a:srgbClr val="FF0000"/>
                </a:solidFill>
              </a:rPr>
              <a:t>CMD (UU)  </a:t>
            </a:r>
            <a:r>
              <a:rPr lang="en-US" sz="1400" b="1" dirty="0"/>
              <a:t>Erik Johansson, </a:t>
            </a:r>
            <a:r>
              <a:rPr lang="en-US" sz="1400" b="1" dirty="0" err="1"/>
              <a:t>Gerrit</a:t>
            </a:r>
            <a:r>
              <a:rPr lang="en-US" sz="1400" b="1" dirty="0"/>
              <a:t> </a:t>
            </a:r>
            <a:r>
              <a:rPr lang="en-US" sz="1400" b="1" dirty="0" err="1"/>
              <a:t>Boschloo</a:t>
            </a:r>
            <a:r>
              <a:rPr lang="en-US" sz="1400" b="1" dirty="0"/>
              <a:t>, </a:t>
            </a:r>
            <a:r>
              <a:rPr lang="en-US" sz="1400" b="1" dirty="0" err="1"/>
              <a:t>Jesper</a:t>
            </a:r>
            <a:r>
              <a:rPr lang="en-US" sz="1400" b="1" dirty="0"/>
              <a:t> Jacobson, </a:t>
            </a:r>
          </a:p>
          <a:p>
            <a:r>
              <a:rPr lang="en-US" sz="1400" b="1" dirty="0">
                <a:solidFill>
                  <a:srgbClr val="FF0000"/>
                </a:solidFill>
              </a:rPr>
              <a:t>KTH</a:t>
            </a:r>
            <a:r>
              <a:rPr lang="en-US" sz="1400" b="1" dirty="0"/>
              <a:t> Ute </a:t>
            </a:r>
            <a:r>
              <a:rPr lang="en-US" sz="1400" b="1" dirty="0" err="1"/>
              <a:t>Cappel</a:t>
            </a:r>
            <a:r>
              <a:rPr lang="en-US" sz="1400" b="1" dirty="0"/>
              <a:t>, James Gardner , Lichen Sun, Lars </a:t>
            </a:r>
            <a:r>
              <a:rPr lang="en-US" sz="1400" b="1" dirty="0" err="1"/>
              <a:t>Kloo</a:t>
            </a:r>
            <a:endParaRPr lang="en-US" sz="1400" b="1" dirty="0"/>
          </a:p>
          <a:p>
            <a:r>
              <a:rPr lang="en-US" sz="1400" b="1" dirty="0">
                <a:solidFill>
                  <a:srgbClr val="FF0000"/>
                </a:solidFill>
              </a:rPr>
              <a:t>SU</a:t>
            </a:r>
            <a:r>
              <a:rPr lang="en-US" sz="1400" b="1" dirty="0"/>
              <a:t>, Michael </a:t>
            </a:r>
            <a:r>
              <a:rPr lang="en-US" sz="1400" b="1" dirty="0" err="1"/>
              <a:t>Odelius</a:t>
            </a:r>
            <a:endParaRPr lang="en-US" sz="1400" b="1" dirty="0"/>
          </a:p>
          <a:p>
            <a:r>
              <a:rPr lang="en-US" sz="1400" b="1" dirty="0">
                <a:solidFill>
                  <a:srgbClr val="FF0000"/>
                </a:solidFill>
              </a:rPr>
              <a:t>ÅABC (UU)</a:t>
            </a:r>
            <a:r>
              <a:rPr lang="en-US" sz="1400" b="1" dirty="0"/>
              <a:t> Kristina </a:t>
            </a:r>
            <a:r>
              <a:rPr lang="en-US" sz="1400" b="1" dirty="0" err="1"/>
              <a:t>Edström</a:t>
            </a:r>
            <a:r>
              <a:rPr lang="en-US" sz="1400" b="1" dirty="0"/>
              <a:t>, Daniel </a:t>
            </a:r>
            <a:r>
              <a:rPr lang="en-US" sz="1400" b="1" dirty="0" err="1"/>
              <a:t>Brndell</a:t>
            </a:r>
            <a:r>
              <a:rPr lang="en-US" sz="1400" b="1" dirty="0"/>
              <a:t>,</a:t>
            </a:r>
          </a:p>
          <a:p>
            <a:r>
              <a:rPr lang="en-US" sz="1400" b="1" dirty="0">
                <a:solidFill>
                  <a:srgbClr val="FF0000"/>
                </a:solidFill>
              </a:rPr>
              <a:t>Cambridge</a:t>
            </a:r>
            <a:r>
              <a:rPr lang="en-US" sz="1400" b="1" dirty="0"/>
              <a:t>: Sam </a:t>
            </a:r>
            <a:r>
              <a:rPr lang="en-US" sz="1400" b="1" dirty="0" err="1"/>
              <a:t>Stranks</a:t>
            </a:r>
            <a:endParaRPr lang="en-US" sz="1400" b="1" dirty="0"/>
          </a:p>
          <a:p>
            <a:r>
              <a:rPr lang="en-US" sz="1400" b="1" dirty="0">
                <a:solidFill>
                  <a:srgbClr val="FF0000"/>
                </a:solidFill>
              </a:rPr>
              <a:t>EPFL</a:t>
            </a:r>
            <a:r>
              <a:rPr lang="en-US" sz="1400" b="1" dirty="0"/>
              <a:t>: - Michael </a:t>
            </a:r>
            <a:r>
              <a:rPr lang="en-US" sz="1400" b="1" dirty="0" err="1"/>
              <a:t>Saliba</a:t>
            </a:r>
            <a:r>
              <a:rPr lang="en-US" sz="1400" b="1" dirty="0"/>
              <a:t>, Anders </a:t>
            </a:r>
            <a:r>
              <a:rPr lang="en-US" sz="1400" b="1" dirty="0" err="1"/>
              <a:t>Hagfeldt</a:t>
            </a:r>
            <a:endParaRPr lang="en-US" sz="1400" b="1" dirty="0"/>
          </a:p>
          <a:p>
            <a:r>
              <a:rPr lang="en-US" sz="1400" b="1" dirty="0" err="1">
                <a:solidFill>
                  <a:srgbClr val="FF0000"/>
                </a:solidFill>
              </a:rPr>
              <a:t>Bessy</a:t>
            </a:r>
            <a:r>
              <a:rPr lang="en-US" sz="1400" b="1" dirty="0"/>
              <a:t>: </a:t>
            </a:r>
            <a:r>
              <a:rPr lang="en-US" sz="1400" b="1" dirty="0" err="1"/>
              <a:t>Mihaela</a:t>
            </a:r>
            <a:r>
              <a:rPr lang="en-US" sz="1400" b="1" dirty="0"/>
              <a:t> </a:t>
            </a:r>
            <a:r>
              <a:rPr lang="en-US" sz="1400" b="1" dirty="0" err="1"/>
              <a:t>Gorgoi</a:t>
            </a:r>
            <a:r>
              <a:rPr lang="en-US" sz="1400" b="1" dirty="0"/>
              <a:t>, </a:t>
            </a:r>
            <a:r>
              <a:rPr lang="en-US" sz="1400" b="1" dirty="0" err="1"/>
              <a:t>UBjL</a:t>
            </a:r>
            <a:r>
              <a:rPr lang="en-US" sz="1400" b="1" dirty="0"/>
              <a:t>, </a:t>
            </a:r>
            <a:r>
              <a:rPr lang="en-US" sz="1400" b="1" dirty="0" err="1"/>
              <a:t>Föhlish</a:t>
            </a:r>
            <a:r>
              <a:rPr lang="en-US" sz="1400" b="1" dirty="0"/>
              <a:t>, </a:t>
            </a:r>
            <a:r>
              <a:rPr lang="en-US" sz="1400" b="1" dirty="0" err="1"/>
              <a:t>Ovsyannikov</a:t>
            </a:r>
            <a:r>
              <a:rPr lang="en-US" sz="1400" b="1" dirty="0"/>
              <a:t>, </a:t>
            </a:r>
            <a:r>
              <a:rPr lang="en-US" sz="1400" b="1" dirty="0" err="1"/>
              <a:t>Giangrisostomi</a:t>
            </a:r>
            <a:r>
              <a:rPr lang="en-US" sz="1400" b="1" dirty="0"/>
              <a:t>, </a:t>
            </a:r>
            <a:r>
              <a:rPr lang="en-US" sz="1400" b="1" dirty="0" err="1"/>
              <a:t>Bidermane</a:t>
            </a:r>
            <a:r>
              <a:rPr lang="en-US" sz="1400" b="1" dirty="0"/>
              <a:t>, </a:t>
            </a:r>
            <a:r>
              <a:rPr lang="en-US" sz="1400" b="1" dirty="0" err="1"/>
              <a:t>Leitner</a:t>
            </a:r>
            <a:r>
              <a:rPr lang="en-US" sz="1400" b="1" dirty="0"/>
              <a:t>, </a:t>
            </a:r>
          </a:p>
          <a:p>
            <a:endParaRPr lang="en-US" sz="1400" dirty="0"/>
          </a:p>
        </p:txBody>
      </p:sp>
      <p:sp>
        <p:nvSpPr>
          <p:cNvPr id="6" name="Rectangle 5"/>
          <p:cNvSpPr/>
          <p:nvPr/>
        </p:nvSpPr>
        <p:spPr>
          <a:xfrm>
            <a:off x="251520" y="3717032"/>
            <a:ext cx="6768752" cy="1415772"/>
          </a:xfrm>
          <a:prstGeom prst="rect">
            <a:avLst/>
          </a:prstGeom>
        </p:spPr>
        <p:txBody>
          <a:bodyPr wrap="square">
            <a:spAutoFit/>
          </a:bodyPr>
          <a:lstStyle/>
          <a:p>
            <a:endParaRPr lang="en-US" sz="1400" dirty="0"/>
          </a:p>
          <a:p>
            <a:r>
              <a:rPr lang="en-US" b="1" dirty="0"/>
              <a:t>Maria </a:t>
            </a:r>
            <a:r>
              <a:rPr lang="en-US" b="1" dirty="0" err="1"/>
              <a:t>Hahlin</a:t>
            </a:r>
            <a:r>
              <a:rPr lang="en-US" b="1" dirty="0"/>
              <a:t>, Ida </a:t>
            </a:r>
            <a:r>
              <a:rPr lang="en-US" b="1" dirty="0" err="1"/>
              <a:t>Källquist</a:t>
            </a:r>
            <a:r>
              <a:rPr lang="en-US" b="1" dirty="0"/>
              <a:t>, </a:t>
            </a:r>
            <a:r>
              <a:rPr lang="en-US" b="1" dirty="0" err="1"/>
              <a:t>Dibya</a:t>
            </a:r>
            <a:r>
              <a:rPr lang="en-US" b="1" dirty="0"/>
              <a:t> </a:t>
            </a:r>
            <a:r>
              <a:rPr lang="en-US" b="1" dirty="0" err="1"/>
              <a:t>Phyal</a:t>
            </a:r>
            <a:r>
              <a:rPr lang="en-US" b="1" dirty="0"/>
              <a:t>, Bertrand Philippe, Felix </a:t>
            </a:r>
            <a:r>
              <a:rPr lang="en-US" b="1" dirty="0" err="1"/>
              <a:t>Masel</a:t>
            </a:r>
            <a:r>
              <a:rPr lang="en-US" b="1" dirty="0"/>
              <a:t>, Fredrik Lindgren, Sebastian </a:t>
            </a:r>
            <a:r>
              <a:rPr lang="en-US" b="1" dirty="0" err="1"/>
              <a:t>Svanström</a:t>
            </a:r>
            <a:r>
              <a:rPr lang="en-US" b="1" dirty="0"/>
              <a:t>,</a:t>
            </a:r>
          </a:p>
          <a:p>
            <a:r>
              <a:rPr lang="en-US" b="1" dirty="0"/>
              <a:t>Former members: </a:t>
            </a:r>
          </a:p>
          <a:p>
            <a:r>
              <a:rPr lang="en-US" b="1" dirty="0" err="1"/>
              <a:t>Rebecka</a:t>
            </a:r>
            <a:r>
              <a:rPr lang="en-US" b="1" dirty="0"/>
              <a:t> </a:t>
            </a:r>
            <a:r>
              <a:rPr lang="en-US" b="1" dirty="0" err="1"/>
              <a:t>Lindblad</a:t>
            </a:r>
            <a:r>
              <a:rPr lang="en-US" b="1" dirty="0"/>
              <a:t>, </a:t>
            </a:r>
            <a:r>
              <a:rPr lang="en-US" b="1" dirty="0" err="1"/>
              <a:t>Susanaa</a:t>
            </a:r>
            <a:r>
              <a:rPr lang="en-US" b="1" dirty="0"/>
              <a:t> </a:t>
            </a:r>
            <a:r>
              <a:rPr lang="en-US" b="1" dirty="0" err="1"/>
              <a:t>Kaufman.Eriksson</a:t>
            </a:r>
            <a:r>
              <a:rPr lang="en-US" b="1" dirty="0"/>
              <a:t> Ute </a:t>
            </a:r>
            <a:r>
              <a:rPr lang="en-US" b="1" dirty="0" err="1"/>
              <a:t>Cappel</a:t>
            </a:r>
            <a:endParaRPr lang="en-US" b="1" dirty="0"/>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8773" y="2047460"/>
            <a:ext cx="2255227" cy="2314575"/>
          </a:xfrm>
          <a:prstGeom prst="rect">
            <a:avLst/>
          </a:prstGeom>
        </p:spPr>
      </p:pic>
      <p:pic>
        <p:nvPicPr>
          <p:cNvPr id="7" name="Picture 6"/>
          <p:cNvPicPr>
            <a:picLocks noChangeAspect="1"/>
          </p:cNvPicPr>
          <p:nvPr/>
        </p:nvPicPr>
        <p:blipFill>
          <a:blip r:embed="rId5"/>
          <a:stretch>
            <a:fillRect/>
          </a:stretch>
        </p:blipFill>
        <p:spPr>
          <a:xfrm>
            <a:off x="6948264" y="4797152"/>
            <a:ext cx="2042076" cy="1741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5CAD9E3E-56A8-7740-A08B-39F6C07D995B}"/>
              </a:ext>
            </a:extLst>
          </p:cNvPr>
          <p:cNvPicPr>
            <a:picLocks noChangeAspect="1"/>
          </p:cNvPicPr>
          <p:nvPr/>
        </p:nvPicPr>
        <p:blipFill rotWithShape="1">
          <a:blip r:embed="rId3"/>
          <a:srcRect l="68227" t="36223" r="23754" b="52391"/>
          <a:stretch/>
        </p:blipFill>
        <p:spPr>
          <a:xfrm>
            <a:off x="3663951" y="2470213"/>
            <a:ext cx="1756247" cy="1421731"/>
          </a:xfrm>
          <a:prstGeom prst="rect">
            <a:avLst/>
          </a:prstGeom>
          <a:ln>
            <a:noFill/>
          </a:ln>
          <a:effectLst>
            <a:softEdge rad="112500"/>
          </a:effectLst>
        </p:spPr>
      </p:pic>
      <p:pic>
        <p:nvPicPr>
          <p:cNvPr id="9" name="Picture 8">
            <a:extLst>
              <a:ext uri="{FF2B5EF4-FFF2-40B4-BE49-F238E27FC236}">
                <a16:creationId xmlns:a16="http://schemas.microsoft.com/office/drawing/2014/main" id="{8F3664CB-80B5-EF4A-BC61-5E59FAC9EFBD}"/>
              </a:ext>
            </a:extLst>
          </p:cNvPr>
          <p:cNvPicPr>
            <a:picLocks noChangeAspect="1"/>
          </p:cNvPicPr>
          <p:nvPr/>
        </p:nvPicPr>
        <p:blipFill rotWithShape="1">
          <a:blip r:embed="rId3"/>
          <a:srcRect l="55746" t="33021" r="36235" b="55593"/>
          <a:stretch/>
        </p:blipFill>
        <p:spPr>
          <a:xfrm>
            <a:off x="1907704" y="2454765"/>
            <a:ext cx="1756247" cy="1421731"/>
          </a:xfrm>
          <a:prstGeom prst="rect">
            <a:avLst/>
          </a:prstGeom>
          <a:ln>
            <a:noFill/>
          </a:ln>
          <a:effectLst>
            <a:softEdge rad="112500"/>
          </a:effectLst>
        </p:spPr>
      </p:pic>
      <p:sp>
        <p:nvSpPr>
          <p:cNvPr id="3" name="TextBox 2">
            <a:extLst>
              <a:ext uri="{FF2B5EF4-FFF2-40B4-BE49-F238E27FC236}">
                <a16:creationId xmlns:a16="http://schemas.microsoft.com/office/drawing/2014/main" id="{A60B99AA-3FC3-9640-9F1B-4E9457C810F3}"/>
              </a:ext>
            </a:extLst>
          </p:cNvPr>
          <p:cNvSpPr txBox="1"/>
          <p:nvPr/>
        </p:nvSpPr>
        <p:spPr>
          <a:xfrm>
            <a:off x="4083775" y="1999421"/>
            <a:ext cx="916598" cy="369332"/>
          </a:xfrm>
          <a:prstGeom prst="rect">
            <a:avLst/>
          </a:prstGeom>
          <a:noFill/>
        </p:spPr>
        <p:txBody>
          <a:bodyPr wrap="none" rtlCol="0">
            <a:spAutoFit/>
          </a:bodyPr>
          <a:lstStyle/>
          <a:p>
            <a:r>
              <a:rPr lang="sv-SE" dirty="0"/>
              <a:t>HAXPES</a:t>
            </a:r>
          </a:p>
        </p:txBody>
      </p:sp>
      <p:sp>
        <p:nvSpPr>
          <p:cNvPr id="11" name="TextBox 10">
            <a:extLst>
              <a:ext uri="{FF2B5EF4-FFF2-40B4-BE49-F238E27FC236}">
                <a16:creationId xmlns:a16="http://schemas.microsoft.com/office/drawing/2014/main" id="{141FF4C1-B874-2B49-8234-F1B7A1EBE60A}"/>
              </a:ext>
            </a:extLst>
          </p:cNvPr>
          <p:cNvSpPr txBox="1"/>
          <p:nvPr/>
        </p:nvSpPr>
        <p:spPr>
          <a:xfrm>
            <a:off x="2241447" y="1996160"/>
            <a:ext cx="1088760" cy="369332"/>
          </a:xfrm>
          <a:prstGeom prst="rect">
            <a:avLst/>
          </a:prstGeom>
          <a:noFill/>
        </p:spPr>
        <p:txBody>
          <a:bodyPr wrap="none" rtlCol="0">
            <a:spAutoFit/>
          </a:bodyPr>
          <a:lstStyle/>
          <a:p>
            <a:r>
              <a:rPr lang="sv-SE" dirty="0"/>
              <a:t>Dynamics</a:t>
            </a:r>
          </a:p>
        </p:txBody>
      </p:sp>
    </p:spTree>
    <p:extLst>
      <p:ext uri="{BB962C8B-B14F-4D97-AF65-F5344CB8AC3E}">
        <p14:creationId xmlns:p14="http://schemas.microsoft.com/office/powerpoint/2010/main" val="610906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First results</a:t>
            </a:r>
          </a:p>
        </p:txBody>
      </p:sp>
      <p:grpSp>
        <p:nvGrpSpPr>
          <p:cNvPr id="26" name="Group 25"/>
          <p:cNvGrpSpPr>
            <a:grpSpLocks noChangeAspect="1"/>
          </p:cNvGrpSpPr>
          <p:nvPr/>
        </p:nvGrpSpPr>
        <p:grpSpPr>
          <a:xfrm>
            <a:off x="179512" y="1772816"/>
            <a:ext cx="3841268" cy="1780503"/>
            <a:chOff x="93454" y="99318"/>
            <a:chExt cx="2809819" cy="1302406"/>
          </a:xfrm>
        </p:grpSpPr>
        <p:pic>
          <p:nvPicPr>
            <p:cNvPr id="33" name="Picture 3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454" y="99318"/>
              <a:ext cx="2809819" cy="1302406"/>
            </a:xfrm>
            <a:prstGeom prst="rect">
              <a:avLst/>
            </a:prstGeom>
          </p:spPr>
        </p:pic>
        <p:sp>
          <p:nvSpPr>
            <p:cNvPr id="34" name="Rectangle 33"/>
            <p:cNvSpPr/>
            <p:nvPr/>
          </p:nvSpPr>
          <p:spPr>
            <a:xfrm>
              <a:off x="1137946" y="1050160"/>
              <a:ext cx="225390" cy="269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TextBox 35"/>
          <p:cNvSpPr txBox="1"/>
          <p:nvPr/>
        </p:nvSpPr>
        <p:spPr>
          <a:xfrm>
            <a:off x="971600" y="3212976"/>
            <a:ext cx="1656184" cy="461665"/>
          </a:xfrm>
          <a:prstGeom prst="rect">
            <a:avLst/>
          </a:prstGeom>
          <a:noFill/>
        </p:spPr>
        <p:txBody>
          <a:bodyPr wrap="square" rtlCol="0">
            <a:spAutoFit/>
          </a:bodyPr>
          <a:lstStyle/>
          <a:p>
            <a:r>
              <a:rPr lang="en-GB" dirty="0"/>
              <a:t>PCPDTBT</a:t>
            </a:r>
          </a:p>
        </p:txBody>
      </p:sp>
      <p:pic>
        <p:nvPicPr>
          <p:cNvPr id="37" name="Picture 36" descr="PCPDTBT_abosrption.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6016" y="1700808"/>
            <a:ext cx="4145604" cy="3744416"/>
          </a:xfrm>
          <a:prstGeom prst="rect">
            <a:avLst/>
          </a:prstGeom>
        </p:spPr>
      </p:pic>
      <p:pic>
        <p:nvPicPr>
          <p:cNvPr id="38" name="Picture 37" descr="Valence_NoLaser_BE.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1520" y="4005064"/>
            <a:ext cx="4371773" cy="2304256"/>
          </a:xfrm>
          <a:prstGeom prst="rect">
            <a:avLst/>
          </a:prstGeom>
        </p:spPr>
      </p:pic>
      <p:sp>
        <p:nvSpPr>
          <p:cNvPr id="10" name="TextBox 9"/>
          <p:cNvSpPr txBox="1"/>
          <p:nvPr/>
        </p:nvSpPr>
        <p:spPr>
          <a:xfrm>
            <a:off x="7380312" y="548680"/>
            <a:ext cx="1584176" cy="646331"/>
          </a:xfrm>
          <a:prstGeom prst="rect">
            <a:avLst/>
          </a:prstGeom>
          <a:solidFill>
            <a:srgbClr val="FFFF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Dynamics</a:t>
            </a:r>
          </a:p>
          <a:p>
            <a:endParaRPr lang="en-US" dirty="0"/>
          </a:p>
        </p:txBody>
      </p:sp>
    </p:spTree>
    <p:extLst>
      <p:ext uri="{BB962C8B-B14F-4D97-AF65-F5344CB8AC3E}">
        <p14:creationId xmlns:p14="http://schemas.microsoft.com/office/powerpoint/2010/main" val="2665558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8-03-03 at 19.12.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988840"/>
            <a:ext cx="8343900" cy="4127500"/>
          </a:xfrm>
          <a:prstGeom prst="rect">
            <a:avLst/>
          </a:prstGeom>
        </p:spPr>
      </p:pic>
      <p:sp>
        <p:nvSpPr>
          <p:cNvPr id="9" name="TextBox 8"/>
          <p:cNvSpPr txBox="1"/>
          <p:nvPr/>
        </p:nvSpPr>
        <p:spPr>
          <a:xfrm>
            <a:off x="7380312" y="548680"/>
            <a:ext cx="1584176" cy="646331"/>
          </a:xfrm>
          <a:prstGeom prst="rect">
            <a:avLst/>
          </a:prstGeom>
          <a:solidFill>
            <a:srgbClr val="FFFF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Dynamics</a:t>
            </a:r>
          </a:p>
          <a:p>
            <a:endParaRPr lang="en-US" dirty="0"/>
          </a:p>
        </p:txBody>
      </p:sp>
    </p:spTree>
    <p:extLst>
      <p:ext uri="{BB962C8B-B14F-4D97-AF65-F5344CB8AC3E}">
        <p14:creationId xmlns:p14="http://schemas.microsoft.com/office/powerpoint/2010/main" val="284599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t>First results</a:t>
            </a:r>
          </a:p>
        </p:txBody>
      </p:sp>
      <p:grpSp>
        <p:nvGrpSpPr>
          <p:cNvPr id="29" name="Group 28"/>
          <p:cNvGrpSpPr>
            <a:grpSpLocks noChangeAspect="1"/>
          </p:cNvGrpSpPr>
          <p:nvPr/>
        </p:nvGrpSpPr>
        <p:grpSpPr>
          <a:xfrm>
            <a:off x="251520" y="1621744"/>
            <a:ext cx="3312368" cy="4039504"/>
            <a:chOff x="251520" y="2222394"/>
            <a:chExt cx="3528392" cy="4302950"/>
          </a:xfrm>
        </p:grpSpPr>
        <p:pic>
          <p:nvPicPr>
            <p:cNvPr id="14" name="Picture 13" descr="DelaySpectra_offset_800nm.eps"/>
            <p:cNvPicPr>
              <a:picLocks noChangeAspect="1"/>
            </p:cNvPicPr>
            <p:nvPr/>
          </p:nvPicPr>
          <p:blipFill rotWithShape="1">
            <a:blip r:embed="rId2" cstate="email">
              <a:extLst>
                <a:ext uri="{28A0092B-C50C-407E-A947-70E740481C1C}">
                  <a14:useLocalDpi xmlns:a14="http://schemas.microsoft.com/office/drawing/2010/main"/>
                </a:ext>
              </a:extLst>
            </a:blip>
            <a:srcRect t="5201"/>
            <a:stretch/>
          </p:blipFill>
          <p:spPr>
            <a:xfrm>
              <a:off x="251520" y="2222394"/>
              <a:ext cx="3528392" cy="4302950"/>
            </a:xfrm>
            <a:prstGeom prst="rect">
              <a:avLst/>
            </a:prstGeom>
          </p:spPr>
        </p:pic>
        <p:sp>
          <p:nvSpPr>
            <p:cNvPr id="22" name="TextBox 21"/>
            <p:cNvSpPr txBox="1"/>
            <p:nvPr/>
          </p:nvSpPr>
          <p:spPr>
            <a:xfrm>
              <a:off x="2555776" y="2636912"/>
              <a:ext cx="936104" cy="338554"/>
            </a:xfrm>
            <a:prstGeom prst="rect">
              <a:avLst/>
            </a:prstGeom>
            <a:noFill/>
          </p:spPr>
          <p:txBody>
            <a:bodyPr wrap="square" rtlCol="0">
              <a:spAutoFit/>
            </a:bodyPr>
            <a:lstStyle/>
            <a:p>
              <a:r>
                <a:rPr lang="en-US" sz="1600" dirty="0">
                  <a:latin typeface="Arial"/>
                  <a:cs typeface="Arial"/>
                </a:rPr>
                <a:t>- 60 </a:t>
              </a:r>
              <a:r>
                <a:rPr lang="en-US" sz="1600" dirty="0" err="1">
                  <a:latin typeface="Arial"/>
                  <a:cs typeface="Arial"/>
                </a:rPr>
                <a:t>fs</a:t>
              </a:r>
              <a:endParaRPr lang="en-US" sz="1600" dirty="0">
                <a:latin typeface="Arial"/>
                <a:cs typeface="Arial"/>
              </a:endParaRPr>
            </a:p>
          </p:txBody>
        </p:sp>
        <p:sp>
          <p:nvSpPr>
            <p:cNvPr id="23" name="TextBox 22"/>
            <p:cNvSpPr txBox="1"/>
            <p:nvPr/>
          </p:nvSpPr>
          <p:spPr>
            <a:xfrm>
              <a:off x="2627784" y="3140968"/>
              <a:ext cx="936104" cy="338554"/>
            </a:xfrm>
            <a:prstGeom prst="rect">
              <a:avLst/>
            </a:prstGeom>
            <a:noFill/>
          </p:spPr>
          <p:txBody>
            <a:bodyPr wrap="square" rtlCol="0">
              <a:spAutoFit/>
            </a:bodyPr>
            <a:lstStyle/>
            <a:p>
              <a:r>
                <a:rPr lang="en-US" sz="1600" dirty="0">
                  <a:latin typeface="Arial"/>
                  <a:cs typeface="Arial"/>
                </a:rPr>
                <a:t>0 </a:t>
              </a:r>
              <a:r>
                <a:rPr lang="en-US" sz="1600" dirty="0" err="1">
                  <a:latin typeface="Arial"/>
                  <a:cs typeface="Arial"/>
                </a:rPr>
                <a:t>fs</a:t>
              </a:r>
              <a:endParaRPr lang="en-US" sz="1600" dirty="0">
                <a:latin typeface="Arial"/>
                <a:cs typeface="Arial"/>
              </a:endParaRPr>
            </a:p>
          </p:txBody>
        </p:sp>
        <p:sp>
          <p:nvSpPr>
            <p:cNvPr id="24" name="TextBox 23"/>
            <p:cNvSpPr txBox="1"/>
            <p:nvPr/>
          </p:nvSpPr>
          <p:spPr>
            <a:xfrm>
              <a:off x="2627784" y="3645024"/>
              <a:ext cx="936104" cy="338554"/>
            </a:xfrm>
            <a:prstGeom prst="rect">
              <a:avLst/>
            </a:prstGeom>
            <a:noFill/>
          </p:spPr>
          <p:txBody>
            <a:bodyPr wrap="square" rtlCol="0">
              <a:spAutoFit/>
            </a:bodyPr>
            <a:lstStyle/>
            <a:p>
              <a:r>
                <a:rPr lang="en-US" sz="1600" dirty="0">
                  <a:latin typeface="Arial"/>
                  <a:cs typeface="Arial"/>
                </a:rPr>
                <a:t>60 </a:t>
              </a:r>
              <a:r>
                <a:rPr lang="en-US" sz="1600" dirty="0" err="1">
                  <a:latin typeface="Arial"/>
                  <a:cs typeface="Arial"/>
                </a:rPr>
                <a:t>fs</a:t>
              </a:r>
              <a:endParaRPr lang="en-US" sz="1600" dirty="0">
                <a:latin typeface="Arial"/>
                <a:cs typeface="Arial"/>
              </a:endParaRPr>
            </a:p>
          </p:txBody>
        </p:sp>
        <p:sp>
          <p:nvSpPr>
            <p:cNvPr id="25" name="TextBox 24"/>
            <p:cNvSpPr txBox="1"/>
            <p:nvPr/>
          </p:nvSpPr>
          <p:spPr>
            <a:xfrm>
              <a:off x="2555776" y="4077072"/>
              <a:ext cx="936104" cy="338554"/>
            </a:xfrm>
            <a:prstGeom prst="rect">
              <a:avLst/>
            </a:prstGeom>
            <a:noFill/>
          </p:spPr>
          <p:txBody>
            <a:bodyPr wrap="square" rtlCol="0">
              <a:spAutoFit/>
            </a:bodyPr>
            <a:lstStyle/>
            <a:p>
              <a:r>
                <a:rPr lang="en-US" sz="1600" dirty="0">
                  <a:latin typeface="Arial"/>
                  <a:cs typeface="Arial"/>
                </a:rPr>
                <a:t>120 </a:t>
              </a:r>
              <a:r>
                <a:rPr lang="en-US" sz="1600" dirty="0" err="1">
                  <a:latin typeface="Arial"/>
                  <a:cs typeface="Arial"/>
                </a:rPr>
                <a:t>fs</a:t>
              </a:r>
              <a:endParaRPr lang="en-US" sz="1600" dirty="0">
                <a:latin typeface="Arial"/>
                <a:cs typeface="Arial"/>
              </a:endParaRPr>
            </a:p>
          </p:txBody>
        </p:sp>
        <p:sp>
          <p:nvSpPr>
            <p:cNvPr id="26" name="TextBox 25"/>
            <p:cNvSpPr txBox="1"/>
            <p:nvPr/>
          </p:nvSpPr>
          <p:spPr>
            <a:xfrm>
              <a:off x="2627784" y="4581128"/>
              <a:ext cx="936104" cy="338554"/>
            </a:xfrm>
            <a:prstGeom prst="rect">
              <a:avLst/>
            </a:prstGeom>
            <a:noFill/>
          </p:spPr>
          <p:txBody>
            <a:bodyPr wrap="square" rtlCol="0">
              <a:spAutoFit/>
            </a:bodyPr>
            <a:lstStyle/>
            <a:p>
              <a:r>
                <a:rPr lang="en-US" sz="1600" dirty="0">
                  <a:latin typeface="Arial"/>
                  <a:cs typeface="Arial"/>
                </a:rPr>
                <a:t>270 </a:t>
              </a:r>
              <a:r>
                <a:rPr lang="en-US" sz="1600" dirty="0" err="1">
                  <a:latin typeface="Arial"/>
                  <a:cs typeface="Arial"/>
                </a:rPr>
                <a:t>fs</a:t>
              </a:r>
              <a:endParaRPr lang="en-US" sz="1600" dirty="0">
                <a:latin typeface="Arial"/>
                <a:cs typeface="Arial"/>
              </a:endParaRPr>
            </a:p>
          </p:txBody>
        </p:sp>
        <p:sp>
          <p:nvSpPr>
            <p:cNvPr id="27" name="TextBox 26"/>
            <p:cNvSpPr txBox="1"/>
            <p:nvPr/>
          </p:nvSpPr>
          <p:spPr>
            <a:xfrm>
              <a:off x="2555776" y="5085184"/>
              <a:ext cx="936104" cy="338554"/>
            </a:xfrm>
            <a:prstGeom prst="rect">
              <a:avLst/>
            </a:prstGeom>
            <a:noFill/>
          </p:spPr>
          <p:txBody>
            <a:bodyPr wrap="square" rtlCol="0">
              <a:spAutoFit/>
            </a:bodyPr>
            <a:lstStyle/>
            <a:p>
              <a:r>
                <a:rPr lang="en-US" sz="1600" dirty="0">
                  <a:latin typeface="Arial"/>
                  <a:cs typeface="Arial"/>
                </a:rPr>
                <a:t>1000 </a:t>
              </a:r>
              <a:r>
                <a:rPr lang="en-US" sz="1600" dirty="0" err="1">
                  <a:latin typeface="Arial"/>
                  <a:cs typeface="Arial"/>
                </a:rPr>
                <a:t>fs</a:t>
              </a:r>
              <a:endParaRPr lang="en-US" sz="1600" dirty="0">
                <a:latin typeface="Arial"/>
                <a:cs typeface="Arial"/>
              </a:endParaRPr>
            </a:p>
          </p:txBody>
        </p:sp>
        <p:sp>
          <p:nvSpPr>
            <p:cNvPr id="28" name="TextBox 27"/>
            <p:cNvSpPr txBox="1"/>
            <p:nvPr/>
          </p:nvSpPr>
          <p:spPr>
            <a:xfrm>
              <a:off x="2555776" y="5610726"/>
              <a:ext cx="936104" cy="338554"/>
            </a:xfrm>
            <a:prstGeom prst="rect">
              <a:avLst/>
            </a:prstGeom>
            <a:noFill/>
          </p:spPr>
          <p:txBody>
            <a:bodyPr wrap="square" rtlCol="0">
              <a:spAutoFit/>
            </a:bodyPr>
            <a:lstStyle/>
            <a:p>
              <a:r>
                <a:rPr lang="en-US" sz="1600" dirty="0">
                  <a:latin typeface="Arial"/>
                  <a:cs typeface="Arial"/>
                </a:rPr>
                <a:t>4000 </a:t>
              </a:r>
              <a:r>
                <a:rPr lang="en-US" sz="1600" dirty="0" err="1">
                  <a:latin typeface="Arial"/>
                  <a:cs typeface="Arial"/>
                </a:rPr>
                <a:t>fs</a:t>
              </a:r>
              <a:endParaRPr lang="en-US" sz="1600" dirty="0">
                <a:latin typeface="Arial"/>
                <a:cs typeface="Arial"/>
              </a:endParaRPr>
            </a:p>
          </p:txBody>
        </p:sp>
      </p:grpSp>
      <p:grpSp>
        <p:nvGrpSpPr>
          <p:cNvPr id="38" name="Group 37"/>
          <p:cNvGrpSpPr>
            <a:grpSpLocks noChangeAspect="1"/>
          </p:cNvGrpSpPr>
          <p:nvPr/>
        </p:nvGrpSpPr>
        <p:grpSpPr>
          <a:xfrm>
            <a:off x="3706160" y="1556793"/>
            <a:ext cx="3386631" cy="4104456"/>
            <a:chOff x="4932040" y="1675582"/>
            <a:chExt cx="3528829" cy="4276794"/>
          </a:xfrm>
        </p:grpSpPr>
        <p:pic>
          <p:nvPicPr>
            <p:cNvPr id="30" name="Picture 29" descr="DelaySpectra_offset_400nm.eps"/>
            <p:cNvPicPr>
              <a:picLocks noChangeAspect="1"/>
            </p:cNvPicPr>
            <p:nvPr/>
          </p:nvPicPr>
          <p:blipFill rotWithShape="1">
            <a:blip r:embed="rId3" cstate="email">
              <a:extLst>
                <a:ext uri="{28A0092B-C50C-407E-A947-70E740481C1C}">
                  <a14:useLocalDpi xmlns:a14="http://schemas.microsoft.com/office/drawing/2010/main"/>
                </a:ext>
              </a:extLst>
            </a:blip>
            <a:srcRect t="5789"/>
            <a:stretch/>
          </p:blipFill>
          <p:spPr>
            <a:xfrm>
              <a:off x="4932040" y="1675582"/>
              <a:ext cx="3528829" cy="4276794"/>
            </a:xfrm>
            <a:prstGeom prst="rect">
              <a:avLst/>
            </a:prstGeom>
          </p:spPr>
        </p:pic>
        <p:sp>
          <p:nvSpPr>
            <p:cNvPr id="31" name="TextBox 30"/>
            <p:cNvSpPr txBox="1"/>
            <p:nvPr/>
          </p:nvSpPr>
          <p:spPr>
            <a:xfrm>
              <a:off x="7235816" y="2062488"/>
              <a:ext cx="936104" cy="338554"/>
            </a:xfrm>
            <a:prstGeom prst="rect">
              <a:avLst/>
            </a:prstGeom>
            <a:noFill/>
          </p:spPr>
          <p:txBody>
            <a:bodyPr wrap="square" rtlCol="0">
              <a:spAutoFit/>
            </a:bodyPr>
            <a:lstStyle/>
            <a:p>
              <a:r>
                <a:rPr lang="en-US" sz="1600" dirty="0">
                  <a:latin typeface="Arial"/>
                  <a:cs typeface="Arial"/>
                </a:rPr>
                <a:t>- 60 </a:t>
              </a:r>
              <a:r>
                <a:rPr lang="en-US" sz="1600" dirty="0" err="1">
                  <a:latin typeface="Arial"/>
                  <a:cs typeface="Arial"/>
                </a:rPr>
                <a:t>fs</a:t>
              </a:r>
              <a:endParaRPr lang="en-US" sz="1600" dirty="0">
                <a:latin typeface="Arial"/>
                <a:cs typeface="Arial"/>
              </a:endParaRPr>
            </a:p>
          </p:txBody>
        </p:sp>
        <p:sp>
          <p:nvSpPr>
            <p:cNvPr id="32" name="TextBox 31"/>
            <p:cNvSpPr txBox="1"/>
            <p:nvPr/>
          </p:nvSpPr>
          <p:spPr>
            <a:xfrm>
              <a:off x="7307824" y="2566544"/>
              <a:ext cx="936104" cy="338554"/>
            </a:xfrm>
            <a:prstGeom prst="rect">
              <a:avLst/>
            </a:prstGeom>
            <a:noFill/>
          </p:spPr>
          <p:txBody>
            <a:bodyPr wrap="square" rtlCol="0">
              <a:spAutoFit/>
            </a:bodyPr>
            <a:lstStyle/>
            <a:p>
              <a:r>
                <a:rPr lang="en-US" sz="1600" dirty="0">
                  <a:latin typeface="Arial"/>
                  <a:cs typeface="Arial"/>
                </a:rPr>
                <a:t>0 </a:t>
              </a:r>
              <a:r>
                <a:rPr lang="en-US" sz="1600" dirty="0" err="1">
                  <a:latin typeface="Arial"/>
                  <a:cs typeface="Arial"/>
                </a:rPr>
                <a:t>fs</a:t>
              </a:r>
              <a:endParaRPr lang="en-US" sz="1600" dirty="0">
                <a:latin typeface="Arial"/>
                <a:cs typeface="Arial"/>
              </a:endParaRPr>
            </a:p>
          </p:txBody>
        </p:sp>
        <p:sp>
          <p:nvSpPr>
            <p:cNvPr id="33" name="TextBox 32"/>
            <p:cNvSpPr txBox="1"/>
            <p:nvPr/>
          </p:nvSpPr>
          <p:spPr>
            <a:xfrm>
              <a:off x="7307824" y="3070600"/>
              <a:ext cx="936104" cy="338554"/>
            </a:xfrm>
            <a:prstGeom prst="rect">
              <a:avLst/>
            </a:prstGeom>
            <a:noFill/>
          </p:spPr>
          <p:txBody>
            <a:bodyPr wrap="square" rtlCol="0">
              <a:spAutoFit/>
            </a:bodyPr>
            <a:lstStyle/>
            <a:p>
              <a:r>
                <a:rPr lang="en-US" sz="1600" dirty="0">
                  <a:latin typeface="Arial"/>
                  <a:cs typeface="Arial"/>
                </a:rPr>
                <a:t>60 </a:t>
              </a:r>
              <a:r>
                <a:rPr lang="en-US" sz="1600" dirty="0" err="1">
                  <a:latin typeface="Arial"/>
                  <a:cs typeface="Arial"/>
                </a:rPr>
                <a:t>fs</a:t>
              </a:r>
              <a:endParaRPr lang="en-US" sz="1600" dirty="0">
                <a:latin typeface="Arial"/>
                <a:cs typeface="Arial"/>
              </a:endParaRPr>
            </a:p>
          </p:txBody>
        </p:sp>
        <p:sp>
          <p:nvSpPr>
            <p:cNvPr id="34" name="TextBox 33"/>
            <p:cNvSpPr txBox="1"/>
            <p:nvPr/>
          </p:nvSpPr>
          <p:spPr>
            <a:xfrm>
              <a:off x="7235816" y="3502648"/>
              <a:ext cx="936104" cy="338554"/>
            </a:xfrm>
            <a:prstGeom prst="rect">
              <a:avLst/>
            </a:prstGeom>
            <a:noFill/>
          </p:spPr>
          <p:txBody>
            <a:bodyPr wrap="square" rtlCol="0">
              <a:spAutoFit/>
            </a:bodyPr>
            <a:lstStyle/>
            <a:p>
              <a:r>
                <a:rPr lang="en-US" sz="1600" dirty="0">
                  <a:latin typeface="Arial"/>
                  <a:cs typeface="Arial"/>
                </a:rPr>
                <a:t>120 </a:t>
              </a:r>
              <a:r>
                <a:rPr lang="en-US" sz="1600" dirty="0" err="1">
                  <a:latin typeface="Arial"/>
                  <a:cs typeface="Arial"/>
                </a:rPr>
                <a:t>fs</a:t>
              </a:r>
              <a:endParaRPr lang="en-US" sz="1600" dirty="0">
                <a:latin typeface="Arial"/>
                <a:cs typeface="Arial"/>
              </a:endParaRPr>
            </a:p>
          </p:txBody>
        </p:sp>
        <p:sp>
          <p:nvSpPr>
            <p:cNvPr id="35" name="TextBox 34"/>
            <p:cNvSpPr txBox="1"/>
            <p:nvPr/>
          </p:nvSpPr>
          <p:spPr>
            <a:xfrm>
              <a:off x="7307824" y="4006704"/>
              <a:ext cx="936104" cy="338554"/>
            </a:xfrm>
            <a:prstGeom prst="rect">
              <a:avLst/>
            </a:prstGeom>
            <a:noFill/>
          </p:spPr>
          <p:txBody>
            <a:bodyPr wrap="square" rtlCol="0">
              <a:spAutoFit/>
            </a:bodyPr>
            <a:lstStyle/>
            <a:p>
              <a:r>
                <a:rPr lang="en-US" sz="1600" dirty="0">
                  <a:latin typeface="Arial"/>
                  <a:cs typeface="Arial"/>
                </a:rPr>
                <a:t>270 </a:t>
              </a:r>
              <a:r>
                <a:rPr lang="en-US" sz="1600" dirty="0" err="1">
                  <a:latin typeface="Arial"/>
                  <a:cs typeface="Arial"/>
                </a:rPr>
                <a:t>fs</a:t>
              </a:r>
              <a:endParaRPr lang="en-US" sz="1600" dirty="0">
                <a:latin typeface="Arial"/>
                <a:cs typeface="Arial"/>
              </a:endParaRPr>
            </a:p>
          </p:txBody>
        </p:sp>
        <p:sp>
          <p:nvSpPr>
            <p:cNvPr id="36" name="TextBox 35"/>
            <p:cNvSpPr txBox="1"/>
            <p:nvPr/>
          </p:nvSpPr>
          <p:spPr>
            <a:xfrm>
              <a:off x="7235816" y="4510760"/>
              <a:ext cx="936104" cy="338554"/>
            </a:xfrm>
            <a:prstGeom prst="rect">
              <a:avLst/>
            </a:prstGeom>
            <a:noFill/>
          </p:spPr>
          <p:txBody>
            <a:bodyPr wrap="square" rtlCol="0">
              <a:spAutoFit/>
            </a:bodyPr>
            <a:lstStyle/>
            <a:p>
              <a:r>
                <a:rPr lang="en-US" sz="1600" dirty="0">
                  <a:latin typeface="Arial"/>
                  <a:cs typeface="Arial"/>
                </a:rPr>
                <a:t>1000 </a:t>
              </a:r>
              <a:r>
                <a:rPr lang="en-US" sz="1600" dirty="0" err="1">
                  <a:latin typeface="Arial"/>
                  <a:cs typeface="Arial"/>
                </a:rPr>
                <a:t>fs</a:t>
              </a:r>
              <a:endParaRPr lang="en-US" sz="1600" dirty="0">
                <a:latin typeface="Arial"/>
                <a:cs typeface="Arial"/>
              </a:endParaRPr>
            </a:p>
          </p:txBody>
        </p:sp>
        <p:sp>
          <p:nvSpPr>
            <p:cNvPr id="37" name="TextBox 36"/>
            <p:cNvSpPr txBox="1"/>
            <p:nvPr/>
          </p:nvSpPr>
          <p:spPr>
            <a:xfrm>
              <a:off x="7235816" y="5036302"/>
              <a:ext cx="936104" cy="338554"/>
            </a:xfrm>
            <a:prstGeom prst="rect">
              <a:avLst/>
            </a:prstGeom>
            <a:noFill/>
          </p:spPr>
          <p:txBody>
            <a:bodyPr wrap="square" rtlCol="0">
              <a:spAutoFit/>
            </a:bodyPr>
            <a:lstStyle/>
            <a:p>
              <a:r>
                <a:rPr lang="en-US" sz="1600" dirty="0">
                  <a:latin typeface="Arial"/>
                  <a:cs typeface="Arial"/>
                </a:rPr>
                <a:t>4000 </a:t>
              </a:r>
              <a:r>
                <a:rPr lang="en-US" sz="1600" dirty="0" err="1">
                  <a:latin typeface="Arial"/>
                  <a:cs typeface="Arial"/>
                </a:rPr>
                <a:t>fs</a:t>
              </a:r>
              <a:endParaRPr lang="en-US" sz="1600" dirty="0">
                <a:latin typeface="Arial"/>
                <a:cs typeface="Arial"/>
              </a:endParaRPr>
            </a:p>
          </p:txBody>
        </p:sp>
      </p:grpSp>
      <p:sp>
        <p:nvSpPr>
          <p:cNvPr id="39" name="TextBox 38"/>
          <p:cNvSpPr txBox="1"/>
          <p:nvPr/>
        </p:nvSpPr>
        <p:spPr>
          <a:xfrm>
            <a:off x="1475656" y="1700808"/>
            <a:ext cx="1656184" cy="461665"/>
          </a:xfrm>
          <a:prstGeom prst="rect">
            <a:avLst/>
          </a:prstGeom>
          <a:noFill/>
        </p:spPr>
        <p:txBody>
          <a:bodyPr wrap="square" rtlCol="0">
            <a:spAutoFit/>
          </a:bodyPr>
          <a:lstStyle/>
          <a:p>
            <a:r>
              <a:rPr lang="en-US" b="1" dirty="0">
                <a:latin typeface="Arial"/>
                <a:cs typeface="Arial"/>
              </a:rPr>
              <a:t>800 nm</a:t>
            </a:r>
          </a:p>
        </p:txBody>
      </p:sp>
      <p:sp>
        <p:nvSpPr>
          <p:cNvPr id="40" name="TextBox 39"/>
          <p:cNvSpPr txBox="1"/>
          <p:nvPr/>
        </p:nvSpPr>
        <p:spPr>
          <a:xfrm>
            <a:off x="5796136" y="1700808"/>
            <a:ext cx="1656184" cy="461665"/>
          </a:xfrm>
          <a:prstGeom prst="rect">
            <a:avLst/>
          </a:prstGeom>
          <a:noFill/>
        </p:spPr>
        <p:txBody>
          <a:bodyPr wrap="square" rtlCol="0">
            <a:spAutoFit/>
          </a:bodyPr>
          <a:lstStyle/>
          <a:p>
            <a:r>
              <a:rPr lang="en-US" b="1" dirty="0">
                <a:latin typeface="Arial"/>
                <a:cs typeface="Arial"/>
              </a:rPr>
              <a:t>400 nm</a:t>
            </a:r>
          </a:p>
        </p:txBody>
      </p:sp>
      <p:sp>
        <p:nvSpPr>
          <p:cNvPr id="42" name="TextBox 41"/>
          <p:cNvSpPr txBox="1"/>
          <p:nvPr/>
        </p:nvSpPr>
        <p:spPr>
          <a:xfrm>
            <a:off x="7380312" y="548680"/>
            <a:ext cx="1584176" cy="646331"/>
          </a:xfrm>
          <a:prstGeom prst="rect">
            <a:avLst/>
          </a:prstGeom>
          <a:solidFill>
            <a:srgbClr val="FFFF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Dynamics</a:t>
            </a:r>
          </a:p>
          <a:p>
            <a:endParaRPr lang="en-US" dirty="0"/>
          </a:p>
        </p:txBody>
      </p:sp>
      <p:pic>
        <p:nvPicPr>
          <p:cNvPr id="41" name="Picture 40"/>
          <p:cNvPicPr>
            <a:picLocks noChangeAspect="1"/>
          </p:cNvPicPr>
          <p:nvPr/>
        </p:nvPicPr>
        <p:blipFill>
          <a:blip r:embed="rId4"/>
          <a:stretch>
            <a:fillRect/>
          </a:stretch>
        </p:blipFill>
        <p:spPr>
          <a:xfrm>
            <a:off x="6804248" y="2708920"/>
            <a:ext cx="2134098" cy="1584176"/>
          </a:xfrm>
          <a:prstGeom prst="rect">
            <a:avLst/>
          </a:prstGeom>
        </p:spPr>
      </p:pic>
    </p:spTree>
    <p:extLst>
      <p:ext uri="{BB962C8B-B14F-4D97-AF65-F5344CB8AC3E}">
        <p14:creationId xmlns:p14="http://schemas.microsoft.com/office/powerpoint/2010/main" val="3897068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l">
              <a:spcBef>
                <a:spcPct val="20000"/>
              </a:spcBef>
            </a:pPr>
            <a:r>
              <a:rPr lang="en-US" sz="2400" dirty="0">
                <a:solidFill>
                  <a:prstClr val="black"/>
                </a:solidFill>
              </a:rPr>
              <a:t>Example on atomic level understanding </a:t>
            </a:r>
            <a:br>
              <a:rPr lang="en-US" sz="2400" dirty="0">
                <a:solidFill>
                  <a:prstClr val="black"/>
                </a:solidFill>
              </a:rPr>
            </a:br>
            <a:r>
              <a:rPr lang="en-US" sz="2400" dirty="0">
                <a:solidFill>
                  <a:prstClr val="black"/>
                </a:solidFill>
              </a:rPr>
              <a:t>Next generation – perovskite solar cells</a:t>
            </a:r>
            <a:endParaRPr lang="en-US" dirty="0"/>
          </a:p>
        </p:txBody>
      </p:sp>
      <p:sp>
        <p:nvSpPr>
          <p:cNvPr id="9" name="TextBox 8"/>
          <p:cNvSpPr txBox="1"/>
          <p:nvPr/>
        </p:nvSpPr>
        <p:spPr>
          <a:xfrm>
            <a:off x="251520" y="1484784"/>
            <a:ext cx="1584176" cy="646331"/>
          </a:xfrm>
          <a:prstGeom prst="rect">
            <a:avLst/>
          </a:prstGeom>
          <a:solidFill>
            <a:srgbClr val="FF00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Interface </a:t>
            </a:r>
            <a:r>
              <a:rPr lang="sv-SE" dirty="0" err="1"/>
              <a:t>structure</a:t>
            </a:r>
            <a:endParaRPr lang="en-US" dirty="0"/>
          </a:p>
        </p:txBody>
      </p:sp>
      <p:pic>
        <p:nvPicPr>
          <p:cNvPr id="72" name="Picture 71"/>
          <p:cNvPicPr>
            <a:picLocks noChangeAspect="1"/>
          </p:cNvPicPr>
          <p:nvPr/>
        </p:nvPicPr>
        <p:blipFill>
          <a:blip r:embed="rId3"/>
          <a:stretch>
            <a:fillRect/>
          </a:stretch>
        </p:blipFill>
        <p:spPr>
          <a:xfrm>
            <a:off x="5652120" y="2492896"/>
            <a:ext cx="1489421" cy="936104"/>
          </a:xfrm>
          <a:prstGeom prst="rect">
            <a:avLst/>
          </a:prstGeom>
        </p:spPr>
      </p:pic>
      <p:pic>
        <p:nvPicPr>
          <p:cNvPr id="135" name="그림 6"/>
          <p:cNvPicPr/>
          <p:nvPr/>
        </p:nvPicPr>
        <p:blipFill rotWithShape="1">
          <a:blip r:embed="rId4">
            <a:extLst>
              <a:ext uri="{28A0092B-C50C-407E-A947-70E740481C1C}">
                <a14:useLocalDpi xmlns:a14="http://schemas.microsoft.com/office/drawing/2010/main"/>
              </a:ext>
            </a:extLst>
          </a:blip>
          <a:srcRect b="48554"/>
          <a:stretch/>
        </p:blipFill>
        <p:spPr>
          <a:xfrm>
            <a:off x="2699792" y="5085184"/>
            <a:ext cx="1800200" cy="1512168"/>
          </a:xfrm>
          <a:prstGeom prst="rect">
            <a:avLst/>
          </a:prstGeom>
        </p:spPr>
      </p:pic>
      <p:pic>
        <p:nvPicPr>
          <p:cNvPr id="137" name="Picture 136"/>
          <p:cNvPicPr>
            <a:picLocks noChangeAspect="1"/>
          </p:cNvPicPr>
          <p:nvPr/>
        </p:nvPicPr>
        <p:blipFill>
          <a:blip r:embed="rId5"/>
          <a:stretch>
            <a:fillRect/>
          </a:stretch>
        </p:blipFill>
        <p:spPr>
          <a:xfrm>
            <a:off x="395536" y="5299467"/>
            <a:ext cx="1402199" cy="1440160"/>
          </a:xfrm>
          <a:prstGeom prst="rect">
            <a:avLst/>
          </a:prstGeom>
        </p:spPr>
      </p:pic>
      <p:sp>
        <p:nvSpPr>
          <p:cNvPr id="138" name="TextBox 137"/>
          <p:cNvSpPr txBox="1"/>
          <p:nvPr/>
        </p:nvSpPr>
        <p:spPr>
          <a:xfrm>
            <a:off x="323528" y="4509120"/>
            <a:ext cx="1656184" cy="646331"/>
          </a:xfrm>
          <a:prstGeom prst="rect">
            <a:avLst/>
          </a:prstGeom>
          <a:solidFill>
            <a:srgbClr val="00B05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Energy </a:t>
            </a:r>
            <a:r>
              <a:rPr lang="sv-SE" dirty="0" err="1"/>
              <a:t>matching</a:t>
            </a:r>
            <a:endParaRPr lang="en-US" dirty="0"/>
          </a:p>
        </p:txBody>
      </p:sp>
      <p:sp>
        <p:nvSpPr>
          <p:cNvPr id="139" name="TextBox 138"/>
          <p:cNvSpPr txBox="1"/>
          <p:nvPr/>
        </p:nvSpPr>
        <p:spPr>
          <a:xfrm>
            <a:off x="5652120" y="1556792"/>
            <a:ext cx="1584176" cy="646331"/>
          </a:xfrm>
          <a:prstGeom prst="rect">
            <a:avLst/>
          </a:prstGeom>
          <a:solidFill>
            <a:srgbClr val="3366FF"/>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err="1"/>
              <a:t>Orbital</a:t>
            </a:r>
            <a:r>
              <a:rPr lang="sv-SE" dirty="0"/>
              <a:t> </a:t>
            </a:r>
          </a:p>
          <a:p>
            <a:r>
              <a:rPr lang="sv-SE" dirty="0" err="1"/>
              <a:t>composition</a:t>
            </a:r>
            <a:endParaRPr lang="en-US" dirty="0"/>
          </a:p>
        </p:txBody>
      </p:sp>
      <p:pic>
        <p:nvPicPr>
          <p:cNvPr id="70" name="Picture 69"/>
          <p:cNvPicPr>
            <a:picLocks noChangeAspect="1"/>
          </p:cNvPicPr>
          <p:nvPr/>
        </p:nvPicPr>
        <p:blipFill rotWithShape="1">
          <a:blip r:embed="rId6"/>
          <a:srcRect l="69056" b="58541"/>
          <a:stretch/>
        </p:blipFill>
        <p:spPr>
          <a:xfrm>
            <a:off x="683568" y="2276872"/>
            <a:ext cx="792088" cy="1012538"/>
          </a:xfrm>
          <a:prstGeom prst="rect">
            <a:avLst/>
          </a:prstGeom>
        </p:spPr>
      </p:pic>
      <p:pic>
        <p:nvPicPr>
          <p:cNvPr id="5" name="Picture 4"/>
          <p:cNvPicPr>
            <a:picLocks noChangeAspect="1"/>
          </p:cNvPicPr>
          <p:nvPr/>
        </p:nvPicPr>
        <p:blipFill>
          <a:blip r:embed="rId7"/>
          <a:stretch>
            <a:fillRect/>
          </a:stretch>
        </p:blipFill>
        <p:spPr>
          <a:xfrm>
            <a:off x="1979712" y="1772816"/>
            <a:ext cx="2315217" cy="1222435"/>
          </a:xfrm>
          <a:prstGeom prst="rect">
            <a:avLst/>
          </a:prstGeom>
        </p:spPr>
      </p:pic>
      <p:pic>
        <p:nvPicPr>
          <p:cNvPr id="73" name="Picture 72"/>
          <p:cNvPicPr>
            <a:picLocks noChangeAspect="1"/>
          </p:cNvPicPr>
          <p:nvPr/>
        </p:nvPicPr>
        <p:blipFill rotWithShape="1">
          <a:blip r:embed="rId8"/>
          <a:srcRect l="47593" r="30675"/>
          <a:stretch/>
        </p:blipFill>
        <p:spPr>
          <a:xfrm>
            <a:off x="7452320" y="1484784"/>
            <a:ext cx="1187624" cy="2249483"/>
          </a:xfrm>
          <a:prstGeom prst="rect">
            <a:avLst/>
          </a:prstGeom>
        </p:spPr>
      </p:pic>
      <p:pic>
        <p:nvPicPr>
          <p:cNvPr id="25" name="Picture 24"/>
          <p:cNvPicPr/>
          <p:nvPr/>
        </p:nvPicPr>
        <p:blipFill rotWithShape="1">
          <a:blip r:embed="rId9" cstate="email">
            <a:extLst>
              <a:ext uri="{28A0092B-C50C-407E-A947-70E740481C1C}">
                <a14:useLocalDpi xmlns:a14="http://schemas.microsoft.com/office/drawing/2010/main"/>
              </a:ext>
            </a:extLst>
          </a:blip>
          <a:srcRect/>
          <a:stretch/>
        </p:blipFill>
        <p:spPr bwMode="auto">
          <a:xfrm>
            <a:off x="2771800" y="3717032"/>
            <a:ext cx="1512168" cy="1080120"/>
          </a:xfrm>
          <a:prstGeom prst="rect">
            <a:avLst/>
          </a:prstGeom>
          <a:noFill/>
        </p:spPr>
      </p:pic>
      <p:pic>
        <p:nvPicPr>
          <p:cNvPr id="3" name="Picture 2"/>
          <p:cNvPicPr>
            <a:picLocks noChangeAspect="1"/>
          </p:cNvPicPr>
          <p:nvPr/>
        </p:nvPicPr>
        <p:blipFill>
          <a:blip r:embed="rId10"/>
          <a:stretch>
            <a:fillRect/>
          </a:stretch>
        </p:blipFill>
        <p:spPr>
          <a:xfrm>
            <a:off x="6516216" y="4941168"/>
            <a:ext cx="1996266" cy="1655440"/>
          </a:xfrm>
          <a:prstGeom prst="rect">
            <a:avLst/>
          </a:prstGeom>
        </p:spPr>
      </p:pic>
      <p:sp>
        <p:nvSpPr>
          <p:cNvPr id="61" name="TextBox 60"/>
          <p:cNvSpPr txBox="1"/>
          <p:nvPr/>
        </p:nvSpPr>
        <p:spPr>
          <a:xfrm>
            <a:off x="5436096" y="4509120"/>
            <a:ext cx="1584176" cy="646331"/>
          </a:xfrm>
          <a:prstGeom prst="rect">
            <a:avLst/>
          </a:prstGeom>
          <a:solidFill>
            <a:srgbClr val="FFFF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Dynamics</a:t>
            </a:r>
          </a:p>
          <a:p>
            <a:endParaRPr lang="en-US" dirty="0"/>
          </a:p>
        </p:txBody>
      </p:sp>
    </p:spTree>
    <p:extLst>
      <p:ext uri="{BB962C8B-B14F-4D97-AF65-F5344CB8AC3E}">
        <p14:creationId xmlns:p14="http://schemas.microsoft.com/office/powerpoint/2010/main" val="1265954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p:cNvSpPr/>
          <p:nvPr/>
        </p:nvSpPr>
        <p:spPr>
          <a:xfrm>
            <a:off x="3079186" y="4822190"/>
            <a:ext cx="1656184" cy="1584176"/>
          </a:xfrm>
          <a:prstGeom prst="rect">
            <a:avLst/>
          </a:prstGeom>
          <a:solidFill>
            <a:schemeClr val="accent6">
              <a:lumMod val="75000"/>
            </a:schemeClr>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9" name="Table 108"/>
          <p:cNvGraphicFramePr>
            <a:graphicFrameLocks noGrp="1"/>
          </p:cNvGraphicFramePr>
          <p:nvPr>
            <p:extLst/>
          </p:nvPr>
        </p:nvGraphicFramePr>
        <p:xfrm>
          <a:off x="107504" y="1628800"/>
          <a:ext cx="8964487" cy="949960"/>
        </p:xfrm>
        <a:graphic>
          <a:graphicData uri="http://schemas.openxmlformats.org/drawingml/2006/table">
            <a:tbl>
              <a:tblPr firstRow="1" bandRow="1">
                <a:tableStyleId>{8EC20E35-A176-4012-BC5E-935CFFF8708E}</a:tableStyleId>
              </a:tblPr>
              <a:tblGrid>
                <a:gridCol w="201622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4211959">
                  <a:extLst>
                    <a:ext uri="{9D8B030D-6E8A-4147-A177-3AD203B41FA5}">
                      <a16:colId xmlns:a16="http://schemas.microsoft.com/office/drawing/2014/main" val="20002"/>
                    </a:ext>
                  </a:extLst>
                </a:gridCol>
              </a:tblGrid>
              <a:tr h="370840">
                <a:tc>
                  <a:txBody>
                    <a:bodyPr/>
                    <a:lstStyle/>
                    <a:p>
                      <a:r>
                        <a:rPr lang="en-US" sz="1600" dirty="0"/>
                        <a:t>Property</a:t>
                      </a:r>
                    </a:p>
                  </a:txBody>
                  <a:tcPr/>
                </a:tc>
                <a:tc>
                  <a:txBody>
                    <a:bodyPr/>
                    <a:lstStyle/>
                    <a:p>
                      <a:r>
                        <a:rPr lang="en-US" sz="1600" dirty="0"/>
                        <a:t>Facility</a:t>
                      </a:r>
                    </a:p>
                  </a:txBody>
                  <a:tcPr/>
                </a:tc>
                <a:tc>
                  <a:txBody>
                    <a:bodyPr/>
                    <a:lstStyle/>
                    <a:p>
                      <a:r>
                        <a:rPr lang="en-US" sz="1600" dirty="0"/>
                        <a:t>Technique</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FF"/>
                          </a:solidFill>
                        </a:rPr>
                        <a:t>ENVIRONMENTS I</a:t>
                      </a:r>
                    </a:p>
                  </a:txBody>
                  <a:tcPr/>
                </a:tc>
                <a:tc>
                  <a:txBody>
                    <a:bodyPr/>
                    <a:lstStyle/>
                    <a:p>
                      <a:r>
                        <a:rPr lang="en-US" sz="1600" dirty="0"/>
                        <a:t>HAXPES @</a:t>
                      </a:r>
                      <a:r>
                        <a:rPr lang="en-US" sz="1600" baseline="0" dirty="0"/>
                        <a:t> </a:t>
                      </a:r>
                      <a:r>
                        <a:rPr lang="en-US" sz="1600" dirty="0"/>
                        <a:t>BESSY, SOLEIL, DIAMOND,</a:t>
                      </a:r>
                      <a:r>
                        <a:rPr lang="en-US" sz="1600" baseline="0" dirty="0"/>
                        <a:t> </a:t>
                      </a:r>
                      <a:r>
                        <a:rPr lang="en-US" sz="1600" dirty="0"/>
                        <a:t>DESY</a:t>
                      </a:r>
                    </a:p>
                  </a:txBody>
                  <a:tcPr/>
                </a:tc>
                <a:tc>
                  <a:txBody>
                    <a:bodyPr/>
                    <a:lstStyle/>
                    <a:p>
                      <a:r>
                        <a:rPr lang="en-US" sz="1600" dirty="0"/>
                        <a:t>Real interfaces during operation</a:t>
                      </a:r>
                    </a:p>
                  </a:txBody>
                  <a:tcPr/>
                </a:tc>
                <a:extLst>
                  <a:ext uri="{0D108BD9-81ED-4DB2-BD59-A6C34878D82A}">
                    <a16:rowId xmlns:a16="http://schemas.microsoft.com/office/drawing/2014/main" val="10001"/>
                  </a:ext>
                </a:extLst>
              </a:tr>
            </a:tbl>
          </a:graphicData>
        </a:graphic>
      </p:graphicFrame>
      <p:sp>
        <p:nvSpPr>
          <p:cNvPr id="111" name="TextBox 110"/>
          <p:cNvSpPr txBox="1"/>
          <p:nvPr/>
        </p:nvSpPr>
        <p:spPr>
          <a:xfrm>
            <a:off x="179512" y="6021288"/>
            <a:ext cx="2589909" cy="523220"/>
          </a:xfrm>
          <a:prstGeom prst="rect">
            <a:avLst/>
          </a:prstGeom>
          <a:noFill/>
        </p:spPr>
        <p:txBody>
          <a:bodyPr wrap="none" rtlCol="0">
            <a:spAutoFit/>
          </a:bodyPr>
          <a:lstStyle/>
          <a:p>
            <a:r>
              <a:rPr lang="en-US" sz="1400" dirty="0"/>
              <a:t>The hard X-ray allow penetration</a:t>
            </a:r>
          </a:p>
          <a:p>
            <a:r>
              <a:rPr lang="en-US" sz="1400" dirty="0"/>
              <a:t>through the interface</a:t>
            </a:r>
          </a:p>
        </p:txBody>
      </p:sp>
      <p:pic>
        <p:nvPicPr>
          <p:cNvPr id="69" name="Picture 68"/>
          <p:cNvPicPr/>
          <p:nvPr/>
        </p:nvPicPr>
        <p:blipFill rotWithShape="1">
          <a:blip r:embed="rId3" cstate="screen">
            <a:extLst>
              <a:ext uri="{28A0092B-C50C-407E-A947-70E740481C1C}">
                <a14:useLocalDpi xmlns:a14="http://schemas.microsoft.com/office/drawing/2010/main"/>
              </a:ext>
            </a:extLst>
          </a:blip>
          <a:srcRect/>
          <a:stretch/>
        </p:blipFill>
        <p:spPr bwMode="auto">
          <a:xfrm>
            <a:off x="3203848" y="4869160"/>
            <a:ext cx="1503656" cy="1393190"/>
          </a:xfrm>
          <a:prstGeom prst="rect">
            <a:avLst/>
          </a:prstGeom>
          <a:ln>
            <a:noFill/>
          </a:ln>
          <a:extLst>
            <a:ext uri="{53640926-AAD7-44d8-BBD7-CCE9431645EC}">
              <a14:shadowObscured xmlns:a14="http://schemas.microsoft.com/office/drawing/2010/main" xmlns=""/>
            </a:ext>
          </a:extLst>
        </p:spPr>
      </p:pic>
      <p:grpSp>
        <p:nvGrpSpPr>
          <p:cNvPr id="83" name="Group 82"/>
          <p:cNvGrpSpPr/>
          <p:nvPr/>
        </p:nvGrpSpPr>
        <p:grpSpPr>
          <a:xfrm>
            <a:off x="5009349" y="2884877"/>
            <a:ext cx="1656184" cy="1584176"/>
            <a:chOff x="5243682" y="4845675"/>
            <a:chExt cx="1656184" cy="1584176"/>
          </a:xfrm>
        </p:grpSpPr>
        <p:sp>
          <p:nvSpPr>
            <p:cNvPr id="89" name="Rectangle 88"/>
            <p:cNvSpPr/>
            <p:nvPr/>
          </p:nvSpPr>
          <p:spPr>
            <a:xfrm>
              <a:off x="5243682" y="4845675"/>
              <a:ext cx="1656184" cy="1584176"/>
            </a:xfrm>
            <a:prstGeom prst="rect">
              <a:avLst/>
            </a:prstGeom>
            <a:solidFill>
              <a:schemeClr val="accent6">
                <a:lumMod val="75000"/>
              </a:schemeClr>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4" name="Picture 83"/>
            <p:cNvPicPr/>
            <p:nvPr/>
          </p:nvPicPr>
          <p:blipFill rotWithShape="1">
            <a:blip r:embed="rId4" cstate="screen">
              <a:extLst>
                <a:ext uri="{28A0092B-C50C-407E-A947-70E740481C1C}">
                  <a14:useLocalDpi xmlns:a14="http://schemas.microsoft.com/office/drawing/2010/main"/>
                </a:ext>
              </a:extLst>
            </a:blip>
            <a:srcRect/>
            <a:stretch/>
          </p:blipFill>
          <p:spPr bwMode="auto">
            <a:xfrm>
              <a:off x="5364088" y="4941168"/>
              <a:ext cx="1383734" cy="1393190"/>
            </a:xfrm>
            <a:prstGeom prst="rect">
              <a:avLst/>
            </a:prstGeom>
            <a:ln>
              <a:noFill/>
            </a:ln>
            <a:extLst>
              <a:ext uri="{53640926-AAD7-44d8-BBD7-CCE9431645EC}">
                <a14:shadowObscured xmlns:a14="http://schemas.microsoft.com/office/drawing/2010/main" xmlns=""/>
              </a:ext>
            </a:extLst>
          </p:spPr>
        </p:pic>
      </p:grpSp>
      <p:grpSp>
        <p:nvGrpSpPr>
          <p:cNvPr id="87" name="Group 86"/>
          <p:cNvGrpSpPr/>
          <p:nvPr/>
        </p:nvGrpSpPr>
        <p:grpSpPr>
          <a:xfrm>
            <a:off x="3065105" y="2940009"/>
            <a:ext cx="1656184" cy="1584176"/>
            <a:chOff x="5309323" y="2901459"/>
            <a:chExt cx="1656184" cy="1584176"/>
          </a:xfrm>
        </p:grpSpPr>
        <p:sp>
          <p:nvSpPr>
            <p:cNvPr id="90" name="Rectangle 89"/>
            <p:cNvSpPr/>
            <p:nvPr/>
          </p:nvSpPr>
          <p:spPr>
            <a:xfrm>
              <a:off x="5309323" y="2901459"/>
              <a:ext cx="1656184" cy="1584176"/>
            </a:xfrm>
            <a:prstGeom prst="rect">
              <a:avLst/>
            </a:prstGeom>
            <a:solidFill>
              <a:srgbClr val="804000"/>
            </a:solidFill>
            <a:ln>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5" name="Picture 84"/>
            <p:cNvPicPr/>
            <p:nvPr/>
          </p:nvPicPr>
          <p:blipFill rotWithShape="1">
            <a:blip r:embed="rId5" cstate="screen">
              <a:extLst>
                <a:ext uri="{28A0092B-C50C-407E-A947-70E740481C1C}">
                  <a14:useLocalDpi xmlns:a14="http://schemas.microsoft.com/office/drawing/2010/main"/>
                </a:ext>
              </a:extLst>
            </a:blip>
            <a:srcRect/>
            <a:stretch/>
          </p:blipFill>
          <p:spPr bwMode="auto">
            <a:xfrm>
              <a:off x="5436096" y="2996952"/>
              <a:ext cx="1402638" cy="1393190"/>
            </a:xfrm>
            <a:prstGeom prst="rect">
              <a:avLst/>
            </a:prstGeom>
            <a:ln>
              <a:noFill/>
            </a:ln>
            <a:extLst>
              <a:ext uri="{53640926-AAD7-44d8-BBD7-CCE9431645EC}">
                <a14:shadowObscured xmlns:a14="http://schemas.microsoft.com/office/drawing/2010/main" xmlns=""/>
              </a:ext>
            </a:extLst>
          </p:spPr>
        </p:pic>
      </p:grpSp>
      <p:pic>
        <p:nvPicPr>
          <p:cNvPr id="82" name="Picture 81"/>
          <p:cNvPicPr>
            <a:picLocks noChangeAspect="1"/>
          </p:cNvPicPr>
          <p:nvPr/>
        </p:nvPicPr>
        <p:blipFill>
          <a:blip r:embed="rId6"/>
          <a:stretch>
            <a:fillRect/>
          </a:stretch>
        </p:blipFill>
        <p:spPr>
          <a:xfrm>
            <a:off x="251520" y="2420888"/>
            <a:ext cx="2642609" cy="3600400"/>
          </a:xfrm>
          <a:prstGeom prst="rect">
            <a:avLst/>
          </a:prstGeom>
        </p:spPr>
      </p:pic>
      <p:sp>
        <p:nvSpPr>
          <p:cNvPr id="102" name="TextBox 101"/>
          <p:cNvSpPr txBox="1"/>
          <p:nvPr/>
        </p:nvSpPr>
        <p:spPr>
          <a:xfrm>
            <a:off x="1619672" y="6488668"/>
            <a:ext cx="7244441" cy="369332"/>
          </a:xfrm>
          <a:prstGeom prst="rect">
            <a:avLst/>
          </a:prstGeom>
          <a:solidFill>
            <a:srgbClr val="FFF704"/>
          </a:solidFill>
        </p:spPr>
        <p:txBody>
          <a:bodyPr wrap="none" rtlCol="0">
            <a:spAutoFit/>
          </a:bodyPr>
          <a:lstStyle/>
          <a:p>
            <a:r>
              <a:rPr lang="en-US" dirty="0"/>
              <a:t>How is the electric field distributed, what is the role of the electrons/atoms.</a:t>
            </a:r>
          </a:p>
        </p:txBody>
      </p:sp>
      <p:sp>
        <p:nvSpPr>
          <p:cNvPr id="72" name="Title 6"/>
          <p:cNvSpPr>
            <a:spLocks noGrp="1"/>
          </p:cNvSpPr>
          <p:nvPr>
            <p:ph type="title"/>
          </p:nvPr>
        </p:nvSpPr>
        <p:spPr>
          <a:xfrm>
            <a:off x="1907704" y="332656"/>
            <a:ext cx="5760640" cy="1143000"/>
          </a:xfrm>
        </p:spPr>
        <p:txBody>
          <a:bodyPr>
            <a:normAutofit/>
          </a:bodyPr>
          <a:lstStyle/>
          <a:p>
            <a:pPr algn="l"/>
            <a:r>
              <a:rPr lang="en-GB" sz="2800" dirty="0"/>
              <a:t>Following atoms/charges </a:t>
            </a:r>
            <a:br>
              <a:rPr lang="en-GB" sz="2800" dirty="0"/>
            </a:br>
            <a:r>
              <a:rPr lang="en-GB" sz="2800" dirty="0"/>
              <a:t>Voltage induced changes</a:t>
            </a:r>
            <a:endParaRPr lang="en-US" sz="2800" dirty="0"/>
          </a:p>
        </p:txBody>
      </p:sp>
      <p:pic>
        <p:nvPicPr>
          <p:cNvPr id="5" name="Picture 4" descr="shift.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69041" y="4786862"/>
            <a:ext cx="1905592" cy="1630057"/>
          </a:xfrm>
          <a:prstGeom prst="rect">
            <a:avLst/>
          </a:prstGeom>
        </p:spPr>
      </p:pic>
      <p:pic>
        <p:nvPicPr>
          <p:cNvPr id="66" name="Picture 65"/>
          <p:cNvPicPr>
            <a:picLocks noChangeAspect="1"/>
          </p:cNvPicPr>
          <p:nvPr/>
        </p:nvPicPr>
        <p:blipFill>
          <a:blip r:embed="rId8"/>
          <a:stretch>
            <a:fillRect/>
          </a:stretch>
        </p:blipFill>
        <p:spPr>
          <a:xfrm>
            <a:off x="7232417" y="2803420"/>
            <a:ext cx="1656184" cy="1496604"/>
          </a:xfrm>
          <a:prstGeom prst="rect">
            <a:avLst/>
          </a:prstGeom>
        </p:spPr>
      </p:pic>
      <p:sp>
        <p:nvSpPr>
          <p:cNvPr id="20" name="TextBox 19"/>
          <p:cNvSpPr txBox="1"/>
          <p:nvPr/>
        </p:nvSpPr>
        <p:spPr>
          <a:xfrm rot="19640179">
            <a:off x="8684" y="613946"/>
            <a:ext cx="1150600" cy="369332"/>
          </a:xfrm>
          <a:prstGeom prst="rect">
            <a:avLst/>
          </a:prstGeom>
          <a:noFill/>
        </p:spPr>
        <p:txBody>
          <a:bodyPr wrap="none" rtlCol="0">
            <a:spAutoFit/>
          </a:bodyPr>
          <a:lstStyle/>
          <a:p>
            <a:r>
              <a:rPr lang="en-US" dirty="0"/>
              <a:t>Example 3</a:t>
            </a:r>
          </a:p>
        </p:txBody>
      </p:sp>
      <p:pic>
        <p:nvPicPr>
          <p:cNvPr id="21" name="Picture 20">
            <a:extLst>
              <a:ext uri="{FF2B5EF4-FFF2-40B4-BE49-F238E27FC236}">
                <a16:creationId xmlns:a16="http://schemas.microsoft.com/office/drawing/2014/main" id="{829859CC-AF94-0543-AAA6-5AB3929902DB}"/>
              </a:ext>
            </a:extLst>
          </p:cNvPr>
          <p:cNvPicPr>
            <a:picLocks noChangeAspect="1"/>
          </p:cNvPicPr>
          <p:nvPr/>
        </p:nvPicPr>
        <p:blipFill>
          <a:blip r:embed="rId9"/>
          <a:stretch>
            <a:fillRect/>
          </a:stretch>
        </p:blipFill>
        <p:spPr>
          <a:xfrm>
            <a:off x="7007124" y="5038414"/>
            <a:ext cx="2210451" cy="1244484"/>
          </a:xfrm>
          <a:prstGeom prst="rect">
            <a:avLst/>
          </a:prstGeom>
        </p:spPr>
      </p:pic>
    </p:spTree>
    <p:extLst>
      <p:ext uri="{BB962C8B-B14F-4D97-AF65-F5344CB8AC3E}">
        <p14:creationId xmlns:p14="http://schemas.microsoft.com/office/powerpoint/2010/main" val="1456046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6"/>
          <p:cNvSpPr>
            <a:spLocks noGrp="1"/>
          </p:cNvSpPr>
          <p:nvPr>
            <p:ph type="title"/>
          </p:nvPr>
        </p:nvSpPr>
        <p:spPr>
          <a:xfrm>
            <a:off x="1475656" y="836712"/>
            <a:ext cx="6048672" cy="1143000"/>
          </a:xfrm>
        </p:spPr>
        <p:txBody>
          <a:bodyPr>
            <a:normAutofit fontScale="90000"/>
          </a:bodyPr>
          <a:lstStyle/>
          <a:p>
            <a:pPr algn="ctr"/>
            <a:r>
              <a:rPr lang="en-US" dirty="0"/>
              <a:t>X-ray based methodology</a:t>
            </a:r>
            <a:br>
              <a:rPr lang="en-US" dirty="0"/>
            </a:br>
            <a:r>
              <a:rPr lang="en-US" sz="2700" dirty="0"/>
              <a:t>Our main current development projects </a:t>
            </a:r>
            <a:br>
              <a:rPr lang="en-US" b="1" dirty="0"/>
            </a:br>
            <a:endParaRPr lang="en-US" dirty="0"/>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6336" y="545710"/>
            <a:ext cx="1121420" cy="1098297"/>
          </a:xfrm>
          <a:prstGeom prst="rect">
            <a:avLst/>
          </a:prstGeom>
        </p:spPr>
      </p:pic>
      <p:pic>
        <p:nvPicPr>
          <p:cNvPr id="10"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48119" y="4819717"/>
            <a:ext cx="1573117" cy="1643783"/>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IMG_1442.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504" y="4715429"/>
            <a:ext cx="1208742" cy="1710523"/>
          </a:xfrm>
          <a:prstGeom prst="rect">
            <a:avLst/>
          </a:prstGeom>
          <a:ln>
            <a:noFill/>
          </a:ln>
          <a:effectLst>
            <a:softEdge rad="112500"/>
          </a:effectLst>
        </p:spPr>
      </p:pic>
      <p:pic>
        <p:nvPicPr>
          <p:cNvPr id="14" name="Picture 2" descr="M:\Veritas\Q-chamber\Papper 201506XX\Fig5.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32096" y="4889397"/>
            <a:ext cx="2330639" cy="14401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2354130211"/>
              </p:ext>
            </p:extLst>
          </p:nvPr>
        </p:nvGraphicFramePr>
        <p:xfrm>
          <a:off x="107504" y="1844824"/>
          <a:ext cx="8964487" cy="3012440"/>
        </p:xfrm>
        <a:graphic>
          <a:graphicData uri="http://schemas.openxmlformats.org/drawingml/2006/table">
            <a:tbl>
              <a:tblPr firstRow="1" bandRow="1">
                <a:tableStyleId>{8EC20E35-A176-4012-BC5E-935CFFF8708E}</a:tableStyleId>
              </a:tblPr>
              <a:tblGrid>
                <a:gridCol w="201622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4571999">
                  <a:extLst>
                    <a:ext uri="{9D8B030D-6E8A-4147-A177-3AD203B41FA5}">
                      <a16:colId xmlns:a16="http://schemas.microsoft.com/office/drawing/2014/main" val="20002"/>
                    </a:ext>
                  </a:extLst>
                </a:gridCol>
              </a:tblGrid>
              <a:tr h="370840">
                <a:tc>
                  <a:txBody>
                    <a:bodyPr/>
                    <a:lstStyle/>
                    <a:p>
                      <a:r>
                        <a:rPr lang="en-US" sz="1600" dirty="0"/>
                        <a:t>Property</a:t>
                      </a:r>
                    </a:p>
                  </a:txBody>
                  <a:tcPr/>
                </a:tc>
                <a:tc>
                  <a:txBody>
                    <a:bodyPr/>
                    <a:lstStyle/>
                    <a:p>
                      <a:r>
                        <a:rPr lang="en-US" sz="1600" dirty="0"/>
                        <a:t>Facility</a:t>
                      </a:r>
                    </a:p>
                  </a:txBody>
                  <a:tcPr/>
                </a:tc>
                <a:tc>
                  <a:txBody>
                    <a:bodyPr/>
                    <a:lstStyle/>
                    <a:p>
                      <a:r>
                        <a:rPr lang="en-US" sz="1600" dirty="0"/>
                        <a:t>Technique</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TIME RESOLVED</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HELIOS (HHG @ UU)</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50 </a:t>
                      </a:r>
                      <a:r>
                        <a:rPr lang="en-US" sz="1600" dirty="0" err="1"/>
                        <a:t>fs</a:t>
                      </a:r>
                      <a:r>
                        <a:rPr lang="en-US" sz="1600" dirty="0"/>
                        <a:t>, 20-70 </a:t>
                      </a:r>
                      <a:r>
                        <a:rPr lang="en-US" sz="1600" dirty="0" err="1"/>
                        <a:t>eV</a:t>
                      </a:r>
                      <a:r>
                        <a:rPr lang="en-US" sz="1600" dirty="0"/>
                        <a:t>, time-resolved PES and </a:t>
                      </a:r>
                      <a:r>
                        <a:rPr lang="en-US" sz="1600" dirty="0" err="1"/>
                        <a:t>bandmapping</a:t>
                      </a:r>
                      <a:endParaRPr lang="en-US" sz="1600"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366FF"/>
                          </a:solidFill>
                        </a:rPr>
                        <a:t>EFFICIENT DETECTION </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err="1"/>
                        <a:t>UBjL</a:t>
                      </a:r>
                      <a:r>
                        <a:rPr lang="en-US" sz="1600" dirty="0"/>
                        <a:t> @</a:t>
                      </a:r>
                      <a:r>
                        <a:rPr lang="en-US" sz="1600" baseline="0" dirty="0"/>
                        <a:t> </a:t>
                      </a:r>
                      <a:r>
                        <a:rPr lang="en-US" sz="1600" dirty="0" err="1"/>
                        <a:t>Bessy</a:t>
                      </a:r>
                      <a:r>
                        <a:rPr lang="en-US" sz="1600" dirty="0"/>
                        <a:t> 2</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PES using </a:t>
                      </a:r>
                      <a:r>
                        <a:rPr lang="en-US" sz="1600" dirty="0" err="1"/>
                        <a:t>ArTOF</a:t>
                      </a:r>
                      <a:r>
                        <a:rPr lang="en-US" sz="1600" baseline="0" dirty="0"/>
                        <a:t> – </a:t>
                      </a:r>
                      <a:r>
                        <a:rPr lang="en-US" sz="1600" dirty="0" err="1"/>
                        <a:t>LowDose</a:t>
                      </a:r>
                      <a:r>
                        <a:rPr lang="en-US" sz="1600" dirty="0"/>
                        <a:t>-measurements, </a:t>
                      </a:r>
                      <a:r>
                        <a:rPr lang="en-US" sz="1600" dirty="0" err="1"/>
                        <a:t>ps</a:t>
                      </a:r>
                      <a:r>
                        <a:rPr lang="en-US" sz="1600" dirty="0"/>
                        <a:t> time resolution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FF"/>
                          </a:solidFill>
                        </a:rPr>
                        <a:t>ENVIRONMENTS I</a:t>
                      </a:r>
                    </a:p>
                  </a:txBody>
                  <a:tcPr/>
                </a:tc>
                <a:tc>
                  <a:txBody>
                    <a:bodyPr/>
                    <a:lstStyle/>
                    <a:p>
                      <a:r>
                        <a:rPr lang="en-US" sz="1600" dirty="0"/>
                        <a:t>HAXPES @</a:t>
                      </a:r>
                      <a:r>
                        <a:rPr lang="en-US" sz="1600" baseline="0" dirty="0"/>
                        <a:t> </a:t>
                      </a:r>
                      <a:r>
                        <a:rPr lang="en-US" sz="1600" dirty="0"/>
                        <a:t>BESSY, SOLEIL, DIAMOND,</a:t>
                      </a:r>
                      <a:r>
                        <a:rPr lang="en-US" sz="1600" baseline="0" dirty="0"/>
                        <a:t> </a:t>
                      </a:r>
                      <a:r>
                        <a:rPr lang="en-US" sz="1600" dirty="0"/>
                        <a:t>DESY</a:t>
                      </a:r>
                    </a:p>
                  </a:txBody>
                  <a:tcPr/>
                </a:tc>
                <a:tc>
                  <a:txBody>
                    <a:bodyPr/>
                    <a:lstStyle/>
                    <a:p>
                      <a:r>
                        <a:rPr lang="en-US" sz="1600" dirty="0"/>
                        <a:t>PES on real buried interfaces during operations.</a:t>
                      </a:r>
                    </a:p>
                    <a:p>
                      <a:r>
                        <a:rPr lang="en-US" sz="1600" dirty="0"/>
                        <a:t>Surface bulk. PDOS.</a:t>
                      </a:r>
                    </a:p>
                  </a:txBody>
                  <a:tcPr/>
                </a:tc>
                <a:extLst>
                  <a:ext uri="{0D108BD9-81ED-4DB2-BD59-A6C34878D82A}">
                    <a16:rowId xmlns:a16="http://schemas.microsoft.com/office/drawing/2014/main" val="10003"/>
                  </a:ext>
                </a:extLst>
              </a:tr>
              <a:tr h="370840">
                <a:tc>
                  <a:txBody>
                    <a:bodyPr/>
                    <a:lstStyle/>
                    <a:p>
                      <a:r>
                        <a:rPr lang="en-US" sz="1600" dirty="0">
                          <a:solidFill>
                            <a:srgbClr val="FF6600"/>
                          </a:solidFill>
                        </a:rPr>
                        <a:t>ENVIRONMENTS II</a:t>
                      </a:r>
                    </a:p>
                  </a:txBody>
                  <a:tcPr/>
                </a:tc>
                <a:tc>
                  <a:txBody>
                    <a:bodyPr/>
                    <a:lstStyle/>
                    <a:p>
                      <a:r>
                        <a:rPr lang="en-US" sz="1600" dirty="0"/>
                        <a:t>SPECIES, HIPPIE @ MAX</a:t>
                      </a:r>
                      <a:r>
                        <a:rPr lang="en-US" sz="1600" baseline="0" dirty="0"/>
                        <a:t> IV</a:t>
                      </a:r>
                      <a:endParaRPr lang="en-US" sz="1600" dirty="0"/>
                    </a:p>
                  </a:txBody>
                  <a:tcPr/>
                </a:tc>
                <a:tc>
                  <a:txBody>
                    <a:bodyPr/>
                    <a:lstStyle/>
                    <a:p>
                      <a:r>
                        <a:rPr lang="en-US" sz="1600" dirty="0"/>
                        <a:t>High pressure PES, RIXS</a:t>
                      </a:r>
                      <a:r>
                        <a:rPr lang="en-US" sz="1600" baseline="0" dirty="0"/>
                        <a:t> on the Li edge</a:t>
                      </a:r>
                      <a:endParaRPr lang="en-US" sz="1600" dirty="0"/>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8000"/>
                          </a:solidFill>
                        </a:rPr>
                        <a:t>HIGH RESOLUTION </a:t>
                      </a:r>
                    </a:p>
                  </a:txBody>
                  <a:tcPr/>
                </a:tc>
                <a:tc>
                  <a:txBody>
                    <a:bodyPr/>
                    <a:lstStyle/>
                    <a:p>
                      <a:r>
                        <a:rPr lang="en-US" sz="1600" dirty="0"/>
                        <a:t>VERITAS </a:t>
                      </a:r>
                      <a:r>
                        <a:rPr lang="en-US" sz="1600" baseline="0" dirty="0"/>
                        <a:t> @ </a:t>
                      </a:r>
                      <a:r>
                        <a:rPr lang="en-US" sz="1600" dirty="0"/>
                        <a:t>MAX</a:t>
                      </a:r>
                      <a:r>
                        <a:rPr lang="en-US" sz="1600" baseline="0" dirty="0"/>
                        <a:t> IV</a:t>
                      </a:r>
                      <a:endParaRPr lang="en-US" sz="1600" dirty="0"/>
                    </a:p>
                  </a:txBody>
                  <a:tcPr/>
                </a:tc>
                <a:tc>
                  <a:txBody>
                    <a:bodyPr/>
                    <a:lstStyle/>
                    <a:p>
                      <a:r>
                        <a:rPr lang="en-US" sz="1600" dirty="0"/>
                        <a:t>RIXS &gt; 30 K resolving power</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(EL.) STRUCTURE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DIFFMAX/HAXPES</a:t>
                      </a:r>
                    </a:p>
                  </a:txBody>
                  <a:tcPr/>
                </a:tc>
                <a:tc>
                  <a:txBody>
                    <a:bodyPr/>
                    <a:lstStyle/>
                    <a:p>
                      <a:r>
                        <a:rPr lang="en-US" sz="1600" dirty="0"/>
                        <a:t>Structure and electronic structure in operation</a:t>
                      </a:r>
                    </a:p>
                  </a:txBody>
                  <a:tcPr/>
                </a:tc>
                <a:extLst>
                  <a:ext uri="{0D108BD9-81ED-4DB2-BD59-A6C34878D82A}">
                    <a16:rowId xmlns:a16="http://schemas.microsoft.com/office/drawing/2014/main" val="1587302788"/>
                  </a:ext>
                </a:extLst>
              </a:tr>
            </a:tbl>
          </a:graphicData>
        </a:graphic>
      </p:graphicFrame>
      <p:sp>
        <p:nvSpPr>
          <p:cNvPr id="2" name="TextBox 1"/>
          <p:cNvSpPr txBox="1"/>
          <p:nvPr/>
        </p:nvSpPr>
        <p:spPr>
          <a:xfrm>
            <a:off x="523585" y="6488668"/>
            <a:ext cx="8602949" cy="369332"/>
          </a:xfrm>
          <a:prstGeom prst="rect">
            <a:avLst/>
          </a:prstGeom>
          <a:noFill/>
        </p:spPr>
        <p:txBody>
          <a:bodyPr wrap="none" rtlCol="0">
            <a:spAutoFit/>
          </a:bodyPr>
          <a:lstStyle/>
          <a:p>
            <a:r>
              <a:rPr lang="en-US" dirty="0"/>
              <a:t>All multi million developments – The energy research very important in the scientific cases</a:t>
            </a:r>
          </a:p>
        </p:txBody>
      </p:sp>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62593" y="4954605"/>
            <a:ext cx="1591949" cy="121584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175C71A9-62A6-BC4B-89C7-9B407968A369}"/>
              </a:ext>
            </a:extLst>
          </p:cNvPr>
          <p:cNvPicPr>
            <a:picLocks noChangeAspect="1"/>
          </p:cNvPicPr>
          <p:nvPr/>
        </p:nvPicPr>
        <p:blipFill>
          <a:blip r:embed="rId8"/>
          <a:stretch>
            <a:fillRect/>
          </a:stretch>
        </p:blipFill>
        <p:spPr>
          <a:xfrm>
            <a:off x="2771800" y="1025348"/>
            <a:ext cx="2988692" cy="2548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22EA2274-AE20-2144-8A84-BACFCED04B59}"/>
              </a:ext>
            </a:extLst>
          </p:cNvPr>
          <p:cNvPicPr>
            <a:picLocks noChangeAspect="1"/>
          </p:cNvPicPr>
          <p:nvPr/>
        </p:nvPicPr>
        <p:blipFill>
          <a:blip r:embed="rId9"/>
          <a:stretch>
            <a:fillRect/>
          </a:stretch>
        </p:blipFill>
        <p:spPr>
          <a:xfrm>
            <a:off x="5028491" y="4889397"/>
            <a:ext cx="3465414" cy="1353015"/>
          </a:xfrm>
          <a:prstGeom prst="rect">
            <a:avLst/>
          </a:prstGeom>
        </p:spPr>
      </p:pic>
      <p:pic>
        <p:nvPicPr>
          <p:cNvPr id="15" name="Picture 14">
            <a:extLst>
              <a:ext uri="{FF2B5EF4-FFF2-40B4-BE49-F238E27FC236}">
                <a16:creationId xmlns:a16="http://schemas.microsoft.com/office/drawing/2014/main" id="{0F1B4A7D-BFD6-8144-B00E-C20AA66E8D42}"/>
              </a:ext>
            </a:extLst>
          </p:cNvPr>
          <p:cNvPicPr>
            <a:picLocks noChangeAspect="1"/>
          </p:cNvPicPr>
          <p:nvPr/>
        </p:nvPicPr>
        <p:blipFill>
          <a:blip r:embed="rId10"/>
          <a:stretch>
            <a:fillRect/>
          </a:stretch>
        </p:blipFill>
        <p:spPr>
          <a:xfrm>
            <a:off x="8427788" y="4471490"/>
            <a:ext cx="725874" cy="564445"/>
          </a:xfrm>
          <a:prstGeom prst="rect">
            <a:avLst/>
          </a:prstGeom>
        </p:spPr>
      </p:pic>
    </p:spTree>
    <p:extLst>
      <p:ext uri="{BB962C8B-B14F-4D97-AF65-F5344CB8AC3E}">
        <p14:creationId xmlns:p14="http://schemas.microsoft.com/office/powerpoint/2010/main" val="772003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ChangeArrowheads="1"/>
          </p:cNvSpPr>
          <p:nvPr/>
        </p:nvSpPr>
        <p:spPr bwMode="auto">
          <a:xfrm>
            <a:off x="0" y="1985963"/>
            <a:ext cx="9144000" cy="1587"/>
          </a:xfrm>
          <a:prstGeom prst="rect">
            <a:avLst/>
          </a:prstGeom>
          <a:noFill/>
          <a:ln w="9525">
            <a:noFill/>
            <a:round/>
            <a:headEnd/>
            <a:tailEnd/>
          </a:ln>
        </p:spPr>
        <p:txBody>
          <a:bodyPr wrap="none" anchor="ctr"/>
          <a:lstStyle/>
          <a:p>
            <a:endParaRPr lang="sv-SE"/>
          </a:p>
        </p:txBody>
      </p:sp>
      <p:sp>
        <p:nvSpPr>
          <p:cNvPr id="44035" name="Rectangle 7"/>
          <p:cNvSpPr>
            <a:spLocks noChangeArrowheads="1"/>
          </p:cNvSpPr>
          <p:nvPr/>
        </p:nvSpPr>
        <p:spPr bwMode="auto">
          <a:xfrm>
            <a:off x="0" y="4872038"/>
            <a:ext cx="9144000" cy="1587"/>
          </a:xfrm>
          <a:prstGeom prst="rect">
            <a:avLst/>
          </a:prstGeom>
          <a:noFill/>
          <a:ln w="9525">
            <a:noFill/>
            <a:round/>
            <a:headEnd/>
            <a:tailEnd/>
          </a:ln>
        </p:spPr>
        <p:txBody>
          <a:bodyPr wrap="none" anchor="ctr"/>
          <a:lstStyle/>
          <a:p>
            <a:endParaRPr lang="sv-SE"/>
          </a:p>
        </p:txBody>
      </p:sp>
      <p:pic>
        <p:nvPicPr>
          <p:cNvPr id="44037" name="Picture 3"/>
          <p:cNvPicPr>
            <a:picLocks noChangeAspect="1" noChangeArrowheads="1"/>
          </p:cNvPicPr>
          <p:nvPr/>
        </p:nvPicPr>
        <p:blipFill>
          <a:blip r:embed="rId3"/>
          <a:srcRect t="845" r="923"/>
          <a:stretch>
            <a:fillRect/>
          </a:stretch>
        </p:blipFill>
        <p:spPr bwMode="auto">
          <a:xfrm>
            <a:off x="500063" y="1556792"/>
            <a:ext cx="2667000" cy="4778921"/>
          </a:xfrm>
          <a:prstGeom prst="rect">
            <a:avLst/>
          </a:prstGeom>
          <a:noFill/>
          <a:ln w="9525">
            <a:noFill/>
            <a:miter lim="800000"/>
            <a:headEnd/>
            <a:tailEnd/>
          </a:ln>
        </p:spPr>
      </p:pic>
      <p:sp>
        <p:nvSpPr>
          <p:cNvPr id="44039" name="Slide Number Placeholder 3"/>
          <p:cNvSpPr>
            <a:spLocks noGrp="1"/>
          </p:cNvSpPr>
          <p:nvPr>
            <p:ph type="sldNum" sz="quarter" idx="12"/>
          </p:nvPr>
        </p:nvSpPr>
        <p:spPr>
          <a:xfrm>
            <a:off x="9215438" y="4286250"/>
            <a:ext cx="2133600" cy="476250"/>
          </a:xfrm>
          <a:noFill/>
        </p:spPr>
        <p:txBody>
          <a:bodyPr/>
          <a:lstStyle/>
          <a:p>
            <a:endParaRPr lang="en-US">
              <a:ea typeface="Arial Unicode MS" pitchFamily="34" charset="-128"/>
              <a:cs typeface="Arial Unicode MS" pitchFamily="34" charset="-128"/>
            </a:endParaRPr>
          </a:p>
          <a:p>
            <a:endParaRPr lang="en-US" sz="1400">
              <a:ea typeface="Arial Unicode MS" pitchFamily="34" charset="-128"/>
              <a:cs typeface="Arial Unicode MS" pitchFamily="34" charset="-128"/>
            </a:endParaRPr>
          </a:p>
        </p:txBody>
      </p:sp>
      <p:sp>
        <p:nvSpPr>
          <p:cNvPr id="44041" name="Oval 65"/>
          <p:cNvSpPr>
            <a:spLocks noChangeArrowheads="1"/>
          </p:cNvSpPr>
          <p:nvPr/>
        </p:nvSpPr>
        <p:spPr bwMode="auto">
          <a:xfrm>
            <a:off x="1500188" y="3643313"/>
            <a:ext cx="714375" cy="500062"/>
          </a:xfrm>
          <a:prstGeom prst="ellipse">
            <a:avLst/>
          </a:prstGeom>
          <a:noFill/>
          <a:ln w="31750" algn="ctr">
            <a:solidFill>
              <a:srgbClr val="FF0000"/>
            </a:solidFill>
            <a:round/>
            <a:headEnd/>
            <a:tailEnd/>
          </a:ln>
        </p:spPr>
        <p:txBody>
          <a:bodyPr/>
          <a:lstStyle/>
          <a:p>
            <a:endParaRPr lang="sv-SE"/>
          </a:p>
        </p:txBody>
      </p:sp>
      <p:pic>
        <p:nvPicPr>
          <p:cNvPr id="44042" name="Picture 241"/>
          <p:cNvPicPr>
            <a:picLocks noChangeAspect="1" noChangeArrowheads="1"/>
          </p:cNvPicPr>
          <p:nvPr/>
        </p:nvPicPr>
        <p:blipFill>
          <a:blip r:embed="rId4"/>
          <a:srcRect/>
          <a:stretch>
            <a:fillRect/>
          </a:stretch>
        </p:blipFill>
        <p:spPr bwMode="auto">
          <a:xfrm>
            <a:off x="0" y="4221088"/>
            <a:ext cx="1302330" cy="1224136"/>
          </a:xfrm>
          <a:prstGeom prst="rect">
            <a:avLst/>
          </a:prstGeom>
          <a:noFill/>
          <a:ln w="9525">
            <a:noFill/>
            <a:miter lim="800000"/>
            <a:headEnd/>
            <a:tailEnd/>
          </a:ln>
        </p:spPr>
      </p:pic>
      <p:sp>
        <p:nvSpPr>
          <p:cNvPr id="44043" name="Text Box 17"/>
          <p:cNvSpPr txBox="1">
            <a:spLocks noChangeArrowheads="1"/>
          </p:cNvSpPr>
          <p:nvPr/>
        </p:nvSpPr>
        <p:spPr bwMode="auto">
          <a:xfrm>
            <a:off x="3559175" y="3906838"/>
            <a:ext cx="1438214" cy="400110"/>
          </a:xfrm>
          <a:prstGeom prst="rect">
            <a:avLst/>
          </a:prstGeom>
          <a:noFill/>
          <a:ln w="9525">
            <a:noFill/>
            <a:miter lim="800000"/>
            <a:headEnd/>
            <a:tailEnd/>
          </a:ln>
        </p:spPr>
        <p:txBody>
          <a:bodyPr wrap="none">
            <a:spAutoFit/>
          </a:bodyPr>
          <a:lstStyle/>
          <a:p>
            <a:r>
              <a:rPr lang="en-US" sz="2000" dirty="0">
                <a:solidFill>
                  <a:schemeClr val="tx1"/>
                </a:solidFill>
              </a:rPr>
              <a:t>About 50%</a:t>
            </a:r>
          </a:p>
        </p:txBody>
      </p:sp>
      <p:pic>
        <p:nvPicPr>
          <p:cNvPr id="44044" name="Picture 5" descr="bild_RuTris_N719"/>
          <p:cNvPicPr>
            <a:picLocks noChangeAspect="1" noChangeArrowheads="1"/>
          </p:cNvPicPr>
          <p:nvPr/>
        </p:nvPicPr>
        <p:blipFill>
          <a:blip r:embed="rId5"/>
          <a:srcRect/>
          <a:stretch>
            <a:fillRect/>
          </a:stretch>
        </p:blipFill>
        <p:spPr bwMode="auto">
          <a:xfrm>
            <a:off x="3347864" y="2204864"/>
            <a:ext cx="3081855" cy="3090044"/>
          </a:xfrm>
          <a:prstGeom prst="rect">
            <a:avLst/>
          </a:prstGeom>
          <a:noFill/>
          <a:ln w="9525">
            <a:noFill/>
            <a:miter lim="800000"/>
            <a:headEnd/>
            <a:tailEnd/>
          </a:ln>
        </p:spPr>
      </p:pic>
      <p:sp>
        <p:nvSpPr>
          <p:cNvPr id="44045" name="Freeform 18"/>
          <p:cNvSpPr>
            <a:spLocks/>
          </p:cNvSpPr>
          <p:nvPr/>
        </p:nvSpPr>
        <p:spPr bwMode="auto">
          <a:xfrm flipV="1">
            <a:off x="2197100" y="960438"/>
            <a:ext cx="2803525" cy="2970212"/>
          </a:xfrm>
          <a:custGeom>
            <a:avLst/>
            <a:gdLst>
              <a:gd name="T0" fmla="*/ 0 w 2802920"/>
              <a:gd name="T1" fmla="*/ 0 h 1889951"/>
              <a:gd name="T2" fmla="*/ 1879949 w 2802920"/>
              <a:gd name="T3" fmla="*/ 97249814 h 1889951"/>
              <a:gd name="T4" fmla="*/ 2808370 w 2802920"/>
              <a:gd name="T5" fmla="*/ 79811651 h 1889951"/>
              <a:gd name="T6" fmla="*/ 0 60000 65536"/>
              <a:gd name="T7" fmla="*/ 0 60000 65536"/>
              <a:gd name="T8" fmla="*/ 0 60000 65536"/>
              <a:gd name="T9" fmla="*/ 0 w 2802920"/>
              <a:gd name="T10" fmla="*/ 0 h 1889951"/>
              <a:gd name="T11" fmla="*/ 2802920 w 2802920"/>
              <a:gd name="T12" fmla="*/ 1889951 h 1889951"/>
            </a:gdLst>
            <a:ahLst/>
            <a:cxnLst>
              <a:cxn ang="T6">
                <a:pos x="T0" y="T1"/>
              </a:cxn>
              <a:cxn ang="T7">
                <a:pos x="T2" y="T3"/>
              </a:cxn>
              <a:cxn ang="T8">
                <a:pos x="T4" y="T5"/>
              </a:cxn>
            </a:cxnLst>
            <a:rect l="T9" t="T10" r="T11" b="T12"/>
            <a:pathLst>
              <a:path w="2802920" h="1889951">
                <a:moveTo>
                  <a:pt x="0" y="0"/>
                </a:moveTo>
                <a:cubicBezTo>
                  <a:pt x="716478" y="753094"/>
                  <a:pt x="1409148" y="1435141"/>
                  <a:pt x="1876301" y="1662546"/>
                </a:cubicBezTo>
                <a:cubicBezTo>
                  <a:pt x="2343454" y="1889951"/>
                  <a:pt x="2632706" y="1804807"/>
                  <a:pt x="2802920" y="1364431"/>
                </a:cubicBezTo>
              </a:path>
            </a:pathLst>
          </a:custGeom>
          <a:noFill/>
          <a:ln w="34925" cap="flat" cmpd="sng" algn="ctr">
            <a:solidFill>
              <a:srgbClr val="FF0000"/>
            </a:solidFill>
            <a:prstDash val="solid"/>
            <a:round/>
            <a:headEnd type="none" w="med" len="med"/>
            <a:tailEnd type="arrow" w="med" len="med"/>
          </a:ln>
        </p:spPr>
        <p:txBody>
          <a:bodyPr/>
          <a:lstStyle/>
          <a:p>
            <a:endParaRPr lang="sv-SE"/>
          </a:p>
        </p:txBody>
      </p:sp>
      <p:pic>
        <p:nvPicPr>
          <p:cNvPr id="44048" name="Picture 15"/>
          <p:cNvPicPr>
            <a:picLocks noChangeAspect="1" noChangeArrowheads="1"/>
          </p:cNvPicPr>
          <p:nvPr/>
        </p:nvPicPr>
        <p:blipFill>
          <a:blip r:embed="rId6"/>
          <a:srcRect/>
          <a:stretch>
            <a:fillRect/>
          </a:stretch>
        </p:blipFill>
        <p:spPr bwMode="auto">
          <a:xfrm>
            <a:off x="6838950" y="4653136"/>
            <a:ext cx="2305050" cy="1990725"/>
          </a:xfrm>
          <a:prstGeom prst="rect">
            <a:avLst/>
          </a:prstGeom>
          <a:noFill/>
          <a:ln w="9525">
            <a:noFill/>
            <a:miter lim="800000"/>
            <a:headEnd/>
            <a:tailEnd/>
          </a:ln>
        </p:spPr>
      </p:pic>
      <p:sp>
        <p:nvSpPr>
          <p:cNvPr id="44049" name="TextBox 16"/>
          <p:cNvSpPr txBox="1">
            <a:spLocks noChangeArrowheads="1"/>
          </p:cNvSpPr>
          <p:nvPr/>
        </p:nvSpPr>
        <p:spPr bwMode="auto">
          <a:xfrm>
            <a:off x="3500438" y="5643563"/>
            <a:ext cx="3192462" cy="436562"/>
          </a:xfrm>
          <a:prstGeom prst="rect">
            <a:avLst/>
          </a:prstGeom>
          <a:noFill/>
          <a:ln w="9525">
            <a:noFill/>
            <a:miter lim="800000"/>
            <a:headEnd/>
            <a:tailEnd/>
          </a:ln>
        </p:spPr>
        <p:txBody>
          <a:bodyPr wrap="none">
            <a:spAutoFit/>
          </a:bodyPr>
          <a:lstStyle/>
          <a:p>
            <a:r>
              <a:rPr lang="sv-SE" sz="2400" b="1" dirty="0">
                <a:solidFill>
                  <a:schemeClr val="tx1"/>
                </a:solidFill>
              </a:rPr>
              <a:t>Partial DOS </a:t>
            </a:r>
            <a:r>
              <a:rPr lang="sv-SE" sz="2400" b="1" dirty="0" err="1">
                <a:solidFill>
                  <a:schemeClr val="tx1"/>
                </a:solidFill>
              </a:rPr>
              <a:t>of</a:t>
            </a:r>
            <a:r>
              <a:rPr lang="sv-SE" sz="2400" b="1" dirty="0">
                <a:solidFill>
                  <a:schemeClr val="tx1"/>
                </a:solidFill>
              </a:rPr>
              <a:t> Ru 4d</a:t>
            </a:r>
          </a:p>
        </p:txBody>
      </p:sp>
      <p:sp>
        <p:nvSpPr>
          <p:cNvPr id="17" name="Title 2"/>
          <p:cNvSpPr txBox="1">
            <a:spLocks/>
          </p:cNvSpPr>
          <p:nvPr/>
        </p:nvSpPr>
        <p:spPr>
          <a:xfrm>
            <a:off x="755576" y="332656"/>
            <a:ext cx="7296668" cy="1143000"/>
          </a:xfrm>
          <a:prstGeom prst="rect">
            <a:avLst/>
          </a:prstGeom>
        </p:spPr>
        <p:txBody>
          <a:bodyPr>
            <a:noAutofit/>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Arial" charset="0"/>
                <a:ea typeface="ＭＳ Ｐゴシック" charset="-128"/>
                <a:cs typeface="ＭＳ Ｐゴシック" charset="-128"/>
              </a:defRPr>
            </a:lvl9pPr>
          </a:lstStyle>
          <a:p>
            <a:pPr algn="ctr">
              <a:tabLst>
                <a:tab pos="1887538" algn="l"/>
              </a:tabLst>
              <a:defRPr/>
            </a:pPr>
            <a:r>
              <a:rPr lang="en-US" sz="2400" b="1" dirty="0" err="1"/>
              <a:t>Ru</a:t>
            </a:r>
            <a:r>
              <a:rPr lang="en-US" sz="2400" b="1" dirty="0"/>
              <a:t>-complexes a molecular example</a:t>
            </a:r>
            <a:endParaRPr lang="en-US" sz="2400" i="1" dirty="0"/>
          </a:p>
        </p:txBody>
      </p:sp>
      <p:sp>
        <p:nvSpPr>
          <p:cNvPr id="19" name="TextBox 18"/>
          <p:cNvSpPr txBox="1"/>
          <p:nvPr/>
        </p:nvSpPr>
        <p:spPr>
          <a:xfrm>
            <a:off x="7324469" y="548680"/>
            <a:ext cx="1831675" cy="830997"/>
          </a:xfrm>
          <a:prstGeom prst="rect">
            <a:avLst/>
          </a:prstGeom>
          <a:solidFill>
            <a:srgbClr val="00B0F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err="1"/>
              <a:t>Orbital</a:t>
            </a:r>
            <a:r>
              <a:rPr lang="sv-SE" dirty="0"/>
              <a:t> </a:t>
            </a:r>
          </a:p>
          <a:p>
            <a:r>
              <a:rPr lang="sv-SE" dirty="0" err="1"/>
              <a:t>composition</a:t>
            </a:r>
            <a:endParaRPr lang="en-US" dirty="0"/>
          </a:p>
        </p:txBody>
      </p:sp>
      <p:pic>
        <p:nvPicPr>
          <p:cNvPr id="4" name="Picture 3"/>
          <p:cNvPicPr>
            <a:picLocks noChangeAspect="1"/>
          </p:cNvPicPr>
          <p:nvPr/>
        </p:nvPicPr>
        <p:blipFill>
          <a:blip r:embed="rId7"/>
          <a:stretch>
            <a:fillRect/>
          </a:stretch>
        </p:blipFill>
        <p:spPr>
          <a:xfrm>
            <a:off x="6663944" y="2924944"/>
            <a:ext cx="2467868" cy="1614918"/>
          </a:xfrm>
          <a:prstGeom prst="rect">
            <a:avLst/>
          </a:prstGeom>
        </p:spPr>
      </p:pic>
      <p:sp>
        <p:nvSpPr>
          <p:cNvPr id="20" name="Oval 65"/>
          <p:cNvSpPr>
            <a:spLocks noChangeArrowheads="1"/>
          </p:cNvSpPr>
          <p:nvPr/>
        </p:nvSpPr>
        <p:spPr bwMode="auto">
          <a:xfrm>
            <a:off x="7308304" y="3140968"/>
            <a:ext cx="714375" cy="866775"/>
          </a:xfrm>
          <a:prstGeom prst="ellipse">
            <a:avLst/>
          </a:prstGeom>
          <a:noFill/>
          <a:ln w="31750" algn="ctr">
            <a:solidFill>
              <a:srgbClr val="FF0000"/>
            </a:solidFill>
            <a:round/>
            <a:headEnd/>
            <a:tailEnd/>
          </a:ln>
        </p:spPr>
        <p:txBody>
          <a:bodyPr/>
          <a:lstStyle/>
          <a:p>
            <a:endParaRPr lang="sv-SE"/>
          </a:p>
        </p:txBody>
      </p:sp>
      <p:sp>
        <p:nvSpPr>
          <p:cNvPr id="21" name="Freeform 18"/>
          <p:cNvSpPr>
            <a:spLocks/>
          </p:cNvSpPr>
          <p:nvPr/>
        </p:nvSpPr>
        <p:spPr bwMode="auto">
          <a:xfrm flipH="1">
            <a:off x="5076056" y="3501008"/>
            <a:ext cx="2227287" cy="2010246"/>
          </a:xfrm>
          <a:custGeom>
            <a:avLst/>
            <a:gdLst>
              <a:gd name="T0" fmla="*/ 0 w 2802920"/>
              <a:gd name="T1" fmla="*/ 0 h 1889951"/>
              <a:gd name="T2" fmla="*/ 1879949 w 2802920"/>
              <a:gd name="T3" fmla="*/ 97249814 h 1889951"/>
              <a:gd name="T4" fmla="*/ 2808370 w 2802920"/>
              <a:gd name="T5" fmla="*/ 79811651 h 1889951"/>
              <a:gd name="T6" fmla="*/ 0 60000 65536"/>
              <a:gd name="T7" fmla="*/ 0 60000 65536"/>
              <a:gd name="T8" fmla="*/ 0 60000 65536"/>
              <a:gd name="T9" fmla="*/ 0 w 2802920"/>
              <a:gd name="T10" fmla="*/ 0 h 1889951"/>
              <a:gd name="T11" fmla="*/ 2802920 w 2802920"/>
              <a:gd name="T12" fmla="*/ 1889951 h 1889951"/>
            </a:gdLst>
            <a:ahLst/>
            <a:cxnLst>
              <a:cxn ang="T6">
                <a:pos x="T0" y="T1"/>
              </a:cxn>
              <a:cxn ang="T7">
                <a:pos x="T2" y="T3"/>
              </a:cxn>
              <a:cxn ang="T8">
                <a:pos x="T4" y="T5"/>
              </a:cxn>
            </a:cxnLst>
            <a:rect l="T9" t="T10" r="T11" b="T12"/>
            <a:pathLst>
              <a:path w="2802920" h="1889951">
                <a:moveTo>
                  <a:pt x="0" y="0"/>
                </a:moveTo>
                <a:cubicBezTo>
                  <a:pt x="716478" y="753094"/>
                  <a:pt x="1409148" y="1435141"/>
                  <a:pt x="1876301" y="1662546"/>
                </a:cubicBezTo>
                <a:cubicBezTo>
                  <a:pt x="2343454" y="1889951"/>
                  <a:pt x="2632706" y="1804807"/>
                  <a:pt x="2802920" y="1364431"/>
                </a:cubicBezTo>
              </a:path>
            </a:pathLst>
          </a:custGeom>
          <a:noFill/>
          <a:ln w="34925" cap="flat" cmpd="sng" algn="ctr">
            <a:solidFill>
              <a:srgbClr val="FF0000"/>
            </a:solidFill>
            <a:prstDash val="solid"/>
            <a:round/>
            <a:headEnd type="none" w="med" len="med"/>
            <a:tailEnd type="arrow" w="med" len="med"/>
          </a:ln>
        </p:spPr>
        <p:txBody>
          <a:bodyPr/>
          <a:lstStyle/>
          <a:p>
            <a:endParaRPr lang="sv-SE"/>
          </a:p>
        </p:txBody>
      </p:sp>
    </p:spTree>
    <p:extLst>
      <p:ext uri="{BB962C8B-B14F-4D97-AF65-F5344CB8AC3E}">
        <p14:creationId xmlns:p14="http://schemas.microsoft.com/office/powerpoint/2010/main" val="42892939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bwMode="auto">
          <a:xfrm>
            <a:off x="1371600" y="128588"/>
            <a:ext cx="7348538" cy="1090612"/>
          </a:xfrm>
          <a:prstGeom prst="rect">
            <a:avLst/>
          </a:prstGeom>
          <a:noFill/>
          <a:ln w="9525">
            <a:noFill/>
            <a:miter lim="800000"/>
            <a:headEnd/>
            <a:tailEnd/>
          </a:ln>
        </p:spPr>
        <p:txBody>
          <a:bodyPr vert="horz" wrap="square" lIns="91440" tIns="45720" rIns="91440" bIns="0" numCol="1" anchor="b" anchorCtr="0" compatLnSpc="1">
            <a:prstTxWarp prst="textNoShape">
              <a:avLst/>
            </a:prstTxWarp>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Arial" charset="0"/>
                <a:ea typeface="ＭＳ Ｐゴシック" charset="-128"/>
                <a:cs typeface="ＭＳ Ｐゴシック" charset="-128"/>
              </a:defRPr>
            </a:lvl9pPr>
          </a:lstStyle>
          <a:p>
            <a:r>
              <a:rPr lang="en-US" sz="3200" dirty="0" err="1"/>
              <a:t>Perovskite</a:t>
            </a:r>
            <a:r>
              <a:rPr lang="en-US" sz="3200" dirty="0"/>
              <a:t> </a:t>
            </a:r>
          </a:p>
          <a:p>
            <a:r>
              <a:rPr lang="en-US" sz="3200" dirty="0"/>
              <a:t>VB Character</a:t>
            </a:r>
          </a:p>
        </p:txBody>
      </p:sp>
      <p:sp>
        <p:nvSpPr>
          <p:cNvPr id="26" name="TextBox 25"/>
          <p:cNvSpPr txBox="1"/>
          <p:nvPr/>
        </p:nvSpPr>
        <p:spPr>
          <a:xfrm>
            <a:off x="7132813" y="332656"/>
            <a:ext cx="1831675" cy="830997"/>
          </a:xfrm>
          <a:prstGeom prst="rect">
            <a:avLst/>
          </a:prstGeom>
          <a:solidFill>
            <a:srgbClr val="00B0F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err="1"/>
              <a:t>Orbital</a:t>
            </a:r>
            <a:r>
              <a:rPr lang="sv-SE" dirty="0"/>
              <a:t> </a:t>
            </a:r>
          </a:p>
          <a:p>
            <a:r>
              <a:rPr lang="sv-SE" dirty="0" err="1"/>
              <a:t>composition</a:t>
            </a:r>
            <a:endParaRPr lang="en-US" dirty="0"/>
          </a:p>
        </p:txBody>
      </p:sp>
      <p:pic>
        <p:nvPicPr>
          <p:cNvPr id="4" name="Picture 3"/>
          <p:cNvPicPr>
            <a:picLocks noChangeAspect="1"/>
          </p:cNvPicPr>
          <p:nvPr/>
        </p:nvPicPr>
        <p:blipFill>
          <a:blip r:embed="rId3"/>
          <a:stretch>
            <a:fillRect/>
          </a:stretch>
        </p:blipFill>
        <p:spPr>
          <a:xfrm>
            <a:off x="-2680" y="3789040"/>
            <a:ext cx="4443922" cy="2592288"/>
          </a:xfrm>
          <a:prstGeom prst="rect">
            <a:avLst/>
          </a:prstGeom>
        </p:spPr>
      </p:pic>
      <p:pic>
        <p:nvPicPr>
          <p:cNvPr id="2" name="Picture 1" descr="Screen Shot 2015-04-01 at 00.48.16.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0072" y="1654382"/>
            <a:ext cx="3572768" cy="4783278"/>
          </a:xfrm>
          <a:prstGeom prst="rect">
            <a:avLst/>
          </a:prstGeom>
        </p:spPr>
      </p:pic>
      <p:pic>
        <p:nvPicPr>
          <p:cNvPr id="67" name="Picture 6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7783" y="1772816"/>
            <a:ext cx="2291417" cy="1440160"/>
          </a:xfrm>
          <a:prstGeom prst="rect">
            <a:avLst/>
          </a:prstGeom>
        </p:spPr>
      </p:pic>
      <p:sp>
        <p:nvSpPr>
          <p:cNvPr id="68" name="Rectangle 67"/>
          <p:cNvSpPr/>
          <p:nvPr/>
        </p:nvSpPr>
        <p:spPr bwMode="auto">
          <a:xfrm>
            <a:off x="1619672" y="6093296"/>
            <a:ext cx="144016" cy="1440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9" name="Rectangle 68"/>
          <p:cNvSpPr/>
          <p:nvPr/>
        </p:nvSpPr>
        <p:spPr bwMode="auto">
          <a:xfrm>
            <a:off x="683568" y="6093296"/>
            <a:ext cx="144016" cy="1440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0" name="Rectangle 69"/>
          <p:cNvSpPr/>
          <p:nvPr/>
        </p:nvSpPr>
        <p:spPr bwMode="auto">
          <a:xfrm>
            <a:off x="2522931" y="6082106"/>
            <a:ext cx="216024" cy="1440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71" name="Group 70"/>
          <p:cNvGrpSpPr/>
          <p:nvPr/>
        </p:nvGrpSpPr>
        <p:grpSpPr>
          <a:xfrm>
            <a:off x="611560" y="1628800"/>
            <a:ext cx="1201832" cy="1392409"/>
            <a:chOff x="3419872" y="620688"/>
            <a:chExt cx="1201832" cy="1392409"/>
          </a:xfrm>
        </p:grpSpPr>
        <p:pic>
          <p:nvPicPr>
            <p:cNvPr id="72" name="Picture 71"/>
            <p:cNvPicPr>
              <a:picLocks noChangeAspect="1"/>
            </p:cNvPicPr>
            <p:nvPr/>
          </p:nvPicPr>
          <p:blipFill rotWithShape="1">
            <a:blip r:embed="rId6"/>
            <a:srcRect l="69056" b="58541"/>
            <a:stretch/>
          </p:blipFill>
          <p:spPr>
            <a:xfrm>
              <a:off x="3419872" y="620688"/>
              <a:ext cx="1201832" cy="1392409"/>
            </a:xfrm>
            <a:prstGeom prst="rect">
              <a:avLst/>
            </a:prstGeom>
          </p:spPr>
        </p:pic>
        <p:sp>
          <p:nvSpPr>
            <p:cNvPr id="73" name="Oval 72"/>
            <p:cNvSpPr/>
            <p:nvPr/>
          </p:nvSpPr>
          <p:spPr>
            <a:xfrm>
              <a:off x="3578773" y="668693"/>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670694" y="1213685"/>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183709" y="1324143"/>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3896574" y="668693"/>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4198976" y="664791"/>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4288633" y="663869"/>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3429320" y="678631"/>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4054751" y="888491"/>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684706" y="860715"/>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3708707" y="891357"/>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4437920" y="843781"/>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4456784" y="873419"/>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4456784" y="1169753"/>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3868549" y="672927"/>
              <a:ext cx="52967" cy="48005"/>
            </a:xfrm>
            <a:prstGeom prst="ellipse">
              <a:avLst/>
            </a:prstGeom>
            <a:solidFill>
              <a:schemeClr val="accent3">
                <a:lumMod val="75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ectangle 4"/>
          <p:cNvSpPr/>
          <p:nvPr/>
        </p:nvSpPr>
        <p:spPr>
          <a:xfrm>
            <a:off x="3275856" y="6485340"/>
            <a:ext cx="1147445" cy="369332"/>
          </a:xfrm>
          <a:prstGeom prst="rect">
            <a:avLst/>
          </a:prstGeom>
        </p:spPr>
        <p:txBody>
          <a:bodyPr wrap="none">
            <a:spAutoFit/>
          </a:bodyPr>
          <a:lstStyle/>
          <a:p>
            <a:r>
              <a:rPr lang="en-US" dirty="0"/>
              <a:t>Pb6s-Br4p </a:t>
            </a:r>
          </a:p>
        </p:txBody>
      </p:sp>
    </p:spTree>
    <p:extLst>
      <p:ext uri="{BB962C8B-B14F-4D97-AF65-F5344CB8AC3E}">
        <p14:creationId xmlns:p14="http://schemas.microsoft.com/office/powerpoint/2010/main" val="260675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6"/>
          <p:cNvSpPr>
            <a:spLocks noGrp="1"/>
          </p:cNvSpPr>
          <p:nvPr>
            <p:ph type="title"/>
          </p:nvPr>
        </p:nvSpPr>
        <p:spPr>
          <a:xfrm>
            <a:off x="1475656" y="836712"/>
            <a:ext cx="6048672" cy="1143000"/>
          </a:xfrm>
        </p:spPr>
        <p:txBody>
          <a:bodyPr>
            <a:normAutofit fontScale="90000"/>
          </a:bodyPr>
          <a:lstStyle/>
          <a:p>
            <a:pPr algn="ctr"/>
            <a:r>
              <a:rPr lang="en-US" dirty="0"/>
              <a:t>Future - Foundation</a:t>
            </a:r>
            <a:br>
              <a:rPr lang="en-US" dirty="0"/>
            </a:br>
            <a:r>
              <a:rPr lang="en-US" dirty="0"/>
              <a:t>X-ray based methodology</a:t>
            </a:r>
            <a:br>
              <a:rPr lang="en-US" dirty="0"/>
            </a:br>
            <a:r>
              <a:rPr lang="en-US" sz="2700" dirty="0"/>
              <a:t>Our main current development projects </a:t>
            </a:r>
            <a:br>
              <a:rPr lang="en-US" b="1" dirty="0"/>
            </a:br>
            <a:endParaRPr lang="en-US" dirty="0"/>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6336" y="545710"/>
            <a:ext cx="1121420" cy="1098297"/>
          </a:xfrm>
          <a:prstGeom prst="rect">
            <a:avLst/>
          </a:prstGeom>
        </p:spPr>
      </p:pic>
      <p:graphicFrame>
        <p:nvGraphicFramePr>
          <p:cNvPr id="3" name="Table 2"/>
          <p:cNvGraphicFramePr>
            <a:graphicFrameLocks noGrp="1"/>
          </p:cNvGraphicFramePr>
          <p:nvPr>
            <p:extLst/>
          </p:nvPr>
        </p:nvGraphicFramePr>
        <p:xfrm>
          <a:off x="107504" y="2132856"/>
          <a:ext cx="8964487" cy="949960"/>
        </p:xfrm>
        <a:graphic>
          <a:graphicData uri="http://schemas.openxmlformats.org/drawingml/2006/table">
            <a:tbl>
              <a:tblPr firstRow="1" bandRow="1">
                <a:tableStyleId>{8EC20E35-A176-4012-BC5E-935CFFF8708E}</a:tableStyleId>
              </a:tblPr>
              <a:tblGrid>
                <a:gridCol w="201622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4571999">
                  <a:extLst>
                    <a:ext uri="{9D8B030D-6E8A-4147-A177-3AD203B41FA5}">
                      <a16:colId xmlns:a16="http://schemas.microsoft.com/office/drawing/2014/main" val="20002"/>
                    </a:ext>
                  </a:extLst>
                </a:gridCol>
              </a:tblGrid>
              <a:tr h="370840">
                <a:tc>
                  <a:txBody>
                    <a:bodyPr/>
                    <a:lstStyle/>
                    <a:p>
                      <a:r>
                        <a:rPr lang="en-US" sz="1600" dirty="0"/>
                        <a:t>Property</a:t>
                      </a:r>
                    </a:p>
                  </a:txBody>
                  <a:tcPr/>
                </a:tc>
                <a:tc>
                  <a:txBody>
                    <a:bodyPr/>
                    <a:lstStyle/>
                    <a:p>
                      <a:r>
                        <a:rPr lang="en-US" sz="1600" dirty="0"/>
                        <a:t>Facility</a:t>
                      </a:r>
                    </a:p>
                  </a:txBody>
                  <a:tcPr/>
                </a:tc>
                <a:tc>
                  <a:txBody>
                    <a:bodyPr/>
                    <a:lstStyle/>
                    <a:p>
                      <a:r>
                        <a:rPr lang="en-US" sz="1600" dirty="0"/>
                        <a:t>Technique</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FF"/>
                          </a:solidFill>
                        </a:rPr>
                        <a:t>ENVIRONMENTS I</a:t>
                      </a:r>
                    </a:p>
                  </a:txBody>
                  <a:tcPr/>
                </a:tc>
                <a:tc>
                  <a:txBody>
                    <a:bodyPr/>
                    <a:lstStyle/>
                    <a:p>
                      <a:r>
                        <a:rPr lang="en-US" sz="1600" dirty="0"/>
                        <a:t>HAXPES @</a:t>
                      </a:r>
                      <a:r>
                        <a:rPr lang="en-US" sz="1600" baseline="0" dirty="0"/>
                        <a:t> </a:t>
                      </a:r>
                      <a:r>
                        <a:rPr lang="en-US" sz="1600" dirty="0"/>
                        <a:t>BESSY, SOLEIL, </a:t>
                      </a:r>
                      <a:r>
                        <a:rPr lang="en-US" sz="1600" dirty="0">
                          <a:solidFill>
                            <a:srgbClr val="FF0000"/>
                          </a:solidFill>
                        </a:rPr>
                        <a:t>DIAMOND</a:t>
                      </a:r>
                      <a:r>
                        <a:rPr lang="en-US" sz="1600" dirty="0"/>
                        <a:t>,</a:t>
                      </a:r>
                      <a:r>
                        <a:rPr lang="en-US" sz="1600" baseline="0" dirty="0"/>
                        <a:t> </a:t>
                      </a:r>
                      <a:r>
                        <a:rPr lang="en-US" sz="1600" dirty="0"/>
                        <a:t>DESY</a:t>
                      </a:r>
                    </a:p>
                  </a:txBody>
                  <a:tcPr/>
                </a:tc>
                <a:tc>
                  <a:txBody>
                    <a:bodyPr/>
                    <a:lstStyle/>
                    <a:p>
                      <a:r>
                        <a:rPr lang="en-US" sz="1600" dirty="0"/>
                        <a:t>PES on real buried interfaces during operations.</a:t>
                      </a:r>
                    </a:p>
                    <a:p>
                      <a:r>
                        <a:rPr lang="en-US" sz="1600" dirty="0"/>
                        <a:t>Surface bulk. PDOS.</a:t>
                      </a:r>
                    </a:p>
                  </a:txBody>
                  <a:tcPr/>
                </a:tc>
                <a:extLst>
                  <a:ext uri="{0D108BD9-81ED-4DB2-BD59-A6C34878D82A}">
                    <a16:rowId xmlns:a16="http://schemas.microsoft.com/office/drawing/2014/main" val="10001"/>
                  </a:ext>
                </a:extLst>
              </a:tr>
            </a:tbl>
          </a:graphicData>
        </a:graphic>
      </p:graphicFrame>
      <p:pic>
        <p:nvPicPr>
          <p:cNvPr id="12" name="Picture 11" descr="Screen Shot 2018-03-04 at 19.51.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3231740"/>
            <a:ext cx="5939487" cy="3594065"/>
          </a:xfrm>
          <a:prstGeom prst="rect">
            <a:avLst/>
          </a:prstGeom>
        </p:spPr>
      </p:pic>
      <p:sp>
        <p:nvSpPr>
          <p:cNvPr id="15" name="TextBox 14"/>
          <p:cNvSpPr txBox="1"/>
          <p:nvPr/>
        </p:nvSpPr>
        <p:spPr>
          <a:xfrm>
            <a:off x="2656712" y="4815916"/>
            <a:ext cx="1677412" cy="369332"/>
          </a:xfrm>
          <a:prstGeom prst="rect">
            <a:avLst/>
          </a:prstGeom>
          <a:noFill/>
        </p:spPr>
        <p:txBody>
          <a:bodyPr wrap="none" rtlCol="0">
            <a:spAutoFit/>
          </a:bodyPr>
          <a:lstStyle/>
          <a:p>
            <a:r>
              <a:rPr lang="en-US" dirty="0"/>
              <a:t>Soft 230-800 </a:t>
            </a:r>
            <a:r>
              <a:rPr lang="en-US" dirty="0" err="1"/>
              <a:t>eV</a:t>
            </a:r>
            <a:endParaRPr lang="en-US" dirty="0"/>
          </a:p>
        </p:txBody>
      </p:sp>
      <p:sp>
        <p:nvSpPr>
          <p:cNvPr id="18" name="TextBox 17"/>
          <p:cNvSpPr txBox="1"/>
          <p:nvPr/>
        </p:nvSpPr>
        <p:spPr>
          <a:xfrm>
            <a:off x="7121208" y="4023828"/>
            <a:ext cx="2114619" cy="369332"/>
          </a:xfrm>
          <a:prstGeom prst="rect">
            <a:avLst/>
          </a:prstGeom>
          <a:noFill/>
        </p:spPr>
        <p:txBody>
          <a:bodyPr wrap="none" rtlCol="0">
            <a:spAutoFit/>
          </a:bodyPr>
          <a:lstStyle/>
          <a:p>
            <a:r>
              <a:rPr lang="en-US" dirty="0"/>
              <a:t>Hard 2300-18000 </a:t>
            </a:r>
            <a:r>
              <a:rPr lang="en-US" dirty="0" err="1"/>
              <a:t>eV</a:t>
            </a:r>
            <a:endParaRPr lang="en-US" dirty="0"/>
          </a:p>
        </p:txBody>
      </p:sp>
    </p:spTree>
    <p:extLst>
      <p:ext uri="{BB962C8B-B14F-4D97-AF65-F5344CB8AC3E}">
        <p14:creationId xmlns:p14="http://schemas.microsoft.com/office/powerpoint/2010/main" val="2156457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ChangeArrowheads="1"/>
          </p:cNvSpPr>
          <p:nvPr/>
        </p:nvSpPr>
        <p:spPr bwMode="auto">
          <a:xfrm>
            <a:off x="0" y="1985963"/>
            <a:ext cx="9144000" cy="1587"/>
          </a:xfrm>
          <a:prstGeom prst="rect">
            <a:avLst/>
          </a:prstGeom>
          <a:noFill/>
          <a:ln w="9525">
            <a:noFill/>
            <a:round/>
            <a:headEnd/>
            <a:tailEnd/>
          </a:ln>
        </p:spPr>
        <p:txBody>
          <a:bodyPr wrap="none" anchor="ctr"/>
          <a:lstStyle/>
          <a:p>
            <a:endParaRPr lang="sv-SE"/>
          </a:p>
        </p:txBody>
      </p:sp>
      <p:sp>
        <p:nvSpPr>
          <p:cNvPr id="24579" name="Rectangle 6"/>
          <p:cNvSpPr>
            <a:spLocks noChangeArrowheads="1"/>
          </p:cNvSpPr>
          <p:nvPr/>
        </p:nvSpPr>
        <p:spPr bwMode="auto">
          <a:xfrm>
            <a:off x="0" y="4872038"/>
            <a:ext cx="9144000" cy="1587"/>
          </a:xfrm>
          <a:prstGeom prst="rect">
            <a:avLst/>
          </a:prstGeom>
          <a:noFill/>
          <a:ln w="9525">
            <a:noFill/>
            <a:round/>
            <a:headEnd/>
            <a:tailEnd/>
          </a:ln>
        </p:spPr>
        <p:txBody>
          <a:bodyPr wrap="none" anchor="ctr"/>
          <a:lstStyle/>
          <a:p>
            <a:endParaRPr lang="sv-SE"/>
          </a:p>
        </p:txBody>
      </p:sp>
      <p:sp>
        <p:nvSpPr>
          <p:cNvPr id="24602" name="Text Box 31"/>
          <p:cNvSpPr txBox="1">
            <a:spLocks noChangeArrowheads="1"/>
          </p:cNvSpPr>
          <p:nvPr/>
        </p:nvSpPr>
        <p:spPr bwMode="auto">
          <a:xfrm>
            <a:off x="522288" y="1560513"/>
            <a:ext cx="1152525" cy="368300"/>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Multilayer</a:t>
            </a:r>
          </a:p>
        </p:txBody>
      </p:sp>
      <p:grpSp>
        <p:nvGrpSpPr>
          <p:cNvPr id="2" name="Group 39"/>
          <p:cNvGrpSpPr>
            <a:grpSpLocks/>
          </p:cNvGrpSpPr>
          <p:nvPr/>
        </p:nvGrpSpPr>
        <p:grpSpPr bwMode="auto">
          <a:xfrm>
            <a:off x="2071688" y="1500188"/>
            <a:ext cx="3759200" cy="3271837"/>
            <a:chOff x="3886200" y="1600200"/>
            <a:chExt cx="4873625" cy="4886325"/>
          </a:xfrm>
        </p:grpSpPr>
        <p:pic>
          <p:nvPicPr>
            <p:cNvPr id="24612" name="Picture 8"/>
            <p:cNvPicPr>
              <a:picLocks noChangeAspect="1" noChangeArrowheads="1"/>
            </p:cNvPicPr>
            <p:nvPr/>
          </p:nvPicPr>
          <p:blipFill>
            <a:blip r:embed="rId3"/>
            <a:srcRect/>
            <a:stretch>
              <a:fillRect/>
            </a:stretch>
          </p:blipFill>
          <p:spPr bwMode="auto">
            <a:xfrm>
              <a:off x="3886200" y="1600200"/>
              <a:ext cx="4873625" cy="4886325"/>
            </a:xfrm>
            <a:prstGeom prst="rect">
              <a:avLst/>
            </a:prstGeom>
            <a:noFill/>
            <a:ln w="9525">
              <a:noFill/>
              <a:round/>
              <a:headEnd/>
              <a:tailEnd/>
            </a:ln>
          </p:spPr>
        </p:pic>
        <p:sp>
          <p:nvSpPr>
            <p:cNvPr id="24613" name="Rectangle 32"/>
            <p:cNvSpPr>
              <a:spLocks noChangeArrowheads="1"/>
            </p:cNvSpPr>
            <p:nvPr/>
          </p:nvSpPr>
          <p:spPr bwMode="auto">
            <a:xfrm>
              <a:off x="7162800" y="2895600"/>
              <a:ext cx="685800" cy="2971800"/>
            </a:xfrm>
            <a:prstGeom prst="rect">
              <a:avLst/>
            </a:prstGeom>
            <a:solidFill>
              <a:srgbClr val="FFFF00">
                <a:alpha val="49019"/>
              </a:srgbClr>
            </a:solidFill>
            <a:ln w="9525">
              <a:noFill/>
              <a:round/>
              <a:headEnd/>
              <a:tailEnd/>
            </a:ln>
          </p:spPr>
          <p:txBody>
            <a:bodyPr wrap="none" anchor="ctr"/>
            <a:lstStyle/>
            <a:p>
              <a:endParaRPr lang="sv-SE"/>
            </a:p>
          </p:txBody>
        </p:sp>
        <p:sp>
          <p:nvSpPr>
            <p:cNvPr id="24614" name="Rectangle 33"/>
            <p:cNvSpPr>
              <a:spLocks noChangeArrowheads="1"/>
            </p:cNvSpPr>
            <p:nvPr/>
          </p:nvSpPr>
          <p:spPr bwMode="auto">
            <a:xfrm>
              <a:off x="6096000" y="2895600"/>
              <a:ext cx="1066800" cy="2971800"/>
            </a:xfrm>
            <a:prstGeom prst="rect">
              <a:avLst/>
            </a:prstGeom>
            <a:solidFill>
              <a:srgbClr val="008000">
                <a:alpha val="49019"/>
              </a:srgbClr>
            </a:solidFill>
            <a:ln w="9525">
              <a:noFill/>
              <a:round/>
              <a:headEnd/>
              <a:tailEnd/>
            </a:ln>
          </p:spPr>
          <p:txBody>
            <a:bodyPr wrap="none" anchor="ctr"/>
            <a:lstStyle/>
            <a:p>
              <a:endParaRPr lang="sv-SE"/>
            </a:p>
          </p:txBody>
        </p:sp>
      </p:grpSp>
      <p:sp>
        <p:nvSpPr>
          <p:cNvPr id="24605" name="Text Box 35"/>
          <p:cNvSpPr txBox="1">
            <a:spLocks noChangeArrowheads="1"/>
          </p:cNvSpPr>
          <p:nvPr/>
        </p:nvSpPr>
        <p:spPr bwMode="auto">
          <a:xfrm>
            <a:off x="4572000" y="4929188"/>
            <a:ext cx="1463675" cy="371475"/>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dirty="0">
                <a:solidFill>
                  <a:srgbClr val="000000"/>
                </a:solidFill>
              </a:rPr>
              <a:t>Mainly Ru4d</a:t>
            </a:r>
          </a:p>
        </p:txBody>
      </p:sp>
      <p:sp>
        <p:nvSpPr>
          <p:cNvPr id="24606" name="Text Box 36"/>
          <p:cNvSpPr txBox="1">
            <a:spLocks noChangeArrowheads="1"/>
          </p:cNvSpPr>
          <p:nvPr/>
        </p:nvSpPr>
        <p:spPr bwMode="auto">
          <a:xfrm>
            <a:off x="3286125" y="5000625"/>
            <a:ext cx="1233328" cy="371513"/>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a:solidFill>
                  <a:srgbClr val="000000"/>
                </a:solidFill>
              </a:rPr>
              <a:t>C2p (N,O)</a:t>
            </a:r>
            <a:r>
              <a:rPr lang="x-none" sz="1800">
                <a:solidFill>
                  <a:srgbClr val="000000"/>
                </a:solidFill>
                <a:cs typeface="Arial" charset="0"/>
              </a:rPr>
              <a:t>‏</a:t>
            </a:r>
            <a:endParaRPr lang="en-GB" sz="1800">
              <a:solidFill>
                <a:srgbClr val="000000"/>
              </a:solidFill>
            </a:endParaRPr>
          </a:p>
        </p:txBody>
      </p:sp>
      <p:cxnSp>
        <p:nvCxnSpPr>
          <p:cNvPr id="24608" name="Straight Arrow Connector 41"/>
          <p:cNvCxnSpPr>
            <a:cxnSpLocks noChangeShapeType="1"/>
            <a:endCxn id="24613" idx="2"/>
          </p:cNvCxnSpPr>
          <p:nvPr/>
        </p:nvCxnSpPr>
        <p:spPr bwMode="auto">
          <a:xfrm rot="5400000" flipH="1" flipV="1">
            <a:off x="4610894" y="4604544"/>
            <a:ext cx="500062" cy="6350"/>
          </a:xfrm>
          <a:prstGeom prst="straightConnector1">
            <a:avLst/>
          </a:prstGeom>
          <a:noFill/>
          <a:ln w="9525" algn="ctr">
            <a:solidFill>
              <a:schemeClr val="tx1"/>
            </a:solidFill>
            <a:round/>
            <a:headEnd/>
            <a:tailEnd type="arrow" w="med" len="med"/>
          </a:ln>
        </p:spPr>
      </p:cxnSp>
      <p:cxnSp>
        <p:nvCxnSpPr>
          <p:cNvPr id="24609" name="Straight Arrow Connector 43"/>
          <p:cNvCxnSpPr>
            <a:cxnSpLocks noChangeShapeType="1"/>
          </p:cNvCxnSpPr>
          <p:nvPr/>
        </p:nvCxnSpPr>
        <p:spPr bwMode="auto">
          <a:xfrm rot="5400000" flipH="1" flipV="1">
            <a:off x="3749675" y="4608513"/>
            <a:ext cx="785813" cy="1587"/>
          </a:xfrm>
          <a:prstGeom prst="straightConnector1">
            <a:avLst/>
          </a:prstGeom>
          <a:noFill/>
          <a:ln w="9525" algn="ctr">
            <a:solidFill>
              <a:schemeClr val="tx1"/>
            </a:solidFill>
            <a:round/>
            <a:headEnd/>
            <a:tailEnd type="arrow" w="med" len="med"/>
          </a:ln>
        </p:spPr>
      </p:cxnSp>
      <p:sp>
        <p:nvSpPr>
          <p:cNvPr id="24610" name="Rectangle 3"/>
          <p:cNvSpPr>
            <a:spLocks noChangeArrowheads="1"/>
          </p:cNvSpPr>
          <p:nvPr/>
        </p:nvSpPr>
        <p:spPr bwMode="auto">
          <a:xfrm>
            <a:off x="1619672" y="332656"/>
            <a:ext cx="5715000" cy="914400"/>
          </a:xfrm>
          <a:prstGeom prst="rect">
            <a:avLst/>
          </a:prstGeom>
          <a:noFill/>
          <a:ln w="9525">
            <a:noFill/>
            <a:miter lim="800000"/>
            <a:headEnd/>
            <a:tailEnd/>
          </a:ln>
        </p:spPr>
        <p:txBody>
          <a:bodyPr anchor="ctr"/>
          <a:lstStyle/>
          <a:p>
            <a:pPr algn="ctr">
              <a:defRPr/>
            </a:pPr>
            <a:r>
              <a:rPr lang="en-US" sz="2800" dirty="0" err="1"/>
              <a:t>Ru</a:t>
            </a:r>
            <a:r>
              <a:rPr lang="en-US" sz="2800" dirty="0"/>
              <a:t>-complexes a molecular example</a:t>
            </a:r>
          </a:p>
          <a:p>
            <a:pPr algn="ctr">
              <a:defRPr/>
            </a:pPr>
            <a:r>
              <a:rPr lang="en-US" sz="2800" dirty="0"/>
              <a:t>PDOS</a:t>
            </a:r>
          </a:p>
        </p:txBody>
      </p:sp>
      <p:pic>
        <p:nvPicPr>
          <p:cNvPr id="24611" name="Picture 39"/>
          <p:cNvPicPr>
            <a:picLocks noChangeAspect="1" noChangeArrowheads="1"/>
          </p:cNvPicPr>
          <p:nvPr/>
        </p:nvPicPr>
        <p:blipFill>
          <a:blip r:embed="rId4"/>
          <a:srcRect/>
          <a:stretch>
            <a:fillRect/>
          </a:stretch>
        </p:blipFill>
        <p:spPr bwMode="auto">
          <a:xfrm>
            <a:off x="6057900" y="1323975"/>
            <a:ext cx="2800350" cy="4248150"/>
          </a:xfrm>
          <a:prstGeom prst="rect">
            <a:avLst/>
          </a:prstGeom>
          <a:noFill/>
          <a:ln w="9525">
            <a:noFill/>
            <a:miter lim="800000"/>
            <a:headEnd/>
            <a:tailEnd/>
          </a:ln>
        </p:spPr>
      </p:pic>
      <p:pic>
        <p:nvPicPr>
          <p:cNvPr id="17" name="Picture 241"/>
          <p:cNvPicPr>
            <a:picLocks noChangeAspect="1" noChangeArrowheads="1"/>
          </p:cNvPicPr>
          <p:nvPr/>
        </p:nvPicPr>
        <p:blipFill>
          <a:blip r:embed="rId5"/>
          <a:srcRect/>
          <a:stretch>
            <a:fillRect/>
          </a:stretch>
        </p:blipFill>
        <p:spPr bwMode="auto">
          <a:xfrm>
            <a:off x="251520" y="2348880"/>
            <a:ext cx="1533525" cy="1441450"/>
          </a:xfrm>
          <a:prstGeom prst="rect">
            <a:avLst/>
          </a:prstGeom>
          <a:noFill/>
          <a:ln w="9525">
            <a:noFill/>
            <a:miter lim="800000"/>
            <a:headEnd/>
            <a:tailEnd/>
          </a:ln>
        </p:spPr>
      </p:pic>
      <p:pic>
        <p:nvPicPr>
          <p:cNvPr id="18" name="Picture 15"/>
          <p:cNvPicPr>
            <a:picLocks noChangeAspect="1" noChangeArrowheads="1"/>
          </p:cNvPicPr>
          <p:nvPr/>
        </p:nvPicPr>
        <p:blipFill>
          <a:blip r:embed="rId6"/>
          <a:srcRect/>
          <a:stretch>
            <a:fillRect/>
          </a:stretch>
        </p:blipFill>
        <p:spPr bwMode="auto">
          <a:xfrm>
            <a:off x="232470" y="4293096"/>
            <a:ext cx="1956347" cy="1689572"/>
          </a:xfrm>
          <a:prstGeom prst="rect">
            <a:avLst/>
          </a:prstGeom>
          <a:noFill/>
          <a:ln w="9525">
            <a:noFill/>
            <a:miter lim="800000"/>
            <a:headEnd/>
            <a:tailEnd/>
          </a:ln>
        </p:spPr>
      </p:pic>
      <p:sp>
        <p:nvSpPr>
          <p:cNvPr id="19" name="TextBox 18"/>
          <p:cNvSpPr txBox="1"/>
          <p:nvPr/>
        </p:nvSpPr>
        <p:spPr>
          <a:xfrm>
            <a:off x="7324469" y="548680"/>
            <a:ext cx="1831675" cy="830997"/>
          </a:xfrm>
          <a:prstGeom prst="rect">
            <a:avLst/>
          </a:prstGeom>
          <a:solidFill>
            <a:srgbClr val="00B0F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err="1"/>
              <a:t>Orbital</a:t>
            </a:r>
            <a:r>
              <a:rPr lang="sv-SE" dirty="0"/>
              <a:t> </a:t>
            </a:r>
          </a:p>
          <a:p>
            <a:r>
              <a:rPr lang="sv-SE" dirty="0" err="1"/>
              <a:t>composition</a:t>
            </a:r>
            <a:endParaRPr lang="en-US" dirty="0"/>
          </a:p>
        </p:txBody>
      </p:sp>
      <p:sp>
        <p:nvSpPr>
          <p:cNvPr id="3" name="TextBox 2"/>
          <p:cNvSpPr txBox="1"/>
          <p:nvPr/>
        </p:nvSpPr>
        <p:spPr>
          <a:xfrm>
            <a:off x="3839948" y="5941700"/>
            <a:ext cx="3153748" cy="369332"/>
          </a:xfrm>
          <a:prstGeom prst="rect">
            <a:avLst/>
          </a:prstGeom>
          <a:noFill/>
        </p:spPr>
        <p:txBody>
          <a:bodyPr wrap="none" rtlCol="0">
            <a:spAutoFit/>
          </a:bodyPr>
          <a:lstStyle/>
          <a:p>
            <a:r>
              <a:rPr lang="en-US" dirty="0"/>
              <a:t>BL 51, BLI 411 and KMC1/BESSY</a:t>
            </a:r>
          </a:p>
        </p:txBody>
      </p:sp>
      <p:sp>
        <p:nvSpPr>
          <p:cNvPr id="20" name="TextBox 16"/>
          <p:cNvSpPr txBox="1">
            <a:spLocks noChangeArrowheads="1"/>
          </p:cNvSpPr>
          <p:nvPr/>
        </p:nvSpPr>
        <p:spPr bwMode="auto">
          <a:xfrm>
            <a:off x="6057900" y="6327281"/>
            <a:ext cx="3192462" cy="436562"/>
          </a:xfrm>
          <a:prstGeom prst="rect">
            <a:avLst/>
          </a:prstGeom>
          <a:noFill/>
          <a:ln w="9525">
            <a:noFill/>
            <a:miter lim="800000"/>
            <a:headEnd/>
            <a:tailEnd/>
          </a:ln>
        </p:spPr>
        <p:txBody>
          <a:bodyPr wrap="none">
            <a:spAutoFit/>
          </a:bodyPr>
          <a:lstStyle/>
          <a:p>
            <a:r>
              <a:rPr lang="sv-SE" sz="2400" b="1" dirty="0">
                <a:solidFill>
                  <a:schemeClr val="tx1"/>
                </a:solidFill>
              </a:rPr>
              <a:t>Partial DOS </a:t>
            </a:r>
            <a:r>
              <a:rPr lang="sv-SE" sz="2400" b="1" dirty="0" err="1">
                <a:solidFill>
                  <a:schemeClr val="tx1"/>
                </a:solidFill>
              </a:rPr>
              <a:t>of</a:t>
            </a:r>
            <a:r>
              <a:rPr lang="sv-SE" sz="2400" b="1" dirty="0">
                <a:solidFill>
                  <a:schemeClr val="tx1"/>
                </a:solidFill>
              </a:rPr>
              <a:t> Ru 4d</a:t>
            </a:r>
          </a:p>
        </p:txBody>
      </p:sp>
    </p:spTree>
    <p:extLst>
      <p:ext uri="{BB962C8B-B14F-4D97-AF65-F5344CB8AC3E}">
        <p14:creationId xmlns:p14="http://schemas.microsoft.com/office/powerpoint/2010/main" val="17200528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6"/>
          <p:cNvSpPr>
            <a:spLocks noGrp="1"/>
          </p:cNvSpPr>
          <p:nvPr>
            <p:ph type="title"/>
          </p:nvPr>
        </p:nvSpPr>
        <p:spPr>
          <a:xfrm>
            <a:off x="1475656" y="836712"/>
            <a:ext cx="6048672" cy="1143000"/>
          </a:xfrm>
        </p:spPr>
        <p:txBody>
          <a:bodyPr>
            <a:normAutofit fontScale="90000"/>
          </a:bodyPr>
          <a:lstStyle/>
          <a:p>
            <a:pPr algn="ctr"/>
            <a:r>
              <a:rPr lang="en-US" dirty="0"/>
              <a:t>X-ray based methodology</a:t>
            </a:r>
            <a:br>
              <a:rPr lang="en-US" dirty="0"/>
            </a:br>
            <a:r>
              <a:rPr lang="en-US" sz="2700" dirty="0"/>
              <a:t>Our main current development projects </a:t>
            </a:r>
            <a:br>
              <a:rPr lang="en-US" b="1" dirty="0"/>
            </a:br>
            <a:endParaRPr lang="en-US" dirty="0"/>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6336" y="545710"/>
            <a:ext cx="1121420" cy="1098297"/>
          </a:xfrm>
          <a:prstGeom prst="rect">
            <a:avLst/>
          </a:prstGeom>
        </p:spPr>
      </p:pic>
      <p:pic>
        <p:nvPicPr>
          <p:cNvPr id="10"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123728" y="4782169"/>
            <a:ext cx="1573117" cy="1643783"/>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IMG_1442.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504" y="4715429"/>
            <a:ext cx="1208742" cy="1710523"/>
          </a:xfrm>
          <a:prstGeom prst="rect">
            <a:avLst/>
          </a:prstGeom>
          <a:ln>
            <a:noFill/>
          </a:ln>
          <a:effectLst>
            <a:softEdge rad="112500"/>
          </a:effectLst>
        </p:spPr>
      </p:pic>
      <p:pic>
        <p:nvPicPr>
          <p:cNvPr id="14" name="Picture 2" descr="M:\Veritas\Q-chamber\Papper 201506XX\Fig5.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44208" y="4941168"/>
            <a:ext cx="2330639" cy="14401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1101950993"/>
              </p:ext>
            </p:extLst>
          </p:nvPr>
        </p:nvGraphicFramePr>
        <p:xfrm>
          <a:off x="107504" y="1844824"/>
          <a:ext cx="8964487" cy="3012440"/>
        </p:xfrm>
        <a:graphic>
          <a:graphicData uri="http://schemas.openxmlformats.org/drawingml/2006/table">
            <a:tbl>
              <a:tblPr firstRow="1" bandRow="1">
                <a:tableStyleId>{8EC20E35-A176-4012-BC5E-935CFFF8708E}</a:tableStyleId>
              </a:tblPr>
              <a:tblGrid>
                <a:gridCol w="201622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4571999">
                  <a:extLst>
                    <a:ext uri="{9D8B030D-6E8A-4147-A177-3AD203B41FA5}">
                      <a16:colId xmlns:a16="http://schemas.microsoft.com/office/drawing/2014/main" val="20002"/>
                    </a:ext>
                  </a:extLst>
                </a:gridCol>
              </a:tblGrid>
              <a:tr h="370840">
                <a:tc>
                  <a:txBody>
                    <a:bodyPr/>
                    <a:lstStyle/>
                    <a:p>
                      <a:r>
                        <a:rPr lang="en-US" sz="1600" dirty="0"/>
                        <a:t>Property</a:t>
                      </a:r>
                    </a:p>
                  </a:txBody>
                  <a:tcPr/>
                </a:tc>
                <a:tc>
                  <a:txBody>
                    <a:bodyPr/>
                    <a:lstStyle/>
                    <a:p>
                      <a:r>
                        <a:rPr lang="en-US" sz="1600" dirty="0"/>
                        <a:t>Facility</a:t>
                      </a:r>
                    </a:p>
                  </a:txBody>
                  <a:tcPr/>
                </a:tc>
                <a:tc>
                  <a:txBody>
                    <a:bodyPr/>
                    <a:lstStyle/>
                    <a:p>
                      <a:r>
                        <a:rPr lang="en-US" sz="1600" dirty="0"/>
                        <a:t>Technique</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TIME RESOLVED</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HELIOS (HHG @ UU)</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50 </a:t>
                      </a:r>
                      <a:r>
                        <a:rPr lang="en-US" sz="1600" dirty="0" err="1"/>
                        <a:t>fs</a:t>
                      </a:r>
                      <a:r>
                        <a:rPr lang="en-US" sz="1600" dirty="0"/>
                        <a:t>, 20-70 </a:t>
                      </a:r>
                      <a:r>
                        <a:rPr lang="en-US" sz="1600" dirty="0" err="1"/>
                        <a:t>eV</a:t>
                      </a:r>
                      <a:r>
                        <a:rPr lang="en-US" sz="1600" dirty="0"/>
                        <a:t>, time-resolved PES and </a:t>
                      </a:r>
                      <a:r>
                        <a:rPr lang="en-US" sz="1600" dirty="0" err="1"/>
                        <a:t>bandmapping</a:t>
                      </a:r>
                      <a:endParaRPr lang="en-US" sz="1600"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366FF"/>
                          </a:solidFill>
                        </a:rPr>
                        <a:t>EFFICIENT DETECTION </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err="1"/>
                        <a:t>UBjL</a:t>
                      </a:r>
                      <a:r>
                        <a:rPr lang="en-US" sz="1600" dirty="0"/>
                        <a:t> @</a:t>
                      </a:r>
                      <a:r>
                        <a:rPr lang="en-US" sz="1600" baseline="0" dirty="0"/>
                        <a:t> </a:t>
                      </a:r>
                      <a:r>
                        <a:rPr lang="en-US" sz="1600" dirty="0" err="1"/>
                        <a:t>Bessy</a:t>
                      </a:r>
                      <a:r>
                        <a:rPr lang="en-US" sz="1600" dirty="0"/>
                        <a:t> 2</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PES using </a:t>
                      </a:r>
                      <a:r>
                        <a:rPr lang="en-US" sz="1600" dirty="0" err="1"/>
                        <a:t>ArTOF</a:t>
                      </a:r>
                      <a:r>
                        <a:rPr lang="en-US" sz="1600" baseline="0" dirty="0"/>
                        <a:t> – </a:t>
                      </a:r>
                      <a:r>
                        <a:rPr lang="en-US" sz="1600" dirty="0" err="1"/>
                        <a:t>LowDose</a:t>
                      </a:r>
                      <a:r>
                        <a:rPr lang="en-US" sz="1600" dirty="0"/>
                        <a:t>-measurements, </a:t>
                      </a:r>
                      <a:r>
                        <a:rPr lang="en-US" sz="1600" dirty="0" err="1"/>
                        <a:t>ps</a:t>
                      </a:r>
                      <a:r>
                        <a:rPr lang="en-US" sz="1600" dirty="0"/>
                        <a:t> time resolution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FF"/>
                          </a:solidFill>
                        </a:rPr>
                        <a:t>ENVIRONMENTS I</a:t>
                      </a:r>
                    </a:p>
                  </a:txBody>
                  <a:tcPr/>
                </a:tc>
                <a:tc>
                  <a:txBody>
                    <a:bodyPr/>
                    <a:lstStyle/>
                    <a:p>
                      <a:r>
                        <a:rPr lang="en-US" sz="1600" dirty="0"/>
                        <a:t>HAXPES @</a:t>
                      </a:r>
                      <a:r>
                        <a:rPr lang="en-US" sz="1600" baseline="0" dirty="0"/>
                        <a:t> </a:t>
                      </a:r>
                      <a:r>
                        <a:rPr lang="en-US" sz="1600" dirty="0"/>
                        <a:t>BESSY, SOLEIL, DIAMOND,</a:t>
                      </a:r>
                      <a:r>
                        <a:rPr lang="en-US" sz="1600" baseline="0" dirty="0"/>
                        <a:t> </a:t>
                      </a:r>
                      <a:r>
                        <a:rPr lang="en-US" sz="1600" dirty="0"/>
                        <a:t>DESY</a:t>
                      </a:r>
                    </a:p>
                  </a:txBody>
                  <a:tcPr/>
                </a:tc>
                <a:tc>
                  <a:txBody>
                    <a:bodyPr/>
                    <a:lstStyle/>
                    <a:p>
                      <a:r>
                        <a:rPr lang="en-US" sz="1600" dirty="0"/>
                        <a:t>PES on real buried interfaces during operations.</a:t>
                      </a:r>
                    </a:p>
                    <a:p>
                      <a:r>
                        <a:rPr lang="en-US" sz="1600" dirty="0"/>
                        <a:t>Surface bulk. PDOS.</a:t>
                      </a:r>
                    </a:p>
                  </a:txBody>
                  <a:tcPr/>
                </a:tc>
                <a:extLst>
                  <a:ext uri="{0D108BD9-81ED-4DB2-BD59-A6C34878D82A}">
                    <a16:rowId xmlns:a16="http://schemas.microsoft.com/office/drawing/2014/main" val="10003"/>
                  </a:ext>
                </a:extLst>
              </a:tr>
              <a:tr h="370840">
                <a:tc>
                  <a:txBody>
                    <a:bodyPr/>
                    <a:lstStyle/>
                    <a:p>
                      <a:r>
                        <a:rPr lang="en-US" sz="1600" dirty="0">
                          <a:solidFill>
                            <a:srgbClr val="FF6600"/>
                          </a:solidFill>
                        </a:rPr>
                        <a:t>ENVIRONMENTS II</a:t>
                      </a:r>
                    </a:p>
                  </a:txBody>
                  <a:tcPr/>
                </a:tc>
                <a:tc>
                  <a:txBody>
                    <a:bodyPr/>
                    <a:lstStyle/>
                    <a:p>
                      <a:r>
                        <a:rPr lang="en-US" sz="1600" dirty="0"/>
                        <a:t>SPECIES, HIPPIE @ MAX</a:t>
                      </a:r>
                      <a:r>
                        <a:rPr lang="en-US" sz="1600" baseline="0" dirty="0"/>
                        <a:t> IV</a:t>
                      </a:r>
                      <a:endParaRPr lang="en-US" sz="1600" dirty="0"/>
                    </a:p>
                  </a:txBody>
                  <a:tcPr/>
                </a:tc>
                <a:tc>
                  <a:txBody>
                    <a:bodyPr/>
                    <a:lstStyle/>
                    <a:p>
                      <a:r>
                        <a:rPr lang="en-US" sz="1600" dirty="0"/>
                        <a:t>High pressure PES, RIXS</a:t>
                      </a:r>
                      <a:r>
                        <a:rPr lang="en-US" sz="1600" baseline="0" dirty="0"/>
                        <a:t> on the Li edge</a:t>
                      </a:r>
                      <a:endParaRPr lang="en-US" sz="1600" dirty="0"/>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8000"/>
                          </a:solidFill>
                        </a:rPr>
                        <a:t>HIGH RESOLUTION </a:t>
                      </a:r>
                    </a:p>
                  </a:txBody>
                  <a:tcPr/>
                </a:tc>
                <a:tc>
                  <a:txBody>
                    <a:bodyPr/>
                    <a:lstStyle/>
                    <a:p>
                      <a:r>
                        <a:rPr lang="en-US" sz="1600" dirty="0"/>
                        <a:t>VERITAS </a:t>
                      </a:r>
                      <a:r>
                        <a:rPr lang="en-US" sz="1600" baseline="0" dirty="0"/>
                        <a:t> @ </a:t>
                      </a:r>
                      <a:r>
                        <a:rPr lang="en-US" sz="1600" dirty="0"/>
                        <a:t>MAX</a:t>
                      </a:r>
                      <a:r>
                        <a:rPr lang="en-US" sz="1600" baseline="0" dirty="0"/>
                        <a:t> IV</a:t>
                      </a:r>
                      <a:endParaRPr lang="en-US" sz="1600" dirty="0"/>
                    </a:p>
                  </a:txBody>
                  <a:tcPr/>
                </a:tc>
                <a:tc>
                  <a:txBody>
                    <a:bodyPr/>
                    <a:lstStyle/>
                    <a:p>
                      <a:r>
                        <a:rPr lang="en-US" sz="1600" dirty="0"/>
                        <a:t>RIXS &gt; 30 K resolving power</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8000"/>
                          </a:solidFill>
                        </a:rPr>
                        <a:t>New instruments</a:t>
                      </a:r>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1587302788"/>
                  </a:ext>
                </a:extLst>
              </a:tr>
            </a:tbl>
          </a:graphicData>
        </a:graphic>
      </p:graphicFrame>
      <p:sp>
        <p:nvSpPr>
          <p:cNvPr id="2" name="TextBox 1"/>
          <p:cNvSpPr txBox="1"/>
          <p:nvPr/>
        </p:nvSpPr>
        <p:spPr>
          <a:xfrm>
            <a:off x="523585" y="6488668"/>
            <a:ext cx="8602949" cy="369332"/>
          </a:xfrm>
          <a:prstGeom prst="rect">
            <a:avLst/>
          </a:prstGeom>
          <a:noFill/>
        </p:spPr>
        <p:txBody>
          <a:bodyPr wrap="none" rtlCol="0">
            <a:spAutoFit/>
          </a:bodyPr>
          <a:lstStyle/>
          <a:p>
            <a:r>
              <a:rPr lang="en-US" dirty="0"/>
              <a:t>All multi million developments – The energy research very important in the scientific cases</a:t>
            </a:r>
          </a:p>
        </p:txBody>
      </p:sp>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11960" y="5085184"/>
            <a:ext cx="1591949" cy="121584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1431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29961" y="2325325"/>
            <a:ext cx="5599541" cy="1978972"/>
            <a:chOff x="2029961" y="2325325"/>
            <a:chExt cx="5599541" cy="1978972"/>
          </a:xfrm>
        </p:grpSpPr>
        <p:pic>
          <p:nvPicPr>
            <p:cNvPr id="7" name="Picture 6"/>
            <p:cNvPicPr>
              <a:picLocks noChangeAspect="1"/>
            </p:cNvPicPr>
            <p:nvPr/>
          </p:nvPicPr>
          <p:blipFill rotWithShape="1">
            <a:blip r:embed="rId3"/>
            <a:srcRect l="7802" t="17288" r="36522" b="27876"/>
            <a:stretch/>
          </p:blipFill>
          <p:spPr>
            <a:xfrm>
              <a:off x="5766246" y="2805142"/>
              <a:ext cx="1863255" cy="116781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29961" y="2509585"/>
              <a:ext cx="3561099" cy="1701475"/>
            </a:xfrm>
            <a:prstGeom prst="rect">
              <a:avLst/>
            </a:prstGeom>
          </p:spPr>
        </p:pic>
        <p:sp>
          <p:nvSpPr>
            <p:cNvPr id="9" name="TextBox 8"/>
            <p:cNvSpPr txBox="1"/>
            <p:nvPr/>
          </p:nvSpPr>
          <p:spPr>
            <a:xfrm>
              <a:off x="2755082" y="2325325"/>
              <a:ext cx="1019387" cy="253916"/>
            </a:xfrm>
            <a:prstGeom prst="rect">
              <a:avLst/>
            </a:prstGeom>
            <a:noFill/>
          </p:spPr>
          <p:txBody>
            <a:bodyPr wrap="none" rtlCol="0">
              <a:spAutoFit/>
            </a:bodyPr>
            <a:lstStyle/>
            <a:p>
              <a:r>
                <a:rPr lang="en-US" sz="1050" b="1" dirty="0" err="1"/>
                <a:t>h</a:t>
              </a:r>
              <a:r>
                <a:rPr lang="en-US" sz="1050" b="1" dirty="0" err="1">
                  <a:latin typeface="Symbol" charset="2"/>
                  <a:cs typeface="Symbol" charset="2"/>
                </a:rPr>
                <a:t>n</a:t>
              </a:r>
              <a:r>
                <a:rPr lang="en-US" sz="1050" b="1" dirty="0"/>
                <a:t> = 4000 eV</a:t>
              </a:r>
              <a:endParaRPr lang="en-US" sz="1050" i="1" dirty="0"/>
            </a:p>
          </p:txBody>
        </p:sp>
        <p:sp>
          <p:nvSpPr>
            <p:cNvPr id="12" name="TextBox 11"/>
            <p:cNvSpPr txBox="1"/>
            <p:nvPr/>
          </p:nvSpPr>
          <p:spPr>
            <a:xfrm>
              <a:off x="2277814" y="3146165"/>
              <a:ext cx="418404" cy="215444"/>
            </a:xfrm>
            <a:prstGeom prst="rect">
              <a:avLst/>
            </a:prstGeom>
            <a:noFill/>
          </p:spPr>
          <p:txBody>
            <a:bodyPr wrap="none" rtlCol="0">
              <a:spAutoFit/>
            </a:bodyPr>
            <a:lstStyle/>
            <a:p>
              <a:r>
                <a:rPr lang="en-US" sz="800" b="1" dirty="0">
                  <a:latin typeface="Arial"/>
                  <a:cs typeface="Arial"/>
                </a:rPr>
                <a:t>Br3d</a:t>
              </a:r>
              <a:endParaRPr lang="en-US" sz="800" b="1" baseline="-25000" dirty="0">
                <a:latin typeface="Arial"/>
                <a:cs typeface="Arial"/>
              </a:endParaRPr>
            </a:p>
          </p:txBody>
        </p:sp>
        <p:sp>
          <p:nvSpPr>
            <p:cNvPr id="13" name="TextBox 12"/>
            <p:cNvSpPr txBox="1"/>
            <p:nvPr/>
          </p:nvSpPr>
          <p:spPr>
            <a:xfrm>
              <a:off x="3003784" y="2606694"/>
              <a:ext cx="338554" cy="215444"/>
            </a:xfrm>
            <a:prstGeom prst="rect">
              <a:avLst/>
            </a:prstGeom>
            <a:noFill/>
          </p:spPr>
          <p:txBody>
            <a:bodyPr wrap="none" rtlCol="0">
              <a:spAutoFit/>
            </a:bodyPr>
            <a:lstStyle/>
            <a:p>
              <a:r>
                <a:rPr lang="en-US" sz="800" b="1" dirty="0">
                  <a:latin typeface="Arial"/>
                  <a:cs typeface="Arial"/>
                </a:rPr>
                <a:t>I4d</a:t>
              </a:r>
              <a:endParaRPr lang="en-US" sz="800" b="1" baseline="-25000" dirty="0">
                <a:latin typeface="Arial"/>
                <a:cs typeface="Arial"/>
              </a:endParaRPr>
            </a:p>
          </p:txBody>
        </p:sp>
        <p:sp>
          <p:nvSpPr>
            <p:cNvPr id="14" name="TextBox 13"/>
            <p:cNvSpPr txBox="1"/>
            <p:nvPr/>
          </p:nvSpPr>
          <p:spPr>
            <a:xfrm>
              <a:off x="4309566" y="2730838"/>
              <a:ext cx="441146" cy="215444"/>
            </a:xfrm>
            <a:prstGeom prst="rect">
              <a:avLst/>
            </a:prstGeom>
            <a:noFill/>
          </p:spPr>
          <p:txBody>
            <a:bodyPr wrap="none" rtlCol="0">
              <a:spAutoFit/>
            </a:bodyPr>
            <a:lstStyle/>
            <a:p>
              <a:r>
                <a:rPr lang="en-US" sz="800" b="1" dirty="0">
                  <a:latin typeface="Arial"/>
                  <a:cs typeface="Arial"/>
                </a:rPr>
                <a:t>Pb5d</a:t>
              </a:r>
              <a:endParaRPr lang="en-US" sz="800" b="1" baseline="-25000" dirty="0">
                <a:latin typeface="Arial"/>
                <a:cs typeface="Arial"/>
              </a:endParaRPr>
            </a:p>
          </p:txBody>
        </p:sp>
        <p:sp>
          <p:nvSpPr>
            <p:cNvPr id="18" name="Rectangle 17"/>
            <p:cNvSpPr/>
            <p:nvPr/>
          </p:nvSpPr>
          <p:spPr>
            <a:xfrm>
              <a:off x="3037479" y="2606694"/>
              <a:ext cx="540800" cy="1536056"/>
            </a:xfrm>
            <a:prstGeom prst="rect">
              <a:avLst/>
            </a:prstGeom>
            <a:noFill/>
            <a:ln w="9525" cmpd="sng">
              <a:solidFill>
                <a:schemeClr val="tx1">
                  <a:lumMod val="65000"/>
                  <a:lumOff val="35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
          <p:nvSpPr>
            <p:cNvPr id="22" name="TextBox 21"/>
            <p:cNvSpPr txBox="1"/>
            <p:nvPr/>
          </p:nvSpPr>
          <p:spPr>
            <a:xfrm>
              <a:off x="6246522" y="2817033"/>
              <a:ext cx="428322" cy="215444"/>
            </a:xfrm>
            <a:prstGeom prst="rect">
              <a:avLst/>
            </a:prstGeom>
            <a:noFill/>
          </p:spPr>
          <p:txBody>
            <a:bodyPr wrap="none" rtlCol="0">
              <a:spAutoFit/>
            </a:bodyPr>
            <a:lstStyle/>
            <a:p>
              <a:r>
                <a:rPr lang="en-US" sz="800" dirty="0">
                  <a:latin typeface="Arial"/>
                  <a:cs typeface="Arial"/>
                </a:rPr>
                <a:t>I4d</a:t>
              </a:r>
              <a:r>
                <a:rPr lang="en-US" sz="800" baseline="-25000" dirty="0">
                  <a:latin typeface="Arial"/>
                  <a:cs typeface="Arial"/>
                </a:rPr>
                <a:t>3/2</a:t>
              </a:r>
            </a:p>
          </p:txBody>
        </p:sp>
        <p:sp>
          <p:nvSpPr>
            <p:cNvPr id="23" name="TextBox 22"/>
            <p:cNvSpPr txBox="1"/>
            <p:nvPr/>
          </p:nvSpPr>
          <p:spPr>
            <a:xfrm>
              <a:off x="6620050" y="2589699"/>
              <a:ext cx="428322" cy="215444"/>
            </a:xfrm>
            <a:prstGeom prst="rect">
              <a:avLst/>
            </a:prstGeom>
            <a:noFill/>
          </p:spPr>
          <p:txBody>
            <a:bodyPr wrap="none" rtlCol="0">
              <a:spAutoFit/>
            </a:bodyPr>
            <a:lstStyle/>
            <a:p>
              <a:r>
                <a:rPr lang="en-US" sz="800" dirty="0">
                  <a:latin typeface="Arial"/>
                  <a:cs typeface="Arial"/>
                </a:rPr>
                <a:t>I4d</a:t>
              </a:r>
              <a:r>
                <a:rPr lang="en-US" sz="800" baseline="-25000" dirty="0">
                  <a:latin typeface="Arial"/>
                  <a:cs typeface="Arial"/>
                </a:rPr>
                <a:t>5/2</a:t>
              </a:r>
            </a:p>
          </p:txBody>
        </p:sp>
        <p:sp>
          <p:nvSpPr>
            <p:cNvPr id="24" name="TextBox 23"/>
            <p:cNvSpPr txBox="1"/>
            <p:nvPr/>
          </p:nvSpPr>
          <p:spPr>
            <a:xfrm>
              <a:off x="4912351" y="2586934"/>
              <a:ext cx="731357" cy="738664"/>
            </a:xfrm>
            <a:prstGeom prst="rect">
              <a:avLst/>
            </a:prstGeom>
            <a:noFill/>
          </p:spPr>
          <p:txBody>
            <a:bodyPr wrap="square" rtlCol="0">
              <a:spAutoFit/>
            </a:bodyPr>
            <a:lstStyle/>
            <a:p>
              <a:pPr algn="ctr"/>
              <a:r>
                <a:rPr lang="en-US" sz="1050" dirty="0">
                  <a:solidFill>
                    <a:srgbClr val="545454"/>
                  </a:solidFill>
                  <a:latin typeface="Arial"/>
                  <a:cs typeface="Arial"/>
                </a:rPr>
                <a:t>+10% </a:t>
              </a:r>
            </a:p>
            <a:p>
              <a:pPr algn="ctr"/>
              <a:r>
                <a:rPr lang="en-US" sz="1050" dirty="0">
                  <a:solidFill>
                    <a:srgbClr val="6D6D6D"/>
                  </a:solidFill>
                  <a:latin typeface="Arial"/>
                  <a:cs typeface="Arial"/>
                </a:rPr>
                <a:t>0%</a:t>
              </a:r>
            </a:p>
            <a:p>
              <a:pPr algn="ctr"/>
              <a:r>
                <a:rPr lang="en-US" sz="1050" dirty="0">
                  <a:solidFill>
                    <a:srgbClr val="C9C9C9"/>
                  </a:solidFill>
                  <a:latin typeface="Arial"/>
                  <a:cs typeface="Arial"/>
                </a:rPr>
                <a:t>-10%</a:t>
              </a:r>
            </a:p>
            <a:p>
              <a:pPr algn="ctr"/>
              <a:r>
                <a:rPr lang="en-US" sz="1050" dirty="0">
                  <a:solidFill>
                    <a:srgbClr val="FF0000"/>
                  </a:solidFill>
                  <a:latin typeface="Arial"/>
                  <a:cs typeface="Arial"/>
                </a:rPr>
                <a:t>PbI</a:t>
              </a:r>
              <a:r>
                <a:rPr lang="en-US" sz="1050" baseline="-25000" dirty="0">
                  <a:solidFill>
                    <a:srgbClr val="FF0000"/>
                  </a:solidFill>
                  <a:latin typeface="Arial"/>
                  <a:cs typeface="Arial"/>
                </a:rPr>
                <a:t>2</a:t>
              </a:r>
            </a:p>
          </p:txBody>
        </p:sp>
        <p:sp>
          <p:nvSpPr>
            <p:cNvPr id="26" name="TextBox 25"/>
            <p:cNvSpPr txBox="1"/>
            <p:nvPr/>
          </p:nvSpPr>
          <p:spPr>
            <a:xfrm>
              <a:off x="3357271" y="4088853"/>
              <a:ext cx="1107996" cy="215444"/>
            </a:xfrm>
            <a:prstGeom prst="rect">
              <a:avLst/>
            </a:prstGeom>
            <a:noFill/>
          </p:spPr>
          <p:txBody>
            <a:bodyPr wrap="none" rtlCol="0">
              <a:spAutoFit/>
            </a:bodyPr>
            <a:lstStyle/>
            <a:p>
              <a:r>
                <a:rPr lang="en-US" sz="800" dirty="0">
                  <a:latin typeface="Arial"/>
                  <a:cs typeface="Arial"/>
                </a:rPr>
                <a:t>Binding Energy (eV)</a:t>
              </a:r>
            </a:p>
          </p:txBody>
        </p:sp>
        <p:sp>
          <p:nvSpPr>
            <p:cNvPr id="28" name="TextBox 27"/>
            <p:cNvSpPr txBox="1"/>
            <p:nvPr/>
          </p:nvSpPr>
          <p:spPr>
            <a:xfrm>
              <a:off x="6121978" y="3864482"/>
              <a:ext cx="988021" cy="200055"/>
            </a:xfrm>
            <a:prstGeom prst="rect">
              <a:avLst/>
            </a:prstGeom>
            <a:noFill/>
          </p:spPr>
          <p:txBody>
            <a:bodyPr wrap="none" rtlCol="0">
              <a:spAutoFit/>
            </a:bodyPr>
            <a:lstStyle/>
            <a:p>
              <a:r>
                <a:rPr lang="en-US" sz="700" dirty="0">
                  <a:latin typeface="Arial"/>
                  <a:cs typeface="Arial"/>
                </a:rPr>
                <a:t>Binding Energy (eV)</a:t>
              </a:r>
            </a:p>
          </p:txBody>
        </p:sp>
        <p:sp>
          <p:nvSpPr>
            <p:cNvPr id="30" name="Rectangle 29"/>
            <p:cNvSpPr/>
            <p:nvPr/>
          </p:nvSpPr>
          <p:spPr>
            <a:xfrm>
              <a:off x="5670875" y="2593110"/>
              <a:ext cx="1958627" cy="1436062"/>
            </a:xfrm>
            <a:prstGeom prst="rect">
              <a:avLst/>
            </a:prstGeom>
            <a:noFill/>
            <a:ln w="9525" cmpd="sng">
              <a:solidFill>
                <a:schemeClr val="tx1">
                  <a:lumMod val="65000"/>
                  <a:lumOff val="35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grpSp>
      <p:pic>
        <p:nvPicPr>
          <p:cNvPr id="35" name="Picture 34"/>
          <p:cNvPicPr>
            <a:picLocks noChangeAspect="1"/>
          </p:cNvPicPr>
          <p:nvPr/>
        </p:nvPicPr>
        <p:blipFill rotWithShape="1">
          <a:blip r:embed="rId5"/>
          <a:srcRect r="49804" b="70464"/>
          <a:stretch/>
        </p:blipFill>
        <p:spPr>
          <a:xfrm>
            <a:off x="2601177" y="4370394"/>
            <a:ext cx="5224400" cy="1134656"/>
          </a:xfrm>
          <a:prstGeom prst="rect">
            <a:avLst/>
          </a:prstGeom>
        </p:spPr>
      </p:pic>
      <p:sp>
        <p:nvSpPr>
          <p:cNvPr id="34" name="Content Placeholder 2"/>
          <p:cNvSpPr txBox="1">
            <a:spLocks/>
          </p:cNvSpPr>
          <p:nvPr/>
        </p:nvSpPr>
        <p:spPr bwMode="auto">
          <a:xfrm>
            <a:off x="2123728" y="260648"/>
            <a:ext cx="4886521" cy="591629"/>
          </a:xfrm>
          <a:prstGeom prst="rect">
            <a:avLst/>
          </a:prstGeom>
          <a:ln/>
          <a:extLst/>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4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pPr>
            <a:r>
              <a:rPr lang="en-US" dirty="0">
                <a:solidFill>
                  <a:schemeClr val="bg1"/>
                </a:solidFill>
              </a:rPr>
              <a:t>FA</a:t>
            </a:r>
            <a:r>
              <a:rPr lang="en-US" baseline="-25000" dirty="0">
                <a:solidFill>
                  <a:schemeClr val="bg1"/>
                </a:solidFill>
              </a:rPr>
              <a:t>x</a:t>
            </a:r>
            <a:r>
              <a:rPr lang="en-US" dirty="0">
                <a:solidFill>
                  <a:schemeClr val="bg1"/>
                </a:solidFill>
              </a:rPr>
              <a:t>MA</a:t>
            </a:r>
            <a:r>
              <a:rPr lang="en-US" baseline="-25000" dirty="0">
                <a:solidFill>
                  <a:schemeClr val="bg1"/>
                </a:solidFill>
              </a:rPr>
              <a:t>1-x</a:t>
            </a:r>
            <a:r>
              <a:rPr lang="en-US" dirty="0">
                <a:solidFill>
                  <a:schemeClr val="bg1"/>
                </a:solidFill>
              </a:rPr>
              <a:t>Pb(I</a:t>
            </a:r>
            <a:r>
              <a:rPr lang="en-US" baseline="-25000" dirty="0">
                <a:solidFill>
                  <a:schemeClr val="bg1"/>
                </a:solidFill>
              </a:rPr>
              <a:t>1-x</a:t>
            </a:r>
            <a:r>
              <a:rPr lang="en-US" dirty="0">
                <a:solidFill>
                  <a:schemeClr val="bg1"/>
                </a:solidFill>
              </a:rPr>
              <a:t>Br</a:t>
            </a:r>
            <a:r>
              <a:rPr lang="en-US" baseline="-25000" dirty="0">
                <a:solidFill>
                  <a:schemeClr val="bg1"/>
                </a:solidFill>
              </a:rPr>
              <a:t>x</a:t>
            </a:r>
            <a:r>
              <a:rPr lang="en-US" dirty="0">
                <a:solidFill>
                  <a:schemeClr val="bg1"/>
                </a:solidFill>
              </a:rPr>
              <a:t>)</a:t>
            </a:r>
            <a:r>
              <a:rPr lang="en-US" baseline="-25000" dirty="0">
                <a:solidFill>
                  <a:schemeClr val="bg1"/>
                </a:solidFill>
              </a:rPr>
              <a:t>3</a:t>
            </a:r>
          </a:p>
        </p:txBody>
      </p:sp>
      <p:grpSp>
        <p:nvGrpSpPr>
          <p:cNvPr id="5" name="Group 4"/>
          <p:cNvGrpSpPr/>
          <p:nvPr/>
        </p:nvGrpSpPr>
        <p:grpSpPr>
          <a:xfrm>
            <a:off x="83721" y="4555200"/>
            <a:ext cx="5129656" cy="1788262"/>
            <a:chOff x="83721" y="4555200"/>
            <a:chExt cx="5129656" cy="1788262"/>
          </a:xfrm>
        </p:grpSpPr>
        <p:sp>
          <p:nvSpPr>
            <p:cNvPr id="2" name="TextBox 1"/>
            <p:cNvSpPr txBox="1"/>
            <p:nvPr/>
          </p:nvSpPr>
          <p:spPr>
            <a:xfrm>
              <a:off x="83721" y="5512465"/>
              <a:ext cx="2146441" cy="830997"/>
            </a:xfrm>
            <a:prstGeom prst="rect">
              <a:avLst/>
            </a:prstGeom>
            <a:noFill/>
          </p:spPr>
          <p:txBody>
            <a:bodyPr wrap="none" rtlCol="0">
              <a:spAutoFit/>
            </a:bodyPr>
            <a:lstStyle/>
            <a:p>
              <a:pPr algn="ctr"/>
              <a:r>
                <a:rPr lang="en-US" sz="1600" dirty="0">
                  <a:solidFill>
                    <a:srgbClr val="FF0000"/>
                  </a:solidFill>
                </a:rPr>
                <a:t>Use of three energies</a:t>
              </a:r>
            </a:p>
            <a:p>
              <a:pPr algn="ctr"/>
              <a:r>
                <a:rPr lang="en-US" sz="1600" dirty="0">
                  <a:solidFill>
                    <a:srgbClr val="FF0000"/>
                  </a:solidFill>
                </a:rPr>
                <a:t>i.e. </a:t>
              </a:r>
            </a:p>
            <a:p>
              <a:pPr algn="ctr"/>
              <a:r>
                <a:rPr lang="en-US" sz="1600" dirty="0">
                  <a:solidFill>
                    <a:srgbClr val="FF0000"/>
                  </a:solidFill>
                </a:rPr>
                <a:t>three analysis depths</a:t>
              </a:r>
            </a:p>
          </p:txBody>
        </p:sp>
        <p:sp>
          <p:nvSpPr>
            <p:cNvPr id="38" name="Rectangle 37"/>
            <p:cNvSpPr/>
            <p:nvPr/>
          </p:nvSpPr>
          <p:spPr bwMode="auto">
            <a:xfrm>
              <a:off x="2601177" y="4555200"/>
              <a:ext cx="2612200" cy="916953"/>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erling" pitchFamily="18" charset="0"/>
                <a:ea typeface="ＭＳ Ｐゴシック" charset="-128"/>
              </a:endParaRPr>
            </a:p>
          </p:txBody>
        </p:sp>
        <p:cxnSp>
          <p:nvCxnSpPr>
            <p:cNvPr id="4" name="Straight Connector 3"/>
            <p:cNvCxnSpPr>
              <a:stCxn id="2" idx="0"/>
              <a:endCxn id="35" idx="1"/>
            </p:cNvCxnSpPr>
            <p:nvPr/>
          </p:nvCxnSpPr>
          <p:spPr bwMode="auto">
            <a:xfrm flipV="1">
              <a:off x="1156942" y="4937722"/>
              <a:ext cx="1444235" cy="574743"/>
            </a:xfrm>
            <a:prstGeom prst="line">
              <a:avLst/>
            </a:prstGeom>
            <a:solidFill>
              <a:schemeClr val="accent1"/>
            </a:solidFill>
            <a:ln w="9525" cap="flat" cmpd="sng" algn="ctr">
              <a:solidFill>
                <a:schemeClr val="tx1"/>
              </a:solidFill>
              <a:prstDash val="solid"/>
              <a:round/>
              <a:headEnd type="oval" w="med" len="med"/>
              <a:tailEnd type="oval"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6" name="Group 5"/>
          <p:cNvGrpSpPr/>
          <p:nvPr/>
        </p:nvGrpSpPr>
        <p:grpSpPr>
          <a:xfrm>
            <a:off x="6896769" y="4536141"/>
            <a:ext cx="2146441" cy="1933962"/>
            <a:chOff x="6896769" y="4536141"/>
            <a:chExt cx="2146441" cy="1933962"/>
          </a:xfrm>
        </p:grpSpPr>
        <p:sp>
          <p:nvSpPr>
            <p:cNvPr id="40" name="TextBox 39"/>
            <p:cNvSpPr txBox="1"/>
            <p:nvPr/>
          </p:nvSpPr>
          <p:spPr>
            <a:xfrm>
              <a:off x="6896769" y="5639106"/>
              <a:ext cx="2146441" cy="830997"/>
            </a:xfrm>
            <a:prstGeom prst="rect">
              <a:avLst/>
            </a:prstGeom>
            <a:noFill/>
          </p:spPr>
          <p:txBody>
            <a:bodyPr wrap="square" rtlCol="0">
              <a:spAutoFit/>
            </a:bodyPr>
            <a:lstStyle/>
            <a:p>
              <a:pPr algn="ctr"/>
              <a:r>
                <a:rPr lang="en-US" sz="1600" dirty="0">
                  <a:solidFill>
                    <a:srgbClr val="0000FF"/>
                  </a:solidFill>
                </a:rPr>
                <a:t>Validation of the quantification process with a reference</a:t>
              </a:r>
            </a:p>
          </p:txBody>
        </p:sp>
        <p:sp>
          <p:nvSpPr>
            <p:cNvPr id="41" name="Rectangle 40"/>
            <p:cNvSpPr/>
            <p:nvPr/>
          </p:nvSpPr>
          <p:spPr bwMode="auto">
            <a:xfrm>
              <a:off x="7109999" y="4536141"/>
              <a:ext cx="715578" cy="936012"/>
            </a:xfrm>
            <a:prstGeom prst="rect">
              <a:avLst/>
            </a:prstGeom>
            <a:noFill/>
            <a:ln w="381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erling" pitchFamily="18" charset="0"/>
                <a:ea typeface="ＭＳ Ｐゴシック" charset="-128"/>
              </a:endParaRPr>
            </a:p>
          </p:txBody>
        </p:sp>
        <p:cxnSp>
          <p:nvCxnSpPr>
            <p:cNvPr id="42" name="Straight Connector 41"/>
            <p:cNvCxnSpPr>
              <a:stCxn id="40" idx="0"/>
              <a:endCxn id="41" idx="3"/>
            </p:cNvCxnSpPr>
            <p:nvPr/>
          </p:nvCxnSpPr>
          <p:spPr bwMode="auto">
            <a:xfrm flipH="1" flipV="1">
              <a:off x="7825577" y="5004147"/>
              <a:ext cx="144413" cy="634959"/>
            </a:xfrm>
            <a:prstGeom prst="line">
              <a:avLst/>
            </a:prstGeom>
            <a:solidFill>
              <a:schemeClr val="accent1"/>
            </a:solidFill>
            <a:ln w="9525" cap="flat" cmpd="sng" algn="ctr">
              <a:solidFill>
                <a:schemeClr val="tx1"/>
              </a:solidFill>
              <a:prstDash val="solid"/>
              <a:round/>
              <a:headEnd type="oval" w="med" len="med"/>
              <a:tailEnd type="oval"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46" name="Rectangle 45"/>
          <p:cNvSpPr/>
          <p:nvPr/>
        </p:nvSpPr>
        <p:spPr>
          <a:xfrm>
            <a:off x="212122" y="6308824"/>
            <a:ext cx="4042593" cy="307777"/>
          </a:xfrm>
          <a:prstGeom prst="rect">
            <a:avLst/>
          </a:prstGeom>
        </p:spPr>
        <p:txBody>
          <a:bodyPr wrap="none">
            <a:spAutoFit/>
          </a:bodyPr>
          <a:lstStyle/>
          <a:p>
            <a:r>
              <a:rPr lang="nb-NO" sz="1400" dirty="0"/>
              <a:t>Jacobsson et al. JACS 2016, </a:t>
            </a:r>
            <a:r>
              <a:rPr lang="fi-FI" sz="1400" dirty="0"/>
              <a:t>138, 10331−10343</a:t>
            </a:r>
            <a:endParaRPr lang="en-US" sz="1400" dirty="0"/>
          </a:p>
        </p:txBody>
      </p:sp>
      <p:sp>
        <p:nvSpPr>
          <p:cNvPr id="29" name="TextBox 28"/>
          <p:cNvSpPr txBox="1"/>
          <p:nvPr/>
        </p:nvSpPr>
        <p:spPr>
          <a:xfrm>
            <a:off x="1717770" y="876600"/>
            <a:ext cx="6008864" cy="1200329"/>
          </a:xfrm>
          <a:prstGeom prst="rect">
            <a:avLst/>
          </a:prstGeom>
          <a:noFill/>
        </p:spPr>
        <p:txBody>
          <a:bodyPr wrap="none" rtlCol="0">
            <a:spAutoFit/>
          </a:bodyPr>
          <a:lstStyle/>
          <a:p>
            <a:r>
              <a:rPr lang="en-US" dirty="0"/>
              <a:t>Investigation of a mixed </a:t>
            </a:r>
            <a:r>
              <a:rPr lang="en-US" dirty="0" err="1"/>
              <a:t>perovskie</a:t>
            </a:r>
            <a:r>
              <a:rPr lang="en-US" dirty="0"/>
              <a:t> </a:t>
            </a:r>
            <a:r>
              <a:rPr lang="en-US" b="1" dirty="0"/>
              <a:t>(FA</a:t>
            </a:r>
            <a:r>
              <a:rPr lang="en-US" b="1" baseline="-25000" dirty="0"/>
              <a:t>0.85</a:t>
            </a:r>
            <a:r>
              <a:rPr lang="en-US" b="1" dirty="0"/>
              <a:t>MA</a:t>
            </a:r>
            <a:r>
              <a:rPr lang="en-US" b="1" baseline="-25000" dirty="0"/>
              <a:t>0.15</a:t>
            </a:r>
            <a:r>
              <a:rPr lang="en-US" b="1" dirty="0"/>
              <a:t>Pb(I</a:t>
            </a:r>
            <a:r>
              <a:rPr lang="en-US" b="1" baseline="-25000" dirty="0"/>
              <a:t>0.85</a:t>
            </a:r>
            <a:r>
              <a:rPr lang="en-US" b="1" dirty="0"/>
              <a:t>Br</a:t>
            </a:r>
            <a:r>
              <a:rPr lang="en-US" b="1" baseline="-25000" dirty="0"/>
              <a:t>0.15</a:t>
            </a:r>
            <a:r>
              <a:rPr lang="en-US" b="1" dirty="0"/>
              <a:t>)</a:t>
            </a:r>
            <a:r>
              <a:rPr lang="en-US" b="1" baseline="-25000" dirty="0"/>
              <a:t>3</a:t>
            </a:r>
            <a:r>
              <a:rPr lang="en-US" b="1" dirty="0"/>
              <a:t>)</a:t>
            </a:r>
            <a:r>
              <a:rPr lang="en-US" b="1" baseline="-25000" dirty="0"/>
              <a:t> </a:t>
            </a:r>
          </a:p>
          <a:p>
            <a:pPr marL="887413">
              <a:buAutoNum type="alphaLcParenBoth"/>
            </a:pPr>
            <a:r>
              <a:rPr lang="en-US" dirty="0"/>
              <a:t> -10% PbI</a:t>
            </a:r>
            <a:r>
              <a:rPr lang="en-US" baseline="-25000" dirty="0"/>
              <a:t>2</a:t>
            </a:r>
          </a:p>
          <a:p>
            <a:pPr marL="887413">
              <a:buAutoNum type="alphaLcParenBoth"/>
            </a:pPr>
            <a:r>
              <a:rPr lang="en-US" dirty="0"/>
              <a:t> Stoichiometric (0%)</a:t>
            </a:r>
          </a:p>
          <a:p>
            <a:pPr marL="887413"/>
            <a:r>
              <a:rPr lang="en-US" dirty="0"/>
              <a:t>(c) +10% PbI</a:t>
            </a:r>
            <a:r>
              <a:rPr lang="en-US" baseline="-25000" dirty="0"/>
              <a:t>2</a:t>
            </a:r>
            <a:endParaRPr lang="en-US" b="1" baseline="-25000" dirty="0"/>
          </a:p>
        </p:txBody>
      </p:sp>
      <p:sp>
        <p:nvSpPr>
          <p:cNvPr id="31" name="TextBox 30"/>
          <p:cNvSpPr txBox="1"/>
          <p:nvPr/>
        </p:nvSpPr>
        <p:spPr>
          <a:xfrm>
            <a:off x="7626047" y="34870"/>
            <a:ext cx="1517953" cy="830997"/>
          </a:xfrm>
          <a:prstGeom prst="rect">
            <a:avLst/>
          </a:prstGeom>
          <a:solidFill>
            <a:srgbClr val="FF00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Interface </a:t>
            </a:r>
            <a:r>
              <a:rPr lang="sv-SE" dirty="0" err="1"/>
              <a:t>structure</a:t>
            </a:r>
            <a:endParaRPr lang="en-US" dirty="0"/>
          </a:p>
        </p:txBody>
      </p:sp>
      <p:sp>
        <p:nvSpPr>
          <p:cNvPr id="32" name="TextBox 31"/>
          <p:cNvSpPr txBox="1"/>
          <p:nvPr/>
        </p:nvSpPr>
        <p:spPr>
          <a:xfrm>
            <a:off x="5724128" y="1556792"/>
            <a:ext cx="3168352" cy="646331"/>
          </a:xfrm>
          <a:prstGeom prst="rect">
            <a:avLst/>
          </a:prstGeom>
          <a:solidFill>
            <a:srgbClr val="FFFF00"/>
          </a:solidFill>
        </p:spPr>
        <p:txBody>
          <a:bodyPr wrap="square" rtlCol="0">
            <a:spAutoFit/>
          </a:bodyPr>
          <a:lstStyle/>
          <a:p>
            <a:r>
              <a:rPr lang="en-US" dirty="0"/>
              <a:t>I/</a:t>
            </a:r>
            <a:r>
              <a:rPr lang="en-US" dirty="0" err="1"/>
              <a:t>Pb</a:t>
            </a:r>
            <a:r>
              <a:rPr lang="en-US" dirty="0"/>
              <a:t> ratio of 2.55 is expected</a:t>
            </a:r>
          </a:p>
          <a:p>
            <a:endParaRPr lang="en-US" dirty="0"/>
          </a:p>
        </p:txBody>
      </p:sp>
    </p:spTree>
    <p:extLst>
      <p:ext uri="{BB962C8B-B14F-4D97-AF65-F5344CB8AC3E}">
        <p14:creationId xmlns:p14="http://schemas.microsoft.com/office/powerpoint/2010/main" val="787186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6"/>
          <p:cNvSpPr>
            <a:spLocks noGrp="1"/>
          </p:cNvSpPr>
          <p:nvPr>
            <p:ph type="title"/>
          </p:nvPr>
        </p:nvSpPr>
        <p:spPr>
          <a:xfrm>
            <a:off x="1475656" y="836712"/>
            <a:ext cx="6048672" cy="1143000"/>
          </a:xfrm>
        </p:spPr>
        <p:txBody>
          <a:bodyPr>
            <a:normAutofit fontScale="90000"/>
          </a:bodyPr>
          <a:lstStyle/>
          <a:p>
            <a:pPr algn="ctr"/>
            <a:r>
              <a:rPr lang="en-US" dirty="0"/>
              <a:t>X-ray based methodology</a:t>
            </a:r>
            <a:br>
              <a:rPr lang="en-US" dirty="0"/>
            </a:br>
            <a:r>
              <a:rPr lang="en-US" sz="2700" dirty="0"/>
              <a:t>Our main current development projects </a:t>
            </a:r>
            <a:br>
              <a:rPr lang="en-US" b="1" dirty="0"/>
            </a:br>
            <a:endParaRPr lang="en-US" dirty="0"/>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6336" y="545710"/>
            <a:ext cx="1121420" cy="1098297"/>
          </a:xfrm>
          <a:prstGeom prst="rect">
            <a:avLst/>
          </a:prstGeom>
        </p:spPr>
      </p:pic>
      <p:pic>
        <p:nvPicPr>
          <p:cNvPr id="10"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123728" y="4782169"/>
            <a:ext cx="1573117" cy="1643783"/>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IMG_1442.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504" y="4715429"/>
            <a:ext cx="1208742" cy="1710523"/>
          </a:xfrm>
          <a:prstGeom prst="rect">
            <a:avLst/>
          </a:prstGeom>
          <a:ln>
            <a:noFill/>
          </a:ln>
          <a:effectLst>
            <a:softEdge rad="112500"/>
          </a:effectLst>
        </p:spPr>
      </p:pic>
      <p:pic>
        <p:nvPicPr>
          <p:cNvPr id="14" name="Picture 2" descr="M:\Veritas\Q-chamber\Papper 201506XX\Fig5.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44208" y="4941168"/>
            <a:ext cx="2330639" cy="14401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aphicFrame>
        <p:nvGraphicFramePr>
          <p:cNvPr id="3" name="Table 2"/>
          <p:cNvGraphicFramePr>
            <a:graphicFrameLocks noGrp="1"/>
          </p:cNvGraphicFramePr>
          <p:nvPr>
            <p:extLst/>
          </p:nvPr>
        </p:nvGraphicFramePr>
        <p:xfrm>
          <a:off x="107504" y="2132856"/>
          <a:ext cx="8964487" cy="2641600"/>
        </p:xfrm>
        <a:graphic>
          <a:graphicData uri="http://schemas.openxmlformats.org/drawingml/2006/table">
            <a:tbl>
              <a:tblPr firstRow="1" bandRow="1">
                <a:tableStyleId>{8EC20E35-A176-4012-BC5E-935CFFF8708E}</a:tableStyleId>
              </a:tblPr>
              <a:tblGrid>
                <a:gridCol w="201622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4571999">
                  <a:extLst>
                    <a:ext uri="{9D8B030D-6E8A-4147-A177-3AD203B41FA5}">
                      <a16:colId xmlns:a16="http://schemas.microsoft.com/office/drawing/2014/main" val="20002"/>
                    </a:ext>
                  </a:extLst>
                </a:gridCol>
              </a:tblGrid>
              <a:tr h="370840">
                <a:tc>
                  <a:txBody>
                    <a:bodyPr/>
                    <a:lstStyle/>
                    <a:p>
                      <a:r>
                        <a:rPr lang="en-US" sz="1600" dirty="0"/>
                        <a:t>Property</a:t>
                      </a:r>
                    </a:p>
                  </a:txBody>
                  <a:tcPr/>
                </a:tc>
                <a:tc>
                  <a:txBody>
                    <a:bodyPr/>
                    <a:lstStyle/>
                    <a:p>
                      <a:r>
                        <a:rPr lang="en-US" sz="1600" dirty="0"/>
                        <a:t>Facility</a:t>
                      </a:r>
                    </a:p>
                  </a:txBody>
                  <a:tcPr/>
                </a:tc>
                <a:tc>
                  <a:txBody>
                    <a:bodyPr/>
                    <a:lstStyle/>
                    <a:p>
                      <a:r>
                        <a:rPr lang="en-US" sz="1600" dirty="0"/>
                        <a:t>Technique</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TIME RESOLVED</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HELIOS (HHG @ UU)</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50 </a:t>
                      </a:r>
                      <a:r>
                        <a:rPr lang="en-US" sz="1600" dirty="0" err="1"/>
                        <a:t>fs</a:t>
                      </a:r>
                      <a:r>
                        <a:rPr lang="en-US" sz="1600" dirty="0"/>
                        <a:t>, 20-70 </a:t>
                      </a:r>
                      <a:r>
                        <a:rPr lang="en-US" sz="1600" dirty="0" err="1"/>
                        <a:t>eV</a:t>
                      </a:r>
                      <a:r>
                        <a:rPr lang="en-US" sz="1600" dirty="0"/>
                        <a:t>, time-resolved PES and </a:t>
                      </a:r>
                      <a:r>
                        <a:rPr lang="en-US" sz="1600" dirty="0" err="1"/>
                        <a:t>bandmapping</a:t>
                      </a:r>
                      <a:endParaRPr lang="en-US" sz="1600"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366FF"/>
                          </a:solidFill>
                        </a:rPr>
                        <a:t>EFFICIENT DETECTION </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err="1"/>
                        <a:t>UBjL</a:t>
                      </a:r>
                      <a:r>
                        <a:rPr lang="en-US" sz="1600" dirty="0"/>
                        <a:t> @</a:t>
                      </a:r>
                      <a:r>
                        <a:rPr lang="en-US" sz="1600" baseline="0" dirty="0"/>
                        <a:t> </a:t>
                      </a:r>
                      <a:r>
                        <a:rPr lang="en-US" sz="1600" dirty="0" err="1"/>
                        <a:t>Bessy</a:t>
                      </a:r>
                      <a:r>
                        <a:rPr lang="en-US" sz="1600" dirty="0"/>
                        <a:t> 2</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PES using </a:t>
                      </a:r>
                      <a:r>
                        <a:rPr lang="en-US" sz="1600" dirty="0" err="1"/>
                        <a:t>ArTOF</a:t>
                      </a:r>
                      <a:r>
                        <a:rPr lang="en-US" sz="1600" baseline="0" dirty="0"/>
                        <a:t> – </a:t>
                      </a:r>
                      <a:r>
                        <a:rPr lang="en-US" sz="1600" dirty="0" err="1"/>
                        <a:t>LowDose</a:t>
                      </a:r>
                      <a:r>
                        <a:rPr lang="en-US" sz="1600" dirty="0"/>
                        <a:t>-measurements, </a:t>
                      </a:r>
                      <a:r>
                        <a:rPr lang="en-US" sz="1600" dirty="0" err="1"/>
                        <a:t>ps</a:t>
                      </a:r>
                      <a:r>
                        <a:rPr lang="en-US" sz="1600" dirty="0"/>
                        <a:t> time resolution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FF"/>
                          </a:solidFill>
                        </a:rPr>
                        <a:t>ENVIRONMENTS I</a:t>
                      </a:r>
                    </a:p>
                  </a:txBody>
                  <a:tcPr/>
                </a:tc>
                <a:tc>
                  <a:txBody>
                    <a:bodyPr/>
                    <a:lstStyle/>
                    <a:p>
                      <a:r>
                        <a:rPr lang="en-US" sz="1600" dirty="0"/>
                        <a:t>HAXPES @</a:t>
                      </a:r>
                      <a:r>
                        <a:rPr lang="en-US" sz="1600" baseline="0" dirty="0"/>
                        <a:t> </a:t>
                      </a:r>
                      <a:r>
                        <a:rPr lang="en-US" sz="1600" dirty="0"/>
                        <a:t>BESSY, SOLEIL, DIAMOND,</a:t>
                      </a:r>
                      <a:r>
                        <a:rPr lang="en-US" sz="1600" baseline="0" dirty="0"/>
                        <a:t> </a:t>
                      </a:r>
                      <a:r>
                        <a:rPr lang="en-US" sz="1600" dirty="0"/>
                        <a:t>DESY</a:t>
                      </a:r>
                    </a:p>
                  </a:txBody>
                  <a:tcPr/>
                </a:tc>
                <a:tc>
                  <a:txBody>
                    <a:bodyPr/>
                    <a:lstStyle/>
                    <a:p>
                      <a:r>
                        <a:rPr lang="en-US" sz="1600" dirty="0"/>
                        <a:t>PES on real buried interfaces during operations.</a:t>
                      </a:r>
                    </a:p>
                    <a:p>
                      <a:r>
                        <a:rPr lang="en-US" sz="1600" dirty="0"/>
                        <a:t>Surface bulk. PDOS.</a:t>
                      </a:r>
                    </a:p>
                  </a:txBody>
                  <a:tcPr/>
                </a:tc>
                <a:extLst>
                  <a:ext uri="{0D108BD9-81ED-4DB2-BD59-A6C34878D82A}">
                    <a16:rowId xmlns:a16="http://schemas.microsoft.com/office/drawing/2014/main" val="10003"/>
                  </a:ext>
                </a:extLst>
              </a:tr>
              <a:tr h="370840">
                <a:tc>
                  <a:txBody>
                    <a:bodyPr/>
                    <a:lstStyle/>
                    <a:p>
                      <a:r>
                        <a:rPr lang="en-US" sz="1600" dirty="0">
                          <a:solidFill>
                            <a:srgbClr val="FF6600"/>
                          </a:solidFill>
                        </a:rPr>
                        <a:t>ENVIRONMENTS II</a:t>
                      </a:r>
                    </a:p>
                  </a:txBody>
                  <a:tcPr/>
                </a:tc>
                <a:tc>
                  <a:txBody>
                    <a:bodyPr/>
                    <a:lstStyle/>
                    <a:p>
                      <a:r>
                        <a:rPr lang="en-US" sz="1600" dirty="0"/>
                        <a:t>SPECIES, HIPPIE @ MAX</a:t>
                      </a:r>
                      <a:r>
                        <a:rPr lang="en-US" sz="1600" baseline="0" dirty="0"/>
                        <a:t> IV</a:t>
                      </a:r>
                      <a:endParaRPr lang="en-US" sz="1600" dirty="0"/>
                    </a:p>
                  </a:txBody>
                  <a:tcPr/>
                </a:tc>
                <a:tc>
                  <a:txBody>
                    <a:bodyPr/>
                    <a:lstStyle/>
                    <a:p>
                      <a:r>
                        <a:rPr lang="en-US" sz="1600" dirty="0"/>
                        <a:t>High pressure PES, RIXS</a:t>
                      </a:r>
                      <a:r>
                        <a:rPr lang="en-US" sz="1600" baseline="0" dirty="0"/>
                        <a:t> on the Li edge</a:t>
                      </a:r>
                      <a:endParaRPr lang="en-US" sz="1600" dirty="0"/>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8000"/>
                          </a:solidFill>
                        </a:rPr>
                        <a:t>HIGH RESOLUTION </a:t>
                      </a:r>
                    </a:p>
                  </a:txBody>
                  <a:tcPr/>
                </a:tc>
                <a:tc>
                  <a:txBody>
                    <a:bodyPr/>
                    <a:lstStyle/>
                    <a:p>
                      <a:r>
                        <a:rPr lang="en-US" sz="1600" dirty="0"/>
                        <a:t>VERITAS </a:t>
                      </a:r>
                      <a:r>
                        <a:rPr lang="en-US" sz="1600" baseline="0" dirty="0"/>
                        <a:t> @ </a:t>
                      </a:r>
                      <a:r>
                        <a:rPr lang="en-US" sz="1600" dirty="0"/>
                        <a:t>MAX</a:t>
                      </a:r>
                      <a:r>
                        <a:rPr lang="en-US" sz="1600" baseline="0" dirty="0"/>
                        <a:t> IV</a:t>
                      </a:r>
                      <a:endParaRPr lang="en-US" sz="1600" dirty="0"/>
                    </a:p>
                  </a:txBody>
                  <a:tcPr/>
                </a:tc>
                <a:tc>
                  <a:txBody>
                    <a:bodyPr/>
                    <a:lstStyle/>
                    <a:p>
                      <a:r>
                        <a:rPr lang="en-US" sz="1600" dirty="0"/>
                        <a:t>RIXS &gt; 30 K resolving power</a:t>
                      </a:r>
                    </a:p>
                  </a:txBody>
                  <a:tcPr/>
                </a:tc>
                <a:extLst>
                  <a:ext uri="{0D108BD9-81ED-4DB2-BD59-A6C34878D82A}">
                    <a16:rowId xmlns:a16="http://schemas.microsoft.com/office/drawing/2014/main" val="10005"/>
                  </a:ext>
                </a:extLst>
              </a:tr>
            </a:tbl>
          </a:graphicData>
        </a:graphic>
      </p:graphicFrame>
      <p:sp>
        <p:nvSpPr>
          <p:cNvPr id="2" name="TextBox 1"/>
          <p:cNvSpPr txBox="1"/>
          <p:nvPr/>
        </p:nvSpPr>
        <p:spPr>
          <a:xfrm>
            <a:off x="523585" y="6488668"/>
            <a:ext cx="8602949" cy="369332"/>
          </a:xfrm>
          <a:prstGeom prst="rect">
            <a:avLst/>
          </a:prstGeom>
          <a:noFill/>
        </p:spPr>
        <p:txBody>
          <a:bodyPr wrap="none" rtlCol="0">
            <a:spAutoFit/>
          </a:bodyPr>
          <a:lstStyle/>
          <a:p>
            <a:r>
              <a:rPr lang="en-US" dirty="0"/>
              <a:t>All multi million developments – The energy research very important in the scientific cases</a:t>
            </a:r>
          </a:p>
        </p:txBody>
      </p:sp>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11960" y="5085184"/>
            <a:ext cx="1591949" cy="121584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8"/>
          <a:stretch>
            <a:fillRect/>
          </a:stretch>
        </p:blipFill>
        <p:spPr>
          <a:xfrm>
            <a:off x="2267744" y="1988840"/>
            <a:ext cx="4068812" cy="3469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56953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pPr algn="l"/>
            <a:r>
              <a:rPr lang="sv-SE" sz="3000" dirty="0" err="1"/>
              <a:t>Electrode</a:t>
            </a:r>
            <a:r>
              <a:rPr lang="sv-SE" sz="3000" dirty="0"/>
              <a:t>-solvent interface</a:t>
            </a:r>
          </a:p>
        </p:txBody>
      </p:sp>
      <p:sp>
        <p:nvSpPr>
          <p:cNvPr id="4" name="TextBox 3"/>
          <p:cNvSpPr txBox="1"/>
          <p:nvPr/>
        </p:nvSpPr>
        <p:spPr>
          <a:xfrm>
            <a:off x="2771800" y="2420888"/>
            <a:ext cx="5832648" cy="1200329"/>
          </a:xfrm>
          <a:prstGeom prst="rect">
            <a:avLst/>
          </a:prstGeom>
          <a:noFill/>
        </p:spPr>
        <p:txBody>
          <a:bodyPr wrap="square" rtlCol="0">
            <a:spAutoFit/>
          </a:bodyPr>
          <a:lstStyle/>
          <a:p>
            <a:r>
              <a:rPr lang="en-US" b="1" dirty="0">
                <a:solidFill>
                  <a:srgbClr val="FF0000"/>
                </a:solidFill>
              </a:rPr>
              <a:t>HP-HAXPES at ALS</a:t>
            </a:r>
          </a:p>
          <a:p>
            <a:r>
              <a:rPr lang="en-US" b="1" dirty="0"/>
              <a:t>New feature appearing in O1s spectra due to adsorbed water! </a:t>
            </a:r>
          </a:p>
          <a:p>
            <a:endParaRPr lang="en-US" dirty="0"/>
          </a:p>
        </p:txBody>
      </p:sp>
      <p:pic>
        <p:nvPicPr>
          <p:cNvPr id="6" name="Picture 5" descr="Screen Shot 2016-05-29 at 22.2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52" y="2348880"/>
            <a:ext cx="1924340" cy="4338673"/>
          </a:xfrm>
          <a:prstGeom prst="rect">
            <a:avLst/>
          </a:prstGeom>
        </p:spPr>
      </p:pic>
      <p:sp>
        <p:nvSpPr>
          <p:cNvPr id="11" name="Rectangle 10"/>
          <p:cNvSpPr/>
          <p:nvPr/>
        </p:nvSpPr>
        <p:spPr>
          <a:xfrm>
            <a:off x="3563888" y="6093296"/>
            <a:ext cx="4572000" cy="646331"/>
          </a:xfrm>
          <a:prstGeom prst="rect">
            <a:avLst/>
          </a:prstGeom>
        </p:spPr>
        <p:txBody>
          <a:bodyPr>
            <a:spAutoFit/>
          </a:bodyPr>
          <a:lstStyle/>
          <a:p>
            <a:r>
              <a:rPr lang="nl-NL" sz="1200" dirty="0"/>
              <a:t>Kaufman-</a:t>
            </a:r>
            <a:r>
              <a:rPr lang="nl-NL" sz="1200" dirty="0" err="1"/>
              <a:t>Eriksson</a:t>
            </a:r>
            <a:r>
              <a:rPr lang="nl-NL" sz="1200" dirty="0"/>
              <a:t> et al. Top </a:t>
            </a:r>
            <a:r>
              <a:rPr lang="nl-NL" sz="1200" dirty="0" err="1"/>
              <a:t>Catal</a:t>
            </a:r>
            <a:r>
              <a:rPr lang="nl-NL" sz="1200" dirty="0"/>
              <a:t> (2016) 59:583–590 DOI 10.1007/s11244-015-0533-3</a:t>
            </a:r>
          </a:p>
          <a:p>
            <a:r>
              <a:rPr lang="nl-NL" sz="1200" dirty="0"/>
              <a:t>BL 9.3.1 ALS (SCIENTA HiPP-2)</a:t>
            </a:r>
            <a:endParaRPr lang="en-US" sz="1200" dirty="0"/>
          </a:p>
        </p:txBody>
      </p:sp>
      <p:pic>
        <p:nvPicPr>
          <p:cNvPr id="12" name="Picture 18"/>
          <p:cNvPicPr>
            <a:picLocks noChangeAspect="1" noChangeArrowheads="1"/>
          </p:cNvPicPr>
          <p:nvPr/>
        </p:nvPicPr>
        <p:blipFill>
          <a:blip r:embed="rId4"/>
          <a:srcRect/>
          <a:stretch>
            <a:fillRect/>
          </a:stretch>
        </p:blipFill>
        <p:spPr bwMode="auto">
          <a:xfrm rot="10401409">
            <a:off x="3270689" y="3576254"/>
            <a:ext cx="1372574" cy="1235216"/>
          </a:xfrm>
          <a:prstGeom prst="rect">
            <a:avLst/>
          </a:prstGeom>
          <a:noFill/>
          <a:ln w="9525">
            <a:noFill/>
            <a:round/>
            <a:headEnd/>
            <a:tailEnd/>
          </a:ln>
        </p:spPr>
      </p:pic>
      <p:pic>
        <p:nvPicPr>
          <p:cNvPr id="9" name="Picture 8" descr="Screen Shot 2016-05-29 at 22.28.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192" y="3140968"/>
            <a:ext cx="2583810" cy="2868467"/>
          </a:xfrm>
          <a:prstGeom prst="rect">
            <a:avLst/>
          </a:prstGeom>
        </p:spPr>
      </p:pic>
      <p:sp>
        <p:nvSpPr>
          <p:cNvPr id="10" name="TextBox 9"/>
          <p:cNvSpPr txBox="1"/>
          <p:nvPr/>
        </p:nvSpPr>
        <p:spPr>
          <a:xfrm>
            <a:off x="7503453" y="404664"/>
            <a:ext cx="1656184" cy="646331"/>
          </a:xfrm>
          <a:prstGeom prst="rect">
            <a:avLst/>
          </a:prstGeom>
          <a:solidFill>
            <a:srgbClr val="00B05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Energy </a:t>
            </a:r>
            <a:r>
              <a:rPr lang="sv-SE" dirty="0" err="1"/>
              <a:t>matching</a:t>
            </a:r>
            <a:endParaRPr lang="en-US" dirty="0"/>
          </a:p>
        </p:txBody>
      </p:sp>
      <p:pic>
        <p:nvPicPr>
          <p:cNvPr id="2" name="Picture 1"/>
          <p:cNvPicPr>
            <a:picLocks noChangeAspect="1"/>
          </p:cNvPicPr>
          <p:nvPr/>
        </p:nvPicPr>
        <p:blipFill>
          <a:blip r:embed="rId6"/>
          <a:stretch>
            <a:fillRect/>
          </a:stretch>
        </p:blipFill>
        <p:spPr>
          <a:xfrm>
            <a:off x="4283968" y="4725144"/>
            <a:ext cx="1393987" cy="1133664"/>
          </a:xfrm>
          <a:prstGeom prst="rect">
            <a:avLst/>
          </a:prstGeom>
        </p:spPr>
      </p:pic>
      <p:sp>
        <p:nvSpPr>
          <p:cNvPr id="3" name="TextBox 2"/>
          <p:cNvSpPr txBox="1"/>
          <p:nvPr/>
        </p:nvSpPr>
        <p:spPr>
          <a:xfrm>
            <a:off x="539552" y="6021288"/>
            <a:ext cx="710451" cy="276999"/>
          </a:xfrm>
          <a:prstGeom prst="rect">
            <a:avLst/>
          </a:prstGeom>
          <a:noFill/>
        </p:spPr>
        <p:txBody>
          <a:bodyPr wrap="none" rtlCol="0">
            <a:spAutoFit/>
          </a:bodyPr>
          <a:lstStyle/>
          <a:p>
            <a:r>
              <a:rPr lang="en-US" sz="1200" dirty="0"/>
              <a:t>4000 </a:t>
            </a:r>
            <a:r>
              <a:rPr lang="en-US" sz="1200" dirty="0" err="1"/>
              <a:t>eV</a:t>
            </a:r>
            <a:endParaRPr lang="en-US" sz="1200" dirty="0"/>
          </a:p>
        </p:txBody>
      </p:sp>
      <p:graphicFrame>
        <p:nvGraphicFramePr>
          <p:cNvPr id="13" name="Table 12"/>
          <p:cNvGraphicFramePr>
            <a:graphicFrameLocks noGrp="1"/>
          </p:cNvGraphicFramePr>
          <p:nvPr>
            <p:extLst/>
          </p:nvPr>
        </p:nvGraphicFramePr>
        <p:xfrm>
          <a:off x="179513" y="1556792"/>
          <a:ext cx="8964487" cy="741680"/>
        </p:xfrm>
        <a:graphic>
          <a:graphicData uri="http://schemas.openxmlformats.org/drawingml/2006/table">
            <a:tbl>
              <a:tblPr firstRow="1" bandRow="1">
                <a:tableStyleId>{8EC20E35-A176-4012-BC5E-935CFFF8708E}</a:tableStyleId>
              </a:tblPr>
              <a:tblGrid>
                <a:gridCol w="201622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4571999">
                  <a:extLst>
                    <a:ext uri="{9D8B030D-6E8A-4147-A177-3AD203B41FA5}">
                      <a16:colId xmlns:a16="http://schemas.microsoft.com/office/drawing/2014/main" val="20002"/>
                    </a:ext>
                  </a:extLst>
                </a:gridCol>
              </a:tblGrid>
              <a:tr h="370840">
                <a:tc>
                  <a:txBody>
                    <a:bodyPr/>
                    <a:lstStyle/>
                    <a:p>
                      <a:r>
                        <a:rPr lang="en-US" sz="1600" dirty="0"/>
                        <a:t>Property</a:t>
                      </a:r>
                    </a:p>
                  </a:txBody>
                  <a:tcPr/>
                </a:tc>
                <a:tc>
                  <a:txBody>
                    <a:bodyPr/>
                    <a:lstStyle/>
                    <a:p>
                      <a:r>
                        <a:rPr lang="en-US" sz="1600" dirty="0"/>
                        <a:t>Facility</a:t>
                      </a:r>
                    </a:p>
                  </a:txBody>
                  <a:tcPr/>
                </a:tc>
                <a:tc>
                  <a:txBody>
                    <a:bodyPr/>
                    <a:lstStyle/>
                    <a:p>
                      <a:r>
                        <a:rPr lang="en-US" sz="1600" dirty="0"/>
                        <a:t>Technique</a:t>
                      </a:r>
                    </a:p>
                  </a:txBody>
                  <a:tcPr/>
                </a:tc>
                <a:extLst>
                  <a:ext uri="{0D108BD9-81ED-4DB2-BD59-A6C34878D82A}">
                    <a16:rowId xmlns:a16="http://schemas.microsoft.com/office/drawing/2014/main" val="10000"/>
                  </a:ext>
                </a:extLst>
              </a:tr>
              <a:tr h="370840">
                <a:tc>
                  <a:txBody>
                    <a:bodyPr/>
                    <a:lstStyle/>
                    <a:p>
                      <a:r>
                        <a:rPr lang="en-US" sz="1600" dirty="0">
                          <a:solidFill>
                            <a:srgbClr val="FF6600"/>
                          </a:solidFill>
                        </a:rPr>
                        <a:t>ENVIRONMENTS II</a:t>
                      </a:r>
                    </a:p>
                  </a:txBody>
                  <a:tcPr/>
                </a:tc>
                <a:tc>
                  <a:txBody>
                    <a:bodyPr/>
                    <a:lstStyle/>
                    <a:p>
                      <a:r>
                        <a:rPr lang="en-US" sz="1600" dirty="0"/>
                        <a:t>SPECIES, HIPPIE @ MAX</a:t>
                      </a:r>
                      <a:r>
                        <a:rPr lang="en-US" sz="1600" baseline="0" dirty="0"/>
                        <a:t> IV</a:t>
                      </a:r>
                      <a:endParaRPr lang="en-US" sz="1600" dirty="0"/>
                    </a:p>
                  </a:txBody>
                  <a:tcPr/>
                </a:tc>
                <a:tc>
                  <a:txBody>
                    <a:bodyPr/>
                    <a:lstStyle/>
                    <a:p>
                      <a:r>
                        <a:rPr lang="en-US" sz="1600" dirty="0"/>
                        <a:t>High pressure PES, RIXS</a:t>
                      </a:r>
                      <a:r>
                        <a:rPr lang="en-US" sz="1600" baseline="0" dirty="0"/>
                        <a:t> on the Li edge</a:t>
                      </a:r>
                      <a:endParaRPr lang="en-US" sz="16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77615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9513" y="3215575"/>
            <a:ext cx="428372" cy="307777"/>
          </a:xfrm>
          <a:prstGeom prst="rect">
            <a:avLst/>
          </a:prstGeom>
          <a:noFill/>
        </p:spPr>
        <p:txBody>
          <a:bodyPr wrap="none" rtlCol="0">
            <a:spAutoFit/>
          </a:bodyPr>
          <a:lstStyle/>
          <a:p>
            <a:r>
              <a:rPr lang="sv-SE" sz="1400" dirty="0"/>
              <a:t>S1s</a:t>
            </a:r>
            <a:endParaRPr lang="en-US" sz="1400" dirty="0"/>
          </a:p>
        </p:txBody>
      </p:sp>
      <p:sp>
        <p:nvSpPr>
          <p:cNvPr id="17" name="TextBox 16"/>
          <p:cNvSpPr txBox="1"/>
          <p:nvPr/>
        </p:nvSpPr>
        <p:spPr>
          <a:xfrm>
            <a:off x="4818993" y="4036569"/>
            <a:ext cx="687771" cy="307777"/>
          </a:xfrm>
          <a:prstGeom prst="rect">
            <a:avLst/>
          </a:prstGeom>
          <a:noFill/>
        </p:spPr>
        <p:txBody>
          <a:bodyPr wrap="none" rtlCol="0">
            <a:spAutoFit/>
          </a:bodyPr>
          <a:lstStyle/>
          <a:p>
            <a:r>
              <a:rPr lang="sv-SE" sz="1400" dirty="0"/>
              <a:t>HOMO</a:t>
            </a:r>
            <a:endParaRPr lang="en-US" sz="1400" dirty="0"/>
          </a:p>
        </p:txBody>
      </p:sp>
      <p:pic>
        <p:nvPicPr>
          <p:cNvPr id="2" name="Picture 1" descr="Screen Shot 2014-12-10 at 20.49.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833" y="2452393"/>
            <a:ext cx="1512168" cy="2304256"/>
          </a:xfrm>
          <a:prstGeom prst="rect">
            <a:avLst/>
          </a:prstGeom>
        </p:spPr>
      </p:pic>
      <p:sp>
        <p:nvSpPr>
          <p:cNvPr id="26" name="Right Arrow 25"/>
          <p:cNvSpPr/>
          <p:nvPr/>
        </p:nvSpPr>
        <p:spPr>
          <a:xfrm>
            <a:off x="4458953" y="3460505"/>
            <a:ext cx="1440873" cy="598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dirty="0">
                <a:solidFill>
                  <a:srgbClr val="000000"/>
                </a:solidFill>
              </a:rPr>
              <a:t>0.2 eV </a:t>
            </a:r>
            <a:r>
              <a:rPr lang="sv-SE" sz="1000" dirty="0" err="1">
                <a:solidFill>
                  <a:srgbClr val="000000"/>
                </a:solidFill>
              </a:rPr>
              <a:t>shift</a:t>
            </a:r>
            <a:endParaRPr lang="en-US" sz="1000" dirty="0">
              <a:solidFill>
                <a:srgbClr val="000000"/>
              </a:solidFill>
            </a:endParaRPr>
          </a:p>
        </p:txBody>
      </p:sp>
      <p:grpSp>
        <p:nvGrpSpPr>
          <p:cNvPr id="5" name="Group 4"/>
          <p:cNvGrpSpPr/>
          <p:nvPr/>
        </p:nvGrpSpPr>
        <p:grpSpPr>
          <a:xfrm>
            <a:off x="871497" y="2439953"/>
            <a:ext cx="2304256" cy="2376264"/>
            <a:chOff x="1763688" y="1340768"/>
            <a:chExt cx="1536149" cy="1863160"/>
          </a:xfrm>
        </p:grpSpPr>
        <p:pic>
          <p:nvPicPr>
            <p:cNvPr id="4" name="Picture 3"/>
            <p:cNvPicPr>
              <a:picLocks noChangeAspect="1"/>
            </p:cNvPicPr>
            <p:nvPr/>
          </p:nvPicPr>
          <p:blipFill rotWithShape="1">
            <a:blip r:embed="rId4"/>
            <a:srcRect l="48963" b="53869"/>
            <a:stretch/>
          </p:blipFill>
          <p:spPr>
            <a:xfrm>
              <a:off x="1763688" y="1340768"/>
              <a:ext cx="1536149" cy="1540824"/>
            </a:xfrm>
            <a:prstGeom prst="rect">
              <a:avLst/>
            </a:prstGeom>
          </p:spPr>
        </p:pic>
        <p:cxnSp>
          <p:nvCxnSpPr>
            <p:cNvPr id="12" name="Straight Connector 11"/>
            <p:cNvCxnSpPr/>
            <p:nvPr/>
          </p:nvCxnSpPr>
          <p:spPr>
            <a:xfrm flipV="1">
              <a:off x="2352569" y="2917771"/>
              <a:ext cx="76200" cy="58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4"/>
            <a:srcRect l="48963" t="85180"/>
            <a:stretch/>
          </p:blipFill>
          <p:spPr>
            <a:xfrm>
              <a:off x="1763688" y="2708920"/>
              <a:ext cx="1536149" cy="495008"/>
            </a:xfrm>
            <a:prstGeom prst="rect">
              <a:avLst/>
            </a:prstGeom>
          </p:spPr>
        </p:pic>
      </p:grpSp>
      <p:sp>
        <p:nvSpPr>
          <p:cNvPr id="7" name="Right Arrow 6"/>
          <p:cNvSpPr/>
          <p:nvPr/>
        </p:nvSpPr>
        <p:spPr>
          <a:xfrm flipH="1">
            <a:off x="179514" y="3651408"/>
            <a:ext cx="1409587" cy="598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dirty="0">
                <a:solidFill>
                  <a:srgbClr val="000000"/>
                </a:solidFill>
              </a:rPr>
              <a:t>0.2 eV </a:t>
            </a:r>
            <a:r>
              <a:rPr lang="sv-SE" sz="1000" dirty="0" err="1">
                <a:solidFill>
                  <a:srgbClr val="000000"/>
                </a:solidFill>
              </a:rPr>
              <a:t>shift</a:t>
            </a:r>
            <a:endParaRPr lang="en-US" sz="1000" dirty="0">
              <a:solidFill>
                <a:srgbClr val="000000"/>
              </a:solidFill>
            </a:endParaRPr>
          </a:p>
        </p:txBody>
      </p:sp>
      <p:sp>
        <p:nvSpPr>
          <p:cNvPr id="16" name="Rubrik 4"/>
          <p:cNvSpPr>
            <a:spLocks noGrp="1"/>
          </p:cNvSpPr>
          <p:nvPr>
            <p:ph type="title"/>
          </p:nvPr>
        </p:nvSpPr>
        <p:spPr>
          <a:xfrm>
            <a:off x="2051720" y="485800"/>
            <a:ext cx="6635080" cy="1143000"/>
          </a:xfrm>
        </p:spPr>
        <p:txBody>
          <a:bodyPr/>
          <a:lstStyle/>
          <a:p>
            <a:pPr algn="l"/>
            <a:r>
              <a:rPr lang="sv-SE" sz="3000" dirty="0" err="1"/>
              <a:t>Electrode</a:t>
            </a:r>
            <a:r>
              <a:rPr lang="sv-SE" sz="3000" dirty="0"/>
              <a:t>-solvent interface</a:t>
            </a:r>
          </a:p>
        </p:txBody>
      </p:sp>
      <p:sp>
        <p:nvSpPr>
          <p:cNvPr id="19" name="TextBox 18"/>
          <p:cNvSpPr txBox="1"/>
          <p:nvPr/>
        </p:nvSpPr>
        <p:spPr>
          <a:xfrm>
            <a:off x="7503453" y="404664"/>
            <a:ext cx="1656184" cy="646331"/>
          </a:xfrm>
          <a:prstGeom prst="rect">
            <a:avLst/>
          </a:prstGeom>
          <a:solidFill>
            <a:srgbClr val="00B05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Energy </a:t>
            </a:r>
            <a:r>
              <a:rPr lang="sv-SE" dirty="0" err="1"/>
              <a:t>matching</a:t>
            </a:r>
            <a:endParaRPr lang="en-US" dirty="0"/>
          </a:p>
        </p:txBody>
      </p:sp>
      <p:graphicFrame>
        <p:nvGraphicFramePr>
          <p:cNvPr id="21" name="Table 20"/>
          <p:cNvGraphicFramePr>
            <a:graphicFrameLocks noGrp="1"/>
          </p:cNvGraphicFramePr>
          <p:nvPr>
            <p:extLst/>
          </p:nvPr>
        </p:nvGraphicFramePr>
        <p:xfrm>
          <a:off x="179513" y="1556792"/>
          <a:ext cx="8964487" cy="741680"/>
        </p:xfrm>
        <a:graphic>
          <a:graphicData uri="http://schemas.openxmlformats.org/drawingml/2006/table">
            <a:tbl>
              <a:tblPr firstRow="1" bandRow="1">
                <a:tableStyleId>{8EC20E35-A176-4012-BC5E-935CFFF8708E}</a:tableStyleId>
              </a:tblPr>
              <a:tblGrid>
                <a:gridCol w="201622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4571999">
                  <a:extLst>
                    <a:ext uri="{9D8B030D-6E8A-4147-A177-3AD203B41FA5}">
                      <a16:colId xmlns:a16="http://schemas.microsoft.com/office/drawing/2014/main" val="20002"/>
                    </a:ext>
                  </a:extLst>
                </a:gridCol>
              </a:tblGrid>
              <a:tr h="370840">
                <a:tc>
                  <a:txBody>
                    <a:bodyPr/>
                    <a:lstStyle/>
                    <a:p>
                      <a:r>
                        <a:rPr lang="en-US" sz="1600" dirty="0"/>
                        <a:t>Property</a:t>
                      </a:r>
                    </a:p>
                  </a:txBody>
                  <a:tcPr/>
                </a:tc>
                <a:tc>
                  <a:txBody>
                    <a:bodyPr/>
                    <a:lstStyle/>
                    <a:p>
                      <a:r>
                        <a:rPr lang="en-US" sz="1600" dirty="0"/>
                        <a:t>Facility</a:t>
                      </a:r>
                    </a:p>
                  </a:txBody>
                  <a:tcPr/>
                </a:tc>
                <a:tc>
                  <a:txBody>
                    <a:bodyPr/>
                    <a:lstStyle/>
                    <a:p>
                      <a:r>
                        <a:rPr lang="en-US" sz="1600" dirty="0"/>
                        <a:t>Technique</a:t>
                      </a:r>
                    </a:p>
                  </a:txBody>
                  <a:tcPr/>
                </a:tc>
                <a:extLst>
                  <a:ext uri="{0D108BD9-81ED-4DB2-BD59-A6C34878D82A}">
                    <a16:rowId xmlns:a16="http://schemas.microsoft.com/office/drawing/2014/main" val="10000"/>
                  </a:ext>
                </a:extLst>
              </a:tr>
              <a:tr h="370840">
                <a:tc>
                  <a:txBody>
                    <a:bodyPr/>
                    <a:lstStyle/>
                    <a:p>
                      <a:r>
                        <a:rPr lang="en-US" sz="1600" dirty="0">
                          <a:solidFill>
                            <a:srgbClr val="FF6600"/>
                          </a:solidFill>
                        </a:rPr>
                        <a:t>ENVIRONMENTS II</a:t>
                      </a:r>
                    </a:p>
                  </a:txBody>
                  <a:tcPr/>
                </a:tc>
                <a:tc>
                  <a:txBody>
                    <a:bodyPr/>
                    <a:lstStyle/>
                    <a:p>
                      <a:r>
                        <a:rPr lang="en-US" sz="1600" dirty="0"/>
                        <a:t>SPECIES, HIPPIE @ MAX</a:t>
                      </a:r>
                      <a:r>
                        <a:rPr lang="en-US" sz="1600" baseline="0" dirty="0"/>
                        <a:t> IV</a:t>
                      </a:r>
                      <a:endParaRPr lang="en-US" sz="1600" dirty="0"/>
                    </a:p>
                  </a:txBody>
                  <a:tcPr/>
                </a:tc>
                <a:tc>
                  <a:txBody>
                    <a:bodyPr/>
                    <a:lstStyle/>
                    <a:p>
                      <a:r>
                        <a:rPr lang="en-US" sz="1600" dirty="0"/>
                        <a:t>High pressure PES, RIXS</a:t>
                      </a:r>
                      <a:r>
                        <a:rPr lang="en-US" sz="1600" baseline="0" dirty="0"/>
                        <a:t> on the Li edge</a:t>
                      </a:r>
                      <a:endParaRPr lang="en-US" sz="1600" dirty="0"/>
                    </a:p>
                  </a:txBody>
                  <a:tcPr/>
                </a:tc>
                <a:extLst>
                  <a:ext uri="{0D108BD9-81ED-4DB2-BD59-A6C34878D82A}">
                    <a16:rowId xmlns:a16="http://schemas.microsoft.com/office/drawing/2014/main" val="10001"/>
                  </a:ext>
                </a:extLst>
              </a:tr>
            </a:tbl>
          </a:graphicData>
        </a:graphic>
      </p:graphicFrame>
      <p:pic>
        <p:nvPicPr>
          <p:cNvPr id="18" name="Picture 17" descr="Screen Shot 2016-05-29 at 22.38.50.png">
            <a:extLst>
              <a:ext uri="{FF2B5EF4-FFF2-40B4-BE49-F238E27FC236}">
                <a16:creationId xmlns:a16="http://schemas.microsoft.com/office/drawing/2014/main" id="{7C19AD35-FFC7-3B46-BB06-7C5DAB2D23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354" y="4910570"/>
            <a:ext cx="4110650" cy="1860294"/>
          </a:xfrm>
          <a:prstGeom prst="rect">
            <a:avLst/>
          </a:prstGeom>
        </p:spPr>
      </p:pic>
      <p:pic>
        <p:nvPicPr>
          <p:cNvPr id="22" name="Picture 21">
            <a:extLst>
              <a:ext uri="{FF2B5EF4-FFF2-40B4-BE49-F238E27FC236}">
                <a16:creationId xmlns:a16="http://schemas.microsoft.com/office/drawing/2014/main" id="{590BECC5-A02C-9E4A-AA5F-6096C02369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1598" y="4542197"/>
            <a:ext cx="2183709" cy="2228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217273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1835696" y="404664"/>
            <a:ext cx="6707088" cy="1143000"/>
          </a:xfrm>
        </p:spPr>
        <p:txBody>
          <a:bodyPr>
            <a:normAutofit/>
          </a:bodyPr>
          <a:lstStyle/>
          <a:p>
            <a:pPr lvl="0" algn="l">
              <a:spcBef>
                <a:spcPct val="20000"/>
              </a:spcBef>
            </a:pPr>
            <a:r>
              <a:rPr lang="en-US" sz="2000" dirty="0"/>
              <a:t>Solar Cell Materials</a:t>
            </a:r>
          </a:p>
        </p:txBody>
      </p:sp>
      <p:sp>
        <p:nvSpPr>
          <p:cNvPr id="24" name="TextBox 23"/>
          <p:cNvSpPr txBox="1"/>
          <p:nvPr/>
        </p:nvSpPr>
        <p:spPr>
          <a:xfrm>
            <a:off x="395536" y="1537628"/>
            <a:ext cx="848284" cy="523220"/>
          </a:xfrm>
          <a:prstGeom prst="rect">
            <a:avLst/>
          </a:prstGeom>
          <a:solidFill>
            <a:srgbClr val="FF0000"/>
          </a:solidFill>
          <a:effectLst>
            <a:outerShdw blurRad="50800" dist="38100" dir="2700000" algn="tl" rotWithShape="0">
              <a:prstClr val="black">
                <a:alpha val="40000"/>
              </a:prstClr>
            </a:outerShdw>
          </a:effectLst>
        </p:spPr>
        <p:txBody>
          <a:bodyPr wrap="none" rtlCol="0">
            <a:spAutoFit/>
          </a:bodyPr>
          <a:lstStyle/>
          <a:p>
            <a:r>
              <a:rPr lang="en-US" sz="1400" dirty="0">
                <a:solidFill>
                  <a:schemeClr val="bg1"/>
                </a:solidFill>
              </a:rPr>
              <a:t>MODEL </a:t>
            </a:r>
          </a:p>
          <a:p>
            <a:r>
              <a:rPr lang="en-US" sz="1400" dirty="0">
                <a:solidFill>
                  <a:schemeClr val="bg1"/>
                </a:solidFill>
              </a:rPr>
              <a:t>SYSTEMS</a:t>
            </a:r>
          </a:p>
        </p:txBody>
      </p:sp>
      <p:sp>
        <p:nvSpPr>
          <p:cNvPr id="25" name="TextBox 24"/>
          <p:cNvSpPr txBox="1"/>
          <p:nvPr/>
        </p:nvSpPr>
        <p:spPr>
          <a:xfrm>
            <a:off x="7812360" y="1537628"/>
            <a:ext cx="848284" cy="523220"/>
          </a:xfrm>
          <a:prstGeom prst="rect">
            <a:avLst/>
          </a:prstGeom>
          <a:solidFill>
            <a:srgbClr val="008000"/>
          </a:solidFill>
          <a:ln>
            <a:noFill/>
          </a:ln>
          <a:effectLst>
            <a:outerShdw blurRad="50800" dist="38100" dir="2700000" algn="tl" rotWithShape="0">
              <a:prstClr val="black">
                <a:alpha val="40000"/>
              </a:prstClr>
            </a:outerShdw>
          </a:effectLst>
        </p:spPr>
        <p:txBody>
          <a:bodyPr wrap="none" rtlCol="0">
            <a:spAutoFit/>
          </a:bodyPr>
          <a:lstStyle/>
          <a:p>
            <a:r>
              <a:rPr lang="en-US" sz="1400" dirty="0">
                <a:solidFill>
                  <a:srgbClr val="FFFFFF"/>
                </a:solidFill>
              </a:rPr>
              <a:t>REAL</a:t>
            </a:r>
          </a:p>
          <a:p>
            <a:r>
              <a:rPr lang="en-US" sz="1400" dirty="0">
                <a:solidFill>
                  <a:srgbClr val="FFFFFF"/>
                </a:solidFill>
              </a:rPr>
              <a:t>SYSTEMS</a:t>
            </a:r>
          </a:p>
        </p:txBody>
      </p:sp>
      <p:cxnSp>
        <p:nvCxnSpPr>
          <p:cNvPr id="26" name="Straight Arrow Connector 25"/>
          <p:cNvCxnSpPr/>
          <p:nvPr/>
        </p:nvCxnSpPr>
        <p:spPr>
          <a:xfrm>
            <a:off x="1763688" y="1916832"/>
            <a:ext cx="20162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211960" y="1556792"/>
            <a:ext cx="902811" cy="523220"/>
          </a:xfrm>
          <a:prstGeom prst="rect">
            <a:avLst/>
          </a:prstGeom>
          <a:solidFill>
            <a:srgbClr val="FFFF00"/>
          </a:solidFill>
          <a:ln>
            <a:noFill/>
          </a:ln>
          <a:effectLst>
            <a:outerShdw blurRad="50800" dist="38100" dir="2700000" algn="tl" rotWithShape="0">
              <a:prstClr val="black">
                <a:alpha val="40000"/>
              </a:prstClr>
            </a:outerShdw>
          </a:effectLst>
        </p:spPr>
        <p:txBody>
          <a:bodyPr wrap="none" rtlCol="0">
            <a:spAutoFit/>
          </a:bodyPr>
          <a:lstStyle/>
          <a:p>
            <a:r>
              <a:rPr lang="en-US" sz="1400" dirty="0"/>
              <a:t>COMPLEX</a:t>
            </a:r>
          </a:p>
          <a:p>
            <a:r>
              <a:rPr lang="en-US" sz="1400" dirty="0"/>
              <a:t>SYSTEMS</a:t>
            </a:r>
          </a:p>
        </p:txBody>
      </p:sp>
      <p:cxnSp>
        <p:nvCxnSpPr>
          <p:cNvPr id="6" name="Straight Connector 5"/>
          <p:cNvCxnSpPr/>
          <p:nvPr/>
        </p:nvCxnSpPr>
        <p:spPr>
          <a:xfrm flipV="1">
            <a:off x="971600" y="4005064"/>
            <a:ext cx="6696744" cy="72008"/>
          </a:xfrm>
          <a:prstGeom prst="line">
            <a:avLst/>
          </a:prstGeom>
          <a:ln w="539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364088" y="1916832"/>
            <a:ext cx="20162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descr="Screen Shot 2018-03-03 at 08.23.1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420888"/>
            <a:ext cx="7452320" cy="41067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976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4"/>
          <p:cNvSpPr>
            <a:spLocks noGrp="1"/>
          </p:cNvSpPr>
          <p:nvPr>
            <p:ph type="title"/>
          </p:nvPr>
        </p:nvSpPr>
        <p:spPr>
          <a:xfrm>
            <a:off x="1691680" y="404664"/>
            <a:ext cx="7272808" cy="814536"/>
          </a:xfrm>
        </p:spPr>
        <p:txBody>
          <a:bodyPr>
            <a:noAutofit/>
          </a:bodyPr>
          <a:lstStyle/>
          <a:p>
            <a:r>
              <a:rPr lang="en-GB" sz="2400" b="1" dirty="0"/>
              <a:t>Electron spectroscopy of solar cell materials</a:t>
            </a:r>
          </a:p>
        </p:txBody>
      </p:sp>
      <p:pic>
        <p:nvPicPr>
          <p:cNvPr id="20" name="Picture 19"/>
          <p:cNvPicPr>
            <a:picLocks noChangeAspect="1"/>
          </p:cNvPicPr>
          <p:nvPr/>
        </p:nvPicPr>
        <p:blipFill>
          <a:blip r:embed="rId3"/>
          <a:stretch>
            <a:fillRect/>
          </a:stretch>
        </p:blipFill>
        <p:spPr>
          <a:xfrm>
            <a:off x="251520" y="1916832"/>
            <a:ext cx="1512168" cy="1780777"/>
          </a:xfrm>
          <a:prstGeom prst="rect">
            <a:avLst/>
          </a:prstGeom>
        </p:spPr>
      </p:pic>
      <p:sp>
        <p:nvSpPr>
          <p:cNvPr id="15" name="Rectangle 14"/>
          <p:cNvSpPr/>
          <p:nvPr/>
        </p:nvSpPr>
        <p:spPr>
          <a:xfrm>
            <a:off x="251520" y="1340768"/>
            <a:ext cx="4412486" cy="338554"/>
          </a:xfrm>
          <a:prstGeom prst="rect">
            <a:avLst/>
          </a:prstGeom>
          <a:solidFill>
            <a:schemeClr val="tx1"/>
          </a:solidFill>
        </p:spPr>
        <p:txBody>
          <a:bodyPr wrap="none">
            <a:spAutoFit/>
          </a:bodyPr>
          <a:lstStyle/>
          <a:p>
            <a:r>
              <a:rPr lang="en-US" sz="1600" dirty="0">
                <a:solidFill>
                  <a:schemeClr val="bg1"/>
                </a:solidFill>
              </a:rPr>
              <a:t>Understand key interfacial processes in conversion</a:t>
            </a:r>
          </a:p>
        </p:txBody>
      </p:sp>
      <p:sp>
        <p:nvSpPr>
          <p:cNvPr id="90" name="TextBox 89"/>
          <p:cNvSpPr txBox="1"/>
          <p:nvPr/>
        </p:nvSpPr>
        <p:spPr>
          <a:xfrm>
            <a:off x="384492" y="5795972"/>
            <a:ext cx="1105178" cy="369332"/>
          </a:xfrm>
          <a:prstGeom prst="rect">
            <a:avLst/>
          </a:prstGeom>
          <a:solidFill>
            <a:srgbClr val="0000FF"/>
          </a:solidFill>
        </p:spPr>
        <p:txBody>
          <a:bodyPr wrap="none" rtlCol="0">
            <a:spAutoFit/>
          </a:bodyPr>
          <a:lstStyle/>
          <a:p>
            <a:r>
              <a:rPr lang="en-US" dirty="0">
                <a:solidFill>
                  <a:schemeClr val="bg1"/>
                </a:solidFill>
              </a:rPr>
              <a:t>3D design</a:t>
            </a:r>
          </a:p>
        </p:txBody>
      </p:sp>
      <p:sp>
        <p:nvSpPr>
          <p:cNvPr id="91" name="TextBox 90"/>
          <p:cNvSpPr txBox="1"/>
          <p:nvPr/>
        </p:nvSpPr>
        <p:spPr>
          <a:xfrm>
            <a:off x="4848988" y="5795972"/>
            <a:ext cx="2027268" cy="369332"/>
          </a:xfrm>
          <a:prstGeom prst="rect">
            <a:avLst/>
          </a:prstGeom>
          <a:solidFill>
            <a:srgbClr val="0000FF"/>
          </a:solidFill>
        </p:spPr>
        <p:txBody>
          <a:bodyPr wrap="none" rtlCol="0">
            <a:spAutoFit/>
          </a:bodyPr>
          <a:lstStyle/>
          <a:p>
            <a:r>
              <a:rPr lang="en-US" dirty="0">
                <a:solidFill>
                  <a:schemeClr val="bg1"/>
                </a:solidFill>
              </a:rPr>
              <a:t>Electronic structure</a:t>
            </a:r>
          </a:p>
        </p:txBody>
      </p:sp>
      <p:sp>
        <p:nvSpPr>
          <p:cNvPr id="92" name="TextBox 91"/>
          <p:cNvSpPr txBox="1"/>
          <p:nvPr/>
        </p:nvSpPr>
        <p:spPr>
          <a:xfrm>
            <a:off x="2616740" y="5795972"/>
            <a:ext cx="1943298" cy="369332"/>
          </a:xfrm>
          <a:prstGeom prst="rect">
            <a:avLst/>
          </a:prstGeom>
          <a:solidFill>
            <a:srgbClr val="0000FF"/>
          </a:solidFill>
        </p:spPr>
        <p:txBody>
          <a:bodyPr wrap="none" rtlCol="0">
            <a:spAutoFit/>
          </a:bodyPr>
          <a:lstStyle/>
          <a:p>
            <a:r>
              <a:rPr lang="en-US" dirty="0">
                <a:solidFill>
                  <a:schemeClr val="bg1"/>
                </a:solidFill>
              </a:rPr>
              <a:t>Interface structure</a:t>
            </a:r>
          </a:p>
        </p:txBody>
      </p:sp>
      <p:sp>
        <p:nvSpPr>
          <p:cNvPr id="17" name="TextBox 16"/>
          <p:cNvSpPr txBox="1"/>
          <p:nvPr/>
        </p:nvSpPr>
        <p:spPr>
          <a:xfrm>
            <a:off x="7230293" y="1340768"/>
            <a:ext cx="1584176" cy="584776"/>
          </a:xfrm>
          <a:prstGeom prst="rect">
            <a:avLst/>
          </a:prstGeom>
          <a:solidFill>
            <a:srgbClr val="FF00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sz="1600" dirty="0"/>
              <a:t>Interface </a:t>
            </a:r>
            <a:r>
              <a:rPr lang="sv-SE" sz="1600" dirty="0" err="1"/>
              <a:t>structure</a:t>
            </a:r>
            <a:endParaRPr lang="en-US" sz="1600" dirty="0"/>
          </a:p>
        </p:txBody>
      </p:sp>
      <p:sp>
        <p:nvSpPr>
          <p:cNvPr id="18" name="TextBox 17"/>
          <p:cNvSpPr txBox="1"/>
          <p:nvPr/>
        </p:nvSpPr>
        <p:spPr>
          <a:xfrm>
            <a:off x="7230293" y="2492896"/>
            <a:ext cx="1584176" cy="584776"/>
          </a:xfrm>
          <a:prstGeom prst="rect">
            <a:avLst/>
          </a:prstGeom>
          <a:solidFill>
            <a:srgbClr val="3366FF"/>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sz="1600" dirty="0" err="1"/>
              <a:t>Orbital</a:t>
            </a:r>
            <a:r>
              <a:rPr lang="sv-SE" sz="1600" dirty="0"/>
              <a:t> </a:t>
            </a:r>
          </a:p>
          <a:p>
            <a:r>
              <a:rPr lang="sv-SE" sz="1600" dirty="0" err="1"/>
              <a:t>composition</a:t>
            </a:r>
            <a:endParaRPr lang="en-US" sz="1600" dirty="0"/>
          </a:p>
        </p:txBody>
      </p:sp>
      <p:sp>
        <p:nvSpPr>
          <p:cNvPr id="19" name="TextBox 18"/>
          <p:cNvSpPr txBox="1"/>
          <p:nvPr/>
        </p:nvSpPr>
        <p:spPr>
          <a:xfrm>
            <a:off x="7161146" y="1916832"/>
            <a:ext cx="1587318" cy="276999"/>
          </a:xfrm>
          <a:prstGeom prst="rect">
            <a:avLst/>
          </a:prstGeom>
          <a:noFill/>
        </p:spPr>
        <p:txBody>
          <a:bodyPr wrap="none" rtlCol="0">
            <a:spAutoFit/>
          </a:bodyPr>
          <a:lstStyle/>
          <a:p>
            <a:r>
              <a:rPr lang="en-US" sz="1200" dirty="0"/>
              <a:t>Where are the atoms?</a:t>
            </a:r>
          </a:p>
        </p:txBody>
      </p:sp>
      <p:sp>
        <p:nvSpPr>
          <p:cNvPr id="21" name="TextBox 20"/>
          <p:cNvSpPr txBox="1"/>
          <p:nvPr/>
        </p:nvSpPr>
        <p:spPr>
          <a:xfrm>
            <a:off x="7230293" y="3501008"/>
            <a:ext cx="1518171" cy="584776"/>
          </a:xfrm>
          <a:prstGeom prst="rect">
            <a:avLst/>
          </a:prstGeom>
          <a:solidFill>
            <a:srgbClr val="00B05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sz="1600" dirty="0"/>
              <a:t>Energy </a:t>
            </a:r>
            <a:r>
              <a:rPr lang="sv-SE" sz="1600" dirty="0" err="1"/>
              <a:t>matching</a:t>
            </a:r>
            <a:endParaRPr lang="en-US" sz="1600" dirty="0"/>
          </a:p>
        </p:txBody>
      </p:sp>
      <p:sp>
        <p:nvSpPr>
          <p:cNvPr id="22" name="Rectangle 21"/>
          <p:cNvSpPr/>
          <p:nvPr/>
        </p:nvSpPr>
        <p:spPr>
          <a:xfrm>
            <a:off x="7092280" y="3068960"/>
            <a:ext cx="1778702" cy="276999"/>
          </a:xfrm>
          <a:prstGeom prst="rect">
            <a:avLst/>
          </a:prstGeom>
        </p:spPr>
        <p:txBody>
          <a:bodyPr wrap="none">
            <a:spAutoFit/>
          </a:bodyPr>
          <a:lstStyle/>
          <a:p>
            <a:r>
              <a:rPr lang="en-US" sz="1200" dirty="0"/>
              <a:t>Where are the electrons?</a:t>
            </a:r>
          </a:p>
        </p:txBody>
      </p:sp>
      <p:sp>
        <p:nvSpPr>
          <p:cNvPr id="23" name="TextBox 22"/>
          <p:cNvSpPr txBox="1"/>
          <p:nvPr/>
        </p:nvSpPr>
        <p:spPr>
          <a:xfrm>
            <a:off x="7236296" y="4797152"/>
            <a:ext cx="1584176" cy="584776"/>
          </a:xfrm>
          <a:prstGeom prst="rect">
            <a:avLst/>
          </a:prstGeom>
          <a:solidFill>
            <a:srgbClr val="FFFF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sz="1600" dirty="0"/>
              <a:t>Dynamics</a:t>
            </a:r>
          </a:p>
          <a:p>
            <a:endParaRPr lang="en-US" sz="1600" dirty="0"/>
          </a:p>
        </p:txBody>
      </p:sp>
      <p:sp>
        <p:nvSpPr>
          <p:cNvPr id="24" name="Rectangle 23"/>
          <p:cNvSpPr/>
          <p:nvPr/>
        </p:nvSpPr>
        <p:spPr>
          <a:xfrm>
            <a:off x="7164288" y="5373216"/>
            <a:ext cx="1800200" cy="646331"/>
          </a:xfrm>
          <a:prstGeom prst="rect">
            <a:avLst/>
          </a:prstGeom>
        </p:spPr>
        <p:txBody>
          <a:bodyPr wrap="square">
            <a:spAutoFit/>
          </a:bodyPr>
          <a:lstStyle/>
          <a:p>
            <a:r>
              <a:rPr lang="en-US" sz="1200" dirty="0"/>
              <a:t>How do electrons and atoms move during the conversion process.</a:t>
            </a:r>
          </a:p>
        </p:txBody>
      </p:sp>
      <p:sp>
        <p:nvSpPr>
          <p:cNvPr id="25" name="TextBox 24"/>
          <p:cNvSpPr txBox="1"/>
          <p:nvPr/>
        </p:nvSpPr>
        <p:spPr>
          <a:xfrm>
            <a:off x="7092281" y="4077073"/>
            <a:ext cx="1800200" cy="461665"/>
          </a:xfrm>
          <a:prstGeom prst="rect">
            <a:avLst/>
          </a:prstGeom>
          <a:noFill/>
        </p:spPr>
        <p:txBody>
          <a:bodyPr wrap="square" rtlCol="0">
            <a:spAutoFit/>
          </a:bodyPr>
          <a:lstStyle/>
          <a:p>
            <a:r>
              <a:rPr lang="en-US" sz="1200" dirty="0"/>
              <a:t>How to facilitate efficient charge transfer</a:t>
            </a:r>
          </a:p>
        </p:txBody>
      </p:sp>
      <p:sp>
        <p:nvSpPr>
          <p:cNvPr id="26" name="Rectangle 25"/>
          <p:cNvSpPr/>
          <p:nvPr/>
        </p:nvSpPr>
        <p:spPr>
          <a:xfrm>
            <a:off x="0" y="6237312"/>
            <a:ext cx="9144000" cy="646331"/>
          </a:xfrm>
          <a:prstGeom prst="rect">
            <a:avLst/>
          </a:prstGeom>
          <a:solidFill>
            <a:schemeClr val="tx1"/>
          </a:solidFill>
        </p:spPr>
        <p:txBody>
          <a:bodyPr wrap="square">
            <a:spAutoFit/>
          </a:bodyPr>
          <a:lstStyle/>
          <a:p>
            <a:r>
              <a:rPr lang="en-US" dirty="0">
                <a:solidFill>
                  <a:srgbClr val="FFFFFF"/>
                </a:solidFill>
              </a:rPr>
              <a:t>          Goal 1: Explore, at the atomic level, the limitations of conversion due to charge dynamics.    </a:t>
            </a:r>
          </a:p>
          <a:p>
            <a:r>
              <a:rPr lang="en-US" dirty="0">
                <a:solidFill>
                  <a:srgbClr val="FFFFFF"/>
                </a:solidFill>
              </a:rPr>
              <a:t>          Goal 2: Define design rules for  efficient energy conversion. Indoor applications.</a:t>
            </a:r>
          </a:p>
        </p:txBody>
      </p:sp>
      <p:pic>
        <p:nvPicPr>
          <p:cNvPr id="27" name="Picture 26"/>
          <p:cNvPicPr>
            <a:picLocks noChangeAspect="1"/>
          </p:cNvPicPr>
          <p:nvPr/>
        </p:nvPicPr>
        <p:blipFill rotWithShape="1">
          <a:blip r:embed="rId4" cstate="screen">
            <a:extLst>
              <a:ext uri="{28A0092B-C50C-407E-A947-70E740481C1C}">
                <a14:useLocalDpi xmlns:a14="http://schemas.microsoft.com/office/drawing/2010/main"/>
              </a:ext>
            </a:extLst>
          </a:blip>
          <a:srcRect l="43309" t="13555" r="27411" b="53955"/>
          <a:stretch/>
        </p:blipFill>
        <p:spPr>
          <a:xfrm rot="10800000">
            <a:off x="2603669" y="1975509"/>
            <a:ext cx="1820519" cy="1505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Oval 27"/>
          <p:cNvSpPr/>
          <p:nvPr/>
        </p:nvSpPr>
        <p:spPr>
          <a:xfrm>
            <a:off x="1043608" y="2060848"/>
            <a:ext cx="288032" cy="216024"/>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a:stCxn id="28" idx="0"/>
          </p:cNvCxnSpPr>
          <p:nvPr/>
        </p:nvCxnSpPr>
        <p:spPr>
          <a:xfrm flipV="1">
            <a:off x="1187624" y="1916832"/>
            <a:ext cx="1368152" cy="144016"/>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28" idx="4"/>
          </p:cNvCxnSpPr>
          <p:nvPr/>
        </p:nvCxnSpPr>
        <p:spPr>
          <a:xfrm>
            <a:off x="1187624" y="2276872"/>
            <a:ext cx="1368152" cy="1224136"/>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3275856" y="1916832"/>
            <a:ext cx="466794" cy="523220"/>
          </a:xfrm>
          <a:prstGeom prst="rect">
            <a:avLst/>
          </a:prstGeom>
          <a:noFill/>
        </p:spPr>
        <p:txBody>
          <a:bodyPr wrap="none" rtlCol="0">
            <a:spAutoFit/>
          </a:bodyPr>
          <a:lstStyle/>
          <a:p>
            <a:r>
              <a:rPr lang="en-US" sz="1400" dirty="0"/>
              <a:t>Dye</a:t>
            </a:r>
            <a:br>
              <a:rPr lang="en-US" sz="1400" dirty="0"/>
            </a:br>
            <a:endParaRPr lang="en-US" sz="1400" dirty="0"/>
          </a:p>
        </p:txBody>
      </p:sp>
      <p:pic>
        <p:nvPicPr>
          <p:cNvPr id="32" name="Picture 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88024" y="1985875"/>
            <a:ext cx="2056897" cy="2099245"/>
          </a:xfrm>
          <a:prstGeom prst="rect">
            <a:avLst/>
          </a:prstGeom>
        </p:spPr>
      </p:pic>
      <p:pic>
        <p:nvPicPr>
          <p:cNvPr id="33" name="Picture 3" descr="totalsnitt"/>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7906" y="4005064"/>
            <a:ext cx="663734" cy="1665407"/>
          </a:xfrm>
          <a:prstGeom prst="rect">
            <a:avLst/>
          </a:prstGeom>
          <a:noFill/>
          <a:ln w="9525">
            <a:noFill/>
            <a:miter lim="800000"/>
            <a:headEnd/>
            <a:tailEnd/>
          </a:ln>
        </p:spPr>
      </p:pic>
      <p:pic>
        <p:nvPicPr>
          <p:cNvPr id="3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4077072"/>
            <a:ext cx="2025943" cy="1369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4005064"/>
            <a:ext cx="2232223" cy="1508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848218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2339752" y="4653136"/>
            <a:ext cx="2376264" cy="1973349"/>
          </a:xfrm>
          <a:prstGeom prst="rect">
            <a:avLst/>
          </a:prstGeom>
        </p:spPr>
      </p:pic>
      <p:sp>
        <p:nvSpPr>
          <p:cNvPr id="2" name="Title 1"/>
          <p:cNvSpPr>
            <a:spLocks noGrp="1"/>
          </p:cNvSpPr>
          <p:nvPr>
            <p:ph type="title"/>
          </p:nvPr>
        </p:nvSpPr>
        <p:spPr>
          <a:xfrm>
            <a:off x="1763688" y="476672"/>
            <a:ext cx="6707088" cy="1143000"/>
          </a:xfrm>
        </p:spPr>
        <p:txBody>
          <a:bodyPr>
            <a:normAutofit/>
          </a:bodyPr>
          <a:lstStyle/>
          <a:p>
            <a:pPr lvl="0" algn="l">
              <a:spcBef>
                <a:spcPct val="20000"/>
              </a:spcBef>
            </a:pPr>
            <a:r>
              <a:rPr lang="en-US" sz="2000" dirty="0">
                <a:solidFill>
                  <a:prstClr val="black"/>
                </a:solidFill>
                <a:ea typeface="+mn-ea"/>
              </a:rPr>
              <a:t>Example on atomic level understanding –</a:t>
            </a:r>
            <a:br>
              <a:rPr lang="en-US" sz="2000" dirty="0">
                <a:solidFill>
                  <a:prstClr val="black"/>
                </a:solidFill>
                <a:ea typeface="+mn-ea"/>
              </a:rPr>
            </a:br>
            <a:r>
              <a:rPr lang="en-US" sz="2000" dirty="0">
                <a:solidFill>
                  <a:prstClr val="black"/>
                </a:solidFill>
                <a:ea typeface="+mn-ea"/>
              </a:rPr>
              <a:t>Light to electrical energy conversion using dye molecules</a:t>
            </a:r>
            <a:endParaRPr lang="en-US" sz="2000" dirty="0"/>
          </a:p>
        </p:txBody>
      </p:sp>
      <p:pic>
        <p:nvPicPr>
          <p:cNvPr id="4" name="Picture 1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1384877">
            <a:off x="3174772" y="2171201"/>
            <a:ext cx="1270538" cy="1412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5" name="Picture 74"/>
          <p:cNvPicPr>
            <a:picLocks noChangeAspect="1"/>
          </p:cNvPicPr>
          <p:nvPr/>
        </p:nvPicPr>
        <p:blipFill>
          <a:blip r:embed="rId5"/>
          <a:stretch>
            <a:fillRect/>
          </a:stretch>
        </p:blipFill>
        <p:spPr>
          <a:xfrm>
            <a:off x="7884368" y="2204864"/>
            <a:ext cx="1090982" cy="1284774"/>
          </a:xfrm>
          <a:prstGeom prst="rect">
            <a:avLst/>
          </a:prstGeom>
        </p:spPr>
      </p:pic>
      <p:pic>
        <p:nvPicPr>
          <p:cNvPr id="72"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l="8047" b="6120"/>
          <a:stretch>
            <a:fillRect/>
          </a:stretch>
        </p:blipFill>
        <p:spPr bwMode="auto">
          <a:xfrm>
            <a:off x="311576" y="4653137"/>
            <a:ext cx="1643083" cy="2204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 name="Picture 120" descr="Slide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59632" y="4725144"/>
            <a:ext cx="634708" cy="719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36" descr="Screen Shot 2017-09-03 at 14.05.59.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23602" y="4941168"/>
            <a:ext cx="965961" cy="1125427"/>
          </a:xfrm>
          <a:prstGeom prst="rect">
            <a:avLst/>
          </a:prstGeom>
        </p:spPr>
      </p:pic>
      <p:pic>
        <p:nvPicPr>
          <p:cNvPr id="12" name="Picture 11"/>
          <p:cNvPicPr>
            <a:picLocks noChangeAspect="1"/>
          </p:cNvPicPr>
          <p:nvPr/>
        </p:nvPicPr>
        <p:blipFill>
          <a:blip r:embed="rId9"/>
          <a:stretch>
            <a:fillRect/>
          </a:stretch>
        </p:blipFill>
        <p:spPr>
          <a:xfrm>
            <a:off x="5920181" y="4761304"/>
            <a:ext cx="1604147" cy="2069867"/>
          </a:xfrm>
          <a:prstGeom prst="rect">
            <a:avLst/>
          </a:prstGeom>
        </p:spPr>
      </p:pic>
      <p:pic>
        <p:nvPicPr>
          <p:cNvPr id="13" name="Picture 12"/>
          <p:cNvPicPr>
            <a:picLocks noChangeAspect="1"/>
          </p:cNvPicPr>
          <p:nvPr/>
        </p:nvPicPr>
        <p:blipFill rotWithShape="1">
          <a:blip r:embed="rId10" cstate="screen">
            <a:extLst>
              <a:ext uri="{28A0092B-C50C-407E-A947-70E740481C1C}">
                <a14:useLocalDpi xmlns:a14="http://schemas.microsoft.com/office/drawing/2010/main"/>
              </a:ext>
            </a:extLst>
          </a:blip>
          <a:srcRect l="43309" t="13555" r="27411" b="53955"/>
          <a:stretch/>
        </p:blipFill>
        <p:spPr>
          <a:xfrm rot="5127758">
            <a:off x="5702553" y="2001008"/>
            <a:ext cx="1939535" cy="1603962"/>
          </a:xfrm>
          <a:prstGeom prst="rect">
            <a:avLst/>
          </a:prstGeom>
        </p:spPr>
      </p:pic>
      <p:pic>
        <p:nvPicPr>
          <p:cNvPr id="14" name="Picture 13"/>
          <p:cNvPicPr>
            <a:picLocks noChangeAspect="1"/>
          </p:cNvPicPr>
          <p:nvPr/>
        </p:nvPicPr>
        <p:blipFill>
          <a:blip r:embed="rId11"/>
          <a:stretch>
            <a:fillRect/>
          </a:stretch>
        </p:blipFill>
        <p:spPr>
          <a:xfrm rot="5400000">
            <a:off x="7274624" y="5334888"/>
            <a:ext cx="1725418" cy="937979"/>
          </a:xfrm>
          <a:prstGeom prst="rect">
            <a:avLst/>
          </a:prstGeom>
        </p:spPr>
      </p:pic>
      <p:sp>
        <p:nvSpPr>
          <p:cNvPr id="40" name="TextBox 39"/>
          <p:cNvSpPr txBox="1"/>
          <p:nvPr/>
        </p:nvSpPr>
        <p:spPr>
          <a:xfrm>
            <a:off x="395536" y="3769876"/>
            <a:ext cx="848284" cy="523220"/>
          </a:xfrm>
          <a:prstGeom prst="rect">
            <a:avLst/>
          </a:prstGeom>
          <a:solidFill>
            <a:srgbClr val="FF0000"/>
          </a:solidFill>
          <a:effectLst>
            <a:outerShdw blurRad="50800" dist="38100" dir="2700000" algn="tl" rotWithShape="0">
              <a:prstClr val="black">
                <a:alpha val="40000"/>
              </a:prstClr>
            </a:outerShdw>
          </a:effectLst>
        </p:spPr>
        <p:txBody>
          <a:bodyPr wrap="none" rtlCol="0">
            <a:spAutoFit/>
          </a:bodyPr>
          <a:lstStyle/>
          <a:p>
            <a:r>
              <a:rPr lang="en-US" sz="1400" dirty="0">
                <a:solidFill>
                  <a:schemeClr val="bg1"/>
                </a:solidFill>
              </a:rPr>
              <a:t>MODEL </a:t>
            </a:r>
          </a:p>
          <a:p>
            <a:r>
              <a:rPr lang="en-US" sz="1400" dirty="0">
                <a:solidFill>
                  <a:schemeClr val="bg1"/>
                </a:solidFill>
              </a:rPr>
              <a:t>SYSTEMS</a:t>
            </a:r>
          </a:p>
        </p:txBody>
      </p:sp>
      <p:sp>
        <p:nvSpPr>
          <p:cNvPr id="42" name="TextBox 41"/>
          <p:cNvSpPr txBox="1"/>
          <p:nvPr/>
        </p:nvSpPr>
        <p:spPr>
          <a:xfrm>
            <a:off x="7812360" y="3769876"/>
            <a:ext cx="848284" cy="523220"/>
          </a:xfrm>
          <a:prstGeom prst="rect">
            <a:avLst/>
          </a:prstGeom>
          <a:solidFill>
            <a:srgbClr val="008000"/>
          </a:solidFill>
          <a:ln>
            <a:noFill/>
          </a:ln>
          <a:effectLst>
            <a:outerShdw blurRad="50800" dist="38100" dir="2700000" algn="tl" rotWithShape="0">
              <a:prstClr val="black">
                <a:alpha val="40000"/>
              </a:prstClr>
            </a:outerShdw>
          </a:effectLst>
        </p:spPr>
        <p:txBody>
          <a:bodyPr wrap="none" rtlCol="0">
            <a:spAutoFit/>
          </a:bodyPr>
          <a:lstStyle/>
          <a:p>
            <a:r>
              <a:rPr lang="en-US" sz="1400" dirty="0">
                <a:solidFill>
                  <a:srgbClr val="FFFFFF"/>
                </a:solidFill>
              </a:rPr>
              <a:t>REAL</a:t>
            </a:r>
          </a:p>
          <a:p>
            <a:r>
              <a:rPr lang="en-US" sz="1400" dirty="0">
                <a:solidFill>
                  <a:srgbClr val="FFFFFF"/>
                </a:solidFill>
              </a:rPr>
              <a:t>SYSTEMS</a:t>
            </a:r>
          </a:p>
        </p:txBody>
      </p:sp>
      <p:pic>
        <p:nvPicPr>
          <p:cNvPr id="8" name="Picture 7"/>
          <p:cNvPicPr>
            <a:picLocks noChangeAspect="1"/>
          </p:cNvPicPr>
          <p:nvPr/>
        </p:nvPicPr>
        <p:blipFill rotWithShape="1">
          <a:blip r:embed="rId12" cstate="screen">
            <a:extLst>
              <a:ext uri="{28A0092B-C50C-407E-A947-70E740481C1C}">
                <a14:useLocalDpi xmlns:a14="http://schemas.microsoft.com/office/drawing/2010/main"/>
              </a:ext>
            </a:extLst>
          </a:blip>
          <a:srcRect l="29118" t="29880" r="14114" b="22718"/>
          <a:stretch/>
        </p:blipFill>
        <p:spPr>
          <a:xfrm rot="5400000">
            <a:off x="487899" y="2400533"/>
            <a:ext cx="864094" cy="904804"/>
          </a:xfrm>
          <a:prstGeom prst="rect">
            <a:avLst/>
          </a:prstGeom>
        </p:spPr>
      </p:pic>
      <p:pic>
        <p:nvPicPr>
          <p:cNvPr id="10" name="Picture 9"/>
          <p:cNvPicPr>
            <a:picLocks noChangeAspect="1"/>
          </p:cNvPicPr>
          <p:nvPr/>
        </p:nvPicPr>
        <p:blipFill rotWithShape="1">
          <a:blip r:embed="rId13" cstate="screen">
            <a:extLst>
              <a:ext uri="{28A0092B-C50C-407E-A947-70E740481C1C}">
                <a14:useLocalDpi xmlns:a14="http://schemas.microsoft.com/office/drawing/2010/main"/>
              </a:ext>
            </a:extLst>
          </a:blip>
          <a:srcRect l="3241" t="38843" b="5778"/>
          <a:stretch/>
        </p:blipFill>
        <p:spPr>
          <a:xfrm>
            <a:off x="1403648" y="2420888"/>
            <a:ext cx="1286965" cy="862778"/>
          </a:xfrm>
          <a:prstGeom prst="rect">
            <a:avLst/>
          </a:prstGeom>
        </p:spPr>
      </p:pic>
      <p:pic>
        <p:nvPicPr>
          <p:cNvPr id="48" name="Picture 29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72000" y="1700808"/>
            <a:ext cx="1167566" cy="2095071"/>
          </a:xfrm>
          <a:prstGeom prst="rect">
            <a:avLst/>
          </a:prstGeom>
          <a:noFill/>
          <a:ln w="9525">
            <a:noFill/>
            <a:miter lim="800000"/>
            <a:headEnd/>
            <a:tailEnd/>
          </a:ln>
        </p:spPr>
      </p:pic>
      <p:sp>
        <p:nvSpPr>
          <p:cNvPr id="18" name="Rectangle 17"/>
          <p:cNvSpPr/>
          <p:nvPr/>
        </p:nvSpPr>
        <p:spPr>
          <a:xfrm>
            <a:off x="467544" y="1700808"/>
            <a:ext cx="2376264" cy="1944216"/>
          </a:xfrm>
          <a:prstGeom prst="rect">
            <a:avLst/>
          </a:prstGeom>
          <a:noFill/>
          <a:ln w="666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23528" y="4653136"/>
            <a:ext cx="1584176" cy="2088232"/>
          </a:xfrm>
          <a:prstGeom prst="rect">
            <a:avLst/>
          </a:prstGeom>
          <a:noFill/>
          <a:ln w="666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3131840" y="1700808"/>
            <a:ext cx="1512168" cy="1944216"/>
          </a:xfrm>
          <a:prstGeom prst="rect">
            <a:avLst/>
          </a:prstGeom>
          <a:noFill/>
          <a:ln w="66675">
            <a:solidFill>
              <a:srgbClr val="FFF70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2339752" y="4653136"/>
            <a:ext cx="3384376" cy="2016224"/>
          </a:xfrm>
          <a:prstGeom prst="rect">
            <a:avLst/>
          </a:prstGeom>
          <a:noFill/>
          <a:ln w="66675">
            <a:solidFill>
              <a:srgbClr val="FFF70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5940152" y="1700808"/>
            <a:ext cx="1584176" cy="2016224"/>
          </a:xfrm>
          <a:prstGeom prst="rect">
            <a:avLst/>
          </a:prstGeom>
          <a:noFill/>
          <a:ln w="66675">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6012160" y="4725144"/>
            <a:ext cx="2736304" cy="2016224"/>
          </a:xfrm>
          <a:prstGeom prst="rect">
            <a:avLst/>
          </a:prstGeom>
          <a:noFill/>
          <a:ln w="66675">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763688" y="4149080"/>
            <a:ext cx="20162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364088" y="4149080"/>
            <a:ext cx="20162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4211960" y="3789040"/>
            <a:ext cx="902811" cy="523220"/>
          </a:xfrm>
          <a:prstGeom prst="rect">
            <a:avLst/>
          </a:prstGeom>
          <a:solidFill>
            <a:srgbClr val="FFFF00"/>
          </a:solidFill>
          <a:ln>
            <a:noFill/>
          </a:ln>
          <a:effectLst>
            <a:outerShdw blurRad="50800" dist="38100" dir="2700000" algn="tl" rotWithShape="0">
              <a:prstClr val="black">
                <a:alpha val="40000"/>
              </a:prstClr>
            </a:outerShdw>
          </a:effectLst>
        </p:spPr>
        <p:txBody>
          <a:bodyPr wrap="none" rtlCol="0">
            <a:spAutoFit/>
          </a:bodyPr>
          <a:lstStyle/>
          <a:p>
            <a:r>
              <a:rPr lang="en-US" sz="1400" dirty="0"/>
              <a:t>COMPLEX</a:t>
            </a:r>
          </a:p>
          <a:p>
            <a:r>
              <a:rPr lang="en-US" sz="1400" dirty="0"/>
              <a:t>SYSTEMS</a:t>
            </a:r>
          </a:p>
        </p:txBody>
      </p:sp>
      <p:sp>
        <p:nvSpPr>
          <p:cNvPr id="69" name="TextBox 68"/>
          <p:cNvSpPr txBox="1"/>
          <p:nvPr/>
        </p:nvSpPr>
        <p:spPr>
          <a:xfrm>
            <a:off x="7543407" y="404664"/>
            <a:ext cx="1584176" cy="646331"/>
          </a:xfrm>
          <a:prstGeom prst="rect">
            <a:avLst/>
          </a:prstGeom>
          <a:solidFill>
            <a:srgbClr val="FF000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Interface </a:t>
            </a:r>
            <a:r>
              <a:rPr lang="sv-SE" dirty="0" err="1"/>
              <a:t>structure</a:t>
            </a:r>
            <a:endParaRPr lang="en-US" dirty="0"/>
          </a:p>
        </p:txBody>
      </p:sp>
      <p:sp>
        <p:nvSpPr>
          <p:cNvPr id="29" name="TextBox 28"/>
          <p:cNvSpPr txBox="1"/>
          <p:nvPr/>
        </p:nvSpPr>
        <p:spPr>
          <a:xfrm>
            <a:off x="12455" y="1268760"/>
            <a:ext cx="1210588" cy="369332"/>
          </a:xfrm>
          <a:prstGeom prst="rect">
            <a:avLst/>
          </a:prstGeom>
          <a:noFill/>
        </p:spPr>
        <p:txBody>
          <a:bodyPr wrap="none" rtlCol="0">
            <a:spAutoFit/>
          </a:bodyPr>
          <a:lstStyle/>
          <a:p>
            <a:r>
              <a:rPr lang="en-US" dirty="0"/>
              <a:t>Core levels</a:t>
            </a:r>
          </a:p>
        </p:txBody>
      </p:sp>
      <p:sp>
        <p:nvSpPr>
          <p:cNvPr id="30" name="Oval 29"/>
          <p:cNvSpPr/>
          <p:nvPr/>
        </p:nvSpPr>
        <p:spPr>
          <a:xfrm>
            <a:off x="8388424" y="2348880"/>
            <a:ext cx="288032" cy="216024"/>
          </a:xfrm>
          <a:prstGeom prst="ellipse">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7452320" y="1772816"/>
            <a:ext cx="1080120" cy="576064"/>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30" idx="5"/>
          </p:cNvCxnSpPr>
          <p:nvPr/>
        </p:nvCxnSpPr>
        <p:spPr>
          <a:xfrm flipH="1">
            <a:off x="7524329" y="2533268"/>
            <a:ext cx="1109946" cy="1183764"/>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rot="19640179">
            <a:off x="8684" y="613946"/>
            <a:ext cx="1150600" cy="369332"/>
          </a:xfrm>
          <a:prstGeom prst="rect">
            <a:avLst/>
          </a:prstGeom>
          <a:noFill/>
        </p:spPr>
        <p:txBody>
          <a:bodyPr wrap="none" rtlCol="0">
            <a:spAutoFit/>
          </a:bodyPr>
          <a:lstStyle/>
          <a:p>
            <a:r>
              <a:rPr lang="en-US" dirty="0"/>
              <a:t>Example 1</a:t>
            </a:r>
          </a:p>
        </p:txBody>
      </p:sp>
    </p:spTree>
    <p:extLst>
      <p:ext uri="{BB962C8B-B14F-4D97-AF65-F5344CB8AC3E}">
        <p14:creationId xmlns:p14="http://schemas.microsoft.com/office/powerpoint/2010/main" val="4212549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503453" y="404664"/>
            <a:ext cx="1656184" cy="646331"/>
          </a:xfrm>
          <a:prstGeom prst="rect">
            <a:avLst/>
          </a:prstGeom>
          <a:solidFill>
            <a:srgbClr val="00B050"/>
          </a:solidFill>
          <a:effectLst>
            <a:glow rad="139700">
              <a:schemeClr val="accent4">
                <a:satMod val="175000"/>
                <a:alpha val="40000"/>
              </a:schemeClr>
            </a:glow>
            <a:innerShdw blurRad="114300">
              <a:prstClr val="black"/>
            </a:innerShdw>
            <a:reflection endPos="0" dir="5400000" sy="-100000" algn="bl" rotWithShape="0"/>
          </a:effectLst>
          <a:scene3d>
            <a:camera prst="orthographicFront"/>
            <a:lightRig rig="threePt" dir="t"/>
          </a:scene3d>
          <a:sp3d>
            <a:bevelT prst="relaxedInset"/>
          </a:sp3d>
        </p:spPr>
        <p:txBody>
          <a:bodyPr wrap="square" rtlCol="0">
            <a:spAutoFit/>
          </a:bodyPr>
          <a:lstStyle/>
          <a:p>
            <a:r>
              <a:rPr lang="sv-SE" dirty="0"/>
              <a:t>Energy </a:t>
            </a:r>
            <a:r>
              <a:rPr lang="sv-SE" dirty="0" err="1"/>
              <a:t>matching</a:t>
            </a:r>
            <a:endParaRPr lang="en-US" dirty="0"/>
          </a:p>
        </p:txBody>
      </p: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4288" y="4725144"/>
            <a:ext cx="1763885" cy="18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528" y="4725144"/>
            <a:ext cx="2422227" cy="2034137"/>
          </a:xfrm>
          <a:prstGeom prst="rect">
            <a:avLst/>
          </a:prstGeom>
        </p:spPr>
      </p:pic>
      <p:pic>
        <p:nvPicPr>
          <p:cNvPr id="25" name="Picture 24" descr="Screen Shot 2014-12-10 at 20.49.14.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7306" y="4653136"/>
            <a:ext cx="1446942" cy="2204864"/>
          </a:xfrm>
          <a:prstGeom prst="rect">
            <a:avLst/>
          </a:prstGeom>
        </p:spPr>
      </p:pic>
      <p:pic>
        <p:nvPicPr>
          <p:cNvPr id="6" name="Picture 5"/>
          <p:cNvPicPr>
            <a:picLocks noChangeAspect="1"/>
          </p:cNvPicPr>
          <p:nvPr/>
        </p:nvPicPr>
        <p:blipFill>
          <a:blip r:embed="rId6"/>
          <a:stretch>
            <a:fillRect/>
          </a:stretch>
        </p:blipFill>
        <p:spPr>
          <a:xfrm>
            <a:off x="2987824" y="4777947"/>
            <a:ext cx="2266248" cy="2060848"/>
          </a:xfrm>
          <a:prstGeom prst="rect">
            <a:avLst/>
          </a:prstGeom>
        </p:spPr>
      </p:pic>
      <p:sp>
        <p:nvSpPr>
          <p:cNvPr id="38" name="Title 1"/>
          <p:cNvSpPr>
            <a:spLocks noGrp="1"/>
          </p:cNvSpPr>
          <p:nvPr>
            <p:ph type="title"/>
          </p:nvPr>
        </p:nvSpPr>
        <p:spPr>
          <a:xfrm>
            <a:off x="1763688" y="476672"/>
            <a:ext cx="6707088" cy="1143000"/>
          </a:xfrm>
        </p:spPr>
        <p:txBody>
          <a:bodyPr>
            <a:normAutofit/>
          </a:bodyPr>
          <a:lstStyle/>
          <a:p>
            <a:pPr lvl="0" algn="l">
              <a:spcBef>
                <a:spcPct val="20000"/>
              </a:spcBef>
            </a:pPr>
            <a:r>
              <a:rPr lang="en-US" sz="2000" dirty="0">
                <a:solidFill>
                  <a:prstClr val="black"/>
                </a:solidFill>
                <a:ea typeface="+mn-ea"/>
              </a:rPr>
              <a:t>Example on atomic level understanding –</a:t>
            </a:r>
            <a:br>
              <a:rPr lang="en-US" sz="2000" dirty="0">
                <a:solidFill>
                  <a:prstClr val="black"/>
                </a:solidFill>
                <a:ea typeface="+mn-ea"/>
              </a:rPr>
            </a:br>
            <a:r>
              <a:rPr lang="en-US" sz="2000" dirty="0">
                <a:solidFill>
                  <a:prstClr val="black"/>
                </a:solidFill>
                <a:ea typeface="+mn-ea"/>
              </a:rPr>
              <a:t>Light to electrical energy conversion using dye molecules</a:t>
            </a:r>
            <a:endParaRPr lang="en-US" sz="2000" dirty="0"/>
          </a:p>
        </p:txBody>
      </p:sp>
      <p:pic>
        <p:nvPicPr>
          <p:cNvPr id="39" name="Picture 1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1384877">
            <a:off x="3174772" y="2171201"/>
            <a:ext cx="1270538" cy="1412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0" name="Picture 39"/>
          <p:cNvPicPr>
            <a:picLocks noChangeAspect="1"/>
          </p:cNvPicPr>
          <p:nvPr/>
        </p:nvPicPr>
        <p:blipFill>
          <a:blip r:embed="rId8"/>
          <a:stretch>
            <a:fillRect/>
          </a:stretch>
        </p:blipFill>
        <p:spPr>
          <a:xfrm>
            <a:off x="7884368" y="2204864"/>
            <a:ext cx="1090982" cy="1284774"/>
          </a:xfrm>
          <a:prstGeom prst="rect">
            <a:avLst/>
          </a:prstGeom>
        </p:spPr>
      </p:pic>
      <p:pic>
        <p:nvPicPr>
          <p:cNvPr id="41" name="Picture 40"/>
          <p:cNvPicPr>
            <a:picLocks noChangeAspect="1"/>
          </p:cNvPicPr>
          <p:nvPr/>
        </p:nvPicPr>
        <p:blipFill rotWithShape="1">
          <a:blip r:embed="rId9" cstate="screen">
            <a:extLst>
              <a:ext uri="{28A0092B-C50C-407E-A947-70E740481C1C}">
                <a14:useLocalDpi xmlns:a14="http://schemas.microsoft.com/office/drawing/2010/main"/>
              </a:ext>
            </a:extLst>
          </a:blip>
          <a:srcRect l="43309" t="13555" r="27411" b="53955"/>
          <a:stretch/>
        </p:blipFill>
        <p:spPr>
          <a:xfrm rot="5127758">
            <a:off x="5702553" y="2001008"/>
            <a:ext cx="1939535" cy="1603962"/>
          </a:xfrm>
          <a:prstGeom prst="rect">
            <a:avLst/>
          </a:prstGeom>
        </p:spPr>
      </p:pic>
      <p:sp>
        <p:nvSpPr>
          <p:cNvPr id="42" name="TextBox 41"/>
          <p:cNvSpPr txBox="1"/>
          <p:nvPr/>
        </p:nvSpPr>
        <p:spPr>
          <a:xfrm>
            <a:off x="395536" y="3769876"/>
            <a:ext cx="848284" cy="523220"/>
          </a:xfrm>
          <a:prstGeom prst="rect">
            <a:avLst/>
          </a:prstGeom>
          <a:solidFill>
            <a:srgbClr val="FF0000"/>
          </a:solidFill>
          <a:effectLst>
            <a:outerShdw blurRad="50800" dist="38100" dir="2700000" algn="tl" rotWithShape="0">
              <a:prstClr val="black">
                <a:alpha val="40000"/>
              </a:prstClr>
            </a:outerShdw>
          </a:effectLst>
        </p:spPr>
        <p:txBody>
          <a:bodyPr wrap="none" rtlCol="0">
            <a:spAutoFit/>
          </a:bodyPr>
          <a:lstStyle/>
          <a:p>
            <a:r>
              <a:rPr lang="en-US" sz="1400" dirty="0">
                <a:solidFill>
                  <a:schemeClr val="bg1"/>
                </a:solidFill>
              </a:rPr>
              <a:t>MODEL </a:t>
            </a:r>
          </a:p>
          <a:p>
            <a:r>
              <a:rPr lang="en-US" sz="1400" dirty="0">
                <a:solidFill>
                  <a:schemeClr val="bg1"/>
                </a:solidFill>
              </a:rPr>
              <a:t>SYSTEMS</a:t>
            </a:r>
          </a:p>
        </p:txBody>
      </p:sp>
      <p:sp>
        <p:nvSpPr>
          <p:cNvPr id="43" name="TextBox 42"/>
          <p:cNvSpPr txBox="1"/>
          <p:nvPr/>
        </p:nvSpPr>
        <p:spPr>
          <a:xfrm>
            <a:off x="7812360" y="3769876"/>
            <a:ext cx="848284" cy="523220"/>
          </a:xfrm>
          <a:prstGeom prst="rect">
            <a:avLst/>
          </a:prstGeom>
          <a:solidFill>
            <a:srgbClr val="008000"/>
          </a:solidFill>
          <a:ln>
            <a:noFill/>
          </a:ln>
          <a:effectLst>
            <a:outerShdw blurRad="50800" dist="38100" dir="2700000" algn="tl" rotWithShape="0">
              <a:prstClr val="black">
                <a:alpha val="40000"/>
              </a:prstClr>
            </a:outerShdw>
          </a:effectLst>
        </p:spPr>
        <p:txBody>
          <a:bodyPr wrap="none" rtlCol="0">
            <a:spAutoFit/>
          </a:bodyPr>
          <a:lstStyle/>
          <a:p>
            <a:r>
              <a:rPr lang="en-US" sz="1400" dirty="0">
                <a:solidFill>
                  <a:srgbClr val="FFFFFF"/>
                </a:solidFill>
              </a:rPr>
              <a:t>REAL</a:t>
            </a:r>
          </a:p>
          <a:p>
            <a:r>
              <a:rPr lang="en-US" sz="1400" dirty="0">
                <a:solidFill>
                  <a:srgbClr val="FFFFFF"/>
                </a:solidFill>
              </a:rPr>
              <a:t>SYSTEMS</a:t>
            </a:r>
          </a:p>
        </p:txBody>
      </p:sp>
      <p:pic>
        <p:nvPicPr>
          <p:cNvPr id="44" name="Picture 43"/>
          <p:cNvPicPr>
            <a:picLocks noChangeAspect="1"/>
          </p:cNvPicPr>
          <p:nvPr/>
        </p:nvPicPr>
        <p:blipFill rotWithShape="1">
          <a:blip r:embed="rId10" cstate="screen">
            <a:extLst>
              <a:ext uri="{28A0092B-C50C-407E-A947-70E740481C1C}">
                <a14:useLocalDpi xmlns:a14="http://schemas.microsoft.com/office/drawing/2010/main"/>
              </a:ext>
            </a:extLst>
          </a:blip>
          <a:srcRect l="29118" t="29880" r="14114" b="22718"/>
          <a:stretch/>
        </p:blipFill>
        <p:spPr>
          <a:xfrm rot="5400000">
            <a:off x="487899" y="2400533"/>
            <a:ext cx="864094" cy="904804"/>
          </a:xfrm>
          <a:prstGeom prst="rect">
            <a:avLst/>
          </a:prstGeom>
        </p:spPr>
      </p:pic>
      <p:pic>
        <p:nvPicPr>
          <p:cNvPr id="45" name="Picture 44"/>
          <p:cNvPicPr>
            <a:picLocks noChangeAspect="1"/>
          </p:cNvPicPr>
          <p:nvPr/>
        </p:nvPicPr>
        <p:blipFill rotWithShape="1">
          <a:blip r:embed="rId11" cstate="screen">
            <a:extLst>
              <a:ext uri="{28A0092B-C50C-407E-A947-70E740481C1C}">
                <a14:useLocalDpi xmlns:a14="http://schemas.microsoft.com/office/drawing/2010/main"/>
              </a:ext>
            </a:extLst>
          </a:blip>
          <a:srcRect l="3241" t="38843" b="5778"/>
          <a:stretch/>
        </p:blipFill>
        <p:spPr>
          <a:xfrm>
            <a:off x="1403648" y="2420888"/>
            <a:ext cx="1286965" cy="862778"/>
          </a:xfrm>
          <a:prstGeom prst="rect">
            <a:avLst/>
          </a:prstGeom>
        </p:spPr>
      </p:pic>
      <p:pic>
        <p:nvPicPr>
          <p:cNvPr id="46" name="Picture 29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72000" y="1700808"/>
            <a:ext cx="1167566" cy="2095071"/>
          </a:xfrm>
          <a:prstGeom prst="rect">
            <a:avLst/>
          </a:prstGeom>
          <a:noFill/>
          <a:ln w="9525">
            <a:noFill/>
            <a:miter lim="800000"/>
            <a:headEnd/>
            <a:tailEnd/>
          </a:ln>
        </p:spPr>
      </p:pic>
      <p:sp>
        <p:nvSpPr>
          <p:cNvPr id="47" name="Rectangle 46"/>
          <p:cNvSpPr/>
          <p:nvPr/>
        </p:nvSpPr>
        <p:spPr>
          <a:xfrm>
            <a:off x="1331640" y="1700808"/>
            <a:ext cx="3168352" cy="1944216"/>
          </a:xfrm>
          <a:prstGeom prst="rect">
            <a:avLst/>
          </a:prstGeom>
          <a:noFill/>
          <a:ln w="666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131840" y="1700808"/>
            <a:ext cx="2592288" cy="1944216"/>
          </a:xfrm>
          <a:prstGeom prst="rect">
            <a:avLst/>
          </a:prstGeom>
          <a:noFill/>
          <a:ln w="66675">
            <a:solidFill>
              <a:srgbClr val="FFF70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5940152" y="1700808"/>
            <a:ext cx="1584176" cy="2016224"/>
          </a:xfrm>
          <a:prstGeom prst="rect">
            <a:avLst/>
          </a:prstGeom>
          <a:noFill/>
          <a:ln w="66675">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a:off x="1763688" y="4149080"/>
            <a:ext cx="20162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5364088" y="4149080"/>
            <a:ext cx="201622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211960" y="3789040"/>
            <a:ext cx="902811" cy="523220"/>
          </a:xfrm>
          <a:prstGeom prst="rect">
            <a:avLst/>
          </a:prstGeom>
          <a:solidFill>
            <a:srgbClr val="FFFF00"/>
          </a:solidFill>
          <a:ln>
            <a:noFill/>
          </a:ln>
          <a:effectLst>
            <a:outerShdw blurRad="50800" dist="38100" dir="2700000" algn="tl" rotWithShape="0">
              <a:prstClr val="black">
                <a:alpha val="40000"/>
              </a:prstClr>
            </a:outerShdw>
          </a:effectLst>
        </p:spPr>
        <p:txBody>
          <a:bodyPr wrap="none" rtlCol="0">
            <a:spAutoFit/>
          </a:bodyPr>
          <a:lstStyle/>
          <a:p>
            <a:r>
              <a:rPr lang="en-US" sz="1400" dirty="0"/>
              <a:t>COMPLEX</a:t>
            </a:r>
          </a:p>
          <a:p>
            <a:r>
              <a:rPr lang="en-US" sz="1400" dirty="0"/>
              <a:t>SYSTEMS</a:t>
            </a:r>
          </a:p>
        </p:txBody>
      </p:sp>
      <p:sp>
        <p:nvSpPr>
          <p:cNvPr id="53" name="Rectangle 52"/>
          <p:cNvSpPr/>
          <p:nvPr/>
        </p:nvSpPr>
        <p:spPr>
          <a:xfrm>
            <a:off x="179512" y="4509120"/>
            <a:ext cx="2592288" cy="2348880"/>
          </a:xfrm>
          <a:prstGeom prst="rect">
            <a:avLst/>
          </a:prstGeom>
          <a:noFill/>
          <a:ln w="666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987824" y="4725144"/>
            <a:ext cx="2160240" cy="1944216"/>
          </a:xfrm>
          <a:prstGeom prst="rect">
            <a:avLst/>
          </a:prstGeom>
          <a:noFill/>
          <a:ln w="66675">
            <a:solidFill>
              <a:srgbClr val="FFF70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5364088" y="4653136"/>
            <a:ext cx="1584176" cy="2016224"/>
          </a:xfrm>
          <a:prstGeom prst="rect">
            <a:avLst/>
          </a:prstGeom>
          <a:noFill/>
          <a:ln w="66675">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12455" y="1268760"/>
            <a:ext cx="1510149" cy="369332"/>
          </a:xfrm>
          <a:prstGeom prst="rect">
            <a:avLst/>
          </a:prstGeom>
          <a:noFill/>
        </p:spPr>
        <p:txBody>
          <a:bodyPr wrap="none" rtlCol="0">
            <a:spAutoFit/>
          </a:bodyPr>
          <a:lstStyle/>
          <a:p>
            <a:r>
              <a:rPr lang="en-US" dirty="0"/>
              <a:t>Valence levels</a:t>
            </a:r>
          </a:p>
        </p:txBody>
      </p:sp>
      <p:sp>
        <p:nvSpPr>
          <p:cNvPr id="26" name="TextBox 25"/>
          <p:cNvSpPr txBox="1"/>
          <p:nvPr/>
        </p:nvSpPr>
        <p:spPr>
          <a:xfrm rot="19640179">
            <a:off x="8684" y="613946"/>
            <a:ext cx="1150600" cy="369332"/>
          </a:xfrm>
          <a:prstGeom prst="rect">
            <a:avLst/>
          </a:prstGeom>
          <a:noFill/>
        </p:spPr>
        <p:txBody>
          <a:bodyPr wrap="none" rtlCol="0">
            <a:spAutoFit/>
          </a:bodyPr>
          <a:lstStyle/>
          <a:p>
            <a:r>
              <a:rPr lang="en-US" dirty="0"/>
              <a:t>Example 1</a:t>
            </a:r>
          </a:p>
        </p:txBody>
      </p:sp>
      <p:pic>
        <p:nvPicPr>
          <p:cNvPr id="27" name="Picture 26">
            <a:extLst>
              <a:ext uri="{FF2B5EF4-FFF2-40B4-BE49-F238E27FC236}">
                <a16:creationId xmlns:a16="http://schemas.microsoft.com/office/drawing/2014/main" id="{E5068A19-E3EB-414F-99E7-15D4E3A7AC4A}"/>
              </a:ext>
            </a:extLst>
          </p:cNvPr>
          <p:cNvPicPr>
            <a:picLocks noChangeAspect="1"/>
          </p:cNvPicPr>
          <p:nvPr/>
        </p:nvPicPr>
        <p:blipFill rotWithShape="1">
          <a:blip r:embed="rId13">
            <a:alphaModFix amt="74000"/>
            <a:extLst>
              <a:ext uri="{BEBA8EAE-BF5A-486C-A8C5-ECC9F3942E4B}">
                <a14:imgProps xmlns:a14="http://schemas.microsoft.com/office/drawing/2010/main">
                  <a14:imgLayer r:embed="rId14">
                    <a14:imgEffect>
                      <a14:sharpenSoften amount="7000"/>
                    </a14:imgEffect>
                    <a14:imgEffect>
                      <a14:brightnessContrast contrast="40000"/>
                    </a14:imgEffect>
                  </a14:imgLayer>
                </a14:imgProps>
              </a:ext>
            </a:extLst>
          </a:blip>
          <a:srcRect l="15652" r="11300"/>
          <a:stretch/>
        </p:blipFill>
        <p:spPr>
          <a:xfrm>
            <a:off x="1331639" y="4593913"/>
            <a:ext cx="792089" cy="843186"/>
          </a:xfrm>
          <a:prstGeom prst="rect">
            <a:avLst/>
          </a:prstGeom>
        </p:spPr>
      </p:pic>
    </p:spTree>
    <p:extLst>
      <p:ext uri="{BB962C8B-B14F-4D97-AF65-F5344CB8AC3E}">
        <p14:creationId xmlns:p14="http://schemas.microsoft.com/office/powerpoint/2010/main" val="1696371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F075E-77CB-C84D-B68F-465F9EEC0094}"/>
              </a:ext>
            </a:extLst>
          </p:cNvPr>
          <p:cNvSpPr>
            <a:spLocks noGrp="1"/>
          </p:cNvSpPr>
          <p:nvPr>
            <p:ph type="title"/>
          </p:nvPr>
        </p:nvSpPr>
        <p:spPr/>
        <p:txBody>
          <a:bodyPr/>
          <a:lstStyle/>
          <a:p>
            <a:endParaRPr lang="sv-SE"/>
          </a:p>
        </p:txBody>
      </p:sp>
      <p:pic>
        <p:nvPicPr>
          <p:cNvPr id="4" name="Picture 3">
            <a:extLst>
              <a:ext uri="{FF2B5EF4-FFF2-40B4-BE49-F238E27FC236}">
                <a16:creationId xmlns:a16="http://schemas.microsoft.com/office/drawing/2014/main" id="{BB9BBE46-AD16-BB46-85DB-92072AF74836}"/>
              </a:ext>
            </a:extLst>
          </p:cNvPr>
          <p:cNvPicPr>
            <a:picLocks noChangeAspect="1" noChangeArrowheads="1"/>
          </p:cNvPicPr>
          <p:nvPr/>
        </p:nvPicPr>
        <p:blipFill>
          <a:blip r:embed="rId2"/>
          <a:srcRect t="32003"/>
          <a:stretch>
            <a:fillRect/>
          </a:stretch>
        </p:blipFill>
        <p:spPr bwMode="auto">
          <a:xfrm>
            <a:off x="4788024" y="1938523"/>
            <a:ext cx="3059301" cy="2773661"/>
          </a:xfrm>
          <a:prstGeom prst="rect">
            <a:avLst/>
          </a:prstGeom>
          <a:noFill/>
          <a:ln w="9525">
            <a:noFill/>
            <a:miter lim="800000"/>
            <a:headEnd/>
            <a:tailEnd/>
          </a:ln>
        </p:spPr>
      </p:pic>
      <p:pic>
        <p:nvPicPr>
          <p:cNvPr id="8" name="Picture 7">
            <a:extLst>
              <a:ext uri="{FF2B5EF4-FFF2-40B4-BE49-F238E27FC236}">
                <a16:creationId xmlns:a16="http://schemas.microsoft.com/office/drawing/2014/main" id="{57D038CB-F9D6-EC46-B581-63C7DB28F726}"/>
              </a:ext>
            </a:extLst>
          </p:cNvPr>
          <p:cNvPicPr>
            <a:picLocks noChangeAspect="1"/>
          </p:cNvPicPr>
          <p:nvPr/>
        </p:nvPicPr>
        <p:blipFill>
          <a:blip r:embed="rId3"/>
          <a:stretch>
            <a:fillRect/>
          </a:stretch>
        </p:blipFill>
        <p:spPr>
          <a:xfrm>
            <a:off x="539552" y="1840923"/>
            <a:ext cx="3151196" cy="2871261"/>
          </a:xfrm>
          <a:prstGeom prst="rect">
            <a:avLst/>
          </a:prstGeom>
        </p:spPr>
      </p:pic>
      <p:sp>
        <p:nvSpPr>
          <p:cNvPr id="9" name="TextBox 8">
            <a:extLst>
              <a:ext uri="{FF2B5EF4-FFF2-40B4-BE49-F238E27FC236}">
                <a16:creationId xmlns:a16="http://schemas.microsoft.com/office/drawing/2014/main" id="{E21A217A-9793-0A45-8772-5252FF818CF0}"/>
              </a:ext>
            </a:extLst>
          </p:cNvPr>
          <p:cNvSpPr txBox="1"/>
          <p:nvPr/>
        </p:nvSpPr>
        <p:spPr>
          <a:xfrm>
            <a:off x="1403648" y="5517232"/>
            <a:ext cx="5876545" cy="369332"/>
          </a:xfrm>
          <a:prstGeom prst="rect">
            <a:avLst/>
          </a:prstGeom>
          <a:noFill/>
        </p:spPr>
        <p:txBody>
          <a:bodyPr wrap="none" rtlCol="0">
            <a:spAutoFit/>
          </a:bodyPr>
          <a:lstStyle/>
          <a:p>
            <a:r>
              <a:rPr lang="en-GB" dirty="0"/>
              <a:t>+ an </a:t>
            </a:r>
            <a:r>
              <a:rPr lang="en-GB" dirty="0" err="1"/>
              <a:t>undulator</a:t>
            </a:r>
            <a:r>
              <a:rPr lang="en-GB" dirty="0"/>
              <a:t> giving a lifetime in the storage ring of an hour</a:t>
            </a:r>
          </a:p>
        </p:txBody>
      </p:sp>
    </p:spTree>
    <p:extLst>
      <p:ext uri="{BB962C8B-B14F-4D97-AF65-F5344CB8AC3E}">
        <p14:creationId xmlns:p14="http://schemas.microsoft.com/office/powerpoint/2010/main" val="4271643151"/>
      </p:ext>
    </p:extLst>
  </p:cSld>
  <p:clrMapOvr>
    <a:masterClrMapping/>
  </p:clrMapOvr>
</p:sld>
</file>

<file path=ppt/theme/theme1.xml><?xml version="1.0" encoding="utf-8"?>
<a:theme xmlns:a="http://schemas.openxmlformats.org/drawingml/2006/main" name="UU Guldka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UU Guldkant</Template>
  <TotalTime>16277</TotalTime>
  <Words>4514</Words>
  <Application>Microsoft Macintosh PowerPoint</Application>
  <PresentationFormat>On-screen Show (4:3)</PresentationFormat>
  <Paragraphs>863</Paragraphs>
  <Slides>43</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 Unicode MS</vt:lpstr>
      <vt:lpstr>ＭＳ Ｐゴシック</vt:lpstr>
      <vt:lpstr>Arial</vt:lpstr>
      <vt:lpstr>Berling</vt:lpstr>
      <vt:lpstr>Calibri</vt:lpstr>
      <vt:lpstr>Symbol</vt:lpstr>
      <vt:lpstr>Times</vt:lpstr>
      <vt:lpstr>Times New Roman</vt:lpstr>
      <vt:lpstr>Wingdings 2</vt:lpstr>
      <vt:lpstr>UU Guldkant</vt:lpstr>
      <vt:lpstr>Håkan Rensmo</vt:lpstr>
      <vt:lpstr>Molecular  and Condensed Matter Physics </vt:lpstr>
      <vt:lpstr>Molecular  and Condensed Matter Physics </vt:lpstr>
      <vt:lpstr>X-ray based methodology Our main current development projects  </vt:lpstr>
      <vt:lpstr>Solar Cell Materials</vt:lpstr>
      <vt:lpstr>Electron spectroscopy of solar cell materials</vt:lpstr>
      <vt:lpstr>Example on atomic level understanding – Light to electrical energy conversion using dye molecules</vt:lpstr>
      <vt:lpstr>Example on atomic level understanding – Light to electrical energy conversion using dye molecules</vt:lpstr>
      <vt:lpstr>PowerPoint Presentation</vt:lpstr>
      <vt:lpstr>PowerPoint Presentation</vt:lpstr>
      <vt:lpstr>PES (XPS), Y-axis</vt:lpstr>
      <vt:lpstr>PES (XPS), Y-axis</vt:lpstr>
      <vt:lpstr>Example on atomic level understanding – Light to electrical energy conversion using dye molecules</vt:lpstr>
      <vt:lpstr>Example on atomic level understanding – Light to electrical energy conversion using dye molecules</vt:lpstr>
      <vt:lpstr>Example on atomic level understanding – Light to electrical energy conversion using dye molecules</vt:lpstr>
      <vt:lpstr>Electron spectroscopy of solar cell materials</vt:lpstr>
      <vt:lpstr>Synthesis</vt:lpstr>
      <vt:lpstr>PowerPoint Presentation</vt:lpstr>
      <vt:lpstr>TiO2/ CH3NH3PbI3  band alignment</vt:lpstr>
      <vt:lpstr>XPS gives  Partial DOS (not DOS)</vt:lpstr>
      <vt:lpstr>PowerPoint Presentation</vt:lpstr>
      <vt:lpstr>PowerPoint Presentation</vt:lpstr>
      <vt:lpstr>efficient luminescence=high PV efficienccy</vt:lpstr>
      <vt:lpstr>PES measurements with  laser illumination</vt:lpstr>
      <vt:lpstr>Following moving atoms/charges Light induced changes</vt:lpstr>
      <vt:lpstr>Energy shift, intensity changes and  metallic lead</vt:lpstr>
      <vt:lpstr>Energy shift, intensity changes and  metallic lead</vt:lpstr>
      <vt:lpstr>Following moving electrons</vt:lpstr>
      <vt:lpstr>Time-resolved photoelectron spectroscopy </vt:lpstr>
      <vt:lpstr>First results</vt:lpstr>
      <vt:lpstr>PowerPoint Presentation</vt:lpstr>
      <vt:lpstr>First results</vt:lpstr>
      <vt:lpstr>Example on atomic level understanding  Next generation – perovskite solar cells</vt:lpstr>
      <vt:lpstr>Following atoms/charges  Voltage induced changes</vt:lpstr>
      <vt:lpstr>X-ray based methodology Our main current development projects  </vt:lpstr>
      <vt:lpstr>PowerPoint Presentation</vt:lpstr>
      <vt:lpstr>PowerPoint Presentation</vt:lpstr>
      <vt:lpstr>Future - Foundation X-ray based methodology Our main current development projects  </vt:lpstr>
      <vt:lpstr>PowerPoint Presentation</vt:lpstr>
      <vt:lpstr>PowerPoint Presentation</vt:lpstr>
      <vt:lpstr>X-ray based methodology Our main current development projects  </vt:lpstr>
      <vt:lpstr>Electrode-solvent interface</vt:lpstr>
      <vt:lpstr>Electrode-solvent interface</vt:lpstr>
    </vt:vector>
  </TitlesOfParts>
  <Company>Engelska parken</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Josefin Svensson</dc:creator>
  <cp:lastModifiedBy>Microsoft Office User</cp:lastModifiedBy>
  <cp:revision>354</cp:revision>
  <cp:lastPrinted>2018-03-05T13:53:48Z</cp:lastPrinted>
  <dcterms:created xsi:type="dcterms:W3CDTF">2013-08-22T05:59:05Z</dcterms:created>
  <dcterms:modified xsi:type="dcterms:W3CDTF">2018-04-11T19:17:25Z</dcterms:modified>
</cp:coreProperties>
</file>