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8" r:id="rId3"/>
    <p:sldId id="279" r:id="rId4"/>
    <p:sldId id="271" r:id="rId5"/>
    <p:sldId id="281" r:id="rId6"/>
    <p:sldId id="339" r:id="rId7"/>
    <p:sldId id="340" r:id="rId8"/>
    <p:sldId id="311" r:id="rId9"/>
    <p:sldId id="266" r:id="rId10"/>
    <p:sldId id="342" r:id="rId11"/>
    <p:sldId id="322" r:id="rId12"/>
    <p:sldId id="352" r:id="rId13"/>
    <p:sldId id="284" r:id="rId14"/>
    <p:sldId id="313" r:id="rId15"/>
    <p:sldId id="319" r:id="rId16"/>
    <p:sldId id="317" r:id="rId17"/>
    <p:sldId id="334" r:id="rId18"/>
    <p:sldId id="336" r:id="rId19"/>
    <p:sldId id="324" r:id="rId20"/>
    <p:sldId id="326" r:id="rId21"/>
    <p:sldId id="330" r:id="rId22"/>
    <p:sldId id="333" r:id="rId23"/>
    <p:sldId id="343" r:id="rId24"/>
    <p:sldId id="345" r:id="rId25"/>
    <p:sldId id="346" r:id="rId26"/>
    <p:sldId id="347" r:id="rId27"/>
    <p:sldId id="348" r:id="rId28"/>
    <p:sldId id="349" r:id="rId29"/>
    <p:sldId id="350" r:id="rId30"/>
    <p:sldId id="354" r:id="rId31"/>
    <p:sldId id="356" r:id="rId32"/>
    <p:sldId id="355" r:id="rId33"/>
    <p:sldId id="35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ey Vorozhtsov" initials="A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90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wmf"/><Relationship Id="rId1" Type="http://schemas.openxmlformats.org/officeDocument/2006/relationships/image" Target="../media/image37.emf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64454-2D98-4DB5-9707-78D2A3C6F28A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B8A93-34C5-4269-A91F-E9485DF4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4F4AD-4B03-484B-8359-E6603AC46D11}" type="slidenum">
              <a:rPr lang="en-GB" altLang="sv-SE"/>
              <a:pPr/>
              <a:t>5</a:t>
            </a:fld>
            <a:endParaRPr lang="en-GB" altLang="sv-SE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sv-S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54F8C4-AD55-4BEF-A626-87159E72C725}" type="slidenum">
              <a:rPr lang="en-GB" altLang="sv-SE"/>
              <a:pPr/>
              <a:t>13</a:t>
            </a:fld>
            <a:endParaRPr lang="en-GB" altLang="sv-SE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sv-S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CEE3D-254B-479A-BFC8-13889702BCA1}" type="slidenum">
              <a:rPr lang="en-GB" altLang="sv-SE"/>
              <a:pPr/>
              <a:t>17</a:t>
            </a:fld>
            <a:endParaRPr lang="en-GB" altLang="sv-SE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92239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7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0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AE71B97-D87F-44B8-8CD3-9B176AB8DF08}" type="slidenum">
              <a:rPr lang="en-GB" altLang="sv-SE"/>
              <a:pPr/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914562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sv-S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sv-S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83FA99C-3E69-4041-A73A-B77273D7157B}" type="slidenum">
              <a:rPr lang="en-GB" altLang="sv-SE"/>
              <a:pPr/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25313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1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44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1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8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0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3A575-72BB-4742-8AEA-02126DE9B43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6CB7D-657B-4F48-8A07-FFAEC267E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44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1.e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3.emf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40.emf"/><Relationship Id="rId19" Type="http://schemas.openxmlformats.org/officeDocument/2006/relationships/oleObject" Target="../embeddings/oleObject13.bin"/><Relationship Id="rId4" Type="http://schemas.openxmlformats.org/officeDocument/2006/relationships/image" Target="../media/image37.e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8.png"/><Relationship Id="rId4" Type="http://schemas.openxmlformats.org/officeDocument/2006/relationships/image" Target="../media/image45.wmf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70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wmf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Normal Conducting magnets for particle </a:t>
            </a:r>
            <a:r>
              <a:rPr lang="en-US" sz="4000" dirty="0" smtClean="0"/>
              <a:t>accelerators</a:t>
            </a:r>
            <a:br>
              <a:rPr lang="en-US" sz="4000" dirty="0" smtClean="0"/>
            </a:br>
            <a:r>
              <a:rPr lang="en-US" sz="4000" dirty="0" smtClean="0"/>
              <a:t>Part I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A. Vorozhtsov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3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190500"/>
            <a:ext cx="7886700" cy="483437"/>
          </a:xfrm>
        </p:spPr>
        <p:txBody>
          <a:bodyPr>
            <a:normAutofit fontScale="90000"/>
          </a:bodyPr>
          <a:lstStyle/>
          <a:p>
            <a:r>
              <a:rPr lang="en-GB" altLang="en-US" sz="3200" dirty="0" smtClean="0"/>
              <a:t>Ideal </a:t>
            </a:r>
            <a:r>
              <a:rPr lang="en-GB" altLang="en-US" sz="3200" dirty="0"/>
              <a:t>pole shape</a:t>
            </a:r>
            <a:endParaRPr lang="en-US" sz="3200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1950" y="734309"/>
            <a:ext cx="806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400" dirty="0"/>
              <a:t>Flux is normal to a ferromagnetic surface with infinite </a:t>
            </a:r>
            <a:r>
              <a:rPr lang="en-GB" altLang="en-US" sz="2400" dirty="0">
                <a:sym typeface="Symbol" pitchFamily="18" charset="2"/>
              </a:rPr>
              <a:t></a:t>
            </a:r>
            <a:r>
              <a:rPr lang="en-GB" altLang="en-US" sz="2400" dirty="0"/>
              <a:t>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50850" y="3305510"/>
            <a:ext cx="7669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400" dirty="0"/>
              <a:t>Flux is normal to lines of scalar potential, (</a:t>
            </a:r>
            <a:r>
              <a:rPr lang="en-GB" altLang="en-US" sz="2400" b="1" dirty="0"/>
              <a:t>B</a:t>
            </a:r>
            <a:r>
              <a:rPr lang="en-GB" altLang="en-US" sz="2400" dirty="0"/>
              <a:t> = - </a:t>
            </a:r>
            <a:r>
              <a:rPr lang="en-GB" altLang="en-US" sz="2400" b="1" dirty="0">
                <a:sym typeface="Symbol" pitchFamily="18" charset="2"/>
              </a:rPr>
              <a:t></a:t>
            </a:r>
            <a:r>
              <a:rPr lang="en-GB" altLang="en-US" sz="2400" dirty="0">
                <a:sym typeface="Symbol" pitchFamily="18" charset="2"/>
              </a:rPr>
              <a:t>);</a:t>
            </a:r>
            <a:endParaRPr lang="en-GB" altLang="en-US" sz="24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361950" y="1340734"/>
            <a:ext cx="3503613" cy="1428750"/>
            <a:chOff x="1187450" y="2349500"/>
            <a:chExt cx="3503613" cy="1428750"/>
          </a:xfrm>
        </p:grpSpPr>
        <p:sp>
          <p:nvSpPr>
            <p:cNvPr id="6" name="Line 17"/>
            <p:cNvSpPr>
              <a:spLocks noChangeShapeType="1"/>
            </p:cNvSpPr>
            <p:nvPr/>
          </p:nvSpPr>
          <p:spPr bwMode="auto">
            <a:xfrm flipV="1">
              <a:off x="3240088" y="2997200"/>
              <a:ext cx="0" cy="252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8"/>
            <p:cNvSpPr>
              <a:spLocks noChangeShapeType="1"/>
            </p:cNvSpPr>
            <p:nvPr/>
          </p:nvSpPr>
          <p:spPr bwMode="auto">
            <a:xfrm flipH="1">
              <a:off x="2232025" y="3068638"/>
              <a:ext cx="323850" cy="36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rc 19"/>
            <p:cNvSpPr>
              <a:spLocks/>
            </p:cNvSpPr>
            <p:nvPr/>
          </p:nvSpPr>
          <p:spPr bwMode="auto">
            <a:xfrm flipV="1">
              <a:off x="1692275" y="23495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20"/>
            <p:cNvSpPr>
              <a:spLocks noChangeShapeType="1"/>
            </p:cNvSpPr>
            <p:nvPr/>
          </p:nvSpPr>
          <p:spPr bwMode="auto">
            <a:xfrm flipV="1">
              <a:off x="2303463" y="3284538"/>
              <a:ext cx="323850" cy="365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3203575" y="2420938"/>
              <a:ext cx="9366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400">
                  <a:latin typeface="Symbol" pitchFamily="18" charset="2"/>
                  <a:sym typeface="Symbol" pitchFamily="18" charset="2"/>
                </a:rPr>
                <a:t> = 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336925" y="3321050"/>
              <a:ext cx="1116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400" dirty="0">
                  <a:latin typeface="Symbol" pitchFamily="18" charset="2"/>
                  <a:sym typeface="Symbol" pitchFamily="18" charset="2"/>
                </a:rPr>
                <a:t> = 1</a:t>
              </a:r>
            </a:p>
          </p:txBody>
        </p:sp>
        <p:sp>
          <p:nvSpPr>
            <p:cNvPr id="12" name="Arc 23"/>
            <p:cNvSpPr>
              <a:spLocks/>
            </p:cNvSpPr>
            <p:nvPr/>
          </p:nvSpPr>
          <p:spPr bwMode="auto">
            <a:xfrm flipV="1">
              <a:off x="1187450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rc 24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25"/>
            <p:cNvSpPr>
              <a:spLocks noChangeShapeType="1"/>
            </p:cNvSpPr>
            <p:nvPr/>
          </p:nvSpPr>
          <p:spPr bwMode="auto">
            <a:xfrm flipV="1">
              <a:off x="1727200" y="310515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rc 26"/>
            <p:cNvSpPr>
              <a:spLocks/>
            </p:cNvSpPr>
            <p:nvPr/>
          </p:nvSpPr>
          <p:spPr bwMode="auto">
            <a:xfrm flipV="1">
              <a:off x="1187450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rc 29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rc 30"/>
            <p:cNvSpPr>
              <a:spLocks/>
            </p:cNvSpPr>
            <p:nvPr/>
          </p:nvSpPr>
          <p:spPr bwMode="auto">
            <a:xfrm flipV="1">
              <a:off x="1187450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rc 33"/>
            <p:cNvSpPr>
              <a:spLocks/>
            </p:cNvSpPr>
            <p:nvPr/>
          </p:nvSpPr>
          <p:spPr bwMode="auto">
            <a:xfrm flipV="1">
              <a:off x="1198563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rc 34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rc 37"/>
            <p:cNvSpPr>
              <a:spLocks/>
            </p:cNvSpPr>
            <p:nvPr/>
          </p:nvSpPr>
          <p:spPr bwMode="auto">
            <a:xfrm flipV="1">
              <a:off x="1198563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rc 38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rc 41"/>
            <p:cNvSpPr>
              <a:spLocks/>
            </p:cNvSpPr>
            <p:nvPr/>
          </p:nvSpPr>
          <p:spPr bwMode="auto">
            <a:xfrm flipV="1">
              <a:off x="1198563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rc 42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Arc 45"/>
            <p:cNvSpPr>
              <a:spLocks/>
            </p:cNvSpPr>
            <p:nvPr/>
          </p:nvSpPr>
          <p:spPr bwMode="auto">
            <a:xfrm flipV="1">
              <a:off x="1198563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rc 46"/>
            <p:cNvSpPr>
              <a:spLocks/>
            </p:cNvSpPr>
            <p:nvPr/>
          </p:nvSpPr>
          <p:spPr bwMode="auto">
            <a:xfrm flipV="1">
              <a:off x="1692275" y="23495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rc 47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rc 50"/>
            <p:cNvSpPr>
              <a:spLocks/>
            </p:cNvSpPr>
            <p:nvPr/>
          </p:nvSpPr>
          <p:spPr bwMode="auto">
            <a:xfrm flipV="1">
              <a:off x="1198563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51"/>
            <p:cNvSpPr>
              <a:spLocks noChangeShapeType="1"/>
            </p:cNvSpPr>
            <p:nvPr/>
          </p:nvSpPr>
          <p:spPr bwMode="auto">
            <a:xfrm flipV="1">
              <a:off x="1727200" y="310515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rc 52"/>
            <p:cNvSpPr>
              <a:spLocks/>
            </p:cNvSpPr>
            <p:nvPr/>
          </p:nvSpPr>
          <p:spPr bwMode="auto">
            <a:xfrm flipV="1">
              <a:off x="1692275" y="23495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rc 53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rc 56"/>
            <p:cNvSpPr>
              <a:spLocks/>
            </p:cNvSpPr>
            <p:nvPr/>
          </p:nvSpPr>
          <p:spPr bwMode="auto">
            <a:xfrm flipV="1">
              <a:off x="1198563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57"/>
            <p:cNvSpPr>
              <a:spLocks noChangeShapeType="1"/>
            </p:cNvSpPr>
            <p:nvPr/>
          </p:nvSpPr>
          <p:spPr bwMode="auto">
            <a:xfrm flipV="1">
              <a:off x="3240088" y="2997200"/>
              <a:ext cx="0" cy="252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58"/>
            <p:cNvSpPr>
              <a:spLocks noChangeShapeType="1"/>
            </p:cNvSpPr>
            <p:nvPr/>
          </p:nvSpPr>
          <p:spPr bwMode="auto">
            <a:xfrm flipV="1">
              <a:off x="1727200" y="3105150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rc 59"/>
            <p:cNvSpPr>
              <a:spLocks/>
            </p:cNvSpPr>
            <p:nvPr/>
          </p:nvSpPr>
          <p:spPr bwMode="auto">
            <a:xfrm flipV="1">
              <a:off x="1692275" y="23495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rc 60"/>
            <p:cNvSpPr>
              <a:spLocks/>
            </p:cNvSpPr>
            <p:nvPr/>
          </p:nvSpPr>
          <p:spPr bwMode="auto">
            <a:xfrm flipV="1">
              <a:off x="1692275" y="2565400"/>
              <a:ext cx="1546225" cy="757238"/>
            </a:xfrm>
            <a:custGeom>
              <a:avLst/>
              <a:gdLst>
                <a:gd name="T0" fmla="*/ 0 w 10542"/>
                <a:gd name="T1" fmla="*/ 0 h 21600"/>
                <a:gd name="T2" fmla="*/ 2147483647 w 10542"/>
                <a:gd name="T3" fmla="*/ 2147483647 h 21600"/>
                <a:gd name="T4" fmla="*/ 0 w 1054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0542"/>
                <a:gd name="T10" fmla="*/ 0 h 21600"/>
                <a:gd name="T11" fmla="*/ 10542 w 1054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42" h="21600" fill="none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</a:path>
                <a:path w="10542" h="21600" stroke="0" extrusionOk="0">
                  <a:moveTo>
                    <a:pt x="-1" y="0"/>
                  </a:moveTo>
                  <a:cubicBezTo>
                    <a:pt x="3690" y="0"/>
                    <a:pt x="7320" y="945"/>
                    <a:pt x="10541" y="274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rc 63"/>
            <p:cNvSpPr>
              <a:spLocks/>
            </p:cNvSpPr>
            <p:nvPr/>
          </p:nvSpPr>
          <p:spPr bwMode="auto">
            <a:xfrm flipV="1">
              <a:off x="1198563" y="2636838"/>
              <a:ext cx="3492500" cy="577850"/>
            </a:xfrm>
            <a:custGeom>
              <a:avLst/>
              <a:gdLst>
                <a:gd name="T0" fmla="*/ 0 w 23776"/>
                <a:gd name="T1" fmla="*/ 2147483647 h 21600"/>
                <a:gd name="T2" fmla="*/ 2147483647 w 23776"/>
                <a:gd name="T3" fmla="*/ 2147483647 h 21600"/>
                <a:gd name="T4" fmla="*/ 2147483647 w 23776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3776"/>
                <a:gd name="T10" fmla="*/ 0 h 21600"/>
                <a:gd name="T11" fmla="*/ 23776 w 2377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776" h="21600" fill="none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</a:path>
                <a:path w="23776" h="21600" stroke="0" extrusionOk="0">
                  <a:moveTo>
                    <a:pt x="-1" y="109"/>
                  </a:moveTo>
                  <a:cubicBezTo>
                    <a:pt x="723" y="36"/>
                    <a:pt x="1449" y="-1"/>
                    <a:pt x="2176" y="0"/>
                  </a:cubicBezTo>
                  <a:cubicBezTo>
                    <a:pt x="14105" y="0"/>
                    <a:pt x="23776" y="9670"/>
                    <a:pt x="23776" y="21600"/>
                  </a:cubicBezTo>
                  <a:lnTo>
                    <a:pt x="2176" y="21600"/>
                  </a:lnTo>
                  <a:lnTo>
                    <a:pt x="-1" y="109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4575175" y="1224709"/>
            <a:ext cx="34925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curl H = 0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/>
              <a:t>therefore </a:t>
            </a:r>
            <a:r>
              <a:rPr lang="en-GB" altLang="en-US" sz="1800" dirty="0">
                <a:sym typeface="Symbol" pitchFamily="18" charset="2"/>
              </a:rPr>
              <a:t> H.ds = 0;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ym typeface="Symbol" pitchFamily="18" charset="2"/>
              </a:rPr>
              <a:t>in steel H = 0;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ym typeface="Symbol" pitchFamily="18" charset="2"/>
              </a:rPr>
              <a:t>therefore parallel H air = 0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1800" dirty="0">
                <a:sym typeface="Symbol" pitchFamily="18" charset="2"/>
              </a:rPr>
              <a:t>therefore B is normal to surface.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50850" y="3734762"/>
            <a:ext cx="8243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400" dirty="0"/>
              <a:t>So the lines of scalar potential are the perfect pole shapes!</a:t>
            </a: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1692548" y="6016745"/>
            <a:ext cx="6769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400" dirty="0"/>
              <a:t>(but these are infinitely long!)</a:t>
            </a:r>
          </a:p>
        </p:txBody>
      </p:sp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25" y="4154175"/>
            <a:ext cx="2952600" cy="190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" y="4191962"/>
            <a:ext cx="3489008" cy="174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20059" y="5748750"/>
            <a:ext cx="1234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800" dirty="0" smtClean="0">
                <a:solidFill>
                  <a:srgbClr val="FF0000"/>
                </a:solidFill>
              </a:rPr>
              <a:t>dipole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6842976" y="5765956"/>
            <a:ext cx="1234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800" dirty="0" smtClean="0">
                <a:solidFill>
                  <a:srgbClr val="FF0000"/>
                </a:solidFill>
              </a:rPr>
              <a:t>quadrupole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28728" y="380390"/>
            <a:ext cx="7886700" cy="870509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2800" b="1" dirty="0" smtClean="0"/>
              <a:t>The Practical Pole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4944" y="1130801"/>
            <a:ext cx="7886700" cy="4351338"/>
          </a:xfrm>
        </p:spPr>
        <p:txBody>
          <a:bodyPr/>
          <a:lstStyle/>
          <a:p>
            <a:pPr algn="just" eaLnBrk="1" hangingPunct="1"/>
            <a:r>
              <a:rPr lang="en-GB" altLang="en-US" sz="2400" dirty="0" smtClean="0"/>
              <a:t>Practically,  poles  are  finite,  </a:t>
            </a:r>
            <a:r>
              <a:rPr lang="en-GB" altLang="en-US" sz="2400" b="1" dirty="0" smtClean="0"/>
              <a:t>introducing  errors</a:t>
            </a:r>
            <a:r>
              <a:rPr lang="en-GB" altLang="en-US" sz="2400" dirty="0" smtClean="0"/>
              <a:t>; </a:t>
            </a:r>
          </a:p>
          <a:p>
            <a:pPr algn="just"/>
            <a:r>
              <a:rPr lang="en-GB" altLang="en-US" sz="2400" dirty="0" smtClean="0"/>
              <a:t>these appear as higher harmonics which degrade the field distribution.</a:t>
            </a:r>
          </a:p>
          <a:p>
            <a:pPr eaLnBrk="1" hangingPunct="1"/>
            <a:r>
              <a:rPr lang="en-GB" altLang="en-US" sz="2400" dirty="0" smtClean="0"/>
              <a:t>However,  the  iron  geometries  have  certain  symmetries  that  </a:t>
            </a:r>
            <a:r>
              <a:rPr lang="en-GB" altLang="en-US" sz="2400" b="1" dirty="0" smtClean="0"/>
              <a:t>restrict </a:t>
            </a:r>
            <a:r>
              <a:rPr lang="en-GB" altLang="en-US" sz="2400" dirty="0" smtClean="0"/>
              <a:t> the  nature  of  these  errors.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6139" r="4561" b="7793"/>
          <a:stretch>
            <a:fillRect/>
          </a:stretch>
        </p:blipFill>
        <p:spPr bwMode="auto">
          <a:xfrm>
            <a:off x="1116012" y="4041775"/>
            <a:ext cx="23034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2127" r="3423" b="3152"/>
          <a:stretch>
            <a:fillRect/>
          </a:stretch>
        </p:blipFill>
        <p:spPr bwMode="auto">
          <a:xfrm>
            <a:off x="5003800" y="4166134"/>
            <a:ext cx="194468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655762" y="3523854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Dipole:</a:t>
            </a: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5003800" y="3553024"/>
            <a:ext cx="2124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Quadrupole:</a:t>
            </a: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728370"/>
              </p:ext>
            </p:extLst>
          </p:nvPr>
        </p:nvGraphicFramePr>
        <p:xfrm>
          <a:off x="847953" y="3120231"/>
          <a:ext cx="731520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Equation" r:id="rId5" imgW="3619500" imgH="228600" progId="Equation.3">
                  <p:embed/>
                </p:oleObj>
              </mc:Choice>
              <mc:Fallback>
                <p:oleObj name="Equation" r:id="rId5" imgW="3619500" imgH="228600" progId="Equation.3">
                  <p:embed/>
                  <p:pic>
                    <p:nvPicPr>
                      <p:cNvPr id="645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953" y="3120231"/>
                        <a:ext cx="7315200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95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6" name="Text Box 6"/>
          <p:cNvSpPr txBox="1">
            <a:spLocks noChangeArrowheads="1"/>
          </p:cNvSpPr>
          <p:nvPr/>
        </p:nvSpPr>
        <p:spPr bwMode="auto">
          <a:xfrm>
            <a:off x="733634" y="603406"/>
            <a:ext cx="7486535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dirty="0">
                <a:cs typeface="Arial" charset="0"/>
              </a:rPr>
              <a:t>The ‘shim’ is a small, additional piece of </a:t>
            </a:r>
            <a:r>
              <a:rPr lang="en-GB" altLang="sv-SE" dirty="0" smtClean="0">
                <a:cs typeface="Arial" charset="0"/>
              </a:rPr>
              <a:t>ferromagnetic </a:t>
            </a:r>
            <a:r>
              <a:rPr lang="en-GB" altLang="sv-SE" dirty="0">
                <a:cs typeface="Arial" charset="0"/>
              </a:rPr>
              <a:t>material added on each side of the </a:t>
            </a:r>
            <a:r>
              <a:rPr lang="en-GB" altLang="sv-SE" dirty="0" smtClean="0">
                <a:cs typeface="Arial" charset="0"/>
              </a:rPr>
              <a:t>poles </a:t>
            </a:r>
            <a:r>
              <a:rPr lang="en-GB" altLang="sv-SE" dirty="0">
                <a:cs typeface="Arial" charset="0"/>
              </a:rPr>
              <a:t>– it compensates for the finite cut-off of the </a:t>
            </a:r>
            <a:r>
              <a:rPr lang="en-GB" altLang="sv-SE" dirty="0" smtClean="0">
                <a:cs typeface="Arial" charset="0"/>
              </a:rPr>
              <a:t>pole to reduce “allowed” harmonics</a:t>
            </a:r>
            <a:endParaRPr lang="en-GB" altLang="sv-SE" dirty="0">
              <a:cs typeface="Arial" charset="0"/>
            </a:endParaRPr>
          </a:p>
        </p:txBody>
      </p:sp>
      <p:pic>
        <p:nvPicPr>
          <p:cNvPr id="35329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492375"/>
            <a:ext cx="3084513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329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229225"/>
            <a:ext cx="18716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95" name="Oval 15"/>
          <p:cNvSpPr>
            <a:spLocks noChangeArrowheads="1"/>
          </p:cNvSpPr>
          <p:nvPr/>
        </p:nvSpPr>
        <p:spPr bwMode="auto">
          <a:xfrm>
            <a:off x="1763713" y="3284538"/>
            <a:ext cx="287337" cy="288925"/>
          </a:xfrm>
          <a:prstGeom prst="ellips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296" name="Line 16"/>
          <p:cNvSpPr>
            <a:spLocks noChangeShapeType="1"/>
          </p:cNvSpPr>
          <p:nvPr/>
        </p:nvSpPr>
        <p:spPr bwMode="auto">
          <a:xfrm flipV="1">
            <a:off x="1042988" y="4005263"/>
            <a:ext cx="1441450" cy="1152525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3297" name="Text Box 17"/>
          <p:cNvSpPr txBox="1">
            <a:spLocks noChangeArrowheads="1"/>
          </p:cNvSpPr>
          <p:nvPr/>
        </p:nvSpPr>
        <p:spPr bwMode="auto">
          <a:xfrm>
            <a:off x="3146051" y="5638953"/>
            <a:ext cx="863600" cy="3460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600" dirty="0"/>
              <a:t>Shims</a:t>
            </a:r>
          </a:p>
        </p:txBody>
      </p:sp>
      <p:sp>
        <p:nvSpPr>
          <p:cNvPr id="353298" name="Text Box 18"/>
          <p:cNvSpPr txBox="1">
            <a:spLocks noChangeArrowheads="1"/>
          </p:cNvSpPr>
          <p:nvPr/>
        </p:nvSpPr>
        <p:spPr bwMode="auto">
          <a:xfrm>
            <a:off x="2051050" y="3141663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N</a:t>
            </a:r>
          </a:p>
        </p:txBody>
      </p:sp>
      <p:sp>
        <p:nvSpPr>
          <p:cNvPr id="353299" name="Text Box 19"/>
          <p:cNvSpPr txBox="1">
            <a:spLocks noChangeArrowheads="1"/>
          </p:cNvSpPr>
          <p:nvPr/>
        </p:nvSpPr>
        <p:spPr bwMode="auto">
          <a:xfrm>
            <a:off x="2051050" y="38608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S</a:t>
            </a:r>
          </a:p>
        </p:txBody>
      </p:sp>
      <p:sp>
        <p:nvSpPr>
          <p:cNvPr id="353300" name="Oval 20"/>
          <p:cNvSpPr>
            <a:spLocks noChangeArrowheads="1"/>
          </p:cNvSpPr>
          <p:nvPr/>
        </p:nvSpPr>
        <p:spPr bwMode="auto">
          <a:xfrm>
            <a:off x="1763713" y="3644900"/>
            <a:ext cx="287337" cy="288925"/>
          </a:xfrm>
          <a:prstGeom prst="ellips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1" name="Oval 21"/>
          <p:cNvSpPr>
            <a:spLocks noChangeArrowheads="1"/>
          </p:cNvSpPr>
          <p:nvPr/>
        </p:nvSpPr>
        <p:spPr bwMode="auto">
          <a:xfrm>
            <a:off x="2411413" y="3716338"/>
            <a:ext cx="287337" cy="288925"/>
          </a:xfrm>
          <a:prstGeom prst="ellips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3302" name="Oval 22"/>
          <p:cNvSpPr>
            <a:spLocks noChangeArrowheads="1"/>
          </p:cNvSpPr>
          <p:nvPr/>
        </p:nvSpPr>
        <p:spPr bwMode="auto">
          <a:xfrm>
            <a:off x="2411413" y="3284538"/>
            <a:ext cx="287337" cy="288925"/>
          </a:xfrm>
          <a:prstGeom prst="ellipse">
            <a:avLst/>
          </a:prstGeom>
          <a:noFill/>
          <a:ln w="254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69" y="166534"/>
            <a:ext cx="8229600" cy="50872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Shims</a:t>
            </a:r>
            <a:endParaRPr lang="en-US" dirty="0"/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63" y="4132262"/>
            <a:ext cx="26638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1419148" y="5418136"/>
            <a:ext cx="1638605" cy="558801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4008291" y="5638952"/>
            <a:ext cx="1895074" cy="346076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28" y="2121631"/>
            <a:ext cx="3572571" cy="204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16"/>
          <p:cNvSpPr>
            <a:spLocks noChangeShapeType="1"/>
          </p:cNvSpPr>
          <p:nvPr/>
        </p:nvSpPr>
        <p:spPr bwMode="auto">
          <a:xfrm flipH="1" flipV="1">
            <a:off x="5991149" y="3644900"/>
            <a:ext cx="110477" cy="1858964"/>
          </a:xfrm>
          <a:prstGeom prst="line">
            <a:avLst/>
          </a:prstGeom>
          <a:noFill/>
          <a:ln w="254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2569" y="1521400"/>
            <a:ext cx="8132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en-US" dirty="0">
                <a:cs typeface="Times New Roman" panose="02020603050405020304" pitchFamily="18" charset="0"/>
              </a:rPr>
              <a:t>For the dipole, </a:t>
            </a:r>
            <a:r>
              <a:rPr lang="en-US" altLang="en-US" i="1" dirty="0">
                <a:cs typeface="Times New Roman" panose="02020603050405020304" pitchFamily="18" charset="0"/>
              </a:rPr>
              <a:t>N=1</a:t>
            </a:r>
            <a:r>
              <a:rPr lang="en-US" altLang="en-US" dirty="0">
                <a:cs typeface="Times New Roman" panose="02020603050405020304" pitchFamily="18" charset="0"/>
              </a:rPr>
              <a:t>, the allowed error multipoles are </a:t>
            </a:r>
            <a:r>
              <a:rPr lang="en-US" altLang="en-US" i="1" dirty="0">
                <a:cs typeface="Times New Roman" panose="02020603050405020304" pitchFamily="18" charset="0"/>
              </a:rPr>
              <a:t>n</a:t>
            </a:r>
            <a:r>
              <a:rPr lang="en-US" altLang="en-US" dirty="0">
                <a:cs typeface="Times New Roman" panose="02020603050405020304" pitchFamily="18" charset="0"/>
              </a:rPr>
              <a:t>=</a:t>
            </a:r>
            <a:r>
              <a:rPr lang="en-US" altLang="en-US" i="1" dirty="0">
                <a:cs typeface="Times New Roman" panose="02020603050405020304" pitchFamily="18" charset="0"/>
              </a:rPr>
              <a:t>3, 5, 7, 9, 11, 13, 15, …</a:t>
            </a:r>
            <a:endParaRPr lang="en-US" altLang="en-US" dirty="0">
              <a:cs typeface="Times New Roman" panose="02020603050405020304" pitchFamily="18" charset="0"/>
            </a:endParaRPr>
          </a:p>
          <a:p>
            <a:pPr lvl="1"/>
            <a:r>
              <a:rPr lang="en-US" altLang="en-US" dirty="0">
                <a:cs typeface="Times New Roman" panose="02020603050405020304" pitchFamily="18" charset="0"/>
              </a:rPr>
              <a:t>For the quadrupole, </a:t>
            </a:r>
            <a:r>
              <a:rPr lang="en-US" altLang="en-US" i="1" dirty="0">
                <a:cs typeface="Times New Roman" panose="02020603050405020304" pitchFamily="18" charset="0"/>
              </a:rPr>
              <a:t>N=2</a:t>
            </a:r>
            <a:r>
              <a:rPr lang="en-US" altLang="en-US" dirty="0">
                <a:cs typeface="Times New Roman" panose="02020603050405020304" pitchFamily="18" charset="0"/>
              </a:rPr>
              <a:t>, the allowed error multipoles are </a:t>
            </a:r>
            <a:r>
              <a:rPr lang="en-US" altLang="en-US" i="1" dirty="0">
                <a:cs typeface="Times New Roman" panose="02020603050405020304" pitchFamily="18" charset="0"/>
              </a:rPr>
              <a:t>n</a:t>
            </a:r>
            <a:r>
              <a:rPr lang="en-US" altLang="en-US" dirty="0">
                <a:cs typeface="Times New Roman" panose="02020603050405020304" pitchFamily="18" charset="0"/>
              </a:rPr>
              <a:t>=</a:t>
            </a:r>
            <a:r>
              <a:rPr lang="en-US" altLang="en-US" i="1" dirty="0">
                <a:cs typeface="Times New Roman" panose="02020603050405020304" pitchFamily="18" charset="0"/>
              </a:rPr>
              <a:t>6, 10, 14, 18, 22, …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7359650" y="4202113"/>
            <a:ext cx="403225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16" name="Rectangle 4"/>
          <p:cNvSpPr>
            <a:spLocks noChangeArrowheads="1"/>
          </p:cNvSpPr>
          <p:nvPr/>
        </p:nvSpPr>
        <p:spPr bwMode="auto">
          <a:xfrm>
            <a:off x="5813425" y="4213225"/>
            <a:ext cx="1143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17" name="Rectangle 5"/>
          <p:cNvSpPr>
            <a:spLocks noChangeArrowheads="1"/>
          </p:cNvSpPr>
          <p:nvPr/>
        </p:nvSpPr>
        <p:spPr bwMode="auto">
          <a:xfrm>
            <a:off x="6808788" y="4173538"/>
            <a:ext cx="196850" cy="3730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77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8847" r="8403" b="9990"/>
          <a:stretch>
            <a:fillRect/>
          </a:stretch>
        </p:blipFill>
        <p:spPr bwMode="auto">
          <a:xfrm>
            <a:off x="1116013" y="3500438"/>
            <a:ext cx="28225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77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0308">
            <a:off x="4860925" y="981075"/>
            <a:ext cx="22320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77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8847" r="8403" b="9990"/>
          <a:stretch>
            <a:fillRect/>
          </a:stretch>
        </p:blipFill>
        <p:spPr bwMode="auto">
          <a:xfrm rot="1768709">
            <a:off x="4932363" y="3644900"/>
            <a:ext cx="2822575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7721" name="Rectangle 9"/>
          <p:cNvSpPr>
            <a:spLocks noChangeArrowheads="1"/>
          </p:cNvSpPr>
          <p:nvPr/>
        </p:nvSpPr>
        <p:spPr bwMode="auto">
          <a:xfrm>
            <a:off x="1375153" y="339208"/>
            <a:ext cx="6264275" cy="57626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altLang="sv-SE" sz="2800" dirty="0">
                <a:solidFill>
                  <a:schemeClr val="tx1"/>
                </a:solidFill>
              </a:rPr>
              <a:t>Normal </a:t>
            </a:r>
            <a:r>
              <a:rPr lang="en-GB" altLang="sv-SE" sz="2800" dirty="0" err="1" smtClean="0">
                <a:solidFill>
                  <a:schemeClr val="tx1"/>
                </a:solidFill>
              </a:rPr>
              <a:t>Bn</a:t>
            </a:r>
            <a:r>
              <a:rPr lang="en-GB" altLang="sv-SE" sz="2800" dirty="0" smtClean="0">
                <a:solidFill>
                  <a:schemeClr val="tx1"/>
                </a:solidFill>
              </a:rPr>
              <a:t> and </a:t>
            </a:r>
            <a:r>
              <a:rPr lang="en-GB" altLang="sv-SE" sz="2800" dirty="0">
                <a:solidFill>
                  <a:schemeClr val="tx1"/>
                </a:solidFill>
              </a:rPr>
              <a:t>Skew </a:t>
            </a:r>
            <a:r>
              <a:rPr lang="en-GB" altLang="sv-SE" sz="2800" dirty="0" smtClean="0">
                <a:solidFill>
                  <a:schemeClr val="tx1"/>
                </a:solidFill>
              </a:rPr>
              <a:t>An Magnets</a:t>
            </a:r>
            <a:endParaRPr lang="en-GB" altLang="sv-SE" sz="2800" dirty="0">
              <a:solidFill>
                <a:schemeClr val="tx1"/>
              </a:solidFill>
            </a:endParaRPr>
          </a:p>
        </p:txBody>
      </p:sp>
      <p:sp>
        <p:nvSpPr>
          <p:cNvPr id="627724" name="Rectangle 12"/>
          <p:cNvSpPr>
            <a:spLocks noChangeArrowheads="1"/>
          </p:cNvSpPr>
          <p:nvPr/>
        </p:nvSpPr>
        <p:spPr bwMode="auto">
          <a:xfrm>
            <a:off x="395288" y="1196975"/>
            <a:ext cx="1296987" cy="5429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sv-SE" sz="1400"/>
              <a:t>Normal quadrupole</a:t>
            </a:r>
          </a:p>
        </p:txBody>
      </p:sp>
      <p:sp>
        <p:nvSpPr>
          <p:cNvPr id="627725" name="Rectangle 13"/>
          <p:cNvSpPr>
            <a:spLocks noChangeArrowheads="1"/>
          </p:cNvSpPr>
          <p:nvPr/>
        </p:nvSpPr>
        <p:spPr bwMode="auto">
          <a:xfrm>
            <a:off x="7092950" y="1341438"/>
            <a:ext cx="1296988" cy="5429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sv-SE" sz="1400"/>
              <a:t>Skew quadrupole</a:t>
            </a:r>
          </a:p>
        </p:txBody>
      </p:sp>
      <p:sp>
        <p:nvSpPr>
          <p:cNvPr id="627726" name="Rectangle 14"/>
          <p:cNvSpPr>
            <a:spLocks noChangeArrowheads="1"/>
          </p:cNvSpPr>
          <p:nvPr/>
        </p:nvSpPr>
        <p:spPr bwMode="auto">
          <a:xfrm>
            <a:off x="179388" y="3644900"/>
            <a:ext cx="1079500" cy="5429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sv-SE" sz="1400"/>
              <a:t>Normal sextupole</a:t>
            </a:r>
          </a:p>
        </p:txBody>
      </p:sp>
      <p:sp>
        <p:nvSpPr>
          <p:cNvPr id="627727" name="Rectangle 15"/>
          <p:cNvSpPr>
            <a:spLocks noChangeArrowheads="1"/>
          </p:cNvSpPr>
          <p:nvPr/>
        </p:nvSpPr>
        <p:spPr bwMode="auto">
          <a:xfrm>
            <a:off x="7164388" y="3357563"/>
            <a:ext cx="1152525" cy="5429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sv-SE" sz="1400"/>
              <a:t>Skew sextupole</a:t>
            </a:r>
          </a:p>
        </p:txBody>
      </p:sp>
      <p:sp>
        <p:nvSpPr>
          <p:cNvPr id="627728" name="Rectangle 16"/>
          <p:cNvSpPr>
            <a:spLocks noChangeArrowheads="1"/>
          </p:cNvSpPr>
          <p:nvPr/>
        </p:nvSpPr>
        <p:spPr bwMode="auto">
          <a:xfrm>
            <a:off x="3851275" y="1844675"/>
            <a:ext cx="1296988" cy="5429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sv-SE" sz="1400"/>
              <a:t>Rotation by 45 degrees</a:t>
            </a:r>
          </a:p>
        </p:txBody>
      </p:sp>
      <p:sp>
        <p:nvSpPr>
          <p:cNvPr id="627729" name="Rectangle 17"/>
          <p:cNvSpPr>
            <a:spLocks noChangeArrowheads="1"/>
          </p:cNvSpPr>
          <p:nvPr/>
        </p:nvSpPr>
        <p:spPr bwMode="auto">
          <a:xfrm>
            <a:off x="3995738" y="4581525"/>
            <a:ext cx="1296987" cy="54292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sv-SE" sz="1400"/>
              <a:t>Rotation by 30 degrees</a:t>
            </a:r>
          </a:p>
        </p:txBody>
      </p:sp>
      <p:sp>
        <p:nvSpPr>
          <p:cNvPr id="627730" name="Line 18"/>
          <p:cNvSpPr>
            <a:spLocks noChangeShapeType="1"/>
          </p:cNvSpPr>
          <p:nvPr/>
        </p:nvSpPr>
        <p:spPr bwMode="auto">
          <a:xfrm>
            <a:off x="1547813" y="2060575"/>
            <a:ext cx="2232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31" name="Line 19"/>
          <p:cNvSpPr>
            <a:spLocks noChangeShapeType="1"/>
          </p:cNvSpPr>
          <p:nvPr/>
        </p:nvSpPr>
        <p:spPr bwMode="auto">
          <a:xfrm>
            <a:off x="5076825" y="2060575"/>
            <a:ext cx="2232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32" name="Line 20"/>
          <p:cNvSpPr>
            <a:spLocks noChangeShapeType="1"/>
          </p:cNvSpPr>
          <p:nvPr/>
        </p:nvSpPr>
        <p:spPr bwMode="auto">
          <a:xfrm>
            <a:off x="1547813" y="4724400"/>
            <a:ext cx="2232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33" name="Line 21"/>
          <p:cNvSpPr>
            <a:spLocks noChangeShapeType="1"/>
          </p:cNvSpPr>
          <p:nvPr/>
        </p:nvSpPr>
        <p:spPr bwMode="auto">
          <a:xfrm>
            <a:off x="5292725" y="4868863"/>
            <a:ext cx="2232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34" name="Line 22"/>
          <p:cNvSpPr>
            <a:spLocks noChangeShapeType="1"/>
          </p:cNvSpPr>
          <p:nvPr/>
        </p:nvSpPr>
        <p:spPr bwMode="auto">
          <a:xfrm flipV="1">
            <a:off x="2627313" y="1125538"/>
            <a:ext cx="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35" name="Line 23"/>
          <p:cNvSpPr>
            <a:spLocks noChangeShapeType="1"/>
          </p:cNvSpPr>
          <p:nvPr/>
        </p:nvSpPr>
        <p:spPr bwMode="auto">
          <a:xfrm flipV="1">
            <a:off x="2484438" y="3789363"/>
            <a:ext cx="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36" name="Line 24"/>
          <p:cNvSpPr>
            <a:spLocks noChangeShapeType="1"/>
          </p:cNvSpPr>
          <p:nvPr/>
        </p:nvSpPr>
        <p:spPr bwMode="auto">
          <a:xfrm flipV="1">
            <a:off x="6300788" y="3860800"/>
            <a:ext cx="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7737" name="Line 25"/>
          <p:cNvSpPr>
            <a:spLocks noChangeShapeType="1"/>
          </p:cNvSpPr>
          <p:nvPr/>
        </p:nvSpPr>
        <p:spPr bwMode="auto">
          <a:xfrm flipV="1">
            <a:off x="6011863" y="981075"/>
            <a:ext cx="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2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760412"/>
          </a:xfrm>
        </p:spPr>
        <p:txBody>
          <a:bodyPr/>
          <a:lstStyle/>
          <a:p>
            <a:pPr eaLnBrk="1" hangingPunct="1"/>
            <a:r>
              <a:rPr lang="en-GB" altLang="en-US" sz="3200" dirty="0" smtClean="0"/>
              <a:t>Introduction of currents (Ampere’s law) 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539750" y="1125538"/>
            <a:ext cx="813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/>
              <a:t>Now for   j  </a:t>
            </a:r>
            <a:r>
              <a:rPr lang="en-GB" altLang="en-US" sz="2400" dirty="0">
                <a:sym typeface="Symbol" pitchFamily="18" charset="2"/>
              </a:rPr>
              <a:t></a:t>
            </a:r>
            <a:r>
              <a:rPr lang="en-GB" altLang="en-US" sz="2400" dirty="0"/>
              <a:t> 0		 </a:t>
            </a:r>
            <a:r>
              <a:rPr lang="en-GB" altLang="en-US" sz="2400" b="1" dirty="0">
                <a:sym typeface="Symbol" pitchFamily="18" charset="2"/>
              </a:rPr>
              <a:t></a:t>
            </a:r>
            <a:r>
              <a:rPr lang="en-GB" altLang="en-US" sz="2400" b="1" dirty="0"/>
              <a:t> </a:t>
            </a:r>
            <a:r>
              <a:rPr lang="en-GB" altLang="en-US" sz="2000" b="1" dirty="0" smtClean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×</a:t>
            </a:r>
            <a:r>
              <a:rPr lang="en-GB" altLang="en-US" sz="2000" dirty="0" smtClean="0">
                <a:latin typeface="Arial" pitchFamily="34" charset="0"/>
              </a:rPr>
              <a:t> </a:t>
            </a:r>
            <a:r>
              <a:rPr lang="en-GB" altLang="en-US" sz="2400" b="1" dirty="0"/>
              <a:t>H</a:t>
            </a:r>
            <a:r>
              <a:rPr lang="en-GB" altLang="en-US" sz="2400" dirty="0"/>
              <a:t> =</a:t>
            </a:r>
            <a:r>
              <a:rPr lang="en-GB" altLang="en-US" sz="2400" b="1" dirty="0"/>
              <a:t> j</a:t>
            </a:r>
            <a:r>
              <a:rPr lang="en-GB" altLang="en-US" sz="2400" dirty="0"/>
              <a:t> ; 		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576263" y="1700213"/>
            <a:ext cx="51482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To expand, use </a:t>
            </a:r>
            <a:r>
              <a:rPr lang="en-GB" altLang="en-US" sz="2400" dirty="0" err="1"/>
              <a:t>Stoke’s</a:t>
            </a:r>
            <a:r>
              <a:rPr lang="en-GB" altLang="en-US" sz="2400" dirty="0"/>
              <a:t> Theorem: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for  any vector  </a:t>
            </a:r>
            <a:r>
              <a:rPr lang="en-GB" altLang="en-US" sz="2400" b="1" dirty="0"/>
              <a:t>V</a:t>
            </a:r>
            <a:r>
              <a:rPr lang="en-GB" altLang="en-US" sz="2400" dirty="0"/>
              <a:t>  and a  closed curve s :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	</a:t>
            </a:r>
            <a:r>
              <a:rPr lang="en-GB" altLang="en-US" sz="2400" dirty="0">
                <a:sym typeface="Symbol" pitchFamily="18" charset="2"/>
              </a:rPr>
              <a:t></a:t>
            </a:r>
            <a:r>
              <a:rPr lang="en-GB" altLang="en-US" sz="2400" b="1" dirty="0"/>
              <a:t>V.ds </a:t>
            </a:r>
            <a:r>
              <a:rPr lang="en-GB" altLang="en-US" sz="2400" dirty="0"/>
              <a:t>=</a:t>
            </a:r>
            <a:r>
              <a:rPr lang="en-GB" altLang="en-US" sz="2400" dirty="0">
                <a:sym typeface="Symbol" pitchFamily="18" charset="2"/>
              </a:rPr>
              <a:t></a:t>
            </a:r>
            <a:r>
              <a:rPr lang="en-GB" altLang="en-US" sz="2400" dirty="0"/>
              <a:t> </a:t>
            </a:r>
            <a:r>
              <a:rPr lang="en-GB" altLang="en-US" sz="2400" b="1" dirty="0"/>
              <a:t>curl </a:t>
            </a:r>
            <a:r>
              <a:rPr lang="en-GB" altLang="en-US" sz="2400" b="1" dirty="0" err="1"/>
              <a:t>V.dS</a:t>
            </a: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Apply  this  to:      </a:t>
            </a:r>
            <a:r>
              <a:rPr lang="en-GB" altLang="en-US" sz="2400" b="1" dirty="0"/>
              <a:t>curl H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= </a:t>
            </a:r>
            <a:r>
              <a:rPr lang="en-GB" altLang="en-US" sz="2400" b="1" dirty="0" smtClean="0"/>
              <a:t>j </a:t>
            </a:r>
            <a:r>
              <a:rPr lang="en-GB" altLang="en-US" sz="2400" dirty="0" smtClean="0"/>
              <a:t>;</a:t>
            </a:r>
            <a:endParaRPr lang="en-GB" altLang="en-US" sz="2400" dirty="0"/>
          </a:p>
        </p:txBody>
      </p:sp>
      <p:pic>
        <p:nvPicPr>
          <p:cNvPr id="4506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10"/>
          <a:stretch>
            <a:fillRect/>
          </a:stretch>
        </p:blipFill>
        <p:spPr bwMode="auto">
          <a:xfrm>
            <a:off x="5832475" y="1773238"/>
            <a:ext cx="28384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611188" y="4041775"/>
            <a:ext cx="81724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then  in a  magnetic  circuit:</a:t>
            </a:r>
          </a:p>
          <a:p>
            <a:pPr eaLnBrk="1" hangingPunct="1">
              <a:spcBef>
                <a:spcPct val="0"/>
              </a:spcBef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				</a:t>
            </a:r>
            <a:r>
              <a:rPr lang="en-GB" altLang="en-US" sz="2400" dirty="0">
                <a:sym typeface="Symbol" pitchFamily="18" charset="2"/>
              </a:rPr>
              <a:t></a:t>
            </a:r>
            <a:r>
              <a:rPr lang="en-GB" altLang="en-US" sz="2400" dirty="0"/>
              <a:t> </a:t>
            </a:r>
            <a:r>
              <a:rPr lang="en-GB" altLang="en-US" sz="2400" b="1" dirty="0"/>
              <a:t>H.ds</a:t>
            </a:r>
            <a:r>
              <a:rPr lang="en-GB" altLang="en-US" sz="2400" dirty="0"/>
              <a:t> = N I;</a:t>
            </a:r>
          </a:p>
          <a:p>
            <a:pPr eaLnBrk="1" hangingPunct="1">
              <a:spcBef>
                <a:spcPct val="0"/>
              </a:spcBef>
            </a:pPr>
            <a:endParaRPr lang="en-GB" altLang="en-US" sz="2400" dirty="0"/>
          </a:p>
          <a:p>
            <a:pPr eaLnBrk="1" hangingPunct="1">
              <a:spcBef>
                <a:spcPct val="0"/>
              </a:spcBef>
            </a:pPr>
            <a:r>
              <a:rPr lang="en-GB" altLang="en-US" sz="2400" dirty="0"/>
              <a:t>N I  (Ampere-turns) is  total  current cutting  </a:t>
            </a:r>
            <a:r>
              <a:rPr lang="en-GB" altLang="en-US" sz="2400" b="1" dirty="0"/>
              <a:t> S</a:t>
            </a:r>
            <a:r>
              <a:rPr lang="en-GB" altLang="en-US" sz="2000" dirty="0"/>
              <a:t> </a:t>
            </a:r>
          </a:p>
        </p:txBody>
      </p:sp>
      <p:sp>
        <p:nvSpPr>
          <p:cNvPr id="45063" name="Rectangle 8"/>
          <p:cNvSpPr>
            <a:spLocks noChangeArrowheads="1"/>
          </p:cNvSpPr>
          <p:nvPr/>
        </p:nvSpPr>
        <p:spPr bwMode="auto">
          <a:xfrm>
            <a:off x="2320925" y="4568825"/>
            <a:ext cx="2376488" cy="863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28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0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Dipoles</a:t>
            </a:r>
            <a:endParaRPr lang="en-US" dirty="0"/>
          </a:p>
          <a:p>
            <a:r>
              <a:rPr lang="en-US" dirty="0"/>
              <a:t>Quadrupoles</a:t>
            </a:r>
          </a:p>
          <a:p>
            <a:r>
              <a:rPr lang="en-US" dirty="0" err="1"/>
              <a:t>Sextupoles</a:t>
            </a:r>
            <a:endParaRPr lang="en-US" dirty="0"/>
          </a:p>
          <a:p>
            <a:r>
              <a:rPr lang="en-US" dirty="0" err="1"/>
              <a:t>Octupoles</a:t>
            </a:r>
            <a:endParaRPr lang="en-US" dirty="0"/>
          </a:p>
          <a:p>
            <a:r>
              <a:rPr lang="en-US" dirty="0" smtClean="0"/>
              <a:t>Combined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587" y="166650"/>
            <a:ext cx="7886700" cy="8222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DIPOLE MAGNET</a:t>
            </a:r>
            <a:endParaRPr lang="en-US" sz="1800" b="1" i="1" u="sng" dirty="0"/>
          </a:p>
        </p:txBody>
      </p:sp>
      <p:sp>
        <p:nvSpPr>
          <p:cNvPr id="6" name="Rectangle 5"/>
          <p:cNvSpPr/>
          <p:nvPr/>
        </p:nvSpPr>
        <p:spPr>
          <a:xfrm>
            <a:off x="314579" y="900668"/>
            <a:ext cx="79048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Function: to bend or steer the particle beam</a:t>
            </a:r>
          </a:p>
          <a:p>
            <a:r>
              <a:rPr lang="en-US" dirty="0" smtClean="0"/>
              <a:t>Equation </a:t>
            </a:r>
            <a:r>
              <a:rPr lang="en-US" dirty="0"/>
              <a:t>for normal (non‐skew) ideal (infinite) poles: y=±r (r = half gap height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Fundamental field index N=1</a:t>
            </a:r>
          </a:p>
          <a:p>
            <a:r>
              <a:rPr lang="en-US" dirty="0"/>
              <a:t>Magnetic flux </a:t>
            </a:r>
            <a:r>
              <a:rPr lang="en-US" dirty="0" smtClean="0"/>
              <a:t>density in the air gap: </a:t>
            </a:r>
            <a:r>
              <a:rPr lang="en-US" dirty="0"/>
              <a:t>By= B1 = const</a:t>
            </a:r>
            <a:r>
              <a:rPr lang="en-US" dirty="0" smtClean="0"/>
              <a:t>.</a:t>
            </a:r>
          </a:p>
          <a:p>
            <a:r>
              <a:rPr lang="en-GB" altLang="en-US" dirty="0"/>
              <a:t>F</a:t>
            </a:r>
            <a:r>
              <a:rPr lang="en-GB" altLang="en-US" dirty="0" smtClean="0"/>
              <a:t>inite poles introduce  </a:t>
            </a:r>
            <a:r>
              <a:rPr lang="en-US" dirty="0" smtClean="0"/>
              <a:t>‘Allowed</a:t>
            </a:r>
            <a:r>
              <a:rPr lang="en-US" dirty="0"/>
              <a:t>’ harmonics : n </a:t>
            </a:r>
            <a:r>
              <a:rPr lang="en-US" dirty="0" smtClean="0"/>
              <a:t>= 3</a:t>
            </a:r>
            <a:r>
              <a:rPr lang="en-US" dirty="0"/>
              <a:t>, 5, 7, ...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79" y="2430463"/>
            <a:ext cx="40862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5" y="2281118"/>
            <a:ext cx="3489008" cy="174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73" y="4062713"/>
            <a:ext cx="2809791" cy="239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6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211" name="Group 3"/>
          <p:cNvGrpSpPr>
            <a:grpSpLocks/>
          </p:cNvGrpSpPr>
          <p:nvPr/>
        </p:nvGrpSpPr>
        <p:grpSpPr bwMode="auto">
          <a:xfrm>
            <a:off x="3348038" y="1341438"/>
            <a:ext cx="2447925" cy="2087562"/>
            <a:chOff x="703" y="1162"/>
            <a:chExt cx="2268" cy="1225"/>
          </a:xfrm>
        </p:grpSpPr>
        <p:sp>
          <p:nvSpPr>
            <p:cNvPr id="350212" name="Rectangle 4"/>
            <p:cNvSpPr>
              <a:spLocks noChangeArrowheads="1"/>
            </p:cNvSpPr>
            <p:nvPr/>
          </p:nvSpPr>
          <p:spPr bwMode="auto">
            <a:xfrm>
              <a:off x="703" y="1162"/>
              <a:ext cx="2268" cy="122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13" name="Line 5"/>
            <p:cNvSpPr>
              <a:spLocks noChangeShapeType="1"/>
            </p:cNvSpPr>
            <p:nvPr/>
          </p:nvSpPr>
          <p:spPr bwMode="auto">
            <a:xfrm>
              <a:off x="998" y="1412"/>
              <a:ext cx="0" cy="6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14" name="Line 6"/>
            <p:cNvSpPr>
              <a:spLocks noChangeShapeType="1"/>
            </p:cNvSpPr>
            <p:nvPr/>
          </p:nvSpPr>
          <p:spPr bwMode="auto">
            <a:xfrm>
              <a:off x="2676" y="1434"/>
              <a:ext cx="0" cy="6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15" name="Line 7"/>
            <p:cNvSpPr>
              <a:spLocks noChangeShapeType="1"/>
            </p:cNvSpPr>
            <p:nvPr/>
          </p:nvSpPr>
          <p:spPr bwMode="auto">
            <a:xfrm flipV="1">
              <a:off x="998" y="1434"/>
              <a:ext cx="4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16" name="Line 8"/>
            <p:cNvSpPr>
              <a:spLocks noChangeShapeType="1"/>
            </p:cNvSpPr>
            <p:nvPr/>
          </p:nvSpPr>
          <p:spPr bwMode="auto">
            <a:xfrm flipV="1">
              <a:off x="998" y="2092"/>
              <a:ext cx="4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17" name="Line 9"/>
            <p:cNvSpPr>
              <a:spLocks noChangeShapeType="1"/>
            </p:cNvSpPr>
            <p:nvPr/>
          </p:nvSpPr>
          <p:spPr bwMode="auto">
            <a:xfrm flipV="1">
              <a:off x="2245" y="1434"/>
              <a:ext cx="4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18" name="Line 10"/>
            <p:cNvSpPr>
              <a:spLocks noChangeShapeType="1"/>
            </p:cNvSpPr>
            <p:nvPr/>
          </p:nvSpPr>
          <p:spPr bwMode="auto">
            <a:xfrm flipV="1">
              <a:off x="2245" y="2092"/>
              <a:ext cx="43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19" name="Line 11"/>
            <p:cNvSpPr>
              <a:spLocks noChangeShapeType="1"/>
            </p:cNvSpPr>
            <p:nvPr/>
          </p:nvSpPr>
          <p:spPr bwMode="auto">
            <a:xfrm>
              <a:off x="1429" y="1434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20" name="Line 12"/>
            <p:cNvSpPr>
              <a:spLocks noChangeShapeType="1"/>
            </p:cNvSpPr>
            <p:nvPr/>
          </p:nvSpPr>
          <p:spPr bwMode="auto">
            <a:xfrm>
              <a:off x="1451" y="1888"/>
              <a:ext cx="0" cy="2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21" name="Line 13"/>
            <p:cNvSpPr>
              <a:spLocks noChangeShapeType="1"/>
            </p:cNvSpPr>
            <p:nvPr/>
          </p:nvSpPr>
          <p:spPr bwMode="auto">
            <a:xfrm flipH="1">
              <a:off x="2245" y="1434"/>
              <a:ext cx="0" cy="2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22" name="Line 14"/>
            <p:cNvSpPr>
              <a:spLocks noChangeShapeType="1"/>
            </p:cNvSpPr>
            <p:nvPr/>
          </p:nvSpPr>
          <p:spPr bwMode="auto">
            <a:xfrm>
              <a:off x="2245" y="1888"/>
              <a:ext cx="0" cy="20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23" name="Line 15"/>
            <p:cNvSpPr>
              <a:spLocks noChangeShapeType="1"/>
            </p:cNvSpPr>
            <p:nvPr/>
          </p:nvSpPr>
          <p:spPr bwMode="auto">
            <a:xfrm>
              <a:off x="1429" y="1661"/>
              <a:ext cx="83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24" name="Line 16"/>
            <p:cNvSpPr>
              <a:spLocks noChangeShapeType="1"/>
            </p:cNvSpPr>
            <p:nvPr/>
          </p:nvSpPr>
          <p:spPr bwMode="auto">
            <a:xfrm>
              <a:off x="1451" y="1865"/>
              <a:ext cx="7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1043" y="1457"/>
              <a:ext cx="363" cy="20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1043" y="1865"/>
              <a:ext cx="363" cy="20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2268" y="1457"/>
              <a:ext cx="363" cy="20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2268" y="1842"/>
              <a:ext cx="363" cy="20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29" name="Oval 21"/>
            <p:cNvSpPr>
              <a:spLocks noChangeArrowheads="1"/>
            </p:cNvSpPr>
            <p:nvPr/>
          </p:nvSpPr>
          <p:spPr bwMode="auto">
            <a:xfrm>
              <a:off x="1678" y="1684"/>
              <a:ext cx="363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0230" name="Group 22"/>
          <p:cNvGrpSpPr>
            <a:grpSpLocks/>
          </p:cNvGrpSpPr>
          <p:nvPr/>
        </p:nvGrpSpPr>
        <p:grpSpPr bwMode="auto">
          <a:xfrm>
            <a:off x="6227763" y="1341438"/>
            <a:ext cx="2449512" cy="2016125"/>
            <a:chOff x="3492" y="2341"/>
            <a:chExt cx="1996" cy="1316"/>
          </a:xfrm>
        </p:grpSpPr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3492" y="2341"/>
              <a:ext cx="1996" cy="131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3878" y="2682"/>
              <a:ext cx="1270" cy="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3923" y="2727"/>
              <a:ext cx="204" cy="54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4898" y="2727"/>
              <a:ext cx="204" cy="54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0235" name="Oval 27"/>
            <p:cNvSpPr>
              <a:spLocks noChangeArrowheads="1"/>
            </p:cNvSpPr>
            <p:nvPr/>
          </p:nvSpPr>
          <p:spPr bwMode="auto">
            <a:xfrm>
              <a:off x="4218" y="2772"/>
              <a:ext cx="612" cy="45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0236" name="Text Box 28"/>
          <p:cNvSpPr txBox="1">
            <a:spLocks noChangeArrowheads="1"/>
          </p:cNvSpPr>
          <p:nvPr/>
        </p:nvSpPr>
        <p:spPr bwMode="auto">
          <a:xfrm>
            <a:off x="3419475" y="4005263"/>
            <a:ext cx="2232025" cy="2073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GB" altLang="sv-SE" sz="1600" dirty="0">
                <a:latin typeface="Palatino" pitchFamily="18" charset="0"/>
                <a:cs typeface="Arial" charset="0"/>
              </a:rPr>
              <a:t>“</a:t>
            </a:r>
            <a:r>
              <a:rPr lang="en-GB" altLang="sv-SE" sz="1600" u="sng" dirty="0">
                <a:latin typeface="Palatino" pitchFamily="18" charset="0"/>
                <a:cs typeface="Arial" charset="0"/>
              </a:rPr>
              <a:t>H core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”: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Advantages: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Symmetric;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More rigid;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Low A-Turns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Disadvantages: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N</a:t>
            </a:r>
            <a:r>
              <a:rPr lang="en-GB" altLang="sv-SE" sz="1600" dirty="0" smtClean="0">
                <a:latin typeface="Palatino" pitchFamily="18" charset="0"/>
                <a:cs typeface="Arial" charset="0"/>
              </a:rPr>
              <a:t>eeds 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shims;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Access  problems.</a:t>
            </a:r>
          </a:p>
        </p:txBody>
      </p:sp>
      <p:sp>
        <p:nvSpPr>
          <p:cNvPr id="350237" name="Text Box 29"/>
          <p:cNvSpPr txBox="1">
            <a:spLocks noChangeArrowheads="1"/>
          </p:cNvSpPr>
          <p:nvPr/>
        </p:nvSpPr>
        <p:spPr bwMode="auto">
          <a:xfrm>
            <a:off x="6156325" y="3933825"/>
            <a:ext cx="2700338" cy="206210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GB" altLang="sv-SE" sz="1600" dirty="0">
                <a:latin typeface="Palatino" pitchFamily="18" charset="0"/>
                <a:cs typeface="Arial" charset="0"/>
              </a:rPr>
              <a:t>'</a:t>
            </a:r>
            <a:r>
              <a:rPr lang="en-GB" altLang="sv-SE" sz="1600" u="sng" dirty="0">
                <a:latin typeface="Palatino" pitchFamily="18" charset="0"/>
                <a:cs typeface="Arial" charset="0"/>
              </a:rPr>
              <a:t>'Window Frame”</a:t>
            </a:r>
            <a:endParaRPr lang="en-GB" altLang="sv-SE" sz="1600" dirty="0">
              <a:latin typeface="Palatino" pitchFamily="18" charset="0"/>
              <a:cs typeface="Arial" charset="0"/>
            </a:endParaRP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Advantages:</a:t>
            </a:r>
          </a:p>
          <a:p>
            <a:r>
              <a:rPr lang="en-GB" altLang="sv-SE" sz="1600" dirty="0" smtClean="0">
                <a:latin typeface="Palatino" pitchFamily="18" charset="0"/>
                <a:cs typeface="Arial" charset="0"/>
              </a:rPr>
              <a:t>     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No pole shim;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Symmetric &amp; rigid;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Disadvantages: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High A-Turns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Major access problems;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Insulation thickness </a:t>
            </a:r>
          </a:p>
        </p:txBody>
      </p:sp>
      <p:sp>
        <p:nvSpPr>
          <p:cNvPr id="350242" name="Text Box 34"/>
          <p:cNvSpPr txBox="1">
            <a:spLocks noChangeArrowheads="1"/>
          </p:cNvSpPr>
          <p:nvPr/>
        </p:nvSpPr>
        <p:spPr bwMode="auto">
          <a:xfrm>
            <a:off x="323850" y="3933825"/>
            <a:ext cx="2232025" cy="2317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GB" altLang="sv-SE" sz="1600" dirty="0">
                <a:latin typeface="Palatino" pitchFamily="18" charset="0"/>
                <a:cs typeface="Arial" charset="0"/>
              </a:rPr>
              <a:t>“</a:t>
            </a:r>
            <a:r>
              <a:rPr lang="en-GB" altLang="sv-SE" sz="1600" u="sng" dirty="0">
                <a:latin typeface="Palatino" pitchFamily="18" charset="0"/>
                <a:cs typeface="Arial" charset="0"/>
              </a:rPr>
              <a:t>C core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”: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Advantages: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Easy access;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Classic design;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Low A-Turns;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Disadvantages: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Less rigid;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N</a:t>
            </a:r>
            <a:r>
              <a:rPr lang="en-GB" altLang="sv-SE" sz="1600" dirty="0" smtClean="0">
                <a:latin typeface="Palatino" pitchFamily="18" charset="0"/>
                <a:cs typeface="Arial" charset="0"/>
              </a:rPr>
              <a:t>eeds 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shims;</a:t>
            </a:r>
          </a:p>
          <a:p>
            <a:r>
              <a:rPr lang="en-GB" altLang="sv-SE" sz="1600" dirty="0">
                <a:latin typeface="Palatino" pitchFamily="18" charset="0"/>
                <a:cs typeface="Arial" charset="0"/>
              </a:rPr>
              <a:t>      Asymmetric.</a:t>
            </a:r>
          </a:p>
        </p:txBody>
      </p:sp>
      <p:pic>
        <p:nvPicPr>
          <p:cNvPr id="350258" name="Picture 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2952750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0262" name="Text Box 54"/>
          <p:cNvSpPr txBox="1">
            <a:spLocks noChangeArrowheads="1"/>
          </p:cNvSpPr>
          <p:nvPr/>
        </p:nvSpPr>
        <p:spPr bwMode="auto">
          <a:xfrm>
            <a:off x="1763713" y="1773238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N</a:t>
            </a:r>
          </a:p>
        </p:txBody>
      </p:sp>
      <p:sp>
        <p:nvSpPr>
          <p:cNvPr id="350263" name="Text Box 55"/>
          <p:cNvSpPr txBox="1">
            <a:spLocks noChangeArrowheads="1"/>
          </p:cNvSpPr>
          <p:nvPr/>
        </p:nvSpPr>
        <p:spPr bwMode="auto">
          <a:xfrm>
            <a:off x="4427538" y="1844675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N</a:t>
            </a:r>
          </a:p>
        </p:txBody>
      </p:sp>
      <p:sp>
        <p:nvSpPr>
          <p:cNvPr id="350264" name="Text Box 56"/>
          <p:cNvSpPr txBox="1">
            <a:spLocks noChangeArrowheads="1"/>
          </p:cNvSpPr>
          <p:nvPr/>
        </p:nvSpPr>
        <p:spPr bwMode="auto">
          <a:xfrm>
            <a:off x="7308850" y="1557338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N</a:t>
            </a:r>
          </a:p>
        </p:txBody>
      </p:sp>
      <p:sp>
        <p:nvSpPr>
          <p:cNvPr id="350265" name="Text Box 57"/>
          <p:cNvSpPr txBox="1">
            <a:spLocks noChangeArrowheads="1"/>
          </p:cNvSpPr>
          <p:nvPr/>
        </p:nvSpPr>
        <p:spPr bwMode="auto">
          <a:xfrm>
            <a:off x="7380288" y="2852738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S</a:t>
            </a:r>
          </a:p>
        </p:txBody>
      </p:sp>
      <p:sp>
        <p:nvSpPr>
          <p:cNvPr id="350266" name="Text Box 58"/>
          <p:cNvSpPr txBox="1">
            <a:spLocks noChangeArrowheads="1"/>
          </p:cNvSpPr>
          <p:nvPr/>
        </p:nvSpPr>
        <p:spPr bwMode="auto">
          <a:xfrm>
            <a:off x="4427538" y="25654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S</a:t>
            </a:r>
          </a:p>
        </p:txBody>
      </p:sp>
      <p:sp>
        <p:nvSpPr>
          <p:cNvPr id="350267" name="Text Box 59"/>
          <p:cNvSpPr txBox="1">
            <a:spLocks noChangeArrowheads="1"/>
          </p:cNvSpPr>
          <p:nvPr/>
        </p:nvSpPr>
        <p:spPr bwMode="auto">
          <a:xfrm>
            <a:off x="1763713" y="2565400"/>
            <a:ext cx="35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sv-SE" sz="1400"/>
              <a:t>S</a:t>
            </a:r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353587" y="166650"/>
            <a:ext cx="7886700" cy="8222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DIPOLE MAGNET (YOKE SHAPES)</a:t>
            </a:r>
            <a:endParaRPr lang="en-US" sz="1800" b="1" i="1" u="sng" dirty="0"/>
          </a:p>
        </p:txBody>
      </p:sp>
    </p:spTree>
    <p:extLst>
      <p:ext uri="{BB962C8B-B14F-4D97-AF65-F5344CB8AC3E}">
        <p14:creationId xmlns:p14="http://schemas.microsoft.com/office/powerpoint/2010/main" val="42191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4325" name="Object 21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657805673"/>
              </p:ext>
            </p:extLst>
          </p:nvPr>
        </p:nvGraphicFramePr>
        <p:xfrm>
          <a:off x="2155825" y="3489933"/>
          <a:ext cx="338455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0" name="Equation" r:id="rId3" imgW="2057400" imgH="444240" progId="Equation.3">
                  <p:embed/>
                </p:oleObj>
              </mc:Choice>
              <mc:Fallback>
                <p:oleObj name="Equation" r:id="rId3" imgW="2057400" imgH="444240" progId="Equation.3">
                  <p:embed/>
                  <p:pic>
                    <p:nvPicPr>
                      <p:cNvPr id="35432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825" y="3489933"/>
                        <a:ext cx="3384550" cy="73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43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320049"/>
              </p:ext>
            </p:extLst>
          </p:nvPr>
        </p:nvGraphicFramePr>
        <p:xfrm>
          <a:off x="5540375" y="1824604"/>
          <a:ext cx="3527425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1" name="Document" r:id="rId5" imgW="5591880" imgH="4119120" progId="Word.Document.8">
                  <p:embed/>
                </p:oleObj>
              </mc:Choice>
              <mc:Fallback>
                <p:oleObj name="Document" r:id="rId5" imgW="5591880" imgH="4119120" progId="Word.Document.8">
                  <p:embed/>
                  <p:pic>
                    <p:nvPicPr>
                      <p:cNvPr id="3543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09" t="10060" r="12865" b="5449"/>
                      <a:stretch>
                        <a:fillRect/>
                      </a:stretch>
                    </p:blipFill>
                    <p:spPr bwMode="auto">
                      <a:xfrm>
                        <a:off x="5540375" y="1824604"/>
                        <a:ext cx="3527425" cy="287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43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850230"/>
              </p:ext>
            </p:extLst>
          </p:nvPr>
        </p:nvGraphicFramePr>
        <p:xfrm>
          <a:off x="342343" y="1431858"/>
          <a:ext cx="584676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2" name="Equation" r:id="rId7" imgW="2920680" imgH="393480" progId="Equation.3">
                  <p:embed/>
                </p:oleObj>
              </mc:Choice>
              <mc:Fallback>
                <p:oleObj name="Equation" r:id="rId7" imgW="2920680" imgH="393480" progId="Equation.3">
                  <p:embed/>
                  <p:pic>
                    <p:nvPicPr>
                      <p:cNvPr id="3543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343" y="1431858"/>
                        <a:ext cx="584676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4311" name="Text Box 7"/>
          <p:cNvSpPr txBox="1">
            <a:spLocks noChangeArrowheads="1"/>
          </p:cNvSpPr>
          <p:nvPr/>
        </p:nvSpPr>
        <p:spPr bwMode="auto">
          <a:xfrm>
            <a:off x="363538" y="2402632"/>
            <a:ext cx="1792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v-SE" sz="2400" b="0" dirty="0">
                <a:latin typeface="Times New Roman" pitchFamily="18" charset="0"/>
              </a:rPr>
              <a:t>Along Path 1</a:t>
            </a:r>
          </a:p>
        </p:txBody>
      </p:sp>
      <p:graphicFrame>
        <p:nvGraphicFramePr>
          <p:cNvPr id="3543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876869"/>
              </p:ext>
            </p:extLst>
          </p:nvPr>
        </p:nvGraphicFramePr>
        <p:xfrm>
          <a:off x="2495010" y="2409014"/>
          <a:ext cx="197485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3" name="Equation" r:id="rId9" imgW="990360" imgH="444240" progId="Equation.3">
                  <p:embed/>
                </p:oleObj>
              </mc:Choice>
              <mc:Fallback>
                <p:oleObj name="Equation" r:id="rId9" imgW="990360" imgH="444240" progId="Equation.3">
                  <p:embed/>
                  <p:pic>
                    <p:nvPicPr>
                      <p:cNvPr id="3543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010" y="2409014"/>
                        <a:ext cx="197485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4317" name="Text Box 13"/>
          <p:cNvSpPr txBox="1">
            <a:spLocks noChangeArrowheads="1"/>
          </p:cNvSpPr>
          <p:nvPr/>
        </p:nvSpPr>
        <p:spPr bwMode="auto">
          <a:xfrm>
            <a:off x="342343" y="892310"/>
            <a:ext cx="424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sv-SE" sz="2400" dirty="0" smtClean="0">
                <a:latin typeface="Times New Roman" pitchFamily="18" charset="0"/>
              </a:rPr>
              <a:t>Ampere’s law:</a:t>
            </a:r>
            <a:endParaRPr lang="en-US" altLang="sv-SE" sz="2400" dirty="0">
              <a:latin typeface="Times New Roman" pitchFamily="18" charset="0"/>
            </a:endParaRPr>
          </a:p>
        </p:txBody>
      </p:sp>
      <p:sp>
        <p:nvSpPr>
          <p:cNvPr id="354318" name="Text Box 14"/>
          <p:cNvSpPr txBox="1">
            <a:spLocks noChangeArrowheads="1"/>
          </p:cNvSpPr>
          <p:nvPr/>
        </p:nvSpPr>
        <p:spPr bwMode="auto">
          <a:xfrm>
            <a:off x="192520" y="3627826"/>
            <a:ext cx="1851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v-SE" sz="2400" b="0" dirty="0">
                <a:latin typeface="Times New Roman" pitchFamily="18" charset="0"/>
              </a:rPr>
              <a:t>Along path </a:t>
            </a:r>
            <a:r>
              <a:rPr lang="en-US" altLang="sv-SE" sz="2400" b="0" dirty="0" smtClean="0">
                <a:latin typeface="Times New Roman" pitchFamily="18" charset="0"/>
              </a:rPr>
              <a:t>2</a:t>
            </a:r>
            <a:endParaRPr lang="en-US" altLang="sv-SE" sz="2400" b="0" dirty="0">
              <a:latin typeface="Times New Roman" pitchFamily="18" charset="0"/>
            </a:endParaRPr>
          </a:p>
        </p:txBody>
      </p:sp>
      <p:sp>
        <p:nvSpPr>
          <p:cNvPr id="354321" name="Text Box 17"/>
          <p:cNvSpPr txBox="1">
            <a:spLocks noChangeArrowheads="1"/>
          </p:cNvSpPr>
          <p:nvPr/>
        </p:nvSpPr>
        <p:spPr bwMode="auto">
          <a:xfrm>
            <a:off x="2707536" y="4161244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v-SE" sz="2400" b="0" dirty="0">
                <a:latin typeface="Times New Roman" pitchFamily="18" charset="0"/>
              </a:rPr>
              <a:t>For iron; </a:t>
            </a:r>
          </a:p>
        </p:txBody>
      </p:sp>
      <p:graphicFrame>
        <p:nvGraphicFramePr>
          <p:cNvPr id="354327" name="Object 2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362230086"/>
              </p:ext>
            </p:extLst>
          </p:nvPr>
        </p:nvGraphicFramePr>
        <p:xfrm>
          <a:off x="3970393" y="4178839"/>
          <a:ext cx="1223962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4" name="Equation" r:id="rId11" imgW="596880" imgH="203040" progId="Equation.3">
                  <p:embed/>
                </p:oleObj>
              </mc:Choice>
              <mc:Fallback>
                <p:oleObj name="Equation" r:id="rId11" imgW="596880" imgH="203040" progId="Equation.3">
                  <p:embed/>
                  <p:pic>
                    <p:nvPicPr>
                      <p:cNvPr id="35432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0393" y="4178839"/>
                        <a:ext cx="1223962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243320" y="238254"/>
            <a:ext cx="4590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+mj-lt"/>
              </a:rPr>
              <a:t>DIPOLE MAGNET </a:t>
            </a:r>
            <a:r>
              <a:rPr lang="en-US" sz="2800" dirty="0" smtClean="0">
                <a:latin typeface="+mj-lt"/>
              </a:rPr>
              <a:t>(EXCITATION)</a:t>
            </a:r>
            <a:endParaRPr lang="en-US" sz="2800" dirty="0">
              <a:latin typeface="+mj-lt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243320" y="4725600"/>
            <a:ext cx="185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v-SE" sz="2400" b="0">
                <a:latin typeface="Times New Roman" pitchFamily="18" charset="0"/>
              </a:rPr>
              <a:t>Along path 3:</a:t>
            </a:r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205868"/>
              </p:ext>
            </p:extLst>
          </p:nvPr>
        </p:nvGraphicFramePr>
        <p:xfrm>
          <a:off x="2043545" y="4725600"/>
          <a:ext cx="8207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5" name="Equation" r:id="rId13" imgW="406080" imgH="215640" progId="Equation.3">
                  <p:embed/>
                </p:oleObj>
              </mc:Choice>
              <mc:Fallback>
                <p:oleObj name="Equation" r:id="rId13" imgW="406080" imgH="215640" progId="Equation.3">
                  <p:embed/>
                  <p:pic>
                    <p:nvPicPr>
                      <p:cNvPr id="35533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3545" y="4725600"/>
                        <a:ext cx="820737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644046"/>
              </p:ext>
            </p:extLst>
          </p:nvPr>
        </p:nvGraphicFramePr>
        <p:xfrm>
          <a:off x="3627870" y="4725600"/>
          <a:ext cx="168275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6" name="Equation" r:id="rId15" imgW="838080" imgH="380880" progId="Equation.3">
                  <p:embed/>
                </p:oleObj>
              </mc:Choice>
              <mc:Fallback>
                <p:oleObj name="Equation" r:id="rId15" imgW="838080" imgH="380880" progId="Equation.3">
                  <p:embed/>
                  <p:pic>
                    <p:nvPicPr>
                      <p:cNvPr id="35534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7870" y="4725600"/>
                        <a:ext cx="1682750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978582" y="4725600"/>
            <a:ext cx="623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v-SE" sz="2400" b="0">
                <a:latin typeface="Times New Roman" pitchFamily="18" charset="0"/>
              </a:rPr>
              <a:t>and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305363" y="5735592"/>
            <a:ext cx="1206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v-SE" sz="2400" b="0" dirty="0">
                <a:latin typeface="Times New Roman" pitchFamily="18" charset="0"/>
              </a:rPr>
              <a:t>Finally: </a:t>
            </a:r>
          </a:p>
        </p:txBody>
      </p:sp>
      <p:graphicFrame>
        <p:nvGraphicFramePr>
          <p:cNvPr id="30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370712"/>
              </p:ext>
            </p:extLst>
          </p:nvPr>
        </p:nvGraphicFramePr>
        <p:xfrm>
          <a:off x="1656970" y="5597931"/>
          <a:ext cx="23622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7" name="Equation" r:id="rId17" imgW="1231366" imgH="431613" progId="Equation.3">
                  <p:embed/>
                </p:oleObj>
              </mc:Choice>
              <mc:Fallback>
                <p:oleObj name="Equation" r:id="rId17" imgW="1231366" imgH="431613" progId="Equation.3">
                  <p:embed/>
                  <p:pic>
                    <p:nvPicPr>
                      <p:cNvPr id="3553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6970" y="5597931"/>
                        <a:ext cx="2362200" cy="8239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1012653" y="6421844"/>
            <a:ext cx="435568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sv-SE" sz="1600" b="0" dirty="0" smtClean="0">
                <a:latin typeface="Times New Roman" pitchFamily="18" charset="0"/>
              </a:rPr>
              <a:t>Ampere-turns per pole(dipole), where h- half gap; </a:t>
            </a:r>
            <a:endParaRPr lang="en-US" altLang="sv-SE" sz="1600" b="0" dirty="0">
              <a:latin typeface="Times New Roman" pitchFamily="18" charset="0"/>
            </a:endParaRP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249383"/>
              </p:ext>
            </p:extLst>
          </p:nvPr>
        </p:nvGraphicFramePr>
        <p:xfrm>
          <a:off x="5540375" y="5490775"/>
          <a:ext cx="2649402" cy="84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8" name="Equation" r:id="rId19" imgW="1625400" imgH="520560" progId="Equation.3">
                  <p:embed/>
                </p:oleObj>
              </mc:Choice>
              <mc:Fallback>
                <p:oleObj name="Equation" r:id="rId19" imgW="1625400" imgH="52056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75" y="5490775"/>
                        <a:ext cx="2649402" cy="8485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368333" y="4967555"/>
            <a:ext cx="3211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sv-SE" sz="1400" dirty="0">
                <a:latin typeface="Times New Roman" pitchFamily="18" charset="0"/>
              </a:rPr>
              <a:t>Ampere-turns per </a:t>
            </a:r>
            <a:r>
              <a:rPr lang="en-US" altLang="sv-SE" sz="1400" dirty="0" smtClean="0">
                <a:latin typeface="Times New Roman" pitchFamily="18" charset="0"/>
              </a:rPr>
              <a:t>pole(for all multipoles) </a:t>
            </a:r>
          </a:p>
          <a:p>
            <a:r>
              <a:rPr lang="en-US" altLang="sv-SE" sz="1400" dirty="0" smtClean="0">
                <a:latin typeface="Times New Roman" pitchFamily="18" charset="0"/>
              </a:rPr>
              <a:t>r- aperture radius, n-field index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08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587" y="166650"/>
            <a:ext cx="7886700" cy="8222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QUADRUPOLE MAGNET</a:t>
            </a:r>
            <a:endParaRPr lang="en-US" sz="1800" b="1" i="1" u="sng" dirty="0"/>
          </a:p>
        </p:txBody>
      </p:sp>
      <p:sp>
        <p:nvSpPr>
          <p:cNvPr id="6" name="Rectangle 5"/>
          <p:cNvSpPr/>
          <p:nvPr/>
        </p:nvSpPr>
        <p:spPr>
          <a:xfrm>
            <a:off x="314579" y="758428"/>
            <a:ext cx="79048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Function: </a:t>
            </a:r>
            <a:r>
              <a:rPr lang="en-US" dirty="0" smtClean="0"/>
              <a:t>focusing </a:t>
            </a:r>
            <a:r>
              <a:rPr lang="en-US" dirty="0"/>
              <a:t>the beam (horizontally focused beam is vertically defocused)</a:t>
            </a:r>
          </a:p>
          <a:p>
            <a:r>
              <a:rPr lang="en-US" dirty="0" smtClean="0"/>
              <a:t>Equation for normal (non‐skew) ideal (infinite) poles</a:t>
            </a:r>
            <a:r>
              <a:rPr lang="en-US" dirty="0"/>
              <a:t>: 2xy= ±</a:t>
            </a:r>
            <a:r>
              <a:rPr lang="en-US" dirty="0" smtClean="0"/>
              <a:t>r</a:t>
            </a:r>
            <a:r>
              <a:rPr lang="en-US" baseline="30000" dirty="0" smtClean="0"/>
              <a:t>2 </a:t>
            </a:r>
            <a:r>
              <a:rPr lang="en-US" dirty="0" smtClean="0"/>
              <a:t>(r - aperture radius)</a:t>
            </a:r>
          </a:p>
          <a:p>
            <a:r>
              <a:rPr lang="en-US" dirty="0" smtClean="0"/>
              <a:t>Fundamental field index N=2</a:t>
            </a:r>
          </a:p>
          <a:p>
            <a:r>
              <a:rPr lang="en-US" dirty="0"/>
              <a:t>Magnetic flux </a:t>
            </a:r>
            <a:r>
              <a:rPr lang="en-US" dirty="0" smtClean="0"/>
              <a:t>density : By= B</a:t>
            </a:r>
            <a:r>
              <a:rPr lang="en-US" baseline="-25000" dirty="0" smtClean="0"/>
              <a:t>2</a:t>
            </a:r>
            <a:r>
              <a:rPr lang="en-US" dirty="0" smtClean="0"/>
              <a:t>·x</a:t>
            </a:r>
          </a:p>
          <a:p>
            <a:r>
              <a:rPr lang="en-GB" altLang="en-US" dirty="0" smtClean="0"/>
              <a:t>Finite poles introduce  </a:t>
            </a:r>
            <a:r>
              <a:rPr lang="en-US" dirty="0" smtClean="0"/>
              <a:t>‘Allowed’ harmonics : n = 6, 10, 14, ...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13" y="2260282"/>
            <a:ext cx="2957513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1605"/>
            <a:ext cx="3376422" cy="333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03" y="2348706"/>
            <a:ext cx="19145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22" y="4202907"/>
            <a:ext cx="2636888" cy="226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6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70" y="263526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Magnet types by working principle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Superconducting </a:t>
            </a:r>
            <a:r>
              <a:rPr lang="en-GB" dirty="0"/>
              <a:t>Magnets. They work only at very low temperatures (liquid or superfluid helium). The high current density possible in their special cables produces a high magnetic field not possible with resistive magnets. </a:t>
            </a:r>
            <a:endParaRPr lang="en-GB" dirty="0" smtClean="0"/>
          </a:p>
          <a:p>
            <a:r>
              <a:rPr lang="en-GB" dirty="0" smtClean="0"/>
              <a:t>Permanent </a:t>
            </a:r>
            <a:r>
              <a:rPr lang="en-GB" dirty="0"/>
              <a:t>Magnets. No current flows into these magnets. The field is produced by means of the permanent residual magnetization of special materials. This technology allows the construction of compact magnets with a relatively strong field. No cooling is required</a:t>
            </a:r>
            <a:r>
              <a:rPr lang="en-GB" dirty="0" smtClean="0"/>
              <a:t>.</a:t>
            </a:r>
          </a:p>
          <a:p>
            <a:r>
              <a:rPr lang="en-GB" dirty="0"/>
              <a:t>Normal conducting. They are not magnetic unless a certain current flows into their coils. The field can be increased and concentrated by means of a ferromagnetic yoke. The resistance of the windings dissipates some energy and the resulting heat has to be removed with a water circuit or air flow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587" y="166650"/>
            <a:ext cx="7886700" cy="8222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SEXTUPOLE MAGNET</a:t>
            </a:r>
            <a:endParaRPr lang="en-US" sz="1800" b="1" i="1" u="sng" dirty="0"/>
          </a:p>
        </p:txBody>
      </p:sp>
      <p:sp>
        <p:nvSpPr>
          <p:cNvPr id="6" name="Rectangle 5"/>
          <p:cNvSpPr/>
          <p:nvPr/>
        </p:nvSpPr>
        <p:spPr>
          <a:xfrm>
            <a:off x="314578" y="758428"/>
            <a:ext cx="8727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Function: to affect the beam at the edges, much like an optical lens which corrects chromatic </a:t>
            </a:r>
            <a:r>
              <a:rPr lang="en-US" dirty="0" smtClean="0"/>
              <a:t>aberration. </a:t>
            </a:r>
          </a:p>
          <a:p>
            <a:r>
              <a:rPr lang="en-US" dirty="0" smtClean="0"/>
              <a:t>Equation for normal (non‐skew) ideal (infinite) poles</a:t>
            </a:r>
            <a:r>
              <a:rPr lang="en-US" dirty="0"/>
              <a:t>: 3x</a:t>
            </a:r>
            <a:r>
              <a:rPr lang="en-US" baseline="30000" dirty="0"/>
              <a:t>2</a:t>
            </a:r>
            <a:r>
              <a:rPr lang="en-US" dirty="0"/>
              <a:t>y ‐y</a:t>
            </a:r>
            <a:r>
              <a:rPr lang="en-US" baseline="30000" dirty="0"/>
              <a:t>3</a:t>
            </a:r>
            <a:r>
              <a:rPr lang="en-US" dirty="0"/>
              <a:t>= ±</a:t>
            </a:r>
            <a:r>
              <a:rPr lang="en-US" dirty="0" smtClean="0"/>
              <a:t>r</a:t>
            </a:r>
            <a:r>
              <a:rPr lang="en-US" baseline="30000" dirty="0" smtClean="0"/>
              <a:t>3 </a:t>
            </a:r>
            <a:r>
              <a:rPr lang="en-US" dirty="0" smtClean="0"/>
              <a:t>(r - aperture radius)</a:t>
            </a:r>
          </a:p>
          <a:p>
            <a:r>
              <a:rPr lang="en-US" dirty="0" smtClean="0"/>
              <a:t>Fundamental field index N=3</a:t>
            </a:r>
          </a:p>
          <a:p>
            <a:r>
              <a:rPr lang="en-US" dirty="0"/>
              <a:t>Magnetic flux </a:t>
            </a:r>
            <a:r>
              <a:rPr lang="en-US" dirty="0" smtClean="0"/>
              <a:t>density: By= B</a:t>
            </a:r>
            <a:r>
              <a:rPr lang="en-US" baseline="-25000" dirty="0" smtClean="0"/>
              <a:t>3</a:t>
            </a:r>
            <a:r>
              <a:rPr lang="en-US" dirty="0" smtClean="0"/>
              <a:t>·(x</a:t>
            </a:r>
            <a:r>
              <a:rPr lang="en-US" baseline="30000" dirty="0" smtClean="0"/>
              <a:t>2</a:t>
            </a:r>
            <a:r>
              <a:rPr lang="en-US" dirty="0" smtClean="0"/>
              <a:t>+y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GB" altLang="en-US" dirty="0" smtClean="0"/>
              <a:t>Finite poles introduce  </a:t>
            </a:r>
            <a:r>
              <a:rPr lang="en-US" dirty="0" smtClean="0"/>
              <a:t>‘Allowed’ harmonics : n = 9, 15, 21, ...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45" y="2152956"/>
            <a:ext cx="19621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43" y="4237795"/>
            <a:ext cx="2916582" cy="262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125" y="4149218"/>
            <a:ext cx="2468880" cy="251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0" y="2438706"/>
            <a:ext cx="44148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3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587" y="166650"/>
            <a:ext cx="7886700" cy="8222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OCTUPOLE MAGNET</a:t>
            </a:r>
            <a:endParaRPr lang="en-US" sz="1800" b="1" i="1" u="sng" dirty="0"/>
          </a:p>
        </p:txBody>
      </p:sp>
      <p:sp>
        <p:nvSpPr>
          <p:cNvPr id="6" name="Rectangle 5"/>
          <p:cNvSpPr/>
          <p:nvPr/>
        </p:nvSpPr>
        <p:spPr>
          <a:xfrm>
            <a:off x="314578" y="758428"/>
            <a:ext cx="87278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Function</a:t>
            </a:r>
            <a:r>
              <a:rPr lang="en-US" dirty="0"/>
              <a:t>: </a:t>
            </a:r>
            <a:r>
              <a:rPr lang="en-GB" dirty="0" err="1" smtClean="0"/>
              <a:t>Octupole</a:t>
            </a:r>
            <a:r>
              <a:rPr lang="en-GB" dirty="0" smtClean="0"/>
              <a:t> field induces ‘Landau damping’ 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introduces </a:t>
            </a:r>
            <a:r>
              <a:rPr lang="en-GB" dirty="0"/>
              <a:t>tune-spread as a function of oscillation amplitude;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de-coheres the oscillations;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reduces </a:t>
            </a:r>
            <a:r>
              <a:rPr lang="en-GB" dirty="0" smtClean="0"/>
              <a:t>coupling.</a:t>
            </a:r>
          </a:p>
          <a:p>
            <a:endParaRPr lang="en-US" dirty="0" smtClean="0"/>
          </a:p>
          <a:p>
            <a:r>
              <a:rPr lang="en-US" dirty="0" smtClean="0"/>
              <a:t>Equation for normal (non‐skew) ideal (infinite) poles: 4(x</a:t>
            </a:r>
            <a:r>
              <a:rPr lang="en-US" baseline="30000" dirty="0" smtClean="0"/>
              <a:t>3</a:t>
            </a:r>
            <a:r>
              <a:rPr lang="en-US" dirty="0" smtClean="0"/>
              <a:t>y –xy</a:t>
            </a:r>
            <a:r>
              <a:rPr lang="en-US" baseline="30000" dirty="0" smtClean="0"/>
              <a:t>3</a:t>
            </a:r>
            <a:r>
              <a:rPr lang="en-US" dirty="0" smtClean="0"/>
              <a:t>) = ±r</a:t>
            </a:r>
            <a:r>
              <a:rPr lang="en-US" baseline="30000" dirty="0" smtClean="0"/>
              <a:t>4 </a:t>
            </a:r>
            <a:r>
              <a:rPr lang="en-US" dirty="0" smtClean="0"/>
              <a:t>(r - aperture radius)</a:t>
            </a:r>
          </a:p>
          <a:p>
            <a:r>
              <a:rPr lang="en-US" dirty="0" smtClean="0"/>
              <a:t>Fundamental field index N=4</a:t>
            </a:r>
          </a:p>
          <a:p>
            <a:r>
              <a:rPr lang="en-US" dirty="0"/>
              <a:t>Magnetic flux </a:t>
            </a:r>
            <a:r>
              <a:rPr lang="en-US" dirty="0" smtClean="0"/>
              <a:t>density</a:t>
            </a:r>
            <a:r>
              <a:rPr lang="en-US" dirty="0"/>
              <a:t>: </a:t>
            </a:r>
            <a:r>
              <a:rPr lang="en-US" dirty="0" smtClean="0"/>
              <a:t>By= B</a:t>
            </a:r>
            <a:r>
              <a:rPr lang="en-US" baseline="-25000" dirty="0" smtClean="0"/>
              <a:t>4</a:t>
            </a:r>
            <a:r>
              <a:rPr lang="en-US" dirty="0" smtClean="0"/>
              <a:t>·(x</a:t>
            </a:r>
            <a:r>
              <a:rPr lang="en-US" baseline="30000" dirty="0" smtClean="0"/>
              <a:t>3</a:t>
            </a:r>
            <a:r>
              <a:rPr lang="en-US" dirty="0" smtClean="0"/>
              <a:t>-3xy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GB" altLang="en-US" dirty="0" smtClean="0"/>
              <a:t>Finite poles introduce  </a:t>
            </a:r>
            <a:r>
              <a:rPr lang="en-US" dirty="0" smtClean="0"/>
              <a:t>‘Allowed’ harmonics : n = 4, 12, 20, ...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4" y="3835233"/>
            <a:ext cx="28098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57" y="4733792"/>
            <a:ext cx="2152188" cy="179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87" y="4272928"/>
            <a:ext cx="21621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376" y="2631314"/>
            <a:ext cx="24193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3587" y="166650"/>
            <a:ext cx="7886700" cy="8222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COMBINED FUNCTION MAGNET (Gradient dipole)</a:t>
            </a:r>
            <a:endParaRPr lang="en-US" sz="1800" b="1" i="1" u="sng" dirty="0"/>
          </a:p>
        </p:txBody>
      </p:sp>
      <p:sp>
        <p:nvSpPr>
          <p:cNvPr id="6" name="Rectangle 5"/>
          <p:cNvSpPr/>
          <p:nvPr/>
        </p:nvSpPr>
        <p:spPr>
          <a:xfrm>
            <a:off x="314578" y="758428"/>
            <a:ext cx="8727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Function</a:t>
            </a:r>
            <a:r>
              <a:rPr lang="en-US" dirty="0"/>
              <a:t>: </a:t>
            </a:r>
            <a:r>
              <a:rPr lang="en-US" dirty="0" smtClean="0"/>
              <a:t>specialized </a:t>
            </a:r>
            <a:r>
              <a:rPr lang="en-US" dirty="0"/>
              <a:t>dipole </a:t>
            </a:r>
            <a:r>
              <a:rPr lang="en-US" dirty="0" smtClean="0"/>
              <a:t>magnet which in addition </a:t>
            </a:r>
            <a:r>
              <a:rPr lang="en-US" dirty="0"/>
              <a:t>to a bend field at its </a:t>
            </a:r>
            <a:r>
              <a:rPr lang="en-US" dirty="0" smtClean="0"/>
              <a:t>center has </a:t>
            </a:r>
            <a:r>
              <a:rPr lang="en-US" dirty="0"/>
              <a:t>a linear gradient. This magnet is </a:t>
            </a:r>
            <a:r>
              <a:rPr lang="en-US" dirty="0" smtClean="0"/>
              <a:t>a combined </a:t>
            </a:r>
            <a:r>
              <a:rPr lang="en-US" dirty="0"/>
              <a:t>function magnet which simultaneously </a:t>
            </a:r>
            <a:r>
              <a:rPr lang="en-US" dirty="0" smtClean="0"/>
              <a:t>focuses </a:t>
            </a:r>
            <a:r>
              <a:rPr lang="en-US" dirty="0"/>
              <a:t>(or </a:t>
            </a:r>
            <a:r>
              <a:rPr lang="en-US" dirty="0" smtClean="0"/>
              <a:t>defocuses</a:t>
            </a:r>
            <a:r>
              <a:rPr lang="en-US" dirty="0"/>
              <a:t>) and </a:t>
            </a:r>
            <a:r>
              <a:rPr lang="en-US" dirty="0" smtClean="0"/>
              <a:t>bends the </a:t>
            </a:r>
            <a:r>
              <a:rPr lang="en-US" dirty="0"/>
              <a:t>beam.</a:t>
            </a:r>
            <a:endParaRPr lang="en-US" dirty="0" smtClean="0"/>
          </a:p>
          <a:p>
            <a:r>
              <a:rPr lang="en-US" dirty="0" smtClean="0"/>
              <a:t>Equation for normal (non‐skew) ideal (infinite) poles</a:t>
            </a:r>
            <a:r>
              <a:rPr lang="en-US" dirty="0"/>
              <a:t>: 4(x</a:t>
            </a:r>
            <a:r>
              <a:rPr lang="en-US" baseline="30000" dirty="0"/>
              <a:t>3</a:t>
            </a:r>
            <a:r>
              <a:rPr lang="en-US" dirty="0"/>
              <a:t>y –xy</a:t>
            </a:r>
            <a:r>
              <a:rPr lang="en-US" baseline="30000" dirty="0"/>
              <a:t>3</a:t>
            </a:r>
            <a:r>
              <a:rPr lang="en-US" dirty="0"/>
              <a:t>) = ±</a:t>
            </a:r>
            <a:r>
              <a:rPr lang="en-US" dirty="0" smtClean="0"/>
              <a:t>r</a:t>
            </a:r>
            <a:r>
              <a:rPr lang="en-US" baseline="30000" dirty="0" smtClean="0"/>
              <a:t>4 </a:t>
            </a:r>
            <a:r>
              <a:rPr lang="en-US" dirty="0" smtClean="0"/>
              <a:t>(r - aperture radius)</a:t>
            </a:r>
          </a:p>
          <a:p>
            <a:r>
              <a:rPr lang="en-US" dirty="0" smtClean="0"/>
              <a:t>Fundamental field index N=1 and 2</a:t>
            </a:r>
          </a:p>
          <a:p>
            <a:r>
              <a:rPr lang="en-US" dirty="0"/>
              <a:t>Magnetic flux </a:t>
            </a:r>
            <a:r>
              <a:rPr lang="en-US" dirty="0" smtClean="0"/>
              <a:t>density</a:t>
            </a:r>
            <a:r>
              <a:rPr lang="en-US" dirty="0"/>
              <a:t>: </a:t>
            </a:r>
            <a:r>
              <a:rPr lang="en-US" dirty="0" smtClean="0"/>
              <a:t>By= B</a:t>
            </a:r>
            <a:r>
              <a:rPr lang="en-US" baseline="-25000" dirty="0" smtClean="0"/>
              <a:t>1</a:t>
            </a:r>
            <a:r>
              <a:rPr lang="en-US" dirty="0" smtClean="0"/>
              <a:t>+B</a:t>
            </a:r>
            <a:r>
              <a:rPr lang="en-US" baseline="-25000" dirty="0" smtClean="0"/>
              <a:t>2</a:t>
            </a:r>
            <a:r>
              <a:rPr lang="en-US" dirty="0" smtClean="0"/>
              <a:t>·x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18" y="2151202"/>
            <a:ext cx="2084832" cy="172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81" y="2619376"/>
            <a:ext cx="3832443" cy="381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466" y="4229093"/>
            <a:ext cx="2801884" cy="24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Magnet live cycle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" y="1126730"/>
            <a:ext cx="6941820" cy="56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9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Input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90" y="1417638"/>
            <a:ext cx="787908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555" y="153692"/>
            <a:ext cx="7886700" cy="99417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example of a magnet follow-up: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54" y="1198863"/>
            <a:ext cx="5429250" cy="1797467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the specifications (requirements and constrains)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/ preliminary mechanical design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design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specifications &amp; procurement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acceptance (reception tests &amp; magnetic measurements)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544" y="1731170"/>
            <a:ext cx="3120667" cy="2790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59100"/>
              </p:ext>
            </p:extLst>
          </p:nvPr>
        </p:nvGraphicFramePr>
        <p:xfrm>
          <a:off x="172954" y="3047329"/>
          <a:ext cx="5063187" cy="26426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19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1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 to be produced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+ (1)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Installed + (spare)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 beam energy range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– 20 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Full aperture Ø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≥ 70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Integrated field gradient range 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0.01(10% margin) 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US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0.18(20%</a:t>
                      </a:r>
                      <a:r>
                        <a:rPr lang="en-US" sz="1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margin)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length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 field region radius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Integrated field gradient quality Δ∫Gdz/∫G</a:t>
                      </a:r>
                      <a:r>
                        <a:rPr lang="en-US" sz="11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(0,0,z)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dz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±40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Operational mode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magnet length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200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magnet width x height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400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converter current / voltage</a:t>
                      </a:r>
                      <a:endParaRPr lang="en-GB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 10 / &lt; 10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/ V</a:t>
                      </a:r>
                      <a:endParaRPr lang="en-GB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7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817" y="507724"/>
            <a:ext cx="7886700" cy="592931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/ preliminary mechanical design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435" y="1099191"/>
            <a:ext cx="5909224" cy="898733"/>
          </a:xfrm>
        </p:spPr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Aperture R=35 mm, Leff=70 mm =&gt; B’(0)=(0.14 – 2.57) =&gt; NI (1),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 (water / air cooled)=&gt; Copper conductor(VonRoll) =&gt;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/pole (Current, Voltage)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Yoke material low Hc(residual field,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Bpole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(min)=50 Gauss) / (solid / laminated)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Yoke length (2)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94526"/>
              </p:ext>
            </p:extLst>
          </p:nvPr>
        </p:nvGraphicFramePr>
        <p:xfrm>
          <a:off x="6457950" y="1096229"/>
          <a:ext cx="2137172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0" name="Equation" r:id="rId3" imgW="1625400" imgH="520560" progId="Equation.3">
                  <p:embed/>
                </p:oleObj>
              </mc:Choice>
              <mc:Fallback>
                <p:oleObj name="Equation" r:id="rId3" imgW="1625400" imgH="52056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7950" y="1096229"/>
                        <a:ext cx="2137172" cy="5476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235147"/>
              </p:ext>
            </p:extLst>
          </p:nvPr>
        </p:nvGraphicFramePr>
        <p:xfrm>
          <a:off x="5855983" y="1749084"/>
          <a:ext cx="2971799" cy="248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1" name="Equation" r:id="rId5" imgW="2349360" imgH="190440" progId="Equation.3">
                  <p:embed/>
                </p:oleObj>
              </mc:Choice>
              <mc:Fallback>
                <p:oleObj name="Equation" r:id="rId5" imgW="2349360" imgH="190440" progId="Equation.3">
                  <p:embed/>
                  <p:pic>
                    <p:nvPicPr>
                      <p:cNvPr id="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5983" y="1749084"/>
                        <a:ext cx="2971799" cy="24884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45" y="2387226"/>
            <a:ext cx="3155120" cy="182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25" y="4131832"/>
            <a:ext cx="3702857" cy="17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vorozhts\AVO\AWAKE\Quad_e_beam\AVO design\2nd ITERATION Evgeny\DWG for DR\2d mod view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47" y="4211708"/>
            <a:ext cx="3474720" cy="15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00" y="2234777"/>
            <a:ext cx="2769934" cy="18944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30117" y="2832811"/>
            <a:ext cx="2610491" cy="1392250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Pole profile optimization</a:t>
            </a:r>
          </a:p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Coil profile optimization </a:t>
            </a:r>
          </a:p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Yoke cross-section optimization</a:t>
            </a:r>
          </a:p>
          <a:p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Harmonic analysis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4465" y="2555812"/>
            <a:ext cx="13724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optimization</a:t>
            </a:r>
            <a:endParaRPr lang="en-GB" sz="135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342" y="373910"/>
            <a:ext cx="7886700" cy="625806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5559" y="834204"/>
            <a:ext cx="2610491" cy="1797467"/>
          </a:xfrm>
        </p:spPr>
        <p:txBody>
          <a:bodyPr>
            <a:normAutofit lnSpcReduction="10000"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field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Chamfer profile optimization /Harmonic analysis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length</a:t>
            </a:r>
          </a:p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of the electrical parameters</a:t>
            </a: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76" y="878846"/>
            <a:ext cx="2219325" cy="175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892" y="3133818"/>
            <a:ext cx="3597593" cy="1891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623" y="959027"/>
            <a:ext cx="3553445" cy="173193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23" y="2790349"/>
            <a:ext cx="4296251" cy="23017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27</a:t>
            </a:fld>
            <a:endParaRPr lang="en-GB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1869" y="512519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relative integrated gradient errors at GFR boundary with the radius of 20 mm were calculated according to the formula:</a:t>
            </a:r>
            <a:endParaRPr kumimoji="0" lang="en-US" altLang="ja-JP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472701"/>
              </p:ext>
            </p:extLst>
          </p:nvPr>
        </p:nvGraphicFramePr>
        <p:xfrm>
          <a:off x="321869" y="5582394"/>
          <a:ext cx="52292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r:id="rId7" imgW="5232400" imgH="647700" progId="Equation.3">
                  <p:embed/>
                </p:oleObj>
              </mc:Choice>
              <mc:Fallback>
                <p:oleObj r:id="rId7" imgW="5232400" imgH="6477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69" y="5582394"/>
                        <a:ext cx="5229225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5" t="55791" r="511" b="696"/>
          <a:stretch/>
        </p:blipFill>
        <p:spPr bwMode="auto">
          <a:xfrm>
            <a:off x="4115067" y="2312808"/>
            <a:ext cx="1836000" cy="1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3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1" y="857251"/>
            <a:ext cx="7886700" cy="625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example of a magnet follow-up: Awake quadrupole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design / Technical Specification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72953" y="1483057"/>
            <a:ext cx="8549566" cy="1797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/ Tolerances / 3D model (.step file) =&gt; Mechanical design =&gt; Technical Specification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2953" y="1754984"/>
          <a:ext cx="4034717" cy="40736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2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87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Parameter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Value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Unit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BASIC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Number of magnets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12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Nominal field gradient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2.54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T/m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Aperture diameter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70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mm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FIELD QUALITY (for information only)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Integrated field gradient range ∫Gdl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0.01 – 0.18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T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Magnetic length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71.8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mm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Good field region diameter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40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mm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Integrated gradient homogeneity Δ∫Gdl / ∫Gdl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&lt; ± 5·10</a:t>
                      </a:r>
                      <a:r>
                        <a:rPr lang="en-GB" sz="900" baseline="30000" dirty="0">
                          <a:effectLst/>
                        </a:rPr>
                        <a:t>-4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ELECTRICAL PARAMETERS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Nominal current I</a:t>
                      </a:r>
                      <a:r>
                        <a:rPr lang="en-GB" sz="900" baseline="-25000">
                          <a:effectLst/>
                        </a:rPr>
                        <a:t>nom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9.3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A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Maximum current I</a:t>
                      </a:r>
                      <a:r>
                        <a:rPr lang="en-GB" sz="900" baseline="-25000">
                          <a:effectLst/>
                        </a:rPr>
                        <a:t>max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10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A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Current density at I</a:t>
                      </a:r>
                      <a:r>
                        <a:rPr lang="en-GB" sz="900" baseline="-25000">
                          <a:effectLst/>
                        </a:rPr>
                        <a:t>max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1.2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A/mm</a:t>
                      </a:r>
                      <a:r>
                        <a:rPr lang="en-GB" sz="900" baseline="30000" dirty="0">
                          <a:effectLst/>
                        </a:rPr>
                        <a:t>2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Dissipated DC power at I</a:t>
                      </a:r>
                      <a:r>
                        <a:rPr lang="en-GB" sz="900" baseline="-25000">
                          <a:effectLst/>
                        </a:rPr>
                        <a:t>nom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34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W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Resistance at 20°C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391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mΩ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Inductance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48.1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mH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Voltage on magnet U</a:t>
                      </a:r>
                      <a:r>
                        <a:rPr lang="en-GB" sz="900" baseline="-25000">
                          <a:effectLst/>
                        </a:rPr>
                        <a:t>nom</a:t>
                      </a:r>
                      <a:r>
                        <a:rPr lang="en-GB" sz="900">
                          <a:effectLst/>
                        </a:rPr>
                        <a:t> (DC)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3.64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V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COOLING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Cooling method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Air, natural convection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DIMENSIONS AND WEIGHT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Yoke length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40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mm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Overall length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~156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mm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Overall width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~395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mm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Overall height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~342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mm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0876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Total magnet mass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>
                          <a:effectLst/>
                        </a:rPr>
                        <a:t>~ 23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900" dirty="0">
                          <a:effectLst/>
                        </a:rPr>
                        <a:t>kg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00670" y="1751595"/>
          <a:ext cx="3171825" cy="15213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2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30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Parameter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Value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Unit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Number of coils per magnet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4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Number of pancakes per coil 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Number of turns per coil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138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Conductor length per coil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~43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m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Conductor size on copper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3.0 × 2.8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mm × mm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Conductor edge rounding radius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0.5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mm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Min. conductor insulation thickness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0.06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mm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Max. conductor size with insulation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3.2 × 3.0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mm × mm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Ground insulation thickness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1.5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mm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303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Electrical resistance per coil at 20°C 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>
                          <a:effectLst/>
                        </a:rPr>
                        <a:t>98 ± 1</a:t>
                      </a:r>
                      <a:endParaRPr lang="en-GB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100"/>
                        </a:spcAft>
                      </a:pPr>
                      <a:r>
                        <a:rPr lang="en-GB" sz="800" dirty="0">
                          <a:effectLst/>
                        </a:rPr>
                        <a:t>mΩ</a:t>
                      </a:r>
                      <a:endParaRPr lang="en-GB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352" y="3280525"/>
            <a:ext cx="2177483" cy="2563304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29" y="279414"/>
            <a:ext cx="7886700" cy="625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follow-up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0542" y="920563"/>
            <a:ext cx="5563478" cy="1797467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Preliminary and Final Design Reports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and tooling drawings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certificates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QCR(Yoke, Coils, Magnet)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4" y="3416397"/>
            <a:ext cx="3160086" cy="237006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29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287" y="1623022"/>
            <a:ext cx="2359134" cy="1664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688" y="1471499"/>
            <a:ext cx="2061905" cy="1063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688" y="3488020"/>
            <a:ext cx="2430476" cy="25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20256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/>
              <a:t>Main components of normal-conducting,</a:t>
            </a:r>
            <a:br>
              <a:rPr lang="en-GB" sz="3200" dirty="0" smtClean="0"/>
            </a:br>
            <a:r>
              <a:rPr lang="en-GB" sz="3200" dirty="0" smtClean="0"/>
              <a:t> iron dominated magnets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02" y="3916531"/>
            <a:ext cx="2335143" cy="227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2" y="1082244"/>
            <a:ext cx="2600000" cy="210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22" y="1228551"/>
            <a:ext cx="2693333" cy="2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1190" y="2002657"/>
            <a:ext cx="30738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Iron ( Pole + Return Yoke)</a:t>
            </a:r>
          </a:p>
          <a:p>
            <a:r>
              <a:rPr lang="en-US" dirty="0" smtClean="0"/>
              <a:t>Excitation Coils</a:t>
            </a:r>
          </a:p>
          <a:p>
            <a:r>
              <a:rPr lang="en-US" dirty="0" smtClean="0"/>
              <a:t>Sensors </a:t>
            </a:r>
          </a:p>
          <a:p>
            <a:r>
              <a:rPr lang="en-US" dirty="0" smtClean="0"/>
              <a:t>Cooling circuits (for water cooled coils, manifold)</a:t>
            </a:r>
          </a:p>
          <a:p>
            <a:r>
              <a:rPr lang="en-US" dirty="0" smtClean="0"/>
              <a:t>Electrical connections</a:t>
            </a:r>
          </a:p>
          <a:p>
            <a:r>
              <a:rPr lang="en-US" dirty="0" smtClean="0"/>
              <a:t>Supports</a:t>
            </a:r>
          </a:p>
          <a:p>
            <a:r>
              <a:rPr lang="en-US" dirty="0" smtClean="0"/>
              <a:t>Alignment target holders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" y="3185101"/>
            <a:ext cx="2845437" cy="258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9503" y="3046601"/>
            <a:ext cx="629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</a:t>
            </a:r>
            <a:r>
              <a:rPr lang="en-GB" sz="1200" dirty="0" smtClean="0"/>
              <a:t>ipole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39503" y="5774328"/>
            <a:ext cx="1133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H/V corrector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05074" y="3597786"/>
            <a:ext cx="1133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Q</a:t>
            </a:r>
            <a:r>
              <a:rPr lang="en-GB" sz="1200" dirty="0" smtClean="0"/>
              <a:t>uadrupole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995270" y="6182617"/>
            <a:ext cx="1133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 smtClean="0"/>
              <a:t>sextupole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39503" y="2223822"/>
            <a:ext cx="2081676" cy="125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226711" y="2039976"/>
            <a:ext cx="1459382" cy="62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970062" y="2510632"/>
            <a:ext cx="2081676" cy="125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378662" y="2573474"/>
            <a:ext cx="1642517" cy="11143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449824" y="1912401"/>
            <a:ext cx="2489106" cy="10579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506432" y="2857482"/>
            <a:ext cx="1545306" cy="10173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226711" y="4235501"/>
            <a:ext cx="1371599" cy="519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379111" y="2192376"/>
            <a:ext cx="1459382" cy="62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2458312" y="2349507"/>
            <a:ext cx="634257" cy="759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932856" y="3398089"/>
            <a:ext cx="2950091" cy="476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042273" y="3960652"/>
            <a:ext cx="1072317" cy="1621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9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29" y="279414"/>
            <a:ext cx="7886700" cy="625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follow-up QCR</a:t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Coil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30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3" y="1545377"/>
            <a:ext cx="3700463" cy="4376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68" y="1588240"/>
            <a:ext cx="3786188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29" y="279414"/>
            <a:ext cx="7886700" cy="625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follow-up QCR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31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093" y="1027563"/>
            <a:ext cx="4557713" cy="2123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33" y="3430257"/>
            <a:ext cx="5201031" cy="2231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29" y="1782935"/>
            <a:ext cx="29718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29" y="279414"/>
            <a:ext cx="7886700" cy="625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follow-up (QCR)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32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63" y="1209268"/>
            <a:ext cx="4391216" cy="4687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034" y="2242830"/>
            <a:ext cx="2430476" cy="25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29" y="279414"/>
            <a:ext cx="7886700" cy="6258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4E0D-6577-493C-99FE-B0186C6CF0CD}" type="slidenum">
              <a:rPr lang="en-GB" smtClean="0"/>
              <a:t>33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70662" y="1580084"/>
            <a:ext cx="88733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Jack T. </a:t>
            </a:r>
            <a:r>
              <a:rPr lang="en-GB" dirty="0"/>
              <a:t>Tanabe “Iron Dominated </a:t>
            </a:r>
            <a:r>
              <a:rPr lang="en-GB" dirty="0" smtClean="0"/>
              <a:t>Electromagnets” Design, Fabrication, assembly and measurements.</a:t>
            </a:r>
          </a:p>
          <a:p>
            <a:pPr marL="342900" indent="-342900">
              <a:buAutoNum type="arabicParenR"/>
            </a:pPr>
            <a:endParaRPr lang="en-GB" dirty="0" smtClean="0"/>
          </a:p>
          <a:p>
            <a:pPr marL="342900" indent="-342900">
              <a:buAutoNum type="arabicParenR"/>
            </a:pPr>
            <a:r>
              <a:rPr lang="en-GB" dirty="0" smtClean="0"/>
              <a:t>T. </a:t>
            </a:r>
            <a:r>
              <a:rPr lang="en-GB" dirty="0" err="1" smtClean="0"/>
              <a:t>Zickler</a:t>
            </a:r>
            <a:r>
              <a:rPr lang="en-GB" dirty="0" smtClean="0"/>
              <a:t> (CERN) “</a:t>
            </a:r>
            <a:r>
              <a:rPr lang="en-GB" dirty="0"/>
              <a:t>Basic design and engineering of </a:t>
            </a:r>
            <a:r>
              <a:rPr lang="en-GB" dirty="0" smtClean="0"/>
              <a:t>normal‐conducting</a:t>
            </a:r>
            <a:r>
              <a:rPr lang="en-GB" dirty="0"/>
              <a:t>, </a:t>
            </a:r>
            <a:r>
              <a:rPr lang="en-GB" dirty="0"/>
              <a:t>iron‐dominated electro‐magnets”. CERN Accelerator </a:t>
            </a:r>
            <a:r>
              <a:rPr lang="en-GB" dirty="0" smtClean="0"/>
              <a:t>School Specialized </a:t>
            </a:r>
            <a:r>
              <a:rPr lang="en-GB" dirty="0"/>
              <a:t>Course on </a:t>
            </a:r>
            <a:r>
              <a:rPr lang="en-GB" dirty="0" smtClean="0"/>
              <a:t>Magnets. Bruges, Belgium</a:t>
            </a:r>
            <a:r>
              <a:rPr lang="en-GB" dirty="0"/>
              <a:t>, 16‐25 June </a:t>
            </a:r>
            <a:r>
              <a:rPr lang="en-GB" dirty="0" smtClean="0"/>
              <a:t>2009</a:t>
            </a:r>
          </a:p>
          <a:p>
            <a:pPr marL="342900" indent="-342900">
              <a:buAutoNum type="arabicParenR"/>
            </a:pPr>
            <a:endParaRPr lang="en-GB" dirty="0" smtClean="0"/>
          </a:p>
          <a:p>
            <a:r>
              <a:rPr lang="en-GB" dirty="0"/>
              <a:t>3</a:t>
            </a:r>
            <a:r>
              <a:rPr lang="en-GB" dirty="0" smtClean="0"/>
              <a:t>) </a:t>
            </a:r>
            <a:r>
              <a:rPr lang="en-GB" dirty="0"/>
              <a:t>Neil </a:t>
            </a:r>
            <a:r>
              <a:rPr lang="en-GB" dirty="0" smtClean="0"/>
              <a:t>Marks. “Conventional magnets </a:t>
            </a:r>
            <a:r>
              <a:rPr lang="en-GB" dirty="0"/>
              <a:t>for Accelerators”. Lecture to Cockcroft Institute. 2005</a:t>
            </a:r>
            <a:r>
              <a:rPr lang="en-US" dirty="0"/>
              <a:t/>
            </a:r>
            <a:br>
              <a:rPr lang="en-US" dirty="0"/>
            </a:br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956" y="200838"/>
            <a:ext cx="2834140" cy="638529"/>
          </a:xfrm>
        </p:spPr>
        <p:txBody>
          <a:bodyPr>
            <a:normAutofit/>
          </a:bodyPr>
          <a:lstStyle/>
          <a:p>
            <a:r>
              <a:rPr lang="sv-SE" sz="2800" dirty="0" smtClean="0"/>
              <a:t>MAX IV Magnets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74" y="4746467"/>
            <a:ext cx="2505320" cy="1596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1" y="630642"/>
            <a:ext cx="2783689" cy="2006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74" y="2301487"/>
            <a:ext cx="2389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MAX IV LINAC DIPOLE magnet DIB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31" y="6342923"/>
            <a:ext cx="2741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MAX IV LINAC one plane corrector COD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022" y="372296"/>
            <a:ext cx="3068153" cy="22350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55438" y="2372908"/>
            <a:ext cx="2741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MAX IV LINAC quadrupole QF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521" y="4436025"/>
            <a:ext cx="1617892" cy="1208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502" y="2843645"/>
            <a:ext cx="2161930" cy="14152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48070" y="4026393"/>
            <a:ext cx="197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MAX IV </a:t>
            </a:r>
            <a:r>
              <a:rPr lang="en-GB" sz="1200" dirty="0" err="1" smtClean="0"/>
              <a:t>sextupole</a:t>
            </a:r>
            <a:r>
              <a:rPr lang="en-GB" sz="1200" dirty="0" smtClean="0"/>
              <a:t> SXH</a:t>
            </a:r>
            <a:endParaRPr lang="en-US" sz="1200" dirty="0"/>
          </a:p>
        </p:txBody>
      </p:sp>
      <p:pic>
        <p:nvPicPr>
          <p:cNvPr id="15" name="Picture 14"/>
          <p:cNvPicPr/>
          <p:nvPr/>
        </p:nvPicPr>
        <p:blipFill>
          <a:blip r:embed="rId7"/>
          <a:stretch>
            <a:fillRect/>
          </a:stretch>
        </p:blipFill>
        <p:spPr>
          <a:xfrm>
            <a:off x="362543" y="2694278"/>
            <a:ext cx="6109335" cy="1474470"/>
          </a:xfrm>
          <a:prstGeom prst="rect">
            <a:avLst/>
          </a:prstGeom>
        </p:spPr>
      </p:pic>
      <p:pic>
        <p:nvPicPr>
          <p:cNvPr id="16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661" y="4181522"/>
            <a:ext cx="3251200" cy="2438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2919" y="3970376"/>
            <a:ext cx="197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MAX IV R1 magnet block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64123" y="6342922"/>
            <a:ext cx="1975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MAX IV R3 magnet block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1474" name="Text Box 2"/>
              <p:cNvSpPr txBox="1">
                <a:spLocks noChangeArrowheads="1"/>
              </p:cNvSpPr>
              <p:nvPr/>
            </p:nvSpPr>
            <p:spPr bwMode="auto">
              <a:xfrm>
                <a:off x="153617" y="741097"/>
                <a:ext cx="8822131" cy="1691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altLang="sv-S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altLang="sv-SE" sz="16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sv-SE" sz="1600" b="1" i="1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en-GB" altLang="sv-SE" sz="1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(A/m): </a:t>
                </a:r>
                <a:r>
                  <a:rPr lang="en-GB" altLang="sv-SE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(the magneto-motive force produced by electric </a:t>
                </a:r>
                <a:r>
                  <a:rPr lang="en-GB" altLang="sv-SE" sz="1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altLang="sv-SE" sz="16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GB" altLang="sv-SE" sz="1600" b="1" i="1" smtClean="0">
                            <a:latin typeface="Cambria Math" panose="02040503050406030204" pitchFamily="18" charset="0"/>
                            <a:cs typeface="Arial" charset="0"/>
                          </a:rPr>
                          <m:t>𝑰</m:t>
                        </m:r>
                      </m:e>
                    </m:acc>
                  </m:oMath>
                </a14:m>
                <a:r>
                  <a:rPr lang="en-GB" altLang="sv-SE" sz="1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GB" altLang="sv-SE" sz="16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altLang="sv-S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GB" altLang="sv-SE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magneto-motive force creates a </a:t>
                </a:r>
                <a:r>
                  <a:rPr lang="en-GB" altLang="sv-S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Flux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altLang="sv-SE" sz="16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l-GR" altLang="sv-SE" sz="16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𝚽</m:t>
                        </m:r>
                      </m:e>
                    </m:acc>
                  </m:oMath>
                </a14:m>
                <a:r>
                  <a:rPr lang="en-GB" altLang="sv-SE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altLang="sv-S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(Weber)</a:t>
                </a:r>
              </a:p>
              <a:p>
                <a:r>
                  <a:rPr lang="en-GB" altLang="sv-SE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		</a:t>
                </a:r>
                <a:endParaRPr lang="en-GB" altLang="sv-SE" sz="1600" b="0" dirty="0" smtClean="0">
                  <a:latin typeface="Palatino" pitchFamily="18" charset="0"/>
                  <a:cs typeface="Arial" charset="0"/>
                </a:endParaRPr>
              </a:p>
              <a:p>
                <a:endParaRPr lang="en-GB" altLang="sv-SE" sz="1600" b="0" dirty="0">
                  <a:latin typeface="Palatino" pitchFamily="18" charset="0"/>
                  <a:cs typeface="Arial" charset="0"/>
                </a:endParaRPr>
              </a:p>
              <a:p>
                <a:r>
                  <a:rPr lang="en-GB" altLang="sv-SE" sz="2000" b="0" dirty="0" smtClean="0">
                    <a:latin typeface="Palatino" pitchFamily="18" charset="0"/>
                    <a:cs typeface="Arial" charset="0"/>
                  </a:rPr>
                  <a:t>	</a:t>
                </a:r>
                <a:endParaRPr lang="en-GB" altLang="sv-SE" sz="2000" b="0" dirty="0">
                  <a:latin typeface="Palatino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61474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617" y="741097"/>
                <a:ext cx="8822131" cy="1691104"/>
              </a:xfrm>
              <a:prstGeom prst="rect">
                <a:avLst/>
              </a:prstGeom>
              <a:blipFill rotWithShape="1">
                <a:blip r:embed="rId3"/>
                <a:stretch>
                  <a:fillRect l="-346" t="-288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1476" name="Text Box 4"/>
          <p:cNvSpPr txBox="1">
            <a:spLocks noChangeArrowheads="1"/>
          </p:cNvSpPr>
          <p:nvPr/>
        </p:nvSpPr>
        <p:spPr bwMode="auto">
          <a:xfrm>
            <a:off x="3391997" y="3793285"/>
            <a:ext cx="51009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sv-SE" sz="1600" dirty="0" smtClean="0">
                <a:latin typeface="Palatino" pitchFamily="18" charset="0"/>
                <a:cs typeface="Arial" charset="0"/>
              </a:rPr>
              <a:t>Permeability 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of free </a:t>
            </a:r>
            <a:r>
              <a:rPr lang="en-GB" altLang="sv-SE" sz="1600" dirty="0" smtClean="0">
                <a:latin typeface="Palatino" pitchFamily="18" charset="0"/>
                <a:cs typeface="Arial" charset="0"/>
              </a:rPr>
              <a:t>space:</a:t>
            </a:r>
            <a:r>
              <a:rPr lang="en-GB" altLang="sv-SE" sz="1600" b="0" dirty="0" smtClean="0">
                <a:latin typeface="Palatino" pitchFamily="18" charset="0"/>
                <a:cs typeface="Arial" charset="0"/>
              </a:rPr>
              <a:t> </a:t>
            </a:r>
            <a:r>
              <a:rPr lang="en-GB" altLang="sv-SE" sz="1600" b="0" dirty="0">
                <a:latin typeface="Palatino" pitchFamily="18" charset="0"/>
              </a:rPr>
              <a:t>µ</a:t>
            </a:r>
            <a:r>
              <a:rPr lang="en-GB" altLang="sv-SE" sz="1600" b="0" baseline="-25000" dirty="0">
                <a:latin typeface="Palatino" pitchFamily="18" charset="0"/>
              </a:rPr>
              <a:t>0</a:t>
            </a:r>
            <a:r>
              <a:rPr lang="en-GB" altLang="sv-SE" sz="1600" b="0" dirty="0">
                <a:latin typeface="Palatino" pitchFamily="18" charset="0"/>
              </a:rPr>
              <a:t> = 4</a:t>
            </a:r>
            <a:r>
              <a:rPr lang="el-GR" altLang="sv-SE" sz="1600" b="0" dirty="0" smtClean="0">
                <a:latin typeface="Palatino" pitchFamily="18" charset="0"/>
              </a:rPr>
              <a:t>π</a:t>
            </a:r>
            <a:r>
              <a:rPr lang="en-GB" altLang="sv-SE" sz="1600" dirty="0">
                <a:latin typeface="Palatino" pitchFamily="18" charset="0"/>
              </a:rPr>
              <a:t>×</a:t>
            </a:r>
            <a:r>
              <a:rPr lang="en-GB" altLang="sv-SE" sz="1600" b="0" dirty="0" smtClean="0">
                <a:latin typeface="Palatino" pitchFamily="18" charset="0"/>
              </a:rPr>
              <a:t>10</a:t>
            </a:r>
            <a:r>
              <a:rPr lang="en-GB" altLang="sv-SE" sz="1600" b="0" baseline="30000" dirty="0" smtClean="0">
                <a:latin typeface="Palatino" pitchFamily="18" charset="0"/>
              </a:rPr>
              <a:t>-7</a:t>
            </a:r>
            <a:r>
              <a:rPr lang="en-GB" altLang="sv-SE" sz="1600" b="0" dirty="0" smtClean="0">
                <a:latin typeface="Palatino" pitchFamily="18" charset="0"/>
              </a:rPr>
              <a:t> (H/m)</a:t>
            </a:r>
            <a:endParaRPr lang="en-GB" altLang="sv-SE" sz="1600" baseline="30000" dirty="0">
              <a:latin typeface="Palatino" pitchFamily="18" charset="0"/>
            </a:endParaRPr>
          </a:p>
          <a:p>
            <a:r>
              <a:rPr lang="en-GB" altLang="sv-SE" sz="1600" dirty="0" smtClean="0">
                <a:latin typeface="Palatino" pitchFamily="18" charset="0"/>
                <a:cs typeface="Arial" charset="0"/>
              </a:rPr>
              <a:t>Relative permeability</a:t>
            </a:r>
            <a:r>
              <a:rPr lang="en-GB" altLang="sv-SE" sz="1600" b="0" dirty="0" smtClean="0">
                <a:latin typeface="Palatino" pitchFamily="18" charset="0"/>
                <a:cs typeface="Arial" charset="0"/>
              </a:rPr>
              <a:t>: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 </a:t>
            </a:r>
            <a:r>
              <a:rPr lang="en-GB" altLang="sv-SE" sz="1600" b="0" dirty="0" smtClean="0">
                <a:latin typeface="Palatino" pitchFamily="18" charset="0"/>
                <a:cs typeface="Arial" charset="0"/>
              </a:rPr>
              <a:t>µ</a:t>
            </a:r>
            <a:r>
              <a:rPr lang="en-GB" altLang="sv-SE" sz="1600" b="0" baseline="-25000" dirty="0" smtClean="0">
                <a:latin typeface="Palatino" pitchFamily="18" charset="0"/>
                <a:cs typeface="Arial" charset="0"/>
              </a:rPr>
              <a:t>r</a:t>
            </a:r>
            <a:r>
              <a:rPr lang="en-GB" altLang="sv-SE" sz="1600" dirty="0" smtClean="0">
                <a:latin typeface="Palatino" pitchFamily="18" charset="0"/>
                <a:cs typeface="Arial" charset="0"/>
              </a:rPr>
              <a:t>=µ /</a:t>
            </a:r>
            <a:r>
              <a:rPr lang="en-GB" altLang="sv-SE" sz="1600" dirty="0" smtClean="0">
                <a:latin typeface="Palatino" pitchFamily="18" charset="0"/>
              </a:rPr>
              <a:t> µ</a:t>
            </a:r>
            <a:r>
              <a:rPr lang="en-GB" altLang="sv-SE" sz="1600" baseline="-25000" dirty="0" smtClean="0">
                <a:latin typeface="Palatino" pitchFamily="18" charset="0"/>
              </a:rPr>
              <a:t>0 </a:t>
            </a:r>
            <a:r>
              <a:rPr lang="en-GB" altLang="sv-SE" sz="1600" dirty="0" smtClean="0">
                <a:latin typeface="Palatino" pitchFamily="18" charset="0"/>
              </a:rPr>
              <a:t> (</a:t>
            </a:r>
            <a:r>
              <a:rPr lang="en-GB" altLang="sv-SE" sz="1600" dirty="0" smtClean="0">
                <a:latin typeface="Palatino" pitchFamily="18" charset="0"/>
                <a:cs typeface="Arial" charset="0"/>
              </a:rPr>
              <a:t>dimensionless) </a:t>
            </a:r>
          </a:p>
          <a:p>
            <a:r>
              <a:rPr lang="en-GB" altLang="sv-SE" sz="1600" dirty="0" smtClean="0">
                <a:latin typeface="Palatino" pitchFamily="18" charset="0"/>
                <a:cs typeface="Arial" charset="0"/>
              </a:rPr>
              <a:t>µ</a:t>
            </a:r>
            <a:r>
              <a:rPr lang="en-GB" altLang="sv-SE" sz="1600" baseline="-25000" dirty="0" smtClean="0">
                <a:latin typeface="Palatino" pitchFamily="18" charset="0"/>
                <a:cs typeface="Arial" charset="0"/>
              </a:rPr>
              <a:t>r</a:t>
            </a:r>
            <a:r>
              <a:rPr lang="en-GB" altLang="sv-SE" sz="1600" b="0" dirty="0" smtClean="0">
                <a:latin typeface="Palatino" pitchFamily="18" charset="0"/>
                <a:cs typeface="Arial" charset="0"/>
              </a:rPr>
              <a:t> (free space)=1, 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µ</a:t>
            </a:r>
            <a:r>
              <a:rPr lang="en-GB" altLang="sv-SE" sz="1600" baseline="-25000" dirty="0">
                <a:latin typeface="Palatino" pitchFamily="18" charset="0"/>
                <a:cs typeface="Arial" charset="0"/>
              </a:rPr>
              <a:t>r</a:t>
            </a:r>
            <a:r>
              <a:rPr lang="en-GB" altLang="sv-SE" sz="1600" b="0" dirty="0" smtClean="0">
                <a:latin typeface="Palatino" pitchFamily="18" charset="0"/>
                <a:cs typeface="Arial" charset="0"/>
              </a:rPr>
              <a:t> </a:t>
            </a:r>
            <a:r>
              <a:rPr lang="en-GB" altLang="sv-SE" sz="1600" dirty="0">
                <a:latin typeface="Palatino" pitchFamily="18" charset="0"/>
                <a:cs typeface="Arial" charset="0"/>
              </a:rPr>
              <a:t>(</a:t>
            </a:r>
            <a:r>
              <a:rPr lang="en-GB" altLang="sv-SE" sz="1600" b="0" dirty="0" smtClean="0">
                <a:latin typeface="Palatino" pitchFamily="18" charset="0"/>
                <a:cs typeface="Arial" charset="0"/>
              </a:rPr>
              <a:t>Iron) </a:t>
            </a:r>
            <a:r>
              <a:rPr lang="en-GB" altLang="sv-SE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GB" altLang="sv-SE" sz="1600" b="0" dirty="0" smtClean="0">
                <a:latin typeface="Palatino" pitchFamily="18" charset="0"/>
                <a:cs typeface="Arial" charset="0"/>
              </a:rPr>
              <a:t>1000</a:t>
            </a:r>
          </a:p>
          <a:p>
            <a:endParaRPr lang="en-GB" altLang="sv-SE" sz="1600" dirty="0">
              <a:latin typeface="Palatino" pitchFamily="18" charset="0"/>
              <a:cs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2054" y="316332"/>
            <a:ext cx="7886700" cy="228736"/>
          </a:xfrm>
        </p:spPr>
        <p:txBody>
          <a:bodyPr>
            <a:noAutofit/>
          </a:bodyPr>
          <a:lstStyle/>
          <a:p>
            <a:r>
              <a:rPr lang="en-US" sz="3200" dirty="0" smtClean="0"/>
              <a:t>Nomenclature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304" y="1383934"/>
            <a:ext cx="2360000" cy="156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409" y="3096058"/>
            <a:ext cx="1695450" cy="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53618" y="1980689"/>
                <a:ext cx="6011790" cy="956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altLang="sv-S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Flux density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altLang="sv-SE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sv-SE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GB" altLang="sv-SE" b="1" i="1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GB" altLang="sv-SE" b="1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l-GR" altLang="sv-SE" b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𝚽</m:t>
                        </m:r>
                      </m:e>
                    </m:acc>
                    <m:r>
                      <a:rPr lang="en-GB" altLang="sv-SE">
                        <a:latin typeface="Cambria Math" panose="02040503050406030204" pitchFamily="18" charset="0"/>
                        <a:cs typeface="Arial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altLang="sv-SE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A</m:t>
                    </m:r>
                  </m:oMath>
                </a14:m>
                <a:r>
                  <a:rPr lang="en-GB" altLang="sv-S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(Tesla=Weber/m</a:t>
                </a:r>
                <a:r>
                  <a:rPr lang="en-GB" altLang="sv-SE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GB" altLang="sv-S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 </a:t>
                </a:r>
                <a:r>
                  <a:rPr lang="en-US" altLang="sv-SE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amount of magnetic flux through a unit area taken perpendicular to the direction of the magnetic flux. Also called magnetic </a:t>
                </a:r>
                <a:r>
                  <a:rPr lang="en-US" altLang="sv-SE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induction.</a:t>
                </a:r>
                <a:endParaRPr lang="en-GB" altLang="sv-SE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18" y="1980689"/>
                <a:ext cx="6011790" cy="956929"/>
              </a:xfrm>
              <a:prstGeom prst="rect">
                <a:avLst/>
              </a:prstGeom>
              <a:blipFill>
                <a:blip r:embed="rId6"/>
                <a:stretch>
                  <a:fillRect l="-811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94" y="3440369"/>
            <a:ext cx="2847619" cy="2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33400"/>
            <a:ext cx="6324600" cy="5334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MAGNETO-STATIC THEORY</a:t>
            </a:r>
            <a:endParaRPr lang="en-US" altLang="en-US" sz="3600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3507081"/>
            <a:ext cx="8458200" cy="117896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 i="1" dirty="0" smtClean="0"/>
              <a:t>F </a:t>
            </a:r>
            <a:r>
              <a:rPr lang="en-US" altLang="en-US" sz="1600" dirty="0"/>
              <a:t>is a function of the two dimensional complex space coordinate </a:t>
            </a:r>
            <a:r>
              <a:rPr lang="en-US" altLang="en-US" sz="1600" i="1" dirty="0"/>
              <a:t>z=</a:t>
            </a:r>
            <a:r>
              <a:rPr lang="en-US" altLang="en-US" sz="1600" i="1" dirty="0" err="1"/>
              <a:t>x+iy</a:t>
            </a:r>
            <a:r>
              <a:rPr lang="en-US" altLang="en-US" sz="1600" i="1" dirty="0"/>
              <a:t> </a:t>
            </a:r>
            <a:r>
              <a:rPr lang="en-US" altLang="en-US" sz="1600" dirty="0"/>
              <a:t>is developed from Maxwell’s equations.  This function satisfies Laplace’s and Poisson’s equations. </a:t>
            </a:r>
            <a:endParaRPr lang="en-US" altLang="en-US" sz="1600" dirty="0" smtClean="0"/>
          </a:p>
          <a:p>
            <a:pPr>
              <a:lnSpc>
                <a:spcPct val="90000"/>
              </a:lnSpc>
            </a:pPr>
            <a:r>
              <a:rPr lang="en-US" altLang="en-US" sz="1600" dirty="0" smtClean="0"/>
              <a:t>This </a:t>
            </a:r>
            <a:r>
              <a:rPr lang="en-US" altLang="en-US" sz="1600" dirty="0"/>
              <a:t>function is used to describe different two dimensional magnetic fields and their error terms.  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5683884" y="2273545"/>
            <a:ext cx="25415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Poisson’s Equation</a:t>
            </a:r>
          </a:p>
          <a:p>
            <a:r>
              <a:rPr lang="en-US" altLang="en-US" dirty="0"/>
              <a:t>Laplace’s Equation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471201" y="1308922"/>
            <a:ext cx="2410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Maxwell’s Steady State </a:t>
            </a:r>
            <a:br>
              <a:rPr lang="en-US" altLang="en-US" dirty="0"/>
            </a:br>
            <a:r>
              <a:rPr lang="en-US" altLang="en-US" dirty="0"/>
              <a:t>Magnet Equations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34" y="1955253"/>
            <a:ext cx="5191850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970" y="1040587"/>
            <a:ext cx="7924800" cy="3048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The function can be expressed as </a:t>
            </a:r>
            <a:r>
              <a:rPr lang="en-US" altLang="en-US" sz="2400" i="1" dirty="0">
                <a:cs typeface="Times New Roman" panose="02020603050405020304" pitchFamily="18" charset="0"/>
              </a:rPr>
              <a:t>F=</a:t>
            </a:r>
            <a:r>
              <a:rPr lang="en-US" altLang="en-US" sz="2400" i="1" dirty="0" err="1">
                <a:cs typeface="Times New Roman" panose="02020603050405020304" pitchFamily="18" charset="0"/>
              </a:rPr>
              <a:t>A+iV</a:t>
            </a:r>
            <a:r>
              <a:rPr lang="en-US" altLang="en-US" sz="2400" i="1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cs typeface="Times New Roman" panose="02020603050405020304" pitchFamily="18" charset="0"/>
              </a:rPr>
              <a:t>where</a:t>
            </a:r>
            <a:endParaRPr lang="en-US" altLang="en-US" sz="2800" dirty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2400" i="1" dirty="0"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cs typeface="Times New Roman" panose="02020603050405020304" pitchFamily="18" charset="0"/>
              </a:rPr>
              <a:t>, the </a:t>
            </a:r>
            <a:r>
              <a:rPr lang="en-US" altLang="en-US" sz="2400" i="1" dirty="0">
                <a:cs typeface="Times New Roman" panose="02020603050405020304" pitchFamily="18" charset="0"/>
              </a:rPr>
              <a:t>vector</a:t>
            </a:r>
            <a:r>
              <a:rPr lang="en-US" altLang="en-US" sz="2400" dirty="0">
                <a:cs typeface="Times New Roman" panose="02020603050405020304" pitchFamily="18" charset="0"/>
              </a:rPr>
              <a:t> potential is the real component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 dirty="0">
                <a:cs typeface="Times New Roman" panose="02020603050405020304" pitchFamily="18" charset="0"/>
              </a:rPr>
              <a:t>V</a:t>
            </a:r>
            <a:r>
              <a:rPr lang="en-US" altLang="en-US" sz="2400" dirty="0">
                <a:cs typeface="Times New Roman" panose="02020603050405020304" pitchFamily="18" charset="0"/>
              </a:rPr>
              <a:t>, the</a:t>
            </a:r>
            <a:r>
              <a:rPr lang="en-US" altLang="en-US" sz="2400" i="1" dirty="0">
                <a:cs typeface="Times New Roman" panose="02020603050405020304" pitchFamily="18" charset="0"/>
              </a:rPr>
              <a:t> scalar </a:t>
            </a:r>
            <a:r>
              <a:rPr lang="en-US" altLang="en-US" sz="2400" dirty="0">
                <a:cs typeface="Times New Roman" panose="02020603050405020304" pitchFamily="18" charset="0"/>
              </a:rPr>
              <a:t>potential </a:t>
            </a:r>
            <a:r>
              <a:rPr lang="en-US" altLang="en-US" sz="2400" i="1" dirty="0">
                <a:cs typeface="Times New Roman" panose="02020603050405020304" pitchFamily="18" charset="0"/>
              </a:rPr>
              <a:t>V</a:t>
            </a:r>
            <a:r>
              <a:rPr lang="en-US" altLang="en-US" sz="2400" dirty="0">
                <a:cs typeface="Times New Roman" panose="02020603050405020304" pitchFamily="18" charset="0"/>
              </a:rPr>
              <a:t> is the imaginary component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An ideal pole contour can be computed using the </a:t>
            </a:r>
            <a:r>
              <a:rPr lang="en-US" altLang="en-US" sz="2400" i="1" dirty="0">
                <a:cs typeface="Times New Roman" panose="02020603050405020304" pitchFamily="18" charset="0"/>
              </a:rPr>
              <a:t>scalar equipotential</a:t>
            </a:r>
            <a:r>
              <a:rPr lang="en-US" altLang="en-US" sz="2400" dirty="0"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cs typeface="Times New Roman" panose="02020603050405020304" pitchFamily="18" charset="0"/>
              </a:rPr>
              <a:t>The field shape can be computed using the </a:t>
            </a:r>
            <a:r>
              <a:rPr lang="en-US" altLang="en-US" sz="2400" i="1" dirty="0">
                <a:cs typeface="Times New Roman" panose="02020603050405020304" pitchFamily="18" charset="0"/>
              </a:rPr>
              <a:t>vector equipotential</a:t>
            </a:r>
            <a:r>
              <a:rPr lang="en-US" altLang="en-US" sz="2400" dirty="0">
                <a:cs typeface="Times New Roman" panose="02020603050405020304" pitchFamily="18" charset="0"/>
              </a:rPr>
              <a:t>.</a:t>
            </a:r>
            <a:endParaRPr lang="en-US" altLang="en-US" sz="2400" dirty="0"/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6705600" cy="838200"/>
          </a:xfrm>
        </p:spPr>
        <p:txBody>
          <a:bodyPr/>
          <a:lstStyle/>
          <a:p>
            <a:r>
              <a:rPr lang="en-US" altLang="en-US" sz="4000"/>
              <a:t>Vector and Scalar Potentials</a:t>
            </a:r>
          </a:p>
        </p:txBody>
      </p:sp>
    </p:spTree>
    <p:extLst>
      <p:ext uri="{BB962C8B-B14F-4D97-AF65-F5344CB8AC3E}">
        <p14:creationId xmlns:p14="http://schemas.microsoft.com/office/powerpoint/2010/main" val="10220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587" y="166650"/>
            <a:ext cx="7886700" cy="822211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Two dimensional magnetic field</a:t>
            </a:r>
            <a:endParaRPr lang="en-US" sz="1800" b="1" i="1" u="sng" dirty="0"/>
          </a:p>
        </p:txBody>
      </p:sp>
      <p:sp>
        <p:nvSpPr>
          <p:cNvPr id="5" name="Rectangle 4"/>
          <p:cNvSpPr/>
          <p:nvPr/>
        </p:nvSpPr>
        <p:spPr>
          <a:xfrm>
            <a:off x="173450" y="986182"/>
            <a:ext cx="8684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The gaps </a:t>
            </a:r>
            <a:r>
              <a:rPr lang="en-GB" sz="1200" dirty="0"/>
              <a:t>are regions where current sources and permeable material are absent. </a:t>
            </a:r>
            <a:r>
              <a:rPr lang="en-GB" sz="1200" dirty="0" smtClean="0"/>
              <a:t>Two-dimensional </a:t>
            </a:r>
            <a:r>
              <a:rPr lang="en-GB" sz="1200" dirty="0"/>
              <a:t>magnet fields can be derived from potential </a:t>
            </a:r>
            <a:r>
              <a:rPr lang="en-GB" sz="1200" dirty="0" smtClean="0"/>
              <a:t>functions which </a:t>
            </a:r>
            <a:r>
              <a:rPr lang="en-GB" sz="1200" dirty="0"/>
              <a:t>are the solutions </a:t>
            </a:r>
            <a:r>
              <a:rPr lang="en-GB" sz="1200" dirty="0" smtClean="0"/>
              <a:t>to Laplace’s equation.</a:t>
            </a:r>
            <a:endParaRPr lang="en-US" sz="1200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897" y="1463102"/>
            <a:ext cx="197739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3450" y="1469522"/>
            <a:ext cx="3359791" cy="916916"/>
            <a:chOff x="241932" y="2221346"/>
            <a:chExt cx="3359791" cy="916916"/>
          </a:xfrm>
        </p:grpSpPr>
        <p:sp>
          <p:nvSpPr>
            <p:cNvPr id="22" name="Rectangle 21"/>
            <p:cNvSpPr/>
            <p:nvPr/>
          </p:nvSpPr>
          <p:spPr>
            <a:xfrm>
              <a:off x="241932" y="2221346"/>
              <a:ext cx="3359791" cy="91551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graphicFrame>
          <p:nvGraphicFramePr>
            <p:cNvPr id="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6021743"/>
                </p:ext>
              </p:extLst>
            </p:nvPr>
          </p:nvGraphicFramePr>
          <p:xfrm>
            <a:off x="428308" y="2240797"/>
            <a:ext cx="2987040" cy="411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91" name="Equation" r:id="rId4" imgW="2489200" imgH="342900" progId="Equation.3">
                    <p:embed/>
                  </p:oleObj>
                </mc:Choice>
                <mc:Fallback>
                  <p:oleObj name="Equation" r:id="rId4" imgW="2489200" imgH="342900" progId="Equation.3">
                    <p:embed/>
                    <p:pic>
                      <p:nvPicPr>
                        <p:cNvPr id="62567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308" y="2240797"/>
                          <a:ext cx="2987040" cy="411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3284692"/>
                </p:ext>
              </p:extLst>
            </p:nvPr>
          </p:nvGraphicFramePr>
          <p:xfrm>
            <a:off x="428308" y="2726782"/>
            <a:ext cx="3124200" cy="411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992" name="Equation" r:id="rId6" imgW="2603500" imgH="342900" progId="Equation.3">
                    <p:embed/>
                  </p:oleObj>
                </mc:Choice>
                <mc:Fallback>
                  <p:oleObj name="Equation" r:id="rId6" imgW="2603500" imgH="342900" progId="Equation.3">
                    <p:embed/>
                    <p:pic>
                      <p:nvPicPr>
                        <p:cNvPr id="62568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308" y="2726782"/>
                          <a:ext cx="3124200" cy="411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Rectangle 11"/>
          <p:cNvSpPr/>
          <p:nvPr/>
        </p:nvSpPr>
        <p:spPr>
          <a:xfrm>
            <a:off x="3877014" y="1675659"/>
            <a:ext cx="18695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sv-SE" sz="1400" dirty="0" err="1">
                <a:cs typeface="Arial" charset="0"/>
              </a:rPr>
              <a:t>B</a:t>
            </a:r>
            <a:r>
              <a:rPr lang="en-GB" altLang="sv-SE" sz="1400" baseline="-25000" dirty="0" err="1">
                <a:cs typeface="Arial" charset="0"/>
              </a:rPr>
              <a:t>x</a:t>
            </a:r>
            <a:r>
              <a:rPr lang="en-GB" altLang="sv-SE" sz="1400" dirty="0">
                <a:cs typeface="Arial" charset="0"/>
              </a:rPr>
              <a:t> = B</a:t>
            </a:r>
            <a:r>
              <a:rPr lang="en-GB" altLang="sv-SE" sz="1400" baseline="-25000" dirty="0">
                <a:cs typeface="Arial" charset="0"/>
              </a:rPr>
              <a:t>r</a:t>
            </a:r>
            <a:r>
              <a:rPr lang="en-GB" altLang="sv-SE" sz="1400" dirty="0">
                <a:cs typeface="Arial" charset="0"/>
              </a:rPr>
              <a:t> cos </a:t>
            </a:r>
            <a:r>
              <a:rPr lang="en-GB" altLang="sv-SE" sz="1400" dirty="0">
                <a:cs typeface="Arial" charset="0"/>
                <a:sym typeface="Symbol" pitchFamily="18" charset="2"/>
              </a:rPr>
              <a:t></a:t>
            </a:r>
            <a:r>
              <a:rPr lang="en-GB" altLang="sv-SE" sz="1400" dirty="0">
                <a:cs typeface="Arial" charset="0"/>
              </a:rPr>
              <a:t> - B</a:t>
            </a:r>
            <a:r>
              <a:rPr lang="en-GB" altLang="sv-SE" sz="1400" baseline="-25000" dirty="0">
                <a:cs typeface="Arial" charset="0"/>
                <a:sym typeface="Symbol" pitchFamily="18" charset="2"/>
              </a:rPr>
              <a:t></a:t>
            </a:r>
            <a:r>
              <a:rPr lang="en-GB" altLang="sv-SE" sz="1400" dirty="0">
                <a:cs typeface="Arial" charset="0"/>
              </a:rPr>
              <a:t> sin </a:t>
            </a:r>
            <a:r>
              <a:rPr lang="en-GB" altLang="sv-SE" sz="1400" dirty="0" smtClean="0">
                <a:cs typeface="Arial" charset="0"/>
                <a:sym typeface="Symbol" pitchFamily="18" charset="2"/>
              </a:rPr>
              <a:t></a:t>
            </a:r>
            <a:endParaRPr lang="en-GB" altLang="sv-SE" sz="1400" dirty="0">
              <a:cs typeface="Arial" charset="0"/>
            </a:endParaRPr>
          </a:p>
          <a:p>
            <a:r>
              <a:rPr lang="en-GB" altLang="sv-SE" sz="1400" dirty="0">
                <a:cs typeface="Arial" charset="0"/>
              </a:rPr>
              <a:t>B</a:t>
            </a:r>
            <a:r>
              <a:rPr lang="en-GB" altLang="sv-SE" sz="1400" baseline="-25000" dirty="0">
                <a:cs typeface="Arial" charset="0"/>
              </a:rPr>
              <a:t>y</a:t>
            </a:r>
            <a:r>
              <a:rPr lang="en-GB" altLang="sv-SE" sz="1400" dirty="0">
                <a:cs typeface="Arial" charset="0"/>
              </a:rPr>
              <a:t> = B</a:t>
            </a:r>
            <a:r>
              <a:rPr lang="en-GB" altLang="sv-SE" sz="1400" baseline="-25000" dirty="0">
                <a:cs typeface="Arial" charset="0"/>
              </a:rPr>
              <a:t>r</a:t>
            </a:r>
            <a:r>
              <a:rPr lang="en-GB" altLang="sv-SE" sz="1400" dirty="0">
                <a:cs typeface="Arial" charset="0"/>
              </a:rPr>
              <a:t> sin </a:t>
            </a:r>
            <a:r>
              <a:rPr lang="en-GB" altLang="sv-SE" sz="1400" dirty="0">
                <a:cs typeface="Arial" charset="0"/>
                <a:sym typeface="Symbol" pitchFamily="18" charset="2"/>
              </a:rPr>
              <a:t></a:t>
            </a:r>
            <a:r>
              <a:rPr lang="en-GB" altLang="sv-SE" sz="1400" dirty="0">
                <a:cs typeface="Arial" charset="0"/>
              </a:rPr>
              <a:t> + B</a:t>
            </a:r>
            <a:r>
              <a:rPr lang="en-GB" altLang="sv-SE" sz="1400" baseline="-25000" dirty="0">
                <a:cs typeface="Arial" charset="0"/>
                <a:sym typeface="Symbol" pitchFamily="18" charset="2"/>
              </a:rPr>
              <a:t></a:t>
            </a:r>
            <a:r>
              <a:rPr lang="en-GB" altLang="sv-SE" sz="1400" dirty="0">
                <a:cs typeface="Arial" charset="0"/>
              </a:rPr>
              <a:t> cos </a:t>
            </a:r>
            <a:r>
              <a:rPr lang="en-GB" altLang="sv-SE" sz="1400" dirty="0" smtClean="0">
                <a:cs typeface="Arial" charset="0"/>
                <a:sym typeface="Symbol" pitchFamily="18" charset="2"/>
              </a:rPr>
              <a:t></a:t>
            </a:r>
            <a:r>
              <a:rPr lang="en-GB" altLang="sv-SE" dirty="0" smtClean="0">
                <a:cs typeface="Arial" charset="0"/>
              </a:rPr>
              <a:t> </a:t>
            </a:r>
            <a:endParaRPr lang="en-GB" altLang="sv-SE" dirty="0"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1756" y="2386438"/>
            <a:ext cx="6307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sv-SE" sz="1400" dirty="0">
                <a:cs typeface="Arial" charset="0"/>
              </a:rPr>
              <a:t>A</a:t>
            </a:r>
            <a:r>
              <a:rPr lang="en-GB" altLang="sv-SE" sz="1400" baseline="-25000" dirty="0">
                <a:cs typeface="Arial" charset="0"/>
              </a:rPr>
              <a:t>n</a:t>
            </a:r>
            <a:r>
              <a:rPr lang="en-GB" altLang="sv-SE" sz="1400" dirty="0">
                <a:cs typeface="Arial" charset="0"/>
              </a:rPr>
              <a:t> and </a:t>
            </a:r>
            <a:r>
              <a:rPr lang="en-GB" altLang="sv-SE" sz="1400" dirty="0" err="1">
                <a:cs typeface="Arial" charset="0"/>
              </a:rPr>
              <a:t>B</a:t>
            </a:r>
            <a:r>
              <a:rPr lang="en-GB" altLang="sv-SE" sz="1400" baseline="-25000" dirty="0" err="1">
                <a:cs typeface="Arial" charset="0"/>
              </a:rPr>
              <a:t>n</a:t>
            </a:r>
            <a:r>
              <a:rPr lang="en-GB" altLang="sv-SE" sz="1400" baseline="-25000" dirty="0">
                <a:cs typeface="Arial" charset="0"/>
              </a:rPr>
              <a:t> </a:t>
            </a:r>
            <a:r>
              <a:rPr lang="en-GB" altLang="sv-SE" sz="1400" dirty="0">
                <a:cs typeface="Arial" charset="0"/>
              </a:rPr>
              <a:t>are the skew and normal field components</a:t>
            </a:r>
          </a:p>
          <a:p>
            <a:r>
              <a:rPr lang="en-GB" sz="1400" dirty="0" smtClean="0">
                <a:cs typeface="Arial" charset="0"/>
              </a:rPr>
              <a:t>n-field index</a:t>
            </a:r>
            <a:r>
              <a:rPr lang="en-GB" sz="1400" dirty="0">
                <a:cs typeface="Arial" charset="0"/>
              </a:rPr>
              <a:t>: Dipole n=1 , Quadrupole n=2, Sextupole n=3, Octupole n=4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4353318" y="1228384"/>
            <a:ext cx="41724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sv-SE" sz="1400" dirty="0"/>
              <a:t>In Cartesian coordinates, the components are given </a:t>
            </a:r>
            <a:r>
              <a:rPr lang="en-GB" altLang="sv-SE" sz="1400" dirty="0" smtClean="0"/>
              <a:t>by:</a:t>
            </a:r>
            <a:endParaRPr lang="en-US" sz="14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2292" r="2736" b="27119"/>
          <a:stretch/>
        </p:blipFill>
        <p:spPr bwMode="auto">
          <a:xfrm>
            <a:off x="1415470" y="3199025"/>
            <a:ext cx="5875695" cy="153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0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967"/>
            <a:ext cx="7886700" cy="915034"/>
          </a:xfrm>
        </p:spPr>
        <p:txBody>
          <a:bodyPr>
            <a:normAutofit/>
          </a:bodyPr>
          <a:lstStyle/>
          <a:p>
            <a:r>
              <a:rPr lang="en-GB" sz="3200" dirty="0" smtClean="0"/>
              <a:t>Magnet types by their field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4213146"/>
            <a:ext cx="8503920" cy="1895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755" y="2986786"/>
            <a:ext cx="842577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600" dirty="0" smtClean="0"/>
              <a:t>For normal(non-skew) the </a:t>
            </a:r>
            <a:r>
              <a:rPr lang="en-GB" altLang="en-US" sz="1600" dirty="0"/>
              <a:t>expansion of B</a:t>
            </a:r>
            <a:r>
              <a:rPr lang="en-GB" altLang="en-US" sz="1600" baseline="-25000" dirty="0"/>
              <a:t>y</a:t>
            </a:r>
            <a:r>
              <a:rPr lang="en-GB" altLang="en-US" sz="1600" dirty="0"/>
              <a:t>(x) </a:t>
            </a:r>
            <a:r>
              <a:rPr lang="en-GB" altLang="en-US" sz="1600" baseline="-25000" dirty="0"/>
              <a:t>y = 0  </a:t>
            </a:r>
            <a:r>
              <a:rPr lang="en-GB" altLang="en-US" sz="1600" dirty="0"/>
              <a:t>is a Taylor series:	</a:t>
            </a:r>
            <a:r>
              <a:rPr lang="en-GB" altLang="en-US" dirty="0"/>
              <a:t>		</a:t>
            </a:r>
          </a:p>
          <a:p>
            <a:r>
              <a:rPr lang="en-GB" altLang="en-US" dirty="0"/>
              <a:t>	B</a:t>
            </a:r>
            <a:r>
              <a:rPr lang="en-GB" altLang="en-US" baseline="-25000" dirty="0"/>
              <a:t>y</a:t>
            </a:r>
            <a:r>
              <a:rPr lang="en-GB" altLang="en-US" dirty="0"/>
              <a:t>(x) 	= </a:t>
            </a:r>
            <a:r>
              <a:rPr lang="en-GB" altLang="en-US" sz="6000" baseline="-10000" dirty="0">
                <a:latin typeface="Math1"/>
                <a:sym typeface="Symbol" pitchFamily="18" charset="2"/>
              </a:rPr>
              <a:t></a:t>
            </a:r>
            <a:r>
              <a:rPr lang="en-GB" altLang="en-US" baseline="-50000" dirty="0">
                <a:sym typeface="Math1"/>
              </a:rPr>
              <a:t>n =1</a:t>
            </a:r>
            <a:r>
              <a:rPr lang="en-GB" altLang="en-US" dirty="0">
                <a:sym typeface="Math1"/>
              </a:rPr>
              <a:t> </a:t>
            </a:r>
            <a:r>
              <a:rPr lang="en-GB" altLang="en-US" baseline="80000" dirty="0">
                <a:sym typeface="Symbol" pitchFamily="18" charset="2"/>
              </a:rPr>
              <a:t></a:t>
            </a:r>
            <a:r>
              <a:rPr lang="en-GB" altLang="en-US" dirty="0">
                <a:sym typeface="Math1"/>
              </a:rPr>
              <a:t> {</a:t>
            </a:r>
            <a:r>
              <a:rPr lang="en-GB" altLang="en-US" dirty="0" err="1">
                <a:sym typeface="Math1"/>
              </a:rPr>
              <a:t>b</a:t>
            </a:r>
            <a:r>
              <a:rPr lang="en-GB" altLang="en-US" baseline="-25000" dirty="0" err="1">
                <a:sym typeface="Math1"/>
              </a:rPr>
              <a:t>n</a:t>
            </a:r>
            <a:r>
              <a:rPr lang="en-GB" altLang="en-US" dirty="0">
                <a:sym typeface="Math1"/>
              </a:rPr>
              <a:t> x </a:t>
            </a:r>
            <a:r>
              <a:rPr lang="en-GB" altLang="en-US" baseline="30000" dirty="0">
                <a:sym typeface="Math1"/>
              </a:rPr>
              <a:t>(n-1</a:t>
            </a:r>
            <a:r>
              <a:rPr lang="en-GB" altLang="en-US" baseline="30000" dirty="0" smtClean="0">
                <a:sym typeface="Math1"/>
              </a:rPr>
              <a:t>)</a:t>
            </a:r>
            <a:r>
              <a:rPr lang="en-GB" altLang="en-US" dirty="0" smtClean="0">
                <a:sym typeface="Math1"/>
              </a:rPr>
              <a:t>}</a:t>
            </a:r>
            <a:r>
              <a:rPr lang="en-GB" altLang="en-US" baseline="30000" dirty="0" smtClean="0">
                <a:sym typeface="Math1"/>
              </a:rPr>
              <a:t> </a:t>
            </a:r>
            <a:r>
              <a:rPr lang="en-GB" altLang="en-US" dirty="0" smtClean="0"/>
              <a:t>= b</a:t>
            </a:r>
            <a:r>
              <a:rPr lang="en-GB" altLang="en-US" baseline="-25000" dirty="0" smtClean="0"/>
              <a:t>1</a:t>
            </a:r>
            <a:r>
              <a:rPr lang="en-GB" altLang="en-US" dirty="0" smtClean="0"/>
              <a:t> +     b</a:t>
            </a:r>
            <a:r>
              <a:rPr lang="en-GB" altLang="en-US" baseline="-25000" dirty="0" smtClean="0"/>
              <a:t>2</a:t>
            </a:r>
            <a:r>
              <a:rPr lang="en-GB" altLang="en-US" dirty="0" smtClean="0"/>
              <a:t>x </a:t>
            </a:r>
            <a:r>
              <a:rPr lang="en-GB" altLang="en-US" dirty="0"/>
              <a:t>	   + b</a:t>
            </a:r>
            <a:r>
              <a:rPr lang="en-GB" altLang="en-US" baseline="-25000" dirty="0"/>
              <a:t>3</a:t>
            </a:r>
            <a:r>
              <a:rPr lang="en-GB" altLang="en-US" dirty="0"/>
              <a:t>x</a:t>
            </a:r>
            <a:r>
              <a:rPr lang="en-GB" altLang="en-US" baseline="30000" dirty="0"/>
              <a:t>2</a:t>
            </a:r>
            <a:r>
              <a:rPr lang="en-GB" altLang="en-US" dirty="0"/>
              <a:t> + </a:t>
            </a:r>
            <a:r>
              <a:rPr lang="en-GB" altLang="en-US" dirty="0" smtClean="0"/>
              <a:t>           b</a:t>
            </a:r>
            <a:r>
              <a:rPr lang="en-GB" altLang="en-US" baseline="-25000" dirty="0" smtClean="0"/>
              <a:t>4</a:t>
            </a:r>
            <a:r>
              <a:rPr lang="en-GB" altLang="en-US" dirty="0" smtClean="0"/>
              <a:t>x</a:t>
            </a:r>
            <a:r>
              <a:rPr lang="en-GB" altLang="en-US" baseline="30000" dirty="0" smtClean="0"/>
              <a:t>3 </a:t>
            </a:r>
            <a:r>
              <a:rPr lang="en-GB" altLang="en-US" dirty="0" smtClean="0"/>
              <a:t>…..</a:t>
            </a:r>
            <a:endParaRPr lang="en-GB" altLang="en-US" dirty="0"/>
          </a:p>
          <a:p>
            <a:r>
              <a:rPr lang="en-GB" altLang="en-US" sz="1600" dirty="0"/>
              <a:t>		 	      </a:t>
            </a:r>
            <a:r>
              <a:rPr lang="en-GB" altLang="en-US" sz="1600" dirty="0" smtClean="0"/>
              <a:t> 				dipole       quad</a:t>
            </a:r>
            <a:r>
              <a:rPr lang="en-GB" altLang="en-US" sz="1600" dirty="0"/>
              <a:t>	      </a:t>
            </a:r>
            <a:r>
              <a:rPr lang="en-GB" altLang="en-US" sz="1600" dirty="0" smtClean="0"/>
              <a:t>sextupole          octupole</a:t>
            </a:r>
            <a:endParaRPr lang="en-GB" alt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t="2292" r="2736" b="27119"/>
          <a:stretch/>
        </p:blipFill>
        <p:spPr bwMode="auto">
          <a:xfrm>
            <a:off x="544640" y="868431"/>
            <a:ext cx="8136000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516258"/>
              </p:ext>
            </p:extLst>
          </p:nvPr>
        </p:nvGraphicFramePr>
        <p:xfrm>
          <a:off x="652122" y="6104255"/>
          <a:ext cx="77057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9" name="Equation" r:id="rId5" imgW="5803900" imgH="419100" progId="Equation.3">
                  <p:embed/>
                </p:oleObj>
              </mc:Choice>
              <mc:Fallback>
                <p:oleObj name="Equation" r:id="rId5" imgW="58039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122" y="6104255"/>
                        <a:ext cx="7705725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1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2243</TotalTime>
  <Words>1845</Words>
  <Application>Microsoft Office PowerPoint</Application>
  <PresentationFormat>On-screen Show (4:3)</PresentationFormat>
  <Paragraphs>384</Paragraphs>
  <Slides>33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Yu Gothic</vt:lpstr>
      <vt:lpstr>Arial</vt:lpstr>
      <vt:lpstr>Calibri</vt:lpstr>
      <vt:lpstr>Calibri Light</vt:lpstr>
      <vt:lpstr>Cambria Math</vt:lpstr>
      <vt:lpstr>Math1</vt:lpstr>
      <vt:lpstr>Palatino</vt:lpstr>
      <vt:lpstr>Symbol</vt:lpstr>
      <vt:lpstr>Times New Roman</vt:lpstr>
      <vt:lpstr>Verdana</vt:lpstr>
      <vt:lpstr>Office Theme</vt:lpstr>
      <vt:lpstr>Equation</vt:lpstr>
      <vt:lpstr>Document</vt:lpstr>
      <vt:lpstr>Equation.3</vt:lpstr>
      <vt:lpstr>Normal Conducting magnets for particle accelerators Part I </vt:lpstr>
      <vt:lpstr>Magnet types by working principle</vt:lpstr>
      <vt:lpstr>Main components of normal-conducting,  iron dominated magnets</vt:lpstr>
      <vt:lpstr>MAX IV Magnets</vt:lpstr>
      <vt:lpstr>Nomenclature</vt:lpstr>
      <vt:lpstr>MAGNETO-STATIC THEORY</vt:lpstr>
      <vt:lpstr>Vector and Scalar Potentials</vt:lpstr>
      <vt:lpstr>Two dimensional magnetic field</vt:lpstr>
      <vt:lpstr>Magnet types by their field</vt:lpstr>
      <vt:lpstr>Ideal pole shape</vt:lpstr>
      <vt:lpstr>The Practical Pole</vt:lpstr>
      <vt:lpstr>Shims</vt:lpstr>
      <vt:lpstr>PowerPoint Presentation</vt:lpstr>
      <vt:lpstr>Introduction of currents (Ampere’s law) </vt:lpstr>
      <vt:lpstr>Magnet types</vt:lpstr>
      <vt:lpstr>DIPOLE MAGNET</vt:lpstr>
      <vt:lpstr>DIPOLE MAGNET (YOKE SHAPES)</vt:lpstr>
      <vt:lpstr>PowerPoint Presentation</vt:lpstr>
      <vt:lpstr>QUADRUPOLE MAGNET</vt:lpstr>
      <vt:lpstr>SEXTUPOLE MAGNET</vt:lpstr>
      <vt:lpstr>OCTUPOLE MAGNET</vt:lpstr>
      <vt:lpstr>COMBINED FUNCTION MAGNET (Gradient dipole)</vt:lpstr>
      <vt:lpstr>Magnet live cycle</vt:lpstr>
      <vt:lpstr>Input</vt:lpstr>
      <vt:lpstr>An example of a magnet follow-up: quadrupole</vt:lpstr>
      <vt:lpstr>  EM / preliminary mechanical design </vt:lpstr>
      <vt:lpstr>3D optimization</vt:lpstr>
      <vt:lpstr>An example of a magnet follow-up: Awake quadrupole Mechanical design / Technical Specification</vt:lpstr>
      <vt:lpstr> Production follow-up</vt:lpstr>
      <vt:lpstr> Production follow-up QCR Coil</vt:lpstr>
      <vt:lpstr> Production follow-up QCR</vt:lpstr>
      <vt:lpstr> Production follow-up (QCR)</vt:lpstr>
      <vt:lpstr> REFERENCES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Normal Conducting magnets for particle accelerators. </dc:title>
  <dc:creator>Alexey Vorozhtsov</dc:creator>
  <cp:lastModifiedBy>Alexey Vorozhtsov</cp:lastModifiedBy>
  <cp:revision>317</cp:revision>
  <dcterms:created xsi:type="dcterms:W3CDTF">2018-10-13T13:07:04Z</dcterms:created>
  <dcterms:modified xsi:type="dcterms:W3CDTF">2018-10-16T12:29:34Z</dcterms:modified>
</cp:coreProperties>
</file>