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5" r:id="rId7"/>
    <p:sldId id="264" r:id="rId8"/>
    <p:sldId id="260" r:id="rId9"/>
    <p:sldId id="261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47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52" autoAdjust="0"/>
  </p:normalViewPr>
  <p:slideViewPr>
    <p:cSldViewPr showGuides="1">
      <p:cViewPr varScale="1">
        <p:scale>
          <a:sx n="130" d="100"/>
          <a:sy n="130" d="100"/>
        </p:scale>
        <p:origin x="138" y="780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576" y="1600201"/>
            <a:ext cx="7593294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30/10/2018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419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4" r:id="rId6"/>
    <p:sldLayoutId id="2147483663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0" y="4437112"/>
            <a:ext cx="9120761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/>
                </a:solidFill>
              </a:rPr>
              <a:t>&amp;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Mechanical Design Office</a:t>
            </a:r>
            <a:endParaRPr lang="en-GB" sz="27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852936"/>
            <a:ext cx="5460987" cy="3888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Stability</a:t>
            </a:r>
          </a:p>
          <a:p>
            <a:r>
              <a:rPr lang="en-US" dirty="0" smtClean="0"/>
              <a:t>Development</a:t>
            </a:r>
          </a:p>
          <a:p>
            <a:pPr lvl="1"/>
            <a:r>
              <a:rPr lang="en-US" dirty="0" smtClean="0"/>
              <a:t>Lifetime</a:t>
            </a:r>
          </a:p>
          <a:p>
            <a:pPr lvl="1"/>
            <a:r>
              <a:rPr lang="en-US" dirty="0" smtClean="0"/>
              <a:t>Displacement</a:t>
            </a:r>
          </a:p>
          <a:p>
            <a:pPr lvl="1"/>
            <a:r>
              <a:rPr lang="en-US" dirty="0" smtClean="0"/>
              <a:t>Temperatures</a:t>
            </a:r>
          </a:p>
          <a:p>
            <a:pPr lvl="1"/>
            <a:r>
              <a:rPr lang="en-US" dirty="0" smtClean="0"/>
              <a:t>Stresses</a:t>
            </a:r>
          </a:p>
          <a:p>
            <a:pPr lvl="1"/>
            <a:r>
              <a:rPr lang="en-US" dirty="0" smtClean="0"/>
              <a:t>Force</a:t>
            </a:r>
          </a:p>
          <a:p>
            <a:r>
              <a:rPr lang="en-US" dirty="0" smtClean="0"/>
              <a:t>Troubleshooting</a:t>
            </a:r>
          </a:p>
          <a:p>
            <a:r>
              <a:rPr lang="en-US" dirty="0" smtClean="0"/>
              <a:t>Raytracing in 3D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16016" y="748164"/>
            <a:ext cx="2291811" cy="16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FEA - Software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b="1" dirty="0" err="1" smtClean="0"/>
              <a:t>Solidworks</a:t>
            </a:r>
            <a:r>
              <a:rPr lang="sv-SE" b="1" dirty="0" smtClean="0"/>
              <a:t> Simulation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Integrated</a:t>
            </a:r>
            <a:r>
              <a:rPr lang="sv-SE" dirty="0" smtClean="0"/>
              <a:t> in CAD software </a:t>
            </a:r>
            <a:r>
              <a:rPr lang="sv-SE" dirty="0" err="1" smtClean="0"/>
              <a:t>enable</a:t>
            </a:r>
            <a:r>
              <a:rPr lang="sv-SE" dirty="0" smtClean="0"/>
              <a:t> fast </a:t>
            </a:r>
            <a:r>
              <a:rPr lang="sv-SE" dirty="0" err="1" smtClean="0"/>
              <a:t>changes</a:t>
            </a:r>
            <a:r>
              <a:rPr lang="sv-SE" dirty="0" smtClean="0"/>
              <a:t> in </a:t>
            </a:r>
            <a:r>
              <a:rPr lang="sv-SE" dirty="0" err="1" smtClean="0"/>
              <a:t>geometry</a:t>
            </a:r>
            <a:r>
              <a:rPr lang="sv-SE" dirty="0" smtClean="0"/>
              <a:t>.</a:t>
            </a:r>
            <a:br>
              <a:rPr lang="sv-SE" dirty="0" smtClean="0"/>
            </a:br>
            <a:r>
              <a:rPr lang="sv-SE" dirty="0" err="1" smtClean="0"/>
              <a:t>Limited</a:t>
            </a:r>
            <a:r>
              <a:rPr lang="sv-SE" dirty="0" smtClean="0"/>
              <a:t> in </a:t>
            </a:r>
            <a:r>
              <a:rPr lang="sv-SE" dirty="0" err="1" smtClean="0"/>
              <a:t>capability</a:t>
            </a:r>
            <a:r>
              <a:rPr lang="sv-SE" dirty="0" smtClean="0"/>
              <a:t>, </a:t>
            </a:r>
            <a:r>
              <a:rPr lang="sv-SE" dirty="0" err="1" smtClean="0"/>
              <a:t>capable</a:t>
            </a:r>
            <a:r>
              <a:rPr lang="sv-SE" dirty="0" smtClean="0"/>
              <a:t> in </a:t>
            </a:r>
            <a:r>
              <a:rPr lang="sv-SE" dirty="0" err="1" smtClean="0"/>
              <a:t>user</a:t>
            </a:r>
            <a:r>
              <a:rPr lang="sv-SE" dirty="0" smtClean="0"/>
              <a:t> interface</a:t>
            </a:r>
          </a:p>
          <a:p>
            <a:r>
              <a:rPr lang="sv-SE" b="1" dirty="0" smtClean="0"/>
              <a:t>ANSYS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Competent</a:t>
            </a:r>
            <a:r>
              <a:rPr lang="sv-SE" dirty="0" smtClean="0"/>
              <a:t> FEA software</a:t>
            </a:r>
          </a:p>
          <a:p>
            <a:r>
              <a:rPr lang="sv-SE" b="1" dirty="0" err="1" smtClean="0"/>
              <a:t>SynRad</a:t>
            </a:r>
            <a:r>
              <a:rPr lang="sv-SE" b="1" dirty="0" smtClean="0"/>
              <a:t>+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D</a:t>
            </a:r>
            <a:r>
              <a:rPr lang="en-GB" dirty="0" err="1" smtClean="0"/>
              <a:t>eveloped</a:t>
            </a:r>
            <a:r>
              <a:rPr lang="en-GB" dirty="0" smtClean="0"/>
              <a:t> </a:t>
            </a:r>
            <a:r>
              <a:rPr lang="en-GB" dirty="0"/>
              <a:t>from </a:t>
            </a:r>
            <a:r>
              <a:rPr lang="en-GB" dirty="0" err="1"/>
              <a:t>MolFlow</a:t>
            </a:r>
            <a:r>
              <a:rPr lang="en-GB" dirty="0"/>
              <a:t>+ used for vacuum </a:t>
            </a:r>
            <a:r>
              <a:rPr lang="en-GB" dirty="0" err="1"/>
              <a:t>applicactions</a:t>
            </a:r>
            <a:r>
              <a:rPr lang="en-GB" dirty="0"/>
              <a:t>. It traces photons to calculate flux and power distribution. A magnetic region is defined either by formula or data. From this beam photons are emitted and reflectance and absorbance is calculated when it hit a surface. Complex 3D structures can be imported as *.</a:t>
            </a:r>
            <a:r>
              <a:rPr lang="en-GB" dirty="0" err="1"/>
              <a:t>stl</a:t>
            </a:r>
            <a:r>
              <a:rPr lang="en-GB" dirty="0"/>
              <a:t>, for example mirrors, heat absorbers, a full beamline or an </a:t>
            </a:r>
            <a:r>
              <a:rPr lang="en-GB" dirty="0" err="1"/>
              <a:t>achromat</a:t>
            </a:r>
            <a:r>
              <a:rPr lang="en-GB" dirty="0"/>
              <a:t>.</a:t>
            </a:r>
            <a:endParaRPr lang="sv-SE" dirty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5425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400" dirty="0"/>
              <a:t>FEA</a:t>
            </a:r>
            <a:r>
              <a:rPr lang="sv-SE" dirty="0"/>
              <a:t/>
            </a:r>
            <a:br>
              <a:rPr lang="sv-SE" dirty="0"/>
            </a:br>
            <a:r>
              <a:rPr lang="sv-SE" b="0" dirty="0" err="1" smtClean="0"/>
              <a:t>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1"/>
            <a:ext cx="7593294" cy="1756791"/>
          </a:xfrm>
        </p:spPr>
        <p:txBody>
          <a:bodyPr/>
          <a:lstStyle/>
          <a:p>
            <a:r>
              <a:rPr lang="en-US" dirty="0" smtClean="0"/>
              <a:t>Simple but complex</a:t>
            </a:r>
          </a:p>
          <a:p>
            <a:r>
              <a:rPr lang="en-US" dirty="0" smtClean="0"/>
              <a:t>Stability goal of 55Hz</a:t>
            </a:r>
          </a:p>
          <a:p>
            <a:r>
              <a:rPr lang="en-US" dirty="0" smtClean="0"/>
              <a:t>Everything is a spring. We can tell what the Eigen frequencies look like and what we can do to improve</a:t>
            </a:r>
            <a:endParaRPr lang="en-US" dirty="0"/>
          </a:p>
        </p:txBody>
      </p:sp>
      <p:pic>
        <p:nvPicPr>
          <p:cNvPr id="4" name="692-05-00A - Mod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316" t="21053" r="9209" b="7893"/>
          <a:stretch/>
        </p:blipFill>
        <p:spPr>
          <a:xfrm>
            <a:off x="2339752" y="4005064"/>
            <a:ext cx="352839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000" dirty="0" smtClean="0"/>
              <a:t>FEA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000" b="0" dirty="0" smtClean="0"/>
              <a:t>As a </a:t>
            </a:r>
            <a:r>
              <a:rPr lang="sv-SE" sz="3000" b="0" dirty="0" err="1" smtClean="0"/>
              <a:t>tool</a:t>
            </a:r>
            <a:r>
              <a:rPr lang="sv-SE" sz="3000" b="0" dirty="0" smtClean="0"/>
              <a:t> for </a:t>
            </a:r>
            <a:r>
              <a:rPr lang="sv-SE" sz="3000" b="0" dirty="0" err="1" smtClean="0"/>
              <a:t>development</a:t>
            </a:r>
            <a:endParaRPr lang="sv-SE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Ref. </a:t>
            </a:r>
            <a:r>
              <a:rPr lang="sv-SE" dirty="0" err="1" smtClean="0"/>
              <a:t>Nanomax</a:t>
            </a:r>
            <a:r>
              <a:rPr lang="sv-SE" dirty="0" smtClean="0"/>
              <a:t> KB-</a:t>
            </a:r>
            <a:r>
              <a:rPr lang="sv-SE" dirty="0" err="1" smtClean="0"/>
              <a:t>mirror</a:t>
            </a:r>
            <a:r>
              <a:rPr lang="sv-SE" dirty="0" smtClean="0"/>
              <a:t> system</a:t>
            </a:r>
          </a:p>
          <a:p>
            <a:pPr lvl="1"/>
            <a:r>
              <a:rPr lang="sv-SE" dirty="0" smtClean="0"/>
              <a:t>Stress in </a:t>
            </a:r>
            <a:r>
              <a:rPr lang="sv-SE" dirty="0" err="1" smtClean="0"/>
              <a:t>critical</a:t>
            </a:r>
            <a:r>
              <a:rPr lang="sv-SE" dirty="0"/>
              <a:t> </a:t>
            </a:r>
            <a:r>
              <a:rPr lang="sv-SE" dirty="0" err="1" smtClean="0"/>
              <a:t>components</a:t>
            </a:r>
            <a:endParaRPr lang="sv-SE" dirty="0" smtClean="0"/>
          </a:p>
          <a:p>
            <a:pPr lvl="2"/>
            <a:r>
              <a:rPr lang="sv-SE" dirty="0" err="1" smtClean="0"/>
              <a:t>Lifetime</a:t>
            </a:r>
            <a:endParaRPr lang="sv-SE" dirty="0" smtClean="0"/>
          </a:p>
          <a:p>
            <a:pPr lvl="1"/>
            <a:r>
              <a:rPr lang="sv-SE" dirty="0" smtClean="0"/>
              <a:t>Vacuum </a:t>
            </a:r>
            <a:r>
              <a:rPr lang="sv-SE" dirty="0" err="1" smtClean="0"/>
              <a:t>forces</a:t>
            </a:r>
            <a:endParaRPr lang="sv-SE" dirty="0" smtClean="0"/>
          </a:p>
          <a:p>
            <a:pPr lvl="2"/>
            <a:r>
              <a:rPr lang="sv-SE" dirty="0" smtClean="0"/>
              <a:t>Chamber design</a:t>
            </a:r>
          </a:p>
          <a:p>
            <a:pPr lvl="2"/>
            <a:r>
              <a:rPr lang="sv-SE" dirty="0" smtClean="0"/>
              <a:t>Transfer </a:t>
            </a:r>
            <a:r>
              <a:rPr lang="sv-SE" dirty="0" err="1" smtClean="0"/>
              <a:t>forces</a:t>
            </a:r>
            <a:endParaRPr lang="sv-SE" dirty="0" smtClean="0"/>
          </a:p>
          <a:p>
            <a:pPr lvl="1"/>
            <a:r>
              <a:rPr lang="sv-SE" dirty="0" err="1" smtClean="0"/>
              <a:t>Stability</a:t>
            </a:r>
            <a:r>
              <a:rPr lang="sv-SE" dirty="0" smtClean="0"/>
              <a:t> </a:t>
            </a:r>
            <a:r>
              <a:rPr lang="sv-SE" dirty="0" err="1" smtClean="0"/>
              <a:t>opimization</a:t>
            </a:r>
            <a:endParaRPr lang="sv-SE" dirty="0" smtClean="0"/>
          </a:p>
          <a:p>
            <a:pPr lvl="2"/>
            <a:r>
              <a:rPr lang="sv-SE" dirty="0" smtClean="0"/>
              <a:t>Positions </a:t>
            </a:r>
            <a:r>
              <a:rPr lang="sv-SE" dirty="0" err="1" smtClean="0"/>
              <a:t>of</a:t>
            </a:r>
            <a:r>
              <a:rPr lang="sv-SE" dirty="0" smtClean="0"/>
              <a:t> motors and supports</a:t>
            </a:r>
          </a:p>
          <a:p>
            <a:pPr lvl="1"/>
            <a:r>
              <a:rPr lang="sv-SE" dirty="0" err="1" smtClean="0"/>
              <a:t>Mirror</a:t>
            </a:r>
            <a:r>
              <a:rPr lang="sv-SE" dirty="0" smtClean="0"/>
              <a:t> </a:t>
            </a:r>
            <a:r>
              <a:rPr lang="sv-SE" dirty="0" err="1" smtClean="0"/>
              <a:t>deflection</a:t>
            </a:r>
            <a:endParaRPr lang="sv-SE" dirty="0" smtClean="0"/>
          </a:p>
          <a:p>
            <a:pPr lvl="2"/>
            <a:r>
              <a:rPr lang="sv-SE" dirty="0" err="1" smtClean="0"/>
              <a:t>Mirror</a:t>
            </a:r>
            <a:r>
              <a:rPr lang="sv-SE" dirty="0" smtClean="0"/>
              <a:t> </a:t>
            </a:r>
            <a:r>
              <a:rPr lang="sv-SE" dirty="0" err="1" smtClean="0"/>
              <a:t>hanging</a:t>
            </a:r>
            <a:r>
              <a:rPr lang="sv-SE" dirty="0" smtClean="0"/>
              <a:t> on </a:t>
            </a:r>
            <a:r>
              <a:rPr lang="sv-SE" dirty="0" err="1" smtClean="0"/>
              <a:t>multiple</a:t>
            </a:r>
            <a:r>
              <a:rPr lang="sv-SE" dirty="0" smtClean="0"/>
              <a:t> pivot </a:t>
            </a:r>
            <a:r>
              <a:rPr lang="sv-SE" dirty="0" err="1" smtClean="0"/>
              <a:t>points</a:t>
            </a:r>
            <a:r>
              <a:rPr lang="sv-SE" dirty="0" smtClean="0"/>
              <a:t>. </a:t>
            </a:r>
            <a:r>
              <a:rPr lang="sv-SE" dirty="0" err="1" smtClean="0"/>
              <a:t>Theoretically</a:t>
            </a:r>
            <a:r>
              <a:rPr lang="sv-SE" dirty="0" smtClean="0"/>
              <a:t> </a:t>
            </a:r>
            <a:r>
              <a:rPr lang="sv-SE" dirty="0" err="1" smtClean="0"/>
              <a:t>eliminating</a:t>
            </a:r>
            <a:r>
              <a:rPr lang="sv-SE" dirty="0" smtClean="0"/>
              <a:t> the </a:t>
            </a:r>
            <a:r>
              <a:rPr lang="sv-SE" dirty="0" err="1" smtClean="0"/>
              <a:t>deflection</a:t>
            </a:r>
            <a:r>
              <a:rPr lang="sv-SE" dirty="0" smtClean="0"/>
              <a:t> down to </a:t>
            </a:r>
            <a:r>
              <a:rPr lang="sv-SE" dirty="0" err="1" smtClean="0"/>
              <a:t>pikometer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60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400" dirty="0"/>
              <a:t>FEA</a:t>
            </a:r>
            <a:r>
              <a:rPr lang="sv-SE" dirty="0"/>
              <a:t/>
            </a:r>
            <a:br>
              <a:rPr lang="sv-SE" dirty="0"/>
            </a:br>
            <a:r>
              <a:rPr lang="sv-SE" b="0" dirty="0" smtClean="0"/>
              <a:t>As a </a:t>
            </a:r>
            <a:r>
              <a:rPr lang="sv-SE" b="0" dirty="0" err="1" smtClean="0"/>
              <a:t>tool</a:t>
            </a:r>
            <a:r>
              <a:rPr lang="sv-SE" b="0" dirty="0" smtClean="0"/>
              <a:t> for </a:t>
            </a:r>
            <a:r>
              <a:rPr lang="sv-SE" b="0" dirty="0" err="1" smtClean="0"/>
              <a:t>troubleshooting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Stability</a:t>
            </a:r>
            <a:r>
              <a:rPr lang="sv-SE" dirty="0"/>
              <a:t/>
            </a:r>
            <a:br>
              <a:rPr lang="sv-SE" dirty="0"/>
            </a:br>
            <a:r>
              <a:rPr lang="sv-SE" dirty="0" err="1" smtClean="0"/>
              <a:t>Visualizing</a:t>
            </a:r>
            <a:r>
              <a:rPr lang="sv-SE" dirty="0" smtClean="0"/>
              <a:t> </a:t>
            </a:r>
            <a:r>
              <a:rPr lang="sv-SE" dirty="0" err="1" smtClean="0"/>
              <a:t>eigenfrequencies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help</a:t>
            </a:r>
            <a:r>
              <a:rPr lang="sv-SE" dirty="0" smtClean="0"/>
              <a:t> </a:t>
            </a:r>
            <a:r>
              <a:rPr lang="sv-SE" dirty="0" err="1" smtClean="0"/>
              <a:t>us</a:t>
            </a:r>
            <a:r>
              <a:rPr lang="sv-SE" dirty="0" smtClean="0"/>
              <a:t> to </a:t>
            </a:r>
            <a:r>
              <a:rPr lang="sv-SE" dirty="0" err="1" smtClean="0"/>
              <a:t>improve</a:t>
            </a:r>
            <a:r>
              <a:rPr lang="sv-SE" dirty="0" smtClean="0"/>
              <a:t> </a:t>
            </a:r>
            <a:r>
              <a:rPr lang="sv-SE" dirty="0" err="1" smtClean="0"/>
              <a:t>stability</a:t>
            </a:r>
            <a:r>
              <a:rPr lang="sv-SE" dirty="0" smtClean="0"/>
              <a:t> and </a:t>
            </a:r>
            <a:r>
              <a:rPr lang="sv-SE" dirty="0" err="1" smtClean="0"/>
              <a:t>identify</a:t>
            </a:r>
            <a:r>
              <a:rPr lang="sv-SE" dirty="0" smtClean="0"/>
              <a:t> </a:t>
            </a:r>
            <a:r>
              <a:rPr lang="sv-SE" dirty="0" err="1" smtClean="0"/>
              <a:t>weak</a:t>
            </a:r>
            <a:r>
              <a:rPr lang="sv-SE" dirty="0" smtClean="0"/>
              <a:t> </a:t>
            </a:r>
            <a:r>
              <a:rPr lang="sv-SE" dirty="0" err="1" smtClean="0"/>
              <a:t>spots</a:t>
            </a:r>
            <a:endParaRPr lang="sv-SE" dirty="0" smtClean="0"/>
          </a:p>
          <a:p>
            <a:r>
              <a:rPr lang="sv-SE" dirty="0" err="1" smtClean="0"/>
              <a:t>Complex</a:t>
            </a:r>
            <a:r>
              <a:rPr lang="sv-SE" dirty="0" smtClean="0"/>
              <a:t> </a:t>
            </a:r>
            <a:r>
              <a:rPr lang="sv-SE" dirty="0" err="1" smtClean="0"/>
              <a:t>ray</a:t>
            </a:r>
            <a:r>
              <a:rPr lang="sv-SE" dirty="0" smtClean="0"/>
              <a:t> </a:t>
            </a:r>
            <a:r>
              <a:rPr lang="sv-SE" dirty="0" err="1" smtClean="0"/>
              <a:t>tracing</a:t>
            </a:r>
            <a:r>
              <a:rPr lang="sv-SE" dirty="0" smtClean="0"/>
              <a:t> in 3D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SynRad</a:t>
            </a:r>
            <a:r>
              <a:rPr lang="sv-SE" dirty="0" smtClean="0"/>
              <a:t>+</a:t>
            </a:r>
          </a:p>
          <a:p>
            <a:r>
              <a:rPr lang="sv-SE" dirty="0" err="1" smtClean="0"/>
              <a:t>Hotspots</a:t>
            </a:r>
            <a:endParaRPr lang="sv-SE" dirty="0" smtClean="0"/>
          </a:p>
          <a:p>
            <a:r>
              <a:rPr lang="sv-SE" dirty="0" err="1" smtClean="0"/>
              <a:t>Evaluate</a:t>
            </a:r>
            <a:r>
              <a:rPr lang="sv-SE" dirty="0" smtClean="0"/>
              <a:t> </a:t>
            </a:r>
            <a:r>
              <a:rPr lang="sv-SE" dirty="0" err="1" smtClean="0"/>
              <a:t>lifetime</a:t>
            </a:r>
            <a:endParaRPr lang="sv-SE" dirty="0" smtClean="0"/>
          </a:p>
          <a:p>
            <a:r>
              <a:rPr lang="sv-SE" dirty="0" err="1" smtClean="0"/>
              <a:t>Analyze</a:t>
            </a:r>
            <a:r>
              <a:rPr lang="sv-SE" dirty="0" smtClean="0"/>
              <a:t> </a:t>
            </a:r>
            <a:r>
              <a:rPr lang="sv-SE" dirty="0" err="1" smtClean="0"/>
              <a:t>failure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endParaRPr lang="sv-SE" dirty="0" smtClean="0"/>
          </a:p>
          <a:p>
            <a:pPr lvl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932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Workflow</a:t>
            </a:r>
            <a:br>
              <a:rPr lang="sv-SE" dirty="0" smtClean="0"/>
            </a:br>
            <a:r>
              <a:rPr lang="sv-SE" sz="2700" b="0" dirty="0" smtClean="0"/>
              <a:t>VC02A R308M1(Balder)</a:t>
            </a:r>
            <a:endParaRPr lang="en-US" sz="2700" b="0" dirty="0"/>
          </a:p>
        </p:txBody>
      </p:sp>
      <p:sp>
        <p:nvSpPr>
          <p:cNvPr id="10" name="textruta 9"/>
          <p:cNvSpPr txBox="1"/>
          <p:nvPr/>
        </p:nvSpPr>
        <p:spPr>
          <a:xfrm>
            <a:off x="2123728" y="3645211"/>
            <a:ext cx="2187638" cy="110799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SW</a:t>
            </a:r>
            <a:br>
              <a:rPr lang="sv-SE" dirty="0" smtClean="0"/>
            </a:br>
            <a:r>
              <a:rPr lang="sv-SE" sz="1200" dirty="0" smtClean="0"/>
              <a:t>VC02A </a:t>
            </a:r>
            <a:r>
              <a:rPr lang="sv-SE" sz="1200" dirty="0" err="1" smtClean="0"/>
              <a:t>modified</a:t>
            </a:r>
            <a:r>
              <a:rPr lang="sv-SE" sz="1200" dirty="0" smtClean="0"/>
              <a:t> </a:t>
            </a:r>
            <a:r>
              <a:rPr lang="sv-SE" sz="1200" dirty="0" err="1" smtClean="0"/>
              <a:t>to</a:t>
            </a:r>
            <a:r>
              <a:rPr lang="sv-SE" sz="1200" dirty="0" smtClean="0"/>
              <a:t> fit </a:t>
            </a:r>
            <a:r>
              <a:rPr lang="sv-SE" sz="1200" dirty="0" err="1" smtClean="0"/>
              <a:t>point</a:t>
            </a:r>
            <a:r>
              <a:rPr lang="sv-SE" sz="1200" dirty="0" smtClean="0"/>
              <a:t> data from SAM-team. Position(at TCO-02) </a:t>
            </a:r>
            <a:r>
              <a:rPr lang="sv-SE" sz="1200" dirty="0" err="1" smtClean="0"/>
              <a:t>changed</a:t>
            </a:r>
            <a:r>
              <a:rPr lang="sv-SE" sz="1200" dirty="0" smtClean="0"/>
              <a:t> in order </a:t>
            </a:r>
            <a:r>
              <a:rPr lang="sv-SE" sz="1200" dirty="0" err="1" smtClean="0"/>
              <a:t>to</a:t>
            </a:r>
            <a:r>
              <a:rPr lang="sv-SE" sz="1200" dirty="0" smtClean="0"/>
              <a:t> match </a:t>
            </a:r>
            <a:r>
              <a:rPr lang="sv-SE" sz="1200" dirty="0" err="1" smtClean="0"/>
              <a:t>Ansys</a:t>
            </a:r>
            <a:r>
              <a:rPr lang="sv-SE" sz="1200" dirty="0" smtClean="0"/>
              <a:t> </a:t>
            </a:r>
            <a:r>
              <a:rPr lang="sv-SE" sz="1200" dirty="0" err="1" smtClean="0"/>
              <a:t>result</a:t>
            </a:r>
            <a:r>
              <a:rPr lang="sv-SE" sz="1200" dirty="0" smtClean="0"/>
              <a:t> </a:t>
            </a:r>
            <a:r>
              <a:rPr lang="sv-SE" sz="1200" dirty="0" err="1" smtClean="0"/>
              <a:t>to</a:t>
            </a:r>
            <a:r>
              <a:rPr lang="sv-SE" sz="1200" dirty="0" smtClean="0"/>
              <a:t> </a:t>
            </a:r>
            <a:r>
              <a:rPr lang="sv-SE" sz="1200" dirty="0" err="1" smtClean="0"/>
              <a:t>Elog</a:t>
            </a:r>
            <a:r>
              <a:rPr lang="sv-SE" sz="1200" dirty="0" smtClean="0"/>
              <a:t> </a:t>
            </a:r>
            <a:r>
              <a:rPr lang="sv-SE" sz="1200" dirty="0" err="1" smtClean="0"/>
              <a:t>study</a:t>
            </a:r>
            <a:endParaRPr lang="en-US" sz="1200" dirty="0"/>
          </a:p>
        </p:txBody>
      </p:sp>
      <p:sp>
        <p:nvSpPr>
          <p:cNvPr id="11" name="textruta 10"/>
          <p:cNvSpPr txBox="1"/>
          <p:nvPr/>
        </p:nvSpPr>
        <p:spPr>
          <a:xfrm>
            <a:off x="5940258" y="3922210"/>
            <a:ext cx="1512168" cy="55399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SynRad</a:t>
            </a:r>
            <a:r>
              <a:rPr lang="sv-SE" dirty="0" smtClean="0"/>
              <a:t>+</a:t>
            </a:r>
            <a:br>
              <a:rPr lang="sv-SE" dirty="0" smtClean="0"/>
            </a:br>
            <a:r>
              <a:rPr lang="sv-SE" sz="1200" dirty="0" smtClean="0"/>
              <a:t>Generate heat flux.  </a:t>
            </a:r>
            <a:endParaRPr lang="en-US" sz="1200" dirty="0"/>
          </a:p>
        </p:txBody>
      </p:sp>
      <p:sp>
        <p:nvSpPr>
          <p:cNvPr id="12" name="textruta 11"/>
          <p:cNvSpPr txBox="1"/>
          <p:nvPr/>
        </p:nvSpPr>
        <p:spPr>
          <a:xfrm>
            <a:off x="2140844" y="5260945"/>
            <a:ext cx="2170522" cy="10156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Ansys</a:t>
            </a:r>
            <a:endParaRPr lang="sv-S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 smtClean="0"/>
              <a:t>Steady-state</a:t>
            </a:r>
            <a:r>
              <a:rPr lang="sv-SE" sz="1200" dirty="0" smtClean="0"/>
              <a:t> </a:t>
            </a:r>
            <a:r>
              <a:rPr lang="sv-SE" sz="1200" dirty="0" err="1" smtClean="0"/>
              <a:t>thermal</a:t>
            </a:r>
            <a:endParaRPr lang="sv-SE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 smtClean="0"/>
              <a:t>Static</a:t>
            </a:r>
            <a:r>
              <a:rPr lang="sv-SE" sz="1200" dirty="0" smtClean="0"/>
              <a:t> </a:t>
            </a:r>
            <a:r>
              <a:rPr lang="sv-SE" sz="1200" dirty="0" err="1" smtClean="0"/>
              <a:t>structural</a:t>
            </a:r>
            <a:r>
              <a:rPr lang="sv-SE" dirty="0" smtClean="0"/>
              <a:t/>
            </a:r>
            <a:br>
              <a:rPr lang="sv-SE" dirty="0" smtClean="0"/>
            </a:br>
            <a:endParaRPr lang="en-US" dirty="0"/>
          </a:p>
        </p:txBody>
      </p:sp>
      <p:cxnSp>
        <p:nvCxnSpPr>
          <p:cNvPr id="14" name="Rak pil 13"/>
          <p:cNvCxnSpPr>
            <a:stCxn id="10" idx="3"/>
            <a:endCxn id="11" idx="1"/>
          </p:cNvCxnSpPr>
          <p:nvPr/>
        </p:nvCxnSpPr>
        <p:spPr>
          <a:xfrm>
            <a:off x="4311366" y="4199209"/>
            <a:ext cx="16288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420" y="3922210"/>
            <a:ext cx="735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STL-</a:t>
            </a:r>
            <a:r>
              <a:rPr lang="sv-SE" sz="1200" dirty="0" err="1" smtClean="0"/>
              <a:t>file</a:t>
            </a:r>
            <a:endParaRPr lang="en-US" sz="1200" dirty="0"/>
          </a:p>
        </p:txBody>
      </p:sp>
      <p:cxnSp>
        <p:nvCxnSpPr>
          <p:cNvPr id="20" name="Vinklad  19"/>
          <p:cNvCxnSpPr>
            <a:stCxn id="11" idx="2"/>
            <a:endCxn id="12" idx="3"/>
          </p:cNvCxnSpPr>
          <p:nvPr/>
        </p:nvCxnSpPr>
        <p:spPr>
          <a:xfrm rot="5400000">
            <a:off x="4857570" y="3930004"/>
            <a:ext cx="1292569" cy="238497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21"/>
          <p:cNvSpPr txBox="1"/>
          <p:nvPr/>
        </p:nvSpPr>
        <p:spPr>
          <a:xfrm>
            <a:off x="4869842" y="5482225"/>
            <a:ext cx="118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W/mm</a:t>
            </a:r>
            <a:r>
              <a:rPr lang="sv-SE" sz="1200" baseline="30000" dirty="0" smtClean="0"/>
              <a:t>2</a:t>
            </a:r>
            <a:r>
              <a:rPr lang="sv-SE" sz="1200" dirty="0" smtClean="0"/>
              <a:t> in </a:t>
            </a:r>
            <a:r>
              <a:rPr lang="sv-SE" sz="1200" dirty="0" err="1" smtClean="0"/>
              <a:t>xyz</a:t>
            </a:r>
            <a:endParaRPr lang="en-US" sz="1200" dirty="0"/>
          </a:p>
        </p:txBody>
      </p:sp>
      <p:cxnSp>
        <p:nvCxnSpPr>
          <p:cNvPr id="25" name="Rak pil 24"/>
          <p:cNvCxnSpPr>
            <a:stCxn id="10" idx="2"/>
            <a:endCxn id="12" idx="0"/>
          </p:cNvCxnSpPr>
          <p:nvPr/>
        </p:nvCxnSpPr>
        <p:spPr>
          <a:xfrm>
            <a:off x="3217547" y="4753207"/>
            <a:ext cx="8558" cy="507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3226105" y="484015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Solid </a:t>
            </a:r>
            <a:r>
              <a:rPr lang="sv-SE" sz="1200" dirty="0" err="1" smtClean="0"/>
              <a:t>model</a:t>
            </a:r>
            <a:endParaRPr lang="en-US" sz="1200" dirty="0"/>
          </a:p>
        </p:txBody>
      </p:sp>
      <p:sp>
        <p:nvSpPr>
          <p:cNvPr id="36" name="textruta 35"/>
          <p:cNvSpPr txBox="1"/>
          <p:nvPr/>
        </p:nvSpPr>
        <p:spPr>
          <a:xfrm>
            <a:off x="2937108" y="1971626"/>
            <a:ext cx="1537116" cy="55399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FMB</a:t>
            </a:r>
          </a:p>
          <a:p>
            <a:r>
              <a:rPr lang="sv-SE" sz="1200" dirty="0" smtClean="0"/>
              <a:t>3D-model</a:t>
            </a:r>
            <a:endParaRPr lang="en-US" sz="1200" dirty="0"/>
          </a:p>
        </p:txBody>
      </p:sp>
      <p:sp>
        <p:nvSpPr>
          <p:cNvPr id="52" name="textruta 51"/>
          <p:cNvSpPr txBox="1"/>
          <p:nvPr/>
        </p:nvSpPr>
        <p:spPr>
          <a:xfrm>
            <a:off x="5305064" y="2085196"/>
            <a:ext cx="2782557" cy="55399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err="1" smtClean="0"/>
              <a:t>Wiggler</a:t>
            </a:r>
            <a:endParaRPr lang="sv-SE" dirty="0" smtClean="0"/>
          </a:p>
          <a:p>
            <a:r>
              <a:rPr lang="sv-SE" sz="1200" dirty="0" smtClean="0"/>
              <a:t>Magnet </a:t>
            </a:r>
            <a:r>
              <a:rPr lang="sv-SE" sz="1200" dirty="0" err="1" smtClean="0"/>
              <a:t>field</a:t>
            </a:r>
            <a:r>
              <a:rPr lang="sv-SE" sz="1200" dirty="0" smtClean="0"/>
              <a:t> data for 4.2mm gap(Hamed)</a:t>
            </a:r>
            <a:endParaRPr lang="en-US" sz="1200" dirty="0"/>
          </a:p>
        </p:txBody>
      </p:sp>
      <p:cxnSp>
        <p:nvCxnSpPr>
          <p:cNvPr id="54" name="Rak pil 53"/>
          <p:cNvCxnSpPr>
            <a:stCxn id="52" idx="2"/>
            <a:endCxn id="11" idx="0"/>
          </p:cNvCxnSpPr>
          <p:nvPr/>
        </p:nvCxnSpPr>
        <p:spPr>
          <a:xfrm flipH="1">
            <a:off x="6696342" y="2639194"/>
            <a:ext cx="1" cy="1283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ruta 58"/>
          <p:cNvSpPr txBox="1"/>
          <p:nvPr/>
        </p:nvSpPr>
        <p:spPr>
          <a:xfrm>
            <a:off x="988803" y="1879293"/>
            <a:ext cx="1754017" cy="73866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SAM</a:t>
            </a:r>
          </a:p>
          <a:p>
            <a:r>
              <a:rPr lang="sv-SE" sz="1200" dirty="0" smtClean="0"/>
              <a:t>Survey </a:t>
            </a:r>
            <a:r>
              <a:rPr lang="sv-SE" sz="1200" dirty="0" err="1" smtClean="0"/>
              <a:t>done</a:t>
            </a:r>
            <a:r>
              <a:rPr lang="sv-SE" sz="1200" dirty="0" smtClean="0"/>
              <a:t> for VC02A-009 prior installation</a:t>
            </a:r>
            <a:endParaRPr lang="en-US" sz="1200" dirty="0"/>
          </a:p>
        </p:txBody>
      </p:sp>
      <p:cxnSp>
        <p:nvCxnSpPr>
          <p:cNvPr id="99" name="Rak pil 98"/>
          <p:cNvCxnSpPr>
            <a:stCxn id="12" idx="0"/>
            <a:endCxn id="10" idx="2"/>
          </p:cNvCxnSpPr>
          <p:nvPr/>
        </p:nvCxnSpPr>
        <p:spPr>
          <a:xfrm flipH="1" flipV="1">
            <a:off x="3217547" y="4753207"/>
            <a:ext cx="8558" cy="507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ruta 106"/>
          <p:cNvSpPr txBox="1"/>
          <p:nvPr/>
        </p:nvSpPr>
        <p:spPr>
          <a:xfrm>
            <a:off x="277171" y="5030112"/>
            <a:ext cx="1423264" cy="147732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Elog</a:t>
            </a:r>
            <a:endParaRPr lang="sv-SE" dirty="0" smtClean="0"/>
          </a:p>
          <a:p>
            <a:r>
              <a:rPr lang="sv-SE" sz="1200" dirty="0" err="1" smtClean="0"/>
              <a:t>Study</a:t>
            </a:r>
            <a:r>
              <a:rPr lang="sv-SE" sz="1200" dirty="0" smtClean="0"/>
              <a:t> </a:t>
            </a:r>
            <a:r>
              <a:rPr lang="sv-SE" sz="1200" dirty="0" err="1" smtClean="0"/>
              <a:t>with</a:t>
            </a:r>
            <a:r>
              <a:rPr lang="sv-SE" sz="1200" dirty="0" smtClean="0"/>
              <a:t> 5mm gap@20mA </a:t>
            </a:r>
            <a:r>
              <a:rPr lang="sv-SE" sz="1200" dirty="0" err="1" smtClean="0"/>
              <a:t>used</a:t>
            </a:r>
            <a:r>
              <a:rPr lang="sv-SE" sz="1200" dirty="0" smtClean="0"/>
              <a:t> </a:t>
            </a:r>
            <a:r>
              <a:rPr lang="sv-SE" sz="1200" dirty="0" err="1" smtClean="0"/>
              <a:t>to</a:t>
            </a:r>
            <a:r>
              <a:rPr lang="sv-SE" sz="1200" dirty="0" smtClean="0"/>
              <a:t> </a:t>
            </a:r>
            <a:r>
              <a:rPr lang="sv-SE" sz="1200" dirty="0" err="1" smtClean="0"/>
              <a:t>tune</a:t>
            </a:r>
            <a:r>
              <a:rPr lang="sv-SE" sz="1200" dirty="0" smtClean="0"/>
              <a:t> in position </a:t>
            </a:r>
            <a:r>
              <a:rPr lang="sv-SE" sz="1200" dirty="0" err="1" smtClean="0"/>
              <a:t>of</a:t>
            </a:r>
            <a:r>
              <a:rPr lang="sv-SE" sz="1200" dirty="0" smtClean="0"/>
              <a:t> </a:t>
            </a:r>
            <a:r>
              <a:rPr lang="sv-SE" sz="1200" dirty="0" err="1" smtClean="0"/>
              <a:t>chamber</a:t>
            </a:r>
            <a:r>
              <a:rPr lang="sv-SE" sz="1200" dirty="0" smtClean="0"/>
              <a:t> and </a:t>
            </a:r>
            <a:r>
              <a:rPr lang="sv-SE" sz="1200" dirty="0" err="1" smtClean="0"/>
              <a:t>boundary</a:t>
            </a:r>
            <a:r>
              <a:rPr lang="sv-SE" sz="1200" dirty="0" smtClean="0"/>
              <a:t> </a:t>
            </a:r>
            <a:r>
              <a:rPr lang="sv-SE" sz="1200" dirty="0" err="1" smtClean="0"/>
              <a:t>conditions</a:t>
            </a:r>
            <a:endParaRPr lang="en-US" sz="1200" dirty="0"/>
          </a:p>
        </p:txBody>
      </p:sp>
      <p:cxnSp>
        <p:nvCxnSpPr>
          <p:cNvPr id="117" name="Rak pil 116"/>
          <p:cNvCxnSpPr>
            <a:stCxn id="107" idx="3"/>
            <a:endCxn id="12" idx="1"/>
          </p:cNvCxnSpPr>
          <p:nvPr/>
        </p:nvCxnSpPr>
        <p:spPr>
          <a:xfrm>
            <a:off x="1700435" y="5768776"/>
            <a:ext cx="44040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Vinklad  133"/>
          <p:cNvCxnSpPr>
            <a:stCxn id="36" idx="2"/>
            <a:endCxn id="10" idx="0"/>
          </p:cNvCxnSpPr>
          <p:nvPr/>
        </p:nvCxnSpPr>
        <p:spPr>
          <a:xfrm rot="5400000">
            <a:off x="2901814" y="2841358"/>
            <a:ext cx="1119587" cy="48811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Vinklad  135"/>
          <p:cNvCxnSpPr>
            <a:stCxn id="59" idx="2"/>
            <a:endCxn id="10" idx="0"/>
          </p:cNvCxnSpPr>
          <p:nvPr/>
        </p:nvCxnSpPr>
        <p:spPr>
          <a:xfrm rot="16200000" flipH="1">
            <a:off x="2028052" y="2455716"/>
            <a:ext cx="1027254" cy="1351735"/>
          </a:xfrm>
          <a:prstGeom prst="bentConnector3">
            <a:avLst>
              <a:gd name="adj1" fmla="val 4617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0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SynRad</a:t>
            </a:r>
            <a:r>
              <a:rPr lang="sv-SE" dirty="0" smtClean="0"/>
              <a:t>+</a:t>
            </a:r>
            <a:br>
              <a:rPr lang="sv-SE" dirty="0" smtClean="0"/>
            </a:br>
            <a:r>
              <a:rPr lang="sv-SE" b="0" dirty="0" smtClean="0"/>
              <a:t>Ray </a:t>
            </a:r>
            <a:r>
              <a:rPr lang="sv-SE" b="0" dirty="0" err="1" smtClean="0"/>
              <a:t>tracing</a:t>
            </a:r>
            <a:r>
              <a:rPr lang="sv-SE" b="0" dirty="0" smtClean="0"/>
              <a:t> in 3D</a:t>
            </a:r>
            <a:endParaRPr lang="en-US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29" y="1476487"/>
            <a:ext cx="75357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588011" y="1926206"/>
            <a:ext cx="142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B0F0"/>
                </a:solidFill>
              </a:rPr>
              <a:t>Imported STL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8" name="Rak pil 7"/>
          <p:cNvCxnSpPr>
            <a:stCxn id="6" idx="3"/>
          </p:cNvCxnSpPr>
          <p:nvPr/>
        </p:nvCxnSpPr>
        <p:spPr>
          <a:xfrm>
            <a:off x="2017313" y="2110872"/>
            <a:ext cx="499161" cy="11741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/>
          <p:cNvSpPr txBox="1"/>
          <p:nvPr/>
        </p:nvSpPr>
        <p:spPr>
          <a:xfrm>
            <a:off x="275053" y="2596272"/>
            <a:ext cx="154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B0F0"/>
                </a:solidFill>
              </a:rPr>
              <a:t>Power </a:t>
            </a:r>
            <a:r>
              <a:rPr lang="sv-SE" dirty="0" err="1" smtClean="0">
                <a:solidFill>
                  <a:srgbClr val="00B0F0"/>
                </a:solidFill>
              </a:rPr>
              <a:t>density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3" name="Rak pil 12"/>
          <p:cNvCxnSpPr>
            <a:stCxn id="11" idx="3"/>
          </p:cNvCxnSpPr>
          <p:nvPr/>
        </p:nvCxnSpPr>
        <p:spPr>
          <a:xfrm>
            <a:off x="1821357" y="2780938"/>
            <a:ext cx="1006786" cy="137321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374506" y="3717032"/>
            <a:ext cx="146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B0F0"/>
                </a:solidFill>
              </a:rPr>
              <a:t>Generated</a:t>
            </a:r>
            <a:r>
              <a:rPr lang="sv-SE" dirty="0" smtClean="0">
                <a:solidFill>
                  <a:srgbClr val="00B0F0"/>
                </a:solidFill>
              </a:rPr>
              <a:t> SR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0" name="Rak pil 19"/>
          <p:cNvCxnSpPr/>
          <p:nvPr/>
        </p:nvCxnSpPr>
        <p:spPr>
          <a:xfrm>
            <a:off x="1837022" y="3901698"/>
            <a:ext cx="1006786" cy="60742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20"/>
          <p:cNvSpPr txBox="1"/>
          <p:nvPr/>
        </p:nvSpPr>
        <p:spPr>
          <a:xfrm>
            <a:off x="611560" y="6165304"/>
            <a:ext cx="402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B0F0"/>
                </a:solidFill>
              </a:rPr>
              <a:t>Magnet </a:t>
            </a:r>
            <a:r>
              <a:rPr lang="sv-SE" dirty="0" err="1" smtClean="0">
                <a:solidFill>
                  <a:srgbClr val="00B0F0"/>
                </a:solidFill>
              </a:rPr>
              <a:t>field</a:t>
            </a:r>
            <a:r>
              <a:rPr lang="sv-SE" dirty="0" smtClean="0">
                <a:solidFill>
                  <a:srgbClr val="00B0F0"/>
                </a:solidFill>
              </a:rPr>
              <a:t>(307M2 + </a:t>
            </a:r>
            <a:r>
              <a:rPr lang="sv-SE" dirty="0" err="1" smtClean="0">
                <a:solidFill>
                  <a:srgbClr val="00B0F0"/>
                </a:solidFill>
              </a:rPr>
              <a:t>Wiggler</a:t>
            </a:r>
            <a:r>
              <a:rPr lang="sv-SE" dirty="0" smtClean="0">
                <a:solidFill>
                  <a:srgbClr val="00B0F0"/>
                </a:solidFill>
              </a:rPr>
              <a:t> + 308M1)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3" name="Rak pil 22"/>
          <p:cNvCxnSpPr>
            <a:stCxn id="21" idx="0"/>
          </p:cNvCxnSpPr>
          <p:nvPr/>
        </p:nvCxnSpPr>
        <p:spPr>
          <a:xfrm flipV="1">
            <a:off x="2622335" y="5301208"/>
            <a:ext cx="797537" cy="86409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ktangel 28"/>
          <p:cNvSpPr/>
          <p:nvPr/>
        </p:nvSpPr>
        <p:spPr>
          <a:xfrm>
            <a:off x="4633110" y="2204864"/>
            <a:ext cx="3395274" cy="9268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ktangel 29"/>
          <p:cNvSpPr/>
          <p:nvPr/>
        </p:nvSpPr>
        <p:spPr>
          <a:xfrm>
            <a:off x="4633110" y="3429000"/>
            <a:ext cx="3395274" cy="77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ktangel 30"/>
          <p:cNvSpPr/>
          <p:nvPr/>
        </p:nvSpPr>
        <p:spPr>
          <a:xfrm>
            <a:off x="4633110" y="4653136"/>
            <a:ext cx="3395274" cy="5040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ruta 31"/>
          <p:cNvSpPr txBox="1"/>
          <p:nvPr/>
        </p:nvSpPr>
        <p:spPr>
          <a:xfrm>
            <a:off x="8028384" y="2734772"/>
            <a:ext cx="114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 smtClean="0">
                <a:solidFill>
                  <a:srgbClr val="00B0F0"/>
                </a:solidFill>
              </a:rPr>
              <a:t>Beam</a:t>
            </a:r>
            <a:r>
              <a:rPr lang="sv-SE" sz="1200" dirty="0" smtClean="0">
                <a:solidFill>
                  <a:srgbClr val="00B0F0"/>
                </a:solidFill>
              </a:rPr>
              <a:t> position &amp; </a:t>
            </a:r>
            <a:r>
              <a:rPr lang="sv-SE" sz="1200" dirty="0" err="1" smtClean="0">
                <a:solidFill>
                  <a:srgbClr val="00B0F0"/>
                </a:solidFill>
              </a:rPr>
              <a:t>angle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3" name="textruta 32"/>
          <p:cNvSpPr txBox="1"/>
          <p:nvPr/>
        </p:nvSpPr>
        <p:spPr>
          <a:xfrm>
            <a:off x="8028384" y="3554701"/>
            <a:ext cx="99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 smtClean="0">
                <a:solidFill>
                  <a:srgbClr val="00B0F0"/>
                </a:solidFill>
              </a:rPr>
              <a:t>Beam</a:t>
            </a:r>
            <a:r>
              <a:rPr lang="sv-SE" sz="1200" dirty="0" smtClean="0">
                <a:solidFill>
                  <a:srgbClr val="00B0F0"/>
                </a:solidFill>
              </a:rPr>
              <a:t> parameters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4" name="textruta 33"/>
          <p:cNvSpPr txBox="1"/>
          <p:nvPr/>
        </p:nvSpPr>
        <p:spPr>
          <a:xfrm>
            <a:off x="8028384" y="4766664"/>
            <a:ext cx="93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solidFill>
                  <a:srgbClr val="00B0F0"/>
                </a:solidFill>
              </a:rPr>
              <a:t>Magnet </a:t>
            </a:r>
            <a:r>
              <a:rPr lang="sv-SE" sz="1200" dirty="0" err="1" smtClean="0">
                <a:solidFill>
                  <a:srgbClr val="00B0F0"/>
                </a:solidFill>
              </a:rPr>
              <a:t>field</a:t>
            </a:r>
            <a:r>
              <a:rPr lang="sv-SE" sz="1200" dirty="0" smtClean="0">
                <a:solidFill>
                  <a:srgbClr val="00B0F0"/>
                </a:solidFill>
              </a:rPr>
              <a:t> data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Ansys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0" dirty="0" smtClean="0"/>
              <a:t>Stitching power density from </a:t>
            </a:r>
            <a:r>
              <a:rPr lang="en-US" sz="2700" b="0" dirty="0" err="1" smtClean="0"/>
              <a:t>SynRad</a:t>
            </a:r>
            <a:r>
              <a:rPr lang="en-US" sz="2700" b="0" dirty="0" smtClean="0"/>
              <a:t>+ to </a:t>
            </a:r>
            <a:r>
              <a:rPr lang="en-US" sz="2700" b="0" dirty="0" err="1" smtClean="0"/>
              <a:t>Ansys</a:t>
            </a:r>
            <a:endParaRPr lang="en-US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739" y="1844824"/>
            <a:ext cx="7593013" cy="35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example?</a:t>
            </a:r>
            <a:br>
              <a:rPr lang="en-US" dirty="0" smtClean="0"/>
            </a:br>
            <a:r>
              <a:rPr lang="en-US" sz="2700" b="0" dirty="0" smtClean="0"/>
              <a:t>FMB mirror system M1 heating issues</a:t>
            </a:r>
            <a:endParaRPr 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SynRad</a:t>
            </a:r>
            <a:r>
              <a:rPr lang="en-US" dirty="0" smtClean="0"/>
              <a:t>+ ray tracing with reflections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401674"/>
            <a:ext cx="4041775" cy="3497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00632"/>
            <a:ext cx="3672408" cy="2267137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14264" y="2424257"/>
            <a:ext cx="2314600" cy="203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Mechanical design at Max IV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>
          <a:xfrm>
            <a:off x="0" y="1556792"/>
            <a:ext cx="9144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4086441"/>
            <a:ext cx="9144000" cy="1470025"/>
          </a:xfrm>
        </p:spPr>
        <p:txBody>
          <a:bodyPr/>
          <a:lstStyle/>
          <a:p>
            <a:r>
              <a:rPr lang="en-US" dirty="0" smtClean="0"/>
              <a:t>A presentation of Mechanical Design Office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786731" y="5528810"/>
            <a:ext cx="5570538" cy="864096"/>
          </a:xfrm>
        </p:spPr>
        <p:txBody>
          <a:bodyPr/>
          <a:lstStyle/>
          <a:p>
            <a:r>
              <a:rPr lang="en-US" dirty="0" smtClean="0"/>
              <a:t>Anders Bjermo – </a:t>
            </a:r>
            <a:r>
              <a:rPr lang="en-US" dirty="0"/>
              <a:t>Karl </a:t>
            </a:r>
            <a:r>
              <a:rPr lang="en-US" dirty="0" err="1" smtClean="0"/>
              <a:t>Åhnberg</a:t>
            </a:r>
            <a:r>
              <a:rPr lang="en-US" dirty="0" smtClean="0"/>
              <a:t> - Linus </a:t>
            </a:r>
            <a:r>
              <a:rPr lang="en-US" dirty="0" err="1" smtClean="0"/>
              <a:t>Roslund</a:t>
            </a:r>
            <a:r>
              <a:rPr lang="en-US" dirty="0" smtClean="0"/>
              <a:t> </a:t>
            </a:r>
          </a:p>
          <a:p>
            <a:r>
              <a:rPr lang="en-US" dirty="0" smtClean="0"/>
              <a:t>2018 10 30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involved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Gun Test</a:t>
            </a:r>
          </a:p>
          <a:p>
            <a:r>
              <a:rPr lang="sv-SE" dirty="0" err="1" smtClean="0"/>
              <a:t>Linac</a:t>
            </a:r>
            <a:endParaRPr lang="sv-SE" dirty="0" smtClean="0"/>
          </a:p>
          <a:p>
            <a:r>
              <a:rPr lang="sv-SE" dirty="0" err="1" smtClean="0"/>
              <a:t>Injection</a:t>
            </a:r>
            <a:endParaRPr lang="sv-SE" dirty="0" smtClean="0"/>
          </a:p>
          <a:p>
            <a:r>
              <a:rPr lang="sv-SE" dirty="0" err="1" smtClean="0"/>
              <a:t>Storagerings</a:t>
            </a:r>
            <a:endParaRPr lang="sv-SE" dirty="0" smtClean="0"/>
          </a:p>
          <a:p>
            <a:r>
              <a:rPr lang="sv-SE" dirty="0" err="1" smtClean="0"/>
              <a:t>Diagnostics</a:t>
            </a:r>
            <a:endParaRPr lang="sv-SE" dirty="0" smtClean="0"/>
          </a:p>
          <a:p>
            <a:r>
              <a:rPr lang="sv-SE" dirty="0" smtClean="0"/>
              <a:t>RF</a:t>
            </a:r>
          </a:p>
          <a:p>
            <a:r>
              <a:rPr lang="sv-SE" dirty="0" smtClean="0"/>
              <a:t>ID</a:t>
            </a:r>
          </a:p>
          <a:p>
            <a:r>
              <a:rPr lang="sv-SE" b="1" dirty="0" err="1" smtClean="0"/>
              <a:t>Beamlines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611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 house </a:t>
            </a:r>
            <a:r>
              <a:rPr lang="sv-SE" dirty="0" err="1"/>
              <a:t>development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NanoMAX</a:t>
            </a:r>
            <a:r>
              <a:rPr lang="sv-SE" dirty="0"/>
              <a:t> Flight </a:t>
            </a:r>
            <a:r>
              <a:rPr lang="sv-SE" dirty="0" err="1"/>
              <a:t>Tube</a:t>
            </a:r>
            <a:endParaRPr lang="sv-SE" dirty="0"/>
          </a:p>
          <a:p>
            <a:r>
              <a:rPr lang="sv-SE" dirty="0" err="1"/>
              <a:t>NanoMAX</a:t>
            </a:r>
            <a:r>
              <a:rPr lang="sv-SE" dirty="0"/>
              <a:t> FZP End Station</a:t>
            </a:r>
          </a:p>
          <a:p>
            <a:r>
              <a:rPr lang="sv-SE" dirty="0" err="1"/>
              <a:t>SoftiMAX</a:t>
            </a:r>
            <a:r>
              <a:rPr lang="sv-SE" dirty="0"/>
              <a:t> STXM End Station</a:t>
            </a:r>
          </a:p>
          <a:p>
            <a:r>
              <a:rPr lang="sv-SE" dirty="0" err="1"/>
              <a:t>CoSAXS</a:t>
            </a:r>
            <a:r>
              <a:rPr lang="sv-SE" dirty="0"/>
              <a:t> End </a:t>
            </a:r>
            <a:r>
              <a:rPr lang="sv-SE" dirty="0" smtClean="0"/>
              <a:t>Station</a:t>
            </a:r>
          </a:p>
          <a:p>
            <a:endParaRPr lang="sv-SE" dirty="0"/>
          </a:p>
          <a:p>
            <a:r>
              <a:rPr lang="sv-SE" dirty="0" smtClean="0"/>
              <a:t>TDC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84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9" y="0"/>
            <a:ext cx="5471600" cy="2015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7" y="1007926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/>
          <a:stretch/>
        </p:blipFill>
        <p:spPr>
          <a:xfrm>
            <a:off x="3851919" y="1196752"/>
            <a:ext cx="76137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" y="-152413"/>
            <a:ext cx="4190715" cy="23572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40886"/>
            <a:ext cx="6552728" cy="3685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4644008" cy="2612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91" y="3501008"/>
            <a:ext cx="6120680" cy="34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Procedure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Request</a:t>
            </a:r>
            <a:r>
              <a:rPr lang="sv-SE" dirty="0" smtClean="0"/>
              <a:t> in person</a:t>
            </a:r>
          </a:p>
          <a:p>
            <a:r>
              <a:rPr lang="sv-SE" dirty="0" err="1" smtClean="0"/>
              <a:t>We</a:t>
            </a:r>
            <a:r>
              <a:rPr lang="sv-SE" dirty="0" smtClean="0"/>
              <a:t> plan the </a:t>
            </a:r>
            <a:r>
              <a:rPr lang="sv-SE" dirty="0" err="1" smtClean="0"/>
              <a:t>work</a:t>
            </a:r>
            <a:endParaRPr lang="sv-SE" dirty="0" smtClean="0"/>
          </a:p>
          <a:p>
            <a:r>
              <a:rPr lang="sv-SE" dirty="0" err="1" smtClean="0"/>
              <a:t>Follow</a:t>
            </a:r>
            <a:r>
              <a:rPr lang="sv-SE" dirty="0" smtClean="0"/>
              <a:t> </a:t>
            </a:r>
            <a:r>
              <a:rPr lang="sv-SE" dirty="0" err="1" smtClean="0"/>
              <a:t>up</a:t>
            </a:r>
            <a:endParaRPr lang="sv-SE" dirty="0" smtClean="0"/>
          </a:p>
          <a:p>
            <a:r>
              <a:rPr lang="sv-SE" dirty="0" smtClean="0"/>
              <a:t>Final design decision</a:t>
            </a:r>
          </a:p>
          <a:p>
            <a:r>
              <a:rPr lang="sv-SE" dirty="0" err="1" smtClean="0"/>
              <a:t>Drawings</a:t>
            </a:r>
            <a:endParaRPr lang="sv-SE" dirty="0" smtClean="0"/>
          </a:p>
          <a:p>
            <a:r>
              <a:rPr lang="sv-SE" dirty="0" err="1" smtClean="0"/>
              <a:t>Manufacture</a:t>
            </a:r>
            <a:r>
              <a:rPr lang="sv-SE" dirty="0" smtClean="0"/>
              <a:t> (in house/</a:t>
            </a:r>
            <a:r>
              <a:rPr lang="sv-SE" dirty="0" err="1" smtClean="0"/>
              <a:t>proccured</a:t>
            </a:r>
            <a:r>
              <a:rPr lang="sv-SE" dirty="0" smtClean="0"/>
              <a:t>)</a:t>
            </a:r>
          </a:p>
          <a:p>
            <a:r>
              <a:rPr lang="sv-SE" dirty="0" smtClean="0"/>
              <a:t>Control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manufacture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3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Intranet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6"/>
          <a:stretch/>
        </p:blipFill>
        <p:spPr>
          <a:xfrm>
            <a:off x="756580" y="1628800"/>
            <a:ext cx="6623732" cy="5247285"/>
          </a:xfrm>
        </p:spPr>
      </p:pic>
    </p:spTree>
    <p:extLst>
      <p:ext uri="{BB962C8B-B14F-4D97-AF65-F5344CB8AC3E}">
        <p14:creationId xmlns:p14="http://schemas.microsoft.com/office/powerpoint/2010/main" val="21374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Who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/>
              <a:t> </a:t>
            </a:r>
            <a:r>
              <a:rPr lang="sv-SE" dirty="0" err="1" smtClean="0"/>
              <a:t>here</a:t>
            </a:r>
            <a:r>
              <a:rPr lang="sv-SE" dirty="0"/>
              <a:t>?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/>
              <a:t>Designers </a:t>
            </a:r>
            <a:r>
              <a:rPr lang="sv-SE" b="1" dirty="0" err="1" smtClean="0"/>
              <a:t>employd</a:t>
            </a:r>
            <a:r>
              <a:rPr lang="sv-SE" b="1" dirty="0" smtClean="0"/>
              <a:t> by Max IV:</a:t>
            </a:r>
          </a:p>
          <a:p>
            <a:pPr lvl="1"/>
            <a:r>
              <a:rPr lang="sv-SE" dirty="0" smtClean="0"/>
              <a:t>Anders Bjermo</a:t>
            </a:r>
          </a:p>
          <a:p>
            <a:pPr lvl="1"/>
            <a:r>
              <a:rPr lang="sv-SE" dirty="0" smtClean="0"/>
              <a:t>Karl Åhnberg</a:t>
            </a:r>
          </a:p>
          <a:p>
            <a:pPr lvl="1"/>
            <a:r>
              <a:rPr lang="sv-SE" dirty="0" smtClean="0"/>
              <a:t>Linus Roslund</a:t>
            </a:r>
          </a:p>
          <a:p>
            <a:pPr lvl="1"/>
            <a:r>
              <a:rPr lang="sv-SE" dirty="0" smtClean="0"/>
              <a:t>El Sayed El </a:t>
            </a:r>
            <a:r>
              <a:rPr lang="sv-SE" dirty="0" err="1" smtClean="0"/>
              <a:t>Afifi</a:t>
            </a:r>
            <a:endParaRPr lang="sv-SE" dirty="0" smtClean="0"/>
          </a:p>
          <a:p>
            <a:r>
              <a:rPr lang="sv-SE" b="1" dirty="0" smtClean="0"/>
              <a:t>Designers / </a:t>
            </a:r>
            <a:r>
              <a:rPr lang="sv-SE" b="1" dirty="0" err="1" smtClean="0"/>
              <a:t>consultants</a:t>
            </a:r>
            <a:r>
              <a:rPr lang="sv-SE" b="1" dirty="0" smtClean="0"/>
              <a:t> from Combitech:</a:t>
            </a:r>
          </a:p>
          <a:p>
            <a:pPr lvl="1"/>
            <a:r>
              <a:rPr lang="sv-SE" dirty="0" smtClean="0"/>
              <a:t>Daniel Lundström</a:t>
            </a:r>
          </a:p>
          <a:p>
            <a:pPr lvl="1"/>
            <a:r>
              <a:rPr lang="sv-SE" dirty="0" smtClean="0"/>
              <a:t>Jörgen Hellborg</a:t>
            </a:r>
          </a:p>
          <a:p>
            <a:pPr lvl="1"/>
            <a:r>
              <a:rPr lang="sv-SE" dirty="0" smtClean="0"/>
              <a:t>Johan Selberg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03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81236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SolidWorks PDM Professional</a:t>
            </a:r>
            <a:br>
              <a:rPr lang="en-US" dirty="0" smtClean="0"/>
            </a:br>
            <a:r>
              <a:rPr lang="en-US" sz="2700" b="0" dirty="0" smtClean="0"/>
              <a:t>The most important tool in our daily work</a:t>
            </a:r>
            <a:endParaRPr lang="en-GB" sz="27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59632" y="1628800"/>
            <a:ext cx="7560840" cy="3628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PDM – Product Data Management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SQL database, a file server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Keep tracks of all files we create but most it handles our CAD-files such as assemblies, models/parts &amp; drawings</a:t>
            </a:r>
          </a:p>
          <a:p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files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secured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backed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they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checked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approve files when they are ready for production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Who created the file from the beginning, that we know</a:t>
            </a:r>
          </a:p>
          <a:p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let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anyone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access the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files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they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PDM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installed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people can look at the same file at the same time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But only the “owner” can do changes and save the file</a:t>
            </a:r>
          </a:p>
          <a:p>
            <a:pPr marL="0" indent="0">
              <a:buNone/>
            </a:pPr>
            <a:endParaRPr lang="en-US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551767" cy="5455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>
          <a:xfrm>
            <a:off x="907976" y="332656"/>
            <a:ext cx="823602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SolidWorks CAD “</a:t>
            </a:r>
            <a:br>
              <a:rPr lang="en-US" dirty="0" smtClean="0"/>
            </a:br>
            <a:r>
              <a:rPr lang="en-US" sz="2700" b="0" dirty="0" smtClean="0"/>
              <a:t>Creates: Parts – Assemblies – Drawings – other files</a:t>
            </a:r>
            <a:endParaRPr lang="en-GB" sz="2700" dirty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755576" y="1600201"/>
            <a:ext cx="7560840" cy="3628999"/>
          </a:xfrm>
          <a:prstGeom prst="rect">
            <a:avLst/>
          </a:prstGeom>
        </p:spPr>
        <p:txBody>
          <a:bodyPr>
            <a:normAutofit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GB" dirty="0" smtClean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907976" y="1752601"/>
            <a:ext cx="7560840" cy="3628999"/>
          </a:xfrm>
          <a:prstGeom prst="rect">
            <a:avLst/>
          </a:prstGeom>
        </p:spPr>
        <p:txBody>
          <a:bodyPr>
            <a:normAutofit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3D-model is the base for creating a drawing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change in a drawing always need a change of the model first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parts or more creates an assembly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drawing from an assembly contains the BOM-list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(Bill of Material)</a:t>
            </a:r>
            <a:endParaRPr lang="en-US" sz="1800" dirty="0" smtClean="0"/>
          </a:p>
          <a:p>
            <a:r>
              <a:rPr lang="en-GB" dirty="0" smtClean="0"/>
              <a:t>SW can export and import many different file format</a:t>
            </a:r>
            <a:br>
              <a:rPr lang="en-GB" dirty="0" smtClean="0"/>
            </a:br>
            <a:r>
              <a:rPr lang="en-GB" sz="1800" dirty="0" smtClean="0"/>
              <a:t>The back side is that most often the imported parts and assemblies are not editable. We call them “dead parts”</a:t>
            </a:r>
          </a:p>
        </p:txBody>
      </p:sp>
    </p:spTree>
    <p:extLst>
      <p:ext uri="{BB962C8B-B14F-4D97-AF65-F5344CB8AC3E}">
        <p14:creationId xmlns:p14="http://schemas.microsoft.com/office/powerpoint/2010/main" val="27122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508307" cy="55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619672" y="1772816"/>
            <a:ext cx="6534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15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licenses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SolidWorks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PDM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10 licenses SolidWorks Professional CAD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our license on our server on the “white net”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support cost for all licenses are ~200’ SEK/year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around 35 installations of SW/PDM at Max IV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four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employees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consultants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at Design Office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are a resource for Max IV at all levels for mechanical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over 260.000 files on the PDM server and they consume almost 1 Tb of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also have two licenses SolidWorks Simulation and one license of SolidWorks Flow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 need the PDM software to be able to see and open these files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0" y="548680"/>
            <a:ext cx="9144000" cy="9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Some statistics about us and our system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Karl present </a:t>
            </a:r>
            <a:r>
              <a:rPr lang="en-US" dirty="0" smtClean="0">
                <a:solidFill>
                  <a:schemeClr val="bg2"/>
                </a:solidFill>
              </a:rPr>
              <a:t>how &amp; what </a:t>
            </a:r>
            <a:r>
              <a:rPr lang="en-US" dirty="0">
                <a:solidFill>
                  <a:schemeClr val="bg2"/>
                </a:solidFill>
              </a:rPr>
              <a:t>we simulate at Max IV</a:t>
            </a:r>
            <a:endParaRPr lang="en-GB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404040"/>
      </a:hlink>
      <a:folHlink>
        <a:srgbClr val="808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MAX_IV_template_dark_grey_0_0</Template>
  <TotalTime>386</TotalTime>
  <Words>428</Words>
  <Application>Microsoft Office PowerPoint</Application>
  <PresentationFormat>Bildspel på skärmen (4:3)</PresentationFormat>
  <Paragraphs>132</Paragraphs>
  <Slides>25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Office-tema</vt:lpstr>
      <vt:lpstr>PowerPoint-presentation</vt:lpstr>
      <vt:lpstr>A presentation of Mechanical Design Office</vt:lpstr>
      <vt:lpstr>Who are we working here?</vt:lpstr>
      <vt:lpstr>SolidWorks PDM Professional The most important tool in our daily work</vt:lpstr>
      <vt:lpstr>PowerPoint-presentation</vt:lpstr>
      <vt:lpstr>PowerPoint-presentation</vt:lpstr>
      <vt:lpstr>PowerPoint-presentation</vt:lpstr>
      <vt:lpstr>PowerPoint-presentation</vt:lpstr>
      <vt:lpstr>Karl present how &amp; what we simulate at Max IV</vt:lpstr>
      <vt:lpstr>FEA</vt:lpstr>
      <vt:lpstr>FEA - Software</vt:lpstr>
      <vt:lpstr>FEA Stability</vt:lpstr>
      <vt:lpstr>FEA As a tool for development</vt:lpstr>
      <vt:lpstr>FEA As a tool for troubleshooting</vt:lpstr>
      <vt:lpstr>Workflow VC02A R308M1(Balder)</vt:lpstr>
      <vt:lpstr>SynRad+ Ray tracing in 3D</vt:lpstr>
      <vt:lpstr>Ansys Stitching power density from SynRad+ to Ansys</vt:lpstr>
      <vt:lpstr>Future example? FMB mirror system M1 heating issues</vt:lpstr>
      <vt:lpstr>Mechanical design at Max IV</vt:lpstr>
      <vt:lpstr>Where are we involved?</vt:lpstr>
      <vt:lpstr>In house development</vt:lpstr>
      <vt:lpstr>PowerPoint-presentation</vt:lpstr>
      <vt:lpstr>PowerPoint-presentation</vt:lpstr>
      <vt:lpstr>The Procedure</vt:lpstr>
      <vt:lpstr>Intranet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PowerPoint-presentation</dc:title>
  <dc:creator>AB</dc:creator>
  <lastModifiedBy>Anders Bjermo</lastModifiedBy>
  <revision>25</revision>
  <dcterms:created xsi:type="dcterms:W3CDTF">2018-10-29T23:00:00.0000000Z</dcterms:created>
  <dcterms:modified xsi:type="dcterms:W3CDTF">2018-10-30T11:02:14.0000000Z</dcterms:modified>
</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vision">
    <vt:lpwstr>-</vt:lpwstr>
  </property>
  <property fmtid="{D5CDD505-2E9C-101B-9397-08002B2CF9AE}" pid="3" name="ApprovedBy">
    <vt:lpwstr>
    </vt:lpwstr>
  </property>
  <property fmtid="{D5CDD505-2E9C-101B-9397-08002B2CF9AE}" pid="4" name="ID">
    <vt:lpwstr>Presentation Design Office</vt:lpwstr>
  </property>
  <property fmtid="{D5CDD505-2E9C-101B-9397-08002B2CF9AE}" pid="5" name="ApprovedDate">
    <vt:lpwstr> </vt:lpwstr>
  </property>
</Properties>
</file>